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92"/>
  </p:notesMasterIdLst>
  <p:sldIdLst>
    <p:sldId id="480" r:id="rId5"/>
    <p:sldId id="303" r:id="rId6"/>
    <p:sldId id="612" r:id="rId7"/>
    <p:sldId id="1945" r:id="rId8"/>
    <p:sldId id="367" r:id="rId9"/>
    <p:sldId id="368" r:id="rId10"/>
    <p:sldId id="1854" r:id="rId11"/>
    <p:sldId id="370" r:id="rId12"/>
    <p:sldId id="1855" r:id="rId13"/>
    <p:sldId id="1857" r:id="rId14"/>
    <p:sldId id="1858" r:id="rId15"/>
    <p:sldId id="1859" r:id="rId16"/>
    <p:sldId id="1860" r:id="rId17"/>
    <p:sldId id="1863" r:id="rId18"/>
    <p:sldId id="371" r:id="rId19"/>
    <p:sldId id="1880" r:id="rId20"/>
    <p:sldId id="388" r:id="rId21"/>
    <p:sldId id="399" r:id="rId22"/>
    <p:sldId id="1882" r:id="rId23"/>
    <p:sldId id="386" r:id="rId24"/>
    <p:sldId id="1883" r:id="rId25"/>
    <p:sldId id="1918" r:id="rId26"/>
    <p:sldId id="1920" r:id="rId27"/>
    <p:sldId id="1885" r:id="rId28"/>
    <p:sldId id="406" r:id="rId29"/>
    <p:sldId id="1886" r:id="rId30"/>
    <p:sldId id="1891" r:id="rId31"/>
    <p:sldId id="1892" r:id="rId32"/>
    <p:sldId id="1929" r:id="rId33"/>
    <p:sldId id="1930" r:id="rId34"/>
    <p:sldId id="1931" r:id="rId35"/>
    <p:sldId id="1932" r:id="rId36"/>
    <p:sldId id="1933" r:id="rId37"/>
    <p:sldId id="1934" r:id="rId38"/>
    <p:sldId id="1935" r:id="rId39"/>
    <p:sldId id="1936" r:id="rId40"/>
    <p:sldId id="1937" r:id="rId41"/>
    <p:sldId id="1938" r:id="rId42"/>
    <p:sldId id="1939" r:id="rId43"/>
    <p:sldId id="1940" r:id="rId44"/>
    <p:sldId id="1942" r:id="rId45"/>
    <p:sldId id="414" r:id="rId46"/>
    <p:sldId id="396" r:id="rId47"/>
    <p:sldId id="397" r:id="rId48"/>
    <p:sldId id="886" r:id="rId49"/>
    <p:sldId id="1896" r:id="rId50"/>
    <p:sldId id="1897" r:id="rId51"/>
    <p:sldId id="1893" r:id="rId52"/>
    <p:sldId id="415" r:id="rId53"/>
    <p:sldId id="1899" r:id="rId54"/>
    <p:sldId id="418" r:id="rId55"/>
    <p:sldId id="1900" r:id="rId56"/>
    <p:sldId id="1901" r:id="rId57"/>
    <p:sldId id="420" r:id="rId58"/>
    <p:sldId id="1905" r:id="rId59"/>
    <p:sldId id="1902" r:id="rId60"/>
    <p:sldId id="422" r:id="rId61"/>
    <p:sldId id="421" r:id="rId62"/>
    <p:sldId id="1943" r:id="rId63"/>
    <p:sldId id="424" r:id="rId64"/>
    <p:sldId id="1908" r:id="rId65"/>
    <p:sldId id="423" r:id="rId66"/>
    <p:sldId id="1944" r:id="rId67"/>
    <p:sldId id="1778" r:id="rId68"/>
    <p:sldId id="608" r:id="rId69"/>
    <p:sldId id="610" r:id="rId70"/>
    <p:sldId id="609" r:id="rId71"/>
    <p:sldId id="611" r:id="rId72"/>
    <p:sldId id="1837" r:id="rId73"/>
    <p:sldId id="1835" r:id="rId74"/>
    <p:sldId id="1836" r:id="rId75"/>
    <p:sldId id="1925" r:id="rId76"/>
    <p:sldId id="615" r:id="rId77"/>
    <p:sldId id="613" r:id="rId78"/>
    <p:sldId id="628" r:id="rId79"/>
    <p:sldId id="1838" r:id="rId80"/>
    <p:sldId id="1843" r:id="rId81"/>
    <p:sldId id="1844" r:id="rId82"/>
    <p:sldId id="1845" r:id="rId83"/>
    <p:sldId id="1846" r:id="rId84"/>
    <p:sldId id="1847" r:id="rId85"/>
    <p:sldId id="1848" r:id="rId86"/>
    <p:sldId id="1849" r:id="rId87"/>
    <p:sldId id="1850" r:id="rId88"/>
    <p:sldId id="1853" r:id="rId89"/>
    <p:sldId id="1906" r:id="rId90"/>
    <p:sldId id="349" r:id="rId9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12"/>
            <p14:sldId id="1945"/>
            <p14:sldId id="367"/>
            <p14:sldId id="368"/>
            <p14:sldId id="1854"/>
            <p14:sldId id="370"/>
            <p14:sldId id="1855"/>
            <p14:sldId id="1857"/>
            <p14:sldId id="1858"/>
            <p14:sldId id="1859"/>
            <p14:sldId id="1860"/>
            <p14:sldId id="1863"/>
            <p14:sldId id="371"/>
            <p14:sldId id="1880"/>
            <p14:sldId id="388"/>
            <p14:sldId id="399"/>
            <p14:sldId id="1882"/>
            <p14:sldId id="386"/>
            <p14:sldId id="1883"/>
            <p14:sldId id="1918"/>
            <p14:sldId id="1920"/>
            <p14:sldId id="1885"/>
            <p14:sldId id="406"/>
            <p14:sldId id="1886"/>
            <p14:sldId id="1891"/>
            <p14:sldId id="1892"/>
            <p14:sldId id="1929"/>
            <p14:sldId id="1930"/>
            <p14:sldId id="1931"/>
            <p14:sldId id="1932"/>
            <p14:sldId id="1933"/>
            <p14:sldId id="1934"/>
            <p14:sldId id="1935"/>
            <p14:sldId id="1936"/>
            <p14:sldId id="1937"/>
            <p14:sldId id="1938"/>
            <p14:sldId id="1939"/>
            <p14:sldId id="1940"/>
            <p14:sldId id="1942"/>
            <p14:sldId id="414"/>
            <p14:sldId id="396"/>
            <p14:sldId id="397"/>
            <p14:sldId id="886"/>
            <p14:sldId id="1896"/>
            <p14:sldId id="1897"/>
            <p14:sldId id="1893"/>
            <p14:sldId id="415"/>
            <p14:sldId id="1899"/>
            <p14:sldId id="418"/>
            <p14:sldId id="1900"/>
            <p14:sldId id="1901"/>
            <p14:sldId id="420"/>
            <p14:sldId id="1905"/>
            <p14:sldId id="1902"/>
            <p14:sldId id="422"/>
            <p14:sldId id="421"/>
            <p14:sldId id="1943"/>
            <p14:sldId id="424"/>
            <p14:sldId id="1908"/>
            <p14:sldId id="423"/>
            <p14:sldId id="1944"/>
            <p14:sldId id="1778"/>
            <p14:sldId id="608"/>
            <p14:sldId id="610"/>
            <p14:sldId id="609"/>
            <p14:sldId id="611"/>
            <p14:sldId id="1837"/>
            <p14:sldId id="1835"/>
            <p14:sldId id="1836"/>
            <p14:sldId id="1925"/>
            <p14:sldId id="615"/>
            <p14:sldId id="613"/>
            <p14:sldId id="628"/>
            <p14:sldId id="1838"/>
            <p14:sldId id="1843"/>
            <p14:sldId id="1844"/>
            <p14:sldId id="1845"/>
            <p14:sldId id="1846"/>
            <p14:sldId id="1847"/>
            <p14:sldId id="1848"/>
            <p14:sldId id="1849"/>
            <p14:sldId id="1850"/>
            <p14:sldId id="1853"/>
            <p14:sldId id="19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847" autoAdjust="0"/>
  </p:normalViewPr>
  <p:slideViewPr>
    <p:cSldViewPr snapToGrid="0">
      <p:cViewPr varScale="1">
        <p:scale>
          <a:sx n="63" d="100"/>
          <a:sy n="63" d="100"/>
        </p:scale>
        <p:origin x="99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theme" Target="theme/theme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notesMaster" Target="notesMasters/notesMaster1.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Neural networks are called neural because their origins lie in the </a:t>
            </a:r>
            <a:r>
              <a:rPr lang="en-US" sz="1200" b="0" kern="1200" dirty="0">
                <a:solidFill>
                  <a:schemeClr val="tx1"/>
                </a:solidFill>
                <a:effectLst/>
                <a:latin typeface="+mn-lt"/>
                <a:ea typeface="+mn-ea"/>
                <a:cs typeface="+mn-cs"/>
              </a:rPr>
              <a:t>McCulloch-Pitts neuron, which was  </a:t>
            </a:r>
            <a:r>
              <a:rPr lang="en-US" sz="1200" kern="1200" dirty="0">
                <a:solidFill>
                  <a:schemeClr val="tx1"/>
                </a:solidFill>
                <a:effectLst/>
                <a:latin typeface="+mn-lt"/>
                <a:ea typeface="+mn-ea"/>
                <a:cs typeface="+mn-cs"/>
              </a:rPr>
              <a:t>a 1943 simplified model of the human neuron as a kind of computing element that could be described in terms of propositional logic. But the modern use in language processing no longer draws on these early biological inspirations and the name neural is really just a kind of historical remnant.</a:t>
            </a:r>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a:t>
            </a:fld>
            <a:endParaRPr lang="en-US"/>
          </a:p>
        </p:txBody>
      </p:sp>
    </p:spTree>
    <p:extLst>
      <p:ext uri="{BB962C8B-B14F-4D97-AF65-F5344CB8AC3E}">
        <p14:creationId xmlns:p14="http://schemas.microsoft.com/office/powerpoint/2010/main" val="13851469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Instead, a modern neural network is a network of small computing units, each of which takes a vector of input values and produces a single output value.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Over the next few lectures we'll introduce these units and see how they connect together into </a:t>
            </a:r>
            <a:r>
              <a:rPr lang="en-US" sz="1200" b="0" kern="1200" dirty="0">
                <a:solidFill>
                  <a:schemeClr val="tx1"/>
                </a:solidFill>
                <a:effectLst/>
                <a:latin typeface="+mn-lt"/>
                <a:ea typeface="+mn-ea"/>
                <a:cs typeface="+mn-cs"/>
              </a:rPr>
              <a:t>feedforward networks, so called </a:t>
            </a:r>
            <a:r>
              <a:rPr lang="en-US" sz="1200" kern="1200" dirty="0">
                <a:solidFill>
                  <a:schemeClr val="tx1"/>
                </a:solidFill>
                <a:effectLst/>
                <a:latin typeface="+mn-lt"/>
                <a:ea typeface="+mn-ea"/>
                <a:cs typeface="+mn-cs"/>
              </a:rPr>
              <a:t>because the computation proceeds iteratively from one layer of units to the next. The use of modern neural nets is often called </a:t>
            </a:r>
            <a:r>
              <a:rPr lang="en-US" sz="1200" b="0" kern="1200" dirty="0">
                <a:solidFill>
                  <a:schemeClr val="tx1"/>
                </a:solidFill>
                <a:effectLst/>
                <a:latin typeface="+mn-lt"/>
                <a:ea typeface="+mn-ea"/>
                <a:cs typeface="+mn-cs"/>
              </a:rPr>
              <a:t>deep learning</a:t>
            </a:r>
            <a:r>
              <a:rPr lang="en-US" sz="1200" kern="1200" dirty="0">
                <a:solidFill>
                  <a:schemeClr val="tx1"/>
                </a:solidFill>
                <a:effectLst/>
                <a:latin typeface="+mn-lt"/>
                <a:ea typeface="+mn-ea"/>
                <a:cs typeface="+mn-cs"/>
              </a:rPr>
              <a:t>, because modern networks are often </a:t>
            </a:r>
            <a:r>
              <a:rPr lang="en-US" sz="1200" b="0" kern="1200" dirty="0">
                <a:solidFill>
                  <a:schemeClr val="tx1"/>
                </a:solidFill>
                <a:effectLst/>
                <a:latin typeface="+mn-lt"/>
                <a:ea typeface="+mn-ea"/>
                <a:cs typeface="+mn-cs"/>
              </a:rPr>
              <a:t>deep </a:t>
            </a:r>
            <a:r>
              <a:rPr lang="en-US" sz="1200" kern="1200" dirty="0">
                <a:solidFill>
                  <a:schemeClr val="tx1"/>
                </a:solidFill>
                <a:effectLst/>
                <a:latin typeface="+mn-lt"/>
                <a:ea typeface="+mn-ea"/>
                <a:cs typeface="+mn-cs"/>
              </a:rPr>
              <a:t>(have many layers).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building block of a neural network is a single computational unit. A unit takes a set of real valued numbers as input, performs some computation on them (combining with weights and biases and a non-linear transform), and produces an output. Let's see this in more detail.</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a:t>
            </a:fld>
            <a:endParaRPr lang="en-US"/>
          </a:p>
        </p:txBody>
      </p:sp>
    </p:spTree>
    <p:extLst>
      <p:ext uri="{BB962C8B-B14F-4D97-AF65-F5344CB8AC3E}">
        <p14:creationId xmlns:p14="http://schemas.microsoft.com/office/powerpoint/2010/main" val="7018630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At its heart, a neural unit is taking a weighted sum of its inputs, with one additional term in the sum called a </a:t>
            </a:r>
            <a:r>
              <a:rPr lang="en-US" sz="1200" b="0" kern="1200" dirty="0">
                <a:solidFill>
                  <a:schemeClr val="tx1"/>
                </a:solidFill>
                <a:effectLst/>
                <a:latin typeface="+mn-lt"/>
                <a:ea typeface="+mn-ea"/>
                <a:cs typeface="+mn-cs"/>
              </a:rPr>
              <a:t>bias term</a:t>
            </a:r>
            <a:r>
              <a:rPr lang="en-US" sz="1200" kern="1200" dirty="0">
                <a:solidFill>
                  <a:schemeClr val="tx1"/>
                </a:solidFill>
                <a:effectLst/>
                <a:latin typeface="+mn-lt"/>
                <a:ea typeface="+mn-ea"/>
                <a:cs typeface="+mn-cs"/>
              </a:rPr>
              <a:t>. Given a set of inputs </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1...</a:t>
            </a:r>
            <a:r>
              <a:rPr lang="en-US" sz="1200" i="1" kern="1200" dirty="0" err="1">
                <a:solidFill>
                  <a:schemeClr val="tx1"/>
                </a:solidFill>
                <a:effectLst/>
                <a:latin typeface="+mn-lt"/>
                <a:ea typeface="+mn-ea"/>
                <a:cs typeface="+mn-cs"/>
              </a:rPr>
              <a:t>xn</a:t>
            </a:r>
            <a:r>
              <a:rPr lang="en-US" sz="1200" kern="1200" dirty="0">
                <a:solidFill>
                  <a:schemeClr val="tx1"/>
                </a:solidFill>
                <a:effectLst/>
                <a:latin typeface="+mn-lt"/>
                <a:ea typeface="+mn-ea"/>
                <a:cs typeface="+mn-cs"/>
              </a:rPr>
              <a:t>, a unit has a set of corresponding weights </a:t>
            </a:r>
            <a:r>
              <a:rPr lang="en-US" sz="1200" i="1" kern="1200" dirty="0">
                <a:solidFill>
                  <a:schemeClr val="tx1"/>
                </a:solidFill>
                <a:effectLst/>
                <a:latin typeface="+mn-lt"/>
                <a:ea typeface="+mn-ea"/>
                <a:cs typeface="+mn-cs"/>
              </a:rPr>
              <a:t>w</a:t>
            </a:r>
            <a:r>
              <a:rPr lang="en-US" sz="1200" kern="1200" dirty="0">
                <a:solidFill>
                  <a:schemeClr val="tx1"/>
                </a:solidFill>
                <a:effectLst/>
                <a:latin typeface="+mn-lt"/>
                <a:ea typeface="+mn-ea"/>
                <a:cs typeface="+mn-cs"/>
              </a:rPr>
              <a:t>1...</a:t>
            </a:r>
            <a:r>
              <a:rPr lang="en-US" sz="1200" i="1" kern="1200" dirty="0" err="1">
                <a:solidFill>
                  <a:schemeClr val="tx1"/>
                </a:solidFill>
                <a:effectLst/>
                <a:latin typeface="+mn-lt"/>
                <a:ea typeface="+mn-ea"/>
                <a:cs typeface="+mn-cs"/>
              </a:rPr>
              <a:t>wn</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and a bias </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 so the weighted sum </a:t>
            </a:r>
            <a:r>
              <a:rPr lang="en-US" sz="1200" i="1" kern="1200" dirty="0">
                <a:solidFill>
                  <a:schemeClr val="tx1"/>
                </a:solidFill>
                <a:effectLst/>
                <a:latin typeface="+mn-lt"/>
                <a:ea typeface="+mn-ea"/>
                <a:cs typeface="+mn-cs"/>
              </a:rPr>
              <a:t>z </a:t>
            </a:r>
            <a:r>
              <a:rPr lang="en-US" sz="1200" kern="1200" dirty="0">
                <a:solidFill>
                  <a:schemeClr val="tx1"/>
                </a:solidFill>
                <a:effectLst/>
                <a:latin typeface="+mn-lt"/>
                <a:ea typeface="+mn-ea"/>
                <a:cs typeface="+mn-cs"/>
              </a:rPr>
              <a:t>can be represented as: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Often it’s more convenient to express this weighted sum using vector notation, i.e. a scalar z computed from the dot product of a weight vector </a:t>
            </a:r>
            <a:r>
              <a:rPr lang="en-US" sz="1200" i="1" kern="1200" dirty="0">
                <a:solidFill>
                  <a:schemeClr val="tx1"/>
                </a:solidFill>
                <a:effectLst/>
                <a:latin typeface="+mn-lt"/>
                <a:ea typeface="+mn-ea"/>
                <a:cs typeface="+mn-cs"/>
              </a:rPr>
              <a:t>w and an input vector x</a:t>
            </a:r>
            <a:r>
              <a:rPr lang="en-US" sz="1200" kern="1200" dirty="0">
                <a:solidFill>
                  <a:schemeClr val="tx1"/>
                </a:solidFill>
                <a:effectLst/>
                <a:latin typeface="+mn-lt"/>
                <a:ea typeface="+mn-ea"/>
                <a:cs typeface="+mn-cs"/>
              </a:rPr>
              <a:t>, plus a scalar bias </a:t>
            </a:r>
            <a:r>
              <a:rPr lang="en-US" sz="1200" i="1" kern="1200" dirty="0">
                <a:solidFill>
                  <a:schemeClr val="tx1"/>
                </a:solidFill>
                <a:effectLst/>
                <a:latin typeface="+mn-lt"/>
                <a:ea typeface="+mn-ea"/>
                <a:cs typeface="+mn-cs"/>
              </a:rPr>
              <a:t>b</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r>
              <a:rPr lang="en-US" sz="1200" kern="1200" dirty="0">
                <a:solidFill>
                  <a:schemeClr val="tx1"/>
                </a:solidFill>
                <a:effectLst/>
                <a:latin typeface="+mn-lt"/>
                <a:ea typeface="+mn-ea"/>
                <a:cs typeface="+mn-cs"/>
              </a:rPr>
              <a:t>Finally, instead of using </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 a linear function of </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as the output, neural units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apply a non-linear function </a:t>
            </a:r>
            <a:r>
              <a:rPr lang="en-US" sz="1200" i="1" kern="1200" dirty="0">
                <a:solidFill>
                  <a:schemeClr val="tx1"/>
                </a:solidFill>
                <a:effectLst/>
                <a:latin typeface="+mn-lt"/>
                <a:ea typeface="+mn-ea"/>
                <a:cs typeface="+mn-cs"/>
              </a:rPr>
              <a:t>f </a:t>
            </a:r>
            <a:r>
              <a:rPr lang="en-US" sz="1200" kern="1200" dirty="0">
                <a:solidFill>
                  <a:schemeClr val="tx1"/>
                </a:solidFill>
                <a:effectLst/>
                <a:latin typeface="+mn-lt"/>
                <a:ea typeface="+mn-ea"/>
                <a:cs typeface="+mn-cs"/>
              </a:rPr>
              <a:t>to </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 We will refer to the output of this function as the </a:t>
            </a:r>
            <a:r>
              <a:rPr lang="en-US" sz="1200" b="0" kern="1200" dirty="0">
                <a:solidFill>
                  <a:schemeClr val="tx1"/>
                </a:solidFill>
                <a:effectLst/>
                <a:latin typeface="+mn-lt"/>
                <a:ea typeface="+mn-ea"/>
                <a:cs typeface="+mn-cs"/>
              </a:rPr>
              <a:t>activation </a:t>
            </a:r>
            <a:r>
              <a:rPr lang="en-US" sz="1200" kern="1200" dirty="0">
                <a:solidFill>
                  <a:schemeClr val="tx1"/>
                </a:solidFill>
                <a:effectLst/>
                <a:latin typeface="+mn-lt"/>
                <a:ea typeface="+mn-ea"/>
                <a:cs typeface="+mn-cs"/>
              </a:rPr>
              <a:t>value for the unit, </a:t>
            </a:r>
            <a:r>
              <a:rPr lang="en-US" sz="1200" i="1" kern="1200" dirty="0">
                <a:solidFill>
                  <a:schemeClr val="tx1"/>
                </a:solidFill>
                <a:effectLst/>
                <a:latin typeface="+mn-lt"/>
                <a:ea typeface="+mn-ea"/>
                <a:cs typeface="+mn-cs"/>
              </a:rPr>
              <a:t>a</a:t>
            </a:r>
            <a:r>
              <a:rPr lang="en-US" sz="1200" kern="1200" dirty="0">
                <a:solidFill>
                  <a:schemeClr val="tx1"/>
                </a:solidFill>
                <a:effectLst/>
                <a:latin typeface="+mn-lt"/>
                <a:ea typeface="+mn-ea"/>
                <a:cs typeface="+mn-cs"/>
              </a:rPr>
              <a:t>. Since we are just modeling a single unit, the activation for the node is in fact the final output of the network, which we’ll generally call </a:t>
            </a:r>
            <a:r>
              <a:rPr lang="en-US" sz="1200" i="1" kern="1200" dirty="0">
                <a:solidFill>
                  <a:schemeClr val="tx1"/>
                </a:solidFill>
                <a:effectLst/>
                <a:latin typeface="+mn-lt"/>
                <a:ea typeface="+mn-ea"/>
                <a:cs typeface="+mn-cs"/>
              </a:rPr>
              <a:t>y</a:t>
            </a:r>
            <a:r>
              <a:rPr lang="en-US" sz="1200" kern="1200" dirty="0">
                <a:solidFill>
                  <a:schemeClr val="tx1"/>
                </a:solidFill>
                <a:effectLst/>
                <a:latin typeface="+mn-lt"/>
                <a:ea typeface="+mn-ea"/>
                <a:cs typeface="+mn-cs"/>
              </a:rPr>
              <a:t>. So the value </a:t>
            </a:r>
            <a:r>
              <a:rPr lang="en-US" sz="1200" i="1" kern="1200" dirty="0">
                <a:solidFill>
                  <a:schemeClr val="tx1"/>
                </a:solidFill>
                <a:effectLst/>
                <a:latin typeface="+mn-lt"/>
                <a:ea typeface="+mn-ea"/>
                <a:cs typeface="+mn-cs"/>
              </a:rPr>
              <a:t>y </a:t>
            </a:r>
            <a:r>
              <a:rPr lang="en-US" sz="1200" kern="1200" dirty="0">
                <a:solidFill>
                  <a:schemeClr val="tx1"/>
                </a:solidFill>
                <a:effectLst/>
                <a:latin typeface="+mn-lt"/>
                <a:ea typeface="+mn-ea"/>
                <a:cs typeface="+mn-cs"/>
              </a:rPr>
              <a:t>is defined as:  </a:t>
            </a:r>
            <a:r>
              <a:rPr lang="en-US" sz="1200" i="1" kern="1200" dirty="0">
                <a:solidFill>
                  <a:schemeClr val="tx1"/>
                </a:solidFill>
                <a:effectLst/>
                <a:latin typeface="+mn-lt"/>
                <a:ea typeface="+mn-ea"/>
                <a:cs typeface="+mn-cs"/>
              </a:rPr>
              <a:t>y</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a</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f</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7</a:t>
            </a:fld>
            <a:endParaRPr lang="en-US"/>
          </a:p>
        </p:txBody>
      </p:sp>
    </p:spTree>
    <p:extLst>
      <p:ext uri="{BB962C8B-B14F-4D97-AF65-F5344CB8AC3E}">
        <p14:creationId xmlns:p14="http://schemas.microsoft.com/office/powerpoint/2010/main" val="14695956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We're already seen the sigmoid for logistic regression: 1 over 1 plus exp (-z).</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sigmoid has a number of advantages; it maps the output into the range [0,1], which is useful in squashing outliers toward 0 or 1. And it’s differentiable, which as we saw is handy for learning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8</a:t>
            </a:fld>
            <a:endParaRPr lang="en-US"/>
          </a:p>
        </p:txBody>
      </p:sp>
    </p:spTree>
    <p:extLst>
      <p:ext uri="{BB962C8B-B14F-4D97-AF65-F5344CB8AC3E}">
        <p14:creationId xmlns:p14="http://schemas.microsoft.com/office/powerpoint/2010/main" val="28360298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here's the function that a simple unit with a sigmoid activation function is computing from an input x, a weight vector w, and a bias term b</a:t>
            </a:r>
          </a:p>
        </p:txBody>
      </p:sp>
      <p:sp>
        <p:nvSpPr>
          <p:cNvPr id="4" name="Slide Number Placeholder 3"/>
          <p:cNvSpPr>
            <a:spLocks noGrp="1"/>
          </p:cNvSpPr>
          <p:nvPr>
            <p:ph type="sldNum" sz="quarter" idx="5"/>
          </p:nvPr>
        </p:nvSpPr>
        <p:spPr/>
        <p:txBody>
          <a:bodyPr/>
          <a:lstStyle/>
          <a:p>
            <a:fld id="{EE707532-839C-41A2-9E71-D5288AEAE66A}" type="slidenum">
              <a:rPr lang="en-US" smtClean="0"/>
              <a:pPr/>
              <a:t>9</a:t>
            </a:fld>
            <a:endParaRPr lang="en-US"/>
          </a:p>
        </p:txBody>
      </p:sp>
    </p:spTree>
    <p:extLst>
      <p:ext uri="{BB962C8B-B14F-4D97-AF65-F5344CB8AC3E}">
        <p14:creationId xmlns:p14="http://schemas.microsoft.com/office/powerpoint/2010/main" val="40175974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here's our picture of the unit again, showing the pieces</a:t>
            </a:r>
          </a:p>
        </p:txBody>
      </p:sp>
      <p:sp>
        <p:nvSpPr>
          <p:cNvPr id="4" name="Slide Number Placeholder 3"/>
          <p:cNvSpPr>
            <a:spLocks noGrp="1"/>
          </p:cNvSpPr>
          <p:nvPr>
            <p:ph type="sldNum" sz="quarter" idx="5"/>
          </p:nvPr>
        </p:nvSpPr>
        <p:spPr/>
        <p:txBody>
          <a:bodyPr/>
          <a:lstStyle/>
          <a:p>
            <a:fld id="{EE707532-839C-41A2-9E71-D5288AEAE66A}" type="slidenum">
              <a:rPr lang="en-US" smtClean="0"/>
              <a:pPr/>
              <a:t>10</a:t>
            </a:fld>
            <a:endParaRPr lang="en-US"/>
          </a:p>
        </p:txBody>
      </p:sp>
    </p:spTree>
    <p:extLst>
      <p:ext uri="{BB962C8B-B14F-4D97-AF65-F5344CB8AC3E}">
        <p14:creationId xmlns:p14="http://schemas.microsoft.com/office/powerpoint/2010/main" val="3217583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Let’s walk through an example just to get an intuition. Let’s suppose we have a unit with the following weight vector and bias , and given the input</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11</a:t>
            </a:fld>
            <a:endParaRPr lang="en-US"/>
          </a:p>
        </p:txBody>
      </p:sp>
    </p:spTree>
    <p:extLst>
      <p:ext uri="{BB962C8B-B14F-4D97-AF65-F5344CB8AC3E}">
        <p14:creationId xmlns:p14="http://schemas.microsoft.com/office/powerpoint/2010/main" val="29120576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2374626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practice, the sigmoid is not commonly used as an activation function. A function that is very similar but almost always better is the </a:t>
            </a:r>
            <a:r>
              <a:rPr lang="en-US" sz="1200" b="0" kern="1200" dirty="0">
                <a:solidFill>
                  <a:schemeClr val="tx1"/>
                </a:solidFill>
                <a:effectLst/>
                <a:latin typeface="+mn-lt"/>
                <a:ea typeface="+mn-ea"/>
                <a:cs typeface="+mn-cs"/>
              </a:rPr>
              <a:t>tanh </a:t>
            </a:r>
            <a:r>
              <a:rPr lang="en-US" sz="1200" kern="1200" dirty="0">
                <a:solidFill>
                  <a:schemeClr val="tx1"/>
                </a:solidFill>
                <a:effectLst/>
                <a:latin typeface="+mn-lt"/>
                <a:ea typeface="+mn-ea"/>
                <a:cs typeface="+mn-cs"/>
              </a:rPr>
              <a:t>function; tanh is a variant of the sigmoid that ranges from -1 to +1: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tanh function has the nice properties of being smoothly differentiable and mapping outlier values toward the mean.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simplest activation function, and perhaps the most commonly used, is the rectified linear unit, also called the </a:t>
            </a:r>
            <a:r>
              <a:rPr lang="en-US" sz="1200" b="0" kern="1200" dirty="0" err="1">
                <a:solidFill>
                  <a:schemeClr val="tx1"/>
                </a:solidFill>
                <a:effectLst/>
                <a:latin typeface="+mn-lt"/>
                <a:ea typeface="+mn-ea"/>
                <a:cs typeface="+mn-cs"/>
              </a:rPr>
              <a:t>ReLU</a:t>
            </a:r>
            <a:r>
              <a:rPr lang="en-US" sz="1200" kern="1200" dirty="0">
                <a:solidFill>
                  <a:schemeClr val="tx1"/>
                </a:solidFill>
                <a:effectLst/>
                <a:latin typeface="+mn-lt"/>
                <a:ea typeface="+mn-ea"/>
                <a:cs typeface="+mn-cs"/>
              </a:rPr>
              <a:t>,. It’s just the same as </a:t>
            </a:r>
            <a:r>
              <a:rPr lang="en-US" sz="1200" i="1" kern="1200" dirty="0">
                <a:solidFill>
                  <a:schemeClr val="tx1"/>
                </a:solidFill>
                <a:effectLst/>
                <a:latin typeface="+mn-lt"/>
                <a:ea typeface="+mn-ea"/>
                <a:cs typeface="+mn-cs"/>
              </a:rPr>
              <a:t>z </a:t>
            </a:r>
            <a:endParaRPr lang="en-US" dirty="0"/>
          </a:p>
          <a:p>
            <a:r>
              <a:rPr lang="en-US" sz="1200" kern="1200" dirty="0">
                <a:solidFill>
                  <a:schemeClr val="tx1"/>
                </a:solidFill>
                <a:effectLst/>
                <a:latin typeface="+mn-lt"/>
                <a:ea typeface="+mn-ea"/>
                <a:cs typeface="+mn-cs"/>
              </a:rPr>
              <a:t>when </a:t>
            </a:r>
            <a:r>
              <a:rPr lang="en-US" sz="1200" i="1" kern="1200" dirty="0">
                <a:solidFill>
                  <a:schemeClr val="tx1"/>
                </a:solidFill>
                <a:effectLst/>
                <a:latin typeface="+mn-lt"/>
                <a:ea typeface="+mn-ea"/>
                <a:cs typeface="+mn-cs"/>
              </a:rPr>
              <a:t>z </a:t>
            </a:r>
            <a:r>
              <a:rPr lang="en-US" sz="1200" kern="1200" dirty="0">
                <a:solidFill>
                  <a:schemeClr val="tx1"/>
                </a:solidFill>
                <a:effectLst/>
                <a:latin typeface="+mn-lt"/>
                <a:ea typeface="+mn-ea"/>
                <a:cs typeface="+mn-cs"/>
              </a:rPr>
              <a:t>is positive, and 0 otherwise:</a:t>
            </a:r>
            <a:br>
              <a:rPr lang="en-US" sz="1200" kern="1200" dirty="0">
                <a:solidFill>
                  <a:schemeClr val="tx1"/>
                </a:solidFill>
                <a:effectLst/>
                <a:latin typeface="+mn-lt"/>
                <a:ea typeface="+mn-ea"/>
                <a:cs typeface="+mn-cs"/>
              </a:rPr>
            </a:b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Rectified Linear Unit function, has nice properties that result from it being very close to linear. In the sigmoid or tanh functions, very high values of </a:t>
            </a:r>
            <a:r>
              <a:rPr lang="en-US" sz="1200" i="1" kern="1200" dirty="0">
                <a:solidFill>
                  <a:schemeClr val="tx1"/>
                </a:solidFill>
                <a:effectLst/>
                <a:latin typeface="+mn-lt"/>
                <a:ea typeface="+mn-ea"/>
                <a:cs typeface="+mn-cs"/>
              </a:rPr>
              <a:t>z </a:t>
            </a:r>
            <a:r>
              <a:rPr lang="en-US" sz="1200" kern="1200" dirty="0">
                <a:solidFill>
                  <a:schemeClr val="tx1"/>
                </a:solidFill>
                <a:effectLst/>
                <a:latin typeface="+mn-lt"/>
                <a:ea typeface="+mn-ea"/>
                <a:cs typeface="+mn-cs"/>
              </a:rPr>
              <a:t>result in values of </a:t>
            </a:r>
            <a:r>
              <a:rPr lang="en-US" sz="1200" i="1" kern="1200" dirty="0">
                <a:solidFill>
                  <a:schemeClr val="tx1"/>
                </a:solidFill>
                <a:effectLst/>
                <a:latin typeface="+mn-lt"/>
                <a:ea typeface="+mn-ea"/>
                <a:cs typeface="+mn-cs"/>
              </a:rPr>
              <a:t>y </a:t>
            </a:r>
            <a:r>
              <a:rPr lang="en-US" sz="1200" kern="1200" dirty="0">
                <a:solidFill>
                  <a:schemeClr val="tx1"/>
                </a:solidFill>
                <a:effectLst/>
                <a:latin typeface="+mn-lt"/>
                <a:ea typeface="+mn-ea"/>
                <a:cs typeface="+mn-cs"/>
              </a:rPr>
              <a:t>that are </a:t>
            </a:r>
            <a:r>
              <a:rPr lang="en-US" sz="1200" b="1" kern="1200" dirty="0">
                <a:solidFill>
                  <a:schemeClr val="tx1"/>
                </a:solidFill>
                <a:effectLst/>
                <a:latin typeface="+mn-lt"/>
                <a:ea typeface="+mn-ea"/>
                <a:cs typeface="+mn-cs"/>
              </a:rPr>
              <a:t>saturated</a:t>
            </a:r>
            <a:r>
              <a:rPr lang="en-US" sz="1200" kern="1200" dirty="0">
                <a:solidFill>
                  <a:schemeClr val="tx1"/>
                </a:solidFill>
                <a:effectLst/>
                <a:latin typeface="+mn-lt"/>
                <a:ea typeface="+mn-ea"/>
                <a:cs typeface="+mn-cs"/>
              </a:rPr>
              <a:t>, i.e., extremely close to 1 and have derivatives very close to 0. Zero derivatives cause problems for learning: gradients that are almost 0 cause the error signal to get smaller and smaller until it is too small to be used for training, a problem called the </a:t>
            </a:r>
            <a:r>
              <a:rPr lang="en-US" sz="1200" b="1" kern="1200" dirty="0">
                <a:solidFill>
                  <a:schemeClr val="tx1"/>
                </a:solidFill>
                <a:effectLst/>
                <a:latin typeface="+mn-lt"/>
                <a:ea typeface="+mn-ea"/>
                <a:cs typeface="+mn-cs"/>
              </a:rPr>
              <a:t>vanishing gradient problem</a:t>
            </a:r>
            <a:r>
              <a:rPr lang="en-US" sz="1200" kern="1200" dirty="0">
                <a:solidFill>
                  <a:schemeClr val="tx1"/>
                </a:solidFill>
                <a:effectLst/>
                <a:latin typeface="+mn-lt"/>
                <a:ea typeface="+mn-ea"/>
                <a:cs typeface="+mn-cs"/>
              </a:rPr>
              <a:t>. Rectifiers don’t have this problem, since the derivative of </a:t>
            </a:r>
            <a:r>
              <a:rPr lang="en-US" sz="1200" kern="1200" dirty="0" err="1">
                <a:solidFill>
                  <a:schemeClr val="tx1"/>
                </a:solidFill>
                <a:effectLst/>
                <a:latin typeface="+mn-lt"/>
                <a:ea typeface="+mn-ea"/>
                <a:cs typeface="+mn-cs"/>
              </a:rPr>
              <a:t>ReLU</a:t>
            </a:r>
            <a:r>
              <a:rPr lang="en-US" sz="1200" kern="1200" dirty="0">
                <a:solidFill>
                  <a:schemeClr val="tx1"/>
                </a:solidFill>
                <a:effectLst/>
                <a:latin typeface="+mn-lt"/>
                <a:ea typeface="+mn-ea"/>
                <a:cs typeface="+mn-cs"/>
              </a:rPr>
              <a:t> for high values of </a:t>
            </a:r>
            <a:r>
              <a:rPr lang="en-US" sz="1200" i="1" kern="1200" dirty="0">
                <a:solidFill>
                  <a:schemeClr val="tx1"/>
                </a:solidFill>
                <a:effectLst/>
                <a:latin typeface="+mn-lt"/>
                <a:ea typeface="+mn-ea"/>
                <a:cs typeface="+mn-cs"/>
              </a:rPr>
              <a:t>z </a:t>
            </a:r>
            <a:r>
              <a:rPr lang="en-US" sz="1200" kern="1200" dirty="0">
                <a:solidFill>
                  <a:schemeClr val="tx1"/>
                </a:solidFill>
                <a:effectLst/>
                <a:latin typeface="+mn-lt"/>
                <a:ea typeface="+mn-ea"/>
                <a:cs typeface="+mn-cs"/>
              </a:rPr>
              <a:t>is 1 rather than very close to 0.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15</a:t>
            </a:fld>
            <a:endParaRPr lang="en-US"/>
          </a:p>
        </p:txBody>
      </p:sp>
    </p:spTree>
    <p:extLst>
      <p:ext uri="{BB962C8B-B14F-4D97-AF65-F5344CB8AC3E}">
        <p14:creationId xmlns:p14="http://schemas.microsoft.com/office/powerpoint/2010/main" val="18154949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 feedforward network is a multilayer network in which the units are connected with no cycles; the outputs from units in each layer are passed to units in the next higher layer, and no outputs are passed back to lower layers.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For historical reasons feed-forward </a:t>
            </a:r>
            <a:r>
              <a:rPr lang="en-US" sz="1200" kern="1200" dirty="0" err="1">
                <a:solidFill>
                  <a:schemeClr val="tx1"/>
                </a:solidFill>
                <a:effectLst/>
                <a:latin typeface="+mn-lt"/>
                <a:ea typeface="+mn-ea"/>
                <a:cs typeface="+mn-cs"/>
              </a:rPr>
              <a:t>netowrks</a:t>
            </a:r>
            <a:r>
              <a:rPr lang="en-US" sz="1200" kern="1200" dirty="0">
                <a:solidFill>
                  <a:schemeClr val="tx1"/>
                </a:solidFill>
                <a:effectLst/>
                <a:latin typeface="+mn-lt"/>
                <a:ea typeface="+mn-ea"/>
                <a:cs typeface="+mn-cs"/>
              </a:rPr>
              <a:t> can also be called multi-layer </a:t>
            </a:r>
            <a:r>
              <a:rPr lang="en-US" sz="1200" kern="1200" dirty="0" err="1">
                <a:solidFill>
                  <a:schemeClr val="tx1"/>
                </a:solidFill>
                <a:effectLst/>
                <a:latin typeface="+mn-lt"/>
                <a:ea typeface="+mn-ea"/>
                <a:cs typeface="+mn-cs"/>
              </a:rPr>
              <a:t>perceptrons</a:t>
            </a:r>
            <a:r>
              <a:rPr lang="en-US" sz="1200" kern="1200" dirty="0">
                <a:solidFill>
                  <a:schemeClr val="tx1"/>
                </a:solidFill>
                <a:effectLst/>
                <a:latin typeface="+mn-lt"/>
                <a:ea typeface="+mn-ea"/>
                <a:cs typeface="+mn-cs"/>
              </a:rPr>
              <a:t> or MLPs (although they aren't technically composed of </a:t>
            </a:r>
            <a:r>
              <a:rPr lang="en-US" sz="1200" kern="1200" dirty="0" err="1">
                <a:solidFill>
                  <a:schemeClr val="tx1"/>
                </a:solidFill>
                <a:effectLst/>
                <a:latin typeface="+mn-lt"/>
                <a:ea typeface="+mn-ea"/>
                <a:cs typeface="+mn-cs"/>
              </a:rPr>
              <a:t>perceptrons</a:t>
            </a:r>
            <a:r>
              <a:rPr lang="en-US" sz="1200" kern="1200" dirty="0">
                <a:solidFill>
                  <a:schemeClr val="tx1"/>
                </a:solidFill>
                <a:effectLst/>
                <a:latin typeface="+mn-lt"/>
                <a:ea typeface="+mn-ea"/>
                <a:cs typeface="+mn-cs"/>
              </a:rPr>
              <a:t> any more).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Simple feedforward networks have three kinds of nodes: input units, hidden units, and output units.</a:t>
            </a:r>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16</a:t>
            </a:fld>
            <a:endParaRPr lang="en-US"/>
          </a:p>
        </p:txBody>
      </p:sp>
    </p:spTree>
    <p:extLst>
      <p:ext uri="{BB962C8B-B14F-4D97-AF65-F5344CB8AC3E}">
        <p14:creationId xmlns:p14="http://schemas.microsoft.com/office/powerpoint/2010/main" val="14967891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Let's go back to logistic regression.  We can think of binary logistic regression as a 1-layer network (</a:t>
            </a:r>
            <a:r>
              <a:rPr lang="en-US" sz="1200" dirty="0"/>
              <a:t>we don't count the input layer in counting layers!).  So we have an  input layer we could call layer 0 consisting of a vector x, we multiply x b a weight matrix, add a scalar bias, and then the 1</a:t>
            </a:r>
            <a:r>
              <a:rPr lang="en-US" sz="1200" baseline="30000" dirty="0"/>
              <a:t>st</a:t>
            </a:r>
            <a:r>
              <a:rPr lang="en-US" sz="1200" dirty="0"/>
              <a:t> layer, the output layer computes a a scalar y as a sigmoid of w dot x + b.</a:t>
            </a:r>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17</a:t>
            </a:fld>
            <a:endParaRPr lang="en-US"/>
          </a:p>
        </p:txBody>
      </p:sp>
    </p:spTree>
    <p:extLst>
      <p:ext uri="{BB962C8B-B14F-4D97-AF65-F5344CB8AC3E}">
        <p14:creationId xmlns:p14="http://schemas.microsoft.com/office/powerpoint/2010/main" val="12443366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Remember multinomial Logistic Regression, where instead of a single sigmoid at the output, we have a </a:t>
            </a:r>
            <a:r>
              <a:rPr lang="en-US" dirty="0" err="1"/>
              <a:t>softmax</a:t>
            </a:r>
            <a:r>
              <a:rPr lang="en-US" dirty="0"/>
              <a:t> to turn the output values into probabilities</a:t>
            </a:r>
          </a:p>
        </p:txBody>
      </p:sp>
      <p:sp>
        <p:nvSpPr>
          <p:cNvPr id="4" name="Slide Number Placeholder 3"/>
          <p:cNvSpPr>
            <a:spLocks noGrp="1"/>
          </p:cNvSpPr>
          <p:nvPr>
            <p:ph type="sldNum" sz="quarter" idx="5"/>
          </p:nvPr>
        </p:nvSpPr>
        <p:spPr/>
        <p:txBody>
          <a:bodyPr/>
          <a:lstStyle/>
          <a:p>
            <a:fld id="{EE707532-839C-41A2-9E71-D5288AEAE66A}" type="slidenum">
              <a:rPr lang="en-US" smtClean="0"/>
              <a:pPr/>
              <a:t>18</a:t>
            </a:fld>
            <a:endParaRPr lang="en-US"/>
          </a:p>
        </p:txBody>
      </p:sp>
    </p:spTree>
    <p:extLst>
      <p:ext uri="{BB962C8B-B14F-4D97-AF65-F5344CB8AC3E}">
        <p14:creationId xmlns:p14="http://schemas.microsoft.com/office/powerpoint/2010/main" val="28000436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 are the final equations for a feedforward network with a single hidden layer, which takes an input vector </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outputs a probability distribution </a:t>
            </a:r>
            <a:r>
              <a:rPr lang="en-US" sz="1200" i="1" kern="1200" dirty="0">
                <a:solidFill>
                  <a:schemeClr val="tx1"/>
                </a:solidFill>
                <a:effectLst/>
                <a:latin typeface="+mn-lt"/>
                <a:ea typeface="+mn-ea"/>
                <a:cs typeface="+mn-cs"/>
              </a:rPr>
              <a:t>y</a:t>
            </a:r>
            <a:r>
              <a:rPr lang="en-US" sz="1200" kern="1200" dirty="0">
                <a:solidFill>
                  <a:schemeClr val="tx1"/>
                </a:solidFill>
                <a:effectLst/>
                <a:latin typeface="+mn-lt"/>
                <a:ea typeface="+mn-ea"/>
                <a:cs typeface="+mn-cs"/>
              </a:rPr>
              <a:t>, and is parameterized by weight matrices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U </a:t>
            </a:r>
            <a:r>
              <a:rPr lang="en-US" sz="1200" kern="1200" dirty="0">
                <a:solidFill>
                  <a:schemeClr val="tx1"/>
                </a:solidFill>
                <a:effectLst/>
                <a:latin typeface="+mn-lt"/>
                <a:ea typeface="+mn-ea"/>
                <a:cs typeface="+mn-cs"/>
              </a:rPr>
              <a:t>and a bias vector </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20</a:t>
            </a:fld>
            <a:endParaRPr lang="en-US"/>
          </a:p>
        </p:txBody>
      </p:sp>
    </p:spTree>
    <p:extLst>
      <p:ext uri="{BB962C8B-B14F-4D97-AF65-F5344CB8AC3E}">
        <p14:creationId xmlns:p14="http://schemas.microsoft.com/office/powerpoint/2010/main" val="22522523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Each element </a:t>
            </a:r>
            <a:r>
              <a:rPr lang="en-US" sz="1200" i="1" kern="1200" dirty="0" err="1">
                <a:solidFill>
                  <a:schemeClr val="tx1"/>
                </a:solidFill>
                <a:effectLst/>
                <a:latin typeface="+mn-lt"/>
                <a:ea typeface="+mn-ea"/>
                <a:cs typeface="+mn-cs"/>
              </a:rPr>
              <a:t>Wji</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of the weight matrix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represents the weight of the connection from the </a:t>
            </a:r>
            <a:r>
              <a:rPr lang="en-US" sz="1200" i="1" kern="1200" dirty="0" err="1">
                <a:solidFill>
                  <a:schemeClr val="tx1"/>
                </a:solidFill>
                <a:effectLst/>
                <a:latin typeface="+mn-lt"/>
                <a:ea typeface="+mn-ea"/>
                <a:cs typeface="+mn-cs"/>
              </a:rPr>
              <a:t>i</a:t>
            </a:r>
            <a:r>
              <a:rPr lang="en-US" sz="1200" kern="1200" dirty="0" err="1">
                <a:solidFill>
                  <a:schemeClr val="tx1"/>
                </a:solidFill>
                <a:effectLst/>
                <a:latin typeface="+mn-lt"/>
                <a:ea typeface="+mn-ea"/>
                <a:cs typeface="+mn-cs"/>
              </a:rPr>
              <a:t>th</a:t>
            </a:r>
            <a:r>
              <a:rPr lang="en-US" sz="1200" kern="1200" dirty="0">
                <a:solidFill>
                  <a:schemeClr val="tx1"/>
                </a:solidFill>
                <a:effectLst/>
                <a:latin typeface="+mn-lt"/>
                <a:ea typeface="+mn-ea"/>
                <a:cs typeface="+mn-cs"/>
              </a:rPr>
              <a:t> input unit </a:t>
            </a:r>
            <a:r>
              <a:rPr lang="en-US" sz="1200" i="1" kern="1200" dirty="0">
                <a:solidFill>
                  <a:schemeClr val="tx1"/>
                </a:solidFill>
                <a:effectLst/>
                <a:latin typeface="+mn-lt"/>
                <a:ea typeface="+mn-ea"/>
                <a:cs typeface="+mn-cs"/>
              </a:rPr>
              <a:t>xi </a:t>
            </a:r>
            <a:r>
              <a:rPr lang="en-US" sz="1200" kern="1200" dirty="0">
                <a:solidFill>
                  <a:schemeClr val="tx1"/>
                </a:solidFill>
                <a:effectLst/>
                <a:latin typeface="+mn-lt"/>
                <a:ea typeface="+mn-ea"/>
                <a:cs typeface="+mn-cs"/>
              </a:rPr>
              <a:t>to the </a:t>
            </a:r>
            <a:r>
              <a:rPr lang="en-US" sz="1200" i="1" kern="1200" dirty="0" err="1">
                <a:solidFill>
                  <a:schemeClr val="tx1"/>
                </a:solidFill>
                <a:effectLst/>
                <a:latin typeface="+mn-lt"/>
                <a:ea typeface="+mn-ea"/>
                <a:cs typeface="+mn-cs"/>
              </a:rPr>
              <a:t>j</a:t>
            </a:r>
            <a:r>
              <a:rPr lang="en-US" sz="1200" kern="1200" dirty="0" err="1">
                <a:solidFill>
                  <a:schemeClr val="tx1"/>
                </a:solidFill>
                <a:effectLst/>
                <a:latin typeface="+mn-lt"/>
                <a:ea typeface="+mn-ea"/>
                <a:cs typeface="+mn-cs"/>
              </a:rPr>
              <a:t>th</a:t>
            </a:r>
            <a:r>
              <a:rPr lang="en-US" sz="1200" kern="1200" dirty="0">
                <a:solidFill>
                  <a:schemeClr val="tx1"/>
                </a:solidFill>
                <a:effectLst/>
                <a:latin typeface="+mn-lt"/>
                <a:ea typeface="+mn-ea"/>
                <a:cs typeface="+mn-cs"/>
              </a:rPr>
              <a:t> hidden unit </a:t>
            </a:r>
            <a:r>
              <a:rPr lang="en-US" sz="1200" i="1" kern="1200" dirty="0" err="1">
                <a:solidFill>
                  <a:schemeClr val="tx1"/>
                </a:solidFill>
                <a:effectLst/>
                <a:latin typeface="+mn-lt"/>
                <a:ea typeface="+mn-ea"/>
                <a:cs typeface="+mn-cs"/>
              </a:rPr>
              <a:t>hj</a:t>
            </a:r>
            <a:r>
              <a:rPr lang="en-US" sz="1200"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21</a:t>
            </a:fld>
            <a:endParaRPr lang="en-US"/>
          </a:p>
        </p:txBody>
      </p:sp>
    </p:spTree>
    <p:extLst>
      <p:ext uri="{BB962C8B-B14F-4D97-AF65-F5344CB8AC3E}">
        <p14:creationId xmlns:p14="http://schemas.microsoft.com/office/powerpoint/2010/main" val="37631705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We're showing the activation function here as sigma, but it can be the sigmoid, tanh, or </a:t>
            </a:r>
            <a:r>
              <a:rPr lang="en-US" sz="1200" kern="1200" dirty="0" err="1">
                <a:solidFill>
                  <a:schemeClr val="tx1"/>
                </a:solidFill>
                <a:effectLst/>
                <a:latin typeface="+mn-lt"/>
                <a:ea typeface="+mn-ea"/>
                <a:cs typeface="+mn-cs"/>
              </a:rPr>
              <a:t>ReLU</a:t>
            </a:r>
            <a:r>
              <a:rPr lang="en-US" sz="1200" kern="1200" dirty="0">
                <a:solidFill>
                  <a:schemeClr val="tx1"/>
                </a:solidFill>
                <a:effectLst/>
                <a:latin typeface="+mn-lt"/>
                <a:ea typeface="+mn-ea"/>
                <a:cs typeface="+mn-cs"/>
              </a:rPr>
              <a:t> activation function we defined earlier.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Notice that we’re applying the </a:t>
            </a:r>
            <a:r>
              <a:rPr lang="el-GR" sz="1200" kern="1200" dirty="0">
                <a:solidFill>
                  <a:schemeClr val="tx1"/>
                </a:solidFill>
                <a:effectLst/>
                <a:latin typeface="+mn-lt"/>
                <a:ea typeface="+mn-ea"/>
                <a:cs typeface="+mn-cs"/>
              </a:rPr>
              <a:t>σ </a:t>
            </a:r>
            <a:r>
              <a:rPr lang="en-US" sz="1200" kern="1200" dirty="0">
                <a:solidFill>
                  <a:schemeClr val="tx1"/>
                </a:solidFill>
                <a:effectLst/>
                <a:latin typeface="+mn-lt"/>
                <a:ea typeface="+mn-ea"/>
                <a:cs typeface="+mn-cs"/>
              </a:rPr>
              <a:t>function here to a vector, allowing </a:t>
            </a:r>
            <a:r>
              <a:rPr lang="el-GR" sz="1200" kern="1200" dirty="0">
                <a:solidFill>
                  <a:schemeClr val="tx1"/>
                </a:solidFill>
                <a:effectLst/>
                <a:latin typeface="+mn-lt"/>
                <a:ea typeface="+mn-ea"/>
                <a:cs typeface="+mn-cs"/>
              </a:rPr>
              <a:t>σ(·), </a:t>
            </a:r>
            <a:r>
              <a:rPr lang="en-US" sz="1200" kern="1200" dirty="0">
                <a:solidFill>
                  <a:schemeClr val="tx1"/>
                </a:solidFill>
                <a:effectLst/>
                <a:latin typeface="+mn-lt"/>
                <a:ea typeface="+mn-ea"/>
                <a:cs typeface="+mn-cs"/>
              </a:rPr>
              <a:t>to apply to a vector element-wise, so </a:t>
            </a:r>
            <a:r>
              <a:rPr lang="en-US" sz="1200" i="1" kern="1200" dirty="0">
                <a:solidFill>
                  <a:schemeClr val="tx1"/>
                </a:solidFill>
                <a:effectLst/>
                <a:latin typeface="+mn-lt"/>
                <a:ea typeface="+mn-ea"/>
                <a:cs typeface="+mn-cs"/>
              </a:rPr>
              <a:t>g</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1,</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2,</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3] = [</a:t>
            </a:r>
            <a:r>
              <a:rPr lang="en-US" sz="1200" i="1" kern="1200" dirty="0">
                <a:solidFill>
                  <a:schemeClr val="tx1"/>
                </a:solidFill>
                <a:effectLst/>
                <a:latin typeface="+mn-lt"/>
                <a:ea typeface="+mn-ea"/>
                <a:cs typeface="+mn-cs"/>
              </a:rPr>
              <a:t>g</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1),</a:t>
            </a:r>
            <a:r>
              <a:rPr lang="en-US" sz="1200" i="1" kern="1200" dirty="0">
                <a:solidFill>
                  <a:schemeClr val="tx1"/>
                </a:solidFill>
                <a:effectLst/>
                <a:latin typeface="+mn-lt"/>
                <a:ea typeface="+mn-ea"/>
                <a:cs typeface="+mn-cs"/>
              </a:rPr>
              <a:t>g</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2),</a:t>
            </a:r>
            <a:r>
              <a:rPr lang="en-US" sz="1200" i="1" kern="1200" dirty="0">
                <a:solidFill>
                  <a:schemeClr val="tx1"/>
                </a:solidFill>
                <a:effectLst/>
                <a:latin typeface="+mn-lt"/>
                <a:ea typeface="+mn-ea"/>
                <a:cs typeface="+mn-cs"/>
              </a:rPr>
              <a:t>g</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3)]. </a:t>
            </a:r>
            <a:endParaRPr lang="en-US" dirty="0"/>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As we saw in the lecture on XOR, the resulting value </a:t>
            </a:r>
            <a:r>
              <a:rPr lang="en-US" sz="1200" i="1" kern="1200" dirty="0">
                <a:solidFill>
                  <a:schemeClr val="tx1"/>
                </a:solidFill>
                <a:effectLst/>
                <a:latin typeface="+mn-lt"/>
                <a:ea typeface="+mn-ea"/>
                <a:cs typeface="+mn-cs"/>
              </a:rPr>
              <a:t>h </a:t>
            </a:r>
            <a:r>
              <a:rPr lang="en-US" sz="1200" kern="1200" dirty="0">
                <a:solidFill>
                  <a:schemeClr val="tx1"/>
                </a:solidFill>
                <a:effectLst/>
                <a:latin typeface="+mn-lt"/>
                <a:ea typeface="+mn-ea"/>
                <a:cs typeface="+mn-cs"/>
              </a:rPr>
              <a:t>(for </a:t>
            </a:r>
            <a:r>
              <a:rPr lang="en-US" sz="1200" i="1" kern="1200" dirty="0">
                <a:solidFill>
                  <a:schemeClr val="tx1"/>
                </a:solidFill>
                <a:effectLst/>
                <a:latin typeface="+mn-lt"/>
                <a:ea typeface="+mn-ea"/>
                <a:cs typeface="+mn-cs"/>
              </a:rPr>
              <a:t>hidden</a:t>
            </a:r>
            <a:r>
              <a:rPr lang="en-US" sz="1200" kern="1200" dirty="0">
                <a:solidFill>
                  <a:schemeClr val="tx1"/>
                </a:solidFill>
                <a:effectLst/>
                <a:latin typeface="+mn-lt"/>
                <a:ea typeface="+mn-ea"/>
                <a:cs typeface="+mn-cs"/>
              </a:rPr>
              <a:t>) forms a </a:t>
            </a:r>
            <a:r>
              <a:rPr lang="en-US" sz="1200" i="1" kern="1200" dirty="0">
                <a:solidFill>
                  <a:schemeClr val="tx1"/>
                </a:solidFill>
                <a:effectLst/>
                <a:latin typeface="+mn-lt"/>
                <a:ea typeface="+mn-ea"/>
                <a:cs typeface="+mn-cs"/>
              </a:rPr>
              <a:t>representation </a:t>
            </a:r>
            <a:r>
              <a:rPr lang="en-US" sz="1200" kern="1200" dirty="0">
                <a:solidFill>
                  <a:schemeClr val="tx1"/>
                </a:solidFill>
                <a:effectLst/>
                <a:latin typeface="+mn-lt"/>
                <a:ea typeface="+mn-ea"/>
                <a:cs typeface="+mn-cs"/>
              </a:rPr>
              <a:t>of the input. The role of the output layer is to take this new representation </a:t>
            </a:r>
            <a:r>
              <a:rPr lang="en-US" sz="1200" i="1" kern="1200" dirty="0">
                <a:solidFill>
                  <a:schemeClr val="tx1"/>
                </a:solidFill>
                <a:effectLst/>
                <a:latin typeface="+mn-lt"/>
                <a:ea typeface="+mn-ea"/>
                <a:cs typeface="+mn-cs"/>
              </a:rPr>
              <a:t>h </a:t>
            </a:r>
            <a:r>
              <a:rPr lang="en-US" sz="1200" kern="1200" dirty="0">
                <a:solidFill>
                  <a:schemeClr val="tx1"/>
                </a:solidFill>
                <a:effectLst/>
                <a:latin typeface="+mn-lt"/>
                <a:ea typeface="+mn-ea"/>
                <a:cs typeface="+mn-cs"/>
              </a:rPr>
              <a:t>and compute a final output. This output could be a real- valued number, but in many cases the goal of the network is to make some sort of classification decision, and so we will focus on the case of classification. </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If we are doing a binary task like sentiment classification, we might have a single output node, and its value </a:t>
            </a:r>
            <a:r>
              <a:rPr lang="en-US" sz="1200" i="1" kern="1200" dirty="0">
                <a:solidFill>
                  <a:schemeClr val="tx1"/>
                </a:solidFill>
                <a:effectLst/>
                <a:latin typeface="+mn-lt"/>
                <a:ea typeface="+mn-ea"/>
                <a:cs typeface="+mn-cs"/>
              </a:rPr>
              <a:t>y </a:t>
            </a:r>
            <a:r>
              <a:rPr lang="en-US" sz="1200" kern="1200" dirty="0">
                <a:solidFill>
                  <a:schemeClr val="tx1"/>
                </a:solidFill>
                <a:effectLst/>
                <a:latin typeface="+mn-lt"/>
                <a:ea typeface="+mn-ea"/>
                <a:cs typeface="+mn-cs"/>
              </a:rPr>
              <a:t>is the probability of positive versus negative sentiment. </a:t>
            </a:r>
          </a:p>
          <a:p>
            <a:r>
              <a:rPr lang="en-US" sz="1200" kern="1200" dirty="0">
                <a:solidFill>
                  <a:schemeClr val="tx1"/>
                </a:solidFill>
                <a:effectLst/>
                <a:latin typeface="+mn-lt"/>
                <a:ea typeface="+mn-ea"/>
                <a:cs typeface="+mn-cs"/>
              </a:rPr>
              <a:t>The output layer has a weight matrix </a:t>
            </a:r>
            <a:r>
              <a:rPr lang="en-US" sz="1200" i="1" kern="1200" dirty="0">
                <a:solidFill>
                  <a:schemeClr val="tx1"/>
                </a:solidFill>
                <a:effectLst/>
                <a:latin typeface="+mn-lt"/>
                <a:ea typeface="+mn-ea"/>
                <a:cs typeface="+mn-cs"/>
              </a:rPr>
              <a:t>U</a:t>
            </a:r>
            <a:r>
              <a:rPr lang="en-US" sz="1200" kern="1200" dirty="0">
                <a:solidFill>
                  <a:schemeClr val="tx1"/>
                </a:solidFill>
                <a:effectLst/>
                <a:latin typeface="+mn-lt"/>
                <a:ea typeface="+mn-ea"/>
                <a:cs typeface="+mn-cs"/>
              </a:rPr>
              <a:t>, but some models don’t include a bias vector </a:t>
            </a:r>
            <a:r>
              <a:rPr lang="en-US" sz="1200" i="1" kern="1200" dirty="0">
                <a:solidFill>
                  <a:schemeClr val="tx1"/>
                </a:solidFill>
                <a:effectLst/>
                <a:latin typeface="+mn-lt"/>
                <a:ea typeface="+mn-ea"/>
                <a:cs typeface="+mn-cs"/>
              </a:rPr>
              <a:t>b </a:t>
            </a:r>
            <a:r>
              <a:rPr lang="en-US" sz="1200" kern="1200" dirty="0">
                <a:solidFill>
                  <a:schemeClr val="tx1"/>
                </a:solidFill>
                <a:effectLst/>
                <a:latin typeface="+mn-lt"/>
                <a:ea typeface="+mn-ea"/>
                <a:cs typeface="+mn-cs"/>
              </a:rPr>
              <a:t>in the output layer, so we’ll simplify by eliminating the bias vector in this example. The weight matrix is multiplied by its input vector (</a:t>
            </a:r>
            <a:r>
              <a:rPr lang="en-US" sz="1200" i="1" kern="1200" dirty="0">
                <a:solidFill>
                  <a:schemeClr val="tx1"/>
                </a:solidFill>
                <a:effectLst/>
                <a:latin typeface="+mn-lt"/>
                <a:ea typeface="+mn-ea"/>
                <a:cs typeface="+mn-cs"/>
              </a:rPr>
              <a:t>h</a:t>
            </a:r>
            <a:r>
              <a:rPr lang="en-US" sz="1200" kern="1200" dirty="0">
                <a:solidFill>
                  <a:schemeClr val="tx1"/>
                </a:solidFill>
                <a:effectLst/>
                <a:latin typeface="+mn-lt"/>
                <a:ea typeface="+mn-ea"/>
                <a:cs typeface="+mn-cs"/>
              </a:rPr>
              <a:t>) to produce the intermediate output </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 </a:t>
            </a:r>
            <a:endParaRPr lang="en-US" dirty="0"/>
          </a:p>
          <a:p>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Uh </a:t>
            </a:r>
          </a:p>
          <a:p>
            <a:r>
              <a:rPr lang="en-US" sz="1200" i="0" kern="1200" dirty="0">
                <a:solidFill>
                  <a:schemeClr val="tx1"/>
                </a:solidFill>
                <a:effectLst/>
                <a:latin typeface="+mn-lt"/>
                <a:ea typeface="+mn-ea"/>
                <a:cs typeface="+mn-cs"/>
              </a:rPr>
              <a:t>And then we use the sigmoid to turn this into a probability.</a:t>
            </a:r>
            <a:endParaRPr lang="en-US" i="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22</a:t>
            </a:fld>
            <a:endParaRPr lang="en-US"/>
          </a:p>
        </p:txBody>
      </p:sp>
    </p:spTree>
    <p:extLst>
      <p:ext uri="{BB962C8B-B14F-4D97-AF65-F5344CB8AC3E}">
        <p14:creationId xmlns:p14="http://schemas.microsoft.com/office/powerpoint/2010/main" val="42827027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What if you have more than two output classes?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If we are doing multinomial classification, such as assigning a part-of-speech tag,</a:t>
            </a:r>
            <a:r>
              <a:rPr lang="en-US" dirty="0"/>
              <a:t> we just add more output units (one for each class).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So we might have one output node for each potential part-of-speech, whose output value is the probability of that part-of-speech,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 The output layer thus gives a probability distribution across the output nodes.   We use the </a:t>
            </a:r>
            <a:r>
              <a:rPr lang="en-US" sz="1200" kern="1200" dirty="0" err="1">
                <a:solidFill>
                  <a:schemeClr val="tx1"/>
                </a:solidFill>
                <a:effectLst/>
                <a:latin typeface="+mn-lt"/>
                <a:ea typeface="+mn-ea"/>
                <a:cs typeface="+mn-cs"/>
              </a:rPr>
              <a:t>softmax</a:t>
            </a:r>
            <a:r>
              <a:rPr lang="en-US" sz="1200" kern="1200" dirty="0">
                <a:solidFill>
                  <a:schemeClr val="tx1"/>
                </a:solidFill>
                <a:effectLst/>
                <a:latin typeface="+mn-lt"/>
                <a:ea typeface="+mn-ea"/>
                <a:cs typeface="+mn-cs"/>
              </a:rPr>
              <a:t> to compute this distribution,  just as for multinomial logistic regression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That means we can think of a neural network classifier with one hidden layer as building a vector </a:t>
            </a:r>
            <a:r>
              <a:rPr lang="en-US" sz="1200" i="1" kern="1200" dirty="0">
                <a:solidFill>
                  <a:schemeClr val="tx1"/>
                </a:solidFill>
                <a:effectLst/>
                <a:latin typeface="+mn-lt"/>
                <a:ea typeface="+mn-ea"/>
                <a:cs typeface="+mn-cs"/>
              </a:rPr>
              <a:t>h </a:t>
            </a:r>
            <a:r>
              <a:rPr lang="en-US" sz="1200" kern="1200" dirty="0">
                <a:solidFill>
                  <a:schemeClr val="tx1"/>
                </a:solidFill>
                <a:effectLst/>
                <a:latin typeface="+mn-lt"/>
                <a:ea typeface="+mn-ea"/>
                <a:cs typeface="+mn-cs"/>
              </a:rPr>
              <a:t>which is a hidden layer representation of the input, and then running standard logistic regression on the features that the network develops in </a:t>
            </a:r>
            <a:r>
              <a:rPr lang="en-US" sz="1200" i="1" kern="1200" dirty="0">
                <a:solidFill>
                  <a:schemeClr val="tx1"/>
                </a:solidFill>
                <a:effectLst/>
                <a:latin typeface="+mn-lt"/>
                <a:ea typeface="+mn-ea"/>
                <a:cs typeface="+mn-cs"/>
              </a:rPr>
              <a:t>h</a:t>
            </a:r>
            <a:r>
              <a:rPr lang="en-US" sz="1200" kern="1200" dirty="0">
                <a:solidFill>
                  <a:schemeClr val="tx1"/>
                </a:solidFill>
                <a:effectLst/>
                <a:latin typeface="+mn-lt"/>
                <a:ea typeface="+mn-ea"/>
                <a:cs typeface="+mn-cs"/>
              </a:rPr>
              <a:t>. By contrast, in Chapter 5 the features were mainly designed by hand via feature templates. So a neural network is like logistic regression, but (a) with many layers, since a deep neural network is like layer after layer of logistic regression classifiers, and (b) rather than forming the features by feature templates, the prior layers of the network induce the feature representations themselves.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23</a:t>
            </a:fld>
            <a:endParaRPr lang="en-US"/>
          </a:p>
        </p:txBody>
      </p:sp>
    </p:spTree>
    <p:extLst>
      <p:ext uri="{BB962C8B-B14F-4D97-AF65-F5344CB8AC3E}">
        <p14:creationId xmlns:p14="http://schemas.microsoft.com/office/powerpoint/2010/main" val="21975455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Let’s now set up some notation to make it easier to talk about deeper networks of depth more than 2.</a:t>
            </a:r>
          </a:p>
          <a:p>
            <a:r>
              <a:rPr lang="en-US" sz="1200" kern="1200" dirty="0">
                <a:solidFill>
                  <a:schemeClr val="tx1"/>
                </a:solidFill>
                <a:effectLst/>
                <a:latin typeface="+mn-lt"/>
                <a:ea typeface="+mn-ea"/>
                <a:cs typeface="+mn-cs"/>
              </a:rPr>
              <a:t> We’ll use superscripts in square brackets to mean layer num- </a:t>
            </a:r>
            <a:r>
              <a:rPr lang="en-US" sz="1200" kern="1200" dirty="0" err="1">
                <a:solidFill>
                  <a:schemeClr val="tx1"/>
                </a:solidFill>
                <a:effectLst/>
                <a:latin typeface="+mn-lt"/>
                <a:ea typeface="+mn-ea"/>
                <a:cs typeface="+mn-cs"/>
              </a:rPr>
              <a:t>bers</a:t>
            </a:r>
            <a:r>
              <a:rPr lang="en-US" sz="1200" kern="1200" dirty="0">
                <a:solidFill>
                  <a:schemeClr val="tx1"/>
                </a:solidFill>
                <a:effectLst/>
                <a:latin typeface="+mn-lt"/>
                <a:ea typeface="+mn-ea"/>
                <a:cs typeface="+mn-cs"/>
              </a:rPr>
              <a:t>, starting at 0 for the input layer. So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[1] will mean the weight matrix for the (first) hidden layer, and </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[1] will mean the bias vector for the (first) hidden layer. We’ll use </a:t>
            </a:r>
            <a:r>
              <a:rPr lang="en-US" sz="1200" i="1" kern="1200" dirty="0">
                <a:solidFill>
                  <a:schemeClr val="tx1"/>
                </a:solidFill>
                <a:effectLst/>
                <a:latin typeface="+mn-lt"/>
                <a:ea typeface="+mn-ea"/>
                <a:cs typeface="+mn-cs"/>
              </a:rPr>
              <a:t>g</a:t>
            </a:r>
            <a:r>
              <a:rPr lang="en-US" sz="1200" kern="1200" dirty="0">
                <a:solidFill>
                  <a:schemeClr val="tx1"/>
                </a:solidFill>
                <a:effectLst/>
                <a:latin typeface="+mn-lt"/>
                <a:ea typeface="+mn-ea"/>
                <a:cs typeface="+mn-cs"/>
              </a:rPr>
              <a:t>(·) to stand for the activation function, which will tend to be </a:t>
            </a:r>
            <a:r>
              <a:rPr lang="en-US" sz="1200" kern="1200" dirty="0" err="1">
                <a:solidFill>
                  <a:schemeClr val="tx1"/>
                </a:solidFill>
                <a:effectLst/>
                <a:latin typeface="+mn-lt"/>
                <a:ea typeface="+mn-ea"/>
                <a:cs typeface="+mn-cs"/>
              </a:rPr>
              <a:t>ReLU</a:t>
            </a:r>
            <a:r>
              <a:rPr lang="en-US" sz="1200" kern="1200" dirty="0">
                <a:solidFill>
                  <a:schemeClr val="tx1"/>
                </a:solidFill>
                <a:effectLst/>
                <a:latin typeface="+mn-lt"/>
                <a:ea typeface="+mn-ea"/>
                <a:cs typeface="+mn-cs"/>
              </a:rPr>
              <a:t> or tanh for intermediate layers and </a:t>
            </a:r>
            <a:r>
              <a:rPr lang="en-US" sz="1200" kern="1200" dirty="0" err="1">
                <a:solidFill>
                  <a:schemeClr val="tx1"/>
                </a:solidFill>
                <a:effectLst/>
                <a:latin typeface="+mn-lt"/>
                <a:ea typeface="+mn-ea"/>
                <a:cs typeface="+mn-cs"/>
              </a:rPr>
              <a:t>softmax</a:t>
            </a:r>
            <a:r>
              <a:rPr lang="en-US" sz="1200" kern="1200" dirty="0">
                <a:solidFill>
                  <a:schemeClr val="tx1"/>
                </a:solidFill>
                <a:effectLst/>
                <a:latin typeface="+mn-lt"/>
                <a:ea typeface="+mn-ea"/>
                <a:cs typeface="+mn-cs"/>
              </a:rPr>
              <a:t> for output layers. We’ll use </a:t>
            </a:r>
            <a:r>
              <a:rPr lang="en-US" sz="1200" i="1" kern="1200" dirty="0">
                <a:solidFill>
                  <a:schemeClr val="tx1"/>
                </a:solidFill>
                <a:effectLst/>
                <a:latin typeface="+mn-lt"/>
                <a:ea typeface="+mn-ea"/>
                <a:cs typeface="+mn-cs"/>
              </a:rPr>
              <a:t>a</a:t>
            </a:r>
            <a:r>
              <a:rPr lang="en-US" sz="1200" kern="1200" dirty="0">
                <a:solidFill>
                  <a:schemeClr val="tx1"/>
                </a:solidFill>
                <a:effectLst/>
                <a:latin typeface="+mn-lt"/>
                <a:ea typeface="+mn-ea"/>
                <a:cs typeface="+mn-cs"/>
              </a:rPr>
              <a:t>[</a:t>
            </a:r>
            <a:r>
              <a:rPr lang="en-US" sz="1200" i="1" kern="1200" dirty="0" err="1">
                <a:solidFill>
                  <a:schemeClr val="tx1"/>
                </a:solidFill>
                <a:effectLst/>
                <a:latin typeface="+mn-lt"/>
                <a:ea typeface="+mn-ea"/>
                <a:cs typeface="+mn-cs"/>
              </a:rPr>
              <a:t>i</a:t>
            </a:r>
            <a:r>
              <a:rPr lang="en-US" sz="1200" kern="1200" dirty="0">
                <a:solidFill>
                  <a:schemeClr val="tx1"/>
                </a:solidFill>
                <a:effectLst/>
                <a:latin typeface="+mn-lt"/>
                <a:ea typeface="+mn-ea"/>
                <a:cs typeface="+mn-cs"/>
              </a:rPr>
              <a:t>] to mean the output from layer </a:t>
            </a:r>
            <a:r>
              <a:rPr lang="en-US" sz="1200" i="1" kern="1200" dirty="0" err="1">
                <a:solidFill>
                  <a:schemeClr val="tx1"/>
                </a:solidFill>
                <a:effectLst/>
                <a:latin typeface="+mn-lt"/>
                <a:ea typeface="+mn-ea"/>
                <a:cs typeface="+mn-cs"/>
              </a:rPr>
              <a:t>i</a:t>
            </a:r>
            <a:r>
              <a:rPr lang="en-US" sz="1200" kern="1200" dirty="0">
                <a:solidFill>
                  <a:schemeClr val="tx1"/>
                </a:solidFill>
                <a:effectLst/>
                <a:latin typeface="+mn-lt"/>
                <a:ea typeface="+mn-ea"/>
                <a:cs typeface="+mn-cs"/>
              </a:rPr>
              <a:t>, and </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a:t>
            </a:r>
            <a:r>
              <a:rPr lang="en-US" sz="1200" i="1" kern="1200" dirty="0" err="1">
                <a:solidFill>
                  <a:schemeClr val="tx1"/>
                </a:solidFill>
                <a:effectLst/>
                <a:latin typeface="+mn-lt"/>
                <a:ea typeface="+mn-ea"/>
                <a:cs typeface="+mn-cs"/>
              </a:rPr>
              <a:t>i</a:t>
            </a:r>
            <a:r>
              <a:rPr lang="en-US" sz="1200" kern="1200" dirty="0">
                <a:solidFill>
                  <a:schemeClr val="tx1"/>
                </a:solidFill>
                <a:effectLst/>
                <a:latin typeface="+mn-lt"/>
                <a:ea typeface="+mn-ea"/>
                <a:cs typeface="+mn-cs"/>
              </a:rPr>
              <a:t>] to mean the  combination of weights and biases</a:t>
            </a:r>
            <a:r>
              <a:rPr lang="en-US" sz="1200" i="0" kern="1200" dirty="0">
                <a:solidFill>
                  <a:schemeClr val="tx1"/>
                </a:solidFill>
                <a:effectLst/>
                <a:latin typeface="+mn-lt"/>
                <a:ea typeface="+mn-ea"/>
                <a:cs typeface="+mn-cs"/>
              </a:rPr>
              <a:t>.  The inputs </a:t>
            </a:r>
            <a:r>
              <a:rPr lang="en-US" sz="1200" i="1" kern="1200" dirty="0">
                <a:solidFill>
                  <a:schemeClr val="tx1"/>
                </a:solidFill>
                <a:effectLst/>
                <a:latin typeface="+mn-lt"/>
                <a:ea typeface="+mn-ea"/>
                <a:cs typeface="+mn-cs"/>
              </a:rPr>
              <a:t>x </a:t>
            </a:r>
            <a:r>
              <a:rPr lang="en-US" sz="1200" kern="1200" dirty="0">
                <a:solidFill>
                  <a:schemeClr val="tx1"/>
                </a:solidFill>
                <a:effectLst/>
                <a:latin typeface="+mn-lt"/>
                <a:ea typeface="+mn-ea"/>
                <a:cs typeface="+mn-cs"/>
              </a:rPr>
              <a:t>we’ll refer to more generally as </a:t>
            </a:r>
            <a:r>
              <a:rPr lang="en-US" sz="1200" i="1" kern="1200" dirty="0">
                <a:solidFill>
                  <a:schemeClr val="tx1"/>
                </a:solidFill>
                <a:effectLst/>
                <a:latin typeface="+mn-lt"/>
                <a:ea typeface="+mn-ea"/>
                <a:cs typeface="+mn-cs"/>
              </a:rPr>
              <a:t>a ^[0]</a:t>
            </a:r>
            <a:endParaRPr lang="en-US" dirty="0"/>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Thus we can re-represent our 2-layer net as follows: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24</a:t>
            </a:fld>
            <a:endParaRPr lang="en-US"/>
          </a:p>
        </p:txBody>
      </p:sp>
    </p:spTree>
    <p:extLst>
      <p:ext uri="{BB962C8B-B14F-4D97-AF65-F5344CB8AC3E}">
        <p14:creationId xmlns:p14="http://schemas.microsoft.com/office/powerpoint/2010/main" val="18099643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Note that with this notation, the equations for the computation done at each layer are the same. The algorithm for computing the forward step in an n-layer feedforward network, given the input vector </a:t>
            </a:r>
            <a:r>
              <a:rPr lang="en-US" sz="1200" i="1" kern="1200" dirty="0">
                <a:solidFill>
                  <a:schemeClr val="tx1"/>
                </a:solidFill>
                <a:effectLst/>
                <a:latin typeface="+mn-lt"/>
                <a:ea typeface="+mn-ea"/>
                <a:cs typeface="+mn-cs"/>
              </a:rPr>
              <a:t>a</a:t>
            </a:r>
            <a:r>
              <a:rPr lang="en-US" sz="1200" kern="1200" dirty="0">
                <a:solidFill>
                  <a:schemeClr val="tx1"/>
                </a:solidFill>
                <a:effectLst/>
                <a:latin typeface="+mn-lt"/>
                <a:ea typeface="+mn-ea"/>
                <a:cs typeface="+mn-cs"/>
              </a:rPr>
              <a:t>[0] is thus simply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25</a:t>
            </a:fld>
            <a:endParaRPr lang="en-US"/>
          </a:p>
        </p:txBody>
      </p:sp>
    </p:spTree>
    <p:extLst>
      <p:ext uri="{BB962C8B-B14F-4D97-AF65-F5344CB8AC3E}">
        <p14:creationId xmlns:p14="http://schemas.microsoft.com/office/powerpoint/2010/main" val="7976747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describing networks, we will often use a slightly simplified notation that represents exactly the same function without referring to an explicit bias node </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 Instead, we add a dummy node </a:t>
            </a:r>
            <a:r>
              <a:rPr lang="en-US" sz="1200" i="1" kern="1200" dirty="0">
                <a:solidFill>
                  <a:schemeClr val="tx1"/>
                </a:solidFill>
                <a:effectLst/>
                <a:latin typeface="+mn-lt"/>
                <a:ea typeface="+mn-ea"/>
                <a:cs typeface="+mn-cs"/>
              </a:rPr>
              <a:t>a</a:t>
            </a:r>
            <a:r>
              <a:rPr lang="en-US" sz="1200" kern="1200" dirty="0">
                <a:solidFill>
                  <a:schemeClr val="tx1"/>
                </a:solidFill>
                <a:effectLst/>
                <a:latin typeface="+mn-lt"/>
                <a:ea typeface="+mn-ea"/>
                <a:cs typeface="+mn-cs"/>
              </a:rPr>
              <a:t>0 to each layer whose value will always be 1. Thus layer 0, the input layer, will have a dummy node </a:t>
            </a:r>
            <a:r>
              <a:rPr lang="en-US" sz="1200" i="1" kern="1200" dirty="0">
                <a:solidFill>
                  <a:schemeClr val="tx1"/>
                </a:solidFill>
                <a:effectLst/>
                <a:latin typeface="+mn-lt"/>
                <a:ea typeface="+mn-ea"/>
                <a:cs typeface="+mn-cs"/>
              </a:rPr>
              <a:t>a_0^</a:t>
            </a:r>
            <a:r>
              <a:rPr lang="en-US" sz="1200" kern="1200" dirty="0">
                <a:solidFill>
                  <a:schemeClr val="tx1"/>
                </a:solidFill>
                <a:effectLst/>
                <a:latin typeface="+mn-lt"/>
                <a:ea typeface="+mn-ea"/>
                <a:cs typeface="+mn-cs"/>
              </a:rPr>
              <a:t>[0] = 1, layer 1 0 </a:t>
            </a:r>
            <a:endParaRPr lang="en-US" dirty="0"/>
          </a:p>
          <a:p>
            <a:r>
              <a:rPr lang="en-US" sz="1200" kern="1200" dirty="0">
                <a:solidFill>
                  <a:schemeClr val="tx1"/>
                </a:solidFill>
                <a:effectLst/>
                <a:latin typeface="+mn-lt"/>
                <a:ea typeface="+mn-ea"/>
                <a:cs typeface="+mn-cs"/>
              </a:rPr>
              <a:t>will have </a:t>
            </a:r>
            <a:r>
              <a:rPr lang="en-US" sz="1200" i="1" kern="1200" dirty="0">
                <a:solidFill>
                  <a:schemeClr val="tx1"/>
                </a:solidFill>
                <a:effectLst/>
                <a:latin typeface="+mn-lt"/>
                <a:ea typeface="+mn-ea"/>
                <a:cs typeface="+mn-cs"/>
              </a:rPr>
              <a:t>a_0^</a:t>
            </a:r>
            <a:r>
              <a:rPr lang="en-US" sz="1200" kern="1200" dirty="0">
                <a:solidFill>
                  <a:schemeClr val="tx1"/>
                </a:solidFill>
                <a:effectLst/>
                <a:latin typeface="+mn-lt"/>
                <a:ea typeface="+mn-ea"/>
                <a:cs typeface="+mn-cs"/>
              </a:rPr>
              <a:t>[1] = 1, and so on. This dummy node still has an associated weight, and that weight represents the bias value </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a:t>
            </a:r>
            <a:br>
              <a:rPr lang="en-US" sz="1200" kern="1200" dirty="0">
                <a:solidFill>
                  <a:schemeClr val="tx1"/>
                </a:solidFill>
                <a:effectLst/>
                <a:latin typeface="+mn-lt"/>
                <a:ea typeface="+mn-ea"/>
                <a:cs typeface="+mn-cs"/>
              </a:rPr>
            </a:b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26</a:t>
            </a:fld>
            <a:endParaRPr lang="en-US"/>
          </a:p>
        </p:txBody>
      </p:sp>
    </p:spTree>
    <p:extLst>
      <p:ext uri="{BB962C8B-B14F-4D97-AF65-F5344CB8AC3E}">
        <p14:creationId xmlns:p14="http://schemas.microsoft.com/office/powerpoint/2010/main" val="3256799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But now our vector </a:t>
            </a:r>
            <a:r>
              <a:rPr lang="en-US" sz="1200" i="1" kern="1200" dirty="0">
                <a:solidFill>
                  <a:schemeClr val="tx1"/>
                </a:solidFill>
                <a:effectLst/>
                <a:latin typeface="+mn-lt"/>
                <a:ea typeface="+mn-ea"/>
                <a:cs typeface="+mn-cs"/>
              </a:rPr>
              <a:t>x </a:t>
            </a:r>
            <a:r>
              <a:rPr lang="en-US" sz="1200" kern="1200" dirty="0">
                <a:solidFill>
                  <a:schemeClr val="tx1"/>
                </a:solidFill>
                <a:effectLst/>
                <a:latin typeface="+mn-lt"/>
                <a:ea typeface="+mn-ea"/>
                <a:cs typeface="+mn-cs"/>
              </a:rPr>
              <a:t>has one extra value.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27</a:t>
            </a:fld>
            <a:endParaRPr lang="en-US"/>
          </a:p>
        </p:txBody>
      </p:sp>
    </p:spTree>
    <p:extLst>
      <p:ext uri="{BB962C8B-B14F-4D97-AF65-F5344CB8AC3E}">
        <p14:creationId xmlns:p14="http://schemas.microsoft.com/office/powerpoint/2010/main" val="37728032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We’ll continue showing the bias as </a:t>
            </a:r>
            <a:r>
              <a:rPr lang="en-US" sz="1200" i="1" kern="1200" dirty="0">
                <a:solidFill>
                  <a:schemeClr val="tx1"/>
                </a:solidFill>
                <a:effectLst/>
                <a:latin typeface="+mn-lt"/>
                <a:ea typeface="+mn-ea"/>
                <a:cs typeface="+mn-cs"/>
              </a:rPr>
              <a:t>b </a:t>
            </a:r>
            <a:r>
              <a:rPr lang="en-US" sz="1200" kern="1200" dirty="0">
                <a:solidFill>
                  <a:schemeClr val="tx1"/>
                </a:solidFill>
                <a:effectLst/>
                <a:latin typeface="+mn-lt"/>
                <a:ea typeface="+mn-ea"/>
                <a:cs typeface="+mn-cs"/>
              </a:rPr>
              <a:t>for the learning example in the next lectures, but afterwards we'll switch to this simplified notation without explicit bias terms.</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28</a:t>
            </a:fld>
            <a:endParaRPr lang="en-US"/>
          </a:p>
        </p:txBody>
      </p:sp>
    </p:spTree>
    <p:extLst>
      <p:ext uri="{BB962C8B-B14F-4D97-AF65-F5344CB8AC3E}">
        <p14:creationId xmlns:p14="http://schemas.microsoft.com/office/powerpoint/2010/main" val="39995428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Here's a sketch of this simplified feedforward neural language model with N=3; we have a moving window at time </a:t>
            </a:r>
            <a:r>
              <a:rPr lang="en-US" sz="1200" i="1" kern="1200" dirty="0">
                <a:solidFill>
                  <a:schemeClr val="tx1"/>
                </a:solidFill>
                <a:effectLst/>
                <a:latin typeface="+mn-lt"/>
                <a:ea typeface="+mn-ea"/>
                <a:cs typeface="+mn-cs"/>
              </a:rPr>
              <a:t>t </a:t>
            </a:r>
            <a:r>
              <a:rPr lang="en-US" sz="1200" kern="1200" dirty="0">
                <a:solidFill>
                  <a:schemeClr val="tx1"/>
                </a:solidFill>
                <a:effectLst/>
                <a:latin typeface="+mn-lt"/>
                <a:ea typeface="+mn-ea"/>
                <a:cs typeface="+mn-cs"/>
              </a:rPr>
              <a:t>with an embedding vector representing each of the 3 previous words (words </a:t>
            </a:r>
            <a:r>
              <a:rPr lang="en-US" sz="1200" i="1" kern="1200" dirty="0">
                <a:solidFill>
                  <a:schemeClr val="tx1"/>
                </a:solidFill>
                <a:effectLst/>
                <a:latin typeface="+mn-lt"/>
                <a:ea typeface="+mn-ea"/>
                <a:cs typeface="+mn-cs"/>
              </a:rPr>
              <a:t>wt</a:t>
            </a:r>
            <a:r>
              <a:rPr lang="en-US" sz="1200" kern="1200" dirty="0">
                <a:solidFill>
                  <a:schemeClr val="tx1"/>
                </a:solidFill>
                <a:effectLst/>
                <a:latin typeface="+mn-lt"/>
                <a:ea typeface="+mn-ea"/>
                <a:cs typeface="+mn-cs"/>
              </a:rPr>
              <a:t>−1, </a:t>
            </a:r>
            <a:r>
              <a:rPr lang="en-US" sz="1200" i="1" kern="1200" dirty="0">
                <a:solidFill>
                  <a:schemeClr val="tx1"/>
                </a:solidFill>
                <a:effectLst/>
                <a:latin typeface="+mn-lt"/>
                <a:ea typeface="+mn-ea"/>
                <a:cs typeface="+mn-cs"/>
              </a:rPr>
              <a:t>wt</a:t>
            </a:r>
            <a:r>
              <a:rPr lang="en-US" sz="1200" kern="1200" dirty="0">
                <a:solidFill>
                  <a:schemeClr val="tx1"/>
                </a:solidFill>
                <a:effectLst/>
                <a:latin typeface="+mn-lt"/>
                <a:ea typeface="+mn-ea"/>
                <a:cs typeface="+mn-cs"/>
              </a:rPr>
              <a:t>−2, and </a:t>
            </a:r>
            <a:r>
              <a:rPr lang="en-US" sz="1200" i="1" kern="1200" dirty="0">
                <a:solidFill>
                  <a:schemeClr val="tx1"/>
                </a:solidFill>
                <a:effectLst/>
                <a:latin typeface="+mn-lt"/>
                <a:ea typeface="+mn-ea"/>
                <a:cs typeface="+mn-cs"/>
              </a:rPr>
              <a:t>wt</a:t>
            </a:r>
            <a:r>
              <a:rPr lang="en-US" sz="1200" kern="1200" dirty="0">
                <a:solidFill>
                  <a:schemeClr val="tx1"/>
                </a:solidFill>
                <a:effectLst/>
                <a:latin typeface="+mn-lt"/>
                <a:ea typeface="+mn-ea"/>
                <a:cs typeface="+mn-cs"/>
              </a:rPr>
              <a:t>−3). These 3 vectors are concatenated together to produce </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the input layer of a neural network whose output is a </a:t>
            </a:r>
            <a:r>
              <a:rPr lang="en-US" sz="1200" kern="1200" dirty="0" err="1">
                <a:solidFill>
                  <a:schemeClr val="tx1"/>
                </a:solidFill>
                <a:effectLst/>
                <a:latin typeface="+mn-lt"/>
                <a:ea typeface="+mn-ea"/>
                <a:cs typeface="+mn-cs"/>
              </a:rPr>
              <a:t>softmax</a:t>
            </a:r>
            <a:r>
              <a:rPr lang="en-US" sz="1200" kern="1200" dirty="0">
                <a:solidFill>
                  <a:schemeClr val="tx1"/>
                </a:solidFill>
                <a:effectLst/>
                <a:latin typeface="+mn-lt"/>
                <a:ea typeface="+mn-ea"/>
                <a:cs typeface="+mn-cs"/>
              </a:rPr>
              <a:t> with a probability distribution over words. Thus </a:t>
            </a:r>
            <a:r>
              <a:rPr lang="en-US" sz="1200" i="1" kern="1200" dirty="0">
                <a:solidFill>
                  <a:schemeClr val="tx1"/>
                </a:solidFill>
                <a:effectLst/>
                <a:latin typeface="+mn-lt"/>
                <a:ea typeface="+mn-ea"/>
                <a:cs typeface="+mn-cs"/>
              </a:rPr>
              <a:t>y</a:t>
            </a:r>
            <a:r>
              <a:rPr lang="en-US" sz="1200" kern="1200" dirty="0">
                <a:solidFill>
                  <a:schemeClr val="tx1"/>
                </a:solidFill>
                <a:effectLst/>
                <a:latin typeface="+mn-lt"/>
                <a:ea typeface="+mn-ea"/>
                <a:cs typeface="+mn-cs"/>
              </a:rPr>
              <a:t>42, the value of output node 42 is the probability of the next word </a:t>
            </a:r>
            <a:r>
              <a:rPr lang="en-US" sz="1200" i="1" kern="1200" dirty="0" err="1">
                <a:solidFill>
                  <a:schemeClr val="tx1"/>
                </a:solidFill>
                <a:effectLst/>
                <a:latin typeface="+mn-lt"/>
                <a:ea typeface="+mn-ea"/>
                <a:cs typeface="+mn-cs"/>
              </a:rPr>
              <a:t>wt</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being </a:t>
            </a:r>
            <a:r>
              <a:rPr lang="en-US" sz="1200" i="1" kern="1200" dirty="0">
                <a:solidFill>
                  <a:schemeClr val="tx1"/>
                </a:solidFill>
                <a:effectLst/>
                <a:latin typeface="+mn-lt"/>
                <a:ea typeface="+mn-ea"/>
                <a:cs typeface="+mn-cs"/>
              </a:rPr>
              <a:t>V</a:t>
            </a:r>
            <a:r>
              <a:rPr lang="en-US" sz="1200" kern="1200" dirty="0">
                <a:solidFill>
                  <a:schemeClr val="tx1"/>
                </a:solidFill>
                <a:effectLst/>
                <a:latin typeface="+mn-lt"/>
                <a:ea typeface="+mn-ea"/>
                <a:cs typeface="+mn-cs"/>
              </a:rPr>
              <a:t>42, the vocabulary word with index 42.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39</a:t>
            </a:fld>
            <a:endParaRPr lang="en-US"/>
          </a:p>
        </p:txBody>
      </p:sp>
    </p:spTree>
    <p:extLst>
      <p:ext uri="{BB962C8B-B14F-4D97-AF65-F5344CB8AC3E}">
        <p14:creationId xmlns:p14="http://schemas.microsoft.com/office/powerpoint/2010/main" val="2894038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20725"/>
            <a:ext cx="6400800" cy="3600450"/>
          </a:xfrm>
        </p:spPr>
      </p:sp>
      <p:sp>
        <p:nvSpPr>
          <p:cNvPr id="3" name="Notes Placeholder 2"/>
          <p:cNvSpPr>
            <a:spLocks noGrp="1"/>
          </p:cNvSpPr>
          <p:nvPr>
            <p:ph type="body" idx="1"/>
          </p:nvPr>
        </p:nvSpPr>
        <p:spPr/>
        <p:txBody>
          <a:bodyPr>
            <a:normAutofit/>
          </a:bodyPr>
          <a:lstStyle/>
          <a:p>
            <a:r>
              <a:rPr lang="en-US" baseline="0" dirty="0"/>
              <a:t>How do we train neural networks? Let's start with an overview</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E707532-839C-41A2-9E71-D5288AEAE66A}" type="slidenum">
              <a:rPr kumimoji="0" lang="en-US" sz="13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3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073807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intuition of neural net training is the </a:t>
            </a:r>
            <a:r>
              <a:rPr lang="en-US" b="1" dirty="0"/>
              <a:t>forward</a:t>
            </a:r>
            <a:r>
              <a:rPr lang="en-US" dirty="0"/>
              <a:t> computation of the loss and the </a:t>
            </a:r>
            <a:r>
              <a:rPr lang="en-US" b="1" dirty="0"/>
              <a:t>backward</a:t>
            </a:r>
            <a:r>
              <a:rPr lang="en-US" dirty="0"/>
              <a:t> computation of the weight updates.  Given an input x, </a:t>
            </a:r>
          </a:p>
          <a:p>
            <a:endParaRPr lang="en-US" dirty="0"/>
          </a:p>
          <a:p>
            <a:r>
              <a:rPr lang="en-US" dirty="0"/>
              <a:t>CLICK</a:t>
            </a:r>
          </a:p>
          <a:p>
            <a:r>
              <a:rPr lang="en-US" dirty="0"/>
              <a:t>we run a forward pass through the network, computing the system output y-hat. CLICK</a:t>
            </a:r>
          </a:p>
          <a:p>
            <a:endParaRPr lang="en-US" dirty="0"/>
          </a:p>
          <a:p>
            <a:r>
              <a:rPr lang="en-US" dirty="0"/>
              <a:t>Then we compare y-hat to the true answer y, CLICK to get a loss for this example.  CLICK Then CLICK we do a backward pass through the network, computing the gradients we need to update the weights.</a:t>
            </a:r>
          </a:p>
        </p:txBody>
      </p:sp>
      <p:sp>
        <p:nvSpPr>
          <p:cNvPr id="4" name="Slide Number Placeholder 3"/>
          <p:cNvSpPr>
            <a:spLocks noGrp="1"/>
          </p:cNvSpPr>
          <p:nvPr>
            <p:ph type="sldNum" sz="quarter" idx="5"/>
          </p:nvPr>
        </p:nvSpPr>
        <p:spPr/>
        <p:txBody>
          <a:bodyPr/>
          <a:lstStyle/>
          <a:p>
            <a:fld id="{EE707532-839C-41A2-9E71-D5288AEAE66A}" type="slidenum">
              <a:rPr lang="en-US" smtClean="0"/>
              <a:pPr/>
              <a:t>42</a:t>
            </a:fld>
            <a:endParaRPr lang="en-US"/>
          </a:p>
        </p:txBody>
      </p:sp>
    </p:spTree>
    <p:extLst>
      <p:ext uri="{BB962C8B-B14F-4D97-AF65-F5344CB8AC3E}">
        <p14:creationId xmlns:p14="http://schemas.microsoft.com/office/powerpoint/2010/main" val="12538070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a:t>
            </a:r>
          </a:p>
        </p:txBody>
      </p:sp>
      <p:sp>
        <p:nvSpPr>
          <p:cNvPr id="4" name="Slide Number Placeholder 3"/>
          <p:cNvSpPr>
            <a:spLocks noGrp="1"/>
          </p:cNvSpPr>
          <p:nvPr>
            <p:ph type="sldNum" sz="quarter" idx="5"/>
          </p:nvPr>
        </p:nvSpPr>
        <p:spPr/>
        <p:txBody>
          <a:bodyPr/>
          <a:lstStyle/>
          <a:p>
            <a:fld id="{EE707532-839C-41A2-9E71-D5288AEAE66A}" type="slidenum">
              <a:rPr lang="en-US" smtClean="0"/>
              <a:pPr/>
              <a:t>43</a:t>
            </a:fld>
            <a:endParaRPr lang="en-US"/>
          </a:p>
        </p:txBody>
      </p:sp>
    </p:spTree>
    <p:extLst>
      <p:ext uri="{BB962C8B-B14F-4D97-AF65-F5344CB8AC3E}">
        <p14:creationId xmlns:p14="http://schemas.microsoft.com/office/powerpoint/2010/main" val="268908661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US" dirty="0"/>
              <a:t>Let's next get an intuition from what we did for logistic regression. Remember our loss function for binary logistic regression. </a:t>
            </a:r>
            <a:r>
              <a:rPr lang="en-US" sz="900" kern="1200" dirty="0">
                <a:solidFill>
                  <a:schemeClr val="tx1"/>
                </a:solidFill>
                <a:effectLst/>
                <a:latin typeface="+mn-lt"/>
                <a:ea typeface="+mn-ea"/>
                <a:cs typeface="+mn-cs"/>
              </a:rPr>
              <a:t>We’d like to learn weights that maximize the log probability of the correct label </a:t>
            </a:r>
            <a:r>
              <a:rPr lang="en-US" sz="900" i="1" kern="1200" dirty="0">
                <a:solidFill>
                  <a:schemeClr val="tx1"/>
                </a:solidFill>
                <a:effectLst/>
                <a:latin typeface="+mn-lt"/>
                <a:ea typeface="+mn-ea"/>
                <a:cs typeface="+mn-cs"/>
              </a:rPr>
              <a:t>p</a:t>
            </a:r>
            <a:r>
              <a:rPr lang="en-US" sz="900" kern="1200" dirty="0">
                <a:solidFill>
                  <a:schemeClr val="tx1"/>
                </a:solidFill>
                <a:effectLst/>
                <a:latin typeface="+mn-lt"/>
                <a:ea typeface="+mn-ea"/>
                <a:cs typeface="+mn-cs"/>
              </a:rPr>
              <a:t>(</a:t>
            </a:r>
            <a:r>
              <a:rPr lang="en-US" sz="900" i="1" kern="1200" dirty="0" err="1">
                <a:solidFill>
                  <a:schemeClr val="tx1"/>
                </a:solidFill>
                <a:effectLst/>
                <a:latin typeface="+mn-lt"/>
                <a:ea typeface="+mn-ea"/>
                <a:cs typeface="+mn-cs"/>
              </a:rPr>
              <a:t>y</a:t>
            </a:r>
            <a:r>
              <a:rPr lang="en-US" sz="900" kern="1200" dirty="0" err="1">
                <a:solidFill>
                  <a:schemeClr val="tx1"/>
                </a:solidFill>
                <a:effectLst/>
                <a:latin typeface="+mn-lt"/>
                <a:ea typeface="+mn-ea"/>
                <a:cs typeface="+mn-cs"/>
              </a:rPr>
              <a:t>|</a:t>
            </a:r>
            <a:r>
              <a:rPr lang="en-US" sz="900" i="1" kern="1200" dirty="0" err="1">
                <a:solidFill>
                  <a:schemeClr val="tx1"/>
                </a:solidFill>
                <a:effectLst/>
                <a:latin typeface="+mn-lt"/>
                <a:ea typeface="+mn-ea"/>
                <a:cs typeface="+mn-cs"/>
              </a:rPr>
              <a:t>x</a:t>
            </a:r>
            <a:r>
              <a:rPr lang="en-US" sz="900" kern="1200" dirty="0">
                <a:solidFill>
                  <a:schemeClr val="tx1"/>
                </a:solidFill>
                <a:effectLst/>
                <a:latin typeface="+mn-lt"/>
                <a:ea typeface="+mn-ea"/>
                <a:cs typeface="+mn-cs"/>
              </a:rPr>
              <a:t>). To turn this into loss function (something that we need to minimize), we flipped the sign, and then we can plug in our estimate of the probability from the sigmoid of the weights</a:t>
            </a:r>
            <a:endParaRPr lang="en-US" dirty="0"/>
          </a:p>
          <a:p>
            <a:pPr marL="0" marR="0" lvl="0" indent="0" algn="l" defTabSz="685783"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pPr>
              <a:defRPr/>
            </a:pPr>
            <a:fld id="{9081F773-2FD4-DA4E-AA96-3D4B439CA6A4}" type="slidenum">
              <a:rPr lang="en-US" smtClean="0"/>
              <a:pPr>
                <a:defRPr/>
              </a:pPr>
              <a:t>44</a:t>
            </a:fld>
            <a:endParaRPr lang="en-US"/>
          </a:p>
        </p:txBody>
      </p:sp>
    </p:spTree>
    <p:extLst>
      <p:ext uri="{BB962C8B-B14F-4D97-AF65-F5344CB8AC3E}">
        <p14:creationId xmlns:p14="http://schemas.microsoft.com/office/powerpoint/2010/main" val="13177833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US" sz="1200" kern="1200" dirty="0">
                <a:solidFill>
                  <a:schemeClr val="tx1"/>
                </a:solidFill>
                <a:effectLst/>
                <a:latin typeface="Arial" pitchFamily="-65" charset="0"/>
                <a:ea typeface="ＭＳ Ｐゴシック" pitchFamily="-65" charset="-128"/>
                <a:cs typeface="ＭＳ Ｐゴシック" pitchFamily="-65" charset="-128"/>
              </a:rPr>
              <a:t>And let's recall from the lecture on logistic regression how gradient descent works for weight updates. The magnitude of the amount to move in gradient descent is the value of the </a:t>
            </a:r>
            <a:r>
              <a:rPr kumimoji="1" lang="en-US" sz="1200" kern="1200" dirty="0" err="1">
                <a:solidFill>
                  <a:schemeClr val="tx1"/>
                </a:solidFill>
                <a:effectLst/>
                <a:latin typeface="Arial" pitchFamily="-65" charset="0"/>
                <a:ea typeface="ＭＳ Ｐゴシック" pitchFamily="-65" charset="-128"/>
                <a:cs typeface="ＭＳ Ｐゴシック" pitchFamily="-65" charset="-128"/>
              </a:rPr>
              <a:t>graident</a:t>
            </a:r>
            <a:r>
              <a:rPr kumimoji="1" lang="en-US" sz="1200" kern="1200" dirty="0">
                <a:solidFill>
                  <a:schemeClr val="tx1"/>
                </a:solidFill>
                <a:effectLst/>
                <a:latin typeface="Arial" pitchFamily="-65" charset="0"/>
                <a:ea typeface="ＭＳ Ｐゴシック" pitchFamily="-65" charset="-128"/>
                <a:cs typeface="ＭＳ Ｐゴシック" pitchFamily="-65" charset="-128"/>
              </a:rPr>
              <a:t> of the loss function (with respect to w) weighted by a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learning rate </a:t>
            </a:r>
            <a:r>
              <a:rPr kumimoji="1" lang="el-GR" sz="1200" kern="1200" dirty="0">
                <a:solidFill>
                  <a:schemeClr val="tx1"/>
                </a:solidFill>
                <a:effectLst/>
                <a:latin typeface="Arial" pitchFamily="-65" charset="0"/>
                <a:ea typeface="ＭＳ Ｐゴシック" pitchFamily="-65" charset="-128"/>
                <a:cs typeface="ＭＳ Ｐゴシック" pitchFamily="-65" charset="-128"/>
              </a:rPr>
              <a:t>η . </a:t>
            </a:r>
            <a:r>
              <a:rPr kumimoji="1" lang="en-US" sz="1200" kern="1200" dirty="0">
                <a:solidFill>
                  <a:schemeClr val="tx1"/>
                </a:solidFill>
                <a:effectLst/>
                <a:latin typeface="Arial" pitchFamily="-65" charset="0"/>
                <a:ea typeface="ＭＳ Ｐゴシック" pitchFamily="-65" charset="-128"/>
                <a:cs typeface="ＭＳ Ｐゴシック" pitchFamily="-65" charset="-128"/>
              </a:rPr>
              <a:t>A higher (faster) learning rate means that we should move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 </a:t>
            </a:r>
            <a:r>
              <a:rPr kumimoji="1" lang="en-US" sz="1200" kern="1200" dirty="0">
                <a:solidFill>
                  <a:schemeClr val="tx1"/>
                </a:solidFill>
                <a:effectLst/>
                <a:latin typeface="Arial" pitchFamily="-65" charset="0"/>
                <a:ea typeface="ＭＳ Ｐゴシック" pitchFamily="-65" charset="-128"/>
                <a:cs typeface="ＭＳ Ｐゴシック" pitchFamily="-65" charset="-128"/>
              </a:rPr>
              <a:t>more on each step. The change we make in our parameter is the learning rate times the gradient. </a:t>
            </a:r>
          </a:p>
          <a:p>
            <a:endParaRPr kumimoji="1" lang="en-US" sz="1200" kern="1200" dirty="0">
              <a:solidFill>
                <a:schemeClr val="tx1"/>
              </a:solidFill>
              <a:effectLst/>
              <a:latin typeface="Arial" pitchFamily="-65" charset="0"/>
              <a:ea typeface="ＭＳ Ｐゴシック" pitchFamily="-65" charset="-128"/>
            </a:endParaRPr>
          </a:p>
          <a:p>
            <a:pPr marL="0" marR="0" lvl="0" indent="0" algn="l" defTabSz="685783" rtl="0" eaLnBrk="1" fontAlgn="auto" latinLnBrk="0" hangingPunct="1">
              <a:lnSpc>
                <a:spcPct val="100000"/>
              </a:lnSpc>
              <a:spcBef>
                <a:spcPts val="0"/>
              </a:spcBef>
              <a:spcAft>
                <a:spcPts val="0"/>
              </a:spcAft>
              <a:buClrTx/>
              <a:buSzTx/>
              <a:buFontTx/>
              <a:buNone/>
              <a:tabLst/>
              <a:defRPr/>
            </a:pPr>
            <a:r>
              <a:rPr kumimoji="1" lang="en-US" sz="1200" kern="1200" dirty="0">
                <a:solidFill>
                  <a:schemeClr val="tx1"/>
                </a:solidFill>
                <a:effectLst/>
                <a:latin typeface="Arial" pitchFamily="-65" charset="0"/>
                <a:ea typeface="ＭＳ Ｐゴシック" pitchFamily="-65" charset="-128"/>
              </a:rPr>
              <a:t>For logistic regression, we saw that </a:t>
            </a:r>
            <a:r>
              <a:rPr lang="en-US" sz="900" kern="1200" dirty="0">
                <a:solidFill>
                  <a:schemeClr val="tx1"/>
                </a:solidFill>
                <a:effectLst/>
                <a:latin typeface="+mn-lt"/>
                <a:ea typeface="+mn-ea"/>
                <a:cs typeface="+mn-cs"/>
              </a:rPr>
              <a:t>the derivative of the loss function with respect to one weight  </a:t>
            </a:r>
            <a:r>
              <a:rPr lang="en-US" sz="900" kern="1200" dirty="0" err="1">
                <a:solidFill>
                  <a:schemeClr val="tx1"/>
                </a:solidFill>
                <a:effectLst/>
                <a:latin typeface="+mn-lt"/>
                <a:ea typeface="+mn-ea"/>
                <a:cs typeface="+mn-cs"/>
              </a:rPr>
              <a:t>w_j</a:t>
            </a:r>
            <a:r>
              <a:rPr lang="en-US" sz="900" kern="1200" dirty="0">
                <a:solidFill>
                  <a:schemeClr val="tx1"/>
                </a:solidFill>
                <a:effectLst/>
                <a:latin typeface="+mn-lt"/>
                <a:ea typeface="+mn-ea"/>
                <a:cs typeface="+mn-cs"/>
              </a:rPr>
              <a:t> coming from input </a:t>
            </a:r>
            <a:r>
              <a:rPr lang="en-US" sz="900" kern="1200" dirty="0" err="1">
                <a:solidFill>
                  <a:schemeClr val="tx1"/>
                </a:solidFill>
                <a:effectLst/>
                <a:latin typeface="+mn-lt"/>
                <a:ea typeface="+mn-ea"/>
                <a:cs typeface="+mn-cs"/>
              </a:rPr>
              <a:t>x_j</a:t>
            </a:r>
            <a:r>
              <a:rPr lang="en-US" sz="900" kern="1200" dirty="0">
                <a:solidFill>
                  <a:schemeClr val="tx1"/>
                </a:solidFill>
                <a:effectLst/>
                <a:latin typeface="+mn-lt"/>
                <a:ea typeface="+mn-ea"/>
                <a:cs typeface="+mn-cs"/>
              </a:rPr>
              <a:t> is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45</a:t>
            </a:fld>
            <a:endParaRPr lang="en-US"/>
          </a:p>
        </p:txBody>
      </p:sp>
    </p:spTree>
    <p:extLst>
      <p:ext uri="{BB962C8B-B14F-4D97-AF65-F5344CB8AC3E}">
        <p14:creationId xmlns:p14="http://schemas.microsoft.com/office/powerpoint/2010/main" val="162671872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Where did that derivative come from?</a:t>
            </a:r>
          </a:p>
          <a:p>
            <a:endParaRPr lang="en-US" dirty="0"/>
          </a:p>
          <a:p>
            <a:pPr marL="0" marR="0" lvl="0" indent="0" algn="l" defTabSz="685783" rtl="0" eaLnBrk="1" fontAlgn="auto" latinLnBrk="0" hangingPunct="1">
              <a:lnSpc>
                <a:spcPct val="100000"/>
              </a:lnSpc>
              <a:spcBef>
                <a:spcPts val="0"/>
              </a:spcBef>
              <a:spcAft>
                <a:spcPts val="0"/>
              </a:spcAft>
              <a:buClrTx/>
              <a:buSzTx/>
              <a:buFontTx/>
              <a:buNone/>
              <a:tabLst/>
              <a:defRPr/>
            </a:pPr>
            <a:r>
              <a:rPr lang="en-US" dirty="0"/>
              <a:t>Using the chain rule!  Remember the chain rule says that if </a:t>
            </a:r>
            <a:r>
              <a:rPr lang="en-US" sz="900" kern="1200" dirty="0">
                <a:solidFill>
                  <a:schemeClr val="tx1"/>
                </a:solidFill>
                <a:effectLst/>
                <a:latin typeface="+mn-lt"/>
                <a:ea typeface="+mn-ea"/>
                <a:cs typeface="+mn-cs"/>
              </a:rPr>
              <a:t>we have a compositive function f(x)= u(v(x)), the derivative of </a:t>
            </a:r>
            <a:r>
              <a:rPr lang="en-US" sz="900" i="1" kern="1200" dirty="0">
                <a:solidFill>
                  <a:schemeClr val="tx1"/>
                </a:solidFill>
                <a:effectLst/>
                <a:latin typeface="+mn-lt"/>
                <a:ea typeface="+mn-ea"/>
                <a:cs typeface="+mn-cs"/>
              </a:rPr>
              <a:t>f </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x</a:t>
            </a:r>
            <a:r>
              <a:rPr lang="en-US" sz="900" kern="1200" dirty="0">
                <a:solidFill>
                  <a:schemeClr val="tx1"/>
                </a:solidFill>
                <a:effectLst/>
                <a:latin typeface="+mn-lt"/>
                <a:ea typeface="+mn-ea"/>
                <a:cs typeface="+mn-cs"/>
              </a:rPr>
              <a:t>) is the derivative of </a:t>
            </a:r>
            <a:r>
              <a:rPr lang="en-US" sz="900" i="1" kern="1200" dirty="0">
                <a:solidFill>
                  <a:schemeClr val="tx1"/>
                </a:solidFill>
                <a:effectLst/>
                <a:latin typeface="+mn-lt"/>
                <a:ea typeface="+mn-ea"/>
                <a:cs typeface="+mn-cs"/>
              </a:rPr>
              <a:t>u</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x</a:t>
            </a:r>
            <a:r>
              <a:rPr lang="en-US" sz="900" kern="1200" dirty="0">
                <a:solidFill>
                  <a:schemeClr val="tx1"/>
                </a:solidFill>
                <a:effectLst/>
                <a:latin typeface="+mn-lt"/>
                <a:ea typeface="+mn-ea"/>
                <a:cs typeface="+mn-cs"/>
              </a:rPr>
              <a:t>) with respect to </a:t>
            </a:r>
            <a:r>
              <a:rPr lang="en-US" sz="900" i="1" kern="1200" dirty="0">
                <a:solidFill>
                  <a:schemeClr val="tx1"/>
                </a:solidFill>
                <a:effectLst/>
                <a:latin typeface="+mn-lt"/>
                <a:ea typeface="+mn-ea"/>
                <a:cs typeface="+mn-cs"/>
              </a:rPr>
              <a:t>v</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x</a:t>
            </a:r>
            <a:r>
              <a:rPr lang="en-US" sz="900" kern="1200" dirty="0">
                <a:solidFill>
                  <a:schemeClr val="tx1"/>
                </a:solidFill>
                <a:effectLst/>
                <a:latin typeface="+mn-lt"/>
                <a:ea typeface="+mn-ea"/>
                <a:cs typeface="+mn-cs"/>
              </a:rPr>
              <a:t>) times the derivative of </a:t>
            </a:r>
            <a:r>
              <a:rPr lang="en-US" sz="900" i="1" kern="1200" dirty="0">
                <a:solidFill>
                  <a:schemeClr val="tx1"/>
                </a:solidFill>
                <a:effectLst/>
                <a:latin typeface="+mn-lt"/>
                <a:ea typeface="+mn-ea"/>
                <a:cs typeface="+mn-cs"/>
              </a:rPr>
              <a:t>v</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x</a:t>
            </a:r>
            <a:r>
              <a:rPr lang="en-US" sz="900" kern="1200" dirty="0">
                <a:solidFill>
                  <a:schemeClr val="tx1"/>
                </a:solidFill>
                <a:effectLst/>
                <a:latin typeface="+mn-lt"/>
                <a:ea typeface="+mn-ea"/>
                <a:cs typeface="+mn-cs"/>
              </a:rPr>
              <a:t>) with respect to </a:t>
            </a:r>
            <a:r>
              <a:rPr lang="en-US" sz="900" i="1" kern="1200" dirty="0">
                <a:solidFill>
                  <a:schemeClr val="tx1"/>
                </a:solidFill>
                <a:effectLst/>
                <a:latin typeface="+mn-lt"/>
                <a:ea typeface="+mn-ea"/>
                <a:cs typeface="+mn-cs"/>
              </a:rPr>
              <a:t>x</a:t>
            </a:r>
          </a:p>
          <a:p>
            <a:pPr marL="0" marR="0" lvl="0" indent="0" algn="l" defTabSz="685783" rtl="0" eaLnBrk="1" fontAlgn="auto" latinLnBrk="0" hangingPunct="1">
              <a:lnSpc>
                <a:spcPct val="100000"/>
              </a:lnSpc>
              <a:spcBef>
                <a:spcPts val="0"/>
              </a:spcBef>
              <a:spcAft>
                <a:spcPts val="0"/>
              </a:spcAft>
              <a:buClrTx/>
              <a:buSzTx/>
              <a:buFontTx/>
              <a:buNone/>
              <a:tabLst/>
              <a:defRPr/>
            </a:pPr>
            <a:endParaRPr lang="en-US" sz="900" i="1" kern="1200" dirty="0">
              <a:solidFill>
                <a:schemeClr val="tx1"/>
              </a:solidFill>
              <a:effectLst/>
              <a:latin typeface="+mn-lt"/>
              <a:ea typeface="+mn-ea"/>
              <a:cs typeface="+mn-cs"/>
            </a:endParaRPr>
          </a:p>
          <a:p>
            <a:pPr marL="0" marR="0" lvl="0" indent="0" algn="l" defTabSz="685783" rtl="0" eaLnBrk="1" fontAlgn="auto" latinLnBrk="0" hangingPunct="1">
              <a:lnSpc>
                <a:spcPct val="100000"/>
              </a:lnSpc>
              <a:spcBef>
                <a:spcPts val="0"/>
              </a:spcBef>
              <a:spcAft>
                <a:spcPts val="0"/>
              </a:spcAft>
              <a:buClrTx/>
              <a:buSzTx/>
              <a:buFontTx/>
              <a:buNone/>
              <a:tabLst/>
              <a:defRPr/>
            </a:pPr>
            <a:r>
              <a:rPr lang="en-US" sz="900" i="1" kern="1200" dirty="0">
                <a:solidFill>
                  <a:schemeClr val="tx1"/>
                </a:solidFill>
                <a:effectLst/>
                <a:latin typeface="+mn-lt"/>
                <a:ea typeface="+mn-ea"/>
                <a:cs typeface="+mn-cs"/>
              </a:rPr>
              <a:t>Here's our neural unit, which is the same as logistic regression. It's computing the loss as a function of y, which is computed as the sigmoid of the sum of the weights time values.  If we want to do the derivative of the entire loss function with respect to one weight </a:t>
            </a:r>
            <a:r>
              <a:rPr lang="en-US" sz="900" i="1" kern="1200" dirty="0" err="1">
                <a:solidFill>
                  <a:schemeClr val="tx1"/>
                </a:solidFill>
                <a:effectLst/>
                <a:latin typeface="+mn-lt"/>
                <a:ea typeface="+mn-ea"/>
                <a:cs typeface="+mn-cs"/>
              </a:rPr>
              <a:t>w_i</a:t>
            </a:r>
            <a:r>
              <a:rPr lang="en-US" sz="900" i="1" kern="1200" dirty="0">
                <a:solidFill>
                  <a:schemeClr val="tx1"/>
                </a:solidFill>
                <a:effectLst/>
                <a:latin typeface="+mn-lt"/>
                <a:ea typeface="+mn-ea"/>
                <a:cs typeface="+mn-cs"/>
              </a:rPr>
              <a:t>, we can compute this using the chain rule:  the derivative of L with respective to </a:t>
            </a:r>
            <a:r>
              <a:rPr lang="en-US" sz="900" i="1" kern="1200" dirty="0" err="1">
                <a:solidFill>
                  <a:schemeClr val="tx1"/>
                </a:solidFill>
                <a:effectLst/>
                <a:latin typeface="+mn-lt"/>
                <a:ea typeface="+mn-ea"/>
                <a:cs typeface="+mn-cs"/>
              </a:rPr>
              <a:t>w_i</a:t>
            </a:r>
            <a:r>
              <a:rPr lang="en-US" sz="900" i="1" kern="1200" dirty="0">
                <a:solidFill>
                  <a:schemeClr val="tx1"/>
                </a:solidFill>
                <a:effectLst/>
                <a:latin typeface="+mn-lt"/>
                <a:ea typeface="+mn-ea"/>
                <a:cs typeface="+mn-cs"/>
              </a:rPr>
              <a:t> is the product of the derivative of L with respect to y times the derivative of y with respect to z times the derivative of z with respect to </a:t>
            </a:r>
            <a:r>
              <a:rPr lang="en-US" sz="900" i="1" kern="1200" dirty="0" err="1">
                <a:solidFill>
                  <a:schemeClr val="tx1"/>
                </a:solidFill>
                <a:effectLst/>
                <a:latin typeface="+mn-lt"/>
                <a:ea typeface="+mn-ea"/>
                <a:cs typeface="+mn-cs"/>
              </a:rPr>
              <a:t>w_i</a:t>
            </a:r>
            <a:endParaRPr lang="en-US" sz="9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46</a:t>
            </a:fld>
            <a:endParaRPr lang="en-US"/>
          </a:p>
        </p:txBody>
      </p:sp>
    </p:spTree>
    <p:extLst>
      <p:ext uri="{BB962C8B-B14F-4D97-AF65-F5344CB8AC3E}">
        <p14:creationId xmlns:p14="http://schemas.microsoft.com/office/powerpoint/2010/main" val="305825494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20725"/>
            <a:ext cx="6400800" cy="3600450"/>
          </a:xfrm>
        </p:spPr>
      </p:sp>
      <p:sp>
        <p:nvSpPr>
          <p:cNvPr id="3" name="Notes Placeholder 2"/>
          <p:cNvSpPr>
            <a:spLocks noGrp="1"/>
          </p:cNvSpPr>
          <p:nvPr>
            <p:ph type="body" idx="1"/>
          </p:nvPr>
        </p:nvSpPr>
        <p:spPr/>
        <p:txBody>
          <a:bodyPr>
            <a:normAutofit/>
          </a:bodyPr>
          <a:lstStyle/>
          <a:p>
            <a:endParaRPr lang="en-US"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E707532-839C-41A2-9E71-D5288AEAE66A}" type="slidenum">
              <a:rPr kumimoji="0" lang="en-US" sz="13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3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7181364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For training a neural network with gradient descent, we need the relevant gradients for each weight: the derivative of the loss with respect to each weight in every layer of the network.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But the loss is computed only at the very end of the network.  How do we find these gradients for weights in the early layers?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solution is a method called error backpropagation, or backprop in the neural network world.  It turns out that backprop is a special case of backward differentiation, a method that relies on computation graphs.</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49</a:t>
            </a:fld>
            <a:endParaRPr lang="en-US"/>
          </a:p>
        </p:txBody>
      </p:sp>
    </p:spTree>
    <p:extLst>
      <p:ext uri="{BB962C8B-B14F-4D97-AF65-F5344CB8AC3E}">
        <p14:creationId xmlns:p14="http://schemas.microsoft.com/office/powerpoint/2010/main" val="5985271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 computation graph is a representation of the process of computing a mathematical expression, in which the computation is broken down into separate operations, each of which is modeled as a node in a graph.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50</a:t>
            </a:fld>
            <a:endParaRPr lang="en-US"/>
          </a:p>
        </p:txBody>
      </p:sp>
    </p:spTree>
    <p:extLst>
      <p:ext uri="{BB962C8B-B14F-4D97-AF65-F5344CB8AC3E}">
        <p14:creationId xmlns:p14="http://schemas.microsoft.com/office/powerpoint/2010/main" val="36733394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Consider computing the function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a</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c</a:t>
            </a:r>
            <a:r>
              <a:rPr lang="en-US" sz="1200" kern="1200" dirty="0">
                <a:solidFill>
                  <a:schemeClr val="tx1"/>
                </a:solidFill>
                <a:effectLst/>
                <a:latin typeface="+mn-lt"/>
                <a:ea typeface="+mn-ea"/>
                <a:cs typeface="+mn-cs"/>
              </a:rPr>
              <a:t>) = </a:t>
            </a:r>
            <a:r>
              <a:rPr lang="en-US" sz="1200" i="1" kern="1200" dirty="0">
                <a:solidFill>
                  <a:schemeClr val="tx1"/>
                </a:solidFill>
                <a:effectLst/>
                <a:latin typeface="+mn-lt"/>
                <a:ea typeface="+mn-ea"/>
                <a:cs typeface="+mn-cs"/>
              </a:rPr>
              <a:t>c</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a </a:t>
            </a:r>
            <a:r>
              <a:rPr lang="en-US" sz="1200" kern="1200" dirty="0">
                <a:solidFill>
                  <a:schemeClr val="tx1"/>
                </a:solidFill>
                <a:effectLst/>
                <a:latin typeface="+mn-lt"/>
                <a:ea typeface="+mn-ea"/>
                <a:cs typeface="+mn-cs"/>
              </a:rPr>
              <a:t>+ 2</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 If we make each of the component addition and multiplication operations explicit, and add names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e</a:t>
            </a:r>
            <a:r>
              <a:rPr lang="en-US" sz="1200" kern="1200" dirty="0">
                <a:solidFill>
                  <a:schemeClr val="tx1"/>
                </a:solidFill>
                <a:effectLst/>
                <a:latin typeface="+mn-lt"/>
                <a:ea typeface="+mn-ea"/>
                <a:cs typeface="+mn-cs"/>
              </a:rPr>
              <a:t>) for the intermediate outputs, the resulting series of computations is: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D=2*b</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E=</a:t>
            </a:r>
            <a:r>
              <a:rPr lang="en-US" sz="1200" kern="1200" dirty="0" err="1">
                <a:solidFill>
                  <a:schemeClr val="tx1"/>
                </a:solidFill>
                <a:effectLst/>
                <a:latin typeface="+mn-lt"/>
                <a:ea typeface="+mn-ea"/>
                <a:cs typeface="+mn-cs"/>
              </a:rPr>
              <a:t>a+d</a:t>
            </a: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We can now represent this as a graph, with nodes for each operation, and directed edges showing the outputs from each operation as the inputs to the next.. The simplest use of computation graphs is to compute the value of the function with some given inputs. Lets assume the inputs </a:t>
            </a:r>
            <a:r>
              <a:rPr lang="en-US" sz="1200" i="1" kern="1200" dirty="0">
                <a:solidFill>
                  <a:schemeClr val="tx1"/>
                </a:solidFill>
                <a:effectLst/>
                <a:latin typeface="+mn-lt"/>
                <a:ea typeface="+mn-ea"/>
                <a:cs typeface="+mn-cs"/>
              </a:rPr>
              <a:t>a </a:t>
            </a:r>
            <a:r>
              <a:rPr lang="en-US" sz="1200" kern="1200" dirty="0">
                <a:solidFill>
                  <a:schemeClr val="tx1"/>
                </a:solidFill>
                <a:effectLst/>
                <a:latin typeface="+mn-lt"/>
                <a:ea typeface="+mn-ea"/>
                <a:cs typeface="+mn-cs"/>
              </a:rPr>
              <a:t>= 3, </a:t>
            </a:r>
            <a:r>
              <a:rPr lang="en-US" sz="1200" i="1" kern="1200" dirty="0">
                <a:solidFill>
                  <a:schemeClr val="tx1"/>
                </a:solidFill>
                <a:effectLst/>
                <a:latin typeface="+mn-lt"/>
                <a:ea typeface="+mn-ea"/>
                <a:cs typeface="+mn-cs"/>
              </a:rPr>
              <a:t>b </a:t>
            </a:r>
            <a:r>
              <a:rPr lang="en-US" sz="1200" kern="1200" dirty="0">
                <a:solidFill>
                  <a:schemeClr val="tx1"/>
                </a:solidFill>
                <a:effectLst/>
                <a:latin typeface="+mn-lt"/>
                <a:ea typeface="+mn-ea"/>
                <a:cs typeface="+mn-cs"/>
              </a:rPr>
              <a:t>= 1,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 −2,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We can walk forward and compute a value for d, and then a value for e, and then a value for C</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51</a:t>
            </a:fld>
            <a:endParaRPr lang="en-US"/>
          </a:p>
        </p:txBody>
      </p:sp>
    </p:spTree>
    <p:extLst>
      <p:ext uri="{BB962C8B-B14F-4D97-AF65-F5344CB8AC3E}">
        <p14:creationId xmlns:p14="http://schemas.microsoft.com/office/powerpoint/2010/main" val="283218287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it is without my messy handwriting.</a:t>
            </a:r>
          </a:p>
        </p:txBody>
      </p:sp>
      <p:sp>
        <p:nvSpPr>
          <p:cNvPr id="4" name="Slide Number Placeholder 3"/>
          <p:cNvSpPr>
            <a:spLocks noGrp="1"/>
          </p:cNvSpPr>
          <p:nvPr>
            <p:ph type="sldNum" sz="quarter" idx="5"/>
          </p:nvPr>
        </p:nvSpPr>
        <p:spPr/>
        <p:txBody>
          <a:bodyPr/>
          <a:lstStyle/>
          <a:p>
            <a:fld id="{EE707532-839C-41A2-9E71-D5288AEAE66A}" type="slidenum">
              <a:rPr lang="en-US" smtClean="0"/>
              <a:pPr/>
              <a:t>52</a:t>
            </a:fld>
            <a:endParaRPr lang="en-US"/>
          </a:p>
        </p:txBody>
      </p:sp>
    </p:spTree>
    <p:extLst>
      <p:ext uri="{BB962C8B-B14F-4D97-AF65-F5344CB8AC3E}">
        <p14:creationId xmlns:p14="http://schemas.microsoft.com/office/powerpoint/2010/main" val="114022885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importance of the computation graph comes from the </a:t>
            </a:r>
            <a:r>
              <a:rPr lang="en-US" sz="1200" b="0" kern="1200" dirty="0">
                <a:solidFill>
                  <a:schemeClr val="tx1"/>
                </a:solidFill>
                <a:effectLst/>
                <a:latin typeface="+mn-lt"/>
                <a:ea typeface="+mn-ea"/>
                <a:cs typeface="+mn-cs"/>
              </a:rPr>
              <a:t>backward pass</a:t>
            </a:r>
            <a:r>
              <a:rPr lang="en-US" sz="1200" kern="1200" dirty="0">
                <a:solidFill>
                  <a:schemeClr val="tx1"/>
                </a:solidFill>
                <a:effectLst/>
                <a:latin typeface="+mn-lt"/>
                <a:ea typeface="+mn-ea"/>
                <a:cs typeface="+mn-cs"/>
              </a:rPr>
              <a:t>, which </a:t>
            </a:r>
            <a:r>
              <a:rPr lang="en-US" sz="9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is used to compute the derivatives that we’ll need for the weight update. </a:t>
            </a:r>
          </a:p>
          <a:p>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53</a:t>
            </a:fld>
            <a:endParaRPr lang="en-US"/>
          </a:p>
        </p:txBody>
      </p:sp>
    </p:spTree>
    <p:extLst>
      <p:ext uri="{BB962C8B-B14F-4D97-AF65-F5344CB8AC3E}">
        <p14:creationId xmlns:p14="http://schemas.microsoft.com/office/powerpoint/2010/main" val="20305006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mn-lt"/>
                <a:ea typeface="+mn-ea"/>
                <a:cs typeface="+mn-cs"/>
              </a:rPr>
              <a:t>In this example our goal is to compute the derivative of the output function </a:t>
            </a:r>
            <a:r>
              <a:rPr lang="en-US" sz="900" i="1" kern="1200" dirty="0">
                <a:solidFill>
                  <a:schemeClr val="tx1"/>
                </a:solidFill>
                <a:effectLst/>
                <a:latin typeface="+mn-lt"/>
                <a:ea typeface="+mn-ea"/>
                <a:cs typeface="+mn-cs"/>
              </a:rPr>
              <a:t>L </a:t>
            </a:r>
            <a:r>
              <a:rPr lang="en-US" sz="900" kern="1200" dirty="0">
                <a:solidFill>
                  <a:schemeClr val="tx1"/>
                </a:solidFill>
                <a:effectLst/>
                <a:latin typeface="+mn-lt"/>
                <a:ea typeface="+mn-ea"/>
                <a:cs typeface="+mn-cs"/>
              </a:rPr>
              <a:t>with respect</a:t>
            </a:r>
            <a:r>
              <a:rPr lang="en-US" sz="800" kern="1200" dirty="0">
                <a:solidFill>
                  <a:schemeClr val="tx1"/>
                </a:solidFill>
                <a:effectLst/>
                <a:latin typeface="+mn-lt"/>
                <a:ea typeface="+mn-ea"/>
                <a:cs typeface="+mn-cs"/>
              </a:rPr>
              <a:t> </a:t>
            </a:r>
            <a:r>
              <a:rPr lang="en-US" sz="900" kern="1200" dirty="0">
                <a:solidFill>
                  <a:schemeClr val="tx1"/>
                </a:solidFill>
                <a:effectLst/>
                <a:latin typeface="+mn-lt"/>
                <a:ea typeface="+mn-ea"/>
                <a:cs typeface="+mn-cs"/>
              </a:rPr>
              <a:t>to each of the input variables, i.e., ∂</a:t>
            </a:r>
            <a:r>
              <a:rPr lang="en-US" sz="900" i="1" kern="1200" dirty="0">
                <a:solidFill>
                  <a:schemeClr val="tx1"/>
                </a:solidFill>
                <a:effectLst/>
                <a:latin typeface="+mn-lt"/>
                <a:ea typeface="+mn-ea"/>
                <a:cs typeface="+mn-cs"/>
              </a:rPr>
              <a:t>L /</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a</a:t>
            </a:r>
            <a:r>
              <a:rPr lang="en-US" sz="900" kern="1200" dirty="0">
                <a:solidFill>
                  <a:schemeClr val="tx1"/>
                </a:solidFill>
                <a:effectLst/>
                <a:latin typeface="+mn-lt"/>
                <a:ea typeface="+mn-ea"/>
                <a:cs typeface="+mn-cs"/>
              </a:rPr>
              <a:t>, ∂</a:t>
            </a:r>
            <a:r>
              <a:rPr lang="en-US" sz="900" i="1" kern="1200" dirty="0">
                <a:solidFill>
                  <a:schemeClr val="tx1"/>
                </a:solidFill>
                <a:effectLst/>
                <a:latin typeface="+mn-lt"/>
                <a:ea typeface="+mn-ea"/>
                <a:cs typeface="+mn-cs"/>
              </a:rPr>
              <a:t>L /</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b</a:t>
            </a:r>
            <a:r>
              <a:rPr lang="en-US" sz="900" kern="1200" dirty="0">
                <a:solidFill>
                  <a:schemeClr val="tx1"/>
                </a:solidFill>
                <a:effectLst/>
                <a:latin typeface="+mn-lt"/>
                <a:ea typeface="+mn-ea"/>
                <a:cs typeface="+mn-cs"/>
              </a:rPr>
              <a:t>, and ∂</a:t>
            </a:r>
            <a:r>
              <a:rPr lang="en-US" sz="900" i="1" kern="1200" dirty="0">
                <a:solidFill>
                  <a:schemeClr val="tx1"/>
                </a:solidFill>
                <a:effectLst/>
                <a:latin typeface="+mn-lt"/>
                <a:ea typeface="+mn-ea"/>
                <a:cs typeface="+mn-cs"/>
              </a:rPr>
              <a:t>L/</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c  </a:t>
            </a:r>
            <a:r>
              <a:rPr lang="en-US" sz="900" kern="1200" dirty="0">
                <a:solidFill>
                  <a:schemeClr val="tx1"/>
                </a:solidFill>
                <a:effectLst/>
                <a:latin typeface="+mn-lt"/>
                <a:ea typeface="+mn-ea"/>
                <a:cs typeface="+mn-cs"/>
              </a:rPr>
              <a:t>. The derivative ∂</a:t>
            </a:r>
            <a:r>
              <a:rPr lang="en-US" sz="900" i="1" kern="1200" dirty="0">
                <a:solidFill>
                  <a:schemeClr val="tx1"/>
                </a:solidFill>
                <a:effectLst/>
                <a:latin typeface="+mn-lt"/>
                <a:ea typeface="+mn-ea"/>
                <a:cs typeface="+mn-cs"/>
              </a:rPr>
              <a:t>L/</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a </a:t>
            </a:r>
            <a:r>
              <a:rPr lang="en-US" sz="900" kern="1200" dirty="0">
                <a:solidFill>
                  <a:schemeClr val="tx1"/>
                </a:solidFill>
                <a:effectLst/>
                <a:latin typeface="+mn-lt"/>
                <a:ea typeface="+mn-ea"/>
                <a:cs typeface="+mn-cs"/>
              </a:rPr>
              <a:t> tells us how much a small change in </a:t>
            </a:r>
            <a:r>
              <a:rPr lang="en-US" sz="900" i="1" kern="1200" dirty="0">
                <a:solidFill>
                  <a:schemeClr val="tx1"/>
                </a:solidFill>
                <a:effectLst/>
                <a:latin typeface="+mn-lt"/>
                <a:ea typeface="+mn-ea"/>
                <a:cs typeface="+mn-cs"/>
              </a:rPr>
              <a:t>a </a:t>
            </a:r>
            <a:r>
              <a:rPr lang="en-US" sz="900" kern="1200" dirty="0">
                <a:solidFill>
                  <a:schemeClr val="tx1"/>
                </a:solidFill>
                <a:effectLst/>
                <a:latin typeface="+mn-lt"/>
                <a:ea typeface="+mn-ea"/>
                <a:cs typeface="+mn-cs"/>
              </a:rPr>
              <a:t>affects </a:t>
            </a:r>
            <a:r>
              <a:rPr lang="en-US" sz="900" i="1" kern="1200" dirty="0">
                <a:solidFill>
                  <a:schemeClr val="tx1"/>
                </a:solidFill>
                <a:effectLst/>
                <a:latin typeface="+mn-lt"/>
                <a:ea typeface="+mn-ea"/>
                <a:cs typeface="+mn-cs"/>
              </a:rPr>
              <a:t>L, </a:t>
            </a:r>
            <a:r>
              <a:rPr lang="en-US" sz="900" dirty="0"/>
              <a:t>while holding the others constant"</a:t>
            </a:r>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54</a:t>
            </a:fld>
            <a:endParaRPr lang="en-US"/>
          </a:p>
        </p:txBody>
      </p:sp>
    </p:spTree>
    <p:extLst>
      <p:ext uri="{BB962C8B-B14F-4D97-AF65-F5344CB8AC3E}">
        <p14:creationId xmlns:p14="http://schemas.microsoft.com/office/powerpoint/2010/main" val="11892073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Consider a composite function f(x) = u(v(x)).  CLICK. The derivative of </a:t>
            </a:r>
            <a:r>
              <a:rPr lang="en-US" sz="1200" i="1" kern="1200" dirty="0">
                <a:solidFill>
                  <a:schemeClr val="tx1"/>
                </a:solidFill>
                <a:effectLst/>
                <a:latin typeface="+mn-lt"/>
                <a:ea typeface="+mn-ea"/>
                <a:cs typeface="+mn-cs"/>
              </a:rPr>
              <a:t>f </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is the derivative of </a:t>
            </a:r>
            <a:r>
              <a:rPr lang="en-US" sz="1200" i="1" kern="1200" dirty="0">
                <a:solidFill>
                  <a:schemeClr val="tx1"/>
                </a:solidFill>
                <a:effectLst/>
                <a:latin typeface="+mn-lt"/>
                <a:ea typeface="+mn-ea"/>
                <a:cs typeface="+mn-cs"/>
              </a:rPr>
              <a:t>u</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with respect to </a:t>
            </a:r>
            <a:r>
              <a:rPr lang="en-US" sz="1200" i="1" kern="1200" dirty="0">
                <a:solidFill>
                  <a:schemeClr val="tx1"/>
                </a:solidFill>
                <a:effectLst/>
                <a:latin typeface="+mn-lt"/>
                <a:ea typeface="+mn-ea"/>
                <a:cs typeface="+mn-cs"/>
              </a:rPr>
              <a:t>v</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times the derivative of </a:t>
            </a:r>
            <a:r>
              <a:rPr lang="en-US" sz="1200" i="1" kern="1200" dirty="0">
                <a:solidFill>
                  <a:schemeClr val="tx1"/>
                </a:solidFill>
                <a:effectLst/>
                <a:latin typeface="+mn-lt"/>
                <a:ea typeface="+mn-ea"/>
                <a:cs typeface="+mn-cs"/>
              </a:rPr>
              <a:t>v</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with respect to </a:t>
            </a:r>
            <a:r>
              <a:rPr lang="en-US" sz="1200" i="1" kern="1200" dirty="0">
                <a:solidFill>
                  <a:schemeClr val="tx1"/>
                </a:solidFill>
                <a:effectLst/>
                <a:latin typeface="+mn-lt"/>
                <a:ea typeface="+mn-ea"/>
                <a:cs typeface="+mn-cs"/>
              </a:rPr>
              <a:t>x</a:t>
            </a: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chain rule extends to more than two functions. If computing the derivative of a composite function </a:t>
            </a:r>
            <a:r>
              <a:rPr lang="en-US" sz="1200" i="1" kern="1200" dirty="0">
                <a:solidFill>
                  <a:schemeClr val="tx1"/>
                </a:solidFill>
                <a:effectLst/>
                <a:latin typeface="+mn-lt"/>
                <a:ea typeface="+mn-ea"/>
                <a:cs typeface="+mn-cs"/>
              </a:rPr>
              <a:t>f </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 </a:t>
            </a:r>
            <a:r>
              <a:rPr lang="en-US" sz="1200" i="1" kern="1200" dirty="0">
                <a:solidFill>
                  <a:schemeClr val="tx1"/>
                </a:solidFill>
                <a:effectLst/>
                <a:latin typeface="+mn-lt"/>
                <a:ea typeface="+mn-ea"/>
                <a:cs typeface="+mn-cs"/>
              </a:rPr>
              <a:t>u</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v</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w</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the derivative of </a:t>
            </a:r>
            <a:r>
              <a:rPr lang="en-US" sz="1200" i="1" kern="1200" dirty="0">
                <a:solidFill>
                  <a:schemeClr val="tx1"/>
                </a:solidFill>
                <a:effectLst/>
                <a:latin typeface="+mn-lt"/>
                <a:ea typeface="+mn-ea"/>
                <a:cs typeface="+mn-cs"/>
              </a:rPr>
              <a:t>f </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is: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55</a:t>
            </a:fld>
            <a:endParaRPr lang="en-US"/>
          </a:p>
        </p:txBody>
      </p:sp>
    </p:spTree>
    <p:extLst>
      <p:ext uri="{BB962C8B-B14F-4D97-AF65-F5344CB8AC3E}">
        <p14:creationId xmlns:p14="http://schemas.microsoft.com/office/powerpoint/2010/main" val="341444376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mn-lt"/>
                <a:ea typeface="+mn-ea"/>
                <a:cs typeface="+mn-cs"/>
              </a:rPr>
              <a:t>Let’s now compute the 3 derivatives we need. </a:t>
            </a:r>
            <a:r>
              <a:rPr lang="en-US" sz="1200" kern="1200" dirty="0">
                <a:solidFill>
                  <a:schemeClr val="tx1"/>
                </a:solidFill>
                <a:effectLst/>
                <a:latin typeface="+mn-lt"/>
                <a:ea typeface="+mn-ea"/>
                <a:cs typeface="+mn-cs"/>
              </a:rPr>
              <a:t> Since in the computation graph </a:t>
            </a:r>
            <a:r>
              <a:rPr lang="en-US" sz="1200" i="1" kern="1200" dirty="0">
                <a:solidFill>
                  <a:schemeClr val="tx1"/>
                </a:solidFill>
                <a:effectLst/>
                <a:latin typeface="+mn-lt"/>
                <a:ea typeface="+mn-ea"/>
                <a:cs typeface="+mn-cs"/>
              </a:rPr>
              <a:t>L </a:t>
            </a:r>
            <a:r>
              <a:rPr lang="en-US" sz="1200"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ce</a:t>
            </a:r>
            <a:r>
              <a:rPr lang="en-US" sz="1200" kern="1200" dirty="0">
                <a:solidFill>
                  <a:schemeClr val="tx1"/>
                </a:solidFill>
                <a:effectLst/>
                <a:latin typeface="+mn-lt"/>
                <a:ea typeface="+mn-ea"/>
                <a:cs typeface="+mn-cs"/>
              </a:rPr>
              <a:t>, we can directly compute the derivative ∂ </a:t>
            </a:r>
            <a:r>
              <a:rPr lang="en-US" sz="1200" i="1" kern="1200" dirty="0">
                <a:solidFill>
                  <a:schemeClr val="tx1"/>
                </a:solidFill>
                <a:effectLst/>
                <a:latin typeface="+mn-lt"/>
                <a:ea typeface="+mn-ea"/>
                <a:cs typeface="+mn-cs"/>
              </a:rPr>
              <a:t>L /</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c: it will be e.</a:t>
            </a:r>
          </a:p>
          <a:p>
            <a:pPr marL="0" marR="0" lvl="0" indent="0" algn="l" defTabSz="685783" rtl="0" eaLnBrk="1" fontAlgn="auto" latinLnBrk="0" hangingPunct="1">
              <a:lnSpc>
                <a:spcPct val="100000"/>
              </a:lnSpc>
              <a:spcBef>
                <a:spcPts val="0"/>
              </a:spcBef>
              <a:spcAft>
                <a:spcPts val="0"/>
              </a:spcAft>
              <a:buClrTx/>
              <a:buSzTx/>
              <a:buFontTx/>
              <a:buNone/>
              <a:tabLst/>
              <a:defRPr/>
            </a:pPr>
            <a:endParaRPr lang="en-US" sz="1200" i="1" kern="1200" dirty="0">
              <a:solidFill>
                <a:schemeClr val="tx1"/>
              </a:solidFill>
              <a:effectLst/>
              <a:latin typeface="+mn-lt"/>
              <a:ea typeface="+mn-ea"/>
              <a:cs typeface="+mn-cs"/>
            </a:endParaRPr>
          </a:p>
          <a:p>
            <a:pPr marL="0" marR="0" lvl="0" indent="0" algn="l" defTabSz="685783" rtl="0" eaLnBrk="1" fontAlgn="auto" latinLnBrk="0" hangingPunct="1">
              <a:lnSpc>
                <a:spcPct val="100000"/>
              </a:lnSpc>
              <a:spcBef>
                <a:spcPts val="0"/>
              </a:spcBef>
              <a:spcAft>
                <a:spcPts val="0"/>
              </a:spcAft>
              <a:buClrTx/>
              <a:buSzTx/>
              <a:buFontTx/>
              <a:buNone/>
              <a:tabLst/>
              <a:defRPr/>
            </a:pPr>
            <a:r>
              <a:rPr lang="en-US" sz="1200" i="0" kern="1200" dirty="0">
                <a:solidFill>
                  <a:schemeClr val="tx1"/>
                </a:solidFill>
                <a:effectLst/>
                <a:latin typeface="+mn-lt"/>
                <a:ea typeface="+mn-ea"/>
                <a:cs typeface="+mn-cs"/>
              </a:rPr>
              <a:t>For the other two, we'll need to use the chain rule</a:t>
            </a:r>
            <a:br>
              <a:rPr lang="en-US" sz="1200" i="0" kern="1200" dirty="0">
                <a:solidFill>
                  <a:schemeClr val="tx1"/>
                </a:solidFill>
                <a:effectLst/>
                <a:latin typeface="+mn-lt"/>
                <a:ea typeface="+mn-ea"/>
                <a:cs typeface="+mn-cs"/>
              </a:rPr>
            </a:br>
            <a:endParaRPr lang="en-US" i="0"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56</a:t>
            </a:fld>
            <a:endParaRPr lang="en-US"/>
          </a:p>
        </p:txBody>
      </p:sp>
    </p:spTree>
    <p:extLst>
      <p:ext uri="{BB962C8B-B14F-4D97-AF65-F5344CB8AC3E}">
        <p14:creationId xmlns:p14="http://schemas.microsoft.com/office/powerpoint/2010/main" val="80348550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Those equations, we've put them here on the top, thus require five intermediate derivatives: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e </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e/</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a </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e/</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 and ∂</a:t>
            </a:r>
            <a:r>
              <a:rPr lang="en-US" sz="1200" i="1" kern="1200" dirty="0">
                <a:solidFill>
                  <a:schemeClr val="tx1"/>
                </a:solidFill>
                <a:effectLst/>
                <a:latin typeface="+mn-lt"/>
                <a:ea typeface="+mn-ea"/>
                <a:cs typeface="+mn-cs"/>
              </a:rPr>
              <a:t>d/</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b </a:t>
            </a:r>
            <a:r>
              <a:rPr lang="en-US" sz="1200" kern="1200" dirty="0">
                <a:solidFill>
                  <a:schemeClr val="tx1"/>
                </a:solidFill>
                <a:effectLst/>
                <a:latin typeface="+mn-lt"/>
                <a:ea typeface="+mn-ea"/>
                <a:cs typeface="+mn-cs"/>
              </a:rPr>
              <a:t>, </a:t>
            </a:r>
            <a:r>
              <a:rPr lang="en-US" sz="9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which are as follows (making use of the fact that the derivative of a sum is the sum </a:t>
            </a:r>
            <a:endParaRPr lang="en-US" dirty="0"/>
          </a:p>
          <a:p>
            <a:r>
              <a:rPr lang="en-US" sz="1200" kern="1200" dirty="0">
                <a:solidFill>
                  <a:schemeClr val="tx1"/>
                </a:solidFill>
                <a:effectLst/>
                <a:latin typeface="+mn-lt"/>
                <a:ea typeface="+mn-ea"/>
                <a:cs typeface="+mn-cs"/>
              </a:rPr>
              <a:t>of the derivatives):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57</a:t>
            </a:fld>
            <a:endParaRPr lang="en-US"/>
          </a:p>
        </p:txBody>
      </p:sp>
    </p:spTree>
    <p:extLst>
      <p:ext uri="{BB962C8B-B14F-4D97-AF65-F5344CB8AC3E}">
        <p14:creationId xmlns:p14="http://schemas.microsoft.com/office/powerpoint/2010/main" val="326692918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the backward pass, we compute each of these partials along each edge of the graph </a:t>
            </a:r>
            <a:endParaRPr lang="en-US" dirty="0"/>
          </a:p>
          <a:p>
            <a:r>
              <a:rPr lang="en-US" sz="1200" kern="1200" dirty="0">
                <a:solidFill>
                  <a:schemeClr val="tx1"/>
                </a:solidFill>
                <a:effectLst/>
                <a:latin typeface="+mn-lt"/>
                <a:ea typeface="+mn-ea"/>
                <a:cs typeface="+mn-cs"/>
              </a:rPr>
              <a:t>from right to left, multiplying the necessary partials to result in the final derivative </a:t>
            </a:r>
            <a:endParaRPr lang="en-US" dirty="0"/>
          </a:p>
          <a:p>
            <a:r>
              <a:rPr lang="en-US" sz="1200" kern="1200" dirty="0">
                <a:solidFill>
                  <a:schemeClr val="tx1"/>
                </a:solidFill>
                <a:effectLst/>
                <a:latin typeface="+mn-lt"/>
                <a:ea typeface="+mn-ea"/>
                <a:cs typeface="+mn-cs"/>
              </a:rPr>
              <a:t>we need. Thus we begin by annotating the final node with ∂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L  </a:t>
            </a:r>
            <a:r>
              <a:rPr lang="en-US" sz="1200" kern="1200" dirty="0">
                <a:solidFill>
                  <a:schemeClr val="tx1"/>
                </a:solidFill>
                <a:effectLst/>
                <a:latin typeface="+mn-lt"/>
                <a:ea typeface="+mn-ea"/>
                <a:cs typeface="+mn-cs"/>
              </a:rPr>
              <a:t>= 1. Moving to the</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left, we then compute ∂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e </a:t>
            </a:r>
            <a:r>
              <a:rPr lang="en-US" sz="1200" kern="1200" dirty="0">
                <a:solidFill>
                  <a:schemeClr val="tx1"/>
                </a:solidFill>
                <a:effectLst/>
                <a:latin typeface="+mn-lt"/>
                <a:ea typeface="+mn-ea"/>
                <a:cs typeface="+mn-cs"/>
              </a:rPr>
              <a:t>, and so on, until we have annotated the graph all the way to the input variables. The forward pass conveniently already will have computed the values of the forward intermediate variables we need (like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e</a:t>
            </a:r>
            <a:r>
              <a:rPr lang="en-US" sz="1200" kern="1200" dirty="0">
                <a:solidFill>
                  <a:schemeClr val="tx1"/>
                </a:solidFill>
                <a:effectLst/>
                <a:latin typeface="+mn-lt"/>
                <a:ea typeface="+mn-ea"/>
                <a:cs typeface="+mn-cs"/>
              </a:rPr>
              <a:t>)  to compute these derivatives.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58</a:t>
            </a:fld>
            <a:endParaRPr lang="en-US"/>
          </a:p>
        </p:txBody>
      </p:sp>
    </p:spTree>
    <p:extLst>
      <p:ext uri="{BB962C8B-B14F-4D97-AF65-F5344CB8AC3E}">
        <p14:creationId xmlns:p14="http://schemas.microsoft.com/office/powerpoint/2010/main" val="131002027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n the backward pass, we compute each of these partials along each edge of the graph </a:t>
            </a:r>
            <a:endParaRPr lang="en-US" dirty="0"/>
          </a:p>
          <a:p>
            <a:r>
              <a:rPr lang="en-US" sz="1200" kern="1200" dirty="0">
                <a:solidFill>
                  <a:schemeClr val="tx1"/>
                </a:solidFill>
                <a:effectLst/>
                <a:latin typeface="+mn-lt"/>
                <a:ea typeface="+mn-ea"/>
                <a:cs typeface="+mn-cs"/>
              </a:rPr>
              <a:t>from right to left, multiplying the necessary partials to result in the final derivative </a:t>
            </a:r>
            <a:endParaRPr lang="en-US" dirty="0"/>
          </a:p>
          <a:p>
            <a:r>
              <a:rPr lang="en-US" sz="1200" kern="1200" dirty="0">
                <a:solidFill>
                  <a:schemeClr val="tx1"/>
                </a:solidFill>
                <a:effectLst/>
                <a:latin typeface="+mn-lt"/>
                <a:ea typeface="+mn-ea"/>
                <a:cs typeface="+mn-cs"/>
              </a:rPr>
              <a:t>we need.</a:t>
            </a:r>
          </a:p>
          <a:p>
            <a:endParaRPr lang="en-US" sz="1200" kern="1200" dirty="0">
              <a:solidFill>
                <a:schemeClr val="tx1"/>
              </a:solidFill>
              <a:effectLst/>
              <a:latin typeface="+mn-lt"/>
              <a:ea typeface="+mn-ea"/>
              <a:cs typeface="+mn-cs"/>
            </a:endParaRPr>
          </a:p>
          <a:p>
            <a:pPr marL="0" marR="0" lvl="0" indent="0" algn="l" defTabSz="685783"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At each node we need to compute the local partial derivative with respect to the parent, multiply it by the partial derivative that is being passed down from the parent, and then pass it to the child. </a:t>
            </a:r>
            <a:endParaRPr lang="en-US" sz="1200" dirty="0"/>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Thus we begin by annotating the final node with ∂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L </a:t>
            </a:r>
            <a:r>
              <a:rPr lang="en-US" sz="1200" kern="1200" dirty="0">
                <a:solidFill>
                  <a:schemeClr val="tx1"/>
                </a:solidFill>
                <a:effectLst/>
                <a:latin typeface="+mn-lt"/>
                <a:ea typeface="+mn-ea"/>
                <a:cs typeface="+mn-cs"/>
              </a:rPr>
              <a:t>= 1. Moving to the</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left, we then compute ∂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e </a:t>
            </a:r>
            <a:r>
              <a:rPr lang="en-US" sz="1200" kern="1200" dirty="0">
                <a:solidFill>
                  <a:schemeClr val="tx1"/>
                </a:solidFill>
                <a:effectLst/>
                <a:latin typeface="+mn-lt"/>
                <a:ea typeface="+mn-ea"/>
                <a:cs typeface="+mn-cs"/>
              </a:rPr>
              <a:t>, and so on, until we have annotated the graph all the way to the input variables. The forward pass conveniently already will have computed the values of the forward intermediate variables we need (like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e</a:t>
            </a:r>
            <a:r>
              <a:rPr lang="en-US" sz="1200" kern="1200" dirty="0">
                <a:solidFill>
                  <a:schemeClr val="tx1"/>
                </a:solidFill>
                <a:effectLst/>
                <a:latin typeface="+mn-lt"/>
                <a:ea typeface="+mn-ea"/>
                <a:cs typeface="+mn-cs"/>
              </a:rPr>
              <a:t>)  to compute these derivatives.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59</a:t>
            </a:fld>
            <a:endParaRPr lang="en-US"/>
          </a:p>
        </p:txBody>
      </p:sp>
    </p:spTree>
    <p:extLst>
      <p:ext uri="{BB962C8B-B14F-4D97-AF65-F5344CB8AC3E}">
        <p14:creationId xmlns:p14="http://schemas.microsoft.com/office/powerpoint/2010/main" val="38118731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mn-lt"/>
                <a:ea typeface="+mn-ea"/>
                <a:cs typeface="+mn-cs"/>
              </a:rPr>
              <a:t>Of course computation graphs for real neural networks are much more complex. Here's a sample computation graph for a 2-layer neural network with </a:t>
            </a:r>
            <a:r>
              <a:rPr lang="en-US" sz="900" i="1" kern="1200" dirty="0">
                <a:solidFill>
                  <a:schemeClr val="tx1"/>
                </a:solidFill>
                <a:effectLst/>
                <a:latin typeface="+mn-lt"/>
                <a:ea typeface="+mn-ea"/>
                <a:cs typeface="+mn-cs"/>
              </a:rPr>
              <a:t>n</a:t>
            </a:r>
            <a:r>
              <a:rPr lang="en-US" sz="900" kern="1200" dirty="0">
                <a:solidFill>
                  <a:schemeClr val="tx1"/>
                </a:solidFill>
                <a:effectLst/>
                <a:latin typeface="+mn-lt"/>
                <a:ea typeface="+mn-ea"/>
                <a:cs typeface="+mn-cs"/>
              </a:rPr>
              <a:t>0 = 2, </a:t>
            </a:r>
            <a:r>
              <a:rPr lang="en-US" sz="900" i="1" kern="1200" dirty="0">
                <a:solidFill>
                  <a:schemeClr val="tx1"/>
                </a:solidFill>
                <a:effectLst/>
                <a:latin typeface="+mn-lt"/>
                <a:ea typeface="+mn-ea"/>
                <a:cs typeface="+mn-cs"/>
              </a:rPr>
              <a:t>n</a:t>
            </a:r>
            <a:r>
              <a:rPr lang="en-US" sz="900" kern="1200" dirty="0">
                <a:solidFill>
                  <a:schemeClr val="tx1"/>
                </a:solidFill>
                <a:effectLst/>
                <a:latin typeface="+mn-lt"/>
                <a:ea typeface="+mn-ea"/>
                <a:cs typeface="+mn-cs"/>
              </a:rPr>
              <a:t>1 = 2, and </a:t>
            </a:r>
            <a:r>
              <a:rPr lang="en-US" sz="900" i="1" kern="1200" dirty="0">
                <a:solidFill>
                  <a:schemeClr val="tx1"/>
                </a:solidFill>
                <a:effectLst/>
                <a:latin typeface="+mn-lt"/>
                <a:ea typeface="+mn-ea"/>
                <a:cs typeface="+mn-cs"/>
              </a:rPr>
              <a:t>n</a:t>
            </a:r>
            <a:r>
              <a:rPr lang="en-US" sz="900" kern="1200" dirty="0">
                <a:solidFill>
                  <a:schemeClr val="tx1"/>
                </a:solidFill>
                <a:effectLst/>
                <a:latin typeface="+mn-lt"/>
                <a:ea typeface="+mn-ea"/>
                <a:cs typeface="+mn-cs"/>
              </a:rPr>
              <a:t>2 = 1,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60</a:t>
            </a:fld>
            <a:endParaRPr lang="en-US"/>
          </a:p>
        </p:txBody>
      </p:sp>
    </p:spTree>
    <p:extLst>
      <p:ext uri="{BB962C8B-B14F-4D97-AF65-F5344CB8AC3E}">
        <p14:creationId xmlns:p14="http://schemas.microsoft.com/office/powerpoint/2010/main" val="257629765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mn-lt"/>
                <a:ea typeface="+mn-ea"/>
                <a:cs typeface="+mn-cs"/>
              </a:rPr>
              <a:t>In order to do the backward pass, we’ll need to know the derivatives of all the functions in the graph. We already saw in Section </a:t>
            </a:r>
            <a:r>
              <a:rPr lang="en-US" sz="900" b="0" kern="1200" dirty="0">
                <a:solidFill>
                  <a:schemeClr val="tx1"/>
                </a:solidFill>
                <a:effectLst/>
                <a:latin typeface="+mn-lt"/>
                <a:ea typeface="+mn-ea"/>
                <a:cs typeface="+mn-cs"/>
              </a:rPr>
              <a:t>?? </a:t>
            </a:r>
            <a:r>
              <a:rPr lang="en-US" sz="900" kern="1200" dirty="0">
                <a:solidFill>
                  <a:schemeClr val="tx1"/>
                </a:solidFill>
                <a:effectLst/>
                <a:latin typeface="+mn-lt"/>
                <a:ea typeface="+mn-ea"/>
                <a:cs typeface="+mn-cs"/>
              </a:rPr>
              <a:t>the derivative of the sigmoid </a:t>
            </a:r>
            <a:r>
              <a:rPr lang="el-GR" sz="900" kern="1200" dirty="0">
                <a:solidFill>
                  <a:schemeClr val="tx1"/>
                </a:solidFill>
                <a:effectLst/>
                <a:latin typeface="+mn-lt"/>
                <a:ea typeface="+mn-ea"/>
                <a:cs typeface="+mn-cs"/>
              </a:rPr>
              <a:t>σ : </a:t>
            </a:r>
            <a:endParaRPr lang="el-GR" dirty="0"/>
          </a:p>
          <a:p>
            <a:endParaRPr lang="en-US" dirty="0"/>
          </a:p>
          <a:p>
            <a:endParaRPr lang="en-US" dirty="0"/>
          </a:p>
          <a:p>
            <a:pPr marL="0" marR="0" lvl="0" indent="0" algn="l" defTabSz="685783"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mn-lt"/>
                <a:ea typeface="+mn-ea"/>
                <a:cs typeface="+mn-cs"/>
              </a:rPr>
              <a:t>The derivative of the </a:t>
            </a:r>
            <a:r>
              <a:rPr lang="en-US" sz="900" kern="1200" dirty="0" err="1">
                <a:solidFill>
                  <a:schemeClr val="tx1"/>
                </a:solidFill>
                <a:effectLst/>
                <a:latin typeface="+mn-lt"/>
                <a:ea typeface="+mn-ea"/>
                <a:cs typeface="+mn-cs"/>
              </a:rPr>
              <a:t>ReLU</a:t>
            </a:r>
            <a:r>
              <a:rPr lang="en-US" sz="900" kern="1200" dirty="0">
                <a:solidFill>
                  <a:schemeClr val="tx1"/>
                </a:solidFill>
                <a:effectLst/>
                <a:latin typeface="+mn-lt"/>
                <a:ea typeface="+mn-ea"/>
                <a:cs typeface="+mn-cs"/>
              </a:rPr>
              <a:t> is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61</a:t>
            </a:fld>
            <a:endParaRPr lang="en-US"/>
          </a:p>
        </p:txBody>
      </p:sp>
    </p:spTree>
    <p:extLst>
      <p:ext uri="{BB962C8B-B14F-4D97-AF65-F5344CB8AC3E}">
        <p14:creationId xmlns:p14="http://schemas.microsoft.com/office/powerpoint/2010/main" val="262100890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mn-lt"/>
                <a:ea typeface="+mn-ea"/>
                <a:cs typeface="+mn-cs"/>
              </a:rPr>
              <a:t>The weights that need updating (those for which we need to know the partial derivative of the loss function) are shown in orange .</a:t>
            </a:r>
          </a:p>
          <a:p>
            <a:pPr marL="0" marR="0" lvl="0" indent="0" algn="l" defTabSz="685783" rtl="0" eaLnBrk="1" fontAlgn="auto" latinLnBrk="0" hangingPunct="1">
              <a:lnSpc>
                <a:spcPct val="100000"/>
              </a:lnSpc>
              <a:spcBef>
                <a:spcPts val="0"/>
              </a:spcBef>
              <a:spcAft>
                <a:spcPts val="0"/>
              </a:spcAft>
              <a:buClrTx/>
              <a:buSzTx/>
              <a:buFontTx/>
              <a:buNone/>
              <a:tabLst/>
              <a:defRPr/>
            </a:pPr>
            <a:endParaRPr lang="en-US" sz="900" kern="1200" dirty="0">
              <a:solidFill>
                <a:schemeClr val="tx1"/>
              </a:solidFill>
              <a:effectLst/>
              <a:latin typeface="+mn-lt"/>
              <a:ea typeface="+mn-ea"/>
              <a:cs typeface="+mn-cs"/>
            </a:endParaRPr>
          </a:p>
          <a:p>
            <a:pPr marL="0" marR="0" lvl="0" indent="0" algn="l" defTabSz="685783"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mn-lt"/>
                <a:ea typeface="+mn-ea"/>
                <a:cs typeface="+mn-cs"/>
              </a:rPr>
              <a:t>So for a particular example x1,x2, we would run the forward pass, assign values to each of our nodes, and then starting with this last node, run backwards pass</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62</a:t>
            </a:fld>
            <a:endParaRPr lang="en-US"/>
          </a:p>
        </p:txBody>
      </p:sp>
    </p:spTree>
    <p:extLst>
      <p:ext uri="{BB962C8B-B14F-4D97-AF65-F5344CB8AC3E}">
        <p14:creationId xmlns:p14="http://schemas.microsoft.com/office/powerpoint/2010/main" val="323531979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63</a:t>
            </a:fld>
            <a:endParaRPr lang="en-US"/>
          </a:p>
        </p:txBody>
      </p:sp>
    </p:spTree>
    <p:extLst>
      <p:ext uri="{BB962C8B-B14F-4D97-AF65-F5344CB8AC3E}">
        <p14:creationId xmlns:p14="http://schemas.microsoft.com/office/powerpoint/2010/main" val="282169651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46A12441-541C-8049-9EB6-B7944644D433}" type="slidenum">
              <a:rPr lang="en-US"/>
              <a:pPr/>
              <a:t>65</a:t>
            </a:fld>
            <a:endParaRPr lang="en-US"/>
          </a:p>
        </p:txBody>
      </p:sp>
      <p:sp>
        <p:nvSpPr>
          <p:cNvPr id="6146" name="Rectangle 7"/>
          <p:cNvSpPr txBox="1">
            <a:spLocks noGrp="1" noChangeArrowheads="1"/>
          </p:cNvSpPr>
          <p:nvPr/>
        </p:nvSpPr>
        <p:spPr bwMode="auto">
          <a:xfrm>
            <a:off x="3883758" y="8946168"/>
            <a:ext cx="2985311" cy="4632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ea typeface="ＭＳ Ｐゴシック"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fontAlgn="base">
              <a:spcBef>
                <a:spcPct val="0"/>
              </a:spcBef>
              <a:spcAft>
                <a:spcPct val="0"/>
              </a:spcAft>
              <a:defRPr>
                <a:solidFill>
                  <a:schemeClr val="tx1"/>
                </a:solidFill>
                <a:latin typeface="Arial" charset="0"/>
                <a:ea typeface="Arial" charset="0"/>
                <a:cs typeface="Arial" charset="0"/>
              </a:defRPr>
            </a:lvl6pPr>
            <a:lvl7pPr marL="2971800" indent="-228600" fontAlgn="base">
              <a:spcBef>
                <a:spcPct val="0"/>
              </a:spcBef>
              <a:spcAft>
                <a:spcPct val="0"/>
              </a:spcAft>
              <a:defRPr>
                <a:solidFill>
                  <a:schemeClr val="tx1"/>
                </a:solidFill>
                <a:latin typeface="Arial" charset="0"/>
                <a:ea typeface="Arial" charset="0"/>
                <a:cs typeface="Arial" charset="0"/>
              </a:defRPr>
            </a:lvl7pPr>
            <a:lvl8pPr marL="3429000" indent="-228600" fontAlgn="base">
              <a:spcBef>
                <a:spcPct val="0"/>
              </a:spcBef>
              <a:spcAft>
                <a:spcPct val="0"/>
              </a:spcAft>
              <a:defRPr>
                <a:solidFill>
                  <a:schemeClr val="tx1"/>
                </a:solidFill>
                <a:latin typeface="Arial" charset="0"/>
                <a:ea typeface="Arial" charset="0"/>
                <a:cs typeface="Arial" charset="0"/>
              </a:defRPr>
            </a:lvl8pPr>
            <a:lvl9pPr marL="3886200" indent="-228600" fontAlgn="base">
              <a:spcBef>
                <a:spcPct val="0"/>
              </a:spcBef>
              <a:spcAft>
                <a:spcPct val="0"/>
              </a:spcAft>
              <a:defRPr>
                <a:solidFill>
                  <a:schemeClr val="tx1"/>
                </a:solidFill>
                <a:latin typeface="Arial" charset="0"/>
                <a:ea typeface="Arial" charset="0"/>
                <a:cs typeface="Arial" charset="0"/>
              </a:defRPr>
            </a:lvl9pPr>
          </a:lstStyle>
          <a:p>
            <a:pPr algn="r" eaLnBrk="0" hangingPunct="0"/>
            <a:fld id="{511E387A-761F-6A49-BCBC-FEFB84592E4B}" type="slidenum">
              <a:rPr lang="en-US" sz="1200">
                <a:latin typeface="Times New Roman" charset="0"/>
              </a:rPr>
              <a:pPr algn="r" eaLnBrk="0" hangingPunct="0"/>
              <a:t>65</a:t>
            </a:fld>
            <a:endParaRPr lang="en-US" sz="1200">
              <a:latin typeface="Times New Roman" charset="0"/>
            </a:endParaRPr>
          </a:p>
        </p:txBody>
      </p:sp>
      <p:sp>
        <p:nvSpPr>
          <p:cNvPr id="6147"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6148" name="Rectangle 3"/>
          <p:cNvSpPr>
            <a:spLocks noGrp="1" noChangeArrowheads="1"/>
          </p:cNvSpPr>
          <p:nvPr>
            <p:ph type="body" idx="1"/>
          </p:nvPr>
        </p:nvSpPr>
        <p:spPr/>
        <p:txBody>
          <a:bodyPr/>
          <a:lstStyle/>
          <a:p>
            <a:r>
              <a:rPr lang="en-US" dirty="0"/>
              <a:t>From the earliest linguistic traditions (the Sanskrit grammarians </a:t>
            </a:r>
            <a:r>
              <a:rPr lang="en-US" dirty="0" err="1"/>
              <a:t>Yaska</a:t>
            </a:r>
            <a:r>
              <a:rPr lang="en-US" dirty="0"/>
              <a:t> and Panini in India, the Aristotle and the Stoics in Greece), came idea that words can be classified into grammatical categories, what we now call parts of speech, word classes, or sometimes just for short, POS or POS tags.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By 100 BCE, Dionysius </a:t>
            </a:r>
            <a:r>
              <a:rPr lang="en-US" sz="1200" kern="1200" dirty="0" err="1">
                <a:solidFill>
                  <a:schemeClr val="tx1"/>
                </a:solidFill>
                <a:effectLst/>
                <a:latin typeface="+mn-lt"/>
                <a:ea typeface="+mn-ea"/>
                <a:cs typeface="+mn-cs"/>
              </a:rPr>
              <a:t>Thrax</a:t>
            </a:r>
            <a:r>
              <a:rPr lang="en-US" sz="1200" kern="1200" dirty="0">
                <a:solidFill>
                  <a:schemeClr val="tx1"/>
                </a:solidFill>
                <a:effectLst/>
                <a:latin typeface="+mn-lt"/>
                <a:ea typeface="+mn-ea"/>
                <a:cs typeface="+mn-cs"/>
              </a:rPr>
              <a:t> settled on a set of eight that became the basis for descriptions of European languages for the next 2000 years.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durability of parts of speech through two millennia speaks to their centrality in models of human language.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707D92F1-8734-4144-B257-88D33EAF4046}" type="slidenum">
              <a:rPr lang="en-US"/>
              <a:pPr/>
              <a:t>66</a:t>
            </a:fld>
            <a:endParaRPr lang="en-US"/>
          </a:p>
        </p:txBody>
      </p:sp>
      <p:sp>
        <p:nvSpPr>
          <p:cNvPr id="17410" name="Rectangle 7"/>
          <p:cNvSpPr txBox="1">
            <a:spLocks noGrp="1" noChangeArrowheads="1"/>
          </p:cNvSpPr>
          <p:nvPr/>
        </p:nvSpPr>
        <p:spPr bwMode="auto">
          <a:xfrm>
            <a:off x="3883758" y="8946168"/>
            <a:ext cx="2985311" cy="4632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ea typeface="ＭＳ Ｐゴシック"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fontAlgn="base">
              <a:spcBef>
                <a:spcPct val="0"/>
              </a:spcBef>
              <a:spcAft>
                <a:spcPct val="0"/>
              </a:spcAft>
              <a:defRPr>
                <a:solidFill>
                  <a:schemeClr val="tx1"/>
                </a:solidFill>
                <a:latin typeface="Arial" charset="0"/>
                <a:ea typeface="Arial" charset="0"/>
                <a:cs typeface="Arial" charset="0"/>
              </a:defRPr>
            </a:lvl6pPr>
            <a:lvl7pPr marL="2971800" indent="-228600" fontAlgn="base">
              <a:spcBef>
                <a:spcPct val="0"/>
              </a:spcBef>
              <a:spcAft>
                <a:spcPct val="0"/>
              </a:spcAft>
              <a:defRPr>
                <a:solidFill>
                  <a:schemeClr val="tx1"/>
                </a:solidFill>
                <a:latin typeface="Arial" charset="0"/>
                <a:ea typeface="Arial" charset="0"/>
                <a:cs typeface="Arial" charset="0"/>
              </a:defRPr>
            </a:lvl7pPr>
            <a:lvl8pPr marL="3429000" indent="-228600" fontAlgn="base">
              <a:spcBef>
                <a:spcPct val="0"/>
              </a:spcBef>
              <a:spcAft>
                <a:spcPct val="0"/>
              </a:spcAft>
              <a:defRPr>
                <a:solidFill>
                  <a:schemeClr val="tx1"/>
                </a:solidFill>
                <a:latin typeface="Arial" charset="0"/>
                <a:ea typeface="Arial" charset="0"/>
                <a:cs typeface="Arial" charset="0"/>
              </a:defRPr>
            </a:lvl8pPr>
            <a:lvl9pPr marL="3886200" indent="-228600" fontAlgn="base">
              <a:spcBef>
                <a:spcPct val="0"/>
              </a:spcBef>
              <a:spcAft>
                <a:spcPct val="0"/>
              </a:spcAft>
              <a:defRPr>
                <a:solidFill>
                  <a:schemeClr val="tx1"/>
                </a:solidFill>
                <a:latin typeface="Arial" charset="0"/>
                <a:ea typeface="Arial" charset="0"/>
                <a:cs typeface="Arial" charset="0"/>
              </a:defRPr>
            </a:lvl9pPr>
          </a:lstStyle>
          <a:p>
            <a:pPr algn="r" eaLnBrk="0" hangingPunct="0"/>
            <a:fld id="{5625C148-C31F-2643-B3A9-4F14A87B232E}" type="slidenum">
              <a:rPr lang="en-US" sz="1200">
                <a:latin typeface="Times New Roman" charset="0"/>
              </a:rPr>
              <a:pPr algn="r" eaLnBrk="0" hangingPunct="0"/>
              <a:t>66</a:t>
            </a:fld>
            <a:endParaRPr lang="en-US" sz="1200">
              <a:latin typeface="Times New Roman" charset="0"/>
            </a:endParaRPr>
          </a:p>
        </p:txBody>
      </p:sp>
      <p:sp>
        <p:nvSpPr>
          <p:cNvPr id="17411" name="Rectangle 2"/>
          <p:cNvSpPr>
            <a:spLocks noGrp="1" noRot="1" noChangeAspect="1" noChangeArrowheads="1" noTextEdit="1"/>
          </p:cNvSpPr>
          <p:nvPr>
            <p:ph type="sldImg"/>
          </p:nvPr>
        </p:nvSpPr>
        <p:spPr>
          <a:xfrm>
            <a:off x="293688" y="704850"/>
            <a:ext cx="6259512" cy="3522663"/>
          </a:xfrm>
          <a:ln/>
          <a:extLst>
            <a:ext uri="{FAA26D3D-D897-4be2-8F04-BA451C77F1D7}">
              <ma14:placeholderFlag xmlns="" xmlns:ma14="http://schemas.microsoft.com/office/mac/drawingml/2011/main" val="1"/>
            </a:ext>
          </a:extLst>
        </p:spPr>
      </p:sp>
      <p:sp>
        <p:nvSpPr>
          <p:cNvPr id="17412" name="Rectangle 3"/>
          <p:cNvSpPr>
            <a:spLocks noGrp="1" noChangeArrowheads="1"/>
          </p:cNvSpPr>
          <p:nvPr>
            <p:ph type="body" idx="1"/>
          </p:nvPr>
        </p:nvSpPr>
        <p:spPr>
          <a:xfrm>
            <a:off x="912707" y="4464928"/>
            <a:ext cx="5019887" cy="4226754"/>
          </a:xfrm>
        </p:spPr>
        <p:txBody>
          <a:bodyPr lIns="92821" tIns="46410" rIns="92821" bIns="46410"/>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Let's talk about some parts of speech. While these word classes do have semantic tendencies—adjectives, for example, often describe </a:t>
            </a:r>
            <a:r>
              <a:rPr lang="en-US" sz="1200" i="1" kern="1200" dirty="0">
                <a:solidFill>
                  <a:schemeClr val="tx1"/>
                </a:solidFill>
                <a:effectLst/>
                <a:latin typeface="+mn-lt"/>
                <a:ea typeface="+mn-ea"/>
                <a:cs typeface="+mn-cs"/>
              </a:rPr>
              <a:t>properties </a:t>
            </a:r>
            <a:r>
              <a:rPr lang="en-US" sz="1200" kern="1200" dirty="0">
                <a:solidFill>
                  <a:schemeClr val="tx1"/>
                </a:solidFill>
                <a:effectLst/>
                <a:latin typeface="+mn-lt"/>
                <a:ea typeface="+mn-ea"/>
                <a:cs typeface="+mn-cs"/>
              </a:rPr>
              <a:t>and nouns </a:t>
            </a:r>
            <a:r>
              <a:rPr lang="en-US" sz="1200" i="1" kern="1200" dirty="0">
                <a:solidFill>
                  <a:schemeClr val="tx1"/>
                </a:solidFill>
                <a:effectLst/>
                <a:latin typeface="+mn-lt"/>
                <a:ea typeface="+mn-ea"/>
                <a:cs typeface="+mn-cs"/>
              </a:rPr>
              <a:t>people</a:t>
            </a:r>
            <a:r>
              <a:rPr lang="en-US" sz="1200" kern="1200" dirty="0">
                <a:solidFill>
                  <a:schemeClr val="tx1"/>
                </a:solidFill>
                <a:effectLst/>
                <a:latin typeface="+mn-lt"/>
                <a:ea typeface="+mn-ea"/>
                <a:cs typeface="+mn-cs"/>
              </a:rPr>
              <a:t>— parts of speech are defined instead based on their grammatical relationship with neighboring words or the morphological properties about their affixes.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Parts of speech fall into two broad categories: </a:t>
            </a:r>
            <a:r>
              <a:rPr lang="en-US" sz="1200" b="0" kern="1200" dirty="0">
                <a:solidFill>
                  <a:schemeClr val="tx1"/>
                </a:solidFill>
                <a:effectLst/>
                <a:latin typeface="+mn-lt"/>
                <a:ea typeface="+mn-ea"/>
                <a:cs typeface="+mn-cs"/>
              </a:rPr>
              <a:t>closed class </a:t>
            </a:r>
            <a:r>
              <a:rPr lang="en-US" sz="1200" kern="1200" dirty="0">
                <a:solidFill>
                  <a:schemeClr val="tx1"/>
                </a:solidFill>
                <a:effectLst/>
                <a:latin typeface="+mn-lt"/>
                <a:ea typeface="+mn-ea"/>
                <a:cs typeface="+mn-cs"/>
              </a:rPr>
              <a:t>and </a:t>
            </a:r>
            <a:r>
              <a:rPr lang="en-US" sz="1200" b="0" kern="1200" dirty="0">
                <a:solidFill>
                  <a:schemeClr val="tx1"/>
                </a:solidFill>
                <a:effectLst/>
                <a:latin typeface="+mn-lt"/>
                <a:ea typeface="+mn-ea"/>
                <a:cs typeface="+mn-cs"/>
              </a:rPr>
              <a:t>open class</a:t>
            </a:r>
            <a:r>
              <a:rPr lang="en-US" sz="1200" kern="1200" dirty="0">
                <a:solidFill>
                  <a:schemeClr val="tx1"/>
                </a:solidFill>
                <a:effectLst/>
                <a:latin typeface="+mn-lt"/>
                <a:ea typeface="+mn-ea"/>
                <a:cs typeface="+mn-cs"/>
              </a:rPr>
              <a:t>. Closed classes are those with relatively fixed membership, such as prepositions— new prepositions are rarely coined. By contrast, nouns and verbs are open classes— new nouns and verbs like </a:t>
            </a:r>
            <a:r>
              <a:rPr lang="en-US" sz="1200" i="1" kern="1200" dirty="0">
                <a:solidFill>
                  <a:schemeClr val="tx1"/>
                </a:solidFill>
                <a:effectLst/>
                <a:latin typeface="+mn-lt"/>
                <a:ea typeface="+mn-ea"/>
                <a:cs typeface="+mn-cs"/>
              </a:rPr>
              <a:t>iPhone </a:t>
            </a:r>
            <a:r>
              <a:rPr lang="en-US" sz="1200" kern="1200" dirty="0">
                <a:solidFill>
                  <a:schemeClr val="tx1"/>
                </a:solidFill>
                <a:effectLst/>
                <a:latin typeface="+mn-lt"/>
                <a:ea typeface="+mn-ea"/>
                <a:cs typeface="+mn-cs"/>
              </a:rPr>
              <a:t>or </a:t>
            </a:r>
            <a:r>
              <a:rPr lang="en-US" sz="1200" i="1" kern="1200" dirty="0">
                <a:solidFill>
                  <a:schemeClr val="tx1"/>
                </a:solidFill>
                <a:effectLst/>
                <a:latin typeface="+mn-lt"/>
                <a:ea typeface="+mn-ea"/>
                <a:cs typeface="+mn-cs"/>
              </a:rPr>
              <a:t>to fax </a:t>
            </a:r>
            <a:r>
              <a:rPr lang="en-US" sz="1200" kern="1200" dirty="0">
                <a:solidFill>
                  <a:schemeClr val="tx1"/>
                </a:solidFill>
                <a:effectLst/>
                <a:latin typeface="+mn-lt"/>
                <a:ea typeface="+mn-ea"/>
                <a:cs typeface="+mn-cs"/>
              </a:rPr>
              <a:t>are continually being created or borrowed. Closed class words are generally </a:t>
            </a:r>
            <a:r>
              <a:rPr lang="en-US" sz="1200" b="0" kern="1200" dirty="0">
                <a:solidFill>
                  <a:schemeClr val="tx1"/>
                </a:solidFill>
                <a:effectLst/>
                <a:latin typeface="+mn-lt"/>
                <a:ea typeface="+mn-ea"/>
                <a:cs typeface="+mn-cs"/>
              </a:rPr>
              <a:t>function words </a:t>
            </a:r>
            <a:r>
              <a:rPr lang="en-US" sz="1200" kern="1200" dirty="0">
                <a:solidFill>
                  <a:schemeClr val="tx1"/>
                </a:solidFill>
                <a:effectLst/>
                <a:latin typeface="+mn-lt"/>
                <a:ea typeface="+mn-ea"/>
                <a:cs typeface="+mn-cs"/>
              </a:rPr>
              <a:t>like </a:t>
            </a:r>
            <a:r>
              <a:rPr lang="en-US" sz="1200" i="1" kern="1200" dirty="0">
                <a:solidFill>
                  <a:schemeClr val="tx1"/>
                </a:solidFill>
                <a:effectLst/>
                <a:latin typeface="+mn-lt"/>
                <a:ea typeface="+mn-ea"/>
                <a:cs typeface="+mn-cs"/>
              </a:rPr>
              <a:t>of</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it</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and</a:t>
            </a:r>
            <a:r>
              <a:rPr lang="en-US" sz="1200" kern="1200" dirty="0">
                <a:solidFill>
                  <a:schemeClr val="tx1"/>
                </a:solidFill>
                <a:effectLst/>
                <a:latin typeface="+mn-lt"/>
                <a:ea typeface="+mn-ea"/>
                <a:cs typeface="+mn-cs"/>
              </a:rPr>
              <a:t>, or </a:t>
            </a:r>
            <a:r>
              <a:rPr lang="en-US" sz="1200" i="1" kern="1200" dirty="0">
                <a:solidFill>
                  <a:schemeClr val="tx1"/>
                </a:solidFill>
                <a:effectLst/>
                <a:latin typeface="+mn-lt"/>
                <a:ea typeface="+mn-ea"/>
                <a:cs typeface="+mn-cs"/>
              </a:rPr>
              <a:t>you</a:t>
            </a:r>
            <a:r>
              <a:rPr lang="en-US" sz="1200" kern="1200" dirty="0">
                <a:solidFill>
                  <a:schemeClr val="tx1"/>
                </a:solidFill>
                <a:effectLst/>
                <a:latin typeface="+mn-lt"/>
                <a:ea typeface="+mn-ea"/>
                <a:cs typeface="+mn-cs"/>
              </a:rPr>
              <a:t>, which tend to be very short, occur frequently, and often have structuring uses in grammar.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Four major open classes occur in the languages of the world: </a:t>
            </a:r>
            <a:r>
              <a:rPr lang="en-US" sz="1200" b="0" kern="1200" dirty="0">
                <a:solidFill>
                  <a:schemeClr val="tx1"/>
                </a:solidFill>
                <a:effectLst/>
                <a:latin typeface="+mn-lt"/>
                <a:ea typeface="+mn-ea"/>
                <a:cs typeface="+mn-cs"/>
              </a:rPr>
              <a:t>nouns </a:t>
            </a:r>
            <a:r>
              <a:rPr lang="en-US" sz="1200" kern="1200" dirty="0">
                <a:solidFill>
                  <a:schemeClr val="tx1"/>
                </a:solidFill>
                <a:effectLst/>
                <a:latin typeface="+mn-lt"/>
                <a:ea typeface="+mn-ea"/>
                <a:cs typeface="+mn-cs"/>
              </a:rPr>
              <a:t>(including proper nouns), </a:t>
            </a:r>
            <a:r>
              <a:rPr lang="en-US" sz="1200" b="0" kern="1200" dirty="0">
                <a:solidFill>
                  <a:schemeClr val="tx1"/>
                </a:solidFill>
                <a:effectLst/>
                <a:latin typeface="+mn-lt"/>
                <a:ea typeface="+mn-ea"/>
                <a:cs typeface="+mn-cs"/>
              </a:rPr>
              <a:t>verbs</a:t>
            </a:r>
            <a:r>
              <a:rPr lang="en-US" sz="1200" kern="1200" dirty="0">
                <a:solidFill>
                  <a:schemeClr val="tx1"/>
                </a:solidFill>
                <a:effectLst/>
                <a:latin typeface="+mn-lt"/>
                <a:ea typeface="+mn-ea"/>
                <a:cs typeface="+mn-cs"/>
              </a:rPr>
              <a:t>, </a:t>
            </a:r>
            <a:r>
              <a:rPr lang="en-US" sz="1200" b="0" kern="1200" dirty="0">
                <a:solidFill>
                  <a:schemeClr val="tx1"/>
                </a:solidFill>
                <a:effectLst/>
                <a:latin typeface="+mn-lt"/>
                <a:ea typeface="+mn-ea"/>
                <a:cs typeface="+mn-cs"/>
              </a:rPr>
              <a:t>adjectives</a:t>
            </a:r>
            <a:r>
              <a:rPr lang="en-US" sz="1200" kern="1200" dirty="0">
                <a:solidFill>
                  <a:schemeClr val="tx1"/>
                </a:solidFill>
                <a:effectLst/>
                <a:latin typeface="+mn-lt"/>
                <a:ea typeface="+mn-ea"/>
                <a:cs typeface="+mn-cs"/>
              </a:rPr>
              <a:t>, and </a:t>
            </a:r>
            <a:r>
              <a:rPr lang="en-US" sz="1200" b="0" kern="1200" dirty="0">
                <a:solidFill>
                  <a:schemeClr val="tx1"/>
                </a:solidFill>
                <a:effectLst/>
                <a:latin typeface="+mn-lt"/>
                <a:ea typeface="+mn-ea"/>
                <a:cs typeface="+mn-cs"/>
              </a:rPr>
              <a:t>adverbs</a:t>
            </a:r>
            <a:r>
              <a:rPr lang="en-US" sz="1200" kern="1200" dirty="0">
                <a:solidFill>
                  <a:schemeClr val="tx1"/>
                </a:solidFill>
                <a:effectLst/>
                <a:latin typeface="+mn-lt"/>
                <a:ea typeface="+mn-ea"/>
                <a:cs typeface="+mn-cs"/>
              </a:rPr>
              <a:t>, as well as the smaller open class of </a:t>
            </a:r>
            <a:r>
              <a:rPr lang="en-US" sz="1200" b="0" kern="1200" dirty="0">
                <a:solidFill>
                  <a:schemeClr val="tx1"/>
                </a:solidFill>
                <a:effectLst/>
                <a:latin typeface="+mn-lt"/>
                <a:ea typeface="+mn-ea"/>
                <a:cs typeface="+mn-cs"/>
              </a:rPr>
              <a:t>interjections</a:t>
            </a:r>
            <a:r>
              <a:rPr lang="en-US" sz="1200" kern="1200" dirty="0">
                <a:solidFill>
                  <a:schemeClr val="tx1"/>
                </a:solidFill>
                <a:effectLst/>
                <a:latin typeface="+mn-lt"/>
                <a:ea typeface="+mn-ea"/>
                <a:cs typeface="+mn-cs"/>
              </a:rPr>
              <a:t>. English has all five, although not every language does.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a:buFontTx/>
              <a:buNone/>
            </a:pPr>
            <a:endParaRPr lang="en-US"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Nouns </a:t>
            </a:r>
            <a:r>
              <a:rPr lang="en-US" sz="1200" kern="1200" dirty="0">
                <a:solidFill>
                  <a:schemeClr val="tx1"/>
                </a:solidFill>
                <a:effectLst/>
                <a:latin typeface="+mn-lt"/>
                <a:ea typeface="+mn-ea"/>
                <a:cs typeface="+mn-cs"/>
              </a:rPr>
              <a:t>are words for people, places, or things, but include others as well. </a:t>
            </a:r>
            <a:r>
              <a:rPr lang="en-US" sz="1200" b="0" kern="1200" dirty="0">
                <a:solidFill>
                  <a:schemeClr val="tx1"/>
                </a:solidFill>
                <a:effectLst/>
                <a:latin typeface="+mn-lt"/>
                <a:ea typeface="+mn-ea"/>
                <a:cs typeface="+mn-cs"/>
              </a:rPr>
              <a:t>Common nouns </a:t>
            </a:r>
            <a:r>
              <a:rPr lang="en-US" sz="1200" kern="1200" dirty="0">
                <a:solidFill>
                  <a:schemeClr val="tx1"/>
                </a:solidFill>
                <a:effectLst/>
                <a:latin typeface="+mn-lt"/>
                <a:ea typeface="+mn-ea"/>
                <a:cs typeface="+mn-cs"/>
              </a:rPr>
              <a:t>include concrete terms like </a:t>
            </a:r>
            <a:r>
              <a:rPr lang="en-US" sz="1200" i="1" kern="1200" dirty="0">
                <a:solidFill>
                  <a:schemeClr val="tx1"/>
                </a:solidFill>
                <a:effectLst/>
                <a:latin typeface="+mn-lt"/>
                <a:ea typeface="+mn-ea"/>
                <a:cs typeface="+mn-cs"/>
              </a:rPr>
              <a:t>cat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mango</a:t>
            </a:r>
            <a:r>
              <a:rPr lang="en-US" sz="1200" kern="1200" dirty="0">
                <a:solidFill>
                  <a:schemeClr val="tx1"/>
                </a:solidFill>
                <a:effectLst/>
                <a:latin typeface="+mn-lt"/>
                <a:ea typeface="+mn-ea"/>
                <a:cs typeface="+mn-cs"/>
              </a:rPr>
              <a:t>, abstractions like </a:t>
            </a:r>
            <a:r>
              <a:rPr lang="en-US" sz="1200" i="1" kern="1200" dirty="0">
                <a:solidFill>
                  <a:schemeClr val="tx1"/>
                </a:solidFill>
                <a:effectLst/>
                <a:latin typeface="+mn-lt"/>
                <a:ea typeface="+mn-ea"/>
                <a:cs typeface="+mn-cs"/>
              </a:rPr>
              <a:t>algorithm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beauty</a:t>
            </a:r>
            <a:r>
              <a:rPr lang="en-US" sz="1200" kern="1200" dirty="0">
                <a:solidFill>
                  <a:schemeClr val="tx1"/>
                </a:solidFill>
                <a:effectLst/>
                <a:latin typeface="+mn-lt"/>
                <a:ea typeface="+mn-ea"/>
                <a:cs typeface="+mn-cs"/>
              </a:rPr>
              <a:t>, and verb-like terms like </a:t>
            </a:r>
            <a:r>
              <a:rPr lang="en-US" sz="1200" i="1" kern="1200" dirty="0">
                <a:solidFill>
                  <a:schemeClr val="tx1"/>
                </a:solidFill>
                <a:effectLst/>
                <a:latin typeface="+mn-lt"/>
                <a:ea typeface="+mn-ea"/>
                <a:cs typeface="+mn-cs"/>
              </a:rPr>
              <a:t>pacing </a:t>
            </a:r>
            <a:r>
              <a:rPr lang="en-US" sz="1200" kern="1200" dirty="0">
                <a:solidFill>
                  <a:schemeClr val="tx1"/>
                </a:solidFill>
                <a:effectLst/>
                <a:latin typeface="+mn-lt"/>
                <a:ea typeface="+mn-ea"/>
                <a:cs typeface="+mn-cs"/>
              </a:rPr>
              <a:t>as in </a:t>
            </a:r>
            <a:r>
              <a:rPr lang="en-US" sz="1200" i="1" kern="1200" dirty="0">
                <a:solidFill>
                  <a:schemeClr val="tx1"/>
                </a:solidFill>
                <a:effectLst/>
                <a:latin typeface="+mn-lt"/>
                <a:ea typeface="+mn-ea"/>
                <a:cs typeface="+mn-cs"/>
              </a:rPr>
              <a:t>His pacing to and </a:t>
            </a:r>
            <a:r>
              <a:rPr lang="en-US" sz="1200" i="1" kern="1200" dirty="0" err="1">
                <a:solidFill>
                  <a:schemeClr val="tx1"/>
                </a:solidFill>
                <a:effectLst/>
                <a:latin typeface="+mn-lt"/>
                <a:ea typeface="+mn-ea"/>
                <a:cs typeface="+mn-cs"/>
              </a:rPr>
              <a:t>fro</a:t>
            </a:r>
            <a:r>
              <a:rPr lang="en-US" sz="1200" i="1" kern="1200" dirty="0">
                <a:solidFill>
                  <a:schemeClr val="tx1"/>
                </a:solidFill>
                <a:effectLst/>
                <a:latin typeface="+mn-lt"/>
                <a:ea typeface="+mn-ea"/>
                <a:cs typeface="+mn-cs"/>
              </a:rPr>
              <a:t> became quite annoying</a:t>
            </a:r>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Verbs </a:t>
            </a:r>
            <a:r>
              <a:rPr lang="en-US" sz="1200" kern="1200" dirty="0">
                <a:solidFill>
                  <a:schemeClr val="tx1"/>
                </a:solidFill>
                <a:effectLst/>
                <a:latin typeface="+mn-lt"/>
                <a:ea typeface="+mn-ea"/>
                <a:cs typeface="+mn-cs"/>
              </a:rPr>
              <a:t>refer to actions and processes, including open-class main verbs like </a:t>
            </a:r>
            <a:r>
              <a:rPr lang="en-US" sz="1200" i="1" kern="1200" dirty="0">
                <a:solidFill>
                  <a:schemeClr val="tx1"/>
                </a:solidFill>
                <a:effectLst/>
                <a:latin typeface="+mn-lt"/>
                <a:ea typeface="+mn-ea"/>
                <a:cs typeface="+mn-cs"/>
              </a:rPr>
              <a:t>draw</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provide</a:t>
            </a:r>
            <a:r>
              <a:rPr lang="en-US" sz="1200" kern="1200" dirty="0">
                <a:solidFill>
                  <a:schemeClr val="tx1"/>
                </a:solidFill>
                <a:effectLst/>
                <a:latin typeface="+mn-lt"/>
                <a:ea typeface="+mn-ea"/>
                <a:cs typeface="+mn-cs"/>
              </a:rPr>
              <a:t>, and </a:t>
            </a:r>
            <a:r>
              <a:rPr lang="en-US" sz="1200" i="1" kern="1200" dirty="0">
                <a:solidFill>
                  <a:schemeClr val="tx1"/>
                </a:solidFill>
                <a:effectLst/>
                <a:latin typeface="+mn-lt"/>
                <a:ea typeface="+mn-ea"/>
                <a:cs typeface="+mn-cs"/>
              </a:rPr>
              <a:t>go</a:t>
            </a:r>
            <a:r>
              <a:rPr lang="en-US" sz="1200" kern="1200" dirty="0">
                <a:solidFill>
                  <a:schemeClr val="tx1"/>
                </a:solidFill>
                <a:effectLst/>
                <a:latin typeface="+mn-lt"/>
                <a:ea typeface="+mn-ea"/>
                <a:cs typeface="+mn-cs"/>
              </a:rPr>
              <a:t>. and closed-class auxiliary verbs like "can", "will", "had" </a:t>
            </a:r>
            <a:r>
              <a:rPr lang="en-US" sz="1200" b="0" kern="1200" dirty="0">
                <a:solidFill>
                  <a:schemeClr val="tx1"/>
                </a:solidFill>
                <a:effectLst/>
                <a:latin typeface="+mn-lt"/>
                <a:ea typeface="+mn-ea"/>
                <a:cs typeface="+mn-cs"/>
              </a:rPr>
              <a:t>Auxiliary </a:t>
            </a:r>
            <a:r>
              <a:rPr lang="en-US" sz="1200" kern="1200" dirty="0">
                <a:solidFill>
                  <a:schemeClr val="tx1"/>
                </a:solidFill>
                <a:effectLst/>
                <a:latin typeface="+mn-lt"/>
                <a:ea typeface="+mn-ea"/>
                <a:cs typeface="+mn-cs"/>
              </a:rPr>
              <a:t>verbs can mark semantic features of a main verb such as its tense, aspect, or made.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Adjectives </a:t>
            </a:r>
            <a:r>
              <a:rPr lang="en-US" sz="1200" kern="1200" dirty="0">
                <a:solidFill>
                  <a:schemeClr val="tx1"/>
                </a:solidFill>
                <a:effectLst/>
                <a:latin typeface="+mn-lt"/>
                <a:ea typeface="+mn-ea"/>
                <a:cs typeface="+mn-cs"/>
              </a:rPr>
              <a:t>often describe properties or qualities of nouns, like color (</a:t>
            </a:r>
            <a:r>
              <a:rPr lang="en-US" sz="1200" i="1" kern="1200" dirty="0">
                <a:solidFill>
                  <a:schemeClr val="tx1"/>
                </a:solidFill>
                <a:effectLst/>
                <a:latin typeface="+mn-lt"/>
                <a:ea typeface="+mn-ea"/>
                <a:cs typeface="+mn-cs"/>
              </a:rPr>
              <a:t>white</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black</a:t>
            </a:r>
            <a:r>
              <a:rPr lang="en-US" sz="1200" kern="1200" dirty="0">
                <a:solidFill>
                  <a:schemeClr val="tx1"/>
                </a:solidFill>
                <a:effectLst/>
                <a:latin typeface="+mn-lt"/>
                <a:ea typeface="+mn-ea"/>
                <a:cs typeface="+mn-cs"/>
              </a:rPr>
              <a:t>), age (</a:t>
            </a:r>
            <a:r>
              <a:rPr lang="en-US" sz="1200" i="1" kern="1200" dirty="0">
                <a:solidFill>
                  <a:schemeClr val="tx1"/>
                </a:solidFill>
                <a:effectLst/>
                <a:latin typeface="+mn-lt"/>
                <a:ea typeface="+mn-ea"/>
                <a:cs typeface="+mn-cs"/>
              </a:rPr>
              <a:t>old</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young</a:t>
            </a:r>
            <a:r>
              <a:rPr lang="en-US" sz="1200" kern="1200" dirty="0">
                <a:solidFill>
                  <a:schemeClr val="tx1"/>
                </a:solidFill>
                <a:effectLst/>
                <a:latin typeface="+mn-lt"/>
                <a:ea typeface="+mn-ea"/>
                <a:cs typeface="+mn-cs"/>
              </a:rPr>
              <a:t>), and value (</a:t>
            </a:r>
            <a:r>
              <a:rPr lang="en-US" sz="1200" i="1" kern="1200" dirty="0">
                <a:solidFill>
                  <a:schemeClr val="tx1"/>
                </a:solidFill>
                <a:effectLst/>
                <a:latin typeface="+mn-lt"/>
                <a:ea typeface="+mn-ea"/>
                <a:cs typeface="+mn-cs"/>
              </a:rPr>
              <a:t>good</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bad</a:t>
            </a:r>
            <a:r>
              <a:rPr lang="en-US" sz="120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Other closed class or function words include </a:t>
            </a:r>
            <a:r>
              <a:rPr lang="en-US" sz="1200" b="0" kern="1200" dirty="0">
                <a:solidFill>
                  <a:schemeClr val="tx1"/>
                </a:solidFill>
                <a:effectLst/>
                <a:latin typeface="+mn-lt"/>
                <a:ea typeface="+mn-ea"/>
                <a:cs typeface="+mn-cs"/>
              </a:rPr>
              <a:t>Pronouns </a:t>
            </a:r>
            <a:r>
              <a:rPr lang="en-US" sz="1200" kern="1200" dirty="0">
                <a:solidFill>
                  <a:schemeClr val="tx1"/>
                </a:solidFill>
                <a:effectLst/>
                <a:latin typeface="+mn-lt"/>
                <a:ea typeface="+mn-ea"/>
                <a:cs typeface="+mn-cs"/>
              </a:rPr>
              <a:t>act as a shorthand for referring to an entity or event, or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conjunctions </a:t>
            </a:r>
            <a:r>
              <a:rPr lang="en-US" sz="1200" b="0" kern="1200" dirty="0">
                <a:solidFill>
                  <a:schemeClr val="tx1"/>
                </a:solidFill>
                <a:effectLst/>
                <a:latin typeface="+mn-lt"/>
                <a:ea typeface="+mn-ea"/>
                <a:cs typeface="+mn-cs"/>
              </a:rPr>
              <a:t>that </a:t>
            </a:r>
            <a:r>
              <a:rPr lang="en-US" sz="1200" kern="1200" dirty="0">
                <a:solidFill>
                  <a:schemeClr val="tx1"/>
                </a:solidFill>
                <a:effectLst/>
                <a:latin typeface="+mn-lt"/>
                <a:ea typeface="+mn-ea"/>
                <a:cs typeface="+mn-cs"/>
              </a:rPr>
              <a:t>join two phrases, clauses, or sentences, including Coordinating </a:t>
            </a:r>
            <a:r>
              <a:rPr lang="en-US" sz="1200" kern="1200" dirty="0" err="1">
                <a:solidFill>
                  <a:schemeClr val="tx1"/>
                </a:solidFill>
                <a:effectLst/>
                <a:latin typeface="+mn-lt"/>
                <a:ea typeface="+mn-ea"/>
                <a:cs typeface="+mn-cs"/>
              </a:rPr>
              <a:t>conjunc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tions</a:t>
            </a:r>
            <a:r>
              <a:rPr lang="en-US" sz="1200" kern="1200" dirty="0">
                <a:solidFill>
                  <a:schemeClr val="tx1"/>
                </a:solidFill>
                <a:effectLst/>
                <a:latin typeface="+mn-lt"/>
                <a:ea typeface="+mn-ea"/>
                <a:cs typeface="+mn-cs"/>
              </a:rPr>
              <a:t> like </a:t>
            </a:r>
            <a:r>
              <a:rPr lang="en-US" sz="1200" i="1" kern="1200" dirty="0">
                <a:solidFill>
                  <a:schemeClr val="tx1"/>
                </a:solidFill>
                <a:effectLst/>
                <a:latin typeface="+mn-lt"/>
                <a:ea typeface="+mn-ea"/>
                <a:cs typeface="+mn-cs"/>
              </a:rPr>
              <a:t>and</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or</a:t>
            </a:r>
            <a:r>
              <a:rPr lang="en-US" sz="1200" kern="1200" dirty="0">
                <a:solidFill>
                  <a:schemeClr val="tx1"/>
                </a:solidFill>
                <a:effectLst/>
                <a:latin typeface="+mn-lt"/>
                <a:ea typeface="+mn-ea"/>
                <a:cs typeface="+mn-cs"/>
              </a:rPr>
              <a:t>, and </a:t>
            </a:r>
            <a:r>
              <a:rPr lang="en-US" sz="1200" i="1" kern="1200" dirty="0">
                <a:solidFill>
                  <a:schemeClr val="tx1"/>
                </a:solidFill>
                <a:effectLst/>
                <a:latin typeface="+mn-lt"/>
                <a:ea typeface="+mn-ea"/>
                <a:cs typeface="+mn-cs"/>
              </a:rPr>
              <a:t>but, or subordinating conjunctions like  that </a:t>
            </a:r>
            <a:r>
              <a:rPr lang="en-US" sz="1200" kern="1200" dirty="0">
                <a:solidFill>
                  <a:schemeClr val="tx1"/>
                </a:solidFill>
                <a:effectLst/>
                <a:latin typeface="+mn-lt"/>
                <a:ea typeface="+mn-ea"/>
                <a:cs typeface="+mn-cs"/>
              </a:rPr>
              <a:t>in </a:t>
            </a:r>
            <a:r>
              <a:rPr lang="en-US" sz="1200" i="1" kern="1200" dirty="0">
                <a:solidFill>
                  <a:schemeClr val="tx1"/>
                </a:solidFill>
                <a:effectLst/>
                <a:latin typeface="+mn-lt"/>
                <a:ea typeface="+mn-ea"/>
                <a:cs typeface="+mn-cs"/>
              </a:rPr>
              <a:t>“I thought that you might like some milk”  that links "the verb thought" with the  clause "you might like some milk".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67</a:t>
            </a:fld>
            <a:endParaRPr lang="en-US"/>
          </a:p>
        </p:txBody>
      </p:sp>
    </p:spTree>
    <p:extLst>
      <p:ext uri="{BB962C8B-B14F-4D97-AF65-F5344CB8AC3E}">
        <p14:creationId xmlns:p14="http://schemas.microsoft.com/office/powerpoint/2010/main" val="78420278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141BAE1-A481-E94A-B7BA-6707B07F446A}" type="slidenum">
              <a:rPr lang="en-US"/>
              <a:pPr/>
              <a:t>68</a:t>
            </a:fld>
            <a:endParaRPr lang="en-US"/>
          </a:p>
        </p:txBody>
      </p:sp>
      <p:sp>
        <p:nvSpPr>
          <p:cNvPr id="45058"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45059" name="Rectangle 3"/>
          <p:cNvSpPr>
            <a:spLocks noGrp="1" noChangeArrowheads="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Part-of-speech tagging </a:t>
            </a:r>
            <a:r>
              <a:rPr lang="en-US" sz="1200" kern="1200" dirty="0">
                <a:solidFill>
                  <a:schemeClr val="tx1"/>
                </a:solidFill>
                <a:effectLst/>
                <a:latin typeface="+mn-lt"/>
                <a:ea typeface="+mn-ea"/>
                <a:cs typeface="+mn-cs"/>
              </a:rPr>
              <a:t>is the process of assigning a part-of-speech to each word in a text.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Tagging is a </a:t>
            </a:r>
            <a:r>
              <a:rPr lang="en-US" sz="1200" b="1" kern="1200" dirty="0">
                <a:solidFill>
                  <a:schemeClr val="tx1"/>
                </a:solidFill>
                <a:effectLst/>
                <a:latin typeface="+mn-lt"/>
                <a:ea typeface="+mn-ea"/>
                <a:cs typeface="+mn-cs"/>
              </a:rPr>
              <a:t>disambiguation</a:t>
            </a:r>
            <a:r>
              <a:rPr lang="en-US" sz="1200" b="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task; words are </a:t>
            </a:r>
            <a:r>
              <a:rPr lang="en-US" sz="1200" b="0" kern="1200" dirty="0">
                <a:solidFill>
                  <a:schemeClr val="tx1"/>
                </a:solidFill>
                <a:effectLst/>
                <a:latin typeface="+mn-lt"/>
                <a:ea typeface="+mn-ea"/>
                <a:cs typeface="+mn-cs"/>
              </a:rPr>
              <a:t>ambiguous </a:t>
            </a:r>
            <a:r>
              <a:rPr lang="en-US" sz="1200" kern="1200" dirty="0">
                <a:solidFill>
                  <a:schemeClr val="tx1"/>
                </a:solidFill>
                <a:effectLst/>
                <a:latin typeface="+mn-lt"/>
                <a:ea typeface="+mn-ea"/>
                <a:cs typeface="+mn-cs"/>
              </a:rPr>
              <a:t>—have more than one possible part-of-speech—and the goal is to find the correct tag for the situation.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For example, </a:t>
            </a:r>
            <a:r>
              <a:rPr lang="en-US" sz="1200" i="1" kern="1200" dirty="0">
                <a:solidFill>
                  <a:schemeClr val="tx1"/>
                </a:solidFill>
                <a:effectLst/>
                <a:latin typeface="+mn-lt"/>
                <a:ea typeface="+mn-ea"/>
                <a:cs typeface="+mn-cs"/>
              </a:rPr>
              <a:t>book </a:t>
            </a:r>
            <a:r>
              <a:rPr lang="en-US" sz="1200" kern="1200" dirty="0">
                <a:solidFill>
                  <a:schemeClr val="tx1"/>
                </a:solidFill>
                <a:effectLst/>
                <a:latin typeface="+mn-lt"/>
                <a:ea typeface="+mn-ea"/>
                <a:cs typeface="+mn-cs"/>
              </a:rPr>
              <a:t>can be a verb (</a:t>
            </a:r>
            <a:r>
              <a:rPr lang="en-US" sz="1200" i="1" kern="1200" dirty="0">
                <a:solidFill>
                  <a:schemeClr val="tx1"/>
                </a:solidFill>
                <a:effectLst/>
                <a:latin typeface="+mn-lt"/>
                <a:ea typeface="+mn-ea"/>
                <a:cs typeface="+mn-cs"/>
              </a:rPr>
              <a:t>book that flight</a:t>
            </a:r>
            <a:r>
              <a:rPr lang="en-US" sz="1200" kern="1200" dirty="0">
                <a:solidFill>
                  <a:schemeClr val="tx1"/>
                </a:solidFill>
                <a:effectLst/>
                <a:latin typeface="+mn-lt"/>
                <a:ea typeface="+mn-ea"/>
                <a:cs typeface="+mn-cs"/>
              </a:rPr>
              <a:t>) or a noun (</a:t>
            </a:r>
            <a:r>
              <a:rPr lang="en-US" sz="1200" i="1" kern="1200" dirty="0">
                <a:solidFill>
                  <a:schemeClr val="tx1"/>
                </a:solidFill>
                <a:effectLst/>
                <a:latin typeface="+mn-lt"/>
                <a:ea typeface="+mn-ea"/>
                <a:cs typeface="+mn-cs"/>
              </a:rPr>
              <a:t>hand me that book</a:t>
            </a:r>
            <a:r>
              <a:rPr lang="en-US" sz="1200" kern="1200" dirty="0">
                <a:solidFill>
                  <a:schemeClr val="tx1"/>
                </a:solidFill>
                <a:effectLst/>
                <a:latin typeface="+mn-lt"/>
                <a:ea typeface="+mn-ea"/>
                <a:cs typeface="+mn-cs"/>
              </a:rPr>
              <a:t>). </a:t>
            </a:r>
            <a:endParaRPr lang="en-US" dirty="0"/>
          </a:p>
          <a:p>
            <a:endParaRPr lang="en-US"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Here's a sketch of part of speech tagging. The input is a sequence </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1,</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2,...,</a:t>
            </a:r>
            <a:r>
              <a:rPr lang="en-US" sz="1200" i="1" kern="1200" dirty="0" err="1">
                <a:solidFill>
                  <a:schemeClr val="tx1"/>
                </a:solidFill>
                <a:effectLst/>
                <a:latin typeface="+mn-lt"/>
                <a:ea typeface="+mn-ea"/>
                <a:cs typeface="+mn-cs"/>
              </a:rPr>
              <a:t>xn</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of (tokenized) words and a </a:t>
            </a:r>
            <a:r>
              <a:rPr lang="en-US" sz="1200" b="1" kern="1200" dirty="0" err="1">
                <a:solidFill>
                  <a:schemeClr val="tx1"/>
                </a:solidFill>
                <a:effectLst/>
                <a:latin typeface="+mn-lt"/>
                <a:ea typeface="+mn-ea"/>
                <a:cs typeface="+mn-cs"/>
              </a:rPr>
              <a:t>tagset</a:t>
            </a:r>
            <a:r>
              <a:rPr lang="en-US" sz="1200" kern="1200" dirty="0">
                <a:solidFill>
                  <a:schemeClr val="tx1"/>
                </a:solidFill>
                <a:effectLst/>
                <a:latin typeface="+mn-lt"/>
                <a:ea typeface="+mn-ea"/>
                <a:cs typeface="+mn-cs"/>
              </a:rPr>
              <a:t>, and the output is a sequence </a:t>
            </a:r>
            <a:r>
              <a:rPr lang="en-US" sz="1200" i="1" kern="1200" dirty="0">
                <a:solidFill>
                  <a:schemeClr val="tx1"/>
                </a:solidFill>
                <a:effectLst/>
                <a:latin typeface="+mn-lt"/>
                <a:ea typeface="+mn-ea"/>
                <a:cs typeface="+mn-cs"/>
              </a:rPr>
              <a:t>y</a:t>
            </a:r>
            <a:r>
              <a:rPr lang="en-US" sz="1200" kern="1200" dirty="0">
                <a:solidFill>
                  <a:schemeClr val="tx1"/>
                </a:solidFill>
                <a:effectLst/>
                <a:latin typeface="+mn-lt"/>
                <a:ea typeface="+mn-ea"/>
                <a:cs typeface="+mn-cs"/>
              </a:rPr>
              <a:t>1,</a:t>
            </a:r>
            <a:r>
              <a:rPr lang="en-US" sz="1200" i="1" kern="1200" dirty="0">
                <a:solidFill>
                  <a:schemeClr val="tx1"/>
                </a:solidFill>
                <a:effectLst/>
                <a:latin typeface="+mn-lt"/>
                <a:ea typeface="+mn-ea"/>
                <a:cs typeface="+mn-cs"/>
              </a:rPr>
              <a:t>y</a:t>
            </a:r>
            <a:r>
              <a:rPr lang="en-US" sz="1200" kern="1200" dirty="0">
                <a:solidFill>
                  <a:schemeClr val="tx1"/>
                </a:solidFill>
                <a:effectLst/>
                <a:latin typeface="+mn-lt"/>
                <a:ea typeface="+mn-ea"/>
                <a:cs typeface="+mn-cs"/>
              </a:rPr>
              <a:t>2,...,</a:t>
            </a:r>
            <a:r>
              <a:rPr lang="en-US" sz="1200" i="1" kern="1200" dirty="0" err="1">
                <a:solidFill>
                  <a:schemeClr val="tx1"/>
                </a:solidFill>
                <a:effectLst/>
                <a:latin typeface="+mn-lt"/>
                <a:ea typeface="+mn-ea"/>
                <a:cs typeface="+mn-cs"/>
              </a:rPr>
              <a:t>yn</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of tags, each output </a:t>
            </a:r>
            <a:r>
              <a:rPr lang="en-US" sz="1200" i="1" kern="1200" dirty="0" err="1">
                <a:solidFill>
                  <a:schemeClr val="tx1"/>
                </a:solidFill>
                <a:effectLst/>
                <a:latin typeface="+mn-lt"/>
                <a:ea typeface="+mn-ea"/>
                <a:cs typeface="+mn-cs"/>
              </a:rPr>
              <a:t>yi</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corresponding exactly to one input </a:t>
            </a:r>
            <a:r>
              <a:rPr lang="en-US" sz="1200" i="1" kern="1200" dirty="0">
                <a:solidFill>
                  <a:schemeClr val="tx1"/>
                </a:solidFill>
                <a:effectLst/>
                <a:latin typeface="+mn-lt"/>
                <a:ea typeface="+mn-ea"/>
                <a:cs typeface="+mn-cs"/>
              </a:rPr>
              <a:t>xi</a:t>
            </a:r>
            <a:r>
              <a:rPr lang="en-US" sz="1200"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69</a:t>
            </a:fld>
            <a:endParaRPr lang="en-US"/>
          </a:p>
        </p:txBody>
      </p:sp>
    </p:spTree>
    <p:extLst>
      <p:ext uri="{BB962C8B-B14F-4D97-AF65-F5344CB8AC3E}">
        <p14:creationId xmlns:p14="http://schemas.microsoft.com/office/powerpoint/2010/main" val="83381488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some sample tagged sentences. Notice that we have to make decisions about segmentation (punctuation, or the English 's is often segmented off as a particular), and the same word can have different tags in different sentences.</a:t>
            </a:r>
          </a:p>
        </p:txBody>
      </p:sp>
      <p:sp>
        <p:nvSpPr>
          <p:cNvPr id="4" name="Slide Number Placeholder 3"/>
          <p:cNvSpPr>
            <a:spLocks noGrp="1"/>
          </p:cNvSpPr>
          <p:nvPr>
            <p:ph type="sldNum" sz="quarter" idx="5"/>
          </p:nvPr>
        </p:nvSpPr>
        <p:spPr/>
        <p:txBody>
          <a:bodyPr/>
          <a:lstStyle/>
          <a:p>
            <a:fld id="{EE707532-839C-41A2-9E71-D5288AEAE66A}" type="slidenum">
              <a:rPr lang="en-US" smtClean="0"/>
              <a:pPr/>
              <a:t>71</a:t>
            </a:fld>
            <a:endParaRPr lang="en-US"/>
          </a:p>
        </p:txBody>
      </p:sp>
    </p:spTree>
    <p:extLst>
      <p:ext uri="{BB962C8B-B14F-4D97-AF65-F5344CB8AC3E}">
        <p14:creationId xmlns:p14="http://schemas.microsoft.com/office/powerpoint/2010/main" val="305088501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of speech tagging is useful for NLP tasks, most notably for parsing, where it has long played a part, but also for machine translation, sentiment, or even text-to-speech systems.  For example "lead" is pronounced "lead" when it is a noun, but "lead" when it is a verb, or "object" is pronounced </a:t>
            </a:r>
            <a:r>
              <a:rPr lang="en-US" dirty="0" err="1"/>
              <a:t>OBject</a:t>
            </a:r>
            <a:r>
              <a:rPr lang="en-US" dirty="0"/>
              <a:t>  when it is a noun, but object when it is a verb.</a:t>
            </a:r>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72</a:t>
            </a:fld>
            <a:endParaRPr lang="en-US"/>
          </a:p>
        </p:txBody>
      </p:sp>
    </p:spTree>
    <p:extLst>
      <p:ext uri="{BB962C8B-B14F-4D97-AF65-F5344CB8AC3E}">
        <p14:creationId xmlns:p14="http://schemas.microsoft.com/office/powerpoint/2010/main" val="222878792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7265626-52F0-F143-B284-71EA0A24C968}" type="slidenum">
              <a:rPr lang="en-US"/>
              <a:pPr/>
              <a:t>73</a:t>
            </a:fld>
            <a:endParaRPr lang="en-US"/>
          </a:p>
        </p:txBody>
      </p:sp>
      <p:sp>
        <p:nvSpPr>
          <p:cNvPr id="92162"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92163" name="Rectangle 3"/>
          <p:cNvSpPr>
            <a:spLocks noGrp="1" noChangeArrowheads="1"/>
          </p:cNvSpPr>
          <p:nvPr>
            <p:ph type="body" idx="1"/>
          </p:nvPr>
        </p:nvSpPr>
        <p:spPr/>
        <p:txBody>
          <a:bodyPr/>
          <a:lstStyle/>
          <a:p>
            <a:r>
              <a:rPr lang="en-US" dirty="0"/>
              <a:t>How hard is POS tagging.  In English, only 15% of word types are ambiguous.  So 85% of words don't need any disambiguating; Janet is always a proper noun, hesitantly is always an adverb.</a:t>
            </a:r>
          </a:p>
          <a:p>
            <a:endParaRPr lang="en-US" dirty="0"/>
          </a:p>
          <a:p>
            <a:r>
              <a:rPr lang="en-US" dirty="0"/>
              <a:t>But those 15% ambiguous words tend to be common words, and so they occur far more than 15% of the time; indeed around 60% of word tokens in running text are ambiguous.  So for example the word "back" can have one of 5 part of speech tags. </a:t>
            </a: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How accurate are modern POS taggers? Quite accurate; for English, and a for a few other languages </a:t>
            </a:r>
            <a:r>
              <a:rPr lang="en-US" dirty="0" err="1"/>
              <a:t>wwhere</a:t>
            </a:r>
            <a:r>
              <a:rPr lang="en-US" dirty="0"/>
              <a:t> we have sufficient hand-labeled training data, and which have sufficiently simple morphology,  tagging is a mostly solved problem.</a:t>
            </a:r>
          </a:p>
          <a:p>
            <a:endParaRPr lang="en-US" dirty="0"/>
          </a:p>
          <a:p>
            <a:r>
              <a:rPr lang="en-US" dirty="0"/>
              <a:t>The accuracy, that is, the </a:t>
            </a:r>
            <a:r>
              <a:rPr lang="en-US" dirty="0" err="1"/>
              <a:t>percemtage</a:t>
            </a:r>
            <a:r>
              <a:rPr lang="en-US" dirty="0"/>
              <a:t> of tokens that the tagger assigns the correct tag to, is about 97% </a:t>
            </a:r>
          </a:p>
          <a:p>
            <a:endParaRPr lang="en-US" dirty="0"/>
          </a:p>
          <a:p>
            <a:r>
              <a:rPr lang="en-US" dirty="0"/>
              <a:t>Of course, for English, the baseline itself is quite high.  What's called the most frequent class </a:t>
            </a:r>
            <a:r>
              <a:rPr lang="en-US" dirty="0" err="1"/>
              <a:t>baesline</a:t>
            </a:r>
            <a:r>
              <a:rPr lang="en-US" dirty="0"/>
              <a:t> is simply to tag every word with its most frequent tag.  For unknown words, tag them as nouns.  This baseline gets around 92% accuracy, simply because, as we've seen, many words are not ambiguous.</a:t>
            </a:r>
          </a:p>
        </p:txBody>
      </p:sp>
      <p:sp>
        <p:nvSpPr>
          <p:cNvPr id="4" name="Slide Number Placeholder 3"/>
          <p:cNvSpPr>
            <a:spLocks noGrp="1"/>
          </p:cNvSpPr>
          <p:nvPr>
            <p:ph type="sldNum" sz="quarter" idx="5"/>
          </p:nvPr>
        </p:nvSpPr>
        <p:spPr/>
        <p:txBody>
          <a:bodyPr/>
          <a:lstStyle/>
          <a:p>
            <a:fld id="{EE707532-839C-41A2-9E71-D5288AEAE66A}" type="slidenum">
              <a:rPr lang="en-US" smtClean="0"/>
              <a:pPr/>
              <a:t>74</a:t>
            </a:fld>
            <a:endParaRPr lang="en-US"/>
          </a:p>
        </p:txBody>
      </p:sp>
    </p:spTree>
    <p:extLst>
      <p:ext uri="{BB962C8B-B14F-4D97-AF65-F5344CB8AC3E}">
        <p14:creationId xmlns:p14="http://schemas.microsoft.com/office/powerpoint/2010/main" val="45896154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of speech taggers generally make use of three sources of information:  let's consider disambiguating the words in the sentence "Janet will back the bill".</a:t>
            </a:r>
          </a:p>
          <a:p>
            <a:endParaRPr lang="en-US" dirty="0"/>
          </a:p>
          <a:p>
            <a:r>
              <a:rPr lang="en-US" dirty="0"/>
              <a:t>One source is the prior probability of the word having that tag; so the word "will" is usually an AUX, less frequently a Noun (like someone "of strong will") or VERB.  Another source is the neighboring words.  "the" usually precedes adjectives and nouns, not verbs.  And the final is the makeup of the word itself; the </a:t>
            </a:r>
            <a:r>
              <a:rPr lang="en-US" dirty="0" err="1"/>
              <a:t>prefex</a:t>
            </a:r>
            <a:r>
              <a:rPr lang="en-US" dirty="0"/>
              <a:t> "un" often indicates an adjective, the suffix "</a:t>
            </a:r>
            <a:r>
              <a:rPr lang="en-US" dirty="0" err="1"/>
              <a:t>ly</a:t>
            </a:r>
            <a:r>
              <a:rPr lang="en-US" dirty="0"/>
              <a:t>" almost always an adverb, and capitalization is a strong hint word proper nouns.</a:t>
            </a:r>
          </a:p>
        </p:txBody>
      </p:sp>
      <p:sp>
        <p:nvSpPr>
          <p:cNvPr id="4" name="Slide Number Placeholder 3"/>
          <p:cNvSpPr>
            <a:spLocks noGrp="1"/>
          </p:cNvSpPr>
          <p:nvPr>
            <p:ph type="sldNum" sz="quarter" idx="10"/>
          </p:nvPr>
        </p:nvSpPr>
        <p:spPr/>
        <p:txBody>
          <a:bodyPr/>
          <a:lstStyle/>
          <a:p>
            <a:fld id="{3EB9031F-EB71-7642-8F3C-6FDC1408CB92}" type="slidenum">
              <a:rPr lang="en-US" smtClean="0"/>
              <a:pPr/>
              <a:t>75</a:t>
            </a:fld>
            <a:endParaRPr lang="en-US"/>
          </a:p>
        </p:txBody>
      </p:sp>
    </p:spTree>
    <p:extLst>
      <p:ext uri="{BB962C8B-B14F-4D97-AF65-F5344CB8AC3E}">
        <p14:creationId xmlns:p14="http://schemas.microsoft.com/office/powerpoint/2010/main" val="175394403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POS tagging can be done with classic supervised machine learning algorithms like Hidden Markov Models or Conditional Random Fields, or with neural models, either neural sequence models trained from scratch, or large language models, finetuned.</a:t>
            </a:r>
          </a:p>
          <a:p>
            <a:endParaRPr lang="en-US" dirty="0"/>
          </a:p>
          <a:p>
            <a:r>
              <a:rPr lang="en-US" dirty="0"/>
              <a:t>For English, with sufficient training data, all achieve about equal performance.</a:t>
            </a:r>
          </a:p>
          <a:p>
            <a:endParaRPr lang="en-US" dirty="0"/>
          </a:p>
          <a:p>
            <a:r>
              <a:rPr lang="en-US" dirty="0"/>
              <a:t>And all make use of the information sources we discussed; HMMs and CRFs via human-created features, and the neural models by inducing these features via representation learning.</a:t>
            </a:r>
          </a:p>
        </p:txBody>
      </p:sp>
      <p:sp>
        <p:nvSpPr>
          <p:cNvPr id="4" name="Slide Number Placeholder 3"/>
          <p:cNvSpPr>
            <a:spLocks noGrp="1"/>
          </p:cNvSpPr>
          <p:nvPr>
            <p:ph type="sldNum" sz="quarter" idx="5"/>
          </p:nvPr>
        </p:nvSpPr>
        <p:spPr/>
        <p:txBody>
          <a:bodyPr/>
          <a:lstStyle/>
          <a:p>
            <a:fld id="{EE707532-839C-41A2-9E71-D5288AEAE66A}" type="slidenum">
              <a:rPr lang="en-US" smtClean="0"/>
              <a:pPr/>
              <a:t>76</a:t>
            </a:fld>
            <a:endParaRPr lang="en-US"/>
          </a:p>
        </p:txBody>
      </p:sp>
    </p:spTree>
    <p:extLst>
      <p:ext uri="{BB962C8B-B14F-4D97-AF65-F5344CB8AC3E}">
        <p14:creationId xmlns:p14="http://schemas.microsoft.com/office/powerpoint/2010/main" val="251724274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Proper names are another important and anciently studied linguistic category. While parts of speech are generally assigned to individual words or morphemes, a proper name is often an entire multiword phrase, like the name “Marie Curie”, the location “New York City”, or the organization “Stanford University”.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Part of speech tagging can tell us that words like </a:t>
            </a:r>
            <a:r>
              <a:rPr lang="en-US" sz="1200" i="1" kern="1200" dirty="0">
                <a:solidFill>
                  <a:schemeClr val="tx1"/>
                </a:solidFill>
                <a:effectLst/>
                <a:latin typeface="+mn-lt"/>
                <a:ea typeface="+mn-ea"/>
                <a:cs typeface="+mn-cs"/>
              </a:rPr>
              <a:t>Janet</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Stanford University</a:t>
            </a:r>
            <a:r>
              <a:rPr lang="en-US" sz="1200" kern="1200" dirty="0">
                <a:solidFill>
                  <a:schemeClr val="tx1"/>
                </a:solidFill>
                <a:effectLst/>
                <a:latin typeface="+mn-lt"/>
                <a:ea typeface="+mn-ea"/>
                <a:cs typeface="+mn-cs"/>
              </a:rPr>
              <a:t>, and </a:t>
            </a:r>
            <a:r>
              <a:rPr lang="en-US" sz="1200" i="1" kern="1200" dirty="0">
                <a:solidFill>
                  <a:schemeClr val="tx1"/>
                </a:solidFill>
                <a:effectLst/>
                <a:latin typeface="+mn-lt"/>
                <a:ea typeface="+mn-ea"/>
                <a:cs typeface="+mn-cs"/>
              </a:rPr>
              <a:t>Colorado </a:t>
            </a:r>
            <a:r>
              <a:rPr lang="en-US" sz="1200" kern="1200" dirty="0">
                <a:solidFill>
                  <a:schemeClr val="tx1"/>
                </a:solidFill>
                <a:effectLst/>
                <a:latin typeface="+mn-lt"/>
                <a:ea typeface="+mn-ea"/>
                <a:cs typeface="+mn-cs"/>
              </a:rPr>
              <a:t>are all proper nouns; being a proper noun is a grammatical property of these words. But viewed from a semantic perspective, these proper nouns refer to different kinds of entities: Janet is a person, Stanford University is an organization,.. and Colorado is a location. A </a:t>
            </a:r>
            <a:r>
              <a:rPr lang="en-US" sz="1200" b="0" kern="1200" dirty="0">
                <a:solidFill>
                  <a:schemeClr val="tx1"/>
                </a:solidFill>
                <a:effectLst/>
                <a:latin typeface="+mn-lt"/>
                <a:ea typeface="+mn-ea"/>
                <a:cs typeface="+mn-cs"/>
              </a:rPr>
              <a:t>named entity </a:t>
            </a:r>
            <a:r>
              <a:rPr lang="en-US" sz="1200" kern="1200" dirty="0">
                <a:solidFill>
                  <a:schemeClr val="tx1"/>
                </a:solidFill>
                <a:effectLst/>
                <a:latin typeface="+mn-lt"/>
                <a:ea typeface="+mn-ea"/>
                <a:cs typeface="+mn-cs"/>
              </a:rPr>
              <a:t>is, roughly speaking, anything that can be referred to with a proper name: a person, a location, an organization.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Four entity tags are most common: </a:t>
            </a:r>
            <a:r>
              <a:rPr lang="en-US" sz="1200" b="0" kern="1200" dirty="0">
                <a:solidFill>
                  <a:schemeClr val="tx1"/>
                </a:solidFill>
                <a:effectLst/>
                <a:latin typeface="+mn-lt"/>
                <a:ea typeface="+mn-ea"/>
                <a:cs typeface="+mn-cs"/>
              </a:rPr>
              <a:t>PER </a:t>
            </a:r>
            <a:r>
              <a:rPr lang="en-US" sz="1200" kern="1200" dirty="0">
                <a:solidFill>
                  <a:schemeClr val="tx1"/>
                </a:solidFill>
                <a:effectLst/>
                <a:latin typeface="+mn-lt"/>
                <a:ea typeface="+mn-ea"/>
                <a:cs typeface="+mn-cs"/>
              </a:rPr>
              <a:t>(person), </a:t>
            </a:r>
            <a:r>
              <a:rPr lang="en-US" sz="1200" b="0" kern="1200" dirty="0">
                <a:solidFill>
                  <a:schemeClr val="tx1"/>
                </a:solidFill>
                <a:effectLst/>
                <a:latin typeface="+mn-lt"/>
                <a:ea typeface="+mn-ea"/>
                <a:cs typeface="+mn-cs"/>
              </a:rPr>
              <a:t>LOC </a:t>
            </a:r>
            <a:r>
              <a:rPr lang="en-US" sz="1200" kern="1200" dirty="0">
                <a:solidFill>
                  <a:schemeClr val="tx1"/>
                </a:solidFill>
                <a:effectLst/>
                <a:latin typeface="+mn-lt"/>
                <a:ea typeface="+mn-ea"/>
                <a:cs typeface="+mn-cs"/>
              </a:rPr>
              <a:t>(location), </a:t>
            </a:r>
            <a:r>
              <a:rPr lang="en-US" sz="1200" b="0" kern="1200" dirty="0">
                <a:solidFill>
                  <a:schemeClr val="tx1"/>
                </a:solidFill>
                <a:effectLst/>
                <a:latin typeface="+mn-lt"/>
                <a:ea typeface="+mn-ea"/>
                <a:cs typeface="+mn-cs"/>
              </a:rPr>
              <a:t>ORG </a:t>
            </a:r>
            <a:r>
              <a:rPr lang="en-US" sz="1200" kern="1200" dirty="0">
                <a:solidFill>
                  <a:schemeClr val="tx1"/>
                </a:solidFill>
                <a:effectLst/>
                <a:latin typeface="+mn-lt"/>
                <a:ea typeface="+mn-ea"/>
                <a:cs typeface="+mn-cs"/>
              </a:rPr>
              <a:t>(organization), or </a:t>
            </a:r>
            <a:r>
              <a:rPr lang="en-US" sz="1200" b="0" kern="1200" dirty="0">
                <a:solidFill>
                  <a:schemeClr val="tx1"/>
                </a:solidFill>
                <a:effectLst/>
                <a:latin typeface="+mn-lt"/>
                <a:ea typeface="+mn-ea"/>
                <a:cs typeface="+mn-cs"/>
              </a:rPr>
              <a:t>GPE </a:t>
            </a:r>
            <a:r>
              <a:rPr lang="en-US" sz="1200" kern="1200" dirty="0">
                <a:solidFill>
                  <a:schemeClr val="tx1"/>
                </a:solidFill>
                <a:effectLst/>
                <a:latin typeface="+mn-lt"/>
                <a:ea typeface="+mn-ea"/>
                <a:cs typeface="+mn-cs"/>
              </a:rPr>
              <a:t>(geo-political entity). However, the term </a:t>
            </a:r>
            <a:r>
              <a:rPr lang="en-US" sz="1200" b="0" kern="1200" dirty="0">
                <a:solidFill>
                  <a:schemeClr val="tx1"/>
                </a:solidFill>
                <a:effectLst/>
                <a:latin typeface="+mn-lt"/>
                <a:ea typeface="+mn-ea"/>
                <a:cs typeface="+mn-cs"/>
              </a:rPr>
              <a:t>named entity </a:t>
            </a:r>
            <a:r>
              <a:rPr lang="en-US" sz="1200" kern="1200" dirty="0">
                <a:solidFill>
                  <a:schemeClr val="tx1"/>
                </a:solidFill>
                <a:effectLst/>
                <a:latin typeface="+mn-lt"/>
                <a:ea typeface="+mn-ea"/>
                <a:cs typeface="+mn-cs"/>
              </a:rPr>
              <a:t>is commonly extended to include things that aren’t entities per se, including dates, times, and other kinds of temporal expressions, and even numerical expressions like prices.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77</a:t>
            </a:fld>
            <a:endParaRPr lang="en-US"/>
          </a:p>
        </p:txBody>
      </p:sp>
    </p:spTree>
    <p:extLst>
      <p:ext uri="{BB962C8B-B14F-4D97-AF65-F5344CB8AC3E}">
        <p14:creationId xmlns:p14="http://schemas.microsoft.com/office/powerpoint/2010/main" val="199439716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Four entity tags are most common: </a:t>
            </a:r>
            <a:r>
              <a:rPr lang="en-US" sz="1200" b="0" kern="1200" dirty="0">
                <a:solidFill>
                  <a:schemeClr val="tx1"/>
                </a:solidFill>
                <a:effectLst/>
                <a:latin typeface="+mn-lt"/>
                <a:ea typeface="+mn-ea"/>
                <a:cs typeface="+mn-cs"/>
              </a:rPr>
              <a:t>PER </a:t>
            </a:r>
            <a:r>
              <a:rPr lang="en-US" sz="1200" kern="1200" dirty="0">
                <a:solidFill>
                  <a:schemeClr val="tx1"/>
                </a:solidFill>
                <a:effectLst/>
                <a:latin typeface="+mn-lt"/>
                <a:ea typeface="+mn-ea"/>
                <a:cs typeface="+mn-cs"/>
              </a:rPr>
              <a:t>(person), </a:t>
            </a:r>
            <a:r>
              <a:rPr lang="en-US" sz="1200" b="0" kern="1200" dirty="0">
                <a:solidFill>
                  <a:schemeClr val="tx1"/>
                </a:solidFill>
                <a:effectLst/>
                <a:latin typeface="+mn-lt"/>
                <a:ea typeface="+mn-ea"/>
                <a:cs typeface="+mn-cs"/>
              </a:rPr>
              <a:t>LOC </a:t>
            </a:r>
            <a:r>
              <a:rPr lang="en-US" sz="1200" kern="1200" dirty="0">
                <a:solidFill>
                  <a:schemeClr val="tx1"/>
                </a:solidFill>
                <a:effectLst/>
                <a:latin typeface="+mn-lt"/>
                <a:ea typeface="+mn-ea"/>
                <a:cs typeface="+mn-cs"/>
              </a:rPr>
              <a:t>(location), </a:t>
            </a:r>
            <a:r>
              <a:rPr lang="en-US" sz="1200" b="0" kern="1200" dirty="0">
                <a:solidFill>
                  <a:schemeClr val="tx1"/>
                </a:solidFill>
                <a:effectLst/>
                <a:latin typeface="+mn-lt"/>
                <a:ea typeface="+mn-ea"/>
                <a:cs typeface="+mn-cs"/>
              </a:rPr>
              <a:t>ORG </a:t>
            </a:r>
            <a:r>
              <a:rPr lang="en-US" sz="1200" kern="1200" dirty="0">
                <a:solidFill>
                  <a:schemeClr val="tx1"/>
                </a:solidFill>
                <a:effectLst/>
                <a:latin typeface="+mn-lt"/>
                <a:ea typeface="+mn-ea"/>
                <a:cs typeface="+mn-cs"/>
              </a:rPr>
              <a:t>(organization), or </a:t>
            </a:r>
            <a:r>
              <a:rPr lang="en-US" sz="1200" b="0" kern="1200" dirty="0">
                <a:solidFill>
                  <a:schemeClr val="tx1"/>
                </a:solidFill>
                <a:effectLst/>
                <a:latin typeface="+mn-lt"/>
                <a:ea typeface="+mn-ea"/>
                <a:cs typeface="+mn-cs"/>
              </a:rPr>
              <a:t>GPE </a:t>
            </a:r>
            <a:r>
              <a:rPr lang="en-US" sz="1200" kern="1200" dirty="0">
                <a:solidFill>
                  <a:schemeClr val="tx1"/>
                </a:solidFill>
                <a:effectLst/>
                <a:latin typeface="+mn-lt"/>
                <a:ea typeface="+mn-ea"/>
                <a:cs typeface="+mn-cs"/>
              </a:rPr>
              <a:t>(geo-political entity). However, the term </a:t>
            </a:r>
            <a:r>
              <a:rPr lang="en-US" sz="1200" b="0" kern="1200" dirty="0">
                <a:solidFill>
                  <a:schemeClr val="tx1"/>
                </a:solidFill>
                <a:effectLst/>
                <a:latin typeface="+mn-lt"/>
                <a:ea typeface="+mn-ea"/>
                <a:cs typeface="+mn-cs"/>
              </a:rPr>
              <a:t>named entity </a:t>
            </a:r>
            <a:r>
              <a:rPr lang="en-US" sz="1200" kern="1200" dirty="0">
                <a:solidFill>
                  <a:schemeClr val="tx1"/>
                </a:solidFill>
                <a:effectLst/>
                <a:latin typeface="+mn-lt"/>
                <a:ea typeface="+mn-ea"/>
                <a:cs typeface="+mn-cs"/>
              </a:rPr>
              <a:t>is commonly extended to include things that aren’t entities per se, including dates, times, and other kinds of temporal expressions, and even numerical expressions like prices.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78</a:t>
            </a:fld>
            <a:endParaRPr lang="en-US"/>
          </a:p>
        </p:txBody>
      </p:sp>
    </p:spTree>
    <p:extLst>
      <p:ext uri="{BB962C8B-B14F-4D97-AF65-F5344CB8AC3E}">
        <p14:creationId xmlns:p14="http://schemas.microsoft.com/office/powerpoint/2010/main" val="402823518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Here's a text showing some sample Named Entity Recognition output. You'll see 13 mentions of named entities including 5 organizations, 4 locations, 2 times, 1 person, and 1 mention of money. </a:t>
            </a:r>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79</a:t>
            </a:fld>
            <a:endParaRPr lang="en-US"/>
          </a:p>
        </p:txBody>
      </p:sp>
    </p:spTree>
    <p:extLst>
      <p:ext uri="{BB962C8B-B14F-4D97-AF65-F5344CB8AC3E}">
        <p14:creationId xmlns:p14="http://schemas.microsoft.com/office/powerpoint/2010/main" val="17591977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Named entity tagging is a useful first step in lots of natural language understand- </a:t>
            </a:r>
            <a:r>
              <a:rPr lang="en-US" sz="1200" kern="1200" dirty="0" err="1">
                <a:solidFill>
                  <a:schemeClr val="tx1"/>
                </a:solidFill>
                <a:effectLst/>
                <a:latin typeface="+mn-lt"/>
                <a:ea typeface="+mn-ea"/>
                <a:cs typeface="+mn-cs"/>
              </a:rPr>
              <a:t>ing</a:t>
            </a:r>
            <a:r>
              <a:rPr lang="en-US" sz="1200" kern="1200" dirty="0">
                <a:solidFill>
                  <a:schemeClr val="tx1"/>
                </a:solidFill>
                <a:effectLst/>
                <a:latin typeface="+mn-lt"/>
                <a:ea typeface="+mn-ea"/>
                <a:cs typeface="+mn-cs"/>
              </a:rPr>
              <a:t> tasks. In sentiment analysis we might want to know a consumer’s sentiment toward a particular entity. Entities are a useful first stage in question answering, or for linking text to information in structured knowledge sources like Wikipedia. And named entity tagging is also central to natural language understanding tasks of building semantic representations,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80</a:t>
            </a:fld>
            <a:endParaRPr lang="en-US"/>
          </a:p>
        </p:txBody>
      </p:sp>
    </p:spTree>
    <p:extLst>
      <p:ext uri="{BB962C8B-B14F-4D97-AF65-F5344CB8AC3E}">
        <p14:creationId xmlns:p14="http://schemas.microsoft.com/office/powerpoint/2010/main" val="68425012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Unlike part-of-speech tagging, where there is no segmentation problem since each word gets one tag, the task of named entity recognition is to find and label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spans </a:t>
            </a:r>
            <a:r>
              <a:rPr lang="en-US" sz="1200" kern="1200" dirty="0">
                <a:solidFill>
                  <a:schemeClr val="tx1"/>
                </a:solidFill>
                <a:effectLst/>
                <a:latin typeface="+mn-lt"/>
                <a:ea typeface="+mn-ea"/>
                <a:cs typeface="+mn-cs"/>
              </a:rPr>
              <a:t>of text, and is difficult partly because of the ambiguity of segmentation; we need to decide what’s an entity and what isn’t, and where the boundaries are.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Indeed, most words in a text will not be named entities.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Another difficulty is caused by type ambiguity the name Washington can refer to the educator Booker T Washington, the sports team, the location, or the geo-political entity.</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81</a:t>
            </a:fld>
            <a:endParaRPr lang="en-US"/>
          </a:p>
        </p:txBody>
      </p:sp>
    </p:spTree>
    <p:extLst>
      <p:ext uri="{BB962C8B-B14F-4D97-AF65-F5344CB8AC3E}">
        <p14:creationId xmlns:p14="http://schemas.microsoft.com/office/powerpoint/2010/main" val="340397590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standard approach to sequence labeling for a span-recognition problem like NER is </a:t>
            </a:r>
            <a:r>
              <a:rPr lang="en-US" sz="1200" b="0" kern="1200" dirty="0">
                <a:solidFill>
                  <a:schemeClr val="tx1"/>
                </a:solidFill>
                <a:effectLst/>
                <a:latin typeface="+mn-lt"/>
                <a:ea typeface="+mn-ea"/>
                <a:cs typeface="+mn-cs"/>
              </a:rPr>
              <a:t>BIO </a:t>
            </a:r>
            <a:r>
              <a:rPr lang="en-US" sz="1200" kern="1200" dirty="0">
                <a:solidFill>
                  <a:schemeClr val="tx1"/>
                </a:solidFill>
                <a:effectLst/>
                <a:latin typeface="+mn-lt"/>
                <a:ea typeface="+mn-ea"/>
                <a:cs typeface="+mn-cs"/>
              </a:rPr>
              <a:t>tagging (Ramshaw and Marcus, 1995). This is a method that allows us to treat NER like a word-by-word sequence labeling task, via tags that capture both the boundary and the named entity type. Consider the following sentence: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82</a:t>
            </a:fld>
            <a:endParaRPr lang="en-US"/>
          </a:p>
        </p:txBody>
      </p:sp>
    </p:spTree>
    <p:extLst>
      <p:ext uri="{BB962C8B-B14F-4D97-AF65-F5344CB8AC3E}">
        <p14:creationId xmlns:p14="http://schemas.microsoft.com/office/powerpoint/2010/main" val="294078043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Here's shows the same sentence represented with </a:t>
            </a:r>
            <a:r>
              <a:rPr lang="en-US" sz="1200" b="0" kern="1200" dirty="0">
                <a:solidFill>
                  <a:schemeClr val="tx1"/>
                </a:solidFill>
                <a:effectLst/>
                <a:latin typeface="+mn-lt"/>
                <a:ea typeface="+mn-ea"/>
                <a:cs typeface="+mn-cs"/>
              </a:rPr>
              <a:t>BIO </a:t>
            </a:r>
            <a:r>
              <a:rPr lang="en-US" sz="1200" kern="1200" dirty="0">
                <a:solidFill>
                  <a:schemeClr val="tx1"/>
                </a:solidFill>
                <a:effectLst/>
                <a:latin typeface="+mn-lt"/>
                <a:ea typeface="+mn-ea"/>
                <a:cs typeface="+mn-cs"/>
              </a:rPr>
              <a:t>tagging.  Notice we have tags </a:t>
            </a:r>
            <a:r>
              <a:rPr lang="en-US" sz="1200" kern="1200" dirty="0" err="1">
                <a:solidFill>
                  <a:schemeClr val="tx1"/>
                </a:solidFill>
                <a:effectLst/>
                <a:latin typeface="+mn-lt"/>
                <a:ea typeface="+mn-ea"/>
                <a:cs typeface="+mn-cs"/>
              </a:rPr>
              <a:t>orrresponding</a:t>
            </a:r>
            <a:r>
              <a:rPr lang="en-US" sz="1200" kern="1200" dirty="0">
                <a:solidFill>
                  <a:schemeClr val="tx1"/>
                </a:solidFill>
                <a:effectLst/>
                <a:latin typeface="+mn-lt"/>
                <a:ea typeface="+mn-ea"/>
                <a:cs typeface="+mn-cs"/>
              </a:rPr>
              <a:t> to people, organizations, and locations.  And now we have one tag per token.</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83</a:t>
            </a:fld>
            <a:endParaRPr lang="en-US"/>
          </a:p>
        </p:txBody>
      </p:sp>
    </p:spTree>
    <p:extLst>
      <p:ext uri="{BB962C8B-B14F-4D97-AF65-F5344CB8AC3E}">
        <p14:creationId xmlns:p14="http://schemas.microsoft.com/office/powerpoint/2010/main" val="1683410593"/>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How does it work? </a:t>
            </a:r>
            <a:r>
              <a:rPr lang="en-US" sz="1200" kern="1200" dirty="0">
                <a:solidFill>
                  <a:schemeClr val="tx1"/>
                </a:solidFill>
                <a:effectLst/>
                <a:latin typeface="+mn-lt"/>
                <a:ea typeface="+mn-ea"/>
                <a:cs typeface="+mn-cs"/>
              </a:rPr>
              <a:t>In BIO tagging we label any token that </a:t>
            </a:r>
            <a:r>
              <a:rPr lang="en-US" sz="1200" i="1" kern="1200" dirty="0">
                <a:solidFill>
                  <a:schemeClr val="tx1"/>
                </a:solidFill>
                <a:effectLst/>
                <a:latin typeface="+mn-lt"/>
                <a:ea typeface="+mn-ea"/>
                <a:cs typeface="+mn-cs"/>
              </a:rPr>
              <a:t>begins </a:t>
            </a:r>
            <a:r>
              <a:rPr lang="en-US" sz="1200" kern="1200" dirty="0">
                <a:solidFill>
                  <a:schemeClr val="tx1"/>
                </a:solidFill>
                <a:effectLst/>
                <a:latin typeface="+mn-lt"/>
                <a:ea typeface="+mn-ea"/>
                <a:cs typeface="+mn-cs"/>
              </a:rPr>
              <a:t>a span of interest with the label B, tokens that occur </a:t>
            </a:r>
            <a:r>
              <a:rPr lang="en-US" sz="1200" i="1" kern="1200" dirty="0">
                <a:solidFill>
                  <a:schemeClr val="tx1"/>
                </a:solidFill>
                <a:effectLst/>
                <a:latin typeface="+mn-lt"/>
                <a:ea typeface="+mn-ea"/>
                <a:cs typeface="+mn-cs"/>
              </a:rPr>
              <a:t>inside </a:t>
            </a:r>
            <a:r>
              <a:rPr lang="en-US" sz="1200" kern="1200" dirty="0">
                <a:solidFill>
                  <a:schemeClr val="tx1"/>
                </a:solidFill>
                <a:effectLst/>
                <a:latin typeface="+mn-lt"/>
                <a:ea typeface="+mn-ea"/>
                <a:cs typeface="+mn-cs"/>
              </a:rPr>
              <a:t>a span are tagged with an I, and any tokens outside of any span of interest are labeled O. While there is only one O tag, we’ll have distinct B and I tags for each named entity class. The number of tags is thus 2</a:t>
            </a:r>
            <a:r>
              <a:rPr lang="en-US" sz="1200" i="1" kern="1200" dirty="0">
                <a:solidFill>
                  <a:schemeClr val="tx1"/>
                </a:solidFill>
                <a:effectLst/>
                <a:latin typeface="+mn-lt"/>
                <a:ea typeface="+mn-ea"/>
                <a:cs typeface="+mn-cs"/>
              </a:rPr>
              <a:t>n </a:t>
            </a:r>
            <a:r>
              <a:rPr lang="en-US" sz="1200" kern="1200" dirty="0">
                <a:solidFill>
                  <a:schemeClr val="tx1"/>
                </a:solidFill>
                <a:effectLst/>
                <a:latin typeface="+mn-lt"/>
                <a:ea typeface="+mn-ea"/>
                <a:cs typeface="+mn-cs"/>
              </a:rPr>
              <a:t>+ 1 tags, where </a:t>
            </a:r>
            <a:r>
              <a:rPr lang="en-US" sz="1200" i="1" kern="1200" dirty="0">
                <a:solidFill>
                  <a:schemeClr val="tx1"/>
                </a:solidFill>
                <a:effectLst/>
                <a:latin typeface="+mn-lt"/>
                <a:ea typeface="+mn-ea"/>
                <a:cs typeface="+mn-cs"/>
              </a:rPr>
              <a:t>n </a:t>
            </a:r>
            <a:r>
              <a:rPr lang="en-US" sz="1200" kern="1200" dirty="0">
                <a:solidFill>
                  <a:schemeClr val="tx1"/>
                </a:solidFill>
                <a:effectLst/>
                <a:latin typeface="+mn-lt"/>
                <a:ea typeface="+mn-ea"/>
                <a:cs typeface="+mn-cs"/>
              </a:rPr>
              <a:t>is the number of entity types.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BIO tagging has the advantage that we can represent the task in the same simple sequence modeling way as part-of-speech tagging: assigning a single label </a:t>
            </a:r>
            <a:r>
              <a:rPr lang="en-US" sz="1200" i="1" kern="1200" dirty="0" err="1">
                <a:solidFill>
                  <a:schemeClr val="tx1"/>
                </a:solidFill>
                <a:effectLst/>
                <a:latin typeface="+mn-lt"/>
                <a:ea typeface="+mn-ea"/>
                <a:cs typeface="+mn-cs"/>
              </a:rPr>
              <a:t>yi</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to each input word </a:t>
            </a:r>
            <a:r>
              <a:rPr lang="en-US" sz="1200" i="1" kern="1200" dirty="0">
                <a:solidFill>
                  <a:schemeClr val="tx1"/>
                </a:solidFill>
                <a:effectLst/>
                <a:latin typeface="+mn-lt"/>
                <a:ea typeface="+mn-ea"/>
                <a:cs typeface="+mn-cs"/>
              </a:rPr>
              <a:t>xi</a:t>
            </a:r>
            <a:r>
              <a:rPr lang="en-US" sz="1200"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84</a:t>
            </a:fld>
            <a:endParaRPr lang="en-US"/>
          </a:p>
        </p:txBody>
      </p:sp>
    </p:spTree>
    <p:extLst>
      <p:ext uri="{BB962C8B-B14F-4D97-AF65-F5344CB8AC3E}">
        <p14:creationId xmlns:p14="http://schemas.microsoft.com/office/powerpoint/2010/main" val="19282531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Like part of speech tagging, named entity recognition is done by supervised machine learning, where we have a human-labeled training set in which some text is marked up with named entity tags. We can use classic ML algorithms like HMMs or CRFs, or neural models.</a:t>
            </a:r>
          </a:p>
        </p:txBody>
      </p:sp>
      <p:sp>
        <p:nvSpPr>
          <p:cNvPr id="4" name="Slide Number Placeholder 3"/>
          <p:cNvSpPr>
            <a:spLocks noGrp="1"/>
          </p:cNvSpPr>
          <p:nvPr>
            <p:ph type="sldNum" sz="quarter" idx="5"/>
          </p:nvPr>
        </p:nvSpPr>
        <p:spPr/>
        <p:txBody>
          <a:bodyPr/>
          <a:lstStyle/>
          <a:p>
            <a:fld id="{EE707532-839C-41A2-9E71-D5288AEAE66A}" type="slidenum">
              <a:rPr lang="en-US" smtClean="0"/>
              <a:pPr/>
              <a:t>85</a:t>
            </a:fld>
            <a:endParaRPr lang="en-US"/>
          </a:p>
        </p:txBody>
      </p:sp>
    </p:spTree>
    <p:extLst>
      <p:ext uri="{BB962C8B-B14F-4D97-AF65-F5344CB8AC3E}">
        <p14:creationId xmlns:p14="http://schemas.microsoft.com/office/powerpoint/2010/main" val="20972148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2.emf"/><Relationship Id="rId4" Type="http://schemas.openxmlformats.org/officeDocument/2006/relationships/image" Target="../media/image11.emf"/></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5.emf"/></Relationships>
</file>

<file path=ppt/slides/_rels/slide9.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1.emf"/><Relationship Id="rId7"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3.emf"/><Relationship Id="rId4" Type="http://schemas.openxmlformats.org/officeDocument/2006/relationships/image" Target="../media/image22.emf"/></Relationships>
</file>

<file path=ppt/slides/_rels/slide1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26.emf"/><Relationship Id="rId7" Type="http://schemas.openxmlformats.org/officeDocument/2006/relationships/image" Target="../media/image3.png"/><Relationship Id="rId2" Type="http://schemas.openxmlformats.org/officeDocument/2006/relationships/image" Target="../media/image25.emf"/><Relationship Id="rId1" Type="http://schemas.openxmlformats.org/officeDocument/2006/relationships/slideLayout" Target="../slideLayouts/slideLayout2.xml"/><Relationship Id="rId6" Type="http://schemas.openxmlformats.org/officeDocument/2006/relationships/image" Target="../media/image29.emf"/><Relationship Id="rId5" Type="http://schemas.openxmlformats.org/officeDocument/2006/relationships/image" Target="../media/image28.emf"/><Relationship Id="rId4" Type="http://schemas.openxmlformats.org/officeDocument/2006/relationships/image" Target="../media/image27.emf"/></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3.emf"/><Relationship Id="rId5" Type="http://schemas.openxmlformats.org/officeDocument/2006/relationships/image" Target="../media/image32.png"/><Relationship Id="rId4" Type="http://schemas.openxmlformats.org/officeDocument/2006/relationships/image" Target="../media/image31.emf"/></Relationships>
</file>

<file path=ppt/slides/_rels/slide16.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image" Target="../media/image35.emf"/><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38.emf"/><Relationship Id="rId4" Type="http://schemas.openxmlformats.org/officeDocument/2006/relationships/image" Target="../media/image37.emf"/></Relationships>
</file>

<file path=ppt/slides/_rels/slide2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41.png"/><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41.png"/><Relationship Id="rId4" Type="http://schemas.openxmlformats.org/officeDocument/2006/relationships/image" Target="../media/image40.png"/></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41.png"/><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42.png"/><Relationship Id="rId4" Type="http://schemas.openxmlformats.org/officeDocument/2006/relationships/image" Target="../media/image40.png"/></Relationships>
</file>

<file path=ppt/slides/_rels/slide24.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 Id="rId9"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51.emf"/><Relationship Id="rId4" Type="http://schemas.openxmlformats.org/officeDocument/2006/relationships/image" Target="../media/image50.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2.emf"/><Relationship Id="rId7"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55.emf"/><Relationship Id="rId5" Type="http://schemas.openxmlformats.org/officeDocument/2006/relationships/image" Target="../media/image54.emf"/><Relationship Id="rId4" Type="http://schemas.openxmlformats.org/officeDocument/2006/relationships/image" Target="../media/image53.emf"/></Relationships>
</file>

<file path=ppt/slides/_rels/slide28.xml.rels><?xml version="1.0" encoding="UTF-8" standalone="yes"?>
<Relationships xmlns="http://schemas.openxmlformats.org/package/2006/relationships"><Relationship Id="rId3" Type="http://schemas.openxmlformats.org/officeDocument/2006/relationships/image" Target="../media/image56.emf"/><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7.emf"/></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8.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9.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9.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5.png"/><Relationship Id="rId4" Type="http://schemas.openxmlformats.org/officeDocument/2006/relationships/image" Target="../media/image64.png"/></Relationships>
</file>

<file path=ppt/slides/_rels/slide43.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63.emf"/><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64.emf"/></Relationships>
</file>

<file path=ppt/slides/_rels/slide4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6.emf"/><Relationship Id="rId4" Type="http://schemas.openxmlformats.org/officeDocument/2006/relationships/image" Target="../media/image65.emf"/></Relationships>
</file>

<file path=ppt/slides/_rels/slide46.xml.rels><?xml version="1.0" encoding="UTF-8" standalone="yes"?>
<Relationships xmlns="http://schemas.openxmlformats.org/package/2006/relationships"><Relationship Id="rId3" Type="http://schemas.openxmlformats.org/officeDocument/2006/relationships/image" Target="../media/image67.emf"/><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8.emf"/><Relationship Id="rId4" Type="http://schemas.openxmlformats.org/officeDocument/2006/relationships/image" Target="../media/image73.png"/></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72.emf"/><Relationship Id="rId4" Type="http://schemas.openxmlformats.org/officeDocument/2006/relationships/image" Target="../media/image71.png"/></Relationships>
</file>

<file path=ppt/slides/_rels/slide5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74.png"/><Relationship Id="rId4" Type="http://schemas.openxmlformats.org/officeDocument/2006/relationships/image" Target="../media/image71.png"/></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70.png"/><Relationship Id="rId7"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75.emf"/><Relationship Id="rId5" Type="http://schemas.openxmlformats.org/officeDocument/2006/relationships/image" Target="../media/image79.png"/><Relationship Id="rId4" Type="http://schemas.openxmlformats.org/officeDocument/2006/relationships/image" Target="../media/image71.png"/></Relationships>
</file>

<file path=ppt/slides/_rels/slide55.xml.rels><?xml version="1.0" encoding="UTF-8" standalone="yes"?>
<Relationships xmlns="http://schemas.openxmlformats.org/package/2006/relationships"><Relationship Id="rId3" Type="http://schemas.openxmlformats.org/officeDocument/2006/relationships/image" Target="../media/image68.emf"/><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6.emf"/></Relationships>
</file>

<file path=ppt/slides/_rels/slide56.xml.rels><?xml version="1.0" encoding="UTF-8" standalone="yes"?>
<Relationships xmlns="http://schemas.openxmlformats.org/package/2006/relationships"><Relationship Id="rId3" Type="http://schemas.openxmlformats.org/officeDocument/2006/relationships/image" Target="../media/image77.emf"/><Relationship Id="rId7"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78.emf"/><Relationship Id="rId5" Type="http://schemas.openxmlformats.org/officeDocument/2006/relationships/image" Target="../media/image71.png"/><Relationship Id="rId4" Type="http://schemas.openxmlformats.org/officeDocument/2006/relationships/image" Target="../media/image70.png"/></Relationships>
</file>

<file path=ppt/slides/_rels/slide57.xml.rels><?xml version="1.0" encoding="UTF-8" standalone="yes"?>
<Relationships xmlns="http://schemas.openxmlformats.org/package/2006/relationships"><Relationship Id="rId3" Type="http://schemas.openxmlformats.org/officeDocument/2006/relationships/image" Target="../media/image70.png"/><Relationship Id="rId7"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78.emf"/><Relationship Id="rId5" Type="http://schemas.openxmlformats.org/officeDocument/2006/relationships/image" Target="../media/image80.png"/><Relationship Id="rId4" Type="http://schemas.openxmlformats.org/officeDocument/2006/relationships/image" Target="../media/image71.png"/></Relationships>
</file>

<file path=ppt/slides/_rels/slide58.xml.rels><?xml version="1.0" encoding="UTF-8" standalone="yes"?>
<Relationships xmlns="http://schemas.openxmlformats.org/package/2006/relationships"><Relationship Id="rId3" Type="http://schemas.openxmlformats.org/officeDocument/2006/relationships/image" Target="../media/image81.emf"/><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82.emf"/><Relationship Id="rId4" Type="http://schemas.openxmlformats.org/officeDocument/2006/relationships/image" Target="../media/image78.emf"/></Relationships>
</file>

<file path=ppt/slides/_rels/slide59.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0.xml.rels><?xml version="1.0" encoding="UTF-8" standalone="yes"?>
<Relationships xmlns="http://schemas.openxmlformats.org/package/2006/relationships"><Relationship Id="rId3" Type="http://schemas.openxmlformats.org/officeDocument/2006/relationships/image" Target="../media/image84.emf"/><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1.xml.rels><?xml version="1.0" encoding="UTF-8" standalone="yes"?>
<Relationships xmlns="http://schemas.openxmlformats.org/package/2006/relationships"><Relationship Id="rId3" Type="http://schemas.openxmlformats.org/officeDocument/2006/relationships/image" Target="../media/image84.emf"/><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86.emf"/><Relationship Id="rId4" Type="http://schemas.openxmlformats.org/officeDocument/2006/relationships/image" Target="../media/image85.png"/></Relationships>
</file>

<file path=ppt/slides/_rels/slide62.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86.emf"/><Relationship Id="rId4" Type="http://schemas.openxmlformats.org/officeDocument/2006/relationships/image" Target="../media/image85.png"/></Relationships>
</file>

<file path=ppt/slides/_rels/slide63.xml.rels><?xml version="1.0" encoding="UTF-8" standalone="yes"?>
<Relationships xmlns="http://schemas.openxmlformats.org/package/2006/relationships"><Relationship Id="rId8" Type="http://schemas.openxmlformats.org/officeDocument/2006/relationships/image" Target="../media/image97.png"/><Relationship Id="rId3" Type="http://schemas.openxmlformats.org/officeDocument/2006/relationships/image" Target="../media/image92.png"/><Relationship Id="rId7" Type="http://schemas.openxmlformats.org/officeDocument/2006/relationships/image" Target="../media/image96.png"/><Relationship Id="rId12" Type="http://schemas.openxmlformats.org/officeDocument/2006/relationships/image" Target="../media/image3.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95.png"/><Relationship Id="rId11" Type="http://schemas.openxmlformats.org/officeDocument/2006/relationships/image" Target="../media/image84.emf"/><Relationship Id="rId5" Type="http://schemas.openxmlformats.org/officeDocument/2006/relationships/image" Target="../media/image94.png"/><Relationship Id="rId10" Type="http://schemas.openxmlformats.org/officeDocument/2006/relationships/image" Target="../media/image99.png"/><Relationship Id="rId4" Type="http://schemas.openxmlformats.org/officeDocument/2006/relationships/image" Target="../media/image93.png"/><Relationship Id="rId9" Type="http://schemas.openxmlformats.org/officeDocument/2006/relationships/image" Target="../media/image98.png"/></Relationships>
</file>

<file path=ppt/slides/_rels/slide6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88.emf"/><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9.emf"/><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90.emf"/><Relationship Id="rId2" Type="http://schemas.openxmlformats.org/officeDocument/2006/relationships/notesSlide" Target="../notesSlides/notesSlide6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91.emf"/><Relationship Id="rId2" Type="http://schemas.openxmlformats.org/officeDocument/2006/relationships/notesSlide" Target="../notesSlides/notesSlide6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92.emf"/><Relationship Id="rId2" Type="http://schemas.openxmlformats.org/officeDocument/2006/relationships/notesSlide" Target="../notesSlides/notesSlide6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4.xml.rels><?xml version="1.0" encoding="UTF-8" standalone="yes"?>
<Relationships xmlns="http://schemas.openxmlformats.org/package/2006/relationships"><Relationship Id="rId3" Type="http://schemas.openxmlformats.org/officeDocument/2006/relationships/image" Target="../media/image92.emf"/><Relationship Id="rId2" Type="http://schemas.openxmlformats.org/officeDocument/2006/relationships/notesSlide" Target="../notesSlides/notesSlide6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87.xml.rels><?xml version="1.0" encoding="UTF-8" standalone="yes"?>
<Relationships xmlns="http://schemas.openxmlformats.org/package/2006/relationships"><Relationship Id="rId3" Type="http://schemas.openxmlformats.org/officeDocument/2006/relationships/image" Target="../media/image100.png"/><Relationship Id="rId7" Type="http://schemas.openxmlformats.org/officeDocument/2006/relationships/image" Target="../media/image7.svg"/><Relationship Id="rId2" Type="http://schemas.openxmlformats.org/officeDocument/2006/relationships/image" Target="../media/image93.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0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730782"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Natural Language </a:t>
            </a:r>
          </a:p>
          <a:p>
            <a:r>
              <a:rPr lang="en-US" sz="4400" b="1" dirty="0">
                <a:solidFill>
                  <a:srgbClr val="00B0F0"/>
                </a:solidFill>
                <a:latin typeface="Times New Roman" panose="02020603050405020304" pitchFamily="18" charset="0"/>
                <a:cs typeface="Times New Roman" panose="02020603050405020304" pitchFamily="18" charset="0"/>
              </a:rPr>
              <a:t>Processing (AI615)</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90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10361"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Neural Language Models &amp; </a:t>
            </a:r>
          </a:p>
          <a:p>
            <a:pPr algn="ctr"/>
            <a:r>
              <a:rPr lang="en-US" sz="3200" b="1" dirty="0">
                <a:solidFill>
                  <a:srgbClr val="00B0F0"/>
                </a:solidFill>
                <a:latin typeface="Times New Roman" panose="02020603050405020304" pitchFamily="18" charset="0"/>
                <a:cs typeface="Times New Roman" panose="02020603050405020304" pitchFamily="18" charset="0"/>
              </a:rPr>
              <a:t>Part of Speech Tagging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3D7C2D-C36F-DFDD-67CD-54ACD78BF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2485572" y="312666"/>
            <a:ext cx="10515600" cy="1325563"/>
          </a:xfrm>
        </p:spPr>
        <p:txBody>
          <a:bodyPr/>
          <a:lstStyle/>
          <a:p>
            <a:r>
              <a:rPr lang="en-US" dirty="0">
                <a:latin typeface="Andalus" panose="02020603050405020304" pitchFamily="18" charset="-78"/>
                <a:cs typeface="Andalus" panose="02020603050405020304" pitchFamily="18" charset="-78"/>
              </a:rPr>
              <a:t>The objectives of this lecture is to:</a:t>
            </a:r>
          </a:p>
        </p:txBody>
      </p:sp>
      <p:sp>
        <p:nvSpPr>
          <p:cNvPr id="3" name="Content Placeholder 12">
            <a:extLst>
              <a:ext uri="{FF2B5EF4-FFF2-40B4-BE49-F238E27FC236}">
                <a16:creationId xmlns:a16="http://schemas.microsoft.com/office/drawing/2014/main" id="{6D6DF1B4-B606-316A-AA7C-6FEE93B79AF5}"/>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
        <p:nvSpPr>
          <p:cNvPr id="7" name="TextBox 6">
            <a:extLst>
              <a:ext uri="{FF2B5EF4-FFF2-40B4-BE49-F238E27FC236}">
                <a16:creationId xmlns:a16="http://schemas.microsoft.com/office/drawing/2014/main" id="{6BE5F489-5CD3-94BE-70A4-F59798DF2C19}"/>
              </a:ext>
            </a:extLst>
          </p:cNvPr>
          <p:cNvSpPr txBox="1"/>
          <p:nvPr/>
        </p:nvSpPr>
        <p:spPr>
          <a:xfrm>
            <a:off x="235242" y="1155869"/>
            <a:ext cx="11485543" cy="3903504"/>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Neural Language Models </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and understand Feedforward Neural Networks</a:t>
            </a:r>
          </a:p>
          <a:p>
            <a:pPr marL="457200" indent="-457200">
              <a:lnSpc>
                <a:spcPct val="150000"/>
              </a:lnSpc>
              <a:buFont typeface="Arial" panose="020B0604020202020204" pitchFamily="34" charset="0"/>
              <a:buChar char="•"/>
            </a:pPr>
            <a:r>
              <a:rPr lang="en-US" sz="2800" dirty="0">
                <a:solidFill>
                  <a:srgbClr val="0D0D0D"/>
                </a:solidFill>
                <a:latin typeface="Söhne"/>
              </a:rPr>
              <a:t>Understand Parts of Speech (POS)</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and Explain </a:t>
            </a:r>
            <a:r>
              <a:rPr lang="en-US" sz="2800" dirty="0">
                <a:solidFill>
                  <a:srgbClr val="0D0D0D"/>
                </a:solidFill>
                <a:latin typeface="Söhne"/>
              </a:rPr>
              <a:t>N</a:t>
            </a:r>
            <a:r>
              <a:rPr lang="en-US" sz="2800" b="0" i="0" dirty="0">
                <a:solidFill>
                  <a:srgbClr val="0D0D0D"/>
                </a:solidFill>
                <a:effectLst/>
                <a:latin typeface="Söhne"/>
              </a:rPr>
              <a:t>amed </a:t>
            </a:r>
            <a:r>
              <a:rPr lang="en-US" sz="2800" dirty="0">
                <a:solidFill>
                  <a:srgbClr val="0D0D0D"/>
                </a:solidFill>
                <a:latin typeface="Söhne"/>
              </a:rPr>
              <a:t>E</a:t>
            </a:r>
            <a:r>
              <a:rPr lang="en-US" sz="2800" b="0" i="0" dirty="0">
                <a:solidFill>
                  <a:srgbClr val="0D0D0D"/>
                </a:solidFill>
                <a:effectLst/>
                <a:latin typeface="Söhne"/>
              </a:rPr>
              <a:t>ntity </a:t>
            </a:r>
            <a:r>
              <a:rPr lang="en-US" sz="2800" dirty="0">
                <a:solidFill>
                  <a:srgbClr val="0D0D0D"/>
                </a:solidFill>
                <a:latin typeface="Söhne"/>
              </a:rPr>
              <a:t>R</a:t>
            </a:r>
            <a:r>
              <a:rPr lang="en-US" sz="2800" b="0" i="0" dirty="0">
                <a:solidFill>
                  <a:srgbClr val="0D0D0D"/>
                </a:solidFill>
                <a:effectLst/>
                <a:latin typeface="Söhne"/>
              </a:rPr>
              <a:t>ecognition (NER) </a:t>
            </a:r>
          </a:p>
          <a:p>
            <a:pPr marL="457200" indent="-457200">
              <a:lnSpc>
                <a:spcPct val="150000"/>
              </a:lnSpc>
              <a:buFont typeface="Arial" panose="020B0604020202020204" pitchFamily="34" charset="0"/>
              <a:buChar char="•"/>
            </a:pPr>
            <a:endParaRPr lang="en-US" sz="2800" dirty="0"/>
          </a:p>
          <a:p>
            <a:pPr marL="457200" indent="-457200">
              <a:lnSpc>
                <a:spcPct val="150000"/>
              </a:lnSpc>
              <a:buFont typeface="Arial" panose="020B0604020202020204" pitchFamily="34" charset="0"/>
              <a:buChar char="•"/>
            </a:pPr>
            <a:endParaRPr lang="en-US" sz="2800" dirty="0"/>
          </a:p>
        </p:txBody>
      </p:sp>
    </p:spTree>
    <p:extLst>
      <p:ext uri="{BB962C8B-B14F-4D97-AF65-F5344CB8AC3E}">
        <p14:creationId xmlns:p14="http://schemas.microsoft.com/office/powerpoint/2010/main" val="3328201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3D7C2D-C36F-DFDD-67CD-54ACD78BF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838200" y="2250976"/>
            <a:ext cx="10515600" cy="1325563"/>
          </a:xfrm>
        </p:spPr>
        <p:txBody>
          <a:bodyPr/>
          <a:lstStyle/>
          <a:p>
            <a:pPr algn="ctr"/>
            <a:r>
              <a:rPr lang="en-US" sz="4400" b="1" dirty="0">
                <a:solidFill>
                  <a:srgbClr val="00B0F0"/>
                </a:solidFill>
                <a:latin typeface="Times New Roman" panose="02020603050405020304" pitchFamily="18" charset="0"/>
                <a:cs typeface="Times New Roman" panose="02020603050405020304" pitchFamily="18" charset="0"/>
              </a:rPr>
              <a:t>Neural Language Models</a:t>
            </a:r>
            <a:endParaRPr lang="en-US" dirty="0">
              <a:latin typeface="Andalus" panose="02020603050405020304" pitchFamily="18" charset="-78"/>
              <a:cs typeface="Andalus" panose="02020603050405020304" pitchFamily="18" charset="-78"/>
            </a:endParaRPr>
          </a:p>
        </p:txBody>
      </p:sp>
      <p:sp>
        <p:nvSpPr>
          <p:cNvPr id="3" name="Content Placeholder 12">
            <a:extLst>
              <a:ext uri="{FF2B5EF4-FFF2-40B4-BE49-F238E27FC236}">
                <a16:creationId xmlns:a16="http://schemas.microsoft.com/office/drawing/2014/main" id="{6D6DF1B4-B606-316A-AA7C-6FEE93B79AF5}"/>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Tree>
    <p:extLst>
      <p:ext uri="{BB962C8B-B14F-4D97-AF65-F5344CB8AC3E}">
        <p14:creationId xmlns:p14="http://schemas.microsoft.com/office/powerpoint/2010/main" val="20865640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480" y="359830"/>
            <a:ext cx="10515600" cy="1325563"/>
          </a:xfrm>
        </p:spPr>
        <p:txBody>
          <a:bodyPr/>
          <a:lstStyle/>
          <a:p>
            <a:pPr algn="ctr"/>
            <a:r>
              <a:rPr lang="en-US" b="0" dirty="0"/>
              <a:t>This is in your brain</a:t>
            </a:r>
          </a:p>
        </p:txBody>
      </p:sp>
      <p:sp>
        <p:nvSpPr>
          <p:cNvPr id="6" name="Slide Number Placeholder 5"/>
          <p:cNvSpPr>
            <a:spLocks noGrp="1"/>
          </p:cNvSpPr>
          <p:nvPr>
            <p:ph type="sldNum" sz="quarter" idx="12"/>
          </p:nvPr>
        </p:nvSpPr>
        <p:spPr/>
        <p:txBody>
          <a:bodyPr/>
          <a:lstStyle/>
          <a:p>
            <a:pPr>
              <a:defRPr/>
            </a:pPr>
            <a:fld id="{713DD8BE-556E-3440-9013-11CC5588178D}" type="slidenum">
              <a:rPr lang="en-US" smtClean="0"/>
              <a:pPr>
                <a:defRPr/>
              </a:pPr>
              <a:t>5</a:t>
            </a:fld>
            <a:endParaRPr lang="en-US"/>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rcRect/>
          <a:stretch/>
        </p:blipFill>
        <p:spPr>
          <a:xfrm>
            <a:off x="2521595" y="1498603"/>
            <a:ext cx="7047215" cy="4544044"/>
          </a:xfrm>
          <a:prstGeom prst="rect">
            <a:avLst/>
          </a:prstGeom>
        </p:spPr>
      </p:pic>
      <p:sp>
        <p:nvSpPr>
          <p:cNvPr id="3" name="Rectangle 2">
            <a:extLst>
              <a:ext uri="{FF2B5EF4-FFF2-40B4-BE49-F238E27FC236}">
                <a16:creationId xmlns:a16="http://schemas.microsoft.com/office/drawing/2014/main" id="{B173117D-0F39-D74C-9F6E-87FC1AAB4A5F}"/>
              </a:ext>
            </a:extLst>
          </p:cNvPr>
          <p:cNvSpPr/>
          <p:nvPr/>
        </p:nvSpPr>
        <p:spPr>
          <a:xfrm>
            <a:off x="4417171" y="6182913"/>
            <a:ext cx="6096000" cy="508088"/>
          </a:xfrm>
          <a:prstGeom prst="rect">
            <a:avLst/>
          </a:prstGeom>
        </p:spPr>
        <p:txBody>
          <a:bodyPr>
            <a:spAutoFit/>
          </a:bodyPr>
          <a:lstStyle/>
          <a:p>
            <a:r>
              <a:rPr lang="en-US" sz="1351" dirty="0"/>
              <a:t>By </a:t>
            </a:r>
            <a:r>
              <a:rPr lang="en-US" sz="1351" dirty="0" err="1"/>
              <a:t>BruceBlaus</a:t>
            </a:r>
            <a:r>
              <a:rPr lang="en-US" sz="1351" dirty="0"/>
              <a:t> - Own work, CC BY 3.0, https://</a:t>
            </a:r>
            <a:r>
              <a:rPr lang="en-US" sz="1351" dirty="0" err="1"/>
              <a:t>commons.wikimedia.org</a:t>
            </a:r>
            <a:r>
              <a:rPr lang="en-US" sz="1351" dirty="0"/>
              <a:t>/w/</a:t>
            </a:r>
            <a:r>
              <a:rPr lang="en-US" sz="1351" dirty="0" err="1"/>
              <a:t>index.php?curid</a:t>
            </a:r>
            <a:r>
              <a:rPr lang="en-US" sz="1351" dirty="0"/>
              <a:t>=28761830</a:t>
            </a:r>
          </a:p>
        </p:txBody>
      </p:sp>
      <p:sp>
        <p:nvSpPr>
          <p:cNvPr id="4" name="Rectangle 3">
            <a:extLst>
              <a:ext uri="{FF2B5EF4-FFF2-40B4-BE49-F238E27FC236}">
                <a16:creationId xmlns:a16="http://schemas.microsoft.com/office/drawing/2014/main" id="{FD143516-00BE-0B4F-4598-3E5114F7670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69DF8E6-7A6A-3DAC-D802-A313D3F776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755F2169-1344-828C-7A2A-E13C4F40F6D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858057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9925"/>
            <a:ext cx="10515600" cy="1325563"/>
          </a:xfrm>
        </p:spPr>
        <p:txBody>
          <a:bodyPr>
            <a:normAutofit/>
          </a:bodyPr>
          <a:lstStyle/>
          <a:p>
            <a:r>
              <a:rPr lang="en-US" b="0" dirty="0"/>
              <a:t>Neural Network Unit</a:t>
            </a:r>
            <a:br>
              <a:rPr lang="en-US" b="0" dirty="0"/>
            </a:br>
            <a:r>
              <a:rPr lang="en-US" sz="2667" dirty="0"/>
              <a:t>This is not in your brain</a:t>
            </a:r>
            <a:endParaRPr lang="en-US" sz="3200"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rcRect/>
          <a:stretch/>
        </p:blipFill>
        <p:spPr>
          <a:xfrm>
            <a:off x="6565563" y="1503414"/>
            <a:ext cx="4790299" cy="4899169"/>
          </a:xfrm>
          <a:prstGeom prst="rect">
            <a:avLst/>
          </a:prstGeom>
        </p:spPr>
      </p:pic>
      <p:cxnSp>
        <p:nvCxnSpPr>
          <p:cNvPr id="19" name="Straight Arrow Connector 18"/>
          <p:cNvCxnSpPr>
            <a:cxnSpLocks/>
          </p:cNvCxnSpPr>
          <p:nvPr/>
        </p:nvCxnSpPr>
        <p:spPr bwMode="auto">
          <a:xfrm>
            <a:off x="1903196" y="3761005"/>
            <a:ext cx="332005" cy="2817595"/>
          </a:xfrm>
          <a:prstGeom prst="straightConnector1">
            <a:avLst/>
          </a:prstGeom>
          <a:noFill/>
          <a:ln w="9525" cap="flat" cmpd="sng" algn="ctr">
            <a:noFill/>
            <a:prstDash val="solid"/>
            <a:round/>
            <a:headEnd type="none" w="med" len="med"/>
            <a:tailEnd type="arrow"/>
          </a:ln>
          <a:effectLst/>
        </p:spPr>
      </p:cxnSp>
      <p:sp>
        <p:nvSpPr>
          <p:cNvPr id="51" name="TextBox 50"/>
          <p:cNvSpPr txBox="1"/>
          <p:nvPr/>
        </p:nvSpPr>
        <p:spPr>
          <a:xfrm>
            <a:off x="3759202" y="5200615"/>
            <a:ext cx="1764137" cy="666786"/>
          </a:xfrm>
          <a:prstGeom prst="rect">
            <a:avLst/>
          </a:prstGeom>
          <a:noFill/>
        </p:spPr>
        <p:txBody>
          <a:bodyPr wrap="none" rtlCol="0">
            <a:spAutoFit/>
          </a:bodyPr>
          <a:lstStyle/>
          <a:p>
            <a:r>
              <a:rPr lang="en-US" sz="3733" dirty="0">
                <a:solidFill>
                  <a:srgbClr val="981535"/>
                </a:solidFill>
              </a:rPr>
              <a:t>Weights</a:t>
            </a:r>
          </a:p>
        </p:txBody>
      </p:sp>
      <p:sp>
        <p:nvSpPr>
          <p:cNvPr id="52" name="TextBox 51"/>
          <p:cNvSpPr txBox="1"/>
          <p:nvPr/>
        </p:nvSpPr>
        <p:spPr>
          <a:xfrm>
            <a:off x="3251200" y="5867400"/>
            <a:ext cx="2276264" cy="666786"/>
          </a:xfrm>
          <a:prstGeom prst="rect">
            <a:avLst/>
          </a:prstGeom>
          <a:noFill/>
        </p:spPr>
        <p:txBody>
          <a:bodyPr wrap="none" rtlCol="0">
            <a:spAutoFit/>
          </a:bodyPr>
          <a:lstStyle/>
          <a:p>
            <a:r>
              <a:rPr lang="en-US" sz="3733" dirty="0">
                <a:solidFill>
                  <a:srgbClr val="981535"/>
                </a:solidFill>
              </a:rPr>
              <a:t>Input layer</a:t>
            </a:r>
          </a:p>
        </p:txBody>
      </p:sp>
      <p:sp>
        <p:nvSpPr>
          <p:cNvPr id="53" name="TextBox 52"/>
          <p:cNvSpPr txBox="1"/>
          <p:nvPr/>
        </p:nvSpPr>
        <p:spPr>
          <a:xfrm>
            <a:off x="3352800" y="4210015"/>
            <a:ext cx="2993320" cy="666786"/>
          </a:xfrm>
          <a:prstGeom prst="rect">
            <a:avLst/>
          </a:prstGeom>
          <a:noFill/>
        </p:spPr>
        <p:txBody>
          <a:bodyPr wrap="none" rtlCol="0">
            <a:spAutoFit/>
          </a:bodyPr>
          <a:lstStyle/>
          <a:p>
            <a:r>
              <a:rPr lang="en-US" sz="3733" dirty="0">
                <a:solidFill>
                  <a:srgbClr val="981535"/>
                </a:solidFill>
              </a:rPr>
              <a:t>Weighted sum</a:t>
            </a:r>
          </a:p>
        </p:txBody>
      </p:sp>
      <p:sp>
        <p:nvSpPr>
          <p:cNvPr id="54" name="TextBox 53"/>
          <p:cNvSpPr txBox="1"/>
          <p:nvPr/>
        </p:nvSpPr>
        <p:spPr>
          <a:xfrm>
            <a:off x="2235203" y="2921000"/>
            <a:ext cx="4278479" cy="666786"/>
          </a:xfrm>
          <a:prstGeom prst="rect">
            <a:avLst/>
          </a:prstGeom>
          <a:noFill/>
        </p:spPr>
        <p:txBody>
          <a:bodyPr wrap="none" rtlCol="0">
            <a:spAutoFit/>
          </a:bodyPr>
          <a:lstStyle/>
          <a:p>
            <a:r>
              <a:rPr lang="en-US" sz="3733" dirty="0">
                <a:solidFill>
                  <a:srgbClr val="981535"/>
                </a:solidFill>
              </a:rPr>
              <a:t>Non-linear transform</a:t>
            </a:r>
          </a:p>
        </p:txBody>
      </p:sp>
      <p:sp>
        <p:nvSpPr>
          <p:cNvPr id="55" name="TextBox 54"/>
          <p:cNvSpPr txBox="1"/>
          <p:nvPr/>
        </p:nvSpPr>
        <p:spPr>
          <a:xfrm>
            <a:off x="2438400" y="1600200"/>
            <a:ext cx="2726452" cy="666786"/>
          </a:xfrm>
          <a:prstGeom prst="rect">
            <a:avLst/>
          </a:prstGeom>
          <a:noFill/>
        </p:spPr>
        <p:txBody>
          <a:bodyPr wrap="none" rtlCol="0">
            <a:spAutoFit/>
          </a:bodyPr>
          <a:lstStyle/>
          <a:p>
            <a:r>
              <a:rPr lang="en-US" sz="3733" dirty="0">
                <a:solidFill>
                  <a:srgbClr val="981535"/>
                </a:solidFill>
              </a:rPr>
              <a:t>Output value</a:t>
            </a:r>
          </a:p>
        </p:txBody>
      </p:sp>
      <p:sp>
        <p:nvSpPr>
          <p:cNvPr id="11" name="TextBox 10">
            <a:extLst>
              <a:ext uri="{FF2B5EF4-FFF2-40B4-BE49-F238E27FC236}">
                <a16:creationId xmlns:a16="http://schemas.microsoft.com/office/drawing/2014/main" id="{C14E1AD8-9DFD-5648-BE34-5EED9295BE8D}"/>
              </a:ext>
            </a:extLst>
          </p:cNvPr>
          <p:cNvSpPr txBox="1"/>
          <p:nvPr/>
        </p:nvSpPr>
        <p:spPr>
          <a:xfrm>
            <a:off x="9677403" y="5029200"/>
            <a:ext cx="963725" cy="666786"/>
          </a:xfrm>
          <a:prstGeom prst="rect">
            <a:avLst/>
          </a:prstGeom>
          <a:noFill/>
        </p:spPr>
        <p:txBody>
          <a:bodyPr wrap="none" rtlCol="0">
            <a:spAutoFit/>
          </a:bodyPr>
          <a:lstStyle/>
          <a:p>
            <a:r>
              <a:rPr lang="en-US" sz="3733" dirty="0">
                <a:solidFill>
                  <a:srgbClr val="981535"/>
                </a:solidFill>
              </a:rPr>
              <a:t>bias</a:t>
            </a:r>
          </a:p>
        </p:txBody>
      </p:sp>
      <p:sp>
        <p:nvSpPr>
          <p:cNvPr id="3" name="Rectangle 2">
            <a:extLst>
              <a:ext uri="{FF2B5EF4-FFF2-40B4-BE49-F238E27FC236}">
                <a16:creationId xmlns:a16="http://schemas.microsoft.com/office/drawing/2014/main" id="{7E4EA673-7571-5469-EA96-8975C950D37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4657221C-971F-D576-F3A1-C85A19FF53AF}"/>
              </a:ext>
            </a:extLst>
          </p:cNvPr>
          <p:cNvSpPr txBox="1"/>
          <p:nvPr/>
        </p:nvSpPr>
        <p:spPr>
          <a:xfrm>
            <a:off x="9264625" y="641455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F6434DB-6162-3AA2-962E-1C3FAA6206D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53069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P spid="53" grpId="0"/>
      <p:bldP spid="54" grpId="0"/>
      <p:bldP spid="55"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3417F-89FC-E64D-8556-1120F0E3BB93}"/>
              </a:ext>
            </a:extLst>
          </p:cNvPr>
          <p:cNvSpPr>
            <a:spLocks noGrp="1"/>
          </p:cNvSpPr>
          <p:nvPr>
            <p:ph type="title"/>
          </p:nvPr>
        </p:nvSpPr>
        <p:spPr>
          <a:xfrm>
            <a:off x="838200" y="624205"/>
            <a:ext cx="10515600" cy="1325563"/>
          </a:xfrm>
        </p:spPr>
        <p:txBody>
          <a:bodyPr/>
          <a:lstStyle/>
          <a:p>
            <a:r>
              <a:rPr lang="en-US" dirty="0"/>
              <a:t>Neural unit</a:t>
            </a:r>
          </a:p>
        </p:txBody>
      </p:sp>
      <p:sp>
        <p:nvSpPr>
          <p:cNvPr id="3" name="Content Placeholder 2">
            <a:extLst>
              <a:ext uri="{FF2B5EF4-FFF2-40B4-BE49-F238E27FC236}">
                <a16:creationId xmlns:a16="http://schemas.microsoft.com/office/drawing/2014/main" id="{FD85E108-E3AB-B843-B70E-E9644B1593FA}"/>
              </a:ext>
            </a:extLst>
          </p:cNvPr>
          <p:cNvSpPr>
            <a:spLocks noGrp="1"/>
          </p:cNvSpPr>
          <p:nvPr>
            <p:ph idx="1"/>
          </p:nvPr>
        </p:nvSpPr>
        <p:spPr>
          <a:xfrm>
            <a:off x="1097283" y="1859280"/>
            <a:ext cx="10942319" cy="4572000"/>
          </a:xfrm>
        </p:spPr>
        <p:txBody>
          <a:bodyPr/>
          <a:lstStyle/>
          <a:p>
            <a:r>
              <a:rPr lang="en-US" dirty="0"/>
              <a:t>Take weighted sum of inputs, plus a bias</a:t>
            </a:r>
          </a:p>
          <a:p>
            <a:endParaRPr lang="en-US" dirty="0"/>
          </a:p>
          <a:p>
            <a:endParaRPr lang="en-US" dirty="0"/>
          </a:p>
          <a:p>
            <a:endParaRPr lang="en-US" dirty="0"/>
          </a:p>
          <a:p>
            <a:endParaRPr lang="en-US" dirty="0"/>
          </a:p>
          <a:p>
            <a:r>
              <a:rPr lang="en-US" dirty="0"/>
              <a:t>Instead of just using z, we'll apply a nonlinear activation function f:</a:t>
            </a:r>
          </a:p>
        </p:txBody>
      </p:sp>
      <p:pic>
        <p:nvPicPr>
          <p:cNvPr id="5" name="Picture 4">
            <a:extLst>
              <a:ext uri="{FF2B5EF4-FFF2-40B4-BE49-F238E27FC236}">
                <a16:creationId xmlns:a16="http://schemas.microsoft.com/office/drawing/2014/main" id="{A399AAE9-0991-E245-871B-6D2BCA4622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6551" y="2392680"/>
            <a:ext cx="3238500" cy="1143000"/>
          </a:xfrm>
          <a:prstGeom prst="rect">
            <a:avLst/>
          </a:prstGeom>
        </p:spPr>
      </p:pic>
      <p:pic>
        <p:nvPicPr>
          <p:cNvPr id="7" name="Picture 6">
            <a:extLst>
              <a:ext uri="{FF2B5EF4-FFF2-40B4-BE49-F238E27FC236}">
                <a16:creationId xmlns:a16="http://schemas.microsoft.com/office/drawing/2014/main" id="{67124BF1-8874-ED41-9E81-EB851B3E9F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91000" y="3764280"/>
            <a:ext cx="2692400" cy="609600"/>
          </a:xfrm>
          <a:prstGeom prst="rect">
            <a:avLst/>
          </a:prstGeom>
        </p:spPr>
      </p:pic>
      <p:pic>
        <p:nvPicPr>
          <p:cNvPr id="9" name="Picture 8">
            <a:extLst>
              <a:ext uri="{FF2B5EF4-FFF2-40B4-BE49-F238E27FC236}">
                <a16:creationId xmlns:a16="http://schemas.microsoft.com/office/drawing/2014/main" id="{C555481E-B716-0146-B2A4-26E5043E927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08062" y="5669280"/>
            <a:ext cx="2881745" cy="609600"/>
          </a:xfrm>
          <a:prstGeom prst="rect">
            <a:avLst/>
          </a:prstGeom>
        </p:spPr>
      </p:pic>
      <p:sp>
        <p:nvSpPr>
          <p:cNvPr id="4" name="Rectangle 3">
            <a:extLst>
              <a:ext uri="{FF2B5EF4-FFF2-40B4-BE49-F238E27FC236}">
                <a16:creationId xmlns:a16="http://schemas.microsoft.com/office/drawing/2014/main" id="{8686838B-A635-D98E-ADAF-A5711F1CF9E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60ED28DD-0B02-0FB3-8038-5EBF54BB154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A68FC66E-E22C-7E1C-D812-DFBBBA6AE2EF}"/>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E4D3C8FA-66B5-69E6-014E-D9C2B0205650}"/>
              </a:ext>
            </a:extLst>
          </p:cNvPr>
          <p:cNvPicPr>
            <a:picLocks noChangeAspect="1"/>
          </p:cNvPicPr>
          <p:nvPr/>
        </p:nvPicPr>
        <p:blipFill>
          <a:blip r:embed="rId7"/>
          <a:stretch>
            <a:fillRect/>
          </a:stretch>
        </p:blipFill>
        <p:spPr>
          <a:xfrm>
            <a:off x="5842001" y="2344542"/>
            <a:ext cx="489585" cy="772038"/>
          </a:xfrm>
          <a:prstGeom prst="rect">
            <a:avLst/>
          </a:prstGeom>
        </p:spPr>
      </p:pic>
    </p:spTree>
    <p:extLst>
      <p:ext uri="{BB962C8B-B14F-4D97-AF65-F5344CB8AC3E}">
        <p14:creationId xmlns:p14="http://schemas.microsoft.com/office/powerpoint/2010/main" val="28635880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13765"/>
            <a:ext cx="10515600" cy="1325563"/>
          </a:xfrm>
        </p:spPr>
        <p:txBody>
          <a:bodyPr/>
          <a:lstStyle/>
          <a:p>
            <a:r>
              <a:rPr lang="en-US" b="0" dirty="0"/>
              <a:t>Non-Linear Activation Functions</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rcRect/>
          <a:stretch/>
        </p:blipFill>
        <p:spPr>
          <a:xfrm>
            <a:off x="3588405" y="2682242"/>
            <a:ext cx="8070195" cy="3633239"/>
          </a:xfrm>
          <a:prstGeom prst="rect">
            <a:avLst/>
          </a:prstGeom>
        </p:spPr>
      </p:pic>
      <p:sp>
        <p:nvSpPr>
          <p:cNvPr id="8" name="TextBox 7"/>
          <p:cNvSpPr txBox="1"/>
          <p:nvPr/>
        </p:nvSpPr>
        <p:spPr>
          <a:xfrm>
            <a:off x="814159" y="3593721"/>
            <a:ext cx="1957587" cy="748988"/>
          </a:xfrm>
          <a:prstGeom prst="rect">
            <a:avLst/>
          </a:prstGeom>
          <a:noFill/>
        </p:spPr>
        <p:txBody>
          <a:bodyPr wrap="none" rtlCol="0">
            <a:spAutoFit/>
          </a:bodyPr>
          <a:lstStyle/>
          <a:p>
            <a:r>
              <a:rPr lang="en-US" sz="4267" dirty="0">
                <a:solidFill>
                  <a:srgbClr val="981535"/>
                </a:solidFill>
              </a:rPr>
              <a:t>Sigmoid</a:t>
            </a:r>
          </a:p>
        </p:txBody>
      </p:sp>
      <p:sp>
        <p:nvSpPr>
          <p:cNvPr id="3" name="TextBox 2">
            <a:extLst>
              <a:ext uri="{FF2B5EF4-FFF2-40B4-BE49-F238E27FC236}">
                <a16:creationId xmlns:a16="http://schemas.microsoft.com/office/drawing/2014/main" id="{3F09180B-F9F1-4446-AEEF-D69D76CE0A70}"/>
              </a:ext>
            </a:extLst>
          </p:cNvPr>
          <p:cNvSpPr txBox="1"/>
          <p:nvPr/>
        </p:nvSpPr>
        <p:spPr>
          <a:xfrm>
            <a:off x="1120474" y="1909909"/>
            <a:ext cx="9171037" cy="584775"/>
          </a:xfrm>
          <a:prstGeom prst="rect">
            <a:avLst/>
          </a:prstGeom>
          <a:noFill/>
        </p:spPr>
        <p:txBody>
          <a:bodyPr wrap="none" rtlCol="0">
            <a:spAutoFit/>
          </a:bodyPr>
          <a:lstStyle/>
          <a:p>
            <a:r>
              <a:rPr lang="en-US" sz="3200" dirty="0"/>
              <a:t>We're already seen the sigmoid for logistic regression:</a:t>
            </a:r>
          </a:p>
        </p:txBody>
      </p:sp>
      <p:pic>
        <p:nvPicPr>
          <p:cNvPr id="5" name="Picture 4">
            <a:extLst>
              <a:ext uri="{FF2B5EF4-FFF2-40B4-BE49-F238E27FC236}">
                <a16:creationId xmlns:a16="http://schemas.microsoft.com/office/drawing/2014/main" id="{59866E06-3AFA-D140-A01E-DF0A71E5B0D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3401" y="4342711"/>
            <a:ext cx="2961507" cy="939015"/>
          </a:xfrm>
          <a:prstGeom prst="rect">
            <a:avLst/>
          </a:prstGeom>
        </p:spPr>
      </p:pic>
      <p:sp>
        <p:nvSpPr>
          <p:cNvPr id="4" name="Rectangle 3">
            <a:extLst>
              <a:ext uri="{FF2B5EF4-FFF2-40B4-BE49-F238E27FC236}">
                <a16:creationId xmlns:a16="http://schemas.microsoft.com/office/drawing/2014/main" id="{4F5CA314-9852-C4CF-25C8-826615ABF67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E56026C2-1AFF-78E8-6EDE-BC7C733544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F37248B-2D0D-892D-4640-EA379A4970A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839972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FDF17-E66F-5C42-A8B4-28FF8FC36FAB}"/>
              </a:ext>
            </a:extLst>
          </p:cNvPr>
          <p:cNvSpPr>
            <a:spLocks noGrp="1"/>
          </p:cNvSpPr>
          <p:nvPr>
            <p:ph type="title"/>
          </p:nvPr>
        </p:nvSpPr>
        <p:spPr>
          <a:xfrm>
            <a:off x="838200" y="776605"/>
            <a:ext cx="10515600" cy="1325563"/>
          </a:xfrm>
        </p:spPr>
        <p:txBody>
          <a:bodyPr/>
          <a:lstStyle/>
          <a:p>
            <a:r>
              <a:rPr lang="en-US" dirty="0"/>
              <a:t>Final function the unit is computing</a:t>
            </a:r>
          </a:p>
        </p:txBody>
      </p:sp>
      <p:pic>
        <p:nvPicPr>
          <p:cNvPr id="4" name="Content Placeholder 3">
            <a:extLst>
              <a:ext uri="{FF2B5EF4-FFF2-40B4-BE49-F238E27FC236}">
                <a16:creationId xmlns:a16="http://schemas.microsoft.com/office/drawing/2014/main" id="{DE9D6472-ACE9-6744-BE3C-1CBDBD0F025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148773" y="3459480"/>
            <a:ext cx="7540977" cy="1219200"/>
          </a:xfrm>
          <a:prstGeom prst="rect">
            <a:avLst/>
          </a:prstGeom>
        </p:spPr>
      </p:pic>
      <p:sp>
        <p:nvSpPr>
          <p:cNvPr id="3" name="Rectangle 2">
            <a:extLst>
              <a:ext uri="{FF2B5EF4-FFF2-40B4-BE49-F238E27FC236}">
                <a16:creationId xmlns:a16="http://schemas.microsoft.com/office/drawing/2014/main" id="{DB6376D5-4F87-B8DD-C38B-FB41F8291F3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109EC28-FE74-95B4-C9D8-90547421A4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FF55288-7179-A472-5BE3-32BB18925F18}"/>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558526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71805"/>
            <a:ext cx="10515600" cy="1325563"/>
          </a:xfrm>
        </p:spPr>
        <p:txBody>
          <a:bodyPr>
            <a:normAutofit/>
          </a:bodyPr>
          <a:lstStyle/>
          <a:p>
            <a:r>
              <a:rPr lang="en-US" b="0" dirty="0"/>
              <a:t>Final unit again</a:t>
            </a:r>
            <a:endParaRPr lang="en-US" sz="3200"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rcRect/>
          <a:stretch/>
        </p:blipFill>
        <p:spPr>
          <a:xfrm>
            <a:off x="6143045" y="1344817"/>
            <a:ext cx="4790299" cy="4899169"/>
          </a:xfrm>
          <a:prstGeom prst="rect">
            <a:avLst/>
          </a:prstGeom>
        </p:spPr>
      </p:pic>
      <p:cxnSp>
        <p:nvCxnSpPr>
          <p:cNvPr id="19" name="Straight Arrow Connector 18"/>
          <p:cNvCxnSpPr>
            <a:stCxn id="14" idx="3"/>
          </p:cNvCxnSpPr>
          <p:nvPr/>
        </p:nvCxnSpPr>
        <p:spPr bwMode="auto">
          <a:xfrm>
            <a:off x="1903196" y="3456205"/>
            <a:ext cx="332005" cy="2817595"/>
          </a:xfrm>
          <a:prstGeom prst="straightConnector1">
            <a:avLst/>
          </a:prstGeom>
          <a:noFill/>
          <a:ln w="9525" cap="flat" cmpd="sng" algn="ctr">
            <a:noFill/>
            <a:prstDash val="solid"/>
            <a:round/>
            <a:headEnd type="none" w="med" len="med"/>
            <a:tailEnd type="arrow"/>
          </a:ln>
          <a:effectLst/>
        </p:spPr>
      </p:cxnSp>
      <p:sp>
        <p:nvSpPr>
          <p:cNvPr id="51" name="TextBox 50"/>
          <p:cNvSpPr txBox="1"/>
          <p:nvPr/>
        </p:nvSpPr>
        <p:spPr>
          <a:xfrm>
            <a:off x="3759202" y="4895815"/>
            <a:ext cx="1764137" cy="666786"/>
          </a:xfrm>
          <a:prstGeom prst="rect">
            <a:avLst/>
          </a:prstGeom>
          <a:noFill/>
        </p:spPr>
        <p:txBody>
          <a:bodyPr wrap="none" rtlCol="0">
            <a:spAutoFit/>
          </a:bodyPr>
          <a:lstStyle/>
          <a:p>
            <a:r>
              <a:rPr lang="en-US" sz="3733" dirty="0">
                <a:solidFill>
                  <a:srgbClr val="981535"/>
                </a:solidFill>
              </a:rPr>
              <a:t>Weights</a:t>
            </a:r>
          </a:p>
        </p:txBody>
      </p:sp>
      <p:sp>
        <p:nvSpPr>
          <p:cNvPr id="52" name="TextBox 51"/>
          <p:cNvSpPr txBox="1"/>
          <p:nvPr/>
        </p:nvSpPr>
        <p:spPr>
          <a:xfrm>
            <a:off x="3251200" y="5562600"/>
            <a:ext cx="2276264" cy="666786"/>
          </a:xfrm>
          <a:prstGeom prst="rect">
            <a:avLst/>
          </a:prstGeom>
          <a:noFill/>
        </p:spPr>
        <p:txBody>
          <a:bodyPr wrap="none" rtlCol="0">
            <a:spAutoFit/>
          </a:bodyPr>
          <a:lstStyle/>
          <a:p>
            <a:r>
              <a:rPr lang="en-US" sz="3733" dirty="0">
                <a:solidFill>
                  <a:srgbClr val="981535"/>
                </a:solidFill>
              </a:rPr>
              <a:t>Input layer</a:t>
            </a:r>
          </a:p>
        </p:txBody>
      </p:sp>
      <p:sp>
        <p:nvSpPr>
          <p:cNvPr id="53" name="TextBox 52"/>
          <p:cNvSpPr txBox="1"/>
          <p:nvPr/>
        </p:nvSpPr>
        <p:spPr>
          <a:xfrm>
            <a:off x="3352800" y="3905215"/>
            <a:ext cx="2993320" cy="666786"/>
          </a:xfrm>
          <a:prstGeom prst="rect">
            <a:avLst/>
          </a:prstGeom>
          <a:noFill/>
        </p:spPr>
        <p:txBody>
          <a:bodyPr wrap="none" rtlCol="0">
            <a:spAutoFit/>
          </a:bodyPr>
          <a:lstStyle/>
          <a:p>
            <a:r>
              <a:rPr lang="en-US" sz="3733" dirty="0">
                <a:solidFill>
                  <a:srgbClr val="981535"/>
                </a:solidFill>
              </a:rPr>
              <a:t>Weighted sum</a:t>
            </a:r>
          </a:p>
        </p:txBody>
      </p:sp>
      <p:sp>
        <p:nvSpPr>
          <p:cNvPr id="54" name="TextBox 53"/>
          <p:cNvSpPr txBox="1"/>
          <p:nvPr/>
        </p:nvSpPr>
        <p:spPr>
          <a:xfrm>
            <a:off x="756715" y="2676435"/>
            <a:ext cx="6004977" cy="666786"/>
          </a:xfrm>
          <a:prstGeom prst="rect">
            <a:avLst/>
          </a:prstGeom>
          <a:noFill/>
        </p:spPr>
        <p:txBody>
          <a:bodyPr wrap="none" rtlCol="0">
            <a:spAutoFit/>
          </a:bodyPr>
          <a:lstStyle/>
          <a:p>
            <a:r>
              <a:rPr lang="en-US" sz="3733" dirty="0">
                <a:solidFill>
                  <a:srgbClr val="981535"/>
                </a:solidFill>
              </a:rPr>
              <a:t>Non-linear activation function</a:t>
            </a:r>
          </a:p>
        </p:txBody>
      </p:sp>
      <p:sp>
        <p:nvSpPr>
          <p:cNvPr id="55" name="TextBox 54"/>
          <p:cNvSpPr txBox="1"/>
          <p:nvPr/>
        </p:nvSpPr>
        <p:spPr>
          <a:xfrm>
            <a:off x="2438400" y="1295400"/>
            <a:ext cx="2726452" cy="666786"/>
          </a:xfrm>
          <a:prstGeom prst="rect">
            <a:avLst/>
          </a:prstGeom>
          <a:noFill/>
        </p:spPr>
        <p:txBody>
          <a:bodyPr wrap="none" rtlCol="0">
            <a:spAutoFit/>
          </a:bodyPr>
          <a:lstStyle/>
          <a:p>
            <a:r>
              <a:rPr lang="en-US" sz="3733" dirty="0">
                <a:solidFill>
                  <a:srgbClr val="981535"/>
                </a:solidFill>
              </a:rPr>
              <a:t>Output value</a:t>
            </a:r>
          </a:p>
        </p:txBody>
      </p:sp>
      <p:sp>
        <p:nvSpPr>
          <p:cNvPr id="11" name="TextBox 10">
            <a:extLst>
              <a:ext uri="{FF2B5EF4-FFF2-40B4-BE49-F238E27FC236}">
                <a16:creationId xmlns:a16="http://schemas.microsoft.com/office/drawing/2014/main" id="{C14E1AD8-9DFD-5648-BE34-5EED9295BE8D}"/>
              </a:ext>
            </a:extLst>
          </p:cNvPr>
          <p:cNvSpPr txBox="1"/>
          <p:nvPr/>
        </p:nvSpPr>
        <p:spPr>
          <a:xfrm>
            <a:off x="9677403" y="4724400"/>
            <a:ext cx="963725" cy="666786"/>
          </a:xfrm>
          <a:prstGeom prst="rect">
            <a:avLst/>
          </a:prstGeom>
          <a:noFill/>
        </p:spPr>
        <p:txBody>
          <a:bodyPr wrap="none" rtlCol="0">
            <a:spAutoFit/>
          </a:bodyPr>
          <a:lstStyle/>
          <a:p>
            <a:r>
              <a:rPr lang="en-US" sz="3733" dirty="0">
                <a:solidFill>
                  <a:srgbClr val="981535"/>
                </a:solidFill>
              </a:rPr>
              <a:t>bias</a:t>
            </a:r>
          </a:p>
        </p:txBody>
      </p:sp>
      <p:sp>
        <p:nvSpPr>
          <p:cNvPr id="3" name="Rectangle 2">
            <a:extLst>
              <a:ext uri="{FF2B5EF4-FFF2-40B4-BE49-F238E27FC236}">
                <a16:creationId xmlns:a16="http://schemas.microsoft.com/office/drawing/2014/main" id="{8B45938C-EB8A-4960-E1E7-A3133E7EE3E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0C353AB-AE6B-7ED1-C68C-FFCEF085814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DA8F54C-2A06-8130-D374-EA000C12FCE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24165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P spid="53" grpId="0"/>
      <p:bldP spid="54" grpId="0"/>
      <p:bldP spid="55"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4EED6-08A8-5941-90CD-A012D56498C7}"/>
              </a:ext>
            </a:extLst>
          </p:cNvPr>
          <p:cNvSpPr>
            <a:spLocks noGrp="1"/>
          </p:cNvSpPr>
          <p:nvPr>
            <p:ph type="title"/>
          </p:nvPr>
        </p:nvSpPr>
        <p:spPr>
          <a:xfrm>
            <a:off x="838200" y="487045"/>
            <a:ext cx="10515600" cy="1325563"/>
          </a:xfrm>
        </p:spPr>
        <p:txBody>
          <a:bodyPr/>
          <a:lstStyle/>
          <a:p>
            <a:r>
              <a:rPr lang="en-US" dirty="0"/>
              <a:t>An example</a:t>
            </a:r>
          </a:p>
        </p:txBody>
      </p:sp>
      <p:sp>
        <p:nvSpPr>
          <p:cNvPr id="3" name="Content Placeholder 2">
            <a:extLst>
              <a:ext uri="{FF2B5EF4-FFF2-40B4-BE49-F238E27FC236}">
                <a16:creationId xmlns:a16="http://schemas.microsoft.com/office/drawing/2014/main" id="{3F5DAD13-5B7E-3F45-8574-1085C14262D1}"/>
              </a:ext>
            </a:extLst>
          </p:cNvPr>
          <p:cNvSpPr>
            <a:spLocks noGrp="1"/>
          </p:cNvSpPr>
          <p:nvPr>
            <p:ph idx="1"/>
          </p:nvPr>
        </p:nvSpPr>
        <p:spPr>
          <a:xfrm>
            <a:off x="1219202" y="1460927"/>
            <a:ext cx="10058401" cy="4876800"/>
          </a:xfrm>
        </p:spPr>
        <p:txBody>
          <a:bodyPr/>
          <a:lstStyle/>
          <a:p>
            <a:r>
              <a:rPr lang="en-US" i="1" dirty="0"/>
              <a:t>Suppose a unit has:</a:t>
            </a:r>
          </a:p>
          <a:p>
            <a:r>
              <a:rPr lang="en-US" i="1" dirty="0">
                <a:latin typeface="Courier" pitchFamily="2" charset="0"/>
              </a:rPr>
              <a:t>w </a:t>
            </a:r>
            <a:r>
              <a:rPr lang="en-US" dirty="0">
                <a:latin typeface="Courier" pitchFamily="2" charset="0"/>
              </a:rPr>
              <a:t>= [0.2,0.3,0.9] </a:t>
            </a:r>
          </a:p>
          <a:p>
            <a:r>
              <a:rPr lang="en-US" i="1" dirty="0">
                <a:latin typeface="Courier" pitchFamily="2" charset="0"/>
              </a:rPr>
              <a:t>b </a:t>
            </a:r>
            <a:r>
              <a:rPr lang="en-US" dirty="0">
                <a:latin typeface="Courier" pitchFamily="2" charset="0"/>
              </a:rPr>
              <a:t>= 0.5 </a:t>
            </a:r>
          </a:p>
          <a:p>
            <a:r>
              <a:rPr lang="en-US" dirty="0"/>
              <a:t>What happens with input x:</a:t>
            </a:r>
          </a:p>
          <a:p>
            <a:r>
              <a:rPr lang="en-US" i="1" dirty="0">
                <a:latin typeface="Courier" pitchFamily="2" charset="0"/>
              </a:rPr>
              <a:t>x </a:t>
            </a:r>
            <a:r>
              <a:rPr lang="en-US" dirty="0">
                <a:latin typeface="Courier" pitchFamily="2" charset="0"/>
              </a:rPr>
              <a:t>= [0.5,0.6,0.1] </a:t>
            </a:r>
          </a:p>
          <a:p>
            <a:endParaRPr lang="en-US" dirty="0"/>
          </a:p>
          <a:p>
            <a:endParaRPr lang="en-US" dirty="0"/>
          </a:p>
        </p:txBody>
      </p:sp>
      <p:pic>
        <p:nvPicPr>
          <p:cNvPr id="4" name="Picture 3">
            <a:extLst>
              <a:ext uri="{FF2B5EF4-FFF2-40B4-BE49-F238E27FC236}">
                <a16:creationId xmlns:a16="http://schemas.microsoft.com/office/drawing/2014/main" id="{E2F5FC84-F390-AA44-8F95-F601CF01ED94}"/>
              </a:ext>
            </a:extLst>
          </p:cNvPr>
          <p:cNvPicPr>
            <a:picLocks noChangeAspect="1"/>
          </p:cNvPicPr>
          <p:nvPr/>
        </p:nvPicPr>
        <p:blipFill>
          <a:blip r:embed="rId3"/>
          <a:stretch>
            <a:fillRect/>
          </a:stretch>
        </p:blipFill>
        <p:spPr>
          <a:xfrm>
            <a:off x="519331" y="4714545"/>
            <a:ext cx="3556661" cy="1200951"/>
          </a:xfrm>
          <a:prstGeom prst="rect">
            <a:avLst/>
          </a:prstGeom>
        </p:spPr>
      </p:pic>
      <p:sp>
        <p:nvSpPr>
          <p:cNvPr id="5" name="Rectangle 4">
            <a:extLst>
              <a:ext uri="{FF2B5EF4-FFF2-40B4-BE49-F238E27FC236}">
                <a16:creationId xmlns:a16="http://schemas.microsoft.com/office/drawing/2014/main" id="{23E5277C-38BA-0175-A9BD-8FFB37C12B4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B86F6994-C50B-86BD-C18F-59343CA7AF6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7850C70-4C59-8EDE-81E8-E3615B01F8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47519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4EED6-08A8-5941-90CD-A012D56498C7}"/>
              </a:ext>
            </a:extLst>
          </p:cNvPr>
          <p:cNvSpPr>
            <a:spLocks noGrp="1"/>
          </p:cNvSpPr>
          <p:nvPr>
            <p:ph type="title"/>
          </p:nvPr>
        </p:nvSpPr>
        <p:spPr>
          <a:xfrm>
            <a:off x="838200" y="563245"/>
            <a:ext cx="10515600" cy="1325563"/>
          </a:xfrm>
        </p:spPr>
        <p:txBody>
          <a:bodyPr/>
          <a:lstStyle/>
          <a:p>
            <a:r>
              <a:rPr lang="en-US" dirty="0"/>
              <a:t>An example</a:t>
            </a:r>
          </a:p>
        </p:txBody>
      </p:sp>
      <p:sp>
        <p:nvSpPr>
          <p:cNvPr id="3" name="Content Placeholder 2">
            <a:extLst>
              <a:ext uri="{FF2B5EF4-FFF2-40B4-BE49-F238E27FC236}">
                <a16:creationId xmlns:a16="http://schemas.microsoft.com/office/drawing/2014/main" id="{3F5DAD13-5B7E-3F45-8574-1085C14262D1}"/>
              </a:ext>
            </a:extLst>
          </p:cNvPr>
          <p:cNvSpPr>
            <a:spLocks noGrp="1"/>
          </p:cNvSpPr>
          <p:nvPr>
            <p:ph idx="1"/>
          </p:nvPr>
        </p:nvSpPr>
        <p:spPr>
          <a:xfrm>
            <a:off x="1219202" y="1719747"/>
            <a:ext cx="10058401" cy="5151380"/>
          </a:xfrm>
        </p:spPr>
        <p:txBody>
          <a:bodyPr/>
          <a:lstStyle/>
          <a:p>
            <a:r>
              <a:rPr lang="en-US" i="1" dirty="0"/>
              <a:t>Suppose a unit has:</a:t>
            </a:r>
          </a:p>
          <a:p>
            <a:pPr marL="971502" indent="0"/>
            <a:r>
              <a:rPr lang="en-US" i="1" dirty="0">
                <a:latin typeface="Courier" pitchFamily="2" charset="0"/>
              </a:rPr>
              <a:t>w </a:t>
            </a:r>
            <a:r>
              <a:rPr lang="en-US" dirty="0">
                <a:latin typeface="Courier" pitchFamily="2" charset="0"/>
              </a:rPr>
              <a:t>= [0.2,0.3,0.9] </a:t>
            </a:r>
          </a:p>
          <a:p>
            <a:pPr marL="971502" indent="0"/>
            <a:r>
              <a:rPr lang="en-US" i="1" dirty="0">
                <a:latin typeface="Courier" pitchFamily="2" charset="0"/>
              </a:rPr>
              <a:t>b </a:t>
            </a:r>
            <a:r>
              <a:rPr lang="en-US" dirty="0">
                <a:latin typeface="Courier" pitchFamily="2" charset="0"/>
              </a:rPr>
              <a:t>= 0.5 </a:t>
            </a:r>
          </a:p>
          <a:p>
            <a:r>
              <a:rPr lang="en-US" dirty="0"/>
              <a:t>What happens with the following input x?</a:t>
            </a:r>
          </a:p>
          <a:p>
            <a:r>
              <a:rPr lang="en-US" i="1" dirty="0">
                <a:latin typeface="Courier" pitchFamily="2" charset="0"/>
              </a:rPr>
              <a:t>		x </a:t>
            </a:r>
            <a:r>
              <a:rPr lang="en-US" dirty="0">
                <a:latin typeface="Courier" pitchFamily="2" charset="0"/>
              </a:rPr>
              <a:t>= [0.5,0.6,0.1] </a:t>
            </a:r>
          </a:p>
          <a:p>
            <a:endParaRPr lang="en-US" dirty="0"/>
          </a:p>
          <a:p>
            <a:endParaRPr lang="en-US" dirty="0"/>
          </a:p>
        </p:txBody>
      </p:sp>
      <p:pic>
        <p:nvPicPr>
          <p:cNvPr id="4" name="Picture 3">
            <a:extLst>
              <a:ext uri="{FF2B5EF4-FFF2-40B4-BE49-F238E27FC236}">
                <a16:creationId xmlns:a16="http://schemas.microsoft.com/office/drawing/2014/main" id="{E2F5FC84-F390-AA44-8F95-F601CF01ED94}"/>
              </a:ext>
            </a:extLst>
          </p:cNvPr>
          <p:cNvPicPr>
            <a:picLocks noChangeAspect="1"/>
          </p:cNvPicPr>
          <p:nvPr/>
        </p:nvPicPr>
        <p:blipFill>
          <a:blip r:embed="rId2"/>
          <a:stretch>
            <a:fillRect/>
          </a:stretch>
        </p:blipFill>
        <p:spPr>
          <a:xfrm>
            <a:off x="519331" y="4958385"/>
            <a:ext cx="3556661" cy="1200951"/>
          </a:xfrm>
          <a:prstGeom prst="rect">
            <a:avLst/>
          </a:prstGeom>
        </p:spPr>
      </p:pic>
      <p:pic>
        <p:nvPicPr>
          <p:cNvPr id="6" name="Picture 5">
            <a:extLst>
              <a:ext uri="{FF2B5EF4-FFF2-40B4-BE49-F238E27FC236}">
                <a16:creationId xmlns:a16="http://schemas.microsoft.com/office/drawing/2014/main" id="{F53532CB-F6E1-F643-A2BB-4F2F024E1A75}"/>
              </a:ext>
            </a:extLst>
          </p:cNvPr>
          <p:cNvPicPr>
            <a:picLocks noChangeAspect="1"/>
          </p:cNvPicPr>
          <p:nvPr/>
        </p:nvPicPr>
        <p:blipFill>
          <a:blip r:embed="rId3"/>
          <a:stretch>
            <a:fillRect/>
          </a:stretch>
        </p:blipFill>
        <p:spPr>
          <a:xfrm>
            <a:off x="4272849" y="5004573"/>
            <a:ext cx="2909995" cy="1108571"/>
          </a:xfrm>
          <a:prstGeom prst="rect">
            <a:avLst/>
          </a:prstGeom>
        </p:spPr>
      </p:pic>
      <p:sp>
        <p:nvSpPr>
          <p:cNvPr id="5" name="Rectangle 4">
            <a:extLst>
              <a:ext uri="{FF2B5EF4-FFF2-40B4-BE49-F238E27FC236}">
                <a16:creationId xmlns:a16="http://schemas.microsoft.com/office/drawing/2014/main" id="{DD530459-FC03-4927-F5FB-1CCA66A2AC7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D48686AD-681A-3A64-66B9-2EF3F1FAAF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B1C69302-5968-F586-A41E-01DC2BA9E16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427842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4EED6-08A8-5941-90CD-A012D56498C7}"/>
              </a:ext>
            </a:extLst>
          </p:cNvPr>
          <p:cNvSpPr>
            <a:spLocks noGrp="1"/>
          </p:cNvSpPr>
          <p:nvPr>
            <p:ph type="title"/>
          </p:nvPr>
        </p:nvSpPr>
        <p:spPr>
          <a:xfrm>
            <a:off x="838200" y="487045"/>
            <a:ext cx="10515600" cy="1325563"/>
          </a:xfrm>
        </p:spPr>
        <p:txBody>
          <a:bodyPr/>
          <a:lstStyle/>
          <a:p>
            <a:r>
              <a:rPr lang="en-US" dirty="0"/>
              <a:t>An example</a:t>
            </a:r>
          </a:p>
        </p:txBody>
      </p:sp>
      <p:sp>
        <p:nvSpPr>
          <p:cNvPr id="3" name="Content Placeholder 2">
            <a:extLst>
              <a:ext uri="{FF2B5EF4-FFF2-40B4-BE49-F238E27FC236}">
                <a16:creationId xmlns:a16="http://schemas.microsoft.com/office/drawing/2014/main" id="{3F5DAD13-5B7E-3F45-8574-1085C14262D1}"/>
              </a:ext>
            </a:extLst>
          </p:cNvPr>
          <p:cNvSpPr>
            <a:spLocks noGrp="1"/>
          </p:cNvSpPr>
          <p:nvPr>
            <p:ph idx="1"/>
          </p:nvPr>
        </p:nvSpPr>
        <p:spPr>
          <a:xfrm>
            <a:off x="1219202" y="1417323"/>
            <a:ext cx="10058401" cy="4920407"/>
          </a:xfrm>
        </p:spPr>
        <p:txBody>
          <a:bodyPr/>
          <a:lstStyle/>
          <a:p>
            <a:r>
              <a:rPr lang="en-US" i="1" dirty="0"/>
              <a:t>Suppose a unit has:</a:t>
            </a:r>
          </a:p>
          <a:p>
            <a:pPr marL="9525" indent="908005"/>
            <a:r>
              <a:rPr lang="en-US" i="1" dirty="0">
                <a:latin typeface="Courier" pitchFamily="2" charset="0"/>
              </a:rPr>
              <a:t>w </a:t>
            </a:r>
            <a:r>
              <a:rPr lang="en-US" dirty="0">
                <a:latin typeface="Courier" pitchFamily="2" charset="0"/>
              </a:rPr>
              <a:t>= [0.2,0.3,0.9] </a:t>
            </a:r>
          </a:p>
          <a:p>
            <a:pPr marL="9525" indent="908005"/>
            <a:r>
              <a:rPr lang="en-US" i="1" dirty="0">
                <a:latin typeface="Courier" pitchFamily="2" charset="0"/>
              </a:rPr>
              <a:t>b </a:t>
            </a:r>
            <a:r>
              <a:rPr lang="en-US" dirty="0">
                <a:latin typeface="Courier" pitchFamily="2" charset="0"/>
              </a:rPr>
              <a:t>= 0.5 </a:t>
            </a:r>
          </a:p>
          <a:p>
            <a:r>
              <a:rPr lang="en-US" dirty="0"/>
              <a:t>What happens with input x:</a:t>
            </a:r>
          </a:p>
          <a:p>
            <a:pPr marL="9525" indent="908005"/>
            <a:r>
              <a:rPr lang="en-US" i="1" dirty="0">
                <a:latin typeface="Courier" pitchFamily="2" charset="0"/>
              </a:rPr>
              <a:t>x </a:t>
            </a:r>
            <a:r>
              <a:rPr lang="en-US" dirty="0">
                <a:latin typeface="Courier" pitchFamily="2" charset="0"/>
              </a:rPr>
              <a:t>= [0.5,0.6,0.1]</a:t>
            </a:r>
          </a:p>
          <a:p>
            <a:endParaRPr lang="en-US" dirty="0"/>
          </a:p>
          <a:p>
            <a:endParaRPr lang="en-US" dirty="0"/>
          </a:p>
        </p:txBody>
      </p:sp>
      <p:pic>
        <p:nvPicPr>
          <p:cNvPr id="4" name="Picture 3">
            <a:extLst>
              <a:ext uri="{FF2B5EF4-FFF2-40B4-BE49-F238E27FC236}">
                <a16:creationId xmlns:a16="http://schemas.microsoft.com/office/drawing/2014/main" id="{E2F5FC84-F390-AA44-8F95-F601CF01ED94}"/>
              </a:ext>
            </a:extLst>
          </p:cNvPr>
          <p:cNvPicPr>
            <a:picLocks noChangeAspect="1"/>
          </p:cNvPicPr>
          <p:nvPr/>
        </p:nvPicPr>
        <p:blipFill>
          <a:blip r:embed="rId3"/>
          <a:stretch>
            <a:fillRect/>
          </a:stretch>
        </p:blipFill>
        <p:spPr>
          <a:xfrm>
            <a:off x="519331" y="4714545"/>
            <a:ext cx="3556661" cy="1200951"/>
          </a:xfrm>
          <a:prstGeom prst="rect">
            <a:avLst/>
          </a:prstGeom>
        </p:spPr>
      </p:pic>
      <p:pic>
        <p:nvPicPr>
          <p:cNvPr id="6" name="Picture 5">
            <a:extLst>
              <a:ext uri="{FF2B5EF4-FFF2-40B4-BE49-F238E27FC236}">
                <a16:creationId xmlns:a16="http://schemas.microsoft.com/office/drawing/2014/main" id="{F53532CB-F6E1-F643-A2BB-4F2F024E1A75}"/>
              </a:ext>
            </a:extLst>
          </p:cNvPr>
          <p:cNvPicPr>
            <a:picLocks noChangeAspect="1"/>
          </p:cNvPicPr>
          <p:nvPr/>
        </p:nvPicPr>
        <p:blipFill>
          <a:blip r:embed="rId4"/>
          <a:stretch>
            <a:fillRect/>
          </a:stretch>
        </p:blipFill>
        <p:spPr>
          <a:xfrm>
            <a:off x="4272849" y="4760733"/>
            <a:ext cx="2909995" cy="1108571"/>
          </a:xfrm>
          <a:prstGeom prst="rect">
            <a:avLst/>
          </a:prstGeom>
        </p:spPr>
      </p:pic>
      <p:pic>
        <p:nvPicPr>
          <p:cNvPr id="7" name="Picture 6">
            <a:extLst>
              <a:ext uri="{FF2B5EF4-FFF2-40B4-BE49-F238E27FC236}">
                <a16:creationId xmlns:a16="http://schemas.microsoft.com/office/drawing/2014/main" id="{88845432-9BC5-E943-B970-D22498DE129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655383" y="5740799"/>
            <a:ext cx="4619040" cy="1103664"/>
          </a:xfrm>
          <a:prstGeom prst="rect">
            <a:avLst/>
          </a:prstGeom>
        </p:spPr>
      </p:pic>
      <p:sp>
        <p:nvSpPr>
          <p:cNvPr id="5" name="Rectangle 4">
            <a:extLst>
              <a:ext uri="{FF2B5EF4-FFF2-40B4-BE49-F238E27FC236}">
                <a16:creationId xmlns:a16="http://schemas.microsoft.com/office/drawing/2014/main" id="{32EE165C-BD4D-6BA5-C2A6-1D95FF2A5FC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BD7872A6-F098-2DFE-F2C8-89E5AA43260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8D69A9D6-BDB0-B036-50BF-7380812FA877}"/>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73D9A4E5-2177-E5AD-0F50-96A8FE9A2DF6}"/>
              </a:ext>
            </a:extLst>
          </p:cNvPr>
          <p:cNvPicPr>
            <a:picLocks noChangeAspect="1"/>
          </p:cNvPicPr>
          <p:nvPr/>
        </p:nvPicPr>
        <p:blipFill>
          <a:blip r:embed="rId7"/>
          <a:stretch>
            <a:fillRect/>
          </a:stretch>
        </p:blipFill>
        <p:spPr>
          <a:xfrm>
            <a:off x="3131820" y="6429510"/>
            <a:ext cx="228600" cy="171450"/>
          </a:xfrm>
          <a:prstGeom prst="rect">
            <a:avLst/>
          </a:prstGeom>
        </p:spPr>
      </p:pic>
      <p:pic>
        <p:nvPicPr>
          <p:cNvPr id="12" name="Picture 11">
            <a:extLst>
              <a:ext uri="{FF2B5EF4-FFF2-40B4-BE49-F238E27FC236}">
                <a16:creationId xmlns:a16="http://schemas.microsoft.com/office/drawing/2014/main" id="{575FEFBA-9948-57DB-955B-6B3E75DED92A}"/>
              </a:ext>
            </a:extLst>
          </p:cNvPr>
          <p:cNvPicPr>
            <a:picLocks noChangeAspect="1"/>
          </p:cNvPicPr>
          <p:nvPr/>
        </p:nvPicPr>
        <p:blipFill>
          <a:blip r:embed="rId7"/>
          <a:stretch>
            <a:fillRect/>
          </a:stretch>
        </p:blipFill>
        <p:spPr>
          <a:xfrm>
            <a:off x="3964903" y="6384394"/>
            <a:ext cx="228600" cy="171450"/>
          </a:xfrm>
          <a:prstGeom prst="rect">
            <a:avLst/>
          </a:prstGeom>
        </p:spPr>
      </p:pic>
      <p:pic>
        <p:nvPicPr>
          <p:cNvPr id="13" name="Picture 12">
            <a:extLst>
              <a:ext uri="{FF2B5EF4-FFF2-40B4-BE49-F238E27FC236}">
                <a16:creationId xmlns:a16="http://schemas.microsoft.com/office/drawing/2014/main" id="{A939F192-79CE-2DB2-EA60-3A9466FCD824}"/>
              </a:ext>
            </a:extLst>
          </p:cNvPr>
          <p:cNvPicPr>
            <a:picLocks noChangeAspect="1"/>
          </p:cNvPicPr>
          <p:nvPr/>
        </p:nvPicPr>
        <p:blipFill>
          <a:blip r:embed="rId7"/>
          <a:stretch>
            <a:fillRect/>
          </a:stretch>
        </p:blipFill>
        <p:spPr>
          <a:xfrm>
            <a:off x="4842729" y="6399898"/>
            <a:ext cx="228600" cy="171450"/>
          </a:xfrm>
          <a:prstGeom prst="rect">
            <a:avLst/>
          </a:prstGeom>
        </p:spPr>
      </p:pic>
    </p:spTree>
    <p:extLst>
      <p:ext uri="{BB962C8B-B14F-4D97-AF65-F5344CB8AC3E}">
        <p14:creationId xmlns:p14="http://schemas.microsoft.com/office/powerpoint/2010/main" val="18246065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4EED6-08A8-5941-90CD-A012D56498C7}"/>
              </a:ext>
            </a:extLst>
          </p:cNvPr>
          <p:cNvSpPr>
            <a:spLocks noGrp="1"/>
          </p:cNvSpPr>
          <p:nvPr>
            <p:ph type="title"/>
          </p:nvPr>
        </p:nvSpPr>
        <p:spPr>
          <a:xfrm>
            <a:off x="838200" y="456565"/>
            <a:ext cx="10515600" cy="1325563"/>
          </a:xfrm>
        </p:spPr>
        <p:txBody>
          <a:bodyPr/>
          <a:lstStyle/>
          <a:p>
            <a:r>
              <a:rPr lang="en-US" dirty="0"/>
              <a:t>An example</a:t>
            </a:r>
          </a:p>
        </p:txBody>
      </p:sp>
      <p:sp>
        <p:nvSpPr>
          <p:cNvPr id="3" name="Content Placeholder 2">
            <a:extLst>
              <a:ext uri="{FF2B5EF4-FFF2-40B4-BE49-F238E27FC236}">
                <a16:creationId xmlns:a16="http://schemas.microsoft.com/office/drawing/2014/main" id="{3F5DAD13-5B7E-3F45-8574-1085C14262D1}"/>
              </a:ext>
            </a:extLst>
          </p:cNvPr>
          <p:cNvSpPr>
            <a:spLocks noGrp="1"/>
          </p:cNvSpPr>
          <p:nvPr>
            <p:ph idx="1"/>
          </p:nvPr>
        </p:nvSpPr>
        <p:spPr>
          <a:xfrm>
            <a:off x="1219202" y="1202059"/>
            <a:ext cx="10058401" cy="5105191"/>
          </a:xfrm>
        </p:spPr>
        <p:txBody>
          <a:bodyPr/>
          <a:lstStyle/>
          <a:p>
            <a:r>
              <a:rPr lang="en-US" i="1" dirty="0"/>
              <a:t>Suppose a unit has:</a:t>
            </a:r>
          </a:p>
          <a:p>
            <a:pPr marL="9525" indent="908005"/>
            <a:r>
              <a:rPr lang="en-US" i="1" dirty="0">
                <a:latin typeface="Courier" pitchFamily="2" charset="0"/>
              </a:rPr>
              <a:t>w </a:t>
            </a:r>
            <a:r>
              <a:rPr lang="en-US" dirty="0">
                <a:latin typeface="Courier" pitchFamily="2" charset="0"/>
              </a:rPr>
              <a:t>= [0.2,0.3,0.9] </a:t>
            </a:r>
          </a:p>
          <a:p>
            <a:pPr marL="9525" indent="908005"/>
            <a:r>
              <a:rPr lang="en-US" i="1" dirty="0">
                <a:latin typeface="Courier" pitchFamily="2" charset="0"/>
              </a:rPr>
              <a:t>b </a:t>
            </a:r>
            <a:r>
              <a:rPr lang="en-US" dirty="0">
                <a:latin typeface="Courier" pitchFamily="2" charset="0"/>
              </a:rPr>
              <a:t>= 0.5 </a:t>
            </a:r>
          </a:p>
          <a:p>
            <a:r>
              <a:rPr lang="en-US" dirty="0"/>
              <a:t>What happens with input x:</a:t>
            </a:r>
          </a:p>
          <a:p>
            <a:pPr marL="9525" indent="908005"/>
            <a:r>
              <a:rPr lang="en-US" i="1" dirty="0">
                <a:latin typeface="Courier" pitchFamily="2" charset="0"/>
              </a:rPr>
              <a:t>x </a:t>
            </a:r>
            <a:r>
              <a:rPr lang="en-US" dirty="0">
                <a:latin typeface="Courier" pitchFamily="2" charset="0"/>
              </a:rPr>
              <a:t>= [0.5,0.6,0.1] </a:t>
            </a:r>
          </a:p>
          <a:p>
            <a:endParaRPr lang="en-US" dirty="0"/>
          </a:p>
          <a:p>
            <a:endParaRPr lang="en-US" dirty="0"/>
          </a:p>
        </p:txBody>
      </p:sp>
      <p:pic>
        <p:nvPicPr>
          <p:cNvPr id="4" name="Picture 3">
            <a:extLst>
              <a:ext uri="{FF2B5EF4-FFF2-40B4-BE49-F238E27FC236}">
                <a16:creationId xmlns:a16="http://schemas.microsoft.com/office/drawing/2014/main" id="{E2F5FC84-F390-AA44-8F95-F601CF01ED94}"/>
              </a:ext>
            </a:extLst>
          </p:cNvPr>
          <p:cNvPicPr>
            <a:picLocks noChangeAspect="1"/>
          </p:cNvPicPr>
          <p:nvPr/>
        </p:nvPicPr>
        <p:blipFill>
          <a:blip r:embed="rId2"/>
          <a:stretch>
            <a:fillRect/>
          </a:stretch>
        </p:blipFill>
        <p:spPr>
          <a:xfrm>
            <a:off x="519331" y="4684065"/>
            <a:ext cx="3556661" cy="1200951"/>
          </a:xfrm>
          <a:prstGeom prst="rect">
            <a:avLst/>
          </a:prstGeom>
        </p:spPr>
      </p:pic>
      <p:pic>
        <p:nvPicPr>
          <p:cNvPr id="6" name="Picture 5">
            <a:extLst>
              <a:ext uri="{FF2B5EF4-FFF2-40B4-BE49-F238E27FC236}">
                <a16:creationId xmlns:a16="http://schemas.microsoft.com/office/drawing/2014/main" id="{F53532CB-F6E1-F643-A2BB-4F2F024E1A75}"/>
              </a:ext>
            </a:extLst>
          </p:cNvPr>
          <p:cNvPicPr>
            <a:picLocks noChangeAspect="1"/>
          </p:cNvPicPr>
          <p:nvPr/>
        </p:nvPicPr>
        <p:blipFill>
          <a:blip r:embed="rId3"/>
          <a:stretch>
            <a:fillRect/>
          </a:stretch>
        </p:blipFill>
        <p:spPr>
          <a:xfrm>
            <a:off x="4272849" y="4730253"/>
            <a:ext cx="2909995" cy="1108571"/>
          </a:xfrm>
          <a:prstGeom prst="rect">
            <a:avLst/>
          </a:prstGeom>
        </p:spPr>
      </p:pic>
      <p:pic>
        <p:nvPicPr>
          <p:cNvPr id="7" name="Picture 6">
            <a:extLst>
              <a:ext uri="{FF2B5EF4-FFF2-40B4-BE49-F238E27FC236}">
                <a16:creationId xmlns:a16="http://schemas.microsoft.com/office/drawing/2014/main" id="{88845432-9BC5-E943-B970-D22498DE129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553160" y="5750943"/>
            <a:ext cx="4619040" cy="1103664"/>
          </a:xfrm>
          <a:prstGeom prst="rect">
            <a:avLst/>
          </a:prstGeom>
        </p:spPr>
      </p:pic>
      <p:pic>
        <p:nvPicPr>
          <p:cNvPr id="8" name="Picture 7">
            <a:extLst>
              <a:ext uri="{FF2B5EF4-FFF2-40B4-BE49-F238E27FC236}">
                <a16:creationId xmlns:a16="http://schemas.microsoft.com/office/drawing/2014/main" id="{D409064D-1EE5-F44E-A812-29745FD78011}"/>
              </a:ext>
            </a:extLst>
          </p:cNvPr>
          <p:cNvPicPr>
            <a:picLocks noChangeAspect="1"/>
          </p:cNvPicPr>
          <p:nvPr/>
        </p:nvPicPr>
        <p:blipFill>
          <a:blip r:embed="rId5"/>
          <a:stretch>
            <a:fillRect/>
          </a:stretch>
        </p:blipFill>
        <p:spPr>
          <a:xfrm>
            <a:off x="6935814" y="5609922"/>
            <a:ext cx="1893807" cy="1339521"/>
          </a:xfrm>
          <a:prstGeom prst="rect">
            <a:avLst/>
          </a:prstGeom>
        </p:spPr>
      </p:pic>
      <p:pic>
        <p:nvPicPr>
          <p:cNvPr id="9" name="Picture 8">
            <a:extLst>
              <a:ext uri="{FF2B5EF4-FFF2-40B4-BE49-F238E27FC236}">
                <a16:creationId xmlns:a16="http://schemas.microsoft.com/office/drawing/2014/main" id="{0DDCA64C-6288-DD46-B1EC-3BCD67F2FF8D}"/>
              </a:ext>
            </a:extLst>
          </p:cNvPr>
          <p:cNvPicPr>
            <a:picLocks noChangeAspect="1"/>
          </p:cNvPicPr>
          <p:nvPr/>
        </p:nvPicPr>
        <p:blipFill>
          <a:blip r:embed="rId6"/>
          <a:stretch>
            <a:fillRect/>
          </a:stretch>
        </p:blipFill>
        <p:spPr>
          <a:xfrm>
            <a:off x="9296400" y="5899536"/>
            <a:ext cx="1154760" cy="785237"/>
          </a:xfrm>
          <a:prstGeom prst="rect">
            <a:avLst/>
          </a:prstGeom>
        </p:spPr>
      </p:pic>
      <p:sp>
        <p:nvSpPr>
          <p:cNvPr id="5" name="Rectangle 4">
            <a:extLst>
              <a:ext uri="{FF2B5EF4-FFF2-40B4-BE49-F238E27FC236}">
                <a16:creationId xmlns:a16="http://schemas.microsoft.com/office/drawing/2014/main" id="{7902E706-3F6C-B6D0-604A-A82793504C7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A04B1D06-5E90-7946-A521-F0775682FA6C}"/>
              </a:ext>
            </a:extLst>
          </p:cNvPr>
          <p:cNvSpPr txBox="1"/>
          <p:nvPr/>
        </p:nvSpPr>
        <p:spPr>
          <a:xfrm>
            <a:off x="9545323" y="6471020"/>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B003C6CB-65CD-8872-5917-685E7A4F46C0}"/>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2" name="Picture 11">
            <a:extLst>
              <a:ext uri="{FF2B5EF4-FFF2-40B4-BE49-F238E27FC236}">
                <a16:creationId xmlns:a16="http://schemas.microsoft.com/office/drawing/2014/main" id="{4142222D-34A2-BA49-C939-E74089B00FE3}"/>
              </a:ext>
            </a:extLst>
          </p:cNvPr>
          <p:cNvPicPr>
            <a:picLocks noChangeAspect="1"/>
          </p:cNvPicPr>
          <p:nvPr/>
        </p:nvPicPr>
        <p:blipFill>
          <a:blip r:embed="rId8"/>
          <a:stretch>
            <a:fillRect/>
          </a:stretch>
        </p:blipFill>
        <p:spPr>
          <a:xfrm>
            <a:off x="2994660" y="6383790"/>
            <a:ext cx="228600" cy="171450"/>
          </a:xfrm>
          <a:prstGeom prst="rect">
            <a:avLst/>
          </a:prstGeom>
        </p:spPr>
      </p:pic>
      <p:pic>
        <p:nvPicPr>
          <p:cNvPr id="13" name="Picture 12">
            <a:extLst>
              <a:ext uri="{FF2B5EF4-FFF2-40B4-BE49-F238E27FC236}">
                <a16:creationId xmlns:a16="http://schemas.microsoft.com/office/drawing/2014/main" id="{8D3AAF70-65A3-C478-B2F4-3788AA6586BE}"/>
              </a:ext>
            </a:extLst>
          </p:cNvPr>
          <p:cNvPicPr>
            <a:picLocks noChangeAspect="1"/>
          </p:cNvPicPr>
          <p:nvPr/>
        </p:nvPicPr>
        <p:blipFill>
          <a:blip r:embed="rId8"/>
          <a:stretch>
            <a:fillRect/>
          </a:stretch>
        </p:blipFill>
        <p:spPr>
          <a:xfrm>
            <a:off x="3858223" y="6384394"/>
            <a:ext cx="228600" cy="171450"/>
          </a:xfrm>
          <a:prstGeom prst="rect">
            <a:avLst/>
          </a:prstGeom>
        </p:spPr>
      </p:pic>
      <p:pic>
        <p:nvPicPr>
          <p:cNvPr id="14" name="Picture 13">
            <a:extLst>
              <a:ext uri="{FF2B5EF4-FFF2-40B4-BE49-F238E27FC236}">
                <a16:creationId xmlns:a16="http://schemas.microsoft.com/office/drawing/2014/main" id="{17646F55-1245-1D9F-B4FD-2994B4BBEAB8}"/>
              </a:ext>
            </a:extLst>
          </p:cNvPr>
          <p:cNvPicPr>
            <a:picLocks noChangeAspect="1"/>
          </p:cNvPicPr>
          <p:nvPr/>
        </p:nvPicPr>
        <p:blipFill>
          <a:blip r:embed="rId8"/>
          <a:stretch>
            <a:fillRect/>
          </a:stretch>
        </p:blipFill>
        <p:spPr>
          <a:xfrm>
            <a:off x="4705569" y="6399898"/>
            <a:ext cx="228600" cy="171450"/>
          </a:xfrm>
          <a:prstGeom prst="rect">
            <a:avLst/>
          </a:prstGeom>
        </p:spPr>
      </p:pic>
    </p:spTree>
    <p:extLst>
      <p:ext uri="{BB962C8B-B14F-4D97-AF65-F5344CB8AC3E}">
        <p14:creationId xmlns:p14="http://schemas.microsoft.com/office/powerpoint/2010/main" val="21865948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647283"/>
            <a:ext cx="10637520" cy="907196"/>
          </a:xfrm>
        </p:spPr>
        <p:txBody>
          <a:bodyPr>
            <a:normAutofit fontScale="90000"/>
          </a:bodyPr>
          <a:lstStyle/>
          <a:p>
            <a:r>
              <a:rPr lang="en-US" b="0" dirty="0"/>
              <a:t>Non-Linear </a:t>
            </a:r>
            <a:r>
              <a:rPr lang="en-US" dirty="0"/>
              <a:t>Activation </a:t>
            </a:r>
            <a:r>
              <a:rPr lang="en-US" b="0" dirty="0"/>
              <a:t>Functions besides sigmoid</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rcRect/>
          <a:stretch/>
        </p:blipFill>
        <p:spPr>
          <a:xfrm>
            <a:off x="445287" y="1737362"/>
            <a:ext cx="5806837" cy="3871225"/>
          </a:xfrm>
          <a:prstGeom prst="rect">
            <a:avLst/>
          </a:prstGeom>
        </p:spPr>
      </p:pic>
      <p:sp>
        <p:nvSpPr>
          <p:cNvPr id="8" name="TextBox 7"/>
          <p:cNvSpPr txBox="1"/>
          <p:nvPr/>
        </p:nvSpPr>
        <p:spPr>
          <a:xfrm>
            <a:off x="2540001" y="5801360"/>
            <a:ext cx="1184748" cy="738664"/>
          </a:xfrm>
          <a:prstGeom prst="rect">
            <a:avLst/>
          </a:prstGeom>
          <a:noFill/>
        </p:spPr>
        <p:txBody>
          <a:bodyPr wrap="none" rtlCol="0">
            <a:spAutoFit/>
          </a:bodyPr>
          <a:lstStyle/>
          <a:p>
            <a:r>
              <a:rPr lang="en-US" sz="4200" dirty="0">
                <a:solidFill>
                  <a:srgbClr val="981535"/>
                </a:solidFill>
              </a:rPr>
              <a:t>tanh</a:t>
            </a:r>
          </a:p>
        </p:txBody>
      </p:sp>
      <p:sp>
        <p:nvSpPr>
          <p:cNvPr id="9" name="TextBox 8"/>
          <p:cNvSpPr txBox="1"/>
          <p:nvPr/>
        </p:nvSpPr>
        <p:spPr>
          <a:xfrm>
            <a:off x="6252124" y="5572179"/>
            <a:ext cx="4631524" cy="1384995"/>
          </a:xfrm>
          <a:prstGeom prst="rect">
            <a:avLst/>
          </a:prstGeom>
          <a:noFill/>
        </p:spPr>
        <p:txBody>
          <a:bodyPr wrap="none" rtlCol="0">
            <a:spAutoFit/>
          </a:bodyPr>
          <a:lstStyle/>
          <a:p>
            <a:pPr algn="ctr"/>
            <a:r>
              <a:rPr lang="en-US" sz="4200" dirty="0" err="1">
                <a:solidFill>
                  <a:srgbClr val="981535"/>
                </a:solidFill>
              </a:rPr>
              <a:t>ReLU</a:t>
            </a:r>
            <a:endParaRPr lang="en-US" sz="4200" dirty="0">
              <a:solidFill>
                <a:srgbClr val="981535"/>
              </a:solidFill>
            </a:endParaRPr>
          </a:p>
          <a:p>
            <a:pPr algn="ctr"/>
            <a:r>
              <a:rPr lang="en-US" sz="4200" dirty="0">
                <a:solidFill>
                  <a:srgbClr val="981535"/>
                </a:solidFill>
              </a:rPr>
              <a:t>Rectified Linear Unit</a:t>
            </a:r>
          </a:p>
        </p:txBody>
      </p:sp>
      <p:pic>
        <p:nvPicPr>
          <p:cNvPr id="4" name="Picture 3">
            <a:extLst>
              <a:ext uri="{FF2B5EF4-FFF2-40B4-BE49-F238E27FC236}">
                <a16:creationId xmlns:a16="http://schemas.microsoft.com/office/drawing/2014/main" id="{AF02B4F0-9270-E94B-BD68-E392428E794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19200" y="2194560"/>
            <a:ext cx="2173112" cy="1066800"/>
          </a:xfrm>
          <a:prstGeom prst="rect">
            <a:avLst/>
          </a:prstGeom>
        </p:spPr>
      </p:pic>
      <p:pic>
        <p:nvPicPr>
          <p:cNvPr id="10" name="Picture 9">
            <a:extLst>
              <a:ext uri="{FF2B5EF4-FFF2-40B4-BE49-F238E27FC236}">
                <a16:creationId xmlns:a16="http://schemas.microsoft.com/office/drawing/2014/main" id="{AD74CA4B-4FB9-6541-86FD-C3420F84E1C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324600" y="1701995"/>
            <a:ext cx="5943600" cy="3962400"/>
          </a:xfrm>
          <a:prstGeom prst="rect">
            <a:avLst/>
          </a:prstGeom>
        </p:spPr>
      </p:pic>
      <p:pic>
        <p:nvPicPr>
          <p:cNvPr id="12" name="Picture 11">
            <a:extLst>
              <a:ext uri="{FF2B5EF4-FFF2-40B4-BE49-F238E27FC236}">
                <a16:creationId xmlns:a16="http://schemas.microsoft.com/office/drawing/2014/main" id="{3C10449D-77B6-844D-B909-AD3E27CA457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196419" y="2320425"/>
            <a:ext cx="2633383" cy="646795"/>
          </a:xfrm>
          <a:prstGeom prst="rect">
            <a:avLst/>
          </a:prstGeom>
        </p:spPr>
      </p:pic>
      <p:sp>
        <p:nvSpPr>
          <p:cNvPr id="3" name="TextBox 2">
            <a:extLst>
              <a:ext uri="{FF2B5EF4-FFF2-40B4-BE49-F238E27FC236}">
                <a16:creationId xmlns:a16="http://schemas.microsoft.com/office/drawing/2014/main" id="{65B0665F-21A0-3248-8FA5-2C1BFE604327}"/>
              </a:ext>
            </a:extLst>
          </p:cNvPr>
          <p:cNvSpPr txBox="1"/>
          <p:nvPr/>
        </p:nvSpPr>
        <p:spPr>
          <a:xfrm>
            <a:off x="8071961" y="1440386"/>
            <a:ext cx="2775312" cy="584775"/>
          </a:xfrm>
          <a:prstGeom prst="rect">
            <a:avLst/>
          </a:prstGeom>
          <a:noFill/>
        </p:spPr>
        <p:txBody>
          <a:bodyPr wrap="none" rtlCol="0">
            <a:spAutoFit/>
          </a:bodyPr>
          <a:lstStyle/>
          <a:p>
            <a:r>
              <a:rPr lang="en-US" sz="3200" dirty="0"/>
              <a:t>Most Common:</a:t>
            </a:r>
          </a:p>
        </p:txBody>
      </p:sp>
      <p:sp>
        <p:nvSpPr>
          <p:cNvPr id="5" name="Rectangle 4">
            <a:extLst>
              <a:ext uri="{FF2B5EF4-FFF2-40B4-BE49-F238E27FC236}">
                <a16:creationId xmlns:a16="http://schemas.microsoft.com/office/drawing/2014/main" id="{390A60B3-09D1-EA95-368F-92748F46B5D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79CD7AD-B7A3-CEA2-BE4E-BB64DBB4F2A9}"/>
              </a:ext>
            </a:extLst>
          </p:cNvPr>
          <p:cNvSpPr txBox="1"/>
          <p:nvPr/>
        </p:nvSpPr>
        <p:spPr>
          <a:xfrm>
            <a:off x="9575800" y="5930455"/>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id="{A48A7DB8-D82C-44BD-77F2-67AF42E9E3DE}"/>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53515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DE413-5D6E-A44F-8A15-CD96FE8D7B7F}"/>
              </a:ext>
            </a:extLst>
          </p:cNvPr>
          <p:cNvSpPr>
            <a:spLocks noGrp="1"/>
          </p:cNvSpPr>
          <p:nvPr>
            <p:ph type="title"/>
          </p:nvPr>
        </p:nvSpPr>
        <p:spPr>
          <a:xfrm>
            <a:off x="838200" y="502285"/>
            <a:ext cx="10515600" cy="1325563"/>
          </a:xfrm>
        </p:spPr>
        <p:txBody>
          <a:bodyPr/>
          <a:lstStyle/>
          <a:p>
            <a:r>
              <a:rPr lang="en-US" dirty="0"/>
              <a:t>Feedforward Neural Networks</a:t>
            </a:r>
          </a:p>
        </p:txBody>
      </p:sp>
      <p:sp>
        <p:nvSpPr>
          <p:cNvPr id="3" name="Content Placeholder 2">
            <a:extLst>
              <a:ext uri="{FF2B5EF4-FFF2-40B4-BE49-F238E27FC236}">
                <a16:creationId xmlns:a16="http://schemas.microsoft.com/office/drawing/2014/main" id="{283C3FB4-7E25-A248-85B0-1F62DBBF916B}"/>
              </a:ext>
            </a:extLst>
          </p:cNvPr>
          <p:cNvSpPr>
            <a:spLocks noGrp="1"/>
          </p:cNvSpPr>
          <p:nvPr>
            <p:ph idx="1"/>
          </p:nvPr>
        </p:nvSpPr>
        <p:spPr>
          <a:xfrm>
            <a:off x="838200" y="1962785"/>
            <a:ext cx="10515600" cy="4351338"/>
          </a:xfrm>
        </p:spPr>
        <p:txBody>
          <a:bodyPr/>
          <a:lstStyle/>
          <a:p>
            <a:r>
              <a:rPr lang="en-US" dirty="0"/>
              <a:t>Can also be called </a:t>
            </a:r>
            <a:r>
              <a:rPr lang="en-US" b="1" dirty="0"/>
              <a:t>multi-layer </a:t>
            </a:r>
            <a:r>
              <a:rPr lang="en-US" b="1" dirty="0" err="1"/>
              <a:t>perceptrons</a:t>
            </a:r>
            <a:r>
              <a:rPr lang="en-US" b="1" dirty="0"/>
              <a:t> </a:t>
            </a:r>
            <a:r>
              <a:rPr lang="en-US" dirty="0"/>
              <a:t>(or </a:t>
            </a:r>
            <a:r>
              <a:rPr lang="en-US" b="1" dirty="0"/>
              <a:t>MLPs</a:t>
            </a:r>
            <a:r>
              <a:rPr lang="en-US" dirty="0"/>
              <a:t>)  for historical reasons</a:t>
            </a:r>
          </a:p>
          <a:p>
            <a:endParaRPr lang="en-US" dirty="0"/>
          </a:p>
        </p:txBody>
      </p:sp>
      <p:pic>
        <p:nvPicPr>
          <p:cNvPr id="5" name="Picture 4">
            <a:extLst>
              <a:ext uri="{FF2B5EF4-FFF2-40B4-BE49-F238E27FC236}">
                <a16:creationId xmlns:a16="http://schemas.microsoft.com/office/drawing/2014/main" id="{D3329A66-506E-CA4B-BEB4-2784FA2956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27030" y="3185162"/>
            <a:ext cx="5937945" cy="3536951"/>
          </a:xfrm>
          <a:prstGeom prst="rect">
            <a:avLst/>
          </a:prstGeom>
        </p:spPr>
      </p:pic>
      <p:sp>
        <p:nvSpPr>
          <p:cNvPr id="4" name="Rectangle 3">
            <a:extLst>
              <a:ext uri="{FF2B5EF4-FFF2-40B4-BE49-F238E27FC236}">
                <a16:creationId xmlns:a16="http://schemas.microsoft.com/office/drawing/2014/main" id="{703727A2-95DA-5643-0284-811B495DE58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4218CBC-6C46-D0EE-4CF4-44DB155313C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CDD8582-E2B1-DBCA-E790-8FFFC840894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724132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594360"/>
            <a:ext cx="10896600" cy="1066800"/>
          </a:xfrm>
        </p:spPr>
        <p:txBody>
          <a:bodyPr>
            <a:normAutofit/>
          </a:bodyPr>
          <a:lstStyle/>
          <a:p>
            <a:r>
              <a:rPr lang="en-US" b="0" dirty="0"/>
              <a:t>Binary Logistic Regression as a 1-layer Network</a:t>
            </a:r>
          </a:p>
        </p:txBody>
      </p:sp>
      <p:sp>
        <p:nvSpPr>
          <p:cNvPr id="8" name="Oval 7"/>
          <p:cNvSpPr/>
          <p:nvPr/>
        </p:nvSpPr>
        <p:spPr bwMode="auto">
          <a:xfrm>
            <a:off x="4775200" y="399796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5865596" y="2575563"/>
            <a:ext cx="611405" cy="605909"/>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000" dirty="0">
              <a:latin typeface="Times New Roman" panose="02020603050405020304" pitchFamily="18" charset="0"/>
              <a:cs typeface="Times New Roman" panose="02020603050405020304" pitchFamily="18" charset="0"/>
            </a:endParaRPr>
          </a:p>
        </p:txBody>
      </p:sp>
      <p:cxnSp>
        <p:nvCxnSpPr>
          <p:cNvPr id="14" name="Straight Arrow Connector 13"/>
          <p:cNvCxnSpPr>
            <a:cxnSpLocks/>
          </p:cNvCxnSpPr>
          <p:nvPr/>
        </p:nvCxnSpPr>
        <p:spPr bwMode="auto">
          <a:xfrm flipV="1">
            <a:off x="4927601" y="1078765"/>
            <a:ext cx="937995" cy="1496795"/>
          </a:xfrm>
          <a:prstGeom prst="straightConnector1">
            <a:avLst/>
          </a:prstGeom>
          <a:noFill/>
          <a:ln w="9525" cap="flat" cmpd="sng" algn="ctr">
            <a:noFill/>
            <a:prstDash val="solid"/>
            <a:round/>
            <a:headEnd type="none" w="med" len="med"/>
            <a:tailEnd type="arrow"/>
          </a:ln>
          <a:effectLst/>
        </p:spPr>
      </p:cxnSp>
      <p:sp>
        <p:nvSpPr>
          <p:cNvPr id="20" name="Oval 19"/>
          <p:cNvSpPr/>
          <p:nvPr/>
        </p:nvSpPr>
        <p:spPr bwMode="auto">
          <a:xfrm>
            <a:off x="5283200" y="643636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2743200" y="592836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7823201" y="5928363"/>
            <a:ext cx="609595"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5791200" y="5939458"/>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4267200" y="592836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a:stCxn id="21" idx="0"/>
          </p:cNvCxnSpPr>
          <p:nvPr/>
        </p:nvCxnSpPr>
        <p:spPr bwMode="auto">
          <a:xfrm flipV="1">
            <a:off x="3048000" y="4431568"/>
            <a:ext cx="3223997" cy="1496795"/>
          </a:xfrm>
          <a:prstGeom prst="straightConnector1">
            <a:avLst/>
          </a:prstGeom>
          <a:noFill/>
          <a:ln w="9525" cap="flat" cmpd="sng" algn="ctr">
            <a:noFill/>
            <a:prstDash val="solid"/>
            <a:round/>
            <a:headEnd type="none" w="med" len="med"/>
            <a:tailEnd type="arrow"/>
          </a:ln>
          <a:effectLst/>
        </p:spPr>
      </p:cxnSp>
      <p:sp>
        <p:nvSpPr>
          <p:cNvPr id="34" name="Oval 33"/>
          <p:cNvSpPr/>
          <p:nvPr/>
        </p:nvSpPr>
        <p:spPr bwMode="auto">
          <a:xfrm>
            <a:off x="9779001" y="5928363"/>
            <a:ext cx="609595"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56" name="Straight Arrow Connector 55"/>
          <p:cNvCxnSpPr>
            <a:cxnSpLocks/>
            <a:stCxn id="34" idx="1"/>
            <a:endCxn id="13" idx="4"/>
          </p:cNvCxnSpPr>
          <p:nvPr/>
        </p:nvCxnSpPr>
        <p:spPr bwMode="auto">
          <a:xfrm flipH="1" flipV="1">
            <a:off x="6171299" y="3181472"/>
            <a:ext cx="3696975" cy="2839837"/>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6" name="Straight Arrow Connector 65"/>
          <p:cNvCxnSpPr>
            <a:cxnSpLocks/>
            <a:stCxn id="24" idx="0"/>
            <a:endCxn id="13" idx="4"/>
          </p:cNvCxnSpPr>
          <p:nvPr/>
        </p:nvCxnSpPr>
        <p:spPr bwMode="auto">
          <a:xfrm flipV="1">
            <a:off x="6096000" y="3181472"/>
            <a:ext cx="75299" cy="2757986"/>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77" name="TextBox 76"/>
          <p:cNvSpPr txBox="1"/>
          <p:nvPr/>
        </p:nvSpPr>
        <p:spPr>
          <a:xfrm>
            <a:off x="1888136" y="3914912"/>
            <a:ext cx="1288669" cy="707886"/>
          </a:xfrm>
          <a:prstGeom prst="rect">
            <a:avLst/>
          </a:prstGeom>
          <a:noFill/>
        </p:spPr>
        <p:txBody>
          <a:bodyPr wrap="square" rtlCol="0">
            <a:spAutoFit/>
          </a:bodyPr>
          <a:lstStyle/>
          <a:p>
            <a:r>
              <a:rPr lang="en-US" sz="4000" dirty="0">
                <a:solidFill>
                  <a:srgbClr val="590A0E"/>
                </a:solidFill>
                <a:latin typeface="Times New Roman" panose="02020603050405020304" pitchFamily="18" charset="0"/>
                <a:cs typeface="Times New Roman" panose="02020603050405020304" pitchFamily="18" charset="0"/>
              </a:rPr>
              <a:t>w</a:t>
            </a:r>
          </a:p>
        </p:txBody>
      </p:sp>
      <p:sp>
        <p:nvSpPr>
          <p:cNvPr id="83" name="TextBox 82"/>
          <p:cNvSpPr txBox="1"/>
          <p:nvPr/>
        </p:nvSpPr>
        <p:spPr>
          <a:xfrm>
            <a:off x="7848602" y="5928364"/>
            <a:ext cx="656335" cy="646331"/>
          </a:xfrm>
          <a:prstGeom prst="rect">
            <a:avLst/>
          </a:prstGeom>
          <a:noFill/>
        </p:spPr>
        <p:txBody>
          <a:bodyPr wrap="square" rtlCol="0">
            <a:spAutoFit/>
          </a:bodyPr>
          <a:lstStyle/>
          <a:p>
            <a:r>
              <a:rPr lang="en-US" sz="3600" dirty="0" err="1"/>
              <a:t>x</a:t>
            </a:r>
            <a:r>
              <a:rPr lang="en-US" sz="3600" baseline="-25000" dirty="0" err="1"/>
              <a:t>n</a:t>
            </a:r>
            <a:endParaRPr lang="en-US" sz="3600" baseline="-25000" dirty="0"/>
          </a:p>
        </p:txBody>
      </p:sp>
      <p:sp>
        <p:nvSpPr>
          <p:cNvPr id="84" name="TextBox 83"/>
          <p:cNvSpPr txBox="1"/>
          <p:nvPr/>
        </p:nvSpPr>
        <p:spPr>
          <a:xfrm>
            <a:off x="2743200" y="5852164"/>
            <a:ext cx="609600" cy="646331"/>
          </a:xfrm>
          <a:prstGeom prst="rect">
            <a:avLst/>
          </a:prstGeom>
          <a:noFill/>
        </p:spPr>
        <p:txBody>
          <a:bodyPr wrap="square" rtlCol="0">
            <a:spAutoFit/>
          </a:bodyPr>
          <a:lstStyle/>
          <a:p>
            <a:r>
              <a:rPr lang="en-US" sz="3600" dirty="0"/>
              <a:t>x</a:t>
            </a:r>
            <a:r>
              <a:rPr lang="en-US" sz="3600" baseline="-25000" dirty="0"/>
              <a:t>1</a:t>
            </a:r>
          </a:p>
        </p:txBody>
      </p:sp>
      <p:cxnSp>
        <p:nvCxnSpPr>
          <p:cNvPr id="53" name="Straight Arrow Connector 52"/>
          <p:cNvCxnSpPr>
            <a:cxnSpLocks/>
            <a:stCxn id="23" idx="1"/>
            <a:endCxn id="13" idx="4"/>
          </p:cNvCxnSpPr>
          <p:nvPr/>
        </p:nvCxnSpPr>
        <p:spPr bwMode="auto">
          <a:xfrm flipH="1" flipV="1">
            <a:off x="6171299" y="3181472"/>
            <a:ext cx="1741175" cy="2839837"/>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38" name="Straight Arrow Connector 37">
            <a:extLst>
              <a:ext uri="{FF2B5EF4-FFF2-40B4-BE49-F238E27FC236}">
                <a16:creationId xmlns:a16="http://schemas.microsoft.com/office/drawing/2014/main" id="{695883B2-8B8A-1341-901C-859C80CFD51F}"/>
              </a:ext>
            </a:extLst>
          </p:cNvPr>
          <p:cNvCxnSpPr>
            <a:cxnSpLocks/>
            <a:stCxn id="21" idx="7"/>
            <a:endCxn id="13" idx="4"/>
          </p:cNvCxnSpPr>
          <p:nvPr/>
        </p:nvCxnSpPr>
        <p:spPr bwMode="auto">
          <a:xfrm flipV="1">
            <a:off x="3263526" y="3181472"/>
            <a:ext cx="2907773" cy="2839837"/>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39" name="Straight Arrow Connector 38">
            <a:extLst>
              <a:ext uri="{FF2B5EF4-FFF2-40B4-BE49-F238E27FC236}">
                <a16:creationId xmlns:a16="http://schemas.microsoft.com/office/drawing/2014/main" id="{ECB7B1FA-8A15-EA49-ADDB-7F99D5C557DE}"/>
              </a:ext>
            </a:extLst>
          </p:cNvPr>
          <p:cNvCxnSpPr>
            <a:cxnSpLocks/>
            <a:stCxn id="25" idx="0"/>
            <a:endCxn id="13" idx="4"/>
          </p:cNvCxnSpPr>
          <p:nvPr/>
        </p:nvCxnSpPr>
        <p:spPr bwMode="auto">
          <a:xfrm flipV="1">
            <a:off x="4572000" y="3181472"/>
            <a:ext cx="1599299" cy="2746891"/>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1CE0FE5A-562C-1745-8203-B330FA8CD5F1}"/>
                  </a:ext>
                </a:extLst>
              </p:cNvPr>
              <p:cNvSpPr txBox="1"/>
              <p:nvPr/>
            </p:nvSpPr>
            <p:spPr>
              <a:xfrm>
                <a:off x="7213600" y="2548807"/>
                <a:ext cx="3598264" cy="6463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sz="3600" i="1">
                          <a:latin typeface="Cambria Math" panose="02040503050406030204" pitchFamily="18" charset="0"/>
                        </a:rPr>
                        <m:t>𝑦</m:t>
                      </m:r>
                      <m:r>
                        <a:rPr lang="en-US" sz="3600" i="1">
                          <a:latin typeface="Cambria Math" panose="02040503050406030204" pitchFamily="18" charset="0"/>
                        </a:rPr>
                        <m:t>=</m:t>
                      </m:r>
                      <m:r>
                        <a:rPr lang="en-US" sz="3600" i="1">
                          <a:latin typeface="Cambria Math" panose="02040503050406030204" pitchFamily="18" charset="0"/>
                          <a:ea typeface="Cambria Math" panose="02040503050406030204" pitchFamily="18" charset="0"/>
                        </a:rPr>
                        <m:t>𝜎</m:t>
                      </m:r>
                      <m:r>
                        <a:rPr lang="en-US" sz="3600" i="1">
                          <a:latin typeface="Cambria Math" panose="02040503050406030204" pitchFamily="18" charset="0"/>
                          <a:ea typeface="Cambria Math" panose="02040503050406030204" pitchFamily="18" charset="0"/>
                        </a:rPr>
                        <m:t>(</m:t>
                      </m:r>
                      <m:r>
                        <a:rPr lang="en-US" sz="3600" i="1">
                          <a:latin typeface="Cambria Math" panose="02040503050406030204" pitchFamily="18" charset="0"/>
                          <a:ea typeface="Cambria Math" panose="02040503050406030204" pitchFamily="18" charset="0"/>
                        </a:rPr>
                        <m:t>𝑤</m:t>
                      </m:r>
                      <m:r>
                        <a:rPr lang="en-US" sz="3600" i="1">
                          <a:latin typeface="Cambria Math" panose="02040503050406030204" pitchFamily="18" charset="0"/>
                          <a:ea typeface="Cambria Math" panose="02040503050406030204" pitchFamily="18" charset="0"/>
                        </a:rPr>
                        <m:t>∙</m:t>
                      </m:r>
                      <m:r>
                        <a:rPr lang="en-US" sz="3600" i="1">
                          <a:latin typeface="Cambria Math" panose="02040503050406030204" pitchFamily="18" charset="0"/>
                          <a:ea typeface="Cambria Math" panose="02040503050406030204" pitchFamily="18" charset="0"/>
                        </a:rPr>
                        <m:t>𝑥</m:t>
                      </m:r>
                      <m:r>
                        <a:rPr lang="en-US" sz="3600" i="1">
                          <a:latin typeface="Cambria Math" panose="02040503050406030204" pitchFamily="18" charset="0"/>
                          <a:ea typeface="Cambria Math" panose="02040503050406030204" pitchFamily="18" charset="0"/>
                        </a:rPr>
                        <m:t>+</m:t>
                      </m:r>
                      <m:r>
                        <a:rPr lang="en-US" sz="3600" i="1">
                          <a:latin typeface="Cambria Math" panose="02040503050406030204" pitchFamily="18" charset="0"/>
                          <a:ea typeface="Cambria Math" panose="02040503050406030204" pitchFamily="18" charset="0"/>
                        </a:rPr>
                        <m:t>𝑏</m:t>
                      </m:r>
                      <m:r>
                        <a:rPr lang="en-US" sz="3600" i="1">
                          <a:latin typeface="Cambria Math" panose="02040503050406030204" pitchFamily="18" charset="0"/>
                          <a:ea typeface="Cambria Math" panose="02040503050406030204" pitchFamily="18" charset="0"/>
                        </a:rPr>
                        <m:t>)</m:t>
                      </m:r>
                    </m:oMath>
                  </m:oMathPara>
                </a14:m>
                <a:endParaRPr lang="en-US" sz="3600" dirty="0"/>
              </a:p>
            </p:txBody>
          </p:sp>
        </mc:Choice>
        <mc:Fallback xmlns="">
          <p:sp>
            <p:nvSpPr>
              <p:cNvPr id="4" name="TextBox 3">
                <a:extLst>
                  <a:ext uri="{FF2B5EF4-FFF2-40B4-BE49-F238E27FC236}">
                    <a16:creationId xmlns:a16="http://schemas.microsoft.com/office/drawing/2014/main" id="{1CE0FE5A-562C-1745-8203-B330FA8CD5F1}"/>
                  </a:ext>
                </a:extLst>
              </p:cNvPr>
              <p:cNvSpPr txBox="1">
                <a:spLocks noRot="1" noChangeAspect="1" noMove="1" noResize="1" noEditPoints="1" noAdjustHandles="1" noChangeArrowheads="1" noChangeShapeType="1" noTextEdit="1"/>
              </p:cNvSpPr>
              <p:nvPr/>
            </p:nvSpPr>
            <p:spPr>
              <a:xfrm>
                <a:off x="7213600" y="2548807"/>
                <a:ext cx="3598264" cy="646331"/>
              </a:xfrm>
              <a:prstGeom prst="rect">
                <a:avLst/>
              </a:prstGeom>
              <a:blipFill>
                <a:blip r:embed="rId3"/>
                <a:stretch>
                  <a:fillRect/>
                </a:stretch>
              </a:blipFill>
            </p:spPr>
            <p:txBody>
              <a:bodyPr/>
              <a:lstStyle/>
              <a:p>
                <a:r>
                  <a:rPr lang="en-US">
                    <a:noFill/>
                  </a:rPr>
                  <a:t> </a:t>
                </a:r>
              </a:p>
            </p:txBody>
          </p:sp>
        </mc:Fallback>
      </mc:AlternateContent>
      <p:sp>
        <p:nvSpPr>
          <p:cNvPr id="27" name="TextBox 26">
            <a:extLst>
              <a:ext uri="{FF2B5EF4-FFF2-40B4-BE49-F238E27FC236}">
                <a16:creationId xmlns:a16="http://schemas.microsoft.com/office/drawing/2014/main" id="{FE8FC9BF-26E5-8A48-9452-B914E5937543}"/>
              </a:ext>
            </a:extLst>
          </p:cNvPr>
          <p:cNvSpPr txBox="1"/>
          <p:nvPr/>
        </p:nvSpPr>
        <p:spPr>
          <a:xfrm>
            <a:off x="9715268" y="5928363"/>
            <a:ext cx="777521" cy="646331"/>
          </a:xfrm>
          <a:prstGeom prst="rect">
            <a:avLst/>
          </a:prstGeom>
          <a:noFill/>
        </p:spPr>
        <p:txBody>
          <a:bodyPr wrap="square" rtlCol="0">
            <a:spAutoFit/>
          </a:bodyPr>
          <a:lstStyle/>
          <a:p>
            <a:r>
              <a:rPr lang="en-US" sz="3600" dirty="0"/>
              <a:t>+1</a:t>
            </a:r>
          </a:p>
        </p:txBody>
      </p:sp>
      <p:sp>
        <p:nvSpPr>
          <p:cNvPr id="37" name="TextBox 36">
            <a:extLst>
              <a:ext uri="{FF2B5EF4-FFF2-40B4-BE49-F238E27FC236}">
                <a16:creationId xmlns:a16="http://schemas.microsoft.com/office/drawing/2014/main" id="{E429CE29-AD6D-6043-B346-7998851EEA16}"/>
              </a:ext>
            </a:extLst>
          </p:cNvPr>
          <p:cNvSpPr txBox="1"/>
          <p:nvPr/>
        </p:nvSpPr>
        <p:spPr>
          <a:xfrm>
            <a:off x="4042885" y="3928074"/>
            <a:ext cx="845179" cy="707886"/>
          </a:xfrm>
          <a:prstGeom prst="rect">
            <a:avLst/>
          </a:prstGeom>
          <a:noFill/>
        </p:spPr>
        <p:txBody>
          <a:bodyPr wrap="square" rtlCol="0">
            <a:spAutoFit/>
          </a:bodyPr>
          <a:lstStyle/>
          <a:p>
            <a:r>
              <a:rPr lang="en-US" sz="4000" dirty="0">
                <a:solidFill>
                  <a:srgbClr val="590A0E"/>
                </a:solidFill>
                <a:latin typeface="Times New Roman" panose="02020603050405020304" pitchFamily="18" charset="0"/>
                <a:cs typeface="Times New Roman" panose="02020603050405020304" pitchFamily="18" charset="0"/>
              </a:rPr>
              <a:t>w</a:t>
            </a:r>
            <a:r>
              <a:rPr lang="en-US" sz="4000" baseline="-25000" dirty="0">
                <a:solidFill>
                  <a:srgbClr val="590A0E"/>
                </a:solidFill>
                <a:latin typeface="Times New Roman" panose="02020603050405020304" pitchFamily="18" charset="0"/>
                <a:cs typeface="Times New Roman" panose="02020603050405020304" pitchFamily="18" charset="0"/>
              </a:rPr>
              <a:t>1</a:t>
            </a:r>
          </a:p>
        </p:txBody>
      </p:sp>
      <p:sp>
        <p:nvSpPr>
          <p:cNvPr id="40" name="TextBox 39">
            <a:extLst>
              <a:ext uri="{FF2B5EF4-FFF2-40B4-BE49-F238E27FC236}">
                <a16:creationId xmlns:a16="http://schemas.microsoft.com/office/drawing/2014/main" id="{B55E4ECD-9FC9-6146-A571-981066646A08}"/>
              </a:ext>
            </a:extLst>
          </p:cNvPr>
          <p:cNvSpPr txBox="1"/>
          <p:nvPr/>
        </p:nvSpPr>
        <p:spPr>
          <a:xfrm>
            <a:off x="6241421" y="3947162"/>
            <a:ext cx="845179" cy="707886"/>
          </a:xfrm>
          <a:prstGeom prst="rect">
            <a:avLst/>
          </a:prstGeom>
          <a:noFill/>
        </p:spPr>
        <p:txBody>
          <a:bodyPr wrap="square" rtlCol="0">
            <a:spAutoFit/>
          </a:bodyPr>
          <a:lstStyle/>
          <a:p>
            <a:r>
              <a:rPr lang="en-US" sz="4000" dirty="0" err="1">
                <a:solidFill>
                  <a:srgbClr val="590A0E"/>
                </a:solidFill>
                <a:latin typeface="Times New Roman" panose="02020603050405020304" pitchFamily="18" charset="0"/>
                <a:cs typeface="Times New Roman" panose="02020603050405020304" pitchFamily="18" charset="0"/>
              </a:rPr>
              <a:t>w</a:t>
            </a:r>
            <a:r>
              <a:rPr lang="en-US" sz="4000" baseline="-25000" dirty="0" err="1">
                <a:solidFill>
                  <a:srgbClr val="590A0E"/>
                </a:solidFill>
                <a:latin typeface="Times New Roman" panose="02020603050405020304" pitchFamily="18" charset="0"/>
                <a:cs typeface="Times New Roman" panose="02020603050405020304" pitchFamily="18" charset="0"/>
              </a:rPr>
              <a:t>n</a:t>
            </a:r>
            <a:endParaRPr lang="en-US" sz="4000" baseline="-25000" dirty="0">
              <a:solidFill>
                <a:srgbClr val="590A0E"/>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284F1E1F-7708-504F-B469-E201D2446A1B}"/>
              </a:ext>
            </a:extLst>
          </p:cNvPr>
          <p:cNvSpPr txBox="1"/>
          <p:nvPr/>
        </p:nvSpPr>
        <p:spPr>
          <a:xfrm>
            <a:off x="7994021" y="3966173"/>
            <a:ext cx="845179" cy="707886"/>
          </a:xfrm>
          <a:prstGeom prst="rect">
            <a:avLst/>
          </a:prstGeom>
          <a:noFill/>
        </p:spPr>
        <p:txBody>
          <a:bodyPr wrap="square" rtlCol="0">
            <a:spAutoFit/>
          </a:bodyPr>
          <a:lstStyle/>
          <a:p>
            <a:r>
              <a:rPr lang="en-US" sz="4000" dirty="0">
                <a:solidFill>
                  <a:srgbClr val="590A0E"/>
                </a:solidFill>
                <a:latin typeface="Times New Roman" panose="02020603050405020304" pitchFamily="18" charset="0"/>
                <a:cs typeface="Times New Roman" panose="02020603050405020304" pitchFamily="18" charset="0"/>
              </a:rPr>
              <a:t>b</a:t>
            </a:r>
          </a:p>
        </p:txBody>
      </p:sp>
      <p:sp>
        <p:nvSpPr>
          <p:cNvPr id="42" name="TextBox 41">
            <a:extLst>
              <a:ext uri="{FF2B5EF4-FFF2-40B4-BE49-F238E27FC236}">
                <a16:creationId xmlns:a16="http://schemas.microsoft.com/office/drawing/2014/main" id="{EDDDFAF8-C4D0-1042-B52B-54324A0ED22A}"/>
              </a:ext>
            </a:extLst>
          </p:cNvPr>
          <p:cNvSpPr txBox="1"/>
          <p:nvPr/>
        </p:nvSpPr>
        <p:spPr>
          <a:xfrm>
            <a:off x="9469962" y="3080354"/>
            <a:ext cx="2313262" cy="584775"/>
          </a:xfrm>
          <a:prstGeom prst="rect">
            <a:avLst/>
          </a:prstGeom>
          <a:noFill/>
        </p:spPr>
        <p:txBody>
          <a:bodyPr wrap="none" rtlCol="0">
            <a:spAutoFit/>
          </a:bodyPr>
          <a:lstStyle/>
          <a:p>
            <a:r>
              <a:rPr lang="en-US" sz="3200" dirty="0">
                <a:solidFill>
                  <a:schemeClr val="tx2"/>
                </a:solidFill>
              </a:rPr>
              <a:t>(y is a scalar)</a:t>
            </a:r>
          </a:p>
        </p:txBody>
      </p:sp>
      <p:sp>
        <p:nvSpPr>
          <p:cNvPr id="59" name="TextBox 58">
            <a:extLst>
              <a:ext uri="{FF2B5EF4-FFF2-40B4-BE49-F238E27FC236}">
                <a16:creationId xmlns:a16="http://schemas.microsoft.com/office/drawing/2014/main" id="{0CAD22C9-A380-5E4A-8716-B5AB33FE90F0}"/>
              </a:ext>
            </a:extLst>
          </p:cNvPr>
          <p:cNvSpPr txBox="1"/>
          <p:nvPr/>
        </p:nvSpPr>
        <p:spPr>
          <a:xfrm>
            <a:off x="5943602" y="2430366"/>
            <a:ext cx="511679" cy="830997"/>
          </a:xfrm>
          <a:prstGeom prst="rect">
            <a:avLst/>
          </a:prstGeom>
          <a:noFill/>
        </p:spPr>
        <p:txBody>
          <a:bodyPr wrap="none" rtlCol="0">
            <a:spAutoFit/>
          </a:bodyPr>
          <a:lstStyle/>
          <a:p>
            <a:r>
              <a:rPr lang="en-US" sz="4800" dirty="0" err="1"/>
              <a:t>σ</a:t>
            </a:r>
            <a:endParaRPr lang="en-US" sz="1351" dirty="0"/>
          </a:p>
        </p:txBody>
      </p:sp>
      <p:sp>
        <p:nvSpPr>
          <p:cNvPr id="64" name="TextBox 63">
            <a:extLst>
              <a:ext uri="{FF2B5EF4-FFF2-40B4-BE49-F238E27FC236}">
                <a16:creationId xmlns:a16="http://schemas.microsoft.com/office/drawing/2014/main" id="{BD2E8BCC-9E48-D347-BC1E-41462CC698A2}"/>
              </a:ext>
            </a:extLst>
          </p:cNvPr>
          <p:cNvSpPr txBox="1"/>
          <p:nvPr/>
        </p:nvSpPr>
        <p:spPr>
          <a:xfrm>
            <a:off x="500085" y="2619840"/>
            <a:ext cx="2693319" cy="1077218"/>
          </a:xfrm>
          <a:prstGeom prst="rect">
            <a:avLst/>
          </a:prstGeom>
          <a:noFill/>
        </p:spPr>
        <p:txBody>
          <a:bodyPr wrap="square" rtlCol="0">
            <a:spAutoFit/>
          </a:bodyPr>
          <a:lstStyle/>
          <a:p>
            <a:r>
              <a:rPr lang="en-US" sz="3200" dirty="0">
                <a:solidFill>
                  <a:schemeClr val="tx2"/>
                </a:solidFill>
              </a:rPr>
              <a:t>Output layer</a:t>
            </a:r>
          </a:p>
          <a:p>
            <a:r>
              <a:rPr lang="en-US" sz="3200" dirty="0">
                <a:solidFill>
                  <a:schemeClr val="tx2"/>
                </a:solidFill>
              </a:rPr>
              <a:t>(</a:t>
            </a:r>
            <a:r>
              <a:rPr lang="en-US" sz="3200" dirty="0" err="1"/>
              <a:t>σ</a:t>
            </a:r>
            <a:r>
              <a:rPr lang="en-US" sz="3200" dirty="0"/>
              <a:t> node)</a:t>
            </a:r>
            <a:endParaRPr lang="en-US" sz="3200" dirty="0">
              <a:solidFill>
                <a:schemeClr val="tx2"/>
              </a:solidFill>
            </a:endParaRPr>
          </a:p>
        </p:txBody>
      </p:sp>
      <p:sp>
        <p:nvSpPr>
          <p:cNvPr id="65" name="TextBox 64">
            <a:extLst>
              <a:ext uri="{FF2B5EF4-FFF2-40B4-BE49-F238E27FC236}">
                <a16:creationId xmlns:a16="http://schemas.microsoft.com/office/drawing/2014/main" id="{2042CEFD-59B9-1A48-93CC-B47462563843}"/>
              </a:ext>
            </a:extLst>
          </p:cNvPr>
          <p:cNvSpPr txBox="1"/>
          <p:nvPr/>
        </p:nvSpPr>
        <p:spPr>
          <a:xfrm>
            <a:off x="304405" y="5877800"/>
            <a:ext cx="1980222" cy="1077218"/>
          </a:xfrm>
          <a:prstGeom prst="rect">
            <a:avLst/>
          </a:prstGeom>
          <a:noFill/>
        </p:spPr>
        <p:txBody>
          <a:bodyPr wrap="none" rtlCol="0">
            <a:spAutoFit/>
          </a:bodyPr>
          <a:lstStyle/>
          <a:p>
            <a:r>
              <a:rPr lang="en-US" sz="3200" dirty="0">
                <a:solidFill>
                  <a:schemeClr val="tx2"/>
                </a:solidFill>
              </a:rPr>
              <a:t>Input layer</a:t>
            </a:r>
          </a:p>
          <a:p>
            <a:r>
              <a:rPr lang="en-US" sz="3200" dirty="0">
                <a:solidFill>
                  <a:schemeClr val="tx2"/>
                </a:solidFill>
              </a:rPr>
              <a:t>vector x</a:t>
            </a:r>
          </a:p>
        </p:txBody>
      </p:sp>
      <p:sp>
        <p:nvSpPr>
          <p:cNvPr id="60" name="TextBox 59">
            <a:extLst>
              <a:ext uri="{FF2B5EF4-FFF2-40B4-BE49-F238E27FC236}">
                <a16:creationId xmlns:a16="http://schemas.microsoft.com/office/drawing/2014/main" id="{59339898-3A3D-444A-B30F-DAE8E5BD7EB3}"/>
              </a:ext>
            </a:extLst>
          </p:cNvPr>
          <p:cNvSpPr txBox="1"/>
          <p:nvPr/>
        </p:nvSpPr>
        <p:spPr>
          <a:xfrm>
            <a:off x="2549393" y="1512228"/>
            <a:ext cx="7554632" cy="523220"/>
          </a:xfrm>
          <a:prstGeom prst="rect">
            <a:avLst/>
          </a:prstGeom>
          <a:noFill/>
        </p:spPr>
        <p:txBody>
          <a:bodyPr wrap="none" rtlCol="0">
            <a:spAutoFit/>
          </a:bodyPr>
          <a:lstStyle/>
          <a:p>
            <a:r>
              <a:rPr lang="en-US" sz="2800" dirty="0"/>
              <a:t>(we don't count the input layer in counting layers!)</a:t>
            </a:r>
          </a:p>
        </p:txBody>
      </p:sp>
      <p:sp>
        <p:nvSpPr>
          <p:cNvPr id="5" name="TextBox 4">
            <a:extLst>
              <a:ext uri="{FF2B5EF4-FFF2-40B4-BE49-F238E27FC236}">
                <a16:creationId xmlns:a16="http://schemas.microsoft.com/office/drawing/2014/main" id="{BC8637CD-167A-B14E-9ED3-5FF1C283B8B1}"/>
              </a:ext>
            </a:extLst>
          </p:cNvPr>
          <p:cNvSpPr txBox="1"/>
          <p:nvPr/>
        </p:nvSpPr>
        <p:spPr>
          <a:xfrm>
            <a:off x="1693773" y="4636654"/>
            <a:ext cx="1159676" cy="461665"/>
          </a:xfrm>
          <a:prstGeom prst="rect">
            <a:avLst/>
          </a:prstGeom>
          <a:noFill/>
        </p:spPr>
        <p:txBody>
          <a:bodyPr wrap="none" rtlCol="0">
            <a:spAutoFit/>
          </a:bodyPr>
          <a:lstStyle/>
          <a:p>
            <a:r>
              <a:rPr lang="en-US" sz="2400" dirty="0">
                <a:solidFill>
                  <a:srgbClr val="627152"/>
                </a:solidFill>
              </a:rPr>
              <a:t>(vector)</a:t>
            </a:r>
          </a:p>
        </p:txBody>
      </p:sp>
      <p:sp>
        <p:nvSpPr>
          <p:cNvPr id="35" name="TextBox 34">
            <a:extLst>
              <a:ext uri="{FF2B5EF4-FFF2-40B4-BE49-F238E27FC236}">
                <a16:creationId xmlns:a16="http://schemas.microsoft.com/office/drawing/2014/main" id="{EBC32F93-92EF-1C4D-B1E2-13D7003508EB}"/>
              </a:ext>
            </a:extLst>
          </p:cNvPr>
          <p:cNvSpPr txBox="1"/>
          <p:nvPr/>
        </p:nvSpPr>
        <p:spPr>
          <a:xfrm>
            <a:off x="8504933" y="4282020"/>
            <a:ext cx="1091004" cy="461665"/>
          </a:xfrm>
          <a:prstGeom prst="rect">
            <a:avLst/>
          </a:prstGeom>
          <a:noFill/>
        </p:spPr>
        <p:txBody>
          <a:bodyPr wrap="none" rtlCol="0">
            <a:spAutoFit/>
          </a:bodyPr>
          <a:lstStyle/>
          <a:p>
            <a:r>
              <a:rPr lang="en-US" sz="2400" dirty="0">
                <a:solidFill>
                  <a:srgbClr val="627152"/>
                </a:solidFill>
              </a:rPr>
              <a:t>(scalar)</a:t>
            </a:r>
          </a:p>
        </p:txBody>
      </p:sp>
      <p:sp>
        <p:nvSpPr>
          <p:cNvPr id="3" name="Rectangle 2">
            <a:extLst>
              <a:ext uri="{FF2B5EF4-FFF2-40B4-BE49-F238E27FC236}">
                <a16:creationId xmlns:a16="http://schemas.microsoft.com/office/drawing/2014/main" id="{40708121-8F0A-5BA0-89F1-611119FC5BF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0916A82-8A34-D11C-6694-FE96D607EEF9}"/>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283D5A3-4FF8-FDFA-64DE-B9CC4B5AFD2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326019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1" y="532055"/>
            <a:ext cx="11386624" cy="1066800"/>
          </a:xfrm>
        </p:spPr>
        <p:txBody>
          <a:bodyPr>
            <a:noAutofit/>
          </a:bodyPr>
          <a:lstStyle/>
          <a:p>
            <a:r>
              <a:rPr lang="en-US" sz="4000" dirty="0"/>
              <a:t>Multinomial Logistic Regression as a 1-layer Network</a:t>
            </a:r>
          </a:p>
        </p:txBody>
      </p:sp>
      <p:sp>
        <p:nvSpPr>
          <p:cNvPr id="8" name="Oval 7"/>
          <p:cNvSpPr/>
          <p:nvPr/>
        </p:nvSpPr>
        <p:spPr bwMode="auto">
          <a:xfrm>
            <a:off x="4775200" y="36322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4673602" y="2209803"/>
            <a:ext cx="609599"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2" name="Oval 11"/>
          <p:cNvSpPr/>
          <p:nvPr/>
        </p:nvSpPr>
        <p:spPr bwMode="auto">
          <a:xfrm>
            <a:off x="6705602" y="2209803"/>
            <a:ext cx="609599"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5791202" y="2209803"/>
            <a:ext cx="609599"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4" name="Straight Arrow Connector 13"/>
          <p:cNvCxnSpPr>
            <a:cxnSpLocks/>
            <a:stCxn id="9" idx="0"/>
          </p:cNvCxnSpPr>
          <p:nvPr/>
        </p:nvCxnSpPr>
        <p:spPr bwMode="auto">
          <a:xfrm flipV="1">
            <a:off x="4978402" y="713008"/>
            <a:ext cx="887194" cy="1496795"/>
          </a:xfrm>
          <a:prstGeom prst="straightConnector1">
            <a:avLst/>
          </a:prstGeom>
          <a:noFill/>
          <a:ln w="9525" cap="flat" cmpd="sng" algn="ctr">
            <a:noFill/>
            <a:prstDash val="solid"/>
            <a:round/>
            <a:headEnd type="none" w="med" len="med"/>
            <a:tailEnd type="arrow"/>
          </a:ln>
          <a:effectLst/>
        </p:spPr>
      </p:cxnSp>
      <p:sp>
        <p:nvSpPr>
          <p:cNvPr id="20" name="Oval 19"/>
          <p:cNvSpPr/>
          <p:nvPr/>
        </p:nvSpPr>
        <p:spPr bwMode="auto">
          <a:xfrm>
            <a:off x="5283200" y="60706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2743200" y="5562603"/>
            <a:ext cx="5080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7823200" y="5562603"/>
            <a:ext cx="5080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6096000" y="5562603"/>
            <a:ext cx="5080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4267200" y="5562603"/>
            <a:ext cx="5080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stCxn id="21" idx="0"/>
          </p:cNvCxnSpPr>
          <p:nvPr/>
        </p:nvCxnSpPr>
        <p:spPr bwMode="auto">
          <a:xfrm flipV="1">
            <a:off x="2997200" y="4065808"/>
            <a:ext cx="3274797" cy="1496795"/>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4521200" y="2844475"/>
            <a:ext cx="457202"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8" name="Straight Arrow Connector 27"/>
          <p:cNvCxnSpPr>
            <a:cxnSpLocks/>
            <a:stCxn id="24" idx="0"/>
            <a:endCxn id="9" idx="4"/>
          </p:cNvCxnSpPr>
          <p:nvPr/>
        </p:nvCxnSpPr>
        <p:spPr bwMode="auto">
          <a:xfrm flipH="1" flipV="1">
            <a:off x="4978402" y="2844475"/>
            <a:ext cx="1371598"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9" name="Straight Arrow Connector 28"/>
          <p:cNvCxnSpPr>
            <a:cxnSpLocks/>
            <a:stCxn id="23" idx="0"/>
            <a:endCxn id="9" idx="4"/>
          </p:cNvCxnSpPr>
          <p:nvPr/>
        </p:nvCxnSpPr>
        <p:spPr bwMode="auto">
          <a:xfrm flipH="1" flipV="1">
            <a:off x="4978402" y="2844475"/>
            <a:ext cx="3098798" cy="2718128"/>
          </a:xfrm>
          <a:prstGeom prst="straightConnector1">
            <a:avLst/>
          </a:prstGeom>
          <a:noFill/>
          <a:ln w="9525" cap="flat" cmpd="sng" algn="ctr">
            <a:solidFill>
              <a:schemeClr val="tx1"/>
            </a:solidFill>
            <a:prstDash val="solid"/>
            <a:round/>
            <a:headEnd type="none" w="med" len="med"/>
            <a:tailEnd type="arrow"/>
          </a:ln>
          <a:effectLst/>
        </p:spPr>
      </p:cxnSp>
      <p:cxnSp>
        <p:nvCxnSpPr>
          <p:cNvPr id="30" name="Straight Arrow Connector 29"/>
          <p:cNvCxnSpPr>
            <a:cxnSpLocks/>
            <a:stCxn id="21" idx="7"/>
            <a:endCxn id="9" idx="4"/>
          </p:cNvCxnSpPr>
          <p:nvPr/>
        </p:nvCxnSpPr>
        <p:spPr bwMode="auto">
          <a:xfrm flipV="1">
            <a:off x="3176805" y="2844475"/>
            <a:ext cx="1801597" cy="28110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34" name="Oval 33"/>
          <p:cNvSpPr/>
          <p:nvPr/>
        </p:nvSpPr>
        <p:spPr bwMode="auto">
          <a:xfrm>
            <a:off x="9084191" y="5562603"/>
            <a:ext cx="5080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6" name="Straight Arrow Connector 45"/>
          <p:cNvCxnSpPr>
            <a:cxnSpLocks/>
            <a:stCxn id="34" idx="0"/>
            <a:endCxn id="9" idx="4"/>
          </p:cNvCxnSpPr>
          <p:nvPr/>
        </p:nvCxnSpPr>
        <p:spPr bwMode="auto">
          <a:xfrm flipH="1" flipV="1">
            <a:off x="4978402" y="2844475"/>
            <a:ext cx="4359789"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49" name="Straight Arrow Connector 48"/>
          <p:cNvCxnSpPr>
            <a:cxnSpLocks/>
            <a:stCxn id="21" idx="7"/>
            <a:endCxn id="13" idx="4"/>
          </p:cNvCxnSpPr>
          <p:nvPr/>
        </p:nvCxnSpPr>
        <p:spPr bwMode="auto">
          <a:xfrm flipV="1">
            <a:off x="3176805" y="2844475"/>
            <a:ext cx="2919197" cy="28110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2" name="Straight Arrow Connector 51"/>
          <p:cNvCxnSpPr>
            <a:cxnSpLocks/>
            <a:stCxn id="21" idx="7"/>
            <a:endCxn id="12" idx="4"/>
          </p:cNvCxnSpPr>
          <p:nvPr/>
        </p:nvCxnSpPr>
        <p:spPr bwMode="auto">
          <a:xfrm flipV="1">
            <a:off x="3176805" y="2844475"/>
            <a:ext cx="3833597" cy="28110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4" name="Straight Arrow Connector 53"/>
          <p:cNvCxnSpPr>
            <a:cxnSpLocks/>
            <a:stCxn id="34" idx="0"/>
            <a:endCxn id="12" idx="4"/>
          </p:cNvCxnSpPr>
          <p:nvPr/>
        </p:nvCxnSpPr>
        <p:spPr bwMode="auto">
          <a:xfrm flipH="1" flipV="1">
            <a:off x="7010402" y="2844475"/>
            <a:ext cx="2327789"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6" name="Straight Arrow Connector 55"/>
          <p:cNvCxnSpPr>
            <a:cxnSpLocks/>
            <a:stCxn id="34" idx="0"/>
            <a:endCxn id="13" idx="4"/>
          </p:cNvCxnSpPr>
          <p:nvPr/>
        </p:nvCxnSpPr>
        <p:spPr bwMode="auto">
          <a:xfrm flipH="1" flipV="1">
            <a:off x="6096002" y="2844475"/>
            <a:ext cx="3242189"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0" name="Straight Arrow Connector 59"/>
          <p:cNvCxnSpPr>
            <a:cxnSpLocks/>
            <a:stCxn id="23" idx="0"/>
            <a:endCxn id="9" idx="4"/>
          </p:cNvCxnSpPr>
          <p:nvPr/>
        </p:nvCxnSpPr>
        <p:spPr bwMode="auto">
          <a:xfrm flipH="1" flipV="1">
            <a:off x="4978402" y="2844475"/>
            <a:ext cx="3098798"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2" name="Straight Arrow Connector 61"/>
          <p:cNvCxnSpPr>
            <a:cxnSpLocks/>
            <a:stCxn id="23" idx="0"/>
            <a:endCxn id="12" idx="4"/>
          </p:cNvCxnSpPr>
          <p:nvPr/>
        </p:nvCxnSpPr>
        <p:spPr bwMode="auto">
          <a:xfrm flipH="1" flipV="1">
            <a:off x="7010402" y="2844475"/>
            <a:ext cx="1066798"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6" name="Straight Arrow Connector 65"/>
          <p:cNvCxnSpPr>
            <a:cxnSpLocks/>
            <a:stCxn id="24" idx="0"/>
            <a:endCxn id="13" idx="4"/>
          </p:cNvCxnSpPr>
          <p:nvPr/>
        </p:nvCxnSpPr>
        <p:spPr bwMode="auto">
          <a:xfrm flipH="1" flipV="1">
            <a:off x="6096002" y="2844475"/>
            <a:ext cx="253998"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9" name="Straight Arrow Connector 68"/>
          <p:cNvCxnSpPr>
            <a:cxnSpLocks/>
            <a:stCxn id="24" idx="0"/>
            <a:endCxn id="12" idx="4"/>
          </p:cNvCxnSpPr>
          <p:nvPr/>
        </p:nvCxnSpPr>
        <p:spPr bwMode="auto">
          <a:xfrm flipV="1">
            <a:off x="6350000" y="2844475"/>
            <a:ext cx="660402"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1" name="Straight Arrow Connector 70"/>
          <p:cNvCxnSpPr>
            <a:cxnSpLocks/>
            <a:stCxn id="25" idx="0"/>
            <a:endCxn id="13" idx="4"/>
          </p:cNvCxnSpPr>
          <p:nvPr/>
        </p:nvCxnSpPr>
        <p:spPr bwMode="auto">
          <a:xfrm flipV="1">
            <a:off x="4521200" y="2844475"/>
            <a:ext cx="1574802"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4" name="Straight Arrow Connector 73"/>
          <p:cNvCxnSpPr>
            <a:cxnSpLocks/>
            <a:stCxn id="25" idx="0"/>
            <a:endCxn id="12" idx="4"/>
          </p:cNvCxnSpPr>
          <p:nvPr/>
        </p:nvCxnSpPr>
        <p:spPr bwMode="auto">
          <a:xfrm flipV="1">
            <a:off x="4521200" y="2844475"/>
            <a:ext cx="2489202"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77" name="TextBox 76"/>
          <p:cNvSpPr txBox="1"/>
          <p:nvPr/>
        </p:nvSpPr>
        <p:spPr>
          <a:xfrm>
            <a:off x="3200400" y="3505200"/>
            <a:ext cx="609600" cy="707886"/>
          </a:xfrm>
          <a:prstGeom prst="rect">
            <a:avLst/>
          </a:prstGeom>
          <a:noFill/>
        </p:spPr>
        <p:txBody>
          <a:bodyPr wrap="square" rtlCol="0">
            <a:spAutoFit/>
          </a:bodyPr>
          <a:lstStyle/>
          <a:p>
            <a:r>
              <a:rPr lang="en-US" sz="4000" dirty="0">
                <a:solidFill>
                  <a:srgbClr val="590A0E"/>
                </a:solidFill>
                <a:latin typeface="Times New Roman" panose="02020603050405020304" pitchFamily="18" charset="0"/>
                <a:cs typeface="Times New Roman" panose="02020603050405020304" pitchFamily="18" charset="0"/>
              </a:rPr>
              <a:t>W</a:t>
            </a:r>
          </a:p>
        </p:txBody>
      </p:sp>
      <p:sp>
        <p:nvSpPr>
          <p:cNvPr id="83" name="TextBox 82"/>
          <p:cNvSpPr txBox="1"/>
          <p:nvPr/>
        </p:nvSpPr>
        <p:spPr>
          <a:xfrm>
            <a:off x="7875129" y="5511227"/>
            <a:ext cx="526106" cy="584775"/>
          </a:xfrm>
          <a:prstGeom prst="rect">
            <a:avLst/>
          </a:prstGeom>
          <a:noFill/>
        </p:spPr>
        <p:txBody>
          <a:bodyPr wrap="none" rtlCol="0">
            <a:spAutoFit/>
          </a:bodyPr>
          <a:lstStyle/>
          <a:p>
            <a:r>
              <a:rPr lang="en-US" sz="3200" dirty="0" err="1">
                <a:latin typeface="Times New Roman" panose="02020603050405020304" pitchFamily="18" charset="0"/>
                <a:cs typeface="Times New Roman" panose="02020603050405020304" pitchFamily="18" charset="0"/>
              </a:rPr>
              <a:t>x</a:t>
            </a:r>
            <a:r>
              <a:rPr lang="en-US" sz="3200" baseline="-25000" dirty="0" err="1">
                <a:latin typeface="Times New Roman" panose="02020603050405020304" pitchFamily="18" charset="0"/>
                <a:cs typeface="Times New Roman" panose="02020603050405020304" pitchFamily="18" charset="0"/>
              </a:rPr>
              <a:t>n</a:t>
            </a:r>
            <a:endParaRPr lang="en-US" sz="3200" baseline="-25000" dirty="0">
              <a:latin typeface="Times New Roman" panose="02020603050405020304" pitchFamily="18" charset="0"/>
              <a:cs typeface="Times New Roman" panose="02020603050405020304" pitchFamily="18" charset="0"/>
            </a:endParaRPr>
          </a:p>
        </p:txBody>
      </p:sp>
      <p:sp>
        <p:nvSpPr>
          <p:cNvPr id="84" name="TextBox 83"/>
          <p:cNvSpPr txBox="1"/>
          <p:nvPr/>
        </p:nvSpPr>
        <p:spPr>
          <a:xfrm>
            <a:off x="2743200" y="5562600"/>
            <a:ext cx="609600"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x</a:t>
            </a:r>
            <a:r>
              <a:rPr lang="en-US" sz="3200" baseline="-25000" dirty="0">
                <a:latin typeface="Times New Roman" panose="02020603050405020304" pitchFamily="18" charset="0"/>
                <a:cs typeface="Times New Roman" panose="02020603050405020304" pitchFamily="18" charset="0"/>
              </a:rPr>
              <a:t>1</a:t>
            </a:r>
          </a:p>
        </p:txBody>
      </p:sp>
      <p:cxnSp>
        <p:nvCxnSpPr>
          <p:cNvPr id="53" name="Straight Arrow Connector 52"/>
          <p:cNvCxnSpPr>
            <a:cxnSpLocks/>
            <a:stCxn id="23" idx="0"/>
            <a:endCxn id="13" idx="4"/>
          </p:cNvCxnSpPr>
          <p:nvPr/>
        </p:nvCxnSpPr>
        <p:spPr bwMode="auto">
          <a:xfrm flipH="1" flipV="1">
            <a:off x="6096002" y="2844475"/>
            <a:ext cx="1981198"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41" name="TextBox 40"/>
          <p:cNvSpPr txBox="1"/>
          <p:nvPr/>
        </p:nvSpPr>
        <p:spPr>
          <a:xfrm>
            <a:off x="1943759" y="1186743"/>
            <a:ext cx="10210800" cy="666786"/>
          </a:xfrm>
          <a:prstGeom prst="rect">
            <a:avLst/>
          </a:prstGeom>
          <a:noFill/>
        </p:spPr>
        <p:txBody>
          <a:bodyPr wrap="square" rtlCol="0">
            <a:spAutoFit/>
          </a:bodyPr>
          <a:lstStyle/>
          <a:p>
            <a:r>
              <a:rPr lang="en-US" sz="3733" dirty="0">
                <a:solidFill>
                  <a:srgbClr val="981535"/>
                </a:solidFill>
              </a:rPr>
              <a:t>Fully connected single layer network</a:t>
            </a:r>
          </a:p>
        </p:txBody>
      </p:sp>
      <p:sp>
        <p:nvSpPr>
          <p:cNvPr id="3" name="Rectangle 2">
            <a:extLst>
              <a:ext uri="{FF2B5EF4-FFF2-40B4-BE49-F238E27FC236}">
                <a16:creationId xmlns:a16="http://schemas.microsoft.com/office/drawing/2014/main" id="{8AD1876A-19B5-AE49-83FA-946D46310282}"/>
              </a:ext>
            </a:extLst>
          </p:cNvPr>
          <p:cNvSpPr/>
          <p:nvPr/>
        </p:nvSpPr>
        <p:spPr>
          <a:xfrm>
            <a:off x="1939411" y="4113378"/>
            <a:ext cx="1549620" cy="1241237"/>
          </a:xfrm>
          <a:prstGeom prst="rect">
            <a:avLst/>
          </a:prstGeom>
        </p:spPr>
        <p:txBody>
          <a:bodyPr wrap="square">
            <a:spAutoFit/>
          </a:bodyPr>
          <a:lstStyle/>
          <a:p>
            <a:r>
              <a:rPr lang="en-US" sz="3733" dirty="0">
                <a:solidFill>
                  <a:schemeClr val="tx2"/>
                </a:solidFill>
              </a:rPr>
              <a:t>W is a matrix</a:t>
            </a:r>
          </a:p>
        </p:txBody>
      </p:sp>
      <mc:AlternateContent xmlns:mc="http://schemas.openxmlformats.org/markup-compatibility/2006" xmlns:a14="http://schemas.microsoft.com/office/drawing/2010/main">
        <mc:Choice Requires="a14">
          <p:sp>
            <p:nvSpPr>
              <p:cNvPr id="40" name="TextBox 39">
                <a:extLst>
                  <a:ext uri="{FF2B5EF4-FFF2-40B4-BE49-F238E27FC236}">
                    <a16:creationId xmlns:a16="http://schemas.microsoft.com/office/drawing/2014/main" id="{80CB1F6F-E797-4A45-9FEC-24D5A0F3C4AD}"/>
                  </a:ext>
                </a:extLst>
              </p:cNvPr>
              <p:cNvSpPr txBox="1"/>
              <p:nvPr/>
            </p:nvSpPr>
            <p:spPr>
              <a:xfrm>
                <a:off x="7484281" y="2184882"/>
                <a:ext cx="5108859" cy="6463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sz="3600" i="1">
                          <a:latin typeface="Cambria Math" panose="02040503050406030204" pitchFamily="18" charset="0"/>
                        </a:rPr>
                        <m:t>𝑦</m:t>
                      </m:r>
                      <m:r>
                        <a:rPr lang="en-US" sz="3600" i="1">
                          <a:latin typeface="Cambria Math" panose="02040503050406030204" pitchFamily="18" charset="0"/>
                        </a:rPr>
                        <m:t>=</m:t>
                      </m:r>
                      <m:r>
                        <m:rPr>
                          <m:nor/>
                        </m:rPr>
                        <a:rPr lang="en-US" sz="3600">
                          <a:latin typeface="Cambria Math" panose="02040503050406030204" pitchFamily="18" charset="0"/>
                        </a:rPr>
                        <m:t>softmax</m:t>
                      </m:r>
                      <m:r>
                        <a:rPr lang="en-US" sz="3600" i="1">
                          <a:latin typeface="Cambria Math" panose="02040503050406030204" pitchFamily="18" charset="0"/>
                          <a:ea typeface="Cambria Math" panose="02040503050406030204" pitchFamily="18" charset="0"/>
                        </a:rPr>
                        <m:t>(</m:t>
                      </m:r>
                      <m:r>
                        <a:rPr lang="en-US" sz="3600" i="1">
                          <a:latin typeface="Cambria Math" panose="02040503050406030204" pitchFamily="18" charset="0"/>
                          <a:ea typeface="Cambria Math" panose="02040503050406030204" pitchFamily="18" charset="0"/>
                        </a:rPr>
                        <m:t>𝑊𝑥</m:t>
                      </m:r>
                      <m:r>
                        <a:rPr lang="en-US" sz="3600" i="1">
                          <a:latin typeface="Cambria Math" panose="02040503050406030204" pitchFamily="18" charset="0"/>
                          <a:ea typeface="Cambria Math" panose="02040503050406030204" pitchFamily="18" charset="0"/>
                        </a:rPr>
                        <m:t>+</m:t>
                      </m:r>
                      <m:r>
                        <a:rPr lang="en-US" sz="3600" i="1">
                          <a:latin typeface="Cambria Math" panose="02040503050406030204" pitchFamily="18" charset="0"/>
                          <a:ea typeface="Cambria Math" panose="02040503050406030204" pitchFamily="18" charset="0"/>
                        </a:rPr>
                        <m:t>𝑏</m:t>
                      </m:r>
                      <m:r>
                        <a:rPr lang="en-US" sz="3600" i="1">
                          <a:latin typeface="Cambria Math" panose="02040503050406030204" pitchFamily="18" charset="0"/>
                          <a:ea typeface="Cambria Math" panose="02040503050406030204" pitchFamily="18" charset="0"/>
                        </a:rPr>
                        <m:t>)</m:t>
                      </m:r>
                    </m:oMath>
                  </m:oMathPara>
                </a14:m>
                <a:endParaRPr lang="en-US" sz="3600" dirty="0"/>
              </a:p>
            </p:txBody>
          </p:sp>
        </mc:Choice>
        <mc:Fallback xmlns="">
          <p:sp>
            <p:nvSpPr>
              <p:cNvPr id="40" name="TextBox 39">
                <a:extLst>
                  <a:ext uri="{FF2B5EF4-FFF2-40B4-BE49-F238E27FC236}">
                    <a16:creationId xmlns:a16="http://schemas.microsoft.com/office/drawing/2014/main" id="{80CB1F6F-E797-4A45-9FEC-24D5A0F3C4AD}"/>
                  </a:ext>
                </a:extLst>
              </p:cNvPr>
              <p:cNvSpPr txBox="1">
                <a:spLocks noRot="1" noChangeAspect="1" noMove="1" noResize="1" noEditPoints="1" noAdjustHandles="1" noChangeArrowheads="1" noChangeShapeType="1" noTextEdit="1"/>
              </p:cNvSpPr>
              <p:nvPr/>
            </p:nvSpPr>
            <p:spPr>
              <a:xfrm>
                <a:off x="7484281" y="2184882"/>
                <a:ext cx="5108859" cy="646331"/>
              </a:xfrm>
              <a:prstGeom prst="rect">
                <a:avLst/>
              </a:prstGeom>
              <a:blipFill>
                <a:blip r:embed="rId3"/>
                <a:stretch>
                  <a:fillRect/>
                </a:stretch>
              </a:blipFill>
            </p:spPr>
            <p:txBody>
              <a:bodyPr/>
              <a:lstStyle/>
              <a:p>
                <a:r>
                  <a:rPr lang="en-US">
                    <a:noFill/>
                  </a:rPr>
                  <a:t> </a:t>
                </a:r>
              </a:p>
            </p:txBody>
          </p:sp>
        </mc:Fallback>
      </mc:AlternateContent>
      <p:sp>
        <p:nvSpPr>
          <p:cNvPr id="42" name="TextBox 41">
            <a:extLst>
              <a:ext uri="{FF2B5EF4-FFF2-40B4-BE49-F238E27FC236}">
                <a16:creationId xmlns:a16="http://schemas.microsoft.com/office/drawing/2014/main" id="{64796DB7-1451-5C4F-81F0-C517963B035E}"/>
              </a:ext>
            </a:extLst>
          </p:cNvPr>
          <p:cNvSpPr txBox="1"/>
          <p:nvPr/>
        </p:nvSpPr>
        <p:spPr>
          <a:xfrm>
            <a:off x="9055102" y="5648980"/>
            <a:ext cx="566181" cy="523220"/>
          </a:xfrm>
          <a:prstGeom prst="rect">
            <a:avLst/>
          </a:prstGeom>
          <a:noFill/>
        </p:spPr>
        <p:txBody>
          <a:bodyPr wrap="none" rtlCol="0">
            <a:spAutoFit/>
          </a:bodyPr>
          <a:lstStyle/>
          <a:p>
            <a:r>
              <a:rPr lang="en-US" sz="2800" dirty="0">
                <a:latin typeface="Times New Roman" panose="02020603050405020304" pitchFamily="18" charset="0"/>
                <a:cs typeface="Times New Roman" panose="02020603050405020304" pitchFamily="18" charset="0"/>
              </a:rPr>
              <a:t>+1</a:t>
            </a:r>
          </a:p>
        </p:txBody>
      </p:sp>
      <p:sp>
        <p:nvSpPr>
          <p:cNvPr id="43" name="Rectangle 42">
            <a:extLst>
              <a:ext uri="{FF2B5EF4-FFF2-40B4-BE49-F238E27FC236}">
                <a16:creationId xmlns:a16="http://schemas.microsoft.com/office/drawing/2014/main" id="{1354A9EB-28FF-EA43-A179-8F72EEB6527A}"/>
              </a:ext>
            </a:extLst>
          </p:cNvPr>
          <p:cNvSpPr/>
          <p:nvPr/>
        </p:nvSpPr>
        <p:spPr>
          <a:xfrm>
            <a:off x="8915356" y="2696063"/>
            <a:ext cx="3080869" cy="666786"/>
          </a:xfrm>
          <a:prstGeom prst="rect">
            <a:avLst/>
          </a:prstGeom>
        </p:spPr>
        <p:txBody>
          <a:bodyPr wrap="square">
            <a:spAutoFit/>
          </a:bodyPr>
          <a:lstStyle/>
          <a:p>
            <a:r>
              <a:rPr lang="en-US" sz="3733" dirty="0">
                <a:solidFill>
                  <a:schemeClr val="tx2"/>
                </a:solidFill>
              </a:rPr>
              <a:t>y is a vector</a:t>
            </a:r>
          </a:p>
        </p:txBody>
      </p:sp>
      <p:sp>
        <p:nvSpPr>
          <p:cNvPr id="45" name="TextBox 44">
            <a:extLst>
              <a:ext uri="{FF2B5EF4-FFF2-40B4-BE49-F238E27FC236}">
                <a16:creationId xmlns:a16="http://schemas.microsoft.com/office/drawing/2014/main" id="{6794CF16-0514-2942-87BA-D958E5CAEC9F}"/>
              </a:ext>
            </a:extLst>
          </p:cNvPr>
          <p:cNvSpPr txBox="1"/>
          <p:nvPr/>
        </p:nvSpPr>
        <p:spPr>
          <a:xfrm>
            <a:off x="4659617" y="1562980"/>
            <a:ext cx="609600"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y</a:t>
            </a:r>
            <a:r>
              <a:rPr lang="en-US" sz="3200" baseline="-25000" dirty="0">
                <a:latin typeface="Times New Roman" panose="02020603050405020304" pitchFamily="18" charset="0"/>
                <a:cs typeface="Times New Roman" panose="02020603050405020304" pitchFamily="18" charset="0"/>
              </a:rPr>
              <a:t>1</a:t>
            </a:r>
          </a:p>
        </p:txBody>
      </p:sp>
      <p:sp>
        <p:nvSpPr>
          <p:cNvPr id="47" name="TextBox 46">
            <a:extLst>
              <a:ext uri="{FF2B5EF4-FFF2-40B4-BE49-F238E27FC236}">
                <a16:creationId xmlns:a16="http://schemas.microsoft.com/office/drawing/2014/main" id="{275C28FF-A703-5841-B938-401B16C08AA7}"/>
              </a:ext>
            </a:extLst>
          </p:cNvPr>
          <p:cNvSpPr txBox="1"/>
          <p:nvPr/>
        </p:nvSpPr>
        <p:spPr>
          <a:xfrm>
            <a:off x="6649916" y="1557028"/>
            <a:ext cx="609600" cy="584775"/>
          </a:xfrm>
          <a:prstGeom prst="rect">
            <a:avLst/>
          </a:prstGeom>
          <a:noFill/>
        </p:spPr>
        <p:txBody>
          <a:bodyPr wrap="square" rtlCol="0">
            <a:spAutoFit/>
          </a:bodyPr>
          <a:lstStyle/>
          <a:p>
            <a:r>
              <a:rPr lang="en-US" sz="3200" dirty="0" err="1">
                <a:latin typeface="Times New Roman" panose="02020603050405020304" pitchFamily="18" charset="0"/>
                <a:cs typeface="Times New Roman" panose="02020603050405020304" pitchFamily="18" charset="0"/>
              </a:rPr>
              <a:t>y</a:t>
            </a:r>
            <a:r>
              <a:rPr lang="en-US" sz="3200" baseline="-25000" dirty="0" err="1">
                <a:latin typeface="Times New Roman" panose="02020603050405020304" pitchFamily="18" charset="0"/>
                <a:cs typeface="Times New Roman" panose="02020603050405020304" pitchFamily="18" charset="0"/>
              </a:rPr>
              <a:t>n</a:t>
            </a:r>
            <a:endParaRPr lang="en-US" sz="3200" baseline="-25000" dirty="0">
              <a:latin typeface="Times New Roman" panose="02020603050405020304" pitchFamily="18" charset="0"/>
              <a:cs typeface="Times New Roman" panose="02020603050405020304" pitchFamily="18" charset="0"/>
            </a:endParaRPr>
          </a:p>
        </p:txBody>
      </p:sp>
      <p:sp>
        <p:nvSpPr>
          <p:cNvPr id="48" name="Rectangle 47">
            <a:extLst>
              <a:ext uri="{FF2B5EF4-FFF2-40B4-BE49-F238E27FC236}">
                <a16:creationId xmlns:a16="http://schemas.microsoft.com/office/drawing/2014/main" id="{0176B418-2F6B-2347-AFE4-14E0484F474B}"/>
              </a:ext>
            </a:extLst>
          </p:cNvPr>
          <p:cNvSpPr/>
          <p:nvPr/>
        </p:nvSpPr>
        <p:spPr>
          <a:xfrm>
            <a:off x="9073692" y="4147419"/>
            <a:ext cx="3080869" cy="666786"/>
          </a:xfrm>
          <a:prstGeom prst="rect">
            <a:avLst/>
          </a:prstGeom>
        </p:spPr>
        <p:txBody>
          <a:bodyPr wrap="square">
            <a:spAutoFit/>
          </a:bodyPr>
          <a:lstStyle/>
          <a:p>
            <a:r>
              <a:rPr lang="en-US" sz="3733" dirty="0">
                <a:solidFill>
                  <a:schemeClr val="tx2"/>
                </a:solidFill>
              </a:rPr>
              <a:t>b is a vector</a:t>
            </a:r>
          </a:p>
        </p:txBody>
      </p:sp>
      <p:sp>
        <p:nvSpPr>
          <p:cNvPr id="50" name="TextBox 49">
            <a:extLst>
              <a:ext uri="{FF2B5EF4-FFF2-40B4-BE49-F238E27FC236}">
                <a16:creationId xmlns:a16="http://schemas.microsoft.com/office/drawing/2014/main" id="{4D779BA9-4A4C-D44C-9F2F-6A26E5C03DDA}"/>
              </a:ext>
            </a:extLst>
          </p:cNvPr>
          <p:cNvSpPr txBox="1"/>
          <p:nvPr/>
        </p:nvSpPr>
        <p:spPr>
          <a:xfrm>
            <a:off x="8286291" y="3469963"/>
            <a:ext cx="609600" cy="707886"/>
          </a:xfrm>
          <a:prstGeom prst="rect">
            <a:avLst/>
          </a:prstGeom>
          <a:noFill/>
        </p:spPr>
        <p:txBody>
          <a:bodyPr wrap="square" rtlCol="0">
            <a:spAutoFit/>
          </a:bodyPr>
          <a:lstStyle/>
          <a:p>
            <a:r>
              <a:rPr lang="en-US" sz="4000" dirty="0">
                <a:solidFill>
                  <a:srgbClr val="590A0E"/>
                </a:solidFill>
                <a:latin typeface="Times New Roman" panose="02020603050405020304" pitchFamily="18" charset="0"/>
                <a:cs typeface="Times New Roman" panose="02020603050405020304" pitchFamily="18" charset="0"/>
              </a:rPr>
              <a:t>b</a:t>
            </a:r>
          </a:p>
        </p:txBody>
      </p:sp>
      <p:sp>
        <p:nvSpPr>
          <p:cNvPr id="55" name="TextBox 54">
            <a:extLst>
              <a:ext uri="{FF2B5EF4-FFF2-40B4-BE49-F238E27FC236}">
                <a16:creationId xmlns:a16="http://schemas.microsoft.com/office/drawing/2014/main" id="{1B200C40-4EB3-8F46-BFD7-31EF0BEE1BEF}"/>
              </a:ext>
            </a:extLst>
          </p:cNvPr>
          <p:cNvSpPr txBox="1"/>
          <p:nvPr/>
        </p:nvSpPr>
        <p:spPr>
          <a:xfrm>
            <a:off x="4761270" y="2143624"/>
            <a:ext cx="385042" cy="707886"/>
          </a:xfrm>
          <a:prstGeom prst="rect">
            <a:avLst/>
          </a:prstGeom>
          <a:noFill/>
        </p:spPr>
        <p:txBody>
          <a:bodyPr wrap="none" rtlCol="0">
            <a:spAutoFit/>
          </a:bodyPr>
          <a:lstStyle/>
          <a:p>
            <a:r>
              <a:rPr lang="en-US" sz="4000" dirty="0">
                <a:latin typeface="Times New Roman" panose="02020603050405020304" pitchFamily="18" charset="0"/>
                <a:cs typeface="Times New Roman" panose="02020603050405020304" pitchFamily="18" charset="0"/>
              </a:rPr>
              <a:t>s</a:t>
            </a:r>
          </a:p>
        </p:txBody>
      </p:sp>
      <p:sp>
        <p:nvSpPr>
          <p:cNvPr id="70" name="TextBox 69">
            <a:extLst>
              <a:ext uri="{FF2B5EF4-FFF2-40B4-BE49-F238E27FC236}">
                <a16:creationId xmlns:a16="http://schemas.microsoft.com/office/drawing/2014/main" id="{C285E98C-6BF2-A94E-8903-EF3D15BA19E2}"/>
              </a:ext>
            </a:extLst>
          </p:cNvPr>
          <p:cNvSpPr txBox="1"/>
          <p:nvPr/>
        </p:nvSpPr>
        <p:spPr>
          <a:xfrm>
            <a:off x="5897632" y="2089625"/>
            <a:ext cx="385042" cy="707886"/>
          </a:xfrm>
          <a:prstGeom prst="rect">
            <a:avLst/>
          </a:prstGeom>
          <a:noFill/>
        </p:spPr>
        <p:txBody>
          <a:bodyPr wrap="none" rtlCol="0">
            <a:spAutoFit/>
          </a:bodyPr>
          <a:lstStyle/>
          <a:p>
            <a:r>
              <a:rPr lang="en-US" sz="4000" dirty="0">
                <a:latin typeface="Times New Roman" panose="02020603050405020304" pitchFamily="18" charset="0"/>
                <a:cs typeface="Times New Roman" panose="02020603050405020304" pitchFamily="18" charset="0"/>
              </a:rPr>
              <a:t>s</a:t>
            </a:r>
          </a:p>
        </p:txBody>
      </p:sp>
      <p:sp>
        <p:nvSpPr>
          <p:cNvPr id="72" name="TextBox 71">
            <a:extLst>
              <a:ext uri="{FF2B5EF4-FFF2-40B4-BE49-F238E27FC236}">
                <a16:creationId xmlns:a16="http://schemas.microsoft.com/office/drawing/2014/main" id="{70E35245-F3C6-3949-8C9B-586BFC3B8597}"/>
              </a:ext>
            </a:extLst>
          </p:cNvPr>
          <p:cNvSpPr txBox="1"/>
          <p:nvPr/>
        </p:nvSpPr>
        <p:spPr>
          <a:xfrm>
            <a:off x="6817878" y="2105196"/>
            <a:ext cx="385042" cy="707886"/>
          </a:xfrm>
          <a:prstGeom prst="rect">
            <a:avLst/>
          </a:prstGeom>
          <a:noFill/>
        </p:spPr>
        <p:txBody>
          <a:bodyPr wrap="none" rtlCol="0">
            <a:spAutoFit/>
          </a:bodyPr>
          <a:lstStyle/>
          <a:p>
            <a:r>
              <a:rPr lang="en-US" sz="4000" dirty="0">
                <a:latin typeface="Times New Roman" panose="02020603050405020304" pitchFamily="18" charset="0"/>
                <a:cs typeface="Times New Roman" panose="02020603050405020304" pitchFamily="18" charset="0"/>
              </a:rPr>
              <a:t>s</a:t>
            </a:r>
          </a:p>
        </p:txBody>
      </p:sp>
      <p:sp>
        <p:nvSpPr>
          <p:cNvPr id="73" name="TextBox 72">
            <a:extLst>
              <a:ext uri="{FF2B5EF4-FFF2-40B4-BE49-F238E27FC236}">
                <a16:creationId xmlns:a16="http://schemas.microsoft.com/office/drawing/2014/main" id="{EE8FB66E-4013-FC4D-91B9-815E64B8DAE8}"/>
              </a:ext>
            </a:extLst>
          </p:cNvPr>
          <p:cNvSpPr txBox="1"/>
          <p:nvPr/>
        </p:nvSpPr>
        <p:spPr>
          <a:xfrm>
            <a:off x="500083" y="2254080"/>
            <a:ext cx="3106716" cy="1077218"/>
          </a:xfrm>
          <a:prstGeom prst="rect">
            <a:avLst/>
          </a:prstGeom>
          <a:noFill/>
        </p:spPr>
        <p:txBody>
          <a:bodyPr wrap="square" rtlCol="0">
            <a:spAutoFit/>
          </a:bodyPr>
          <a:lstStyle/>
          <a:p>
            <a:r>
              <a:rPr lang="en-US" sz="3200" dirty="0">
                <a:solidFill>
                  <a:schemeClr val="tx2"/>
                </a:solidFill>
              </a:rPr>
              <a:t>Output layer</a:t>
            </a:r>
          </a:p>
          <a:p>
            <a:r>
              <a:rPr lang="en-US" sz="3200" dirty="0">
                <a:solidFill>
                  <a:schemeClr val="tx2"/>
                </a:solidFill>
              </a:rPr>
              <a:t>(</a:t>
            </a:r>
            <a:r>
              <a:rPr lang="en-US" sz="3200" dirty="0" err="1"/>
              <a:t>softmax</a:t>
            </a:r>
            <a:r>
              <a:rPr lang="en-US" sz="3200" dirty="0"/>
              <a:t> nodes)</a:t>
            </a:r>
            <a:endParaRPr lang="en-US" sz="3200" dirty="0">
              <a:solidFill>
                <a:schemeClr val="tx2"/>
              </a:solidFill>
            </a:endParaRPr>
          </a:p>
        </p:txBody>
      </p:sp>
      <p:sp>
        <p:nvSpPr>
          <p:cNvPr id="75" name="TextBox 74">
            <a:extLst>
              <a:ext uri="{FF2B5EF4-FFF2-40B4-BE49-F238E27FC236}">
                <a16:creationId xmlns:a16="http://schemas.microsoft.com/office/drawing/2014/main" id="{3CA69468-9096-A746-A14A-DAEFAC4EF5D6}"/>
              </a:ext>
            </a:extLst>
          </p:cNvPr>
          <p:cNvSpPr txBox="1"/>
          <p:nvPr/>
        </p:nvSpPr>
        <p:spPr>
          <a:xfrm>
            <a:off x="304405" y="5512040"/>
            <a:ext cx="1980222" cy="1077218"/>
          </a:xfrm>
          <a:prstGeom prst="rect">
            <a:avLst/>
          </a:prstGeom>
          <a:noFill/>
        </p:spPr>
        <p:txBody>
          <a:bodyPr wrap="none" rtlCol="0">
            <a:spAutoFit/>
          </a:bodyPr>
          <a:lstStyle/>
          <a:p>
            <a:r>
              <a:rPr lang="en-US" sz="3200" dirty="0">
                <a:solidFill>
                  <a:schemeClr val="tx2"/>
                </a:solidFill>
              </a:rPr>
              <a:t>Input layer</a:t>
            </a:r>
          </a:p>
          <a:p>
            <a:r>
              <a:rPr lang="en-US" sz="3200" dirty="0">
                <a:solidFill>
                  <a:schemeClr val="tx2"/>
                </a:solidFill>
              </a:rPr>
              <a:t>scalars</a:t>
            </a:r>
          </a:p>
        </p:txBody>
      </p:sp>
      <p:sp>
        <p:nvSpPr>
          <p:cNvPr id="4" name="Rectangle 3">
            <a:extLst>
              <a:ext uri="{FF2B5EF4-FFF2-40B4-BE49-F238E27FC236}">
                <a16:creationId xmlns:a16="http://schemas.microsoft.com/office/drawing/2014/main" id="{4813B144-53D7-EFF0-AA0C-06FDE209521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E464830-7421-9C99-8768-9CBEC5282B0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D829CF5-A216-322B-D317-EE488789839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77522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B6050-9560-0147-958D-269CA32D4084}"/>
              </a:ext>
            </a:extLst>
          </p:cNvPr>
          <p:cNvSpPr>
            <a:spLocks noGrp="1"/>
          </p:cNvSpPr>
          <p:nvPr>
            <p:ph type="title"/>
          </p:nvPr>
        </p:nvSpPr>
        <p:spPr>
          <a:xfrm>
            <a:off x="1097280" y="693003"/>
            <a:ext cx="11094720" cy="907196"/>
          </a:xfrm>
        </p:spPr>
        <p:txBody>
          <a:bodyPr>
            <a:normAutofit/>
          </a:bodyPr>
          <a:lstStyle/>
          <a:p>
            <a:r>
              <a:rPr lang="en-US" dirty="0"/>
              <a:t>Reminder: </a:t>
            </a:r>
            <a:r>
              <a:rPr lang="en-US" dirty="0" err="1"/>
              <a:t>softmax</a:t>
            </a:r>
            <a:r>
              <a:rPr lang="en-US" dirty="0"/>
              <a:t>: a generalization of sigmoid</a:t>
            </a:r>
          </a:p>
        </p:txBody>
      </p:sp>
      <p:sp>
        <p:nvSpPr>
          <p:cNvPr id="3" name="Content Placeholder 2">
            <a:extLst>
              <a:ext uri="{FF2B5EF4-FFF2-40B4-BE49-F238E27FC236}">
                <a16:creationId xmlns:a16="http://schemas.microsoft.com/office/drawing/2014/main" id="{DB29A5E3-C1F1-3345-9DD8-0A0D44C179B9}"/>
              </a:ext>
            </a:extLst>
          </p:cNvPr>
          <p:cNvSpPr>
            <a:spLocks noGrp="1"/>
          </p:cNvSpPr>
          <p:nvPr>
            <p:ph idx="1"/>
          </p:nvPr>
        </p:nvSpPr>
        <p:spPr>
          <a:xfrm>
            <a:off x="596846" y="952056"/>
            <a:ext cx="11366556" cy="5761581"/>
          </a:xfrm>
        </p:spPr>
        <p:txBody>
          <a:bodyPr/>
          <a:lstStyle/>
          <a:p>
            <a:endParaRPr lang="en-US" dirty="0"/>
          </a:p>
          <a:p>
            <a:r>
              <a:rPr lang="en-US" dirty="0"/>
              <a:t>For a vector </a:t>
            </a:r>
            <a:r>
              <a:rPr lang="en-US" i="1" dirty="0"/>
              <a:t>z </a:t>
            </a:r>
            <a:r>
              <a:rPr lang="en-US" dirty="0"/>
              <a:t>of dimensionality </a:t>
            </a:r>
            <a:r>
              <a:rPr lang="en-US" i="1" dirty="0"/>
              <a:t>k</a:t>
            </a:r>
            <a:r>
              <a:rPr lang="en-US" dirty="0"/>
              <a:t>, the </a:t>
            </a:r>
            <a:r>
              <a:rPr lang="en-US" dirty="0" err="1"/>
              <a:t>softmax</a:t>
            </a:r>
            <a:r>
              <a:rPr lang="en-US" dirty="0"/>
              <a:t> is:</a:t>
            </a:r>
          </a:p>
          <a:p>
            <a:endParaRPr lang="en-US" dirty="0"/>
          </a:p>
          <a:p>
            <a:endParaRPr lang="en-US" dirty="0"/>
          </a:p>
          <a:p>
            <a:endParaRPr lang="en-US" dirty="0"/>
          </a:p>
          <a:p>
            <a:endParaRPr lang="en-US" dirty="0"/>
          </a:p>
          <a:p>
            <a:r>
              <a:rPr lang="en-US" dirty="0"/>
              <a:t>Example:</a:t>
            </a:r>
          </a:p>
        </p:txBody>
      </p:sp>
      <p:pic>
        <p:nvPicPr>
          <p:cNvPr id="5" name="Picture 4">
            <a:extLst>
              <a:ext uri="{FF2B5EF4-FFF2-40B4-BE49-F238E27FC236}">
                <a16:creationId xmlns:a16="http://schemas.microsoft.com/office/drawing/2014/main" id="{ACD3161B-5C37-3244-8EDB-C75C46FF85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3308" y="3994216"/>
            <a:ext cx="6495384" cy="1191461"/>
          </a:xfrm>
          <a:prstGeom prst="rect">
            <a:avLst/>
          </a:prstGeom>
        </p:spPr>
      </p:pic>
      <p:pic>
        <p:nvPicPr>
          <p:cNvPr id="7" name="Picture 6">
            <a:extLst>
              <a:ext uri="{FF2B5EF4-FFF2-40B4-BE49-F238E27FC236}">
                <a16:creationId xmlns:a16="http://schemas.microsoft.com/office/drawing/2014/main" id="{13A5F8A6-C792-DE46-A7B9-0EC179B860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6112" y="2489839"/>
            <a:ext cx="10108197" cy="1460500"/>
          </a:xfrm>
          <a:prstGeom prst="rect">
            <a:avLst/>
          </a:prstGeom>
        </p:spPr>
      </p:pic>
      <p:pic>
        <p:nvPicPr>
          <p:cNvPr id="9" name="Picture 8">
            <a:extLst>
              <a:ext uri="{FF2B5EF4-FFF2-40B4-BE49-F238E27FC236}">
                <a16:creationId xmlns:a16="http://schemas.microsoft.com/office/drawing/2014/main" id="{5BFB0223-7490-A848-A0A1-03DA94A73D0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5137" y="5586941"/>
            <a:ext cx="5227051" cy="614947"/>
          </a:xfrm>
          <a:prstGeom prst="rect">
            <a:avLst/>
          </a:prstGeom>
        </p:spPr>
      </p:pic>
      <p:pic>
        <p:nvPicPr>
          <p:cNvPr id="11" name="Picture 10">
            <a:extLst>
              <a:ext uri="{FF2B5EF4-FFF2-40B4-BE49-F238E27FC236}">
                <a16:creationId xmlns:a16="http://schemas.microsoft.com/office/drawing/2014/main" id="{38585B58-FA6D-094E-AB85-4FB38152B74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14800" y="6267795"/>
            <a:ext cx="6187909" cy="538079"/>
          </a:xfrm>
          <a:prstGeom prst="rect">
            <a:avLst/>
          </a:prstGeom>
        </p:spPr>
      </p:pic>
      <p:pic>
        <p:nvPicPr>
          <p:cNvPr id="14" name="Picture 13">
            <a:extLst>
              <a:ext uri="{FF2B5EF4-FFF2-40B4-BE49-F238E27FC236}">
                <a16:creationId xmlns:a16="http://schemas.microsoft.com/office/drawing/2014/main" id="{463A41E6-4D68-1C4A-B7C7-CB212F309A59}"/>
              </a:ext>
            </a:extLst>
          </p:cNvPr>
          <p:cNvPicPr>
            <a:picLocks noChangeAspect="1"/>
          </p:cNvPicPr>
          <p:nvPr/>
        </p:nvPicPr>
        <p:blipFill rotWithShape="1">
          <a:blip r:embed="rId3">
            <a:extLst>
              <a:ext uri="{28A0092B-C50C-407E-A947-70E740481C1C}">
                <a14:useLocalDpi xmlns:a14="http://schemas.microsoft.com/office/drawing/2010/main" val="0"/>
              </a:ext>
            </a:extLst>
          </a:blip>
          <a:srcRect r="76021"/>
          <a:stretch/>
        </p:blipFill>
        <p:spPr>
          <a:xfrm>
            <a:off x="1767142" y="5778502"/>
            <a:ext cx="2423860" cy="1460500"/>
          </a:xfrm>
          <a:prstGeom prst="rect">
            <a:avLst/>
          </a:prstGeom>
        </p:spPr>
      </p:pic>
      <p:sp>
        <p:nvSpPr>
          <p:cNvPr id="4" name="Rectangle 3">
            <a:extLst>
              <a:ext uri="{FF2B5EF4-FFF2-40B4-BE49-F238E27FC236}">
                <a16:creationId xmlns:a16="http://schemas.microsoft.com/office/drawing/2014/main" id="{1C16F4B9-B2F6-9B10-61A9-D75FC318CF2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E583091-9AFE-4E10-BABF-C6BDF9CC987B}"/>
              </a:ext>
            </a:extLst>
          </p:cNvPr>
          <p:cNvSpPr txBox="1"/>
          <p:nvPr/>
        </p:nvSpPr>
        <p:spPr>
          <a:xfrm>
            <a:off x="9461501" y="5894414"/>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E2DAA233-2452-E8FC-566D-2BF682583148}"/>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71471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8707" y="362275"/>
            <a:ext cx="10515600" cy="1066800"/>
          </a:xfrm>
        </p:spPr>
        <p:txBody>
          <a:bodyPr/>
          <a:lstStyle/>
          <a:p>
            <a:r>
              <a:rPr lang="en-US" b="0" dirty="0"/>
              <a:t>Two-Layer Network with scalar output</a:t>
            </a:r>
          </a:p>
        </p:txBody>
      </p:sp>
      <p:sp>
        <p:nvSpPr>
          <p:cNvPr id="8" name="Oval 7"/>
          <p:cNvSpPr/>
          <p:nvPr/>
        </p:nvSpPr>
        <p:spPr bwMode="auto">
          <a:xfrm>
            <a:off x="5579267" y="36322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52744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sp>
        <p:nvSpPr>
          <p:cNvPr id="10" name="Oval 9"/>
          <p:cNvSpPr/>
          <p:nvPr/>
        </p:nvSpPr>
        <p:spPr bwMode="auto">
          <a:xfrm>
            <a:off x="6392067" y="11938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2" name="Oval 11"/>
          <p:cNvSpPr/>
          <p:nvPr/>
        </p:nvSpPr>
        <p:spPr bwMode="auto">
          <a:xfrm>
            <a:off x="75096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63920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4" name="Straight Arrow Connector 13"/>
          <p:cNvCxnSpPr>
            <a:cxnSpLocks/>
            <a:stCxn id="9" idx="0"/>
            <a:endCxn id="10" idx="3"/>
          </p:cNvCxnSpPr>
          <p:nvPr/>
        </p:nvCxnSpPr>
        <p:spPr bwMode="auto">
          <a:xfrm flipV="1">
            <a:off x="5579267" y="1735529"/>
            <a:ext cx="902074" cy="1388674"/>
          </a:xfrm>
          <a:prstGeom prst="straightConnector1">
            <a:avLst/>
          </a:prstGeom>
          <a:noFill/>
          <a:ln w="9525" cap="flat" cmpd="sng" algn="ctr">
            <a:noFill/>
            <a:prstDash val="solid"/>
            <a:round/>
            <a:headEnd type="none" w="med" len="med"/>
            <a:tailEnd type="arrow"/>
          </a:ln>
          <a:effectLst/>
        </p:spPr>
      </p:cxnSp>
      <p:cxnSp>
        <p:nvCxnSpPr>
          <p:cNvPr id="15" name="Straight Arrow Connector 14"/>
          <p:cNvCxnSpPr>
            <a:cxnSpLocks/>
            <a:stCxn id="13" idx="0"/>
            <a:endCxn id="10" idx="4"/>
          </p:cNvCxnSpPr>
          <p:nvPr/>
        </p:nvCxnSpPr>
        <p:spPr bwMode="auto">
          <a:xfrm flipV="1">
            <a:off x="6696867" y="1828475"/>
            <a:ext cx="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6" name="Straight Arrow Connector 15"/>
          <p:cNvCxnSpPr>
            <a:cxnSpLocks/>
            <a:stCxn id="12" idx="0"/>
            <a:endCxn id="10" idx="4"/>
          </p:cNvCxnSpPr>
          <p:nvPr/>
        </p:nvCxnSpPr>
        <p:spPr bwMode="auto">
          <a:xfrm flipH="1" flipV="1">
            <a:off x="6696867" y="1828475"/>
            <a:ext cx="111760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8" name="Straight Arrow Connector 17"/>
          <p:cNvCxnSpPr>
            <a:cxnSpLocks/>
            <a:stCxn id="9" idx="7"/>
            <a:endCxn id="10" idx="4"/>
          </p:cNvCxnSpPr>
          <p:nvPr/>
        </p:nvCxnSpPr>
        <p:spPr bwMode="auto">
          <a:xfrm flipV="1">
            <a:off x="5794793" y="1828475"/>
            <a:ext cx="902074" cy="1388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20" name="Oval 19"/>
          <p:cNvSpPr/>
          <p:nvPr/>
        </p:nvSpPr>
        <p:spPr bwMode="auto">
          <a:xfrm>
            <a:off x="6087267" y="60706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344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852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67984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4969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a:stCxn id="21" idx="0"/>
          </p:cNvCxnSpPr>
          <p:nvPr/>
        </p:nvCxnSpPr>
        <p:spPr bwMode="auto">
          <a:xfrm flipV="1">
            <a:off x="3750467" y="4065808"/>
            <a:ext cx="3325596" cy="1496795"/>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5274467" y="3758875"/>
            <a:ext cx="304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8" name="Straight Arrow Connector 27"/>
          <p:cNvCxnSpPr>
            <a:cxnSpLocks/>
            <a:stCxn id="24" idx="0"/>
            <a:endCxn id="8" idx="1"/>
          </p:cNvCxnSpPr>
          <p:nvPr/>
        </p:nvCxnSpPr>
        <p:spPr bwMode="auto">
          <a:xfrm flipH="1" flipV="1">
            <a:off x="5653662" y="3725149"/>
            <a:ext cx="1449605" cy="183745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9" name="Straight Arrow Connector 28"/>
          <p:cNvCxnSpPr>
            <a:cxnSpLocks/>
            <a:stCxn id="23" idx="0"/>
            <a:endCxn id="9" idx="4"/>
          </p:cNvCxnSpPr>
          <p:nvPr/>
        </p:nvCxnSpPr>
        <p:spPr bwMode="auto">
          <a:xfrm flipH="1" flipV="1">
            <a:off x="5579267" y="3758875"/>
            <a:ext cx="3251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30" name="Straight Arrow Connector 29"/>
          <p:cNvCxnSpPr>
            <a:cxnSpLocks/>
            <a:stCxn id="21" idx="7"/>
            <a:endCxn id="9" idx="4"/>
          </p:cNvCxnSpPr>
          <p:nvPr/>
        </p:nvCxnSpPr>
        <p:spPr bwMode="auto">
          <a:xfrm flipV="1">
            <a:off x="3965993" y="3758875"/>
            <a:ext cx="16132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34" name="Oval 33"/>
          <p:cNvSpPr/>
          <p:nvPr/>
        </p:nvSpPr>
        <p:spPr bwMode="auto">
          <a:xfrm>
            <a:off x="97448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6" name="Straight Arrow Connector 45"/>
          <p:cNvCxnSpPr>
            <a:cxnSpLocks/>
            <a:stCxn id="34" idx="0"/>
            <a:endCxn id="9" idx="4"/>
          </p:cNvCxnSpPr>
          <p:nvPr/>
        </p:nvCxnSpPr>
        <p:spPr bwMode="auto">
          <a:xfrm flipH="1" flipV="1">
            <a:off x="5579267" y="3758875"/>
            <a:ext cx="4470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49" name="Straight Arrow Connector 48"/>
          <p:cNvCxnSpPr>
            <a:cxnSpLocks/>
            <a:stCxn id="21" idx="7"/>
            <a:endCxn id="13" idx="4"/>
          </p:cNvCxnSpPr>
          <p:nvPr/>
        </p:nvCxnSpPr>
        <p:spPr bwMode="auto">
          <a:xfrm flipV="1">
            <a:off x="3965993" y="3758875"/>
            <a:ext cx="27308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2" name="Straight Arrow Connector 51"/>
          <p:cNvCxnSpPr>
            <a:cxnSpLocks/>
            <a:endCxn id="12" idx="4"/>
          </p:cNvCxnSpPr>
          <p:nvPr/>
        </p:nvCxnSpPr>
        <p:spPr bwMode="auto">
          <a:xfrm flipV="1">
            <a:off x="3980874" y="3758875"/>
            <a:ext cx="3833593" cy="187812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4" name="Straight Arrow Connector 53"/>
          <p:cNvCxnSpPr>
            <a:cxnSpLocks/>
            <a:stCxn id="34" idx="0"/>
            <a:endCxn id="12" idx="4"/>
          </p:cNvCxnSpPr>
          <p:nvPr/>
        </p:nvCxnSpPr>
        <p:spPr bwMode="auto">
          <a:xfrm flipH="1" flipV="1">
            <a:off x="7814467" y="3758875"/>
            <a:ext cx="2235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6" name="Straight Arrow Connector 55"/>
          <p:cNvCxnSpPr>
            <a:cxnSpLocks/>
            <a:stCxn id="34" idx="0"/>
            <a:endCxn id="13" idx="4"/>
          </p:cNvCxnSpPr>
          <p:nvPr/>
        </p:nvCxnSpPr>
        <p:spPr bwMode="auto">
          <a:xfrm flipH="1" flipV="1">
            <a:off x="6696867" y="3758875"/>
            <a:ext cx="3352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0" name="Straight Arrow Connector 59"/>
          <p:cNvCxnSpPr>
            <a:cxnSpLocks/>
            <a:stCxn id="23" idx="0"/>
          </p:cNvCxnSpPr>
          <p:nvPr/>
        </p:nvCxnSpPr>
        <p:spPr bwMode="auto">
          <a:xfrm flipH="1" flipV="1">
            <a:off x="6798467" y="3733803"/>
            <a:ext cx="20320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2" name="Straight Arrow Connector 61"/>
          <p:cNvCxnSpPr>
            <a:cxnSpLocks/>
            <a:stCxn id="23" idx="0"/>
            <a:endCxn id="12" idx="4"/>
          </p:cNvCxnSpPr>
          <p:nvPr/>
        </p:nvCxnSpPr>
        <p:spPr bwMode="auto">
          <a:xfrm flipH="1" flipV="1">
            <a:off x="7814467" y="3758875"/>
            <a:ext cx="10160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6" name="Straight Arrow Connector 65"/>
          <p:cNvCxnSpPr>
            <a:cxnSpLocks/>
            <a:stCxn id="24" idx="0"/>
          </p:cNvCxnSpPr>
          <p:nvPr/>
        </p:nvCxnSpPr>
        <p:spPr bwMode="auto">
          <a:xfrm flipH="1" flipV="1">
            <a:off x="6696867" y="3733803"/>
            <a:ext cx="4064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9" name="Straight Arrow Connector 68"/>
          <p:cNvCxnSpPr>
            <a:cxnSpLocks/>
            <a:stCxn id="24" idx="0"/>
          </p:cNvCxnSpPr>
          <p:nvPr/>
        </p:nvCxnSpPr>
        <p:spPr bwMode="auto">
          <a:xfrm flipV="1">
            <a:off x="7103267" y="3761008"/>
            <a:ext cx="738407" cy="1801595"/>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1" name="Straight Arrow Connector 70"/>
          <p:cNvCxnSpPr>
            <a:cxnSpLocks/>
            <a:stCxn id="25" idx="0"/>
            <a:endCxn id="13" idx="4"/>
          </p:cNvCxnSpPr>
          <p:nvPr/>
        </p:nvCxnSpPr>
        <p:spPr bwMode="auto">
          <a:xfrm flipV="1">
            <a:off x="5274467" y="3758875"/>
            <a:ext cx="1422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4" name="Straight Arrow Connector 73"/>
          <p:cNvCxnSpPr>
            <a:cxnSpLocks/>
            <a:endCxn id="12" idx="4"/>
          </p:cNvCxnSpPr>
          <p:nvPr/>
        </p:nvCxnSpPr>
        <p:spPr bwMode="auto">
          <a:xfrm flipV="1">
            <a:off x="5325267" y="3758875"/>
            <a:ext cx="2489200" cy="1803729"/>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76" name="TextBox 75"/>
          <p:cNvSpPr txBox="1"/>
          <p:nvPr/>
        </p:nvSpPr>
        <p:spPr>
          <a:xfrm>
            <a:off x="4868067" y="1905002"/>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U</a:t>
            </a:r>
          </a:p>
        </p:txBody>
      </p:sp>
      <p:sp>
        <p:nvSpPr>
          <p:cNvPr id="77" name="TextBox 76"/>
          <p:cNvSpPr txBox="1"/>
          <p:nvPr/>
        </p:nvSpPr>
        <p:spPr>
          <a:xfrm>
            <a:off x="3547267" y="4140202"/>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W</a:t>
            </a:r>
          </a:p>
        </p:txBody>
      </p:sp>
      <p:sp>
        <p:nvSpPr>
          <p:cNvPr id="83" name="TextBox 82"/>
          <p:cNvSpPr txBox="1"/>
          <p:nvPr/>
        </p:nvSpPr>
        <p:spPr>
          <a:xfrm>
            <a:off x="8625371" y="5580541"/>
            <a:ext cx="506870" cy="584775"/>
          </a:xfrm>
          <a:prstGeom prst="rect">
            <a:avLst/>
          </a:prstGeom>
          <a:noFill/>
        </p:spPr>
        <p:txBody>
          <a:bodyPr wrap="none" rtlCol="0">
            <a:spAutoFit/>
          </a:bodyPr>
          <a:lstStyle/>
          <a:p>
            <a:r>
              <a:rPr lang="en-US" sz="3200" dirty="0" err="1"/>
              <a:t>x</a:t>
            </a:r>
            <a:r>
              <a:rPr lang="en-US" sz="3200" baseline="-25000" dirty="0" err="1"/>
              <a:t>n</a:t>
            </a:r>
            <a:endParaRPr lang="en-US" sz="3200" baseline="-25000" dirty="0"/>
          </a:p>
        </p:txBody>
      </p:sp>
      <p:sp>
        <p:nvSpPr>
          <p:cNvPr id="84" name="TextBox 83"/>
          <p:cNvSpPr txBox="1"/>
          <p:nvPr/>
        </p:nvSpPr>
        <p:spPr>
          <a:xfrm>
            <a:off x="3539307" y="5580540"/>
            <a:ext cx="609600" cy="584775"/>
          </a:xfrm>
          <a:prstGeom prst="rect">
            <a:avLst/>
          </a:prstGeom>
          <a:noFill/>
        </p:spPr>
        <p:txBody>
          <a:bodyPr wrap="square" rtlCol="0">
            <a:spAutoFit/>
          </a:bodyPr>
          <a:lstStyle/>
          <a:p>
            <a:r>
              <a:rPr lang="en-US" sz="3200" dirty="0"/>
              <a:t>x</a:t>
            </a:r>
            <a:r>
              <a:rPr lang="en-US" sz="3200" baseline="-25000" dirty="0"/>
              <a:t>1</a:t>
            </a:r>
          </a:p>
        </p:txBody>
      </p:sp>
      <p:pic>
        <p:nvPicPr>
          <p:cNvPr id="86" name="Picture 85" descr="hidde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54008" y="2987599"/>
            <a:ext cx="3866592" cy="941605"/>
          </a:xfrm>
          <a:prstGeom prst="rect">
            <a:avLst/>
          </a:prstGeom>
        </p:spPr>
      </p:pic>
      <p:sp>
        <p:nvSpPr>
          <p:cNvPr id="63" name="TextBox 62">
            <a:extLst>
              <a:ext uri="{FF2B5EF4-FFF2-40B4-BE49-F238E27FC236}">
                <a16:creationId xmlns:a16="http://schemas.microsoft.com/office/drawing/2014/main" id="{47A73503-3270-5047-A324-18EC3AE71939}"/>
              </a:ext>
            </a:extLst>
          </p:cNvPr>
          <p:cNvSpPr txBox="1"/>
          <p:nvPr/>
        </p:nvSpPr>
        <p:spPr>
          <a:xfrm>
            <a:off x="9795666" y="5562602"/>
            <a:ext cx="598241" cy="584775"/>
          </a:xfrm>
          <a:prstGeom prst="rect">
            <a:avLst/>
          </a:prstGeom>
          <a:noFill/>
        </p:spPr>
        <p:txBody>
          <a:bodyPr wrap="none" rtlCol="0">
            <a:spAutoFit/>
          </a:bodyPr>
          <a:lstStyle/>
          <a:p>
            <a:r>
              <a:rPr lang="en-US" sz="3200" dirty="0"/>
              <a:t>+1</a:t>
            </a:r>
          </a:p>
        </p:txBody>
      </p:sp>
      <p:sp>
        <p:nvSpPr>
          <p:cNvPr id="64" name="Rectangle 63">
            <a:extLst>
              <a:ext uri="{FF2B5EF4-FFF2-40B4-BE49-F238E27FC236}">
                <a16:creationId xmlns:a16="http://schemas.microsoft.com/office/drawing/2014/main" id="{082D8F22-BF7C-1B4E-9A2E-5F4EA2BCF327}"/>
              </a:ext>
            </a:extLst>
          </p:cNvPr>
          <p:cNvSpPr/>
          <p:nvPr/>
        </p:nvSpPr>
        <p:spPr>
          <a:xfrm>
            <a:off x="9960256" y="1139243"/>
            <a:ext cx="3080869" cy="666786"/>
          </a:xfrm>
          <a:prstGeom prst="rect">
            <a:avLst/>
          </a:prstGeom>
        </p:spPr>
        <p:txBody>
          <a:bodyPr wrap="square">
            <a:spAutoFit/>
          </a:bodyPr>
          <a:lstStyle/>
          <a:p>
            <a:r>
              <a:rPr lang="en-US" sz="3733" dirty="0">
                <a:solidFill>
                  <a:schemeClr val="tx2"/>
                </a:solidFill>
              </a:rPr>
              <a:t>y is a scalar</a:t>
            </a:r>
          </a:p>
        </p:txBody>
      </p:sp>
      <p:sp>
        <p:nvSpPr>
          <p:cNvPr id="65" name="TextBox 64">
            <a:extLst>
              <a:ext uri="{FF2B5EF4-FFF2-40B4-BE49-F238E27FC236}">
                <a16:creationId xmlns:a16="http://schemas.microsoft.com/office/drawing/2014/main" id="{6A740206-0031-F941-9894-7BD986F58450}"/>
              </a:ext>
            </a:extLst>
          </p:cNvPr>
          <p:cNvSpPr txBox="1"/>
          <p:nvPr/>
        </p:nvSpPr>
        <p:spPr>
          <a:xfrm>
            <a:off x="9180759" y="4099533"/>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b</a:t>
            </a:r>
          </a:p>
        </p:txBody>
      </p:sp>
      <p:sp>
        <p:nvSpPr>
          <p:cNvPr id="67" name="Rectangle 66">
            <a:extLst>
              <a:ext uri="{FF2B5EF4-FFF2-40B4-BE49-F238E27FC236}">
                <a16:creationId xmlns:a16="http://schemas.microsoft.com/office/drawing/2014/main" id="{031E7A01-E260-2C41-B25E-63B79CAA2642}"/>
              </a:ext>
            </a:extLst>
          </p:cNvPr>
          <p:cNvSpPr/>
          <p:nvPr/>
        </p:nvSpPr>
        <p:spPr>
          <a:xfrm>
            <a:off x="304800" y="3084986"/>
            <a:ext cx="3080869" cy="1856790"/>
          </a:xfrm>
          <a:prstGeom prst="rect">
            <a:avLst/>
          </a:prstGeom>
        </p:spPr>
        <p:txBody>
          <a:bodyPr wrap="square">
            <a:spAutoFit/>
          </a:bodyPr>
          <a:lstStyle/>
          <a:p>
            <a:r>
              <a:rPr lang="en-US" sz="3733" dirty="0">
                <a:solidFill>
                  <a:schemeClr val="tx2"/>
                </a:solidFill>
              </a:rPr>
              <a:t>hidden units</a:t>
            </a:r>
          </a:p>
          <a:p>
            <a:r>
              <a:rPr lang="en-US" sz="4000" dirty="0">
                <a:solidFill>
                  <a:schemeClr val="tx2"/>
                </a:solidFill>
              </a:rPr>
              <a:t>(</a:t>
            </a:r>
            <a:r>
              <a:rPr lang="en-US" sz="4000" dirty="0" err="1"/>
              <a:t>σ</a:t>
            </a:r>
            <a:r>
              <a:rPr lang="en-US" sz="4000" dirty="0"/>
              <a:t> node)</a:t>
            </a:r>
            <a:endParaRPr lang="en-US" sz="4000" dirty="0">
              <a:solidFill>
                <a:schemeClr val="tx2"/>
              </a:solidFill>
            </a:endParaRPr>
          </a:p>
          <a:p>
            <a:endParaRPr lang="en-US" sz="3733" dirty="0">
              <a:solidFill>
                <a:schemeClr val="tx2"/>
              </a:solidFill>
            </a:endParaRPr>
          </a:p>
        </p:txBody>
      </p:sp>
      <p:sp>
        <p:nvSpPr>
          <p:cNvPr id="68" name="Rectangle 67">
            <a:extLst>
              <a:ext uri="{FF2B5EF4-FFF2-40B4-BE49-F238E27FC236}">
                <a16:creationId xmlns:a16="http://schemas.microsoft.com/office/drawing/2014/main" id="{051FF81C-65CD-2B4F-9F91-12D9F01F2E24}"/>
              </a:ext>
            </a:extLst>
          </p:cNvPr>
          <p:cNvSpPr/>
          <p:nvPr/>
        </p:nvSpPr>
        <p:spPr>
          <a:xfrm>
            <a:off x="306079" y="5161603"/>
            <a:ext cx="3080869" cy="1241237"/>
          </a:xfrm>
          <a:prstGeom prst="rect">
            <a:avLst/>
          </a:prstGeom>
        </p:spPr>
        <p:txBody>
          <a:bodyPr wrap="square">
            <a:spAutoFit/>
          </a:bodyPr>
          <a:lstStyle/>
          <a:p>
            <a:r>
              <a:rPr lang="en-US" sz="3733" dirty="0">
                <a:solidFill>
                  <a:schemeClr val="tx2"/>
                </a:solidFill>
              </a:rPr>
              <a:t>Input layer</a:t>
            </a:r>
          </a:p>
          <a:p>
            <a:r>
              <a:rPr lang="en-US" sz="3733" dirty="0">
                <a:solidFill>
                  <a:schemeClr val="tx2"/>
                </a:solidFill>
              </a:rPr>
              <a:t>(vector)</a:t>
            </a:r>
          </a:p>
        </p:txBody>
      </p:sp>
      <p:sp>
        <p:nvSpPr>
          <p:cNvPr id="70" name="TextBox 69">
            <a:extLst>
              <a:ext uri="{FF2B5EF4-FFF2-40B4-BE49-F238E27FC236}">
                <a16:creationId xmlns:a16="http://schemas.microsoft.com/office/drawing/2014/main" id="{F8E38296-91BA-464D-AF54-680F455128CB}"/>
              </a:ext>
            </a:extLst>
          </p:cNvPr>
          <p:cNvSpPr txBox="1"/>
          <p:nvPr/>
        </p:nvSpPr>
        <p:spPr>
          <a:xfrm>
            <a:off x="478885" y="1302851"/>
            <a:ext cx="2762319" cy="1240596"/>
          </a:xfrm>
          <a:prstGeom prst="rect">
            <a:avLst/>
          </a:prstGeom>
          <a:noFill/>
        </p:spPr>
        <p:txBody>
          <a:bodyPr wrap="square" rtlCol="0">
            <a:spAutoFit/>
          </a:bodyPr>
          <a:lstStyle/>
          <a:p>
            <a:r>
              <a:rPr lang="en-US" sz="3731" dirty="0">
                <a:solidFill>
                  <a:schemeClr val="tx2"/>
                </a:solidFill>
              </a:rPr>
              <a:t>Output layer</a:t>
            </a:r>
          </a:p>
          <a:p>
            <a:r>
              <a:rPr lang="en-US" sz="3731" dirty="0">
                <a:solidFill>
                  <a:schemeClr val="tx2"/>
                </a:solidFill>
              </a:rPr>
              <a:t>(</a:t>
            </a:r>
            <a:r>
              <a:rPr lang="en-US" sz="3731" dirty="0" err="1"/>
              <a:t>σ</a:t>
            </a:r>
            <a:r>
              <a:rPr lang="en-US" sz="3731" dirty="0"/>
              <a:t> node)</a:t>
            </a:r>
            <a:endParaRPr lang="en-US" sz="3731" dirty="0">
              <a:solidFill>
                <a:schemeClr val="tx2"/>
              </a:solidFill>
            </a:endParaRPr>
          </a:p>
        </p:txBody>
      </p:sp>
      <p:sp>
        <p:nvSpPr>
          <p:cNvPr id="45" name="TextBox 44">
            <a:extLst>
              <a:ext uri="{FF2B5EF4-FFF2-40B4-BE49-F238E27FC236}">
                <a16:creationId xmlns:a16="http://schemas.microsoft.com/office/drawing/2014/main" id="{63A85ED4-29F5-D149-A092-A3FF69EDF5CE}"/>
              </a:ext>
            </a:extLst>
          </p:cNvPr>
          <p:cNvSpPr txBox="1"/>
          <p:nvPr/>
        </p:nvSpPr>
        <p:spPr>
          <a:xfrm>
            <a:off x="10456068" y="3929204"/>
            <a:ext cx="1203856" cy="508088"/>
          </a:xfrm>
          <a:prstGeom prst="rect">
            <a:avLst/>
          </a:prstGeom>
          <a:noFill/>
        </p:spPr>
        <p:txBody>
          <a:bodyPr wrap="none" rtlCol="0">
            <a:spAutoFit/>
          </a:bodyPr>
          <a:lstStyle/>
          <a:p>
            <a:r>
              <a:rPr lang="en-US" sz="1351" dirty="0"/>
              <a:t>Could be </a:t>
            </a:r>
            <a:r>
              <a:rPr lang="en-US" sz="1351" dirty="0" err="1"/>
              <a:t>ReLU</a:t>
            </a:r>
            <a:endParaRPr lang="en-US" sz="1351" dirty="0"/>
          </a:p>
          <a:p>
            <a:r>
              <a:rPr lang="en-US" sz="1351" dirty="0"/>
              <a:t>Or tanh</a:t>
            </a:r>
          </a:p>
        </p:txBody>
      </p: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A0D1777B-5A7F-3243-B4A3-B85E235379FD}"/>
                  </a:ext>
                </a:extLst>
              </p:cNvPr>
              <p:cNvSpPr txBox="1"/>
              <p:nvPr/>
            </p:nvSpPr>
            <p:spPr>
              <a:xfrm>
                <a:off x="7885134" y="1751802"/>
                <a:ext cx="1662699"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en-US" sz="4000">
                          <a:latin typeface="Cambria Math" panose="02040503050406030204" pitchFamily="18" charset="0"/>
                        </a:rPr>
                        <m:t>z</m:t>
                      </m:r>
                      <m:r>
                        <a:rPr lang="en-US" sz="4000" i="1">
                          <a:latin typeface="Cambria Math" panose="02040503050406030204" pitchFamily="18" charset="0"/>
                        </a:rPr>
                        <m:t>=</m:t>
                      </m:r>
                      <m:r>
                        <a:rPr lang="en-US" sz="4000" i="1">
                          <a:latin typeface="Cambria Math" panose="02040503050406030204" pitchFamily="18" charset="0"/>
                        </a:rPr>
                        <m:t>𝑈h</m:t>
                      </m:r>
                    </m:oMath>
                  </m:oMathPara>
                </a14:m>
                <a:endParaRPr lang="en-US" sz="4000" dirty="0"/>
              </a:p>
            </p:txBody>
          </p:sp>
        </mc:Choice>
        <mc:Fallback xmlns="">
          <p:sp>
            <p:nvSpPr>
              <p:cNvPr id="4" name="TextBox 3">
                <a:extLst>
                  <a:ext uri="{FF2B5EF4-FFF2-40B4-BE49-F238E27FC236}">
                    <a16:creationId xmlns:a16="http://schemas.microsoft.com/office/drawing/2014/main" id="{A0D1777B-5A7F-3243-B4A3-B85E235379FD}"/>
                  </a:ext>
                </a:extLst>
              </p:cNvPr>
              <p:cNvSpPr txBox="1">
                <a:spLocks noRot="1" noChangeAspect="1" noMove="1" noResize="1" noEditPoints="1" noAdjustHandles="1" noChangeArrowheads="1" noChangeShapeType="1" noTextEdit="1"/>
              </p:cNvSpPr>
              <p:nvPr/>
            </p:nvSpPr>
            <p:spPr>
              <a:xfrm>
                <a:off x="7885134" y="1751802"/>
                <a:ext cx="1662699" cy="615553"/>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0" name="TextBox 49">
                <a:extLst>
                  <a:ext uri="{FF2B5EF4-FFF2-40B4-BE49-F238E27FC236}">
                    <a16:creationId xmlns:a16="http://schemas.microsoft.com/office/drawing/2014/main" id="{A1809887-372D-A64D-9F2C-D6BA56E98C55}"/>
                  </a:ext>
                </a:extLst>
              </p:cNvPr>
              <p:cNvSpPr txBox="1"/>
              <p:nvPr/>
            </p:nvSpPr>
            <p:spPr>
              <a:xfrm>
                <a:off x="7875673" y="1180908"/>
                <a:ext cx="2075119"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4000" i="1">
                          <a:latin typeface="Cambria Math" panose="02040503050406030204" pitchFamily="18" charset="0"/>
                        </a:rPr>
                        <m:t>𝑦</m:t>
                      </m:r>
                      <m:r>
                        <a:rPr lang="en-US" sz="4000" i="1">
                          <a:latin typeface="Cambria Math" panose="02040503050406030204" pitchFamily="18" charset="0"/>
                        </a:rPr>
                        <m:t>=</m:t>
                      </m:r>
                      <m:r>
                        <a:rPr lang="en-US" sz="4000" i="1">
                          <a:latin typeface="Cambria Math" panose="02040503050406030204" pitchFamily="18" charset="0"/>
                          <a:ea typeface="Cambria Math" panose="02040503050406030204" pitchFamily="18" charset="0"/>
                        </a:rPr>
                        <m:t>𝜎</m:t>
                      </m:r>
                      <m:r>
                        <a:rPr lang="en-US" sz="4000" i="1">
                          <a:latin typeface="Cambria Math" panose="02040503050406030204" pitchFamily="18" charset="0"/>
                          <a:ea typeface="Cambria Math" panose="02040503050406030204" pitchFamily="18" charset="0"/>
                        </a:rPr>
                        <m:t>(</m:t>
                      </m:r>
                      <m:r>
                        <a:rPr lang="en-US" sz="4000" i="1">
                          <a:latin typeface="Cambria Math" panose="02040503050406030204" pitchFamily="18" charset="0"/>
                          <a:ea typeface="Cambria Math" panose="02040503050406030204" pitchFamily="18" charset="0"/>
                        </a:rPr>
                        <m:t>𝑧</m:t>
                      </m:r>
                      <m:r>
                        <a:rPr lang="en-US" sz="4000" i="1">
                          <a:latin typeface="Cambria Math" panose="02040503050406030204" pitchFamily="18" charset="0"/>
                          <a:ea typeface="Cambria Math" panose="02040503050406030204" pitchFamily="18" charset="0"/>
                        </a:rPr>
                        <m:t>)</m:t>
                      </m:r>
                    </m:oMath>
                  </m:oMathPara>
                </a14:m>
                <a:endParaRPr lang="en-US" sz="4000" dirty="0"/>
              </a:p>
            </p:txBody>
          </p:sp>
        </mc:Choice>
        <mc:Fallback xmlns="">
          <p:sp>
            <p:nvSpPr>
              <p:cNvPr id="50" name="TextBox 49">
                <a:extLst>
                  <a:ext uri="{FF2B5EF4-FFF2-40B4-BE49-F238E27FC236}">
                    <a16:creationId xmlns:a16="http://schemas.microsoft.com/office/drawing/2014/main" id="{A1809887-372D-A64D-9F2C-D6BA56E98C55}"/>
                  </a:ext>
                </a:extLst>
              </p:cNvPr>
              <p:cNvSpPr txBox="1">
                <a:spLocks noRot="1" noChangeAspect="1" noMove="1" noResize="1" noEditPoints="1" noAdjustHandles="1" noChangeArrowheads="1" noChangeShapeType="1" noTextEdit="1"/>
              </p:cNvSpPr>
              <p:nvPr/>
            </p:nvSpPr>
            <p:spPr>
              <a:xfrm>
                <a:off x="7875673" y="1180908"/>
                <a:ext cx="2075119" cy="615553"/>
              </a:xfrm>
              <a:prstGeom prst="rect">
                <a:avLst/>
              </a:prstGeom>
              <a:blipFill>
                <a:blip r:embed="rId5"/>
                <a:stretch>
                  <a:fillRect/>
                </a:stretch>
              </a:blipFill>
            </p:spPr>
            <p:txBody>
              <a:bodyPr/>
              <a:lstStyle/>
              <a:p>
                <a:r>
                  <a:rPr lang="en-US">
                    <a:noFill/>
                  </a:rPr>
                  <a:t> </a:t>
                </a:r>
              </a:p>
            </p:txBody>
          </p:sp>
        </mc:Fallback>
      </mc:AlternateContent>
      <p:sp>
        <p:nvSpPr>
          <p:cNvPr id="3" name="Rectangle 2">
            <a:extLst>
              <a:ext uri="{FF2B5EF4-FFF2-40B4-BE49-F238E27FC236}">
                <a16:creationId xmlns:a16="http://schemas.microsoft.com/office/drawing/2014/main" id="{B4588343-C7DB-3F59-1BCC-F4FAC257D50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C676780-6BF8-A221-FDC1-38D82DDF32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025E78A-C3FB-7341-542C-2FA10B03AA76}"/>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154854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3160" y="287833"/>
            <a:ext cx="10515600" cy="1066800"/>
          </a:xfrm>
        </p:spPr>
        <p:txBody>
          <a:bodyPr/>
          <a:lstStyle/>
          <a:p>
            <a:r>
              <a:rPr lang="en-US" b="0" dirty="0"/>
              <a:t>Two-Layer Network with scalar output</a:t>
            </a:r>
          </a:p>
        </p:txBody>
      </p:sp>
      <p:sp>
        <p:nvSpPr>
          <p:cNvPr id="8" name="Oval 7"/>
          <p:cNvSpPr/>
          <p:nvPr/>
        </p:nvSpPr>
        <p:spPr bwMode="auto">
          <a:xfrm>
            <a:off x="5579267" y="36322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52744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sp>
        <p:nvSpPr>
          <p:cNvPr id="10" name="Oval 9"/>
          <p:cNvSpPr/>
          <p:nvPr/>
        </p:nvSpPr>
        <p:spPr bwMode="auto">
          <a:xfrm>
            <a:off x="6392067" y="11938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2" name="Oval 11"/>
          <p:cNvSpPr/>
          <p:nvPr/>
        </p:nvSpPr>
        <p:spPr bwMode="auto">
          <a:xfrm>
            <a:off x="75096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63920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cxnSp>
        <p:nvCxnSpPr>
          <p:cNvPr id="14" name="Straight Arrow Connector 13"/>
          <p:cNvCxnSpPr>
            <a:cxnSpLocks/>
            <a:stCxn id="9" idx="0"/>
            <a:endCxn id="10" idx="3"/>
          </p:cNvCxnSpPr>
          <p:nvPr/>
        </p:nvCxnSpPr>
        <p:spPr bwMode="auto">
          <a:xfrm flipV="1">
            <a:off x="5579267" y="1735529"/>
            <a:ext cx="902074" cy="1388674"/>
          </a:xfrm>
          <a:prstGeom prst="straightConnector1">
            <a:avLst/>
          </a:prstGeom>
          <a:noFill/>
          <a:ln w="9525" cap="flat" cmpd="sng" algn="ctr">
            <a:noFill/>
            <a:prstDash val="solid"/>
            <a:round/>
            <a:headEnd type="none" w="med" len="med"/>
            <a:tailEnd type="arrow"/>
          </a:ln>
          <a:effectLst/>
        </p:spPr>
      </p:cxnSp>
      <p:cxnSp>
        <p:nvCxnSpPr>
          <p:cNvPr id="15" name="Straight Arrow Connector 14"/>
          <p:cNvCxnSpPr>
            <a:cxnSpLocks/>
            <a:stCxn id="13" idx="0"/>
            <a:endCxn id="10" idx="4"/>
          </p:cNvCxnSpPr>
          <p:nvPr/>
        </p:nvCxnSpPr>
        <p:spPr bwMode="auto">
          <a:xfrm flipV="1">
            <a:off x="6696867" y="1828475"/>
            <a:ext cx="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6" name="Straight Arrow Connector 15"/>
          <p:cNvCxnSpPr>
            <a:cxnSpLocks/>
            <a:stCxn id="12" idx="0"/>
            <a:endCxn id="10" idx="4"/>
          </p:cNvCxnSpPr>
          <p:nvPr/>
        </p:nvCxnSpPr>
        <p:spPr bwMode="auto">
          <a:xfrm flipH="1" flipV="1">
            <a:off x="6696867" y="1828475"/>
            <a:ext cx="111760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8" name="Straight Arrow Connector 17"/>
          <p:cNvCxnSpPr>
            <a:cxnSpLocks/>
            <a:stCxn id="9" idx="7"/>
            <a:endCxn id="10" idx="4"/>
          </p:cNvCxnSpPr>
          <p:nvPr/>
        </p:nvCxnSpPr>
        <p:spPr bwMode="auto">
          <a:xfrm flipV="1">
            <a:off x="5794793" y="1828475"/>
            <a:ext cx="902074" cy="1388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20" name="Oval 19"/>
          <p:cNvSpPr/>
          <p:nvPr/>
        </p:nvSpPr>
        <p:spPr bwMode="auto">
          <a:xfrm>
            <a:off x="6087267" y="60706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344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852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67984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4969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a:stCxn id="21" idx="0"/>
          </p:cNvCxnSpPr>
          <p:nvPr/>
        </p:nvCxnSpPr>
        <p:spPr bwMode="auto">
          <a:xfrm flipV="1">
            <a:off x="3750467" y="4065808"/>
            <a:ext cx="3325596" cy="1496795"/>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5274467" y="3758875"/>
            <a:ext cx="304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8" name="Straight Arrow Connector 27"/>
          <p:cNvCxnSpPr>
            <a:cxnSpLocks/>
            <a:stCxn id="24" idx="0"/>
            <a:endCxn id="8" idx="1"/>
          </p:cNvCxnSpPr>
          <p:nvPr/>
        </p:nvCxnSpPr>
        <p:spPr bwMode="auto">
          <a:xfrm flipH="1" flipV="1">
            <a:off x="5653662" y="3725149"/>
            <a:ext cx="1449605" cy="183745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9" name="Straight Arrow Connector 28"/>
          <p:cNvCxnSpPr>
            <a:cxnSpLocks/>
            <a:stCxn id="23" idx="0"/>
            <a:endCxn id="9" idx="4"/>
          </p:cNvCxnSpPr>
          <p:nvPr/>
        </p:nvCxnSpPr>
        <p:spPr bwMode="auto">
          <a:xfrm flipH="1" flipV="1">
            <a:off x="5579267" y="3758875"/>
            <a:ext cx="3251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30" name="Straight Arrow Connector 29"/>
          <p:cNvCxnSpPr>
            <a:cxnSpLocks/>
            <a:stCxn id="21" idx="7"/>
            <a:endCxn id="9" idx="4"/>
          </p:cNvCxnSpPr>
          <p:nvPr/>
        </p:nvCxnSpPr>
        <p:spPr bwMode="auto">
          <a:xfrm flipV="1">
            <a:off x="3965993" y="3758875"/>
            <a:ext cx="16132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34" name="Oval 33"/>
          <p:cNvSpPr/>
          <p:nvPr/>
        </p:nvSpPr>
        <p:spPr bwMode="auto">
          <a:xfrm>
            <a:off x="97448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6" name="Straight Arrow Connector 45"/>
          <p:cNvCxnSpPr>
            <a:cxnSpLocks/>
            <a:stCxn id="34" idx="0"/>
            <a:endCxn id="9" idx="4"/>
          </p:cNvCxnSpPr>
          <p:nvPr/>
        </p:nvCxnSpPr>
        <p:spPr bwMode="auto">
          <a:xfrm flipH="1" flipV="1">
            <a:off x="5579267" y="3758875"/>
            <a:ext cx="4470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49" name="Straight Arrow Connector 48"/>
          <p:cNvCxnSpPr>
            <a:cxnSpLocks/>
            <a:stCxn id="21" idx="7"/>
            <a:endCxn id="13" idx="4"/>
          </p:cNvCxnSpPr>
          <p:nvPr/>
        </p:nvCxnSpPr>
        <p:spPr bwMode="auto">
          <a:xfrm flipV="1">
            <a:off x="3965993" y="3758875"/>
            <a:ext cx="27308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2" name="Straight Arrow Connector 51"/>
          <p:cNvCxnSpPr>
            <a:cxnSpLocks/>
            <a:endCxn id="12" idx="4"/>
          </p:cNvCxnSpPr>
          <p:nvPr/>
        </p:nvCxnSpPr>
        <p:spPr bwMode="auto">
          <a:xfrm flipV="1">
            <a:off x="3980874" y="3758875"/>
            <a:ext cx="3833593" cy="187812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4" name="Straight Arrow Connector 53"/>
          <p:cNvCxnSpPr>
            <a:cxnSpLocks/>
            <a:stCxn id="34" idx="0"/>
            <a:endCxn id="12" idx="4"/>
          </p:cNvCxnSpPr>
          <p:nvPr/>
        </p:nvCxnSpPr>
        <p:spPr bwMode="auto">
          <a:xfrm flipH="1" flipV="1">
            <a:off x="7814467" y="3758875"/>
            <a:ext cx="2235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6" name="Straight Arrow Connector 55"/>
          <p:cNvCxnSpPr>
            <a:cxnSpLocks/>
            <a:stCxn id="34" idx="0"/>
            <a:endCxn id="13" idx="4"/>
          </p:cNvCxnSpPr>
          <p:nvPr/>
        </p:nvCxnSpPr>
        <p:spPr bwMode="auto">
          <a:xfrm flipH="1" flipV="1">
            <a:off x="6696867" y="3758875"/>
            <a:ext cx="3352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0" name="Straight Arrow Connector 59"/>
          <p:cNvCxnSpPr>
            <a:cxnSpLocks/>
            <a:stCxn id="23" idx="0"/>
          </p:cNvCxnSpPr>
          <p:nvPr/>
        </p:nvCxnSpPr>
        <p:spPr bwMode="auto">
          <a:xfrm flipH="1" flipV="1">
            <a:off x="6798467" y="3733803"/>
            <a:ext cx="20320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2" name="Straight Arrow Connector 61"/>
          <p:cNvCxnSpPr>
            <a:cxnSpLocks/>
            <a:stCxn id="23" idx="0"/>
            <a:endCxn id="12" idx="4"/>
          </p:cNvCxnSpPr>
          <p:nvPr/>
        </p:nvCxnSpPr>
        <p:spPr bwMode="auto">
          <a:xfrm flipH="1" flipV="1">
            <a:off x="7814467" y="3758875"/>
            <a:ext cx="10160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6" name="Straight Arrow Connector 65"/>
          <p:cNvCxnSpPr>
            <a:cxnSpLocks/>
            <a:stCxn id="24" idx="0"/>
          </p:cNvCxnSpPr>
          <p:nvPr/>
        </p:nvCxnSpPr>
        <p:spPr bwMode="auto">
          <a:xfrm flipH="1" flipV="1">
            <a:off x="6696867" y="3733803"/>
            <a:ext cx="4064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9" name="Straight Arrow Connector 68"/>
          <p:cNvCxnSpPr>
            <a:cxnSpLocks/>
            <a:stCxn id="24" idx="0"/>
          </p:cNvCxnSpPr>
          <p:nvPr/>
        </p:nvCxnSpPr>
        <p:spPr bwMode="auto">
          <a:xfrm flipV="1">
            <a:off x="7103267" y="3761008"/>
            <a:ext cx="738407" cy="1801595"/>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1" name="Straight Arrow Connector 70"/>
          <p:cNvCxnSpPr>
            <a:cxnSpLocks/>
            <a:stCxn id="25" idx="0"/>
            <a:endCxn id="13" idx="4"/>
          </p:cNvCxnSpPr>
          <p:nvPr/>
        </p:nvCxnSpPr>
        <p:spPr bwMode="auto">
          <a:xfrm flipV="1">
            <a:off x="5274467" y="3758875"/>
            <a:ext cx="1422400" cy="1803728"/>
          </a:xfrm>
          <a:prstGeom prst="straightConnector1">
            <a:avLst/>
          </a:prstGeom>
          <a:ln w="79375">
            <a:solidFill>
              <a:srgbClr val="0000FF"/>
            </a:solidFill>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4" name="Straight Arrow Connector 73"/>
          <p:cNvCxnSpPr>
            <a:cxnSpLocks/>
            <a:endCxn id="12" idx="4"/>
          </p:cNvCxnSpPr>
          <p:nvPr/>
        </p:nvCxnSpPr>
        <p:spPr bwMode="auto">
          <a:xfrm flipV="1">
            <a:off x="5325267" y="3758875"/>
            <a:ext cx="2489200" cy="1803729"/>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76" name="TextBox 75"/>
          <p:cNvSpPr txBox="1"/>
          <p:nvPr/>
        </p:nvSpPr>
        <p:spPr>
          <a:xfrm>
            <a:off x="4868067" y="1905002"/>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U</a:t>
            </a:r>
          </a:p>
        </p:txBody>
      </p:sp>
      <p:sp>
        <p:nvSpPr>
          <p:cNvPr id="77" name="TextBox 76"/>
          <p:cNvSpPr txBox="1"/>
          <p:nvPr/>
        </p:nvSpPr>
        <p:spPr>
          <a:xfrm>
            <a:off x="3122140" y="4099533"/>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W</a:t>
            </a:r>
          </a:p>
        </p:txBody>
      </p:sp>
      <p:sp>
        <p:nvSpPr>
          <p:cNvPr id="83" name="TextBox 82"/>
          <p:cNvSpPr txBox="1"/>
          <p:nvPr/>
        </p:nvSpPr>
        <p:spPr>
          <a:xfrm>
            <a:off x="8625371" y="5580541"/>
            <a:ext cx="506870" cy="584775"/>
          </a:xfrm>
          <a:prstGeom prst="rect">
            <a:avLst/>
          </a:prstGeom>
          <a:noFill/>
        </p:spPr>
        <p:txBody>
          <a:bodyPr wrap="none" rtlCol="0">
            <a:spAutoFit/>
          </a:bodyPr>
          <a:lstStyle/>
          <a:p>
            <a:r>
              <a:rPr lang="en-US" sz="3200" dirty="0" err="1"/>
              <a:t>x</a:t>
            </a:r>
            <a:r>
              <a:rPr lang="en-US" sz="3200" baseline="-25000" dirty="0" err="1"/>
              <a:t>n</a:t>
            </a:r>
            <a:endParaRPr lang="en-US" sz="3200" baseline="-25000" dirty="0"/>
          </a:p>
        </p:txBody>
      </p:sp>
      <p:sp>
        <p:nvSpPr>
          <p:cNvPr id="84" name="TextBox 83"/>
          <p:cNvSpPr txBox="1"/>
          <p:nvPr/>
        </p:nvSpPr>
        <p:spPr>
          <a:xfrm>
            <a:off x="3539307" y="5580540"/>
            <a:ext cx="609600" cy="584775"/>
          </a:xfrm>
          <a:prstGeom prst="rect">
            <a:avLst/>
          </a:prstGeom>
          <a:noFill/>
        </p:spPr>
        <p:txBody>
          <a:bodyPr wrap="square" rtlCol="0">
            <a:spAutoFit/>
          </a:bodyPr>
          <a:lstStyle/>
          <a:p>
            <a:r>
              <a:rPr lang="en-US" sz="3200" dirty="0"/>
              <a:t>x</a:t>
            </a:r>
            <a:r>
              <a:rPr lang="en-US" sz="3200" baseline="-25000" dirty="0"/>
              <a:t>1</a:t>
            </a:r>
          </a:p>
        </p:txBody>
      </p:sp>
      <p:pic>
        <p:nvPicPr>
          <p:cNvPr id="86" name="Picture 85" descr="hidde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54008" y="2987599"/>
            <a:ext cx="3866592" cy="941605"/>
          </a:xfrm>
          <a:prstGeom prst="rect">
            <a:avLst/>
          </a:prstGeom>
        </p:spPr>
      </p:pic>
      <p:sp>
        <p:nvSpPr>
          <p:cNvPr id="63" name="TextBox 62">
            <a:extLst>
              <a:ext uri="{FF2B5EF4-FFF2-40B4-BE49-F238E27FC236}">
                <a16:creationId xmlns:a16="http://schemas.microsoft.com/office/drawing/2014/main" id="{47A73503-3270-5047-A324-18EC3AE71939}"/>
              </a:ext>
            </a:extLst>
          </p:cNvPr>
          <p:cNvSpPr txBox="1"/>
          <p:nvPr/>
        </p:nvSpPr>
        <p:spPr>
          <a:xfrm>
            <a:off x="9795666" y="5562602"/>
            <a:ext cx="598241" cy="584775"/>
          </a:xfrm>
          <a:prstGeom prst="rect">
            <a:avLst/>
          </a:prstGeom>
          <a:noFill/>
        </p:spPr>
        <p:txBody>
          <a:bodyPr wrap="none" rtlCol="0">
            <a:spAutoFit/>
          </a:bodyPr>
          <a:lstStyle/>
          <a:p>
            <a:r>
              <a:rPr lang="en-US" sz="3200" dirty="0"/>
              <a:t>+1</a:t>
            </a:r>
          </a:p>
        </p:txBody>
      </p:sp>
      <p:sp>
        <p:nvSpPr>
          <p:cNvPr id="65" name="TextBox 64">
            <a:extLst>
              <a:ext uri="{FF2B5EF4-FFF2-40B4-BE49-F238E27FC236}">
                <a16:creationId xmlns:a16="http://schemas.microsoft.com/office/drawing/2014/main" id="{6A740206-0031-F941-9894-7BD986F58450}"/>
              </a:ext>
            </a:extLst>
          </p:cNvPr>
          <p:cNvSpPr txBox="1"/>
          <p:nvPr/>
        </p:nvSpPr>
        <p:spPr>
          <a:xfrm>
            <a:off x="9180759" y="4099533"/>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b</a:t>
            </a:r>
          </a:p>
        </p:txBody>
      </p:sp>
      <p:sp>
        <p:nvSpPr>
          <p:cNvPr id="67" name="Rectangle 66">
            <a:extLst>
              <a:ext uri="{FF2B5EF4-FFF2-40B4-BE49-F238E27FC236}">
                <a16:creationId xmlns:a16="http://schemas.microsoft.com/office/drawing/2014/main" id="{031E7A01-E260-2C41-B25E-63B79CAA2642}"/>
              </a:ext>
            </a:extLst>
          </p:cNvPr>
          <p:cNvSpPr/>
          <p:nvPr/>
        </p:nvSpPr>
        <p:spPr>
          <a:xfrm>
            <a:off x="304800" y="3084986"/>
            <a:ext cx="3080869" cy="1856790"/>
          </a:xfrm>
          <a:prstGeom prst="rect">
            <a:avLst/>
          </a:prstGeom>
        </p:spPr>
        <p:txBody>
          <a:bodyPr wrap="square">
            <a:spAutoFit/>
          </a:bodyPr>
          <a:lstStyle/>
          <a:p>
            <a:r>
              <a:rPr lang="en-US" sz="3733" dirty="0">
                <a:solidFill>
                  <a:schemeClr val="tx2"/>
                </a:solidFill>
              </a:rPr>
              <a:t>hidden units</a:t>
            </a:r>
          </a:p>
          <a:p>
            <a:r>
              <a:rPr lang="en-US" sz="4000" dirty="0">
                <a:solidFill>
                  <a:schemeClr val="tx2"/>
                </a:solidFill>
              </a:rPr>
              <a:t>(</a:t>
            </a:r>
            <a:r>
              <a:rPr lang="en-US" sz="4000" dirty="0" err="1"/>
              <a:t>σ</a:t>
            </a:r>
            <a:r>
              <a:rPr lang="en-US" sz="4000" dirty="0"/>
              <a:t> node)</a:t>
            </a:r>
            <a:endParaRPr lang="en-US" sz="4000" dirty="0">
              <a:solidFill>
                <a:schemeClr val="tx2"/>
              </a:solidFill>
            </a:endParaRPr>
          </a:p>
          <a:p>
            <a:endParaRPr lang="en-US" sz="3733" dirty="0">
              <a:solidFill>
                <a:schemeClr val="tx2"/>
              </a:solidFill>
            </a:endParaRPr>
          </a:p>
        </p:txBody>
      </p:sp>
      <p:sp>
        <p:nvSpPr>
          <p:cNvPr id="68" name="Rectangle 67">
            <a:extLst>
              <a:ext uri="{FF2B5EF4-FFF2-40B4-BE49-F238E27FC236}">
                <a16:creationId xmlns:a16="http://schemas.microsoft.com/office/drawing/2014/main" id="{051FF81C-65CD-2B4F-9F91-12D9F01F2E24}"/>
              </a:ext>
            </a:extLst>
          </p:cNvPr>
          <p:cNvSpPr/>
          <p:nvPr/>
        </p:nvSpPr>
        <p:spPr>
          <a:xfrm>
            <a:off x="306079" y="5161603"/>
            <a:ext cx="3080869" cy="1241237"/>
          </a:xfrm>
          <a:prstGeom prst="rect">
            <a:avLst/>
          </a:prstGeom>
        </p:spPr>
        <p:txBody>
          <a:bodyPr wrap="square">
            <a:spAutoFit/>
          </a:bodyPr>
          <a:lstStyle/>
          <a:p>
            <a:r>
              <a:rPr lang="en-US" sz="3733" dirty="0">
                <a:solidFill>
                  <a:schemeClr val="tx2"/>
                </a:solidFill>
              </a:rPr>
              <a:t>Input layer</a:t>
            </a:r>
          </a:p>
          <a:p>
            <a:r>
              <a:rPr lang="en-US" sz="3733" dirty="0">
                <a:solidFill>
                  <a:schemeClr val="tx2"/>
                </a:solidFill>
              </a:rPr>
              <a:t>(vector)</a:t>
            </a:r>
          </a:p>
        </p:txBody>
      </p:sp>
      <p:sp>
        <p:nvSpPr>
          <p:cNvPr id="70" name="TextBox 69">
            <a:extLst>
              <a:ext uri="{FF2B5EF4-FFF2-40B4-BE49-F238E27FC236}">
                <a16:creationId xmlns:a16="http://schemas.microsoft.com/office/drawing/2014/main" id="{F8E38296-91BA-464D-AF54-680F455128CB}"/>
              </a:ext>
            </a:extLst>
          </p:cNvPr>
          <p:cNvSpPr txBox="1"/>
          <p:nvPr/>
        </p:nvSpPr>
        <p:spPr>
          <a:xfrm>
            <a:off x="478885" y="1302851"/>
            <a:ext cx="2762319" cy="1240596"/>
          </a:xfrm>
          <a:prstGeom prst="rect">
            <a:avLst/>
          </a:prstGeom>
          <a:noFill/>
        </p:spPr>
        <p:txBody>
          <a:bodyPr wrap="square" rtlCol="0">
            <a:spAutoFit/>
          </a:bodyPr>
          <a:lstStyle/>
          <a:p>
            <a:r>
              <a:rPr lang="en-US" sz="3731" dirty="0">
                <a:solidFill>
                  <a:schemeClr val="tx2"/>
                </a:solidFill>
              </a:rPr>
              <a:t>Output layer</a:t>
            </a:r>
          </a:p>
          <a:p>
            <a:r>
              <a:rPr lang="en-US" sz="3731" dirty="0">
                <a:solidFill>
                  <a:schemeClr val="tx2"/>
                </a:solidFill>
              </a:rPr>
              <a:t>(</a:t>
            </a:r>
            <a:r>
              <a:rPr lang="en-US" sz="3731" dirty="0" err="1"/>
              <a:t>σ</a:t>
            </a:r>
            <a:r>
              <a:rPr lang="en-US" sz="3731" dirty="0"/>
              <a:t> node)</a:t>
            </a:r>
            <a:endParaRPr lang="en-US" sz="3731" dirty="0">
              <a:solidFill>
                <a:schemeClr val="tx2"/>
              </a:solidFill>
            </a:endParaRPr>
          </a:p>
        </p:txBody>
      </p:sp>
      <p:sp>
        <p:nvSpPr>
          <p:cNvPr id="4" name="TextBox 3">
            <a:extLst>
              <a:ext uri="{FF2B5EF4-FFF2-40B4-BE49-F238E27FC236}">
                <a16:creationId xmlns:a16="http://schemas.microsoft.com/office/drawing/2014/main" id="{FB78A803-C112-CB46-944B-D5375F2FE36B}"/>
              </a:ext>
            </a:extLst>
          </p:cNvPr>
          <p:cNvSpPr txBox="1"/>
          <p:nvPr/>
        </p:nvSpPr>
        <p:spPr>
          <a:xfrm>
            <a:off x="5128386" y="5593069"/>
            <a:ext cx="298480" cy="584775"/>
          </a:xfrm>
          <a:prstGeom prst="rect">
            <a:avLst/>
          </a:prstGeom>
          <a:noFill/>
        </p:spPr>
        <p:txBody>
          <a:bodyPr wrap="none" rtlCol="0">
            <a:spAutoFit/>
          </a:bodyPr>
          <a:lstStyle/>
          <a:p>
            <a:r>
              <a:rPr lang="en-US" sz="3200" dirty="0" err="1">
                <a:latin typeface="Times New Roman" panose="02020603050405020304" pitchFamily="18" charset="0"/>
                <a:cs typeface="Times New Roman" panose="02020603050405020304" pitchFamily="18" charset="0"/>
              </a:rPr>
              <a:t>i</a:t>
            </a:r>
            <a:endParaRPr lang="en-US" sz="3200" dirty="0">
              <a:latin typeface="Times New Roman" panose="02020603050405020304" pitchFamily="18" charset="0"/>
              <a:cs typeface="Times New Roman" panose="02020603050405020304" pitchFamily="18" charset="0"/>
            </a:endParaRPr>
          </a:p>
        </p:txBody>
      </p:sp>
      <p:sp>
        <p:nvSpPr>
          <p:cNvPr id="47" name="TextBox 46">
            <a:extLst>
              <a:ext uri="{FF2B5EF4-FFF2-40B4-BE49-F238E27FC236}">
                <a16:creationId xmlns:a16="http://schemas.microsoft.com/office/drawing/2014/main" id="{390D40ED-5754-7B4A-A8E4-B99F668D0C6D}"/>
              </a:ext>
            </a:extLst>
          </p:cNvPr>
          <p:cNvSpPr txBox="1"/>
          <p:nvPr/>
        </p:nvSpPr>
        <p:spPr>
          <a:xfrm>
            <a:off x="6540866" y="3045294"/>
            <a:ext cx="298480" cy="584775"/>
          </a:xfrm>
          <a:prstGeom prst="rect">
            <a:avLst/>
          </a:prstGeom>
          <a:noFill/>
        </p:spPr>
        <p:txBody>
          <a:bodyPr wrap="none" rtlCol="0">
            <a:spAutoFit/>
          </a:bodyPr>
          <a:lstStyle/>
          <a:p>
            <a:r>
              <a:rPr lang="en-US" sz="3200" dirty="0">
                <a:latin typeface="Times New Roman" panose="02020603050405020304" pitchFamily="18" charset="0"/>
                <a:cs typeface="Times New Roman" panose="02020603050405020304" pitchFamily="18" charset="0"/>
              </a:rPr>
              <a:t>j</a:t>
            </a:r>
          </a:p>
        </p:txBody>
      </p:sp>
      <p:sp>
        <p:nvSpPr>
          <p:cNvPr id="48" name="TextBox 47">
            <a:extLst>
              <a:ext uri="{FF2B5EF4-FFF2-40B4-BE49-F238E27FC236}">
                <a16:creationId xmlns:a16="http://schemas.microsoft.com/office/drawing/2014/main" id="{8C21EBDD-052C-CA44-9DC8-E6D15B3C7109}"/>
              </a:ext>
            </a:extLst>
          </p:cNvPr>
          <p:cNvSpPr txBox="1"/>
          <p:nvPr/>
        </p:nvSpPr>
        <p:spPr>
          <a:xfrm>
            <a:off x="3864394" y="3256780"/>
            <a:ext cx="1335679" cy="769441"/>
          </a:xfrm>
          <a:prstGeom prst="rect">
            <a:avLst/>
          </a:prstGeom>
          <a:noFill/>
        </p:spPr>
        <p:txBody>
          <a:bodyPr wrap="square" rtlCol="0">
            <a:spAutoFit/>
          </a:bodyPr>
          <a:lstStyle/>
          <a:p>
            <a:r>
              <a:rPr lang="en-US" sz="4400" dirty="0" err="1">
                <a:solidFill>
                  <a:srgbClr val="0000FF"/>
                </a:solidFill>
                <a:latin typeface="Times New Roman" panose="02020603050405020304" pitchFamily="18" charset="0"/>
                <a:cs typeface="Times New Roman" panose="02020603050405020304" pitchFamily="18" charset="0"/>
              </a:rPr>
              <a:t>W</a:t>
            </a:r>
            <a:r>
              <a:rPr lang="en-US" sz="6000" baseline="-25000" dirty="0" err="1">
                <a:solidFill>
                  <a:srgbClr val="0000FF"/>
                </a:solidFill>
                <a:latin typeface="Times New Roman" panose="02020603050405020304" pitchFamily="18" charset="0"/>
                <a:cs typeface="Times New Roman" panose="02020603050405020304" pitchFamily="18" charset="0"/>
              </a:rPr>
              <a:t>ji</a:t>
            </a:r>
            <a:endParaRPr lang="en-US" sz="4400" baseline="-25000" dirty="0">
              <a:solidFill>
                <a:srgbClr val="0000FF"/>
              </a:solidFill>
              <a:latin typeface="Times New Roman" panose="02020603050405020304" pitchFamily="18" charset="0"/>
              <a:cs typeface="Times New Roman" panose="02020603050405020304" pitchFamily="18" charset="0"/>
            </a:endParaRPr>
          </a:p>
        </p:txBody>
      </p:sp>
      <p:cxnSp>
        <p:nvCxnSpPr>
          <p:cNvPr id="6" name="Straight Arrow Connector 5">
            <a:extLst>
              <a:ext uri="{FF2B5EF4-FFF2-40B4-BE49-F238E27FC236}">
                <a16:creationId xmlns:a16="http://schemas.microsoft.com/office/drawing/2014/main" id="{7A6BACCE-8A1B-994B-B47F-29630DC8F3D1}"/>
              </a:ext>
            </a:extLst>
          </p:cNvPr>
          <p:cNvCxnSpPr/>
          <p:nvPr/>
        </p:nvCxnSpPr>
        <p:spPr>
          <a:xfrm>
            <a:off x="4800601" y="3929203"/>
            <a:ext cx="1083467" cy="795199"/>
          </a:xfrm>
          <a:prstGeom prst="straightConnector1">
            <a:avLst/>
          </a:prstGeom>
          <a:ln w="38100">
            <a:solidFill>
              <a:srgbClr val="0000FF"/>
            </a:solidFill>
            <a:prstDash val="sysDot"/>
            <a:tailEnd type="none"/>
          </a:ln>
        </p:spPr>
        <p:style>
          <a:lnRef idx="1">
            <a:schemeClr val="accent1"/>
          </a:lnRef>
          <a:fillRef idx="0">
            <a:schemeClr val="accent1"/>
          </a:fillRef>
          <a:effectRef idx="0">
            <a:schemeClr val="accent1"/>
          </a:effectRef>
          <a:fontRef idx="minor">
            <a:schemeClr val="tx1"/>
          </a:fontRef>
        </p:style>
      </p:cxnSp>
      <p:sp>
        <p:nvSpPr>
          <p:cNvPr id="50" name="Rectangle 49">
            <a:extLst>
              <a:ext uri="{FF2B5EF4-FFF2-40B4-BE49-F238E27FC236}">
                <a16:creationId xmlns:a16="http://schemas.microsoft.com/office/drawing/2014/main" id="{33A9D24B-5F26-0545-ACCC-9780B5DF3C5D}"/>
              </a:ext>
            </a:extLst>
          </p:cNvPr>
          <p:cNvSpPr/>
          <p:nvPr/>
        </p:nvSpPr>
        <p:spPr>
          <a:xfrm>
            <a:off x="9789967" y="4176783"/>
            <a:ext cx="3080869" cy="666786"/>
          </a:xfrm>
          <a:prstGeom prst="rect">
            <a:avLst/>
          </a:prstGeom>
        </p:spPr>
        <p:txBody>
          <a:bodyPr wrap="square">
            <a:spAutoFit/>
          </a:bodyPr>
          <a:lstStyle/>
          <a:p>
            <a:r>
              <a:rPr lang="en-US" sz="3733" dirty="0">
                <a:solidFill>
                  <a:schemeClr val="tx2"/>
                </a:solidFill>
              </a:rPr>
              <a:t>vector</a:t>
            </a:r>
          </a:p>
        </p:txBody>
      </p:sp>
      <p:sp>
        <p:nvSpPr>
          <p:cNvPr id="51" name="Rectangle 50">
            <a:extLst>
              <a:ext uri="{FF2B5EF4-FFF2-40B4-BE49-F238E27FC236}">
                <a16:creationId xmlns:a16="http://schemas.microsoft.com/office/drawing/2014/main" id="{F1DC957F-7EF1-524E-AAB7-58302FC06939}"/>
              </a:ext>
            </a:extLst>
          </p:cNvPr>
          <p:cNvSpPr/>
          <p:nvPr/>
        </p:nvSpPr>
        <p:spPr>
          <a:xfrm>
            <a:off x="9960256" y="1139243"/>
            <a:ext cx="3080869" cy="666786"/>
          </a:xfrm>
          <a:prstGeom prst="rect">
            <a:avLst/>
          </a:prstGeom>
        </p:spPr>
        <p:txBody>
          <a:bodyPr wrap="square">
            <a:spAutoFit/>
          </a:bodyPr>
          <a:lstStyle/>
          <a:p>
            <a:r>
              <a:rPr lang="en-US" sz="3733" dirty="0">
                <a:solidFill>
                  <a:schemeClr val="tx2"/>
                </a:solidFill>
              </a:rPr>
              <a:t>y is a scalar</a:t>
            </a:r>
          </a:p>
        </p:txBody>
      </p:sp>
      <mc:AlternateContent xmlns:mc="http://schemas.openxmlformats.org/markup-compatibility/2006" xmlns:a14="http://schemas.microsoft.com/office/drawing/2010/main">
        <mc:Choice Requires="a14">
          <p:sp>
            <p:nvSpPr>
              <p:cNvPr id="53" name="TextBox 52">
                <a:extLst>
                  <a:ext uri="{FF2B5EF4-FFF2-40B4-BE49-F238E27FC236}">
                    <a16:creationId xmlns:a16="http://schemas.microsoft.com/office/drawing/2014/main" id="{8B90A195-4711-6847-A1F0-43F79543E664}"/>
                  </a:ext>
                </a:extLst>
              </p:cNvPr>
              <p:cNvSpPr txBox="1"/>
              <p:nvPr/>
            </p:nvSpPr>
            <p:spPr>
              <a:xfrm>
                <a:off x="7885134" y="1751802"/>
                <a:ext cx="1662699"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en-US" sz="4000">
                          <a:latin typeface="Cambria Math" panose="02040503050406030204" pitchFamily="18" charset="0"/>
                        </a:rPr>
                        <m:t>z</m:t>
                      </m:r>
                      <m:r>
                        <a:rPr lang="en-US" sz="4000" i="1">
                          <a:latin typeface="Cambria Math" panose="02040503050406030204" pitchFamily="18" charset="0"/>
                        </a:rPr>
                        <m:t>=</m:t>
                      </m:r>
                      <m:r>
                        <a:rPr lang="en-US" sz="4000" i="1">
                          <a:latin typeface="Cambria Math" panose="02040503050406030204" pitchFamily="18" charset="0"/>
                        </a:rPr>
                        <m:t>𝑈h</m:t>
                      </m:r>
                    </m:oMath>
                  </m:oMathPara>
                </a14:m>
                <a:endParaRPr lang="en-US" sz="4000" dirty="0"/>
              </a:p>
            </p:txBody>
          </p:sp>
        </mc:Choice>
        <mc:Fallback xmlns="">
          <p:sp>
            <p:nvSpPr>
              <p:cNvPr id="53" name="TextBox 52">
                <a:extLst>
                  <a:ext uri="{FF2B5EF4-FFF2-40B4-BE49-F238E27FC236}">
                    <a16:creationId xmlns:a16="http://schemas.microsoft.com/office/drawing/2014/main" id="{8B90A195-4711-6847-A1F0-43F79543E664}"/>
                  </a:ext>
                </a:extLst>
              </p:cNvPr>
              <p:cNvSpPr txBox="1">
                <a:spLocks noRot="1" noChangeAspect="1" noMove="1" noResize="1" noEditPoints="1" noAdjustHandles="1" noChangeArrowheads="1" noChangeShapeType="1" noTextEdit="1"/>
              </p:cNvSpPr>
              <p:nvPr/>
            </p:nvSpPr>
            <p:spPr>
              <a:xfrm>
                <a:off x="7885134" y="1751802"/>
                <a:ext cx="1662699" cy="615553"/>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5" name="TextBox 54">
                <a:extLst>
                  <a:ext uri="{FF2B5EF4-FFF2-40B4-BE49-F238E27FC236}">
                    <a16:creationId xmlns:a16="http://schemas.microsoft.com/office/drawing/2014/main" id="{29090BEB-C0C3-7B40-B981-48FF02071684}"/>
                  </a:ext>
                </a:extLst>
              </p:cNvPr>
              <p:cNvSpPr txBox="1"/>
              <p:nvPr/>
            </p:nvSpPr>
            <p:spPr>
              <a:xfrm>
                <a:off x="7875673" y="1180908"/>
                <a:ext cx="2075119"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4000" i="1">
                          <a:latin typeface="Cambria Math" panose="02040503050406030204" pitchFamily="18" charset="0"/>
                        </a:rPr>
                        <m:t>𝑦</m:t>
                      </m:r>
                      <m:r>
                        <a:rPr lang="en-US" sz="4000" i="1">
                          <a:latin typeface="Cambria Math" panose="02040503050406030204" pitchFamily="18" charset="0"/>
                        </a:rPr>
                        <m:t>=</m:t>
                      </m:r>
                      <m:r>
                        <a:rPr lang="en-US" sz="4000" i="1">
                          <a:latin typeface="Cambria Math" panose="02040503050406030204" pitchFamily="18" charset="0"/>
                          <a:ea typeface="Cambria Math" panose="02040503050406030204" pitchFamily="18" charset="0"/>
                        </a:rPr>
                        <m:t>𝜎</m:t>
                      </m:r>
                      <m:r>
                        <a:rPr lang="en-US" sz="4000" i="1">
                          <a:latin typeface="Cambria Math" panose="02040503050406030204" pitchFamily="18" charset="0"/>
                          <a:ea typeface="Cambria Math" panose="02040503050406030204" pitchFamily="18" charset="0"/>
                        </a:rPr>
                        <m:t>(</m:t>
                      </m:r>
                      <m:r>
                        <a:rPr lang="en-US" sz="4000" i="1">
                          <a:latin typeface="Cambria Math" panose="02040503050406030204" pitchFamily="18" charset="0"/>
                          <a:ea typeface="Cambria Math" panose="02040503050406030204" pitchFamily="18" charset="0"/>
                        </a:rPr>
                        <m:t>𝑧</m:t>
                      </m:r>
                      <m:r>
                        <a:rPr lang="en-US" sz="4000" i="1">
                          <a:latin typeface="Cambria Math" panose="02040503050406030204" pitchFamily="18" charset="0"/>
                          <a:ea typeface="Cambria Math" panose="02040503050406030204" pitchFamily="18" charset="0"/>
                        </a:rPr>
                        <m:t>)</m:t>
                      </m:r>
                    </m:oMath>
                  </m:oMathPara>
                </a14:m>
                <a:endParaRPr lang="en-US" sz="4000" dirty="0"/>
              </a:p>
            </p:txBody>
          </p:sp>
        </mc:Choice>
        <mc:Fallback xmlns="">
          <p:sp>
            <p:nvSpPr>
              <p:cNvPr id="55" name="TextBox 54">
                <a:extLst>
                  <a:ext uri="{FF2B5EF4-FFF2-40B4-BE49-F238E27FC236}">
                    <a16:creationId xmlns:a16="http://schemas.microsoft.com/office/drawing/2014/main" id="{29090BEB-C0C3-7B40-B981-48FF02071684}"/>
                  </a:ext>
                </a:extLst>
              </p:cNvPr>
              <p:cNvSpPr txBox="1">
                <a:spLocks noRot="1" noChangeAspect="1" noMove="1" noResize="1" noEditPoints="1" noAdjustHandles="1" noChangeArrowheads="1" noChangeShapeType="1" noTextEdit="1"/>
              </p:cNvSpPr>
              <p:nvPr/>
            </p:nvSpPr>
            <p:spPr>
              <a:xfrm>
                <a:off x="7875673" y="1180908"/>
                <a:ext cx="2075119" cy="615553"/>
              </a:xfrm>
              <a:prstGeom prst="rect">
                <a:avLst/>
              </a:prstGeom>
              <a:blipFill>
                <a:blip r:embed="rId5"/>
                <a:stretch>
                  <a:fillRect/>
                </a:stretch>
              </a:blipFill>
            </p:spPr>
            <p:txBody>
              <a:bodyPr/>
              <a:lstStyle/>
              <a:p>
                <a:r>
                  <a:rPr lang="en-US">
                    <a:noFill/>
                  </a:rPr>
                  <a:t> </a:t>
                </a:r>
              </a:p>
            </p:txBody>
          </p:sp>
        </mc:Fallback>
      </mc:AlternateContent>
      <p:sp>
        <p:nvSpPr>
          <p:cNvPr id="3" name="Rectangle 2">
            <a:extLst>
              <a:ext uri="{FF2B5EF4-FFF2-40B4-BE49-F238E27FC236}">
                <a16:creationId xmlns:a16="http://schemas.microsoft.com/office/drawing/2014/main" id="{33B059A4-7B54-D543-DD9E-4B85824086C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D9E6D79-95F0-051F-BEA0-C97705DBBF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81BE877-CFAD-9E45-865C-F68386327FD9}"/>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876218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318313"/>
            <a:ext cx="10515600" cy="1066800"/>
          </a:xfrm>
        </p:spPr>
        <p:txBody>
          <a:bodyPr/>
          <a:lstStyle/>
          <a:p>
            <a:r>
              <a:rPr lang="en-US" b="0" dirty="0"/>
              <a:t>Two-Layer Network with scalar output</a:t>
            </a:r>
          </a:p>
        </p:txBody>
      </p:sp>
      <p:sp>
        <p:nvSpPr>
          <p:cNvPr id="8" name="Oval 7"/>
          <p:cNvSpPr/>
          <p:nvPr/>
        </p:nvSpPr>
        <p:spPr bwMode="auto">
          <a:xfrm>
            <a:off x="5579267" y="36322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52744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sp>
        <p:nvSpPr>
          <p:cNvPr id="10" name="Oval 9"/>
          <p:cNvSpPr/>
          <p:nvPr/>
        </p:nvSpPr>
        <p:spPr bwMode="auto">
          <a:xfrm>
            <a:off x="6392067" y="11938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2" name="Oval 11"/>
          <p:cNvSpPr/>
          <p:nvPr/>
        </p:nvSpPr>
        <p:spPr bwMode="auto">
          <a:xfrm>
            <a:off x="75096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63920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4" name="Straight Arrow Connector 13"/>
          <p:cNvCxnSpPr>
            <a:cxnSpLocks/>
            <a:stCxn id="9" idx="0"/>
            <a:endCxn id="10" idx="3"/>
          </p:cNvCxnSpPr>
          <p:nvPr/>
        </p:nvCxnSpPr>
        <p:spPr bwMode="auto">
          <a:xfrm flipV="1">
            <a:off x="5579267" y="1735529"/>
            <a:ext cx="902074" cy="1388674"/>
          </a:xfrm>
          <a:prstGeom prst="straightConnector1">
            <a:avLst/>
          </a:prstGeom>
          <a:noFill/>
          <a:ln w="9525" cap="flat" cmpd="sng" algn="ctr">
            <a:noFill/>
            <a:prstDash val="solid"/>
            <a:round/>
            <a:headEnd type="none" w="med" len="med"/>
            <a:tailEnd type="arrow"/>
          </a:ln>
          <a:effectLst/>
        </p:spPr>
      </p:cxnSp>
      <p:cxnSp>
        <p:nvCxnSpPr>
          <p:cNvPr id="15" name="Straight Arrow Connector 14"/>
          <p:cNvCxnSpPr>
            <a:cxnSpLocks/>
            <a:stCxn id="13" idx="0"/>
            <a:endCxn id="10" idx="4"/>
          </p:cNvCxnSpPr>
          <p:nvPr/>
        </p:nvCxnSpPr>
        <p:spPr bwMode="auto">
          <a:xfrm flipV="1">
            <a:off x="6696867" y="1828475"/>
            <a:ext cx="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6" name="Straight Arrow Connector 15"/>
          <p:cNvCxnSpPr>
            <a:cxnSpLocks/>
            <a:stCxn id="12" idx="0"/>
            <a:endCxn id="10" idx="4"/>
          </p:cNvCxnSpPr>
          <p:nvPr/>
        </p:nvCxnSpPr>
        <p:spPr bwMode="auto">
          <a:xfrm flipH="1" flipV="1">
            <a:off x="6696867" y="1828475"/>
            <a:ext cx="111760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8" name="Straight Arrow Connector 17"/>
          <p:cNvCxnSpPr>
            <a:cxnSpLocks/>
            <a:stCxn id="9" idx="7"/>
            <a:endCxn id="10" idx="4"/>
          </p:cNvCxnSpPr>
          <p:nvPr/>
        </p:nvCxnSpPr>
        <p:spPr bwMode="auto">
          <a:xfrm flipV="1">
            <a:off x="5794793" y="1828475"/>
            <a:ext cx="902074" cy="1388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20" name="Oval 19"/>
          <p:cNvSpPr/>
          <p:nvPr/>
        </p:nvSpPr>
        <p:spPr bwMode="auto">
          <a:xfrm>
            <a:off x="6087267" y="60706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344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852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67984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4969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a:stCxn id="21" idx="0"/>
          </p:cNvCxnSpPr>
          <p:nvPr/>
        </p:nvCxnSpPr>
        <p:spPr bwMode="auto">
          <a:xfrm flipV="1">
            <a:off x="3750467" y="4065808"/>
            <a:ext cx="3325596" cy="1496795"/>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5274467" y="3758875"/>
            <a:ext cx="304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8" name="Straight Arrow Connector 27"/>
          <p:cNvCxnSpPr>
            <a:cxnSpLocks/>
            <a:stCxn id="24" idx="0"/>
            <a:endCxn id="8" idx="1"/>
          </p:cNvCxnSpPr>
          <p:nvPr/>
        </p:nvCxnSpPr>
        <p:spPr bwMode="auto">
          <a:xfrm flipH="1" flipV="1">
            <a:off x="5653662" y="3725149"/>
            <a:ext cx="1449605" cy="183745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9" name="Straight Arrow Connector 28"/>
          <p:cNvCxnSpPr>
            <a:cxnSpLocks/>
            <a:stCxn id="23" idx="0"/>
            <a:endCxn id="9" idx="4"/>
          </p:cNvCxnSpPr>
          <p:nvPr/>
        </p:nvCxnSpPr>
        <p:spPr bwMode="auto">
          <a:xfrm flipH="1" flipV="1">
            <a:off x="5579267" y="3758875"/>
            <a:ext cx="3251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30" name="Straight Arrow Connector 29"/>
          <p:cNvCxnSpPr>
            <a:cxnSpLocks/>
            <a:stCxn id="21" idx="7"/>
            <a:endCxn id="9" idx="4"/>
          </p:cNvCxnSpPr>
          <p:nvPr/>
        </p:nvCxnSpPr>
        <p:spPr bwMode="auto">
          <a:xfrm flipV="1">
            <a:off x="3965993" y="3758875"/>
            <a:ext cx="16132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34" name="Oval 33"/>
          <p:cNvSpPr/>
          <p:nvPr/>
        </p:nvSpPr>
        <p:spPr bwMode="auto">
          <a:xfrm>
            <a:off x="97448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6" name="Straight Arrow Connector 45"/>
          <p:cNvCxnSpPr>
            <a:cxnSpLocks/>
            <a:stCxn id="34" idx="0"/>
            <a:endCxn id="9" idx="4"/>
          </p:cNvCxnSpPr>
          <p:nvPr/>
        </p:nvCxnSpPr>
        <p:spPr bwMode="auto">
          <a:xfrm flipH="1" flipV="1">
            <a:off x="5579267" y="3758875"/>
            <a:ext cx="4470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49" name="Straight Arrow Connector 48"/>
          <p:cNvCxnSpPr>
            <a:cxnSpLocks/>
            <a:stCxn id="21" idx="7"/>
            <a:endCxn id="13" idx="4"/>
          </p:cNvCxnSpPr>
          <p:nvPr/>
        </p:nvCxnSpPr>
        <p:spPr bwMode="auto">
          <a:xfrm flipV="1">
            <a:off x="3965993" y="3758875"/>
            <a:ext cx="27308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2" name="Straight Arrow Connector 51"/>
          <p:cNvCxnSpPr>
            <a:cxnSpLocks/>
            <a:endCxn id="12" idx="4"/>
          </p:cNvCxnSpPr>
          <p:nvPr/>
        </p:nvCxnSpPr>
        <p:spPr bwMode="auto">
          <a:xfrm flipV="1">
            <a:off x="3980874" y="3758875"/>
            <a:ext cx="3833593" cy="187812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4" name="Straight Arrow Connector 53"/>
          <p:cNvCxnSpPr>
            <a:cxnSpLocks/>
            <a:stCxn id="34" idx="0"/>
            <a:endCxn id="12" idx="4"/>
          </p:cNvCxnSpPr>
          <p:nvPr/>
        </p:nvCxnSpPr>
        <p:spPr bwMode="auto">
          <a:xfrm flipH="1" flipV="1">
            <a:off x="7814467" y="3758875"/>
            <a:ext cx="2235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6" name="Straight Arrow Connector 55"/>
          <p:cNvCxnSpPr>
            <a:cxnSpLocks/>
            <a:stCxn id="34" idx="0"/>
            <a:endCxn id="13" idx="4"/>
          </p:cNvCxnSpPr>
          <p:nvPr/>
        </p:nvCxnSpPr>
        <p:spPr bwMode="auto">
          <a:xfrm flipH="1" flipV="1">
            <a:off x="6696867" y="3758875"/>
            <a:ext cx="3352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0" name="Straight Arrow Connector 59"/>
          <p:cNvCxnSpPr>
            <a:cxnSpLocks/>
            <a:stCxn id="23" idx="0"/>
          </p:cNvCxnSpPr>
          <p:nvPr/>
        </p:nvCxnSpPr>
        <p:spPr bwMode="auto">
          <a:xfrm flipH="1" flipV="1">
            <a:off x="6798467" y="3733803"/>
            <a:ext cx="20320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2" name="Straight Arrow Connector 61"/>
          <p:cNvCxnSpPr>
            <a:cxnSpLocks/>
            <a:stCxn id="23" idx="0"/>
            <a:endCxn id="12" idx="4"/>
          </p:cNvCxnSpPr>
          <p:nvPr/>
        </p:nvCxnSpPr>
        <p:spPr bwMode="auto">
          <a:xfrm flipH="1" flipV="1">
            <a:off x="7814467" y="3758875"/>
            <a:ext cx="10160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6" name="Straight Arrow Connector 65"/>
          <p:cNvCxnSpPr>
            <a:cxnSpLocks/>
            <a:stCxn id="24" idx="0"/>
          </p:cNvCxnSpPr>
          <p:nvPr/>
        </p:nvCxnSpPr>
        <p:spPr bwMode="auto">
          <a:xfrm flipH="1" flipV="1">
            <a:off x="6696867" y="3733803"/>
            <a:ext cx="4064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9" name="Straight Arrow Connector 68"/>
          <p:cNvCxnSpPr>
            <a:cxnSpLocks/>
            <a:stCxn id="24" idx="0"/>
          </p:cNvCxnSpPr>
          <p:nvPr/>
        </p:nvCxnSpPr>
        <p:spPr bwMode="auto">
          <a:xfrm flipV="1">
            <a:off x="7103267" y="3761008"/>
            <a:ext cx="738407" cy="1801595"/>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1" name="Straight Arrow Connector 70"/>
          <p:cNvCxnSpPr>
            <a:cxnSpLocks/>
            <a:stCxn id="25" idx="0"/>
            <a:endCxn id="13" idx="4"/>
          </p:cNvCxnSpPr>
          <p:nvPr/>
        </p:nvCxnSpPr>
        <p:spPr bwMode="auto">
          <a:xfrm flipV="1">
            <a:off x="5274467" y="3758875"/>
            <a:ext cx="1422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4" name="Straight Arrow Connector 73"/>
          <p:cNvCxnSpPr>
            <a:cxnSpLocks/>
            <a:endCxn id="12" idx="4"/>
          </p:cNvCxnSpPr>
          <p:nvPr/>
        </p:nvCxnSpPr>
        <p:spPr bwMode="auto">
          <a:xfrm flipV="1">
            <a:off x="5325267" y="3758875"/>
            <a:ext cx="2489200" cy="1803729"/>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76" name="TextBox 75"/>
          <p:cNvSpPr txBox="1"/>
          <p:nvPr/>
        </p:nvSpPr>
        <p:spPr>
          <a:xfrm>
            <a:off x="4868067" y="1905002"/>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U</a:t>
            </a:r>
          </a:p>
        </p:txBody>
      </p:sp>
      <p:sp>
        <p:nvSpPr>
          <p:cNvPr id="77" name="TextBox 76"/>
          <p:cNvSpPr txBox="1"/>
          <p:nvPr/>
        </p:nvSpPr>
        <p:spPr>
          <a:xfrm>
            <a:off x="3547267" y="4140202"/>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W</a:t>
            </a:r>
          </a:p>
        </p:txBody>
      </p:sp>
      <p:sp>
        <p:nvSpPr>
          <p:cNvPr id="83" name="TextBox 82"/>
          <p:cNvSpPr txBox="1"/>
          <p:nvPr/>
        </p:nvSpPr>
        <p:spPr>
          <a:xfrm>
            <a:off x="8625371" y="5580541"/>
            <a:ext cx="506870" cy="584775"/>
          </a:xfrm>
          <a:prstGeom prst="rect">
            <a:avLst/>
          </a:prstGeom>
          <a:noFill/>
        </p:spPr>
        <p:txBody>
          <a:bodyPr wrap="none" rtlCol="0">
            <a:spAutoFit/>
          </a:bodyPr>
          <a:lstStyle/>
          <a:p>
            <a:r>
              <a:rPr lang="en-US" sz="3200" dirty="0" err="1"/>
              <a:t>x</a:t>
            </a:r>
            <a:r>
              <a:rPr lang="en-US" sz="3200" baseline="-25000" dirty="0" err="1"/>
              <a:t>n</a:t>
            </a:r>
            <a:endParaRPr lang="en-US" sz="3200" baseline="-25000" dirty="0"/>
          </a:p>
        </p:txBody>
      </p:sp>
      <p:sp>
        <p:nvSpPr>
          <p:cNvPr id="84" name="TextBox 83"/>
          <p:cNvSpPr txBox="1"/>
          <p:nvPr/>
        </p:nvSpPr>
        <p:spPr>
          <a:xfrm>
            <a:off x="3539307" y="5580540"/>
            <a:ext cx="609600" cy="584775"/>
          </a:xfrm>
          <a:prstGeom prst="rect">
            <a:avLst/>
          </a:prstGeom>
          <a:noFill/>
        </p:spPr>
        <p:txBody>
          <a:bodyPr wrap="square" rtlCol="0">
            <a:spAutoFit/>
          </a:bodyPr>
          <a:lstStyle/>
          <a:p>
            <a:r>
              <a:rPr lang="en-US" sz="3200" dirty="0"/>
              <a:t>x</a:t>
            </a:r>
            <a:r>
              <a:rPr lang="en-US" sz="3200" baseline="-25000" dirty="0"/>
              <a:t>1</a:t>
            </a:r>
          </a:p>
        </p:txBody>
      </p:sp>
      <p:pic>
        <p:nvPicPr>
          <p:cNvPr id="86" name="Picture 85" descr="hidde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54008" y="2987599"/>
            <a:ext cx="3866592" cy="941605"/>
          </a:xfrm>
          <a:prstGeom prst="rect">
            <a:avLst/>
          </a:prstGeom>
        </p:spPr>
      </p:pic>
      <p:sp>
        <p:nvSpPr>
          <p:cNvPr id="63" name="TextBox 62">
            <a:extLst>
              <a:ext uri="{FF2B5EF4-FFF2-40B4-BE49-F238E27FC236}">
                <a16:creationId xmlns:a16="http://schemas.microsoft.com/office/drawing/2014/main" id="{47A73503-3270-5047-A324-18EC3AE71939}"/>
              </a:ext>
            </a:extLst>
          </p:cNvPr>
          <p:cNvSpPr txBox="1"/>
          <p:nvPr/>
        </p:nvSpPr>
        <p:spPr>
          <a:xfrm>
            <a:off x="9795666" y="5562602"/>
            <a:ext cx="598241" cy="584775"/>
          </a:xfrm>
          <a:prstGeom prst="rect">
            <a:avLst/>
          </a:prstGeom>
          <a:noFill/>
        </p:spPr>
        <p:txBody>
          <a:bodyPr wrap="none" rtlCol="0">
            <a:spAutoFit/>
          </a:bodyPr>
          <a:lstStyle/>
          <a:p>
            <a:r>
              <a:rPr lang="en-US" sz="3200" dirty="0"/>
              <a:t>+1</a:t>
            </a:r>
          </a:p>
        </p:txBody>
      </p:sp>
      <p:sp>
        <p:nvSpPr>
          <p:cNvPr id="65" name="TextBox 64">
            <a:extLst>
              <a:ext uri="{FF2B5EF4-FFF2-40B4-BE49-F238E27FC236}">
                <a16:creationId xmlns:a16="http://schemas.microsoft.com/office/drawing/2014/main" id="{6A740206-0031-F941-9894-7BD986F58450}"/>
              </a:ext>
            </a:extLst>
          </p:cNvPr>
          <p:cNvSpPr txBox="1"/>
          <p:nvPr/>
        </p:nvSpPr>
        <p:spPr>
          <a:xfrm>
            <a:off x="9180759" y="4099533"/>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b</a:t>
            </a:r>
          </a:p>
        </p:txBody>
      </p:sp>
      <p:sp>
        <p:nvSpPr>
          <p:cNvPr id="67" name="Rectangle 66">
            <a:extLst>
              <a:ext uri="{FF2B5EF4-FFF2-40B4-BE49-F238E27FC236}">
                <a16:creationId xmlns:a16="http://schemas.microsoft.com/office/drawing/2014/main" id="{031E7A01-E260-2C41-B25E-63B79CAA2642}"/>
              </a:ext>
            </a:extLst>
          </p:cNvPr>
          <p:cNvSpPr/>
          <p:nvPr/>
        </p:nvSpPr>
        <p:spPr>
          <a:xfrm>
            <a:off x="304800" y="3084986"/>
            <a:ext cx="3080869" cy="1856790"/>
          </a:xfrm>
          <a:prstGeom prst="rect">
            <a:avLst/>
          </a:prstGeom>
        </p:spPr>
        <p:txBody>
          <a:bodyPr wrap="square">
            <a:spAutoFit/>
          </a:bodyPr>
          <a:lstStyle/>
          <a:p>
            <a:r>
              <a:rPr lang="en-US" sz="3733" dirty="0">
                <a:solidFill>
                  <a:schemeClr val="tx2"/>
                </a:solidFill>
              </a:rPr>
              <a:t>hidden units</a:t>
            </a:r>
          </a:p>
          <a:p>
            <a:r>
              <a:rPr lang="en-US" sz="4000" dirty="0">
                <a:solidFill>
                  <a:schemeClr val="tx2"/>
                </a:solidFill>
              </a:rPr>
              <a:t>(</a:t>
            </a:r>
            <a:r>
              <a:rPr lang="en-US" sz="4000" dirty="0" err="1"/>
              <a:t>σ</a:t>
            </a:r>
            <a:r>
              <a:rPr lang="en-US" sz="4000" dirty="0"/>
              <a:t> node)</a:t>
            </a:r>
            <a:endParaRPr lang="en-US" sz="4000" dirty="0">
              <a:solidFill>
                <a:schemeClr val="tx2"/>
              </a:solidFill>
            </a:endParaRPr>
          </a:p>
          <a:p>
            <a:endParaRPr lang="en-US" sz="3733" dirty="0">
              <a:solidFill>
                <a:schemeClr val="tx2"/>
              </a:solidFill>
            </a:endParaRPr>
          </a:p>
        </p:txBody>
      </p:sp>
      <p:sp>
        <p:nvSpPr>
          <p:cNvPr id="68" name="Rectangle 67">
            <a:extLst>
              <a:ext uri="{FF2B5EF4-FFF2-40B4-BE49-F238E27FC236}">
                <a16:creationId xmlns:a16="http://schemas.microsoft.com/office/drawing/2014/main" id="{051FF81C-65CD-2B4F-9F91-12D9F01F2E24}"/>
              </a:ext>
            </a:extLst>
          </p:cNvPr>
          <p:cNvSpPr/>
          <p:nvPr/>
        </p:nvSpPr>
        <p:spPr>
          <a:xfrm>
            <a:off x="306079" y="5161603"/>
            <a:ext cx="3080869" cy="1241237"/>
          </a:xfrm>
          <a:prstGeom prst="rect">
            <a:avLst/>
          </a:prstGeom>
        </p:spPr>
        <p:txBody>
          <a:bodyPr wrap="square">
            <a:spAutoFit/>
          </a:bodyPr>
          <a:lstStyle/>
          <a:p>
            <a:r>
              <a:rPr lang="en-US" sz="3733" dirty="0">
                <a:solidFill>
                  <a:schemeClr val="tx2"/>
                </a:solidFill>
              </a:rPr>
              <a:t>Input layer</a:t>
            </a:r>
          </a:p>
          <a:p>
            <a:r>
              <a:rPr lang="en-US" sz="3733" dirty="0">
                <a:solidFill>
                  <a:schemeClr val="tx2"/>
                </a:solidFill>
              </a:rPr>
              <a:t>(vector)</a:t>
            </a:r>
          </a:p>
        </p:txBody>
      </p:sp>
      <p:sp>
        <p:nvSpPr>
          <p:cNvPr id="70" name="TextBox 69">
            <a:extLst>
              <a:ext uri="{FF2B5EF4-FFF2-40B4-BE49-F238E27FC236}">
                <a16:creationId xmlns:a16="http://schemas.microsoft.com/office/drawing/2014/main" id="{F8E38296-91BA-464D-AF54-680F455128CB}"/>
              </a:ext>
            </a:extLst>
          </p:cNvPr>
          <p:cNvSpPr txBox="1"/>
          <p:nvPr/>
        </p:nvSpPr>
        <p:spPr>
          <a:xfrm>
            <a:off x="478885" y="1302851"/>
            <a:ext cx="2762319" cy="1240596"/>
          </a:xfrm>
          <a:prstGeom prst="rect">
            <a:avLst/>
          </a:prstGeom>
          <a:noFill/>
        </p:spPr>
        <p:txBody>
          <a:bodyPr wrap="square" rtlCol="0">
            <a:spAutoFit/>
          </a:bodyPr>
          <a:lstStyle/>
          <a:p>
            <a:r>
              <a:rPr lang="en-US" sz="3731" dirty="0">
                <a:solidFill>
                  <a:schemeClr val="tx2"/>
                </a:solidFill>
              </a:rPr>
              <a:t>Output layer</a:t>
            </a:r>
          </a:p>
          <a:p>
            <a:r>
              <a:rPr lang="en-US" sz="3731" dirty="0">
                <a:solidFill>
                  <a:schemeClr val="tx2"/>
                </a:solidFill>
              </a:rPr>
              <a:t>(</a:t>
            </a:r>
            <a:r>
              <a:rPr lang="en-US" sz="3731" dirty="0" err="1"/>
              <a:t>σ</a:t>
            </a:r>
            <a:r>
              <a:rPr lang="en-US" sz="3731" dirty="0"/>
              <a:t> node)</a:t>
            </a:r>
            <a:endParaRPr lang="en-US" sz="3731" dirty="0">
              <a:solidFill>
                <a:schemeClr val="tx2"/>
              </a:solidFill>
            </a:endParaRPr>
          </a:p>
        </p:txBody>
      </p:sp>
      <p:sp>
        <p:nvSpPr>
          <p:cNvPr id="45" name="TextBox 44">
            <a:extLst>
              <a:ext uri="{FF2B5EF4-FFF2-40B4-BE49-F238E27FC236}">
                <a16:creationId xmlns:a16="http://schemas.microsoft.com/office/drawing/2014/main" id="{63A85ED4-29F5-D149-A092-A3FF69EDF5CE}"/>
              </a:ext>
            </a:extLst>
          </p:cNvPr>
          <p:cNvSpPr txBox="1"/>
          <p:nvPr/>
        </p:nvSpPr>
        <p:spPr>
          <a:xfrm>
            <a:off x="10456068" y="3929204"/>
            <a:ext cx="1203856" cy="508088"/>
          </a:xfrm>
          <a:prstGeom prst="rect">
            <a:avLst/>
          </a:prstGeom>
          <a:noFill/>
        </p:spPr>
        <p:txBody>
          <a:bodyPr wrap="none" rtlCol="0">
            <a:spAutoFit/>
          </a:bodyPr>
          <a:lstStyle/>
          <a:p>
            <a:r>
              <a:rPr lang="en-US" sz="1351" dirty="0"/>
              <a:t>Could be </a:t>
            </a:r>
            <a:r>
              <a:rPr lang="en-US" sz="1351" dirty="0" err="1"/>
              <a:t>ReLU</a:t>
            </a:r>
            <a:endParaRPr lang="en-US" sz="1351" dirty="0"/>
          </a:p>
          <a:p>
            <a:r>
              <a:rPr lang="en-US" sz="1351" dirty="0"/>
              <a:t>Or tanh</a:t>
            </a:r>
          </a:p>
        </p:txBody>
      </p:sp>
      <p:sp>
        <p:nvSpPr>
          <p:cNvPr id="47" name="Rectangle 46">
            <a:extLst>
              <a:ext uri="{FF2B5EF4-FFF2-40B4-BE49-F238E27FC236}">
                <a16:creationId xmlns:a16="http://schemas.microsoft.com/office/drawing/2014/main" id="{83A3B05F-6BB6-2A4F-BA3C-2AA27D156CCD}"/>
              </a:ext>
            </a:extLst>
          </p:cNvPr>
          <p:cNvSpPr/>
          <p:nvPr/>
        </p:nvSpPr>
        <p:spPr>
          <a:xfrm>
            <a:off x="9960256" y="1139243"/>
            <a:ext cx="3080869" cy="666786"/>
          </a:xfrm>
          <a:prstGeom prst="rect">
            <a:avLst/>
          </a:prstGeom>
        </p:spPr>
        <p:txBody>
          <a:bodyPr wrap="square">
            <a:spAutoFit/>
          </a:bodyPr>
          <a:lstStyle/>
          <a:p>
            <a:r>
              <a:rPr lang="en-US" sz="3733" dirty="0">
                <a:solidFill>
                  <a:schemeClr val="tx2"/>
                </a:solidFill>
              </a:rPr>
              <a:t>y is a scalar</a:t>
            </a:r>
          </a:p>
        </p:txBody>
      </p:sp>
      <mc:AlternateContent xmlns:mc="http://schemas.openxmlformats.org/markup-compatibility/2006" xmlns:a14="http://schemas.microsoft.com/office/drawing/2010/main">
        <mc:Choice Requires="a14">
          <p:sp>
            <p:nvSpPr>
              <p:cNvPr id="48" name="TextBox 47">
                <a:extLst>
                  <a:ext uri="{FF2B5EF4-FFF2-40B4-BE49-F238E27FC236}">
                    <a16:creationId xmlns:a16="http://schemas.microsoft.com/office/drawing/2014/main" id="{8C8D85BA-73D8-8D49-8E9D-6DBB48F7AC9B}"/>
                  </a:ext>
                </a:extLst>
              </p:cNvPr>
              <p:cNvSpPr txBox="1"/>
              <p:nvPr/>
            </p:nvSpPr>
            <p:spPr>
              <a:xfrm>
                <a:off x="7885134" y="1751802"/>
                <a:ext cx="1662699"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en-US" sz="4000">
                          <a:latin typeface="Cambria Math" panose="02040503050406030204" pitchFamily="18" charset="0"/>
                        </a:rPr>
                        <m:t>z</m:t>
                      </m:r>
                      <m:r>
                        <a:rPr lang="en-US" sz="4000" i="1">
                          <a:latin typeface="Cambria Math" panose="02040503050406030204" pitchFamily="18" charset="0"/>
                        </a:rPr>
                        <m:t>=</m:t>
                      </m:r>
                      <m:r>
                        <a:rPr lang="en-US" sz="4000" i="1">
                          <a:latin typeface="Cambria Math" panose="02040503050406030204" pitchFamily="18" charset="0"/>
                        </a:rPr>
                        <m:t>𝑈h</m:t>
                      </m:r>
                    </m:oMath>
                  </m:oMathPara>
                </a14:m>
                <a:endParaRPr lang="en-US" sz="4000" dirty="0"/>
              </a:p>
            </p:txBody>
          </p:sp>
        </mc:Choice>
        <mc:Fallback xmlns="">
          <p:sp>
            <p:nvSpPr>
              <p:cNvPr id="48" name="TextBox 47">
                <a:extLst>
                  <a:ext uri="{FF2B5EF4-FFF2-40B4-BE49-F238E27FC236}">
                    <a16:creationId xmlns:a16="http://schemas.microsoft.com/office/drawing/2014/main" id="{8C8D85BA-73D8-8D49-8E9D-6DBB48F7AC9B}"/>
                  </a:ext>
                </a:extLst>
              </p:cNvPr>
              <p:cNvSpPr txBox="1">
                <a:spLocks noRot="1" noChangeAspect="1" noMove="1" noResize="1" noEditPoints="1" noAdjustHandles="1" noChangeArrowheads="1" noChangeShapeType="1" noTextEdit="1"/>
              </p:cNvSpPr>
              <p:nvPr/>
            </p:nvSpPr>
            <p:spPr>
              <a:xfrm>
                <a:off x="7885134" y="1751802"/>
                <a:ext cx="1662699" cy="615553"/>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0" name="TextBox 49">
                <a:extLst>
                  <a:ext uri="{FF2B5EF4-FFF2-40B4-BE49-F238E27FC236}">
                    <a16:creationId xmlns:a16="http://schemas.microsoft.com/office/drawing/2014/main" id="{76E8BACF-CDD5-CB45-A299-48BDFA9718E6}"/>
                  </a:ext>
                </a:extLst>
              </p:cNvPr>
              <p:cNvSpPr txBox="1"/>
              <p:nvPr/>
            </p:nvSpPr>
            <p:spPr>
              <a:xfrm>
                <a:off x="7875673" y="1180908"/>
                <a:ext cx="2075119"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4000" i="1">
                          <a:latin typeface="Cambria Math" panose="02040503050406030204" pitchFamily="18" charset="0"/>
                        </a:rPr>
                        <m:t>𝑦</m:t>
                      </m:r>
                      <m:r>
                        <a:rPr lang="en-US" sz="4000" i="1">
                          <a:latin typeface="Cambria Math" panose="02040503050406030204" pitchFamily="18" charset="0"/>
                        </a:rPr>
                        <m:t>=</m:t>
                      </m:r>
                      <m:r>
                        <a:rPr lang="en-US" sz="4000" i="1">
                          <a:latin typeface="Cambria Math" panose="02040503050406030204" pitchFamily="18" charset="0"/>
                          <a:ea typeface="Cambria Math" panose="02040503050406030204" pitchFamily="18" charset="0"/>
                        </a:rPr>
                        <m:t>𝜎</m:t>
                      </m:r>
                      <m:r>
                        <a:rPr lang="en-US" sz="4000" i="1">
                          <a:latin typeface="Cambria Math" panose="02040503050406030204" pitchFamily="18" charset="0"/>
                          <a:ea typeface="Cambria Math" panose="02040503050406030204" pitchFamily="18" charset="0"/>
                        </a:rPr>
                        <m:t>(</m:t>
                      </m:r>
                      <m:r>
                        <a:rPr lang="en-US" sz="4000" i="1">
                          <a:latin typeface="Cambria Math" panose="02040503050406030204" pitchFamily="18" charset="0"/>
                          <a:ea typeface="Cambria Math" panose="02040503050406030204" pitchFamily="18" charset="0"/>
                        </a:rPr>
                        <m:t>𝑧</m:t>
                      </m:r>
                      <m:r>
                        <a:rPr lang="en-US" sz="4000" i="1">
                          <a:latin typeface="Cambria Math" panose="02040503050406030204" pitchFamily="18" charset="0"/>
                          <a:ea typeface="Cambria Math" panose="02040503050406030204" pitchFamily="18" charset="0"/>
                        </a:rPr>
                        <m:t>)</m:t>
                      </m:r>
                    </m:oMath>
                  </m:oMathPara>
                </a14:m>
                <a:endParaRPr lang="en-US" sz="4000" dirty="0"/>
              </a:p>
            </p:txBody>
          </p:sp>
        </mc:Choice>
        <mc:Fallback xmlns="">
          <p:sp>
            <p:nvSpPr>
              <p:cNvPr id="50" name="TextBox 49">
                <a:extLst>
                  <a:ext uri="{FF2B5EF4-FFF2-40B4-BE49-F238E27FC236}">
                    <a16:creationId xmlns:a16="http://schemas.microsoft.com/office/drawing/2014/main" id="{76E8BACF-CDD5-CB45-A299-48BDFA9718E6}"/>
                  </a:ext>
                </a:extLst>
              </p:cNvPr>
              <p:cNvSpPr txBox="1">
                <a:spLocks noRot="1" noChangeAspect="1" noMove="1" noResize="1" noEditPoints="1" noAdjustHandles="1" noChangeArrowheads="1" noChangeShapeType="1" noTextEdit="1"/>
              </p:cNvSpPr>
              <p:nvPr/>
            </p:nvSpPr>
            <p:spPr>
              <a:xfrm>
                <a:off x="7875673" y="1180908"/>
                <a:ext cx="2075119" cy="615553"/>
              </a:xfrm>
              <a:prstGeom prst="rect">
                <a:avLst/>
              </a:prstGeom>
              <a:blipFill>
                <a:blip r:embed="rId5"/>
                <a:stretch>
                  <a:fillRect/>
                </a:stretch>
              </a:blipFill>
            </p:spPr>
            <p:txBody>
              <a:bodyPr/>
              <a:lstStyle/>
              <a:p>
                <a:r>
                  <a:rPr lang="en-US">
                    <a:noFill/>
                  </a:rPr>
                  <a:t> </a:t>
                </a:r>
              </a:p>
            </p:txBody>
          </p:sp>
        </mc:Fallback>
      </mc:AlternateContent>
      <p:sp>
        <p:nvSpPr>
          <p:cNvPr id="3" name="Rectangle 2">
            <a:extLst>
              <a:ext uri="{FF2B5EF4-FFF2-40B4-BE49-F238E27FC236}">
                <a16:creationId xmlns:a16="http://schemas.microsoft.com/office/drawing/2014/main" id="{BBED9FEC-FD2B-3C1C-2DDF-748C0B54F98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64A2870-BEE0-406D-4EE0-65C09D2A065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1C5FA4D-3BDD-FFB9-7C0C-14432B4C553C}"/>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260016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4600" y="485953"/>
            <a:ext cx="10515600" cy="1066800"/>
          </a:xfrm>
        </p:spPr>
        <p:txBody>
          <a:bodyPr/>
          <a:lstStyle/>
          <a:p>
            <a:r>
              <a:rPr lang="en-US" b="0" dirty="0"/>
              <a:t>Two-Layer Network with </a:t>
            </a:r>
            <a:r>
              <a:rPr lang="en-US" b="0" dirty="0" err="1"/>
              <a:t>softmax</a:t>
            </a:r>
            <a:r>
              <a:rPr lang="en-US" b="0" dirty="0"/>
              <a:t> output</a:t>
            </a:r>
          </a:p>
        </p:txBody>
      </p:sp>
      <p:sp>
        <p:nvSpPr>
          <p:cNvPr id="8" name="Oval 7"/>
          <p:cNvSpPr/>
          <p:nvPr/>
        </p:nvSpPr>
        <p:spPr bwMode="auto">
          <a:xfrm>
            <a:off x="5579267" y="36322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52744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sp>
        <p:nvSpPr>
          <p:cNvPr id="10" name="Oval 9"/>
          <p:cNvSpPr/>
          <p:nvPr/>
        </p:nvSpPr>
        <p:spPr bwMode="auto">
          <a:xfrm>
            <a:off x="5740765" y="1208406"/>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2" name="Oval 11"/>
          <p:cNvSpPr/>
          <p:nvPr/>
        </p:nvSpPr>
        <p:spPr bwMode="auto">
          <a:xfrm>
            <a:off x="75096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63920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4" name="Straight Arrow Connector 13"/>
          <p:cNvCxnSpPr>
            <a:cxnSpLocks/>
            <a:stCxn id="9" idx="0"/>
            <a:endCxn id="10" idx="3"/>
          </p:cNvCxnSpPr>
          <p:nvPr/>
        </p:nvCxnSpPr>
        <p:spPr bwMode="auto">
          <a:xfrm flipV="1">
            <a:off x="5579267" y="1750132"/>
            <a:ext cx="250772" cy="1374071"/>
          </a:xfrm>
          <a:prstGeom prst="straightConnector1">
            <a:avLst/>
          </a:prstGeom>
          <a:noFill/>
          <a:ln w="9525" cap="flat" cmpd="sng" algn="ctr">
            <a:noFill/>
            <a:prstDash val="solid"/>
            <a:round/>
            <a:headEnd type="none" w="med" len="med"/>
            <a:tailEnd type="arrow"/>
          </a:ln>
          <a:effectLst/>
        </p:spPr>
      </p:cxnSp>
      <p:cxnSp>
        <p:nvCxnSpPr>
          <p:cNvPr id="15" name="Straight Arrow Connector 14"/>
          <p:cNvCxnSpPr>
            <a:cxnSpLocks/>
            <a:stCxn id="13" idx="0"/>
            <a:endCxn id="10" idx="4"/>
          </p:cNvCxnSpPr>
          <p:nvPr/>
        </p:nvCxnSpPr>
        <p:spPr bwMode="auto">
          <a:xfrm flipH="1" flipV="1">
            <a:off x="6045565" y="1843078"/>
            <a:ext cx="651302" cy="1281125"/>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6" name="Straight Arrow Connector 15"/>
          <p:cNvCxnSpPr>
            <a:cxnSpLocks/>
            <a:stCxn id="12" idx="0"/>
            <a:endCxn id="10" idx="4"/>
          </p:cNvCxnSpPr>
          <p:nvPr/>
        </p:nvCxnSpPr>
        <p:spPr bwMode="auto">
          <a:xfrm flipH="1" flipV="1">
            <a:off x="6045565" y="1843078"/>
            <a:ext cx="1768902" cy="1281125"/>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8" name="Straight Arrow Connector 17"/>
          <p:cNvCxnSpPr>
            <a:cxnSpLocks/>
            <a:stCxn id="9" idx="7"/>
            <a:endCxn id="10" idx="4"/>
          </p:cNvCxnSpPr>
          <p:nvPr/>
        </p:nvCxnSpPr>
        <p:spPr bwMode="auto">
          <a:xfrm flipV="1">
            <a:off x="5794793" y="1843078"/>
            <a:ext cx="250772" cy="1374071"/>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20" name="Oval 19"/>
          <p:cNvSpPr/>
          <p:nvPr/>
        </p:nvSpPr>
        <p:spPr bwMode="auto">
          <a:xfrm>
            <a:off x="6087267" y="60706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344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852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67984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4969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a:stCxn id="21" idx="0"/>
          </p:cNvCxnSpPr>
          <p:nvPr/>
        </p:nvCxnSpPr>
        <p:spPr bwMode="auto">
          <a:xfrm flipV="1">
            <a:off x="3750467" y="4065808"/>
            <a:ext cx="3325596" cy="1496795"/>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5274467" y="3758875"/>
            <a:ext cx="304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8" name="Straight Arrow Connector 27"/>
          <p:cNvCxnSpPr>
            <a:cxnSpLocks/>
            <a:stCxn id="24" idx="0"/>
            <a:endCxn id="8" idx="1"/>
          </p:cNvCxnSpPr>
          <p:nvPr/>
        </p:nvCxnSpPr>
        <p:spPr bwMode="auto">
          <a:xfrm flipH="1" flipV="1">
            <a:off x="5653662" y="3725149"/>
            <a:ext cx="1449605" cy="183745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9" name="Straight Arrow Connector 28"/>
          <p:cNvCxnSpPr>
            <a:cxnSpLocks/>
            <a:stCxn id="23" idx="0"/>
            <a:endCxn id="9" idx="4"/>
          </p:cNvCxnSpPr>
          <p:nvPr/>
        </p:nvCxnSpPr>
        <p:spPr bwMode="auto">
          <a:xfrm flipH="1" flipV="1">
            <a:off x="5579267" y="3758875"/>
            <a:ext cx="3251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30" name="Straight Arrow Connector 29"/>
          <p:cNvCxnSpPr>
            <a:cxnSpLocks/>
            <a:stCxn id="21" idx="7"/>
            <a:endCxn id="9" idx="4"/>
          </p:cNvCxnSpPr>
          <p:nvPr/>
        </p:nvCxnSpPr>
        <p:spPr bwMode="auto">
          <a:xfrm flipV="1">
            <a:off x="3965993" y="3758875"/>
            <a:ext cx="16132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34" name="Oval 33"/>
          <p:cNvSpPr/>
          <p:nvPr/>
        </p:nvSpPr>
        <p:spPr bwMode="auto">
          <a:xfrm>
            <a:off x="97448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6" name="Straight Arrow Connector 45"/>
          <p:cNvCxnSpPr>
            <a:cxnSpLocks/>
            <a:stCxn id="34" idx="0"/>
            <a:endCxn id="9" idx="4"/>
          </p:cNvCxnSpPr>
          <p:nvPr/>
        </p:nvCxnSpPr>
        <p:spPr bwMode="auto">
          <a:xfrm flipH="1" flipV="1">
            <a:off x="5579267" y="3758875"/>
            <a:ext cx="4470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49" name="Straight Arrow Connector 48"/>
          <p:cNvCxnSpPr>
            <a:cxnSpLocks/>
            <a:stCxn id="21" idx="7"/>
            <a:endCxn id="13" idx="4"/>
          </p:cNvCxnSpPr>
          <p:nvPr/>
        </p:nvCxnSpPr>
        <p:spPr bwMode="auto">
          <a:xfrm flipV="1">
            <a:off x="3965993" y="3758875"/>
            <a:ext cx="27308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2" name="Straight Arrow Connector 51"/>
          <p:cNvCxnSpPr>
            <a:cxnSpLocks/>
            <a:endCxn id="12" idx="4"/>
          </p:cNvCxnSpPr>
          <p:nvPr/>
        </p:nvCxnSpPr>
        <p:spPr bwMode="auto">
          <a:xfrm flipV="1">
            <a:off x="3980874" y="3758875"/>
            <a:ext cx="3833593" cy="187812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4" name="Straight Arrow Connector 53"/>
          <p:cNvCxnSpPr>
            <a:cxnSpLocks/>
            <a:stCxn id="34" idx="0"/>
            <a:endCxn id="12" idx="4"/>
          </p:cNvCxnSpPr>
          <p:nvPr/>
        </p:nvCxnSpPr>
        <p:spPr bwMode="auto">
          <a:xfrm flipH="1" flipV="1">
            <a:off x="7814467" y="3758875"/>
            <a:ext cx="2235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6" name="Straight Arrow Connector 55"/>
          <p:cNvCxnSpPr>
            <a:cxnSpLocks/>
            <a:stCxn id="34" idx="0"/>
            <a:endCxn id="13" idx="4"/>
          </p:cNvCxnSpPr>
          <p:nvPr/>
        </p:nvCxnSpPr>
        <p:spPr bwMode="auto">
          <a:xfrm flipH="1" flipV="1">
            <a:off x="6696867" y="3758875"/>
            <a:ext cx="3352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0" name="Straight Arrow Connector 59"/>
          <p:cNvCxnSpPr>
            <a:cxnSpLocks/>
            <a:stCxn id="23" idx="0"/>
          </p:cNvCxnSpPr>
          <p:nvPr/>
        </p:nvCxnSpPr>
        <p:spPr bwMode="auto">
          <a:xfrm flipH="1" flipV="1">
            <a:off x="6798467" y="3733803"/>
            <a:ext cx="20320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2" name="Straight Arrow Connector 61"/>
          <p:cNvCxnSpPr>
            <a:cxnSpLocks/>
            <a:stCxn id="23" idx="0"/>
            <a:endCxn id="12" idx="4"/>
          </p:cNvCxnSpPr>
          <p:nvPr/>
        </p:nvCxnSpPr>
        <p:spPr bwMode="auto">
          <a:xfrm flipH="1" flipV="1">
            <a:off x="7814467" y="3758875"/>
            <a:ext cx="10160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6" name="Straight Arrow Connector 65"/>
          <p:cNvCxnSpPr>
            <a:cxnSpLocks/>
            <a:stCxn id="24" idx="0"/>
          </p:cNvCxnSpPr>
          <p:nvPr/>
        </p:nvCxnSpPr>
        <p:spPr bwMode="auto">
          <a:xfrm flipH="1" flipV="1">
            <a:off x="6696867" y="3733803"/>
            <a:ext cx="4064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9" name="Straight Arrow Connector 68"/>
          <p:cNvCxnSpPr>
            <a:cxnSpLocks/>
            <a:stCxn id="24" idx="0"/>
          </p:cNvCxnSpPr>
          <p:nvPr/>
        </p:nvCxnSpPr>
        <p:spPr bwMode="auto">
          <a:xfrm flipV="1">
            <a:off x="7103267" y="3761008"/>
            <a:ext cx="738407" cy="1801595"/>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1" name="Straight Arrow Connector 70"/>
          <p:cNvCxnSpPr>
            <a:cxnSpLocks/>
            <a:stCxn id="25" idx="0"/>
            <a:endCxn id="13" idx="4"/>
          </p:cNvCxnSpPr>
          <p:nvPr/>
        </p:nvCxnSpPr>
        <p:spPr bwMode="auto">
          <a:xfrm flipV="1">
            <a:off x="5274467" y="3758875"/>
            <a:ext cx="1422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4" name="Straight Arrow Connector 73"/>
          <p:cNvCxnSpPr>
            <a:cxnSpLocks/>
            <a:endCxn id="12" idx="4"/>
          </p:cNvCxnSpPr>
          <p:nvPr/>
        </p:nvCxnSpPr>
        <p:spPr bwMode="auto">
          <a:xfrm flipV="1">
            <a:off x="5325267" y="3758875"/>
            <a:ext cx="2489200" cy="1803729"/>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76" name="TextBox 75"/>
          <p:cNvSpPr txBox="1"/>
          <p:nvPr/>
        </p:nvSpPr>
        <p:spPr>
          <a:xfrm>
            <a:off x="4868067" y="1905002"/>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U</a:t>
            </a:r>
          </a:p>
        </p:txBody>
      </p:sp>
      <p:sp>
        <p:nvSpPr>
          <p:cNvPr id="77" name="TextBox 76"/>
          <p:cNvSpPr txBox="1"/>
          <p:nvPr/>
        </p:nvSpPr>
        <p:spPr>
          <a:xfrm>
            <a:off x="3547267" y="4140202"/>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W</a:t>
            </a:r>
          </a:p>
        </p:txBody>
      </p:sp>
      <p:sp>
        <p:nvSpPr>
          <p:cNvPr id="83" name="TextBox 82"/>
          <p:cNvSpPr txBox="1"/>
          <p:nvPr/>
        </p:nvSpPr>
        <p:spPr>
          <a:xfrm>
            <a:off x="8625371" y="5580541"/>
            <a:ext cx="506870" cy="584775"/>
          </a:xfrm>
          <a:prstGeom prst="rect">
            <a:avLst/>
          </a:prstGeom>
          <a:noFill/>
        </p:spPr>
        <p:txBody>
          <a:bodyPr wrap="none" rtlCol="0">
            <a:spAutoFit/>
          </a:bodyPr>
          <a:lstStyle/>
          <a:p>
            <a:r>
              <a:rPr lang="en-US" sz="3200" dirty="0" err="1"/>
              <a:t>x</a:t>
            </a:r>
            <a:r>
              <a:rPr lang="en-US" sz="3200" baseline="-25000" dirty="0" err="1"/>
              <a:t>n</a:t>
            </a:r>
            <a:endParaRPr lang="en-US" sz="3200" baseline="-25000" dirty="0"/>
          </a:p>
        </p:txBody>
      </p:sp>
      <p:sp>
        <p:nvSpPr>
          <p:cNvPr id="84" name="TextBox 83"/>
          <p:cNvSpPr txBox="1"/>
          <p:nvPr/>
        </p:nvSpPr>
        <p:spPr>
          <a:xfrm>
            <a:off x="3539307" y="5580540"/>
            <a:ext cx="609600" cy="584775"/>
          </a:xfrm>
          <a:prstGeom prst="rect">
            <a:avLst/>
          </a:prstGeom>
          <a:noFill/>
        </p:spPr>
        <p:txBody>
          <a:bodyPr wrap="square" rtlCol="0">
            <a:spAutoFit/>
          </a:bodyPr>
          <a:lstStyle/>
          <a:p>
            <a:r>
              <a:rPr lang="en-US" sz="3200" dirty="0"/>
              <a:t>x</a:t>
            </a:r>
            <a:r>
              <a:rPr lang="en-US" sz="3200" baseline="-25000" dirty="0"/>
              <a:t>1</a:t>
            </a:r>
          </a:p>
        </p:txBody>
      </p:sp>
      <p:pic>
        <p:nvPicPr>
          <p:cNvPr id="86" name="Picture 85" descr="hidde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54008" y="2987599"/>
            <a:ext cx="3866592" cy="941605"/>
          </a:xfrm>
          <a:prstGeom prst="rect">
            <a:avLst/>
          </a:prstGeom>
        </p:spPr>
      </p:pic>
      <p:sp>
        <p:nvSpPr>
          <p:cNvPr id="63" name="TextBox 62">
            <a:extLst>
              <a:ext uri="{FF2B5EF4-FFF2-40B4-BE49-F238E27FC236}">
                <a16:creationId xmlns:a16="http://schemas.microsoft.com/office/drawing/2014/main" id="{47A73503-3270-5047-A324-18EC3AE71939}"/>
              </a:ext>
            </a:extLst>
          </p:cNvPr>
          <p:cNvSpPr txBox="1"/>
          <p:nvPr/>
        </p:nvSpPr>
        <p:spPr>
          <a:xfrm>
            <a:off x="9795666" y="5562602"/>
            <a:ext cx="598241" cy="584775"/>
          </a:xfrm>
          <a:prstGeom prst="rect">
            <a:avLst/>
          </a:prstGeom>
          <a:noFill/>
        </p:spPr>
        <p:txBody>
          <a:bodyPr wrap="none" rtlCol="0">
            <a:spAutoFit/>
          </a:bodyPr>
          <a:lstStyle/>
          <a:p>
            <a:r>
              <a:rPr lang="en-US" sz="3200" dirty="0"/>
              <a:t>+1</a:t>
            </a:r>
          </a:p>
        </p:txBody>
      </p:sp>
      <p:sp>
        <p:nvSpPr>
          <p:cNvPr id="65" name="TextBox 64">
            <a:extLst>
              <a:ext uri="{FF2B5EF4-FFF2-40B4-BE49-F238E27FC236}">
                <a16:creationId xmlns:a16="http://schemas.microsoft.com/office/drawing/2014/main" id="{6A740206-0031-F941-9894-7BD986F58450}"/>
              </a:ext>
            </a:extLst>
          </p:cNvPr>
          <p:cNvSpPr txBox="1"/>
          <p:nvPr/>
        </p:nvSpPr>
        <p:spPr>
          <a:xfrm>
            <a:off x="9180759" y="4099533"/>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b</a:t>
            </a:r>
          </a:p>
        </p:txBody>
      </p:sp>
      <p:sp>
        <p:nvSpPr>
          <p:cNvPr id="67" name="Rectangle 66">
            <a:extLst>
              <a:ext uri="{FF2B5EF4-FFF2-40B4-BE49-F238E27FC236}">
                <a16:creationId xmlns:a16="http://schemas.microsoft.com/office/drawing/2014/main" id="{031E7A01-E260-2C41-B25E-63B79CAA2642}"/>
              </a:ext>
            </a:extLst>
          </p:cNvPr>
          <p:cNvSpPr/>
          <p:nvPr/>
        </p:nvSpPr>
        <p:spPr>
          <a:xfrm>
            <a:off x="304800" y="3084986"/>
            <a:ext cx="3080869" cy="1856790"/>
          </a:xfrm>
          <a:prstGeom prst="rect">
            <a:avLst/>
          </a:prstGeom>
        </p:spPr>
        <p:txBody>
          <a:bodyPr wrap="square">
            <a:spAutoFit/>
          </a:bodyPr>
          <a:lstStyle/>
          <a:p>
            <a:r>
              <a:rPr lang="en-US" sz="3733" dirty="0">
                <a:solidFill>
                  <a:schemeClr val="tx2"/>
                </a:solidFill>
              </a:rPr>
              <a:t>hidden units</a:t>
            </a:r>
          </a:p>
          <a:p>
            <a:r>
              <a:rPr lang="en-US" sz="4000" dirty="0">
                <a:solidFill>
                  <a:schemeClr val="tx2"/>
                </a:solidFill>
              </a:rPr>
              <a:t>(</a:t>
            </a:r>
            <a:r>
              <a:rPr lang="en-US" sz="4000" dirty="0" err="1"/>
              <a:t>σ</a:t>
            </a:r>
            <a:r>
              <a:rPr lang="en-US" sz="4000" dirty="0"/>
              <a:t> node)</a:t>
            </a:r>
            <a:endParaRPr lang="en-US" sz="4000" dirty="0">
              <a:solidFill>
                <a:schemeClr val="tx2"/>
              </a:solidFill>
            </a:endParaRPr>
          </a:p>
          <a:p>
            <a:endParaRPr lang="en-US" sz="3733" dirty="0">
              <a:solidFill>
                <a:schemeClr val="tx2"/>
              </a:solidFill>
            </a:endParaRPr>
          </a:p>
        </p:txBody>
      </p:sp>
      <p:sp>
        <p:nvSpPr>
          <p:cNvPr id="68" name="Rectangle 67">
            <a:extLst>
              <a:ext uri="{FF2B5EF4-FFF2-40B4-BE49-F238E27FC236}">
                <a16:creationId xmlns:a16="http://schemas.microsoft.com/office/drawing/2014/main" id="{051FF81C-65CD-2B4F-9F91-12D9F01F2E24}"/>
              </a:ext>
            </a:extLst>
          </p:cNvPr>
          <p:cNvSpPr/>
          <p:nvPr/>
        </p:nvSpPr>
        <p:spPr>
          <a:xfrm>
            <a:off x="306079" y="5161603"/>
            <a:ext cx="3080869" cy="1241237"/>
          </a:xfrm>
          <a:prstGeom prst="rect">
            <a:avLst/>
          </a:prstGeom>
        </p:spPr>
        <p:txBody>
          <a:bodyPr wrap="square">
            <a:spAutoFit/>
          </a:bodyPr>
          <a:lstStyle/>
          <a:p>
            <a:r>
              <a:rPr lang="en-US" sz="3733" dirty="0">
                <a:solidFill>
                  <a:schemeClr val="tx2"/>
                </a:solidFill>
              </a:rPr>
              <a:t>Input layer</a:t>
            </a:r>
          </a:p>
          <a:p>
            <a:r>
              <a:rPr lang="en-US" sz="3733" dirty="0">
                <a:solidFill>
                  <a:schemeClr val="tx2"/>
                </a:solidFill>
              </a:rPr>
              <a:t>(vector)</a:t>
            </a:r>
          </a:p>
        </p:txBody>
      </p:sp>
      <p:sp>
        <p:nvSpPr>
          <p:cNvPr id="70" name="TextBox 69">
            <a:extLst>
              <a:ext uri="{FF2B5EF4-FFF2-40B4-BE49-F238E27FC236}">
                <a16:creationId xmlns:a16="http://schemas.microsoft.com/office/drawing/2014/main" id="{F8E38296-91BA-464D-AF54-680F455128CB}"/>
              </a:ext>
            </a:extLst>
          </p:cNvPr>
          <p:cNvSpPr txBox="1"/>
          <p:nvPr/>
        </p:nvSpPr>
        <p:spPr>
          <a:xfrm>
            <a:off x="478885" y="1302851"/>
            <a:ext cx="2762319" cy="1240596"/>
          </a:xfrm>
          <a:prstGeom prst="rect">
            <a:avLst/>
          </a:prstGeom>
          <a:noFill/>
        </p:spPr>
        <p:txBody>
          <a:bodyPr wrap="square" rtlCol="0">
            <a:spAutoFit/>
          </a:bodyPr>
          <a:lstStyle/>
          <a:p>
            <a:r>
              <a:rPr lang="en-US" sz="3731" dirty="0">
                <a:solidFill>
                  <a:schemeClr val="tx2"/>
                </a:solidFill>
              </a:rPr>
              <a:t>Output layer</a:t>
            </a:r>
          </a:p>
          <a:p>
            <a:r>
              <a:rPr lang="en-US" sz="3731" dirty="0">
                <a:solidFill>
                  <a:schemeClr val="tx2"/>
                </a:solidFill>
              </a:rPr>
              <a:t>(</a:t>
            </a:r>
            <a:r>
              <a:rPr lang="en-US" sz="3731" dirty="0" err="1"/>
              <a:t>σ</a:t>
            </a:r>
            <a:r>
              <a:rPr lang="en-US" sz="3731" dirty="0"/>
              <a:t> node)</a:t>
            </a:r>
            <a:endParaRPr lang="en-US" sz="3731" dirty="0">
              <a:solidFill>
                <a:schemeClr val="tx2"/>
              </a:solidFill>
            </a:endParaRPr>
          </a:p>
        </p:txBody>
      </p:sp>
      <p:sp>
        <p:nvSpPr>
          <p:cNvPr id="45" name="TextBox 44">
            <a:extLst>
              <a:ext uri="{FF2B5EF4-FFF2-40B4-BE49-F238E27FC236}">
                <a16:creationId xmlns:a16="http://schemas.microsoft.com/office/drawing/2014/main" id="{63A85ED4-29F5-D149-A092-A3FF69EDF5CE}"/>
              </a:ext>
            </a:extLst>
          </p:cNvPr>
          <p:cNvSpPr txBox="1"/>
          <p:nvPr/>
        </p:nvSpPr>
        <p:spPr>
          <a:xfrm>
            <a:off x="10456068" y="3929204"/>
            <a:ext cx="1203856" cy="508088"/>
          </a:xfrm>
          <a:prstGeom prst="rect">
            <a:avLst/>
          </a:prstGeom>
          <a:noFill/>
        </p:spPr>
        <p:txBody>
          <a:bodyPr wrap="none" rtlCol="0">
            <a:spAutoFit/>
          </a:bodyPr>
          <a:lstStyle/>
          <a:p>
            <a:r>
              <a:rPr lang="en-US" sz="1351" dirty="0"/>
              <a:t>Could be </a:t>
            </a:r>
            <a:r>
              <a:rPr lang="en-US" sz="1351" dirty="0" err="1"/>
              <a:t>ReLU</a:t>
            </a:r>
            <a:endParaRPr lang="en-US" sz="1351" dirty="0"/>
          </a:p>
          <a:p>
            <a:r>
              <a:rPr lang="en-US" sz="1351" dirty="0"/>
              <a:t>Or tanh</a:t>
            </a:r>
          </a:p>
        </p:txBody>
      </p:sp>
      <p:sp>
        <p:nvSpPr>
          <p:cNvPr id="47" name="Rectangle 46">
            <a:extLst>
              <a:ext uri="{FF2B5EF4-FFF2-40B4-BE49-F238E27FC236}">
                <a16:creationId xmlns:a16="http://schemas.microsoft.com/office/drawing/2014/main" id="{19180CD7-C0F1-7349-92BB-29F1391BCFD2}"/>
              </a:ext>
            </a:extLst>
          </p:cNvPr>
          <p:cNvSpPr/>
          <p:nvPr/>
        </p:nvSpPr>
        <p:spPr>
          <a:xfrm>
            <a:off x="9845364" y="1983878"/>
            <a:ext cx="3080869" cy="666786"/>
          </a:xfrm>
          <a:prstGeom prst="rect">
            <a:avLst/>
          </a:prstGeom>
        </p:spPr>
        <p:txBody>
          <a:bodyPr wrap="square">
            <a:spAutoFit/>
          </a:bodyPr>
          <a:lstStyle/>
          <a:p>
            <a:r>
              <a:rPr lang="en-US" sz="3733" dirty="0">
                <a:solidFill>
                  <a:schemeClr val="tx2"/>
                </a:solidFill>
              </a:rPr>
              <a:t>y is a vector</a:t>
            </a:r>
          </a:p>
        </p:txBody>
      </p:sp>
      <mc:AlternateContent xmlns:mc="http://schemas.openxmlformats.org/markup-compatibility/2006" xmlns:a14="http://schemas.microsoft.com/office/drawing/2010/main">
        <mc:Choice Requires="a14">
          <p:sp>
            <p:nvSpPr>
              <p:cNvPr id="48" name="TextBox 47">
                <a:extLst>
                  <a:ext uri="{FF2B5EF4-FFF2-40B4-BE49-F238E27FC236}">
                    <a16:creationId xmlns:a16="http://schemas.microsoft.com/office/drawing/2014/main" id="{B15D61C3-8105-DE47-94D9-A3650463975A}"/>
                  </a:ext>
                </a:extLst>
              </p:cNvPr>
              <p:cNvSpPr txBox="1"/>
              <p:nvPr/>
            </p:nvSpPr>
            <p:spPr>
              <a:xfrm>
                <a:off x="7885134" y="1751802"/>
                <a:ext cx="1662699"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en-US" sz="4000">
                          <a:latin typeface="Cambria Math" panose="02040503050406030204" pitchFamily="18" charset="0"/>
                        </a:rPr>
                        <m:t>z</m:t>
                      </m:r>
                      <m:r>
                        <a:rPr lang="en-US" sz="4000" i="1">
                          <a:latin typeface="Cambria Math" panose="02040503050406030204" pitchFamily="18" charset="0"/>
                        </a:rPr>
                        <m:t>=</m:t>
                      </m:r>
                      <m:r>
                        <a:rPr lang="en-US" sz="4000" i="1">
                          <a:latin typeface="Cambria Math" panose="02040503050406030204" pitchFamily="18" charset="0"/>
                        </a:rPr>
                        <m:t>𝑈h</m:t>
                      </m:r>
                    </m:oMath>
                  </m:oMathPara>
                </a14:m>
                <a:endParaRPr lang="en-US" sz="4000" dirty="0"/>
              </a:p>
            </p:txBody>
          </p:sp>
        </mc:Choice>
        <mc:Fallback xmlns="">
          <p:sp>
            <p:nvSpPr>
              <p:cNvPr id="48" name="TextBox 47">
                <a:extLst>
                  <a:ext uri="{FF2B5EF4-FFF2-40B4-BE49-F238E27FC236}">
                    <a16:creationId xmlns:a16="http://schemas.microsoft.com/office/drawing/2014/main" id="{B15D61C3-8105-DE47-94D9-A3650463975A}"/>
                  </a:ext>
                </a:extLst>
              </p:cNvPr>
              <p:cNvSpPr txBox="1">
                <a:spLocks noRot="1" noChangeAspect="1" noMove="1" noResize="1" noEditPoints="1" noAdjustHandles="1" noChangeArrowheads="1" noChangeShapeType="1" noTextEdit="1"/>
              </p:cNvSpPr>
              <p:nvPr/>
            </p:nvSpPr>
            <p:spPr>
              <a:xfrm>
                <a:off x="7885134" y="1751802"/>
                <a:ext cx="1662699" cy="615553"/>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0" name="TextBox 49">
                <a:extLst>
                  <a:ext uri="{FF2B5EF4-FFF2-40B4-BE49-F238E27FC236}">
                    <a16:creationId xmlns:a16="http://schemas.microsoft.com/office/drawing/2014/main" id="{65BE0589-CBC0-6947-B195-A9C9927017D7}"/>
                  </a:ext>
                </a:extLst>
              </p:cNvPr>
              <p:cNvSpPr txBox="1"/>
              <p:nvPr/>
            </p:nvSpPr>
            <p:spPr>
              <a:xfrm>
                <a:off x="7875671" y="1180908"/>
                <a:ext cx="3510128"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4000" i="1">
                          <a:latin typeface="Cambria Math" panose="02040503050406030204" pitchFamily="18" charset="0"/>
                        </a:rPr>
                        <m:t>𝑦</m:t>
                      </m:r>
                      <m:r>
                        <a:rPr lang="en-US" sz="4000" i="1">
                          <a:latin typeface="Cambria Math" panose="02040503050406030204" pitchFamily="18" charset="0"/>
                        </a:rPr>
                        <m:t>=</m:t>
                      </m:r>
                      <m:r>
                        <m:rPr>
                          <m:nor/>
                        </m:rPr>
                        <a:rPr lang="en-US" sz="4000">
                          <a:latin typeface="Cambria Math" panose="02040503050406030204" pitchFamily="18" charset="0"/>
                        </a:rPr>
                        <m:t>softmax</m:t>
                      </m:r>
                      <m:r>
                        <a:rPr lang="en-US" sz="4000" i="1">
                          <a:latin typeface="Cambria Math" panose="02040503050406030204" pitchFamily="18" charset="0"/>
                          <a:ea typeface="Cambria Math" panose="02040503050406030204" pitchFamily="18" charset="0"/>
                        </a:rPr>
                        <m:t>(</m:t>
                      </m:r>
                      <m:r>
                        <a:rPr lang="en-US" sz="4000" i="1">
                          <a:latin typeface="Cambria Math" panose="02040503050406030204" pitchFamily="18" charset="0"/>
                          <a:ea typeface="Cambria Math" panose="02040503050406030204" pitchFamily="18" charset="0"/>
                        </a:rPr>
                        <m:t>𝑧</m:t>
                      </m:r>
                      <m:r>
                        <a:rPr lang="en-US" sz="4000" i="1">
                          <a:latin typeface="Cambria Math" panose="02040503050406030204" pitchFamily="18" charset="0"/>
                          <a:ea typeface="Cambria Math" panose="02040503050406030204" pitchFamily="18" charset="0"/>
                        </a:rPr>
                        <m:t>)</m:t>
                      </m:r>
                    </m:oMath>
                  </m:oMathPara>
                </a14:m>
                <a:endParaRPr lang="en-US" sz="4000" dirty="0"/>
              </a:p>
            </p:txBody>
          </p:sp>
        </mc:Choice>
        <mc:Fallback xmlns="">
          <p:sp>
            <p:nvSpPr>
              <p:cNvPr id="50" name="TextBox 49">
                <a:extLst>
                  <a:ext uri="{FF2B5EF4-FFF2-40B4-BE49-F238E27FC236}">
                    <a16:creationId xmlns:a16="http://schemas.microsoft.com/office/drawing/2014/main" id="{65BE0589-CBC0-6947-B195-A9C9927017D7}"/>
                  </a:ext>
                </a:extLst>
              </p:cNvPr>
              <p:cNvSpPr txBox="1">
                <a:spLocks noRot="1" noChangeAspect="1" noMove="1" noResize="1" noEditPoints="1" noAdjustHandles="1" noChangeArrowheads="1" noChangeShapeType="1" noTextEdit="1"/>
              </p:cNvSpPr>
              <p:nvPr/>
            </p:nvSpPr>
            <p:spPr>
              <a:xfrm>
                <a:off x="7875671" y="1180908"/>
                <a:ext cx="3510128" cy="615553"/>
              </a:xfrm>
              <a:prstGeom prst="rect">
                <a:avLst/>
              </a:prstGeom>
              <a:blipFill>
                <a:blip r:embed="rId5"/>
                <a:stretch>
                  <a:fillRect/>
                </a:stretch>
              </a:blipFill>
            </p:spPr>
            <p:txBody>
              <a:bodyPr/>
              <a:lstStyle/>
              <a:p>
                <a:r>
                  <a:rPr lang="en-US">
                    <a:noFill/>
                  </a:rPr>
                  <a:t> </a:t>
                </a:r>
              </a:p>
            </p:txBody>
          </p:sp>
        </mc:Fallback>
      </mc:AlternateContent>
      <p:sp>
        <p:nvSpPr>
          <p:cNvPr id="53" name="Oval 52">
            <a:extLst>
              <a:ext uri="{FF2B5EF4-FFF2-40B4-BE49-F238E27FC236}">
                <a16:creationId xmlns:a16="http://schemas.microsoft.com/office/drawing/2014/main" id="{69A50801-8A84-B84D-8138-8211CCA5D932}"/>
              </a:ext>
            </a:extLst>
          </p:cNvPr>
          <p:cNvSpPr/>
          <p:nvPr/>
        </p:nvSpPr>
        <p:spPr bwMode="auto">
          <a:xfrm>
            <a:off x="6912392" y="1242131"/>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57" name="Straight Arrow Connector 56">
            <a:extLst>
              <a:ext uri="{FF2B5EF4-FFF2-40B4-BE49-F238E27FC236}">
                <a16:creationId xmlns:a16="http://schemas.microsoft.com/office/drawing/2014/main" id="{B677DE17-FD57-FF4A-99BC-C42B0AD8BFAB}"/>
              </a:ext>
            </a:extLst>
          </p:cNvPr>
          <p:cNvCxnSpPr>
            <a:cxnSpLocks/>
            <a:stCxn id="13" idx="0"/>
            <a:endCxn id="53" idx="4"/>
          </p:cNvCxnSpPr>
          <p:nvPr/>
        </p:nvCxnSpPr>
        <p:spPr bwMode="auto">
          <a:xfrm flipV="1">
            <a:off x="6696867" y="1876803"/>
            <a:ext cx="520325" cy="12474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8" name="Straight Arrow Connector 57">
            <a:extLst>
              <a:ext uri="{FF2B5EF4-FFF2-40B4-BE49-F238E27FC236}">
                <a16:creationId xmlns:a16="http://schemas.microsoft.com/office/drawing/2014/main" id="{95F516B0-3EF1-6641-A411-457052DD87E6}"/>
              </a:ext>
            </a:extLst>
          </p:cNvPr>
          <p:cNvCxnSpPr>
            <a:cxnSpLocks/>
            <a:stCxn id="12" idx="0"/>
            <a:endCxn id="53" idx="4"/>
          </p:cNvCxnSpPr>
          <p:nvPr/>
        </p:nvCxnSpPr>
        <p:spPr bwMode="auto">
          <a:xfrm flipH="1" flipV="1">
            <a:off x="7217192" y="1876803"/>
            <a:ext cx="597275" cy="12474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9" name="Straight Arrow Connector 58">
            <a:extLst>
              <a:ext uri="{FF2B5EF4-FFF2-40B4-BE49-F238E27FC236}">
                <a16:creationId xmlns:a16="http://schemas.microsoft.com/office/drawing/2014/main" id="{87057FCD-2BE5-0B40-AFE1-5103DDFC4C0B}"/>
              </a:ext>
            </a:extLst>
          </p:cNvPr>
          <p:cNvCxnSpPr>
            <a:cxnSpLocks/>
            <a:stCxn id="9" idx="7"/>
            <a:endCxn id="53" idx="4"/>
          </p:cNvCxnSpPr>
          <p:nvPr/>
        </p:nvCxnSpPr>
        <p:spPr bwMode="auto">
          <a:xfrm flipV="1">
            <a:off x="5794793" y="1876803"/>
            <a:ext cx="1422399" cy="1340346"/>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3" name="Rectangle 2">
            <a:extLst>
              <a:ext uri="{FF2B5EF4-FFF2-40B4-BE49-F238E27FC236}">
                <a16:creationId xmlns:a16="http://schemas.microsoft.com/office/drawing/2014/main" id="{5B9EC685-7FE5-7F8F-55C8-0FF346118DB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9B05D99-07DA-116F-8781-D10174AD672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F686F3A-46F1-0A36-046C-26638D1E1880}"/>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329205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51638" y="242494"/>
            <a:ext cx="10515600" cy="1066800"/>
          </a:xfrm>
        </p:spPr>
        <p:txBody>
          <a:bodyPr/>
          <a:lstStyle/>
          <a:p>
            <a:r>
              <a:rPr lang="en-US" b="0" dirty="0"/>
              <a:t>Multi-layer Notation</a:t>
            </a:r>
          </a:p>
        </p:txBody>
      </p:sp>
      <p:sp>
        <p:nvSpPr>
          <p:cNvPr id="8" name="Oval 7"/>
          <p:cNvSpPr/>
          <p:nvPr/>
        </p:nvSpPr>
        <p:spPr bwMode="auto">
          <a:xfrm>
            <a:off x="2973837" y="3936655"/>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2669037" y="34286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sp>
        <p:nvSpPr>
          <p:cNvPr id="10" name="Oval 9"/>
          <p:cNvSpPr/>
          <p:nvPr/>
        </p:nvSpPr>
        <p:spPr bwMode="auto">
          <a:xfrm>
            <a:off x="3786637" y="14982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2" name="Oval 11"/>
          <p:cNvSpPr/>
          <p:nvPr/>
        </p:nvSpPr>
        <p:spPr bwMode="auto">
          <a:xfrm>
            <a:off x="4904237" y="34286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3786637" y="34286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cxnSp>
        <p:nvCxnSpPr>
          <p:cNvPr id="14" name="Straight Arrow Connector 13"/>
          <p:cNvCxnSpPr>
            <a:cxnSpLocks/>
            <a:stCxn id="9" idx="0"/>
            <a:endCxn id="10" idx="3"/>
          </p:cNvCxnSpPr>
          <p:nvPr/>
        </p:nvCxnSpPr>
        <p:spPr bwMode="auto">
          <a:xfrm flipV="1">
            <a:off x="2973837" y="2039981"/>
            <a:ext cx="902074" cy="1388674"/>
          </a:xfrm>
          <a:prstGeom prst="straightConnector1">
            <a:avLst/>
          </a:prstGeom>
          <a:noFill/>
          <a:ln w="9525" cap="flat" cmpd="sng" algn="ctr">
            <a:noFill/>
            <a:prstDash val="solid"/>
            <a:round/>
            <a:headEnd type="none" w="med" len="med"/>
            <a:tailEnd type="arrow"/>
          </a:ln>
          <a:effectLst/>
        </p:spPr>
      </p:cxnSp>
      <p:cxnSp>
        <p:nvCxnSpPr>
          <p:cNvPr id="15" name="Straight Arrow Connector 14"/>
          <p:cNvCxnSpPr>
            <a:cxnSpLocks/>
            <a:stCxn id="13" idx="0"/>
            <a:endCxn id="10" idx="4"/>
          </p:cNvCxnSpPr>
          <p:nvPr/>
        </p:nvCxnSpPr>
        <p:spPr bwMode="auto">
          <a:xfrm flipV="1">
            <a:off x="4091437" y="2132927"/>
            <a:ext cx="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6" name="Straight Arrow Connector 15"/>
          <p:cNvCxnSpPr>
            <a:cxnSpLocks/>
            <a:stCxn id="12" idx="0"/>
            <a:endCxn id="10" idx="4"/>
          </p:cNvCxnSpPr>
          <p:nvPr/>
        </p:nvCxnSpPr>
        <p:spPr bwMode="auto">
          <a:xfrm flipH="1" flipV="1">
            <a:off x="4091437" y="2132927"/>
            <a:ext cx="111760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8" name="Straight Arrow Connector 17"/>
          <p:cNvCxnSpPr>
            <a:cxnSpLocks/>
            <a:stCxn id="9" idx="7"/>
            <a:endCxn id="10" idx="4"/>
          </p:cNvCxnSpPr>
          <p:nvPr/>
        </p:nvCxnSpPr>
        <p:spPr bwMode="auto">
          <a:xfrm flipV="1">
            <a:off x="3189363" y="2132927"/>
            <a:ext cx="902074" cy="1388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20" name="Oval 19"/>
          <p:cNvSpPr/>
          <p:nvPr/>
        </p:nvSpPr>
        <p:spPr bwMode="auto">
          <a:xfrm>
            <a:off x="3481837" y="6375055"/>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840237" y="58670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5920237" y="58670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4193037" y="58670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2364237" y="58670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a:stCxn id="21" idx="0"/>
          </p:cNvCxnSpPr>
          <p:nvPr/>
        </p:nvCxnSpPr>
        <p:spPr bwMode="auto">
          <a:xfrm flipV="1">
            <a:off x="1145037" y="4370260"/>
            <a:ext cx="3325595" cy="1496795"/>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2669037" y="4063327"/>
            <a:ext cx="304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8" name="Straight Arrow Connector 27"/>
          <p:cNvCxnSpPr>
            <a:cxnSpLocks/>
            <a:stCxn id="24" idx="0"/>
            <a:endCxn id="8" idx="1"/>
          </p:cNvCxnSpPr>
          <p:nvPr/>
        </p:nvCxnSpPr>
        <p:spPr bwMode="auto">
          <a:xfrm flipH="1" flipV="1">
            <a:off x="3048232" y="4029601"/>
            <a:ext cx="1449605" cy="183745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9" name="Straight Arrow Connector 28"/>
          <p:cNvCxnSpPr>
            <a:cxnSpLocks/>
            <a:stCxn id="23" idx="0"/>
            <a:endCxn id="9" idx="4"/>
          </p:cNvCxnSpPr>
          <p:nvPr/>
        </p:nvCxnSpPr>
        <p:spPr bwMode="auto">
          <a:xfrm flipH="1" flipV="1">
            <a:off x="2973837" y="4063327"/>
            <a:ext cx="3251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30" name="Straight Arrow Connector 29"/>
          <p:cNvCxnSpPr>
            <a:cxnSpLocks/>
            <a:stCxn id="21" idx="7"/>
            <a:endCxn id="9" idx="4"/>
          </p:cNvCxnSpPr>
          <p:nvPr/>
        </p:nvCxnSpPr>
        <p:spPr bwMode="auto">
          <a:xfrm flipV="1">
            <a:off x="1360563" y="4063327"/>
            <a:ext cx="16132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34" name="Oval 33"/>
          <p:cNvSpPr/>
          <p:nvPr/>
        </p:nvSpPr>
        <p:spPr bwMode="auto">
          <a:xfrm>
            <a:off x="7139437" y="58670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6" name="Straight Arrow Connector 45"/>
          <p:cNvCxnSpPr>
            <a:cxnSpLocks/>
            <a:stCxn id="34" idx="0"/>
            <a:endCxn id="9" idx="4"/>
          </p:cNvCxnSpPr>
          <p:nvPr/>
        </p:nvCxnSpPr>
        <p:spPr bwMode="auto">
          <a:xfrm flipH="1" flipV="1">
            <a:off x="2973837" y="4063327"/>
            <a:ext cx="4470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49" name="Straight Arrow Connector 48"/>
          <p:cNvCxnSpPr>
            <a:cxnSpLocks/>
            <a:stCxn id="21" idx="7"/>
            <a:endCxn id="13" idx="4"/>
          </p:cNvCxnSpPr>
          <p:nvPr/>
        </p:nvCxnSpPr>
        <p:spPr bwMode="auto">
          <a:xfrm flipV="1">
            <a:off x="1360563" y="4063327"/>
            <a:ext cx="27308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2" name="Straight Arrow Connector 51"/>
          <p:cNvCxnSpPr>
            <a:cxnSpLocks/>
            <a:endCxn id="12" idx="4"/>
          </p:cNvCxnSpPr>
          <p:nvPr/>
        </p:nvCxnSpPr>
        <p:spPr bwMode="auto">
          <a:xfrm flipV="1">
            <a:off x="1375443" y="4063327"/>
            <a:ext cx="3833594" cy="187812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4" name="Straight Arrow Connector 53"/>
          <p:cNvCxnSpPr>
            <a:cxnSpLocks/>
            <a:stCxn id="34" idx="0"/>
            <a:endCxn id="12" idx="4"/>
          </p:cNvCxnSpPr>
          <p:nvPr/>
        </p:nvCxnSpPr>
        <p:spPr bwMode="auto">
          <a:xfrm flipH="1" flipV="1">
            <a:off x="5209037" y="4063327"/>
            <a:ext cx="2235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6" name="Straight Arrow Connector 55"/>
          <p:cNvCxnSpPr>
            <a:cxnSpLocks/>
            <a:stCxn id="34" idx="0"/>
            <a:endCxn id="13" idx="4"/>
          </p:cNvCxnSpPr>
          <p:nvPr/>
        </p:nvCxnSpPr>
        <p:spPr bwMode="auto">
          <a:xfrm flipH="1" flipV="1">
            <a:off x="4091437" y="4063327"/>
            <a:ext cx="3352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0" name="Straight Arrow Connector 59"/>
          <p:cNvCxnSpPr>
            <a:cxnSpLocks/>
            <a:stCxn id="23" idx="0"/>
          </p:cNvCxnSpPr>
          <p:nvPr/>
        </p:nvCxnSpPr>
        <p:spPr bwMode="auto">
          <a:xfrm flipH="1" flipV="1">
            <a:off x="4193037" y="4038255"/>
            <a:ext cx="20320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2" name="Straight Arrow Connector 61"/>
          <p:cNvCxnSpPr>
            <a:cxnSpLocks/>
            <a:stCxn id="23" idx="0"/>
            <a:endCxn id="12" idx="4"/>
          </p:cNvCxnSpPr>
          <p:nvPr/>
        </p:nvCxnSpPr>
        <p:spPr bwMode="auto">
          <a:xfrm flipH="1" flipV="1">
            <a:off x="5209037" y="4063327"/>
            <a:ext cx="10160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6" name="Straight Arrow Connector 65"/>
          <p:cNvCxnSpPr>
            <a:cxnSpLocks/>
            <a:stCxn id="24" idx="0"/>
          </p:cNvCxnSpPr>
          <p:nvPr/>
        </p:nvCxnSpPr>
        <p:spPr bwMode="auto">
          <a:xfrm flipH="1" flipV="1">
            <a:off x="4091437" y="4038255"/>
            <a:ext cx="4064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9" name="Straight Arrow Connector 68"/>
          <p:cNvCxnSpPr>
            <a:cxnSpLocks/>
            <a:stCxn id="24" idx="0"/>
          </p:cNvCxnSpPr>
          <p:nvPr/>
        </p:nvCxnSpPr>
        <p:spPr bwMode="auto">
          <a:xfrm flipV="1">
            <a:off x="4497837" y="4065460"/>
            <a:ext cx="738408" cy="1801595"/>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4" name="Straight Arrow Connector 73"/>
          <p:cNvCxnSpPr>
            <a:cxnSpLocks/>
            <a:endCxn id="12" idx="4"/>
          </p:cNvCxnSpPr>
          <p:nvPr/>
        </p:nvCxnSpPr>
        <p:spPr bwMode="auto">
          <a:xfrm flipV="1">
            <a:off x="2719837" y="4063327"/>
            <a:ext cx="2489200" cy="1803729"/>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77" name="TextBox 76"/>
          <p:cNvSpPr txBox="1"/>
          <p:nvPr/>
        </p:nvSpPr>
        <p:spPr>
          <a:xfrm>
            <a:off x="940267" y="4232947"/>
            <a:ext cx="1206423"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W</a:t>
            </a:r>
            <a:r>
              <a:rPr lang="en-US" sz="4400" baseline="30000" dirty="0">
                <a:solidFill>
                  <a:srgbClr val="590A0E"/>
                </a:solidFill>
                <a:latin typeface="Times New Roman" panose="02020603050405020304" pitchFamily="18" charset="0"/>
                <a:cs typeface="Times New Roman" panose="02020603050405020304" pitchFamily="18" charset="0"/>
              </a:rPr>
              <a:t>[1]</a:t>
            </a:r>
          </a:p>
        </p:txBody>
      </p:sp>
      <p:sp>
        <p:nvSpPr>
          <p:cNvPr id="83" name="TextBox 82"/>
          <p:cNvSpPr txBox="1"/>
          <p:nvPr/>
        </p:nvSpPr>
        <p:spPr>
          <a:xfrm>
            <a:off x="6019941" y="5884993"/>
            <a:ext cx="506870" cy="584775"/>
          </a:xfrm>
          <a:prstGeom prst="rect">
            <a:avLst/>
          </a:prstGeom>
          <a:noFill/>
        </p:spPr>
        <p:txBody>
          <a:bodyPr wrap="none" rtlCol="0">
            <a:spAutoFit/>
          </a:bodyPr>
          <a:lstStyle/>
          <a:p>
            <a:r>
              <a:rPr lang="en-US" sz="3200" dirty="0" err="1"/>
              <a:t>x</a:t>
            </a:r>
            <a:r>
              <a:rPr lang="en-US" sz="3200" baseline="-25000" dirty="0" err="1"/>
              <a:t>n</a:t>
            </a:r>
            <a:endParaRPr lang="en-US" sz="3200" baseline="-25000" dirty="0"/>
          </a:p>
        </p:txBody>
      </p:sp>
      <p:sp>
        <p:nvSpPr>
          <p:cNvPr id="84" name="TextBox 83"/>
          <p:cNvSpPr txBox="1"/>
          <p:nvPr/>
        </p:nvSpPr>
        <p:spPr>
          <a:xfrm>
            <a:off x="933877" y="5884992"/>
            <a:ext cx="609600" cy="584775"/>
          </a:xfrm>
          <a:prstGeom prst="rect">
            <a:avLst/>
          </a:prstGeom>
          <a:noFill/>
        </p:spPr>
        <p:txBody>
          <a:bodyPr wrap="square" rtlCol="0">
            <a:spAutoFit/>
          </a:bodyPr>
          <a:lstStyle/>
          <a:p>
            <a:r>
              <a:rPr lang="en-US" sz="3200" dirty="0"/>
              <a:t>x</a:t>
            </a:r>
            <a:r>
              <a:rPr lang="en-US" sz="3200" baseline="-25000" dirty="0"/>
              <a:t>1</a:t>
            </a:r>
          </a:p>
        </p:txBody>
      </p:sp>
      <p:sp>
        <p:nvSpPr>
          <p:cNvPr id="63" name="TextBox 62">
            <a:extLst>
              <a:ext uri="{FF2B5EF4-FFF2-40B4-BE49-F238E27FC236}">
                <a16:creationId xmlns:a16="http://schemas.microsoft.com/office/drawing/2014/main" id="{47A73503-3270-5047-A324-18EC3AE71939}"/>
              </a:ext>
            </a:extLst>
          </p:cNvPr>
          <p:cNvSpPr txBox="1"/>
          <p:nvPr/>
        </p:nvSpPr>
        <p:spPr>
          <a:xfrm>
            <a:off x="7190238" y="5867054"/>
            <a:ext cx="598241" cy="584775"/>
          </a:xfrm>
          <a:prstGeom prst="rect">
            <a:avLst/>
          </a:prstGeom>
          <a:noFill/>
        </p:spPr>
        <p:txBody>
          <a:bodyPr wrap="none" rtlCol="0">
            <a:spAutoFit/>
          </a:bodyPr>
          <a:lstStyle/>
          <a:p>
            <a:r>
              <a:rPr lang="en-US" sz="3200" dirty="0"/>
              <a:t>+1</a:t>
            </a:r>
          </a:p>
        </p:txBody>
      </p:sp>
      <p:sp>
        <p:nvSpPr>
          <p:cNvPr id="65" name="TextBox 64">
            <a:extLst>
              <a:ext uri="{FF2B5EF4-FFF2-40B4-BE49-F238E27FC236}">
                <a16:creationId xmlns:a16="http://schemas.microsoft.com/office/drawing/2014/main" id="{6A740206-0031-F941-9894-7BD986F58450}"/>
              </a:ext>
            </a:extLst>
          </p:cNvPr>
          <p:cNvSpPr txBox="1"/>
          <p:nvPr/>
        </p:nvSpPr>
        <p:spPr>
          <a:xfrm>
            <a:off x="6248401" y="4267202"/>
            <a:ext cx="1626835"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b</a:t>
            </a:r>
            <a:r>
              <a:rPr lang="en-US" sz="4400" baseline="30000" dirty="0">
                <a:solidFill>
                  <a:srgbClr val="590A0E"/>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FB78A803-C112-CB46-944B-D5375F2FE36B}"/>
              </a:ext>
            </a:extLst>
          </p:cNvPr>
          <p:cNvSpPr txBox="1"/>
          <p:nvPr/>
        </p:nvSpPr>
        <p:spPr>
          <a:xfrm>
            <a:off x="2522958" y="5897521"/>
            <a:ext cx="298480" cy="584775"/>
          </a:xfrm>
          <a:prstGeom prst="rect">
            <a:avLst/>
          </a:prstGeom>
          <a:noFill/>
        </p:spPr>
        <p:txBody>
          <a:bodyPr wrap="none" rtlCol="0">
            <a:spAutoFit/>
          </a:bodyPr>
          <a:lstStyle/>
          <a:p>
            <a:r>
              <a:rPr lang="en-US" sz="3200" dirty="0" err="1">
                <a:latin typeface="Times New Roman" panose="02020603050405020304" pitchFamily="18" charset="0"/>
                <a:cs typeface="Times New Roman" panose="02020603050405020304" pitchFamily="18" charset="0"/>
              </a:rPr>
              <a:t>i</a:t>
            </a:r>
            <a:endParaRPr lang="en-US" sz="3200" dirty="0">
              <a:latin typeface="Times New Roman" panose="02020603050405020304" pitchFamily="18" charset="0"/>
              <a:cs typeface="Times New Roman" panose="02020603050405020304" pitchFamily="18" charset="0"/>
            </a:endParaRPr>
          </a:p>
        </p:txBody>
      </p:sp>
      <p:sp>
        <p:nvSpPr>
          <p:cNvPr id="47" name="TextBox 46">
            <a:extLst>
              <a:ext uri="{FF2B5EF4-FFF2-40B4-BE49-F238E27FC236}">
                <a16:creationId xmlns:a16="http://schemas.microsoft.com/office/drawing/2014/main" id="{390D40ED-5754-7B4A-A8E4-B99F668D0C6D}"/>
              </a:ext>
            </a:extLst>
          </p:cNvPr>
          <p:cNvSpPr txBox="1"/>
          <p:nvPr/>
        </p:nvSpPr>
        <p:spPr>
          <a:xfrm>
            <a:off x="3935438" y="3349746"/>
            <a:ext cx="298480" cy="584775"/>
          </a:xfrm>
          <a:prstGeom prst="rect">
            <a:avLst/>
          </a:prstGeom>
          <a:noFill/>
        </p:spPr>
        <p:txBody>
          <a:bodyPr wrap="none" rtlCol="0">
            <a:spAutoFit/>
          </a:bodyPr>
          <a:lstStyle/>
          <a:p>
            <a:r>
              <a:rPr lang="en-US" sz="3200" dirty="0">
                <a:latin typeface="Times New Roman" panose="02020603050405020304" pitchFamily="18" charset="0"/>
                <a:cs typeface="Times New Roman" panose="02020603050405020304" pitchFamily="18" charset="0"/>
              </a:rPr>
              <a:t>j</a:t>
            </a:r>
          </a:p>
        </p:txBody>
      </p:sp>
      <p:sp>
        <p:nvSpPr>
          <p:cNvPr id="51" name="TextBox 50">
            <a:extLst>
              <a:ext uri="{FF2B5EF4-FFF2-40B4-BE49-F238E27FC236}">
                <a16:creationId xmlns:a16="http://schemas.microsoft.com/office/drawing/2014/main" id="{16FC99DE-07E4-6943-9A97-1E37AE8695FB}"/>
              </a:ext>
            </a:extLst>
          </p:cNvPr>
          <p:cNvSpPr txBox="1"/>
          <p:nvPr/>
        </p:nvSpPr>
        <p:spPr>
          <a:xfrm>
            <a:off x="1982942" y="2092851"/>
            <a:ext cx="1206423"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W</a:t>
            </a:r>
            <a:r>
              <a:rPr lang="en-US" sz="4400" baseline="30000" dirty="0">
                <a:solidFill>
                  <a:srgbClr val="590A0E"/>
                </a:solidFill>
                <a:latin typeface="Times New Roman" panose="02020603050405020304" pitchFamily="18" charset="0"/>
                <a:cs typeface="Times New Roman" panose="02020603050405020304" pitchFamily="18" charset="0"/>
              </a:rPr>
              <a:t>[2]</a:t>
            </a:r>
          </a:p>
        </p:txBody>
      </p:sp>
      <p:sp>
        <p:nvSpPr>
          <p:cNvPr id="53" name="TextBox 52">
            <a:extLst>
              <a:ext uri="{FF2B5EF4-FFF2-40B4-BE49-F238E27FC236}">
                <a16:creationId xmlns:a16="http://schemas.microsoft.com/office/drawing/2014/main" id="{2CA89313-6CAD-554E-9D23-EAD5511383C8}"/>
              </a:ext>
            </a:extLst>
          </p:cNvPr>
          <p:cNvSpPr txBox="1"/>
          <p:nvPr/>
        </p:nvSpPr>
        <p:spPr>
          <a:xfrm>
            <a:off x="5106821" y="2275352"/>
            <a:ext cx="1626835"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b</a:t>
            </a:r>
            <a:r>
              <a:rPr lang="en-US" sz="4400" baseline="30000" dirty="0">
                <a:solidFill>
                  <a:srgbClr val="590A0E"/>
                </a:solidFill>
                <a:latin typeface="Times New Roman" panose="02020603050405020304" pitchFamily="18" charset="0"/>
                <a:cs typeface="Times New Roman" panose="02020603050405020304" pitchFamily="18" charset="0"/>
              </a:rPr>
              <a:t>[2]</a:t>
            </a:r>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BC0562FF-1E01-3441-8A09-AA2B6A0DC9B9}"/>
                  </a:ext>
                </a:extLst>
              </p:cNvPr>
              <p:cNvSpPr txBox="1"/>
              <p:nvPr/>
            </p:nvSpPr>
            <p:spPr>
              <a:xfrm>
                <a:off x="7683454" y="4123225"/>
                <a:ext cx="3529621" cy="54162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800" i="1">
                              <a:latin typeface="Cambria Math" panose="02040503050406030204" pitchFamily="18" charset="0"/>
                            </a:rPr>
                          </m:ctrlPr>
                        </m:sSupPr>
                        <m:e>
                          <m:r>
                            <a:rPr lang="en-US" sz="2800" i="1">
                              <a:latin typeface="Cambria Math" panose="02040503050406030204" pitchFamily="18" charset="0"/>
                            </a:rPr>
                            <m:t>𝑧</m:t>
                          </m:r>
                        </m:e>
                        <m:sup>
                          <m:r>
                            <a:rPr lang="en-US" sz="2800" i="1">
                              <a:latin typeface="Cambria Math" panose="02040503050406030204" pitchFamily="18" charset="0"/>
                            </a:rPr>
                            <m:t>[1]</m:t>
                          </m:r>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𝑊</m:t>
                          </m:r>
                        </m:e>
                        <m:sup>
                          <m:r>
                            <a:rPr lang="en-US" sz="2800" i="1">
                              <a:latin typeface="Cambria Math" panose="02040503050406030204" pitchFamily="18" charset="0"/>
                            </a:rPr>
                            <m:t>[1]</m:t>
                          </m:r>
                        </m:sup>
                      </m:sSup>
                      <m:sSup>
                        <m:sSupPr>
                          <m:ctrlPr>
                            <a:rPr lang="en-US" sz="2800" i="1">
                              <a:latin typeface="Cambria Math" panose="02040503050406030204" pitchFamily="18" charset="0"/>
                            </a:rPr>
                          </m:ctrlPr>
                        </m:sSupPr>
                        <m:e>
                          <m:r>
                            <a:rPr lang="en-US" sz="2800" i="1">
                              <a:latin typeface="Cambria Math" panose="02040503050406030204" pitchFamily="18" charset="0"/>
                            </a:rPr>
                            <m:t>𝑎</m:t>
                          </m:r>
                        </m:e>
                        <m:sup>
                          <m:r>
                            <a:rPr lang="en-US" sz="2800" i="1">
                              <a:latin typeface="Cambria Math" panose="02040503050406030204" pitchFamily="18" charset="0"/>
                            </a:rPr>
                            <m:t>[0]</m:t>
                          </m:r>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𝑏</m:t>
                          </m:r>
                        </m:e>
                        <m:sup>
                          <m:r>
                            <a:rPr lang="en-US" sz="2800" i="1">
                              <a:latin typeface="Cambria Math" panose="02040503050406030204" pitchFamily="18" charset="0"/>
                            </a:rPr>
                            <m:t>[1]</m:t>
                          </m:r>
                        </m:sup>
                      </m:sSup>
                    </m:oMath>
                  </m:oMathPara>
                </a14:m>
                <a:endParaRPr lang="en-US" sz="2800" dirty="0"/>
              </a:p>
            </p:txBody>
          </p:sp>
        </mc:Choice>
        <mc:Fallback xmlns="">
          <p:sp>
            <p:nvSpPr>
              <p:cNvPr id="5" name="TextBox 4">
                <a:extLst>
                  <a:ext uri="{FF2B5EF4-FFF2-40B4-BE49-F238E27FC236}">
                    <a16:creationId xmlns:a16="http://schemas.microsoft.com/office/drawing/2014/main" id="{BC0562FF-1E01-3441-8A09-AA2B6A0DC9B9}"/>
                  </a:ext>
                </a:extLst>
              </p:cNvPr>
              <p:cNvSpPr txBox="1">
                <a:spLocks noRot="1" noChangeAspect="1" noMove="1" noResize="1" noEditPoints="1" noAdjustHandles="1" noChangeArrowheads="1" noChangeShapeType="1" noTextEdit="1"/>
              </p:cNvSpPr>
              <p:nvPr/>
            </p:nvSpPr>
            <p:spPr>
              <a:xfrm>
                <a:off x="7683454" y="4123225"/>
                <a:ext cx="3529621" cy="541623"/>
              </a:xfrm>
              <a:prstGeom prst="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5" name="TextBox 54">
                <a:extLst>
                  <a:ext uri="{FF2B5EF4-FFF2-40B4-BE49-F238E27FC236}">
                    <a16:creationId xmlns:a16="http://schemas.microsoft.com/office/drawing/2014/main" id="{98A885C3-50DB-7848-8012-79C04D562EF4}"/>
                  </a:ext>
                </a:extLst>
              </p:cNvPr>
              <p:cNvSpPr txBox="1"/>
              <p:nvPr/>
            </p:nvSpPr>
            <p:spPr>
              <a:xfrm>
                <a:off x="7996697" y="5833433"/>
                <a:ext cx="825482" cy="54162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800" i="1">
                              <a:latin typeface="Cambria Math" panose="02040503050406030204" pitchFamily="18" charset="0"/>
                            </a:rPr>
                          </m:ctrlPr>
                        </m:sSupPr>
                        <m:e>
                          <m:r>
                            <a:rPr lang="en-US" sz="2800" i="1">
                              <a:latin typeface="Cambria Math" panose="02040503050406030204" pitchFamily="18" charset="0"/>
                            </a:rPr>
                            <m:t>𝑎</m:t>
                          </m:r>
                        </m:e>
                        <m:sup>
                          <m:r>
                            <a:rPr lang="en-US" sz="2800" i="1">
                              <a:latin typeface="Cambria Math" panose="02040503050406030204" pitchFamily="18" charset="0"/>
                            </a:rPr>
                            <m:t>[0]</m:t>
                          </m:r>
                        </m:sup>
                      </m:sSup>
                    </m:oMath>
                  </m:oMathPara>
                </a14:m>
                <a:endParaRPr lang="en-US" sz="2800" dirty="0"/>
              </a:p>
            </p:txBody>
          </p:sp>
        </mc:Choice>
        <mc:Fallback xmlns="">
          <p:sp>
            <p:nvSpPr>
              <p:cNvPr id="55" name="TextBox 54">
                <a:extLst>
                  <a:ext uri="{FF2B5EF4-FFF2-40B4-BE49-F238E27FC236}">
                    <a16:creationId xmlns:a16="http://schemas.microsoft.com/office/drawing/2014/main" id="{98A885C3-50DB-7848-8012-79C04D562EF4}"/>
                  </a:ext>
                </a:extLst>
              </p:cNvPr>
              <p:cNvSpPr txBox="1">
                <a:spLocks noRot="1" noChangeAspect="1" noMove="1" noResize="1" noEditPoints="1" noAdjustHandles="1" noChangeArrowheads="1" noChangeShapeType="1" noTextEdit="1"/>
              </p:cNvSpPr>
              <p:nvPr/>
            </p:nvSpPr>
            <p:spPr>
              <a:xfrm>
                <a:off x="7996697" y="5833433"/>
                <a:ext cx="825482" cy="541623"/>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7" name="TextBox 56">
                <a:extLst>
                  <a:ext uri="{FF2B5EF4-FFF2-40B4-BE49-F238E27FC236}">
                    <a16:creationId xmlns:a16="http://schemas.microsoft.com/office/drawing/2014/main" id="{8DE1D72F-E6EB-8346-9999-F516C1763888}"/>
                  </a:ext>
                </a:extLst>
              </p:cNvPr>
              <p:cNvSpPr txBox="1"/>
              <p:nvPr/>
            </p:nvSpPr>
            <p:spPr>
              <a:xfrm>
                <a:off x="7749037" y="3485345"/>
                <a:ext cx="2708690" cy="55290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800" i="1">
                              <a:latin typeface="Cambria Math" panose="02040503050406030204" pitchFamily="18" charset="0"/>
                            </a:rPr>
                          </m:ctrlPr>
                        </m:sSupPr>
                        <m:e>
                          <m:r>
                            <a:rPr lang="en-US" sz="2800" i="1">
                              <a:latin typeface="Cambria Math" panose="02040503050406030204" pitchFamily="18" charset="0"/>
                            </a:rPr>
                            <m:t>𝑎</m:t>
                          </m:r>
                        </m:e>
                        <m:sup>
                          <m:r>
                            <a:rPr lang="en-US" sz="2800" i="1">
                              <a:latin typeface="Cambria Math" panose="02040503050406030204" pitchFamily="18" charset="0"/>
                            </a:rPr>
                            <m:t>[1]</m:t>
                          </m:r>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𝑔</m:t>
                          </m:r>
                        </m:e>
                        <m:sup>
                          <m:d>
                            <m:dPr>
                              <m:begChr m:val="["/>
                              <m:endChr m:val="]"/>
                              <m:ctrlPr>
                                <a:rPr lang="en-US" sz="2800" i="1">
                                  <a:latin typeface="Cambria Math" panose="02040503050406030204" pitchFamily="18" charset="0"/>
                                </a:rPr>
                              </m:ctrlPr>
                            </m:dPr>
                            <m:e>
                              <m:r>
                                <a:rPr lang="en-US" sz="2800" i="1">
                                  <a:latin typeface="Cambria Math" panose="02040503050406030204" pitchFamily="18" charset="0"/>
                                </a:rPr>
                                <m:t>1</m:t>
                              </m:r>
                            </m:e>
                          </m:d>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𝑧</m:t>
                          </m:r>
                        </m:e>
                        <m:sup>
                          <m:d>
                            <m:dPr>
                              <m:begChr m:val="["/>
                              <m:endChr m:val="]"/>
                              <m:ctrlPr>
                                <a:rPr lang="en-US" sz="2800" i="1">
                                  <a:latin typeface="Cambria Math" panose="02040503050406030204" pitchFamily="18" charset="0"/>
                                </a:rPr>
                              </m:ctrlPr>
                            </m:dPr>
                            <m:e>
                              <m:r>
                                <a:rPr lang="en-US" sz="2800" i="1">
                                  <a:latin typeface="Cambria Math" panose="02040503050406030204" pitchFamily="18" charset="0"/>
                                </a:rPr>
                                <m:t>1</m:t>
                              </m:r>
                            </m:e>
                          </m:d>
                        </m:sup>
                      </m:sSup>
                      <m:r>
                        <a:rPr lang="en-US" sz="2800" i="1">
                          <a:latin typeface="Cambria Math" panose="02040503050406030204" pitchFamily="18" charset="0"/>
                        </a:rPr>
                        <m:t>)</m:t>
                      </m:r>
                    </m:oMath>
                  </m:oMathPara>
                </a14:m>
                <a:endParaRPr lang="en-US" sz="2800" dirty="0"/>
              </a:p>
            </p:txBody>
          </p:sp>
        </mc:Choice>
        <mc:Fallback xmlns="">
          <p:sp>
            <p:nvSpPr>
              <p:cNvPr id="57" name="TextBox 56">
                <a:extLst>
                  <a:ext uri="{FF2B5EF4-FFF2-40B4-BE49-F238E27FC236}">
                    <a16:creationId xmlns:a16="http://schemas.microsoft.com/office/drawing/2014/main" id="{8DE1D72F-E6EB-8346-9999-F516C1763888}"/>
                  </a:ext>
                </a:extLst>
              </p:cNvPr>
              <p:cNvSpPr txBox="1">
                <a:spLocks noRot="1" noChangeAspect="1" noMove="1" noResize="1" noEditPoints="1" noAdjustHandles="1" noChangeArrowheads="1" noChangeShapeType="1" noTextEdit="1"/>
              </p:cNvSpPr>
              <p:nvPr/>
            </p:nvSpPr>
            <p:spPr>
              <a:xfrm>
                <a:off x="7749037" y="3485345"/>
                <a:ext cx="2708690" cy="552908"/>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9" name="TextBox 58">
                <a:extLst>
                  <a:ext uri="{FF2B5EF4-FFF2-40B4-BE49-F238E27FC236}">
                    <a16:creationId xmlns:a16="http://schemas.microsoft.com/office/drawing/2014/main" id="{53B75AAB-340F-8A48-8103-35C65373C384}"/>
                  </a:ext>
                </a:extLst>
              </p:cNvPr>
              <p:cNvSpPr txBox="1"/>
              <p:nvPr/>
            </p:nvSpPr>
            <p:spPr>
              <a:xfrm>
                <a:off x="6248402" y="2049179"/>
                <a:ext cx="3529621" cy="54162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800" i="1">
                              <a:latin typeface="Cambria Math" panose="02040503050406030204" pitchFamily="18" charset="0"/>
                            </a:rPr>
                          </m:ctrlPr>
                        </m:sSupPr>
                        <m:e>
                          <m:r>
                            <a:rPr lang="en-US" sz="2800" i="1">
                              <a:latin typeface="Cambria Math" panose="02040503050406030204" pitchFamily="18" charset="0"/>
                            </a:rPr>
                            <m:t>𝑧</m:t>
                          </m:r>
                        </m:e>
                        <m:sup>
                          <m:r>
                            <a:rPr lang="en-US" sz="2800" i="1">
                              <a:latin typeface="Cambria Math" panose="02040503050406030204" pitchFamily="18" charset="0"/>
                            </a:rPr>
                            <m:t>[2]</m:t>
                          </m:r>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𝑊</m:t>
                          </m:r>
                        </m:e>
                        <m:sup>
                          <m:r>
                            <a:rPr lang="en-US" sz="2800" i="1">
                              <a:latin typeface="Cambria Math" panose="02040503050406030204" pitchFamily="18" charset="0"/>
                            </a:rPr>
                            <m:t>[2]</m:t>
                          </m:r>
                        </m:sup>
                      </m:sSup>
                      <m:sSup>
                        <m:sSupPr>
                          <m:ctrlPr>
                            <a:rPr lang="en-US" sz="2800" i="1">
                              <a:latin typeface="Cambria Math" panose="02040503050406030204" pitchFamily="18" charset="0"/>
                            </a:rPr>
                          </m:ctrlPr>
                        </m:sSupPr>
                        <m:e>
                          <m:r>
                            <a:rPr lang="en-US" sz="2800" i="1">
                              <a:latin typeface="Cambria Math" panose="02040503050406030204" pitchFamily="18" charset="0"/>
                            </a:rPr>
                            <m:t>𝑎</m:t>
                          </m:r>
                        </m:e>
                        <m:sup>
                          <m:r>
                            <a:rPr lang="en-US" sz="2800" i="1">
                              <a:latin typeface="Cambria Math" panose="02040503050406030204" pitchFamily="18" charset="0"/>
                            </a:rPr>
                            <m:t>[1]</m:t>
                          </m:r>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𝑏</m:t>
                          </m:r>
                        </m:e>
                        <m:sup>
                          <m:r>
                            <a:rPr lang="en-US" sz="2800" i="1">
                              <a:latin typeface="Cambria Math" panose="02040503050406030204" pitchFamily="18" charset="0"/>
                            </a:rPr>
                            <m:t>[2]</m:t>
                          </m:r>
                        </m:sup>
                      </m:sSup>
                    </m:oMath>
                  </m:oMathPara>
                </a14:m>
                <a:endParaRPr lang="en-US" sz="2800" dirty="0"/>
              </a:p>
            </p:txBody>
          </p:sp>
        </mc:Choice>
        <mc:Fallback xmlns="">
          <p:sp>
            <p:nvSpPr>
              <p:cNvPr id="59" name="TextBox 58">
                <a:extLst>
                  <a:ext uri="{FF2B5EF4-FFF2-40B4-BE49-F238E27FC236}">
                    <a16:creationId xmlns:a16="http://schemas.microsoft.com/office/drawing/2014/main" id="{53B75AAB-340F-8A48-8103-35C65373C384}"/>
                  </a:ext>
                </a:extLst>
              </p:cNvPr>
              <p:cNvSpPr txBox="1">
                <a:spLocks noRot="1" noChangeAspect="1" noMove="1" noResize="1" noEditPoints="1" noAdjustHandles="1" noChangeArrowheads="1" noChangeShapeType="1" noTextEdit="1"/>
              </p:cNvSpPr>
              <p:nvPr/>
            </p:nvSpPr>
            <p:spPr>
              <a:xfrm>
                <a:off x="6248402" y="2049179"/>
                <a:ext cx="3529621" cy="541623"/>
              </a:xfrm>
              <a:prstGeom prst="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1" name="TextBox 60">
                <a:extLst>
                  <a:ext uri="{FF2B5EF4-FFF2-40B4-BE49-F238E27FC236}">
                    <a16:creationId xmlns:a16="http://schemas.microsoft.com/office/drawing/2014/main" id="{158CD327-7EF1-F54D-A30C-591FDB104E94}"/>
                  </a:ext>
                </a:extLst>
              </p:cNvPr>
              <p:cNvSpPr txBox="1"/>
              <p:nvPr/>
            </p:nvSpPr>
            <p:spPr>
              <a:xfrm>
                <a:off x="6216697" y="1536477"/>
                <a:ext cx="2708690" cy="55290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800" i="1">
                              <a:latin typeface="Cambria Math" panose="02040503050406030204" pitchFamily="18" charset="0"/>
                            </a:rPr>
                          </m:ctrlPr>
                        </m:sSupPr>
                        <m:e>
                          <m:r>
                            <a:rPr lang="en-US" sz="2800" i="1">
                              <a:latin typeface="Cambria Math" panose="02040503050406030204" pitchFamily="18" charset="0"/>
                            </a:rPr>
                            <m:t>𝑎</m:t>
                          </m:r>
                        </m:e>
                        <m:sup>
                          <m:r>
                            <a:rPr lang="en-US" sz="2800" i="1">
                              <a:latin typeface="Cambria Math" panose="02040503050406030204" pitchFamily="18" charset="0"/>
                            </a:rPr>
                            <m:t>[2]</m:t>
                          </m:r>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𝑔</m:t>
                          </m:r>
                        </m:e>
                        <m:sup>
                          <m:d>
                            <m:dPr>
                              <m:begChr m:val="["/>
                              <m:endChr m:val="]"/>
                              <m:ctrlPr>
                                <a:rPr lang="en-US" sz="2800" i="1">
                                  <a:latin typeface="Cambria Math" panose="02040503050406030204" pitchFamily="18" charset="0"/>
                                </a:rPr>
                              </m:ctrlPr>
                            </m:dPr>
                            <m:e>
                              <m:r>
                                <a:rPr lang="en-US" sz="2800" i="1">
                                  <a:latin typeface="Cambria Math" panose="02040503050406030204" pitchFamily="18" charset="0"/>
                                </a:rPr>
                                <m:t>2</m:t>
                              </m:r>
                            </m:e>
                          </m:d>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𝑧</m:t>
                          </m:r>
                        </m:e>
                        <m:sup>
                          <m:d>
                            <m:dPr>
                              <m:begChr m:val="["/>
                              <m:endChr m:val="]"/>
                              <m:ctrlPr>
                                <a:rPr lang="en-US" sz="2800" i="1">
                                  <a:latin typeface="Cambria Math" panose="02040503050406030204" pitchFamily="18" charset="0"/>
                                </a:rPr>
                              </m:ctrlPr>
                            </m:dPr>
                            <m:e>
                              <m:r>
                                <a:rPr lang="en-US" sz="2800" i="1">
                                  <a:latin typeface="Cambria Math" panose="02040503050406030204" pitchFamily="18" charset="0"/>
                                </a:rPr>
                                <m:t>2</m:t>
                              </m:r>
                            </m:e>
                          </m:d>
                        </m:sup>
                      </m:sSup>
                      <m:r>
                        <a:rPr lang="en-US" sz="2800" i="1">
                          <a:latin typeface="Cambria Math" panose="02040503050406030204" pitchFamily="18" charset="0"/>
                        </a:rPr>
                        <m:t>)</m:t>
                      </m:r>
                    </m:oMath>
                  </m:oMathPara>
                </a14:m>
                <a:endParaRPr lang="en-US" sz="2800" dirty="0"/>
              </a:p>
            </p:txBody>
          </p:sp>
        </mc:Choice>
        <mc:Fallback xmlns="">
          <p:sp>
            <p:nvSpPr>
              <p:cNvPr id="61" name="TextBox 60">
                <a:extLst>
                  <a:ext uri="{FF2B5EF4-FFF2-40B4-BE49-F238E27FC236}">
                    <a16:creationId xmlns:a16="http://schemas.microsoft.com/office/drawing/2014/main" id="{158CD327-7EF1-F54D-A30C-591FDB104E94}"/>
                  </a:ext>
                </a:extLst>
              </p:cNvPr>
              <p:cNvSpPr txBox="1">
                <a:spLocks noRot="1" noChangeAspect="1" noMove="1" noResize="1" noEditPoints="1" noAdjustHandles="1" noChangeArrowheads="1" noChangeShapeType="1" noTextEdit="1"/>
              </p:cNvSpPr>
              <p:nvPr/>
            </p:nvSpPr>
            <p:spPr>
              <a:xfrm>
                <a:off x="6216697" y="1536477"/>
                <a:ext cx="2708690" cy="552908"/>
              </a:xfrm>
              <a:prstGeom prst="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5" name="TextBox 74">
                <a:extLst>
                  <a:ext uri="{FF2B5EF4-FFF2-40B4-BE49-F238E27FC236}">
                    <a16:creationId xmlns:a16="http://schemas.microsoft.com/office/drawing/2014/main" id="{64117CC7-81D7-444A-94DE-B20905620D50}"/>
                  </a:ext>
                </a:extLst>
              </p:cNvPr>
              <p:cNvSpPr txBox="1"/>
              <p:nvPr/>
            </p:nvSpPr>
            <p:spPr>
              <a:xfrm>
                <a:off x="6225040" y="953650"/>
                <a:ext cx="1499257" cy="54162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800" i="1">
                              <a:latin typeface="Cambria Math" panose="02040503050406030204" pitchFamily="18" charset="0"/>
                            </a:rPr>
                          </m:ctrlPr>
                        </m:sSupPr>
                        <m:e>
                          <m:r>
                            <a:rPr lang="en-US" sz="2800" i="1">
                              <a:latin typeface="Cambria Math" panose="02040503050406030204" pitchFamily="18" charset="0"/>
                            </a:rPr>
                            <m:t>𝑦</m:t>
                          </m:r>
                          <m:r>
                            <a:rPr lang="en-US" sz="2800" i="1">
                              <a:latin typeface="Cambria Math" panose="02040503050406030204" pitchFamily="18" charset="0"/>
                            </a:rPr>
                            <m:t>=</m:t>
                          </m:r>
                          <m:r>
                            <a:rPr lang="en-US" sz="2800" i="1">
                              <a:latin typeface="Cambria Math" panose="02040503050406030204" pitchFamily="18" charset="0"/>
                            </a:rPr>
                            <m:t>𝑎</m:t>
                          </m:r>
                        </m:e>
                        <m:sup>
                          <m:r>
                            <a:rPr lang="en-US" sz="2800" i="1">
                              <a:latin typeface="Cambria Math" panose="02040503050406030204" pitchFamily="18" charset="0"/>
                            </a:rPr>
                            <m:t>[2]</m:t>
                          </m:r>
                        </m:sup>
                      </m:sSup>
                    </m:oMath>
                  </m:oMathPara>
                </a14:m>
                <a:endParaRPr lang="en-US" sz="2800" dirty="0"/>
              </a:p>
            </p:txBody>
          </p:sp>
        </mc:Choice>
        <mc:Fallback xmlns="">
          <p:sp>
            <p:nvSpPr>
              <p:cNvPr id="75" name="TextBox 74">
                <a:extLst>
                  <a:ext uri="{FF2B5EF4-FFF2-40B4-BE49-F238E27FC236}">
                    <a16:creationId xmlns:a16="http://schemas.microsoft.com/office/drawing/2014/main" id="{64117CC7-81D7-444A-94DE-B20905620D50}"/>
                  </a:ext>
                </a:extLst>
              </p:cNvPr>
              <p:cNvSpPr txBox="1">
                <a:spLocks noRot="1" noChangeAspect="1" noMove="1" noResize="1" noEditPoints="1" noAdjustHandles="1" noChangeArrowheads="1" noChangeShapeType="1" noTextEdit="1"/>
              </p:cNvSpPr>
              <p:nvPr/>
            </p:nvSpPr>
            <p:spPr>
              <a:xfrm>
                <a:off x="6225040" y="953650"/>
                <a:ext cx="1499257" cy="541623"/>
              </a:xfrm>
              <a:prstGeom prst="rect">
                <a:avLst/>
              </a:prstGeom>
              <a:blipFill>
                <a:blip r:embed="rId8"/>
                <a:stretch>
                  <a:fillRect/>
                </a:stretch>
              </a:blipFill>
            </p:spPr>
            <p:txBody>
              <a:bodyPr/>
              <a:lstStyle/>
              <a:p>
                <a:r>
                  <a:rPr lang="en-US">
                    <a:noFill/>
                  </a:rPr>
                  <a:t> </a:t>
                </a:r>
              </a:p>
            </p:txBody>
          </p:sp>
        </mc:Fallback>
      </mc:AlternateContent>
      <p:sp>
        <p:nvSpPr>
          <p:cNvPr id="7" name="TextBox 6">
            <a:extLst>
              <a:ext uri="{FF2B5EF4-FFF2-40B4-BE49-F238E27FC236}">
                <a16:creationId xmlns:a16="http://schemas.microsoft.com/office/drawing/2014/main" id="{D61A64EF-1850-EA4E-9159-BFA68961A144}"/>
              </a:ext>
            </a:extLst>
          </p:cNvPr>
          <p:cNvSpPr txBox="1"/>
          <p:nvPr/>
        </p:nvSpPr>
        <p:spPr>
          <a:xfrm>
            <a:off x="9049156" y="1446416"/>
            <a:ext cx="2173993"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sigmoid or </a:t>
            </a:r>
            <a:r>
              <a:rPr lang="en-US" sz="2000" dirty="0" err="1">
                <a:latin typeface="Times New Roman" panose="02020603050405020304" pitchFamily="18" charset="0"/>
                <a:cs typeface="Times New Roman" panose="02020603050405020304" pitchFamily="18" charset="0"/>
              </a:rPr>
              <a:t>softmax</a:t>
            </a:r>
            <a:endParaRPr lang="en-US" sz="2000" dirty="0">
              <a:latin typeface="Times New Roman" panose="02020603050405020304" pitchFamily="18" charset="0"/>
              <a:cs typeface="Times New Roman" panose="02020603050405020304" pitchFamily="18" charset="0"/>
            </a:endParaRPr>
          </a:p>
        </p:txBody>
      </p:sp>
      <p:sp>
        <p:nvSpPr>
          <p:cNvPr id="78" name="TextBox 77">
            <a:extLst>
              <a:ext uri="{FF2B5EF4-FFF2-40B4-BE49-F238E27FC236}">
                <a16:creationId xmlns:a16="http://schemas.microsoft.com/office/drawing/2014/main" id="{43B7EA6D-3AD2-C448-B42A-1077B64D2355}"/>
              </a:ext>
            </a:extLst>
          </p:cNvPr>
          <p:cNvSpPr txBox="1"/>
          <p:nvPr/>
        </p:nvSpPr>
        <p:spPr>
          <a:xfrm>
            <a:off x="10540758" y="3428653"/>
            <a:ext cx="813043" cy="400110"/>
          </a:xfrm>
          <a:prstGeom prst="rect">
            <a:avLst/>
          </a:prstGeom>
          <a:noFill/>
        </p:spPr>
        <p:txBody>
          <a:bodyPr wrap="none" rtlCol="0">
            <a:spAutoFit/>
          </a:bodyPr>
          <a:lstStyle/>
          <a:p>
            <a:r>
              <a:rPr lang="en-US" sz="2000" dirty="0" err="1">
                <a:latin typeface="Times New Roman" panose="02020603050405020304" pitchFamily="18" charset="0"/>
                <a:cs typeface="Times New Roman" panose="02020603050405020304" pitchFamily="18" charset="0"/>
              </a:rPr>
              <a:t>ReLU</a:t>
            </a:r>
            <a:endParaRPr lang="en-US" sz="2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29418874-2136-23B9-E019-07AEDD64AA3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B58E7C54-4734-B074-07C0-E7B96DD6248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04B21AFF-DD92-6D56-6429-88020B860899}"/>
              </a:ext>
            </a:extLst>
          </p:cNvPr>
          <p:cNvPicPr>
            <a:picLocks noChangeAspect="1"/>
          </p:cNvPicPr>
          <p:nvPr/>
        </p:nvPicPr>
        <p:blipFill rotWithShape="1">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207046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D957E-4573-F948-9812-82CC80E15F6D}"/>
              </a:ext>
            </a:extLst>
          </p:cNvPr>
          <p:cNvSpPr>
            <a:spLocks noGrp="1"/>
          </p:cNvSpPr>
          <p:nvPr>
            <p:ph type="title"/>
          </p:nvPr>
        </p:nvSpPr>
        <p:spPr>
          <a:xfrm>
            <a:off x="838200" y="1050925"/>
            <a:ext cx="10515600" cy="1325563"/>
          </a:xfrm>
        </p:spPr>
        <p:txBody>
          <a:bodyPr/>
          <a:lstStyle/>
          <a:p>
            <a:r>
              <a:rPr lang="en-US" b="0" dirty="0"/>
              <a:t>Multi Layer Notation</a:t>
            </a:r>
          </a:p>
        </p:txBody>
      </p:sp>
      <p:pic>
        <p:nvPicPr>
          <p:cNvPr id="5" name="Picture 4">
            <a:extLst>
              <a:ext uri="{FF2B5EF4-FFF2-40B4-BE49-F238E27FC236}">
                <a16:creationId xmlns:a16="http://schemas.microsoft.com/office/drawing/2014/main" id="{E6B58516-1A10-7B46-BFBF-82AC28F804A7}"/>
              </a:ext>
            </a:extLst>
          </p:cNvPr>
          <p:cNvPicPr>
            <a:picLocks noChangeAspect="1"/>
          </p:cNvPicPr>
          <p:nvPr/>
        </p:nvPicPr>
        <p:blipFill>
          <a:blip r:embed="rId3"/>
          <a:stretch>
            <a:fillRect/>
          </a:stretch>
        </p:blipFill>
        <p:spPr>
          <a:xfrm>
            <a:off x="698191" y="2248180"/>
            <a:ext cx="4414831" cy="3623733"/>
          </a:xfrm>
          <a:prstGeom prst="rect">
            <a:avLst/>
          </a:prstGeom>
        </p:spPr>
      </p:pic>
      <p:pic>
        <p:nvPicPr>
          <p:cNvPr id="6" name="Picture 5">
            <a:extLst>
              <a:ext uri="{FF2B5EF4-FFF2-40B4-BE49-F238E27FC236}">
                <a16:creationId xmlns:a16="http://schemas.microsoft.com/office/drawing/2014/main" id="{CF3FDF68-4037-C34A-8AAD-8E0F66849515}"/>
              </a:ext>
            </a:extLst>
          </p:cNvPr>
          <p:cNvPicPr>
            <a:picLocks noChangeAspect="1"/>
          </p:cNvPicPr>
          <p:nvPr/>
        </p:nvPicPr>
        <p:blipFill>
          <a:blip r:embed="rId4"/>
          <a:stretch>
            <a:fillRect/>
          </a:stretch>
        </p:blipFill>
        <p:spPr>
          <a:xfrm>
            <a:off x="6243629" y="3562437"/>
            <a:ext cx="5948371" cy="2553447"/>
          </a:xfrm>
          <a:prstGeom prst="rect">
            <a:avLst/>
          </a:prstGeom>
        </p:spPr>
      </p:pic>
      <p:pic>
        <p:nvPicPr>
          <p:cNvPr id="9" name="Picture 8">
            <a:extLst>
              <a:ext uri="{FF2B5EF4-FFF2-40B4-BE49-F238E27FC236}">
                <a16:creationId xmlns:a16="http://schemas.microsoft.com/office/drawing/2014/main" id="{567E349A-4ED6-1D43-AFA2-9C799615513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592533" y="754003"/>
            <a:ext cx="2619955" cy="2679500"/>
          </a:xfrm>
          <a:prstGeom prst="rect">
            <a:avLst/>
          </a:prstGeom>
        </p:spPr>
      </p:pic>
      <p:sp>
        <p:nvSpPr>
          <p:cNvPr id="3" name="Rectangle 2">
            <a:extLst>
              <a:ext uri="{FF2B5EF4-FFF2-40B4-BE49-F238E27FC236}">
                <a16:creationId xmlns:a16="http://schemas.microsoft.com/office/drawing/2014/main" id="{8E6138C6-061B-8181-322A-2FEC277A47C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05EEF5F0-370A-A235-B16E-F5612368DA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C6F573E8-75C7-7159-CC61-06D03296EC0A}"/>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35481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739CC-D4E4-5D40-B3D4-00218347EEE9}"/>
              </a:ext>
            </a:extLst>
          </p:cNvPr>
          <p:cNvSpPr>
            <a:spLocks noGrp="1"/>
          </p:cNvSpPr>
          <p:nvPr>
            <p:ph type="title"/>
          </p:nvPr>
        </p:nvSpPr>
        <p:spPr>
          <a:xfrm>
            <a:off x="838200" y="837565"/>
            <a:ext cx="10515600" cy="1325563"/>
          </a:xfrm>
        </p:spPr>
        <p:txBody>
          <a:bodyPr/>
          <a:lstStyle/>
          <a:p>
            <a:r>
              <a:rPr lang="en-US" dirty="0"/>
              <a:t>Replacing the bias unit</a:t>
            </a:r>
          </a:p>
        </p:txBody>
      </p:sp>
      <p:sp>
        <p:nvSpPr>
          <p:cNvPr id="3" name="Content Placeholder 2">
            <a:extLst>
              <a:ext uri="{FF2B5EF4-FFF2-40B4-BE49-F238E27FC236}">
                <a16:creationId xmlns:a16="http://schemas.microsoft.com/office/drawing/2014/main" id="{C6CF4019-1EE5-CE45-AB74-959B5691CBA4}"/>
              </a:ext>
            </a:extLst>
          </p:cNvPr>
          <p:cNvSpPr>
            <a:spLocks noGrp="1"/>
          </p:cNvSpPr>
          <p:nvPr>
            <p:ph idx="1"/>
          </p:nvPr>
        </p:nvSpPr>
        <p:spPr>
          <a:xfrm>
            <a:off x="838200" y="2298065"/>
            <a:ext cx="10515600" cy="4351338"/>
          </a:xfrm>
        </p:spPr>
        <p:txBody>
          <a:bodyPr/>
          <a:lstStyle/>
          <a:p>
            <a:r>
              <a:rPr lang="en-US" dirty="0"/>
              <a:t>Let's switch to a notation without the bias unit</a:t>
            </a:r>
          </a:p>
          <a:p>
            <a:r>
              <a:rPr lang="en-US" dirty="0"/>
              <a:t>Just a notational change</a:t>
            </a:r>
          </a:p>
          <a:p>
            <a:pPr marL="742913" indent="-742913">
              <a:buFont typeface="+mj-lt"/>
              <a:buAutoNum type="arabicPeriod"/>
            </a:pPr>
            <a:r>
              <a:rPr lang="en-US" dirty="0"/>
              <a:t>Add a dummy node a</a:t>
            </a:r>
            <a:r>
              <a:rPr lang="en-US" baseline="-25000" dirty="0"/>
              <a:t>0</a:t>
            </a:r>
            <a:r>
              <a:rPr lang="en-US" dirty="0"/>
              <a:t>=1 to each layer</a:t>
            </a:r>
          </a:p>
          <a:p>
            <a:pPr marL="742913" indent="-742913">
              <a:buFont typeface="+mj-lt"/>
              <a:buAutoNum type="arabicPeriod"/>
            </a:pPr>
            <a:r>
              <a:rPr lang="en-US" dirty="0"/>
              <a:t>Its weight w</a:t>
            </a:r>
            <a:r>
              <a:rPr lang="en-US" baseline="-25000" dirty="0"/>
              <a:t>0</a:t>
            </a:r>
            <a:r>
              <a:rPr lang="en-US" dirty="0"/>
              <a:t> will be the bias</a:t>
            </a:r>
          </a:p>
          <a:p>
            <a:pPr marL="742913" indent="-742913">
              <a:buFont typeface="+mj-lt"/>
              <a:buAutoNum type="arabicPeriod"/>
            </a:pPr>
            <a:r>
              <a:rPr lang="en-US" dirty="0"/>
              <a:t>So input layer a</a:t>
            </a:r>
            <a:r>
              <a:rPr lang="en-US" baseline="30000" dirty="0"/>
              <a:t>[0]</a:t>
            </a:r>
            <a:r>
              <a:rPr lang="en-US" baseline="-25000" dirty="0"/>
              <a:t>0</a:t>
            </a:r>
            <a:r>
              <a:rPr lang="en-US" dirty="0"/>
              <a:t>=1, </a:t>
            </a:r>
          </a:p>
          <a:p>
            <a:pPr marL="1272039" lvl="1" indent="-742913"/>
            <a:r>
              <a:rPr lang="en-US" dirty="0"/>
              <a:t>And a</a:t>
            </a:r>
            <a:r>
              <a:rPr lang="en-US" baseline="30000" dirty="0"/>
              <a:t>[1]</a:t>
            </a:r>
            <a:r>
              <a:rPr lang="en-US" baseline="-25000" dirty="0"/>
              <a:t>0</a:t>
            </a:r>
            <a:r>
              <a:rPr lang="en-US" dirty="0"/>
              <a:t>=1 , a</a:t>
            </a:r>
            <a:r>
              <a:rPr lang="en-US" baseline="30000" dirty="0"/>
              <a:t>[2]</a:t>
            </a:r>
            <a:r>
              <a:rPr lang="en-US" baseline="-25000" dirty="0"/>
              <a:t>0</a:t>
            </a:r>
            <a:r>
              <a:rPr lang="en-US" dirty="0"/>
              <a:t>=1,…</a:t>
            </a:r>
            <a:endParaRPr lang="en-US" baseline="-25000" dirty="0"/>
          </a:p>
        </p:txBody>
      </p:sp>
      <p:sp>
        <p:nvSpPr>
          <p:cNvPr id="4" name="Rectangle 3">
            <a:extLst>
              <a:ext uri="{FF2B5EF4-FFF2-40B4-BE49-F238E27FC236}">
                <a16:creationId xmlns:a16="http://schemas.microsoft.com/office/drawing/2014/main" id="{D1F703C0-A89C-436A-0301-A45538E39AD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BAFC775-10FC-8D15-5A48-767E4E5F04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3292C78-5131-DC59-4676-F1C4D04E12E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803288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AD5D9-B6D6-8344-9A97-857A9253803D}"/>
              </a:ext>
            </a:extLst>
          </p:cNvPr>
          <p:cNvSpPr>
            <a:spLocks noGrp="1"/>
          </p:cNvSpPr>
          <p:nvPr>
            <p:ph type="title"/>
          </p:nvPr>
        </p:nvSpPr>
        <p:spPr>
          <a:xfrm>
            <a:off x="838200" y="776605"/>
            <a:ext cx="10515600" cy="1325563"/>
          </a:xfrm>
        </p:spPr>
        <p:txBody>
          <a:bodyPr/>
          <a:lstStyle/>
          <a:p>
            <a:r>
              <a:rPr lang="en-US" dirty="0"/>
              <a:t>Replacing the bias unit</a:t>
            </a:r>
          </a:p>
        </p:txBody>
      </p:sp>
      <p:sp>
        <p:nvSpPr>
          <p:cNvPr id="3" name="Content Placeholder 2">
            <a:extLst>
              <a:ext uri="{FF2B5EF4-FFF2-40B4-BE49-F238E27FC236}">
                <a16:creationId xmlns:a16="http://schemas.microsoft.com/office/drawing/2014/main" id="{5EA9C9E3-9F5B-884F-AD6F-4CBE84257943}"/>
              </a:ext>
            </a:extLst>
          </p:cNvPr>
          <p:cNvSpPr>
            <a:spLocks noGrp="1"/>
          </p:cNvSpPr>
          <p:nvPr>
            <p:ph idx="1"/>
          </p:nvPr>
        </p:nvSpPr>
        <p:spPr>
          <a:xfrm>
            <a:off x="838200" y="2237105"/>
            <a:ext cx="10515600" cy="4351338"/>
          </a:xfrm>
        </p:spPr>
        <p:txBody>
          <a:bodyPr/>
          <a:lstStyle/>
          <a:p>
            <a:r>
              <a:rPr lang="en-US" dirty="0"/>
              <a:t>Instead of:					We'll do this:</a:t>
            </a:r>
          </a:p>
        </p:txBody>
      </p:sp>
      <p:pic>
        <p:nvPicPr>
          <p:cNvPr id="5" name="Picture 4">
            <a:extLst>
              <a:ext uri="{FF2B5EF4-FFF2-40B4-BE49-F238E27FC236}">
                <a16:creationId xmlns:a16="http://schemas.microsoft.com/office/drawing/2014/main" id="{559E1DC1-91C6-9146-9281-5AB316C492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5400" y="3933360"/>
            <a:ext cx="3162240" cy="592920"/>
          </a:xfrm>
          <a:prstGeom prst="rect">
            <a:avLst/>
          </a:prstGeom>
        </p:spPr>
      </p:pic>
      <p:pic>
        <p:nvPicPr>
          <p:cNvPr id="7" name="Picture 6">
            <a:extLst>
              <a:ext uri="{FF2B5EF4-FFF2-40B4-BE49-F238E27FC236}">
                <a16:creationId xmlns:a16="http://schemas.microsoft.com/office/drawing/2014/main" id="{5B5C0282-30F3-764F-B342-2D3FDEDAE0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01151" y="3840481"/>
            <a:ext cx="2470500" cy="642331"/>
          </a:xfrm>
          <a:prstGeom prst="rect">
            <a:avLst/>
          </a:prstGeom>
        </p:spPr>
      </p:pic>
      <p:pic>
        <p:nvPicPr>
          <p:cNvPr id="9" name="Picture 8">
            <a:extLst>
              <a:ext uri="{FF2B5EF4-FFF2-40B4-BE49-F238E27FC236}">
                <a16:creationId xmlns:a16="http://schemas.microsoft.com/office/drawing/2014/main" id="{8D88C272-C1B2-0341-820E-E51BEEBDC4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3067" y="4738062"/>
            <a:ext cx="5286871" cy="1679940"/>
          </a:xfrm>
          <a:prstGeom prst="rect">
            <a:avLst/>
          </a:prstGeom>
        </p:spPr>
      </p:pic>
      <p:pic>
        <p:nvPicPr>
          <p:cNvPr id="11" name="Picture 10">
            <a:extLst>
              <a:ext uri="{FF2B5EF4-FFF2-40B4-BE49-F238E27FC236}">
                <a16:creationId xmlns:a16="http://schemas.microsoft.com/office/drawing/2014/main" id="{E9248D8D-D0E6-874E-8A72-A3238BAA3A8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54100" y="4441600"/>
            <a:ext cx="2964600" cy="1976400"/>
          </a:xfrm>
          <a:prstGeom prst="rect">
            <a:avLst/>
          </a:prstGeom>
        </p:spPr>
      </p:pic>
      <p:sp>
        <p:nvSpPr>
          <p:cNvPr id="12" name="TextBox 11">
            <a:extLst>
              <a:ext uri="{FF2B5EF4-FFF2-40B4-BE49-F238E27FC236}">
                <a16:creationId xmlns:a16="http://schemas.microsoft.com/office/drawing/2014/main" id="{E35A2307-8C8C-A64A-8811-29C43D5721C0}"/>
              </a:ext>
            </a:extLst>
          </p:cNvPr>
          <p:cNvSpPr txBox="1"/>
          <p:nvPr/>
        </p:nvSpPr>
        <p:spPr>
          <a:xfrm>
            <a:off x="1404730" y="2849883"/>
            <a:ext cx="3150221" cy="646331"/>
          </a:xfrm>
          <a:prstGeom prst="rect">
            <a:avLst/>
          </a:prstGeom>
          <a:noFill/>
        </p:spPr>
        <p:txBody>
          <a:bodyPr wrap="none" rtlCol="0">
            <a:spAutoFit/>
          </a:bodyPr>
          <a:lstStyle/>
          <a:p>
            <a:r>
              <a:rPr lang="en-US" sz="3600" i="1" dirty="0">
                <a:latin typeface="Times New Roman" panose="02020603050405020304" pitchFamily="18" charset="0"/>
                <a:cs typeface="Times New Roman" panose="02020603050405020304" pitchFamily="18" charset="0"/>
              </a:rPr>
              <a:t>x= x</a:t>
            </a:r>
            <a:r>
              <a:rPr lang="en-US" sz="3600" i="1" baseline="-25000" dirty="0">
                <a:latin typeface="Times New Roman" panose="02020603050405020304" pitchFamily="18" charset="0"/>
                <a:cs typeface="Times New Roman" panose="02020603050405020304" pitchFamily="18" charset="0"/>
              </a:rPr>
              <a:t>1</a:t>
            </a:r>
            <a:r>
              <a:rPr lang="en-US" sz="3600" i="1" dirty="0">
                <a:latin typeface="Times New Roman" panose="02020603050405020304" pitchFamily="18" charset="0"/>
                <a:cs typeface="Times New Roman" panose="02020603050405020304" pitchFamily="18" charset="0"/>
              </a:rPr>
              <a:t>, x</a:t>
            </a:r>
            <a:r>
              <a:rPr lang="en-US" sz="3600" i="1" baseline="-25000" dirty="0">
                <a:latin typeface="Times New Roman" panose="02020603050405020304" pitchFamily="18" charset="0"/>
                <a:cs typeface="Times New Roman" panose="02020603050405020304" pitchFamily="18" charset="0"/>
              </a:rPr>
              <a:t>2</a:t>
            </a:r>
            <a:r>
              <a:rPr lang="en-US" sz="3600" i="1" dirty="0">
                <a:latin typeface="Times New Roman" panose="02020603050405020304" pitchFamily="18" charset="0"/>
                <a:cs typeface="Times New Roman" panose="02020603050405020304" pitchFamily="18" charset="0"/>
              </a:rPr>
              <a:t>, …, x</a:t>
            </a:r>
            <a:r>
              <a:rPr lang="en-US" sz="3600" i="1" baseline="-25000" dirty="0">
                <a:latin typeface="Times New Roman" panose="02020603050405020304" pitchFamily="18" charset="0"/>
                <a:cs typeface="Times New Roman" panose="02020603050405020304" pitchFamily="18" charset="0"/>
              </a:rPr>
              <a:t>n0</a:t>
            </a:r>
          </a:p>
        </p:txBody>
      </p:sp>
      <p:sp>
        <p:nvSpPr>
          <p:cNvPr id="13" name="TextBox 12">
            <a:extLst>
              <a:ext uri="{FF2B5EF4-FFF2-40B4-BE49-F238E27FC236}">
                <a16:creationId xmlns:a16="http://schemas.microsoft.com/office/drawing/2014/main" id="{0FB1FA96-5803-8541-8977-9A7033EB2AF8}"/>
              </a:ext>
            </a:extLst>
          </p:cNvPr>
          <p:cNvSpPr txBox="1"/>
          <p:nvPr/>
        </p:nvSpPr>
        <p:spPr>
          <a:xfrm>
            <a:off x="7658532" y="2893591"/>
            <a:ext cx="3740126" cy="646331"/>
          </a:xfrm>
          <a:prstGeom prst="rect">
            <a:avLst/>
          </a:prstGeom>
          <a:noFill/>
        </p:spPr>
        <p:txBody>
          <a:bodyPr wrap="none" rtlCol="0">
            <a:spAutoFit/>
          </a:bodyPr>
          <a:lstStyle/>
          <a:p>
            <a:r>
              <a:rPr lang="en-US" sz="3600" i="1" dirty="0">
                <a:latin typeface="Times New Roman" panose="02020603050405020304" pitchFamily="18" charset="0"/>
                <a:cs typeface="Times New Roman" panose="02020603050405020304" pitchFamily="18" charset="0"/>
              </a:rPr>
              <a:t>x= x</a:t>
            </a:r>
            <a:r>
              <a:rPr lang="en-US" sz="3600" i="1" baseline="-25000" dirty="0">
                <a:latin typeface="Times New Roman" panose="02020603050405020304" pitchFamily="18" charset="0"/>
                <a:cs typeface="Times New Roman" panose="02020603050405020304" pitchFamily="18" charset="0"/>
              </a:rPr>
              <a:t>0</a:t>
            </a:r>
            <a:r>
              <a:rPr lang="en-US" sz="3600" i="1" dirty="0">
                <a:latin typeface="Times New Roman" panose="02020603050405020304" pitchFamily="18" charset="0"/>
                <a:cs typeface="Times New Roman" panose="02020603050405020304" pitchFamily="18" charset="0"/>
              </a:rPr>
              <a:t>, x</a:t>
            </a:r>
            <a:r>
              <a:rPr lang="en-US" sz="3600" i="1" baseline="-25000" dirty="0">
                <a:latin typeface="Times New Roman" panose="02020603050405020304" pitchFamily="18" charset="0"/>
                <a:cs typeface="Times New Roman" panose="02020603050405020304" pitchFamily="18" charset="0"/>
              </a:rPr>
              <a:t>1</a:t>
            </a:r>
            <a:r>
              <a:rPr lang="en-US" sz="3600" i="1" dirty="0">
                <a:latin typeface="Times New Roman" panose="02020603050405020304" pitchFamily="18" charset="0"/>
                <a:cs typeface="Times New Roman" panose="02020603050405020304" pitchFamily="18" charset="0"/>
              </a:rPr>
              <a:t>, x</a:t>
            </a:r>
            <a:r>
              <a:rPr lang="en-US" sz="3600" i="1" baseline="-25000" dirty="0">
                <a:latin typeface="Times New Roman" panose="02020603050405020304" pitchFamily="18" charset="0"/>
                <a:cs typeface="Times New Roman" panose="02020603050405020304" pitchFamily="18" charset="0"/>
              </a:rPr>
              <a:t>2</a:t>
            </a:r>
            <a:r>
              <a:rPr lang="en-US" sz="3600" i="1" dirty="0">
                <a:latin typeface="Times New Roman" panose="02020603050405020304" pitchFamily="18" charset="0"/>
                <a:cs typeface="Times New Roman" panose="02020603050405020304" pitchFamily="18" charset="0"/>
              </a:rPr>
              <a:t>, …, x</a:t>
            </a:r>
            <a:r>
              <a:rPr lang="en-US" sz="3600" i="1" baseline="-25000" dirty="0">
                <a:latin typeface="Times New Roman" panose="02020603050405020304" pitchFamily="18" charset="0"/>
                <a:cs typeface="Times New Roman" panose="02020603050405020304" pitchFamily="18" charset="0"/>
              </a:rPr>
              <a:t>n0</a:t>
            </a:r>
          </a:p>
        </p:txBody>
      </p:sp>
      <p:sp>
        <p:nvSpPr>
          <p:cNvPr id="4" name="Rectangle 3">
            <a:extLst>
              <a:ext uri="{FF2B5EF4-FFF2-40B4-BE49-F238E27FC236}">
                <a16:creationId xmlns:a16="http://schemas.microsoft.com/office/drawing/2014/main" id="{18163F4E-3D56-D5BB-AD84-1ABB976B76F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1B96E45-C08B-5A9F-AC2E-030F1510A00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A3B99645-3083-155F-5A3C-288EA20931D1}"/>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76861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9DCA5-80DF-CB46-94C0-75992478720B}"/>
              </a:ext>
            </a:extLst>
          </p:cNvPr>
          <p:cNvSpPr>
            <a:spLocks noGrp="1"/>
          </p:cNvSpPr>
          <p:nvPr>
            <p:ph type="title"/>
          </p:nvPr>
        </p:nvSpPr>
        <p:spPr>
          <a:xfrm>
            <a:off x="838200" y="989965"/>
            <a:ext cx="10515600" cy="1325563"/>
          </a:xfrm>
        </p:spPr>
        <p:txBody>
          <a:bodyPr/>
          <a:lstStyle/>
          <a:p>
            <a:r>
              <a:rPr lang="en-US" dirty="0"/>
              <a:t>Replacing the bias unit</a:t>
            </a:r>
          </a:p>
        </p:txBody>
      </p:sp>
      <p:pic>
        <p:nvPicPr>
          <p:cNvPr id="5" name="Content Placeholder 4">
            <a:extLst>
              <a:ext uri="{FF2B5EF4-FFF2-40B4-BE49-F238E27FC236}">
                <a16:creationId xmlns:a16="http://schemas.microsoft.com/office/drawing/2014/main" id="{CBED5C63-087F-654C-B12E-FBB019B63813}"/>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97281" y="3368041"/>
            <a:ext cx="4780371" cy="2914651"/>
          </a:xfrm>
        </p:spPr>
      </p:pic>
      <p:pic>
        <p:nvPicPr>
          <p:cNvPr id="7" name="Picture 6">
            <a:extLst>
              <a:ext uri="{FF2B5EF4-FFF2-40B4-BE49-F238E27FC236}">
                <a16:creationId xmlns:a16="http://schemas.microsoft.com/office/drawing/2014/main" id="{3A45AAC8-D661-1A49-A14F-6DDCB62783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06829" y="3352143"/>
            <a:ext cx="4780371" cy="2946447"/>
          </a:xfrm>
          <a:prstGeom prst="rect">
            <a:avLst/>
          </a:prstGeom>
        </p:spPr>
      </p:pic>
      <p:sp>
        <p:nvSpPr>
          <p:cNvPr id="8" name="Content Placeholder 2">
            <a:extLst>
              <a:ext uri="{FF2B5EF4-FFF2-40B4-BE49-F238E27FC236}">
                <a16:creationId xmlns:a16="http://schemas.microsoft.com/office/drawing/2014/main" id="{F0325B61-E264-454D-AE0D-FD5E6958F69A}"/>
              </a:ext>
            </a:extLst>
          </p:cNvPr>
          <p:cNvSpPr txBox="1">
            <a:spLocks/>
          </p:cNvSpPr>
          <p:nvPr/>
        </p:nvSpPr>
        <p:spPr>
          <a:xfrm>
            <a:off x="1097284" y="2225040"/>
            <a:ext cx="10058401" cy="4572000"/>
          </a:xfrm>
          <a:prstGeom prst="rect">
            <a:avLst/>
          </a:prstGeom>
        </p:spPr>
        <p:txBody>
          <a:bodyPr vert="horz" lIns="0" tIns="45720" rIns="0" bIns="45720" rtlCol="0">
            <a:normAutofit/>
          </a:bodyPr>
          <a:lstStyle>
            <a:lvl1pPr marL="10584" indent="-10584" algn="l" defTabSz="914377" rtl="0" eaLnBrk="1" latinLnBrk="0" hangingPunct="1">
              <a:lnSpc>
                <a:spcPct val="90000"/>
              </a:lnSpc>
              <a:spcBef>
                <a:spcPts val="1200"/>
              </a:spcBef>
              <a:spcAft>
                <a:spcPts val="200"/>
              </a:spcAft>
              <a:buClr>
                <a:schemeClr val="accent1"/>
              </a:buClr>
              <a:buSzPct val="100000"/>
              <a:buFont typeface="Calibri" panose="020F0502020204030204" pitchFamily="34" charset="0"/>
              <a:buNone/>
              <a:tabLst/>
              <a:defRPr sz="3733" kern="1200" baseline="0">
                <a:solidFill>
                  <a:schemeClr val="tx1">
                    <a:lumMod val="75000"/>
                    <a:lumOff val="25000"/>
                  </a:schemeClr>
                </a:solidFill>
                <a:latin typeface="+mn-lt"/>
                <a:ea typeface="+mn-ea"/>
                <a:cs typeface="+mn-cs"/>
              </a:defRPr>
            </a:lvl1pPr>
            <a:lvl2pPr marL="539737" indent="-338658" algn="l" defTabSz="914377" rtl="0" eaLnBrk="1" latinLnBrk="0" hangingPunct="1">
              <a:lnSpc>
                <a:spcPct val="90000"/>
              </a:lnSpc>
              <a:spcBef>
                <a:spcPts val="200"/>
              </a:spcBef>
              <a:spcAft>
                <a:spcPts val="400"/>
              </a:spcAft>
              <a:buClr>
                <a:schemeClr val="accent1"/>
              </a:buClr>
              <a:buFont typeface="Calibri" pitchFamily="34" charset="0"/>
              <a:buChar char="◦"/>
              <a:tabLst/>
              <a:defRPr sz="3200" kern="1200" baseline="0">
                <a:solidFill>
                  <a:schemeClr val="tx1">
                    <a:lumMod val="75000"/>
                    <a:lumOff val="25000"/>
                  </a:schemeClr>
                </a:solidFill>
                <a:latin typeface="+mn-lt"/>
                <a:ea typeface="+mn-ea"/>
                <a:cs typeface="+mn-cs"/>
              </a:defRPr>
            </a:lvl2pPr>
            <a:lvl3pPr marL="687900" indent="-304792" algn="l" defTabSz="914377" rtl="0" eaLnBrk="1" latinLnBrk="0" hangingPunct="1">
              <a:lnSpc>
                <a:spcPct val="90000"/>
              </a:lnSpc>
              <a:spcBef>
                <a:spcPts val="200"/>
              </a:spcBef>
              <a:spcAft>
                <a:spcPts val="400"/>
              </a:spcAft>
              <a:buClr>
                <a:schemeClr val="accent1"/>
              </a:buClr>
              <a:buFont typeface="Calibri" pitchFamily="34" charset="0"/>
              <a:buChar char="◦"/>
              <a:tabLst/>
              <a:defRPr sz="2667" kern="1200" baseline="0">
                <a:solidFill>
                  <a:schemeClr val="tx1">
                    <a:lumMod val="75000"/>
                    <a:lumOff val="25000"/>
                  </a:schemeClr>
                </a:solidFill>
                <a:latin typeface="+mn-lt"/>
                <a:ea typeface="+mn-ea"/>
                <a:cs typeface="+mn-cs"/>
              </a:defRPr>
            </a:lvl3pPr>
            <a:lvl4pPr marL="920728" indent="-353475" algn="l" defTabSz="914377" rtl="0" eaLnBrk="1" latinLnBrk="0" hangingPunct="1">
              <a:lnSpc>
                <a:spcPct val="90000"/>
              </a:lnSpc>
              <a:spcBef>
                <a:spcPts val="200"/>
              </a:spcBef>
              <a:spcAft>
                <a:spcPts val="400"/>
              </a:spcAft>
              <a:buClr>
                <a:schemeClr val="accent1"/>
              </a:buClr>
              <a:buFont typeface="Calibri" pitchFamily="34" charset="0"/>
              <a:buChar char="◦"/>
              <a:tabLst/>
              <a:defRPr sz="2133" kern="1200" baseline="0">
                <a:solidFill>
                  <a:schemeClr val="tx1">
                    <a:lumMod val="75000"/>
                    <a:lumOff val="25000"/>
                  </a:schemeClr>
                </a:solidFill>
                <a:latin typeface="+mn-lt"/>
                <a:ea typeface="+mn-ea"/>
                <a:cs typeface="+mn-cs"/>
              </a:defRPr>
            </a:lvl4pPr>
            <a:lvl5pPr marL="1068891" indent="-319609" algn="l" defTabSz="914377" rtl="0" eaLnBrk="1" latinLnBrk="0" hangingPunct="1">
              <a:lnSpc>
                <a:spcPct val="90000"/>
              </a:lnSpc>
              <a:spcBef>
                <a:spcPts val="200"/>
              </a:spcBef>
              <a:spcAft>
                <a:spcPts val="400"/>
              </a:spcAft>
              <a:buClr>
                <a:schemeClr val="accent1"/>
              </a:buClr>
              <a:buFont typeface="Calibri" pitchFamily="34" charset="0"/>
              <a:buChar char="◦"/>
              <a:tabLst/>
              <a:defRPr sz="1867" kern="1200" baseline="0">
                <a:solidFill>
                  <a:schemeClr val="tx1">
                    <a:lumMod val="75000"/>
                    <a:lumOff val="25000"/>
                  </a:schemeClr>
                </a:solidFill>
                <a:latin typeface="+mj-lt"/>
                <a:ea typeface="+mn-ea"/>
                <a:cs typeface="+mn-cs"/>
              </a:defRPr>
            </a:lvl5pPr>
            <a:lvl6pPr marL="1099973" indent="-228594" algn="l" defTabSz="914377"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968" indent="-228594" algn="l" defTabSz="914377"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963" indent="-228594" algn="l" defTabSz="914377"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958" indent="-228594" algn="l" defTabSz="914377"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US"/>
              <a:t>Instead of:					We'll do this:</a:t>
            </a:r>
            <a:endParaRPr lang="en-US" dirty="0"/>
          </a:p>
        </p:txBody>
      </p:sp>
      <p:sp>
        <p:nvSpPr>
          <p:cNvPr id="9" name="Rectangle 8">
            <a:extLst>
              <a:ext uri="{FF2B5EF4-FFF2-40B4-BE49-F238E27FC236}">
                <a16:creationId xmlns:a16="http://schemas.microsoft.com/office/drawing/2014/main" id="{F474F730-4044-D6A9-6EEA-5E259BB55A9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FCAEB336-BE8E-563A-A65A-8DB5CC9640E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CA9CB72E-70D7-C9AA-45F3-C4749BAB438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264410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D3430-79BF-FD46-9D0F-51DECC01C94D}"/>
              </a:ext>
            </a:extLst>
          </p:cNvPr>
          <p:cNvSpPr>
            <a:spLocks noGrp="1"/>
          </p:cNvSpPr>
          <p:nvPr>
            <p:ph type="title"/>
          </p:nvPr>
        </p:nvSpPr>
        <p:spPr>
          <a:xfrm>
            <a:off x="838200" y="1066165"/>
            <a:ext cx="10515600" cy="1325563"/>
          </a:xfrm>
        </p:spPr>
        <p:txBody>
          <a:bodyPr/>
          <a:lstStyle/>
          <a:p>
            <a:r>
              <a:rPr lang="en-US" dirty="0"/>
              <a:t>Use cases for feedforward networks</a:t>
            </a:r>
            <a:endParaRPr lang="en-US" b="0" dirty="0"/>
          </a:p>
        </p:txBody>
      </p:sp>
      <p:sp>
        <p:nvSpPr>
          <p:cNvPr id="3" name="Content Placeholder 2">
            <a:extLst>
              <a:ext uri="{FF2B5EF4-FFF2-40B4-BE49-F238E27FC236}">
                <a16:creationId xmlns:a16="http://schemas.microsoft.com/office/drawing/2014/main" id="{D50E0E47-2118-B143-B41A-308F3C7B2759}"/>
              </a:ext>
            </a:extLst>
          </p:cNvPr>
          <p:cNvSpPr>
            <a:spLocks noGrp="1"/>
          </p:cNvSpPr>
          <p:nvPr>
            <p:ph idx="1"/>
          </p:nvPr>
        </p:nvSpPr>
        <p:spPr>
          <a:xfrm>
            <a:off x="1097280" y="2199640"/>
            <a:ext cx="10688317" cy="5359400"/>
          </a:xfrm>
        </p:spPr>
        <p:txBody>
          <a:bodyPr/>
          <a:lstStyle/>
          <a:p>
            <a:r>
              <a:rPr lang="en-US" dirty="0"/>
              <a:t>Let's consider 2 (simplified) sample tasks:</a:t>
            </a:r>
          </a:p>
          <a:p>
            <a:pPr marL="810653" lvl="1" indent="-609585">
              <a:lnSpc>
                <a:spcPct val="100000"/>
              </a:lnSpc>
              <a:spcAft>
                <a:spcPts val="1200"/>
              </a:spcAft>
              <a:buFont typeface="+mj-lt"/>
              <a:buAutoNum type="arabicPeriod"/>
            </a:pPr>
            <a:r>
              <a:rPr lang="en-US" sz="3733" dirty="0"/>
              <a:t>Text classification</a:t>
            </a:r>
          </a:p>
          <a:p>
            <a:pPr marL="810653" lvl="1" indent="-609585">
              <a:lnSpc>
                <a:spcPct val="100000"/>
              </a:lnSpc>
              <a:spcAft>
                <a:spcPts val="1200"/>
              </a:spcAft>
              <a:buFont typeface="+mj-lt"/>
              <a:buAutoNum type="arabicPeriod"/>
            </a:pPr>
            <a:r>
              <a:rPr lang="en-US" sz="3733" dirty="0"/>
              <a:t>Language modeling</a:t>
            </a:r>
          </a:p>
          <a:p>
            <a:pPr marL="0" indent="0"/>
            <a:endParaRPr lang="en-US" sz="1200" dirty="0"/>
          </a:p>
          <a:p>
            <a:pPr marL="0" indent="0"/>
            <a:r>
              <a:rPr lang="en-US" dirty="0"/>
              <a:t>State of the art systems use more powerful neural architectures, but simple models are useful to consider!</a:t>
            </a:r>
          </a:p>
        </p:txBody>
      </p:sp>
      <p:sp>
        <p:nvSpPr>
          <p:cNvPr id="5" name="Rectangle 4">
            <a:extLst>
              <a:ext uri="{FF2B5EF4-FFF2-40B4-BE49-F238E27FC236}">
                <a16:creationId xmlns:a16="http://schemas.microsoft.com/office/drawing/2014/main" id="{AE654EDA-0532-8FA7-02DB-C3B4A4290DB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AFD3364-B109-6AB3-A289-1FAE7A693B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B4E7C5E-368D-3682-BB16-9C0E6679296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55564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878840"/>
            <a:ext cx="10922000" cy="1066800"/>
          </a:xfrm>
        </p:spPr>
        <p:txBody>
          <a:bodyPr>
            <a:normAutofit/>
          </a:bodyPr>
          <a:lstStyle/>
          <a:p>
            <a:r>
              <a:rPr lang="en-US" b="0" dirty="0"/>
              <a:t>Classification: Sentiment Analysis</a:t>
            </a:r>
          </a:p>
        </p:txBody>
      </p:sp>
      <p:sp>
        <p:nvSpPr>
          <p:cNvPr id="3" name="Content Placeholder 2"/>
          <p:cNvSpPr>
            <a:spLocks noGrp="1"/>
          </p:cNvSpPr>
          <p:nvPr>
            <p:ph idx="1"/>
          </p:nvPr>
        </p:nvSpPr>
        <p:spPr>
          <a:xfrm>
            <a:off x="1143001" y="1803400"/>
            <a:ext cx="9711891" cy="4673600"/>
          </a:xfrm>
        </p:spPr>
        <p:txBody>
          <a:bodyPr/>
          <a:lstStyle/>
          <a:p>
            <a:r>
              <a:rPr lang="en-US" dirty="0"/>
              <a:t>We could do exactly what we did with logistic regression</a:t>
            </a:r>
          </a:p>
          <a:p>
            <a:r>
              <a:rPr lang="en-US" dirty="0"/>
              <a:t>Input layer are binary features as before</a:t>
            </a:r>
          </a:p>
          <a:p>
            <a:r>
              <a:rPr lang="en-US" dirty="0"/>
              <a:t>Output layer is 0 or 1</a:t>
            </a:r>
          </a:p>
        </p:txBody>
      </p:sp>
      <p:grpSp>
        <p:nvGrpSpPr>
          <p:cNvPr id="42" name="Group 41"/>
          <p:cNvGrpSpPr/>
          <p:nvPr/>
        </p:nvGrpSpPr>
        <p:grpSpPr>
          <a:xfrm>
            <a:off x="6632100" y="3001436"/>
            <a:ext cx="3556000" cy="3291195"/>
            <a:chOff x="1997416" y="1094195"/>
            <a:chExt cx="5712473" cy="4285090"/>
          </a:xfrm>
        </p:grpSpPr>
        <p:sp>
          <p:nvSpPr>
            <p:cNvPr id="7" name="Oval 6"/>
            <p:cNvSpPr/>
            <p:nvPr/>
          </p:nvSpPr>
          <p:spPr bwMode="auto">
            <a:xfrm>
              <a:off x="3581402" y="2724150"/>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8" name="Oval 7"/>
            <p:cNvSpPr/>
            <p:nvPr/>
          </p:nvSpPr>
          <p:spPr bwMode="auto">
            <a:xfrm>
              <a:off x="3428999"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4267202" y="10941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0" name="Oval 9"/>
            <p:cNvSpPr/>
            <p:nvPr/>
          </p:nvSpPr>
          <p:spPr bwMode="auto">
            <a:xfrm>
              <a:off x="5105398"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1" name="Oval 10"/>
            <p:cNvSpPr/>
            <p:nvPr/>
          </p:nvSpPr>
          <p:spPr bwMode="auto">
            <a:xfrm>
              <a:off x="4267202"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2" name="Straight Arrow Connector 11"/>
            <p:cNvCxnSpPr>
              <a:cxnSpLocks/>
              <a:stCxn id="8" idx="0"/>
              <a:endCxn id="9" idx="3"/>
            </p:cNvCxnSpPr>
            <p:nvPr/>
          </p:nvCxnSpPr>
          <p:spPr bwMode="auto">
            <a:xfrm flipV="1">
              <a:off x="3803833" y="1799515"/>
              <a:ext cx="573156" cy="742478"/>
            </a:xfrm>
            <a:prstGeom prst="straightConnector1">
              <a:avLst/>
            </a:prstGeom>
            <a:noFill/>
            <a:ln w="9525" cap="flat" cmpd="sng" algn="ctr">
              <a:noFill/>
              <a:prstDash val="solid"/>
              <a:round/>
              <a:headEnd type="none" w="med" len="med"/>
              <a:tailEnd type="arrow"/>
            </a:ln>
            <a:effectLst/>
          </p:spPr>
        </p:cxnSp>
        <p:cxnSp>
          <p:nvCxnSpPr>
            <p:cNvPr id="13" name="Straight Arrow Connector 12"/>
            <p:cNvCxnSpPr>
              <a:cxnSpLocks/>
              <a:stCxn id="11" idx="0"/>
              <a:endCxn id="9" idx="4"/>
            </p:cNvCxnSpPr>
            <p:nvPr/>
          </p:nvCxnSpPr>
          <p:spPr bwMode="auto">
            <a:xfrm flipV="1">
              <a:off x="4642036" y="1920529"/>
              <a:ext cx="0" cy="621464"/>
            </a:xfrm>
            <a:prstGeom prst="straightConnector1">
              <a:avLst/>
            </a:prstGeom>
            <a:noFill/>
            <a:ln w="9525" cap="flat" cmpd="sng" algn="ctr">
              <a:solidFill>
                <a:schemeClr val="tx1"/>
              </a:solidFill>
              <a:prstDash val="solid"/>
              <a:round/>
              <a:headEnd type="none" w="med" len="med"/>
              <a:tailEnd type="arrow"/>
            </a:ln>
            <a:effectLst/>
          </p:spPr>
        </p:cxnSp>
        <p:cxnSp>
          <p:nvCxnSpPr>
            <p:cNvPr id="14" name="Straight Arrow Connector 13"/>
            <p:cNvCxnSpPr>
              <a:cxnSpLocks/>
              <a:stCxn id="10" idx="0"/>
              <a:endCxn id="9" idx="4"/>
            </p:cNvCxnSpPr>
            <p:nvPr/>
          </p:nvCxnSpPr>
          <p:spPr bwMode="auto">
            <a:xfrm flipH="1" flipV="1">
              <a:off x="4642036" y="1920529"/>
              <a:ext cx="838196" cy="621464"/>
            </a:xfrm>
            <a:prstGeom prst="straightConnector1">
              <a:avLst/>
            </a:prstGeom>
            <a:noFill/>
            <a:ln w="9525" cap="flat" cmpd="sng" algn="ctr">
              <a:solidFill>
                <a:schemeClr val="tx1"/>
              </a:solidFill>
              <a:prstDash val="solid"/>
              <a:round/>
              <a:headEnd type="none" w="med" len="med"/>
              <a:tailEnd type="arrow"/>
            </a:ln>
            <a:effectLst/>
          </p:spPr>
        </p:cxnSp>
        <p:cxnSp>
          <p:nvCxnSpPr>
            <p:cNvPr id="15" name="Straight Arrow Connector 14"/>
            <p:cNvCxnSpPr>
              <a:cxnSpLocks/>
              <a:stCxn id="8" idx="7"/>
              <a:endCxn id="9" idx="4"/>
            </p:cNvCxnSpPr>
            <p:nvPr/>
          </p:nvCxnSpPr>
          <p:spPr bwMode="auto">
            <a:xfrm flipV="1">
              <a:off x="4068878" y="1920529"/>
              <a:ext cx="573157" cy="742478"/>
            </a:xfrm>
            <a:prstGeom prst="straightConnector1">
              <a:avLst/>
            </a:prstGeom>
            <a:noFill/>
            <a:ln w="9525" cap="flat" cmpd="sng" algn="ctr">
              <a:solidFill>
                <a:schemeClr val="tx1"/>
              </a:solidFill>
              <a:prstDash val="solid"/>
              <a:round/>
              <a:headEnd type="none" w="med" len="med"/>
              <a:tailEnd type="arrow"/>
            </a:ln>
            <a:effectLst/>
          </p:spPr>
        </p:cxnSp>
        <p:sp>
          <p:nvSpPr>
            <p:cNvPr id="16" name="Oval 15"/>
            <p:cNvSpPr/>
            <p:nvPr/>
          </p:nvSpPr>
          <p:spPr bwMode="auto">
            <a:xfrm>
              <a:off x="3962401" y="4552951"/>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7" name="Oval 16"/>
            <p:cNvSpPr/>
            <p:nvPr/>
          </p:nvSpPr>
          <p:spPr bwMode="auto">
            <a:xfrm>
              <a:off x="20574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8" name="Oval 17"/>
            <p:cNvSpPr/>
            <p:nvPr/>
          </p:nvSpPr>
          <p:spPr bwMode="auto">
            <a:xfrm>
              <a:off x="58674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9" name="Oval 18"/>
            <p:cNvSpPr/>
            <p:nvPr/>
          </p:nvSpPr>
          <p:spPr bwMode="auto">
            <a:xfrm>
              <a:off x="45720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0" name="Oval 19"/>
            <p:cNvSpPr/>
            <p:nvPr/>
          </p:nvSpPr>
          <p:spPr bwMode="auto">
            <a:xfrm>
              <a:off x="3200399"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1" name="Straight Arrow Connector 20"/>
            <p:cNvCxnSpPr>
              <a:cxnSpLocks/>
              <a:stCxn id="17" idx="0"/>
            </p:cNvCxnSpPr>
            <p:nvPr/>
          </p:nvCxnSpPr>
          <p:spPr bwMode="auto">
            <a:xfrm flipV="1">
              <a:off x="2432234" y="3049362"/>
              <a:ext cx="2271755" cy="1321434"/>
            </a:xfrm>
            <a:prstGeom prst="straightConnector1">
              <a:avLst/>
            </a:prstGeom>
            <a:noFill/>
            <a:ln w="9525" cap="flat" cmpd="sng" algn="ctr">
              <a:noFill/>
              <a:prstDash val="solid"/>
              <a:round/>
              <a:headEnd type="none" w="med" len="med"/>
              <a:tailEnd type="arrow"/>
            </a:ln>
            <a:effectLst/>
          </p:spPr>
        </p:cxnSp>
        <p:cxnSp>
          <p:nvCxnSpPr>
            <p:cNvPr id="22" name="Straight Arrow Connector 21"/>
            <p:cNvCxnSpPr>
              <a:cxnSpLocks/>
              <a:stCxn id="20" idx="0"/>
              <a:endCxn id="8" idx="4"/>
            </p:cNvCxnSpPr>
            <p:nvPr/>
          </p:nvCxnSpPr>
          <p:spPr bwMode="auto">
            <a:xfrm flipV="1">
              <a:off x="3575233" y="3368327"/>
              <a:ext cx="228600"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3" name="Straight Arrow Connector 22"/>
            <p:cNvCxnSpPr>
              <a:cxnSpLocks/>
              <a:stCxn id="19" idx="0"/>
              <a:endCxn id="8" idx="4"/>
            </p:cNvCxnSpPr>
            <p:nvPr/>
          </p:nvCxnSpPr>
          <p:spPr bwMode="auto">
            <a:xfrm flipH="1" flipV="1">
              <a:off x="3803833" y="3368327"/>
              <a:ext cx="1143001"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4" name="Straight Arrow Connector 23"/>
            <p:cNvCxnSpPr>
              <a:cxnSpLocks/>
              <a:stCxn id="18" idx="0"/>
              <a:endCxn id="8" idx="4"/>
            </p:cNvCxnSpPr>
            <p:nvPr/>
          </p:nvCxnSpPr>
          <p:spPr bwMode="auto">
            <a:xfrm flipH="1" flipV="1">
              <a:off x="3803833" y="3368327"/>
              <a:ext cx="2438400"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5" name="Straight Arrow Connector 24"/>
            <p:cNvCxnSpPr>
              <a:cxnSpLocks/>
              <a:stCxn id="17" idx="7"/>
              <a:endCxn id="8" idx="4"/>
            </p:cNvCxnSpPr>
            <p:nvPr/>
          </p:nvCxnSpPr>
          <p:spPr bwMode="auto">
            <a:xfrm flipV="1">
              <a:off x="2697279" y="3368327"/>
              <a:ext cx="1106554" cy="1123483"/>
            </a:xfrm>
            <a:prstGeom prst="straightConnector1">
              <a:avLst/>
            </a:prstGeom>
            <a:noFill/>
            <a:ln w="9525" cap="flat" cmpd="sng" algn="ctr">
              <a:solidFill>
                <a:schemeClr val="tx1"/>
              </a:solidFill>
              <a:prstDash val="solid"/>
              <a:round/>
              <a:headEnd type="none" w="med" len="med"/>
              <a:tailEnd type="arrow"/>
            </a:ln>
            <a:effectLst/>
          </p:spPr>
        </p:cxnSp>
        <p:sp>
          <p:nvSpPr>
            <p:cNvPr id="26" name="Oval 25"/>
            <p:cNvSpPr/>
            <p:nvPr/>
          </p:nvSpPr>
          <p:spPr bwMode="auto">
            <a:xfrm>
              <a:off x="6781800" y="441364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7" name="Straight Arrow Connector 26"/>
            <p:cNvCxnSpPr>
              <a:cxnSpLocks/>
              <a:stCxn id="26" idx="0"/>
              <a:endCxn id="8" idx="4"/>
            </p:cNvCxnSpPr>
            <p:nvPr/>
          </p:nvCxnSpPr>
          <p:spPr bwMode="auto">
            <a:xfrm flipH="1" flipV="1">
              <a:off x="3803833" y="3368327"/>
              <a:ext cx="3352801" cy="1045315"/>
            </a:xfrm>
            <a:prstGeom prst="straightConnector1">
              <a:avLst/>
            </a:prstGeom>
            <a:noFill/>
            <a:ln w="9525" cap="flat" cmpd="sng" algn="ctr">
              <a:solidFill>
                <a:schemeClr val="tx1"/>
              </a:solidFill>
              <a:prstDash val="solid"/>
              <a:round/>
              <a:headEnd type="none" w="med" len="med"/>
              <a:tailEnd type="arrow"/>
            </a:ln>
            <a:effectLst/>
          </p:spPr>
        </p:cxnSp>
        <p:cxnSp>
          <p:nvCxnSpPr>
            <p:cNvPr id="28" name="Straight Arrow Connector 27"/>
            <p:cNvCxnSpPr>
              <a:cxnSpLocks/>
              <a:stCxn id="17" idx="7"/>
              <a:endCxn id="11" idx="4"/>
            </p:cNvCxnSpPr>
            <p:nvPr/>
          </p:nvCxnSpPr>
          <p:spPr bwMode="auto">
            <a:xfrm flipV="1">
              <a:off x="2697279" y="3368327"/>
              <a:ext cx="1944756" cy="1123483"/>
            </a:xfrm>
            <a:prstGeom prst="straightConnector1">
              <a:avLst/>
            </a:prstGeom>
            <a:noFill/>
            <a:ln w="9525" cap="flat" cmpd="sng" algn="ctr">
              <a:solidFill>
                <a:schemeClr val="tx1"/>
              </a:solidFill>
              <a:prstDash val="solid"/>
              <a:round/>
              <a:headEnd type="none" w="med" len="med"/>
              <a:tailEnd type="arrow"/>
            </a:ln>
            <a:effectLst/>
          </p:spPr>
        </p:cxnSp>
        <p:cxnSp>
          <p:nvCxnSpPr>
            <p:cNvPr id="29" name="Straight Arrow Connector 28"/>
            <p:cNvCxnSpPr>
              <a:cxnSpLocks/>
              <a:stCxn id="17" idx="7"/>
              <a:endCxn id="10" idx="4"/>
            </p:cNvCxnSpPr>
            <p:nvPr/>
          </p:nvCxnSpPr>
          <p:spPr bwMode="auto">
            <a:xfrm flipV="1">
              <a:off x="2697279" y="3368327"/>
              <a:ext cx="2782953" cy="1123483"/>
            </a:xfrm>
            <a:prstGeom prst="straightConnector1">
              <a:avLst/>
            </a:prstGeom>
            <a:noFill/>
            <a:ln w="9525" cap="flat" cmpd="sng" algn="ctr">
              <a:solidFill>
                <a:schemeClr val="tx1"/>
              </a:solidFill>
              <a:prstDash val="solid"/>
              <a:round/>
              <a:headEnd type="none" w="med" len="med"/>
              <a:tailEnd type="arrow"/>
            </a:ln>
            <a:effectLst/>
          </p:spPr>
        </p:cxnSp>
        <p:cxnSp>
          <p:nvCxnSpPr>
            <p:cNvPr id="30" name="Straight Arrow Connector 29"/>
            <p:cNvCxnSpPr>
              <a:cxnSpLocks/>
              <a:stCxn id="26" idx="0"/>
              <a:endCxn id="10" idx="4"/>
            </p:cNvCxnSpPr>
            <p:nvPr/>
          </p:nvCxnSpPr>
          <p:spPr bwMode="auto">
            <a:xfrm flipH="1" flipV="1">
              <a:off x="5480232" y="3368327"/>
              <a:ext cx="1676402" cy="1045315"/>
            </a:xfrm>
            <a:prstGeom prst="straightConnector1">
              <a:avLst/>
            </a:prstGeom>
            <a:noFill/>
            <a:ln w="9525" cap="flat" cmpd="sng" algn="ctr">
              <a:solidFill>
                <a:schemeClr val="tx1"/>
              </a:solidFill>
              <a:prstDash val="solid"/>
              <a:round/>
              <a:headEnd type="none" w="med" len="med"/>
              <a:tailEnd type="arrow"/>
            </a:ln>
            <a:effectLst/>
          </p:spPr>
        </p:cxnSp>
        <p:cxnSp>
          <p:nvCxnSpPr>
            <p:cNvPr id="31" name="Straight Arrow Connector 30"/>
            <p:cNvCxnSpPr>
              <a:cxnSpLocks/>
              <a:stCxn id="26" idx="0"/>
              <a:endCxn id="11" idx="4"/>
            </p:cNvCxnSpPr>
            <p:nvPr/>
          </p:nvCxnSpPr>
          <p:spPr bwMode="auto">
            <a:xfrm flipH="1" flipV="1">
              <a:off x="4642036" y="3368327"/>
              <a:ext cx="2514598" cy="1045315"/>
            </a:xfrm>
            <a:prstGeom prst="straightConnector1">
              <a:avLst/>
            </a:prstGeom>
            <a:noFill/>
            <a:ln w="9525" cap="flat" cmpd="sng" algn="ctr">
              <a:solidFill>
                <a:schemeClr val="tx1"/>
              </a:solidFill>
              <a:prstDash val="solid"/>
              <a:round/>
              <a:headEnd type="none" w="med" len="med"/>
              <a:tailEnd type="arrow"/>
            </a:ln>
            <a:effectLst/>
          </p:spPr>
        </p:cxnSp>
        <p:cxnSp>
          <p:nvCxnSpPr>
            <p:cNvPr id="32" name="Straight Arrow Connector 31"/>
            <p:cNvCxnSpPr>
              <a:cxnSpLocks/>
              <a:stCxn id="18" idx="0"/>
              <a:endCxn id="11" idx="4"/>
            </p:cNvCxnSpPr>
            <p:nvPr/>
          </p:nvCxnSpPr>
          <p:spPr bwMode="auto">
            <a:xfrm flipH="1" flipV="1">
              <a:off x="4642036" y="3368327"/>
              <a:ext cx="16001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3" name="Straight Arrow Connector 32"/>
            <p:cNvCxnSpPr>
              <a:cxnSpLocks/>
              <a:stCxn id="18" idx="0"/>
              <a:endCxn id="10" idx="4"/>
            </p:cNvCxnSpPr>
            <p:nvPr/>
          </p:nvCxnSpPr>
          <p:spPr bwMode="auto">
            <a:xfrm flipH="1" flipV="1">
              <a:off x="5480232" y="3368327"/>
              <a:ext cx="762001"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4" name="Straight Arrow Connector 33"/>
            <p:cNvCxnSpPr>
              <a:cxnSpLocks/>
              <a:stCxn id="19" idx="0"/>
              <a:endCxn id="11" idx="4"/>
            </p:cNvCxnSpPr>
            <p:nvPr/>
          </p:nvCxnSpPr>
          <p:spPr bwMode="auto">
            <a:xfrm flipH="1" flipV="1">
              <a:off x="4642036" y="3368327"/>
              <a:ext cx="3047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5" name="Straight Arrow Connector 34"/>
            <p:cNvCxnSpPr>
              <a:cxnSpLocks/>
              <a:stCxn id="19" idx="0"/>
              <a:endCxn id="10" idx="4"/>
            </p:cNvCxnSpPr>
            <p:nvPr/>
          </p:nvCxnSpPr>
          <p:spPr bwMode="auto">
            <a:xfrm flipV="1">
              <a:off x="4946834" y="3368327"/>
              <a:ext cx="5333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6" name="Straight Arrow Connector 35"/>
            <p:cNvCxnSpPr>
              <a:cxnSpLocks/>
              <a:stCxn id="20" idx="0"/>
              <a:endCxn id="11" idx="4"/>
            </p:cNvCxnSpPr>
            <p:nvPr/>
          </p:nvCxnSpPr>
          <p:spPr bwMode="auto">
            <a:xfrm flipV="1">
              <a:off x="3575233" y="3368327"/>
              <a:ext cx="1066803"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7" name="Straight Arrow Connector 36"/>
            <p:cNvCxnSpPr>
              <a:cxnSpLocks/>
              <a:stCxn id="20" idx="0"/>
              <a:endCxn id="10" idx="4"/>
            </p:cNvCxnSpPr>
            <p:nvPr/>
          </p:nvCxnSpPr>
          <p:spPr bwMode="auto">
            <a:xfrm flipV="1">
              <a:off x="3575233" y="3368327"/>
              <a:ext cx="1904999" cy="1002468"/>
            </a:xfrm>
            <a:prstGeom prst="straightConnector1">
              <a:avLst/>
            </a:prstGeom>
            <a:noFill/>
            <a:ln w="9525" cap="flat" cmpd="sng" algn="ctr">
              <a:solidFill>
                <a:schemeClr val="tx1"/>
              </a:solidFill>
              <a:prstDash val="solid"/>
              <a:round/>
              <a:headEnd type="none" w="med" len="med"/>
              <a:tailEnd type="arrow"/>
            </a:ln>
            <a:effectLst/>
          </p:spPr>
        </p:cxnSp>
        <p:sp>
          <p:nvSpPr>
            <p:cNvPr id="38" name="TextBox 37"/>
            <p:cNvSpPr txBox="1"/>
            <p:nvPr/>
          </p:nvSpPr>
          <p:spPr>
            <a:xfrm>
              <a:off x="3047999" y="1428748"/>
              <a:ext cx="457199" cy="868146"/>
            </a:xfrm>
            <a:prstGeom prst="rect">
              <a:avLst/>
            </a:prstGeom>
            <a:noFill/>
          </p:spPr>
          <p:txBody>
            <a:bodyPr wrap="square" rtlCol="0">
              <a:spAutoFit/>
            </a:bodyPr>
            <a:lstStyle/>
            <a:p>
              <a:r>
                <a:rPr lang="en-US" sz="3733" dirty="0">
                  <a:solidFill>
                    <a:srgbClr val="590A0E"/>
                  </a:solidFill>
                </a:rPr>
                <a:t>U</a:t>
              </a:r>
            </a:p>
          </p:txBody>
        </p:sp>
        <p:sp>
          <p:nvSpPr>
            <p:cNvPr id="39" name="TextBox 38"/>
            <p:cNvSpPr txBox="1"/>
            <p:nvPr/>
          </p:nvSpPr>
          <p:spPr>
            <a:xfrm>
              <a:off x="2057400" y="3105150"/>
              <a:ext cx="457199" cy="868146"/>
            </a:xfrm>
            <a:prstGeom prst="rect">
              <a:avLst/>
            </a:prstGeom>
            <a:noFill/>
          </p:spPr>
          <p:txBody>
            <a:bodyPr wrap="square" rtlCol="0">
              <a:spAutoFit/>
            </a:bodyPr>
            <a:lstStyle/>
            <a:p>
              <a:r>
                <a:rPr lang="en-US" sz="3733" dirty="0">
                  <a:solidFill>
                    <a:srgbClr val="590A0E"/>
                  </a:solidFill>
                </a:rPr>
                <a:t>W</a:t>
              </a:r>
            </a:p>
          </p:txBody>
        </p:sp>
        <p:sp>
          <p:nvSpPr>
            <p:cNvPr id="40" name="TextBox 39"/>
            <p:cNvSpPr txBox="1"/>
            <p:nvPr/>
          </p:nvSpPr>
          <p:spPr>
            <a:xfrm>
              <a:off x="6887911" y="4446401"/>
              <a:ext cx="821978" cy="654594"/>
            </a:xfrm>
            <a:prstGeom prst="rect">
              <a:avLst/>
            </a:prstGeom>
            <a:noFill/>
          </p:spPr>
          <p:txBody>
            <a:bodyPr wrap="square" rtlCol="0">
              <a:spAutoFit/>
            </a:bodyPr>
            <a:lstStyle/>
            <a:p>
              <a:r>
                <a:rPr lang="en-US" sz="2667" dirty="0" err="1"/>
                <a:t>x</a:t>
              </a:r>
              <a:r>
                <a:rPr lang="en-US" sz="2667" baseline="-25000" dirty="0" err="1"/>
                <a:t>n</a:t>
              </a:r>
              <a:endParaRPr lang="en-US" sz="2400" baseline="-25000" dirty="0"/>
            </a:p>
          </p:txBody>
        </p:sp>
        <p:sp>
          <p:nvSpPr>
            <p:cNvPr id="41" name="TextBox 40"/>
            <p:cNvSpPr txBox="1"/>
            <p:nvPr/>
          </p:nvSpPr>
          <p:spPr>
            <a:xfrm>
              <a:off x="1997416" y="4446402"/>
              <a:ext cx="1273266" cy="654594"/>
            </a:xfrm>
            <a:prstGeom prst="rect">
              <a:avLst/>
            </a:prstGeom>
            <a:noFill/>
          </p:spPr>
          <p:txBody>
            <a:bodyPr wrap="square" rtlCol="0">
              <a:spAutoFit/>
            </a:bodyPr>
            <a:lstStyle/>
            <a:p>
              <a:r>
                <a:rPr lang="en-US" sz="2667" dirty="0"/>
                <a:t>x</a:t>
              </a:r>
              <a:r>
                <a:rPr lang="en-US" sz="2667" baseline="-25000" dirty="0"/>
                <a:t>1</a:t>
              </a:r>
              <a:endParaRPr lang="en-US" sz="2400" baseline="-25000" dirty="0"/>
            </a:p>
          </p:txBody>
        </p:sp>
      </p:grpSp>
      <p:sp>
        <p:nvSpPr>
          <p:cNvPr id="46" name="TextBox 45">
            <a:extLst>
              <a:ext uri="{FF2B5EF4-FFF2-40B4-BE49-F238E27FC236}">
                <a16:creationId xmlns:a16="http://schemas.microsoft.com/office/drawing/2014/main" id="{C905EFF6-EE1D-A34F-B093-DA6E0B370CF2}"/>
              </a:ext>
            </a:extLst>
          </p:cNvPr>
          <p:cNvSpPr txBox="1"/>
          <p:nvPr/>
        </p:nvSpPr>
        <p:spPr>
          <a:xfrm>
            <a:off x="8054530" y="2978440"/>
            <a:ext cx="439544" cy="666786"/>
          </a:xfrm>
          <a:prstGeom prst="rect">
            <a:avLst/>
          </a:prstGeom>
          <a:noFill/>
        </p:spPr>
        <p:txBody>
          <a:bodyPr wrap="none" rtlCol="0">
            <a:spAutoFit/>
          </a:bodyPr>
          <a:lstStyle/>
          <a:p>
            <a:r>
              <a:rPr lang="en-US" sz="3733" dirty="0" err="1"/>
              <a:t>σ</a:t>
            </a:r>
            <a:endParaRPr lang="en-US" sz="2400" dirty="0"/>
          </a:p>
        </p:txBody>
      </p:sp>
      <p:sp>
        <p:nvSpPr>
          <p:cNvPr id="4" name="Rectangle 3">
            <a:extLst>
              <a:ext uri="{FF2B5EF4-FFF2-40B4-BE49-F238E27FC236}">
                <a16:creationId xmlns:a16="http://schemas.microsoft.com/office/drawing/2014/main" id="{D6A5F78F-3303-C84C-60CB-6B27CAC6C26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B8FE486-FE1F-6100-D7AA-85BCCDEC7A18}"/>
              </a:ext>
            </a:extLst>
          </p:cNvPr>
          <p:cNvSpPr txBox="1"/>
          <p:nvPr/>
        </p:nvSpPr>
        <p:spPr>
          <a:xfrm>
            <a:off x="929510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1324542-E314-A75F-EE19-6A20AEC4A10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847490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13765"/>
            <a:ext cx="10515600" cy="1325563"/>
          </a:xfrm>
        </p:spPr>
        <p:txBody>
          <a:bodyPr/>
          <a:lstStyle/>
          <a:p>
            <a:r>
              <a:rPr lang="en-US" b="0" dirty="0"/>
              <a:t>Sentiment Features</a:t>
            </a:r>
          </a:p>
        </p:txBody>
      </p:sp>
      <p:pic>
        <p:nvPicPr>
          <p:cNvPr id="43" name="Picture 42">
            <a:extLst>
              <a:ext uri="{FF2B5EF4-FFF2-40B4-BE49-F238E27FC236}">
                <a16:creationId xmlns:a16="http://schemas.microsoft.com/office/drawing/2014/main" id="{D6E3DC10-09E6-AB42-B86D-E6C619347A88}"/>
              </a:ext>
            </a:extLst>
          </p:cNvPr>
          <p:cNvPicPr>
            <a:picLocks noChangeAspect="1"/>
          </p:cNvPicPr>
          <p:nvPr/>
        </p:nvPicPr>
        <p:blipFill rotWithShape="1">
          <a:blip r:embed="rId2"/>
          <a:srcRect r="36702"/>
          <a:stretch/>
        </p:blipFill>
        <p:spPr>
          <a:xfrm>
            <a:off x="2564059" y="2148840"/>
            <a:ext cx="7261221" cy="4673600"/>
          </a:xfrm>
          <a:prstGeom prst="rect">
            <a:avLst/>
          </a:prstGeom>
        </p:spPr>
      </p:pic>
      <p:sp>
        <p:nvSpPr>
          <p:cNvPr id="3" name="Rectangle 2">
            <a:extLst>
              <a:ext uri="{FF2B5EF4-FFF2-40B4-BE49-F238E27FC236}">
                <a16:creationId xmlns:a16="http://schemas.microsoft.com/office/drawing/2014/main" id="{AF0ACBBD-11AE-0B00-56CE-78433BA3EB1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6A1B2AF-43AC-C8A2-694E-A0B232458EB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13D2001-6673-9C2E-FD23-86E11A24282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12440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2019" y="542534"/>
            <a:ext cx="10058400" cy="907196"/>
          </a:xfrm>
        </p:spPr>
        <p:txBody>
          <a:bodyPr>
            <a:normAutofit/>
          </a:bodyPr>
          <a:lstStyle/>
          <a:p>
            <a:r>
              <a:rPr lang="en-US" sz="3200" b="1" dirty="0"/>
              <a:t>Feedforward nets for simple classification</a:t>
            </a:r>
          </a:p>
        </p:txBody>
      </p:sp>
      <p:sp>
        <p:nvSpPr>
          <p:cNvPr id="3" name="Content Placeholder 2"/>
          <p:cNvSpPr>
            <a:spLocks noGrp="1"/>
          </p:cNvSpPr>
          <p:nvPr>
            <p:ph idx="1"/>
          </p:nvPr>
        </p:nvSpPr>
        <p:spPr>
          <a:xfrm>
            <a:off x="481331" y="4733789"/>
            <a:ext cx="11663256" cy="4572000"/>
          </a:xfrm>
        </p:spPr>
        <p:txBody>
          <a:bodyPr>
            <a:normAutofit/>
          </a:bodyPr>
          <a:lstStyle/>
          <a:p>
            <a:r>
              <a:rPr lang="en-US" dirty="0"/>
              <a:t>Just adding a hidden layer to logistic regression</a:t>
            </a:r>
          </a:p>
          <a:p>
            <a:pPr marL="571472" indent="-571472"/>
            <a:r>
              <a:rPr lang="en-US" sz="3200" dirty="0"/>
              <a:t>allows the network to use non-linear interactions between features </a:t>
            </a:r>
          </a:p>
          <a:p>
            <a:pPr marL="571472" indent="-571472"/>
            <a:r>
              <a:rPr lang="en-US" sz="3200" dirty="0"/>
              <a:t>which may (or may not) improve performance.</a:t>
            </a:r>
          </a:p>
        </p:txBody>
      </p:sp>
      <p:grpSp>
        <p:nvGrpSpPr>
          <p:cNvPr id="87" name="Group 86">
            <a:extLst>
              <a:ext uri="{FF2B5EF4-FFF2-40B4-BE49-F238E27FC236}">
                <a16:creationId xmlns:a16="http://schemas.microsoft.com/office/drawing/2014/main" id="{E1E0B6B2-E30E-9540-A6E4-0FB7F11FDB09}"/>
              </a:ext>
            </a:extLst>
          </p:cNvPr>
          <p:cNvGrpSpPr/>
          <p:nvPr/>
        </p:nvGrpSpPr>
        <p:grpSpPr>
          <a:xfrm>
            <a:off x="7949918" y="913381"/>
            <a:ext cx="3556000" cy="3807264"/>
            <a:chOff x="6290653" y="1339444"/>
            <a:chExt cx="2667000" cy="2855448"/>
          </a:xfrm>
        </p:grpSpPr>
        <p:grpSp>
          <p:nvGrpSpPr>
            <p:cNvPr id="5" name="Group 4">
              <a:extLst>
                <a:ext uri="{FF2B5EF4-FFF2-40B4-BE49-F238E27FC236}">
                  <a16:creationId xmlns:a16="http://schemas.microsoft.com/office/drawing/2014/main" id="{75BBA226-2049-2B49-969B-CC24F7D79BF4}"/>
                </a:ext>
              </a:extLst>
            </p:cNvPr>
            <p:cNvGrpSpPr/>
            <p:nvPr/>
          </p:nvGrpSpPr>
          <p:grpSpPr>
            <a:xfrm>
              <a:off x="6290653" y="1339444"/>
              <a:ext cx="2667000" cy="2468396"/>
              <a:chOff x="1997416" y="1094195"/>
              <a:chExt cx="5712473" cy="4285090"/>
            </a:xfrm>
          </p:grpSpPr>
          <p:sp>
            <p:nvSpPr>
              <p:cNvPr id="7" name="Oval 6">
                <a:extLst>
                  <a:ext uri="{FF2B5EF4-FFF2-40B4-BE49-F238E27FC236}">
                    <a16:creationId xmlns:a16="http://schemas.microsoft.com/office/drawing/2014/main" id="{C24AD5B1-3634-014B-9A0C-7D1E6A5DCB10}"/>
                  </a:ext>
                </a:extLst>
              </p:cNvPr>
              <p:cNvSpPr/>
              <p:nvPr/>
            </p:nvSpPr>
            <p:spPr bwMode="auto">
              <a:xfrm>
                <a:off x="3581402" y="2724150"/>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8" name="Oval 7">
                <a:extLst>
                  <a:ext uri="{FF2B5EF4-FFF2-40B4-BE49-F238E27FC236}">
                    <a16:creationId xmlns:a16="http://schemas.microsoft.com/office/drawing/2014/main" id="{7DD85521-DA3A-9F48-94B8-6E90D5BB81C6}"/>
                  </a:ext>
                </a:extLst>
              </p:cNvPr>
              <p:cNvSpPr/>
              <p:nvPr/>
            </p:nvSpPr>
            <p:spPr bwMode="auto">
              <a:xfrm>
                <a:off x="3428999"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a:extLst>
                  <a:ext uri="{FF2B5EF4-FFF2-40B4-BE49-F238E27FC236}">
                    <a16:creationId xmlns:a16="http://schemas.microsoft.com/office/drawing/2014/main" id="{D0D1E6BA-2564-A348-AA82-9352693B1B20}"/>
                  </a:ext>
                </a:extLst>
              </p:cNvPr>
              <p:cNvSpPr/>
              <p:nvPr/>
            </p:nvSpPr>
            <p:spPr bwMode="auto">
              <a:xfrm>
                <a:off x="4267202" y="10941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0" name="Oval 9">
                <a:extLst>
                  <a:ext uri="{FF2B5EF4-FFF2-40B4-BE49-F238E27FC236}">
                    <a16:creationId xmlns:a16="http://schemas.microsoft.com/office/drawing/2014/main" id="{36DDBB73-08CD-6F44-8429-FBA46E6E4E0F}"/>
                  </a:ext>
                </a:extLst>
              </p:cNvPr>
              <p:cNvSpPr/>
              <p:nvPr/>
            </p:nvSpPr>
            <p:spPr bwMode="auto">
              <a:xfrm>
                <a:off x="5105398"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1" name="Oval 10">
                <a:extLst>
                  <a:ext uri="{FF2B5EF4-FFF2-40B4-BE49-F238E27FC236}">
                    <a16:creationId xmlns:a16="http://schemas.microsoft.com/office/drawing/2014/main" id="{5205D1FC-5B9E-2247-8D56-C6F69E259960}"/>
                  </a:ext>
                </a:extLst>
              </p:cNvPr>
              <p:cNvSpPr/>
              <p:nvPr/>
            </p:nvSpPr>
            <p:spPr bwMode="auto">
              <a:xfrm>
                <a:off x="4267202"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2" name="Straight Arrow Connector 11">
                <a:extLst>
                  <a:ext uri="{FF2B5EF4-FFF2-40B4-BE49-F238E27FC236}">
                    <a16:creationId xmlns:a16="http://schemas.microsoft.com/office/drawing/2014/main" id="{FE864FAA-2BDC-744A-B984-879B6826A238}"/>
                  </a:ext>
                </a:extLst>
              </p:cNvPr>
              <p:cNvCxnSpPr>
                <a:cxnSpLocks/>
                <a:stCxn id="8" idx="0"/>
                <a:endCxn id="9" idx="3"/>
              </p:cNvCxnSpPr>
              <p:nvPr/>
            </p:nvCxnSpPr>
            <p:spPr bwMode="auto">
              <a:xfrm flipV="1">
                <a:off x="3803833" y="1799515"/>
                <a:ext cx="573156" cy="742478"/>
              </a:xfrm>
              <a:prstGeom prst="straightConnector1">
                <a:avLst/>
              </a:prstGeom>
              <a:noFill/>
              <a:ln w="9525" cap="flat" cmpd="sng" algn="ctr">
                <a:noFill/>
                <a:prstDash val="solid"/>
                <a:round/>
                <a:headEnd type="none" w="med" len="med"/>
                <a:tailEnd type="arrow"/>
              </a:ln>
              <a:effectLst/>
            </p:spPr>
          </p:cxnSp>
          <p:cxnSp>
            <p:nvCxnSpPr>
              <p:cNvPr id="13" name="Straight Arrow Connector 12">
                <a:extLst>
                  <a:ext uri="{FF2B5EF4-FFF2-40B4-BE49-F238E27FC236}">
                    <a16:creationId xmlns:a16="http://schemas.microsoft.com/office/drawing/2014/main" id="{E1B5F5D9-4BD7-7A4B-904C-D0D9F8C23488}"/>
                  </a:ext>
                </a:extLst>
              </p:cNvPr>
              <p:cNvCxnSpPr>
                <a:cxnSpLocks/>
                <a:stCxn id="11" idx="0"/>
                <a:endCxn id="9" idx="4"/>
              </p:cNvCxnSpPr>
              <p:nvPr/>
            </p:nvCxnSpPr>
            <p:spPr bwMode="auto">
              <a:xfrm flipV="1">
                <a:off x="4642036" y="1920529"/>
                <a:ext cx="0" cy="621464"/>
              </a:xfrm>
              <a:prstGeom prst="straightConnector1">
                <a:avLst/>
              </a:prstGeom>
              <a:noFill/>
              <a:ln w="9525" cap="flat" cmpd="sng" algn="ctr">
                <a:solidFill>
                  <a:schemeClr val="tx1"/>
                </a:solidFill>
                <a:prstDash val="solid"/>
                <a:round/>
                <a:headEnd type="none" w="med" len="med"/>
                <a:tailEnd type="arrow"/>
              </a:ln>
              <a:effectLst/>
            </p:spPr>
          </p:cxnSp>
          <p:cxnSp>
            <p:nvCxnSpPr>
              <p:cNvPr id="14" name="Straight Arrow Connector 13">
                <a:extLst>
                  <a:ext uri="{FF2B5EF4-FFF2-40B4-BE49-F238E27FC236}">
                    <a16:creationId xmlns:a16="http://schemas.microsoft.com/office/drawing/2014/main" id="{A031DF0C-63C9-D04E-B566-0CEC4B711CC6}"/>
                  </a:ext>
                </a:extLst>
              </p:cNvPr>
              <p:cNvCxnSpPr>
                <a:cxnSpLocks/>
                <a:stCxn id="10" idx="0"/>
                <a:endCxn id="9" idx="4"/>
              </p:cNvCxnSpPr>
              <p:nvPr/>
            </p:nvCxnSpPr>
            <p:spPr bwMode="auto">
              <a:xfrm flipH="1" flipV="1">
                <a:off x="4642036" y="1920529"/>
                <a:ext cx="838196" cy="621464"/>
              </a:xfrm>
              <a:prstGeom prst="straightConnector1">
                <a:avLst/>
              </a:prstGeom>
              <a:noFill/>
              <a:ln w="9525" cap="flat" cmpd="sng" algn="ctr">
                <a:solidFill>
                  <a:schemeClr val="tx1"/>
                </a:solidFill>
                <a:prstDash val="solid"/>
                <a:round/>
                <a:headEnd type="none" w="med" len="med"/>
                <a:tailEnd type="arrow"/>
              </a:ln>
              <a:effectLst/>
            </p:spPr>
          </p:cxnSp>
          <p:cxnSp>
            <p:nvCxnSpPr>
              <p:cNvPr id="15" name="Straight Arrow Connector 14">
                <a:extLst>
                  <a:ext uri="{FF2B5EF4-FFF2-40B4-BE49-F238E27FC236}">
                    <a16:creationId xmlns:a16="http://schemas.microsoft.com/office/drawing/2014/main" id="{1F1309B8-180D-B548-9690-8BCCFAC5BF84}"/>
                  </a:ext>
                </a:extLst>
              </p:cNvPr>
              <p:cNvCxnSpPr>
                <a:cxnSpLocks/>
                <a:stCxn id="8" idx="7"/>
                <a:endCxn id="9" idx="4"/>
              </p:cNvCxnSpPr>
              <p:nvPr/>
            </p:nvCxnSpPr>
            <p:spPr bwMode="auto">
              <a:xfrm flipV="1">
                <a:off x="4068878" y="1920529"/>
                <a:ext cx="573157" cy="742478"/>
              </a:xfrm>
              <a:prstGeom prst="straightConnector1">
                <a:avLst/>
              </a:prstGeom>
              <a:noFill/>
              <a:ln w="9525" cap="flat" cmpd="sng" algn="ctr">
                <a:solidFill>
                  <a:schemeClr val="tx1"/>
                </a:solidFill>
                <a:prstDash val="solid"/>
                <a:round/>
                <a:headEnd type="none" w="med" len="med"/>
                <a:tailEnd type="arrow"/>
              </a:ln>
              <a:effectLst/>
            </p:spPr>
          </p:cxnSp>
          <p:sp>
            <p:nvSpPr>
              <p:cNvPr id="16" name="Oval 15">
                <a:extLst>
                  <a:ext uri="{FF2B5EF4-FFF2-40B4-BE49-F238E27FC236}">
                    <a16:creationId xmlns:a16="http://schemas.microsoft.com/office/drawing/2014/main" id="{DD8B0A3B-B3C5-8A4F-BA51-0A7F20AFFB7F}"/>
                  </a:ext>
                </a:extLst>
              </p:cNvPr>
              <p:cNvSpPr/>
              <p:nvPr/>
            </p:nvSpPr>
            <p:spPr bwMode="auto">
              <a:xfrm>
                <a:off x="3962401" y="4552951"/>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7" name="Oval 16">
                <a:extLst>
                  <a:ext uri="{FF2B5EF4-FFF2-40B4-BE49-F238E27FC236}">
                    <a16:creationId xmlns:a16="http://schemas.microsoft.com/office/drawing/2014/main" id="{B19ACADA-8093-A54E-ACAB-1B3CF2D898C2}"/>
                  </a:ext>
                </a:extLst>
              </p:cNvPr>
              <p:cNvSpPr/>
              <p:nvPr/>
            </p:nvSpPr>
            <p:spPr bwMode="auto">
              <a:xfrm>
                <a:off x="20574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8" name="Oval 17">
                <a:extLst>
                  <a:ext uri="{FF2B5EF4-FFF2-40B4-BE49-F238E27FC236}">
                    <a16:creationId xmlns:a16="http://schemas.microsoft.com/office/drawing/2014/main" id="{FBF0FFF4-4A52-564A-8FF3-A427138F9BB4}"/>
                  </a:ext>
                </a:extLst>
              </p:cNvPr>
              <p:cNvSpPr/>
              <p:nvPr/>
            </p:nvSpPr>
            <p:spPr bwMode="auto">
              <a:xfrm>
                <a:off x="58674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9" name="Oval 18">
                <a:extLst>
                  <a:ext uri="{FF2B5EF4-FFF2-40B4-BE49-F238E27FC236}">
                    <a16:creationId xmlns:a16="http://schemas.microsoft.com/office/drawing/2014/main" id="{26BEBB73-CAE8-CC4E-B629-3F9C56E328C3}"/>
                  </a:ext>
                </a:extLst>
              </p:cNvPr>
              <p:cNvSpPr/>
              <p:nvPr/>
            </p:nvSpPr>
            <p:spPr bwMode="auto">
              <a:xfrm>
                <a:off x="45720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0" name="Oval 19">
                <a:extLst>
                  <a:ext uri="{FF2B5EF4-FFF2-40B4-BE49-F238E27FC236}">
                    <a16:creationId xmlns:a16="http://schemas.microsoft.com/office/drawing/2014/main" id="{C912633A-58FA-144E-A36F-CDC25C867A8C}"/>
                  </a:ext>
                </a:extLst>
              </p:cNvPr>
              <p:cNvSpPr/>
              <p:nvPr/>
            </p:nvSpPr>
            <p:spPr bwMode="auto">
              <a:xfrm>
                <a:off x="3200399"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1" name="Straight Arrow Connector 20">
                <a:extLst>
                  <a:ext uri="{FF2B5EF4-FFF2-40B4-BE49-F238E27FC236}">
                    <a16:creationId xmlns:a16="http://schemas.microsoft.com/office/drawing/2014/main" id="{422E1AAD-2284-A84B-B061-20219CC06C28}"/>
                  </a:ext>
                </a:extLst>
              </p:cNvPr>
              <p:cNvCxnSpPr>
                <a:cxnSpLocks/>
                <a:stCxn id="17" idx="0"/>
              </p:cNvCxnSpPr>
              <p:nvPr/>
            </p:nvCxnSpPr>
            <p:spPr bwMode="auto">
              <a:xfrm flipV="1">
                <a:off x="2432234" y="3049362"/>
                <a:ext cx="2271755" cy="1321434"/>
              </a:xfrm>
              <a:prstGeom prst="straightConnector1">
                <a:avLst/>
              </a:prstGeom>
              <a:noFill/>
              <a:ln w="9525" cap="flat" cmpd="sng" algn="ctr">
                <a:noFill/>
                <a:prstDash val="solid"/>
                <a:round/>
                <a:headEnd type="none" w="med" len="med"/>
                <a:tailEnd type="arrow"/>
              </a:ln>
              <a:effectLst/>
            </p:spPr>
          </p:cxnSp>
          <p:cxnSp>
            <p:nvCxnSpPr>
              <p:cNvPr id="22" name="Straight Arrow Connector 21">
                <a:extLst>
                  <a:ext uri="{FF2B5EF4-FFF2-40B4-BE49-F238E27FC236}">
                    <a16:creationId xmlns:a16="http://schemas.microsoft.com/office/drawing/2014/main" id="{BC99F652-BC04-AF40-B83F-01A9EEFC73FD}"/>
                  </a:ext>
                </a:extLst>
              </p:cNvPr>
              <p:cNvCxnSpPr>
                <a:cxnSpLocks/>
                <a:stCxn id="20" idx="0"/>
                <a:endCxn id="8" idx="4"/>
              </p:cNvCxnSpPr>
              <p:nvPr/>
            </p:nvCxnSpPr>
            <p:spPr bwMode="auto">
              <a:xfrm flipV="1">
                <a:off x="3575233" y="3368327"/>
                <a:ext cx="228600"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3" name="Straight Arrow Connector 22">
                <a:extLst>
                  <a:ext uri="{FF2B5EF4-FFF2-40B4-BE49-F238E27FC236}">
                    <a16:creationId xmlns:a16="http://schemas.microsoft.com/office/drawing/2014/main" id="{6BFD01F0-A4A0-B544-841B-A5FB2EC9D4EB}"/>
                  </a:ext>
                </a:extLst>
              </p:cNvPr>
              <p:cNvCxnSpPr>
                <a:cxnSpLocks/>
                <a:stCxn id="19" idx="0"/>
                <a:endCxn id="8" idx="4"/>
              </p:cNvCxnSpPr>
              <p:nvPr/>
            </p:nvCxnSpPr>
            <p:spPr bwMode="auto">
              <a:xfrm flipH="1" flipV="1">
                <a:off x="3803833" y="3368327"/>
                <a:ext cx="1143001"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4" name="Straight Arrow Connector 23">
                <a:extLst>
                  <a:ext uri="{FF2B5EF4-FFF2-40B4-BE49-F238E27FC236}">
                    <a16:creationId xmlns:a16="http://schemas.microsoft.com/office/drawing/2014/main" id="{FB44EF30-16FB-3746-8BA0-5C6CB1E8B691}"/>
                  </a:ext>
                </a:extLst>
              </p:cNvPr>
              <p:cNvCxnSpPr>
                <a:cxnSpLocks/>
                <a:stCxn id="18" idx="0"/>
                <a:endCxn id="8" idx="4"/>
              </p:cNvCxnSpPr>
              <p:nvPr/>
            </p:nvCxnSpPr>
            <p:spPr bwMode="auto">
              <a:xfrm flipH="1" flipV="1">
                <a:off x="3803833" y="3368327"/>
                <a:ext cx="2438400"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5" name="Straight Arrow Connector 24">
                <a:extLst>
                  <a:ext uri="{FF2B5EF4-FFF2-40B4-BE49-F238E27FC236}">
                    <a16:creationId xmlns:a16="http://schemas.microsoft.com/office/drawing/2014/main" id="{B42A493E-76EC-374D-8297-FC61F0DC3C90}"/>
                  </a:ext>
                </a:extLst>
              </p:cNvPr>
              <p:cNvCxnSpPr>
                <a:cxnSpLocks/>
                <a:stCxn id="17" idx="7"/>
                <a:endCxn id="8" idx="4"/>
              </p:cNvCxnSpPr>
              <p:nvPr/>
            </p:nvCxnSpPr>
            <p:spPr bwMode="auto">
              <a:xfrm flipV="1">
                <a:off x="2697279" y="3368327"/>
                <a:ext cx="1106554" cy="1123483"/>
              </a:xfrm>
              <a:prstGeom prst="straightConnector1">
                <a:avLst/>
              </a:prstGeom>
              <a:noFill/>
              <a:ln w="9525" cap="flat" cmpd="sng" algn="ctr">
                <a:solidFill>
                  <a:schemeClr val="tx1"/>
                </a:solidFill>
                <a:prstDash val="solid"/>
                <a:round/>
                <a:headEnd type="none" w="med" len="med"/>
                <a:tailEnd type="arrow"/>
              </a:ln>
              <a:effectLst/>
            </p:spPr>
          </p:cxnSp>
          <p:sp>
            <p:nvSpPr>
              <p:cNvPr id="26" name="Oval 25">
                <a:extLst>
                  <a:ext uri="{FF2B5EF4-FFF2-40B4-BE49-F238E27FC236}">
                    <a16:creationId xmlns:a16="http://schemas.microsoft.com/office/drawing/2014/main" id="{0232ADFA-1271-CD46-A376-AB4A0916A872}"/>
                  </a:ext>
                </a:extLst>
              </p:cNvPr>
              <p:cNvSpPr/>
              <p:nvPr/>
            </p:nvSpPr>
            <p:spPr bwMode="auto">
              <a:xfrm>
                <a:off x="6781800" y="441364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7" name="Straight Arrow Connector 26">
                <a:extLst>
                  <a:ext uri="{FF2B5EF4-FFF2-40B4-BE49-F238E27FC236}">
                    <a16:creationId xmlns:a16="http://schemas.microsoft.com/office/drawing/2014/main" id="{76072935-6270-354A-BADE-5495ED407BDC}"/>
                  </a:ext>
                </a:extLst>
              </p:cNvPr>
              <p:cNvCxnSpPr>
                <a:cxnSpLocks/>
                <a:stCxn id="26" idx="0"/>
                <a:endCxn id="8" idx="4"/>
              </p:cNvCxnSpPr>
              <p:nvPr/>
            </p:nvCxnSpPr>
            <p:spPr bwMode="auto">
              <a:xfrm flipH="1" flipV="1">
                <a:off x="3803833" y="3368327"/>
                <a:ext cx="3352801" cy="1045315"/>
              </a:xfrm>
              <a:prstGeom prst="straightConnector1">
                <a:avLst/>
              </a:prstGeom>
              <a:noFill/>
              <a:ln w="9525" cap="flat" cmpd="sng" algn="ctr">
                <a:solidFill>
                  <a:schemeClr val="tx1"/>
                </a:solidFill>
                <a:prstDash val="solid"/>
                <a:round/>
                <a:headEnd type="none" w="med" len="med"/>
                <a:tailEnd type="arrow"/>
              </a:ln>
              <a:effectLst/>
            </p:spPr>
          </p:cxnSp>
          <p:cxnSp>
            <p:nvCxnSpPr>
              <p:cNvPr id="28" name="Straight Arrow Connector 27">
                <a:extLst>
                  <a:ext uri="{FF2B5EF4-FFF2-40B4-BE49-F238E27FC236}">
                    <a16:creationId xmlns:a16="http://schemas.microsoft.com/office/drawing/2014/main" id="{9536784E-F064-B244-94D4-E8CCC00107FB}"/>
                  </a:ext>
                </a:extLst>
              </p:cNvPr>
              <p:cNvCxnSpPr>
                <a:cxnSpLocks/>
                <a:stCxn id="17" idx="7"/>
                <a:endCxn id="11" idx="4"/>
              </p:cNvCxnSpPr>
              <p:nvPr/>
            </p:nvCxnSpPr>
            <p:spPr bwMode="auto">
              <a:xfrm flipV="1">
                <a:off x="2697279" y="3368327"/>
                <a:ext cx="1944756" cy="1123483"/>
              </a:xfrm>
              <a:prstGeom prst="straightConnector1">
                <a:avLst/>
              </a:prstGeom>
              <a:noFill/>
              <a:ln w="9525" cap="flat" cmpd="sng" algn="ctr">
                <a:solidFill>
                  <a:schemeClr val="tx1"/>
                </a:solidFill>
                <a:prstDash val="solid"/>
                <a:round/>
                <a:headEnd type="none" w="med" len="med"/>
                <a:tailEnd type="arrow"/>
              </a:ln>
              <a:effectLst/>
            </p:spPr>
          </p:cxnSp>
          <p:cxnSp>
            <p:nvCxnSpPr>
              <p:cNvPr id="29" name="Straight Arrow Connector 28">
                <a:extLst>
                  <a:ext uri="{FF2B5EF4-FFF2-40B4-BE49-F238E27FC236}">
                    <a16:creationId xmlns:a16="http://schemas.microsoft.com/office/drawing/2014/main" id="{2FCA48BC-9FC8-984D-9DF6-1EACD6F905E5}"/>
                  </a:ext>
                </a:extLst>
              </p:cNvPr>
              <p:cNvCxnSpPr>
                <a:cxnSpLocks/>
                <a:stCxn id="17" idx="7"/>
                <a:endCxn id="10" idx="4"/>
              </p:cNvCxnSpPr>
              <p:nvPr/>
            </p:nvCxnSpPr>
            <p:spPr bwMode="auto">
              <a:xfrm flipV="1">
                <a:off x="2697279" y="3368327"/>
                <a:ext cx="2782953" cy="1123483"/>
              </a:xfrm>
              <a:prstGeom prst="straightConnector1">
                <a:avLst/>
              </a:prstGeom>
              <a:noFill/>
              <a:ln w="9525" cap="flat" cmpd="sng" algn="ctr">
                <a:solidFill>
                  <a:schemeClr val="tx1"/>
                </a:solidFill>
                <a:prstDash val="solid"/>
                <a:round/>
                <a:headEnd type="none" w="med" len="med"/>
                <a:tailEnd type="arrow"/>
              </a:ln>
              <a:effectLst/>
            </p:spPr>
          </p:cxnSp>
          <p:cxnSp>
            <p:nvCxnSpPr>
              <p:cNvPr id="30" name="Straight Arrow Connector 29">
                <a:extLst>
                  <a:ext uri="{FF2B5EF4-FFF2-40B4-BE49-F238E27FC236}">
                    <a16:creationId xmlns:a16="http://schemas.microsoft.com/office/drawing/2014/main" id="{34EC5E46-E003-0545-AAD5-6EB516D71B90}"/>
                  </a:ext>
                </a:extLst>
              </p:cNvPr>
              <p:cNvCxnSpPr>
                <a:cxnSpLocks/>
                <a:stCxn id="26" idx="0"/>
                <a:endCxn id="10" idx="4"/>
              </p:cNvCxnSpPr>
              <p:nvPr/>
            </p:nvCxnSpPr>
            <p:spPr bwMode="auto">
              <a:xfrm flipH="1" flipV="1">
                <a:off x="5480232" y="3368327"/>
                <a:ext cx="1676402" cy="1045315"/>
              </a:xfrm>
              <a:prstGeom prst="straightConnector1">
                <a:avLst/>
              </a:prstGeom>
              <a:noFill/>
              <a:ln w="9525" cap="flat" cmpd="sng" algn="ctr">
                <a:solidFill>
                  <a:schemeClr val="tx1"/>
                </a:solidFill>
                <a:prstDash val="solid"/>
                <a:round/>
                <a:headEnd type="none" w="med" len="med"/>
                <a:tailEnd type="arrow"/>
              </a:ln>
              <a:effectLst/>
            </p:spPr>
          </p:cxnSp>
          <p:cxnSp>
            <p:nvCxnSpPr>
              <p:cNvPr id="31" name="Straight Arrow Connector 30">
                <a:extLst>
                  <a:ext uri="{FF2B5EF4-FFF2-40B4-BE49-F238E27FC236}">
                    <a16:creationId xmlns:a16="http://schemas.microsoft.com/office/drawing/2014/main" id="{D48073BC-43E5-8746-B12A-5362D1D9A00A}"/>
                  </a:ext>
                </a:extLst>
              </p:cNvPr>
              <p:cNvCxnSpPr>
                <a:cxnSpLocks/>
                <a:stCxn id="26" idx="0"/>
                <a:endCxn id="11" idx="4"/>
              </p:cNvCxnSpPr>
              <p:nvPr/>
            </p:nvCxnSpPr>
            <p:spPr bwMode="auto">
              <a:xfrm flipH="1" flipV="1">
                <a:off x="4642036" y="3368327"/>
                <a:ext cx="2514598" cy="1045315"/>
              </a:xfrm>
              <a:prstGeom prst="straightConnector1">
                <a:avLst/>
              </a:prstGeom>
              <a:noFill/>
              <a:ln w="9525" cap="flat" cmpd="sng" algn="ctr">
                <a:solidFill>
                  <a:schemeClr val="tx1"/>
                </a:solidFill>
                <a:prstDash val="solid"/>
                <a:round/>
                <a:headEnd type="none" w="med" len="med"/>
                <a:tailEnd type="arrow"/>
              </a:ln>
              <a:effectLst/>
            </p:spPr>
          </p:cxnSp>
          <p:cxnSp>
            <p:nvCxnSpPr>
              <p:cNvPr id="32" name="Straight Arrow Connector 31">
                <a:extLst>
                  <a:ext uri="{FF2B5EF4-FFF2-40B4-BE49-F238E27FC236}">
                    <a16:creationId xmlns:a16="http://schemas.microsoft.com/office/drawing/2014/main" id="{8FF5880E-15A2-DF46-B2C4-67AE0F1E40A4}"/>
                  </a:ext>
                </a:extLst>
              </p:cNvPr>
              <p:cNvCxnSpPr>
                <a:cxnSpLocks/>
                <a:stCxn id="18" idx="0"/>
                <a:endCxn id="11" idx="4"/>
              </p:cNvCxnSpPr>
              <p:nvPr/>
            </p:nvCxnSpPr>
            <p:spPr bwMode="auto">
              <a:xfrm flipH="1" flipV="1">
                <a:off x="4642036" y="3368327"/>
                <a:ext cx="16001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3" name="Straight Arrow Connector 32">
                <a:extLst>
                  <a:ext uri="{FF2B5EF4-FFF2-40B4-BE49-F238E27FC236}">
                    <a16:creationId xmlns:a16="http://schemas.microsoft.com/office/drawing/2014/main" id="{3A4A5327-E7E5-B448-AB91-057B68E7E61C}"/>
                  </a:ext>
                </a:extLst>
              </p:cNvPr>
              <p:cNvCxnSpPr>
                <a:cxnSpLocks/>
                <a:stCxn id="18" idx="0"/>
                <a:endCxn id="10" idx="4"/>
              </p:cNvCxnSpPr>
              <p:nvPr/>
            </p:nvCxnSpPr>
            <p:spPr bwMode="auto">
              <a:xfrm flipH="1" flipV="1">
                <a:off x="5480232" y="3368327"/>
                <a:ext cx="762001"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4" name="Straight Arrow Connector 33">
                <a:extLst>
                  <a:ext uri="{FF2B5EF4-FFF2-40B4-BE49-F238E27FC236}">
                    <a16:creationId xmlns:a16="http://schemas.microsoft.com/office/drawing/2014/main" id="{8CDBC2C7-ED07-8843-9866-C15F8270780E}"/>
                  </a:ext>
                </a:extLst>
              </p:cNvPr>
              <p:cNvCxnSpPr>
                <a:cxnSpLocks/>
                <a:stCxn id="19" idx="0"/>
                <a:endCxn id="11" idx="4"/>
              </p:cNvCxnSpPr>
              <p:nvPr/>
            </p:nvCxnSpPr>
            <p:spPr bwMode="auto">
              <a:xfrm flipH="1" flipV="1">
                <a:off x="4642036" y="3368327"/>
                <a:ext cx="3047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5" name="Straight Arrow Connector 34">
                <a:extLst>
                  <a:ext uri="{FF2B5EF4-FFF2-40B4-BE49-F238E27FC236}">
                    <a16:creationId xmlns:a16="http://schemas.microsoft.com/office/drawing/2014/main" id="{9C2CA7E5-CA91-5344-A61A-17777FC1B7AF}"/>
                  </a:ext>
                </a:extLst>
              </p:cNvPr>
              <p:cNvCxnSpPr>
                <a:cxnSpLocks/>
                <a:stCxn id="19" idx="0"/>
                <a:endCxn id="10" idx="4"/>
              </p:cNvCxnSpPr>
              <p:nvPr/>
            </p:nvCxnSpPr>
            <p:spPr bwMode="auto">
              <a:xfrm flipV="1">
                <a:off x="4946834" y="3368327"/>
                <a:ext cx="5333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6" name="Straight Arrow Connector 35">
                <a:extLst>
                  <a:ext uri="{FF2B5EF4-FFF2-40B4-BE49-F238E27FC236}">
                    <a16:creationId xmlns:a16="http://schemas.microsoft.com/office/drawing/2014/main" id="{5BE21E28-7E97-DF40-B184-BF533B0ED84C}"/>
                  </a:ext>
                </a:extLst>
              </p:cNvPr>
              <p:cNvCxnSpPr>
                <a:cxnSpLocks/>
                <a:stCxn id="20" idx="0"/>
                <a:endCxn id="11" idx="4"/>
              </p:cNvCxnSpPr>
              <p:nvPr/>
            </p:nvCxnSpPr>
            <p:spPr bwMode="auto">
              <a:xfrm flipV="1">
                <a:off x="3575233" y="3368327"/>
                <a:ext cx="1066803"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7" name="Straight Arrow Connector 36">
                <a:extLst>
                  <a:ext uri="{FF2B5EF4-FFF2-40B4-BE49-F238E27FC236}">
                    <a16:creationId xmlns:a16="http://schemas.microsoft.com/office/drawing/2014/main" id="{59DF7501-27C8-8341-A27B-D24BF4545B70}"/>
                  </a:ext>
                </a:extLst>
              </p:cNvPr>
              <p:cNvCxnSpPr>
                <a:cxnSpLocks/>
                <a:stCxn id="20" idx="0"/>
                <a:endCxn id="10" idx="4"/>
              </p:cNvCxnSpPr>
              <p:nvPr/>
            </p:nvCxnSpPr>
            <p:spPr bwMode="auto">
              <a:xfrm flipV="1">
                <a:off x="3575233" y="3368327"/>
                <a:ext cx="1904999" cy="1002468"/>
              </a:xfrm>
              <a:prstGeom prst="straightConnector1">
                <a:avLst/>
              </a:prstGeom>
              <a:noFill/>
              <a:ln w="9525" cap="flat" cmpd="sng" algn="ctr">
                <a:solidFill>
                  <a:schemeClr val="tx1"/>
                </a:solidFill>
                <a:prstDash val="solid"/>
                <a:round/>
                <a:headEnd type="none" w="med" len="med"/>
                <a:tailEnd type="arrow"/>
              </a:ln>
              <a:effectLst/>
            </p:spPr>
          </p:cxnSp>
          <p:sp>
            <p:nvSpPr>
              <p:cNvPr id="38" name="TextBox 37">
                <a:extLst>
                  <a:ext uri="{FF2B5EF4-FFF2-40B4-BE49-F238E27FC236}">
                    <a16:creationId xmlns:a16="http://schemas.microsoft.com/office/drawing/2014/main" id="{2AE270E3-C713-304E-86E5-09A710D0AD70}"/>
                  </a:ext>
                </a:extLst>
              </p:cNvPr>
              <p:cNvSpPr txBox="1"/>
              <p:nvPr/>
            </p:nvSpPr>
            <p:spPr>
              <a:xfrm>
                <a:off x="3047999" y="1428748"/>
                <a:ext cx="457199" cy="868146"/>
              </a:xfrm>
              <a:prstGeom prst="rect">
                <a:avLst/>
              </a:prstGeom>
              <a:noFill/>
            </p:spPr>
            <p:txBody>
              <a:bodyPr wrap="square" rtlCol="0">
                <a:spAutoFit/>
              </a:bodyPr>
              <a:lstStyle/>
              <a:p>
                <a:r>
                  <a:rPr lang="en-US" sz="3733" dirty="0">
                    <a:solidFill>
                      <a:srgbClr val="590A0E"/>
                    </a:solidFill>
                  </a:rPr>
                  <a:t>U</a:t>
                </a:r>
              </a:p>
            </p:txBody>
          </p:sp>
          <p:sp>
            <p:nvSpPr>
              <p:cNvPr id="39" name="TextBox 38">
                <a:extLst>
                  <a:ext uri="{FF2B5EF4-FFF2-40B4-BE49-F238E27FC236}">
                    <a16:creationId xmlns:a16="http://schemas.microsoft.com/office/drawing/2014/main" id="{47FD3C83-8D50-4A49-B7A4-31024AFF2960}"/>
                  </a:ext>
                </a:extLst>
              </p:cNvPr>
              <p:cNvSpPr txBox="1"/>
              <p:nvPr/>
            </p:nvSpPr>
            <p:spPr>
              <a:xfrm>
                <a:off x="2057400" y="3105150"/>
                <a:ext cx="457199" cy="868146"/>
              </a:xfrm>
              <a:prstGeom prst="rect">
                <a:avLst/>
              </a:prstGeom>
              <a:noFill/>
            </p:spPr>
            <p:txBody>
              <a:bodyPr wrap="square" rtlCol="0">
                <a:spAutoFit/>
              </a:bodyPr>
              <a:lstStyle/>
              <a:p>
                <a:r>
                  <a:rPr lang="en-US" sz="3733" dirty="0">
                    <a:solidFill>
                      <a:srgbClr val="590A0E"/>
                    </a:solidFill>
                  </a:rPr>
                  <a:t>W</a:t>
                </a:r>
              </a:p>
            </p:txBody>
          </p:sp>
          <p:sp>
            <p:nvSpPr>
              <p:cNvPr id="40" name="TextBox 39">
                <a:extLst>
                  <a:ext uri="{FF2B5EF4-FFF2-40B4-BE49-F238E27FC236}">
                    <a16:creationId xmlns:a16="http://schemas.microsoft.com/office/drawing/2014/main" id="{113E1614-F4EE-6F40-8DF2-E60495F1B95A}"/>
                  </a:ext>
                </a:extLst>
              </p:cNvPr>
              <p:cNvSpPr txBox="1"/>
              <p:nvPr/>
            </p:nvSpPr>
            <p:spPr>
              <a:xfrm>
                <a:off x="6887911" y="4446401"/>
                <a:ext cx="821978" cy="654594"/>
              </a:xfrm>
              <a:prstGeom prst="rect">
                <a:avLst/>
              </a:prstGeom>
              <a:noFill/>
            </p:spPr>
            <p:txBody>
              <a:bodyPr wrap="square" rtlCol="0">
                <a:spAutoFit/>
              </a:bodyPr>
              <a:lstStyle/>
              <a:p>
                <a:r>
                  <a:rPr lang="en-US" sz="2667" dirty="0" err="1"/>
                  <a:t>x</a:t>
                </a:r>
                <a:r>
                  <a:rPr lang="en-US" sz="2667" baseline="-25000" dirty="0" err="1"/>
                  <a:t>n</a:t>
                </a:r>
                <a:endParaRPr lang="en-US" sz="2400" baseline="-25000" dirty="0"/>
              </a:p>
            </p:txBody>
          </p:sp>
          <p:sp>
            <p:nvSpPr>
              <p:cNvPr id="41" name="TextBox 40">
                <a:extLst>
                  <a:ext uri="{FF2B5EF4-FFF2-40B4-BE49-F238E27FC236}">
                    <a16:creationId xmlns:a16="http://schemas.microsoft.com/office/drawing/2014/main" id="{F6B389A4-7B48-AF47-93C9-0EA7415B04FD}"/>
                  </a:ext>
                </a:extLst>
              </p:cNvPr>
              <p:cNvSpPr txBox="1"/>
              <p:nvPr/>
            </p:nvSpPr>
            <p:spPr>
              <a:xfrm>
                <a:off x="1997416" y="4446402"/>
                <a:ext cx="1273266" cy="654594"/>
              </a:xfrm>
              <a:prstGeom prst="rect">
                <a:avLst/>
              </a:prstGeom>
              <a:noFill/>
            </p:spPr>
            <p:txBody>
              <a:bodyPr wrap="square" rtlCol="0">
                <a:spAutoFit/>
              </a:bodyPr>
              <a:lstStyle/>
              <a:p>
                <a:r>
                  <a:rPr lang="en-US" sz="2667" dirty="0"/>
                  <a:t>x</a:t>
                </a:r>
                <a:r>
                  <a:rPr lang="en-US" sz="2667" baseline="-25000" dirty="0"/>
                  <a:t>1</a:t>
                </a:r>
                <a:endParaRPr lang="en-US" sz="2400" baseline="-25000" dirty="0"/>
              </a:p>
            </p:txBody>
          </p:sp>
        </p:grpSp>
        <p:sp>
          <p:nvSpPr>
            <p:cNvPr id="4" name="TextBox 3">
              <a:extLst>
                <a:ext uri="{FF2B5EF4-FFF2-40B4-BE49-F238E27FC236}">
                  <a16:creationId xmlns:a16="http://schemas.microsoft.com/office/drawing/2014/main" id="{4734C5EE-2DA3-A647-8B8D-60DF0ABDD263}"/>
                </a:ext>
              </a:extLst>
            </p:cNvPr>
            <p:cNvSpPr txBox="1"/>
            <p:nvPr/>
          </p:nvSpPr>
          <p:spPr>
            <a:xfrm>
              <a:off x="6346020" y="3804641"/>
              <a:ext cx="303209" cy="377075"/>
            </a:xfrm>
            <a:prstGeom prst="rect">
              <a:avLst/>
            </a:prstGeom>
            <a:noFill/>
          </p:spPr>
          <p:txBody>
            <a:bodyPr wrap="none" rtlCol="0">
              <a:spAutoFit/>
            </a:bodyPr>
            <a:lstStyle/>
            <a:p>
              <a:r>
                <a:rPr lang="en-US" sz="2667" dirty="0"/>
                <a:t>f</a:t>
              </a:r>
              <a:r>
                <a:rPr lang="en-US" sz="2667" baseline="-25000" dirty="0"/>
                <a:t>1</a:t>
              </a:r>
            </a:p>
          </p:txBody>
        </p:sp>
        <p:sp>
          <p:nvSpPr>
            <p:cNvPr id="42" name="TextBox 41">
              <a:extLst>
                <a:ext uri="{FF2B5EF4-FFF2-40B4-BE49-F238E27FC236}">
                  <a16:creationId xmlns:a16="http://schemas.microsoft.com/office/drawing/2014/main" id="{7E0F6CBA-4545-1642-911D-CF23FC75A83F}"/>
                </a:ext>
              </a:extLst>
            </p:cNvPr>
            <p:cNvSpPr txBox="1"/>
            <p:nvPr/>
          </p:nvSpPr>
          <p:spPr>
            <a:xfrm>
              <a:off x="6858459" y="3817817"/>
              <a:ext cx="303209" cy="377075"/>
            </a:xfrm>
            <a:prstGeom prst="rect">
              <a:avLst/>
            </a:prstGeom>
            <a:noFill/>
          </p:spPr>
          <p:txBody>
            <a:bodyPr wrap="none" rtlCol="0">
              <a:spAutoFit/>
            </a:bodyPr>
            <a:lstStyle/>
            <a:p>
              <a:r>
                <a:rPr lang="en-US" sz="2667" dirty="0"/>
                <a:t>f</a:t>
              </a:r>
              <a:r>
                <a:rPr lang="en-US" sz="2667" baseline="-25000" dirty="0"/>
                <a:t>2</a:t>
              </a:r>
            </a:p>
          </p:txBody>
        </p:sp>
        <p:sp>
          <p:nvSpPr>
            <p:cNvPr id="43" name="TextBox 42">
              <a:extLst>
                <a:ext uri="{FF2B5EF4-FFF2-40B4-BE49-F238E27FC236}">
                  <a16:creationId xmlns:a16="http://schemas.microsoft.com/office/drawing/2014/main" id="{C83FE88B-32B8-CB40-81D5-52D5E18DA29A}"/>
                </a:ext>
              </a:extLst>
            </p:cNvPr>
            <p:cNvSpPr txBox="1"/>
            <p:nvPr/>
          </p:nvSpPr>
          <p:spPr>
            <a:xfrm>
              <a:off x="8620126" y="3790950"/>
              <a:ext cx="306815" cy="377075"/>
            </a:xfrm>
            <a:prstGeom prst="rect">
              <a:avLst/>
            </a:prstGeom>
            <a:noFill/>
          </p:spPr>
          <p:txBody>
            <a:bodyPr wrap="none" rtlCol="0">
              <a:spAutoFit/>
            </a:bodyPr>
            <a:lstStyle/>
            <a:p>
              <a:r>
                <a:rPr lang="en-US" sz="2667" dirty="0" err="1"/>
                <a:t>f</a:t>
              </a:r>
              <a:r>
                <a:rPr lang="en-US" sz="2667" baseline="-25000" dirty="0" err="1"/>
                <a:t>n</a:t>
              </a:r>
              <a:endParaRPr lang="en-US" sz="2667" baseline="-25000" dirty="0"/>
            </a:p>
          </p:txBody>
        </p:sp>
      </p:grpSp>
      <p:sp>
        <p:nvSpPr>
          <p:cNvPr id="45" name="Slide Number Placeholder 5">
            <a:extLst>
              <a:ext uri="{FF2B5EF4-FFF2-40B4-BE49-F238E27FC236}">
                <a16:creationId xmlns:a16="http://schemas.microsoft.com/office/drawing/2014/main" id="{E3872E5C-BD35-4C43-895A-76DF00D01B31}"/>
              </a:ext>
            </a:extLst>
          </p:cNvPr>
          <p:cNvSpPr txBox="1">
            <a:spLocks/>
          </p:cNvSpPr>
          <p:nvPr/>
        </p:nvSpPr>
        <p:spPr>
          <a:xfrm>
            <a:off x="1583425" y="4787650"/>
            <a:ext cx="1312025" cy="365125"/>
          </a:xfrm>
          <a:prstGeom prst="rect">
            <a:avLst/>
          </a:prstGeom>
        </p:spPr>
        <p:txBody>
          <a:bodyPr vert="horz" lIns="121920" tIns="60960" rIns="121920" bIns="60960" rtlCol="0" anchor="ctr"/>
          <a:lstStyle>
            <a:defPPr>
              <a:defRPr lang="en-US"/>
            </a:defPPr>
            <a:lvl1pPr marL="0" algn="r" defTabSz="685783" rtl="0" eaLnBrk="1" latinLnBrk="0" hangingPunct="1">
              <a:defRPr sz="788" kern="1200">
                <a:solidFill>
                  <a:srgbClr val="FFFFFF"/>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a:lstStyle>
          <a:p>
            <a:pPr>
              <a:defRPr/>
            </a:pPr>
            <a:fld id="{713DD8BE-556E-3440-9013-11CC5588178D}" type="slidenum">
              <a:rPr lang="en-US" sz="1051"/>
              <a:pPr>
                <a:defRPr/>
              </a:pPr>
              <a:t>32</a:t>
            </a:fld>
            <a:endParaRPr lang="en-US" sz="1051"/>
          </a:p>
        </p:txBody>
      </p:sp>
      <p:grpSp>
        <p:nvGrpSpPr>
          <p:cNvPr id="86" name="Group 85">
            <a:extLst>
              <a:ext uri="{FF2B5EF4-FFF2-40B4-BE49-F238E27FC236}">
                <a16:creationId xmlns:a16="http://schemas.microsoft.com/office/drawing/2014/main" id="{52DA1C08-0DF0-704D-AC8F-7451458AFE74}"/>
              </a:ext>
            </a:extLst>
          </p:cNvPr>
          <p:cNvGrpSpPr/>
          <p:nvPr/>
        </p:nvGrpSpPr>
        <p:grpSpPr>
          <a:xfrm>
            <a:off x="1816724" y="889001"/>
            <a:ext cx="3556000" cy="3244865"/>
            <a:chOff x="287526" y="1865829"/>
            <a:chExt cx="2667000" cy="2433649"/>
          </a:xfrm>
        </p:grpSpPr>
        <p:grpSp>
          <p:nvGrpSpPr>
            <p:cNvPr id="46" name="Group 45">
              <a:extLst>
                <a:ext uri="{FF2B5EF4-FFF2-40B4-BE49-F238E27FC236}">
                  <a16:creationId xmlns:a16="http://schemas.microsoft.com/office/drawing/2014/main" id="{7776B6FF-67E0-234E-BA1B-56231FE30B77}"/>
                </a:ext>
              </a:extLst>
            </p:cNvPr>
            <p:cNvGrpSpPr/>
            <p:nvPr/>
          </p:nvGrpSpPr>
          <p:grpSpPr>
            <a:xfrm>
              <a:off x="287526" y="1865829"/>
              <a:ext cx="2667000" cy="2062045"/>
              <a:chOff x="1997416" y="1799615"/>
              <a:chExt cx="5712473" cy="3579671"/>
            </a:xfrm>
          </p:grpSpPr>
          <p:sp>
            <p:nvSpPr>
              <p:cNvPr id="47" name="Oval 46">
                <a:extLst>
                  <a:ext uri="{FF2B5EF4-FFF2-40B4-BE49-F238E27FC236}">
                    <a16:creationId xmlns:a16="http://schemas.microsoft.com/office/drawing/2014/main" id="{5FD7ED0D-5EFE-D64B-BAD3-9E9B6B64E939}"/>
                  </a:ext>
                </a:extLst>
              </p:cNvPr>
              <p:cNvSpPr/>
              <p:nvPr/>
            </p:nvSpPr>
            <p:spPr bwMode="auto">
              <a:xfrm>
                <a:off x="3581402" y="2724150"/>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51" name="Oval 50">
                <a:extLst>
                  <a:ext uri="{FF2B5EF4-FFF2-40B4-BE49-F238E27FC236}">
                    <a16:creationId xmlns:a16="http://schemas.microsoft.com/office/drawing/2014/main" id="{AE90E59A-F506-384C-9796-E1A1AA60D304}"/>
                  </a:ext>
                </a:extLst>
              </p:cNvPr>
              <p:cNvSpPr/>
              <p:nvPr/>
            </p:nvSpPr>
            <p:spPr bwMode="auto">
              <a:xfrm>
                <a:off x="4267202"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52" name="Straight Arrow Connector 51">
                <a:extLst>
                  <a:ext uri="{FF2B5EF4-FFF2-40B4-BE49-F238E27FC236}">
                    <a16:creationId xmlns:a16="http://schemas.microsoft.com/office/drawing/2014/main" id="{5930C351-9D1A-6A48-8C7C-A166F210A9EC}"/>
                  </a:ext>
                </a:extLst>
              </p:cNvPr>
              <p:cNvCxnSpPr>
                <a:cxnSpLocks/>
              </p:cNvCxnSpPr>
              <p:nvPr/>
            </p:nvCxnSpPr>
            <p:spPr bwMode="auto">
              <a:xfrm flipV="1">
                <a:off x="3803834" y="1799615"/>
                <a:ext cx="573153" cy="742379"/>
              </a:xfrm>
              <a:prstGeom prst="straightConnector1">
                <a:avLst/>
              </a:prstGeom>
              <a:noFill/>
              <a:ln w="9525" cap="flat" cmpd="sng" algn="ctr">
                <a:noFill/>
                <a:prstDash val="solid"/>
                <a:round/>
                <a:headEnd type="none" w="med" len="med"/>
                <a:tailEnd type="arrow"/>
              </a:ln>
              <a:effectLst/>
            </p:spPr>
          </p:cxnSp>
          <p:sp>
            <p:nvSpPr>
              <p:cNvPr id="56" name="Oval 55">
                <a:extLst>
                  <a:ext uri="{FF2B5EF4-FFF2-40B4-BE49-F238E27FC236}">
                    <a16:creationId xmlns:a16="http://schemas.microsoft.com/office/drawing/2014/main" id="{B5964FF1-240E-5843-A7BC-5CA739FAF6FD}"/>
                  </a:ext>
                </a:extLst>
              </p:cNvPr>
              <p:cNvSpPr/>
              <p:nvPr/>
            </p:nvSpPr>
            <p:spPr bwMode="auto">
              <a:xfrm>
                <a:off x="3962401" y="4552952"/>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57" name="Oval 56">
                <a:extLst>
                  <a:ext uri="{FF2B5EF4-FFF2-40B4-BE49-F238E27FC236}">
                    <a16:creationId xmlns:a16="http://schemas.microsoft.com/office/drawing/2014/main" id="{F4F5CC2F-FB39-7546-ADC8-8D324B1407A8}"/>
                  </a:ext>
                </a:extLst>
              </p:cNvPr>
              <p:cNvSpPr/>
              <p:nvPr/>
            </p:nvSpPr>
            <p:spPr bwMode="auto">
              <a:xfrm>
                <a:off x="2057400" y="4370796"/>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58" name="Oval 57">
                <a:extLst>
                  <a:ext uri="{FF2B5EF4-FFF2-40B4-BE49-F238E27FC236}">
                    <a16:creationId xmlns:a16="http://schemas.microsoft.com/office/drawing/2014/main" id="{13177A76-F1EA-C448-B949-00535B322FBF}"/>
                  </a:ext>
                </a:extLst>
              </p:cNvPr>
              <p:cNvSpPr/>
              <p:nvPr/>
            </p:nvSpPr>
            <p:spPr bwMode="auto">
              <a:xfrm>
                <a:off x="5867400" y="4370796"/>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59" name="Oval 58">
                <a:extLst>
                  <a:ext uri="{FF2B5EF4-FFF2-40B4-BE49-F238E27FC236}">
                    <a16:creationId xmlns:a16="http://schemas.microsoft.com/office/drawing/2014/main" id="{899EC5BA-F98E-C449-AFED-93633C057055}"/>
                  </a:ext>
                </a:extLst>
              </p:cNvPr>
              <p:cNvSpPr/>
              <p:nvPr/>
            </p:nvSpPr>
            <p:spPr bwMode="auto">
              <a:xfrm>
                <a:off x="4572000" y="4370796"/>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60" name="Oval 59">
                <a:extLst>
                  <a:ext uri="{FF2B5EF4-FFF2-40B4-BE49-F238E27FC236}">
                    <a16:creationId xmlns:a16="http://schemas.microsoft.com/office/drawing/2014/main" id="{05FEF862-8B04-1842-AFA0-B5D0DFA4162F}"/>
                  </a:ext>
                </a:extLst>
              </p:cNvPr>
              <p:cNvSpPr/>
              <p:nvPr/>
            </p:nvSpPr>
            <p:spPr bwMode="auto">
              <a:xfrm>
                <a:off x="3200399" y="4370796"/>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61" name="Straight Arrow Connector 60">
                <a:extLst>
                  <a:ext uri="{FF2B5EF4-FFF2-40B4-BE49-F238E27FC236}">
                    <a16:creationId xmlns:a16="http://schemas.microsoft.com/office/drawing/2014/main" id="{4F946559-17CA-0647-9EB4-DAC956A69818}"/>
                  </a:ext>
                </a:extLst>
              </p:cNvPr>
              <p:cNvCxnSpPr>
                <a:cxnSpLocks/>
                <a:stCxn id="57" idx="0"/>
              </p:cNvCxnSpPr>
              <p:nvPr/>
            </p:nvCxnSpPr>
            <p:spPr bwMode="auto">
              <a:xfrm flipV="1">
                <a:off x="2432234" y="3049362"/>
                <a:ext cx="2271755" cy="1321433"/>
              </a:xfrm>
              <a:prstGeom prst="straightConnector1">
                <a:avLst/>
              </a:prstGeom>
              <a:noFill/>
              <a:ln w="9525" cap="flat" cmpd="sng" algn="ctr">
                <a:noFill/>
                <a:prstDash val="solid"/>
                <a:round/>
                <a:headEnd type="none" w="med" len="med"/>
                <a:tailEnd type="arrow"/>
              </a:ln>
              <a:effectLst/>
            </p:spPr>
          </p:cxnSp>
          <p:sp>
            <p:nvSpPr>
              <p:cNvPr id="66" name="Oval 65">
                <a:extLst>
                  <a:ext uri="{FF2B5EF4-FFF2-40B4-BE49-F238E27FC236}">
                    <a16:creationId xmlns:a16="http://schemas.microsoft.com/office/drawing/2014/main" id="{27F2C50A-6BB7-CF49-B3A0-34E2FB63EBB7}"/>
                  </a:ext>
                </a:extLst>
              </p:cNvPr>
              <p:cNvSpPr/>
              <p:nvPr/>
            </p:nvSpPr>
            <p:spPr bwMode="auto">
              <a:xfrm>
                <a:off x="6781800" y="4413642"/>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68" name="Straight Arrow Connector 67">
                <a:extLst>
                  <a:ext uri="{FF2B5EF4-FFF2-40B4-BE49-F238E27FC236}">
                    <a16:creationId xmlns:a16="http://schemas.microsoft.com/office/drawing/2014/main" id="{8EE7C110-4A3A-E446-B66F-D5E78BB7FA6C}"/>
                  </a:ext>
                </a:extLst>
              </p:cNvPr>
              <p:cNvCxnSpPr>
                <a:cxnSpLocks/>
                <a:stCxn id="57" idx="7"/>
                <a:endCxn id="51" idx="4"/>
              </p:cNvCxnSpPr>
              <p:nvPr/>
            </p:nvCxnSpPr>
            <p:spPr bwMode="auto">
              <a:xfrm flipV="1">
                <a:off x="2697279" y="3368327"/>
                <a:ext cx="1944756" cy="1123483"/>
              </a:xfrm>
              <a:prstGeom prst="straightConnector1">
                <a:avLst/>
              </a:prstGeom>
              <a:noFill/>
              <a:ln w="9525" cap="flat" cmpd="sng" algn="ctr">
                <a:solidFill>
                  <a:schemeClr val="tx1"/>
                </a:solidFill>
                <a:prstDash val="solid"/>
                <a:round/>
                <a:headEnd type="none" w="med" len="med"/>
                <a:tailEnd type="arrow"/>
              </a:ln>
              <a:effectLst/>
            </p:spPr>
          </p:cxnSp>
          <p:cxnSp>
            <p:nvCxnSpPr>
              <p:cNvPr id="71" name="Straight Arrow Connector 70">
                <a:extLst>
                  <a:ext uri="{FF2B5EF4-FFF2-40B4-BE49-F238E27FC236}">
                    <a16:creationId xmlns:a16="http://schemas.microsoft.com/office/drawing/2014/main" id="{36E358FB-7BAF-D54C-829F-1C1A84E641B4}"/>
                  </a:ext>
                </a:extLst>
              </p:cNvPr>
              <p:cNvCxnSpPr>
                <a:cxnSpLocks/>
                <a:stCxn id="66" idx="0"/>
                <a:endCxn id="51" idx="4"/>
              </p:cNvCxnSpPr>
              <p:nvPr/>
            </p:nvCxnSpPr>
            <p:spPr bwMode="auto">
              <a:xfrm flipH="1" flipV="1">
                <a:off x="4642036" y="3368327"/>
                <a:ext cx="2514598" cy="1045315"/>
              </a:xfrm>
              <a:prstGeom prst="straightConnector1">
                <a:avLst/>
              </a:prstGeom>
              <a:noFill/>
              <a:ln w="9525" cap="flat" cmpd="sng" algn="ctr">
                <a:solidFill>
                  <a:schemeClr val="tx1"/>
                </a:solidFill>
                <a:prstDash val="solid"/>
                <a:round/>
                <a:headEnd type="none" w="med" len="med"/>
                <a:tailEnd type="arrow"/>
              </a:ln>
              <a:effectLst/>
            </p:spPr>
          </p:cxnSp>
          <p:cxnSp>
            <p:nvCxnSpPr>
              <p:cNvPr id="72" name="Straight Arrow Connector 71">
                <a:extLst>
                  <a:ext uri="{FF2B5EF4-FFF2-40B4-BE49-F238E27FC236}">
                    <a16:creationId xmlns:a16="http://schemas.microsoft.com/office/drawing/2014/main" id="{54C7941F-5A95-E040-9548-A6D2ED0322B5}"/>
                  </a:ext>
                </a:extLst>
              </p:cNvPr>
              <p:cNvCxnSpPr>
                <a:cxnSpLocks/>
                <a:stCxn id="58" idx="0"/>
                <a:endCxn id="51" idx="4"/>
              </p:cNvCxnSpPr>
              <p:nvPr/>
            </p:nvCxnSpPr>
            <p:spPr bwMode="auto">
              <a:xfrm flipH="1" flipV="1">
                <a:off x="4642036" y="3368327"/>
                <a:ext cx="1600198" cy="1002469"/>
              </a:xfrm>
              <a:prstGeom prst="straightConnector1">
                <a:avLst/>
              </a:prstGeom>
              <a:noFill/>
              <a:ln w="9525" cap="flat" cmpd="sng" algn="ctr">
                <a:solidFill>
                  <a:schemeClr val="tx1"/>
                </a:solidFill>
                <a:prstDash val="solid"/>
                <a:round/>
                <a:headEnd type="none" w="med" len="med"/>
                <a:tailEnd type="arrow"/>
              </a:ln>
              <a:effectLst/>
            </p:spPr>
          </p:cxnSp>
          <p:cxnSp>
            <p:nvCxnSpPr>
              <p:cNvPr id="74" name="Straight Arrow Connector 73">
                <a:extLst>
                  <a:ext uri="{FF2B5EF4-FFF2-40B4-BE49-F238E27FC236}">
                    <a16:creationId xmlns:a16="http://schemas.microsoft.com/office/drawing/2014/main" id="{C7B74140-AD09-0949-8224-9183CD6F54CC}"/>
                  </a:ext>
                </a:extLst>
              </p:cNvPr>
              <p:cNvCxnSpPr>
                <a:cxnSpLocks/>
                <a:stCxn id="59" idx="0"/>
                <a:endCxn id="51" idx="4"/>
              </p:cNvCxnSpPr>
              <p:nvPr/>
            </p:nvCxnSpPr>
            <p:spPr bwMode="auto">
              <a:xfrm flipH="1" flipV="1">
                <a:off x="4642036" y="3368327"/>
                <a:ext cx="304798" cy="1002469"/>
              </a:xfrm>
              <a:prstGeom prst="straightConnector1">
                <a:avLst/>
              </a:prstGeom>
              <a:noFill/>
              <a:ln w="9525" cap="flat" cmpd="sng" algn="ctr">
                <a:solidFill>
                  <a:schemeClr val="tx1"/>
                </a:solidFill>
                <a:prstDash val="solid"/>
                <a:round/>
                <a:headEnd type="none" w="med" len="med"/>
                <a:tailEnd type="arrow"/>
              </a:ln>
              <a:effectLst/>
            </p:spPr>
          </p:cxnSp>
          <p:cxnSp>
            <p:nvCxnSpPr>
              <p:cNvPr id="76" name="Straight Arrow Connector 75">
                <a:extLst>
                  <a:ext uri="{FF2B5EF4-FFF2-40B4-BE49-F238E27FC236}">
                    <a16:creationId xmlns:a16="http://schemas.microsoft.com/office/drawing/2014/main" id="{1EA8BDF7-AF39-2B4B-AE42-23E732DA8CAA}"/>
                  </a:ext>
                </a:extLst>
              </p:cNvPr>
              <p:cNvCxnSpPr>
                <a:cxnSpLocks/>
                <a:stCxn id="60" idx="0"/>
                <a:endCxn id="51" idx="4"/>
              </p:cNvCxnSpPr>
              <p:nvPr/>
            </p:nvCxnSpPr>
            <p:spPr bwMode="auto">
              <a:xfrm flipV="1">
                <a:off x="3575233" y="3368327"/>
                <a:ext cx="1066803" cy="1002469"/>
              </a:xfrm>
              <a:prstGeom prst="straightConnector1">
                <a:avLst/>
              </a:prstGeom>
              <a:noFill/>
              <a:ln w="9525" cap="flat" cmpd="sng" algn="ctr">
                <a:solidFill>
                  <a:schemeClr val="tx1"/>
                </a:solidFill>
                <a:prstDash val="solid"/>
                <a:round/>
                <a:headEnd type="none" w="med" len="med"/>
                <a:tailEnd type="arrow"/>
              </a:ln>
              <a:effectLst/>
            </p:spPr>
          </p:cxnSp>
          <p:sp>
            <p:nvSpPr>
              <p:cNvPr id="79" name="TextBox 78">
                <a:extLst>
                  <a:ext uri="{FF2B5EF4-FFF2-40B4-BE49-F238E27FC236}">
                    <a16:creationId xmlns:a16="http://schemas.microsoft.com/office/drawing/2014/main" id="{88B4D040-37ED-6C4D-A5C0-01D669D0D2A5}"/>
                  </a:ext>
                </a:extLst>
              </p:cNvPr>
              <p:cNvSpPr txBox="1"/>
              <p:nvPr/>
            </p:nvSpPr>
            <p:spPr>
              <a:xfrm>
                <a:off x="2534975" y="3124719"/>
                <a:ext cx="457199" cy="868146"/>
              </a:xfrm>
              <a:prstGeom prst="rect">
                <a:avLst/>
              </a:prstGeom>
              <a:noFill/>
            </p:spPr>
            <p:txBody>
              <a:bodyPr wrap="square" rtlCol="0">
                <a:spAutoFit/>
              </a:bodyPr>
              <a:lstStyle/>
              <a:p>
                <a:r>
                  <a:rPr lang="en-US" sz="3733" dirty="0">
                    <a:solidFill>
                      <a:srgbClr val="590A0E"/>
                    </a:solidFill>
                  </a:rPr>
                  <a:t>W</a:t>
                </a:r>
              </a:p>
            </p:txBody>
          </p:sp>
          <p:sp>
            <p:nvSpPr>
              <p:cNvPr id="80" name="TextBox 79">
                <a:extLst>
                  <a:ext uri="{FF2B5EF4-FFF2-40B4-BE49-F238E27FC236}">
                    <a16:creationId xmlns:a16="http://schemas.microsoft.com/office/drawing/2014/main" id="{422607BC-134C-3B41-AB1A-ED88D590B178}"/>
                  </a:ext>
                </a:extLst>
              </p:cNvPr>
              <p:cNvSpPr txBox="1"/>
              <p:nvPr/>
            </p:nvSpPr>
            <p:spPr>
              <a:xfrm>
                <a:off x="6887911" y="4446401"/>
                <a:ext cx="821978" cy="654594"/>
              </a:xfrm>
              <a:prstGeom prst="rect">
                <a:avLst/>
              </a:prstGeom>
              <a:noFill/>
            </p:spPr>
            <p:txBody>
              <a:bodyPr wrap="square" rtlCol="0">
                <a:spAutoFit/>
              </a:bodyPr>
              <a:lstStyle/>
              <a:p>
                <a:r>
                  <a:rPr lang="en-US" sz="2667" dirty="0" err="1"/>
                  <a:t>x</a:t>
                </a:r>
                <a:r>
                  <a:rPr lang="en-US" sz="2667" baseline="-25000" dirty="0" err="1"/>
                  <a:t>n</a:t>
                </a:r>
                <a:endParaRPr lang="en-US" sz="2400" baseline="-25000" dirty="0"/>
              </a:p>
            </p:txBody>
          </p:sp>
          <p:sp>
            <p:nvSpPr>
              <p:cNvPr id="81" name="TextBox 80">
                <a:extLst>
                  <a:ext uri="{FF2B5EF4-FFF2-40B4-BE49-F238E27FC236}">
                    <a16:creationId xmlns:a16="http://schemas.microsoft.com/office/drawing/2014/main" id="{A39A48E3-1641-FE41-8E1E-C92080929F48}"/>
                  </a:ext>
                </a:extLst>
              </p:cNvPr>
              <p:cNvSpPr txBox="1"/>
              <p:nvPr/>
            </p:nvSpPr>
            <p:spPr>
              <a:xfrm>
                <a:off x="1997416" y="4446400"/>
                <a:ext cx="1273266" cy="654594"/>
              </a:xfrm>
              <a:prstGeom prst="rect">
                <a:avLst/>
              </a:prstGeom>
              <a:noFill/>
            </p:spPr>
            <p:txBody>
              <a:bodyPr wrap="square" rtlCol="0">
                <a:spAutoFit/>
              </a:bodyPr>
              <a:lstStyle/>
              <a:p>
                <a:r>
                  <a:rPr lang="en-US" sz="2667" dirty="0"/>
                  <a:t>x</a:t>
                </a:r>
                <a:r>
                  <a:rPr lang="en-US" sz="2667" baseline="-25000" dirty="0"/>
                  <a:t>1</a:t>
                </a:r>
                <a:endParaRPr lang="en-US" sz="2400" baseline="-25000" dirty="0"/>
              </a:p>
            </p:txBody>
          </p:sp>
        </p:grpSp>
        <p:sp>
          <p:nvSpPr>
            <p:cNvPr id="82" name="TextBox 81">
              <a:extLst>
                <a:ext uri="{FF2B5EF4-FFF2-40B4-BE49-F238E27FC236}">
                  <a16:creationId xmlns:a16="http://schemas.microsoft.com/office/drawing/2014/main" id="{A674A383-2613-DA4A-8EC4-A9DB990E492E}"/>
                </a:ext>
              </a:extLst>
            </p:cNvPr>
            <p:cNvSpPr txBox="1"/>
            <p:nvPr/>
          </p:nvSpPr>
          <p:spPr>
            <a:xfrm>
              <a:off x="370788" y="3909228"/>
              <a:ext cx="303209" cy="377074"/>
            </a:xfrm>
            <a:prstGeom prst="rect">
              <a:avLst/>
            </a:prstGeom>
            <a:noFill/>
          </p:spPr>
          <p:txBody>
            <a:bodyPr wrap="none" rtlCol="0">
              <a:spAutoFit/>
            </a:bodyPr>
            <a:lstStyle/>
            <a:p>
              <a:r>
                <a:rPr lang="en-US" sz="2667" dirty="0"/>
                <a:t>f</a:t>
              </a:r>
              <a:r>
                <a:rPr lang="en-US" sz="2667" baseline="-25000" dirty="0"/>
                <a:t>1</a:t>
              </a:r>
            </a:p>
          </p:txBody>
        </p:sp>
        <p:sp>
          <p:nvSpPr>
            <p:cNvPr id="83" name="TextBox 82">
              <a:extLst>
                <a:ext uri="{FF2B5EF4-FFF2-40B4-BE49-F238E27FC236}">
                  <a16:creationId xmlns:a16="http://schemas.microsoft.com/office/drawing/2014/main" id="{A8DEA59C-DE4E-324D-9151-B7F41331F687}"/>
                </a:ext>
              </a:extLst>
            </p:cNvPr>
            <p:cNvSpPr txBox="1"/>
            <p:nvPr/>
          </p:nvSpPr>
          <p:spPr>
            <a:xfrm>
              <a:off x="883227" y="3922404"/>
              <a:ext cx="303209" cy="377074"/>
            </a:xfrm>
            <a:prstGeom prst="rect">
              <a:avLst/>
            </a:prstGeom>
            <a:noFill/>
          </p:spPr>
          <p:txBody>
            <a:bodyPr wrap="none" rtlCol="0">
              <a:spAutoFit/>
            </a:bodyPr>
            <a:lstStyle/>
            <a:p>
              <a:r>
                <a:rPr lang="en-US" sz="2667" dirty="0"/>
                <a:t>f</a:t>
              </a:r>
              <a:r>
                <a:rPr lang="en-US" sz="2667" baseline="-25000" dirty="0"/>
                <a:t>2</a:t>
              </a:r>
            </a:p>
          </p:txBody>
        </p:sp>
        <p:sp>
          <p:nvSpPr>
            <p:cNvPr id="84" name="TextBox 83">
              <a:extLst>
                <a:ext uri="{FF2B5EF4-FFF2-40B4-BE49-F238E27FC236}">
                  <a16:creationId xmlns:a16="http://schemas.microsoft.com/office/drawing/2014/main" id="{264C0C79-ED08-6C4D-9C87-DDDFDEBD14D7}"/>
                </a:ext>
              </a:extLst>
            </p:cNvPr>
            <p:cNvSpPr txBox="1"/>
            <p:nvPr/>
          </p:nvSpPr>
          <p:spPr>
            <a:xfrm>
              <a:off x="2644894" y="3895537"/>
              <a:ext cx="306815" cy="377075"/>
            </a:xfrm>
            <a:prstGeom prst="rect">
              <a:avLst/>
            </a:prstGeom>
            <a:noFill/>
          </p:spPr>
          <p:txBody>
            <a:bodyPr wrap="none" rtlCol="0">
              <a:spAutoFit/>
            </a:bodyPr>
            <a:lstStyle/>
            <a:p>
              <a:r>
                <a:rPr lang="en-US" sz="2667" dirty="0" err="1"/>
                <a:t>f</a:t>
              </a:r>
              <a:r>
                <a:rPr lang="en-US" sz="2667" baseline="-25000" dirty="0" err="1"/>
                <a:t>n</a:t>
              </a:r>
              <a:endParaRPr lang="en-US" sz="2667" baseline="-25000" dirty="0"/>
            </a:p>
          </p:txBody>
        </p:sp>
      </p:grpSp>
      <p:sp>
        <p:nvSpPr>
          <p:cNvPr id="85" name="TextBox 84">
            <a:extLst>
              <a:ext uri="{FF2B5EF4-FFF2-40B4-BE49-F238E27FC236}">
                <a16:creationId xmlns:a16="http://schemas.microsoft.com/office/drawing/2014/main" id="{5801CE4A-9702-334B-98F4-5158992CE47C}"/>
              </a:ext>
            </a:extLst>
          </p:cNvPr>
          <p:cNvSpPr txBox="1"/>
          <p:nvPr/>
        </p:nvSpPr>
        <p:spPr>
          <a:xfrm>
            <a:off x="4093927" y="6235450"/>
            <a:ext cx="184731" cy="461665"/>
          </a:xfrm>
          <a:prstGeom prst="rect">
            <a:avLst/>
          </a:prstGeom>
          <a:noFill/>
        </p:spPr>
        <p:txBody>
          <a:bodyPr wrap="none" rtlCol="0">
            <a:spAutoFit/>
          </a:bodyPr>
          <a:lstStyle/>
          <a:p>
            <a:endParaRPr lang="en-US" sz="2400" dirty="0"/>
          </a:p>
        </p:txBody>
      </p:sp>
      <p:sp>
        <p:nvSpPr>
          <p:cNvPr id="88" name="TextBox 87">
            <a:extLst>
              <a:ext uri="{FF2B5EF4-FFF2-40B4-BE49-F238E27FC236}">
                <a16:creationId xmlns:a16="http://schemas.microsoft.com/office/drawing/2014/main" id="{121F989F-2A8C-1841-B4F3-E6BF2AD71412}"/>
              </a:ext>
            </a:extLst>
          </p:cNvPr>
          <p:cNvSpPr txBox="1"/>
          <p:nvPr/>
        </p:nvSpPr>
        <p:spPr>
          <a:xfrm>
            <a:off x="406400" y="1848878"/>
            <a:ext cx="1536190" cy="830997"/>
          </a:xfrm>
          <a:prstGeom prst="rect">
            <a:avLst/>
          </a:prstGeom>
          <a:noFill/>
        </p:spPr>
        <p:txBody>
          <a:bodyPr wrap="none" rtlCol="0">
            <a:spAutoFit/>
          </a:bodyPr>
          <a:lstStyle/>
          <a:p>
            <a:r>
              <a:rPr lang="en-US" sz="2400" dirty="0"/>
              <a:t>Logistic</a:t>
            </a:r>
          </a:p>
          <a:p>
            <a:r>
              <a:rPr lang="en-US" sz="2400" dirty="0"/>
              <a:t>Regression</a:t>
            </a:r>
          </a:p>
        </p:txBody>
      </p:sp>
      <p:sp>
        <p:nvSpPr>
          <p:cNvPr id="89" name="TextBox 88">
            <a:extLst>
              <a:ext uri="{FF2B5EF4-FFF2-40B4-BE49-F238E27FC236}">
                <a16:creationId xmlns:a16="http://schemas.microsoft.com/office/drawing/2014/main" id="{9625815F-7135-C949-9FE2-BADAD3AB73C7}"/>
              </a:ext>
            </a:extLst>
          </p:cNvPr>
          <p:cNvSpPr txBox="1"/>
          <p:nvPr/>
        </p:nvSpPr>
        <p:spPr>
          <a:xfrm>
            <a:off x="5715823" y="1651250"/>
            <a:ext cx="1797928" cy="1200329"/>
          </a:xfrm>
          <a:prstGeom prst="rect">
            <a:avLst/>
          </a:prstGeom>
          <a:noFill/>
        </p:spPr>
        <p:txBody>
          <a:bodyPr wrap="none" rtlCol="0">
            <a:spAutoFit/>
          </a:bodyPr>
          <a:lstStyle/>
          <a:p>
            <a:r>
              <a:rPr lang="en-US" sz="2400" dirty="0"/>
              <a:t>2-layer</a:t>
            </a:r>
          </a:p>
          <a:p>
            <a:r>
              <a:rPr lang="en-US" sz="2400" dirty="0"/>
              <a:t> feedforward</a:t>
            </a:r>
          </a:p>
          <a:p>
            <a:r>
              <a:rPr lang="en-US" sz="2400" dirty="0"/>
              <a:t> network</a:t>
            </a:r>
          </a:p>
        </p:txBody>
      </p:sp>
      <p:sp>
        <p:nvSpPr>
          <p:cNvPr id="90" name="TextBox 89">
            <a:extLst>
              <a:ext uri="{FF2B5EF4-FFF2-40B4-BE49-F238E27FC236}">
                <a16:creationId xmlns:a16="http://schemas.microsoft.com/office/drawing/2014/main" id="{5685D6B1-821C-2342-9FD2-A39C76081464}"/>
              </a:ext>
            </a:extLst>
          </p:cNvPr>
          <p:cNvSpPr txBox="1"/>
          <p:nvPr/>
        </p:nvSpPr>
        <p:spPr>
          <a:xfrm>
            <a:off x="9347200" y="889000"/>
            <a:ext cx="500565" cy="666786"/>
          </a:xfrm>
          <a:prstGeom prst="rect">
            <a:avLst/>
          </a:prstGeom>
          <a:noFill/>
        </p:spPr>
        <p:txBody>
          <a:bodyPr wrap="square" rtlCol="0">
            <a:spAutoFit/>
          </a:bodyPr>
          <a:lstStyle/>
          <a:p>
            <a:r>
              <a:rPr lang="en-US" sz="3733" dirty="0" err="1"/>
              <a:t>σ</a:t>
            </a:r>
            <a:endParaRPr lang="en-US" sz="2400" dirty="0"/>
          </a:p>
        </p:txBody>
      </p:sp>
      <p:sp>
        <p:nvSpPr>
          <p:cNvPr id="91" name="TextBox 90">
            <a:extLst>
              <a:ext uri="{FF2B5EF4-FFF2-40B4-BE49-F238E27FC236}">
                <a16:creationId xmlns:a16="http://schemas.microsoft.com/office/drawing/2014/main" id="{F9B60E02-BB0D-9F42-A12E-A0F643C2726E}"/>
              </a:ext>
            </a:extLst>
          </p:cNvPr>
          <p:cNvSpPr txBox="1"/>
          <p:nvPr/>
        </p:nvSpPr>
        <p:spPr>
          <a:xfrm>
            <a:off x="3258635" y="1397000"/>
            <a:ext cx="439544" cy="666786"/>
          </a:xfrm>
          <a:prstGeom prst="rect">
            <a:avLst/>
          </a:prstGeom>
          <a:noFill/>
        </p:spPr>
        <p:txBody>
          <a:bodyPr wrap="none" rtlCol="0">
            <a:spAutoFit/>
          </a:bodyPr>
          <a:lstStyle/>
          <a:p>
            <a:r>
              <a:rPr lang="en-US" sz="3733" dirty="0" err="1"/>
              <a:t>σ</a:t>
            </a:r>
            <a:endParaRPr lang="en-US" sz="2400" dirty="0"/>
          </a:p>
        </p:txBody>
      </p:sp>
      <p:sp>
        <p:nvSpPr>
          <p:cNvPr id="44" name="Rectangle 43">
            <a:extLst>
              <a:ext uri="{FF2B5EF4-FFF2-40B4-BE49-F238E27FC236}">
                <a16:creationId xmlns:a16="http://schemas.microsoft.com/office/drawing/2014/main" id="{B903E060-0474-FAC5-7E51-C30F53C9ADD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F08D61AE-4532-3075-9204-5E122CA74C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9" name="Graphic 21">
            <a:extLst>
              <a:ext uri="{FF2B5EF4-FFF2-40B4-BE49-F238E27FC236}">
                <a16:creationId xmlns:a16="http://schemas.microsoft.com/office/drawing/2014/main" id="{813A85AC-BB27-F2CE-F049-CCD93573252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6059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p:bldP spid="9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1698843"/>
            <a:ext cx="11094720" cy="907196"/>
          </a:xfrm>
        </p:spPr>
        <p:txBody>
          <a:bodyPr>
            <a:noAutofit/>
          </a:bodyPr>
          <a:lstStyle/>
          <a:p>
            <a:r>
              <a:rPr lang="en-US" sz="4000" dirty="0"/>
              <a:t>Even better: representation learning</a:t>
            </a:r>
          </a:p>
        </p:txBody>
      </p:sp>
      <p:sp>
        <p:nvSpPr>
          <p:cNvPr id="3" name="Content Placeholder 2"/>
          <p:cNvSpPr>
            <a:spLocks noGrp="1"/>
          </p:cNvSpPr>
          <p:nvPr>
            <p:ph idx="1"/>
          </p:nvPr>
        </p:nvSpPr>
        <p:spPr>
          <a:xfrm>
            <a:off x="508001" y="3139440"/>
            <a:ext cx="8153223" cy="4572000"/>
          </a:xfrm>
        </p:spPr>
        <p:txBody>
          <a:bodyPr>
            <a:normAutofit/>
          </a:bodyPr>
          <a:lstStyle/>
          <a:p>
            <a:r>
              <a:rPr lang="en-US" dirty="0"/>
              <a:t>The real power of deep learning</a:t>
            </a:r>
            <a:r>
              <a:rPr lang="en-US" i="1" dirty="0"/>
              <a:t> </a:t>
            </a:r>
            <a:r>
              <a:rPr lang="en-US" dirty="0"/>
              <a:t>comes from the  ability to </a:t>
            </a:r>
            <a:r>
              <a:rPr lang="en-US" b="1" dirty="0"/>
              <a:t>learn</a:t>
            </a:r>
            <a:r>
              <a:rPr lang="en-US" dirty="0"/>
              <a:t> features from the data</a:t>
            </a:r>
          </a:p>
          <a:p>
            <a:r>
              <a:rPr lang="en-US" dirty="0"/>
              <a:t>Instead of using hand-built human-engineered features for classification</a:t>
            </a:r>
          </a:p>
          <a:p>
            <a:r>
              <a:rPr lang="en-US" dirty="0"/>
              <a:t>Use learned representations like embeddings!</a:t>
            </a:r>
          </a:p>
        </p:txBody>
      </p:sp>
      <p:grpSp>
        <p:nvGrpSpPr>
          <p:cNvPr id="5" name="Group 4">
            <a:extLst>
              <a:ext uri="{FF2B5EF4-FFF2-40B4-BE49-F238E27FC236}">
                <a16:creationId xmlns:a16="http://schemas.microsoft.com/office/drawing/2014/main" id="{5A1D5908-B6FA-2E4F-942A-D283985C4878}"/>
              </a:ext>
            </a:extLst>
          </p:cNvPr>
          <p:cNvGrpSpPr/>
          <p:nvPr/>
        </p:nvGrpSpPr>
        <p:grpSpPr>
          <a:xfrm>
            <a:off x="8737600" y="2733041"/>
            <a:ext cx="3556000" cy="3291195"/>
            <a:chOff x="1997416" y="1094195"/>
            <a:chExt cx="5712473" cy="4285090"/>
          </a:xfrm>
        </p:grpSpPr>
        <p:sp>
          <p:nvSpPr>
            <p:cNvPr id="7" name="Oval 6">
              <a:extLst>
                <a:ext uri="{FF2B5EF4-FFF2-40B4-BE49-F238E27FC236}">
                  <a16:creationId xmlns:a16="http://schemas.microsoft.com/office/drawing/2014/main" id="{FBCCDDD6-0EA6-564A-9B13-D808DD996672}"/>
                </a:ext>
              </a:extLst>
            </p:cNvPr>
            <p:cNvSpPr/>
            <p:nvPr/>
          </p:nvSpPr>
          <p:spPr bwMode="auto">
            <a:xfrm>
              <a:off x="3581402" y="2724150"/>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8" name="Oval 7">
              <a:extLst>
                <a:ext uri="{FF2B5EF4-FFF2-40B4-BE49-F238E27FC236}">
                  <a16:creationId xmlns:a16="http://schemas.microsoft.com/office/drawing/2014/main" id="{F463C4B0-7417-7441-8554-82FDE54F3609}"/>
                </a:ext>
              </a:extLst>
            </p:cNvPr>
            <p:cNvSpPr/>
            <p:nvPr/>
          </p:nvSpPr>
          <p:spPr bwMode="auto">
            <a:xfrm>
              <a:off x="3428999"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a:extLst>
                <a:ext uri="{FF2B5EF4-FFF2-40B4-BE49-F238E27FC236}">
                  <a16:creationId xmlns:a16="http://schemas.microsoft.com/office/drawing/2014/main" id="{929F026E-C459-5341-8DA6-91D69D909979}"/>
                </a:ext>
              </a:extLst>
            </p:cNvPr>
            <p:cNvSpPr/>
            <p:nvPr/>
          </p:nvSpPr>
          <p:spPr bwMode="auto">
            <a:xfrm>
              <a:off x="4267202" y="10941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0" name="Oval 9">
              <a:extLst>
                <a:ext uri="{FF2B5EF4-FFF2-40B4-BE49-F238E27FC236}">
                  <a16:creationId xmlns:a16="http://schemas.microsoft.com/office/drawing/2014/main" id="{C9252C52-6C46-314B-8BE2-2579D07546D1}"/>
                </a:ext>
              </a:extLst>
            </p:cNvPr>
            <p:cNvSpPr/>
            <p:nvPr/>
          </p:nvSpPr>
          <p:spPr bwMode="auto">
            <a:xfrm>
              <a:off x="5105398"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1" name="Oval 10">
              <a:extLst>
                <a:ext uri="{FF2B5EF4-FFF2-40B4-BE49-F238E27FC236}">
                  <a16:creationId xmlns:a16="http://schemas.microsoft.com/office/drawing/2014/main" id="{E9E94CDE-6B65-954C-B23F-564E5EB514C5}"/>
                </a:ext>
              </a:extLst>
            </p:cNvPr>
            <p:cNvSpPr/>
            <p:nvPr/>
          </p:nvSpPr>
          <p:spPr bwMode="auto">
            <a:xfrm>
              <a:off x="4267202"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2" name="Straight Arrow Connector 11">
              <a:extLst>
                <a:ext uri="{FF2B5EF4-FFF2-40B4-BE49-F238E27FC236}">
                  <a16:creationId xmlns:a16="http://schemas.microsoft.com/office/drawing/2014/main" id="{B7981C23-39FB-924D-8A75-DFF6C573147C}"/>
                </a:ext>
              </a:extLst>
            </p:cNvPr>
            <p:cNvCxnSpPr>
              <a:cxnSpLocks/>
              <a:stCxn id="8" idx="0"/>
              <a:endCxn id="9" idx="3"/>
            </p:cNvCxnSpPr>
            <p:nvPr/>
          </p:nvCxnSpPr>
          <p:spPr bwMode="auto">
            <a:xfrm flipV="1">
              <a:off x="3803833" y="1799515"/>
              <a:ext cx="573156" cy="742478"/>
            </a:xfrm>
            <a:prstGeom prst="straightConnector1">
              <a:avLst/>
            </a:prstGeom>
            <a:noFill/>
            <a:ln w="9525" cap="flat" cmpd="sng" algn="ctr">
              <a:noFill/>
              <a:prstDash val="solid"/>
              <a:round/>
              <a:headEnd type="none" w="med" len="med"/>
              <a:tailEnd type="arrow"/>
            </a:ln>
            <a:effectLst/>
          </p:spPr>
        </p:cxnSp>
        <p:cxnSp>
          <p:nvCxnSpPr>
            <p:cNvPr id="13" name="Straight Arrow Connector 12">
              <a:extLst>
                <a:ext uri="{FF2B5EF4-FFF2-40B4-BE49-F238E27FC236}">
                  <a16:creationId xmlns:a16="http://schemas.microsoft.com/office/drawing/2014/main" id="{7F47F41E-7390-024F-B437-0D61F31FE5DA}"/>
                </a:ext>
              </a:extLst>
            </p:cNvPr>
            <p:cNvCxnSpPr>
              <a:cxnSpLocks/>
              <a:stCxn id="11" idx="0"/>
              <a:endCxn id="9" idx="4"/>
            </p:cNvCxnSpPr>
            <p:nvPr/>
          </p:nvCxnSpPr>
          <p:spPr bwMode="auto">
            <a:xfrm flipV="1">
              <a:off x="4642036" y="1920529"/>
              <a:ext cx="0" cy="621464"/>
            </a:xfrm>
            <a:prstGeom prst="straightConnector1">
              <a:avLst/>
            </a:prstGeom>
            <a:noFill/>
            <a:ln w="9525" cap="flat" cmpd="sng" algn="ctr">
              <a:solidFill>
                <a:schemeClr val="tx1"/>
              </a:solidFill>
              <a:prstDash val="solid"/>
              <a:round/>
              <a:headEnd type="none" w="med" len="med"/>
              <a:tailEnd type="arrow"/>
            </a:ln>
            <a:effectLst/>
          </p:spPr>
        </p:cxnSp>
        <p:cxnSp>
          <p:nvCxnSpPr>
            <p:cNvPr id="14" name="Straight Arrow Connector 13">
              <a:extLst>
                <a:ext uri="{FF2B5EF4-FFF2-40B4-BE49-F238E27FC236}">
                  <a16:creationId xmlns:a16="http://schemas.microsoft.com/office/drawing/2014/main" id="{1871906A-6692-AD48-B91F-F05D5D9D0EB5}"/>
                </a:ext>
              </a:extLst>
            </p:cNvPr>
            <p:cNvCxnSpPr>
              <a:cxnSpLocks/>
              <a:stCxn id="10" idx="0"/>
              <a:endCxn id="9" idx="4"/>
            </p:cNvCxnSpPr>
            <p:nvPr/>
          </p:nvCxnSpPr>
          <p:spPr bwMode="auto">
            <a:xfrm flipH="1" flipV="1">
              <a:off x="4642036" y="1920529"/>
              <a:ext cx="838196" cy="621464"/>
            </a:xfrm>
            <a:prstGeom prst="straightConnector1">
              <a:avLst/>
            </a:prstGeom>
            <a:noFill/>
            <a:ln w="9525" cap="flat" cmpd="sng" algn="ctr">
              <a:solidFill>
                <a:schemeClr val="tx1"/>
              </a:solidFill>
              <a:prstDash val="solid"/>
              <a:round/>
              <a:headEnd type="none" w="med" len="med"/>
              <a:tailEnd type="arrow"/>
            </a:ln>
            <a:effectLst/>
          </p:spPr>
        </p:cxnSp>
        <p:cxnSp>
          <p:nvCxnSpPr>
            <p:cNvPr id="15" name="Straight Arrow Connector 14">
              <a:extLst>
                <a:ext uri="{FF2B5EF4-FFF2-40B4-BE49-F238E27FC236}">
                  <a16:creationId xmlns:a16="http://schemas.microsoft.com/office/drawing/2014/main" id="{63404124-F515-E744-B37A-4DAAFB2EEF78}"/>
                </a:ext>
              </a:extLst>
            </p:cNvPr>
            <p:cNvCxnSpPr>
              <a:cxnSpLocks/>
              <a:stCxn id="8" idx="7"/>
              <a:endCxn id="9" idx="4"/>
            </p:cNvCxnSpPr>
            <p:nvPr/>
          </p:nvCxnSpPr>
          <p:spPr bwMode="auto">
            <a:xfrm flipV="1">
              <a:off x="4068878" y="1920529"/>
              <a:ext cx="573157" cy="742478"/>
            </a:xfrm>
            <a:prstGeom prst="straightConnector1">
              <a:avLst/>
            </a:prstGeom>
            <a:noFill/>
            <a:ln w="9525" cap="flat" cmpd="sng" algn="ctr">
              <a:solidFill>
                <a:schemeClr val="tx1"/>
              </a:solidFill>
              <a:prstDash val="solid"/>
              <a:round/>
              <a:headEnd type="none" w="med" len="med"/>
              <a:tailEnd type="arrow"/>
            </a:ln>
            <a:effectLst/>
          </p:spPr>
        </p:cxnSp>
        <p:sp>
          <p:nvSpPr>
            <p:cNvPr id="16" name="Oval 15">
              <a:extLst>
                <a:ext uri="{FF2B5EF4-FFF2-40B4-BE49-F238E27FC236}">
                  <a16:creationId xmlns:a16="http://schemas.microsoft.com/office/drawing/2014/main" id="{7C1CD3F7-21B9-DC43-BC20-1F84678EA15C}"/>
                </a:ext>
              </a:extLst>
            </p:cNvPr>
            <p:cNvSpPr/>
            <p:nvPr/>
          </p:nvSpPr>
          <p:spPr bwMode="auto">
            <a:xfrm>
              <a:off x="3962401" y="4552951"/>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7" name="Oval 16">
              <a:extLst>
                <a:ext uri="{FF2B5EF4-FFF2-40B4-BE49-F238E27FC236}">
                  <a16:creationId xmlns:a16="http://schemas.microsoft.com/office/drawing/2014/main" id="{FC50F019-EDAA-7C4E-8E58-6EC833674B1E}"/>
                </a:ext>
              </a:extLst>
            </p:cNvPr>
            <p:cNvSpPr/>
            <p:nvPr/>
          </p:nvSpPr>
          <p:spPr bwMode="auto">
            <a:xfrm>
              <a:off x="20574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8" name="Oval 17">
              <a:extLst>
                <a:ext uri="{FF2B5EF4-FFF2-40B4-BE49-F238E27FC236}">
                  <a16:creationId xmlns:a16="http://schemas.microsoft.com/office/drawing/2014/main" id="{472CC466-D607-1F40-90EE-3D3DE0510065}"/>
                </a:ext>
              </a:extLst>
            </p:cNvPr>
            <p:cNvSpPr/>
            <p:nvPr/>
          </p:nvSpPr>
          <p:spPr bwMode="auto">
            <a:xfrm>
              <a:off x="58674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9" name="Oval 18">
              <a:extLst>
                <a:ext uri="{FF2B5EF4-FFF2-40B4-BE49-F238E27FC236}">
                  <a16:creationId xmlns:a16="http://schemas.microsoft.com/office/drawing/2014/main" id="{4A6275DB-A9AD-D643-A36A-55607E8DC046}"/>
                </a:ext>
              </a:extLst>
            </p:cNvPr>
            <p:cNvSpPr/>
            <p:nvPr/>
          </p:nvSpPr>
          <p:spPr bwMode="auto">
            <a:xfrm>
              <a:off x="45720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0" name="Oval 19">
              <a:extLst>
                <a:ext uri="{FF2B5EF4-FFF2-40B4-BE49-F238E27FC236}">
                  <a16:creationId xmlns:a16="http://schemas.microsoft.com/office/drawing/2014/main" id="{2494450A-9E0D-AC40-8A26-DCFCF010748A}"/>
                </a:ext>
              </a:extLst>
            </p:cNvPr>
            <p:cNvSpPr/>
            <p:nvPr/>
          </p:nvSpPr>
          <p:spPr bwMode="auto">
            <a:xfrm>
              <a:off x="3200399"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1" name="Straight Arrow Connector 20">
              <a:extLst>
                <a:ext uri="{FF2B5EF4-FFF2-40B4-BE49-F238E27FC236}">
                  <a16:creationId xmlns:a16="http://schemas.microsoft.com/office/drawing/2014/main" id="{4CC19ED5-AD9E-6D41-91A7-44A03535DB58}"/>
                </a:ext>
              </a:extLst>
            </p:cNvPr>
            <p:cNvCxnSpPr>
              <a:cxnSpLocks/>
              <a:stCxn id="17" idx="0"/>
            </p:cNvCxnSpPr>
            <p:nvPr/>
          </p:nvCxnSpPr>
          <p:spPr bwMode="auto">
            <a:xfrm flipV="1">
              <a:off x="2432234" y="3049362"/>
              <a:ext cx="2271755" cy="1321434"/>
            </a:xfrm>
            <a:prstGeom prst="straightConnector1">
              <a:avLst/>
            </a:prstGeom>
            <a:noFill/>
            <a:ln w="9525" cap="flat" cmpd="sng" algn="ctr">
              <a:noFill/>
              <a:prstDash val="solid"/>
              <a:round/>
              <a:headEnd type="none" w="med" len="med"/>
              <a:tailEnd type="arrow"/>
            </a:ln>
            <a:effectLst/>
          </p:spPr>
        </p:cxnSp>
        <p:cxnSp>
          <p:nvCxnSpPr>
            <p:cNvPr id="22" name="Straight Arrow Connector 21">
              <a:extLst>
                <a:ext uri="{FF2B5EF4-FFF2-40B4-BE49-F238E27FC236}">
                  <a16:creationId xmlns:a16="http://schemas.microsoft.com/office/drawing/2014/main" id="{E2A57299-490C-2B46-AC64-230C772DBC59}"/>
                </a:ext>
              </a:extLst>
            </p:cNvPr>
            <p:cNvCxnSpPr>
              <a:cxnSpLocks/>
              <a:stCxn id="20" idx="0"/>
              <a:endCxn id="8" idx="4"/>
            </p:cNvCxnSpPr>
            <p:nvPr/>
          </p:nvCxnSpPr>
          <p:spPr bwMode="auto">
            <a:xfrm flipV="1">
              <a:off x="3575233" y="3368327"/>
              <a:ext cx="228600"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3" name="Straight Arrow Connector 22">
              <a:extLst>
                <a:ext uri="{FF2B5EF4-FFF2-40B4-BE49-F238E27FC236}">
                  <a16:creationId xmlns:a16="http://schemas.microsoft.com/office/drawing/2014/main" id="{0E312DF7-2746-A341-B408-F2171D181313}"/>
                </a:ext>
              </a:extLst>
            </p:cNvPr>
            <p:cNvCxnSpPr>
              <a:cxnSpLocks/>
              <a:stCxn id="19" idx="0"/>
              <a:endCxn id="8" idx="4"/>
            </p:cNvCxnSpPr>
            <p:nvPr/>
          </p:nvCxnSpPr>
          <p:spPr bwMode="auto">
            <a:xfrm flipH="1" flipV="1">
              <a:off x="3803833" y="3368327"/>
              <a:ext cx="1143001"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4" name="Straight Arrow Connector 23">
              <a:extLst>
                <a:ext uri="{FF2B5EF4-FFF2-40B4-BE49-F238E27FC236}">
                  <a16:creationId xmlns:a16="http://schemas.microsoft.com/office/drawing/2014/main" id="{B6B38411-218B-024F-988D-8A19867521A7}"/>
                </a:ext>
              </a:extLst>
            </p:cNvPr>
            <p:cNvCxnSpPr>
              <a:cxnSpLocks/>
              <a:stCxn id="18" idx="0"/>
              <a:endCxn id="8" idx="4"/>
            </p:cNvCxnSpPr>
            <p:nvPr/>
          </p:nvCxnSpPr>
          <p:spPr bwMode="auto">
            <a:xfrm flipH="1" flipV="1">
              <a:off x="3803833" y="3368327"/>
              <a:ext cx="2438400"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5" name="Straight Arrow Connector 24">
              <a:extLst>
                <a:ext uri="{FF2B5EF4-FFF2-40B4-BE49-F238E27FC236}">
                  <a16:creationId xmlns:a16="http://schemas.microsoft.com/office/drawing/2014/main" id="{C4FC9EC9-39F2-D247-BAB3-92F08B65D8E8}"/>
                </a:ext>
              </a:extLst>
            </p:cNvPr>
            <p:cNvCxnSpPr>
              <a:cxnSpLocks/>
              <a:stCxn id="17" idx="7"/>
              <a:endCxn id="8" idx="4"/>
            </p:cNvCxnSpPr>
            <p:nvPr/>
          </p:nvCxnSpPr>
          <p:spPr bwMode="auto">
            <a:xfrm flipV="1">
              <a:off x="2697279" y="3368327"/>
              <a:ext cx="1106554" cy="1123483"/>
            </a:xfrm>
            <a:prstGeom prst="straightConnector1">
              <a:avLst/>
            </a:prstGeom>
            <a:noFill/>
            <a:ln w="9525" cap="flat" cmpd="sng" algn="ctr">
              <a:solidFill>
                <a:schemeClr val="tx1"/>
              </a:solidFill>
              <a:prstDash val="solid"/>
              <a:round/>
              <a:headEnd type="none" w="med" len="med"/>
              <a:tailEnd type="arrow"/>
            </a:ln>
            <a:effectLst/>
          </p:spPr>
        </p:cxnSp>
        <p:sp>
          <p:nvSpPr>
            <p:cNvPr id="26" name="Oval 25">
              <a:extLst>
                <a:ext uri="{FF2B5EF4-FFF2-40B4-BE49-F238E27FC236}">
                  <a16:creationId xmlns:a16="http://schemas.microsoft.com/office/drawing/2014/main" id="{C4FCE6C1-3FCA-DC42-AB8B-9851A277DCD7}"/>
                </a:ext>
              </a:extLst>
            </p:cNvPr>
            <p:cNvSpPr/>
            <p:nvPr/>
          </p:nvSpPr>
          <p:spPr bwMode="auto">
            <a:xfrm>
              <a:off x="6781800" y="441364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7" name="Straight Arrow Connector 26">
              <a:extLst>
                <a:ext uri="{FF2B5EF4-FFF2-40B4-BE49-F238E27FC236}">
                  <a16:creationId xmlns:a16="http://schemas.microsoft.com/office/drawing/2014/main" id="{F7D1A9C7-ADCA-8343-A20E-1B4587C090E0}"/>
                </a:ext>
              </a:extLst>
            </p:cNvPr>
            <p:cNvCxnSpPr>
              <a:cxnSpLocks/>
              <a:stCxn id="26" idx="0"/>
              <a:endCxn id="8" idx="4"/>
            </p:cNvCxnSpPr>
            <p:nvPr/>
          </p:nvCxnSpPr>
          <p:spPr bwMode="auto">
            <a:xfrm flipH="1" flipV="1">
              <a:off x="3803833" y="3368327"/>
              <a:ext cx="3352801" cy="1045315"/>
            </a:xfrm>
            <a:prstGeom prst="straightConnector1">
              <a:avLst/>
            </a:prstGeom>
            <a:noFill/>
            <a:ln w="9525" cap="flat" cmpd="sng" algn="ctr">
              <a:solidFill>
                <a:schemeClr val="tx1"/>
              </a:solidFill>
              <a:prstDash val="solid"/>
              <a:round/>
              <a:headEnd type="none" w="med" len="med"/>
              <a:tailEnd type="arrow"/>
            </a:ln>
            <a:effectLst/>
          </p:spPr>
        </p:cxnSp>
        <p:cxnSp>
          <p:nvCxnSpPr>
            <p:cNvPr id="28" name="Straight Arrow Connector 27">
              <a:extLst>
                <a:ext uri="{FF2B5EF4-FFF2-40B4-BE49-F238E27FC236}">
                  <a16:creationId xmlns:a16="http://schemas.microsoft.com/office/drawing/2014/main" id="{D969A828-5FC8-D14C-8583-1DEACD4D1CA8}"/>
                </a:ext>
              </a:extLst>
            </p:cNvPr>
            <p:cNvCxnSpPr>
              <a:cxnSpLocks/>
              <a:stCxn id="17" idx="7"/>
              <a:endCxn id="11" idx="4"/>
            </p:cNvCxnSpPr>
            <p:nvPr/>
          </p:nvCxnSpPr>
          <p:spPr bwMode="auto">
            <a:xfrm flipV="1">
              <a:off x="2697279" y="3368327"/>
              <a:ext cx="1944756" cy="1123483"/>
            </a:xfrm>
            <a:prstGeom prst="straightConnector1">
              <a:avLst/>
            </a:prstGeom>
            <a:noFill/>
            <a:ln w="9525" cap="flat" cmpd="sng" algn="ctr">
              <a:solidFill>
                <a:schemeClr val="tx1"/>
              </a:solidFill>
              <a:prstDash val="solid"/>
              <a:round/>
              <a:headEnd type="none" w="med" len="med"/>
              <a:tailEnd type="arrow"/>
            </a:ln>
            <a:effectLst/>
          </p:spPr>
        </p:cxnSp>
        <p:cxnSp>
          <p:nvCxnSpPr>
            <p:cNvPr id="29" name="Straight Arrow Connector 28">
              <a:extLst>
                <a:ext uri="{FF2B5EF4-FFF2-40B4-BE49-F238E27FC236}">
                  <a16:creationId xmlns:a16="http://schemas.microsoft.com/office/drawing/2014/main" id="{B1B85326-FEBF-464F-A96F-AD5D96550593}"/>
                </a:ext>
              </a:extLst>
            </p:cNvPr>
            <p:cNvCxnSpPr>
              <a:cxnSpLocks/>
              <a:stCxn id="17" idx="7"/>
              <a:endCxn id="10" idx="4"/>
            </p:cNvCxnSpPr>
            <p:nvPr/>
          </p:nvCxnSpPr>
          <p:spPr bwMode="auto">
            <a:xfrm flipV="1">
              <a:off x="2697279" y="3368327"/>
              <a:ext cx="2782953" cy="1123483"/>
            </a:xfrm>
            <a:prstGeom prst="straightConnector1">
              <a:avLst/>
            </a:prstGeom>
            <a:noFill/>
            <a:ln w="9525" cap="flat" cmpd="sng" algn="ctr">
              <a:solidFill>
                <a:schemeClr val="tx1"/>
              </a:solidFill>
              <a:prstDash val="solid"/>
              <a:round/>
              <a:headEnd type="none" w="med" len="med"/>
              <a:tailEnd type="arrow"/>
            </a:ln>
            <a:effectLst/>
          </p:spPr>
        </p:cxnSp>
        <p:cxnSp>
          <p:nvCxnSpPr>
            <p:cNvPr id="30" name="Straight Arrow Connector 29">
              <a:extLst>
                <a:ext uri="{FF2B5EF4-FFF2-40B4-BE49-F238E27FC236}">
                  <a16:creationId xmlns:a16="http://schemas.microsoft.com/office/drawing/2014/main" id="{1704F3D8-5F6D-544F-9778-8FBA0898D384}"/>
                </a:ext>
              </a:extLst>
            </p:cNvPr>
            <p:cNvCxnSpPr>
              <a:cxnSpLocks/>
              <a:stCxn id="26" idx="0"/>
              <a:endCxn id="10" idx="4"/>
            </p:cNvCxnSpPr>
            <p:nvPr/>
          </p:nvCxnSpPr>
          <p:spPr bwMode="auto">
            <a:xfrm flipH="1" flipV="1">
              <a:off x="5480232" y="3368327"/>
              <a:ext cx="1676402" cy="1045315"/>
            </a:xfrm>
            <a:prstGeom prst="straightConnector1">
              <a:avLst/>
            </a:prstGeom>
            <a:noFill/>
            <a:ln w="9525" cap="flat" cmpd="sng" algn="ctr">
              <a:solidFill>
                <a:schemeClr val="tx1"/>
              </a:solidFill>
              <a:prstDash val="solid"/>
              <a:round/>
              <a:headEnd type="none" w="med" len="med"/>
              <a:tailEnd type="arrow"/>
            </a:ln>
            <a:effectLst/>
          </p:spPr>
        </p:cxnSp>
        <p:cxnSp>
          <p:nvCxnSpPr>
            <p:cNvPr id="31" name="Straight Arrow Connector 30">
              <a:extLst>
                <a:ext uri="{FF2B5EF4-FFF2-40B4-BE49-F238E27FC236}">
                  <a16:creationId xmlns:a16="http://schemas.microsoft.com/office/drawing/2014/main" id="{87FEEA84-475D-F64F-8203-21FDBB4EB0AA}"/>
                </a:ext>
              </a:extLst>
            </p:cNvPr>
            <p:cNvCxnSpPr>
              <a:cxnSpLocks/>
              <a:stCxn id="26" idx="0"/>
              <a:endCxn id="11" idx="4"/>
            </p:cNvCxnSpPr>
            <p:nvPr/>
          </p:nvCxnSpPr>
          <p:spPr bwMode="auto">
            <a:xfrm flipH="1" flipV="1">
              <a:off x="4642036" y="3368327"/>
              <a:ext cx="2514598" cy="1045315"/>
            </a:xfrm>
            <a:prstGeom prst="straightConnector1">
              <a:avLst/>
            </a:prstGeom>
            <a:noFill/>
            <a:ln w="9525" cap="flat" cmpd="sng" algn="ctr">
              <a:solidFill>
                <a:schemeClr val="tx1"/>
              </a:solidFill>
              <a:prstDash val="solid"/>
              <a:round/>
              <a:headEnd type="none" w="med" len="med"/>
              <a:tailEnd type="arrow"/>
            </a:ln>
            <a:effectLst/>
          </p:spPr>
        </p:cxnSp>
        <p:cxnSp>
          <p:nvCxnSpPr>
            <p:cNvPr id="32" name="Straight Arrow Connector 31">
              <a:extLst>
                <a:ext uri="{FF2B5EF4-FFF2-40B4-BE49-F238E27FC236}">
                  <a16:creationId xmlns:a16="http://schemas.microsoft.com/office/drawing/2014/main" id="{91C4BDA2-5986-374A-A57E-CD4D182C901F}"/>
                </a:ext>
              </a:extLst>
            </p:cNvPr>
            <p:cNvCxnSpPr>
              <a:cxnSpLocks/>
              <a:stCxn id="18" idx="0"/>
              <a:endCxn id="11" idx="4"/>
            </p:cNvCxnSpPr>
            <p:nvPr/>
          </p:nvCxnSpPr>
          <p:spPr bwMode="auto">
            <a:xfrm flipH="1" flipV="1">
              <a:off x="4642036" y="3368327"/>
              <a:ext cx="16001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3" name="Straight Arrow Connector 32">
              <a:extLst>
                <a:ext uri="{FF2B5EF4-FFF2-40B4-BE49-F238E27FC236}">
                  <a16:creationId xmlns:a16="http://schemas.microsoft.com/office/drawing/2014/main" id="{C7E380F8-31F4-7C47-BAC7-F59FE6FEB468}"/>
                </a:ext>
              </a:extLst>
            </p:cNvPr>
            <p:cNvCxnSpPr>
              <a:cxnSpLocks/>
              <a:stCxn id="18" idx="0"/>
              <a:endCxn id="10" idx="4"/>
            </p:cNvCxnSpPr>
            <p:nvPr/>
          </p:nvCxnSpPr>
          <p:spPr bwMode="auto">
            <a:xfrm flipH="1" flipV="1">
              <a:off x="5480232" y="3368327"/>
              <a:ext cx="762001"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4" name="Straight Arrow Connector 33">
              <a:extLst>
                <a:ext uri="{FF2B5EF4-FFF2-40B4-BE49-F238E27FC236}">
                  <a16:creationId xmlns:a16="http://schemas.microsoft.com/office/drawing/2014/main" id="{57FD6B62-ED2C-604D-90AC-0F3EC7187C9D}"/>
                </a:ext>
              </a:extLst>
            </p:cNvPr>
            <p:cNvCxnSpPr>
              <a:cxnSpLocks/>
              <a:stCxn id="19" idx="0"/>
              <a:endCxn id="11" idx="4"/>
            </p:cNvCxnSpPr>
            <p:nvPr/>
          </p:nvCxnSpPr>
          <p:spPr bwMode="auto">
            <a:xfrm flipH="1" flipV="1">
              <a:off x="4642036" y="3368327"/>
              <a:ext cx="3047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5" name="Straight Arrow Connector 34">
              <a:extLst>
                <a:ext uri="{FF2B5EF4-FFF2-40B4-BE49-F238E27FC236}">
                  <a16:creationId xmlns:a16="http://schemas.microsoft.com/office/drawing/2014/main" id="{BF0037F8-5F57-8746-BEEC-6DD23B8FD942}"/>
                </a:ext>
              </a:extLst>
            </p:cNvPr>
            <p:cNvCxnSpPr>
              <a:cxnSpLocks/>
              <a:stCxn id="19" idx="0"/>
              <a:endCxn id="10" idx="4"/>
            </p:cNvCxnSpPr>
            <p:nvPr/>
          </p:nvCxnSpPr>
          <p:spPr bwMode="auto">
            <a:xfrm flipV="1">
              <a:off x="4946834" y="3368327"/>
              <a:ext cx="5333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6" name="Straight Arrow Connector 35">
              <a:extLst>
                <a:ext uri="{FF2B5EF4-FFF2-40B4-BE49-F238E27FC236}">
                  <a16:creationId xmlns:a16="http://schemas.microsoft.com/office/drawing/2014/main" id="{32A3BB3B-93CE-9840-A682-28405B445FE2}"/>
                </a:ext>
              </a:extLst>
            </p:cNvPr>
            <p:cNvCxnSpPr>
              <a:cxnSpLocks/>
              <a:stCxn id="20" idx="0"/>
              <a:endCxn id="11" idx="4"/>
            </p:cNvCxnSpPr>
            <p:nvPr/>
          </p:nvCxnSpPr>
          <p:spPr bwMode="auto">
            <a:xfrm flipV="1">
              <a:off x="3575233" y="3368327"/>
              <a:ext cx="1066803"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7" name="Straight Arrow Connector 36">
              <a:extLst>
                <a:ext uri="{FF2B5EF4-FFF2-40B4-BE49-F238E27FC236}">
                  <a16:creationId xmlns:a16="http://schemas.microsoft.com/office/drawing/2014/main" id="{8B82D8F5-6BA7-A14E-9B15-33BDF1E53F3E}"/>
                </a:ext>
              </a:extLst>
            </p:cNvPr>
            <p:cNvCxnSpPr>
              <a:cxnSpLocks/>
              <a:stCxn id="20" idx="0"/>
              <a:endCxn id="10" idx="4"/>
            </p:cNvCxnSpPr>
            <p:nvPr/>
          </p:nvCxnSpPr>
          <p:spPr bwMode="auto">
            <a:xfrm flipV="1">
              <a:off x="3575233" y="3368327"/>
              <a:ext cx="1904999" cy="1002468"/>
            </a:xfrm>
            <a:prstGeom prst="straightConnector1">
              <a:avLst/>
            </a:prstGeom>
            <a:noFill/>
            <a:ln w="9525" cap="flat" cmpd="sng" algn="ctr">
              <a:solidFill>
                <a:schemeClr val="tx1"/>
              </a:solidFill>
              <a:prstDash val="solid"/>
              <a:round/>
              <a:headEnd type="none" w="med" len="med"/>
              <a:tailEnd type="arrow"/>
            </a:ln>
            <a:effectLst/>
          </p:spPr>
        </p:cxnSp>
        <p:sp>
          <p:nvSpPr>
            <p:cNvPr id="38" name="TextBox 37">
              <a:extLst>
                <a:ext uri="{FF2B5EF4-FFF2-40B4-BE49-F238E27FC236}">
                  <a16:creationId xmlns:a16="http://schemas.microsoft.com/office/drawing/2014/main" id="{FF19DDD5-8D7F-6C44-9D6F-D2BD6C7AEDC0}"/>
                </a:ext>
              </a:extLst>
            </p:cNvPr>
            <p:cNvSpPr txBox="1"/>
            <p:nvPr/>
          </p:nvSpPr>
          <p:spPr>
            <a:xfrm>
              <a:off x="3047999" y="1428748"/>
              <a:ext cx="457199" cy="868146"/>
            </a:xfrm>
            <a:prstGeom prst="rect">
              <a:avLst/>
            </a:prstGeom>
            <a:noFill/>
          </p:spPr>
          <p:txBody>
            <a:bodyPr wrap="square" rtlCol="0">
              <a:spAutoFit/>
            </a:bodyPr>
            <a:lstStyle/>
            <a:p>
              <a:r>
                <a:rPr lang="en-US" sz="3733" dirty="0">
                  <a:solidFill>
                    <a:srgbClr val="590A0E"/>
                  </a:solidFill>
                </a:rPr>
                <a:t>U</a:t>
              </a:r>
            </a:p>
          </p:txBody>
        </p:sp>
        <p:sp>
          <p:nvSpPr>
            <p:cNvPr id="39" name="TextBox 38">
              <a:extLst>
                <a:ext uri="{FF2B5EF4-FFF2-40B4-BE49-F238E27FC236}">
                  <a16:creationId xmlns:a16="http://schemas.microsoft.com/office/drawing/2014/main" id="{ACA971D1-FEAB-394A-852A-15982CEBEFA5}"/>
                </a:ext>
              </a:extLst>
            </p:cNvPr>
            <p:cNvSpPr txBox="1"/>
            <p:nvPr/>
          </p:nvSpPr>
          <p:spPr>
            <a:xfrm>
              <a:off x="2057400" y="3105150"/>
              <a:ext cx="457199" cy="868146"/>
            </a:xfrm>
            <a:prstGeom prst="rect">
              <a:avLst/>
            </a:prstGeom>
            <a:noFill/>
          </p:spPr>
          <p:txBody>
            <a:bodyPr wrap="square" rtlCol="0">
              <a:spAutoFit/>
            </a:bodyPr>
            <a:lstStyle/>
            <a:p>
              <a:r>
                <a:rPr lang="en-US" sz="3733" dirty="0">
                  <a:solidFill>
                    <a:srgbClr val="590A0E"/>
                  </a:solidFill>
                </a:rPr>
                <a:t>W</a:t>
              </a:r>
            </a:p>
          </p:txBody>
        </p:sp>
        <p:sp>
          <p:nvSpPr>
            <p:cNvPr id="40" name="TextBox 39">
              <a:extLst>
                <a:ext uri="{FF2B5EF4-FFF2-40B4-BE49-F238E27FC236}">
                  <a16:creationId xmlns:a16="http://schemas.microsoft.com/office/drawing/2014/main" id="{F1475054-60C9-6F4A-A337-650ECD3FDD69}"/>
                </a:ext>
              </a:extLst>
            </p:cNvPr>
            <p:cNvSpPr txBox="1"/>
            <p:nvPr/>
          </p:nvSpPr>
          <p:spPr>
            <a:xfrm>
              <a:off x="6887911" y="4446401"/>
              <a:ext cx="821978" cy="654594"/>
            </a:xfrm>
            <a:prstGeom prst="rect">
              <a:avLst/>
            </a:prstGeom>
            <a:noFill/>
          </p:spPr>
          <p:txBody>
            <a:bodyPr wrap="square" rtlCol="0">
              <a:spAutoFit/>
            </a:bodyPr>
            <a:lstStyle/>
            <a:p>
              <a:r>
                <a:rPr lang="en-US" sz="2667" dirty="0" err="1"/>
                <a:t>x</a:t>
              </a:r>
              <a:r>
                <a:rPr lang="en-US" sz="2667" baseline="-25000" dirty="0" err="1"/>
                <a:t>n</a:t>
              </a:r>
              <a:endParaRPr lang="en-US" sz="2400" baseline="-25000" dirty="0"/>
            </a:p>
          </p:txBody>
        </p:sp>
        <p:sp>
          <p:nvSpPr>
            <p:cNvPr id="41" name="TextBox 40">
              <a:extLst>
                <a:ext uri="{FF2B5EF4-FFF2-40B4-BE49-F238E27FC236}">
                  <a16:creationId xmlns:a16="http://schemas.microsoft.com/office/drawing/2014/main" id="{22D14C77-6689-8D42-B96C-5DE28063F70D}"/>
                </a:ext>
              </a:extLst>
            </p:cNvPr>
            <p:cNvSpPr txBox="1"/>
            <p:nvPr/>
          </p:nvSpPr>
          <p:spPr>
            <a:xfrm>
              <a:off x="1997416" y="4446402"/>
              <a:ext cx="1273266" cy="654594"/>
            </a:xfrm>
            <a:prstGeom prst="rect">
              <a:avLst/>
            </a:prstGeom>
            <a:noFill/>
          </p:spPr>
          <p:txBody>
            <a:bodyPr wrap="square" rtlCol="0">
              <a:spAutoFit/>
            </a:bodyPr>
            <a:lstStyle/>
            <a:p>
              <a:r>
                <a:rPr lang="en-US" sz="2667" dirty="0"/>
                <a:t>x</a:t>
              </a:r>
              <a:r>
                <a:rPr lang="en-US" sz="2667" baseline="-25000" dirty="0"/>
                <a:t>1</a:t>
              </a:r>
              <a:endParaRPr lang="en-US" sz="2400" baseline="-25000" dirty="0"/>
            </a:p>
          </p:txBody>
        </p:sp>
      </p:grpSp>
      <p:sp>
        <p:nvSpPr>
          <p:cNvPr id="42" name="TextBox 41">
            <a:extLst>
              <a:ext uri="{FF2B5EF4-FFF2-40B4-BE49-F238E27FC236}">
                <a16:creationId xmlns:a16="http://schemas.microsoft.com/office/drawing/2014/main" id="{061B7EFA-AB8E-2B40-A55E-0336C2A394EF}"/>
              </a:ext>
            </a:extLst>
          </p:cNvPr>
          <p:cNvSpPr txBox="1"/>
          <p:nvPr/>
        </p:nvSpPr>
        <p:spPr>
          <a:xfrm>
            <a:off x="8892416" y="5941192"/>
            <a:ext cx="470000" cy="502766"/>
          </a:xfrm>
          <a:prstGeom prst="rect">
            <a:avLst/>
          </a:prstGeom>
          <a:noFill/>
        </p:spPr>
        <p:txBody>
          <a:bodyPr wrap="none" rtlCol="0">
            <a:spAutoFit/>
          </a:bodyPr>
          <a:lstStyle/>
          <a:p>
            <a:r>
              <a:rPr lang="en-US" sz="2667" dirty="0"/>
              <a:t>e</a:t>
            </a:r>
            <a:r>
              <a:rPr lang="en-US" sz="2667" baseline="-25000" dirty="0"/>
              <a:t>1</a:t>
            </a:r>
          </a:p>
        </p:txBody>
      </p:sp>
      <p:sp>
        <p:nvSpPr>
          <p:cNvPr id="43" name="TextBox 42">
            <a:extLst>
              <a:ext uri="{FF2B5EF4-FFF2-40B4-BE49-F238E27FC236}">
                <a16:creationId xmlns:a16="http://schemas.microsoft.com/office/drawing/2014/main" id="{B23075AB-FB98-464A-88B6-021DD4E2EE61}"/>
              </a:ext>
            </a:extLst>
          </p:cNvPr>
          <p:cNvSpPr txBox="1"/>
          <p:nvPr/>
        </p:nvSpPr>
        <p:spPr>
          <a:xfrm>
            <a:off x="9575668" y="5958760"/>
            <a:ext cx="470000" cy="502766"/>
          </a:xfrm>
          <a:prstGeom prst="rect">
            <a:avLst/>
          </a:prstGeom>
          <a:noFill/>
        </p:spPr>
        <p:txBody>
          <a:bodyPr wrap="none" rtlCol="0">
            <a:spAutoFit/>
          </a:bodyPr>
          <a:lstStyle/>
          <a:p>
            <a:r>
              <a:rPr lang="en-US" sz="2667" dirty="0"/>
              <a:t>e</a:t>
            </a:r>
            <a:r>
              <a:rPr lang="en-US" sz="2667" baseline="-25000" dirty="0"/>
              <a:t>2</a:t>
            </a:r>
          </a:p>
        </p:txBody>
      </p:sp>
      <p:sp>
        <p:nvSpPr>
          <p:cNvPr id="44" name="TextBox 43">
            <a:extLst>
              <a:ext uri="{FF2B5EF4-FFF2-40B4-BE49-F238E27FC236}">
                <a16:creationId xmlns:a16="http://schemas.microsoft.com/office/drawing/2014/main" id="{BFD75777-42FB-8046-BF13-C9949FA5F28C}"/>
              </a:ext>
            </a:extLst>
          </p:cNvPr>
          <p:cNvSpPr txBox="1"/>
          <p:nvPr/>
        </p:nvSpPr>
        <p:spPr>
          <a:xfrm>
            <a:off x="11684000" y="5922937"/>
            <a:ext cx="474810" cy="502766"/>
          </a:xfrm>
          <a:prstGeom prst="rect">
            <a:avLst/>
          </a:prstGeom>
          <a:noFill/>
        </p:spPr>
        <p:txBody>
          <a:bodyPr wrap="none" rtlCol="0">
            <a:spAutoFit/>
          </a:bodyPr>
          <a:lstStyle/>
          <a:p>
            <a:r>
              <a:rPr lang="en-US" sz="2667" dirty="0" err="1"/>
              <a:t>e</a:t>
            </a:r>
            <a:r>
              <a:rPr lang="en-US" sz="2667" baseline="-25000" dirty="0" err="1"/>
              <a:t>n</a:t>
            </a:r>
            <a:endParaRPr lang="en-US" sz="2667" baseline="-25000" dirty="0"/>
          </a:p>
        </p:txBody>
      </p:sp>
      <p:sp>
        <p:nvSpPr>
          <p:cNvPr id="45" name="TextBox 44">
            <a:extLst>
              <a:ext uri="{FF2B5EF4-FFF2-40B4-BE49-F238E27FC236}">
                <a16:creationId xmlns:a16="http://schemas.microsoft.com/office/drawing/2014/main" id="{1B5F7963-C33C-6B4F-A72B-8FFA0D1EFB94}"/>
              </a:ext>
            </a:extLst>
          </p:cNvPr>
          <p:cNvSpPr txBox="1"/>
          <p:nvPr/>
        </p:nvSpPr>
        <p:spPr>
          <a:xfrm>
            <a:off x="10116636" y="2663252"/>
            <a:ext cx="439544" cy="666786"/>
          </a:xfrm>
          <a:prstGeom prst="rect">
            <a:avLst/>
          </a:prstGeom>
          <a:noFill/>
        </p:spPr>
        <p:txBody>
          <a:bodyPr wrap="none" rtlCol="0">
            <a:spAutoFit/>
          </a:bodyPr>
          <a:lstStyle/>
          <a:p>
            <a:r>
              <a:rPr lang="en-US" sz="3733" dirty="0" err="1"/>
              <a:t>σ</a:t>
            </a:r>
            <a:endParaRPr lang="en-US" sz="2400" dirty="0"/>
          </a:p>
        </p:txBody>
      </p:sp>
      <p:sp>
        <p:nvSpPr>
          <p:cNvPr id="4" name="Rectangle 3">
            <a:extLst>
              <a:ext uri="{FF2B5EF4-FFF2-40B4-BE49-F238E27FC236}">
                <a16:creationId xmlns:a16="http://schemas.microsoft.com/office/drawing/2014/main" id="{DBEF98DE-DA07-A55C-7ABC-7EB8C21118E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7A298D91-1E3D-6FCA-98E2-6932022113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7" name="Graphic 21">
            <a:extLst>
              <a:ext uri="{FF2B5EF4-FFF2-40B4-BE49-F238E27FC236}">
                <a16:creationId xmlns:a16="http://schemas.microsoft.com/office/drawing/2014/main" id="{9CF7F3F9-364F-BC80-B647-EB018FA2DF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63970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650240" y="1093857"/>
            <a:ext cx="11480800" cy="602396"/>
          </a:xfrm>
        </p:spPr>
        <p:txBody>
          <a:bodyPr>
            <a:noAutofit/>
          </a:bodyPr>
          <a:lstStyle/>
          <a:p>
            <a:r>
              <a:rPr lang="en-US" sz="3733" dirty="0"/>
              <a:t>Neural Net Classification with embeddings as input features!</a:t>
            </a:r>
          </a:p>
        </p:txBody>
      </p:sp>
      <p:pic>
        <p:nvPicPr>
          <p:cNvPr id="5" name="Picture 4">
            <a:extLst>
              <a:ext uri="{FF2B5EF4-FFF2-40B4-BE49-F238E27FC236}">
                <a16:creationId xmlns:a16="http://schemas.microsoft.com/office/drawing/2014/main" id="{E00C8971-A57E-4A43-B5A5-B4E0C460E0B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53059" y="1600199"/>
            <a:ext cx="7505342" cy="5224713"/>
          </a:xfrm>
          <a:prstGeom prst="rect">
            <a:avLst/>
          </a:prstGeom>
        </p:spPr>
      </p:pic>
      <p:sp>
        <p:nvSpPr>
          <p:cNvPr id="2" name="Rectangle 1">
            <a:extLst>
              <a:ext uri="{FF2B5EF4-FFF2-40B4-BE49-F238E27FC236}">
                <a16:creationId xmlns:a16="http://schemas.microsoft.com/office/drawing/2014/main" id="{A5ADD457-3A6F-988C-D6AB-56050D03B06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5DB6CB-3DF3-7A55-5271-0D361DA113A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E42BD8F0-EC7D-AA0C-A116-DBED3B6796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538781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F3C561-29DD-BF48-A683-CF35CBE0F2BF}"/>
              </a:ext>
            </a:extLst>
          </p:cNvPr>
          <p:cNvSpPr>
            <a:spLocks noGrp="1"/>
          </p:cNvSpPr>
          <p:nvPr>
            <p:ph type="title"/>
          </p:nvPr>
        </p:nvSpPr>
        <p:spPr>
          <a:xfrm>
            <a:off x="579120" y="427779"/>
            <a:ext cx="10515600" cy="1325563"/>
          </a:xfrm>
        </p:spPr>
        <p:txBody>
          <a:bodyPr>
            <a:normAutofit/>
          </a:bodyPr>
          <a:lstStyle/>
          <a:p>
            <a:r>
              <a:rPr lang="en-US" sz="3600" b="0" dirty="0"/>
              <a:t>Issue: texts come in different sizes</a:t>
            </a:r>
          </a:p>
        </p:txBody>
      </p:sp>
      <p:sp>
        <p:nvSpPr>
          <p:cNvPr id="3" name="Content Placeholder 2">
            <a:extLst>
              <a:ext uri="{FF2B5EF4-FFF2-40B4-BE49-F238E27FC236}">
                <a16:creationId xmlns:a16="http://schemas.microsoft.com/office/drawing/2014/main" id="{2B0A435D-744E-2349-92DA-9473D3C01EC0}"/>
              </a:ext>
            </a:extLst>
          </p:cNvPr>
          <p:cNvSpPr>
            <a:spLocks noGrp="1"/>
          </p:cNvSpPr>
          <p:nvPr>
            <p:ph idx="1"/>
          </p:nvPr>
        </p:nvSpPr>
        <p:spPr>
          <a:xfrm>
            <a:off x="1097280" y="1610360"/>
            <a:ext cx="10789920" cy="5461000"/>
          </a:xfrm>
        </p:spPr>
        <p:txBody>
          <a:bodyPr>
            <a:normAutofit lnSpcReduction="10000"/>
          </a:bodyPr>
          <a:lstStyle/>
          <a:p>
            <a:r>
              <a:rPr lang="en-US" dirty="0"/>
              <a:t>This assumes a fixed size length (3)!  </a:t>
            </a:r>
            <a:endParaRPr lang="en-US" sz="2133" dirty="0"/>
          </a:p>
          <a:p>
            <a:r>
              <a:rPr lang="en-US" sz="3467" dirty="0"/>
              <a:t>Kind of unrealistic.   </a:t>
            </a:r>
          </a:p>
          <a:p>
            <a:r>
              <a:rPr lang="en-US" sz="3467" dirty="0"/>
              <a:t>Some simple solutions (more sophisticated solutions later)</a:t>
            </a:r>
          </a:p>
          <a:p>
            <a:pPr marL="685783" indent="-685783">
              <a:buFont typeface="+mj-lt"/>
              <a:buAutoNum type="arabicPeriod"/>
            </a:pPr>
            <a:r>
              <a:rPr lang="en-US" sz="3467" dirty="0"/>
              <a:t>Make the input the length of the longest review</a:t>
            </a:r>
          </a:p>
          <a:p>
            <a:pPr marL="1066773" lvl="1" indent="-455073"/>
            <a:r>
              <a:rPr lang="en-US" dirty="0"/>
              <a:t>If shorter then pad with zero embeddings</a:t>
            </a:r>
          </a:p>
          <a:p>
            <a:pPr marL="1066773" lvl="1" indent="-455073"/>
            <a:r>
              <a:rPr lang="en-US" dirty="0"/>
              <a:t>Truncate if you get longer reviews at test time</a:t>
            </a:r>
          </a:p>
          <a:p>
            <a:pPr marL="685783" indent="-685783">
              <a:buFont typeface="+mj-lt"/>
              <a:buAutoNum type="arabicPeriod"/>
            </a:pPr>
            <a:r>
              <a:rPr lang="en-US" dirty="0"/>
              <a:t>Create a single "sentence embedding" (the same dimensionality as a word) to represent all the words</a:t>
            </a:r>
          </a:p>
          <a:p>
            <a:pPr marL="1066773" lvl="1" indent="-455073"/>
            <a:r>
              <a:rPr lang="en-US" dirty="0"/>
              <a:t>Take the mean of all the word embeddings</a:t>
            </a:r>
          </a:p>
          <a:p>
            <a:pPr marL="1066773" lvl="1" indent="-455073"/>
            <a:r>
              <a:rPr lang="en-US" dirty="0"/>
              <a:t>Take the element-wise max of all the word embeddings</a:t>
            </a:r>
          </a:p>
          <a:p>
            <a:pPr marL="1536662" lvl="2" indent="-535504"/>
            <a:r>
              <a:rPr lang="en-US" dirty="0"/>
              <a:t>For each dimension, pick the max value from all words</a:t>
            </a:r>
          </a:p>
        </p:txBody>
      </p:sp>
      <p:pic>
        <p:nvPicPr>
          <p:cNvPr id="5" name="Picture 4">
            <a:extLst>
              <a:ext uri="{FF2B5EF4-FFF2-40B4-BE49-F238E27FC236}">
                <a16:creationId xmlns:a16="http://schemas.microsoft.com/office/drawing/2014/main" id="{1EFF0CBA-017B-8943-A3FC-97687B7800C5}"/>
              </a:ext>
            </a:extLst>
          </p:cNvPr>
          <p:cNvPicPr>
            <a:picLocks noChangeAspect="1"/>
          </p:cNvPicPr>
          <p:nvPr/>
        </p:nvPicPr>
        <p:blipFill rotWithShape="1">
          <a:blip r:embed="rId2">
            <a:extLst>
              <a:ext uri="{28A0092B-C50C-407E-A947-70E740481C1C}">
                <a14:useLocalDpi xmlns:a14="http://schemas.microsoft.com/office/drawing/2010/main" val="0"/>
              </a:ext>
            </a:extLst>
          </a:blip>
          <a:srcRect l="26871" t="61639" r="7824"/>
          <a:stretch/>
        </p:blipFill>
        <p:spPr>
          <a:xfrm>
            <a:off x="7823200" y="1090561"/>
            <a:ext cx="3759200" cy="1537156"/>
          </a:xfrm>
          <a:prstGeom prst="rect">
            <a:avLst/>
          </a:prstGeom>
        </p:spPr>
      </p:pic>
      <p:sp>
        <p:nvSpPr>
          <p:cNvPr id="6" name="Rectangle 5">
            <a:extLst>
              <a:ext uri="{FF2B5EF4-FFF2-40B4-BE49-F238E27FC236}">
                <a16:creationId xmlns:a16="http://schemas.microsoft.com/office/drawing/2014/main" id="{8916C020-9560-4260-0AF1-F85EA7A1899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E30A1E7D-48A3-1E20-0EB0-BBA005FBBAC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8260891-04DC-D629-D118-7DDA53B426C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52931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15645"/>
            <a:ext cx="10515600" cy="1325563"/>
          </a:xfrm>
        </p:spPr>
        <p:txBody>
          <a:bodyPr/>
          <a:lstStyle/>
          <a:p>
            <a:r>
              <a:rPr lang="en-US" b="0" dirty="0"/>
              <a:t>Reminder: Multiclass Outputs</a:t>
            </a:r>
          </a:p>
        </p:txBody>
      </p:sp>
      <p:sp>
        <p:nvSpPr>
          <p:cNvPr id="3" name="Content Placeholder 2"/>
          <p:cNvSpPr>
            <a:spLocks noGrp="1"/>
          </p:cNvSpPr>
          <p:nvPr>
            <p:ph idx="1"/>
          </p:nvPr>
        </p:nvSpPr>
        <p:spPr/>
        <p:txBody>
          <a:bodyPr/>
          <a:lstStyle/>
          <a:p>
            <a:r>
              <a:rPr lang="en-US" dirty="0"/>
              <a:t>What if you have more than two output classes?</a:t>
            </a:r>
          </a:p>
          <a:p>
            <a:pPr lvl="1"/>
            <a:r>
              <a:rPr lang="en-US" dirty="0"/>
              <a:t>Add more output units (one for each class)</a:t>
            </a:r>
          </a:p>
          <a:p>
            <a:pPr lvl="1"/>
            <a:r>
              <a:rPr lang="en-US" dirty="0"/>
              <a:t>And use a “</a:t>
            </a:r>
            <a:r>
              <a:rPr lang="en-US" dirty="0" err="1"/>
              <a:t>softmax</a:t>
            </a:r>
            <a:r>
              <a:rPr lang="en-US" dirty="0"/>
              <a:t> layer”</a:t>
            </a:r>
          </a:p>
        </p:txBody>
      </p:sp>
      <p:sp>
        <p:nvSpPr>
          <p:cNvPr id="6" name="Slide Number Placeholder 5"/>
          <p:cNvSpPr>
            <a:spLocks noGrp="1"/>
          </p:cNvSpPr>
          <p:nvPr>
            <p:ph type="sldNum" sz="quarter" idx="12"/>
          </p:nvPr>
        </p:nvSpPr>
        <p:spPr/>
        <p:txBody>
          <a:bodyPr/>
          <a:lstStyle/>
          <a:p>
            <a:pPr>
              <a:defRPr/>
            </a:pPr>
            <a:fld id="{713DD8BE-556E-3440-9013-11CC5588178D}" type="slidenum">
              <a:rPr lang="en-US" smtClean="0"/>
              <a:pPr>
                <a:defRPr/>
              </a:pPr>
              <a:t>36</a:t>
            </a:fld>
            <a:endParaRPr lang="en-US"/>
          </a:p>
        </p:txBody>
      </p:sp>
      <p:sp>
        <p:nvSpPr>
          <p:cNvPr id="8" name="Oval 7"/>
          <p:cNvSpPr/>
          <p:nvPr/>
        </p:nvSpPr>
        <p:spPr bwMode="auto">
          <a:xfrm>
            <a:off x="8047227" y="4630426"/>
            <a:ext cx="237172"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7952357" y="4337797"/>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0" name="Oval 9"/>
          <p:cNvSpPr/>
          <p:nvPr/>
        </p:nvSpPr>
        <p:spPr bwMode="auto">
          <a:xfrm>
            <a:off x="8026402" y="3225803"/>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1" name="Oval 10"/>
          <p:cNvSpPr/>
          <p:nvPr/>
        </p:nvSpPr>
        <p:spPr bwMode="auto">
          <a:xfrm>
            <a:off x="8995912" y="4337797"/>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sp>
        <p:nvSpPr>
          <p:cNvPr id="12" name="Oval 11"/>
          <p:cNvSpPr/>
          <p:nvPr/>
        </p:nvSpPr>
        <p:spPr bwMode="auto">
          <a:xfrm>
            <a:off x="8474134" y="4337797"/>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3" name="Straight Arrow Connector 12"/>
          <p:cNvCxnSpPr>
            <a:cxnSpLocks/>
            <a:stCxn id="9" idx="0"/>
            <a:endCxn id="10" idx="3"/>
          </p:cNvCxnSpPr>
          <p:nvPr/>
        </p:nvCxnSpPr>
        <p:spPr bwMode="auto">
          <a:xfrm flipH="1" flipV="1">
            <a:off x="8102320" y="3767529"/>
            <a:ext cx="109238" cy="570268"/>
          </a:xfrm>
          <a:prstGeom prst="straightConnector1">
            <a:avLst/>
          </a:prstGeom>
          <a:noFill/>
          <a:ln w="9525" cap="flat" cmpd="sng" algn="ctr">
            <a:noFill/>
            <a:prstDash val="solid"/>
            <a:round/>
            <a:headEnd type="none" w="med" len="med"/>
            <a:tailEnd type="arrow"/>
          </a:ln>
          <a:effectLst/>
        </p:spPr>
      </p:cxnSp>
      <p:cxnSp>
        <p:nvCxnSpPr>
          <p:cNvPr id="14" name="Straight Arrow Connector 13"/>
          <p:cNvCxnSpPr>
            <a:cxnSpLocks/>
            <a:stCxn id="12" idx="0"/>
            <a:endCxn id="10" idx="4"/>
          </p:cNvCxnSpPr>
          <p:nvPr/>
        </p:nvCxnSpPr>
        <p:spPr bwMode="auto">
          <a:xfrm flipH="1" flipV="1">
            <a:off x="8285603" y="3860475"/>
            <a:ext cx="447732" cy="477322"/>
          </a:xfrm>
          <a:prstGeom prst="straightConnector1">
            <a:avLst/>
          </a:prstGeom>
          <a:noFill/>
          <a:ln w="9525" cap="flat" cmpd="sng" algn="ctr">
            <a:solidFill>
              <a:schemeClr val="tx1"/>
            </a:solidFill>
            <a:prstDash val="solid"/>
            <a:round/>
            <a:headEnd type="none" w="med" len="med"/>
            <a:tailEnd type="arrow"/>
          </a:ln>
          <a:effectLst/>
        </p:spPr>
      </p:cxnSp>
      <p:cxnSp>
        <p:nvCxnSpPr>
          <p:cNvPr id="15" name="Straight Arrow Connector 14"/>
          <p:cNvCxnSpPr>
            <a:cxnSpLocks/>
            <a:stCxn id="11" idx="0"/>
            <a:endCxn id="10" idx="4"/>
          </p:cNvCxnSpPr>
          <p:nvPr/>
        </p:nvCxnSpPr>
        <p:spPr bwMode="auto">
          <a:xfrm flipH="1" flipV="1">
            <a:off x="8285603" y="3860475"/>
            <a:ext cx="969510" cy="477322"/>
          </a:xfrm>
          <a:prstGeom prst="straightConnector1">
            <a:avLst/>
          </a:prstGeom>
          <a:noFill/>
          <a:ln w="9525" cap="flat" cmpd="sng" algn="ctr">
            <a:solidFill>
              <a:schemeClr val="tx1"/>
            </a:solidFill>
            <a:prstDash val="solid"/>
            <a:round/>
            <a:headEnd type="none" w="med" len="med"/>
            <a:tailEnd type="arrow"/>
          </a:ln>
          <a:effectLst/>
        </p:spPr>
      </p:cxnSp>
      <p:cxnSp>
        <p:nvCxnSpPr>
          <p:cNvPr id="16" name="Straight Arrow Connector 15"/>
          <p:cNvCxnSpPr>
            <a:cxnSpLocks/>
            <a:stCxn id="9" idx="0"/>
            <a:endCxn id="10" idx="4"/>
          </p:cNvCxnSpPr>
          <p:nvPr/>
        </p:nvCxnSpPr>
        <p:spPr bwMode="auto">
          <a:xfrm flipV="1">
            <a:off x="8211558" y="3860475"/>
            <a:ext cx="74045" cy="477322"/>
          </a:xfrm>
          <a:prstGeom prst="straightConnector1">
            <a:avLst/>
          </a:prstGeom>
          <a:noFill/>
          <a:ln w="9525" cap="flat" cmpd="sng" algn="ctr">
            <a:solidFill>
              <a:schemeClr val="tx1"/>
            </a:solidFill>
            <a:prstDash val="solid"/>
            <a:round/>
            <a:headEnd type="none" w="med" len="med"/>
            <a:tailEnd type="arrow"/>
          </a:ln>
          <a:effectLst/>
        </p:spPr>
      </p:cxnSp>
      <p:sp>
        <p:nvSpPr>
          <p:cNvPr id="17" name="Oval 16"/>
          <p:cNvSpPr/>
          <p:nvPr/>
        </p:nvSpPr>
        <p:spPr bwMode="auto">
          <a:xfrm>
            <a:off x="8284395" y="6035050"/>
            <a:ext cx="237172"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8" name="Oval 17"/>
          <p:cNvSpPr/>
          <p:nvPr/>
        </p:nvSpPr>
        <p:spPr bwMode="auto">
          <a:xfrm>
            <a:off x="7098539" y="5742419"/>
            <a:ext cx="542116"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9" name="Oval 18"/>
          <p:cNvSpPr/>
          <p:nvPr/>
        </p:nvSpPr>
        <p:spPr bwMode="auto">
          <a:xfrm>
            <a:off x="9470256" y="5742419"/>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0" name="Oval 19"/>
          <p:cNvSpPr/>
          <p:nvPr/>
        </p:nvSpPr>
        <p:spPr bwMode="auto">
          <a:xfrm>
            <a:off x="8663872" y="5742419"/>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7810054" y="5742419"/>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2" name="Straight Arrow Connector 21"/>
          <p:cNvCxnSpPr>
            <a:cxnSpLocks/>
            <a:stCxn id="18" idx="0"/>
          </p:cNvCxnSpPr>
          <p:nvPr/>
        </p:nvCxnSpPr>
        <p:spPr bwMode="auto">
          <a:xfrm flipV="1">
            <a:off x="7369597" y="4880203"/>
            <a:ext cx="1376440" cy="862216"/>
          </a:xfrm>
          <a:prstGeom prst="straightConnector1">
            <a:avLst/>
          </a:prstGeom>
          <a:noFill/>
          <a:ln w="9525" cap="flat" cmpd="sng" algn="ctr">
            <a:noFill/>
            <a:prstDash val="solid"/>
            <a:round/>
            <a:headEnd type="none" w="med" len="med"/>
            <a:tailEnd type="arrow"/>
          </a:ln>
          <a:effectLst/>
        </p:spPr>
      </p:cxnSp>
      <p:cxnSp>
        <p:nvCxnSpPr>
          <p:cNvPr id="23" name="Straight Arrow Connector 22"/>
          <p:cNvCxnSpPr>
            <a:cxnSpLocks/>
            <a:stCxn id="21" idx="0"/>
            <a:endCxn id="9" idx="4"/>
          </p:cNvCxnSpPr>
          <p:nvPr/>
        </p:nvCxnSpPr>
        <p:spPr bwMode="auto">
          <a:xfrm flipV="1">
            <a:off x="8069255" y="4972469"/>
            <a:ext cx="142303" cy="769950"/>
          </a:xfrm>
          <a:prstGeom prst="straightConnector1">
            <a:avLst/>
          </a:prstGeom>
          <a:noFill/>
          <a:ln w="9525" cap="flat" cmpd="sng" algn="ctr">
            <a:solidFill>
              <a:schemeClr val="tx1"/>
            </a:solidFill>
            <a:prstDash val="solid"/>
            <a:round/>
            <a:headEnd type="none" w="med" len="med"/>
            <a:tailEnd type="arrow"/>
          </a:ln>
          <a:effectLst/>
        </p:spPr>
      </p:cxnSp>
      <p:cxnSp>
        <p:nvCxnSpPr>
          <p:cNvPr id="24" name="Straight Arrow Connector 23"/>
          <p:cNvCxnSpPr>
            <a:cxnSpLocks/>
            <a:stCxn id="20" idx="0"/>
            <a:endCxn id="9" idx="4"/>
          </p:cNvCxnSpPr>
          <p:nvPr/>
        </p:nvCxnSpPr>
        <p:spPr bwMode="auto">
          <a:xfrm flipH="1" flipV="1">
            <a:off x="8211558" y="4972469"/>
            <a:ext cx="711515" cy="769950"/>
          </a:xfrm>
          <a:prstGeom prst="straightConnector1">
            <a:avLst/>
          </a:prstGeom>
          <a:noFill/>
          <a:ln w="9525" cap="flat" cmpd="sng" algn="ctr">
            <a:solidFill>
              <a:schemeClr val="tx1"/>
            </a:solidFill>
            <a:prstDash val="solid"/>
            <a:round/>
            <a:headEnd type="none" w="med" len="med"/>
            <a:tailEnd type="arrow"/>
          </a:ln>
          <a:effectLst/>
        </p:spPr>
      </p:cxnSp>
      <p:cxnSp>
        <p:nvCxnSpPr>
          <p:cNvPr id="25" name="Straight Arrow Connector 24"/>
          <p:cNvCxnSpPr>
            <a:cxnSpLocks/>
            <a:stCxn id="19" idx="0"/>
            <a:endCxn id="9" idx="4"/>
          </p:cNvCxnSpPr>
          <p:nvPr/>
        </p:nvCxnSpPr>
        <p:spPr bwMode="auto">
          <a:xfrm flipH="1" flipV="1">
            <a:off x="8211558" y="4972469"/>
            <a:ext cx="1517899" cy="769950"/>
          </a:xfrm>
          <a:prstGeom prst="straightConnector1">
            <a:avLst/>
          </a:prstGeom>
          <a:noFill/>
          <a:ln w="9525" cap="flat" cmpd="sng" algn="ctr">
            <a:solidFill>
              <a:schemeClr val="tx1"/>
            </a:solidFill>
            <a:prstDash val="solid"/>
            <a:round/>
            <a:headEnd type="none" w="med" len="med"/>
            <a:tailEnd type="arrow"/>
          </a:ln>
          <a:effectLst/>
        </p:spPr>
      </p:cxnSp>
      <p:cxnSp>
        <p:nvCxnSpPr>
          <p:cNvPr id="26" name="Straight Arrow Connector 25"/>
          <p:cNvCxnSpPr>
            <a:cxnSpLocks/>
            <a:stCxn id="18" idx="7"/>
            <a:endCxn id="9" idx="4"/>
          </p:cNvCxnSpPr>
          <p:nvPr/>
        </p:nvCxnSpPr>
        <p:spPr bwMode="auto">
          <a:xfrm flipV="1">
            <a:off x="7561264" y="4972469"/>
            <a:ext cx="650294" cy="862896"/>
          </a:xfrm>
          <a:prstGeom prst="straightConnector1">
            <a:avLst/>
          </a:prstGeom>
          <a:noFill/>
          <a:ln w="9525" cap="flat" cmpd="sng" algn="ctr">
            <a:solidFill>
              <a:schemeClr val="tx1"/>
            </a:solidFill>
            <a:prstDash val="solid"/>
            <a:round/>
            <a:headEnd type="none" w="med" len="med"/>
            <a:tailEnd type="arrow"/>
          </a:ln>
          <a:effectLst/>
        </p:spPr>
      </p:cxnSp>
      <p:sp>
        <p:nvSpPr>
          <p:cNvPr id="27" name="Oval 26"/>
          <p:cNvSpPr/>
          <p:nvPr/>
        </p:nvSpPr>
        <p:spPr bwMode="auto">
          <a:xfrm>
            <a:off x="10039468" y="5742419"/>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8" name="Straight Arrow Connector 27"/>
          <p:cNvCxnSpPr>
            <a:cxnSpLocks/>
            <a:stCxn id="27" idx="0"/>
            <a:endCxn id="9" idx="4"/>
          </p:cNvCxnSpPr>
          <p:nvPr/>
        </p:nvCxnSpPr>
        <p:spPr bwMode="auto">
          <a:xfrm flipH="1" flipV="1">
            <a:off x="8211558" y="4972469"/>
            <a:ext cx="2087111" cy="769950"/>
          </a:xfrm>
          <a:prstGeom prst="straightConnector1">
            <a:avLst/>
          </a:prstGeom>
          <a:noFill/>
          <a:ln w="9525" cap="flat" cmpd="sng" algn="ctr">
            <a:solidFill>
              <a:schemeClr val="tx1"/>
            </a:solidFill>
            <a:prstDash val="solid"/>
            <a:round/>
            <a:headEnd type="none" w="med" len="med"/>
            <a:tailEnd type="arrow"/>
          </a:ln>
          <a:effectLst/>
        </p:spPr>
      </p:cxnSp>
      <p:cxnSp>
        <p:nvCxnSpPr>
          <p:cNvPr id="29" name="Straight Arrow Connector 28"/>
          <p:cNvCxnSpPr>
            <a:cxnSpLocks/>
            <a:stCxn id="18" idx="7"/>
            <a:endCxn id="12" idx="4"/>
          </p:cNvCxnSpPr>
          <p:nvPr/>
        </p:nvCxnSpPr>
        <p:spPr bwMode="auto">
          <a:xfrm flipV="1">
            <a:off x="7561264" y="4972469"/>
            <a:ext cx="1172071" cy="862896"/>
          </a:xfrm>
          <a:prstGeom prst="straightConnector1">
            <a:avLst/>
          </a:prstGeom>
          <a:noFill/>
          <a:ln w="9525" cap="flat" cmpd="sng" algn="ctr">
            <a:solidFill>
              <a:schemeClr val="tx1"/>
            </a:solidFill>
            <a:prstDash val="solid"/>
            <a:round/>
            <a:headEnd type="none" w="med" len="med"/>
            <a:tailEnd type="arrow"/>
          </a:ln>
          <a:effectLst/>
        </p:spPr>
      </p:cxnSp>
      <p:cxnSp>
        <p:nvCxnSpPr>
          <p:cNvPr id="30" name="Straight Arrow Connector 29"/>
          <p:cNvCxnSpPr>
            <a:cxnSpLocks/>
            <a:endCxn id="11" idx="4"/>
          </p:cNvCxnSpPr>
          <p:nvPr/>
        </p:nvCxnSpPr>
        <p:spPr bwMode="auto">
          <a:xfrm flipV="1">
            <a:off x="7300978" y="4972469"/>
            <a:ext cx="1954135" cy="812808"/>
          </a:xfrm>
          <a:prstGeom prst="straightConnector1">
            <a:avLst/>
          </a:prstGeom>
          <a:noFill/>
          <a:ln w="9525" cap="flat" cmpd="sng" algn="ctr">
            <a:solidFill>
              <a:schemeClr val="tx1"/>
            </a:solidFill>
            <a:prstDash val="solid"/>
            <a:round/>
            <a:headEnd type="none" w="med" len="med"/>
            <a:tailEnd type="arrow"/>
          </a:ln>
          <a:effectLst/>
        </p:spPr>
      </p:cxnSp>
      <p:cxnSp>
        <p:nvCxnSpPr>
          <p:cNvPr id="31" name="Straight Arrow Connector 30"/>
          <p:cNvCxnSpPr>
            <a:cxnSpLocks/>
            <a:stCxn id="27" idx="0"/>
            <a:endCxn id="11" idx="4"/>
          </p:cNvCxnSpPr>
          <p:nvPr/>
        </p:nvCxnSpPr>
        <p:spPr bwMode="auto">
          <a:xfrm flipH="1" flipV="1">
            <a:off x="9255113" y="4972469"/>
            <a:ext cx="1043556" cy="769950"/>
          </a:xfrm>
          <a:prstGeom prst="straightConnector1">
            <a:avLst/>
          </a:prstGeom>
          <a:noFill/>
          <a:ln w="9525" cap="flat" cmpd="sng" algn="ctr">
            <a:solidFill>
              <a:schemeClr val="tx1"/>
            </a:solidFill>
            <a:prstDash val="solid"/>
            <a:round/>
            <a:headEnd type="none" w="med" len="med"/>
            <a:tailEnd type="arrow"/>
          </a:ln>
          <a:effectLst/>
        </p:spPr>
      </p:cxnSp>
      <p:cxnSp>
        <p:nvCxnSpPr>
          <p:cNvPr id="32" name="Straight Arrow Connector 31"/>
          <p:cNvCxnSpPr>
            <a:cxnSpLocks/>
            <a:stCxn id="27" idx="0"/>
            <a:endCxn id="12" idx="4"/>
          </p:cNvCxnSpPr>
          <p:nvPr/>
        </p:nvCxnSpPr>
        <p:spPr bwMode="auto">
          <a:xfrm flipH="1" flipV="1">
            <a:off x="8733335" y="4972469"/>
            <a:ext cx="1565334" cy="769950"/>
          </a:xfrm>
          <a:prstGeom prst="straightConnector1">
            <a:avLst/>
          </a:prstGeom>
          <a:noFill/>
          <a:ln w="9525" cap="flat" cmpd="sng" algn="ctr">
            <a:solidFill>
              <a:schemeClr val="tx1"/>
            </a:solidFill>
            <a:prstDash val="solid"/>
            <a:round/>
            <a:headEnd type="none" w="med" len="med"/>
            <a:tailEnd type="arrow"/>
          </a:ln>
          <a:effectLst/>
        </p:spPr>
      </p:cxnSp>
      <p:cxnSp>
        <p:nvCxnSpPr>
          <p:cNvPr id="33" name="Straight Arrow Connector 32"/>
          <p:cNvCxnSpPr>
            <a:cxnSpLocks/>
            <a:stCxn id="19" idx="0"/>
            <a:endCxn id="12" idx="4"/>
          </p:cNvCxnSpPr>
          <p:nvPr/>
        </p:nvCxnSpPr>
        <p:spPr bwMode="auto">
          <a:xfrm flipH="1" flipV="1">
            <a:off x="8733335" y="4972469"/>
            <a:ext cx="996122" cy="769950"/>
          </a:xfrm>
          <a:prstGeom prst="straightConnector1">
            <a:avLst/>
          </a:prstGeom>
          <a:noFill/>
          <a:ln w="9525" cap="flat" cmpd="sng" algn="ctr">
            <a:solidFill>
              <a:schemeClr val="tx1"/>
            </a:solidFill>
            <a:prstDash val="solid"/>
            <a:round/>
            <a:headEnd type="none" w="med" len="med"/>
            <a:tailEnd type="arrow"/>
          </a:ln>
          <a:effectLst/>
        </p:spPr>
      </p:cxnSp>
      <p:cxnSp>
        <p:nvCxnSpPr>
          <p:cNvPr id="34" name="Straight Arrow Connector 33"/>
          <p:cNvCxnSpPr>
            <a:cxnSpLocks/>
            <a:stCxn id="19" idx="0"/>
            <a:endCxn id="11" idx="4"/>
          </p:cNvCxnSpPr>
          <p:nvPr/>
        </p:nvCxnSpPr>
        <p:spPr bwMode="auto">
          <a:xfrm flipH="1" flipV="1">
            <a:off x="9255113" y="4972469"/>
            <a:ext cx="474344" cy="769950"/>
          </a:xfrm>
          <a:prstGeom prst="straightConnector1">
            <a:avLst/>
          </a:prstGeom>
          <a:noFill/>
          <a:ln w="9525" cap="flat" cmpd="sng" algn="ctr">
            <a:solidFill>
              <a:schemeClr val="tx1"/>
            </a:solidFill>
            <a:prstDash val="solid"/>
            <a:round/>
            <a:headEnd type="none" w="med" len="med"/>
            <a:tailEnd type="arrow"/>
          </a:ln>
          <a:effectLst/>
        </p:spPr>
      </p:cxnSp>
      <p:cxnSp>
        <p:nvCxnSpPr>
          <p:cNvPr id="35" name="Straight Arrow Connector 34"/>
          <p:cNvCxnSpPr>
            <a:cxnSpLocks/>
            <a:stCxn id="20" idx="0"/>
            <a:endCxn id="12" idx="4"/>
          </p:cNvCxnSpPr>
          <p:nvPr/>
        </p:nvCxnSpPr>
        <p:spPr bwMode="auto">
          <a:xfrm flipH="1" flipV="1">
            <a:off x="8733335" y="4972469"/>
            <a:ext cx="189738" cy="769950"/>
          </a:xfrm>
          <a:prstGeom prst="straightConnector1">
            <a:avLst/>
          </a:prstGeom>
          <a:noFill/>
          <a:ln w="9525" cap="flat" cmpd="sng" algn="ctr">
            <a:solidFill>
              <a:schemeClr val="tx1"/>
            </a:solidFill>
            <a:prstDash val="solid"/>
            <a:round/>
            <a:headEnd type="none" w="med" len="med"/>
            <a:tailEnd type="arrow"/>
          </a:ln>
          <a:effectLst/>
        </p:spPr>
      </p:cxnSp>
      <p:cxnSp>
        <p:nvCxnSpPr>
          <p:cNvPr id="36" name="Straight Arrow Connector 35"/>
          <p:cNvCxnSpPr>
            <a:cxnSpLocks/>
            <a:stCxn id="20" idx="0"/>
            <a:endCxn id="11" idx="4"/>
          </p:cNvCxnSpPr>
          <p:nvPr/>
        </p:nvCxnSpPr>
        <p:spPr bwMode="auto">
          <a:xfrm flipV="1">
            <a:off x="8923073" y="4972469"/>
            <a:ext cx="332040" cy="769950"/>
          </a:xfrm>
          <a:prstGeom prst="straightConnector1">
            <a:avLst/>
          </a:prstGeom>
          <a:noFill/>
          <a:ln w="9525" cap="flat" cmpd="sng" algn="ctr">
            <a:solidFill>
              <a:schemeClr val="tx1"/>
            </a:solidFill>
            <a:prstDash val="solid"/>
            <a:round/>
            <a:headEnd type="none" w="med" len="med"/>
            <a:tailEnd type="arrow"/>
          </a:ln>
          <a:effectLst/>
        </p:spPr>
      </p:cxnSp>
      <p:cxnSp>
        <p:nvCxnSpPr>
          <p:cNvPr id="37" name="Straight Arrow Connector 36"/>
          <p:cNvCxnSpPr>
            <a:cxnSpLocks/>
            <a:stCxn id="21" idx="0"/>
            <a:endCxn id="12" idx="4"/>
          </p:cNvCxnSpPr>
          <p:nvPr/>
        </p:nvCxnSpPr>
        <p:spPr bwMode="auto">
          <a:xfrm flipV="1">
            <a:off x="8069255" y="4972469"/>
            <a:ext cx="664080" cy="769950"/>
          </a:xfrm>
          <a:prstGeom prst="straightConnector1">
            <a:avLst/>
          </a:prstGeom>
          <a:noFill/>
          <a:ln w="9525" cap="flat" cmpd="sng" algn="ctr">
            <a:solidFill>
              <a:schemeClr val="tx1"/>
            </a:solidFill>
            <a:prstDash val="solid"/>
            <a:round/>
            <a:headEnd type="none" w="med" len="med"/>
            <a:tailEnd type="arrow"/>
          </a:ln>
          <a:effectLst/>
        </p:spPr>
      </p:cxnSp>
      <p:cxnSp>
        <p:nvCxnSpPr>
          <p:cNvPr id="38" name="Straight Arrow Connector 37"/>
          <p:cNvCxnSpPr>
            <a:cxnSpLocks/>
            <a:endCxn id="11" idx="4"/>
          </p:cNvCxnSpPr>
          <p:nvPr/>
        </p:nvCxnSpPr>
        <p:spPr bwMode="auto">
          <a:xfrm flipV="1">
            <a:off x="7928640" y="4972469"/>
            <a:ext cx="1326473" cy="769952"/>
          </a:xfrm>
          <a:prstGeom prst="straightConnector1">
            <a:avLst/>
          </a:prstGeom>
          <a:noFill/>
          <a:ln w="9525" cap="flat" cmpd="sng" algn="ctr">
            <a:solidFill>
              <a:schemeClr val="tx1"/>
            </a:solidFill>
            <a:prstDash val="solid"/>
            <a:round/>
            <a:headEnd type="none" w="med" len="med"/>
            <a:tailEnd type="arrow"/>
          </a:ln>
          <a:effectLst/>
        </p:spPr>
      </p:cxnSp>
      <p:sp>
        <p:nvSpPr>
          <p:cNvPr id="39" name="TextBox 38"/>
          <p:cNvSpPr txBox="1"/>
          <p:nvPr/>
        </p:nvSpPr>
        <p:spPr>
          <a:xfrm>
            <a:off x="7715184" y="3635481"/>
            <a:ext cx="284605" cy="666786"/>
          </a:xfrm>
          <a:prstGeom prst="rect">
            <a:avLst/>
          </a:prstGeom>
          <a:noFill/>
        </p:spPr>
        <p:txBody>
          <a:bodyPr wrap="square" rtlCol="0">
            <a:spAutoFit/>
          </a:bodyPr>
          <a:lstStyle/>
          <a:p>
            <a:r>
              <a:rPr lang="en-US" sz="3733" dirty="0">
                <a:solidFill>
                  <a:srgbClr val="590A0E"/>
                </a:solidFill>
              </a:rPr>
              <a:t>U</a:t>
            </a:r>
          </a:p>
        </p:txBody>
      </p:sp>
      <p:sp>
        <p:nvSpPr>
          <p:cNvPr id="40" name="TextBox 39"/>
          <p:cNvSpPr txBox="1"/>
          <p:nvPr/>
        </p:nvSpPr>
        <p:spPr>
          <a:xfrm>
            <a:off x="7098540" y="4923053"/>
            <a:ext cx="284605" cy="666786"/>
          </a:xfrm>
          <a:prstGeom prst="rect">
            <a:avLst/>
          </a:prstGeom>
          <a:noFill/>
        </p:spPr>
        <p:txBody>
          <a:bodyPr wrap="square" rtlCol="0">
            <a:spAutoFit/>
          </a:bodyPr>
          <a:lstStyle/>
          <a:p>
            <a:r>
              <a:rPr lang="en-US" sz="3733" dirty="0">
                <a:solidFill>
                  <a:srgbClr val="590A0E"/>
                </a:solidFill>
              </a:rPr>
              <a:t>W</a:t>
            </a:r>
          </a:p>
        </p:txBody>
      </p:sp>
      <p:sp>
        <p:nvSpPr>
          <p:cNvPr id="41" name="TextBox 40"/>
          <p:cNvSpPr txBox="1"/>
          <p:nvPr/>
        </p:nvSpPr>
        <p:spPr>
          <a:xfrm>
            <a:off x="10080122" y="5791200"/>
            <a:ext cx="452368" cy="502766"/>
          </a:xfrm>
          <a:prstGeom prst="rect">
            <a:avLst/>
          </a:prstGeom>
          <a:noFill/>
        </p:spPr>
        <p:txBody>
          <a:bodyPr wrap="none" rtlCol="0">
            <a:spAutoFit/>
          </a:bodyPr>
          <a:lstStyle/>
          <a:p>
            <a:r>
              <a:rPr lang="en-US" sz="2667" dirty="0" err="1"/>
              <a:t>x</a:t>
            </a:r>
            <a:r>
              <a:rPr lang="en-US" sz="2667" baseline="-25000" dirty="0" err="1"/>
              <a:t>n</a:t>
            </a:r>
            <a:endParaRPr lang="en-US" sz="2400" baseline="-25000" dirty="0"/>
          </a:p>
        </p:txBody>
      </p:sp>
      <p:sp>
        <p:nvSpPr>
          <p:cNvPr id="42" name="TextBox 41"/>
          <p:cNvSpPr txBox="1"/>
          <p:nvPr/>
        </p:nvSpPr>
        <p:spPr>
          <a:xfrm>
            <a:off x="7153515" y="5808369"/>
            <a:ext cx="542116" cy="502766"/>
          </a:xfrm>
          <a:prstGeom prst="rect">
            <a:avLst/>
          </a:prstGeom>
          <a:noFill/>
        </p:spPr>
        <p:txBody>
          <a:bodyPr wrap="square" rtlCol="0">
            <a:spAutoFit/>
          </a:bodyPr>
          <a:lstStyle/>
          <a:p>
            <a:r>
              <a:rPr lang="en-US" sz="2667" dirty="0"/>
              <a:t>x</a:t>
            </a:r>
            <a:r>
              <a:rPr lang="en-US" sz="2667" baseline="-25000" dirty="0"/>
              <a:t>1</a:t>
            </a:r>
            <a:endParaRPr lang="en-US" sz="2400" baseline="-25000" dirty="0"/>
          </a:p>
        </p:txBody>
      </p:sp>
      <p:sp>
        <p:nvSpPr>
          <p:cNvPr id="43" name="Oval 42"/>
          <p:cNvSpPr/>
          <p:nvPr/>
        </p:nvSpPr>
        <p:spPr bwMode="auto">
          <a:xfrm>
            <a:off x="8977702" y="3225803"/>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8" name="Straight Arrow Connector 47"/>
          <p:cNvCxnSpPr>
            <a:cxnSpLocks/>
            <a:stCxn id="11" idx="0"/>
            <a:endCxn id="43" idx="4"/>
          </p:cNvCxnSpPr>
          <p:nvPr/>
        </p:nvCxnSpPr>
        <p:spPr bwMode="auto">
          <a:xfrm flipH="1" flipV="1">
            <a:off x="9236903" y="3860475"/>
            <a:ext cx="18210" cy="477322"/>
          </a:xfrm>
          <a:prstGeom prst="straightConnector1">
            <a:avLst/>
          </a:prstGeom>
          <a:noFill/>
          <a:ln w="9525" cap="flat" cmpd="sng" algn="ctr">
            <a:solidFill>
              <a:schemeClr val="tx1"/>
            </a:solidFill>
            <a:prstDash val="solid"/>
            <a:round/>
            <a:headEnd type="none" w="med" len="med"/>
            <a:tailEnd type="arrow"/>
          </a:ln>
          <a:effectLst/>
        </p:spPr>
      </p:cxnSp>
      <p:cxnSp>
        <p:nvCxnSpPr>
          <p:cNvPr id="51" name="Straight Arrow Connector 50"/>
          <p:cNvCxnSpPr>
            <a:cxnSpLocks/>
            <a:stCxn id="12" idx="0"/>
            <a:endCxn id="43" idx="4"/>
          </p:cNvCxnSpPr>
          <p:nvPr/>
        </p:nvCxnSpPr>
        <p:spPr bwMode="auto">
          <a:xfrm flipV="1">
            <a:off x="8733335" y="3860475"/>
            <a:ext cx="503568" cy="477322"/>
          </a:xfrm>
          <a:prstGeom prst="straightConnector1">
            <a:avLst/>
          </a:prstGeom>
          <a:noFill/>
          <a:ln w="9525" cap="flat" cmpd="sng" algn="ctr">
            <a:solidFill>
              <a:schemeClr val="tx1"/>
            </a:solidFill>
            <a:prstDash val="solid"/>
            <a:round/>
            <a:headEnd type="none" w="med" len="med"/>
            <a:tailEnd type="arrow"/>
          </a:ln>
          <a:effectLst/>
        </p:spPr>
      </p:cxnSp>
      <p:cxnSp>
        <p:nvCxnSpPr>
          <p:cNvPr id="54" name="Straight Arrow Connector 53"/>
          <p:cNvCxnSpPr>
            <a:cxnSpLocks/>
            <a:stCxn id="9" idx="0"/>
            <a:endCxn id="43" idx="4"/>
          </p:cNvCxnSpPr>
          <p:nvPr/>
        </p:nvCxnSpPr>
        <p:spPr bwMode="auto">
          <a:xfrm flipV="1">
            <a:off x="8211558" y="3860475"/>
            <a:ext cx="1025345" cy="477322"/>
          </a:xfrm>
          <a:prstGeom prst="straightConnector1">
            <a:avLst/>
          </a:prstGeom>
          <a:noFill/>
          <a:ln w="9525" cap="flat" cmpd="sng" algn="ctr">
            <a:solidFill>
              <a:schemeClr val="tx1"/>
            </a:solidFill>
            <a:prstDash val="solid"/>
            <a:round/>
            <a:headEnd type="none" w="med" len="med"/>
            <a:tailEnd type="arrow"/>
          </a:ln>
          <a:effectLst/>
        </p:spPr>
      </p:cxnSp>
      <p:pic>
        <p:nvPicPr>
          <p:cNvPr id="57" name="Picture 56" descr="softmax.png"/>
          <p:cNvPicPr>
            <a:picLocks noChangeAspect="1"/>
          </p:cNvPicPr>
          <p:nvPr/>
        </p:nvPicPr>
        <p:blipFill rotWithShape="1">
          <a:blip r:embed="rId2">
            <a:extLst>
              <a:ext uri="{28A0092B-C50C-407E-A947-70E740481C1C}">
                <a14:useLocalDpi xmlns:a14="http://schemas.microsoft.com/office/drawing/2010/main" val="0"/>
              </a:ext>
            </a:extLst>
          </a:blip>
          <a:srcRect l="5769" t="15667" r="14134" b="13676"/>
          <a:stretch/>
        </p:blipFill>
        <p:spPr>
          <a:xfrm>
            <a:off x="552267" y="3721962"/>
            <a:ext cx="5905796" cy="1148607"/>
          </a:xfrm>
          <a:prstGeom prst="rect">
            <a:avLst/>
          </a:prstGeom>
        </p:spPr>
      </p:pic>
      <p:sp>
        <p:nvSpPr>
          <p:cNvPr id="4" name="Rectangle 3">
            <a:extLst>
              <a:ext uri="{FF2B5EF4-FFF2-40B4-BE49-F238E27FC236}">
                <a16:creationId xmlns:a16="http://schemas.microsoft.com/office/drawing/2014/main" id="{BC45F7F9-54CF-086F-7315-86EB0DC33DD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00FD8D6-D207-7EAA-32D2-AC0FECE9E6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0E57B09-2121-EFED-58E1-1BE0C9AB674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300391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37565"/>
            <a:ext cx="10515600" cy="1325563"/>
          </a:xfrm>
        </p:spPr>
        <p:txBody>
          <a:bodyPr/>
          <a:lstStyle/>
          <a:p>
            <a:r>
              <a:rPr lang="en-US" b="0" dirty="0"/>
              <a:t>Neural Language Models (LMs)</a:t>
            </a:r>
          </a:p>
        </p:txBody>
      </p:sp>
      <p:sp>
        <p:nvSpPr>
          <p:cNvPr id="3" name="Content Placeholder 2"/>
          <p:cNvSpPr>
            <a:spLocks noGrp="1"/>
          </p:cNvSpPr>
          <p:nvPr>
            <p:ph idx="1"/>
          </p:nvPr>
        </p:nvSpPr>
        <p:spPr>
          <a:xfrm>
            <a:off x="1097283" y="2072640"/>
            <a:ext cx="10561319" cy="5098197"/>
          </a:xfrm>
        </p:spPr>
        <p:txBody>
          <a:bodyPr>
            <a:normAutofit/>
          </a:bodyPr>
          <a:lstStyle/>
          <a:p>
            <a:r>
              <a:rPr lang="en-US" b="1" dirty="0">
                <a:solidFill>
                  <a:schemeClr val="tx1"/>
                </a:solidFill>
              </a:rPr>
              <a:t>Language Modeling</a:t>
            </a:r>
            <a:r>
              <a:rPr lang="en-US" dirty="0"/>
              <a:t>: Calculating the probability of the next word in a sequence given some history. </a:t>
            </a:r>
          </a:p>
          <a:p>
            <a:pPr marL="571472" indent="-571472"/>
            <a:r>
              <a:rPr lang="en-US" dirty="0"/>
              <a:t>We've seen N-gram based LMs</a:t>
            </a:r>
          </a:p>
          <a:p>
            <a:pPr marL="571472" indent="-571472"/>
            <a:r>
              <a:rPr lang="en-US" dirty="0"/>
              <a:t>But neural network LMs far outperform n-gram language models</a:t>
            </a:r>
          </a:p>
          <a:p>
            <a:pPr marL="0" indent="0"/>
            <a:r>
              <a:rPr lang="en-US" dirty="0"/>
              <a:t>State-of-the-art neural LMs are based on more powerful neural network technology like Transformers</a:t>
            </a:r>
          </a:p>
          <a:p>
            <a:pPr marL="0" indent="0"/>
            <a:r>
              <a:rPr lang="en-US" dirty="0"/>
              <a:t>But </a:t>
            </a:r>
            <a:r>
              <a:rPr lang="en-US" b="1" dirty="0"/>
              <a:t>simple feedforward LMs </a:t>
            </a:r>
            <a:r>
              <a:rPr lang="en-US" dirty="0"/>
              <a:t>can do almost as well!</a:t>
            </a:r>
          </a:p>
          <a:p>
            <a:endParaRPr lang="en-US" dirty="0"/>
          </a:p>
        </p:txBody>
      </p:sp>
      <p:sp>
        <p:nvSpPr>
          <p:cNvPr id="4" name="Rectangle 3">
            <a:extLst>
              <a:ext uri="{FF2B5EF4-FFF2-40B4-BE49-F238E27FC236}">
                <a16:creationId xmlns:a16="http://schemas.microsoft.com/office/drawing/2014/main" id="{9A589608-2458-2AEA-5DD3-ACA4E255122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80641BB-D428-7B2B-2E3F-6CA63E071F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C3F9B3E-4D45-A0B8-61F8-4F1702B2F5C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49248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76605"/>
            <a:ext cx="10515600" cy="1325563"/>
          </a:xfrm>
        </p:spPr>
        <p:txBody>
          <a:bodyPr>
            <a:normAutofit/>
          </a:bodyPr>
          <a:lstStyle/>
          <a:p>
            <a:r>
              <a:rPr lang="en-US" b="0" dirty="0"/>
              <a:t>Simple feedforward Neural Language Models</a:t>
            </a:r>
          </a:p>
        </p:txBody>
      </p:sp>
      <p:sp>
        <p:nvSpPr>
          <p:cNvPr id="3" name="Content Placeholder 2"/>
          <p:cNvSpPr>
            <a:spLocks noGrp="1"/>
          </p:cNvSpPr>
          <p:nvPr>
            <p:ph idx="1"/>
          </p:nvPr>
        </p:nvSpPr>
        <p:spPr>
          <a:xfrm>
            <a:off x="838200" y="2237105"/>
            <a:ext cx="10515600" cy="4351338"/>
          </a:xfrm>
        </p:spPr>
        <p:txBody>
          <a:bodyPr/>
          <a:lstStyle/>
          <a:p>
            <a:r>
              <a:rPr lang="en-US" b="1" dirty="0"/>
              <a:t>Task</a:t>
            </a:r>
            <a:r>
              <a:rPr lang="en-US" dirty="0"/>
              <a:t>: predict next word </a:t>
            </a:r>
            <a:r>
              <a:rPr lang="en-US" dirty="0" err="1">
                <a:latin typeface="Times New Roman" panose="02020603050405020304" pitchFamily="18" charset="0"/>
                <a:cs typeface="Times New Roman" panose="02020603050405020304" pitchFamily="18" charset="0"/>
              </a:rPr>
              <a:t>w</a:t>
            </a:r>
            <a:r>
              <a:rPr lang="en-US" baseline="-25000" dirty="0" err="1">
                <a:latin typeface="Times New Roman" panose="02020603050405020304" pitchFamily="18" charset="0"/>
                <a:cs typeface="Times New Roman" panose="02020603050405020304" pitchFamily="18" charset="0"/>
              </a:rPr>
              <a:t>t</a:t>
            </a:r>
            <a:r>
              <a:rPr lang="en-US" dirty="0">
                <a:latin typeface="Times New Roman" panose="02020603050405020304" pitchFamily="18" charset="0"/>
                <a:cs typeface="Times New Roman" panose="02020603050405020304" pitchFamily="18" charset="0"/>
              </a:rPr>
              <a:t> </a:t>
            </a:r>
          </a:p>
          <a:p>
            <a:r>
              <a:rPr lang="en-US" dirty="0"/>
              <a:t>		  given prior words </a:t>
            </a:r>
            <a:r>
              <a:rPr lang="en-US" dirty="0">
                <a:latin typeface="Times New Roman" panose="02020603050405020304" pitchFamily="18" charset="0"/>
                <a:cs typeface="Times New Roman" panose="02020603050405020304" pitchFamily="18" charset="0"/>
              </a:rPr>
              <a:t>w</a:t>
            </a:r>
            <a:r>
              <a:rPr lang="en-US" baseline="-25000" dirty="0">
                <a:latin typeface="Times New Roman" panose="02020603050405020304" pitchFamily="18" charset="0"/>
                <a:cs typeface="Times New Roman" panose="02020603050405020304" pitchFamily="18" charset="0"/>
              </a:rPr>
              <a:t>t-1</a:t>
            </a:r>
            <a:r>
              <a:rPr lang="en-US" dirty="0">
                <a:latin typeface="Times New Roman" panose="02020603050405020304" pitchFamily="18" charset="0"/>
                <a:cs typeface="Times New Roman" panose="02020603050405020304" pitchFamily="18" charset="0"/>
              </a:rPr>
              <a:t>, w</a:t>
            </a:r>
            <a:r>
              <a:rPr lang="en-US" baseline="-25000" dirty="0">
                <a:latin typeface="Times New Roman" panose="02020603050405020304" pitchFamily="18" charset="0"/>
                <a:cs typeface="Times New Roman" panose="02020603050405020304" pitchFamily="18" charset="0"/>
              </a:rPr>
              <a:t>t-2</a:t>
            </a:r>
            <a:r>
              <a:rPr lang="en-US" dirty="0">
                <a:latin typeface="Times New Roman" panose="02020603050405020304" pitchFamily="18" charset="0"/>
                <a:cs typeface="Times New Roman" panose="02020603050405020304" pitchFamily="18" charset="0"/>
              </a:rPr>
              <a:t>, w</a:t>
            </a:r>
            <a:r>
              <a:rPr lang="en-US" baseline="-25000" dirty="0">
                <a:latin typeface="Times New Roman" panose="02020603050405020304" pitchFamily="18" charset="0"/>
                <a:cs typeface="Times New Roman" panose="02020603050405020304" pitchFamily="18" charset="0"/>
              </a:rPr>
              <a:t>t-3</a:t>
            </a:r>
            <a:r>
              <a:rPr lang="en-US" dirty="0"/>
              <a:t>, …</a:t>
            </a:r>
          </a:p>
          <a:p>
            <a:r>
              <a:rPr lang="en-US" b="1" dirty="0"/>
              <a:t>Problem</a:t>
            </a:r>
            <a:r>
              <a:rPr lang="en-US" dirty="0"/>
              <a:t>: Now we’re dealing with sequences of arbitrary length.</a:t>
            </a:r>
          </a:p>
          <a:p>
            <a:r>
              <a:rPr lang="en-US" b="1" dirty="0"/>
              <a:t>Solution</a:t>
            </a:r>
            <a:r>
              <a:rPr lang="en-US" dirty="0"/>
              <a:t>: Sliding windows (of fixed length)</a:t>
            </a:r>
          </a:p>
        </p:txBody>
      </p:sp>
      <p:pic>
        <p:nvPicPr>
          <p:cNvPr id="7" name="Picture 6" descr="L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97015" y="5669282"/>
            <a:ext cx="5858933" cy="855404"/>
          </a:xfrm>
          <a:prstGeom prst="rect">
            <a:avLst/>
          </a:prstGeom>
        </p:spPr>
      </p:pic>
      <p:sp>
        <p:nvSpPr>
          <p:cNvPr id="4" name="Rectangle 3">
            <a:extLst>
              <a:ext uri="{FF2B5EF4-FFF2-40B4-BE49-F238E27FC236}">
                <a16:creationId xmlns:a16="http://schemas.microsoft.com/office/drawing/2014/main" id="{B80355BE-2E3A-38DD-9658-9CCB35709CB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0755827-09AB-22C4-36F1-D1FCDEF2DB0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7E79F19A-CC50-E918-585C-DE755BFFA2F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01280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764280" y="342483"/>
            <a:ext cx="6294120" cy="907196"/>
          </a:xfrm>
        </p:spPr>
        <p:txBody>
          <a:bodyPr/>
          <a:lstStyle/>
          <a:p>
            <a:r>
              <a:rPr lang="en-US" b="0" dirty="0"/>
              <a:t>Neural Language Model </a:t>
            </a:r>
          </a:p>
        </p:txBody>
      </p:sp>
      <p:pic>
        <p:nvPicPr>
          <p:cNvPr id="2" name="Picture 1">
            <a:extLst>
              <a:ext uri="{FF2B5EF4-FFF2-40B4-BE49-F238E27FC236}">
                <a16:creationId xmlns:a16="http://schemas.microsoft.com/office/drawing/2014/main" id="{0EDDF0F7-BF84-7C48-ACA6-D2CFE14DA9C3}"/>
              </a:ext>
            </a:extLst>
          </p:cNvPr>
          <p:cNvPicPr>
            <a:picLocks noChangeAspect="1"/>
          </p:cNvPicPr>
          <p:nvPr/>
        </p:nvPicPr>
        <p:blipFill>
          <a:blip r:embed="rId3"/>
          <a:stretch>
            <a:fillRect/>
          </a:stretch>
        </p:blipFill>
        <p:spPr>
          <a:xfrm>
            <a:off x="1785457" y="1066800"/>
            <a:ext cx="8621091" cy="5791200"/>
          </a:xfrm>
          <a:prstGeom prst="rect">
            <a:avLst/>
          </a:prstGeom>
        </p:spPr>
      </p:pic>
      <p:sp>
        <p:nvSpPr>
          <p:cNvPr id="3" name="Rectangle 2">
            <a:extLst>
              <a:ext uri="{FF2B5EF4-FFF2-40B4-BE49-F238E27FC236}">
                <a16:creationId xmlns:a16="http://schemas.microsoft.com/office/drawing/2014/main" id="{A9E57CBB-BE75-84A4-DD48-75F9548F4BC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36C7BCA-2B33-315C-40A8-659719C83046}"/>
              </a:ext>
            </a:extLst>
          </p:cNvPr>
          <p:cNvSpPr txBox="1"/>
          <p:nvPr/>
        </p:nvSpPr>
        <p:spPr>
          <a:xfrm>
            <a:off x="9575800" y="635710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71F2962-6C46-BF27-EF37-024285F1275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060096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87F31-FFCC-BB44-BAEA-3756FAED8D57}"/>
              </a:ext>
            </a:extLst>
          </p:cNvPr>
          <p:cNvSpPr>
            <a:spLocks noGrp="1"/>
          </p:cNvSpPr>
          <p:nvPr>
            <p:ph type="title"/>
          </p:nvPr>
        </p:nvSpPr>
        <p:spPr>
          <a:xfrm>
            <a:off x="1097280" y="1043523"/>
            <a:ext cx="10586720" cy="907196"/>
          </a:xfrm>
        </p:spPr>
        <p:txBody>
          <a:bodyPr>
            <a:normAutofit fontScale="90000"/>
          </a:bodyPr>
          <a:lstStyle/>
          <a:p>
            <a:r>
              <a:rPr lang="en-US" dirty="0"/>
              <a:t>Why Neural LMs work better than N-gram LMs</a:t>
            </a:r>
          </a:p>
        </p:txBody>
      </p:sp>
      <p:sp>
        <p:nvSpPr>
          <p:cNvPr id="3" name="Content Placeholder 2">
            <a:extLst>
              <a:ext uri="{FF2B5EF4-FFF2-40B4-BE49-F238E27FC236}">
                <a16:creationId xmlns:a16="http://schemas.microsoft.com/office/drawing/2014/main" id="{4941AC45-5C1D-774A-9C9D-AC38DB0EA9B5}"/>
              </a:ext>
            </a:extLst>
          </p:cNvPr>
          <p:cNvSpPr>
            <a:spLocks noGrp="1"/>
          </p:cNvSpPr>
          <p:nvPr>
            <p:ph idx="1"/>
          </p:nvPr>
        </p:nvSpPr>
        <p:spPr>
          <a:xfrm>
            <a:off x="1097283" y="2011680"/>
            <a:ext cx="10866119" cy="5098197"/>
          </a:xfrm>
        </p:spPr>
        <p:txBody>
          <a:bodyPr>
            <a:normAutofit/>
          </a:bodyPr>
          <a:lstStyle/>
          <a:p>
            <a:r>
              <a:rPr lang="en-US" b="1" dirty="0"/>
              <a:t>Training data:</a:t>
            </a:r>
          </a:p>
          <a:p>
            <a:r>
              <a:rPr lang="en-US" dirty="0">
                <a:solidFill>
                  <a:schemeClr val="tx1"/>
                </a:solidFill>
              </a:rPr>
              <a:t>We've seen</a:t>
            </a:r>
            <a:r>
              <a:rPr lang="en-US" dirty="0">
                <a:solidFill>
                  <a:srgbClr val="0000FF"/>
                </a:solidFill>
              </a:rPr>
              <a:t>:  I have to make sure that the cat gets fed. </a:t>
            </a:r>
          </a:p>
          <a:p>
            <a:r>
              <a:rPr lang="en-US" dirty="0"/>
              <a:t>Never seen:   </a:t>
            </a:r>
            <a:r>
              <a:rPr lang="en-US" dirty="0">
                <a:solidFill>
                  <a:srgbClr val="0000FF"/>
                </a:solidFill>
              </a:rPr>
              <a:t>dog gets fed</a:t>
            </a:r>
            <a:endParaRPr lang="en-US" dirty="0"/>
          </a:p>
          <a:p>
            <a:r>
              <a:rPr lang="en-US" b="1" dirty="0"/>
              <a:t>Test data:</a:t>
            </a:r>
          </a:p>
          <a:p>
            <a:r>
              <a:rPr lang="en-US" dirty="0">
                <a:solidFill>
                  <a:srgbClr val="0000FF"/>
                </a:solidFill>
              </a:rPr>
              <a:t>I forgot to make sure that the dog gets ___</a:t>
            </a:r>
          </a:p>
          <a:p>
            <a:r>
              <a:rPr lang="en-US" dirty="0">
                <a:solidFill>
                  <a:schemeClr val="tx1"/>
                </a:solidFill>
              </a:rPr>
              <a:t>N-gram LM can't predict "</a:t>
            </a:r>
            <a:r>
              <a:rPr lang="en-US" dirty="0">
                <a:solidFill>
                  <a:srgbClr val="0000FF"/>
                </a:solidFill>
              </a:rPr>
              <a:t>fed</a:t>
            </a:r>
            <a:r>
              <a:rPr lang="en-US" dirty="0">
                <a:solidFill>
                  <a:schemeClr val="tx1"/>
                </a:solidFill>
              </a:rPr>
              <a:t>"!</a:t>
            </a:r>
          </a:p>
          <a:p>
            <a:r>
              <a:rPr lang="en-US" dirty="0">
                <a:solidFill>
                  <a:schemeClr val="tx1"/>
                </a:solidFill>
              </a:rPr>
              <a:t>Neural LM </a:t>
            </a:r>
            <a:r>
              <a:rPr lang="en-US" dirty="0"/>
              <a:t>can use similarity of "</a:t>
            </a:r>
            <a:r>
              <a:rPr lang="en-US" dirty="0">
                <a:solidFill>
                  <a:srgbClr val="0000FF"/>
                </a:solidFill>
              </a:rPr>
              <a:t>cat</a:t>
            </a:r>
            <a:r>
              <a:rPr lang="en-US" dirty="0"/>
              <a:t>" and "</a:t>
            </a:r>
            <a:r>
              <a:rPr lang="en-US" dirty="0">
                <a:solidFill>
                  <a:srgbClr val="0000FF"/>
                </a:solidFill>
              </a:rPr>
              <a:t>dog</a:t>
            </a:r>
            <a:r>
              <a:rPr lang="en-US" dirty="0"/>
              <a:t>" embeddings to generalize and predict “</a:t>
            </a:r>
            <a:r>
              <a:rPr lang="en-US" dirty="0">
                <a:solidFill>
                  <a:srgbClr val="0000FF"/>
                </a:solidFill>
              </a:rPr>
              <a:t>fed</a:t>
            </a:r>
            <a:r>
              <a:rPr lang="en-US" dirty="0"/>
              <a:t>” after </a:t>
            </a:r>
            <a:r>
              <a:rPr lang="en-US" dirty="0">
                <a:solidFill>
                  <a:srgbClr val="0000FF"/>
                </a:solidFill>
              </a:rPr>
              <a:t>dog</a:t>
            </a:r>
          </a:p>
          <a:p>
            <a:endParaRPr lang="en-US" dirty="0"/>
          </a:p>
          <a:p>
            <a:endParaRPr lang="en-US" dirty="0"/>
          </a:p>
          <a:p>
            <a:endParaRPr lang="en-US" dirty="0"/>
          </a:p>
          <a:p>
            <a:endParaRPr lang="en-US" dirty="0"/>
          </a:p>
          <a:p>
            <a:endParaRPr lang="en-US" dirty="0"/>
          </a:p>
          <a:p>
            <a:endParaRPr lang="en-US" dirty="0"/>
          </a:p>
        </p:txBody>
      </p:sp>
      <p:sp>
        <p:nvSpPr>
          <p:cNvPr id="4" name="Rectangle 3">
            <a:extLst>
              <a:ext uri="{FF2B5EF4-FFF2-40B4-BE49-F238E27FC236}">
                <a16:creationId xmlns:a16="http://schemas.microsoft.com/office/drawing/2014/main" id="{3B3B9A0E-90C3-E46F-0538-340339FFDE3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2486623-D83F-7DAB-29F5-F4AD8510B4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8E54F95-A11B-5149-5B9F-016BA238AE0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0817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533400" y="987425"/>
            <a:ext cx="10821988" cy="1771015"/>
          </a:xfrm>
        </p:spPr>
        <p:txBody>
          <a:bodyPr>
            <a:normAutofit/>
          </a:bodyPr>
          <a:lstStyle/>
          <a:p>
            <a:pPr marL="0" indent="0" algn="ctr">
              <a:buNone/>
            </a:pPr>
            <a:r>
              <a:rPr lang="en-US" sz="4000" dirty="0">
                <a:solidFill>
                  <a:schemeClr val="tx2"/>
                </a:solidFill>
              </a:rPr>
              <a:t>Training Neural Nets: Overview</a:t>
            </a:r>
          </a:p>
        </p:txBody>
      </p:sp>
      <p:sp>
        <p:nvSpPr>
          <p:cNvPr id="2" name="Rectangle 1">
            <a:extLst>
              <a:ext uri="{FF2B5EF4-FFF2-40B4-BE49-F238E27FC236}">
                <a16:creationId xmlns:a16="http://schemas.microsoft.com/office/drawing/2014/main" id="{C8533764-6322-6B6B-724D-DA15307ED43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8944B47-6BC8-D691-9D88-DFC97BD1E1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72C9151-E377-91B5-42D3-10F63FCEB54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48509799"/>
      </p:ext>
    </p:extLst>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8735" y="518721"/>
            <a:ext cx="10871199" cy="1066800"/>
          </a:xfrm>
        </p:spPr>
        <p:txBody>
          <a:bodyPr/>
          <a:lstStyle/>
          <a:p>
            <a:r>
              <a:rPr lang="en-US" b="0" dirty="0"/>
              <a:t>Intuition: training a 2-layer Network</a:t>
            </a:r>
          </a:p>
        </p:txBody>
      </p:sp>
      <p:sp>
        <p:nvSpPr>
          <p:cNvPr id="8" name="Oval 7"/>
          <p:cNvSpPr/>
          <p:nvPr/>
        </p:nvSpPr>
        <p:spPr bwMode="auto">
          <a:xfrm>
            <a:off x="5210829" y="4210875"/>
            <a:ext cx="365921"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4771719" y="3836319"/>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0" name="Oval 9"/>
          <p:cNvSpPr/>
          <p:nvPr/>
        </p:nvSpPr>
        <p:spPr bwMode="auto">
          <a:xfrm>
            <a:off x="5210827" y="2413003"/>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2" name="Oval 11"/>
          <p:cNvSpPr/>
          <p:nvPr/>
        </p:nvSpPr>
        <p:spPr bwMode="auto">
          <a:xfrm>
            <a:off x="6381775" y="3836319"/>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5576747" y="3836319"/>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4" name="Straight Arrow Connector 13"/>
          <p:cNvCxnSpPr>
            <a:cxnSpLocks/>
            <a:stCxn id="9" idx="0"/>
            <a:endCxn id="10" idx="3"/>
          </p:cNvCxnSpPr>
          <p:nvPr/>
        </p:nvCxnSpPr>
        <p:spPr bwMode="auto">
          <a:xfrm flipV="1">
            <a:off x="5101049" y="2954729"/>
            <a:ext cx="206237" cy="881590"/>
          </a:xfrm>
          <a:prstGeom prst="straightConnector1">
            <a:avLst/>
          </a:prstGeom>
          <a:noFill/>
          <a:ln w="9525" cap="flat" cmpd="sng" algn="ctr">
            <a:noFill/>
            <a:prstDash val="solid"/>
            <a:round/>
            <a:headEnd type="none" w="med" len="med"/>
            <a:tailEnd type="arrow"/>
          </a:ln>
          <a:effectLst/>
        </p:spPr>
      </p:cxnSp>
      <p:cxnSp>
        <p:nvCxnSpPr>
          <p:cNvPr id="15" name="Straight Arrow Connector 14"/>
          <p:cNvCxnSpPr>
            <a:cxnSpLocks/>
            <a:stCxn id="13" idx="0"/>
            <a:endCxn id="10" idx="4"/>
          </p:cNvCxnSpPr>
          <p:nvPr/>
        </p:nvCxnSpPr>
        <p:spPr bwMode="auto">
          <a:xfrm flipH="1" flipV="1">
            <a:off x="5540157" y="3047675"/>
            <a:ext cx="365920" cy="788644"/>
          </a:xfrm>
          <a:prstGeom prst="straightConnector1">
            <a:avLst/>
          </a:prstGeom>
          <a:noFill/>
          <a:ln w="9525" cap="flat" cmpd="sng" algn="ctr">
            <a:solidFill>
              <a:schemeClr val="tx1"/>
            </a:solidFill>
            <a:prstDash val="solid"/>
            <a:round/>
            <a:headEnd type="none" w="med" len="med"/>
            <a:tailEnd type="arrow"/>
          </a:ln>
          <a:effectLst/>
        </p:spPr>
      </p:cxnSp>
      <p:cxnSp>
        <p:nvCxnSpPr>
          <p:cNvPr id="16" name="Straight Arrow Connector 15"/>
          <p:cNvCxnSpPr>
            <a:cxnSpLocks/>
            <a:stCxn id="12" idx="0"/>
            <a:endCxn id="10" idx="4"/>
          </p:cNvCxnSpPr>
          <p:nvPr/>
        </p:nvCxnSpPr>
        <p:spPr bwMode="auto">
          <a:xfrm flipH="1" flipV="1">
            <a:off x="5540157" y="3047675"/>
            <a:ext cx="1170948" cy="788644"/>
          </a:xfrm>
          <a:prstGeom prst="straightConnector1">
            <a:avLst/>
          </a:prstGeom>
          <a:noFill/>
          <a:ln w="9525" cap="flat" cmpd="sng" algn="ctr">
            <a:solidFill>
              <a:schemeClr val="tx1"/>
            </a:solidFill>
            <a:prstDash val="solid"/>
            <a:round/>
            <a:headEnd type="none" w="med" len="med"/>
            <a:tailEnd type="arrow"/>
          </a:ln>
          <a:effectLst/>
        </p:spPr>
      </p:cxnSp>
      <p:cxnSp>
        <p:nvCxnSpPr>
          <p:cNvPr id="18" name="Straight Arrow Connector 17"/>
          <p:cNvCxnSpPr>
            <a:cxnSpLocks/>
            <a:stCxn id="9" idx="7"/>
            <a:endCxn id="10" idx="4"/>
          </p:cNvCxnSpPr>
          <p:nvPr/>
        </p:nvCxnSpPr>
        <p:spPr bwMode="auto">
          <a:xfrm flipV="1">
            <a:off x="5333920" y="3047675"/>
            <a:ext cx="206237" cy="881590"/>
          </a:xfrm>
          <a:prstGeom prst="straightConnector1">
            <a:avLst/>
          </a:prstGeom>
          <a:noFill/>
          <a:ln w="9525" cap="flat" cmpd="sng" algn="ctr">
            <a:solidFill>
              <a:schemeClr val="tx1"/>
            </a:solidFill>
            <a:prstDash val="solid"/>
            <a:round/>
            <a:headEnd type="none" w="med" len="med"/>
            <a:tailEnd type="arrow"/>
          </a:ln>
          <a:effectLst/>
        </p:spPr>
      </p:cxnSp>
      <p:sp>
        <p:nvSpPr>
          <p:cNvPr id="20" name="Oval 19"/>
          <p:cNvSpPr/>
          <p:nvPr/>
        </p:nvSpPr>
        <p:spPr bwMode="auto">
          <a:xfrm>
            <a:off x="5576750" y="6008749"/>
            <a:ext cx="365921"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3454402" y="5634191"/>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7113619" y="5634191"/>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5869486" y="5634191"/>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4552167" y="5634191"/>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a:stCxn id="21" idx="0"/>
          </p:cNvCxnSpPr>
          <p:nvPr/>
        </p:nvCxnSpPr>
        <p:spPr bwMode="auto">
          <a:xfrm flipV="1">
            <a:off x="3783732" y="4530583"/>
            <a:ext cx="2505266" cy="1103608"/>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4881497" y="4470991"/>
            <a:ext cx="219552" cy="1163200"/>
          </a:xfrm>
          <a:prstGeom prst="straightConnector1">
            <a:avLst/>
          </a:prstGeom>
          <a:noFill/>
          <a:ln w="9525" cap="flat" cmpd="sng" algn="ctr">
            <a:solidFill>
              <a:schemeClr val="tx1"/>
            </a:solidFill>
            <a:prstDash val="solid"/>
            <a:round/>
            <a:headEnd type="none" w="med" len="med"/>
            <a:tailEnd type="arrow"/>
          </a:ln>
          <a:effectLst/>
        </p:spPr>
      </p:cxnSp>
      <p:cxnSp>
        <p:nvCxnSpPr>
          <p:cNvPr id="28" name="Straight Arrow Connector 27"/>
          <p:cNvCxnSpPr>
            <a:cxnSpLocks/>
            <a:stCxn id="24" idx="0"/>
            <a:endCxn id="9" idx="4"/>
          </p:cNvCxnSpPr>
          <p:nvPr/>
        </p:nvCxnSpPr>
        <p:spPr bwMode="auto">
          <a:xfrm flipH="1" flipV="1">
            <a:off x="5101049" y="4470991"/>
            <a:ext cx="1097767" cy="1163200"/>
          </a:xfrm>
          <a:prstGeom prst="straightConnector1">
            <a:avLst/>
          </a:prstGeom>
          <a:noFill/>
          <a:ln w="9525" cap="flat" cmpd="sng" algn="ctr">
            <a:solidFill>
              <a:schemeClr val="tx1"/>
            </a:solidFill>
            <a:prstDash val="solid"/>
            <a:round/>
            <a:headEnd type="none" w="med" len="med"/>
            <a:tailEnd type="arrow"/>
          </a:ln>
          <a:effectLst/>
        </p:spPr>
      </p:cxnSp>
      <p:cxnSp>
        <p:nvCxnSpPr>
          <p:cNvPr id="29" name="Straight Arrow Connector 28"/>
          <p:cNvCxnSpPr>
            <a:cxnSpLocks/>
            <a:stCxn id="23" idx="0"/>
            <a:endCxn id="9" idx="4"/>
          </p:cNvCxnSpPr>
          <p:nvPr/>
        </p:nvCxnSpPr>
        <p:spPr bwMode="auto">
          <a:xfrm flipH="1" flipV="1">
            <a:off x="5101049" y="4470991"/>
            <a:ext cx="2341900" cy="1163200"/>
          </a:xfrm>
          <a:prstGeom prst="straightConnector1">
            <a:avLst/>
          </a:prstGeom>
          <a:noFill/>
          <a:ln w="9525" cap="flat" cmpd="sng" algn="ctr">
            <a:solidFill>
              <a:schemeClr val="tx1"/>
            </a:solidFill>
            <a:prstDash val="solid"/>
            <a:round/>
            <a:headEnd type="none" w="med" len="med"/>
            <a:tailEnd type="arrow"/>
          </a:ln>
          <a:effectLst/>
        </p:spPr>
      </p:cxnSp>
      <p:cxnSp>
        <p:nvCxnSpPr>
          <p:cNvPr id="30" name="Straight Arrow Connector 29"/>
          <p:cNvCxnSpPr>
            <a:cxnSpLocks/>
            <a:stCxn id="21" idx="7"/>
            <a:endCxn id="9" idx="4"/>
          </p:cNvCxnSpPr>
          <p:nvPr/>
        </p:nvCxnSpPr>
        <p:spPr bwMode="auto">
          <a:xfrm flipV="1">
            <a:off x="4016603" y="4470991"/>
            <a:ext cx="1084446" cy="1256146"/>
          </a:xfrm>
          <a:prstGeom prst="straightConnector1">
            <a:avLst/>
          </a:prstGeom>
          <a:noFill/>
          <a:ln w="9525" cap="flat" cmpd="sng" algn="ctr">
            <a:solidFill>
              <a:schemeClr val="tx1"/>
            </a:solidFill>
            <a:prstDash val="solid"/>
            <a:round/>
            <a:headEnd type="none" w="med" len="med"/>
            <a:tailEnd type="arrow"/>
          </a:ln>
          <a:effectLst/>
        </p:spPr>
      </p:cxnSp>
      <p:sp>
        <p:nvSpPr>
          <p:cNvPr id="34" name="Oval 33"/>
          <p:cNvSpPr/>
          <p:nvPr/>
        </p:nvSpPr>
        <p:spPr bwMode="auto">
          <a:xfrm>
            <a:off x="7991831" y="5634191"/>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6" name="Straight Arrow Connector 45"/>
          <p:cNvCxnSpPr>
            <a:cxnSpLocks/>
            <a:stCxn id="34" idx="0"/>
            <a:endCxn id="9" idx="4"/>
          </p:cNvCxnSpPr>
          <p:nvPr/>
        </p:nvCxnSpPr>
        <p:spPr bwMode="auto">
          <a:xfrm flipH="1" flipV="1">
            <a:off x="5101049" y="4470991"/>
            <a:ext cx="3220112" cy="1163200"/>
          </a:xfrm>
          <a:prstGeom prst="straightConnector1">
            <a:avLst/>
          </a:prstGeom>
          <a:noFill/>
          <a:ln w="9525" cap="flat" cmpd="sng" algn="ctr">
            <a:solidFill>
              <a:schemeClr val="tx1"/>
            </a:solidFill>
            <a:prstDash val="solid"/>
            <a:round/>
            <a:headEnd type="none" w="med" len="med"/>
            <a:tailEnd type="arrow"/>
          </a:ln>
          <a:effectLst/>
        </p:spPr>
      </p:cxnSp>
      <p:cxnSp>
        <p:nvCxnSpPr>
          <p:cNvPr id="49" name="Straight Arrow Connector 48"/>
          <p:cNvCxnSpPr>
            <a:cxnSpLocks/>
            <a:stCxn id="21" idx="7"/>
            <a:endCxn id="13" idx="4"/>
          </p:cNvCxnSpPr>
          <p:nvPr/>
        </p:nvCxnSpPr>
        <p:spPr bwMode="auto">
          <a:xfrm flipV="1">
            <a:off x="4016603" y="4470991"/>
            <a:ext cx="1889474" cy="1256146"/>
          </a:xfrm>
          <a:prstGeom prst="straightConnector1">
            <a:avLst/>
          </a:prstGeom>
          <a:noFill/>
          <a:ln w="9525" cap="flat" cmpd="sng" algn="ctr">
            <a:solidFill>
              <a:schemeClr val="tx1"/>
            </a:solidFill>
            <a:prstDash val="solid"/>
            <a:round/>
            <a:headEnd type="none" w="med" len="med"/>
            <a:tailEnd type="arrow"/>
          </a:ln>
          <a:effectLst/>
        </p:spPr>
      </p:cxnSp>
      <p:cxnSp>
        <p:nvCxnSpPr>
          <p:cNvPr id="52" name="Straight Arrow Connector 51"/>
          <p:cNvCxnSpPr>
            <a:cxnSpLocks/>
            <a:endCxn id="12" idx="4"/>
          </p:cNvCxnSpPr>
          <p:nvPr/>
        </p:nvCxnSpPr>
        <p:spPr bwMode="auto">
          <a:xfrm flipV="1">
            <a:off x="4059473" y="4470991"/>
            <a:ext cx="2651632" cy="1218052"/>
          </a:xfrm>
          <a:prstGeom prst="straightConnector1">
            <a:avLst/>
          </a:prstGeom>
          <a:noFill/>
          <a:ln w="9525" cap="flat" cmpd="sng" algn="ctr">
            <a:solidFill>
              <a:schemeClr val="tx1"/>
            </a:solidFill>
            <a:prstDash val="solid"/>
            <a:round/>
            <a:headEnd type="none" w="med" len="med"/>
            <a:tailEnd type="arrow"/>
          </a:ln>
          <a:effectLst/>
        </p:spPr>
      </p:cxnSp>
      <p:cxnSp>
        <p:nvCxnSpPr>
          <p:cNvPr id="54" name="Straight Arrow Connector 53"/>
          <p:cNvCxnSpPr>
            <a:cxnSpLocks/>
            <a:stCxn id="34" idx="0"/>
            <a:endCxn id="12" idx="4"/>
          </p:cNvCxnSpPr>
          <p:nvPr/>
        </p:nvCxnSpPr>
        <p:spPr bwMode="auto">
          <a:xfrm flipH="1" flipV="1">
            <a:off x="6711105" y="4470991"/>
            <a:ext cx="1610056" cy="1163200"/>
          </a:xfrm>
          <a:prstGeom prst="straightConnector1">
            <a:avLst/>
          </a:prstGeom>
          <a:noFill/>
          <a:ln w="9525" cap="flat" cmpd="sng" algn="ctr">
            <a:solidFill>
              <a:schemeClr val="tx1"/>
            </a:solidFill>
            <a:prstDash val="solid"/>
            <a:round/>
            <a:headEnd type="none" w="med" len="med"/>
            <a:tailEnd type="arrow"/>
          </a:ln>
          <a:effectLst/>
        </p:spPr>
      </p:cxnSp>
      <p:cxnSp>
        <p:nvCxnSpPr>
          <p:cNvPr id="56" name="Straight Arrow Connector 55"/>
          <p:cNvCxnSpPr>
            <a:cxnSpLocks/>
            <a:stCxn id="34" idx="0"/>
            <a:endCxn id="13" idx="4"/>
          </p:cNvCxnSpPr>
          <p:nvPr/>
        </p:nvCxnSpPr>
        <p:spPr bwMode="auto">
          <a:xfrm flipH="1" flipV="1">
            <a:off x="5906077" y="4470991"/>
            <a:ext cx="2415084" cy="1163200"/>
          </a:xfrm>
          <a:prstGeom prst="straightConnector1">
            <a:avLst/>
          </a:prstGeom>
          <a:noFill/>
          <a:ln w="9525" cap="flat" cmpd="sng" algn="ctr">
            <a:solidFill>
              <a:schemeClr val="tx1"/>
            </a:solidFill>
            <a:prstDash val="solid"/>
            <a:round/>
            <a:headEnd type="none" w="med" len="med"/>
            <a:tailEnd type="arrow"/>
          </a:ln>
          <a:effectLst/>
        </p:spPr>
      </p:cxnSp>
      <p:cxnSp>
        <p:nvCxnSpPr>
          <p:cNvPr id="60" name="Straight Arrow Connector 59"/>
          <p:cNvCxnSpPr>
            <a:cxnSpLocks/>
          </p:cNvCxnSpPr>
          <p:nvPr/>
        </p:nvCxnSpPr>
        <p:spPr bwMode="auto">
          <a:xfrm flipH="1" flipV="1">
            <a:off x="5851191" y="4500493"/>
            <a:ext cx="1353911" cy="1348403"/>
          </a:xfrm>
          <a:prstGeom prst="straightConnector1">
            <a:avLst/>
          </a:prstGeom>
          <a:noFill/>
          <a:ln w="9525" cap="flat" cmpd="sng" algn="ctr">
            <a:solidFill>
              <a:schemeClr val="tx1"/>
            </a:solidFill>
            <a:prstDash val="solid"/>
            <a:round/>
            <a:headEnd type="none" w="med" len="med"/>
            <a:tailEnd type="arrow"/>
          </a:ln>
          <a:effectLst/>
        </p:spPr>
      </p:cxnSp>
      <p:cxnSp>
        <p:nvCxnSpPr>
          <p:cNvPr id="62" name="Straight Arrow Connector 61"/>
          <p:cNvCxnSpPr>
            <a:cxnSpLocks/>
            <a:stCxn id="23" idx="0"/>
            <a:endCxn id="12" idx="4"/>
          </p:cNvCxnSpPr>
          <p:nvPr/>
        </p:nvCxnSpPr>
        <p:spPr bwMode="auto">
          <a:xfrm flipH="1" flipV="1">
            <a:off x="6711105" y="4470991"/>
            <a:ext cx="731844" cy="1163200"/>
          </a:xfrm>
          <a:prstGeom prst="straightConnector1">
            <a:avLst/>
          </a:prstGeom>
          <a:noFill/>
          <a:ln w="9525" cap="flat" cmpd="sng" algn="ctr">
            <a:solidFill>
              <a:schemeClr val="tx1"/>
            </a:solidFill>
            <a:prstDash val="solid"/>
            <a:round/>
            <a:headEnd type="none" w="med" len="med"/>
            <a:tailEnd type="arrow"/>
          </a:ln>
          <a:effectLst/>
        </p:spPr>
      </p:cxnSp>
      <p:cxnSp>
        <p:nvCxnSpPr>
          <p:cNvPr id="66" name="Straight Arrow Connector 65"/>
          <p:cNvCxnSpPr>
            <a:cxnSpLocks/>
            <a:stCxn id="24" idx="0"/>
            <a:endCxn id="13" idx="4"/>
          </p:cNvCxnSpPr>
          <p:nvPr/>
        </p:nvCxnSpPr>
        <p:spPr bwMode="auto">
          <a:xfrm flipH="1" flipV="1">
            <a:off x="5906077" y="4470991"/>
            <a:ext cx="292739" cy="1163200"/>
          </a:xfrm>
          <a:prstGeom prst="straightConnector1">
            <a:avLst/>
          </a:prstGeom>
          <a:noFill/>
          <a:ln w="9525" cap="flat" cmpd="sng" algn="ctr">
            <a:solidFill>
              <a:schemeClr val="tx1"/>
            </a:solidFill>
            <a:prstDash val="solid"/>
            <a:round/>
            <a:headEnd type="none" w="med" len="med"/>
            <a:tailEnd type="arrow"/>
          </a:ln>
          <a:effectLst/>
        </p:spPr>
      </p:cxnSp>
      <p:cxnSp>
        <p:nvCxnSpPr>
          <p:cNvPr id="69" name="Straight Arrow Connector 68"/>
          <p:cNvCxnSpPr>
            <a:cxnSpLocks/>
            <a:stCxn id="24" idx="0"/>
            <a:endCxn id="12" idx="4"/>
          </p:cNvCxnSpPr>
          <p:nvPr/>
        </p:nvCxnSpPr>
        <p:spPr bwMode="auto">
          <a:xfrm flipV="1">
            <a:off x="6198816" y="4470991"/>
            <a:ext cx="512289" cy="1163200"/>
          </a:xfrm>
          <a:prstGeom prst="straightConnector1">
            <a:avLst/>
          </a:prstGeom>
          <a:noFill/>
          <a:ln w="9525" cap="flat" cmpd="sng" algn="ctr">
            <a:solidFill>
              <a:schemeClr val="tx1"/>
            </a:solidFill>
            <a:prstDash val="solid"/>
            <a:round/>
            <a:headEnd type="none" w="med" len="med"/>
            <a:tailEnd type="arrow"/>
          </a:ln>
          <a:effectLst/>
        </p:spPr>
      </p:cxnSp>
      <p:cxnSp>
        <p:nvCxnSpPr>
          <p:cNvPr id="71" name="Straight Arrow Connector 70"/>
          <p:cNvCxnSpPr>
            <a:cxnSpLocks/>
            <a:stCxn id="25" idx="0"/>
            <a:endCxn id="13" idx="4"/>
          </p:cNvCxnSpPr>
          <p:nvPr/>
        </p:nvCxnSpPr>
        <p:spPr bwMode="auto">
          <a:xfrm flipV="1">
            <a:off x="4881497" y="4470991"/>
            <a:ext cx="1024580" cy="1163200"/>
          </a:xfrm>
          <a:prstGeom prst="straightConnector1">
            <a:avLst/>
          </a:prstGeom>
          <a:noFill/>
          <a:ln w="9525" cap="flat" cmpd="sng" algn="ctr">
            <a:solidFill>
              <a:schemeClr val="tx1"/>
            </a:solidFill>
            <a:prstDash val="solid"/>
            <a:round/>
            <a:headEnd type="none" w="med" len="med"/>
            <a:tailEnd type="arrow"/>
          </a:ln>
          <a:effectLst/>
        </p:spPr>
      </p:cxnSp>
      <p:cxnSp>
        <p:nvCxnSpPr>
          <p:cNvPr id="74" name="Straight Arrow Connector 73"/>
          <p:cNvCxnSpPr>
            <a:cxnSpLocks/>
            <a:endCxn id="12" idx="4"/>
          </p:cNvCxnSpPr>
          <p:nvPr/>
        </p:nvCxnSpPr>
        <p:spPr bwMode="auto">
          <a:xfrm flipV="1">
            <a:off x="5027865" y="4470991"/>
            <a:ext cx="1683240" cy="1163204"/>
          </a:xfrm>
          <a:prstGeom prst="straightConnector1">
            <a:avLst/>
          </a:prstGeom>
          <a:noFill/>
          <a:ln w="9525" cap="flat" cmpd="sng" algn="ctr">
            <a:solidFill>
              <a:schemeClr val="tx1"/>
            </a:solidFill>
            <a:prstDash val="solid"/>
            <a:round/>
            <a:headEnd type="none" w="med" len="med"/>
            <a:tailEnd type="arrow"/>
          </a:ln>
          <a:effectLst/>
        </p:spPr>
      </p:cxnSp>
      <p:sp>
        <p:nvSpPr>
          <p:cNvPr id="76" name="TextBox 75"/>
          <p:cNvSpPr txBox="1"/>
          <p:nvPr/>
        </p:nvSpPr>
        <p:spPr>
          <a:xfrm>
            <a:off x="4698537" y="2937380"/>
            <a:ext cx="439107" cy="666786"/>
          </a:xfrm>
          <a:prstGeom prst="rect">
            <a:avLst/>
          </a:prstGeom>
          <a:noFill/>
        </p:spPr>
        <p:txBody>
          <a:bodyPr wrap="square" rtlCol="0">
            <a:spAutoFit/>
          </a:bodyPr>
          <a:lstStyle/>
          <a:p>
            <a:r>
              <a:rPr lang="en-US" sz="3733" dirty="0">
                <a:solidFill>
                  <a:srgbClr val="590A0E"/>
                </a:solidFill>
              </a:rPr>
              <a:t>U</a:t>
            </a:r>
          </a:p>
        </p:txBody>
      </p:sp>
      <p:sp>
        <p:nvSpPr>
          <p:cNvPr id="77" name="TextBox 76"/>
          <p:cNvSpPr txBox="1"/>
          <p:nvPr/>
        </p:nvSpPr>
        <p:spPr>
          <a:xfrm>
            <a:off x="3747137" y="4585429"/>
            <a:ext cx="439107" cy="666786"/>
          </a:xfrm>
          <a:prstGeom prst="rect">
            <a:avLst/>
          </a:prstGeom>
          <a:noFill/>
        </p:spPr>
        <p:txBody>
          <a:bodyPr wrap="square" rtlCol="0">
            <a:spAutoFit/>
          </a:bodyPr>
          <a:lstStyle/>
          <a:p>
            <a:r>
              <a:rPr lang="en-US" sz="3733" dirty="0">
                <a:solidFill>
                  <a:srgbClr val="590A0E"/>
                </a:solidFill>
              </a:rPr>
              <a:t>W</a:t>
            </a:r>
          </a:p>
        </p:txBody>
      </p:sp>
      <p:sp>
        <p:nvSpPr>
          <p:cNvPr id="83" name="TextBox 82"/>
          <p:cNvSpPr txBox="1"/>
          <p:nvPr/>
        </p:nvSpPr>
        <p:spPr>
          <a:xfrm>
            <a:off x="8139855" y="5562078"/>
            <a:ext cx="546945" cy="646331"/>
          </a:xfrm>
          <a:prstGeom prst="rect">
            <a:avLst/>
          </a:prstGeom>
          <a:noFill/>
        </p:spPr>
        <p:txBody>
          <a:bodyPr wrap="none" rtlCol="0">
            <a:spAutoFit/>
          </a:bodyPr>
          <a:lstStyle/>
          <a:p>
            <a:r>
              <a:rPr lang="en-US" sz="3600" dirty="0" err="1"/>
              <a:t>x</a:t>
            </a:r>
            <a:r>
              <a:rPr lang="en-US" sz="3600" baseline="-25000" dirty="0" err="1"/>
              <a:t>n</a:t>
            </a:r>
            <a:endParaRPr lang="en-US" sz="3600" baseline="-25000" dirty="0"/>
          </a:p>
        </p:txBody>
      </p:sp>
      <p:sp>
        <p:nvSpPr>
          <p:cNvPr id="84" name="TextBox 83"/>
          <p:cNvSpPr txBox="1"/>
          <p:nvPr/>
        </p:nvSpPr>
        <p:spPr>
          <a:xfrm>
            <a:off x="3582231" y="5602071"/>
            <a:ext cx="731844" cy="646331"/>
          </a:xfrm>
          <a:prstGeom prst="rect">
            <a:avLst/>
          </a:prstGeom>
          <a:noFill/>
        </p:spPr>
        <p:txBody>
          <a:bodyPr wrap="square" rtlCol="0">
            <a:spAutoFit/>
          </a:bodyPr>
          <a:lstStyle/>
          <a:p>
            <a:r>
              <a:rPr lang="en-US" sz="3600" dirty="0"/>
              <a:t>x</a:t>
            </a:r>
            <a:r>
              <a:rPr lang="en-US" sz="3600" baseline="-25000" dirty="0"/>
              <a:t>1</a:t>
            </a:r>
          </a:p>
        </p:txBody>
      </p:sp>
      <p:sp>
        <p:nvSpPr>
          <p:cNvPr id="45" name="Oval 44"/>
          <p:cNvSpPr/>
          <p:nvPr/>
        </p:nvSpPr>
        <p:spPr bwMode="auto">
          <a:xfrm>
            <a:off x="5942671" y="2413003"/>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55" name="Straight Arrow Connector 54"/>
          <p:cNvCxnSpPr>
            <a:cxnSpLocks/>
            <a:stCxn id="12" idx="0"/>
            <a:endCxn id="45" idx="4"/>
          </p:cNvCxnSpPr>
          <p:nvPr/>
        </p:nvCxnSpPr>
        <p:spPr bwMode="auto">
          <a:xfrm flipH="1" flipV="1">
            <a:off x="6272001" y="3047675"/>
            <a:ext cx="439104" cy="788644"/>
          </a:xfrm>
          <a:prstGeom prst="straightConnector1">
            <a:avLst/>
          </a:prstGeom>
          <a:noFill/>
          <a:ln w="9525" cap="flat" cmpd="sng" algn="ctr">
            <a:solidFill>
              <a:schemeClr val="tx1"/>
            </a:solidFill>
            <a:prstDash val="solid"/>
            <a:round/>
            <a:headEnd type="none" w="med" len="med"/>
            <a:tailEnd type="arrow"/>
          </a:ln>
          <a:effectLst/>
        </p:spPr>
      </p:cxnSp>
      <p:cxnSp>
        <p:nvCxnSpPr>
          <p:cNvPr id="57" name="Straight Arrow Connector 56"/>
          <p:cNvCxnSpPr>
            <a:cxnSpLocks/>
            <a:stCxn id="13" idx="0"/>
            <a:endCxn id="45" idx="4"/>
          </p:cNvCxnSpPr>
          <p:nvPr/>
        </p:nvCxnSpPr>
        <p:spPr bwMode="auto">
          <a:xfrm flipV="1">
            <a:off x="5906077" y="3047675"/>
            <a:ext cx="365924" cy="788644"/>
          </a:xfrm>
          <a:prstGeom prst="straightConnector1">
            <a:avLst/>
          </a:prstGeom>
          <a:noFill/>
          <a:ln w="9525" cap="flat" cmpd="sng" algn="ctr">
            <a:solidFill>
              <a:schemeClr val="tx1"/>
            </a:solidFill>
            <a:prstDash val="solid"/>
            <a:round/>
            <a:headEnd type="none" w="med" len="med"/>
            <a:tailEnd type="arrow"/>
          </a:ln>
          <a:effectLst/>
        </p:spPr>
      </p:cxnSp>
      <p:cxnSp>
        <p:nvCxnSpPr>
          <p:cNvPr id="63" name="Straight Arrow Connector 62"/>
          <p:cNvCxnSpPr>
            <a:cxnSpLocks/>
            <a:stCxn id="9" idx="7"/>
            <a:endCxn id="45" idx="4"/>
          </p:cNvCxnSpPr>
          <p:nvPr/>
        </p:nvCxnSpPr>
        <p:spPr bwMode="auto">
          <a:xfrm flipV="1">
            <a:off x="5333920" y="3047675"/>
            <a:ext cx="938081" cy="881590"/>
          </a:xfrm>
          <a:prstGeom prst="straightConnector1">
            <a:avLst/>
          </a:prstGeom>
          <a:noFill/>
          <a:ln w="9525" cap="flat" cmpd="sng" algn="ctr">
            <a:solidFill>
              <a:schemeClr val="tx1"/>
            </a:solidFill>
            <a:prstDash val="solid"/>
            <a:round/>
            <a:headEnd type="none" w="med" len="med"/>
            <a:tailEnd type="arrow"/>
          </a:ln>
          <a:effectLst/>
        </p:spPr>
      </p:cxnSp>
      <p:sp>
        <p:nvSpPr>
          <p:cNvPr id="50" name="Oval 49"/>
          <p:cNvSpPr/>
          <p:nvPr/>
        </p:nvSpPr>
        <p:spPr bwMode="auto">
          <a:xfrm>
            <a:off x="5904863" y="1600203"/>
            <a:ext cx="658660" cy="634672"/>
          </a:xfrm>
          <a:prstGeom prst="ellipse">
            <a:avLst/>
          </a:prstGeom>
          <a:solidFill>
            <a:schemeClr val="bg2">
              <a:lumMod val="50000"/>
            </a:schemeClr>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51" name="Oval 50"/>
          <p:cNvSpPr/>
          <p:nvPr/>
        </p:nvSpPr>
        <p:spPr bwMode="auto">
          <a:xfrm>
            <a:off x="5193663" y="1600203"/>
            <a:ext cx="658660" cy="634672"/>
          </a:xfrm>
          <a:prstGeom prst="ellipse">
            <a:avLst/>
          </a:prstGeom>
          <a:solidFill>
            <a:schemeClr val="bg2">
              <a:lumMod val="50000"/>
            </a:schemeClr>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mc:AlternateContent xmlns:mc="http://schemas.openxmlformats.org/markup-compatibility/2006" xmlns:a14="http://schemas.microsoft.com/office/drawing/2010/main">
        <mc:Choice Requires="a14">
          <p:sp>
            <p:nvSpPr>
              <p:cNvPr id="11" name="TextBox 10"/>
              <p:cNvSpPr txBox="1"/>
              <p:nvPr/>
            </p:nvSpPr>
            <p:spPr>
              <a:xfrm>
                <a:off x="2133600" y="2413003"/>
                <a:ext cx="3028778" cy="584775"/>
              </a:xfrm>
              <a:prstGeom prst="rect">
                <a:avLst/>
              </a:prstGeom>
              <a:noFill/>
            </p:spPr>
            <p:txBody>
              <a:bodyPr wrap="none" rtlCol="0">
                <a:spAutoFit/>
              </a:bodyPr>
              <a:lstStyle/>
              <a:p>
                <a:r>
                  <a:rPr lang="en-US" sz="3200" dirty="0"/>
                  <a:t>System output </a:t>
                </a:r>
                <a14:m>
                  <m:oMath xmlns:m="http://schemas.openxmlformats.org/officeDocument/2006/math">
                    <m:acc>
                      <m:accPr>
                        <m:chr m:val="̂"/>
                        <m:ctrlPr>
                          <a:rPr lang="en-US" sz="3200" i="1" dirty="0">
                            <a:latin typeface="Cambria Math" panose="02040503050406030204" pitchFamily="18" charset="0"/>
                          </a:rPr>
                        </m:ctrlPr>
                      </m:accPr>
                      <m:e>
                        <m:r>
                          <a:rPr lang="en-US" sz="3200" i="1" dirty="0">
                            <a:latin typeface="Cambria Math" panose="02040503050406030204" pitchFamily="18" charset="0"/>
                          </a:rPr>
                          <m:t>𝑦</m:t>
                        </m:r>
                      </m:e>
                    </m:acc>
                  </m:oMath>
                </a14:m>
                <a:r>
                  <a:rPr lang="en-US" sz="3200" dirty="0"/>
                  <a:t> </a:t>
                </a:r>
              </a:p>
            </p:txBody>
          </p:sp>
        </mc:Choice>
        <mc:Fallback xmlns="">
          <p:sp>
            <p:nvSpPr>
              <p:cNvPr id="11" name="TextBox 10"/>
              <p:cNvSpPr txBox="1">
                <a:spLocks noRot="1" noChangeAspect="1" noMove="1" noResize="1" noEditPoints="1" noAdjustHandles="1" noChangeArrowheads="1" noChangeShapeType="1" noTextEdit="1"/>
              </p:cNvSpPr>
              <p:nvPr/>
            </p:nvSpPr>
            <p:spPr>
              <a:xfrm>
                <a:off x="2133600" y="2413003"/>
                <a:ext cx="3028778" cy="584775"/>
              </a:xfrm>
              <a:prstGeom prst="rect">
                <a:avLst/>
              </a:prstGeom>
              <a:blipFill>
                <a:blip r:embed="rId3"/>
                <a:stretch>
                  <a:fillRect l="-5030" t="-12500" b="-3437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3" name="TextBox 52"/>
              <p:cNvSpPr txBox="1"/>
              <p:nvPr/>
            </p:nvSpPr>
            <p:spPr>
              <a:xfrm>
                <a:off x="2191835" y="1600203"/>
                <a:ext cx="2871107" cy="584775"/>
              </a:xfrm>
              <a:prstGeom prst="rect">
                <a:avLst/>
              </a:prstGeom>
              <a:noFill/>
            </p:spPr>
            <p:txBody>
              <a:bodyPr wrap="none" rtlCol="0">
                <a:spAutoFit/>
              </a:bodyPr>
              <a:lstStyle/>
              <a:p>
                <a:r>
                  <a:rPr lang="en-US" sz="3200" dirty="0"/>
                  <a:t>Actual answer </a:t>
                </a:r>
                <a14:m>
                  <m:oMath xmlns:m="http://schemas.openxmlformats.org/officeDocument/2006/math">
                    <m:r>
                      <a:rPr lang="en-US" sz="3200" i="1" dirty="0">
                        <a:latin typeface="Cambria Math" panose="02040503050406030204" pitchFamily="18" charset="0"/>
                      </a:rPr>
                      <m:t>𝑦</m:t>
                    </m:r>
                  </m:oMath>
                </a14:m>
                <a:endParaRPr lang="en-US" sz="3200" dirty="0"/>
              </a:p>
            </p:txBody>
          </p:sp>
        </mc:Choice>
        <mc:Fallback xmlns="">
          <p:sp>
            <p:nvSpPr>
              <p:cNvPr id="53" name="TextBox 52"/>
              <p:cNvSpPr txBox="1">
                <a:spLocks noRot="1" noChangeAspect="1" noMove="1" noResize="1" noEditPoints="1" noAdjustHandles="1" noChangeArrowheads="1" noChangeShapeType="1" noTextEdit="1"/>
              </p:cNvSpPr>
              <p:nvPr/>
            </p:nvSpPr>
            <p:spPr>
              <a:xfrm>
                <a:off x="2191835" y="1600203"/>
                <a:ext cx="2871107" cy="584775"/>
              </a:xfrm>
              <a:prstGeom prst="rect">
                <a:avLst/>
              </a:prstGeom>
              <a:blipFill>
                <a:blip r:embed="rId4"/>
                <a:stretch>
                  <a:fillRect l="-5520" t="-12632" b="-34737"/>
                </a:stretch>
              </a:blipFill>
            </p:spPr>
            <p:txBody>
              <a:bodyPr/>
              <a:lstStyle/>
              <a:p>
                <a:r>
                  <a:rPr lang="en-US">
                    <a:noFill/>
                  </a:rPr>
                  <a:t> </a:t>
                </a:r>
              </a:p>
            </p:txBody>
          </p:sp>
        </mc:Fallback>
      </mc:AlternateContent>
      <p:sp>
        <p:nvSpPr>
          <p:cNvPr id="58" name="TextBox 57"/>
          <p:cNvSpPr txBox="1"/>
          <p:nvPr/>
        </p:nvSpPr>
        <p:spPr>
          <a:xfrm>
            <a:off x="609600" y="5715000"/>
            <a:ext cx="2632900" cy="523220"/>
          </a:xfrm>
          <a:prstGeom prst="rect">
            <a:avLst/>
          </a:prstGeom>
          <a:noFill/>
        </p:spPr>
        <p:txBody>
          <a:bodyPr wrap="none" rtlCol="0">
            <a:spAutoFit/>
          </a:bodyPr>
          <a:lstStyle/>
          <a:p>
            <a:r>
              <a:rPr lang="en-US" sz="2800" dirty="0"/>
              <a:t>Training instance</a:t>
            </a:r>
          </a:p>
        </p:txBody>
      </p:sp>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AC0A7158-09ED-C944-A16C-7073E2AF0BAA}"/>
                  </a:ext>
                </a:extLst>
              </p:cNvPr>
              <p:cNvSpPr txBox="1"/>
              <p:nvPr/>
            </p:nvSpPr>
            <p:spPr>
              <a:xfrm>
                <a:off x="7791263" y="1983798"/>
                <a:ext cx="3525965" cy="584775"/>
              </a:xfrm>
              <a:prstGeom prst="rect">
                <a:avLst/>
              </a:prstGeom>
              <a:noFill/>
            </p:spPr>
            <p:txBody>
              <a:bodyPr wrap="none" rtlCol="0">
                <a:spAutoFit/>
              </a:bodyPr>
              <a:lstStyle/>
              <a:p>
                <a:r>
                  <a:rPr lang="en-US" sz="3200" dirty="0"/>
                  <a:t>Loss function L(</a:t>
                </a:r>
                <a14:m>
                  <m:oMath xmlns:m="http://schemas.openxmlformats.org/officeDocument/2006/math">
                    <m:acc>
                      <m:accPr>
                        <m:chr m:val="̂"/>
                        <m:ctrlPr>
                          <a:rPr lang="en-US" sz="3200" i="1" dirty="0">
                            <a:latin typeface="Cambria Math" panose="02040503050406030204" pitchFamily="18" charset="0"/>
                          </a:rPr>
                        </m:ctrlPr>
                      </m:accPr>
                      <m:e>
                        <m:r>
                          <a:rPr lang="en-US" sz="3200" i="1" dirty="0">
                            <a:latin typeface="Cambria Math" panose="02040503050406030204" pitchFamily="18" charset="0"/>
                          </a:rPr>
                          <m:t>𝑦</m:t>
                        </m:r>
                      </m:e>
                    </m:acc>
                    <m:r>
                      <a:rPr lang="en-US" sz="3200" i="1" dirty="0">
                        <a:latin typeface="Cambria Math" panose="02040503050406030204" pitchFamily="18" charset="0"/>
                      </a:rPr>
                      <m:t>,</m:t>
                    </m:r>
                    <m:r>
                      <a:rPr lang="en-US" sz="3200" i="1" dirty="0">
                        <a:latin typeface="Cambria Math" panose="02040503050406030204" pitchFamily="18" charset="0"/>
                      </a:rPr>
                      <m:t>𝑦</m:t>
                    </m:r>
                  </m:oMath>
                </a14:m>
                <a:r>
                  <a:rPr lang="en-US" sz="3200" dirty="0"/>
                  <a:t>)</a:t>
                </a:r>
              </a:p>
            </p:txBody>
          </p:sp>
        </mc:Choice>
        <mc:Fallback xmlns="">
          <p:sp>
            <p:nvSpPr>
              <p:cNvPr id="7" name="TextBox 6">
                <a:extLst>
                  <a:ext uri="{FF2B5EF4-FFF2-40B4-BE49-F238E27FC236}">
                    <a16:creationId xmlns:a16="http://schemas.microsoft.com/office/drawing/2014/main" id="{AC0A7158-09ED-C944-A16C-7073E2AF0BAA}"/>
                  </a:ext>
                </a:extLst>
              </p:cNvPr>
              <p:cNvSpPr txBox="1">
                <a:spLocks noRot="1" noChangeAspect="1" noMove="1" noResize="1" noEditPoints="1" noAdjustHandles="1" noChangeArrowheads="1" noChangeShapeType="1" noTextEdit="1"/>
              </p:cNvSpPr>
              <p:nvPr/>
            </p:nvSpPr>
            <p:spPr>
              <a:xfrm>
                <a:off x="7791263" y="1983798"/>
                <a:ext cx="3525965" cy="584775"/>
              </a:xfrm>
              <a:prstGeom prst="rect">
                <a:avLst/>
              </a:prstGeom>
              <a:blipFill>
                <a:blip r:embed="rId5"/>
                <a:stretch>
                  <a:fillRect l="-4318" t="-12500" r="-3282" b="-34375"/>
                </a:stretch>
              </a:blipFill>
            </p:spPr>
            <p:txBody>
              <a:bodyPr/>
              <a:lstStyle/>
              <a:p>
                <a:r>
                  <a:rPr lang="en-US">
                    <a:noFill/>
                  </a:rPr>
                  <a:t> </a:t>
                </a:r>
              </a:p>
            </p:txBody>
          </p:sp>
        </mc:Fallback>
      </mc:AlternateContent>
      <p:sp>
        <p:nvSpPr>
          <p:cNvPr id="78" name="Right Brace 77">
            <a:extLst>
              <a:ext uri="{FF2B5EF4-FFF2-40B4-BE49-F238E27FC236}">
                <a16:creationId xmlns:a16="http://schemas.microsoft.com/office/drawing/2014/main" id="{2069ECC1-05FA-9243-99A3-C0E64EECAE2A}"/>
              </a:ext>
            </a:extLst>
          </p:cNvPr>
          <p:cNvSpPr/>
          <p:nvPr/>
        </p:nvSpPr>
        <p:spPr bwMode="auto">
          <a:xfrm>
            <a:off x="6846314" y="1818523"/>
            <a:ext cx="548884" cy="473167"/>
          </a:xfrm>
          <a:prstGeom prst="rightBrace">
            <a:avLst/>
          </a:prstGeom>
          <a:noFill/>
          <a:ln w="34925" cap="flat" cmpd="sng" algn="ctr">
            <a:solidFill>
              <a:schemeClr val="accent1"/>
            </a:solid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grpSp>
        <p:nvGrpSpPr>
          <p:cNvPr id="4" name="Group 3">
            <a:extLst>
              <a:ext uri="{FF2B5EF4-FFF2-40B4-BE49-F238E27FC236}">
                <a16:creationId xmlns:a16="http://schemas.microsoft.com/office/drawing/2014/main" id="{CA8FE939-2AE5-844F-A7E1-4C0D80B054FE}"/>
              </a:ext>
            </a:extLst>
          </p:cNvPr>
          <p:cNvGrpSpPr/>
          <p:nvPr/>
        </p:nvGrpSpPr>
        <p:grpSpPr>
          <a:xfrm>
            <a:off x="1475210" y="3684040"/>
            <a:ext cx="1839927" cy="1223152"/>
            <a:chOff x="457200" y="2038350"/>
            <a:chExt cx="1379945" cy="917364"/>
          </a:xfrm>
        </p:grpSpPr>
        <p:sp>
          <p:nvSpPr>
            <p:cNvPr id="17" name="Up Arrow 16"/>
            <p:cNvSpPr/>
            <p:nvPr/>
          </p:nvSpPr>
          <p:spPr bwMode="auto">
            <a:xfrm>
              <a:off x="800100" y="2038350"/>
              <a:ext cx="457200" cy="449814"/>
            </a:xfrm>
            <a:prstGeom prst="upArrow">
              <a:avLst/>
            </a:prstGeom>
            <a:solidFill>
              <a:schemeClr val="accent1"/>
            </a:solidFill>
            <a:ln w="9525" cap="flat" cmpd="sng" algn="ctr">
              <a:solidFill>
                <a:schemeClr val="accent1"/>
              </a:solid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sp>
          <p:nvSpPr>
            <p:cNvPr id="3" name="TextBox 2">
              <a:extLst>
                <a:ext uri="{FF2B5EF4-FFF2-40B4-BE49-F238E27FC236}">
                  <a16:creationId xmlns:a16="http://schemas.microsoft.com/office/drawing/2014/main" id="{8519709E-1179-C447-AB13-38B4DAF2B4B3}"/>
                </a:ext>
              </a:extLst>
            </p:cNvPr>
            <p:cNvSpPr txBox="1"/>
            <p:nvPr/>
          </p:nvSpPr>
          <p:spPr>
            <a:xfrm>
              <a:off x="457200" y="2609465"/>
              <a:ext cx="1379945" cy="346249"/>
            </a:xfrm>
            <a:prstGeom prst="rect">
              <a:avLst/>
            </a:prstGeom>
            <a:noFill/>
          </p:spPr>
          <p:txBody>
            <a:bodyPr wrap="none" rtlCol="0">
              <a:spAutoFit/>
            </a:bodyPr>
            <a:lstStyle/>
            <a:p>
              <a:r>
                <a:rPr lang="en-US" sz="2400" dirty="0">
                  <a:solidFill>
                    <a:srgbClr val="C00000"/>
                  </a:solidFill>
                </a:rPr>
                <a:t>Forward pass</a:t>
              </a:r>
            </a:p>
          </p:txBody>
        </p:sp>
      </p:grpSp>
      <p:grpSp>
        <p:nvGrpSpPr>
          <p:cNvPr id="19" name="Group 18">
            <a:extLst>
              <a:ext uri="{FF2B5EF4-FFF2-40B4-BE49-F238E27FC236}">
                <a16:creationId xmlns:a16="http://schemas.microsoft.com/office/drawing/2014/main" id="{8830E49B-A849-1F4B-8B5A-957CEEBF8C1B}"/>
              </a:ext>
            </a:extLst>
          </p:cNvPr>
          <p:cNvGrpSpPr/>
          <p:nvPr/>
        </p:nvGrpSpPr>
        <p:grpSpPr>
          <a:xfrm>
            <a:off x="9447915" y="3395993"/>
            <a:ext cx="2015616" cy="1066527"/>
            <a:chOff x="7086600" y="2153265"/>
            <a:chExt cx="1511712" cy="799895"/>
          </a:xfrm>
        </p:grpSpPr>
        <p:sp>
          <p:nvSpPr>
            <p:cNvPr id="59" name="Up Arrow 58">
              <a:extLst>
                <a:ext uri="{FF2B5EF4-FFF2-40B4-BE49-F238E27FC236}">
                  <a16:creationId xmlns:a16="http://schemas.microsoft.com/office/drawing/2014/main" id="{3F01E2D6-6B90-EC4F-82ED-5F4BC68C7BF7}"/>
                </a:ext>
              </a:extLst>
            </p:cNvPr>
            <p:cNvSpPr/>
            <p:nvPr/>
          </p:nvSpPr>
          <p:spPr bwMode="auto">
            <a:xfrm rot="10800000">
              <a:off x="7489410" y="2503346"/>
              <a:ext cx="457200" cy="449814"/>
            </a:xfrm>
            <a:prstGeom prst="upArrow">
              <a:avLst/>
            </a:prstGeom>
            <a:solidFill>
              <a:schemeClr val="accent1"/>
            </a:solidFill>
            <a:ln w="9525" cap="flat" cmpd="sng" algn="ctr">
              <a:solidFill>
                <a:schemeClr val="accent1"/>
              </a:solid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5" name="TextBox 4">
              <a:extLst>
                <a:ext uri="{FF2B5EF4-FFF2-40B4-BE49-F238E27FC236}">
                  <a16:creationId xmlns:a16="http://schemas.microsoft.com/office/drawing/2014/main" id="{BC807923-7BE6-1845-9130-078B274112A4}"/>
                </a:ext>
              </a:extLst>
            </p:cNvPr>
            <p:cNvSpPr txBox="1"/>
            <p:nvPr/>
          </p:nvSpPr>
          <p:spPr>
            <a:xfrm>
              <a:off x="7086600" y="2153265"/>
              <a:ext cx="1511712" cy="346249"/>
            </a:xfrm>
            <a:prstGeom prst="rect">
              <a:avLst/>
            </a:prstGeom>
            <a:noFill/>
          </p:spPr>
          <p:txBody>
            <a:bodyPr wrap="none" rtlCol="0">
              <a:spAutoFit/>
            </a:bodyPr>
            <a:lstStyle/>
            <a:p>
              <a:r>
                <a:rPr lang="en-US" sz="2400" dirty="0">
                  <a:solidFill>
                    <a:srgbClr val="C00000"/>
                  </a:solidFill>
                </a:rPr>
                <a:t>Backward pass</a:t>
              </a:r>
            </a:p>
          </p:txBody>
        </p:sp>
      </p:grpSp>
      <p:sp>
        <p:nvSpPr>
          <p:cNvPr id="22" name="Rectangle 21">
            <a:extLst>
              <a:ext uri="{FF2B5EF4-FFF2-40B4-BE49-F238E27FC236}">
                <a16:creationId xmlns:a16="http://schemas.microsoft.com/office/drawing/2014/main" id="{10F07403-751C-FD8A-0763-DBE8959BEEB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CED7F54-1E49-7B0A-1E0C-6D0DD9A3E87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2" name="Graphic 21">
            <a:extLst>
              <a:ext uri="{FF2B5EF4-FFF2-40B4-BE49-F238E27FC236}">
                <a16:creationId xmlns:a16="http://schemas.microsoft.com/office/drawing/2014/main" id="{97E32310-BAD9-ADC7-A150-7B4A7F76C756}"/>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108705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7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11" grpId="0"/>
      <p:bldP spid="53" grpId="0"/>
      <p:bldP spid="7" grpId="0"/>
      <p:bldP spid="7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08965"/>
            <a:ext cx="10515600" cy="1325563"/>
          </a:xfrm>
        </p:spPr>
        <p:txBody>
          <a:bodyPr>
            <a:normAutofit/>
          </a:bodyPr>
          <a:lstStyle/>
          <a:p>
            <a:r>
              <a:rPr lang="en-US" b="0" dirty="0"/>
              <a:t>Intuition: Training a 2-layer network</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930351" y="1524000"/>
                <a:ext cx="10972800" cy="5334000"/>
              </a:xfrm>
            </p:spPr>
            <p:txBody>
              <a:bodyPr>
                <a:normAutofit/>
              </a:bodyPr>
              <a:lstStyle/>
              <a:p>
                <a:r>
                  <a:rPr lang="en-US" dirty="0"/>
                  <a:t>For every training tuple </a:t>
                </a:r>
                <a14:m>
                  <m:oMath xmlns:m="http://schemas.openxmlformats.org/officeDocument/2006/math">
                    <m:r>
                      <a:rPr lang="en-US" b="0" i="1" dirty="0" smtClean="0">
                        <a:solidFill>
                          <a:srgbClr val="0000FF"/>
                        </a:solidFill>
                        <a:latin typeface="Cambria Math" panose="02040503050406030204" pitchFamily="18" charset="0"/>
                      </a:rPr>
                      <m:t>(</m:t>
                    </m:r>
                    <m:r>
                      <a:rPr lang="en-US" b="0" i="1" dirty="0" smtClean="0">
                        <a:solidFill>
                          <a:srgbClr val="0000FF"/>
                        </a:solidFill>
                        <a:latin typeface="Cambria Math" panose="02040503050406030204" pitchFamily="18" charset="0"/>
                      </a:rPr>
                      <m:t>𝑥</m:t>
                    </m:r>
                    <m:r>
                      <a:rPr lang="en-US" b="0" i="1" dirty="0" smtClean="0">
                        <a:solidFill>
                          <a:srgbClr val="0000FF"/>
                        </a:solidFill>
                        <a:latin typeface="Cambria Math" panose="02040503050406030204" pitchFamily="18" charset="0"/>
                      </a:rPr>
                      <m:t>,</m:t>
                    </m:r>
                    <m:r>
                      <a:rPr lang="en-US" b="0" i="1" dirty="0" smtClean="0">
                        <a:solidFill>
                          <a:srgbClr val="0000FF"/>
                        </a:solidFill>
                        <a:latin typeface="Cambria Math" panose="02040503050406030204" pitchFamily="18" charset="0"/>
                      </a:rPr>
                      <m:t>𝑦</m:t>
                    </m:r>
                    <m:r>
                      <a:rPr lang="en-US" b="0" i="1" dirty="0" smtClean="0">
                        <a:solidFill>
                          <a:srgbClr val="0000FF"/>
                        </a:solidFill>
                        <a:latin typeface="Cambria Math" panose="02040503050406030204" pitchFamily="18" charset="0"/>
                      </a:rPr>
                      <m:t>)</m:t>
                    </m:r>
                  </m:oMath>
                </a14:m>
                <a:endParaRPr lang="en-US" dirty="0">
                  <a:solidFill>
                    <a:srgbClr val="0000FF"/>
                  </a:solidFill>
                </a:endParaRPr>
              </a:p>
              <a:p>
                <a:pPr lvl="1"/>
                <a:r>
                  <a:rPr lang="en-US" sz="3600" dirty="0"/>
                  <a:t>Run </a:t>
                </a:r>
                <a:r>
                  <a:rPr lang="en-US" sz="3600" i="1" dirty="0">
                    <a:solidFill>
                      <a:schemeClr val="accent1"/>
                    </a:solidFill>
                  </a:rPr>
                  <a:t>forward</a:t>
                </a:r>
                <a:r>
                  <a:rPr lang="en-US" sz="3600" dirty="0"/>
                  <a:t> computation to find our estimate </a:t>
                </a:r>
                <a14:m>
                  <m:oMath xmlns:m="http://schemas.openxmlformats.org/officeDocument/2006/math">
                    <m:acc>
                      <m:accPr>
                        <m:chr m:val="̂"/>
                        <m:ctrlPr>
                          <a:rPr lang="en-US" sz="3600" i="1" dirty="0">
                            <a:solidFill>
                              <a:srgbClr val="0000FF"/>
                            </a:solidFill>
                            <a:latin typeface="Cambria Math" panose="02040503050406030204" pitchFamily="18" charset="0"/>
                          </a:rPr>
                        </m:ctrlPr>
                      </m:accPr>
                      <m:e>
                        <m:r>
                          <a:rPr lang="en-US" sz="3600" i="1" dirty="0">
                            <a:solidFill>
                              <a:srgbClr val="0000FF"/>
                            </a:solidFill>
                            <a:latin typeface="Cambria Math" panose="02040503050406030204" pitchFamily="18" charset="0"/>
                          </a:rPr>
                          <m:t>𝑦</m:t>
                        </m:r>
                      </m:e>
                    </m:acc>
                  </m:oMath>
                </a14:m>
                <a:endParaRPr lang="en-US" sz="3600" dirty="0"/>
              </a:p>
              <a:p>
                <a:pPr lvl="1"/>
                <a:r>
                  <a:rPr lang="en-US" sz="3600" dirty="0"/>
                  <a:t>Run </a:t>
                </a:r>
                <a:r>
                  <a:rPr lang="en-US" sz="3600" i="1" dirty="0">
                    <a:solidFill>
                      <a:schemeClr val="accent1"/>
                    </a:solidFill>
                  </a:rPr>
                  <a:t>backward</a:t>
                </a:r>
                <a:r>
                  <a:rPr lang="en-US" sz="3600" dirty="0"/>
                  <a:t> computation to update weights: </a:t>
                </a:r>
              </a:p>
              <a:p>
                <a:pPr lvl="2"/>
                <a:r>
                  <a:rPr lang="en-US" sz="3067" dirty="0"/>
                  <a:t>For every output node</a:t>
                </a:r>
              </a:p>
              <a:p>
                <a:pPr marL="1272578" lvl="3" indent="-350822"/>
                <a:r>
                  <a:rPr lang="en-US" sz="2667" dirty="0"/>
                  <a:t>Compute loss </a:t>
                </a:r>
                <a14:m>
                  <m:oMath xmlns:m="http://schemas.openxmlformats.org/officeDocument/2006/math">
                    <m:r>
                      <a:rPr lang="en-US" sz="2667" i="1" dirty="0">
                        <a:solidFill>
                          <a:srgbClr val="0000FF"/>
                        </a:solidFill>
                        <a:latin typeface="Cambria Math" panose="02040503050406030204" pitchFamily="18" charset="0"/>
                        <a:ea typeface="Cambria Math" panose="02040503050406030204" pitchFamily="18" charset="0"/>
                      </a:rPr>
                      <m:t>𝐿</m:t>
                    </m:r>
                    <m:r>
                      <a:rPr lang="en-US" sz="2667" i="1" dirty="0">
                        <a:solidFill>
                          <a:srgbClr val="0000FF"/>
                        </a:solidFill>
                        <a:latin typeface="Cambria Math" panose="02040503050406030204" pitchFamily="18" charset="0"/>
                        <a:ea typeface="Cambria Math" panose="02040503050406030204" pitchFamily="18" charset="0"/>
                      </a:rPr>
                      <m:t> </m:t>
                    </m:r>
                  </m:oMath>
                </a14:m>
                <a:r>
                  <a:rPr lang="en-US" sz="2667" dirty="0"/>
                  <a:t>between true </a:t>
                </a:r>
                <a14:m>
                  <m:oMath xmlns:m="http://schemas.openxmlformats.org/officeDocument/2006/math">
                    <m:r>
                      <a:rPr lang="en-US" sz="2667" i="1" dirty="0">
                        <a:solidFill>
                          <a:srgbClr val="0000FF"/>
                        </a:solidFill>
                        <a:latin typeface="Cambria Math" panose="02040503050406030204" pitchFamily="18" charset="0"/>
                      </a:rPr>
                      <m:t>𝑦</m:t>
                    </m:r>
                  </m:oMath>
                </a14:m>
                <a:r>
                  <a:rPr lang="en-US" sz="2667" dirty="0">
                    <a:solidFill>
                      <a:srgbClr val="0000FF"/>
                    </a:solidFill>
                  </a:rPr>
                  <a:t> </a:t>
                </a:r>
                <a:r>
                  <a:rPr lang="en-US" sz="2667" dirty="0"/>
                  <a:t>and the estimated </a:t>
                </a:r>
                <a14:m>
                  <m:oMath xmlns:m="http://schemas.openxmlformats.org/officeDocument/2006/math">
                    <m:acc>
                      <m:accPr>
                        <m:chr m:val="̂"/>
                        <m:ctrlPr>
                          <a:rPr lang="en-US" sz="2667" i="1" dirty="0">
                            <a:solidFill>
                              <a:srgbClr val="0000FF"/>
                            </a:solidFill>
                            <a:latin typeface="Cambria Math" panose="02040503050406030204" pitchFamily="18" charset="0"/>
                          </a:rPr>
                        </m:ctrlPr>
                      </m:accPr>
                      <m:e>
                        <m:r>
                          <a:rPr lang="en-US" sz="2667" i="1" dirty="0">
                            <a:solidFill>
                              <a:srgbClr val="0000FF"/>
                            </a:solidFill>
                            <a:latin typeface="Cambria Math" panose="02040503050406030204" pitchFamily="18" charset="0"/>
                          </a:rPr>
                          <m:t>𝑦</m:t>
                        </m:r>
                      </m:e>
                    </m:acc>
                  </m:oMath>
                </a14:m>
                <a:endParaRPr lang="en-US" sz="2667" dirty="0"/>
              </a:p>
              <a:p>
                <a:pPr marL="1272578" lvl="3" indent="-350822"/>
                <a:r>
                  <a:rPr lang="en-US" sz="2667" dirty="0"/>
                  <a:t>For every weight </a:t>
                </a:r>
                <a14:m>
                  <m:oMath xmlns:m="http://schemas.openxmlformats.org/officeDocument/2006/math">
                    <m:r>
                      <a:rPr lang="en-US" sz="2667" i="1" dirty="0">
                        <a:solidFill>
                          <a:srgbClr val="0000FF"/>
                        </a:solidFill>
                        <a:latin typeface="Cambria Math" panose="02040503050406030204" pitchFamily="18" charset="0"/>
                      </a:rPr>
                      <m:t>𝑤</m:t>
                    </m:r>
                    <m:r>
                      <a:rPr lang="en-US" sz="2667" i="1" dirty="0">
                        <a:solidFill>
                          <a:srgbClr val="0000FF"/>
                        </a:solidFill>
                        <a:latin typeface="Cambria Math" panose="02040503050406030204" pitchFamily="18" charset="0"/>
                      </a:rPr>
                      <m:t> </m:t>
                    </m:r>
                  </m:oMath>
                </a14:m>
                <a:r>
                  <a:rPr lang="en-US" sz="2667" dirty="0"/>
                  <a:t>from hidden layer to the output layer</a:t>
                </a:r>
              </a:p>
              <a:p>
                <a:pPr marL="1526037" lvl="4" indent="-406381"/>
                <a:r>
                  <a:rPr lang="en-US" sz="2533" dirty="0"/>
                  <a:t>Update the weight</a:t>
                </a:r>
              </a:p>
              <a:p>
                <a:pPr lvl="2"/>
                <a:r>
                  <a:rPr lang="en-US" sz="3067" dirty="0"/>
                  <a:t>For every hidden node</a:t>
                </a:r>
              </a:p>
              <a:p>
                <a:pPr marL="1272578" lvl="3" indent="-350822"/>
                <a:r>
                  <a:rPr lang="en-US" sz="2667" dirty="0"/>
                  <a:t>Assess how much blame it deserves for the current answer</a:t>
                </a:r>
              </a:p>
              <a:p>
                <a:pPr marL="1272578" lvl="3" indent="-350822"/>
                <a:r>
                  <a:rPr lang="en-US" sz="2667" dirty="0"/>
                  <a:t>For every weight </a:t>
                </a:r>
                <a14:m>
                  <m:oMath xmlns:m="http://schemas.openxmlformats.org/officeDocument/2006/math">
                    <m:r>
                      <a:rPr lang="en-US" sz="2667" i="1" dirty="0">
                        <a:solidFill>
                          <a:srgbClr val="0000FF"/>
                        </a:solidFill>
                        <a:latin typeface="Cambria Math" panose="02040503050406030204" pitchFamily="18" charset="0"/>
                      </a:rPr>
                      <m:t>𝑤</m:t>
                    </m:r>
                    <m:r>
                      <a:rPr lang="en-US" sz="2667" i="1" dirty="0">
                        <a:solidFill>
                          <a:srgbClr val="0000FF"/>
                        </a:solidFill>
                        <a:latin typeface="Cambria Math" panose="02040503050406030204" pitchFamily="18" charset="0"/>
                      </a:rPr>
                      <m:t> </m:t>
                    </m:r>
                  </m:oMath>
                </a14:m>
                <a:r>
                  <a:rPr lang="en-US" sz="2667" dirty="0"/>
                  <a:t>from input layer to the hidden layer</a:t>
                </a:r>
              </a:p>
              <a:p>
                <a:pPr marL="1526037" lvl="4" indent="-460351"/>
                <a:r>
                  <a:rPr lang="en-US" sz="2533" dirty="0"/>
                  <a:t>Update the weight</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930351" y="1524000"/>
                <a:ext cx="10972800" cy="5334000"/>
              </a:xfrm>
              <a:blipFill>
                <a:blip r:embed="rId3"/>
                <a:stretch>
                  <a:fillRect l="-1000" t="-1829"/>
                </a:stretch>
              </a:blipFill>
            </p:spPr>
            <p:txBody>
              <a:bodyPr/>
              <a:lstStyle/>
              <a:p>
                <a:r>
                  <a:rPr lang="en-US">
                    <a:noFill/>
                  </a:rPr>
                  <a:t> </a:t>
                </a:r>
              </a:p>
            </p:txBody>
          </p:sp>
        </mc:Fallback>
      </mc:AlternateContent>
      <p:sp>
        <p:nvSpPr>
          <p:cNvPr id="4" name="Rectangle 3">
            <a:extLst>
              <a:ext uri="{FF2B5EF4-FFF2-40B4-BE49-F238E27FC236}">
                <a16:creationId xmlns:a16="http://schemas.microsoft.com/office/drawing/2014/main" id="{31DC0024-EC19-FFFC-4D7A-8BA6FA2E045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951CF58-9FB5-CA1C-B596-412F51EB2E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8048F55-C984-2E8C-C9B2-A24186780D7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8217129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2731" y="722032"/>
            <a:ext cx="11247120" cy="907196"/>
          </a:xfrm>
        </p:spPr>
        <p:txBody>
          <a:bodyPr>
            <a:normAutofit/>
          </a:bodyPr>
          <a:lstStyle/>
          <a:p>
            <a:r>
              <a:rPr lang="en-US" sz="4000" dirty="0"/>
              <a:t>Reminder: Loss Function for binary logistic regression</a:t>
            </a:r>
          </a:p>
        </p:txBody>
      </p:sp>
      <p:sp>
        <p:nvSpPr>
          <p:cNvPr id="3" name="Content Placeholder 2"/>
          <p:cNvSpPr>
            <a:spLocks noGrp="1"/>
          </p:cNvSpPr>
          <p:nvPr>
            <p:ph idx="1"/>
          </p:nvPr>
        </p:nvSpPr>
        <p:spPr/>
        <p:txBody>
          <a:bodyPr/>
          <a:lstStyle/>
          <a:p>
            <a:r>
              <a:rPr lang="en-US" dirty="0"/>
              <a:t>A measure for how far off the current answer is to the right answer</a:t>
            </a:r>
          </a:p>
          <a:p>
            <a:r>
              <a:rPr lang="en-US" dirty="0"/>
              <a:t>Cross entropy loss for logistic regression:</a:t>
            </a:r>
          </a:p>
          <a:p>
            <a:pPr marL="609555" lvl="1" indent="0">
              <a:buNone/>
            </a:pPr>
            <a:endParaRPr lang="en-US" dirty="0"/>
          </a:p>
          <a:p>
            <a:pPr marL="609555" lvl="1" indent="0">
              <a:buNone/>
            </a:pPr>
            <a:endParaRPr lang="en-US" dirty="0"/>
          </a:p>
        </p:txBody>
      </p:sp>
      <p:pic>
        <p:nvPicPr>
          <p:cNvPr id="7" name="Picture 6">
            <a:extLst>
              <a:ext uri="{FF2B5EF4-FFF2-40B4-BE49-F238E27FC236}">
                <a16:creationId xmlns:a16="http://schemas.microsoft.com/office/drawing/2014/main" id="{79B23BF3-0AAE-E64A-A12C-EE4F353BC136}"/>
              </a:ext>
            </a:extLst>
          </p:cNvPr>
          <p:cNvPicPr>
            <a:picLocks noChangeAspect="1"/>
          </p:cNvPicPr>
          <p:nvPr/>
        </p:nvPicPr>
        <p:blipFill>
          <a:blip r:embed="rId3"/>
          <a:stretch>
            <a:fillRect/>
          </a:stretch>
        </p:blipFill>
        <p:spPr>
          <a:xfrm>
            <a:off x="1092731" y="3590792"/>
            <a:ext cx="8751488" cy="590819"/>
          </a:xfrm>
          <a:prstGeom prst="rect">
            <a:avLst/>
          </a:prstGeom>
        </p:spPr>
      </p:pic>
      <p:pic>
        <p:nvPicPr>
          <p:cNvPr id="8" name="Picture 7">
            <a:extLst>
              <a:ext uri="{FF2B5EF4-FFF2-40B4-BE49-F238E27FC236}">
                <a16:creationId xmlns:a16="http://schemas.microsoft.com/office/drawing/2014/main" id="{22995732-9D0D-8F42-9968-524047FA4A83}"/>
              </a:ext>
            </a:extLst>
          </p:cNvPr>
          <p:cNvPicPr>
            <a:picLocks noChangeAspect="1"/>
          </p:cNvPicPr>
          <p:nvPr/>
        </p:nvPicPr>
        <p:blipFill rotWithShape="1">
          <a:blip r:embed="rId4"/>
          <a:srcRect l="15022"/>
          <a:stretch/>
        </p:blipFill>
        <p:spPr>
          <a:xfrm>
            <a:off x="2438402" y="4574405"/>
            <a:ext cx="8189903" cy="590819"/>
          </a:xfrm>
          <a:prstGeom prst="rect">
            <a:avLst/>
          </a:prstGeom>
        </p:spPr>
      </p:pic>
      <p:sp>
        <p:nvSpPr>
          <p:cNvPr id="4" name="Rectangle 3">
            <a:extLst>
              <a:ext uri="{FF2B5EF4-FFF2-40B4-BE49-F238E27FC236}">
                <a16:creationId xmlns:a16="http://schemas.microsoft.com/office/drawing/2014/main" id="{490CFE86-6CE6-A55A-E008-8590A0EFF72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A613DB3-4AE0-0664-144A-3FD440B005E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4024AEF3-617B-3657-23B5-E57F9FAE289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44254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6ADD2-99FC-F847-AE82-364B5D1FDAFF}"/>
              </a:ext>
            </a:extLst>
          </p:cNvPr>
          <p:cNvSpPr>
            <a:spLocks noGrp="1"/>
          </p:cNvSpPr>
          <p:nvPr>
            <p:ph type="title"/>
          </p:nvPr>
        </p:nvSpPr>
        <p:spPr>
          <a:xfrm>
            <a:off x="1097280" y="708243"/>
            <a:ext cx="10637520" cy="907196"/>
          </a:xfrm>
        </p:spPr>
        <p:txBody>
          <a:bodyPr>
            <a:normAutofit fontScale="90000"/>
          </a:bodyPr>
          <a:lstStyle/>
          <a:p>
            <a:r>
              <a:rPr lang="en-US" dirty="0"/>
              <a:t>Reminder: gradient descent for weight updates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14C2D3E-44D8-1943-BC27-BBEB5C97FDD4}"/>
                  </a:ext>
                </a:extLst>
              </p:cNvPr>
              <p:cNvSpPr>
                <a:spLocks noGrp="1"/>
              </p:cNvSpPr>
              <p:nvPr>
                <p:ph idx="1"/>
              </p:nvPr>
            </p:nvSpPr>
            <p:spPr>
              <a:xfrm>
                <a:off x="1097283" y="1600200"/>
                <a:ext cx="10789919" cy="5257800"/>
              </a:xfrm>
            </p:spPr>
            <p:txBody>
              <a:bodyPr>
                <a:normAutofit/>
              </a:bodyPr>
              <a:lstStyle/>
              <a:p>
                <a:r>
                  <a:rPr lang="en-US" dirty="0"/>
                  <a:t>Use the derivative of the loss function with respect to weights </a:t>
                </a:r>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𝑑𝑤</m:t>
                        </m:r>
                      </m:den>
                    </m:f>
                    <m:r>
                      <a:rPr lang="en-US" i="1">
                        <a:latin typeface="Cambria Math" panose="02040503050406030204" pitchFamily="18" charset="0"/>
                      </a:rPr>
                      <m:t>𝐿</m:t>
                    </m:r>
                    <m:r>
                      <a:rPr lang="en-US" i="1">
                        <a:latin typeface="Cambria Math" panose="02040503050406030204" pitchFamily="18" charset="0"/>
                      </a:rPr>
                      <m:t>(</m:t>
                    </m:r>
                    <m:r>
                      <a:rPr lang="en-US" i="1">
                        <a:latin typeface="Cambria Math" panose="02040503050406030204" pitchFamily="18" charset="0"/>
                      </a:rPr>
                      <m:t>𝑓</m:t>
                    </m:r>
                    <m:d>
                      <m:dPr>
                        <m:ctrlPr>
                          <a:rPr lang="en-US" i="1">
                            <a:latin typeface="Cambria Math" panose="02040503050406030204" pitchFamily="18" charset="0"/>
                          </a:rPr>
                        </m:ctrlPr>
                      </m:dPr>
                      <m:e>
                        <m:r>
                          <a:rPr lang="en-US" i="1">
                            <a:latin typeface="Cambria Math" panose="02040503050406030204" pitchFamily="18" charset="0"/>
                          </a:rPr>
                          <m:t>𝑥</m:t>
                        </m:r>
                        <m:r>
                          <a:rPr lang="en-US" i="1">
                            <a:latin typeface="Cambria Math" panose="02040503050406030204" pitchFamily="18" charset="0"/>
                          </a:rPr>
                          <m:t>;</m:t>
                        </m:r>
                        <m:r>
                          <a:rPr lang="en-US" i="1">
                            <a:latin typeface="Cambria Math" panose="02040503050406030204" pitchFamily="18" charset="0"/>
                          </a:rPr>
                          <m:t>𝑤</m:t>
                        </m:r>
                      </m:e>
                    </m:d>
                    <m:r>
                      <a:rPr lang="en-US" i="1">
                        <a:latin typeface="Cambria Math" panose="02040503050406030204" pitchFamily="18" charset="0"/>
                      </a:rPr>
                      <m:t>,</m:t>
                    </m:r>
                    <m:r>
                      <a:rPr lang="en-US" i="1">
                        <a:latin typeface="Cambria Math" panose="02040503050406030204" pitchFamily="18" charset="0"/>
                      </a:rPr>
                      <m:t>𝑦</m:t>
                    </m:r>
                    <m:r>
                      <a:rPr lang="en-US" i="1">
                        <a:latin typeface="Cambria Math" panose="02040503050406030204" pitchFamily="18" charset="0"/>
                      </a:rPr>
                      <m:t>)</m:t>
                    </m:r>
                  </m:oMath>
                </a14:m>
                <a:r>
                  <a:rPr lang="en-US" dirty="0"/>
                  <a:t> </a:t>
                </a:r>
              </a:p>
              <a:p>
                <a:r>
                  <a:rPr lang="en-US" dirty="0"/>
                  <a:t>To tell us how to adjust weights for each training item </a:t>
                </a:r>
              </a:p>
              <a:p>
                <a:pPr lvl="1"/>
                <a:r>
                  <a:rPr lang="en-US" dirty="0"/>
                  <a:t>Move them in the opposite direction of the gradient</a:t>
                </a:r>
              </a:p>
              <a:p>
                <a:pPr marL="457200" lvl="1" indent="0">
                  <a:buNone/>
                </a:pPr>
                <a:endParaRPr lang="en-US" dirty="0"/>
              </a:p>
              <a:p>
                <a:pPr lvl="1"/>
                <a:r>
                  <a:rPr lang="en-US" dirty="0"/>
                  <a:t>For logistic regression</a:t>
                </a:r>
                <a:endParaRPr lang="el-GR" dirty="0"/>
              </a:p>
            </p:txBody>
          </p:sp>
        </mc:Choice>
        <mc:Fallback xmlns="">
          <p:sp>
            <p:nvSpPr>
              <p:cNvPr id="3" name="Content Placeholder 2">
                <a:extLst>
                  <a:ext uri="{FF2B5EF4-FFF2-40B4-BE49-F238E27FC236}">
                    <a16:creationId xmlns:a16="http://schemas.microsoft.com/office/drawing/2014/main" id="{714C2D3E-44D8-1943-BC27-BBEB5C97FDD4}"/>
                  </a:ext>
                </a:extLst>
              </p:cNvPr>
              <p:cNvSpPr>
                <a:spLocks noGrp="1" noRot="1" noChangeAspect="1" noMove="1" noResize="1" noEditPoints="1" noAdjustHandles="1" noChangeArrowheads="1" noChangeShapeType="1" noTextEdit="1"/>
              </p:cNvSpPr>
              <p:nvPr>
                <p:ph idx="1"/>
              </p:nvPr>
            </p:nvSpPr>
            <p:spPr>
              <a:xfrm>
                <a:off x="1097283" y="1600200"/>
                <a:ext cx="10789919" cy="5257800"/>
              </a:xfrm>
              <a:blipFill>
                <a:blip r:embed="rId3"/>
                <a:stretch>
                  <a:fillRect l="-1017" t="-1972"/>
                </a:stretch>
              </a:blipFill>
            </p:spPr>
            <p:txBody>
              <a:bodyPr/>
              <a:lstStyle/>
              <a:p>
                <a:r>
                  <a:rPr lang="en-US">
                    <a:noFill/>
                  </a:rPr>
                  <a:t> </a:t>
                </a:r>
              </a:p>
            </p:txBody>
          </p:sp>
        </mc:Fallback>
      </mc:AlternateContent>
      <p:pic>
        <p:nvPicPr>
          <p:cNvPr id="5" name="Picture 4">
            <a:extLst>
              <a:ext uri="{FF2B5EF4-FFF2-40B4-BE49-F238E27FC236}">
                <a16:creationId xmlns:a16="http://schemas.microsoft.com/office/drawing/2014/main" id="{88E22B89-F5AC-E645-ACB3-AA6045E020C5}"/>
              </a:ext>
            </a:extLst>
          </p:cNvPr>
          <p:cNvPicPr>
            <a:picLocks noChangeAspect="1"/>
          </p:cNvPicPr>
          <p:nvPr/>
        </p:nvPicPr>
        <p:blipFill>
          <a:blip r:embed="rId4"/>
          <a:srcRect/>
          <a:stretch/>
        </p:blipFill>
        <p:spPr>
          <a:xfrm>
            <a:off x="2438400" y="4208629"/>
            <a:ext cx="6456021" cy="1187907"/>
          </a:xfrm>
          <a:prstGeom prst="rect">
            <a:avLst/>
          </a:prstGeom>
        </p:spPr>
      </p:pic>
      <p:pic>
        <p:nvPicPr>
          <p:cNvPr id="7" name="Picture 6">
            <a:extLst>
              <a:ext uri="{FF2B5EF4-FFF2-40B4-BE49-F238E27FC236}">
                <a16:creationId xmlns:a16="http://schemas.microsoft.com/office/drawing/2014/main" id="{82BD7DAA-EB58-C648-8B46-A49894C5669F}"/>
              </a:ext>
            </a:extLst>
          </p:cNvPr>
          <p:cNvPicPr>
            <a:picLocks noChangeAspect="1"/>
          </p:cNvPicPr>
          <p:nvPr/>
        </p:nvPicPr>
        <p:blipFill>
          <a:blip r:embed="rId5"/>
          <a:stretch>
            <a:fillRect/>
          </a:stretch>
        </p:blipFill>
        <p:spPr>
          <a:xfrm>
            <a:off x="2935911" y="5765800"/>
            <a:ext cx="5461000" cy="1092200"/>
          </a:xfrm>
          <a:prstGeom prst="rect">
            <a:avLst/>
          </a:prstGeom>
        </p:spPr>
      </p:pic>
      <p:sp>
        <p:nvSpPr>
          <p:cNvPr id="4" name="Rectangle 3">
            <a:extLst>
              <a:ext uri="{FF2B5EF4-FFF2-40B4-BE49-F238E27FC236}">
                <a16:creationId xmlns:a16="http://schemas.microsoft.com/office/drawing/2014/main" id="{A4D6E4E5-7624-94FC-7832-DD05B8A5D0B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814C2D2B-2BF7-117D-5A6D-B711A5597EE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6138A54A-00DB-6EA4-5AB3-5CB99F48C404}"/>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95235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13765"/>
            <a:ext cx="10515600" cy="1325563"/>
          </a:xfrm>
        </p:spPr>
        <p:txBody>
          <a:bodyPr/>
          <a:lstStyle/>
          <a:p>
            <a:r>
              <a:rPr lang="en-US" b="0" dirty="0"/>
              <a:t>Where did that derivative come from?</a:t>
            </a:r>
          </a:p>
        </p:txBody>
      </p:sp>
      <p:sp>
        <p:nvSpPr>
          <p:cNvPr id="3" name="Content Placeholder 2"/>
          <p:cNvSpPr>
            <a:spLocks noGrp="1"/>
          </p:cNvSpPr>
          <p:nvPr>
            <p:ph idx="1"/>
          </p:nvPr>
        </p:nvSpPr>
        <p:spPr>
          <a:xfrm>
            <a:off x="1097283" y="1920240"/>
            <a:ext cx="11018519" cy="4800600"/>
          </a:xfrm>
        </p:spPr>
        <p:txBody>
          <a:bodyPr/>
          <a:lstStyle/>
          <a:p>
            <a:r>
              <a:rPr lang="en-US" dirty="0"/>
              <a:t>Using the chain rule!   </a:t>
            </a:r>
            <a:r>
              <a:rPr lang="en-US" i="1" dirty="0">
                <a:latin typeface="Times New Roman" panose="02020603050405020304" pitchFamily="18" charset="0"/>
                <a:cs typeface="Times New Roman" panose="02020603050405020304" pitchFamily="18" charset="0"/>
              </a:rPr>
              <a:t>f </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v</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a:t>
            </a:r>
            <a:endParaRPr lang="en-US" dirty="0"/>
          </a:p>
          <a:p>
            <a:pPr marL="0" indent="0">
              <a:buNone/>
            </a:pPr>
            <a:endParaRPr 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rcRect/>
          <a:stretch/>
        </p:blipFill>
        <p:spPr>
          <a:xfrm>
            <a:off x="808223" y="3469644"/>
            <a:ext cx="3200823" cy="3273569"/>
          </a:xfrm>
          <a:prstGeom prst="rect">
            <a:avLst/>
          </a:prstGeom>
        </p:spPr>
      </p:pic>
      <p:sp>
        <p:nvSpPr>
          <p:cNvPr id="4" name="TextBox 3">
            <a:extLst>
              <a:ext uri="{FF2B5EF4-FFF2-40B4-BE49-F238E27FC236}">
                <a16:creationId xmlns:a16="http://schemas.microsoft.com/office/drawing/2014/main" id="{98290DAA-0752-884C-851E-C4B3579D9DF5}"/>
              </a:ext>
            </a:extLst>
          </p:cNvPr>
          <p:cNvSpPr txBox="1"/>
          <p:nvPr/>
        </p:nvSpPr>
        <p:spPr>
          <a:xfrm>
            <a:off x="5181603" y="4396744"/>
            <a:ext cx="2862515" cy="461665"/>
          </a:xfrm>
          <a:prstGeom prst="rect">
            <a:avLst/>
          </a:prstGeom>
          <a:noFill/>
        </p:spPr>
        <p:txBody>
          <a:bodyPr wrap="none" rtlCol="0">
            <a:spAutoFit/>
          </a:bodyPr>
          <a:lstStyle/>
          <a:p>
            <a:r>
              <a:rPr lang="en-US" sz="2400" dirty="0"/>
              <a:t>Derivative of the Loss</a:t>
            </a:r>
          </a:p>
        </p:txBody>
      </p:sp>
      <p:sp>
        <p:nvSpPr>
          <p:cNvPr id="10" name="TextBox 9">
            <a:extLst>
              <a:ext uri="{FF2B5EF4-FFF2-40B4-BE49-F238E27FC236}">
                <a16:creationId xmlns:a16="http://schemas.microsoft.com/office/drawing/2014/main" id="{7D670F6D-7CE6-8B44-B77F-E5BB04D3900C}"/>
              </a:ext>
            </a:extLst>
          </p:cNvPr>
          <p:cNvSpPr txBox="1"/>
          <p:nvPr/>
        </p:nvSpPr>
        <p:spPr>
          <a:xfrm>
            <a:off x="5689604" y="3779985"/>
            <a:ext cx="3587713" cy="461665"/>
          </a:xfrm>
          <a:prstGeom prst="rect">
            <a:avLst/>
          </a:prstGeom>
          <a:noFill/>
        </p:spPr>
        <p:txBody>
          <a:bodyPr wrap="none" rtlCol="0">
            <a:spAutoFit/>
          </a:bodyPr>
          <a:lstStyle/>
          <a:p>
            <a:r>
              <a:rPr lang="en-US" sz="2400" dirty="0"/>
              <a:t>Derivative of the Activation</a:t>
            </a:r>
          </a:p>
        </p:txBody>
      </p:sp>
      <p:sp>
        <p:nvSpPr>
          <p:cNvPr id="11" name="TextBox 10">
            <a:extLst>
              <a:ext uri="{FF2B5EF4-FFF2-40B4-BE49-F238E27FC236}">
                <a16:creationId xmlns:a16="http://schemas.microsoft.com/office/drawing/2014/main" id="{4E99999C-10D2-CA4D-9FD4-10E8D33BD43D}"/>
              </a:ext>
            </a:extLst>
          </p:cNvPr>
          <p:cNvSpPr txBox="1"/>
          <p:nvPr/>
        </p:nvSpPr>
        <p:spPr>
          <a:xfrm>
            <a:off x="6569321" y="3243941"/>
            <a:ext cx="4086311" cy="461665"/>
          </a:xfrm>
          <a:prstGeom prst="rect">
            <a:avLst/>
          </a:prstGeom>
          <a:noFill/>
        </p:spPr>
        <p:txBody>
          <a:bodyPr wrap="none" rtlCol="0">
            <a:spAutoFit/>
          </a:bodyPr>
          <a:lstStyle/>
          <a:p>
            <a:r>
              <a:rPr lang="en-US" sz="2400" dirty="0"/>
              <a:t>Derivative of the weighted sum</a:t>
            </a:r>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CC2FE8C6-7EEF-F347-924F-FB180FEE40D5}"/>
                  </a:ext>
                </a:extLst>
              </p:cNvPr>
              <p:cNvSpPr txBox="1"/>
              <p:nvPr/>
            </p:nvSpPr>
            <p:spPr>
              <a:xfrm>
                <a:off x="5283201" y="5167837"/>
                <a:ext cx="3847913" cy="1182183"/>
              </a:xfrm>
              <a:prstGeom prst="rect">
                <a:avLst/>
              </a:prstGeom>
              <a:noFill/>
            </p:spPr>
            <p:txBody>
              <a:bodyPr wrap="none" lIns="0" tIns="0" rIns="0" bIns="0" rtlCol="0">
                <a:spAutoFit/>
              </a:bodyPr>
              <a:lstStyle/>
              <a:p>
                <a14:m>
                  <m:oMath xmlns:m="http://schemas.openxmlformats.org/officeDocument/2006/math">
                    <m:f>
                      <m:fPr>
                        <m:ctrlPr>
                          <a:rPr lang="en-US" sz="4800" i="1">
                            <a:latin typeface="Cambria Math" panose="02040503050406030204" pitchFamily="18" charset="0"/>
                            <a:ea typeface="Cambria Math" panose="02040503050406030204" pitchFamily="18" charset="0"/>
                          </a:rPr>
                        </m:ctrlPr>
                      </m:fPr>
                      <m:num>
                        <m:r>
                          <a:rPr lang="en-US" sz="4800" i="1">
                            <a:latin typeface="Cambria Math" panose="02040503050406030204" pitchFamily="18" charset="0"/>
                            <a:ea typeface="Cambria Math" panose="02040503050406030204" pitchFamily="18" charset="0"/>
                          </a:rPr>
                          <m:t>𝜕</m:t>
                        </m:r>
                        <m:r>
                          <a:rPr lang="en-US" sz="4800" i="1">
                            <a:latin typeface="Cambria Math" panose="02040503050406030204" pitchFamily="18" charset="0"/>
                            <a:ea typeface="Cambria Math" panose="02040503050406030204" pitchFamily="18" charset="0"/>
                          </a:rPr>
                          <m:t>𝐿</m:t>
                        </m:r>
                      </m:num>
                      <m:den>
                        <m:r>
                          <a:rPr lang="en-US" sz="4800" i="1">
                            <a:latin typeface="Cambria Math" panose="02040503050406030204" pitchFamily="18" charset="0"/>
                            <a:ea typeface="Cambria Math" panose="02040503050406030204" pitchFamily="18" charset="0"/>
                          </a:rPr>
                          <m:t>𝜕</m:t>
                        </m:r>
                        <m:sSub>
                          <m:sSubPr>
                            <m:ctrlPr>
                              <a:rPr lang="en-US" sz="4800" i="1">
                                <a:latin typeface="Cambria Math" panose="02040503050406030204" pitchFamily="18" charset="0"/>
                                <a:ea typeface="Cambria Math" panose="02040503050406030204" pitchFamily="18" charset="0"/>
                              </a:rPr>
                            </m:ctrlPr>
                          </m:sSubPr>
                          <m:e>
                            <m:r>
                              <a:rPr lang="en-US" sz="4800" i="1">
                                <a:latin typeface="Cambria Math" panose="02040503050406030204" pitchFamily="18" charset="0"/>
                                <a:ea typeface="Cambria Math" panose="02040503050406030204" pitchFamily="18" charset="0"/>
                              </a:rPr>
                              <m:t>𝑤</m:t>
                            </m:r>
                          </m:e>
                          <m:sub>
                            <m:r>
                              <a:rPr lang="en-US" sz="4800" i="1">
                                <a:latin typeface="Cambria Math" panose="02040503050406030204" pitchFamily="18" charset="0"/>
                                <a:ea typeface="Cambria Math" panose="02040503050406030204" pitchFamily="18" charset="0"/>
                              </a:rPr>
                              <m:t>𝑖</m:t>
                            </m:r>
                          </m:sub>
                        </m:sSub>
                      </m:den>
                    </m:f>
                    <m:r>
                      <a:rPr lang="en-US" sz="4800" i="1">
                        <a:latin typeface="Cambria Math" panose="02040503050406030204" pitchFamily="18" charset="0"/>
                        <a:ea typeface="Cambria Math" panose="02040503050406030204" pitchFamily="18" charset="0"/>
                      </a:rPr>
                      <m:t>=</m:t>
                    </m:r>
                    <m:f>
                      <m:fPr>
                        <m:ctrlPr>
                          <a:rPr lang="en-US" sz="4800" i="1">
                            <a:latin typeface="Cambria Math" panose="02040503050406030204" pitchFamily="18" charset="0"/>
                            <a:ea typeface="Cambria Math" panose="02040503050406030204" pitchFamily="18" charset="0"/>
                          </a:rPr>
                        </m:ctrlPr>
                      </m:fPr>
                      <m:num>
                        <m:r>
                          <a:rPr lang="en-US" sz="4800" i="1">
                            <a:latin typeface="Cambria Math" panose="02040503050406030204" pitchFamily="18" charset="0"/>
                            <a:ea typeface="Cambria Math" panose="02040503050406030204" pitchFamily="18" charset="0"/>
                          </a:rPr>
                          <m:t>𝜕</m:t>
                        </m:r>
                        <m:r>
                          <a:rPr lang="en-US" sz="4800" i="1">
                            <a:latin typeface="Cambria Math" panose="02040503050406030204" pitchFamily="18" charset="0"/>
                            <a:ea typeface="Cambria Math" panose="02040503050406030204" pitchFamily="18" charset="0"/>
                          </a:rPr>
                          <m:t>𝐿</m:t>
                        </m:r>
                      </m:num>
                      <m:den>
                        <m:r>
                          <a:rPr lang="en-US" sz="4800" i="1">
                            <a:latin typeface="Cambria Math" panose="02040503050406030204" pitchFamily="18" charset="0"/>
                            <a:ea typeface="Cambria Math" panose="02040503050406030204" pitchFamily="18" charset="0"/>
                          </a:rPr>
                          <m:t>𝜕</m:t>
                        </m:r>
                        <m:r>
                          <a:rPr lang="en-US" sz="4800" i="1">
                            <a:latin typeface="Cambria Math" panose="02040503050406030204" pitchFamily="18" charset="0"/>
                            <a:ea typeface="Cambria Math" panose="02040503050406030204" pitchFamily="18" charset="0"/>
                          </a:rPr>
                          <m:t>𝑦</m:t>
                        </m:r>
                      </m:den>
                    </m:f>
                  </m:oMath>
                </a14:m>
                <a:r>
                  <a:rPr lang="en-US" sz="4800" dirty="0">
                    <a:latin typeface="Cambria Math" panose="02040503050406030204" pitchFamily="18" charset="0"/>
                    <a:ea typeface="Cambria Math" panose="02040503050406030204" pitchFamily="18" charset="0"/>
                  </a:rPr>
                  <a:t> </a:t>
                </a:r>
                <a14:m>
                  <m:oMath xmlns:m="http://schemas.openxmlformats.org/officeDocument/2006/math">
                    <m:f>
                      <m:fPr>
                        <m:ctrlPr>
                          <a:rPr lang="en-US" sz="4800" i="1">
                            <a:latin typeface="Cambria Math" panose="02040503050406030204" pitchFamily="18" charset="0"/>
                            <a:ea typeface="Cambria Math" panose="02040503050406030204" pitchFamily="18" charset="0"/>
                          </a:rPr>
                        </m:ctrlPr>
                      </m:fPr>
                      <m:num>
                        <m:r>
                          <a:rPr lang="en-US" sz="4800" i="1">
                            <a:latin typeface="Cambria Math" panose="02040503050406030204" pitchFamily="18" charset="0"/>
                            <a:ea typeface="Cambria Math" panose="02040503050406030204" pitchFamily="18" charset="0"/>
                          </a:rPr>
                          <m:t>𝜕</m:t>
                        </m:r>
                        <m:r>
                          <a:rPr lang="en-US" sz="4800" i="1">
                            <a:latin typeface="Cambria Math" panose="02040503050406030204" pitchFamily="18" charset="0"/>
                            <a:ea typeface="Cambria Math" panose="02040503050406030204" pitchFamily="18" charset="0"/>
                          </a:rPr>
                          <m:t>𝑦</m:t>
                        </m:r>
                      </m:num>
                      <m:den>
                        <m:r>
                          <a:rPr lang="en-US" sz="4800" i="1">
                            <a:latin typeface="Cambria Math" panose="02040503050406030204" pitchFamily="18" charset="0"/>
                            <a:ea typeface="Cambria Math" panose="02040503050406030204" pitchFamily="18" charset="0"/>
                          </a:rPr>
                          <m:t>𝜕</m:t>
                        </m:r>
                        <m:r>
                          <a:rPr lang="en-US" sz="4800" i="1">
                            <a:latin typeface="Cambria Math" panose="02040503050406030204" pitchFamily="18" charset="0"/>
                            <a:ea typeface="Cambria Math" panose="02040503050406030204" pitchFamily="18" charset="0"/>
                          </a:rPr>
                          <m:t>𝑧</m:t>
                        </m:r>
                      </m:den>
                    </m:f>
                  </m:oMath>
                </a14:m>
                <a:r>
                  <a:rPr lang="en-US" sz="4800" dirty="0">
                    <a:latin typeface="Cambria Math" panose="02040503050406030204" pitchFamily="18" charset="0"/>
                    <a:ea typeface="Cambria Math" panose="02040503050406030204" pitchFamily="18" charset="0"/>
                  </a:rPr>
                  <a:t> </a:t>
                </a:r>
                <a14:m>
                  <m:oMath xmlns:m="http://schemas.openxmlformats.org/officeDocument/2006/math">
                    <m:f>
                      <m:fPr>
                        <m:ctrlPr>
                          <a:rPr lang="en-US" sz="4800" i="1">
                            <a:latin typeface="Cambria Math" panose="02040503050406030204" pitchFamily="18" charset="0"/>
                            <a:ea typeface="Cambria Math" panose="02040503050406030204" pitchFamily="18" charset="0"/>
                          </a:rPr>
                        </m:ctrlPr>
                      </m:fPr>
                      <m:num>
                        <m:r>
                          <a:rPr lang="en-US" sz="4800" i="1">
                            <a:latin typeface="Cambria Math" panose="02040503050406030204" pitchFamily="18" charset="0"/>
                            <a:ea typeface="Cambria Math" panose="02040503050406030204" pitchFamily="18" charset="0"/>
                          </a:rPr>
                          <m:t>𝜕</m:t>
                        </m:r>
                        <m:r>
                          <a:rPr lang="en-US" sz="4800" i="1">
                            <a:latin typeface="Cambria Math" panose="02040503050406030204" pitchFamily="18" charset="0"/>
                            <a:ea typeface="Cambria Math" panose="02040503050406030204" pitchFamily="18" charset="0"/>
                          </a:rPr>
                          <m:t>𝑧</m:t>
                        </m:r>
                      </m:num>
                      <m:den>
                        <m:r>
                          <a:rPr lang="en-US" sz="4800" i="1">
                            <a:latin typeface="Cambria Math" panose="02040503050406030204" pitchFamily="18" charset="0"/>
                            <a:ea typeface="Cambria Math" panose="02040503050406030204" pitchFamily="18" charset="0"/>
                          </a:rPr>
                          <m:t>𝜕</m:t>
                        </m:r>
                        <m:sSub>
                          <m:sSubPr>
                            <m:ctrlPr>
                              <a:rPr lang="en-US" sz="4800" i="1">
                                <a:latin typeface="Cambria Math" panose="02040503050406030204" pitchFamily="18" charset="0"/>
                                <a:ea typeface="Cambria Math" panose="02040503050406030204" pitchFamily="18" charset="0"/>
                              </a:rPr>
                            </m:ctrlPr>
                          </m:sSubPr>
                          <m:e>
                            <m:r>
                              <a:rPr lang="en-US" sz="4800" i="1">
                                <a:latin typeface="Cambria Math" panose="02040503050406030204" pitchFamily="18" charset="0"/>
                                <a:ea typeface="Cambria Math" panose="02040503050406030204" pitchFamily="18" charset="0"/>
                              </a:rPr>
                              <m:t>𝑤</m:t>
                            </m:r>
                          </m:e>
                          <m:sub>
                            <m:r>
                              <a:rPr lang="en-US" sz="4800" i="1">
                                <a:latin typeface="Cambria Math" panose="02040503050406030204" pitchFamily="18" charset="0"/>
                                <a:ea typeface="Cambria Math" panose="02040503050406030204" pitchFamily="18" charset="0"/>
                              </a:rPr>
                              <m:t>𝑖</m:t>
                            </m:r>
                          </m:sub>
                        </m:sSub>
                      </m:den>
                    </m:f>
                  </m:oMath>
                </a14:m>
                <a:endParaRPr lang="en-US" sz="4800" dirty="0">
                  <a:latin typeface="Cambria Math" panose="02040503050406030204" pitchFamily="18" charset="0"/>
                  <a:ea typeface="Cambria Math" panose="02040503050406030204" pitchFamily="18" charset="0"/>
                </a:endParaRPr>
              </a:p>
            </p:txBody>
          </p:sp>
        </mc:Choice>
        <mc:Fallback xmlns="">
          <p:sp>
            <p:nvSpPr>
              <p:cNvPr id="5" name="TextBox 4">
                <a:extLst>
                  <a:ext uri="{FF2B5EF4-FFF2-40B4-BE49-F238E27FC236}">
                    <a16:creationId xmlns:a16="http://schemas.microsoft.com/office/drawing/2014/main" id="{CC2FE8C6-7EEF-F347-924F-FB180FEE40D5}"/>
                  </a:ext>
                </a:extLst>
              </p:cNvPr>
              <p:cNvSpPr txBox="1">
                <a:spLocks noRot="1" noChangeAspect="1" noMove="1" noResize="1" noEditPoints="1" noAdjustHandles="1" noChangeArrowheads="1" noChangeShapeType="1" noTextEdit="1"/>
              </p:cNvSpPr>
              <p:nvPr/>
            </p:nvSpPr>
            <p:spPr>
              <a:xfrm>
                <a:off x="5283201" y="5167837"/>
                <a:ext cx="3847913" cy="1182183"/>
              </a:xfrm>
              <a:prstGeom prst="rect">
                <a:avLst/>
              </a:prstGeom>
              <a:blipFill>
                <a:blip r:embed="rId4"/>
                <a:stretch>
                  <a:fillRect l="-158"/>
                </a:stretch>
              </a:blipFill>
            </p:spPr>
            <p:txBody>
              <a:bodyPr/>
              <a:lstStyle/>
              <a:p>
                <a:r>
                  <a:rPr lang="en-US">
                    <a:noFill/>
                  </a:rPr>
                  <a:t> </a:t>
                </a:r>
              </a:p>
            </p:txBody>
          </p:sp>
        </mc:Fallback>
      </mc:AlternateContent>
      <p:pic>
        <p:nvPicPr>
          <p:cNvPr id="12" name="Picture 11">
            <a:extLst>
              <a:ext uri="{FF2B5EF4-FFF2-40B4-BE49-F238E27FC236}">
                <a16:creationId xmlns:a16="http://schemas.microsoft.com/office/drawing/2014/main" id="{7DED19B9-1996-7847-8D11-EC586AF707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15381" y="1852020"/>
            <a:ext cx="2940300" cy="1069200"/>
          </a:xfrm>
          <a:prstGeom prst="rect">
            <a:avLst/>
          </a:prstGeom>
        </p:spPr>
      </p:pic>
      <p:sp>
        <p:nvSpPr>
          <p:cNvPr id="7" name="Rectangle 6">
            <a:extLst>
              <a:ext uri="{FF2B5EF4-FFF2-40B4-BE49-F238E27FC236}">
                <a16:creationId xmlns:a16="http://schemas.microsoft.com/office/drawing/2014/main" id="{423FAA7A-48C6-3EBB-F996-87DFEFCA0BF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1640DB8-0B28-58B3-48A5-4F3D9FB1B8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id="{FA4665FC-15BE-2B4F-2EC5-E2C7DA4230E4}"/>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9133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P spid="10" grpId="0"/>
      <p:bldP spid="11" grpId="0"/>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98AFA-932C-9547-B581-5CEDD3131141}"/>
              </a:ext>
            </a:extLst>
          </p:cNvPr>
          <p:cNvSpPr>
            <a:spLocks noGrp="1"/>
          </p:cNvSpPr>
          <p:nvPr>
            <p:ph type="title"/>
          </p:nvPr>
        </p:nvSpPr>
        <p:spPr>
          <a:xfrm>
            <a:off x="1097283" y="838910"/>
            <a:ext cx="10688320" cy="907196"/>
          </a:xfrm>
        </p:spPr>
        <p:txBody>
          <a:bodyPr>
            <a:normAutofit fontScale="90000"/>
          </a:bodyPr>
          <a:lstStyle/>
          <a:p>
            <a:r>
              <a:rPr lang="en-US" dirty="0"/>
              <a:t>How can I find that gradient for every weight in the network?</a:t>
            </a:r>
            <a:endParaRPr lang="en-US" b="0" dirty="0"/>
          </a:p>
        </p:txBody>
      </p:sp>
      <p:sp>
        <p:nvSpPr>
          <p:cNvPr id="3" name="Content Placeholder 2">
            <a:extLst>
              <a:ext uri="{FF2B5EF4-FFF2-40B4-BE49-F238E27FC236}">
                <a16:creationId xmlns:a16="http://schemas.microsoft.com/office/drawing/2014/main" id="{03827821-36EE-6D4D-B04E-A1DB46715B37}"/>
              </a:ext>
            </a:extLst>
          </p:cNvPr>
          <p:cNvSpPr>
            <a:spLocks noGrp="1"/>
          </p:cNvSpPr>
          <p:nvPr>
            <p:ph idx="1"/>
          </p:nvPr>
        </p:nvSpPr>
        <p:spPr>
          <a:xfrm>
            <a:off x="1097283" y="2113281"/>
            <a:ext cx="10866119" cy="4757987"/>
          </a:xfrm>
        </p:spPr>
        <p:txBody>
          <a:bodyPr>
            <a:normAutofit/>
          </a:bodyPr>
          <a:lstStyle/>
          <a:p>
            <a:r>
              <a:rPr lang="en-US" dirty="0"/>
              <a:t>These derivatives on the prior slide only give the updates for one weight layer: the last one! </a:t>
            </a:r>
          </a:p>
          <a:p>
            <a:r>
              <a:rPr lang="en-US" dirty="0"/>
              <a:t>What about deeper networks?</a:t>
            </a:r>
          </a:p>
          <a:p>
            <a:pPr marL="571472" indent="-571472"/>
            <a:r>
              <a:rPr lang="en-US" dirty="0"/>
              <a:t>Lots of layers, different activation functions?</a:t>
            </a:r>
          </a:p>
          <a:p>
            <a:r>
              <a:rPr lang="en-US" dirty="0"/>
              <a:t>Solution:</a:t>
            </a:r>
          </a:p>
          <a:p>
            <a:pPr marL="609585" indent="-609585"/>
            <a:r>
              <a:rPr lang="en-US" dirty="0"/>
              <a:t>Even more use of the chain rule!! </a:t>
            </a:r>
          </a:p>
          <a:p>
            <a:pPr marL="571472" indent="-571472"/>
            <a:r>
              <a:rPr lang="en-US" dirty="0"/>
              <a:t>Computation graphs and backward differentiation!</a:t>
            </a:r>
          </a:p>
        </p:txBody>
      </p:sp>
      <p:sp>
        <p:nvSpPr>
          <p:cNvPr id="5" name="Rectangle 4">
            <a:extLst>
              <a:ext uri="{FF2B5EF4-FFF2-40B4-BE49-F238E27FC236}">
                <a16:creationId xmlns:a16="http://schemas.microsoft.com/office/drawing/2014/main" id="{BB08693B-F2E6-248F-2315-D41A63B2853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7FCFAAB8-BD34-CE25-248D-B737F6C1386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DEB59C1-5011-A24E-27EB-9FBB3AC5F5B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4788806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579120" y="2099945"/>
            <a:ext cx="10776268" cy="1329055"/>
          </a:xfrm>
        </p:spPr>
        <p:txBody>
          <a:bodyPr>
            <a:normAutofit/>
          </a:bodyPr>
          <a:lstStyle/>
          <a:p>
            <a:pPr marL="0" indent="0" algn="ctr">
              <a:buNone/>
            </a:pPr>
            <a:r>
              <a:rPr lang="en-US" sz="4000" dirty="0">
                <a:solidFill>
                  <a:schemeClr val="tx2"/>
                </a:solidFill>
              </a:rPr>
              <a:t>Computation Graphs and Backward Differentiation</a:t>
            </a:r>
          </a:p>
        </p:txBody>
      </p:sp>
      <p:sp>
        <p:nvSpPr>
          <p:cNvPr id="2" name="Rectangle 1">
            <a:extLst>
              <a:ext uri="{FF2B5EF4-FFF2-40B4-BE49-F238E27FC236}">
                <a16:creationId xmlns:a16="http://schemas.microsoft.com/office/drawing/2014/main" id="{9350DC6E-9D06-FFA9-C005-2D9DF80F60B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2934C01-0D09-69E9-04D5-46A4FB34D0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DADDDA1-D3BE-BA79-31AA-93E0D9937FC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8770771"/>
      </p:ext>
    </p:extLst>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7365D-FD57-B04B-A227-5819706A3313}"/>
              </a:ext>
            </a:extLst>
          </p:cNvPr>
          <p:cNvSpPr>
            <a:spLocks noGrp="1"/>
          </p:cNvSpPr>
          <p:nvPr>
            <p:ph type="title"/>
          </p:nvPr>
        </p:nvSpPr>
        <p:spPr>
          <a:xfrm>
            <a:off x="838200" y="776605"/>
            <a:ext cx="10515600" cy="1325563"/>
          </a:xfrm>
        </p:spPr>
        <p:txBody>
          <a:bodyPr/>
          <a:lstStyle/>
          <a:p>
            <a:r>
              <a:rPr lang="en-US" b="0" dirty="0"/>
              <a:t>Why Computation Graphs</a:t>
            </a:r>
          </a:p>
        </p:txBody>
      </p:sp>
      <p:sp>
        <p:nvSpPr>
          <p:cNvPr id="3" name="Content Placeholder 2">
            <a:extLst>
              <a:ext uri="{FF2B5EF4-FFF2-40B4-BE49-F238E27FC236}">
                <a16:creationId xmlns:a16="http://schemas.microsoft.com/office/drawing/2014/main" id="{B64C205A-B263-8443-9108-5289F8EE7042}"/>
              </a:ext>
            </a:extLst>
          </p:cNvPr>
          <p:cNvSpPr>
            <a:spLocks noGrp="1"/>
          </p:cNvSpPr>
          <p:nvPr>
            <p:ph idx="1"/>
          </p:nvPr>
        </p:nvSpPr>
        <p:spPr>
          <a:xfrm>
            <a:off x="1097280" y="1630680"/>
            <a:ext cx="10485120" cy="4851400"/>
          </a:xfrm>
        </p:spPr>
        <p:txBody>
          <a:bodyPr>
            <a:normAutofit/>
          </a:bodyPr>
          <a:lstStyle/>
          <a:p>
            <a:r>
              <a:rPr lang="en-US" dirty="0"/>
              <a:t>For training, we need the derivative of the loss with respect to each weight in every layer of the network </a:t>
            </a:r>
          </a:p>
          <a:p>
            <a:pPr marL="571472" indent="-571472"/>
            <a:r>
              <a:rPr lang="en-US" sz="3467" dirty="0"/>
              <a:t>But the loss is computed only at the very end of the network! </a:t>
            </a:r>
          </a:p>
          <a:p>
            <a:r>
              <a:rPr lang="en-US" dirty="0"/>
              <a:t>Solution: </a:t>
            </a:r>
            <a:r>
              <a:rPr lang="en-US" b="1" dirty="0"/>
              <a:t>error backpropagation </a:t>
            </a:r>
            <a:r>
              <a:rPr lang="en-US" sz="2133" dirty="0"/>
              <a:t>(</a:t>
            </a:r>
            <a:r>
              <a:rPr lang="en-US" sz="2133" dirty="0" err="1"/>
              <a:t>Rumelhart</a:t>
            </a:r>
            <a:r>
              <a:rPr lang="en-US" sz="2133" dirty="0"/>
              <a:t>, Hinton, Williams, 1986) </a:t>
            </a:r>
          </a:p>
          <a:p>
            <a:pPr marL="571472" indent="-571472"/>
            <a:r>
              <a:rPr lang="en-US" sz="3467" b="1" dirty="0"/>
              <a:t>Backprop</a:t>
            </a:r>
            <a:r>
              <a:rPr lang="en-US" sz="3467" dirty="0"/>
              <a:t> is a special case of </a:t>
            </a:r>
            <a:r>
              <a:rPr lang="en-US" sz="3467" b="1" dirty="0"/>
              <a:t>backward differentiation</a:t>
            </a:r>
            <a:endParaRPr lang="en-US" sz="3467" dirty="0"/>
          </a:p>
          <a:p>
            <a:pPr marL="571472" indent="-571472"/>
            <a:r>
              <a:rPr lang="en-US" sz="3467" dirty="0"/>
              <a:t>Which relies on </a:t>
            </a:r>
            <a:r>
              <a:rPr lang="en-US" sz="3467" b="1" dirty="0"/>
              <a:t>computation graphs</a:t>
            </a:r>
            <a:r>
              <a:rPr lang="en-US" sz="3467" dirty="0"/>
              <a:t>. </a:t>
            </a:r>
          </a:p>
        </p:txBody>
      </p:sp>
      <p:sp>
        <p:nvSpPr>
          <p:cNvPr id="5" name="Rectangle 4">
            <a:extLst>
              <a:ext uri="{FF2B5EF4-FFF2-40B4-BE49-F238E27FC236}">
                <a16:creationId xmlns:a16="http://schemas.microsoft.com/office/drawing/2014/main" id="{9494A146-7143-2761-DBA8-58041DE606C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9B2B71B-F566-0958-654A-856AF749011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2D74CCC-E14A-2769-BD9F-4B4E7D84253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6627378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7365D-FD57-B04B-A227-5819706A3313}"/>
              </a:ext>
            </a:extLst>
          </p:cNvPr>
          <p:cNvSpPr>
            <a:spLocks noGrp="1"/>
          </p:cNvSpPr>
          <p:nvPr>
            <p:ph type="title"/>
          </p:nvPr>
        </p:nvSpPr>
        <p:spPr>
          <a:xfrm>
            <a:off x="838200" y="913765"/>
            <a:ext cx="10515600" cy="1325563"/>
          </a:xfrm>
        </p:spPr>
        <p:txBody>
          <a:bodyPr/>
          <a:lstStyle/>
          <a:p>
            <a:r>
              <a:rPr lang="en-US" b="0" dirty="0"/>
              <a:t>Computation Graphs</a:t>
            </a:r>
          </a:p>
        </p:txBody>
      </p:sp>
      <p:sp>
        <p:nvSpPr>
          <p:cNvPr id="3" name="Content Placeholder 2">
            <a:extLst>
              <a:ext uri="{FF2B5EF4-FFF2-40B4-BE49-F238E27FC236}">
                <a16:creationId xmlns:a16="http://schemas.microsoft.com/office/drawing/2014/main" id="{B64C205A-B263-8443-9108-5289F8EE7042}"/>
              </a:ext>
            </a:extLst>
          </p:cNvPr>
          <p:cNvSpPr>
            <a:spLocks noGrp="1"/>
          </p:cNvSpPr>
          <p:nvPr>
            <p:ph idx="1"/>
          </p:nvPr>
        </p:nvSpPr>
        <p:spPr>
          <a:xfrm>
            <a:off x="1295400" y="2758440"/>
            <a:ext cx="9753600" cy="4267200"/>
          </a:xfrm>
        </p:spPr>
        <p:txBody>
          <a:bodyPr>
            <a:normAutofit/>
          </a:bodyPr>
          <a:lstStyle/>
          <a:p>
            <a:pPr marL="0" indent="0">
              <a:buNone/>
            </a:pPr>
            <a:r>
              <a:rPr lang="en-US" sz="4000" dirty="0"/>
              <a:t>A computation graph represents the process of computing a mathematical expression</a:t>
            </a:r>
          </a:p>
          <a:p>
            <a:pPr marL="201070" lvl="1" indent="0">
              <a:buNone/>
            </a:pPr>
            <a:endParaRPr lang="en-US" dirty="0"/>
          </a:p>
          <a:p>
            <a:pPr marL="0" indent="0">
              <a:buNone/>
            </a:pPr>
            <a:endParaRPr lang="en-US" dirty="0"/>
          </a:p>
          <a:p>
            <a:pPr marL="0" indent="0">
              <a:buNone/>
            </a:pPr>
            <a:endParaRPr lang="en-US" dirty="0"/>
          </a:p>
        </p:txBody>
      </p:sp>
      <p:sp>
        <p:nvSpPr>
          <p:cNvPr id="5" name="Rectangle 4">
            <a:extLst>
              <a:ext uri="{FF2B5EF4-FFF2-40B4-BE49-F238E27FC236}">
                <a16:creationId xmlns:a16="http://schemas.microsoft.com/office/drawing/2014/main" id="{BE66B3ED-2E12-9895-A806-DBB9D404B58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C2DA477A-74AB-09AA-565D-9D86244089E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B0A0221-22B4-6E97-1E02-E293EFA1F68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4470397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C162D-D33B-2748-9ABF-595BAF9BA5D3}"/>
              </a:ext>
            </a:extLst>
          </p:cNvPr>
          <p:cNvSpPr>
            <a:spLocks noGrp="1"/>
          </p:cNvSpPr>
          <p:nvPr>
            <p:ph type="title"/>
          </p:nvPr>
        </p:nvSpPr>
        <p:spPr/>
        <p:txBody>
          <a:bodyPr/>
          <a:lstStyle/>
          <a:p>
            <a:r>
              <a:rPr lang="en-US" b="0" dirty="0"/>
              <a:t>Example: </a:t>
            </a:r>
          </a:p>
        </p:txBody>
      </p:sp>
      <p:pic>
        <p:nvPicPr>
          <p:cNvPr id="5" name="Content Placeholder 4">
            <a:extLst>
              <a:ext uri="{FF2B5EF4-FFF2-40B4-BE49-F238E27FC236}">
                <a16:creationId xmlns:a16="http://schemas.microsoft.com/office/drawing/2014/main" id="{31602D0E-D64D-344E-9935-BA8782BB132B}"/>
              </a:ext>
            </a:extLst>
          </p:cNvPr>
          <p:cNvPicPr>
            <a:picLocks noGrp="1" noChangeAspect="1"/>
          </p:cNvPicPr>
          <p:nvPr>
            <p:ph idx="1"/>
          </p:nvPr>
        </p:nvPicPr>
        <p:blipFill>
          <a:blip r:embed="rId3"/>
          <a:stretch>
            <a:fillRect/>
          </a:stretch>
        </p:blipFill>
        <p:spPr>
          <a:xfrm>
            <a:off x="3786885" y="585508"/>
            <a:ext cx="4451048" cy="584200"/>
          </a:xfrm>
          <a:prstGeom prst="rect">
            <a:avLst/>
          </a:prstGeom>
        </p:spPr>
      </p:pic>
      <p:pic>
        <p:nvPicPr>
          <p:cNvPr id="6" name="Picture 5">
            <a:extLst>
              <a:ext uri="{FF2B5EF4-FFF2-40B4-BE49-F238E27FC236}">
                <a16:creationId xmlns:a16="http://schemas.microsoft.com/office/drawing/2014/main" id="{3FF0D830-27D5-E64A-AB98-DE1307220DDC}"/>
              </a:ext>
            </a:extLst>
          </p:cNvPr>
          <p:cNvPicPr>
            <a:picLocks noChangeAspect="1"/>
          </p:cNvPicPr>
          <p:nvPr/>
        </p:nvPicPr>
        <p:blipFill>
          <a:blip r:embed="rId4"/>
          <a:stretch>
            <a:fillRect/>
          </a:stretch>
        </p:blipFill>
        <p:spPr>
          <a:xfrm>
            <a:off x="6096000" y="1066802"/>
            <a:ext cx="2590800" cy="1853580"/>
          </a:xfrm>
          <a:prstGeom prst="rect">
            <a:avLst/>
          </a:prstGeom>
        </p:spPr>
      </p:pic>
      <p:pic>
        <p:nvPicPr>
          <p:cNvPr id="7" name="Picture 6">
            <a:extLst>
              <a:ext uri="{FF2B5EF4-FFF2-40B4-BE49-F238E27FC236}">
                <a16:creationId xmlns:a16="http://schemas.microsoft.com/office/drawing/2014/main" id="{AAE0B03C-B543-BA4D-AB0C-755F5DE3FD2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752602" y="3576062"/>
            <a:ext cx="8519615" cy="3122337"/>
          </a:xfrm>
          <a:prstGeom prst="rect">
            <a:avLst/>
          </a:prstGeom>
        </p:spPr>
      </p:pic>
      <p:sp>
        <p:nvSpPr>
          <p:cNvPr id="3" name="TextBox 2">
            <a:extLst>
              <a:ext uri="{FF2B5EF4-FFF2-40B4-BE49-F238E27FC236}">
                <a16:creationId xmlns:a16="http://schemas.microsoft.com/office/drawing/2014/main" id="{6F69FC12-351C-8543-A777-93AE5FE5DFE5}"/>
              </a:ext>
            </a:extLst>
          </p:cNvPr>
          <p:cNvSpPr txBox="1"/>
          <p:nvPr/>
        </p:nvSpPr>
        <p:spPr>
          <a:xfrm>
            <a:off x="2613296" y="1620482"/>
            <a:ext cx="2644506" cy="584775"/>
          </a:xfrm>
          <a:prstGeom prst="rect">
            <a:avLst/>
          </a:prstGeom>
          <a:noFill/>
        </p:spPr>
        <p:txBody>
          <a:bodyPr wrap="none" rtlCol="0">
            <a:spAutoFit/>
          </a:bodyPr>
          <a:lstStyle/>
          <a:p>
            <a:r>
              <a:rPr lang="en-US" sz="3200" dirty="0"/>
              <a:t>Computations:</a:t>
            </a:r>
          </a:p>
        </p:txBody>
      </p:sp>
      <p:sp>
        <p:nvSpPr>
          <p:cNvPr id="8" name="Rectangle 7">
            <a:extLst>
              <a:ext uri="{FF2B5EF4-FFF2-40B4-BE49-F238E27FC236}">
                <a16:creationId xmlns:a16="http://schemas.microsoft.com/office/drawing/2014/main" id="{9307CFE0-0338-3B43-070D-37042DB3C30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0D7B97FD-E320-6A5B-AFA2-CE722A6B857A}"/>
              </a:ext>
            </a:extLst>
          </p:cNvPr>
          <p:cNvSpPr txBox="1"/>
          <p:nvPr/>
        </p:nvSpPr>
        <p:spPr>
          <a:xfrm>
            <a:off x="961514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138A2E4-5C52-BF15-C125-F8D88CA4261D}"/>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11798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C162D-D33B-2748-9ABF-595BAF9BA5D3}"/>
              </a:ext>
            </a:extLst>
          </p:cNvPr>
          <p:cNvSpPr>
            <a:spLocks noGrp="1"/>
          </p:cNvSpPr>
          <p:nvPr>
            <p:ph type="title"/>
          </p:nvPr>
        </p:nvSpPr>
        <p:spPr/>
        <p:txBody>
          <a:bodyPr/>
          <a:lstStyle/>
          <a:p>
            <a:r>
              <a:rPr lang="en-US" b="0" dirty="0"/>
              <a:t>Example: </a:t>
            </a:r>
          </a:p>
        </p:txBody>
      </p:sp>
      <p:pic>
        <p:nvPicPr>
          <p:cNvPr id="5" name="Content Placeholder 4">
            <a:extLst>
              <a:ext uri="{FF2B5EF4-FFF2-40B4-BE49-F238E27FC236}">
                <a16:creationId xmlns:a16="http://schemas.microsoft.com/office/drawing/2014/main" id="{31602D0E-D64D-344E-9935-BA8782BB132B}"/>
              </a:ext>
            </a:extLst>
          </p:cNvPr>
          <p:cNvPicPr>
            <a:picLocks noGrp="1" noChangeAspect="1"/>
          </p:cNvPicPr>
          <p:nvPr>
            <p:ph idx="1"/>
          </p:nvPr>
        </p:nvPicPr>
        <p:blipFill>
          <a:blip r:embed="rId3"/>
          <a:stretch>
            <a:fillRect/>
          </a:stretch>
        </p:blipFill>
        <p:spPr>
          <a:xfrm>
            <a:off x="3627091" y="621105"/>
            <a:ext cx="4451048" cy="584200"/>
          </a:xfrm>
          <a:prstGeom prst="rect">
            <a:avLst/>
          </a:prstGeom>
        </p:spPr>
      </p:pic>
      <p:pic>
        <p:nvPicPr>
          <p:cNvPr id="6" name="Picture 5">
            <a:extLst>
              <a:ext uri="{FF2B5EF4-FFF2-40B4-BE49-F238E27FC236}">
                <a16:creationId xmlns:a16="http://schemas.microsoft.com/office/drawing/2014/main" id="{3FF0D830-27D5-E64A-AB98-DE1307220DDC}"/>
              </a:ext>
            </a:extLst>
          </p:cNvPr>
          <p:cNvPicPr>
            <a:picLocks noChangeAspect="1"/>
          </p:cNvPicPr>
          <p:nvPr/>
        </p:nvPicPr>
        <p:blipFill>
          <a:blip r:embed="rId4"/>
          <a:stretch>
            <a:fillRect/>
          </a:stretch>
        </p:blipFill>
        <p:spPr>
          <a:xfrm>
            <a:off x="6096000" y="1066799"/>
            <a:ext cx="2590800" cy="1853580"/>
          </a:xfrm>
          <a:prstGeom prst="rect">
            <a:avLst/>
          </a:prstGeom>
        </p:spPr>
      </p:pic>
      <p:pic>
        <p:nvPicPr>
          <p:cNvPr id="7" name="Picture 6">
            <a:extLst>
              <a:ext uri="{FF2B5EF4-FFF2-40B4-BE49-F238E27FC236}">
                <a16:creationId xmlns:a16="http://schemas.microsoft.com/office/drawing/2014/main" id="{AAE0B03C-B543-BA4D-AB0C-755F5DE3FD2C}"/>
              </a:ext>
            </a:extLst>
          </p:cNvPr>
          <p:cNvPicPr>
            <a:picLocks noChangeAspect="1"/>
          </p:cNvPicPr>
          <p:nvPr/>
        </p:nvPicPr>
        <p:blipFill>
          <a:blip r:embed="rId5"/>
          <a:stretch>
            <a:fillRect/>
          </a:stretch>
        </p:blipFill>
        <p:spPr>
          <a:xfrm>
            <a:off x="1433015" y="3049247"/>
            <a:ext cx="8839200" cy="3812167"/>
          </a:xfrm>
          <a:prstGeom prst="rect">
            <a:avLst/>
          </a:prstGeom>
        </p:spPr>
      </p:pic>
      <p:sp>
        <p:nvSpPr>
          <p:cNvPr id="3" name="TextBox 2">
            <a:extLst>
              <a:ext uri="{FF2B5EF4-FFF2-40B4-BE49-F238E27FC236}">
                <a16:creationId xmlns:a16="http://schemas.microsoft.com/office/drawing/2014/main" id="{6F69FC12-351C-8543-A777-93AE5FE5DFE5}"/>
              </a:ext>
            </a:extLst>
          </p:cNvPr>
          <p:cNvSpPr txBox="1"/>
          <p:nvPr/>
        </p:nvSpPr>
        <p:spPr>
          <a:xfrm>
            <a:off x="2590801" y="1625027"/>
            <a:ext cx="2644506" cy="584775"/>
          </a:xfrm>
          <a:prstGeom prst="rect">
            <a:avLst/>
          </a:prstGeom>
          <a:noFill/>
        </p:spPr>
        <p:txBody>
          <a:bodyPr wrap="none" rtlCol="0">
            <a:spAutoFit/>
          </a:bodyPr>
          <a:lstStyle/>
          <a:p>
            <a:r>
              <a:rPr lang="en-US" sz="3200" dirty="0"/>
              <a:t>Computations:</a:t>
            </a:r>
          </a:p>
        </p:txBody>
      </p:sp>
      <p:sp>
        <p:nvSpPr>
          <p:cNvPr id="8" name="Rectangle 7">
            <a:extLst>
              <a:ext uri="{FF2B5EF4-FFF2-40B4-BE49-F238E27FC236}">
                <a16:creationId xmlns:a16="http://schemas.microsoft.com/office/drawing/2014/main" id="{0523A37D-116B-9809-EF8E-8B6350C8475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262ED4E-4B04-1161-D321-8ED19C3CBC4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C9C07C7-45ED-7231-5793-E743C56FCEF0}"/>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919636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38C7F-8B10-8245-B619-F63507D9EE45}"/>
              </a:ext>
            </a:extLst>
          </p:cNvPr>
          <p:cNvSpPr>
            <a:spLocks noGrp="1"/>
          </p:cNvSpPr>
          <p:nvPr>
            <p:ph type="title"/>
          </p:nvPr>
        </p:nvSpPr>
        <p:spPr>
          <a:xfrm>
            <a:off x="838200" y="715645"/>
            <a:ext cx="10515600" cy="1325563"/>
          </a:xfrm>
        </p:spPr>
        <p:txBody>
          <a:bodyPr>
            <a:noAutofit/>
          </a:bodyPr>
          <a:lstStyle/>
          <a:p>
            <a:r>
              <a:rPr lang="en-US" sz="4000" dirty="0"/>
              <a:t>Backwards differentiation in computation graphs</a:t>
            </a:r>
          </a:p>
        </p:txBody>
      </p:sp>
      <p:sp>
        <p:nvSpPr>
          <p:cNvPr id="3" name="Content Placeholder 2">
            <a:extLst>
              <a:ext uri="{FF2B5EF4-FFF2-40B4-BE49-F238E27FC236}">
                <a16:creationId xmlns:a16="http://schemas.microsoft.com/office/drawing/2014/main" id="{F792DEAA-9156-C94D-9572-D166001EA336}"/>
              </a:ext>
            </a:extLst>
          </p:cNvPr>
          <p:cNvSpPr>
            <a:spLocks noGrp="1"/>
          </p:cNvSpPr>
          <p:nvPr>
            <p:ph idx="1"/>
          </p:nvPr>
        </p:nvSpPr>
        <p:spPr>
          <a:xfrm>
            <a:off x="838200" y="2176145"/>
            <a:ext cx="10515600" cy="4351338"/>
          </a:xfrm>
        </p:spPr>
        <p:txBody>
          <a:bodyPr/>
          <a:lstStyle/>
          <a:p>
            <a:r>
              <a:rPr lang="en-US" sz="4000" dirty="0"/>
              <a:t>The importance of the computation graph comes from the backward pass</a:t>
            </a:r>
          </a:p>
          <a:p>
            <a:r>
              <a:rPr lang="en-US" sz="4000" dirty="0"/>
              <a:t>This is used to compute the derivatives that we’ll need for the weight update. </a:t>
            </a:r>
            <a:endParaRPr lang="en-US" dirty="0"/>
          </a:p>
        </p:txBody>
      </p:sp>
      <p:sp>
        <p:nvSpPr>
          <p:cNvPr id="4" name="Rectangle 3">
            <a:extLst>
              <a:ext uri="{FF2B5EF4-FFF2-40B4-BE49-F238E27FC236}">
                <a16:creationId xmlns:a16="http://schemas.microsoft.com/office/drawing/2014/main" id="{6CA25A93-F97B-8509-E5F6-F7821736F1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18D260E-E0B1-D5BF-A3A7-C8B9E83868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C140D47C-10DC-CC33-6864-D33CF9DF9AE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67591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C162D-D33B-2748-9ABF-595BAF9BA5D3}"/>
              </a:ext>
            </a:extLst>
          </p:cNvPr>
          <p:cNvSpPr>
            <a:spLocks noGrp="1"/>
          </p:cNvSpPr>
          <p:nvPr>
            <p:ph type="title"/>
          </p:nvPr>
        </p:nvSpPr>
        <p:spPr>
          <a:xfrm>
            <a:off x="838200" y="852805"/>
            <a:ext cx="10515600" cy="1325563"/>
          </a:xfrm>
        </p:spPr>
        <p:txBody>
          <a:bodyPr/>
          <a:lstStyle/>
          <a:p>
            <a:r>
              <a:rPr lang="en-US" b="0" dirty="0"/>
              <a:t>Example</a:t>
            </a:r>
          </a:p>
        </p:txBody>
      </p:sp>
      <p:pic>
        <p:nvPicPr>
          <p:cNvPr id="5" name="Content Placeholder 4">
            <a:extLst>
              <a:ext uri="{FF2B5EF4-FFF2-40B4-BE49-F238E27FC236}">
                <a16:creationId xmlns:a16="http://schemas.microsoft.com/office/drawing/2014/main" id="{31602D0E-D64D-344E-9935-BA8782BB132B}"/>
              </a:ext>
            </a:extLst>
          </p:cNvPr>
          <p:cNvPicPr>
            <a:picLocks noGrp="1" noChangeAspect="1"/>
          </p:cNvPicPr>
          <p:nvPr>
            <p:ph idx="1"/>
          </p:nvPr>
        </p:nvPicPr>
        <p:blipFill>
          <a:blip r:embed="rId3"/>
          <a:stretch>
            <a:fillRect/>
          </a:stretch>
        </p:blipFill>
        <p:spPr>
          <a:xfrm>
            <a:off x="3581400" y="942031"/>
            <a:ext cx="4451048" cy="584200"/>
          </a:xfrm>
          <a:prstGeom prst="rect">
            <a:avLst/>
          </a:prstGeom>
        </p:spPr>
      </p:pic>
      <p:pic>
        <p:nvPicPr>
          <p:cNvPr id="6" name="Picture 5">
            <a:extLst>
              <a:ext uri="{FF2B5EF4-FFF2-40B4-BE49-F238E27FC236}">
                <a16:creationId xmlns:a16="http://schemas.microsoft.com/office/drawing/2014/main" id="{3FF0D830-27D5-E64A-AB98-DE1307220DDC}"/>
              </a:ext>
            </a:extLst>
          </p:cNvPr>
          <p:cNvPicPr>
            <a:picLocks noChangeAspect="1"/>
          </p:cNvPicPr>
          <p:nvPr/>
        </p:nvPicPr>
        <p:blipFill>
          <a:blip r:embed="rId4"/>
          <a:stretch>
            <a:fillRect/>
          </a:stretch>
        </p:blipFill>
        <p:spPr>
          <a:xfrm>
            <a:off x="4762759" y="1820982"/>
            <a:ext cx="3073400" cy="2198855"/>
          </a:xfrm>
          <a:prstGeom prst="rect">
            <a:avLst/>
          </a:prstGeom>
        </p:spPr>
      </p:pic>
      <mc:AlternateContent xmlns:mc="http://schemas.openxmlformats.org/markup-compatibility/2006" xmlns:a14="http://schemas.microsoft.com/office/drawing/2010/main">
        <mc:Choice Requires="a14">
          <p:sp>
            <p:nvSpPr>
              <p:cNvPr id="3" name="Rectangle 2">
                <a:extLst>
                  <a:ext uri="{FF2B5EF4-FFF2-40B4-BE49-F238E27FC236}">
                    <a16:creationId xmlns:a16="http://schemas.microsoft.com/office/drawing/2014/main" id="{FFEEFF11-1C7F-9C4F-985D-339A4013EA1E}"/>
                  </a:ext>
                </a:extLst>
              </p:cNvPr>
              <p:cNvSpPr/>
              <p:nvPr/>
            </p:nvSpPr>
            <p:spPr>
              <a:xfrm>
                <a:off x="1422400" y="5636371"/>
                <a:ext cx="10125443" cy="1308820"/>
              </a:xfrm>
              <a:prstGeom prst="rect">
                <a:avLst/>
              </a:prstGeom>
            </p:spPr>
            <p:txBody>
              <a:bodyPr wrap="square">
                <a:spAutoFit/>
              </a:bodyPr>
              <a:lstStyle/>
              <a:p>
                <a:r>
                  <a:rPr lang="en-US" sz="3200" dirty="0">
                    <a:latin typeface="NimbusRomNo9L"/>
                  </a:rPr>
                  <a:t>The derivative </a:t>
                </a:r>
                <a14:m>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ea typeface="Cambria Math" panose="02040503050406030204" pitchFamily="18" charset="0"/>
                          </a:rPr>
                          <m:t>𝐿</m:t>
                        </m:r>
                      </m:num>
                      <m:den>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ea typeface="Cambria Math" panose="02040503050406030204" pitchFamily="18" charset="0"/>
                          </a:rPr>
                          <m:t>𝑎</m:t>
                        </m:r>
                      </m:den>
                    </m:f>
                  </m:oMath>
                </a14:m>
                <a:r>
                  <a:rPr lang="en-US" sz="3200" dirty="0">
                    <a:latin typeface="NimbusRomNo9L"/>
                  </a:rPr>
                  <a:t>, tells us how much a small change in </a:t>
                </a:r>
                <a:r>
                  <a:rPr lang="en-US" sz="3200" i="1" dirty="0">
                    <a:latin typeface="NimbusRomNo9L"/>
                  </a:rPr>
                  <a:t>a </a:t>
                </a:r>
                <a:r>
                  <a:rPr lang="en-US" sz="3200" dirty="0">
                    <a:latin typeface="NimbusRomNo9L"/>
                  </a:rPr>
                  <a:t>affects </a:t>
                </a:r>
                <a:r>
                  <a:rPr lang="en-US" sz="3200" i="1" dirty="0">
                    <a:latin typeface="NimbusRomNo9L"/>
                  </a:rPr>
                  <a:t>L</a:t>
                </a:r>
                <a:r>
                  <a:rPr lang="en-US" sz="3200" dirty="0">
                    <a:latin typeface="NimbusRomNo9L"/>
                  </a:rPr>
                  <a:t>. </a:t>
                </a:r>
              </a:p>
            </p:txBody>
          </p:sp>
        </mc:Choice>
        <mc:Fallback xmlns="">
          <p:sp>
            <p:nvSpPr>
              <p:cNvPr id="3" name="Rectangle 2">
                <a:extLst>
                  <a:ext uri="{FF2B5EF4-FFF2-40B4-BE49-F238E27FC236}">
                    <a16:creationId xmlns:a16="http://schemas.microsoft.com/office/drawing/2014/main" id="{FFEEFF11-1C7F-9C4F-985D-339A4013EA1E}"/>
                  </a:ext>
                </a:extLst>
              </p:cNvPr>
              <p:cNvSpPr>
                <a:spLocks noRot="1" noChangeAspect="1" noMove="1" noResize="1" noEditPoints="1" noAdjustHandles="1" noChangeArrowheads="1" noChangeShapeType="1" noTextEdit="1"/>
              </p:cNvSpPr>
              <p:nvPr/>
            </p:nvSpPr>
            <p:spPr>
              <a:xfrm>
                <a:off x="1422400" y="5636371"/>
                <a:ext cx="10125443" cy="1308820"/>
              </a:xfrm>
              <a:prstGeom prst="rect">
                <a:avLst/>
              </a:prstGeom>
              <a:blipFill>
                <a:blip r:embed="rId5"/>
                <a:stretch>
                  <a:fillRect l="-1505" b="-14953"/>
                </a:stretch>
              </a:blipFill>
            </p:spPr>
            <p:txBody>
              <a:bodyPr/>
              <a:lstStyle/>
              <a:p>
                <a:r>
                  <a:rPr lang="en-US">
                    <a:noFill/>
                  </a:rPr>
                  <a:t> </a:t>
                </a:r>
              </a:p>
            </p:txBody>
          </p:sp>
        </mc:Fallback>
      </mc:AlternateContent>
      <p:sp>
        <p:nvSpPr>
          <p:cNvPr id="7" name="TextBox 6">
            <a:extLst>
              <a:ext uri="{FF2B5EF4-FFF2-40B4-BE49-F238E27FC236}">
                <a16:creationId xmlns:a16="http://schemas.microsoft.com/office/drawing/2014/main" id="{1295DE25-058A-414A-ADA2-C85EB7DB45BF}"/>
              </a:ext>
            </a:extLst>
          </p:cNvPr>
          <p:cNvSpPr txBox="1"/>
          <p:nvPr/>
        </p:nvSpPr>
        <p:spPr>
          <a:xfrm>
            <a:off x="1422400" y="4441747"/>
            <a:ext cx="7315200" cy="584775"/>
          </a:xfrm>
          <a:prstGeom prst="rect">
            <a:avLst/>
          </a:prstGeom>
          <a:noFill/>
        </p:spPr>
        <p:txBody>
          <a:bodyPr wrap="square" rtlCol="0">
            <a:spAutoFit/>
          </a:bodyPr>
          <a:lstStyle/>
          <a:p>
            <a:r>
              <a:rPr lang="en-US" sz="3200" dirty="0"/>
              <a:t>We want:</a:t>
            </a:r>
            <a:endParaRPr lang="en-US" sz="3200" i="1" dirty="0"/>
          </a:p>
        </p:txBody>
      </p:sp>
      <p:pic>
        <p:nvPicPr>
          <p:cNvPr id="8" name="Picture 7">
            <a:extLst>
              <a:ext uri="{FF2B5EF4-FFF2-40B4-BE49-F238E27FC236}">
                <a16:creationId xmlns:a16="http://schemas.microsoft.com/office/drawing/2014/main" id="{411899CE-1813-4841-B352-ACCB1170429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59200" y="4332798"/>
            <a:ext cx="3444944" cy="833455"/>
          </a:xfrm>
          <a:prstGeom prst="rect">
            <a:avLst/>
          </a:prstGeom>
        </p:spPr>
      </p:pic>
      <p:sp>
        <p:nvSpPr>
          <p:cNvPr id="9" name="Rectangle 8">
            <a:extLst>
              <a:ext uri="{FF2B5EF4-FFF2-40B4-BE49-F238E27FC236}">
                <a16:creationId xmlns:a16="http://schemas.microsoft.com/office/drawing/2014/main" id="{3DB0631A-C5F9-4816-EE8A-C24A4EA6D43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37AF16D6-1A11-0ADE-DAF2-3F03ADD9C16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8FC59627-F051-0A8D-6C87-FEF35E3323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2436825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9D192-870B-5346-A151-73315707964B}"/>
              </a:ext>
            </a:extLst>
          </p:cNvPr>
          <p:cNvSpPr>
            <a:spLocks noGrp="1"/>
          </p:cNvSpPr>
          <p:nvPr>
            <p:ph type="title"/>
          </p:nvPr>
        </p:nvSpPr>
        <p:spPr>
          <a:xfrm>
            <a:off x="838200" y="563245"/>
            <a:ext cx="10515600" cy="1325563"/>
          </a:xfrm>
        </p:spPr>
        <p:txBody>
          <a:bodyPr/>
          <a:lstStyle/>
          <a:p>
            <a:r>
              <a:rPr lang="en-US" dirty="0"/>
              <a:t>The chain rule</a:t>
            </a:r>
          </a:p>
        </p:txBody>
      </p:sp>
      <p:sp>
        <p:nvSpPr>
          <p:cNvPr id="3" name="Content Placeholder 2">
            <a:extLst>
              <a:ext uri="{FF2B5EF4-FFF2-40B4-BE49-F238E27FC236}">
                <a16:creationId xmlns:a16="http://schemas.microsoft.com/office/drawing/2014/main" id="{AF69DF21-C9F9-B440-8289-5B12DDA9C78A}"/>
              </a:ext>
            </a:extLst>
          </p:cNvPr>
          <p:cNvSpPr>
            <a:spLocks noGrp="1"/>
          </p:cNvSpPr>
          <p:nvPr>
            <p:ph idx="1"/>
          </p:nvPr>
        </p:nvSpPr>
        <p:spPr>
          <a:xfrm>
            <a:off x="1097283" y="1798320"/>
            <a:ext cx="10485119" cy="4572000"/>
          </a:xfrm>
        </p:spPr>
        <p:txBody>
          <a:bodyPr>
            <a:normAutofit/>
          </a:bodyPr>
          <a:lstStyle/>
          <a:p>
            <a:r>
              <a:rPr lang="en-US" dirty="0"/>
              <a:t>Computing the derivative of a composite function:</a:t>
            </a:r>
          </a:p>
          <a:p>
            <a:endParaRPr lang="en-US" dirty="0"/>
          </a:p>
          <a:p>
            <a:r>
              <a:rPr lang="en-US" i="1" dirty="0">
                <a:latin typeface="Times New Roman" panose="02020603050405020304" pitchFamily="18" charset="0"/>
                <a:cs typeface="Times New Roman" panose="02020603050405020304" pitchFamily="18" charset="0"/>
              </a:rPr>
              <a:t>f </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v</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a:t>
            </a:r>
          </a:p>
          <a:p>
            <a:endParaRPr lang="en-US" dirty="0">
              <a:latin typeface="Times New Roman" panose="02020603050405020304" pitchFamily="18" charset="0"/>
              <a:cs typeface="Times New Roman" panose="02020603050405020304" pitchFamily="18" charset="0"/>
            </a:endParaRPr>
          </a:p>
          <a:p>
            <a:endParaRPr lang="en-US" i="1" dirty="0">
              <a:latin typeface="Times New Roman" panose="02020603050405020304" pitchFamily="18" charset="0"/>
              <a:cs typeface="Times New Roman" panose="02020603050405020304" pitchFamily="18" charset="0"/>
            </a:endParaRPr>
          </a:p>
          <a:p>
            <a:r>
              <a:rPr lang="en-US" i="1" dirty="0">
                <a:latin typeface="Times New Roman" panose="02020603050405020304" pitchFamily="18" charset="0"/>
                <a:cs typeface="Times New Roman" panose="02020603050405020304" pitchFamily="18" charset="0"/>
              </a:rPr>
              <a:t>f </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u(v(w(x)</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 </a:t>
            </a:r>
          </a:p>
          <a:p>
            <a:endParaRPr lang="en-US" dirty="0"/>
          </a:p>
          <a:p>
            <a:endParaRPr lang="en-US" dirty="0"/>
          </a:p>
        </p:txBody>
      </p:sp>
      <p:pic>
        <p:nvPicPr>
          <p:cNvPr id="5" name="Picture 4">
            <a:extLst>
              <a:ext uri="{FF2B5EF4-FFF2-40B4-BE49-F238E27FC236}">
                <a16:creationId xmlns:a16="http://schemas.microsoft.com/office/drawing/2014/main" id="{40351CE7-B4DD-4A46-865C-04AA9B89AF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15494" y="2939551"/>
            <a:ext cx="2940300" cy="1069200"/>
          </a:xfrm>
          <a:prstGeom prst="rect">
            <a:avLst/>
          </a:prstGeom>
        </p:spPr>
      </p:pic>
      <p:pic>
        <p:nvPicPr>
          <p:cNvPr id="7" name="Picture 6">
            <a:extLst>
              <a:ext uri="{FF2B5EF4-FFF2-40B4-BE49-F238E27FC236}">
                <a16:creationId xmlns:a16="http://schemas.microsoft.com/office/drawing/2014/main" id="{9FF0EEAD-90BF-9245-A823-8058918C82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15492" y="4654935"/>
            <a:ext cx="3920400" cy="1069200"/>
          </a:xfrm>
          <a:prstGeom prst="rect">
            <a:avLst/>
          </a:prstGeom>
        </p:spPr>
      </p:pic>
      <p:sp>
        <p:nvSpPr>
          <p:cNvPr id="4" name="Rectangle 3">
            <a:extLst>
              <a:ext uri="{FF2B5EF4-FFF2-40B4-BE49-F238E27FC236}">
                <a16:creationId xmlns:a16="http://schemas.microsoft.com/office/drawing/2014/main" id="{8F2A6D5D-08C5-5D3D-76DB-A05DB5FC4BA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0A6F98B-D868-3E92-6312-06C28D453B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CB6905D3-1B77-A54E-8BA0-8A930F94457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95420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4841CF1-404F-5645-A3DB-84D491A5D4D2}"/>
              </a:ext>
            </a:extLst>
          </p:cNvPr>
          <p:cNvPicPr>
            <a:picLocks noChangeAspect="1"/>
          </p:cNvPicPr>
          <p:nvPr/>
        </p:nvPicPr>
        <p:blipFill rotWithShape="1">
          <a:blip r:embed="rId3">
            <a:extLst>
              <a:ext uri="{28A0092B-C50C-407E-A947-70E740481C1C}">
                <a14:useLocalDpi xmlns:a14="http://schemas.microsoft.com/office/drawing/2010/main" val="0"/>
              </a:ext>
            </a:extLst>
          </a:blip>
          <a:srcRect r="15863"/>
          <a:stretch/>
        </p:blipFill>
        <p:spPr>
          <a:xfrm>
            <a:off x="4876800" y="3291841"/>
            <a:ext cx="1295400" cy="1191984"/>
          </a:xfrm>
          <a:prstGeom prst="rect">
            <a:avLst/>
          </a:prstGeom>
        </p:spPr>
      </p:pic>
      <p:sp>
        <p:nvSpPr>
          <p:cNvPr id="2" name="Title 1">
            <a:extLst>
              <a:ext uri="{FF2B5EF4-FFF2-40B4-BE49-F238E27FC236}">
                <a16:creationId xmlns:a16="http://schemas.microsoft.com/office/drawing/2014/main" id="{13FC162D-D33B-2748-9ABF-595BAF9BA5D3}"/>
              </a:ext>
            </a:extLst>
          </p:cNvPr>
          <p:cNvSpPr>
            <a:spLocks noGrp="1"/>
          </p:cNvSpPr>
          <p:nvPr>
            <p:ph type="title"/>
          </p:nvPr>
        </p:nvSpPr>
        <p:spPr>
          <a:xfrm>
            <a:off x="838200" y="456565"/>
            <a:ext cx="10515600" cy="1325563"/>
          </a:xfrm>
        </p:spPr>
        <p:txBody>
          <a:bodyPr/>
          <a:lstStyle/>
          <a:p>
            <a:r>
              <a:rPr lang="en-US" b="0" dirty="0"/>
              <a:t>Example</a:t>
            </a:r>
          </a:p>
        </p:txBody>
      </p:sp>
      <p:pic>
        <p:nvPicPr>
          <p:cNvPr id="5" name="Content Placeholder 4">
            <a:extLst>
              <a:ext uri="{FF2B5EF4-FFF2-40B4-BE49-F238E27FC236}">
                <a16:creationId xmlns:a16="http://schemas.microsoft.com/office/drawing/2014/main" id="{31602D0E-D64D-344E-9935-BA8782BB132B}"/>
              </a:ext>
            </a:extLst>
          </p:cNvPr>
          <p:cNvPicPr>
            <a:picLocks noGrp="1" noChangeAspect="1"/>
          </p:cNvPicPr>
          <p:nvPr>
            <p:ph idx="1"/>
          </p:nvPr>
        </p:nvPicPr>
        <p:blipFill>
          <a:blip r:embed="rId4"/>
          <a:stretch>
            <a:fillRect/>
          </a:stretch>
        </p:blipFill>
        <p:spPr>
          <a:xfrm>
            <a:off x="3581400" y="850591"/>
            <a:ext cx="4451048" cy="584200"/>
          </a:xfrm>
          <a:prstGeom prst="rect">
            <a:avLst/>
          </a:prstGeom>
        </p:spPr>
      </p:pic>
      <p:pic>
        <p:nvPicPr>
          <p:cNvPr id="6" name="Picture 5">
            <a:extLst>
              <a:ext uri="{FF2B5EF4-FFF2-40B4-BE49-F238E27FC236}">
                <a16:creationId xmlns:a16="http://schemas.microsoft.com/office/drawing/2014/main" id="{3FF0D830-27D5-E64A-AB98-DE1307220DDC}"/>
              </a:ext>
            </a:extLst>
          </p:cNvPr>
          <p:cNvPicPr>
            <a:picLocks noChangeAspect="1"/>
          </p:cNvPicPr>
          <p:nvPr/>
        </p:nvPicPr>
        <p:blipFill>
          <a:blip r:embed="rId5"/>
          <a:stretch>
            <a:fillRect/>
          </a:stretch>
        </p:blipFill>
        <p:spPr>
          <a:xfrm>
            <a:off x="508000" y="1544803"/>
            <a:ext cx="3073400" cy="2198855"/>
          </a:xfrm>
          <a:prstGeom prst="rect">
            <a:avLst/>
          </a:prstGeom>
        </p:spPr>
      </p:pic>
      <p:pic>
        <p:nvPicPr>
          <p:cNvPr id="7" name="Picture 6">
            <a:extLst>
              <a:ext uri="{FF2B5EF4-FFF2-40B4-BE49-F238E27FC236}">
                <a16:creationId xmlns:a16="http://schemas.microsoft.com/office/drawing/2014/main" id="{3F185B91-F360-B547-BB4A-D38A7CCEE754}"/>
              </a:ext>
            </a:extLst>
          </p:cNvPr>
          <p:cNvPicPr>
            <a:picLocks noChangeAspect="1"/>
          </p:cNvPicPr>
          <p:nvPr/>
        </p:nvPicPr>
        <p:blipFill rotWithShape="1">
          <a:blip r:embed="rId6">
            <a:extLst>
              <a:ext uri="{28A0092B-C50C-407E-A947-70E740481C1C}">
                <a14:useLocalDpi xmlns:a14="http://schemas.microsoft.com/office/drawing/2010/main" val="0"/>
              </a:ext>
            </a:extLst>
          </a:blip>
          <a:srcRect r="59146"/>
          <a:stretch/>
        </p:blipFill>
        <p:spPr>
          <a:xfrm>
            <a:off x="4800603" y="4565074"/>
            <a:ext cx="1506579" cy="2394604"/>
          </a:xfrm>
          <a:prstGeom prst="rect">
            <a:avLst/>
          </a:prstGeom>
        </p:spPr>
      </p:pic>
      <p:pic>
        <p:nvPicPr>
          <p:cNvPr id="9" name="Picture 8">
            <a:extLst>
              <a:ext uri="{FF2B5EF4-FFF2-40B4-BE49-F238E27FC236}">
                <a16:creationId xmlns:a16="http://schemas.microsoft.com/office/drawing/2014/main" id="{DA933CB4-8860-5843-B42B-C5F96254084E}"/>
              </a:ext>
            </a:extLst>
          </p:cNvPr>
          <p:cNvPicPr>
            <a:picLocks noChangeAspect="1"/>
          </p:cNvPicPr>
          <p:nvPr/>
        </p:nvPicPr>
        <p:blipFill rotWithShape="1">
          <a:blip r:embed="rId3">
            <a:extLst>
              <a:ext uri="{28A0092B-C50C-407E-A947-70E740481C1C}">
                <a14:useLocalDpi xmlns:a14="http://schemas.microsoft.com/office/drawing/2010/main" val="0"/>
              </a:ext>
            </a:extLst>
          </a:blip>
          <a:srcRect l="80722"/>
          <a:stretch/>
        </p:blipFill>
        <p:spPr>
          <a:xfrm>
            <a:off x="6307181" y="3258741"/>
            <a:ext cx="296820" cy="1191984"/>
          </a:xfrm>
          <a:prstGeom prst="rect">
            <a:avLst/>
          </a:prstGeom>
        </p:spPr>
      </p:pic>
      <p:pic>
        <p:nvPicPr>
          <p:cNvPr id="10" name="Picture 9">
            <a:extLst>
              <a:ext uri="{FF2B5EF4-FFF2-40B4-BE49-F238E27FC236}">
                <a16:creationId xmlns:a16="http://schemas.microsoft.com/office/drawing/2014/main" id="{548E27B6-1E74-744D-950A-B3DC2A41FAC5}"/>
              </a:ext>
            </a:extLst>
          </p:cNvPr>
          <p:cNvPicPr>
            <a:picLocks noChangeAspect="1"/>
          </p:cNvPicPr>
          <p:nvPr/>
        </p:nvPicPr>
        <p:blipFill rotWithShape="1">
          <a:blip r:embed="rId6">
            <a:extLst>
              <a:ext uri="{28A0092B-C50C-407E-A947-70E740481C1C}">
                <a14:useLocalDpi xmlns:a14="http://schemas.microsoft.com/office/drawing/2010/main" val="0"/>
              </a:ext>
            </a:extLst>
          </a:blip>
          <a:srcRect l="44082"/>
          <a:stretch/>
        </p:blipFill>
        <p:spPr>
          <a:xfrm>
            <a:off x="6273801" y="4492293"/>
            <a:ext cx="2062089" cy="2394604"/>
          </a:xfrm>
          <a:prstGeom prst="rect">
            <a:avLst/>
          </a:prstGeom>
        </p:spPr>
      </p:pic>
      <p:sp>
        <p:nvSpPr>
          <p:cNvPr id="3" name="Rectangle 2">
            <a:extLst>
              <a:ext uri="{FF2B5EF4-FFF2-40B4-BE49-F238E27FC236}">
                <a16:creationId xmlns:a16="http://schemas.microsoft.com/office/drawing/2014/main" id="{631D17ED-29DF-1760-536C-8E532C1B453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AB063A5-BA9C-AA9D-6426-2B7F123188B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52EAE96B-5DA8-C96B-D4A9-C1D03608FCC0}"/>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05212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C162D-D33B-2748-9ABF-595BAF9BA5D3}"/>
              </a:ext>
            </a:extLst>
          </p:cNvPr>
          <p:cNvSpPr>
            <a:spLocks noGrp="1"/>
          </p:cNvSpPr>
          <p:nvPr>
            <p:ph type="title"/>
          </p:nvPr>
        </p:nvSpPr>
        <p:spPr>
          <a:xfrm>
            <a:off x="838200" y="441325"/>
            <a:ext cx="10515600" cy="1325563"/>
          </a:xfrm>
        </p:spPr>
        <p:txBody>
          <a:bodyPr/>
          <a:lstStyle/>
          <a:p>
            <a:r>
              <a:rPr lang="en-US" b="0" dirty="0"/>
              <a:t>Example</a:t>
            </a:r>
          </a:p>
        </p:txBody>
      </p:sp>
      <p:pic>
        <p:nvPicPr>
          <p:cNvPr id="5" name="Content Placeholder 4">
            <a:extLst>
              <a:ext uri="{FF2B5EF4-FFF2-40B4-BE49-F238E27FC236}">
                <a16:creationId xmlns:a16="http://schemas.microsoft.com/office/drawing/2014/main" id="{31602D0E-D64D-344E-9935-BA8782BB132B}"/>
              </a:ext>
            </a:extLst>
          </p:cNvPr>
          <p:cNvPicPr>
            <a:picLocks noGrp="1" noChangeAspect="1"/>
          </p:cNvPicPr>
          <p:nvPr>
            <p:ph idx="1"/>
          </p:nvPr>
        </p:nvPicPr>
        <p:blipFill>
          <a:blip r:embed="rId3"/>
          <a:stretch>
            <a:fillRect/>
          </a:stretch>
        </p:blipFill>
        <p:spPr>
          <a:xfrm>
            <a:off x="508000" y="1569987"/>
            <a:ext cx="4451048" cy="584200"/>
          </a:xfrm>
          <a:prstGeom prst="rect">
            <a:avLst/>
          </a:prstGeom>
        </p:spPr>
      </p:pic>
      <p:pic>
        <p:nvPicPr>
          <p:cNvPr id="6" name="Picture 5">
            <a:extLst>
              <a:ext uri="{FF2B5EF4-FFF2-40B4-BE49-F238E27FC236}">
                <a16:creationId xmlns:a16="http://schemas.microsoft.com/office/drawing/2014/main" id="{3FF0D830-27D5-E64A-AB98-DE1307220DDC}"/>
              </a:ext>
            </a:extLst>
          </p:cNvPr>
          <p:cNvPicPr>
            <a:picLocks noChangeAspect="1"/>
          </p:cNvPicPr>
          <p:nvPr/>
        </p:nvPicPr>
        <p:blipFill>
          <a:blip r:embed="rId4"/>
          <a:stretch>
            <a:fillRect/>
          </a:stretch>
        </p:blipFill>
        <p:spPr>
          <a:xfrm>
            <a:off x="406400" y="2184937"/>
            <a:ext cx="3073400" cy="2198855"/>
          </a:xfrm>
          <a:prstGeom prst="rect">
            <a:avLst/>
          </a:prstGeom>
        </p:spPr>
      </p:pic>
      <p:pic>
        <p:nvPicPr>
          <p:cNvPr id="3" name="Picture 2">
            <a:extLst>
              <a:ext uri="{FF2B5EF4-FFF2-40B4-BE49-F238E27FC236}">
                <a16:creationId xmlns:a16="http://schemas.microsoft.com/office/drawing/2014/main" id="{817F3D30-89EA-B04F-B487-0A3001AB5429}"/>
              </a:ext>
            </a:extLst>
          </p:cNvPr>
          <p:cNvPicPr>
            <a:picLocks noChangeAspect="1"/>
          </p:cNvPicPr>
          <p:nvPr/>
        </p:nvPicPr>
        <p:blipFill>
          <a:blip r:embed="rId5"/>
          <a:stretch>
            <a:fillRect/>
          </a:stretch>
        </p:blipFill>
        <p:spPr>
          <a:xfrm>
            <a:off x="4267200" y="3685732"/>
            <a:ext cx="6604000" cy="3270352"/>
          </a:xfrm>
          <a:prstGeom prst="rect">
            <a:avLst/>
          </a:prstGeom>
        </p:spPr>
      </p:pic>
      <p:pic>
        <p:nvPicPr>
          <p:cNvPr id="7" name="Picture 6">
            <a:extLst>
              <a:ext uri="{FF2B5EF4-FFF2-40B4-BE49-F238E27FC236}">
                <a16:creationId xmlns:a16="http://schemas.microsoft.com/office/drawing/2014/main" id="{0F449BEE-D2C8-C74C-AC16-A9C7BEA0934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629401" y="846797"/>
            <a:ext cx="3073400" cy="1995715"/>
          </a:xfrm>
          <a:prstGeom prst="rect">
            <a:avLst/>
          </a:prstGeom>
        </p:spPr>
      </p:pic>
      <p:sp>
        <p:nvSpPr>
          <p:cNvPr id="8" name="Rectangle 7">
            <a:extLst>
              <a:ext uri="{FF2B5EF4-FFF2-40B4-BE49-F238E27FC236}">
                <a16:creationId xmlns:a16="http://schemas.microsoft.com/office/drawing/2014/main" id="{A207DD43-7B96-8B20-A4E6-16C31B1F0DB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1B66DAD6-4523-50E5-7155-843A79F146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5214637-18FA-1388-2A4A-6458375CB140}"/>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4757260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C1B03-0C0C-9B45-ABA6-91535FB3CEAF}"/>
              </a:ext>
            </a:extLst>
          </p:cNvPr>
          <p:cNvSpPr>
            <a:spLocks noGrp="1"/>
          </p:cNvSpPr>
          <p:nvPr>
            <p:ph type="title"/>
          </p:nvPr>
        </p:nvSpPr>
        <p:spPr>
          <a:xfrm>
            <a:off x="487680" y="397693"/>
            <a:ext cx="10515600" cy="1325563"/>
          </a:xfrm>
        </p:spPr>
        <p:txBody>
          <a:bodyPr/>
          <a:lstStyle/>
          <a:p>
            <a:r>
              <a:rPr lang="en-US" b="0" dirty="0"/>
              <a:t>Example</a:t>
            </a:r>
          </a:p>
        </p:txBody>
      </p:sp>
      <p:pic>
        <p:nvPicPr>
          <p:cNvPr id="5" name="Content Placeholder 4">
            <a:extLst>
              <a:ext uri="{FF2B5EF4-FFF2-40B4-BE49-F238E27FC236}">
                <a16:creationId xmlns:a16="http://schemas.microsoft.com/office/drawing/2014/main" id="{9F7BA2A2-DE55-DA40-BA86-06ED7DA82C5F}"/>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2435632" y="1600203"/>
            <a:ext cx="7585163" cy="4803255"/>
          </a:xfrm>
          <a:prstGeom prst="rect">
            <a:avLst/>
          </a:prstGeom>
        </p:spPr>
      </p:pic>
      <p:pic>
        <p:nvPicPr>
          <p:cNvPr id="6" name="Picture 5">
            <a:extLst>
              <a:ext uri="{FF2B5EF4-FFF2-40B4-BE49-F238E27FC236}">
                <a16:creationId xmlns:a16="http://schemas.microsoft.com/office/drawing/2014/main" id="{1B6193FB-CEEC-BD4A-B272-527599D22CD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191818" y="565049"/>
            <a:ext cx="2006599" cy="1302987"/>
          </a:xfrm>
          <a:prstGeom prst="rect">
            <a:avLst/>
          </a:prstGeom>
        </p:spPr>
      </p:pic>
      <p:pic>
        <p:nvPicPr>
          <p:cNvPr id="8" name="Picture 7">
            <a:extLst>
              <a:ext uri="{FF2B5EF4-FFF2-40B4-BE49-F238E27FC236}">
                <a16:creationId xmlns:a16="http://schemas.microsoft.com/office/drawing/2014/main" id="{6CEB5374-E475-4841-9FAB-A95F02E80FB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64723" y="490000"/>
            <a:ext cx="3271479" cy="1855465"/>
          </a:xfrm>
          <a:prstGeom prst="rect">
            <a:avLst/>
          </a:prstGeom>
        </p:spPr>
      </p:pic>
      <p:sp>
        <p:nvSpPr>
          <p:cNvPr id="9" name="Rectangle 8">
            <a:extLst>
              <a:ext uri="{FF2B5EF4-FFF2-40B4-BE49-F238E27FC236}">
                <a16:creationId xmlns:a16="http://schemas.microsoft.com/office/drawing/2014/main" id="{88163E57-1B6E-0D4C-AB7F-E72025AD943C}"/>
              </a:ext>
            </a:extLst>
          </p:cNvPr>
          <p:cNvSpPr/>
          <p:nvPr/>
        </p:nvSpPr>
        <p:spPr>
          <a:xfrm>
            <a:off x="3454400" y="6045201"/>
            <a:ext cx="6446061" cy="7955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0" name="Rectangle 9">
            <a:extLst>
              <a:ext uri="{FF2B5EF4-FFF2-40B4-BE49-F238E27FC236}">
                <a16:creationId xmlns:a16="http://schemas.microsoft.com/office/drawing/2014/main" id="{46496F63-1470-B04A-A91D-45192E0DC905}"/>
              </a:ext>
            </a:extLst>
          </p:cNvPr>
          <p:cNvSpPr/>
          <p:nvPr/>
        </p:nvSpPr>
        <p:spPr>
          <a:xfrm>
            <a:off x="6139589" y="5191328"/>
            <a:ext cx="5950811" cy="13029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 name="Rectangle 2">
            <a:extLst>
              <a:ext uri="{FF2B5EF4-FFF2-40B4-BE49-F238E27FC236}">
                <a16:creationId xmlns:a16="http://schemas.microsoft.com/office/drawing/2014/main" id="{F5A5DC11-B0F5-CCF8-C2E3-077B1C35794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522FC99D-9802-B861-F353-1ECB38F3696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C93E41AB-CA42-F6A9-9324-12B880A8F600}"/>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994424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C1B03-0C0C-9B45-ABA6-91535FB3CEAF}"/>
              </a:ext>
            </a:extLst>
          </p:cNvPr>
          <p:cNvSpPr>
            <a:spLocks noGrp="1"/>
          </p:cNvSpPr>
          <p:nvPr>
            <p:ph type="title"/>
          </p:nvPr>
        </p:nvSpPr>
        <p:spPr>
          <a:xfrm>
            <a:off x="838200" y="471805"/>
            <a:ext cx="10515600" cy="1325563"/>
          </a:xfrm>
        </p:spPr>
        <p:txBody>
          <a:bodyPr/>
          <a:lstStyle/>
          <a:p>
            <a:r>
              <a:rPr lang="en-US" b="0" dirty="0"/>
              <a:t>Example</a:t>
            </a:r>
          </a:p>
        </p:txBody>
      </p:sp>
      <p:pic>
        <p:nvPicPr>
          <p:cNvPr id="5" name="Content Placeholder 4">
            <a:extLst>
              <a:ext uri="{FF2B5EF4-FFF2-40B4-BE49-F238E27FC236}">
                <a16:creationId xmlns:a16="http://schemas.microsoft.com/office/drawing/2014/main" id="{9F7BA2A2-DE55-DA40-BA86-06ED7DA82C5F}"/>
              </a:ext>
            </a:extLst>
          </p:cNvPr>
          <p:cNvPicPr>
            <a:picLocks noGrp="1" noChangeAspect="1"/>
          </p:cNvPicPr>
          <p:nvPr>
            <p:ph idx="1"/>
          </p:nvPr>
        </p:nvPicPr>
        <p:blipFill>
          <a:blip r:embed="rId3"/>
          <a:stretch>
            <a:fillRect/>
          </a:stretch>
        </p:blipFill>
        <p:spPr>
          <a:xfrm>
            <a:off x="2060171" y="1425929"/>
            <a:ext cx="8071661" cy="5516311"/>
          </a:xfrm>
          <a:prstGeom prst="rect">
            <a:avLst/>
          </a:prstGeom>
        </p:spPr>
      </p:pic>
      <p:sp>
        <p:nvSpPr>
          <p:cNvPr id="8" name="Rectangle 7">
            <a:extLst>
              <a:ext uri="{FF2B5EF4-FFF2-40B4-BE49-F238E27FC236}">
                <a16:creationId xmlns:a16="http://schemas.microsoft.com/office/drawing/2014/main" id="{5F99E224-7D07-1719-FFBA-F19D658FCB9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C266B408-12B1-BFD1-02D5-229B90A9B16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60DABFF-589C-ADF1-8360-B1F358465EC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7706422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548640"/>
            <a:ext cx="10834195" cy="1066800"/>
          </a:xfrm>
        </p:spPr>
        <p:txBody>
          <a:bodyPr>
            <a:normAutofit fontScale="90000"/>
          </a:bodyPr>
          <a:lstStyle/>
          <a:p>
            <a:r>
              <a:rPr lang="en-US" b="0" dirty="0"/>
              <a:t>Backward differentiation on a two layer network</a:t>
            </a:r>
          </a:p>
        </p:txBody>
      </p:sp>
      <p:sp>
        <p:nvSpPr>
          <p:cNvPr id="8" name="Oval 7"/>
          <p:cNvSpPr/>
          <p:nvPr/>
        </p:nvSpPr>
        <p:spPr bwMode="auto">
          <a:xfrm>
            <a:off x="4204443" y="4325151"/>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3899643" y="3817151"/>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0" name="Oval 9"/>
          <p:cNvSpPr/>
          <p:nvPr/>
        </p:nvSpPr>
        <p:spPr bwMode="auto">
          <a:xfrm>
            <a:off x="4509243" y="2179320"/>
            <a:ext cx="609600" cy="605909"/>
          </a:xfrm>
          <a:prstGeom prst="ellipse">
            <a:avLst/>
          </a:prstGeom>
          <a:solidFill>
            <a:srgbClr val="FF6600"/>
          </a:solidFill>
          <a:ln w="9525" cap="flat" cmpd="sng" algn="ctr">
            <a:noFill/>
            <a:prstDash val="solid"/>
            <a:round/>
            <a:headEnd type="none" w="med" len="med"/>
            <a:tailEnd type="none" w="med" len="med"/>
          </a:ln>
          <a:effectLst/>
        </p:spPr>
        <p:txBody>
          <a:bodyPr vert="horz" wrap="square" lIns="91440" tIns="60960" rIns="121920" bIns="822960" numCol="1" rtlCol="0" anchor="t" anchorCtr="0" compatLnSpc="1">
            <a:prstTxWarp prst="textNoShape">
              <a:avLst/>
            </a:prstTxWarp>
            <a:noAutofit/>
          </a:bodyPr>
          <a:lstStyle/>
          <a:p>
            <a:pPr defTabSz="1219110" fontAlgn="base">
              <a:spcBef>
                <a:spcPct val="0"/>
              </a:spcBef>
              <a:spcAft>
                <a:spcPct val="0"/>
              </a:spcAft>
            </a:pPr>
            <a:r>
              <a:rPr lang="en-US" sz="4000" dirty="0" err="1">
                <a:latin typeface="Times New Roman" panose="02020603050405020304" pitchFamily="18" charset="0"/>
                <a:cs typeface="Times New Roman" panose="02020603050405020304" pitchFamily="18" charset="0"/>
              </a:rPr>
              <a:t>σ</a:t>
            </a:r>
            <a:endParaRPr lang="en-US" sz="4000" dirty="0">
              <a:latin typeface="Times New Roman" panose="02020603050405020304" pitchFamily="18" charset="0"/>
              <a:cs typeface="Times New Roman" panose="02020603050405020304" pitchFamily="18" charset="0"/>
            </a:endParaRPr>
          </a:p>
        </p:txBody>
      </p:sp>
      <p:sp>
        <p:nvSpPr>
          <p:cNvPr id="13" name="Oval 12"/>
          <p:cNvSpPr/>
          <p:nvPr/>
        </p:nvSpPr>
        <p:spPr bwMode="auto">
          <a:xfrm>
            <a:off x="5017243" y="3817151"/>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4" name="Straight Arrow Connector 13"/>
          <p:cNvCxnSpPr>
            <a:cxnSpLocks/>
            <a:stCxn id="9" idx="0"/>
            <a:endCxn id="10" idx="3"/>
          </p:cNvCxnSpPr>
          <p:nvPr/>
        </p:nvCxnSpPr>
        <p:spPr bwMode="auto">
          <a:xfrm flipV="1">
            <a:off x="4204443" y="2696496"/>
            <a:ext cx="394074" cy="1120655"/>
          </a:xfrm>
          <a:prstGeom prst="straightConnector1">
            <a:avLst/>
          </a:prstGeom>
          <a:noFill/>
          <a:ln w="9525" cap="flat" cmpd="sng" algn="ctr">
            <a:noFill/>
            <a:prstDash val="solid"/>
            <a:round/>
            <a:headEnd type="none" w="med" len="med"/>
            <a:tailEnd type="arrow"/>
          </a:ln>
          <a:effectLst/>
        </p:spPr>
      </p:cxnSp>
      <p:cxnSp>
        <p:nvCxnSpPr>
          <p:cNvPr id="15" name="Straight Arrow Connector 14"/>
          <p:cNvCxnSpPr>
            <a:cxnSpLocks/>
            <a:stCxn id="13" idx="0"/>
            <a:endCxn id="10" idx="4"/>
          </p:cNvCxnSpPr>
          <p:nvPr/>
        </p:nvCxnSpPr>
        <p:spPr bwMode="auto">
          <a:xfrm flipH="1" flipV="1">
            <a:off x="4814043" y="2785229"/>
            <a:ext cx="508000" cy="1031922"/>
          </a:xfrm>
          <a:prstGeom prst="straightConnector1">
            <a:avLst/>
          </a:prstGeom>
          <a:noFill/>
          <a:ln w="9525" cap="flat" cmpd="sng" algn="ctr">
            <a:solidFill>
              <a:schemeClr val="tx1"/>
            </a:solidFill>
            <a:prstDash val="solid"/>
            <a:round/>
            <a:headEnd type="none" w="med" len="med"/>
            <a:tailEnd type="arrow"/>
          </a:ln>
          <a:effectLst/>
        </p:spPr>
      </p:cxnSp>
      <p:cxnSp>
        <p:nvCxnSpPr>
          <p:cNvPr id="18" name="Straight Arrow Connector 17"/>
          <p:cNvCxnSpPr>
            <a:cxnSpLocks/>
            <a:stCxn id="9" idx="7"/>
            <a:endCxn id="10" idx="4"/>
          </p:cNvCxnSpPr>
          <p:nvPr/>
        </p:nvCxnSpPr>
        <p:spPr bwMode="auto">
          <a:xfrm flipV="1">
            <a:off x="4419969" y="2785229"/>
            <a:ext cx="394074" cy="1124868"/>
          </a:xfrm>
          <a:prstGeom prst="straightConnector1">
            <a:avLst/>
          </a:prstGeom>
          <a:noFill/>
          <a:ln w="9525" cap="flat" cmpd="sng" algn="ctr">
            <a:solidFill>
              <a:schemeClr val="tx1"/>
            </a:solidFill>
            <a:prstDash val="solid"/>
            <a:round/>
            <a:headEnd type="none" w="med" len="med"/>
            <a:tailEnd type="arrow"/>
          </a:ln>
          <a:effectLst/>
        </p:spPr>
      </p:cxnSp>
      <p:sp>
        <p:nvSpPr>
          <p:cNvPr id="20" name="Oval 19"/>
          <p:cNvSpPr/>
          <p:nvPr/>
        </p:nvSpPr>
        <p:spPr bwMode="auto">
          <a:xfrm>
            <a:off x="4712443" y="611632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5423643" y="560832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3594843" y="560832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p:cNvCxnSpPr>
          <p:nvPr/>
        </p:nvCxnSpPr>
        <p:spPr bwMode="auto">
          <a:xfrm flipV="1">
            <a:off x="2997201" y="4111525"/>
            <a:ext cx="3274795" cy="1496795"/>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3899643" y="4451823"/>
            <a:ext cx="304800" cy="1156500"/>
          </a:xfrm>
          <a:prstGeom prst="straightConnector1">
            <a:avLst/>
          </a:prstGeom>
          <a:noFill/>
          <a:ln w="9525" cap="flat" cmpd="sng" algn="ctr">
            <a:solidFill>
              <a:schemeClr val="tx1"/>
            </a:solidFill>
            <a:prstDash val="solid"/>
            <a:round/>
            <a:headEnd type="none" w="med" len="med"/>
            <a:tailEnd type="arrow"/>
          </a:ln>
          <a:effectLst/>
        </p:spPr>
      </p:cxnSp>
      <p:cxnSp>
        <p:nvCxnSpPr>
          <p:cNvPr id="28" name="Straight Arrow Connector 27"/>
          <p:cNvCxnSpPr>
            <a:cxnSpLocks/>
            <a:stCxn id="24" idx="0"/>
            <a:endCxn id="8" idx="1"/>
          </p:cNvCxnSpPr>
          <p:nvPr/>
        </p:nvCxnSpPr>
        <p:spPr bwMode="auto">
          <a:xfrm flipH="1" flipV="1">
            <a:off x="4278838" y="4418097"/>
            <a:ext cx="1449605" cy="1190226"/>
          </a:xfrm>
          <a:prstGeom prst="straightConnector1">
            <a:avLst/>
          </a:prstGeom>
          <a:noFill/>
          <a:ln w="9525" cap="flat" cmpd="sng" algn="ctr">
            <a:solidFill>
              <a:schemeClr val="tx1"/>
            </a:solidFill>
            <a:prstDash val="solid"/>
            <a:round/>
            <a:headEnd type="none" w="med" len="med"/>
            <a:tailEnd type="arrow"/>
          </a:ln>
          <a:effectLst/>
        </p:spPr>
      </p:cxnSp>
      <p:cxnSp>
        <p:nvCxnSpPr>
          <p:cNvPr id="66" name="Straight Arrow Connector 65"/>
          <p:cNvCxnSpPr>
            <a:cxnSpLocks/>
            <a:stCxn id="24" idx="0"/>
            <a:endCxn id="13" idx="4"/>
          </p:cNvCxnSpPr>
          <p:nvPr/>
        </p:nvCxnSpPr>
        <p:spPr bwMode="auto">
          <a:xfrm flipH="1" flipV="1">
            <a:off x="5322043" y="4451823"/>
            <a:ext cx="406400" cy="1156500"/>
          </a:xfrm>
          <a:prstGeom prst="straightConnector1">
            <a:avLst/>
          </a:prstGeom>
          <a:noFill/>
          <a:ln w="9525" cap="flat" cmpd="sng" algn="ctr">
            <a:solidFill>
              <a:schemeClr val="tx1"/>
            </a:solidFill>
            <a:prstDash val="solid"/>
            <a:round/>
            <a:headEnd type="none" w="med" len="med"/>
            <a:tailEnd type="arrow"/>
          </a:ln>
          <a:effectLst/>
        </p:spPr>
      </p:cxnSp>
      <p:cxnSp>
        <p:nvCxnSpPr>
          <p:cNvPr id="71" name="Straight Arrow Connector 70"/>
          <p:cNvCxnSpPr>
            <a:cxnSpLocks/>
            <a:stCxn id="25" idx="0"/>
            <a:endCxn id="13" idx="4"/>
          </p:cNvCxnSpPr>
          <p:nvPr/>
        </p:nvCxnSpPr>
        <p:spPr bwMode="auto">
          <a:xfrm flipV="1">
            <a:off x="3899643" y="4451823"/>
            <a:ext cx="1422400" cy="1156500"/>
          </a:xfrm>
          <a:prstGeom prst="straightConnector1">
            <a:avLst/>
          </a:prstGeom>
          <a:noFill/>
          <a:ln w="9525" cap="flat" cmpd="sng" algn="ctr">
            <a:solidFill>
              <a:schemeClr val="tx1"/>
            </a:solidFill>
            <a:prstDash val="solid"/>
            <a:round/>
            <a:headEnd type="none" w="med" len="med"/>
            <a:tailEnd type="arrow"/>
          </a:ln>
          <a:effectLst/>
        </p:spPr>
      </p:cxnSp>
      <p:sp>
        <p:nvSpPr>
          <p:cNvPr id="76" name="TextBox 75"/>
          <p:cNvSpPr txBox="1"/>
          <p:nvPr/>
        </p:nvSpPr>
        <p:spPr>
          <a:xfrm>
            <a:off x="3388169" y="2881823"/>
            <a:ext cx="1117600" cy="666786"/>
          </a:xfrm>
          <a:prstGeom prst="rect">
            <a:avLst/>
          </a:prstGeom>
          <a:noFill/>
        </p:spPr>
        <p:txBody>
          <a:bodyPr wrap="square" rtlCol="0">
            <a:spAutoFit/>
          </a:bodyPr>
          <a:lstStyle/>
          <a:p>
            <a:r>
              <a:rPr lang="en-US" sz="3733" dirty="0">
                <a:solidFill>
                  <a:srgbClr val="590A0E"/>
                </a:solidFill>
              </a:rPr>
              <a:t>W</a:t>
            </a:r>
            <a:r>
              <a:rPr lang="en-US" sz="3733" baseline="30000" dirty="0">
                <a:solidFill>
                  <a:srgbClr val="590A0E"/>
                </a:solidFill>
              </a:rPr>
              <a:t>[2]</a:t>
            </a:r>
          </a:p>
        </p:txBody>
      </p:sp>
      <p:sp>
        <p:nvSpPr>
          <p:cNvPr id="77" name="TextBox 76"/>
          <p:cNvSpPr txBox="1"/>
          <p:nvPr/>
        </p:nvSpPr>
        <p:spPr>
          <a:xfrm>
            <a:off x="2743200" y="4626427"/>
            <a:ext cx="1168400" cy="666786"/>
          </a:xfrm>
          <a:prstGeom prst="rect">
            <a:avLst/>
          </a:prstGeom>
          <a:noFill/>
        </p:spPr>
        <p:txBody>
          <a:bodyPr wrap="square" rtlCol="0">
            <a:spAutoFit/>
          </a:bodyPr>
          <a:lstStyle/>
          <a:p>
            <a:r>
              <a:rPr lang="en-US" sz="3733" dirty="0">
                <a:solidFill>
                  <a:srgbClr val="590A0E"/>
                </a:solidFill>
              </a:rPr>
              <a:t>W</a:t>
            </a:r>
            <a:r>
              <a:rPr lang="en-US" sz="3733" baseline="30000" dirty="0">
                <a:solidFill>
                  <a:srgbClr val="590A0E"/>
                </a:solidFill>
              </a:rPr>
              <a:t>[1]</a:t>
            </a:r>
            <a:endParaRPr lang="en-US" sz="3733" dirty="0">
              <a:solidFill>
                <a:srgbClr val="590A0E"/>
              </a:solidFill>
            </a:endParaRPr>
          </a:p>
        </p:txBody>
      </p:sp>
      <p:sp>
        <p:nvSpPr>
          <p:cNvPr id="82" name="TextBox 81"/>
          <p:cNvSpPr txBox="1"/>
          <p:nvPr/>
        </p:nvSpPr>
        <p:spPr>
          <a:xfrm>
            <a:off x="4648200" y="1524153"/>
            <a:ext cx="340158" cy="502766"/>
          </a:xfrm>
          <a:prstGeom prst="rect">
            <a:avLst/>
          </a:prstGeom>
          <a:noFill/>
        </p:spPr>
        <p:txBody>
          <a:bodyPr wrap="none" rtlCol="0">
            <a:spAutoFit/>
          </a:bodyPr>
          <a:lstStyle/>
          <a:p>
            <a:r>
              <a:rPr lang="en-US" sz="2667" dirty="0"/>
              <a:t>y</a:t>
            </a:r>
            <a:endParaRPr lang="en-US" sz="2400" dirty="0"/>
          </a:p>
        </p:txBody>
      </p:sp>
      <p:sp>
        <p:nvSpPr>
          <p:cNvPr id="83" name="TextBox 82"/>
          <p:cNvSpPr txBox="1"/>
          <p:nvPr/>
        </p:nvSpPr>
        <p:spPr>
          <a:xfrm>
            <a:off x="5427015" y="6324753"/>
            <a:ext cx="447558" cy="502766"/>
          </a:xfrm>
          <a:prstGeom prst="rect">
            <a:avLst/>
          </a:prstGeom>
          <a:noFill/>
        </p:spPr>
        <p:txBody>
          <a:bodyPr wrap="none" rtlCol="0">
            <a:spAutoFit/>
          </a:bodyPr>
          <a:lstStyle/>
          <a:p>
            <a:r>
              <a:rPr lang="en-US" sz="2667" dirty="0"/>
              <a:t>x</a:t>
            </a:r>
            <a:r>
              <a:rPr lang="en-US" sz="2667" baseline="-25000" dirty="0"/>
              <a:t>2</a:t>
            </a:r>
            <a:endParaRPr lang="en-US" sz="2400" baseline="-25000" dirty="0"/>
          </a:p>
        </p:txBody>
      </p:sp>
      <p:sp>
        <p:nvSpPr>
          <p:cNvPr id="84" name="TextBox 83"/>
          <p:cNvSpPr txBox="1"/>
          <p:nvPr/>
        </p:nvSpPr>
        <p:spPr>
          <a:xfrm>
            <a:off x="3684959" y="6292235"/>
            <a:ext cx="609600" cy="502766"/>
          </a:xfrm>
          <a:prstGeom prst="rect">
            <a:avLst/>
          </a:prstGeom>
          <a:noFill/>
        </p:spPr>
        <p:txBody>
          <a:bodyPr wrap="square" rtlCol="0">
            <a:spAutoFit/>
          </a:bodyPr>
          <a:lstStyle/>
          <a:p>
            <a:r>
              <a:rPr lang="en-US" sz="2667" dirty="0"/>
              <a:t>x</a:t>
            </a:r>
            <a:r>
              <a:rPr lang="en-US" sz="2667" baseline="-25000" dirty="0"/>
              <a:t>1</a:t>
            </a:r>
            <a:endParaRPr lang="en-US" sz="2400" baseline="-25000" dirty="0"/>
          </a:p>
        </p:txBody>
      </p:sp>
      <p:sp>
        <p:nvSpPr>
          <p:cNvPr id="31" name="TextBox 30">
            <a:extLst>
              <a:ext uri="{FF2B5EF4-FFF2-40B4-BE49-F238E27FC236}">
                <a16:creationId xmlns:a16="http://schemas.microsoft.com/office/drawing/2014/main" id="{138D2CAE-9BBB-774E-BDA5-A9D6E5669DE1}"/>
              </a:ext>
            </a:extLst>
          </p:cNvPr>
          <p:cNvSpPr txBox="1"/>
          <p:nvPr/>
        </p:nvSpPr>
        <p:spPr>
          <a:xfrm>
            <a:off x="1534633" y="2250010"/>
            <a:ext cx="2475999" cy="461665"/>
          </a:xfrm>
          <a:prstGeom prst="rect">
            <a:avLst/>
          </a:prstGeom>
          <a:noFill/>
        </p:spPr>
        <p:txBody>
          <a:bodyPr wrap="none" rtlCol="0">
            <a:spAutoFit/>
          </a:bodyPr>
          <a:lstStyle/>
          <a:p>
            <a:r>
              <a:rPr lang="en-US" sz="2400" dirty="0"/>
              <a:t>Sigmoid activation</a:t>
            </a:r>
          </a:p>
        </p:txBody>
      </p:sp>
      <p:sp>
        <p:nvSpPr>
          <p:cNvPr id="58" name="TextBox 57">
            <a:extLst>
              <a:ext uri="{FF2B5EF4-FFF2-40B4-BE49-F238E27FC236}">
                <a16:creationId xmlns:a16="http://schemas.microsoft.com/office/drawing/2014/main" id="{F73C8C0D-BCAF-534D-9121-39D071F387C6}"/>
              </a:ext>
            </a:extLst>
          </p:cNvPr>
          <p:cNvSpPr txBox="1"/>
          <p:nvPr/>
        </p:nvSpPr>
        <p:spPr>
          <a:xfrm>
            <a:off x="1416926" y="3908298"/>
            <a:ext cx="2116157" cy="461665"/>
          </a:xfrm>
          <a:prstGeom prst="rect">
            <a:avLst/>
          </a:prstGeom>
          <a:noFill/>
        </p:spPr>
        <p:txBody>
          <a:bodyPr wrap="none" rtlCol="0">
            <a:spAutoFit/>
          </a:bodyPr>
          <a:lstStyle/>
          <a:p>
            <a:r>
              <a:rPr lang="en-US" sz="2400" dirty="0" err="1"/>
              <a:t>ReLU</a:t>
            </a:r>
            <a:r>
              <a:rPr lang="en-US" sz="2400" dirty="0"/>
              <a:t> activation</a:t>
            </a:r>
          </a:p>
        </p:txBody>
      </p:sp>
      <p:sp>
        <p:nvSpPr>
          <p:cNvPr id="34" name="Oval 33">
            <a:extLst>
              <a:ext uri="{FF2B5EF4-FFF2-40B4-BE49-F238E27FC236}">
                <a16:creationId xmlns:a16="http://schemas.microsoft.com/office/drawing/2014/main" id="{1775278B-A83B-294C-ACEC-2A245DEDC671}"/>
              </a:ext>
            </a:extLst>
          </p:cNvPr>
          <p:cNvSpPr/>
          <p:nvPr/>
        </p:nvSpPr>
        <p:spPr bwMode="auto">
          <a:xfrm>
            <a:off x="6629400" y="553212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r>
              <a:rPr lang="en-US" sz="2133" dirty="0">
                <a:latin typeface="Tahoma" charset="0"/>
              </a:rPr>
              <a:t>1</a:t>
            </a:r>
          </a:p>
        </p:txBody>
      </p:sp>
      <p:cxnSp>
        <p:nvCxnSpPr>
          <p:cNvPr id="35" name="Straight Arrow Connector 34">
            <a:extLst>
              <a:ext uri="{FF2B5EF4-FFF2-40B4-BE49-F238E27FC236}">
                <a16:creationId xmlns:a16="http://schemas.microsoft.com/office/drawing/2014/main" id="{25459BEC-3C1C-6A43-9DAC-1E10D285D8D5}"/>
              </a:ext>
            </a:extLst>
          </p:cNvPr>
          <p:cNvCxnSpPr>
            <a:cxnSpLocks/>
            <a:endCxn id="9" idx="4"/>
          </p:cNvCxnSpPr>
          <p:nvPr/>
        </p:nvCxnSpPr>
        <p:spPr bwMode="auto">
          <a:xfrm flipH="1" flipV="1">
            <a:off x="4204443" y="4451823"/>
            <a:ext cx="2677768" cy="1053625"/>
          </a:xfrm>
          <a:prstGeom prst="straightConnector1">
            <a:avLst/>
          </a:prstGeom>
          <a:noFill/>
          <a:ln w="9525" cap="flat" cmpd="sng" algn="ctr">
            <a:solidFill>
              <a:schemeClr val="tx1"/>
            </a:solidFill>
            <a:prstDash val="solid"/>
            <a:round/>
            <a:headEnd type="none" w="med" len="med"/>
            <a:tailEnd type="arrow"/>
          </a:ln>
          <a:effectLst/>
        </p:spPr>
      </p:cxnSp>
      <p:cxnSp>
        <p:nvCxnSpPr>
          <p:cNvPr id="36" name="Straight Arrow Connector 35">
            <a:extLst>
              <a:ext uri="{FF2B5EF4-FFF2-40B4-BE49-F238E27FC236}">
                <a16:creationId xmlns:a16="http://schemas.microsoft.com/office/drawing/2014/main" id="{EB9B621E-D6AA-C246-AD2E-455A2847B45D}"/>
              </a:ext>
            </a:extLst>
          </p:cNvPr>
          <p:cNvCxnSpPr>
            <a:cxnSpLocks/>
            <a:stCxn id="34" idx="0"/>
            <a:endCxn id="13" idx="4"/>
          </p:cNvCxnSpPr>
          <p:nvPr/>
        </p:nvCxnSpPr>
        <p:spPr bwMode="auto">
          <a:xfrm flipH="1" flipV="1">
            <a:off x="5322043" y="4451823"/>
            <a:ext cx="1612157" cy="1080300"/>
          </a:xfrm>
          <a:prstGeom prst="straightConnector1">
            <a:avLst/>
          </a:prstGeom>
          <a:noFill/>
          <a:ln w="9525" cap="flat" cmpd="sng" algn="ctr">
            <a:solidFill>
              <a:schemeClr val="tx1"/>
            </a:solidFill>
            <a:prstDash val="solid"/>
            <a:round/>
            <a:headEnd type="none" w="med" len="med"/>
            <a:tailEnd type="arrow"/>
          </a:ln>
          <a:effectLst/>
        </p:spPr>
      </p:cxnSp>
      <p:sp>
        <p:nvSpPr>
          <p:cNvPr id="41" name="Oval 40">
            <a:extLst>
              <a:ext uri="{FF2B5EF4-FFF2-40B4-BE49-F238E27FC236}">
                <a16:creationId xmlns:a16="http://schemas.microsoft.com/office/drawing/2014/main" id="{9A2396A9-6B58-CE44-BD2F-C4C0B19A6DFF}"/>
              </a:ext>
            </a:extLst>
          </p:cNvPr>
          <p:cNvSpPr/>
          <p:nvPr/>
        </p:nvSpPr>
        <p:spPr bwMode="auto">
          <a:xfrm>
            <a:off x="5951503" y="370332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r>
              <a:rPr lang="en-US" sz="2133" dirty="0">
                <a:latin typeface="Tahoma" charset="0"/>
              </a:rPr>
              <a:t>1</a:t>
            </a:r>
          </a:p>
        </p:txBody>
      </p:sp>
      <p:cxnSp>
        <p:nvCxnSpPr>
          <p:cNvPr id="42" name="Straight Arrow Connector 41">
            <a:extLst>
              <a:ext uri="{FF2B5EF4-FFF2-40B4-BE49-F238E27FC236}">
                <a16:creationId xmlns:a16="http://schemas.microsoft.com/office/drawing/2014/main" id="{0EBA81D7-ED82-314C-A867-C11789370D5A}"/>
              </a:ext>
            </a:extLst>
          </p:cNvPr>
          <p:cNvCxnSpPr>
            <a:cxnSpLocks/>
            <a:stCxn id="41" idx="1"/>
            <a:endCxn id="10" idx="4"/>
          </p:cNvCxnSpPr>
          <p:nvPr/>
        </p:nvCxnSpPr>
        <p:spPr bwMode="auto">
          <a:xfrm flipH="1" flipV="1">
            <a:off x="4814043" y="2785229"/>
            <a:ext cx="1226734" cy="1011040"/>
          </a:xfrm>
          <a:prstGeom prst="straightConnector1">
            <a:avLst/>
          </a:prstGeom>
          <a:noFill/>
          <a:ln w="9525" cap="flat" cmpd="sng" algn="ctr">
            <a:solidFill>
              <a:schemeClr val="tx1"/>
            </a:solidFill>
            <a:prstDash val="solid"/>
            <a:round/>
            <a:headEnd type="none" w="med" len="med"/>
            <a:tailEnd type="arrow"/>
          </a:ln>
          <a:effectLst/>
        </p:spPr>
      </p:cxnSp>
      <p:sp>
        <p:nvSpPr>
          <p:cNvPr id="47" name="TextBox 46">
            <a:extLst>
              <a:ext uri="{FF2B5EF4-FFF2-40B4-BE49-F238E27FC236}">
                <a16:creationId xmlns:a16="http://schemas.microsoft.com/office/drawing/2014/main" id="{FA2F9A00-9BE6-C64B-9D81-303064705980}"/>
              </a:ext>
            </a:extLst>
          </p:cNvPr>
          <p:cNvSpPr txBox="1"/>
          <p:nvPr/>
        </p:nvSpPr>
        <p:spPr>
          <a:xfrm>
            <a:off x="6478959" y="4660153"/>
            <a:ext cx="1168400" cy="666786"/>
          </a:xfrm>
          <a:prstGeom prst="rect">
            <a:avLst/>
          </a:prstGeom>
          <a:noFill/>
        </p:spPr>
        <p:txBody>
          <a:bodyPr wrap="square" rtlCol="0">
            <a:spAutoFit/>
          </a:bodyPr>
          <a:lstStyle/>
          <a:p>
            <a:r>
              <a:rPr lang="en-US" sz="3733" dirty="0">
                <a:solidFill>
                  <a:srgbClr val="590A0E"/>
                </a:solidFill>
              </a:rPr>
              <a:t>b</a:t>
            </a:r>
            <a:r>
              <a:rPr lang="en-US" sz="3733" baseline="30000" dirty="0">
                <a:solidFill>
                  <a:srgbClr val="590A0E"/>
                </a:solidFill>
              </a:rPr>
              <a:t>[1]</a:t>
            </a:r>
          </a:p>
        </p:txBody>
      </p:sp>
      <p:sp>
        <p:nvSpPr>
          <p:cNvPr id="48" name="TextBox 47">
            <a:extLst>
              <a:ext uri="{FF2B5EF4-FFF2-40B4-BE49-F238E27FC236}">
                <a16:creationId xmlns:a16="http://schemas.microsoft.com/office/drawing/2014/main" id="{79FDBF27-75A9-8440-824D-AD69723050F1}"/>
              </a:ext>
            </a:extLst>
          </p:cNvPr>
          <p:cNvSpPr txBox="1"/>
          <p:nvPr/>
        </p:nvSpPr>
        <p:spPr>
          <a:xfrm>
            <a:off x="5728443" y="2964396"/>
            <a:ext cx="1168400" cy="666786"/>
          </a:xfrm>
          <a:prstGeom prst="rect">
            <a:avLst/>
          </a:prstGeom>
          <a:noFill/>
        </p:spPr>
        <p:txBody>
          <a:bodyPr wrap="square" rtlCol="0">
            <a:spAutoFit/>
          </a:bodyPr>
          <a:lstStyle/>
          <a:p>
            <a:r>
              <a:rPr lang="en-US" sz="3733" dirty="0">
                <a:solidFill>
                  <a:srgbClr val="590A0E"/>
                </a:solidFill>
              </a:rPr>
              <a:t>b</a:t>
            </a:r>
            <a:r>
              <a:rPr lang="en-US" sz="3733" baseline="30000" dirty="0">
                <a:solidFill>
                  <a:srgbClr val="590A0E"/>
                </a:solidFill>
              </a:rPr>
              <a:t>[2]</a:t>
            </a:r>
            <a:endParaRPr lang="en-US" sz="3733" dirty="0">
              <a:solidFill>
                <a:srgbClr val="590A0E"/>
              </a:solidFill>
            </a:endParaRPr>
          </a:p>
        </p:txBody>
      </p:sp>
      <p:pic>
        <p:nvPicPr>
          <p:cNvPr id="38" name="Picture 37">
            <a:extLst>
              <a:ext uri="{FF2B5EF4-FFF2-40B4-BE49-F238E27FC236}">
                <a16:creationId xmlns:a16="http://schemas.microsoft.com/office/drawing/2014/main" id="{7EBC3817-9CC8-FF47-AFDA-C9DBED4ED4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90217" y="1799309"/>
            <a:ext cx="4339379" cy="3809011"/>
          </a:xfrm>
          <a:prstGeom prst="rect">
            <a:avLst/>
          </a:prstGeom>
        </p:spPr>
      </p:pic>
      <p:sp>
        <p:nvSpPr>
          <p:cNvPr id="3" name="Rectangle 2">
            <a:extLst>
              <a:ext uri="{FF2B5EF4-FFF2-40B4-BE49-F238E27FC236}">
                <a16:creationId xmlns:a16="http://schemas.microsoft.com/office/drawing/2014/main" id="{A2CC4AC7-A50D-89AA-3D8B-9E6BED05F05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8C72431-46C3-0BCC-323C-5A3EE4644B3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090546E-81D4-3003-F98C-85956110AB1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77020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1005840"/>
            <a:ext cx="10834195" cy="1066800"/>
          </a:xfrm>
        </p:spPr>
        <p:txBody>
          <a:bodyPr>
            <a:normAutofit fontScale="90000"/>
          </a:bodyPr>
          <a:lstStyle/>
          <a:p>
            <a:r>
              <a:rPr lang="en-US" b="0" dirty="0"/>
              <a:t>Backward differentiation on a two layer network</a:t>
            </a:r>
          </a:p>
        </p:txBody>
      </p:sp>
      <p:sp>
        <p:nvSpPr>
          <p:cNvPr id="20" name="Oval 19"/>
          <p:cNvSpPr/>
          <p:nvPr/>
        </p:nvSpPr>
        <p:spPr bwMode="auto">
          <a:xfrm>
            <a:off x="4712443" y="707644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pic>
        <p:nvPicPr>
          <p:cNvPr id="38" name="Picture 37">
            <a:extLst>
              <a:ext uri="{FF2B5EF4-FFF2-40B4-BE49-F238E27FC236}">
                <a16:creationId xmlns:a16="http://schemas.microsoft.com/office/drawing/2014/main" id="{7EBC3817-9CC8-FF47-AFDA-C9DBED4ED4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1" y="2864629"/>
            <a:ext cx="4339379" cy="3809011"/>
          </a:xfrm>
          <a:prstGeom prst="rect">
            <a:avLst/>
          </a:prstGeom>
        </p:spPr>
      </p:pic>
      <p:pic>
        <p:nvPicPr>
          <p:cNvPr id="37" name="Picture 36">
            <a:extLst>
              <a:ext uri="{FF2B5EF4-FFF2-40B4-BE49-F238E27FC236}">
                <a16:creationId xmlns:a16="http://schemas.microsoft.com/office/drawing/2014/main" id="{F93153EE-A4B0-CE4A-9D52-AA7A574FEA6C}"/>
              </a:ext>
            </a:extLst>
          </p:cNvPr>
          <p:cNvPicPr>
            <a:picLocks noChangeAspect="1"/>
          </p:cNvPicPr>
          <p:nvPr/>
        </p:nvPicPr>
        <p:blipFill>
          <a:blip r:embed="rId4"/>
          <a:stretch>
            <a:fillRect/>
          </a:stretch>
        </p:blipFill>
        <p:spPr>
          <a:xfrm>
            <a:off x="6053971" y="5201431"/>
            <a:ext cx="3846492" cy="1066800"/>
          </a:xfrm>
          <a:prstGeom prst="rect">
            <a:avLst/>
          </a:prstGeom>
        </p:spPr>
      </p:pic>
      <p:pic>
        <p:nvPicPr>
          <p:cNvPr id="40" name="Picture 39">
            <a:extLst>
              <a:ext uri="{FF2B5EF4-FFF2-40B4-BE49-F238E27FC236}">
                <a16:creationId xmlns:a16="http://schemas.microsoft.com/office/drawing/2014/main" id="{1A887EE2-6D0F-0B46-A802-4DA756EC2E4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050334" y="3682573"/>
            <a:ext cx="4444961" cy="975723"/>
          </a:xfrm>
          <a:prstGeom prst="rect">
            <a:avLst/>
          </a:prstGeom>
        </p:spPr>
      </p:pic>
      <p:sp>
        <p:nvSpPr>
          <p:cNvPr id="3" name="Rectangle 2">
            <a:extLst>
              <a:ext uri="{FF2B5EF4-FFF2-40B4-BE49-F238E27FC236}">
                <a16:creationId xmlns:a16="http://schemas.microsoft.com/office/drawing/2014/main" id="{0E9AC777-0EF4-979F-4D66-DA8F3F35364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006F8BF-1F76-6BE7-2DD1-5B079A76C08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55C63B4-09EF-9040-A4ED-67081D09B81E}"/>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12814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ABB167-6F9E-5941-86C0-904D8A9077B1}"/>
              </a:ext>
            </a:extLst>
          </p:cNvPr>
          <p:cNvSpPr>
            <a:spLocks noGrp="1"/>
          </p:cNvSpPr>
          <p:nvPr>
            <p:ph type="title"/>
          </p:nvPr>
        </p:nvSpPr>
        <p:spPr>
          <a:xfrm>
            <a:off x="1066800" y="983421"/>
            <a:ext cx="10058400" cy="907196"/>
          </a:xfrm>
        </p:spPr>
        <p:txBody>
          <a:bodyPr>
            <a:normAutofit fontScale="90000"/>
          </a:bodyPr>
          <a:lstStyle/>
          <a:p>
            <a:r>
              <a:rPr lang="en-US" b="0" dirty="0"/>
              <a:t>Backward differentiation on a 2-layer network </a:t>
            </a:r>
          </a:p>
        </p:txBody>
      </p:sp>
      <p:pic>
        <p:nvPicPr>
          <p:cNvPr id="5" name="Picture 4">
            <a:extLst>
              <a:ext uri="{FF2B5EF4-FFF2-40B4-BE49-F238E27FC236}">
                <a16:creationId xmlns:a16="http://schemas.microsoft.com/office/drawing/2014/main" id="{0E41577B-915E-6748-9749-8A5D482DEDEB}"/>
              </a:ext>
            </a:extLst>
          </p:cNvPr>
          <p:cNvPicPr>
            <a:picLocks noChangeAspect="1"/>
          </p:cNvPicPr>
          <p:nvPr/>
        </p:nvPicPr>
        <p:blipFill>
          <a:blip r:embed="rId3"/>
          <a:stretch>
            <a:fillRect/>
          </a:stretch>
        </p:blipFill>
        <p:spPr>
          <a:xfrm>
            <a:off x="255751" y="1824121"/>
            <a:ext cx="11379200" cy="4770511"/>
          </a:xfrm>
          <a:prstGeom prst="rect">
            <a:avLst/>
          </a:prstGeom>
        </p:spPr>
      </p:pic>
      <p:pic>
        <p:nvPicPr>
          <p:cNvPr id="3" name="Picture 2">
            <a:extLst>
              <a:ext uri="{FF2B5EF4-FFF2-40B4-BE49-F238E27FC236}">
                <a16:creationId xmlns:a16="http://schemas.microsoft.com/office/drawing/2014/main" id="{CA9710BC-0067-894F-8CD1-60AA083EE2E8}"/>
              </a:ext>
            </a:extLst>
          </p:cNvPr>
          <p:cNvPicPr>
            <a:picLocks noChangeAspect="1"/>
          </p:cNvPicPr>
          <p:nvPr/>
        </p:nvPicPr>
        <p:blipFill>
          <a:blip r:embed="rId4"/>
          <a:stretch>
            <a:fillRect/>
          </a:stretch>
        </p:blipFill>
        <p:spPr>
          <a:xfrm>
            <a:off x="8128000" y="4676212"/>
            <a:ext cx="2743200" cy="760809"/>
          </a:xfrm>
          <a:prstGeom prst="rect">
            <a:avLst/>
          </a:prstGeom>
        </p:spPr>
      </p:pic>
      <p:pic>
        <p:nvPicPr>
          <p:cNvPr id="6" name="Picture 5">
            <a:extLst>
              <a:ext uri="{FF2B5EF4-FFF2-40B4-BE49-F238E27FC236}">
                <a16:creationId xmlns:a16="http://schemas.microsoft.com/office/drawing/2014/main" id="{A533EAA8-9BF6-1643-8CEF-5CBDCFC1DAC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368800" y="1982057"/>
            <a:ext cx="2963333" cy="650487"/>
          </a:xfrm>
          <a:prstGeom prst="rect">
            <a:avLst/>
          </a:prstGeom>
        </p:spPr>
      </p:pic>
      <p:pic>
        <p:nvPicPr>
          <p:cNvPr id="7" name="Picture 6">
            <a:extLst>
              <a:ext uri="{FF2B5EF4-FFF2-40B4-BE49-F238E27FC236}">
                <a16:creationId xmlns:a16="http://schemas.microsoft.com/office/drawing/2014/main" id="{21353133-64B3-B442-B5EE-452F599C461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454400" y="5893905"/>
            <a:ext cx="2963333" cy="650487"/>
          </a:xfrm>
          <a:prstGeom prst="rect">
            <a:avLst/>
          </a:prstGeom>
        </p:spPr>
      </p:pic>
      <p:sp>
        <p:nvSpPr>
          <p:cNvPr id="4" name="Rectangle 3">
            <a:extLst>
              <a:ext uri="{FF2B5EF4-FFF2-40B4-BE49-F238E27FC236}">
                <a16:creationId xmlns:a16="http://schemas.microsoft.com/office/drawing/2014/main" id="{12ED12D6-1965-3647-7823-A729407176A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29B3701-6659-1F8C-A430-9FD33096B18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175D485A-1086-63B7-E61B-88BDAAB46FFE}"/>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80670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BCD826FB-9028-C543-96E3-A3C50BD5FF75}"/>
                  </a:ext>
                </a:extLst>
              </p:cNvPr>
              <p:cNvSpPr>
                <a:spLocks noGrp="1"/>
              </p:cNvSpPr>
              <p:nvPr>
                <p:ph type="title"/>
              </p:nvPr>
            </p:nvSpPr>
            <p:spPr>
              <a:xfrm>
                <a:off x="609600" y="651771"/>
                <a:ext cx="11582400" cy="907196"/>
              </a:xfrm>
            </p:spPr>
            <p:txBody>
              <a:bodyPr>
                <a:normAutofit fontScale="90000"/>
              </a:bodyPr>
              <a:lstStyle/>
              <a:p>
                <a:r>
                  <a:rPr lang="en-US" dirty="0"/>
                  <a:t>Starting off the backward pass: </a:t>
                </a:r>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rPr>
                          <m:t>𝐿</m:t>
                        </m:r>
                      </m:num>
                      <m:den>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rPr>
                          <m:t>𝑧</m:t>
                        </m:r>
                      </m:den>
                    </m:f>
                  </m:oMath>
                </a14:m>
                <a:r>
                  <a:rPr lang="en-US" dirty="0"/>
                  <a:t>  </a:t>
                </a:r>
                <a:br>
                  <a:rPr lang="en-US" dirty="0"/>
                </a:br>
                <a:r>
                  <a:rPr lang="en-US" sz="2933" dirty="0"/>
                  <a:t>(I'll write </a:t>
                </a:r>
                <a14:m>
                  <m:oMath xmlns:m="http://schemas.openxmlformats.org/officeDocument/2006/math">
                    <m:r>
                      <a:rPr lang="en-US" sz="2933" i="1">
                        <a:latin typeface="Cambria Math" panose="02040503050406030204" pitchFamily="18" charset="0"/>
                      </a:rPr>
                      <m:t>𝑎</m:t>
                    </m:r>
                  </m:oMath>
                </a14:m>
                <a:r>
                  <a:rPr lang="en-US" sz="2933" dirty="0"/>
                  <a:t> f</a:t>
                </a:r>
                <a14:m>
                  <m:oMath xmlns:m="http://schemas.openxmlformats.org/officeDocument/2006/math">
                    <m:r>
                      <m:rPr>
                        <m:sty m:val="p"/>
                      </m:rPr>
                      <a:rPr lang="en-US" sz="2933">
                        <a:latin typeface="Cambria Math" panose="02040503050406030204" pitchFamily="18" charset="0"/>
                      </a:rPr>
                      <m:t>or</m:t>
                    </m:r>
                    <m:r>
                      <a:rPr lang="en-US" sz="2933">
                        <a:latin typeface="Cambria Math" panose="02040503050406030204" pitchFamily="18" charset="0"/>
                      </a:rPr>
                      <m:t> </m:t>
                    </m:r>
                    <m:sSup>
                      <m:sSupPr>
                        <m:ctrlPr>
                          <a:rPr lang="en-US" sz="2933" i="1">
                            <a:latin typeface="Cambria Math" panose="02040503050406030204" pitchFamily="18" charset="0"/>
                          </a:rPr>
                        </m:ctrlPr>
                      </m:sSupPr>
                      <m:e>
                        <m:r>
                          <a:rPr lang="en-US" sz="2933" i="1">
                            <a:latin typeface="Cambria Math" panose="02040503050406030204" pitchFamily="18" charset="0"/>
                          </a:rPr>
                          <m:t>𝑎</m:t>
                        </m:r>
                      </m:e>
                      <m:sup>
                        <m:r>
                          <a:rPr lang="en-US" sz="2933" i="1">
                            <a:latin typeface="Cambria Math" panose="02040503050406030204" pitchFamily="18" charset="0"/>
                          </a:rPr>
                          <m:t>[2]</m:t>
                        </m:r>
                      </m:sup>
                    </m:sSup>
                  </m:oMath>
                </a14:m>
                <a:r>
                  <a:rPr lang="en-US" sz="2933" dirty="0"/>
                  <a:t> and </a:t>
                </a:r>
                <a14:m>
                  <m:oMath xmlns:m="http://schemas.openxmlformats.org/officeDocument/2006/math">
                    <m:r>
                      <a:rPr lang="en-US" sz="2933" i="1">
                        <a:latin typeface="Cambria Math" panose="02040503050406030204" pitchFamily="18" charset="0"/>
                      </a:rPr>
                      <m:t>𝑧</m:t>
                    </m:r>
                  </m:oMath>
                </a14:m>
                <a:r>
                  <a:rPr lang="en-US" sz="2933" dirty="0"/>
                  <a:t> for </a:t>
                </a:r>
                <a14:m>
                  <m:oMath xmlns:m="http://schemas.openxmlformats.org/officeDocument/2006/math">
                    <m:sSup>
                      <m:sSupPr>
                        <m:ctrlPr>
                          <a:rPr lang="en-US" sz="2933" i="1">
                            <a:latin typeface="Cambria Math" panose="02040503050406030204" pitchFamily="18" charset="0"/>
                          </a:rPr>
                        </m:ctrlPr>
                      </m:sSupPr>
                      <m:e>
                        <m:r>
                          <a:rPr lang="en-US" sz="2933" i="1">
                            <a:latin typeface="Cambria Math" panose="02040503050406030204" pitchFamily="18" charset="0"/>
                          </a:rPr>
                          <m:t>𝑧</m:t>
                        </m:r>
                      </m:e>
                      <m:sup>
                        <m:r>
                          <a:rPr lang="en-US" sz="2933" i="1">
                            <a:latin typeface="Cambria Math" panose="02040503050406030204" pitchFamily="18" charset="0"/>
                          </a:rPr>
                          <m:t>[2]</m:t>
                        </m:r>
                      </m:sup>
                    </m:sSup>
                  </m:oMath>
                </a14:m>
                <a:r>
                  <a:rPr lang="en-US" sz="2933" dirty="0"/>
                  <a:t> )</a:t>
                </a:r>
                <a:endParaRPr lang="en-US" dirty="0"/>
              </a:p>
            </p:txBody>
          </p:sp>
        </mc:Choice>
        <mc:Fallback xmlns="">
          <p:sp>
            <p:nvSpPr>
              <p:cNvPr id="2" name="Title 1">
                <a:extLst>
                  <a:ext uri="{FF2B5EF4-FFF2-40B4-BE49-F238E27FC236}">
                    <a16:creationId xmlns:a16="http://schemas.microsoft.com/office/drawing/2014/main" id="{BCD826FB-9028-C543-96E3-A3C50BD5FF75}"/>
                  </a:ext>
                </a:extLst>
              </p:cNvPr>
              <p:cNvSpPr>
                <a:spLocks noGrp="1" noRot="1" noChangeAspect="1" noMove="1" noResize="1" noEditPoints="1" noAdjustHandles="1" noChangeArrowheads="1" noChangeShapeType="1" noTextEdit="1"/>
              </p:cNvSpPr>
              <p:nvPr>
                <p:ph type="title"/>
              </p:nvPr>
            </p:nvSpPr>
            <p:spPr>
              <a:xfrm>
                <a:off x="609600" y="651771"/>
                <a:ext cx="11582400" cy="907196"/>
              </a:xfrm>
              <a:blipFill>
                <a:blip r:embed="rId3"/>
                <a:stretch>
                  <a:fillRect l="-1842" t="-21477" b="-3825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DF3AE684-7DAD-E340-8AD5-1B529828965D}"/>
                  </a:ext>
                </a:extLst>
              </p:cNvPr>
              <p:cNvSpPr txBox="1"/>
              <p:nvPr/>
            </p:nvSpPr>
            <p:spPr>
              <a:xfrm>
                <a:off x="-430981" y="1816836"/>
                <a:ext cx="9396361" cy="492443"/>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3200" i="1">
                          <a:latin typeface="Cambria Math" panose="02040503050406030204" pitchFamily="18" charset="0"/>
                        </a:rPr>
                        <m:t>𝐿</m:t>
                      </m:r>
                      <m:d>
                        <m:dPr>
                          <m:ctrlPr>
                            <a:rPr lang="en-US" sz="3200" i="1">
                              <a:latin typeface="Cambria Math" panose="02040503050406030204" pitchFamily="18" charset="0"/>
                            </a:rPr>
                          </m:ctrlPr>
                        </m:dPr>
                        <m:e>
                          <m:acc>
                            <m:accPr>
                              <m:chr m:val="̂"/>
                              <m:ctrlPr>
                                <a:rPr lang="en-US" sz="3200" i="1">
                                  <a:latin typeface="Cambria Math" panose="02040503050406030204" pitchFamily="18" charset="0"/>
                                </a:rPr>
                              </m:ctrlPr>
                            </m:accPr>
                            <m:e>
                              <m:r>
                                <a:rPr lang="en-US" sz="3200" i="1">
                                  <a:latin typeface="Cambria Math" panose="02040503050406030204" pitchFamily="18" charset="0"/>
                                </a:rPr>
                                <m:t>𝑦</m:t>
                              </m:r>
                            </m:e>
                          </m:acc>
                          <m:r>
                            <a:rPr lang="en-US" sz="3200" i="1">
                              <a:latin typeface="Cambria Math" panose="02040503050406030204" pitchFamily="18" charset="0"/>
                            </a:rPr>
                            <m:t>,</m:t>
                          </m:r>
                          <m:r>
                            <a:rPr lang="en-US" sz="3200" i="1">
                              <a:latin typeface="Cambria Math" panose="02040503050406030204" pitchFamily="18" charset="0"/>
                            </a:rPr>
                            <m:t>𝑦</m:t>
                          </m:r>
                        </m:e>
                      </m:d>
                      <m:r>
                        <a:rPr lang="en-US" sz="3200" i="1">
                          <a:latin typeface="Cambria Math" panose="02040503050406030204" pitchFamily="18" charset="0"/>
                        </a:rPr>
                        <m:t>=−</m:t>
                      </m:r>
                      <m:d>
                        <m:dPr>
                          <m:ctrlPr>
                            <a:rPr lang="en-US" sz="3200" i="1">
                              <a:latin typeface="Cambria Math" panose="02040503050406030204" pitchFamily="18" charset="0"/>
                            </a:rPr>
                          </m:ctrlPr>
                        </m:dPr>
                        <m:e>
                          <m:r>
                            <m:rPr>
                              <m:nor/>
                            </m:rPr>
                            <a:rPr lang="en-US" sz="3200">
                              <a:latin typeface="Cambria Math" panose="02040503050406030204" pitchFamily="18" charset="0"/>
                            </a:rPr>
                            <m:t>y</m:t>
                          </m:r>
                          <m:func>
                            <m:funcPr>
                              <m:ctrlPr>
                                <a:rPr lang="en-US" sz="3200" i="1">
                                  <a:latin typeface="Cambria Math" panose="02040503050406030204" pitchFamily="18" charset="0"/>
                                </a:rPr>
                              </m:ctrlPr>
                            </m:funcPr>
                            <m:fName>
                              <m:r>
                                <m:rPr>
                                  <m:sty m:val="p"/>
                                </m:rPr>
                                <a:rPr lang="en-US" sz="3200">
                                  <a:latin typeface="Cambria Math" panose="02040503050406030204" pitchFamily="18" charset="0"/>
                                </a:rPr>
                                <m:t>log</m:t>
                              </m:r>
                            </m:fName>
                            <m:e>
                              <m:r>
                                <a:rPr lang="en-US" sz="3200" i="1">
                                  <a:latin typeface="Cambria Math" panose="02040503050406030204" pitchFamily="18" charset="0"/>
                                </a:rPr>
                                <m:t>(</m:t>
                              </m:r>
                              <m:acc>
                                <m:accPr>
                                  <m:chr m:val="̂"/>
                                  <m:ctrlPr>
                                    <a:rPr lang="en-US" sz="3200" i="1">
                                      <a:latin typeface="Cambria Math" panose="02040503050406030204" pitchFamily="18" charset="0"/>
                                    </a:rPr>
                                  </m:ctrlPr>
                                </m:accPr>
                                <m:e>
                                  <m:r>
                                    <a:rPr lang="en-US" sz="3200" i="1">
                                      <a:latin typeface="Cambria Math" panose="02040503050406030204" pitchFamily="18" charset="0"/>
                                    </a:rPr>
                                    <m:t>𝑦</m:t>
                                  </m:r>
                                </m:e>
                              </m:acc>
                              <m:r>
                                <a:rPr lang="en-US" sz="3200" i="1">
                                  <a:latin typeface="Cambria Math" panose="02040503050406030204" pitchFamily="18" charset="0"/>
                                </a:rPr>
                                <m:t>)</m:t>
                              </m:r>
                            </m:e>
                          </m:func>
                          <m:r>
                            <a:rPr lang="en-US" sz="3200" i="1">
                              <a:latin typeface="Cambria Math" panose="02040503050406030204" pitchFamily="18" charset="0"/>
                            </a:rPr>
                            <m:t>+</m:t>
                          </m:r>
                          <m:d>
                            <m:dPr>
                              <m:ctrlPr>
                                <a:rPr lang="en-US" sz="3200" i="1">
                                  <a:latin typeface="Cambria Math" panose="02040503050406030204" pitchFamily="18" charset="0"/>
                                </a:rPr>
                              </m:ctrlPr>
                            </m:dPr>
                            <m:e>
                              <m:r>
                                <a:rPr lang="en-US" sz="3200" i="1">
                                  <a:latin typeface="Cambria Math" panose="02040503050406030204" pitchFamily="18" charset="0"/>
                                </a:rPr>
                                <m:t>1−</m:t>
                              </m:r>
                              <m:r>
                                <a:rPr lang="en-US" sz="3200" i="1">
                                  <a:latin typeface="Cambria Math" panose="02040503050406030204" pitchFamily="18" charset="0"/>
                                </a:rPr>
                                <m:t>𝑦</m:t>
                              </m:r>
                            </m:e>
                          </m:d>
                          <m:r>
                            <m:rPr>
                              <m:sty m:val="p"/>
                            </m:rPr>
                            <a:rPr lang="en-US" sz="3200">
                              <a:latin typeface="Cambria Math" panose="02040503050406030204" pitchFamily="18" charset="0"/>
                            </a:rPr>
                            <m:t>log</m:t>
                          </m:r>
                          <m:r>
                            <a:rPr lang="en-US" sz="3200" i="1">
                              <a:latin typeface="Cambria Math" panose="02040503050406030204" pitchFamily="18" charset="0"/>
                            </a:rPr>
                            <m:t>⁡(1−</m:t>
                          </m:r>
                          <m:acc>
                            <m:accPr>
                              <m:chr m:val="̂"/>
                              <m:ctrlPr>
                                <a:rPr lang="en-US" sz="3200" i="1">
                                  <a:latin typeface="Cambria Math" panose="02040503050406030204" pitchFamily="18" charset="0"/>
                                </a:rPr>
                              </m:ctrlPr>
                            </m:accPr>
                            <m:e>
                              <m:r>
                                <a:rPr lang="en-US" sz="3200" i="1">
                                  <a:latin typeface="Cambria Math" panose="02040503050406030204" pitchFamily="18" charset="0"/>
                                </a:rPr>
                                <m:t>𝑦</m:t>
                              </m:r>
                            </m:e>
                          </m:acc>
                          <m:r>
                            <m:rPr>
                              <m:nor/>
                            </m:rPr>
                            <a:rPr lang="en-US" sz="3200" dirty="0"/>
                            <m:t>)</m:t>
                          </m:r>
                        </m:e>
                      </m:d>
                    </m:oMath>
                  </m:oMathPara>
                </a14:m>
                <a:endParaRPr lang="en-US" sz="3200" dirty="0"/>
              </a:p>
            </p:txBody>
          </p:sp>
        </mc:Choice>
        <mc:Fallback xmlns="">
          <p:sp>
            <p:nvSpPr>
              <p:cNvPr id="4" name="TextBox 3">
                <a:extLst>
                  <a:ext uri="{FF2B5EF4-FFF2-40B4-BE49-F238E27FC236}">
                    <a16:creationId xmlns:a16="http://schemas.microsoft.com/office/drawing/2014/main" id="{DF3AE684-7DAD-E340-8AD5-1B529828965D}"/>
                  </a:ext>
                </a:extLst>
              </p:cNvPr>
              <p:cNvSpPr txBox="1">
                <a:spLocks noRot="1" noChangeAspect="1" noMove="1" noResize="1" noEditPoints="1" noAdjustHandles="1" noChangeArrowheads="1" noChangeShapeType="1" noTextEdit="1"/>
              </p:cNvSpPr>
              <p:nvPr/>
            </p:nvSpPr>
            <p:spPr>
              <a:xfrm>
                <a:off x="-430981" y="1816836"/>
                <a:ext cx="9396361" cy="492443"/>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EB632828-101C-3743-9CC9-1BE1A08E9604}"/>
                  </a:ext>
                </a:extLst>
              </p:cNvPr>
              <p:cNvSpPr txBox="1"/>
              <p:nvPr/>
            </p:nvSpPr>
            <p:spPr>
              <a:xfrm>
                <a:off x="-812799" y="2423478"/>
                <a:ext cx="9885761" cy="492443"/>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3200" i="1">
                          <a:latin typeface="Cambria Math" panose="02040503050406030204" pitchFamily="18" charset="0"/>
                        </a:rPr>
                        <m:t>𝐿</m:t>
                      </m:r>
                      <m:d>
                        <m:dPr>
                          <m:ctrlPr>
                            <a:rPr lang="en-US" sz="3200" i="1">
                              <a:latin typeface="Cambria Math" panose="02040503050406030204" pitchFamily="18" charset="0"/>
                            </a:rPr>
                          </m:ctrlPr>
                        </m:dPr>
                        <m:e>
                          <m:r>
                            <a:rPr lang="en-US" sz="3200" i="1">
                              <a:latin typeface="Cambria Math" panose="02040503050406030204" pitchFamily="18" charset="0"/>
                            </a:rPr>
                            <m:t>𝑎</m:t>
                          </m:r>
                          <m:r>
                            <a:rPr lang="en-US" sz="3200" i="1">
                              <a:latin typeface="Cambria Math" panose="02040503050406030204" pitchFamily="18" charset="0"/>
                            </a:rPr>
                            <m:t>,</m:t>
                          </m:r>
                          <m:r>
                            <a:rPr lang="en-US" sz="3200" i="1">
                              <a:latin typeface="Cambria Math" panose="02040503050406030204" pitchFamily="18" charset="0"/>
                            </a:rPr>
                            <m:t>𝑦</m:t>
                          </m:r>
                        </m:e>
                      </m:d>
                      <m:r>
                        <a:rPr lang="en-US" sz="3200" i="1">
                          <a:latin typeface="Cambria Math" panose="02040503050406030204" pitchFamily="18" charset="0"/>
                        </a:rPr>
                        <m:t>=−</m:t>
                      </m:r>
                      <m:d>
                        <m:dPr>
                          <m:ctrlPr>
                            <a:rPr lang="en-US" sz="3200" i="1">
                              <a:latin typeface="Cambria Math" panose="02040503050406030204" pitchFamily="18" charset="0"/>
                            </a:rPr>
                          </m:ctrlPr>
                        </m:dPr>
                        <m:e>
                          <m:func>
                            <m:funcPr>
                              <m:ctrlPr>
                                <a:rPr lang="en-US" sz="3200" i="1">
                                  <a:latin typeface="Cambria Math" panose="02040503050406030204" pitchFamily="18" charset="0"/>
                                </a:rPr>
                              </m:ctrlPr>
                            </m:funcPr>
                            <m:fName>
                              <m:r>
                                <m:rPr>
                                  <m:sty m:val="p"/>
                                </m:rPr>
                                <a:rPr lang="en-US" sz="3200">
                                  <a:latin typeface="Cambria Math" panose="02040503050406030204" pitchFamily="18" charset="0"/>
                                </a:rPr>
                                <m:t>y</m:t>
                              </m:r>
                              <m:r>
                                <a:rPr lang="en-US" sz="3200">
                                  <a:latin typeface="Cambria Math" panose="02040503050406030204" pitchFamily="18" charset="0"/>
                                </a:rPr>
                                <m:t> </m:t>
                              </m:r>
                              <m:r>
                                <m:rPr>
                                  <m:sty m:val="p"/>
                                </m:rPr>
                                <a:rPr lang="en-US" sz="3200">
                                  <a:latin typeface="Cambria Math" panose="02040503050406030204" pitchFamily="18" charset="0"/>
                                </a:rPr>
                                <m:t>log</m:t>
                              </m:r>
                            </m:fName>
                            <m:e>
                              <m:r>
                                <a:rPr lang="en-US" sz="3200" i="1">
                                  <a:latin typeface="Cambria Math" panose="02040503050406030204" pitchFamily="18" charset="0"/>
                                </a:rPr>
                                <m:t>𝑎</m:t>
                              </m:r>
                            </m:e>
                          </m:func>
                          <m:r>
                            <a:rPr lang="en-US" sz="3200" i="1">
                              <a:latin typeface="Cambria Math" panose="02040503050406030204" pitchFamily="18" charset="0"/>
                            </a:rPr>
                            <m:t>+</m:t>
                          </m:r>
                          <m:d>
                            <m:dPr>
                              <m:ctrlPr>
                                <a:rPr lang="en-US" sz="3200" i="1">
                                  <a:latin typeface="Cambria Math" panose="02040503050406030204" pitchFamily="18" charset="0"/>
                                </a:rPr>
                              </m:ctrlPr>
                            </m:dPr>
                            <m:e>
                              <m:r>
                                <a:rPr lang="en-US" sz="3200" i="1">
                                  <a:latin typeface="Cambria Math" panose="02040503050406030204" pitchFamily="18" charset="0"/>
                                </a:rPr>
                                <m:t>1−</m:t>
                              </m:r>
                              <m:r>
                                <a:rPr lang="en-US" sz="3200" i="1">
                                  <a:latin typeface="Cambria Math" panose="02040503050406030204" pitchFamily="18" charset="0"/>
                                </a:rPr>
                                <m:t>𝑦</m:t>
                              </m:r>
                            </m:e>
                          </m:d>
                          <m:r>
                            <m:rPr>
                              <m:sty m:val="p"/>
                            </m:rPr>
                            <a:rPr lang="en-US" sz="3200">
                              <a:latin typeface="Cambria Math" panose="02040503050406030204" pitchFamily="18" charset="0"/>
                            </a:rPr>
                            <m:t>log</m:t>
                          </m:r>
                          <m:r>
                            <a:rPr lang="en-US" sz="3200" i="1">
                              <a:latin typeface="Cambria Math" panose="02040503050406030204" pitchFamily="18" charset="0"/>
                            </a:rPr>
                            <m:t>⁡(1−</m:t>
                          </m:r>
                          <m:r>
                            <a:rPr lang="en-US" sz="3200" i="1">
                              <a:latin typeface="Cambria Math" panose="02040503050406030204" pitchFamily="18" charset="0"/>
                            </a:rPr>
                            <m:t>𝑎</m:t>
                          </m:r>
                          <m:r>
                            <a:rPr lang="en-US" sz="3200" i="1">
                              <a:latin typeface="Cambria Math" panose="02040503050406030204" pitchFamily="18" charset="0"/>
                            </a:rPr>
                            <m:t>)</m:t>
                          </m:r>
                        </m:e>
                      </m:d>
                    </m:oMath>
                  </m:oMathPara>
                </a14:m>
                <a:endParaRPr lang="en-US" sz="3200" dirty="0"/>
              </a:p>
            </p:txBody>
          </p:sp>
        </mc:Choice>
        <mc:Fallback xmlns="">
          <p:sp>
            <p:nvSpPr>
              <p:cNvPr id="5" name="TextBox 4">
                <a:extLst>
                  <a:ext uri="{FF2B5EF4-FFF2-40B4-BE49-F238E27FC236}">
                    <a16:creationId xmlns:a16="http://schemas.microsoft.com/office/drawing/2014/main" id="{EB632828-101C-3743-9CC9-1BE1A08E9604}"/>
                  </a:ext>
                </a:extLst>
              </p:cNvPr>
              <p:cNvSpPr txBox="1">
                <a:spLocks noRot="1" noChangeAspect="1" noMove="1" noResize="1" noEditPoints="1" noAdjustHandles="1" noChangeArrowheads="1" noChangeShapeType="1" noTextEdit="1"/>
              </p:cNvSpPr>
              <p:nvPr/>
            </p:nvSpPr>
            <p:spPr>
              <a:xfrm>
                <a:off x="-812799" y="2423478"/>
                <a:ext cx="9885761" cy="492443"/>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516E3C5E-37AB-4341-898A-A0FF01BF6356}"/>
                  </a:ext>
                </a:extLst>
              </p:cNvPr>
              <p:cNvSpPr txBox="1"/>
              <p:nvPr/>
            </p:nvSpPr>
            <p:spPr>
              <a:xfrm>
                <a:off x="1422400" y="2916557"/>
                <a:ext cx="10548968" cy="724044"/>
              </a:xfrm>
              <a:prstGeom prst="rect">
                <a:avLst/>
              </a:prstGeom>
              <a:noFill/>
            </p:spPr>
            <p:txBody>
              <a:bodyPr wrap="square" lIns="0" tIns="0" rIns="0" bIns="0" rtlCol="0">
                <a:spAutoFit/>
              </a:bodyPr>
              <a:lstStyle/>
              <a:p>
                <a14:m>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𝐿</m:t>
                        </m:r>
                      </m:num>
                      <m:den>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𝑧</m:t>
                        </m:r>
                      </m:den>
                    </m:f>
                    <m:r>
                      <a:rPr lang="en-US" sz="3200" i="1">
                        <a:latin typeface="Cambria Math" panose="02040503050406030204" pitchFamily="18" charset="0"/>
                      </a:rPr>
                      <m:t>=</m:t>
                    </m:r>
                    <m:f>
                      <m:fPr>
                        <m:ctrlPr>
                          <a:rPr lang="en-US" sz="3200" i="1">
                            <a:latin typeface="Cambria Math" panose="02040503050406030204" pitchFamily="18" charset="0"/>
                          </a:rPr>
                        </m:ctrlPr>
                      </m:fPr>
                      <m:num>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𝐿</m:t>
                        </m:r>
                      </m:num>
                      <m:den>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𝑎</m:t>
                        </m:r>
                      </m:den>
                    </m:f>
                  </m:oMath>
                </a14:m>
                <a:r>
                  <a:rPr lang="en-US" sz="3200" dirty="0"/>
                  <a:t> </a:t>
                </a:r>
                <a14:m>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𝑎</m:t>
                        </m:r>
                      </m:num>
                      <m:den>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𝑧</m:t>
                        </m:r>
                      </m:den>
                    </m:f>
                  </m:oMath>
                </a14:m>
                <a:endParaRPr lang="en-US" sz="3200" dirty="0"/>
              </a:p>
            </p:txBody>
          </p:sp>
        </mc:Choice>
        <mc:Fallback xmlns="">
          <p:sp>
            <p:nvSpPr>
              <p:cNvPr id="6" name="TextBox 5">
                <a:extLst>
                  <a:ext uri="{FF2B5EF4-FFF2-40B4-BE49-F238E27FC236}">
                    <a16:creationId xmlns:a16="http://schemas.microsoft.com/office/drawing/2014/main" id="{516E3C5E-37AB-4341-898A-A0FF01BF6356}"/>
                  </a:ext>
                </a:extLst>
              </p:cNvPr>
              <p:cNvSpPr txBox="1">
                <a:spLocks noRot="1" noChangeAspect="1" noMove="1" noResize="1" noEditPoints="1" noAdjustHandles="1" noChangeArrowheads="1" noChangeShapeType="1" noTextEdit="1"/>
              </p:cNvSpPr>
              <p:nvPr/>
            </p:nvSpPr>
            <p:spPr>
              <a:xfrm>
                <a:off x="1422400" y="2916557"/>
                <a:ext cx="10548968" cy="724044"/>
              </a:xfrm>
              <a:prstGeom prst="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07359117-CF84-8848-9E18-B8D9B949B9FA}"/>
                  </a:ext>
                </a:extLst>
              </p:cNvPr>
              <p:cNvSpPr txBox="1"/>
              <p:nvPr/>
            </p:nvSpPr>
            <p:spPr>
              <a:xfrm>
                <a:off x="655485" y="3689168"/>
                <a:ext cx="8095225" cy="1060740"/>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US" sz="2667" i="1">
                              <a:latin typeface="Cambria Math" panose="02040503050406030204" pitchFamily="18" charset="0"/>
                            </a:rPr>
                          </m:ctrlPr>
                        </m:fPr>
                        <m:num>
                          <m:r>
                            <a:rPr lang="en-US" sz="2667" i="1">
                              <a:latin typeface="Cambria Math" panose="02040503050406030204" pitchFamily="18" charset="0"/>
                              <a:ea typeface="Cambria Math" panose="02040503050406030204" pitchFamily="18" charset="0"/>
                            </a:rPr>
                            <m:t>𝜕</m:t>
                          </m:r>
                          <m:r>
                            <a:rPr lang="en-US" sz="2667" i="1">
                              <a:latin typeface="Cambria Math" panose="02040503050406030204" pitchFamily="18" charset="0"/>
                            </a:rPr>
                            <m:t>𝐿</m:t>
                          </m:r>
                        </m:num>
                        <m:den>
                          <m:r>
                            <a:rPr lang="en-US" sz="2667" i="1">
                              <a:latin typeface="Cambria Math" panose="02040503050406030204" pitchFamily="18" charset="0"/>
                              <a:ea typeface="Cambria Math" panose="02040503050406030204" pitchFamily="18" charset="0"/>
                            </a:rPr>
                            <m:t>𝜕</m:t>
                          </m:r>
                          <m:r>
                            <a:rPr lang="en-US" sz="2667" i="1">
                              <a:latin typeface="Cambria Math" panose="02040503050406030204" pitchFamily="18" charset="0"/>
                            </a:rPr>
                            <m:t>𝑎</m:t>
                          </m:r>
                        </m:den>
                      </m:f>
                      <m:r>
                        <a:rPr lang="en-US" sz="2667">
                          <a:latin typeface="Cambria Math" panose="02040503050406030204" pitchFamily="18" charset="0"/>
                        </a:rPr>
                        <m:t>=−</m:t>
                      </m:r>
                      <m:d>
                        <m:dPr>
                          <m:ctrlPr>
                            <a:rPr lang="en-US" sz="2667" i="1">
                              <a:latin typeface="Cambria Math" panose="02040503050406030204" pitchFamily="18" charset="0"/>
                            </a:rPr>
                          </m:ctrlPr>
                        </m:dPr>
                        <m:e>
                          <m:d>
                            <m:dPr>
                              <m:ctrlPr>
                                <a:rPr lang="en-US" sz="2667" i="1">
                                  <a:latin typeface="Cambria Math" panose="02040503050406030204" pitchFamily="18" charset="0"/>
                                </a:rPr>
                              </m:ctrlPr>
                            </m:dPr>
                            <m:e>
                              <m:r>
                                <a:rPr lang="en-US" sz="2667" i="1">
                                  <a:latin typeface="Cambria Math" panose="02040503050406030204" pitchFamily="18" charset="0"/>
                                </a:rPr>
                                <m:t>𝑦</m:t>
                              </m:r>
                              <m:f>
                                <m:fPr>
                                  <m:ctrlPr>
                                    <a:rPr lang="en-US" sz="2667" i="1">
                                      <a:latin typeface="Cambria Math" panose="02040503050406030204" pitchFamily="18" charset="0"/>
                                    </a:rPr>
                                  </m:ctrlPr>
                                </m:fPr>
                                <m:num>
                                  <m:r>
                                    <a:rPr lang="en-US" sz="2667" i="1">
                                      <a:latin typeface="Cambria Math" panose="02040503050406030204" pitchFamily="18" charset="0"/>
                                      <a:ea typeface="Cambria Math" panose="02040503050406030204" pitchFamily="18" charset="0"/>
                                    </a:rPr>
                                    <m:t>𝜕</m:t>
                                  </m:r>
                                  <m:func>
                                    <m:funcPr>
                                      <m:ctrlPr>
                                        <a:rPr lang="en-US" sz="2667" i="1">
                                          <a:latin typeface="Cambria Math" panose="02040503050406030204" pitchFamily="18" charset="0"/>
                                          <a:ea typeface="Cambria Math" panose="02040503050406030204" pitchFamily="18" charset="0"/>
                                        </a:rPr>
                                      </m:ctrlPr>
                                    </m:funcPr>
                                    <m:fName>
                                      <m:r>
                                        <m:rPr>
                                          <m:sty m:val="p"/>
                                        </m:rPr>
                                        <a:rPr lang="en-US" sz="2667">
                                          <a:latin typeface="Cambria Math" panose="02040503050406030204" pitchFamily="18" charset="0"/>
                                          <a:ea typeface="Cambria Math" panose="02040503050406030204" pitchFamily="18" charset="0"/>
                                        </a:rPr>
                                        <m:t>log</m:t>
                                      </m:r>
                                    </m:fName>
                                    <m:e>
                                      <m:d>
                                        <m:dPr>
                                          <m:ctrlPr>
                                            <a:rPr lang="en-US" sz="2667" i="1">
                                              <a:latin typeface="Cambria Math" panose="02040503050406030204" pitchFamily="18" charset="0"/>
                                              <a:ea typeface="Cambria Math" panose="02040503050406030204" pitchFamily="18" charset="0"/>
                                            </a:rPr>
                                          </m:ctrlPr>
                                        </m:dPr>
                                        <m:e>
                                          <m:r>
                                            <a:rPr lang="en-US" sz="2667" i="1">
                                              <a:latin typeface="Cambria Math" panose="02040503050406030204" pitchFamily="18" charset="0"/>
                                              <a:ea typeface="Cambria Math" panose="02040503050406030204" pitchFamily="18" charset="0"/>
                                            </a:rPr>
                                            <m:t>𝑎</m:t>
                                          </m:r>
                                        </m:e>
                                      </m:d>
                                    </m:e>
                                  </m:func>
                                </m:num>
                                <m:den>
                                  <m:r>
                                    <a:rPr lang="en-US" sz="2667" i="1">
                                      <a:latin typeface="Cambria Math" panose="02040503050406030204" pitchFamily="18" charset="0"/>
                                      <a:ea typeface="Cambria Math" panose="02040503050406030204" pitchFamily="18" charset="0"/>
                                    </a:rPr>
                                    <m:t>𝜕</m:t>
                                  </m:r>
                                  <m:r>
                                    <a:rPr lang="en-US" sz="2667" i="1">
                                      <a:latin typeface="Cambria Math" panose="02040503050406030204" pitchFamily="18" charset="0"/>
                                    </a:rPr>
                                    <m:t>𝑎</m:t>
                                  </m:r>
                                </m:den>
                              </m:f>
                            </m:e>
                          </m:d>
                          <m:r>
                            <a:rPr lang="en-US" sz="2667">
                              <a:latin typeface="Cambria Math" panose="02040503050406030204" pitchFamily="18" charset="0"/>
                            </a:rPr>
                            <m:t>+(1−</m:t>
                          </m:r>
                          <m:r>
                            <m:rPr>
                              <m:sty m:val="p"/>
                            </m:rPr>
                            <a:rPr lang="en-US" sz="2667">
                              <a:latin typeface="Cambria Math" panose="02040503050406030204" pitchFamily="18" charset="0"/>
                            </a:rPr>
                            <m:t>y</m:t>
                          </m:r>
                          <m:r>
                            <a:rPr lang="en-US" sz="2667">
                              <a:latin typeface="Cambria Math" panose="02040503050406030204" pitchFamily="18" charset="0"/>
                            </a:rPr>
                            <m:t>)</m:t>
                          </m:r>
                          <m:r>
                            <m:rPr>
                              <m:nor/>
                            </m:rPr>
                            <a:rPr lang="en-US" sz="2667" dirty="0"/>
                            <m:t> </m:t>
                          </m:r>
                          <m:f>
                            <m:fPr>
                              <m:ctrlPr>
                                <a:rPr lang="en-US" sz="2667" i="1">
                                  <a:latin typeface="Cambria Math" panose="02040503050406030204" pitchFamily="18" charset="0"/>
                                </a:rPr>
                              </m:ctrlPr>
                            </m:fPr>
                            <m:num>
                              <m:r>
                                <a:rPr lang="en-US" sz="2667" i="1">
                                  <a:latin typeface="Cambria Math" panose="02040503050406030204" pitchFamily="18" charset="0"/>
                                  <a:ea typeface="Cambria Math" panose="02040503050406030204" pitchFamily="18" charset="0"/>
                                </a:rPr>
                                <m:t>𝜕</m:t>
                              </m:r>
                              <m:func>
                                <m:funcPr>
                                  <m:ctrlPr>
                                    <a:rPr lang="en-US" sz="2667" i="1">
                                      <a:latin typeface="Cambria Math" panose="02040503050406030204" pitchFamily="18" charset="0"/>
                                      <a:ea typeface="Cambria Math" panose="02040503050406030204" pitchFamily="18" charset="0"/>
                                    </a:rPr>
                                  </m:ctrlPr>
                                </m:funcPr>
                                <m:fName>
                                  <m:r>
                                    <m:rPr>
                                      <m:sty m:val="p"/>
                                    </m:rPr>
                                    <a:rPr lang="en-US" sz="2667">
                                      <a:latin typeface="Cambria Math" panose="02040503050406030204" pitchFamily="18" charset="0"/>
                                      <a:ea typeface="Cambria Math" panose="02040503050406030204" pitchFamily="18" charset="0"/>
                                    </a:rPr>
                                    <m:t>log</m:t>
                                  </m:r>
                                </m:fName>
                                <m:e>
                                  <m:d>
                                    <m:dPr>
                                      <m:ctrlPr>
                                        <a:rPr lang="en-US" sz="2667" i="1">
                                          <a:latin typeface="Cambria Math" panose="02040503050406030204" pitchFamily="18" charset="0"/>
                                          <a:ea typeface="Cambria Math" panose="02040503050406030204" pitchFamily="18" charset="0"/>
                                        </a:rPr>
                                      </m:ctrlPr>
                                    </m:dPr>
                                    <m:e>
                                      <m:r>
                                        <a:rPr lang="en-US" sz="2667" i="1">
                                          <a:latin typeface="Cambria Math" panose="02040503050406030204" pitchFamily="18" charset="0"/>
                                          <a:ea typeface="Cambria Math" panose="02040503050406030204" pitchFamily="18" charset="0"/>
                                        </a:rPr>
                                        <m:t>1−</m:t>
                                      </m:r>
                                      <m:r>
                                        <a:rPr lang="en-US" sz="2667" i="1">
                                          <a:latin typeface="Cambria Math" panose="02040503050406030204" pitchFamily="18" charset="0"/>
                                          <a:ea typeface="Cambria Math" panose="02040503050406030204" pitchFamily="18" charset="0"/>
                                        </a:rPr>
                                        <m:t>𝑎</m:t>
                                      </m:r>
                                    </m:e>
                                  </m:d>
                                </m:e>
                              </m:func>
                            </m:num>
                            <m:den>
                              <m:r>
                                <a:rPr lang="en-US" sz="2667" i="1">
                                  <a:latin typeface="Cambria Math" panose="02040503050406030204" pitchFamily="18" charset="0"/>
                                  <a:ea typeface="Cambria Math" panose="02040503050406030204" pitchFamily="18" charset="0"/>
                                </a:rPr>
                                <m:t>𝜕</m:t>
                              </m:r>
                              <m:r>
                                <a:rPr lang="en-US" sz="2667" i="1">
                                  <a:latin typeface="Cambria Math" panose="02040503050406030204" pitchFamily="18" charset="0"/>
                                </a:rPr>
                                <m:t>𝑎</m:t>
                              </m:r>
                            </m:den>
                          </m:f>
                        </m:e>
                      </m:d>
                    </m:oMath>
                  </m:oMathPara>
                </a14:m>
                <a:endParaRPr lang="en-US" sz="2667" dirty="0"/>
              </a:p>
            </p:txBody>
          </p:sp>
        </mc:Choice>
        <mc:Fallback xmlns="">
          <p:sp>
            <p:nvSpPr>
              <p:cNvPr id="7" name="TextBox 6">
                <a:extLst>
                  <a:ext uri="{FF2B5EF4-FFF2-40B4-BE49-F238E27FC236}">
                    <a16:creationId xmlns:a16="http://schemas.microsoft.com/office/drawing/2014/main" id="{07359117-CF84-8848-9E18-B8D9B949B9FA}"/>
                  </a:ext>
                </a:extLst>
              </p:cNvPr>
              <p:cNvSpPr txBox="1">
                <a:spLocks noRot="1" noChangeAspect="1" noMove="1" noResize="1" noEditPoints="1" noAdjustHandles="1" noChangeArrowheads="1" noChangeShapeType="1" noTextEdit="1"/>
              </p:cNvSpPr>
              <p:nvPr/>
            </p:nvSpPr>
            <p:spPr>
              <a:xfrm>
                <a:off x="655485" y="3689168"/>
                <a:ext cx="8095225" cy="1060740"/>
              </a:xfrm>
              <a:prstGeom prst="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5E42052D-C2ED-3048-AE26-6FCC0C1801E7}"/>
                  </a:ext>
                </a:extLst>
              </p:cNvPr>
              <p:cNvSpPr txBox="1"/>
              <p:nvPr/>
            </p:nvSpPr>
            <p:spPr>
              <a:xfrm>
                <a:off x="203200" y="4573231"/>
                <a:ext cx="10548968" cy="1060740"/>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667">
                          <a:latin typeface="Cambria Math" panose="02040503050406030204" pitchFamily="18" charset="0"/>
                        </a:rPr>
                        <m:t>=−</m:t>
                      </m:r>
                      <m:d>
                        <m:dPr>
                          <m:ctrlPr>
                            <a:rPr lang="en-US" sz="2667" i="1">
                              <a:latin typeface="Cambria Math" panose="02040503050406030204" pitchFamily="18" charset="0"/>
                            </a:rPr>
                          </m:ctrlPr>
                        </m:dPr>
                        <m:e>
                          <m:d>
                            <m:dPr>
                              <m:ctrlPr>
                                <a:rPr lang="en-US" sz="2667" i="1">
                                  <a:latin typeface="Cambria Math" panose="02040503050406030204" pitchFamily="18" charset="0"/>
                                </a:rPr>
                              </m:ctrlPr>
                            </m:dPr>
                            <m:e>
                              <m:r>
                                <a:rPr lang="en-US" sz="2667" i="1">
                                  <a:latin typeface="Cambria Math" panose="02040503050406030204" pitchFamily="18" charset="0"/>
                                </a:rPr>
                                <m:t>𝑦</m:t>
                              </m:r>
                              <m:f>
                                <m:fPr>
                                  <m:ctrlPr>
                                    <a:rPr lang="en-US" sz="2667" i="1">
                                      <a:latin typeface="Cambria Math" panose="02040503050406030204" pitchFamily="18" charset="0"/>
                                    </a:rPr>
                                  </m:ctrlPr>
                                </m:fPr>
                                <m:num>
                                  <m:r>
                                    <a:rPr lang="en-US" sz="2667" i="1">
                                      <a:latin typeface="Cambria Math" panose="02040503050406030204" pitchFamily="18" charset="0"/>
                                      <a:ea typeface="Cambria Math" panose="02040503050406030204" pitchFamily="18" charset="0"/>
                                    </a:rPr>
                                    <m:t>1</m:t>
                                  </m:r>
                                </m:num>
                                <m:den>
                                  <m:r>
                                    <a:rPr lang="en-US" sz="2667" i="1">
                                      <a:latin typeface="Cambria Math" panose="02040503050406030204" pitchFamily="18" charset="0"/>
                                    </a:rPr>
                                    <m:t>𝑎</m:t>
                                  </m:r>
                                </m:den>
                              </m:f>
                            </m:e>
                          </m:d>
                          <m:r>
                            <a:rPr lang="en-US" sz="2667">
                              <a:latin typeface="Cambria Math" panose="02040503050406030204" pitchFamily="18" charset="0"/>
                            </a:rPr>
                            <m:t>+</m:t>
                          </m:r>
                          <m:d>
                            <m:dPr>
                              <m:ctrlPr>
                                <a:rPr lang="en-US" sz="2667" i="1">
                                  <a:latin typeface="Cambria Math" panose="02040503050406030204" pitchFamily="18" charset="0"/>
                                </a:rPr>
                              </m:ctrlPr>
                            </m:dPr>
                            <m:e>
                              <m:r>
                                <a:rPr lang="en-US" sz="2667">
                                  <a:latin typeface="Cambria Math" panose="02040503050406030204" pitchFamily="18" charset="0"/>
                                </a:rPr>
                                <m:t>1−</m:t>
                              </m:r>
                              <m:r>
                                <m:rPr>
                                  <m:sty m:val="p"/>
                                </m:rPr>
                                <a:rPr lang="en-US" sz="2667">
                                  <a:latin typeface="Cambria Math" panose="02040503050406030204" pitchFamily="18" charset="0"/>
                                </a:rPr>
                                <m:t>y</m:t>
                              </m:r>
                            </m:e>
                          </m:d>
                          <m:r>
                            <m:rPr>
                              <m:nor/>
                            </m:rPr>
                            <a:rPr lang="en-US" sz="2667" dirty="0"/>
                            <m:t> </m:t>
                          </m:r>
                          <m:f>
                            <m:fPr>
                              <m:ctrlPr>
                                <a:rPr lang="en-US" sz="2667" i="1">
                                  <a:latin typeface="Cambria Math" panose="02040503050406030204" pitchFamily="18" charset="0"/>
                                </a:rPr>
                              </m:ctrlPr>
                            </m:fPr>
                            <m:num>
                              <m:r>
                                <a:rPr lang="en-US" sz="2667" i="1">
                                  <a:latin typeface="Cambria Math" panose="02040503050406030204" pitchFamily="18" charset="0"/>
                                  <a:ea typeface="Cambria Math" panose="02040503050406030204" pitchFamily="18" charset="0"/>
                                </a:rPr>
                                <m:t>1</m:t>
                              </m:r>
                            </m:num>
                            <m:den>
                              <m:r>
                                <a:rPr lang="en-US" sz="2667" i="1">
                                  <a:latin typeface="Cambria Math" panose="02040503050406030204" pitchFamily="18" charset="0"/>
                                  <a:ea typeface="Cambria Math" panose="02040503050406030204" pitchFamily="18" charset="0"/>
                                </a:rPr>
                                <m:t>1−</m:t>
                              </m:r>
                              <m:r>
                                <a:rPr lang="en-US" sz="2667" i="1">
                                  <a:latin typeface="Cambria Math" panose="02040503050406030204" pitchFamily="18" charset="0"/>
                                </a:rPr>
                                <m:t>𝑎</m:t>
                              </m:r>
                            </m:den>
                          </m:f>
                          <m:d>
                            <m:dPr>
                              <m:ctrlPr>
                                <a:rPr lang="en-US" sz="2667" i="1">
                                  <a:latin typeface="Cambria Math" panose="02040503050406030204" pitchFamily="18" charset="0"/>
                                </a:rPr>
                              </m:ctrlPr>
                            </m:dPr>
                            <m:e>
                              <m:r>
                                <a:rPr lang="en-US" sz="2667">
                                  <a:latin typeface="Cambria Math" panose="02040503050406030204" pitchFamily="18" charset="0"/>
                                </a:rPr>
                                <m:t>−1</m:t>
                              </m:r>
                            </m:e>
                          </m:d>
                        </m:e>
                      </m:d>
                      <m:r>
                        <a:rPr lang="en-US" sz="2667">
                          <a:latin typeface="Cambria Math" panose="02040503050406030204" pitchFamily="18" charset="0"/>
                        </a:rPr>
                        <m:t>=−</m:t>
                      </m:r>
                      <m:d>
                        <m:dPr>
                          <m:ctrlPr>
                            <a:rPr lang="en-US" sz="2667" i="1">
                              <a:latin typeface="Cambria Math" panose="02040503050406030204" pitchFamily="18" charset="0"/>
                            </a:rPr>
                          </m:ctrlPr>
                        </m:dPr>
                        <m:e>
                          <m:f>
                            <m:fPr>
                              <m:ctrlPr>
                                <a:rPr lang="en-US" sz="2667" i="1">
                                  <a:latin typeface="Cambria Math" panose="02040503050406030204" pitchFamily="18" charset="0"/>
                                </a:rPr>
                              </m:ctrlPr>
                            </m:fPr>
                            <m:num>
                              <m:r>
                                <a:rPr lang="en-US" sz="2667" i="1">
                                  <a:latin typeface="Cambria Math" panose="02040503050406030204" pitchFamily="18" charset="0"/>
                                  <a:ea typeface="Cambria Math" panose="02040503050406030204" pitchFamily="18" charset="0"/>
                                </a:rPr>
                                <m:t>𝑦</m:t>
                              </m:r>
                            </m:num>
                            <m:den>
                              <m:r>
                                <a:rPr lang="en-US" sz="2667" i="1">
                                  <a:latin typeface="Cambria Math" panose="02040503050406030204" pitchFamily="18" charset="0"/>
                                </a:rPr>
                                <m:t>𝑎</m:t>
                              </m:r>
                            </m:den>
                          </m:f>
                          <m:r>
                            <a:rPr lang="en-US" sz="2667" i="1">
                              <a:latin typeface="Cambria Math" panose="02040503050406030204" pitchFamily="18" charset="0"/>
                            </a:rPr>
                            <m:t>+</m:t>
                          </m:r>
                          <m:f>
                            <m:fPr>
                              <m:ctrlPr>
                                <a:rPr lang="en-US" sz="2667" i="1">
                                  <a:latin typeface="Cambria Math" panose="02040503050406030204" pitchFamily="18" charset="0"/>
                                </a:rPr>
                              </m:ctrlPr>
                            </m:fPr>
                            <m:num>
                              <m:r>
                                <a:rPr lang="en-US" sz="2667" i="1">
                                  <a:latin typeface="Cambria Math" panose="02040503050406030204" pitchFamily="18" charset="0"/>
                                </a:rPr>
                                <m:t>𝑦</m:t>
                              </m:r>
                              <m:r>
                                <a:rPr lang="en-US" sz="2667" i="1">
                                  <a:latin typeface="Cambria Math" panose="02040503050406030204" pitchFamily="18" charset="0"/>
                                </a:rPr>
                                <m:t>−1</m:t>
                              </m:r>
                            </m:num>
                            <m:den>
                              <m:r>
                                <a:rPr lang="en-US" sz="2667" i="1">
                                  <a:latin typeface="Cambria Math" panose="02040503050406030204" pitchFamily="18" charset="0"/>
                                  <a:ea typeface="Cambria Math" panose="02040503050406030204" pitchFamily="18" charset="0"/>
                                </a:rPr>
                                <m:t>1−</m:t>
                              </m:r>
                              <m:r>
                                <a:rPr lang="en-US" sz="2667" i="1">
                                  <a:latin typeface="Cambria Math" panose="02040503050406030204" pitchFamily="18" charset="0"/>
                                </a:rPr>
                                <m:t>𝑎</m:t>
                              </m:r>
                            </m:den>
                          </m:f>
                        </m:e>
                      </m:d>
                    </m:oMath>
                  </m:oMathPara>
                </a14:m>
                <a:endParaRPr lang="en-US" sz="2667" dirty="0"/>
              </a:p>
            </p:txBody>
          </p:sp>
        </mc:Choice>
        <mc:Fallback xmlns="">
          <p:sp>
            <p:nvSpPr>
              <p:cNvPr id="8" name="TextBox 7">
                <a:extLst>
                  <a:ext uri="{FF2B5EF4-FFF2-40B4-BE49-F238E27FC236}">
                    <a16:creationId xmlns:a16="http://schemas.microsoft.com/office/drawing/2014/main" id="{5E42052D-C2ED-3048-AE26-6FCC0C1801E7}"/>
                  </a:ext>
                </a:extLst>
              </p:cNvPr>
              <p:cNvSpPr txBox="1">
                <a:spLocks noRot="1" noChangeAspect="1" noMove="1" noResize="1" noEditPoints="1" noAdjustHandles="1" noChangeArrowheads="1" noChangeShapeType="1" noTextEdit="1"/>
              </p:cNvSpPr>
              <p:nvPr/>
            </p:nvSpPr>
            <p:spPr>
              <a:xfrm>
                <a:off x="203200" y="4573231"/>
                <a:ext cx="10548968" cy="1060740"/>
              </a:xfrm>
              <a:prstGeom prst="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B2C975A8-BC28-4E47-8E13-108C878C2970}"/>
                  </a:ext>
                </a:extLst>
              </p:cNvPr>
              <p:cNvSpPr txBox="1"/>
              <p:nvPr/>
            </p:nvSpPr>
            <p:spPr>
              <a:xfrm>
                <a:off x="807289" y="5715471"/>
                <a:ext cx="3459911" cy="936410"/>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ea typeface="Cambria Math" panose="02040503050406030204" pitchFamily="18" charset="0"/>
                            </a:rPr>
                            <m:t>𝑎</m:t>
                          </m:r>
                        </m:num>
                        <m:den>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ea typeface="Cambria Math" panose="02040503050406030204" pitchFamily="18" charset="0"/>
                            </a:rPr>
                            <m:t>𝑧</m:t>
                          </m:r>
                        </m:den>
                      </m:f>
                      <m:r>
                        <a:rPr lang="en-US" sz="3200">
                          <a:latin typeface="Cambria Math" panose="02040503050406030204" pitchFamily="18" charset="0"/>
                        </a:rPr>
                        <m:t>=</m:t>
                      </m:r>
                      <m:r>
                        <a:rPr lang="en-US" sz="3200" i="1">
                          <a:latin typeface="Cambria Math" panose="02040503050406030204" pitchFamily="18" charset="0"/>
                        </a:rPr>
                        <m:t>𝑎</m:t>
                      </m:r>
                      <m:r>
                        <a:rPr lang="en-US" sz="3200" i="1">
                          <a:latin typeface="Cambria Math" panose="02040503050406030204" pitchFamily="18" charset="0"/>
                        </a:rPr>
                        <m:t>(1−</m:t>
                      </m:r>
                      <m:r>
                        <a:rPr lang="en-US" sz="3200" i="1">
                          <a:latin typeface="Cambria Math" panose="02040503050406030204" pitchFamily="18" charset="0"/>
                        </a:rPr>
                        <m:t>𝑎</m:t>
                      </m:r>
                      <m:r>
                        <a:rPr lang="en-US" sz="3200" i="1">
                          <a:latin typeface="Cambria Math" panose="02040503050406030204" pitchFamily="18" charset="0"/>
                        </a:rPr>
                        <m:t>)</m:t>
                      </m:r>
                    </m:oMath>
                  </m:oMathPara>
                </a14:m>
                <a:endParaRPr lang="en-US" sz="3200" dirty="0"/>
              </a:p>
            </p:txBody>
          </p:sp>
        </mc:Choice>
        <mc:Fallback xmlns="">
          <p:sp>
            <p:nvSpPr>
              <p:cNvPr id="9" name="TextBox 8">
                <a:extLst>
                  <a:ext uri="{FF2B5EF4-FFF2-40B4-BE49-F238E27FC236}">
                    <a16:creationId xmlns:a16="http://schemas.microsoft.com/office/drawing/2014/main" id="{B2C975A8-BC28-4E47-8E13-108C878C2970}"/>
                  </a:ext>
                </a:extLst>
              </p:cNvPr>
              <p:cNvSpPr txBox="1">
                <a:spLocks noRot="1" noChangeAspect="1" noMove="1" noResize="1" noEditPoints="1" noAdjustHandles="1" noChangeArrowheads="1" noChangeShapeType="1" noTextEdit="1"/>
              </p:cNvSpPr>
              <p:nvPr/>
            </p:nvSpPr>
            <p:spPr>
              <a:xfrm>
                <a:off x="807289" y="5715471"/>
                <a:ext cx="3459911" cy="936410"/>
              </a:xfrm>
              <a:prstGeom prst="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91B087DC-F3A1-8446-9390-A23D25456966}"/>
                  </a:ext>
                </a:extLst>
              </p:cNvPr>
              <p:cNvSpPr txBox="1"/>
              <p:nvPr/>
            </p:nvSpPr>
            <p:spPr>
              <a:xfrm>
                <a:off x="4470400" y="5758188"/>
                <a:ext cx="6914312" cy="110652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𝐿</m:t>
                          </m:r>
                        </m:num>
                        <m:den>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𝑧</m:t>
                          </m:r>
                        </m:den>
                      </m:f>
                      <m:r>
                        <a:rPr lang="en-US" sz="3200">
                          <a:latin typeface="Cambria Math" panose="02040503050406030204" pitchFamily="18" charset="0"/>
                        </a:rPr>
                        <m:t>=</m:t>
                      </m:r>
                      <m:r>
                        <a:rPr lang="en-US" sz="3200" i="1">
                          <a:latin typeface="Cambria Math" panose="02040503050406030204" pitchFamily="18" charset="0"/>
                        </a:rPr>
                        <m:t>−</m:t>
                      </m:r>
                      <m:d>
                        <m:dPr>
                          <m:ctrlPr>
                            <a:rPr lang="en-US" sz="3200" i="1">
                              <a:latin typeface="Cambria Math" panose="02040503050406030204" pitchFamily="18" charset="0"/>
                            </a:rPr>
                          </m:ctrlPr>
                        </m:dPr>
                        <m:e>
                          <m:f>
                            <m:fPr>
                              <m:ctrlPr>
                                <a:rPr lang="en-US" sz="3200" i="1">
                                  <a:latin typeface="Cambria Math" panose="02040503050406030204" pitchFamily="18" charset="0"/>
                                </a:rPr>
                              </m:ctrlPr>
                            </m:fPr>
                            <m:num>
                              <m:r>
                                <a:rPr lang="en-US" sz="3200" i="1">
                                  <a:latin typeface="Cambria Math" panose="02040503050406030204" pitchFamily="18" charset="0"/>
                                  <a:ea typeface="Cambria Math" panose="02040503050406030204" pitchFamily="18" charset="0"/>
                                </a:rPr>
                                <m:t>𝑦</m:t>
                              </m:r>
                            </m:num>
                            <m:den>
                              <m:r>
                                <a:rPr lang="en-US" sz="3200" i="1">
                                  <a:latin typeface="Cambria Math" panose="02040503050406030204" pitchFamily="18" charset="0"/>
                                </a:rPr>
                                <m:t>𝑎</m:t>
                              </m:r>
                            </m:den>
                          </m:f>
                          <m:r>
                            <a:rPr lang="en-US" sz="3200" i="1">
                              <a:latin typeface="Cambria Math" panose="02040503050406030204" pitchFamily="18" charset="0"/>
                            </a:rPr>
                            <m:t>+</m:t>
                          </m:r>
                          <m:f>
                            <m:fPr>
                              <m:ctrlPr>
                                <a:rPr lang="en-US" sz="3200" i="1">
                                  <a:latin typeface="Cambria Math" panose="02040503050406030204" pitchFamily="18" charset="0"/>
                                </a:rPr>
                              </m:ctrlPr>
                            </m:fPr>
                            <m:num>
                              <m:r>
                                <a:rPr lang="en-US" sz="3200" i="1">
                                  <a:latin typeface="Cambria Math" panose="02040503050406030204" pitchFamily="18" charset="0"/>
                                </a:rPr>
                                <m:t>𝑦</m:t>
                              </m:r>
                              <m:r>
                                <a:rPr lang="en-US" sz="3200" i="1">
                                  <a:latin typeface="Cambria Math" panose="02040503050406030204" pitchFamily="18" charset="0"/>
                                </a:rPr>
                                <m:t>−1</m:t>
                              </m:r>
                            </m:num>
                            <m:den>
                              <m:r>
                                <a:rPr lang="en-US" sz="3200" i="1">
                                  <a:latin typeface="Cambria Math" panose="02040503050406030204" pitchFamily="18" charset="0"/>
                                  <a:ea typeface="Cambria Math" panose="02040503050406030204" pitchFamily="18" charset="0"/>
                                </a:rPr>
                                <m:t>1−</m:t>
                              </m:r>
                              <m:r>
                                <a:rPr lang="en-US" sz="3200" i="1">
                                  <a:latin typeface="Cambria Math" panose="02040503050406030204" pitchFamily="18" charset="0"/>
                                </a:rPr>
                                <m:t>𝑎</m:t>
                              </m:r>
                            </m:den>
                          </m:f>
                        </m:e>
                      </m:d>
                      <m:r>
                        <a:rPr lang="en-US" sz="3200" i="1">
                          <a:latin typeface="Cambria Math" panose="02040503050406030204" pitchFamily="18" charset="0"/>
                        </a:rPr>
                        <m:t>𝑎</m:t>
                      </m:r>
                      <m:d>
                        <m:dPr>
                          <m:ctrlPr>
                            <a:rPr lang="en-US" sz="3200" i="1">
                              <a:latin typeface="Cambria Math" panose="02040503050406030204" pitchFamily="18" charset="0"/>
                            </a:rPr>
                          </m:ctrlPr>
                        </m:dPr>
                        <m:e>
                          <m:r>
                            <a:rPr lang="en-US" sz="3200" i="1">
                              <a:latin typeface="Cambria Math" panose="02040503050406030204" pitchFamily="18" charset="0"/>
                            </a:rPr>
                            <m:t>1−</m:t>
                          </m:r>
                          <m:r>
                            <a:rPr lang="en-US" sz="3200" i="1">
                              <a:latin typeface="Cambria Math" panose="02040503050406030204" pitchFamily="18" charset="0"/>
                            </a:rPr>
                            <m:t>𝑎</m:t>
                          </m:r>
                        </m:e>
                      </m:d>
                      <m:r>
                        <a:rPr lang="en-US" sz="3200">
                          <a:latin typeface="Cambria Math" panose="02040503050406030204" pitchFamily="18" charset="0"/>
                        </a:rPr>
                        <m:t>=</m:t>
                      </m:r>
                      <m:r>
                        <m:rPr>
                          <m:sty m:val="p"/>
                        </m:rPr>
                        <a:rPr lang="en-US" sz="3200">
                          <a:latin typeface="Cambria Math" panose="02040503050406030204" pitchFamily="18" charset="0"/>
                        </a:rPr>
                        <m:t>a</m:t>
                      </m:r>
                      <m:r>
                        <a:rPr lang="en-US" sz="3200">
                          <a:latin typeface="Cambria Math" panose="02040503050406030204" pitchFamily="18" charset="0"/>
                        </a:rPr>
                        <m:t>−</m:t>
                      </m:r>
                      <m:r>
                        <m:rPr>
                          <m:sty m:val="p"/>
                        </m:rPr>
                        <a:rPr lang="en-US" sz="3200">
                          <a:latin typeface="Cambria Math" panose="02040503050406030204" pitchFamily="18" charset="0"/>
                        </a:rPr>
                        <m:t>y</m:t>
                      </m:r>
                    </m:oMath>
                  </m:oMathPara>
                </a14:m>
                <a:endParaRPr lang="en-US" sz="3200" dirty="0"/>
              </a:p>
            </p:txBody>
          </p:sp>
        </mc:Choice>
        <mc:Fallback xmlns="">
          <p:sp>
            <p:nvSpPr>
              <p:cNvPr id="10" name="TextBox 9">
                <a:extLst>
                  <a:ext uri="{FF2B5EF4-FFF2-40B4-BE49-F238E27FC236}">
                    <a16:creationId xmlns:a16="http://schemas.microsoft.com/office/drawing/2014/main" id="{91B087DC-F3A1-8446-9390-A23D25456966}"/>
                  </a:ext>
                </a:extLst>
              </p:cNvPr>
              <p:cNvSpPr txBox="1">
                <a:spLocks noRot="1" noChangeAspect="1" noMove="1" noResize="1" noEditPoints="1" noAdjustHandles="1" noChangeArrowheads="1" noChangeShapeType="1" noTextEdit="1"/>
              </p:cNvSpPr>
              <p:nvPr/>
            </p:nvSpPr>
            <p:spPr>
              <a:xfrm>
                <a:off x="4470400" y="5758188"/>
                <a:ext cx="6914312" cy="1106521"/>
              </a:xfrm>
              <a:prstGeom prst="rect">
                <a:avLst/>
              </a:prstGeom>
              <a:blipFill>
                <a:blip r:embed="rId10"/>
                <a:stretch>
                  <a:fillRect/>
                </a:stretch>
              </a:blipFill>
            </p:spPr>
            <p:txBody>
              <a:bodyPr/>
              <a:lstStyle/>
              <a:p>
                <a:r>
                  <a:rPr lang="en-US">
                    <a:noFill/>
                  </a:rPr>
                  <a:t> </a:t>
                </a:r>
              </a:p>
            </p:txBody>
          </p:sp>
        </mc:Fallback>
      </mc:AlternateContent>
      <p:pic>
        <p:nvPicPr>
          <p:cNvPr id="11" name="Picture 10">
            <a:extLst>
              <a:ext uri="{FF2B5EF4-FFF2-40B4-BE49-F238E27FC236}">
                <a16:creationId xmlns:a16="http://schemas.microsoft.com/office/drawing/2014/main" id="{0DE13F98-D0DF-C043-88F2-37E1C0338269}"/>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965517" y="1412001"/>
            <a:ext cx="2226484" cy="1954359"/>
          </a:xfrm>
          <a:prstGeom prst="rect">
            <a:avLst/>
          </a:prstGeom>
        </p:spPr>
      </p:pic>
      <p:sp>
        <p:nvSpPr>
          <p:cNvPr id="3" name="Rectangle 2">
            <a:extLst>
              <a:ext uri="{FF2B5EF4-FFF2-40B4-BE49-F238E27FC236}">
                <a16:creationId xmlns:a16="http://schemas.microsoft.com/office/drawing/2014/main" id="{9F0AD7DA-476B-84DF-BFCC-637F452D3F40}"/>
              </a:ext>
            </a:extLst>
          </p:cNvPr>
          <p:cNvSpPr/>
          <p:nvPr/>
        </p:nvSpPr>
        <p:spPr>
          <a:xfrm>
            <a:off x="2461792" y="223692"/>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B9130CCB-8A40-193D-4740-55DC32336BB3}"/>
              </a:ext>
            </a:extLst>
          </p:cNvPr>
          <p:cNvSpPr txBox="1"/>
          <p:nvPr/>
        </p:nvSpPr>
        <p:spPr>
          <a:xfrm>
            <a:off x="9693794" y="6464599"/>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id="{C6EF4074-30A2-BAD8-35A6-7EF4D43B488E}"/>
              </a:ext>
            </a:extLst>
          </p:cNvPr>
          <p:cNvPicPr>
            <a:picLocks noChangeAspect="1"/>
          </p:cNvPicPr>
          <p:nvPr/>
        </p:nvPicPr>
        <p:blipFill rotWithShape="1">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045" y="-197682"/>
            <a:ext cx="2305141" cy="1076343"/>
          </a:xfrm>
          <a:prstGeom prst="rect">
            <a:avLst/>
          </a:prstGeom>
        </p:spPr>
      </p:pic>
    </p:spTree>
    <p:extLst>
      <p:ext uri="{BB962C8B-B14F-4D97-AF65-F5344CB8AC3E}">
        <p14:creationId xmlns:p14="http://schemas.microsoft.com/office/powerpoint/2010/main" val="4268395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63EA1-CF7A-E04D-8E63-2937EF20F166}"/>
              </a:ext>
            </a:extLst>
          </p:cNvPr>
          <p:cNvSpPr>
            <a:spLocks noGrp="1"/>
          </p:cNvSpPr>
          <p:nvPr>
            <p:ph type="title"/>
          </p:nvPr>
        </p:nvSpPr>
        <p:spPr>
          <a:xfrm>
            <a:off x="838200" y="734091"/>
            <a:ext cx="10515600" cy="1325563"/>
          </a:xfrm>
        </p:spPr>
        <p:txBody>
          <a:bodyPr/>
          <a:lstStyle/>
          <a:p>
            <a:r>
              <a:rPr lang="en-US" b="0" dirty="0"/>
              <a:t>Summary</a:t>
            </a:r>
          </a:p>
        </p:txBody>
      </p:sp>
      <p:sp>
        <p:nvSpPr>
          <p:cNvPr id="3" name="Content Placeholder 2">
            <a:extLst>
              <a:ext uri="{FF2B5EF4-FFF2-40B4-BE49-F238E27FC236}">
                <a16:creationId xmlns:a16="http://schemas.microsoft.com/office/drawing/2014/main" id="{8900969D-7B0E-3546-BA7D-39E7EFF3B4CC}"/>
              </a:ext>
            </a:extLst>
          </p:cNvPr>
          <p:cNvSpPr>
            <a:spLocks noGrp="1"/>
          </p:cNvSpPr>
          <p:nvPr>
            <p:ph idx="1"/>
          </p:nvPr>
        </p:nvSpPr>
        <p:spPr>
          <a:xfrm>
            <a:off x="1097283" y="1969167"/>
            <a:ext cx="10637519" cy="4859587"/>
          </a:xfrm>
        </p:spPr>
        <p:txBody>
          <a:bodyPr>
            <a:normAutofit/>
          </a:bodyPr>
          <a:lstStyle/>
          <a:p>
            <a:r>
              <a:rPr lang="en-US" sz="3200" dirty="0"/>
              <a:t>For training, we need the derivative of the loss with respect to weights in early layers of the network </a:t>
            </a:r>
          </a:p>
          <a:p>
            <a:pPr marL="571472" indent="-571472"/>
            <a:r>
              <a:rPr lang="en-US" sz="3200" dirty="0"/>
              <a:t>But loss is computed only at the very end of the network! </a:t>
            </a:r>
          </a:p>
          <a:p>
            <a:r>
              <a:rPr lang="en-US" sz="3200" dirty="0"/>
              <a:t>Solution: </a:t>
            </a:r>
            <a:r>
              <a:rPr lang="en-US" sz="3200" b="1" dirty="0"/>
              <a:t>backward differentiation</a:t>
            </a:r>
          </a:p>
          <a:p>
            <a:r>
              <a:rPr lang="en-US" sz="3200" dirty="0"/>
              <a:t>Given a computation graph and the derivatives of all the functions in it we can automatically compute the derivative of the loss with respect to these early weights.</a:t>
            </a:r>
          </a:p>
          <a:p>
            <a:endParaRPr lang="en-US" sz="3200" dirty="0"/>
          </a:p>
        </p:txBody>
      </p:sp>
      <p:sp>
        <p:nvSpPr>
          <p:cNvPr id="8" name="Rectangle 7">
            <a:extLst>
              <a:ext uri="{FF2B5EF4-FFF2-40B4-BE49-F238E27FC236}">
                <a16:creationId xmlns:a16="http://schemas.microsoft.com/office/drawing/2014/main" id="{81D65E2F-D03B-ACD6-8A36-744DBC89F2F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E2FD294-E48C-BC1B-6CD9-ABD98A19711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65EBE8A-CD8B-CBC0-CFB6-66C79141D24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8356407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2"/>
          <p:cNvSpPr>
            <a:spLocks noGrp="1" noChangeArrowheads="1"/>
          </p:cNvSpPr>
          <p:nvPr>
            <p:ph type="title"/>
          </p:nvPr>
        </p:nvSpPr>
        <p:spPr>
          <a:xfrm>
            <a:off x="838200" y="715645"/>
            <a:ext cx="10515600" cy="1325563"/>
          </a:xfrm>
        </p:spPr>
        <p:txBody>
          <a:bodyPr vert="horz" lIns="97598" tIns="48799" rIns="97598" bIns="48799" rtlCol="0" anchor="ctr">
            <a:normAutofit/>
          </a:bodyPr>
          <a:lstStyle/>
          <a:p>
            <a:r>
              <a:rPr lang="en-US" dirty="0"/>
              <a:t>Parts of Speech</a:t>
            </a:r>
          </a:p>
        </p:txBody>
      </p:sp>
      <p:sp>
        <p:nvSpPr>
          <p:cNvPr id="5125" name="Rectangle 3"/>
          <p:cNvSpPr>
            <a:spLocks noGrp="1" noChangeArrowheads="1"/>
          </p:cNvSpPr>
          <p:nvPr>
            <p:ph idx="1"/>
          </p:nvPr>
        </p:nvSpPr>
        <p:spPr>
          <a:xfrm>
            <a:off x="1529614" y="1757794"/>
            <a:ext cx="9328261" cy="5309075"/>
          </a:xfrm>
        </p:spPr>
        <p:txBody>
          <a:bodyPr vert="horz" lIns="97598" tIns="48799" rIns="97598" bIns="48799" rtlCol="0">
            <a:normAutofit/>
          </a:bodyPr>
          <a:lstStyle/>
          <a:p>
            <a:r>
              <a:rPr lang="en-US" dirty="0"/>
              <a:t>From the earliest linguistic traditions (</a:t>
            </a:r>
            <a:r>
              <a:rPr lang="en-US" dirty="0" err="1"/>
              <a:t>Yaska</a:t>
            </a:r>
            <a:r>
              <a:rPr lang="en-US" dirty="0"/>
              <a:t> and Panini 5</a:t>
            </a:r>
            <a:r>
              <a:rPr lang="en-US" baseline="30000" dirty="0"/>
              <a:t>th</a:t>
            </a:r>
            <a:r>
              <a:rPr lang="en-US" dirty="0"/>
              <a:t> C. BCE, Aristotle 4</a:t>
            </a:r>
            <a:r>
              <a:rPr lang="en-US" baseline="30000" dirty="0"/>
              <a:t>th</a:t>
            </a:r>
            <a:r>
              <a:rPr lang="en-US" dirty="0"/>
              <a:t> C. BCE), the idea that words can be classified into grammatical categories</a:t>
            </a:r>
          </a:p>
          <a:p>
            <a:pPr marL="868071" lvl="1" indent="-454338"/>
            <a:r>
              <a:rPr lang="en-US" dirty="0">
                <a:solidFill>
                  <a:srgbClr val="0070C0"/>
                </a:solidFill>
              </a:rPr>
              <a:t>Part of speech, word classes, POS, POS tags</a:t>
            </a:r>
          </a:p>
          <a:p>
            <a:r>
              <a:rPr lang="en-US" dirty="0"/>
              <a:t>8 parts of speech attributed to Dionysius </a:t>
            </a:r>
            <a:r>
              <a:rPr lang="en-US" dirty="0" err="1"/>
              <a:t>Thrax</a:t>
            </a:r>
            <a:r>
              <a:rPr lang="en-US" dirty="0"/>
              <a:t> of Alexandria (c. 1</a:t>
            </a:r>
            <a:r>
              <a:rPr lang="en-US" baseline="30000" dirty="0"/>
              <a:t>st</a:t>
            </a:r>
            <a:r>
              <a:rPr lang="en-US" dirty="0"/>
              <a:t> C. BCE): </a:t>
            </a:r>
          </a:p>
          <a:p>
            <a:pPr marL="868071" lvl="1" indent="-454338"/>
            <a:r>
              <a:rPr lang="en-US" dirty="0"/>
              <a:t>noun, verb, pronoun, preposition, adverb, conjunction, participle, article </a:t>
            </a:r>
          </a:p>
          <a:p>
            <a:pPr marL="868071" lvl="1" indent="-454338"/>
            <a:r>
              <a:rPr lang="en-US" dirty="0"/>
              <a:t>These categories are relevant for NLP today.</a:t>
            </a:r>
          </a:p>
          <a:p>
            <a:endParaRPr lang="en-US" dirty="0"/>
          </a:p>
        </p:txBody>
      </p:sp>
      <p:sp>
        <p:nvSpPr>
          <p:cNvPr id="2" name="Rectangle 1">
            <a:extLst>
              <a:ext uri="{FF2B5EF4-FFF2-40B4-BE49-F238E27FC236}">
                <a16:creationId xmlns:a16="http://schemas.microsoft.com/office/drawing/2014/main" id="{50DE5738-7678-3CAC-E9DF-77C737A8B9B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6DAAC80-F039-56DC-8107-05F62FB21C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ABD74957-66C7-6F39-218F-DD183A6B886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060063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2"/>
          <p:cNvSpPr>
            <a:spLocks noGrp="1" noChangeArrowheads="1"/>
          </p:cNvSpPr>
          <p:nvPr>
            <p:ph type="title"/>
          </p:nvPr>
        </p:nvSpPr>
        <p:spPr>
          <a:xfrm>
            <a:off x="1976983" y="756670"/>
            <a:ext cx="8698989" cy="721208"/>
          </a:xfrm>
        </p:spPr>
        <p:txBody>
          <a:bodyPr vert="horz" lIns="97598" tIns="48799" rIns="97598" bIns="48799" rtlCol="0" anchor="ctr">
            <a:normAutofit fontScale="90000"/>
          </a:bodyPr>
          <a:lstStyle/>
          <a:p>
            <a:r>
              <a:rPr lang="en-US" dirty="0"/>
              <a:t>Two classes of words: Open vs. Closed</a:t>
            </a:r>
          </a:p>
        </p:txBody>
      </p:sp>
      <p:sp>
        <p:nvSpPr>
          <p:cNvPr id="300035" name="Rectangle 3"/>
          <p:cNvSpPr>
            <a:spLocks noGrp="1" noChangeArrowheads="1"/>
          </p:cNvSpPr>
          <p:nvPr>
            <p:ph idx="1"/>
          </p:nvPr>
        </p:nvSpPr>
        <p:spPr>
          <a:xfrm>
            <a:off x="1498521" y="1771718"/>
            <a:ext cx="9140824" cy="5172004"/>
          </a:xfrm>
        </p:spPr>
        <p:txBody>
          <a:bodyPr vert="horz" lIns="97598" tIns="48799" rIns="97598" bIns="48799" rtlCol="0">
            <a:normAutofit lnSpcReduction="10000"/>
          </a:bodyPr>
          <a:lstStyle/>
          <a:p>
            <a:r>
              <a:rPr lang="en-US" sz="3577" dirty="0"/>
              <a:t>Closed class words</a:t>
            </a:r>
          </a:p>
          <a:p>
            <a:pPr lvl="1">
              <a:buFont typeface="Arial" panose="020B0604020202020204" pitchFamily="34" charset="0"/>
              <a:buChar char="•"/>
            </a:pPr>
            <a:r>
              <a:rPr lang="en-US" sz="2782" dirty="0"/>
              <a:t>Relatively fixed membership</a:t>
            </a:r>
            <a:endParaRPr lang="en-US" sz="2782" b="1" i="1" dirty="0">
              <a:solidFill>
                <a:srgbClr val="0070C0"/>
              </a:solidFill>
            </a:endParaRPr>
          </a:p>
          <a:p>
            <a:pPr lvl="1">
              <a:buFont typeface="Arial" panose="020B0604020202020204" pitchFamily="34" charset="0"/>
              <a:buChar char="•"/>
            </a:pPr>
            <a:r>
              <a:rPr lang="en-US" sz="2782" dirty="0"/>
              <a:t>Usually </a:t>
            </a:r>
            <a:r>
              <a:rPr lang="en-US" sz="2782" b="1" dirty="0"/>
              <a:t>function</a:t>
            </a:r>
            <a:r>
              <a:rPr lang="en-US" sz="2782" dirty="0"/>
              <a:t> words: short, frequent words with grammatical function</a:t>
            </a:r>
            <a:endParaRPr lang="en-US" sz="2782" b="1" i="1" dirty="0">
              <a:solidFill>
                <a:srgbClr val="0070C0"/>
              </a:solidFill>
            </a:endParaRPr>
          </a:p>
          <a:p>
            <a:pPr lvl="3">
              <a:buFont typeface="Arial" panose="020B0604020202020204" pitchFamily="34" charset="0"/>
              <a:buChar char="•"/>
            </a:pPr>
            <a:r>
              <a:rPr lang="en-US" sz="2385" dirty="0"/>
              <a:t>determiners: </a:t>
            </a:r>
            <a:r>
              <a:rPr lang="en-US" sz="2385" b="1" i="1" dirty="0">
                <a:solidFill>
                  <a:srgbClr val="0070C0"/>
                </a:solidFill>
              </a:rPr>
              <a:t>a, an, the</a:t>
            </a:r>
          </a:p>
          <a:p>
            <a:pPr lvl="3">
              <a:buFont typeface="Arial" panose="020B0604020202020204" pitchFamily="34" charset="0"/>
              <a:buChar char="•"/>
            </a:pPr>
            <a:r>
              <a:rPr lang="en-US" sz="2385" dirty="0"/>
              <a:t>pronouns: </a:t>
            </a:r>
            <a:r>
              <a:rPr lang="en-US" sz="2385" b="1" i="1" dirty="0">
                <a:solidFill>
                  <a:srgbClr val="0070C0"/>
                </a:solidFill>
              </a:rPr>
              <a:t>she, he, I</a:t>
            </a:r>
          </a:p>
          <a:p>
            <a:pPr lvl="3">
              <a:buFont typeface="Arial" panose="020B0604020202020204" pitchFamily="34" charset="0"/>
              <a:buChar char="•"/>
            </a:pPr>
            <a:r>
              <a:rPr lang="en-US" sz="2385" dirty="0"/>
              <a:t>prepositions: </a:t>
            </a:r>
            <a:r>
              <a:rPr lang="en-US" sz="2385" b="1" i="1" dirty="0">
                <a:solidFill>
                  <a:srgbClr val="0070C0"/>
                </a:solidFill>
              </a:rPr>
              <a:t>on, under, over, near, by, …</a:t>
            </a:r>
          </a:p>
          <a:p>
            <a:r>
              <a:rPr lang="en-US" sz="3577" dirty="0"/>
              <a:t>Open class words</a:t>
            </a:r>
          </a:p>
          <a:p>
            <a:pPr lvl="2">
              <a:buFont typeface="Arial" panose="020B0604020202020204" pitchFamily="34" charset="0"/>
              <a:buChar char="•"/>
            </a:pPr>
            <a:r>
              <a:rPr lang="en-US" sz="2782" dirty="0"/>
              <a:t>Usually </a:t>
            </a:r>
            <a:r>
              <a:rPr lang="en-US" sz="2782" b="1" dirty="0"/>
              <a:t>content</a:t>
            </a:r>
            <a:r>
              <a:rPr lang="en-US" sz="2782" dirty="0"/>
              <a:t> words: Nouns, Verbs, Adjectives, Adverbs</a:t>
            </a:r>
          </a:p>
          <a:p>
            <a:pPr lvl="3">
              <a:buFont typeface="Arial" panose="020B0604020202020204" pitchFamily="34" charset="0"/>
              <a:buChar char="•"/>
            </a:pPr>
            <a:r>
              <a:rPr lang="en-US" sz="2358" dirty="0"/>
              <a:t>Plus interjections: </a:t>
            </a:r>
            <a:r>
              <a:rPr lang="en-US" sz="2358" b="1" dirty="0">
                <a:solidFill>
                  <a:srgbClr val="0070C0"/>
                </a:solidFill>
              </a:rPr>
              <a:t>oh, ouch, uh-huh, yes, hello</a:t>
            </a:r>
          </a:p>
          <a:p>
            <a:pPr lvl="2">
              <a:buFont typeface="Arial" panose="020B0604020202020204" pitchFamily="34" charset="0"/>
              <a:buChar char="•"/>
            </a:pPr>
            <a:r>
              <a:rPr lang="en-US" sz="2782" dirty="0"/>
              <a:t>New nouns and verbs like </a:t>
            </a:r>
            <a:r>
              <a:rPr lang="en-US" sz="2782" i="1" dirty="0"/>
              <a:t>iPhone </a:t>
            </a:r>
            <a:r>
              <a:rPr lang="en-US" sz="2782" dirty="0"/>
              <a:t>or </a:t>
            </a:r>
            <a:r>
              <a:rPr lang="en-US" sz="2782" i="1" dirty="0"/>
              <a:t>to fax</a:t>
            </a:r>
            <a:endParaRPr lang="en-US" sz="2544" dirty="0"/>
          </a:p>
          <a:p>
            <a:pPr lvl="2"/>
            <a:endParaRPr lang="en-US" sz="2544" dirty="0"/>
          </a:p>
        </p:txBody>
      </p:sp>
      <p:sp>
        <p:nvSpPr>
          <p:cNvPr id="2" name="Rectangle 1">
            <a:extLst>
              <a:ext uri="{FF2B5EF4-FFF2-40B4-BE49-F238E27FC236}">
                <a16:creationId xmlns:a16="http://schemas.microsoft.com/office/drawing/2014/main" id="{D3A4AFC6-ED9C-7EAA-F1C3-F010F3AA102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9EA9B6E-53F2-B42E-C2E0-665A6A9C289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89E8FCCE-71B6-56CE-E614-71EF38A48F9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4567842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9"/>
          <p:cNvSpPr>
            <a:spLocks noChangeArrowheads="1"/>
          </p:cNvSpPr>
          <p:nvPr/>
        </p:nvSpPr>
        <p:spPr bwMode="auto">
          <a:xfrm>
            <a:off x="1572849" y="3590542"/>
            <a:ext cx="8965532" cy="2423116"/>
          </a:xfrm>
          <a:prstGeom prst="rect">
            <a:avLst/>
          </a:prstGeom>
          <a:solidFill>
            <a:srgbClr val="BDFFCF"/>
          </a:solidFill>
          <a:ln w="9525">
            <a:solidFill>
              <a:schemeClr val="tx1"/>
            </a:solidFill>
            <a:miter lim="800000"/>
            <a:headEnd/>
            <a:tailEnd/>
          </a:ln>
          <a:effectLst>
            <a:outerShdw blurRad="50800" dist="38100" dir="2700000" algn="tl" rotWithShape="0">
              <a:srgbClr val="000000">
                <a:alpha val="43000"/>
              </a:srgbClr>
            </a:outerShdw>
          </a:effectLst>
        </p:spPr>
        <p:txBody>
          <a:bodyPr wrap="none" anchor="ctr"/>
          <a:lstStyle/>
          <a:p>
            <a:endParaRPr lang="en-US" sz="1908"/>
          </a:p>
        </p:txBody>
      </p:sp>
      <p:sp>
        <p:nvSpPr>
          <p:cNvPr id="4" name="Rectangle 8"/>
          <p:cNvSpPr>
            <a:spLocks noChangeArrowheads="1"/>
          </p:cNvSpPr>
          <p:nvPr/>
        </p:nvSpPr>
        <p:spPr bwMode="auto">
          <a:xfrm>
            <a:off x="1572849" y="1005884"/>
            <a:ext cx="8965532" cy="2423116"/>
          </a:xfrm>
          <a:prstGeom prst="rect">
            <a:avLst/>
          </a:prstGeom>
          <a:solidFill>
            <a:srgbClr val="CADBFF"/>
          </a:solidFill>
          <a:ln w="9525">
            <a:solidFill>
              <a:schemeClr val="tx1"/>
            </a:solidFill>
            <a:miter lim="800000"/>
            <a:headEnd/>
            <a:tailEnd/>
          </a:ln>
          <a:effectLst>
            <a:outerShdw blurRad="50800" dist="38100" dir="2700000" algn="tl" rotWithShape="0">
              <a:srgbClr val="000000">
                <a:alpha val="43000"/>
              </a:srgbClr>
            </a:outerShdw>
          </a:effectLst>
        </p:spPr>
        <p:txBody>
          <a:bodyPr wrap="none" anchor="ctr"/>
          <a:lstStyle/>
          <a:p>
            <a:endParaRPr lang="en-US" sz="1908" dirty="0">
              <a:solidFill>
                <a:srgbClr val="FF0000"/>
              </a:solidFill>
            </a:endParaRPr>
          </a:p>
        </p:txBody>
      </p:sp>
      <p:sp>
        <p:nvSpPr>
          <p:cNvPr id="2" name="Text Box 5"/>
          <p:cNvSpPr txBox="1">
            <a:spLocks noChangeArrowheads="1"/>
          </p:cNvSpPr>
          <p:nvPr/>
        </p:nvSpPr>
        <p:spPr bwMode="auto">
          <a:xfrm>
            <a:off x="1572849" y="1005884"/>
            <a:ext cx="3473134"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b="1" dirty="0"/>
              <a:t>Open class </a:t>
            </a:r>
            <a:r>
              <a:rPr lang="en-US" sz="1908" dirty="0"/>
              <a:t>("content") words</a:t>
            </a:r>
          </a:p>
        </p:txBody>
      </p:sp>
      <p:sp>
        <p:nvSpPr>
          <p:cNvPr id="3" name="Text Box 7"/>
          <p:cNvSpPr txBox="1">
            <a:spLocks noChangeArrowheads="1"/>
          </p:cNvSpPr>
          <p:nvPr/>
        </p:nvSpPr>
        <p:spPr bwMode="auto">
          <a:xfrm>
            <a:off x="1572849" y="3590542"/>
            <a:ext cx="3876987"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b="1" dirty="0"/>
              <a:t>Closed class </a:t>
            </a:r>
            <a:r>
              <a:rPr lang="en-US" sz="1908" dirty="0"/>
              <a:t>("function")</a:t>
            </a:r>
          </a:p>
        </p:txBody>
      </p:sp>
      <p:sp>
        <p:nvSpPr>
          <p:cNvPr id="6" name="Rectangle 10"/>
          <p:cNvSpPr>
            <a:spLocks noChangeArrowheads="1"/>
          </p:cNvSpPr>
          <p:nvPr/>
        </p:nvSpPr>
        <p:spPr bwMode="auto">
          <a:xfrm>
            <a:off x="1653620" y="1409735"/>
            <a:ext cx="2826969" cy="1938494"/>
          </a:xfrm>
          <a:prstGeom prst="rect">
            <a:avLst/>
          </a:prstGeom>
          <a:solidFill>
            <a:srgbClr val="ECF3FF"/>
          </a:solid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908"/>
          </a:p>
        </p:txBody>
      </p:sp>
      <p:sp>
        <p:nvSpPr>
          <p:cNvPr id="7" name="Text Box 11"/>
          <p:cNvSpPr txBox="1">
            <a:spLocks noChangeArrowheads="1"/>
          </p:cNvSpPr>
          <p:nvPr/>
        </p:nvSpPr>
        <p:spPr bwMode="auto">
          <a:xfrm>
            <a:off x="1653619" y="1424882"/>
            <a:ext cx="1534641"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Nouns</a:t>
            </a:r>
          </a:p>
        </p:txBody>
      </p:sp>
      <p:sp>
        <p:nvSpPr>
          <p:cNvPr id="8" name="Rectangle 12"/>
          <p:cNvSpPr>
            <a:spLocks noChangeArrowheads="1"/>
          </p:cNvSpPr>
          <p:nvPr/>
        </p:nvSpPr>
        <p:spPr bwMode="auto">
          <a:xfrm>
            <a:off x="4561359" y="1409737"/>
            <a:ext cx="1696182" cy="3796216"/>
          </a:xfrm>
          <a:prstGeom prst="rect">
            <a:avLst/>
          </a:prstGeom>
          <a:solidFill>
            <a:srgbClr val="ECF3FF"/>
          </a:solidFill>
          <a:ln w="9525">
            <a:solidFill>
              <a:schemeClr val="tx1"/>
            </a:solidFill>
            <a:miter lim="800000"/>
            <a:headEnd/>
            <a:tailEnd/>
          </a:ln>
          <a:effectLst>
            <a:outerShdw blurRad="50800" dist="38100" dir="2700000" algn="tl" rotWithShape="0">
              <a:srgbClr val="000000">
                <a:alpha val="43000"/>
              </a:srgbClr>
            </a:outerShdw>
          </a:effectLst>
        </p:spPr>
        <p:txBody>
          <a:bodyPr wrap="none" anchor="ctr"/>
          <a:lstStyle/>
          <a:p>
            <a:endParaRPr lang="en-US" sz="1908"/>
          </a:p>
        </p:txBody>
      </p:sp>
      <p:sp>
        <p:nvSpPr>
          <p:cNvPr id="9" name="Text Box 13"/>
          <p:cNvSpPr txBox="1">
            <a:spLocks noChangeArrowheads="1"/>
          </p:cNvSpPr>
          <p:nvPr/>
        </p:nvSpPr>
        <p:spPr bwMode="auto">
          <a:xfrm>
            <a:off x="4561359" y="1424882"/>
            <a:ext cx="1857723"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Verbs</a:t>
            </a:r>
          </a:p>
        </p:txBody>
      </p:sp>
      <p:sp>
        <p:nvSpPr>
          <p:cNvPr id="10" name="Rectangle 14"/>
          <p:cNvSpPr>
            <a:spLocks noChangeArrowheads="1"/>
          </p:cNvSpPr>
          <p:nvPr/>
        </p:nvSpPr>
        <p:spPr bwMode="auto">
          <a:xfrm>
            <a:off x="1734390" y="1894359"/>
            <a:ext cx="1292329" cy="1292329"/>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908"/>
          </a:p>
        </p:txBody>
      </p:sp>
      <p:sp>
        <p:nvSpPr>
          <p:cNvPr id="11" name="Text Box 15"/>
          <p:cNvSpPr txBox="1">
            <a:spLocks noChangeArrowheads="1"/>
          </p:cNvSpPr>
          <p:nvPr/>
        </p:nvSpPr>
        <p:spPr bwMode="auto">
          <a:xfrm>
            <a:off x="1734390" y="1909505"/>
            <a:ext cx="1130788"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dirty="0"/>
              <a:t>Proper</a:t>
            </a:r>
          </a:p>
        </p:txBody>
      </p:sp>
      <p:sp>
        <p:nvSpPr>
          <p:cNvPr id="12" name="Rectangle 16"/>
          <p:cNvSpPr>
            <a:spLocks noChangeArrowheads="1"/>
          </p:cNvSpPr>
          <p:nvPr/>
        </p:nvSpPr>
        <p:spPr bwMode="auto">
          <a:xfrm>
            <a:off x="3107490" y="1894359"/>
            <a:ext cx="1292329" cy="1292329"/>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908"/>
          </a:p>
        </p:txBody>
      </p:sp>
      <p:sp>
        <p:nvSpPr>
          <p:cNvPr id="13" name="Text Box 17"/>
          <p:cNvSpPr txBox="1">
            <a:spLocks noChangeArrowheads="1"/>
          </p:cNvSpPr>
          <p:nvPr/>
        </p:nvSpPr>
        <p:spPr bwMode="auto">
          <a:xfrm>
            <a:off x="3107490" y="1909505"/>
            <a:ext cx="1453870"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Common</a:t>
            </a:r>
          </a:p>
        </p:txBody>
      </p:sp>
      <p:sp>
        <p:nvSpPr>
          <p:cNvPr id="14" name="Rectangle 18"/>
          <p:cNvSpPr>
            <a:spLocks noChangeArrowheads="1"/>
          </p:cNvSpPr>
          <p:nvPr/>
        </p:nvSpPr>
        <p:spPr bwMode="auto">
          <a:xfrm>
            <a:off x="4722900" y="3752082"/>
            <a:ext cx="1292329" cy="1292329"/>
          </a:xfrm>
          <a:prstGeom prst="rect">
            <a:avLst/>
          </a:prstGeom>
          <a:solidFill>
            <a:srgbClr val="E3FFE7"/>
          </a:solid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908"/>
          </a:p>
        </p:txBody>
      </p:sp>
      <p:sp>
        <p:nvSpPr>
          <p:cNvPr id="15" name="Text Box 19"/>
          <p:cNvSpPr txBox="1">
            <a:spLocks noChangeArrowheads="1"/>
          </p:cNvSpPr>
          <p:nvPr/>
        </p:nvSpPr>
        <p:spPr bwMode="auto">
          <a:xfrm>
            <a:off x="4722900" y="3767228"/>
            <a:ext cx="1130788"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dirty="0"/>
              <a:t>Auxiliary</a:t>
            </a:r>
          </a:p>
        </p:txBody>
      </p:sp>
      <p:sp>
        <p:nvSpPr>
          <p:cNvPr id="16" name="Rectangle 20"/>
          <p:cNvSpPr>
            <a:spLocks noChangeArrowheads="1"/>
          </p:cNvSpPr>
          <p:nvPr/>
        </p:nvSpPr>
        <p:spPr bwMode="auto">
          <a:xfrm>
            <a:off x="4722900" y="1894359"/>
            <a:ext cx="1292329" cy="1292329"/>
          </a:xfrm>
          <a:prstGeom prst="rect">
            <a:avLst/>
          </a:prstGeom>
          <a:solidFill>
            <a:srgbClr val="EAFFF5"/>
          </a:solid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908"/>
          </a:p>
        </p:txBody>
      </p:sp>
      <p:sp>
        <p:nvSpPr>
          <p:cNvPr id="17" name="Text Box 21"/>
          <p:cNvSpPr txBox="1">
            <a:spLocks noChangeArrowheads="1"/>
          </p:cNvSpPr>
          <p:nvPr/>
        </p:nvSpPr>
        <p:spPr bwMode="auto">
          <a:xfrm>
            <a:off x="4722900" y="1909506"/>
            <a:ext cx="1130788"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Main</a:t>
            </a:r>
          </a:p>
        </p:txBody>
      </p:sp>
      <p:sp>
        <p:nvSpPr>
          <p:cNvPr id="18" name="Rectangle 22"/>
          <p:cNvSpPr>
            <a:spLocks noChangeArrowheads="1"/>
          </p:cNvSpPr>
          <p:nvPr/>
        </p:nvSpPr>
        <p:spPr bwMode="auto">
          <a:xfrm>
            <a:off x="6419083" y="1409736"/>
            <a:ext cx="3311593" cy="484623"/>
          </a:xfrm>
          <a:prstGeom prst="rect">
            <a:avLst/>
          </a:prstGeom>
          <a:solidFill>
            <a:srgbClr val="ECF3FF"/>
          </a:solidFill>
          <a:ln w="9525">
            <a:solidFill>
              <a:schemeClr val="tx1"/>
            </a:solidFill>
            <a:miter lim="800000"/>
            <a:headEnd/>
            <a:tailEnd/>
          </a:ln>
        </p:spPr>
        <p:txBody>
          <a:bodyPr wrap="none" anchor="ctr"/>
          <a:lstStyle/>
          <a:p>
            <a:endParaRPr lang="en-US" sz="1908"/>
          </a:p>
        </p:txBody>
      </p:sp>
      <p:sp>
        <p:nvSpPr>
          <p:cNvPr id="19" name="Text Box 23"/>
          <p:cNvSpPr txBox="1">
            <a:spLocks noChangeArrowheads="1"/>
          </p:cNvSpPr>
          <p:nvPr/>
        </p:nvSpPr>
        <p:spPr bwMode="auto">
          <a:xfrm>
            <a:off x="6419082" y="1424882"/>
            <a:ext cx="1857723"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Adjectives</a:t>
            </a:r>
          </a:p>
        </p:txBody>
      </p:sp>
      <p:sp>
        <p:nvSpPr>
          <p:cNvPr id="20" name="Rectangle 24"/>
          <p:cNvSpPr>
            <a:spLocks noChangeArrowheads="1"/>
          </p:cNvSpPr>
          <p:nvPr/>
        </p:nvSpPr>
        <p:spPr bwMode="auto">
          <a:xfrm>
            <a:off x="6419083" y="1975130"/>
            <a:ext cx="3311593" cy="484623"/>
          </a:xfrm>
          <a:prstGeom prst="rect">
            <a:avLst/>
          </a:prstGeom>
          <a:solidFill>
            <a:srgbClr val="ECF3FF"/>
          </a:solidFill>
          <a:ln w="9525">
            <a:solidFill>
              <a:schemeClr val="tx1"/>
            </a:solidFill>
            <a:miter lim="800000"/>
            <a:headEnd/>
            <a:tailEnd/>
          </a:ln>
        </p:spPr>
        <p:txBody>
          <a:bodyPr wrap="none" anchor="ctr"/>
          <a:lstStyle/>
          <a:p>
            <a:endParaRPr lang="en-US" sz="1908"/>
          </a:p>
        </p:txBody>
      </p:sp>
      <p:sp>
        <p:nvSpPr>
          <p:cNvPr id="21" name="Text Box 25"/>
          <p:cNvSpPr txBox="1">
            <a:spLocks noChangeArrowheads="1"/>
          </p:cNvSpPr>
          <p:nvPr/>
        </p:nvSpPr>
        <p:spPr bwMode="auto">
          <a:xfrm>
            <a:off x="6419082" y="1990276"/>
            <a:ext cx="1857723"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Adverbs</a:t>
            </a:r>
          </a:p>
        </p:txBody>
      </p:sp>
      <p:sp>
        <p:nvSpPr>
          <p:cNvPr id="22" name="Rectangle 26"/>
          <p:cNvSpPr>
            <a:spLocks noChangeArrowheads="1"/>
          </p:cNvSpPr>
          <p:nvPr/>
        </p:nvSpPr>
        <p:spPr bwMode="auto">
          <a:xfrm>
            <a:off x="6419083" y="4155935"/>
            <a:ext cx="2503887" cy="484623"/>
          </a:xfrm>
          <a:prstGeom prst="rect">
            <a:avLst/>
          </a:prstGeom>
          <a:solidFill>
            <a:srgbClr val="E3FFE7"/>
          </a:solidFill>
          <a:ln w="9525">
            <a:solidFill>
              <a:schemeClr val="tx1"/>
            </a:solidFill>
            <a:miter lim="800000"/>
            <a:headEnd/>
            <a:tailEnd/>
          </a:ln>
        </p:spPr>
        <p:txBody>
          <a:bodyPr wrap="none" anchor="ctr"/>
          <a:lstStyle/>
          <a:p>
            <a:endParaRPr lang="en-US" sz="1908"/>
          </a:p>
        </p:txBody>
      </p:sp>
      <p:sp>
        <p:nvSpPr>
          <p:cNvPr id="23" name="Text Box 27"/>
          <p:cNvSpPr txBox="1">
            <a:spLocks noChangeArrowheads="1"/>
          </p:cNvSpPr>
          <p:nvPr/>
        </p:nvSpPr>
        <p:spPr bwMode="auto">
          <a:xfrm>
            <a:off x="6419082" y="4171081"/>
            <a:ext cx="1857723"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Prepositions</a:t>
            </a:r>
          </a:p>
        </p:txBody>
      </p:sp>
      <p:sp>
        <p:nvSpPr>
          <p:cNvPr id="24" name="Rectangle 28"/>
          <p:cNvSpPr>
            <a:spLocks noChangeArrowheads="1"/>
          </p:cNvSpPr>
          <p:nvPr/>
        </p:nvSpPr>
        <p:spPr bwMode="auto">
          <a:xfrm>
            <a:off x="6419083" y="4721330"/>
            <a:ext cx="2503887" cy="484623"/>
          </a:xfrm>
          <a:prstGeom prst="rect">
            <a:avLst/>
          </a:prstGeom>
          <a:solidFill>
            <a:srgbClr val="E3FFE7"/>
          </a:solidFill>
          <a:ln w="9525">
            <a:solidFill>
              <a:schemeClr val="tx1"/>
            </a:solidFill>
            <a:miter lim="800000"/>
            <a:headEnd/>
            <a:tailEnd/>
          </a:ln>
        </p:spPr>
        <p:txBody>
          <a:bodyPr wrap="none" anchor="ctr"/>
          <a:lstStyle/>
          <a:p>
            <a:endParaRPr lang="en-US" sz="1908"/>
          </a:p>
        </p:txBody>
      </p:sp>
      <p:sp>
        <p:nvSpPr>
          <p:cNvPr id="25" name="Text Box 29"/>
          <p:cNvSpPr txBox="1">
            <a:spLocks noChangeArrowheads="1"/>
          </p:cNvSpPr>
          <p:nvPr/>
        </p:nvSpPr>
        <p:spPr bwMode="auto">
          <a:xfrm>
            <a:off x="6419082" y="4736475"/>
            <a:ext cx="1857723"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dirty="0"/>
              <a:t>Particles</a:t>
            </a:r>
          </a:p>
        </p:txBody>
      </p:sp>
      <p:sp>
        <p:nvSpPr>
          <p:cNvPr id="26" name="Rectangle 30"/>
          <p:cNvSpPr>
            <a:spLocks noChangeArrowheads="1"/>
          </p:cNvSpPr>
          <p:nvPr/>
        </p:nvSpPr>
        <p:spPr bwMode="auto">
          <a:xfrm>
            <a:off x="1734390" y="4155935"/>
            <a:ext cx="2503887" cy="484623"/>
          </a:xfrm>
          <a:prstGeom prst="rect">
            <a:avLst/>
          </a:prstGeom>
          <a:solidFill>
            <a:srgbClr val="E3FFE7"/>
          </a:solidFill>
          <a:ln w="9525">
            <a:solidFill>
              <a:schemeClr val="tx1"/>
            </a:solidFill>
            <a:miter lim="800000"/>
            <a:headEnd/>
            <a:tailEnd/>
          </a:ln>
        </p:spPr>
        <p:txBody>
          <a:bodyPr wrap="none" anchor="ctr"/>
          <a:lstStyle/>
          <a:p>
            <a:endParaRPr lang="en-US" sz="1908"/>
          </a:p>
        </p:txBody>
      </p:sp>
      <p:sp>
        <p:nvSpPr>
          <p:cNvPr id="27" name="Text Box 31"/>
          <p:cNvSpPr txBox="1">
            <a:spLocks noChangeArrowheads="1"/>
          </p:cNvSpPr>
          <p:nvPr/>
        </p:nvSpPr>
        <p:spPr bwMode="auto">
          <a:xfrm>
            <a:off x="1734390" y="4171081"/>
            <a:ext cx="1857723"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Determiners</a:t>
            </a:r>
          </a:p>
        </p:txBody>
      </p:sp>
      <p:sp>
        <p:nvSpPr>
          <p:cNvPr id="28" name="Rectangle 32"/>
          <p:cNvSpPr>
            <a:spLocks noChangeArrowheads="1"/>
          </p:cNvSpPr>
          <p:nvPr/>
        </p:nvSpPr>
        <p:spPr bwMode="auto">
          <a:xfrm>
            <a:off x="1734390" y="4721330"/>
            <a:ext cx="2503887" cy="484623"/>
          </a:xfrm>
          <a:prstGeom prst="rect">
            <a:avLst/>
          </a:prstGeom>
          <a:solidFill>
            <a:srgbClr val="E3FFE7"/>
          </a:solidFill>
          <a:ln w="9525">
            <a:solidFill>
              <a:schemeClr val="tx1"/>
            </a:solidFill>
            <a:miter lim="800000"/>
            <a:headEnd/>
            <a:tailEnd/>
          </a:ln>
        </p:spPr>
        <p:txBody>
          <a:bodyPr wrap="none" anchor="ctr"/>
          <a:lstStyle/>
          <a:p>
            <a:endParaRPr lang="en-US" sz="1908"/>
          </a:p>
        </p:txBody>
      </p:sp>
      <p:sp>
        <p:nvSpPr>
          <p:cNvPr id="29" name="Text Box 33"/>
          <p:cNvSpPr txBox="1">
            <a:spLocks noChangeArrowheads="1"/>
          </p:cNvSpPr>
          <p:nvPr/>
        </p:nvSpPr>
        <p:spPr bwMode="auto">
          <a:xfrm>
            <a:off x="1734390" y="4736474"/>
            <a:ext cx="1857723" cy="385939"/>
          </a:xfrm>
          <a:prstGeom prst="rect">
            <a:avLst/>
          </a:prstGeom>
          <a:solidFill>
            <a:srgbClr val="EAFFF5"/>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Conjunctions</a:t>
            </a:r>
          </a:p>
        </p:txBody>
      </p:sp>
      <p:sp>
        <p:nvSpPr>
          <p:cNvPr id="30" name="Rectangle 34"/>
          <p:cNvSpPr>
            <a:spLocks noChangeArrowheads="1"/>
          </p:cNvSpPr>
          <p:nvPr/>
        </p:nvSpPr>
        <p:spPr bwMode="auto">
          <a:xfrm>
            <a:off x="1734390" y="5286723"/>
            <a:ext cx="2503887" cy="484623"/>
          </a:xfrm>
          <a:prstGeom prst="rect">
            <a:avLst/>
          </a:prstGeom>
          <a:solidFill>
            <a:srgbClr val="E3FFE7"/>
          </a:solidFill>
          <a:ln w="9525">
            <a:solidFill>
              <a:schemeClr val="tx1"/>
            </a:solidFill>
            <a:miter lim="800000"/>
            <a:headEnd/>
            <a:tailEnd/>
          </a:ln>
        </p:spPr>
        <p:txBody>
          <a:bodyPr wrap="none" anchor="ctr"/>
          <a:lstStyle/>
          <a:p>
            <a:endParaRPr lang="en-US" sz="1908"/>
          </a:p>
        </p:txBody>
      </p:sp>
      <p:sp>
        <p:nvSpPr>
          <p:cNvPr id="31" name="Text Box 35"/>
          <p:cNvSpPr txBox="1">
            <a:spLocks noChangeArrowheads="1"/>
          </p:cNvSpPr>
          <p:nvPr/>
        </p:nvSpPr>
        <p:spPr bwMode="auto">
          <a:xfrm>
            <a:off x="1734390" y="5301869"/>
            <a:ext cx="1857723"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Pronouns</a:t>
            </a:r>
          </a:p>
        </p:txBody>
      </p:sp>
      <p:sp>
        <p:nvSpPr>
          <p:cNvPr id="32" name="Text Box 36"/>
          <p:cNvSpPr txBox="1">
            <a:spLocks noChangeArrowheads="1"/>
          </p:cNvSpPr>
          <p:nvPr/>
        </p:nvSpPr>
        <p:spPr bwMode="auto">
          <a:xfrm>
            <a:off x="8761428" y="3025147"/>
            <a:ext cx="1534641"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i="1" dirty="0">
                <a:solidFill>
                  <a:srgbClr val="FF3300"/>
                </a:solidFill>
              </a:rPr>
              <a:t>… more</a:t>
            </a:r>
          </a:p>
        </p:txBody>
      </p:sp>
      <p:sp>
        <p:nvSpPr>
          <p:cNvPr id="33" name="Text Box 37"/>
          <p:cNvSpPr txBox="1">
            <a:spLocks noChangeArrowheads="1"/>
          </p:cNvSpPr>
          <p:nvPr/>
        </p:nvSpPr>
        <p:spPr bwMode="auto">
          <a:xfrm>
            <a:off x="9165281" y="4721330"/>
            <a:ext cx="1211559"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i="1" dirty="0">
                <a:solidFill>
                  <a:srgbClr val="FF3300"/>
                </a:solidFill>
              </a:rPr>
              <a:t>… more</a:t>
            </a:r>
          </a:p>
        </p:txBody>
      </p:sp>
      <p:sp>
        <p:nvSpPr>
          <p:cNvPr id="34" name="Text Box 38"/>
          <p:cNvSpPr txBox="1">
            <a:spLocks noChangeArrowheads="1"/>
          </p:cNvSpPr>
          <p:nvPr/>
        </p:nvSpPr>
        <p:spPr bwMode="auto">
          <a:xfrm>
            <a:off x="1815160" y="2357109"/>
            <a:ext cx="1130788" cy="66646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Janet</a:t>
            </a:r>
          </a:p>
          <a:p>
            <a:pPr eaLnBrk="1" hangingPunct="1">
              <a:spcBef>
                <a:spcPct val="20000"/>
              </a:spcBef>
            </a:pPr>
            <a:r>
              <a:rPr lang="en-US" sz="1696" i="1" dirty="0">
                <a:solidFill>
                  <a:schemeClr val="accent2"/>
                </a:solidFill>
              </a:rPr>
              <a:t>Italy</a:t>
            </a:r>
          </a:p>
        </p:txBody>
      </p:sp>
      <p:sp>
        <p:nvSpPr>
          <p:cNvPr id="35" name="Text Box 39"/>
          <p:cNvSpPr txBox="1">
            <a:spLocks noChangeArrowheads="1"/>
          </p:cNvSpPr>
          <p:nvPr/>
        </p:nvSpPr>
        <p:spPr bwMode="auto">
          <a:xfrm>
            <a:off x="3188260" y="2357110"/>
            <a:ext cx="1130788" cy="66646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cat,  cats</a:t>
            </a:r>
          </a:p>
          <a:p>
            <a:pPr eaLnBrk="1" hangingPunct="1">
              <a:spcBef>
                <a:spcPct val="20000"/>
              </a:spcBef>
            </a:pPr>
            <a:r>
              <a:rPr lang="en-US" sz="1696" i="1" dirty="0">
                <a:solidFill>
                  <a:schemeClr val="accent2"/>
                </a:solidFill>
              </a:rPr>
              <a:t>mango</a:t>
            </a:r>
          </a:p>
        </p:txBody>
      </p:sp>
      <p:sp>
        <p:nvSpPr>
          <p:cNvPr id="36" name="Text Box 40"/>
          <p:cNvSpPr txBox="1">
            <a:spLocks noChangeArrowheads="1"/>
          </p:cNvSpPr>
          <p:nvPr/>
        </p:nvSpPr>
        <p:spPr bwMode="auto">
          <a:xfrm>
            <a:off x="4803671" y="2378984"/>
            <a:ext cx="1211559" cy="66646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eat</a:t>
            </a:r>
          </a:p>
          <a:p>
            <a:pPr eaLnBrk="1" hangingPunct="1">
              <a:spcBef>
                <a:spcPct val="20000"/>
              </a:spcBef>
            </a:pPr>
            <a:r>
              <a:rPr lang="en-US" sz="1696" i="1" dirty="0">
                <a:solidFill>
                  <a:schemeClr val="accent2"/>
                </a:solidFill>
              </a:rPr>
              <a:t>went</a:t>
            </a:r>
          </a:p>
        </p:txBody>
      </p:sp>
      <p:sp>
        <p:nvSpPr>
          <p:cNvPr id="37" name="Text Box 41"/>
          <p:cNvSpPr txBox="1">
            <a:spLocks noChangeArrowheads="1"/>
          </p:cNvSpPr>
          <p:nvPr/>
        </p:nvSpPr>
        <p:spPr bwMode="auto">
          <a:xfrm>
            <a:off x="4803671" y="4214831"/>
            <a:ext cx="1211559" cy="66646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a:solidFill>
                  <a:schemeClr val="accent2"/>
                </a:solidFill>
              </a:rPr>
              <a:t>can</a:t>
            </a:r>
          </a:p>
          <a:p>
            <a:pPr eaLnBrk="1" hangingPunct="1">
              <a:spcBef>
                <a:spcPct val="20000"/>
              </a:spcBef>
            </a:pPr>
            <a:r>
              <a:rPr lang="en-US" sz="1696" i="1">
                <a:solidFill>
                  <a:schemeClr val="accent2"/>
                </a:solidFill>
              </a:rPr>
              <a:t>had</a:t>
            </a:r>
          </a:p>
        </p:txBody>
      </p:sp>
      <p:sp>
        <p:nvSpPr>
          <p:cNvPr id="38" name="Text Box 42"/>
          <p:cNvSpPr txBox="1">
            <a:spLocks noChangeArrowheads="1"/>
          </p:cNvSpPr>
          <p:nvPr/>
        </p:nvSpPr>
        <p:spPr bwMode="auto">
          <a:xfrm>
            <a:off x="7792183" y="1456854"/>
            <a:ext cx="2100034" cy="3533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old   green   tasty</a:t>
            </a:r>
          </a:p>
        </p:txBody>
      </p:sp>
      <p:sp>
        <p:nvSpPr>
          <p:cNvPr id="39" name="Text Box 43"/>
          <p:cNvSpPr txBox="1">
            <a:spLocks noChangeArrowheads="1"/>
          </p:cNvSpPr>
          <p:nvPr/>
        </p:nvSpPr>
        <p:spPr bwMode="auto">
          <a:xfrm>
            <a:off x="7792181" y="2022247"/>
            <a:ext cx="1938494" cy="3533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slowly yesterday</a:t>
            </a:r>
          </a:p>
        </p:txBody>
      </p:sp>
      <p:sp>
        <p:nvSpPr>
          <p:cNvPr id="40" name="Text Box 44"/>
          <p:cNvSpPr txBox="1">
            <a:spLocks noChangeArrowheads="1"/>
          </p:cNvSpPr>
          <p:nvPr/>
        </p:nvSpPr>
        <p:spPr bwMode="auto">
          <a:xfrm>
            <a:off x="7953722" y="4203051"/>
            <a:ext cx="1211559" cy="3533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a:solidFill>
                  <a:schemeClr val="accent2"/>
                </a:solidFill>
              </a:rPr>
              <a:t>to with</a:t>
            </a:r>
          </a:p>
        </p:txBody>
      </p:sp>
      <p:sp>
        <p:nvSpPr>
          <p:cNvPr id="41" name="Text Box 45"/>
          <p:cNvSpPr txBox="1">
            <a:spLocks noChangeArrowheads="1"/>
          </p:cNvSpPr>
          <p:nvPr/>
        </p:nvSpPr>
        <p:spPr bwMode="auto">
          <a:xfrm>
            <a:off x="7953722" y="4768446"/>
            <a:ext cx="1211559" cy="3533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off   up</a:t>
            </a:r>
          </a:p>
        </p:txBody>
      </p:sp>
      <p:sp>
        <p:nvSpPr>
          <p:cNvPr id="42" name="Text Box 46"/>
          <p:cNvSpPr txBox="1">
            <a:spLocks noChangeArrowheads="1"/>
          </p:cNvSpPr>
          <p:nvPr/>
        </p:nvSpPr>
        <p:spPr bwMode="auto">
          <a:xfrm>
            <a:off x="3107489" y="4203052"/>
            <a:ext cx="1211559" cy="3533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the some</a:t>
            </a:r>
          </a:p>
        </p:txBody>
      </p:sp>
      <p:sp>
        <p:nvSpPr>
          <p:cNvPr id="43" name="Text Box 47"/>
          <p:cNvSpPr txBox="1">
            <a:spLocks noChangeArrowheads="1"/>
          </p:cNvSpPr>
          <p:nvPr/>
        </p:nvSpPr>
        <p:spPr bwMode="auto">
          <a:xfrm>
            <a:off x="3269030" y="4768446"/>
            <a:ext cx="1211559" cy="3533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a:solidFill>
                  <a:schemeClr val="accent2"/>
                </a:solidFill>
              </a:rPr>
              <a:t>and or</a:t>
            </a:r>
          </a:p>
        </p:txBody>
      </p:sp>
      <p:sp>
        <p:nvSpPr>
          <p:cNvPr id="44" name="Text Box 48"/>
          <p:cNvSpPr txBox="1">
            <a:spLocks noChangeArrowheads="1"/>
          </p:cNvSpPr>
          <p:nvPr/>
        </p:nvSpPr>
        <p:spPr bwMode="auto">
          <a:xfrm>
            <a:off x="3269030" y="5333840"/>
            <a:ext cx="1211559" cy="3533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they its</a:t>
            </a:r>
          </a:p>
        </p:txBody>
      </p:sp>
      <p:sp>
        <p:nvSpPr>
          <p:cNvPr id="45" name="Rectangle 49"/>
          <p:cNvSpPr>
            <a:spLocks noChangeArrowheads="1"/>
          </p:cNvSpPr>
          <p:nvPr/>
        </p:nvSpPr>
        <p:spPr bwMode="auto">
          <a:xfrm>
            <a:off x="6419082" y="2702065"/>
            <a:ext cx="1292329" cy="1292329"/>
          </a:xfrm>
          <a:prstGeom prst="rect">
            <a:avLst/>
          </a:prstGeom>
          <a:solidFill>
            <a:srgbClr val="EAFFF5"/>
          </a:solidFill>
          <a:ln w="9525">
            <a:solidFill>
              <a:schemeClr val="tx1"/>
            </a:solidFill>
            <a:miter lim="800000"/>
            <a:headEnd/>
            <a:tailEnd/>
          </a:ln>
        </p:spPr>
        <p:txBody>
          <a:bodyPr wrap="none" anchor="ctr"/>
          <a:lstStyle/>
          <a:p>
            <a:endParaRPr lang="en-US" sz="1908"/>
          </a:p>
        </p:txBody>
      </p:sp>
      <p:sp>
        <p:nvSpPr>
          <p:cNvPr id="46" name="Text Box 50"/>
          <p:cNvSpPr txBox="1">
            <a:spLocks noChangeArrowheads="1"/>
          </p:cNvSpPr>
          <p:nvPr/>
        </p:nvSpPr>
        <p:spPr bwMode="auto">
          <a:xfrm>
            <a:off x="6419082" y="2717211"/>
            <a:ext cx="1211559"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Numbers</a:t>
            </a:r>
          </a:p>
        </p:txBody>
      </p:sp>
      <p:sp>
        <p:nvSpPr>
          <p:cNvPr id="47" name="Text Box 51"/>
          <p:cNvSpPr txBox="1">
            <a:spLocks noChangeArrowheads="1"/>
          </p:cNvSpPr>
          <p:nvPr/>
        </p:nvSpPr>
        <p:spPr bwMode="auto">
          <a:xfrm>
            <a:off x="6499853" y="3164815"/>
            <a:ext cx="1211559" cy="66646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a:solidFill>
                  <a:schemeClr val="accent2"/>
                </a:solidFill>
              </a:rPr>
              <a:t>122,312</a:t>
            </a:r>
          </a:p>
          <a:p>
            <a:pPr eaLnBrk="1" hangingPunct="1">
              <a:spcBef>
                <a:spcPct val="20000"/>
              </a:spcBef>
            </a:pPr>
            <a:r>
              <a:rPr lang="en-US" sz="1696" i="1">
                <a:solidFill>
                  <a:schemeClr val="accent2"/>
                </a:solidFill>
              </a:rPr>
              <a:t>one</a:t>
            </a:r>
          </a:p>
        </p:txBody>
      </p:sp>
      <p:sp>
        <p:nvSpPr>
          <p:cNvPr id="48" name="Rectangle 28"/>
          <p:cNvSpPr>
            <a:spLocks noChangeArrowheads="1"/>
          </p:cNvSpPr>
          <p:nvPr/>
        </p:nvSpPr>
        <p:spPr bwMode="auto">
          <a:xfrm>
            <a:off x="7844859" y="2520331"/>
            <a:ext cx="2503887" cy="484623"/>
          </a:xfrm>
          <a:prstGeom prst="rect">
            <a:avLst/>
          </a:prstGeom>
          <a:solidFill>
            <a:srgbClr val="DDF0FF"/>
          </a:solidFill>
          <a:ln w="9525">
            <a:solidFill>
              <a:schemeClr val="tx1"/>
            </a:solidFill>
            <a:miter lim="800000"/>
            <a:headEnd/>
            <a:tailEnd/>
          </a:ln>
        </p:spPr>
        <p:txBody>
          <a:bodyPr wrap="none" anchor="ctr"/>
          <a:lstStyle/>
          <a:p>
            <a:r>
              <a:rPr lang="en-US" sz="1908" dirty="0">
                <a:latin typeface="Arial"/>
                <a:cs typeface="Arial"/>
              </a:rPr>
              <a:t>Interjections</a:t>
            </a:r>
          </a:p>
        </p:txBody>
      </p:sp>
      <p:sp>
        <p:nvSpPr>
          <p:cNvPr id="49" name="Text Box 45"/>
          <p:cNvSpPr txBox="1">
            <a:spLocks noChangeArrowheads="1"/>
          </p:cNvSpPr>
          <p:nvPr/>
        </p:nvSpPr>
        <p:spPr bwMode="auto">
          <a:xfrm>
            <a:off x="9246052" y="2601101"/>
            <a:ext cx="1211559" cy="3533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Ow  hello</a:t>
            </a:r>
          </a:p>
        </p:txBody>
      </p:sp>
      <p:sp>
        <p:nvSpPr>
          <p:cNvPr id="50" name="Rectangle 49">
            <a:extLst>
              <a:ext uri="{FF2B5EF4-FFF2-40B4-BE49-F238E27FC236}">
                <a16:creationId xmlns:a16="http://schemas.microsoft.com/office/drawing/2014/main" id="{3FD66D2E-51FA-08C8-6E87-8297EE4E967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TextBox 50">
            <a:extLst>
              <a:ext uri="{FF2B5EF4-FFF2-40B4-BE49-F238E27FC236}">
                <a16:creationId xmlns:a16="http://schemas.microsoft.com/office/drawing/2014/main" id="{CEA7F40A-8506-29E0-20AF-69B2234667A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2" name="Graphic 21">
            <a:extLst>
              <a:ext uri="{FF2B5EF4-FFF2-40B4-BE49-F238E27FC236}">
                <a16:creationId xmlns:a16="http://schemas.microsoft.com/office/drawing/2014/main" id="{3AC8096E-6E7B-D23C-B725-EBD5D76E0A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508922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838200" y="639445"/>
            <a:ext cx="10515600" cy="1325563"/>
          </a:xfrm>
        </p:spPr>
        <p:txBody>
          <a:bodyPr/>
          <a:lstStyle/>
          <a:p>
            <a:r>
              <a:rPr lang="en-US" dirty="0"/>
              <a:t>Part-of-Speech Tagging</a:t>
            </a:r>
          </a:p>
        </p:txBody>
      </p:sp>
      <p:sp>
        <p:nvSpPr>
          <p:cNvPr id="44035" name="Rectangle 3"/>
          <p:cNvSpPr>
            <a:spLocks noGrp="1" noChangeArrowheads="1"/>
          </p:cNvSpPr>
          <p:nvPr>
            <p:ph type="body" idx="1"/>
          </p:nvPr>
        </p:nvSpPr>
        <p:spPr>
          <a:xfrm>
            <a:off x="1734390" y="2098811"/>
            <a:ext cx="8984540" cy="4580916"/>
          </a:xfrm>
        </p:spPr>
        <p:txBody>
          <a:bodyPr>
            <a:normAutofit/>
          </a:bodyPr>
          <a:lstStyle/>
          <a:p>
            <a:r>
              <a:rPr lang="en-US" dirty="0"/>
              <a:t>Assigning a part-of-speech to each word in a text. </a:t>
            </a:r>
          </a:p>
          <a:p>
            <a:r>
              <a:rPr lang="en-US" dirty="0"/>
              <a:t>Words often have more than one POS. </a:t>
            </a:r>
          </a:p>
          <a:p>
            <a:r>
              <a:rPr lang="en-US" b="1" dirty="0"/>
              <a:t>book</a:t>
            </a:r>
            <a:r>
              <a:rPr lang="en-US" dirty="0"/>
              <a:t>:</a:t>
            </a:r>
          </a:p>
          <a:p>
            <a:pPr marL="823900" lvl="1" indent="-273865"/>
            <a:r>
              <a:rPr lang="en-US" dirty="0"/>
              <a:t>VERB: (</a:t>
            </a:r>
            <a:r>
              <a:rPr lang="en-US" b="1" i="1" dirty="0"/>
              <a:t>Book</a:t>
            </a:r>
            <a:r>
              <a:rPr lang="en-US" i="1" dirty="0"/>
              <a:t> that flight</a:t>
            </a:r>
            <a:r>
              <a:rPr lang="en-US" dirty="0"/>
              <a:t>) </a:t>
            </a:r>
          </a:p>
          <a:p>
            <a:pPr marL="823900" lvl="1" indent="-273865"/>
            <a:r>
              <a:rPr lang="en-US" dirty="0"/>
              <a:t>NOUN: (</a:t>
            </a:r>
            <a:r>
              <a:rPr lang="en-US" i="1" dirty="0"/>
              <a:t>Hand me that </a:t>
            </a:r>
            <a:r>
              <a:rPr lang="en-US" b="1" i="1" dirty="0"/>
              <a:t>book</a:t>
            </a:r>
            <a:r>
              <a:rPr lang="en-US" dirty="0"/>
              <a:t>).</a:t>
            </a:r>
          </a:p>
        </p:txBody>
      </p:sp>
      <p:sp>
        <p:nvSpPr>
          <p:cNvPr id="2" name="Rectangle 1">
            <a:extLst>
              <a:ext uri="{FF2B5EF4-FFF2-40B4-BE49-F238E27FC236}">
                <a16:creationId xmlns:a16="http://schemas.microsoft.com/office/drawing/2014/main" id="{B1DD68F9-03F1-1A1E-0471-66150EB27F3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34D950D-DA87-3CF9-ECAC-C6252DF038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B04034-DD6C-714C-C8D4-750FA76C428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3405818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D7E8C-7175-8745-A027-C2330BD34D5D}"/>
              </a:ext>
            </a:extLst>
          </p:cNvPr>
          <p:cNvSpPr>
            <a:spLocks noGrp="1"/>
          </p:cNvSpPr>
          <p:nvPr>
            <p:ph type="title"/>
          </p:nvPr>
        </p:nvSpPr>
        <p:spPr>
          <a:xfrm>
            <a:off x="838200" y="578485"/>
            <a:ext cx="10515600" cy="1325563"/>
          </a:xfrm>
        </p:spPr>
        <p:txBody>
          <a:bodyPr/>
          <a:lstStyle/>
          <a:p>
            <a:r>
              <a:rPr lang="en-US" dirty="0"/>
              <a:t>Part-of-Speech Tagging</a:t>
            </a:r>
          </a:p>
        </p:txBody>
      </p:sp>
      <p:pic>
        <p:nvPicPr>
          <p:cNvPr id="5" name="Content Placeholder 4">
            <a:extLst>
              <a:ext uri="{FF2B5EF4-FFF2-40B4-BE49-F238E27FC236}">
                <a16:creationId xmlns:a16="http://schemas.microsoft.com/office/drawing/2014/main" id="{D7CFA837-E182-DB46-B235-6F1C23F6E0A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006526" y="2580909"/>
            <a:ext cx="5876925" cy="3337513"/>
          </a:xfrm>
        </p:spPr>
      </p:pic>
      <p:sp>
        <p:nvSpPr>
          <p:cNvPr id="6" name="TextBox 5">
            <a:extLst>
              <a:ext uri="{FF2B5EF4-FFF2-40B4-BE49-F238E27FC236}">
                <a16:creationId xmlns:a16="http://schemas.microsoft.com/office/drawing/2014/main" id="{9DAD0A20-FCE8-AF43-B623-7FD1CE1E3EFB}"/>
              </a:ext>
            </a:extLst>
          </p:cNvPr>
          <p:cNvSpPr txBox="1"/>
          <p:nvPr/>
        </p:nvSpPr>
        <p:spPr>
          <a:xfrm>
            <a:off x="2122089" y="1833552"/>
            <a:ext cx="8021042" cy="483850"/>
          </a:xfrm>
          <a:prstGeom prst="rect">
            <a:avLst/>
          </a:prstGeom>
          <a:noFill/>
        </p:spPr>
        <p:txBody>
          <a:bodyPr wrap="none" rtlCol="0">
            <a:spAutoFit/>
          </a:bodyPr>
          <a:lstStyle/>
          <a:p>
            <a:r>
              <a:rPr lang="en-US" sz="2544" dirty="0"/>
              <a:t>Map from sequence x</a:t>
            </a:r>
            <a:r>
              <a:rPr lang="en-US" sz="2544" baseline="-25000" dirty="0"/>
              <a:t>1</a:t>
            </a:r>
            <a:r>
              <a:rPr lang="en-US" sz="2544" dirty="0"/>
              <a:t>,…,</a:t>
            </a:r>
            <a:r>
              <a:rPr lang="en-US" sz="2544" dirty="0" err="1"/>
              <a:t>x</a:t>
            </a:r>
            <a:r>
              <a:rPr lang="en-US" sz="2544" baseline="-25000" dirty="0" err="1"/>
              <a:t>n</a:t>
            </a:r>
            <a:r>
              <a:rPr lang="en-US" sz="2544" dirty="0"/>
              <a:t> of words to y</a:t>
            </a:r>
            <a:r>
              <a:rPr lang="en-US" sz="2544" baseline="-25000" dirty="0"/>
              <a:t>1</a:t>
            </a:r>
            <a:r>
              <a:rPr lang="en-US" sz="2544" dirty="0"/>
              <a:t>,…,</a:t>
            </a:r>
            <a:r>
              <a:rPr lang="en-US" sz="2544" dirty="0" err="1"/>
              <a:t>y</a:t>
            </a:r>
            <a:r>
              <a:rPr lang="en-US" sz="2544" baseline="-25000" dirty="0" err="1"/>
              <a:t>n</a:t>
            </a:r>
            <a:r>
              <a:rPr lang="en-US" sz="2544" dirty="0"/>
              <a:t> of POS tags </a:t>
            </a:r>
          </a:p>
        </p:txBody>
      </p:sp>
      <p:sp>
        <p:nvSpPr>
          <p:cNvPr id="3" name="Rectangle 2">
            <a:extLst>
              <a:ext uri="{FF2B5EF4-FFF2-40B4-BE49-F238E27FC236}">
                <a16:creationId xmlns:a16="http://schemas.microsoft.com/office/drawing/2014/main" id="{C74D4C6F-E855-3078-CF0A-B9EFD88AB63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0EE34AC-EEF8-3436-F73F-40DB7232270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13A0CC3-C2EE-93F8-19BD-3F727F86E87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8058147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81663A-A9DD-5042-B907-06E63FF6703D}"/>
              </a:ext>
            </a:extLst>
          </p:cNvPr>
          <p:cNvSpPr>
            <a:spLocks noGrp="1"/>
          </p:cNvSpPr>
          <p:nvPr>
            <p:ph type="title"/>
          </p:nvPr>
        </p:nvSpPr>
        <p:spPr>
          <a:xfrm>
            <a:off x="838200" y="548005"/>
            <a:ext cx="10515600" cy="1325563"/>
          </a:xfrm>
        </p:spPr>
        <p:txBody>
          <a:bodyPr/>
          <a:lstStyle/>
          <a:p>
            <a:r>
              <a:rPr lang="en-US" dirty="0"/>
              <a:t>"Universal Dependencies" </a:t>
            </a:r>
            <a:r>
              <a:rPr lang="en-US" dirty="0" err="1"/>
              <a:t>Tagset</a:t>
            </a:r>
            <a:endParaRPr lang="en-US" dirty="0"/>
          </a:p>
        </p:txBody>
      </p:sp>
      <p:pic>
        <p:nvPicPr>
          <p:cNvPr id="5" name="Content Placeholder 4">
            <a:extLst>
              <a:ext uri="{FF2B5EF4-FFF2-40B4-BE49-F238E27FC236}">
                <a16:creationId xmlns:a16="http://schemas.microsoft.com/office/drawing/2014/main" id="{E227E36F-FC19-A64F-B84B-EEF2C985C6C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81376" y="1600518"/>
            <a:ext cx="8229249" cy="4853027"/>
          </a:xfrm>
        </p:spPr>
      </p:pic>
      <p:sp>
        <p:nvSpPr>
          <p:cNvPr id="7" name="Rectangle 6">
            <a:extLst>
              <a:ext uri="{FF2B5EF4-FFF2-40B4-BE49-F238E27FC236}">
                <a16:creationId xmlns:a16="http://schemas.microsoft.com/office/drawing/2014/main" id="{887A4B25-97F6-7517-FF2D-66B87BFF353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3AEB7A5A-ACD1-1C73-6CFE-F9E3BBF1A8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6ECE55F1-1EC6-6693-B5CE-50E6212406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307620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FAFCB-48E7-3347-97D4-58BCA1335EF3}"/>
              </a:ext>
            </a:extLst>
          </p:cNvPr>
          <p:cNvSpPr>
            <a:spLocks noGrp="1"/>
          </p:cNvSpPr>
          <p:nvPr>
            <p:ph type="title"/>
          </p:nvPr>
        </p:nvSpPr>
        <p:spPr>
          <a:xfrm>
            <a:off x="1734390" y="623930"/>
            <a:ext cx="8723221" cy="1143000"/>
          </a:xfrm>
        </p:spPr>
        <p:txBody>
          <a:bodyPr/>
          <a:lstStyle/>
          <a:p>
            <a:r>
              <a:rPr lang="en-US" dirty="0"/>
              <a:t>Sample "Tagged" English sentences</a:t>
            </a:r>
          </a:p>
        </p:txBody>
      </p:sp>
      <p:sp>
        <p:nvSpPr>
          <p:cNvPr id="3" name="Content Placeholder 2">
            <a:extLst>
              <a:ext uri="{FF2B5EF4-FFF2-40B4-BE49-F238E27FC236}">
                <a16:creationId xmlns:a16="http://schemas.microsoft.com/office/drawing/2014/main" id="{48560D7D-AE63-2942-B8C2-D8B08CF6DA5B}"/>
              </a:ext>
            </a:extLst>
          </p:cNvPr>
          <p:cNvSpPr>
            <a:spLocks noGrp="1"/>
          </p:cNvSpPr>
          <p:nvPr>
            <p:ph idx="1"/>
          </p:nvPr>
        </p:nvSpPr>
        <p:spPr>
          <a:xfrm>
            <a:off x="838200" y="2237105"/>
            <a:ext cx="10515600" cy="4351338"/>
          </a:xfrm>
        </p:spPr>
        <p:txBody>
          <a:bodyPr/>
          <a:lstStyle/>
          <a:p>
            <a:r>
              <a:rPr lang="en-US" dirty="0"/>
              <a:t>There/</a:t>
            </a:r>
            <a:r>
              <a:rPr lang="en-US" dirty="0">
                <a:solidFill>
                  <a:srgbClr val="FF0000"/>
                </a:solidFill>
              </a:rPr>
              <a:t>PRO</a:t>
            </a:r>
            <a:r>
              <a:rPr lang="en-US" dirty="0"/>
              <a:t> were/</a:t>
            </a:r>
            <a:r>
              <a:rPr lang="en-US" dirty="0">
                <a:solidFill>
                  <a:srgbClr val="FF0000"/>
                </a:solidFill>
              </a:rPr>
              <a:t>VERB</a:t>
            </a:r>
            <a:r>
              <a:rPr lang="en-US" dirty="0"/>
              <a:t> 70/</a:t>
            </a:r>
            <a:r>
              <a:rPr lang="en-US" dirty="0">
                <a:solidFill>
                  <a:srgbClr val="FF0000"/>
                </a:solidFill>
              </a:rPr>
              <a:t>NUM</a:t>
            </a:r>
            <a:r>
              <a:rPr lang="en-US" dirty="0"/>
              <a:t> children/</a:t>
            </a:r>
            <a:r>
              <a:rPr lang="en-US" dirty="0">
                <a:solidFill>
                  <a:srgbClr val="FF0000"/>
                </a:solidFill>
              </a:rPr>
              <a:t>NOUN</a:t>
            </a:r>
            <a:r>
              <a:rPr lang="en-US" dirty="0"/>
              <a:t> there/</a:t>
            </a:r>
            <a:r>
              <a:rPr lang="en-US" dirty="0">
                <a:solidFill>
                  <a:srgbClr val="FF0000"/>
                </a:solidFill>
              </a:rPr>
              <a:t>ADV</a:t>
            </a:r>
            <a:r>
              <a:rPr lang="en-US" dirty="0"/>
              <a:t> ./</a:t>
            </a:r>
            <a:r>
              <a:rPr lang="en-US" dirty="0">
                <a:solidFill>
                  <a:srgbClr val="FF0000"/>
                </a:solidFill>
              </a:rPr>
              <a:t>PUNC</a:t>
            </a:r>
          </a:p>
          <a:p>
            <a:r>
              <a:rPr lang="en-US" dirty="0"/>
              <a:t>Preliminary/</a:t>
            </a:r>
            <a:r>
              <a:rPr lang="en-US" dirty="0">
                <a:solidFill>
                  <a:srgbClr val="FF0000"/>
                </a:solidFill>
              </a:rPr>
              <a:t>ADJ</a:t>
            </a:r>
            <a:r>
              <a:rPr lang="en-US" dirty="0"/>
              <a:t> findings/</a:t>
            </a:r>
            <a:r>
              <a:rPr lang="en-US" dirty="0">
                <a:solidFill>
                  <a:srgbClr val="FF0000"/>
                </a:solidFill>
              </a:rPr>
              <a:t>NOUN</a:t>
            </a:r>
            <a:r>
              <a:rPr lang="en-US" dirty="0"/>
              <a:t> were/</a:t>
            </a:r>
            <a:r>
              <a:rPr lang="en-US" dirty="0">
                <a:solidFill>
                  <a:srgbClr val="FF0000"/>
                </a:solidFill>
              </a:rPr>
              <a:t>AUX</a:t>
            </a:r>
            <a:r>
              <a:rPr lang="en-US" dirty="0"/>
              <a:t> reported/</a:t>
            </a:r>
            <a:r>
              <a:rPr lang="en-US" dirty="0">
                <a:solidFill>
                  <a:srgbClr val="FF0000"/>
                </a:solidFill>
              </a:rPr>
              <a:t>VERB</a:t>
            </a:r>
            <a:r>
              <a:rPr lang="en-US" dirty="0"/>
              <a:t> in/</a:t>
            </a:r>
            <a:r>
              <a:rPr lang="en-US" dirty="0">
                <a:solidFill>
                  <a:srgbClr val="FF0000"/>
                </a:solidFill>
              </a:rPr>
              <a:t>ADP</a:t>
            </a:r>
            <a:r>
              <a:rPr lang="en-US" dirty="0"/>
              <a:t> today/</a:t>
            </a:r>
            <a:r>
              <a:rPr lang="en-US" dirty="0">
                <a:solidFill>
                  <a:srgbClr val="FF0000"/>
                </a:solidFill>
              </a:rPr>
              <a:t>NOUN</a:t>
            </a:r>
            <a:r>
              <a:rPr lang="en-US" dirty="0"/>
              <a:t> ’s/</a:t>
            </a:r>
            <a:r>
              <a:rPr lang="en-US" dirty="0">
                <a:solidFill>
                  <a:srgbClr val="FF0000"/>
                </a:solidFill>
              </a:rPr>
              <a:t>PART</a:t>
            </a:r>
            <a:r>
              <a:rPr lang="en-US" dirty="0"/>
              <a:t> New/</a:t>
            </a:r>
            <a:r>
              <a:rPr lang="en-US" dirty="0">
                <a:solidFill>
                  <a:srgbClr val="FF0000"/>
                </a:solidFill>
              </a:rPr>
              <a:t>PROPN</a:t>
            </a:r>
            <a:r>
              <a:rPr lang="en-US" dirty="0"/>
              <a:t> England/</a:t>
            </a:r>
            <a:r>
              <a:rPr lang="en-US" dirty="0">
                <a:solidFill>
                  <a:srgbClr val="FF0000"/>
                </a:solidFill>
              </a:rPr>
              <a:t>PROPN</a:t>
            </a:r>
            <a:r>
              <a:rPr lang="en-US" dirty="0"/>
              <a:t> Journal/</a:t>
            </a:r>
            <a:r>
              <a:rPr lang="en-US" dirty="0">
                <a:solidFill>
                  <a:srgbClr val="FF0000"/>
                </a:solidFill>
              </a:rPr>
              <a:t>PROPN</a:t>
            </a:r>
            <a:r>
              <a:rPr lang="en-US" dirty="0"/>
              <a:t> of/</a:t>
            </a:r>
            <a:r>
              <a:rPr lang="en-US" dirty="0">
                <a:solidFill>
                  <a:srgbClr val="FF0000"/>
                </a:solidFill>
              </a:rPr>
              <a:t>ADP</a:t>
            </a:r>
            <a:r>
              <a:rPr lang="en-US" dirty="0"/>
              <a:t> Medicine/</a:t>
            </a:r>
            <a:r>
              <a:rPr lang="en-US" dirty="0">
                <a:solidFill>
                  <a:srgbClr val="FF0000"/>
                </a:solidFill>
              </a:rPr>
              <a:t>PROPN</a:t>
            </a:r>
          </a:p>
          <a:p>
            <a:endParaRPr lang="en-US" dirty="0"/>
          </a:p>
        </p:txBody>
      </p:sp>
      <p:sp>
        <p:nvSpPr>
          <p:cNvPr id="4" name="Rectangle 3">
            <a:extLst>
              <a:ext uri="{FF2B5EF4-FFF2-40B4-BE49-F238E27FC236}">
                <a16:creationId xmlns:a16="http://schemas.microsoft.com/office/drawing/2014/main" id="{88EF350D-69FC-9AE0-D1B3-E16AF137D4D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B764DF6-F009-E747-7910-8D51134FF8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8AA0571-48C0-B7B7-CE9F-8895A64BF6B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03510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1026"/>
          <p:cNvSpPr>
            <a:spLocks noGrp="1" noChangeArrowheads="1"/>
          </p:cNvSpPr>
          <p:nvPr>
            <p:ph type="title"/>
          </p:nvPr>
        </p:nvSpPr>
        <p:spPr>
          <a:xfrm>
            <a:off x="838200" y="487045"/>
            <a:ext cx="10515600" cy="1325563"/>
          </a:xfrm>
        </p:spPr>
        <p:txBody>
          <a:bodyPr/>
          <a:lstStyle/>
          <a:p>
            <a:r>
              <a:rPr lang="en-US" dirty="0"/>
              <a:t>Why Part of Speech Tagging?</a:t>
            </a:r>
          </a:p>
        </p:txBody>
      </p:sp>
      <p:sp>
        <p:nvSpPr>
          <p:cNvPr id="542723" name="Rectangle 1027"/>
          <p:cNvSpPr>
            <a:spLocks noGrp="1" noChangeArrowheads="1"/>
          </p:cNvSpPr>
          <p:nvPr>
            <p:ph idx="1"/>
          </p:nvPr>
        </p:nvSpPr>
        <p:spPr>
          <a:xfrm>
            <a:off x="1249766" y="1539558"/>
            <a:ext cx="9684384" cy="5440362"/>
          </a:xfrm>
        </p:spPr>
        <p:txBody>
          <a:bodyPr>
            <a:normAutofit/>
          </a:bodyPr>
          <a:lstStyle/>
          <a:p>
            <a:pPr lvl="1"/>
            <a:r>
              <a:rPr lang="en-US" sz="3627" dirty="0"/>
              <a:t>Can be useful for other NLP tasks</a:t>
            </a:r>
          </a:p>
          <a:p>
            <a:pPr lvl="2"/>
            <a:r>
              <a:rPr lang="en-US" sz="3264" dirty="0"/>
              <a:t>Parsing: POS tagging can improve syntactic parsing</a:t>
            </a:r>
          </a:p>
          <a:p>
            <a:pPr lvl="2"/>
            <a:r>
              <a:rPr lang="en-US" sz="3264" dirty="0"/>
              <a:t>MT: reordering of adjectives and nouns (say from Spanish to English)</a:t>
            </a:r>
          </a:p>
          <a:p>
            <a:pPr lvl="2"/>
            <a:r>
              <a:rPr lang="en-US" sz="3264" dirty="0"/>
              <a:t>Sentiment or affective tasks: may want to distinguish adjectives or other POS</a:t>
            </a:r>
          </a:p>
          <a:p>
            <a:pPr lvl="2"/>
            <a:r>
              <a:rPr lang="en-US" sz="3264" dirty="0"/>
              <a:t>Text-to-speech (how do we pronounce </a:t>
            </a:r>
            <a:r>
              <a:rPr lang="ja-JP" altLang="en-US" sz="3264" dirty="0"/>
              <a:t>“</a:t>
            </a:r>
            <a:r>
              <a:rPr lang="en-US" sz="3264" dirty="0"/>
              <a:t>lead</a:t>
            </a:r>
            <a:r>
              <a:rPr lang="ja-JP" altLang="en-US" sz="3264" dirty="0"/>
              <a:t>”</a:t>
            </a:r>
            <a:r>
              <a:rPr lang="en-US" altLang="ja-JP" sz="3264" dirty="0"/>
              <a:t> or "object"</a:t>
            </a:r>
            <a:r>
              <a:rPr lang="en-US" sz="3264" dirty="0"/>
              <a:t>?)</a:t>
            </a:r>
          </a:p>
          <a:p>
            <a:pPr lvl="2"/>
            <a:endParaRPr lang="en-US" dirty="0"/>
          </a:p>
        </p:txBody>
      </p:sp>
      <p:sp>
        <p:nvSpPr>
          <p:cNvPr id="2" name="Rectangle 1">
            <a:extLst>
              <a:ext uri="{FF2B5EF4-FFF2-40B4-BE49-F238E27FC236}">
                <a16:creationId xmlns:a16="http://schemas.microsoft.com/office/drawing/2014/main" id="{56C65DF9-33B7-2050-23F0-AA0C1513EEA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EBB73A8-6516-3481-F15C-DD48D83A17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E474FF56-5269-30FE-B2A2-FF4E4A0FF81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14321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9"/>
                                          </p:stCondLst>
                                        </p:cTn>
                                        <p:tgtEl>
                                          <p:spTgt spid="54272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9"/>
                                          </p:stCondLst>
                                        </p:cTn>
                                        <p:tgtEl>
                                          <p:spTgt spid="54272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9"/>
                                          </p:stCondLst>
                                        </p:cTn>
                                        <p:tgtEl>
                                          <p:spTgt spid="54272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9"/>
                                          </p:stCondLst>
                                        </p:cTn>
                                        <p:tgtEl>
                                          <p:spTgt spid="54272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9"/>
                                          </p:stCondLst>
                                        </p:cTn>
                                        <p:tgtEl>
                                          <p:spTgt spid="54272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23" grpId="0" uiExpand="1" build="p" bldLvl="2" autoUpdateAnimBg="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838200" y="715645"/>
            <a:ext cx="10515600" cy="1325563"/>
          </a:xfrm>
        </p:spPr>
        <p:txBody>
          <a:bodyPr>
            <a:normAutofit/>
          </a:bodyPr>
          <a:lstStyle/>
          <a:p>
            <a:r>
              <a:rPr lang="en-US" dirty="0"/>
              <a:t>How difficult is POS tagging in English?</a:t>
            </a:r>
          </a:p>
        </p:txBody>
      </p:sp>
      <p:sp>
        <p:nvSpPr>
          <p:cNvPr id="91139" name="Rectangle 3"/>
          <p:cNvSpPr>
            <a:spLocks noGrp="1" noChangeArrowheads="1"/>
          </p:cNvSpPr>
          <p:nvPr>
            <p:ph type="body" idx="1"/>
          </p:nvPr>
        </p:nvSpPr>
        <p:spPr>
          <a:xfrm>
            <a:off x="1734390" y="1768158"/>
            <a:ext cx="8723221" cy="5068356"/>
          </a:xfrm>
        </p:spPr>
        <p:txBody>
          <a:bodyPr>
            <a:normAutofit/>
          </a:bodyPr>
          <a:lstStyle/>
          <a:p>
            <a:r>
              <a:rPr lang="en-US" sz="2385" dirty="0"/>
              <a:t>Roughly 15% of word types are ambiguous </a:t>
            </a:r>
          </a:p>
          <a:p>
            <a:pPr lvl="1"/>
            <a:r>
              <a:rPr lang="en-US" sz="2022" dirty="0"/>
              <a:t>Hence 85% of word types are unambiguous</a:t>
            </a:r>
          </a:p>
          <a:p>
            <a:pPr lvl="1"/>
            <a:r>
              <a:rPr lang="en-US" sz="2022" dirty="0"/>
              <a:t>Janet is always PROPN, hesitantly is always ADV</a:t>
            </a:r>
          </a:p>
          <a:p>
            <a:pPr marL="472838" lvl="1" indent="0">
              <a:buNone/>
            </a:pPr>
            <a:r>
              <a:rPr lang="en-US" sz="2022" dirty="0"/>
              <a:t> </a:t>
            </a:r>
          </a:p>
          <a:p>
            <a:r>
              <a:rPr lang="en-US" sz="2385" dirty="0"/>
              <a:t>But those 15% tend to be very common. </a:t>
            </a:r>
          </a:p>
          <a:p>
            <a:endParaRPr lang="en-US" sz="2385" dirty="0"/>
          </a:p>
          <a:p>
            <a:r>
              <a:rPr lang="en-US" sz="2385" dirty="0"/>
              <a:t>So ~60% of word tokens are ambiguous</a:t>
            </a:r>
          </a:p>
          <a:p>
            <a:pPr lvl="1"/>
            <a:r>
              <a:rPr lang="en-US" sz="2539" dirty="0"/>
              <a:t>E.g., </a:t>
            </a:r>
            <a:r>
              <a:rPr lang="en-US" sz="2539" i="1" dirty="0">
                <a:solidFill>
                  <a:srgbClr val="FF0000"/>
                </a:solidFill>
              </a:rPr>
              <a:t>back</a:t>
            </a:r>
            <a:endParaRPr lang="en-US" sz="2539" dirty="0">
              <a:solidFill>
                <a:srgbClr val="FF0000"/>
              </a:solidFill>
            </a:endParaRPr>
          </a:p>
          <a:p>
            <a:pPr marL="420672" lvl="1" indent="0">
              <a:spcBef>
                <a:spcPts val="0"/>
              </a:spcBef>
              <a:buNone/>
            </a:pPr>
            <a:r>
              <a:rPr lang="en-US" sz="1908" dirty="0"/>
              <a:t>		</a:t>
            </a:r>
            <a:r>
              <a:rPr lang="en-US" sz="2176" dirty="0"/>
              <a:t>earnings growth took a </a:t>
            </a:r>
            <a:r>
              <a:rPr lang="en-US" sz="2176" dirty="0">
                <a:solidFill>
                  <a:srgbClr val="FF0000"/>
                </a:solidFill>
              </a:rPr>
              <a:t>back</a:t>
            </a:r>
            <a:r>
              <a:rPr lang="en-US" sz="2176" dirty="0"/>
              <a:t>/ADJ seat</a:t>
            </a:r>
          </a:p>
          <a:p>
            <a:pPr marL="834407" lvl="2" indent="0">
              <a:spcBef>
                <a:spcPts val="0"/>
              </a:spcBef>
              <a:buNone/>
            </a:pPr>
            <a:r>
              <a:rPr lang="en-US" sz="2176" dirty="0"/>
              <a:t>	a small building in the </a:t>
            </a:r>
            <a:r>
              <a:rPr lang="en-US" sz="2176" dirty="0">
                <a:solidFill>
                  <a:srgbClr val="FF0000"/>
                </a:solidFill>
              </a:rPr>
              <a:t>back</a:t>
            </a:r>
            <a:r>
              <a:rPr lang="en-US" sz="2176" dirty="0"/>
              <a:t>/NOUN</a:t>
            </a:r>
          </a:p>
          <a:p>
            <a:pPr marL="834407" lvl="2" indent="0">
              <a:spcBef>
                <a:spcPts val="0"/>
              </a:spcBef>
              <a:buNone/>
            </a:pPr>
            <a:r>
              <a:rPr lang="en-US" sz="2176" dirty="0"/>
              <a:t>	a clear majority of senators </a:t>
            </a:r>
            <a:r>
              <a:rPr lang="en-US" sz="2176" dirty="0">
                <a:solidFill>
                  <a:srgbClr val="FF0000"/>
                </a:solidFill>
              </a:rPr>
              <a:t>back</a:t>
            </a:r>
            <a:r>
              <a:rPr lang="en-US" sz="2176" dirty="0"/>
              <a:t>/VERB the bill </a:t>
            </a:r>
          </a:p>
          <a:p>
            <a:pPr marL="834407" lvl="2" indent="0">
              <a:spcBef>
                <a:spcPts val="0"/>
              </a:spcBef>
              <a:buNone/>
            </a:pPr>
            <a:r>
              <a:rPr lang="en-US" sz="2176" dirty="0"/>
              <a:t>	enable the country to buy </a:t>
            </a:r>
            <a:r>
              <a:rPr lang="en-US" sz="2176" dirty="0">
                <a:solidFill>
                  <a:srgbClr val="FF0000"/>
                </a:solidFill>
              </a:rPr>
              <a:t>back</a:t>
            </a:r>
            <a:r>
              <a:rPr lang="en-US" sz="2176" dirty="0"/>
              <a:t>/PART debt</a:t>
            </a:r>
          </a:p>
          <a:p>
            <a:pPr marL="834407" lvl="2" indent="0">
              <a:spcBef>
                <a:spcPts val="0"/>
              </a:spcBef>
              <a:buNone/>
            </a:pPr>
            <a:r>
              <a:rPr lang="en-US" sz="2176" dirty="0"/>
              <a:t>	I was twenty-one </a:t>
            </a:r>
            <a:r>
              <a:rPr lang="en-US" sz="2176" dirty="0">
                <a:solidFill>
                  <a:srgbClr val="FF0000"/>
                </a:solidFill>
              </a:rPr>
              <a:t>back</a:t>
            </a:r>
            <a:r>
              <a:rPr lang="en-US" sz="2176" dirty="0"/>
              <a:t>/ADV then </a:t>
            </a:r>
          </a:p>
        </p:txBody>
      </p:sp>
      <p:sp>
        <p:nvSpPr>
          <p:cNvPr id="2" name="Rectangle 1">
            <a:extLst>
              <a:ext uri="{FF2B5EF4-FFF2-40B4-BE49-F238E27FC236}">
                <a16:creationId xmlns:a16="http://schemas.microsoft.com/office/drawing/2014/main" id="{DA6CCB21-BCE1-27E4-0817-B4E208C129B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9EA05D8-1C7C-0E6A-1223-134ADC5A3BF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3CDCE3FC-3B4A-4B56-6BBE-46F9B567FF0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0256660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838200" y="654685"/>
            <a:ext cx="10515600" cy="1325563"/>
          </a:xfrm>
        </p:spPr>
        <p:txBody>
          <a:bodyPr/>
          <a:lstStyle/>
          <a:p>
            <a:r>
              <a:rPr lang="en-US" dirty="0"/>
              <a:t>POS tagging performance in English</a:t>
            </a:r>
          </a:p>
        </p:txBody>
      </p:sp>
      <p:sp>
        <p:nvSpPr>
          <p:cNvPr id="546819" name="Rectangle 3"/>
          <p:cNvSpPr>
            <a:spLocks noGrp="1" noChangeArrowheads="1"/>
          </p:cNvSpPr>
          <p:nvPr>
            <p:ph idx="1"/>
          </p:nvPr>
        </p:nvSpPr>
        <p:spPr>
          <a:xfrm>
            <a:off x="1734390" y="1707199"/>
            <a:ext cx="8522332" cy="5277980"/>
          </a:xfrm>
        </p:spPr>
        <p:txBody>
          <a:bodyPr>
            <a:normAutofit/>
          </a:bodyPr>
          <a:lstStyle/>
          <a:p>
            <a:r>
              <a:rPr lang="en-US" dirty="0"/>
              <a:t>How many tags are correct?  (Tag accuracy)</a:t>
            </a:r>
          </a:p>
          <a:p>
            <a:pPr lvl="1"/>
            <a:r>
              <a:rPr lang="en-US" dirty="0"/>
              <a:t>About 97%</a:t>
            </a:r>
          </a:p>
          <a:p>
            <a:pPr lvl="2"/>
            <a:r>
              <a:rPr lang="en-US" dirty="0"/>
              <a:t>Hasn't changed in the last 10+ years</a:t>
            </a:r>
          </a:p>
          <a:p>
            <a:pPr lvl="2"/>
            <a:r>
              <a:rPr lang="en-US" dirty="0"/>
              <a:t>HMMs, CRFs, BERT perform similarly .</a:t>
            </a:r>
          </a:p>
          <a:p>
            <a:pPr lvl="2"/>
            <a:r>
              <a:rPr lang="en-US" dirty="0"/>
              <a:t>Human accuracy about the same</a:t>
            </a:r>
          </a:p>
          <a:p>
            <a:r>
              <a:rPr lang="en-US" dirty="0"/>
              <a:t>But baseline is 92%!</a:t>
            </a:r>
          </a:p>
          <a:p>
            <a:pPr lvl="1"/>
            <a:r>
              <a:rPr lang="en-US" dirty="0"/>
              <a:t>Baseline is performance of stupidest possible method</a:t>
            </a:r>
          </a:p>
          <a:p>
            <a:pPr lvl="2"/>
            <a:r>
              <a:rPr lang="en-US" dirty="0"/>
              <a:t>"Most frequent class baseline" is an important baseline for many tasks</a:t>
            </a:r>
          </a:p>
          <a:p>
            <a:pPr lvl="3"/>
            <a:r>
              <a:rPr lang="en-US" dirty="0"/>
              <a:t>Tag every word with its most frequent tag</a:t>
            </a:r>
          </a:p>
          <a:p>
            <a:pPr lvl="3"/>
            <a:r>
              <a:rPr lang="en-US" dirty="0"/>
              <a:t>(and tag unknown words as nouns)</a:t>
            </a:r>
          </a:p>
          <a:p>
            <a:pPr lvl="1"/>
            <a:r>
              <a:rPr lang="en-US" dirty="0"/>
              <a:t>Partly easy because</a:t>
            </a:r>
          </a:p>
          <a:p>
            <a:pPr lvl="2"/>
            <a:r>
              <a:rPr lang="en-US" dirty="0"/>
              <a:t>Many words are unambiguous</a:t>
            </a:r>
          </a:p>
        </p:txBody>
      </p:sp>
      <p:sp>
        <p:nvSpPr>
          <p:cNvPr id="2" name="Rectangle 1">
            <a:extLst>
              <a:ext uri="{FF2B5EF4-FFF2-40B4-BE49-F238E27FC236}">
                <a16:creationId xmlns:a16="http://schemas.microsoft.com/office/drawing/2014/main" id="{EF29D3A8-0078-B195-EF0E-7352F0E64F0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5A6AF1B-6A20-1CFA-C835-41EEA71582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53073B59-9D87-9B9E-6477-16B6895CEC0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365602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46819">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546819">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546819">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546819">
                                            <p:txEl>
                                              <p:pRg st="4" end="4"/>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499"/>
                                          </p:stCondLst>
                                        </p:cTn>
                                        <p:tgtEl>
                                          <p:spTgt spid="546819">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546819">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546819">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499"/>
                                          </p:stCondLst>
                                        </p:cTn>
                                        <p:tgtEl>
                                          <p:spTgt spid="546819">
                                            <p:txEl>
                                              <p:pRg st="8" end="8"/>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499"/>
                                          </p:stCondLst>
                                        </p:cTn>
                                        <p:tgtEl>
                                          <p:spTgt spid="546819">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546819">
                                            <p:txEl>
                                              <p:pRg st="10" end="10"/>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499"/>
                                          </p:stCondLst>
                                        </p:cTn>
                                        <p:tgtEl>
                                          <p:spTgt spid="546819">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6819" grpId="0" build="p" bldLvl="2" autoUpdateAnimBg="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54685"/>
            <a:ext cx="10515600" cy="1325563"/>
          </a:xfrm>
        </p:spPr>
        <p:txBody>
          <a:bodyPr>
            <a:normAutofit/>
          </a:bodyPr>
          <a:lstStyle/>
          <a:p>
            <a:r>
              <a:rPr lang="en-US" dirty="0"/>
              <a:t>Sources of information for POS tagging</a:t>
            </a:r>
          </a:p>
        </p:txBody>
      </p:sp>
      <p:sp>
        <p:nvSpPr>
          <p:cNvPr id="3" name="Content Placeholder 2"/>
          <p:cNvSpPr>
            <a:spLocks noGrp="1"/>
          </p:cNvSpPr>
          <p:nvPr>
            <p:ph idx="1"/>
          </p:nvPr>
        </p:nvSpPr>
        <p:spPr>
          <a:xfrm>
            <a:off x="1933839" y="1865000"/>
            <a:ext cx="8723220" cy="4871425"/>
          </a:xfrm>
        </p:spPr>
        <p:txBody>
          <a:bodyPr>
            <a:normAutofit lnSpcReduction="10000"/>
          </a:bodyPr>
          <a:lstStyle/>
          <a:p>
            <a:pPr marL="304568" lvl="2" indent="0">
              <a:buNone/>
            </a:pPr>
            <a:r>
              <a:rPr lang="en-US" sz="2862" dirty="0">
                <a:latin typeface="Courier" pitchFamily="2" charset="0"/>
              </a:rPr>
              <a:t>Janet </a:t>
            </a:r>
            <a:r>
              <a:rPr lang="en-US" sz="2862" dirty="0">
                <a:solidFill>
                  <a:srgbClr val="FF0000"/>
                </a:solidFill>
                <a:latin typeface="Courier" pitchFamily="2" charset="0"/>
              </a:rPr>
              <a:t>will</a:t>
            </a:r>
            <a:r>
              <a:rPr lang="en-US" sz="2862" dirty="0">
                <a:latin typeface="Courier" pitchFamily="2" charset="0"/>
              </a:rPr>
              <a:t> back the </a:t>
            </a:r>
            <a:r>
              <a:rPr lang="en-US" sz="2862" dirty="0">
                <a:solidFill>
                  <a:srgbClr val="0000FF"/>
                </a:solidFill>
                <a:latin typeface="Courier" pitchFamily="2" charset="0"/>
              </a:rPr>
              <a:t>bill</a:t>
            </a:r>
          </a:p>
          <a:p>
            <a:pPr marL="304568" lvl="2" indent="0">
              <a:buNone/>
            </a:pPr>
            <a:r>
              <a:rPr lang="en-US" sz="2862" dirty="0">
                <a:solidFill>
                  <a:srgbClr val="FF0000"/>
                </a:solidFill>
              </a:rPr>
              <a:t>     AUX/NOUN/VERB?           </a:t>
            </a:r>
            <a:r>
              <a:rPr lang="en-US" sz="2862" dirty="0">
                <a:solidFill>
                  <a:srgbClr val="0000FF"/>
                </a:solidFill>
              </a:rPr>
              <a:t>NOUN/VERB?</a:t>
            </a:r>
          </a:p>
          <a:p>
            <a:pPr marL="1169722" lvl="8" indent="0">
              <a:buNone/>
            </a:pPr>
            <a:endParaRPr lang="en-US" dirty="0"/>
          </a:p>
          <a:p>
            <a:r>
              <a:rPr lang="en-US" dirty="0"/>
              <a:t>Prior probabilities of word/tag</a:t>
            </a:r>
          </a:p>
          <a:p>
            <a:pPr lvl="1"/>
            <a:r>
              <a:rPr lang="en-US" dirty="0"/>
              <a:t>"</a:t>
            </a:r>
            <a:r>
              <a:rPr lang="en-US" dirty="0">
                <a:solidFill>
                  <a:srgbClr val="FF0000"/>
                </a:solidFill>
              </a:rPr>
              <a:t>will</a:t>
            </a:r>
            <a:r>
              <a:rPr lang="en-US" dirty="0"/>
              <a:t>" is usually an AUX</a:t>
            </a:r>
          </a:p>
          <a:p>
            <a:r>
              <a:rPr lang="en-US" dirty="0"/>
              <a:t>Identity of neighboring words</a:t>
            </a:r>
          </a:p>
          <a:p>
            <a:pPr lvl="1"/>
            <a:r>
              <a:rPr lang="en-US" dirty="0"/>
              <a:t>"</a:t>
            </a:r>
            <a:r>
              <a:rPr lang="en-US" dirty="0">
                <a:solidFill>
                  <a:srgbClr val="FF0000"/>
                </a:solidFill>
              </a:rPr>
              <a:t>the</a:t>
            </a:r>
            <a:r>
              <a:rPr lang="en-US" dirty="0"/>
              <a:t>" means the next word is probably not a verb</a:t>
            </a:r>
          </a:p>
          <a:p>
            <a:r>
              <a:rPr lang="en-US" dirty="0"/>
              <a:t>Morphology and </a:t>
            </a:r>
            <a:r>
              <a:rPr lang="en-US" dirty="0" err="1"/>
              <a:t>wordshape</a:t>
            </a:r>
            <a:r>
              <a:rPr lang="en-US" dirty="0"/>
              <a:t>:</a:t>
            </a:r>
          </a:p>
          <a:p>
            <a:pPr lvl="1"/>
            <a:r>
              <a:rPr lang="en-US" dirty="0"/>
              <a:t>Prefixes				</a:t>
            </a:r>
            <a:r>
              <a:rPr lang="en-US" dirty="0">
                <a:solidFill>
                  <a:srgbClr val="FF0000"/>
                </a:solidFill>
              </a:rPr>
              <a:t>unable</a:t>
            </a:r>
            <a:r>
              <a:rPr lang="en-US" dirty="0"/>
              <a:t>: 		</a:t>
            </a:r>
            <a:r>
              <a:rPr lang="en-US" dirty="0">
                <a:solidFill>
                  <a:srgbClr val="FF0000"/>
                </a:solidFill>
              </a:rPr>
              <a:t>un-</a:t>
            </a:r>
            <a:r>
              <a:rPr lang="en-US" dirty="0"/>
              <a:t> </a:t>
            </a:r>
            <a:r>
              <a:rPr lang="en-US" dirty="0">
                <a:sym typeface="Symbol" charset="0"/>
              </a:rPr>
              <a:t> ADJ</a:t>
            </a:r>
            <a:endParaRPr lang="en-US" dirty="0"/>
          </a:p>
          <a:p>
            <a:pPr lvl="1"/>
            <a:r>
              <a:rPr lang="en-US" dirty="0"/>
              <a:t>Suffixes				</a:t>
            </a:r>
            <a:r>
              <a:rPr lang="en-US" dirty="0">
                <a:solidFill>
                  <a:srgbClr val="FF0000"/>
                </a:solidFill>
              </a:rPr>
              <a:t>importantly</a:t>
            </a:r>
            <a:r>
              <a:rPr lang="en-US" dirty="0"/>
              <a:t>: 	</a:t>
            </a:r>
            <a:r>
              <a:rPr lang="en-US" dirty="0">
                <a:solidFill>
                  <a:srgbClr val="FF0000"/>
                </a:solidFill>
              </a:rPr>
              <a:t>-</a:t>
            </a:r>
            <a:r>
              <a:rPr lang="en-US" dirty="0" err="1">
                <a:solidFill>
                  <a:srgbClr val="FF0000"/>
                </a:solidFill>
              </a:rPr>
              <a:t>ly</a:t>
            </a:r>
            <a:r>
              <a:rPr lang="en-US" dirty="0">
                <a:solidFill>
                  <a:srgbClr val="FF0000"/>
                </a:solidFill>
              </a:rPr>
              <a:t> </a:t>
            </a:r>
            <a:r>
              <a:rPr lang="en-US" dirty="0">
                <a:sym typeface="Symbol" charset="0"/>
              </a:rPr>
              <a:t> ADJ</a:t>
            </a:r>
            <a:endParaRPr lang="en-US" dirty="0"/>
          </a:p>
          <a:p>
            <a:pPr lvl="1"/>
            <a:r>
              <a:rPr lang="en-US" dirty="0"/>
              <a:t>Capitalization		</a:t>
            </a:r>
            <a:r>
              <a:rPr lang="en-US" dirty="0">
                <a:solidFill>
                  <a:srgbClr val="FF0000"/>
                </a:solidFill>
              </a:rPr>
              <a:t>Janet</a:t>
            </a:r>
            <a:r>
              <a:rPr lang="en-US" dirty="0"/>
              <a:t>: 			</a:t>
            </a:r>
            <a:r>
              <a:rPr lang="en-US" dirty="0">
                <a:solidFill>
                  <a:srgbClr val="FF0000"/>
                </a:solidFill>
              </a:rPr>
              <a:t>CAP</a:t>
            </a:r>
            <a:r>
              <a:rPr lang="en-US" dirty="0"/>
              <a:t> </a:t>
            </a:r>
            <a:r>
              <a:rPr lang="en-US" dirty="0">
                <a:sym typeface="Symbol" charset="0"/>
              </a:rPr>
              <a:t> PROPN</a:t>
            </a:r>
          </a:p>
          <a:p>
            <a:pPr marL="178802" indent="-273865"/>
            <a:endParaRPr lang="en-US" dirty="0"/>
          </a:p>
          <a:p>
            <a:pPr lvl="2"/>
            <a:endParaRPr lang="en-US" sz="2544" dirty="0"/>
          </a:p>
        </p:txBody>
      </p:sp>
      <p:sp>
        <p:nvSpPr>
          <p:cNvPr id="4" name="Rectangle 3">
            <a:extLst>
              <a:ext uri="{FF2B5EF4-FFF2-40B4-BE49-F238E27FC236}">
                <a16:creationId xmlns:a16="http://schemas.microsoft.com/office/drawing/2014/main" id="{6AFB2850-21CF-9D78-CCE1-3EFD05511DD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EA83523-4173-56BA-1BEA-0D4362E10CE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C0FDB70-C6AF-E093-13BA-BEB48ABED39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73034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7932D-4701-E645-9742-2F8DBB81C25C}"/>
              </a:ext>
            </a:extLst>
          </p:cNvPr>
          <p:cNvSpPr>
            <a:spLocks noGrp="1"/>
          </p:cNvSpPr>
          <p:nvPr>
            <p:ph type="title"/>
          </p:nvPr>
        </p:nvSpPr>
        <p:spPr>
          <a:xfrm>
            <a:off x="1867662" y="878662"/>
            <a:ext cx="8456677" cy="721208"/>
          </a:xfrm>
        </p:spPr>
        <p:txBody>
          <a:bodyPr>
            <a:normAutofit/>
          </a:bodyPr>
          <a:lstStyle/>
          <a:p>
            <a:r>
              <a:rPr lang="en-US" dirty="0"/>
              <a:t>Standard algorithms for POS tagging</a:t>
            </a:r>
          </a:p>
        </p:txBody>
      </p:sp>
      <p:sp>
        <p:nvSpPr>
          <p:cNvPr id="3" name="Content Placeholder 2">
            <a:extLst>
              <a:ext uri="{FF2B5EF4-FFF2-40B4-BE49-F238E27FC236}">
                <a16:creationId xmlns:a16="http://schemas.microsoft.com/office/drawing/2014/main" id="{9C3D6E66-A1C0-9149-863D-CD99FA556835}"/>
              </a:ext>
            </a:extLst>
          </p:cNvPr>
          <p:cNvSpPr>
            <a:spLocks noGrp="1"/>
          </p:cNvSpPr>
          <p:nvPr>
            <p:ph idx="1"/>
          </p:nvPr>
        </p:nvSpPr>
        <p:spPr>
          <a:xfrm>
            <a:off x="1545881" y="1626573"/>
            <a:ext cx="8659017" cy="5617686"/>
          </a:xfrm>
        </p:spPr>
        <p:txBody>
          <a:bodyPr>
            <a:normAutofit/>
          </a:bodyPr>
          <a:lstStyle/>
          <a:p>
            <a:r>
              <a:rPr lang="en-US" sz="2176" dirty="0"/>
              <a:t>Supervised Machine Learning Algorithms:</a:t>
            </a:r>
          </a:p>
          <a:p>
            <a:pPr lvl="1"/>
            <a:r>
              <a:rPr lang="en-US" sz="2176" dirty="0"/>
              <a:t>Hidden Markov Models</a:t>
            </a:r>
          </a:p>
          <a:p>
            <a:pPr lvl="1"/>
            <a:r>
              <a:rPr lang="en-US" sz="2176" dirty="0"/>
              <a:t>Conditional Random Fields (CRF)/ Maximum Entropy Markov Models (MEMM)</a:t>
            </a:r>
          </a:p>
          <a:p>
            <a:pPr lvl="1"/>
            <a:r>
              <a:rPr lang="en-US" sz="2176" dirty="0"/>
              <a:t>Neural sequence models (RNNs or Transformers)</a:t>
            </a:r>
          </a:p>
          <a:p>
            <a:pPr lvl="1"/>
            <a:r>
              <a:rPr lang="en-US" sz="2176" dirty="0"/>
              <a:t>Large Language Models (like BERT), finetuned</a:t>
            </a:r>
          </a:p>
          <a:p>
            <a:pPr lvl="1"/>
            <a:endParaRPr lang="en-US" sz="2176" dirty="0"/>
          </a:p>
          <a:p>
            <a:r>
              <a:rPr lang="en-US" sz="2176" dirty="0"/>
              <a:t>All required a hand-labeled training set, all about equal performance (97% on English)</a:t>
            </a:r>
          </a:p>
          <a:p>
            <a:endParaRPr lang="en-US" sz="2176" dirty="0"/>
          </a:p>
          <a:p>
            <a:r>
              <a:rPr lang="en-US" sz="2176" dirty="0"/>
              <a:t>All make use of information sources we discussed</a:t>
            </a:r>
          </a:p>
          <a:p>
            <a:pPr lvl="1"/>
            <a:r>
              <a:rPr lang="en-US" sz="2176" dirty="0"/>
              <a:t>Via human created features: HMMs and CRFs</a:t>
            </a:r>
          </a:p>
          <a:p>
            <a:pPr lvl="1"/>
            <a:r>
              <a:rPr lang="en-US" sz="2176" dirty="0"/>
              <a:t>Via representation learning:  Neural LMs</a:t>
            </a:r>
          </a:p>
        </p:txBody>
      </p:sp>
      <p:sp>
        <p:nvSpPr>
          <p:cNvPr id="4" name="Rectangle 3">
            <a:extLst>
              <a:ext uri="{FF2B5EF4-FFF2-40B4-BE49-F238E27FC236}">
                <a16:creationId xmlns:a16="http://schemas.microsoft.com/office/drawing/2014/main" id="{E86E1F5A-1FDE-209F-04C6-2DC8D8CBEE4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EFE9BC7-1713-A0FC-CC5D-00F0579D9D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091C6E5-F598-2EA4-094F-C3534A1E5FC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7697196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EBE0F-3F9A-4C46-AAA4-39B54E163195}"/>
              </a:ext>
            </a:extLst>
          </p:cNvPr>
          <p:cNvSpPr>
            <a:spLocks noGrp="1"/>
          </p:cNvSpPr>
          <p:nvPr>
            <p:ph type="title"/>
          </p:nvPr>
        </p:nvSpPr>
        <p:spPr>
          <a:xfrm>
            <a:off x="838200" y="776605"/>
            <a:ext cx="10515600" cy="1325563"/>
          </a:xfrm>
        </p:spPr>
        <p:txBody>
          <a:bodyPr/>
          <a:lstStyle/>
          <a:p>
            <a:r>
              <a:rPr lang="en-US" dirty="0"/>
              <a:t>Named Entities</a:t>
            </a:r>
          </a:p>
        </p:txBody>
      </p:sp>
      <p:sp>
        <p:nvSpPr>
          <p:cNvPr id="3" name="Content Placeholder 2">
            <a:extLst>
              <a:ext uri="{FF2B5EF4-FFF2-40B4-BE49-F238E27FC236}">
                <a16:creationId xmlns:a16="http://schemas.microsoft.com/office/drawing/2014/main" id="{0A091202-9596-4F46-8496-869866B4AE2A}"/>
              </a:ext>
            </a:extLst>
          </p:cNvPr>
          <p:cNvSpPr>
            <a:spLocks noGrp="1"/>
          </p:cNvSpPr>
          <p:nvPr>
            <p:ph idx="1"/>
          </p:nvPr>
        </p:nvSpPr>
        <p:spPr>
          <a:xfrm>
            <a:off x="1602168" y="2132027"/>
            <a:ext cx="8916021" cy="4862815"/>
          </a:xfrm>
        </p:spPr>
        <p:txBody>
          <a:bodyPr>
            <a:normAutofit/>
          </a:bodyPr>
          <a:lstStyle/>
          <a:p>
            <a:pPr lvl="1"/>
            <a:r>
              <a:rPr lang="en-US" sz="2782" b="1" dirty="0"/>
              <a:t>Named entity</a:t>
            </a:r>
            <a:r>
              <a:rPr lang="en-US" sz="2782" dirty="0"/>
              <a:t>, in its core usage, means anything that can be referred to with a proper name. Most common 4 tags:</a:t>
            </a:r>
          </a:p>
          <a:p>
            <a:pPr marL="682769" lvl="2" indent="-220859"/>
            <a:r>
              <a:rPr lang="en-US" sz="2782" dirty="0">
                <a:solidFill>
                  <a:srgbClr val="C00000"/>
                </a:solidFill>
              </a:rPr>
              <a:t>PER</a:t>
            </a:r>
            <a:r>
              <a:rPr lang="en-US" sz="2782" dirty="0"/>
              <a:t> (Person): “</a:t>
            </a:r>
            <a:r>
              <a:rPr lang="en-US" sz="2782" dirty="0">
                <a:solidFill>
                  <a:srgbClr val="0000FF"/>
                </a:solidFill>
              </a:rPr>
              <a:t>Marie Curie</a:t>
            </a:r>
            <a:r>
              <a:rPr lang="en-US" sz="2782" dirty="0"/>
              <a:t>”</a:t>
            </a:r>
          </a:p>
          <a:p>
            <a:pPr marL="682769" lvl="2" indent="-220859"/>
            <a:r>
              <a:rPr lang="en-US" sz="2782" dirty="0">
                <a:solidFill>
                  <a:srgbClr val="C00000"/>
                </a:solidFill>
              </a:rPr>
              <a:t>LOC</a:t>
            </a:r>
            <a:r>
              <a:rPr lang="en-US" sz="2782" dirty="0"/>
              <a:t> (Location): “</a:t>
            </a:r>
            <a:r>
              <a:rPr lang="en-US" sz="2782" dirty="0">
                <a:solidFill>
                  <a:srgbClr val="0000FF"/>
                </a:solidFill>
              </a:rPr>
              <a:t>New York City</a:t>
            </a:r>
            <a:r>
              <a:rPr lang="en-US" sz="2782" dirty="0"/>
              <a:t>” </a:t>
            </a:r>
          </a:p>
          <a:p>
            <a:pPr marL="682769" lvl="2" indent="-220859"/>
            <a:r>
              <a:rPr lang="en-US" sz="2782" dirty="0">
                <a:solidFill>
                  <a:srgbClr val="C00000"/>
                </a:solidFill>
              </a:rPr>
              <a:t>ORG</a:t>
            </a:r>
            <a:r>
              <a:rPr lang="en-US" sz="2782" dirty="0"/>
              <a:t> (Organization): “</a:t>
            </a:r>
            <a:r>
              <a:rPr lang="en-US" sz="2782" dirty="0">
                <a:solidFill>
                  <a:srgbClr val="0000FF"/>
                </a:solidFill>
              </a:rPr>
              <a:t>Stanford University</a:t>
            </a:r>
            <a:r>
              <a:rPr lang="en-US" sz="2782" dirty="0"/>
              <a:t>”</a:t>
            </a:r>
          </a:p>
          <a:p>
            <a:pPr marL="682769" lvl="2" indent="-220859"/>
            <a:r>
              <a:rPr lang="en-US" sz="2782" dirty="0">
                <a:solidFill>
                  <a:srgbClr val="C00000"/>
                </a:solidFill>
              </a:rPr>
              <a:t>GPE</a:t>
            </a:r>
            <a:r>
              <a:rPr lang="en-US" sz="2782" dirty="0"/>
              <a:t> (Geo-Political Entity): "</a:t>
            </a:r>
            <a:r>
              <a:rPr lang="en-US" sz="2782" dirty="0">
                <a:solidFill>
                  <a:srgbClr val="0000FF"/>
                </a:solidFill>
              </a:rPr>
              <a:t>Boulder, Colorado</a:t>
            </a:r>
            <a:r>
              <a:rPr lang="en-US" sz="2782" dirty="0"/>
              <a:t>"</a:t>
            </a:r>
            <a:endParaRPr lang="en-US" dirty="0"/>
          </a:p>
          <a:p>
            <a:pPr lvl="1"/>
            <a:r>
              <a:rPr lang="en-US" dirty="0"/>
              <a:t>Often multi-word phrases</a:t>
            </a:r>
          </a:p>
          <a:p>
            <a:pPr lvl="1"/>
            <a:r>
              <a:rPr lang="en-US" dirty="0"/>
              <a:t>But the term is also extended to things that aren't entities:</a:t>
            </a:r>
          </a:p>
          <a:p>
            <a:pPr lvl="2"/>
            <a:r>
              <a:rPr lang="en-US" dirty="0"/>
              <a:t>dates, times, prices</a:t>
            </a:r>
          </a:p>
          <a:p>
            <a:pPr lvl="2"/>
            <a:endParaRPr lang="en-US" dirty="0"/>
          </a:p>
          <a:p>
            <a:pPr lvl="1"/>
            <a:endParaRPr lang="en-US" dirty="0"/>
          </a:p>
          <a:p>
            <a:pPr lvl="1"/>
            <a:endParaRPr lang="en-US" dirty="0"/>
          </a:p>
        </p:txBody>
      </p:sp>
      <p:sp>
        <p:nvSpPr>
          <p:cNvPr id="4" name="Rectangle 3">
            <a:extLst>
              <a:ext uri="{FF2B5EF4-FFF2-40B4-BE49-F238E27FC236}">
                <a16:creationId xmlns:a16="http://schemas.microsoft.com/office/drawing/2014/main" id="{3DB7A8BC-7EAA-F60A-A6CA-596C7783E29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E4F4911-EED9-2B80-89AA-5FACE6BBFE3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3F85D60-EF55-050D-20D7-14A91079792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6431873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D5290-36EC-0946-804C-5EA39945C621}"/>
              </a:ext>
            </a:extLst>
          </p:cNvPr>
          <p:cNvSpPr>
            <a:spLocks noGrp="1"/>
          </p:cNvSpPr>
          <p:nvPr>
            <p:ph type="title"/>
          </p:nvPr>
        </p:nvSpPr>
        <p:spPr>
          <a:xfrm>
            <a:off x="838200" y="776605"/>
            <a:ext cx="10515600" cy="1325563"/>
          </a:xfrm>
        </p:spPr>
        <p:txBody>
          <a:bodyPr/>
          <a:lstStyle/>
          <a:p>
            <a:r>
              <a:rPr lang="en-US" dirty="0"/>
              <a:t>Named Entity tagging</a:t>
            </a:r>
          </a:p>
        </p:txBody>
      </p:sp>
      <p:sp>
        <p:nvSpPr>
          <p:cNvPr id="3" name="Content Placeholder 2">
            <a:extLst>
              <a:ext uri="{FF2B5EF4-FFF2-40B4-BE49-F238E27FC236}">
                <a16:creationId xmlns:a16="http://schemas.microsoft.com/office/drawing/2014/main" id="{10B86807-21FA-AB4B-A024-71091F822841}"/>
              </a:ext>
            </a:extLst>
          </p:cNvPr>
          <p:cNvSpPr>
            <a:spLocks noGrp="1"/>
          </p:cNvSpPr>
          <p:nvPr>
            <p:ph idx="1"/>
          </p:nvPr>
        </p:nvSpPr>
        <p:spPr>
          <a:xfrm>
            <a:off x="838200" y="2237105"/>
            <a:ext cx="10515600" cy="4351338"/>
          </a:xfrm>
        </p:spPr>
        <p:txBody>
          <a:bodyPr/>
          <a:lstStyle/>
          <a:p>
            <a:r>
              <a:rPr lang="en-US" dirty="0"/>
              <a:t>The task of named entity recognition (NER):</a:t>
            </a:r>
          </a:p>
          <a:p>
            <a:pPr marL="454338" indent="-454338"/>
            <a:r>
              <a:rPr lang="en-US" dirty="0"/>
              <a:t>find spans of text that constitute proper names</a:t>
            </a:r>
          </a:p>
          <a:p>
            <a:pPr marL="454338" indent="-454338"/>
            <a:r>
              <a:rPr lang="en-US" dirty="0"/>
              <a:t>tag the type of the entity. </a:t>
            </a:r>
          </a:p>
        </p:txBody>
      </p:sp>
      <p:sp>
        <p:nvSpPr>
          <p:cNvPr id="4" name="Rectangle 3">
            <a:extLst>
              <a:ext uri="{FF2B5EF4-FFF2-40B4-BE49-F238E27FC236}">
                <a16:creationId xmlns:a16="http://schemas.microsoft.com/office/drawing/2014/main" id="{74F8F38F-3A66-6BDC-D88F-A376E858EDE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172B4D5-624D-1BE4-3162-1E7CDA1DF2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48FAE2F-7E8A-CBB5-9B16-BDBC749FA37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3222738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00D57-B663-0E45-B8A5-E0DA54807D14}"/>
              </a:ext>
            </a:extLst>
          </p:cNvPr>
          <p:cNvSpPr>
            <a:spLocks noGrp="1"/>
          </p:cNvSpPr>
          <p:nvPr>
            <p:ph type="title"/>
          </p:nvPr>
        </p:nvSpPr>
        <p:spPr>
          <a:xfrm>
            <a:off x="838200" y="776605"/>
            <a:ext cx="10515600" cy="1325563"/>
          </a:xfrm>
        </p:spPr>
        <p:txBody>
          <a:bodyPr/>
          <a:lstStyle/>
          <a:p>
            <a:r>
              <a:rPr lang="en-US" dirty="0"/>
              <a:t>NER output</a:t>
            </a:r>
          </a:p>
        </p:txBody>
      </p:sp>
      <p:pic>
        <p:nvPicPr>
          <p:cNvPr id="5" name="Content Placeholder 4">
            <a:extLst>
              <a:ext uri="{FF2B5EF4-FFF2-40B4-BE49-F238E27FC236}">
                <a16:creationId xmlns:a16="http://schemas.microsoft.com/office/drawing/2014/main" id="{B1E60883-D3FF-3640-92CD-DA7FF1833877}"/>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92691" y="2370415"/>
            <a:ext cx="8891993" cy="3378904"/>
          </a:xfrm>
        </p:spPr>
      </p:pic>
      <p:sp>
        <p:nvSpPr>
          <p:cNvPr id="3" name="Rectangle 2">
            <a:extLst>
              <a:ext uri="{FF2B5EF4-FFF2-40B4-BE49-F238E27FC236}">
                <a16:creationId xmlns:a16="http://schemas.microsoft.com/office/drawing/2014/main" id="{AC7C60B8-5B09-2A66-8A3B-E08ACD2E3EF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E5AE845-810B-6FF1-9744-7C913AF3D4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CE6E579E-68DC-5ADD-63CB-3AE128C52F6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5302328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4AB2F-A80F-A440-ACAA-2B3EEC64051A}"/>
              </a:ext>
            </a:extLst>
          </p:cNvPr>
          <p:cNvSpPr>
            <a:spLocks noGrp="1"/>
          </p:cNvSpPr>
          <p:nvPr>
            <p:ph type="title"/>
          </p:nvPr>
        </p:nvSpPr>
        <p:spPr/>
        <p:txBody>
          <a:bodyPr/>
          <a:lstStyle/>
          <a:p>
            <a:r>
              <a:rPr lang="en-US" dirty="0"/>
              <a:t>Why NER?</a:t>
            </a:r>
          </a:p>
        </p:txBody>
      </p:sp>
      <p:sp>
        <p:nvSpPr>
          <p:cNvPr id="3" name="Content Placeholder 2">
            <a:extLst>
              <a:ext uri="{FF2B5EF4-FFF2-40B4-BE49-F238E27FC236}">
                <a16:creationId xmlns:a16="http://schemas.microsoft.com/office/drawing/2014/main" id="{A11D540C-3248-304F-861B-4DE68E84FE4B}"/>
              </a:ext>
            </a:extLst>
          </p:cNvPr>
          <p:cNvSpPr>
            <a:spLocks noGrp="1"/>
          </p:cNvSpPr>
          <p:nvPr>
            <p:ph idx="1"/>
          </p:nvPr>
        </p:nvSpPr>
        <p:spPr>
          <a:xfrm>
            <a:off x="1734390" y="1600201"/>
            <a:ext cx="8723221" cy="4983161"/>
          </a:xfrm>
        </p:spPr>
        <p:txBody>
          <a:bodyPr>
            <a:normAutofit/>
          </a:bodyPr>
          <a:lstStyle/>
          <a:p>
            <a:r>
              <a:rPr lang="en-US" dirty="0"/>
              <a:t>Sentiment analysis: consumer’s sentiment toward a particular company or person?</a:t>
            </a:r>
          </a:p>
          <a:p>
            <a:endParaRPr lang="en-US" dirty="0"/>
          </a:p>
          <a:p>
            <a:r>
              <a:rPr lang="en-US" dirty="0"/>
              <a:t>Question Answering: answer questions about an entity?</a:t>
            </a:r>
          </a:p>
          <a:p>
            <a:endParaRPr lang="en-US" dirty="0"/>
          </a:p>
          <a:p>
            <a:r>
              <a:rPr lang="en-US" dirty="0"/>
              <a:t>Information Extraction: Extracting facts about entities from text.</a:t>
            </a:r>
          </a:p>
          <a:p>
            <a:pPr marL="0" indent="0">
              <a:buNone/>
            </a:pPr>
            <a:endParaRPr lang="en-US" dirty="0"/>
          </a:p>
        </p:txBody>
      </p:sp>
    </p:spTree>
    <p:extLst>
      <p:ext uri="{BB962C8B-B14F-4D97-AF65-F5344CB8AC3E}">
        <p14:creationId xmlns:p14="http://schemas.microsoft.com/office/powerpoint/2010/main" val="397247248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891BD-8D1D-644A-8F69-B02DA8C08ADC}"/>
              </a:ext>
            </a:extLst>
          </p:cNvPr>
          <p:cNvSpPr>
            <a:spLocks noGrp="1"/>
          </p:cNvSpPr>
          <p:nvPr>
            <p:ph type="title"/>
          </p:nvPr>
        </p:nvSpPr>
        <p:spPr>
          <a:xfrm>
            <a:off x="838200" y="715645"/>
            <a:ext cx="10515600" cy="1325563"/>
          </a:xfrm>
        </p:spPr>
        <p:txBody>
          <a:bodyPr/>
          <a:lstStyle/>
          <a:p>
            <a:r>
              <a:rPr lang="en-US" dirty="0"/>
              <a:t>Why NER is hard</a:t>
            </a:r>
          </a:p>
        </p:txBody>
      </p:sp>
      <p:sp>
        <p:nvSpPr>
          <p:cNvPr id="3" name="Content Placeholder 2">
            <a:extLst>
              <a:ext uri="{FF2B5EF4-FFF2-40B4-BE49-F238E27FC236}">
                <a16:creationId xmlns:a16="http://schemas.microsoft.com/office/drawing/2014/main" id="{79A2BA53-9232-184F-A466-0BF3C3867FC6}"/>
              </a:ext>
            </a:extLst>
          </p:cNvPr>
          <p:cNvSpPr>
            <a:spLocks noGrp="1"/>
          </p:cNvSpPr>
          <p:nvPr>
            <p:ph idx="1"/>
          </p:nvPr>
        </p:nvSpPr>
        <p:spPr>
          <a:xfrm>
            <a:off x="838200" y="2176145"/>
            <a:ext cx="10515600" cy="4351338"/>
          </a:xfrm>
        </p:spPr>
        <p:txBody>
          <a:bodyPr/>
          <a:lstStyle/>
          <a:p>
            <a:pPr marL="590639" indent="-590639">
              <a:buAutoNum type="arabicParenR"/>
            </a:pPr>
            <a:r>
              <a:rPr lang="en-US" dirty="0"/>
              <a:t>Segmentation</a:t>
            </a:r>
          </a:p>
          <a:p>
            <a:pPr marL="1011311" lvl="1" indent="-590639"/>
            <a:r>
              <a:rPr lang="en-US" dirty="0"/>
              <a:t>In POS tagging, no segmentation problem since each word gets one tag.</a:t>
            </a:r>
          </a:p>
          <a:p>
            <a:pPr marL="1011311" lvl="1" indent="-590639"/>
            <a:r>
              <a:rPr lang="en-US" dirty="0"/>
              <a:t>In NER we have to find and segment the entities!</a:t>
            </a:r>
          </a:p>
          <a:p>
            <a:pPr marL="590639" indent="-590639">
              <a:buAutoNum type="arabicParenR"/>
            </a:pPr>
            <a:r>
              <a:rPr lang="en-US" dirty="0"/>
              <a:t>Type ambiguity</a:t>
            </a:r>
          </a:p>
          <a:p>
            <a:endParaRPr lang="en-US" dirty="0"/>
          </a:p>
          <a:p>
            <a:endParaRPr lang="en-US" dirty="0"/>
          </a:p>
        </p:txBody>
      </p:sp>
      <p:pic>
        <p:nvPicPr>
          <p:cNvPr id="4" name="Picture 3">
            <a:extLst>
              <a:ext uri="{FF2B5EF4-FFF2-40B4-BE49-F238E27FC236}">
                <a16:creationId xmlns:a16="http://schemas.microsoft.com/office/drawing/2014/main" id="{648F2002-F814-964F-8A12-22024B288107}"/>
              </a:ext>
            </a:extLst>
          </p:cNvPr>
          <p:cNvPicPr>
            <a:picLocks noChangeAspect="1"/>
          </p:cNvPicPr>
          <p:nvPr/>
        </p:nvPicPr>
        <p:blipFill>
          <a:blip r:embed="rId3"/>
          <a:stretch>
            <a:fillRect/>
          </a:stretch>
        </p:blipFill>
        <p:spPr>
          <a:xfrm>
            <a:off x="2400747" y="4403823"/>
            <a:ext cx="8280126" cy="1524221"/>
          </a:xfrm>
          <a:prstGeom prst="rect">
            <a:avLst/>
          </a:prstGeom>
        </p:spPr>
      </p:pic>
      <p:sp>
        <p:nvSpPr>
          <p:cNvPr id="5" name="Rectangle 4">
            <a:extLst>
              <a:ext uri="{FF2B5EF4-FFF2-40B4-BE49-F238E27FC236}">
                <a16:creationId xmlns:a16="http://schemas.microsoft.com/office/drawing/2014/main" id="{F0B226DC-7DEB-61BF-71F3-47D24DABDAA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46ED7AF-8E5A-2B63-78B0-A17E3B2D5A95}"/>
              </a:ext>
            </a:extLst>
          </p:cNvPr>
          <p:cNvSpPr txBox="1"/>
          <p:nvPr/>
        </p:nvSpPr>
        <p:spPr>
          <a:xfrm>
            <a:off x="9575800" y="6395489"/>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36090BD-119F-9BB3-40C9-A1F70D7F321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0042688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3496C-2E08-6C46-91EA-892C0A0BAB57}"/>
              </a:ext>
            </a:extLst>
          </p:cNvPr>
          <p:cNvSpPr>
            <a:spLocks noGrp="1"/>
          </p:cNvSpPr>
          <p:nvPr>
            <p:ph type="title"/>
          </p:nvPr>
        </p:nvSpPr>
        <p:spPr>
          <a:xfrm>
            <a:off x="838200" y="837565"/>
            <a:ext cx="10515600" cy="1325563"/>
          </a:xfrm>
        </p:spPr>
        <p:txBody>
          <a:bodyPr/>
          <a:lstStyle/>
          <a:p>
            <a:r>
              <a:rPr lang="en-US" dirty="0"/>
              <a:t>BIO Tagging</a:t>
            </a:r>
          </a:p>
        </p:txBody>
      </p:sp>
      <p:sp>
        <p:nvSpPr>
          <p:cNvPr id="3" name="Content Placeholder 2">
            <a:extLst>
              <a:ext uri="{FF2B5EF4-FFF2-40B4-BE49-F238E27FC236}">
                <a16:creationId xmlns:a16="http://schemas.microsoft.com/office/drawing/2014/main" id="{2FB4467C-2CC3-7846-8504-828DBFBB40E7}"/>
              </a:ext>
            </a:extLst>
          </p:cNvPr>
          <p:cNvSpPr>
            <a:spLocks noGrp="1"/>
          </p:cNvSpPr>
          <p:nvPr>
            <p:ph idx="1"/>
          </p:nvPr>
        </p:nvSpPr>
        <p:spPr>
          <a:xfrm>
            <a:off x="2122090" y="2447570"/>
            <a:ext cx="8396099" cy="3634675"/>
          </a:xfrm>
        </p:spPr>
        <p:txBody>
          <a:bodyPr>
            <a:normAutofit/>
          </a:bodyPr>
          <a:lstStyle/>
          <a:p>
            <a:r>
              <a:rPr lang="en-US" dirty="0">
                <a:solidFill>
                  <a:schemeClr val="tx1"/>
                </a:solidFill>
              </a:rPr>
              <a:t>How can we turn this structured problem into a sequence problem like POS tagging, with one label per word?</a:t>
            </a:r>
          </a:p>
          <a:p>
            <a:endParaRPr lang="en-US" dirty="0">
              <a:solidFill>
                <a:srgbClr val="0000FF"/>
              </a:solidFill>
            </a:endParaRPr>
          </a:p>
          <a:p>
            <a:r>
              <a:rPr lang="en-US" dirty="0">
                <a:solidFill>
                  <a:srgbClr val="0000FF"/>
                </a:solidFill>
              </a:rPr>
              <a:t>[PER Jane Villanueva] </a:t>
            </a:r>
            <a:r>
              <a:rPr lang="en-US" dirty="0"/>
              <a:t>of </a:t>
            </a:r>
            <a:r>
              <a:rPr lang="en-US" dirty="0">
                <a:solidFill>
                  <a:srgbClr val="0000FF"/>
                </a:solidFill>
              </a:rPr>
              <a:t>[ORG United] </a:t>
            </a:r>
            <a:r>
              <a:rPr lang="en-US" dirty="0"/>
              <a:t>, a unit of </a:t>
            </a:r>
            <a:r>
              <a:rPr lang="en-US" dirty="0">
                <a:solidFill>
                  <a:srgbClr val="0000FF"/>
                </a:solidFill>
              </a:rPr>
              <a:t>[ORG United Airlines Holding] </a:t>
            </a:r>
            <a:r>
              <a:rPr lang="en-US" dirty="0"/>
              <a:t>, said the fare applies to the </a:t>
            </a:r>
            <a:r>
              <a:rPr lang="en-US" dirty="0">
                <a:solidFill>
                  <a:srgbClr val="0000FF"/>
                </a:solidFill>
              </a:rPr>
              <a:t>[LOC Chicago ] </a:t>
            </a:r>
            <a:r>
              <a:rPr lang="en-US" dirty="0"/>
              <a:t>route. </a:t>
            </a:r>
          </a:p>
          <a:p>
            <a:endParaRPr lang="en-US" dirty="0"/>
          </a:p>
        </p:txBody>
      </p:sp>
      <p:sp>
        <p:nvSpPr>
          <p:cNvPr id="4" name="Rectangle 3">
            <a:extLst>
              <a:ext uri="{FF2B5EF4-FFF2-40B4-BE49-F238E27FC236}">
                <a16:creationId xmlns:a16="http://schemas.microsoft.com/office/drawing/2014/main" id="{72D3BAA8-FE32-4ED5-7595-8C47EDCCE0B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E7A798C-1D4F-C485-CA57-C8D8E4C01F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121074F-02DC-9528-F6D9-4EE999E0D68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0807581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3496C-2E08-6C46-91EA-892C0A0BAB57}"/>
              </a:ext>
            </a:extLst>
          </p:cNvPr>
          <p:cNvSpPr>
            <a:spLocks noGrp="1"/>
          </p:cNvSpPr>
          <p:nvPr>
            <p:ph type="title"/>
          </p:nvPr>
        </p:nvSpPr>
        <p:spPr>
          <a:xfrm>
            <a:off x="838200" y="715645"/>
            <a:ext cx="10515600" cy="1325563"/>
          </a:xfrm>
        </p:spPr>
        <p:txBody>
          <a:bodyPr/>
          <a:lstStyle/>
          <a:p>
            <a:r>
              <a:rPr lang="en-US" dirty="0"/>
              <a:t>BIO Tagging</a:t>
            </a:r>
          </a:p>
        </p:txBody>
      </p:sp>
      <p:sp>
        <p:nvSpPr>
          <p:cNvPr id="3" name="Content Placeholder 2">
            <a:extLst>
              <a:ext uri="{FF2B5EF4-FFF2-40B4-BE49-F238E27FC236}">
                <a16:creationId xmlns:a16="http://schemas.microsoft.com/office/drawing/2014/main" id="{2FB4467C-2CC3-7846-8504-828DBFBB40E7}"/>
              </a:ext>
            </a:extLst>
          </p:cNvPr>
          <p:cNvSpPr>
            <a:spLocks noGrp="1"/>
          </p:cNvSpPr>
          <p:nvPr>
            <p:ph idx="1"/>
          </p:nvPr>
        </p:nvSpPr>
        <p:spPr>
          <a:xfrm>
            <a:off x="2122090" y="2022760"/>
            <a:ext cx="7996286" cy="3937565"/>
          </a:xfrm>
        </p:spPr>
        <p:txBody>
          <a:bodyPr/>
          <a:lstStyle/>
          <a:p>
            <a:r>
              <a:rPr lang="en-US" sz="1908" dirty="0">
                <a:solidFill>
                  <a:srgbClr val="0000FF"/>
                </a:solidFill>
              </a:rPr>
              <a:t>[PER Jane Villanueva] </a:t>
            </a:r>
            <a:r>
              <a:rPr lang="en-US" sz="1908" dirty="0"/>
              <a:t>of </a:t>
            </a:r>
            <a:r>
              <a:rPr lang="en-US" sz="1908" dirty="0">
                <a:solidFill>
                  <a:srgbClr val="0000FF"/>
                </a:solidFill>
              </a:rPr>
              <a:t>[ORG United] </a:t>
            </a:r>
            <a:r>
              <a:rPr lang="en-US" sz="1908" dirty="0"/>
              <a:t>, a unit of </a:t>
            </a:r>
            <a:r>
              <a:rPr lang="en-US" sz="1908" dirty="0">
                <a:solidFill>
                  <a:srgbClr val="0000FF"/>
                </a:solidFill>
              </a:rPr>
              <a:t>[ORG United Airlines Holding] </a:t>
            </a:r>
            <a:r>
              <a:rPr lang="en-US" sz="1908" dirty="0"/>
              <a:t>, said the fare applies to the </a:t>
            </a:r>
            <a:r>
              <a:rPr lang="en-US" sz="1908" dirty="0">
                <a:solidFill>
                  <a:srgbClr val="0000FF"/>
                </a:solidFill>
              </a:rPr>
              <a:t>[LOC Chicago ] </a:t>
            </a:r>
            <a:r>
              <a:rPr lang="en-US" sz="1908" dirty="0"/>
              <a:t>route. </a:t>
            </a:r>
          </a:p>
          <a:p>
            <a:endParaRPr lang="en-US" dirty="0"/>
          </a:p>
        </p:txBody>
      </p:sp>
      <p:pic>
        <p:nvPicPr>
          <p:cNvPr id="5" name="Picture 4">
            <a:extLst>
              <a:ext uri="{FF2B5EF4-FFF2-40B4-BE49-F238E27FC236}">
                <a16:creationId xmlns:a16="http://schemas.microsoft.com/office/drawing/2014/main" id="{DFCC9F8F-A223-144F-BC7B-9B54E706626D}"/>
              </a:ext>
            </a:extLst>
          </p:cNvPr>
          <p:cNvPicPr>
            <a:picLocks noChangeAspect="1"/>
          </p:cNvPicPr>
          <p:nvPr/>
        </p:nvPicPr>
        <p:blipFill rotWithShape="1">
          <a:blip r:embed="rId3"/>
          <a:srcRect l="50748" r="32601"/>
          <a:stretch/>
        </p:blipFill>
        <p:spPr>
          <a:xfrm>
            <a:off x="5914266" y="2810273"/>
            <a:ext cx="1272138" cy="3143094"/>
          </a:xfrm>
          <a:prstGeom prst="rect">
            <a:avLst/>
          </a:prstGeom>
        </p:spPr>
      </p:pic>
      <p:pic>
        <p:nvPicPr>
          <p:cNvPr id="6" name="Picture 5">
            <a:extLst>
              <a:ext uri="{FF2B5EF4-FFF2-40B4-BE49-F238E27FC236}">
                <a16:creationId xmlns:a16="http://schemas.microsoft.com/office/drawing/2014/main" id="{88DABEDA-17E8-AC4F-8E69-8D886455EE29}"/>
              </a:ext>
            </a:extLst>
          </p:cNvPr>
          <p:cNvPicPr>
            <a:picLocks noChangeAspect="1"/>
          </p:cNvPicPr>
          <p:nvPr/>
        </p:nvPicPr>
        <p:blipFill rotWithShape="1">
          <a:blip r:embed="rId3"/>
          <a:srcRect r="83349"/>
          <a:stretch/>
        </p:blipFill>
        <p:spPr>
          <a:xfrm>
            <a:off x="4642129" y="2810273"/>
            <a:ext cx="1272137" cy="3143094"/>
          </a:xfrm>
          <a:prstGeom prst="rect">
            <a:avLst/>
          </a:prstGeom>
        </p:spPr>
      </p:pic>
      <p:sp>
        <p:nvSpPr>
          <p:cNvPr id="7" name="TextBox 6">
            <a:extLst>
              <a:ext uri="{FF2B5EF4-FFF2-40B4-BE49-F238E27FC236}">
                <a16:creationId xmlns:a16="http://schemas.microsoft.com/office/drawing/2014/main" id="{208BDF37-7452-5941-9743-FBCED75CC118}"/>
              </a:ext>
            </a:extLst>
          </p:cNvPr>
          <p:cNvSpPr txBox="1"/>
          <p:nvPr/>
        </p:nvSpPr>
        <p:spPr>
          <a:xfrm>
            <a:off x="2219014" y="6085031"/>
            <a:ext cx="4138441" cy="434863"/>
          </a:xfrm>
          <a:prstGeom prst="rect">
            <a:avLst/>
          </a:prstGeom>
          <a:noFill/>
        </p:spPr>
        <p:txBody>
          <a:bodyPr wrap="none" rtlCol="0">
            <a:spAutoFit/>
          </a:bodyPr>
          <a:lstStyle/>
          <a:p>
            <a:r>
              <a:rPr lang="en-US" sz="2226" dirty="0"/>
              <a:t>Now we have one tag per token!!!</a:t>
            </a:r>
          </a:p>
        </p:txBody>
      </p:sp>
      <p:sp>
        <p:nvSpPr>
          <p:cNvPr id="4" name="Rectangle 3">
            <a:extLst>
              <a:ext uri="{FF2B5EF4-FFF2-40B4-BE49-F238E27FC236}">
                <a16:creationId xmlns:a16="http://schemas.microsoft.com/office/drawing/2014/main" id="{6DB2501E-6A9E-0F51-8F70-22CC5F9CBCB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A4263423-FF1A-D9B4-D220-C0A9758362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AAF8E628-7A5C-FA73-4026-D0D1A2668FA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0241397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3496C-2E08-6C46-91EA-892C0A0BAB57}"/>
              </a:ext>
            </a:extLst>
          </p:cNvPr>
          <p:cNvSpPr>
            <a:spLocks noGrp="1"/>
          </p:cNvSpPr>
          <p:nvPr>
            <p:ph type="title"/>
          </p:nvPr>
        </p:nvSpPr>
        <p:spPr>
          <a:xfrm>
            <a:off x="838200" y="837565"/>
            <a:ext cx="10515600" cy="1325563"/>
          </a:xfrm>
        </p:spPr>
        <p:txBody>
          <a:bodyPr/>
          <a:lstStyle/>
          <a:p>
            <a:r>
              <a:rPr lang="en-US" dirty="0"/>
              <a:t>BIO Tagging</a:t>
            </a:r>
          </a:p>
        </p:txBody>
      </p:sp>
      <p:sp>
        <p:nvSpPr>
          <p:cNvPr id="3" name="Content Placeholder 2">
            <a:extLst>
              <a:ext uri="{FF2B5EF4-FFF2-40B4-BE49-F238E27FC236}">
                <a16:creationId xmlns:a16="http://schemas.microsoft.com/office/drawing/2014/main" id="{2FB4467C-2CC3-7846-8504-828DBFBB40E7}"/>
              </a:ext>
            </a:extLst>
          </p:cNvPr>
          <p:cNvSpPr>
            <a:spLocks noGrp="1"/>
          </p:cNvSpPr>
          <p:nvPr>
            <p:ph idx="1"/>
          </p:nvPr>
        </p:nvSpPr>
        <p:spPr>
          <a:xfrm>
            <a:off x="2122090" y="2144680"/>
            <a:ext cx="5185469" cy="4482766"/>
          </a:xfrm>
        </p:spPr>
        <p:txBody>
          <a:bodyPr>
            <a:normAutofit/>
          </a:bodyPr>
          <a:lstStyle/>
          <a:p>
            <a:r>
              <a:rPr lang="en-US" dirty="0"/>
              <a:t>B: token that </a:t>
            </a:r>
            <a:r>
              <a:rPr lang="en-US" i="1" dirty="0"/>
              <a:t>begins </a:t>
            </a:r>
            <a:r>
              <a:rPr lang="en-US" dirty="0"/>
              <a:t>a span</a:t>
            </a:r>
          </a:p>
          <a:p>
            <a:r>
              <a:rPr lang="en-US" dirty="0"/>
              <a:t>I: tokens </a:t>
            </a:r>
            <a:r>
              <a:rPr lang="en-US" i="1" dirty="0"/>
              <a:t>inside </a:t>
            </a:r>
            <a:r>
              <a:rPr lang="en-US" dirty="0"/>
              <a:t>a span</a:t>
            </a:r>
          </a:p>
          <a:p>
            <a:r>
              <a:rPr lang="en-US" dirty="0"/>
              <a:t>O: tokens outside of any span</a:t>
            </a:r>
          </a:p>
          <a:p>
            <a:endParaRPr lang="en-US" dirty="0"/>
          </a:p>
          <a:p>
            <a:endParaRPr lang="en-US" i="1" dirty="0"/>
          </a:p>
        </p:txBody>
      </p:sp>
      <p:pic>
        <p:nvPicPr>
          <p:cNvPr id="4" name="Picture 3">
            <a:extLst>
              <a:ext uri="{FF2B5EF4-FFF2-40B4-BE49-F238E27FC236}">
                <a16:creationId xmlns:a16="http://schemas.microsoft.com/office/drawing/2014/main" id="{6E8E3001-986B-0D4B-BBA1-3BFDC3668A26}"/>
              </a:ext>
            </a:extLst>
          </p:cNvPr>
          <p:cNvPicPr>
            <a:picLocks noChangeAspect="1"/>
          </p:cNvPicPr>
          <p:nvPr/>
        </p:nvPicPr>
        <p:blipFill rotWithShape="1">
          <a:blip r:embed="rId3"/>
          <a:srcRect l="50748" r="32601"/>
          <a:stretch/>
        </p:blipFill>
        <p:spPr>
          <a:xfrm>
            <a:off x="8882584" y="2030482"/>
            <a:ext cx="1272138" cy="3143094"/>
          </a:xfrm>
          <a:prstGeom prst="rect">
            <a:avLst/>
          </a:prstGeom>
        </p:spPr>
      </p:pic>
      <p:pic>
        <p:nvPicPr>
          <p:cNvPr id="5" name="Picture 4">
            <a:extLst>
              <a:ext uri="{FF2B5EF4-FFF2-40B4-BE49-F238E27FC236}">
                <a16:creationId xmlns:a16="http://schemas.microsoft.com/office/drawing/2014/main" id="{94769F5D-20A1-B248-B171-F37EAF7EA8CB}"/>
              </a:ext>
            </a:extLst>
          </p:cNvPr>
          <p:cNvPicPr>
            <a:picLocks noChangeAspect="1"/>
          </p:cNvPicPr>
          <p:nvPr/>
        </p:nvPicPr>
        <p:blipFill rotWithShape="1">
          <a:blip r:embed="rId3"/>
          <a:srcRect r="83349"/>
          <a:stretch/>
        </p:blipFill>
        <p:spPr>
          <a:xfrm>
            <a:off x="7610447" y="2030482"/>
            <a:ext cx="1272137" cy="3143094"/>
          </a:xfrm>
          <a:prstGeom prst="rect">
            <a:avLst/>
          </a:prstGeom>
        </p:spPr>
      </p:pic>
      <p:sp>
        <p:nvSpPr>
          <p:cNvPr id="6" name="Rectangle 5">
            <a:extLst>
              <a:ext uri="{FF2B5EF4-FFF2-40B4-BE49-F238E27FC236}">
                <a16:creationId xmlns:a16="http://schemas.microsoft.com/office/drawing/2014/main" id="{339DA783-A410-3C6F-F643-700727FF256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852DA8A9-3035-3151-8294-79571A5E12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6B84020-22E3-2873-0899-0EEDBA6A973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8665865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7932D-4701-E645-9742-2F8DBB81C25C}"/>
              </a:ext>
            </a:extLst>
          </p:cNvPr>
          <p:cNvSpPr>
            <a:spLocks noGrp="1"/>
          </p:cNvSpPr>
          <p:nvPr>
            <p:ph type="title"/>
          </p:nvPr>
        </p:nvSpPr>
        <p:spPr>
          <a:xfrm>
            <a:off x="1867662" y="1170312"/>
            <a:ext cx="8456677" cy="721208"/>
          </a:xfrm>
        </p:spPr>
        <p:txBody>
          <a:bodyPr>
            <a:normAutofit/>
          </a:bodyPr>
          <a:lstStyle/>
          <a:p>
            <a:r>
              <a:rPr lang="en-US" dirty="0"/>
              <a:t>Standard algorithms for NER</a:t>
            </a:r>
          </a:p>
        </p:txBody>
      </p:sp>
      <p:sp>
        <p:nvSpPr>
          <p:cNvPr id="3" name="Content Placeholder 2">
            <a:extLst>
              <a:ext uri="{FF2B5EF4-FFF2-40B4-BE49-F238E27FC236}">
                <a16:creationId xmlns:a16="http://schemas.microsoft.com/office/drawing/2014/main" id="{9C3D6E66-A1C0-9149-863D-CD99FA556835}"/>
              </a:ext>
            </a:extLst>
          </p:cNvPr>
          <p:cNvSpPr>
            <a:spLocks noGrp="1"/>
          </p:cNvSpPr>
          <p:nvPr>
            <p:ph idx="1"/>
          </p:nvPr>
        </p:nvSpPr>
        <p:spPr>
          <a:xfrm>
            <a:off x="1586081" y="2141738"/>
            <a:ext cx="9019839" cy="5057991"/>
          </a:xfrm>
        </p:spPr>
        <p:txBody>
          <a:bodyPr>
            <a:normAutofit/>
          </a:bodyPr>
          <a:lstStyle/>
          <a:p>
            <a:r>
              <a:rPr lang="en-US" dirty="0"/>
              <a:t>Supervised Machine Learning given a human-labeled training set of text annotated with tags</a:t>
            </a:r>
          </a:p>
          <a:p>
            <a:pPr marL="454338" indent="-454338"/>
            <a:r>
              <a:rPr lang="en-US" dirty="0"/>
              <a:t>Hidden Markov Models</a:t>
            </a:r>
          </a:p>
          <a:p>
            <a:pPr marL="454338" indent="-454338"/>
            <a:r>
              <a:rPr lang="en-US" dirty="0"/>
              <a:t>Conditional Random Fields (CRF)/ Maximum Entropy Markov Models (MEMM)</a:t>
            </a:r>
          </a:p>
          <a:p>
            <a:pPr marL="454338" indent="-454338"/>
            <a:r>
              <a:rPr lang="en-US" dirty="0"/>
              <a:t>Neural sequence models (RNNs or Transformers)</a:t>
            </a:r>
          </a:p>
          <a:p>
            <a:pPr marL="454338" indent="-454338"/>
            <a:r>
              <a:rPr lang="en-US" dirty="0"/>
              <a:t>Large Language Models (like BERT), finetuned</a:t>
            </a:r>
          </a:p>
          <a:p>
            <a:endParaRPr lang="en-US" dirty="0"/>
          </a:p>
        </p:txBody>
      </p:sp>
      <p:sp>
        <p:nvSpPr>
          <p:cNvPr id="4" name="Rectangle 3">
            <a:extLst>
              <a:ext uri="{FF2B5EF4-FFF2-40B4-BE49-F238E27FC236}">
                <a16:creationId xmlns:a16="http://schemas.microsoft.com/office/drawing/2014/main" id="{A2D017C9-D539-3B87-816D-D2BC0DA3F87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5E70154-894F-4353-2CE9-5D21D1AB852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9BCFD73D-2011-0FC1-8CA7-5DE8D4E2DB2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8667038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3D7C2D-C36F-DFDD-67CD-54ACD78BF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235242" y="698969"/>
            <a:ext cx="10515600" cy="1325563"/>
          </a:xfrm>
        </p:spPr>
        <p:txBody>
          <a:bodyPr/>
          <a:lstStyle/>
          <a:p>
            <a:r>
              <a:rPr lang="en-US" dirty="0">
                <a:latin typeface="Andalus" panose="02020603050405020304" pitchFamily="18" charset="-78"/>
                <a:cs typeface="Andalus" panose="02020603050405020304" pitchFamily="18" charset="-78"/>
              </a:rPr>
              <a:t>Summary</a:t>
            </a:r>
          </a:p>
        </p:txBody>
      </p:sp>
      <p:sp>
        <p:nvSpPr>
          <p:cNvPr id="3" name="TextBox 2">
            <a:extLst>
              <a:ext uri="{FF2B5EF4-FFF2-40B4-BE49-F238E27FC236}">
                <a16:creationId xmlns:a16="http://schemas.microsoft.com/office/drawing/2014/main" id="{28212CE7-5E33-990C-6B7F-BEF58D320D9A}"/>
              </a:ext>
            </a:extLst>
          </p:cNvPr>
          <p:cNvSpPr txBox="1"/>
          <p:nvPr/>
        </p:nvSpPr>
        <p:spPr>
          <a:xfrm>
            <a:off x="395282" y="1803421"/>
            <a:ext cx="11485543" cy="3903504"/>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Neural Language Models </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and understand Feedforward Neural Networks</a:t>
            </a:r>
          </a:p>
          <a:p>
            <a:pPr marL="457200" indent="-457200">
              <a:lnSpc>
                <a:spcPct val="150000"/>
              </a:lnSpc>
              <a:buFont typeface="Arial" panose="020B0604020202020204" pitchFamily="34" charset="0"/>
              <a:buChar char="•"/>
            </a:pPr>
            <a:r>
              <a:rPr lang="en-US" sz="2800" dirty="0">
                <a:solidFill>
                  <a:srgbClr val="0D0D0D"/>
                </a:solidFill>
                <a:latin typeface="Söhne"/>
              </a:rPr>
              <a:t>Understand Parts of Speech (POS)</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and Explain </a:t>
            </a:r>
            <a:r>
              <a:rPr lang="en-US" sz="2800" dirty="0">
                <a:solidFill>
                  <a:srgbClr val="0D0D0D"/>
                </a:solidFill>
                <a:latin typeface="Söhne"/>
              </a:rPr>
              <a:t>N</a:t>
            </a:r>
            <a:r>
              <a:rPr lang="en-US" sz="2800" b="0" i="0" dirty="0">
                <a:solidFill>
                  <a:srgbClr val="0D0D0D"/>
                </a:solidFill>
                <a:effectLst/>
                <a:latin typeface="Söhne"/>
              </a:rPr>
              <a:t>amed </a:t>
            </a:r>
            <a:r>
              <a:rPr lang="en-US" sz="2800" dirty="0">
                <a:solidFill>
                  <a:srgbClr val="0D0D0D"/>
                </a:solidFill>
                <a:latin typeface="Söhne"/>
              </a:rPr>
              <a:t>E</a:t>
            </a:r>
            <a:r>
              <a:rPr lang="en-US" sz="2800" b="0" i="0" dirty="0">
                <a:solidFill>
                  <a:srgbClr val="0D0D0D"/>
                </a:solidFill>
                <a:effectLst/>
                <a:latin typeface="Söhne"/>
              </a:rPr>
              <a:t>ntity </a:t>
            </a:r>
            <a:r>
              <a:rPr lang="en-US" sz="2800" dirty="0">
                <a:solidFill>
                  <a:srgbClr val="0D0D0D"/>
                </a:solidFill>
                <a:latin typeface="Söhne"/>
              </a:rPr>
              <a:t>R</a:t>
            </a:r>
            <a:r>
              <a:rPr lang="en-US" sz="2800" b="0" i="0" dirty="0">
                <a:solidFill>
                  <a:srgbClr val="0D0D0D"/>
                </a:solidFill>
                <a:effectLst/>
                <a:latin typeface="Söhne"/>
              </a:rPr>
              <a:t>ecognition (NER) </a:t>
            </a:r>
          </a:p>
          <a:p>
            <a:pPr marL="457200" indent="-457200">
              <a:lnSpc>
                <a:spcPct val="150000"/>
              </a:lnSpc>
              <a:buFont typeface="Arial" panose="020B0604020202020204" pitchFamily="34" charset="0"/>
              <a:buChar char="•"/>
            </a:pPr>
            <a:endParaRPr lang="en-US" sz="2800" dirty="0"/>
          </a:p>
          <a:p>
            <a:pPr marL="457200" indent="-457200">
              <a:lnSpc>
                <a:spcPct val="150000"/>
              </a:lnSpc>
              <a:buFont typeface="Arial" panose="020B0604020202020204" pitchFamily="34" charset="0"/>
              <a:buChar char="•"/>
            </a:pPr>
            <a:endParaRPr lang="en-US" sz="2800" dirty="0"/>
          </a:p>
        </p:txBody>
      </p:sp>
    </p:spTree>
    <p:extLst>
      <p:ext uri="{BB962C8B-B14F-4D97-AF65-F5344CB8AC3E}">
        <p14:creationId xmlns:p14="http://schemas.microsoft.com/office/powerpoint/2010/main" val="322785501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ffdc4f1c77f00ab600cca569207c3b4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2e862ff68316f879b6e5e756a58323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17A12F40-ED65-4AAB-8790-BFC23C736C9B}">
  <ds:schemaRefs>
    <ds:schemaRef ds:uri="http://schemas.microsoft.com/sharepoint/v3/contenttype/forms"/>
  </ds:schemaRefs>
</ds:datastoreItem>
</file>

<file path=customXml/itemProps3.xml><?xml version="1.0" encoding="utf-8"?>
<ds:datastoreItem xmlns:ds="http://schemas.openxmlformats.org/officeDocument/2006/customXml" ds:itemID="{8EA87B61-93A0-497D-A1D8-332E95F69D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2545</TotalTime>
  <Words>8949</Words>
  <Application>Microsoft Office PowerPoint</Application>
  <PresentationFormat>Widescreen</PresentationFormat>
  <Paragraphs>971</Paragraphs>
  <Slides>87</Slides>
  <Notes>66</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87</vt:i4>
      </vt:variant>
    </vt:vector>
  </HeadingPairs>
  <TitlesOfParts>
    <vt:vector size="99" baseType="lpstr">
      <vt:lpstr>Andalus</vt:lpstr>
      <vt:lpstr>Arial</vt:lpstr>
      <vt:lpstr>Calibri</vt:lpstr>
      <vt:lpstr>Calibri Light</vt:lpstr>
      <vt:lpstr>Cambria Math</vt:lpstr>
      <vt:lpstr>Courier</vt:lpstr>
      <vt:lpstr>NimbusRomNo9L</vt:lpstr>
      <vt:lpstr>Söhne</vt:lpstr>
      <vt:lpstr>Symbol</vt:lpstr>
      <vt:lpstr>Tahoma</vt:lpstr>
      <vt:lpstr>Times New Roman</vt:lpstr>
      <vt:lpstr>Office Theme</vt:lpstr>
      <vt:lpstr>PowerPoint Presentation</vt:lpstr>
      <vt:lpstr>PowerPoint Presentation</vt:lpstr>
      <vt:lpstr>The objectives of this lecture is to:</vt:lpstr>
      <vt:lpstr>Neural Language Models</vt:lpstr>
      <vt:lpstr>This is in your brain</vt:lpstr>
      <vt:lpstr>Neural Network Unit This is not in your brain</vt:lpstr>
      <vt:lpstr>Neural unit</vt:lpstr>
      <vt:lpstr>Non-Linear Activation Functions</vt:lpstr>
      <vt:lpstr>Final function the unit is computing</vt:lpstr>
      <vt:lpstr>Final unit again</vt:lpstr>
      <vt:lpstr>An example</vt:lpstr>
      <vt:lpstr>An example</vt:lpstr>
      <vt:lpstr>An example</vt:lpstr>
      <vt:lpstr>An example</vt:lpstr>
      <vt:lpstr>Non-Linear Activation Functions besides sigmoid</vt:lpstr>
      <vt:lpstr>Feedforward Neural Networks</vt:lpstr>
      <vt:lpstr>Binary Logistic Regression as a 1-layer Network</vt:lpstr>
      <vt:lpstr>Multinomial Logistic Regression as a 1-layer Network</vt:lpstr>
      <vt:lpstr>Reminder: softmax: a generalization of sigmoid</vt:lpstr>
      <vt:lpstr>Two-Layer Network with scalar output</vt:lpstr>
      <vt:lpstr>Two-Layer Network with scalar output</vt:lpstr>
      <vt:lpstr>Two-Layer Network with scalar output</vt:lpstr>
      <vt:lpstr>Two-Layer Network with softmax output</vt:lpstr>
      <vt:lpstr>Multi-layer Notation</vt:lpstr>
      <vt:lpstr>Multi Layer Notation</vt:lpstr>
      <vt:lpstr>Replacing the bias unit</vt:lpstr>
      <vt:lpstr>Replacing the bias unit</vt:lpstr>
      <vt:lpstr>Replacing the bias unit</vt:lpstr>
      <vt:lpstr>Use cases for feedforward networks</vt:lpstr>
      <vt:lpstr>Classification: Sentiment Analysis</vt:lpstr>
      <vt:lpstr>Sentiment Features</vt:lpstr>
      <vt:lpstr>Feedforward nets for simple classification</vt:lpstr>
      <vt:lpstr>Even better: representation learning</vt:lpstr>
      <vt:lpstr>Neural Net Classification with embeddings as input features!</vt:lpstr>
      <vt:lpstr>Issue: texts come in different sizes</vt:lpstr>
      <vt:lpstr>Reminder: Multiclass Outputs</vt:lpstr>
      <vt:lpstr>Neural Language Models (LMs)</vt:lpstr>
      <vt:lpstr>Simple feedforward Neural Language Models</vt:lpstr>
      <vt:lpstr>Neural Language Model </vt:lpstr>
      <vt:lpstr>Why Neural LMs work better than N-gram LMs</vt:lpstr>
      <vt:lpstr>PowerPoint Presentation</vt:lpstr>
      <vt:lpstr>Intuition: training a 2-layer Network</vt:lpstr>
      <vt:lpstr>Intuition: Training a 2-layer network</vt:lpstr>
      <vt:lpstr>Reminder: Loss Function for binary logistic regression</vt:lpstr>
      <vt:lpstr>Reminder: gradient descent for weight updates</vt:lpstr>
      <vt:lpstr>Where did that derivative come from?</vt:lpstr>
      <vt:lpstr>How can I find that gradient for every weight in the network?</vt:lpstr>
      <vt:lpstr>PowerPoint Presentation</vt:lpstr>
      <vt:lpstr>Why Computation Graphs</vt:lpstr>
      <vt:lpstr>Computation Graphs</vt:lpstr>
      <vt:lpstr>Example: </vt:lpstr>
      <vt:lpstr>Example: </vt:lpstr>
      <vt:lpstr>Backwards differentiation in computation graphs</vt:lpstr>
      <vt:lpstr>Example</vt:lpstr>
      <vt:lpstr>The chain rule</vt:lpstr>
      <vt:lpstr>Example</vt:lpstr>
      <vt:lpstr>Example</vt:lpstr>
      <vt:lpstr>Example</vt:lpstr>
      <vt:lpstr>Example</vt:lpstr>
      <vt:lpstr>Backward differentiation on a two layer network</vt:lpstr>
      <vt:lpstr>Backward differentiation on a two layer network</vt:lpstr>
      <vt:lpstr>Backward differentiation on a 2-layer network </vt:lpstr>
      <vt:lpstr>Starting off the backward pass: ∂L/∂z   (I'll write a for a^([2]) and z for z^([2]) )</vt:lpstr>
      <vt:lpstr>Summary</vt:lpstr>
      <vt:lpstr>Parts of Speech</vt:lpstr>
      <vt:lpstr>Two classes of words: Open vs. Closed</vt:lpstr>
      <vt:lpstr>PowerPoint Presentation</vt:lpstr>
      <vt:lpstr>Part-of-Speech Tagging</vt:lpstr>
      <vt:lpstr>Part-of-Speech Tagging</vt:lpstr>
      <vt:lpstr>"Universal Dependencies" Tagset</vt:lpstr>
      <vt:lpstr>Sample "Tagged" English sentences</vt:lpstr>
      <vt:lpstr>Why Part of Speech Tagging?</vt:lpstr>
      <vt:lpstr>How difficult is POS tagging in English?</vt:lpstr>
      <vt:lpstr>POS tagging performance in English</vt:lpstr>
      <vt:lpstr>Sources of information for POS tagging</vt:lpstr>
      <vt:lpstr>Standard algorithms for POS tagging</vt:lpstr>
      <vt:lpstr>Named Entities</vt:lpstr>
      <vt:lpstr>Named Entity tagging</vt:lpstr>
      <vt:lpstr>NER output</vt:lpstr>
      <vt:lpstr>Why NER?</vt:lpstr>
      <vt:lpstr>Why NER is hard</vt:lpstr>
      <vt:lpstr>BIO Tagging</vt:lpstr>
      <vt:lpstr>BIO Tagging</vt:lpstr>
      <vt:lpstr>BIO Tagging</vt:lpstr>
      <vt:lpstr>Standard algorithms for NER</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109</cp:revision>
  <dcterms:created xsi:type="dcterms:W3CDTF">2023-04-29T09:08:23Z</dcterms:created>
  <dcterms:modified xsi:type="dcterms:W3CDTF">2024-04-05T07:53:47Z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