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7"/>
  </p:notesMasterIdLst>
  <p:sldIdLst>
    <p:sldId id="498" r:id="rId6"/>
    <p:sldId id="1028" r:id="rId7"/>
    <p:sldId id="1131" r:id="rId8"/>
    <p:sldId id="1060" r:id="rId9"/>
    <p:sldId id="1093" r:id="rId10"/>
    <p:sldId id="1094" r:id="rId11"/>
    <p:sldId id="1095" r:id="rId12"/>
    <p:sldId id="1098" r:id="rId13"/>
    <p:sldId id="1097" r:id="rId14"/>
    <p:sldId id="1100" r:id="rId15"/>
    <p:sldId id="1099" r:id="rId16"/>
    <p:sldId id="1101" r:id="rId17"/>
    <p:sldId id="1102" r:id="rId18"/>
    <p:sldId id="1104" r:id="rId19"/>
    <p:sldId id="1114" r:id="rId20"/>
    <p:sldId id="1103" r:id="rId21"/>
    <p:sldId id="1106" r:id="rId22"/>
    <p:sldId id="1115" r:id="rId23"/>
    <p:sldId id="1116" r:id="rId24"/>
    <p:sldId id="1105" r:id="rId25"/>
    <p:sldId id="1110" r:id="rId26"/>
    <p:sldId id="1124" r:id="rId27"/>
    <p:sldId id="1125" r:id="rId28"/>
    <p:sldId id="1128" r:id="rId29"/>
    <p:sldId id="1129" r:id="rId30"/>
    <p:sldId id="1096" r:id="rId31"/>
    <p:sldId id="1108" r:id="rId32"/>
    <p:sldId id="1107" r:id="rId33"/>
    <p:sldId id="1109" r:id="rId34"/>
    <p:sldId id="1112" r:id="rId35"/>
    <p:sldId id="1120" r:id="rId36"/>
    <p:sldId id="1119" r:id="rId37"/>
    <p:sldId id="1118" r:id="rId38"/>
    <p:sldId id="1121" r:id="rId39"/>
    <p:sldId id="1117" r:id="rId40"/>
    <p:sldId id="1123" r:id="rId41"/>
    <p:sldId id="1126" r:id="rId42"/>
    <p:sldId id="1127" r:id="rId43"/>
    <p:sldId id="1122" r:id="rId44"/>
    <p:sldId id="1130" r:id="rId45"/>
    <p:sldId id="483" r:id="rId4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3EBFF"/>
    <a:srgbClr val="00AEEF"/>
    <a:srgbClr val="33CC33"/>
    <a:srgbClr val="0094C6"/>
    <a:srgbClr val="00CC99"/>
    <a:srgbClr val="CC00CC"/>
    <a:srgbClr val="173F5F"/>
    <a:srgbClr val="20639B"/>
    <a:srgbClr val="2D847B"/>
    <a:srgbClr val="F4CD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69" d="100"/>
          <a:sy n="69" d="100"/>
        </p:scale>
        <p:origin x="524" y="128"/>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3/10/2026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3.png"/><Relationship Id="rId1" Type="http://schemas.openxmlformats.org/officeDocument/2006/relationships/slideLayout" Target="../slideLayouts/slideLayout1.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3.png"/><Relationship Id="rId1" Type="http://schemas.openxmlformats.org/officeDocument/2006/relationships/slideLayout" Target="../slideLayouts/slideLayout1.xml"/><Relationship Id="rId4" Type="http://schemas.microsoft.com/office/2007/relationships/hdphoto" Target="../media/hdphoto3.wdp"/></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30.xml"/><Relationship Id="rId5" Type="http://schemas.openxmlformats.org/officeDocument/2006/relationships/image" Target="../media/image53.png"/><Relationship Id="rId4" Type="http://schemas.openxmlformats.org/officeDocument/2006/relationships/image" Target="../media/image9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6</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السادسة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إدارة الصراع وبناء فرق العمل في المؤسسات التربوية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6</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306" y="1295872"/>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الصراع</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43587" y="2026543"/>
              <a:ext cx="1552135"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أسباب واستراتيجية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51523" y="2854489"/>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مهارات التواصل</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33610" y="3781382"/>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فرق العمل</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17955" y="4683576"/>
              <a:ext cx="139552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مراحل البناء</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23143" y="5438977"/>
              <a:ext cx="141946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إدارة الصراع وفرق العمل</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مهارات التواصل الفعال في إدارة الصراع، وطرق التعامل معه</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فرق العمل وأهميتها في المؤسسات التربوية</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49499" y="3807533"/>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مراحل بناء فرق العمل الناجحة، ودور القيادة التربوية في تعزيز ثفافة الفريق</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تأثير التكنولوجيا في إدارة الصراع، وتطوير مهارات الأفراد داخل فرق العمل</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asvg="http://schemas.microsoft.com/office/drawing/2016/SVG/main" xmlns=""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السادسة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إدارة الصراع وبناء فرق العمل في المؤسسات التربوية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kern="1200" noProof="0" dirty="0">
                <a:solidFill>
                  <a:srgbClr val="002060"/>
                </a:solidFill>
                <a:latin typeface="Alexandria" pitchFamily="2" charset="-78"/>
                <a:cs typeface="Alexandria" pitchFamily="2" charset="-78"/>
              </a:rPr>
              <a:t>الصراع في المؤسسات التربوية وأهميته ومستوياته</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أسباب الصراع، وأنواعه، واستراتيجية إدارة الصراع</a:t>
            </a:r>
            <a:endParaRPr lang="en-US" dirty="0"/>
          </a:p>
        </p:txBody>
      </p:sp>
    </p:spTree>
    <p:extLst>
      <p:ext uri="{BB962C8B-B14F-4D97-AF65-F5344CB8AC3E}">
        <p14:creationId xmlns:p14="http://schemas.microsoft.com/office/powerpoint/2010/main" val="192801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907064" y="1857488"/>
            <a:ext cx="10864486" cy="3959417"/>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تُعد </a:t>
            </a:r>
            <a:r>
              <a:rPr lang="ar-EG" sz="1600" b="1" kern="1200" dirty="0">
                <a:solidFill>
                  <a:schemeClr val="tx1"/>
                </a:solidFill>
                <a:latin typeface="Alexandria" pitchFamily="2" charset="-78"/>
                <a:ea typeface="+mn-ea"/>
                <a:cs typeface="Alexandria" pitchFamily="2" charset="-78"/>
              </a:rPr>
              <a:t>إدارة الصراع وبناء فرق العمل </a:t>
            </a:r>
            <a:r>
              <a:rPr lang="ar-EG" sz="1600" kern="1200" dirty="0">
                <a:solidFill>
                  <a:schemeClr val="tx1"/>
                </a:solidFill>
                <a:latin typeface="Alexandria" pitchFamily="2" charset="-78"/>
                <a:ea typeface="+mn-ea"/>
                <a:cs typeface="Alexandria" pitchFamily="2" charset="-78"/>
              </a:rPr>
              <a:t>من العناصر الأساسية التي تساهم في نجاح المؤسسات التربوية. في بيئة العمل التربوي، حيث يتواجد العديد من الأفراد ذوي التوجهات والمهام المتنوعة، يظهر </a:t>
            </a:r>
            <a:r>
              <a:rPr lang="ar-EG" sz="1600" b="1" kern="1200" dirty="0">
                <a:solidFill>
                  <a:schemeClr val="tx1"/>
                </a:solidFill>
                <a:latin typeface="Alexandria" pitchFamily="2" charset="-78"/>
                <a:ea typeface="+mn-ea"/>
                <a:cs typeface="Alexandria" pitchFamily="2" charset="-78"/>
              </a:rPr>
              <a:t>الصراع</a:t>
            </a:r>
            <a:r>
              <a:rPr lang="ar-EG" sz="1600" kern="1200" dirty="0">
                <a:solidFill>
                  <a:schemeClr val="tx1"/>
                </a:solidFill>
                <a:latin typeface="Alexandria" pitchFamily="2" charset="-78"/>
                <a:ea typeface="+mn-ea"/>
                <a:cs typeface="Alexandria" pitchFamily="2" charset="-78"/>
              </a:rPr>
              <a:t> كجزء طبيعي نتيجة لاختلاف الآراء والأهداف. لكن إذا تمت إدارة هذا الصراع بشكل صحيح، فإنه يمكن أن يصبح أداة فعّالة لتحقيق التطوير وتحسين الأداء الجماعي، بدلاً من أن يكون سببًا في تدهور بيئة العمل.</a:t>
            </a:r>
            <a:endParaRPr lang="ar-SA"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أما فيما يتعلق </a:t>
            </a:r>
            <a:r>
              <a:rPr lang="ar-EG" sz="1600" b="1" kern="1200" dirty="0">
                <a:solidFill>
                  <a:schemeClr val="tx1"/>
                </a:solidFill>
                <a:latin typeface="Alexandria" pitchFamily="2" charset="-78"/>
                <a:ea typeface="+mn-ea"/>
                <a:cs typeface="Alexandria" pitchFamily="2" charset="-78"/>
              </a:rPr>
              <a:t>ببناء فرق العمل</a:t>
            </a:r>
            <a:r>
              <a:rPr lang="ar-EG" sz="1600" kern="1200" dirty="0">
                <a:solidFill>
                  <a:schemeClr val="tx1"/>
                </a:solidFill>
                <a:latin typeface="Alexandria" pitchFamily="2" charset="-78"/>
                <a:ea typeface="+mn-ea"/>
                <a:cs typeface="Alexandria" pitchFamily="2" charset="-78"/>
              </a:rPr>
              <a:t>، فإنها تشكل حجر الزاوية في تحقيق النجاح المؤسسي. فرق العمل الناجحة في المؤسسات التربوية تساعد في تعزيز التعاون، رفع الكفاءة، وتحقيق الأهداف المشتركة. في هذه المحاضرة، سنتناول كيفية إدارة الصراع بطرق بنّاءة، وأهمية تطوير بيئة من التعاون والاحترام بين أفراد الفريق، وكيف يمكن للقائد التربوي أن يلعب دورًا محوريًا في تعزيز ثقافة الفريق وبناء فرق فعّالة لتحقيق الأهداف التربوية.</a:t>
            </a:r>
          </a:p>
        </p:txBody>
      </p:sp>
    </p:spTree>
    <p:extLst>
      <p:ext uri="{BB962C8B-B14F-4D97-AF65-F5344CB8AC3E}">
        <p14:creationId xmlns:p14="http://schemas.microsoft.com/office/powerpoint/2010/main" val="74249209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 name="Image 0" descr="preencoded.png">
            <a:extLst>
              <a:ext uri="{FF2B5EF4-FFF2-40B4-BE49-F238E27FC236}">
                <a16:creationId xmlns:a16="http://schemas.microsoft.com/office/drawing/2014/main" id="{04B6B4F4-F1DE-1719-1B4C-AFEAB8DEDB75}"/>
              </a:ext>
            </a:extLst>
          </p:cNvPr>
          <p:cNvPicPr>
            <a:picLocks noChangeAspect="1"/>
          </p:cNvPicPr>
          <p:nvPr/>
        </p:nvPicPr>
        <p:blipFill>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tretch>
            <a:fillRect/>
          </a:stretch>
        </p:blipFill>
        <p:spPr>
          <a:xfrm>
            <a:off x="407368" y="1083861"/>
            <a:ext cx="3848746" cy="53872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 0">
            <a:extLst>
              <a:ext uri="{FF2B5EF4-FFF2-40B4-BE49-F238E27FC236}">
                <a16:creationId xmlns:a16="http://schemas.microsoft.com/office/drawing/2014/main" id="{A2E5A151-D51B-14F7-86E1-1CADF26FD8DE}"/>
              </a:ext>
            </a:extLst>
          </p:cNvPr>
          <p:cNvSpPr/>
          <p:nvPr/>
        </p:nvSpPr>
        <p:spPr>
          <a:xfrm>
            <a:off x="4871864" y="1836599"/>
            <a:ext cx="6297018" cy="1415837"/>
          </a:xfrm>
          <a:prstGeom prst="rect">
            <a:avLst/>
          </a:prstGeom>
          <a:noFill/>
          <a:ln/>
        </p:spPr>
        <p:txBody>
          <a:bodyPr wrap="square" lIns="0" tIns="0" rIns="0" bIns="0" rtlCol="0" anchor="t">
            <a:spAutoFit/>
          </a:bodyPr>
          <a:lstStyle/>
          <a:p>
            <a:pPr algn="ctr" rtl="1">
              <a:lnSpc>
                <a:spcPct val="150000"/>
              </a:lnSpc>
            </a:pPr>
            <a:r>
              <a:rPr lang="en-US" sz="3200" b="1" dirty="0">
                <a:solidFill>
                  <a:srgbClr val="00B0F0"/>
                </a:solidFill>
                <a:latin typeface="Alexandria" pitchFamily="2" charset="-78"/>
                <a:ea typeface="Instrument Sans Semi Bold" pitchFamily="34" charset="-122"/>
                <a:cs typeface="Alexandria" pitchFamily="2" charset="-78"/>
              </a:rPr>
              <a:t>إدارة الصراع وبناء فرق العمل في المؤسسات التربوية</a:t>
            </a:r>
            <a:endParaRPr lang="en-US" sz="3200" b="1" dirty="0">
              <a:solidFill>
                <a:srgbClr val="00B0F0"/>
              </a:solidFill>
              <a:latin typeface="Alexandria" pitchFamily="2" charset="-78"/>
              <a:cs typeface="Alexandria" pitchFamily="2" charset="-78"/>
            </a:endParaRPr>
          </a:p>
        </p:txBody>
      </p:sp>
      <p:sp>
        <p:nvSpPr>
          <p:cNvPr id="11" name="Text 1">
            <a:extLst>
              <a:ext uri="{FF2B5EF4-FFF2-40B4-BE49-F238E27FC236}">
                <a16:creationId xmlns:a16="http://schemas.microsoft.com/office/drawing/2014/main" id="{EB431A8F-6F75-DE99-F6C8-E38C6E5AE3C3}"/>
              </a:ext>
            </a:extLst>
          </p:cNvPr>
          <p:cNvSpPr/>
          <p:nvPr/>
        </p:nvSpPr>
        <p:spPr>
          <a:xfrm>
            <a:off x="4734638" y="3789040"/>
            <a:ext cx="6297018" cy="793849"/>
          </a:xfrm>
          <a:prstGeom prst="rect">
            <a:avLst/>
          </a:prstGeom>
          <a:noFill/>
          <a:ln/>
        </p:spPr>
        <p:txBody>
          <a:bodyPr wrap="square" lIns="0" tIns="0" rIns="0" bIns="0" rtlCol="0" anchor="t"/>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الصراع ظاهرة طبيعية في المؤسسات التربوية تنشأ من اختلاف الأهداف والرؤى بين الأفراد والجماعات. هذا الدليل يساعدك على فهم مستويات الصراع المختلفة وكيفية تحويلها إلى فرصة للتطوير.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3081652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3A906E0-DCC8-0BFB-7B84-6EEE12EADCE2}"/>
              </a:ext>
            </a:extLst>
          </p:cNvPr>
          <p:cNvSpPr/>
          <p:nvPr/>
        </p:nvSpPr>
        <p:spPr>
          <a:xfrm>
            <a:off x="6527348" y="1477727"/>
            <a:ext cx="4858445" cy="448071"/>
          </a:xfrm>
          <a:prstGeom prst="rect">
            <a:avLst/>
          </a:prstGeom>
          <a:noFill/>
          <a:ln/>
        </p:spPr>
        <p:txBody>
          <a:bodyPr wrap="square" lIns="0" tIns="0" rIns="0" bIns="0" rtlCol="0" anchor="t">
            <a:spAutoFit/>
          </a:bodyPr>
          <a:lstStyle/>
          <a:p>
            <a:pPr algn="r" rtl="1">
              <a:lnSpc>
                <a:spcPts val="4042"/>
              </a:lnSpc>
            </a:pPr>
            <a:r>
              <a:rPr lang="ar-SA" sz="2000" b="1" dirty="0">
                <a:solidFill>
                  <a:srgbClr val="00B0F0"/>
                </a:solidFill>
                <a:latin typeface="Alexandria" pitchFamily="2" charset="-78"/>
                <a:ea typeface="Instrument Sans Semi Bold" pitchFamily="34" charset="-122"/>
                <a:cs typeface="Alexandria" pitchFamily="2" charset="-78"/>
              </a:rPr>
              <a:t>مفهوم الصراع في المؤسسات التربوية:</a:t>
            </a:r>
            <a:endParaRPr lang="ar-SA" sz="20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67BBCF7-A404-3701-F2F7-E4107F3E7FE7}"/>
              </a:ext>
            </a:extLst>
          </p:cNvPr>
          <p:cNvSpPr/>
          <p:nvPr/>
        </p:nvSpPr>
        <p:spPr>
          <a:xfrm>
            <a:off x="697495" y="2211138"/>
            <a:ext cx="10869018" cy="798424"/>
          </a:xfrm>
          <a:prstGeom prst="rect">
            <a:avLst/>
          </a:prstGeom>
          <a:noFill/>
          <a:ln/>
        </p:spPr>
        <p:txBody>
          <a:bodyPr wrap="square" lIns="0" tIns="0" rIns="0" bIns="0" rtlCol="0" anchor="t">
            <a:spAutoFit/>
          </a:bodyPr>
          <a:lstStyle/>
          <a:p>
            <a:pPr algn="r" rtl="1">
              <a:lnSpc>
                <a:spcPct val="200000"/>
              </a:lnSpc>
            </a:pPr>
            <a:r>
              <a:rPr lang="ar-SA" dirty="0">
                <a:solidFill>
                  <a:srgbClr val="1E3063"/>
                </a:solidFill>
                <a:latin typeface="Alexandria" pitchFamily="2" charset="-78"/>
                <a:ea typeface="Instrument Sans Medium" pitchFamily="34" charset="-122"/>
                <a:cs typeface="Alexandria" pitchFamily="2" charset="-78"/>
              </a:rPr>
              <a:t>الصراع حالة من التعارض أو الاختلاف في المصالح أو الأدوار أو التوقعات بين الأفراد أو الجماعات داخل المؤسسة التربوية. لا يمكن تجنبه بالكامل في بيئة تعليمية نظراً لتنوع الأدوار والمهام والخلفيات المختلفة.</a:t>
            </a:r>
            <a:endParaRPr lang="ar-SA"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92DA0959-F9D3-8828-714A-32ADF6F05EE2}"/>
              </a:ext>
            </a:extLst>
          </p:cNvPr>
          <p:cNvSpPr/>
          <p:nvPr/>
        </p:nvSpPr>
        <p:spPr>
          <a:xfrm>
            <a:off x="6178650" y="3508573"/>
            <a:ext cx="5351859" cy="952897"/>
          </a:xfrm>
          <a:prstGeom prst="roundRect">
            <a:avLst>
              <a:gd name="adj" fmla="val 15621"/>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01F96CFD-8751-2928-5974-E59FC6480578}"/>
              </a:ext>
            </a:extLst>
          </p:cNvPr>
          <p:cNvSpPr/>
          <p:nvPr/>
        </p:nvSpPr>
        <p:spPr>
          <a:xfrm>
            <a:off x="10023497" y="3673872"/>
            <a:ext cx="1341714" cy="243849"/>
          </a:xfrm>
          <a:prstGeom prst="rect">
            <a:avLst/>
          </a:prstGeom>
          <a:noFill/>
          <a:ln/>
        </p:spPr>
        <p:txBody>
          <a:bodyPr wrap="none" lIns="0" tIns="0" rIns="0" bIns="0" rtlCol="0" anchor="t">
            <a:spAutoFit/>
          </a:bodyPr>
          <a:lstStyle/>
          <a:p>
            <a:pPr algn="r" rtl="1">
              <a:lnSpc>
                <a:spcPts val="2000"/>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الصراع الهدام</a:t>
            </a:r>
            <a:endParaRPr lang="ar-SA" sz="1625"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E77B658A-B4A4-A27F-8F41-BE7DBF265C67}"/>
              </a:ext>
            </a:extLst>
          </p:cNvPr>
          <p:cNvSpPr/>
          <p:nvPr/>
        </p:nvSpPr>
        <p:spPr>
          <a:xfrm>
            <a:off x="6186223" y="4092862"/>
            <a:ext cx="5246629" cy="246349"/>
          </a:xfrm>
          <a:prstGeom prst="rect">
            <a:avLst/>
          </a:prstGeom>
          <a:noFill/>
          <a:ln/>
        </p:spPr>
        <p:txBody>
          <a:bodyPr wrap="none" lIns="0" tIns="0" rIns="0" bIns="0" rtlCol="0" anchor="t">
            <a:spAutoFit/>
          </a:bodyPr>
          <a:lstStyle/>
          <a:p>
            <a:pPr algn="r" rtl="1">
              <a:lnSpc>
                <a:spcPts val="2083"/>
              </a:lnSpc>
            </a:pPr>
            <a:r>
              <a:rPr lang="ar-SA" dirty="0">
                <a:solidFill>
                  <a:srgbClr val="1E3063"/>
                </a:solidFill>
                <a:latin typeface="Alexandria" pitchFamily="2" charset="-78"/>
                <a:ea typeface="Instrument Sans Medium" pitchFamily="34" charset="-122"/>
                <a:cs typeface="Alexandria" pitchFamily="2" charset="-78"/>
              </a:rPr>
              <a:t>يؤدي إلى التوتر وتعطيل العمل والتأثير السلبي على الأداء الجماعي.</a:t>
            </a:r>
            <a:endParaRPr lang="ar-SA"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3B81CFED-3EB8-45D7-FF78-00D013276C62}"/>
              </a:ext>
            </a:extLst>
          </p:cNvPr>
          <p:cNvSpPr/>
          <p:nvPr/>
        </p:nvSpPr>
        <p:spPr>
          <a:xfrm>
            <a:off x="661492" y="3508573"/>
            <a:ext cx="5351859" cy="952897"/>
          </a:xfrm>
          <a:prstGeom prst="roundRect">
            <a:avLst>
              <a:gd name="adj" fmla="val 15621"/>
            </a:avLst>
          </a:prstGeom>
          <a:solidFill>
            <a:srgbClr val="CEE6FD"/>
          </a:solidFill>
          <a:ln/>
        </p:spPr>
        <p:txBody>
          <a:bodyPr>
            <a:spAutoFit/>
          </a:bodyPr>
          <a:lstStyle/>
          <a:p>
            <a:endParaRPr lang="en-US"/>
          </a:p>
        </p:txBody>
      </p:sp>
      <p:sp>
        <p:nvSpPr>
          <p:cNvPr id="12" name="Text 6">
            <a:extLst>
              <a:ext uri="{FF2B5EF4-FFF2-40B4-BE49-F238E27FC236}">
                <a16:creationId xmlns:a16="http://schemas.microsoft.com/office/drawing/2014/main" id="{90E17E31-BA28-3211-F2B2-3CF7AA8938F0}"/>
              </a:ext>
            </a:extLst>
          </p:cNvPr>
          <p:cNvSpPr/>
          <p:nvPr/>
        </p:nvSpPr>
        <p:spPr>
          <a:xfrm>
            <a:off x="4623359" y="3673872"/>
            <a:ext cx="1224694" cy="243849"/>
          </a:xfrm>
          <a:prstGeom prst="rect">
            <a:avLst/>
          </a:prstGeom>
          <a:noFill/>
          <a:ln/>
        </p:spPr>
        <p:txBody>
          <a:bodyPr wrap="none" lIns="0" tIns="0" rIns="0" bIns="0" rtlCol="0" anchor="t">
            <a:spAutoFit/>
          </a:bodyPr>
          <a:lstStyle/>
          <a:p>
            <a:pPr algn="r" rtl="1">
              <a:lnSpc>
                <a:spcPts val="2000"/>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الصراع البنّاء</a:t>
            </a:r>
            <a:endParaRPr lang="ar-SA" sz="1625"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7FD5AE7D-A2C1-3D11-F949-B54D8FDB2823}"/>
              </a:ext>
            </a:extLst>
          </p:cNvPr>
          <p:cNvSpPr/>
          <p:nvPr/>
        </p:nvSpPr>
        <p:spPr>
          <a:xfrm>
            <a:off x="861582" y="4092861"/>
            <a:ext cx="4951677" cy="246349"/>
          </a:xfrm>
          <a:prstGeom prst="rect">
            <a:avLst/>
          </a:prstGeom>
          <a:noFill/>
          <a:ln/>
        </p:spPr>
        <p:txBody>
          <a:bodyPr wrap="none" lIns="0" tIns="0" rIns="0" bIns="0" rtlCol="0" anchor="t">
            <a:spAutoFit/>
          </a:bodyPr>
          <a:lstStyle/>
          <a:p>
            <a:pPr algn="r" rtl="1">
              <a:lnSpc>
                <a:spcPts val="2083"/>
              </a:lnSpc>
            </a:pPr>
            <a:r>
              <a:rPr lang="ar-SA" dirty="0">
                <a:solidFill>
                  <a:srgbClr val="1E3063"/>
                </a:solidFill>
                <a:latin typeface="Alexandria" pitchFamily="2" charset="-78"/>
                <a:ea typeface="Instrument Sans Medium" pitchFamily="34" charset="-122"/>
                <a:cs typeface="Alexandria" pitchFamily="2" charset="-78"/>
              </a:rPr>
              <a:t>يسهم في تحسين القرارات وتطوير الأداء إذا أُدير بطريقة صحيحة.</a:t>
            </a:r>
            <a:endParaRPr lang="ar-SA"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EBC2F661-DC38-4EDF-924D-88D6E7E8EBA8}"/>
              </a:ext>
            </a:extLst>
          </p:cNvPr>
          <p:cNvSpPr/>
          <p:nvPr/>
        </p:nvSpPr>
        <p:spPr>
          <a:xfrm>
            <a:off x="851759" y="4846612"/>
            <a:ext cx="10668928" cy="515654"/>
          </a:xfrm>
          <a:prstGeom prst="rect">
            <a:avLst/>
          </a:prstGeom>
          <a:noFill/>
          <a:ln/>
        </p:spPr>
        <p:txBody>
          <a:bodyPr wrap="square" lIns="0" tIns="0" rIns="0" bIns="0" rtlCol="0" anchor="t">
            <a:spAutoFit/>
          </a:bodyPr>
          <a:lstStyle/>
          <a:p>
            <a:pPr algn="ctr" rtl="1">
              <a:lnSpc>
                <a:spcPts val="2083"/>
              </a:lnSpc>
            </a:pPr>
            <a:r>
              <a:rPr lang="ar-SA" dirty="0">
                <a:solidFill>
                  <a:srgbClr val="1E3063"/>
                </a:solidFill>
                <a:latin typeface="Alexandria" pitchFamily="2" charset="-78"/>
                <a:ea typeface="Instrument Sans Medium" pitchFamily="34" charset="-122"/>
                <a:cs typeface="Alexandria" pitchFamily="2" charset="-78"/>
              </a:rPr>
              <a:t>الصراع البنّاء يساعد في تعزيز الإبداع وتحقيق الأهداف المشتركة. يجب توجيه الصراع ليكون أداة للتطوير لا لتدمير العلاقات بين أعضاء المؤسسة.</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424464316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193968" y="1245638"/>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8A35EB3-EE6A-C208-1FF4-754C954D79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6636" y="1155869"/>
            <a:ext cx="3738948" cy="53354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9BCE4B11-2920-9867-A79C-AD1F539D2120}"/>
              </a:ext>
            </a:extLst>
          </p:cNvPr>
          <p:cNvSpPr/>
          <p:nvPr/>
        </p:nvSpPr>
        <p:spPr>
          <a:xfrm>
            <a:off x="892461" y="1372447"/>
            <a:ext cx="6297018" cy="630044"/>
          </a:xfrm>
          <a:prstGeom prst="rect">
            <a:avLst/>
          </a:prstGeom>
          <a:noFill/>
          <a:ln/>
        </p:spPr>
        <p:txBody>
          <a:bodyPr wrap="square" lIns="0" tIns="0" rIns="0" bIns="0" rtlCol="0" anchor="t">
            <a:spAutoFit/>
          </a:bodyPr>
          <a:lstStyle/>
          <a:p>
            <a:pPr algn="ctr" rtl="1">
              <a:lnSpc>
                <a:spcPct val="200000"/>
              </a:lnSpc>
            </a:pPr>
            <a:r>
              <a:rPr lang="ar-SA" sz="2400" b="1" dirty="0">
                <a:solidFill>
                  <a:srgbClr val="00B0F0"/>
                </a:solidFill>
                <a:latin typeface="Alexandria" pitchFamily="2" charset="-78"/>
                <a:ea typeface="Instrument Sans Semi Bold" pitchFamily="34" charset="-122"/>
                <a:cs typeface="Alexandria" pitchFamily="2" charset="-78"/>
              </a:rPr>
              <a:t>أهمية إدارة الصراع في المؤسسات التربوية</a:t>
            </a:r>
            <a:endParaRPr lang="ar-SA"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6670F9C-C8E3-7946-80BB-594F0F1E1B64}"/>
              </a:ext>
            </a:extLst>
          </p:cNvPr>
          <p:cNvSpPr/>
          <p:nvPr/>
        </p:nvSpPr>
        <p:spPr>
          <a:xfrm>
            <a:off x="6943432" y="2282780"/>
            <a:ext cx="179536" cy="339260"/>
          </a:xfrm>
          <a:prstGeom prst="rect">
            <a:avLst/>
          </a:prstGeom>
          <a:noFill/>
          <a:ln/>
        </p:spPr>
        <p:txBody>
          <a:bodyPr wrap="none" lIns="0" tIns="0" rIns="0" bIns="0" rtlCol="0" anchor="t">
            <a:spAutoFit/>
          </a:bodyPr>
          <a:lstStyle/>
          <a:p>
            <a:pPr rtl="1">
              <a:lnSpc>
                <a:spcPct val="200000"/>
              </a:lnSpc>
            </a:pPr>
            <a:r>
              <a:rPr lang="ar-SA" sz="1292" dirty="0">
                <a:solidFill>
                  <a:srgbClr val="1E3063"/>
                </a:solidFill>
                <a:latin typeface="Alexandria" pitchFamily="2" charset="-78"/>
                <a:ea typeface="Instrument Sans Light" pitchFamily="34" charset="-122"/>
                <a:cs typeface="Alexandria" pitchFamily="2" charset="-78"/>
              </a:rPr>
              <a:t>01</a:t>
            </a:r>
            <a:endParaRPr lang="ar-SA" sz="1292"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1E891E5B-D11B-4A56-8BA8-BA46F0A149CE}"/>
              </a:ext>
            </a:extLst>
          </p:cNvPr>
          <p:cNvSpPr/>
          <p:nvPr/>
        </p:nvSpPr>
        <p:spPr>
          <a:xfrm>
            <a:off x="4072531" y="2690226"/>
            <a:ext cx="3072957" cy="426592"/>
          </a:xfrm>
          <a:prstGeom prst="rect">
            <a:avLst/>
          </a:prstGeom>
          <a:noFill/>
          <a:ln/>
        </p:spPr>
        <p:txBody>
          <a:bodyPr wrap="none" lIns="0" tIns="0" rIns="0" bIns="0" rtlCol="0" anchor="t">
            <a:spAutoFit/>
          </a:bodyPr>
          <a:lstStyle/>
          <a:p>
            <a:pPr algn="r" rtl="1">
              <a:lnSpc>
                <a:spcPct val="200000"/>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الصراع جزء من العمل الجماعي</a:t>
            </a:r>
            <a:endParaRPr lang="ar-SA" sz="1625"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17F19074-BF26-59BC-4021-ED67259273EC}"/>
              </a:ext>
            </a:extLst>
          </p:cNvPr>
          <p:cNvSpPr/>
          <p:nvPr/>
        </p:nvSpPr>
        <p:spPr>
          <a:xfrm>
            <a:off x="3968526" y="3280418"/>
            <a:ext cx="3065859" cy="798424"/>
          </a:xfrm>
          <a:prstGeom prst="rect">
            <a:avLst/>
          </a:prstGeom>
          <a:noFill/>
          <a:ln/>
        </p:spPr>
        <p:txBody>
          <a:bodyPr wrap="square" lIns="0" tIns="0" rIns="0" bIns="0" rtlCol="0" anchor="t">
            <a:spAutoFit/>
          </a:bodyPr>
          <a:lstStyle/>
          <a:p>
            <a:pPr algn="r" rtl="1">
              <a:lnSpc>
                <a:spcPct val="200000"/>
              </a:lnSpc>
            </a:pPr>
            <a:r>
              <a:rPr lang="ar-SA" dirty="0">
                <a:solidFill>
                  <a:srgbClr val="1E3063"/>
                </a:solidFill>
                <a:latin typeface="Alexandria" pitchFamily="2" charset="-78"/>
                <a:ea typeface="Instrument Sans Medium" pitchFamily="34" charset="-122"/>
                <a:cs typeface="Alexandria" pitchFamily="2" charset="-78"/>
              </a:rPr>
              <a:t>لا يمكن تجنب الصراع بالكامل في بيئة تربوية نظراً لتعدد الأدوار والمهام.</a:t>
            </a:r>
            <a:endParaRPr lang="ar-SA"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95E54616-6459-6B3F-D13A-BE4A49526A69}"/>
              </a:ext>
            </a:extLst>
          </p:cNvPr>
          <p:cNvSpPr/>
          <p:nvPr/>
        </p:nvSpPr>
        <p:spPr>
          <a:xfrm>
            <a:off x="3167620" y="2277368"/>
            <a:ext cx="213200" cy="339260"/>
          </a:xfrm>
          <a:prstGeom prst="rect">
            <a:avLst/>
          </a:prstGeom>
          <a:noFill/>
          <a:ln/>
        </p:spPr>
        <p:txBody>
          <a:bodyPr wrap="none" lIns="0" tIns="0" rIns="0" bIns="0" rtlCol="0" anchor="t">
            <a:spAutoFit/>
          </a:bodyPr>
          <a:lstStyle/>
          <a:p>
            <a:pPr rtl="1">
              <a:lnSpc>
                <a:spcPct val="200000"/>
              </a:lnSpc>
            </a:pPr>
            <a:r>
              <a:rPr lang="ar-SA" sz="1292" dirty="0">
                <a:solidFill>
                  <a:srgbClr val="1E3063"/>
                </a:solidFill>
                <a:latin typeface="Alexandria" pitchFamily="2" charset="-78"/>
                <a:ea typeface="Instrument Sans Light" pitchFamily="34" charset="-122"/>
                <a:cs typeface="Alexandria" pitchFamily="2" charset="-78"/>
              </a:rPr>
              <a:t>02</a:t>
            </a:r>
            <a:endParaRPr lang="ar-SA" sz="1292"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A363E2EB-65B6-72E4-C556-6ABC01038CBD}"/>
              </a:ext>
            </a:extLst>
          </p:cNvPr>
          <p:cNvSpPr/>
          <p:nvPr/>
        </p:nvSpPr>
        <p:spPr>
          <a:xfrm>
            <a:off x="530316" y="2696153"/>
            <a:ext cx="2784418" cy="114490"/>
          </a:xfrm>
          <a:prstGeom prst="rect">
            <a:avLst/>
          </a:prstGeom>
          <a:solidFill>
            <a:srgbClr val="84C1FA"/>
          </a:solidFill>
          <a:ln/>
        </p:spPr>
        <p:txBody>
          <a:bodyPr wrap="square">
            <a:spAutoFit/>
          </a:bodyPr>
          <a:lstStyle/>
          <a:p>
            <a:pPr>
              <a:lnSpc>
                <a:spcPct val="200000"/>
              </a:lnSpc>
            </a:pPr>
            <a:endParaRPr lang="en-US" dirty="0"/>
          </a:p>
        </p:txBody>
      </p:sp>
      <p:sp>
        <p:nvSpPr>
          <p:cNvPr id="14" name="Text 7">
            <a:extLst>
              <a:ext uri="{FF2B5EF4-FFF2-40B4-BE49-F238E27FC236}">
                <a16:creationId xmlns:a16="http://schemas.microsoft.com/office/drawing/2014/main" id="{036F6524-C34C-C858-B504-B2A9D5F3FE10}"/>
              </a:ext>
            </a:extLst>
          </p:cNvPr>
          <p:cNvSpPr/>
          <p:nvPr/>
        </p:nvSpPr>
        <p:spPr>
          <a:xfrm>
            <a:off x="484510" y="2728433"/>
            <a:ext cx="2784417" cy="426592"/>
          </a:xfrm>
          <a:prstGeom prst="rect">
            <a:avLst/>
          </a:prstGeom>
          <a:noFill/>
          <a:ln/>
        </p:spPr>
        <p:txBody>
          <a:bodyPr wrap="none" lIns="0" tIns="0" rIns="0" bIns="0" rtlCol="0" anchor="t">
            <a:spAutoFit/>
          </a:bodyPr>
          <a:lstStyle/>
          <a:p>
            <a:pPr algn="r" rtl="1">
              <a:lnSpc>
                <a:spcPct val="200000"/>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الصراع يمكن أن يكون إيجابيًا</a:t>
            </a:r>
            <a:endParaRPr lang="ar-SA" sz="1625"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EB0C491A-F8C0-E3D9-1D43-EFFEA504B591}"/>
              </a:ext>
            </a:extLst>
          </p:cNvPr>
          <p:cNvSpPr/>
          <p:nvPr/>
        </p:nvSpPr>
        <p:spPr>
          <a:xfrm>
            <a:off x="101761" y="3267194"/>
            <a:ext cx="3065859" cy="798424"/>
          </a:xfrm>
          <a:prstGeom prst="rect">
            <a:avLst/>
          </a:prstGeom>
          <a:noFill/>
          <a:ln/>
        </p:spPr>
        <p:txBody>
          <a:bodyPr wrap="square" lIns="0" tIns="0" rIns="0" bIns="0" rtlCol="0" anchor="t">
            <a:spAutoFit/>
          </a:bodyPr>
          <a:lstStyle/>
          <a:p>
            <a:pPr algn="r" rtl="1">
              <a:lnSpc>
                <a:spcPct val="200000"/>
              </a:lnSpc>
            </a:pPr>
            <a:r>
              <a:rPr lang="ar-SA" dirty="0">
                <a:solidFill>
                  <a:srgbClr val="1E3063"/>
                </a:solidFill>
                <a:latin typeface="Alexandria" pitchFamily="2" charset="-78"/>
                <a:ea typeface="Instrument Sans Medium" pitchFamily="34" charset="-122"/>
                <a:cs typeface="Alexandria" pitchFamily="2" charset="-78"/>
              </a:rPr>
              <a:t>إذا أُدير بشكل جيد، يساعد في تعزيز الإبداع وتحقيق الأهداف المشتركة.</a:t>
            </a:r>
            <a:endParaRPr lang="ar-SA" dirty="0">
              <a:latin typeface="Alexandria" pitchFamily="2" charset="-78"/>
              <a:cs typeface="Alexandria" pitchFamily="2" charset="-78"/>
            </a:endParaRPr>
          </a:p>
        </p:txBody>
      </p:sp>
      <p:sp>
        <p:nvSpPr>
          <p:cNvPr id="16" name="Text 9">
            <a:extLst>
              <a:ext uri="{FF2B5EF4-FFF2-40B4-BE49-F238E27FC236}">
                <a16:creationId xmlns:a16="http://schemas.microsoft.com/office/drawing/2014/main" id="{1F990C45-1133-98E2-0E1C-E83026A6E468}"/>
              </a:ext>
            </a:extLst>
          </p:cNvPr>
          <p:cNvSpPr/>
          <p:nvPr/>
        </p:nvSpPr>
        <p:spPr>
          <a:xfrm>
            <a:off x="6813025" y="4141654"/>
            <a:ext cx="214802" cy="339260"/>
          </a:xfrm>
          <a:prstGeom prst="rect">
            <a:avLst/>
          </a:prstGeom>
          <a:noFill/>
          <a:ln/>
        </p:spPr>
        <p:txBody>
          <a:bodyPr wrap="none" lIns="0" tIns="0" rIns="0" bIns="0" rtlCol="0" anchor="t">
            <a:spAutoFit/>
          </a:bodyPr>
          <a:lstStyle/>
          <a:p>
            <a:pPr rtl="1">
              <a:lnSpc>
                <a:spcPct val="200000"/>
              </a:lnSpc>
            </a:pPr>
            <a:r>
              <a:rPr lang="ar-SA" sz="1292" dirty="0">
                <a:solidFill>
                  <a:srgbClr val="1E3063"/>
                </a:solidFill>
                <a:latin typeface="Alexandria" pitchFamily="2" charset="-78"/>
                <a:ea typeface="Instrument Sans Light" pitchFamily="34" charset="-122"/>
                <a:cs typeface="Alexandria" pitchFamily="2" charset="-78"/>
              </a:rPr>
              <a:t>03</a:t>
            </a:r>
            <a:endParaRPr lang="ar-SA" sz="1292"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A875E718-5007-FF41-0EBE-91EAF1CABDED}"/>
              </a:ext>
            </a:extLst>
          </p:cNvPr>
          <p:cNvSpPr/>
          <p:nvPr/>
        </p:nvSpPr>
        <p:spPr>
          <a:xfrm>
            <a:off x="870339" y="4575809"/>
            <a:ext cx="6145036" cy="74101"/>
          </a:xfrm>
          <a:prstGeom prst="rect">
            <a:avLst/>
          </a:prstGeom>
          <a:solidFill>
            <a:srgbClr val="84C1FA"/>
          </a:solidFill>
          <a:ln/>
        </p:spPr>
        <p:txBody>
          <a:bodyPr wrap="square">
            <a:spAutoFit/>
          </a:bodyPr>
          <a:lstStyle/>
          <a:p>
            <a:pPr>
              <a:lnSpc>
                <a:spcPct val="200000"/>
              </a:lnSpc>
            </a:pPr>
            <a:endParaRPr lang="en-US"/>
          </a:p>
        </p:txBody>
      </p:sp>
      <p:sp>
        <p:nvSpPr>
          <p:cNvPr id="19" name="Text 11">
            <a:extLst>
              <a:ext uri="{FF2B5EF4-FFF2-40B4-BE49-F238E27FC236}">
                <a16:creationId xmlns:a16="http://schemas.microsoft.com/office/drawing/2014/main" id="{C87219D1-7125-8F6D-BB5D-3D74E950D510}"/>
              </a:ext>
            </a:extLst>
          </p:cNvPr>
          <p:cNvSpPr/>
          <p:nvPr/>
        </p:nvSpPr>
        <p:spPr>
          <a:xfrm>
            <a:off x="4842027" y="4612860"/>
            <a:ext cx="2107949" cy="426592"/>
          </a:xfrm>
          <a:prstGeom prst="rect">
            <a:avLst/>
          </a:prstGeom>
          <a:noFill/>
          <a:ln/>
        </p:spPr>
        <p:txBody>
          <a:bodyPr wrap="none" lIns="0" tIns="0" rIns="0" bIns="0" rtlCol="0" anchor="t">
            <a:spAutoFit/>
          </a:bodyPr>
          <a:lstStyle/>
          <a:p>
            <a:pPr algn="r" rtl="1">
              <a:lnSpc>
                <a:spcPct val="200000"/>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توجيه الصراع للتطوير</a:t>
            </a:r>
            <a:endParaRPr lang="ar-SA" sz="1625"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8874623A-D8FA-873A-C5AF-4788C029A9B3}"/>
              </a:ext>
            </a:extLst>
          </p:cNvPr>
          <p:cNvSpPr/>
          <p:nvPr/>
        </p:nvSpPr>
        <p:spPr>
          <a:xfrm>
            <a:off x="2188943" y="5074862"/>
            <a:ext cx="4372992" cy="367537"/>
          </a:xfrm>
          <a:prstGeom prst="rect">
            <a:avLst/>
          </a:prstGeom>
          <a:noFill/>
          <a:ln/>
        </p:spPr>
        <p:txBody>
          <a:bodyPr wrap="none" lIns="0" tIns="0" rIns="0" bIns="0" rtlCol="0" anchor="t">
            <a:spAutoFit/>
          </a:bodyPr>
          <a:lstStyle/>
          <a:p>
            <a:pPr algn="r" rtl="1">
              <a:lnSpc>
                <a:spcPct val="200000"/>
              </a:lnSpc>
            </a:pPr>
            <a:r>
              <a:rPr lang="ar-SA" dirty="0">
                <a:solidFill>
                  <a:srgbClr val="1E3063"/>
                </a:solidFill>
                <a:latin typeface="Alexandria" pitchFamily="2" charset="-78"/>
                <a:ea typeface="Instrument Sans Medium" pitchFamily="34" charset="-122"/>
                <a:cs typeface="Alexandria" pitchFamily="2" charset="-78"/>
              </a:rPr>
              <a:t>يجب توجيه الصراع ليكون أداة للتطوير لا لتدمير العلاقات.</a:t>
            </a:r>
            <a:endParaRPr lang="ar-SA" dirty="0">
              <a:latin typeface="Alexandria" pitchFamily="2" charset="-78"/>
              <a:cs typeface="Alexandria" pitchFamily="2" charset="-78"/>
            </a:endParaRPr>
          </a:p>
        </p:txBody>
      </p:sp>
      <p:sp>
        <p:nvSpPr>
          <p:cNvPr id="21" name="Shape 6">
            <a:extLst>
              <a:ext uri="{FF2B5EF4-FFF2-40B4-BE49-F238E27FC236}">
                <a16:creationId xmlns:a16="http://schemas.microsoft.com/office/drawing/2014/main" id="{8C9521BC-3C26-09AD-ED31-1127A72BFDF2}"/>
              </a:ext>
            </a:extLst>
          </p:cNvPr>
          <p:cNvSpPr/>
          <p:nvPr/>
        </p:nvSpPr>
        <p:spPr>
          <a:xfrm>
            <a:off x="4375439" y="2689749"/>
            <a:ext cx="2784418" cy="114490"/>
          </a:xfrm>
          <a:prstGeom prst="rect">
            <a:avLst/>
          </a:prstGeom>
          <a:solidFill>
            <a:srgbClr val="84C1FA"/>
          </a:solidFill>
          <a:ln/>
        </p:spPr>
        <p:txBody>
          <a:bodyPr wrap="square">
            <a:spAutoFit/>
          </a:bodyPr>
          <a:lstStyle/>
          <a:p>
            <a:pPr>
              <a:lnSpc>
                <a:spcPct val="200000"/>
              </a:lnSpc>
            </a:pPr>
            <a:endParaRPr lang="en-US" dirty="0"/>
          </a:p>
        </p:txBody>
      </p:sp>
    </p:spTree>
    <p:extLst>
      <p:ext uri="{BB962C8B-B14F-4D97-AF65-F5344CB8AC3E}">
        <p14:creationId xmlns:p14="http://schemas.microsoft.com/office/powerpoint/2010/main" val="292072158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2A68046-5D58-B507-DB6B-309913AFA1C4}"/>
              </a:ext>
            </a:extLst>
          </p:cNvPr>
          <p:cNvSpPr/>
          <p:nvPr/>
        </p:nvSpPr>
        <p:spPr>
          <a:xfrm>
            <a:off x="2715281" y="497413"/>
            <a:ext cx="5985614" cy="460767"/>
          </a:xfrm>
          <a:prstGeom prst="rect">
            <a:avLst/>
          </a:prstGeom>
          <a:noFill/>
          <a:ln/>
        </p:spPr>
        <p:txBody>
          <a:bodyPr wrap="none" lIns="0" tIns="0" rIns="0" bIns="0" rtlCol="0" anchor="t">
            <a:spAutoFit/>
          </a:bodyPr>
          <a:lstStyle/>
          <a:p>
            <a:pPr algn="r" rtl="1">
              <a:lnSpc>
                <a:spcPts val="4042"/>
              </a:lnSpc>
            </a:pPr>
            <a:r>
              <a:rPr lang="ar-SA" sz="2400" b="1" dirty="0">
                <a:solidFill>
                  <a:srgbClr val="00B0F0"/>
                </a:solidFill>
                <a:latin typeface="Alexandria" pitchFamily="2" charset="-78"/>
                <a:ea typeface="Instrument Sans Semi Bold" pitchFamily="34" charset="-122"/>
                <a:cs typeface="Alexandria" pitchFamily="2" charset="-78"/>
              </a:rPr>
              <a:t>مستويات الصراع في المؤسسات التربوية</a:t>
            </a:r>
            <a:endParaRPr lang="ar-SA" sz="24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B531C12-DD15-FEA0-6C18-2F3800D41AD1}"/>
              </a:ext>
            </a:extLst>
          </p:cNvPr>
          <p:cNvSpPr/>
          <p:nvPr/>
        </p:nvSpPr>
        <p:spPr>
          <a:xfrm>
            <a:off x="8269883" y="1305123"/>
            <a:ext cx="1086843" cy="952897"/>
          </a:xfrm>
          <a:prstGeom prst="roundRect">
            <a:avLst>
              <a:gd name="adj" fmla="val 15621"/>
            </a:avLst>
          </a:prstGeom>
          <a:solidFill>
            <a:srgbClr val="CEE6FD"/>
          </a:solidFill>
          <a:ln/>
        </p:spPr>
        <p:txBody>
          <a:bodyPr>
            <a:spAutoFit/>
          </a:bodyPr>
          <a:lstStyle/>
          <a:p>
            <a:endParaRPr lang="en-US" dirty="0"/>
          </a:p>
        </p:txBody>
      </p:sp>
      <p:sp>
        <p:nvSpPr>
          <p:cNvPr id="9" name="Text 2">
            <a:extLst>
              <a:ext uri="{FF2B5EF4-FFF2-40B4-BE49-F238E27FC236}">
                <a16:creationId xmlns:a16="http://schemas.microsoft.com/office/drawing/2014/main" id="{C3D34D53-8DDF-A917-1102-B14EEB65E404}"/>
              </a:ext>
            </a:extLst>
          </p:cNvPr>
          <p:cNvSpPr/>
          <p:nvPr/>
        </p:nvSpPr>
        <p:spPr>
          <a:xfrm>
            <a:off x="6152126" y="1470422"/>
            <a:ext cx="1952459" cy="256480"/>
          </a:xfrm>
          <a:prstGeom prst="rect">
            <a:avLst/>
          </a:prstGeom>
          <a:noFill/>
          <a:ln/>
        </p:spPr>
        <p:txBody>
          <a:bodyPr wrap="none" lIns="0" tIns="0" rIns="0" bIns="0" rtlCol="0" anchor="t">
            <a:spAutoFit/>
          </a:bodyPr>
          <a:lstStyle/>
          <a:p>
            <a:pPr algn="r" rtl="1">
              <a:lnSpc>
                <a:spcPts val="2000"/>
              </a:lnSpc>
            </a:pPr>
            <a:r>
              <a:rPr lang="en-US" sz="1800" b="1" dirty="0" err="1">
                <a:solidFill>
                  <a:schemeClr val="accent2">
                    <a:lumMod val="75000"/>
                  </a:schemeClr>
                </a:solidFill>
                <a:latin typeface="Alexandria" pitchFamily="2" charset="-78"/>
                <a:ea typeface="Instrument Sans Semi Bold" pitchFamily="34" charset="-122"/>
                <a:cs typeface="Alexandria" pitchFamily="2" charset="-78"/>
              </a:rPr>
              <a:t>الصراع</a:t>
            </a:r>
            <a:r>
              <a:rPr lang="en-US" sz="1800" b="1" dirty="0">
                <a:solidFill>
                  <a:schemeClr val="accent2">
                    <a:lumMod val="75000"/>
                  </a:schemeClr>
                </a:solidFill>
                <a:latin typeface="Alexandria" pitchFamily="2" charset="-78"/>
                <a:ea typeface="Instrument Sans Semi Bold" pitchFamily="34" charset="-122"/>
                <a:cs typeface="Alexandria" pitchFamily="2" charset="-78"/>
              </a:rPr>
              <a:t> داخل الفرد</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E8BC20EE-D178-A4C0-B726-CC892B8A60B8}"/>
              </a:ext>
            </a:extLst>
          </p:cNvPr>
          <p:cNvSpPr/>
          <p:nvPr/>
        </p:nvSpPr>
        <p:spPr>
          <a:xfrm>
            <a:off x="4993156" y="1828106"/>
            <a:ext cx="3111429"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تضارب بين التوقعات أو </a:t>
            </a:r>
            <a:r>
              <a:rPr lang="en-US" dirty="0" err="1">
                <a:solidFill>
                  <a:srgbClr val="1E3063"/>
                </a:solidFill>
                <a:latin typeface="Alexandria" pitchFamily="2" charset="-78"/>
                <a:ea typeface="Instrument Sans Medium" pitchFamily="34" charset="-122"/>
                <a:cs typeface="Alexandria" pitchFamily="2" charset="-78"/>
              </a:rPr>
              <a:t>القيم</a:t>
            </a:r>
            <a:r>
              <a:rPr lang="en-US" dirty="0">
                <a:solidFill>
                  <a:srgbClr val="1E3063"/>
                </a:solidFill>
                <a:latin typeface="Alexandria" pitchFamily="2" charset="-78"/>
                <a:ea typeface="Instrument Sans Medium" pitchFamily="34" charset="-122"/>
                <a:cs typeface="Alexandria" pitchFamily="2" charset="-78"/>
              </a:rPr>
              <a:t> الشخصية.</a:t>
            </a:r>
            <a:endParaRPr lang="en-US"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3EF1BD36-AE5D-6D3D-5BC6-AC3A023DD8B4}"/>
              </a:ext>
            </a:extLst>
          </p:cNvPr>
          <p:cNvSpPr/>
          <p:nvPr/>
        </p:nvSpPr>
        <p:spPr>
          <a:xfrm>
            <a:off x="744141" y="2250083"/>
            <a:ext cx="7443093" cy="9525"/>
          </a:xfrm>
          <a:prstGeom prst="roundRect">
            <a:avLst>
              <a:gd name="adj" fmla="val 1562792"/>
            </a:avLst>
          </a:prstGeom>
          <a:solidFill>
            <a:srgbClr val="B4CCE3"/>
          </a:solidFill>
          <a:ln/>
        </p:spPr>
        <p:txBody>
          <a:bodyPr>
            <a:spAutoFit/>
          </a:bodyPr>
          <a:lstStyle/>
          <a:p>
            <a:endParaRPr lang="en-US" dirty="0"/>
          </a:p>
        </p:txBody>
      </p:sp>
      <p:sp>
        <p:nvSpPr>
          <p:cNvPr id="12" name="Shape 5">
            <a:extLst>
              <a:ext uri="{FF2B5EF4-FFF2-40B4-BE49-F238E27FC236}">
                <a16:creationId xmlns:a16="http://schemas.microsoft.com/office/drawing/2014/main" id="{A4963430-890A-5674-D928-4415A5B3BCD9}"/>
              </a:ext>
            </a:extLst>
          </p:cNvPr>
          <p:cNvSpPr/>
          <p:nvPr/>
        </p:nvSpPr>
        <p:spPr>
          <a:xfrm>
            <a:off x="7726462" y="2340669"/>
            <a:ext cx="2173783" cy="952897"/>
          </a:xfrm>
          <a:prstGeom prst="roundRect">
            <a:avLst>
              <a:gd name="adj" fmla="val 15621"/>
            </a:avLst>
          </a:prstGeom>
          <a:solidFill>
            <a:srgbClr val="CEE6FD"/>
          </a:solidFill>
          <a:ln/>
        </p:spPr>
        <p:txBody>
          <a:bodyPr>
            <a:spAutoFit/>
          </a:bodyPr>
          <a:lstStyle/>
          <a:p>
            <a:endParaRPr lang="en-US" dirty="0"/>
          </a:p>
        </p:txBody>
      </p:sp>
      <p:sp>
        <p:nvSpPr>
          <p:cNvPr id="14" name="Text 6">
            <a:extLst>
              <a:ext uri="{FF2B5EF4-FFF2-40B4-BE49-F238E27FC236}">
                <a16:creationId xmlns:a16="http://schemas.microsoft.com/office/drawing/2014/main" id="{16F8A312-2A8C-6009-F42C-2D49538E8F18}"/>
              </a:ext>
            </a:extLst>
          </p:cNvPr>
          <p:cNvSpPr/>
          <p:nvPr/>
        </p:nvSpPr>
        <p:spPr>
          <a:xfrm>
            <a:off x="5635957" y="2505968"/>
            <a:ext cx="1925207" cy="256480"/>
          </a:xfrm>
          <a:prstGeom prst="rect">
            <a:avLst/>
          </a:prstGeom>
          <a:noFill/>
          <a:ln/>
        </p:spPr>
        <p:txBody>
          <a:bodyPr wrap="none" lIns="0" tIns="0" rIns="0" bIns="0" rtlCol="0" anchor="t">
            <a:spAutoFit/>
          </a:bodyPr>
          <a:lstStyle/>
          <a:p>
            <a:pPr algn="r" rtl="1">
              <a:lnSpc>
                <a:spcPts val="2000"/>
              </a:lnSpc>
            </a:pPr>
            <a:r>
              <a:rPr lang="en-US" sz="1800" b="1" dirty="0" err="1">
                <a:solidFill>
                  <a:schemeClr val="accent2">
                    <a:lumMod val="75000"/>
                  </a:schemeClr>
                </a:solidFill>
                <a:latin typeface="Alexandria" pitchFamily="2" charset="-78"/>
                <a:ea typeface="Instrument Sans Semi Bold" pitchFamily="34" charset="-122"/>
                <a:cs typeface="Alexandria" pitchFamily="2" charset="-78"/>
              </a:rPr>
              <a:t>الصراع</a:t>
            </a:r>
            <a:r>
              <a:rPr lang="en-US" sz="1800" b="1" dirty="0">
                <a:solidFill>
                  <a:schemeClr val="accent2">
                    <a:lumMod val="75000"/>
                  </a:schemeClr>
                </a:solidFill>
                <a:latin typeface="Alexandria" pitchFamily="2" charset="-78"/>
                <a:ea typeface="Instrument Sans Semi Bold" pitchFamily="34" charset="-122"/>
                <a:cs typeface="Alexandria" pitchFamily="2" charset="-78"/>
              </a:rPr>
              <a:t> بين الأفراد</a:t>
            </a:r>
            <a:endParaRPr lang="en-US" sz="1800" b="1" dirty="0">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2CF0A183-8CD2-02AF-0BFD-6C40963A8A65}"/>
              </a:ext>
            </a:extLst>
          </p:cNvPr>
          <p:cNvSpPr/>
          <p:nvPr/>
        </p:nvSpPr>
        <p:spPr>
          <a:xfrm>
            <a:off x="4432101" y="2863652"/>
            <a:ext cx="3129063"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اختلاف بين شخصين حول </a:t>
            </a:r>
            <a:r>
              <a:rPr lang="en-US" dirty="0" err="1">
                <a:solidFill>
                  <a:srgbClr val="1E3063"/>
                </a:solidFill>
                <a:latin typeface="Alexandria" pitchFamily="2" charset="-78"/>
                <a:ea typeface="Instrument Sans Medium" pitchFamily="34" charset="-122"/>
                <a:cs typeface="Alexandria" pitchFamily="2" charset="-78"/>
              </a:rPr>
              <a:t>قضايا</a:t>
            </a:r>
            <a:r>
              <a:rPr lang="en-US" dirty="0">
                <a:solidFill>
                  <a:srgbClr val="1E3063"/>
                </a:solidFill>
                <a:latin typeface="Alexandria" pitchFamily="2" charset="-78"/>
                <a:ea typeface="Instrument Sans Medium" pitchFamily="34" charset="-122"/>
                <a:cs typeface="Alexandria" pitchFamily="2" charset="-78"/>
              </a:rPr>
              <a:t> محددة.</a:t>
            </a:r>
            <a:endParaRPr lang="en-US" dirty="0">
              <a:latin typeface="Alexandria" pitchFamily="2" charset="-78"/>
              <a:cs typeface="Alexandria" pitchFamily="2" charset="-78"/>
            </a:endParaRPr>
          </a:p>
        </p:txBody>
      </p:sp>
      <p:sp>
        <p:nvSpPr>
          <p:cNvPr id="16" name="Shape 8">
            <a:extLst>
              <a:ext uri="{FF2B5EF4-FFF2-40B4-BE49-F238E27FC236}">
                <a16:creationId xmlns:a16="http://schemas.microsoft.com/office/drawing/2014/main" id="{C27CFA25-3959-3A7E-D260-41A7D6F7911E}"/>
              </a:ext>
            </a:extLst>
          </p:cNvPr>
          <p:cNvSpPr/>
          <p:nvPr/>
        </p:nvSpPr>
        <p:spPr>
          <a:xfrm>
            <a:off x="744141" y="3285629"/>
            <a:ext cx="6899672" cy="9525"/>
          </a:xfrm>
          <a:prstGeom prst="roundRect">
            <a:avLst>
              <a:gd name="adj" fmla="val 1562792"/>
            </a:avLst>
          </a:prstGeom>
          <a:solidFill>
            <a:srgbClr val="B4CCE3"/>
          </a:solidFill>
          <a:ln/>
        </p:spPr>
        <p:txBody>
          <a:bodyPr>
            <a:spAutoFit/>
          </a:bodyPr>
          <a:lstStyle/>
          <a:p>
            <a:endParaRPr lang="en-US" dirty="0"/>
          </a:p>
        </p:txBody>
      </p:sp>
      <p:sp>
        <p:nvSpPr>
          <p:cNvPr id="17" name="Shape 9">
            <a:extLst>
              <a:ext uri="{FF2B5EF4-FFF2-40B4-BE49-F238E27FC236}">
                <a16:creationId xmlns:a16="http://schemas.microsoft.com/office/drawing/2014/main" id="{1B4459A8-499A-AB0C-6055-9EED9466E33B}"/>
              </a:ext>
            </a:extLst>
          </p:cNvPr>
          <p:cNvSpPr/>
          <p:nvPr/>
        </p:nvSpPr>
        <p:spPr>
          <a:xfrm>
            <a:off x="7183041" y="3376216"/>
            <a:ext cx="3260626" cy="952897"/>
          </a:xfrm>
          <a:prstGeom prst="roundRect">
            <a:avLst>
              <a:gd name="adj" fmla="val 15621"/>
            </a:avLst>
          </a:prstGeom>
          <a:solidFill>
            <a:srgbClr val="CEE6FD"/>
          </a:solidFill>
          <a:ln/>
        </p:spPr>
        <p:txBody>
          <a:bodyPr>
            <a:spAutoFit/>
          </a:bodyPr>
          <a:lstStyle/>
          <a:p>
            <a:endParaRPr lang="en-US" dirty="0"/>
          </a:p>
        </p:txBody>
      </p:sp>
      <p:sp>
        <p:nvSpPr>
          <p:cNvPr id="20" name="Text 10">
            <a:extLst>
              <a:ext uri="{FF2B5EF4-FFF2-40B4-BE49-F238E27FC236}">
                <a16:creationId xmlns:a16="http://schemas.microsoft.com/office/drawing/2014/main" id="{F677E9F4-FD94-2263-A3DC-51A1EB27111D}"/>
              </a:ext>
            </a:extLst>
          </p:cNvPr>
          <p:cNvSpPr/>
          <p:nvPr/>
        </p:nvSpPr>
        <p:spPr>
          <a:xfrm>
            <a:off x="3855017" y="3541514"/>
            <a:ext cx="3162725"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الصراع </a:t>
            </a:r>
            <a:r>
              <a:rPr lang="en-US" sz="1800" b="1" dirty="0" err="1">
                <a:solidFill>
                  <a:schemeClr val="accent2">
                    <a:lumMod val="75000"/>
                  </a:schemeClr>
                </a:solidFill>
                <a:latin typeface="Alexandria" pitchFamily="2" charset="-78"/>
                <a:ea typeface="Instrument Sans Semi Bold" pitchFamily="34" charset="-122"/>
                <a:cs typeface="Alexandria" pitchFamily="2" charset="-78"/>
              </a:rPr>
              <a:t>بين</a:t>
            </a:r>
            <a:r>
              <a:rPr lang="en-US" sz="1800" b="1" dirty="0">
                <a:solidFill>
                  <a:schemeClr val="accent2">
                    <a:lumMod val="75000"/>
                  </a:schemeClr>
                </a:solidFill>
                <a:latin typeface="Alexandria" pitchFamily="2" charset="-78"/>
                <a:ea typeface="Instrument Sans Semi Bold" pitchFamily="34" charset="-122"/>
                <a:cs typeface="Alexandria" pitchFamily="2" charset="-78"/>
              </a:rPr>
              <a:t> الأفراد والجماعات</a:t>
            </a:r>
            <a:endParaRPr lang="en-US" sz="1800" b="1" dirty="0">
              <a:solidFill>
                <a:schemeClr val="accent2">
                  <a:lumMod val="75000"/>
                </a:schemeClr>
              </a:solidFill>
              <a:latin typeface="Alexandria" pitchFamily="2" charset="-78"/>
              <a:cs typeface="Alexandria" pitchFamily="2" charset="-78"/>
            </a:endParaRPr>
          </a:p>
        </p:txBody>
      </p:sp>
      <p:sp>
        <p:nvSpPr>
          <p:cNvPr id="21" name="Text 11">
            <a:extLst>
              <a:ext uri="{FF2B5EF4-FFF2-40B4-BE49-F238E27FC236}">
                <a16:creationId xmlns:a16="http://schemas.microsoft.com/office/drawing/2014/main" id="{B5E43E5F-D04C-954C-5CE1-043F3A0D3546}"/>
              </a:ext>
            </a:extLst>
          </p:cNvPr>
          <p:cNvSpPr/>
          <p:nvPr/>
        </p:nvSpPr>
        <p:spPr>
          <a:xfrm>
            <a:off x="4398434" y="3899197"/>
            <a:ext cx="2619308"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تباين في الأهداف أو </a:t>
            </a:r>
            <a:r>
              <a:rPr lang="en-US" dirty="0" err="1">
                <a:solidFill>
                  <a:srgbClr val="1E3063"/>
                </a:solidFill>
                <a:latin typeface="Alexandria" pitchFamily="2" charset="-78"/>
                <a:ea typeface="Instrument Sans Medium" pitchFamily="34" charset="-122"/>
                <a:cs typeface="Alexandria" pitchFamily="2" charset="-78"/>
              </a:rPr>
              <a:t>طرق</a:t>
            </a:r>
            <a:r>
              <a:rPr lang="en-US" dirty="0">
                <a:solidFill>
                  <a:srgbClr val="1E3063"/>
                </a:solidFill>
                <a:latin typeface="Alexandria" pitchFamily="2" charset="-78"/>
                <a:ea typeface="Instrument Sans Medium" pitchFamily="34" charset="-122"/>
                <a:cs typeface="Alexandria" pitchFamily="2" charset="-78"/>
              </a:rPr>
              <a:t> العمل.</a:t>
            </a:r>
            <a:endParaRPr lang="en-US" dirty="0">
              <a:latin typeface="Alexandria" pitchFamily="2" charset="-78"/>
              <a:cs typeface="Alexandria" pitchFamily="2" charset="-78"/>
            </a:endParaRPr>
          </a:p>
        </p:txBody>
      </p:sp>
      <p:sp>
        <p:nvSpPr>
          <p:cNvPr id="22" name="Shape 12">
            <a:extLst>
              <a:ext uri="{FF2B5EF4-FFF2-40B4-BE49-F238E27FC236}">
                <a16:creationId xmlns:a16="http://schemas.microsoft.com/office/drawing/2014/main" id="{3D3471FA-DF24-AB74-F4AB-2E5C02F8A181}"/>
              </a:ext>
            </a:extLst>
          </p:cNvPr>
          <p:cNvSpPr/>
          <p:nvPr/>
        </p:nvSpPr>
        <p:spPr>
          <a:xfrm>
            <a:off x="744141" y="4321175"/>
            <a:ext cx="6356251" cy="9525"/>
          </a:xfrm>
          <a:prstGeom prst="roundRect">
            <a:avLst>
              <a:gd name="adj" fmla="val 1562792"/>
            </a:avLst>
          </a:prstGeom>
          <a:solidFill>
            <a:srgbClr val="B4CCE3"/>
          </a:solidFill>
          <a:ln/>
        </p:spPr>
        <p:txBody>
          <a:bodyPr>
            <a:spAutoFit/>
          </a:bodyPr>
          <a:lstStyle/>
          <a:p>
            <a:endParaRPr lang="en-US" dirty="0"/>
          </a:p>
        </p:txBody>
      </p:sp>
      <p:sp>
        <p:nvSpPr>
          <p:cNvPr id="24" name="Shape 13">
            <a:extLst>
              <a:ext uri="{FF2B5EF4-FFF2-40B4-BE49-F238E27FC236}">
                <a16:creationId xmlns:a16="http://schemas.microsoft.com/office/drawing/2014/main" id="{BA88990E-941C-D547-007C-493A4A32CD63}"/>
              </a:ext>
            </a:extLst>
          </p:cNvPr>
          <p:cNvSpPr/>
          <p:nvPr/>
        </p:nvSpPr>
        <p:spPr>
          <a:xfrm>
            <a:off x="6639520" y="4411762"/>
            <a:ext cx="4347568" cy="952897"/>
          </a:xfrm>
          <a:prstGeom prst="roundRect">
            <a:avLst>
              <a:gd name="adj" fmla="val 15621"/>
            </a:avLst>
          </a:prstGeom>
          <a:solidFill>
            <a:srgbClr val="CEE6FD"/>
          </a:solidFill>
          <a:ln/>
        </p:spPr>
        <p:txBody>
          <a:bodyPr>
            <a:spAutoFit/>
          </a:bodyPr>
          <a:lstStyle/>
          <a:p>
            <a:endParaRPr lang="en-US" dirty="0"/>
          </a:p>
        </p:txBody>
      </p:sp>
      <p:sp>
        <p:nvSpPr>
          <p:cNvPr id="27" name="Text 14">
            <a:extLst>
              <a:ext uri="{FF2B5EF4-FFF2-40B4-BE49-F238E27FC236}">
                <a16:creationId xmlns:a16="http://schemas.microsoft.com/office/drawing/2014/main" id="{5F066AC1-F9F9-C148-7AC5-E714665416BD}"/>
              </a:ext>
            </a:extLst>
          </p:cNvPr>
          <p:cNvSpPr/>
          <p:nvPr/>
        </p:nvSpPr>
        <p:spPr>
          <a:xfrm>
            <a:off x="4212384" y="4577060"/>
            <a:ext cx="2261838" cy="256480"/>
          </a:xfrm>
          <a:prstGeom prst="rect">
            <a:avLst/>
          </a:prstGeom>
          <a:noFill/>
          <a:ln/>
        </p:spPr>
        <p:txBody>
          <a:bodyPr wrap="none" lIns="0" tIns="0" rIns="0" bIns="0" rtlCol="0" anchor="t">
            <a:spAutoFit/>
          </a:bodyPr>
          <a:lstStyle/>
          <a:p>
            <a:pPr algn="r" rtl="1">
              <a:lnSpc>
                <a:spcPts val="2000"/>
              </a:lnSpc>
            </a:pPr>
            <a:r>
              <a:rPr lang="en-US" sz="1800" b="1" dirty="0" err="1">
                <a:solidFill>
                  <a:schemeClr val="accent2">
                    <a:lumMod val="75000"/>
                  </a:schemeClr>
                </a:solidFill>
                <a:latin typeface="Alexandria" pitchFamily="2" charset="-78"/>
                <a:ea typeface="Instrument Sans Semi Bold" pitchFamily="34" charset="-122"/>
                <a:cs typeface="Alexandria" pitchFamily="2" charset="-78"/>
              </a:rPr>
              <a:t>الصراع</a:t>
            </a:r>
            <a:r>
              <a:rPr lang="en-US" sz="1800" b="1" dirty="0">
                <a:solidFill>
                  <a:schemeClr val="accent2">
                    <a:lumMod val="75000"/>
                  </a:schemeClr>
                </a:solidFill>
                <a:latin typeface="Alexandria" pitchFamily="2" charset="-78"/>
                <a:ea typeface="Instrument Sans Semi Bold" pitchFamily="34" charset="-122"/>
                <a:cs typeface="Alexandria" pitchFamily="2" charset="-78"/>
              </a:rPr>
              <a:t> بين الجماعات</a:t>
            </a:r>
            <a:endParaRPr lang="en-US" sz="1800" b="1" dirty="0">
              <a:solidFill>
                <a:schemeClr val="accent2">
                  <a:lumMod val="75000"/>
                </a:schemeClr>
              </a:solidFill>
              <a:latin typeface="Alexandria" pitchFamily="2" charset="-78"/>
              <a:cs typeface="Alexandria" pitchFamily="2" charset="-78"/>
            </a:endParaRPr>
          </a:p>
        </p:txBody>
      </p:sp>
      <p:sp>
        <p:nvSpPr>
          <p:cNvPr id="28" name="Text 15">
            <a:extLst>
              <a:ext uri="{FF2B5EF4-FFF2-40B4-BE49-F238E27FC236}">
                <a16:creationId xmlns:a16="http://schemas.microsoft.com/office/drawing/2014/main" id="{11C43FF2-4F83-A471-E6D8-81A465DF74DC}"/>
              </a:ext>
            </a:extLst>
          </p:cNvPr>
          <p:cNvSpPr/>
          <p:nvPr/>
        </p:nvSpPr>
        <p:spPr>
          <a:xfrm>
            <a:off x="2790521" y="4934744"/>
            <a:ext cx="3683702"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ظهور بين أقسام أو مجموعات </a:t>
            </a:r>
            <a:r>
              <a:rPr lang="en-US" dirty="0" err="1">
                <a:solidFill>
                  <a:srgbClr val="1E3063"/>
                </a:solidFill>
                <a:latin typeface="Alexandria" pitchFamily="2" charset="-78"/>
                <a:ea typeface="Instrument Sans Medium" pitchFamily="34" charset="-122"/>
                <a:cs typeface="Alexandria" pitchFamily="2" charset="-78"/>
              </a:rPr>
              <a:t>داخل</a:t>
            </a:r>
            <a:r>
              <a:rPr lang="en-US" dirty="0">
                <a:solidFill>
                  <a:srgbClr val="1E3063"/>
                </a:solidFill>
                <a:latin typeface="Alexandria" pitchFamily="2" charset="-78"/>
                <a:ea typeface="Instrument Sans Medium" pitchFamily="34" charset="-122"/>
                <a:cs typeface="Alexandria" pitchFamily="2" charset="-78"/>
              </a:rPr>
              <a:t> المؤسسة.</a:t>
            </a:r>
            <a:endParaRPr lang="en-US" dirty="0">
              <a:latin typeface="Alexandria" pitchFamily="2" charset="-78"/>
              <a:cs typeface="Alexandria" pitchFamily="2" charset="-78"/>
            </a:endParaRPr>
          </a:p>
        </p:txBody>
      </p:sp>
      <p:sp>
        <p:nvSpPr>
          <p:cNvPr id="29" name="Shape 16">
            <a:extLst>
              <a:ext uri="{FF2B5EF4-FFF2-40B4-BE49-F238E27FC236}">
                <a16:creationId xmlns:a16="http://schemas.microsoft.com/office/drawing/2014/main" id="{A106637F-B552-4936-803E-25775BA6913F}"/>
              </a:ext>
            </a:extLst>
          </p:cNvPr>
          <p:cNvSpPr/>
          <p:nvPr/>
        </p:nvSpPr>
        <p:spPr>
          <a:xfrm>
            <a:off x="744141" y="5356721"/>
            <a:ext cx="5812731" cy="9525"/>
          </a:xfrm>
          <a:prstGeom prst="roundRect">
            <a:avLst>
              <a:gd name="adj" fmla="val 1562792"/>
            </a:avLst>
          </a:prstGeom>
          <a:solidFill>
            <a:srgbClr val="B4CCE3"/>
          </a:solidFill>
          <a:ln/>
        </p:spPr>
        <p:txBody>
          <a:bodyPr>
            <a:spAutoFit/>
          </a:bodyPr>
          <a:lstStyle/>
          <a:p>
            <a:endParaRPr lang="en-US" dirty="0"/>
          </a:p>
        </p:txBody>
      </p:sp>
      <p:sp>
        <p:nvSpPr>
          <p:cNvPr id="30" name="Shape 17">
            <a:extLst>
              <a:ext uri="{FF2B5EF4-FFF2-40B4-BE49-F238E27FC236}">
                <a16:creationId xmlns:a16="http://schemas.microsoft.com/office/drawing/2014/main" id="{2DA80971-29A2-41D2-D5E1-B2905A334300}"/>
              </a:ext>
            </a:extLst>
          </p:cNvPr>
          <p:cNvSpPr/>
          <p:nvPr/>
        </p:nvSpPr>
        <p:spPr>
          <a:xfrm>
            <a:off x="6096000" y="5447307"/>
            <a:ext cx="5434508" cy="952897"/>
          </a:xfrm>
          <a:prstGeom prst="roundRect">
            <a:avLst>
              <a:gd name="adj" fmla="val 15621"/>
            </a:avLst>
          </a:prstGeom>
          <a:solidFill>
            <a:srgbClr val="CEE6FD"/>
          </a:solidFill>
          <a:ln/>
        </p:spPr>
        <p:txBody>
          <a:bodyPr>
            <a:spAutoFit/>
          </a:bodyPr>
          <a:lstStyle/>
          <a:p>
            <a:endParaRPr lang="en-US" dirty="0"/>
          </a:p>
        </p:txBody>
      </p:sp>
      <p:sp>
        <p:nvSpPr>
          <p:cNvPr id="32" name="Text 18">
            <a:extLst>
              <a:ext uri="{FF2B5EF4-FFF2-40B4-BE49-F238E27FC236}">
                <a16:creationId xmlns:a16="http://schemas.microsoft.com/office/drawing/2014/main" id="{CA0FA74E-C42A-00F5-5159-C8084C4F39D1}"/>
              </a:ext>
            </a:extLst>
          </p:cNvPr>
          <p:cNvSpPr/>
          <p:nvPr/>
        </p:nvSpPr>
        <p:spPr>
          <a:xfrm>
            <a:off x="3534212" y="5612606"/>
            <a:ext cx="2396490" cy="256480"/>
          </a:xfrm>
          <a:prstGeom prst="rect">
            <a:avLst/>
          </a:prstGeom>
          <a:noFill/>
          <a:ln/>
        </p:spPr>
        <p:txBody>
          <a:bodyPr wrap="none" lIns="0" tIns="0" rIns="0" bIns="0" rtlCol="0" anchor="t">
            <a:spAutoFit/>
          </a:bodyPr>
          <a:lstStyle/>
          <a:p>
            <a:pPr algn="r" rtl="1">
              <a:lnSpc>
                <a:spcPts val="2000"/>
              </a:lnSpc>
            </a:pPr>
            <a:r>
              <a:rPr lang="en-US" sz="1800" b="1" dirty="0" err="1">
                <a:solidFill>
                  <a:schemeClr val="accent2">
                    <a:lumMod val="75000"/>
                  </a:schemeClr>
                </a:solidFill>
                <a:latin typeface="Alexandria" pitchFamily="2" charset="-78"/>
                <a:ea typeface="Instrument Sans Semi Bold" pitchFamily="34" charset="-122"/>
                <a:cs typeface="Alexandria" pitchFamily="2" charset="-78"/>
              </a:rPr>
              <a:t>الصراع</a:t>
            </a:r>
            <a:r>
              <a:rPr lang="en-US" sz="1800" b="1" dirty="0">
                <a:solidFill>
                  <a:schemeClr val="accent2">
                    <a:lumMod val="75000"/>
                  </a:schemeClr>
                </a:solidFill>
                <a:latin typeface="Alexandria" pitchFamily="2" charset="-78"/>
                <a:ea typeface="Instrument Sans Semi Bold" pitchFamily="34" charset="-122"/>
                <a:cs typeface="Alexandria" pitchFamily="2" charset="-78"/>
              </a:rPr>
              <a:t> بين المنظمات</a:t>
            </a:r>
            <a:endParaRPr lang="en-US" sz="1800" b="1" dirty="0">
              <a:solidFill>
                <a:schemeClr val="accent2">
                  <a:lumMod val="75000"/>
                </a:schemeClr>
              </a:solidFill>
              <a:latin typeface="Alexandria" pitchFamily="2" charset="-78"/>
              <a:cs typeface="Alexandria" pitchFamily="2" charset="-78"/>
            </a:endParaRPr>
          </a:p>
        </p:txBody>
      </p:sp>
      <p:sp>
        <p:nvSpPr>
          <p:cNvPr id="33" name="Text 19">
            <a:extLst>
              <a:ext uri="{FF2B5EF4-FFF2-40B4-BE49-F238E27FC236}">
                <a16:creationId xmlns:a16="http://schemas.microsoft.com/office/drawing/2014/main" id="{696BF719-7C8F-3B0D-265A-C48515B0CCB1}"/>
              </a:ext>
            </a:extLst>
          </p:cNvPr>
          <p:cNvSpPr/>
          <p:nvPr/>
        </p:nvSpPr>
        <p:spPr>
          <a:xfrm>
            <a:off x="2048228" y="5970290"/>
            <a:ext cx="3882473"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بين المدارس أو بين المؤسسات </a:t>
            </a:r>
            <a:r>
              <a:rPr lang="en-US" dirty="0" err="1">
                <a:solidFill>
                  <a:srgbClr val="1E3063"/>
                </a:solidFill>
                <a:latin typeface="Alexandria" pitchFamily="2" charset="-78"/>
                <a:ea typeface="Instrument Sans Medium" pitchFamily="34" charset="-122"/>
                <a:cs typeface="Alexandria" pitchFamily="2" charset="-78"/>
              </a:rPr>
              <a:t>والأطراف</a:t>
            </a:r>
            <a:r>
              <a:rPr lang="en-US" dirty="0">
                <a:solidFill>
                  <a:srgbClr val="1E3063"/>
                </a:solidFill>
                <a:latin typeface="Alexandria" pitchFamily="2" charset="-78"/>
                <a:ea typeface="Instrument Sans Medium" pitchFamily="34" charset="-122"/>
                <a:cs typeface="Alexandria" pitchFamily="2" charset="-78"/>
              </a:rPr>
              <a:t> الخارجية.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47329625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77E76C95-E5C4-63E7-48F8-2C845950D7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23808" y="1086530"/>
            <a:ext cx="4800600" cy="538456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B31A2377-3CAE-28EF-13D7-998AB14F0ED5}"/>
              </a:ext>
            </a:extLst>
          </p:cNvPr>
          <p:cNvSpPr/>
          <p:nvPr/>
        </p:nvSpPr>
        <p:spPr>
          <a:xfrm>
            <a:off x="870304" y="1355923"/>
            <a:ext cx="6088206"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الصراع داخل </a:t>
            </a:r>
            <a:r>
              <a:rPr lang="en-US" sz="2400" b="1" dirty="0" err="1">
                <a:solidFill>
                  <a:srgbClr val="00B0F0"/>
                </a:solidFill>
                <a:latin typeface="Alexandria" pitchFamily="2" charset="-78"/>
                <a:ea typeface="Instrument Sans Semi Bold" pitchFamily="34" charset="-122"/>
                <a:cs typeface="Alexandria" pitchFamily="2" charset="-78"/>
              </a:rPr>
              <a:t>الفرد</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نفسه</a:t>
            </a:r>
            <a:r>
              <a:rPr lang="ar-SA" sz="2400" b="1">
                <a:solidFill>
                  <a:srgbClr val="00B0F0"/>
                </a:solidFill>
                <a:latin typeface="Alexandria" pitchFamily="2" charset="-78"/>
                <a:ea typeface="Instrument Sans Semi Bold" pitchFamily="34" charset="-122"/>
                <a:cs typeface="Alexandria" pitchFamily="2" charset="-78"/>
              </a:rPr>
              <a:t> (الصراع الداخلي):</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526F6CDE-0DB5-DAD9-3C86-5955DD68D53D}"/>
              </a:ext>
            </a:extLst>
          </p:cNvPr>
          <p:cNvSpPr/>
          <p:nvPr/>
        </p:nvSpPr>
        <p:spPr>
          <a:xfrm>
            <a:off x="802483" y="1800036"/>
            <a:ext cx="2598468" cy="368691"/>
          </a:xfrm>
          <a:prstGeom prst="rect">
            <a:avLst/>
          </a:prstGeom>
          <a:noFill/>
          <a:ln/>
        </p:spPr>
        <p:txBody>
          <a:bodyPr wrap="none" lIns="0" tIns="0" rIns="0" bIns="0" rtlCol="0" anchor="t">
            <a:spAutoFit/>
          </a:bodyPr>
          <a:lstStyle/>
          <a:p>
            <a:pPr>
              <a:lnSpc>
                <a:spcPct val="150000"/>
              </a:lnSpc>
            </a:pPr>
            <a:r>
              <a:rPr lang="en-US" sz="1800" b="1" dirty="0">
                <a:solidFill>
                  <a:srgbClr val="091C53"/>
                </a:solidFill>
                <a:latin typeface="Alexandria" pitchFamily="2" charset="-78"/>
                <a:ea typeface="Instrument Sans Semi Bold" pitchFamily="34" charset="-122"/>
                <a:cs typeface="Alexandria" pitchFamily="2" charset="-78"/>
              </a:rPr>
              <a:t>Intrapersonal Conflict</a:t>
            </a:r>
            <a:endParaRPr lang="en-US" sz="1800" b="1"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28C4B87C-51F7-C771-49BB-53EC94850EB1}"/>
              </a:ext>
            </a:extLst>
          </p:cNvPr>
          <p:cNvSpPr/>
          <p:nvPr/>
        </p:nvSpPr>
        <p:spPr>
          <a:xfrm>
            <a:off x="3892650" y="2445246"/>
            <a:ext cx="3065859" cy="1255613"/>
          </a:xfrm>
          <a:prstGeom prst="roundRect">
            <a:avLst>
              <a:gd name="adj" fmla="val 11855"/>
            </a:avLst>
          </a:prstGeom>
          <a:solidFill>
            <a:srgbClr val="FFFFFF"/>
          </a:solidFill>
          <a:ln w="22860">
            <a:solidFill>
              <a:srgbClr val="B4CCE3"/>
            </a:solidFill>
            <a:prstDash val="solid"/>
          </a:ln>
        </p:spPr>
        <p:txBody>
          <a:bodyPr>
            <a:spAutoFit/>
          </a:bodyPr>
          <a:lstStyle/>
          <a:p>
            <a:endParaRPr lang="en-US"/>
          </a:p>
        </p:txBody>
      </p:sp>
      <p:sp>
        <p:nvSpPr>
          <p:cNvPr id="10" name="Text 3">
            <a:extLst>
              <a:ext uri="{FF2B5EF4-FFF2-40B4-BE49-F238E27FC236}">
                <a16:creationId xmlns:a16="http://schemas.microsoft.com/office/drawing/2014/main" id="{CD674545-08DE-F56C-E0E8-49C298A4BC0F}"/>
              </a:ext>
            </a:extLst>
          </p:cNvPr>
          <p:cNvSpPr/>
          <p:nvPr/>
        </p:nvSpPr>
        <p:spPr>
          <a:xfrm>
            <a:off x="6041588" y="2629594"/>
            <a:ext cx="73257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السبب</a:t>
            </a:r>
            <a:endParaRPr lang="en-US" sz="18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469939BF-7665-D16F-4734-B284DA047DD1}"/>
              </a:ext>
            </a:extLst>
          </p:cNvPr>
          <p:cNvSpPr/>
          <p:nvPr/>
        </p:nvSpPr>
        <p:spPr>
          <a:xfrm>
            <a:off x="4076998" y="2987279"/>
            <a:ext cx="26971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ضغوط العمل وتضارب الأدوار أو القيم الشخصية.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7974EFF1-ACD9-9D33-F185-9E17F4E109E2}"/>
              </a:ext>
            </a:extLst>
          </p:cNvPr>
          <p:cNvSpPr/>
          <p:nvPr/>
        </p:nvSpPr>
        <p:spPr>
          <a:xfrm>
            <a:off x="661492" y="2445246"/>
            <a:ext cx="3065859" cy="1255613"/>
          </a:xfrm>
          <a:prstGeom prst="roundRect">
            <a:avLst>
              <a:gd name="adj" fmla="val 11855"/>
            </a:avLst>
          </a:prstGeom>
          <a:solidFill>
            <a:srgbClr val="FFFFFF"/>
          </a:solidFill>
          <a:ln w="22860">
            <a:solidFill>
              <a:srgbClr val="B4CCE3"/>
            </a:solidFill>
            <a:prstDash val="solid"/>
          </a:ln>
        </p:spPr>
        <p:txBody>
          <a:bodyPr>
            <a:spAutoFit/>
          </a:bodyPr>
          <a:lstStyle/>
          <a:p>
            <a:endParaRPr lang="en-US"/>
          </a:p>
        </p:txBody>
      </p:sp>
      <p:sp>
        <p:nvSpPr>
          <p:cNvPr id="13" name="Text 6">
            <a:extLst>
              <a:ext uri="{FF2B5EF4-FFF2-40B4-BE49-F238E27FC236}">
                <a16:creationId xmlns:a16="http://schemas.microsoft.com/office/drawing/2014/main" id="{66C1CF7F-280E-7F13-7816-129903877652}"/>
              </a:ext>
            </a:extLst>
          </p:cNvPr>
          <p:cNvSpPr/>
          <p:nvPr/>
        </p:nvSpPr>
        <p:spPr>
          <a:xfrm>
            <a:off x="3002791" y="2629594"/>
            <a:ext cx="54021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مثال</a:t>
            </a:r>
            <a:endParaRPr lang="en-US" sz="1800"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C272C185-86DC-29E5-FBFA-1E8573CE2161}"/>
              </a:ext>
            </a:extLst>
          </p:cNvPr>
          <p:cNvSpPr/>
          <p:nvPr/>
        </p:nvSpPr>
        <p:spPr>
          <a:xfrm>
            <a:off x="845840" y="2987279"/>
            <a:ext cx="26971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معلم يواجه تحديات في التوفيق بين مهنته وحياته الشخصية.</a:t>
            </a:r>
            <a:endParaRPr lang="en-US"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765E816E-019C-8095-EF8C-4EF2C092478E}"/>
              </a:ext>
            </a:extLst>
          </p:cNvPr>
          <p:cNvSpPr/>
          <p:nvPr/>
        </p:nvSpPr>
        <p:spPr>
          <a:xfrm>
            <a:off x="661492" y="3866158"/>
            <a:ext cx="6297018" cy="1635919"/>
          </a:xfrm>
          <a:prstGeom prst="roundRect">
            <a:avLst>
              <a:gd name="adj" fmla="val 9099"/>
            </a:avLst>
          </a:prstGeom>
          <a:solidFill>
            <a:srgbClr val="FFFFFF"/>
          </a:solidFill>
          <a:ln w="22860">
            <a:solidFill>
              <a:srgbClr val="B4CCE3"/>
            </a:solidFill>
            <a:prstDash val="solid"/>
          </a:ln>
        </p:spPr>
        <p:txBody>
          <a:bodyPr>
            <a:spAutoFit/>
          </a:bodyPr>
          <a:lstStyle/>
          <a:p>
            <a:endParaRPr lang="en-US"/>
          </a:p>
        </p:txBody>
      </p:sp>
      <p:sp>
        <p:nvSpPr>
          <p:cNvPr id="16" name="Text 9">
            <a:extLst>
              <a:ext uri="{FF2B5EF4-FFF2-40B4-BE49-F238E27FC236}">
                <a16:creationId xmlns:a16="http://schemas.microsoft.com/office/drawing/2014/main" id="{E9A5B278-29DB-0654-F4DC-EB18F2492F4F}"/>
              </a:ext>
            </a:extLst>
          </p:cNvPr>
          <p:cNvSpPr/>
          <p:nvPr/>
        </p:nvSpPr>
        <p:spPr>
          <a:xfrm>
            <a:off x="5060550" y="4050507"/>
            <a:ext cx="171361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مؤشرات الصراع</a:t>
            </a:r>
            <a:endParaRPr lang="en-US" sz="1800"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462B71AE-F93E-E27E-6759-BA610983F812}"/>
              </a:ext>
            </a:extLst>
          </p:cNvPr>
          <p:cNvSpPr/>
          <p:nvPr/>
        </p:nvSpPr>
        <p:spPr>
          <a:xfrm>
            <a:off x="845840" y="4408190"/>
            <a:ext cx="5928320" cy="933076"/>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شعور بالقلق والضغط</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انخفاض الأداء الفردي</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عدم وضوح الأهداف الشخصية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52930155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6BAD759-52F7-7A83-C891-A0E76E3941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93471" y="1031960"/>
            <a:ext cx="3973810" cy="5439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B671A18C-35DA-F4F8-50EE-2EFA1DFDD287}"/>
              </a:ext>
            </a:extLst>
          </p:cNvPr>
          <p:cNvSpPr/>
          <p:nvPr/>
        </p:nvSpPr>
        <p:spPr>
          <a:xfrm>
            <a:off x="4881829" y="1198333"/>
            <a:ext cx="2571217"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الصراع بين الأفراد</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EEDE0956-2E63-2650-B03A-79BD083BA91D}"/>
              </a:ext>
            </a:extLst>
          </p:cNvPr>
          <p:cNvSpPr/>
          <p:nvPr/>
        </p:nvSpPr>
        <p:spPr>
          <a:xfrm>
            <a:off x="1102378" y="1264736"/>
            <a:ext cx="2598468" cy="368691"/>
          </a:xfrm>
          <a:prstGeom prst="rect">
            <a:avLst/>
          </a:prstGeom>
          <a:noFill/>
          <a:ln/>
        </p:spPr>
        <p:txBody>
          <a:bodyPr wrap="none" lIns="0" tIns="0" rIns="0" bIns="0" rtlCol="0" anchor="t">
            <a:spAutoFit/>
          </a:bodyPr>
          <a:lstStyle/>
          <a:p>
            <a:pPr>
              <a:lnSpc>
                <a:spcPct val="150000"/>
              </a:lnSpc>
            </a:pPr>
            <a:r>
              <a:rPr lang="en-US" sz="1800" b="1" dirty="0">
                <a:solidFill>
                  <a:srgbClr val="091C53"/>
                </a:solidFill>
                <a:latin typeface="Alexandria" pitchFamily="2" charset="-78"/>
                <a:ea typeface="Instrument Sans Semi Bold" pitchFamily="34" charset="-122"/>
                <a:cs typeface="Alexandria" pitchFamily="2" charset="-78"/>
              </a:rPr>
              <a:t>Interpersonal Conflict</a:t>
            </a:r>
            <a:endParaRPr lang="en-US" sz="1800" b="1"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5B4717E0-0FD6-FC1D-AD1D-2CB7E6E3428D}"/>
              </a:ext>
            </a:extLst>
          </p:cNvPr>
          <p:cNvSpPr/>
          <p:nvPr/>
        </p:nvSpPr>
        <p:spPr>
          <a:xfrm>
            <a:off x="3892650" y="1821955"/>
            <a:ext cx="3065859" cy="1878906"/>
          </a:xfrm>
          <a:prstGeom prst="roundRect">
            <a:avLst>
              <a:gd name="adj" fmla="val 7922"/>
            </a:avLst>
          </a:prstGeom>
          <a:solidFill>
            <a:srgbClr val="CEE6FD"/>
          </a:solidFill>
          <a:ln/>
        </p:spPr>
        <p:txBody>
          <a:bodyPr>
            <a:spAutoFit/>
          </a:bodyPr>
          <a:lstStyle/>
          <a:p>
            <a:endParaRPr lang="en-US"/>
          </a:p>
        </p:txBody>
      </p:sp>
      <p:sp>
        <p:nvSpPr>
          <p:cNvPr id="10" name="Shape 3">
            <a:extLst>
              <a:ext uri="{FF2B5EF4-FFF2-40B4-BE49-F238E27FC236}">
                <a16:creationId xmlns:a16="http://schemas.microsoft.com/office/drawing/2014/main" id="{49023696-508E-2D5C-88D0-275F35DB1496}"/>
              </a:ext>
            </a:extLst>
          </p:cNvPr>
          <p:cNvSpPr/>
          <p:nvPr/>
        </p:nvSpPr>
        <p:spPr>
          <a:xfrm>
            <a:off x="6297117" y="1987253"/>
            <a:ext cx="496094" cy="496094"/>
          </a:xfrm>
          <a:prstGeom prst="roundRect">
            <a:avLst>
              <a:gd name="adj" fmla="val 15358451"/>
            </a:avLst>
          </a:prstGeom>
          <a:solidFill>
            <a:srgbClr val="84C1FA"/>
          </a:solidFill>
          <a:ln/>
        </p:spPr>
        <p:txBody>
          <a:bodyPr>
            <a:spAutoFit/>
          </a:bodyPr>
          <a:lstStyle/>
          <a:p>
            <a:endParaRPr lang="en-US"/>
          </a:p>
        </p:txBody>
      </p:sp>
      <p:grpSp>
        <p:nvGrpSpPr>
          <p:cNvPr id="2" name="Image 1" descr="preencoded.png">
            <a:extLst>
              <a:ext uri="{FF2B5EF4-FFF2-40B4-BE49-F238E27FC236}">
                <a16:creationId xmlns:a16="http://schemas.microsoft.com/office/drawing/2014/main" id="{8A69370D-A394-8044-9B96-35A6CAAA6577}"/>
              </a:ext>
            </a:extLst>
          </p:cNvPr>
          <p:cNvGrpSpPr/>
          <p:nvPr/>
        </p:nvGrpSpPr>
        <p:grpSpPr>
          <a:xfrm>
            <a:off x="6433904" y="2123766"/>
            <a:ext cx="205139" cy="205203"/>
            <a:chOff x="6433904" y="2123766"/>
            <a:chExt cx="205139" cy="205203"/>
          </a:xfrm>
          <a:noFill/>
        </p:grpSpPr>
        <p:sp>
          <p:nvSpPr>
            <p:cNvPr id="3" name="Freeform: Shape 2">
              <a:extLst>
                <a:ext uri="{FF2B5EF4-FFF2-40B4-BE49-F238E27FC236}">
                  <a16:creationId xmlns:a16="http://schemas.microsoft.com/office/drawing/2014/main" id="{376FE2FA-B18F-FA75-30D8-7F3DFF5FBA21}"/>
                </a:ext>
              </a:extLst>
            </p:cNvPr>
            <p:cNvSpPr/>
            <p:nvPr/>
          </p:nvSpPr>
          <p:spPr>
            <a:xfrm>
              <a:off x="6438925" y="2176190"/>
              <a:ext cx="22137" cy="84960"/>
            </a:xfrm>
            <a:custGeom>
              <a:avLst/>
              <a:gdLst>
                <a:gd name="connsiteX0" fmla="*/ 0 w 22137"/>
                <a:gd name="connsiteY0" fmla="*/ 84961 h 84960"/>
                <a:gd name="connsiteX1" fmla="*/ 9580 w 22137"/>
                <a:gd name="connsiteY1" fmla="*/ 67007 h 84960"/>
                <a:gd name="connsiteX2" fmla="*/ 13415 w 22137"/>
                <a:gd name="connsiteY2" fmla="*/ 47475 h 84960"/>
                <a:gd name="connsiteX3" fmla="*/ 14097 w 22137"/>
                <a:gd name="connsiteY3" fmla="*/ 26209 h 84960"/>
                <a:gd name="connsiteX4" fmla="*/ 17625 w 22137"/>
                <a:gd name="connsiteY4" fmla="*/ 10274 h 84960"/>
                <a:gd name="connsiteX5" fmla="*/ 22138 w 22137"/>
                <a:gd name="connsiteY5" fmla="*/ 0 h 8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37" h="84960">
                  <a:moveTo>
                    <a:pt x="0" y="84961"/>
                  </a:moveTo>
                  <a:cubicBezTo>
                    <a:pt x="3694" y="79278"/>
                    <a:pt x="6980" y="73163"/>
                    <a:pt x="9580" y="67007"/>
                  </a:cubicBezTo>
                  <a:cubicBezTo>
                    <a:pt x="11321" y="61369"/>
                    <a:pt x="12563" y="55259"/>
                    <a:pt x="13415" y="47475"/>
                  </a:cubicBezTo>
                  <a:cubicBezTo>
                    <a:pt x="13714" y="42524"/>
                    <a:pt x="13794" y="29816"/>
                    <a:pt x="14097" y="26209"/>
                  </a:cubicBezTo>
                  <a:cubicBezTo>
                    <a:pt x="14782" y="21486"/>
                    <a:pt x="16087" y="15434"/>
                    <a:pt x="17625" y="10274"/>
                  </a:cubicBezTo>
                  <a:cubicBezTo>
                    <a:pt x="18947" y="6857"/>
                    <a:pt x="20451" y="3433"/>
                    <a:pt x="22138" y="0"/>
                  </a:cubicBezTo>
                </a:path>
              </a:pathLst>
            </a:custGeom>
            <a:noFill/>
            <a:ln w="8865" cap="rnd">
              <a:solidFill>
                <a:srgbClr val="000000"/>
              </a:solidFill>
              <a:prstDash val="solid"/>
              <a:round/>
            </a:ln>
          </p:spPr>
          <p:txBody>
            <a:bodyPr rtlCol="0" anchor="ctr"/>
            <a:lstStyle/>
            <a:p>
              <a:endParaRPr lang="en-US"/>
            </a:p>
          </p:txBody>
        </p:sp>
        <p:sp>
          <p:nvSpPr>
            <p:cNvPr id="4" name="Freeform: Shape 3">
              <a:extLst>
                <a:ext uri="{FF2B5EF4-FFF2-40B4-BE49-F238E27FC236}">
                  <a16:creationId xmlns:a16="http://schemas.microsoft.com/office/drawing/2014/main" id="{59CC8F41-7EDB-FCB8-B70F-C8D8D51C1991}"/>
                </a:ext>
              </a:extLst>
            </p:cNvPr>
            <p:cNvSpPr/>
            <p:nvPr/>
          </p:nvSpPr>
          <p:spPr>
            <a:xfrm>
              <a:off x="6463869" y="2223701"/>
              <a:ext cx="26188" cy="65019"/>
            </a:xfrm>
            <a:custGeom>
              <a:avLst/>
              <a:gdLst>
                <a:gd name="connsiteX0" fmla="*/ 0 w 26188"/>
                <a:gd name="connsiteY0" fmla="*/ 65019 h 65019"/>
                <a:gd name="connsiteX1" fmla="*/ 13804 w 26188"/>
                <a:gd name="connsiteY1" fmla="*/ 42019 h 65019"/>
                <a:gd name="connsiteX2" fmla="*/ 23364 w 26188"/>
                <a:gd name="connsiteY2" fmla="*/ 15773 h 65019"/>
                <a:gd name="connsiteX3" fmla="*/ 26189 w 26188"/>
                <a:gd name="connsiteY3" fmla="*/ 0 h 65019"/>
              </a:gdLst>
              <a:ahLst/>
              <a:cxnLst>
                <a:cxn ang="0">
                  <a:pos x="connsiteX0" y="connsiteY0"/>
                </a:cxn>
                <a:cxn ang="0">
                  <a:pos x="connsiteX1" y="connsiteY1"/>
                </a:cxn>
                <a:cxn ang="0">
                  <a:pos x="connsiteX2" y="connsiteY2"/>
                </a:cxn>
                <a:cxn ang="0">
                  <a:pos x="connsiteX3" y="connsiteY3"/>
                </a:cxn>
              </a:cxnLst>
              <a:rect l="l" t="t" r="r" b="b"/>
              <a:pathLst>
                <a:path w="26188" h="65019">
                  <a:moveTo>
                    <a:pt x="0" y="65019"/>
                  </a:moveTo>
                  <a:cubicBezTo>
                    <a:pt x="4888" y="57885"/>
                    <a:pt x="9616" y="50050"/>
                    <a:pt x="13804" y="42019"/>
                  </a:cubicBezTo>
                  <a:cubicBezTo>
                    <a:pt x="17526" y="33605"/>
                    <a:pt x="20782" y="24677"/>
                    <a:pt x="23364" y="15773"/>
                  </a:cubicBezTo>
                  <a:cubicBezTo>
                    <a:pt x="24470" y="10672"/>
                    <a:pt x="25411" y="5414"/>
                    <a:pt x="26189" y="0"/>
                  </a:cubicBezTo>
                </a:path>
              </a:pathLst>
            </a:custGeom>
            <a:noFill/>
            <a:ln w="8865" cap="rnd">
              <a:solidFill>
                <a:srgbClr val="000000"/>
              </a:solidFill>
              <a:prstDash val="solid"/>
              <a:round/>
            </a:ln>
          </p:spPr>
          <p:txBody>
            <a:bodyPr rtlCol="0" anchor="ctr"/>
            <a:lstStyle/>
            <a:p>
              <a:endParaRPr lang="en-US"/>
            </a:p>
          </p:txBody>
        </p:sp>
        <p:sp>
          <p:nvSpPr>
            <p:cNvPr id="27" name="Freeform: Shape 26">
              <a:extLst>
                <a:ext uri="{FF2B5EF4-FFF2-40B4-BE49-F238E27FC236}">
                  <a16:creationId xmlns:a16="http://schemas.microsoft.com/office/drawing/2014/main" id="{F0D0DE32-DB20-07DB-CCEE-C8B930CE9704}"/>
                </a:ext>
              </a:extLst>
            </p:cNvPr>
            <p:cNvSpPr/>
            <p:nvPr/>
          </p:nvSpPr>
          <p:spPr>
            <a:xfrm>
              <a:off x="6477051" y="2205918"/>
              <a:ext cx="46913" cy="94070"/>
            </a:xfrm>
            <a:custGeom>
              <a:avLst/>
              <a:gdLst>
                <a:gd name="connsiteX0" fmla="*/ 0 w 46913"/>
                <a:gd name="connsiteY0" fmla="*/ 94071 h 94070"/>
                <a:gd name="connsiteX1" fmla="*/ 17209 w 46913"/>
                <a:gd name="connsiteY1" fmla="*/ 66373 h 94070"/>
                <a:gd name="connsiteX2" fmla="*/ 25585 w 46913"/>
                <a:gd name="connsiteY2" fmla="*/ 44021 h 94070"/>
                <a:gd name="connsiteX3" fmla="*/ 28939 w 46913"/>
                <a:gd name="connsiteY3" fmla="*/ 27738 h 94070"/>
                <a:gd name="connsiteX4" fmla="*/ 29505 w 46913"/>
                <a:gd name="connsiteY4" fmla="*/ 8494 h 94070"/>
                <a:gd name="connsiteX5" fmla="*/ 32236 w 46913"/>
                <a:gd name="connsiteY5" fmla="*/ 1591 h 94070"/>
                <a:gd name="connsiteX6" fmla="*/ 36161 w 46913"/>
                <a:gd name="connsiteY6" fmla="*/ 0 h 94070"/>
                <a:gd name="connsiteX7" fmla="*/ 42370 w 46913"/>
                <a:gd name="connsiteY7" fmla="*/ 2610 h 94070"/>
                <a:gd name="connsiteX8" fmla="*/ 46108 w 46913"/>
                <a:gd name="connsiteY8" fmla="*/ 9776 h 94070"/>
                <a:gd name="connsiteX9" fmla="*/ 46913 w 46913"/>
                <a:gd name="connsiteY9" fmla="*/ 23000 h 94070"/>
                <a:gd name="connsiteX10" fmla="*/ 44771 w 46913"/>
                <a:gd name="connsiteY10" fmla="*/ 39271 h 94070"/>
                <a:gd name="connsiteX11" fmla="*/ 39606 w 46913"/>
                <a:gd name="connsiteY11" fmla="*/ 56577 h 94070"/>
                <a:gd name="connsiteX12" fmla="*/ 37196 w 46913"/>
                <a:gd name="connsiteY12" fmla="*/ 62652 h 94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913" h="94070">
                  <a:moveTo>
                    <a:pt x="0" y="94071"/>
                  </a:moveTo>
                  <a:cubicBezTo>
                    <a:pt x="6691" y="84662"/>
                    <a:pt x="12341" y="75576"/>
                    <a:pt x="17209" y="66373"/>
                  </a:cubicBezTo>
                  <a:cubicBezTo>
                    <a:pt x="21194" y="57199"/>
                    <a:pt x="23724" y="50116"/>
                    <a:pt x="25585" y="44021"/>
                  </a:cubicBezTo>
                  <a:cubicBezTo>
                    <a:pt x="27130" y="37931"/>
                    <a:pt x="28339" y="31824"/>
                    <a:pt x="28939" y="27738"/>
                  </a:cubicBezTo>
                  <a:cubicBezTo>
                    <a:pt x="29375" y="22689"/>
                    <a:pt x="29578" y="17599"/>
                    <a:pt x="29505" y="8494"/>
                  </a:cubicBezTo>
                  <a:cubicBezTo>
                    <a:pt x="29921" y="5482"/>
                    <a:pt x="30752" y="3452"/>
                    <a:pt x="32236" y="1591"/>
                  </a:cubicBezTo>
                  <a:cubicBezTo>
                    <a:pt x="33169" y="889"/>
                    <a:pt x="34177" y="381"/>
                    <a:pt x="36161" y="0"/>
                  </a:cubicBezTo>
                  <a:cubicBezTo>
                    <a:pt x="38180" y="253"/>
                    <a:pt x="40294" y="1077"/>
                    <a:pt x="42370" y="2610"/>
                  </a:cubicBezTo>
                  <a:cubicBezTo>
                    <a:pt x="44046" y="4629"/>
                    <a:pt x="45130" y="6699"/>
                    <a:pt x="46108" y="9776"/>
                  </a:cubicBezTo>
                  <a:cubicBezTo>
                    <a:pt x="46628" y="12847"/>
                    <a:pt x="46927" y="17934"/>
                    <a:pt x="46913" y="23000"/>
                  </a:cubicBezTo>
                  <a:cubicBezTo>
                    <a:pt x="46564" y="28095"/>
                    <a:pt x="45917" y="33151"/>
                    <a:pt x="44771" y="39271"/>
                  </a:cubicBezTo>
                  <a:cubicBezTo>
                    <a:pt x="43526" y="44366"/>
                    <a:pt x="41738" y="50411"/>
                    <a:pt x="39606" y="56577"/>
                  </a:cubicBezTo>
                  <a:lnTo>
                    <a:pt x="37196" y="62652"/>
                  </a:lnTo>
                </a:path>
              </a:pathLst>
            </a:custGeom>
            <a:noFill/>
            <a:ln w="8865" cap="rnd">
              <a:solidFill>
                <a:srgbClr val="000000"/>
              </a:solidFill>
              <a:prstDash val="solid"/>
              <a:round/>
            </a:ln>
          </p:spPr>
          <p:txBody>
            <a:bodyPr rtlCol="0" anchor="ctr"/>
            <a:lstStyle/>
            <a:p>
              <a:endParaRPr lang="en-US"/>
            </a:p>
          </p:txBody>
        </p:sp>
        <p:sp>
          <p:nvSpPr>
            <p:cNvPr id="28" name="Freeform: Shape 27">
              <a:extLst>
                <a:ext uri="{FF2B5EF4-FFF2-40B4-BE49-F238E27FC236}">
                  <a16:creationId xmlns:a16="http://schemas.microsoft.com/office/drawing/2014/main" id="{81957B80-9314-749D-048A-5D66292EEAA4}"/>
                </a:ext>
              </a:extLst>
            </p:cNvPr>
            <p:cNvSpPr/>
            <p:nvPr/>
          </p:nvSpPr>
          <p:spPr>
            <a:xfrm>
              <a:off x="6632610" y="2272251"/>
              <a:ext cx="6064" cy="12124"/>
            </a:xfrm>
            <a:custGeom>
              <a:avLst/>
              <a:gdLst>
                <a:gd name="connsiteX0" fmla="*/ 0 w 6064"/>
                <a:gd name="connsiteY0" fmla="*/ 12125 h 12124"/>
                <a:gd name="connsiteX1" fmla="*/ 5256 w 6064"/>
                <a:gd name="connsiteY1" fmla="*/ 3047 h 12124"/>
                <a:gd name="connsiteX2" fmla="*/ 6065 w 6064"/>
                <a:gd name="connsiteY2" fmla="*/ 0 h 12124"/>
              </a:gdLst>
              <a:ahLst/>
              <a:cxnLst>
                <a:cxn ang="0">
                  <a:pos x="connsiteX0" y="connsiteY0"/>
                </a:cxn>
                <a:cxn ang="0">
                  <a:pos x="connsiteX1" y="connsiteY1"/>
                </a:cxn>
                <a:cxn ang="0">
                  <a:pos x="connsiteX2" y="connsiteY2"/>
                </a:cxn>
              </a:cxnLst>
              <a:rect l="l" t="t" r="r" b="b"/>
              <a:pathLst>
                <a:path w="6064" h="12124">
                  <a:moveTo>
                    <a:pt x="0" y="12125"/>
                  </a:moveTo>
                  <a:cubicBezTo>
                    <a:pt x="2164" y="9295"/>
                    <a:pt x="3915" y="6272"/>
                    <a:pt x="5256" y="3047"/>
                  </a:cubicBezTo>
                  <a:lnTo>
                    <a:pt x="6065" y="0"/>
                  </a:lnTo>
                </a:path>
              </a:pathLst>
            </a:custGeom>
            <a:noFill/>
            <a:ln w="8865" cap="rnd">
              <a:solidFill>
                <a:srgbClr val="000000"/>
              </a:solidFill>
              <a:prstDash val="solid"/>
              <a:round/>
            </a:ln>
          </p:spPr>
          <p:txBody>
            <a:bodyPr rtlCol="0" anchor="ctr"/>
            <a:lstStyle/>
            <a:p>
              <a:endParaRPr lang="en-US"/>
            </a:p>
          </p:txBody>
        </p:sp>
        <p:sp>
          <p:nvSpPr>
            <p:cNvPr id="29" name="Freeform: Shape 28">
              <a:extLst>
                <a:ext uri="{FF2B5EF4-FFF2-40B4-BE49-F238E27FC236}">
                  <a16:creationId xmlns:a16="http://schemas.microsoft.com/office/drawing/2014/main" id="{24C5D403-2FDF-8E4E-5EC6-CE0299CFB97B}"/>
                </a:ext>
              </a:extLst>
            </p:cNvPr>
            <p:cNvSpPr/>
            <p:nvPr/>
          </p:nvSpPr>
          <p:spPr>
            <a:xfrm>
              <a:off x="6434199" y="2123766"/>
              <a:ext cx="153365" cy="79517"/>
            </a:xfrm>
            <a:custGeom>
              <a:avLst/>
              <a:gdLst>
                <a:gd name="connsiteX0" fmla="*/ 0 w 153365"/>
                <a:gd name="connsiteY0" fmla="*/ 79518 h 79517"/>
                <a:gd name="connsiteX1" fmla="*/ 4142 w 153365"/>
                <a:gd name="connsiteY1" fmla="*/ 58309 h 79517"/>
                <a:gd name="connsiteX2" fmla="*/ 11861 w 153365"/>
                <a:gd name="connsiteY2" fmla="*/ 40155 h 79517"/>
                <a:gd name="connsiteX3" fmla="*/ 23131 w 153365"/>
                <a:gd name="connsiteY3" fmla="*/ 24949 h 79517"/>
                <a:gd name="connsiteX4" fmla="*/ 38279 w 153365"/>
                <a:gd name="connsiteY4" fmla="*/ 12260 h 79517"/>
                <a:gd name="connsiteX5" fmla="*/ 55389 w 153365"/>
                <a:gd name="connsiteY5" fmla="*/ 3956 h 79517"/>
                <a:gd name="connsiteX6" fmla="*/ 74630 w 153365"/>
                <a:gd name="connsiteY6" fmla="*/ 91 h 79517"/>
                <a:gd name="connsiteX7" fmla="*/ 94886 w 153365"/>
                <a:gd name="connsiteY7" fmla="*/ 974 h 79517"/>
                <a:gd name="connsiteX8" fmla="*/ 113155 w 153365"/>
                <a:gd name="connsiteY8" fmla="*/ 6179 h 79517"/>
                <a:gd name="connsiteX9" fmla="*/ 130392 w 153365"/>
                <a:gd name="connsiteY9" fmla="*/ 16027 h 79517"/>
                <a:gd name="connsiteX10" fmla="*/ 145026 w 153365"/>
                <a:gd name="connsiteY10" fmla="*/ 29749 h 79517"/>
                <a:gd name="connsiteX11" fmla="*/ 153365 w 153365"/>
                <a:gd name="connsiteY11" fmla="*/ 41232 h 79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3365" h="79517">
                  <a:moveTo>
                    <a:pt x="0" y="79518"/>
                  </a:moveTo>
                  <a:cubicBezTo>
                    <a:pt x="925" y="72434"/>
                    <a:pt x="2291" y="65347"/>
                    <a:pt x="4142" y="58309"/>
                  </a:cubicBezTo>
                  <a:cubicBezTo>
                    <a:pt x="6201" y="52225"/>
                    <a:pt x="8731" y="46194"/>
                    <a:pt x="11861" y="40155"/>
                  </a:cubicBezTo>
                  <a:cubicBezTo>
                    <a:pt x="15125" y="34938"/>
                    <a:pt x="18763" y="29999"/>
                    <a:pt x="23131" y="24949"/>
                  </a:cubicBezTo>
                  <a:cubicBezTo>
                    <a:pt x="28154" y="20029"/>
                    <a:pt x="33191" y="15851"/>
                    <a:pt x="38279" y="12260"/>
                  </a:cubicBezTo>
                  <a:cubicBezTo>
                    <a:pt x="43241" y="9288"/>
                    <a:pt x="49348" y="6281"/>
                    <a:pt x="55389" y="3956"/>
                  </a:cubicBezTo>
                  <a:cubicBezTo>
                    <a:pt x="61440" y="2187"/>
                    <a:pt x="67545" y="920"/>
                    <a:pt x="74630" y="91"/>
                  </a:cubicBezTo>
                  <a:cubicBezTo>
                    <a:pt x="80699" y="-188"/>
                    <a:pt x="88815" y="191"/>
                    <a:pt x="94886" y="974"/>
                  </a:cubicBezTo>
                  <a:cubicBezTo>
                    <a:pt x="100979" y="2201"/>
                    <a:pt x="107048" y="3920"/>
                    <a:pt x="113155" y="6179"/>
                  </a:cubicBezTo>
                  <a:cubicBezTo>
                    <a:pt x="119210" y="9015"/>
                    <a:pt x="124319" y="11913"/>
                    <a:pt x="130392" y="16027"/>
                  </a:cubicBezTo>
                  <a:cubicBezTo>
                    <a:pt x="135490" y="20121"/>
                    <a:pt x="140472" y="24788"/>
                    <a:pt x="145026" y="29749"/>
                  </a:cubicBezTo>
                  <a:cubicBezTo>
                    <a:pt x="147705" y="33134"/>
                    <a:pt x="150485" y="36962"/>
                    <a:pt x="153365" y="41232"/>
                  </a:cubicBezTo>
                </a:path>
              </a:pathLst>
            </a:custGeom>
            <a:noFill/>
            <a:ln w="8865" cap="rnd">
              <a:solidFill>
                <a:srgbClr val="000000"/>
              </a:solidFill>
              <a:prstDash val="solid"/>
              <a:round/>
            </a:ln>
          </p:spPr>
          <p:txBody>
            <a:bodyPr rtlCol="0" anchor="ctr"/>
            <a:lstStyle/>
            <a:p>
              <a:endParaRPr lang="en-US"/>
            </a:p>
          </p:txBody>
        </p:sp>
        <p:sp>
          <p:nvSpPr>
            <p:cNvPr id="30" name="Freeform: Shape 29">
              <a:extLst>
                <a:ext uri="{FF2B5EF4-FFF2-40B4-BE49-F238E27FC236}">
                  <a16:creationId xmlns:a16="http://schemas.microsoft.com/office/drawing/2014/main" id="{DE4097FC-40A6-1D5C-5BCE-764448772DCF}"/>
                </a:ext>
              </a:extLst>
            </p:cNvPr>
            <p:cNvSpPr/>
            <p:nvPr/>
          </p:nvSpPr>
          <p:spPr>
            <a:xfrm>
              <a:off x="6461062" y="2144713"/>
              <a:ext cx="109079" cy="33264"/>
            </a:xfrm>
            <a:custGeom>
              <a:avLst/>
              <a:gdLst>
                <a:gd name="connsiteX0" fmla="*/ 0 w 109079"/>
                <a:gd name="connsiteY0" fmla="*/ 31477 h 33264"/>
                <a:gd name="connsiteX1" fmla="*/ 6878 w 109079"/>
                <a:gd name="connsiteY1" fmla="*/ 21540 h 33264"/>
                <a:gd name="connsiteX2" fmla="*/ 15806 w 109079"/>
                <a:gd name="connsiteY2" fmla="*/ 12950 h 33264"/>
                <a:gd name="connsiteX3" fmla="*/ 27474 w 109079"/>
                <a:gd name="connsiteY3" fmla="*/ 5673 h 33264"/>
                <a:gd name="connsiteX4" fmla="*/ 38586 w 109079"/>
                <a:gd name="connsiteY4" fmla="*/ 1741 h 33264"/>
                <a:gd name="connsiteX5" fmla="*/ 50820 w 109079"/>
                <a:gd name="connsiteY5" fmla="*/ 0 h 33264"/>
                <a:gd name="connsiteX6" fmla="*/ 62566 w 109079"/>
                <a:gd name="connsiteY6" fmla="*/ 630 h 33264"/>
                <a:gd name="connsiteX7" fmla="*/ 74042 w 109079"/>
                <a:gd name="connsiteY7" fmla="*/ 3531 h 33264"/>
                <a:gd name="connsiteX8" fmla="*/ 85878 w 109079"/>
                <a:gd name="connsiteY8" fmla="*/ 9227 h 33264"/>
                <a:gd name="connsiteX9" fmla="*/ 95505 w 109079"/>
                <a:gd name="connsiteY9" fmla="*/ 16408 h 33264"/>
                <a:gd name="connsiteX10" fmla="*/ 104161 w 109079"/>
                <a:gd name="connsiteY10" fmla="*/ 25833 h 33264"/>
                <a:gd name="connsiteX11" fmla="*/ 109080 w 109079"/>
                <a:gd name="connsiteY11" fmla="*/ 33264 h 33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079" h="33264">
                  <a:moveTo>
                    <a:pt x="0" y="31477"/>
                  </a:moveTo>
                  <a:cubicBezTo>
                    <a:pt x="2040" y="28053"/>
                    <a:pt x="4555" y="24443"/>
                    <a:pt x="6878" y="21540"/>
                  </a:cubicBezTo>
                  <a:cubicBezTo>
                    <a:pt x="9773" y="18425"/>
                    <a:pt x="13391" y="14955"/>
                    <a:pt x="15806" y="12950"/>
                  </a:cubicBezTo>
                  <a:cubicBezTo>
                    <a:pt x="19821" y="10033"/>
                    <a:pt x="23487" y="7759"/>
                    <a:pt x="27474" y="5673"/>
                  </a:cubicBezTo>
                  <a:cubicBezTo>
                    <a:pt x="30917" y="4188"/>
                    <a:pt x="34902" y="2778"/>
                    <a:pt x="38586" y="1741"/>
                  </a:cubicBezTo>
                  <a:cubicBezTo>
                    <a:pt x="42599" y="895"/>
                    <a:pt x="47698" y="199"/>
                    <a:pt x="50820" y="0"/>
                  </a:cubicBezTo>
                  <a:cubicBezTo>
                    <a:pt x="54921" y="-10"/>
                    <a:pt x="58507" y="161"/>
                    <a:pt x="62566" y="630"/>
                  </a:cubicBezTo>
                  <a:cubicBezTo>
                    <a:pt x="66593" y="1376"/>
                    <a:pt x="70289" y="2317"/>
                    <a:pt x="74042" y="3531"/>
                  </a:cubicBezTo>
                  <a:cubicBezTo>
                    <a:pt x="78215" y="5197"/>
                    <a:pt x="82291" y="7181"/>
                    <a:pt x="85878" y="9227"/>
                  </a:cubicBezTo>
                  <a:cubicBezTo>
                    <a:pt x="89408" y="11548"/>
                    <a:pt x="92656" y="13991"/>
                    <a:pt x="95505" y="16408"/>
                  </a:cubicBezTo>
                  <a:cubicBezTo>
                    <a:pt x="98590" y="19366"/>
                    <a:pt x="101305" y="22313"/>
                    <a:pt x="104161" y="25833"/>
                  </a:cubicBezTo>
                  <a:cubicBezTo>
                    <a:pt x="105873" y="28244"/>
                    <a:pt x="107513" y="30721"/>
                    <a:pt x="109080" y="33264"/>
                  </a:cubicBezTo>
                </a:path>
              </a:pathLst>
            </a:custGeom>
            <a:noFill/>
            <a:ln w="8865" cap="rnd">
              <a:solidFill>
                <a:srgbClr val="000000"/>
              </a:solidFill>
              <a:prstDash val="solid"/>
              <a:round/>
            </a:ln>
          </p:spPr>
          <p:txBody>
            <a:bodyPr rtlCol="0" anchor="ctr"/>
            <a:lstStyle/>
            <a:p>
              <a:endParaRPr lang="en-US"/>
            </a:p>
          </p:txBody>
        </p:sp>
        <p:sp>
          <p:nvSpPr>
            <p:cNvPr id="31" name="Freeform: Shape 30">
              <a:extLst>
                <a:ext uri="{FF2B5EF4-FFF2-40B4-BE49-F238E27FC236}">
                  <a16:creationId xmlns:a16="http://schemas.microsoft.com/office/drawing/2014/main" id="{CECDCC4B-08B7-D4A5-39C0-FC1B81AFAF3D}"/>
                </a:ext>
              </a:extLst>
            </p:cNvPr>
            <p:cNvSpPr/>
            <p:nvPr/>
          </p:nvSpPr>
          <p:spPr>
            <a:xfrm>
              <a:off x="6471863" y="2164635"/>
              <a:ext cx="87679" cy="43306"/>
            </a:xfrm>
            <a:custGeom>
              <a:avLst/>
              <a:gdLst>
                <a:gd name="connsiteX0" fmla="*/ 0 w 87679"/>
                <a:gd name="connsiteY0" fmla="*/ 39634 h 43306"/>
                <a:gd name="connsiteX1" fmla="*/ 2459 w 87679"/>
                <a:gd name="connsiteY1" fmla="*/ 27575 h 43306"/>
                <a:gd name="connsiteX2" fmla="*/ 8536 w 87679"/>
                <a:gd name="connsiteY2" fmla="*/ 16477 h 43306"/>
                <a:gd name="connsiteX3" fmla="*/ 17767 w 87679"/>
                <a:gd name="connsiteY3" fmla="*/ 7323 h 43306"/>
                <a:gd name="connsiteX4" fmla="*/ 27897 w 87679"/>
                <a:gd name="connsiteY4" fmla="*/ 2168 h 43306"/>
                <a:gd name="connsiteX5" fmla="*/ 39923 w 87679"/>
                <a:gd name="connsiteY5" fmla="*/ 0 h 43306"/>
                <a:gd name="connsiteX6" fmla="*/ 51448 w 87679"/>
                <a:gd name="connsiteY6" fmla="*/ 1135 h 43306"/>
                <a:gd name="connsiteX7" fmla="*/ 62275 w 87679"/>
                <a:gd name="connsiteY7" fmla="*/ 5452 h 43306"/>
                <a:gd name="connsiteX8" fmla="*/ 72450 w 87679"/>
                <a:gd name="connsiteY8" fmla="*/ 13160 h 43306"/>
                <a:gd name="connsiteX9" fmla="*/ 79986 w 87679"/>
                <a:gd name="connsiteY9" fmla="*/ 22737 h 43306"/>
                <a:gd name="connsiteX10" fmla="*/ 85435 w 87679"/>
                <a:gd name="connsiteY10" fmla="*/ 34477 h 43306"/>
                <a:gd name="connsiteX11" fmla="*/ 87679 w 87679"/>
                <a:gd name="connsiteY11" fmla="*/ 43307 h 43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679" h="43306">
                  <a:moveTo>
                    <a:pt x="0" y="39634"/>
                  </a:moveTo>
                  <a:cubicBezTo>
                    <a:pt x="410" y="35611"/>
                    <a:pt x="1211" y="31589"/>
                    <a:pt x="2459" y="27575"/>
                  </a:cubicBezTo>
                  <a:cubicBezTo>
                    <a:pt x="4194" y="23534"/>
                    <a:pt x="6438" y="19520"/>
                    <a:pt x="8536" y="16477"/>
                  </a:cubicBezTo>
                  <a:cubicBezTo>
                    <a:pt x="11889" y="12504"/>
                    <a:pt x="14798" y="9690"/>
                    <a:pt x="17767" y="7323"/>
                  </a:cubicBezTo>
                  <a:cubicBezTo>
                    <a:pt x="20778" y="5384"/>
                    <a:pt x="23836" y="3793"/>
                    <a:pt x="27897" y="2168"/>
                  </a:cubicBezTo>
                  <a:cubicBezTo>
                    <a:pt x="31906" y="1039"/>
                    <a:pt x="35976" y="333"/>
                    <a:pt x="39923" y="0"/>
                  </a:cubicBezTo>
                  <a:cubicBezTo>
                    <a:pt x="43984" y="24"/>
                    <a:pt x="48055" y="447"/>
                    <a:pt x="51448" y="1135"/>
                  </a:cubicBezTo>
                  <a:cubicBezTo>
                    <a:pt x="55154" y="2230"/>
                    <a:pt x="59238" y="3887"/>
                    <a:pt x="62275" y="5452"/>
                  </a:cubicBezTo>
                  <a:cubicBezTo>
                    <a:pt x="66238" y="7955"/>
                    <a:pt x="69314" y="10308"/>
                    <a:pt x="72450" y="13160"/>
                  </a:cubicBezTo>
                  <a:cubicBezTo>
                    <a:pt x="75202" y="16134"/>
                    <a:pt x="77633" y="19227"/>
                    <a:pt x="79986" y="22737"/>
                  </a:cubicBezTo>
                  <a:cubicBezTo>
                    <a:pt x="82032" y="26380"/>
                    <a:pt x="83881" y="30349"/>
                    <a:pt x="85435" y="34477"/>
                  </a:cubicBezTo>
                  <a:cubicBezTo>
                    <a:pt x="86244" y="37212"/>
                    <a:pt x="86993" y="40155"/>
                    <a:pt x="87679" y="43307"/>
                  </a:cubicBezTo>
                </a:path>
              </a:pathLst>
            </a:custGeom>
            <a:noFill/>
            <a:ln w="8865" cap="rnd">
              <a:solidFill>
                <a:srgbClr val="000000"/>
              </a:solidFill>
              <a:prstDash val="solid"/>
              <a:round/>
            </a:ln>
          </p:spPr>
          <p:txBody>
            <a:bodyPr rtlCol="0" anchor="ctr"/>
            <a:lstStyle/>
            <a:p>
              <a:endParaRPr lang="en-US"/>
            </a:p>
          </p:txBody>
        </p:sp>
        <p:sp>
          <p:nvSpPr>
            <p:cNvPr id="32" name="Freeform: Shape 31">
              <a:extLst>
                <a:ext uri="{FF2B5EF4-FFF2-40B4-BE49-F238E27FC236}">
                  <a16:creationId xmlns:a16="http://schemas.microsoft.com/office/drawing/2014/main" id="{C1D7EBB0-5174-933E-3129-136669203C1D}"/>
                </a:ext>
              </a:extLst>
            </p:cNvPr>
            <p:cNvSpPr/>
            <p:nvPr/>
          </p:nvSpPr>
          <p:spPr>
            <a:xfrm>
              <a:off x="6490058" y="2184749"/>
              <a:ext cx="51231" cy="50433"/>
            </a:xfrm>
            <a:custGeom>
              <a:avLst/>
              <a:gdLst>
                <a:gd name="connsiteX0" fmla="*/ 0 w 51231"/>
                <a:gd name="connsiteY0" fmla="*/ 38952 h 50433"/>
                <a:gd name="connsiteX1" fmla="*/ 600 w 51231"/>
                <a:gd name="connsiteY1" fmla="*/ 19033 h 50433"/>
                <a:gd name="connsiteX2" fmla="*/ 3039 w 51231"/>
                <a:gd name="connsiteY2" fmla="*/ 12001 h 50433"/>
                <a:gd name="connsiteX3" fmla="*/ 9524 w 51231"/>
                <a:gd name="connsiteY3" fmla="*/ 4569 h 50433"/>
                <a:gd name="connsiteX4" fmla="*/ 18454 w 51231"/>
                <a:gd name="connsiteY4" fmla="*/ 379 h 50433"/>
                <a:gd name="connsiteX5" fmla="*/ 28662 w 51231"/>
                <a:gd name="connsiteY5" fmla="*/ 443 h 50433"/>
                <a:gd name="connsiteX6" fmla="*/ 37528 w 51231"/>
                <a:gd name="connsiteY6" fmla="*/ 4613 h 50433"/>
                <a:gd name="connsiteX7" fmla="*/ 44482 w 51231"/>
                <a:gd name="connsiteY7" fmla="*/ 11457 h 50433"/>
                <a:gd name="connsiteX8" fmla="*/ 49083 w 51231"/>
                <a:gd name="connsiteY8" fmla="*/ 20607 h 50433"/>
                <a:gd name="connsiteX9" fmla="*/ 51193 w 51231"/>
                <a:gd name="connsiteY9" fmla="*/ 31721 h 50433"/>
                <a:gd name="connsiteX10" fmla="*/ 50645 w 51231"/>
                <a:gd name="connsiteY10" fmla="*/ 50433 h 50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231" h="50433">
                  <a:moveTo>
                    <a:pt x="0" y="38952"/>
                  </a:moveTo>
                  <a:cubicBezTo>
                    <a:pt x="414" y="29714"/>
                    <a:pt x="355" y="21588"/>
                    <a:pt x="600" y="19033"/>
                  </a:cubicBezTo>
                  <a:cubicBezTo>
                    <a:pt x="1188" y="16369"/>
                    <a:pt x="1871" y="14426"/>
                    <a:pt x="3039" y="12001"/>
                  </a:cubicBezTo>
                  <a:cubicBezTo>
                    <a:pt x="4593" y="9578"/>
                    <a:pt x="6657" y="7129"/>
                    <a:pt x="9524" y="4569"/>
                  </a:cubicBezTo>
                  <a:cubicBezTo>
                    <a:pt x="12417" y="2686"/>
                    <a:pt x="15390" y="1300"/>
                    <a:pt x="18454" y="379"/>
                  </a:cubicBezTo>
                  <a:cubicBezTo>
                    <a:pt x="22541" y="-191"/>
                    <a:pt x="25585" y="-76"/>
                    <a:pt x="28662" y="443"/>
                  </a:cubicBezTo>
                  <a:cubicBezTo>
                    <a:pt x="31692" y="1402"/>
                    <a:pt x="34281" y="2581"/>
                    <a:pt x="37528" y="4613"/>
                  </a:cubicBezTo>
                  <a:cubicBezTo>
                    <a:pt x="39794" y="6382"/>
                    <a:pt x="42398" y="8924"/>
                    <a:pt x="44482" y="11457"/>
                  </a:cubicBezTo>
                  <a:cubicBezTo>
                    <a:pt x="46389" y="14426"/>
                    <a:pt x="47899" y="17494"/>
                    <a:pt x="49083" y="20607"/>
                  </a:cubicBezTo>
                  <a:cubicBezTo>
                    <a:pt x="50071" y="24164"/>
                    <a:pt x="50724" y="27642"/>
                    <a:pt x="51193" y="31721"/>
                  </a:cubicBezTo>
                  <a:cubicBezTo>
                    <a:pt x="51318" y="37494"/>
                    <a:pt x="51135" y="43731"/>
                    <a:pt x="50645" y="50433"/>
                  </a:cubicBezTo>
                </a:path>
              </a:pathLst>
            </a:custGeom>
            <a:noFill/>
            <a:ln w="8865" cap="rnd">
              <a:solidFill>
                <a:srgbClr val="000000"/>
              </a:solidFill>
              <a:prstDash val="solid"/>
              <a:round/>
            </a:ln>
          </p:spPr>
          <p:txBody>
            <a:bodyPr rtlCol="0" anchor="ctr"/>
            <a:lstStyle/>
            <a:p>
              <a:endParaRPr lang="en-US"/>
            </a:p>
          </p:txBody>
        </p:sp>
        <p:sp>
          <p:nvSpPr>
            <p:cNvPr id="33" name="Freeform: Shape 32">
              <a:extLst>
                <a:ext uri="{FF2B5EF4-FFF2-40B4-BE49-F238E27FC236}">
                  <a16:creationId xmlns:a16="http://schemas.microsoft.com/office/drawing/2014/main" id="{84EFB0F8-6D71-327D-2780-54CE5CA1F34C}"/>
                </a:ext>
              </a:extLst>
            </p:cNvPr>
            <p:cNvSpPr/>
            <p:nvPr/>
          </p:nvSpPr>
          <p:spPr>
            <a:xfrm>
              <a:off x="6536463" y="2241713"/>
              <a:ext cx="51281" cy="45438"/>
            </a:xfrm>
            <a:custGeom>
              <a:avLst/>
              <a:gdLst>
                <a:gd name="connsiteX0" fmla="*/ 8886 w 51281"/>
                <a:gd name="connsiteY0" fmla="*/ 45439 h 45438"/>
                <a:gd name="connsiteX1" fmla="*/ 3232 w 51281"/>
                <a:gd name="connsiteY1" fmla="*/ 38380 h 45438"/>
                <a:gd name="connsiteX2" fmla="*/ 309 w 51281"/>
                <a:gd name="connsiteY2" fmla="*/ 30347 h 45438"/>
                <a:gd name="connsiteX3" fmla="*/ 215 w 51281"/>
                <a:gd name="connsiteY3" fmla="*/ 21363 h 45438"/>
                <a:gd name="connsiteX4" fmla="*/ 2975 w 51281"/>
                <a:gd name="connsiteY4" fmla="*/ 13346 h 45438"/>
                <a:gd name="connsiteX5" fmla="*/ 8591 w 51281"/>
                <a:gd name="connsiteY5" fmla="*/ 6260 h 45438"/>
                <a:gd name="connsiteX6" fmla="*/ 15758 w 51281"/>
                <a:gd name="connsiteY6" fmla="*/ 1837 h 45438"/>
                <a:gd name="connsiteX7" fmla="*/ 23750 w 51281"/>
                <a:gd name="connsiteY7" fmla="*/ 2 h 45438"/>
                <a:gd name="connsiteX8" fmla="*/ 31565 w 51281"/>
                <a:gd name="connsiteY8" fmla="*/ 796 h 45438"/>
                <a:gd name="connsiteX9" fmla="*/ 37783 w 51281"/>
                <a:gd name="connsiteY9" fmla="*/ 3618 h 45438"/>
                <a:gd name="connsiteX10" fmla="*/ 51282 w 51281"/>
                <a:gd name="connsiteY10" fmla="*/ 15777 h 4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281" h="45438">
                  <a:moveTo>
                    <a:pt x="8886" y="45439"/>
                  </a:moveTo>
                  <a:cubicBezTo>
                    <a:pt x="6324" y="42795"/>
                    <a:pt x="4612" y="40583"/>
                    <a:pt x="3232" y="38380"/>
                  </a:cubicBezTo>
                  <a:cubicBezTo>
                    <a:pt x="1992" y="35855"/>
                    <a:pt x="1036" y="33284"/>
                    <a:pt x="309" y="30347"/>
                  </a:cubicBezTo>
                  <a:cubicBezTo>
                    <a:pt x="-64" y="27531"/>
                    <a:pt x="-104" y="24448"/>
                    <a:pt x="215" y="21363"/>
                  </a:cubicBezTo>
                  <a:cubicBezTo>
                    <a:pt x="886" y="18405"/>
                    <a:pt x="1697" y="16064"/>
                    <a:pt x="2975" y="13346"/>
                  </a:cubicBezTo>
                  <a:cubicBezTo>
                    <a:pt x="4519" y="10825"/>
                    <a:pt x="6382" y="8454"/>
                    <a:pt x="8591" y="6260"/>
                  </a:cubicBezTo>
                  <a:cubicBezTo>
                    <a:pt x="10797" y="4535"/>
                    <a:pt x="13142" y="3091"/>
                    <a:pt x="15758" y="1837"/>
                  </a:cubicBezTo>
                  <a:cubicBezTo>
                    <a:pt x="18211" y="974"/>
                    <a:pt x="21020" y="325"/>
                    <a:pt x="23750" y="2"/>
                  </a:cubicBezTo>
                  <a:cubicBezTo>
                    <a:pt x="26285" y="-24"/>
                    <a:pt x="29076" y="256"/>
                    <a:pt x="31565" y="796"/>
                  </a:cubicBezTo>
                  <a:cubicBezTo>
                    <a:pt x="33776" y="1530"/>
                    <a:pt x="35878" y="2499"/>
                    <a:pt x="37783" y="3618"/>
                  </a:cubicBezTo>
                  <a:cubicBezTo>
                    <a:pt x="40204" y="5329"/>
                    <a:pt x="44059" y="8657"/>
                    <a:pt x="51282" y="15777"/>
                  </a:cubicBezTo>
                </a:path>
              </a:pathLst>
            </a:custGeom>
            <a:noFill/>
            <a:ln w="8865" cap="rnd">
              <a:solidFill>
                <a:srgbClr val="000000"/>
              </a:solidFill>
              <a:prstDash val="solid"/>
              <a:round/>
            </a:ln>
          </p:spPr>
          <p:txBody>
            <a:bodyPr rtlCol="0" anchor="ctr"/>
            <a:lstStyle/>
            <a:p>
              <a:endParaRPr lang="en-US"/>
            </a:p>
          </p:txBody>
        </p:sp>
        <p:sp>
          <p:nvSpPr>
            <p:cNvPr id="34" name="Freeform: Shape 33">
              <a:extLst>
                <a:ext uri="{FF2B5EF4-FFF2-40B4-BE49-F238E27FC236}">
                  <a16:creationId xmlns:a16="http://schemas.microsoft.com/office/drawing/2014/main" id="{B3581305-A33A-FE37-ACD4-BABA743B6410}"/>
                </a:ext>
              </a:extLst>
            </p:cNvPr>
            <p:cNvSpPr/>
            <p:nvPr/>
          </p:nvSpPr>
          <p:spPr>
            <a:xfrm>
              <a:off x="6587745" y="2241689"/>
              <a:ext cx="51298" cy="30562"/>
            </a:xfrm>
            <a:custGeom>
              <a:avLst/>
              <a:gdLst>
                <a:gd name="connsiteX0" fmla="*/ 50930 w 51298"/>
                <a:gd name="connsiteY0" fmla="*/ 30562 h 30562"/>
                <a:gd name="connsiteX1" fmla="*/ 51250 w 51298"/>
                <a:gd name="connsiteY1" fmla="*/ 23050 h 30562"/>
                <a:gd name="connsiteX2" fmla="*/ 49611 w 51298"/>
                <a:gd name="connsiteY2" fmla="*/ 16245 h 30562"/>
                <a:gd name="connsiteX3" fmla="*/ 46206 w 51298"/>
                <a:gd name="connsiteY3" fmla="*/ 10201 h 30562"/>
                <a:gd name="connsiteX4" fmla="*/ 40987 w 51298"/>
                <a:gd name="connsiteY4" fmla="*/ 5000 h 30562"/>
                <a:gd name="connsiteX5" fmla="*/ 32944 w 51298"/>
                <a:gd name="connsiteY5" fmla="*/ 969 h 30562"/>
                <a:gd name="connsiteX6" fmla="*/ 26705 w 51298"/>
                <a:gd name="connsiteY6" fmla="*/ 0 h 30562"/>
                <a:gd name="connsiteX7" fmla="*/ 16400 w 51298"/>
                <a:gd name="connsiteY7" fmla="*/ 2112 h 30562"/>
                <a:gd name="connsiteX8" fmla="*/ 6217 w 51298"/>
                <a:gd name="connsiteY8" fmla="*/ 9578 h 30562"/>
                <a:gd name="connsiteX9" fmla="*/ 0 w 51298"/>
                <a:gd name="connsiteY9" fmla="*/ 15802 h 30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298" h="30562">
                  <a:moveTo>
                    <a:pt x="50930" y="30562"/>
                  </a:moveTo>
                  <a:cubicBezTo>
                    <a:pt x="51262" y="28314"/>
                    <a:pt x="51374" y="26067"/>
                    <a:pt x="51250" y="23050"/>
                  </a:cubicBezTo>
                  <a:cubicBezTo>
                    <a:pt x="50985" y="21069"/>
                    <a:pt x="50453" y="18740"/>
                    <a:pt x="49611" y="16245"/>
                  </a:cubicBezTo>
                  <a:cubicBezTo>
                    <a:pt x="48852" y="14504"/>
                    <a:pt x="47554" y="12153"/>
                    <a:pt x="46206" y="10201"/>
                  </a:cubicBezTo>
                  <a:cubicBezTo>
                    <a:pt x="44556" y="8244"/>
                    <a:pt x="42880" y="6565"/>
                    <a:pt x="40987" y="5000"/>
                  </a:cubicBezTo>
                  <a:cubicBezTo>
                    <a:pt x="39120" y="3731"/>
                    <a:pt x="37046" y="2573"/>
                    <a:pt x="32944" y="969"/>
                  </a:cubicBezTo>
                  <a:cubicBezTo>
                    <a:pt x="30875" y="453"/>
                    <a:pt x="28648" y="118"/>
                    <a:pt x="26705" y="0"/>
                  </a:cubicBezTo>
                  <a:cubicBezTo>
                    <a:pt x="23914" y="86"/>
                    <a:pt x="20238" y="732"/>
                    <a:pt x="16400" y="2112"/>
                  </a:cubicBezTo>
                  <a:cubicBezTo>
                    <a:pt x="13013" y="3998"/>
                    <a:pt x="9221" y="6842"/>
                    <a:pt x="6217" y="9578"/>
                  </a:cubicBezTo>
                  <a:lnTo>
                    <a:pt x="0" y="15802"/>
                  </a:lnTo>
                </a:path>
              </a:pathLst>
            </a:custGeom>
            <a:noFill/>
            <a:ln w="8865" cap="rnd">
              <a:solidFill>
                <a:srgbClr val="000000"/>
              </a:solidFill>
              <a:prstDash val="solid"/>
              <a:round/>
            </a:ln>
          </p:spPr>
          <p:txBody>
            <a:bodyPr rtlCol="0" anchor="ctr"/>
            <a:lstStyle/>
            <a:p>
              <a:endParaRPr lang="en-US"/>
            </a:p>
          </p:txBody>
        </p:sp>
        <p:sp>
          <p:nvSpPr>
            <p:cNvPr id="35" name="Freeform: Shape 34">
              <a:extLst>
                <a:ext uri="{FF2B5EF4-FFF2-40B4-BE49-F238E27FC236}">
                  <a16:creationId xmlns:a16="http://schemas.microsoft.com/office/drawing/2014/main" id="{10A89867-1ECF-C0C9-EFE2-8DE83A552627}"/>
                </a:ext>
              </a:extLst>
            </p:cNvPr>
            <p:cNvSpPr/>
            <p:nvPr/>
          </p:nvSpPr>
          <p:spPr>
            <a:xfrm>
              <a:off x="6433904" y="2203284"/>
              <a:ext cx="295" cy="20553"/>
            </a:xfrm>
            <a:custGeom>
              <a:avLst/>
              <a:gdLst>
                <a:gd name="connsiteX0" fmla="*/ 0 w 295"/>
                <a:gd name="connsiteY0" fmla="*/ 20553 h 20553"/>
                <a:gd name="connsiteX1" fmla="*/ 295 w 295"/>
                <a:gd name="connsiteY1" fmla="*/ 0 h 20553"/>
              </a:gdLst>
              <a:ahLst/>
              <a:cxnLst>
                <a:cxn ang="0">
                  <a:pos x="connsiteX0" y="connsiteY0"/>
                </a:cxn>
                <a:cxn ang="0">
                  <a:pos x="connsiteX1" y="connsiteY1"/>
                </a:cxn>
              </a:cxnLst>
              <a:rect l="l" t="t" r="r" b="b"/>
              <a:pathLst>
                <a:path w="295" h="20553">
                  <a:moveTo>
                    <a:pt x="0" y="20553"/>
                  </a:moveTo>
                  <a:lnTo>
                    <a:pt x="295" y="0"/>
                  </a:lnTo>
                </a:path>
              </a:pathLst>
            </a:custGeom>
            <a:noFill/>
            <a:ln w="8865" cap="rnd">
              <a:solidFill>
                <a:srgbClr val="000000"/>
              </a:solidFill>
              <a:prstDash val="solid"/>
              <a:round/>
            </a:ln>
          </p:spPr>
          <p:txBody>
            <a:bodyPr rtlCol="0" anchor="ctr"/>
            <a:lstStyle/>
            <a:p>
              <a:endParaRPr lang="en-US"/>
            </a:p>
          </p:txBody>
        </p:sp>
        <p:sp>
          <p:nvSpPr>
            <p:cNvPr id="36" name="Freeform: Shape 35">
              <a:extLst>
                <a:ext uri="{FF2B5EF4-FFF2-40B4-BE49-F238E27FC236}">
                  <a16:creationId xmlns:a16="http://schemas.microsoft.com/office/drawing/2014/main" id="{5D7B2D51-2366-6091-9CE5-ADBD4A502FB4}"/>
                </a:ext>
              </a:extLst>
            </p:cNvPr>
            <p:cNvSpPr/>
            <p:nvPr/>
          </p:nvSpPr>
          <p:spPr>
            <a:xfrm>
              <a:off x="6450555" y="2226596"/>
              <a:ext cx="19915" cy="50041"/>
            </a:xfrm>
            <a:custGeom>
              <a:avLst/>
              <a:gdLst>
                <a:gd name="connsiteX0" fmla="*/ 0 w 19915"/>
                <a:gd name="connsiteY0" fmla="*/ 50042 h 50041"/>
                <a:gd name="connsiteX1" fmla="*/ 19916 w 19915"/>
                <a:gd name="connsiteY1" fmla="*/ 0 h 50041"/>
              </a:gdLst>
              <a:ahLst/>
              <a:cxnLst>
                <a:cxn ang="0">
                  <a:pos x="connsiteX0" y="connsiteY0"/>
                </a:cxn>
                <a:cxn ang="0">
                  <a:pos x="connsiteX1" y="connsiteY1"/>
                </a:cxn>
              </a:cxnLst>
              <a:rect l="l" t="t" r="r" b="b"/>
              <a:pathLst>
                <a:path w="19915" h="50041">
                  <a:moveTo>
                    <a:pt x="0" y="50042"/>
                  </a:moveTo>
                  <a:cubicBezTo>
                    <a:pt x="10561" y="35199"/>
                    <a:pt x="17392" y="18035"/>
                    <a:pt x="19916" y="0"/>
                  </a:cubicBezTo>
                </a:path>
              </a:pathLst>
            </a:custGeom>
            <a:noFill/>
            <a:ln w="8865" cap="rnd">
              <a:solidFill>
                <a:srgbClr val="000000"/>
              </a:solidFill>
              <a:prstDash val="solid"/>
              <a:round/>
            </a:ln>
          </p:spPr>
          <p:txBody>
            <a:bodyPr rtlCol="0" anchor="ctr"/>
            <a:lstStyle/>
            <a:p>
              <a:endParaRPr lang="en-US"/>
            </a:p>
          </p:txBody>
        </p:sp>
        <p:sp>
          <p:nvSpPr>
            <p:cNvPr id="37" name="Freeform: Shape 36">
              <a:extLst>
                <a:ext uri="{FF2B5EF4-FFF2-40B4-BE49-F238E27FC236}">
                  <a16:creationId xmlns:a16="http://schemas.microsoft.com/office/drawing/2014/main" id="{2786A7A4-08EC-ADB2-D351-E72A6E271982}"/>
                </a:ext>
              </a:extLst>
            </p:cNvPr>
            <p:cNvSpPr/>
            <p:nvPr/>
          </p:nvSpPr>
          <p:spPr>
            <a:xfrm>
              <a:off x="6530583" y="2298885"/>
              <a:ext cx="5747" cy="9545"/>
            </a:xfrm>
            <a:custGeom>
              <a:avLst/>
              <a:gdLst>
                <a:gd name="connsiteX0" fmla="*/ 5748 w 5747"/>
                <a:gd name="connsiteY0" fmla="*/ 0 h 9545"/>
                <a:gd name="connsiteX1" fmla="*/ 0 w 5747"/>
                <a:gd name="connsiteY1" fmla="*/ 9545 h 9545"/>
              </a:gdLst>
              <a:ahLst/>
              <a:cxnLst>
                <a:cxn ang="0">
                  <a:pos x="connsiteX0" y="connsiteY0"/>
                </a:cxn>
                <a:cxn ang="0">
                  <a:pos x="connsiteX1" y="connsiteY1"/>
                </a:cxn>
              </a:cxnLst>
              <a:rect l="l" t="t" r="r" b="b"/>
              <a:pathLst>
                <a:path w="5747" h="9545">
                  <a:moveTo>
                    <a:pt x="5748" y="0"/>
                  </a:moveTo>
                  <a:lnTo>
                    <a:pt x="0" y="9545"/>
                  </a:lnTo>
                </a:path>
              </a:pathLst>
            </a:custGeom>
            <a:noFill/>
            <a:ln w="8865" cap="rnd">
              <a:solidFill>
                <a:srgbClr val="000000"/>
              </a:solidFill>
              <a:prstDash val="solid"/>
              <a:round/>
            </a:ln>
          </p:spPr>
          <p:txBody>
            <a:bodyPr rtlCol="0" anchor="ctr"/>
            <a:lstStyle/>
            <a:p>
              <a:endParaRPr lang="en-US"/>
            </a:p>
          </p:txBody>
        </p:sp>
        <p:sp>
          <p:nvSpPr>
            <p:cNvPr id="38" name="Freeform: Shape 37">
              <a:extLst>
                <a:ext uri="{FF2B5EF4-FFF2-40B4-BE49-F238E27FC236}">
                  <a16:creationId xmlns:a16="http://schemas.microsoft.com/office/drawing/2014/main" id="{BA6C18CF-E5B5-293B-08BC-9AA9EBA54159}"/>
                </a:ext>
              </a:extLst>
            </p:cNvPr>
            <p:cNvSpPr/>
            <p:nvPr/>
          </p:nvSpPr>
          <p:spPr>
            <a:xfrm>
              <a:off x="6510076" y="2281580"/>
              <a:ext cx="16136" cy="26538"/>
            </a:xfrm>
            <a:custGeom>
              <a:avLst/>
              <a:gdLst>
                <a:gd name="connsiteX0" fmla="*/ 16137 w 16136"/>
                <a:gd name="connsiteY0" fmla="*/ 0 h 26538"/>
                <a:gd name="connsiteX1" fmla="*/ 0 w 16136"/>
                <a:gd name="connsiteY1" fmla="*/ 26538 h 26538"/>
              </a:gdLst>
              <a:ahLst/>
              <a:cxnLst>
                <a:cxn ang="0">
                  <a:pos x="connsiteX0" y="connsiteY0"/>
                </a:cxn>
                <a:cxn ang="0">
                  <a:pos x="connsiteX1" y="connsiteY1"/>
                </a:cxn>
              </a:cxnLst>
              <a:rect l="l" t="t" r="r" b="b"/>
              <a:pathLst>
                <a:path w="16136" h="26538">
                  <a:moveTo>
                    <a:pt x="16137" y="0"/>
                  </a:moveTo>
                  <a:lnTo>
                    <a:pt x="0" y="26538"/>
                  </a:lnTo>
                </a:path>
              </a:pathLst>
            </a:custGeom>
            <a:noFill/>
            <a:ln w="8865" cap="rnd">
              <a:solidFill>
                <a:srgbClr val="000000"/>
              </a:solidFill>
              <a:prstDash val="solid"/>
              <a:round/>
            </a:ln>
          </p:spPr>
          <p:txBody>
            <a:bodyPr rtlCol="0" anchor="ctr"/>
            <a:lstStyle/>
            <a:p>
              <a:endParaRPr lang="en-US"/>
            </a:p>
          </p:txBody>
        </p:sp>
        <p:sp>
          <p:nvSpPr>
            <p:cNvPr id="39" name="Freeform: Shape 38">
              <a:extLst>
                <a:ext uri="{FF2B5EF4-FFF2-40B4-BE49-F238E27FC236}">
                  <a16:creationId xmlns:a16="http://schemas.microsoft.com/office/drawing/2014/main" id="{C23990C7-0BCF-6BE2-01F7-8956DD5AD569}"/>
                </a:ext>
              </a:extLst>
            </p:cNvPr>
            <p:cNvSpPr/>
            <p:nvPr/>
          </p:nvSpPr>
          <p:spPr>
            <a:xfrm>
              <a:off x="6599238" y="2195209"/>
              <a:ext cx="2706" cy="35889"/>
            </a:xfrm>
            <a:custGeom>
              <a:avLst/>
              <a:gdLst>
                <a:gd name="connsiteX0" fmla="*/ 2042 w 2706"/>
                <a:gd name="connsiteY0" fmla="*/ 35889 h 35889"/>
                <a:gd name="connsiteX1" fmla="*/ 0 w 2706"/>
                <a:gd name="connsiteY1" fmla="*/ 0 h 35889"/>
              </a:gdLst>
              <a:ahLst/>
              <a:cxnLst>
                <a:cxn ang="0">
                  <a:pos x="connsiteX0" y="connsiteY0"/>
                </a:cxn>
                <a:cxn ang="0">
                  <a:pos x="connsiteX1" y="connsiteY1"/>
                </a:cxn>
              </a:cxnLst>
              <a:rect l="l" t="t" r="r" b="b"/>
              <a:pathLst>
                <a:path w="2706" h="35889">
                  <a:moveTo>
                    <a:pt x="2042" y="35889"/>
                  </a:moveTo>
                  <a:cubicBezTo>
                    <a:pt x="3163" y="24756"/>
                    <a:pt x="3099" y="14012"/>
                    <a:pt x="0" y="0"/>
                  </a:cubicBezTo>
                </a:path>
              </a:pathLst>
            </a:custGeom>
            <a:noFill/>
            <a:ln w="8865" cap="rnd">
              <a:solidFill>
                <a:srgbClr val="000000"/>
              </a:solidFill>
              <a:prstDash val="solid"/>
              <a:round/>
            </a:ln>
          </p:spPr>
          <p:txBody>
            <a:bodyPr rtlCol="0" anchor="ctr"/>
            <a:lstStyle/>
            <a:p>
              <a:endParaRPr lang="en-US"/>
            </a:p>
          </p:txBody>
        </p:sp>
        <p:sp>
          <p:nvSpPr>
            <p:cNvPr id="40" name="Freeform: Shape 39">
              <a:extLst>
                <a:ext uri="{FF2B5EF4-FFF2-40B4-BE49-F238E27FC236}">
                  <a16:creationId xmlns:a16="http://schemas.microsoft.com/office/drawing/2014/main" id="{E6418B49-C18D-2D8F-0A66-67B7A6161114}"/>
                </a:ext>
              </a:extLst>
            </p:cNvPr>
            <p:cNvSpPr/>
            <p:nvPr/>
          </p:nvSpPr>
          <p:spPr>
            <a:xfrm>
              <a:off x="6545349" y="2287152"/>
              <a:ext cx="42542" cy="41818"/>
            </a:xfrm>
            <a:custGeom>
              <a:avLst/>
              <a:gdLst>
                <a:gd name="connsiteX0" fmla="*/ 42543 w 42542"/>
                <a:gd name="connsiteY0" fmla="*/ 41818 h 41818"/>
                <a:gd name="connsiteX1" fmla="*/ 0 w 42542"/>
                <a:gd name="connsiteY1" fmla="*/ 0 h 41818"/>
              </a:gdLst>
              <a:ahLst/>
              <a:cxnLst>
                <a:cxn ang="0">
                  <a:pos x="connsiteX0" y="connsiteY0"/>
                </a:cxn>
                <a:cxn ang="0">
                  <a:pos x="connsiteX1" y="connsiteY1"/>
                </a:cxn>
              </a:cxnLst>
              <a:rect l="l" t="t" r="r" b="b"/>
              <a:pathLst>
                <a:path w="42542" h="41818">
                  <a:moveTo>
                    <a:pt x="42543" y="41818"/>
                  </a:moveTo>
                  <a:lnTo>
                    <a:pt x="0" y="0"/>
                  </a:lnTo>
                </a:path>
              </a:pathLst>
            </a:custGeom>
            <a:noFill/>
            <a:ln w="8865" cap="rnd">
              <a:solidFill>
                <a:srgbClr val="000000"/>
              </a:solidFill>
              <a:prstDash val="solid"/>
              <a:round/>
            </a:ln>
          </p:spPr>
          <p:txBody>
            <a:bodyPr rtlCol="0" anchor="ctr"/>
            <a:lstStyle/>
            <a:p>
              <a:endParaRPr lang="en-US"/>
            </a:p>
          </p:txBody>
        </p:sp>
        <p:sp>
          <p:nvSpPr>
            <p:cNvPr id="41" name="Freeform: Shape 40">
              <a:extLst>
                <a:ext uri="{FF2B5EF4-FFF2-40B4-BE49-F238E27FC236}">
                  <a16:creationId xmlns:a16="http://schemas.microsoft.com/office/drawing/2014/main" id="{37083996-6B99-8B4F-477C-193C35C774AE}"/>
                </a:ext>
              </a:extLst>
            </p:cNvPr>
            <p:cNvSpPr/>
            <p:nvPr/>
          </p:nvSpPr>
          <p:spPr>
            <a:xfrm>
              <a:off x="6570142" y="2177977"/>
              <a:ext cx="10705" cy="55854"/>
            </a:xfrm>
            <a:custGeom>
              <a:avLst/>
              <a:gdLst>
                <a:gd name="connsiteX0" fmla="*/ 0 w 10705"/>
                <a:gd name="connsiteY0" fmla="*/ 0 h 55854"/>
                <a:gd name="connsiteX1" fmla="*/ 9923 w 10705"/>
                <a:gd name="connsiteY1" fmla="*/ 55855 h 55854"/>
              </a:gdLst>
              <a:ahLst/>
              <a:cxnLst>
                <a:cxn ang="0">
                  <a:pos x="connsiteX0" y="connsiteY0"/>
                </a:cxn>
                <a:cxn ang="0">
                  <a:pos x="connsiteX1" y="connsiteY1"/>
                </a:cxn>
              </a:cxnLst>
              <a:rect l="l" t="t" r="r" b="b"/>
              <a:pathLst>
                <a:path w="10705" h="55854">
                  <a:moveTo>
                    <a:pt x="0" y="0"/>
                  </a:moveTo>
                  <a:cubicBezTo>
                    <a:pt x="10759" y="19099"/>
                    <a:pt x="11867" y="38339"/>
                    <a:pt x="9923" y="55855"/>
                  </a:cubicBezTo>
                </a:path>
              </a:pathLst>
            </a:custGeom>
            <a:noFill/>
            <a:ln w="8865" cap="rnd">
              <a:solidFill>
                <a:srgbClr val="000000"/>
              </a:solidFill>
              <a:prstDash val="solid"/>
              <a:round/>
            </a:ln>
          </p:spPr>
          <p:txBody>
            <a:bodyPr rtlCol="0" anchor="ctr"/>
            <a:lstStyle/>
            <a:p>
              <a:endParaRPr lang="en-US"/>
            </a:p>
          </p:txBody>
        </p:sp>
        <p:sp>
          <p:nvSpPr>
            <p:cNvPr id="42" name="Freeform: Shape 41">
              <a:extLst>
                <a:ext uri="{FF2B5EF4-FFF2-40B4-BE49-F238E27FC236}">
                  <a16:creationId xmlns:a16="http://schemas.microsoft.com/office/drawing/2014/main" id="{4640855C-BF1D-2890-35B0-44451AF12C29}"/>
                </a:ext>
              </a:extLst>
            </p:cNvPr>
            <p:cNvSpPr/>
            <p:nvPr/>
          </p:nvSpPr>
          <p:spPr>
            <a:xfrm>
              <a:off x="6470468" y="2204269"/>
              <a:ext cx="1395" cy="22326"/>
            </a:xfrm>
            <a:custGeom>
              <a:avLst/>
              <a:gdLst>
                <a:gd name="connsiteX0" fmla="*/ 0 w 1395"/>
                <a:gd name="connsiteY0" fmla="*/ 22326 h 22326"/>
                <a:gd name="connsiteX1" fmla="*/ 1395 w 1395"/>
                <a:gd name="connsiteY1" fmla="*/ 0 h 22326"/>
              </a:gdLst>
              <a:ahLst/>
              <a:cxnLst>
                <a:cxn ang="0">
                  <a:pos x="connsiteX0" y="connsiteY0"/>
                </a:cxn>
                <a:cxn ang="0">
                  <a:pos x="connsiteX1" y="connsiteY1"/>
                </a:cxn>
              </a:cxnLst>
              <a:rect l="l" t="t" r="r" b="b"/>
              <a:pathLst>
                <a:path w="1395" h="22326">
                  <a:moveTo>
                    <a:pt x="0" y="22326"/>
                  </a:moveTo>
                  <a:lnTo>
                    <a:pt x="1395" y="0"/>
                  </a:lnTo>
                </a:path>
              </a:pathLst>
            </a:custGeom>
            <a:noFill/>
            <a:ln w="8865" cap="rnd">
              <a:solidFill>
                <a:srgbClr val="000000"/>
              </a:solidFill>
              <a:prstDash val="solid"/>
              <a:round/>
            </a:ln>
          </p:spPr>
          <p:txBody>
            <a:bodyPr rtlCol="0" anchor="ctr"/>
            <a:lstStyle/>
            <a:p>
              <a:endParaRPr lang="en-US"/>
            </a:p>
          </p:txBody>
        </p:sp>
        <p:sp>
          <p:nvSpPr>
            <p:cNvPr id="43" name="Freeform: Shape 42">
              <a:extLst>
                <a:ext uri="{FF2B5EF4-FFF2-40B4-BE49-F238E27FC236}">
                  <a16:creationId xmlns:a16="http://schemas.microsoft.com/office/drawing/2014/main" id="{CAF25EAF-3506-7F3E-94F7-4860EAFB5C8C}"/>
                </a:ext>
              </a:extLst>
            </p:cNvPr>
            <p:cNvSpPr/>
            <p:nvPr/>
          </p:nvSpPr>
          <p:spPr>
            <a:xfrm>
              <a:off x="6587891" y="2284376"/>
              <a:ext cx="44718" cy="44594"/>
            </a:xfrm>
            <a:custGeom>
              <a:avLst/>
              <a:gdLst>
                <a:gd name="connsiteX0" fmla="*/ 0 w 44718"/>
                <a:gd name="connsiteY0" fmla="*/ 44594 h 44594"/>
                <a:gd name="connsiteX1" fmla="*/ 44719 w 44718"/>
                <a:gd name="connsiteY1" fmla="*/ 0 h 44594"/>
              </a:gdLst>
              <a:ahLst/>
              <a:cxnLst>
                <a:cxn ang="0">
                  <a:pos x="connsiteX0" y="connsiteY0"/>
                </a:cxn>
                <a:cxn ang="0">
                  <a:pos x="connsiteX1" y="connsiteY1"/>
                </a:cxn>
              </a:cxnLst>
              <a:rect l="l" t="t" r="r" b="b"/>
              <a:pathLst>
                <a:path w="44718" h="44594">
                  <a:moveTo>
                    <a:pt x="0" y="44594"/>
                  </a:moveTo>
                  <a:lnTo>
                    <a:pt x="44719" y="0"/>
                  </a:lnTo>
                </a:path>
              </a:pathLst>
            </a:custGeom>
            <a:noFill/>
            <a:ln w="8865" cap="rnd">
              <a:solidFill>
                <a:srgbClr val="000000"/>
              </a:solidFill>
              <a:prstDash val="solid"/>
              <a:round/>
            </a:ln>
          </p:spPr>
          <p:txBody>
            <a:bodyPr rtlCol="0" anchor="ctr"/>
            <a:lstStyle/>
            <a:p>
              <a:endParaRPr lang="en-US"/>
            </a:p>
          </p:txBody>
        </p:sp>
        <p:sp>
          <p:nvSpPr>
            <p:cNvPr id="44" name="Freeform: Shape 43">
              <a:extLst>
                <a:ext uri="{FF2B5EF4-FFF2-40B4-BE49-F238E27FC236}">
                  <a16:creationId xmlns:a16="http://schemas.microsoft.com/office/drawing/2014/main" id="{ACB2C237-DC82-3919-85C2-76673FD28D34}"/>
                </a:ext>
              </a:extLst>
            </p:cNvPr>
            <p:cNvSpPr/>
            <p:nvPr/>
          </p:nvSpPr>
          <p:spPr>
            <a:xfrm>
              <a:off x="6559542" y="2207941"/>
              <a:ext cx="875" cy="20914"/>
            </a:xfrm>
            <a:custGeom>
              <a:avLst/>
              <a:gdLst>
                <a:gd name="connsiteX0" fmla="*/ 0 w 875"/>
                <a:gd name="connsiteY0" fmla="*/ 0 h 20914"/>
                <a:gd name="connsiteX1" fmla="*/ 875 w 875"/>
                <a:gd name="connsiteY1" fmla="*/ 20914 h 20914"/>
              </a:gdLst>
              <a:ahLst/>
              <a:cxnLst>
                <a:cxn ang="0">
                  <a:pos x="connsiteX0" y="connsiteY0"/>
                </a:cxn>
                <a:cxn ang="0">
                  <a:pos x="connsiteX1" y="connsiteY1"/>
                </a:cxn>
              </a:cxnLst>
              <a:rect l="l" t="t" r="r" b="b"/>
              <a:pathLst>
                <a:path w="875" h="20914">
                  <a:moveTo>
                    <a:pt x="0" y="0"/>
                  </a:moveTo>
                  <a:lnTo>
                    <a:pt x="875" y="20914"/>
                  </a:lnTo>
                </a:path>
              </a:pathLst>
            </a:custGeom>
            <a:noFill/>
            <a:ln w="8865" cap="rnd">
              <a:solidFill>
                <a:srgbClr val="000000"/>
              </a:solidFill>
              <a:prstDash val="solid"/>
              <a:round/>
            </a:ln>
          </p:spPr>
          <p:txBody>
            <a:bodyPr rtlCol="0" anchor="ctr"/>
            <a:lstStyle/>
            <a:p>
              <a:endParaRPr lang="en-US"/>
            </a:p>
          </p:txBody>
        </p:sp>
        <p:sp>
          <p:nvSpPr>
            <p:cNvPr id="45" name="Freeform: Shape 44">
              <a:extLst>
                <a:ext uri="{FF2B5EF4-FFF2-40B4-BE49-F238E27FC236}">
                  <a16:creationId xmlns:a16="http://schemas.microsoft.com/office/drawing/2014/main" id="{4734C07A-C40F-0766-75C3-88BCB75EFDE6}"/>
                </a:ext>
              </a:extLst>
            </p:cNvPr>
            <p:cNvSpPr/>
            <p:nvPr/>
          </p:nvSpPr>
          <p:spPr>
            <a:xfrm>
              <a:off x="6492967" y="2268570"/>
              <a:ext cx="21280" cy="36842"/>
            </a:xfrm>
            <a:custGeom>
              <a:avLst/>
              <a:gdLst>
                <a:gd name="connsiteX0" fmla="*/ 21280 w 21280"/>
                <a:gd name="connsiteY0" fmla="*/ 0 h 36842"/>
                <a:gd name="connsiteX1" fmla="*/ 0 w 21280"/>
                <a:gd name="connsiteY1" fmla="*/ 36842 h 36842"/>
              </a:gdLst>
              <a:ahLst/>
              <a:cxnLst>
                <a:cxn ang="0">
                  <a:pos x="connsiteX0" y="connsiteY0"/>
                </a:cxn>
                <a:cxn ang="0">
                  <a:pos x="connsiteX1" y="connsiteY1"/>
                </a:cxn>
              </a:cxnLst>
              <a:rect l="l" t="t" r="r" b="b"/>
              <a:pathLst>
                <a:path w="21280" h="36842">
                  <a:moveTo>
                    <a:pt x="21280" y="0"/>
                  </a:moveTo>
                  <a:lnTo>
                    <a:pt x="0" y="36842"/>
                  </a:lnTo>
                </a:path>
              </a:pathLst>
            </a:custGeom>
            <a:noFill/>
            <a:ln w="8865" cap="rnd">
              <a:solidFill>
                <a:srgbClr val="000000"/>
              </a:solidFill>
              <a:prstDash val="solid"/>
              <a:round/>
            </a:ln>
          </p:spPr>
          <p:txBody>
            <a:bodyPr rtlCol="0" anchor="ctr"/>
            <a:lstStyle/>
            <a:p>
              <a:endParaRPr lang="en-US"/>
            </a:p>
          </p:txBody>
        </p:sp>
      </p:grpSp>
      <p:sp>
        <p:nvSpPr>
          <p:cNvPr id="12" name="Text 4">
            <a:extLst>
              <a:ext uri="{FF2B5EF4-FFF2-40B4-BE49-F238E27FC236}">
                <a16:creationId xmlns:a16="http://schemas.microsoft.com/office/drawing/2014/main" id="{04BDA065-C1C6-5565-FFA1-889C7FE1C945}"/>
              </a:ext>
            </a:extLst>
          </p:cNvPr>
          <p:cNvSpPr/>
          <p:nvPr/>
        </p:nvSpPr>
        <p:spPr>
          <a:xfrm>
            <a:off x="6060638" y="2648644"/>
            <a:ext cx="73257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السبب</a:t>
            </a:r>
            <a:endParaRPr lang="en-US" sz="18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E1C731AE-61E7-6F61-2B0A-C2A59FD862D6}"/>
              </a:ext>
            </a:extLst>
          </p:cNvPr>
          <p:cNvSpPr/>
          <p:nvPr/>
        </p:nvSpPr>
        <p:spPr>
          <a:xfrm>
            <a:off x="4057948" y="3006329"/>
            <a:ext cx="27352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تباين الشخصيات أو الأساليب في العمل والتواصل.</a:t>
            </a:r>
            <a:endParaRPr lang="en-US"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12AEF25B-BE98-D645-D67B-B21719041B9B}"/>
              </a:ext>
            </a:extLst>
          </p:cNvPr>
          <p:cNvSpPr/>
          <p:nvPr/>
        </p:nvSpPr>
        <p:spPr>
          <a:xfrm>
            <a:off x="661492" y="1821955"/>
            <a:ext cx="3065859" cy="1878906"/>
          </a:xfrm>
          <a:prstGeom prst="roundRect">
            <a:avLst>
              <a:gd name="adj" fmla="val 7922"/>
            </a:avLst>
          </a:prstGeom>
          <a:solidFill>
            <a:srgbClr val="CEE6FD"/>
          </a:solidFill>
          <a:ln/>
        </p:spPr>
        <p:txBody>
          <a:bodyPr>
            <a:spAutoFit/>
          </a:bodyPr>
          <a:lstStyle/>
          <a:p>
            <a:endParaRPr lang="en-US"/>
          </a:p>
        </p:txBody>
      </p:sp>
      <p:sp>
        <p:nvSpPr>
          <p:cNvPr id="15" name="Shape 7">
            <a:extLst>
              <a:ext uri="{FF2B5EF4-FFF2-40B4-BE49-F238E27FC236}">
                <a16:creationId xmlns:a16="http://schemas.microsoft.com/office/drawing/2014/main" id="{184F3553-AD51-6EC9-0F42-610231AD20FE}"/>
              </a:ext>
            </a:extLst>
          </p:cNvPr>
          <p:cNvSpPr/>
          <p:nvPr/>
        </p:nvSpPr>
        <p:spPr>
          <a:xfrm>
            <a:off x="3065959" y="1987253"/>
            <a:ext cx="496094" cy="496094"/>
          </a:xfrm>
          <a:prstGeom prst="roundRect">
            <a:avLst>
              <a:gd name="adj" fmla="val 15358451"/>
            </a:avLst>
          </a:prstGeom>
          <a:solidFill>
            <a:srgbClr val="84C1FA"/>
          </a:solidFill>
          <a:ln/>
        </p:spPr>
        <p:txBody>
          <a:bodyPr>
            <a:spAutoFit/>
          </a:bodyPr>
          <a:lstStyle/>
          <a:p>
            <a:endParaRPr lang="en-US"/>
          </a:p>
        </p:txBody>
      </p:sp>
      <p:grpSp>
        <p:nvGrpSpPr>
          <p:cNvPr id="46" name="Image 2" descr="preencoded.png">
            <a:extLst>
              <a:ext uri="{FF2B5EF4-FFF2-40B4-BE49-F238E27FC236}">
                <a16:creationId xmlns:a16="http://schemas.microsoft.com/office/drawing/2014/main" id="{83EF5621-23A4-DC43-588E-0CC5E5405C3E}"/>
              </a:ext>
            </a:extLst>
          </p:cNvPr>
          <p:cNvGrpSpPr/>
          <p:nvPr/>
        </p:nvGrpSpPr>
        <p:grpSpPr>
          <a:xfrm>
            <a:off x="3203091" y="2124586"/>
            <a:ext cx="205175" cy="205004"/>
            <a:chOff x="3203091" y="2124586"/>
            <a:chExt cx="205175" cy="205004"/>
          </a:xfrm>
          <a:noFill/>
        </p:grpSpPr>
        <p:sp>
          <p:nvSpPr>
            <p:cNvPr id="47" name="Freeform: Shape 46">
              <a:extLst>
                <a:ext uri="{FF2B5EF4-FFF2-40B4-BE49-F238E27FC236}">
                  <a16:creationId xmlns:a16="http://schemas.microsoft.com/office/drawing/2014/main" id="{F9AB732C-2B1B-B43E-CC31-BB9EB5195B44}"/>
                </a:ext>
              </a:extLst>
            </p:cNvPr>
            <p:cNvSpPr/>
            <p:nvPr/>
          </p:nvSpPr>
          <p:spPr>
            <a:xfrm>
              <a:off x="3283841" y="2185906"/>
              <a:ext cx="22835" cy="13528"/>
            </a:xfrm>
            <a:custGeom>
              <a:avLst/>
              <a:gdLst>
                <a:gd name="connsiteX0" fmla="*/ 22835 w 22835"/>
                <a:gd name="connsiteY0" fmla="*/ 57 h 13528"/>
                <a:gd name="connsiteX1" fmla="*/ 14737 w 22835"/>
                <a:gd name="connsiteY1" fmla="*/ 892 h 13528"/>
                <a:gd name="connsiteX2" fmla="*/ 0 w 22835"/>
                <a:gd name="connsiteY2" fmla="*/ 13528 h 13528"/>
              </a:gdLst>
              <a:ahLst/>
              <a:cxnLst>
                <a:cxn ang="0">
                  <a:pos x="connsiteX0" y="connsiteY0"/>
                </a:cxn>
                <a:cxn ang="0">
                  <a:pos x="connsiteX1" y="connsiteY1"/>
                </a:cxn>
                <a:cxn ang="0">
                  <a:pos x="connsiteX2" y="connsiteY2"/>
                </a:cxn>
              </a:cxnLst>
              <a:rect l="l" t="t" r="r" b="b"/>
              <a:pathLst>
                <a:path w="22835" h="13528">
                  <a:moveTo>
                    <a:pt x="22835" y="57"/>
                  </a:moveTo>
                  <a:cubicBezTo>
                    <a:pt x="18134" y="-140"/>
                    <a:pt x="16427" y="183"/>
                    <a:pt x="14737" y="892"/>
                  </a:cubicBezTo>
                  <a:cubicBezTo>
                    <a:pt x="13064" y="2089"/>
                    <a:pt x="8152" y="6301"/>
                    <a:pt x="0" y="13528"/>
                  </a:cubicBezTo>
                </a:path>
              </a:pathLst>
            </a:custGeom>
            <a:noFill/>
            <a:ln w="8914" cap="rnd">
              <a:solidFill>
                <a:srgbClr val="000000"/>
              </a:solidFill>
              <a:prstDash val="solid"/>
              <a:round/>
            </a:ln>
          </p:spPr>
          <p:txBody>
            <a:bodyPr rtlCol="0" anchor="ctr"/>
            <a:lstStyle/>
            <a:p>
              <a:endParaRPr lang="en-US"/>
            </a:p>
          </p:txBody>
        </p:sp>
        <p:sp>
          <p:nvSpPr>
            <p:cNvPr id="48" name="Freeform: Shape 47">
              <a:extLst>
                <a:ext uri="{FF2B5EF4-FFF2-40B4-BE49-F238E27FC236}">
                  <a16:creationId xmlns:a16="http://schemas.microsoft.com/office/drawing/2014/main" id="{6352E00B-090F-F4AD-74F6-29CCB18D3029}"/>
                </a:ext>
              </a:extLst>
            </p:cNvPr>
            <p:cNvSpPr/>
            <p:nvPr/>
          </p:nvSpPr>
          <p:spPr>
            <a:xfrm>
              <a:off x="3305062" y="2186396"/>
              <a:ext cx="6859" cy="19297"/>
            </a:xfrm>
            <a:custGeom>
              <a:avLst/>
              <a:gdLst>
                <a:gd name="connsiteX0" fmla="*/ 2075 w 6859"/>
                <a:gd name="connsiteY0" fmla="*/ 0 h 19297"/>
                <a:gd name="connsiteX1" fmla="*/ 6840 w 6859"/>
                <a:gd name="connsiteY1" fmla="*/ 6723 h 19297"/>
                <a:gd name="connsiteX2" fmla="*/ 5153 w 6859"/>
                <a:gd name="connsiteY2" fmla="*/ 13956 h 19297"/>
                <a:gd name="connsiteX3" fmla="*/ 0 w 6859"/>
                <a:gd name="connsiteY3" fmla="*/ 19297 h 19297"/>
              </a:gdLst>
              <a:ahLst/>
              <a:cxnLst>
                <a:cxn ang="0">
                  <a:pos x="connsiteX0" y="connsiteY0"/>
                </a:cxn>
                <a:cxn ang="0">
                  <a:pos x="connsiteX1" y="connsiteY1"/>
                </a:cxn>
                <a:cxn ang="0">
                  <a:pos x="connsiteX2" y="connsiteY2"/>
                </a:cxn>
                <a:cxn ang="0">
                  <a:pos x="connsiteX3" y="connsiteY3"/>
                </a:cxn>
              </a:cxnLst>
              <a:rect l="l" t="t" r="r" b="b"/>
              <a:pathLst>
                <a:path w="6859" h="19297">
                  <a:moveTo>
                    <a:pt x="2075" y="0"/>
                  </a:moveTo>
                  <a:cubicBezTo>
                    <a:pt x="4841" y="2674"/>
                    <a:pt x="6015" y="4410"/>
                    <a:pt x="6840" y="6723"/>
                  </a:cubicBezTo>
                  <a:cubicBezTo>
                    <a:pt x="6972" y="9325"/>
                    <a:pt x="6437" y="11436"/>
                    <a:pt x="5153" y="13956"/>
                  </a:cubicBezTo>
                  <a:cubicBezTo>
                    <a:pt x="4171" y="15099"/>
                    <a:pt x="2453" y="16879"/>
                    <a:pt x="0" y="19297"/>
                  </a:cubicBezTo>
                </a:path>
              </a:pathLst>
            </a:custGeom>
            <a:noFill/>
            <a:ln w="8914" cap="rnd">
              <a:solidFill>
                <a:srgbClr val="000000"/>
              </a:solidFill>
              <a:prstDash val="solid"/>
              <a:round/>
            </a:ln>
          </p:spPr>
          <p:txBody>
            <a:bodyPr rtlCol="0" anchor="ctr"/>
            <a:lstStyle/>
            <a:p>
              <a:endParaRPr lang="en-US"/>
            </a:p>
          </p:txBody>
        </p:sp>
        <p:sp>
          <p:nvSpPr>
            <p:cNvPr id="49" name="Freeform: Shape 48">
              <a:extLst>
                <a:ext uri="{FF2B5EF4-FFF2-40B4-BE49-F238E27FC236}">
                  <a16:creationId xmlns:a16="http://schemas.microsoft.com/office/drawing/2014/main" id="{F90F8841-C778-BBB4-5BDC-EB17D6B1373F}"/>
                </a:ext>
              </a:extLst>
            </p:cNvPr>
            <p:cNvSpPr/>
            <p:nvPr/>
          </p:nvSpPr>
          <p:spPr>
            <a:xfrm>
              <a:off x="3276144" y="2124598"/>
              <a:ext cx="12221" cy="6798"/>
            </a:xfrm>
            <a:custGeom>
              <a:avLst/>
              <a:gdLst>
                <a:gd name="connsiteX0" fmla="*/ 0 w 12221"/>
                <a:gd name="connsiteY0" fmla="*/ 6799 h 6798"/>
                <a:gd name="connsiteX1" fmla="*/ 1850 w 12221"/>
                <a:gd name="connsiteY1" fmla="*/ 2483 h 6798"/>
                <a:gd name="connsiteX2" fmla="*/ 6576 w 12221"/>
                <a:gd name="connsiteY2" fmla="*/ 178 h 6798"/>
                <a:gd name="connsiteX3" fmla="*/ 12221 w 12221"/>
                <a:gd name="connsiteY3" fmla="*/ 0 h 6798"/>
              </a:gdLst>
              <a:ahLst/>
              <a:cxnLst>
                <a:cxn ang="0">
                  <a:pos x="connsiteX0" y="connsiteY0"/>
                </a:cxn>
                <a:cxn ang="0">
                  <a:pos x="connsiteX1" y="connsiteY1"/>
                </a:cxn>
                <a:cxn ang="0">
                  <a:pos x="connsiteX2" y="connsiteY2"/>
                </a:cxn>
                <a:cxn ang="0">
                  <a:pos x="connsiteX3" y="connsiteY3"/>
                </a:cxn>
              </a:cxnLst>
              <a:rect l="l" t="t" r="r" b="b"/>
              <a:pathLst>
                <a:path w="12221" h="6798">
                  <a:moveTo>
                    <a:pt x="0" y="6799"/>
                  </a:moveTo>
                  <a:cubicBezTo>
                    <a:pt x="262" y="5328"/>
                    <a:pt x="895" y="3757"/>
                    <a:pt x="1850" y="2483"/>
                  </a:cubicBezTo>
                  <a:cubicBezTo>
                    <a:pt x="3158" y="1392"/>
                    <a:pt x="4971" y="565"/>
                    <a:pt x="6576" y="178"/>
                  </a:cubicBezTo>
                  <a:lnTo>
                    <a:pt x="12221" y="0"/>
                  </a:lnTo>
                </a:path>
              </a:pathLst>
            </a:custGeom>
            <a:noFill/>
            <a:ln w="8914" cap="rnd">
              <a:solidFill>
                <a:srgbClr val="000000"/>
              </a:solidFill>
              <a:prstDash val="solid"/>
              <a:round/>
            </a:ln>
          </p:spPr>
          <p:txBody>
            <a:bodyPr rtlCol="0" anchor="ctr"/>
            <a:lstStyle/>
            <a:p>
              <a:endParaRPr lang="en-US"/>
            </a:p>
          </p:txBody>
        </p:sp>
        <p:sp>
          <p:nvSpPr>
            <p:cNvPr id="50" name="Freeform: Shape 49">
              <a:extLst>
                <a:ext uri="{FF2B5EF4-FFF2-40B4-BE49-F238E27FC236}">
                  <a16:creationId xmlns:a16="http://schemas.microsoft.com/office/drawing/2014/main" id="{11570759-37EC-1EDC-5362-F9DD652DA683}"/>
                </a:ext>
              </a:extLst>
            </p:cNvPr>
            <p:cNvSpPr/>
            <p:nvPr/>
          </p:nvSpPr>
          <p:spPr>
            <a:xfrm>
              <a:off x="3400379" y="2124586"/>
              <a:ext cx="7887" cy="10012"/>
            </a:xfrm>
            <a:custGeom>
              <a:avLst/>
              <a:gdLst>
                <a:gd name="connsiteX0" fmla="*/ 0 w 7887"/>
                <a:gd name="connsiteY0" fmla="*/ 0 h 10012"/>
                <a:gd name="connsiteX1" fmla="*/ 4863 w 7887"/>
                <a:gd name="connsiteY1" fmla="*/ 1787 h 10012"/>
                <a:gd name="connsiteX2" fmla="*/ 7620 w 7887"/>
                <a:gd name="connsiteY2" fmla="*/ 5986 h 10012"/>
                <a:gd name="connsiteX3" fmla="*/ 7887 w 7887"/>
                <a:gd name="connsiteY3" fmla="*/ 10013 h 10012"/>
              </a:gdLst>
              <a:ahLst/>
              <a:cxnLst>
                <a:cxn ang="0">
                  <a:pos x="connsiteX0" y="connsiteY0"/>
                </a:cxn>
                <a:cxn ang="0">
                  <a:pos x="connsiteX1" y="connsiteY1"/>
                </a:cxn>
                <a:cxn ang="0">
                  <a:pos x="connsiteX2" y="connsiteY2"/>
                </a:cxn>
                <a:cxn ang="0">
                  <a:pos x="connsiteX3" y="connsiteY3"/>
                </a:cxn>
              </a:cxnLst>
              <a:rect l="l" t="t" r="r" b="b"/>
              <a:pathLst>
                <a:path w="7887" h="10012">
                  <a:moveTo>
                    <a:pt x="0" y="0"/>
                  </a:moveTo>
                  <a:cubicBezTo>
                    <a:pt x="1730" y="276"/>
                    <a:pt x="3547" y="957"/>
                    <a:pt x="4863" y="1787"/>
                  </a:cubicBezTo>
                  <a:cubicBezTo>
                    <a:pt x="6355" y="3304"/>
                    <a:pt x="7178" y="4708"/>
                    <a:pt x="7620" y="5986"/>
                  </a:cubicBezTo>
                  <a:cubicBezTo>
                    <a:pt x="7771" y="6909"/>
                    <a:pt x="7860" y="8251"/>
                    <a:pt x="7887" y="10013"/>
                  </a:cubicBezTo>
                </a:path>
              </a:pathLst>
            </a:custGeom>
            <a:noFill/>
            <a:ln w="8914" cap="rnd">
              <a:solidFill>
                <a:srgbClr val="000000"/>
              </a:solidFill>
              <a:prstDash val="solid"/>
              <a:round/>
            </a:ln>
          </p:spPr>
          <p:txBody>
            <a:bodyPr rtlCol="0" anchor="ctr"/>
            <a:lstStyle/>
            <a:p>
              <a:endParaRPr lang="en-US"/>
            </a:p>
          </p:txBody>
        </p:sp>
        <p:sp>
          <p:nvSpPr>
            <p:cNvPr id="51" name="Freeform: Shape 50">
              <a:extLst>
                <a:ext uri="{FF2B5EF4-FFF2-40B4-BE49-F238E27FC236}">
                  <a16:creationId xmlns:a16="http://schemas.microsoft.com/office/drawing/2014/main" id="{020157BC-A61F-8DF0-9CF9-41BDCBD3698F}"/>
                </a:ext>
              </a:extLst>
            </p:cNvPr>
            <p:cNvSpPr/>
            <p:nvPr/>
          </p:nvSpPr>
          <p:spPr>
            <a:xfrm>
              <a:off x="3397881" y="2210556"/>
              <a:ext cx="10351" cy="8000"/>
            </a:xfrm>
            <a:custGeom>
              <a:avLst/>
              <a:gdLst>
                <a:gd name="connsiteX0" fmla="*/ 10352 w 10351"/>
                <a:gd name="connsiteY0" fmla="*/ 0 h 8000"/>
                <a:gd name="connsiteX1" fmla="*/ 8529 w 10351"/>
                <a:gd name="connsiteY1" fmla="*/ 5116 h 8000"/>
                <a:gd name="connsiteX2" fmla="*/ 3978 w 10351"/>
                <a:gd name="connsiteY2" fmla="*/ 7788 h 8000"/>
                <a:gd name="connsiteX3" fmla="*/ 0 w 10351"/>
                <a:gd name="connsiteY3" fmla="*/ 8001 h 8000"/>
              </a:gdLst>
              <a:ahLst/>
              <a:cxnLst>
                <a:cxn ang="0">
                  <a:pos x="connsiteX0" y="connsiteY0"/>
                </a:cxn>
                <a:cxn ang="0">
                  <a:pos x="connsiteX1" y="connsiteY1"/>
                </a:cxn>
                <a:cxn ang="0">
                  <a:pos x="connsiteX2" y="connsiteY2"/>
                </a:cxn>
                <a:cxn ang="0">
                  <a:pos x="connsiteX3" y="connsiteY3"/>
                </a:cxn>
              </a:cxnLst>
              <a:rect l="l" t="t" r="r" b="b"/>
              <a:pathLst>
                <a:path w="10351" h="8000">
                  <a:moveTo>
                    <a:pt x="10352" y="0"/>
                  </a:moveTo>
                  <a:cubicBezTo>
                    <a:pt x="10001" y="2239"/>
                    <a:pt x="9418" y="3741"/>
                    <a:pt x="8529" y="5116"/>
                  </a:cubicBezTo>
                  <a:cubicBezTo>
                    <a:pt x="7297" y="6293"/>
                    <a:pt x="5882" y="7135"/>
                    <a:pt x="3978" y="7788"/>
                  </a:cubicBezTo>
                  <a:cubicBezTo>
                    <a:pt x="3083" y="7907"/>
                    <a:pt x="1757" y="7977"/>
                    <a:pt x="0" y="8001"/>
                  </a:cubicBezTo>
                </a:path>
              </a:pathLst>
            </a:custGeom>
            <a:noFill/>
            <a:ln w="8914" cap="rnd">
              <a:solidFill>
                <a:srgbClr val="000000"/>
              </a:solidFill>
              <a:prstDash val="solid"/>
              <a:round/>
            </a:ln>
          </p:spPr>
          <p:txBody>
            <a:bodyPr rtlCol="0" anchor="ctr"/>
            <a:lstStyle/>
            <a:p>
              <a:endParaRPr lang="en-US"/>
            </a:p>
          </p:txBody>
        </p:sp>
        <p:sp>
          <p:nvSpPr>
            <p:cNvPr id="52" name="Freeform: Shape 51">
              <a:extLst>
                <a:ext uri="{FF2B5EF4-FFF2-40B4-BE49-F238E27FC236}">
                  <a16:creationId xmlns:a16="http://schemas.microsoft.com/office/drawing/2014/main" id="{E6FA1EA4-6EC7-C21A-FE72-055480428319}"/>
                </a:ext>
              </a:extLst>
            </p:cNvPr>
            <p:cNvSpPr/>
            <p:nvPr/>
          </p:nvSpPr>
          <p:spPr>
            <a:xfrm>
              <a:off x="3316422" y="2290355"/>
              <a:ext cx="80516" cy="39235"/>
            </a:xfrm>
            <a:custGeom>
              <a:avLst/>
              <a:gdLst>
                <a:gd name="connsiteX0" fmla="*/ 80516 w 80516"/>
                <a:gd name="connsiteY0" fmla="*/ 39045 h 39235"/>
                <a:gd name="connsiteX1" fmla="*/ 79323 w 80516"/>
                <a:gd name="connsiteY1" fmla="*/ 25026 h 39235"/>
                <a:gd name="connsiteX2" fmla="*/ 74274 w 80516"/>
                <a:gd name="connsiteY2" fmla="*/ 14546 h 39235"/>
                <a:gd name="connsiteX3" fmla="*/ 64497 w 80516"/>
                <a:gd name="connsiteY3" fmla="*/ 5319 h 39235"/>
                <a:gd name="connsiteX4" fmla="*/ 54036 w 80516"/>
                <a:gd name="connsiteY4" fmla="*/ 848 h 39235"/>
                <a:gd name="connsiteX5" fmla="*/ 34339 w 80516"/>
                <a:gd name="connsiteY5" fmla="*/ 0 h 39235"/>
                <a:gd name="connsiteX6" fmla="*/ 23963 w 80516"/>
                <a:gd name="connsiteY6" fmla="*/ 1585 h 39235"/>
                <a:gd name="connsiteX7" fmla="*/ 14464 w 80516"/>
                <a:gd name="connsiteY7" fmla="*/ 6508 h 39235"/>
                <a:gd name="connsiteX8" fmla="*/ 6522 w 80516"/>
                <a:gd name="connsiteY8" fmla="*/ 14460 h 39235"/>
                <a:gd name="connsiteX9" fmla="*/ 1727 w 80516"/>
                <a:gd name="connsiteY9" fmla="*/ 23983 h 39235"/>
                <a:gd name="connsiteX10" fmla="*/ 0 w 80516"/>
                <a:gd name="connsiteY10" fmla="*/ 39235 h 39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516" h="39235">
                  <a:moveTo>
                    <a:pt x="80516" y="39045"/>
                  </a:moveTo>
                  <a:cubicBezTo>
                    <a:pt x="80478" y="33747"/>
                    <a:pt x="80124" y="29373"/>
                    <a:pt x="79323" y="25026"/>
                  </a:cubicBezTo>
                  <a:cubicBezTo>
                    <a:pt x="78174" y="21505"/>
                    <a:pt x="76524" y="18043"/>
                    <a:pt x="74274" y="14546"/>
                  </a:cubicBezTo>
                  <a:cubicBezTo>
                    <a:pt x="71399" y="11081"/>
                    <a:pt x="68011" y="7885"/>
                    <a:pt x="64497" y="5319"/>
                  </a:cubicBezTo>
                  <a:cubicBezTo>
                    <a:pt x="61014" y="3361"/>
                    <a:pt x="57527" y="1884"/>
                    <a:pt x="54036" y="848"/>
                  </a:cubicBezTo>
                  <a:cubicBezTo>
                    <a:pt x="50593" y="228"/>
                    <a:pt x="47980" y="30"/>
                    <a:pt x="34339" y="0"/>
                  </a:cubicBezTo>
                  <a:cubicBezTo>
                    <a:pt x="30860" y="122"/>
                    <a:pt x="27422" y="652"/>
                    <a:pt x="23963" y="1585"/>
                  </a:cubicBezTo>
                  <a:cubicBezTo>
                    <a:pt x="20503" y="2949"/>
                    <a:pt x="17005" y="4812"/>
                    <a:pt x="14464" y="6508"/>
                  </a:cubicBezTo>
                  <a:cubicBezTo>
                    <a:pt x="11036" y="9361"/>
                    <a:pt x="8646" y="11825"/>
                    <a:pt x="6522" y="14460"/>
                  </a:cubicBezTo>
                  <a:cubicBezTo>
                    <a:pt x="4308" y="17909"/>
                    <a:pt x="2972" y="20574"/>
                    <a:pt x="1727" y="23983"/>
                  </a:cubicBezTo>
                  <a:cubicBezTo>
                    <a:pt x="1070" y="26573"/>
                    <a:pt x="533" y="30006"/>
                    <a:pt x="0" y="39235"/>
                  </a:cubicBezTo>
                </a:path>
              </a:pathLst>
            </a:custGeom>
            <a:noFill/>
            <a:ln w="8914" cap="rnd">
              <a:solidFill>
                <a:srgbClr val="000000"/>
              </a:solidFill>
              <a:prstDash val="solid"/>
              <a:round/>
            </a:ln>
          </p:spPr>
          <p:txBody>
            <a:bodyPr rtlCol="0" anchor="ctr"/>
            <a:lstStyle/>
            <a:p>
              <a:endParaRPr lang="en-US"/>
            </a:p>
          </p:txBody>
        </p:sp>
        <p:sp>
          <p:nvSpPr>
            <p:cNvPr id="53" name="Freeform: Shape 52">
              <a:extLst>
                <a:ext uri="{FF2B5EF4-FFF2-40B4-BE49-F238E27FC236}">
                  <a16:creationId xmlns:a16="http://schemas.microsoft.com/office/drawing/2014/main" id="{D174C428-224F-7E08-4ED3-8165B4CC7CDB}"/>
                </a:ext>
              </a:extLst>
            </p:cNvPr>
            <p:cNvSpPr/>
            <p:nvPr/>
          </p:nvSpPr>
          <p:spPr>
            <a:xfrm>
              <a:off x="3203227" y="2247266"/>
              <a:ext cx="17161" cy="8398"/>
            </a:xfrm>
            <a:custGeom>
              <a:avLst/>
              <a:gdLst>
                <a:gd name="connsiteX0" fmla="*/ 0 w 17161"/>
                <a:gd name="connsiteY0" fmla="*/ 0 h 8398"/>
                <a:gd name="connsiteX1" fmla="*/ 2648 w 17161"/>
                <a:gd name="connsiteY1" fmla="*/ 5970 h 8398"/>
                <a:gd name="connsiteX2" fmla="*/ 7822 w 17161"/>
                <a:gd name="connsiteY2" fmla="*/ 8231 h 8398"/>
                <a:gd name="connsiteX3" fmla="*/ 17161 w 17161"/>
                <a:gd name="connsiteY3" fmla="*/ 8398 h 8398"/>
              </a:gdLst>
              <a:ahLst/>
              <a:cxnLst>
                <a:cxn ang="0">
                  <a:pos x="connsiteX0" y="connsiteY0"/>
                </a:cxn>
                <a:cxn ang="0">
                  <a:pos x="connsiteX1" y="connsiteY1"/>
                </a:cxn>
                <a:cxn ang="0">
                  <a:pos x="connsiteX2" y="connsiteY2"/>
                </a:cxn>
                <a:cxn ang="0">
                  <a:pos x="connsiteX3" y="connsiteY3"/>
                </a:cxn>
              </a:cxnLst>
              <a:rect l="l" t="t" r="r" b="b"/>
              <a:pathLst>
                <a:path w="17161" h="8398">
                  <a:moveTo>
                    <a:pt x="0" y="0"/>
                  </a:moveTo>
                  <a:cubicBezTo>
                    <a:pt x="475" y="2546"/>
                    <a:pt x="1304" y="4302"/>
                    <a:pt x="2648" y="5970"/>
                  </a:cubicBezTo>
                  <a:cubicBezTo>
                    <a:pt x="4329" y="7224"/>
                    <a:pt x="6087" y="7937"/>
                    <a:pt x="7822" y="8231"/>
                  </a:cubicBezTo>
                  <a:lnTo>
                    <a:pt x="17161" y="8398"/>
                  </a:lnTo>
                </a:path>
              </a:pathLst>
            </a:custGeom>
            <a:noFill/>
            <a:ln w="8914" cap="rnd">
              <a:solidFill>
                <a:srgbClr val="000000"/>
              </a:solidFill>
              <a:prstDash val="solid"/>
              <a:round/>
            </a:ln>
          </p:spPr>
          <p:txBody>
            <a:bodyPr rtlCol="0" anchor="ctr"/>
            <a:lstStyle/>
            <a:p>
              <a:endParaRPr lang="en-US"/>
            </a:p>
          </p:txBody>
        </p:sp>
        <p:sp>
          <p:nvSpPr>
            <p:cNvPr id="54" name="Freeform: Shape 53">
              <a:extLst>
                <a:ext uri="{FF2B5EF4-FFF2-40B4-BE49-F238E27FC236}">
                  <a16:creationId xmlns:a16="http://schemas.microsoft.com/office/drawing/2014/main" id="{917F0059-8D0F-639C-DBDA-A6F746E9464B}"/>
                </a:ext>
              </a:extLst>
            </p:cNvPr>
            <p:cNvSpPr/>
            <p:nvPr/>
          </p:nvSpPr>
          <p:spPr>
            <a:xfrm>
              <a:off x="3269005" y="2205693"/>
              <a:ext cx="36056" cy="15837"/>
            </a:xfrm>
            <a:custGeom>
              <a:avLst/>
              <a:gdLst>
                <a:gd name="connsiteX0" fmla="*/ 36056 w 36056"/>
                <a:gd name="connsiteY0" fmla="*/ 0 h 15837"/>
                <a:gd name="connsiteX1" fmla="*/ 17715 w 36056"/>
                <a:gd name="connsiteY1" fmla="*/ 15485 h 15837"/>
                <a:gd name="connsiteX2" fmla="*/ 11774 w 36056"/>
                <a:gd name="connsiteY2" fmla="*/ 15618 h 15837"/>
                <a:gd name="connsiteX3" fmla="*/ 0 w 36056"/>
                <a:gd name="connsiteY3" fmla="*/ 9585 h 15837"/>
              </a:gdLst>
              <a:ahLst/>
              <a:cxnLst>
                <a:cxn ang="0">
                  <a:pos x="connsiteX0" y="connsiteY0"/>
                </a:cxn>
                <a:cxn ang="0">
                  <a:pos x="connsiteX1" y="connsiteY1"/>
                </a:cxn>
                <a:cxn ang="0">
                  <a:pos x="connsiteX2" y="connsiteY2"/>
                </a:cxn>
                <a:cxn ang="0">
                  <a:pos x="connsiteX3" y="connsiteY3"/>
                </a:cxn>
              </a:cxnLst>
              <a:rect l="l" t="t" r="r" b="b"/>
              <a:pathLst>
                <a:path w="36056" h="15837">
                  <a:moveTo>
                    <a:pt x="36056" y="0"/>
                  </a:moveTo>
                  <a:cubicBezTo>
                    <a:pt x="21944" y="13149"/>
                    <a:pt x="19714" y="14656"/>
                    <a:pt x="17715" y="15485"/>
                  </a:cubicBezTo>
                  <a:cubicBezTo>
                    <a:pt x="15970" y="15869"/>
                    <a:pt x="14511" y="15977"/>
                    <a:pt x="11774" y="15618"/>
                  </a:cubicBezTo>
                  <a:cubicBezTo>
                    <a:pt x="9789" y="14763"/>
                    <a:pt x="5864" y="12752"/>
                    <a:pt x="0" y="9585"/>
                  </a:cubicBezTo>
                </a:path>
              </a:pathLst>
            </a:custGeom>
            <a:noFill/>
            <a:ln w="8914" cap="rnd">
              <a:solidFill>
                <a:srgbClr val="000000"/>
              </a:solidFill>
              <a:prstDash val="solid"/>
              <a:round/>
            </a:ln>
          </p:spPr>
          <p:txBody>
            <a:bodyPr rtlCol="0" anchor="ctr"/>
            <a:lstStyle/>
            <a:p>
              <a:endParaRPr lang="en-US"/>
            </a:p>
          </p:txBody>
        </p:sp>
        <p:sp>
          <p:nvSpPr>
            <p:cNvPr id="55" name="Freeform: Shape 54">
              <a:extLst>
                <a:ext uri="{FF2B5EF4-FFF2-40B4-BE49-F238E27FC236}">
                  <a16:creationId xmlns:a16="http://schemas.microsoft.com/office/drawing/2014/main" id="{CAD3D8C0-4730-0754-268D-8C0B1FE0610A}"/>
                </a:ext>
              </a:extLst>
            </p:cNvPr>
            <p:cNvSpPr/>
            <p:nvPr/>
          </p:nvSpPr>
          <p:spPr>
            <a:xfrm>
              <a:off x="3223191" y="2315946"/>
              <a:ext cx="41371" cy="13524"/>
            </a:xfrm>
            <a:custGeom>
              <a:avLst/>
              <a:gdLst>
                <a:gd name="connsiteX0" fmla="*/ 41371 w 41371"/>
                <a:gd name="connsiteY0" fmla="*/ 2344 h 13524"/>
                <a:gd name="connsiteX1" fmla="*/ 39926 w 41371"/>
                <a:gd name="connsiteY1" fmla="*/ 8588 h 13524"/>
                <a:gd name="connsiteX2" fmla="*/ 36752 w 41371"/>
                <a:gd name="connsiteY2" fmla="*/ 11859 h 13524"/>
                <a:gd name="connsiteX3" fmla="*/ 30540 w 41371"/>
                <a:gd name="connsiteY3" fmla="*/ 13524 h 13524"/>
                <a:gd name="connsiteX4" fmla="*/ 6176 w 41371"/>
                <a:gd name="connsiteY4" fmla="*/ 12661 h 13524"/>
                <a:gd name="connsiteX5" fmla="*/ 2143 w 41371"/>
                <a:gd name="connsiteY5" fmla="*/ 9561 h 13524"/>
                <a:gd name="connsiteX6" fmla="*/ 254 w 41371"/>
                <a:gd name="connsiteY6" fmla="*/ 4349 h 13524"/>
                <a:gd name="connsiteX7" fmla="*/ 0 w 41371"/>
                <a:gd name="connsiteY7" fmla="*/ 0 h 13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371" h="13524">
                  <a:moveTo>
                    <a:pt x="41371" y="2344"/>
                  </a:moveTo>
                  <a:cubicBezTo>
                    <a:pt x="41019" y="5882"/>
                    <a:pt x="40404" y="7689"/>
                    <a:pt x="39926" y="8588"/>
                  </a:cubicBezTo>
                  <a:cubicBezTo>
                    <a:pt x="39307" y="9491"/>
                    <a:pt x="37677" y="11176"/>
                    <a:pt x="36752" y="11859"/>
                  </a:cubicBezTo>
                  <a:cubicBezTo>
                    <a:pt x="34932" y="12779"/>
                    <a:pt x="33152" y="13257"/>
                    <a:pt x="30540" y="13524"/>
                  </a:cubicBezTo>
                  <a:cubicBezTo>
                    <a:pt x="10511" y="13493"/>
                    <a:pt x="7911" y="13194"/>
                    <a:pt x="6176" y="12661"/>
                  </a:cubicBezTo>
                  <a:cubicBezTo>
                    <a:pt x="4404" y="11705"/>
                    <a:pt x="3569" y="11075"/>
                    <a:pt x="2143" y="9561"/>
                  </a:cubicBezTo>
                  <a:cubicBezTo>
                    <a:pt x="1105" y="7808"/>
                    <a:pt x="508" y="6061"/>
                    <a:pt x="254" y="4349"/>
                  </a:cubicBezTo>
                  <a:lnTo>
                    <a:pt x="0" y="0"/>
                  </a:lnTo>
                </a:path>
              </a:pathLst>
            </a:custGeom>
            <a:noFill/>
            <a:ln w="8914" cap="rnd">
              <a:solidFill>
                <a:srgbClr val="000000"/>
              </a:solidFill>
              <a:prstDash val="solid"/>
              <a:round/>
            </a:ln>
          </p:spPr>
          <p:txBody>
            <a:bodyPr rtlCol="0" anchor="ctr"/>
            <a:lstStyle/>
            <a:p>
              <a:endParaRPr lang="en-US"/>
            </a:p>
          </p:txBody>
        </p:sp>
        <p:sp>
          <p:nvSpPr>
            <p:cNvPr id="56" name="Freeform: Shape 55">
              <a:extLst>
                <a:ext uri="{FF2B5EF4-FFF2-40B4-BE49-F238E27FC236}">
                  <a16:creationId xmlns:a16="http://schemas.microsoft.com/office/drawing/2014/main" id="{C3DBCB8F-6323-E352-F77B-3050B13D38B3}"/>
                </a:ext>
              </a:extLst>
            </p:cNvPr>
            <p:cNvSpPr/>
            <p:nvPr/>
          </p:nvSpPr>
          <p:spPr>
            <a:xfrm>
              <a:off x="3335470" y="2237722"/>
              <a:ext cx="42699" cy="42777"/>
            </a:xfrm>
            <a:custGeom>
              <a:avLst/>
              <a:gdLst>
                <a:gd name="connsiteX0" fmla="*/ 42700 w 42699"/>
                <a:gd name="connsiteY0" fmla="*/ 21389 h 42777"/>
                <a:gd name="connsiteX1" fmla="*/ 21350 w 42699"/>
                <a:gd name="connsiteY1" fmla="*/ 42777 h 42777"/>
                <a:gd name="connsiteX2" fmla="*/ 0 w 42699"/>
                <a:gd name="connsiteY2" fmla="*/ 21389 h 42777"/>
                <a:gd name="connsiteX3" fmla="*/ 21350 w 42699"/>
                <a:gd name="connsiteY3" fmla="*/ 0 h 42777"/>
                <a:gd name="connsiteX4" fmla="*/ 42700 w 42699"/>
                <a:gd name="connsiteY4" fmla="*/ 21389 h 42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99" h="42777">
                  <a:moveTo>
                    <a:pt x="42700" y="21389"/>
                  </a:moveTo>
                  <a:cubicBezTo>
                    <a:pt x="42700" y="33201"/>
                    <a:pt x="33141" y="42777"/>
                    <a:pt x="21350" y="42777"/>
                  </a:cubicBezTo>
                  <a:cubicBezTo>
                    <a:pt x="9559" y="42777"/>
                    <a:pt x="0" y="33201"/>
                    <a:pt x="0" y="21389"/>
                  </a:cubicBezTo>
                  <a:cubicBezTo>
                    <a:pt x="0" y="9576"/>
                    <a:pt x="9559" y="0"/>
                    <a:pt x="21350" y="0"/>
                  </a:cubicBezTo>
                  <a:cubicBezTo>
                    <a:pt x="33141" y="0"/>
                    <a:pt x="42700" y="9576"/>
                    <a:pt x="42700" y="21389"/>
                  </a:cubicBezTo>
                  <a:close/>
                </a:path>
              </a:pathLst>
            </a:custGeom>
            <a:noFill/>
            <a:ln w="8914" cap="rnd">
              <a:solidFill>
                <a:srgbClr val="000000"/>
              </a:solidFill>
              <a:prstDash val="solid"/>
              <a:round/>
            </a:ln>
          </p:spPr>
          <p:txBody>
            <a:bodyPr rtlCol="0" anchor="ctr"/>
            <a:lstStyle/>
            <a:p>
              <a:endParaRPr lang="en-US"/>
            </a:p>
          </p:txBody>
        </p:sp>
        <p:sp>
          <p:nvSpPr>
            <p:cNvPr id="57" name="Freeform: Shape 56">
              <a:extLst>
                <a:ext uri="{FF2B5EF4-FFF2-40B4-BE49-F238E27FC236}">
                  <a16:creationId xmlns:a16="http://schemas.microsoft.com/office/drawing/2014/main" id="{5FC11AF2-554D-C09E-6E19-4C2E8F14D1F9}"/>
                </a:ext>
              </a:extLst>
            </p:cNvPr>
            <p:cNvSpPr/>
            <p:nvPr/>
          </p:nvSpPr>
          <p:spPr>
            <a:xfrm>
              <a:off x="3259245" y="2184217"/>
              <a:ext cx="24595" cy="15216"/>
            </a:xfrm>
            <a:custGeom>
              <a:avLst/>
              <a:gdLst>
                <a:gd name="connsiteX0" fmla="*/ 24596 w 24595"/>
                <a:gd name="connsiteY0" fmla="*/ 15217 h 15216"/>
                <a:gd name="connsiteX1" fmla="*/ 0 w 24595"/>
                <a:gd name="connsiteY1" fmla="*/ 0 h 15216"/>
              </a:gdLst>
              <a:ahLst/>
              <a:cxnLst>
                <a:cxn ang="0">
                  <a:pos x="connsiteX0" y="connsiteY0"/>
                </a:cxn>
                <a:cxn ang="0">
                  <a:pos x="connsiteX1" y="connsiteY1"/>
                </a:cxn>
              </a:cxnLst>
              <a:rect l="l" t="t" r="r" b="b"/>
              <a:pathLst>
                <a:path w="24595" h="15216">
                  <a:moveTo>
                    <a:pt x="24596" y="15217"/>
                  </a:moveTo>
                  <a:cubicBezTo>
                    <a:pt x="15888" y="7337"/>
                    <a:pt x="8342" y="981"/>
                    <a:pt x="0" y="0"/>
                  </a:cubicBezTo>
                </a:path>
              </a:pathLst>
            </a:custGeom>
            <a:noFill/>
            <a:ln w="8914" cap="rnd">
              <a:solidFill>
                <a:srgbClr val="000000"/>
              </a:solidFill>
              <a:prstDash val="solid"/>
              <a:round/>
            </a:ln>
          </p:spPr>
          <p:txBody>
            <a:bodyPr rtlCol="0" anchor="ctr"/>
            <a:lstStyle/>
            <a:p>
              <a:endParaRPr lang="en-US"/>
            </a:p>
          </p:txBody>
        </p:sp>
        <p:sp>
          <p:nvSpPr>
            <p:cNvPr id="58" name="Freeform: Shape 57">
              <a:extLst>
                <a:ext uri="{FF2B5EF4-FFF2-40B4-BE49-F238E27FC236}">
                  <a16:creationId xmlns:a16="http://schemas.microsoft.com/office/drawing/2014/main" id="{55B54E7D-BFD6-60AE-680A-E66996845F7A}"/>
                </a:ext>
              </a:extLst>
            </p:cNvPr>
            <p:cNvSpPr/>
            <p:nvPr/>
          </p:nvSpPr>
          <p:spPr>
            <a:xfrm>
              <a:off x="3228494" y="2183915"/>
              <a:ext cx="14401" cy="27151"/>
            </a:xfrm>
            <a:custGeom>
              <a:avLst/>
              <a:gdLst>
                <a:gd name="connsiteX0" fmla="*/ 14402 w 14401"/>
                <a:gd name="connsiteY0" fmla="*/ 27151 h 27151"/>
                <a:gd name="connsiteX1" fmla="*/ 0 w 14401"/>
                <a:gd name="connsiteY1" fmla="*/ 0 h 27151"/>
              </a:gdLst>
              <a:ahLst/>
              <a:cxnLst>
                <a:cxn ang="0">
                  <a:pos x="connsiteX0" y="connsiteY0"/>
                </a:cxn>
                <a:cxn ang="0">
                  <a:pos x="connsiteX1" y="connsiteY1"/>
                </a:cxn>
              </a:cxnLst>
              <a:rect l="l" t="t" r="r" b="b"/>
              <a:pathLst>
                <a:path w="14401" h="27151">
                  <a:moveTo>
                    <a:pt x="14402" y="27151"/>
                  </a:moveTo>
                  <a:lnTo>
                    <a:pt x="0" y="0"/>
                  </a:lnTo>
                </a:path>
              </a:pathLst>
            </a:custGeom>
            <a:noFill/>
            <a:ln w="8914" cap="rnd">
              <a:solidFill>
                <a:srgbClr val="000000"/>
              </a:solidFill>
              <a:prstDash val="solid"/>
              <a:round/>
            </a:ln>
          </p:spPr>
          <p:txBody>
            <a:bodyPr rtlCol="0" anchor="ctr"/>
            <a:lstStyle/>
            <a:p>
              <a:endParaRPr lang="en-US"/>
            </a:p>
          </p:txBody>
        </p:sp>
        <p:sp>
          <p:nvSpPr>
            <p:cNvPr id="59" name="Freeform: Shape 58">
              <a:extLst>
                <a:ext uri="{FF2B5EF4-FFF2-40B4-BE49-F238E27FC236}">
                  <a16:creationId xmlns:a16="http://schemas.microsoft.com/office/drawing/2014/main" id="{A11CE377-5D47-992A-8C92-8B79E7CC19E2}"/>
                </a:ext>
              </a:extLst>
            </p:cNvPr>
            <p:cNvSpPr/>
            <p:nvPr/>
          </p:nvSpPr>
          <p:spPr>
            <a:xfrm>
              <a:off x="3242896" y="2183973"/>
              <a:ext cx="14458" cy="27092"/>
            </a:xfrm>
            <a:custGeom>
              <a:avLst/>
              <a:gdLst>
                <a:gd name="connsiteX0" fmla="*/ 14459 w 14458"/>
                <a:gd name="connsiteY0" fmla="*/ 0 h 27092"/>
                <a:gd name="connsiteX1" fmla="*/ 0 w 14458"/>
                <a:gd name="connsiteY1" fmla="*/ 27093 h 27092"/>
              </a:gdLst>
              <a:ahLst/>
              <a:cxnLst>
                <a:cxn ang="0">
                  <a:pos x="connsiteX0" y="connsiteY0"/>
                </a:cxn>
                <a:cxn ang="0">
                  <a:pos x="connsiteX1" y="connsiteY1"/>
                </a:cxn>
              </a:cxnLst>
              <a:rect l="l" t="t" r="r" b="b"/>
              <a:pathLst>
                <a:path w="14458" h="27092">
                  <a:moveTo>
                    <a:pt x="14459" y="0"/>
                  </a:moveTo>
                  <a:lnTo>
                    <a:pt x="0" y="27093"/>
                  </a:lnTo>
                </a:path>
              </a:pathLst>
            </a:custGeom>
            <a:noFill/>
            <a:ln w="8914" cap="rnd">
              <a:solidFill>
                <a:srgbClr val="000000"/>
              </a:solidFill>
              <a:prstDash val="solid"/>
              <a:round/>
            </a:ln>
          </p:spPr>
          <p:txBody>
            <a:bodyPr rtlCol="0" anchor="ctr"/>
            <a:lstStyle/>
            <a:p>
              <a:endParaRPr lang="en-US"/>
            </a:p>
          </p:txBody>
        </p:sp>
        <p:sp>
          <p:nvSpPr>
            <p:cNvPr id="60" name="Freeform: Shape 59">
              <a:extLst>
                <a:ext uri="{FF2B5EF4-FFF2-40B4-BE49-F238E27FC236}">
                  <a16:creationId xmlns:a16="http://schemas.microsoft.com/office/drawing/2014/main" id="{CE3E95F0-FA93-3C63-1222-A359F2AB8601}"/>
                </a:ext>
              </a:extLst>
            </p:cNvPr>
            <p:cNvSpPr/>
            <p:nvPr/>
          </p:nvSpPr>
          <p:spPr>
            <a:xfrm>
              <a:off x="3264562" y="2215278"/>
              <a:ext cx="4443" cy="103011"/>
            </a:xfrm>
            <a:custGeom>
              <a:avLst/>
              <a:gdLst>
                <a:gd name="connsiteX0" fmla="*/ 4443 w 4443"/>
                <a:gd name="connsiteY0" fmla="*/ 0 h 103011"/>
                <a:gd name="connsiteX1" fmla="*/ 0 w 4443"/>
                <a:gd name="connsiteY1" fmla="*/ 103012 h 103011"/>
              </a:gdLst>
              <a:ahLst/>
              <a:cxnLst>
                <a:cxn ang="0">
                  <a:pos x="connsiteX0" y="connsiteY0"/>
                </a:cxn>
                <a:cxn ang="0">
                  <a:pos x="connsiteX1" y="connsiteY1"/>
                </a:cxn>
              </a:cxnLst>
              <a:rect l="l" t="t" r="r" b="b"/>
              <a:pathLst>
                <a:path w="4443" h="103011">
                  <a:moveTo>
                    <a:pt x="4443" y="0"/>
                  </a:moveTo>
                  <a:lnTo>
                    <a:pt x="0" y="103012"/>
                  </a:lnTo>
                </a:path>
              </a:pathLst>
            </a:custGeom>
            <a:noFill/>
            <a:ln w="8914" cap="rnd">
              <a:solidFill>
                <a:srgbClr val="000000"/>
              </a:solidFill>
              <a:prstDash val="solid"/>
              <a:round/>
            </a:ln>
          </p:spPr>
          <p:txBody>
            <a:bodyPr rtlCol="0" anchor="ctr"/>
            <a:lstStyle/>
            <a:p>
              <a:endParaRPr lang="en-US"/>
            </a:p>
          </p:txBody>
        </p:sp>
        <p:sp>
          <p:nvSpPr>
            <p:cNvPr id="61" name="Freeform: Shape 60">
              <a:extLst>
                <a:ext uri="{FF2B5EF4-FFF2-40B4-BE49-F238E27FC236}">
                  <a16:creationId xmlns:a16="http://schemas.microsoft.com/office/drawing/2014/main" id="{2A656DAF-8B45-35A7-F9FB-DFDB49356671}"/>
                </a:ext>
              </a:extLst>
            </p:cNvPr>
            <p:cNvSpPr/>
            <p:nvPr/>
          </p:nvSpPr>
          <p:spPr>
            <a:xfrm>
              <a:off x="3307505" y="2160448"/>
              <a:ext cx="25212" cy="25573"/>
            </a:xfrm>
            <a:custGeom>
              <a:avLst/>
              <a:gdLst>
                <a:gd name="connsiteX0" fmla="*/ 0 w 25212"/>
                <a:gd name="connsiteY0" fmla="*/ 25574 h 25573"/>
                <a:gd name="connsiteX1" fmla="*/ 25213 w 25212"/>
                <a:gd name="connsiteY1" fmla="*/ 0 h 25573"/>
              </a:gdLst>
              <a:ahLst/>
              <a:cxnLst>
                <a:cxn ang="0">
                  <a:pos x="connsiteX0" y="connsiteY0"/>
                </a:cxn>
                <a:cxn ang="0">
                  <a:pos x="connsiteX1" y="connsiteY1"/>
                </a:cxn>
              </a:cxnLst>
              <a:rect l="l" t="t" r="r" b="b"/>
              <a:pathLst>
                <a:path w="25212" h="25573">
                  <a:moveTo>
                    <a:pt x="0" y="25574"/>
                  </a:moveTo>
                  <a:lnTo>
                    <a:pt x="25213" y="0"/>
                  </a:lnTo>
                </a:path>
              </a:pathLst>
            </a:custGeom>
            <a:noFill/>
            <a:ln w="8914" cap="rnd">
              <a:solidFill>
                <a:srgbClr val="000000"/>
              </a:solidFill>
              <a:prstDash val="solid"/>
              <a:round/>
            </a:ln>
          </p:spPr>
          <p:txBody>
            <a:bodyPr rtlCol="0" anchor="ctr"/>
            <a:lstStyle/>
            <a:p>
              <a:endParaRPr lang="en-US"/>
            </a:p>
          </p:txBody>
        </p:sp>
        <p:sp>
          <p:nvSpPr>
            <p:cNvPr id="62" name="Freeform: Shape 61">
              <a:extLst>
                <a:ext uri="{FF2B5EF4-FFF2-40B4-BE49-F238E27FC236}">
                  <a16:creationId xmlns:a16="http://schemas.microsoft.com/office/drawing/2014/main" id="{CCBCDECF-8D61-BB50-57D8-CA1518F349DA}"/>
                </a:ext>
              </a:extLst>
            </p:cNvPr>
            <p:cNvSpPr/>
            <p:nvPr/>
          </p:nvSpPr>
          <p:spPr>
            <a:xfrm>
              <a:off x="3276109" y="2131397"/>
              <a:ext cx="34" cy="43751"/>
            </a:xfrm>
            <a:custGeom>
              <a:avLst/>
              <a:gdLst>
                <a:gd name="connsiteX0" fmla="*/ 0 w 34"/>
                <a:gd name="connsiteY0" fmla="*/ 43751 h 43751"/>
                <a:gd name="connsiteX1" fmla="*/ 35 w 34"/>
                <a:gd name="connsiteY1" fmla="*/ 0 h 43751"/>
              </a:gdLst>
              <a:ahLst/>
              <a:cxnLst>
                <a:cxn ang="0">
                  <a:pos x="connsiteX0" y="connsiteY0"/>
                </a:cxn>
                <a:cxn ang="0">
                  <a:pos x="connsiteX1" y="connsiteY1"/>
                </a:cxn>
              </a:cxnLst>
              <a:rect l="l" t="t" r="r" b="b"/>
              <a:pathLst>
                <a:path w="34" h="43751">
                  <a:moveTo>
                    <a:pt x="0" y="43751"/>
                  </a:moveTo>
                  <a:lnTo>
                    <a:pt x="35" y="0"/>
                  </a:lnTo>
                </a:path>
              </a:pathLst>
            </a:custGeom>
            <a:noFill/>
            <a:ln w="8914" cap="rnd">
              <a:solidFill>
                <a:srgbClr val="000000"/>
              </a:solidFill>
              <a:prstDash val="solid"/>
              <a:round/>
            </a:ln>
          </p:spPr>
          <p:txBody>
            <a:bodyPr rtlCol="0" anchor="ctr"/>
            <a:lstStyle/>
            <a:p>
              <a:endParaRPr lang="en-US"/>
            </a:p>
          </p:txBody>
        </p:sp>
        <p:sp>
          <p:nvSpPr>
            <p:cNvPr id="63" name="Freeform: Shape 62">
              <a:extLst>
                <a:ext uri="{FF2B5EF4-FFF2-40B4-BE49-F238E27FC236}">
                  <a16:creationId xmlns:a16="http://schemas.microsoft.com/office/drawing/2014/main" id="{12C0C43A-5A71-ADF4-2C60-D69D6B5ADC37}"/>
                </a:ext>
              </a:extLst>
            </p:cNvPr>
            <p:cNvSpPr/>
            <p:nvPr/>
          </p:nvSpPr>
          <p:spPr>
            <a:xfrm>
              <a:off x="3288365" y="2124586"/>
              <a:ext cx="112014" cy="12"/>
            </a:xfrm>
            <a:custGeom>
              <a:avLst/>
              <a:gdLst>
                <a:gd name="connsiteX0" fmla="*/ 0 w 112014"/>
                <a:gd name="connsiteY0" fmla="*/ 13 h 12"/>
                <a:gd name="connsiteX1" fmla="*/ 112014 w 112014"/>
                <a:gd name="connsiteY1" fmla="*/ 0 h 12"/>
              </a:gdLst>
              <a:ahLst/>
              <a:cxnLst>
                <a:cxn ang="0">
                  <a:pos x="connsiteX0" y="connsiteY0"/>
                </a:cxn>
                <a:cxn ang="0">
                  <a:pos x="connsiteX1" y="connsiteY1"/>
                </a:cxn>
              </a:cxnLst>
              <a:rect l="l" t="t" r="r" b="b"/>
              <a:pathLst>
                <a:path w="112014" h="12">
                  <a:moveTo>
                    <a:pt x="0" y="13"/>
                  </a:moveTo>
                  <a:lnTo>
                    <a:pt x="112014" y="0"/>
                  </a:lnTo>
                </a:path>
              </a:pathLst>
            </a:custGeom>
            <a:noFill/>
            <a:ln w="8914" cap="rnd">
              <a:solidFill>
                <a:srgbClr val="000000"/>
              </a:solidFill>
              <a:prstDash val="solid"/>
              <a:round/>
            </a:ln>
          </p:spPr>
          <p:txBody>
            <a:bodyPr rtlCol="0" anchor="ctr"/>
            <a:lstStyle/>
            <a:p>
              <a:endParaRPr lang="en-US"/>
            </a:p>
          </p:txBody>
        </p:sp>
        <p:sp>
          <p:nvSpPr>
            <p:cNvPr id="64" name="Freeform: Shape 63">
              <a:extLst>
                <a:ext uri="{FF2B5EF4-FFF2-40B4-BE49-F238E27FC236}">
                  <a16:creationId xmlns:a16="http://schemas.microsoft.com/office/drawing/2014/main" id="{01E4E2B4-442A-C8FB-29FA-9DF552C3F160}"/>
                </a:ext>
              </a:extLst>
            </p:cNvPr>
            <p:cNvSpPr/>
            <p:nvPr/>
          </p:nvSpPr>
          <p:spPr>
            <a:xfrm>
              <a:off x="3408232" y="2134598"/>
              <a:ext cx="34" cy="75958"/>
            </a:xfrm>
            <a:custGeom>
              <a:avLst/>
              <a:gdLst>
                <a:gd name="connsiteX0" fmla="*/ 34 w 34"/>
                <a:gd name="connsiteY0" fmla="*/ 0 h 75958"/>
                <a:gd name="connsiteX1" fmla="*/ 0 w 34"/>
                <a:gd name="connsiteY1" fmla="*/ 75958 h 75958"/>
              </a:gdLst>
              <a:ahLst/>
              <a:cxnLst>
                <a:cxn ang="0">
                  <a:pos x="connsiteX0" y="connsiteY0"/>
                </a:cxn>
                <a:cxn ang="0">
                  <a:pos x="connsiteX1" y="connsiteY1"/>
                </a:cxn>
              </a:cxnLst>
              <a:rect l="l" t="t" r="r" b="b"/>
              <a:pathLst>
                <a:path w="34" h="75958">
                  <a:moveTo>
                    <a:pt x="34" y="0"/>
                  </a:moveTo>
                  <a:lnTo>
                    <a:pt x="0" y="75958"/>
                  </a:lnTo>
                </a:path>
              </a:pathLst>
            </a:custGeom>
            <a:noFill/>
            <a:ln w="8914" cap="rnd">
              <a:solidFill>
                <a:srgbClr val="000000"/>
              </a:solidFill>
              <a:prstDash val="solid"/>
              <a:round/>
            </a:ln>
          </p:spPr>
          <p:txBody>
            <a:bodyPr rtlCol="0" anchor="ctr"/>
            <a:lstStyle/>
            <a:p>
              <a:endParaRPr lang="en-US"/>
            </a:p>
          </p:txBody>
        </p:sp>
        <p:sp>
          <p:nvSpPr>
            <p:cNvPr id="65" name="Freeform: Shape 64">
              <a:extLst>
                <a:ext uri="{FF2B5EF4-FFF2-40B4-BE49-F238E27FC236}">
                  <a16:creationId xmlns:a16="http://schemas.microsoft.com/office/drawing/2014/main" id="{4282CA6A-A702-2237-8518-80EF4985CEE8}"/>
                </a:ext>
              </a:extLst>
            </p:cNvPr>
            <p:cNvSpPr/>
            <p:nvPr/>
          </p:nvSpPr>
          <p:spPr>
            <a:xfrm>
              <a:off x="3308891" y="2218557"/>
              <a:ext cx="88989" cy="172"/>
            </a:xfrm>
            <a:custGeom>
              <a:avLst/>
              <a:gdLst>
                <a:gd name="connsiteX0" fmla="*/ 88989 w 88989"/>
                <a:gd name="connsiteY0" fmla="*/ 0 h 172"/>
                <a:gd name="connsiteX1" fmla="*/ 0 w 88989"/>
                <a:gd name="connsiteY1" fmla="*/ 173 h 172"/>
              </a:gdLst>
              <a:ahLst/>
              <a:cxnLst>
                <a:cxn ang="0">
                  <a:pos x="connsiteX0" y="connsiteY0"/>
                </a:cxn>
                <a:cxn ang="0">
                  <a:pos x="connsiteX1" y="connsiteY1"/>
                </a:cxn>
              </a:cxnLst>
              <a:rect l="l" t="t" r="r" b="b"/>
              <a:pathLst>
                <a:path w="88989" h="172">
                  <a:moveTo>
                    <a:pt x="88989" y="0"/>
                  </a:moveTo>
                  <a:lnTo>
                    <a:pt x="0" y="173"/>
                  </a:lnTo>
                </a:path>
              </a:pathLst>
            </a:custGeom>
            <a:noFill/>
            <a:ln w="8914" cap="rnd">
              <a:solidFill>
                <a:srgbClr val="000000"/>
              </a:solidFill>
              <a:prstDash val="solid"/>
              <a:round/>
            </a:ln>
          </p:spPr>
          <p:txBody>
            <a:bodyPr rtlCol="0" anchor="ctr"/>
            <a:lstStyle/>
            <a:p>
              <a:endParaRPr lang="en-US"/>
            </a:p>
          </p:txBody>
        </p:sp>
        <p:sp>
          <p:nvSpPr>
            <p:cNvPr id="66" name="Freeform: Shape 65">
              <a:extLst>
                <a:ext uri="{FF2B5EF4-FFF2-40B4-BE49-F238E27FC236}">
                  <a16:creationId xmlns:a16="http://schemas.microsoft.com/office/drawing/2014/main" id="{48416942-E5D5-F27B-1961-5AE825BD0A71}"/>
                </a:ext>
              </a:extLst>
            </p:cNvPr>
            <p:cNvSpPr/>
            <p:nvPr/>
          </p:nvSpPr>
          <p:spPr>
            <a:xfrm>
              <a:off x="3221293" y="2129799"/>
              <a:ext cx="43510" cy="43589"/>
            </a:xfrm>
            <a:custGeom>
              <a:avLst/>
              <a:gdLst>
                <a:gd name="connsiteX0" fmla="*/ 43510 w 43510"/>
                <a:gd name="connsiteY0" fmla="*/ 21795 h 43589"/>
                <a:gd name="connsiteX1" fmla="*/ 21755 w 43510"/>
                <a:gd name="connsiteY1" fmla="*/ 43589 h 43589"/>
                <a:gd name="connsiteX2" fmla="*/ 0 w 43510"/>
                <a:gd name="connsiteY2" fmla="*/ 21795 h 43589"/>
                <a:gd name="connsiteX3" fmla="*/ 21755 w 43510"/>
                <a:gd name="connsiteY3" fmla="*/ 0 h 43589"/>
                <a:gd name="connsiteX4" fmla="*/ 43510 w 43510"/>
                <a:gd name="connsiteY4" fmla="*/ 21795 h 435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10" h="43589">
                  <a:moveTo>
                    <a:pt x="43510" y="21795"/>
                  </a:moveTo>
                  <a:cubicBezTo>
                    <a:pt x="43510" y="33831"/>
                    <a:pt x="33770" y="43589"/>
                    <a:pt x="21755" y="43589"/>
                  </a:cubicBezTo>
                  <a:cubicBezTo>
                    <a:pt x="9740" y="43589"/>
                    <a:pt x="0" y="33831"/>
                    <a:pt x="0" y="21795"/>
                  </a:cubicBezTo>
                  <a:cubicBezTo>
                    <a:pt x="0" y="9758"/>
                    <a:pt x="9740" y="0"/>
                    <a:pt x="21755" y="0"/>
                  </a:cubicBezTo>
                  <a:cubicBezTo>
                    <a:pt x="33770" y="0"/>
                    <a:pt x="43510" y="9758"/>
                    <a:pt x="43510" y="21795"/>
                  </a:cubicBezTo>
                  <a:close/>
                </a:path>
              </a:pathLst>
            </a:custGeom>
            <a:noFill/>
            <a:ln w="8914" cap="rnd">
              <a:solidFill>
                <a:srgbClr val="000000"/>
              </a:solidFill>
              <a:prstDash val="solid"/>
              <a:round/>
            </a:ln>
          </p:spPr>
          <p:txBody>
            <a:bodyPr rtlCol="0" anchor="ctr"/>
            <a:lstStyle/>
            <a:p>
              <a:endParaRPr lang="en-US"/>
            </a:p>
          </p:txBody>
        </p:sp>
        <p:sp>
          <p:nvSpPr>
            <p:cNvPr id="67" name="Freeform: Shape 66">
              <a:extLst>
                <a:ext uri="{FF2B5EF4-FFF2-40B4-BE49-F238E27FC236}">
                  <a16:creationId xmlns:a16="http://schemas.microsoft.com/office/drawing/2014/main" id="{26AC213F-F528-127B-99ED-10A447A9A6C9}"/>
                </a:ext>
              </a:extLst>
            </p:cNvPr>
            <p:cNvSpPr/>
            <p:nvPr/>
          </p:nvSpPr>
          <p:spPr>
            <a:xfrm>
              <a:off x="3203191" y="2210614"/>
              <a:ext cx="35" cy="36652"/>
            </a:xfrm>
            <a:custGeom>
              <a:avLst/>
              <a:gdLst>
                <a:gd name="connsiteX0" fmla="*/ 0 w 35"/>
                <a:gd name="connsiteY0" fmla="*/ 0 h 36652"/>
                <a:gd name="connsiteX1" fmla="*/ 36 w 35"/>
                <a:gd name="connsiteY1" fmla="*/ 36653 h 36652"/>
              </a:gdLst>
              <a:ahLst/>
              <a:cxnLst>
                <a:cxn ang="0">
                  <a:pos x="connsiteX0" y="connsiteY0"/>
                </a:cxn>
                <a:cxn ang="0">
                  <a:pos x="connsiteX1" y="connsiteY1"/>
                </a:cxn>
              </a:cxnLst>
              <a:rect l="l" t="t" r="r" b="b"/>
              <a:pathLst>
                <a:path w="35" h="36652">
                  <a:moveTo>
                    <a:pt x="0" y="0"/>
                  </a:moveTo>
                  <a:lnTo>
                    <a:pt x="36" y="36653"/>
                  </a:lnTo>
                </a:path>
              </a:pathLst>
            </a:custGeom>
            <a:noFill/>
            <a:ln w="8914" cap="rnd">
              <a:solidFill>
                <a:srgbClr val="000000"/>
              </a:solidFill>
              <a:prstDash val="solid"/>
              <a:round/>
            </a:ln>
          </p:spPr>
          <p:txBody>
            <a:bodyPr rtlCol="0" anchor="ctr"/>
            <a:lstStyle/>
            <a:p>
              <a:endParaRPr lang="en-US"/>
            </a:p>
          </p:txBody>
        </p:sp>
        <p:sp>
          <p:nvSpPr>
            <p:cNvPr id="68" name="Freeform: Shape 67">
              <a:extLst>
                <a:ext uri="{FF2B5EF4-FFF2-40B4-BE49-F238E27FC236}">
                  <a16:creationId xmlns:a16="http://schemas.microsoft.com/office/drawing/2014/main" id="{094583DF-989C-9001-B943-4E842C6F8FE0}"/>
                </a:ext>
              </a:extLst>
            </p:cNvPr>
            <p:cNvSpPr/>
            <p:nvPr/>
          </p:nvSpPr>
          <p:spPr>
            <a:xfrm>
              <a:off x="3316422" y="2329400"/>
              <a:ext cx="80516" cy="189"/>
            </a:xfrm>
            <a:custGeom>
              <a:avLst/>
              <a:gdLst>
                <a:gd name="connsiteX0" fmla="*/ 80516 w 80516"/>
                <a:gd name="connsiteY0" fmla="*/ 0 h 189"/>
                <a:gd name="connsiteX1" fmla="*/ 0 w 80516"/>
                <a:gd name="connsiteY1" fmla="*/ 190 h 189"/>
              </a:gdLst>
              <a:ahLst/>
              <a:cxnLst>
                <a:cxn ang="0">
                  <a:pos x="connsiteX0" y="connsiteY0"/>
                </a:cxn>
                <a:cxn ang="0">
                  <a:pos x="connsiteX1" y="connsiteY1"/>
                </a:cxn>
              </a:cxnLst>
              <a:rect l="l" t="t" r="r" b="b"/>
              <a:pathLst>
                <a:path w="80516" h="189">
                  <a:moveTo>
                    <a:pt x="80516" y="0"/>
                  </a:moveTo>
                  <a:lnTo>
                    <a:pt x="0" y="190"/>
                  </a:lnTo>
                </a:path>
              </a:pathLst>
            </a:custGeom>
            <a:noFill/>
            <a:ln w="8914" cap="rnd">
              <a:solidFill>
                <a:srgbClr val="000000"/>
              </a:solidFill>
              <a:prstDash val="solid"/>
              <a:round/>
            </a:ln>
          </p:spPr>
          <p:txBody>
            <a:bodyPr rtlCol="0" anchor="ctr"/>
            <a:lstStyle/>
            <a:p>
              <a:endParaRPr lang="en-US"/>
            </a:p>
          </p:txBody>
        </p:sp>
        <p:sp>
          <p:nvSpPr>
            <p:cNvPr id="69" name="Freeform: Shape 68">
              <a:extLst>
                <a:ext uri="{FF2B5EF4-FFF2-40B4-BE49-F238E27FC236}">
                  <a16:creationId xmlns:a16="http://schemas.microsoft.com/office/drawing/2014/main" id="{B4B46F9D-B1A6-C9A9-3941-129A48C9A77F}"/>
                </a:ext>
              </a:extLst>
            </p:cNvPr>
            <p:cNvSpPr/>
            <p:nvPr/>
          </p:nvSpPr>
          <p:spPr>
            <a:xfrm>
              <a:off x="3225904" y="2184217"/>
              <a:ext cx="33341" cy="98"/>
            </a:xfrm>
            <a:custGeom>
              <a:avLst/>
              <a:gdLst>
                <a:gd name="connsiteX0" fmla="*/ 33342 w 33341"/>
                <a:gd name="connsiteY0" fmla="*/ 0 h 98"/>
                <a:gd name="connsiteX1" fmla="*/ 0 w 33341"/>
                <a:gd name="connsiteY1" fmla="*/ 98 h 98"/>
              </a:gdLst>
              <a:ahLst/>
              <a:cxnLst>
                <a:cxn ang="0">
                  <a:pos x="connsiteX0" y="connsiteY0"/>
                </a:cxn>
                <a:cxn ang="0">
                  <a:pos x="connsiteX1" y="connsiteY1"/>
                </a:cxn>
              </a:cxnLst>
              <a:rect l="l" t="t" r="r" b="b"/>
              <a:pathLst>
                <a:path w="33341" h="98">
                  <a:moveTo>
                    <a:pt x="33342" y="0"/>
                  </a:moveTo>
                  <a:lnTo>
                    <a:pt x="0" y="98"/>
                  </a:lnTo>
                </a:path>
              </a:pathLst>
            </a:custGeom>
            <a:noFill/>
            <a:ln w="8914" cap="rnd">
              <a:solidFill>
                <a:srgbClr val="000000"/>
              </a:solidFill>
              <a:prstDash val="solid"/>
              <a:round/>
            </a:ln>
          </p:spPr>
          <p:txBody>
            <a:bodyPr rtlCol="0" anchor="ctr"/>
            <a:lstStyle/>
            <a:p>
              <a:endParaRPr lang="en-US"/>
            </a:p>
          </p:txBody>
        </p:sp>
        <p:sp>
          <p:nvSpPr>
            <p:cNvPr id="70" name="Freeform: Shape 69">
              <a:extLst>
                <a:ext uri="{FF2B5EF4-FFF2-40B4-BE49-F238E27FC236}">
                  <a16:creationId xmlns:a16="http://schemas.microsoft.com/office/drawing/2014/main" id="{B51FDF96-A68A-E922-B06B-728566489C9A}"/>
                </a:ext>
              </a:extLst>
            </p:cNvPr>
            <p:cNvSpPr/>
            <p:nvPr/>
          </p:nvSpPr>
          <p:spPr>
            <a:xfrm>
              <a:off x="3203091" y="2184495"/>
              <a:ext cx="22831" cy="26120"/>
            </a:xfrm>
            <a:custGeom>
              <a:avLst/>
              <a:gdLst>
                <a:gd name="connsiteX0" fmla="*/ 22831 w 22831"/>
                <a:gd name="connsiteY0" fmla="*/ 0 h 26120"/>
                <a:gd name="connsiteX1" fmla="*/ 11 w 22831"/>
                <a:gd name="connsiteY1" fmla="*/ 26121 h 26120"/>
              </a:gdLst>
              <a:ahLst/>
              <a:cxnLst>
                <a:cxn ang="0">
                  <a:pos x="connsiteX0" y="connsiteY0"/>
                </a:cxn>
                <a:cxn ang="0">
                  <a:pos x="connsiteX1" y="connsiteY1"/>
                </a:cxn>
              </a:cxnLst>
              <a:rect l="l" t="t" r="r" b="b"/>
              <a:pathLst>
                <a:path w="22831" h="26120">
                  <a:moveTo>
                    <a:pt x="22831" y="0"/>
                  </a:moveTo>
                  <a:cubicBezTo>
                    <a:pt x="9577" y="1390"/>
                    <a:pt x="-370" y="12775"/>
                    <a:pt x="11" y="26121"/>
                  </a:cubicBezTo>
                </a:path>
              </a:pathLst>
            </a:custGeom>
            <a:noFill/>
            <a:ln w="8914" cap="rnd">
              <a:solidFill>
                <a:srgbClr val="000000"/>
              </a:solidFill>
              <a:prstDash val="solid"/>
              <a:round/>
            </a:ln>
          </p:spPr>
          <p:txBody>
            <a:bodyPr rtlCol="0" anchor="ctr"/>
            <a:lstStyle/>
            <a:p>
              <a:endParaRPr lang="en-US"/>
            </a:p>
          </p:txBody>
        </p:sp>
        <p:sp>
          <p:nvSpPr>
            <p:cNvPr id="71" name="Freeform: Shape 70">
              <a:extLst>
                <a:ext uri="{FF2B5EF4-FFF2-40B4-BE49-F238E27FC236}">
                  <a16:creationId xmlns:a16="http://schemas.microsoft.com/office/drawing/2014/main" id="{404FAE65-80B9-2741-D613-2E9FB4B83659}"/>
                </a:ext>
              </a:extLst>
            </p:cNvPr>
            <p:cNvSpPr/>
            <p:nvPr/>
          </p:nvSpPr>
          <p:spPr>
            <a:xfrm>
              <a:off x="3220388" y="2255665"/>
              <a:ext cx="2802" cy="60281"/>
            </a:xfrm>
            <a:custGeom>
              <a:avLst/>
              <a:gdLst>
                <a:gd name="connsiteX0" fmla="*/ 2803 w 2802"/>
                <a:gd name="connsiteY0" fmla="*/ 60282 h 60281"/>
                <a:gd name="connsiteX1" fmla="*/ 0 w 2802"/>
                <a:gd name="connsiteY1" fmla="*/ 0 h 60281"/>
              </a:gdLst>
              <a:ahLst/>
              <a:cxnLst>
                <a:cxn ang="0">
                  <a:pos x="connsiteX0" y="connsiteY0"/>
                </a:cxn>
                <a:cxn ang="0">
                  <a:pos x="connsiteX1" y="connsiteY1"/>
                </a:cxn>
              </a:cxnLst>
              <a:rect l="l" t="t" r="r" b="b"/>
              <a:pathLst>
                <a:path w="2802" h="60281">
                  <a:moveTo>
                    <a:pt x="2803" y="60282"/>
                  </a:moveTo>
                  <a:lnTo>
                    <a:pt x="0" y="0"/>
                  </a:lnTo>
                </a:path>
              </a:pathLst>
            </a:custGeom>
            <a:noFill/>
            <a:ln w="8914" cap="rnd">
              <a:solidFill>
                <a:srgbClr val="000000"/>
              </a:solidFill>
              <a:prstDash val="solid"/>
              <a:round/>
            </a:ln>
          </p:spPr>
          <p:txBody>
            <a:bodyPr rtlCol="0" anchor="ctr"/>
            <a:lstStyle/>
            <a:p>
              <a:endParaRPr lang="en-US"/>
            </a:p>
          </p:txBody>
        </p:sp>
      </p:grpSp>
      <p:sp>
        <p:nvSpPr>
          <p:cNvPr id="17" name="Text 8">
            <a:extLst>
              <a:ext uri="{FF2B5EF4-FFF2-40B4-BE49-F238E27FC236}">
                <a16:creationId xmlns:a16="http://schemas.microsoft.com/office/drawing/2014/main" id="{36F5BB64-5647-6A7A-FB91-00B7A451F667}"/>
              </a:ext>
            </a:extLst>
          </p:cNvPr>
          <p:cNvSpPr/>
          <p:nvPr/>
        </p:nvSpPr>
        <p:spPr>
          <a:xfrm>
            <a:off x="3021841" y="2648644"/>
            <a:ext cx="54021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مثال</a:t>
            </a:r>
            <a:endParaRPr lang="en-US" sz="1800" b="1"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5CE64DF6-527B-9C49-CFD4-DE5BD4B90E24}"/>
              </a:ext>
            </a:extLst>
          </p:cNvPr>
          <p:cNvSpPr/>
          <p:nvPr/>
        </p:nvSpPr>
        <p:spPr>
          <a:xfrm>
            <a:off x="826790" y="3006329"/>
            <a:ext cx="273526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معلمان يختلفان حول كيفية إدارة الفصل أو تدريس مادة معينة.</a:t>
            </a:r>
            <a:endParaRPr lang="en-US" dirty="0">
              <a:latin typeface="Alexandria" pitchFamily="2" charset="-78"/>
              <a:cs typeface="Alexandria" pitchFamily="2" charset="-78"/>
            </a:endParaRPr>
          </a:p>
        </p:txBody>
      </p:sp>
      <p:sp>
        <p:nvSpPr>
          <p:cNvPr id="20" name="Shape 10">
            <a:extLst>
              <a:ext uri="{FF2B5EF4-FFF2-40B4-BE49-F238E27FC236}">
                <a16:creationId xmlns:a16="http://schemas.microsoft.com/office/drawing/2014/main" id="{969E1FF7-44A6-D2A5-A5B2-C2694E37E83B}"/>
              </a:ext>
            </a:extLst>
          </p:cNvPr>
          <p:cNvSpPr/>
          <p:nvPr/>
        </p:nvSpPr>
        <p:spPr>
          <a:xfrm>
            <a:off x="661492" y="3866158"/>
            <a:ext cx="6297018" cy="2259211"/>
          </a:xfrm>
          <a:prstGeom prst="roundRect">
            <a:avLst>
              <a:gd name="adj" fmla="val 6589"/>
            </a:avLst>
          </a:prstGeom>
          <a:solidFill>
            <a:srgbClr val="CEE6FD"/>
          </a:solidFill>
          <a:ln/>
        </p:spPr>
        <p:txBody>
          <a:bodyPr>
            <a:spAutoFit/>
          </a:bodyPr>
          <a:lstStyle/>
          <a:p>
            <a:endParaRPr lang="en-US"/>
          </a:p>
        </p:txBody>
      </p:sp>
      <p:sp>
        <p:nvSpPr>
          <p:cNvPr id="21" name="Shape 11">
            <a:extLst>
              <a:ext uri="{FF2B5EF4-FFF2-40B4-BE49-F238E27FC236}">
                <a16:creationId xmlns:a16="http://schemas.microsoft.com/office/drawing/2014/main" id="{DCA63C52-3966-7DD0-45BB-5167E73A0EBC}"/>
              </a:ext>
            </a:extLst>
          </p:cNvPr>
          <p:cNvSpPr/>
          <p:nvPr/>
        </p:nvSpPr>
        <p:spPr>
          <a:xfrm>
            <a:off x="6297117" y="4031457"/>
            <a:ext cx="496094" cy="496094"/>
          </a:xfrm>
          <a:prstGeom prst="roundRect">
            <a:avLst>
              <a:gd name="adj" fmla="val 15358451"/>
            </a:avLst>
          </a:prstGeom>
          <a:solidFill>
            <a:srgbClr val="84C1FA"/>
          </a:solidFill>
          <a:ln/>
        </p:spPr>
        <p:txBody>
          <a:bodyPr>
            <a:spAutoFit/>
          </a:bodyPr>
          <a:lstStyle/>
          <a:p>
            <a:endParaRPr lang="en-US"/>
          </a:p>
        </p:txBody>
      </p:sp>
      <p:grpSp>
        <p:nvGrpSpPr>
          <p:cNvPr id="72" name="Image 3" descr="preencoded.png">
            <a:extLst>
              <a:ext uri="{FF2B5EF4-FFF2-40B4-BE49-F238E27FC236}">
                <a16:creationId xmlns:a16="http://schemas.microsoft.com/office/drawing/2014/main" id="{5C53AF20-8CA4-4553-2514-DE336BF59EE1}"/>
              </a:ext>
            </a:extLst>
          </p:cNvPr>
          <p:cNvGrpSpPr/>
          <p:nvPr/>
        </p:nvGrpSpPr>
        <p:grpSpPr>
          <a:xfrm>
            <a:off x="6434464" y="4181878"/>
            <a:ext cx="205048" cy="202961"/>
            <a:chOff x="6434464" y="4181878"/>
            <a:chExt cx="205048" cy="202961"/>
          </a:xfrm>
          <a:noFill/>
        </p:grpSpPr>
        <p:sp>
          <p:nvSpPr>
            <p:cNvPr id="73" name="Freeform: Shape 72">
              <a:extLst>
                <a:ext uri="{FF2B5EF4-FFF2-40B4-BE49-F238E27FC236}">
                  <a16:creationId xmlns:a16="http://schemas.microsoft.com/office/drawing/2014/main" id="{D6514953-5021-2D2A-F27A-228EF8827077}"/>
                </a:ext>
              </a:extLst>
            </p:cNvPr>
            <p:cNvSpPr/>
            <p:nvPr/>
          </p:nvSpPr>
          <p:spPr>
            <a:xfrm>
              <a:off x="6531642" y="4340159"/>
              <a:ext cx="10969" cy="12799"/>
            </a:xfrm>
            <a:custGeom>
              <a:avLst/>
              <a:gdLst>
                <a:gd name="connsiteX0" fmla="*/ 10969 w 10969"/>
                <a:gd name="connsiteY0" fmla="*/ 7956 h 12799"/>
                <a:gd name="connsiteX1" fmla="*/ 9379 w 10969"/>
                <a:gd name="connsiteY1" fmla="*/ 2185 h 12799"/>
                <a:gd name="connsiteX2" fmla="*/ 5167 w 10969"/>
                <a:gd name="connsiteY2" fmla="*/ 0 h 12799"/>
                <a:gd name="connsiteX3" fmla="*/ 815 w 10969"/>
                <a:gd name="connsiteY3" fmla="*/ 2556 h 12799"/>
                <a:gd name="connsiteX4" fmla="*/ 57 w 10969"/>
                <a:gd name="connsiteY4" fmla="*/ 8153 h 12799"/>
                <a:gd name="connsiteX5" fmla="*/ 4160 w 10969"/>
                <a:gd name="connsiteY5" fmla="*/ 12799 h 12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69" h="12799">
                  <a:moveTo>
                    <a:pt x="10969" y="7956"/>
                  </a:moveTo>
                  <a:cubicBezTo>
                    <a:pt x="10638" y="4893"/>
                    <a:pt x="10222" y="3525"/>
                    <a:pt x="9379" y="2185"/>
                  </a:cubicBezTo>
                  <a:cubicBezTo>
                    <a:pt x="7972" y="896"/>
                    <a:pt x="6513" y="135"/>
                    <a:pt x="5167" y="0"/>
                  </a:cubicBezTo>
                  <a:cubicBezTo>
                    <a:pt x="3409" y="389"/>
                    <a:pt x="1873" y="1246"/>
                    <a:pt x="815" y="2556"/>
                  </a:cubicBezTo>
                  <a:cubicBezTo>
                    <a:pt x="63" y="4704"/>
                    <a:pt x="-106" y="5999"/>
                    <a:pt x="57" y="8153"/>
                  </a:cubicBezTo>
                  <a:cubicBezTo>
                    <a:pt x="683" y="9649"/>
                    <a:pt x="1260" y="10351"/>
                    <a:pt x="4160" y="12799"/>
                  </a:cubicBezTo>
                </a:path>
              </a:pathLst>
            </a:custGeom>
            <a:noFill/>
            <a:ln w="8922" cap="rnd">
              <a:solidFill>
                <a:srgbClr val="000000"/>
              </a:solidFill>
              <a:prstDash val="solid"/>
              <a:round/>
            </a:ln>
          </p:spPr>
          <p:txBody>
            <a:bodyPr rtlCol="0" anchor="ctr"/>
            <a:lstStyle/>
            <a:p>
              <a:endParaRPr lang="en-US"/>
            </a:p>
          </p:txBody>
        </p:sp>
        <p:sp>
          <p:nvSpPr>
            <p:cNvPr id="74" name="Freeform: Shape 73">
              <a:extLst>
                <a:ext uri="{FF2B5EF4-FFF2-40B4-BE49-F238E27FC236}">
                  <a16:creationId xmlns:a16="http://schemas.microsoft.com/office/drawing/2014/main" id="{F2242304-D844-F09B-67CA-320433B3FC1E}"/>
                </a:ext>
              </a:extLst>
            </p:cNvPr>
            <p:cNvSpPr/>
            <p:nvPr/>
          </p:nvSpPr>
          <p:spPr>
            <a:xfrm>
              <a:off x="6520782" y="4181878"/>
              <a:ext cx="21362" cy="13526"/>
            </a:xfrm>
            <a:custGeom>
              <a:avLst/>
              <a:gdLst>
                <a:gd name="connsiteX0" fmla="*/ 21363 w 21362"/>
                <a:gd name="connsiteY0" fmla="*/ 739 h 13526"/>
                <a:gd name="connsiteX1" fmla="*/ 11703 w 21362"/>
                <a:gd name="connsiteY1" fmla="*/ 431 h 13526"/>
                <a:gd name="connsiteX2" fmla="*/ 4423 w 21362"/>
                <a:gd name="connsiteY2" fmla="*/ 5664 h 13526"/>
                <a:gd name="connsiteX3" fmla="*/ 0 w 21362"/>
                <a:gd name="connsiteY3" fmla="*/ 13526 h 13526"/>
              </a:gdLst>
              <a:ahLst/>
              <a:cxnLst>
                <a:cxn ang="0">
                  <a:pos x="connsiteX0" y="connsiteY0"/>
                </a:cxn>
                <a:cxn ang="0">
                  <a:pos x="connsiteX1" y="connsiteY1"/>
                </a:cxn>
                <a:cxn ang="0">
                  <a:pos x="connsiteX2" y="connsiteY2"/>
                </a:cxn>
                <a:cxn ang="0">
                  <a:pos x="connsiteX3" y="connsiteY3"/>
                </a:cxn>
              </a:cxnLst>
              <a:rect l="l" t="t" r="r" b="b"/>
              <a:pathLst>
                <a:path w="21362" h="13526">
                  <a:moveTo>
                    <a:pt x="21363" y="739"/>
                  </a:moveTo>
                  <a:cubicBezTo>
                    <a:pt x="18181" y="-149"/>
                    <a:pt x="14928" y="-217"/>
                    <a:pt x="11703" y="431"/>
                  </a:cubicBezTo>
                  <a:cubicBezTo>
                    <a:pt x="9052" y="1611"/>
                    <a:pt x="6995" y="2996"/>
                    <a:pt x="4423" y="5664"/>
                  </a:cubicBezTo>
                  <a:cubicBezTo>
                    <a:pt x="3287" y="7400"/>
                    <a:pt x="1813" y="10021"/>
                    <a:pt x="0" y="13526"/>
                  </a:cubicBezTo>
                </a:path>
              </a:pathLst>
            </a:custGeom>
            <a:noFill/>
            <a:ln w="8922" cap="rnd">
              <a:solidFill>
                <a:srgbClr val="000000"/>
              </a:solidFill>
              <a:prstDash val="solid"/>
              <a:round/>
            </a:ln>
          </p:spPr>
          <p:txBody>
            <a:bodyPr rtlCol="0" anchor="ctr"/>
            <a:lstStyle/>
            <a:p>
              <a:endParaRPr lang="en-US"/>
            </a:p>
          </p:txBody>
        </p:sp>
        <p:sp>
          <p:nvSpPr>
            <p:cNvPr id="75" name="Freeform: Shape 74">
              <a:extLst>
                <a:ext uri="{FF2B5EF4-FFF2-40B4-BE49-F238E27FC236}">
                  <a16:creationId xmlns:a16="http://schemas.microsoft.com/office/drawing/2014/main" id="{FDA5CE6D-1E7D-1D8B-9603-27B07D6E233E}"/>
                </a:ext>
              </a:extLst>
            </p:cNvPr>
            <p:cNvSpPr/>
            <p:nvPr/>
          </p:nvSpPr>
          <p:spPr>
            <a:xfrm>
              <a:off x="6434464" y="4356295"/>
              <a:ext cx="23718" cy="28544"/>
            </a:xfrm>
            <a:custGeom>
              <a:avLst/>
              <a:gdLst>
                <a:gd name="connsiteX0" fmla="*/ 3144 w 23718"/>
                <a:gd name="connsiteY0" fmla="*/ 0 h 28544"/>
                <a:gd name="connsiteX1" fmla="*/ 53 w 23718"/>
                <a:gd name="connsiteY1" fmla="*/ 8317 h 28544"/>
                <a:gd name="connsiteX2" fmla="*/ 980 w 23718"/>
                <a:gd name="connsiteY2" fmla="*/ 16482 h 28544"/>
                <a:gd name="connsiteX3" fmla="*/ 5351 w 23718"/>
                <a:gd name="connsiteY3" fmla="*/ 23572 h 28544"/>
                <a:gd name="connsiteX4" fmla="*/ 12179 w 23718"/>
                <a:gd name="connsiteY4" fmla="*/ 27855 h 28544"/>
                <a:gd name="connsiteX5" fmla="*/ 23718 w 23718"/>
                <a:gd name="connsiteY5" fmla="*/ 28542 h 28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718" h="28544">
                  <a:moveTo>
                    <a:pt x="3144" y="0"/>
                  </a:moveTo>
                  <a:cubicBezTo>
                    <a:pt x="1492" y="3426"/>
                    <a:pt x="856" y="5114"/>
                    <a:pt x="53" y="8317"/>
                  </a:cubicBezTo>
                  <a:cubicBezTo>
                    <a:pt x="-113" y="10514"/>
                    <a:pt x="90" y="13106"/>
                    <a:pt x="980" y="16482"/>
                  </a:cubicBezTo>
                  <a:cubicBezTo>
                    <a:pt x="1903" y="18714"/>
                    <a:pt x="3578" y="21468"/>
                    <a:pt x="5351" y="23572"/>
                  </a:cubicBezTo>
                  <a:cubicBezTo>
                    <a:pt x="7187" y="25209"/>
                    <a:pt x="9611" y="26773"/>
                    <a:pt x="12179" y="27855"/>
                  </a:cubicBezTo>
                  <a:cubicBezTo>
                    <a:pt x="14250" y="28377"/>
                    <a:pt x="15976" y="28571"/>
                    <a:pt x="23718" y="28542"/>
                  </a:cubicBezTo>
                </a:path>
              </a:pathLst>
            </a:custGeom>
            <a:noFill/>
            <a:ln w="8922" cap="rnd">
              <a:solidFill>
                <a:srgbClr val="000000"/>
              </a:solidFill>
              <a:prstDash val="solid"/>
              <a:round/>
            </a:ln>
          </p:spPr>
          <p:txBody>
            <a:bodyPr rtlCol="0" anchor="ctr"/>
            <a:lstStyle/>
            <a:p>
              <a:endParaRPr lang="en-US"/>
            </a:p>
          </p:txBody>
        </p:sp>
        <p:sp>
          <p:nvSpPr>
            <p:cNvPr id="76" name="Freeform: Shape 75">
              <a:extLst>
                <a:ext uri="{FF2B5EF4-FFF2-40B4-BE49-F238E27FC236}">
                  <a16:creationId xmlns:a16="http://schemas.microsoft.com/office/drawing/2014/main" id="{D71CBBC0-2584-E9B9-2AD9-9B558E607766}"/>
                </a:ext>
              </a:extLst>
            </p:cNvPr>
            <p:cNvSpPr/>
            <p:nvPr/>
          </p:nvSpPr>
          <p:spPr>
            <a:xfrm>
              <a:off x="6622405" y="4346381"/>
              <a:ext cx="17107" cy="38419"/>
            </a:xfrm>
            <a:custGeom>
              <a:avLst/>
              <a:gdLst>
                <a:gd name="connsiteX0" fmla="*/ 0 w 17107"/>
                <a:gd name="connsiteY0" fmla="*/ 38420 h 38419"/>
                <a:gd name="connsiteX1" fmla="*/ 7855 w 17107"/>
                <a:gd name="connsiteY1" fmla="*/ 36594 h 38419"/>
                <a:gd name="connsiteX2" fmla="*/ 14213 w 17107"/>
                <a:gd name="connsiteY2" fmla="*/ 30663 h 38419"/>
                <a:gd name="connsiteX3" fmla="*/ 17089 w 17107"/>
                <a:gd name="connsiteY3" fmla="*/ 22504 h 38419"/>
                <a:gd name="connsiteX4" fmla="*/ 16308 w 17107"/>
                <a:gd name="connsiteY4" fmla="*/ 15210 h 38419"/>
                <a:gd name="connsiteX5" fmla="*/ 8793 w 17107"/>
                <a:gd name="connsiteY5" fmla="*/ 0 h 38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7" h="38419">
                  <a:moveTo>
                    <a:pt x="0" y="38420"/>
                  </a:moveTo>
                  <a:cubicBezTo>
                    <a:pt x="2784" y="38246"/>
                    <a:pt x="6053" y="37412"/>
                    <a:pt x="7855" y="36594"/>
                  </a:cubicBezTo>
                  <a:cubicBezTo>
                    <a:pt x="10204" y="35066"/>
                    <a:pt x="12090" y="33344"/>
                    <a:pt x="14213" y="30663"/>
                  </a:cubicBezTo>
                  <a:cubicBezTo>
                    <a:pt x="15675" y="27928"/>
                    <a:pt x="16676" y="24874"/>
                    <a:pt x="17089" y="22504"/>
                  </a:cubicBezTo>
                  <a:cubicBezTo>
                    <a:pt x="17192" y="19838"/>
                    <a:pt x="16853" y="17241"/>
                    <a:pt x="16308" y="15210"/>
                  </a:cubicBezTo>
                  <a:cubicBezTo>
                    <a:pt x="15199" y="12574"/>
                    <a:pt x="12694" y="7504"/>
                    <a:pt x="8793" y="0"/>
                  </a:cubicBezTo>
                </a:path>
              </a:pathLst>
            </a:custGeom>
            <a:noFill/>
            <a:ln w="8922" cap="rnd">
              <a:solidFill>
                <a:srgbClr val="000000"/>
              </a:solidFill>
              <a:prstDash val="solid"/>
              <a:round/>
            </a:ln>
          </p:spPr>
          <p:txBody>
            <a:bodyPr rtlCol="0" anchor="ctr"/>
            <a:lstStyle/>
            <a:p>
              <a:endParaRPr lang="en-US"/>
            </a:p>
          </p:txBody>
        </p:sp>
        <p:sp>
          <p:nvSpPr>
            <p:cNvPr id="77" name="Freeform: Shape 76">
              <a:extLst>
                <a:ext uri="{FF2B5EF4-FFF2-40B4-BE49-F238E27FC236}">
                  <a16:creationId xmlns:a16="http://schemas.microsoft.com/office/drawing/2014/main" id="{9A1D6BCD-BA99-D26C-CA46-21DCC0B4F930}"/>
                </a:ext>
              </a:extLst>
            </p:cNvPr>
            <p:cNvSpPr/>
            <p:nvPr/>
          </p:nvSpPr>
          <p:spPr>
            <a:xfrm>
              <a:off x="6543631" y="4183187"/>
              <a:ext cx="17685" cy="28234"/>
            </a:xfrm>
            <a:custGeom>
              <a:avLst/>
              <a:gdLst>
                <a:gd name="connsiteX0" fmla="*/ 17686 w 17685"/>
                <a:gd name="connsiteY0" fmla="*/ 28235 h 28234"/>
                <a:gd name="connsiteX1" fmla="*/ 4622 w 17685"/>
                <a:gd name="connsiteY1" fmla="*/ 4248 h 28234"/>
                <a:gd name="connsiteX2" fmla="*/ 0 w 17685"/>
                <a:gd name="connsiteY2" fmla="*/ 0 h 28234"/>
              </a:gdLst>
              <a:ahLst/>
              <a:cxnLst>
                <a:cxn ang="0">
                  <a:pos x="connsiteX0" y="connsiteY0"/>
                </a:cxn>
                <a:cxn ang="0">
                  <a:pos x="connsiteX1" y="connsiteY1"/>
                </a:cxn>
                <a:cxn ang="0">
                  <a:pos x="connsiteX2" y="connsiteY2"/>
                </a:cxn>
              </a:cxnLst>
              <a:rect l="l" t="t" r="r" b="b"/>
              <a:pathLst>
                <a:path w="17685" h="28234">
                  <a:moveTo>
                    <a:pt x="17686" y="28235"/>
                  </a:moveTo>
                  <a:cubicBezTo>
                    <a:pt x="7971" y="9686"/>
                    <a:pt x="6026" y="6260"/>
                    <a:pt x="4622" y="4248"/>
                  </a:cubicBezTo>
                  <a:cubicBezTo>
                    <a:pt x="3824" y="3357"/>
                    <a:pt x="2283" y="1941"/>
                    <a:pt x="0" y="0"/>
                  </a:cubicBezTo>
                </a:path>
              </a:pathLst>
            </a:custGeom>
            <a:noFill/>
            <a:ln w="8922" cap="rnd">
              <a:solidFill>
                <a:srgbClr val="000000"/>
              </a:solidFill>
              <a:prstDash val="solid"/>
              <a:round/>
            </a:ln>
          </p:spPr>
          <p:txBody>
            <a:bodyPr rtlCol="0" anchor="ctr"/>
            <a:lstStyle/>
            <a:p>
              <a:endParaRPr lang="en-US"/>
            </a:p>
          </p:txBody>
        </p:sp>
        <p:sp>
          <p:nvSpPr>
            <p:cNvPr id="78" name="Freeform: Shape 77">
              <a:extLst>
                <a:ext uri="{FF2B5EF4-FFF2-40B4-BE49-F238E27FC236}">
                  <a16:creationId xmlns:a16="http://schemas.microsoft.com/office/drawing/2014/main" id="{0D419D00-002C-AA9F-C263-D98BB257A8ED}"/>
                </a:ext>
              </a:extLst>
            </p:cNvPr>
            <p:cNvSpPr/>
            <p:nvPr/>
          </p:nvSpPr>
          <p:spPr>
            <a:xfrm>
              <a:off x="6535797" y="4348112"/>
              <a:ext cx="6808" cy="4787"/>
            </a:xfrm>
            <a:custGeom>
              <a:avLst/>
              <a:gdLst>
                <a:gd name="connsiteX0" fmla="*/ 6808 w 6808"/>
                <a:gd name="connsiteY0" fmla="*/ 0 h 4787"/>
                <a:gd name="connsiteX1" fmla="*/ 0 w 6808"/>
                <a:gd name="connsiteY1" fmla="*/ 4787 h 4787"/>
              </a:gdLst>
              <a:ahLst/>
              <a:cxnLst>
                <a:cxn ang="0">
                  <a:pos x="connsiteX0" y="connsiteY0"/>
                </a:cxn>
                <a:cxn ang="0">
                  <a:pos x="connsiteX1" y="connsiteY1"/>
                </a:cxn>
              </a:cxnLst>
              <a:rect l="l" t="t" r="r" b="b"/>
              <a:pathLst>
                <a:path w="6808" h="4787">
                  <a:moveTo>
                    <a:pt x="6808" y="0"/>
                  </a:moveTo>
                  <a:cubicBezTo>
                    <a:pt x="5370" y="2735"/>
                    <a:pt x="2831" y="4521"/>
                    <a:pt x="0" y="4787"/>
                  </a:cubicBezTo>
                </a:path>
              </a:pathLst>
            </a:custGeom>
            <a:noFill/>
            <a:ln w="8922" cap="rnd">
              <a:solidFill>
                <a:srgbClr val="000000"/>
              </a:solidFill>
              <a:prstDash val="solid"/>
              <a:round/>
            </a:ln>
          </p:spPr>
          <p:txBody>
            <a:bodyPr rtlCol="0" anchor="ctr"/>
            <a:lstStyle/>
            <a:p>
              <a:endParaRPr lang="en-US"/>
            </a:p>
          </p:txBody>
        </p:sp>
        <p:sp>
          <p:nvSpPr>
            <p:cNvPr id="79" name="Freeform: Shape 78">
              <a:extLst>
                <a:ext uri="{FF2B5EF4-FFF2-40B4-BE49-F238E27FC236}">
                  <a16:creationId xmlns:a16="http://schemas.microsoft.com/office/drawing/2014/main" id="{8E8F0873-826D-D94A-A096-219EC21CE1FC}"/>
                </a:ext>
              </a:extLst>
            </p:cNvPr>
            <p:cNvSpPr/>
            <p:nvPr/>
          </p:nvSpPr>
          <p:spPr>
            <a:xfrm>
              <a:off x="6537020" y="4234336"/>
              <a:ext cx="7" cy="80862"/>
            </a:xfrm>
            <a:custGeom>
              <a:avLst/>
              <a:gdLst>
                <a:gd name="connsiteX0" fmla="*/ 0 w 7"/>
                <a:gd name="connsiteY0" fmla="*/ 80863 h 80862"/>
                <a:gd name="connsiteX1" fmla="*/ 7 w 7"/>
                <a:gd name="connsiteY1" fmla="*/ 0 h 80862"/>
              </a:gdLst>
              <a:ahLst/>
              <a:cxnLst>
                <a:cxn ang="0">
                  <a:pos x="connsiteX0" y="connsiteY0"/>
                </a:cxn>
                <a:cxn ang="0">
                  <a:pos x="connsiteX1" y="connsiteY1"/>
                </a:cxn>
              </a:cxnLst>
              <a:rect l="l" t="t" r="r" b="b"/>
              <a:pathLst>
                <a:path w="7" h="80862">
                  <a:moveTo>
                    <a:pt x="0" y="80863"/>
                  </a:moveTo>
                  <a:lnTo>
                    <a:pt x="7" y="0"/>
                  </a:lnTo>
                </a:path>
              </a:pathLst>
            </a:custGeom>
            <a:noFill/>
            <a:ln w="8922" cap="rnd">
              <a:solidFill>
                <a:srgbClr val="000000"/>
              </a:solidFill>
              <a:prstDash val="solid"/>
              <a:round/>
            </a:ln>
          </p:spPr>
          <p:txBody>
            <a:bodyPr rtlCol="0" anchor="ctr"/>
            <a:lstStyle/>
            <a:p>
              <a:endParaRPr lang="en-US"/>
            </a:p>
          </p:txBody>
        </p:sp>
        <p:sp>
          <p:nvSpPr>
            <p:cNvPr id="80" name="Freeform: Shape 79">
              <a:extLst>
                <a:ext uri="{FF2B5EF4-FFF2-40B4-BE49-F238E27FC236}">
                  <a16:creationId xmlns:a16="http://schemas.microsoft.com/office/drawing/2014/main" id="{5F4897AE-C37E-F270-AFEF-790CC9E4F1C4}"/>
                </a:ext>
              </a:extLst>
            </p:cNvPr>
            <p:cNvSpPr/>
            <p:nvPr/>
          </p:nvSpPr>
          <p:spPr>
            <a:xfrm>
              <a:off x="6542144" y="4182617"/>
              <a:ext cx="1486" cy="570"/>
            </a:xfrm>
            <a:custGeom>
              <a:avLst/>
              <a:gdLst>
                <a:gd name="connsiteX0" fmla="*/ 0 w 1486"/>
                <a:gd name="connsiteY0" fmla="*/ 0 h 570"/>
                <a:gd name="connsiteX1" fmla="*/ 1486 w 1486"/>
                <a:gd name="connsiteY1" fmla="*/ 570 h 570"/>
              </a:gdLst>
              <a:ahLst/>
              <a:cxnLst>
                <a:cxn ang="0">
                  <a:pos x="connsiteX0" y="connsiteY0"/>
                </a:cxn>
                <a:cxn ang="0">
                  <a:pos x="connsiteX1" y="connsiteY1"/>
                </a:cxn>
              </a:cxnLst>
              <a:rect l="l" t="t" r="r" b="b"/>
              <a:pathLst>
                <a:path w="1486" h="570">
                  <a:moveTo>
                    <a:pt x="0" y="0"/>
                  </a:moveTo>
                  <a:lnTo>
                    <a:pt x="1486" y="570"/>
                  </a:lnTo>
                </a:path>
              </a:pathLst>
            </a:custGeom>
            <a:noFill/>
            <a:ln w="8922" cap="rnd">
              <a:solidFill>
                <a:srgbClr val="000000"/>
              </a:solidFill>
              <a:prstDash val="solid"/>
              <a:round/>
            </a:ln>
          </p:spPr>
          <p:txBody>
            <a:bodyPr rtlCol="0" anchor="ctr"/>
            <a:lstStyle/>
            <a:p>
              <a:endParaRPr lang="en-US"/>
            </a:p>
          </p:txBody>
        </p:sp>
        <p:sp>
          <p:nvSpPr>
            <p:cNvPr id="81" name="Freeform: Shape 80">
              <a:extLst>
                <a:ext uri="{FF2B5EF4-FFF2-40B4-BE49-F238E27FC236}">
                  <a16:creationId xmlns:a16="http://schemas.microsoft.com/office/drawing/2014/main" id="{73D74A63-B69F-112B-11F2-0097C04ADF34}"/>
                </a:ext>
              </a:extLst>
            </p:cNvPr>
            <p:cNvSpPr/>
            <p:nvPr/>
          </p:nvSpPr>
          <p:spPr>
            <a:xfrm>
              <a:off x="6437608" y="4195404"/>
              <a:ext cx="83173" cy="160890"/>
            </a:xfrm>
            <a:custGeom>
              <a:avLst/>
              <a:gdLst>
                <a:gd name="connsiteX0" fmla="*/ 83173 w 83173"/>
                <a:gd name="connsiteY0" fmla="*/ 0 h 160890"/>
                <a:gd name="connsiteX1" fmla="*/ 0 w 83173"/>
                <a:gd name="connsiteY1" fmla="*/ 160891 h 160890"/>
              </a:gdLst>
              <a:ahLst/>
              <a:cxnLst>
                <a:cxn ang="0">
                  <a:pos x="connsiteX0" y="connsiteY0"/>
                </a:cxn>
                <a:cxn ang="0">
                  <a:pos x="connsiteX1" y="connsiteY1"/>
                </a:cxn>
              </a:cxnLst>
              <a:rect l="l" t="t" r="r" b="b"/>
              <a:pathLst>
                <a:path w="83173" h="160890">
                  <a:moveTo>
                    <a:pt x="83173" y="0"/>
                  </a:moveTo>
                  <a:lnTo>
                    <a:pt x="0" y="160891"/>
                  </a:lnTo>
                </a:path>
              </a:pathLst>
            </a:custGeom>
            <a:noFill/>
            <a:ln w="8922" cap="rnd">
              <a:solidFill>
                <a:srgbClr val="000000"/>
              </a:solidFill>
              <a:prstDash val="solid"/>
              <a:round/>
            </a:ln>
          </p:spPr>
          <p:txBody>
            <a:bodyPr rtlCol="0" anchor="ctr"/>
            <a:lstStyle/>
            <a:p>
              <a:endParaRPr lang="en-US"/>
            </a:p>
          </p:txBody>
        </p:sp>
        <p:sp>
          <p:nvSpPr>
            <p:cNvPr id="82" name="Freeform: Shape 81">
              <a:extLst>
                <a:ext uri="{FF2B5EF4-FFF2-40B4-BE49-F238E27FC236}">
                  <a16:creationId xmlns:a16="http://schemas.microsoft.com/office/drawing/2014/main" id="{F5706A2C-B281-ACFE-51B6-12D8A86649D5}"/>
                </a:ext>
              </a:extLst>
            </p:cNvPr>
            <p:cNvSpPr/>
            <p:nvPr/>
          </p:nvSpPr>
          <p:spPr>
            <a:xfrm>
              <a:off x="6561316" y="4211422"/>
              <a:ext cx="69881" cy="134959"/>
            </a:xfrm>
            <a:custGeom>
              <a:avLst/>
              <a:gdLst>
                <a:gd name="connsiteX0" fmla="*/ 69881 w 69881"/>
                <a:gd name="connsiteY0" fmla="*/ 134960 h 134959"/>
                <a:gd name="connsiteX1" fmla="*/ 0 w 69881"/>
                <a:gd name="connsiteY1" fmla="*/ 0 h 134959"/>
              </a:gdLst>
              <a:ahLst/>
              <a:cxnLst>
                <a:cxn ang="0">
                  <a:pos x="connsiteX0" y="connsiteY0"/>
                </a:cxn>
                <a:cxn ang="0">
                  <a:pos x="connsiteX1" y="connsiteY1"/>
                </a:cxn>
              </a:cxnLst>
              <a:rect l="l" t="t" r="r" b="b"/>
              <a:pathLst>
                <a:path w="69881" h="134959">
                  <a:moveTo>
                    <a:pt x="69881" y="134960"/>
                  </a:moveTo>
                  <a:lnTo>
                    <a:pt x="0" y="0"/>
                  </a:lnTo>
                </a:path>
              </a:pathLst>
            </a:custGeom>
            <a:noFill/>
            <a:ln w="8922" cap="rnd">
              <a:solidFill>
                <a:srgbClr val="000000"/>
              </a:solidFill>
              <a:prstDash val="solid"/>
              <a:round/>
            </a:ln>
          </p:spPr>
          <p:txBody>
            <a:bodyPr rtlCol="0" anchor="ctr"/>
            <a:lstStyle/>
            <a:p>
              <a:endParaRPr lang="en-US"/>
            </a:p>
          </p:txBody>
        </p:sp>
        <p:sp>
          <p:nvSpPr>
            <p:cNvPr id="83" name="Freeform: Shape 82">
              <a:extLst>
                <a:ext uri="{FF2B5EF4-FFF2-40B4-BE49-F238E27FC236}">
                  <a16:creationId xmlns:a16="http://schemas.microsoft.com/office/drawing/2014/main" id="{22F81159-2251-FF5A-6881-3A7E6F2773CD}"/>
                </a:ext>
              </a:extLst>
            </p:cNvPr>
            <p:cNvSpPr/>
            <p:nvPr/>
          </p:nvSpPr>
          <p:spPr>
            <a:xfrm>
              <a:off x="6458182" y="4384801"/>
              <a:ext cx="164223" cy="35"/>
            </a:xfrm>
            <a:custGeom>
              <a:avLst/>
              <a:gdLst>
                <a:gd name="connsiteX0" fmla="*/ 0 w 164223"/>
                <a:gd name="connsiteY0" fmla="*/ 36 h 35"/>
                <a:gd name="connsiteX1" fmla="*/ 164223 w 164223"/>
                <a:gd name="connsiteY1" fmla="*/ 0 h 35"/>
              </a:gdLst>
              <a:ahLst/>
              <a:cxnLst>
                <a:cxn ang="0">
                  <a:pos x="connsiteX0" y="connsiteY0"/>
                </a:cxn>
                <a:cxn ang="0">
                  <a:pos x="connsiteX1" y="connsiteY1"/>
                </a:cxn>
              </a:cxnLst>
              <a:rect l="l" t="t" r="r" b="b"/>
              <a:pathLst>
                <a:path w="164223" h="35">
                  <a:moveTo>
                    <a:pt x="0" y="36"/>
                  </a:moveTo>
                  <a:lnTo>
                    <a:pt x="164223" y="0"/>
                  </a:lnTo>
                </a:path>
              </a:pathLst>
            </a:custGeom>
            <a:noFill/>
            <a:ln w="8922" cap="rnd">
              <a:solidFill>
                <a:srgbClr val="000000"/>
              </a:solidFill>
              <a:prstDash val="solid"/>
              <a:round/>
            </a:ln>
          </p:spPr>
          <p:txBody>
            <a:bodyPr rtlCol="0" anchor="ctr"/>
            <a:lstStyle/>
            <a:p>
              <a:endParaRPr lang="en-US"/>
            </a:p>
          </p:txBody>
        </p:sp>
      </p:grpSp>
      <p:sp>
        <p:nvSpPr>
          <p:cNvPr id="24" name="Text 12">
            <a:extLst>
              <a:ext uri="{FF2B5EF4-FFF2-40B4-BE49-F238E27FC236}">
                <a16:creationId xmlns:a16="http://schemas.microsoft.com/office/drawing/2014/main" id="{E70387EC-1CA8-0D5E-5D16-642CC8D148EE}"/>
              </a:ext>
            </a:extLst>
          </p:cNvPr>
          <p:cNvSpPr/>
          <p:nvPr/>
        </p:nvSpPr>
        <p:spPr>
          <a:xfrm>
            <a:off x="5079600" y="4692848"/>
            <a:ext cx="171361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مؤشرات الصراع</a:t>
            </a:r>
            <a:endParaRPr lang="en-US" sz="1800" b="1" dirty="0">
              <a:solidFill>
                <a:schemeClr val="accent2">
                  <a:lumMod val="75000"/>
                </a:schemeClr>
              </a:solidFill>
              <a:latin typeface="Alexandria" pitchFamily="2" charset="-78"/>
              <a:cs typeface="Alexandria" pitchFamily="2" charset="-78"/>
            </a:endParaRPr>
          </a:p>
        </p:txBody>
      </p:sp>
      <p:sp>
        <p:nvSpPr>
          <p:cNvPr id="26" name="Text 13">
            <a:extLst>
              <a:ext uri="{FF2B5EF4-FFF2-40B4-BE49-F238E27FC236}">
                <a16:creationId xmlns:a16="http://schemas.microsoft.com/office/drawing/2014/main" id="{83459E31-6E3E-7302-B40B-2108D699D7BF}"/>
              </a:ext>
            </a:extLst>
          </p:cNvPr>
          <p:cNvSpPr/>
          <p:nvPr/>
        </p:nvSpPr>
        <p:spPr>
          <a:xfrm>
            <a:off x="826790" y="5050532"/>
            <a:ext cx="5966420" cy="933076"/>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تزايد الغضب والتوتر بين الطرفين</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انخفاض التعاون</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فشل التواصل الفعّال</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51134838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13209" y="1219754"/>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060D67B8-6F44-72A7-4351-5055E42BB25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8636" y="1011780"/>
            <a:ext cx="4079776" cy="56544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B5C34FCF-D838-F3D4-2955-B5CA88972C33}"/>
              </a:ext>
            </a:extLst>
          </p:cNvPr>
          <p:cNvSpPr/>
          <p:nvPr/>
        </p:nvSpPr>
        <p:spPr>
          <a:xfrm>
            <a:off x="7231752" y="1293325"/>
            <a:ext cx="4296048"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الصراع بين الأفراد والجماعات:</a:t>
            </a:r>
            <a:endParaRPr lang="ar-SA"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6E55DEA-7EF6-57AC-AF80-22AD8A46089C}"/>
              </a:ext>
            </a:extLst>
          </p:cNvPr>
          <p:cNvSpPr/>
          <p:nvPr/>
        </p:nvSpPr>
        <p:spPr>
          <a:xfrm>
            <a:off x="5284392" y="1788480"/>
            <a:ext cx="2273058" cy="368691"/>
          </a:xfrm>
          <a:prstGeom prst="rect">
            <a:avLst/>
          </a:prstGeom>
          <a:noFill/>
          <a:ln/>
        </p:spPr>
        <p:txBody>
          <a:bodyPr wrap="none" lIns="0" tIns="0" rIns="0" bIns="0" rtlCol="0" anchor="t">
            <a:spAutoFit/>
          </a:bodyPr>
          <a:lstStyle/>
          <a:p>
            <a:pPr>
              <a:lnSpc>
                <a:spcPct val="150000"/>
              </a:lnSpc>
            </a:pPr>
            <a:r>
              <a:rPr lang="en-US" sz="1800" b="1" dirty="0">
                <a:solidFill>
                  <a:srgbClr val="091C53"/>
                </a:solidFill>
                <a:latin typeface="Alexandria" pitchFamily="2" charset="-78"/>
                <a:ea typeface="Instrument Sans Semi Bold" pitchFamily="34" charset="-122"/>
                <a:cs typeface="Alexandria" pitchFamily="2" charset="-78"/>
              </a:rPr>
              <a:t>Intergroup Conflict</a:t>
            </a:r>
            <a:endParaRPr lang="en-US" sz="1800" b="1"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6E95CA8C-0777-95A7-969E-B2019C355128}"/>
              </a:ext>
            </a:extLst>
          </p:cNvPr>
          <p:cNvSpPr/>
          <p:nvPr/>
        </p:nvSpPr>
        <p:spPr>
          <a:xfrm>
            <a:off x="10719575" y="4559158"/>
            <a:ext cx="73257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السبب</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D492C02C-5DD0-3D0C-54B7-28C3A513D786}"/>
              </a:ext>
            </a:extLst>
          </p:cNvPr>
          <p:cNvSpPr/>
          <p:nvPr/>
        </p:nvSpPr>
        <p:spPr>
          <a:xfrm>
            <a:off x="8423359" y="5047404"/>
            <a:ext cx="3104441"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اختلافات بين الأفراد والجماعات حول المهام أو الأهداف أو توزيع المسؤوليات.</a:t>
            </a:r>
            <a:endParaRPr lang="en-US"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0C574B28-D480-2AB5-84EF-8EC9B45C12A8}"/>
              </a:ext>
            </a:extLst>
          </p:cNvPr>
          <p:cNvSpPr/>
          <p:nvPr/>
        </p:nvSpPr>
        <p:spPr>
          <a:xfrm>
            <a:off x="7342935" y="4519201"/>
            <a:ext cx="54021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مثال</a:t>
            </a:r>
            <a:endParaRPr lang="en-US" sz="18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9982C07E-B063-E474-FABF-D01BE3DFD5B5}"/>
              </a:ext>
            </a:extLst>
          </p:cNvPr>
          <p:cNvSpPr/>
          <p:nvPr/>
        </p:nvSpPr>
        <p:spPr>
          <a:xfrm>
            <a:off x="4895279" y="5015558"/>
            <a:ext cx="2946797"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صراع بين معلمي مادة والإدارة بشأن توزيع الحصص أو تطبيق السياسات.</a:t>
            </a:r>
            <a:endParaRPr lang="en-US"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7072A734-A6F3-8F35-606C-AB12DD7F2F34}"/>
              </a:ext>
            </a:extLst>
          </p:cNvPr>
          <p:cNvSpPr/>
          <p:nvPr/>
        </p:nvSpPr>
        <p:spPr>
          <a:xfrm>
            <a:off x="9849349" y="2332976"/>
            <a:ext cx="171361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مؤشرات الصراع</a:t>
            </a:r>
            <a:endParaRPr lang="en-US" sz="1800"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D2A62780-9EE9-2DEB-0A7E-2D811AD2E8F7}"/>
              </a:ext>
            </a:extLst>
          </p:cNvPr>
          <p:cNvSpPr/>
          <p:nvPr/>
        </p:nvSpPr>
        <p:spPr>
          <a:xfrm>
            <a:off x="7104112" y="2844519"/>
            <a:ext cx="3735786"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تباين في الأهداف بين الأفراد والمجموعات</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حدوث صراعات مفتوحة أمام الجميع</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مقاومة قرارات الإدارة أو اللجنة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ضعف الثقة بين الطرفين</a:t>
            </a:r>
            <a:endParaRPr lang="en-US" dirty="0">
              <a:latin typeface="Alexandria" pitchFamily="2" charset="-78"/>
              <a:cs typeface="Alexandria" pitchFamily="2" charset="-78"/>
            </a:endParaRPr>
          </a:p>
        </p:txBody>
      </p:sp>
      <p:sp>
        <p:nvSpPr>
          <p:cNvPr id="15" name="Shape 6">
            <a:extLst>
              <a:ext uri="{FF2B5EF4-FFF2-40B4-BE49-F238E27FC236}">
                <a16:creationId xmlns:a16="http://schemas.microsoft.com/office/drawing/2014/main" id="{5F03A113-4143-F56B-2714-CA1FE197382F}"/>
              </a:ext>
            </a:extLst>
          </p:cNvPr>
          <p:cNvSpPr/>
          <p:nvPr/>
        </p:nvSpPr>
        <p:spPr>
          <a:xfrm>
            <a:off x="5451995" y="4339786"/>
            <a:ext cx="5756573" cy="72978"/>
          </a:xfrm>
          <a:prstGeom prst="rect">
            <a:avLst/>
          </a:prstGeom>
          <a:solidFill>
            <a:srgbClr val="84C1FA"/>
          </a:solidFill>
          <a:ln/>
        </p:spPr>
        <p:txBody>
          <a:bodyPr wrap="square">
            <a:spAutoFit/>
          </a:bodyPr>
          <a:lstStyle/>
          <a:p>
            <a:pPr>
              <a:lnSpc>
                <a:spcPct val="200000"/>
              </a:lnSpc>
            </a:pPr>
            <a:endParaRPr lang="en-US" dirty="0"/>
          </a:p>
        </p:txBody>
      </p:sp>
    </p:spTree>
    <p:extLst>
      <p:ext uri="{BB962C8B-B14F-4D97-AF65-F5344CB8AC3E}">
        <p14:creationId xmlns:p14="http://schemas.microsoft.com/office/powerpoint/2010/main" val="14555235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6F7A8DB-E8E0-9A27-2E40-E169B23B81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0328" y="1035783"/>
            <a:ext cx="3994132" cy="54167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2A34337B-4EEF-B410-4EF8-41573587450C}"/>
              </a:ext>
            </a:extLst>
          </p:cNvPr>
          <p:cNvSpPr/>
          <p:nvPr/>
        </p:nvSpPr>
        <p:spPr>
          <a:xfrm>
            <a:off x="7942886" y="456663"/>
            <a:ext cx="3606757" cy="473463"/>
          </a:xfrm>
          <a:prstGeom prst="rect">
            <a:avLst/>
          </a:prstGeom>
          <a:noFill/>
          <a:ln/>
        </p:spPr>
        <p:txBody>
          <a:bodyPr wrap="none" lIns="0" tIns="0" rIns="0" bIns="0" rtlCol="0" anchor="t">
            <a:spAutoFit/>
          </a:bodyPr>
          <a:lstStyle/>
          <a:p>
            <a:pPr algn="r" rtl="1">
              <a:lnSpc>
                <a:spcPts val="4042"/>
              </a:lnSpc>
            </a:pPr>
            <a:r>
              <a:rPr lang="ar-SA" sz="2800" b="1" dirty="0">
                <a:solidFill>
                  <a:srgbClr val="00B0F0"/>
                </a:solidFill>
                <a:latin typeface="Alexandria" pitchFamily="2" charset="-78"/>
                <a:ea typeface="Instrument Sans Semi Bold" pitchFamily="34" charset="-122"/>
                <a:cs typeface="Alexandria" pitchFamily="2" charset="-78"/>
              </a:rPr>
              <a:t>الصراع بين الجماعات:</a:t>
            </a:r>
            <a:endParaRPr lang="ar-SA"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B07E6A8-9E26-F70B-8314-53B00FE3D61F}"/>
              </a:ext>
            </a:extLst>
          </p:cNvPr>
          <p:cNvSpPr/>
          <p:nvPr/>
        </p:nvSpPr>
        <p:spPr>
          <a:xfrm>
            <a:off x="5036351" y="801886"/>
            <a:ext cx="2273058" cy="256480"/>
          </a:xfrm>
          <a:prstGeom prst="rect">
            <a:avLst/>
          </a:prstGeom>
          <a:noFill/>
          <a:ln/>
        </p:spPr>
        <p:txBody>
          <a:bodyPr wrap="none" lIns="0" tIns="0" rIns="0" bIns="0" rtlCol="0" anchor="t">
            <a:spAutoFit/>
          </a:bodyPr>
          <a:lstStyle/>
          <a:p>
            <a:pPr>
              <a:lnSpc>
                <a:spcPts val="2000"/>
              </a:lnSpc>
            </a:pPr>
            <a:r>
              <a:rPr lang="en-US" sz="1800" b="1" dirty="0">
                <a:solidFill>
                  <a:srgbClr val="091C53"/>
                </a:solidFill>
                <a:latin typeface="Alexandria" pitchFamily="2" charset="-78"/>
                <a:ea typeface="Instrument Sans Semi Bold" pitchFamily="34" charset="-122"/>
                <a:cs typeface="Alexandria" pitchFamily="2" charset="-78"/>
              </a:rPr>
              <a:t>Intragroup Conflict</a:t>
            </a:r>
            <a:endParaRPr lang="en-US" sz="1800" b="1"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035F535F-88ED-8B87-9A8E-BA8F21F03DE5}"/>
              </a:ext>
            </a:extLst>
          </p:cNvPr>
          <p:cNvSpPr/>
          <p:nvPr/>
        </p:nvSpPr>
        <p:spPr>
          <a:xfrm>
            <a:off x="11511458" y="1597620"/>
            <a:ext cx="19050" cy="4752082"/>
          </a:xfrm>
          <a:prstGeom prst="roundRect">
            <a:avLst>
              <a:gd name="adj" fmla="val 781396"/>
            </a:avLst>
          </a:prstGeom>
          <a:solidFill>
            <a:srgbClr val="B4CCE3"/>
          </a:solidFill>
          <a:ln/>
        </p:spPr>
        <p:txBody>
          <a:bodyPr>
            <a:spAutoFit/>
          </a:bodyPr>
          <a:lstStyle/>
          <a:p>
            <a:endParaRPr lang="en-US"/>
          </a:p>
        </p:txBody>
      </p:sp>
      <p:sp>
        <p:nvSpPr>
          <p:cNvPr id="10" name="Shape 3">
            <a:extLst>
              <a:ext uri="{FF2B5EF4-FFF2-40B4-BE49-F238E27FC236}">
                <a16:creationId xmlns:a16="http://schemas.microsoft.com/office/drawing/2014/main" id="{7BA2F0B3-10EF-7CD8-73D9-D5249CBC9203}"/>
              </a:ext>
            </a:extLst>
          </p:cNvPr>
          <p:cNvSpPr/>
          <p:nvPr/>
        </p:nvSpPr>
        <p:spPr>
          <a:xfrm>
            <a:off x="5214442" y="1597620"/>
            <a:ext cx="6297018" cy="952897"/>
          </a:xfrm>
          <a:prstGeom prst="roundRect">
            <a:avLst>
              <a:gd name="adj" fmla="val 15621"/>
            </a:avLst>
          </a:prstGeom>
          <a:solidFill>
            <a:srgbClr val="CEE6FD"/>
          </a:solidFill>
          <a:ln/>
        </p:spPr>
        <p:txBody>
          <a:bodyPr>
            <a:spAutoFit/>
          </a:bodyPr>
          <a:lstStyle/>
          <a:p>
            <a:endParaRPr lang="en-US"/>
          </a:p>
        </p:txBody>
      </p:sp>
      <p:sp>
        <p:nvSpPr>
          <p:cNvPr id="11" name="Text 4">
            <a:extLst>
              <a:ext uri="{FF2B5EF4-FFF2-40B4-BE49-F238E27FC236}">
                <a16:creationId xmlns:a16="http://schemas.microsoft.com/office/drawing/2014/main" id="{329C5213-27B4-5D7D-26C8-A8E6504EF828}"/>
              </a:ext>
            </a:extLst>
          </p:cNvPr>
          <p:cNvSpPr/>
          <p:nvPr/>
        </p:nvSpPr>
        <p:spPr>
          <a:xfrm>
            <a:off x="10613588" y="1762919"/>
            <a:ext cx="732573"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السبب</a:t>
            </a:r>
            <a:endParaRPr lang="en-US" sz="18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3BB90D93-999B-2604-70FB-03EF80854B06}"/>
              </a:ext>
            </a:extLst>
          </p:cNvPr>
          <p:cNvSpPr/>
          <p:nvPr/>
        </p:nvSpPr>
        <p:spPr>
          <a:xfrm>
            <a:off x="6994007" y="2120602"/>
            <a:ext cx="4352153" cy="246349"/>
          </a:xfrm>
          <a:prstGeom prst="rect">
            <a:avLst/>
          </a:prstGeom>
          <a:noFill/>
          <a:ln/>
        </p:spPr>
        <p:txBody>
          <a:bodyPr wrap="non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تباين الأهداف والمهام داخل نفس المجموعة أو الفريق.</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A314319F-E9B7-3EC5-4D3F-3409E4870092}"/>
              </a:ext>
            </a:extLst>
          </p:cNvPr>
          <p:cNvSpPr/>
          <p:nvPr/>
        </p:nvSpPr>
        <p:spPr>
          <a:xfrm>
            <a:off x="5214442" y="2881214"/>
            <a:ext cx="6297018" cy="1217513"/>
          </a:xfrm>
          <a:prstGeom prst="roundRect">
            <a:avLst>
              <a:gd name="adj" fmla="val 12226"/>
            </a:avLst>
          </a:prstGeom>
          <a:solidFill>
            <a:srgbClr val="CEE6FD"/>
          </a:solidFill>
          <a:ln/>
        </p:spPr>
        <p:txBody>
          <a:bodyPr>
            <a:spAutoFit/>
          </a:bodyPr>
          <a:lstStyle/>
          <a:p>
            <a:endParaRPr lang="en-US"/>
          </a:p>
        </p:txBody>
      </p:sp>
      <p:sp>
        <p:nvSpPr>
          <p:cNvPr id="14" name="Text 7">
            <a:extLst>
              <a:ext uri="{FF2B5EF4-FFF2-40B4-BE49-F238E27FC236}">
                <a16:creationId xmlns:a16="http://schemas.microsoft.com/office/drawing/2014/main" id="{2AC66F12-44D3-A9CB-DFFE-3E9CB1637BCB}"/>
              </a:ext>
            </a:extLst>
          </p:cNvPr>
          <p:cNvSpPr/>
          <p:nvPr/>
        </p:nvSpPr>
        <p:spPr>
          <a:xfrm>
            <a:off x="10805949" y="3046512"/>
            <a:ext cx="540212"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مثال</a:t>
            </a:r>
            <a:endParaRPr lang="en-US" sz="1800"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DE3B175A-1961-A2DD-005C-E9AA87DC7960}"/>
              </a:ext>
            </a:extLst>
          </p:cNvPr>
          <p:cNvSpPr/>
          <p:nvPr/>
        </p:nvSpPr>
        <p:spPr>
          <a:xfrm>
            <a:off x="5379740" y="3404195"/>
            <a:ext cx="5966420" cy="529233"/>
          </a:xfrm>
          <a:prstGeom prst="rect">
            <a:avLst/>
          </a:prstGeom>
          <a:noFill/>
          <a:ln/>
        </p:spPr>
        <p:txBody>
          <a:bodyPr wrap="square" lIns="0" tIns="0" rIns="0" bIns="0" rtlCol="0" anchor="t">
            <a:spAutoFit/>
          </a:bodyPr>
          <a:lstStyle/>
          <a:p>
            <a:pPr algn="r" rtl="1">
              <a:lnSpc>
                <a:spcPts val="2083"/>
              </a:lnSpc>
            </a:pPr>
            <a:r>
              <a:rPr lang="en-US" dirty="0">
                <a:solidFill>
                  <a:srgbClr val="1E3063"/>
                </a:solidFill>
                <a:latin typeface="Alexandria" pitchFamily="2" charset="-78"/>
                <a:ea typeface="Instrument Sans Medium" pitchFamily="34" charset="-122"/>
                <a:cs typeface="Alexandria" pitchFamily="2" charset="-78"/>
              </a:rPr>
              <a:t>صراع بين قسمين (المعلمين والإدارة) بسبب اختلاف وجهات النظر حول طريقة التدريس أو السياسات.</a:t>
            </a:r>
            <a:endParaRPr lang="en-US"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02E252F5-A540-FD1D-28B6-E979C70AFAF9}"/>
              </a:ext>
            </a:extLst>
          </p:cNvPr>
          <p:cNvSpPr/>
          <p:nvPr/>
        </p:nvSpPr>
        <p:spPr>
          <a:xfrm>
            <a:off x="5214442" y="4429423"/>
            <a:ext cx="6297018" cy="1920280"/>
          </a:xfrm>
          <a:prstGeom prst="roundRect">
            <a:avLst>
              <a:gd name="adj" fmla="val 7752"/>
            </a:avLst>
          </a:prstGeom>
          <a:solidFill>
            <a:srgbClr val="CEE6FD"/>
          </a:solidFill>
          <a:ln/>
        </p:spPr>
        <p:txBody>
          <a:bodyPr>
            <a:spAutoFit/>
          </a:bodyPr>
          <a:lstStyle/>
          <a:p>
            <a:endParaRPr lang="en-US"/>
          </a:p>
        </p:txBody>
      </p:sp>
      <p:sp>
        <p:nvSpPr>
          <p:cNvPr id="17" name="Text 10">
            <a:extLst>
              <a:ext uri="{FF2B5EF4-FFF2-40B4-BE49-F238E27FC236}">
                <a16:creationId xmlns:a16="http://schemas.microsoft.com/office/drawing/2014/main" id="{9E99F782-EE47-13F6-1235-38EC388173E3}"/>
              </a:ext>
            </a:extLst>
          </p:cNvPr>
          <p:cNvSpPr/>
          <p:nvPr/>
        </p:nvSpPr>
        <p:spPr>
          <a:xfrm>
            <a:off x="9639599" y="4753291"/>
            <a:ext cx="1713611"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مؤشرات الصراع</a:t>
            </a:r>
            <a:endParaRPr lang="en-US" sz="1800" b="1" dirty="0">
              <a:solidFill>
                <a:schemeClr val="accent2">
                  <a:lumMod val="75000"/>
                </a:schemeClr>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39157D02-0555-0BFA-264E-E8F45B15F123}"/>
              </a:ext>
            </a:extLst>
          </p:cNvPr>
          <p:cNvSpPr/>
          <p:nvPr/>
        </p:nvSpPr>
        <p:spPr>
          <a:xfrm>
            <a:off x="5379740" y="5123756"/>
            <a:ext cx="5966420" cy="1050865"/>
          </a:xfrm>
          <a:prstGeom prst="rect">
            <a:avLst/>
          </a:prstGeom>
          <a:noFill/>
          <a:ln/>
        </p:spPr>
        <p:txBody>
          <a:bodyPr wrap="square" lIns="0" tIns="0" rIns="0" bIns="0" rtlCol="0" anchor="t">
            <a:spAutoFit/>
          </a:bodyPr>
          <a:lstStyle/>
          <a:p>
            <a:pPr marL="285739" indent="-285739" algn="r" rtl="1">
              <a:lnSpc>
                <a:spcPts val="2083"/>
              </a:lnSpc>
              <a:buSzPct val="100000"/>
              <a:buChar char="•"/>
            </a:pPr>
            <a:r>
              <a:rPr lang="en-US" dirty="0">
                <a:solidFill>
                  <a:srgbClr val="1E3063"/>
                </a:solidFill>
                <a:latin typeface="Alexandria" pitchFamily="2" charset="-78"/>
                <a:ea typeface="Instrument Sans Medium" pitchFamily="34" charset="-122"/>
                <a:cs typeface="Alexandria" pitchFamily="2" charset="-78"/>
              </a:rPr>
              <a:t>ضعف التعاون بين أعضاء المجموعة</a:t>
            </a:r>
            <a:endParaRPr lang="en-US" dirty="0">
              <a:latin typeface="Alexandria" pitchFamily="2" charset="-78"/>
              <a:cs typeface="Alexandria" pitchFamily="2" charset="-78"/>
            </a:endParaRPr>
          </a:p>
          <a:p>
            <a:pPr marL="285739" indent="-285739" algn="r" rtl="1">
              <a:lnSpc>
                <a:spcPts val="2083"/>
              </a:lnSpc>
              <a:buSzPct val="100000"/>
              <a:buChar char="•"/>
            </a:pPr>
            <a:r>
              <a:rPr lang="en-US" dirty="0">
                <a:solidFill>
                  <a:srgbClr val="1E3063"/>
                </a:solidFill>
                <a:latin typeface="Alexandria" pitchFamily="2" charset="-78"/>
                <a:ea typeface="Instrument Sans Medium" pitchFamily="34" charset="-122"/>
                <a:cs typeface="Alexandria" pitchFamily="2" charset="-78"/>
              </a:rPr>
              <a:t>تزايد النزاع بين الأفراد</a:t>
            </a:r>
            <a:endParaRPr lang="en-US" dirty="0">
              <a:latin typeface="Alexandria" pitchFamily="2" charset="-78"/>
              <a:cs typeface="Alexandria" pitchFamily="2" charset="-78"/>
            </a:endParaRPr>
          </a:p>
          <a:p>
            <a:pPr marL="285739" indent="-285739" algn="r" rtl="1">
              <a:lnSpc>
                <a:spcPts val="2083"/>
              </a:lnSpc>
              <a:buSzPct val="100000"/>
              <a:buChar char="•"/>
            </a:pPr>
            <a:r>
              <a:rPr lang="en-US" dirty="0">
                <a:solidFill>
                  <a:srgbClr val="1E3063"/>
                </a:solidFill>
                <a:latin typeface="Alexandria" pitchFamily="2" charset="-78"/>
                <a:ea typeface="Instrument Sans Medium" pitchFamily="34" charset="-122"/>
                <a:cs typeface="Alexandria" pitchFamily="2" charset="-78"/>
              </a:rPr>
              <a:t>صعوبة تحقيق الأهداف المشتركة</a:t>
            </a:r>
            <a:endParaRPr lang="en-US" dirty="0">
              <a:latin typeface="Alexandria" pitchFamily="2" charset="-78"/>
              <a:cs typeface="Alexandria" pitchFamily="2" charset="-78"/>
            </a:endParaRPr>
          </a:p>
          <a:p>
            <a:pPr marL="285739" indent="-285739" algn="r" rtl="1">
              <a:lnSpc>
                <a:spcPts val="2083"/>
              </a:lnSpc>
              <a:buSzPct val="100000"/>
              <a:buChar char="•"/>
            </a:pPr>
            <a:r>
              <a:rPr lang="en-US" dirty="0">
                <a:solidFill>
                  <a:srgbClr val="1E3063"/>
                </a:solidFill>
                <a:latin typeface="Alexandria" pitchFamily="2" charset="-78"/>
                <a:ea typeface="Instrument Sans Medium" pitchFamily="34" charset="-122"/>
                <a:cs typeface="Alexandria" pitchFamily="2" charset="-78"/>
              </a:rPr>
              <a:t>خلق جو من التوتر والقلق</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2781845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937A4D76-7065-0D8E-B32D-8EC6926DE6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5926" y="947765"/>
            <a:ext cx="4360945" cy="564087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BA0EB97-BEB6-0562-F544-7ED853C89630}"/>
              </a:ext>
            </a:extLst>
          </p:cNvPr>
          <p:cNvSpPr/>
          <p:nvPr/>
        </p:nvSpPr>
        <p:spPr>
          <a:xfrm>
            <a:off x="7910926" y="475554"/>
            <a:ext cx="3815148" cy="473463"/>
          </a:xfrm>
          <a:prstGeom prst="rect">
            <a:avLst/>
          </a:prstGeom>
          <a:noFill/>
          <a:ln/>
        </p:spPr>
        <p:txBody>
          <a:bodyPr wrap="none" lIns="0" tIns="0" rIns="0" bIns="0" rtlCol="0" anchor="t">
            <a:spAutoFit/>
          </a:bodyPr>
          <a:lstStyle/>
          <a:p>
            <a:pPr algn="r" rtl="1">
              <a:lnSpc>
                <a:spcPts val="4042"/>
              </a:lnSpc>
            </a:pPr>
            <a:r>
              <a:rPr lang="ar-SA" sz="2800" b="1" dirty="0">
                <a:solidFill>
                  <a:srgbClr val="00B0F0"/>
                </a:solidFill>
                <a:latin typeface="Alexandria" pitchFamily="2" charset="-78"/>
                <a:ea typeface="Instrument Sans Semi Bold" pitchFamily="34" charset="-122"/>
                <a:cs typeface="Alexandria" pitchFamily="2" charset="-78"/>
              </a:rPr>
              <a:t>الصراع بين المنظمات:</a:t>
            </a:r>
            <a:endParaRPr lang="ar-SA"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453D7A3-0D26-9742-13CF-18E12269A527}"/>
              </a:ext>
            </a:extLst>
          </p:cNvPr>
          <p:cNvSpPr/>
          <p:nvPr/>
        </p:nvSpPr>
        <p:spPr>
          <a:xfrm>
            <a:off x="4600709" y="819525"/>
            <a:ext cx="3286156" cy="256480"/>
          </a:xfrm>
          <a:prstGeom prst="rect">
            <a:avLst/>
          </a:prstGeom>
          <a:noFill/>
          <a:ln/>
        </p:spPr>
        <p:txBody>
          <a:bodyPr wrap="none" lIns="0" tIns="0" rIns="0" bIns="0" rtlCol="0" anchor="t">
            <a:spAutoFit/>
          </a:bodyPr>
          <a:lstStyle/>
          <a:p>
            <a:pPr>
              <a:lnSpc>
                <a:spcPts val="2000"/>
              </a:lnSpc>
            </a:pPr>
            <a:r>
              <a:rPr lang="ar-SA" sz="1800" b="1" dirty="0">
                <a:solidFill>
                  <a:srgbClr val="091C53"/>
                </a:solidFill>
                <a:latin typeface="Alexandria" pitchFamily="2" charset="-78"/>
                <a:ea typeface="Instrument Sans Semi Bold" pitchFamily="34" charset="-122"/>
                <a:cs typeface="Alexandria" pitchFamily="2" charset="-78"/>
              </a:rPr>
              <a:t>Interorganizational Conflict</a:t>
            </a:r>
            <a:endParaRPr lang="ar-SA" sz="1800" b="1"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5DCA0FCB-6192-7C07-863A-5BA14D3B5678}"/>
              </a:ext>
            </a:extLst>
          </p:cNvPr>
          <p:cNvSpPr/>
          <p:nvPr/>
        </p:nvSpPr>
        <p:spPr>
          <a:xfrm>
            <a:off x="8464650" y="1922562"/>
            <a:ext cx="3065859" cy="1749326"/>
          </a:xfrm>
          <a:prstGeom prst="roundRect">
            <a:avLst>
              <a:gd name="adj" fmla="val 5227"/>
            </a:avLst>
          </a:prstGeom>
          <a:solidFill>
            <a:srgbClr val="FFFFFF"/>
          </a:solidFill>
          <a:ln/>
        </p:spPr>
        <p:txBody>
          <a:bodyPr>
            <a:spAutoFit/>
          </a:bodyPr>
          <a:lstStyle/>
          <a:p>
            <a:endParaRPr lang="en-US"/>
          </a:p>
        </p:txBody>
      </p:sp>
      <p:sp>
        <p:nvSpPr>
          <p:cNvPr id="10" name="Shape 3">
            <a:extLst>
              <a:ext uri="{FF2B5EF4-FFF2-40B4-BE49-F238E27FC236}">
                <a16:creationId xmlns:a16="http://schemas.microsoft.com/office/drawing/2014/main" id="{40356485-6084-B70A-F1A7-FFD0C727BA02}"/>
              </a:ext>
            </a:extLst>
          </p:cNvPr>
          <p:cNvSpPr/>
          <p:nvPr/>
        </p:nvSpPr>
        <p:spPr>
          <a:xfrm>
            <a:off x="8464650" y="1903512"/>
            <a:ext cx="3065859" cy="76200"/>
          </a:xfrm>
          <a:prstGeom prst="roundRect">
            <a:avLst>
              <a:gd name="adj" fmla="val 195349"/>
            </a:avLst>
          </a:prstGeom>
          <a:solidFill>
            <a:srgbClr val="84C1FA"/>
          </a:solidFill>
          <a:ln/>
        </p:spPr>
        <p:txBody>
          <a:bodyPr>
            <a:spAutoFit/>
          </a:bodyPr>
          <a:lstStyle/>
          <a:p>
            <a:endParaRPr lang="en-US"/>
          </a:p>
        </p:txBody>
      </p:sp>
      <p:sp>
        <p:nvSpPr>
          <p:cNvPr id="11" name="Shape 4">
            <a:extLst>
              <a:ext uri="{FF2B5EF4-FFF2-40B4-BE49-F238E27FC236}">
                <a16:creationId xmlns:a16="http://schemas.microsoft.com/office/drawing/2014/main" id="{0A55EBE8-3827-E0FF-8FA1-B9101D2A1D3C}"/>
              </a:ext>
            </a:extLst>
          </p:cNvPr>
          <p:cNvSpPr/>
          <p:nvPr/>
        </p:nvSpPr>
        <p:spPr>
          <a:xfrm>
            <a:off x="9749532" y="1674516"/>
            <a:ext cx="496094" cy="496094"/>
          </a:xfrm>
          <a:prstGeom prst="roundRect">
            <a:avLst>
              <a:gd name="adj" fmla="val 153600"/>
            </a:avLst>
          </a:prstGeom>
          <a:solidFill>
            <a:srgbClr val="84C1FA"/>
          </a:solidFill>
          <a:ln/>
        </p:spPr>
        <p:txBody>
          <a:bodyPr>
            <a:spAutoFit/>
          </a:bodyPr>
          <a:lstStyle/>
          <a:p>
            <a:endParaRPr lang="en-US"/>
          </a:p>
        </p:txBody>
      </p:sp>
      <p:grpSp>
        <p:nvGrpSpPr>
          <p:cNvPr id="2" name="Image 1" descr="preencoded.png">
            <a:extLst>
              <a:ext uri="{FF2B5EF4-FFF2-40B4-BE49-F238E27FC236}">
                <a16:creationId xmlns:a16="http://schemas.microsoft.com/office/drawing/2014/main" id="{AA55059B-1708-FEF3-B687-7EEC50E754BC}"/>
              </a:ext>
            </a:extLst>
          </p:cNvPr>
          <p:cNvGrpSpPr/>
          <p:nvPr/>
        </p:nvGrpSpPr>
        <p:grpSpPr>
          <a:xfrm>
            <a:off x="9915910" y="1823996"/>
            <a:ext cx="179549" cy="182353"/>
            <a:chOff x="9915910" y="1823996"/>
            <a:chExt cx="179549" cy="182353"/>
          </a:xfrm>
          <a:noFill/>
        </p:grpSpPr>
        <p:sp>
          <p:nvSpPr>
            <p:cNvPr id="3" name="Freeform: Shape 2">
              <a:extLst>
                <a:ext uri="{FF2B5EF4-FFF2-40B4-BE49-F238E27FC236}">
                  <a16:creationId xmlns:a16="http://schemas.microsoft.com/office/drawing/2014/main" id="{F58E7666-C282-AAD4-2CF6-458EC15B23A9}"/>
                </a:ext>
              </a:extLst>
            </p:cNvPr>
            <p:cNvSpPr/>
            <p:nvPr/>
          </p:nvSpPr>
          <p:spPr>
            <a:xfrm>
              <a:off x="9953789" y="1849507"/>
              <a:ext cx="30845" cy="27134"/>
            </a:xfrm>
            <a:custGeom>
              <a:avLst/>
              <a:gdLst>
                <a:gd name="connsiteX0" fmla="*/ 30846 w 30845"/>
                <a:gd name="connsiteY0" fmla="*/ 1366 h 27134"/>
                <a:gd name="connsiteX1" fmla="*/ 26722 w 30845"/>
                <a:gd name="connsiteY1" fmla="*/ 0 h 27134"/>
                <a:gd name="connsiteX2" fmla="*/ 3778 w 30845"/>
                <a:gd name="connsiteY2" fmla="*/ 316 h 27134"/>
                <a:gd name="connsiteX3" fmla="*/ 718 w 30845"/>
                <a:gd name="connsiteY3" fmla="*/ 2653 h 27134"/>
                <a:gd name="connsiteX4" fmla="*/ 0 w 30845"/>
                <a:gd name="connsiteY4" fmla="*/ 10773 h 27134"/>
                <a:gd name="connsiteX5" fmla="*/ 1715 w 30845"/>
                <a:gd name="connsiteY5" fmla="*/ 25662 h 27134"/>
                <a:gd name="connsiteX6" fmla="*/ 5936 w 30845"/>
                <a:gd name="connsiteY6" fmla="*/ 27134 h 27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845" h="27134">
                  <a:moveTo>
                    <a:pt x="30846" y="1366"/>
                  </a:moveTo>
                  <a:cubicBezTo>
                    <a:pt x="29205" y="440"/>
                    <a:pt x="27912" y="112"/>
                    <a:pt x="26722" y="0"/>
                  </a:cubicBezTo>
                  <a:cubicBezTo>
                    <a:pt x="7959" y="5"/>
                    <a:pt x="5542" y="73"/>
                    <a:pt x="3778" y="316"/>
                  </a:cubicBezTo>
                  <a:cubicBezTo>
                    <a:pt x="2716" y="750"/>
                    <a:pt x="1561" y="1600"/>
                    <a:pt x="718" y="2653"/>
                  </a:cubicBezTo>
                  <a:cubicBezTo>
                    <a:pt x="467" y="3243"/>
                    <a:pt x="135" y="5041"/>
                    <a:pt x="0" y="10773"/>
                  </a:cubicBezTo>
                  <a:cubicBezTo>
                    <a:pt x="70" y="22561"/>
                    <a:pt x="531" y="24134"/>
                    <a:pt x="1715" y="25662"/>
                  </a:cubicBezTo>
                  <a:cubicBezTo>
                    <a:pt x="3503" y="26712"/>
                    <a:pt x="4743" y="27030"/>
                    <a:pt x="5936" y="27134"/>
                  </a:cubicBezTo>
                </a:path>
              </a:pathLst>
            </a:custGeom>
            <a:noFill/>
            <a:ln w="9071" cap="rnd">
              <a:solidFill>
                <a:srgbClr val="000000"/>
              </a:solidFill>
              <a:prstDash val="solid"/>
              <a:round/>
            </a:ln>
          </p:spPr>
          <p:txBody>
            <a:bodyPr rtlCol="0" anchor="ctr"/>
            <a:lstStyle/>
            <a:p>
              <a:endParaRPr lang="en-US"/>
            </a:p>
          </p:txBody>
        </p:sp>
        <p:sp>
          <p:nvSpPr>
            <p:cNvPr id="4" name="Freeform: Shape 3">
              <a:extLst>
                <a:ext uri="{FF2B5EF4-FFF2-40B4-BE49-F238E27FC236}">
                  <a16:creationId xmlns:a16="http://schemas.microsoft.com/office/drawing/2014/main" id="{37EEB0A0-84C2-9C85-94BE-6D9865DA785D}"/>
                </a:ext>
              </a:extLst>
            </p:cNvPr>
            <p:cNvSpPr/>
            <p:nvPr/>
          </p:nvSpPr>
          <p:spPr>
            <a:xfrm>
              <a:off x="9980355" y="1851631"/>
              <a:ext cx="6130" cy="25036"/>
            </a:xfrm>
            <a:custGeom>
              <a:avLst/>
              <a:gdLst>
                <a:gd name="connsiteX0" fmla="*/ 0 w 6130"/>
                <a:gd name="connsiteY0" fmla="*/ 25037 h 25036"/>
                <a:gd name="connsiteX1" fmla="*/ 4263 w 6130"/>
                <a:gd name="connsiteY1" fmla="*/ 23608 h 25036"/>
                <a:gd name="connsiteX2" fmla="*/ 6131 w 6130"/>
                <a:gd name="connsiteY2" fmla="*/ 17778 h 25036"/>
                <a:gd name="connsiteX3" fmla="*/ 5337 w 6130"/>
                <a:gd name="connsiteY3" fmla="*/ 0 h 25036"/>
              </a:gdLst>
              <a:ahLst/>
              <a:cxnLst>
                <a:cxn ang="0">
                  <a:pos x="connsiteX0" y="connsiteY0"/>
                </a:cxn>
                <a:cxn ang="0">
                  <a:pos x="connsiteX1" y="connsiteY1"/>
                </a:cxn>
                <a:cxn ang="0">
                  <a:pos x="connsiteX2" y="connsiteY2"/>
                </a:cxn>
                <a:cxn ang="0">
                  <a:pos x="connsiteX3" y="connsiteY3"/>
                </a:cxn>
              </a:cxnLst>
              <a:rect l="l" t="t" r="r" b="b"/>
              <a:pathLst>
                <a:path w="6130" h="25036">
                  <a:moveTo>
                    <a:pt x="0" y="25037"/>
                  </a:moveTo>
                  <a:cubicBezTo>
                    <a:pt x="1215" y="24922"/>
                    <a:pt x="2469" y="24606"/>
                    <a:pt x="4263" y="23608"/>
                  </a:cubicBezTo>
                  <a:cubicBezTo>
                    <a:pt x="5205" y="22454"/>
                    <a:pt x="6014" y="20038"/>
                    <a:pt x="6131" y="17778"/>
                  </a:cubicBezTo>
                  <a:cubicBezTo>
                    <a:pt x="6075" y="3792"/>
                    <a:pt x="5829" y="1816"/>
                    <a:pt x="5337" y="0"/>
                  </a:cubicBezTo>
                </a:path>
              </a:pathLst>
            </a:custGeom>
            <a:noFill/>
            <a:ln w="9071" cap="rnd">
              <a:solidFill>
                <a:srgbClr val="000000"/>
              </a:solidFill>
              <a:prstDash val="solid"/>
              <a:round/>
            </a:ln>
          </p:spPr>
          <p:txBody>
            <a:bodyPr rtlCol="0" anchor="ctr"/>
            <a:lstStyle/>
            <a:p>
              <a:endParaRPr lang="en-US"/>
            </a:p>
          </p:txBody>
        </p:sp>
        <p:sp>
          <p:nvSpPr>
            <p:cNvPr id="30" name="Freeform: Shape 29">
              <a:extLst>
                <a:ext uri="{FF2B5EF4-FFF2-40B4-BE49-F238E27FC236}">
                  <a16:creationId xmlns:a16="http://schemas.microsoft.com/office/drawing/2014/main" id="{67571FCF-E3E6-F0B2-824A-3DE7ED7B02A6}"/>
                </a:ext>
              </a:extLst>
            </p:cNvPr>
            <p:cNvSpPr/>
            <p:nvPr/>
          </p:nvSpPr>
          <p:spPr>
            <a:xfrm>
              <a:off x="10025457" y="1849500"/>
              <a:ext cx="28314" cy="25383"/>
            </a:xfrm>
            <a:custGeom>
              <a:avLst/>
              <a:gdLst>
                <a:gd name="connsiteX0" fmla="*/ 28315 w 28314"/>
                <a:gd name="connsiteY0" fmla="*/ 0 h 25383"/>
                <a:gd name="connsiteX1" fmla="*/ 1899 w 28314"/>
                <a:gd name="connsiteY1" fmla="*/ 1341 h 25383"/>
                <a:gd name="connsiteX2" fmla="*/ 192 w 28314"/>
                <a:gd name="connsiteY2" fmla="*/ 4026 h 25383"/>
                <a:gd name="connsiteX3" fmla="*/ 409 w 28314"/>
                <a:gd name="connsiteY3" fmla="*/ 25383 h 25383"/>
              </a:gdLst>
              <a:ahLst/>
              <a:cxnLst>
                <a:cxn ang="0">
                  <a:pos x="connsiteX0" y="connsiteY0"/>
                </a:cxn>
                <a:cxn ang="0">
                  <a:pos x="connsiteX1" y="connsiteY1"/>
                </a:cxn>
                <a:cxn ang="0">
                  <a:pos x="connsiteX2" y="connsiteY2"/>
                </a:cxn>
                <a:cxn ang="0">
                  <a:pos x="connsiteX3" y="connsiteY3"/>
                </a:cxn>
              </a:cxnLst>
              <a:rect l="l" t="t" r="r" b="b"/>
              <a:pathLst>
                <a:path w="28314" h="25383">
                  <a:moveTo>
                    <a:pt x="28315" y="0"/>
                  </a:moveTo>
                  <a:cubicBezTo>
                    <a:pt x="5013" y="92"/>
                    <a:pt x="3465" y="371"/>
                    <a:pt x="1899" y="1341"/>
                  </a:cubicBezTo>
                  <a:cubicBezTo>
                    <a:pt x="1145" y="2133"/>
                    <a:pt x="551" y="3065"/>
                    <a:pt x="192" y="4026"/>
                  </a:cubicBezTo>
                  <a:cubicBezTo>
                    <a:pt x="-86" y="6022"/>
                    <a:pt x="-100" y="19492"/>
                    <a:pt x="409" y="25383"/>
                  </a:cubicBezTo>
                </a:path>
              </a:pathLst>
            </a:custGeom>
            <a:noFill/>
            <a:ln w="9071" cap="rnd">
              <a:solidFill>
                <a:srgbClr val="000000"/>
              </a:solidFill>
              <a:prstDash val="solid"/>
              <a:round/>
            </a:ln>
          </p:spPr>
          <p:txBody>
            <a:bodyPr rtlCol="0" anchor="ctr"/>
            <a:lstStyle/>
            <a:p>
              <a:endParaRPr lang="en-US"/>
            </a:p>
          </p:txBody>
        </p:sp>
        <p:sp>
          <p:nvSpPr>
            <p:cNvPr id="31" name="Freeform: Shape 30">
              <a:extLst>
                <a:ext uri="{FF2B5EF4-FFF2-40B4-BE49-F238E27FC236}">
                  <a16:creationId xmlns:a16="http://schemas.microsoft.com/office/drawing/2014/main" id="{3456930D-1451-1F56-1236-651A73E6A441}"/>
                </a:ext>
              </a:extLst>
            </p:cNvPr>
            <p:cNvSpPr/>
            <p:nvPr/>
          </p:nvSpPr>
          <p:spPr>
            <a:xfrm>
              <a:off x="10025866" y="1852654"/>
              <a:ext cx="31758" cy="24077"/>
            </a:xfrm>
            <a:custGeom>
              <a:avLst/>
              <a:gdLst>
                <a:gd name="connsiteX0" fmla="*/ 31709 w 31758"/>
                <a:gd name="connsiteY0" fmla="*/ 0 h 24077"/>
                <a:gd name="connsiteX1" fmla="*/ 31470 w 31758"/>
                <a:gd name="connsiteY1" fmla="*/ 20198 h 24077"/>
                <a:gd name="connsiteX2" fmla="*/ 29088 w 31758"/>
                <a:gd name="connsiteY2" fmla="*/ 23116 h 24077"/>
                <a:gd name="connsiteX3" fmla="*/ 5951 w 31758"/>
                <a:gd name="connsiteY3" fmla="*/ 24077 h 24077"/>
                <a:gd name="connsiteX4" fmla="*/ 0 w 31758"/>
                <a:gd name="connsiteY4" fmla="*/ 22229 h 24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58" h="24077">
                  <a:moveTo>
                    <a:pt x="31709" y="0"/>
                  </a:moveTo>
                  <a:cubicBezTo>
                    <a:pt x="31839" y="14955"/>
                    <a:pt x="31698" y="19134"/>
                    <a:pt x="31470" y="20198"/>
                  </a:cubicBezTo>
                  <a:cubicBezTo>
                    <a:pt x="30990" y="21272"/>
                    <a:pt x="30181" y="22281"/>
                    <a:pt x="29088" y="23116"/>
                  </a:cubicBezTo>
                  <a:cubicBezTo>
                    <a:pt x="27846" y="23677"/>
                    <a:pt x="25354" y="24083"/>
                    <a:pt x="5951" y="24077"/>
                  </a:cubicBezTo>
                  <a:cubicBezTo>
                    <a:pt x="4741" y="23975"/>
                    <a:pt x="2673" y="23456"/>
                    <a:pt x="0" y="22229"/>
                  </a:cubicBezTo>
                </a:path>
              </a:pathLst>
            </a:custGeom>
            <a:noFill/>
            <a:ln w="9071" cap="rnd">
              <a:solidFill>
                <a:srgbClr val="000000"/>
              </a:solidFill>
              <a:prstDash val="solid"/>
              <a:round/>
            </a:ln>
          </p:spPr>
          <p:txBody>
            <a:bodyPr rtlCol="0" anchor="ctr"/>
            <a:lstStyle/>
            <a:p>
              <a:endParaRPr lang="en-US"/>
            </a:p>
          </p:txBody>
        </p:sp>
        <p:sp>
          <p:nvSpPr>
            <p:cNvPr id="32" name="Freeform: Shape 31">
              <a:extLst>
                <a:ext uri="{FF2B5EF4-FFF2-40B4-BE49-F238E27FC236}">
                  <a16:creationId xmlns:a16="http://schemas.microsoft.com/office/drawing/2014/main" id="{E47E0940-B68B-12DB-5AF8-9F6A1E1AA8F7}"/>
                </a:ext>
              </a:extLst>
            </p:cNvPr>
            <p:cNvSpPr/>
            <p:nvPr/>
          </p:nvSpPr>
          <p:spPr>
            <a:xfrm>
              <a:off x="9953833" y="1924002"/>
              <a:ext cx="30368" cy="5107"/>
            </a:xfrm>
            <a:custGeom>
              <a:avLst/>
              <a:gdLst>
                <a:gd name="connsiteX0" fmla="*/ 30369 w 30368"/>
                <a:gd name="connsiteY0" fmla="*/ 4066 h 5107"/>
                <a:gd name="connsiteX1" fmla="*/ 6868 w 30368"/>
                <a:gd name="connsiteY1" fmla="*/ 5107 h 5107"/>
                <a:gd name="connsiteX2" fmla="*/ 1311 w 30368"/>
                <a:gd name="connsiteY2" fmla="*/ 3160 h 5107"/>
                <a:gd name="connsiteX3" fmla="*/ 0 w 30368"/>
                <a:gd name="connsiteY3" fmla="*/ 0 h 5107"/>
              </a:gdLst>
              <a:ahLst/>
              <a:cxnLst>
                <a:cxn ang="0">
                  <a:pos x="connsiteX0" y="connsiteY0"/>
                </a:cxn>
                <a:cxn ang="0">
                  <a:pos x="connsiteX1" y="connsiteY1"/>
                </a:cxn>
                <a:cxn ang="0">
                  <a:pos x="connsiteX2" y="connsiteY2"/>
                </a:cxn>
                <a:cxn ang="0">
                  <a:pos x="connsiteX3" y="connsiteY3"/>
                </a:cxn>
              </a:cxnLst>
              <a:rect l="l" t="t" r="r" b="b"/>
              <a:pathLst>
                <a:path w="30368" h="5107">
                  <a:moveTo>
                    <a:pt x="30369" y="4066"/>
                  </a:moveTo>
                  <a:cubicBezTo>
                    <a:pt x="28743" y="4791"/>
                    <a:pt x="26309" y="5120"/>
                    <a:pt x="6868" y="5107"/>
                  </a:cubicBezTo>
                  <a:cubicBezTo>
                    <a:pt x="4902" y="4977"/>
                    <a:pt x="2973" y="4317"/>
                    <a:pt x="1311" y="3160"/>
                  </a:cubicBezTo>
                  <a:cubicBezTo>
                    <a:pt x="829" y="2594"/>
                    <a:pt x="290" y="1527"/>
                    <a:pt x="0" y="0"/>
                  </a:cubicBezTo>
                </a:path>
              </a:pathLst>
            </a:custGeom>
            <a:noFill/>
            <a:ln w="9071" cap="rnd">
              <a:solidFill>
                <a:srgbClr val="000000"/>
              </a:solidFill>
              <a:prstDash val="solid"/>
              <a:round/>
            </a:ln>
          </p:spPr>
          <p:txBody>
            <a:bodyPr rtlCol="0" anchor="ctr"/>
            <a:lstStyle/>
            <a:p>
              <a:endParaRPr lang="en-US"/>
            </a:p>
          </p:txBody>
        </p:sp>
        <p:sp>
          <p:nvSpPr>
            <p:cNvPr id="33" name="Freeform: Shape 32">
              <a:extLst>
                <a:ext uri="{FF2B5EF4-FFF2-40B4-BE49-F238E27FC236}">
                  <a16:creationId xmlns:a16="http://schemas.microsoft.com/office/drawing/2014/main" id="{4C6BCB05-E6E5-D313-4228-FAAFB07399EC}"/>
                </a:ext>
              </a:extLst>
            </p:cNvPr>
            <p:cNvSpPr/>
            <p:nvPr/>
          </p:nvSpPr>
          <p:spPr>
            <a:xfrm>
              <a:off x="9953816" y="1901525"/>
              <a:ext cx="32605" cy="5524"/>
            </a:xfrm>
            <a:custGeom>
              <a:avLst/>
              <a:gdLst>
                <a:gd name="connsiteX0" fmla="*/ 0 w 32605"/>
                <a:gd name="connsiteY0" fmla="*/ 5415 h 5524"/>
                <a:gd name="connsiteX1" fmla="*/ 2616 w 32605"/>
                <a:gd name="connsiteY1" fmla="*/ 888 h 5524"/>
                <a:gd name="connsiteX2" fmla="*/ 7706 w 32605"/>
                <a:gd name="connsiteY2" fmla="*/ 0 h 5524"/>
                <a:gd name="connsiteX3" fmla="*/ 28789 w 32605"/>
                <a:gd name="connsiteY3" fmla="*/ 405 h 5524"/>
                <a:gd name="connsiteX4" fmla="*/ 31598 w 32605"/>
                <a:gd name="connsiteY4" fmla="*/ 2371 h 5524"/>
                <a:gd name="connsiteX5" fmla="*/ 32606 w 32605"/>
                <a:gd name="connsiteY5" fmla="*/ 5525 h 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605" h="5524">
                  <a:moveTo>
                    <a:pt x="0" y="5415"/>
                  </a:moveTo>
                  <a:cubicBezTo>
                    <a:pt x="398" y="3571"/>
                    <a:pt x="1383" y="1962"/>
                    <a:pt x="2616" y="888"/>
                  </a:cubicBezTo>
                  <a:cubicBezTo>
                    <a:pt x="3922" y="384"/>
                    <a:pt x="5265" y="152"/>
                    <a:pt x="7706" y="0"/>
                  </a:cubicBezTo>
                  <a:cubicBezTo>
                    <a:pt x="25330" y="12"/>
                    <a:pt x="27207" y="87"/>
                    <a:pt x="28789" y="405"/>
                  </a:cubicBezTo>
                  <a:cubicBezTo>
                    <a:pt x="29511" y="662"/>
                    <a:pt x="30700" y="1402"/>
                    <a:pt x="31598" y="2371"/>
                  </a:cubicBezTo>
                  <a:cubicBezTo>
                    <a:pt x="31976" y="3056"/>
                    <a:pt x="32312" y="4107"/>
                    <a:pt x="32606" y="5525"/>
                  </a:cubicBezTo>
                </a:path>
              </a:pathLst>
            </a:custGeom>
            <a:noFill/>
            <a:ln w="9071" cap="rnd">
              <a:solidFill>
                <a:srgbClr val="000000"/>
              </a:solidFill>
              <a:prstDash val="solid"/>
              <a:round/>
            </a:ln>
          </p:spPr>
          <p:txBody>
            <a:bodyPr rtlCol="0" anchor="ctr"/>
            <a:lstStyle/>
            <a:p>
              <a:endParaRPr lang="en-US"/>
            </a:p>
          </p:txBody>
        </p:sp>
        <p:sp>
          <p:nvSpPr>
            <p:cNvPr id="34" name="Freeform: Shape 33">
              <a:extLst>
                <a:ext uri="{FF2B5EF4-FFF2-40B4-BE49-F238E27FC236}">
                  <a16:creationId xmlns:a16="http://schemas.microsoft.com/office/drawing/2014/main" id="{4E511EBF-3DCE-D8FD-4072-CA428E6962C8}"/>
                </a:ext>
              </a:extLst>
            </p:cNvPr>
            <p:cNvSpPr/>
            <p:nvPr/>
          </p:nvSpPr>
          <p:spPr>
            <a:xfrm>
              <a:off x="9985332" y="1923215"/>
              <a:ext cx="1115" cy="4196"/>
            </a:xfrm>
            <a:custGeom>
              <a:avLst/>
              <a:gdLst>
                <a:gd name="connsiteX0" fmla="*/ 1116 w 1115"/>
                <a:gd name="connsiteY0" fmla="*/ 0 h 4196"/>
                <a:gd name="connsiteX1" fmla="*/ 0 w 1115"/>
                <a:gd name="connsiteY1" fmla="*/ 4196 h 4196"/>
              </a:gdLst>
              <a:ahLst/>
              <a:cxnLst>
                <a:cxn ang="0">
                  <a:pos x="connsiteX0" y="connsiteY0"/>
                </a:cxn>
                <a:cxn ang="0">
                  <a:pos x="connsiteX1" y="connsiteY1"/>
                </a:cxn>
              </a:cxnLst>
              <a:rect l="l" t="t" r="r" b="b"/>
              <a:pathLst>
                <a:path w="1115" h="4196">
                  <a:moveTo>
                    <a:pt x="1116" y="0"/>
                  </a:moveTo>
                  <a:cubicBezTo>
                    <a:pt x="988" y="1012"/>
                    <a:pt x="616" y="2410"/>
                    <a:pt x="0" y="4196"/>
                  </a:cubicBezTo>
                </a:path>
              </a:pathLst>
            </a:custGeom>
            <a:noFill/>
            <a:ln w="9071" cap="rnd">
              <a:solidFill>
                <a:srgbClr val="000000"/>
              </a:solidFill>
              <a:prstDash val="solid"/>
              <a:round/>
            </a:ln>
          </p:spPr>
          <p:txBody>
            <a:bodyPr rtlCol="0" anchor="ctr"/>
            <a:lstStyle/>
            <a:p>
              <a:endParaRPr lang="en-US"/>
            </a:p>
          </p:txBody>
        </p:sp>
        <p:sp>
          <p:nvSpPr>
            <p:cNvPr id="35" name="Freeform: Shape 34">
              <a:extLst>
                <a:ext uri="{FF2B5EF4-FFF2-40B4-BE49-F238E27FC236}">
                  <a16:creationId xmlns:a16="http://schemas.microsoft.com/office/drawing/2014/main" id="{C617267E-4841-123B-5AC5-4E8D3D26ECBA}"/>
                </a:ext>
              </a:extLst>
            </p:cNvPr>
            <p:cNvSpPr/>
            <p:nvPr/>
          </p:nvSpPr>
          <p:spPr>
            <a:xfrm>
              <a:off x="10025405" y="1923841"/>
              <a:ext cx="26995" cy="5227"/>
            </a:xfrm>
            <a:custGeom>
              <a:avLst/>
              <a:gdLst>
                <a:gd name="connsiteX0" fmla="*/ 26995 w 26995"/>
                <a:gd name="connsiteY0" fmla="*/ 5218 h 5227"/>
                <a:gd name="connsiteX1" fmla="*/ 3046 w 26995"/>
                <a:gd name="connsiteY1" fmla="*/ 4687 h 5227"/>
                <a:gd name="connsiteX2" fmla="*/ 500 w 26995"/>
                <a:gd name="connsiteY2" fmla="*/ 2023 h 5227"/>
                <a:gd name="connsiteX3" fmla="*/ 0 w 26995"/>
                <a:gd name="connsiteY3" fmla="*/ 0 h 5227"/>
              </a:gdLst>
              <a:ahLst/>
              <a:cxnLst>
                <a:cxn ang="0">
                  <a:pos x="connsiteX0" y="connsiteY0"/>
                </a:cxn>
                <a:cxn ang="0">
                  <a:pos x="connsiteX1" y="connsiteY1"/>
                </a:cxn>
                <a:cxn ang="0">
                  <a:pos x="connsiteX2" y="connsiteY2"/>
                </a:cxn>
                <a:cxn ang="0">
                  <a:pos x="connsiteX3" y="connsiteY3"/>
                </a:cxn>
              </a:cxnLst>
              <a:rect l="l" t="t" r="r" b="b"/>
              <a:pathLst>
                <a:path w="26995" h="5227">
                  <a:moveTo>
                    <a:pt x="26995" y="5218"/>
                  </a:moveTo>
                  <a:cubicBezTo>
                    <a:pt x="6727" y="5268"/>
                    <a:pt x="4603" y="5123"/>
                    <a:pt x="3046" y="4687"/>
                  </a:cubicBezTo>
                  <a:cubicBezTo>
                    <a:pt x="2372" y="4315"/>
                    <a:pt x="1260" y="3257"/>
                    <a:pt x="500" y="2023"/>
                  </a:cubicBezTo>
                  <a:lnTo>
                    <a:pt x="0" y="0"/>
                  </a:lnTo>
                </a:path>
              </a:pathLst>
            </a:custGeom>
            <a:noFill/>
            <a:ln w="9071" cap="rnd">
              <a:solidFill>
                <a:srgbClr val="000000"/>
              </a:solidFill>
              <a:prstDash val="solid"/>
              <a:round/>
            </a:ln>
          </p:spPr>
          <p:txBody>
            <a:bodyPr rtlCol="0" anchor="ctr"/>
            <a:lstStyle/>
            <a:p>
              <a:endParaRPr lang="en-US"/>
            </a:p>
          </p:txBody>
        </p:sp>
        <p:sp>
          <p:nvSpPr>
            <p:cNvPr id="36" name="Freeform: Shape 35">
              <a:extLst>
                <a:ext uri="{FF2B5EF4-FFF2-40B4-BE49-F238E27FC236}">
                  <a16:creationId xmlns:a16="http://schemas.microsoft.com/office/drawing/2014/main" id="{34101C22-3974-AACF-43D4-BC528870791B}"/>
                </a:ext>
              </a:extLst>
            </p:cNvPr>
            <p:cNvSpPr/>
            <p:nvPr/>
          </p:nvSpPr>
          <p:spPr>
            <a:xfrm>
              <a:off x="10025344" y="1901586"/>
              <a:ext cx="32291" cy="5698"/>
            </a:xfrm>
            <a:custGeom>
              <a:avLst/>
              <a:gdLst>
                <a:gd name="connsiteX0" fmla="*/ 0 w 32291"/>
                <a:gd name="connsiteY0" fmla="*/ 5699 h 5698"/>
                <a:gd name="connsiteX1" fmla="*/ 1220 w 32291"/>
                <a:gd name="connsiteY1" fmla="*/ 2050 h 5698"/>
                <a:gd name="connsiteX2" fmla="*/ 4288 w 32291"/>
                <a:gd name="connsiteY2" fmla="*/ 211 h 5698"/>
                <a:gd name="connsiteX3" fmla="*/ 27667 w 32291"/>
                <a:gd name="connsiteY3" fmla="*/ 122 h 5698"/>
                <a:gd name="connsiteX4" fmla="*/ 31118 w 32291"/>
                <a:gd name="connsiteY4" fmla="*/ 2110 h 5698"/>
                <a:gd name="connsiteX5" fmla="*/ 32291 w 32291"/>
                <a:gd name="connsiteY5" fmla="*/ 4983 h 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291" h="5698">
                  <a:moveTo>
                    <a:pt x="0" y="5699"/>
                  </a:moveTo>
                  <a:cubicBezTo>
                    <a:pt x="181" y="4144"/>
                    <a:pt x="484" y="3205"/>
                    <a:pt x="1220" y="2050"/>
                  </a:cubicBezTo>
                  <a:cubicBezTo>
                    <a:pt x="2368" y="961"/>
                    <a:pt x="2994" y="609"/>
                    <a:pt x="4288" y="211"/>
                  </a:cubicBezTo>
                  <a:cubicBezTo>
                    <a:pt x="7371" y="-58"/>
                    <a:pt x="25558" y="-50"/>
                    <a:pt x="27667" y="122"/>
                  </a:cubicBezTo>
                  <a:cubicBezTo>
                    <a:pt x="29191" y="580"/>
                    <a:pt x="29883" y="973"/>
                    <a:pt x="31118" y="2110"/>
                  </a:cubicBezTo>
                  <a:cubicBezTo>
                    <a:pt x="31665" y="2957"/>
                    <a:pt x="32056" y="3915"/>
                    <a:pt x="32291" y="4983"/>
                  </a:cubicBezTo>
                </a:path>
              </a:pathLst>
            </a:custGeom>
            <a:noFill/>
            <a:ln w="9071" cap="rnd">
              <a:solidFill>
                <a:srgbClr val="000000"/>
              </a:solidFill>
              <a:prstDash val="solid"/>
              <a:round/>
            </a:ln>
          </p:spPr>
          <p:txBody>
            <a:bodyPr rtlCol="0" anchor="ctr"/>
            <a:lstStyle/>
            <a:p>
              <a:endParaRPr lang="en-US"/>
            </a:p>
          </p:txBody>
        </p:sp>
        <p:sp>
          <p:nvSpPr>
            <p:cNvPr id="37" name="Freeform: Shape 36">
              <a:extLst>
                <a:ext uri="{FF2B5EF4-FFF2-40B4-BE49-F238E27FC236}">
                  <a16:creationId xmlns:a16="http://schemas.microsoft.com/office/drawing/2014/main" id="{E09B1785-A072-8E4A-8FF0-42A6D1AC7515}"/>
                </a:ext>
              </a:extLst>
            </p:cNvPr>
            <p:cNvSpPr/>
            <p:nvPr/>
          </p:nvSpPr>
          <p:spPr>
            <a:xfrm>
              <a:off x="10054190" y="1923699"/>
              <a:ext cx="3489" cy="5245"/>
            </a:xfrm>
            <a:custGeom>
              <a:avLst/>
              <a:gdLst>
                <a:gd name="connsiteX0" fmla="*/ 3490 w 3489"/>
                <a:gd name="connsiteY0" fmla="*/ 0 h 5245"/>
                <a:gd name="connsiteX1" fmla="*/ 1395 w 3489"/>
                <a:gd name="connsiteY1" fmla="*/ 4229 h 5245"/>
                <a:gd name="connsiteX2" fmla="*/ 0 w 3489"/>
                <a:gd name="connsiteY2" fmla="*/ 5246 h 5245"/>
              </a:gdLst>
              <a:ahLst/>
              <a:cxnLst>
                <a:cxn ang="0">
                  <a:pos x="connsiteX0" y="connsiteY0"/>
                </a:cxn>
                <a:cxn ang="0">
                  <a:pos x="connsiteX1" y="connsiteY1"/>
                </a:cxn>
                <a:cxn ang="0">
                  <a:pos x="connsiteX2" y="connsiteY2"/>
                </a:cxn>
              </a:cxnLst>
              <a:rect l="l" t="t" r="r" b="b"/>
              <a:pathLst>
                <a:path w="3489" h="5245">
                  <a:moveTo>
                    <a:pt x="3490" y="0"/>
                  </a:moveTo>
                  <a:cubicBezTo>
                    <a:pt x="3310" y="1211"/>
                    <a:pt x="2537" y="2904"/>
                    <a:pt x="1395" y="4229"/>
                  </a:cubicBezTo>
                  <a:lnTo>
                    <a:pt x="0" y="5246"/>
                  </a:lnTo>
                </a:path>
              </a:pathLst>
            </a:custGeom>
            <a:noFill/>
            <a:ln w="9071" cap="rnd">
              <a:solidFill>
                <a:srgbClr val="000000"/>
              </a:solidFill>
              <a:prstDash val="solid"/>
              <a:round/>
            </a:ln>
          </p:spPr>
          <p:txBody>
            <a:bodyPr rtlCol="0" anchor="ctr"/>
            <a:lstStyle/>
            <a:p>
              <a:endParaRPr lang="en-US"/>
            </a:p>
          </p:txBody>
        </p:sp>
        <p:sp>
          <p:nvSpPr>
            <p:cNvPr id="38" name="Freeform: Shape 37">
              <a:extLst>
                <a:ext uri="{FF2B5EF4-FFF2-40B4-BE49-F238E27FC236}">
                  <a16:creationId xmlns:a16="http://schemas.microsoft.com/office/drawing/2014/main" id="{2DA09338-5233-34E7-6534-DB4BE9F6E74D}"/>
                </a:ext>
              </a:extLst>
            </p:cNvPr>
            <p:cNvSpPr/>
            <p:nvPr/>
          </p:nvSpPr>
          <p:spPr>
            <a:xfrm>
              <a:off x="9980684" y="1949873"/>
              <a:ext cx="50265" cy="33590"/>
            </a:xfrm>
            <a:custGeom>
              <a:avLst/>
              <a:gdLst>
                <a:gd name="connsiteX0" fmla="*/ 50265 w 50265"/>
                <a:gd name="connsiteY0" fmla="*/ 21840 h 33590"/>
                <a:gd name="connsiteX1" fmla="*/ 48964 w 50265"/>
                <a:gd name="connsiteY1" fmla="*/ 14386 h 33590"/>
                <a:gd name="connsiteX2" fmla="*/ 45163 w 50265"/>
                <a:gd name="connsiteY2" fmla="*/ 8245 h 33590"/>
                <a:gd name="connsiteX3" fmla="*/ 38282 w 50265"/>
                <a:gd name="connsiteY3" fmla="*/ 3051 h 33590"/>
                <a:gd name="connsiteX4" fmla="*/ 30318 w 50265"/>
                <a:gd name="connsiteY4" fmla="*/ 437 h 33590"/>
                <a:gd name="connsiteX5" fmla="*/ 21290 w 50265"/>
                <a:gd name="connsiteY5" fmla="*/ 94 h 33590"/>
                <a:gd name="connsiteX6" fmla="*/ 13101 w 50265"/>
                <a:gd name="connsiteY6" fmla="*/ 2322 h 33590"/>
                <a:gd name="connsiteX7" fmla="*/ 6864 w 50265"/>
                <a:gd name="connsiteY7" fmla="*/ 6276 h 33590"/>
                <a:gd name="connsiteX8" fmla="*/ 2352 w 50265"/>
                <a:gd name="connsiteY8" fmla="*/ 11926 h 33590"/>
                <a:gd name="connsiteX9" fmla="*/ 0 w 50265"/>
                <a:gd name="connsiteY9" fmla="*/ 33591 h 33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265" h="33590">
                  <a:moveTo>
                    <a:pt x="50265" y="21840"/>
                  </a:moveTo>
                  <a:cubicBezTo>
                    <a:pt x="50181" y="19265"/>
                    <a:pt x="49853" y="17213"/>
                    <a:pt x="48964" y="14386"/>
                  </a:cubicBezTo>
                  <a:cubicBezTo>
                    <a:pt x="48063" y="12391"/>
                    <a:pt x="46824" y="10348"/>
                    <a:pt x="45163" y="8245"/>
                  </a:cubicBezTo>
                  <a:cubicBezTo>
                    <a:pt x="42624" y="5862"/>
                    <a:pt x="40782" y="4506"/>
                    <a:pt x="38282" y="3051"/>
                  </a:cubicBezTo>
                  <a:cubicBezTo>
                    <a:pt x="35978" y="2029"/>
                    <a:pt x="33106" y="1087"/>
                    <a:pt x="30318" y="437"/>
                  </a:cubicBezTo>
                  <a:cubicBezTo>
                    <a:pt x="27074" y="2"/>
                    <a:pt x="24225" y="-100"/>
                    <a:pt x="21290" y="94"/>
                  </a:cubicBezTo>
                  <a:cubicBezTo>
                    <a:pt x="18435" y="591"/>
                    <a:pt x="16199" y="1189"/>
                    <a:pt x="13101" y="2322"/>
                  </a:cubicBezTo>
                  <a:cubicBezTo>
                    <a:pt x="11143" y="3278"/>
                    <a:pt x="8634" y="4857"/>
                    <a:pt x="6864" y="6276"/>
                  </a:cubicBezTo>
                  <a:cubicBezTo>
                    <a:pt x="5291" y="7828"/>
                    <a:pt x="3636" y="9882"/>
                    <a:pt x="2352" y="11926"/>
                  </a:cubicBezTo>
                  <a:cubicBezTo>
                    <a:pt x="819" y="15522"/>
                    <a:pt x="66" y="19072"/>
                    <a:pt x="0" y="33591"/>
                  </a:cubicBezTo>
                </a:path>
              </a:pathLst>
            </a:custGeom>
            <a:noFill/>
            <a:ln w="9071" cap="rnd">
              <a:solidFill>
                <a:srgbClr val="000000"/>
              </a:solidFill>
              <a:prstDash val="solid"/>
              <a:round/>
            </a:ln>
          </p:spPr>
          <p:txBody>
            <a:bodyPr rtlCol="0" anchor="ctr"/>
            <a:lstStyle/>
            <a:p>
              <a:endParaRPr lang="en-US"/>
            </a:p>
          </p:txBody>
        </p:sp>
        <p:sp>
          <p:nvSpPr>
            <p:cNvPr id="39" name="Freeform: Shape 38">
              <a:extLst>
                <a:ext uri="{FF2B5EF4-FFF2-40B4-BE49-F238E27FC236}">
                  <a16:creationId xmlns:a16="http://schemas.microsoft.com/office/drawing/2014/main" id="{8FF35928-2825-0EE3-D8FC-3704E15A4237}"/>
                </a:ext>
              </a:extLst>
            </p:cNvPr>
            <p:cNvSpPr/>
            <p:nvPr/>
          </p:nvSpPr>
          <p:spPr>
            <a:xfrm>
              <a:off x="10076306" y="1986503"/>
              <a:ext cx="19153" cy="19844"/>
            </a:xfrm>
            <a:custGeom>
              <a:avLst/>
              <a:gdLst>
                <a:gd name="connsiteX0" fmla="*/ 0 w 19153"/>
                <a:gd name="connsiteY0" fmla="*/ 19845 h 19844"/>
                <a:gd name="connsiteX1" fmla="*/ 9748 w 19153"/>
                <a:gd name="connsiteY1" fmla="*/ 18623 h 19844"/>
                <a:gd name="connsiteX2" fmla="*/ 15799 w 19153"/>
                <a:gd name="connsiteY2" fmla="*/ 14666 h 19844"/>
                <a:gd name="connsiteX3" fmla="*/ 19113 w 19153"/>
                <a:gd name="connsiteY3" fmla="*/ 6228 h 19844"/>
                <a:gd name="connsiteX4" fmla="*/ 19153 w 19153"/>
                <a:gd name="connsiteY4" fmla="*/ 0 h 19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53" h="19844">
                  <a:moveTo>
                    <a:pt x="0" y="19845"/>
                  </a:moveTo>
                  <a:cubicBezTo>
                    <a:pt x="3621" y="19769"/>
                    <a:pt x="6056" y="19522"/>
                    <a:pt x="9748" y="18623"/>
                  </a:cubicBezTo>
                  <a:cubicBezTo>
                    <a:pt x="12256" y="17489"/>
                    <a:pt x="13533" y="16674"/>
                    <a:pt x="15799" y="14666"/>
                  </a:cubicBezTo>
                  <a:cubicBezTo>
                    <a:pt x="17366" y="12513"/>
                    <a:pt x="18639" y="9363"/>
                    <a:pt x="19113" y="6228"/>
                  </a:cubicBezTo>
                  <a:lnTo>
                    <a:pt x="19153" y="0"/>
                  </a:lnTo>
                </a:path>
              </a:pathLst>
            </a:custGeom>
            <a:noFill/>
            <a:ln w="9071" cap="rnd">
              <a:solidFill>
                <a:srgbClr val="000000"/>
              </a:solidFill>
              <a:prstDash val="solid"/>
              <a:round/>
            </a:ln>
          </p:spPr>
          <p:txBody>
            <a:bodyPr rtlCol="0" anchor="ctr"/>
            <a:lstStyle/>
            <a:p>
              <a:endParaRPr lang="en-US"/>
            </a:p>
          </p:txBody>
        </p:sp>
        <p:sp>
          <p:nvSpPr>
            <p:cNvPr id="40" name="Freeform: Shape 39">
              <a:extLst>
                <a:ext uri="{FF2B5EF4-FFF2-40B4-BE49-F238E27FC236}">
                  <a16:creationId xmlns:a16="http://schemas.microsoft.com/office/drawing/2014/main" id="{43B2A847-066E-B9A9-19D9-51829B2D40BD}"/>
                </a:ext>
              </a:extLst>
            </p:cNvPr>
            <p:cNvSpPr/>
            <p:nvPr/>
          </p:nvSpPr>
          <p:spPr>
            <a:xfrm>
              <a:off x="10072261" y="1824063"/>
              <a:ext cx="23195" cy="16242"/>
            </a:xfrm>
            <a:custGeom>
              <a:avLst/>
              <a:gdLst>
                <a:gd name="connsiteX0" fmla="*/ 23195 w 23195"/>
                <a:gd name="connsiteY0" fmla="*/ 16242 h 16242"/>
                <a:gd name="connsiteX1" fmla="*/ 20811 w 23195"/>
                <a:gd name="connsiteY1" fmla="*/ 6873 h 16242"/>
                <a:gd name="connsiteX2" fmla="*/ 16961 w 23195"/>
                <a:gd name="connsiteY2" fmla="*/ 2953 h 16242"/>
                <a:gd name="connsiteX3" fmla="*/ 10873 w 23195"/>
                <a:gd name="connsiteY3" fmla="*/ 455 h 16242"/>
                <a:gd name="connsiteX4" fmla="*/ 0 w 23195"/>
                <a:gd name="connsiteY4" fmla="*/ 0 h 16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95" h="16242">
                  <a:moveTo>
                    <a:pt x="23195" y="16242"/>
                  </a:moveTo>
                  <a:cubicBezTo>
                    <a:pt x="22858" y="12078"/>
                    <a:pt x="21905" y="8947"/>
                    <a:pt x="20811" y="6873"/>
                  </a:cubicBezTo>
                  <a:cubicBezTo>
                    <a:pt x="20085" y="5856"/>
                    <a:pt x="18141" y="3853"/>
                    <a:pt x="16961" y="2953"/>
                  </a:cubicBezTo>
                  <a:cubicBezTo>
                    <a:pt x="14478" y="1578"/>
                    <a:pt x="13253" y="1098"/>
                    <a:pt x="10873" y="455"/>
                  </a:cubicBezTo>
                  <a:cubicBezTo>
                    <a:pt x="8458" y="184"/>
                    <a:pt x="4834" y="32"/>
                    <a:pt x="0" y="0"/>
                  </a:cubicBezTo>
                </a:path>
              </a:pathLst>
            </a:custGeom>
            <a:noFill/>
            <a:ln w="9071" cap="rnd">
              <a:solidFill>
                <a:srgbClr val="000000"/>
              </a:solidFill>
              <a:prstDash val="solid"/>
              <a:round/>
            </a:ln>
          </p:spPr>
          <p:txBody>
            <a:bodyPr rtlCol="0" anchor="ctr"/>
            <a:lstStyle/>
            <a:p>
              <a:endParaRPr lang="en-US"/>
            </a:p>
          </p:txBody>
        </p:sp>
        <p:sp>
          <p:nvSpPr>
            <p:cNvPr id="41" name="Freeform: Shape 40">
              <a:extLst>
                <a:ext uri="{FF2B5EF4-FFF2-40B4-BE49-F238E27FC236}">
                  <a16:creationId xmlns:a16="http://schemas.microsoft.com/office/drawing/2014/main" id="{2BCBA63A-B4A8-E32C-119E-DB6A0EF46399}"/>
                </a:ext>
              </a:extLst>
            </p:cNvPr>
            <p:cNvSpPr/>
            <p:nvPr/>
          </p:nvSpPr>
          <p:spPr>
            <a:xfrm>
              <a:off x="9916284" y="1991271"/>
              <a:ext cx="24025" cy="15078"/>
            </a:xfrm>
            <a:custGeom>
              <a:avLst/>
              <a:gdLst>
                <a:gd name="connsiteX0" fmla="*/ 0 w 24025"/>
                <a:gd name="connsiteY0" fmla="*/ 0 h 15078"/>
                <a:gd name="connsiteX1" fmla="*/ 1645 w 24025"/>
                <a:gd name="connsiteY1" fmla="*/ 7158 h 15078"/>
                <a:gd name="connsiteX2" fmla="*/ 6464 w 24025"/>
                <a:gd name="connsiteY2" fmla="*/ 12355 h 15078"/>
                <a:gd name="connsiteX3" fmla="*/ 13634 w 24025"/>
                <a:gd name="connsiteY3" fmla="*/ 14825 h 15078"/>
                <a:gd name="connsiteX4" fmla="*/ 24025 w 24025"/>
                <a:gd name="connsiteY4" fmla="*/ 15079 h 15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25" h="15078">
                  <a:moveTo>
                    <a:pt x="0" y="0"/>
                  </a:moveTo>
                  <a:cubicBezTo>
                    <a:pt x="305" y="3541"/>
                    <a:pt x="906" y="5557"/>
                    <a:pt x="1645" y="7158"/>
                  </a:cubicBezTo>
                  <a:cubicBezTo>
                    <a:pt x="2571" y="8663"/>
                    <a:pt x="3807" y="10188"/>
                    <a:pt x="6464" y="12355"/>
                  </a:cubicBezTo>
                  <a:cubicBezTo>
                    <a:pt x="7823" y="13089"/>
                    <a:pt x="10065" y="14005"/>
                    <a:pt x="13634" y="14825"/>
                  </a:cubicBezTo>
                  <a:cubicBezTo>
                    <a:pt x="16080" y="14988"/>
                    <a:pt x="19544" y="15073"/>
                    <a:pt x="24025" y="15079"/>
                  </a:cubicBezTo>
                </a:path>
              </a:pathLst>
            </a:custGeom>
            <a:noFill/>
            <a:ln w="9071" cap="rnd">
              <a:solidFill>
                <a:srgbClr val="000000"/>
              </a:solidFill>
              <a:prstDash val="solid"/>
              <a:round/>
            </a:ln>
          </p:spPr>
          <p:txBody>
            <a:bodyPr rtlCol="0" anchor="ctr"/>
            <a:lstStyle/>
            <a:p>
              <a:endParaRPr lang="en-US"/>
            </a:p>
          </p:txBody>
        </p:sp>
        <p:sp>
          <p:nvSpPr>
            <p:cNvPr id="42" name="Freeform: Shape 41">
              <a:extLst>
                <a:ext uri="{FF2B5EF4-FFF2-40B4-BE49-F238E27FC236}">
                  <a16:creationId xmlns:a16="http://schemas.microsoft.com/office/drawing/2014/main" id="{06EBCC6B-FA04-8DC2-AB48-F0CECEE308F9}"/>
                </a:ext>
              </a:extLst>
            </p:cNvPr>
            <p:cNvSpPr/>
            <p:nvPr/>
          </p:nvSpPr>
          <p:spPr>
            <a:xfrm>
              <a:off x="10030917" y="1971713"/>
              <a:ext cx="32" cy="34618"/>
            </a:xfrm>
            <a:custGeom>
              <a:avLst/>
              <a:gdLst>
                <a:gd name="connsiteX0" fmla="*/ 0 w 32"/>
                <a:gd name="connsiteY0" fmla="*/ 34619 h 34618"/>
                <a:gd name="connsiteX1" fmla="*/ 33 w 32"/>
                <a:gd name="connsiteY1" fmla="*/ 0 h 34618"/>
              </a:gdLst>
              <a:ahLst/>
              <a:cxnLst>
                <a:cxn ang="0">
                  <a:pos x="connsiteX0" y="connsiteY0"/>
                </a:cxn>
                <a:cxn ang="0">
                  <a:pos x="connsiteX1" y="connsiteY1"/>
                </a:cxn>
              </a:cxnLst>
              <a:rect l="l" t="t" r="r" b="b"/>
              <a:pathLst>
                <a:path w="32" h="34618">
                  <a:moveTo>
                    <a:pt x="0" y="34619"/>
                  </a:moveTo>
                  <a:lnTo>
                    <a:pt x="33" y="0"/>
                  </a:lnTo>
                </a:path>
              </a:pathLst>
            </a:custGeom>
            <a:noFill/>
            <a:ln w="9071" cap="rnd">
              <a:solidFill>
                <a:srgbClr val="000000"/>
              </a:solidFill>
              <a:prstDash val="solid"/>
              <a:round/>
            </a:ln>
          </p:spPr>
          <p:txBody>
            <a:bodyPr rtlCol="0" anchor="ctr"/>
            <a:lstStyle/>
            <a:p>
              <a:endParaRPr lang="en-US"/>
            </a:p>
          </p:txBody>
        </p:sp>
        <p:sp>
          <p:nvSpPr>
            <p:cNvPr id="43" name="Freeform: Shape 42">
              <a:extLst>
                <a:ext uri="{FF2B5EF4-FFF2-40B4-BE49-F238E27FC236}">
                  <a16:creationId xmlns:a16="http://schemas.microsoft.com/office/drawing/2014/main" id="{43734946-3BFF-8688-353C-A22A389C9C92}"/>
                </a:ext>
              </a:extLst>
            </p:cNvPr>
            <p:cNvSpPr/>
            <p:nvPr/>
          </p:nvSpPr>
          <p:spPr>
            <a:xfrm>
              <a:off x="9983676" y="2006339"/>
              <a:ext cx="92629" cy="8"/>
            </a:xfrm>
            <a:custGeom>
              <a:avLst/>
              <a:gdLst>
                <a:gd name="connsiteX0" fmla="*/ 0 w 92629"/>
                <a:gd name="connsiteY0" fmla="*/ 0 h 8"/>
                <a:gd name="connsiteX1" fmla="*/ 92630 w 92629"/>
                <a:gd name="connsiteY1" fmla="*/ 9 h 8"/>
              </a:gdLst>
              <a:ahLst/>
              <a:cxnLst>
                <a:cxn ang="0">
                  <a:pos x="connsiteX0" y="connsiteY0"/>
                </a:cxn>
                <a:cxn ang="0">
                  <a:pos x="connsiteX1" y="connsiteY1"/>
                </a:cxn>
              </a:cxnLst>
              <a:rect l="l" t="t" r="r" b="b"/>
              <a:pathLst>
                <a:path w="92629" h="8">
                  <a:moveTo>
                    <a:pt x="0" y="0"/>
                  </a:moveTo>
                  <a:lnTo>
                    <a:pt x="92630" y="9"/>
                  </a:lnTo>
                </a:path>
              </a:pathLst>
            </a:custGeom>
            <a:noFill/>
            <a:ln w="9071" cap="rnd">
              <a:solidFill>
                <a:srgbClr val="000000"/>
              </a:solidFill>
              <a:prstDash val="solid"/>
              <a:round/>
            </a:ln>
          </p:spPr>
          <p:txBody>
            <a:bodyPr rtlCol="0" anchor="ctr"/>
            <a:lstStyle/>
            <a:p>
              <a:endParaRPr lang="en-US"/>
            </a:p>
          </p:txBody>
        </p:sp>
        <p:sp>
          <p:nvSpPr>
            <p:cNvPr id="44" name="Freeform: Shape 43">
              <a:extLst>
                <a:ext uri="{FF2B5EF4-FFF2-40B4-BE49-F238E27FC236}">
                  <a16:creationId xmlns:a16="http://schemas.microsoft.com/office/drawing/2014/main" id="{D3216FE6-45A0-FBFB-6189-8C13E76908B9}"/>
                </a:ext>
              </a:extLst>
            </p:cNvPr>
            <p:cNvSpPr/>
            <p:nvPr/>
          </p:nvSpPr>
          <p:spPr>
            <a:xfrm>
              <a:off x="9984635" y="1850873"/>
              <a:ext cx="1057" cy="757"/>
            </a:xfrm>
            <a:custGeom>
              <a:avLst/>
              <a:gdLst>
                <a:gd name="connsiteX0" fmla="*/ 0 w 1057"/>
                <a:gd name="connsiteY0" fmla="*/ 0 h 757"/>
                <a:gd name="connsiteX1" fmla="*/ 1058 w 1057"/>
                <a:gd name="connsiteY1" fmla="*/ 758 h 757"/>
              </a:gdLst>
              <a:ahLst/>
              <a:cxnLst>
                <a:cxn ang="0">
                  <a:pos x="connsiteX0" y="connsiteY0"/>
                </a:cxn>
                <a:cxn ang="0">
                  <a:pos x="connsiteX1" y="connsiteY1"/>
                </a:cxn>
              </a:cxnLst>
              <a:rect l="l" t="t" r="r" b="b"/>
              <a:pathLst>
                <a:path w="1057" h="757">
                  <a:moveTo>
                    <a:pt x="0" y="0"/>
                  </a:moveTo>
                  <a:lnTo>
                    <a:pt x="1058" y="758"/>
                  </a:lnTo>
                </a:path>
              </a:pathLst>
            </a:custGeom>
            <a:noFill/>
            <a:ln w="9071" cap="rnd">
              <a:solidFill>
                <a:srgbClr val="000000"/>
              </a:solidFill>
              <a:prstDash val="solid"/>
              <a:round/>
            </a:ln>
          </p:spPr>
          <p:txBody>
            <a:bodyPr rtlCol="0" anchor="ctr"/>
            <a:lstStyle/>
            <a:p>
              <a:endParaRPr lang="en-US"/>
            </a:p>
          </p:txBody>
        </p:sp>
        <p:sp>
          <p:nvSpPr>
            <p:cNvPr id="45" name="Freeform: Shape 44">
              <a:extLst>
                <a:ext uri="{FF2B5EF4-FFF2-40B4-BE49-F238E27FC236}">
                  <a16:creationId xmlns:a16="http://schemas.microsoft.com/office/drawing/2014/main" id="{6258CB7D-4685-EB1B-D73B-7354BBDFD2BF}"/>
                </a:ext>
              </a:extLst>
            </p:cNvPr>
            <p:cNvSpPr/>
            <p:nvPr/>
          </p:nvSpPr>
          <p:spPr>
            <a:xfrm>
              <a:off x="10053772" y="1849500"/>
              <a:ext cx="2151" cy="1346"/>
            </a:xfrm>
            <a:custGeom>
              <a:avLst/>
              <a:gdLst>
                <a:gd name="connsiteX0" fmla="*/ 2152 w 2151"/>
                <a:gd name="connsiteY0" fmla="*/ 1346 h 1346"/>
                <a:gd name="connsiteX1" fmla="*/ 0 w 2151"/>
                <a:gd name="connsiteY1" fmla="*/ 0 h 1346"/>
              </a:gdLst>
              <a:ahLst/>
              <a:cxnLst>
                <a:cxn ang="0">
                  <a:pos x="connsiteX0" y="connsiteY0"/>
                </a:cxn>
                <a:cxn ang="0">
                  <a:pos x="connsiteX1" y="connsiteY1"/>
                </a:cxn>
              </a:cxnLst>
              <a:rect l="l" t="t" r="r" b="b"/>
              <a:pathLst>
                <a:path w="2151" h="1346">
                  <a:moveTo>
                    <a:pt x="2152" y="1346"/>
                  </a:moveTo>
                  <a:lnTo>
                    <a:pt x="0" y="0"/>
                  </a:lnTo>
                </a:path>
              </a:pathLst>
            </a:custGeom>
            <a:noFill/>
            <a:ln w="9071" cap="rnd">
              <a:solidFill>
                <a:srgbClr val="000000"/>
              </a:solidFill>
              <a:prstDash val="solid"/>
              <a:round/>
            </a:ln>
          </p:spPr>
          <p:txBody>
            <a:bodyPr rtlCol="0" anchor="ctr"/>
            <a:lstStyle/>
            <a:p>
              <a:endParaRPr lang="en-US"/>
            </a:p>
          </p:txBody>
        </p:sp>
        <p:sp>
          <p:nvSpPr>
            <p:cNvPr id="46" name="Freeform: Shape 45">
              <a:extLst>
                <a:ext uri="{FF2B5EF4-FFF2-40B4-BE49-F238E27FC236}">
                  <a16:creationId xmlns:a16="http://schemas.microsoft.com/office/drawing/2014/main" id="{E579C4F6-4C71-D3C6-DEC5-D691597AD65A}"/>
                </a:ext>
              </a:extLst>
            </p:cNvPr>
            <p:cNvSpPr/>
            <p:nvPr/>
          </p:nvSpPr>
          <p:spPr>
            <a:xfrm>
              <a:off x="10055923" y="1850846"/>
              <a:ext cx="1651" cy="1808"/>
            </a:xfrm>
            <a:custGeom>
              <a:avLst/>
              <a:gdLst>
                <a:gd name="connsiteX0" fmla="*/ 0 w 1651"/>
                <a:gd name="connsiteY0" fmla="*/ 0 h 1808"/>
                <a:gd name="connsiteX1" fmla="*/ 1651 w 1651"/>
                <a:gd name="connsiteY1" fmla="*/ 1808 h 1808"/>
              </a:gdLst>
              <a:ahLst/>
              <a:cxnLst>
                <a:cxn ang="0">
                  <a:pos x="connsiteX0" y="connsiteY0"/>
                </a:cxn>
                <a:cxn ang="0">
                  <a:pos x="connsiteX1" y="connsiteY1"/>
                </a:cxn>
              </a:cxnLst>
              <a:rect l="l" t="t" r="r" b="b"/>
              <a:pathLst>
                <a:path w="1651" h="1808">
                  <a:moveTo>
                    <a:pt x="0" y="0"/>
                  </a:moveTo>
                  <a:lnTo>
                    <a:pt x="1651" y="1808"/>
                  </a:lnTo>
                </a:path>
              </a:pathLst>
            </a:custGeom>
            <a:noFill/>
            <a:ln w="9071" cap="rnd">
              <a:solidFill>
                <a:srgbClr val="000000"/>
              </a:solidFill>
              <a:prstDash val="solid"/>
              <a:round/>
            </a:ln>
          </p:spPr>
          <p:txBody>
            <a:bodyPr rtlCol="0" anchor="ctr"/>
            <a:lstStyle/>
            <a:p>
              <a:endParaRPr lang="en-US"/>
            </a:p>
          </p:txBody>
        </p:sp>
        <p:sp>
          <p:nvSpPr>
            <p:cNvPr id="47" name="Freeform: Shape 46">
              <a:extLst>
                <a:ext uri="{FF2B5EF4-FFF2-40B4-BE49-F238E27FC236}">
                  <a16:creationId xmlns:a16="http://schemas.microsoft.com/office/drawing/2014/main" id="{F6983FE6-2816-7808-1DFE-9CD1657C8DA4}"/>
                </a:ext>
              </a:extLst>
            </p:cNvPr>
            <p:cNvSpPr/>
            <p:nvPr/>
          </p:nvSpPr>
          <p:spPr>
            <a:xfrm>
              <a:off x="9959725" y="1876642"/>
              <a:ext cx="20630" cy="25"/>
            </a:xfrm>
            <a:custGeom>
              <a:avLst/>
              <a:gdLst>
                <a:gd name="connsiteX0" fmla="*/ 0 w 20630"/>
                <a:gd name="connsiteY0" fmla="*/ 0 h 25"/>
                <a:gd name="connsiteX1" fmla="*/ 20630 w 20630"/>
                <a:gd name="connsiteY1" fmla="*/ 26 h 25"/>
              </a:gdLst>
              <a:ahLst/>
              <a:cxnLst>
                <a:cxn ang="0">
                  <a:pos x="connsiteX0" y="connsiteY0"/>
                </a:cxn>
                <a:cxn ang="0">
                  <a:pos x="connsiteX1" y="connsiteY1"/>
                </a:cxn>
              </a:cxnLst>
              <a:rect l="l" t="t" r="r" b="b"/>
              <a:pathLst>
                <a:path w="20630" h="25">
                  <a:moveTo>
                    <a:pt x="0" y="0"/>
                  </a:moveTo>
                  <a:lnTo>
                    <a:pt x="20630" y="26"/>
                  </a:lnTo>
                </a:path>
              </a:pathLst>
            </a:custGeom>
            <a:noFill/>
            <a:ln w="9071" cap="rnd">
              <a:solidFill>
                <a:srgbClr val="000000"/>
              </a:solidFill>
              <a:prstDash val="solid"/>
              <a:round/>
            </a:ln>
          </p:spPr>
          <p:txBody>
            <a:bodyPr rtlCol="0" anchor="ctr"/>
            <a:lstStyle/>
            <a:p>
              <a:endParaRPr lang="en-US"/>
            </a:p>
          </p:txBody>
        </p:sp>
        <p:sp>
          <p:nvSpPr>
            <p:cNvPr id="48" name="Freeform: Shape 47">
              <a:extLst>
                <a:ext uri="{FF2B5EF4-FFF2-40B4-BE49-F238E27FC236}">
                  <a16:creationId xmlns:a16="http://schemas.microsoft.com/office/drawing/2014/main" id="{8A58FEE2-84DC-06E5-F3CF-978CD93A2BE4}"/>
                </a:ext>
              </a:extLst>
            </p:cNvPr>
            <p:cNvSpPr/>
            <p:nvPr/>
          </p:nvSpPr>
          <p:spPr>
            <a:xfrm>
              <a:off x="9984202" y="1927411"/>
              <a:ext cx="1129" cy="656"/>
            </a:xfrm>
            <a:custGeom>
              <a:avLst/>
              <a:gdLst>
                <a:gd name="connsiteX0" fmla="*/ 0 w 1129"/>
                <a:gd name="connsiteY0" fmla="*/ 657 h 656"/>
                <a:gd name="connsiteX1" fmla="*/ 1130 w 1129"/>
                <a:gd name="connsiteY1" fmla="*/ 0 h 656"/>
              </a:gdLst>
              <a:ahLst/>
              <a:cxnLst>
                <a:cxn ang="0">
                  <a:pos x="connsiteX0" y="connsiteY0"/>
                </a:cxn>
                <a:cxn ang="0">
                  <a:pos x="connsiteX1" y="connsiteY1"/>
                </a:cxn>
              </a:cxnLst>
              <a:rect l="l" t="t" r="r" b="b"/>
              <a:pathLst>
                <a:path w="1129" h="656">
                  <a:moveTo>
                    <a:pt x="0" y="657"/>
                  </a:moveTo>
                  <a:lnTo>
                    <a:pt x="1130" y="0"/>
                  </a:lnTo>
                </a:path>
              </a:pathLst>
            </a:custGeom>
            <a:noFill/>
            <a:ln w="9071" cap="rnd">
              <a:solidFill>
                <a:srgbClr val="000000"/>
              </a:solidFill>
              <a:prstDash val="solid"/>
              <a:round/>
            </a:ln>
          </p:spPr>
          <p:txBody>
            <a:bodyPr rtlCol="0" anchor="ctr"/>
            <a:lstStyle/>
            <a:p>
              <a:endParaRPr lang="en-US"/>
            </a:p>
          </p:txBody>
        </p:sp>
        <p:sp>
          <p:nvSpPr>
            <p:cNvPr id="49" name="Freeform: Shape 48">
              <a:extLst>
                <a:ext uri="{FF2B5EF4-FFF2-40B4-BE49-F238E27FC236}">
                  <a16:creationId xmlns:a16="http://schemas.microsoft.com/office/drawing/2014/main" id="{B54C736E-3006-5136-0C2B-C18F3701AD43}"/>
                </a:ext>
              </a:extLst>
            </p:cNvPr>
            <p:cNvSpPr/>
            <p:nvPr/>
          </p:nvSpPr>
          <p:spPr>
            <a:xfrm>
              <a:off x="9953816" y="1906939"/>
              <a:ext cx="17" cy="17062"/>
            </a:xfrm>
            <a:custGeom>
              <a:avLst/>
              <a:gdLst>
                <a:gd name="connsiteX0" fmla="*/ 17 w 17"/>
                <a:gd name="connsiteY0" fmla="*/ 17063 h 17062"/>
                <a:gd name="connsiteX1" fmla="*/ 0 w 17"/>
                <a:gd name="connsiteY1" fmla="*/ 0 h 17062"/>
              </a:gdLst>
              <a:ahLst/>
              <a:cxnLst>
                <a:cxn ang="0">
                  <a:pos x="connsiteX0" y="connsiteY0"/>
                </a:cxn>
                <a:cxn ang="0">
                  <a:pos x="connsiteX1" y="connsiteY1"/>
                </a:cxn>
              </a:cxnLst>
              <a:rect l="l" t="t" r="r" b="b"/>
              <a:pathLst>
                <a:path w="17" h="17062">
                  <a:moveTo>
                    <a:pt x="17" y="17063"/>
                  </a:moveTo>
                  <a:lnTo>
                    <a:pt x="0" y="0"/>
                  </a:lnTo>
                </a:path>
              </a:pathLst>
            </a:custGeom>
            <a:noFill/>
            <a:ln w="9071" cap="rnd">
              <a:solidFill>
                <a:srgbClr val="000000"/>
              </a:solidFill>
              <a:prstDash val="solid"/>
              <a:round/>
            </a:ln>
          </p:spPr>
          <p:txBody>
            <a:bodyPr rtlCol="0" anchor="ctr"/>
            <a:lstStyle/>
            <a:p>
              <a:endParaRPr lang="en-US"/>
            </a:p>
          </p:txBody>
        </p:sp>
        <p:sp>
          <p:nvSpPr>
            <p:cNvPr id="50" name="Freeform: Shape 49">
              <a:extLst>
                <a:ext uri="{FF2B5EF4-FFF2-40B4-BE49-F238E27FC236}">
                  <a16:creationId xmlns:a16="http://schemas.microsoft.com/office/drawing/2014/main" id="{D520709C-137B-F812-5FFA-0E0A1B543E1E}"/>
                </a:ext>
              </a:extLst>
            </p:cNvPr>
            <p:cNvSpPr/>
            <p:nvPr/>
          </p:nvSpPr>
          <p:spPr>
            <a:xfrm>
              <a:off x="10052401" y="1928945"/>
              <a:ext cx="1789" cy="115"/>
            </a:xfrm>
            <a:custGeom>
              <a:avLst/>
              <a:gdLst>
                <a:gd name="connsiteX0" fmla="*/ 0 w 1789"/>
                <a:gd name="connsiteY0" fmla="*/ 115 h 115"/>
                <a:gd name="connsiteX1" fmla="*/ 1790 w 1789"/>
                <a:gd name="connsiteY1" fmla="*/ 0 h 115"/>
              </a:gdLst>
              <a:ahLst/>
              <a:cxnLst>
                <a:cxn ang="0">
                  <a:pos x="connsiteX0" y="connsiteY0"/>
                </a:cxn>
                <a:cxn ang="0">
                  <a:pos x="connsiteX1" y="connsiteY1"/>
                </a:cxn>
              </a:cxnLst>
              <a:rect l="l" t="t" r="r" b="b"/>
              <a:pathLst>
                <a:path w="1789" h="115">
                  <a:moveTo>
                    <a:pt x="0" y="115"/>
                  </a:moveTo>
                  <a:lnTo>
                    <a:pt x="1790" y="0"/>
                  </a:lnTo>
                </a:path>
              </a:pathLst>
            </a:custGeom>
            <a:noFill/>
            <a:ln w="9071" cap="rnd">
              <a:solidFill>
                <a:srgbClr val="000000"/>
              </a:solidFill>
              <a:prstDash val="solid"/>
              <a:round/>
            </a:ln>
          </p:spPr>
          <p:txBody>
            <a:bodyPr rtlCol="0" anchor="ctr"/>
            <a:lstStyle/>
            <a:p>
              <a:endParaRPr lang="en-US"/>
            </a:p>
          </p:txBody>
        </p:sp>
        <p:sp>
          <p:nvSpPr>
            <p:cNvPr id="51" name="Freeform: Shape 50">
              <a:extLst>
                <a:ext uri="{FF2B5EF4-FFF2-40B4-BE49-F238E27FC236}">
                  <a16:creationId xmlns:a16="http://schemas.microsoft.com/office/drawing/2014/main" id="{E40B7F22-6A3C-DA26-E945-524C244933FD}"/>
                </a:ext>
              </a:extLst>
            </p:cNvPr>
            <p:cNvSpPr/>
            <p:nvPr/>
          </p:nvSpPr>
          <p:spPr>
            <a:xfrm>
              <a:off x="9986421" y="1907049"/>
              <a:ext cx="25" cy="16166"/>
            </a:xfrm>
            <a:custGeom>
              <a:avLst/>
              <a:gdLst>
                <a:gd name="connsiteX0" fmla="*/ 0 w 25"/>
                <a:gd name="connsiteY0" fmla="*/ 0 h 16166"/>
                <a:gd name="connsiteX1" fmla="*/ 26 w 25"/>
                <a:gd name="connsiteY1" fmla="*/ 16166 h 16166"/>
              </a:gdLst>
              <a:ahLst/>
              <a:cxnLst>
                <a:cxn ang="0">
                  <a:pos x="connsiteX0" y="connsiteY0"/>
                </a:cxn>
                <a:cxn ang="0">
                  <a:pos x="connsiteX1" y="connsiteY1"/>
                </a:cxn>
              </a:cxnLst>
              <a:rect l="l" t="t" r="r" b="b"/>
              <a:pathLst>
                <a:path w="25" h="16166">
                  <a:moveTo>
                    <a:pt x="0" y="0"/>
                  </a:moveTo>
                  <a:lnTo>
                    <a:pt x="26" y="16166"/>
                  </a:lnTo>
                </a:path>
              </a:pathLst>
            </a:custGeom>
            <a:noFill/>
            <a:ln w="9071" cap="rnd">
              <a:solidFill>
                <a:srgbClr val="000000"/>
              </a:solidFill>
              <a:prstDash val="solid"/>
              <a:round/>
            </a:ln>
          </p:spPr>
          <p:txBody>
            <a:bodyPr rtlCol="0" anchor="ctr"/>
            <a:lstStyle/>
            <a:p>
              <a:endParaRPr lang="en-US"/>
            </a:p>
          </p:txBody>
        </p:sp>
        <p:sp>
          <p:nvSpPr>
            <p:cNvPr id="52" name="Freeform: Shape 51">
              <a:extLst>
                <a:ext uri="{FF2B5EF4-FFF2-40B4-BE49-F238E27FC236}">
                  <a16:creationId xmlns:a16="http://schemas.microsoft.com/office/drawing/2014/main" id="{15CABF5E-96B3-EB24-6A39-DFCA25A01644}"/>
                </a:ext>
              </a:extLst>
            </p:cNvPr>
            <p:cNvSpPr/>
            <p:nvPr/>
          </p:nvSpPr>
          <p:spPr>
            <a:xfrm>
              <a:off x="9980684" y="1983464"/>
              <a:ext cx="1" cy="22878"/>
            </a:xfrm>
            <a:custGeom>
              <a:avLst/>
              <a:gdLst>
                <a:gd name="connsiteX0" fmla="*/ 0 w 1"/>
                <a:gd name="connsiteY0" fmla="*/ 0 h 22878"/>
                <a:gd name="connsiteX1" fmla="*/ 1 w 1"/>
                <a:gd name="connsiteY1" fmla="*/ 22878 h 22878"/>
              </a:gdLst>
              <a:ahLst/>
              <a:cxnLst>
                <a:cxn ang="0">
                  <a:pos x="connsiteX0" y="connsiteY0"/>
                </a:cxn>
                <a:cxn ang="0">
                  <a:pos x="connsiteX1" y="connsiteY1"/>
                </a:cxn>
              </a:cxnLst>
              <a:rect l="l" t="t" r="r" b="b"/>
              <a:pathLst>
                <a:path w="1" h="22878">
                  <a:moveTo>
                    <a:pt x="0" y="0"/>
                  </a:moveTo>
                  <a:lnTo>
                    <a:pt x="1" y="22878"/>
                  </a:lnTo>
                </a:path>
              </a:pathLst>
            </a:custGeom>
            <a:noFill/>
            <a:ln w="9071" cap="rnd">
              <a:solidFill>
                <a:srgbClr val="000000"/>
              </a:solidFill>
              <a:prstDash val="solid"/>
              <a:round/>
            </a:ln>
          </p:spPr>
          <p:txBody>
            <a:bodyPr rtlCol="0" anchor="ctr"/>
            <a:lstStyle/>
            <a:p>
              <a:endParaRPr lang="en-US"/>
            </a:p>
          </p:txBody>
        </p:sp>
        <p:sp>
          <p:nvSpPr>
            <p:cNvPr id="53" name="Freeform: Shape 52">
              <a:extLst>
                <a:ext uri="{FF2B5EF4-FFF2-40B4-BE49-F238E27FC236}">
                  <a16:creationId xmlns:a16="http://schemas.microsoft.com/office/drawing/2014/main" id="{BDD4C26A-57F4-B0BB-E20A-40FA16A3C742}"/>
                </a:ext>
              </a:extLst>
            </p:cNvPr>
            <p:cNvSpPr/>
            <p:nvPr/>
          </p:nvSpPr>
          <p:spPr>
            <a:xfrm>
              <a:off x="10095456" y="1840305"/>
              <a:ext cx="2" cy="146197"/>
            </a:xfrm>
            <a:custGeom>
              <a:avLst/>
              <a:gdLst>
                <a:gd name="connsiteX0" fmla="*/ 3 w 2"/>
                <a:gd name="connsiteY0" fmla="*/ 146198 h 146197"/>
                <a:gd name="connsiteX1" fmla="*/ 0 w 2"/>
                <a:gd name="connsiteY1" fmla="*/ 0 h 146197"/>
              </a:gdLst>
              <a:ahLst/>
              <a:cxnLst>
                <a:cxn ang="0">
                  <a:pos x="connsiteX0" y="connsiteY0"/>
                </a:cxn>
                <a:cxn ang="0">
                  <a:pos x="connsiteX1" y="connsiteY1"/>
                </a:cxn>
              </a:cxnLst>
              <a:rect l="l" t="t" r="r" b="b"/>
              <a:pathLst>
                <a:path w="2" h="146197">
                  <a:moveTo>
                    <a:pt x="3" y="146198"/>
                  </a:moveTo>
                  <a:lnTo>
                    <a:pt x="0" y="0"/>
                  </a:lnTo>
                </a:path>
              </a:pathLst>
            </a:custGeom>
            <a:noFill/>
            <a:ln w="9071" cap="rnd">
              <a:solidFill>
                <a:srgbClr val="000000"/>
              </a:solidFill>
              <a:prstDash val="solid"/>
              <a:round/>
            </a:ln>
          </p:spPr>
          <p:txBody>
            <a:bodyPr rtlCol="0" anchor="ctr"/>
            <a:lstStyle/>
            <a:p>
              <a:endParaRPr lang="en-US"/>
            </a:p>
          </p:txBody>
        </p:sp>
        <p:sp>
          <p:nvSpPr>
            <p:cNvPr id="54" name="Freeform: Shape 53">
              <a:extLst>
                <a:ext uri="{FF2B5EF4-FFF2-40B4-BE49-F238E27FC236}">
                  <a16:creationId xmlns:a16="http://schemas.microsoft.com/office/drawing/2014/main" id="{1D0C9B79-804D-504B-203B-B8864EEBEB7F}"/>
                </a:ext>
              </a:extLst>
            </p:cNvPr>
            <p:cNvSpPr/>
            <p:nvPr/>
          </p:nvSpPr>
          <p:spPr>
            <a:xfrm>
              <a:off x="10025344" y="1907285"/>
              <a:ext cx="60" cy="16556"/>
            </a:xfrm>
            <a:custGeom>
              <a:avLst/>
              <a:gdLst>
                <a:gd name="connsiteX0" fmla="*/ 61 w 60"/>
                <a:gd name="connsiteY0" fmla="*/ 16556 h 16556"/>
                <a:gd name="connsiteX1" fmla="*/ 0 w 60"/>
                <a:gd name="connsiteY1" fmla="*/ 0 h 16556"/>
              </a:gdLst>
              <a:ahLst/>
              <a:cxnLst>
                <a:cxn ang="0">
                  <a:pos x="connsiteX0" y="connsiteY0"/>
                </a:cxn>
                <a:cxn ang="0">
                  <a:pos x="connsiteX1" y="connsiteY1"/>
                </a:cxn>
              </a:cxnLst>
              <a:rect l="l" t="t" r="r" b="b"/>
              <a:pathLst>
                <a:path w="60" h="16556">
                  <a:moveTo>
                    <a:pt x="61" y="16556"/>
                  </a:moveTo>
                  <a:lnTo>
                    <a:pt x="0" y="0"/>
                  </a:lnTo>
                </a:path>
              </a:pathLst>
            </a:custGeom>
            <a:noFill/>
            <a:ln w="9071" cap="rnd">
              <a:solidFill>
                <a:srgbClr val="000000"/>
              </a:solidFill>
              <a:prstDash val="solid"/>
              <a:round/>
            </a:ln>
          </p:spPr>
          <p:txBody>
            <a:bodyPr rtlCol="0" anchor="ctr"/>
            <a:lstStyle/>
            <a:p>
              <a:endParaRPr lang="en-US"/>
            </a:p>
          </p:txBody>
        </p:sp>
        <p:sp>
          <p:nvSpPr>
            <p:cNvPr id="55" name="Freeform: Shape 54">
              <a:extLst>
                <a:ext uri="{FF2B5EF4-FFF2-40B4-BE49-F238E27FC236}">
                  <a16:creationId xmlns:a16="http://schemas.microsoft.com/office/drawing/2014/main" id="{B8D656D5-F850-C83E-407F-63FAF242A9DD}"/>
                </a:ext>
              </a:extLst>
            </p:cNvPr>
            <p:cNvSpPr/>
            <p:nvPr/>
          </p:nvSpPr>
          <p:spPr>
            <a:xfrm>
              <a:off x="9933925" y="1824063"/>
              <a:ext cx="138336" cy="14"/>
            </a:xfrm>
            <a:custGeom>
              <a:avLst/>
              <a:gdLst>
                <a:gd name="connsiteX0" fmla="*/ 138336 w 138336"/>
                <a:gd name="connsiteY0" fmla="*/ 0 h 14"/>
                <a:gd name="connsiteX1" fmla="*/ 0 w 138336"/>
                <a:gd name="connsiteY1" fmla="*/ 14 h 14"/>
              </a:gdLst>
              <a:ahLst/>
              <a:cxnLst>
                <a:cxn ang="0">
                  <a:pos x="connsiteX0" y="connsiteY0"/>
                </a:cxn>
                <a:cxn ang="0">
                  <a:pos x="connsiteX1" y="connsiteY1"/>
                </a:cxn>
              </a:cxnLst>
              <a:rect l="l" t="t" r="r" b="b"/>
              <a:pathLst>
                <a:path w="138336" h="14">
                  <a:moveTo>
                    <a:pt x="138336" y="0"/>
                  </a:moveTo>
                  <a:lnTo>
                    <a:pt x="0" y="14"/>
                  </a:lnTo>
                </a:path>
              </a:pathLst>
            </a:custGeom>
            <a:noFill/>
            <a:ln w="9071" cap="rnd">
              <a:solidFill>
                <a:srgbClr val="000000"/>
              </a:solidFill>
              <a:prstDash val="solid"/>
              <a:round/>
            </a:ln>
          </p:spPr>
          <p:txBody>
            <a:bodyPr rtlCol="0" anchor="ctr"/>
            <a:lstStyle/>
            <a:p>
              <a:endParaRPr lang="en-US"/>
            </a:p>
          </p:txBody>
        </p:sp>
        <p:sp>
          <p:nvSpPr>
            <p:cNvPr id="56" name="Freeform: Shape 55">
              <a:extLst>
                <a:ext uri="{FF2B5EF4-FFF2-40B4-BE49-F238E27FC236}">
                  <a16:creationId xmlns:a16="http://schemas.microsoft.com/office/drawing/2014/main" id="{44199DE2-E83C-B89D-1173-F97F6A58DC7B}"/>
                </a:ext>
              </a:extLst>
            </p:cNvPr>
            <p:cNvSpPr/>
            <p:nvPr/>
          </p:nvSpPr>
          <p:spPr>
            <a:xfrm>
              <a:off x="9915910" y="1823996"/>
              <a:ext cx="18015" cy="19002"/>
            </a:xfrm>
            <a:custGeom>
              <a:avLst/>
              <a:gdLst>
                <a:gd name="connsiteX0" fmla="*/ 18015 w 18015"/>
                <a:gd name="connsiteY0" fmla="*/ 81 h 19002"/>
                <a:gd name="connsiteX1" fmla="*/ 384 w 18015"/>
                <a:gd name="connsiteY1" fmla="*/ 19003 h 19002"/>
              </a:gdLst>
              <a:ahLst/>
              <a:cxnLst>
                <a:cxn ang="0">
                  <a:pos x="connsiteX0" y="connsiteY0"/>
                </a:cxn>
                <a:cxn ang="0">
                  <a:pos x="connsiteX1" y="connsiteY1"/>
                </a:cxn>
              </a:cxnLst>
              <a:rect l="l" t="t" r="r" b="b"/>
              <a:pathLst>
                <a:path w="18015" h="19002">
                  <a:moveTo>
                    <a:pt x="18015" y="81"/>
                  </a:moveTo>
                  <a:cubicBezTo>
                    <a:pt x="3646" y="-1161"/>
                    <a:pt x="-1535" y="12194"/>
                    <a:pt x="384" y="19003"/>
                  </a:cubicBezTo>
                </a:path>
              </a:pathLst>
            </a:custGeom>
            <a:noFill/>
            <a:ln w="9071" cap="rnd">
              <a:solidFill>
                <a:srgbClr val="000000"/>
              </a:solidFill>
              <a:prstDash val="solid"/>
              <a:round/>
            </a:ln>
          </p:spPr>
          <p:txBody>
            <a:bodyPr rtlCol="0" anchor="ctr"/>
            <a:lstStyle/>
            <a:p>
              <a:endParaRPr lang="en-US"/>
            </a:p>
          </p:txBody>
        </p:sp>
        <p:sp>
          <p:nvSpPr>
            <p:cNvPr id="57" name="Freeform: Shape 56">
              <a:extLst>
                <a:ext uri="{FF2B5EF4-FFF2-40B4-BE49-F238E27FC236}">
                  <a16:creationId xmlns:a16="http://schemas.microsoft.com/office/drawing/2014/main" id="{388609A4-E218-D768-C4C1-75C466F2593C}"/>
                </a:ext>
              </a:extLst>
            </p:cNvPr>
            <p:cNvSpPr/>
            <p:nvPr/>
          </p:nvSpPr>
          <p:spPr>
            <a:xfrm>
              <a:off x="10057635" y="1906569"/>
              <a:ext cx="44" cy="17130"/>
            </a:xfrm>
            <a:custGeom>
              <a:avLst/>
              <a:gdLst>
                <a:gd name="connsiteX0" fmla="*/ 0 w 44"/>
                <a:gd name="connsiteY0" fmla="*/ 0 h 17130"/>
                <a:gd name="connsiteX1" fmla="*/ 45 w 44"/>
                <a:gd name="connsiteY1" fmla="*/ 17130 h 17130"/>
              </a:gdLst>
              <a:ahLst/>
              <a:cxnLst>
                <a:cxn ang="0">
                  <a:pos x="connsiteX0" y="connsiteY0"/>
                </a:cxn>
                <a:cxn ang="0">
                  <a:pos x="connsiteX1" y="connsiteY1"/>
                </a:cxn>
              </a:cxnLst>
              <a:rect l="l" t="t" r="r" b="b"/>
              <a:pathLst>
                <a:path w="44" h="17130">
                  <a:moveTo>
                    <a:pt x="0" y="0"/>
                  </a:moveTo>
                  <a:lnTo>
                    <a:pt x="45" y="17130"/>
                  </a:lnTo>
                </a:path>
              </a:pathLst>
            </a:custGeom>
            <a:noFill/>
            <a:ln w="9071" cap="rnd">
              <a:solidFill>
                <a:srgbClr val="000000"/>
              </a:solidFill>
              <a:prstDash val="solid"/>
              <a:round/>
            </a:ln>
          </p:spPr>
          <p:txBody>
            <a:bodyPr rtlCol="0" anchor="ctr"/>
            <a:lstStyle/>
            <a:p>
              <a:endParaRPr lang="en-US"/>
            </a:p>
          </p:txBody>
        </p:sp>
        <p:sp>
          <p:nvSpPr>
            <p:cNvPr id="58" name="Freeform: Shape 57">
              <a:extLst>
                <a:ext uri="{FF2B5EF4-FFF2-40B4-BE49-F238E27FC236}">
                  <a16:creationId xmlns:a16="http://schemas.microsoft.com/office/drawing/2014/main" id="{6CECF46B-DF22-DD98-035D-9A4BFFD3D9E5}"/>
                </a:ext>
              </a:extLst>
            </p:cNvPr>
            <p:cNvSpPr/>
            <p:nvPr/>
          </p:nvSpPr>
          <p:spPr>
            <a:xfrm>
              <a:off x="9916284" y="1842999"/>
              <a:ext cx="9" cy="148271"/>
            </a:xfrm>
            <a:custGeom>
              <a:avLst/>
              <a:gdLst>
                <a:gd name="connsiteX0" fmla="*/ 10 w 9"/>
                <a:gd name="connsiteY0" fmla="*/ 0 h 148271"/>
                <a:gd name="connsiteX1" fmla="*/ 0 w 9"/>
                <a:gd name="connsiteY1" fmla="*/ 148271 h 148271"/>
              </a:gdLst>
              <a:ahLst/>
              <a:cxnLst>
                <a:cxn ang="0">
                  <a:pos x="connsiteX0" y="connsiteY0"/>
                </a:cxn>
                <a:cxn ang="0">
                  <a:pos x="connsiteX1" y="connsiteY1"/>
                </a:cxn>
              </a:cxnLst>
              <a:rect l="l" t="t" r="r" b="b"/>
              <a:pathLst>
                <a:path w="9" h="148271">
                  <a:moveTo>
                    <a:pt x="10" y="0"/>
                  </a:moveTo>
                  <a:lnTo>
                    <a:pt x="0" y="148271"/>
                  </a:lnTo>
                </a:path>
              </a:pathLst>
            </a:custGeom>
            <a:noFill/>
            <a:ln w="9071" cap="rnd">
              <a:solidFill>
                <a:srgbClr val="000000"/>
              </a:solidFill>
              <a:prstDash val="solid"/>
              <a:round/>
            </a:ln>
          </p:spPr>
          <p:txBody>
            <a:bodyPr rtlCol="0" anchor="ctr"/>
            <a:lstStyle/>
            <a:p>
              <a:endParaRPr lang="en-US"/>
            </a:p>
          </p:txBody>
        </p:sp>
        <p:sp>
          <p:nvSpPr>
            <p:cNvPr id="59" name="Freeform: Shape 58">
              <a:extLst>
                <a:ext uri="{FF2B5EF4-FFF2-40B4-BE49-F238E27FC236}">
                  <a16:creationId xmlns:a16="http://schemas.microsoft.com/office/drawing/2014/main" id="{564A6202-F456-D6DA-B0A2-3CBB3B49C989}"/>
                </a:ext>
              </a:extLst>
            </p:cNvPr>
            <p:cNvSpPr/>
            <p:nvPr/>
          </p:nvSpPr>
          <p:spPr>
            <a:xfrm>
              <a:off x="9940309" y="2006339"/>
              <a:ext cx="43367" cy="10"/>
            </a:xfrm>
            <a:custGeom>
              <a:avLst/>
              <a:gdLst>
                <a:gd name="connsiteX0" fmla="*/ 0 w 43367"/>
                <a:gd name="connsiteY0" fmla="*/ 11 h 10"/>
                <a:gd name="connsiteX1" fmla="*/ 43367 w 43367"/>
                <a:gd name="connsiteY1" fmla="*/ 0 h 10"/>
              </a:gdLst>
              <a:ahLst/>
              <a:cxnLst>
                <a:cxn ang="0">
                  <a:pos x="connsiteX0" y="connsiteY0"/>
                </a:cxn>
                <a:cxn ang="0">
                  <a:pos x="connsiteX1" y="connsiteY1"/>
                </a:cxn>
              </a:cxnLst>
              <a:rect l="l" t="t" r="r" b="b"/>
              <a:pathLst>
                <a:path w="43367" h="10">
                  <a:moveTo>
                    <a:pt x="0" y="11"/>
                  </a:moveTo>
                  <a:lnTo>
                    <a:pt x="43367" y="0"/>
                  </a:lnTo>
                </a:path>
              </a:pathLst>
            </a:custGeom>
            <a:noFill/>
            <a:ln w="9071" cap="rnd">
              <a:solidFill>
                <a:srgbClr val="000000"/>
              </a:solidFill>
              <a:prstDash val="solid"/>
              <a:round/>
            </a:ln>
          </p:spPr>
          <p:txBody>
            <a:bodyPr rtlCol="0" anchor="ctr"/>
            <a:lstStyle/>
            <a:p>
              <a:endParaRPr lang="en-US"/>
            </a:p>
          </p:txBody>
        </p:sp>
      </p:grpSp>
      <p:sp>
        <p:nvSpPr>
          <p:cNvPr id="13" name="Text 5">
            <a:extLst>
              <a:ext uri="{FF2B5EF4-FFF2-40B4-BE49-F238E27FC236}">
                <a16:creationId xmlns:a16="http://schemas.microsoft.com/office/drawing/2014/main" id="{B3E2AA91-6510-620E-C29F-A57863AEF0E2}"/>
              </a:ext>
            </a:extLst>
          </p:cNvPr>
          <p:cNvSpPr/>
          <p:nvPr/>
        </p:nvSpPr>
        <p:spPr>
          <a:xfrm>
            <a:off x="10613588" y="2336007"/>
            <a:ext cx="732573"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السبب</a:t>
            </a:r>
            <a:endParaRPr lang="ar-SA" sz="1800" b="1" dirty="0">
              <a:solidFill>
                <a:schemeClr val="accent2">
                  <a:lumMod val="75000"/>
                </a:schemeClr>
              </a:solidFill>
              <a:latin typeface="Alexandria" pitchFamily="2" charset="-78"/>
              <a:cs typeface="Alexandria" pitchFamily="2" charset="-78"/>
            </a:endParaRPr>
          </a:p>
        </p:txBody>
      </p:sp>
      <p:sp>
        <p:nvSpPr>
          <p:cNvPr id="14" name="Text 6">
            <a:extLst>
              <a:ext uri="{FF2B5EF4-FFF2-40B4-BE49-F238E27FC236}">
                <a16:creationId xmlns:a16="http://schemas.microsoft.com/office/drawing/2014/main" id="{C3596DEE-790B-D3FB-06E6-CD7F7DA9C798}"/>
              </a:ext>
            </a:extLst>
          </p:cNvPr>
          <p:cNvSpPr/>
          <p:nvPr/>
        </p:nvSpPr>
        <p:spPr>
          <a:xfrm>
            <a:off x="8648998" y="2693691"/>
            <a:ext cx="2697163" cy="793849"/>
          </a:xfrm>
          <a:prstGeom prst="rect">
            <a:avLst/>
          </a:prstGeom>
          <a:noFill/>
          <a:ln/>
        </p:spPr>
        <p:txBody>
          <a:bodyPr wrap="square" lIns="0" tIns="0" rIns="0" bIns="0" rtlCol="0" anchor="t">
            <a:spAutoFit/>
          </a:bodyPr>
          <a:lstStyle/>
          <a:p>
            <a:pPr algn="r" rtl="1">
              <a:lnSpc>
                <a:spcPts val="2083"/>
              </a:lnSpc>
            </a:pPr>
            <a:r>
              <a:rPr lang="ar-SA" dirty="0">
                <a:solidFill>
                  <a:srgbClr val="1E3063"/>
                </a:solidFill>
                <a:latin typeface="Alexandria" pitchFamily="2" charset="-78"/>
                <a:ea typeface="Instrument Sans Medium" pitchFamily="34" charset="-122"/>
                <a:cs typeface="Alexandria" pitchFamily="2" charset="-78"/>
              </a:rPr>
              <a:t>اختلافات بين المؤسسات التعليمية أو بين المنظمات المختلفة في السياسات أو الموارد.</a:t>
            </a:r>
            <a:endParaRPr lang="ar-SA" dirty="0">
              <a:latin typeface="Alexandria" pitchFamily="2" charset="-78"/>
              <a:cs typeface="Alexandria" pitchFamily="2" charset="-78"/>
            </a:endParaRPr>
          </a:p>
        </p:txBody>
      </p:sp>
      <p:sp>
        <p:nvSpPr>
          <p:cNvPr id="15" name="Shape 7">
            <a:extLst>
              <a:ext uri="{FF2B5EF4-FFF2-40B4-BE49-F238E27FC236}">
                <a16:creationId xmlns:a16="http://schemas.microsoft.com/office/drawing/2014/main" id="{56EA0318-2F69-2EA2-3112-BDE540F35D8F}"/>
              </a:ext>
            </a:extLst>
          </p:cNvPr>
          <p:cNvSpPr/>
          <p:nvPr/>
        </p:nvSpPr>
        <p:spPr>
          <a:xfrm>
            <a:off x="5233492" y="1922562"/>
            <a:ext cx="3065859" cy="1749326"/>
          </a:xfrm>
          <a:prstGeom prst="roundRect">
            <a:avLst>
              <a:gd name="adj" fmla="val 5227"/>
            </a:avLst>
          </a:prstGeom>
          <a:solidFill>
            <a:srgbClr val="FFFFFF"/>
          </a:solidFill>
          <a:ln/>
        </p:spPr>
        <p:txBody>
          <a:bodyPr>
            <a:spAutoFit/>
          </a:bodyPr>
          <a:lstStyle/>
          <a:p>
            <a:endParaRPr lang="en-US"/>
          </a:p>
        </p:txBody>
      </p:sp>
      <p:sp>
        <p:nvSpPr>
          <p:cNvPr id="16" name="Shape 8">
            <a:extLst>
              <a:ext uri="{FF2B5EF4-FFF2-40B4-BE49-F238E27FC236}">
                <a16:creationId xmlns:a16="http://schemas.microsoft.com/office/drawing/2014/main" id="{D93AAC6E-3028-1DC1-4BF1-A09D3ECE547C}"/>
              </a:ext>
            </a:extLst>
          </p:cNvPr>
          <p:cNvSpPr/>
          <p:nvPr/>
        </p:nvSpPr>
        <p:spPr>
          <a:xfrm>
            <a:off x="5233492" y="1903512"/>
            <a:ext cx="3065859" cy="76200"/>
          </a:xfrm>
          <a:prstGeom prst="roundRect">
            <a:avLst>
              <a:gd name="adj" fmla="val 195349"/>
            </a:avLst>
          </a:prstGeom>
          <a:solidFill>
            <a:srgbClr val="84C1FA"/>
          </a:solidFill>
          <a:ln/>
        </p:spPr>
        <p:txBody>
          <a:bodyPr>
            <a:spAutoFit/>
          </a:bodyPr>
          <a:lstStyle/>
          <a:p>
            <a:endParaRPr lang="en-US"/>
          </a:p>
        </p:txBody>
      </p:sp>
      <p:sp>
        <p:nvSpPr>
          <p:cNvPr id="17" name="Shape 9">
            <a:extLst>
              <a:ext uri="{FF2B5EF4-FFF2-40B4-BE49-F238E27FC236}">
                <a16:creationId xmlns:a16="http://schemas.microsoft.com/office/drawing/2014/main" id="{3D163161-1350-30D8-3581-AB6AC0F0A88F}"/>
              </a:ext>
            </a:extLst>
          </p:cNvPr>
          <p:cNvSpPr/>
          <p:nvPr/>
        </p:nvSpPr>
        <p:spPr>
          <a:xfrm>
            <a:off x="6518375" y="1674516"/>
            <a:ext cx="496094" cy="496094"/>
          </a:xfrm>
          <a:prstGeom prst="roundRect">
            <a:avLst>
              <a:gd name="adj" fmla="val 153600"/>
            </a:avLst>
          </a:prstGeom>
          <a:solidFill>
            <a:srgbClr val="84C1FA"/>
          </a:solidFill>
          <a:ln/>
        </p:spPr>
        <p:txBody>
          <a:bodyPr>
            <a:spAutoFit/>
          </a:bodyPr>
          <a:lstStyle/>
          <a:p>
            <a:endParaRPr lang="en-US"/>
          </a:p>
        </p:txBody>
      </p:sp>
      <p:grpSp>
        <p:nvGrpSpPr>
          <p:cNvPr id="60" name="Image 2" descr="preencoded.png">
            <a:extLst>
              <a:ext uri="{FF2B5EF4-FFF2-40B4-BE49-F238E27FC236}">
                <a16:creationId xmlns:a16="http://schemas.microsoft.com/office/drawing/2014/main" id="{41F5BD00-D10E-0F7E-BACC-42097B070023}"/>
              </a:ext>
            </a:extLst>
          </p:cNvPr>
          <p:cNvGrpSpPr/>
          <p:nvPr/>
        </p:nvGrpSpPr>
        <p:grpSpPr>
          <a:xfrm>
            <a:off x="6676346" y="1824114"/>
            <a:ext cx="180952" cy="182236"/>
            <a:chOff x="6676346" y="1824114"/>
            <a:chExt cx="180952" cy="182236"/>
          </a:xfrm>
          <a:noFill/>
        </p:grpSpPr>
        <p:sp>
          <p:nvSpPr>
            <p:cNvPr id="61" name="Freeform: Shape 60">
              <a:extLst>
                <a:ext uri="{FF2B5EF4-FFF2-40B4-BE49-F238E27FC236}">
                  <a16:creationId xmlns:a16="http://schemas.microsoft.com/office/drawing/2014/main" id="{93E7C8CA-E8AB-B800-A2E2-A78820F58D6F}"/>
                </a:ext>
              </a:extLst>
            </p:cNvPr>
            <p:cNvSpPr/>
            <p:nvPr/>
          </p:nvSpPr>
          <p:spPr>
            <a:xfrm>
              <a:off x="6791005" y="1832353"/>
              <a:ext cx="24110" cy="34427"/>
            </a:xfrm>
            <a:custGeom>
              <a:avLst/>
              <a:gdLst>
                <a:gd name="connsiteX0" fmla="*/ 23936 w 24110"/>
                <a:gd name="connsiteY0" fmla="*/ 0 h 34427"/>
                <a:gd name="connsiteX1" fmla="*/ 23881 w 24110"/>
                <a:gd name="connsiteY1" fmla="*/ 10410 h 34427"/>
                <a:gd name="connsiteX2" fmla="*/ 21792 w 24110"/>
                <a:gd name="connsiteY2" fmla="*/ 18849 h 34427"/>
                <a:gd name="connsiteX3" fmla="*/ 17583 w 24110"/>
                <a:gd name="connsiteY3" fmla="*/ 25628 h 34427"/>
                <a:gd name="connsiteX4" fmla="*/ 11381 w 24110"/>
                <a:gd name="connsiteY4" fmla="*/ 30577 h 34427"/>
                <a:gd name="connsiteX5" fmla="*/ 0 w 24110"/>
                <a:gd name="connsiteY5" fmla="*/ 34427 h 34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0" h="34427">
                  <a:moveTo>
                    <a:pt x="23936" y="0"/>
                  </a:moveTo>
                  <a:cubicBezTo>
                    <a:pt x="24191" y="2748"/>
                    <a:pt x="24161" y="6833"/>
                    <a:pt x="23881" y="10410"/>
                  </a:cubicBezTo>
                  <a:cubicBezTo>
                    <a:pt x="23355" y="13666"/>
                    <a:pt x="22633" y="16479"/>
                    <a:pt x="21792" y="18849"/>
                  </a:cubicBezTo>
                  <a:cubicBezTo>
                    <a:pt x="20583" y="21371"/>
                    <a:pt x="19124" y="23687"/>
                    <a:pt x="17583" y="25628"/>
                  </a:cubicBezTo>
                  <a:cubicBezTo>
                    <a:pt x="15614" y="27580"/>
                    <a:pt x="13676" y="29123"/>
                    <a:pt x="11381" y="30577"/>
                  </a:cubicBezTo>
                  <a:cubicBezTo>
                    <a:pt x="9187" y="31681"/>
                    <a:pt x="7346" y="32398"/>
                    <a:pt x="0" y="34427"/>
                  </a:cubicBezTo>
                </a:path>
              </a:pathLst>
            </a:custGeom>
            <a:noFill/>
            <a:ln w="8396" cap="rnd">
              <a:solidFill>
                <a:srgbClr val="000000"/>
              </a:solidFill>
              <a:prstDash val="solid"/>
              <a:round/>
            </a:ln>
          </p:spPr>
          <p:txBody>
            <a:bodyPr rtlCol="0" anchor="ctr"/>
            <a:lstStyle/>
            <a:p>
              <a:endParaRPr lang="en-US"/>
            </a:p>
          </p:txBody>
        </p:sp>
        <p:sp>
          <p:nvSpPr>
            <p:cNvPr id="62" name="Freeform: Shape 61">
              <a:extLst>
                <a:ext uri="{FF2B5EF4-FFF2-40B4-BE49-F238E27FC236}">
                  <a16:creationId xmlns:a16="http://schemas.microsoft.com/office/drawing/2014/main" id="{348317B2-8923-0B75-1F11-016E635B77ED}"/>
                </a:ext>
              </a:extLst>
            </p:cNvPr>
            <p:cNvSpPr/>
            <p:nvPr/>
          </p:nvSpPr>
          <p:spPr>
            <a:xfrm>
              <a:off x="6718580" y="1832367"/>
              <a:ext cx="23842" cy="33882"/>
            </a:xfrm>
            <a:custGeom>
              <a:avLst/>
              <a:gdLst>
                <a:gd name="connsiteX0" fmla="*/ 23843 w 23842"/>
                <a:gd name="connsiteY0" fmla="*/ 33883 h 33882"/>
                <a:gd name="connsiteX1" fmla="*/ 15125 w 23842"/>
                <a:gd name="connsiteY1" fmla="*/ 31609 h 33882"/>
                <a:gd name="connsiteX2" fmla="*/ 8162 w 23842"/>
                <a:gd name="connsiteY2" fmla="*/ 27103 h 33882"/>
                <a:gd name="connsiteX3" fmla="*/ 3520 w 23842"/>
                <a:gd name="connsiteY3" fmla="*/ 20993 h 33882"/>
                <a:gd name="connsiteX4" fmla="*/ 826 w 23842"/>
                <a:gd name="connsiteY4" fmla="*/ 13215 h 33882"/>
                <a:gd name="connsiteX5" fmla="*/ 0 w 23842"/>
                <a:gd name="connsiteY5" fmla="*/ 2841 h 33882"/>
                <a:gd name="connsiteX6" fmla="*/ 297 w 23842"/>
                <a:gd name="connsiteY6" fmla="*/ 0 h 33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842" h="33882">
                  <a:moveTo>
                    <a:pt x="23843" y="33883"/>
                  </a:moveTo>
                  <a:cubicBezTo>
                    <a:pt x="19396" y="33074"/>
                    <a:pt x="17872" y="32653"/>
                    <a:pt x="15125" y="31609"/>
                  </a:cubicBezTo>
                  <a:cubicBezTo>
                    <a:pt x="12460" y="30253"/>
                    <a:pt x="10143" y="28745"/>
                    <a:pt x="8162" y="27103"/>
                  </a:cubicBezTo>
                  <a:cubicBezTo>
                    <a:pt x="6335" y="25177"/>
                    <a:pt x="4867" y="23221"/>
                    <a:pt x="3520" y="20993"/>
                  </a:cubicBezTo>
                  <a:cubicBezTo>
                    <a:pt x="2389" y="18551"/>
                    <a:pt x="1466" y="15861"/>
                    <a:pt x="826" y="13215"/>
                  </a:cubicBezTo>
                  <a:cubicBezTo>
                    <a:pt x="320" y="9942"/>
                    <a:pt x="43" y="6205"/>
                    <a:pt x="0" y="2841"/>
                  </a:cubicBezTo>
                  <a:lnTo>
                    <a:pt x="297" y="0"/>
                  </a:lnTo>
                </a:path>
              </a:pathLst>
            </a:custGeom>
            <a:noFill/>
            <a:ln w="8396" cap="rnd">
              <a:solidFill>
                <a:srgbClr val="000000"/>
              </a:solidFill>
              <a:prstDash val="solid"/>
              <a:round/>
            </a:ln>
          </p:spPr>
          <p:txBody>
            <a:bodyPr rtlCol="0" anchor="ctr"/>
            <a:lstStyle/>
            <a:p>
              <a:endParaRPr lang="en-US"/>
            </a:p>
          </p:txBody>
        </p:sp>
        <p:sp>
          <p:nvSpPr>
            <p:cNvPr id="63" name="Freeform: Shape 62">
              <a:extLst>
                <a:ext uri="{FF2B5EF4-FFF2-40B4-BE49-F238E27FC236}">
                  <a16:creationId xmlns:a16="http://schemas.microsoft.com/office/drawing/2014/main" id="{F6670CFE-5A7D-AA46-BDD2-959CB5E68C74}"/>
                </a:ext>
              </a:extLst>
            </p:cNvPr>
            <p:cNvSpPr/>
            <p:nvPr/>
          </p:nvSpPr>
          <p:spPr>
            <a:xfrm>
              <a:off x="6735830" y="1848884"/>
              <a:ext cx="61679" cy="28569"/>
            </a:xfrm>
            <a:custGeom>
              <a:avLst/>
              <a:gdLst>
                <a:gd name="connsiteX0" fmla="*/ 61679 w 61679"/>
                <a:gd name="connsiteY0" fmla="*/ 3735 h 28569"/>
                <a:gd name="connsiteX1" fmla="*/ 59388 w 61679"/>
                <a:gd name="connsiteY1" fmla="*/ 11321 h 28569"/>
                <a:gd name="connsiteX2" fmla="*/ 52860 w 61679"/>
                <a:gd name="connsiteY2" fmla="*/ 20374 h 28569"/>
                <a:gd name="connsiteX3" fmla="*/ 45081 w 61679"/>
                <a:gd name="connsiteY3" fmla="*/ 25651 h 28569"/>
                <a:gd name="connsiteX4" fmla="*/ 37456 w 61679"/>
                <a:gd name="connsiteY4" fmla="*/ 28233 h 28569"/>
                <a:gd name="connsiteX5" fmla="*/ 23159 w 61679"/>
                <a:gd name="connsiteY5" fmla="*/ 27923 h 28569"/>
                <a:gd name="connsiteX6" fmla="*/ 15324 w 61679"/>
                <a:gd name="connsiteY6" fmla="*/ 24838 h 28569"/>
                <a:gd name="connsiteX7" fmla="*/ 8538 w 61679"/>
                <a:gd name="connsiteY7" fmla="*/ 19683 h 28569"/>
                <a:gd name="connsiteX8" fmla="*/ 3449 w 61679"/>
                <a:gd name="connsiteY8" fmla="*/ 12724 h 28569"/>
                <a:gd name="connsiteX9" fmla="*/ 795 w 61679"/>
                <a:gd name="connsiteY9" fmla="*/ 5639 h 28569"/>
                <a:gd name="connsiteX10" fmla="*/ 0 w 61679"/>
                <a:gd name="connsiteY10" fmla="*/ 0 h 28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1679" h="28569">
                  <a:moveTo>
                    <a:pt x="61679" y="3735"/>
                  </a:moveTo>
                  <a:cubicBezTo>
                    <a:pt x="61023" y="6755"/>
                    <a:pt x="60311" y="9033"/>
                    <a:pt x="59388" y="11321"/>
                  </a:cubicBezTo>
                  <a:cubicBezTo>
                    <a:pt x="58251" y="13486"/>
                    <a:pt x="54911" y="18266"/>
                    <a:pt x="52860" y="20374"/>
                  </a:cubicBezTo>
                  <a:cubicBezTo>
                    <a:pt x="50343" y="22470"/>
                    <a:pt x="47831" y="24161"/>
                    <a:pt x="45081" y="25651"/>
                  </a:cubicBezTo>
                  <a:cubicBezTo>
                    <a:pt x="42859" y="26626"/>
                    <a:pt x="39907" y="27626"/>
                    <a:pt x="37456" y="28233"/>
                  </a:cubicBezTo>
                  <a:cubicBezTo>
                    <a:pt x="33914" y="28702"/>
                    <a:pt x="28672" y="28750"/>
                    <a:pt x="23159" y="27923"/>
                  </a:cubicBezTo>
                  <a:cubicBezTo>
                    <a:pt x="20469" y="27119"/>
                    <a:pt x="17802" y="26078"/>
                    <a:pt x="15324" y="24838"/>
                  </a:cubicBezTo>
                  <a:cubicBezTo>
                    <a:pt x="13013" y="23418"/>
                    <a:pt x="10591" y="21584"/>
                    <a:pt x="8538" y="19683"/>
                  </a:cubicBezTo>
                  <a:cubicBezTo>
                    <a:pt x="7290" y="18328"/>
                    <a:pt x="4804" y="14895"/>
                    <a:pt x="3449" y="12724"/>
                  </a:cubicBezTo>
                  <a:cubicBezTo>
                    <a:pt x="2400" y="10532"/>
                    <a:pt x="1461" y="8014"/>
                    <a:pt x="795" y="5639"/>
                  </a:cubicBezTo>
                  <a:cubicBezTo>
                    <a:pt x="445" y="3756"/>
                    <a:pt x="180" y="1876"/>
                    <a:pt x="0" y="0"/>
                  </a:cubicBezTo>
                </a:path>
              </a:pathLst>
            </a:custGeom>
            <a:noFill/>
            <a:ln w="8396" cap="rnd">
              <a:solidFill>
                <a:srgbClr val="000000"/>
              </a:solidFill>
              <a:prstDash val="solid"/>
              <a:round/>
            </a:ln>
          </p:spPr>
          <p:txBody>
            <a:bodyPr rtlCol="0" anchor="ctr"/>
            <a:lstStyle/>
            <a:p>
              <a:endParaRPr lang="en-US"/>
            </a:p>
          </p:txBody>
        </p:sp>
        <p:sp>
          <p:nvSpPr>
            <p:cNvPr id="64" name="Freeform: Shape 63">
              <a:extLst>
                <a:ext uri="{FF2B5EF4-FFF2-40B4-BE49-F238E27FC236}">
                  <a16:creationId xmlns:a16="http://schemas.microsoft.com/office/drawing/2014/main" id="{8D18E4FE-E287-BD2A-C205-13B48D4407F0}"/>
                </a:ext>
              </a:extLst>
            </p:cNvPr>
            <p:cNvSpPr/>
            <p:nvPr/>
          </p:nvSpPr>
          <p:spPr>
            <a:xfrm>
              <a:off x="6735772" y="1830652"/>
              <a:ext cx="0" cy="3405"/>
            </a:xfrm>
            <a:custGeom>
              <a:avLst/>
              <a:gdLst>
                <a:gd name="connsiteX0" fmla="*/ 0 w 0"/>
                <a:gd name="connsiteY0" fmla="*/ 3405 h 3405"/>
                <a:gd name="connsiteX1" fmla="*/ 1 w 0"/>
                <a:gd name="connsiteY1" fmla="*/ 0 h 3405"/>
              </a:gdLst>
              <a:ahLst/>
              <a:cxnLst>
                <a:cxn ang="0">
                  <a:pos x="connsiteX0" y="connsiteY0"/>
                </a:cxn>
                <a:cxn ang="0">
                  <a:pos x="connsiteX1" y="connsiteY1"/>
                </a:cxn>
              </a:cxnLst>
              <a:rect l="l" t="t" r="r" b="b"/>
              <a:pathLst>
                <a:path h="3405">
                  <a:moveTo>
                    <a:pt x="0" y="3405"/>
                  </a:moveTo>
                  <a:lnTo>
                    <a:pt x="1" y="0"/>
                  </a:lnTo>
                </a:path>
              </a:pathLst>
            </a:custGeom>
            <a:noFill/>
            <a:ln w="8396" cap="rnd">
              <a:solidFill>
                <a:srgbClr val="000000"/>
              </a:solidFill>
              <a:prstDash val="solid"/>
              <a:round/>
            </a:ln>
          </p:spPr>
          <p:txBody>
            <a:bodyPr rtlCol="0" anchor="ctr"/>
            <a:lstStyle/>
            <a:p>
              <a:endParaRPr lang="en-US"/>
            </a:p>
          </p:txBody>
        </p:sp>
        <p:sp>
          <p:nvSpPr>
            <p:cNvPr id="65" name="Freeform: Shape 64">
              <a:extLst>
                <a:ext uri="{FF2B5EF4-FFF2-40B4-BE49-F238E27FC236}">
                  <a16:creationId xmlns:a16="http://schemas.microsoft.com/office/drawing/2014/main" id="{AB3B5FE9-87CE-7D97-9AA4-16F975A266BB}"/>
                </a:ext>
              </a:extLst>
            </p:cNvPr>
            <p:cNvSpPr/>
            <p:nvPr/>
          </p:nvSpPr>
          <p:spPr>
            <a:xfrm>
              <a:off x="6799317" y="1949067"/>
              <a:ext cx="57873" cy="245"/>
            </a:xfrm>
            <a:custGeom>
              <a:avLst/>
              <a:gdLst>
                <a:gd name="connsiteX0" fmla="*/ 57874 w 57873"/>
                <a:gd name="connsiteY0" fmla="*/ 245 h 245"/>
                <a:gd name="connsiteX1" fmla="*/ 0 w 57873"/>
                <a:gd name="connsiteY1" fmla="*/ 0 h 245"/>
              </a:gdLst>
              <a:ahLst/>
              <a:cxnLst>
                <a:cxn ang="0">
                  <a:pos x="connsiteX0" y="connsiteY0"/>
                </a:cxn>
                <a:cxn ang="0">
                  <a:pos x="connsiteX1" y="connsiteY1"/>
                </a:cxn>
              </a:cxnLst>
              <a:rect l="l" t="t" r="r" b="b"/>
              <a:pathLst>
                <a:path w="57873" h="245">
                  <a:moveTo>
                    <a:pt x="57874" y="245"/>
                  </a:moveTo>
                  <a:lnTo>
                    <a:pt x="0" y="0"/>
                  </a:lnTo>
                </a:path>
              </a:pathLst>
            </a:custGeom>
            <a:noFill/>
            <a:ln w="8396" cap="rnd">
              <a:solidFill>
                <a:srgbClr val="000000"/>
              </a:solidFill>
              <a:prstDash val="solid"/>
              <a:round/>
            </a:ln>
          </p:spPr>
          <p:txBody>
            <a:bodyPr rtlCol="0" anchor="ctr"/>
            <a:lstStyle/>
            <a:p>
              <a:endParaRPr lang="en-US"/>
            </a:p>
          </p:txBody>
        </p:sp>
        <p:sp>
          <p:nvSpPr>
            <p:cNvPr id="66" name="Freeform: Shape 65">
              <a:extLst>
                <a:ext uri="{FF2B5EF4-FFF2-40B4-BE49-F238E27FC236}">
                  <a16:creationId xmlns:a16="http://schemas.microsoft.com/office/drawing/2014/main" id="{AB442718-4749-852C-4CE8-D14FDB7471A6}"/>
                </a:ext>
              </a:extLst>
            </p:cNvPr>
            <p:cNvSpPr/>
            <p:nvPr/>
          </p:nvSpPr>
          <p:spPr>
            <a:xfrm>
              <a:off x="6857191" y="1949312"/>
              <a:ext cx="107" cy="56780"/>
            </a:xfrm>
            <a:custGeom>
              <a:avLst/>
              <a:gdLst>
                <a:gd name="connsiteX0" fmla="*/ 107 w 107"/>
                <a:gd name="connsiteY0" fmla="*/ 56780 h 56780"/>
                <a:gd name="connsiteX1" fmla="*/ 0 w 107"/>
                <a:gd name="connsiteY1" fmla="*/ 0 h 56780"/>
              </a:gdLst>
              <a:ahLst/>
              <a:cxnLst>
                <a:cxn ang="0">
                  <a:pos x="connsiteX0" y="connsiteY0"/>
                </a:cxn>
                <a:cxn ang="0">
                  <a:pos x="connsiteX1" y="connsiteY1"/>
                </a:cxn>
              </a:cxnLst>
              <a:rect l="l" t="t" r="r" b="b"/>
              <a:pathLst>
                <a:path w="107" h="56780">
                  <a:moveTo>
                    <a:pt x="107" y="56780"/>
                  </a:moveTo>
                  <a:lnTo>
                    <a:pt x="0" y="0"/>
                  </a:lnTo>
                </a:path>
              </a:pathLst>
            </a:custGeom>
            <a:noFill/>
            <a:ln w="8396" cap="rnd">
              <a:solidFill>
                <a:srgbClr val="000000"/>
              </a:solidFill>
              <a:prstDash val="solid"/>
              <a:round/>
            </a:ln>
          </p:spPr>
          <p:txBody>
            <a:bodyPr rtlCol="0" anchor="ctr"/>
            <a:lstStyle/>
            <a:p>
              <a:endParaRPr lang="en-US"/>
            </a:p>
          </p:txBody>
        </p:sp>
        <p:sp>
          <p:nvSpPr>
            <p:cNvPr id="67" name="Freeform: Shape 66">
              <a:extLst>
                <a:ext uri="{FF2B5EF4-FFF2-40B4-BE49-F238E27FC236}">
                  <a16:creationId xmlns:a16="http://schemas.microsoft.com/office/drawing/2014/main" id="{AA93481E-7746-EE96-3EA0-E65EC79FEF78}"/>
                </a:ext>
              </a:extLst>
            </p:cNvPr>
            <p:cNvSpPr/>
            <p:nvPr/>
          </p:nvSpPr>
          <p:spPr>
            <a:xfrm>
              <a:off x="6676645" y="2006092"/>
              <a:ext cx="180654" cy="33"/>
            </a:xfrm>
            <a:custGeom>
              <a:avLst/>
              <a:gdLst>
                <a:gd name="connsiteX0" fmla="*/ 180654 w 180654"/>
                <a:gd name="connsiteY0" fmla="*/ 0 h 33"/>
                <a:gd name="connsiteX1" fmla="*/ 0 w 180654"/>
                <a:gd name="connsiteY1" fmla="*/ 33 h 33"/>
              </a:gdLst>
              <a:ahLst/>
              <a:cxnLst>
                <a:cxn ang="0">
                  <a:pos x="connsiteX0" y="connsiteY0"/>
                </a:cxn>
                <a:cxn ang="0">
                  <a:pos x="connsiteX1" y="connsiteY1"/>
                </a:cxn>
              </a:cxnLst>
              <a:rect l="l" t="t" r="r" b="b"/>
              <a:pathLst>
                <a:path w="180654" h="33">
                  <a:moveTo>
                    <a:pt x="180654" y="0"/>
                  </a:moveTo>
                  <a:lnTo>
                    <a:pt x="0" y="33"/>
                  </a:lnTo>
                </a:path>
              </a:pathLst>
            </a:custGeom>
            <a:noFill/>
            <a:ln w="8396" cap="rnd">
              <a:solidFill>
                <a:srgbClr val="000000"/>
              </a:solidFill>
              <a:prstDash val="solid"/>
              <a:round/>
            </a:ln>
          </p:spPr>
          <p:txBody>
            <a:bodyPr rtlCol="0" anchor="ctr"/>
            <a:lstStyle/>
            <a:p>
              <a:endParaRPr lang="en-US"/>
            </a:p>
          </p:txBody>
        </p:sp>
        <p:sp>
          <p:nvSpPr>
            <p:cNvPr id="68" name="Freeform: Shape 67">
              <a:extLst>
                <a:ext uri="{FF2B5EF4-FFF2-40B4-BE49-F238E27FC236}">
                  <a16:creationId xmlns:a16="http://schemas.microsoft.com/office/drawing/2014/main" id="{36662F92-90C3-30CD-4065-FF00D2D9678C}"/>
                </a:ext>
              </a:extLst>
            </p:cNvPr>
            <p:cNvSpPr/>
            <p:nvPr/>
          </p:nvSpPr>
          <p:spPr>
            <a:xfrm>
              <a:off x="6799011" y="1917286"/>
              <a:ext cx="301" cy="89063"/>
            </a:xfrm>
            <a:custGeom>
              <a:avLst/>
              <a:gdLst>
                <a:gd name="connsiteX0" fmla="*/ 0 w 301"/>
                <a:gd name="connsiteY0" fmla="*/ 0 h 89063"/>
                <a:gd name="connsiteX1" fmla="*/ 301 w 301"/>
                <a:gd name="connsiteY1" fmla="*/ 89064 h 89063"/>
              </a:gdLst>
              <a:ahLst/>
              <a:cxnLst>
                <a:cxn ang="0">
                  <a:pos x="connsiteX0" y="connsiteY0"/>
                </a:cxn>
                <a:cxn ang="0">
                  <a:pos x="connsiteX1" y="connsiteY1"/>
                </a:cxn>
              </a:cxnLst>
              <a:rect l="l" t="t" r="r" b="b"/>
              <a:pathLst>
                <a:path w="301" h="89063">
                  <a:moveTo>
                    <a:pt x="0" y="0"/>
                  </a:moveTo>
                  <a:lnTo>
                    <a:pt x="301" y="89064"/>
                  </a:lnTo>
                </a:path>
              </a:pathLst>
            </a:custGeom>
            <a:noFill/>
            <a:ln w="8396" cap="rnd">
              <a:solidFill>
                <a:srgbClr val="000000"/>
              </a:solidFill>
              <a:prstDash val="solid"/>
              <a:round/>
            </a:ln>
          </p:spPr>
          <p:txBody>
            <a:bodyPr rtlCol="0" anchor="ctr"/>
            <a:lstStyle/>
            <a:p>
              <a:endParaRPr lang="en-US"/>
            </a:p>
          </p:txBody>
        </p:sp>
        <p:sp>
          <p:nvSpPr>
            <p:cNvPr id="69" name="Freeform: Shape 68">
              <a:extLst>
                <a:ext uri="{FF2B5EF4-FFF2-40B4-BE49-F238E27FC236}">
                  <a16:creationId xmlns:a16="http://schemas.microsoft.com/office/drawing/2014/main" id="{06FF7240-DCE8-DEEC-0272-F1755BD33F04}"/>
                </a:ext>
              </a:extLst>
            </p:cNvPr>
            <p:cNvSpPr/>
            <p:nvPr/>
          </p:nvSpPr>
          <p:spPr>
            <a:xfrm>
              <a:off x="6676346" y="1935974"/>
              <a:ext cx="58115" cy="181"/>
            </a:xfrm>
            <a:custGeom>
              <a:avLst/>
              <a:gdLst>
                <a:gd name="connsiteX0" fmla="*/ 58115 w 58115"/>
                <a:gd name="connsiteY0" fmla="*/ 0 h 181"/>
                <a:gd name="connsiteX1" fmla="*/ 0 w 58115"/>
                <a:gd name="connsiteY1" fmla="*/ 181 h 181"/>
              </a:gdLst>
              <a:ahLst/>
              <a:cxnLst>
                <a:cxn ang="0">
                  <a:pos x="connsiteX0" y="connsiteY0"/>
                </a:cxn>
                <a:cxn ang="0">
                  <a:pos x="connsiteX1" y="connsiteY1"/>
                </a:cxn>
              </a:cxnLst>
              <a:rect l="l" t="t" r="r" b="b"/>
              <a:pathLst>
                <a:path w="58115" h="181">
                  <a:moveTo>
                    <a:pt x="58115" y="0"/>
                  </a:moveTo>
                  <a:lnTo>
                    <a:pt x="0" y="181"/>
                  </a:lnTo>
                </a:path>
              </a:pathLst>
            </a:custGeom>
            <a:noFill/>
            <a:ln w="8396" cap="rnd">
              <a:solidFill>
                <a:srgbClr val="000000"/>
              </a:solidFill>
              <a:prstDash val="solid"/>
              <a:round/>
            </a:ln>
          </p:spPr>
          <p:txBody>
            <a:bodyPr rtlCol="0" anchor="ctr"/>
            <a:lstStyle/>
            <a:p>
              <a:endParaRPr lang="en-US"/>
            </a:p>
          </p:txBody>
        </p:sp>
        <p:sp>
          <p:nvSpPr>
            <p:cNvPr id="70" name="Freeform: Shape 69">
              <a:extLst>
                <a:ext uri="{FF2B5EF4-FFF2-40B4-BE49-F238E27FC236}">
                  <a16:creationId xmlns:a16="http://schemas.microsoft.com/office/drawing/2014/main" id="{4B57B94D-554C-B8AD-090F-A4B018D24F4C}"/>
                </a:ext>
              </a:extLst>
            </p:cNvPr>
            <p:cNvSpPr/>
            <p:nvPr/>
          </p:nvSpPr>
          <p:spPr>
            <a:xfrm>
              <a:off x="6734442" y="1915751"/>
              <a:ext cx="183" cy="90598"/>
            </a:xfrm>
            <a:custGeom>
              <a:avLst/>
              <a:gdLst>
                <a:gd name="connsiteX0" fmla="*/ 183 w 183"/>
                <a:gd name="connsiteY0" fmla="*/ 0 h 90598"/>
                <a:gd name="connsiteX1" fmla="*/ 0 w 183"/>
                <a:gd name="connsiteY1" fmla="*/ 90598 h 90598"/>
              </a:gdLst>
              <a:ahLst/>
              <a:cxnLst>
                <a:cxn ang="0">
                  <a:pos x="connsiteX0" y="connsiteY0"/>
                </a:cxn>
                <a:cxn ang="0">
                  <a:pos x="connsiteX1" y="connsiteY1"/>
                </a:cxn>
              </a:cxnLst>
              <a:rect l="l" t="t" r="r" b="b"/>
              <a:pathLst>
                <a:path w="183" h="90598">
                  <a:moveTo>
                    <a:pt x="183" y="0"/>
                  </a:moveTo>
                  <a:lnTo>
                    <a:pt x="0" y="90598"/>
                  </a:lnTo>
                </a:path>
              </a:pathLst>
            </a:custGeom>
            <a:noFill/>
            <a:ln w="8396" cap="rnd">
              <a:solidFill>
                <a:srgbClr val="000000"/>
              </a:solidFill>
              <a:prstDash val="solid"/>
              <a:round/>
            </a:ln>
          </p:spPr>
          <p:txBody>
            <a:bodyPr rtlCol="0" anchor="ctr"/>
            <a:lstStyle/>
            <a:p>
              <a:endParaRPr lang="en-US"/>
            </a:p>
          </p:txBody>
        </p:sp>
        <p:sp>
          <p:nvSpPr>
            <p:cNvPr id="71" name="Freeform: Shape 70">
              <a:extLst>
                <a:ext uri="{FF2B5EF4-FFF2-40B4-BE49-F238E27FC236}">
                  <a16:creationId xmlns:a16="http://schemas.microsoft.com/office/drawing/2014/main" id="{1A766029-9C3E-57B1-8B8F-2398D02D18E3}"/>
                </a:ext>
              </a:extLst>
            </p:cNvPr>
            <p:cNvSpPr/>
            <p:nvPr/>
          </p:nvSpPr>
          <p:spPr>
            <a:xfrm>
              <a:off x="6676346" y="1936155"/>
              <a:ext cx="298" cy="69970"/>
            </a:xfrm>
            <a:custGeom>
              <a:avLst/>
              <a:gdLst>
                <a:gd name="connsiteX0" fmla="*/ 299 w 298"/>
                <a:gd name="connsiteY0" fmla="*/ 69970 h 69970"/>
                <a:gd name="connsiteX1" fmla="*/ 0 w 298"/>
                <a:gd name="connsiteY1" fmla="*/ 0 h 69970"/>
              </a:gdLst>
              <a:ahLst/>
              <a:cxnLst>
                <a:cxn ang="0">
                  <a:pos x="connsiteX0" y="connsiteY0"/>
                </a:cxn>
                <a:cxn ang="0">
                  <a:pos x="connsiteX1" y="connsiteY1"/>
                </a:cxn>
              </a:cxnLst>
              <a:rect l="l" t="t" r="r" b="b"/>
              <a:pathLst>
                <a:path w="298" h="69970">
                  <a:moveTo>
                    <a:pt x="299" y="69970"/>
                  </a:moveTo>
                  <a:lnTo>
                    <a:pt x="0" y="0"/>
                  </a:lnTo>
                </a:path>
              </a:pathLst>
            </a:custGeom>
            <a:noFill/>
            <a:ln w="8396" cap="rnd">
              <a:solidFill>
                <a:srgbClr val="000000"/>
              </a:solidFill>
              <a:prstDash val="solid"/>
              <a:round/>
            </a:ln>
          </p:spPr>
          <p:txBody>
            <a:bodyPr rtlCol="0" anchor="ctr"/>
            <a:lstStyle/>
            <a:p>
              <a:endParaRPr lang="en-US"/>
            </a:p>
          </p:txBody>
        </p:sp>
        <p:sp>
          <p:nvSpPr>
            <p:cNvPr id="72" name="Freeform: Shape 71">
              <a:extLst>
                <a:ext uri="{FF2B5EF4-FFF2-40B4-BE49-F238E27FC236}">
                  <a16:creationId xmlns:a16="http://schemas.microsoft.com/office/drawing/2014/main" id="{192A3A02-F683-A707-4FA5-B4D42196E405}"/>
                </a:ext>
              </a:extLst>
            </p:cNvPr>
            <p:cNvSpPr/>
            <p:nvPr/>
          </p:nvSpPr>
          <p:spPr>
            <a:xfrm>
              <a:off x="6734625" y="1915751"/>
              <a:ext cx="63297" cy="382"/>
            </a:xfrm>
            <a:custGeom>
              <a:avLst/>
              <a:gdLst>
                <a:gd name="connsiteX0" fmla="*/ 63298 w 63297"/>
                <a:gd name="connsiteY0" fmla="*/ 382 h 382"/>
                <a:gd name="connsiteX1" fmla="*/ 0 w 63297"/>
                <a:gd name="connsiteY1" fmla="*/ 0 h 382"/>
              </a:gdLst>
              <a:ahLst/>
              <a:cxnLst>
                <a:cxn ang="0">
                  <a:pos x="connsiteX0" y="connsiteY0"/>
                </a:cxn>
                <a:cxn ang="0">
                  <a:pos x="connsiteX1" y="connsiteY1"/>
                </a:cxn>
              </a:cxnLst>
              <a:rect l="l" t="t" r="r" b="b"/>
              <a:pathLst>
                <a:path w="63297" h="382">
                  <a:moveTo>
                    <a:pt x="63298" y="382"/>
                  </a:moveTo>
                  <a:lnTo>
                    <a:pt x="0" y="0"/>
                  </a:lnTo>
                </a:path>
              </a:pathLst>
            </a:custGeom>
            <a:noFill/>
            <a:ln w="8396" cap="rnd">
              <a:solidFill>
                <a:srgbClr val="000000"/>
              </a:solidFill>
              <a:prstDash val="solid"/>
              <a:round/>
            </a:ln>
          </p:spPr>
          <p:txBody>
            <a:bodyPr rtlCol="0" anchor="ctr"/>
            <a:lstStyle/>
            <a:p>
              <a:endParaRPr lang="en-US"/>
            </a:p>
          </p:txBody>
        </p:sp>
        <p:sp>
          <p:nvSpPr>
            <p:cNvPr id="73" name="Freeform: Shape 72">
              <a:extLst>
                <a:ext uri="{FF2B5EF4-FFF2-40B4-BE49-F238E27FC236}">
                  <a16:creationId xmlns:a16="http://schemas.microsoft.com/office/drawing/2014/main" id="{55AADCE9-7288-E6EC-758D-FAA9B29EE0BF}"/>
                </a:ext>
              </a:extLst>
            </p:cNvPr>
            <p:cNvSpPr/>
            <p:nvPr/>
          </p:nvSpPr>
          <p:spPr>
            <a:xfrm>
              <a:off x="6797923" y="1916133"/>
              <a:ext cx="631" cy="502"/>
            </a:xfrm>
            <a:custGeom>
              <a:avLst/>
              <a:gdLst>
                <a:gd name="connsiteX0" fmla="*/ 0 w 631"/>
                <a:gd name="connsiteY0" fmla="*/ 0 h 502"/>
                <a:gd name="connsiteX1" fmla="*/ 632 w 631"/>
                <a:gd name="connsiteY1" fmla="*/ 502 h 502"/>
              </a:gdLst>
              <a:ahLst/>
              <a:cxnLst>
                <a:cxn ang="0">
                  <a:pos x="connsiteX0" y="connsiteY0"/>
                </a:cxn>
                <a:cxn ang="0">
                  <a:pos x="connsiteX1" y="connsiteY1"/>
                </a:cxn>
              </a:cxnLst>
              <a:rect l="l" t="t" r="r" b="b"/>
              <a:pathLst>
                <a:path w="631" h="502">
                  <a:moveTo>
                    <a:pt x="0" y="0"/>
                  </a:moveTo>
                  <a:lnTo>
                    <a:pt x="632" y="502"/>
                  </a:lnTo>
                </a:path>
              </a:pathLst>
            </a:custGeom>
            <a:noFill/>
            <a:ln w="8396" cap="rnd">
              <a:solidFill>
                <a:srgbClr val="000000"/>
              </a:solidFill>
              <a:prstDash val="solid"/>
              <a:round/>
            </a:ln>
          </p:spPr>
          <p:txBody>
            <a:bodyPr rtlCol="0" anchor="ctr"/>
            <a:lstStyle/>
            <a:p>
              <a:endParaRPr lang="en-US"/>
            </a:p>
          </p:txBody>
        </p:sp>
        <p:sp>
          <p:nvSpPr>
            <p:cNvPr id="74" name="Freeform: Shape 73">
              <a:extLst>
                <a:ext uri="{FF2B5EF4-FFF2-40B4-BE49-F238E27FC236}">
                  <a16:creationId xmlns:a16="http://schemas.microsoft.com/office/drawing/2014/main" id="{2B38C09A-36E9-8FBC-7D14-2473120FB309}"/>
                </a:ext>
              </a:extLst>
            </p:cNvPr>
            <p:cNvSpPr/>
            <p:nvPr/>
          </p:nvSpPr>
          <p:spPr>
            <a:xfrm>
              <a:off x="6798554" y="1916636"/>
              <a:ext cx="456" cy="650"/>
            </a:xfrm>
            <a:custGeom>
              <a:avLst/>
              <a:gdLst>
                <a:gd name="connsiteX0" fmla="*/ 0 w 456"/>
                <a:gd name="connsiteY0" fmla="*/ 0 h 650"/>
                <a:gd name="connsiteX1" fmla="*/ 457 w 456"/>
                <a:gd name="connsiteY1" fmla="*/ 651 h 650"/>
              </a:gdLst>
              <a:ahLst/>
              <a:cxnLst>
                <a:cxn ang="0">
                  <a:pos x="connsiteX0" y="connsiteY0"/>
                </a:cxn>
                <a:cxn ang="0">
                  <a:pos x="connsiteX1" y="connsiteY1"/>
                </a:cxn>
              </a:cxnLst>
              <a:rect l="l" t="t" r="r" b="b"/>
              <a:pathLst>
                <a:path w="456" h="650">
                  <a:moveTo>
                    <a:pt x="0" y="0"/>
                  </a:moveTo>
                  <a:lnTo>
                    <a:pt x="457" y="651"/>
                  </a:lnTo>
                </a:path>
              </a:pathLst>
            </a:custGeom>
            <a:noFill/>
            <a:ln w="8396" cap="rnd">
              <a:solidFill>
                <a:srgbClr val="000000"/>
              </a:solidFill>
              <a:prstDash val="solid"/>
              <a:round/>
            </a:ln>
          </p:spPr>
          <p:txBody>
            <a:bodyPr rtlCol="0" anchor="ctr"/>
            <a:lstStyle/>
            <a:p>
              <a:endParaRPr lang="en-US"/>
            </a:p>
          </p:txBody>
        </p:sp>
        <p:sp>
          <p:nvSpPr>
            <p:cNvPr id="75" name="Freeform: Shape 74">
              <a:extLst>
                <a:ext uri="{FF2B5EF4-FFF2-40B4-BE49-F238E27FC236}">
                  <a16:creationId xmlns:a16="http://schemas.microsoft.com/office/drawing/2014/main" id="{D30E2F0D-D5F7-E718-C3E2-544027FA2E00}"/>
                </a:ext>
              </a:extLst>
            </p:cNvPr>
            <p:cNvSpPr/>
            <p:nvPr/>
          </p:nvSpPr>
          <p:spPr>
            <a:xfrm>
              <a:off x="6777557" y="1900563"/>
              <a:ext cx="11973" cy="14989"/>
            </a:xfrm>
            <a:custGeom>
              <a:avLst/>
              <a:gdLst>
                <a:gd name="connsiteX0" fmla="*/ 11465 w 11973"/>
                <a:gd name="connsiteY0" fmla="*/ 14990 h 14989"/>
                <a:gd name="connsiteX1" fmla="*/ 2807 w 11973"/>
                <a:gd name="connsiteY1" fmla="*/ 446 h 14989"/>
                <a:gd name="connsiteX2" fmla="*/ 0 w 11973"/>
                <a:gd name="connsiteY2" fmla="*/ 0 h 14989"/>
              </a:gdLst>
              <a:ahLst/>
              <a:cxnLst>
                <a:cxn ang="0">
                  <a:pos x="connsiteX0" y="connsiteY0"/>
                </a:cxn>
                <a:cxn ang="0">
                  <a:pos x="connsiteX1" y="connsiteY1"/>
                </a:cxn>
                <a:cxn ang="0">
                  <a:pos x="connsiteX2" y="connsiteY2"/>
                </a:cxn>
              </a:cxnLst>
              <a:rect l="l" t="t" r="r" b="b"/>
              <a:pathLst>
                <a:path w="11973" h="14989">
                  <a:moveTo>
                    <a:pt x="11465" y="14990"/>
                  </a:moveTo>
                  <a:cubicBezTo>
                    <a:pt x="13424" y="8767"/>
                    <a:pt x="9548" y="2256"/>
                    <a:pt x="2807" y="446"/>
                  </a:cubicBezTo>
                  <a:cubicBezTo>
                    <a:pt x="1893" y="201"/>
                    <a:pt x="951" y="51"/>
                    <a:pt x="0" y="0"/>
                  </a:cubicBezTo>
                </a:path>
              </a:pathLst>
            </a:custGeom>
            <a:noFill/>
            <a:ln w="8396" cap="rnd">
              <a:solidFill>
                <a:srgbClr val="000000"/>
              </a:solidFill>
              <a:prstDash val="solid"/>
              <a:round/>
            </a:ln>
          </p:spPr>
          <p:txBody>
            <a:bodyPr rtlCol="0" anchor="ctr"/>
            <a:lstStyle/>
            <a:p>
              <a:endParaRPr lang="en-US"/>
            </a:p>
          </p:txBody>
        </p:sp>
        <p:sp>
          <p:nvSpPr>
            <p:cNvPr id="76" name="Freeform: Shape 75">
              <a:extLst>
                <a:ext uri="{FF2B5EF4-FFF2-40B4-BE49-F238E27FC236}">
                  <a16:creationId xmlns:a16="http://schemas.microsoft.com/office/drawing/2014/main" id="{76FF8F68-747F-0E41-D473-B06F90B79D2E}"/>
                </a:ext>
              </a:extLst>
            </p:cNvPr>
            <p:cNvSpPr/>
            <p:nvPr/>
          </p:nvSpPr>
          <p:spPr>
            <a:xfrm>
              <a:off x="6797510" y="1824128"/>
              <a:ext cx="492" cy="28490"/>
            </a:xfrm>
            <a:custGeom>
              <a:avLst/>
              <a:gdLst>
                <a:gd name="connsiteX0" fmla="*/ 492 w 492"/>
                <a:gd name="connsiteY0" fmla="*/ 0 h 28490"/>
                <a:gd name="connsiteX1" fmla="*/ 0 w 492"/>
                <a:gd name="connsiteY1" fmla="*/ 28490 h 28490"/>
              </a:gdLst>
              <a:ahLst/>
              <a:cxnLst>
                <a:cxn ang="0">
                  <a:pos x="connsiteX0" y="connsiteY0"/>
                </a:cxn>
                <a:cxn ang="0">
                  <a:pos x="connsiteX1" y="connsiteY1"/>
                </a:cxn>
              </a:cxnLst>
              <a:rect l="l" t="t" r="r" b="b"/>
              <a:pathLst>
                <a:path w="492" h="28490">
                  <a:moveTo>
                    <a:pt x="492" y="0"/>
                  </a:moveTo>
                  <a:lnTo>
                    <a:pt x="0" y="28490"/>
                  </a:lnTo>
                </a:path>
              </a:pathLst>
            </a:custGeom>
            <a:noFill/>
            <a:ln w="8396" cap="rnd">
              <a:solidFill>
                <a:srgbClr val="000000"/>
              </a:solidFill>
              <a:prstDash val="solid"/>
              <a:round/>
            </a:ln>
          </p:spPr>
          <p:txBody>
            <a:bodyPr rtlCol="0" anchor="ctr"/>
            <a:lstStyle/>
            <a:p>
              <a:endParaRPr lang="en-US"/>
            </a:p>
          </p:txBody>
        </p:sp>
        <p:sp>
          <p:nvSpPr>
            <p:cNvPr id="77" name="Freeform: Shape 76">
              <a:extLst>
                <a:ext uri="{FF2B5EF4-FFF2-40B4-BE49-F238E27FC236}">
                  <a16:creationId xmlns:a16="http://schemas.microsoft.com/office/drawing/2014/main" id="{B591B64D-575E-A427-2909-CE379A0FE341}"/>
                </a:ext>
              </a:extLst>
            </p:cNvPr>
            <p:cNvSpPr/>
            <p:nvPr/>
          </p:nvSpPr>
          <p:spPr>
            <a:xfrm>
              <a:off x="6771917" y="1877294"/>
              <a:ext cx="32" cy="23324"/>
            </a:xfrm>
            <a:custGeom>
              <a:avLst/>
              <a:gdLst>
                <a:gd name="connsiteX0" fmla="*/ 33 w 32"/>
                <a:gd name="connsiteY0" fmla="*/ 0 h 23324"/>
                <a:gd name="connsiteX1" fmla="*/ 0 w 32"/>
                <a:gd name="connsiteY1" fmla="*/ 23325 h 23324"/>
              </a:gdLst>
              <a:ahLst/>
              <a:cxnLst>
                <a:cxn ang="0">
                  <a:pos x="connsiteX0" y="connsiteY0"/>
                </a:cxn>
                <a:cxn ang="0">
                  <a:pos x="connsiteX1" y="connsiteY1"/>
                </a:cxn>
              </a:cxnLst>
              <a:rect l="l" t="t" r="r" b="b"/>
              <a:pathLst>
                <a:path w="32" h="23324">
                  <a:moveTo>
                    <a:pt x="33" y="0"/>
                  </a:moveTo>
                  <a:lnTo>
                    <a:pt x="0" y="23325"/>
                  </a:lnTo>
                </a:path>
              </a:pathLst>
            </a:custGeom>
            <a:noFill/>
            <a:ln w="8396" cap="rnd">
              <a:solidFill>
                <a:srgbClr val="000000"/>
              </a:solidFill>
              <a:prstDash val="solid"/>
              <a:round/>
            </a:ln>
          </p:spPr>
          <p:txBody>
            <a:bodyPr rtlCol="0" anchor="ctr"/>
            <a:lstStyle/>
            <a:p>
              <a:endParaRPr lang="en-US"/>
            </a:p>
          </p:txBody>
        </p:sp>
        <p:sp>
          <p:nvSpPr>
            <p:cNvPr id="78" name="Freeform: Shape 77">
              <a:extLst>
                <a:ext uri="{FF2B5EF4-FFF2-40B4-BE49-F238E27FC236}">
                  <a16:creationId xmlns:a16="http://schemas.microsoft.com/office/drawing/2014/main" id="{943BCE15-9259-A268-F1F1-344B441C413F}"/>
                </a:ext>
              </a:extLst>
            </p:cNvPr>
            <p:cNvSpPr/>
            <p:nvPr/>
          </p:nvSpPr>
          <p:spPr>
            <a:xfrm>
              <a:off x="6761638" y="1877278"/>
              <a:ext cx="7" cy="23355"/>
            </a:xfrm>
            <a:custGeom>
              <a:avLst/>
              <a:gdLst>
                <a:gd name="connsiteX0" fmla="*/ 8 w 7"/>
                <a:gd name="connsiteY0" fmla="*/ 23355 h 23355"/>
                <a:gd name="connsiteX1" fmla="*/ 0 w 7"/>
                <a:gd name="connsiteY1" fmla="*/ 0 h 23355"/>
              </a:gdLst>
              <a:ahLst/>
              <a:cxnLst>
                <a:cxn ang="0">
                  <a:pos x="connsiteX0" y="connsiteY0"/>
                </a:cxn>
                <a:cxn ang="0">
                  <a:pos x="connsiteX1" y="connsiteY1"/>
                </a:cxn>
              </a:cxnLst>
              <a:rect l="l" t="t" r="r" b="b"/>
              <a:pathLst>
                <a:path w="7" h="23355">
                  <a:moveTo>
                    <a:pt x="8" y="23355"/>
                  </a:moveTo>
                  <a:lnTo>
                    <a:pt x="0" y="0"/>
                  </a:lnTo>
                </a:path>
              </a:pathLst>
            </a:custGeom>
            <a:noFill/>
            <a:ln w="8396" cap="rnd">
              <a:solidFill>
                <a:srgbClr val="000000"/>
              </a:solidFill>
              <a:prstDash val="solid"/>
              <a:round/>
            </a:ln>
          </p:spPr>
          <p:txBody>
            <a:bodyPr rtlCol="0" anchor="ctr"/>
            <a:lstStyle/>
            <a:p>
              <a:endParaRPr lang="en-US"/>
            </a:p>
          </p:txBody>
        </p:sp>
        <p:sp>
          <p:nvSpPr>
            <p:cNvPr id="79" name="Freeform: Shape 78">
              <a:extLst>
                <a:ext uri="{FF2B5EF4-FFF2-40B4-BE49-F238E27FC236}">
                  <a16:creationId xmlns:a16="http://schemas.microsoft.com/office/drawing/2014/main" id="{193E3FEA-076D-E859-D6FC-924971A8C2E6}"/>
                </a:ext>
              </a:extLst>
            </p:cNvPr>
            <p:cNvSpPr/>
            <p:nvPr/>
          </p:nvSpPr>
          <p:spPr>
            <a:xfrm>
              <a:off x="6797991" y="1832269"/>
              <a:ext cx="16950" cy="83"/>
            </a:xfrm>
            <a:custGeom>
              <a:avLst/>
              <a:gdLst>
                <a:gd name="connsiteX0" fmla="*/ 16950 w 16950"/>
                <a:gd name="connsiteY0" fmla="*/ 84 h 83"/>
                <a:gd name="connsiteX1" fmla="*/ 0 w 16950"/>
                <a:gd name="connsiteY1" fmla="*/ 0 h 83"/>
              </a:gdLst>
              <a:ahLst/>
              <a:cxnLst>
                <a:cxn ang="0">
                  <a:pos x="connsiteX0" y="connsiteY0"/>
                </a:cxn>
                <a:cxn ang="0">
                  <a:pos x="connsiteX1" y="connsiteY1"/>
                </a:cxn>
              </a:cxnLst>
              <a:rect l="l" t="t" r="r" b="b"/>
              <a:pathLst>
                <a:path w="16950" h="83">
                  <a:moveTo>
                    <a:pt x="16950" y="84"/>
                  </a:moveTo>
                  <a:lnTo>
                    <a:pt x="0" y="0"/>
                  </a:lnTo>
                </a:path>
              </a:pathLst>
            </a:custGeom>
            <a:noFill/>
            <a:ln w="8396" cap="rnd">
              <a:solidFill>
                <a:srgbClr val="000000"/>
              </a:solidFill>
              <a:prstDash val="solid"/>
              <a:round/>
            </a:ln>
          </p:spPr>
          <p:txBody>
            <a:bodyPr rtlCol="0" anchor="ctr"/>
            <a:lstStyle/>
            <a:p>
              <a:endParaRPr lang="en-US"/>
            </a:p>
          </p:txBody>
        </p:sp>
        <p:sp>
          <p:nvSpPr>
            <p:cNvPr id="80" name="Freeform: Shape 79">
              <a:extLst>
                <a:ext uri="{FF2B5EF4-FFF2-40B4-BE49-F238E27FC236}">
                  <a16:creationId xmlns:a16="http://schemas.microsoft.com/office/drawing/2014/main" id="{83FD68E0-C44A-F661-F0CD-5C3E2AB81705}"/>
                </a:ext>
              </a:extLst>
            </p:cNvPr>
            <p:cNvSpPr/>
            <p:nvPr/>
          </p:nvSpPr>
          <p:spPr>
            <a:xfrm>
              <a:off x="6718877" y="1832280"/>
              <a:ext cx="16895" cy="86"/>
            </a:xfrm>
            <a:custGeom>
              <a:avLst/>
              <a:gdLst>
                <a:gd name="connsiteX0" fmla="*/ 16896 w 16895"/>
                <a:gd name="connsiteY0" fmla="*/ 0 h 86"/>
                <a:gd name="connsiteX1" fmla="*/ 0 w 16895"/>
                <a:gd name="connsiteY1" fmla="*/ 86 h 86"/>
              </a:gdLst>
              <a:ahLst/>
              <a:cxnLst>
                <a:cxn ang="0">
                  <a:pos x="connsiteX0" y="connsiteY0"/>
                </a:cxn>
                <a:cxn ang="0">
                  <a:pos x="connsiteX1" y="connsiteY1"/>
                </a:cxn>
              </a:cxnLst>
              <a:rect l="l" t="t" r="r" b="b"/>
              <a:pathLst>
                <a:path w="16895" h="86">
                  <a:moveTo>
                    <a:pt x="16896" y="0"/>
                  </a:moveTo>
                  <a:lnTo>
                    <a:pt x="0" y="86"/>
                  </a:lnTo>
                </a:path>
              </a:pathLst>
            </a:custGeom>
            <a:noFill/>
            <a:ln w="8396" cap="rnd">
              <a:solidFill>
                <a:srgbClr val="000000"/>
              </a:solidFill>
              <a:prstDash val="solid"/>
              <a:round/>
            </a:ln>
          </p:spPr>
          <p:txBody>
            <a:bodyPr rtlCol="0" anchor="ctr"/>
            <a:lstStyle/>
            <a:p>
              <a:endParaRPr lang="en-US"/>
            </a:p>
          </p:txBody>
        </p:sp>
        <p:sp>
          <p:nvSpPr>
            <p:cNvPr id="81" name="Freeform: Shape 80">
              <a:extLst>
                <a:ext uri="{FF2B5EF4-FFF2-40B4-BE49-F238E27FC236}">
                  <a16:creationId xmlns:a16="http://schemas.microsoft.com/office/drawing/2014/main" id="{D581C55D-1C7D-88EC-7305-85D1FD1796F1}"/>
                </a:ext>
              </a:extLst>
            </p:cNvPr>
            <p:cNvSpPr/>
            <p:nvPr/>
          </p:nvSpPr>
          <p:spPr>
            <a:xfrm>
              <a:off x="6735781" y="1824114"/>
              <a:ext cx="62220" cy="14"/>
            </a:xfrm>
            <a:custGeom>
              <a:avLst/>
              <a:gdLst>
                <a:gd name="connsiteX0" fmla="*/ 62221 w 62220"/>
                <a:gd name="connsiteY0" fmla="*/ 15 h 14"/>
                <a:gd name="connsiteX1" fmla="*/ 0 w 62220"/>
                <a:gd name="connsiteY1" fmla="*/ 0 h 14"/>
              </a:gdLst>
              <a:ahLst/>
              <a:cxnLst>
                <a:cxn ang="0">
                  <a:pos x="connsiteX0" y="connsiteY0"/>
                </a:cxn>
                <a:cxn ang="0">
                  <a:pos x="connsiteX1" y="connsiteY1"/>
                </a:cxn>
              </a:cxnLst>
              <a:rect l="l" t="t" r="r" b="b"/>
              <a:pathLst>
                <a:path w="62220" h="14">
                  <a:moveTo>
                    <a:pt x="62221" y="15"/>
                  </a:moveTo>
                  <a:lnTo>
                    <a:pt x="0" y="0"/>
                  </a:lnTo>
                </a:path>
              </a:pathLst>
            </a:custGeom>
            <a:noFill/>
            <a:ln w="8396" cap="rnd">
              <a:solidFill>
                <a:srgbClr val="000000"/>
              </a:solidFill>
              <a:prstDash val="solid"/>
              <a:round/>
            </a:ln>
          </p:spPr>
          <p:txBody>
            <a:bodyPr rtlCol="0" anchor="ctr"/>
            <a:lstStyle/>
            <a:p>
              <a:endParaRPr lang="en-US"/>
            </a:p>
          </p:txBody>
        </p:sp>
        <p:sp>
          <p:nvSpPr>
            <p:cNvPr id="82" name="Freeform: Shape 81">
              <a:extLst>
                <a:ext uri="{FF2B5EF4-FFF2-40B4-BE49-F238E27FC236}">
                  <a16:creationId xmlns:a16="http://schemas.microsoft.com/office/drawing/2014/main" id="{162F1D0E-0B88-8BC6-58A9-BC2A70222A39}"/>
                </a:ext>
              </a:extLst>
            </p:cNvPr>
            <p:cNvSpPr/>
            <p:nvPr/>
          </p:nvSpPr>
          <p:spPr>
            <a:xfrm>
              <a:off x="6735773" y="1824114"/>
              <a:ext cx="7" cy="6538"/>
            </a:xfrm>
            <a:custGeom>
              <a:avLst/>
              <a:gdLst>
                <a:gd name="connsiteX0" fmla="*/ 0 w 7"/>
                <a:gd name="connsiteY0" fmla="*/ 6538 h 6538"/>
                <a:gd name="connsiteX1" fmla="*/ 8 w 7"/>
                <a:gd name="connsiteY1" fmla="*/ 0 h 6538"/>
              </a:gdLst>
              <a:ahLst/>
              <a:cxnLst>
                <a:cxn ang="0">
                  <a:pos x="connsiteX0" y="connsiteY0"/>
                </a:cxn>
                <a:cxn ang="0">
                  <a:pos x="connsiteX1" y="connsiteY1"/>
                </a:cxn>
              </a:cxnLst>
              <a:rect l="l" t="t" r="r" b="b"/>
              <a:pathLst>
                <a:path w="7" h="6538">
                  <a:moveTo>
                    <a:pt x="0" y="6538"/>
                  </a:moveTo>
                  <a:lnTo>
                    <a:pt x="8" y="0"/>
                  </a:lnTo>
                </a:path>
              </a:pathLst>
            </a:custGeom>
            <a:noFill/>
            <a:ln w="8396" cap="rnd">
              <a:solidFill>
                <a:srgbClr val="000000"/>
              </a:solidFill>
              <a:prstDash val="solid"/>
              <a:round/>
            </a:ln>
          </p:spPr>
          <p:txBody>
            <a:bodyPr rtlCol="0" anchor="ctr"/>
            <a:lstStyle/>
            <a:p>
              <a:endParaRPr lang="en-US"/>
            </a:p>
          </p:txBody>
        </p:sp>
        <p:sp>
          <p:nvSpPr>
            <p:cNvPr id="83" name="Freeform: Shape 82">
              <a:extLst>
                <a:ext uri="{FF2B5EF4-FFF2-40B4-BE49-F238E27FC236}">
                  <a16:creationId xmlns:a16="http://schemas.microsoft.com/office/drawing/2014/main" id="{C05B45E9-E16C-8D7A-698E-1DC6F5119826}"/>
                </a:ext>
              </a:extLst>
            </p:cNvPr>
            <p:cNvSpPr/>
            <p:nvPr/>
          </p:nvSpPr>
          <p:spPr>
            <a:xfrm>
              <a:off x="6755643" y="1900633"/>
              <a:ext cx="21909" cy="36"/>
            </a:xfrm>
            <a:custGeom>
              <a:avLst/>
              <a:gdLst>
                <a:gd name="connsiteX0" fmla="*/ 21909 w 21909"/>
                <a:gd name="connsiteY0" fmla="*/ 0 h 36"/>
                <a:gd name="connsiteX1" fmla="*/ 0 w 21909"/>
                <a:gd name="connsiteY1" fmla="*/ 36 h 36"/>
              </a:gdLst>
              <a:ahLst/>
              <a:cxnLst>
                <a:cxn ang="0">
                  <a:pos x="connsiteX0" y="connsiteY0"/>
                </a:cxn>
                <a:cxn ang="0">
                  <a:pos x="connsiteX1" y="connsiteY1"/>
                </a:cxn>
              </a:cxnLst>
              <a:rect l="l" t="t" r="r" b="b"/>
              <a:pathLst>
                <a:path w="21909" h="36">
                  <a:moveTo>
                    <a:pt x="21909" y="0"/>
                  </a:moveTo>
                  <a:lnTo>
                    <a:pt x="0" y="36"/>
                  </a:lnTo>
                </a:path>
              </a:pathLst>
            </a:custGeom>
            <a:noFill/>
            <a:ln w="8396" cap="rnd">
              <a:solidFill>
                <a:srgbClr val="000000"/>
              </a:solidFill>
              <a:prstDash val="solid"/>
              <a:round/>
            </a:ln>
          </p:spPr>
          <p:txBody>
            <a:bodyPr rtlCol="0" anchor="ctr"/>
            <a:lstStyle/>
            <a:p>
              <a:endParaRPr lang="en-US"/>
            </a:p>
          </p:txBody>
        </p:sp>
        <p:sp>
          <p:nvSpPr>
            <p:cNvPr id="84" name="Freeform: Shape 83">
              <a:extLst>
                <a:ext uri="{FF2B5EF4-FFF2-40B4-BE49-F238E27FC236}">
                  <a16:creationId xmlns:a16="http://schemas.microsoft.com/office/drawing/2014/main" id="{887EA882-9DDC-9130-0D9E-66575FEFB0D1}"/>
                </a:ext>
              </a:extLst>
            </p:cNvPr>
            <p:cNvSpPr/>
            <p:nvPr/>
          </p:nvSpPr>
          <p:spPr>
            <a:xfrm>
              <a:off x="6735772" y="1834057"/>
              <a:ext cx="57" cy="14826"/>
            </a:xfrm>
            <a:custGeom>
              <a:avLst/>
              <a:gdLst>
                <a:gd name="connsiteX0" fmla="*/ 58 w 57"/>
                <a:gd name="connsiteY0" fmla="*/ 14827 h 14826"/>
                <a:gd name="connsiteX1" fmla="*/ 0 w 57"/>
                <a:gd name="connsiteY1" fmla="*/ 0 h 14826"/>
              </a:gdLst>
              <a:ahLst/>
              <a:cxnLst>
                <a:cxn ang="0">
                  <a:pos x="connsiteX0" y="connsiteY0"/>
                </a:cxn>
                <a:cxn ang="0">
                  <a:pos x="connsiteX1" y="connsiteY1"/>
                </a:cxn>
              </a:cxnLst>
              <a:rect l="l" t="t" r="r" b="b"/>
              <a:pathLst>
                <a:path w="57" h="14826">
                  <a:moveTo>
                    <a:pt x="58" y="14827"/>
                  </a:moveTo>
                  <a:lnTo>
                    <a:pt x="0" y="0"/>
                  </a:lnTo>
                </a:path>
              </a:pathLst>
            </a:custGeom>
            <a:noFill/>
            <a:ln w="8396" cap="rnd">
              <a:solidFill>
                <a:srgbClr val="000000"/>
              </a:solidFill>
              <a:prstDash val="solid"/>
              <a:round/>
            </a:ln>
          </p:spPr>
          <p:txBody>
            <a:bodyPr rtlCol="0" anchor="ctr"/>
            <a:lstStyle/>
            <a:p>
              <a:endParaRPr lang="en-US"/>
            </a:p>
          </p:txBody>
        </p:sp>
        <p:sp>
          <p:nvSpPr>
            <p:cNvPr id="85" name="Freeform: Shape 84">
              <a:extLst>
                <a:ext uri="{FF2B5EF4-FFF2-40B4-BE49-F238E27FC236}">
                  <a16:creationId xmlns:a16="http://schemas.microsoft.com/office/drawing/2014/main" id="{7FF5146A-1E91-5705-F308-E6083F6852C3}"/>
                </a:ext>
              </a:extLst>
            </p:cNvPr>
            <p:cNvSpPr/>
            <p:nvPr/>
          </p:nvSpPr>
          <p:spPr>
            <a:xfrm>
              <a:off x="6743827" y="1900643"/>
              <a:ext cx="11814" cy="14917"/>
            </a:xfrm>
            <a:custGeom>
              <a:avLst/>
              <a:gdLst>
                <a:gd name="connsiteX0" fmla="*/ 11815 w 11814"/>
                <a:gd name="connsiteY0" fmla="*/ 0 h 14917"/>
                <a:gd name="connsiteX1" fmla="*/ 27 w 11814"/>
                <a:gd name="connsiteY1" fmla="*/ 12394 h 14917"/>
                <a:gd name="connsiteX2" fmla="*/ 510 w 11814"/>
                <a:gd name="connsiteY2" fmla="*/ 14917 h 14917"/>
              </a:gdLst>
              <a:ahLst/>
              <a:cxnLst>
                <a:cxn ang="0">
                  <a:pos x="connsiteX0" y="connsiteY0"/>
                </a:cxn>
                <a:cxn ang="0">
                  <a:pos x="connsiteX1" y="connsiteY1"/>
                </a:cxn>
                <a:cxn ang="0">
                  <a:pos x="connsiteX2" y="connsiteY2"/>
                </a:cxn>
              </a:cxnLst>
              <a:rect l="l" t="t" r="r" b="b"/>
              <a:pathLst>
                <a:path w="11814" h="14917">
                  <a:moveTo>
                    <a:pt x="11815" y="0"/>
                  </a:moveTo>
                  <a:cubicBezTo>
                    <a:pt x="4852" y="418"/>
                    <a:pt x="-425" y="5967"/>
                    <a:pt x="27" y="12394"/>
                  </a:cubicBezTo>
                  <a:cubicBezTo>
                    <a:pt x="87" y="13249"/>
                    <a:pt x="249" y="14095"/>
                    <a:pt x="510" y="14917"/>
                  </a:cubicBezTo>
                </a:path>
              </a:pathLst>
            </a:custGeom>
            <a:noFill/>
            <a:ln w="8396" cap="rnd">
              <a:solidFill>
                <a:srgbClr val="000000"/>
              </a:solidFill>
              <a:prstDash val="solid"/>
              <a:round/>
            </a:ln>
          </p:spPr>
          <p:txBody>
            <a:bodyPr rtlCol="0" anchor="ctr"/>
            <a:lstStyle/>
            <a:p>
              <a:endParaRPr lang="en-US"/>
            </a:p>
          </p:txBody>
        </p:sp>
      </p:grpSp>
      <p:sp>
        <p:nvSpPr>
          <p:cNvPr id="20" name="Text 10">
            <a:extLst>
              <a:ext uri="{FF2B5EF4-FFF2-40B4-BE49-F238E27FC236}">
                <a16:creationId xmlns:a16="http://schemas.microsoft.com/office/drawing/2014/main" id="{F3294908-08FC-9790-80B6-013633DD9853}"/>
              </a:ext>
            </a:extLst>
          </p:cNvPr>
          <p:cNvSpPr/>
          <p:nvPr/>
        </p:nvSpPr>
        <p:spPr>
          <a:xfrm>
            <a:off x="7574791" y="2336007"/>
            <a:ext cx="540212"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مثال</a:t>
            </a:r>
            <a:endParaRPr lang="ar-SA" sz="1800" b="1" dirty="0">
              <a:solidFill>
                <a:schemeClr val="accent2">
                  <a:lumMod val="75000"/>
                </a:schemeClr>
              </a:solidFill>
              <a:latin typeface="Alexandria" pitchFamily="2" charset="-78"/>
              <a:cs typeface="Alexandria" pitchFamily="2" charset="-78"/>
            </a:endParaRPr>
          </a:p>
        </p:txBody>
      </p:sp>
      <p:sp>
        <p:nvSpPr>
          <p:cNvPr id="21" name="Text 11">
            <a:extLst>
              <a:ext uri="{FF2B5EF4-FFF2-40B4-BE49-F238E27FC236}">
                <a16:creationId xmlns:a16="http://schemas.microsoft.com/office/drawing/2014/main" id="{7A1040D4-6168-E122-E986-D1D2D90F2933}"/>
              </a:ext>
            </a:extLst>
          </p:cNvPr>
          <p:cNvSpPr/>
          <p:nvPr/>
        </p:nvSpPr>
        <p:spPr>
          <a:xfrm>
            <a:off x="5417840" y="2693690"/>
            <a:ext cx="2697163" cy="784958"/>
          </a:xfrm>
          <a:prstGeom prst="rect">
            <a:avLst/>
          </a:prstGeom>
          <a:noFill/>
          <a:ln/>
        </p:spPr>
        <p:txBody>
          <a:bodyPr wrap="square" lIns="0" tIns="0" rIns="0" bIns="0" rtlCol="0" anchor="t">
            <a:spAutoFit/>
          </a:bodyPr>
          <a:lstStyle/>
          <a:p>
            <a:pPr algn="r" rtl="1">
              <a:lnSpc>
                <a:spcPts val="2083"/>
              </a:lnSpc>
            </a:pPr>
            <a:r>
              <a:rPr lang="ar-SA">
                <a:solidFill>
                  <a:srgbClr val="1E3063"/>
                </a:solidFill>
                <a:latin typeface="Alexandria" pitchFamily="2" charset="-78"/>
                <a:ea typeface="Instrument Sans Medium" pitchFamily="34" charset="-122"/>
                <a:cs typeface="Alexandria" pitchFamily="2" charset="-78"/>
              </a:rPr>
              <a:t>صراع بين المدارس الحكومية والخاصة حول الموارد أو المناهج أو الالتحاق بالطلاب.</a:t>
            </a:r>
            <a:endParaRPr lang="ar-SA">
              <a:latin typeface="Alexandria" pitchFamily="2" charset="-78"/>
              <a:cs typeface="Alexandria" pitchFamily="2" charset="-78"/>
            </a:endParaRPr>
          </a:p>
        </p:txBody>
      </p:sp>
      <p:sp>
        <p:nvSpPr>
          <p:cNvPr id="22" name="Shape 12">
            <a:extLst>
              <a:ext uri="{FF2B5EF4-FFF2-40B4-BE49-F238E27FC236}">
                <a16:creationId xmlns:a16="http://schemas.microsoft.com/office/drawing/2014/main" id="{F0493E3D-CEE4-C105-71D4-425E424BB7B4}"/>
              </a:ext>
            </a:extLst>
          </p:cNvPr>
          <p:cNvSpPr/>
          <p:nvPr/>
        </p:nvSpPr>
        <p:spPr>
          <a:xfrm>
            <a:off x="5233492" y="4085233"/>
            <a:ext cx="6297018" cy="2187476"/>
          </a:xfrm>
          <a:prstGeom prst="roundRect">
            <a:avLst>
              <a:gd name="adj" fmla="val 4180"/>
            </a:avLst>
          </a:prstGeom>
          <a:solidFill>
            <a:srgbClr val="FFFFFF"/>
          </a:solidFill>
          <a:ln/>
        </p:spPr>
        <p:txBody>
          <a:bodyPr>
            <a:spAutoFit/>
          </a:bodyPr>
          <a:lstStyle/>
          <a:p>
            <a:endParaRPr lang="en-US"/>
          </a:p>
        </p:txBody>
      </p:sp>
      <p:sp>
        <p:nvSpPr>
          <p:cNvPr id="24" name="Shape 13">
            <a:extLst>
              <a:ext uri="{FF2B5EF4-FFF2-40B4-BE49-F238E27FC236}">
                <a16:creationId xmlns:a16="http://schemas.microsoft.com/office/drawing/2014/main" id="{04859CE1-C536-9ED1-BF34-781F2ADF8979}"/>
              </a:ext>
            </a:extLst>
          </p:cNvPr>
          <p:cNvSpPr/>
          <p:nvPr/>
        </p:nvSpPr>
        <p:spPr>
          <a:xfrm>
            <a:off x="5233492" y="4066183"/>
            <a:ext cx="6297018" cy="76200"/>
          </a:xfrm>
          <a:prstGeom prst="roundRect">
            <a:avLst>
              <a:gd name="adj" fmla="val 195349"/>
            </a:avLst>
          </a:prstGeom>
          <a:solidFill>
            <a:srgbClr val="84C1FA"/>
          </a:solidFill>
          <a:ln/>
        </p:spPr>
        <p:txBody>
          <a:bodyPr>
            <a:spAutoFit/>
          </a:bodyPr>
          <a:lstStyle/>
          <a:p>
            <a:endParaRPr lang="en-US"/>
          </a:p>
        </p:txBody>
      </p:sp>
      <p:sp>
        <p:nvSpPr>
          <p:cNvPr id="26" name="Shape 14">
            <a:extLst>
              <a:ext uri="{FF2B5EF4-FFF2-40B4-BE49-F238E27FC236}">
                <a16:creationId xmlns:a16="http://schemas.microsoft.com/office/drawing/2014/main" id="{AC730500-D959-6929-AF88-AD199A986A80}"/>
              </a:ext>
            </a:extLst>
          </p:cNvPr>
          <p:cNvSpPr/>
          <p:nvPr/>
        </p:nvSpPr>
        <p:spPr>
          <a:xfrm>
            <a:off x="8133954" y="3837186"/>
            <a:ext cx="496094" cy="496094"/>
          </a:xfrm>
          <a:prstGeom prst="roundRect">
            <a:avLst>
              <a:gd name="adj" fmla="val 153600"/>
            </a:avLst>
          </a:prstGeom>
          <a:solidFill>
            <a:srgbClr val="84C1FA"/>
          </a:solidFill>
          <a:ln/>
        </p:spPr>
        <p:txBody>
          <a:bodyPr>
            <a:spAutoFit/>
          </a:bodyPr>
          <a:lstStyle/>
          <a:p>
            <a:endParaRPr lang="en-US"/>
          </a:p>
        </p:txBody>
      </p:sp>
      <p:grpSp>
        <p:nvGrpSpPr>
          <p:cNvPr id="86" name="Image 3" descr="preencoded.png">
            <a:extLst>
              <a:ext uri="{FF2B5EF4-FFF2-40B4-BE49-F238E27FC236}">
                <a16:creationId xmlns:a16="http://schemas.microsoft.com/office/drawing/2014/main" id="{3BCACC80-BB6A-28AD-BD81-A69C36583B03}"/>
              </a:ext>
            </a:extLst>
          </p:cNvPr>
          <p:cNvGrpSpPr/>
          <p:nvPr/>
        </p:nvGrpSpPr>
        <p:grpSpPr>
          <a:xfrm>
            <a:off x="8282608" y="3986020"/>
            <a:ext cx="182417" cy="182390"/>
            <a:chOff x="8282608" y="3986020"/>
            <a:chExt cx="182417" cy="182390"/>
          </a:xfrm>
          <a:noFill/>
        </p:grpSpPr>
        <p:sp>
          <p:nvSpPr>
            <p:cNvPr id="87" name="Freeform: Shape 86">
              <a:extLst>
                <a:ext uri="{FF2B5EF4-FFF2-40B4-BE49-F238E27FC236}">
                  <a16:creationId xmlns:a16="http://schemas.microsoft.com/office/drawing/2014/main" id="{CA38CF09-FF1A-C28D-2ADA-3BDDCFE4F8D6}"/>
                </a:ext>
              </a:extLst>
            </p:cNvPr>
            <p:cNvSpPr/>
            <p:nvPr/>
          </p:nvSpPr>
          <p:spPr>
            <a:xfrm>
              <a:off x="8337970" y="4020298"/>
              <a:ext cx="12959" cy="13798"/>
            </a:xfrm>
            <a:custGeom>
              <a:avLst/>
              <a:gdLst>
                <a:gd name="connsiteX0" fmla="*/ 0 w 12959"/>
                <a:gd name="connsiteY0" fmla="*/ 13798 h 13798"/>
                <a:gd name="connsiteX1" fmla="*/ 12960 w 12959"/>
                <a:gd name="connsiteY1" fmla="*/ 0 h 13798"/>
              </a:gdLst>
              <a:ahLst/>
              <a:cxnLst>
                <a:cxn ang="0">
                  <a:pos x="connsiteX0" y="connsiteY0"/>
                </a:cxn>
                <a:cxn ang="0">
                  <a:pos x="connsiteX1" y="connsiteY1"/>
                </a:cxn>
              </a:cxnLst>
              <a:rect l="l" t="t" r="r" b="b"/>
              <a:pathLst>
                <a:path w="12959" h="13798">
                  <a:moveTo>
                    <a:pt x="0" y="13798"/>
                  </a:moveTo>
                  <a:cubicBezTo>
                    <a:pt x="1620" y="11609"/>
                    <a:pt x="4277" y="9099"/>
                    <a:pt x="12960" y="0"/>
                  </a:cubicBezTo>
                </a:path>
              </a:pathLst>
            </a:custGeom>
            <a:noFill/>
            <a:ln w="7688" cap="rnd">
              <a:solidFill>
                <a:srgbClr val="000000"/>
              </a:solidFill>
              <a:prstDash val="solid"/>
              <a:round/>
            </a:ln>
          </p:spPr>
          <p:txBody>
            <a:bodyPr rtlCol="0" anchor="ctr"/>
            <a:lstStyle/>
            <a:p>
              <a:endParaRPr lang="en-US"/>
            </a:p>
          </p:txBody>
        </p:sp>
        <p:sp>
          <p:nvSpPr>
            <p:cNvPr id="88" name="Freeform: Shape 87">
              <a:extLst>
                <a:ext uri="{FF2B5EF4-FFF2-40B4-BE49-F238E27FC236}">
                  <a16:creationId xmlns:a16="http://schemas.microsoft.com/office/drawing/2014/main" id="{B5C5BDE4-05B2-E298-9FF0-F4CF04CFA10E}"/>
                </a:ext>
              </a:extLst>
            </p:cNvPr>
            <p:cNvSpPr/>
            <p:nvPr/>
          </p:nvSpPr>
          <p:spPr>
            <a:xfrm>
              <a:off x="8371023" y="3987406"/>
              <a:ext cx="20242" cy="12668"/>
            </a:xfrm>
            <a:custGeom>
              <a:avLst/>
              <a:gdLst>
                <a:gd name="connsiteX0" fmla="*/ 0 w 20242"/>
                <a:gd name="connsiteY0" fmla="*/ 12669 h 12668"/>
                <a:gd name="connsiteX1" fmla="*/ 8091 w 20242"/>
                <a:gd name="connsiteY1" fmla="*/ 5697 h 12668"/>
                <a:gd name="connsiteX2" fmla="*/ 20242 w 20242"/>
                <a:gd name="connsiteY2" fmla="*/ 0 h 12668"/>
              </a:gdLst>
              <a:ahLst/>
              <a:cxnLst>
                <a:cxn ang="0">
                  <a:pos x="connsiteX0" y="connsiteY0"/>
                </a:cxn>
                <a:cxn ang="0">
                  <a:pos x="connsiteX1" y="connsiteY1"/>
                </a:cxn>
                <a:cxn ang="0">
                  <a:pos x="connsiteX2" y="connsiteY2"/>
                </a:cxn>
              </a:cxnLst>
              <a:rect l="l" t="t" r="r" b="b"/>
              <a:pathLst>
                <a:path w="20242" h="12668">
                  <a:moveTo>
                    <a:pt x="0" y="12669"/>
                  </a:moveTo>
                  <a:cubicBezTo>
                    <a:pt x="4501" y="8360"/>
                    <a:pt x="6286" y="6922"/>
                    <a:pt x="8091" y="5697"/>
                  </a:cubicBezTo>
                  <a:cubicBezTo>
                    <a:pt x="15103" y="1828"/>
                    <a:pt x="17776" y="732"/>
                    <a:pt x="20242" y="0"/>
                  </a:cubicBezTo>
                </a:path>
              </a:pathLst>
            </a:custGeom>
            <a:noFill/>
            <a:ln w="7688" cap="rnd">
              <a:solidFill>
                <a:srgbClr val="000000"/>
              </a:solidFill>
              <a:prstDash val="solid"/>
              <a:round/>
            </a:ln>
          </p:spPr>
          <p:txBody>
            <a:bodyPr rtlCol="0" anchor="ctr"/>
            <a:lstStyle/>
            <a:p>
              <a:endParaRPr lang="en-US"/>
            </a:p>
          </p:txBody>
        </p:sp>
        <p:sp>
          <p:nvSpPr>
            <p:cNvPr id="89" name="Freeform: Shape 88">
              <a:extLst>
                <a:ext uri="{FF2B5EF4-FFF2-40B4-BE49-F238E27FC236}">
                  <a16:creationId xmlns:a16="http://schemas.microsoft.com/office/drawing/2014/main" id="{DA09A8D1-C41C-A6AE-7DE7-AB2111DCC084}"/>
                </a:ext>
              </a:extLst>
            </p:cNvPr>
            <p:cNvSpPr/>
            <p:nvPr/>
          </p:nvSpPr>
          <p:spPr>
            <a:xfrm>
              <a:off x="8346816" y="4047787"/>
              <a:ext cx="39287" cy="38635"/>
            </a:xfrm>
            <a:custGeom>
              <a:avLst/>
              <a:gdLst>
                <a:gd name="connsiteX0" fmla="*/ 39278 w 39287"/>
                <a:gd name="connsiteY0" fmla="*/ 38636 h 38635"/>
                <a:gd name="connsiteX1" fmla="*/ 38221 w 39287"/>
                <a:gd name="connsiteY1" fmla="*/ 26241 h 38635"/>
                <a:gd name="connsiteX2" fmla="*/ 33231 w 39287"/>
                <a:gd name="connsiteY2" fmla="*/ 15245 h 38635"/>
                <a:gd name="connsiteX3" fmla="*/ 25192 w 39287"/>
                <a:gd name="connsiteY3" fmla="*/ 6618 h 38635"/>
                <a:gd name="connsiteX4" fmla="*/ 14273 w 39287"/>
                <a:gd name="connsiteY4" fmla="*/ 1159 h 38635"/>
                <a:gd name="connsiteX5" fmla="*/ 3709 w 39287"/>
                <a:gd name="connsiteY5" fmla="*/ 3 h 38635"/>
                <a:gd name="connsiteX6" fmla="*/ 0 w 39287"/>
                <a:gd name="connsiteY6" fmla="*/ 592 h 38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287" h="38635">
                  <a:moveTo>
                    <a:pt x="39278" y="38636"/>
                  </a:moveTo>
                  <a:cubicBezTo>
                    <a:pt x="39348" y="34079"/>
                    <a:pt x="39020" y="30404"/>
                    <a:pt x="38221" y="26241"/>
                  </a:cubicBezTo>
                  <a:cubicBezTo>
                    <a:pt x="37061" y="22584"/>
                    <a:pt x="35423" y="18943"/>
                    <a:pt x="33231" y="15245"/>
                  </a:cubicBezTo>
                  <a:cubicBezTo>
                    <a:pt x="30476" y="11620"/>
                    <a:pt x="27972" y="8977"/>
                    <a:pt x="25192" y="6618"/>
                  </a:cubicBezTo>
                  <a:cubicBezTo>
                    <a:pt x="21485" y="4192"/>
                    <a:pt x="18094" y="2523"/>
                    <a:pt x="14273" y="1159"/>
                  </a:cubicBezTo>
                  <a:cubicBezTo>
                    <a:pt x="10773" y="329"/>
                    <a:pt x="7532" y="-35"/>
                    <a:pt x="3709" y="3"/>
                  </a:cubicBezTo>
                  <a:lnTo>
                    <a:pt x="0" y="592"/>
                  </a:lnTo>
                </a:path>
              </a:pathLst>
            </a:custGeom>
            <a:noFill/>
            <a:ln w="7688" cap="rnd">
              <a:solidFill>
                <a:srgbClr val="000000"/>
              </a:solidFill>
              <a:prstDash val="solid"/>
              <a:round/>
            </a:ln>
          </p:spPr>
          <p:txBody>
            <a:bodyPr rtlCol="0" anchor="ctr"/>
            <a:lstStyle/>
            <a:p>
              <a:endParaRPr lang="en-US"/>
            </a:p>
          </p:txBody>
        </p:sp>
        <p:sp>
          <p:nvSpPr>
            <p:cNvPr id="90" name="Freeform: Shape 89">
              <a:extLst>
                <a:ext uri="{FF2B5EF4-FFF2-40B4-BE49-F238E27FC236}">
                  <a16:creationId xmlns:a16="http://schemas.microsoft.com/office/drawing/2014/main" id="{B6F62622-B00C-972C-9761-E8D301C60FAF}"/>
                </a:ext>
              </a:extLst>
            </p:cNvPr>
            <p:cNvSpPr/>
            <p:nvPr/>
          </p:nvSpPr>
          <p:spPr>
            <a:xfrm>
              <a:off x="8332203" y="4034219"/>
              <a:ext cx="35563" cy="60103"/>
            </a:xfrm>
            <a:custGeom>
              <a:avLst/>
              <a:gdLst>
                <a:gd name="connsiteX0" fmla="*/ 35563 w 35563"/>
                <a:gd name="connsiteY0" fmla="*/ 60104 h 60103"/>
                <a:gd name="connsiteX1" fmla="*/ 185 w 35563"/>
                <a:gd name="connsiteY1" fmla="*/ 17118 h 60103"/>
                <a:gd name="connsiteX2" fmla="*/ 6005 w 35563"/>
                <a:gd name="connsiteY2" fmla="*/ 0 h 60103"/>
              </a:gdLst>
              <a:ahLst/>
              <a:cxnLst>
                <a:cxn ang="0">
                  <a:pos x="connsiteX0" y="connsiteY0"/>
                </a:cxn>
                <a:cxn ang="0">
                  <a:pos x="connsiteX1" y="connsiteY1"/>
                </a:cxn>
                <a:cxn ang="0">
                  <a:pos x="connsiteX2" y="connsiteY2"/>
                </a:cxn>
              </a:cxnLst>
              <a:rect l="l" t="t" r="r" b="b"/>
              <a:pathLst>
                <a:path w="35563" h="60103">
                  <a:moveTo>
                    <a:pt x="35563" y="60104"/>
                  </a:moveTo>
                  <a:cubicBezTo>
                    <a:pt x="13934" y="58012"/>
                    <a:pt x="-1905" y="38766"/>
                    <a:pt x="185" y="17118"/>
                  </a:cubicBezTo>
                  <a:cubicBezTo>
                    <a:pt x="772" y="11037"/>
                    <a:pt x="2765" y="5177"/>
                    <a:pt x="6005" y="0"/>
                  </a:cubicBezTo>
                </a:path>
              </a:pathLst>
            </a:custGeom>
            <a:noFill/>
            <a:ln w="7688" cap="rnd">
              <a:solidFill>
                <a:srgbClr val="000000"/>
              </a:solidFill>
              <a:prstDash val="solid"/>
              <a:round/>
            </a:ln>
          </p:spPr>
          <p:txBody>
            <a:bodyPr rtlCol="0" anchor="ctr"/>
            <a:lstStyle/>
            <a:p>
              <a:endParaRPr lang="en-US"/>
            </a:p>
          </p:txBody>
        </p:sp>
        <p:sp>
          <p:nvSpPr>
            <p:cNvPr id="91" name="Freeform: Shape 90">
              <a:extLst>
                <a:ext uri="{FF2B5EF4-FFF2-40B4-BE49-F238E27FC236}">
                  <a16:creationId xmlns:a16="http://schemas.microsoft.com/office/drawing/2014/main" id="{58BFFF5C-A7F2-00F7-7770-CC4E330AADDE}"/>
                </a:ext>
              </a:extLst>
            </p:cNvPr>
            <p:cNvSpPr/>
            <p:nvPr/>
          </p:nvSpPr>
          <p:spPr>
            <a:xfrm>
              <a:off x="8337970" y="4034096"/>
              <a:ext cx="380" cy="211"/>
            </a:xfrm>
            <a:custGeom>
              <a:avLst/>
              <a:gdLst>
                <a:gd name="connsiteX0" fmla="*/ 381 w 380"/>
                <a:gd name="connsiteY0" fmla="*/ 212 h 211"/>
                <a:gd name="connsiteX1" fmla="*/ 0 w 380"/>
                <a:gd name="connsiteY1" fmla="*/ 0 h 211"/>
              </a:gdLst>
              <a:ahLst/>
              <a:cxnLst>
                <a:cxn ang="0">
                  <a:pos x="connsiteX0" y="connsiteY0"/>
                </a:cxn>
                <a:cxn ang="0">
                  <a:pos x="connsiteX1" y="connsiteY1"/>
                </a:cxn>
              </a:cxnLst>
              <a:rect l="l" t="t" r="r" b="b"/>
              <a:pathLst>
                <a:path w="380" h="211">
                  <a:moveTo>
                    <a:pt x="381" y="212"/>
                  </a:moveTo>
                  <a:lnTo>
                    <a:pt x="0" y="0"/>
                  </a:lnTo>
                </a:path>
              </a:pathLst>
            </a:custGeom>
            <a:noFill/>
            <a:ln w="7688" cap="rnd">
              <a:solidFill>
                <a:srgbClr val="000000"/>
              </a:solidFill>
              <a:prstDash val="solid"/>
              <a:round/>
            </a:ln>
          </p:spPr>
          <p:txBody>
            <a:bodyPr rtlCol="0" anchor="ctr"/>
            <a:lstStyle/>
            <a:p>
              <a:endParaRPr lang="en-US"/>
            </a:p>
          </p:txBody>
        </p:sp>
        <p:sp>
          <p:nvSpPr>
            <p:cNvPr id="92" name="Freeform: Shape 91">
              <a:extLst>
                <a:ext uri="{FF2B5EF4-FFF2-40B4-BE49-F238E27FC236}">
                  <a16:creationId xmlns:a16="http://schemas.microsoft.com/office/drawing/2014/main" id="{B0E0D7DF-4BF1-705A-63D6-DFE57B00EA20}"/>
                </a:ext>
              </a:extLst>
            </p:cNvPr>
            <p:cNvSpPr/>
            <p:nvPr/>
          </p:nvSpPr>
          <p:spPr>
            <a:xfrm>
              <a:off x="8290610" y="4059229"/>
              <a:ext cx="29333" cy="29610"/>
            </a:xfrm>
            <a:custGeom>
              <a:avLst/>
              <a:gdLst>
                <a:gd name="connsiteX0" fmla="*/ 29333 w 29333"/>
                <a:gd name="connsiteY0" fmla="*/ 0 h 29610"/>
                <a:gd name="connsiteX1" fmla="*/ 0 w 29333"/>
                <a:gd name="connsiteY1" fmla="*/ 29611 h 29610"/>
              </a:gdLst>
              <a:ahLst/>
              <a:cxnLst>
                <a:cxn ang="0">
                  <a:pos x="connsiteX0" y="connsiteY0"/>
                </a:cxn>
                <a:cxn ang="0">
                  <a:pos x="connsiteX1" y="connsiteY1"/>
                </a:cxn>
              </a:cxnLst>
              <a:rect l="l" t="t" r="r" b="b"/>
              <a:pathLst>
                <a:path w="29333" h="29610">
                  <a:moveTo>
                    <a:pt x="29333" y="0"/>
                  </a:moveTo>
                  <a:lnTo>
                    <a:pt x="0" y="29611"/>
                  </a:lnTo>
                </a:path>
              </a:pathLst>
            </a:custGeom>
            <a:noFill/>
            <a:ln w="7688" cap="rnd">
              <a:solidFill>
                <a:srgbClr val="000000"/>
              </a:solidFill>
              <a:prstDash val="solid"/>
              <a:round/>
            </a:ln>
          </p:spPr>
          <p:txBody>
            <a:bodyPr rtlCol="0" anchor="ctr"/>
            <a:lstStyle/>
            <a:p>
              <a:endParaRPr lang="en-US"/>
            </a:p>
          </p:txBody>
        </p:sp>
        <p:sp>
          <p:nvSpPr>
            <p:cNvPr id="93" name="Freeform: Shape 92">
              <a:extLst>
                <a:ext uri="{FF2B5EF4-FFF2-40B4-BE49-F238E27FC236}">
                  <a16:creationId xmlns:a16="http://schemas.microsoft.com/office/drawing/2014/main" id="{470932BF-1BF7-DB4C-7FED-1497A18B49A5}"/>
                </a:ext>
              </a:extLst>
            </p:cNvPr>
            <p:cNvSpPr/>
            <p:nvPr/>
          </p:nvSpPr>
          <p:spPr>
            <a:xfrm>
              <a:off x="8373931" y="4089947"/>
              <a:ext cx="48676" cy="19402"/>
            </a:xfrm>
            <a:custGeom>
              <a:avLst/>
              <a:gdLst>
                <a:gd name="connsiteX0" fmla="*/ 0 w 48676"/>
                <a:gd name="connsiteY0" fmla="*/ 19403 h 19402"/>
                <a:gd name="connsiteX1" fmla="*/ 48677 w 48676"/>
                <a:gd name="connsiteY1" fmla="*/ 90 h 19402"/>
              </a:gdLst>
              <a:ahLst/>
              <a:cxnLst>
                <a:cxn ang="0">
                  <a:pos x="connsiteX0" y="connsiteY0"/>
                </a:cxn>
                <a:cxn ang="0">
                  <a:pos x="connsiteX1" y="connsiteY1"/>
                </a:cxn>
              </a:cxnLst>
              <a:rect l="l" t="t" r="r" b="b"/>
              <a:pathLst>
                <a:path w="48676" h="19402">
                  <a:moveTo>
                    <a:pt x="0" y="19403"/>
                  </a:moveTo>
                  <a:cubicBezTo>
                    <a:pt x="12633" y="6165"/>
                    <a:pt x="30413" y="-889"/>
                    <a:pt x="48677" y="90"/>
                  </a:cubicBezTo>
                </a:path>
              </a:pathLst>
            </a:custGeom>
            <a:noFill/>
            <a:ln w="7688" cap="rnd">
              <a:solidFill>
                <a:srgbClr val="000000"/>
              </a:solidFill>
              <a:prstDash val="solid"/>
              <a:round/>
            </a:ln>
          </p:spPr>
          <p:txBody>
            <a:bodyPr rtlCol="0" anchor="ctr"/>
            <a:lstStyle/>
            <a:p>
              <a:endParaRPr lang="en-US"/>
            </a:p>
          </p:txBody>
        </p:sp>
        <p:sp>
          <p:nvSpPr>
            <p:cNvPr id="94" name="Freeform: Shape 93">
              <a:extLst>
                <a:ext uri="{FF2B5EF4-FFF2-40B4-BE49-F238E27FC236}">
                  <a16:creationId xmlns:a16="http://schemas.microsoft.com/office/drawing/2014/main" id="{54E86904-A855-BF82-D9C9-79B4DDB596B0}"/>
                </a:ext>
              </a:extLst>
            </p:cNvPr>
            <p:cNvSpPr/>
            <p:nvPr/>
          </p:nvSpPr>
          <p:spPr>
            <a:xfrm>
              <a:off x="8387447" y="4110072"/>
              <a:ext cx="63862" cy="13627"/>
            </a:xfrm>
            <a:custGeom>
              <a:avLst/>
              <a:gdLst>
                <a:gd name="connsiteX0" fmla="*/ 0 w 63862"/>
                <a:gd name="connsiteY0" fmla="*/ 13524 h 13627"/>
                <a:gd name="connsiteX1" fmla="*/ 62738 w 63862"/>
                <a:gd name="connsiteY1" fmla="*/ 12499 h 13627"/>
                <a:gd name="connsiteX2" fmla="*/ 63862 w 63862"/>
                <a:gd name="connsiteY2" fmla="*/ 13627 h 13627"/>
              </a:gdLst>
              <a:ahLst/>
              <a:cxnLst>
                <a:cxn ang="0">
                  <a:pos x="connsiteX0" y="connsiteY0"/>
                </a:cxn>
                <a:cxn ang="0">
                  <a:pos x="connsiteX1" y="connsiteY1"/>
                </a:cxn>
                <a:cxn ang="0">
                  <a:pos x="connsiteX2" y="connsiteY2"/>
                </a:cxn>
              </a:cxnLst>
              <a:rect l="l" t="t" r="r" b="b"/>
              <a:pathLst>
                <a:path w="63862" h="13627">
                  <a:moveTo>
                    <a:pt x="0" y="13524"/>
                  </a:moveTo>
                  <a:cubicBezTo>
                    <a:pt x="17042" y="-4100"/>
                    <a:pt x="45131" y="-4559"/>
                    <a:pt x="62738" y="12499"/>
                  </a:cubicBezTo>
                  <a:cubicBezTo>
                    <a:pt x="63119" y="12868"/>
                    <a:pt x="63494" y="13244"/>
                    <a:pt x="63862" y="13627"/>
                  </a:cubicBezTo>
                </a:path>
              </a:pathLst>
            </a:custGeom>
            <a:noFill/>
            <a:ln w="7688" cap="rnd">
              <a:solidFill>
                <a:srgbClr val="000000"/>
              </a:solidFill>
              <a:prstDash val="solid"/>
              <a:round/>
            </a:ln>
          </p:spPr>
          <p:txBody>
            <a:bodyPr rtlCol="0" anchor="ctr"/>
            <a:lstStyle/>
            <a:p>
              <a:endParaRPr lang="en-US"/>
            </a:p>
          </p:txBody>
        </p:sp>
        <p:sp>
          <p:nvSpPr>
            <p:cNvPr id="95" name="Freeform: Shape 94">
              <a:extLst>
                <a:ext uri="{FF2B5EF4-FFF2-40B4-BE49-F238E27FC236}">
                  <a16:creationId xmlns:a16="http://schemas.microsoft.com/office/drawing/2014/main" id="{6EC89618-9D47-85D2-1771-BACC045639D6}"/>
                </a:ext>
              </a:extLst>
            </p:cNvPr>
            <p:cNvSpPr/>
            <p:nvPr/>
          </p:nvSpPr>
          <p:spPr>
            <a:xfrm>
              <a:off x="8408367" y="4146675"/>
              <a:ext cx="21716" cy="21736"/>
            </a:xfrm>
            <a:custGeom>
              <a:avLst/>
              <a:gdLst>
                <a:gd name="connsiteX0" fmla="*/ 21717 w 21716"/>
                <a:gd name="connsiteY0" fmla="*/ 10868 h 21736"/>
                <a:gd name="connsiteX1" fmla="*/ 10858 w 21716"/>
                <a:gd name="connsiteY1" fmla="*/ 21736 h 21736"/>
                <a:gd name="connsiteX2" fmla="*/ 0 w 21716"/>
                <a:gd name="connsiteY2" fmla="*/ 10868 h 21736"/>
                <a:gd name="connsiteX3" fmla="*/ 10858 w 21716"/>
                <a:gd name="connsiteY3" fmla="*/ 0 h 21736"/>
                <a:gd name="connsiteX4" fmla="*/ 21717 w 21716"/>
                <a:gd name="connsiteY4" fmla="*/ 10868 h 21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6" h="21736">
                  <a:moveTo>
                    <a:pt x="21717" y="10868"/>
                  </a:moveTo>
                  <a:cubicBezTo>
                    <a:pt x="21717" y="16870"/>
                    <a:pt x="16855" y="21736"/>
                    <a:pt x="10858" y="21736"/>
                  </a:cubicBezTo>
                  <a:cubicBezTo>
                    <a:pt x="4861" y="21736"/>
                    <a:pt x="0" y="16870"/>
                    <a:pt x="0" y="10868"/>
                  </a:cubicBezTo>
                  <a:cubicBezTo>
                    <a:pt x="0" y="4866"/>
                    <a:pt x="4861" y="0"/>
                    <a:pt x="10858" y="0"/>
                  </a:cubicBezTo>
                  <a:cubicBezTo>
                    <a:pt x="16855" y="0"/>
                    <a:pt x="21717" y="4866"/>
                    <a:pt x="21717" y="10868"/>
                  </a:cubicBezTo>
                  <a:close/>
                </a:path>
              </a:pathLst>
            </a:custGeom>
            <a:noFill/>
            <a:ln w="7688" cap="rnd">
              <a:solidFill>
                <a:srgbClr val="000000"/>
              </a:solidFill>
              <a:prstDash val="solid"/>
              <a:round/>
            </a:ln>
          </p:spPr>
          <p:txBody>
            <a:bodyPr rtlCol="0" anchor="ctr"/>
            <a:lstStyle/>
            <a:p>
              <a:endParaRPr lang="en-US"/>
            </a:p>
          </p:txBody>
        </p:sp>
        <p:sp>
          <p:nvSpPr>
            <p:cNvPr id="96" name="Freeform: Shape 95">
              <a:extLst>
                <a:ext uri="{FF2B5EF4-FFF2-40B4-BE49-F238E27FC236}">
                  <a16:creationId xmlns:a16="http://schemas.microsoft.com/office/drawing/2014/main" id="{361A8412-0012-2A2E-E7B0-1794051EF254}"/>
                </a:ext>
              </a:extLst>
            </p:cNvPr>
            <p:cNvSpPr/>
            <p:nvPr/>
          </p:nvSpPr>
          <p:spPr>
            <a:xfrm>
              <a:off x="8400392" y="4129208"/>
              <a:ext cx="38183" cy="8131"/>
            </a:xfrm>
            <a:custGeom>
              <a:avLst/>
              <a:gdLst>
                <a:gd name="connsiteX0" fmla="*/ 0 w 38183"/>
                <a:gd name="connsiteY0" fmla="*/ 7769 h 8131"/>
                <a:gd name="connsiteX1" fmla="*/ 38070 w 38183"/>
                <a:gd name="connsiteY1" fmla="*/ 8016 h 8131"/>
                <a:gd name="connsiteX2" fmla="*/ 38183 w 38183"/>
                <a:gd name="connsiteY2" fmla="*/ 8131 h 8131"/>
              </a:gdLst>
              <a:ahLst/>
              <a:cxnLst>
                <a:cxn ang="0">
                  <a:pos x="connsiteX0" y="connsiteY0"/>
                </a:cxn>
                <a:cxn ang="0">
                  <a:pos x="connsiteX1" y="connsiteY1"/>
                </a:cxn>
                <a:cxn ang="0">
                  <a:pos x="connsiteX2" y="connsiteY2"/>
                </a:cxn>
              </a:cxnLst>
              <a:rect l="l" t="t" r="r" b="b"/>
              <a:pathLst>
                <a:path w="38183" h="8131">
                  <a:moveTo>
                    <a:pt x="0" y="7769"/>
                  </a:moveTo>
                  <a:cubicBezTo>
                    <a:pt x="10581" y="-2685"/>
                    <a:pt x="27626" y="-2575"/>
                    <a:pt x="38070" y="8016"/>
                  </a:cubicBezTo>
                  <a:cubicBezTo>
                    <a:pt x="38108" y="8054"/>
                    <a:pt x="38146" y="8093"/>
                    <a:pt x="38183" y="8131"/>
                  </a:cubicBezTo>
                </a:path>
              </a:pathLst>
            </a:custGeom>
            <a:noFill/>
            <a:ln w="7688" cap="rnd">
              <a:solidFill>
                <a:srgbClr val="000000"/>
              </a:solidFill>
              <a:prstDash val="solid"/>
              <a:round/>
            </a:ln>
          </p:spPr>
          <p:txBody>
            <a:bodyPr rtlCol="0" anchor="ctr"/>
            <a:lstStyle/>
            <a:p>
              <a:endParaRPr lang="en-US"/>
            </a:p>
          </p:txBody>
        </p:sp>
        <p:sp>
          <p:nvSpPr>
            <p:cNvPr id="97" name="Freeform: Shape 96">
              <a:extLst>
                <a:ext uri="{FF2B5EF4-FFF2-40B4-BE49-F238E27FC236}">
                  <a16:creationId xmlns:a16="http://schemas.microsoft.com/office/drawing/2014/main" id="{80959D4A-ED9C-827B-9D63-BC889B3F22F9}"/>
                </a:ext>
              </a:extLst>
            </p:cNvPr>
            <p:cNvSpPr/>
            <p:nvPr/>
          </p:nvSpPr>
          <p:spPr>
            <a:xfrm>
              <a:off x="8391284" y="3986020"/>
              <a:ext cx="50659" cy="68419"/>
            </a:xfrm>
            <a:custGeom>
              <a:avLst/>
              <a:gdLst>
                <a:gd name="connsiteX0" fmla="*/ 0 w 50659"/>
                <a:gd name="connsiteY0" fmla="*/ 1451 h 68419"/>
                <a:gd name="connsiteX1" fmla="*/ 49219 w 50659"/>
                <a:gd name="connsiteY1" fmla="*/ 29420 h 68419"/>
                <a:gd name="connsiteX2" fmla="*/ 38909 w 50659"/>
                <a:gd name="connsiteY2" fmla="*/ 68419 h 68419"/>
              </a:gdLst>
              <a:ahLst/>
              <a:cxnLst>
                <a:cxn ang="0">
                  <a:pos x="connsiteX0" y="connsiteY0"/>
                </a:cxn>
                <a:cxn ang="0">
                  <a:pos x="connsiteX1" y="connsiteY1"/>
                </a:cxn>
                <a:cxn ang="0">
                  <a:pos x="connsiteX2" y="connsiteY2"/>
                </a:cxn>
              </a:cxnLst>
              <a:rect l="l" t="t" r="r" b="b"/>
              <a:pathLst>
                <a:path w="50659" h="68419">
                  <a:moveTo>
                    <a:pt x="0" y="1451"/>
                  </a:moveTo>
                  <a:cubicBezTo>
                    <a:pt x="21308" y="-4429"/>
                    <a:pt x="43344" y="8093"/>
                    <a:pt x="49219" y="29420"/>
                  </a:cubicBezTo>
                  <a:cubicBezTo>
                    <a:pt x="53051" y="43329"/>
                    <a:pt x="49112" y="58227"/>
                    <a:pt x="38909" y="68419"/>
                  </a:cubicBezTo>
                </a:path>
              </a:pathLst>
            </a:custGeom>
            <a:noFill/>
            <a:ln w="7688" cap="rnd">
              <a:solidFill>
                <a:srgbClr val="000000"/>
              </a:solidFill>
              <a:prstDash val="solid"/>
              <a:round/>
            </a:ln>
          </p:spPr>
          <p:txBody>
            <a:bodyPr rtlCol="0" anchor="ctr"/>
            <a:lstStyle/>
            <a:p>
              <a:endParaRPr lang="en-US"/>
            </a:p>
          </p:txBody>
        </p:sp>
        <p:sp>
          <p:nvSpPr>
            <p:cNvPr id="98" name="Freeform: Shape 97">
              <a:extLst>
                <a:ext uri="{FF2B5EF4-FFF2-40B4-BE49-F238E27FC236}">
                  <a16:creationId xmlns:a16="http://schemas.microsoft.com/office/drawing/2014/main" id="{64422A7E-CB4B-8FEF-F8BA-87A96888F35B}"/>
                </a:ext>
              </a:extLst>
            </p:cNvPr>
            <p:cNvSpPr/>
            <p:nvPr/>
          </p:nvSpPr>
          <p:spPr>
            <a:xfrm>
              <a:off x="8405101" y="4054460"/>
              <a:ext cx="25111" cy="25405"/>
            </a:xfrm>
            <a:custGeom>
              <a:avLst/>
              <a:gdLst>
                <a:gd name="connsiteX0" fmla="*/ 25112 w 25111"/>
                <a:gd name="connsiteY0" fmla="*/ 0 h 25405"/>
                <a:gd name="connsiteX1" fmla="*/ 0 w 25111"/>
                <a:gd name="connsiteY1" fmla="*/ 25405 h 25405"/>
              </a:gdLst>
              <a:ahLst/>
              <a:cxnLst>
                <a:cxn ang="0">
                  <a:pos x="connsiteX0" y="connsiteY0"/>
                </a:cxn>
                <a:cxn ang="0">
                  <a:pos x="connsiteX1" y="connsiteY1"/>
                </a:cxn>
              </a:cxnLst>
              <a:rect l="l" t="t" r="r" b="b"/>
              <a:pathLst>
                <a:path w="25111" h="25405">
                  <a:moveTo>
                    <a:pt x="25112" y="0"/>
                  </a:moveTo>
                  <a:lnTo>
                    <a:pt x="0" y="25405"/>
                  </a:lnTo>
                </a:path>
              </a:pathLst>
            </a:custGeom>
            <a:noFill/>
            <a:ln w="7688" cap="rnd">
              <a:solidFill>
                <a:srgbClr val="000000"/>
              </a:solidFill>
              <a:prstDash val="solid"/>
              <a:round/>
            </a:ln>
          </p:spPr>
          <p:txBody>
            <a:bodyPr rtlCol="0" anchor="ctr"/>
            <a:lstStyle/>
            <a:p>
              <a:endParaRPr lang="en-US"/>
            </a:p>
          </p:txBody>
        </p:sp>
        <p:sp>
          <p:nvSpPr>
            <p:cNvPr id="99" name="Freeform: Shape 98">
              <a:extLst>
                <a:ext uri="{FF2B5EF4-FFF2-40B4-BE49-F238E27FC236}">
                  <a16:creationId xmlns:a16="http://schemas.microsoft.com/office/drawing/2014/main" id="{74DD3B87-90BA-FBFF-E205-C228917FC12A}"/>
                </a:ext>
              </a:extLst>
            </p:cNvPr>
            <p:cNvSpPr/>
            <p:nvPr/>
          </p:nvSpPr>
          <p:spPr>
            <a:xfrm>
              <a:off x="8282608" y="4088919"/>
              <a:ext cx="64307" cy="61264"/>
            </a:xfrm>
            <a:custGeom>
              <a:avLst/>
              <a:gdLst>
                <a:gd name="connsiteX0" fmla="*/ 8103 w 64307"/>
                <a:gd name="connsiteY0" fmla="*/ 0 h 61264"/>
                <a:gd name="connsiteX1" fmla="*/ 14429 w 64307"/>
                <a:gd name="connsiteY1" fmla="*/ 53155 h 61264"/>
                <a:gd name="connsiteX2" fmla="*/ 64307 w 64307"/>
                <a:gd name="connsiteY2" fmla="*/ 50429 h 61264"/>
              </a:gdLst>
              <a:ahLst/>
              <a:cxnLst>
                <a:cxn ang="0">
                  <a:pos x="connsiteX0" y="connsiteY0"/>
                </a:cxn>
                <a:cxn ang="0">
                  <a:pos x="connsiteX1" y="connsiteY1"/>
                </a:cxn>
                <a:cxn ang="0">
                  <a:pos x="connsiteX2" y="connsiteY2"/>
                </a:cxn>
              </a:cxnLst>
              <a:rect l="l" t="t" r="r" b="b"/>
              <a:pathLst>
                <a:path w="64307" h="61264">
                  <a:moveTo>
                    <a:pt x="8103" y="0"/>
                  </a:moveTo>
                  <a:cubicBezTo>
                    <a:pt x="-4815" y="16427"/>
                    <a:pt x="-1983" y="40226"/>
                    <a:pt x="14429" y="53155"/>
                  </a:cubicBezTo>
                  <a:cubicBezTo>
                    <a:pt x="29375" y="64930"/>
                    <a:pt x="50732" y="63762"/>
                    <a:pt x="64307" y="50429"/>
                  </a:cubicBezTo>
                </a:path>
              </a:pathLst>
            </a:custGeom>
            <a:noFill/>
            <a:ln w="7688" cap="rnd">
              <a:solidFill>
                <a:srgbClr val="000000"/>
              </a:solidFill>
              <a:prstDash val="solid"/>
              <a:round/>
            </a:ln>
          </p:spPr>
          <p:txBody>
            <a:bodyPr rtlCol="0" anchor="ctr"/>
            <a:lstStyle/>
            <a:p>
              <a:endParaRPr lang="en-US"/>
            </a:p>
          </p:txBody>
        </p:sp>
        <p:sp>
          <p:nvSpPr>
            <p:cNvPr id="100" name="Freeform: Shape 99">
              <a:extLst>
                <a:ext uri="{FF2B5EF4-FFF2-40B4-BE49-F238E27FC236}">
                  <a16:creationId xmlns:a16="http://schemas.microsoft.com/office/drawing/2014/main" id="{F78C3191-3AF2-9114-32D8-B91D8593AADF}"/>
                </a:ext>
              </a:extLst>
            </p:cNvPr>
            <p:cNvSpPr/>
            <p:nvPr/>
          </p:nvSpPr>
          <p:spPr>
            <a:xfrm>
              <a:off x="8346970" y="4118746"/>
              <a:ext cx="20534" cy="20657"/>
            </a:xfrm>
            <a:custGeom>
              <a:avLst/>
              <a:gdLst>
                <a:gd name="connsiteX0" fmla="*/ 0 w 20534"/>
                <a:gd name="connsiteY0" fmla="*/ 20658 h 20657"/>
                <a:gd name="connsiteX1" fmla="*/ 20534 w 20534"/>
                <a:gd name="connsiteY1" fmla="*/ 0 h 20657"/>
              </a:gdLst>
              <a:ahLst/>
              <a:cxnLst>
                <a:cxn ang="0">
                  <a:pos x="connsiteX0" y="connsiteY0"/>
                </a:cxn>
                <a:cxn ang="0">
                  <a:pos x="connsiteX1" y="connsiteY1"/>
                </a:cxn>
              </a:cxnLst>
              <a:rect l="l" t="t" r="r" b="b"/>
              <a:pathLst>
                <a:path w="20534" h="20657">
                  <a:moveTo>
                    <a:pt x="0" y="20658"/>
                  </a:moveTo>
                  <a:lnTo>
                    <a:pt x="20534" y="0"/>
                  </a:lnTo>
                </a:path>
              </a:pathLst>
            </a:custGeom>
            <a:noFill/>
            <a:ln w="7688" cap="rnd">
              <a:solidFill>
                <a:srgbClr val="000000"/>
              </a:solidFill>
              <a:prstDash val="solid"/>
              <a:round/>
            </a:ln>
          </p:spPr>
          <p:txBody>
            <a:bodyPr rtlCol="0" anchor="ctr"/>
            <a:lstStyle/>
            <a:p>
              <a:endParaRPr lang="en-US"/>
            </a:p>
          </p:txBody>
        </p:sp>
        <p:sp>
          <p:nvSpPr>
            <p:cNvPr id="101" name="Freeform: Shape 100">
              <a:extLst>
                <a:ext uri="{FF2B5EF4-FFF2-40B4-BE49-F238E27FC236}">
                  <a16:creationId xmlns:a16="http://schemas.microsoft.com/office/drawing/2014/main" id="{E573C819-4B26-E947-736B-E89572AD9476}"/>
                </a:ext>
              </a:extLst>
            </p:cNvPr>
            <p:cNvSpPr/>
            <p:nvPr/>
          </p:nvSpPr>
          <p:spPr>
            <a:xfrm>
              <a:off x="8422605" y="4090099"/>
              <a:ext cx="23047" cy="5817"/>
            </a:xfrm>
            <a:custGeom>
              <a:avLst/>
              <a:gdLst>
                <a:gd name="connsiteX0" fmla="*/ 0 w 23047"/>
                <a:gd name="connsiteY0" fmla="*/ 0 h 5817"/>
                <a:gd name="connsiteX1" fmla="*/ 23047 w 23047"/>
                <a:gd name="connsiteY1" fmla="*/ 5818 h 5817"/>
              </a:gdLst>
              <a:ahLst/>
              <a:cxnLst>
                <a:cxn ang="0">
                  <a:pos x="connsiteX0" y="connsiteY0"/>
                </a:cxn>
                <a:cxn ang="0">
                  <a:pos x="connsiteX1" y="connsiteY1"/>
                </a:cxn>
              </a:cxnLst>
              <a:rect l="l" t="t" r="r" b="b"/>
              <a:pathLst>
                <a:path w="23047" h="5817">
                  <a:moveTo>
                    <a:pt x="0" y="0"/>
                  </a:moveTo>
                  <a:lnTo>
                    <a:pt x="23047" y="5818"/>
                  </a:lnTo>
                </a:path>
              </a:pathLst>
            </a:custGeom>
            <a:noFill/>
            <a:ln w="7688" cap="rnd">
              <a:solidFill>
                <a:srgbClr val="000000"/>
              </a:solidFill>
              <a:prstDash val="solid"/>
              <a:round/>
            </a:ln>
          </p:spPr>
          <p:txBody>
            <a:bodyPr rtlCol="0" anchor="ctr"/>
            <a:lstStyle/>
            <a:p>
              <a:endParaRPr lang="en-US"/>
            </a:p>
          </p:txBody>
        </p:sp>
        <p:sp>
          <p:nvSpPr>
            <p:cNvPr id="102" name="Freeform: Shape 101">
              <a:extLst>
                <a:ext uri="{FF2B5EF4-FFF2-40B4-BE49-F238E27FC236}">
                  <a16:creationId xmlns:a16="http://schemas.microsoft.com/office/drawing/2014/main" id="{1A53D786-5AA1-5059-FA6B-BBEA5633EBE4}"/>
                </a:ext>
              </a:extLst>
            </p:cNvPr>
            <p:cNvSpPr/>
            <p:nvPr/>
          </p:nvSpPr>
          <p:spPr>
            <a:xfrm>
              <a:off x="8350930" y="4000075"/>
              <a:ext cx="20092" cy="20223"/>
            </a:xfrm>
            <a:custGeom>
              <a:avLst/>
              <a:gdLst>
                <a:gd name="connsiteX0" fmla="*/ 0 w 20092"/>
                <a:gd name="connsiteY0" fmla="*/ 20223 h 20223"/>
                <a:gd name="connsiteX1" fmla="*/ 20093 w 20092"/>
                <a:gd name="connsiteY1" fmla="*/ 0 h 20223"/>
              </a:gdLst>
              <a:ahLst/>
              <a:cxnLst>
                <a:cxn ang="0">
                  <a:pos x="connsiteX0" y="connsiteY0"/>
                </a:cxn>
                <a:cxn ang="0">
                  <a:pos x="connsiteX1" y="connsiteY1"/>
                </a:cxn>
              </a:cxnLst>
              <a:rect l="l" t="t" r="r" b="b"/>
              <a:pathLst>
                <a:path w="20092" h="20223">
                  <a:moveTo>
                    <a:pt x="0" y="20223"/>
                  </a:moveTo>
                  <a:lnTo>
                    <a:pt x="20093" y="0"/>
                  </a:lnTo>
                </a:path>
              </a:pathLst>
            </a:custGeom>
            <a:noFill/>
            <a:ln w="7688" cap="rnd">
              <a:solidFill>
                <a:srgbClr val="000000"/>
              </a:solidFill>
              <a:prstDash val="solid"/>
              <a:round/>
            </a:ln>
          </p:spPr>
          <p:txBody>
            <a:bodyPr rtlCol="0" anchor="ctr"/>
            <a:lstStyle/>
            <a:p>
              <a:endParaRPr lang="en-US"/>
            </a:p>
          </p:txBody>
        </p:sp>
        <p:sp>
          <p:nvSpPr>
            <p:cNvPr id="103" name="Freeform: Shape 102">
              <a:extLst>
                <a:ext uri="{FF2B5EF4-FFF2-40B4-BE49-F238E27FC236}">
                  <a16:creationId xmlns:a16="http://schemas.microsoft.com/office/drawing/2014/main" id="{82743C94-F012-0FCC-6982-B5042DF6FE96}"/>
                </a:ext>
              </a:extLst>
            </p:cNvPr>
            <p:cNvSpPr/>
            <p:nvPr/>
          </p:nvSpPr>
          <p:spPr>
            <a:xfrm>
              <a:off x="8445650" y="4095921"/>
              <a:ext cx="19375" cy="13578"/>
            </a:xfrm>
            <a:custGeom>
              <a:avLst/>
              <a:gdLst>
                <a:gd name="connsiteX0" fmla="*/ 0 w 19375"/>
                <a:gd name="connsiteY0" fmla="*/ 0 h 13578"/>
                <a:gd name="connsiteX1" fmla="*/ 19376 w 19375"/>
                <a:gd name="connsiteY1" fmla="*/ 13578 h 13578"/>
              </a:gdLst>
              <a:ahLst/>
              <a:cxnLst>
                <a:cxn ang="0">
                  <a:pos x="connsiteX0" y="connsiteY0"/>
                </a:cxn>
                <a:cxn ang="0">
                  <a:pos x="connsiteX1" y="connsiteY1"/>
                </a:cxn>
              </a:cxnLst>
              <a:rect l="l" t="t" r="r" b="b"/>
              <a:pathLst>
                <a:path w="19375" h="13578">
                  <a:moveTo>
                    <a:pt x="0" y="0"/>
                  </a:moveTo>
                  <a:cubicBezTo>
                    <a:pt x="7244" y="3284"/>
                    <a:pt x="13814" y="7889"/>
                    <a:pt x="19376" y="13578"/>
                  </a:cubicBezTo>
                </a:path>
              </a:pathLst>
            </a:custGeom>
            <a:noFill/>
            <a:ln w="7688" cap="rnd">
              <a:solidFill>
                <a:srgbClr val="000000"/>
              </a:solidFill>
              <a:prstDash val="solid"/>
              <a:round/>
            </a:ln>
          </p:spPr>
          <p:txBody>
            <a:bodyPr rtlCol="0" anchor="ctr"/>
            <a:lstStyle/>
            <a:p>
              <a:endParaRPr lang="en-US"/>
            </a:p>
          </p:txBody>
        </p:sp>
      </p:grpSp>
      <p:sp>
        <p:nvSpPr>
          <p:cNvPr id="28" name="Text 15">
            <a:extLst>
              <a:ext uri="{FF2B5EF4-FFF2-40B4-BE49-F238E27FC236}">
                <a16:creationId xmlns:a16="http://schemas.microsoft.com/office/drawing/2014/main" id="{C3A1A96A-0E7B-0A8D-0A12-6C9D04697557}"/>
              </a:ext>
            </a:extLst>
          </p:cNvPr>
          <p:cNvSpPr/>
          <p:nvPr/>
        </p:nvSpPr>
        <p:spPr>
          <a:xfrm>
            <a:off x="9632550" y="4498678"/>
            <a:ext cx="1713611"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مؤشرات الصراع</a:t>
            </a:r>
            <a:endParaRPr lang="ar-SA" sz="1800" b="1" dirty="0">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90C8F9B5-AFD4-597D-3D1E-B512C4D189F2}"/>
              </a:ext>
            </a:extLst>
          </p:cNvPr>
          <p:cNvSpPr/>
          <p:nvPr/>
        </p:nvSpPr>
        <p:spPr>
          <a:xfrm>
            <a:off x="5417840" y="4856361"/>
            <a:ext cx="5928320" cy="1054263"/>
          </a:xfrm>
          <a:prstGeom prst="rect">
            <a:avLst/>
          </a:prstGeom>
          <a:noFill/>
          <a:ln/>
        </p:spPr>
        <p:txBody>
          <a:bodyPr wrap="square" lIns="0" tIns="0" rIns="0" bIns="0" rtlCol="0" anchor="t">
            <a:spAutoFit/>
          </a:bodyPr>
          <a:lstStyle/>
          <a:p>
            <a:pPr marL="285739" indent="-285739" algn="r" rtl="1">
              <a:lnSpc>
                <a:spcPts val="2083"/>
              </a:lnSpc>
              <a:buSzPct val="100000"/>
              <a:buChar char="•"/>
            </a:pPr>
            <a:r>
              <a:rPr lang="ar-SA" dirty="0">
                <a:solidFill>
                  <a:srgbClr val="1E3063"/>
                </a:solidFill>
                <a:latin typeface="Alexandria" pitchFamily="2" charset="-78"/>
                <a:ea typeface="Instrument Sans Medium" pitchFamily="34" charset="-122"/>
                <a:cs typeface="Alexandria" pitchFamily="2" charset="-78"/>
              </a:rPr>
              <a:t>تنافس على الموارد المحدودة</a:t>
            </a:r>
            <a:endParaRPr lang="ar-SA" dirty="0">
              <a:latin typeface="Alexandria" pitchFamily="2" charset="-78"/>
              <a:cs typeface="Alexandria" pitchFamily="2" charset="-78"/>
            </a:endParaRPr>
          </a:p>
          <a:p>
            <a:pPr marL="285739" indent="-285739" algn="r" rtl="1">
              <a:lnSpc>
                <a:spcPts val="2083"/>
              </a:lnSpc>
              <a:buSzPct val="100000"/>
              <a:buChar char="•"/>
            </a:pPr>
            <a:r>
              <a:rPr lang="ar-SA" dirty="0">
                <a:solidFill>
                  <a:srgbClr val="1E3063"/>
                </a:solidFill>
                <a:latin typeface="Alexandria" pitchFamily="2" charset="-78"/>
                <a:ea typeface="Instrument Sans Medium" pitchFamily="34" charset="-122"/>
                <a:cs typeface="Alexandria" pitchFamily="2" charset="-78"/>
              </a:rPr>
              <a:t>اختلاف في السياسات التعليمية</a:t>
            </a:r>
            <a:endParaRPr lang="ar-SA" dirty="0">
              <a:latin typeface="Alexandria" pitchFamily="2" charset="-78"/>
              <a:cs typeface="Alexandria" pitchFamily="2" charset="-78"/>
            </a:endParaRPr>
          </a:p>
          <a:p>
            <a:pPr marL="285739" indent="-285739" algn="r" rtl="1">
              <a:lnSpc>
                <a:spcPts val="2083"/>
              </a:lnSpc>
              <a:buSzPct val="100000"/>
              <a:buChar char="•"/>
            </a:pPr>
            <a:r>
              <a:rPr lang="ar-SA" dirty="0">
                <a:solidFill>
                  <a:srgbClr val="1E3063"/>
                </a:solidFill>
                <a:latin typeface="Alexandria" pitchFamily="2" charset="-78"/>
                <a:ea typeface="Instrument Sans Medium" pitchFamily="34" charset="-122"/>
                <a:cs typeface="Alexandria" pitchFamily="2" charset="-78"/>
              </a:rPr>
              <a:t>صعوبة في التنسيق بين المنظمات</a:t>
            </a:r>
            <a:endParaRPr lang="ar-SA" dirty="0">
              <a:latin typeface="Alexandria" pitchFamily="2" charset="-78"/>
              <a:cs typeface="Alexandria" pitchFamily="2" charset="-78"/>
            </a:endParaRPr>
          </a:p>
          <a:p>
            <a:pPr marL="285739" indent="-285739" algn="r" rtl="1">
              <a:lnSpc>
                <a:spcPts val="2083"/>
              </a:lnSpc>
              <a:buSzPct val="100000"/>
              <a:buChar char="•"/>
            </a:pPr>
            <a:r>
              <a:rPr lang="ar-SA" dirty="0">
                <a:solidFill>
                  <a:srgbClr val="1E3063"/>
                </a:solidFill>
                <a:latin typeface="Alexandria" pitchFamily="2" charset="-78"/>
                <a:ea typeface="Instrument Sans Medium" pitchFamily="34" charset="-122"/>
                <a:cs typeface="Alexandria" pitchFamily="2" charset="-78"/>
              </a:rPr>
              <a:t>عدم التعاون في المشاريع المشتركة</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8403142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8106437-4EA8-97CF-1474-BBC9FC8B52B9}"/>
              </a:ext>
            </a:extLst>
          </p:cNvPr>
          <p:cNvSpPr/>
          <p:nvPr/>
        </p:nvSpPr>
        <p:spPr>
          <a:xfrm>
            <a:off x="5952400" y="1181860"/>
            <a:ext cx="5583260"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أسباب الصراع في المؤسسات التربوية:</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B29E400-0F73-D603-AF16-7F1FF718652F}"/>
              </a:ext>
            </a:extLst>
          </p:cNvPr>
          <p:cNvSpPr/>
          <p:nvPr/>
        </p:nvSpPr>
        <p:spPr>
          <a:xfrm>
            <a:off x="697495" y="1825811"/>
            <a:ext cx="10869018"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ينشأ الصراع في المؤسسات التربوية من تفاعل عوامل متعددة تشمل الأبعاد التنظيمية والشخصية والبيئية. فهم هذه الأسباب يساعد القادة التربويين في وضع استراتيجيات وقائية فعّالة.</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8CEDA77B-C690-488A-030E-42D53C18144F}"/>
              </a:ext>
            </a:extLst>
          </p:cNvPr>
          <p:cNvSpPr/>
          <p:nvPr/>
        </p:nvSpPr>
        <p:spPr>
          <a:xfrm>
            <a:off x="8017769" y="2683768"/>
            <a:ext cx="3512741" cy="3053060"/>
          </a:xfrm>
          <a:prstGeom prst="roundRect">
            <a:avLst>
              <a:gd name="adj" fmla="val 4876"/>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B1B9D54E-0A5D-3E04-A546-0F8A58AF1F62}"/>
              </a:ext>
            </a:extLst>
          </p:cNvPr>
          <p:cNvSpPr/>
          <p:nvPr/>
        </p:nvSpPr>
        <p:spPr>
          <a:xfrm>
            <a:off x="10869117" y="2849067"/>
            <a:ext cx="496094" cy="496094"/>
          </a:xfrm>
          <a:prstGeom prst="roundRect">
            <a:avLst>
              <a:gd name="adj" fmla="val 15358451"/>
            </a:avLst>
          </a:prstGeom>
          <a:solidFill>
            <a:srgbClr val="84C1FA"/>
          </a:solidFill>
          <a:ln/>
        </p:spPr>
        <p:txBody>
          <a:bodyPr>
            <a:spAutoFit/>
          </a:bodyPr>
          <a:lstStyle/>
          <a:p>
            <a:endParaRPr lang="en-US"/>
          </a:p>
        </p:txBody>
      </p:sp>
      <p:grpSp>
        <p:nvGrpSpPr>
          <p:cNvPr id="2" name="Image 0" descr="preencoded.png">
            <a:extLst>
              <a:ext uri="{FF2B5EF4-FFF2-40B4-BE49-F238E27FC236}">
                <a16:creationId xmlns:a16="http://schemas.microsoft.com/office/drawing/2014/main" id="{6FA8F2BE-BC82-1E41-4FAA-2C4AA44B5307}"/>
              </a:ext>
            </a:extLst>
          </p:cNvPr>
          <p:cNvGrpSpPr/>
          <p:nvPr/>
        </p:nvGrpSpPr>
        <p:grpSpPr>
          <a:xfrm>
            <a:off x="11005444" y="2985328"/>
            <a:ext cx="205211" cy="205264"/>
            <a:chOff x="11005444" y="2985328"/>
            <a:chExt cx="205211" cy="205264"/>
          </a:xfrm>
          <a:noFill/>
        </p:grpSpPr>
        <p:sp>
          <p:nvSpPr>
            <p:cNvPr id="3" name="Freeform: Shape 2">
              <a:extLst>
                <a:ext uri="{FF2B5EF4-FFF2-40B4-BE49-F238E27FC236}">
                  <a16:creationId xmlns:a16="http://schemas.microsoft.com/office/drawing/2014/main" id="{2896BFBD-AEA5-969A-A8E5-6E7EE0D54016}"/>
                </a:ext>
              </a:extLst>
            </p:cNvPr>
            <p:cNvSpPr/>
            <p:nvPr/>
          </p:nvSpPr>
          <p:spPr>
            <a:xfrm>
              <a:off x="11031458" y="3107311"/>
              <a:ext cx="15677" cy="3382"/>
            </a:xfrm>
            <a:custGeom>
              <a:avLst/>
              <a:gdLst>
                <a:gd name="connsiteX0" fmla="*/ 15677 w 15677"/>
                <a:gd name="connsiteY0" fmla="*/ 3383 h 3382"/>
                <a:gd name="connsiteX1" fmla="*/ 3998 w 15677"/>
                <a:gd name="connsiteY1" fmla="*/ 1477 h 3382"/>
                <a:gd name="connsiteX2" fmla="*/ 0 w 15677"/>
                <a:gd name="connsiteY2" fmla="*/ 0 h 3382"/>
              </a:gdLst>
              <a:ahLst/>
              <a:cxnLst>
                <a:cxn ang="0">
                  <a:pos x="connsiteX0" y="connsiteY0"/>
                </a:cxn>
                <a:cxn ang="0">
                  <a:pos x="connsiteX1" y="connsiteY1"/>
                </a:cxn>
                <a:cxn ang="0">
                  <a:pos x="connsiteX2" y="connsiteY2"/>
                </a:cxn>
              </a:cxnLst>
              <a:rect l="l" t="t" r="r" b="b"/>
              <a:pathLst>
                <a:path w="15677" h="3382">
                  <a:moveTo>
                    <a:pt x="15677" y="3383"/>
                  </a:moveTo>
                  <a:cubicBezTo>
                    <a:pt x="11829" y="3120"/>
                    <a:pt x="7932" y="2497"/>
                    <a:pt x="3998" y="1477"/>
                  </a:cubicBezTo>
                  <a:lnTo>
                    <a:pt x="0" y="0"/>
                  </a:lnTo>
                </a:path>
              </a:pathLst>
            </a:custGeom>
            <a:noFill/>
            <a:ln w="8850" cap="rnd">
              <a:solidFill>
                <a:srgbClr val="000000"/>
              </a:solidFill>
              <a:prstDash val="solid"/>
              <a:round/>
            </a:ln>
          </p:spPr>
          <p:txBody>
            <a:bodyPr rtlCol="0" anchor="ctr"/>
            <a:lstStyle/>
            <a:p>
              <a:endParaRPr lang="en-US"/>
            </a:p>
          </p:txBody>
        </p:sp>
        <p:sp>
          <p:nvSpPr>
            <p:cNvPr id="4" name="Freeform: Shape 3">
              <a:extLst>
                <a:ext uri="{FF2B5EF4-FFF2-40B4-BE49-F238E27FC236}">
                  <a16:creationId xmlns:a16="http://schemas.microsoft.com/office/drawing/2014/main" id="{AC169F69-2EF2-0F55-35E5-2E8B990E128E}"/>
                </a:ext>
              </a:extLst>
            </p:cNvPr>
            <p:cNvSpPr/>
            <p:nvPr/>
          </p:nvSpPr>
          <p:spPr>
            <a:xfrm>
              <a:off x="11110364" y="3088073"/>
              <a:ext cx="100291" cy="102481"/>
            </a:xfrm>
            <a:custGeom>
              <a:avLst/>
              <a:gdLst>
                <a:gd name="connsiteX0" fmla="*/ 29698 w 100291"/>
                <a:gd name="connsiteY0" fmla="*/ 83374 h 102481"/>
                <a:gd name="connsiteX1" fmla="*/ 24387 w 100291"/>
                <a:gd name="connsiteY1" fmla="*/ 81749 h 102481"/>
                <a:gd name="connsiteX2" fmla="*/ 19542 w 100291"/>
                <a:gd name="connsiteY2" fmla="*/ 82580 h 102481"/>
                <a:gd name="connsiteX3" fmla="*/ 11872 w 100291"/>
                <a:gd name="connsiteY3" fmla="*/ 85546 h 102481"/>
                <a:gd name="connsiteX4" fmla="*/ 7345 w 100291"/>
                <a:gd name="connsiteY4" fmla="*/ 83017 h 102481"/>
                <a:gd name="connsiteX5" fmla="*/ 297 w 100291"/>
                <a:gd name="connsiteY5" fmla="*/ 71703 h 102481"/>
                <a:gd name="connsiteX6" fmla="*/ 157 w 100291"/>
                <a:gd name="connsiteY6" fmla="*/ 67915 h 102481"/>
                <a:gd name="connsiteX7" fmla="*/ 6075 w 100291"/>
                <a:gd name="connsiteY7" fmla="*/ 61442 h 102481"/>
                <a:gd name="connsiteX8" fmla="*/ 9862 w 100291"/>
                <a:gd name="connsiteY8" fmla="*/ 53739 h 102481"/>
                <a:gd name="connsiteX9" fmla="*/ 9576 w 100291"/>
                <a:gd name="connsiteY9" fmla="*/ 45924 h 102481"/>
                <a:gd name="connsiteX10" fmla="*/ 6520 w 100291"/>
                <a:gd name="connsiteY10" fmla="*/ 40260 h 102481"/>
                <a:gd name="connsiteX11" fmla="*/ 430 w 100291"/>
                <a:gd name="connsiteY11" fmla="*/ 34086 h 102481"/>
                <a:gd name="connsiteX12" fmla="*/ 983 w 100291"/>
                <a:gd name="connsiteY12" fmla="*/ 28279 h 102481"/>
                <a:gd name="connsiteX13" fmla="*/ 8798 w 100291"/>
                <a:gd name="connsiteY13" fmla="*/ 17235 h 102481"/>
                <a:gd name="connsiteX14" fmla="*/ 12500 w 100291"/>
                <a:gd name="connsiteY14" fmla="*/ 16094 h 102481"/>
                <a:gd name="connsiteX15" fmla="*/ 20231 w 100291"/>
                <a:gd name="connsiteY15" fmla="*/ 19443 h 102481"/>
                <a:gd name="connsiteX16" fmla="*/ 25856 w 100291"/>
                <a:gd name="connsiteY16" fmla="*/ 20385 h 102481"/>
                <a:gd name="connsiteX17" fmla="*/ 31958 w 100291"/>
                <a:gd name="connsiteY17" fmla="*/ 17920 h 102481"/>
                <a:gd name="connsiteX18" fmla="*/ 36335 w 100291"/>
                <a:gd name="connsiteY18" fmla="*/ 13529 h 102481"/>
                <a:gd name="connsiteX19" fmla="*/ 37980 w 100291"/>
                <a:gd name="connsiteY19" fmla="*/ 6259 h 102481"/>
                <a:gd name="connsiteX20" fmla="*/ 39858 w 100291"/>
                <a:gd name="connsiteY20" fmla="*/ 1968 h 102481"/>
                <a:gd name="connsiteX21" fmla="*/ 44102 w 100291"/>
                <a:gd name="connsiteY21" fmla="*/ 31 h 102481"/>
                <a:gd name="connsiteX22" fmla="*/ 58110 w 100291"/>
                <a:gd name="connsiteY22" fmla="*/ 413 h 102481"/>
                <a:gd name="connsiteX23" fmla="*/ 61876 w 100291"/>
                <a:gd name="connsiteY23" fmla="*/ 4309 h 102481"/>
                <a:gd name="connsiteX24" fmla="*/ 62651 w 100291"/>
                <a:gd name="connsiteY24" fmla="*/ 10303 h 102481"/>
                <a:gd name="connsiteX25" fmla="*/ 65473 w 100291"/>
                <a:gd name="connsiteY25" fmla="*/ 15497 h 102481"/>
                <a:gd name="connsiteX26" fmla="*/ 71292 w 100291"/>
                <a:gd name="connsiteY26" fmla="*/ 19431 h 102481"/>
                <a:gd name="connsiteX27" fmla="*/ 76388 w 100291"/>
                <a:gd name="connsiteY27" fmla="*/ 20439 h 102481"/>
                <a:gd name="connsiteX28" fmla="*/ 85112 w 100291"/>
                <a:gd name="connsiteY28" fmla="*/ 16561 h 102481"/>
                <a:gd name="connsiteX29" fmla="*/ 89609 w 100291"/>
                <a:gd name="connsiteY29" fmla="*/ 16235 h 102481"/>
                <a:gd name="connsiteX30" fmla="*/ 93490 w 100291"/>
                <a:gd name="connsiteY30" fmla="*/ 19215 h 102481"/>
                <a:gd name="connsiteX31" fmla="*/ 100292 w 100291"/>
                <a:gd name="connsiteY31" fmla="*/ 31878 h 102481"/>
                <a:gd name="connsiteX32" fmla="*/ 97757 w 100291"/>
                <a:gd name="connsiteY32" fmla="*/ 36980 h 102481"/>
                <a:gd name="connsiteX33" fmla="*/ 92414 w 100291"/>
                <a:gd name="connsiteY33" fmla="*/ 41843 h 102481"/>
                <a:gd name="connsiteX34" fmla="*/ 90296 w 100291"/>
                <a:gd name="connsiteY34" fmla="*/ 47607 h 102481"/>
                <a:gd name="connsiteX35" fmla="*/ 91090 w 100291"/>
                <a:gd name="connsiteY35" fmla="*/ 57078 h 102481"/>
                <a:gd name="connsiteX36" fmla="*/ 94041 w 100291"/>
                <a:gd name="connsiteY36" fmla="*/ 61364 h 102481"/>
                <a:gd name="connsiteX37" fmla="*/ 99751 w 100291"/>
                <a:gd name="connsiteY37" fmla="*/ 66801 h 102481"/>
                <a:gd name="connsiteX38" fmla="*/ 100168 w 100291"/>
                <a:gd name="connsiteY38" fmla="*/ 71224 h 102481"/>
                <a:gd name="connsiteX39" fmla="*/ 93202 w 100291"/>
                <a:gd name="connsiteY39" fmla="*/ 82747 h 102481"/>
                <a:gd name="connsiteX40" fmla="*/ 88146 w 100291"/>
                <a:gd name="connsiteY40" fmla="*/ 85468 h 102481"/>
                <a:gd name="connsiteX41" fmla="*/ 80136 w 100291"/>
                <a:gd name="connsiteY41" fmla="*/ 82200 h 102481"/>
                <a:gd name="connsiteX42" fmla="*/ 74869 w 100291"/>
                <a:gd name="connsiteY42" fmla="*/ 81721 h 102481"/>
                <a:gd name="connsiteX43" fmla="*/ 67984 w 100291"/>
                <a:gd name="connsiteY43" fmla="*/ 84763 h 102481"/>
                <a:gd name="connsiteX44" fmla="*/ 63593 w 100291"/>
                <a:gd name="connsiteY44" fmla="*/ 89674 h 102481"/>
                <a:gd name="connsiteX45" fmla="*/ 62194 w 100291"/>
                <a:gd name="connsiteY45" fmla="*/ 96963 h 102481"/>
                <a:gd name="connsiteX46" fmla="*/ 60276 w 100291"/>
                <a:gd name="connsiteY46" fmla="*/ 100550 h 102481"/>
                <a:gd name="connsiteX47" fmla="*/ 56335 w 100291"/>
                <a:gd name="connsiteY47" fmla="*/ 102482 h 102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00291" h="102481">
                  <a:moveTo>
                    <a:pt x="29698" y="83374"/>
                  </a:moveTo>
                  <a:cubicBezTo>
                    <a:pt x="27503" y="82476"/>
                    <a:pt x="25844" y="81987"/>
                    <a:pt x="24387" y="81749"/>
                  </a:cubicBezTo>
                  <a:cubicBezTo>
                    <a:pt x="22660" y="81739"/>
                    <a:pt x="21053" y="82039"/>
                    <a:pt x="19542" y="82580"/>
                  </a:cubicBezTo>
                  <a:cubicBezTo>
                    <a:pt x="15874" y="84622"/>
                    <a:pt x="13876" y="85350"/>
                    <a:pt x="11872" y="85546"/>
                  </a:cubicBezTo>
                  <a:cubicBezTo>
                    <a:pt x="9778" y="85019"/>
                    <a:pt x="8435" y="84204"/>
                    <a:pt x="7345" y="83017"/>
                  </a:cubicBezTo>
                  <a:cubicBezTo>
                    <a:pt x="1884" y="74645"/>
                    <a:pt x="762" y="72785"/>
                    <a:pt x="297" y="71703"/>
                  </a:cubicBezTo>
                  <a:cubicBezTo>
                    <a:pt x="-45" y="70348"/>
                    <a:pt x="-91" y="69402"/>
                    <a:pt x="157" y="67915"/>
                  </a:cubicBezTo>
                  <a:cubicBezTo>
                    <a:pt x="670" y="66613"/>
                    <a:pt x="1957" y="64887"/>
                    <a:pt x="6075" y="61442"/>
                  </a:cubicBezTo>
                  <a:cubicBezTo>
                    <a:pt x="7732" y="59545"/>
                    <a:pt x="9077" y="56955"/>
                    <a:pt x="9862" y="53739"/>
                  </a:cubicBezTo>
                  <a:cubicBezTo>
                    <a:pt x="9989" y="51883"/>
                    <a:pt x="9918" y="47879"/>
                    <a:pt x="9576" y="45924"/>
                  </a:cubicBezTo>
                  <a:cubicBezTo>
                    <a:pt x="8834" y="43727"/>
                    <a:pt x="7826" y="41916"/>
                    <a:pt x="6520" y="40260"/>
                  </a:cubicBezTo>
                  <a:cubicBezTo>
                    <a:pt x="2638" y="37138"/>
                    <a:pt x="1448" y="35918"/>
                    <a:pt x="430" y="34086"/>
                  </a:cubicBezTo>
                  <a:cubicBezTo>
                    <a:pt x="-59" y="31892"/>
                    <a:pt x="251" y="29924"/>
                    <a:pt x="983" y="28279"/>
                  </a:cubicBezTo>
                  <a:cubicBezTo>
                    <a:pt x="6147" y="20289"/>
                    <a:pt x="7586" y="18323"/>
                    <a:pt x="8798" y="17235"/>
                  </a:cubicBezTo>
                  <a:cubicBezTo>
                    <a:pt x="9812" y="16670"/>
                    <a:pt x="11339" y="16209"/>
                    <a:pt x="12500" y="16094"/>
                  </a:cubicBezTo>
                  <a:cubicBezTo>
                    <a:pt x="13480" y="16201"/>
                    <a:pt x="15003" y="16664"/>
                    <a:pt x="20231" y="19443"/>
                  </a:cubicBezTo>
                  <a:cubicBezTo>
                    <a:pt x="23016" y="20411"/>
                    <a:pt x="24610" y="20519"/>
                    <a:pt x="25856" y="20385"/>
                  </a:cubicBezTo>
                  <a:cubicBezTo>
                    <a:pt x="27672" y="19922"/>
                    <a:pt x="29896" y="19062"/>
                    <a:pt x="31958" y="17920"/>
                  </a:cubicBezTo>
                  <a:cubicBezTo>
                    <a:pt x="33724" y="16607"/>
                    <a:pt x="35177" y="15143"/>
                    <a:pt x="36335" y="13529"/>
                  </a:cubicBezTo>
                  <a:cubicBezTo>
                    <a:pt x="37032" y="12096"/>
                    <a:pt x="37523" y="10569"/>
                    <a:pt x="37980" y="6259"/>
                  </a:cubicBezTo>
                  <a:cubicBezTo>
                    <a:pt x="38379" y="4572"/>
                    <a:pt x="39120" y="2964"/>
                    <a:pt x="39858" y="1968"/>
                  </a:cubicBezTo>
                  <a:cubicBezTo>
                    <a:pt x="41036" y="960"/>
                    <a:pt x="42593" y="287"/>
                    <a:pt x="44102" y="31"/>
                  </a:cubicBezTo>
                  <a:cubicBezTo>
                    <a:pt x="47822" y="-54"/>
                    <a:pt x="56481" y="25"/>
                    <a:pt x="58110" y="413"/>
                  </a:cubicBezTo>
                  <a:cubicBezTo>
                    <a:pt x="59639" y="1249"/>
                    <a:pt x="60791" y="2405"/>
                    <a:pt x="61876" y="4309"/>
                  </a:cubicBezTo>
                  <a:cubicBezTo>
                    <a:pt x="62260" y="5764"/>
                    <a:pt x="62419" y="8956"/>
                    <a:pt x="62651" y="10303"/>
                  </a:cubicBezTo>
                  <a:cubicBezTo>
                    <a:pt x="63250" y="12088"/>
                    <a:pt x="64086" y="13672"/>
                    <a:pt x="65473" y="15497"/>
                  </a:cubicBezTo>
                  <a:cubicBezTo>
                    <a:pt x="67266" y="17154"/>
                    <a:pt x="69146" y="18409"/>
                    <a:pt x="71292" y="19431"/>
                  </a:cubicBezTo>
                  <a:cubicBezTo>
                    <a:pt x="73258" y="20056"/>
                    <a:pt x="75156" y="20391"/>
                    <a:pt x="76388" y="20439"/>
                  </a:cubicBezTo>
                  <a:cubicBezTo>
                    <a:pt x="77875" y="20209"/>
                    <a:pt x="80352" y="19293"/>
                    <a:pt x="85112" y="16561"/>
                  </a:cubicBezTo>
                  <a:cubicBezTo>
                    <a:pt x="87072" y="16036"/>
                    <a:pt x="88146" y="15998"/>
                    <a:pt x="89609" y="16235"/>
                  </a:cubicBezTo>
                  <a:cubicBezTo>
                    <a:pt x="91599" y="17181"/>
                    <a:pt x="92514" y="17982"/>
                    <a:pt x="93490" y="19215"/>
                  </a:cubicBezTo>
                  <a:cubicBezTo>
                    <a:pt x="99073" y="27808"/>
                    <a:pt x="99891" y="29497"/>
                    <a:pt x="100292" y="31878"/>
                  </a:cubicBezTo>
                  <a:cubicBezTo>
                    <a:pt x="99957" y="33820"/>
                    <a:pt x="98927" y="35755"/>
                    <a:pt x="97757" y="36980"/>
                  </a:cubicBezTo>
                  <a:cubicBezTo>
                    <a:pt x="95162" y="38954"/>
                    <a:pt x="93560" y="40433"/>
                    <a:pt x="92414" y="41843"/>
                  </a:cubicBezTo>
                  <a:cubicBezTo>
                    <a:pt x="91258" y="43904"/>
                    <a:pt x="90591" y="45908"/>
                    <a:pt x="90296" y="47607"/>
                  </a:cubicBezTo>
                  <a:cubicBezTo>
                    <a:pt x="90192" y="51677"/>
                    <a:pt x="90368" y="54242"/>
                    <a:pt x="91090" y="57078"/>
                  </a:cubicBezTo>
                  <a:cubicBezTo>
                    <a:pt x="91615" y="58252"/>
                    <a:pt x="92582" y="59781"/>
                    <a:pt x="94041" y="61364"/>
                  </a:cubicBezTo>
                  <a:cubicBezTo>
                    <a:pt x="98144" y="64759"/>
                    <a:pt x="99145" y="65835"/>
                    <a:pt x="99751" y="66801"/>
                  </a:cubicBezTo>
                  <a:cubicBezTo>
                    <a:pt x="100200" y="68092"/>
                    <a:pt x="100386" y="69607"/>
                    <a:pt x="100168" y="71224"/>
                  </a:cubicBezTo>
                  <a:cubicBezTo>
                    <a:pt x="99753" y="72450"/>
                    <a:pt x="98172" y="75220"/>
                    <a:pt x="93202" y="82747"/>
                  </a:cubicBezTo>
                  <a:cubicBezTo>
                    <a:pt x="91709" y="84260"/>
                    <a:pt x="90206" y="85073"/>
                    <a:pt x="88146" y="85468"/>
                  </a:cubicBezTo>
                  <a:cubicBezTo>
                    <a:pt x="86214" y="85206"/>
                    <a:pt x="84520" y="84550"/>
                    <a:pt x="80136" y="82200"/>
                  </a:cubicBezTo>
                  <a:cubicBezTo>
                    <a:pt x="78523" y="81689"/>
                    <a:pt x="77004" y="81498"/>
                    <a:pt x="74869" y="81721"/>
                  </a:cubicBezTo>
                  <a:cubicBezTo>
                    <a:pt x="72819" y="82304"/>
                    <a:pt x="70350" y="83366"/>
                    <a:pt x="67984" y="84763"/>
                  </a:cubicBezTo>
                  <a:cubicBezTo>
                    <a:pt x="66697" y="85725"/>
                    <a:pt x="65294" y="87091"/>
                    <a:pt x="63593" y="89674"/>
                  </a:cubicBezTo>
                  <a:cubicBezTo>
                    <a:pt x="62946" y="91328"/>
                    <a:pt x="62599" y="92740"/>
                    <a:pt x="62194" y="96963"/>
                  </a:cubicBezTo>
                  <a:cubicBezTo>
                    <a:pt x="61749" y="98344"/>
                    <a:pt x="61218" y="99366"/>
                    <a:pt x="60276" y="100550"/>
                  </a:cubicBezTo>
                  <a:cubicBezTo>
                    <a:pt x="58902" y="101636"/>
                    <a:pt x="57611" y="102227"/>
                    <a:pt x="56335" y="102482"/>
                  </a:cubicBezTo>
                </a:path>
              </a:pathLst>
            </a:custGeom>
            <a:noFill/>
            <a:ln w="8850" cap="rnd">
              <a:solidFill>
                <a:srgbClr val="000000"/>
              </a:solidFill>
              <a:prstDash val="solid"/>
              <a:round/>
            </a:ln>
          </p:spPr>
          <p:txBody>
            <a:bodyPr rtlCol="0" anchor="ctr"/>
            <a:lstStyle/>
            <a:p>
              <a:endParaRPr lang="en-US"/>
            </a:p>
          </p:txBody>
        </p:sp>
        <p:sp>
          <p:nvSpPr>
            <p:cNvPr id="26" name="Freeform: Shape 25">
              <a:extLst>
                <a:ext uri="{FF2B5EF4-FFF2-40B4-BE49-F238E27FC236}">
                  <a16:creationId xmlns:a16="http://schemas.microsoft.com/office/drawing/2014/main" id="{A2000C62-5BCA-2070-649E-0C90A1754BAB}"/>
                </a:ext>
              </a:extLst>
            </p:cNvPr>
            <p:cNvSpPr/>
            <p:nvPr/>
          </p:nvSpPr>
          <p:spPr>
            <a:xfrm>
              <a:off x="11140061" y="3171447"/>
              <a:ext cx="14741" cy="19146"/>
            </a:xfrm>
            <a:custGeom>
              <a:avLst/>
              <a:gdLst>
                <a:gd name="connsiteX0" fmla="*/ 14741 w 14741"/>
                <a:gd name="connsiteY0" fmla="*/ 19146 h 19146"/>
                <a:gd name="connsiteX1" fmla="*/ 10990 w 14741"/>
                <a:gd name="connsiteY1" fmla="*/ 17821 h 19146"/>
                <a:gd name="connsiteX2" fmla="*/ 8629 w 14741"/>
                <a:gd name="connsiteY2" fmla="*/ 14184 h 19146"/>
                <a:gd name="connsiteX3" fmla="*/ 7657 w 14741"/>
                <a:gd name="connsiteY3" fmla="*/ 7501 h 19146"/>
                <a:gd name="connsiteX4" fmla="*/ 3946 w 14741"/>
                <a:gd name="connsiteY4" fmla="*/ 2459 h 19146"/>
                <a:gd name="connsiteX5" fmla="*/ 0 w 14741"/>
                <a:gd name="connsiteY5" fmla="*/ 0 h 19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1" h="19146">
                  <a:moveTo>
                    <a:pt x="14741" y="19146"/>
                  </a:moveTo>
                  <a:cubicBezTo>
                    <a:pt x="13172" y="18936"/>
                    <a:pt x="12172" y="18553"/>
                    <a:pt x="10990" y="17821"/>
                  </a:cubicBezTo>
                  <a:cubicBezTo>
                    <a:pt x="9852" y="16661"/>
                    <a:pt x="9070" y="15383"/>
                    <a:pt x="8629" y="14184"/>
                  </a:cubicBezTo>
                  <a:cubicBezTo>
                    <a:pt x="8371" y="12950"/>
                    <a:pt x="8148" y="9246"/>
                    <a:pt x="7657" y="7501"/>
                  </a:cubicBezTo>
                  <a:cubicBezTo>
                    <a:pt x="6926" y="5958"/>
                    <a:pt x="5880" y="4419"/>
                    <a:pt x="3946" y="2459"/>
                  </a:cubicBezTo>
                  <a:cubicBezTo>
                    <a:pt x="2683" y="1549"/>
                    <a:pt x="1368" y="729"/>
                    <a:pt x="0" y="0"/>
                  </a:cubicBezTo>
                </a:path>
              </a:pathLst>
            </a:custGeom>
            <a:noFill/>
            <a:ln w="8850" cap="rnd">
              <a:solidFill>
                <a:srgbClr val="000000"/>
              </a:solidFill>
              <a:prstDash val="solid"/>
              <a:round/>
            </a:ln>
          </p:spPr>
          <p:txBody>
            <a:bodyPr rtlCol="0" anchor="ctr"/>
            <a:lstStyle/>
            <a:p>
              <a:endParaRPr lang="en-US"/>
            </a:p>
          </p:txBody>
        </p:sp>
        <p:sp>
          <p:nvSpPr>
            <p:cNvPr id="27" name="Freeform: Shape 26">
              <a:extLst>
                <a:ext uri="{FF2B5EF4-FFF2-40B4-BE49-F238E27FC236}">
                  <a16:creationId xmlns:a16="http://schemas.microsoft.com/office/drawing/2014/main" id="{488008FD-8729-7043-AB87-8752A0C9BDBC}"/>
                </a:ext>
              </a:extLst>
            </p:cNvPr>
            <p:cNvSpPr/>
            <p:nvPr/>
          </p:nvSpPr>
          <p:spPr>
            <a:xfrm>
              <a:off x="11040334" y="2985328"/>
              <a:ext cx="85215" cy="41698"/>
            </a:xfrm>
            <a:custGeom>
              <a:avLst/>
              <a:gdLst>
                <a:gd name="connsiteX0" fmla="*/ 85215 w 85215"/>
                <a:gd name="connsiteY0" fmla="*/ 41699 h 41698"/>
                <a:gd name="connsiteX1" fmla="*/ 41687 w 85215"/>
                <a:gd name="connsiteY1" fmla="*/ 10 h 41698"/>
                <a:gd name="connsiteX2" fmla="*/ 0 w 85215"/>
                <a:gd name="connsiteY2" fmla="*/ 41651 h 41698"/>
              </a:gdLst>
              <a:ahLst/>
              <a:cxnLst>
                <a:cxn ang="0">
                  <a:pos x="connsiteX0" y="connsiteY0"/>
                </a:cxn>
                <a:cxn ang="0">
                  <a:pos x="connsiteX1" y="connsiteY1"/>
                </a:cxn>
                <a:cxn ang="0">
                  <a:pos x="connsiteX2" y="connsiteY2"/>
                </a:cxn>
              </a:cxnLst>
              <a:rect l="l" t="t" r="r" b="b"/>
              <a:pathLst>
                <a:path w="85215" h="41698">
                  <a:moveTo>
                    <a:pt x="85215" y="41699"/>
                  </a:moveTo>
                  <a:cubicBezTo>
                    <a:pt x="84707" y="18167"/>
                    <a:pt x="65219" y="-498"/>
                    <a:pt x="41687" y="10"/>
                  </a:cubicBezTo>
                  <a:cubicBezTo>
                    <a:pt x="18889" y="502"/>
                    <a:pt x="518" y="18853"/>
                    <a:pt x="0" y="41651"/>
                  </a:cubicBezTo>
                </a:path>
              </a:pathLst>
            </a:custGeom>
            <a:noFill/>
            <a:ln w="8850" cap="rnd">
              <a:solidFill>
                <a:srgbClr val="000000"/>
              </a:solidFill>
              <a:prstDash val="solid"/>
              <a:round/>
            </a:ln>
          </p:spPr>
          <p:txBody>
            <a:bodyPr rtlCol="0" anchor="ctr"/>
            <a:lstStyle/>
            <a:p>
              <a:endParaRPr lang="en-US"/>
            </a:p>
          </p:txBody>
        </p:sp>
        <p:sp>
          <p:nvSpPr>
            <p:cNvPr id="28" name="Freeform: Shape 27">
              <a:extLst>
                <a:ext uri="{FF2B5EF4-FFF2-40B4-BE49-F238E27FC236}">
                  <a16:creationId xmlns:a16="http://schemas.microsoft.com/office/drawing/2014/main" id="{FAF23B21-5D4E-A234-AF44-6A08564A1390}"/>
                </a:ext>
              </a:extLst>
            </p:cNvPr>
            <p:cNvSpPr/>
            <p:nvPr/>
          </p:nvSpPr>
          <p:spPr>
            <a:xfrm>
              <a:off x="11125556" y="3027153"/>
              <a:ext cx="34847" cy="48015"/>
            </a:xfrm>
            <a:custGeom>
              <a:avLst/>
              <a:gdLst>
                <a:gd name="connsiteX0" fmla="*/ 34240 w 34847"/>
                <a:gd name="connsiteY0" fmla="*/ 48016 h 48015"/>
                <a:gd name="connsiteX1" fmla="*/ 365 w 34847"/>
                <a:gd name="connsiteY1" fmla="*/ 61 h 48015"/>
                <a:gd name="connsiteX2" fmla="*/ 0 w 34847"/>
                <a:gd name="connsiteY2" fmla="*/ 0 h 48015"/>
              </a:gdLst>
              <a:ahLst/>
              <a:cxnLst>
                <a:cxn ang="0">
                  <a:pos x="connsiteX0" y="connsiteY0"/>
                </a:cxn>
                <a:cxn ang="0">
                  <a:pos x="connsiteX1" y="connsiteY1"/>
                </a:cxn>
                <a:cxn ang="0">
                  <a:pos x="connsiteX2" y="connsiteY2"/>
                </a:cxn>
              </a:cxnLst>
              <a:rect l="l" t="t" r="r" b="b"/>
              <a:pathLst>
                <a:path w="34847" h="48015">
                  <a:moveTo>
                    <a:pt x="34240" y="48016"/>
                  </a:moveTo>
                  <a:cubicBezTo>
                    <a:pt x="38128" y="25419"/>
                    <a:pt x="22962" y="3949"/>
                    <a:pt x="365" y="61"/>
                  </a:cubicBezTo>
                  <a:cubicBezTo>
                    <a:pt x="244" y="40"/>
                    <a:pt x="122" y="20"/>
                    <a:pt x="0" y="0"/>
                  </a:cubicBezTo>
                </a:path>
              </a:pathLst>
            </a:custGeom>
            <a:noFill/>
            <a:ln w="8850" cap="rnd">
              <a:solidFill>
                <a:srgbClr val="000000"/>
              </a:solidFill>
              <a:prstDash val="solid"/>
              <a:round/>
            </a:ln>
          </p:spPr>
          <p:txBody>
            <a:bodyPr rtlCol="0" anchor="ctr"/>
            <a:lstStyle/>
            <a:p>
              <a:endParaRPr lang="en-US"/>
            </a:p>
          </p:txBody>
        </p:sp>
        <p:sp>
          <p:nvSpPr>
            <p:cNvPr id="29" name="Freeform: Shape 28">
              <a:extLst>
                <a:ext uri="{FF2B5EF4-FFF2-40B4-BE49-F238E27FC236}">
                  <a16:creationId xmlns:a16="http://schemas.microsoft.com/office/drawing/2014/main" id="{75D7C976-1267-0EE0-9A45-B0F2A3901B91}"/>
                </a:ext>
              </a:extLst>
            </p:cNvPr>
            <p:cNvSpPr/>
            <p:nvPr/>
          </p:nvSpPr>
          <p:spPr>
            <a:xfrm>
              <a:off x="11082862" y="3043080"/>
              <a:ext cx="16" cy="71529"/>
            </a:xfrm>
            <a:custGeom>
              <a:avLst/>
              <a:gdLst>
                <a:gd name="connsiteX0" fmla="*/ 16 w 16"/>
                <a:gd name="connsiteY0" fmla="*/ 0 h 71529"/>
                <a:gd name="connsiteX1" fmla="*/ 0 w 16"/>
                <a:gd name="connsiteY1" fmla="*/ 71530 h 71529"/>
              </a:gdLst>
              <a:ahLst/>
              <a:cxnLst>
                <a:cxn ang="0">
                  <a:pos x="connsiteX0" y="connsiteY0"/>
                </a:cxn>
                <a:cxn ang="0">
                  <a:pos x="connsiteX1" y="connsiteY1"/>
                </a:cxn>
              </a:cxnLst>
              <a:rect l="l" t="t" r="r" b="b"/>
              <a:pathLst>
                <a:path w="16" h="71529">
                  <a:moveTo>
                    <a:pt x="16" y="0"/>
                  </a:moveTo>
                  <a:lnTo>
                    <a:pt x="0" y="71530"/>
                  </a:lnTo>
                </a:path>
              </a:pathLst>
            </a:custGeom>
            <a:noFill/>
            <a:ln w="8850" cap="rnd">
              <a:solidFill>
                <a:srgbClr val="000000"/>
              </a:solidFill>
              <a:prstDash val="solid"/>
              <a:round/>
            </a:ln>
          </p:spPr>
          <p:txBody>
            <a:bodyPr rtlCol="0" anchor="ctr"/>
            <a:lstStyle/>
            <a:p>
              <a:endParaRPr lang="en-US"/>
            </a:p>
          </p:txBody>
        </p:sp>
        <p:sp>
          <p:nvSpPr>
            <p:cNvPr id="30" name="Freeform: Shape 29">
              <a:extLst>
                <a:ext uri="{FF2B5EF4-FFF2-40B4-BE49-F238E27FC236}">
                  <a16:creationId xmlns:a16="http://schemas.microsoft.com/office/drawing/2014/main" id="{F55C53B2-C9A7-8BEC-35E8-E9A3E1674918}"/>
                </a:ext>
              </a:extLst>
            </p:cNvPr>
            <p:cNvSpPr/>
            <p:nvPr/>
          </p:nvSpPr>
          <p:spPr>
            <a:xfrm>
              <a:off x="11059115" y="3071438"/>
              <a:ext cx="23769" cy="23879"/>
            </a:xfrm>
            <a:custGeom>
              <a:avLst/>
              <a:gdLst>
                <a:gd name="connsiteX0" fmla="*/ 0 w 23769"/>
                <a:gd name="connsiteY0" fmla="*/ 0 h 23879"/>
                <a:gd name="connsiteX1" fmla="*/ 23769 w 23769"/>
                <a:gd name="connsiteY1" fmla="*/ 23879 h 23879"/>
              </a:gdLst>
              <a:ahLst/>
              <a:cxnLst>
                <a:cxn ang="0">
                  <a:pos x="connsiteX0" y="connsiteY0"/>
                </a:cxn>
                <a:cxn ang="0">
                  <a:pos x="connsiteX1" y="connsiteY1"/>
                </a:cxn>
              </a:cxnLst>
              <a:rect l="l" t="t" r="r" b="b"/>
              <a:pathLst>
                <a:path w="23769" h="23879">
                  <a:moveTo>
                    <a:pt x="0" y="0"/>
                  </a:moveTo>
                  <a:lnTo>
                    <a:pt x="23769" y="23879"/>
                  </a:lnTo>
                </a:path>
              </a:pathLst>
            </a:custGeom>
            <a:noFill/>
            <a:ln w="8850" cap="rnd">
              <a:solidFill>
                <a:srgbClr val="000000"/>
              </a:solidFill>
              <a:prstDash val="solid"/>
              <a:round/>
            </a:ln>
          </p:spPr>
          <p:txBody>
            <a:bodyPr rtlCol="0" anchor="ctr"/>
            <a:lstStyle/>
            <a:p>
              <a:endParaRPr lang="en-US"/>
            </a:p>
          </p:txBody>
        </p:sp>
        <p:sp>
          <p:nvSpPr>
            <p:cNvPr id="31" name="Freeform: Shape 30">
              <a:extLst>
                <a:ext uri="{FF2B5EF4-FFF2-40B4-BE49-F238E27FC236}">
                  <a16:creationId xmlns:a16="http://schemas.microsoft.com/office/drawing/2014/main" id="{F79BEDFD-315C-352A-2D29-362631F4F6F5}"/>
                </a:ext>
              </a:extLst>
            </p:cNvPr>
            <p:cNvSpPr/>
            <p:nvPr/>
          </p:nvSpPr>
          <p:spPr>
            <a:xfrm>
              <a:off x="11082862" y="3114610"/>
              <a:ext cx="10" cy="55460"/>
            </a:xfrm>
            <a:custGeom>
              <a:avLst/>
              <a:gdLst>
                <a:gd name="connsiteX0" fmla="*/ 0 w 10"/>
                <a:gd name="connsiteY0" fmla="*/ 0 h 55460"/>
                <a:gd name="connsiteX1" fmla="*/ 10 w 10"/>
                <a:gd name="connsiteY1" fmla="*/ 55460 h 55460"/>
              </a:gdLst>
              <a:ahLst/>
              <a:cxnLst>
                <a:cxn ang="0">
                  <a:pos x="connsiteX0" y="connsiteY0"/>
                </a:cxn>
                <a:cxn ang="0">
                  <a:pos x="connsiteX1" y="connsiteY1"/>
                </a:cxn>
              </a:cxnLst>
              <a:rect l="l" t="t" r="r" b="b"/>
              <a:pathLst>
                <a:path w="10" h="55460">
                  <a:moveTo>
                    <a:pt x="0" y="0"/>
                  </a:moveTo>
                  <a:lnTo>
                    <a:pt x="10" y="55460"/>
                  </a:lnTo>
                </a:path>
              </a:pathLst>
            </a:custGeom>
            <a:noFill/>
            <a:ln w="8850" cap="rnd">
              <a:solidFill>
                <a:srgbClr val="000000"/>
              </a:solidFill>
              <a:prstDash val="solid"/>
              <a:round/>
            </a:ln>
          </p:spPr>
          <p:txBody>
            <a:bodyPr rtlCol="0" anchor="ctr"/>
            <a:lstStyle/>
            <a:p>
              <a:endParaRPr lang="en-US"/>
            </a:p>
          </p:txBody>
        </p:sp>
        <p:sp>
          <p:nvSpPr>
            <p:cNvPr id="32" name="Freeform: Shape 31">
              <a:extLst>
                <a:ext uri="{FF2B5EF4-FFF2-40B4-BE49-F238E27FC236}">
                  <a16:creationId xmlns:a16="http://schemas.microsoft.com/office/drawing/2014/main" id="{429B80F3-1AC6-C36A-CED5-B6F42C0C69FE}"/>
                </a:ext>
              </a:extLst>
            </p:cNvPr>
            <p:cNvSpPr/>
            <p:nvPr/>
          </p:nvSpPr>
          <p:spPr>
            <a:xfrm>
              <a:off x="11037275" y="3170056"/>
              <a:ext cx="64443" cy="16"/>
            </a:xfrm>
            <a:custGeom>
              <a:avLst/>
              <a:gdLst>
                <a:gd name="connsiteX0" fmla="*/ 0 w 64443"/>
                <a:gd name="connsiteY0" fmla="*/ 0 h 16"/>
                <a:gd name="connsiteX1" fmla="*/ 64444 w 64443"/>
                <a:gd name="connsiteY1" fmla="*/ 16 h 16"/>
              </a:gdLst>
              <a:ahLst/>
              <a:cxnLst>
                <a:cxn ang="0">
                  <a:pos x="connsiteX0" y="connsiteY0"/>
                </a:cxn>
                <a:cxn ang="0">
                  <a:pos x="connsiteX1" y="connsiteY1"/>
                </a:cxn>
              </a:cxnLst>
              <a:rect l="l" t="t" r="r" b="b"/>
              <a:pathLst>
                <a:path w="64443" h="16">
                  <a:moveTo>
                    <a:pt x="0" y="0"/>
                  </a:moveTo>
                  <a:lnTo>
                    <a:pt x="64444" y="16"/>
                  </a:lnTo>
                </a:path>
              </a:pathLst>
            </a:custGeom>
            <a:noFill/>
            <a:ln w="8850" cap="rnd">
              <a:solidFill>
                <a:srgbClr val="000000"/>
              </a:solidFill>
              <a:prstDash val="solid"/>
              <a:round/>
            </a:ln>
          </p:spPr>
          <p:txBody>
            <a:bodyPr rtlCol="0" anchor="ctr"/>
            <a:lstStyle/>
            <a:p>
              <a:endParaRPr lang="en-US"/>
            </a:p>
          </p:txBody>
        </p:sp>
        <p:sp>
          <p:nvSpPr>
            <p:cNvPr id="33" name="Freeform: Shape 32">
              <a:extLst>
                <a:ext uri="{FF2B5EF4-FFF2-40B4-BE49-F238E27FC236}">
                  <a16:creationId xmlns:a16="http://schemas.microsoft.com/office/drawing/2014/main" id="{2E4DAA68-50E7-BD02-45FA-07A1EACAC7B9}"/>
                </a:ext>
              </a:extLst>
            </p:cNvPr>
            <p:cNvSpPr/>
            <p:nvPr/>
          </p:nvSpPr>
          <p:spPr>
            <a:xfrm>
              <a:off x="11047135" y="3110694"/>
              <a:ext cx="52668" cy="44"/>
            </a:xfrm>
            <a:custGeom>
              <a:avLst/>
              <a:gdLst>
                <a:gd name="connsiteX0" fmla="*/ 52669 w 52668"/>
                <a:gd name="connsiteY0" fmla="*/ 44 h 44"/>
                <a:gd name="connsiteX1" fmla="*/ 0 w 52668"/>
                <a:gd name="connsiteY1" fmla="*/ 0 h 44"/>
              </a:gdLst>
              <a:ahLst/>
              <a:cxnLst>
                <a:cxn ang="0">
                  <a:pos x="connsiteX0" y="connsiteY0"/>
                </a:cxn>
                <a:cxn ang="0">
                  <a:pos x="connsiteX1" y="connsiteY1"/>
                </a:cxn>
              </a:cxnLst>
              <a:rect l="l" t="t" r="r" b="b"/>
              <a:pathLst>
                <a:path w="52668" h="44">
                  <a:moveTo>
                    <a:pt x="52669" y="44"/>
                  </a:moveTo>
                  <a:lnTo>
                    <a:pt x="0" y="0"/>
                  </a:lnTo>
                </a:path>
              </a:pathLst>
            </a:custGeom>
            <a:noFill/>
            <a:ln w="8850" cap="rnd">
              <a:solidFill>
                <a:srgbClr val="000000"/>
              </a:solidFill>
              <a:prstDash val="solid"/>
              <a:round/>
            </a:ln>
          </p:spPr>
          <p:txBody>
            <a:bodyPr rtlCol="0" anchor="ctr"/>
            <a:lstStyle/>
            <a:p>
              <a:endParaRPr lang="en-US"/>
            </a:p>
          </p:txBody>
        </p:sp>
        <p:sp>
          <p:nvSpPr>
            <p:cNvPr id="34" name="Freeform: Shape 33">
              <a:extLst>
                <a:ext uri="{FF2B5EF4-FFF2-40B4-BE49-F238E27FC236}">
                  <a16:creationId xmlns:a16="http://schemas.microsoft.com/office/drawing/2014/main" id="{B9B9355A-05D3-A694-86A3-CC19701650AD}"/>
                </a:ext>
              </a:extLst>
            </p:cNvPr>
            <p:cNvSpPr/>
            <p:nvPr/>
          </p:nvSpPr>
          <p:spPr>
            <a:xfrm>
              <a:off x="11082880" y="3095318"/>
              <a:ext cx="4" cy="3"/>
            </a:xfrm>
            <a:custGeom>
              <a:avLst/>
              <a:gdLst>
                <a:gd name="connsiteX0" fmla="*/ 0 w 4"/>
                <a:gd name="connsiteY0" fmla="*/ 4 h 3"/>
                <a:gd name="connsiteX1" fmla="*/ 4 w 4"/>
                <a:gd name="connsiteY1" fmla="*/ 0 h 3"/>
              </a:gdLst>
              <a:ahLst/>
              <a:cxnLst>
                <a:cxn ang="0">
                  <a:pos x="connsiteX0" y="connsiteY0"/>
                </a:cxn>
                <a:cxn ang="0">
                  <a:pos x="connsiteX1" y="connsiteY1"/>
                </a:cxn>
              </a:cxnLst>
              <a:rect l="l" t="t" r="r" b="b"/>
              <a:pathLst>
                <a:path w="4" h="3">
                  <a:moveTo>
                    <a:pt x="0" y="4"/>
                  </a:moveTo>
                  <a:lnTo>
                    <a:pt x="4" y="0"/>
                  </a:lnTo>
                </a:path>
              </a:pathLst>
            </a:custGeom>
            <a:noFill/>
            <a:ln w="8850" cap="rnd">
              <a:solidFill>
                <a:srgbClr val="000000"/>
              </a:solidFill>
              <a:prstDash val="solid"/>
              <a:round/>
            </a:ln>
          </p:spPr>
          <p:txBody>
            <a:bodyPr rtlCol="0" anchor="ctr"/>
            <a:lstStyle/>
            <a:p>
              <a:endParaRPr lang="en-US"/>
            </a:p>
          </p:txBody>
        </p:sp>
        <p:sp>
          <p:nvSpPr>
            <p:cNvPr id="35" name="Freeform: Shape 34">
              <a:extLst>
                <a:ext uri="{FF2B5EF4-FFF2-40B4-BE49-F238E27FC236}">
                  <a16:creationId xmlns:a16="http://schemas.microsoft.com/office/drawing/2014/main" id="{09D214A2-10EA-54C0-A7C6-B1E5AAA8534C}"/>
                </a:ext>
              </a:extLst>
            </p:cNvPr>
            <p:cNvSpPr/>
            <p:nvPr/>
          </p:nvSpPr>
          <p:spPr>
            <a:xfrm>
              <a:off x="11154803" y="3190555"/>
              <a:ext cx="11895" cy="38"/>
            </a:xfrm>
            <a:custGeom>
              <a:avLst/>
              <a:gdLst>
                <a:gd name="connsiteX0" fmla="*/ 11896 w 11895"/>
                <a:gd name="connsiteY0" fmla="*/ 0 h 38"/>
                <a:gd name="connsiteX1" fmla="*/ 0 w 11895"/>
                <a:gd name="connsiteY1" fmla="*/ 38 h 38"/>
              </a:gdLst>
              <a:ahLst/>
              <a:cxnLst>
                <a:cxn ang="0">
                  <a:pos x="connsiteX0" y="connsiteY0"/>
                </a:cxn>
                <a:cxn ang="0">
                  <a:pos x="connsiteX1" y="connsiteY1"/>
                </a:cxn>
              </a:cxnLst>
              <a:rect l="l" t="t" r="r" b="b"/>
              <a:pathLst>
                <a:path w="11895" h="38">
                  <a:moveTo>
                    <a:pt x="11896" y="0"/>
                  </a:moveTo>
                  <a:lnTo>
                    <a:pt x="0" y="38"/>
                  </a:lnTo>
                </a:path>
              </a:pathLst>
            </a:custGeom>
            <a:noFill/>
            <a:ln w="8850" cap="rnd">
              <a:solidFill>
                <a:srgbClr val="000000"/>
              </a:solidFill>
              <a:prstDash val="solid"/>
              <a:round/>
            </a:ln>
          </p:spPr>
          <p:txBody>
            <a:bodyPr rtlCol="0" anchor="ctr"/>
            <a:lstStyle/>
            <a:p>
              <a:endParaRPr lang="en-US"/>
            </a:p>
          </p:txBody>
        </p:sp>
        <p:sp>
          <p:nvSpPr>
            <p:cNvPr id="36" name="Freeform: Shape 35">
              <a:extLst>
                <a:ext uri="{FF2B5EF4-FFF2-40B4-BE49-F238E27FC236}">
                  <a16:creationId xmlns:a16="http://schemas.microsoft.com/office/drawing/2014/main" id="{E7E43BCA-8792-5E03-5C5D-2822D02BAA80}"/>
                </a:ext>
              </a:extLst>
            </p:cNvPr>
            <p:cNvSpPr/>
            <p:nvPr/>
          </p:nvSpPr>
          <p:spPr>
            <a:xfrm>
              <a:off x="11142088" y="3122339"/>
              <a:ext cx="36983" cy="36983"/>
            </a:xfrm>
            <a:custGeom>
              <a:avLst/>
              <a:gdLst>
                <a:gd name="connsiteX0" fmla="*/ 36983 w 36983"/>
                <a:gd name="connsiteY0" fmla="*/ 18492 h 36983"/>
                <a:gd name="connsiteX1" fmla="*/ 18492 w 36983"/>
                <a:gd name="connsiteY1" fmla="*/ 36983 h 36983"/>
                <a:gd name="connsiteX2" fmla="*/ 0 w 36983"/>
                <a:gd name="connsiteY2" fmla="*/ 18492 h 36983"/>
                <a:gd name="connsiteX3" fmla="*/ 18492 w 36983"/>
                <a:gd name="connsiteY3" fmla="*/ 0 h 36983"/>
                <a:gd name="connsiteX4" fmla="*/ 36983 w 36983"/>
                <a:gd name="connsiteY4" fmla="*/ 18492 h 369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83" h="36983">
                  <a:moveTo>
                    <a:pt x="36983" y="18492"/>
                  </a:moveTo>
                  <a:cubicBezTo>
                    <a:pt x="36983" y="28704"/>
                    <a:pt x="28704" y="36983"/>
                    <a:pt x="18492" y="36983"/>
                  </a:cubicBezTo>
                  <a:cubicBezTo>
                    <a:pt x="8279" y="36983"/>
                    <a:pt x="0" y="28704"/>
                    <a:pt x="0" y="18492"/>
                  </a:cubicBezTo>
                  <a:cubicBezTo>
                    <a:pt x="0" y="8279"/>
                    <a:pt x="8279" y="0"/>
                    <a:pt x="18492" y="0"/>
                  </a:cubicBezTo>
                  <a:cubicBezTo>
                    <a:pt x="28704" y="0"/>
                    <a:pt x="36983" y="8279"/>
                    <a:pt x="36983" y="18492"/>
                  </a:cubicBezTo>
                  <a:close/>
                </a:path>
              </a:pathLst>
            </a:custGeom>
            <a:noFill/>
            <a:ln w="8850" cap="rnd">
              <a:solidFill>
                <a:srgbClr val="000000"/>
              </a:solidFill>
              <a:prstDash val="solid"/>
              <a:round/>
            </a:ln>
          </p:spPr>
          <p:txBody>
            <a:bodyPr rtlCol="0" anchor="ctr"/>
            <a:lstStyle/>
            <a:p>
              <a:endParaRPr lang="en-US"/>
            </a:p>
          </p:txBody>
        </p:sp>
        <p:sp>
          <p:nvSpPr>
            <p:cNvPr id="37" name="Freeform: Shape 36">
              <a:extLst>
                <a:ext uri="{FF2B5EF4-FFF2-40B4-BE49-F238E27FC236}">
                  <a16:creationId xmlns:a16="http://schemas.microsoft.com/office/drawing/2014/main" id="{6387C029-046E-D859-B3FD-B98D41EC44C3}"/>
                </a:ext>
              </a:extLst>
            </p:cNvPr>
            <p:cNvSpPr/>
            <p:nvPr/>
          </p:nvSpPr>
          <p:spPr>
            <a:xfrm>
              <a:off x="11005444" y="3026963"/>
              <a:ext cx="34930" cy="80238"/>
            </a:xfrm>
            <a:custGeom>
              <a:avLst/>
              <a:gdLst>
                <a:gd name="connsiteX0" fmla="*/ 26059 w 34930"/>
                <a:gd name="connsiteY0" fmla="*/ 80238 h 80238"/>
                <a:gd name="connsiteX1" fmla="*/ 3155 w 34930"/>
                <a:gd name="connsiteY1" fmla="*/ 25448 h 80238"/>
                <a:gd name="connsiteX2" fmla="*/ 34931 w 34930"/>
                <a:gd name="connsiteY2" fmla="*/ 0 h 80238"/>
              </a:gdLst>
              <a:ahLst/>
              <a:cxnLst>
                <a:cxn ang="0">
                  <a:pos x="connsiteX0" y="connsiteY0"/>
                </a:cxn>
                <a:cxn ang="0">
                  <a:pos x="connsiteX1" y="connsiteY1"/>
                </a:cxn>
                <a:cxn ang="0">
                  <a:pos x="connsiteX2" y="connsiteY2"/>
                </a:cxn>
              </a:cxnLst>
              <a:rect l="l" t="t" r="r" b="b"/>
              <a:pathLst>
                <a:path w="34930" h="80238">
                  <a:moveTo>
                    <a:pt x="26059" y="80238"/>
                  </a:moveTo>
                  <a:cubicBezTo>
                    <a:pt x="4605" y="71433"/>
                    <a:pt x="-5650" y="46903"/>
                    <a:pt x="3155" y="25448"/>
                  </a:cubicBezTo>
                  <a:cubicBezTo>
                    <a:pt x="8652" y="12055"/>
                    <a:pt x="20660" y="2438"/>
                    <a:pt x="34931" y="0"/>
                  </a:cubicBezTo>
                </a:path>
              </a:pathLst>
            </a:custGeom>
            <a:noFill/>
            <a:ln w="8850" cap="rnd">
              <a:solidFill>
                <a:srgbClr val="000000"/>
              </a:solidFill>
              <a:prstDash val="solid"/>
              <a:round/>
            </a:ln>
          </p:spPr>
          <p:txBody>
            <a:bodyPr rtlCol="0" anchor="ctr"/>
            <a:lstStyle/>
            <a:p>
              <a:endParaRPr lang="en-US"/>
            </a:p>
          </p:txBody>
        </p:sp>
      </p:grpSp>
      <p:sp>
        <p:nvSpPr>
          <p:cNvPr id="11" name="Text 4">
            <a:extLst>
              <a:ext uri="{FF2B5EF4-FFF2-40B4-BE49-F238E27FC236}">
                <a16:creationId xmlns:a16="http://schemas.microsoft.com/office/drawing/2014/main" id="{8F8C42C1-564D-F2D3-5C96-BD798A7917EB}"/>
              </a:ext>
            </a:extLst>
          </p:cNvPr>
          <p:cNvSpPr/>
          <p:nvPr/>
        </p:nvSpPr>
        <p:spPr>
          <a:xfrm>
            <a:off x="8795664" y="3129351"/>
            <a:ext cx="1548501"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أسباب تنظيمية</a:t>
            </a:r>
            <a:endParaRPr lang="en-US" sz="16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5390E97-A392-E61B-6327-925CD21A64C9}"/>
              </a:ext>
            </a:extLst>
          </p:cNvPr>
          <p:cNvSpPr/>
          <p:nvPr/>
        </p:nvSpPr>
        <p:spPr>
          <a:xfrm>
            <a:off x="8151415" y="3586170"/>
            <a:ext cx="3244571" cy="1902572"/>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عدم وضوح الأدوار والمسؤوليات بين الأفراد والفرق</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تضارب المصالح عند التنافس على الموارد المحدودة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سوء توزيع المهام بشكل غير عادل أو غير منطقي</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17BA242E-B445-AF7C-7F76-ABE6827D1613}"/>
              </a:ext>
            </a:extLst>
          </p:cNvPr>
          <p:cNvSpPr/>
          <p:nvPr/>
        </p:nvSpPr>
        <p:spPr>
          <a:xfrm>
            <a:off x="4339630" y="2683768"/>
            <a:ext cx="3512840" cy="3053060"/>
          </a:xfrm>
          <a:prstGeom prst="roundRect">
            <a:avLst>
              <a:gd name="adj" fmla="val 4876"/>
            </a:avLst>
          </a:prstGeom>
          <a:solidFill>
            <a:srgbClr val="CEE6FD"/>
          </a:solidFill>
          <a:ln/>
        </p:spPr>
        <p:txBody>
          <a:bodyPr>
            <a:spAutoFit/>
          </a:bodyPr>
          <a:lstStyle/>
          <a:p>
            <a:endParaRPr lang="en-US"/>
          </a:p>
        </p:txBody>
      </p:sp>
      <p:sp>
        <p:nvSpPr>
          <p:cNvPr id="14" name="Shape 7">
            <a:extLst>
              <a:ext uri="{FF2B5EF4-FFF2-40B4-BE49-F238E27FC236}">
                <a16:creationId xmlns:a16="http://schemas.microsoft.com/office/drawing/2014/main" id="{2FE18EC4-E24B-53BA-02B2-FFF8974CFF10}"/>
              </a:ext>
            </a:extLst>
          </p:cNvPr>
          <p:cNvSpPr/>
          <p:nvPr/>
        </p:nvSpPr>
        <p:spPr>
          <a:xfrm>
            <a:off x="7191078" y="2849067"/>
            <a:ext cx="496094" cy="496094"/>
          </a:xfrm>
          <a:prstGeom prst="roundRect">
            <a:avLst>
              <a:gd name="adj" fmla="val 15358451"/>
            </a:avLst>
          </a:prstGeom>
          <a:solidFill>
            <a:srgbClr val="84C1FA"/>
          </a:solidFill>
          <a:ln/>
        </p:spPr>
        <p:txBody>
          <a:bodyPr>
            <a:spAutoFit/>
          </a:bodyPr>
          <a:lstStyle/>
          <a:p>
            <a:endParaRPr lang="en-US"/>
          </a:p>
        </p:txBody>
      </p:sp>
      <p:grpSp>
        <p:nvGrpSpPr>
          <p:cNvPr id="38" name="Image 1" descr="preencoded.png">
            <a:extLst>
              <a:ext uri="{FF2B5EF4-FFF2-40B4-BE49-F238E27FC236}">
                <a16:creationId xmlns:a16="http://schemas.microsoft.com/office/drawing/2014/main" id="{A6BCE937-7DD1-FEAD-8ADF-5D837516338D}"/>
              </a:ext>
            </a:extLst>
          </p:cNvPr>
          <p:cNvGrpSpPr/>
          <p:nvPr/>
        </p:nvGrpSpPr>
        <p:grpSpPr>
          <a:xfrm>
            <a:off x="7328311" y="3022683"/>
            <a:ext cx="205076" cy="199196"/>
            <a:chOff x="7328311" y="3022683"/>
            <a:chExt cx="205076" cy="199196"/>
          </a:xfrm>
          <a:noFill/>
        </p:grpSpPr>
        <p:sp>
          <p:nvSpPr>
            <p:cNvPr id="39" name="Freeform: Shape 38">
              <a:extLst>
                <a:ext uri="{FF2B5EF4-FFF2-40B4-BE49-F238E27FC236}">
                  <a16:creationId xmlns:a16="http://schemas.microsoft.com/office/drawing/2014/main" id="{177BABBF-9D69-777A-4076-4BE01E2B912E}"/>
                </a:ext>
              </a:extLst>
            </p:cNvPr>
            <p:cNvSpPr/>
            <p:nvPr/>
          </p:nvSpPr>
          <p:spPr>
            <a:xfrm>
              <a:off x="7328311" y="3138719"/>
              <a:ext cx="39279" cy="34881"/>
            </a:xfrm>
            <a:custGeom>
              <a:avLst/>
              <a:gdLst>
                <a:gd name="connsiteX0" fmla="*/ 39279 w 39279"/>
                <a:gd name="connsiteY0" fmla="*/ 62 h 34881"/>
                <a:gd name="connsiteX1" fmla="*/ 28015 w 39279"/>
                <a:gd name="connsiteY1" fmla="*/ 571 h 34881"/>
                <a:gd name="connsiteX2" fmla="*/ 17253 w 39279"/>
                <a:gd name="connsiteY2" fmla="*/ 4527 h 34881"/>
                <a:gd name="connsiteX3" fmla="*/ 8549 w 39279"/>
                <a:gd name="connsiteY3" fmla="*/ 11338 h 34881"/>
                <a:gd name="connsiteX4" fmla="*/ 2520 w 39279"/>
                <a:gd name="connsiteY4" fmla="*/ 21043 h 34881"/>
                <a:gd name="connsiteX5" fmla="*/ 138 w 39279"/>
                <a:gd name="connsiteY5" fmla="*/ 31267 h 34881"/>
                <a:gd name="connsiteX6" fmla="*/ 0 w 39279"/>
                <a:gd name="connsiteY6" fmla="*/ 34882 h 3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279" h="34881">
                  <a:moveTo>
                    <a:pt x="39279" y="62"/>
                  </a:moveTo>
                  <a:cubicBezTo>
                    <a:pt x="34832" y="-93"/>
                    <a:pt x="31490" y="32"/>
                    <a:pt x="28015" y="571"/>
                  </a:cubicBezTo>
                  <a:cubicBezTo>
                    <a:pt x="24269" y="1535"/>
                    <a:pt x="20219" y="3055"/>
                    <a:pt x="17253" y="4527"/>
                  </a:cubicBezTo>
                  <a:cubicBezTo>
                    <a:pt x="13949" y="6555"/>
                    <a:pt x="10819" y="9018"/>
                    <a:pt x="8549" y="11338"/>
                  </a:cubicBezTo>
                  <a:cubicBezTo>
                    <a:pt x="5946" y="14727"/>
                    <a:pt x="3849" y="18168"/>
                    <a:pt x="2520" y="21043"/>
                  </a:cubicBezTo>
                  <a:cubicBezTo>
                    <a:pt x="1456" y="24101"/>
                    <a:pt x="669" y="27433"/>
                    <a:pt x="138" y="31267"/>
                  </a:cubicBezTo>
                  <a:lnTo>
                    <a:pt x="0" y="34882"/>
                  </a:lnTo>
                </a:path>
              </a:pathLst>
            </a:custGeom>
            <a:noFill/>
            <a:ln w="8914" cap="rnd">
              <a:solidFill>
                <a:srgbClr val="000000"/>
              </a:solidFill>
              <a:prstDash val="solid"/>
              <a:round/>
            </a:ln>
          </p:spPr>
          <p:txBody>
            <a:bodyPr rtlCol="0" anchor="ctr"/>
            <a:lstStyle/>
            <a:p>
              <a:endParaRPr lang="en-US"/>
            </a:p>
          </p:txBody>
        </p:sp>
        <p:sp>
          <p:nvSpPr>
            <p:cNvPr id="40" name="Freeform: Shape 39">
              <a:extLst>
                <a:ext uri="{FF2B5EF4-FFF2-40B4-BE49-F238E27FC236}">
                  <a16:creationId xmlns:a16="http://schemas.microsoft.com/office/drawing/2014/main" id="{0B5C5348-D8F3-1E83-0BD4-0E12927DAF74}"/>
                </a:ext>
              </a:extLst>
            </p:cNvPr>
            <p:cNvSpPr/>
            <p:nvPr/>
          </p:nvSpPr>
          <p:spPr>
            <a:xfrm>
              <a:off x="7493512" y="3138771"/>
              <a:ext cx="39876" cy="35796"/>
            </a:xfrm>
            <a:custGeom>
              <a:avLst/>
              <a:gdLst>
                <a:gd name="connsiteX0" fmla="*/ 0 w 39876"/>
                <a:gd name="connsiteY0" fmla="*/ 78 h 35796"/>
                <a:gd name="connsiteX1" fmla="*/ 12098 w 39876"/>
                <a:gd name="connsiteY1" fmla="*/ 558 h 35796"/>
                <a:gd name="connsiteX2" fmla="*/ 22109 w 39876"/>
                <a:gd name="connsiteY2" fmla="*/ 4191 h 35796"/>
                <a:gd name="connsiteX3" fmla="*/ 30958 w 39876"/>
                <a:gd name="connsiteY3" fmla="*/ 10961 h 35796"/>
                <a:gd name="connsiteX4" fmla="*/ 36991 w 39876"/>
                <a:gd name="connsiteY4" fmla="*/ 20147 h 35796"/>
                <a:gd name="connsiteX5" fmla="*/ 39722 w 39876"/>
                <a:gd name="connsiteY5" fmla="*/ 31299 h 35796"/>
                <a:gd name="connsiteX6" fmla="*/ 39876 w 39876"/>
                <a:gd name="connsiteY6" fmla="*/ 35796 h 35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876" h="35796">
                  <a:moveTo>
                    <a:pt x="0" y="78"/>
                  </a:moveTo>
                  <a:cubicBezTo>
                    <a:pt x="3801" y="-97"/>
                    <a:pt x="8739" y="6"/>
                    <a:pt x="12098" y="558"/>
                  </a:cubicBezTo>
                  <a:cubicBezTo>
                    <a:pt x="15342" y="1391"/>
                    <a:pt x="18788" y="2605"/>
                    <a:pt x="22109" y="4191"/>
                  </a:cubicBezTo>
                  <a:cubicBezTo>
                    <a:pt x="25845" y="6482"/>
                    <a:pt x="28413" y="8465"/>
                    <a:pt x="30958" y="10961"/>
                  </a:cubicBezTo>
                  <a:cubicBezTo>
                    <a:pt x="33043" y="13562"/>
                    <a:pt x="35258" y="16832"/>
                    <a:pt x="36991" y="20147"/>
                  </a:cubicBezTo>
                  <a:cubicBezTo>
                    <a:pt x="38385" y="24047"/>
                    <a:pt x="39198" y="27438"/>
                    <a:pt x="39722" y="31299"/>
                  </a:cubicBezTo>
                  <a:lnTo>
                    <a:pt x="39876" y="35796"/>
                  </a:lnTo>
                </a:path>
              </a:pathLst>
            </a:custGeom>
            <a:noFill/>
            <a:ln w="8914" cap="rnd">
              <a:solidFill>
                <a:srgbClr val="000000"/>
              </a:solidFill>
              <a:prstDash val="solid"/>
              <a:round/>
            </a:ln>
          </p:spPr>
          <p:txBody>
            <a:bodyPr rtlCol="0" anchor="ctr"/>
            <a:lstStyle/>
            <a:p>
              <a:endParaRPr lang="en-US"/>
            </a:p>
          </p:txBody>
        </p:sp>
        <p:sp>
          <p:nvSpPr>
            <p:cNvPr id="41" name="Freeform: Shape 40">
              <a:extLst>
                <a:ext uri="{FF2B5EF4-FFF2-40B4-BE49-F238E27FC236}">
                  <a16:creationId xmlns:a16="http://schemas.microsoft.com/office/drawing/2014/main" id="{D5AFE2D6-A80A-A362-51D0-2C22B6F5EFB9}"/>
                </a:ext>
              </a:extLst>
            </p:cNvPr>
            <p:cNvSpPr/>
            <p:nvPr/>
          </p:nvSpPr>
          <p:spPr>
            <a:xfrm>
              <a:off x="7372217" y="3122524"/>
              <a:ext cx="48458" cy="58166"/>
            </a:xfrm>
            <a:custGeom>
              <a:avLst/>
              <a:gdLst>
                <a:gd name="connsiteX0" fmla="*/ 48458 w 48458"/>
                <a:gd name="connsiteY0" fmla="*/ 0 h 58166"/>
                <a:gd name="connsiteX1" fmla="*/ 33849 w 48458"/>
                <a:gd name="connsiteY1" fmla="*/ 4555 h 58166"/>
                <a:gd name="connsiteX2" fmla="*/ 20002 w 48458"/>
                <a:gd name="connsiteY2" fmla="*/ 13676 h 58166"/>
                <a:gd name="connsiteX3" fmla="*/ 10063 w 48458"/>
                <a:gd name="connsiteY3" fmla="*/ 24648 h 58166"/>
                <a:gd name="connsiteX4" fmla="*/ 2974 w 48458"/>
                <a:gd name="connsiteY4" fmla="*/ 38700 h 58166"/>
                <a:gd name="connsiteX5" fmla="*/ 156 w 48458"/>
                <a:gd name="connsiteY5" fmla="*/ 52660 h 58166"/>
                <a:gd name="connsiteX6" fmla="*/ 0 w 48458"/>
                <a:gd name="connsiteY6" fmla="*/ 58166 h 58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458" h="58166">
                  <a:moveTo>
                    <a:pt x="48458" y="0"/>
                  </a:moveTo>
                  <a:cubicBezTo>
                    <a:pt x="43720" y="1023"/>
                    <a:pt x="38922" y="2480"/>
                    <a:pt x="33849" y="4555"/>
                  </a:cubicBezTo>
                  <a:cubicBezTo>
                    <a:pt x="29030" y="7049"/>
                    <a:pt x="24643" y="9916"/>
                    <a:pt x="20002" y="13676"/>
                  </a:cubicBezTo>
                  <a:cubicBezTo>
                    <a:pt x="16444" y="16929"/>
                    <a:pt x="13083" y="20674"/>
                    <a:pt x="10063" y="24648"/>
                  </a:cubicBezTo>
                  <a:cubicBezTo>
                    <a:pt x="7313" y="29004"/>
                    <a:pt x="4826" y="33960"/>
                    <a:pt x="2974" y="38700"/>
                  </a:cubicBezTo>
                  <a:cubicBezTo>
                    <a:pt x="1424" y="44028"/>
                    <a:pt x="639" y="48138"/>
                    <a:pt x="156" y="52660"/>
                  </a:cubicBezTo>
                  <a:lnTo>
                    <a:pt x="0" y="58166"/>
                  </a:lnTo>
                </a:path>
              </a:pathLst>
            </a:custGeom>
            <a:noFill/>
            <a:ln w="8914" cap="rnd">
              <a:solidFill>
                <a:srgbClr val="000000"/>
              </a:solidFill>
              <a:prstDash val="solid"/>
              <a:round/>
            </a:ln>
          </p:spPr>
          <p:txBody>
            <a:bodyPr rtlCol="0" anchor="ctr"/>
            <a:lstStyle/>
            <a:p>
              <a:endParaRPr lang="en-US"/>
            </a:p>
          </p:txBody>
        </p:sp>
        <p:sp>
          <p:nvSpPr>
            <p:cNvPr id="42" name="Freeform: Shape 41">
              <a:extLst>
                <a:ext uri="{FF2B5EF4-FFF2-40B4-BE49-F238E27FC236}">
                  <a16:creationId xmlns:a16="http://schemas.microsoft.com/office/drawing/2014/main" id="{6A3BD8BA-AAD3-336F-355F-A8B313DE0507}"/>
                </a:ext>
              </a:extLst>
            </p:cNvPr>
            <p:cNvSpPr/>
            <p:nvPr/>
          </p:nvSpPr>
          <p:spPr>
            <a:xfrm>
              <a:off x="7470856" y="3066554"/>
              <a:ext cx="42125" cy="55797"/>
            </a:xfrm>
            <a:custGeom>
              <a:avLst/>
              <a:gdLst>
                <a:gd name="connsiteX0" fmla="*/ 42126 w 42125"/>
                <a:gd name="connsiteY0" fmla="*/ 27899 h 55797"/>
                <a:gd name="connsiteX1" fmla="*/ 21063 w 42125"/>
                <a:gd name="connsiteY1" fmla="*/ 55798 h 55797"/>
                <a:gd name="connsiteX2" fmla="*/ 0 w 42125"/>
                <a:gd name="connsiteY2" fmla="*/ 27899 h 55797"/>
                <a:gd name="connsiteX3" fmla="*/ 21063 w 42125"/>
                <a:gd name="connsiteY3" fmla="*/ 0 h 55797"/>
                <a:gd name="connsiteX4" fmla="*/ 42126 w 42125"/>
                <a:gd name="connsiteY4" fmla="*/ 27899 h 557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25" h="55797">
                  <a:moveTo>
                    <a:pt x="42126" y="27899"/>
                  </a:moveTo>
                  <a:cubicBezTo>
                    <a:pt x="42126" y="43307"/>
                    <a:pt x="32696" y="55798"/>
                    <a:pt x="21063" y="55798"/>
                  </a:cubicBezTo>
                  <a:cubicBezTo>
                    <a:pt x="9430" y="55798"/>
                    <a:pt x="0" y="43307"/>
                    <a:pt x="0" y="27899"/>
                  </a:cubicBezTo>
                  <a:cubicBezTo>
                    <a:pt x="0" y="12491"/>
                    <a:pt x="9430" y="0"/>
                    <a:pt x="21063" y="0"/>
                  </a:cubicBezTo>
                  <a:cubicBezTo>
                    <a:pt x="32696" y="0"/>
                    <a:pt x="42126" y="12491"/>
                    <a:pt x="42126" y="27899"/>
                  </a:cubicBezTo>
                  <a:close/>
                </a:path>
              </a:pathLst>
            </a:custGeom>
            <a:noFill/>
            <a:ln w="8914" cap="rnd">
              <a:solidFill>
                <a:srgbClr val="000000"/>
              </a:solidFill>
              <a:prstDash val="solid"/>
              <a:round/>
            </a:ln>
          </p:spPr>
          <p:txBody>
            <a:bodyPr rtlCol="0" anchor="ctr"/>
            <a:lstStyle/>
            <a:p>
              <a:endParaRPr lang="en-US"/>
            </a:p>
          </p:txBody>
        </p:sp>
        <p:sp>
          <p:nvSpPr>
            <p:cNvPr id="43" name="Freeform: Shape 42">
              <a:extLst>
                <a:ext uri="{FF2B5EF4-FFF2-40B4-BE49-F238E27FC236}">
                  <a16:creationId xmlns:a16="http://schemas.microsoft.com/office/drawing/2014/main" id="{9914122B-1DE8-454D-D332-1D0B9246417D}"/>
                </a:ext>
              </a:extLst>
            </p:cNvPr>
            <p:cNvSpPr/>
            <p:nvPr/>
          </p:nvSpPr>
          <p:spPr>
            <a:xfrm>
              <a:off x="7488545" y="3169132"/>
              <a:ext cx="877" cy="52747"/>
            </a:xfrm>
            <a:custGeom>
              <a:avLst/>
              <a:gdLst>
                <a:gd name="connsiteX0" fmla="*/ 877 w 877"/>
                <a:gd name="connsiteY0" fmla="*/ 52748 h 52747"/>
                <a:gd name="connsiteX1" fmla="*/ 0 w 877"/>
                <a:gd name="connsiteY1" fmla="*/ 0 h 52747"/>
              </a:gdLst>
              <a:ahLst/>
              <a:cxnLst>
                <a:cxn ang="0">
                  <a:pos x="connsiteX0" y="connsiteY0"/>
                </a:cxn>
                <a:cxn ang="0">
                  <a:pos x="connsiteX1" y="connsiteY1"/>
                </a:cxn>
              </a:cxnLst>
              <a:rect l="l" t="t" r="r" b="b"/>
              <a:pathLst>
                <a:path w="877" h="52747">
                  <a:moveTo>
                    <a:pt x="877" y="52748"/>
                  </a:moveTo>
                  <a:lnTo>
                    <a:pt x="0" y="0"/>
                  </a:lnTo>
                </a:path>
              </a:pathLst>
            </a:custGeom>
            <a:noFill/>
            <a:ln w="8914" cap="rnd">
              <a:solidFill>
                <a:srgbClr val="000000"/>
              </a:solidFill>
              <a:prstDash val="solid"/>
              <a:round/>
            </a:ln>
          </p:spPr>
          <p:txBody>
            <a:bodyPr rtlCol="0" anchor="ctr"/>
            <a:lstStyle/>
            <a:p>
              <a:endParaRPr lang="en-US"/>
            </a:p>
          </p:txBody>
        </p:sp>
        <p:sp>
          <p:nvSpPr>
            <p:cNvPr id="44" name="Freeform: Shape 43">
              <a:extLst>
                <a:ext uri="{FF2B5EF4-FFF2-40B4-BE49-F238E27FC236}">
                  <a16:creationId xmlns:a16="http://schemas.microsoft.com/office/drawing/2014/main" id="{B85AD676-8C76-1656-9CED-75836B546784}"/>
                </a:ext>
              </a:extLst>
            </p:cNvPr>
            <p:cNvSpPr/>
            <p:nvPr/>
          </p:nvSpPr>
          <p:spPr>
            <a:xfrm>
              <a:off x="7372222" y="3221778"/>
              <a:ext cx="117200" cy="101"/>
            </a:xfrm>
            <a:custGeom>
              <a:avLst/>
              <a:gdLst>
                <a:gd name="connsiteX0" fmla="*/ 117200 w 117200"/>
                <a:gd name="connsiteY0" fmla="*/ 102 h 101"/>
                <a:gd name="connsiteX1" fmla="*/ 0 w 117200"/>
                <a:gd name="connsiteY1" fmla="*/ 0 h 101"/>
              </a:gdLst>
              <a:ahLst/>
              <a:cxnLst>
                <a:cxn ang="0">
                  <a:pos x="connsiteX0" y="connsiteY0"/>
                </a:cxn>
                <a:cxn ang="0">
                  <a:pos x="connsiteX1" y="connsiteY1"/>
                </a:cxn>
              </a:cxnLst>
              <a:rect l="l" t="t" r="r" b="b"/>
              <a:pathLst>
                <a:path w="117200" h="101">
                  <a:moveTo>
                    <a:pt x="117200" y="102"/>
                  </a:moveTo>
                  <a:lnTo>
                    <a:pt x="0" y="0"/>
                  </a:lnTo>
                </a:path>
              </a:pathLst>
            </a:custGeom>
            <a:noFill/>
            <a:ln w="8914" cap="rnd">
              <a:solidFill>
                <a:srgbClr val="000000"/>
              </a:solidFill>
              <a:prstDash val="solid"/>
              <a:round/>
            </a:ln>
          </p:spPr>
          <p:txBody>
            <a:bodyPr rtlCol="0" anchor="ctr"/>
            <a:lstStyle/>
            <a:p>
              <a:endParaRPr lang="en-US"/>
            </a:p>
          </p:txBody>
        </p:sp>
        <p:sp>
          <p:nvSpPr>
            <p:cNvPr id="45" name="Freeform: Shape 44">
              <a:extLst>
                <a:ext uri="{FF2B5EF4-FFF2-40B4-BE49-F238E27FC236}">
                  <a16:creationId xmlns:a16="http://schemas.microsoft.com/office/drawing/2014/main" id="{E86B2062-CD7E-C8E3-3F7A-48C67A35B8C5}"/>
                </a:ext>
              </a:extLst>
            </p:cNvPr>
            <p:cNvSpPr/>
            <p:nvPr/>
          </p:nvSpPr>
          <p:spPr>
            <a:xfrm>
              <a:off x="7348673" y="3066492"/>
              <a:ext cx="42216" cy="55917"/>
            </a:xfrm>
            <a:custGeom>
              <a:avLst/>
              <a:gdLst>
                <a:gd name="connsiteX0" fmla="*/ 42216 w 42216"/>
                <a:gd name="connsiteY0" fmla="*/ 27959 h 55917"/>
                <a:gd name="connsiteX1" fmla="*/ 21108 w 42216"/>
                <a:gd name="connsiteY1" fmla="*/ 55918 h 55917"/>
                <a:gd name="connsiteX2" fmla="*/ 0 w 42216"/>
                <a:gd name="connsiteY2" fmla="*/ 27959 h 55917"/>
                <a:gd name="connsiteX3" fmla="*/ 21108 w 42216"/>
                <a:gd name="connsiteY3" fmla="*/ 0 h 55917"/>
                <a:gd name="connsiteX4" fmla="*/ 42216 w 42216"/>
                <a:gd name="connsiteY4" fmla="*/ 27959 h 559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216" h="55917">
                  <a:moveTo>
                    <a:pt x="42216" y="27959"/>
                  </a:moveTo>
                  <a:cubicBezTo>
                    <a:pt x="42216" y="43400"/>
                    <a:pt x="32766" y="55918"/>
                    <a:pt x="21108" y="55918"/>
                  </a:cubicBezTo>
                  <a:cubicBezTo>
                    <a:pt x="9450" y="55918"/>
                    <a:pt x="0" y="43400"/>
                    <a:pt x="0" y="27959"/>
                  </a:cubicBezTo>
                  <a:cubicBezTo>
                    <a:pt x="0" y="12518"/>
                    <a:pt x="9450" y="0"/>
                    <a:pt x="21108" y="0"/>
                  </a:cubicBezTo>
                  <a:cubicBezTo>
                    <a:pt x="32766" y="0"/>
                    <a:pt x="42216" y="12518"/>
                    <a:pt x="42216" y="27959"/>
                  </a:cubicBezTo>
                  <a:close/>
                </a:path>
              </a:pathLst>
            </a:custGeom>
            <a:noFill/>
            <a:ln w="8914" cap="rnd">
              <a:solidFill>
                <a:srgbClr val="000000"/>
              </a:solidFill>
              <a:prstDash val="solid"/>
              <a:round/>
            </a:ln>
          </p:spPr>
          <p:txBody>
            <a:bodyPr rtlCol="0" anchor="ctr"/>
            <a:lstStyle/>
            <a:p>
              <a:endParaRPr lang="en-US"/>
            </a:p>
          </p:txBody>
        </p:sp>
        <p:sp>
          <p:nvSpPr>
            <p:cNvPr id="46" name="Freeform: Shape 45">
              <a:extLst>
                <a:ext uri="{FF2B5EF4-FFF2-40B4-BE49-F238E27FC236}">
                  <a16:creationId xmlns:a16="http://schemas.microsoft.com/office/drawing/2014/main" id="{AF4C550A-4904-CD3D-9B12-B073ACDEF5A6}"/>
                </a:ext>
              </a:extLst>
            </p:cNvPr>
            <p:cNvSpPr/>
            <p:nvPr/>
          </p:nvSpPr>
          <p:spPr>
            <a:xfrm>
              <a:off x="7400603" y="3022683"/>
              <a:ext cx="60433" cy="80047"/>
            </a:xfrm>
            <a:custGeom>
              <a:avLst/>
              <a:gdLst>
                <a:gd name="connsiteX0" fmla="*/ 60433 w 60433"/>
                <a:gd name="connsiteY0" fmla="*/ 40024 h 80047"/>
                <a:gd name="connsiteX1" fmla="*/ 30217 w 60433"/>
                <a:gd name="connsiteY1" fmla="*/ 80047 h 80047"/>
                <a:gd name="connsiteX2" fmla="*/ 0 w 60433"/>
                <a:gd name="connsiteY2" fmla="*/ 40024 h 80047"/>
                <a:gd name="connsiteX3" fmla="*/ 30217 w 60433"/>
                <a:gd name="connsiteY3" fmla="*/ 0 h 80047"/>
                <a:gd name="connsiteX4" fmla="*/ 60433 w 60433"/>
                <a:gd name="connsiteY4" fmla="*/ 40024 h 80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3" h="80047">
                  <a:moveTo>
                    <a:pt x="60433" y="40024"/>
                  </a:moveTo>
                  <a:cubicBezTo>
                    <a:pt x="60433" y="62128"/>
                    <a:pt x="46905" y="80047"/>
                    <a:pt x="30217" y="80047"/>
                  </a:cubicBezTo>
                  <a:cubicBezTo>
                    <a:pt x="13528" y="80047"/>
                    <a:pt x="0" y="62128"/>
                    <a:pt x="0" y="40024"/>
                  </a:cubicBezTo>
                  <a:cubicBezTo>
                    <a:pt x="0" y="17919"/>
                    <a:pt x="13528" y="0"/>
                    <a:pt x="30217" y="0"/>
                  </a:cubicBezTo>
                  <a:cubicBezTo>
                    <a:pt x="46905" y="0"/>
                    <a:pt x="60433" y="17919"/>
                    <a:pt x="60433" y="40024"/>
                  </a:cubicBezTo>
                  <a:close/>
                </a:path>
              </a:pathLst>
            </a:custGeom>
            <a:noFill/>
            <a:ln w="8914" cap="rnd">
              <a:solidFill>
                <a:srgbClr val="000000"/>
              </a:solidFill>
              <a:prstDash val="solid"/>
              <a:round/>
            </a:ln>
          </p:spPr>
          <p:txBody>
            <a:bodyPr rtlCol="0" anchor="ctr"/>
            <a:lstStyle/>
            <a:p>
              <a:endParaRPr lang="en-US"/>
            </a:p>
          </p:txBody>
        </p:sp>
        <p:sp>
          <p:nvSpPr>
            <p:cNvPr id="47" name="Freeform: Shape 46">
              <a:extLst>
                <a:ext uri="{FF2B5EF4-FFF2-40B4-BE49-F238E27FC236}">
                  <a16:creationId xmlns:a16="http://schemas.microsoft.com/office/drawing/2014/main" id="{51595DDF-93EC-4C2E-5D82-FDA1ACDB9E2D}"/>
                </a:ext>
              </a:extLst>
            </p:cNvPr>
            <p:cNvSpPr/>
            <p:nvPr/>
          </p:nvSpPr>
          <p:spPr>
            <a:xfrm>
              <a:off x="7328537" y="3211255"/>
              <a:ext cx="31577" cy="173"/>
            </a:xfrm>
            <a:custGeom>
              <a:avLst/>
              <a:gdLst>
                <a:gd name="connsiteX0" fmla="*/ 0 w 31577"/>
                <a:gd name="connsiteY0" fmla="*/ 0 h 173"/>
                <a:gd name="connsiteX1" fmla="*/ 31578 w 31577"/>
                <a:gd name="connsiteY1" fmla="*/ 174 h 173"/>
              </a:gdLst>
              <a:ahLst/>
              <a:cxnLst>
                <a:cxn ang="0">
                  <a:pos x="connsiteX0" y="connsiteY0"/>
                </a:cxn>
                <a:cxn ang="0">
                  <a:pos x="connsiteX1" y="connsiteY1"/>
                </a:cxn>
              </a:cxnLst>
              <a:rect l="l" t="t" r="r" b="b"/>
              <a:pathLst>
                <a:path w="31577" h="173">
                  <a:moveTo>
                    <a:pt x="0" y="0"/>
                  </a:moveTo>
                  <a:lnTo>
                    <a:pt x="31578" y="174"/>
                  </a:lnTo>
                </a:path>
              </a:pathLst>
            </a:custGeom>
            <a:noFill/>
            <a:ln w="8914" cap="rnd">
              <a:solidFill>
                <a:srgbClr val="000000"/>
              </a:solidFill>
              <a:prstDash val="solid"/>
              <a:round/>
            </a:ln>
          </p:spPr>
          <p:txBody>
            <a:bodyPr rtlCol="0" anchor="ctr"/>
            <a:lstStyle/>
            <a:p>
              <a:endParaRPr lang="en-US"/>
            </a:p>
          </p:txBody>
        </p:sp>
        <p:sp>
          <p:nvSpPr>
            <p:cNvPr id="48" name="Freeform: Shape 47">
              <a:extLst>
                <a:ext uri="{FF2B5EF4-FFF2-40B4-BE49-F238E27FC236}">
                  <a16:creationId xmlns:a16="http://schemas.microsoft.com/office/drawing/2014/main" id="{A34B9382-2B7C-1F9F-9C58-DCEA0756CAB3}"/>
                </a:ext>
              </a:extLst>
            </p:cNvPr>
            <p:cNvSpPr/>
            <p:nvPr/>
          </p:nvSpPr>
          <p:spPr>
            <a:xfrm>
              <a:off x="7500835" y="3211284"/>
              <a:ext cx="31682" cy="106"/>
            </a:xfrm>
            <a:custGeom>
              <a:avLst/>
              <a:gdLst>
                <a:gd name="connsiteX0" fmla="*/ 0 w 31682"/>
                <a:gd name="connsiteY0" fmla="*/ 106 h 106"/>
                <a:gd name="connsiteX1" fmla="*/ 31683 w 31682"/>
                <a:gd name="connsiteY1" fmla="*/ 0 h 106"/>
              </a:gdLst>
              <a:ahLst/>
              <a:cxnLst>
                <a:cxn ang="0">
                  <a:pos x="connsiteX0" y="connsiteY0"/>
                </a:cxn>
                <a:cxn ang="0">
                  <a:pos x="connsiteX1" y="connsiteY1"/>
                </a:cxn>
              </a:cxnLst>
              <a:rect l="l" t="t" r="r" b="b"/>
              <a:pathLst>
                <a:path w="31682" h="106">
                  <a:moveTo>
                    <a:pt x="0" y="106"/>
                  </a:moveTo>
                  <a:lnTo>
                    <a:pt x="31683" y="0"/>
                  </a:lnTo>
                </a:path>
              </a:pathLst>
            </a:custGeom>
            <a:noFill/>
            <a:ln w="8914" cap="rnd">
              <a:solidFill>
                <a:srgbClr val="000000"/>
              </a:solidFill>
              <a:prstDash val="solid"/>
              <a:round/>
            </a:ln>
          </p:spPr>
          <p:txBody>
            <a:bodyPr rtlCol="0" anchor="ctr"/>
            <a:lstStyle/>
            <a:p>
              <a:endParaRPr lang="en-US"/>
            </a:p>
          </p:txBody>
        </p:sp>
        <p:sp>
          <p:nvSpPr>
            <p:cNvPr id="49" name="Freeform: Shape 48">
              <a:extLst>
                <a:ext uri="{FF2B5EF4-FFF2-40B4-BE49-F238E27FC236}">
                  <a16:creationId xmlns:a16="http://schemas.microsoft.com/office/drawing/2014/main" id="{535BD6DF-E1EB-290B-402D-33389DA17F17}"/>
                </a:ext>
              </a:extLst>
            </p:cNvPr>
            <p:cNvSpPr/>
            <p:nvPr/>
          </p:nvSpPr>
          <p:spPr>
            <a:xfrm>
              <a:off x="7449424" y="3125013"/>
              <a:ext cx="39459" cy="43956"/>
            </a:xfrm>
            <a:custGeom>
              <a:avLst/>
              <a:gdLst>
                <a:gd name="connsiteX0" fmla="*/ 39460 w 39459"/>
                <a:gd name="connsiteY0" fmla="*/ 43956 h 43956"/>
                <a:gd name="connsiteX1" fmla="*/ 0 w 39459"/>
                <a:gd name="connsiteY1" fmla="*/ 0 h 43956"/>
              </a:gdLst>
              <a:ahLst/>
              <a:cxnLst>
                <a:cxn ang="0">
                  <a:pos x="connsiteX0" y="connsiteY0"/>
                </a:cxn>
                <a:cxn ang="0">
                  <a:pos x="connsiteX1" y="connsiteY1"/>
                </a:cxn>
              </a:cxnLst>
              <a:rect l="l" t="t" r="r" b="b"/>
              <a:pathLst>
                <a:path w="39459" h="43956">
                  <a:moveTo>
                    <a:pt x="39460" y="43956"/>
                  </a:moveTo>
                  <a:cubicBezTo>
                    <a:pt x="33169" y="21029"/>
                    <a:pt x="18132" y="4278"/>
                    <a:pt x="0" y="0"/>
                  </a:cubicBezTo>
                </a:path>
              </a:pathLst>
            </a:custGeom>
            <a:noFill/>
            <a:ln w="8914" cap="rnd">
              <a:solidFill>
                <a:srgbClr val="000000"/>
              </a:solidFill>
              <a:prstDash val="solid"/>
              <a:round/>
            </a:ln>
          </p:spPr>
          <p:txBody>
            <a:bodyPr rtlCol="0" anchor="ctr"/>
            <a:lstStyle/>
            <a:p>
              <a:endParaRPr lang="en-US"/>
            </a:p>
          </p:txBody>
        </p:sp>
        <p:sp>
          <p:nvSpPr>
            <p:cNvPr id="50" name="Freeform: Shape 49">
              <a:extLst>
                <a:ext uri="{FF2B5EF4-FFF2-40B4-BE49-F238E27FC236}">
                  <a16:creationId xmlns:a16="http://schemas.microsoft.com/office/drawing/2014/main" id="{198FE752-904E-5055-F228-FFC93CB746F5}"/>
                </a:ext>
              </a:extLst>
            </p:cNvPr>
            <p:cNvSpPr/>
            <p:nvPr/>
          </p:nvSpPr>
          <p:spPr>
            <a:xfrm>
              <a:off x="7420675" y="3122524"/>
              <a:ext cx="28786" cy="2205"/>
            </a:xfrm>
            <a:custGeom>
              <a:avLst/>
              <a:gdLst>
                <a:gd name="connsiteX0" fmla="*/ 28787 w 28786"/>
                <a:gd name="connsiteY0" fmla="*/ 2205 h 2205"/>
                <a:gd name="connsiteX1" fmla="*/ 0 w 28786"/>
                <a:gd name="connsiteY1" fmla="*/ 0 h 2205"/>
              </a:gdLst>
              <a:ahLst/>
              <a:cxnLst>
                <a:cxn ang="0">
                  <a:pos x="connsiteX0" y="connsiteY0"/>
                </a:cxn>
                <a:cxn ang="0">
                  <a:pos x="connsiteX1" y="connsiteY1"/>
                </a:cxn>
              </a:cxnLst>
              <a:rect l="l" t="t" r="r" b="b"/>
              <a:pathLst>
                <a:path w="28786" h="2205">
                  <a:moveTo>
                    <a:pt x="28787" y="2205"/>
                  </a:moveTo>
                  <a:lnTo>
                    <a:pt x="0" y="0"/>
                  </a:lnTo>
                </a:path>
              </a:pathLst>
            </a:custGeom>
            <a:noFill/>
            <a:ln w="8914" cap="rnd">
              <a:solidFill>
                <a:srgbClr val="000000"/>
              </a:solidFill>
              <a:prstDash val="solid"/>
              <a:round/>
            </a:ln>
          </p:spPr>
          <p:txBody>
            <a:bodyPr rtlCol="0" anchor="ctr"/>
            <a:lstStyle/>
            <a:p>
              <a:endParaRPr lang="en-US"/>
            </a:p>
          </p:txBody>
        </p:sp>
        <p:sp>
          <p:nvSpPr>
            <p:cNvPr id="51" name="Freeform: Shape 50">
              <a:extLst>
                <a:ext uri="{FF2B5EF4-FFF2-40B4-BE49-F238E27FC236}">
                  <a16:creationId xmlns:a16="http://schemas.microsoft.com/office/drawing/2014/main" id="{3E648F35-1635-6414-5C1D-DFC802A82730}"/>
                </a:ext>
              </a:extLst>
            </p:cNvPr>
            <p:cNvSpPr/>
            <p:nvPr/>
          </p:nvSpPr>
          <p:spPr>
            <a:xfrm>
              <a:off x="7372217" y="3180690"/>
              <a:ext cx="5" cy="41087"/>
            </a:xfrm>
            <a:custGeom>
              <a:avLst/>
              <a:gdLst>
                <a:gd name="connsiteX0" fmla="*/ 0 w 5"/>
                <a:gd name="connsiteY0" fmla="*/ 0 h 41087"/>
                <a:gd name="connsiteX1" fmla="*/ 5 w 5"/>
                <a:gd name="connsiteY1" fmla="*/ 41088 h 41087"/>
              </a:gdLst>
              <a:ahLst/>
              <a:cxnLst>
                <a:cxn ang="0">
                  <a:pos x="connsiteX0" y="connsiteY0"/>
                </a:cxn>
                <a:cxn ang="0">
                  <a:pos x="connsiteX1" y="connsiteY1"/>
                </a:cxn>
              </a:cxnLst>
              <a:rect l="l" t="t" r="r" b="b"/>
              <a:pathLst>
                <a:path w="5" h="41087">
                  <a:moveTo>
                    <a:pt x="0" y="0"/>
                  </a:moveTo>
                  <a:lnTo>
                    <a:pt x="5" y="41088"/>
                  </a:lnTo>
                </a:path>
              </a:pathLst>
            </a:custGeom>
            <a:noFill/>
            <a:ln w="8914" cap="rnd">
              <a:solidFill>
                <a:srgbClr val="000000"/>
              </a:solidFill>
              <a:prstDash val="solid"/>
              <a:round/>
            </a:ln>
          </p:spPr>
          <p:txBody>
            <a:bodyPr rtlCol="0" anchor="ctr"/>
            <a:lstStyle/>
            <a:p>
              <a:endParaRPr lang="en-US"/>
            </a:p>
          </p:txBody>
        </p:sp>
        <p:sp>
          <p:nvSpPr>
            <p:cNvPr id="52" name="Freeform: Shape 51">
              <a:extLst>
                <a:ext uri="{FF2B5EF4-FFF2-40B4-BE49-F238E27FC236}">
                  <a16:creationId xmlns:a16="http://schemas.microsoft.com/office/drawing/2014/main" id="{75DD9D5D-E10D-FE2A-DA64-8F7D7C97D037}"/>
                </a:ext>
              </a:extLst>
            </p:cNvPr>
            <p:cNvSpPr/>
            <p:nvPr/>
          </p:nvSpPr>
          <p:spPr>
            <a:xfrm>
              <a:off x="7328311" y="3173601"/>
              <a:ext cx="226" cy="37654"/>
            </a:xfrm>
            <a:custGeom>
              <a:avLst/>
              <a:gdLst>
                <a:gd name="connsiteX0" fmla="*/ 0 w 226"/>
                <a:gd name="connsiteY0" fmla="*/ 0 h 37654"/>
                <a:gd name="connsiteX1" fmla="*/ 226 w 226"/>
                <a:gd name="connsiteY1" fmla="*/ 37654 h 37654"/>
              </a:gdLst>
              <a:ahLst/>
              <a:cxnLst>
                <a:cxn ang="0">
                  <a:pos x="connsiteX0" y="connsiteY0"/>
                </a:cxn>
                <a:cxn ang="0">
                  <a:pos x="connsiteX1" y="connsiteY1"/>
                </a:cxn>
              </a:cxnLst>
              <a:rect l="l" t="t" r="r" b="b"/>
              <a:pathLst>
                <a:path w="226" h="37654">
                  <a:moveTo>
                    <a:pt x="0" y="0"/>
                  </a:moveTo>
                  <a:lnTo>
                    <a:pt x="226" y="37654"/>
                  </a:lnTo>
                </a:path>
              </a:pathLst>
            </a:custGeom>
            <a:noFill/>
            <a:ln w="8914" cap="rnd">
              <a:solidFill>
                <a:srgbClr val="000000"/>
              </a:solidFill>
              <a:prstDash val="solid"/>
              <a:round/>
            </a:ln>
          </p:spPr>
          <p:txBody>
            <a:bodyPr rtlCol="0" anchor="ctr"/>
            <a:lstStyle/>
            <a:p>
              <a:endParaRPr lang="en-US"/>
            </a:p>
          </p:txBody>
        </p:sp>
        <p:sp>
          <p:nvSpPr>
            <p:cNvPr id="53" name="Freeform: Shape 52">
              <a:extLst>
                <a:ext uri="{FF2B5EF4-FFF2-40B4-BE49-F238E27FC236}">
                  <a16:creationId xmlns:a16="http://schemas.microsoft.com/office/drawing/2014/main" id="{94A7220C-17EF-F964-F88D-EA6849C5231A}"/>
                </a:ext>
              </a:extLst>
            </p:cNvPr>
            <p:cNvSpPr/>
            <p:nvPr/>
          </p:nvSpPr>
          <p:spPr>
            <a:xfrm>
              <a:off x="7532518" y="3174567"/>
              <a:ext cx="869" cy="36716"/>
            </a:xfrm>
            <a:custGeom>
              <a:avLst/>
              <a:gdLst>
                <a:gd name="connsiteX0" fmla="*/ 870 w 869"/>
                <a:gd name="connsiteY0" fmla="*/ 0 h 36716"/>
                <a:gd name="connsiteX1" fmla="*/ 0 w 869"/>
                <a:gd name="connsiteY1" fmla="*/ 36717 h 36716"/>
              </a:gdLst>
              <a:ahLst/>
              <a:cxnLst>
                <a:cxn ang="0">
                  <a:pos x="connsiteX0" y="connsiteY0"/>
                </a:cxn>
                <a:cxn ang="0">
                  <a:pos x="connsiteX1" y="connsiteY1"/>
                </a:cxn>
              </a:cxnLst>
              <a:rect l="l" t="t" r="r" b="b"/>
              <a:pathLst>
                <a:path w="869" h="36716">
                  <a:moveTo>
                    <a:pt x="870" y="0"/>
                  </a:moveTo>
                  <a:lnTo>
                    <a:pt x="0" y="36717"/>
                  </a:lnTo>
                </a:path>
              </a:pathLst>
            </a:custGeom>
            <a:noFill/>
            <a:ln w="8914" cap="rnd">
              <a:solidFill>
                <a:srgbClr val="000000"/>
              </a:solidFill>
              <a:prstDash val="solid"/>
              <a:round/>
            </a:ln>
          </p:spPr>
          <p:txBody>
            <a:bodyPr rtlCol="0" anchor="ctr"/>
            <a:lstStyle/>
            <a:p>
              <a:endParaRPr lang="en-US"/>
            </a:p>
          </p:txBody>
        </p:sp>
      </p:grpSp>
      <p:sp>
        <p:nvSpPr>
          <p:cNvPr id="16" name="Text 8">
            <a:extLst>
              <a:ext uri="{FF2B5EF4-FFF2-40B4-BE49-F238E27FC236}">
                <a16:creationId xmlns:a16="http://schemas.microsoft.com/office/drawing/2014/main" id="{48EB9AC1-DFD7-D417-5DE6-3A96F561DF19}"/>
              </a:ext>
            </a:extLst>
          </p:cNvPr>
          <p:cNvSpPr/>
          <p:nvPr/>
        </p:nvSpPr>
        <p:spPr>
          <a:xfrm>
            <a:off x="4526047" y="3146754"/>
            <a:ext cx="2418932"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أسباب شخصية وإنسانية</a:t>
            </a:r>
            <a:endParaRPr lang="en-US" sz="1600"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8006BA80-AF30-7FAD-C0F3-8BEAF4CED69F}"/>
              </a:ext>
            </a:extLst>
          </p:cNvPr>
          <p:cNvSpPr/>
          <p:nvPr/>
        </p:nvSpPr>
        <p:spPr>
          <a:xfrm>
            <a:off x="4437618" y="3678927"/>
            <a:ext cx="3182243" cy="1902572"/>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في أساليب التواصل والعمل بين الأفراد</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الحساسية المفرطة تجاه النقد أو التحفيز</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في القيم والمعتقدات الشخصية</a:t>
            </a:r>
            <a:endParaRPr lang="en-US" dirty="0">
              <a:latin typeface="Alexandria" pitchFamily="2" charset="-78"/>
              <a:cs typeface="Alexandria" pitchFamily="2" charset="-78"/>
            </a:endParaRPr>
          </a:p>
        </p:txBody>
      </p:sp>
      <p:sp>
        <p:nvSpPr>
          <p:cNvPr id="19" name="Shape 10">
            <a:extLst>
              <a:ext uri="{FF2B5EF4-FFF2-40B4-BE49-F238E27FC236}">
                <a16:creationId xmlns:a16="http://schemas.microsoft.com/office/drawing/2014/main" id="{79CCD718-B5A8-EE50-4194-A45C30C2E2C8}"/>
              </a:ext>
            </a:extLst>
          </p:cNvPr>
          <p:cNvSpPr/>
          <p:nvPr/>
        </p:nvSpPr>
        <p:spPr>
          <a:xfrm>
            <a:off x="661591" y="2683768"/>
            <a:ext cx="3512741" cy="3053060"/>
          </a:xfrm>
          <a:prstGeom prst="roundRect">
            <a:avLst>
              <a:gd name="adj" fmla="val 4876"/>
            </a:avLst>
          </a:prstGeom>
          <a:solidFill>
            <a:srgbClr val="CEE6FD"/>
          </a:solidFill>
          <a:ln/>
        </p:spPr>
        <p:txBody>
          <a:bodyPr>
            <a:spAutoFit/>
          </a:bodyPr>
          <a:lstStyle/>
          <a:p>
            <a:endParaRPr lang="en-US"/>
          </a:p>
        </p:txBody>
      </p:sp>
      <p:sp>
        <p:nvSpPr>
          <p:cNvPr id="20" name="Shape 11">
            <a:extLst>
              <a:ext uri="{FF2B5EF4-FFF2-40B4-BE49-F238E27FC236}">
                <a16:creationId xmlns:a16="http://schemas.microsoft.com/office/drawing/2014/main" id="{CEB962F4-C5CB-427D-74D0-C44F63D56598}"/>
              </a:ext>
            </a:extLst>
          </p:cNvPr>
          <p:cNvSpPr/>
          <p:nvPr/>
        </p:nvSpPr>
        <p:spPr>
          <a:xfrm>
            <a:off x="3512940" y="2849067"/>
            <a:ext cx="496094" cy="496094"/>
          </a:xfrm>
          <a:prstGeom prst="roundRect">
            <a:avLst>
              <a:gd name="adj" fmla="val 15358451"/>
            </a:avLst>
          </a:prstGeom>
          <a:solidFill>
            <a:srgbClr val="84C1FA"/>
          </a:solidFill>
          <a:ln/>
        </p:spPr>
        <p:txBody>
          <a:bodyPr>
            <a:spAutoFit/>
          </a:bodyPr>
          <a:lstStyle/>
          <a:p>
            <a:endParaRPr lang="en-US"/>
          </a:p>
        </p:txBody>
      </p:sp>
      <p:grpSp>
        <p:nvGrpSpPr>
          <p:cNvPr id="54" name="Image 2" descr="preencoded.png">
            <a:extLst>
              <a:ext uri="{FF2B5EF4-FFF2-40B4-BE49-F238E27FC236}">
                <a16:creationId xmlns:a16="http://schemas.microsoft.com/office/drawing/2014/main" id="{2EF5BF97-0344-DCEB-50D1-273A6864943B}"/>
              </a:ext>
            </a:extLst>
          </p:cNvPr>
          <p:cNvGrpSpPr/>
          <p:nvPr/>
        </p:nvGrpSpPr>
        <p:grpSpPr>
          <a:xfrm>
            <a:off x="3650185" y="2994134"/>
            <a:ext cx="205020" cy="203889"/>
            <a:chOff x="3650185" y="2994134"/>
            <a:chExt cx="205020" cy="203889"/>
          </a:xfrm>
          <a:noFill/>
        </p:grpSpPr>
        <p:sp>
          <p:nvSpPr>
            <p:cNvPr id="55" name="Freeform: Shape 54">
              <a:extLst>
                <a:ext uri="{FF2B5EF4-FFF2-40B4-BE49-F238E27FC236}">
                  <a16:creationId xmlns:a16="http://schemas.microsoft.com/office/drawing/2014/main" id="{47484AD4-3DDD-1BCF-F21D-3080C9CE7318}"/>
                </a:ext>
              </a:extLst>
            </p:cNvPr>
            <p:cNvSpPr/>
            <p:nvPr/>
          </p:nvSpPr>
          <p:spPr>
            <a:xfrm>
              <a:off x="3755342" y="3026828"/>
              <a:ext cx="23280" cy="3781"/>
            </a:xfrm>
            <a:custGeom>
              <a:avLst/>
              <a:gdLst>
                <a:gd name="connsiteX0" fmla="*/ 23280 w 23280"/>
                <a:gd name="connsiteY0" fmla="*/ 99 h 3781"/>
                <a:gd name="connsiteX1" fmla="*/ 2774 w 23280"/>
                <a:gd name="connsiteY1" fmla="*/ 672 h 3781"/>
                <a:gd name="connsiteX2" fmla="*/ 0 w 23280"/>
                <a:gd name="connsiteY2" fmla="*/ 3781 h 3781"/>
              </a:gdLst>
              <a:ahLst/>
              <a:cxnLst>
                <a:cxn ang="0">
                  <a:pos x="connsiteX0" y="connsiteY0"/>
                </a:cxn>
                <a:cxn ang="0">
                  <a:pos x="connsiteX1" y="connsiteY1"/>
                </a:cxn>
                <a:cxn ang="0">
                  <a:pos x="connsiteX2" y="connsiteY2"/>
                </a:cxn>
              </a:cxnLst>
              <a:rect l="l" t="t" r="r" b="b"/>
              <a:pathLst>
                <a:path w="23280" h="3781">
                  <a:moveTo>
                    <a:pt x="23280" y="99"/>
                  </a:moveTo>
                  <a:cubicBezTo>
                    <a:pt x="13752" y="-130"/>
                    <a:pt x="4566" y="28"/>
                    <a:pt x="2774" y="672"/>
                  </a:cubicBezTo>
                  <a:cubicBezTo>
                    <a:pt x="2217" y="1128"/>
                    <a:pt x="1293" y="2164"/>
                    <a:pt x="0" y="3781"/>
                  </a:cubicBezTo>
                </a:path>
              </a:pathLst>
            </a:custGeom>
            <a:noFill/>
            <a:ln w="8914" cap="rnd">
              <a:solidFill>
                <a:srgbClr val="000000"/>
              </a:solidFill>
              <a:prstDash val="solid"/>
              <a:round/>
            </a:ln>
          </p:spPr>
          <p:txBody>
            <a:bodyPr rtlCol="0" anchor="ctr"/>
            <a:lstStyle/>
            <a:p>
              <a:endParaRPr lang="en-US"/>
            </a:p>
          </p:txBody>
        </p:sp>
        <p:sp>
          <p:nvSpPr>
            <p:cNvPr id="56" name="Freeform: Shape 55">
              <a:extLst>
                <a:ext uri="{FF2B5EF4-FFF2-40B4-BE49-F238E27FC236}">
                  <a16:creationId xmlns:a16="http://schemas.microsoft.com/office/drawing/2014/main" id="{87A1AB40-152F-7FB9-F9A9-C450C9443DFB}"/>
                </a:ext>
              </a:extLst>
            </p:cNvPr>
            <p:cNvSpPr/>
            <p:nvPr/>
          </p:nvSpPr>
          <p:spPr>
            <a:xfrm>
              <a:off x="3755342" y="3030609"/>
              <a:ext cx="25172" cy="25513"/>
            </a:xfrm>
            <a:custGeom>
              <a:avLst/>
              <a:gdLst>
                <a:gd name="connsiteX0" fmla="*/ 25172 w 25172"/>
                <a:gd name="connsiteY0" fmla="*/ 23291 h 25513"/>
                <a:gd name="connsiteX1" fmla="*/ 19962 w 25172"/>
                <a:gd name="connsiteY1" fmla="*/ 25513 h 25513"/>
                <a:gd name="connsiteX2" fmla="*/ 2395 w 25172"/>
                <a:gd name="connsiteY2" fmla="*/ 24406 h 25513"/>
                <a:gd name="connsiteX3" fmla="*/ 150 w 25172"/>
                <a:gd name="connsiteY3" fmla="*/ 20344 h 25513"/>
                <a:gd name="connsiteX4" fmla="*/ 0 w 25172"/>
                <a:gd name="connsiteY4" fmla="*/ 0 h 25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72" h="25513">
                  <a:moveTo>
                    <a:pt x="25172" y="23291"/>
                  </a:moveTo>
                  <a:cubicBezTo>
                    <a:pt x="22914" y="24725"/>
                    <a:pt x="21020" y="25389"/>
                    <a:pt x="19962" y="25513"/>
                  </a:cubicBezTo>
                  <a:cubicBezTo>
                    <a:pt x="5481" y="25485"/>
                    <a:pt x="3398" y="24996"/>
                    <a:pt x="2395" y="24406"/>
                  </a:cubicBezTo>
                  <a:cubicBezTo>
                    <a:pt x="1521" y="23561"/>
                    <a:pt x="835" y="22544"/>
                    <a:pt x="150" y="20344"/>
                  </a:cubicBezTo>
                  <a:cubicBezTo>
                    <a:pt x="67" y="18899"/>
                    <a:pt x="17" y="12118"/>
                    <a:pt x="0" y="0"/>
                  </a:cubicBezTo>
                </a:path>
              </a:pathLst>
            </a:custGeom>
            <a:noFill/>
            <a:ln w="8914" cap="rnd">
              <a:solidFill>
                <a:srgbClr val="000000"/>
              </a:solidFill>
              <a:prstDash val="solid"/>
              <a:round/>
            </a:ln>
          </p:spPr>
          <p:txBody>
            <a:bodyPr rtlCol="0" anchor="ctr"/>
            <a:lstStyle/>
            <a:p>
              <a:endParaRPr lang="en-US"/>
            </a:p>
          </p:txBody>
        </p:sp>
        <p:sp>
          <p:nvSpPr>
            <p:cNvPr id="57" name="Freeform: Shape 56">
              <a:extLst>
                <a:ext uri="{FF2B5EF4-FFF2-40B4-BE49-F238E27FC236}">
                  <a16:creationId xmlns:a16="http://schemas.microsoft.com/office/drawing/2014/main" id="{6F04E0B4-2FF8-9729-C356-CB2C2424E097}"/>
                </a:ext>
              </a:extLst>
            </p:cNvPr>
            <p:cNvSpPr/>
            <p:nvPr/>
          </p:nvSpPr>
          <p:spPr>
            <a:xfrm>
              <a:off x="3807126" y="3026866"/>
              <a:ext cx="23005" cy="29082"/>
            </a:xfrm>
            <a:custGeom>
              <a:avLst/>
              <a:gdLst>
                <a:gd name="connsiteX0" fmla="*/ 20519 w 23005"/>
                <a:gd name="connsiteY0" fmla="*/ 29082 h 29082"/>
                <a:gd name="connsiteX1" fmla="*/ 23005 w 23005"/>
                <a:gd name="connsiteY1" fmla="*/ 22677 h 29082"/>
                <a:gd name="connsiteX2" fmla="*/ 22125 w 23005"/>
                <a:gd name="connsiteY2" fmla="*/ 2545 h 29082"/>
                <a:gd name="connsiteX3" fmla="*/ 19212 w 23005"/>
                <a:gd name="connsiteY3" fmla="*/ 180 h 29082"/>
                <a:gd name="connsiteX4" fmla="*/ 0 w 23005"/>
                <a:gd name="connsiteY4" fmla="*/ 368 h 290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05" h="29082">
                  <a:moveTo>
                    <a:pt x="20519" y="29082"/>
                  </a:moveTo>
                  <a:cubicBezTo>
                    <a:pt x="22263" y="26215"/>
                    <a:pt x="22692" y="25027"/>
                    <a:pt x="23005" y="22677"/>
                  </a:cubicBezTo>
                  <a:cubicBezTo>
                    <a:pt x="22997" y="6044"/>
                    <a:pt x="22646" y="3720"/>
                    <a:pt x="22125" y="2545"/>
                  </a:cubicBezTo>
                  <a:cubicBezTo>
                    <a:pt x="21325" y="1503"/>
                    <a:pt x="20305" y="685"/>
                    <a:pt x="19212" y="180"/>
                  </a:cubicBezTo>
                  <a:cubicBezTo>
                    <a:pt x="18143" y="-79"/>
                    <a:pt x="4046" y="-93"/>
                    <a:pt x="0" y="368"/>
                  </a:cubicBezTo>
                </a:path>
              </a:pathLst>
            </a:custGeom>
            <a:noFill/>
            <a:ln w="8914" cap="rnd">
              <a:solidFill>
                <a:srgbClr val="000000"/>
              </a:solidFill>
              <a:prstDash val="solid"/>
              <a:round/>
            </a:ln>
          </p:spPr>
          <p:txBody>
            <a:bodyPr rtlCol="0" anchor="ctr"/>
            <a:lstStyle/>
            <a:p>
              <a:endParaRPr lang="en-US"/>
            </a:p>
          </p:txBody>
        </p:sp>
        <p:sp>
          <p:nvSpPr>
            <p:cNvPr id="58" name="Freeform: Shape 57">
              <a:extLst>
                <a:ext uri="{FF2B5EF4-FFF2-40B4-BE49-F238E27FC236}">
                  <a16:creationId xmlns:a16="http://schemas.microsoft.com/office/drawing/2014/main" id="{D3E3C6DD-1A7E-770F-22B0-989E25A58002}"/>
                </a:ext>
              </a:extLst>
            </p:cNvPr>
            <p:cNvSpPr/>
            <p:nvPr/>
          </p:nvSpPr>
          <p:spPr>
            <a:xfrm>
              <a:off x="3805022" y="3030587"/>
              <a:ext cx="22623" cy="25368"/>
            </a:xfrm>
            <a:custGeom>
              <a:avLst/>
              <a:gdLst>
                <a:gd name="connsiteX0" fmla="*/ 22623 w 22623"/>
                <a:gd name="connsiteY0" fmla="*/ 25362 h 25368"/>
                <a:gd name="connsiteX1" fmla="*/ 2023 w 22623"/>
                <a:gd name="connsiteY1" fmla="*/ 24142 h 25368"/>
                <a:gd name="connsiteX2" fmla="*/ 239 w 22623"/>
                <a:gd name="connsiteY2" fmla="*/ 21114 h 25368"/>
                <a:gd name="connsiteX3" fmla="*/ 0 w 22623"/>
                <a:gd name="connsiteY3" fmla="*/ 0 h 25368"/>
              </a:gdLst>
              <a:ahLst/>
              <a:cxnLst>
                <a:cxn ang="0">
                  <a:pos x="connsiteX0" y="connsiteY0"/>
                </a:cxn>
                <a:cxn ang="0">
                  <a:pos x="connsiteX1" y="connsiteY1"/>
                </a:cxn>
                <a:cxn ang="0">
                  <a:pos x="connsiteX2" y="connsiteY2"/>
                </a:cxn>
                <a:cxn ang="0">
                  <a:pos x="connsiteX3" y="connsiteY3"/>
                </a:cxn>
              </a:cxnLst>
              <a:rect l="l" t="t" r="r" b="b"/>
              <a:pathLst>
                <a:path w="22623" h="25368">
                  <a:moveTo>
                    <a:pt x="22623" y="25362"/>
                  </a:moveTo>
                  <a:cubicBezTo>
                    <a:pt x="5125" y="25439"/>
                    <a:pt x="3006" y="24815"/>
                    <a:pt x="2023" y="24142"/>
                  </a:cubicBezTo>
                  <a:cubicBezTo>
                    <a:pt x="1191" y="23251"/>
                    <a:pt x="604" y="22206"/>
                    <a:pt x="239" y="21114"/>
                  </a:cubicBezTo>
                  <a:cubicBezTo>
                    <a:pt x="73" y="19655"/>
                    <a:pt x="-7" y="12617"/>
                    <a:pt x="0" y="0"/>
                  </a:cubicBezTo>
                </a:path>
              </a:pathLst>
            </a:custGeom>
            <a:noFill/>
            <a:ln w="8914" cap="rnd">
              <a:solidFill>
                <a:srgbClr val="000000"/>
              </a:solidFill>
              <a:prstDash val="solid"/>
              <a:round/>
            </a:ln>
          </p:spPr>
          <p:txBody>
            <a:bodyPr rtlCol="0" anchor="ctr"/>
            <a:lstStyle/>
            <a:p>
              <a:endParaRPr lang="en-US"/>
            </a:p>
          </p:txBody>
        </p:sp>
        <p:sp>
          <p:nvSpPr>
            <p:cNvPr id="59" name="Freeform: Shape 58">
              <a:extLst>
                <a:ext uri="{FF2B5EF4-FFF2-40B4-BE49-F238E27FC236}">
                  <a16:creationId xmlns:a16="http://schemas.microsoft.com/office/drawing/2014/main" id="{A18CA1E2-EF9B-EA84-F158-F97404B23F68}"/>
                </a:ext>
              </a:extLst>
            </p:cNvPr>
            <p:cNvSpPr/>
            <p:nvPr/>
          </p:nvSpPr>
          <p:spPr>
            <a:xfrm>
              <a:off x="3697311" y="3081628"/>
              <a:ext cx="4858" cy="28446"/>
            </a:xfrm>
            <a:custGeom>
              <a:avLst/>
              <a:gdLst>
                <a:gd name="connsiteX0" fmla="*/ 2596 w 4858"/>
                <a:gd name="connsiteY0" fmla="*/ 28446 h 28446"/>
                <a:gd name="connsiteX1" fmla="*/ 4859 w 4858"/>
                <a:gd name="connsiteY1" fmla="*/ 5343 h 28446"/>
                <a:gd name="connsiteX2" fmla="*/ 3085 w 4858"/>
                <a:gd name="connsiteY2" fmla="*/ 1162 h 28446"/>
                <a:gd name="connsiteX3" fmla="*/ 0 w 4858"/>
                <a:gd name="connsiteY3" fmla="*/ 0 h 28446"/>
              </a:gdLst>
              <a:ahLst/>
              <a:cxnLst>
                <a:cxn ang="0">
                  <a:pos x="connsiteX0" y="connsiteY0"/>
                </a:cxn>
                <a:cxn ang="0">
                  <a:pos x="connsiteX1" y="connsiteY1"/>
                </a:cxn>
                <a:cxn ang="0">
                  <a:pos x="connsiteX2" y="connsiteY2"/>
                </a:cxn>
                <a:cxn ang="0">
                  <a:pos x="connsiteX3" y="connsiteY3"/>
                </a:cxn>
              </a:cxnLst>
              <a:rect l="l" t="t" r="r" b="b"/>
              <a:pathLst>
                <a:path w="4858" h="28446">
                  <a:moveTo>
                    <a:pt x="2596" y="28446"/>
                  </a:moveTo>
                  <a:cubicBezTo>
                    <a:pt x="4100" y="25917"/>
                    <a:pt x="4804" y="23804"/>
                    <a:pt x="4859" y="5343"/>
                  </a:cubicBezTo>
                  <a:cubicBezTo>
                    <a:pt x="4484" y="3480"/>
                    <a:pt x="4078" y="2495"/>
                    <a:pt x="3085" y="1162"/>
                  </a:cubicBezTo>
                  <a:cubicBezTo>
                    <a:pt x="2303" y="691"/>
                    <a:pt x="1275" y="303"/>
                    <a:pt x="0" y="0"/>
                  </a:cubicBezTo>
                </a:path>
              </a:pathLst>
            </a:custGeom>
            <a:noFill/>
            <a:ln w="8914" cap="rnd">
              <a:solidFill>
                <a:srgbClr val="000000"/>
              </a:solidFill>
              <a:prstDash val="solid"/>
              <a:round/>
            </a:ln>
          </p:spPr>
          <p:txBody>
            <a:bodyPr rtlCol="0" anchor="ctr"/>
            <a:lstStyle/>
            <a:p>
              <a:endParaRPr lang="en-US"/>
            </a:p>
          </p:txBody>
        </p:sp>
        <p:sp>
          <p:nvSpPr>
            <p:cNvPr id="60" name="Freeform: Shape 59">
              <a:extLst>
                <a:ext uri="{FF2B5EF4-FFF2-40B4-BE49-F238E27FC236}">
                  <a16:creationId xmlns:a16="http://schemas.microsoft.com/office/drawing/2014/main" id="{C113AB93-E929-FC4E-0917-7BC7765A83AD}"/>
                </a:ext>
              </a:extLst>
            </p:cNvPr>
            <p:cNvSpPr/>
            <p:nvPr/>
          </p:nvSpPr>
          <p:spPr>
            <a:xfrm>
              <a:off x="3677528" y="3081658"/>
              <a:ext cx="4299" cy="1390"/>
            </a:xfrm>
            <a:custGeom>
              <a:avLst/>
              <a:gdLst>
                <a:gd name="connsiteX0" fmla="*/ 4300 w 4299"/>
                <a:gd name="connsiteY0" fmla="*/ 0 h 1390"/>
                <a:gd name="connsiteX1" fmla="*/ 0 w 4299"/>
                <a:gd name="connsiteY1" fmla="*/ 1391 h 1390"/>
              </a:gdLst>
              <a:ahLst/>
              <a:cxnLst>
                <a:cxn ang="0">
                  <a:pos x="connsiteX0" y="connsiteY0"/>
                </a:cxn>
                <a:cxn ang="0">
                  <a:pos x="connsiteX1" y="connsiteY1"/>
                </a:cxn>
              </a:cxnLst>
              <a:rect l="l" t="t" r="r" b="b"/>
              <a:pathLst>
                <a:path w="4299" h="1390">
                  <a:moveTo>
                    <a:pt x="4300" y="0"/>
                  </a:moveTo>
                  <a:cubicBezTo>
                    <a:pt x="3231" y="168"/>
                    <a:pt x="1798" y="632"/>
                    <a:pt x="0" y="1391"/>
                  </a:cubicBezTo>
                </a:path>
              </a:pathLst>
            </a:custGeom>
            <a:noFill/>
            <a:ln w="8914" cap="rnd">
              <a:solidFill>
                <a:srgbClr val="000000"/>
              </a:solidFill>
              <a:prstDash val="solid"/>
              <a:round/>
            </a:ln>
          </p:spPr>
          <p:txBody>
            <a:bodyPr rtlCol="0" anchor="ctr"/>
            <a:lstStyle/>
            <a:p>
              <a:endParaRPr lang="en-US"/>
            </a:p>
          </p:txBody>
        </p:sp>
        <p:sp>
          <p:nvSpPr>
            <p:cNvPr id="61" name="Freeform: Shape 60">
              <a:extLst>
                <a:ext uri="{FF2B5EF4-FFF2-40B4-BE49-F238E27FC236}">
                  <a16:creationId xmlns:a16="http://schemas.microsoft.com/office/drawing/2014/main" id="{A80C9A75-FC16-5EDB-CB18-EFDC3158D59E}"/>
                </a:ext>
              </a:extLst>
            </p:cNvPr>
            <p:cNvSpPr/>
            <p:nvPr/>
          </p:nvSpPr>
          <p:spPr>
            <a:xfrm>
              <a:off x="3676798" y="3083048"/>
              <a:ext cx="5120" cy="27068"/>
            </a:xfrm>
            <a:custGeom>
              <a:avLst/>
              <a:gdLst>
                <a:gd name="connsiteX0" fmla="*/ 5121 w 5120"/>
                <a:gd name="connsiteY0" fmla="*/ 27068 h 27068"/>
                <a:gd name="connsiteX1" fmla="*/ 885 w 5120"/>
                <a:gd name="connsiteY1" fmla="*/ 24601 h 27068"/>
                <a:gd name="connsiteX2" fmla="*/ 1 w 5120"/>
                <a:gd name="connsiteY2" fmla="*/ 3850 h 27068"/>
                <a:gd name="connsiteX3" fmla="*/ 730 w 5120"/>
                <a:gd name="connsiteY3" fmla="*/ 0 h 27068"/>
              </a:gdLst>
              <a:ahLst/>
              <a:cxnLst>
                <a:cxn ang="0">
                  <a:pos x="connsiteX0" y="connsiteY0"/>
                </a:cxn>
                <a:cxn ang="0">
                  <a:pos x="connsiteX1" y="connsiteY1"/>
                </a:cxn>
                <a:cxn ang="0">
                  <a:pos x="connsiteX2" y="connsiteY2"/>
                </a:cxn>
                <a:cxn ang="0">
                  <a:pos x="connsiteX3" y="connsiteY3"/>
                </a:cxn>
              </a:cxnLst>
              <a:rect l="l" t="t" r="r" b="b"/>
              <a:pathLst>
                <a:path w="5120" h="27068">
                  <a:moveTo>
                    <a:pt x="5121" y="27068"/>
                  </a:moveTo>
                  <a:cubicBezTo>
                    <a:pt x="3172" y="26688"/>
                    <a:pt x="1942" y="25988"/>
                    <a:pt x="885" y="24601"/>
                  </a:cubicBezTo>
                  <a:cubicBezTo>
                    <a:pt x="166" y="22657"/>
                    <a:pt x="-15" y="19955"/>
                    <a:pt x="1" y="3850"/>
                  </a:cubicBezTo>
                  <a:lnTo>
                    <a:pt x="730" y="0"/>
                  </a:lnTo>
                </a:path>
              </a:pathLst>
            </a:custGeom>
            <a:noFill/>
            <a:ln w="8914" cap="rnd">
              <a:solidFill>
                <a:srgbClr val="000000"/>
              </a:solidFill>
              <a:prstDash val="solid"/>
              <a:round/>
            </a:ln>
          </p:spPr>
          <p:txBody>
            <a:bodyPr rtlCol="0" anchor="ctr"/>
            <a:lstStyle/>
            <a:p>
              <a:endParaRPr lang="en-US"/>
            </a:p>
          </p:txBody>
        </p:sp>
        <p:sp>
          <p:nvSpPr>
            <p:cNvPr id="62" name="Freeform: Shape 61">
              <a:extLst>
                <a:ext uri="{FF2B5EF4-FFF2-40B4-BE49-F238E27FC236}">
                  <a16:creationId xmlns:a16="http://schemas.microsoft.com/office/drawing/2014/main" id="{3B368BAA-CA50-8408-302A-6B56DDC2769D}"/>
                </a:ext>
              </a:extLst>
            </p:cNvPr>
            <p:cNvSpPr/>
            <p:nvPr/>
          </p:nvSpPr>
          <p:spPr>
            <a:xfrm>
              <a:off x="3755348" y="3081712"/>
              <a:ext cx="25577" cy="28197"/>
            </a:xfrm>
            <a:custGeom>
              <a:avLst/>
              <a:gdLst>
                <a:gd name="connsiteX0" fmla="*/ 23921 w 25577"/>
                <a:gd name="connsiteY0" fmla="*/ 28197 h 28197"/>
                <a:gd name="connsiteX1" fmla="*/ 25578 w 25577"/>
                <a:gd name="connsiteY1" fmla="*/ 22118 h 28197"/>
                <a:gd name="connsiteX2" fmla="*/ 24990 w 25577"/>
                <a:gd name="connsiteY2" fmla="*/ 3198 h 28197"/>
                <a:gd name="connsiteX3" fmla="*/ 22404 w 25577"/>
                <a:gd name="connsiteY3" fmla="*/ 509 h 28197"/>
                <a:gd name="connsiteX4" fmla="*/ 4320 w 25577"/>
                <a:gd name="connsiteY4" fmla="*/ 35 h 28197"/>
                <a:gd name="connsiteX5" fmla="*/ 0 w 25577"/>
                <a:gd name="connsiteY5" fmla="*/ 1648 h 28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577" h="28197">
                  <a:moveTo>
                    <a:pt x="23921" y="28197"/>
                  </a:moveTo>
                  <a:cubicBezTo>
                    <a:pt x="25058" y="25326"/>
                    <a:pt x="25498" y="23277"/>
                    <a:pt x="25578" y="22118"/>
                  </a:cubicBezTo>
                  <a:cubicBezTo>
                    <a:pt x="25521" y="5473"/>
                    <a:pt x="25367" y="4342"/>
                    <a:pt x="24990" y="3198"/>
                  </a:cubicBezTo>
                  <a:cubicBezTo>
                    <a:pt x="24344" y="2104"/>
                    <a:pt x="23442" y="1170"/>
                    <a:pt x="22404" y="509"/>
                  </a:cubicBezTo>
                  <a:cubicBezTo>
                    <a:pt x="21332" y="128"/>
                    <a:pt x="19250" y="-89"/>
                    <a:pt x="4320" y="35"/>
                  </a:cubicBezTo>
                  <a:cubicBezTo>
                    <a:pt x="3577" y="213"/>
                    <a:pt x="2137" y="751"/>
                    <a:pt x="0" y="1648"/>
                  </a:cubicBezTo>
                </a:path>
              </a:pathLst>
            </a:custGeom>
            <a:noFill/>
            <a:ln w="8914" cap="rnd">
              <a:solidFill>
                <a:srgbClr val="000000"/>
              </a:solidFill>
              <a:prstDash val="solid"/>
              <a:round/>
            </a:ln>
          </p:spPr>
          <p:txBody>
            <a:bodyPr rtlCol="0" anchor="ctr"/>
            <a:lstStyle/>
            <a:p>
              <a:endParaRPr lang="en-US"/>
            </a:p>
          </p:txBody>
        </p:sp>
        <p:sp>
          <p:nvSpPr>
            <p:cNvPr id="63" name="Freeform: Shape 62">
              <a:extLst>
                <a:ext uri="{FF2B5EF4-FFF2-40B4-BE49-F238E27FC236}">
                  <a16:creationId xmlns:a16="http://schemas.microsoft.com/office/drawing/2014/main" id="{6DBD090C-443E-E355-465A-D522046C05B3}"/>
                </a:ext>
              </a:extLst>
            </p:cNvPr>
            <p:cNvSpPr/>
            <p:nvPr/>
          </p:nvSpPr>
          <p:spPr>
            <a:xfrm>
              <a:off x="3805511" y="3081791"/>
              <a:ext cx="23757" cy="1685"/>
            </a:xfrm>
            <a:custGeom>
              <a:avLst/>
              <a:gdLst>
                <a:gd name="connsiteX0" fmla="*/ 23757 w 23757"/>
                <a:gd name="connsiteY0" fmla="*/ 376 h 1685"/>
                <a:gd name="connsiteX1" fmla="*/ 2445 w 23757"/>
                <a:gd name="connsiteY1" fmla="*/ 427 h 1685"/>
                <a:gd name="connsiteX2" fmla="*/ 0 w 23757"/>
                <a:gd name="connsiteY2" fmla="*/ 1686 h 1685"/>
              </a:gdLst>
              <a:ahLst/>
              <a:cxnLst>
                <a:cxn ang="0">
                  <a:pos x="connsiteX0" y="connsiteY0"/>
                </a:cxn>
                <a:cxn ang="0">
                  <a:pos x="connsiteX1" y="connsiteY1"/>
                </a:cxn>
                <a:cxn ang="0">
                  <a:pos x="connsiteX2" y="connsiteY2"/>
                </a:cxn>
              </a:cxnLst>
              <a:rect l="l" t="t" r="r" b="b"/>
              <a:pathLst>
                <a:path w="23757" h="1685">
                  <a:moveTo>
                    <a:pt x="23757" y="376"/>
                  </a:moveTo>
                  <a:cubicBezTo>
                    <a:pt x="18394" y="-135"/>
                    <a:pt x="4981" y="-131"/>
                    <a:pt x="2445" y="427"/>
                  </a:cubicBezTo>
                  <a:lnTo>
                    <a:pt x="0" y="1686"/>
                  </a:lnTo>
                </a:path>
              </a:pathLst>
            </a:custGeom>
            <a:noFill/>
            <a:ln w="8914" cap="rnd">
              <a:solidFill>
                <a:srgbClr val="000000"/>
              </a:solidFill>
              <a:prstDash val="solid"/>
              <a:round/>
            </a:ln>
          </p:spPr>
          <p:txBody>
            <a:bodyPr rtlCol="0" anchor="ctr"/>
            <a:lstStyle/>
            <a:p>
              <a:endParaRPr lang="en-US"/>
            </a:p>
          </p:txBody>
        </p:sp>
        <p:sp>
          <p:nvSpPr>
            <p:cNvPr id="64" name="Freeform: Shape 63">
              <a:extLst>
                <a:ext uri="{FF2B5EF4-FFF2-40B4-BE49-F238E27FC236}">
                  <a16:creationId xmlns:a16="http://schemas.microsoft.com/office/drawing/2014/main" id="{98DD9B15-0C8C-A59C-249E-6C2C784A44E0}"/>
                </a:ext>
              </a:extLst>
            </p:cNvPr>
            <p:cNvSpPr/>
            <p:nvPr/>
          </p:nvSpPr>
          <p:spPr>
            <a:xfrm>
              <a:off x="3828362" y="3082167"/>
              <a:ext cx="1761" cy="27806"/>
            </a:xfrm>
            <a:custGeom>
              <a:avLst/>
              <a:gdLst>
                <a:gd name="connsiteX0" fmla="*/ 906 w 1761"/>
                <a:gd name="connsiteY0" fmla="*/ 0 h 27806"/>
                <a:gd name="connsiteX1" fmla="*/ 1760 w 1761"/>
                <a:gd name="connsiteY1" fmla="*/ 21652 h 27806"/>
                <a:gd name="connsiteX2" fmla="*/ 0 w 1761"/>
                <a:gd name="connsiteY2" fmla="*/ 27807 h 27806"/>
              </a:gdLst>
              <a:ahLst/>
              <a:cxnLst>
                <a:cxn ang="0">
                  <a:pos x="connsiteX0" y="connsiteY0"/>
                </a:cxn>
                <a:cxn ang="0">
                  <a:pos x="connsiteX1" y="connsiteY1"/>
                </a:cxn>
                <a:cxn ang="0">
                  <a:pos x="connsiteX2" y="connsiteY2"/>
                </a:cxn>
              </a:cxnLst>
              <a:rect l="l" t="t" r="r" b="b"/>
              <a:pathLst>
                <a:path w="1761" h="27806">
                  <a:moveTo>
                    <a:pt x="906" y="0"/>
                  </a:moveTo>
                  <a:cubicBezTo>
                    <a:pt x="1637" y="4232"/>
                    <a:pt x="1778" y="6129"/>
                    <a:pt x="1760" y="21652"/>
                  </a:cubicBezTo>
                  <a:cubicBezTo>
                    <a:pt x="1670" y="22807"/>
                    <a:pt x="1196" y="24895"/>
                    <a:pt x="0" y="27807"/>
                  </a:cubicBezTo>
                </a:path>
              </a:pathLst>
            </a:custGeom>
            <a:noFill/>
            <a:ln w="8914" cap="rnd">
              <a:solidFill>
                <a:srgbClr val="000000"/>
              </a:solidFill>
              <a:prstDash val="solid"/>
              <a:round/>
            </a:ln>
          </p:spPr>
          <p:txBody>
            <a:bodyPr rtlCol="0" anchor="ctr"/>
            <a:lstStyle/>
            <a:p>
              <a:endParaRPr lang="en-US"/>
            </a:p>
          </p:txBody>
        </p:sp>
        <p:sp>
          <p:nvSpPr>
            <p:cNvPr id="65" name="Freeform: Shape 64">
              <a:extLst>
                <a:ext uri="{FF2B5EF4-FFF2-40B4-BE49-F238E27FC236}">
                  <a16:creationId xmlns:a16="http://schemas.microsoft.com/office/drawing/2014/main" id="{85A1CB34-A972-A8F3-A967-B32AAD290174}"/>
                </a:ext>
              </a:extLst>
            </p:cNvPr>
            <p:cNvSpPr/>
            <p:nvPr/>
          </p:nvSpPr>
          <p:spPr>
            <a:xfrm>
              <a:off x="3677060" y="3135954"/>
              <a:ext cx="25206" cy="26147"/>
            </a:xfrm>
            <a:custGeom>
              <a:avLst/>
              <a:gdLst>
                <a:gd name="connsiteX0" fmla="*/ 948 w 25206"/>
                <a:gd name="connsiteY0" fmla="*/ 26148 h 26147"/>
                <a:gd name="connsiteX1" fmla="*/ 0 w 25206"/>
                <a:gd name="connsiteY1" fmla="*/ 5953 h 26147"/>
                <a:gd name="connsiteX2" fmla="*/ 1168 w 25206"/>
                <a:gd name="connsiteY2" fmla="*/ 1815 h 26147"/>
                <a:gd name="connsiteX3" fmla="*/ 5342 w 25206"/>
                <a:gd name="connsiteY3" fmla="*/ 0 h 26147"/>
                <a:gd name="connsiteX4" fmla="*/ 23762 w 25206"/>
                <a:gd name="connsiteY4" fmla="*/ 1624 h 26147"/>
                <a:gd name="connsiteX5" fmla="*/ 25207 w 25206"/>
                <a:gd name="connsiteY5" fmla="*/ 5223 h 26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6" h="26147">
                  <a:moveTo>
                    <a:pt x="948" y="26148"/>
                  </a:moveTo>
                  <a:cubicBezTo>
                    <a:pt x="336" y="24432"/>
                    <a:pt x="-12" y="21595"/>
                    <a:pt x="0" y="5953"/>
                  </a:cubicBezTo>
                  <a:cubicBezTo>
                    <a:pt x="147" y="4446"/>
                    <a:pt x="743" y="2555"/>
                    <a:pt x="1168" y="1815"/>
                  </a:cubicBezTo>
                  <a:cubicBezTo>
                    <a:pt x="2071" y="873"/>
                    <a:pt x="3266" y="274"/>
                    <a:pt x="5342" y="0"/>
                  </a:cubicBezTo>
                  <a:cubicBezTo>
                    <a:pt x="20909" y="109"/>
                    <a:pt x="22861" y="913"/>
                    <a:pt x="23762" y="1624"/>
                  </a:cubicBezTo>
                  <a:cubicBezTo>
                    <a:pt x="24444" y="2643"/>
                    <a:pt x="24925" y="3842"/>
                    <a:pt x="25207" y="5223"/>
                  </a:cubicBezTo>
                </a:path>
              </a:pathLst>
            </a:custGeom>
            <a:noFill/>
            <a:ln w="8914" cap="rnd">
              <a:solidFill>
                <a:srgbClr val="000000"/>
              </a:solidFill>
              <a:prstDash val="solid"/>
              <a:round/>
            </a:ln>
          </p:spPr>
          <p:txBody>
            <a:bodyPr rtlCol="0" anchor="ctr"/>
            <a:lstStyle/>
            <a:p>
              <a:endParaRPr lang="en-US"/>
            </a:p>
          </p:txBody>
        </p:sp>
        <p:sp>
          <p:nvSpPr>
            <p:cNvPr id="66" name="Freeform: Shape 65">
              <a:extLst>
                <a:ext uri="{FF2B5EF4-FFF2-40B4-BE49-F238E27FC236}">
                  <a16:creationId xmlns:a16="http://schemas.microsoft.com/office/drawing/2014/main" id="{99F5A9E5-77DE-8006-CFDE-9CC8A196B98C}"/>
                </a:ext>
              </a:extLst>
            </p:cNvPr>
            <p:cNvSpPr/>
            <p:nvPr/>
          </p:nvSpPr>
          <p:spPr>
            <a:xfrm>
              <a:off x="3678731" y="3159006"/>
              <a:ext cx="23505" cy="5104"/>
            </a:xfrm>
            <a:custGeom>
              <a:avLst/>
              <a:gdLst>
                <a:gd name="connsiteX0" fmla="*/ 23506 w 23505"/>
                <a:gd name="connsiteY0" fmla="*/ 0 h 5104"/>
                <a:gd name="connsiteX1" fmla="*/ 20611 w 23505"/>
                <a:gd name="connsiteY1" fmla="*/ 4630 h 5104"/>
                <a:gd name="connsiteX2" fmla="*/ 0 w 23505"/>
                <a:gd name="connsiteY2" fmla="*/ 4633 h 5104"/>
              </a:gdLst>
              <a:ahLst/>
              <a:cxnLst>
                <a:cxn ang="0">
                  <a:pos x="connsiteX0" y="connsiteY0"/>
                </a:cxn>
                <a:cxn ang="0">
                  <a:pos x="connsiteX1" y="connsiteY1"/>
                </a:cxn>
                <a:cxn ang="0">
                  <a:pos x="connsiteX2" y="connsiteY2"/>
                </a:cxn>
              </a:cxnLst>
              <a:rect l="l" t="t" r="r" b="b"/>
              <a:pathLst>
                <a:path w="23505" h="5104">
                  <a:moveTo>
                    <a:pt x="23506" y="0"/>
                  </a:moveTo>
                  <a:cubicBezTo>
                    <a:pt x="23068" y="2261"/>
                    <a:pt x="22235" y="3522"/>
                    <a:pt x="20611" y="4630"/>
                  </a:cubicBezTo>
                  <a:cubicBezTo>
                    <a:pt x="18844" y="5228"/>
                    <a:pt x="4221" y="5296"/>
                    <a:pt x="0" y="4633"/>
                  </a:cubicBezTo>
                </a:path>
              </a:pathLst>
            </a:custGeom>
            <a:noFill/>
            <a:ln w="8914" cap="rnd">
              <a:solidFill>
                <a:srgbClr val="000000"/>
              </a:solidFill>
              <a:prstDash val="solid"/>
              <a:round/>
            </a:ln>
          </p:spPr>
          <p:txBody>
            <a:bodyPr rtlCol="0" anchor="ctr"/>
            <a:lstStyle/>
            <a:p>
              <a:endParaRPr lang="en-US"/>
            </a:p>
          </p:txBody>
        </p:sp>
        <p:sp>
          <p:nvSpPr>
            <p:cNvPr id="67" name="Freeform: Shape 66">
              <a:extLst>
                <a:ext uri="{FF2B5EF4-FFF2-40B4-BE49-F238E27FC236}">
                  <a16:creationId xmlns:a16="http://schemas.microsoft.com/office/drawing/2014/main" id="{FFA5202E-2E21-AC41-6143-0A663C580759}"/>
                </a:ext>
              </a:extLst>
            </p:cNvPr>
            <p:cNvSpPr/>
            <p:nvPr/>
          </p:nvSpPr>
          <p:spPr>
            <a:xfrm>
              <a:off x="3755339" y="3137091"/>
              <a:ext cx="4866" cy="27240"/>
            </a:xfrm>
            <a:custGeom>
              <a:avLst/>
              <a:gdLst>
                <a:gd name="connsiteX0" fmla="*/ 1872 w 4866"/>
                <a:gd name="connsiteY0" fmla="*/ 0 h 27240"/>
                <a:gd name="connsiteX1" fmla="*/ 0 w 4866"/>
                <a:gd name="connsiteY1" fmla="*/ 4629 h 27240"/>
                <a:gd name="connsiteX2" fmla="*/ 1528 w 4866"/>
                <a:gd name="connsiteY2" fmla="*/ 25661 h 27240"/>
                <a:gd name="connsiteX3" fmla="*/ 4867 w 4866"/>
                <a:gd name="connsiteY3" fmla="*/ 27240 h 27240"/>
              </a:gdLst>
              <a:ahLst/>
              <a:cxnLst>
                <a:cxn ang="0">
                  <a:pos x="connsiteX0" y="connsiteY0"/>
                </a:cxn>
                <a:cxn ang="0">
                  <a:pos x="connsiteX1" y="connsiteY1"/>
                </a:cxn>
                <a:cxn ang="0">
                  <a:pos x="connsiteX2" y="connsiteY2"/>
                </a:cxn>
                <a:cxn ang="0">
                  <a:pos x="connsiteX3" y="connsiteY3"/>
                </a:cxn>
              </a:cxnLst>
              <a:rect l="l" t="t" r="r" b="b"/>
              <a:pathLst>
                <a:path w="4866" h="27240">
                  <a:moveTo>
                    <a:pt x="1872" y="0"/>
                  </a:moveTo>
                  <a:cubicBezTo>
                    <a:pt x="702" y="1880"/>
                    <a:pt x="84" y="3866"/>
                    <a:pt x="0" y="4629"/>
                  </a:cubicBezTo>
                  <a:cubicBezTo>
                    <a:pt x="44" y="22561"/>
                    <a:pt x="435" y="24078"/>
                    <a:pt x="1528" y="25661"/>
                  </a:cubicBezTo>
                  <a:cubicBezTo>
                    <a:pt x="2483" y="26380"/>
                    <a:pt x="3596" y="26907"/>
                    <a:pt x="4867" y="27240"/>
                  </a:cubicBezTo>
                </a:path>
              </a:pathLst>
            </a:custGeom>
            <a:noFill/>
            <a:ln w="8914" cap="rnd">
              <a:solidFill>
                <a:srgbClr val="000000"/>
              </a:solidFill>
              <a:prstDash val="solid"/>
              <a:round/>
            </a:ln>
          </p:spPr>
          <p:txBody>
            <a:bodyPr rtlCol="0" anchor="ctr"/>
            <a:lstStyle/>
            <a:p>
              <a:endParaRPr lang="en-US"/>
            </a:p>
          </p:txBody>
        </p:sp>
        <p:sp>
          <p:nvSpPr>
            <p:cNvPr id="68" name="Freeform: Shape 67">
              <a:extLst>
                <a:ext uri="{FF2B5EF4-FFF2-40B4-BE49-F238E27FC236}">
                  <a16:creationId xmlns:a16="http://schemas.microsoft.com/office/drawing/2014/main" id="{2E46FF32-8A2C-45DC-B2A6-1F3B5DDA7764}"/>
                </a:ext>
              </a:extLst>
            </p:cNvPr>
            <p:cNvSpPr/>
            <p:nvPr/>
          </p:nvSpPr>
          <p:spPr>
            <a:xfrm>
              <a:off x="3775807" y="3136007"/>
              <a:ext cx="5243" cy="28306"/>
            </a:xfrm>
            <a:custGeom>
              <a:avLst/>
              <a:gdLst>
                <a:gd name="connsiteX0" fmla="*/ 0 w 5243"/>
                <a:gd name="connsiteY0" fmla="*/ 28307 h 28306"/>
                <a:gd name="connsiteX1" fmla="*/ 3846 w 5243"/>
                <a:gd name="connsiteY1" fmla="*/ 26564 h 28306"/>
                <a:gd name="connsiteX2" fmla="*/ 5179 w 5243"/>
                <a:gd name="connsiteY2" fmla="*/ 23049 h 28306"/>
                <a:gd name="connsiteX3" fmla="*/ 4970 w 5243"/>
                <a:gd name="connsiteY3" fmla="*/ 4017 h 28306"/>
                <a:gd name="connsiteX4" fmla="*/ 2503 w 5243"/>
                <a:gd name="connsiteY4" fmla="*/ 622 h 28306"/>
                <a:gd name="connsiteX5" fmla="*/ 576 w 5243"/>
                <a:gd name="connsiteY5" fmla="*/ 0 h 28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43" h="28306">
                  <a:moveTo>
                    <a:pt x="0" y="28307"/>
                  </a:moveTo>
                  <a:cubicBezTo>
                    <a:pt x="1613" y="27969"/>
                    <a:pt x="2512" y="27587"/>
                    <a:pt x="3846" y="26564"/>
                  </a:cubicBezTo>
                  <a:cubicBezTo>
                    <a:pt x="4625" y="25306"/>
                    <a:pt x="4872" y="24580"/>
                    <a:pt x="5179" y="23049"/>
                  </a:cubicBezTo>
                  <a:cubicBezTo>
                    <a:pt x="5292" y="21275"/>
                    <a:pt x="5276" y="6845"/>
                    <a:pt x="4970" y="4017"/>
                  </a:cubicBezTo>
                  <a:cubicBezTo>
                    <a:pt x="4556" y="2787"/>
                    <a:pt x="3795" y="1611"/>
                    <a:pt x="2503" y="622"/>
                  </a:cubicBezTo>
                  <a:lnTo>
                    <a:pt x="576" y="0"/>
                  </a:lnTo>
                </a:path>
              </a:pathLst>
            </a:custGeom>
            <a:noFill/>
            <a:ln w="8914" cap="rnd">
              <a:solidFill>
                <a:srgbClr val="000000"/>
              </a:solidFill>
              <a:prstDash val="solid"/>
              <a:round/>
            </a:ln>
          </p:spPr>
          <p:txBody>
            <a:bodyPr rtlCol="0" anchor="ctr"/>
            <a:lstStyle/>
            <a:p>
              <a:endParaRPr lang="en-US"/>
            </a:p>
          </p:txBody>
        </p:sp>
        <p:sp>
          <p:nvSpPr>
            <p:cNvPr id="69" name="Freeform: Shape 68">
              <a:extLst>
                <a:ext uri="{FF2B5EF4-FFF2-40B4-BE49-F238E27FC236}">
                  <a16:creationId xmlns:a16="http://schemas.microsoft.com/office/drawing/2014/main" id="{5B952223-2977-C1F6-F8BB-74A887BA8803}"/>
                </a:ext>
              </a:extLst>
            </p:cNvPr>
            <p:cNvSpPr/>
            <p:nvPr/>
          </p:nvSpPr>
          <p:spPr>
            <a:xfrm>
              <a:off x="3804993" y="3158967"/>
              <a:ext cx="25130" cy="5316"/>
            </a:xfrm>
            <a:custGeom>
              <a:avLst/>
              <a:gdLst>
                <a:gd name="connsiteX0" fmla="*/ 25131 w 25130"/>
                <a:gd name="connsiteY0" fmla="*/ 2137 h 5316"/>
                <a:gd name="connsiteX1" fmla="*/ 20715 w 25130"/>
                <a:gd name="connsiteY1" fmla="*/ 5238 h 5316"/>
                <a:gd name="connsiteX2" fmla="*/ 3098 w 25130"/>
                <a:gd name="connsiteY2" fmla="*/ 4863 h 5316"/>
                <a:gd name="connsiteX3" fmla="*/ 310 w 25130"/>
                <a:gd name="connsiteY3" fmla="*/ 1621 h 5316"/>
                <a:gd name="connsiteX4" fmla="*/ 0 w 25130"/>
                <a:gd name="connsiteY4" fmla="*/ 0 h 5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30" h="5316">
                  <a:moveTo>
                    <a:pt x="25131" y="2137"/>
                  </a:moveTo>
                  <a:cubicBezTo>
                    <a:pt x="23496" y="3971"/>
                    <a:pt x="22687" y="4527"/>
                    <a:pt x="20715" y="5238"/>
                  </a:cubicBezTo>
                  <a:cubicBezTo>
                    <a:pt x="19227" y="5385"/>
                    <a:pt x="5213" y="5362"/>
                    <a:pt x="3098" y="4863"/>
                  </a:cubicBezTo>
                  <a:cubicBezTo>
                    <a:pt x="1616" y="3901"/>
                    <a:pt x="658" y="2515"/>
                    <a:pt x="310" y="1621"/>
                  </a:cubicBezTo>
                  <a:lnTo>
                    <a:pt x="0" y="0"/>
                  </a:lnTo>
                </a:path>
              </a:pathLst>
            </a:custGeom>
            <a:noFill/>
            <a:ln w="8914" cap="rnd">
              <a:solidFill>
                <a:srgbClr val="000000"/>
              </a:solidFill>
              <a:prstDash val="solid"/>
              <a:round/>
            </a:ln>
          </p:spPr>
          <p:txBody>
            <a:bodyPr rtlCol="0" anchor="ctr"/>
            <a:lstStyle/>
            <a:p>
              <a:endParaRPr lang="en-US"/>
            </a:p>
          </p:txBody>
        </p:sp>
        <p:sp>
          <p:nvSpPr>
            <p:cNvPr id="70" name="Freeform: Shape 69">
              <a:extLst>
                <a:ext uri="{FF2B5EF4-FFF2-40B4-BE49-F238E27FC236}">
                  <a16:creationId xmlns:a16="http://schemas.microsoft.com/office/drawing/2014/main" id="{92A81284-D6B9-7D6C-7D67-6C48337FA793}"/>
                </a:ext>
              </a:extLst>
            </p:cNvPr>
            <p:cNvSpPr/>
            <p:nvPr/>
          </p:nvSpPr>
          <p:spPr>
            <a:xfrm>
              <a:off x="3805000" y="3136282"/>
              <a:ext cx="24861" cy="4932"/>
            </a:xfrm>
            <a:custGeom>
              <a:avLst/>
              <a:gdLst>
                <a:gd name="connsiteX0" fmla="*/ 0 w 24861"/>
                <a:gd name="connsiteY0" fmla="*/ 4933 h 4932"/>
                <a:gd name="connsiteX1" fmla="*/ 2281 w 24861"/>
                <a:gd name="connsiteY1" fmla="*/ 716 h 4932"/>
                <a:gd name="connsiteX2" fmla="*/ 22242 w 24861"/>
                <a:gd name="connsiteY2" fmla="*/ 287 h 4932"/>
                <a:gd name="connsiteX3" fmla="*/ 24862 w 24861"/>
                <a:gd name="connsiteY3" fmla="*/ 1970 h 4932"/>
              </a:gdLst>
              <a:ahLst/>
              <a:cxnLst>
                <a:cxn ang="0">
                  <a:pos x="connsiteX0" y="connsiteY0"/>
                </a:cxn>
                <a:cxn ang="0">
                  <a:pos x="connsiteX1" y="connsiteY1"/>
                </a:cxn>
                <a:cxn ang="0">
                  <a:pos x="connsiteX2" y="connsiteY2"/>
                </a:cxn>
                <a:cxn ang="0">
                  <a:pos x="connsiteX3" y="connsiteY3"/>
                </a:cxn>
              </a:cxnLst>
              <a:rect l="l" t="t" r="r" b="b"/>
              <a:pathLst>
                <a:path w="24861" h="4932">
                  <a:moveTo>
                    <a:pt x="0" y="4933"/>
                  </a:moveTo>
                  <a:cubicBezTo>
                    <a:pt x="478" y="2791"/>
                    <a:pt x="1431" y="1414"/>
                    <a:pt x="2281" y="716"/>
                  </a:cubicBezTo>
                  <a:cubicBezTo>
                    <a:pt x="4137" y="-53"/>
                    <a:pt x="20594" y="-213"/>
                    <a:pt x="22242" y="287"/>
                  </a:cubicBezTo>
                  <a:lnTo>
                    <a:pt x="24862" y="1970"/>
                  </a:lnTo>
                </a:path>
              </a:pathLst>
            </a:custGeom>
            <a:noFill/>
            <a:ln w="8914" cap="rnd">
              <a:solidFill>
                <a:srgbClr val="000000"/>
              </a:solidFill>
              <a:prstDash val="solid"/>
              <a:round/>
            </a:ln>
          </p:spPr>
          <p:txBody>
            <a:bodyPr rtlCol="0" anchor="ctr"/>
            <a:lstStyle/>
            <a:p>
              <a:endParaRPr lang="en-US"/>
            </a:p>
          </p:txBody>
        </p:sp>
        <p:sp>
          <p:nvSpPr>
            <p:cNvPr id="71" name="Freeform: Shape 70">
              <a:extLst>
                <a:ext uri="{FF2B5EF4-FFF2-40B4-BE49-F238E27FC236}">
                  <a16:creationId xmlns:a16="http://schemas.microsoft.com/office/drawing/2014/main" id="{18C1F924-9366-ABD2-251F-BCE31ABAB4E4}"/>
                </a:ext>
              </a:extLst>
            </p:cNvPr>
            <p:cNvSpPr/>
            <p:nvPr/>
          </p:nvSpPr>
          <p:spPr>
            <a:xfrm>
              <a:off x="3729339" y="3170714"/>
              <a:ext cx="22583" cy="27251"/>
            </a:xfrm>
            <a:custGeom>
              <a:avLst/>
              <a:gdLst>
                <a:gd name="connsiteX0" fmla="*/ 22583 w 22583"/>
                <a:gd name="connsiteY0" fmla="*/ 27252 h 27251"/>
                <a:gd name="connsiteX1" fmla="*/ 15113 w 22583"/>
                <a:gd name="connsiteY1" fmla="*/ 26413 h 27251"/>
                <a:gd name="connsiteX2" fmla="*/ 8602 w 22583"/>
                <a:gd name="connsiteY2" fmla="*/ 23257 h 27251"/>
                <a:gd name="connsiteX3" fmla="*/ 3796 w 22583"/>
                <a:gd name="connsiteY3" fmla="*/ 18130 h 27251"/>
                <a:gd name="connsiteX4" fmla="*/ 695 w 22583"/>
                <a:gd name="connsiteY4" fmla="*/ 11144 h 27251"/>
                <a:gd name="connsiteX5" fmla="*/ 0 w 22583"/>
                <a:gd name="connsiteY5" fmla="*/ 0 h 27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83" h="27251">
                  <a:moveTo>
                    <a:pt x="22583" y="27252"/>
                  </a:moveTo>
                  <a:cubicBezTo>
                    <a:pt x="19453" y="27127"/>
                    <a:pt x="16911" y="26808"/>
                    <a:pt x="15113" y="26413"/>
                  </a:cubicBezTo>
                  <a:cubicBezTo>
                    <a:pt x="12835" y="25652"/>
                    <a:pt x="10924" y="24735"/>
                    <a:pt x="8602" y="23257"/>
                  </a:cubicBezTo>
                  <a:cubicBezTo>
                    <a:pt x="6813" y="21723"/>
                    <a:pt x="5091" y="19890"/>
                    <a:pt x="3796" y="18130"/>
                  </a:cubicBezTo>
                  <a:cubicBezTo>
                    <a:pt x="2457" y="15829"/>
                    <a:pt x="1468" y="13586"/>
                    <a:pt x="695" y="11144"/>
                  </a:cubicBezTo>
                  <a:cubicBezTo>
                    <a:pt x="304" y="8537"/>
                    <a:pt x="72" y="4822"/>
                    <a:pt x="0" y="0"/>
                  </a:cubicBezTo>
                </a:path>
              </a:pathLst>
            </a:custGeom>
            <a:noFill/>
            <a:ln w="8914" cap="rnd">
              <a:solidFill>
                <a:srgbClr val="000000"/>
              </a:solidFill>
              <a:prstDash val="solid"/>
              <a:round/>
            </a:ln>
          </p:spPr>
          <p:txBody>
            <a:bodyPr rtlCol="0" anchor="ctr"/>
            <a:lstStyle/>
            <a:p>
              <a:endParaRPr lang="en-US"/>
            </a:p>
          </p:txBody>
        </p:sp>
        <p:sp>
          <p:nvSpPr>
            <p:cNvPr id="72" name="Freeform: Shape 71">
              <a:extLst>
                <a:ext uri="{FF2B5EF4-FFF2-40B4-BE49-F238E27FC236}">
                  <a16:creationId xmlns:a16="http://schemas.microsoft.com/office/drawing/2014/main" id="{EDED79EF-73EB-0829-F93D-7272980F2798}"/>
                </a:ext>
              </a:extLst>
            </p:cNvPr>
            <p:cNvSpPr/>
            <p:nvPr/>
          </p:nvSpPr>
          <p:spPr>
            <a:xfrm>
              <a:off x="3729372" y="2994146"/>
              <a:ext cx="34619" cy="22602"/>
            </a:xfrm>
            <a:custGeom>
              <a:avLst/>
              <a:gdLst>
                <a:gd name="connsiteX0" fmla="*/ 0 w 34619"/>
                <a:gd name="connsiteY0" fmla="*/ 22603 h 22602"/>
                <a:gd name="connsiteX1" fmla="*/ 1216 w 34619"/>
                <a:gd name="connsiteY1" fmla="*/ 14593 h 22602"/>
                <a:gd name="connsiteX2" fmla="*/ 5304 w 34619"/>
                <a:gd name="connsiteY2" fmla="*/ 7432 h 22602"/>
                <a:gd name="connsiteX3" fmla="*/ 13217 w 34619"/>
                <a:gd name="connsiteY3" fmla="*/ 1610 h 22602"/>
                <a:gd name="connsiteX4" fmla="*/ 22205 w 34619"/>
                <a:gd name="connsiteY4" fmla="*/ 1 h 22602"/>
                <a:gd name="connsiteX5" fmla="*/ 34620 w 34619"/>
                <a:gd name="connsiteY5" fmla="*/ 0 h 22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19" h="22602">
                  <a:moveTo>
                    <a:pt x="0" y="22603"/>
                  </a:moveTo>
                  <a:cubicBezTo>
                    <a:pt x="67" y="19863"/>
                    <a:pt x="507" y="17131"/>
                    <a:pt x="1216" y="14593"/>
                  </a:cubicBezTo>
                  <a:cubicBezTo>
                    <a:pt x="2390" y="11820"/>
                    <a:pt x="3976" y="9129"/>
                    <a:pt x="5304" y="7432"/>
                  </a:cubicBezTo>
                  <a:cubicBezTo>
                    <a:pt x="7542" y="5117"/>
                    <a:pt x="9622" y="3529"/>
                    <a:pt x="13217" y="1610"/>
                  </a:cubicBezTo>
                  <a:cubicBezTo>
                    <a:pt x="15700" y="737"/>
                    <a:pt x="17711" y="290"/>
                    <a:pt x="22205" y="1"/>
                  </a:cubicBezTo>
                  <a:lnTo>
                    <a:pt x="34620" y="0"/>
                  </a:lnTo>
                </a:path>
              </a:pathLst>
            </a:custGeom>
            <a:noFill/>
            <a:ln w="8914" cap="rnd">
              <a:solidFill>
                <a:srgbClr val="000000"/>
              </a:solidFill>
              <a:prstDash val="solid"/>
              <a:round/>
            </a:ln>
          </p:spPr>
          <p:txBody>
            <a:bodyPr rtlCol="0" anchor="ctr"/>
            <a:lstStyle/>
            <a:p>
              <a:endParaRPr lang="en-US"/>
            </a:p>
          </p:txBody>
        </p:sp>
        <p:sp>
          <p:nvSpPr>
            <p:cNvPr id="73" name="Freeform: Shape 72">
              <a:extLst>
                <a:ext uri="{FF2B5EF4-FFF2-40B4-BE49-F238E27FC236}">
                  <a16:creationId xmlns:a16="http://schemas.microsoft.com/office/drawing/2014/main" id="{45BDED43-04D1-D246-BDCC-9D71AF5F7E1A}"/>
                </a:ext>
              </a:extLst>
            </p:cNvPr>
            <p:cNvSpPr/>
            <p:nvPr/>
          </p:nvSpPr>
          <p:spPr>
            <a:xfrm>
              <a:off x="3831238" y="2994134"/>
              <a:ext cx="23951" cy="30594"/>
            </a:xfrm>
            <a:custGeom>
              <a:avLst/>
              <a:gdLst>
                <a:gd name="connsiteX0" fmla="*/ 0 w 23951"/>
                <a:gd name="connsiteY0" fmla="*/ 0 h 30594"/>
                <a:gd name="connsiteX1" fmla="*/ 10853 w 23951"/>
                <a:gd name="connsiteY1" fmla="*/ 1764 h 30594"/>
                <a:gd name="connsiteX2" fmla="*/ 17690 w 23951"/>
                <a:gd name="connsiteY2" fmla="*/ 6628 h 30594"/>
                <a:gd name="connsiteX3" fmla="*/ 21869 w 23951"/>
                <a:gd name="connsiteY3" fmla="*/ 12837 h 30594"/>
                <a:gd name="connsiteX4" fmla="*/ 23951 w 23951"/>
                <a:gd name="connsiteY4" fmla="*/ 21722 h 30594"/>
                <a:gd name="connsiteX5" fmla="*/ 23942 w 23951"/>
                <a:gd name="connsiteY5" fmla="*/ 30594 h 30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51" h="30594">
                  <a:moveTo>
                    <a:pt x="0" y="0"/>
                  </a:moveTo>
                  <a:cubicBezTo>
                    <a:pt x="5616" y="278"/>
                    <a:pt x="8180" y="832"/>
                    <a:pt x="10853" y="1764"/>
                  </a:cubicBezTo>
                  <a:cubicBezTo>
                    <a:pt x="13377" y="3061"/>
                    <a:pt x="15613" y="4646"/>
                    <a:pt x="17690" y="6628"/>
                  </a:cubicBezTo>
                  <a:cubicBezTo>
                    <a:pt x="19350" y="8599"/>
                    <a:pt x="20705" y="10588"/>
                    <a:pt x="21869" y="12837"/>
                  </a:cubicBezTo>
                  <a:cubicBezTo>
                    <a:pt x="22794" y="15324"/>
                    <a:pt x="23553" y="18271"/>
                    <a:pt x="23951" y="21722"/>
                  </a:cubicBezTo>
                  <a:lnTo>
                    <a:pt x="23942" y="30594"/>
                  </a:lnTo>
                </a:path>
              </a:pathLst>
            </a:custGeom>
            <a:noFill/>
            <a:ln w="8914" cap="rnd">
              <a:solidFill>
                <a:srgbClr val="000000"/>
              </a:solidFill>
              <a:prstDash val="solid"/>
              <a:round/>
            </a:ln>
          </p:spPr>
          <p:txBody>
            <a:bodyPr rtlCol="0" anchor="ctr"/>
            <a:lstStyle/>
            <a:p>
              <a:endParaRPr lang="en-US"/>
            </a:p>
          </p:txBody>
        </p:sp>
        <p:sp>
          <p:nvSpPr>
            <p:cNvPr id="74" name="Freeform: Shape 73">
              <a:extLst>
                <a:ext uri="{FF2B5EF4-FFF2-40B4-BE49-F238E27FC236}">
                  <a16:creationId xmlns:a16="http://schemas.microsoft.com/office/drawing/2014/main" id="{0B65A515-FD8E-483F-5398-427035711F3A}"/>
                </a:ext>
              </a:extLst>
            </p:cNvPr>
            <p:cNvSpPr/>
            <p:nvPr/>
          </p:nvSpPr>
          <p:spPr>
            <a:xfrm>
              <a:off x="3855173" y="3024729"/>
              <a:ext cx="6" cy="16606"/>
            </a:xfrm>
            <a:custGeom>
              <a:avLst/>
              <a:gdLst>
                <a:gd name="connsiteX0" fmla="*/ 7 w 6"/>
                <a:gd name="connsiteY0" fmla="*/ 0 h 16606"/>
                <a:gd name="connsiteX1" fmla="*/ 0 w 6"/>
                <a:gd name="connsiteY1" fmla="*/ 16606 h 16606"/>
              </a:gdLst>
              <a:ahLst/>
              <a:cxnLst>
                <a:cxn ang="0">
                  <a:pos x="connsiteX0" y="connsiteY0"/>
                </a:cxn>
                <a:cxn ang="0">
                  <a:pos x="connsiteX1" y="connsiteY1"/>
                </a:cxn>
              </a:cxnLst>
              <a:rect l="l" t="t" r="r" b="b"/>
              <a:pathLst>
                <a:path w="6" h="16606">
                  <a:moveTo>
                    <a:pt x="7" y="0"/>
                  </a:moveTo>
                  <a:lnTo>
                    <a:pt x="0" y="16606"/>
                  </a:lnTo>
                </a:path>
              </a:pathLst>
            </a:custGeom>
            <a:noFill/>
            <a:ln w="8914" cap="rnd">
              <a:solidFill>
                <a:srgbClr val="000000"/>
              </a:solidFill>
              <a:prstDash val="solid"/>
              <a:round/>
            </a:ln>
          </p:spPr>
          <p:txBody>
            <a:bodyPr rtlCol="0" anchor="ctr"/>
            <a:lstStyle/>
            <a:p>
              <a:endParaRPr lang="en-US"/>
            </a:p>
          </p:txBody>
        </p:sp>
        <p:sp>
          <p:nvSpPr>
            <p:cNvPr id="75" name="Freeform: Shape 74">
              <a:extLst>
                <a:ext uri="{FF2B5EF4-FFF2-40B4-BE49-F238E27FC236}">
                  <a16:creationId xmlns:a16="http://schemas.microsoft.com/office/drawing/2014/main" id="{24EA025B-A79C-40FD-292A-BED2289AC9D4}"/>
                </a:ext>
              </a:extLst>
            </p:cNvPr>
            <p:cNvSpPr/>
            <p:nvPr/>
          </p:nvSpPr>
          <p:spPr>
            <a:xfrm>
              <a:off x="3855161" y="3078376"/>
              <a:ext cx="44" cy="16647"/>
            </a:xfrm>
            <a:custGeom>
              <a:avLst/>
              <a:gdLst>
                <a:gd name="connsiteX0" fmla="*/ 45 w 44"/>
                <a:gd name="connsiteY0" fmla="*/ 0 h 16647"/>
                <a:gd name="connsiteX1" fmla="*/ 0 w 44"/>
                <a:gd name="connsiteY1" fmla="*/ 16648 h 16647"/>
              </a:gdLst>
              <a:ahLst/>
              <a:cxnLst>
                <a:cxn ang="0">
                  <a:pos x="connsiteX0" y="connsiteY0"/>
                </a:cxn>
                <a:cxn ang="0">
                  <a:pos x="connsiteX1" y="connsiteY1"/>
                </a:cxn>
              </a:cxnLst>
              <a:rect l="l" t="t" r="r" b="b"/>
              <a:pathLst>
                <a:path w="44" h="16647">
                  <a:moveTo>
                    <a:pt x="45" y="0"/>
                  </a:moveTo>
                  <a:lnTo>
                    <a:pt x="0" y="16648"/>
                  </a:lnTo>
                </a:path>
              </a:pathLst>
            </a:custGeom>
            <a:noFill/>
            <a:ln w="8914" cap="rnd">
              <a:solidFill>
                <a:srgbClr val="000000"/>
              </a:solidFill>
              <a:prstDash val="solid"/>
              <a:round/>
            </a:ln>
          </p:spPr>
          <p:txBody>
            <a:bodyPr rtlCol="0" anchor="ctr"/>
            <a:lstStyle/>
            <a:p>
              <a:endParaRPr lang="en-US"/>
            </a:p>
          </p:txBody>
        </p:sp>
        <p:sp>
          <p:nvSpPr>
            <p:cNvPr id="76" name="Freeform: Shape 75">
              <a:extLst>
                <a:ext uri="{FF2B5EF4-FFF2-40B4-BE49-F238E27FC236}">
                  <a16:creationId xmlns:a16="http://schemas.microsoft.com/office/drawing/2014/main" id="{D150BE77-F807-C4BF-C1A1-54728F65176D}"/>
                </a:ext>
              </a:extLst>
            </p:cNvPr>
            <p:cNvSpPr/>
            <p:nvPr/>
          </p:nvSpPr>
          <p:spPr>
            <a:xfrm>
              <a:off x="3851439" y="3163678"/>
              <a:ext cx="3742" cy="24909"/>
            </a:xfrm>
            <a:custGeom>
              <a:avLst/>
              <a:gdLst>
                <a:gd name="connsiteX0" fmla="*/ 3737 w 3742"/>
                <a:gd name="connsiteY0" fmla="*/ 0 h 24909"/>
                <a:gd name="connsiteX1" fmla="*/ 3065 w 3742"/>
                <a:gd name="connsiteY1" fmla="*/ 17803 h 24909"/>
                <a:gd name="connsiteX2" fmla="*/ 0 w 3742"/>
                <a:gd name="connsiteY2" fmla="*/ 24909 h 24909"/>
              </a:gdLst>
              <a:ahLst/>
              <a:cxnLst>
                <a:cxn ang="0">
                  <a:pos x="connsiteX0" y="connsiteY0"/>
                </a:cxn>
                <a:cxn ang="0">
                  <a:pos x="connsiteX1" y="connsiteY1"/>
                </a:cxn>
                <a:cxn ang="0">
                  <a:pos x="connsiteX2" y="connsiteY2"/>
                </a:cxn>
              </a:cxnLst>
              <a:rect l="l" t="t" r="r" b="b"/>
              <a:pathLst>
                <a:path w="3742" h="24909">
                  <a:moveTo>
                    <a:pt x="3737" y="0"/>
                  </a:moveTo>
                  <a:cubicBezTo>
                    <a:pt x="3787" y="11696"/>
                    <a:pt x="3511" y="15521"/>
                    <a:pt x="3065" y="17803"/>
                  </a:cubicBezTo>
                  <a:cubicBezTo>
                    <a:pt x="2181" y="20587"/>
                    <a:pt x="730" y="23845"/>
                    <a:pt x="0" y="24909"/>
                  </a:cubicBezTo>
                </a:path>
              </a:pathLst>
            </a:custGeom>
            <a:noFill/>
            <a:ln w="8914" cap="rnd">
              <a:solidFill>
                <a:srgbClr val="000000"/>
              </a:solidFill>
              <a:prstDash val="solid"/>
              <a:round/>
            </a:ln>
          </p:spPr>
          <p:txBody>
            <a:bodyPr rtlCol="0" anchor="ctr"/>
            <a:lstStyle/>
            <a:p>
              <a:endParaRPr lang="en-US"/>
            </a:p>
          </p:txBody>
        </p:sp>
        <p:sp>
          <p:nvSpPr>
            <p:cNvPr id="77" name="Freeform: Shape 76">
              <a:extLst>
                <a:ext uri="{FF2B5EF4-FFF2-40B4-BE49-F238E27FC236}">
                  <a16:creationId xmlns:a16="http://schemas.microsoft.com/office/drawing/2014/main" id="{A598E7F8-88B6-62AF-D3C2-202DB4B6F2BA}"/>
                </a:ext>
              </a:extLst>
            </p:cNvPr>
            <p:cNvSpPr/>
            <p:nvPr/>
          </p:nvSpPr>
          <p:spPr>
            <a:xfrm>
              <a:off x="3650185" y="3052540"/>
              <a:ext cx="19175" cy="25499"/>
            </a:xfrm>
            <a:custGeom>
              <a:avLst/>
              <a:gdLst>
                <a:gd name="connsiteX0" fmla="*/ 19176 w 19175"/>
                <a:gd name="connsiteY0" fmla="*/ 0 h 25499"/>
                <a:gd name="connsiteX1" fmla="*/ 10691 w 19175"/>
                <a:gd name="connsiteY1" fmla="*/ 1512 h 25499"/>
                <a:gd name="connsiteX2" fmla="*/ 5556 w 19175"/>
                <a:gd name="connsiteY2" fmla="*/ 5079 h 25499"/>
                <a:gd name="connsiteX3" fmla="*/ 1871 w 19175"/>
                <a:gd name="connsiteY3" fmla="*/ 10593 h 25499"/>
                <a:gd name="connsiteX4" fmla="*/ 0 w 19175"/>
                <a:gd name="connsiteY4" fmla="*/ 18840 h 25499"/>
                <a:gd name="connsiteX5" fmla="*/ 10 w 19175"/>
                <a:gd name="connsiteY5" fmla="*/ 25500 h 25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175" h="25499">
                  <a:moveTo>
                    <a:pt x="19176" y="0"/>
                  </a:moveTo>
                  <a:cubicBezTo>
                    <a:pt x="14602" y="313"/>
                    <a:pt x="12711" y="737"/>
                    <a:pt x="10691" y="1512"/>
                  </a:cubicBezTo>
                  <a:cubicBezTo>
                    <a:pt x="8669" y="2611"/>
                    <a:pt x="7156" y="3666"/>
                    <a:pt x="5556" y="5079"/>
                  </a:cubicBezTo>
                  <a:cubicBezTo>
                    <a:pt x="4156" y="6703"/>
                    <a:pt x="2944" y="8516"/>
                    <a:pt x="1871" y="10593"/>
                  </a:cubicBezTo>
                  <a:cubicBezTo>
                    <a:pt x="1019" y="12823"/>
                    <a:pt x="460" y="14940"/>
                    <a:pt x="0" y="18840"/>
                  </a:cubicBezTo>
                  <a:lnTo>
                    <a:pt x="10" y="25500"/>
                  </a:lnTo>
                </a:path>
              </a:pathLst>
            </a:custGeom>
            <a:noFill/>
            <a:ln w="8914" cap="rnd">
              <a:solidFill>
                <a:srgbClr val="000000"/>
              </a:solidFill>
              <a:prstDash val="solid"/>
              <a:round/>
            </a:ln>
          </p:spPr>
          <p:txBody>
            <a:bodyPr rtlCol="0" anchor="ctr"/>
            <a:lstStyle/>
            <a:p>
              <a:endParaRPr lang="en-US"/>
            </a:p>
          </p:txBody>
        </p:sp>
        <p:sp>
          <p:nvSpPr>
            <p:cNvPr id="78" name="Freeform: Shape 77">
              <a:extLst>
                <a:ext uri="{FF2B5EF4-FFF2-40B4-BE49-F238E27FC236}">
                  <a16:creationId xmlns:a16="http://schemas.microsoft.com/office/drawing/2014/main" id="{387B06CA-DC54-B84D-B409-90A643076FC6}"/>
                </a:ext>
              </a:extLst>
            </p:cNvPr>
            <p:cNvSpPr/>
            <p:nvPr/>
          </p:nvSpPr>
          <p:spPr>
            <a:xfrm>
              <a:off x="3830572" y="3188629"/>
              <a:ext cx="20917" cy="9395"/>
            </a:xfrm>
            <a:custGeom>
              <a:avLst/>
              <a:gdLst>
                <a:gd name="connsiteX0" fmla="*/ 20918 w 20917"/>
                <a:gd name="connsiteY0" fmla="*/ 0 h 9395"/>
                <a:gd name="connsiteX1" fmla="*/ 0 w 20917"/>
                <a:gd name="connsiteY1" fmla="*/ 9156 h 9395"/>
              </a:gdLst>
              <a:ahLst/>
              <a:cxnLst>
                <a:cxn ang="0">
                  <a:pos x="connsiteX0" y="connsiteY0"/>
                </a:cxn>
                <a:cxn ang="0">
                  <a:pos x="connsiteX1" y="connsiteY1"/>
                </a:cxn>
              </a:cxnLst>
              <a:rect l="l" t="t" r="r" b="b"/>
              <a:pathLst>
                <a:path w="20917" h="9395">
                  <a:moveTo>
                    <a:pt x="20918" y="0"/>
                  </a:moveTo>
                  <a:cubicBezTo>
                    <a:pt x="16002" y="6874"/>
                    <a:pt x="8006" y="10374"/>
                    <a:pt x="0" y="9156"/>
                  </a:cubicBezTo>
                </a:path>
              </a:pathLst>
            </a:custGeom>
            <a:noFill/>
            <a:ln w="8914" cap="rnd">
              <a:solidFill>
                <a:srgbClr val="000000"/>
              </a:solidFill>
              <a:prstDash val="solid"/>
              <a:round/>
            </a:ln>
          </p:spPr>
          <p:txBody>
            <a:bodyPr rtlCol="0" anchor="ctr"/>
            <a:lstStyle/>
            <a:p>
              <a:endParaRPr lang="en-US"/>
            </a:p>
          </p:txBody>
        </p:sp>
        <p:sp>
          <p:nvSpPr>
            <p:cNvPr id="79" name="Freeform: Shape 78">
              <a:extLst>
                <a:ext uri="{FF2B5EF4-FFF2-40B4-BE49-F238E27FC236}">
                  <a16:creationId xmlns:a16="http://schemas.microsoft.com/office/drawing/2014/main" id="{DD93198A-1F61-308E-94F0-1BB9D9CA5A24}"/>
                </a:ext>
              </a:extLst>
            </p:cNvPr>
            <p:cNvSpPr/>
            <p:nvPr/>
          </p:nvSpPr>
          <p:spPr>
            <a:xfrm>
              <a:off x="3778622" y="3026927"/>
              <a:ext cx="2265" cy="3383"/>
            </a:xfrm>
            <a:custGeom>
              <a:avLst/>
              <a:gdLst>
                <a:gd name="connsiteX0" fmla="*/ 2266 w 2265"/>
                <a:gd name="connsiteY0" fmla="*/ 3384 h 3383"/>
                <a:gd name="connsiteX1" fmla="*/ 0 w 2265"/>
                <a:gd name="connsiteY1" fmla="*/ 0 h 3383"/>
              </a:gdLst>
              <a:ahLst/>
              <a:cxnLst>
                <a:cxn ang="0">
                  <a:pos x="connsiteX0" y="connsiteY0"/>
                </a:cxn>
                <a:cxn ang="0">
                  <a:pos x="connsiteX1" y="connsiteY1"/>
                </a:cxn>
              </a:cxnLst>
              <a:rect l="l" t="t" r="r" b="b"/>
              <a:pathLst>
                <a:path w="2265" h="3383">
                  <a:moveTo>
                    <a:pt x="2266" y="3384"/>
                  </a:moveTo>
                  <a:lnTo>
                    <a:pt x="0" y="0"/>
                  </a:lnTo>
                </a:path>
              </a:pathLst>
            </a:custGeom>
            <a:noFill/>
            <a:ln w="8914" cap="rnd">
              <a:solidFill>
                <a:srgbClr val="000000"/>
              </a:solidFill>
              <a:prstDash val="solid"/>
              <a:round/>
            </a:ln>
          </p:spPr>
          <p:txBody>
            <a:bodyPr rtlCol="0" anchor="ctr"/>
            <a:lstStyle/>
            <a:p>
              <a:endParaRPr lang="en-US"/>
            </a:p>
          </p:txBody>
        </p:sp>
        <p:sp>
          <p:nvSpPr>
            <p:cNvPr id="80" name="Freeform: Shape 79">
              <a:extLst>
                <a:ext uri="{FF2B5EF4-FFF2-40B4-BE49-F238E27FC236}">
                  <a16:creationId xmlns:a16="http://schemas.microsoft.com/office/drawing/2014/main" id="{9FBE2C12-74D2-140F-4497-3C0E80DFE259}"/>
                </a:ext>
              </a:extLst>
            </p:cNvPr>
            <p:cNvSpPr/>
            <p:nvPr/>
          </p:nvSpPr>
          <p:spPr>
            <a:xfrm>
              <a:off x="3780514" y="3030311"/>
              <a:ext cx="373" cy="23589"/>
            </a:xfrm>
            <a:custGeom>
              <a:avLst/>
              <a:gdLst>
                <a:gd name="connsiteX0" fmla="*/ 374 w 373"/>
                <a:gd name="connsiteY0" fmla="*/ 0 h 23589"/>
                <a:gd name="connsiteX1" fmla="*/ 0 w 373"/>
                <a:gd name="connsiteY1" fmla="*/ 23589 h 23589"/>
              </a:gdLst>
              <a:ahLst/>
              <a:cxnLst>
                <a:cxn ang="0">
                  <a:pos x="connsiteX0" y="connsiteY0"/>
                </a:cxn>
                <a:cxn ang="0">
                  <a:pos x="connsiteX1" y="connsiteY1"/>
                </a:cxn>
              </a:cxnLst>
              <a:rect l="l" t="t" r="r" b="b"/>
              <a:pathLst>
                <a:path w="373" h="23589">
                  <a:moveTo>
                    <a:pt x="374" y="0"/>
                  </a:moveTo>
                  <a:lnTo>
                    <a:pt x="0" y="23589"/>
                  </a:lnTo>
                </a:path>
              </a:pathLst>
            </a:custGeom>
            <a:noFill/>
            <a:ln w="8914" cap="rnd">
              <a:solidFill>
                <a:srgbClr val="000000"/>
              </a:solidFill>
              <a:prstDash val="solid"/>
              <a:round/>
            </a:ln>
          </p:spPr>
          <p:txBody>
            <a:bodyPr rtlCol="0" anchor="ctr"/>
            <a:lstStyle/>
            <a:p>
              <a:endParaRPr lang="en-US"/>
            </a:p>
          </p:txBody>
        </p:sp>
        <p:sp>
          <p:nvSpPr>
            <p:cNvPr id="81" name="Freeform: Shape 80">
              <a:extLst>
                <a:ext uri="{FF2B5EF4-FFF2-40B4-BE49-F238E27FC236}">
                  <a16:creationId xmlns:a16="http://schemas.microsoft.com/office/drawing/2014/main" id="{11CE362D-20E0-07AE-175E-6C782A39A601}"/>
                </a:ext>
              </a:extLst>
            </p:cNvPr>
            <p:cNvSpPr/>
            <p:nvPr/>
          </p:nvSpPr>
          <p:spPr>
            <a:xfrm>
              <a:off x="3805022" y="3027234"/>
              <a:ext cx="2103" cy="3352"/>
            </a:xfrm>
            <a:custGeom>
              <a:avLst/>
              <a:gdLst>
                <a:gd name="connsiteX0" fmla="*/ 2104 w 2103"/>
                <a:gd name="connsiteY0" fmla="*/ 0 h 3352"/>
                <a:gd name="connsiteX1" fmla="*/ 0 w 2103"/>
                <a:gd name="connsiteY1" fmla="*/ 3353 h 3352"/>
              </a:gdLst>
              <a:ahLst/>
              <a:cxnLst>
                <a:cxn ang="0">
                  <a:pos x="connsiteX0" y="connsiteY0"/>
                </a:cxn>
                <a:cxn ang="0">
                  <a:pos x="connsiteX1" y="connsiteY1"/>
                </a:cxn>
              </a:cxnLst>
              <a:rect l="l" t="t" r="r" b="b"/>
              <a:pathLst>
                <a:path w="2103" h="3352">
                  <a:moveTo>
                    <a:pt x="2104" y="0"/>
                  </a:moveTo>
                  <a:lnTo>
                    <a:pt x="0" y="3353"/>
                  </a:lnTo>
                </a:path>
              </a:pathLst>
            </a:custGeom>
            <a:noFill/>
            <a:ln w="8914" cap="rnd">
              <a:solidFill>
                <a:srgbClr val="000000"/>
              </a:solidFill>
              <a:prstDash val="solid"/>
              <a:round/>
            </a:ln>
          </p:spPr>
          <p:txBody>
            <a:bodyPr rtlCol="0" anchor="ctr"/>
            <a:lstStyle/>
            <a:p>
              <a:endParaRPr lang="en-US"/>
            </a:p>
          </p:txBody>
        </p:sp>
        <p:sp>
          <p:nvSpPr>
            <p:cNvPr id="82" name="Freeform: Shape 81">
              <a:extLst>
                <a:ext uri="{FF2B5EF4-FFF2-40B4-BE49-F238E27FC236}">
                  <a16:creationId xmlns:a16="http://schemas.microsoft.com/office/drawing/2014/main" id="{F756231D-6362-3323-C886-47B14508A616}"/>
                </a:ext>
              </a:extLst>
            </p:cNvPr>
            <p:cNvSpPr/>
            <p:nvPr/>
          </p:nvSpPr>
          <p:spPr>
            <a:xfrm>
              <a:off x="3669361" y="3052540"/>
              <a:ext cx="43568" cy="14"/>
            </a:xfrm>
            <a:custGeom>
              <a:avLst/>
              <a:gdLst>
                <a:gd name="connsiteX0" fmla="*/ 43568 w 43568"/>
                <a:gd name="connsiteY0" fmla="*/ 15 h 14"/>
                <a:gd name="connsiteX1" fmla="*/ 0 w 43568"/>
                <a:gd name="connsiteY1" fmla="*/ 0 h 14"/>
              </a:gdLst>
              <a:ahLst/>
              <a:cxnLst>
                <a:cxn ang="0">
                  <a:pos x="connsiteX0" y="connsiteY0"/>
                </a:cxn>
                <a:cxn ang="0">
                  <a:pos x="connsiteX1" y="connsiteY1"/>
                </a:cxn>
              </a:cxnLst>
              <a:rect l="l" t="t" r="r" b="b"/>
              <a:pathLst>
                <a:path w="43568" h="14">
                  <a:moveTo>
                    <a:pt x="43568" y="15"/>
                  </a:moveTo>
                  <a:lnTo>
                    <a:pt x="0" y="0"/>
                  </a:lnTo>
                </a:path>
              </a:pathLst>
            </a:custGeom>
            <a:noFill/>
            <a:ln w="8914" cap="rnd">
              <a:solidFill>
                <a:srgbClr val="000000"/>
              </a:solidFill>
              <a:prstDash val="solid"/>
              <a:round/>
            </a:ln>
          </p:spPr>
          <p:txBody>
            <a:bodyPr rtlCol="0" anchor="ctr"/>
            <a:lstStyle/>
            <a:p>
              <a:endParaRPr lang="en-US"/>
            </a:p>
          </p:txBody>
        </p:sp>
        <p:sp>
          <p:nvSpPr>
            <p:cNvPr id="83" name="Freeform: Shape 82">
              <a:extLst>
                <a:ext uri="{FF2B5EF4-FFF2-40B4-BE49-F238E27FC236}">
                  <a16:creationId xmlns:a16="http://schemas.microsoft.com/office/drawing/2014/main" id="{695BD519-B23F-9ECE-A7D9-7A1208AF09D0}"/>
                </a:ext>
              </a:extLst>
            </p:cNvPr>
            <p:cNvSpPr/>
            <p:nvPr/>
          </p:nvSpPr>
          <p:spPr>
            <a:xfrm>
              <a:off x="3681827" y="3081628"/>
              <a:ext cx="15483" cy="29"/>
            </a:xfrm>
            <a:custGeom>
              <a:avLst/>
              <a:gdLst>
                <a:gd name="connsiteX0" fmla="*/ 15483 w 15483"/>
                <a:gd name="connsiteY0" fmla="*/ 0 h 29"/>
                <a:gd name="connsiteX1" fmla="*/ 0 w 15483"/>
                <a:gd name="connsiteY1" fmla="*/ 30 h 29"/>
              </a:gdLst>
              <a:ahLst/>
              <a:cxnLst>
                <a:cxn ang="0">
                  <a:pos x="connsiteX0" y="connsiteY0"/>
                </a:cxn>
                <a:cxn ang="0">
                  <a:pos x="connsiteX1" y="connsiteY1"/>
                </a:cxn>
              </a:cxnLst>
              <a:rect l="l" t="t" r="r" b="b"/>
              <a:pathLst>
                <a:path w="15483" h="29">
                  <a:moveTo>
                    <a:pt x="15483" y="0"/>
                  </a:moveTo>
                  <a:lnTo>
                    <a:pt x="0" y="30"/>
                  </a:lnTo>
                </a:path>
              </a:pathLst>
            </a:custGeom>
            <a:noFill/>
            <a:ln w="8914" cap="rnd">
              <a:solidFill>
                <a:srgbClr val="000000"/>
              </a:solidFill>
              <a:prstDash val="solid"/>
              <a:round/>
            </a:ln>
          </p:spPr>
          <p:txBody>
            <a:bodyPr rtlCol="0" anchor="ctr"/>
            <a:lstStyle/>
            <a:p>
              <a:endParaRPr lang="en-US"/>
            </a:p>
          </p:txBody>
        </p:sp>
        <p:sp>
          <p:nvSpPr>
            <p:cNvPr id="84" name="Freeform: Shape 83">
              <a:extLst>
                <a:ext uri="{FF2B5EF4-FFF2-40B4-BE49-F238E27FC236}">
                  <a16:creationId xmlns:a16="http://schemas.microsoft.com/office/drawing/2014/main" id="{5C42F15E-49A9-71B6-5E83-BF02B4AF1A05}"/>
                </a:ext>
              </a:extLst>
            </p:cNvPr>
            <p:cNvSpPr/>
            <p:nvPr/>
          </p:nvSpPr>
          <p:spPr>
            <a:xfrm>
              <a:off x="3681919" y="3110074"/>
              <a:ext cx="17988" cy="42"/>
            </a:xfrm>
            <a:custGeom>
              <a:avLst/>
              <a:gdLst>
                <a:gd name="connsiteX0" fmla="*/ 17988 w 17988"/>
                <a:gd name="connsiteY0" fmla="*/ 0 h 42"/>
                <a:gd name="connsiteX1" fmla="*/ 0 w 17988"/>
                <a:gd name="connsiteY1" fmla="*/ 42 h 42"/>
              </a:gdLst>
              <a:ahLst/>
              <a:cxnLst>
                <a:cxn ang="0">
                  <a:pos x="connsiteX0" y="connsiteY0"/>
                </a:cxn>
                <a:cxn ang="0">
                  <a:pos x="connsiteX1" y="connsiteY1"/>
                </a:cxn>
              </a:cxnLst>
              <a:rect l="l" t="t" r="r" b="b"/>
              <a:pathLst>
                <a:path w="17988" h="42">
                  <a:moveTo>
                    <a:pt x="17988" y="0"/>
                  </a:moveTo>
                  <a:lnTo>
                    <a:pt x="0" y="42"/>
                  </a:lnTo>
                </a:path>
              </a:pathLst>
            </a:custGeom>
            <a:noFill/>
            <a:ln w="8914" cap="rnd">
              <a:solidFill>
                <a:srgbClr val="000000"/>
              </a:solidFill>
              <a:prstDash val="solid"/>
              <a:round/>
            </a:ln>
          </p:spPr>
          <p:txBody>
            <a:bodyPr rtlCol="0" anchor="ctr"/>
            <a:lstStyle/>
            <a:p>
              <a:endParaRPr lang="en-US"/>
            </a:p>
          </p:txBody>
        </p:sp>
        <p:sp>
          <p:nvSpPr>
            <p:cNvPr id="85" name="Freeform: Shape 84">
              <a:extLst>
                <a:ext uri="{FF2B5EF4-FFF2-40B4-BE49-F238E27FC236}">
                  <a16:creationId xmlns:a16="http://schemas.microsoft.com/office/drawing/2014/main" id="{FAFEAF8D-6FA6-212D-3A9A-018007F90BFA}"/>
                </a:ext>
              </a:extLst>
            </p:cNvPr>
            <p:cNvSpPr/>
            <p:nvPr/>
          </p:nvSpPr>
          <p:spPr>
            <a:xfrm>
              <a:off x="3756421" y="3109780"/>
              <a:ext cx="22847" cy="128"/>
            </a:xfrm>
            <a:custGeom>
              <a:avLst/>
              <a:gdLst>
                <a:gd name="connsiteX0" fmla="*/ 22848 w 22847"/>
                <a:gd name="connsiteY0" fmla="*/ 129 h 128"/>
                <a:gd name="connsiteX1" fmla="*/ 0 w 22847"/>
                <a:gd name="connsiteY1" fmla="*/ 0 h 128"/>
              </a:gdLst>
              <a:ahLst/>
              <a:cxnLst>
                <a:cxn ang="0">
                  <a:pos x="connsiteX0" y="connsiteY0"/>
                </a:cxn>
                <a:cxn ang="0">
                  <a:pos x="connsiteX1" y="connsiteY1"/>
                </a:cxn>
              </a:cxnLst>
              <a:rect l="l" t="t" r="r" b="b"/>
              <a:pathLst>
                <a:path w="22847" h="128">
                  <a:moveTo>
                    <a:pt x="22848" y="129"/>
                  </a:moveTo>
                  <a:lnTo>
                    <a:pt x="0" y="0"/>
                  </a:lnTo>
                </a:path>
              </a:pathLst>
            </a:custGeom>
            <a:noFill/>
            <a:ln w="8914" cap="rnd">
              <a:solidFill>
                <a:srgbClr val="000000"/>
              </a:solidFill>
              <a:prstDash val="solid"/>
              <a:round/>
            </a:ln>
          </p:spPr>
          <p:txBody>
            <a:bodyPr rtlCol="0" anchor="ctr"/>
            <a:lstStyle/>
            <a:p>
              <a:endParaRPr lang="en-US"/>
            </a:p>
          </p:txBody>
        </p:sp>
        <p:sp>
          <p:nvSpPr>
            <p:cNvPr id="86" name="Freeform: Shape 85">
              <a:extLst>
                <a:ext uri="{FF2B5EF4-FFF2-40B4-BE49-F238E27FC236}">
                  <a16:creationId xmlns:a16="http://schemas.microsoft.com/office/drawing/2014/main" id="{F5EC75A8-FC3F-009E-5578-2BBBD364F4D7}"/>
                </a:ext>
              </a:extLst>
            </p:cNvPr>
            <p:cNvSpPr/>
            <p:nvPr/>
          </p:nvSpPr>
          <p:spPr>
            <a:xfrm>
              <a:off x="3755348" y="3083360"/>
              <a:ext cx="1073" cy="26420"/>
            </a:xfrm>
            <a:custGeom>
              <a:avLst/>
              <a:gdLst>
                <a:gd name="connsiteX0" fmla="*/ 1073 w 1073"/>
                <a:gd name="connsiteY0" fmla="*/ 26420 h 26420"/>
                <a:gd name="connsiteX1" fmla="*/ 0 w 1073"/>
                <a:gd name="connsiteY1" fmla="*/ 0 h 26420"/>
              </a:gdLst>
              <a:ahLst/>
              <a:cxnLst>
                <a:cxn ang="0">
                  <a:pos x="connsiteX0" y="connsiteY0"/>
                </a:cxn>
                <a:cxn ang="0">
                  <a:pos x="connsiteX1" y="connsiteY1"/>
                </a:cxn>
              </a:cxnLst>
              <a:rect l="l" t="t" r="r" b="b"/>
              <a:pathLst>
                <a:path w="1073" h="26420">
                  <a:moveTo>
                    <a:pt x="1073" y="26420"/>
                  </a:moveTo>
                  <a:lnTo>
                    <a:pt x="0" y="0"/>
                  </a:lnTo>
                </a:path>
              </a:pathLst>
            </a:custGeom>
            <a:noFill/>
            <a:ln w="8914" cap="rnd">
              <a:solidFill>
                <a:srgbClr val="000000"/>
              </a:solidFill>
              <a:prstDash val="solid"/>
              <a:round/>
            </a:ln>
          </p:spPr>
          <p:txBody>
            <a:bodyPr rtlCol="0" anchor="ctr"/>
            <a:lstStyle/>
            <a:p>
              <a:endParaRPr lang="en-US"/>
            </a:p>
          </p:txBody>
        </p:sp>
        <p:sp>
          <p:nvSpPr>
            <p:cNvPr id="87" name="Freeform: Shape 86">
              <a:extLst>
                <a:ext uri="{FF2B5EF4-FFF2-40B4-BE49-F238E27FC236}">
                  <a16:creationId xmlns:a16="http://schemas.microsoft.com/office/drawing/2014/main" id="{3654BEDB-630A-B8E2-4CB0-04B60470CBE3}"/>
                </a:ext>
              </a:extLst>
            </p:cNvPr>
            <p:cNvSpPr/>
            <p:nvPr/>
          </p:nvSpPr>
          <p:spPr>
            <a:xfrm>
              <a:off x="3702237" y="3141176"/>
              <a:ext cx="30" cy="17829"/>
            </a:xfrm>
            <a:custGeom>
              <a:avLst/>
              <a:gdLst>
                <a:gd name="connsiteX0" fmla="*/ 30 w 30"/>
                <a:gd name="connsiteY0" fmla="*/ 0 h 17829"/>
                <a:gd name="connsiteX1" fmla="*/ 0 w 30"/>
                <a:gd name="connsiteY1" fmla="*/ 17830 h 17829"/>
              </a:gdLst>
              <a:ahLst/>
              <a:cxnLst>
                <a:cxn ang="0">
                  <a:pos x="connsiteX0" y="connsiteY0"/>
                </a:cxn>
                <a:cxn ang="0">
                  <a:pos x="connsiteX1" y="connsiteY1"/>
                </a:cxn>
              </a:cxnLst>
              <a:rect l="l" t="t" r="r" b="b"/>
              <a:pathLst>
                <a:path w="30" h="17829">
                  <a:moveTo>
                    <a:pt x="30" y="0"/>
                  </a:moveTo>
                  <a:lnTo>
                    <a:pt x="0" y="17830"/>
                  </a:lnTo>
                </a:path>
              </a:pathLst>
            </a:custGeom>
            <a:noFill/>
            <a:ln w="8914" cap="rnd">
              <a:solidFill>
                <a:srgbClr val="000000"/>
              </a:solidFill>
              <a:prstDash val="solid"/>
              <a:round/>
            </a:ln>
          </p:spPr>
          <p:txBody>
            <a:bodyPr rtlCol="0" anchor="ctr"/>
            <a:lstStyle/>
            <a:p>
              <a:endParaRPr lang="en-US"/>
            </a:p>
          </p:txBody>
        </p:sp>
        <p:sp>
          <p:nvSpPr>
            <p:cNvPr id="88" name="Freeform: Shape 87">
              <a:extLst>
                <a:ext uri="{FF2B5EF4-FFF2-40B4-BE49-F238E27FC236}">
                  <a16:creationId xmlns:a16="http://schemas.microsoft.com/office/drawing/2014/main" id="{449BD84E-FC06-B603-1306-67888FC3EF65}"/>
                </a:ext>
              </a:extLst>
            </p:cNvPr>
            <p:cNvSpPr/>
            <p:nvPr/>
          </p:nvSpPr>
          <p:spPr>
            <a:xfrm>
              <a:off x="3760205" y="3164313"/>
              <a:ext cx="15601" cy="18"/>
            </a:xfrm>
            <a:custGeom>
              <a:avLst/>
              <a:gdLst>
                <a:gd name="connsiteX0" fmla="*/ 0 w 15601"/>
                <a:gd name="connsiteY0" fmla="*/ 18 h 18"/>
                <a:gd name="connsiteX1" fmla="*/ 15602 w 15601"/>
                <a:gd name="connsiteY1" fmla="*/ 0 h 18"/>
              </a:gdLst>
              <a:ahLst/>
              <a:cxnLst>
                <a:cxn ang="0">
                  <a:pos x="connsiteX0" y="connsiteY0"/>
                </a:cxn>
                <a:cxn ang="0">
                  <a:pos x="connsiteX1" y="connsiteY1"/>
                </a:cxn>
              </a:cxnLst>
              <a:rect l="l" t="t" r="r" b="b"/>
              <a:pathLst>
                <a:path w="15601" h="18">
                  <a:moveTo>
                    <a:pt x="0" y="18"/>
                  </a:moveTo>
                  <a:lnTo>
                    <a:pt x="15602" y="0"/>
                  </a:lnTo>
                </a:path>
              </a:pathLst>
            </a:custGeom>
            <a:noFill/>
            <a:ln w="8914" cap="rnd">
              <a:solidFill>
                <a:srgbClr val="000000"/>
              </a:solidFill>
              <a:prstDash val="solid"/>
              <a:round/>
            </a:ln>
          </p:spPr>
          <p:txBody>
            <a:bodyPr rtlCol="0" anchor="ctr"/>
            <a:lstStyle/>
            <a:p>
              <a:endParaRPr lang="en-US"/>
            </a:p>
          </p:txBody>
        </p:sp>
        <p:sp>
          <p:nvSpPr>
            <p:cNvPr id="89" name="Freeform: Shape 88">
              <a:extLst>
                <a:ext uri="{FF2B5EF4-FFF2-40B4-BE49-F238E27FC236}">
                  <a16:creationId xmlns:a16="http://schemas.microsoft.com/office/drawing/2014/main" id="{222343C6-15C0-98DF-19C7-3B011756EDA5}"/>
                </a:ext>
              </a:extLst>
            </p:cNvPr>
            <p:cNvSpPr/>
            <p:nvPr/>
          </p:nvSpPr>
          <p:spPr>
            <a:xfrm>
              <a:off x="3758045" y="3136007"/>
              <a:ext cx="18337" cy="119"/>
            </a:xfrm>
            <a:custGeom>
              <a:avLst/>
              <a:gdLst>
                <a:gd name="connsiteX0" fmla="*/ 18338 w 18337"/>
                <a:gd name="connsiteY0" fmla="*/ 0 h 119"/>
                <a:gd name="connsiteX1" fmla="*/ 0 w 18337"/>
                <a:gd name="connsiteY1" fmla="*/ 120 h 119"/>
              </a:gdLst>
              <a:ahLst/>
              <a:cxnLst>
                <a:cxn ang="0">
                  <a:pos x="connsiteX0" y="connsiteY0"/>
                </a:cxn>
                <a:cxn ang="0">
                  <a:pos x="connsiteX1" y="connsiteY1"/>
                </a:cxn>
              </a:cxnLst>
              <a:rect l="l" t="t" r="r" b="b"/>
              <a:pathLst>
                <a:path w="18337" h="119">
                  <a:moveTo>
                    <a:pt x="18338" y="0"/>
                  </a:moveTo>
                  <a:lnTo>
                    <a:pt x="0" y="120"/>
                  </a:lnTo>
                </a:path>
              </a:pathLst>
            </a:custGeom>
            <a:noFill/>
            <a:ln w="8914" cap="rnd">
              <a:solidFill>
                <a:srgbClr val="000000"/>
              </a:solidFill>
              <a:prstDash val="solid"/>
              <a:round/>
            </a:ln>
          </p:spPr>
          <p:txBody>
            <a:bodyPr rtlCol="0" anchor="ctr"/>
            <a:lstStyle/>
            <a:p>
              <a:endParaRPr lang="en-US"/>
            </a:p>
          </p:txBody>
        </p:sp>
        <p:sp>
          <p:nvSpPr>
            <p:cNvPr id="90" name="Freeform: Shape 89">
              <a:extLst>
                <a:ext uri="{FF2B5EF4-FFF2-40B4-BE49-F238E27FC236}">
                  <a16:creationId xmlns:a16="http://schemas.microsoft.com/office/drawing/2014/main" id="{5938A8D2-305C-FB40-636D-2C314BFD1B01}"/>
                </a:ext>
              </a:extLst>
            </p:cNvPr>
            <p:cNvSpPr/>
            <p:nvPr/>
          </p:nvSpPr>
          <p:spPr>
            <a:xfrm>
              <a:off x="3806584" y="3109833"/>
              <a:ext cx="21778" cy="140"/>
            </a:xfrm>
            <a:custGeom>
              <a:avLst/>
              <a:gdLst>
                <a:gd name="connsiteX0" fmla="*/ 21778 w 21778"/>
                <a:gd name="connsiteY0" fmla="*/ 140 h 140"/>
                <a:gd name="connsiteX1" fmla="*/ 0 w 21778"/>
                <a:gd name="connsiteY1" fmla="*/ 0 h 140"/>
              </a:gdLst>
              <a:ahLst/>
              <a:cxnLst>
                <a:cxn ang="0">
                  <a:pos x="connsiteX0" y="connsiteY0"/>
                </a:cxn>
                <a:cxn ang="0">
                  <a:pos x="connsiteX1" y="connsiteY1"/>
                </a:cxn>
              </a:cxnLst>
              <a:rect l="l" t="t" r="r" b="b"/>
              <a:pathLst>
                <a:path w="21778" h="140">
                  <a:moveTo>
                    <a:pt x="21778" y="140"/>
                  </a:moveTo>
                  <a:lnTo>
                    <a:pt x="0" y="0"/>
                  </a:lnTo>
                </a:path>
              </a:pathLst>
            </a:custGeom>
            <a:noFill/>
            <a:ln w="8914" cap="rnd">
              <a:solidFill>
                <a:srgbClr val="000000"/>
              </a:solidFill>
              <a:prstDash val="solid"/>
              <a:round/>
            </a:ln>
          </p:spPr>
          <p:txBody>
            <a:bodyPr rtlCol="0" anchor="ctr"/>
            <a:lstStyle/>
            <a:p>
              <a:endParaRPr lang="en-US"/>
            </a:p>
          </p:txBody>
        </p:sp>
        <p:sp>
          <p:nvSpPr>
            <p:cNvPr id="91" name="Freeform: Shape 90">
              <a:extLst>
                <a:ext uri="{FF2B5EF4-FFF2-40B4-BE49-F238E27FC236}">
                  <a16:creationId xmlns:a16="http://schemas.microsoft.com/office/drawing/2014/main" id="{A82FD5F2-EBAD-FE4A-D1D9-DE741A49BCFF}"/>
                </a:ext>
              </a:extLst>
            </p:cNvPr>
            <p:cNvSpPr/>
            <p:nvPr/>
          </p:nvSpPr>
          <p:spPr>
            <a:xfrm>
              <a:off x="3805511" y="3083477"/>
              <a:ext cx="1073" cy="26356"/>
            </a:xfrm>
            <a:custGeom>
              <a:avLst/>
              <a:gdLst>
                <a:gd name="connsiteX0" fmla="*/ 1073 w 1073"/>
                <a:gd name="connsiteY0" fmla="*/ 26356 h 26356"/>
                <a:gd name="connsiteX1" fmla="*/ 0 w 1073"/>
                <a:gd name="connsiteY1" fmla="*/ 0 h 26356"/>
              </a:gdLst>
              <a:ahLst/>
              <a:cxnLst>
                <a:cxn ang="0">
                  <a:pos x="connsiteX0" y="connsiteY0"/>
                </a:cxn>
                <a:cxn ang="0">
                  <a:pos x="connsiteX1" y="connsiteY1"/>
                </a:cxn>
              </a:cxnLst>
              <a:rect l="l" t="t" r="r" b="b"/>
              <a:pathLst>
                <a:path w="1073" h="26356">
                  <a:moveTo>
                    <a:pt x="1073" y="26356"/>
                  </a:moveTo>
                  <a:lnTo>
                    <a:pt x="0" y="0"/>
                  </a:lnTo>
                </a:path>
              </a:pathLst>
            </a:custGeom>
            <a:noFill/>
            <a:ln w="8914" cap="rnd">
              <a:solidFill>
                <a:srgbClr val="000000"/>
              </a:solidFill>
              <a:prstDash val="solid"/>
              <a:round/>
            </a:ln>
          </p:spPr>
          <p:txBody>
            <a:bodyPr rtlCol="0" anchor="ctr"/>
            <a:lstStyle/>
            <a:p>
              <a:endParaRPr lang="en-US"/>
            </a:p>
          </p:txBody>
        </p:sp>
        <p:sp>
          <p:nvSpPr>
            <p:cNvPr id="92" name="Freeform: Shape 91">
              <a:extLst>
                <a:ext uri="{FF2B5EF4-FFF2-40B4-BE49-F238E27FC236}">
                  <a16:creationId xmlns:a16="http://schemas.microsoft.com/office/drawing/2014/main" id="{6E1C7055-534A-CEB8-3E05-E505F0465CC5}"/>
                </a:ext>
              </a:extLst>
            </p:cNvPr>
            <p:cNvSpPr/>
            <p:nvPr/>
          </p:nvSpPr>
          <p:spPr>
            <a:xfrm>
              <a:off x="3804993" y="3141215"/>
              <a:ext cx="7" cy="17752"/>
            </a:xfrm>
            <a:custGeom>
              <a:avLst/>
              <a:gdLst>
                <a:gd name="connsiteX0" fmla="*/ 0 w 7"/>
                <a:gd name="connsiteY0" fmla="*/ 17753 h 17752"/>
                <a:gd name="connsiteX1" fmla="*/ 7 w 7"/>
                <a:gd name="connsiteY1" fmla="*/ 0 h 17752"/>
              </a:gdLst>
              <a:ahLst/>
              <a:cxnLst>
                <a:cxn ang="0">
                  <a:pos x="connsiteX0" y="connsiteY0"/>
                </a:cxn>
                <a:cxn ang="0">
                  <a:pos x="connsiteX1" y="connsiteY1"/>
                </a:cxn>
              </a:cxnLst>
              <a:rect l="l" t="t" r="r" b="b"/>
              <a:pathLst>
                <a:path w="7" h="17752">
                  <a:moveTo>
                    <a:pt x="0" y="17753"/>
                  </a:moveTo>
                  <a:lnTo>
                    <a:pt x="7" y="0"/>
                  </a:lnTo>
                </a:path>
              </a:pathLst>
            </a:custGeom>
            <a:noFill/>
            <a:ln w="8914" cap="rnd">
              <a:solidFill>
                <a:srgbClr val="000000"/>
              </a:solidFill>
              <a:prstDash val="solid"/>
              <a:round/>
            </a:ln>
          </p:spPr>
          <p:txBody>
            <a:bodyPr rtlCol="0" anchor="ctr"/>
            <a:lstStyle/>
            <a:p>
              <a:endParaRPr lang="en-US"/>
            </a:p>
          </p:txBody>
        </p:sp>
        <p:sp>
          <p:nvSpPr>
            <p:cNvPr id="93" name="Freeform: Shape 92">
              <a:extLst>
                <a:ext uri="{FF2B5EF4-FFF2-40B4-BE49-F238E27FC236}">
                  <a16:creationId xmlns:a16="http://schemas.microsoft.com/office/drawing/2014/main" id="{50763093-D976-FD03-DB76-EA625C4B4CCC}"/>
                </a:ext>
              </a:extLst>
            </p:cNvPr>
            <p:cNvSpPr/>
            <p:nvPr/>
          </p:nvSpPr>
          <p:spPr>
            <a:xfrm>
              <a:off x="3855173" y="3041335"/>
              <a:ext cx="33" cy="37041"/>
            </a:xfrm>
            <a:custGeom>
              <a:avLst/>
              <a:gdLst>
                <a:gd name="connsiteX0" fmla="*/ 0 w 33"/>
                <a:gd name="connsiteY0" fmla="*/ 0 h 37041"/>
                <a:gd name="connsiteX1" fmla="*/ 33 w 33"/>
                <a:gd name="connsiteY1" fmla="*/ 37041 h 37041"/>
              </a:gdLst>
              <a:ahLst/>
              <a:cxnLst>
                <a:cxn ang="0">
                  <a:pos x="connsiteX0" y="connsiteY0"/>
                </a:cxn>
                <a:cxn ang="0">
                  <a:pos x="connsiteX1" y="connsiteY1"/>
                </a:cxn>
              </a:cxnLst>
              <a:rect l="l" t="t" r="r" b="b"/>
              <a:pathLst>
                <a:path w="33" h="37041">
                  <a:moveTo>
                    <a:pt x="0" y="0"/>
                  </a:moveTo>
                  <a:lnTo>
                    <a:pt x="33" y="37041"/>
                  </a:lnTo>
                </a:path>
              </a:pathLst>
            </a:custGeom>
            <a:noFill/>
            <a:ln w="8914" cap="rnd">
              <a:solidFill>
                <a:srgbClr val="000000"/>
              </a:solidFill>
              <a:prstDash val="solid"/>
              <a:round/>
            </a:ln>
          </p:spPr>
          <p:txBody>
            <a:bodyPr rtlCol="0" anchor="ctr"/>
            <a:lstStyle/>
            <a:p>
              <a:endParaRPr lang="en-US"/>
            </a:p>
          </p:txBody>
        </p:sp>
        <p:sp>
          <p:nvSpPr>
            <p:cNvPr id="94" name="Freeform: Shape 93">
              <a:extLst>
                <a:ext uri="{FF2B5EF4-FFF2-40B4-BE49-F238E27FC236}">
                  <a16:creationId xmlns:a16="http://schemas.microsoft.com/office/drawing/2014/main" id="{D4022176-9D46-86AF-0304-10120E81A20C}"/>
                </a:ext>
              </a:extLst>
            </p:cNvPr>
            <p:cNvSpPr/>
            <p:nvPr/>
          </p:nvSpPr>
          <p:spPr>
            <a:xfrm>
              <a:off x="3678008" y="3162101"/>
              <a:ext cx="722" cy="1538"/>
            </a:xfrm>
            <a:custGeom>
              <a:avLst/>
              <a:gdLst>
                <a:gd name="connsiteX0" fmla="*/ 0 w 722"/>
                <a:gd name="connsiteY0" fmla="*/ 0 h 1538"/>
                <a:gd name="connsiteX1" fmla="*/ 723 w 722"/>
                <a:gd name="connsiteY1" fmla="*/ 1538 h 1538"/>
              </a:gdLst>
              <a:ahLst/>
              <a:cxnLst>
                <a:cxn ang="0">
                  <a:pos x="connsiteX0" y="connsiteY0"/>
                </a:cxn>
                <a:cxn ang="0">
                  <a:pos x="connsiteX1" y="connsiteY1"/>
                </a:cxn>
              </a:cxnLst>
              <a:rect l="l" t="t" r="r" b="b"/>
              <a:pathLst>
                <a:path w="722" h="1538">
                  <a:moveTo>
                    <a:pt x="0" y="0"/>
                  </a:moveTo>
                  <a:lnTo>
                    <a:pt x="723" y="1538"/>
                  </a:lnTo>
                </a:path>
              </a:pathLst>
            </a:custGeom>
            <a:noFill/>
            <a:ln w="8914" cap="rnd">
              <a:solidFill>
                <a:srgbClr val="000000"/>
              </a:solidFill>
              <a:prstDash val="solid"/>
              <a:round/>
            </a:ln>
          </p:spPr>
          <p:txBody>
            <a:bodyPr rtlCol="0" anchor="ctr"/>
            <a:lstStyle/>
            <a:p>
              <a:endParaRPr lang="en-US"/>
            </a:p>
          </p:txBody>
        </p:sp>
        <p:sp>
          <p:nvSpPr>
            <p:cNvPr id="95" name="Freeform: Shape 94">
              <a:extLst>
                <a:ext uri="{FF2B5EF4-FFF2-40B4-BE49-F238E27FC236}">
                  <a16:creationId xmlns:a16="http://schemas.microsoft.com/office/drawing/2014/main" id="{B0D4A907-CCB3-2B4F-F8FB-BA879BFDE6EA}"/>
                </a:ext>
              </a:extLst>
            </p:cNvPr>
            <p:cNvSpPr/>
            <p:nvPr/>
          </p:nvSpPr>
          <p:spPr>
            <a:xfrm>
              <a:off x="3855161" y="3095024"/>
              <a:ext cx="14" cy="68654"/>
            </a:xfrm>
            <a:custGeom>
              <a:avLst/>
              <a:gdLst>
                <a:gd name="connsiteX0" fmla="*/ 0 w 14"/>
                <a:gd name="connsiteY0" fmla="*/ 0 h 68654"/>
                <a:gd name="connsiteX1" fmla="*/ 14 w 14"/>
                <a:gd name="connsiteY1" fmla="*/ 68654 h 68654"/>
              </a:gdLst>
              <a:ahLst/>
              <a:cxnLst>
                <a:cxn ang="0">
                  <a:pos x="connsiteX0" y="connsiteY0"/>
                </a:cxn>
                <a:cxn ang="0">
                  <a:pos x="connsiteX1" y="connsiteY1"/>
                </a:cxn>
              </a:cxnLst>
              <a:rect l="l" t="t" r="r" b="b"/>
              <a:pathLst>
                <a:path w="14" h="68654">
                  <a:moveTo>
                    <a:pt x="0" y="0"/>
                  </a:moveTo>
                  <a:lnTo>
                    <a:pt x="14" y="68654"/>
                  </a:lnTo>
                </a:path>
              </a:pathLst>
            </a:custGeom>
            <a:noFill/>
            <a:ln w="8914" cap="rnd">
              <a:solidFill>
                <a:srgbClr val="000000"/>
              </a:solidFill>
              <a:prstDash val="solid"/>
              <a:round/>
            </a:ln>
          </p:spPr>
          <p:txBody>
            <a:bodyPr rtlCol="0" anchor="ctr"/>
            <a:lstStyle/>
            <a:p>
              <a:endParaRPr lang="en-US"/>
            </a:p>
          </p:txBody>
        </p:sp>
        <p:sp>
          <p:nvSpPr>
            <p:cNvPr id="96" name="Freeform: Shape 95">
              <a:extLst>
                <a:ext uri="{FF2B5EF4-FFF2-40B4-BE49-F238E27FC236}">
                  <a16:creationId xmlns:a16="http://schemas.microsoft.com/office/drawing/2014/main" id="{B4583CF4-D58C-76EA-83EE-BD6B83EE0922}"/>
                </a:ext>
              </a:extLst>
            </p:cNvPr>
            <p:cNvSpPr/>
            <p:nvPr/>
          </p:nvSpPr>
          <p:spPr>
            <a:xfrm>
              <a:off x="3757210" y="3136126"/>
              <a:ext cx="835" cy="964"/>
            </a:xfrm>
            <a:custGeom>
              <a:avLst/>
              <a:gdLst>
                <a:gd name="connsiteX0" fmla="*/ 0 w 835"/>
                <a:gd name="connsiteY0" fmla="*/ 965 h 964"/>
                <a:gd name="connsiteX1" fmla="*/ 835 w 835"/>
                <a:gd name="connsiteY1" fmla="*/ 0 h 964"/>
              </a:gdLst>
              <a:ahLst/>
              <a:cxnLst>
                <a:cxn ang="0">
                  <a:pos x="connsiteX0" y="connsiteY0"/>
                </a:cxn>
                <a:cxn ang="0">
                  <a:pos x="connsiteX1" y="connsiteY1"/>
                </a:cxn>
              </a:cxnLst>
              <a:rect l="l" t="t" r="r" b="b"/>
              <a:pathLst>
                <a:path w="835" h="964">
                  <a:moveTo>
                    <a:pt x="0" y="965"/>
                  </a:moveTo>
                  <a:lnTo>
                    <a:pt x="835" y="0"/>
                  </a:lnTo>
                </a:path>
              </a:pathLst>
            </a:custGeom>
            <a:noFill/>
            <a:ln w="8914" cap="rnd">
              <a:solidFill>
                <a:srgbClr val="000000"/>
              </a:solidFill>
              <a:prstDash val="solid"/>
              <a:round/>
            </a:ln>
          </p:spPr>
          <p:txBody>
            <a:bodyPr rtlCol="0" anchor="ctr"/>
            <a:lstStyle/>
            <a:p>
              <a:endParaRPr lang="en-US"/>
            </a:p>
          </p:txBody>
        </p:sp>
        <p:sp>
          <p:nvSpPr>
            <p:cNvPr id="97" name="Freeform: Shape 96">
              <a:extLst>
                <a:ext uri="{FF2B5EF4-FFF2-40B4-BE49-F238E27FC236}">
                  <a16:creationId xmlns:a16="http://schemas.microsoft.com/office/drawing/2014/main" id="{852EB078-BE13-F239-F650-5215680FEDDD}"/>
                </a:ext>
              </a:extLst>
            </p:cNvPr>
            <p:cNvSpPr/>
            <p:nvPr/>
          </p:nvSpPr>
          <p:spPr>
            <a:xfrm>
              <a:off x="3829862" y="3138252"/>
              <a:ext cx="261" cy="22852"/>
            </a:xfrm>
            <a:custGeom>
              <a:avLst/>
              <a:gdLst>
                <a:gd name="connsiteX0" fmla="*/ 262 w 261"/>
                <a:gd name="connsiteY0" fmla="*/ 22853 h 22852"/>
                <a:gd name="connsiteX1" fmla="*/ 0 w 261"/>
                <a:gd name="connsiteY1" fmla="*/ 0 h 22852"/>
              </a:gdLst>
              <a:ahLst/>
              <a:cxnLst>
                <a:cxn ang="0">
                  <a:pos x="connsiteX0" y="connsiteY0"/>
                </a:cxn>
                <a:cxn ang="0">
                  <a:pos x="connsiteX1" y="connsiteY1"/>
                </a:cxn>
              </a:cxnLst>
              <a:rect l="l" t="t" r="r" b="b"/>
              <a:pathLst>
                <a:path w="261" h="22852">
                  <a:moveTo>
                    <a:pt x="262" y="22853"/>
                  </a:moveTo>
                  <a:lnTo>
                    <a:pt x="0" y="0"/>
                  </a:lnTo>
                </a:path>
              </a:pathLst>
            </a:custGeom>
            <a:noFill/>
            <a:ln w="8914" cap="rnd">
              <a:solidFill>
                <a:srgbClr val="000000"/>
              </a:solidFill>
              <a:prstDash val="solid"/>
              <a:round/>
            </a:ln>
          </p:spPr>
          <p:txBody>
            <a:bodyPr rtlCol="0" anchor="ctr"/>
            <a:lstStyle/>
            <a:p>
              <a:endParaRPr lang="en-US"/>
            </a:p>
          </p:txBody>
        </p:sp>
        <p:sp>
          <p:nvSpPr>
            <p:cNvPr id="98" name="Freeform: Shape 97">
              <a:extLst>
                <a:ext uri="{FF2B5EF4-FFF2-40B4-BE49-F238E27FC236}">
                  <a16:creationId xmlns:a16="http://schemas.microsoft.com/office/drawing/2014/main" id="{ADB9AF87-AD21-3B84-044E-1F337E18C4C3}"/>
                </a:ext>
              </a:extLst>
            </p:cNvPr>
            <p:cNvSpPr/>
            <p:nvPr/>
          </p:nvSpPr>
          <p:spPr>
            <a:xfrm>
              <a:off x="3751922" y="3197964"/>
              <a:ext cx="78626" cy="1"/>
            </a:xfrm>
            <a:custGeom>
              <a:avLst/>
              <a:gdLst>
                <a:gd name="connsiteX0" fmla="*/ 78626 w 78626"/>
                <a:gd name="connsiteY0" fmla="*/ 0 h 1"/>
                <a:gd name="connsiteX1" fmla="*/ 0 w 78626"/>
                <a:gd name="connsiteY1" fmla="*/ 2 h 1"/>
              </a:gdLst>
              <a:ahLst/>
              <a:cxnLst>
                <a:cxn ang="0">
                  <a:pos x="connsiteX0" y="connsiteY0"/>
                </a:cxn>
                <a:cxn ang="0">
                  <a:pos x="connsiteX1" y="connsiteY1"/>
                </a:cxn>
              </a:cxnLst>
              <a:rect l="l" t="t" r="r" b="b"/>
              <a:pathLst>
                <a:path w="78626" h="1">
                  <a:moveTo>
                    <a:pt x="78626" y="0"/>
                  </a:moveTo>
                  <a:lnTo>
                    <a:pt x="0" y="2"/>
                  </a:lnTo>
                </a:path>
              </a:pathLst>
            </a:custGeom>
            <a:noFill/>
            <a:ln w="8914" cap="rnd">
              <a:solidFill>
                <a:srgbClr val="000000"/>
              </a:solidFill>
              <a:prstDash val="solid"/>
              <a:round/>
            </a:ln>
          </p:spPr>
          <p:txBody>
            <a:bodyPr rtlCol="0" anchor="ctr"/>
            <a:lstStyle/>
            <a:p>
              <a:endParaRPr lang="en-US"/>
            </a:p>
          </p:txBody>
        </p:sp>
        <p:sp>
          <p:nvSpPr>
            <p:cNvPr id="99" name="Freeform: Shape 98">
              <a:extLst>
                <a:ext uri="{FF2B5EF4-FFF2-40B4-BE49-F238E27FC236}">
                  <a16:creationId xmlns:a16="http://schemas.microsoft.com/office/drawing/2014/main" id="{3EE9D61C-7CEA-C836-33B6-1AC94360600A}"/>
                </a:ext>
              </a:extLst>
            </p:cNvPr>
            <p:cNvSpPr/>
            <p:nvPr/>
          </p:nvSpPr>
          <p:spPr>
            <a:xfrm>
              <a:off x="3729339" y="3016749"/>
              <a:ext cx="33" cy="153965"/>
            </a:xfrm>
            <a:custGeom>
              <a:avLst/>
              <a:gdLst>
                <a:gd name="connsiteX0" fmla="*/ 0 w 33"/>
                <a:gd name="connsiteY0" fmla="*/ 153965 h 153965"/>
                <a:gd name="connsiteX1" fmla="*/ 34 w 33"/>
                <a:gd name="connsiteY1" fmla="*/ 0 h 153965"/>
              </a:gdLst>
              <a:ahLst/>
              <a:cxnLst>
                <a:cxn ang="0">
                  <a:pos x="connsiteX0" y="connsiteY0"/>
                </a:cxn>
                <a:cxn ang="0">
                  <a:pos x="connsiteX1" y="connsiteY1"/>
                </a:cxn>
              </a:cxnLst>
              <a:rect l="l" t="t" r="r" b="b"/>
              <a:pathLst>
                <a:path w="33" h="153965">
                  <a:moveTo>
                    <a:pt x="0" y="153965"/>
                  </a:moveTo>
                  <a:lnTo>
                    <a:pt x="34" y="0"/>
                  </a:lnTo>
                </a:path>
              </a:pathLst>
            </a:custGeom>
            <a:noFill/>
            <a:ln w="8914" cap="rnd">
              <a:solidFill>
                <a:srgbClr val="000000"/>
              </a:solidFill>
              <a:prstDash val="solid"/>
              <a:round/>
            </a:ln>
          </p:spPr>
          <p:txBody>
            <a:bodyPr rtlCol="0" anchor="ctr"/>
            <a:lstStyle/>
            <a:p>
              <a:endParaRPr lang="en-US"/>
            </a:p>
          </p:txBody>
        </p:sp>
        <p:sp>
          <p:nvSpPr>
            <p:cNvPr id="100" name="Freeform: Shape 99">
              <a:extLst>
                <a:ext uri="{FF2B5EF4-FFF2-40B4-BE49-F238E27FC236}">
                  <a16:creationId xmlns:a16="http://schemas.microsoft.com/office/drawing/2014/main" id="{B111A8DF-5307-E279-C465-A37D31111594}"/>
                </a:ext>
              </a:extLst>
            </p:cNvPr>
            <p:cNvSpPr/>
            <p:nvPr/>
          </p:nvSpPr>
          <p:spPr>
            <a:xfrm>
              <a:off x="3763992" y="2994134"/>
              <a:ext cx="67246" cy="12"/>
            </a:xfrm>
            <a:custGeom>
              <a:avLst/>
              <a:gdLst>
                <a:gd name="connsiteX0" fmla="*/ 0 w 67246"/>
                <a:gd name="connsiteY0" fmla="*/ 12 h 12"/>
                <a:gd name="connsiteX1" fmla="*/ 67246 w 67246"/>
                <a:gd name="connsiteY1" fmla="*/ 0 h 12"/>
              </a:gdLst>
              <a:ahLst/>
              <a:cxnLst>
                <a:cxn ang="0">
                  <a:pos x="connsiteX0" y="connsiteY0"/>
                </a:cxn>
                <a:cxn ang="0">
                  <a:pos x="connsiteX1" y="connsiteY1"/>
                </a:cxn>
              </a:cxnLst>
              <a:rect l="l" t="t" r="r" b="b"/>
              <a:pathLst>
                <a:path w="67246" h="12">
                  <a:moveTo>
                    <a:pt x="0" y="12"/>
                  </a:moveTo>
                  <a:lnTo>
                    <a:pt x="67246" y="0"/>
                  </a:lnTo>
                </a:path>
              </a:pathLst>
            </a:custGeom>
            <a:noFill/>
            <a:ln w="8914" cap="rnd">
              <a:solidFill>
                <a:srgbClr val="000000"/>
              </a:solidFill>
              <a:prstDash val="solid"/>
              <a:round/>
            </a:ln>
          </p:spPr>
          <p:txBody>
            <a:bodyPr rtlCol="0" anchor="ctr"/>
            <a:lstStyle/>
            <a:p>
              <a:endParaRPr lang="en-US"/>
            </a:p>
          </p:txBody>
        </p:sp>
        <p:sp>
          <p:nvSpPr>
            <p:cNvPr id="101" name="Freeform: Shape 100">
              <a:extLst>
                <a:ext uri="{FF2B5EF4-FFF2-40B4-BE49-F238E27FC236}">
                  <a16:creationId xmlns:a16="http://schemas.microsoft.com/office/drawing/2014/main" id="{C79BBE0B-E0AD-34DF-627B-7EB6E65B5E27}"/>
                </a:ext>
              </a:extLst>
            </p:cNvPr>
            <p:cNvSpPr/>
            <p:nvPr/>
          </p:nvSpPr>
          <p:spPr>
            <a:xfrm>
              <a:off x="3650195" y="3078040"/>
              <a:ext cx="50" cy="98581"/>
            </a:xfrm>
            <a:custGeom>
              <a:avLst/>
              <a:gdLst>
                <a:gd name="connsiteX0" fmla="*/ 0 w 50"/>
                <a:gd name="connsiteY0" fmla="*/ 0 h 98581"/>
                <a:gd name="connsiteX1" fmla="*/ 50 w 50"/>
                <a:gd name="connsiteY1" fmla="*/ 98582 h 98581"/>
              </a:gdLst>
              <a:ahLst/>
              <a:cxnLst>
                <a:cxn ang="0">
                  <a:pos x="connsiteX0" y="connsiteY0"/>
                </a:cxn>
                <a:cxn ang="0">
                  <a:pos x="connsiteX1" y="connsiteY1"/>
                </a:cxn>
              </a:cxnLst>
              <a:rect l="l" t="t" r="r" b="b"/>
              <a:pathLst>
                <a:path w="50" h="98581">
                  <a:moveTo>
                    <a:pt x="0" y="0"/>
                  </a:moveTo>
                  <a:lnTo>
                    <a:pt x="50" y="98582"/>
                  </a:lnTo>
                </a:path>
              </a:pathLst>
            </a:custGeom>
            <a:noFill/>
            <a:ln w="8914" cap="rnd">
              <a:solidFill>
                <a:srgbClr val="000000"/>
              </a:solidFill>
              <a:prstDash val="solid"/>
              <a:round/>
            </a:ln>
          </p:spPr>
          <p:txBody>
            <a:bodyPr rtlCol="0" anchor="ctr"/>
            <a:lstStyle/>
            <a:p>
              <a:endParaRPr lang="en-US"/>
            </a:p>
          </p:txBody>
        </p:sp>
        <p:sp>
          <p:nvSpPr>
            <p:cNvPr id="102" name="Freeform: Shape 101">
              <a:extLst>
                <a:ext uri="{FF2B5EF4-FFF2-40B4-BE49-F238E27FC236}">
                  <a16:creationId xmlns:a16="http://schemas.microsoft.com/office/drawing/2014/main" id="{71F74E12-39F9-CC35-EAB2-289678BAEDC0}"/>
                </a:ext>
              </a:extLst>
            </p:cNvPr>
            <p:cNvSpPr/>
            <p:nvPr/>
          </p:nvSpPr>
          <p:spPr>
            <a:xfrm>
              <a:off x="3650271" y="3176627"/>
              <a:ext cx="21108" cy="20073"/>
            </a:xfrm>
            <a:custGeom>
              <a:avLst/>
              <a:gdLst>
                <a:gd name="connsiteX0" fmla="*/ 47 w 21108"/>
                <a:gd name="connsiteY0" fmla="*/ 0 h 20073"/>
                <a:gd name="connsiteX1" fmla="*/ 16198 w 21108"/>
                <a:gd name="connsiteY1" fmla="*/ 20023 h 20073"/>
                <a:gd name="connsiteX2" fmla="*/ 21109 w 21108"/>
                <a:gd name="connsiteY2" fmla="*/ 19664 h 20073"/>
              </a:gdLst>
              <a:ahLst/>
              <a:cxnLst>
                <a:cxn ang="0">
                  <a:pos x="connsiteX0" y="connsiteY0"/>
                </a:cxn>
                <a:cxn ang="0">
                  <a:pos x="connsiteX1" y="connsiteY1"/>
                </a:cxn>
                <a:cxn ang="0">
                  <a:pos x="connsiteX2" y="connsiteY2"/>
                </a:cxn>
              </a:cxnLst>
              <a:rect l="l" t="t" r="r" b="b"/>
              <a:pathLst>
                <a:path w="21108" h="20073">
                  <a:moveTo>
                    <a:pt x="47" y="0"/>
                  </a:moveTo>
                  <a:cubicBezTo>
                    <a:pt x="-657" y="10304"/>
                    <a:pt x="6574" y="19269"/>
                    <a:pt x="16198" y="20023"/>
                  </a:cubicBezTo>
                  <a:cubicBezTo>
                    <a:pt x="17843" y="20152"/>
                    <a:pt x="19496" y="20031"/>
                    <a:pt x="21109" y="19664"/>
                  </a:cubicBezTo>
                </a:path>
              </a:pathLst>
            </a:custGeom>
            <a:noFill/>
            <a:ln w="8914" cap="rnd">
              <a:solidFill>
                <a:srgbClr val="000000"/>
              </a:solidFill>
              <a:prstDash val="solid"/>
              <a:round/>
            </a:ln>
          </p:spPr>
          <p:txBody>
            <a:bodyPr rtlCol="0" anchor="ctr"/>
            <a:lstStyle/>
            <a:p>
              <a:endParaRPr lang="en-US"/>
            </a:p>
          </p:txBody>
        </p:sp>
        <p:sp>
          <p:nvSpPr>
            <p:cNvPr id="103" name="Freeform: Shape 102">
              <a:extLst>
                <a:ext uri="{FF2B5EF4-FFF2-40B4-BE49-F238E27FC236}">
                  <a16:creationId xmlns:a16="http://schemas.microsoft.com/office/drawing/2014/main" id="{F3C6A83F-6591-4833-AE56-F6AEABF28A5A}"/>
                </a:ext>
              </a:extLst>
            </p:cNvPr>
            <p:cNvSpPr/>
            <p:nvPr/>
          </p:nvSpPr>
          <p:spPr>
            <a:xfrm>
              <a:off x="3671430" y="3196492"/>
              <a:ext cx="41499" cy="51"/>
            </a:xfrm>
            <a:custGeom>
              <a:avLst/>
              <a:gdLst>
                <a:gd name="connsiteX0" fmla="*/ 0 w 41499"/>
                <a:gd name="connsiteY0" fmla="*/ 52 h 51"/>
                <a:gd name="connsiteX1" fmla="*/ 41499 w 41499"/>
                <a:gd name="connsiteY1" fmla="*/ 0 h 51"/>
              </a:gdLst>
              <a:ahLst/>
              <a:cxnLst>
                <a:cxn ang="0">
                  <a:pos x="connsiteX0" y="connsiteY0"/>
                </a:cxn>
                <a:cxn ang="0">
                  <a:pos x="connsiteX1" y="connsiteY1"/>
                </a:cxn>
              </a:cxnLst>
              <a:rect l="l" t="t" r="r" b="b"/>
              <a:pathLst>
                <a:path w="41499" h="51">
                  <a:moveTo>
                    <a:pt x="0" y="52"/>
                  </a:moveTo>
                  <a:lnTo>
                    <a:pt x="41499" y="0"/>
                  </a:lnTo>
                </a:path>
              </a:pathLst>
            </a:custGeom>
            <a:noFill/>
            <a:ln w="8914" cap="rnd">
              <a:solidFill>
                <a:srgbClr val="000000"/>
              </a:solidFill>
              <a:prstDash val="solid"/>
              <a:round/>
            </a:ln>
          </p:spPr>
          <p:txBody>
            <a:bodyPr rtlCol="0" anchor="ctr"/>
            <a:lstStyle/>
            <a:p>
              <a:endParaRPr lang="en-US"/>
            </a:p>
          </p:txBody>
        </p:sp>
      </p:grpSp>
      <p:sp>
        <p:nvSpPr>
          <p:cNvPr id="22" name="Text 12">
            <a:extLst>
              <a:ext uri="{FF2B5EF4-FFF2-40B4-BE49-F238E27FC236}">
                <a16:creationId xmlns:a16="http://schemas.microsoft.com/office/drawing/2014/main" id="{C28FB591-4C52-26A3-B135-3BA3CA90C41B}"/>
              </a:ext>
            </a:extLst>
          </p:cNvPr>
          <p:cNvSpPr/>
          <p:nvPr/>
        </p:nvSpPr>
        <p:spPr>
          <a:xfrm>
            <a:off x="1257494" y="3127772"/>
            <a:ext cx="2003754"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أسباب بيئية وخارجية</a:t>
            </a:r>
            <a:endParaRPr lang="en-US" sz="1600" b="1"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3D4F5E84-A117-65E3-91AA-2009B1FFE7A6}"/>
              </a:ext>
            </a:extLst>
          </p:cNvPr>
          <p:cNvSpPr/>
          <p:nvPr/>
        </p:nvSpPr>
        <p:spPr>
          <a:xfrm>
            <a:off x="840135" y="3636642"/>
            <a:ext cx="3182144" cy="1902572"/>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ضغوط من المجتمع أو أولياء الأمور تؤثر على القرارات</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التغيرات السريعة في السياسات التعليمية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التحديات الاقتصادية والاجتماعية الخارجية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2748854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341F538-CBF6-913E-D8DB-0F7F0BB906BB}"/>
              </a:ext>
            </a:extLst>
          </p:cNvPr>
          <p:cNvSpPr/>
          <p:nvPr/>
        </p:nvSpPr>
        <p:spPr>
          <a:xfrm>
            <a:off x="5272758" y="1498921"/>
            <a:ext cx="6219651" cy="473463"/>
          </a:xfrm>
          <a:prstGeom prst="rect">
            <a:avLst/>
          </a:prstGeom>
          <a:noFill/>
          <a:ln/>
        </p:spPr>
        <p:txBody>
          <a:bodyPr wrap="none" lIns="0" tIns="0" rIns="0" bIns="0" rtlCol="0" anchor="t">
            <a:spAutoFit/>
          </a:bodyPr>
          <a:lstStyle/>
          <a:p>
            <a:pPr algn="r" rtl="1">
              <a:lnSpc>
                <a:spcPts val="4042"/>
              </a:lnSpc>
            </a:pPr>
            <a:r>
              <a:rPr lang="ar-SA" sz="2800" b="1" dirty="0">
                <a:solidFill>
                  <a:srgbClr val="00B0F0"/>
                </a:solidFill>
                <a:latin typeface="Alexandria" pitchFamily="2" charset="-78"/>
                <a:ea typeface="Instrument Sans Semi Bold" pitchFamily="34" charset="-122"/>
                <a:cs typeface="Alexandria" pitchFamily="2" charset="-78"/>
              </a:rPr>
              <a:t>أنواع الصراع في المؤسسات التربوية:</a:t>
            </a:r>
            <a:endParaRPr lang="ar-SA"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5D0D762C-7FB7-55B4-98BE-2ABD1CFB24DA}"/>
              </a:ext>
            </a:extLst>
          </p:cNvPr>
          <p:cNvSpPr/>
          <p:nvPr/>
        </p:nvSpPr>
        <p:spPr>
          <a:xfrm>
            <a:off x="843706" y="2169626"/>
            <a:ext cx="10703620" cy="515654"/>
          </a:xfrm>
          <a:prstGeom prst="rect">
            <a:avLst/>
          </a:prstGeom>
          <a:noFill/>
          <a:ln/>
        </p:spPr>
        <p:txBody>
          <a:bodyPr wrap="square" lIns="0" tIns="0" rIns="0" bIns="0" rtlCol="0" anchor="t">
            <a:spAutoFit/>
          </a:bodyPr>
          <a:lstStyle/>
          <a:p>
            <a:pPr algn="ctr" rtl="1">
              <a:lnSpc>
                <a:spcPts val="2083"/>
              </a:lnSpc>
            </a:pPr>
            <a:r>
              <a:rPr lang="en-US" dirty="0">
                <a:solidFill>
                  <a:srgbClr val="1E3063"/>
                </a:solidFill>
                <a:latin typeface="Alexandria" pitchFamily="2" charset="-78"/>
                <a:ea typeface="Instrument Sans Medium" pitchFamily="34" charset="-122"/>
                <a:cs typeface="Alexandria" pitchFamily="2" charset="-78"/>
              </a:rPr>
              <a:t>فهم طبيعة الصراعات المختلفة في البيئة التربوية هو الخطوة الأولى نحو إدارتها بفعالية. كل نوع من الصراعات يتطلب نهجاً وحلول مختلفة لمعالجته.</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78C189CC-1867-C3FA-6F47-4DDD80CE26A8}"/>
              </a:ext>
            </a:extLst>
          </p:cNvPr>
          <p:cNvSpPr/>
          <p:nvPr/>
        </p:nvSpPr>
        <p:spPr>
          <a:xfrm>
            <a:off x="7979669" y="2797001"/>
            <a:ext cx="3512741" cy="3152279"/>
          </a:xfrm>
          <a:prstGeom prst="roundRect">
            <a:avLst>
              <a:gd name="adj" fmla="val 4722"/>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A6458D30-FEB0-EADD-6A4C-9C49C7508C47}"/>
              </a:ext>
            </a:extLst>
          </p:cNvPr>
          <p:cNvSpPr/>
          <p:nvPr/>
        </p:nvSpPr>
        <p:spPr>
          <a:xfrm>
            <a:off x="10831017" y="2962299"/>
            <a:ext cx="496094" cy="496094"/>
          </a:xfrm>
          <a:prstGeom prst="roundRect">
            <a:avLst>
              <a:gd name="adj" fmla="val 15358451"/>
            </a:avLst>
          </a:prstGeom>
          <a:solidFill>
            <a:srgbClr val="84C1FA"/>
          </a:solidFill>
          <a:ln/>
        </p:spPr>
        <p:txBody>
          <a:bodyPr>
            <a:spAutoFit/>
          </a:bodyPr>
          <a:lstStyle/>
          <a:p>
            <a:endParaRPr lang="en-US"/>
          </a:p>
        </p:txBody>
      </p:sp>
      <p:sp>
        <p:nvSpPr>
          <p:cNvPr id="11" name="Text 4">
            <a:extLst>
              <a:ext uri="{FF2B5EF4-FFF2-40B4-BE49-F238E27FC236}">
                <a16:creationId xmlns:a16="http://schemas.microsoft.com/office/drawing/2014/main" id="{B0E92DFD-6026-80F3-7A3B-3109F64003E5}"/>
              </a:ext>
            </a:extLst>
          </p:cNvPr>
          <p:cNvSpPr/>
          <p:nvPr/>
        </p:nvSpPr>
        <p:spPr>
          <a:xfrm>
            <a:off x="8819963" y="3110507"/>
            <a:ext cx="1439498"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صراع وظيفي</a:t>
            </a:r>
            <a:endParaRPr lang="en-US" sz="18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0417D759-DBEB-BC9C-1307-1630E36D3CE0}"/>
              </a:ext>
            </a:extLst>
          </p:cNvPr>
          <p:cNvSpPr/>
          <p:nvPr/>
        </p:nvSpPr>
        <p:spPr>
          <a:xfrm>
            <a:off x="8130270" y="3652251"/>
            <a:ext cx="3182144" cy="784958"/>
          </a:xfrm>
          <a:prstGeom prst="rect">
            <a:avLst/>
          </a:prstGeom>
          <a:noFill/>
          <a:ln/>
        </p:spPr>
        <p:txBody>
          <a:bodyPr wrap="square" lIns="0" tIns="0" rIns="0" bIns="0" rtlCol="0" anchor="t">
            <a:spAutoFit/>
          </a:bodyPr>
          <a:lstStyle/>
          <a:p>
            <a:pPr algn="just" rtl="1">
              <a:lnSpc>
                <a:spcPts val="2083"/>
              </a:lnSpc>
            </a:pPr>
            <a:r>
              <a:rPr lang="en-US" dirty="0">
                <a:solidFill>
                  <a:srgbClr val="1E3063"/>
                </a:solidFill>
                <a:latin typeface="Alexandria" pitchFamily="2" charset="-78"/>
                <a:ea typeface="Instrument Sans Medium" pitchFamily="34" charset="-122"/>
                <a:cs typeface="Alexandria" pitchFamily="2" charset="-78"/>
              </a:rPr>
              <a:t>ينشأ بسبب اختلاف الأدوار والمسؤوليات بين الأفراد أو الأقسام في المؤسسة التربوية.</a:t>
            </a:r>
            <a:endParaRPr lang="en-US"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B70661CC-3E9A-EB6D-B8C6-0D9051294E85}"/>
              </a:ext>
            </a:extLst>
          </p:cNvPr>
          <p:cNvSpPr/>
          <p:nvPr/>
        </p:nvSpPr>
        <p:spPr>
          <a:xfrm>
            <a:off x="8048445" y="4565124"/>
            <a:ext cx="3278666"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خلاف بين المعلمين والإدارة حول توزيع الحصص</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في تفسير الأدوار والمهام</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التداخل في المسؤوليات</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EA1E4A87-4AA2-7937-0A62-AEE453BC3EA9}"/>
              </a:ext>
            </a:extLst>
          </p:cNvPr>
          <p:cNvSpPr/>
          <p:nvPr/>
        </p:nvSpPr>
        <p:spPr>
          <a:xfrm>
            <a:off x="4301530" y="2797001"/>
            <a:ext cx="3512840" cy="3152279"/>
          </a:xfrm>
          <a:prstGeom prst="roundRect">
            <a:avLst>
              <a:gd name="adj" fmla="val 4722"/>
            </a:avLst>
          </a:prstGeom>
          <a:solidFill>
            <a:srgbClr val="CEE6FD"/>
          </a:solidFill>
          <a:ln/>
        </p:spPr>
        <p:txBody>
          <a:bodyPr>
            <a:spAutoFit/>
          </a:bodyPr>
          <a:lstStyle/>
          <a:p>
            <a:endParaRPr lang="en-US"/>
          </a:p>
        </p:txBody>
      </p:sp>
      <p:sp>
        <p:nvSpPr>
          <p:cNvPr id="15" name="Shape 8">
            <a:extLst>
              <a:ext uri="{FF2B5EF4-FFF2-40B4-BE49-F238E27FC236}">
                <a16:creationId xmlns:a16="http://schemas.microsoft.com/office/drawing/2014/main" id="{A8CA8D99-A833-3C61-B642-1ED03335E55B}"/>
              </a:ext>
            </a:extLst>
          </p:cNvPr>
          <p:cNvSpPr/>
          <p:nvPr/>
        </p:nvSpPr>
        <p:spPr>
          <a:xfrm>
            <a:off x="7152978" y="2962299"/>
            <a:ext cx="496094" cy="496094"/>
          </a:xfrm>
          <a:prstGeom prst="roundRect">
            <a:avLst>
              <a:gd name="adj" fmla="val 15358451"/>
            </a:avLst>
          </a:prstGeom>
          <a:solidFill>
            <a:srgbClr val="84C1FA"/>
          </a:solidFill>
          <a:ln/>
        </p:spPr>
        <p:txBody>
          <a:bodyPr>
            <a:spAutoFit/>
          </a:bodyPr>
          <a:lstStyle/>
          <a:p>
            <a:endParaRPr lang="en-US"/>
          </a:p>
        </p:txBody>
      </p:sp>
      <p:sp>
        <p:nvSpPr>
          <p:cNvPr id="17" name="Text 9">
            <a:extLst>
              <a:ext uri="{FF2B5EF4-FFF2-40B4-BE49-F238E27FC236}">
                <a16:creationId xmlns:a16="http://schemas.microsoft.com/office/drawing/2014/main" id="{EAA0AA94-FAC0-A7B6-6FE3-F0DD0AF7CCF8}"/>
              </a:ext>
            </a:extLst>
          </p:cNvPr>
          <p:cNvSpPr/>
          <p:nvPr/>
        </p:nvSpPr>
        <p:spPr>
          <a:xfrm>
            <a:off x="5200821" y="3130945"/>
            <a:ext cx="1482778"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صراع شخصي</a:t>
            </a:r>
            <a:endParaRPr lang="en-US" sz="1800" b="1" dirty="0">
              <a:solidFill>
                <a:schemeClr val="accent2">
                  <a:lumMod val="75000"/>
                </a:schemeClr>
              </a:solidFill>
              <a:latin typeface="Alexandria" pitchFamily="2" charset="-78"/>
              <a:cs typeface="Alexandria" pitchFamily="2" charset="-78"/>
            </a:endParaRPr>
          </a:p>
        </p:txBody>
      </p:sp>
      <p:sp>
        <p:nvSpPr>
          <p:cNvPr id="19" name="Text 10">
            <a:extLst>
              <a:ext uri="{FF2B5EF4-FFF2-40B4-BE49-F238E27FC236}">
                <a16:creationId xmlns:a16="http://schemas.microsoft.com/office/drawing/2014/main" id="{7B92DEB7-06D8-6969-4170-F72756BF7D09}"/>
              </a:ext>
            </a:extLst>
          </p:cNvPr>
          <p:cNvSpPr/>
          <p:nvPr/>
        </p:nvSpPr>
        <p:spPr>
          <a:xfrm>
            <a:off x="4478470" y="3508624"/>
            <a:ext cx="3182243" cy="784958"/>
          </a:xfrm>
          <a:prstGeom prst="rect">
            <a:avLst/>
          </a:prstGeom>
          <a:noFill/>
          <a:ln/>
        </p:spPr>
        <p:txBody>
          <a:bodyPr wrap="square" lIns="0" tIns="0" rIns="0" bIns="0" rtlCol="0" anchor="t">
            <a:spAutoFit/>
          </a:bodyPr>
          <a:lstStyle/>
          <a:p>
            <a:pPr algn="just" rtl="1">
              <a:lnSpc>
                <a:spcPts val="2083"/>
              </a:lnSpc>
            </a:pPr>
            <a:r>
              <a:rPr lang="en-US" dirty="0">
                <a:solidFill>
                  <a:srgbClr val="1E3063"/>
                </a:solidFill>
                <a:latin typeface="Alexandria" pitchFamily="2" charset="-78"/>
                <a:ea typeface="Instrument Sans Medium" pitchFamily="34" charset="-122"/>
                <a:cs typeface="Alexandria" pitchFamily="2" charset="-78"/>
              </a:rPr>
              <a:t>يحدث بسبب التوترات الشخصية أو التفاعلات غير الصحية بين الأفراد داخل المؤسسة.</a:t>
            </a:r>
            <a:endParaRPr lang="en-US" dirty="0">
              <a:latin typeface="Alexandria" pitchFamily="2" charset="-78"/>
              <a:cs typeface="Alexandria" pitchFamily="2" charset="-78"/>
            </a:endParaRPr>
          </a:p>
        </p:txBody>
      </p:sp>
      <p:sp>
        <p:nvSpPr>
          <p:cNvPr id="20" name="Text 11">
            <a:extLst>
              <a:ext uri="{FF2B5EF4-FFF2-40B4-BE49-F238E27FC236}">
                <a16:creationId xmlns:a16="http://schemas.microsoft.com/office/drawing/2014/main" id="{AB0FFD35-3BDA-FD9F-3698-396CCDA29927}"/>
              </a:ext>
            </a:extLst>
          </p:cNvPr>
          <p:cNvSpPr/>
          <p:nvPr/>
        </p:nvSpPr>
        <p:spPr>
          <a:xfrm>
            <a:off x="4255798" y="4351512"/>
            <a:ext cx="3507783" cy="1579407"/>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صراع بين معلم وطالب بسبب أساليب التواصل</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في أساليب العمل بين المعلمين</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التناقضات الشخصية التي تؤثر على العمل</a:t>
            </a:r>
            <a:endParaRPr lang="en-US" dirty="0">
              <a:latin typeface="Alexandria" pitchFamily="2" charset="-78"/>
              <a:cs typeface="Alexandria" pitchFamily="2" charset="-78"/>
            </a:endParaRPr>
          </a:p>
        </p:txBody>
      </p:sp>
      <p:sp>
        <p:nvSpPr>
          <p:cNvPr id="21" name="Shape 12">
            <a:extLst>
              <a:ext uri="{FF2B5EF4-FFF2-40B4-BE49-F238E27FC236}">
                <a16:creationId xmlns:a16="http://schemas.microsoft.com/office/drawing/2014/main" id="{EE3EB3E5-7A1F-EA85-59A6-B9BDC732DEF6}"/>
              </a:ext>
            </a:extLst>
          </p:cNvPr>
          <p:cNvSpPr/>
          <p:nvPr/>
        </p:nvSpPr>
        <p:spPr>
          <a:xfrm>
            <a:off x="623491" y="2797001"/>
            <a:ext cx="3512741" cy="3152279"/>
          </a:xfrm>
          <a:prstGeom prst="roundRect">
            <a:avLst>
              <a:gd name="adj" fmla="val 4722"/>
            </a:avLst>
          </a:prstGeom>
          <a:solidFill>
            <a:srgbClr val="CEE6FD"/>
          </a:solidFill>
          <a:ln/>
        </p:spPr>
        <p:txBody>
          <a:bodyPr>
            <a:spAutoFit/>
          </a:bodyPr>
          <a:lstStyle/>
          <a:p>
            <a:endParaRPr lang="en-US"/>
          </a:p>
        </p:txBody>
      </p:sp>
      <p:sp>
        <p:nvSpPr>
          <p:cNvPr id="22" name="Shape 13">
            <a:extLst>
              <a:ext uri="{FF2B5EF4-FFF2-40B4-BE49-F238E27FC236}">
                <a16:creationId xmlns:a16="http://schemas.microsoft.com/office/drawing/2014/main" id="{0C35EF75-6957-39D0-E8BA-E8C2E55C1229}"/>
              </a:ext>
            </a:extLst>
          </p:cNvPr>
          <p:cNvSpPr/>
          <p:nvPr/>
        </p:nvSpPr>
        <p:spPr>
          <a:xfrm>
            <a:off x="3474840" y="2962299"/>
            <a:ext cx="496094" cy="496094"/>
          </a:xfrm>
          <a:prstGeom prst="roundRect">
            <a:avLst>
              <a:gd name="adj" fmla="val 15358451"/>
            </a:avLst>
          </a:prstGeom>
          <a:solidFill>
            <a:srgbClr val="84C1FA"/>
          </a:solidFill>
          <a:ln/>
        </p:spPr>
        <p:txBody>
          <a:bodyPr>
            <a:spAutoFit/>
          </a:bodyPr>
          <a:lstStyle/>
          <a:p>
            <a:endParaRPr lang="en-US"/>
          </a:p>
        </p:txBody>
      </p:sp>
      <p:sp>
        <p:nvSpPr>
          <p:cNvPr id="26" name="Text 14">
            <a:extLst>
              <a:ext uri="{FF2B5EF4-FFF2-40B4-BE49-F238E27FC236}">
                <a16:creationId xmlns:a16="http://schemas.microsoft.com/office/drawing/2014/main" id="{CEB3CDC7-4265-F625-EC8C-E6AC22B703E5}"/>
              </a:ext>
            </a:extLst>
          </p:cNvPr>
          <p:cNvSpPr/>
          <p:nvPr/>
        </p:nvSpPr>
        <p:spPr>
          <a:xfrm>
            <a:off x="1065044" y="3110507"/>
            <a:ext cx="2311531" cy="256480"/>
          </a:xfrm>
          <a:prstGeom prst="rect">
            <a:avLst/>
          </a:prstGeom>
          <a:noFill/>
          <a:ln/>
        </p:spPr>
        <p:txBody>
          <a:bodyPr wrap="none" lIns="0" tIns="0" rIns="0" bIns="0" rtlCol="0" anchor="t">
            <a:spAutoFit/>
          </a:bodyPr>
          <a:lstStyle/>
          <a:p>
            <a:pPr algn="r" rtl="1">
              <a:lnSpc>
                <a:spcPts val="2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صراع قيم ومعتقدات</a:t>
            </a:r>
            <a:endParaRPr lang="en-US" sz="1800" b="1" dirty="0">
              <a:solidFill>
                <a:schemeClr val="accent2">
                  <a:lumMod val="75000"/>
                </a:schemeClr>
              </a:solidFill>
              <a:latin typeface="Alexandria" pitchFamily="2" charset="-78"/>
              <a:cs typeface="Alexandria" pitchFamily="2" charset="-78"/>
            </a:endParaRPr>
          </a:p>
        </p:txBody>
      </p:sp>
      <p:sp>
        <p:nvSpPr>
          <p:cNvPr id="27" name="Text 15">
            <a:extLst>
              <a:ext uri="{FF2B5EF4-FFF2-40B4-BE49-F238E27FC236}">
                <a16:creationId xmlns:a16="http://schemas.microsoft.com/office/drawing/2014/main" id="{FAA67744-82AC-F70F-920F-FE2A2BC05636}"/>
              </a:ext>
            </a:extLst>
          </p:cNvPr>
          <p:cNvSpPr/>
          <p:nvPr/>
        </p:nvSpPr>
        <p:spPr>
          <a:xfrm>
            <a:off x="788790" y="3549510"/>
            <a:ext cx="3182144" cy="529233"/>
          </a:xfrm>
          <a:prstGeom prst="rect">
            <a:avLst/>
          </a:prstGeom>
          <a:noFill/>
          <a:ln/>
        </p:spPr>
        <p:txBody>
          <a:bodyPr wrap="square" lIns="0" tIns="0" rIns="0" bIns="0" rtlCol="0" anchor="t">
            <a:spAutoFit/>
          </a:bodyPr>
          <a:lstStyle/>
          <a:p>
            <a:pPr algn="just" rtl="1">
              <a:lnSpc>
                <a:spcPts val="2083"/>
              </a:lnSpc>
            </a:pPr>
            <a:r>
              <a:rPr lang="en-US" dirty="0">
                <a:solidFill>
                  <a:srgbClr val="1E3063"/>
                </a:solidFill>
                <a:latin typeface="Alexandria" pitchFamily="2" charset="-78"/>
                <a:ea typeface="Instrument Sans Medium" pitchFamily="34" charset="-122"/>
                <a:cs typeface="Alexandria" pitchFamily="2" charset="-78"/>
              </a:rPr>
              <a:t>يظهر نتيجة لاختلاف القيم والمبادئ الأساسية بين الأفراد أو الفرق التعليمية.</a:t>
            </a:r>
            <a:endParaRPr lang="en-US" dirty="0">
              <a:latin typeface="Alexandria" pitchFamily="2" charset="-78"/>
              <a:cs typeface="Alexandria" pitchFamily="2" charset="-78"/>
            </a:endParaRPr>
          </a:p>
        </p:txBody>
      </p:sp>
      <p:sp>
        <p:nvSpPr>
          <p:cNvPr id="28" name="Text 16">
            <a:extLst>
              <a:ext uri="{FF2B5EF4-FFF2-40B4-BE49-F238E27FC236}">
                <a16:creationId xmlns:a16="http://schemas.microsoft.com/office/drawing/2014/main" id="{A8010BE9-86FA-6D2B-EB2F-B73E2B4D3462}"/>
              </a:ext>
            </a:extLst>
          </p:cNvPr>
          <p:cNvSpPr/>
          <p:nvPr/>
        </p:nvSpPr>
        <p:spPr>
          <a:xfrm>
            <a:off x="623491" y="4379998"/>
            <a:ext cx="3439467"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في أساليب التدريس والتعامل مع الطلاب</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تناقض في سياسات الانضباط والسلوك</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في الرؤى التربوية والتعليمية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2126685"/>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B8A8964-9969-3E67-F986-42221204DE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40217" y="1052735"/>
            <a:ext cx="3854934" cy="541836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B443EE76-0ED4-BBD2-E135-0E933FB60B1D}"/>
              </a:ext>
            </a:extLst>
          </p:cNvPr>
          <p:cNvSpPr/>
          <p:nvPr/>
        </p:nvSpPr>
        <p:spPr>
          <a:xfrm>
            <a:off x="3116486" y="1417028"/>
            <a:ext cx="4923731" cy="516732"/>
          </a:xfrm>
          <a:prstGeom prst="rect">
            <a:avLst/>
          </a:prstGeom>
          <a:noFill/>
          <a:ln/>
        </p:spPr>
        <p:txBody>
          <a:bodyPr wrap="none" lIns="0" tIns="0" rIns="0" bIns="0" rtlCol="0" anchor="t"/>
          <a:lstStyle/>
          <a:p>
            <a:pPr algn="r" rtl="1">
              <a:lnSpc>
                <a:spcPct val="150000"/>
              </a:lnSpc>
            </a:pPr>
            <a:r>
              <a:rPr lang="ar-SA" sz="2800" b="1" dirty="0">
                <a:solidFill>
                  <a:srgbClr val="00B0F0"/>
                </a:solidFill>
                <a:latin typeface="Alexandria" pitchFamily="2" charset="-78"/>
                <a:ea typeface="Instrument Sans Semi Bold" pitchFamily="34" charset="-122"/>
                <a:cs typeface="Alexandria" pitchFamily="2" charset="-78"/>
              </a:rPr>
              <a:t>أثر الصراع في المؤسسة التربوية:</a:t>
            </a:r>
            <a:endParaRPr lang="ar-SA"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223C21DE-7DBF-2E8E-6507-0ECA5B1348BE}"/>
              </a:ext>
            </a:extLst>
          </p:cNvPr>
          <p:cNvSpPr/>
          <p:nvPr/>
        </p:nvSpPr>
        <p:spPr>
          <a:xfrm>
            <a:off x="767408" y="2127774"/>
            <a:ext cx="7017301" cy="529233"/>
          </a:xfrm>
          <a:prstGeom prst="rect">
            <a:avLst/>
          </a:prstGeom>
          <a:noFill/>
          <a:ln/>
        </p:spPr>
        <p:txBody>
          <a:bodyPr wrap="square" lIns="0" tIns="0" rIns="0" bIns="0" rtlCol="0" anchor="t"/>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للصراع تأثيرات مزدوجة على المؤسسة التربوية، فقد يؤدي إلى تدهور الأداء أو يصبح فرصة للنمو والتطوير حسب طريقة إدارته.</a:t>
            </a:r>
            <a:endParaRPr lang="en-US"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43325411-3636-7ABC-F1EF-BD25E0396600}"/>
              </a:ext>
            </a:extLst>
          </p:cNvPr>
          <p:cNvSpPr/>
          <p:nvPr/>
        </p:nvSpPr>
        <p:spPr>
          <a:xfrm>
            <a:off x="983432" y="3034187"/>
            <a:ext cx="2480866" cy="310058"/>
          </a:xfrm>
          <a:prstGeom prst="rect">
            <a:avLst/>
          </a:prstGeom>
          <a:noFill/>
          <a:ln/>
        </p:spPr>
        <p:txBody>
          <a:bodyPr wrap="none" lIns="0" tIns="0" rIns="0" bIns="0" rtlCol="0" anchor="t"/>
          <a:lstStyle/>
          <a:p>
            <a:pPr algn="r" rtl="1">
              <a:lnSpc>
                <a:spcPct val="150000"/>
              </a:lnSpc>
            </a:pPr>
            <a:r>
              <a:rPr lang="en-US" sz="2000" dirty="0">
                <a:solidFill>
                  <a:srgbClr val="FF5000"/>
                </a:solidFill>
                <a:latin typeface="Alexandria" pitchFamily="2" charset="-78"/>
                <a:ea typeface="Instrument Sans Semi Bold" pitchFamily="34" charset="-122"/>
                <a:cs typeface="Alexandria" pitchFamily="2" charset="-78"/>
              </a:rPr>
              <a:t>الآثار السلبية</a:t>
            </a:r>
            <a:endParaRPr lang="en-US" sz="20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F43788D4-5D92-AED3-0287-E89C99E774BF}"/>
              </a:ext>
            </a:extLst>
          </p:cNvPr>
          <p:cNvSpPr/>
          <p:nvPr/>
        </p:nvSpPr>
        <p:spPr>
          <a:xfrm>
            <a:off x="586619" y="3641381"/>
            <a:ext cx="3689439" cy="1819077"/>
          </a:xfrm>
          <a:prstGeom prst="rect">
            <a:avLst/>
          </a:prstGeom>
          <a:noFill/>
          <a:ln/>
        </p:spPr>
        <p:txBody>
          <a:bodyPr wrap="square" lIns="0" tIns="0" rIns="0" bIns="0" rtlCol="0" anchor="t"/>
          <a:lstStyle/>
          <a:p>
            <a:pPr marL="285739" indent="-285739" algn="r" rtl="1">
              <a:lnSpc>
                <a:spcPct val="200000"/>
              </a:lnSpc>
              <a:buSzPct val="100000"/>
              <a:buChar char="•"/>
            </a:pPr>
            <a:r>
              <a:rPr lang="ar-SA" dirty="0">
                <a:solidFill>
                  <a:srgbClr val="1E3063"/>
                </a:solidFill>
                <a:latin typeface="Alexandria" pitchFamily="2" charset="-78"/>
                <a:ea typeface="Instrument Sans Medium" pitchFamily="34" charset="-122"/>
                <a:cs typeface="Alexandria" pitchFamily="2" charset="-78"/>
              </a:rPr>
              <a:t>تراجع الإنتاجية وانخفاض جودة العمل</a:t>
            </a:r>
            <a:endParaRPr lang="ar-SA" dirty="0">
              <a:latin typeface="Alexandria" pitchFamily="2" charset="-78"/>
              <a:cs typeface="Alexandria" pitchFamily="2" charset="-78"/>
            </a:endParaRPr>
          </a:p>
          <a:p>
            <a:pPr marL="285739" indent="-285739" algn="r" rtl="1">
              <a:lnSpc>
                <a:spcPct val="200000"/>
              </a:lnSpc>
              <a:buSzPct val="100000"/>
              <a:buChar char="•"/>
            </a:pPr>
            <a:r>
              <a:rPr lang="ar-SA" dirty="0">
                <a:solidFill>
                  <a:srgbClr val="1E3063"/>
                </a:solidFill>
                <a:latin typeface="Alexandria" pitchFamily="2" charset="-78"/>
                <a:ea typeface="Instrument Sans Medium" pitchFamily="34" charset="-122"/>
                <a:cs typeface="Alexandria" pitchFamily="2" charset="-78"/>
              </a:rPr>
              <a:t>خلق جو من التوتر والعدائية بين الأفراد</a:t>
            </a:r>
            <a:endParaRPr lang="ar-SA" dirty="0">
              <a:latin typeface="Alexandria" pitchFamily="2" charset="-78"/>
              <a:cs typeface="Alexandria" pitchFamily="2" charset="-78"/>
            </a:endParaRPr>
          </a:p>
          <a:p>
            <a:pPr marL="285739" indent="-285739" algn="r" rtl="1">
              <a:lnSpc>
                <a:spcPct val="200000"/>
              </a:lnSpc>
              <a:buSzPct val="100000"/>
              <a:buChar char="•"/>
            </a:pPr>
            <a:r>
              <a:rPr lang="ar-SA" dirty="0">
                <a:solidFill>
                  <a:srgbClr val="1E3063"/>
                </a:solidFill>
                <a:latin typeface="Alexandria" pitchFamily="2" charset="-78"/>
                <a:ea typeface="Instrument Sans Medium" pitchFamily="34" charset="-122"/>
                <a:cs typeface="Alexandria" pitchFamily="2" charset="-78"/>
              </a:rPr>
              <a:t>انخفاض الدافعية والروح المعنوية</a:t>
            </a:r>
            <a:endParaRPr lang="ar-SA" dirty="0">
              <a:latin typeface="Alexandria" pitchFamily="2" charset="-78"/>
              <a:cs typeface="Alexandria" pitchFamily="2" charset="-78"/>
            </a:endParaRPr>
          </a:p>
          <a:p>
            <a:pPr marL="285739" indent="-285739" algn="r" rtl="1">
              <a:lnSpc>
                <a:spcPct val="200000"/>
              </a:lnSpc>
              <a:buSzPct val="100000"/>
              <a:buFont typeface="Arial"/>
              <a:buChar char="•"/>
            </a:pPr>
            <a:r>
              <a:rPr lang="ar-SA" dirty="0">
                <a:solidFill>
                  <a:srgbClr val="1E3063"/>
                </a:solidFill>
                <a:latin typeface="Alexandria" pitchFamily="2" charset="-78"/>
                <a:ea typeface="Instrument Sans Medium" pitchFamily="34" charset="-122"/>
                <a:cs typeface="Alexandria" pitchFamily="2" charset="-78"/>
              </a:rPr>
              <a:t>فقدان الثقة بين أعضاء الفريق</a:t>
            </a:r>
          </a:p>
          <a:p>
            <a:pPr marL="285739" indent="-285739" algn="r" rtl="1">
              <a:lnSpc>
                <a:spcPct val="200000"/>
              </a:lnSpc>
              <a:buSzPct val="100000"/>
              <a:buChar char="•"/>
            </a:pPr>
            <a:r>
              <a:rPr lang="ar-SA" dirty="0">
                <a:solidFill>
                  <a:srgbClr val="1E3063"/>
                </a:solidFill>
                <a:latin typeface="Alexandria" pitchFamily="2" charset="-78"/>
                <a:ea typeface="Instrument Sans Medium" pitchFamily="34" charset="-122"/>
                <a:cs typeface="Alexandria" pitchFamily="2" charset="-78"/>
              </a:rPr>
              <a:t>التأثير السلبي على جودة التعليم والتفاعل مع الطلاب</a:t>
            </a:r>
            <a:endParaRPr lang="ar-SA"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19D7B1CA-A8EC-C13A-3726-A82744524E2C}"/>
              </a:ext>
            </a:extLst>
          </p:cNvPr>
          <p:cNvSpPr/>
          <p:nvPr/>
        </p:nvSpPr>
        <p:spPr>
          <a:xfrm>
            <a:off x="5087888" y="3075484"/>
            <a:ext cx="2480866" cy="310058"/>
          </a:xfrm>
          <a:prstGeom prst="rect">
            <a:avLst/>
          </a:prstGeom>
          <a:noFill/>
          <a:ln/>
        </p:spPr>
        <p:txBody>
          <a:bodyPr wrap="none" lIns="0" tIns="0" rIns="0" bIns="0" rtlCol="0" anchor="t"/>
          <a:lstStyle/>
          <a:p>
            <a:pPr algn="r" rtl="1">
              <a:lnSpc>
                <a:spcPct val="150000"/>
              </a:lnSpc>
            </a:pPr>
            <a:r>
              <a:rPr lang="en-US" sz="2000" dirty="0">
                <a:solidFill>
                  <a:srgbClr val="1A561C"/>
                </a:solidFill>
                <a:latin typeface="Alexandria" pitchFamily="2" charset="-78"/>
                <a:ea typeface="Instrument Sans Semi Bold" pitchFamily="34" charset="-122"/>
                <a:cs typeface="Alexandria" pitchFamily="2" charset="-78"/>
              </a:rPr>
              <a:t>الآثار الإيجابية</a:t>
            </a:r>
            <a:endParaRPr lang="en-US" sz="20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44018344-794B-9DFF-4C01-9E0E6D458711}"/>
              </a:ext>
            </a:extLst>
          </p:cNvPr>
          <p:cNvSpPr/>
          <p:nvPr/>
        </p:nvSpPr>
        <p:spPr>
          <a:xfrm>
            <a:off x="4555216" y="3741937"/>
            <a:ext cx="3244941" cy="1554460"/>
          </a:xfrm>
          <a:prstGeom prst="rect">
            <a:avLst/>
          </a:prstGeom>
          <a:noFill/>
          <a:ln/>
        </p:spPr>
        <p:txBody>
          <a:bodyPr wrap="square" lIns="0" tIns="0" rIns="0" bIns="0" rtlCol="0" anchor="t"/>
          <a:lstStyle/>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خلق بيئة من الإبداع عند الإدارة الجيدة</a:t>
            </a:r>
            <a:endParaRPr lang="en-US" dirty="0">
              <a:latin typeface="Alexandria" pitchFamily="2" charset="-78"/>
              <a:cs typeface="Alexandria" pitchFamily="2" charset="-78"/>
            </a:endParaRPr>
          </a:p>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تحسين عمليات اتخاذ القرار</a:t>
            </a:r>
            <a:endParaRPr lang="en-US" dirty="0">
              <a:latin typeface="Alexandria" pitchFamily="2" charset="-78"/>
              <a:cs typeface="Alexandria" pitchFamily="2" charset="-78"/>
            </a:endParaRPr>
          </a:p>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تعزيز التفاهم بين الأفراد والمجموعات</a:t>
            </a:r>
            <a:endParaRPr lang="en-US" dirty="0">
              <a:latin typeface="Alexandria" pitchFamily="2" charset="-78"/>
              <a:cs typeface="Alexandria" pitchFamily="2" charset="-78"/>
            </a:endParaRPr>
          </a:p>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تحفيز التغيير الإيجابي والتطوير</a:t>
            </a:r>
            <a:endParaRPr lang="en-US" dirty="0">
              <a:latin typeface="Alexandria" pitchFamily="2" charset="-78"/>
              <a:cs typeface="Alexandria" pitchFamily="2" charset="-78"/>
            </a:endParaRPr>
          </a:p>
          <a:p>
            <a:pPr marL="285739" indent="-285739" algn="r" rtl="1">
              <a:lnSpc>
                <a:spcPct val="200000"/>
              </a:lnSpc>
              <a:buSzPct val="100000"/>
              <a:buChar char="•"/>
            </a:pPr>
            <a:r>
              <a:rPr lang="en-US" dirty="0">
                <a:solidFill>
                  <a:srgbClr val="1E3063"/>
                </a:solidFill>
                <a:latin typeface="Alexandria" pitchFamily="2" charset="-78"/>
                <a:ea typeface="Instrument Sans Medium" pitchFamily="34" charset="-122"/>
                <a:cs typeface="Alexandria" pitchFamily="2" charset="-78"/>
              </a:rPr>
              <a:t>اكتشاف حلول مبتكرة للمشكلات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2953218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835130" y="258674"/>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89684"/>
            <a:ext cx="4128422" cy="57945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026841"/>
            <a:ext cx="11305256" cy="5444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4E01F22-83F4-8192-A42E-ABC0FC316393}"/>
              </a:ext>
            </a:extLst>
          </p:cNvPr>
          <p:cNvSpPr/>
          <p:nvPr/>
        </p:nvSpPr>
        <p:spPr>
          <a:xfrm>
            <a:off x="3935977" y="390700"/>
            <a:ext cx="7133363" cy="412677"/>
          </a:xfrm>
          <a:prstGeom prst="rect">
            <a:avLst/>
          </a:prstGeom>
          <a:noFill/>
          <a:ln/>
        </p:spPr>
        <p:txBody>
          <a:bodyPr wrap="none" lIns="0" tIns="0" rIns="0" bIns="0" rtlCol="0" anchor="t">
            <a:spAutoFit/>
          </a:bodyPr>
          <a:lstStyle/>
          <a:p>
            <a:pPr algn="r" rtl="1">
              <a:lnSpc>
                <a:spcPts val="3542"/>
              </a:lnSpc>
            </a:pPr>
            <a:r>
              <a:rPr lang="ar-SA" sz="2400" b="1" dirty="0">
                <a:solidFill>
                  <a:srgbClr val="00B0F0"/>
                </a:solidFill>
                <a:latin typeface="Alexandria" pitchFamily="2" charset="-78"/>
                <a:ea typeface="Instrument Sans Semi Bold" pitchFamily="34" charset="-122"/>
                <a:cs typeface="Alexandria" pitchFamily="2" charset="-78"/>
              </a:rPr>
              <a:t>استراتيجيات إدارة الصراع في المؤسسات التربوية:</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43B0AD9A-0F82-A2E5-0280-DDDD2D5844DE}"/>
              </a:ext>
            </a:extLst>
          </p:cNvPr>
          <p:cNvSpPr/>
          <p:nvPr/>
        </p:nvSpPr>
        <p:spPr>
          <a:xfrm>
            <a:off x="1145923" y="1106236"/>
            <a:ext cx="10015583"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تتنوع استراتيجيات إدارة الصراع حسب طبيعة المشكلة والأطراف المتنازعة. القائد التربوي الفعال يختار الاستراتيجية الأنسب في الوقت المناسب لتحقيق أفضل النتائج.</a:t>
            </a:r>
            <a:endParaRPr lang="ar-SA"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211B8943-5911-76FB-4386-F593A77C7B7D}"/>
              </a:ext>
            </a:extLst>
          </p:cNvPr>
          <p:cNvSpPr/>
          <p:nvPr/>
        </p:nvSpPr>
        <p:spPr>
          <a:xfrm>
            <a:off x="11322845" y="1752997"/>
            <a:ext cx="144859" cy="651768"/>
          </a:xfrm>
          <a:prstGeom prst="roundRect">
            <a:avLst>
              <a:gd name="adj" fmla="val 90008"/>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11DE5BB5-8E96-3D8B-8B26-9FAC78CC120E}"/>
              </a:ext>
            </a:extLst>
          </p:cNvPr>
          <p:cNvSpPr/>
          <p:nvPr/>
        </p:nvSpPr>
        <p:spPr>
          <a:xfrm>
            <a:off x="11163135" y="1666925"/>
            <a:ext cx="434578" cy="434578"/>
          </a:xfrm>
          <a:prstGeom prst="roundRect">
            <a:avLst>
              <a:gd name="adj" fmla="val 87671"/>
            </a:avLst>
          </a:prstGeom>
          <a:solidFill>
            <a:srgbClr val="CEE6FD"/>
          </a:solidFill>
          <a:ln/>
        </p:spPr>
        <p:txBody>
          <a:bodyPr>
            <a:spAutoFit/>
          </a:bodyPr>
          <a:lstStyle/>
          <a:p>
            <a:endParaRPr lang="en-US"/>
          </a:p>
        </p:txBody>
      </p:sp>
      <p:sp>
        <p:nvSpPr>
          <p:cNvPr id="11" name="Text 4">
            <a:extLst>
              <a:ext uri="{FF2B5EF4-FFF2-40B4-BE49-F238E27FC236}">
                <a16:creationId xmlns:a16="http://schemas.microsoft.com/office/drawing/2014/main" id="{8F8DC87B-3CB9-D0E8-B5C6-379ABE6FDA64}"/>
              </a:ext>
            </a:extLst>
          </p:cNvPr>
          <p:cNvSpPr/>
          <p:nvPr/>
        </p:nvSpPr>
        <p:spPr>
          <a:xfrm>
            <a:off x="9361308" y="1890537"/>
            <a:ext cx="1798569" cy="217495"/>
          </a:xfrm>
          <a:prstGeom prst="rect">
            <a:avLst/>
          </a:prstGeom>
          <a:noFill/>
          <a:ln/>
        </p:spPr>
        <p:txBody>
          <a:bodyPr wrap="none" lIns="0" tIns="0" rIns="0" bIns="0" rtlCol="0" anchor="t">
            <a:spAutoFit/>
          </a:bodyPr>
          <a:lstStyle/>
          <a:p>
            <a:pPr algn="r" rtl="1">
              <a:lnSpc>
                <a:spcPts val="1750"/>
              </a:lnSpc>
            </a:pPr>
            <a:r>
              <a:rPr lang="ar-SA" b="1" dirty="0">
                <a:solidFill>
                  <a:schemeClr val="accent2">
                    <a:lumMod val="75000"/>
                  </a:schemeClr>
                </a:solidFill>
                <a:latin typeface="Alexandria" pitchFamily="2" charset="-78"/>
                <a:ea typeface="Instrument Sans Semi Bold" pitchFamily="34" charset="-122"/>
                <a:cs typeface="Alexandria" pitchFamily="2" charset="-78"/>
              </a:rPr>
              <a:t>التهدئة أو الاستيعاب</a:t>
            </a:r>
            <a:endParaRPr lang="ar-SA"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2E61B837-2428-00C9-9160-A00170E3ACA1}"/>
              </a:ext>
            </a:extLst>
          </p:cNvPr>
          <p:cNvSpPr/>
          <p:nvPr/>
        </p:nvSpPr>
        <p:spPr>
          <a:xfrm>
            <a:off x="4111535" y="2132834"/>
            <a:ext cx="6990695" cy="207877"/>
          </a:xfrm>
          <a:prstGeom prst="rect">
            <a:avLst/>
          </a:prstGeom>
          <a:noFill/>
          <a:ln/>
        </p:spPr>
        <p:txBody>
          <a:bodyPr wrap="none" lIns="0" tIns="0" rIns="0" bIns="0" rtlCol="0" anchor="t">
            <a:spAutoFit/>
          </a:bodyPr>
          <a:lstStyle/>
          <a:p>
            <a:pPr algn="r" rtl="1">
              <a:lnSpc>
                <a:spcPts val="1708"/>
              </a:lnSpc>
            </a:pPr>
            <a:r>
              <a:rPr lang="ar-SA" dirty="0">
                <a:solidFill>
                  <a:srgbClr val="1E3063"/>
                </a:solidFill>
                <a:latin typeface="Alexandria" pitchFamily="2" charset="-78"/>
                <a:ea typeface="Instrument Sans Medium" pitchFamily="34" charset="-122"/>
                <a:cs typeface="Alexandria" pitchFamily="2" charset="-78"/>
              </a:rPr>
              <a:t>تُستخدم عندما يكون الهدف هو تقليل التوتر والحفاظ على العلاقات بين الأطراف المتنازعة.</a:t>
            </a:r>
            <a:endParaRPr lang="ar-SA"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071B12E9-CB5E-4B15-B411-C92C48BC675F}"/>
              </a:ext>
            </a:extLst>
          </p:cNvPr>
          <p:cNvSpPr/>
          <p:nvPr/>
        </p:nvSpPr>
        <p:spPr>
          <a:xfrm>
            <a:off x="11105556" y="2748955"/>
            <a:ext cx="144859" cy="651768"/>
          </a:xfrm>
          <a:prstGeom prst="roundRect">
            <a:avLst>
              <a:gd name="adj" fmla="val 90008"/>
            </a:avLst>
          </a:prstGeom>
          <a:solidFill>
            <a:srgbClr val="CEE6FD"/>
          </a:solidFill>
          <a:ln/>
        </p:spPr>
        <p:txBody>
          <a:bodyPr>
            <a:spAutoFit/>
          </a:bodyPr>
          <a:lstStyle/>
          <a:p>
            <a:endParaRPr lang="en-US"/>
          </a:p>
        </p:txBody>
      </p:sp>
      <p:sp>
        <p:nvSpPr>
          <p:cNvPr id="14" name="Shape 7">
            <a:extLst>
              <a:ext uri="{FF2B5EF4-FFF2-40B4-BE49-F238E27FC236}">
                <a16:creationId xmlns:a16="http://schemas.microsoft.com/office/drawing/2014/main" id="{22C3E74D-D998-5AFE-99AD-F8442B67F29C}"/>
              </a:ext>
            </a:extLst>
          </p:cNvPr>
          <p:cNvSpPr/>
          <p:nvPr/>
        </p:nvSpPr>
        <p:spPr>
          <a:xfrm>
            <a:off x="10960695" y="2653804"/>
            <a:ext cx="434578" cy="434578"/>
          </a:xfrm>
          <a:prstGeom prst="roundRect">
            <a:avLst>
              <a:gd name="adj" fmla="val 87671"/>
            </a:avLst>
          </a:prstGeom>
          <a:solidFill>
            <a:srgbClr val="CEE6FD"/>
          </a:solidFill>
          <a:ln/>
        </p:spPr>
        <p:txBody>
          <a:bodyPr>
            <a:spAutoFit/>
          </a:bodyPr>
          <a:lstStyle/>
          <a:p>
            <a:endParaRPr lang="en-US"/>
          </a:p>
        </p:txBody>
      </p:sp>
      <p:sp>
        <p:nvSpPr>
          <p:cNvPr id="16" name="Text 8">
            <a:extLst>
              <a:ext uri="{FF2B5EF4-FFF2-40B4-BE49-F238E27FC236}">
                <a16:creationId xmlns:a16="http://schemas.microsoft.com/office/drawing/2014/main" id="{98AFADCC-CE9F-AC5B-0CA1-26FB2684225B}"/>
              </a:ext>
            </a:extLst>
          </p:cNvPr>
          <p:cNvSpPr/>
          <p:nvPr/>
        </p:nvSpPr>
        <p:spPr>
          <a:xfrm>
            <a:off x="10253641" y="2864322"/>
            <a:ext cx="586699" cy="217495"/>
          </a:xfrm>
          <a:prstGeom prst="rect">
            <a:avLst/>
          </a:prstGeom>
          <a:noFill/>
          <a:ln/>
        </p:spPr>
        <p:txBody>
          <a:bodyPr wrap="none" lIns="0" tIns="0" rIns="0" bIns="0" rtlCol="0" anchor="t">
            <a:spAutoFit/>
          </a:bodyPr>
          <a:lstStyle/>
          <a:p>
            <a:pPr algn="r" rtl="1">
              <a:lnSpc>
                <a:spcPts val="1750"/>
              </a:lnSpc>
            </a:pPr>
            <a:r>
              <a:rPr lang="ar-SA" b="1" dirty="0">
                <a:solidFill>
                  <a:schemeClr val="accent2">
                    <a:lumMod val="75000"/>
                  </a:schemeClr>
                </a:solidFill>
                <a:latin typeface="Alexandria" pitchFamily="2" charset="-78"/>
                <a:ea typeface="Instrument Sans Semi Bold" pitchFamily="34" charset="-122"/>
                <a:cs typeface="Alexandria" pitchFamily="2" charset="-78"/>
              </a:rPr>
              <a:t>التجنب</a:t>
            </a:r>
            <a:endParaRPr lang="ar-SA"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7D6A0A09-4C42-5395-D7E4-9C73A2A5776D}"/>
              </a:ext>
            </a:extLst>
          </p:cNvPr>
          <p:cNvSpPr/>
          <p:nvPr/>
        </p:nvSpPr>
        <p:spPr>
          <a:xfrm>
            <a:off x="3073626" y="3156489"/>
            <a:ext cx="7814640" cy="207877"/>
          </a:xfrm>
          <a:prstGeom prst="rect">
            <a:avLst/>
          </a:prstGeom>
          <a:noFill/>
          <a:ln/>
        </p:spPr>
        <p:txBody>
          <a:bodyPr wrap="none" lIns="0" tIns="0" rIns="0" bIns="0" rtlCol="0" anchor="t">
            <a:spAutoFit/>
          </a:bodyPr>
          <a:lstStyle/>
          <a:p>
            <a:pPr algn="r" rtl="1">
              <a:lnSpc>
                <a:spcPts val="1708"/>
              </a:lnSpc>
            </a:pPr>
            <a:r>
              <a:rPr lang="ar-SA" dirty="0">
                <a:solidFill>
                  <a:srgbClr val="1E3063"/>
                </a:solidFill>
                <a:latin typeface="Alexandria" pitchFamily="2" charset="-78"/>
                <a:ea typeface="Instrument Sans Medium" pitchFamily="34" charset="-122"/>
                <a:cs typeface="Alexandria" pitchFamily="2" charset="-78"/>
              </a:rPr>
              <a:t>تُستخدم عندما لا يكون من الضروري التعامل مع المشكلة فورًا أو عند عدم وجود وقت مناسب للحل.</a:t>
            </a:r>
            <a:endParaRPr lang="ar-SA" dirty="0">
              <a:latin typeface="Alexandria" pitchFamily="2" charset="-78"/>
              <a:cs typeface="Alexandria" pitchFamily="2" charset="-78"/>
            </a:endParaRPr>
          </a:p>
        </p:txBody>
      </p:sp>
      <p:sp>
        <p:nvSpPr>
          <p:cNvPr id="19" name="Shape 10">
            <a:extLst>
              <a:ext uri="{FF2B5EF4-FFF2-40B4-BE49-F238E27FC236}">
                <a16:creationId xmlns:a16="http://schemas.microsoft.com/office/drawing/2014/main" id="{641BB591-24F6-2C05-FFFB-06469DADAC8A}"/>
              </a:ext>
            </a:extLst>
          </p:cNvPr>
          <p:cNvSpPr/>
          <p:nvPr/>
        </p:nvSpPr>
        <p:spPr>
          <a:xfrm>
            <a:off x="10888266" y="3744913"/>
            <a:ext cx="144859" cy="651768"/>
          </a:xfrm>
          <a:prstGeom prst="roundRect">
            <a:avLst>
              <a:gd name="adj" fmla="val 90008"/>
            </a:avLst>
          </a:prstGeom>
          <a:solidFill>
            <a:srgbClr val="CEE6FD"/>
          </a:solidFill>
          <a:ln/>
        </p:spPr>
        <p:txBody>
          <a:bodyPr>
            <a:spAutoFit/>
          </a:bodyPr>
          <a:lstStyle/>
          <a:p>
            <a:endParaRPr lang="en-US"/>
          </a:p>
        </p:txBody>
      </p:sp>
      <p:sp>
        <p:nvSpPr>
          <p:cNvPr id="20" name="Shape 11">
            <a:extLst>
              <a:ext uri="{FF2B5EF4-FFF2-40B4-BE49-F238E27FC236}">
                <a16:creationId xmlns:a16="http://schemas.microsoft.com/office/drawing/2014/main" id="{2C2B8705-4581-1162-76AE-A8A80469CD3E}"/>
              </a:ext>
            </a:extLst>
          </p:cNvPr>
          <p:cNvSpPr/>
          <p:nvPr/>
        </p:nvSpPr>
        <p:spPr>
          <a:xfrm>
            <a:off x="10743406" y="3649762"/>
            <a:ext cx="434578" cy="434578"/>
          </a:xfrm>
          <a:prstGeom prst="roundRect">
            <a:avLst>
              <a:gd name="adj" fmla="val 87671"/>
            </a:avLst>
          </a:prstGeom>
          <a:solidFill>
            <a:srgbClr val="CEE6FD"/>
          </a:solidFill>
          <a:ln/>
        </p:spPr>
        <p:txBody>
          <a:bodyPr>
            <a:spAutoFit/>
          </a:bodyPr>
          <a:lstStyle/>
          <a:p>
            <a:endParaRPr lang="en-US"/>
          </a:p>
        </p:txBody>
      </p:sp>
      <p:sp>
        <p:nvSpPr>
          <p:cNvPr id="22" name="Text 12">
            <a:extLst>
              <a:ext uri="{FF2B5EF4-FFF2-40B4-BE49-F238E27FC236}">
                <a16:creationId xmlns:a16="http://schemas.microsoft.com/office/drawing/2014/main" id="{595866C7-6095-103C-C9F5-817A029DDC6D}"/>
              </a:ext>
            </a:extLst>
          </p:cNvPr>
          <p:cNvSpPr/>
          <p:nvPr/>
        </p:nvSpPr>
        <p:spPr>
          <a:xfrm>
            <a:off x="9102769" y="3839965"/>
            <a:ext cx="1564531" cy="217495"/>
          </a:xfrm>
          <a:prstGeom prst="rect">
            <a:avLst/>
          </a:prstGeom>
          <a:noFill/>
          <a:ln/>
        </p:spPr>
        <p:txBody>
          <a:bodyPr wrap="none" lIns="0" tIns="0" rIns="0" bIns="0" rtlCol="0" anchor="t">
            <a:spAutoFit/>
          </a:bodyPr>
          <a:lstStyle/>
          <a:p>
            <a:pPr algn="r" rtl="1">
              <a:lnSpc>
                <a:spcPts val="1750"/>
              </a:lnSpc>
            </a:pPr>
            <a:r>
              <a:rPr lang="ar-SA" b="1" dirty="0">
                <a:solidFill>
                  <a:schemeClr val="accent2">
                    <a:lumMod val="75000"/>
                  </a:schemeClr>
                </a:solidFill>
                <a:latin typeface="Alexandria" pitchFamily="2" charset="-78"/>
                <a:ea typeface="Instrument Sans Semi Bold" pitchFamily="34" charset="-122"/>
                <a:cs typeface="Alexandria" pitchFamily="2" charset="-78"/>
              </a:rPr>
              <a:t>الحسم أو التنافس</a:t>
            </a:r>
            <a:endParaRPr lang="ar-SA" b="1"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184101FF-0FAD-09AE-B007-A6375A42ED76}"/>
              </a:ext>
            </a:extLst>
          </p:cNvPr>
          <p:cNvSpPr/>
          <p:nvPr/>
        </p:nvSpPr>
        <p:spPr>
          <a:xfrm>
            <a:off x="4130181" y="4143767"/>
            <a:ext cx="6570709" cy="207877"/>
          </a:xfrm>
          <a:prstGeom prst="rect">
            <a:avLst/>
          </a:prstGeom>
          <a:noFill/>
          <a:ln/>
        </p:spPr>
        <p:txBody>
          <a:bodyPr wrap="none" lIns="0" tIns="0" rIns="0" bIns="0" rtlCol="0" anchor="t">
            <a:spAutoFit/>
          </a:bodyPr>
          <a:lstStyle/>
          <a:p>
            <a:pPr algn="r" rtl="1">
              <a:lnSpc>
                <a:spcPts val="1708"/>
              </a:lnSpc>
            </a:pPr>
            <a:r>
              <a:rPr lang="ar-SA" dirty="0">
                <a:solidFill>
                  <a:srgbClr val="1E3063"/>
                </a:solidFill>
                <a:latin typeface="Alexandria" pitchFamily="2" charset="-78"/>
                <a:ea typeface="Instrument Sans Medium" pitchFamily="34" charset="-122"/>
                <a:cs typeface="Alexandria" pitchFamily="2" charset="-78"/>
              </a:rPr>
              <a:t>تُستخدم عند الحاجة إلى اتخاذ قرار حاسم وسريع، وقد تكون فعّالة في حالات الطوارئ.</a:t>
            </a:r>
            <a:endParaRPr lang="ar-SA" dirty="0">
              <a:latin typeface="Alexandria" pitchFamily="2" charset="-78"/>
              <a:cs typeface="Alexandria" pitchFamily="2" charset="-78"/>
            </a:endParaRPr>
          </a:p>
        </p:txBody>
      </p:sp>
      <p:sp>
        <p:nvSpPr>
          <p:cNvPr id="26" name="Shape 14">
            <a:extLst>
              <a:ext uri="{FF2B5EF4-FFF2-40B4-BE49-F238E27FC236}">
                <a16:creationId xmlns:a16="http://schemas.microsoft.com/office/drawing/2014/main" id="{0B9D3F1C-4800-067D-8F1A-936899A0EDD0}"/>
              </a:ext>
            </a:extLst>
          </p:cNvPr>
          <p:cNvSpPr/>
          <p:nvPr/>
        </p:nvSpPr>
        <p:spPr>
          <a:xfrm>
            <a:off x="10670977" y="4740870"/>
            <a:ext cx="144859" cy="651768"/>
          </a:xfrm>
          <a:prstGeom prst="roundRect">
            <a:avLst>
              <a:gd name="adj" fmla="val 90008"/>
            </a:avLst>
          </a:prstGeom>
          <a:solidFill>
            <a:srgbClr val="CEE6FD"/>
          </a:solidFill>
          <a:ln/>
        </p:spPr>
        <p:txBody>
          <a:bodyPr>
            <a:spAutoFit/>
          </a:bodyPr>
          <a:lstStyle/>
          <a:p>
            <a:endParaRPr lang="en-US"/>
          </a:p>
        </p:txBody>
      </p:sp>
      <p:sp>
        <p:nvSpPr>
          <p:cNvPr id="27" name="Shape 15">
            <a:extLst>
              <a:ext uri="{FF2B5EF4-FFF2-40B4-BE49-F238E27FC236}">
                <a16:creationId xmlns:a16="http://schemas.microsoft.com/office/drawing/2014/main" id="{F324DDDA-F607-879A-DA16-012B3524FAD0}"/>
              </a:ext>
            </a:extLst>
          </p:cNvPr>
          <p:cNvSpPr/>
          <p:nvPr/>
        </p:nvSpPr>
        <p:spPr>
          <a:xfrm>
            <a:off x="10526118" y="4645719"/>
            <a:ext cx="434578" cy="434578"/>
          </a:xfrm>
          <a:prstGeom prst="roundRect">
            <a:avLst>
              <a:gd name="adj" fmla="val 87671"/>
            </a:avLst>
          </a:prstGeom>
          <a:solidFill>
            <a:srgbClr val="CEE6FD"/>
          </a:solidFill>
          <a:ln/>
        </p:spPr>
        <p:txBody>
          <a:bodyPr>
            <a:spAutoFit/>
          </a:bodyPr>
          <a:lstStyle/>
          <a:p>
            <a:endParaRPr lang="en-US"/>
          </a:p>
        </p:txBody>
      </p:sp>
      <p:sp>
        <p:nvSpPr>
          <p:cNvPr id="29" name="Text 16">
            <a:extLst>
              <a:ext uri="{FF2B5EF4-FFF2-40B4-BE49-F238E27FC236}">
                <a16:creationId xmlns:a16="http://schemas.microsoft.com/office/drawing/2014/main" id="{6A97BD26-B28A-6822-B85D-7D81E99F679D}"/>
              </a:ext>
            </a:extLst>
          </p:cNvPr>
          <p:cNvSpPr/>
          <p:nvPr/>
        </p:nvSpPr>
        <p:spPr>
          <a:xfrm>
            <a:off x="9741498" y="4820330"/>
            <a:ext cx="697306" cy="217495"/>
          </a:xfrm>
          <a:prstGeom prst="rect">
            <a:avLst/>
          </a:prstGeom>
          <a:noFill/>
          <a:ln/>
        </p:spPr>
        <p:txBody>
          <a:bodyPr wrap="none" lIns="0" tIns="0" rIns="0" bIns="0" rtlCol="0" anchor="t">
            <a:spAutoFit/>
          </a:bodyPr>
          <a:lstStyle/>
          <a:p>
            <a:pPr algn="r" rtl="1">
              <a:lnSpc>
                <a:spcPts val="1750"/>
              </a:lnSpc>
            </a:pPr>
            <a:r>
              <a:rPr lang="ar-SA" b="1" dirty="0">
                <a:solidFill>
                  <a:schemeClr val="accent2">
                    <a:lumMod val="75000"/>
                  </a:schemeClr>
                </a:solidFill>
                <a:latin typeface="Alexandria" pitchFamily="2" charset="-78"/>
                <a:ea typeface="Instrument Sans Semi Bold" pitchFamily="34" charset="-122"/>
                <a:cs typeface="Alexandria" pitchFamily="2" charset="-78"/>
              </a:rPr>
              <a:t>التسوية</a:t>
            </a:r>
            <a:endParaRPr lang="ar-SA" b="1" dirty="0">
              <a:solidFill>
                <a:schemeClr val="accent2">
                  <a:lumMod val="75000"/>
                </a:schemeClr>
              </a:solidFill>
              <a:latin typeface="Alexandria" pitchFamily="2" charset="-78"/>
              <a:cs typeface="Alexandria" pitchFamily="2" charset="-78"/>
            </a:endParaRPr>
          </a:p>
        </p:txBody>
      </p:sp>
      <p:sp>
        <p:nvSpPr>
          <p:cNvPr id="30" name="Text 17">
            <a:extLst>
              <a:ext uri="{FF2B5EF4-FFF2-40B4-BE49-F238E27FC236}">
                <a16:creationId xmlns:a16="http://schemas.microsoft.com/office/drawing/2014/main" id="{C885A838-7F3C-35C4-E256-AF0E9B55FC37}"/>
              </a:ext>
            </a:extLst>
          </p:cNvPr>
          <p:cNvSpPr/>
          <p:nvPr/>
        </p:nvSpPr>
        <p:spPr>
          <a:xfrm>
            <a:off x="3617208" y="5164471"/>
            <a:ext cx="6883295" cy="207877"/>
          </a:xfrm>
          <a:prstGeom prst="rect">
            <a:avLst/>
          </a:prstGeom>
          <a:noFill/>
          <a:ln/>
        </p:spPr>
        <p:txBody>
          <a:bodyPr wrap="none" lIns="0" tIns="0" rIns="0" bIns="0" rtlCol="0" anchor="t">
            <a:spAutoFit/>
          </a:bodyPr>
          <a:lstStyle/>
          <a:p>
            <a:pPr algn="r" rtl="1">
              <a:lnSpc>
                <a:spcPts val="1708"/>
              </a:lnSpc>
            </a:pPr>
            <a:r>
              <a:rPr lang="ar-SA" dirty="0">
                <a:solidFill>
                  <a:srgbClr val="1E3063"/>
                </a:solidFill>
                <a:latin typeface="Alexandria" pitchFamily="2" charset="-78"/>
                <a:ea typeface="Instrument Sans Medium" pitchFamily="34" charset="-122"/>
                <a:cs typeface="Alexandria" pitchFamily="2" charset="-78"/>
              </a:rPr>
              <a:t>يُحاول كل طرف الوصول إلى حل وسط يحقق جزءًا من مصالح كل الأطراف المعنية بالنزاع.</a:t>
            </a:r>
            <a:endParaRPr lang="ar-SA" dirty="0">
              <a:latin typeface="Alexandria" pitchFamily="2" charset="-78"/>
              <a:cs typeface="Alexandria" pitchFamily="2" charset="-78"/>
            </a:endParaRPr>
          </a:p>
        </p:txBody>
      </p:sp>
      <p:sp>
        <p:nvSpPr>
          <p:cNvPr id="31" name="Shape 18">
            <a:extLst>
              <a:ext uri="{FF2B5EF4-FFF2-40B4-BE49-F238E27FC236}">
                <a16:creationId xmlns:a16="http://schemas.microsoft.com/office/drawing/2014/main" id="{84AE5D01-FB54-B446-D366-141F73775E25}"/>
              </a:ext>
            </a:extLst>
          </p:cNvPr>
          <p:cNvSpPr/>
          <p:nvPr/>
        </p:nvSpPr>
        <p:spPr>
          <a:xfrm>
            <a:off x="10888266" y="5736829"/>
            <a:ext cx="144859" cy="651768"/>
          </a:xfrm>
          <a:prstGeom prst="roundRect">
            <a:avLst>
              <a:gd name="adj" fmla="val 90008"/>
            </a:avLst>
          </a:prstGeom>
          <a:solidFill>
            <a:srgbClr val="CEE6FD"/>
          </a:solidFill>
          <a:ln/>
        </p:spPr>
        <p:txBody>
          <a:bodyPr>
            <a:spAutoFit/>
          </a:bodyPr>
          <a:lstStyle/>
          <a:p>
            <a:endParaRPr lang="en-US"/>
          </a:p>
        </p:txBody>
      </p:sp>
      <p:sp>
        <p:nvSpPr>
          <p:cNvPr id="32" name="Shape 19">
            <a:extLst>
              <a:ext uri="{FF2B5EF4-FFF2-40B4-BE49-F238E27FC236}">
                <a16:creationId xmlns:a16="http://schemas.microsoft.com/office/drawing/2014/main" id="{CC5508C8-8ACA-F58D-EA0A-45E102A07268}"/>
              </a:ext>
            </a:extLst>
          </p:cNvPr>
          <p:cNvSpPr/>
          <p:nvPr/>
        </p:nvSpPr>
        <p:spPr>
          <a:xfrm>
            <a:off x="10743406" y="5641678"/>
            <a:ext cx="434578" cy="434578"/>
          </a:xfrm>
          <a:prstGeom prst="roundRect">
            <a:avLst>
              <a:gd name="adj" fmla="val 87671"/>
            </a:avLst>
          </a:prstGeom>
          <a:solidFill>
            <a:srgbClr val="CEE6FD"/>
          </a:solidFill>
          <a:ln/>
        </p:spPr>
        <p:txBody>
          <a:bodyPr>
            <a:spAutoFit/>
          </a:bodyPr>
          <a:lstStyle/>
          <a:p>
            <a:endParaRPr lang="en-US"/>
          </a:p>
        </p:txBody>
      </p:sp>
      <p:sp>
        <p:nvSpPr>
          <p:cNvPr id="34" name="Text 20">
            <a:extLst>
              <a:ext uri="{FF2B5EF4-FFF2-40B4-BE49-F238E27FC236}">
                <a16:creationId xmlns:a16="http://schemas.microsoft.com/office/drawing/2014/main" id="{6A6C66D9-474B-051E-55DD-88297882B47A}"/>
              </a:ext>
            </a:extLst>
          </p:cNvPr>
          <p:cNvSpPr/>
          <p:nvPr/>
        </p:nvSpPr>
        <p:spPr>
          <a:xfrm>
            <a:off x="10008778" y="5814298"/>
            <a:ext cx="647613" cy="217495"/>
          </a:xfrm>
          <a:prstGeom prst="rect">
            <a:avLst/>
          </a:prstGeom>
          <a:noFill/>
          <a:ln/>
        </p:spPr>
        <p:txBody>
          <a:bodyPr wrap="none" lIns="0" tIns="0" rIns="0" bIns="0" rtlCol="0" anchor="t">
            <a:spAutoFit/>
          </a:bodyPr>
          <a:lstStyle/>
          <a:p>
            <a:pPr algn="r" rtl="1">
              <a:lnSpc>
                <a:spcPts val="1750"/>
              </a:lnSpc>
            </a:pPr>
            <a:r>
              <a:rPr lang="ar-SA" b="1" dirty="0">
                <a:solidFill>
                  <a:schemeClr val="accent2">
                    <a:lumMod val="75000"/>
                  </a:schemeClr>
                </a:solidFill>
                <a:latin typeface="Alexandria" pitchFamily="2" charset="-78"/>
                <a:ea typeface="Instrument Sans Semi Bold" pitchFamily="34" charset="-122"/>
                <a:cs typeface="Alexandria" pitchFamily="2" charset="-78"/>
              </a:rPr>
              <a:t>التعاون</a:t>
            </a:r>
            <a:endParaRPr lang="ar-SA" b="1" dirty="0">
              <a:solidFill>
                <a:schemeClr val="accent2">
                  <a:lumMod val="75000"/>
                </a:schemeClr>
              </a:solidFill>
              <a:latin typeface="Alexandria" pitchFamily="2" charset="-78"/>
              <a:cs typeface="Alexandria" pitchFamily="2" charset="-78"/>
            </a:endParaRPr>
          </a:p>
        </p:txBody>
      </p:sp>
      <p:sp>
        <p:nvSpPr>
          <p:cNvPr id="35" name="Text 21">
            <a:extLst>
              <a:ext uri="{FF2B5EF4-FFF2-40B4-BE49-F238E27FC236}">
                <a16:creationId xmlns:a16="http://schemas.microsoft.com/office/drawing/2014/main" id="{19A5C93C-210B-EAA5-2BCC-62D11E10FE4C}"/>
              </a:ext>
            </a:extLst>
          </p:cNvPr>
          <p:cNvSpPr/>
          <p:nvPr/>
        </p:nvSpPr>
        <p:spPr>
          <a:xfrm>
            <a:off x="1910022" y="6153773"/>
            <a:ext cx="8790868" cy="207877"/>
          </a:xfrm>
          <a:prstGeom prst="rect">
            <a:avLst/>
          </a:prstGeom>
          <a:noFill/>
          <a:ln/>
        </p:spPr>
        <p:txBody>
          <a:bodyPr wrap="none" lIns="0" tIns="0" rIns="0" bIns="0" rtlCol="0" anchor="t">
            <a:spAutoFit/>
          </a:bodyPr>
          <a:lstStyle/>
          <a:p>
            <a:pPr algn="r" rtl="1">
              <a:lnSpc>
                <a:spcPts val="1708"/>
              </a:lnSpc>
            </a:pPr>
            <a:r>
              <a:rPr lang="ar-SA" dirty="0">
                <a:solidFill>
                  <a:srgbClr val="1E3063"/>
                </a:solidFill>
                <a:latin typeface="Alexandria" pitchFamily="2" charset="-78"/>
                <a:ea typeface="Instrument Sans Medium" pitchFamily="34" charset="-122"/>
                <a:cs typeface="Alexandria" pitchFamily="2" charset="-78"/>
              </a:rPr>
              <a:t>الاستراتيجية الأمثل في بيئات العمل التربوية، لأنها تتيح الحوار والتفاوض للوصول إلى حل يحقق مصالح الجميع.</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54412545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DDE4F14-EEDC-6C4B-7902-E2D01633C65C}"/>
              </a:ext>
            </a:extLst>
          </p:cNvPr>
          <p:cNvSpPr/>
          <p:nvPr/>
        </p:nvSpPr>
        <p:spPr>
          <a:xfrm>
            <a:off x="6163926" y="969437"/>
            <a:ext cx="5310749" cy="630044"/>
          </a:xfrm>
          <a:prstGeom prst="rect">
            <a:avLst/>
          </a:prstGeom>
          <a:noFill/>
          <a:ln/>
        </p:spPr>
        <p:txBody>
          <a:bodyPr wrap="none" lIns="0" tIns="0" rIns="0" bIns="0" rtlCol="0" anchor="t">
            <a:spAutoFit/>
          </a:bodyPr>
          <a:lstStyle/>
          <a:p>
            <a:pPr algn="r" rtl="1">
              <a:lnSpc>
                <a:spcPct val="200000"/>
              </a:lnSpc>
            </a:pPr>
            <a:r>
              <a:rPr lang="ar-SA" sz="2400" b="1" dirty="0">
                <a:solidFill>
                  <a:srgbClr val="00B0F0"/>
                </a:solidFill>
                <a:latin typeface="Alexandria" pitchFamily="2" charset="-78"/>
                <a:ea typeface="Instrument Sans Semi Bold" pitchFamily="34" charset="-122"/>
                <a:cs typeface="Alexandria" pitchFamily="2" charset="-78"/>
              </a:rPr>
              <a:t>دور التواصل الفعّال في إدارة الصراع:</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C951A23-6092-8E0A-835D-31A01B6E7831}"/>
              </a:ext>
            </a:extLst>
          </p:cNvPr>
          <p:cNvSpPr/>
          <p:nvPr/>
        </p:nvSpPr>
        <p:spPr>
          <a:xfrm>
            <a:off x="695236" y="2042588"/>
            <a:ext cx="6360021"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يعتبر التواصل الفعّال من أهم الأدوات في إدارة الصراع وحل المشكلات في المؤسسات التربوية. فهو يساعد على توضيح المواقف وتبادل المعلومات بوضوح بين الأطراف، مما يساهم في بناء الثقة وتقليل سوء الفهم.</a:t>
            </a:r>
            <a:endParaRPr lang="en-US"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32F0BAE3-7E30-18F9-8CE3-3D217954BB09}"/>
              </a:ext>
            </a:extLst>
          </p:cNvPr>
          <p:cNvSpPr/>
          <p:nvPr/>
        </p:nvSpPr>
        <p:spPr>
          <a:xfrm>
            <a:off x="4551080" y="3555667"/>
            <a:ext cx="2449389" cy="472565"/>
          </a:xfrm>
          <a:prstGeom prst="rect">
            <a:avLst/>
          </a:prstGeom>
          <a:noFill/>
          <a:ln/>
        </p:spPr>
        <p:txBody>
          <a:bodyPr wrap="none" lIns="0" tIns="0" rIns="0" bIns="0" rtlCol="0" anchor="t">
            <a:spAutoFit/>
          </a:bodyPr>
          <a:lstStyle/>
          <a:p>
            <a:pPr algn="r" rtl="1">
              <a:lnSpc>
                <a:spcPct val="20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أدوات التواصل الفعّال</a:t>
            </a:r>
            <a:endParaRPr lang="en-US" sz="18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D9A0FE5-DC06-FD9A-5FFD-1DD4AAA06821}"/>
              </a:ext>
            </a:extLst>
          </p:cNvPr>
          <p:cNvSpPr/>
          <p:nvPr/>
        </p:nvSpPr>
        <p:spPr>
          <a:xfrm>
            <a:off x="640448" y="4105225"/>
            <a:ext cx="6360021" cy="1229311"/>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الاستماع النشط</a:t>
            </a:r>
            <a:r>
              <a:rPr lang="en-US" dirty="0">
                <a:solidFill>
                  <a:srgbClr val="1E3063"/>
                </a:solidFill>
                <a:latin typeface="Alexandria" pitchFamily="2" charset="-78"/>
                <a:ea typeface="Instrument Sans Medium" pitchFamily="34" charset="-122"/>
                <a:cs typeface="Alexandria" pitchFamily="2" charset="-78"/>
              </a:rPr>
              <a:t>: الاستماع بشكل كامل وفهم مشاعر وآراء الطرف الآخر</a:t>
            </a:r>
            <a:endParaRPr lang="en-US" dirty="0">
              <a:latin typeface="Alexandria" pitchFamily="2" charset="-78"/>
              <a:cs typeface="Alexandria" pitchFamily="2" charset="-78"/>
            </a:endParaRPr>
          </a:p>
          <a:p>
            <a:pPr marL="285739" indent="-285739" algn="r" rtl="1">
              <a:lnSpc>
                <a:spcPct val="20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التعبير الواضح</a:t>
            </a:r>
            <a:r>
              <a:rPr lang="en-US" dirty="0">
                <a:solidFill>
                  <a:srgbClr val="1E3063"/>
                </a:solidFill>
                <a:latin typeface="Alexandria" pitchFamily="2" charset="-78"/>
                <a:ea typeface="Instrument Sans Medium" pitchFamily="34" charset="-122"/>
                <a:cs typeface="Alexandria" pitchFamily="2" charset="-78"/>
              </a:rPr>
              <a:t>: تجنب الغموض في الكلمات والعبارات</a:t>
            </a:r>
            <a:endParaRPr lang="en-US" dirty="0">
              <a:latin typeface="Alexandria" pitchFamily="2" charset="-78"/>
              <a:cs typeface="Alexandria" pitchFamily="2" charset="-78"/>
            </a:endParaRPr>
          </a:p>
          <a:p>
            <a:pPr marL="285739" indent="-285739" algn="r" rtl="1">
              <a:lnSpc>
                <a:spcPct val="200000"/>
              </a:lnSpc>
              <a:buSzPct val="100000"/>
              <a:buChar char="•"/>
            </a:pPr>
            <a:r>
              <a:rPr lang="en-US" b="1" dirty="0">
                <a:solidFill>
                  <a:srgbClr val="1E3063"/>
                </a:solidFill>
                <a:latin typeface="Alexandria" pitchFamily="2" charset="-78"/>
                <a:ea typeface="Instrument Sans Medium" pitchFamily="34" charset="-122"/>
                <a:cs typeface="Alexandria" pitchFamily="2" charset="-78"/>
              </a:rPr>
              <a:t>التغذية الراجعة</a:t>
            </a:r>
            <a:r>
              <a:rPr lang="en-US" dirty="0">
                <a:solidFill>
                  <a:srgbClr val="1E3063"/>
                </a:solidFill>
                <a:latin typeface="Alexandria" pitchFamily="2" charset="-78"/>
                <a:ea typeface="Instrument Sans Medium" pitchFamily="34" charset="-122"/>
                <a:cs typeface="Alexandria" pitchFamily="2" charset="-78"/>
              </a:rPr>
              <a:t>: إعطاء ملاحظات بناءة وإيجابية</a:t>
            </a:r>
            <a:endParaRPr lang="en-US"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1E7DD680-36D1-2B3B-137D-F8DDD053F4A9}"/>
              </a:ext>
            </a:extLst>
          </p:cNvPr>
          <p:cNvSpPr/>
          <p:nvPr/>
        </p:nvSpPr>
        <p:spPr>
          <a:xfrm>
            <a:off x="775321" y="5499182"/>
            <a:ext cx="6360021" cy="702668"/>
          </a:xfrm>
          <a:prstGeom prst="roundRect">
            <a:avLst>
              <a:gd name="adj" fmla="val 21184"/>
            </a:avLst>
          </a:prstGeom>
          <a:solidFill>
            <a:srgbClr val="B5DAFC"/>
          </a:solidFill>
          <a:ln/>
        </p:spPr>
        <p:txBody>
          <a:bodyPr>
            <a:spAutoFit/>
          </a:bodyPr>
          <a:lstStyle/>
          <a:p>
            <a:endParaRPr lang="en-US"/>
          </a:p>
        </p:txBody>
      </p:sp>
      <p:sp>
        <p:nvSpPr>
          <p:cNvPr id="12" name="Text 5">
            <a:extLst>
              <a:ext uri="{FF2B5EF4-FFF2-40B4-BE49-F238E27FC236}">
                <a16:creationId xmlns:a16="http://schemas.microsoft.com/office/drawing/2014/main" id="{870A913C-3BAD-E1BF-DF72-72F0012BCED0}"/>
              </a:ext>
            </a:extLst>
          </p:cNvPr>
          <p:cNvSpPr/>
          <p:nvPr/>
        </p:nvSpPr>
        <p:spPr>
          <a:xfrm>
            <a:off x="475732" y="5593037"/>
            <a:ext cx="6585137" cy="367537"/>
          </a:xfrm>
          <a:prstGeom prst="rect">
            <a:avLst/>
          </a:prstGeom>
          <a:noFill/>
          <a:ln/>
        </p:spPr>
        <p:txBody>
          <a:bodyPr wrap="none" lIns="0" tIns="0" rIns="0" bIns="0" rtlCol="0" anchor="t">
            <a:spAutoFit/>
          </a:bodyPr>
          <a:lstStyle/>
          <a:p>
            <a:pPr algn="r" rtl="1">
              <a:lnSpc>
                <a:spcPct val="200000"/>
              </a:lnSpc>
            </a:pPr>
            <a:r>
              <a:rPr lang="ar-SA" b="1" dirty="0">
                <a:solidFill>
                  <a:schemeClr val="accent2">
                    <a:lumMod val="75000"/>
                  </a:schemeClr>
                </a:solidFill>
                <a:latin typeface="Alexandria" pitchFamily="2" charset="-78"/>
                <a:ea typeface="Instrument Sans Medium" pitchFamily="34" charset="-122"/>
                <a:cs typeface="Alexandria" pitchFamily="2" charset="-78"/>
              </a:rPr>
              <a:t>ملحوظة</a:t>
            </a:r>
            <a:r>
              <a:rPr lang="en-US" b="1" dirty="0">
                <a:solidFill>
                  <a:schemeClr val="accent2">
                    <a:lumMod val="75000"/>
                  </a:schemeClr>
                </a:solidFill>
                <a:latin typeface="Alexandria" pitchFamily="2" charset="-78"/>
                <a:ea typeface="Instrument Sans Medium" pitchFamily="34" charset="-122"/>
                <a:cs typeface="Alexandria" pitchFamily="2" charset="-78"/>
              </a:rPr>
              <a:t>: </a:t>
            </a:r>
            <a:r>
              <a:rPr lang="ar-SA" b="1" dirty="0">
                <a:solidFill>
                  <a:schemeClr val="accent2">
                    <a:lumMod val="75000"/>
                  </a:schemeClr>
                </a:solidFill>
                <a:latin typeface="Alexandria" pitchFamily="2" charset="-78"/>
                <a:ea typeface="Instrument Sans Medium" pitchFamily="34" charset="-122"/>
                <a:cs typeface="Alexandria" pitchFamily="2" charset="-78"/>
              </a:rPr>
              <a:t> </a:t>
            </a:r>
            <a:r>
              <a:rPr lang="ar-SA" dirty="0">
                <a:latin typeface="Alexandria" pitchFamily="2" charset="-78"/>
                <a:ea typeface="Instrument Sans Medium" pitchFamily="34" charset="-122"/>
                <a:cs typeface="Alexandria" pitchFamily="2" charset="-78"/>
              </a:rPr>
              <a:t>التواصل</a:t>
            </a:r>
            <a:r>
              <a:rPr lang="en-US" dirty="0">
                <a:latin typeface="Alexandria" pitchFamily="2" charset="-78"/>
                <a:ea typeface="Instrument Sans Medium" pitchFamily="34" charset="-122"/>
                <a:cs typeface="Alexandria" pitchFamily="2" charset="-78"/>
              </a:rPr>
              <a:t> غير الفعّال قد يؤدي إلى تصاعد النزاع وفقدان الثقة بين الأطراف.</a:t>
            </a:r>
            <a:endParaRPr lang="en-US" dirty="0">
              <a:latin typeface="Alexandria" pitchFamily="2" charset="-78"/>
              <a:cs typeface="Alexandria" pitchFamily="2" charset="-78"/>
            </a:endParaRPr>
          </a:p>
        </p:txBody>
      </p:sp>
      <p:pic>
        <p:nvPicPr>
          <p:cNvPr id="13" name="Image 1" descr="preencoded.png">
            <a:extLst>
              <a:ext uri="{FF2B5EF4-FFF2-40B4-BE49-F238E27FC236}">
                <a16:creationId xmlns:a16="http://schemas.microsoft.com/office/drawing/2014/main" id="{829107D9-8B43-AABB-3A92-5504487F58C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82432" y="1812803"/>
            <a:ext cx="4105473" cy="410547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783831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8297619-9235-507E-05D1-C82458E65C5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6268" y="1068162"/>
            <a:ext cx="3866064" cy="53131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D17F0C60-795D-C3E0-B863-B845A3EB1711}"/>
              </a:ext>
            </a:extLst>
          </p:cNvPr>
          <p:cNvSpPr/>
          <p:nvPr/>
        </p:nvSpPr>
        <p:spPr>
          <a:xfrm>
            <a:off x="5231706" y="487535"/>
            <a:ext cx="6300589" cy="409599"/>
          </a:xfrm>
          <a:prstGeom prst="rect">
            <a:avLst/>
          </a:prstGeom>
          <a:noFill/>
          <a:ln/>
        </p:spPr>
        <p:txBody>
          <a:bodyPr wrap="square" lIns="0" tIns="0" rIns="0" bIns="0" rtlCol="0" anchor="t">
            <a:spAutoFit/>
          </a:bodyPr>
          <a:lstStyle/>
          <a:p>
            <a:pPr algn="ctr" rtl="1">
              <a:lnSpc>
                <a:spcPct val="150000"/>
              </a:lnSpc>
            </a:pPr>
            <a:r>
              <a:rPr lang="en-US" sz="2000" b="1" dirty="0">
                <a:solidFill>
                  <a:srgbClr val="00B0F0"/>
                </a:solidFill>
                <a:latin typeface="Alexandria" pitchFamily="2" charset="-78"/>
                <a:ea typeface="Instrument Sans Semi Bold" pitchFamily="34" charset="-122"/>
                <a:cs typeface="Alexandria" pitchFamily="2" charset="-78"/>
              </a:rPr>
              <a:t>استراتيجيات التفاوض الفعّالة في حل الصراع</a:t>
            </a:r>
            <a:endParaRPr lang="en-US" sz="20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24FED20-0775-2CEC-BF43-B24A63063073}"/>
              </a:ext>
            </a:extLst>
          </p:cNvPr>
          <p:cNvSpPr/>
          <p:nvPr/>
        </p:nvSpPr>
        <p:spPr>
          <a:xfrm>
            <a:off x="4655840" y="1363243"/>
            <a:ext cx="6842329"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التفاوض هو عملية حوار بنّاء تهدف إلى الوصول إلى حلول ترضي جميع الأطراف. في السياق التربوي، يتطلب التفاوض الفعّال مهارات خاصة وبيئة مناسبة لضمان نجاح العملية.</a:t>
            </a:r>
            <a:endParaRPr lang="en-US" dirty="0">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9F114380-88D1-DAFD-FC94-4F5FC5C55A0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07687" y="2444453"/>
            <a:ext cx="824607" cy="989608"/>
          </a:xfrm>
          <a:prstGeom prst="rect">
            <a:avLst/>
          </a:prstGeom>
        </p:spPr>
      </p:pic>
      <p:sp>
        <p:nvSpPr>
          <p:cNvPr id="10" name="Text 2">
            <a:extLst>
              <a:ext uri="{FF2B5EF4-FFF2-40B4-BE49-F238E27FC236}">
                <a16:creationId xmlns:a16="http://schemas.microsoft.com/office/drawing/2014/main" id="{66B868D3-DACD-847C-4098-7CA63A77A7F9}"/>
              </a:ext>
            </a:extLst>
          </p:cNvPr>
          <p:cNvSpPr/>
          <p:nvPr/>
        </p:nvSpPr>
        <p:spPr>
          <a:xfrm>
            <a:off x="8791200" y="2609355"/>
            <a:ext cx="1752083" cy="324256"/>
          </a:xfrm>
          <a:prstGeom prst="rect">
            <a:avLst/>
          </a:prstGeom>
          <a:noFill/>
          <a:ln/>
        </p:spPr>
        <p:txBody>
          <a:bodyPr wrap="none" lIns="0" tIns="0" rIns="0" bIns="0" rtlCol="0" anchor="t">
            <a:spAutoFit/>
          </a:bodyPr>
          <a:lstStyle/>
          <a:p>
            <a:pPr algn="r" rtl="1">
              <a:lnSpc>
                <a:spcPct val="150000"/>
              </a:lnSpc>
            </a:pPr>
            <a:r>
              <a:rPr lang="en-US" sz="1583" b="1" dirty="0">
                <a:solidFill>
                  <a:schemeClr val="accent2">
                    <a:lumMod val="75000"/>
                  </a:schemeClr>
                </a:solidFill>
                <a:latin typeface="Alexandria" pitchFamily="2" charset="-78"/>
                <a:ea typeface="Instrument Sans Semi Bold" pitchFamily="34" charset="-122"/>
                <a:cs typeface="Alexandria" pitchFamily="2" charset="-78"/>
              </a:rPr>
              <a:t>التفاوض الجماعي</a:t>
            </a:r>
            <a:endParaRPr lang="en-US" sz="1583" b="1"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02BDB9E6-B357-CBA8-8245-B497490D8A3C}"/>
              </a:ext>
            </a:extLst>
          </p:cNvPr>
          <p:cNvSpPr/>
          <p:nvPr/>
        </p:nvSpPr>
        <p:spPr>
          <a:xfrm>
            <a:off x="4645835" y="2965649"/>
            <a:ext cx="589744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جمع الأطراف المعنية في بيئة هادئة وآمنة للمشاركة في إيجاد حلول بديلة.</a:t>
            </a:r>
            <a:endParaRPr lang="en-US" dirty="0">
              <a:latin typeface="Alexandria" pitchFamily="2" charset="-78"/>
              <a:cs typeface="Alexandria" pitchFamily="2" charset="-78"/>
            </a:endParaRPr>
          </a:p>
        </p:txBody>
      </p:sp>
      <p:pic>
        <p:nvPicPr>
          <p:cNvPr id="12" name="Image 2" descr="preencoded.png">
            <a:extLst>
              <a:ext uri="{FF2B5EF4-FFF2-40B4-BE49-F238E27FC236}">
                <a16:creationId xmlns:a16="http://schemas.microsoft.com/office/drawing/2014/main" id="{D7A4F765-06D8-A8B9-470C-2D97ACF0564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707687" y="3434060"/>
            <a:ext cx="824607" cy="989608"/>
          </a:xfrm>
          <a:prstGeom prst="rect">
            <a:avLst/>
          </a:prstGeom>
        </p:spPr>
      </p:pic>
      <p:sp>
        <p:nvSpPr>
          <p:cNvPr id="13" name="Text 4">
            <a:extLst>
              <a:ext uri="{FF2B5EF4-FFF2-40B4-BE49-F238E27FC236}">
                <a16:creationId xmlns:a16="http://schemas.microsoft.com/office/drawing/2014/main" id="{68120127-897B-6D3F-F35D-3C6BEA87B885}"/>
              </a:ext>
            </a:extLst>
          </p:cNvPr>
          <p:cNvSpPr/>
          <p:nvPr/>
        </p:nvSpPr>
        <p:spPr>
          <a:xfrm>
            <a:off x="9001193" y="3598962"/>
            <a:ext cx="1542090" cy="324256"/>
          </a:xfrm>
          <a:prstGeom prst="rect">
            <a:avLst/>
          </a:prstGeom>
          <a:noFill/>
          <a:ln/>
        </p:spPr>
        <p:txBody>
          <a:bodyPr wrap="none" lIns="0" tIns="0" rIns="0" bIns="0" rtlCol="0" anchor="t">
            <a:spAutoFit/>
          </a:bodyPr>
          <a:lstStyle/>
          <a:p>
            <a:pPr algn="r" rtl="1">
              <a:lnSpc>
                <a:spcPct val="150000"/>
              </a:lnSpc>
            </a:pPr>
            <a:r>
              <a:rPr lang="en-US" sz="1583" b="1" dirty="0">
                <a:solidFill>
                  <a:schemeClr val="accent2">
                    <a:lumMod val="75000"/>
                  </a:schemeClr>
                </a:solidFill>
                <a:latin typeface="Alexandria" pitchFamily="2" charset="-78"/>
                <a:ea typeface="Instrument Sans Semi Bold" pitchFamily="34" charset="-122"/>
                <a:cs typeface="Alexandria" pitchFamily="2" charset="-78"/>
              </a:rPr>
              <a:t>التنازل المشترك</a:t>
            </a:r>
            <a:endParaRPr lang="en-US" sz="1583" b="1"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F1F167D5-1328-2E58-49C2-4C63A25E8840}"/>
              </a:ext>
            </a:extLst>
          </p:cNvPr>
          <p:cNvSpPr/>
          <p:nvPr/>
        </p:nvSpPr>
        <p:spPr>
          <a:xfrm>
            <a:off x="4626599" y="3955257"/>
            <a:ext cx="5916684"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تنازل الأطراف لبعضها البعض للوصول إلى حلول وسط ترضي جميع الأطراف.</a:t>
            </a:r>
            <a:endParaRPr lang="en-US" dirty="0">
              <a:latin typeface="Alexandria" pitchFamily="2" charset="-78"/>
              <a:cs typeface="Alexandria" pitchFamily="2" charset="-78"/>
            </a:endParaRPr>
          </a:p>
        </p:txBody>
      </p:sp>
      <p:pic>
        <p:nvPicPr>
          <p:cNvPr id="15" name="Image 3" descr="preencoded.png">
            <a:extLst>
              <a:ext uri="{FF2B5EF4-FFF2-40B4-BE49-F238E27FC236}">
                <a16:creationId xmlns:a16="http://schemas.microsoft.com/office/drawing/2014/main" id="{7650AC57-E610-75A3-BF6F-3CFD5BC6567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07687" y="4423669"/>
            <a:ext cx="824607" cy="989608"/>
          </a:xfrm>
          <a:prstGeom prst="rect">
            <a:avLst/>
          </a:prstGeom>
        </p:spPr>
      </p:pic>
      <p:sp>
        <p:nvSpPr>
          <p:cNvPr id="16" name="Text 6">
            <a:extLst>
              <a:ext uri="{FF2B5EF4-FFF2-40B4-BE49-F238E27FC236}">
                <a16:creationId xmlns:a16="http://schemas.microsoft.com/office/drawing/2014/main" id="{4E5C9BC2-B4D1-C089-B73E-294E71A7CB31}"/>
              </a:ext>
            </a:extLst>
          </p:cNvPr>
          <p:cNvSpPr/>
          <p:nvPr/>
        </p:nvSpPr>
        <p:spPr>
          <a:xfrm>
            <a:off x="8637312" y="4588570"/>
            <a:ext cx="1905971" cy="324256"/>
          </a:xfrm>
          <a:prstGeom prst="rect">
            <a:avLst/>
          </a:prstGeom>
          <a:noFill/>
          <a:ln/>
        </p:spPr>
        <p:txBody>
          <a:bodyPr wrap="none" lIns="0" tIns="0" rIns="0" bIns="0" rtlCol="0" anchor="t">
            <a:spAutoFit/>
          </a:bodyPr>
          <a:lstStyle/>
          <a:p>
            <a:pPr algn="r" rtl="1">
              <a:lnSpc>
                <a:spcPct val="150000"/>
              </a:lnSpc>
            </a:pPr>
            <a:r>
              <a:rPr lang="en-US" sz="1583" b="1" dirty="0">
                <a:solidFill>
                  <a:schemeClr val="accent2">
                    <a:lumMod val="75000"/>
                  </a:schemeClr>
                </a:solidFill>
                <a:latin typeface="Alexandria" pitchFamily="2" charset="-78"/>
                <a:ea typeface="Instrument Sans Semi Bold" pitchFamily="34" charset="-122"/>
                <a:cs typeface="Alexandria" pitchFamily="2" charset="-78"/>
              </a:rPr>
              <a:t>التركيز على المصالح</a:t>
            </a:r>
            <a:endParaRPr lang="en-US" sz="1583" b="1"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48EFD7C3-E473-EB8F-B39F-F155F62D0140}"/>
              </a:ext>
            </a:extLst>
          </p:cNvPr>
          <p:cNvSpPr/>
          <p:nvPr/>
        </p:nvSpPr>
        <p:spPr>
          <a:xfrm>
            <a:off x="5174826" y="4944865"/>
            <a:ext cx="5368457"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بدلاً من تمسك كل طرف بموقفه، يتم التركيز على المصالح المشتركة.</a:t>
            </a:r>
            <a:endParaRPr lang="en-US" dirty="0">
              <a:latin typeface="Alexandria" pitchFamily="2" charset="-78"/>
              <a:cs typeface="Alexandria" pitchFamily="2" charset="-78"/>
            </a:endParaRPr>
          </a:p>
        </p:txBody>
      </p:sp>
      <p:pic>
        <p:nvPicPr>
          <p:cNvPr id="19" name="Image 4" descr="preencoded.png">
            <a:extLst>
              <a:ext uri="{FF2B5EF4-FFF2-40B4-BE49-F238E27FC236}">
                <a16:creationId xmlns:a16="http://schemas.microsoft.com/office/drawing/2014/main" id="{683E2A80-59C6-2C45-5255-7D9314B70D6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707687" y="5413276"/>
            <a:ext cx="824607" cy="989608"/>
          </a:xfrm>
          <a:prstGeom prst="rect">
            <a:avLst/>
          </a:prstGeom>
        </p:spPr>
      </p:pic>
      <p:sp>
        <p:nvSpPr>
          <p:cNvPr id="20" name="Text 8">
            <a:extLst>
              <a:ext uri="{FF2B5EF4-FFF2-40B4-BE49-F238E27FC236}">
                <a16:creationId xmlns:a16="http://schemas.microsoft.com/office/drawing/2014/main" id="{823747F4-1068-9619-6347-E2301512EED4}"/>
              </a:ext>
            </a:extLst>
          </p:cNvPr>
          <p:cNvSpPr/>
          <p:nvPr/>
        </p:nvSpPr>
        <p:spPr>
          <a:xfrm>
            <a:off x="8757538" y="5578178"/>
            <a:ext cx="1785745" cy="324256"/>
          </a:xfrm>
          <a:prstGeom prst="rect">
            <a:avLst/>
          </a:prstGeom>
          <a:noFill/>
          <a:ln/>
        </p:spPr>
        <p:txBody>
          <a:bodyPr wrap="none" lIns="0" tIns="0" rIns="0" bIns="0" rtlCol="0" anchor="t">
            <a:spAutoFit/>
          </a:bodyPr>
          <a:lstStyle/>
          <a:p>
            <a:pPr algn="r" rtl="1">
              <a:lnSpc>
                <a:spcPct val="150000"/>
              </a:lnSpc>
            </a:pPr>
            <a:r>
              <a:rPr lang="en-US" sz="1583" b="1" dirty="0">
                <a:solidFill>
                  <a:schemeClr val="accent2">
                    <a:lumMod val="75000"/>
                  </a:schemeClr>
                </a:solidFill>
                <a:latin typeface="Alexandria" pitchFamily="2" charset="-78"/>
                <a:ea typeface="Instrument Sans Semi Bold" pitchFamily="34" charset="-122"/>
                <a:cs typeface="Alexandria" pitchFamily="2" charset="-78"/>
              </a:rPr>
              <a:t>التفاوض العقلاني</a:t>
            </a:r>
            <a:endParaRPr lang="en-US" sz="1583" b="1" dirty="0">
              <a:solidFill>
                <a:schemeClr val="accent2">
                  <a:lumMod val="75000"/>
                </a:schemeClr>
              </a:solidFill>
              <a:latin typeface="Alexandria" pitchFamily="2" charset="-78"/>
              <a:cs typeface="Alexandria" pitchFamily="2" charset="-78"/>
            </a:endParaRPr>
          </a:p>
        </p:txBody>
      </p:sp>
      <p:sp>
        <p:nvSpPr>
          <p:cNvPr id="21" name="Text 9">
            <a:extLst>
              <a:ext uri="{FF2B5EF4-FFF2-40B4-BE49-F238E27FC236}">
                <a16:creationId xmlns:a16="http://schemas.microsoft.com/office/drawing/2014/main" id="{8DBBD6C1-E55C-7307-FCF9-BCB7D45E12BB}"/>
              </a:ext>
            </a:extLst>
          </p:cNvPr>
          <p:cNvSpPr/>
          <p:nvPr/>
        </p:nvSpPr>
        <p:spPr>
          <a:xfrm>
            <a:off x="5283830" y="5934472"/>
            <a:ext cx="5259453"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تجنب استخدام العواطف أو الضغوط النفسية وإيجاد حلول منطقية.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5658551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7545F36-DB33-F0E8-D105-EE3EE231BEE6}"/>
              </a:ext>
            </a:extLst>
          </p:cNvPr>
          <p:cNvSpPr/>
          <p:nvPr/>
        </p:nvSpPr>
        <p:spPr>
          <a:xfrm>
            <a:off x="5949225" y="1268760"/>
            <a:ext cx="5543184"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مهارات القائد التربوي في إدارة الصراع:</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4FFAAFEF-710E-A7C2-8426-8AD03ED3AA65}"/>
              </a:ext>
            </a:extLst>
          </p:cNvPr>
          <p:cNvSpPr/>
          <p:nvPr/>
        </p:nvSpPr>
        <p:spPr>
          <a:xfrm>
            <a:off x="1378467" y="1935446"/>
            <a:ext cx="9577942" cy="286745"/>
          </a:xfrm>
          <a:prstGeom prst="rect">
            <a:avLst/>
          </a:prstGeom>
          <a:noFill/>
          <a:ln/>
        </p:spPr>
        <p:txBody>
          <a:bodyPr wrap="non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يحتاج القائد التربوي إلى مجموعة من المهارات الأساسية لمعالجة الصراعات بشكل فعّال وتحويلها إلى فرص للنمو والتطوير.</a:t>
            </a:r>
            <a:endParaRPr lang="ar-SA"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49285099-F574-FB03-275C-2DDB5E08CA3F}"/>
              </a:ext>
            </a:extLst>
          </p:cNvPr>
          <p:cNvSpPr/>
          <p:nvPr/>
        </p:nvSpPr>
        <p:spPr>
          <a:xfrm>
            <a:off x="9751548" y="3186956"/>
            <a:ext cx="1740861"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التواصل الفعّال</a:t>
            </a:r>
            <a:endParaRPr lang="ar-SA"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92B7DD4-91A6-EF19-6AA1-761B76BC5EB3}"/>
              </a:ext>
            </a:extLst>
          </p:cNvPr>
          <p:cNvSpPr/>
          <p:nvPr/>
        </p:nvSpPr>
        <p:spPr>
          <a:xfrm>
            <a:off x="8007251" y="3544640"/>
            <a:ext cx="3485158" cy="933076"/>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القدرة على نقل الأفكار والمشاعر بشكل واضح دون تشويش، مع ضمان الفهم المتبادل بين جميع الأطراف.</a:t>
            </a:r>
            <a:endParaRPr lang="ar-SA"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4C3C1EA7-140F-B5AB-FB2A-2666E2468425}"/>
              </a:ext>
            </a:extLst>
          </p:cNvPr>
          <p:cNvSpPr/>
          <p:nvPr/>
        </p:nvSpPr>
        <p:spPr>
          <a:xfrm>
            <a:off x="6019641" y="3186956"/>
            <a:ext cx="1780937"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الاستماع النشط</a:t>
            </a:r>
            <a:endParaRPr lang="ar-SA" sz="18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E5588D1D-8917-1E7C-F0AD-4CCC49ED01C2}"/>
              </a:ext>
            </a:extLst>
          </p:cNvPr>
          <p:cNvSpPr/>
          <p:nvPr/>
        </p:nvSpPr>
        <p:spPr>
          <a:xfrm>
            <a:off x="4315321" y="3544640"/>
            <a:ext cx="3485257" cy="933076"/>
          </a:xfrm>
          <a:prstGeom prst="rect">
            <a:avLst/>
          </a:prstGeom>
          <a:noFill/>
          <a:ln/>
        </p:spPr>
        <p:txBody>
          <a:bodyPr wrap="square" lIns="0" tIns="0" rIns="0" bIns="0" rtlCol="0" anchor="t">
            <a:spAutoFit/>
          </a:bodyPr>
          <a:lstStyle/>
          <a:p>
            <a:pPr algn="r" rtl="1">
              <a:lnSpc>
                <a:spcPct val="150000"/>
              </a:lnSpc>
            </a:pPr>
            <a:r>
              <a:rPr lang="ar-SA">
                <a:solidFill>
                  <a:srgbClr val="1E3063"/>
                </a:solidFill>
                <a:latin typeface="Alexandria" pitchFamily="2" charset="-78"/>
                <a:ea typeface="Instrument Sans Medium" pitchFamily="34" charset="-122"/>
                <a:cs typeface="Alexandria" pitchFamily="2" charset="-78"/>
              </a:rPr>
              <a:t>القدرة على الاستماع الحقيقي لمشاعر الآخرين وفهم مواقفهم، مما يساعد في بناء الثقة.</a:t>
            </a:r>
            <a:endParaRPr lang="ar-SA">
              <a:latin typeface="Alexandria" pitchFamily="2" charset="-78"/>
              <a:cs typeface="Alexandria" pitchFamily="2" charset="-78"/>
            </a:endParaRPr>
          </a:p>
        </p:txBody>
      </p:sp>
      <p:sp>
        <p:nvSpPr>
          <p:cNvPr id="15" name="Text 6">
            <a:extLst>
              <a:ext uri="{FF2B5EF4-FFF2-40B4-BE49-F238E27FC236}">
                <a16:creationId xmlns:a16="http://schemas.microsoft.com/office/drawing/2014/main" id="{2E3563C9-B234-5849-FEFC-FBC9A6427C03}"/>
              </a:ext>
            </a:extLst>
          </p:cNvPr>
          <p:cNvSpPr/>
          <p:nvPr/>
        </p:nvSpPr>
        <p:spPr>
          <a:xfrm>
            <a:off x="2348551" y="3186956"/>
            <a:ext cx="1760098"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الذكاء الانفعالي</a:t>
            </a:r>
            <a:endParaRPr lang="ar-SA" sz="1800"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90CDB456-D12D-2E71-18DC-56791FC55ACC}"/>
              </a:ext>
            </a:extLst>
          </p:cNvPr>
          <p:cNvSpPr/>
          <p:nvPr/>
        </p:nvSpPr>
        <p:spPr>
          <a:xfrm>
            <a:off x="623392" y="3544640"/>
            <a:ext cx="3485257"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ضبط النفس والتعامل مع المواقف الصعبة بحكمة، والحفاظ على الهدوء في الأزمات.</a:t>
            </a:r>
            <a:endParaRPr lang="ar-SA"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44260A81-761A-6922-02C9-9891A74D8359}"/>
              </a:ext>
            </a:extLst>
          </p:cNvPr>
          <p:cNvSpPr/>
          <p:nvPr/>
        </p:nvSpPr>
        <p:spPr>
          <a:xfrm>
            <a:off x="5622097" y="5024686"/>
            <a:ext cx="2178481"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الوساطة والتفاوض</a:t>
            </a:r>
            <a:endParaRPr lang="ar-SA" sz="1800"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2E4B45A-5811-523E-DA1D-F77B5AB07F65}"/>
              </a:ext>
            </a:extLst>
          </p:cNvPr>
          <p:cNvSpPr/>
          <p:nvPr/>
        </p:nvSpPr>
        <p:spPr>
          <a:xfrm>
            <a:off x="4315321" y="5382370"/>
            <a:ext cx="3485257" cy="933076"/>
          </a:xfrm>
          <a:prstGeom prst="rect">
            <a:avLst/>
          </a:prstGeom>
          <a:noFill/>
          <a:ln/>
        </p:spPr>
        <p:txBody>
          <a:bodyPr wrap="square" lIns="0" tIns="0" rIns="0" bIns="0" rtlCol="0" anchor="t">
            <a:spAutoFit/>
          </a:bodyPr>
          <a:lstStyle/>
          <a:p>
            <a:pPr algn="r" rtl="1">
              <a:lnSpc>
                <a:spcPct val="150000"/>
              </a:lnSpc>
            </a:pPr>
            <a:r>
              <a:rPr lang="ar-SA">
                <a:solidFill>
                  <a:srgbClr val="1E3063"/>
                </a:solidFill>
                <a:latin typeface="Alexandria" pitchFamily="2" charset="-78"/>
                <a:ea typeface="Instrument Sans Medium" pitchFamily="34" charset="-122"/>
                <a:cs typeface="Alexandria" pitchFamily="2" charset="-78"/>
              </a:rPr>
              <a:t>القدرة على التوسط بين الأطراف المتنازعة والتوصل لحلول وسطية ترضي جميع الأطراف.</a:t>
            </a:r>
            <a:endParaRPr lang="ar-SA">
              <a:latin typeface="Alexandria" pitchFamily="2" charset="-78"/>
              <a:cs typeface="Alexandria" pitchFamily="2" charset="-78"/>
            </a:endParaRPr>
          </a:p>
        </p:txBody>
      </p:sp>
      <p:sp>
        <p:nvSpPr>
          <p:cNvPr id="22" name="Text 10">
            <a:extLst>
              <a:ext uri="{FF2B5EF4-FFF2-40B4-BE49-F238E27FC236}">
                <a16:creationId xmlns:a16="http://schemas.microsoft.com/office/drawing/2014/main" id="{799AFF55-8C9E-DCAD-1F4F-5773439960E2}"/>
              </a:ext>
            </a:extLst>
          </p:cNvPr>
          <p:cNvSpPr/>
          <p:nvPr/>
        </p:nvSpPr>
        <p:spPr>
          <a:xfrm>
            <a:off x="2956089" y="5024686"/>
            <a:ext cx="1152560"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اتخاذ القرار</a:t>
            </a:r>
            <a:endParaRPr lang="ar-SA" sz="1800" b="1"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CF2AC39F-46A2-F088-6ED6-77759B52BA42}"/>
              </a:ext>
            </a:extLst>
          </p:cNvPr>
          <p:cNvSpPr/>
          <p:nvPr/>
        </p:nvSpPr>
        <p:spPr>
          <a:xfrm>
            <a:off x="623392" y="5382370"/>
            <a:ext cx="3485257" cy="933076"/>
          </a:xfrm>
          <a:prstGeom prst="rect">
            <a:avLst/>
          </a:prstGeom>
          <a:noFill/>
          <a:ln/>
        </p:spPr>
        <p:txBody>
          <a:bodyPr wrap="square" lIns="0" tIns="0" rIns="0" bIns="0" rtlCol="0" anchor="t">
            <a:spAutoFit/>
          </a:bodyPr>
          <a:lstStyle/>
          <a:p>
            <a:pPr algn="r" rtl="1">
              <a:lnSpc>
                <a:spcPct val="150000"/>
              </a:lnSpc>
            </a:pPr>
            <a:r>
              <a:rPr lang="ar-SA">
                <a:solidFill>
                  <a:srgbClr val="1E3063"/>
                </a:solidFill>
                <a:latin typeface="Alexandria" pitchFamily="2" charset="-78"/>
                <a:ea typeface="Instrument Sans Medium" pitchFamily="34" charset="-122"/>
                <a:cs typeface="Alexandria" pitchFamily="2" charset="-78"/>
              </a:rPr>
              <a:t>اتخاذ قرارات مدروسة تراعي مصلحة المؤسسة والعاملين، مع تقييم العواقب المحتملة.</a:t>
            </a:r>
            <a:endParaRPr lang="ar-SA">
              <a:latin typeface="Alexandria" pitchFamily="2" charset="-78"/>
              <a:cs typeface="Alexandria" pitchFamily="2" charset="-78"/>
            </a:endParaRPr>
          </a:p>
        </p:txBody>
      </p:sp>
    </p:spTree>
    <p:extLst>
      <p:ext uri="{BB962C8B-B14F-4D97-AF65-F5344CB8AC3E}">
        <p14:creationId xmlns:p14="http://schemas.microsoft.com/office/powerpoint/2010/main" val="20778613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6B786B6-BA17-74FD-5727-ACA673C4ADA0}"/>
              </a:ext>
            </a:extLst>
          </p:cNvPr>
          <p:cNvSpPr/>
          <p:nvPr/>
        </p:nvSpPr>
        <p:spPr>
          <a:xfrm>
            <a:off x="5102282" y="1206079"/>
            <a:ext cx="6399189"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طرق التعامل مع الصراع وتحويله إلى فرصة:</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065BA82-EC07-3007-F367-B319D570FFBB}"/>
              </a:ext>
            </a:extLst>
          </p:cNvPr>
          <p:cNvSpPr/>
          <p:nvPr/>
        </p:nvSpPr>
        <p:spPr>
          <a:xfrm>
            <a:off x="546549" y="1914500"/>
            <a:ext cx="10954922" cy="286745"/>
          </a:xfrm>
          <a:prstGeom prst="rect">
            <a:avLst/>
          </a:prstGeom>
          <a:noFill/>
          <a:ln/>
        </p:spPr>
        <p:txBody>
          <a:bodyPr wrap="non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يمكن تحويل الصراع إلى فرصة للنمو من خلال عملية منهجية تتضمن جمع المعلومات والتحليل والتخطيط واتخاذ القرار والمتابعة المستمرة.</a:t>
            </a:r>
            <a:endParaRPr lang="ar-SA"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98CF4226-E917-6CD6-6363-B33D4CA0E131}"/>
              </a:ext>
            </a:extLst>
          </p:cNvPr>
          <p:cNvSpPr/>
          <p:nvPr/>
        </p:nvSpPr>
        <p:spPr>
          <a:xfrm>
            <a:off x="11336172" y="2504158"/>
            <a:ext cx="193964" cy="286745"/>
          </a:xfrm>
          <a:prstGeom prst="rect">
            <a:avLst/>
          </a:prstGeom>
          <a:noFill/>
          <a:ln/>
        </p:spPr>
        <p:txBody>
          <a:bodyPr wrap="none" lIns="0" tIns="0" rIns="0" bIns="0" rtlCol="0" anchor="t">
            <a:spAutoFit/>
          </a:bodyPr>
          <a:lstStyle/>
          <a:p>
            <a:pPr rtl="1">
              <a:lnSpc>
                <a:spcPct val="150000"/>
              </a:lnSpc>
            </a:pPr>
            <a:r>
              <a:rPr lang="ar-SA">
                <a:solidFill>
                  <a:srgbClr val="1E3063"/>
                </a:solidFill>
                <a:latin typeface="Alexandria" pitchFamily="2" charset="-78"/>
                <a:ea typeface="Instrument Sans Light" pitchFamily="34" charset="-122"/>
                <a:cs typeface="Alexandria" pitchFamily="2" charset="-78"/>
              </a:rPr>
              <a:t>01</a:t>
            </a:r>
            <a:endParaRPr lang="ar-SA">
              <a:latin typeface="Alexandria" pitchFamily="2" charset="-78"/>
              <a:cs typeface="Alexandria" pitchFamily="2" charset="-78"/>
            </a:endParaRPr>
          </a:p>
        </p:txBody>
      </p:sp>
      <p:sp>
        <p:nvSpPr>
          <p:cNvPr id="9" name="Shape 3">
            <a:extLst>
              <a:ext uri="{FF2B5EF4-FFF2-40B4-BE49-F238E27FC236}">
                <a16:creationId xmlns:a16="http://schemas.microsoft.com/office/drawing/2014/main" id="{6650E08F-CF02-4BBD-A447-97045295FE55}"/>
              </a:ext>
            </a:extLst>
          </p:cNvPr>
          <p:cNvSpPr/>
          <p:nvPr/>
        </p:nvSpPr>
        <p:spPr>
          <a:xfrm>
            <a:off x="6167438" y="2888242"/>
            <a:ext cx="5351859" cy="19050"/>
          </a:xfrm>
          <a:prstGeom prst="rect">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E9CC90DC-643F-5752-22B1-0484AA6D38AA}"/>
              </a:ext>
            </a:extLst>
          </p:cNvPr>
          <p:cNvSpPr/>
          <p:nvPr/>
        </p:nvSpPr>
        <p:spPr>
          <a:xfrm>
            <a:off x="9674048" y="2886844"/>
            <a:ext cx="1827423"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جمع المعلومات</a:t>
            </a:r>
            <a:endParaRPr lang="ar-SA" sz="18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E9766E17-A837-F7D3-5E15-2765CBCB2577}"/>
              </a:ext>
            </a:extLst>
          </p:cNvPr>
          <p:cNvSpPr/>
          <p:nvPr/>
        </p:nvSpPr>
        <p:spPr>
          <a:xfrm>
            <a:off x="6178277" y="3438679"/>
            <a:ext cx="5351859" cy="933076"/>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تحديد مصادر الصراع ومعرفة أسبابه ومراحله بشكل دقيق</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الاستماع لجميع الأطراف المتورطة في المشكلة</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توثيق الحقائق والمعلومات ذات الصلة</a:t>
            </a:r>
            <a:endParaRPr lang="ar-SA"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5BBE6D9A-BBA3-5EFE-6363-ED7325285CEB}"/>
              </a:ext>
            </a:extLst>
          </p:cNvPr>
          <p:cNvSpPr/>
          <p:nvPr/>
        </p:nvSpPr>
        <p:spPr>
          <a:xfrm>
            <a:off x="5819015" y="2504158"/>
            <a:ext cx="232436" cy="286745"/>
          </a:xfrm>
          <a:prstGeom prst="rect">
            <a:avLst/>
          </a:prstGeom>
          <a:noFill/>
          <a:ln/>
        </p:spPr>
        <p:txBody>
          <a:bodyPr wrap="none" lIns="0" tIns="0" rIns="0" bIns="0" rtlCol="0" anchor="t">
            <a:spAutoFit/>
          </a:bodyPr>
          <a:lstStyle/>
          <a:p>
            <a:pPr rtl="1">
              <a:lnSpc>
                <a:spcPct val="150000"/>
              </a:lnSpc>
            </a:pPr>
            <a:r>
              <a:rPr lang="ar-SA">
                <a:solidFill>
                  <a:srgbClr val="1E3063"/>
                </a:solidFill>
                <a:latin typeface="Alexandria" pitchFamily="2" charset="-78"/>
                <a:ea typeface="Instrument Sans Light" pitchFamily="34" charset="-122"/>
                <a:cs typeface="Alexandria" pitchFamily="2" charset="-78"/>
              </a:rPr>
              <a:t>02</a:t>
            </a:r>
            <a:endParaRPr lang="ar-SA">
              <a:latin typeface="Alexandria" pitchFamily="2" charset="-78"/>
              <a:cs typeface="Alexandria" pitchFamily="2" charset="-78"/>
            </a:endParaRPr>
          </a:p>
        </p:txBody>
      </p:sp>
      <p:sp>
        <p:nvSpPr>
          <p:cNvPr id="13" name="Shape 7">
            <a:extLst>
              <a:ext uri="{FF2B5EF4-FFF2-40B4-BE49-F238E27FC236}">
                <a16:creationId xmlns:a16="http://schemas.microsoft.com/office/drawing/2014/main" id="{4BBD9127-076A-FD88-C4C4-495263A4A633}"/>
              </a:ext>
            </a:extLst>
          </p:cNvPr>
          <p:cNvSpPr/>
          <p:nvPr/>
        </p:nvSpPr>
        <p:spPr>
          <a:xfrm>
            <a:off x="615987" y="2897767"/>
            <a:ext cx="5351859" cy="19050"/>
          </a:xfrm>
          <a:prstGeom prst="rect">
            <a:avLst/>
          </a:prstGeom>
          <a:solidFill>
            <a:srgbClr val="84C1FA"/>
          </a:solidFill>
          <a:ln/>
        </p:spPr>
        <p:txBody>
          <a:bodyPr>
            <a:spAutoFit/>
          </a:bodyPr>
          <a:lstStyle/>
          <a:p>
            <a:endParaRPr lang="en-US"/>
          </a:p>
        </p:txBody>
      </p:sp>
      <p:sp>
        <p:nvSpPr>
          <p:cNvPr id="14" name="Text 8">
            <a:extLst>
              <a:ext uri="{FF2B5EF4-FFF2-40B4-BE49-F238E27FC236}">
                <a16:creationId xmlns:a16="http://schemas.microsoft.com/office/drawing/2014/main" id="{335349CB-7B2E-8BF5-9CAC-207EB35F9038}"/>
              </a:ext>
            </a:extLst>
          </p:cNvPr>
          <p:cNvSpPr/>
          <p:nvPr/>
        </p:nvSpPr>
        <p:spPr>
          <a:xfrm>
            <a:off x="4001398" y="2886844"/>
            <a:ext cx="1982915"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التحليل والتخطيط</a:t>
            </a:r>
            <a:endParaRPr lang="ar-SA" sz="1800"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4C1DC978-F266-D81D-ED61-D804BF9BA696}"/>
              </a:ext>
            </a:extLst>
          </p:cNvPr>
          <p:cNvSpPr/>
          <p:nvPr/>
        </p:nvSpPr>
        <p:spPr>
          <a:xfrm>
            <a:off x="514592" y="3438679"/>
            <a:ext cx="5351859" cy="933076"/>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تحليل الأسباب الجذرية للصراع بشكل شامل</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وضع خطة إدارة فعّالة ومدروسة</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تحديد استراتيجيات مختلفة لحل الصراع بناءً على نوعه</a:t>
            </a:r>
            <a:endParaRPr lang="ar-SA"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CE8ECCF0-F992-729D-F92F-80F1BBAF32AD}"/>
              </a:ext>
            </a:extLst>
          </p:cNvPr>
          <p:cNvSpPr/>
          <p:nvPr/>
        </p:nvSpPr>
        <p:spPr>
          <a:xfrm>
            <a:off x="11359204" y="4514885"/>
            <a:ext cx="232436" cy="286745"/>
          </a:xfrm>
          <a:prstGeom prst="rect">
            <a:avLst/>
          </a:prstGeom>
          <a:noFill/>
          <a:ln/>
        </p:spPr>
        <p:txBody>
          <a:bodyPr wrap="none" lIns="0" tIns="0" rIns="0" bIns="0" rtlCol="0" anchor="t">
            <a:spAutoFit/>
          </a:bodyPr>
          <a:lstStyle/>
          <a:p>
            <a:pPr rtl="1">
              <a:lnSpc>
                <a:spcPct val="150000"/>
              </a:lnSpc>
            </a:pPr>
            <a:r>
              <a:rPr lang="ar-SA" dirty="0">
                <a:solidFill>
                  <a:srgbClr val="1E3063"/>
                </a:solidFill>
                <a:latin typeface="Alexandria" pitchFamily="2" charset="-78"/>
                <a:ea typeface="Instrument Sans Light" pitchFamily="34" charset="-122"/>
                <a:cs typeface="Alexandria" pitchFamily="2" charset="-78"/>
              </a:rPr>
              <a:t>03</a:t>
            </a:r>
            <a:endParaRPr lang="ar-SA"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07D0D8B3-038F-4750-83DA-B1928874A235}"/>
              </a:ext>
            </a:extLst>
          </p:cNvPr>
          <p:cNvSpPr/>
          <p:nvPr/>
        </p:nvSpPr>
        <p:spPr>
          <a:xfrm>
            <a:off x="6149612" y="4832570"/>
            <a:ext cx="5351859" cy="19050"/>
          </a:xfrm>
          <a:prstGeom prst="rect">
            <a:avLst/>
          </a:prstGeom>
          <a:solidFill>
            <a:srgbClr val="84C1FA"/>
          </a:solidFill>
          <a:ln/>
        </p:spPr>
        <p:txBody>
          <a:bodyPr>
            <a:spAutoFit/>
          </a:bodyPr>
          <a:lstStyle/>
          <a:p>
            <a:endParaRPr lang="en-US"/>
          </a:p>
        </p:txBody>
      </p:sp>
      <p:sp>
        <p:nvSpPr>
          <p:cNvPr id="19" name="Text 12">
            <a:extLst>
              <a:ext uri="{FF2B5EF4-FFF2-40B4-BE49-F238E27FC236}">
                <a16:creationId xmlns:a16="http://schemas.microsoft.com/office/drawing/2014/main" id="{51F80262-8B71-0887-7D1D-69CB0D42E1BC}"/>
              </a:ext>
            </a:extLst>
          </p:cNvPr>
          <p:cNvSpPr/>
          <p:nvPr/>
        </p:nvSpPr>
        <p:spPr>
          <a:xfrm>
            <a:off x="10348911" y="4826075"/>
            <a:ext cx="1152560"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اتخاذ القرار</a:t>
            </a:r>
            <a:endParaRPr lang="ar-SA" sz="18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A8D3D789-BFD1-B47D-47F7-872B9ACCD993}"/>
              </a:ext>
            </a:extLst>
          </p:cNvPr>
          <p:cNvSpPr/>
          <p:nvPr/>
        </p:nvSpPr>
        <p:spPr>
          <a:xfrm>
            <a:off x="6089248" y="5342302"/>
            <a:ext cx="5351859" cy="933076"/>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اتخاذ قرارات مدروسة تراعي المصالح المشتركة</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ضمان العدالة والشفافية في القرار</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التواصل بوضوح حول الحل المتخذ</a:t>
            </a:r>
            <a:endParaRPr lang="ar-SA" dirty="0">
              <a:latin typeface="Alexandria" pitchFamily="2" charset="-78"/>
              <a:cs typeface="Alexandria" pitchFamily="2" charset="-78"/>
            </a:endParaRPr>
          </a:p>
        </p:txBody>
      </p:sp>
      <p:sp>
        <p:nvSpPr>
          <p:cNvPr id="21" name="Text 14">
            <a:extLst>
              <a:ext uri="{FF2B5EF4-FFF2-40B4-BE49-F238E27FC236}">
                <a16:creationId xmlns:a16="http://schemas.microsoft.com/office/drawing/2014/main" id="{C8D40ACA-8C3A-D339-0349-21182C7339ED}"/>
              </a:ext>
            </a:extLst>
          </p:cNvPr>
          <p:cNvSpPr/>
          <p:nvPr/>
        </p:nvSpPr>
        <p:spPr>
          <a:xfrm>
            <a:off x="5692828" y="4492969"/>
            <a:ext cx="234038" cy="286745"/>
          </a:xfrm>
          <a:prstGeom prst="rect">
            <a:avLst/>
          </a:prstGeom>
          <a:noFill/>
          <a:ln/>
        </p:spPr>
        <p:txBody>
          <a:bodyPr wrap="none" lIns="0" tIns="0" rIns="0" bIns="0" rtlCol="0" anchor="t">
            <a:spAutoFit/>
          </a:bodyPr>
          <a:lstStyle/>
          <a:p>
            <a:pPr rtl="1">
              <a:lnSpc>
                <a:spcPct val="150000"/>
              </a:lnSpc>
            </a:pPr>
            <a:r>
              <a:rPr lang="ar-SA" dirty="0">
                <a:solidFill>
                  <a:srgbClr val="1E3063"/>
                </a:solidFill>
                <a:latin typeface="Alexandria" pitchFamily="2" charset="-78"/>
                <a:ea typeface="Instrument Sans Light" pitchFamily="34" charset="-122"/>
                <a:cs typeface="Alexandria" pitchFamily="2" charset="-78"/>
              </a:rPr>
              <a:t>04</a:t>
            </a:r>
            <a:endParaRPr lang="ar-SA" dirty="0">
              <a:latin typeface="Alexandria" pitchFamily="2" charset="-78"/>
              <a:cs typeface="Alexandria" pitchFamily="2" charset="-78"/>
            </a:endParaRPr>
          </a:p>
        </p:txBody>
      </p:sp>
      <p:sp>
        <p:nvSpPr>
          <p:cNvPr id="22" name="Shape 15">
            <a:extLst>
              <a:ext uri="{FF2B5EF4-FFF2-40B4-BE49-F238E27FC236}">
                <a16:creationId xmlns:a16="http://schemas.microsoft.com/office/drawing/2014/main" id="{94859D8F-79B7-B733-9E17-945CAFFAF526}"/>
              </a:ext>
            </a:extLst>
          </p:cNvPr>
          <p:cNvSpPr/>
          <p:nvPr/>
        </p:nvSpPr>
        <p:spPr>
          <a:xfrm>
            <a:off x="636375" y="4813520"/>
            <a:ext cx="5351859" cy="19050"/>
          </a:xfrm>
          <a:prstGeom prst="rect">
            <a:avLst/>
          </a:prstGeom>
          <a:solidFill>
            <a:srgbClr val="84C1FA"/>
          </a:solidFill>
          <a:ln/>
        </p:spPr>
        <p:txBody>
          <a:bodyPr>
            <a:spAutoFit/>
          </a:bodyPr>
          <a:lstStyle/>
          <a:p>
            <a:endParaRPr lang="en-US"/>
          </a:p>
        </p:txBody>
      </p:sp>
      <p:sp>
        <p:nvSpPr>
          <p:cNvPr id="24" name="Text 16">
            <a:extLst>
              <a:ext uri="{FF2B5EF4-FFF2-40B4-BE49-F238E27FC236}">
                <a16:creationId xmlns:a16="http://schemas.microsoft.com/office/drawing/2014/main" id="{A0A5177B-EDD8-D115-88B7-640A852F475F}"/>
              </a:ext>
            </a:extLst>
          </p:cNvPr>
          <p:cNvSpPr/>
          <p:nvPr/>
        </p:nvSpPr>
        <p:spPr>
          <a:xfrm>
            <a:off x="4041472" y="4826075"/>
            <a:ext cx="1942841"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التقييم والمتابعة</a:t>
            </a:r>
            <a:endParaRPr lang="ar-SA" sz="1800" b="1"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A735D59C-B801-E61D-E774-A162F138DEA9}"/>
              </a:ext>
            </a:extLst>
          </p:cNvPr>
          <p:cNvSpPr/>
          <p:nvPr/>
        </p:nvSpPr>
        <p:spPr>
          <a:xfrm>
            <a:off x="615987" y="5290708"/>
            <a:ext cx="5351859" cy="933076"/>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ar-SA">
                <a:solidFill>
                  <a:srgbClr val="1E3063"/>
                </a:solidFill>
                <a:latin typeface="Alexandria" pitchFamily="2" charset="-78"/>
                <a:ea typeface="Instrument Sans Medium" pitchFamily="34" charset="-122"/>
                <a:cs typeface="Alexandria" pitchFamily="2" charset="-78"/>
              </a:rPr>
              <a:t>متابعة حل الصراع ومراقبة تأثير القرارات</a:t>
            </a:r>
            <a:endParaRPr lang="ar-SA">
              <a:latin typeface="Alexandria" pitchFamily="2" charset="-78"/>
              <a:cs typeface="Alexandria" pitchFamily="2" charset="-78"/>
            </a:endParaRPr>
          </a:p>
          <a:p>
            <a:pPr marL="285739" indent="-285739" algn="r" rtl="1">
              <a:lnSpc>
                <a:spcPct val="150000"/>
              </a:lnSpc>
              <a:buSzPct val="100000"/>
              <a:buChar char="•"/>
            </a:pPr>
            <a:r>
              <a:rPr lang="ar-SA">
                <a:solidFill>
                  <a:srgbClr val="1E3063"/>
                </a:solidFill>
                <a:latin typeface="Alexandria" pitchFamily="2" charset="-78"/>
                <a:ea typeface="Instrument Sans Medium" pitchFamily="34" charset="-122"/>
                <a:cs typeface="Alexandria" pitchFamily="2" charset="-78"/>
              </a:rPr>
              <a:t>التأكد من تحسن بيئة العمل والتفاعل</a:t>
            </a:r>
            <a:endParaRPr lang="ar-SA">
              <a:latin typeface="Alexandria" pitchFamily="2" charset="-78"/>
              <a:cs typeface="Alexandria" pitchFamily="2" charset="-78"/>
            </a:endParaRPr>
          </a:p>
          <a:p>
            <a:pPr marL="285739" indent="-285739" algn="r" rtl="1">
              <a:lnSpc>
                <a:spcPct val="150000"/>
              </a:lnSpc>
              <a:buSzPct val="100000"/>
              <a:buChar char="•"/>
            </a:pPr>
            <a:r>
              <a:rPr lang="ar-SA">
                <a:solidFill>
                  <a:srgbClr val="1E3063"/>
                </a:solidFill>
                <a:latin typeface="Alexandria" pitchFamily="2" charset="-78"/>
                <a:ea typeface="Instrument Sans Medium" pitchFamily="34" charset="-122"/>
                <a:cs typeface="Alexandria" pitchFamily="2" charset="-78"/>
              </a:rPr>
              <a:t>التعلم من التجربة لتحسين الإدارة المستقبلية</a:t>
            </a:r>
            <a:endParaRPr lang="ar-SA">
              <a:latin typeface="Alexandria" pitchFamily="2" charset="-78"/>
              <a:cs typeface="Alexandria" pitchFamily="2" charset="-78"/>
            </a:endParaRPr>
          </a:p>
        </p:txBody>
      </p:sp>
    </p:spTree>
    <p:extLst>
      <p:ext uri="{BB962C8B-B14F-4D97-AF65-F5344CB8AC3E}">
        <p14:creationId xmlns:p14="http://schemas.microsoft.com/office/powerpoint/2010/main" val="256478510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19DAAA5-0519-09B2-4C95-03EB26F19913}"/>
              </a:ext>
            </a:extLst>
          </p:cNvPr>
          <p:cNvSpPr/>
          <p:nvPr/>
        </p:nvSpPr>
        <p:spPr>
          <a:xfrm>
            <a:off x="5942441" y="1222375"/>
            <a:ext cx="5588068" cy="573490"/>
          </a:xfrm>
          <a:prstGeom prst="rect">
            <a:avLst/>
          </a:prstGeom>
          <a:noFill/>
          <a:ln/>
        </p:spPr>
        <p:txBody>
          <a:bodyPr wrap="none" lIns="0" tIns="0" rIns="0" bIns="0" rtlCol="0" anchor="t">
            <a:spAutoFit/>
          </a:bodyPr>
          <a:lstStyle/>
          <a:p>
            <a:pPr algn="r" rtl="1">
              <a:lnSpc>
                <a:spcPct val="150000"/>
              </a:lnSpc>
            </a:pPr>
            <a:r>
              <a:rPr lang="ar-SA" sz="2800" b="1" dirty="0">
                <a:solidFill>
                  <a:srgbClr val="00B0F0"/>
                </a:solidFill>
                <a:latin typeface="Alexandria" pitchFamily="2" charset="-78"/>
                <a:ea typeface="Instrument Sans Semi Bold" pitchFamily="34" charset="-122"/>
                <a:cs typeface="Alexandria" pitchFamily="2" charset="-78"/>
              </a:rPr>
              <a:t>الصراع كفرصة للتطور والتحسين:</a:t>
            </a:r>
            <a:endParaRPr lang="ar-SA"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B5BC2306-BA22-6B22-85C3-5CE083BF6846}"/>
              </a:ext>
            </a:extLst>
          </p:cNvPr>
          <p:cNvSpPr/>
          <p:nvPr/>
        </p:nvSpPr>
        <p:spPr>
          <a:xfrm>
            <a:off x="2617750" y="2152452"/>
            <a:ext cx="3276538" cy="392672"/>
          </a:xfrm>
          <a:prstGeom prst="rect">
            <a:avLst/>
          </a:prstGeom>
          <a:noFill/>
          <a:ln/>
        </p:spPr>
        <p:txBody>
          <a:bodyPr wrap="none" lIns="0" tIns="0" rIns="0" bIns="0" rtlCol="0" anchor="t">
            <a:spAutoFit/>
          </a:bodyPr>
          <a:lstStyle/>
          <a:p>
            <a:pPr algn="r" rtl="1">
              <a:lnSpc>
                <a:spcPct val="150000"/>
              </a:lnSpc>
            </a:pPr>
            <a:r>
              <a:rPr lang="en-US" sz="1917" b="1" dirty="0">
                <a:solidFill>
                  <a:schemeClr val="accent2">
                    <a:lumMod val="75000"/>
                  </a:schemeClr>
                </a:solidFill>
                <a:latin typeface="Alexandria" pitchFamily="2" charset="-78"/>
                <a:ea typeface="Instrument Sans Semi Bold" pitchFamily="34" charset="-122"/>
                <a:cs typeface="Alexandria" pitchFamily="2" charset="-78"/>
              </a:rPr>
              <a:t>تحسين جودة العمل التربوي</a:t>
            </a:r>
            <a:endParaRPr lang="en-US" sz="1917"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4B0F9EE4-59DA-5F40-5D1F-3C1D3C476A05}"/>
              </a:ext>
            </a:extLst>
          </p:cNvPr>
          <p:cNvSpPr/>
          <p:nvPr/>
        </p:nvSpPr>
        <p:spPr>
          <a:xfrm>
            <a:off x="661492" y="2627809"/>
            <a:ext cx="5232797" cy="1159548"/>
          </a:xfrm>
          <a:prstGeom prst="rect">
            <a:avLst/>
          </a:prstGeom>
          <a:noFill/>
          <a:ln/>
        </p:spPr>
        <p:txBody>
          <a:bodyPr wrap="square" lIns="0" tIns="0" rIns="0" bIns="0" rtlCol="0" anchor="t">
            <a:spAutoFit/>
          </a:bodyPr>
          <a:lstStyle/>
          <a:p>
            <a:pPr algn="just" rtl="1">
              <a:lnSpc>
                <a:spcPct val="150000"/>
              </a:lnSpc>
            </a:pPr>
            <a:r>
              <a:rPr lang="en-US" sz="1292" dirty="0">
                <a:solidFill>
                  <a:srgbClr val="1E3063"/>
                </a:solidFill>
                <a:latin typeface="Alexandria" pitchFamily="2" charset="-78"/>
                <a:ea typeface="Instrument Sans Medium" pitchFamily="34" charset="-122"/>
                <a:cs typeface="Alexandria" pitchFamily="2" charset="-78"/>
              </a:rPr>
              <a:t>الفرق التربوية التي تتمكن من إدارة الصراع بذكاء تكون أكثر قدرة على تقديم حلول مبتكرة وتحقيق نتائج إيجابية. من خلال إدارة الصراع، يمكن تطوير تقنيات وأساليب جديدة تؤدي إلى تحسين جودة التعليم والتفاعل بين المعلمين والطلاب والإدارة بشكل شامل.</a:t>
            </a:r>
            <a:endParaRPr lang="en-US" sz="1292"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19A53B82-9534-3649-BB32-617D259FB146}"/>
              </a:ext>
            </a:extLst>
          </p:cNvPr>
          <p:cNvSpPr/>
          <p:nvPr/>
        </p:nvSpPr>
        <p:spPr>
          <a:xfrm>
            <a:off x="9167621" y="2152452"/>
            <a:ext cx="2369239" cy="392672"/>
          </a:xfrm>
          <a:prstGeom prst="rect">
            <a:avLst/>
          </a:prstGeom>
          <a:noFill/>
          <a:ln/>
        </p:spPr>
        <p:txBody>
          <a:bodyPr wrap="none" lIns="0" tIns="0" rIns="0" bIns="0" rtlCol="0" anchor="t">
            <a:spAutoFit/>
          </a:bodyPr>
          <a:lstStyle/>
          <a:p>
            <a:pPr algn="r" rtl="1">
              <a:lnSpc>
                <a:spcPct val="150000"/>
              </a:lnSpc>
            </a:pPr>
            <a:r>
              <a:rPr lang="en-US" sz="1917" b="1" dirty="0">
                <a:solidFill>
                  <a:schemeClr val="accent2">
                    <a:lumMod val="75000"/>
                  </a:schemeClr>
                </a:solidFill>
                <a:latin typeface="Alexandria" pitchFamily="2" charset="-78"/>
                <a:ea typeface="Instrument Sans Semi Bold" pitchFamily="34" charset="-122"/>
                <a:cs typeface="Alexandria" pitchFamily="2" charset="-78"/>
              </a:rPr>
              <a:t>تطوير الفريق والثقة</a:t>
            </a:r>
            <a:endParaRPr lang="en-US" sz="1917"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477DC161-4CF4-5791-4D25-6A0003B9F331}"/>
              </a:ext>
            </a:extLst>
          </p:cNvPr>
          <p:cNvSpPr/>
          <p:nvPr/>
        </p:nvSpPr>
        <p:spPr>
          <a:xfrm>
            <a:off x="6304062" y="2627809"/>
            <a:ext cx="5232797" cy="1159548"/>
          </a:xfrm>
          <a:prstGeom prst="rect">
            <a:avLst/>
          </a:prstGeom>
          <a:noFill/>
          <a:ln/>
        </p:spPr>
        <p:txBody>
          <a:bodyPr wrap="square" lIns="0" tIns="0" rIns="0" bIns="0" rtlCol="0" anchor="t">
            <a:spAutoFit/>
          </a:bodyPr>
          <a:lstStyle/>
          <a:p>
            <a:pPr algn="just" rtl="1">
              <a:lnSpc>
                <a:spcPct val="150000"/>
              </a:lnSpc>
            </a:pPr>
            <a:r>
              <a:rPr lang="en-US" sz="1292" dirty="0">
                <a:solidFill>
                  <a:srgbClr val="1E3063"/>
                </a:solidFill>
                <a:latin typeface="Alexandria" pitchFamily="2" charset="-78"/>
                <a:ea typeface="Instrument Sans Medium" pitchFamily="34" charset="-122"/>
                <a:cs typeface="Alexandria" pitchFamily="2" charset="-78"/>
              </a:rPr>
              <a:t>عندما يتم التعامل مع الصراع بطريقة بنّاءة، يمكن أن يصبح فرصة لتعزيز التعاون والتفكير النقدي بين أعضاء الفريق. إدارة الصراع بفعالية تساهم في بناء الثقة بين الأفراد، وهو أمر ضروري لبناء فريق عمل قوي ومستدام في البيئة التربوية.</a:t>
            </a:r>
            <a:endParaRPr lang="en-US" sz="1292" dirty="0">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3FFF7156-63E4-EEB3-717A-AEB629D2F3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7536" y="4021137"/>
            <a:ext cx="3622973" cy="661492"/>
          </a:xfrm>
          <a:prstGeom prst="rect">
            <a:avLst/>
          </a:prstGeom>
        </p:spPr>
      </p:pic>
      <p:sp>
        <p:nvSpPr>
          <p:cNvPr id="12" name="Text 5">
            <a:extLst>
              <a:ext uri="{FF2B5EF4-FFF2-40B4-BE49-F238E27FC236}">
                <a16:creationId xmlns:a16="http://schemas.microsoft.com/office/drawing/2014/main" id="{56387C5A-8D51-A72D-4D6F-F4A0B8E24D42}"/>
              </a:ext>
            </a:extLst>
          </p:cNvPr>
          <p:cNvSpPr/>
          <p:nvPr/>
        </p:nvSpPr>
        <p:spPr>
          <a:xfrm>
            <a:off x="9489048" y="4845463"/>
            <a:ext cx="1150957"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إدارة الصراع</a:t>
            </a:r>
            <a:endParaRPr lang="en-US" sz="1625"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30F451A8-4DC1-170D-A0CC-3D9AB9B4FE5B}"/>
              </a:ext>
            </a:extLst>
          </p:cNvPr>
          <p:cNvSpPr/>
          <p:nvPr/>
        </p:nvSpPr>
        <p:spPr>
          <a:xfrm>
            <a:off x="8991166" y="5460457"/>
            <a:ext cx="1912383"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تحويل التوترات إلى فرص</a:t>
            </a:r>
            <a:endParaRPr lang="en-US" dirty="0">
              <a:latin typeface="Alexandria" pitchFamily="2" charset="-78"/>
              <a:cs typeface="Alexandria" pitchFamily="2" charset="-78"/>
            </a:endParaRPr>
          </a:p>
        </p:txBody>
      </p:sp>
      <p:pic>
        <p:nvPicPr>
          <p:cNvPr id="14" name="Image 1" descr="preencoded.png">
            <a:extLst>
              <a:ext uri="{FF2B5EF4-FFF2-40B4-BE49-F238E27FC236}">
                <a16:creationId xmlns:a16="http://schemas.microsoft.com/office/drawing/2014/main" id="{E3A81937-FDA3-5F27-440F-FFDFEBA459D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84564" y="4021137"/>
            <a:ext cx="3622973" cy="661492"/>
          </a:xfrm>
          <a:prstGeom prst="rect">
            <a:avLst/>
          </a:prstGeom>
        </p:spPr>
      </p:pic>
      <p:sp>
        <p:nvSpPr>
          <p:cNvPr id="15" name="Text 7">
            <a:extLst>
              <a:ext uri="{FF2B5EF4-FFF2-40B4-BE49-F238E27FC236}">
                <a16:creationId xmlns:a16="http://schemas.microsoft.com/office/drawing/2014/main" id="{286E159A-7F63-E02F-CBAB-CFBB9984A41A}"/>
              </a:ext>
            </a:extLst>
          </p:cNvPr>
          <p:cNvSpPr/>
          <p:nvPr/>
        </p:nvSpPr>
        <p:spPr>
          <a:xfrm>
            <a:off x="5608642" y="4845463"/>
            <a:ext cx="1336904"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تطوير القيادة</a:t>
            </a:r>
            <a:endParaRPr lang="en-US" sz="1625"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CC41E50C-9E9D-78D0-228E-5DAB9F79F710}"/>
              </a:ext>
            </a:extLst>
          </p:cNvPr>
          <p:cNvSpPr/>
          <p:nvPr/>
        </p:nvSpPr>
        <p:spPr>
          <a:xfrm>
            <a:off x="5393548" y="5422832"/>
            <a:ext cx="1724832"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تعزيز الاحترام المتبادل</a:t>
            </a:r>
            <a:endParaRPr lang="en-US" dirty="0">
              <a:latin typeface="Alexandria" pitchFamily="2" charset="-78"/>
              <a:cs typeface="Alexandria" pitchFamily="2" charset="-78"/>
            </a:endParaRPr>
          </a:p>
        </p:txBody>
      </p:sp>
      <p:pic>
        <p:nvPicPr>
          <p:cNvPr id="17" name="Image 2" descr="preencoded.png">
            <a:extLst>
              <a:ext uri="{FF2B5EF4-FFF2-40B4-BE49-F238E27FC236}">
                <a16:creationId xmlns:a16="http://schemas.microsoft.com/office/drawing/2014/main" id="{869B4861-B8D8-253E-430C-ED7EA197532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1591" y="4021137"/>
            <a:ext cx="3622973" cy="661492"/>
          </a:xfrm>
          <a:prstGeom prst="rect">
            <a:avLst/>
          </a:prstGeom>
        </p:spPr>
      </p:pic>
      <p:sp>
        <p:nvSpPr>
          <p:cNvPr id="19" name="Text 9">
            <a:extLst>
              <a:ext uri="{FF2B5EF4-FFF2-40B4-BE49-F238E27FC236}">
                <a16:creationId xmlns:a16="http://schemas.microsoft.com/office/drawing/2014/main" id="{4ACF26C4-3FED-F916-BB46-30B49C35D2F2}"/>
              </a:ext>
            </a:extLst>
          </p:cNvPr>
          <p:cNvSpPr/>
          <p:nvPr/>
        </p:nvSpPr>
        <p:spPr>
          <a:xfrm>
            <a:off x="1590329" y="4794267"/>
            <a:ext cx="1582164"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الالتزام الجماعي</a:t>
            </a:r>
            <a:endParaRPr lang="en-US" sz="1625" b="1" dirty="0">
              <a:solidFill>
                <a:schemeClr val="accent2">
                  <a:lumMod val="75000"/>
                </a:schemeClr>
              </a:solidFill>
              <a:latin typeface="Alexandria" pitchFamily="2" charset="-78"/>
              <a:cs typeface="Alexandria" pitchFamily="2" charset="-78"/>
            </a:endParaRPr>
          </a:p>
        </p:txBody>
      </p:sp>
      <p:sp>
        <p:nvSpPr>
          <p:cNvPr id="20" name="Text 10">
            <a:extLst>
              <a:ext uri="{FF2B5EF4-FFF2-40B4-BE49-F238E27FC236}">
                <a16:creationId xmlns:a16="http://schemas.microsoft.com/office/drawing/2014/main" id="{6827C373-3E00-C45E-3830-97411B55E7B6}"/>
              </a:ext>
            </a:extLst>
          </p:cNvPr>
          <p:cNvSpPr/>
          <p:nvPr/>
        </p:nvSpPr>
        <p:spPr>
          <a:xfrm>
            <a:off x="1378732" y="5415386"/>
            <a:ext cx="2005357"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تحقيق الأهداف المشتركة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26019162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CE08C485-B0A1-9634-D763-9684CC5F45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71671" y="1123564"/>
            <a:ext cx="3792488" cy="54178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BEE863BD-50A2-104C-3509-1FC5BFE3D6A4}"/>
              </a:ext>
            </a:extLst>
          </p:cNvPr>
          <p:cNvSpPr/>
          <p:nvPr/>
        </p:nvSpPr>
        <p:spPr>
          <a:xfrm>
            <a:off x="3071664" y="413680"/>
            <a:ext cx="5796459"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دور الثقافة التنظيمية في تقليل الصراع</a:t>
            </a:r>
            <a:endParaRPr lang="en-US" sz="2400" b="1" dirty="0">
              <a:solidFill>
                <a:srgbClr val="00B0F0"/>
              </a:solidFill>
              <a:latin typeface="Alexandria" pitchFamily="2" charset="-78"/>
              <a:cs typeface="Alexandria" pitchFamily="2" charset="-78"/>
            </a:endParaRPr>
          </a:p>
        </p:txBody>
      </p:sp>
      <p:grpSp>
        <p:nvGrpSpPr>
          <p:cNvPr id="29" name="Group 28">
            <a:extLst>
              <a:ext uri="{FF2B5EF4-FFF2-40B4-BE49-F238E27FC236}">
                <a16:creationId xmlns:a16="http://schemas.microsoft.com/office/drawing/2014/main" id="{51B9A316-F0FF-1AEE-67DD-F1E90E8423E2}"/>
              </a:ext>
            </a:extLst>
          </p:cNvPr>
          <p:cNvGrpSpPr/>
          <p:nvPr/>
        </p:nvGrpSpPr>
        <p:grpSpPr>
          <a:xfrm>
            <a:off x="612172" y="2238094"/>
            <a:ext cx="7433724" cy="857301"/>
            <a:chOff x="623392" y="1193947"/>
            <a:chExt cx="7433724" cy="857301"/>
          </a:xfrm>
        </p:grpSpPr>
        <p:sp>
          <p:nvSpPr>
            <p:cNvPr id="8" name="Shape 1">
              <a:extLst>
                <a:ext uri="{FF2B5EF4-FFF2-40B4-BE49-F238E27FC236}">
                  <a16:creationId xmlns:a16="http://schemas.microsoft.com/office/drawing/2014/main" id="{74216F62-972C-D97F-33F5-8A92117E7F59}"/>
                </a:ext>
              </a:extLst>
            </p:cNvPr>
            <p:cNvSpPr/>
            <p:nvPr/>
          </p:nvSpPr>
          <p:spPr>
            <a:xfrm>
              <a:off x="623392" y="1221147"/>
              <a:ext cx="7426279" cy="830101"/>
            </a:xfrm>
            <a:prstGeom prst="roundRect">
              <a:avLst>
                <a:gd name="adj" fmla="val 9636"/>
              </a:avLst>
            </a:prstGeom>
            <a:solidFill>
              <a:srgbClr val="FFFFFF"/>
            </a:solidFill>
            <a:ln w="22860">
              <a:solidFill>
                <a:srgbClr val="B4CCE3"/>
              </a:solidFill>
              <a:prstDash val="solid"/>
            </a:ln>
          </p:spPr>
          <p:txBody>
            <a:bodyPr wrap="square">
              <a:spAutoFit/>
            </a:bodyPr>
            <a:lstStyle/>
            <a:p>
              <a:endParaRPr lang="en-US"/>
            </a:p>
          </p:txBody>
        </p:sp>
        <p:sp>
          <p:nvSpPr>
            <p:cNvPr id="9" name="Shape 2">
              <a:extLst>
                <a:ext uri="{FF2B5EF4-FFF2-40B4-BE49-F238E27FC236}">
                  <a16:creationId xmlns:a16="http://schemas.microsoft.com/office/drawing/2014/main" id="{6B37419B-7D58-077F-CC1E-93863C3AA826}"/>
                </a:ext>
              </a:extLst>
            </p:cNvPr>
            <p:cNvSpPr/>
            <p:nvPr/>
          </p:nvSpPr>
          <p:spPr>
            <a:xfrm>
              <a:off x="7883147" y="1215475"/>
              <a:ext cx="173969" cy="830100"/>
            </a:xfrm>
            <a:prstGeom prst="roundRect">
              <a:avLst>
                <a:gd name="adj" fmla="val 188372"/>
              </a:avLst>
            </a:prstGeom>
            <a:solidFill>
              <a:srgbClr val="84C1FA"/>
            </a:solidFill>
            <a:ln/>
          </p:spPr>
          <p:txBody>
            <a:bodyPr wrap="square">
              <a:spAutoFit/>
            </a:bodyPr>
            <a:lstStyle/>
            <a:p>
              <a:endParaRPr lang="en-US"/>
            </a:p>
          </p:txBody>
        </p:sp>
        <p:sp>
          <p:nvSpPr>
            <p:cNvPr id="10" name="Text 3">
              <a:extLst>
                <a:ext uri="{FF2B5EF4-FFF2-40B4-BE49-F238E27FC236}">
                  <a16:creationId xmlns:a16="http://schemas.microsoft.com/office/drawing/2014/main" id="{681DE7C4-1027-E10B-8F72-2FFF32EB4309}"/>
                </a:ext>
              </a:extLst>
            </p:cNvPr>
            <p:cNvSpPr/>
            <p:nvPr/>
          </p:nvSpPr>
          <p:spPr>
            <a:xfrm>
              <a:off x="7191272" y="1193947"/>
              <a:ext cx="612348"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العدالة</a:t>
              </a:r>
              <a:endParaRPr lang="en-US"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F56CA73A-202C-1048-972C-A653B7B63BF1}"/>
                </a:ext>
              </a:extLst>
            </p:cNvPr>
            <p:cNvSpPr/>
            <p:nvPr/>
          </p:nvSpPr>
          <p:spPr>
            <a:xfrm>
              <a:off x="623392" y="1387782"/>
              <a:ext cx="7180757"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ضمان التوزيع العادل للموارد والفرص بين جميع الأفراد، مما يقلل من الشعور بالظلم والاحباط.</a:t>
              </a:r>
              <a:endParaRPr lang="en-US" dirty="0">
                <a:latin typeface="Alexandria" pitchFamily="2" charset="-78"/>
                <a:cs typeface="Alexandria" pitchFamily="2" charset="-78"/>
              </a:endParaRPr>
            </a:p>
          </p:txBody>
        </p:sp>
      </p:grpSp>
      <p:grpSp>
        <p:nvGrpSpPr>
          <p:cNvPr id="28" name="Group 27">
            <a:extLst>
              <a:ext uri="{FF2B5EF4-FFF2-40B4-BE49-F238E27FC236}">
                <a16:creationId xmlns:a16="http://schemas.microsoft.com/office/drawing/2014/main" id="{C1C1BE30-9A23-AC33-9B1A-F82C9CF327D6}"/>
              </a:ext>
            </a:extLst>
          </p:cNvPr>
          <p:cNvGrpSpPr/>
          <p:nvPr/>
        </p:nvGrpSpPr>
        <p:grpSpPr>
          <a:xfrm>
            <a:off x="673381" y="3429425"/>
            <a:ext cx="7379084" cy="747957"/>
            <a:chOff x="623392" y="2260188"/>
            <a:chExt cx="7379084" cy="747957"/>
          </a:xfrm>
        </p:grpSpPr>
        <p:sp>
          <p:nvSpPr>
            <p:cNvPr id="12" name="Shape 5">
              <a:extLst>
                <a:ext uri="{FF2B5EF4-FFF2-40B4-BE49-F238E27FC236}">
                  <a16:creationId xmlns:a16="http://schemas.microsoft.com/office/drawing/2014/main" id="{9522FBBE-010F-5B95-D068-070BD5A7B181}"/>
                </a:ext>
              </a:extLst>
            </p:cNvPr>
            <p:cNvSpPr/>
            <p:nvPr/>
          </p:nvSpPr>
          <p:spPr>
            <a:xfrm>
              <a:off x="623392" y="2265861"/>
              <a:ext cx="7346739" cy="742284"/>
            </a:xfrm>
            <a:prstGeom prst="roundRect">
              <a:avLst>
                <a:gd name="adj" fmla="val 9636"/>
              </a:avLst>
            </a:prstGeom>
            <a:solidFill>
              <a:srgbClr val="FFFFFF"/>
            </a:solidFill>
            <a:ln w="22860">
              <a:solidFill>
                <a:srgbClr val="B4CCE3"/>
              </a:solidFill>
              <a:prstDash val="solid"/>
            </a:ln>
          </p:spPr>
          <p:txBody>
            <a:bodyPr wrap="square">
              <a:spAutoFit/>
            </a:bodyPr>
            <a:lstStyle/>
            <a:p>
              <a:endParaRPr lang="en-US"/>
            </a:p>
          </p:txBody>
        </p:sp>
        <p:sp>
          <p:nvSpPr>
            <p:cNvPr id="13" name="Shape 6">
              <a:extLst>
                <a:ext uri="{FF2B5EF4-FFF2-40B4-BE49-F238E27FC236}">
                  <a16:creationId xmlns:a16="http://schemas.microsoft.com/office/drawing/2014/main" id="{D0D9FCB5-7E34-D32D-5702-61E609180B78}"/>
                </a:ext>
              </a:extLst>
            </p:cNvPr>
            <p:cNvSpPr/>
            <p:nvPr/>
          </p:nvSpPr>
          <p:spPr>
            <a:xfrm flipH="1">
              <a:off x="7851974" y="2260188"/>
              <a:ext cx="150502" cy="742284"/>
            </a:xfrm>
            <a:prstGeom prst="roundRect">
              <a:avLst>
                <a:gd name="adj" fmla="val 188372"/>
              </a:avLst>
            </a:prstGeom>
            <a:solidFill>
              <a:srgbClr val="84C1FA"/>
            </a:solidFill>
            <a:ln/>
          </p:spPr>
          <p:txBody>
            <a:bodyPr wrap="square">
              <a:spAutoFit/>
            </a:bodyPr>
            <a:lstStyle/>
            <a:p>
              <a:endParaRPr lang="en-US"/>
            </a:p>
          </p:txBody>
        </p:sp>
        <p:sp>
          <p:nvSpPr>
            <p:cNvPr id="14" name="Text 7">
              <a:extLst>
                <a:ext uri="{FF2B5EF4-FFF2-40B4-BE49-F238E27FC236}">
                  <a16:creationId xmlns:a16="http://schemas.microsoft.com/office/drawing/2014/main" id="{4C41904D-2CB8-54F5-D15E-B6889E101343}"/>
                </a:ext>
              </a:extLst>
            </p:cNvPr>
            <p:cNvSpPr/>
            <p:nvPr/>
          </p:nvSpPr>
          <p:spPr>
            <a:xfrm>
              <a:off x="6219665" y="2264061"/>
              <a:ext cx="1493999"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التواصل</a:t>
              </a:r>
              <a:r>
                <a:rPr lang="en-US" dirty="0">
                  <a:solidFill>
                    <a:srgbClr val="1E3063"/>
                  </a:solidFill>
                  <a:latin typeface="Alexandria" pitchFamily="2" charset="-78"/>
                  <a:ea typeface="Instrument Sans Semi Bold" pitchFamily="34" charset="-122"/>
                  <a:cs typeface="Alexandria" pitchFamily="2" charset="-78"/>
                </a:rPr>
                <a:t> </a:t>
              </a:r>
              <a:r>
                <a:rPr lang="en-US" b="1" dirty="0">
                  <a:solidFill>
                    <a:schemeClr val="accent2">
                      <a:lumMod val="75000"/>
                    </a:schemeClr>
                  </a:solidFill>
                  <a:latin typeface="Alexandria" pitchFamily="2" charset="-78"/>
                  <a:ea typeface="Instrument Sans Semi Bold" pitchFamily="34" charset="-122"/>
                  <a:cs typeface="Alexandria" pitchFamily="2" charset="-78"/>
                </a:rPr>
                <a:t>المفتوح</a:t>
              </a:r>
              <a:endParaRPr lang="en-US"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B6C42856-8457-446C-6021-0ED08737784D}"/>
                </a:ext>
              </a:extLst>
            </p:cNvPr>
            <p:cNvSpPr/>
            <p:nvPr/>
          </p:nvSpPr>
          <p:spPr>
            <a:xfrm>
              <a:off x="810612" y="2605472"/>
              <a:ext cx="685283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توفير قنوات تواصل واضحة وصادقة بين الأفراد، مما يمنع سوء الفهم ويقوي العلاقات.</a:t>
              </a:r>
              <a:endParaRPr lang="en-US"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2D03B2CE-1879-E5D1-2E52-82A559FB7DD3}"/>
              </a:ext>
            </a:extLst>
          </p:cNvPr>
          <p:cNvGrpSpPr/>
          <p:nvPr/>
        </p:nvGrpSpPr>
        <p:grpSpPr>
          <a:xfrm>
            <a:off x="655737" y="4446255"/>
            <a:ext cx="7401379" cy="782863"/>
            <a:chOff x="630670" y="3417173"/>
            <a:chExt cx="7346739" cy="636370"/>
          </a:xfrm>
        </p:grpSpPr>
        <p:sp>
          <p:nvSpPr>
            <p:cNvPr id="16" name="Shape 9">
              <a:extLst>
                <a:ext uri="{FF2B5EF4-FFF2-40B4-BE49-F238E27FC236}">
                  <a16:creationId xmlns:a16="http://schemas.microsoft.com/office/drawing/2014/main" id="{9369BCF5-22B0-DC76-A01A-95B15BA06303}"/>
                </a:ext>
              </a:extLst>
            </p:cNvPr>
            <p:cNvSpPr/>
            <p:nvPr/>
          </p:nvSpPr>
          <p:spPr>
            <a:xfrm>
              <a:off x="630670" y="3428203"/>
              <a:ext cx="7346739" cy="625340"/>
            </a:xfrm>
            <a:prstGeom prst="roundRect">
              <a:avLst>
                <a:gd name="adj" fmla="val 9636"/>
              </a:avLst>
            </a:prstGeom>
            <a:solidFill>
              <a:srgbClr val="FFFFFF"/>
            </a:solidFill>
            <a:ln w="22860">
              <a:solidFill>
                <a:srgbClr val="B4CCE3"/>
              </a:solidFill>
              <a:prstDash val="solid"/>
            </a:ln>
          </p:spPr>
          <p:txBody>
            <a:bodyPr wrap="square">
              <a:spAutoFit/>
            </a:bodyPr>
            <a:lstStyle/>
            <a:p>
              <a:endParaRPr lang="en-US"/>
            </a:p>
          </p:txBody>
        </p:sp>
        <p:sp>
          <p:nvSpPr>
            <p:cNvPr id="17" name="Shape 10">
              <a:extLst>
                <a:ext uri="{FF2B5EF4-FFF2-40B4-BE49-F238E27FC236}">
                  <a16:creationId xmlns:a16="http://schemas.microsoft.com/office/drawing/2014/main" id="{799C1451-4637-5318-9D2E-B2D17876D898}"/>
                </a:ext>
              </a:extLst>
            </p:cNvPr>
            <p:cNvSpPr/>
            <p:nvPr/>
          </p:nvSpPr>
          <p:spPr>
            <a:xfrm flipH="1">
              <a:off x="7851973" y="3437398"/>
              <a:ext cx="119019" cy="613558"/>
            </a:xfrm>
            <a:prstGeom prst="roundRect">
              <a:avLst>
                <a:gd name="adj" fmla="val 188372"/>
              </a:avLst>
            </a:prstGeom>
            <a:solidFill>
              <a:srgbClr val="84C1FA"/>
            </a:solidFill>
            <a:ln/>
          </p:spPr>
          <p:txBody>
            <a:bodyPr wrap="square">
              <a:spAutoFit/>
            </a:bodyPr>
            <a:lstStyle/>
            <a:p>
              <a:endParaRPr lang="en-US"/>
            </a:p>
          </p:txBody>
        </p:sp>
        <p:sp>
          <p:nvSpPr>
            <p:cNvPr id="19" name="Text 11">
              <a:extLst>
                <a:ext uri="{FF2B5EF4-FFF2-40B4-BE49-F238E27FC236}">
                  <a16:creationId xmlns:a16="http://schemas.microsoft.com/office/drawing/2014/main" id="{BE4373DF-5F56-D101-4519-8C84302B539B}"/>
                </a:ext>
              </a:extLst>
            </p:cNvPr>
            <p:cNvSpPr/>
            <p:nvPr/>
          </p:nvSpPr>
          <p:spPr>
            <a:xfrm>
              <a:off x="7077007" y="3417173"/>
              <a:ext cx="644407"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الاحترام</a:t>
              </a:r>
              <a:endParaRPr lang="en-US"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6CA7581D-5A34-4E69-D0EB-AE2FE4B700C3}"/>
                </a:ext>
              </a:extLst>
            </p:cNvPr>
            <p:cNvSpPr/>
            <p:nvPr/>
          </p:nvSpPr>
          <p:spPr>
            <a:xfrm>
              <a:off x="1466467" y="3712002"/>
              <a:ext cx="5937524"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احترام التنوع الثقافي والشخصي بين الأعضاء، مما يعزز من قبول الاختلافات.</a:t>
              </a:r>
              <a:endParaRPr lang="en-US" dirty="0">
                <a:latin typeface="Alexandria" pitchFamily="2" charset="-78"/>
                <a:cs typeface="Alexandria" pitchFamily="2" charset="-78"/>
              </a:endParaRPr>
            </a:p>
          </p:txBody>
        </p:sp>
      </p:grpSp>
      <p:grpSp>
        <p:nvGrpSpPr>
          <p:cNvPr id="2" name="Group 1">
            <a:extLst>
              <a:ext uri="{FF2B5EF4-FFF2-40B4-BE49-F238E27FC236}">
                <a16:creationId xmlns:a16="http://schemas.microsoft.com/office/drawing/2014/main" id="{B0A3D69D-DA10-7CB7-0FA7-DAD899A6FDED}"/>
              </a:ext>
            </a:extLst>
          </p:cNvPr>
          <p:cNvGrpSpPr/>
          <p:nvPr/>
        </p:nvGrpSpPr>
        <p:grpSpPr>
          <a:xfrm>
            <a:off x="655737" y="5477266"/>
            <a:ext cx="7346739" cy="768189"/>
            <a:chOff x="613357" y="4289983"/>
            <a:chExt cx="7346739" cy="768189"/>
          </a:xfrm>
        </p:grpSpPr>
        <p:sp>
          <p:nvSpPr>
            <p:cNvPr id="21" name="Shape 13">
              <a:extLst>
                <a:ext uri="{FF2B5EF4-FFF2-40B4-BE49-F238E27FC236}">
                  <a16:creationId xmlns:a16="http://schemas.microsoft.com/office/drawing/2014/main" id="{84B5FCCC-088D-2161-6DD1-E62C82439A0C}"/>
                </a:ext>
              </a:extLst>
            </p:cNvPr>
            <p:cNvSpPr/>
            <p:nvPr/>
          </p:nvSpPr>
          <p:spPr>
            <a:xfrm>
              <a:off x="613357" y="4315888"/>
              <a:ext cx="7346739" cy="742284"/>
            </a:xfrm>
            <a:prstGeom prst="roundRect">
              <a:avLst>
                <a:gd name="adj" fmla="val 9636"/>
              </a:avLst>
            </a:prstGeom>
            <a:solidFill>
              <a:srgbClr val="FFFFFF"/>
            </a:solidFill>
            <a:ln w="22860">
              <a:solidFill>
                <a:srgbClr val="B4CCE3"/>
              </a:solidFill>
              <a:prstDash val="solid"/>
            </a:ln>
          </p:spPr>
          <p:txBody>
            <a:bodyPr wrap="square">
              <a:spAutoFit/>
            </a:bodyPr>
            <a:lstStyle/>
            <a:p>
              <a:endParaRPr lang="en-US"/>
            </a:p>
          </p:txBody>
        </p:sp>
        <p:sp>
          <p:nvSpPr>
            <p:cNvPr id="22" name="Shape 14">
              <a:extLst>
                <a:ext uri="{FF2B5EF4-FFF2-40B4-BE49-F238E27FC236}">
                  <a16:creationId xmlns:a16="http://schemas.microsoft.com/office/drawing/2014/main" id="{B492A2C8-6679-236D-BC90-0997865775F8}"/>
                </a:ext>
              </a:extLst>
            </p:cNvPr>
            <p:cNvSpPr/>
            <p:nvPr/>
          </p:nvSpPr>
          <p:spPr>
            <a:xfrm>
              <a:off x="7830002" y="4302372"/>
              <a:ext cx="118828" cy="755800"/>
            </a:xfrm>
            <a:prstGeom prst="roundRect">
              <a:avLst>
                <a:gd name="adj" fmla="val 188372"/>
              </a:avLst>
            </a:prstGeom>
            <a:solidFill>
              <a:srgbClr val="84C1FA"/>
            </a:solidFill>
            <a:ln/>
          </p:spPr>
          <p:txBody>
            <a:bodyPr wrap="square">
              <a:spAutoFit/>
            </a:bodyPr>
            <a:lstStyle/>
            <a:p>
              <a:endParaRPr lang="en-US"/>
            </a:p>
          </p:txBody>
        </p:sp>
        <p:sp>
          <p:nvSpPr>
            <p:cNvPr id="24" name="Text 15">
              <a:extLst>
                <a:ext uri="{FF2B5EF4-FFF2-40B4-BE49-F238E27FC236}">
                  <a16:creationId xmlns:a16="http://schemas.microsoft.com/office/drawing/2014/main" id="{F1E15BF4-E5D7-C732-CC48-F59FC6E2A5F9}"/>
                </a:ext>
              </a:extLst>
            </p:cNvPr>
            <p:cNvSpPr/>
            <p:nvPr/>
          </p:nvSpPr>
          <p:spPr>
            <a:xfrm>
              <a:off x="6993865" y="4289983"/>
              <a:ext cx="647613"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التعاون</a:t>
              </a:r>
              <a:endParaRPr lang="en-US" b="1" dirty="0">
                <a:solidFill>
                  <a:schemeClr val="accent2">
                    <a:lumMod val="75000"/>
                  </a:schemeClr>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A1CD9292-7234-FE5E-9BDF-FA8CADA80DB7}"/>
                </a:ext>
              </a:extLst>
            </p:cNvPr>
            <p:cNvSpPr/>
            <p:nvPr/>
          </p:nvSpPr>
          <p:spPr>
            <a:xfrm>
              <a:off x="737678" y="4602633"/>
              <a:ext cx="6811160"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المؤسسات التي تحتفظ بثقافة تعاونية تقلل من الصراع لأنها تركز على الحلول المشتركة.</a:t>
              </a:r>
              <a:endParaRPr lang="en-US" dirty="0">
                <a:latin typeface="Alexandria" pitchFamily="2" charset="-78"/>
                <a:cs typeface="Alexandria" pitchFamily="2" charset="-78"/>
              </a:endParaRPr>
            </a:p>
          </p:txBody>
        </p:sp>
      </p:grpSp>
      <p:sp>
        <p:nvSpPr>
          <p:cNvPr id="27" name="Text 17">
            <a:extLst>
              <a:ext uri="{FF2B5EF4-FFF2-40B4-BE49-F238E27FC236}">
                <a16:creationId xmlns:a16="http://schemas.microsoft.com/office/drawing/2014/main" id="{C65F4242-0A4D-1976-4AF9-3353C0EB5BE7}"/>
              </a:ext>
            </a:extLst>
          </p:cNvPr>
          <p:cNvSpPr/>
          <p:nvPr/>
        </p:nvSpPr>
        <p:spPr>
          <a:xfrm>
            <a:off x="612172" y="1149961"/>
            <a:ext cx="7459499" cy="933076"/>
          </a:xfrm>
          <a:prstGeom prst="rect">
            <a:avLst/>
          </a:prstGeom>
          <a:noFill/>
          <a:ln/>
        </p:spPr>
        <p:txBody>
          <a:bodyPr wrap="square" lIns="0" tIns="0" rIns="0" bIns="0" rtlCol="0" anchor="t">
            <a:spAutoFit/>
          </a:bodyPr>
          <a:lstStyle/>
          <a:p>
            <a:pPr algn="ctr" rtl="1">
              <a:lnSpc>
                <a:spcPct val="150000"/>
              </a:lnSpc>
            </a:pPr>
            <a:r>
              <a:rPr lang="en-US" b="1" dirty="0">
                <a:solidFill>
                  <a:srgbClr val="1E3063"/>
                </a:solidFill>
                <a:latin typeface="Alexandria" pitchFamily="2" charset="-78"/>
                <a:ea typeface="Instrument Sans Medium" pitchFamily="34" charset="-122"/>
                <a:cs typeface="Alexandria" pitchFamily="2" charset="-78"/>
              </a:rPr>
              <a:t>الثقافة التنظيمية هي </a:t>
            </a:r>
            <a:r>
              <a:rPr lang="en-US" dirty="0">
                <a:solidFill>
                  <a:srgbClr val="1E3063"/>
                </a:solidFill>
                <a:latin typeface="Alexandria" pitchFamily="2" charset="-78"/>
                <a:ea typeface="Instrument Sans Medium" pitchFamily="34" charset="-122"/>
                <a:cs typeface="Alexandria" pitchFamily="2" charset="-78"/>
              </a:rPr>
              <a:t>مجموعة من القيم والمعتقدات والسلوكيات التي تحدد كيفية عمل الأفراد داخل المؤسسة. الثقافة التنظيمية التي تشجع على الاحترام المتبادل والتعاون والشفافية تساهم بشكل فعال في تقليل التوترات بين الأفراد وبناء بيئة عمل إيجابية.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34263738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531E617D-3294-9F28-611F-97C2B70642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53893" y="703936"/>
            <a:ext cx="3931494" cy="58184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5218A57B-D120-3C19-11D2-C779A0CA30C0}"/>
              </a:ext>
            </a:extLst>
          </p:cNvPr>
          <p:cNvSpPr/>
          <p:nvPr/>
        </p:nvSpPr>
        <p:spPr>
          <a:xfrm>
            <a:off x="2565044" y="558108"/>
            <a:ext cx="5729132"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القيادة التربوية الفعّالة في إدارة الصراع</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AA94436-E432-B94D-3F65-2D2385B87442}"/>
              </a:ext>
            </a:extLst>
          </p:cNvPr>
          <p:cNvSpPr/>
          <p:nvPr/>
        </p:nvSpPr>
        <p:spPr>
          <a:xfrm>
            <a:off x="7689183" y="1275972"/>
            <a:ext cx="193964" cy="286745"/>
          </a:xfrm>
          <a:prstGeom prst="rect">
            <a:avLst/>
          </a:prstGeom>
          <a:noFill/>
          <a:ln/>
        </p:spPr>
        <p:txBody>
          <a:bodyPr wrap="none" lIns="0" tIns="0" rIns="0" bIns="0" rtlCol="0" anchor="t">
            <a:spAutoFit/>
          </a:bodyPr>
          <a:lstStyle/>
          <a:p>
            <a:pPr rtl="1">
              <a:lnSpc>
                <a:spcPct val="150000"/>
              </a:lnSpc>
            </a:pPr>
            <a:r>
              <a:rPr lang="en-US" dirty="0">
                <a:solidFill>
                  <a:srgbClr val="1E3063"/>
                </a:solidFill>
                <a:latin typeface="Alexandria" pitchFamily="2" charset="-78"/>
                <a:ea typeface="Instrument Sans Light" pitchFamily="34" charset="-122"/>
                <a:cs typeface="Alexandria" pitchFamily="2" charset="-78"/>
              </a:rPr>
              <a:t>01</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334C00B6-E2A7-9710-C838-46CC04E876C1}"/>
              </a:ext>
            </a:extLst>
          </p:cNvPr>
          <p:cNvSpPr/>
          <p:nvPr/>
        </p:nvSpPr>
        <p:spPr>
          <a:xfrm>
            <a:off x="984469" y="1444794"/>
            <a:ext cx="6573243" cy="19050"/>
          </a:xfrm>
          <a:prstGeom prst="rect">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7176DED4-E5E1-7486-02B0-3ED75BFBF022}"/>
              </a:ext>
            </a:extLst>
          </p:cNvPr>
          <p:cNvSpPr/>
          <p:nvPr/>
        </p:nvSpPr>
        <p:spPr>
          <a:xfrm>
            <a:off x="6054583" y="1447257"/>
            <a:ext cx="1816202" cy="368691"/>
          </a:xfrm>
          <a:prstGeom prst="rect">
            <a:avLst/>
          </a:prstGeom>
          <a:noFill/>
          <a:ln/>
        </p:spPr>
        <p:txBody>
          <a:bodyPr wrap="none" lIns="0" tIns="0" rIns="0" bIns="0" rtlCol="0" anchor="t">
            <a:spAutoFit/>
          </a:bodyPr>
          <a:lstStyle/>
          <a:p>
            <a:pPr algn="r" rtl="1">
              <a:lnSpc>
                <a:spcPct val="150000"/>
              </a:lnSpc>
            </a:pPr>
            <a:r>
              <a:rPr lang="en-US" sz="1800" dirty="0">
                <a:solidFill>
                  <a:schemeClr val="accent2">
                    <a:lumMod val="75000"/>
                  </a:schemeClr>
                </a:solidFill>
                <a:latin typeface="Alexandria" pitchFamily="2" charset="-78"/>
                <a:ea typeface="Instrument Sans Semi Bold" pitchFamily="34" charset="-122"/>
                <a:cs typeface="Alexandria" pitchFamily="2" charset="-78"/>
              </a:rPr>
              <a:t>تحديد جذور الصراع</a:t>
            </a:r>
            <a:endParaRPr lang="en-US" sz="1800"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37F94F4E-2EFE-8034-F476-B3EE005C3324}"/>
              </a:ext>
            </a:extLst>
          </p:cNvPr>
          <p:cNvSpPr/>
          <p:nvPr/>
        </p:nvSpPr>
        <p:spPr>
          <a:xfrm>
            <a:off x="489995" y="1972249"/>
            <a:ext cx="7412286"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القائد التربوي له دور حاسم في إدارة الصراع داخل فرق العمل من خلال تحديد جذور الصراع بدقة.</a:t>
            </a:r>
            <a:endParaRPr lang="en-US"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97DCE640-084F-5C11-06C6-CB21AD7BA34C}"/>
              </a:ext>
            </a:extLst>
          </p:cNvPr>
          <p:cNvSpPr/>
          <p:nvPr/>
        </p:nvSpPr>
        <p:spPr>
          <a:xfrm>
            <a:off x="7786165" y="2313060"/>
            <a:ext cx="232436" cy="286745"/>
          </a:xfrm>
          <a:prstGeom prst="rect">
            <a:avLst/>
          </a:prstGeom>
          <a:noFill/>
          <a:ln/>
        </p:spPr>
        <p:txBody>
          <a:bodyPr wrap="none" lIns="0" tIns="0" rIns="0" bIns="0" rtlCol="0" anchor="t">
            <a:spAutoFit/>
          </a:bodyPr>
          <a:lstStyle/>
          <a:p>
            <a:pPr rtl="1">
              <a:lnSpc>
                <a:spcPct val="150000"/>
              </a:lnSpc>
            </a:pPr>
            <a:r>
              <a:rPr lang="en-US" dirty="0">
                <a:solidFill>
                  <a:srgbClr val="1E3063"/>
                </a:solidFill>
                <a:latin typeface="Alexandria" pitchFamily="2" charset="-78"/>
                <a:ea typeface="Instrument Sans Light" pitchFamily="34" charset="-122"/>
                <a:cs typeface="Alexandria" pitchFamily="2" charset="-78"/>
              </a:rPr>
              <a:t>02</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37347DF3-A969-F264-5C42-2CAE357E0DE5}"/>
              </a:ext>
            </a:extLst>
          </p:cNvPr>
          <p:cNvSpPr/>
          <p:nvPr/>
        </p:nvSpPr>
        <p:spPr>
          <a:xfrm>
            <a:off x="904279" y="2456433"/>
            <a:ext cx="6573243" cy="19050"/>
          </a:xfrm>
          <a:prstGeom prst="rect">
            <a:avLst/>
          </a:prstGeom>
          <a:solidFill>
            <a:srgbClr val="84C1FA"/>
          </a:solidFill>
          <a:ln/>
        </p:spPr>
        <p:txBody>
          <a:bodyPr>
            <a:spAutoFit/>
          </a:bodyPr>
          <a:lstStyle/>
          <a:p>
            <a:endParaRPr lang="en-US"/>
          </a:p>
        </p:txBody>
      </p:sp>
      <p:sp>
        <p:nvSpPr>
          <p:cNvPr id="14" name="Text 7">
            <a:extLst>
              <a:ext uri="{FF2B5EF4-FFF2-40B4-BE49-F238E27FC236}">
                <a16:creationId xmlns:a16="http://schemas.microsoft.com/office/drawing/2014/main" id="{7F97232E-D4EF-CE24-BEBF-1969D7D2488A}"/>
              </a:ext>
            </a:extLst>
          </p:cNvPr>
          <p:cNvSpPr/>
          <p:nvPr/>
        </p:nvSpPr>
        <p:spPr>
          <a:xfrm>
            <a:off x="6499208" y="2410027"/>
            <a:ext cx="1441100"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حل الصراعات</a:t>
            </a:r>
            <a:endParaRPr lang="en-US" sz="1800"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3C5E660E-496C-32B6-E98E-9F064F3A6260}"/>
              </a:ext>
            </a:extLst>
          </p:cNvPr>
          <p:cNvSpPr/>
          <p:nvPr/>
        </p:nvSpPr>
        <p:spPr>
          <a:xfrm>
            <a:off x="1292061" y="2875104"/>
            <a:ext cx="6578724"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العمل على حل الصراعات بما يضمن استمرار العمل الجماعي والحفاظ على التماسك.</a:t>
            </a:r>
            <a:endParaRPr lang="en-US" dirty="0">
              <a:latin typeface="Alexandria" pitchFamily="2" charset="-78"/>
              <a:cs typeface="Alexandria" pitchFamily="2" charset="-78"/>
            </a:endParaRPr>
          </a:p>
        </p:txBody>
      </p:sp>
      <p:sp>
        <p:nvSpPr>
          <p:cNvPr id="16" name="Text 9">
            <a:extLst>
              <a:ext uri="{FF2B5EF4-FFF2-40B4-BE49-F238E27FC236}">
                <a16:creationId xmlns:a16="http://schemas.microsoft.com/office/drawing/2014/main" id="{700D9618-E638-C47C-AAC5-AE97347BB8F0}"/>
              </a:ext>
            </a:extLst>
          </p:cNvPr>
          <p:cNvSpPr/>
          <p:nvPr/>
        </p:nvSpPr>
        <p:spPr>
          <a:xfrm>
            <a:off x="7791094" y="3235596"/>
            <a:ext cx="232436" cy="286745"/>
          </a:xfrm>
          <a:prstGeom prst="rect">
            <a:avLst/>
          </a:prstGeom>
          <a:noFill/>
          <a:ln/>
        </p:spPr>
        <p:txBody>
          <a:bodyPr wrap="none" lIns="0" tIns="0" rIns="0" bIns="0" rtlCol="0" anchor="t">
            <a:spAutoFit/>
          </a:bodyPr>
          <a:lstStyle/>
          <a:p>
            <a:pPr rtl="1">
              <a:lnSpc>
                <a:spcPct val="150000"/>
              </a:lnSpc>
            </a:pPr>
            <a:r>
              <a:rPr lang="en-US" dirty="0">
                <a:solidFill>
                  <a:srgbClr val="1E3063"/>
                </a:solidFill>
                <a:latin typeface="Alexandria" pitchFamily="2" charset="-78"/>
                <a:ea typeface="Instrument Sans Light" pitchFamily="34" charset="-122"/>
                <a:cs typeface="Alexandria" pitchFamily="2" charset="-78"/>
              </a:rPr>
              <a:t>03</a:t>
            </a:r>
            <a:endParaRPr lang="en-US"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257A0347-B543-7E46-E5A0-0F737FFF547B}"/>
              </a:ext>
            </a:extLst>
          </p:cNvPr>
          <p:cNvSpPr/>
          <p:nvPr/>
        </p:nvSpPr>
        <p:spPr>
          <a:xfrm>
            <a:off x="909325" y="3418856"/>
            <a:ext cx="6573243" cy="19050"/>
          </a:xfrm>
          <a:prstGeom prst="rect">
            <a:avLst/>
          </a:prstGeom>
          <a:solidFill>
            <a:srgbClr val="84C1FA"/>
          </a:solidFill>
          <a:ln/>
        </p:spPr>
        <p:txBody>
          <a:bodyPr>
            <a:spAutoFit/>
          </a:bodyPr>
          <a:lstStyle/>
          <a:p>
            <a:endParaRPr lang="en-US"/>
          </a:p>
        </p:txBody>
      </p:sp>
      <p:sp>
        <p:nvSpPr>
          <p:cNvPr id="19" name="Text 11">
            <a:extLst>
              <a:ext uri="{FF2B5EF4-FFF2-40B4-BE49-F238E27FC236}">
                <a16:creationId xmlns:a16="http://schemas.microsoft.com/office/drawing/2014/main" id="{B7661ABE-6A88-295D-445D-8233BE28EFA4}"/>
              </a:ext>
            </a:extLst>
          </p:cNvPr>
          <p:cNvSpPr/>
          <p:nvPr/>
        </p:nvSpPr>
        <p:spPr>
          <a:xfrm>
            <a:off x="6496170" y="3382910"/>
            <a:ext cx="1433085"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تعزيز التعاون</a:t>
            </a:r>
            <a:endParaRPr lang="en-US" sz="1800"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8DCD8DA0-2F30-6942-951F-2C828BF1F0FC}"/>
              </a:ext>
            </a:extLst>
          </p:cNvPr>
          <p:cNvSpPr/>
          <p:nvPr/>
        </p:nvSpPr>
        <p:spPr>
          <a:xfrm>
            <a:off x="724343" y="3869540"/>
            <a:ext cx="7040389"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القائد الفعّال يشجع الأفراد على العمل معًا والتعاون، ويقوم بتوجيههم نحو الحلول البناءة.</a:t>
            </a:r>
            <a:endParaRPr lang="en-US" dirty="0">
              <a:latin typeface="Alexandria" pitchFamily="2" charset="-78"/>
              <a:cs typeface="Alexandria" pitchFamily="2" charset="-78"/>
            </a:endParaRPr>
          </a:p>
        </p:txBody>
      </p:sp>
      <p:sp>
        <p:nvSpPr>
          <p:cNvPr id="21" name="Text 13">
            <a:extLst>
              <a:ext uri="{FF2B5EF4-FFF2-40B4-BE49-F238E27FC236}">
                <a16:creationId xmlns:a16="http://schemas.microsoft.com/office/drawing/2014/main" id="{87D05EC4-9F85-8998-C134-3F46B896870E}"/>
              </a:ext>
            </a:extLst>
          </p:cNvPr>
          <p:cNvSpPr/>
          <p:nvPr/>
        </p:nvSpPr>
        <p:spPr>
          <a:xfrm>
            <a:off x="7624384" y="4198017"/>
            <a:ext cx="234038" cy="286745"/>
          </a:xfrm>
          <a:prstGeom prst="rect">
            <a:avLst/>
          </a:prstGeom>
          <a:noFill/>
          <a:ln/>
        </p:spPr>
        <p:txBody>
          <a:bodyPr wrap="none" lIns="0" tIns="0" rIns="0" bIns="0" rtlCol="0" anchor="t">
            <a:spAutoFit/>
          </a:bodyPr>
          <a:lstStyle/>
          <a:p>
            <a:pPr rtl="1">
              <a:lnSpc>
                <a:spcPct val="150000"/>
              </a:lnSpc>
            </a:pPr>
            <a:r>
              <a:rPr lang="en-US" dirty="0">
                <a:solidFill>
                  <a:srgbClr val="1E3063"/>
                </a:solidFill>
                <a:latin typeface="Alexandria" pitchFamily="2" charset="-78"/>
                <a:ea typeface="Instrument Sans Light" pitchFamily="34" charset="-122"/>
                <a:cs typeface="Alexandria" pitchFamily="2" charset="-78"/>
              </a:rPr>
              <a:t>04</a:t>
            </a:r>
            <a:endParaRPr lang="en-US" dirty="0">
              <a:latin typeface="Alexandria" pitchFamily="2" charset="-78"/>
              <a:cs typeface="Alexandria" pitchFamily="2" charset="-78"/>
            </a:endParaRPr>
          </a:p>
        </p:txBody>
      </p:sp>
      <p:sp>
        <p:nvSpPr>
          <p:cNvPr id="22" name="Shape 14">
            <a:extLst>
              <a:ext uri="{FF2B5EF4-FFF2-40B4-BE49-F238E27FC236}">
                <a16:creationId xmlns:a16="http://schemas.microsoft.com/office/drawing/2014/main" id="{59BF193C-B719-D975-2EAE-93CE0F2FDCD5}"/>
              </a:ext>
            </a:extLst>
          </p:cNvPr>
          <p:cNvSpPr/>
          <p:nvPr/>
        </p:nvSpPr>
        <p:spPr>
          <a:xfrm>
            <a:off x="904278" y="4341015"/>
            <a:ext cx="6573243" cy="19050"/>
          </a:xfrm>
          <a:prstGeom prst="rect">
            <a:avLst/>
          </a:prstGeom>
          <a:solidFill>
            <a:srgbClr val="84C1FA"/>
          </a:solidFill>
          <a:ln/>
        </p:spPr>
        <p:txBody>
          <a:bodyPr>
            <a:spAutoFit/>
          </a:bodyPr>
          <a:lstStyle/>
          <a:p>
            <a:endParaRPr lang="en-US"/>
          </a:p>
        </p:txBody>
      </p:sp>
      <p:sp>
        <p:nvSpPr>
          <p:cNvPr id="24" name="Text 15">
            <a:extLst>
              <a:ext uri="{FF2B5EF4-FFF2-40B4-BE49-F238E27FC236}">
                <a16:creationId xmlns:a16="http://schemas.microsoft.com/office/drawing/2014/main" id="{7B543BFC-78FF-20ED-1572-9ED44E6AF27F}"/>
              </a:ext>
            </a:extLst>
          </p:cNvPr>
          <p:cNvSpPr/>
          <p:nvPr/>
        </p:nvSpPr>
        <p:spPr>
          <a:xfrm>
            <a:off x="6351865" y="4277788"/>
            <a:ext cx="1397820"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تحفيز الفريق</a:t>
            </a:r>
            <a:endParaRPr lang="en-US" sz="1800" b="1" dirty="0">
              <a:solidFill>
                <a:schemeClr val="accent2">
                  <a:lumMod val="75000"/>
                </a:schemeClr>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A9915F35-B37B-7DFD-167B-D8A1CE3B57CF}"/>
              </a:ext>
            </a:extLst>
          </p:cNvPr>
          <p:cNvSpPr/>
          <p:nvPr/>
        </p:nvSpPr>
        <p:spPr>
          <a:xfrm>
            <a:off x="724342" y="4622944"/>
            <a:ext cx="7073253"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تحفيز الفريق على إيجاد حلول مشتركة للتحديات، مما يعزز من روح التعاون ويقوي التماسك الداخلي.</a:t>
            </a:r>
            <a:endParaRPr lang="en-US" dirty="0">
              <a:latin typeface="Alexandria" pitchFamily="2" charset="-78"/>
              <a:cs typeface="Alexandria" pitchFamily="2" charset="-78"/>
            </a:endParaRPr>
          </a:p>
        </p:txBody>
      </p:sp>
      <p:sp>
        <p:nvSpPr>
          <p:cNvPr id="27" name="Text 17">
            <a:extLst>
              <a:ext uri="{FF2B5EF4-FFF2-40B4-BE49-F238E27FC236}">
                <a16:creationId xmlns:a16="http://schemas.microsoft.com/office/drawing/2014/main" id="{35A71D34-1AD6-9B28-8684-811616EB94D6}"/>
              </a:ext>
            </a:extLst>
          </p:cNvPr>
          <p:cNvSpPr/>
          <p:nvPr/>
        </p:nvSpPr>
        <p:spPr>
          <a:xfrm>
            <a:off x="1012487" y="5116200"/>
            <a:ext cx="1942840" cy="409599"/>
          </a:xfrm>
          <a:prstGeom prst="rect">
            <a:avLst/>
          </a:prstGeom>
          <a:noFill/>
          <a:ln/>
        </p:spPr>
        <p:txBody>
          <a:bodyPr wrap="none" lIns="0" tIns="0" rIns="0" bIns="0" rtlCol="0" anchor="t">
            <a:spAutoFit/>
          </a:bodyPr>
          <a:lstStyle/>
          <a:p>
            <a:pPr algn="ctr" rtl="1">
              <a:lnSpc>
                <a:spcPct val="150000"/>
              </a:lnSpc>
            </a:pPr>
            <a:r>
              <a:rPr lang="en-US" sz="2000" b="1" dirty="0">
                <a:solidFill>
                  <a:srgbClr val="00B0F0"/>
                </a:solidFill>
                <a:latin typeface="Alexandria" pitchFamily="2" charset="-78"/>
                <a:ea typeface="Instrument Sans Semi Bold" pitchFamily="34" charset="-122"/>
                <a:cs typeface="Alexandria" pitchFamily="2" charset="-78"/>
              </a:rPr>
              <a:t>القيادة الحكيمة</a:t>
            </a:r>
            <a:endParaRPr lang="en-US" sz="2000" b="1" dirty="0">
              <a:solidFill>
                <a:srgbClr val="00B0F0"/>
              </a:solidFill>
              <a:latin typeface="Alexandria" pitchFamily="2" charset="-78"/>
              <a:cs typeface="Alexandria" pitchFamily="2" charset="-78"/>
            </a:endParaRPr>
          </a:p>
        </p:txBody>
      </p:sp>
      <p:sp>
        <p:nvSpPr>
          <p:cNvPr id="28" name="Text 18">
            <a:extLst>
              <a:ext uri="{FF2B5EF4-FFF2-40B4-BE49-F238E27FC236}">
                <a16:creationId xmlns:a16="http://schemas.microsoft.com/office/drawing/2014/main" id="{6AA8CE3A-BF78-3532-5451-4DF0E329144D}"/>
              </a:ext>
            </a:extLst>
          </p:cNvPr>
          <p:cNvSpPr/>
          <p:nvPr/>
        </p:nvSpPr>
        <p:spPr>
          <a:xfrm>
            <a:off x="248430" y="5564857"/>
            <a:ext cx="3401927"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القيادة تُحفّز الفريق على إيجاد حلول مشتركة للتحديات التي تواجههم، مما يعزز من روح التعاون ويقوي التماسك الداخلي للفريق بشكل مستدام.</a:t>
            </a:r>
            <a:endParaRPr lang="en-US" dirty="0">
              <a:latin typeface="Alexandria" pitchFamily="2" charset="-78"/>
              <a:cs typeface="Alexandria" pitchFamily="2" charset="-78"/>
            </a:endParaRPr>
          </a:p>
        </p:txBody>
      </p:sp>
      <p:sp>
        <p:nvSpPr>
          <p:cNvPr id="29" name="Text 19">
            <a:extLst>
              <a:ext uri="{FF2B5EF4-FFF2-40B4-BE49-F238E27FC236}">
                <a16:creationId xmlns:a16="http://schemas.microsoft.com/office/drawing/2014/main" id="{AFEFDC3C-441D-FB90-A57A-D182D95071E9}"/>
              </a:ext>
            </a:extLst>
          </p:cNvPr>
          <p:cNvSpPr/>
          <p:nvPr/>
        </p:nvSpPr>
        <p:spPr>
          <a:xfrm>
            <a:off x="5990687" y="5250357"/>
            <a:ext cx="939361" cy="327654"/>
          </a:xfrm>
          <a:prstGeom prst="rect">
            <a:avLst/>
          </a:prstGeom>
          <a:noFill/>
          <a:ln/>
        </p:spPr>
        <p:txBody>
          <a:bodyPr wrap="none" lIns="0" tIns="0" rIns="0" bIns="0" rtlCol="0" anchor="t">
            <a:spAutoFit/>
          </a:bodyPr>
          <a:lstStyle/>
          <a:p>
            <a:pPr algn="ctr" rtl="1">
              <a:lnSpc>
                <a:spcPct val="150000"/>
              </a:lnSpc>
            </a:pPr>
            <a:r>
              <a:rPr lang="en-US" sz="1600" b="1" dirty="0">
                <a:solidFill>
                  <a:srgbClr val="00B0F0"/>
                </a:solidFill>
                <a:latin typeface="Alexandria" pitchFamily="2" charset="-78"/>
                <a:ea typeface="Instrument Sans Semi Bold" pitchFamily="34" charset="-122"/>
                <a:cs typeface="Alexandria" pitchFamily="2" charset="-78"/>
              </a:rPr>
              <a:t>بناء الثقة</a:t>
            </a:r>
            <a:endParaRPr lang="en-US" sz="1600" b="1" dirty="0">
              <a:solidFill>
                <a:srgbClr val="00B0F0"/>
              </a:solidFill>
              <a:latin typeface="Alexandria" pitchFamily="2" charset="-78"/>
              <a:cs typeface="Alexandria" pitchFamily="2" charset="-78"/>
            </a:endParaRPr>
          </a:p>
        </p:txBody>
      </p:sp>
      <p:sp>
        <p:nvSpPr>
          <p:cNvPr id="30" name="Text 20">
            <a:extLst>
              <a:ext uri="{FF2B5EF4-FFF2-40B4-BE49-F238E27FC236}">
                <a16:creationId xmlns:a16="http://schemas.microsoft.com/office/drawing/2014/main" id="{2A02B5F9-DBBA-E552-74D1-E46EDDA4F8AD}"/>
              </a:ext>
            </a:extLst>
          </p:cNvPr>
          <p:cNvSpPr/>
          <p:nvPr/>
        </p:nvSpPr>
        <p:spPr>
          <a:xfrm>
            <a:off x="4034744" y="5674090"/>
            <a:ext cx="4039677"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من خلال القيادة الحكيمة في التعامل مع الصراع، يتم تعزيز الاحترام المتبادل وتشجيع الالتزام الجماعي داخل الفريق.</a:t>
            </a:r>
            <a:endParaRPr lang="en-US" dirty="0">
              <a:latin typeface="Alexandria" pitchFamily="2" charset="-78"/>
              <a:cs typeface="Alexandria" pitchFamily="2" charset="-78"/>
            </a:endParaRPr>
          </a:p>
        </p:txBody>
      </p:sp>
      <p:sp>
        <p:nvSpPr>
          <p:cNvPr id="31" name="Shape 14">
            <a:extLst>
              <a:ext uri="{FF2B5EF4-FFF2-40B4-BE49-F238E27FC236}">
                <a16:creationId xmlns:a16="http://schemas.microsoft.com/office/drawing/2014/main" id="{2ACD456E-EEF3-8827-1C39-C34F1720C966}"/>
              </a:ext>
            </a:extLst>
          </p:cNvPr>
          <p:cNvSpPr/>
          <p:nvPr/>
        </p:nvSpPr>
        <p:spPr>
          <a:xfrm rot="5400000">
            <a:off x="3037891" y="5990514"/>
            <a:ext cx="1609319" cy="51849"/>
          </a:xfrm>
          <a:prstGeom prst="rect">
            <a:avLst/>
          </a:prstGeom>
          <a:solidFill>
            <a:schemeClr val="accent2">
              <a:lumMod val="75000"/>
            </a:schemeClr>
          </a:solidFill>
          <a:ln/>
        </p:spPr>
        <p:txBody>
          <a:bodyPr wrap="square">
            <a:spAutoFit/>
          </a:bodyPr>
          <a:lstStyle/>
          <a:p>
            <a:endParaRPr lang="en-US"/>
          </a:p>
        </p:txBody>
      </p:sp>
    </p:spTree>
    <p:extLst>
      <p:ext uri="{BB962C8B-B14F-4D97-AF65-F5344CB8AC3E}">
        <p14:creationId xmlns:p14="http://schemas.microsoft.com/office/powerpoint/2010/main" val="14766205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14810" y="1049087"/>
            <a:ext cx="11305256" cy="5406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C0E7F1A-B326-031B-58F2-4980E18FA6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32666" y="1071883"/>
            <a:ext cx="3538912" cy="53992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5B6A2603-A19B-BEC9-0ED5-70CFD1D44DD5}"/>
              </a:ext>
            </a:extLst>
          </p:cNvPr>
          <p:cNvSpPr/>
          <p:nvPr/>
        </p:nvSpPr>
        <p:spPr>
          <a:xfrm>
            <a:off x="4357596" y="405923"/>
            <a:ext cx="6190797"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تقنيات حل الصراع وتعزيز الكفاءة الجماعية</a:t>
            </a:r>
            <a:endParaRPr lang="en-US" sz="2400" b="1" dirty="0">
              <a:solidFill>
                <a:srgbClr val="00B0F0"/>
              </a:solidFill>
              <a:latin typeface="Alexandria" pitchFamily="2" charset="-78"/>
              <a:cs typeface="Alexandria" pitchFamily="2" charset="-78"/>
            </a:endParaRPr>
          </a:p>
        </p:txBody>
      </p:sp>
      <p:sp>
        <p:nvSpPr>
          <p:cNvPr id="10" name="Shape 3">
            <a:extLst>
              <a:ext uri="{FF2B5EF4-FFF2-40B4-BE49-F238E27FC236}">
                <a16:creationId xmlns:a16="http://schemas.microsoft.com/office/drawing/2014/main" id="{A84BCE27-BB2A-1DA6-67BF-342C52CF89C7}"/>
              </a:ext>
            </a:extLst>
          </p:cNvPr>
          <p:cNvSpPr/>
          <p:nvPr/>
        </p:nvSpPr>
        <p:spPr>
          <a:xfrm>
            <a:off x="4504300" y="1435249"/>
            <a:ext cx="19050" cy="997446"/>
          </a:xfrm>
          <a:prstGeom prst="roundRect">
            <a:avLst>
              <a:gd name="adj" fmla="val 602792"/>
            </a:avLst>
          </a:prstGeom>
          <a:solidFill>
            <a:srgbClr val="B4CCE3"/>
          </a:solidFill>
          <a:ln/>
        </p:spPr>
        <p:txBody>
          <a:bodyPr>
            <a:spAutoFit/>
          </a:bodyPr>
          <a:lstStyle/>
          <a:p>
            <a:endParaRPr lang="en-US"/>
          </a:p>
        </p:txBody>
      </p:sp>
      <p:sp>
        <p:nvSpPr>
          <p:cNvPr id="11" name="Text 4">
            <a:extLst>
              <a:ext uri="{FF2B5EF4-FFF2-40B4-BE49-F238E27FC236}">
                <a16:creationId xmlns:a16="http://schemas.microsoft.com/office/drawing/2014/main" id="{A02F46BF-0842-2848-601A-C8CF6F52389F}"/>
              </a:ext>
            </a:extLst>
          </p:cNvPr>
          <p:cNvSpPr/>
          <p:nvPr/>
        </p:nvSpPr>
        <p:spPr>
          <a:xfrm>
            <a:off x="6777419" y="1206101"/>
            <a:ext cx="1695977"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التفاوض والوساطة</a:t>
            </a:r>
            <a:endParaRPr lang="en-US"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10407046-2AF0-A17F-F686-4FA7F9E3CCEA}"/>
              </a:ext>
            </a:extLst>
          </p:cNvPr>
          <p:cNvSpPr/>
          <p:nvPr/>
        </p:nvSpPr>
        <p:spPr>
          <a:xfrm>
            <a:off x="4659717" y="1545239"/>
            <a:ext cx="3756171"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تقنيات مثل التفاوض والوساطة تساهم في حل الصراعات بين الأفراد بطريقة بنّاءة، مما يسمح لهم بالتقدم في تحقيق الأهداف المشتركة.</a:t>
            </a:r>
            <a:endParaRPr lang="en-US"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CC2679F5-E80E-CCAC-899D-A672F0B2861D}"/>
              </a:ext>
            </a:extLst>
          </p:cNvPr>
          <p:cNvSpPr/>
          <p:nvPr/>
        </p:nvSpPr>
        <p:spPr>
          <a:xfrm>
            <a:off x="3329541" y="1157118"/>
            <a:ext cx="1098058"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زيادة الكفاءة</a:t>
            </a:r>
            <a:endParaRPr lang="en-US"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F86A9719-25F3-34F6-DA63-E608F743C845}"/>
              </a:ext>
            </a:extLst>
          </p:cNvPr>
          <p:cNvSpPr/>
          <p:nvPr/>
        </p:nvSpPr>
        <p:spPr>
          <a:xfrm>
            <a:off x="657870" y="1472422"/>
            <a:ext cx="3795585"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عندما يتم حل الصراع بطرق فعّالة، يتم تعزيز التعاون بين الأفراد، مما يؤدي إلى زيادة الكفاءة وتحقيق أهداف الفريق بشكل أسرع.</a:t>
            </a:r>
            <a:endParaRPr lang="en-US" dirty="0">
              <a:latin typeface="Alexandria" pitchFamily="2" charset="-78"/>
              <a:cs typeface="Alexandria" pitchFamily="2" charset="-78"/>
            </a:endParaRPr>
          </a:p>
        </p:txBody>
      </p:sp>
      <p:sp>
        <p:nvSpPr>
          <p:cNvPr id="21" name="Shape 12">
            <a:extLst>
              <a:ext uri="{FF2B5EF4-FFF2-40B4-BE49-F238E27FC236}">
                <a16:creationId xmlns:a16="http://schemas.microsoft.com/office/drawing/2014/main" id="{29F92FD9-7112-D364-4C47-2C28FB4F707D}"/>
              </a:ext>
            </a:extLst>
          </p:cNvPr>
          <p:cNvSpPr/>
          <p:nvPr/>
        </p:nvSpPr>
        <p:spPr>
          <a:xfrm>
            <a:off x="1196765" y="2582749"/>
            <a:ext cx="6599436" cy="19050"/>
          </a:xfrm>
          <a:prstGeom prst="roundRect">
            <a:avLst>
              <a:gd name="adj" fmla="val 602792"/>
            </a:avLst>
          </a:prstGeom>
          <a:solidFill>
            <a:srgbClr val="B4CCE3"/>
          </a:solidFill>
          <a:ln/>
        </p:spPr>
        <p:txBody>
          <a:bodyPr>
            <a:spAutoFit/>
          </a:bodyPr>
          <a:lstStyle/>
          <a:p>
            <a:endParaRPr lang="en-US"/>
          </a:p>
        </p:txBody>
      </p:sp>
      <p:sp>
        <p:nvSpPr>
          <p:cNvPr id="22" name="Text 13">
            <a:extLst>
              <a:ext uri="{FF2B5EF4-FFF2-40B4-BE49-F238E27FC236}">
                <a16:creationId xmlns:a16="http://schemas.microsoft.com/office/drawing/2014/main" id="{D35A1817-966D-DAA6-226D-DE27546575FB}"/>
              </a:ext>
            </a:extLst>
          </p:cNvPr>
          <p:cNvSpPr/>
          <p:nvPr/>
        </p:nvSpPr>
        <p:spPr>
          <a:xfrm>
            <a:off x="7049233" y="2611661"/>
            <a:ext cx="1309654"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حلول متوازنة</a:t>
            </a:r>
            <a:endParaRPr lang="en-US" sz="1600" b="1" dirty="0">
              <a:solidFill>
                <a:schemeClr val="accent2">
                  <a:lumMod val="75000"/>
                </a:schemeClr>
              </a:solidFill>
              <a:latin typeface="Alexandria" pitchFamily="2" charset="-78"/>
              <a:cs typeface="Alexandria" pitchFamily="2" charset="-78"/>
            </a:endParaRPr>
          </a:p>
        </p:txBody>
      </p:sp>
      <p:sp>
        <p:nvSpPr>
          <p:cNvPr id="24" name="Text 14">
            <a:extLst>
              <a:ext uri="{FF2B5EF4-FFF2-40B4-BE49-F238E27FC236}">
                <a16:creationId xmlns:a16="http://schemas.microsoft.com/office/drawing/2014/main" id="{18C51A72-0E3F-F35E-EA4C-9ED24646396B}"/>
              </a:ext>
            </a:extLst>
          </p:cNvPr>
          <p:cNvSpPr/>
          <p:nvPr/>
        </p:nvSpPr>
        <p:spPr>
          <a:xfrm>
            <a:off x="730753" y="2953604"/>
            <a:ext cx="7685135"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يمكن استخدام الاستراتيجيات التفاوضية للتوصل إلى حلول متوازنة تكون مقبولة من جميع الأطراف، مما يعزز الروح الجماعية.</a:t>
            </a:r>
            <a:endParaRPr lang="en-US" dirty="0">
              <a:latin typeface="Alexandria" pitchFamily="2" charset="-78"/>
              <a:cs typeface="Alexandria" pitchFamily="2" charset="-78"/>
            </a:endParaRPr>
          </a:p>
        </p:txBody>
      </p:sp>
      <p:sp>
        <p:nvSpPr>
          <p:cNvPr id="33" name="Text 19">
            <a:extLst>
              <a:ext uri="{FF2B5EF4-FFF2-40B4-BE49-F238E27FC236}">
                <a16:creationId xmlns:a16="http://schemas.microsoft.com/office/drawing/2014/main" id="{1F694090-98B9-48A2-E2DD-FB77AE5B0630}"/>
              </a:ext>
            </a:extLst>
          </p:cNvPr>
          <p:cNvSpPr/>
          <p:nvPr/>
        </p:nvSpPr>
        <p:spPr>
          <a:xfrm>
            <a:off x="4471041" y="6112189"/>
            <a:ext cx="1498463" cy="192101"/>
          </a:xfrm>
          <a:prstGeom prst="rect">
            <a:avLst/>
          </a:prstGeom>
          <a:noFill/>
          <a:ln/>
        </p:spPr>
        <p:txBody>
          <a:bodyPr wrap="none" lIns="0" tIns="0" rIns="0" bIns="0" rtlCol="0" anchor="t">
            <a:spAutoFit/>
          </a:bodyPr>
          <a:lstStyle/>
          <a:p>
            <a:pPr algn="ctr" rtl="1">
              <a:lnSpc>
                <a:spcPct val="150000"/>
              </a:lnSpc>
            </a:pPr>
            <a:r>
              <a:rPr lang="en-US" sz="1050" dirty="0">
                <a:solidFill>
                  <a:srgbClr val="1E3063"/>
                </a:solidFill>
                <a:latin typeface="Alexandria" pitchFamily="2" charset="-78"/>
                <a:ea typeface="Instrument Sans Medium" pitchFamily="34" charset="-122"/>
                <a:cs typeface="Alexandria" pitchFamily="2" charset="-78"/>
              </a:rPr>
              <a:t>التبادل بهدف حل مقبول</a:t>
            </a:r>
            <a:endParaRPr lang="en-US" sz="1050"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844052A9-FD4D-99C8-D58D-7D19396A735E}"/>
              </a:ext>
            </a:extLst>
          </p:cNvPr>
          <p:cNvGrpSpPr/>
          <p:nvPr/>
        </p:nvGrpSpPr>
        <p:grpSpPr>
          <a:xfrm>
            <a:off x="730753" y="3632028"/>
            <a:ext cx="7280845" cy="2735802"/>
            <a:chOff x="740852" y="3170927"/>
            <a:chExt cx="6599436" cy="3062755"/>
          </a:xfrm>
        </p:grpSpPr>
        <p:pic>
          <p:nvPicPr>
            <p:cNvPr id="28" name="Image 3" descr="preencoded.png">
              <a:extLst>
                <a:ext uri="{FF2B5EF4-FFF2-40B4-BE49-F238E27FC236}">
                  <a16:creationId xmlns:a16="http://schemas.microsoft.com/office/drawing/2014/main" id="{C76FD837-A91A-41CF-7D25-F850B7180C1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0852" y="3263965"/>
              <a:ext cx="6599436" cy="2969717"/>
            </a:xfrm>
            <a:prstGeom prst="rect">
              <a:avLst/>
            </a:prstGeom>
          </p:spPr>
        </p:pic>
        <p:sp>
          <p:nvSpPr>
            <p:cNvPr id="29" name="Text 16">
              <a:extLst>
                <a:ext uri="{FF2B5EF4-FFF2-40B4-BE49-F238E27FC236}">
                  <a16:creationId xmlns:a16="http://schemas.microsoft.com/office/drawing/2014/main" id="{A977DD4B-8E0A-A4C3-3BCB-5EEBE1D1BD74}"/>
                </a:ext>
              </a:extLst>
            </p:cNvPr>
            <p:cNvSpPr/>
            <p:nvPr/>
          </p:nvSpPr>
          <p:spPr>
            <a:xfrm>
              <a:off x="5168234" y="3170927"/>
              <a:ext cx="1070509" cy="321014"/>
            </a:xfrm>
            <a:prstGeom prst="rect">
              <a:avLst/>
            </a:prstGeom>
            <a:noFill/>
            <a:ln/>
          </p:spPr>
          <p:txBody>
            <a:bodyPr wrap="none" lIns="0" tIns="0" rIns="0" bIns="0" rtlCol="0" anchor="t">
              <a:spAutoFit/>
            </a:bodyPr>
            <a:lstStyle/>
            <a:p>
              <a:pPr algn="ctr" rtl="1">
                <a:lnSpc>
                  <a:spcPct val="150000"/>
                </a:lnSpc>
              </a:pPr>
              <a:r>
                <a:rPr lang="en-US" b="1" dirty="0">
                  <a:solidFill>
                    <a:srgbClr val="C00000"/>
                  </a:solidFill>
                  <a:latin typeface="Alexandria" pitchFamily="2" charset="-78"/>
                  <a:ea typeface="Instrument Sans Semi Bold" pitchFamily="34" charset="-122"/>
                  <a:cs typeface="Alexandria" pitchFamily="2" charset="-78"/>
                </a:rPr>
                <a:t>تحديد الصراع</a:t>
              </a:r>
              <a:endParaRPr lang="en-US" b="1" dirty="0">
                <a:solidFill>
                  <a:srgbClr val="C00000"/>
                </a:solidFill>
                <a:latin typeface="Alexandria" pitchFamily="2" charset="-78"/>
                <a:cs typeface="Alexandria" pitchFamily="2" charset="-78"/>
              </a:endParaRPr>
            </a:p>
          </p:txBody>
        </p:sp>
        <p:sp>
          <p:nvSpPr>
            <p:cNvPr id="30" name="Text 17">
              <a:extLst>
                <a:ext uri="{FF2B5EF4-FFF2-40B4-BE49-F238E27FC236}">
                  <a16:creationId xmlns:a16="http://schemas.microsoft.com/office/drawing/2014/main" id="{FA50809E-50E0-2132-79F4-B77C8454F59A}"/>
                </a:ext>
              </a:extLst>
            </p:cNvPr>
            <p:cNvSpPr/>
            <p:nvPr/>
          </p:nvSpPr>
          <p:spPr>
            <a:xfrm>
              <a:off x="4940313" y="3526997"/>
              <a:ext cx="1455528" cy="215059"/>
            </a:xfrm>
            <a:prstGeom prst="rect">
              <a:avLst/>
            </a:prstGeom>
            <a:noFill/>
            <a:ln/>
          </p:spPr>
          <p:txBody>
            <a:bodyPr wrap="none" lIns="0" tIns="0" rIns="0" bIns="0" rtlCol="0" anchor="t">
              <a:spAutoFit/>
            </a:bodyPr>
            <a:lstStyle/>
            <a:p>
              <a:pPr algn="ctr" rtl="1">
                <a:lnSpc>
                  <a:spcPct val="150000"/>
                </a:lnSpc>
              </a:pPr>
              <a:r>
                <a:rPr lang="en-US" sz="1050" dirty="0">
                  <a:solidFill>
                    <a:srgbClr val="1E3063"/>
                  </a:solidFill>
                  <a:latin typeface="Alexandria" pitchFamily="2" charset="-78"/>
                  <a:ea typeface="Instrument Sans Medium" pitchFamily="34" charset="-122"/>
                  <a:cs typeface="Alexandria" pitchFamily="2" charset="-78"/>
                </a:rPr>
                <a:t>التعرف على جذور الخلاف</a:t>
              </a:r>
              <a:endParaRPr lang="en-US" sz="1050" dirty="0">
                <a:latin typeface="Alexandria" pitchFamily="2" charset="-78"/>
                <a:cs typeface="Alexandria" pitchFamily="2" charset="-78"/>
              </a:endParaRPr>
            </a:p>
          </p:txBody>
        </p:sp>
        <p:sp>
          <p:nvSpPr>
            <p:cNvPr id="32" name="Text 18">
              <a:extLst>
                <a:ext uri="{FF2B5EF4-FFF2-40B4-BE49-F238E27FC236}">
                  <a16:creationId xmlns:a16="http://schemas.microsoft.com/office/drawing/2014/main" id="{97E0EB36-D278-E677-ECA6-EEAC60CEC15D}"/>
                </a:ext>
              </a:extLst>
            </p:cNvPr>
            <p:cNvSpPr/>
            <p:nvPr/>
          </p:nvSpPr>
          <p:spPr>
            <a:xfrm>
              <a:off x="4212235" y="5660744"/>
              <a:ext cx="866751" cy="366812"/>
            </a:xfrm>
            <a:prstGeom prst="rect">
              <a:avLst/>
            </a:prstGeom>
            <a:noFill/>
            <a:ln/>
          </p:spPr>
          <p:txBody>
            <a:bodyPr wrap="none" lIns="0" tIns="0" rIns="0" bIns="0" rtlCol="0" anchor="t">
              <a:spAutoFit/>
            </a:bodyPr>
            <a:lstStyle/>
            <a:p>
              <a:pPr algn="ctr" rtl="1">
                <a:lnSpc>
                  <a:spcPct val="150000"/>
                </a:lnSpc>
              </a:pPr>
              <a:r>
                <a:rPr lang="en-US" sz="1600" b="1" dirty="0">
                  <a:solidFill>
                    <a:srgbClr val="C00000"/>
                  </a:solidFill>
                  <a:latin typeface="Alexandria" pitchFamily="2" charset="-78"/>
                  <a:ea typeface="Instrument Sans Semi Bold" pitchFamily="34" charset="-122"/>
                  <a:cs typeface="Alexandria" pitchFamily="2" charset="-78"/>
                </a:rPr>
                <a:t>التفاوض</a:t>
              </a:r>
              <a:endParaRPr lang="en-US" sz="1600" b="1" dirty="0">
                <a:solidFill>
                  <a:srgbClr val="C00000"/>
                </a:solidFill>
                <a:latin typeface="Alexandria" pitchFamily="2" charset="-78"/>
                <a:cs typeface="Alexandria" pitchFamily="2" charset="-78"/>
              </a:endParaRPr>
            </a:p>
          </p:txBody>
        </p:sp>
        <p:sp>
          <p:nvSpPr>
            <p:cNvPr id="35" name="Text 20">
              <a:extLst>
                <a:ext uri="{FF2B5EF4-FFF2-40B4-BE49-F238E27FC236}">
                  <a16:creationId xmlns:a16="http://schemas.microsoft.com/office/drawing/2014/main" id="{CAB94CEB-F753-6BE3-ACFF-700750C920F4}"/>
                </a:ext>
              </a:extLst>
            </p:cNvPr>
            <p:cNvSpPr/>
            <p:nvPr/>
          </p:nvSpPr>
          <p:spPr>
            <a:xfrm>
              <a:off x="3027931" y="3189066"/>
              <a:ext cx="633215" cy="321014"/>
            </a:xfrm>
            <a:prstGeom prst="rect">
              <a:avLst/>
            </a:prstGeom>
            <a:noFill/>
            <a:ln/>
          </p:spPr>
          <p:txBody>
            <a:bodyPr wrap="none" lIns="0" tIns="0" rIns="0" bIns="0" rtlCol="0" anchor="t">
              <a:spAutoFit/>
            </a:bodyPr>
            <a:lstStyle/>
            <a:p>
              <a:pPr algn="ctr" rtl="1">
                <a:lnSpc>
                  <a:spcPct val="150000"/>
                </a:lnSpc>
              </a:pPr>
              <a:r>
                <a:rPr lang="en-US" b="1" dirty="0">
                  <a:solidFill>
                    <a:srgbClr val="C00000"/>
                  </a:solidFill>
                  <a:latin typeface="Alexandria" pitchFamily="2" charset="-78"/>
                  <a:ea typeface="Instrument Sans Semi Bold" pitchFamily="34" charset="-122"/>
                  <a:cs typeface="Alexandria" pitchFamily="2" charset="-78"/>
                </a:rPr>
                <a:t>التعاون</a:t>
              </a:r>
              <a:endParaRPr lang="en-US" b="1" dirty="0">
                <a:solidFill>
                  <a:srgbClr val="C00000"/>
                </a:solidFill>
                <a:latin typeface="Alexandria" pitchFamily="2" charset="-78"/>
                <a:cs typeface="Alexandria" pitchFamily="2" charset="-78"/>
              </a:endParaRPr>
            </a:p>
          </p:txBody>
        </p:sp>
        <p:sp>
          <p:nvSpPr>
            <p:cNvPr id="36" name="Text 21">
              <a:extLst>
                <a:ext uri="{FF2B5EF4-FFF2-40B4-BE49-F238E27FC236}">
                  <a16:creationId xmlns:a16="http://schemas.microsoft.com/office/drawing/2014/main" id="{22064A27-5038-E3E2-49D0-2690D35079AF}"/>
                </a:ext>
              </a:extLst>
            </p:cNvPr>
            <p:cNvSpPr/>
            <p:nvPr/>
          </p:nvSpPr>
          <p:spPr>
            <a:xfrm>
              <a:off x="2318164" y="3516354"/>
              <a:ext cx="2074895" cy="240760"/>
            </a:xfrm>
            <a:prstGeom prst="rect">
              <a:avLst/>
            </a:prstGeom>
            <a:noFill/>
            <a:ln/>
          </p:spPr>
          <p:txBody>
            <a:bodyPr wrap="square" lIns="0" tIns="0" rIns="0" bIns="0" rtlCol="0" anchor="t">
              <a:spAutoFit/>
            </a:bodyPr>
            <a:lstStyle/>
            <a:p>
              <a:pPr algn="ctr" rtl="1">
                <a:lnSpc>
                  <a:spcPct val="150000"/>
                </a:lnSpc>
              </a:pPr>
              <a:r>
                <a:rPr lang="en-US" sz="1050" dirty="0">
                  <a:solidFill>
                    <a:srgbClr val="1E3063"/>
                  </a:solidFill>
                  <a:latin typeface="Alexandria" pitchFamily="2" charset="-78"/>
                  <a:ea typeface="Instrument Sans Medium" pitchFamily="34" charset="-122"/>
                  <a:cs typeface="Alexandria" pitchFamily="2" charset="-78"/>
                </a:rPr>
                <a:t>العمل المشترك لتنفيذ الحل</a:t>
              </a:r>
              <a:endParaRPr lang="en-US" sz="1050" dirty="0">
                <a:latin typeface="Alexandria" pitchFamily="2" charset="-78"/>
                <a:cs typeface="Alexandria" pitchFamily="2" charset="-78"/>
              </a:endParaRPr>
            </a:p>
          </p:txBody>
        </p:sp>
        <p:sp>
          <p:nvSpPr>
            <p:cNvPr id="38" name="Text 22">
              <a:extLst>
                <a:ext uri="{FF2B5EF4-FFF2-40B4-BE49-F238E27FC236}">
                  <a16:creationId xmlns:a16="http://schemas.microsoft.com/office/drawing/2014/main" id="{6A167042-805D-7F8B-3A48-61855AD94B57}"/>
                </a:ext>
              </a:extLst>
            </p:cNvPr>
            <p:cNvSpPr/>
            <p:nvPr/>
          </p:nvSpPr>
          <p:spPr>
            <a:xfrm>
              <a:off x="1586735" y="5610437"/>
              <a:ext cx="1128500" cy="366812"/>
            </a:xfrm>
            <a:prstGeom prst="rect">
              <a:avLst/>
            </a:prstGeom>
            <a:noFill/>
            <a:ln/>
          </p:spPr>
          <p:txBody>
            <a:bodyPr wrap="none" lIns="0" tIns="0" rIns="0" bIns="0" rtlCol="0" anchor="t">
              <a:spAutoFit/>
            </a:bodyPr>
            <a:lstStyle/>
            <a:p>
              <a:pPr algn="ctr" rtl="1">
                <a:lnSpc>
                  <a:spcPct val="150000"/>
                </a:lnSpc>
              </a:pPr>
              <a:r>
                <a:rPr lang="en-US" sz="1600" b="1" dirty="0">
                  <a:solidFill>
                    <a:srgbClr val="C00000"/>
                  </a:solidFill>
                  <a:latin typeface="Alexandria" pitchFamily="2" charset="-78"/>
                  <a:ea typeface="Instrument Sans Semi Bold" pitchFamily="34" charset="-122"/>
                  <a:cs typeface="Alexandria" pitchFamily="2" charset="-78"/>
                </a:rPr>
                <a:t>نجاح الفريق</a:t>
              </a:r>
              <a:endParaRPr lang="en-US" sz="1600" b="1" dirty="0">
                <a:solidFill>
                  <a:srgbClr val="C00000"/>
                </a:solidFill>
                <a:latin typeface="Alexandria" pitchFamily="2" charset="-78"/>
                <a:cs typeface="Alexandria" pitchFamily="2" charset="-78"/>
              </a:endParaRPr>
            </a:p>
          </p:txBody>
        </p:sp>
        <p:sp>
          <p:nvSpPr>
            <p:cNvPr id="39" name="Text 23">
              <a:extLst>
                <a:ext uri="{FF2B5EF4-FFF2-40B4-BE49-F238E27FC236}">
                  <a16:creationId xmlns:a16="http://schemas.microsoft.com/office/drawing/2014/main" id="{034BFAB5-C9B3-F94E-47E1-35F6F8472FD6}"/>
                </a:ext>
              </a:extLst>
            </p:cNvPr>
            <p:cNvSpPr/>
            <p:nvPr/>
          </p:nvSpPr>
          <p:spPr>
            <a:xfrm>
              <a:off x="1318853" y="5947489"/>
              <a:ext cx="1508426" cy="215059"/>
            </a:xfrm>
            <a:prstGeom prst="rect">
              <a:avLst/>
            </a:prstGeom>
            <a:noFill/>
            <a:ln/>
          </p:spPr>
          <p:txBody>
            <a:bodyPr wrap="none" lIns="0" tIns="0" rIns="0" bIns="0" rtlCol="0" anchor="t">
              <a:spAutoFit/>
            </a:bodyPr>
            <a:lstStyle/>
            <a:p>
              <a:pPr algn="ctr" rtl="1">
                <a:lnSpc>
                  <a:spcPct val="150000"/>
                </a:lnSpc>
              </a:pPr>
              <a:r>
                <a:rPr lang="en-US" sz="1050" dirty="0">
                  <a:solidFill>
                    <a:srgbClr val="1E3063"/>
                  </a:solidFill>
                  <a:latin typeface="Alexandria" pitchFamily="2" charset="-78"/>
                  <a:ea typeface="Instrument Sans Medium" pitchFamily="34" charset="-122"/>
                  <a:cs typeface="Alexandria" pitchFamily="2" charset="-78"/>
                </a:rPr>
                <a:t>تحقيق الأهداف المشتركة</a:t>
              </a:r>
              <a:endParaRPr lang="en-US" sz="1050" dirty="0">
                <a:latin typeface="Alexandria" pitchFamily="2" charset="-78"/>
                <a:cs typeface="Alexandria" pitchFamily="2" charset="-78"/>
              </a:endParaRPr>
            </a:p>
          </p:txBody>
        </p:sp>
      </p:grpSp>
    </p:spTree>
    <p:extLst>
      <p:ext uri="{BB962C8B-B14F-4D97-AF65-F5344CB8AC3E}">
        <p14:creationId xmlns:p14="http://schemas.microsoft.com/office/powerpoint/2010/main" val="232920123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736009D-C5AE-0FA0-2687-35A548DAFE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36160" y="1508964"/>
            <a:ext cx="3994348" cy="4777543"/>
          </a:xfrm>
          <a:prstGeom prst="rect">
            <a:avLst/>
          </a:prstGeom>
        </p:spPr>
      </p:pic>
      <p:sp>
        <p:nvSpPr>
          <p:cNvPr id="7" name="Text 0">
            <a:extLst>
              <a:ext uri="{FF2B5EF4-FFF2-40B4-BE49-F238E27FC236}">
                <a16:creationId xmlns:a16="http://schemas.microsoft.com/office/drawing/2014/main" id="{CFDB58CB-3D56-93D4-23ED-368D0F1024B4}"/>
              </a:ext>
            </a:extLst>
          </p:cNvPr>
          <p:cNvSpPr/>
          <p:nvPr/>
        </p:nvSpPr>
        <p:spPr>
          <a:xfrm>
            <a:off x="2744214" y="1615282"/>
            <a:ext cx="4214295"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مفهوم فريق العمل التربوي:</a:t>
            </a:r>
            <a:endParaRPr lang="ar-SA"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FDBB78C9-7DB9-E4CB-E91F-F4D4DA246709}"/>
              </a:ext>
            </a:extLst>
          </p:cNvPr>
          <p:cNvSpPr/>
          <p:nvPr/>
        </p:nvSpPr>
        <p:spPr>
          <a:xfrm>
            <a:off x="661492" y="2380059"/>
            <a:ext cx="6297018"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فريق العمل مجموعة من الأفراد يعملون بتنسيق وتكامل لتحقيق أهداف تربوية مشتركة. الفرق بين الجماعة والفريق يكمن في مستوى التنسيق والتكامل.</a:t>
            </a:r>
            <a:endParaRPr lang="ar-SA"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68E72811-0D36-5A13-8852-B5874F2163C5}"/>
              </a:ext>
            </a:extLst>
          </p:cNvPr>
          <p:cNvSpPr/>
          <p:nvPr/>
        </p:nvSpPr>
        <p:spPr>
          <a:xfrm>
            <a:off x="661492" y="3095327"/>
            <a:ext cx="6297018" cy="990997"/>
          </a:xfrm>
          <a:prstGeom prst="roundRect">
            <a:avLst>
              <a:gd name="adj" fmla="val 9227"/>
            </a:avLst>
          </a:prstGeom>
          <a:solidFill>
            <a:srgbClr val="FFFFFF"/>
          </a:solidFill>
          <a:ln w="22860">
            <a:solidFill>
              <a:srgbClr val="B4CCE3"/>
            </a:solidFill>
            <a:prstDash val="solid"/>
          </a:ln>
        </p:spPr>
        <p:txBody>
          <a:bodyPr>
            <a:spAutoFit/>
          </a:bodyPr>
          <a:lstStyle/>
          <a:p>
            <a:endParaRPr lang="en-US"/>
          </a:p>
        </p:txBody>
      </p:sp>
      <p:sp>
        <p:nvSpPr>
          <p:cNvPr id="10" name="Shape 3">
            <a:extLst>
              <a:ext uri="{FF2B5EF4-FFF2-40B4-BE49-F238E27FC236}">
                <a16:creationId xmlns:a16="http://schemas.microsoft.com/office/drawing/2014/main" id="{18A69399-004A-C01E-9BE9-3E473D070B19}"/>
              </a:ext>
            </a:extLst>
          </p:cNvPr>
          <p:cNvSpPr/>
          <p:nvPr/>
        </p:nvSpPr>
        <p:spPr>
          <a:xfrm>
            <a:off x="6901358" y="3095327"/>
            <a:ext cx="76200" cy="990997"/>
          </a:xfrm>
          <a:prstGeom prst="roundRect">
            <a:avLst>
              <a:gd name="adj" fmla="val 195349"/>
            </a:avLst>
          </a:prstGeom>
          <a:solidFill>
            <a:srgbClr val="84C1FA"/>
          </a:solidFill>
          <a:ln/>
        </p:spPr>
        <p:txBody>
          <a:bodyPr>
            <a:spAutoFit/>
          </a:bodyPr>
          <a:lstStyle/>
          <a:p>
            <a:endParaRPr lang="en-US"/>
          </a:p>
        </p:txBody>
      </p:sp>
      <p:sp>
        <p:nvSpPr>
          <p:cNvPr id="11" name="Text 4">
            <a:extLst>
              <a:ext uri="{FF2B5EF4-FFF2-40B4-BE49-F238E27FC236}">
                <a16:creationId xmlns:a16="http://schemas.microsoft.com/office/drawing/2014/main" id="{93D0CA2F-7142-098A-1CAA-EC626AFDD87C}"/>
              </a:ext>
            </a:extLst>
          </p:cNvPr>
          <p:cNvSpPr/>
          <p:nvPr/>
        </p:nvSpPr>
        <p:spPr>
          <a:xfrm>
            <a:off x="5923524" y="3279676"/>
            <a:ext cx="793487" cy="327654"/>
          </a:xfrm>
          <a:prstGeom prst="rect">
            <a:avLst/>
          </a:prstGeom>
          <a:noFill/>
          <a:ln/>
        </p:spPr>
        <p:txBody>
          <a:bodyPr wrap="none" lIns="0" tIns="0" rIns="0" bIns="0" rtlCol="0" anchor="t">
            <a:spAutoFit/>
          </a:bodyPr>
          <a:lstStyle/>
          <a:p>
            <a:pPr algn="r" rtl="1">
              <a:lnSpc>
                <a:spcPct val="150000"/>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الجماعة</a:t>
            </a:r>
            <a:endParaRPr lang="ar-SA" sz="16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AF440221-20E8-08A7-F6DE-571F7CA5B26F}"/>
              </a:ext>
            </a:extLst>
          </p:cNvPr>
          <p:cNvSpPr/>
          <p:nvPr/>
        </p:nvSpPr>
        <p:spPr>
          <a:xfrm>
            <a:off x="1332523" y="3637359"/>
            <a:ext cx="5384487" cy="286745"/>
          </a:xfrm>
          <a:prstGeom prst="rect">
            <a:avLst/>
          </a:prstGeom>
          <a:noFill/>
          <a:ln/>
        </p:spPr>
        <p:txBody>
          <a:bodyPr wrap="non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مجموعة أفراد يعمل كل منهم بصورة منفصلة دون تنسيق متكامل.</a:t>
            </a:r>
            <a:endParaRPr lang="ar-SA"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682D7806-B875-CC0A-A46C-312A39EF00FB}"/>
              </a:ext>
            </a:extLst>
          </p:cNvPr>
          <p:cNvSpPr/>
          <p:nvPr/>
        </p:nvSpPr>
        <p:spPr>
          <a:xfrm>
            <a:off x="680540" y="4242828"/>
            <a:ext cx="6297018" cy="990997"/>
          </a:xfrm>
          <a:prstGeom prst="roundRect">
            <a:avLst>
              <a:gd name="adj" fmla="val 9227"/>
            </a:avLst>
          </a:prstGeom>
          <a:solidFill>
            <a:srgbClr val="FFFFFF"/>
          </a:solidFill>
          <a:ln w="22860">
            <a:solidFill>
              <a:srgbClr val="B4CCE3"/>
            </a:solidFill>
            <a:prstDash val="solid"/>
          </a:ln>
        </p:spPr>
        <p:txBody>
          <a:bodyPr>
            <a:spAutoFit/>
          </a:bodyPr>
          <a:lstStyle/>
          <a:p>
            <a:endParaRPr lang="en-US"/>
          </a:p>
        </p:txBody>
      </p:sp>
      <p:sp>
        <p:nvSpPr>
          <p:cNvPr id="14" name="Shape 7">
            <a:extLst>
              <a:ext uri="{FF2B5EF4-FFF2-40B4-BE49-F238E27FC236}">
                <a16:creationId xmlns:a16="http://schemas.microsoft.com/office/drawing/2014/main" id="{B8D8CF15-556D-4286-CB7D-3B945015AF35}"/>
              </a:ext>
            </a:extLst>
          </p:cNvPr>
          <p:cNvSpPr/>
          <p:nvPr/>
        </p:nvSpPr>
        <p:spPr>
          <a:xfrm>
            <a:off x="6901358" y="4251622"/>
            <a:ext cx="76200" cy="990997"/>
          </a:xfrm>
          <a:prstGeom prst="roundRect">
            <a:avLst>
              <a:gd name="adj" fmla="val 195349"/>
            </a:avLst>
          </a:prstGeom>
          <a:solidFill>
            <a:srgbClr val="84C1FA"/>
          </a:solidFill>
          <a:ln/>
        </p:spPr>
        <p:txBody>
          <a:bodyPr>
            <a:spAutoFit/>
          </a:bodyPr>
          <a:lstStyle/>
          <a:p>
            <a:endParaRPr lang="en-US"/>
          </a:p>
        </p:txBody>
      </p:sp>
      <p:sp>
        <p:nvSpPr>
          <p:cNvPr id="15" name="Text 8">
            <a:extLst>
              <a:ext uri="{FF2B5EF4-FFF2-40B4-BE49-F238E27FC236}">
                <a16:creationId xmlns:a16="http://schemas.microsoft.com/office/drawing/2014/main" id="{9B8B31D0-9C0D-7A81-4281-61D6A1006891}"/>
              </a:ext>
            </a:extLst>
          </p:cNvPr>
          <p:cNvSpPr/>
          <p:nvPr/>
        </p:nvSpPr>
        <p:spPr>
          <a:xfrm>
            <a:off x="6059779" y="4435971"/>
            <a:ext cx="657232" cy="327654"/>
          </a:xfrm>
          <a:prstGeom prst="rect">
            <a:avLst/>
          </a:prstGeom>
          <a:noFill/>
          <a:ln/>
        </p:spPr>
        <p:txBody>
          <a:bodyPr wrap="none" lIns="0" tIns="0" rIns="0" bIns="0" rtlCol="0" anchor="t">
            <a:spAutoFit/>
          </a:bodyPr>
          <a:lstStyle/>
          <a:p>
            <a:pPr algn="r" rtl="1">
              <a:lnSpc>
                <a:spcPct val="150000"/>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الفريق</a:t>
            </a:r>
            <a:endParaRPr lang="ar-SA" sz="1600"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9E3DCE3D-2415-28ED-1800-C9D90DD6445C}"/>
              </a:ext>
            </a:extLst>
          </p:cNvPr>
          <p:cNvSpPr/>
          <p:nvPr/>
        </p:nvSpPr>
        <p:spPr>
          <a:xfrm>
            <a:off x="1787775" y="4793655"/>
            <a:ext cx="4929235" cy="286745"/>
          </a:xfrm>
          <a:prstGeom prst="rect">
            <a:avLst/>
          </a:prstGeom>
          <a:noFill/>
          <a:ln/>
        </p:spPr>
        <p:txBody>
          <a:bodyPr wrap="non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أفراد تجمعهم رؤية مشتركة وأدوار متكاملة ومسؤولية جماعية.</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54515563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7E5B191-4049-65F3-FD86-DBFABE468783}"/>
              </a:ext>
            </a:extLst>
          </p:cNvPr>
          <p:cNvPicPr>
            <a:picLocks noChangeAspect="1"/>
          </p:cNvPicPr>
          <p:nvPr/>
        </p:nvPicPr>
        <p:blipFill>
          <a:blip r:embed="rId3" cstate="screen">
            <a:extLst>
              <a:ext uri="{BEBA8EAE-BF5A-486C-A8C5-ECC9F3942E4B}">
                <a14:imgProps xmlns:a14="http://schemas.microsoft.com/office/drawing/2010/main">
                  <a14:imgLayer r:embed="rId4">
                    <a14:imgEffect>
                      <a14:saturation sat="66000"/>
                    </a14:imgEffect>
                  </a14:imgLayer>
                </a14:imgProps>
              </a:ext>
              <a:ext uri="{28A0092B-C50C-407E-A947-70E740481C1C}">
                <a14:useLocalDpi xmlns:a14="http://schemas.microsoft.com/office/drawing/2010/main"/>
              </a:ext>
            </a:extLst>
          </a:blip>
          <a:stretch>
            <a:fillRect/>
          </a:stretch>
        </p:blipFill>
        <p:spPr>
          <a:xfrm>
            <a:off x="7989286" y="1053135"/>
            <a:ext cx="3947349" cy="53955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F465B3E0-DAE1-8922-3064-BDE080473E4B}"/>
              </a:ext>
            </a:extLst>
          </p:cNvPr>
          <p:cNvSpPr/>
          <p:nvPr/>
        </p:nvSpPr>
        <p:spPr>
          <a:xfrm>
            <a:off x="1108804" y="1171761"/>
            <a:ext cx="6731010"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فرق العمل وأهميتها في المؤسسات التربوية:</a:t>
            </a:r>
            <a:endParaRPr lang="ar-SA" sz="24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62A92925-7B25-D3A1-60B7-FBD8B4778B0B}"/>
              </a:ext>
            </a:extLst>
          </p:cNvPr>
          <p:cNvSpPr/>
          <p:nvPr/>
        </p:nvSpPr>
        <p:spPr>
          <a:xfrm>
            <a:off x="3904530" y="2265494"/>
            <a:ext cx="2854722" cy="130489"/>
          </a:xfrm>
          <a:prstGeom prst="roundRect">
            <a:avLst>
              <a:gd name="adj" fmla="val 6778"/>
            </a:avLst>
          </a:prstGeom>
          <a:solidFill>
            <a:srgbClr val="CEE6FD"/>
          </a:solidFill>
          <a:ln/>
        </p:spPr>
        <p:txBody>
          <a:bodyPr wrap="square">
            <a:spAutoFit/>
          </a:bodyPr>
          <a:lstStyle/>
          <a:p>
            <a:pPr>
              <a:lnSpc>
                <a:spcPct val="150000"/>
              </a:lnSpc>
            </a:pPr>
            <a:endParaRPr lang="ar-SA" sz="1800"/>
          </a:p>
        </p:txBody>
      </p:sp>
      <p:sp>
        <p:nvSpPr>
          <p:cNvPr id="9" name="Shape 2">
            <a:extLst>
              <a:ext uri="{FF2B5EF4-FFF2-40B4-BE49-F238E27FC236}">
                <a16:creationId xmlns:a16="http://schemas.microsoft.com/office/drawing/2014/main" id="{1B090B58-D643-D2C2-86A8-7346F4D31456}"/>
              </a:ext>
            </a:extLst>
          </p:cNvPr>
          <p:cNvSpPr/>
          <p:nvPr/>
        </p:nvSpPr>
        <p:spPr>
          <a:xfrm>
            <a:off x="6428656" y="2026420"/>
            <a:ext cx="456009" cy="588992"/>
          </a:xfrm>
          <a:prstGeom prst="roundRect">
            <a:avLst>
              <a:gd name="adj" fmla="val 16708519"/>
            </a:avLst>
          </a:prstGeom>
          <a:solidFill>
            <a:srgbClr val="84C1FA"/>
          </a:solidFill>
          <a:ln/>
        </p:spPr>
        <p:txBody>
          <a:bodyPr>
            <a:spAutoFit/>
          </a:bodyPr>
          <a:lstStyle/>
          <a:p>
            <a:pPr>
              <a:lnSpc>
                <a:spcPct val="150000"/>
              </a:lnSpc>
            </a:pPr>
            <a:endParaRPr lang="ar-SA" sz="1800"/>
          </a:p>
        </p:txBody>
      </p:sp>
      <p:sp>
        <p:nvSpPr>
          <p:cNvPr id="11" name="Text 3">
            <a:extLst>
              <a:ext uri="{FF2B5EF4-FFF2-40B4-BE49-F238E27FC236}">
                <a16:creationId xmlns:a16="http://schemas.microsoft.com/office/drawing/2014/main" id="{F7DCF12D-6CF9-D84A-FE97-D52C842BF230}"/>
              </a:ext>
            </a:extLst>
          </p:cNvPr>
          <p:cNvSpPr/>
          <p:nvPr/>
        </p:nvSpPr>
        <p:spPr>
          <a:xfrm>
            <a:off x="4868086" y="2622129"/>
            <a:ext cx="2016579"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تعريف فرق العمل</a:t>
            </a:r>
            <a:endParaRPr lang="ar-SA" sz="1800"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4AB8BE02-D616-C0B9-B1F7-01AD8EA14FBC}"/>
              </a:ext>
            </a:extLst>
          </p:cNvPr>
          <p:cNvSpPr/>
          <p:nvPr/>
        </p:nvSpPr>
        <p:spPr>
          <a:xfrm>
            <a:off x="4320804" y="3101318"/>
            <a:ext cx="2828132" cy="933076"/>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مجموعة من الأفراد الذين يعملون معًا لتحقيق أهداف مشتركة في بيئة متناغمة وتعاونية.</a:t>
            </a:r>
            <a:endParaRPr lang="ar-SA"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57941206-2267-8B85-EC27-89952BC0B663}"/>
              </a:ext>
            </a:extLst>
          </p:cNvPr>
          <p:cNvSpPr/>
          <p:nvPr/>
        </p:nvSpPr>
        <p:spPr>
          <a:xfrm>
            <a:off x="632693" y="2232212"/>
            <a:ext cx="2854722" cy="116400"/>
          </a:xfrm>
          <a:prstGeom prst="roundRect">
            <a:avLst>
              <a:gd name="adj" fmla="val 6778"/>
            </a:avLst>
          </a:prstGeom>
          <a:solidFill>
            <a:srgbClr val="CEE6FD"/>
          </a:solidFill>
          <a:ln/>
        </p:spPr>
        <p:txBody>
          <a:bodyPr wrap="square">
            <a:spAutoFit/>
          </a:bodyPr>
          <a:lstStyle/>
          <a:p>
            <a:pPr>
              <a:lnSpc>
                <a:spcPct val="150000"/>
              </a:lnSpc>
            </a:pPr>
            <a:endParaRPr lang="ar-SA" sz="1800"/>
          </a:p>
        </p:txBody>
      </p:sp>
      <p:sp>
        <p:nvSpPr>
          <p:cNvPr id="14" name="Shape 6">
            <a:extLst>
              <a:ext uri="{FF2B5EF4-FFF2-40B4-BE49-F238E27FC236}">
                <a16:creationId xmlns:a16="http://schemas.microsoft.com/office/drawing/2014/main" id="{4ABD6275-D221-E1F4-4655-1A918B32CBF0}"/>
              </a:ext>
            </a:extLst>
          </p:cNvPr>
          <p:cNvSpPr/>
          <p:nvPr/>
        </p:nvSpPr>
        <p:spPr>
          <a:xfrm>
            <a:off x="3156818" y="2026420"/>
            <a:ext cx="456009" cy="588992"/>
          </a:xfrm>
          <a:prstGeom prst="roundRect">
            <a:avLst>
              <a:gd name="adj" fmla="val 16708519"/>
            </a:avLst>
          </a:prstGeom>
          <a:solidFill>
            <a:srgbClr val="84C1FA"/>
          </a:solidFill>
          <a:ln/>
        </p:spPr>
        <p:txBody>
          <a:bodyPr>
            <a:spAutoFit/>
          </a:bodyPr>
          <a:lstStyle/>
          <a:p>
            <a:pPr>
              <a:lnSpc>
                <a:spcPct val="150000"/>
              </a:lnSpc>
            </a:pPr>
            <a:endParaRPr lang="ar-SA" sz="1800"/>
          </a:p>
        </p:txBody>
      </p:sp>
      <p:sp>
        <p:nvSpPr>
          <p:cNvPr id="16" name="Text 7">
            <a:extLst>
              <a:ext uri="{FF2B5EF4-FFF2-40B4-BE49-F238E27FC236}">
                <a16:creationId xmlns:a16="http://schemas.microsoft.com/office/drawing/2014/main" id="{6BFB8027-F44B-82FC-3E39-49F36AA780B0}"/>
              </a:ext>
            </a:extLst>
          </p:cNvPr>
          <p:cNvSpPr/>
          <p:nvPr/>
        </p:nvSpPr>
        <p:spPr>
          <a:xfrm>
            <a:off x="1108804" y="2410135"/>
            <a:ext cx="2024593"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أهمية فرق العمل</a:t>
            </a:r>
            <a:endParaRPr lang="ar-SA" sz="1800" b="1" dirty="0">
              <a:solidFill>
                <a:schemeClr val="accent2">
                  <a:lumMod val="75000"/>
                </a:schemeClr>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F06D6DB4-8F8B-BD96-F51B-441B2037E947}"/>
              </a:ext>
            </a:extLst>
          </p:cNvPr>
          <p:cNvSpPr/>
          <p:nvPr/>
        </p:nvSpPr>
        <p:spPr>
          <a:xfrm>
            <a:off x="507307" y="2873952"/>
            <a:ext cx="2828132"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تحسين التنسيق بين الإدارات والمعلمين</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تعزيز تبادل الخبرات بين الأفراد</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رفع كفاءة الأداء وزيادة الفاعلية</a:t>
            </a:r>
            <a:endParaRPr lang="ar-SA" dirty="0">
              <a:latin typeface="Alexandria" pitchFamily="2" charset="-78"/>
              <a:cs typeface="Alexandria" pitchFamily="2" charset="-78"/>
            </a:endParaRPr>
          </a:p>
        </p:txBody>
      </p:sp>
      <p:sp>
        <p:nvSpPr>
          <p:cNvPr id="19" name="Shape 9">
            <a:extLst>
              <a:ext uri="{FF2B5EF4-FFF2-40B4-BE49-F238E27FC236}">
                <a16:creationId xmlns:a16="http://schemas.microsoft.com/office/drawing/2014/main" id="{58E45897-85AE-4C82-5169-B3306DC234A2}"/>
              </a:ext>
            </a:extLst>
          </p:cNvPr>
          <p:cNvSpPr/>
          <p:nvPr/>
        </p:nvSpPr>
        <p:spPr>
          <a:xfrm>
            <a:off x="632693" y="4401784"/>
            <a:ext cx="6334126" cy="163366"/>
          </a:xfrm>
          <a:prstGeom prst="roundRect">
            <a:avLst>
              <a:gd name="adj" fmla="val 5947"/>
            </a:avLst>
          </a:prstGeom>
          <a:solidFill>
            <a:srgbClr val="CEE6FD"/>
          </a:solidFill>
          <a:ln/>
        </p:spPr>
        <p:txBody>
          <a:bodyPr wrap="square">
            <a:spAutoFit/>
          </a:bodyPr>
          <a:lstStyle/>
          <a:p>
            <a:pPr>
              <a:lnSpc>
                <a:spcPct val="150000"/>
              </a:lnSpc>
            </a:pPr>
            <a:endParaRPr lang="ar-SA" sz="1800"/>
          </a:p>
        </p:txBody>
      </p:sp>
      <p:sp>
        <p:nvSpPr>
          <p:cNvPr id="20" name="Shape 10">
            <a:extLst>
              <a:ext uri="{FF2B5EF4-FFF2-40B4-BE49-F238E27FC236}">
                <a16:creationId xmlns:a16="http://schemas.microsoft.com/office/drawing/2014/main" id="{7196861F-4370-DCA8-8328-45A568D8DDCF}"/>
              </a:ext>
            </a:extLst>
          </p:cNvPr>
          <p:cNvSpPr/>
          <p:nvPr/>
        </p:nvSpPr>
        <p:spPr>
          <a:xfrm>
            <a:off x="6576095" y="4184726"/>
            <a:ext cx="456009" cy="588992"/>
          </a:xfrm>
          <a:prstGeom prst="roundRect">
            <a:avLst>
              <a:gd name="adj" fmla="val 16708519"/>
            </a:avLst>
          </a:prstGeom>
          <a:solidFill>
            <a:srgbClr val="84C1FA"/>
          </a:solidFill>
          <a:ln/>
        </p:spPr>
        <p:txBody>
          <a:bodyPr>
            <a:spAutoFit/>
          </a:bodyPr>
          <a:lstStyle/>
          <a:p>
            <a:pPr>
              <a:lnSpc>
                <a:spcPct val="150000"/>
              </a:lnSpc>
            </a:pPr>
            <a:endParaRPr lang="ar-SA" sz="1800"/>
          </a:p>
        </p:txBody>
      </p:sp>
      <p:sp>
        <p:nvSpPr>
          <p:cNvPr id="22" name="Text 11">
            <a:extLst>
              <a:ext uri="{FF2B5EF4-FFF2-40B4-BE49-F238E27FC236}">
                <a16:creationId xmlns:a16="http://schemas.microsoft.com/office/drawing/2014/main" id="{5CD01C48-3820-EA88-6E3B-2034589078D9}"/>
              </a:ext>
            </a:extLst>
          </p:cNvPr>
          <p:cNvSpPr/>
          <p:nvPr/>
        </p:nvSpPr>
        <p:spPr>
          <a:xfrm>
            <a:off x="3957026" y="4589372"/>
            <a:ext cx="2494273" cy="368691"/>
          </a:xfrm>
          <a:prstGeom prst="rect">
            <a:avLst/>
          </a:prstGeom>
          <a:noFill/>
          <a:ln/>
        </p:spPr>
        <p:txBody>
          <a:bodyPr wrap="none" lIns="0" tIns="0" rIns="0" bIns="0" rtlCol="0" anchor="t">
            <a:spAutoFit/>
          </a:bodyPr>
          <a:lstStyle/>
          <a:p>
            <a:pPr algn="r" rtl="1">
              <a:lnSpc>
                <a:spcPct val="150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خصائص الفريق الناجح</a:t>
            </a:r>
            <a:endParaRPr lang="ar-SA" sz="1800" b="1"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3FEB2384-0B7C-FC16-4DD8-74E022E65A23}"/>
              </a:ext>
            </a:extLst>
          </p:cNvPr>
          <p:cNvSpPr/>
          <p:nvPr/>
        </p:nvSpPr>
        <p:spPr>
          <a:xfrm>
            <a:off x="784696" y="5013372"/>
            <a:ext cx="6099969"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وضوح الأهداف والالتزام بها</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تنظيم الأدوار والمهمات</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التواصل المستمر والفعال</a:t>
            </a:r>
            <a:endParaRPr lang="ar-SA" dirty="0">
              <a:latin typeface="Alexandria" pitchFamily="2" charset="-78"/>
              <a:cs typeface="Alexandria" pitchFamily="2" charset="-78"/>
            </a:endParaRPr>
          </a:p>
          <a:p>
            <a:pPr marL="285739" indent="-285739" algn="r" rtl="1">
              <a:lnSpc>
                <a:spcPct val="150000"/>
              </a:lnSpc>
              <a:buSzPct val="100000"/>
              <a:buChar char="•"/>
            </a:pPr>
            <a:r>
              <a:rPr lang="ar-SA" dirty="0">
                <a:solidFill>
                  <a:srgbClr val="1E3063"/>
                </a:solidFill>
                <a:latin typeface="Alexandria" pitchFamily="2" charset="-78"/>
                <a:ea typeface="Instrument Sans Medium" pitchFamily="34" charset="-122"/>
                <a:cs typeface="Alexandria" pitchFamily="2" charset="-78"/>
              </a:rPr>
              <a:t>التحفيز والتقدير المستمر</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61133558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11624" y="30703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5C7FA52-D5E9-A4CA-FE3A-1E0137C07332}"/>
              </a:ext>
            </a:extLst>
          </p:cNvPr>
          <p:cNvSpPr/>
          <p:nvPr/>
        </p:nvSpPr>
        <p:spPr>
          <a:xfrm>
            <a:off x="5758124" y="418868"/>
            <a:ext cx="4552528"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مراحل بناء فرق العمل الناجحة:</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41F9DB2B-735F-4748-9DB5-3E48C45381B6}"/>
              </a:ext>
            </a:extLst>
          </p:cNvPr>
          <p:cNvSpPr/>
          <p:nvPr/>
        </p:nvSpPr>
        <p:spPr>
          <a:xfrm>
            <a:off x="686877" y="1215210"/>
            <a:ext cx="1088650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بناء فريق ناجح يتطلب المرور بسلسلة من المراحل المترابطة، وكل مرحلة تشكل أساسًا للمرحلة التالية. هذه المراحل تعكس العملية الطبيعية لتطور الفريق من التكوين إلى الأداء العالي.</a:t>
            </a:r>
            <a:endParaRPr lang="en-US"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A4A1AFF4-69C5-19EF-FBDA-61B21CC92D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19210" y="1716385"/>
            <a:ext cx="762694" cy="915193"/>
          </a:xfrm>
          <a:prstGeom prst="rect">
            <a:avLst/>
          </a:prstGeom>
        </p:spPr>
      </p:pic>
      <p:sp>
        <p:nvSpPr>
          <p:cNvPr id="9" name="Text 2">
            <a:extLst>
              <a:ext uri="{FF2B5EF4-FFF2-40B4-BE49-F238E27FC236}">
                <a16:creationId xmlns:a16="http://schemas.microsoft.com/office/drawing/2014/main" id="{1534ED21-5316-47A6-904A-9583F280AAF1}"/>
              </a:ext>
            </a:extLst>
          </p:cNvPr>
          <p:cNvSpPr/>
          <p:nvPr/>
        </p:nvSpPr>
        <p:spPr>
          <a:xfrm>
            <a:off x="9841849" y="1868884"/>
            <a:ext cx="836768"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التشكيل</a:t>
            </a:r>
            <a:endParaRPr lang="en-US" sz="1800"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3E813E6C-ED08-7D5A-0FDC-EA5F68F3826F}"/>
              </a:ext>
            </a:extLst>
          </p:cNvPr>
          <p:cNvSpPr/>
          <p:nvPr/>
        </p:nvSpPr>
        <p:spPr>
          <a:xfrm>
            <a:off x="5750985" y="2191545"/>
            <a:ext cx="4927631"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يتعرف الأفراد إلى بعضهم وتبدأ فترة التكيف والتعارف المتبادل.</a:t>
            </a:r>
            <a:endParaRPr lang="en-US" dirty="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CA780706-0EE1-49FA-CD70-059ECFB9A2A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819210" y="2631579"/>
            <a:ext cx="762694" cy="915193"/>
          </a:xfrm>
          <a:prstGeom prst="rect">
            <a:avLst/>
          </a:prstGeom>
        </p:spPr>
      </p:pic>
      <p:sp>
        <p:nvSpPr>
          <p:cNvPr id="12" name="Text 4">
            <a:extLst>
              <a:ext uri="{FF2B5EF4-FFF2-40B4-BE49-F238E27FC236}">
                <a16:creationId xmlns:a16="http://schemas.microsoft.com/office/drawing/2014/main" id="{0D07C102-E245-BC4D-FD11-4DE7946A69ED}"/>
              </a:ext>
            </a:extLst>
          </p:cNvPr>
          <p:cNvSpPr/>
          <p:nvPr/>
        </p:nvSpPr>
        <p:spPr>
          <a:xfrm>
            <a:off x="9166986" y="2784079"/>
            <a:ext cx="1511631"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الصراع والتحدي</a:t>
            </a:r>
            <a:endParaRPr lang="en-US" sz="16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BC826F47-836F-C76C-D533-F82280E2C22F}"/>
              </a:ext>
            </a:extLst>
          </p:cNvPr>
          <p:cNvSpPr/>
          <p:nvPr/>
        </p:nvSpPr>
        <p:spPr>
          <a:xfrm>
            <a:off x="4737887" y="3106738"/>
            <a:ext cx="5940729"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تبدأ التحديات والتباين في الآراء والأفكار، وهي مرحلة طبيعية في بناء الفريق.</a:t>
            </a:r>
            <a:endParaRPr lang="en-US" dirty="0">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66408B97-4871-00B0-E74E-D002E5D17EE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819210" y="3546773"/>
            <a:ext cx="762694" cy="915193"/>
          </a:xfrm>
          <a:prstGeom prst="rect">
            <a:avLst/>
          </a:prstGeom>
        </p:spPr>
      </p:pic>
      <p:sp>
        <p:nvSpPr>
          <p:cNvPr id="15" name="Text 6">
            <a:extLst>
              <a:ext uri="{FF2B5EF4-FFF2-40B4-BE49-F238E27FC236}">
                <a16:creationId xmlns:a16="http://schemas.microsoft.com/office/drawing/2014/main" id="{3B8A1EF2-6F63-BDD0-DA45-26747372AC49}"/>
              </a:ext>
            </a:extLst>
          </p:cNvPr>
          <p:cNvSpPr/>
          <p:nvPr/>
        </p:nvSpPr>
        <p:spPr>
          <a:xfrm>
            <a:off x="8899284" y="3699272"/>
            <a:ext cx="1779333"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التنظيم والتوضيح</a:t>
            </a:r>
            <a:endParaRPr lang="en-US" sz="1600"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A734B9C0-BAFD-1233-345D-4084AED456CB}"/>
              </a:ext>
            </a:extLst>
          </p:cNvPr>
          <p:cNvSpPr/>
          <p:nvPr/>
        </p:nvSpPr>
        <p:spPr>
          <a:xfrm>
            <a:off x="5800679" y="4021932"/>
            <a:ext cx="4877937"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تتضح الأدوار والتوقعات وتبدأ الإجراءات التنظيمية في التشكل.</a:t>
            </a:r>
            <a:endParaRPr lang="en-US" dirty="0">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9D87FD3F-8417-6EAD-AA20-FE0C5E79567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819210" y="4461967"/>
            <a:ext cx="762694" cy="915193"/>
          </a:xfrm>
          <a:prstGeom prst="rect">
            <a:avLst/>
          </a:prstGeom>
        </p:spPr>
      </p:pic>
      <p:sp>
        <p:nvSpPr>
          <p:cNvPr id="19" name="Text 8">
            <a:extLst>
              <a:ext uri="{FF2B5EF4-FFF2-40B4-BE49-F238E27FC236}">
                <a16:creationId xmlns:a16="http://schemas.microsoft.com/office/drawing/2014/main" id="{72BFCA98-8520-CFB7-EFD5-29CF1ADE1487}"/>
              </a:ext>
            </a:extLst>
          </p:cNvPr>
          <p:cNvSpPr/>
          <p:nvPr/>
        </p:nvSpPr>
        <p:spPr>
          <a:xfrm>
            <a:off x="10135201" y="4614466"/>
            <a:ext cx="543417"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الأداء</a:t>
            </a:r>
            <a:endParaRPr lang="en-US" sz="1600"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4823D01C-E743-15F0-C281-24144E445468}"/>
              </a:ext>
            </a:extLst>
          </p:cNvPr>
          <p:cNvSpPr/>
          <p:nvPr/>
        </p:nvSpPr>
        <p:spPr>
          <a:xfrm>
            <a:off x="5885637" y="4937126"/>
            <a:ext cx="4792979"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يعمل الفريق بكفاءة عالية نحو تحقيق أهدافه المحددة بدقة.</a:t>
            </a:r>
            <a:endParaRPr lang="en-US" dirty="0">
              <a:latin typeface="Alexandria" pitchFamily="2" charset="-78"/>
              <a:cs typeface="Alexandria" pitchFamily="2" charset="-78"/>
            </a:endParaRPr>
          </a:p>
        </p:txBody>
      </p:sp>
      <p:pic>
        <p:nvPicPr>
          <p:cNvPr id="21" name="Image 4" descr="preencoded.png">
            <a:extLst>
              <a:ext uri="{FF2B5EF4-FFF2-40B4-BE49-F238E27FC236}">
                <a16:creationId xmlns:a16="http://schemas.microsoft.com/office/drawing/2014/main" id="{C0CF1431-C6C8-977B-15AD-506DFDC67C5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819210" y="5377160"/>
            <a:ext cx="762694" cy="915193"/>
          </a:xfrm>
          <a:prstGeom prst="rect">
            <a:avLst/>
          </a:prstGeom>
        </p:spPr>
      </p:pic>
      <p:sp>
        <p:nvSpPr>
          <p:cNvPr id="22" name="Text 10">
            <a:extLst>
              <a:ext uri="{FF2B5EF4-FFF2-40B4-BE49-F238E27FC236}">
                <a16:creationId xmlns:a16="http://schemas.microsoft.com/office/drawing/2014/main" id="{9B67EEED-DBB8-4C3E-505C-D03EDBDBC533}"/>
              </a:ext>
            </a:extLst>
          </p:cNvPr>
          <p:cNvSpPr/>
          <p:nvPr/>
        </p:nvSpPr>
        <p:spPr>
          <a:xfrm>
            <a:off x="9067600" y="5529659"/>
            <a:ext cx="1611017"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التقييم والتطوير</a:t>
            </a:r>
            <a:endParaRPr lang="en-US" sz="1600" b="1"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C59A2315-18F7-1175-C520-0991A514204E}"/>
              </a:ext>
            </a:extLst>
          </p:cNvPr>
          <p:cNvSpPr/>
          <p:nvPr/>
        </p:nvSpPr>
        <p:spPr>
          <a:xfrm>
            <a:off x="5965787" y="5852320"/>
            <a:ext cx="4712829"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يتم تقييم الأداء والبحث عن طرق مستمرة لتحسينه وتطويره.</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3843430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7BE2CDF-F2AE-0401-DE1D-FDAB8DF2DE07}"/>
              </a:ext>
            </a:extLst>
          </p:cNvPr>
          <p:cNvSpPr/>
          <p:nvPr/>
        </p:nvSpPr>
        <p:spPr>
          <a:xfrm>
            <a:off x="5323496" y="1292448"/>
            <a:ext cx="6226063" cy="460767"/>
          </a:xfrm>
          <a:prstGeom prst="rect">
            <a:avLst/>
          </a:prstGeom>
          <a:noFill/>
          <a:ln/>
        </p:spPr>
        <p:txBody>
          <a:bodyPr wrap="none" lIns="0" tIns="0" rIns="0" bIns="0" rtlCol="0" anchor="t">
            <a:spAutoFit/>
          </a:bodyPr>
          <a:lstStyle/>
          <a:p>
            <a:pPr algn="r" rtl="1">
              <a:lnSpc>
                <a:spcPts val="4042"/>
              </a:lnSpc>
            </a:pPr>
            <a:r>
              <a:rPr lang="ar-SA" sz="2400" b="1" dirty="0">
                <a:solidFill>
                  <a:srgbClr val="00B0F0"/>
                </a:solidFill>
                <a:latin typeface="Alexandria" pitchFamily="2" charset="-78"/>
                <a:ea typeface="Instrument Sans Semi Bold" pitchFamily="34" charset="-122"/>
                <a:cs typeface="Alexandria" pitchFamily="2" charset="-78"/>
              </a:rPr>
              <a:t>دور القيادة التربوية في تعزيز ثقافة الفريق:</a:t>
            </a:r>
            <a:endParaRPr lang="ar-SA" sz="24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4A4BC1F2-5438-8127-A5DE-6D3A2DE6CF48}"/>
              </a:ext>
            </a:extLst>
          </p:cNvPr>
          <p:cNvSpPr/>
          <p:nvPr/>
        </p:nvSpPr>
        <p:spPr>
          <a:xfrm>
            <a:off x="6197700" y="2139875"/>
            <a:ext cx="5351859"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8" name="Shape 2">
            <a:extLst>
              <a:ext uri="{FF2B5EF4-FFF2-40B4-BE49-F238E27FC236}">
                <a16:creationId xmlns:a16="http://schemas.microsoft.com/office/drawing/2014/main" id="{3CA61C66-C6B8-68AA-FAB8-4B1805046F35}"/>
              </a:ext>
            </a:extLst>
          </p:cNvPr>
          <p:cNvSpPr/>
          <p:nvPr/>
        </p:nvSpPr>
        <p:spPr>
          <a:xfrm>
            <a:off x="11492408" y="2139875"/>
            <a:ext cx="76200" cy="1255613"/>
          </a:xfrm>
          <a:prstGeom prst="roundRect">
            <a:avLst>
              <a:gd name="adj" fmla="val 195349"/>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924446FE-4EC0-B74F-68CD-016DD5D89522}"/>
              </a:ext>
            </a:extLst>
          </p:cNvPr>
          <p:cNvSpPr/>
          <p:nvPr/>
        </p:nvSpPr>
        <p:spPr>
          <a:xfrm>
            <a:off x="9656967" y="2324224"/>
            <a:ext cx="1651094"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الرؤية والتوجيه</a:t>
            </a:r>
            <a:endParaRPr lang="ar-SA" sz="18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C0978D54-92D0-7B69-0815-986303A67D34}"/>
              </a:ext>
            </a:extLst>
          </p:cNvPr>
          <p:cNvSpPr/>
          <p:nvPr/>
        </p:nvSpPr>
        <p:spPr>
          <a:xfrm>
            <a:off x="6382048" y="2681908"/>
            <a:ext cx="4926013" cy="529233"/>
          </a:xfrm>
          <a:prstGeom prst="rect">
            <a:avLst/>
          </a:prstGeom>
          <a:noFill/>
          <a:ln/>
        </p:spPr>
        <p:txBody>
          <a:bodyPr wrap="square" lIns="0" tIns="0" rIns="0" bIns="0" rtlCol="0" anchor="t">
            <a:spAutoFit/>
          </a:bodyPr>
          <a:lstStyle/>
          <a:p>
            <a:pPr algn="r" rtl="1">
              <a:lnSpc>
                <a:spcPts val="2083"/>
              </a:lnSpc>
            </a:pPr>
            <a:r>
              <a:rPr lang="ar-SA">
                <a:solidFill>
                  <a:srgbClr val="1E3063"/>
                </a:solidFill>
                <a:latin typeface="Alexandria" pitchFamily="2" charset="-78"/>
                <a:ea typeface="Instrument Sans Medium" pitchFamily="34" charset="-122"/>
                <a:cs typeface="Alexandria" pitchFamily="2" charset="-78"/>
              </a:rPr>
              <a:t>القائد يضع رؤية واضحة ويحدد أهدافًا محددة ويوجه الفريق نحو تحقيقها، مما يخلق اتجاهًا مشتركًا للجميع.</a:t>
            </a:r>
            <a:endParaRPr lang="ar-SA">
              <a:latin typeface="Alexandria" pitchFamily="2" charset="-78"/>
              <a:cs typeface="Alexandria" pitchFamily="2" charset="-78"/>
            </a:endParaRPr>
          </a:p>
        </p:txBody>
      </p:sp>
      <p:sp>
        <p:nvSpPr>
          <p:cNvPr id="11" name="Shape 5">
            <a:extLst>
              <a:ext uri="{FF2B5EF4-FFF2-40B4-BE49-F238E27FC236}">
                <a16:creationId xmlns:a16="http://schemas.microsoft.com/office/drawing/2014/main" id="{FB5E0AC8-3332-D062-4E2F-46D65A1B1774}"/>
              </a:ext>
            </a:extLst>
          </p:cNvPr>
          <p:cNvSpPr/>
          <p:nvPr/>
        </p:nvSpPr>
        <p:spPr>
          <a:xfrm>
            <a:off x="680542" y="2139875"/>
            <a:ext cx="5351859"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12" name="Shape 6">
            <a:extLst>
              <a:ext uri="{FF2B5EF4-FFF2-40B4-BE49-F238E27FC236}">
                <a16:creationId xmlns:a16="http://schemas.microsoft.com/office/drawing/2014/main" id="{D2AC45E3-20CD-E239-CC34-E43DFB436EC7}"/>
              </a:ext>
            </a:extLst>
          </p:cNvPr>
          <p:cNvSpPr/>
          <p:nvPr/>
        </p:nvSpPr>
        <p:spPr>
          <a:xfrm>
            <a:off x="5975251" y="2139875"/>
            <a:ext cx="76200" cy="1255613"/>
          </a:xfrm>
          <a:prstGeom prst="roundRect">
            <a:avLst>
              <a:gd name="adj" fmla="val 195349"/>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F60C4746-A52F-7325-4B77-1A256EF64E04}"/>
              </a:ext>
            </a:extLst>
          </p:cNvPr>
          <p:cNvSpPr/>
          <p:nvPr/>
        </p:nvSpPr>
        <p:spPr>
          <a:xfrm>
            <a:off x="4078895" y="2324224"/>
            <a:ext cx="1712008"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التحفيز والإلهام</a:t>
            </a:r>
            <a:endParaRPr lang="ar-SA" sz="1800"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5233982B-8389-AF67-96A2-BF14592E0C1A}"/>
              </a:ext>
            </a:extLst>
          </p:cNvPr>
          <p:cNvSpPr/>
          <p:nvPr/>
        </p:nvSpPr>
        <p:spPr>
          <a:xfrm>
            <a:off x="864890" y="2681908"/>
            <a:ext cx="4926013" cy="529233"/>
          </a:xfrm>
          <a:prstGeom prst="rect">
            <a:avLst/>
          </a:prstGeom>
          <a:noFill/>
          <a:ln/>
        </p:spPr>
        <p:txBody>
          <a:bodyPr wrap="square" lIns="0" tIns="0" rIns="0" bIns="0" rtlCol="0" anchor="t">
            <a:spAutoFit/>
          </a:bodyPr>
          <a:lstStyle/>
          <a:p>
            <a:pPr algn="r" rtl="1">
              <a:lnSpc>
                <a:spcPts val="2083"/>
              </a:lnSpc>
            </a:pPr>
            <a:r>
              <a:rPr lang="ar-SA">
                <a:solidFill>
                  <a:srgbClr val="1E3063"/>
                </a:solidFill>
                <a:latin typeface="Alexandria" pitchFamily="2" charset="-78"/>
                <a:ea typeface="Instrument Sans Medium" pitchFamily="34" charset="-122"/>
                <a:cs typeface="Alexandria" pitchFamily="2" charset="-78"/>
              </a:rPr>
              <a:t>القائد يشجع الأعضاء على المشاركة الفعّالة والابتكار، ويخلق بيئة تشجع على التفكير الإبداعي.</a:t>
            </a:r>
            <a:endParaRPr lang="ar-SA">
              <a:latin typeface="Alexandria" pitchFamily="2" charset="-78"/>
              <a:cs typeface="Alexandria" pitchFamily="2" charset="-78"/>
            </a:endParaRPr>
          </a:p>
        </p:txBody>
      </p:sp>
      <p:sp>
        <p:nvSpPr>
          <p:cNvPr id="15" name="Shape 9">
            <a:extLst>
              <a:ext uri="{FF2B5EF4-FFF2-40B4-BE49-F238E27FC236}">
                <a16:creationId xmlns:a16="http://schemas.microsoft.com/office/drawing/2014/main" id="{9C2FAF2C-9420-A069-0BDF-E3DE958D26D8}"/>
              </a:ext>
            </a:extLst>
          </p:cNvPr>
          <p:cNvSpPr/>
          <p:nvPr/>
        </p:nvSpPr>
        <p:spPr>
          <a:xfrm>
            <a:off x="6197700" y="3560787"/>
            <a:ext cx="5351859"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16" name="Shape 10">
            <a:extLst>
              <a:ext uri="{FF2B5EF4-FFF2-40B4-BE49-F238E27FC236}">
                <a16:creationId xmlns:a16="http://schemas.microsoft.com/office/drawing/2014/main" id="{D0D9E1F0-D66A-C814-E61C-39A0FCD50EFB}"/>
              </a:ext>
            </a:extLst>
          </p:cNvPr>
          <p:cNvSpPr/>
          <p:nvPr/>
        </p:nvSpPr>
        <p:spPr>
          <a:xfrm>
            <a:off x="11492408" y="3560787"/>
            <a:ext cx="76200" cy="1255613"/>
          </a:xfrm>
          <a:prstGeom prst="roundRect">
            <a:avLst>
              <a:gd name="adj" fmla="val 195349"/>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98413E25-B1B1-7580-0841-BAF49FF7CAE8}"/>
              </a:ext>
            </a:extLst>
          </p:cNvPr>
          <p:cNvSpPr/>
          <p:nvPr/>
        </p:nvSpPr>
        <p:spPr>
          <a:xfrm>
            <a:off x="9634526" y="3745136"/>
            <a:ext cx="1673535"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القيادة بالقدوة</a:t>
            </a:r>
            <a:endParaRPr lang="ar-SA" sz="1800"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4C3E4066-03D5-2C94-7B61-58688D91BE23}"/>
              </a:ext>
            </a:extLst>
          </p:cNvPr>
          <p:cNvSpPr/>
          <p:nvPr/>
        </p:nvSpPr>
        <p:spPr>
          <a:xfrm>
            <a:off x="6382048" y="4102819"/>
            <a:ext cx="4926013" cy="529233"/>
          </a:xfrm>
          <a:prstGeom prst="rect">
            <a:avLst/>
          </a:prstGeom>
          <a:noFill/>
          <a:ln/>
        </p:spPr>
        <p:txBody>
          <a:bodyPr wrap="square" lIns="0" tIns="0" rIns="0" bIns="0" rtlCol="0" anchor="t">
            <a:spAutoFit/>
          </a:bodyPr>
          <a:lstStyle/>
          <a:p>
            <a:pPr algn="r" rtl="1">
              <a:lnSpc>
                <a:spcPts val="2083"/>
              </a:lnSpc>
            </a:pPr>
            <a:r>
              <a:rPr lang="ar-SA">
                <a:solidFill>
                  <a:srgbClr val="1E3063"/>
                </a:solidFill>
                <a:latin typeface="Alexandria" pitchFamily="2" charset="-78"/>
                <a:ea typeface="Instrument Sans Medium" pitchFamily="34" charset="-122"/>
                <a:cs typeface="Alexandria" pitchFamily="2" charset="-78"/>
              </a:rPr>
              <a:t>القائد يجب أن يكون نموذجًا حيًا للإبداع والالتزام والتعاون، مما يلهم الأعضاء بسلوكه.</a:t>
            </a:r>
            <a:endParaRPr lang="ar-SA">
              <a:latin typeface="Alexandria" pitchFamily="2" charset="-78"/>
              <a:cs typeface="Alexandria" pitchFamily="2" charset="-78"/>
            </a:endParaRPr>
          </a:p>
        </p:txBody>
      </p:sp>
      <p:sp>
        <p:nvSpPr>
          <p:cNvPr id="20" name="Shape 13">
            <a:extLst>
              <a:ext uri="{FF2B5EF4-FFF2-40B4-BE49-F238E27FC236}">
                <a16:creationId xmlns:a16="http://schemas.microsoft.com/office/drawing/2014/main" id="{0C18B2C7-63F4-4BC9-C9F3-95788E0A9FFD}"/>
              </a:ext>
            </a:extLst>
          </p:cNvPr>
          <p:cNvSpPr/>
          <p:nvPr/>
        </p:nvSpPr>
        <p:spPr>
          <a:xfrm>
            <a:off x="680542" y="3560787"/>
            <a:ext cx="5351859"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21" name="Shape 14">
            <a:extLst>
              <a:ext uri="{FF2B5EF4-FFF2-40B4-BE49-F238E27FC236}">
                <a16:creationId xmlns:a16="http://schemas.microsoft.com/office/drawing/2014/main" id="{BAA3EC30-8E0C-4499-B747-E1F2793349D8}"/>
              </a:ext>
            </a:extLst>
          </p:cNvPr>
          <p:cNvSpPr/>
          <p:nvPr/>
        </p:nvSpPr>
        <p:spPr>
          <a:xfrm>
            <a:off x="5975251" y="3560787"/>
            <a:ext cx="76200" cy="1255613"/>
          </a:xfrm>
          <a:prstGeom prst="roundRect">
            <a:avLst>
              <a:gd name="adj" fmla="val 195349"/>
            </a:avLst>
          </a:prstGeom>
          <a:solidFill>
            <a:srgbClr val="84C1FA"/>
          </a:solidFill>
          <a:ln/>
        </p:spPr>
        <p:txBody>
          <a:bodyPr>
            <a:spAutoFit/>
          </a:bodyPr>
          <a:lstStyle/>
          <a:p>
            <a:endParaRPr lang="en-US"/>
          </a:p>
        </p:txBody>
      </p:sp>
      <p:sp>
        <p:nvSpPr>
          <p:cNvPr id="22" name="Text 15">
            <a:extLst>
              <a:ext uri="{FF2B5EF4-FFF2-40B4-BE49-F238E27FC236}">
                <a16:creationId xmlns:a16="http://schemas.microsoft.com/office/drawing/2014/main" id="{6F9232E5-F249-092E-3E14-48291818E6B7}"/>
              </a:ext>
            </a:extLst>
          </p:cNvPr>
          <p:cNvSpPr/>
          <p:nvPr/>
        </p:nvSpPr>
        <p:spPr>
          <a:xfrm>
            <a:off x="4736127" y="3745136"/>
            <a:ext cx="1054776"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بناء الثقة</a:t>
            </a:r>
            <a:endParaRPr lang="ar-SA" sz="1800"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0D9054BA-CDEC-7D37-D96C-67CC67832791}"/>
              </a:ext>
            </a:extLst>
          </p:cNvPr>
          <p:cNvSpPr/>
          <p:nvPr/>
        </p:nvSpPr>
        <p:spPr>
          <a:xfrm>
            <a:off x="864890" y="4102819"/>
            <a:ext cx="4926013" cy="529233"/>
          </a:xfrm>
          <a:prstGeom prst="rect">
            <a:avLst/>
          </a:prstGeom>
          <a:noFill/>
          <a:ln/>
        </p:spPr>
        <p:txBody>
          <a:bodyPr wrap="square" lIns="0" tIns="0" rIns="0" bIns="0" rtlCol="0" anchor="t">
            <a:spAutoFit/>
          </a:bodyPr>
          <a:lstStyle/>
          <a:p>
            <a:pPr algn="r" rtl="1">
              <a:lnSpc>
                <a:spcPts val="2083"/>
              </a:lnSpc>
            </a:pPr>
            <a:r>
              <a:rPr lang="ar-SA">
                <a:solidFill>
                  <a:srgbClr val="1E3063"/>
                </a:solidFill>
                <a:latin typeface="Alexandria" pitchFamily="2" charset="-78"/>
                <a:ea typeface="Instrument Sans Medium" pitchFamily="34" charset="-122"/>
                <a:cs typeface="Alexandria" pitchFamily="2" charset="-78"/>
              </a:rPr>
              <a:t>القائد يعزز الشفافية والنزاهة مما يساهم في تقليل الشكوك والصراعات وبناء الثقة المتبادلة.</a:t>
            </a:r>
            <a:endParaRPr lang="ar-SA">
              <a:latin typeface="Alexandria" pitchFamily="2" charset="-78"/>
              <a:cs typeface="Alexandria" pitchFamily="2" charset="-78"/>
            </a:endParaRPr>
          </a:p>
        </p:txBody>
      </p:sp>
      <p:sp>
        <p:nvSpPr>
          <p:cNvPr id="26" name="Shape 17">
            <a:extLst>
              <a:ext uri="{FF2B5EF4-FFF2-40B4-BE49-F238E27FC236}">
                <a16:creationId xmlns:a16="http://schemas.microsoft.com/office/drawing/2014/main" id="{2ED4E030-8577-B7C6-FF65-76AC13AA36F3}"/>
              </a:ext>
            </a:extLst>
          </p:cNvPr>
          <p:cNvSpPr/>
          <p:nvPr/>
        </p:nvSpPr>
        <p:spPr>
          <a:xfrm>
            <a:off x="6197700" y="4981699"/>
            <a:ext cx="5351859"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27" name="Shape 18">
            <a:extLst>
              <a:ext uri="{FF2B5EF4-FFF2-40B4-BE49-F238E27FC236}">
                <a16:creationId xmlns:a16="http://schemas.microsoft.com/office/drawing/2014/main" id="{7C2EA92C-BD6D-A7BC-3381-EED0AB40E41F}"/>
              </a:ext>
            </a:extLst>
          </p:cNvPr>
          <p:cNvSpPr/>
          <p:nvPr/>
        </p:nvSpPr>
        <p:spPr>
          <a:xfrm>
            <a:off x="11492408" y="4981699"/>
            <a:ext cx="76200" cy="1255613"/>
          </a:xfrm>
          <a:prstGeom prst="roundRect">
            <a:avLst>
              <a:gd name="adj" fmla="val 195349"/>
            </a:avLst>
          </a:prstGeom>
          <a:solidFill>
            <a:srgbClr val="84C1FA"/>
          </a:solidFill>
          <a:ln/>
        </p:spPr>
        <p:txBody>
          <a:bodyPr>
            <a:spAutoFit/>
          </a:bodyPr>
          <a:lstStyle/>
          <a:p>
            <a:endParaRPr lang="en-US"/>
          </a:p>
        </p:txBody>
      </p:sp>
      <p:sp>
        <p:nvSpPr>
          <p:cNvPr id="28" name="Text 19">
            <a:extLst>
              <a:ext uri="{FF2B5EF4-FFF2-40B4-BE49-F238E27FC236}">
                <a16:creationId xmlns:a16="http://schemas.microsoft.com/office/drawing/2014/main" id="{87508986-96DE-96F1-4454-1AA755ABFBB1}"/>
              </a:ext>
            </a:extLst>
          </p:cNvPr>
          <p:cNvSpPr/>
          <p:nvPr/>
        </p:nvSpPr>
        <p:spPr>
          <a:xfrm>
            <a:off x="9267438" y="5166048"/>
            <a:ext cx="2040623"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العدالة والشفافية</a:t>
            </a:r>
            <a:endParaRPr lang="ar-SA" sz="1800" b="1" dirty="0">
              <a:solidFill>
                <a:schemeClr val="accent2">
                  <a:lumMod val="75000"/>
                </a:schemeClr>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D6DAE26E-97CF-A176-30C8-A4A84A529A6E}"/>
              </a:ext>
            </a:extLst>
          </p:cNvPr>
          <p:cNvSpPr/>
          <p:nvPr/>
        </p:nvSpPr>
        <p:spPr>
          <a:xfrm>
            <a:off x="6382048" y="5523731"/>
            <a:ext cx="4926013" cy="529233"/>
          </a:xfrm>
          <a:prstGeom prst="rect">
            <a:avLst/>
          </a:prstGeom>
          <a:noFill/>
          <a:ln/>
        </p:spPr>
        <p:txBody>
          <a:bodyPr wrap="square" lIns="0" tIns="0" rIns="0" bIns="0" rtlCol="0" anchor="t">
            <a:spAutoFit/>
          </a:bodyPr>
          <a:lstStyle/>
          <a:p>
            <a:pPr algn="r" rtl="1">
              <a:lnSpc>
                <a:spcPts val="2083"/>
              </a:lnSpc>
            </a:pPr>
            <a:r>
              <a:rPr lang="ar-SA" dirty="0">
                <a:solidFill>
                  <a:srgbClr val="1E3063"/>
                </a:solidFill>
                <a:latin typeface="Alexandria" pitchFamily="2" charset="-78"/>
                <a:ea typeface="Instrument Sans Medium" pitchFamily="34" charset="-122"/>
                <a:cs typeface="Alexandria" pitchFamily="2" charset="-78"/>
              </a:rPr>
              <a:t>تتطلب توزيع المهام والموارد بشكل عادل وفقًا للقدرات، وتعزيز مشاركة الجميع في القرارات.</a:t>
            </a:r>
            <a:endParaRPr lang="ar-SA" dirty="0">
              <a:latin typeface="Alexandria" pitchFamily="2" charset="-78"/>
              <a:cs typeface="Alexandria" pitchFamily="2" charset="-78"/>
            </a:endParaRPr>
          </a:p>
        </p:txBody>
      </p:sp>
      <p:sp>
        <p:nvSpPr>
          <p:cNvPr id="30" name="Shape 21">
            <a:extLst>
              <a:ext uri="{FF2B5EF4-FFF2-40B4-BE49-F238E27FC236}">
                <a16:creationId xmlns:a16="http://schemas.microsoft.com/office/drawing/2014/main" id="{8D57EFF0-2969-69E2-C146-8FCBE9911217}"/>
              </a:ext>
            </a:extLst>
          </p:cNvPr>
          <p:cNvSpPr/>
          <p:nvPr/>
        </p:nvSpPr>
        <p:spPr>
          <a:xfrm>
            <a:off x="680542" y="4981699"/>
            <a:ext cx="5351859" cy="1255613"/>
          </a:xfrm>
          <a:prstGeom prst="roundRect">
            <a:avLst>
              <a:gd name="adj" fmla="val 7282"/>
            </a:avLst>
          </a:prstGeom>
          <a:solidFill>
            <a:srgbClr val="FFFFFF"/>
          </a:solidFill>
          <a:ln w="22860">
            <a:solidFill>
              <a:srgbClr val="B4CCE3"/>
            </a:solidFill>
            <a:prstDash val="solid"/>
          </a:ln>
        </p:spPr>
        <p:txBody>
          <a:bodyPr>
            <a:spAutoFit/>
          </a:bodyPr>
          <a:lstStyle/>
          <a:p>
            <a:endParaRPr lang="en-US"/>
          </a:p>
        </p:txBody>
      </p:sp>
      <p:sp>
        <p:nvSpPr>
          <p:cNvPr id="31" name="Shape 22">
            <a:extLst>
              <a:ext uri="{FF2B5EF4-FFF2-40B4-BE49-F238E27FC236}">
                <a16:creationId xmlns:a16="http://schemas.microsoft.com/office/drawing/2014/main" id="{DE057EE3-04E4-629B-B606-86FB89DBC266}"/>
              </a:ext>
            </a:extLst>
          </p:cNvPr>
          <p:cNvSpPr/>
          <p:nvPr/>
        </p:nvSpPr>
        <p:spPr>
          <a:xfrm>
            <a:off x="5975251" y="4981699"/>
            <a:ext cx="76200" cy="1255613"/>
          </a:xfrm>
          <a:prstGeom prst="roundRect">
            <a:avLst>
              <a:gd name="adj" fmla="val 195349"/>
            </a:avLst>
          </a:prstGeom>
          <a:solidFill>
            <a:srgbClr val="84C1FA"/>
          </a:solidFill>
          <a:ln/>
        </p:spPr>
        <p:txBody>
          <a:bodyPr>
            <a:spAutoFit/>
          </a:bodyPr>
          <a:lstStyle/>
          <a:p>
            <a:endParaRPr lang="en-US"/>
          </a:p>
        </p:txBody>
      </p:sp>
      <p:sp>
        <p:nvSpPr>
          <p:cNvPr id="32" name="Text 23">
            <a:extLst>
              <a:ext uri="{FF2B5EF4-FFF2-40B4-BE49-F238E27FC236}">
                <a16:creationId xmlns:a16="http://schemas.microsoft.com/office/drawing/2014/main" id="{08A3ECCB-2124-044D-C57C-932B028FD173}"/>
              </a:ext>
            </a:extLst>
          </p:cNvPr>
          <p:cNvSpPr/>
          <p:nvPr/>
        </p:nvSpPr>
        <p:spPr>
          <a:xfrm>
            <a:off x="3593185" y="5166048"/>
            <a:ext cx="2197718" cy="256480"/>
          </a:xfrm>
          <a:prstGeom prst="rect">
            <a:avLst/>
          </a:prstGeom>
          <a:noFill/>
          <a:ln/>
        </p:spPr>
        <p:txBody>
          <a:bodyPr wrap="none" lIns="0" tIns="0" rIns="0" bIns="0" rtlCol="0" anchor="t">
            <a:spAutoFit/>
          </a:bodyPr>
          <a:lstStyle/>
          <a:p>
            <a:pPr algn="r" rtl="1">
              <a:lnSpc>
                <a:spcPts val="20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التوجيه خلال الصراع</a:t>
            </a:r>
            <a:endParaRPr lang="ar-SA" sz="1800" b="1" dirty="0">
              <a:solidFill>
                <a:schemeClr val="accent2">
                  <a:lumMod val="75000"/>
                </a:schemeClr>
              </a:solidFill>
              <a:latin typeface="Alexandria" pitchFamily="2" charset="-78"/>
              <a:cs typeface="Alexandria" pitchFamily="2" charset="-78"/>
            </a:endParaRPr>
          </a:p>
        </p:txBody>
      </p:sp>
      <p:sp>
        <p:nvSpPr>
          <p:cNvPr id="33" name="Text 24">
            <a:extLst>
              <a:ext uri="{FF2B5EF4-FFF2-40B4-BE49-F238E27FC236}">
                <a16:creationId xmlns:a16="http://schemas.microsoft.com/office/drawing/2014/main" id="{F9712A03-37AE-1303-BD36-8C2A851CD38D}"/>
              </a:ext>
            </a:extLst>
          </p:cNvPr>
          <p:cNvSpPr/>
          <p:nvPr/>
        </p:nvSpPr>
        <p:spPr>
          <a:xfrm>
            <a:off x="864890" y="5523731"/>
            <a:ext cx="4926013" cy="529233"/>
          </a:xfrm>
          <a:prstGeom prst="rect">
            <a:avLst/>
          </a:prstGeom>
          <a:noFill/>
          <a:ln/>
        </p:spPr>
        <p:txBody>
          <a:bodyPr wrap="square" lIns="0" tIns="0" rIns="0" bIns="0" rtlCol="0" anchor="t">
            <a:spAutoFit/>
          </a:bodyPr>
          <a:lstStyle/>
          <a:p>
            <a:pPr algn="r" rtl="1">
              <a:lnSpc>
                <a:spcPts val="2083"/>
              </a:lnSpc>
            </a:pPr>
            <a:r>
              <a:rPr lang="ar-SA">
                <a:solidFill>
                  <a:srgbClr val="1E3063"/>
                </a:solidFill>
                <a:latin typeface="Alexandria" pitchFamily="2" charset="-78"/>
                <a:ea typeface="Instrument Sans Medium" pitchFamily="34" charset="-122"/>
                <a:cs typeface="Alexandria" pitchFamily="2" charset="-78"/>
              </a:rPr>
              <a:t>القائد يوفر الإرشاد والدعم المستمر لحل النزاعات بشكل عادل وتحويلها إلى فرص للتعلم.</a:t>
            </a:r>
            <a:endParaRPr lang="ar-SA">
              <a:latin typeface="Alexandria" pitchFamily="2" charset="-78"/>
              <a:cs typeface="Alexandria" pitchFamily="2" charset="-78"/>
            </a:endParaRPr>
          </a:p>
        </p:txBody>
      </p:sp>
    </p:spTree>
    <p:extLst>
      <p:ext uri="{BB962C8B-B14F-4D97-AF65-F5344CB8AC3E}">
        <p14:creationId xmlns:p14="http://schemas.microsoft.com/office/powerpoint/2010/main" val="80689129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90592" y="1065213"/>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26CCCE3-04BC-F081-6F39-F181A9BB1A6B}"/>
              </a:ext>
            </a:extLst>
          </p:cNvPr>
          <p:cNvPicPr>
            <a:picLocks noChangeAspect="1"/>
          </p:cNvPicPr>
          <p:nvPr/>
        </p:nvPicPr>
        <p:blipFill>
          <a:blip r:embed="rId3" cstate="screen">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a:ext>
            </a:extLst>
          </a:blip>
          <a:stretch>
            <a:fillRect/>
          </a:stretch>
        </p:blipFill>
        <p:spPr>
          <a:xfrm>
            <a:off x="7893749" y="1004984"/>
            <a:ext cx="4026824" cy="55484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EA24B8CA-9E1D-B53A-FB45-81B486A22893}"/>
              </a:ext>
            </a:extLst>
          </p:cNvPr>
          <p:cNvSpPr/>
          <p:nvPr/>
        </p:nvSpPr>
        <p:spPr>
          <a:xfrm>
            <a:off x="2487635" y="676480"/>
            <a:ext cx="5778826" cy="313419"/>
          </a:xfrm>
          <a:prstGeom prst="rect">
            <a:avLst/>
          </a:prstGeom>
          <a:noFill/>
          <a:ln/>
        </p:spPr>
        <p:txBody>
          <a:bodyPr wrap="none" lIns="0" tIns="0" rIns="0" bIns="0" rtlCol="0" anchor="t">
            <a:spAutoFit/>
          </a:bodyPr>
          <a:lstStyle/>
          <a:p>
            <a:pPr algn="r" rtl="1">
              <a:lnSpc>
                <a:spcPts val="2583"/>
              </a:lnSpc>
            </a:pPr>
            <a:r>
              <a:rPr lang="ar-SA" sz="2000" b="1" dirty="0">
                <a:solidFill>
                  <a:srgbClr val="00B0F0"/>
                </a:solidFill>
                <a:latin typeface="Alexandria" pitchFamily="2" charset="-78"/>
                <a:ea typeface="Instrument Sans Semi Bold" pitchFamily="34" charset="-122"/>
                <a:cs typeface="Alexandria" pitchFamily="2" charset="-78"/>
              </a:rPr>
              <a:t>تابع: دور القيادة التربوية في تعزيز ثقافة الفريق:</a:t>
            </a:r>
            <a:endParaRPr lang="ar-SA" sz="20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8793FB2-D9C9-96B5-FBD8-2CCA6E4E1CC2}"/>
              </a:ext>
            </a:extLst>
          </p:cNvPr>
          <p:cNvSpPr/>
          <p:nvPr/>
        </p:nvSpPr>
        <p:spPr>
          <a:xfrm>
            <a:off x="767408" y="1191043"/>
            <a:ext cx="7126341"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بالإضافة إلى الأساسيات السابقة، يشمل دور القيادة التربوية مجموعة من الممارسات المتقدمة التي تعزز نجاح فرق العمل وتطورها المستدام.</a:t>
            </a:r>
            <a:endParaRPr lang="ar-SA"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700B07AF-BDF2-6EB5-AB83-C2348B460039}"/>
              </a:ext>
            </a:extLst>
          </p:cNvPr>
          <p:cNvSpPr/>
          <p:nvPr/>
        </p:nvSpPr>
        <p:spPr>
          <a:xfrm>
            <a:off x="476782" y="2362129"/>
            <a:ext cx="7387630" cy="618708"/>
          </a:xfrm>
          <a:prstGeom prst="roundRect">
            <a:avLst>
              <a:gd name="adj" fmla="val 10109"/>
            </a:avLst>
          </a:prstGeom>
          <a:solidFill>
            <a:srgbClr val="CEE6FD"/>
          </a:solidFill>
          <a:ln/>
        </p:spPr>
        <p:txBody>
          <a:bodyPr wrap="square">
            <a:spAutoFit/>
          </a:bodyPr>
          <a:lstStyle/>
          <a:p>
            <a:endParaRPr lang="en-US" sz="3200" dirty="0"/>
          </a:p>
        </p:txBody>
      </p:sp>
      <p:sp>
        <p:nvSpPr>
          <p:cNvPr id="12" name="Text 4">
            <a:extLst>
              <a:ext uri="{FF2B5EF4-FFF2-40B4-BE49-F238E27FC236}">
                <a16:creationId xmlns:a16="http://schemas.microsoft.com/office/drawing/2014/main" id="{AD818A9A-D051-1183-E485-C394BFEB791E}"/>
              </a:ext>
            </a:extLst>
          </p:cNvPr>
          <p:cNvSpPr/>
          <p:nvPr/>
        </p:nvSpPr>
        <p:spPr>
          <a:xfrm>
            <a:off x="5886518" y="2045423"/>
            <a:ext cx="1639873" cy="175689"/>
          </a:xfrm>
          <a:prstGeom prst="rect">
            <a:avLst/>
          </a:prstGeom>
          <a:noFill/>
          <a:ln/>
        </p:spPr>
        <p:txBody>
          <a:bodyPr wrap="none" lIns="0" tIns="0" rIns="0" bIns="0" rtlCol="0" anchor="t">
            <a:spAutoFit/>
          </a:bodyPr>
          <a:lstStyle/>
          <a:p>
            <a:pPr algn="r" rtl="1">
              <a:lnSpc>
                <a:spcPts val="1292"/>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التطوير المستمر</a:t>
            </a:r>
            <a:endParaRPr lang="ar-SA" sz="1600" b="1" dirty="0">
              <a:solidFill>
                <a:schemeClr val="accent2">
                  <a:lumMod val="75000"/>
                </a:schemeClr>
              </a:solidFill>
              <a:latin typeface="Alexandria" pitchFamily="2" charset="-78"/>
              <a:cs typeface="Alexandria" pitchFamily="2" charset="-78"/>
            </a:endParaRPr>
          </a:p>
        </p:txBody>
      </p:sp>
      <p:sp>
        <p:nvSpPr>
          <p:cNvPr id="10" name="Shape 3">
            <a:extLst>
              <a:ext uri="{FF2B5EF4-FFF2-40B4-BE49-F238E27FC236}">
                <a16:creationId xmlns:a16="http://schemas.microsoft.com/office/drawing/2014/main" id="{B12B245D-7467-D879-F3C3-B8D7CAEF662E}"/>
              </a:ext>
            </a:extLst>
          </p:cNvPr>
          <p:cNvSpPr/>
          <p:nvPr/>
        </p:nvSpPr>
        <p:spPr>
          <a:xfrm>
            <a:off x="7555728" y="2323781"/>
            <a:ext cx="319286" cy="675263"/>
          </a:xfrm>
          <a:prstGeom prst="roundRect">
            <a:avLst>
              <a:gd name="adj" fmla="val 50000"/>
            </a:avLst>
          </a:prstGeom>
          <a:solidFill>
            <a:srgbClr val="84C1FA"/>
          </a:solidFill>
          <a:ln/>
        </p:spPr>
        <p:txBody>
          <a:bodyPr>
            <a:spAutoFit/>
          </a:bodyPr>
          <a:lstStyle/>
          <a:p>
            <a:endParaRPr lang="en-US" sz="3200" dirty="0"/>
          </a:p>
        </p:txBody>
      </p:sp>
      <p:sp>
        <p:nvSpPr>
          <p:cNvPr id="13" name="Text 5">
            <a:extLst>
              <a:ext uri="{FF2B5EF4-FFF2-40B4-BE49-F238E27FC236}">
                <a16:creationId xmlns:a16="http://schemas.microsoft.com/office/drawing/2014/main" id="{C4A7BF57-E13D-1F62-35F8-0AF8E9AC7D70}"/>
              </a:ext>
            </a:extLst>
          </p:cNvPr>
          <p:cNvSpPr/>
          <p:nvPr/>
        </p:nvSpPr>
        <p:spPr>
          <a:xfrm>
            <a:off x="580327" y="2375784"/>
            <a:ext cx="6871411"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القائد يوفر فرص التدريب والنمو المهني والشخصي لأعضاء الفريق، مما يعزز قدرتهم على العمل الجماعي.</a:t>
            </a:r>
            <a:endParaRPr lang="ar-SA"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D55D81FB-7B58-4329-0815-15504EBAF066}"/>
              </a:ext>
            </a:extLst>
          </p:cNvPr>
          <p:cNvSpPr/>
          <p:nvPr/>
        </p:nvSpPr>
        <p:spPr>
          <a:xfrm>
            <a:off x="503345" y="3429559"/>
            <a:ext cx="7387629" cy="618708"/>
          </a:xfrm>
          <a:prstGeom prst="roundRect">
            <a:avLst>
              <a:gd name="adj" fmla="val 10109"/>
            </a:avLst>
          </a:prstGeom>
          <a:solidFill>
            <a:srgbClr val="CEE6FD"/>
          </a:solidFill>
          <a:ln/>
        </p:spPr>
        <p:txBody>
          <a:bodyPr wrap="square">
            <a:spAutoFit/>
          </a:bodyPr>
          <a:lstStyle/>
          <a:p>
            <a:endParaRPr lang="en-US" sz="3200"/>
          </a:p>
        </p:txBody>
      </p:sp>
      <p:sp>
        <p:nvSpPr>
          <p:cNvPr id="17" name="Text 8">
            <a:extLst>
              <a:ext uri="{FF2B5EF4-FFF2-40B4-BE49-F238E27FC236}">
                <a16:creationId xmlns:a16="http://schemas.microsoft.com/office/drawing/2014/main" id="{E34E1C12-3642-B27A-38D7-268EF665A2A7}"/>
              </a:ext>
            </a:extLst>
          </p:cNvPr>
          <p:cNvSpPr/>
          <p:nvPr/>
        </p:nvSpPr>
        <p:spPr>
          <a:xfrm>
            <a:off x="5818844" y="3155747"/>
            <a:ext cx="1821011" cy="175689"/>
          </a:xfrm>
          <a:prstGeom prst="rect">
            <a:avLst/>
          </a:prstGeom>
          <a:noFill/>
          <a:ln/>
        </p:spPr>
        <p:txBody>
          <a:bodyPr wrap="none" lIns="0" tIns="0" rIns="0" bIns="0" rtlCol="0" anchor="t">
            <a:spAutoFit/>
          </a:bodyPr>
          <a:lstStyle/>
          <a:p>
            <a:pPr algn="r" rtl="1">
              <a:lnSpc>
                <a:spcPts val="1292"/>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الاحتفال بالإنجازات</a:t>
            </a:r>
            <a:endParaRPr lang="ar-SA" sz="1600" b="1" dirty="0">
              <a:solidFill>
                <a:schemeClr val="accent2">
                  <a:lumMod val="75000"/>
                </a:schemeClr>
              </a:solidFill>
              <a:latin typeface="Alexandria" pitchFamily="2" charset="-78"/>
              <a:cs typeface="Alexandria" pitchFamily="2" charset="-78"/>
            </a:endParaRPr>
          </a:p>
        </p:txBody>
      </p:sp>
      <p:sp>
        <p:nvSpPr>
          <p:cNvPr id="15" name="Shape 7">
            <a:extLst>
              <a:ext uri="{FF2B5EF4-FFF2-40B4-BE49-F238E27FC236}">
                <a16:creationId xmlns:a16="http://schemas.microsoft.com/office/drawing/2014/main" id="{706CD44D-D774-3D03-A2B1-0DE599A3F557}"/>
              </a:ext>
            </a:extLst>
          </p:cNvPr>
          <p:cNvSpPr/>
          <p:nvPr/>
        </p:nvSpPr>
        <p:spPr>
          <a:xfrm>
            <a:off x="7576914" y="3401809"/>
            <a:ext cx="319286" cy="675263"/>
          </a:xfrm>
          <a:prstGeom prst="roundRect">
            <a:avLst>
              <a:gd name="adj" fmla="val 23863376"/>
            </a:avLst>
          </a:prstGeom>
          <a:solidFill>
            <a:srgbClr val="84C1FA"/>
          </a:solidFill>
          <a:ln/>
        </p:spPr>
        <p:txBody>
          <a:bodyPr>
            <a:spAutoFit/>
          </a:bodyPr>
          <a:lstStyle/>
          <a:p>
            <a:endParaRPr lang="en-US" sz="3200"/>
          </a:p>
        </p:txBody>
      </p:sp>
      <p:sp>
        <p:nvSpPr>
          <p:cNvPr id="19" name="Text 9">
            <a:extLst>
              <a:ext uri="{FF2B5EF4-FFF2-40B4-BE49-F238E27FC236}">
                <a16:creationId xmlns:a16="http://schemas.microsoft.com/office/drawing/2014/main" id="{D770A17E-79C4-6D0D-F6A6-80CD6A83470D}"/>
              </a:ext>
            </a:extLst>
          </p:cNvPr>
          <p:cNvSpPr/>
          <p:nvPr/>
        </p:nvSpPr>
        <p:spPr>
          <a:xfrm>
            <a:off x="516488" y="3434417"/>
            <a:ext cx="6952275"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القائد يقدر جهود الفريق ويحتفل بالإنجازات الجماعية، مما يعزز الروح المعنوية ويشجع على الاستمرار.</a:t>
            </a:r>
            <a:endParaRPr lang="ar-SA" dirty="0">
              <a:latin typeface="Alexandria" pitchFamily="2" charset="-78"/>
              <a:cs typeface="Alexandria" pitchFamily="2" charset="-78"/>
            </a:endParaRPr>
          </a:p>
        </p:txBody>
      </p:sp>
      <p:sp>
        <p:nvSpPr>
          <p:cNvPr id="24" name="Text 12">
            <a:extLst>
              <a:ext uri="{FF2B5EF4-FFF2-40B4-BE49-F238E27FC236}">
                <a16:creationId xmlns:a16="http://schemas.microsoft.com/office/drawing/2014/main" id="{275DE278-66A5-AD28-EF7A-818C289AA968}"/>
              </a:ext>
            </a:extLst>
          </p:cNvPr>
          <p:cNvSpPr/>
          <p:nvPr/>
        </p:nvSpPr>
        <p:spPr>
          <a:xfrm>
            <a:off x="6060018" y="4174154"/>
            <a:ext cx="1582164" cy="175689"/>
          </a:xfrm>
          <a:prstGeom prst="rect">
            <a:avLst/>
          </a:prstGeom>
          <a:noFill/>
          <a:ln/>
        </p:spPr>
        <p:txBody>
          <a:bodyPr wrap="none" lIns="0" tIns="0" rIns="0" bIns="0" rtlCol="0" anchor="t">
            <a:spAutoFit/>
          </a:bodyPr>
          <a:lstStyle/>
          <a:p>
            <a:pPr algn="r" rtl="1">
              <a:lnSpc>
                <a:spcPts val="1292"/>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التنوع والشمول</a:t>
            </a:r>
            <a:endParaRPr lang="ar-SA" sz="1600" b="1" dirty="0">
              <a:solidFill>
                <a:schemeClr val="accent2">
                  <a:lumMod val="75000"/>
                </a:schemeClr>
              </a:solidFill>
              <a:latin typeface="Alexandria" pitchFamily="2" charset="-78"/>
              <a:cs typeface="Alexandria" pitchFamily="2" charset="-78"/>
            </a:endParaRPr>
          </a:p>
        </p:txBody>
      </p:sp>
      <p:grpSp>
        <p:nvGrpSpPr>
          <p:cNvPr id="16" name="Group 15"/>
          <p:cNvGrpSpPr/>
          <p:nvPr/>
        </p:nvGrpSpPr>
        <p:grpSpPr>
          <a:xfrm>
            <a:off x="438671" y="4460085"/>
            <a:ext cx="7457529" cy="675263"/>
            <a:chOff x="438671" y="4460085"/>
            <a:chExt cx="7457529" cy="675263"/>
          </a:xfrm>
        </p:grpSpPr>
        <p:sp>
          <p:nvSpPr>
            <p:cNvPr id="20" name="Shape 10">
              <a:extLst>
                <a:ext uri="{FF2B5EF4-FFF2-40B4-BE49-F238E27FC236}">
                  <a16:creationId xmlns:a16="http://schemas.microsoft.com/office/drawing/2014/main" id="{9995C3B4-8EC0-31A0-FB6C-E75F3A97C2EA}"/>
                </a:ext>
              </a:extLst>
            </p:cNvPr>
            <p:cNvSpPr/>
            <p:nvPr/>
          </p:nvSpPr>
          <p:spPr>
            <a:xfrm>
              <a:off x="521714" y="4474332"/>
              <a:ext cx="7374486" cy="618708"/>
            </a:xfrm>
            <a:prstGeom prst="roundRect">
              <a:avLst>
                <a:gd name="adj" fmla="val 10109"/>
              </a:avLst>
            </a:prstGeom>
            <a:solidFill>
              <a:srgbClr val="CEE6FD"/>
            </a:solidFill>
            <a:ln/>
          </p:spPr>
          <p:txBody>
            <a:bodyPr wrap="square">
              <a:spAutoFit/>
            </a:bodyPr>
            <a:lstStyle/>
            <a:p>
              <a:endParaRPr lang="en-US" sz="3200"/>
            </a:p>
          </p:txBody>
        </p:sp>
        <p:grpSp>
          <p:nvGrpSpPr>
            <p:cNvPr id="99" name="Group 98">
              <a:extLst>
                <a:ext uri="{FF2B5EF4-FFF2-40B4-BE49-F238E27FC236}">
                  <a16:creationId xmlns:a16="http://schemas.microsoft.com/office/drawing/2014/main" id="{6851D187-C8D6-BE0F-A870-27710C49F58C}"/>
                </a:ext>
              </a:extLst>
            </p:cNvPr>
            <p:cNvGrpSpPr/>
            <p:nvPr/>
          </p:nvGrpSpPr>
          <p:grpSpPr>
            <a:xfrm>
              <a:off x="438671" y="4460085"/>
              <a:ext cx="7457529" cy="675263"/>
              <a:chOff x="424774" y="4182336"/>
              <a:chExt cx="7457529" cy="675263"/>
            </a:xfrm>
          </p:grpSpPr>
          <p:grpSp>
            <p:nvGrpSpPr>
              <p:cNvPr id="96" name="Group 95">
                <a:extLst>
                  <a:ext uri="{FF2B5EF4-FFF2-40B4-BE49-F238E27FC236}">
                    <a16:creationId xmlns:a16="http://schemas.microsoft.com/office/drawing/2014/main" id="{DD6AB1D0-647B-01D6-515B-67D0449FE468}"/>
                  </a:ext>
                </a:extLst>
              </p:cNvPr>
              <p:cNvGrpSpPr/>
              <p:nvPr/>
            </p:nvGrpSpPr>
            <p:grpSpPr>
              <a:xfrm>
                <a:off x="7563017" y="4182336"/>
                <a:ext cx="319286" cy="675263"/>
                <a:chOff x="7505080" y="4280111"/>
                <a:chExt cx="319286" cy="675263"/>
              </a:xfrm>
            </p:grpSpPr>
            <p:grpSp>
              <p:nvGrpSpPr>
                <p:cNvPr id="77" name="Image 3" descr="preencoded.png">
                  <a:extLst>
                    <a:ext uri="{FF2B5EF4-FFF2-40B4-BE49-F238E27FC236}">
                      <a16:creationId xmlns:a16="http://schemas.microsoft.com/office/drawing/2014/main" id="{C64D4F68-79F5-0D90-5962-EBD904204428}"/>
                    </a:ext>
                  </a:extLst>
                </p:cNvPr>
                <p:cNvGrpSpPr/>
                <p:nvPr/>
              </p:nvGrpSpPr>
              <p:grpSpPr>
                <a:xfrm>
                  <a:off x="7549803" y="4377003"/>
                  <a:ext cx="111809" cy="111641"/>
                  <a:chOff x="7549803" y="4377003"/>
                  <a:chExt cx="111809" cy="111641"/>
                </a:xfrm>
                <a:noFill/>
              </p:grpSpPr>
              <p:sp>
                <p:nvSpPr>
                  <p:cNvPr id="83" name="Freeform: Shape 82">
                    <a:extLst>
                      <a:ext uri="{FF2B5EF4-FFF2-40B4-BE49-F238E27FC236}">
                        <a16:creationId xmlns:a16="http://schemas.microsoft.com/office/drawing/2014/main" id="{AE0BC11E-727D-A1EC-8832-F64C6B1423F5}"/>
                      </a:ext>
                    </a:extLst>
                  </p:cNvPr>
                  <p:cNvSpPr/>
                  <p:nvPr/>
                </p:nvSpPr>
                <p:spPr>
                  <a:xfrm>
                    <a:off x="7590264" y="4440823"/>
                    <a:ext cx="11366" cy="33"/>
                  </a:xfrm>
                  <a:custGeom>
                    <a:avLst/>
                    <a:gdLst>
                      <a:gd name="connsiteX0" fmla="*/ 11367 w 11366"/>
                      <a:gd name="connsiteY0" fmla="*/ 0 h 33"/>
                      <a:gd name="connsiteX1" fmla="*/ 0 w 11366"/>
                      <a:gd name="connsiteY1" fmla="*/ 33 h 33"/>
                    </a:gdLst>
                    <a:ahLst/>
                    <a:cxnLst>
                      <a:cxn ang="0">
                        <a:pos x="connsiteX0" y="connsiteY0"/>
                      </a:cxn>
                      <a:cxn ang="0">
                        <a:pos x="connsiteX1" y="connsiteY1"/>
                      </a:cxn>
                    </a:cxnLst>
                    <a:rect l="l" t="t" r="r" b="b"/>
                    <a:pathLst>
                      <a:path w="11366" h="33">
                        <a:moveTo>
                          <a:pt x="11367" y="0"/>
                        </a:moveTo>
                        <a:lnTo>
                          <a:pt x="0" y="33"/>
                        </a:lnTo>
                      </a:path>
                    </a:pathLst>
                  </a:custGeom>
                  <a:noFill/>
                  <a:ln w="5813" cap="rnd">
                    <a:solidFill>
                      <a:srgbClr val="000000"/>
                    </a:solidFill>
                    <a:prstDash val="solid"/>
                    <a:round/>
                  </a:ln>
                </p:spPr>
                <p:txBody>
                  <a:bodyPr rtlCol="0" anchor="ctr"/>
                  <a:lstStyle/>
                  <a:p>
                    <a:endParaRPr lang="en-US"/>
                  </a:p>
                </p:txBody>
              </p:sp>
              <p:sp>
                <p:nvSpPr>
                  <p:cNvPr id="84" name="Freeform: Shape 83">
                    <a:extLst>
                      <a:ext uri="{FF2B5EF4-FFF2-40B4-BE49-F238E27FC236}">
                        <a16:creationId xmlns:a16="http://schemas.microsoft.com/office/drawing/2014/main" id="{FFB19ED1-DC7D-164B-6828-7160B939C192}"/>
                      </a:ext>
                    </a:extLst>
                  </p:cNvPr>
                  <p:cNvSpPr/>
                  <p:nvPr/>
                </p:nvSpPr>
                <p:spPr>
                  <a:xfrm>
                    <a:off x="7601631" y="4440823"/>
                    <a:ext cx="13835" cy="4948"/>
                  </a:xfrm>
                  <a:custGeom>
                    <a:avLst/>
                    <a:gdLst>
                      <a:gd name="connsiteX0" fmla="*/ 0 w 13835"/>
                      <a:gd name="connsiteY0" fmla="*/ 0 h 4948"/>
                      <a:gd name="connsiteX1" fmla="*/ 13835 w 13835"/>
                      <a:gd name="connsiteY1" fmla="*/ 4948 h 4948"/>
                    </a:gdLst>
                    <a:ahLst/>
                    <a:cxnLst>
                      <a:cxn ang="0">
                        <a:pos x="connsiteX0" y="connsiteY0"/>
                      </a:cxn>
                      <a:cxn ang="0">
                        <a:pos x="connsiteX1" y="connsiteY1"/>
                      </a:cxn>
                    </a:cxnLst>
                    <a:rect l="l" t="t" r="r" b="b"/>
                    <a:pathLst>
                      <a:path w="13835" h="4948">
                        <a:moveTo>
                          <a:pt x="0" y="0"/>
                        </a:moveTo>
                        <a:lnTo>
                          <a:pt x="13835" y="4948"/>
                        </a:lnTo>
                      </a:path>
                    </a:pathLst>
                  </a:custGeom>
                  <a:noFill/>
                  <a:ln w="5813" cap="rnd">
                    <a:solidFill>
                      <a:srgbClr val="000000"/>
                    </a:solidFill>
                    <a:prstDash val="solid"/>
                    <a:round/>
                  </a:ln>
                </p:spPr>
                <p:txBody>
                  <a:bodyPr rtlCol="0" anchor="ctr"/>
                  <a:lstStyle/>
                  <a:p>
                    <a:endParaRPr lang="en-US"/>
                  </a:p>
                </p:txBody>
              </p:sp>
              <p:sp>
                <p:nvSpPr>
                  <p:cNvPr id="85" name="Freeform: Shape 84">
                    <a:extLst>
                      <a:ext uri="{FF2B5EF4-FFF2-40B4-BE49-F238E27FC236}">
                        <a16:creationId xmlns:a16="http://schemas.microsoft.com/office/drawing/2014/main" id="{8B4B3EDE-1C37-7F44-7D81-3A819A49AEF8}"/>
                      </a:ext>
                    </a:extLst>
                  </p:cNvPr>
                  <p:cNvSpPr/>
                  <p:nvPr/>
                </p:nvSpPr>
                <p:spPr>
                  <a:xfrm>
                    <a:off x="7559662" y="4477238"/>
                    <a:ext cx="72241" cy="23"/>
                  </a:xfrm>
                  <a:custGeom>
                    <a:avLst/>
                    <a:gdLst>
                      <a:gd name="connsiteX0" fmla="*/ 72241 w 72241"/>
                      <a:gd name="connsiteY0" fmla="*/ 0 h 23"/>
                      <a:gd name="connsiteX1" fmla="*/ 0 w 72241"/>
                      <a:gd name="connsiteY1" fmla="*/ 24 h 23"/>
                    </a:gdLst>
                    <a:ahLst/>
                    <a:cxnLst>
                      <a:cxn ang="0">
                        <a:pos x="connsiteX0" y="connsiteY0"/>
                      </a:cxn>
                      <a:cxn ang="0">
                        <a:pos x="connsiteX1" y="connsiteY1"/>
                      </a:cxn>
                    </a:cxnLst>
                    <a:rect l="l" t="t" r="r" b="b"/>
                    <a:pathLst>
                      <a:path w="72241" h="23">
                        <a:moveTo>
                          <a:pt x="72241" y="0"/>
                        </a:moveTo>
                        <a:lnTo>
                          <a:pt x="0" y="24"/>
                        </a:lnTo>
                      </a:path>
                    </a:pathLst>
                  </a:custGeom>
                  <a:noFill/>
                  <a:ln w="5813" cap="rnd">
                    <a:solidFill>
                      <a:srgbClr val="000000"/>
                    </a:solidFill>
                    <a:prstDash val="solid"/>
                    <a:round/>
                  </a:ln>
                </p:spPr>
                <p:txBody>
                  <a:bodyPr rtlCol="0" anchor="ctr"/>
                  <a:lstStyle/>
                  <a:p>
                    <a:endParaRPr lang="en-US"/>
                  </a:p>
                </p:txBody>
              </p:sp>
              <p:sp>
                <p:nvSpPr>
                  <p:cNvPr id="86" name="Freeform: Shape 85">
                    <a:extLst>
                      <a:ext uri="{FF2B5EF4-FFF2-40B4-BE49-F238E27FC236}">
                        <a16:creationId xmlns:a16="http://schemas.microsoft.com/office/drawing/2014/main" id="{5CB1F861-3A0A-99BC-8861-AD3E689D029C}"/>
                      </a:ext>
                    </a:extLst>
                  </p:cNvPr>
                  <p:cNvSpPr/>
                  <p:nvPr/>
                </p:nvSpPr>
                <p:spPr>
                  <a:xfrm>
                    <a:off x="7637570" y="4377003"/>
                    <a:ext cx="24042" cy="25917"/>
                  </a:xfrm>
                  <a:custGeom>
                    <a:avLst/>
                    <a:gdLst>
                      <a:gd name="connsiteX0" fmla="*/ 24042 w 24042"/>
                      <a:gd name="connsiteY0" fmla="*/ 12959 h 25917"/>
                      <a:gd name="connsiteX1" fmla="*/ 12021 w 24042"/>
                      <a:gd name="connsiteY1" fmla="*/ 25917 h 25917"/>
                      <a:gd name="connsiteX2" fmla="*/ 0 w 24042"/>
                      <a:gd name="connsiteY2" fmla="*/ 12959 h 25917"/>
                      <a:gd name="connsiteX3" fmla="*/ 12021 w 24042"/>
                      <a:gd name="connsiteY3" fmla="*/ 0 h 25917"/>
                      <a:gd name="connsiteX4" fmla="*/ 24042 w 24042"/>
                      <a:gd name="connsiteY4" fmla="*/ 12959 h 259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42" h="25917">
                        <a:moveTo>
                          <a:pt x="24042" y="12959"/>
                        </a:moveTo>
                        <a:cubicBezTo>
                          <a:pt x="24042" y="20115"/>
                          <a:pt x="18660" y="25917"/>
                          <a:pt x="12021" y="25917"/>
                        </a:cubicBezTo>
                        <a:cubicBezTo>
                          <a:pt x="5382" y="25917"/>
                          <a:pt x="0" y="20115"/>
                          <a:pt x="0" y="12959"/>
                        </a:cubicBezTo>
                        <a:cubicBezTo>
                          <a:pt x="0" y="5802"/>
                          <a:pt x="5382" y="0"/>
                          <a:pt x="12021" y="0"/>
                        </a:cubicBezTo>
                        <a:cubicBezTo>
                          <a:pt x="18660" y="0"/>
                          <a:pt x="24042" y="5802"/>
                          <a:pt x="24042" y="12959"/>
                        </a:cubicBezTo>
                        <a:close/>
                      </a:path>
                    </a:pathLst>
                  </a:custGeom>
                  <a:noFill/>
                  <a:ln w="5813" cap="rnd">
                    <a:solidFill>
                      <a:srgbClr val="000000"/>
                    </a:solidFill>
                    <a:prstDash val="solid"/>
                    <a:round/>
                  </a:ln>
                </p:spPr>
                <p:txBody>
                  <a:bodyPr rtlCol="0" anchor="ctr"/>
                  <a:lstStyle/>
                  <a:p>
                    <a:endParaRPr lang="en-US"/>
                  </a:p>
                </p:txBody>
              </p:sp>
              <p:sp>
                <p:nvSpPr>
                  <p:cNvPr id="88" name="Freeform: Shape 87">
                    <a:extLst>
                      <a:ext uri="{FF2B5EF4-FFF2-40B4-BE49-F238E27FC236}">
                        <a16:creationId xmlns:a16="http://schemas.microsoft.com/office/drawing/2014/main" id="{E787DBB5-E6B9-103D-C982-C0D64F5A0F80}"/>
                      </a:ext>
                    </a:extLst>
                  </p:cNvPr>
                  <p:cNvSpPr/>
                  <p:nvPr/>
                </p:nvSpPr>
                <p:spPr>
                  <a:xfrm>
                    <a:off x="7551250" y="4398401"/>
                    <a:ext cx="21166" cy="17083"/>
                  </a:xfrm>
                  <a:custGeom>
                    <a:avLst/>
                    <a:gdLst>
                      <a:gd name="connsiteX0" fmla="*/ 21166 w 21166"/>
                      <a:gd name="connsiteY0" fmla="*/ 17083 h 17083"/>
                      <a:gd name="connsiteX1" fmla="*/ 0 w 21166"/>
                      <a:gd name="connsiteY1" fmla="*/ 0 h 17083"/>
                    </a:gdLst>
                    <a:ahLst/>
                    <a:cxnLst>
                      <a:cxn ang="0">
                        <a:pos x="connsiteX0" y="connsiteY0"/>
                      </a:cxn>
                      <a:cxn ang="0">
                        <a:pos x="connsiteX1" y="connsiteY1"/>
                      </a:cxn>
                    </a:cxnLst>
                    <a:rect l="l" t="t" r="r" b="b"/>
                    <a:pathLst>
                      <a:path w="21166" h="17083">
                        <a:moveTo>
                          <a:pt x="21166" y="17083"/>
                        </a:moveTo>
                        <a:lnTo>
                          <a:pt x="0" y="0"/>
                        </a:lnTo>
                      </a:path>
                    </a:pathLst>
                  </a:custGeom>
                  <a:noFill/>
                  <a:ln w="5813" cap="rnd">
                    <a:solidFill>
                      <a:srgbClr val="000000"/>
                    </a:solidFill>
                    <a:prstDash val="solid"/>
                    <a:round/>
                  </a:ln>
                </p:spPr>
                <p:txBody>
                  <a:bodyPr rtlCol="0" anchor="ctr"/>
                  <a:lstStyle/>
                  <a:p>
                    <a:endParaRPr lang="en-US"/>
                  </a:p>
                </p:txBody>
              </p:sp>
              <p:sp>
                <p:nvSpPr>
                  <p:cNvPr id="89" name="Freeform: Shape 88">
                    <a:extLst>
                      <a:ext uri="{FF2B5EF4-FFF2-40B4-BE49-F238E27FC236}">
                        <a16:creationId xmlns:a16="http://schemas.microsoft.com/office/drawing/2014/main" id="{772C401F-577D-F448-CD7E-A8942DA22CB5}"/>
                      </a:ext>
                    </a:extLst>
                  </p:cNvPr>
                  <p:cNvSpPr/>
                  <p:nvPr/>
                </p:nvSpPr>
                <p:spPr>
                  <a:xfrm>
                    <a:off x="7551642" y="4477673"/>
                    <a:ext cx="11321" cy="9371"/>
                  </a:xfrm>
                  <a:custGeom>
                    <a:avLst/>
                    <a:gdLst>
                      <a:gd name="connsiteX0" fmla="*/ 11322 w 11321"/>
                      <a:gd name="connsiteY0" fmla="*/ 0 h 9371"/>
                      <a:gd name="connsiteX1" fmla="*/ 0 w 11321"/>
                      <a:gd name="connsiteY1" fmla="*/ 9371 h 9371"/>
                    </a:gdLst>
                    <a:ahLst/>
                    <a:cxnLst>
                      <a:cxn ang="0">
                        <a:pos x="connsiteX0" y="connsiteY0"/>
                      </a:cxn>
                      <a:cxn ang="0">
                        <a:pos x="connsiteX1" y="connsiteY1"/>
                      </a:cxn>
                    </a:cxnLst>
                    <a:rect l="l" t="t" r="r" b="b"/>
                    <a:pathLst>
                      <a:path w="11321" h="9371">
                        <a:moveTo>
                          <a:pt x="11322" y="0"/>
                        </a:moveTo>
                        <a:lnTo>
                          <a:pt x="0" y="9371"/>
                        </a:lnTo>
                      </a:path>
                    </a:pathLst>
                  </a:custGeom>
                  <a:noFill/>
                  <a:ln w="5813" cap="rnd">
                    <a:solidFill>
                      <a:srgbClr val="000000"/>
                    </a:solidFill>
                    <a:prstDash val="solid"/>
                    <a:round/>
                  </a:ln>
                </p:spPr>
                <p:txBody>
                  <a:bodyPr rtlCol="0" anchor="ctr"/>
                  <a:lstStyle/>
                  <a:p>
                    <a:endParaRPr lang="en-US"/>
                  </a:p>
                </p:txBody>
              </p:sp>
              <p:sp>
                <p:nvSpPr>
                  <p:cNvPr id="90" name="Freeform: Shape 89">
                    <a:extLst>
                      <a:ext uri="{FF2B5EF4-FFF2-40B4-BE49-F238E27FC236}">
                        <a16:creationId xmlns:a16="http://schemas.microsoft.com/office/drawing/2014/main" id="{5FEB76D4-65A4-133E-587C-B3E4A15B429F}"/>
                      </a:ext>
                    </a:extLst>
                  </p:cNvPr>
                  <p:cNvSpPr/>
                  <p:nvPr/>
                </p:nvSpPr>
                <p:spPr>
                  <a:xfrm>
                    <a:off x="7628306" y="4477686"/>
                    <a:ext cx="11563" cy="9354"/>
                  </a:xfrm>
                  <a:custGeom>
                    <a:avLst/>
                    <a:gdLst>
                      <a:gd name="connsiteX0" fmla="*/ 11563 w 11563"/>
                      <a:gd name="connsiteY0" fmla="*/ 9355 h 9354"/>
                      <a:gd name="connsiteX1" fmla="*/ 0 w 11563"/>
                      <a:gd name="connsiteY1" fmla="*/ 0 h 9354"/>
                    </a:gdLst>
                    <a:ahLst/>
                    <a:cxnLst>
                      <a:cxn ang="0">
                        <a:pos x="connsiteX0" y="connsiteY0"/>
                      </a:cxn>
                      <a:cxn ang="0">
                        <a:pos x="connsiteX1" y="connsiteY1"/>
                      </a:cxn>
                    </a:cxnLst>
                    <a:rect l="l" t="t" r="r" b="b"/>
                    <a:pathLst>
                      <a:path w="11563" h="9354">
                        <a:moveTo>
                          <a:pt x="11563" y="9355"/>
                        </a:moveTo>
                        <a:lnTo>
                          <a:pt x="0" y="0"/>
                        </a:lnTo>
                      </a:path>
                    </a:pathLst>
                  </a:custGeom>
                  <a:noFill/>
                  <a:ln w="5813" cap="rnd">
                    <a:solidFill>
                      <a:srgbClr val="000000"/>
                    </a:solidFill>
                    <a:prstDash val="solid"/>
                    <a:round/>
                  </a:ln>
                </p:spPr>
                <p:txBody>
                  <a:bodyPr rtlCol="0" anchor="ctr"/>
                  <a:lstStyle/>
                  <a:p>
                    <a:endParaRPr lang="en-US"/>
                  </a:p>
                </p:txBody>
              </p:sp>
              <p:sp>
                <p:nvSpPr>
                  <p:cNvPr id="91" name="Freeform: Shape 90">
                    <a:extLst>
                      <a:ext uri="{FF2B5EF4-FFF2-40B4-BE49-F238E27FC236}">
                        <a16:creationId xmlns:a16="http://schemas.microsoft.com/office/drawing/2014/main" id="{BBEF6CEA-02E0-30BE-9C32-CA303F835796}"/>
                      </a:ext>
                    </a:extLst>
                  </p:cNvPr>
                  <p:cNvSpPr/>
                  <p:nvPr/>
                </p:nvSpPr>
                <p:spPr>
                  <a:xfrm>
                    <a:off x="7618923" y="4398515"/>
                    <a:ext cx="21127" cy="16764"/>
                  </a:xfrm>
                  <a:custGeom>
                    <a:avLst/>
                    <a:gdLst>
                      <a:gd name="connsiteX0" fmla="*/ 21128 w 21127"/>
                      <a:gd name="connsiteY0" fmla="*/ 0 h 16764"/>
                      <a:gd name="connsiteX1" fmla="*/ 0 w 21127"/>
                      <a:gd name="connsiteY1" fmla="*/ 16764 h 16764"/>
                    </a:gdLst>
                    <a:ahLst/>
                    <a:cxnLst>
                      <a:cxn ang="0">
                        <a:pos x="connsiteX0" y="connsiteY0"/>
                      </a:cxn>
                      <a:cxn ang="0">
                        <a:pos x="connsiteX1" y="connsiteY1"/>
                      </a:cxn>
                    </a:cxnLst>
                    <a:rect l="l" t="t" r="r" b="b"/>
                    <a:pathLst>
                      <a:path w="21127" h="16764">
                        <a:moveTo>
                          <a:pt x="21128" y="0"/>
                        </a:moveTo>
                        <a:lnTo>
                          <a:pt x="0" y="16764"/>
                        </a:lnTo>
                      </a:path>
                    </a:pathLst>
                  </a:custGeom>
                  <a:noFill/>
                  <a:ln w="5813" cap="rnd">
                    <a:solidFill>
                      <a:srgbClr val="000000"/>
                    </a:solidFill>
                    <a:prstDash val="solid"/>
                    <a:round/>
                  </a:ln>
                </p:spPr>
                <p:txBody>
                  <a:bodyPr rtlCol="0" anchor="ctr"/>
                  <a:lstStyle/>
                  <a:p>
                    <a:endParaRPr lang="en-US"/>
                  </a:p>
                </p:txBody>
              </p:sp>
              <p:sp>
                <p:nvSpPr>
                  <p:cNvPr id="92" name="Freeform: Shape 91">
                    <a:extLst>
                      <a:ext uri="{FF2B5EF4-FFF2-40B4-BE49-F238E27FC236}">
                        <a16:creationId xmlns:a16="http://schemas.microsoft.com/office/drawing/2014/main" id="{9113BDDC-A9D1-24A7-74D8-A64283167102}"/>
                      </a:ext>
                    </a:extLst>
                  </p:cNvPr>
                  <p:cNvSpPr/>
                  <p:nvPr/>
                </p:nvSpPr>
                <p:spPr>
                  <a:xfrm>
                    <a:off x="7639141" y="4487072"/>
                    <a:ext cx="766" cy="1572"/>
                  </a:xfrm>
                  <a:custGeom>
                    <a:avLst/>
                    <a:gdLst>
                      <a:gd name="connsiteX0" fmla="*/ 0 w 766"/>
                      <a:gd name="connsiteY0" fmla="*/ 1573 h 1572"/>
                      <a:gd name="connsiteX1" fmla="*/ 767 w 766"/>
                      <a:gd name="connsiteY1" fmla="*/ 0 h 1572"/>
                    </a:gdLst>
                    <a:ahLst/>
                    <a:cxnLst>
                      <a:cxn ang="0">
                        <a:pos x="connsiteX0" y="connsiteY0"/>
                      </a:cxn>
                      <a:cxn ang="0">
                        <a:pos x="connsiteX1" y="connsiteY1"/>
                      </a:cxn>
                    </a:cxnLst>
                    <a:rect l="l" t="t" r="r" b="b"/>
                    <a:pathLst>
                      <a:path w="766" h="1572">
                        <a:moveTo>
                          <a:pt x="0" y="1573"/>
                        </a:moveTo>
                        <a:lnTo>
                          <a:pt x="767" y="0"/>
                        </a:lnTo>
                      </a:path>
                    </a:pathLst>
                  </a:custGeom>
                  <a:noFill/>
                  <a:ln w="5813" cap="rnd">
                    <a:solidFill>
                      <a:srgbClr val="000000"/>
                    </a:solidFill>
                    <a:prstDash val="solid"/>
                    <a:round/>
                  </a:ln>
                </p:spPr>
                <p:txBody>
                  <a:bodyPr rtlCol="0" anchor="ctr"/>
                  <a:lstStyle/>
                  <a:p>
                    <a:endParaRPr lang="en-US"/>
                  </a:p>
                </p:txBody>
              </p:sp>
              <p:sp>
                <p:nvSpPr>
                  <p:cNvPr id="93" name="Freeform: Shape 92">
                    <a:extLst>
                      <a:ext uri="{FF2B5EF4-FFF2-40B4-BE49-F238E27FC236}">
                        <a16:creationId xmlns:a16="http://schemas.microsoft.com/office/drawing/2014/main" id="{318E476F-A1D2-9B07-9C5A-B2A2FD2F7D82}"/>
                      </a:ext>
                    </a:extLst>
                  </p:cNvPr>
                  <p:cNvSpPr/>
                  <p:nvPr/>
                </p:nvSpPr>
                <p:spPr>
                  <a:xfrm>
                    <a:off x="7549949" y="4485557"/>
                    <a:ext cx="1651" cy="1521"/>
                  </a:xfrm>
                  <a:custGeom>
                    <a:avLst/>
                    <a:gdLst>
                      <a:gd name="connsiteX0" fmla="*/ 0 w 1651"/>
                      <a:gd name="connsiteY0" fmla="*/ 0 h 1521"/>
                      <a:gd name="connsiteX1" fmla="*/ 1651 w 1651"/>
                      <a:gd name="connsiteY1" fmla="*/ 1522 h 1521"/>
                    </a:gdLst>
                    <a:ahLst/>
                    <a:cxnLst>
                      <a:cxn ang="0">
                        <a:pos x="connsiteX0" y="connsiteY0"/>
                      </a:cxn>
                      <a:cxn ang="0">
                        <a:pos x="connsiteX1" y="connsiteY1"/>
                      </a:cxn>
                    </a:cxnLst>
                    <a:rect l="l" t="t" r="r" b="b"/>
                    <a:pathLst>
                      <a:path w="1651" h="1521">
                        <a:moveTo>
                          <a:pt x="0" y="0"/>
                        </a:moveTo>
                        <a:lnTo>
                          <a:pt x="1651" y="1522"/>
                        </a:lnTo>
                      </a:path>
                    </a:pathLst>
                  </a:custGeom>
                  <a:noFill/>
                  <a:ln w="5813" cap="rnd">
                    <a:solidFill>
                      <a:srgbClr val="000000"/>
                    </a:solidFill>
                    <a:prstDash val="solid"/>
                    <a:round/>
                  </a:ln>
                </p:spPr>
                <p:txBody>
                  <a:bodyPr rtlCol="0" anchor="ctr"/>
                  <a:lstStyle/>
                  <a:p>
                    <a:endParaRPr lang="en-US"/>
                  </a:p>
                </p:txBody>
              </p:sp>
              <p:sp>
                <p:nvSpPr>
                  <p:cNvPr id="94" name="Freeform: Shape 93">
                    <a:extLst>
                      <a:ext uri="{FF2B5EF4-FFF2-40B4-BE49-F238E27FC236}">
                        <a16:creationId xmlns:a16="http://schemas.microsoft.com/office/drawing/2014/main" id="{7DEF4706-A494-C5EF-AAFA-0754FC0F8A81}"/>
                      </a:ext>
                    </a:extLst>
                  </p:cNvPr>
                  <p:cNvSpPr/>
                  <p:nvPr/>
                </p:nvSpPr>
                <p:spPr>
                  <a:xfrm>
                    <a:off x="7549803" y="4398537"/>
                    <a:ext cx="1289" cy="1119"/>
                  </a:xfrm>
                  <a:custGeom>
                    <a:avLst/>
                    <a:gdLst>
                      <a:gd name="connsiteX0" fmla="*/ 0 w 1289"/>
                      <a:gd name="connsiteY0" fmla="*/ 1120 h 1119"/>
                      <a:gd name="connsiteX1" fmla="*/ 1289 w 1289"/>
                      <a:gd name="connsiteY1" fmla="*/ 0 h 1119"/>
                    </a:gdLst>
                    <a:ahLst/>
                    <a:cxnLst>
                      <a:cxn ang="0">
                        <a:pos x="connsiteX0" y="connsiteY0"/>
                      </a:cxn>
                      <a:cxn ang="0">
                        <a:pos x="connsiteX1" y="connsiteY1"/>
                      </a:cxn>
                    </a:cxnLst>
                    <a:rect l="l" t="t" r="r" b="b"/>
                    <a:pathLst>
                      <a:path w="1289" h="1119">
                        <a:moveTo>
                          <a:pt x="0" y="1120"/>
                        </a:moveTo>
                        <a:lnTo>
                          <a:pt x="1289" y="0"/>
                        </a:lnTo>
                      </a:path>
                    </a:pathLst>
                  </a:custGeom>
                  <a:noFill/>
                  <a:ln w="5813" cap="rnd">
                    <a:solidFill>
                      <a:srgbClr val="000000"/>
                    </a:solidFill>
                    <a:prstDash val="solid"/>
                    <a:round/>
                  </a:ln>
                </p:spPr>
                <p:txBody>
                  <a:bodyPr rtlCol="0" anchor="ctr"/>
                  <a:lstStyle/>
                  <a:p>
                    <a:endParaRPr lang="en-US"/>
                  </a:p>
                </p:txBody>
              </p:sp>
            </p:grpSp>
            <p:sp>
              <p:nvSpPr>
                <p:cNvPr id="21" name="Shape 11">
                  <a:extLst>
                    <a:ext uri="{FF2B5EF4-FFF2-40B4-BE49-F238E27FC236}">
                      <a16:creationId xmlns:a16="http://schemas.microsoft.com/office/drawing/2014/main" id="{7293E914-3F8C-04CC-EF94-593497634F1F}"/>
                    </a:ext>
                  </a:extLst>
                </p:cNvPr>
                <p:cNvSpPr/>
                <p:nvPr/>
              </p:nvSpPr>
              <p:spPr>
                <a:xfrm>
                  <a:off x="7505080" y="4280111"/>
                  <a:ext cx="319286" cy="675263"/>
                </a:xfrm>
                <a:prstGeom prst="roundRect">
                  <a:avLst>
                    <a:gd name="adj" fmla="val 23863376"/>
                  </a:avLst>
                </a:prstGeom>
                <a:solidFill>
                  <a:srgbClr val="84C1FA"/>
                </a:solidFill>
                <a:ln/>
              </p:spPr>
              <p:txBody>
                <a:bodyPr>
                  <a:spAutoFit/>
                </a:bodyPr>
                <a:lstStyle/>
                <a:p>
                  <a:endParaRPr lang="en-US" sz="3200"/>
                </a:p>
              </p:txBody>
            </p:sp>
          </p:grpSp>
          <p:sp>
            <p:nvSpPr>
              <p:cNvPr id="26" name="Text 13">
                <a:extLst>
                  <a:ext uri="{FF2B5EF4-FFF2-40B4-BE49-F238E27FC236}">
                    <a16:creationId xmlns:a16="http://schemas.microsoft.com/office/drawing/2014/main" id="{E57A5F3A-C5C4-F8B3-EC6C-203F3E43EDE1}"/>
                  </a:ext>
                </a:extLst>
              </p:cNvPr>
              <p:cNvSpPr/>
              <p:nvPr/>
            </p:nvSpPr>
            <p:spPr>
              <a:xfrm>
                <a:off x="424774" y="4184851"/>
                <a:ext cx="6909890"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القائد يعزز الاختلافات الثقافية والشخصية داخل الفريق وضمان أن تكون جميع الآراء مسموعة ومقبولة.</a:t>
                </a:r>
                <a:endParaRPr lang="ar-SA" dirty="0">
                  <a:latin typeface="Alexandria" pitchFamily="2" charset="-78"/>
                  <a:cs typeface="Alexandria" pitchFamily="2" charset="-78"/>
                </a:endParaRPr>
              </a:p>
            </p:txBody>
          </p:sp>
        </p:grpSp>
      </p:grpSp>
      <p:grpSp>
        <p:nvGrpSpPr>
          <p:cNvPr id="98" name="Group 97">
            <a:extLst>
              <a:ext uri="{FF2B5EF4-FFF2-40B4-BE49-F238E27FC236}">
                <a16:creationId xmlns:a16="http://schemas.microsoft.com/office/drawing/2014/main" id="{1C568702-6077-E043-3261-8D27980D34FE}"/>
              </a:ext>
            </a:extLst>
          </p:cNvPr>
          <p:cNvGrpSpPr/>
          <p:nvPr/>
        </p:nvGrpSpPr>
        <p:grpSpPr>
          <a:xfrm>
            <a:off x="549264" y="5613013"/>
            <a:ext cx="7418944" cy="675263"/>
            <a:chOff x="506629" y="5179533"/>
            <a:chExt cx="7418944" cy="675263"/>
          </a:xfrm>
        </p:grpSpPr>
        <p:sp>
          <p:nvSpPr>
            <p:cNvPr id="27" name="Shape 14">
              <a:extLst>
                <a:ext uri="{FF2B5EF4-FFF2-40B4-BE49-F238E27FC236}">
                  <a16:creationId xmlns:a16="http://schemas.microsoft.com/office/drawing/2014/main" id="{9CF9DAF6-111B-372F-1716-A73B168EDEF0}"/>
                </a:ext>
              </a:extLst>
            </p:cNvPr>
            <p:cNvSpPr/>
            <p:nvPr/>
          </p:nvSpPr>
          <p:spPr>
            <a:xfrm>
              <a:off x="506629" y="5195244"/>
              <a:ext cx="7387629" cy="618708"/>
            </a:xfrm>
            <a:prstGeom prst="roundRect">
              <a:avLst>
                <a:gd name="adj" fmla="val 10109"/>
              </a:avLst>
            </a:prstGeom>
            <a:solidFill>
              <a:srgbClr val="CEE6FD"/>
            </a:solidFill>
            <a:ln/>
          </p:spPr>
          <p:txBody>
            <a:bodyPr wrap="square">
              <a:spAutoFit/>
            </a:bodyPr>
            <a:lstStyle/>
            <a:p>
              <a:endParaRPr lang="en-US" sz="3200" dirty="0"/>
            </a:p>
          </p:txBody>
        </p:sp>
        <p:sp>
          <p:nvSpPr>
            <p:cNvPr id="28" name="Shape 15">
              <a:extLst>
                <a:ext uri="{FF2B5EF4-FFF2-40B4-BE49-F238E27FC236}">
                  <a16:creationId xmlns:a16="http://schemas.microsoft.com/office/drawing/2014/main" id="{BC767C4F-C5DE-3653-CCF0-FA1B64FF285A}"/>
                </a:ext>
              </a:extLst>
            </p:cNvPr>
            <p:cNvSpPr/>
            <p:nvPr/>
          </p:nvSpPr>
          <p:spPr>
            <a:xfrm>
              <a:off x="7606287" y="5179533"/>
              <a:ext cx="319286" cy="675263"/>
            </a:xfrm>
            <a:prstGeom prst="roundRect">
              <a:avLst>
                <a:gd name="adj" fmla="val 23863376"/>
              </a:avLst>
            </a:prstGeom>
            <a:solidFill>
              <a:srgbClr val="84C1FA"/>
            </a:solidFill>
            <a:ln/>
          </p:spPr>
          <p:txBody>
            <a:bodyPr>
              <a:spAutoFit/>
            </a:bodyPr>
            <a:lstStyle/>
            <a:p>
              <a:endParaRPr lang="en-US" sz="3200"/>
            </a:p>
          </p:txBody>
        </p:sp>
      </p:grpSp>
      <p:sp>
        <p:nvSpPr>
          <p:cNvPr id="30" name="Text 16">
            <a:extLst>
              <a:ext uri="{FF2B5EF4-FFF2-40B4-BE49-F238E27FC236}">
                <a16:creationId xmlns:a16="http://schemas.microsoft.com/office/drawing/2014/main" id="{D8AD7830-6CDD-E234-2332-DADD7794DEF9}"/>
              </a:ext>
            </a:extLst>
          </p:cNvPr>
          <p:cNvSpPr/>
          <p:nvPr/>
        </p:nvSpPr>
        <p:spPr>
          <a:xfrm>
            <a:off x="4872063" y="5349472"/>
            <a:ext cx="2681824" cy="175689"/>
          </a:xfrm>
          <a:prstGeom prst="rect">
            <a:avLst/>
          </a:prstGeom>
          <a:noFill/>
          <a:ln/>
        </p:spPr>
        <p:txBody>
          <a:bodyPr wrap="none" lIns="0" tIns="0" rIns="0" bIns="0" rtlCol="0" anchor="t">
            <a:spAutoFit/>
          </a:bodyPr>
          <a:lstStyle/>
          <a:p>
            <a:pPr algn="r" rtl="1">
              <a:lnSpc>
                <a:spcPts val="1292"/>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التعامل البنّاء مع الصراعات</a:t>
            </a:r>
            <a:endParaRPr lang="ar-SA" sz="1600" b="1" dirty="0">
              <a:solidFill>
                <a:schemeClr val="accent2">
                  <a:lumMod val="75000"/>
                </a:schemeClr>
              </a:solidFill>
              <a:latin typeface="Alexandria" pitchFamily="2" charset="-78"/>
              <a:cs typeface="Alexandria" pitchFamily="2" charset="-78"/>
            </a:endParaRPr>
          </a:p>
        </p:txBody>
      </p:sp>
      <p:sp>
        <p:nvSpPr>
          <p:cNvPr id="31" name="Text 17">
            <a:extLst>
              <a:ext uri="{FF2B5EF4-FFF2-40B4-BE49-F238E27FC236}">
                <a16:creationId xmlns:a16="http://schemas.microsoft.com/office/drawing/2014/main" id="{A80EC1E5-B2A6-8D60-9923-42A5A8D1ACA2}"/>
              </a:ext>
            </a:extLst>
          </p:cNvPr>
          <p:cNvSpPr/>
          <p:nvPr/>
        </p:nvSpPr>
        <p:spPr>
          <a:xfrm>
            <a:off x="567825" y="5616610"/>
            <a:ext cx="6900705"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القائد يدير الصراعات بشكل موضوعي ويعمل على تحويلها إلى فرص للتعلم والنمو والتطوير.</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2659899855"/>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1" name="Text 0">
            <a:extLst>
              <a:ext uri="{FF2B5EF4-FFF2-40B4-BE49-F238E27FC236}">
                <a16:creationId xmlns:a16="http://schemas.microsoft.com/office/drawing/2014/main" id="{EDB880C9-BA4C-2752-696F-0CB377FE6F9E}"/>
              </a:ext>
            </a:extLst>
          </p:cNvPr>
          <p:cNvSpPr/>
          <p:nvPr/>
        </p:nvSpPr>
        <p:spPr>
          <a:xfrm>
            <a:off x="4026775" y="1224951"/>
            <a:ext cx="7506863"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دور القائد التربوي في تعزيز التعاون بين فرق العمل:</a:t>
            </a:r>
            <a:endParaRPr lang="ar-SA" sz="2400" b="1" dirty="0">
              <a:solidFill>
                <a:srgbClr val="00B0F0"/>
              </a:solidFill>
              <a:latin typeface="Alexandria" pitchFamily="2" charset="-78"/>
              <a:cs typeface="Alexandria" pitchFamily="2" charset="-78"/>
            </a:endParaRPr>
          </a:p>
        </p:txBody>
      </p:sp>
      <p:sp>
        <p:nvSpPr>
          <p:cNvPr id="22" name="Text 1">
            <a:extLst>
              <a:ext uri="{FF2B5EF4-FFF2-40B4-BE49-F238E27FC236}">
                <a16:creationId xmlns:a16="http://schemas.microsoft.com/office/drawing/2014/main" id="{1AF2A382-F618-D244-A319-9AED8D92C314}"/>
              </a:ext>
            </a:extLst>
          </p:cNvPr>
          <p:cNvSpPr/>
          <p:nvPr/>
        </p:nvSpPr>
        <p:spPr>
          <a:xfrm>
            <a:off x="834426" y="1803841"/>
            <a:ext cx="10744848" cy="562975"/>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القائد التربوي يلعب دوراً محورياً في خلق بيئة من التعاون والإنتاجية. أسلوب القيادة وقراراته تؤثر بشكل مباشر على أداء الفريق ونجاحه في تحقيق الأهداف.</a:t>
            </a:r>
            <a:endParaRPr lang="en-US" sz="1292" dirty="0">
              <a:latin typeface="Alexandria" pitchFamily="2" charset="-78"/>
              <a:cs typeface="Alexandria" pitchFamily="2" charset="-78"/>
            </a:endParaRPr>
          </a:p>
        </p:txBody>
      </p:sp>
      <p:sp>
        <p:nvSpPr>
          <p:cNvPr id="24" name="Shape 2">
            <a:extLst>
              <a:ext uri="{FF2B5EF4-FFF2-40B4-BE49-F238E27FC236}">
                <a16:creationId xmlns:a16="http://schemas.microsoft.com/office/drawing/2014/main" id="{658C7379-7197-30A0-B9C5-91FC2C8A41DE}"/>
              </a:ext>
            </a:extLst>
          </p:cNvPr>
          <p:cNvSpPr/>
          <p:nvPr/>
        </p:nvSpPr>
        <p:spPr>
          <a:xfrm>
            <a:off x="7979669" y="2703884"/>
            <a:ext cx="3512741" cy="2813348"/>
          </a:xfrm>
          <a:prstGeom prst="roundRect">
            <a:avLst>
              <a:gd name="adj" fmla="val 5291"/>
            </a:avLst>
          </a:prstGeom>
          <a:solidFill>
            <a:schemeClr val="accent2">
              <a:lumMod val="20000"/>
              <a:lumOff val="80000"/>
            </a:schemeClr>
          </a:solidFill>
          <a:ln/>
        </p:spPr>
        <p:txBody>
          <a:bodyPr>
            <a:spAutoFit/>
          </a:bodyPr>
          <a:lstStyle/>
          <a:p>
            <a:endParaRPr lang="en-US"/>
          </a:p>
        </p:txBody>
      </p:sp>
      <p:sp>
        <p:nvSpPr>
          <p:cNvPr id="26" name="Text 3">
            <a:extLst>
              <a:ext uri="{FF2B5EF4-FFF2-40B4-BE49-F238E27FC236}">
                <a16:creationId xmlns:a16="http://schemas.microsoft.com/office/drawing/2014/main" id="{EA8B9BA2-CD59-EC61-AC37-E5DF80FAE6CD}"/>
              </a:ext>
            </a:extLst>
          </p:cNvPr>
          <p:cNvSpPr/>
          <p:nvPr/>
        </p:nvSpPr>
        <p:spPr>
          <a:xfrm>
            <a:off x="9643957" y="2746216"/>
            <a:ext cx="1683154"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القيادة التحفيزية</a:t>
            </a:r>
            <a:endParaRPr lang="en-US" sz="1625" b="1" dirty="0">
              <a:solidFill>
                <a:schemeClr val="accent2">
                  <a:lumMod val="75000"/>
                </a:schemeClr>
              </a:solidFill>
              <a:latin typeface="Alexandria" pitchFamily="2" charset="-78"/>
              <a:cs typeface="Alexandria" pitchFamily="2" charset="-78"/>
            </a:endParaRPr>
          </a:p>
        </p:txBody>
      </p:sp>
      <p:sp>
        <p:nvSpPr>
          <p:cNvPr id="27" name="Text 4">
            <a:extLst>
              <a:ext uri="{FF2B5EF4-FFF2-40B4-BE49-F238E27FC236}">
                <a16:creationId xmlns:a16="http://schemas.microsoft.com/office/drawing/2014/main" id="{20E11CAF-DD04-FEE9-C432-41C085184004}"/>
              </a:ext>
            </a:extLst>
          </p:cNvPr>
          <p:cNvSpPr/>
          <p:nvPr/>
        </p:nvSpPr>
        <p:spPr>
          <a:xfrm>
            <a:off x="8144967" y="3176883"/>
            <a:ext cx="3182144" cy="933076"/>
          </a:xfrm>
          <a:prstGeom prst="rect">
            <a:avLst/>
          </a:prstGeom>
          <a:noFill/>
          <a:ln/>
        </p:spPr>
        <p:txBody>
          <a:bodyPr wrap="square" lIns="0" tIns="0" rIns="0" bIns="0" rtlCol="0" anchor="t">
            <a:spAutoFit/>
          </a:bodyPr>
          <a:lstStyle/>
          <a:p>
            <a:pPr algn="ctr" rtl="1">
              <a:lnSpc>
                <a:spcPct val="150000"/>
              </a:lnSpc>
            </a:pPr>
            <a:r>
              <a:rPr lang="en-US" dirty="0">
                <a:latin typeface="Alexandria" pitchFamily="2" charset="-78"/>
                <a:ea typeface="Instrument Sans Medium" pitchFamily="34" charset="-122"/>
                <a:cs typeface="Alexandria" pitchFamily="2" charset="-78"/>
              </a:rPr>
              <a:t>القائد الذي يتبنى أسلوب القيادة التحفيزية يقوم بتحفيز فريقه لتحقيق أفضل النتائج من خلال:</a:t>
            </a:r>
            <a:endParaRPr lang="en-US" dirty="0">
              <a:latin typeface="Alexandria" pitchFamily="2" charset="-78"/>
              <a:cs typeface="Alexandria" pitchFamily="2" charset="-78"/>
            </a:endParaRPr>
          </a:p>
        </p:txBody>
      </p:sp>
      <p:sp>
        <p:nvSpPr>
          <p:cNvPr id="28" name="Text 5">
            <a:extLst>
              <a:ext uri="{FF2B5EF4-FFF2-40B4-BE49-F238E27FC236}">
                <a16:creationId xmlns:a16="http://schemas.microsoft.com/office/drawing/2014/main" id="{74A9B6C7-64B4-BE24-ED0F-5F71769FB30F}"/>
              </a:ext>
            </a:extLst>
          </p:cNvPr>
          <p:cNvSpPr/>
          <p:nvPr/>
        </p:nvSpPr>
        <p:spPr>
          <a:xfrm>
            <a:off x="8113315" y="4263268"/>
            <a:ext cx="3182144"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latin typeface="Alexandria" pitchFamily="2" charset="-78"/>
                <a:ea typeface="Instrument Sans Medium" pitchFamily="34" charset="-122"/>
                <a:cs typeface="Alexandria" pitchFamily="2" charset="-78"/>
              </a:rPr>
              <a:t>وضع رؤية واضحة للمستقبل</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latin typeface="Alexandria" pitchFamily="2" charset="-78"/>
                <a:ea typeface="Instrument Sans Medium" pitchFamily="34" charset="-122"/>
                <a:cs typeface="Alexandria" pitchFamily="2" charset="-78"/>
              </a:rPr>
              <a:t>تحفيز الأعضاء بأهداف طموحة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latin typeface="Alexandria" pitchFamily="2" charset="-78"/>
                <a:ea typeface="Instrument Sans Medium" pitchFamily="34" charset="-122"/>
                <a:cs typeface="Alexandria" pitchFamily="2" charset="-78"/>
              </a:rPr>
              <a:t>تقديم الدعم المستمر</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latin typeface="Alexandria" pitchFamily="2" charset="-78"/>
                <a:ea typeface="Instrument Sans Medium" pitchFamily="34" charset="-122"/>
                <a:cs typeface="Alexandria" pitchFamily="2" charset="-78"/>
              </a:rPr>
              <a:t>الاحتفاء بالإنجازات</a:t>
            </a:r>
            <a:endParaRPr lang="en-US" dirty="0">
              <a:latin typeface="Alexandria" pitchFamily="2" charset="-78"/>
              <a:cs typeface="Alexandria" pitchFamily="2" charset="-78"/>
            </a:endParaRPr>
          </a:p>
        </p:txBody>
      </p:sp>
      <p:sp>
        <p:nvSpPr>
          <p:cNvPr id="29" name="Shape 6">
            <a:extLst>
              <a:ext uri="{FF2B5EF4-FFF2-40B4-BE49-F238E27FC236}">
                <a16:creationId xmlns:a16="http://schemas.microsoft.com/office/drawing/2014/main" id="{C484EBC5-0B05-03BF-8482-4000CBD5B589}"/>
              </a:ext>
            </a:extLst>
          </p:cNvPr>
          <p:cNvSpPr/>
          <p:nvPr/>
        </p:nvSpPr>
        <p:spPr>
          <a:xfrm>
            <a:off x="4339579" y="2703884"/>
            <a:ext cx="3512840" cy="2813348"/>
          </a:xfrm>
          <a:prstGeom prst="roundRect">
            <a:avLst>
              <a:gd name="adj" fmla="val 5291"/>
            </a:avLst>
          </a:prstGeom>
          <a:solidFill>
            <a:schemeClr val="accent1">
              <a:lumMod val="60000"/>
              <a:lumOff val="40000"/>
            </a:schemeClr>
          </a:solidFill>
          <a:ln/>
        </p:spPr>
        <p:txBody>
          <a:bodyPr>
            <a:spAutoFit/>
          </a:bodyPr>
          <a:lstStyle/>
          <a:p>
            <a:endParaRPr lang="en-US" dirty="0"/>
          </a:p>
        </p:txBody>
      </p:sp>
      <p:sp>
        <p:nvSpPr>
          <p:cNvPr id="30" name="Text 7">
            <a:extLst>
              <a:ext uri="{FF2B5EF4-FFF2-40B4-BE49-F238E27FC236}">
                <a16:creationId xmlns:a16="http://schemas.microsoft.com/office/drawing/2014/main" id="{5E8204CA-53CD-241F-2ED1-06D466EE64F7}"/>
              </a:ext>
            </a:extLst>
          </p:cNvPr>
          <p:cNvSpPr/>
          <p:nvPr/>
        </p:nvSpPr>
        <p:spPr>
          <a:xfrm>
            <a:off x="5839410" y="2746216"/>
            <a:ext cx="1846660"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العدالة والشفافية</a:t>
            </a:r>
            <a:endParaRPr lang="en-US" sz="1625" b="1" dirty="0">
              <a:solidFill>
                <a:schemeClr val="accent2">
                  <a:lumMod val="75000"/>
                </a:schemeClr>
              </a:solidFill>
              <a:latin typeface="Alexandria" pitchFamily="2" charset="-78"/>
              <a:cs typeface="Alexandria" pitchFamily="2" charset="-78"/>
            </a:endParaRPr>
          </a:p>
        </p:txBody>
      </p:sp>
      <p:sp>
        <p:nvSpPr>
          <p:cNvPr id="31" name="Text 8">
            <a:extLst>
              <a:ext uri="{FF2B5EF4-FFF2-40B4-BE49-F238E27FC236}">
                <a16:creationId xmlns:a16="http://schemas.microsoft.com/office/drawing/2014/main" id="{F502C23E-A712-7983-C7F2-F20D968849AC}"/>
              </a:ext>
            </a:extLst>
          </p:cNvPr>
          <p:cNvSpPr/>
          <p:nvPr/>
        </p:nvSpPr>
        <p:spPr>
          <a:xfrm>
            <a:off x="4440317" y="3115685"/>
            <a:ext cx="3182243" cy="933076"/>
          </a:xfrm>
          <a:prstGeom prst="rect">
            <a:avLst/>
          </a:prstGeom>
          <a:noFill/>
          <a:ln/>
        </p:spPr>
        <p:txBody>
          <a:bodyPr wrap="square" lIns="0" tIns="0" rIns="0" bIns="0" rtlCol="0" anchor="t">
            <a:spAutoFit/>
          </a:bodyPr>
          <a:lstStyle/>
          <a:p>
            <a:pPr algn="ctr" rtl="1">
              <a:lnSpc>
                <a:spcPct val="150000"/>
              </a:lnSpc>
            </a:pPr>
            <a:r>
              <a:rPr lang="en-US" dirty="0">
                <a:solidFill>
                  <a:schemeClr val="tx1"/>
                </a:solidFill>
                <a:latin typeface="Alexandria" pitchFamily="2" charset="-78"/>
                <a:ea typeface="Instrument Sans Medium" pitchFamily="34" charset="-122"/>
                <a:cs typeface="Alexandria" pitchFamily="2" charset="-78"/>
              </a:rPr>
              <a:t>القائد يجب أن يكون عادلاً وشفافاً في جميع قراراته، خاصة في توزيع المهام والموارد، من خلال:</a:t>
            </a:r>
            <a:endParaRPr lang="en-US" dirty="0">
              <a:solidFill>
                <a:schemeClr val="tx1"/>
              </a:solidFill>
              <a:latin typeface="Alexandria" pitchFamily="2" charset="-78"/>
              <a:cs typeface="Alexandria" pitchFamily="2" charset="-78"/>
            </a:endParaRPr>
          </a:p>
        </p:txBody>
      </p:sp>
      <p:sp>
        <p:nvSpPr>
          <p:cNvPr id="32" name="Text 9">
            <a:extLst>
              <a:ext uri="{FF2B5EF4-FFF2-40B4-BE49-F238E27FC236}">
                <a16:creationId xmlns:a16="http://schemas.microsoft.com/office/drawing/2014/main" id="{5C152F06-1D57-B634-B7F5-65CB932CFE7E}"/>
              </a:ext>
            </a:extLst>
          </p:cNvPr>
          <p:cNvSpPr/>
          <p:nvPr/>
        </p:nvSpPr>
        <p:spPr>
          <a:xfrm>
            <a:off x="4473967" y="4185141"/>
            <a:ext cx="3182243"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وضوح معايير التوزيع</a:t>
            </a:r>
            <a:endParaRPr lang="en-US" dirty="0">
              <a:solidFill>
                <a:schemeClr val="tx1"/>
              </a:solidFill>
              <a:latin typeface="Alexandria" pitchFamily="2" charset="-78"/>
              <a:cs typeface="Alexandria" pitchFamily="2" charset="-78"/>
            </a:endParaRPr>
          </a:p>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الإفصاح عن القرارات</a:t>
            </a:r>
            <a:endParaRPr lang="en-US" dirty="0">
              <a:solidFill>
                <a:schemeClr val="tx1"/>
              </a:solidFill>
              <a:latin typeface="Alexandria" pitchFamily="2" charset="-78"/>
              <a:cs typeface="Alexandria" pitchFamily="2" charset="-78"/>
            </a:endParaRPr>
          </a:p>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المساواة في الفرص</a:t>
            </a:r>
            <a:endParaRPr lang="en-US" dirty="0">
              <a:solidFill>
                <a:schemeClr val="tx1"/>
              </a:solidFill>
              <a:latin typeface="Alexandria" pitchFamily="2" charset="-78"/>
              <a:cs typeface="Alexandria" pitchFamily="2" charset="-78"/>
            </a:endParaRPr>
          </a:p>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الشفافية في التقييم</a:t>
            </a:r>
            <a:endParaRPr lang="en-US" dirty="0">
              <a:solidFill>
                <a:schemeClr val="tx1"/>
              </a:solidFill>
              <a:latin typeface="Alexandria" pitchFamily="2" charset="-78"/>
              <a:cs typeface="Alexandria" pitchFamily="2" charset="-78"/>
            </a:endParaRPr>
          </a:p>
        </p:txBody>
      </p:sp>
      <p:sp>
        <p:nvSpPr>
          <p:cNvPr id="33" name="Shape 10">
            <a:extLst>
              <a:ext uri="{FF2B5EF4-FFF2-40B4-BE49-F238E27FC236}">
                <a16:creationId xmlns:a16="http://schemas.microsoft.com/office/drawing/2014/main" id="{8A0A4545-DA0E-7A62-B282-8C8CA73AFC5F}"/>
              </a:ext>
            </a:extLst>
          </p:cNvPr>
          <p:cNvSpPr/>
          <p:nvPr/>
        </p:nvSpPr>
        <p:spPr>
          <a:xfrm>
            <a:off x="623491" y="2703884"/>
            <a:ext cx="3512741" cy="2813348"/>
          </a:xfrm>
          <a:prstGeom prst="roundRect">
            <a:avLst>
              <a:gd name="adj" fmla="val 5291"/>
            </a:avLst>
          </a:prstGeom>
          <a:solidFill>
            <a:schemeClr val="accent6">
              <a:lumMod val="60000"/>
              <a:lumOff val="40000"/>
            </a:schemeClr>
          </a:solidFill>
          <a:ln/>
        </p:spPr>
        <p:txBody>
          <a:bodyPr>
            <a:spAutoFit/>
          </a:bodyPr>
          <a:lstStyle/>
          <a:p>
            <a:endParaRPr lang="en-US" dirty="0"/>
          </a:p>
        </p:txBody>
      </p:sp>
      <p:sp>
        <p:nvSpPr>
          <p:cNvPr id="34" name="Text 11">
            <a:extLst>
              <a:ext uri="{FF2B5EF4-FFF2-40B4-BE49-F238E27FC236}">
                <a16:creationId xmlns:a16="http://schemas.microsoft.com/office/drawing/2014/main" id="{3048349D-715A-89A3-A61A-52DD94DEA109}"/>
              </a:ext>
            </a:extLst>
          </p:cNvPr>
          <p:cNvSpPr/>
          <p:nvPr/>
        </p:nvSpPr>
        <p:spPr>
          <a:xfrm>
            <a:off x="2433556" y="2792839"/>
            <a:ext cx="1575752" cy="332848"/>
          </a:xfrm>
          <a:prstGeom prst="rect">
            <a:avLst/>
          </a:prstGeom>
          <a:noFill/>
          <a:ln/>
        </p:spPr>
        <p:txBody>
          <a:bodyPr wrap="none" lIns="0" tIns="0" rIns="0" bIns="0" rtlCol="0" anchor="t">
            <a:spAutoFit/>
          </a:bodyPr>
          <a:lstStyle/>
          <a:p>
            <a:pPr algn="r" rtl="1">
              <a:lnSpc>
                <a:spcPct val="150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التواصل الفعّال</a:t>
            </a:r>
            <a:endParaRPr lang="en-US" sz="1625" b="1" dirty="0">
              <a:solidFill>
                <a:schemeClr val="accent2">
                  <a:lumMod val="75000"/>
                </a:schemeClr>
              </a:solidFill>
              <a:latin typeface="Alexandria" pitchFamily="2" charset="-78"/>
              <a:cs typeface="Alexandria" pitchFamily="2" charset="-78"/>
            </a:endParaRPr>
          </a:p>
        </p:txBody>
      </p:sp>
      <p:sp>
        <p:nvSpPr>
          <p:cNvPr id="35" name="Text 12">
            <a:extLst>
              <a:ext uri="{FF2B5EF4-FFF2-40B4-BE49-F238E27FC236}">
                <a16:creationId xmlns:a16="http://schemas.microsoft.com/office/drawing/2014/main" id="{4E971728-6AB7-2289-B52A-F050C6F063D8}"/>
              </a:ext>
            </a:extLst>
          </p:cNvPr>
          <p:cNvSpPr/>
          <p:nvPr/>
        </p:nvSpPr>
        <p:spPr>
          <a:xfrm>
            <a:off x="677185" y="3176883"/>
            <a:ext cx="3332123" cy="933076"/>
          </a:xfrm>
          <a:prstGeom prst="rect">
            <a:avLst/>
          </a:prstGeom>
          <a:noFill/>
          <a:ln/>
        </p:spPr>
        <p:txBody>
          <a:bodyPr wrap="square" lIns="0" tIns="0" rIns="0" bIns="0" rtlCol="0" anchor="t">
            <a:spAutoFit/>
          </a:bodyPr>
          <a:lstStyle/>
          <a:p>
            <a:pPr algn="ctr" rtl="1">
              <a:lnSpc>
                <a:spcPct val="150000"/>
              </a:lnSpc>
            </a:pPr>
            <a:r>
              <a:rPr lang="en-US" dirty="0">
                <a:solidFill>
                  <a:schemeClr val="tx1"/>
                </a:solidFill>
                <a:latin typeface="Alexandria" pitchFamily="2" charset="-78"/>
                <a:ea typeface="Instrument Sans Medium" pitchFamily="34" charset="-122"/>
                <a:cs typeface="Alexandria" pitchFamily="2" charset="-78"/>
              </a:rPr>
              <a:t>الحفاظ على قنوات تواصل مفتوحة بين جميع أعضاء الفريق يعزز من التعاون ويقلل من فرص حدوث صراعات، وذلك عبر:</a:t>
            </a:r>
            <a:endParaRPr lang="en-US" dirty="0">
              <a:solidFill>
                <a:schemeClr val="tx1"/>
              </a:solidFill>
              <a:latin typeface="Alexandria" pitchFamily="2" charset="-78"/>
              <a:cs typeface="Alexandria" pitchFamily="2" charset="-78"/>
            </a:endParaRPr>
          </a:p>
        </p:txBody>
      </p:sp>
      <p:sp>
        <p:nvSpPr>
          <p:cNvPr id="36" name="Text 13">
            <a:extLst>
              <a:ext uri="{FF2B5EF4-FFF2-40B4-BE49-F238E27FC236}">
                <a16:creationId xmlns:a16="http://schemas.microsoft.com/office/drawing/2014/main" id="{236A7ACA-3F2C-6CED-D5CC-FB2532AACD9F}"/>
              </a:ext>
            </a:extLst>
          </p:cNvPr>
          <p:cNvSpPr/>
          <p:nvPr/>
        </p:nvSpPr>
        <p:spPr>
          <a:xfrm>
            <a:off x="842484" y="4233488"/>
            <a:ext cx="3182144"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الاجتماعات المنتظمة</a:t>
            </a:r>
            <a:endParaRPr lang="en-US" dirty="0">
              <a:solidFill>
                <a:schemeClr val="tx1"/>
              </a:solidFill>
              <a:latin typeface="Alexandria" pitchFamily="2" charset="-78"/>
              <a:cs typeface="Alexandria" pitchFamily="2" charset="-78"/>
            </a:endParaRPr>
          </a:p>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الاستماع الفعال</a:t>
            </a:r>
            <a:endParaRPr lang="en-US" dirty="0">
              <a:solidFill>
                <a:schemeClr val="tx1"/>
              </a:solidFill>
              <a:latin typeface="Alexandria" pitchFamily="2" charset="-78"/>
              <a:cs typeface="Alexandria" pitchFamily="2" charset="-78"/>
            </a:endParaRPr>
          </a:p>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التغذية الراجعة المستمرة</a:t>
            </a:r>
            <a:endParaRPr lang="en-US" dirty="0">
              <a:solidFill>
                <a:schemeClr val="tx1"/>
              </a:solidFill>
              <a:latin typeface="Alexandria" pitchFamily="2" charset="-78"/>
              <a:cs typeface="Alexandria" pitchFamily="2" charset="-78"/>
            </a:endParaRPr>
          </a:p>
          <a:p>
            <a:pPr marL="285739" indent="-285739" algn="r" rtl="1">
              <a:lnSpc>
                <a:spcPct val="150000"/>
              </a:lnSpc>
              <a:buSzPct val="100000"/>
              <a:buChar char="•"/>
            </a:pPr>
            <a:r>
              <a:rPr lang="en-US" dirty="0">
                <a:solidFill>
                  <a:schemeClr val="tx1"/>
                </a:solidFill>
                <a:latin typeface="Alexandria" pitchFamily="2" charset="-78"/>
                <a:ea typeface="Instrument Sans Medium" pitchFamily="34" charset="-122"/>
                <a:cs typeface="Alexandria" pitchFamily="2" charset="-78"/>
              </a:rPr>
              <a:t>المرونة في التعامل</a:t>
            </a:r>
            <a:endParaRPr lang="en-US"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53279343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66821" y="1114221"/>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1449284-E226-1A22-4D1A-CBD3BB8D3A99}"/>
              </a:ext>
            </a:extLst>
          </p:cNvPr>
          <p:cNvSpPr/>
          <p:nvPr/>
        </p:nvSpPr>
        <p:spPr>
          <a:xfrm>
            <a:off x="4379924" y="1587603"/>
            <a:ext cx="6862456" cy="339260"/>
          </a:xfrm>
          <a:prstGeom prst="rect">
            <a:avLst/>
          </a:prstGeom>
          <a:noFill/>
          <a:ln/>
        </p:spPr>
        <p:txBody>
          <a:bodyPr wrap="none" lIns="0" tIns="0" rIns="0" bIns="0" rtlCol="0" anchor="t">
            <a:spAutoFit/>
          </a:bodyPr>
          <a:lstStyle/>
          <a:p>
            <a:pPr algn="r" rtl="1">
              <a:lnSpc>
                <a:spcPts val="2792"/>
              </a:lnSpc>
            </a:pPr>
            <a:r>
              <a:rPr lang="ar-SA" sz="2208" b="1" dirty="0">
                <a:solidFill>
                  <a:srgbClr val="00B0F0"/>
                </a:solidFill>
                <a:latin typeface="Alexandria" pitchFamily="2" charset="-78"/>
                <a:ea typeface="Instrument Sans Semi Bold" pitchFamily="34" charset="-122"/>
                <a:cs typeface="Alexandria" pitchFamily="2" charset="-78"/>
              </a:rPr>
              <a:t>كيفية تعزيز ثقافة التعاون في فرق العمل التربوية:</a:t>
            </a:r>
            <a:endParaRPr lang="ar-SA" sz="2208"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FC7CB88-958B-D002-04C8-5A980487E3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7482" y="1896376"/>
            <a:ext cx="2936180" cy="29361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9B92942E-12C0-EB84-A099-A678F9932F90}"/>
              </a:ext>
            </a:extLst>
          </p:cNvPr>
          <p:cNvSpPr/>
          <p:nvPr/>
        </p:nvSpPr>
        <p:spPr>
          <a:xfrm>
            <a:off x="5038251" y="2214422"/>
            <a:ext cx="5578428"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بناء ثقافة التعاون يتطلب جهوداً مستمرة ومتواصلة من جميع أعضاء الفريق. التعاون ليس مجرد شعار، بل هو ممارسة يومية تؤثر على جودة التعليم والبيئة المدرسية.</a:t>
            </a:r>
            <a:endParaRPr lang="en-US"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8C140483-CBC8-96E7-A68F-A89D58A8810F}"/>
              </a:ext>
            </a:extLst>
          </p:cNvPr>
          <p:cNvGrpSpPr/>
          <p:nvPr/>
        </p:nvGrpSpPr>
        <p:grpSpPr>
          <a:xfrm>
            <a:off x="8590879" y="3768320"/>
            <a:ext cx="2936181" cy="1805031"/>
            <a:chOff x="7762080" y="5533306"/>
            <a:chExt cx="2936181" cy="1805031"/>
          </a:xfrm>
        </p:grpSpPr>
        <p:sp>
          <p:nvSpPr>
            <p:cNvPr id="10" name="Text 2">
              <a:extLst>
                <a:ext uri="{FF2B5EF4-FFF2-40B4-BE49-F238E27FC236}">
                  <a16:creationId xmlns:a16="http://schemas.microsoft.com/office/drawing/2014/main" id="{098801F7-34A5-1FA9-1966-A7D8F8F6D344}"/>
                </a:ext>
              </a:extLst>
            </p:cNvPr>
            <p:cNvSpPr/>
            <p:nvPr/>
          </p:nvSpPr>
          <p:spPr>
            <a:xfrm>
              <a:off x="8010025" y="5533306"/>
              <a:ext cx="2688236" cy="179536"/>
            </a:xfrm>
            <a:prstGeom prst="rect">
              <a:avLst/>
            </a:prstGeom>
            <a:noFill/>
            <a:ln/>
          </p:spPr>
          <p:txBody>
            <a:bodyPr wrap="none" lIns="0" tIns="0" rIns="0" bIns="0" rtlCol="0" anchor="t">
              <a:spAutoFit/>
            </a:bodyPr>
            <a:lstStyle/>
            <a:p>
              <a:pPr algn="r" rtl="1">
                <a:lnSpc>
                  <a:spcPts val="1375"/>
                </a:lnSpc>
              </a:pPr>
              <a:r>
                <a:rPr lang="en-US" b="1" dirty="0">
                  <a:solidFill>
                    <a:schemeClr val="accent2">
                      <a:lumMod val="75000"/>
                    </a:schemeClr>
                  </a:solidFill>
                  <a:latin typeface="Alexandria" pitchFamily="2" charset="-78"/>
                  <a:ea typeface="Instrument Sans Semi Bold" pitchFamily="34" charset="-122"/>
                  <a:cs typeface="Alexandria" pitchFamily="2" charset="-78"/>
                </a:rPr>
                <a:t>إشراك الجميع في اتخاذ القرارات</a:t>
              </a:r>
              <a:endParaRPr lang="en-US" b="1"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C2CD51B4-4393-B26F-7C18-248FF1CE6EA0}"/>
                </a:ext>
              </a:extLst>
            </p:cNvPr>
            <p:cNvSpPr/>
            <p:nvPr/>
          </p:nvSpPr>
          <p:spPr>
            <a:xfrm>
              <a:off x="7762080" y="5758930"/>
              <a:ext cx="2936181" cy="1579407"/>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تشجيع جميع أعضاء الفريق على المشاركة الفعّالة في القرارات المتعلقة بالعملية التعليمية والأنشطة المدرسية، مما يعزز الشعور بالملكية والمسؤولية.</a:t>
              </a:r>
              <a:endParaRPr lang="en-US" dirty="0">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28BC39F7-12B4-9963-A051-006F41A67495}"/>
              </a:ext>
            </a:extLst>
          </p:cNvPr>
          <p:cNvGrpSpPr/>
          <p:nvPr/>
        </p:nvGrpSpPr>
        <p:grpSpPr>
          <a:xfrm>
            <a:off x="5121053" y="4338811"/>
            <a:ext cx="2936181" cy="1481865"/>
            <a:chOff x="4727375" y="5533306"/>
            <a:chExt cx="2936181" cy="1481865"/>
          </a:xfrm>
        </p:grpSpPr>
        <p:sp>
          <p:nvSpPr>
            <p:cNvPr id="13" name="Text 4">
              <a:extLst>
                <a:ext uri="{FF2B5EF4-FFF2-40B4-BE49-F238E27FC236}">
                  <a16:creationId xmlns:a16="http://schemas.microsoft.com/office/drawing/2014/main" id="{E1C7F550-4400-9DEF-8497-AD4D040994E9}"/>
                </a:ext>
              </a:extLst>
            </p:cNvPr>
            <p:cNvSpPr/>
            <p:nvPr/>
          </p:nvSpPr>
          <p:spPr>
            <a:xfrm>
              <a:off x="6230470" y="5533306"/>
              <a:ext cx="1433086" cy="179536"/>
            </a:xfrm>
            <a:prstGeom prst="rect">
              <a:avLst/>
            </a:prstGeom>
            <a:noFill/>
            <a:ln/>
          </p:spPr>
          <p:txBody>
            <a:bodyPr wrap="none" lIns="0" tIns="0" rIns="0" bIns="0" rtlCol="0" anchor="t">
              <a:spAutoFit/>
            </a:bodyPr>
            <a:lstStyle/>
            <a:p>
              <a:pPr algn="r" rtl="1">
                <a:lnSpc>
                  <a:spcPts val="1375"/>
                </a:lnSpc>
              </a:pPr>
              <a:r>
                <a:rPr lang="en-US" b="1" dirty="0">
                  <a:solidFill>
                    <a:schemeClr val="accent2">
                      <a:lumMod val="75000"/>
                    </a:schemeClr>
                  </a:solidFill>
                  <a:latin typeface="Alexandria" pitchFamily="2" charset="-78"/>
                  <a:ea typeface="Instrument Sans Semi Bold" pitchFamily="34" charset="-122"/>
                  <a:cs typeface="Alexandria" pitchFamily="2" charset="-78"/>
                </a:rPr>
                <a:t>تحفيز روح الفريق</a:t>
              </a:r>
              <a:endParaRPr lang="en-US" b="1" dirty="0">
                <a:solidFill>
                  <a:schemeClr val="accent2">
                    <a:lumMod val="75000"/>
                  </a:schemeClr>
                </a:solidFill>
                <a:latin typeface="Alexandria" pitchFamily="2" charset="-78"/>
                <a:cs typeface="Alexandria" pitchFamily="2" charset="-78"/>
              </a:endParaRPr>
            </a:p>
          </p:txBody>
        </p:sp>
        <p:sp>
          <p:nvSpPr>
            <p:cNvPr id="14" name="Text 5">
              <a:extLst>
                <a:ext uri="{FF2B5EF4-FFF2-40B4-BE49-F238E27FC236}">
                  <a16:creationId xmlns:a16="http://schemas.microsoft.com/office/drawing/2014/main" id="{D417DAFC-9F56-5252-118B-96B059920666}"/>
                </a:ext>
              </a:extLst>
            </p:cNvPr>
            <p:cNvSpPr/>
            <p:nvPr/>
          </p:nvSpPr>
          <p:spPr>
            <a:xfrm>
              <a:off x="4727375" y="5758930"/>
              <a:ext cx="2936181"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توفير بيئة من الاحترام المتبادل والتقدير لجميع الأعضاء، وخلق مناخ إيجابي يشجع على التبادل الفكري والتعاون المثمر.</a:t>
              </a:r>
              <a:endParaRPr lang="en-US"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02544E6C-1D6C-08D8-8EC2-4E1BA1B895AA}"/>
              </a:ext>
            </a:extLst>
          </p:cNvPr>
          <p:cNvGrpSpPr/>
          <p:nvPr/>
        </p:nvGrpSpPr>
        <p:grpSpPr>
          <a:xfrm>
            <a:off x="797052" y="5024118"/>
            <a:ext cx="3879288" cy="1481865"/>
            <a:chOff x="1692671" y="5533306"/>
            <a:chExt cx="2936181" cy="1481865"/>
          </a:xfrm>
        </p:grpSpPr>
        <p:sp>
          <p:nvSpPr>
            <p:cNvPr id="16" name="Text 6">
              <a:extLst>
                <a:ext uri="{FF2B5EF4-FFF2-40B4-BE49-F238E27FC236}">
                  <a16:creationId xmlns:a16="http://schemas.microsoft.com/office/drawing/2014/main" id="{9447BF94-911B-B2C2-B89D-4C364AB51DB2}"/>
                </a:ext>
              </a:extLst>
            </p:cNvPr>
            <p:cNvSpPr/>
            <p:nvPr/>
          </p:nvSpPr>
          <p:spPr>
            <a:xfrm>
              <a:off x="3194163" y="5533306"/>
              <a:ext cx="1434688" cy="179536"/>
            </a:xfrm>
            <a:prstGeom prst="rect">
              <a:avLst/>
            </a:prstGeom>
            <a:noFill/>
            <a:ln/>
          </p:spPr>
          <p:txBody>
            <a:bodyPr wrap="none" lIns="0" tIns="0" rIns="0" bIns="0" rtlCol="0" anchor="t">
              <a:spAutoFit/>
            </a:bodyPr>
            <a:lstStyle/>
            <a:p>
              <a:pPr algn="r" rtl="1">
                <a:lnSpc>
                  <a:spcPts val="1375"/>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التدريب المستمر</a:t>
              </a:r>
              <a:endParaRPr lang="en-US" b="1" dirty="0">
                <a:solidFill>
                  <a:schemeClr val="accent2">
                    <a:lumMod val="75000"/>
                  </a:schemeClr>
                </a:solidFill>
                <a:latin typeface="Alexandria" pitchFamily="2" charset="-78"/>
                <a:cs typeface="Alexandria" pitchFamily="2" charset="-78"/>
              </a:endParaRPr>
            </a:p>
          </p:txBody>
        </p:sp>
        <p:sp>
          <p:nvSpPr>
            <p:cNvPr id="17" name="Text 7">
              <a:extLst>
                <a:ext uri="{FF2B5EF4-FFF2-40B4-BE49-F238E27FC236}">
                  <a16:creationId xmlns:a16="http://schemas.microsoft.com/office/drawing/2014/main" id="{F0FD4EB4-65C8-054B-C375-D0EAE3C28839}"/>
                </a:ext>
              </a:extLst>
            </p:cNvPr>
            <p:cNvSpPr/>
            <p:nvPr/>
          </p:nvSpPr>
          <p:spPr>
            <a:xfrm>
              <a:off x="1692671" y="5758930"/>
              <a:ext cx="2936181"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توفير فرص التدريب المنتظمة لتنمية مهارات التعاون والعمل الجماعي، مما يساهم في تحسين الأداء العام للفريق ورفع كفاءة الأعضاء.</a:t>
              </a:r>
              <a:endParaRPr lang="en-US" dirty="0">
                <a:latin typeface="Alexandria" pitchFamily="2" charset="-78"/>
                <a:cs typeface="Alexandria" pitchFamily="2" charset="-78"/>
              </a:endParaRPr>
            </a:p>
          </p:txBody>
        </p:sp>
      </p:grpSp>
      <p:sp>
        <p:nvSpPr>
          <p:cNvPr id="21" name="Shape 13">
            <a:extLst>
              <a:ext uri="{FF2B5EF4-FFF2-40B4-BE49-F238E27FC236}">
                <a16:creationId xmlns:a16="http://schemas.microsoft.com/office/drawing/2014/main" id="{E139154B-F999-A3EF-25D4-C335F201483B}"/>
              </a:ext>
            </a:extLst>
          </p:cNvPr>
          <p:cNvSpPr/>
          <p:nvPr/>
        </p:nvSpPr>
        <p:spPr>
          <a:xfrm rot="4585614">
            <a:off x="7086585" y="4829213"/>
            <a:ext cx="2576406" cy="45719"/>
          </a:xfrm>
          <a:prstGeom prst="roundRect">
            <a:avLst>
              <a:gd name="adj" fmla="val 195349"/>
            </a:avLst>
          </a:prstGeom>
          <a:solidFill>
            <a:srgbClr val="84C1FA"/>
          </a:solidFill>
          <a:ln/>
        </p:spPr>
        <p:txBody>
          <a:bodyPr wrap="square">
            <a:spAutoFit/>
          </a:bodyPr>
          <a:lstStyle/>
          <a:p>
            <a:endParaRPr lang="en-US"/>
          </a:p>
        </p:txBody>
      </p:sp>
      <p:sp>
        <p:nvSpPr>
          <p:cNvPr id="22" name="Shape 13">
            <a:extLst>
              <a:ext uri="{FF2B5EF4-FFF2-40B4-BE49-F238E27FC236}">
                <a16:creationId xmlns:a16="http://schemas.microsoft.com/office/drawing/2014/main" id="{2EFB9D12-5070-8142-0795-9661B557728E}"/>
              </a:ext>
            </a:extLst>
          </p:cNvPr>
          <p:cNvSpPr/>
          <p:nvPr/>
        </p:nvSpPr>
        <p:spPr>
          <a:xfrm rot="4585614">
            <a:off x="3611802" y="4979257"/>
            <a:ext cx="2576406" cy="45719"/>
          </a:xfrm>
          <a:prstGeom prst="roundRect">
            <a:avLst>
              <a:gd name="adj" fmla="val 195349"/>
            </a:avLst>
          </a:prstGeom>
          <a:solidFill>
            <a:srgbClr val="84C1FA"/>
          </a:solidFill>
          <a:ln/>
        </p:spPr>
        <p:txBody>
          <a:bodyPr wrap="square">
            <a:spAutoFit/>
          </a:bodyPr>
          <a:lstStyle/>
          <a:p>
            <a:endParaRPr lang="en-US"/>
          </a:p>
        </p:txBody>
      </p:sp>
    </p:spTree>
    <p:extLst>
      <p:ext uri="{BB962C8B-B14F-4D97-AF65-F5344CB8AC3E}">
        <p14:creationId xmlns:p14="http://schemas.microsoft.com/office/powerpoint/2010/main" val="158740515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05F9E0F3-6F86-6B96-B246-17320F814401}"/>
              </a:ext>
            </a:extLst>
          </p:cNvPr>
          <p:cNvSpPr/>
          <p:nvPr/>
        </p:nvSpPr>
        <p:spPr>
          <a:xfrm>
            <a:off x="2533926" y="527219"/>
            <a:ext cx="5349221"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خطوات عملية لبناء فرق عمل ناجحة</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89328545-856A-74B4-E374-37F0F3C04874}"/>
              </a:ext>
            </a:extLst>
          </p:cNvPr>
          <p:cNvSpPr/>
          <p:nvPr/>
        </p:nvSpPr>
        <p:spPr>
          <a:xfrm>
            <a:off x="983719" y="1157041"/>
            <a:ext cx="644981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بناء فريق عمل ناجح يتطلب اتباع خطوات منهجية وواضحة. كل خطوة تبني على سابقتها لضمان تحقيق التكامل والانسجام بين أعضاء الفريق.</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4113CD4B-D142-E5DD-AE98-2D15BF47F948}"/>
              </a:ext>
            </a:extLst>
          </p:cNvPr>
          <p:cNvSpPr/>
          <p:nvPr/>
        </p:nvSpPr>
        <p:spPr>
          <a:xfrm>
            <a:off x="6742410" y="1994099"/>
            <a:ext cx="146248" cy="820043"/>
          </a:xfrm>
          <a:prstGeom prst="roundRect">
            <a:avLst>
              <a:gd name="adj" fmla="val 90029"/>
            </a:avLst>
          </a:prstGeom>
          <a:solidFill>
            <a:srgbClr val="CEE6FD"/>
          </a:solidFill>
          <a:ln/>
        </p:spPr>
        <p:txBody>
          <a:bodyPr>
            <a:spAutoFit/>
          </a:bodyPr>
          <a:lstStyle/>
          <a:p>
            <a:endParaRPr lang="en-US"/>
          </a:p>
        </p:txBody>
      </p:sp>
      <p:sp>
        <p:nvSpPr>
          <p:cNvPr id="10" name="Shape 3">
            <a:extLst>
              <a:ext uri="{FF2B5EF4-FFF2-40B4-BE49-F238E27FC236}">
                <a16:creationId xmlns:a16="http://schemas.microsoft.com/office/drawing/2014/main" id="{3E9BB32C-1BCE-B056-35CA-121244B8B679}"/>
              </a:ext>
            </a:extLst>
          </p:cNvPr>
          <p:cNvSpPr/>
          <p:nvPr/>
        </p:nvSpPr>
        <p:spPr>
          <a:xfrm>
            <a:off x="6596063" y="1898155"/>
            <a:ext cx="438844" cy="438844"/>
          </a:xfrm>
          <a:prstGeom prst="roundRect">
            <a:avLst>
              <a:gd name="adj" fmla="val 86819"/>
            </a:avLst>
          </a:prstGeom>
          <a:solidFill>
            <a:srgbClr val="CEE6FD"/>
          </a:solidFill>
          <a:ln/>
        </p:spPr>
        <p:txBody>
          <a:bodyPr>
            <a:spAutoFit/>
          </a:bodyPr>
          <a:lstStyle/>
          <a:p>
            <a:endParaRPr lang="en-US"/>
          </a:p>
        </p:txBody>
      </p:sp>
      <p:sp>
        <p:nvSpPr>
          <p:cNvPr id="12" name="Text 4">
            <a:extLst>
              <a:ext uri="{FF2B5EF4-FFF2-40B4-BE49-F238E27FC236}">
                <a16:creationId xmlns:a16="http://schemas.microsoft.com/office/drawing/2014/main" id="{E1DC2974-1371-B2F8-FFFA-8F81DEC1B051}"/>
              </a:ext>
            </a:extLst>
          </p:cNvPr>
          <p:cNvSpPr/>
          <p:nvPr/>
        </p:nvSpPr>
        <p:spPr>
          <a:xfrm>
            <a:off x="4313849" y="1920975"/>
            <a:ext cx="2152833" cy="290272"/>
          </a:xfrm>
          <a:prstGeom prst="rect">
            <a:avLst/>
          </a:prstGeom>
          <a:noFill/>
          <a:ln/>
        </p:spPr>
        <p:txBody>
          <a:bodyPr wrap="none" lIns="0" tIns="0" rIns="0" bIns="0" rtlCol="0" anchor="t">
            <a:spAutoFit/>
          </a:bodyPr>
          <a:lstStyle/>
          <a:p>
            <a:pPr algn="r" rtl="1">
              <a:lnSpc>
                <a:spcPct val="150000"/>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تحديد الأهداف المشتركة</a:t>
            </a:r>
            <a:endParaRPr lang="en-US" sz="1417"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1C49932F-8B4A-96B7-65CB-5009E10950BD}"/>
              </a:ext>
            </a:extLst>
          </p:cNvPr>
          <p:cNvSpPr/>
          <p:nvPr/>
        </p:nvSpPr>
        <p:spPr>
          <a:xfrm>
            <a:off x="585094" y="2227064"/>
            <a:ext cx="5881588"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يجب تحديد أهداف واضحة وقابلة للقياس لكل فريق بحيث يلتزم بها جميع الأعضاء ويعرف كل منهم دوره في تحقيقها.</a:t>
            </a:r>
            <a:endParaRPr lang="en-US"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095FF36A-B374-279C-5618-BAEFBB870999}"/>
              </a:ext>
            </a:extLst>
          </p:cNvPr>
          <p:cNvSpPr/>
          <p:nvPr/>
        </p:nvSpPr>
        <p:spPr>
          <a:xfrm>
            <a:off x="6523038" y="3162994"/>
            <a:ext cx="146248" cy="820043"/>
          </a:xfrm>
          <a:prstGeom prst="roundRect">
            <a:avLst>
              <a:gd name="adj" fmla="val 90029"/>
            </a:avLst>
          </a:prstGeom>
          <a:solidFill>
            <a:srgbClr val="CEE6FD"/>
          </a:solidFill>
          <a:ln/>
        </p:spPr>
        <p:txBody>
          <a:bodyPr>
            <a:spAutoFit/>
          </a:bodyPr>
          <a:lstStyle/>
          <a:p>
            <a:endParaRPr lang="en-US"/>
          </a:p>
        </p:txBody>
      </p:sp>
      <p:sp>
        <p:nvSpPr>
          <p:cNvPr id="15" name="Shape 7">
            <a:extLst>
              <a:ext uri="{FF2B5EF4-FFF2-40B4-BE49-F238E27FC236}">
                <a16:creationId xmlns:a16="http://schemas.microsoft.com/office/drawing/2014/main" id="{9D80275F-DBA4-FDC2-0DD9-F91D22A1BCB4}"/>
              </a:ext>
            </a:extLst>
          </p:cNvPr>
          <p:cNvSpPr/>
          <p:nvPr/>
        </p:nvSpPr>
        <p:spPr>
          <a:xfrm>
            <a:off x="6376691" y="3067051"/>
            <a:ext cx="438844" cy="438844"/>
          </a:xfrm>
          <a:prstGeom prst="roundRect">
            <a:avLst>
              <a:gd name="adj" fmla="val 86819"/>
            </a:avLst>
          </a:prstGeom>
          <a:solidFill>
            <a:srgbClr val="CEE6FD"/>
          </a:solidFill>
          <a:ln/>
        </p:spPr>
        <p:txBody>
          <a:bodyPr>
            <a:spAutoFit/>
          </a:bodyPr>
          <a:lstStyle/>
          <a:p>
            <a:endParaRPr lang="en-US"/>
          </a:p>
        </p:txBody>
      </p:sp>
      <p:sp>
        <p:nvSpPr>
          <p:cNvPr id="17" name="Text 8">
            <a:extLst>
              <a:ext uri="{FF2B5EF4-FFF2-40B4-BE49-F238E27FC236}">
                <a16:creationId xmlns:a16="http://schemas.microsoft.com/office/drawing/2014/main" id="{0748C050-2584-29DC-1A0A-A8788F7D1745}"/>
              </a:ext>
            </a:extLst>
          </p:cNvPr>
          <p:cNvSpPr/>
          <p:nvPr/>
        </p:nvSpPr>
        <p:spPr>
          <a:xfrm>
            <a:off x="5051468" y="3089870"/>
            <a:ext cx="1195841" cy="290272"/>
          </a:xfrm>
          <a:prstGeom prst="rect">
            <a:avLst/>
          </a:prstGeom>
          <a:noFill/>
          <a:ln/>
        </p:spPr>
        <p:txBody>
          <a:bodyPr wrap="none" lIns="0" tIns="0" rIns="0" bIns="0" rtlCol="0" anchor="t">
            <a:spAutoFit/>
          </a:bodyPr>
          <a:lstStyle/>
          <a:p>
            <a:pPr algn="r" rtl="1">
              <a:lnSpc>
                <a:spcPct val="150000"/>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تقسيم الأدوار</a:t>
            </a:r>
            <a:endParaRPr lang="en-US" sz="1417" b="1"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96A1BE44-5922-91E5-0C4E-3941D93F4398}"/>
              </a:ext>
            </a:extLst>
          </p:cNvPr>
          <p:cNvSpPr/>
          <p:nvPr/>
        </p:nvSpPr>
        <p:spPr>
          <a:xfrm>
            <a:off x="585094" y="3395960"/>
            <a:ext cx="5662216"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توزيع المهام والأدوار بوضوح بين الأعضاء بحيث يتجنب كل فرد الازدواجية في المهام ويعرف مسؤولياته بدقة.</a:t>
            </a:r>
            <a:endParaRPr lang="en-US" dirty="0">
              <a:latin typeface="Alexandria" pitchFamily="2" charset="-78"/>
              <a:cs typeface="Alexandria" pitchFamily="2" charset="-78"/>
            </a:endParaRPr>
          </a:p>
        </p:txBody>
      </p:sp>
      <p:sp>
        <p:nvSpPr>
          <p:cNvPr id="20" name="Shape 10">
            <a:extLst>
              <a:ext uri="{FF2B5EF4-FFF2-40B4-BE49-F238E27FC236}">
                <a16:creationId xmlns:a16="http://schemas.microsoft.com/office/drawing/2014/main" id="{F47D0B94-394F-6847-16EA-E2EBC1732EB7}"/>
              </a:ext>
            </a:extLst>
          </p:cNvPr>
          <p:cNvSpPr/>
          <p:nvPr/>
        </p:nvSpPr>
        <p:spPr>
          <a:xfrm>
            <a:off x="6303566" y="4331891"/>
            <a:ext cx="146248" cy="820043"/>
          </a:xfrm>
          <a:prstGeom prst="roundRect">
            <a:avLst>
              <a:gd name="adj" fmla="val 90029"/>
            </a:avLst>
          </a:prstGeom>
          <a:solidFill>
            <a:srgbClr val="CEE6FD"/>
          </a:solidFill>
          <a:ln/>
        </p:spPr>
        <p:txBody>
          <a:bodyPr>
            <a:spAutoFit/>
          </a:bodyPr>
          <a:lstStyle/>
          <a:p>
            <a:endParaRPr lang="en-US"/>
          </a:p>
        </p:txBody>
      </p:sp>
      <p:sp>
        <p:nvSpPr>
          <p:cNvPr id="21" name="Shape 11">
            <a:extLst>
              <a:ext uri="{FF2B5EF4-FFF2-40B4-BE49-F238E27FC236}">
                <a16:creationId xmlns:a16="http://schemas.microsoft.com/office/drawing/2014/main" id="{C4F2AC2D-C06E-E6F7-5123-970F44E095D1}"/>
              </a:ext>
            </a:extLst>
          </p:cNvPr>
          <p:cNvSpPr/>
          <p:nvPr/>
        </p:nvSpPr>
        <p:spPr>
          <a:xfrm>
            <a:off x="6157219" y="4235946"/>
            <a:ext cx="438844" cy="438844"/>
          </a:xfrm>
          <a:prstGeom prst="roundRect">
            <a:avLst>
              <a:gd name="adj" fmla="val 86819"/>
            </a:avLst>
          </a:prstGeom>
          <a:solidFill>
            <a:srgbClr val="CEE6FD"/>
          </a:solidFill>
          <a:ln/>
        </p:spPr>
        <p:txBody>
          <a:bodyPr>
            <a:spAutoFit/>
          </a:bodyPr>
          <a:lstStyle/>
          <a:p>
            <a:endParaRPr lang="en-US"/>
          </a:p>
        </p:txBody>
      </p:sp>
      <p:sp>
        <p:nvSpPr>
          <p:cNvPr id="24" name="Text 12">
            <a:extLst>
              <a:ext uri="{FF2B5EF4-FFF2-40B4-BE49-F238E27FC236}">
                <a16:creationId xmlns:a16="http://schemas.microsoft.com/office/drawing/2014/main" id="{A9DF2885-5CE8-7D08-C962-9D60F2E09F51}"/>
              </a:ext>
            </a:extLst>
          </p:cNvPr>
          <p:cNvSpPr/>
          <p:nvPr/>
        </p:nvSpPr>
        <p:spPr>
          <a:xfrm>
            <a:off x="4684520" y="4258767"/>
            <a:ext cx="1343317" cy="290272"/>
          </a:xfrm>
          <a:prstGeom prst="rect">
            <a:avLst/>
          </a:prstGeom>
          <a:noFill/>
          <a:ln/>
        </p:spPr>
        <p:txBody>
          <a:bodyPr wrap="none" lIns="0" tIns="0" rIns="0" bIns="0" rtlCol="0" anchor="t">
            <a:spAutoFit/>
          </a:bodyPr>
          <a:lstStyle/>
          <a:p>
            <a:pPr algn="r" rtl="1">
              <a:lnSpc>
                <a:spcPct val="150000"/>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التحفيز والتقدير</a:t>
            </a:r>
            <a:endParaRPr lang="en-US" sz="1417" b="1" dirty="0">
              <a:solidFill>
                <a:schemeClr val="accent2">
                  <a:lumMod val="75000"/>
                </a:schemeClr>
              </a:solidFill>
              <a:latin typeface="Alexandria" pitchFamily="2" charset="-78"/>
              <a:cs typeface="Alexandria" pitchFamily="2" charset="-78"/>
            </a:endParaRPr>
          </a:p>
        </p:txBody>
      </p:sp>
      <p:sp>
        <p:nvSpPr>
          <p:cNvPr id="26" name="Text 13">
            <a:extLst>
              <a:ext uri="{FF2B5EF4-FFF2-40B4-BE49-F238E27FC236}">
                <a16:creationId xmlns:a16="http://schemas.microsoft.com/office/drawing/2014/main" id="{14F5A80C-0E66-A158-B599-4C9404DC770F}"/>
              </a:ext>
            </a:extLst>
          </p:cNvPr>
          <p:cNvSpPr/>
          <p:nvPr/>
        </p:nvSpPr>
        <p:spPr>
          <a:xfrm>
            <a:off x="585094" y="4564857"/>
            <a:ext cx="5442744"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تشجيع الأعضاء من خلال الاعتراف بالإنجازات، مهما كانت صغيرة، مما يعزز الروح المعنوية ويحفز على بذل المزيد من الجهد.</a:t>
            </a:r>
            <a:endParaRPr lang="en-US" dirty="0">
              <a:latin typeface="Alexandria" pitchFamily="2" charset="-78"/>
              <a:cs typeface="Alexandria" pitchFamily="2" charset="-78"/>
            </a:endParaRPr>
          </a:p>
        </p:txBody>
      </p:sp>
      <p:sp>
        <p:nvSpPr>
          <p:cNvPr id="27" name="Shape 14">
            <a:extLst>
              <a:ext uri="{FF2B5EF4-FFF2-40B4-BE49-F238E27FC236}">
                <a16:creationId xmlns:a16="http://schemas.microsoft.com/office/drawing/2014/main" id="{863EB797-0806-9BF6-AEEA-64970E16658E}"/>
              </a:ext>
            </a:extLst>
          </p:cNvPr>
          <p:cNvSpPr/>
          <p:nvPr/>
        </p:nvSpPr>
        <p:spPr>
          <a:xfrm>
            <a:off x="6084094" y="5500787"/>
            <a:ext cx="146248" cy="820043"/>
          </a:xfrm>
          <a:prstGeom prst="roundRect">
            <a:avLst>
              <a:gd name="adj" fmla="val 90029"/>
            </a:avLst>
          </a:prstGeom>
          <a:solidFill>
            <a:srgbClr val="CEE6FD"/>
          </a:solidFill>
          <a:ln/>
        </p:spPr>
        <p:txBody>
          <a:bodyPr>
            <a:spAutoFit/>
          </a:bodyPr>
          <a:lstStyle/>
          <a:p>
            <a:endParaRPr lang="en-US"/>
          </a:p>
        </p:txBody>
      </p:sp>
      <p:sp>
        <p:nvSpPr>
          <p:cNvPr id="28" name="Shape 15">
            <a:extLst>
              <a:ext uri="{FF2B5EF4-FFF2-40B4-BE49-F238E27FC236}">
                <a16:creationId xmlns:a16="http://schemas.microsoft.com/office/drawing/2014/main" id="{14EADDB1-19CE-D629-66E2-02F849124FA5}"/>
              </a:ext>
            </a:extLst>
          </p:cNvPr>
          <p:cNvSpPr/>
          <p:nvPr/>
        </p:nvSpPr>
        <p:spPr>
          <a:xfrm>
            <a:off x="5937746" y="5404843"/>
            <a:ext cx="438844" cy="438844"/>
          </a:xfrm>
          <a:prstGeom prst="roundRect">
            <a:avLst>
              <a:gd name="adj" fmla="val 86819"/>
            </a:avLst>
          </a:prstGeom>
          <a:solidFill>
            <a:srgbClr val="CEE6FD"/>
          </a:solidFill>
          <a:ln/>
        </p:spPr>
        <p:txBody>
          <a:bodyPr>
            <a:spAutoFit/>
          </a:bodyPr>
          <a:lstStyle/>
          <a:p>
            <a:endParaRPr lang="en-US"/>
          </a:p>
        </p:txBody>
      </p:sp>
      <p:sp>
        <p:nvSpPr>
          <p:cNvPr id="30" name="Text 16">
            <a:extLst>
              <a:ext uri="{FF2B5EF4-FFF2-40B4-BE49-F238E27FC236}">
                <a16:creationId xmlns:a16="http://schemas.microsoft.com/office/drawing/2014/main" id="{2A0E7A23-03B5-34EB-2082-FB12C1D9CDEE}"/>
              </a:ext>
            </a:extLst>
          </p:cNvPr>
          <p:cNvSpPr/>
          <p:nvPr/>
        </p:nvSpPr>
        <p:spPr>
          <a:xfrm>
            <a:off x="3328519" y="5427663"/>
            <a:ext cx="2479846" cy="290272"/>
          </a:xfrm>
          <a:prstGeom prst="rect">
            <a:avLst/>
          </a:prstGeom>
          <a:noFill/>
          <a:ln/>
        </p:spPr>
        <p:txBody>
          <a:bodyPr wrap="none" lIns="0" tIns="0" rIns="0" bIns="0" rtlCol="0" anchor="t">
            <a:spAutoFit/>
          </a:bodyPr>
          <a:lstStyle/>
          <a:p>
            <a:pPr algn="r" rtl="1">
              <a:lnSpc>
                <a:spcPct val="150000"/>
              </a:lnSpc>
            </a:pPr>
            <a:r>
              <a:rPr lang="en-US" sz="1417" b="1" dirty="0">
                <a:solidFill>
                  <a:schemeClr val="accent2">
                    <a:lumMod val="75000"/>
                  </a:schemeClr>
                </a:solidFill>
                <a:latin typeface="Alexandria" pitchFamily="2" charset="-78"/>
                <a:ea typeface="Instrument Sans Semi Bold" pitchFamily="34" charset="-122"/>
                <a:cs typeface="Alexandria" pitchFamily="2" charset="-78"/>
              </a:rPr>
              <a:t>حل المشكلات بشكل جماعي</a:t>
            </a:r>
            <a:endParaRPr lang="en-US" sz="1417" b="1" dirty="0">
              <a:solidFill>
                <a:schemeClr val="accent2">
                  <a:lumMod val="75000"/>
                </a:schemeClr>
              </a:solidFill>
              <a:latin typeface="Alexandria" pitchFamily="2" charset="-78"/>
              <a:cs typeface="Alexandria" pitchFamily="2" charset="-78"/>
            </a:endParaRPr>
          </a:p>
        </p:txBody>
      </p:sp>
      <p:sp>
        <p:nvSpPr>
          <p:cNvPr id="31" name="Text 17">
            <a:extLst>
              <a:ext uri="{FF2B5EF4-FFF2-40B4-BE49-F238E27FC236}">
                <a16:creationId xmlns:a16="http://schemas.microsoft.com/office/drawing/2014/main" id="{B43C0805-49B6-B46B-0477-0EC50C95E162}"/>
              </a:ext>
            </a:extLst>
          </p:cNvPr>
          <p:cNvSpPr/>
          <p:nvPr/>
        </p:nvSpPr>
        <p:spPr>
          <a:xfrm>
            <a:off x="585093" y="5733753"/>
            <a:ext cx="5223272"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عند حدوث أي مشكلة، يتم حلها من خلال التعاون بين أعضاء الفريق بدلاً من التعامل معها بشكل فردي، مما يعزز التماسك.</a:t>
            </a:r>
            <a:endParaRPr lang="en-US" dirty="0">
              <a:latin typeface="Alexandria" pitchFamily="2" charset="-78"/>
              <a:cs typeface="Alexandria" pitchFamily="2" charset="-78"/>
            </a:endParaRPr>
          </a:p>
        </p:txBody>
      </p:sp>
      <p:pic>
        <p:nvPicPr>
          <p:cNvPr id="32" name="Image 0" descr="preencoded.png">
            <a:extLst>
              <a:ext uri="{FF2B5EF4-FFF2-40B4-BE49-F238E27FC236}">
                <a16:creationId xmlns:a16="http://schemas.microsoft.com/office/drawing/2014/main" id="{F6DEB9EB-1FF6-BBD3-692B-B37C9E9092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7539278" y="980728"/>
            <a:ext cx="4270449" cy="5547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8560874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912084" y="1052736"/>
            <a:ext cx="4128422" cy="56765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671207" y="1299845"/>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81875F9-A013-4DBD-812C-1134E927E4B7}"/>
              </a:ext>
            </a:extLst>
          </p:cNvPr>
          <p:cNvSpPr/>
          <p:nvPr/>
        </p:nvSpPr>
        <p:spPr>
          <a:xfrm>
            <a:off x="3033837" y="617697"/>
            <a:ext cx="8027840" cy="333425"/>
          </a:xfrm>
          <a:prstGeom prst="rect">
            <a:avLst/>
          </a:prstGeom>
          <a:noFill/>
          <a:ln/>
        </p:spPr>
        <p:txBody>
          <a:bodyPr wrap="none" lIns="0" tIns="0" rIns="0" bIns="0" rtlCol="0" anchor="t">
            <a:spAutoFit/>
          </a:bodyPr>
          <a:lstStyle/>
          <a:p>
            <a:pPr algn="r" rtl="1">
              <a:lnSpc>
                <a:spcPts val="2625"/>
              </a:lnSpc>
            </a:pPr>
            <a:r>
              <a:rPr lang="ar-SA" sz="2400" b="1" dirty="0">
                <a:solidFill>
                  <a:srgbClr val="00B0F0"/>
                </a:solidFill>
                <a:latin typeface="Alexandria" pitchFamily="2" charset="-78"/>
                <a:ea typeface="Instrument Sans Semi Bold" pitchFamily="34" charset="-122"/>
                <a:cs typeface="Alexandria" pitchFamily="2" charset="-78"/>
              </a:rPr>
              <a:t>استراتيجيات الحلول المستدامة للصراع في فرق العمل:</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15F48B0-6249-EEF9-E3A2-1E86B6D794E8}"/>
              </a:ext>
            </a:extLst>
          </p:cNvPr>
          <p:cNvSpPr/>
          <p:nvPr/>
        </p:nvSpPr>
        <p:spPr>
          <a:xfrm>
            <a:off x="5606102" y="1547703"/>
            <a:ext cx="2346796" cy="210955"/>
          </a:xfrm>
          <a:prstGeom prst="rect">
            <a:avLst/>
          </a:prstGeom>
          <a:noFill/>
          <a:ln/>
        </p:spPr>
        <p:txBody>
          <a:bodyPr wrap="none" lIns="0" tIns="0" rIns="0" bIns="0" rtlCol="0" anchor="t">
            <a:spAutoFit/>
          </a:bodyPr>
          <a:lstStyle/>
          <a:p>
            <a:pPr algn="r" rtl="1">
              <a:lnSpc>
                <a:spcPts val="1583"/>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الحلول طويلة المدى:</a:t>
            </a:r>
            <a:endParaRPr lang="ar-SA" sz="1800"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6F79A175-1171-5A4A-46AE-4B39BD2DE344}"/>
              </a:ext>
            </a:extLst>
          </p:cNvPr>
          <p:cNvSpPr/>
          <p:nvPr/>
        </p:nvSpPr>
        <p:spPr>
          <a:xfrm>
            <a:off x="811302" y="2217471"/>
            <a:ext cx="5760640"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يتطلب حل الصراع في فرق العمل التفكير في الحلول المستدامة التي تضمن استمرارية نجاح الفريق على المدى الطويل، وليس مجرد معالجة الأعراض السطحية.</a:t>
            </a:r>
            <a:endParaRPr lang="en-US"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B9CDA68D-E6EC-030B-510F-594276A4CFB9}"/>
              </a:ext>
            </a:extLst>
          </p:cNvPr>
          <p:cNvSpPr/>
          <p:nvPr/>
        </p:nvSpPr>
        <p:spPr>
          <a:xfrm>
            <a:off x="4835177" y="1968053"/>
            <a:ext cx="1904368" cy="182101"/>
          </a:xfrm>
          <a:prstGeom prst="rect">
            <a:avLst/>
          </a:prstGeom>
          <a:noFill/>
          <a:ln/>
        </p:spPr>
        <p:txBody>
          <a:bodyPr wrap="none" lIns="0" tIns="0" rIns="0" bIns="0" rtlCol="0" anchor="t">
            <a:spAutoFit/>
          </a:bodyPr>
          <a:lstStyle/>
          <a:p>
            <a:pPr algn="r" rtl="1">
              <a:lnSpc>
                <a:spcPts val="1292"/>
              </a:lnSpc>
            </a:pPr>
            <a:r>
              <a:rPr lang="en-US" sz="1800" dirty="0">
                <a:solidFill>
                  <a:srgbClr val="091C53"/>
                </a:solidFill>
                <a:latin typeface="Alexandria" pitchFamily="2" charset="-78"/>
                <a:ea typeface="Instrument Sans Semi Bold" pitchFamily="34" charset="-122"/>
                <a:cs typeface="Alexandria" pitchFamily="2" charset="-78"/>
              </a:rPr>
              <a:t>المكونات الأساسية</a:t>
            </a:r>
            <a:endParaRPr lang="en-US" sz="18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39D4F1DF-6986-62BA-324C-B9F5CD838566}"/>
              </a:ext>
            </a:extLst>
          </p:cNvPr>
          <p:cNvSpPr/>
          <p:nvPr/>
        </p:nvSpPr>
        <p:spPr>
          <a:xfrm>
            <a:off x="2500726" y="3269246"/>
            <a:ext cx="3682703"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بناء ثقافة من الحوار المفتوح</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إنشاء آليات وقائية للصراعات</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تطوير مهارات التواصل المستمر</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تعزيز القيم المشتركة</a:t>
            </a:r>
            <a:endParaRPr lang="en-US" dirty="0">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5F4B240E-F2E5-A7C5-86B3-94F93F8E63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49333" y="1429647"/>
            <a:ext cx="3495404" cy="333440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Shape 5">
            <a:extLst>
              <a:ext uri="{FF2B5EF4-FFF2-40B4-BE49-F238E27FC236}">
                <a16:creationId xmlns:a16="http://schemas.microsoft.com/office/drawing/2014/main" id="{F1F9C2D2-73A2-A2B2-A846-62183AE7F933}"/>
              </a:ext>
            </a:extLst>
          </p:cNvPr>
          <p:cNvSpPr/>
          <p:nvPr/>
        </p:nvSpPr>
        <p:spPr>
          <a:xfrm>
            <a:off x="811302" y="4764050"/>
            <a:ext cx="8505528" cy="19744"/>
          </a:xfrm>
          <a:prstGeom prst="rect">
            <a:avLst/>
          </a:prstGeom>
          <a:solidFill>
            <a:srgbClr val="1E3063">
              <a:alpha val="50000"/>
            </a:srgbClr>
          </a:solidFill>
          <a:ln/>
        </p:spPr>
      </p:sp>
      <p:sp>
        <p:nvSpPr>
          <p:cNvPr id="13" name="Text 6">
            <a:extLst>
              <a:ext uri="{FF2B5EF4-FFF2-40B4-BE49-F238E27FC236}">
                <a16:creationId xmlns:a16="http://schemas.microsoft.com/office/drawing/2014/main" id="{48383EEF-9C3F-5CC7-6631-CBB1DF80C4B2}"/>
              </a:ext>
            </a:extLst>
          </p:cNvPr>
          <p:cNvSpPr/>
          <p:nvPr/>
        </p:nvSpPr>
        <p:spPr>
          <a:xfrm>
            <a:off x="11373264" y="4858081"/>
            <a:ext cx="60385" cy="1465533"/>
          </a:xfrm>
          <a:prstGeom prst="rect">
            <a:avLst/>
          </a:prstGeom>
          <a:noFill/>
          <a:ln/>
        </p:spPr>
        <p:txBody>
          <a:bodyPr wrap="none" lIns="0" tIns="0" rIns="0" bIns="0" rtlCol="0" anchor="t"/>
          <a:lstStyle/>
          <a:p>
            <a:pPr rtl="1">
              <a:lnSpc>
                <a:spcPts val="1083"/>
              </a:lnSpc>
            </a:pPr>
            <a:r>
              <a:rPr lang="en-US" dirty="0">
                <a:solidFill>
                  <a:srgbClr val="1E3063"/>
                </a:solidFill>
                <a:latin typeface="Alexandria" pitchFamily="2" charset="-78"/>
                <a:ea typeface="Instrument Sans Light" pitchFamily="34" charset="-122"/>
                <a:cs typeface="Alexandria" pitchFamily="2" charset="-78"/>
              </a:rPr>
              <a:t>01</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8C0C46C1-0B03-CEF2-D871-16389315890D}"/>
              </a:ext>
            </a:extLst>
          </p:cNvPr>
          <p:cNvSpPr/>
          <p:nvPr/>
        </p:nvSpPr>
        <p:spPr>
          <a:xfrm>
            <a:off x="8152757" y="5306453"/>
            <a:ext cx="2788344" cy="12700"/>
          </a:xfrm>
          <a:prstGeom prst="rect">
            <a:avLst/>
          </a:prstGeom>
          <a:solidFill>
            <a:srgbClr val="84C1FA"/>
          </a:solidFill>
          <a:ln/>
        </p:spPr>
      </p:sp>
      <p:sp>
        <p:nvSpPr>
          <p:cNvPr id="15" name="Text 8">
            <a:extLst>
              <a:ext uri="{FF2B5EF4-FFF2-40B4-BE49-F238E27FC236}">
                <a16:creationId xmlns:a16="http://schemas.microsoft.com/office/drawing/2014/main" id="{18B2B926-0125-202E-1DFC-D1EDA186AFF7}"/>
              </a:ext>
            </a:extLst>
          </p:cNvPr>
          <p:cNvSpPr/>
          <p:nvPr/>
        </p:nvSpPr>
        <p:spPr>
          <a:xfrm>
            <a:off x="8002803" y="4918450"/>
            <a:ext cx="3209213" cy="182101"/>
          </a:xfrm>
          <a:prstGeom prst="rect">
            <a:avLst/>
          </a:prstGeom>
          <a:noFill/>
          <a:ln/>
        </p:spPr>
        <p:txBody>
          <a:bodyPr wrap="none" lIns="0" tIns="0" rIns="0" bIns="0" rtlCol="0" anchor="t">
            <a:spAutoFit/>
          </a:bodyPr>
          <a:lstStyle/>
          <a:p>
            <a:pPr algn="r" rtl="1">
              <a:lnSpc>
                <a:spcPts val="1292"/>
              </a:lnSpc>
            </a:pPr>
            <a:r>
              <a:rPr lang="en-US" sz="1800" dirty="0">
                <a:solidFill>
                  <a:schemeClr val="accent2">
                    <a:lumMod val="75000"/>
                  </a:schemeClr>
                </a:solidFill>
                <a:latin typeface="Alexandria" pitchFamily="2" charset="-78"/>
                <a:ea typeface="Instrument Sans Semi Bold" pitchFamily="34" charset="-122"/>
                <a:cs typeface="Alexandria" pitchFamily="2" charset="-78"/>
              </a:rPr>
              <a:t>التدريب على مهارات حل النزاعات</a:t>
            </a:r>
            <a:endParaRPr lang="en-US" sz="1800"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175DB916-C296-8F5B-0E3C-0ADF6AAF9845}"/>
              </a:ext>
            </a:extLst>
          </p:cNvPr>
          <p:cNvSpPr/>
          <p:nvPr/>
        </p:nvSpPr>
        <p:spPr>
          <a:xfrm>
            <a:off x="8169383" y="5378284"/>
            <a:ext cx="3043307" cy="933076"/>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تقديم التدريب المنتظم لأعضاء الفريق على كيفية التعامل مع الصراعات وإدارتها بطريقة بنّاءة وفعّالة.</a:t>
            </a:r>
            <a:endParaRPr lang="en-US" dirty="0">
              <a:latin typeface="Alexandria" pitchFamily="2" charset="-78"/>
              <a:cs typeface="Alexandria" pitchFamily="2" charset="-78"/>
            </a:endParaRPr>
          </a:p>
        </p:txBody>
      </p:sp>
      <p:sp>
        <p:nvSpPr>
          <p:cNvPr id="17" name="Text 10">
            <a:extLst>
              <a:ext uri="{FF2B5EF4-FFF2-40B4-BE49-F238E27FC236}">
                <a16:creationId xmlns:a16="http://schemas.microsoft.com/office/drawing/2014/main" id="{FB508E6D-14BF-92D3-F9E6-E97AF5D48205}"/>
              </a:ext>
            </a:extLst>
          </p:cNvPr>
          <p:cNvSpPr/>
          <p:nvPr/>
        </p:nvSpPr>
        <p:spPr>
          <a:xfrm>
            <a:off x="6044049" y="4875871"/>
            <a:ext cx="279786" cy="46245"/>
          </a:xfrm>
          <a:prstGeom prst="rect">
            <a:avLst/>
          </a:prstGeom>
          <a:noFill/>
          <a:ln/>
        </p:spPr>
        <p:txBody>
          <a:bodyPr wrap="none" lIns="0" tIns="0" rIns="0" bIns="0" rtlCol="0" anchor="t"/>
          <a:lstStyle/>
          <a:p>
            <a:pPr rtl="1">
              <a:lnSpc>
                <a:spcPts val="1083"/>
              </a:lnSpc>
            </a:pPr>
            <a:r>
              <a:rPr lang="en-US" dirty="0">
                <a:solidFill>
                  <a:srgbClr val="1E3063"/>
                </a:solidFill>
                <a:latin typeface="Alexandria" pitchFamily="2" charset="-78"/>
                <a:ea typeface="Instrument Sans Light" pitchFamily="34" charset="-122"/>
                <a:cs typeface="Alexandria" pitchFamily="2" charset="-78"/>
              </a:rPr>
              <a:t>02</a:t>
            </a:r>
            <a:endParaRPr lang="en-US" dirty="0">
              <a:latin typeface="Alexandria" pitchFamily="2" charset="-78"/>
              <a:cs typeface="Alexandria" pitchFamily="2" charset="-78"/>
            </a:endParaRPr>
          </a:p>
        </p:txBody>
      </p:sp>
      <p:sp>
        <p:nvSpPr>
          <p:cNvPr id="19" name="Shape 11">
            <a:extLst>
              <a:ext uri="{FF2B5EF4-FFF2-40B4-BE49-F238E27FC236}">
                <a16:creationId xmlns:a16="http://schemas.microsoft.com/office/drawing/2014/main" id="{38785A86-FAE8-8F4D-198B-759ABC179DF2}"/>
              </a:ext>
            </a:extLst>
          </p:cNvPr>
          <p:cNvSpPr/>
          <p:nvPr/>
        </p:nvSpPr>
        <p:spPr>
          <a:xfrm>
            <a:off x="4259413" y="5293753"/>
            <a:ext cx="2788344" cy="12700"/>
          </a:xfrm>
          <a:prstGeom prst="rect">
            <a:avLst/>
          </a:prstGeom>
          <a:solidFill>
            <a:srgbClr val="84C1FA"/>
          </a:solidFill>
          <a:ln/>
        </p:spPr>
      </p:sp>
      <p:sp>
        <p:nvSpPr>
          <p:cNvPr id="20" name="Text 12">
            <a:extLst>
              <a:ext uri="{FF2B5EF4-FFF2-40B4-BE49-F238E27FC236}">
                <a16:creationId xmlns:a16="http://schemas.microsoft.com/office/drawing/2014/main" id="{E3A10D8C-37AA-7AA2-A74F-3A6CEC15A0F5}"/>
              </a:ext>
            </a:extLst>
          </p:cNvPr>
          <p:cNvSpPr/>
          <p:nvPr/>
        </p:nvSpPr>
        <p:spPr>
          <a:xfrm>
            <a:off x="4299857" y="4947723"/>
            <a:ext cx="1635064" cy="182101"/>
          </a:xfrm>
          <a:prstGeom prst="rect">
            <a:avLst/>
          </a:prstGeom>
          <a:noFill/>
          <a:ln/>
        </p:spPr>
        <p:txBody>
          <a:bodyPr wrap="none" lIns="0" tIns="0" rIns="0" bIns="0" rtlCol="0" anchor="t">
            <a:spAutoFit/>
          </a:bodyPr>
          <a:lstStyle/>
          <a:p>
            <a:pPr algn="r" rtl="1">
              <a:lnSpc>
                <a:spcPts val="1292"/>
              </a:lnSpc>
            </a:pPr>
            <a:r>
              <a:rPr lang="en-US" sz="1800" dirty="0">
                <a:solidFill>
                  <a:schemeClr val="accent2">
                    <a:lumMod val="75000"/>
                  </a:schemeClr>
                </a:solidFill>
                <a:latin typeface="Alexandria" pitchFamily="2" charset="-78"/>
                <a:ea typeface="Instrument Sans Semi Bold" pitchFamily="34" charset="-122"/>
                <a:cs typeface="Alexandria" pitchFamily="2" charset="-78"/>
              </a:rPr>
              <a:t>بناء آليات وقائية</a:t>
            </a:r>
            <a:endParaRPr lang="en-US" sz="1800"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676DB2FE-1548-5C60-6079-DC4364AB7850}"/>
              </a:ext>
            </a:extLst>
          </p:cNvPr>
          <p:cNvSpPr/>
          <p:nvPr/>
        </p:nvSpPr>
        <p:spPr>
          <a:xfrm>
            <a:off x="3939838" y="5381383"/>
            <a:ext cx="2788344" cy="933076"/>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إنشاء أنظمة وإجراءات تمنع حدوث الصراعات قبل تفاقمها، مثل سياسات التواصل والتنسيق.</a:t>
            </a:r>
            <a:endParaRPr lang="en-US" dirty="0">
              <a:latin typeface="Alexandria" pitchFamily="2" charset="-78"/>
              <a:cs typeface="Alexandria" pitchFamily="2" charset="-78"/>
            </a:endParaRPr>
          </a:p>
        </p:txBody>
      </p:sp>
      <p:sp>
        <p:nvSpPr>
          <p:cNvPr id="22" name="Text 14">
            <a:extLst>
              <a:ext uri="{FF2B5EF4-FFF2-40B4-BE49-F238E27FC236}">
                <a16:creationId xmlns:a16="http://schemas.microsoft.com/office/drawing/2014/main" id="{98A4B958-4196-DFBB-D1EE-959694B8B97F}"/>
              </a:ext>
            </a:extLst>
          </p:cNvPr>
          <p:cNvSpPr/>
          <p:nvPr/>
        </p:nvSpPr>
        <p:spPr>
          <a:xfrm>
            <a:off x="3345885" y="4888529"/>
            <a:ext cx="45719" cy="168473"/>
          </a:xfrm>
          <a:prstGeom prst="rect">
            <a:avLst/>
          </a:prstGeom>
          <a:noFill/>
          <a:ln/>
        </p:spPr>
        <p:txBody>
          <a:bodyPr wrap="none" lIns="0" tIns="0" rIns="0" bIns="0" rtlCol="0" anchor="t"/>
          <a:lstStyle/>
          <a:p>
            <a:pPr rtl="1">
              <a:lnSpc>
                <a:spcPts val="1083"/>
              </a:lnSpc>
            </a:pPr>
            <a:r>
              <a:rPr lang="en-US" dirty="0">
                <a:solidFill>
                  <a:srgbClr val="1E3063"/>
                </a:solidFill>
                <a:latin typeface="Alexandria" pitchFamily="2" charset="-78"/>
                <a:ea typeface="Instrument Sans Light" pitchFamily="34" charset="-122"/>
                <a:cs typeface="Alexandria" pitchFamily="2" charset="-78"/>
              </a:rPr>
              <a:t>03</a:t>
            </a:r>
            <a:endParaRPr lang="en-US" dirty="0">
              <a:latin typeface="Alexandria" pitchFamily="2" charset="-78"/>
              <a:cs typeface="Alexandria" pitchFamily="2" charset="-78"/>
            </a:endParaRPr>
          </a:p>
        </p:txBody>
      </p:sp>
      <p:sp>
        <p:nvSpPr>
          <p:cNvPr id="24" name="Shape 15">
            <a:extLst>
              <a:ext uri="{FF2B5EF4-FFF2-40B4-BE49-F238E27FC236}">
                <a16:creationId xmlns:a16="http://schemas.microsoft.com/office/drawing/2014/main" id="{FA6521EC-E494-6925-E52E-D0620F2BF39B}"/>
              </a:ext>
            </a:extLst>
          </p:cNvPr>
          <p:cNvSpPr/>
          <p:nvPr/>
        </p:nvSpPr>
        <p:spPr>
          <a:xfrm>
            <a:off x="797170" y="5306453"/>
            <a:ext cx="2788344" cy="12700"/>
          </a:xfrm>
          <a:prstGeom prst="rect">
            <a:avLst/>
          </a:prstGeom>
          <a:solidFill>
            <a:srgbClr val="84C1FA"/>
          </a:solidFill>
          <a:ln/>
        </p:spPr>
      </p:sp>
      <p:sp>
        <p:nvSpPr>
          <p:cNvPr id="26" name="Text 16">
            <a:extLst>
              <a:ext uri="{FF2B5EF4-FFF2-40B4-BE49-F238E27FC236}">
                <a16:creationId xmlns:a16="http://schemas.microsoft.com/office/drawing/2014/main" id="{3DF6FFCE-8BFF-8BAA-AD6A-65AF9D4798BB}"/>
              </a:ext>
            </a:extLst>
          </p:cNvPr>
          <p:cNvSpPr/>
          <p:nvPr/>
        </p:nvSpPr>
        <p:spPr>
          <a:xfrm>
            <a:off x="1855767" y="4934676"/>
            <a:ext cx="1348184" cy="168473"/>
          </a:xfrm>
          <a:prstGeom prst="rect">
            <a:avLst/>
          </a:prstGeom>
          <a:noFill/>
          <a:ln/>
        </p:spPr>
        <p:txBody>
          <a:bodyPr wrap="none" lIns="0" tIns="0" rIns="0" bIns="0" rtlCol="0" anchor="t"/>
          <a:lstStyle/>
          <a:p>
            <a:pPr algn="r" rtl="1">
              <a:lnSpc>
                <a:spcPts val="1292"/>
              </a:lnSpc>
            </a:pPr>
            <a:r>
              <a:rPr lang="en-US" sz="1800" dirty="0">
                <a:solidFill>
                  <a:schemeClr val="accent2">
                    <a:lumMod val="75000"/>
                  </a:schemeClr>
                </a:solidFill>
                <a:latin typeface="Alexandria" pitchFamily="2" charset="-78"/>
                <a:ea typeface="Instrument Sans Semi Bold" pitchFamily="34" charset="-122"/>
                <a:cs typeface="Alexandria" pitchFamily="2" charset="-78"/>
              </a:rPr>
              <a:t>التطوير المستمر</a:t>
            </a:r>
            <a:endParaRPr lang="en-US" sz="1800" dirty="0">
              <a:solidFill>
                <a:schemeClr val="accent2">
                  <a:lumMod val="75000"/>
                </a:schemeClr>
              </a:solidFill>
              <a:latin typeface="Alexandria" pitchFamily="2" charset="-78"/>
              <a:cs typeface="Alexandria" pitchFamily="2" charset="-78"/>
            </a:endParaRPr>
          </a:p>
        </p:txBody>
      </p:sp>
      <p:sp>
        <p:nvSpPr>
          <p:cNvPr id="27" name="Text 17">
            <a:extLst>
              <a:ext uri="{FF2B5EF4-FFF2-40B4-BE49-F238E27FC236}">
                <a16:creationId xmlns:a16="http://schemas.microsoft.com/office/drawing/2014/main" id="{0F88C2CC-26DC-1ED7-D162-FC86176ACE63}"/>
              </a:ext>
            </a:extLst>
          </p:cNvPr>
          <p:cNvSpPr/>
          <p:nvPr/>
        </p:nvSpPr>
        <p:spPr>
          <a:xfrm>
            <a:off x="832103" y="5431641"/>
            <a:ext cx="2484735" cy="933076"/>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الاستثمار في التطوير المهني المستمر لأعضاء الفريق لتعزيز مهاراتهم في العمل الجماعي.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3234802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D5D2DB1-9BA0-566B-1C16-EC6A731065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409" y="980727"/>
            <a:ext cx="3992460" cy="57035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681F7835-6BE3-458F-DD53-72222135B98C}"/>
              </a:ext>
            </a:extLst>
          </p:cNvPr>
          <p:cNvSpPr/>
          <p:nvPr/>
        </p:nvSpPr>
        <p:spPr>
          <a:xfrm>
            <a:off x="3431607" y="432622"/>
            <a:ext cx="8168904"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التحديات التي تواجه فرق العمل في المؤسسات التربوية</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45D26EF6-92D1-5071-D403-F131A995E179}"/>
              </a:ext>
            </a:extLst>
          </p:cNvPr>
          <p:cNvSpPr/>
          <p:nvPr/>
        </p:nvSpPr>
        <p:spPr>
          <a:xfrm>
            <a:off x="4945999" y="1160594"/>
            <a:ext cx="6624241"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تواجه فرق العمل التربوية العديد من التحديات التي قد تعوق تحقيق الأهداف المشتركة. فهم هذه التحديات هو الأساس لوضع استراتيجيات فعّالة للتغلب عليها.</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C851A56C-DE6F-FD0B-A804-D8DCC8BD862B}"/>
              </a:ext>
            </a:extLst>
          </p:cNvPr>
          <p:cNvSpPr/>
          <p:nvPr/>
        </p:nvSpPr>
        <p:spPr>
          <a:xfrm>
            <a:off x="4917061" y="1998787"/>
            <a:ext cx="6624241" cy="1321197"/>
          </a:xfrm>
          <a:prstGeom prst="roundRect">
            <a:avLst>
              <a:gd name="adj" fmla="val 4614"/>
            </a:avLst>
          </a:prstGeom>
          <a:solidFill>
            <a:srgbClr val="FFFFFF"/>
          </a:solidFill>
          <a:ln w="15240">
            <a:solidFill>
              <a:srgbClr val="84C1FA"/>
            </a:solidFill>
            <a:prstDash val="solid"/>
          </a:ln>
        </p:spPr>
      </p:sp>
      <p:sp>
        <p:nvSpPr>
          <p:cNvPr id="10" name="Shape 3">
            <a:extLst>
              <a:ext uri="{FF2B5EF4-FFF2-40B4-BE49-F238E27FC236}">
                <a16:creationId xmlns:a16="http://schemas.microsoft.com/office/drawing/2014/main" id="{808053ED-DFA8-15BE-C7D8-618B188CBEF4}"/>
              </a:ext>
            </a:extLst>
          </p:cNvPr>
          <p:cNvSpPr/>
          <p:nvPr/>
        </p:nvSpPr>
        <p:spPr>
          <a:xfrm>
            <a:off x="11476651" y="1996307"/>
            <a:ext cx="50800" cy="1321197"/>
          </a:xfrm>
          <a:prstGeom prst="roundRect">
            <a:avLst>
              <a:gd name="adj" fmla="val 220533"/>
            </a:avLst>
          </a:prstGeom>
          <a:solidFill>
            <a:srgbClr val="84C1FA"/>
          </a:solidFill>
          <a:ln/>
        </p:spPr>
      </p:sp>
      <p:sp>
        <p:nvSpPr>
          <p:cNvPr id="11" name="Text 4">
            <a:extLst>
              <a:ext uri="{FF2B5EF4-FFF2-40B4-BE49-F238E27FC236}">
                <a16:creationId xmlns:a16="http://schemas.microsoft.com/office/drawing/2014/main" id="{6708DA89-F5A4-96C4-73BF-C2353A53F50B}"/>
              </a:ext>
            </a:extLst>
          </p:cNvPr>
          <p:cNvSpPr/>
          <p:nvPr/>
        </p:nvSpPr>
        <p:spPr>
          <a:xfrm>
            <a:off x="9416142" y="2410379"/>
            <a:ext cx="1920398"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التحديات التنظيمية</a:t>
            </a:r>
            <a:endParaRPr lang="en-US" sz="16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4EDBB6F1-86D6-445A-CA15-38C3FE01585B}"/>
              </a:ext>
            </a:extLst>
          </p:cNvPr>
          <p:cNvSpPr/>
          <p:nvPr/>
        </p:nvSpPr>
        <p:spPr>
          <a:xfrm>
            <a:off x="4917061" y="1973337"/>
            <a:ext cx="4050990"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غموض الأدوار والمسؤوليات بين أعضاء الفريق</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فقدان التنسيق بين الأقسام المختلفة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عدم وضوح الأهداف المشتركة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ضعف قنوات التواصل الرسمية</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CEDBA177-9468-47F9-BC15-7E3CCAD8EAC7}"/>
              </a:ext>
            </a:extLst>
          </p:cNvPr>
          <p:cNvSpPr/>
          <p:nvPr/>
        </p:nvSpPr>
        <p:spPr>
          <a:xfrm>
            <a:off x="4950375" y="3528219"/>
            <a:ext cx="6624241" cy="1321197"/>
          </a:xfrm>
          <a:prstGeom prst="roundRect">
            <a:avLst>
              <a:gd name="adj" fmla="val 4614"/>
            </a:avLst>
          </a:prstGeom>
          <a:solidFill>
            <a:srgbClr val="FFFFFF"/>
          </a:solidFill>
          <a:ln w="15240">
            <a:solidFill>
              <a:srgbClr val="F578DE"/>
            </a:solidFill>
            <a:prstDash val="solid"/>
          </a:ln>
        </p:spPr>
      </p:sp>
      <p:sp>
        <p:nvSpPr>
          <p:cNvPr id="14" name="Shape 7">
            <a:extLst>
              <a:ext uri="{FF2B5EF4-FFF2-40B4-BE49-F238E27FC236}">
                <a16:creationId xmlns:a16="http://schemas.microsoft.com/office/drawing/2014/main" id="{65B38547-EF9E-895E-F345-437E0C26F347}"/>
              </a:ext>
            </a:extLst>
          </p:cNvPr>
          <p:cNvSpPr/>
          <p:nvPr/>
        </p:nvSpPr>
        <p:spPr>
          <a:xfrm>
            <a:off x="11515902" y="3555888"/>
            <a:ext cx="50800" cy="1321197"/>
          </a:xfrm>
          <a:prstGeom prst="roundRect">
            <a:avLst>
              <a:gd name="adj" fmla="val 220533"/>
            </a:avLst>
          </a:prstGeom>
          <a:solidFill>
            <a:srgbClr val="F578DE"/>
          </a:solidFill>
          <a:ln/>
        </p:spPr>
      </p:sp>
      <p:sp>
        <p:nvSpPr>
          <p:cNvPr id="15" name="Text 8">
            <a:extLst>
              <a:ext uri="{FF2B5EF4-FFF2-40B4-BE49-F238E27FC236}">
                <a16:creationId xmlns:a16="http://schemas.microsoft.com/office/drawing/2014/main" id="{F0886B63-6996-0F29-9F45-00C8DF50D0EA}"/>
              </a:ext>
            </a:extLst>
          </p:cNvPr>
          <p:cNvSpPr/>
          <p:nvPr/>
        </p:nvSpPr>
        <p:spPr>
          <a:xfrm>
            <a:off x="9365930" y="3982268"/>
            <a:ext cx="1878719"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cs typeface="Alexandria" pitchFamily="2" charset="-78"/>
              </a:rPr>
              <a:t>التحديات الشخصية</a:t>
            </a:r>
          </a:p>
        </p:txBody>
      </p:sp>
      <p:sp>
        <p:nvSpPr>
          <p:cNvPr id="16" name="Text 9">
            <a:extLst>
              <a:ext uri="{FF2B5EF4-FFF2-40B4-BE49-F238E27FC236}">
                <a16:creationId xmlns:a16="http://schemas.microsoft.com/office/drawing/2014/main" id="{2FCF1E78-946C-2C88-BA6F-0A9723AFF057}"/>
              </a:ext>
            </a:extLst>
          </p:cNvPr>
          <p:cNvSpPr/>
          <p:nvPr/>
        </p:nvSpPr>
        <p:spPr>
          <a:xfrm>
            <a:off x="5157645" y="3556427"/>
            <a:ext cx="3810406"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اختلاف الشخصيات بين الأفراد</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قلة الخبرة في العمل الجماعي</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نقص مهارات التعاون والتنسيق</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الاختلاف في أساليب التفكير</a:t>
            </a:r>
            <a:endParaRPr lang="en-US"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F91CCA06-889A-6EEE-0994-0156D1F37E39}"/>
              </a:ext>
            </a:extLst>
          </p:cNvPr>
          <p:cNvSpPr/>
          <p:nvPr/>
        </p:nvSpPr>
        <p:spPr>
          <a:xfrm>
            <a:off x="4917378" y="4980766"/>
            <a:ext cx="6624241" cy="1321197"/>
          </a:xfrm>
          <a:prstGeom prst="roundRect">
            <a:avLst>
              <a:gd name="adj" fmla="val 4614"/>
            </a:avLst>
          </a:prstGeom>
          <a:solidFill>
            <a:srgbClr val="FFFFFF"/>
          </a:solidFill>
          <a:ln w="15240">
            <a:solidFill>
              <a:srgbClr val="FF5000"/>
            </a:solidFill>
            <a:prstDash val="solid"/>
          </a:ln>
        </p:spPr>
      </p:sp>
      <p:sp>
        <p:nvSpPr>
          <p:cNvPr id="19" name="Shape 11">
            <a:extLst>
              <a:ext uri="{FF2B5EF4-FFF2-40B4-BE49-F238E27FC236}">
                <a16:creationId xmlns:a16="http://schemas.microsoft.com/office/drawing/2014/main" id="{DD1EBC25-8802-5A22-C0AF-797C3E13E6D4}"/>
              </a:ext>
            </a:extLst>
          </p:cNvPr>
          <p:cNvSpPr/>
          <p:nvPr/>
        </p:nvSpPr>
        <p:spPr>
          <a:xfrm>
            <a:off x="11487367" y="5008435"/>
            <a:ext cx="50800" cy="1321197"/>
          </a:xfrm>
          <a:prstGeom prst="roundRect">
            <a:avLst>
              <a:gd name="adj" fmla="val 220533"/>
            </a:avLst>
          </a:prstGeom>
          <a:solidFill>
            <a:srgbClr val="FF5000"/>
          </a:solidFill>
          <a:ln/>
        </p:spPr>
      </p:sp>
      <p:sp>
        <p:nvSpPr>
          <p:cNvPr id="20" name="Text 12">
            <a:extLst>
              <a:ext uri="{FF2B5EF4-FFF2-40B4-BE49-F238E27FC236}">
                <a16:creationId xmlns:a16="http://schemas.microsoft.com/office/drawing/2014/main" id="{2BB789A3-FC17-0CB9-E5E6-C6F13489705F}"/>
              </a:ext>
            </a:extLst>
          </p:cNvPr>
          <p:cNvSpPr/>
          <p:nvPr/>
        </p:nvSpPr>
        <p:spPr>
          <a:xfrm>
            <a:off x="9544325" y="5397522"/>
            <a:ext cx="1546897"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cs typeface="Alexandria" pitchFamily="2" charset="-78"/>
              </a:rPr>
              <a:t>التحديات البيئية</a:t>
            </a:r>
          </a:p>
        </p:txBody>
      </p:sp>
      <p:sp>
        <p:nvSpPr>
          <p:cNvPr id="21" name="Text 13">
            <a:extLst>
              <a:ext uri="{FF2B5EF4-FFF2-40B4-BE49-F238E27FC236}">
                <a16:creationId xmlns:a16="http://schemas.microsoft.com/office/drawing/2014/main" id="{DAC9D14B-4E67-2315-7770-1525028FC5EB}"/>
              </a:ext>
            </a:extLst>
          </p:cNvPr>
          <p:cNvSpPr/>
          <p:nvPr/>
        </p:nvSpPr>
        <p:spPr>
          <a:xfrm>
            <a:off x="3645773" y="4987251"/>
            <a:ext cx="5296620" cy="1256241"/>
          </a:xfrm>
          <a:prstGeom prst="rect">
            <a:avLst/>
          </a:prstGeom>
          <a:noFill/>
          <a:ln/>
        </p:spPr>
        <p:txBody>
          <a:bodyPr wrap="square" lIns="0" tIns="0" rIns="0" bIns="0" rtlCol="0" anchor="t">
            <a:spAutoFit/>
          </a:bodyPr>
          <a:lstStyle/>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الضغوط الخارجية من أولياء الأمور</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التغيرات السريعة في السياسات التعليمية</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تأثير المؤسسات التعليمية العليا</a:t>
            </a:r>
            <a:endParaRPr lang="en-US" dirty="0">
              <a:latin typeface="Alexandria" pitchFamily="2" charset="-78"/>
              <a:cs typeface="Alexandria" pitchFamily="2" charset="-78"/>
            </a:endParaRPr>
          </a:p>
          <a:p>
            <a:pPr marL="285739" indent="-285739" algn="r" rtl="1">
              <a:lnSpc>
                <a:spcPct val="150000"/>
              </a:lnSpc>
              <a:buSzPct val="100000"/>
              <a:buChar char="•"/>
            </a:pPr>
            <a:r>
              <a:rPr lang="en-US" dirty="0">
                <a:solidFill>
                  <a:srgbClr val="1E3063"/>
                </a:solidFill>
                <a:latin typeface="Alexandria" pitchFamily="2" charset="-78"/>
                <a:ea typeface="Instrument Sans Medium" pitchFamily="34" charset="-122"/>
                <a:cs typeface="Alexandria" pitchFamily="2" charset="-78"/>
              </a:rPr>
              <a:t>التحديات المجتمعية المحيطة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92831822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3ED1536B-9ED8-F575-9016-0F52DF5B6F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28501" y="1133367"/>
            <a:ext cx="4134209" cy="53377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702FC8FE-87D1-DA5D-4269-D8F5876CE201}"/>
              </a:ext>
            </a:extLst>
          </p:cNvPr>
          <p:cNvSpPr/>
          <p:nvPr/>
        </p:nvSpPr>
        <p:spPr>
          <a:xfrm>
            <a:off x="2842116" y="514299"/>
            <a:ext cx="4451540"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دور إدارة الصراع في بناء الفرق:</a:t>
            </a:r>
            <a:endParaRPr lang="ar-SA" sz="24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928C0F89-63C8-FB06-921E-FD86367948E6}"/>
              </a:ext>
            </a:extLst>
          </p:cNvPr>
          <p:cNvSpPr/>
          <p:nvPr/>
        </p:nvSpPr>
        <p:spPr>
          <a:xfrm>
            <a:off x="551384" y="1398611"/>
            <a:ext cx="7080479" cy="1061244"/>
          </a:xfrm>
          <a:prstGeom prst="roundRect">
            <a:avLst>
              <a:gd name="adj" fmla="val 9934"/>
            </a:avLst>
          </a:prstGeom>
          <a:solidFill>
            <a:srgbClr val="CEE6FD"/>
          </a:solidFill>
          <a:ln/>
        </p:spPr>
        <p:txBody>
          <a:bodyPr wrap="square">
            <a:spAutoFit/>
          </a:bodyPr>
          <a:lstStyle/>
          <a:p>
            <a:endParaRPr lang="en-US"/>
          </a:p>
        </p:txBody>
      </p:sp>
      <p:sp>
        <p:nvSpPr>
          <p:cNvPr id="9" name="Shape 2">
            <a:extLst>
              <a:ext uri="{FF2B5EF4-FFF2-40B4-BE49-F238E27FC236}">
                <a16:creationId xmlns:a16="http://schemas.microsoft.com/office/drawing/2014/main" id="{C551B39F-4CBD-30DC-78A6-2F1944DC2235}"/>
              </a:ext>
            </a:extLst>
          </p:cNvPr>
          <p:cNvSpPr/>
          <p:nvPr/>
        </p:nvSpPr>
        <p:spPr>
          <a:xfrm>
            <a:off x="7197017" y="1421362"/>
            <a:ext cx="351333" cy="351333"/>
          </a:xfrm>
          <a:prstGeom prst="roundRect">
            <a:avLst>
              <a:gd name="adj" fmla="val 21686636"/>
            </a:avLst>
          </a:prstGeom>
          <a:solidFill>
            <a:srgbClr val="84C1FA"/>
          </a:solidFill>
          <a:ln/>
        </p:spPr>
        <p:txBody>
          <a:bodyPr>
            <a:spAutoFit/>
          </a:bodyPr>
          <a:lstStyle/>
          <a:p>
            <a:endParaRPr lang="en-US"/>
          </a:p>
        </p:txBody>
      </p:sp>
      <p:sp>
        <p:nvSpPr>
          <p:cNvPr id="11" name="Text 3">
            <a:extLst>
              <a:ext uri="{FF2B5EF4-FFF2-40B4-BE49-F238E27FC236}">
                <a16:creationId xmlns:a16="http://schemas.microsoft.com/office/drawing/2014/main" id="{CF110162-5A46-7652-2054-458EC4E04FA5}"/>
              </a:ext>
            </a:extLst>
          </p:cNvPr>
          <p:cNvSpPr/>
          <p:nvPr/>
        </p:nvSpPr>
        <p:spPr>
          <a:xfrm>
            <a:off x="5777354" y="1448941"/>
            <a:ext cx="1282402"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بناء فرق فعّالة</a:t>
            </a:r>
            <a:endParaRPr lang="en-US"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53A45610-AB83-AFA5-FCD1-811398E8659A}"/>
              </a:ext>
            </a:extLst>
          </p:cNvPr>
          <p:cNvSpPr/>
          <p:nvPr/>
        </p:nvSpPr>
        <p:spPr>
          <a:xfrm>
            <a:off x="551384" y="1768643"/>
            <a:ext cx="6840809"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عندما يُدار الصراع بطريقة صحيحة، يمكن أن يسهم في تحسين العلاقات بين الأفراد ويُعزز التعاون بين أعضاء الفريق بشكل كبير.</a:t>
            </a:r>
            <a:endParaRPr lang="en-US"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5735F3EE-BFA5-40E7-669F-21F7C13A1738}"/>
              </a:ext>
            </a:extLst>
          </p:cNvPr>
          <p:cNvSpPr/>
          <p:nvPr/>
        </p:nvSpPr>
        <p:spPr>
          <a:xfrm>
            <a:off x="551384" y="2683993"/>
            <a:ext cx="7027645" cy="1061244"/>
          </a:xfrm>
          <a:prstGeom prst="roundRect">
            <a:avLst>
              <a:gd name="adj" fmla="val 9934"/>
            </a:avLst>
          </a:prstGeom>
          <a:solidFill>
            <a:srgbClr val="CEE6FD"/>
          </a:solidFill>
          <a:ln/>
        </p:spPr>
        <p:txBody>
          <a:bodyPr wrap="square">
            <a:spAutoFit/>
          </a:bodyPr>
          <a:lstStyle/>
          <a:p>
            <a:endParaRPr lang="en-US"/>
          </a:p>
        </p:txBody>
      </p:sp>
      <p:sp>
        <p:nvSpPr>
          <p:cNvPr id="14" name="Shape 6">
            <a:extLst>
              <a:ext uri="{FF2B5EF4-FFF2-40B4-BE49-F238E27FC236}">
                <a16:creationId xmlns:a16="http://schemas.microsoft.com/office/drawing/2014/main" id="{546F9C1C-811E-E9D6-7964-442D28AE815F}"/>
              </a:ext>
            </a:extLst>
          </p:cNvPr>
          <p:cNvSpPr/>
          <p:nvPr/>
        </p:nvSpPr>
        <p:spPr>
          <a:xfrm>
            <a:off x="7140256" y="2731415"/>
            <a:ext cx="351333" cy="351333"/>
          </a:xfrm>
          <a:prstGeom prst="roundRect">
            <a:avLst>
              <a:gd name="adj" fmla="val 21686636"/>
            </a:avLst>
          </a:prstGeom>
          <a:solidFill>
            <a:srgbClr val="84C1FA"/>
          </a:solidFill>
          <a:ln/>
        </p:spPr>
        <p:txBody>
          <a:bodyPr>
            <a:spAutoFit/>
          </a:bodyPr>
          <a:lstStyle/>
          <a:p>
            <a:endParaRPr lang="en-US"/>
          </a:p>
        </p:txBody>
      </p:sp>
      <p:sp>
        <p:nvSpPr>
          <p:cNvPr id="16" name="Text 7">
            <a:extLst>
              <a:ext uri="{FF2B5EF4-FFF2-40B4-BE49-F238E27FC236}">
                <a16:creationId xmlns:a16="http://schemas.microsoft.com/office/drawing/2014/main" id="{A854A7E8-A1C4-025D-C76C-2C7C1B5565D1}"/>
              </a:ext>
            </a:extLst>
          </p:cNvPr>
          <p:cNvSpPr/>
          <p:nvPr/>
        </p:nvSpPr>
        <p:spPr>
          <a:xfrm>
            <a:off x="5672823" y="2732037"/>
            <a:ext cx="1296830"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تطوير المهارات</a:t>
            </a:r>
            <a:endParaRPr lang="en-US" b="1" dirty="0">
              <a:solidFill>
                <a:schemeClr val="accent2">
                  <a:lumMod val="75000"/>
                </a:schemeClr>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60514BC6-04A7-B454-8E32-900BFBACEAAC}"/>
              </a:ext>
            </a:extLst>
          </p:cNvPr>
          <p:cNvSpPr/>
          <p:nvPr/>
        </p:nvSpPr>
        <p:spPr>
          <a:xfrm>
            <a:off x="692947" y="3060294"/>
            <a:ext cx="6671281"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التعامل السليم مع الصراع يساعد في تحويل التوترات إلى فرص لتطوير مهارات الأفراد في حل المشكلات والتفاوض.</a:t>
            </a:r>
            <a:endParaRPr lang="en-US" dirty="0">
              <a:latin typeface="Alexandria" pitchFamily="2" charset="-78"/>
              <a:cs typeface="Alexandria" pitchFamily="2" charset="-78"/>
            </a:endParaRPr>
          </a:p>
        </p:txBody>
      </p:sp>
      <p:sp>
        <p:nvSpPr>
          <p:cNvPr id="19" name="Shape 9">
            <a:extLst>
              <a:ext uri="{FF2B5EF4-FFF2-40B4-BE49-F238E27FC236}">
                <a16:creationId xmlns:a16="http://schemas.microsoft.com/office/drawing/2014/main" id="{CC44A90F-B904-845A-DC98-25153F52F0C4}"/>
              </a:ext>
            </a:extLst>
          </p:cNvPr>
          <p:cNvSpPr/>
          <p:nvPr/>
        </p:nvSpPr>
        <p:spPr>
          <a:xfrm>
            <a:off x="546415" y="3885475"/>
            <a:ext cx="7027645" cy="1061244"/>
          </a:xfrm>
          <a:prstGeom prst="roundRect">
            <a:avLst>
              <a:gd name="adj" fmla="val 9934"/>
            </a:avLst>
          </a:prstGeom>
          <a:solidFill>
            <a:srgbClr val="CEE6FD"/>
          </a:solidFill>
          <a:ln/>
        </p:spPr>
        <p:txBody>
          <a:bodyPr wrap="square">
            <a:spAutoFit/>
          </a:bodyPr>
          <a:lstStyle/>
          <a:p>
            <a:endParaRPr lang="en-US"/>
          </a:p>
        </p:txBody>
      </p:sp>
      <p:sp>
        <p:nvSpPr>
          <p:cNvPr id="20" name="Shape 10">
            <a:extLst>
              <a:ext uri="{FF2B5EF4-FFF2-40B4-BE49-F238E27FC236}">
                <a16:creationId xmlns:a16="http://schemas.microsoft.com/office/drawing/2014/main" id="{792D7B98-D2B0-A161-4C5D-097D9C99005D}"/>
              </a:ext>
            </a:extLst>
          </p:cNvPr>
          <p:cNvSpPr/>
          <p:nvPr/>
        </p:nvSpPr>
        <p:spPr>
          <a:xfrm>
            <a:off x="7210513" y="3919000"/>
            <a:ext cx="313113" cy="295622"/>
          </a:xfrm>
          <a:prstGeom prst="roundRect">
            <a:avLst>
              <a:gd name="adj" fmla="val 21686636"/>
            </a:avLst>
          </a:prstGeom>
          <a:solidFill>
            <a:srgbClr val="84C1FA"/>
          </a:solidFill>
          <a:ln/>
        </p:spPr>
        <p:txBody>
          <a:bodyPr wrap="square">
            <a:spAutoFit/>
          </a:bodyPr>
          <a:lstStyle/>
          <a:p>
            <a:endParaRPr lang="en-US"/>
          </a:p>
        </p:txBody>
      </p:sp>
      <p:sp>
        <p:nvSpPr>
          <p:cNvPr id="22" name="Text 11">
            <a:extLst>
              <a:ext uri="{FF2B5EF4-FFF2-40B4-BE49-F238E27FC236}">
                <a16:creationId xmlns:a16="http://schemas.microsoft.com/office/drawing/2014/main" id="{6FE8FE42-8C01-F1A1-E58B-E910DBABDCC1}"/>
              </a:ext>
            </a:extLst>
          </p:cNvPr>
          <p:cNvSpPr/>
          <p:nvPr/>
        </p:nvSpPr>
        <p:spPr>
          <a:xfrm>
            <a:off x="6011261" y="3909300"/>
            <a:ext cx="1064394"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تحديد الأدوار</a:t>
            </a:r>
            <a:endParaRPr lang="en-US" b="1"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B3C8FC4D-773D-F589-899A-5C530C6CFE1E}"/>
              </a:ext>
            </a:extLst>
          </p:cNvPr>
          <p:cNvSpPr/>
          <p:nvPr/>
        </p:nvSpPr>
        <p:spPr>
          <a:xfrm>
            <a:off x="597023" y="4213700"/>
            <a:ext cx="6775660"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الصراع غالبًا يكشف عن الاختلافات في الأهداف أو الطرق. من خلال مناقشة هذه الاختلافات، تتضح الأدوار داخل الفريق بشكل أفضل.</a:t>
            </a:r>
            <a:endParaRPr lang="en-US" dirty="0">
              <a:latin typeface="Alexandria" pitchFamily="2" charset="-78"/>
              <a:cs typeface="Alexandria" pitchFamily="2" charset="-78"/>
            </a:endParaRPr>
          </a:p>
        </p:txBody>
      </p:sp>
      <p:sp>
        <p:nvSpPr>
          <p:cNvPr id="26" name="Shape 13">
            <a:extLst>
              <a:ext uri="{FF2B5EF4-FFF2-40B4-BE49-F238E27FC236}">
                <a16:creationId xmlns:a16="http://schemas.microsoft.com/office/drawing/2014/main" id="{713C89D0-0DDE-006C-6841-ADBF77DAE564}"/>
              </a:ext>
            </a:extLst>
          </p:cNvPr>
          <p:cNvSpPr/>
          <p:nvPr/>
        </p:nvSpPr>
        <p:spPr>
          <a:xfrm>
            <a:off x="597023" y="5130108"/>
            <a:ext cx="6977037" cy="1061244"/>
          </a:xfrm>
          <a:prstGeom prst="roundRect">
            <a:avLst>
              <a:gd name="adj" fmla="val 9934"/>
            </a:avLst>
          </a:prstGeom>
          <a:solidFill>
            <a:srgbClr val="CEE6FD"/>
          </a:solidFill>
          <a:ln/>
        </p:spPr>
        <p:txBody>
          <a:bodyPr wrap="square">
            <a:spAutoFit/>
          </a:bodyPr>
          <a:lstStyle/>
          <a:p>
            <a:endParaRPr lang="en-US"/>
          </a:p>
        </p:txBody>
      </p:sp>
      <p:sp>
        <p:nvSpPr>
          <p:cNvPr id="27" name="Shape 14">
            <a:extLst>
              <a:ext uri="{FF2B5EF4-FFF2-40B4-BE49-F238E27FC236}">
                <a16:creationId xmlns:a16="http://schemas.microsoft.com/office/drawing/2014/main" id="{4ABE2E7A-FFF7-2C6E-E92B-100D53ABD9AC}"/>
              </a:ext>
            </a:extLst>
          </p:cNvPr>
          <p:cNvSpPr/>
          <p:nvPr/>
        </p:nvSpPr>
        <p:spPr>
          <a:xfrm>
            <a:off x="7172293" y="5108160"/>
            <a:ext cx="351333" cy="351333"/>
          </a:xfrm>
          <a:prstGeom prst="roundRect">
            <a:avLst>
              <a:gd name="adj" fmla="val 21686636"/>
            </a:avLst>
          </a:prstGeom>
          <a:solidFill>
            <a:srgbClr val="84C1FA"/>
          </a:solidFill>
          <a:ln/>
        </p:spPr>
        <p:txBody>
          <a:bodyPr>
            <a:spAutoFit/>
          </a:bodyPr>
          <a:lstStyle/>
          <a:p>
            <a:endParaRPr lang="en-US"/>
          </a:p>
        </p:txBody>
      </p:sp>
      <p:sp>
        <p:nvSpPr>
          <p:cNvPr id="29" name="Text 15">
            <a:extLst>
              <a:ext uri="{FF2B5EF4-FFF2-40B4-BE49-F238E27FC236}">
                <a16:creationId xmlns:a16="http://schemas.microsoft.com/office/drawing/2014/main" id="{0A29CF3A-3D51-1AFB-3C07-5F73AF9F58D1}"/>
              </a:ext>
            </a:extLst>
          </p:cNvPr>
          <p:cNvSpPr/>
          <p:nvPr/>
        </p:nvSpPr>
        <p:spPr>
          <a:xfrm>
            <a:off x="5926924" y="5148548"/>
            <a:ext cx="1114088"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تعزيز التعاون</a:t>
            </a:r>
            <a:endParaRPr lang="en-US" b="1" dirty="0">
              <a:solidFill>
                <a:schemeClr val="accent2">
                  <a:lumMod val="75000"/>
                </a:schemeClr>
              </a:solidFill>
              <a:latin typeface="Alexandria" pitchFamily="2" charset="-78"/>
              <a:cs typeface="Alexandria" pitchFamily="2" charset="-78"/>
            </a:endParaRPr>
          </a:p>
        </p:txBody>
      </p:sp>
      <p:sp>
        <p:nvSpPr>
          <p:cNvPr id="30" name="Text 16">
            <a:extLst>
              <a:ext uri="{FF2B5EF4-FFF2-40B4-BE49-F238E27FC236}">
                <a16:creationId xmlns:a16="http://schemas.microsoft.com/office/drawing/2014/main" id="{E77E2916-7DF2-D759-FA39-B805609A28F9}"/>
              </a:ext>
            </a:extLst>
          </p:cNvPr>
          <p:cNvSpPr/>
          <p:nvPr/>
        </p:nvSpPr>
        <p:spPr>
          <a:xfrm>
            <a:off x="692947" y="5488017"/>
            <a:ext cx="6671282"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عندما يتعلم أعضاء الفريق كيفية إدارة الصراعات بدلاً من تفاديها، يتحول الفريق إلى وحدة أكثر تماسكًا وتعاونًا.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6397195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14810"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B5DD297D-9AE6-E926-485D-39D5580D3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7368" y="1034663"/>
            <a:ext cx="3600400" cy="54364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7A74E444-EDF6-F7F9-13E8-FB7415F8B8B4}"/>
              </a:ext>
            </a:extLst>
          </p:cNvPr>
          <p:cNvSpPr/>
          <p:nvPr/>
        </p:nvSpPr>
        <p:spPr>
          <a:xfrm>
            <a:off x="4930080" y="395816"/>
            <a:ext cx="6474529"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تأثير التكنولوجيا على إدارة الصراع وبناء الفرق</a:t>
            </a:r>
            <a:endParaRPr lang="en-US" sz="2400" b="1" dirty="0">
              <a:solidFill>
                <a:srgbClr val="00B0F0"/>
              </a:solidFill>
              <a:latin typeface="Alexandria" pitchFamily="2" charset="-78"/>
              <a:cs typeface="Alexandria" pitchFamily="2" charset="-78"/>
            </a:endParaRPr>
          </a:p>
        </p:txBody>
      </p:sp>
      <p:sp>
        <p:nvSpPr>
          <p:cNvPr id="9" name="Text 1">
            <a:extLst>
              <a:ext uri="{FF2B5EF4-FFF2-40B4-BE49-F238E27FC236}">
                <a16:creationId xmlns:a16="http://schemas.microsoft.com/office/drawing/2014/main" id="{D953D767-6B58-D38D-57F8-B53962B5F86C}"/>
              </a:ext>
            </a:extLst>
          </p:cNvPr>
          <p:cNvSpPr/>
          <p:nvPr/>
        </p:nvSpPr>
        <p:spPr>
          <a:xfrm>
            <a:off x="9377759" y="1233232"/>
            <a:ext cx="2069476"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التواصل الإلكتروني</a:t>
            </a:r>
            <a:endParaRPr lang="en-US" sz="1800"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426E6B3E-82E9-BDD1-AA25-5BC55AC2EF13}"/>
              </a:ext>
            </a:extLst>
          </p:cNvPr>
          <p:cNvSpPr/>
          <p:nvPr/>
        </p:nvSpPr>
        <p:spPr>
          <a:xfrm>
            <a:off x="4822754" y="1652113"/>
            <a:ext cx="6616502"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تقنيات مثل الأنظمة الإلكترونية للتفاعل والمنصات التفاعلية تساعد في تسهيل التواصل بين المعلمين والطلاب، مما يقلل من الصراعات الناتجة عن سوء الفهم أو التواصل البطيء.</a:t>
            </a:r>
            <a:endParaRPr lang="en-US" dirty="0">
              <a:latin typeface="Alexandria" pitchFamily="2" charset="-78"/>
              <a:cs typeface="Alexandria" pitchFamily="2" charset="-78"/>
            </a:endParaRPr>
          </a:p>
        </p:txBody>
      </p:sp>
      <p:sp>
        <p:nvSpPr>
          <p:cNvPr id="12" name="Text 3">
            <a:extLst>
              <a:ext uri="{FF2B5EF4-FFF2-40B4-BE49-F238E27FC236}">
                <a16:creationId xmlns:a16="http://schemas.microsoft.com/office/drawing/2014/main" id="{CF0F3C42-2649-D096-FDA2-8908D27F22F6}"/>
              </a:ext>
            </a:extLst>
          </p:cNvPr>
          <p:cNvSpPr/>
          <p:nvPr/>
        </p:nvSpPr>
        <p:spPr>
          <a:xfrm>
            <a:off x="8981815" y="2752447"/>
            <a:ext cx="2465420"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الاجتماعات الافتراضية</a:t>
            </a:r>
            <a:endParaRPr lang="en-US" sz="1800" b="1"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C09A05CF-DF59-6D03-9062-F61015A5CA8F}"/>
              </a:ext>
            </a:extLst>
          </p:cNvPr>
          <p:cNvSpPr/>
          <p:nvPr/>
        </p:nvSpPr>
        <p:spPr>
          <a:xfrm>
            <a:off x="4744988" y="3265803"/>
            <a:ext cx="661650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يمكن استخدام أدوات الاجتماعات الافتراضية أو أنظمة البريد الإلكتروني لمعالجة الصراعات بشكل أسرع وأكثر فعالية، مع الحفاظ على الخصوصية والاحترام.</a:t>
            </a:r>
            <a:endParaRPr lang="en-US" dirty="0">
              <a:latin typeface="Alexandria" pitchFamily="2" charset="-78"/>
              <a:cs typeface="Alexandria" pitchFamily="2" charset="-78"/>
            </a:endParaRPr>
          </a:p>
        </p:txBody>
      </p:sp>
      <p:sp>
        <p:nvSpPr>
          <p:cNvPr id="15" name="Text 5">
            <a:extLst>
              <a:ext uri="{FF2B5EF4-FFF2-40B4-BE49-F238E27FC236}">
                <a16:creationId xmlns:a16="http://schemas.microsoft.com/office/drawing/2014/main" id="{89CA4DF5-6C09-E85B-F2F3-305F93583B21}"/>
              </a:ext>
            </a:extLst>
          </p:cNvPr>
          <p:cNvSpPr/>
          <p:nvPr/>
        </p:nvSpPr>
        <p:spPr>
          <a:xfrm>
            <a:off x="9802530" y="3934307"/>
            <a:ext cx="1686359"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التعاون الرقمي</a:t>
            </a:r>
            <a:endParaRPr lang="en-US" sz="1800"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0E5D028E-E366-15F9-9EB3-18800331099D}"/>
              </a:ext>
            </a:extLst>
          </p:cNvPr>
          <p:cNvSpPr/>
          <p:nvPr/>
        </p:nvSpPr>
        <p:spPr>
          <a:xfrm>
            <a:off x="4574896" y="4483629"/>
            <a:ext cx="661650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التعاون الرقمي يمكن أن يعزز التنسيق بين أعضاء الفريق الذين يعملون في مواقع مختلفة، مما يساهم في تعزيز العمل الجماعي عبر الحدود الجغرافية.</a:t>
            </a:r>
            <a:endParaRPr lang="en-US" dirty="0">
              <a:latin typeface="Alexandria" pitchFamily="2" charset="-78"/>
              <a:cs typeface="Alexandria" pitchFamily="2" charset="-78"/>
            </a:endParaRPr>
          </a:p>
        </p:txBody>
      </p:sp>
      <p:sp>
        <p:nvSpPr>
          <p:cNvPr id="17" name="Shape 7">
            <a:extLst>
              <a:ext uri="{FF2B5EF4-FFF2-40B4-BE49-F238E27FC236}">
                <a16:creationId xmlns:a16="http://schemas.microsoft.com/office/drawing/2014/main" id="{70BF448E-610F-E410-FF54-1AC864E667DB}"/>
              </a:ext>
            </a:extLst>
          </p:cNvPr>
          <p:cNvSpPr/>
          <p:nvPr/>
        </p:nvSpPr>
        <p:spPr>
          <a:xfrm>
            <a:off x="4094586" y="5205887"/>
            <a:ext cx="7538814" cy="1071908"/>
          </a:xfrm>
          <a:prstGeom prst="roundRect">
            <a:avLst>
              <a:gd name="adj" fmla="val 17993"/>
            </a:avLst>
          </a:prstGeom>
          <a:solidFill>
            <a:srgbClr val="B3EBFF"/>
          </a:solidFill>
          <a:ln/>
        </p:spPr>
        <p:txBody>
          <a:bodyPr wrap="square">
            <a:spAutoFit/>
          </a:bodyPr>
          <a:lstStyle/>
          <a:p>
            <a:endParaRPr lang="en-US" dirty="0"/>
          </a:p>
        </p:txBody>
      </p:sp>
      <p:sp>
        <p:nvSpPr>
          <p:cNvPr id="20" name="Text 8">
            <a:extLst>
              <a:ext uri="{FF2B5EF4-FFF2-40B4-BE49-F238E27FC236}">
                <a16:creationId xmlns:a16="http://schemas.microsoft.com/office/drawing/2014/main" id="{07EB45C1-298F-5128-131A-49DF5BE2BC92}"/>
              </a:ext>
            </a:extLst>
          </p:cNvPr>
          <p:cNvSpPr/>
          <p:nvPr/>
        </p:nvSpPr>
        <p:spPr>
          <a:xfrm>
            <a:off x="4062355" y="5234917"/>
            <a:ext cx="7417628" cy="933076"/>
          </a:xfrm>
          <a:prstGeom prst="rect">
            <a:avLst/>
          </a:prstGeom>
          <a:noFill/>
          <a:ln/>
        </p:spPr>
        <p:txBody>
          <a:bodyPr wrap="square" lIns="0" tIns="0" rIns="0" bIns="0" rtlCol="0" anchor="t">
            <a:spAutoFit/>
          </a:bodyPr>
          <a:lstStyle/>
          <a:p>
            <a:pPr algn="r" rtl="1">
              <a:lnSpc>
                <a:spcPct val="150000"/>
              </a:lnSpc>
            </a:pPr>
            <a:r>
              <a:rPr lang="en-US" b="1" dirty="0">
                <a:solidFill>
                  <a:srgbClr val="C00000"/>
                </a:solidFill>
                <a:latin typeface="Alexandria" pitchFamily="2" charset="-78"/>
                <a:ea typeface="Instrument Sans Medium" pitchFamily="34" charset="-122"/>
                <a:cs typeface="Alexandria" pitchFamily="2" charset="-78"/>
              </a:rPr>
              <a:t>التحديات التكنولوجية:</a:t>
            </a:r>
            <a:r>
              <a:rPr lang="en-US" dirty="0">
                <a:solidFill>
                  <a:srgbClr val="C00000"/>
                </a:solidFill>
                <a:latin typeface="Alexandria" pitchFamily="2" charset="-78"/>
                <a:ea typeface="Instrument Sans Medium" pitchFamily="34" charset="-122"/>
                <a:cs typeface="Alexandria" pitchFamily="2" charset="-78"/>
              </a:rPr>
              <a:t> </a:t>
            </a:r>
            <a:r>
              <a:rPr lang="ar-SA" dirty="0">
                <a:solidFill>
                  <a:srgbClr val="C00000"/>
                </a:solidFill>
                <a:latin typeface="Alexandria" pitchFamily="2" charset="-78"/>
                <a:ea typeface="Instrument Sans Medium" pitchFamily="34" charset="-122"/>
                <a:cs typeface="Alexandria" pitchFamily="2" charset="-78"/>
              </a:rPr>
              <a:t> </a:t>
            </a:r>
            <a:r>
              <a:rPr lang="en-US" dirty="0" err="1">
                <a:latin typeface="Alexandria" pitchFamily="2" charset="-78"/>
                <a:ea typeface="Instrument Sans Medium" pitchFamily="34" charset="-122"/>
                <a:cs typeface="Alexandria" pitchFamily="2" charset="-78"/>
              </a:rPr>
              <a:t>قد</a:t>
            </a:r>
            <a:r>
              <a:rPr lang="en-US" dirty="0">
                <a:latin typeface="Alexandria" pitchFamily="2" charset="-78"/>
                <a:ea typeface="Instrument Sans Medium" pitchFamily="34" charset="-122"/>
                <a:cs typeface="Alexandria" pitchFamily="2" charset="-78"/>
              </a:rPr>
              <a:t> تثير الفجوات التكنولوجية بين المعلمين والطلاب أو بين أعضاء الفريق مشاكل جديدة في التواصل والتفاعل. التحديات مثل عدم تكافؤ الوصول إلى التكنولوجيا قد تساهم في تفاقم الصراعات في بيئات غير متكافئة.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72798995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441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168089C-FE5B-3663-3897-19CDC1E7B117}"/>
              </a:ext>
            </a:extLst>
          </p:cNvPr>
          <p:cNvSpPr/>
          <p:nvPr/>
        </p:nvSpPr>
        <p:spPr>
          <a:xfrm>
            <a:off x="5591944" y="412031"/>
            <a:ext cx="5618526"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تطوير مهارات الأفراد داخل فرق العمل</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5460C913-7318-9647-99B0-4BE4B5460D9C}"/>
              </a:ext>
            </a:extLst>
          </p:cNvPr>
          <p:cNvSpPr/>
          <p:nvPr/>
        </p:nvSpPr>
        <p:spPr>
          <a:xfrm>
            <a:off x="778320" y="1187834"/>
            <a:ext cx="7737592"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واحدة من الأسس الرئيسية لبناء فرق عمل قوية هو تطوير مهارات الأفراد بشكل مستمر. فكلما كانت المهارات التربوية والإدارية لأعضاء الفريق عالية، كانت القدرة على التعاون وحل المشكلات أكثر فاعلية ونجاحًا.</a:t>
            </a:r>
            <a:endParaRPr lang="en-US"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E68E9F06-AEDF-541A-3697-F16759450147}"/>
              </a:ext>
            </a:extLst>
          </p:cNvPr>
          <p:cNvSpPr/>
          <p:nvPr/>
        </p:nvSpPr>
        <p:spPr>
          <a:xfrm>
            <a:off x="4993622" y="2334823"/>
            <a:ext cx="2662588"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أنواع المهارات الأساسية</a:t>
            </a:r>
            <a:endParaRPr lang="en-US" sz="1800"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A44CBE5E-7641-9132-31FD-4FA9CDA1458B}"/>
              </a:ext>
            </a:extLst>
          </p:cNvPr>
          <p:cNvSpPr/>
          <p:nvPr/>
        </p:nvSpPr>
        <p:spPr>
          <a:xfrm>
            <a:off x="485870" y="2671390"/>
            <a:ext cx="7920881" cy="1229311"/>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en-US" b="1" dirty="0">
                <a:solidFill>
                  <a:schemeClr val="accent2">
                    <a:lumMod val="75000"/>
                  </a:schemeClr>
                </a:solidFill>
                <a:latin typeface="Alexandria" pitchFamily="2" charset="-78"/>
                <a:ea typeface="Instrument Sans Medium" pitchFamily="34" charset="-122"/>
                <a:cs typeface="Alexandria" pitchFamily="2" charset="-78"/>
              </a:rPr>
              <a:t>المهارات التقنية:</a:t>
            </a:r>
            <a:r>
              <a:rPr lang="en-US" dirty="0">
                <a:solidFill>
                  <a:schemeClr val="accent2">
                    <a:lumMod val="75000"/>
                  </a:schemeClr>
                </a:solidFill>
                <a:latin typeface="Alexandria" pitchFamily="2" charset="-78"/>
                <a:ea typeface="Instrument Sans Medium" pitchFamily="34" charset="-122"/>
                <a:cs typeface="Alexandria" pitchFamily="2" charset="-78"/>
              </a:rPr>
              <a:t> </a:t>
            </a:r>
            <a:r>
              <a:rPr lang="en-US" dirty="0">
                <a:solidFill>
                  <a:srgbClr val="1E3063"/>
                </a:solidFill>
                <a:latin typeface="Alexandria" pitchFamily="2" charset="-78"/>
                <a:ea typeface="Instrument Sans Medium" pitchFamily="34" charset="-122"/>
                <a:cs typeface="Alexandria" pitchFamily="2" charset="-78"/>
              </a:rPr>
              <a:t>مثل استخدام التكنولوجيا التعليمية، تصميم المناهج، أو استخدام أدوات التقييم</a:t>
            </a:r>
            <a:endParaRPr lang="en-US" dirty="0">
              <a:latin typeface="Alexandria" pitchFamily="2" charset="-78"/>
              <a:cs typeface="Alexandria" pitchFamily="2" charset="-78"/>
            </a:endParaRPr>
          </a:p>
          <a:p>
            <a:pPr marL="285739" indent="-285739" algn="r" rtl="1">
              <a:lnSpc>
                <a:spcPct val="200000"/>
              </a:lnSpc>
              <a:buSzPct val="100000"/>
              <a:buChar char="•"/>
            </a:pPr>
            <a:r>
              <a:rPr lang="en-US" b="1" dirty="0">
                <a:solidFill>
                  <a:schemeClr val="accent2">
                    <a:lumMod val="75000"/>
                  </a:schemeClr>
                </a:solidFill>
                <a:latin typeface="Alexandria" pitchFamily="2" charset="-78"/>
                <a:ea typeface="Instrument Sans Medium" pitchFamily="34" charset="-122"/>
                <a:cs typeface="Alexandria" pitchFamily="2" charset="-78"/>
              </a:rPr>
              <a:t>المهارات الشخصية:</a:t>
            </a:r>
            <a:r>
              <a:rPr lang="en-US" dirty="0">
                <a:solidFill>
                  <a:schemeClr val="accent2">
                    <a:lumMod val="75000"/>
                  </a:schemeClr>
                </a:solidFill>
                <a:latin typeface="Alexandria" pitchFamily="2" charset="-78"/>
                <a:ea typeface="Instrument Sans Medium" pitchFamily="34" charset="-122"/>
                <a:cs typeface="Alexandria" pitchFamily="2" charset="-78"/>
              </a:rPr>
              <a:t> </a:t>
            </a:r>
            <a:r>
              <a:rPr lang="en-US" dirty="0">
                <a:solidFill>
                  <a:srgbClr val="1E3063"/>
                </a:solidFill>
                <a:latin typeface="Alexandria" pitchFamily="2" charset="-78"/>
                <a:ea typeface="Instrument Sans Medium" pitchFamily="34" charset="-122"/>
                <a:cs typeface="Alexandria" pitchFamily="2" charset="-78"/>
              </a:rPr>
              <a:t>مثل مهارات التواصل الفعّال، الاستماع النشط، والقدرة على حل النزاعات</a:t>
            </a:r>
            <a:endParaRPr lang="en-US" dirty="0">
              <a:latin typeface="Alexandria" pitchFamily="2" charset="-78"/>
              <a:cs typeface="Alexandria" pitchFamily="2" charset="-78"/>
            </a:endParaRPr>
          </a:p>
          <a:p>
            <a:pPr marL="285739" indent="-285739" algn="r" rtl="1">
              <a:lnSpc>
                <a:spcPct val="200000"/>
              </a:lnSpc>
              <a:buSzPct val="100000"/>
              <a:buChar char="•"/>
            </a:pPr>
            <a:r>
              <a:rPr lang="en-US" b="1" dirty="0">
                <a:solidFill>
                  <a:schemeClr val="accent2">
                    <a:lumMod val="75000"/>
                  </a:schemeClr>
                </a:solidFill>
                <a:latin typeface="Alexandria" pitchFamily="2" charset="-78"/>
                <a:ea typeface="Instrument Sans Medium" pitchFamily="34" charset="-122"/>
                <a:cs typeface="Alexandria" pitchFamily="2" charset="-78"/>
              </a:rPr>
              <a:t>المهارات القيادية:</a:t>
            </a:r>
            <a:r>
              <a:rPr lang="en-US" dirty="0">
                <a:solidFill>
                  <a:schemeClr val="accent2">
                    <a:lumMod val="75000"/>
                  </a:schemeClr>
                </a:solidFill>
                <a:latin typeface="Alexandria" pitchFamily="2" charset="-78"/>
                <a:ea typeface="Instrument Sans Medium" pitchFamily="34" charset="-122"/>
                <a:cs typeface="Alexandria" pitchFamily="2" charset="-78"/>
              </a:rPr>
              <a:t> </a:t>
            </a:r>
            <a:r>
              <a:rPr lang="en-US" dirty="0">
                <a:solidFill>
                  <a:srgbClr val="1E3063"/>
                </a:solidFill>
                <a:latin typeface="Alexandria" pitchFamily="2" charset="-78"/>
                <a:ea typeface="Instrument Sans Medium" pitchFamily="34" charset="-122"/>
                <a:cs typeface="Alexandria" pitchFamily="2" charset="-78"/>
              </a:rPr>
              <a:t>تطوير مهارات القيادة والتوجيه بين المعلمين والإداريين</a:t>
            </a:r>
            <a:endParaRPr lang="en-US" dirty="0">
              <a:latin typeface="Alexandria" pitchFamily="2" charset="-78"/>
              <a:cs typeface="Alexandria" pitchFamily="2" charset="-78"/>
            </a:endParaRPr>
          </a:p>
        </p:txBody>
      </p:sp>
      <p:pic>
        <p:nvPicPr>
          <p:cNvPr id="10" name="Image 0" descr="preencoded.png">
            <a:extLst>
              <a:ext uri="{FF2B5EF4-FFF2-40B4-BE49-F238E27FC236}">
                <a16:creationId xmlns:a16="http://schemas.microsoft.com/office/drawing/2014/main" id="{FD8B28DF-24A3-8610-DA2B-EF3D8340A1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15913" y="1664287"/>
            <a:ext cx="2836529" cy="28365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Text 4">
            <a:extLst>
              <a:ext uri="{FF2B5EF4-FFF2-40B4-BE49-F238E27FC236}">
                <a16:creationId xmlns:a16="http://schemas.microsoft.com/office/drawing/2014/main" id="{D52350FA-E98C-551F-9E73-EC419492D064}"/>
              </a:ext>
            </a:extLst>
          </p:cNvPr>
          <p:cNvSpPr/>
          <p:nvPr/>
        </p:nvSpPr>
        <p:spPr>
          <a:xfrm>
            <a:off x="9811103" y="4253480"/>
            <a:ext cx="272510" cy="737318"/>
          </a:xfrm>
          <a:prstGeom prst="rect">
            <a:avLst/>
          </a:prstGeom>
          <a:noFill/>
          <a:ln/>
        </p:spPr>
        <p:txBody>
          <a:bodyPr wrap="none" lIns="0" tIns="0" rIns="0" bIns="0" rtlCol="0" anchor="t">
            <a:spAutoFit/>
          </a:bodyPr>
          <a:lstStyle/>
          <a:p>
            <a:pPr algn="ctr" rtl="1">
              <a:lnSpc>
                <a:spcPct val="150000"/>
              </a:lnSpc>
            </a:pPr>
            <a:r>
              <a:rPr lang="en-US" sz="3600" dirty="0">
                <a:solidFill>
                  <a:srgbClr val="C00000"/>
                </a:solidFill>
                <a:latin typeface="Alexandria" pitchFamily="2" charset="-78"/>
                <a:ea typeface="Instrument Sans Semi Bold" pitchFamily="34" charset="-122"/>
                <a:cs typeface="Alexandria" pitchFamily="2" charset="-78"/>
              </a:rPr>
              <a:t>3</a:t>
            </a:r>
            <a:endParaRPr lang="en-US" sz="5400" dirty="0">
              <a:solidFill>
                <a:srgbClr val="C00000"/>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D1B65D62-7D9A-3AE8-7B3F-4A98B416B1EB}"/>
              </a:ext>
            </a:extLst>
          </p:cNvPr>
          <p:cNvSpPr/>
          <p:nvPr/>
        </p:nvSpPr>
        <p:spPr>
          <a:xfrm>
            <a:off x="8978786" y="4846316"/>
            <a:ext cx="1910779" cy="491545"/>
          </a:xfrm>
          <a:prstGeom prst="rect">
            <a:avLst/>
          </a:prstGeom>
          <a:noFill/>
          <a:ln/>
        </p:spPr>
        <p:txBody>
          <a:bodyPr wrap="none" lIns="0" tIns="0" rIns="0" bIns="0" rtlCol="0" anchor="t">
            <a:spAutoFit/>
          </a:bodyPr>
          <a:lstStyle/>
          <a:p>
            <a:pPr algn="ctr" rtl="1">
              <a:lnSpc>
                <a:spcPct val="150000"/>
              </a:lnSpc>
            </a:pPr>
            <a:r>
              <a:rPr lang="en-US" sz="2400" dirty="0">
                <a:solidFill>
                  <a:srgbClr val="00B0F0"/>
                </a:solidFill>
                <a:latin typeface="Alexandria" pitchFamily="2" charset="-78"/>
                <a:ea typeface="Instrument Sans Semi Bold" pitchFamily="34" charset="-122"/>
                <a:cs typeface="Alexandria" pitchFamily="2" charset="-78"/>
              </a:rPr>
              <a:t>فئات المهارات</a:t>
            </a:r>
            <a:endParaRPr lang="en-US" sz="2400" dirty="0">
              <a:solidFill>
                <a:srgbClr val="00B0F0"/>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83745CEA-F85A-FA3A-70F2-0E92959C26D7}"/>
              </a:ext>
            </a:extLst>
          </p:cNvPr>
          <p:cNvSpPr/>
          <p:nvPr/>
        </p:nvSpPr>
        <p:spPr>
          <a:xfrm>
            <a:off x="9065729" y="5313452"/>
            <a:ext cx="1849865"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تقنية، شخصية، وقيادية</a:t>
            </a:r>
            <a:endParaRPr lang="en-US"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4F0F7B87-4D43-44F3-4ECD-D4697EA148C7}"/>
              </a:ext>
            </a:extLst>
          </p:cNvPr>
          <p:cNvSpPr/>
          <p:nvPr/>
        </p:nvSpPr>
        <p:spPr>
          <a:xfrm>
            <a:off x="5531626" y="4189824"/>
            <a:ext cx="1272784" cy="737318"/>
          </a:xfrm>
          <a:prstGeom prst="rect">
            <a:avLst/>
          </a:prstGeom>
          <a:noFill/>
          <a:ln/>
        </p:spPr>
        <p:txBody>
          <a:bodyPr wrap="none" lIns="0" tIns="0" rIns="0" bIns="0" rtlCol="0" anchor="t">
            <a:spAutoFit/>
          </a:bodyPr>
          <a:lstStyle/>
          <a:p>
            <a:pPr algn="ctr" rtl="1">
              <a:lnSpc>
                <a:spcPct val="150000"/>
              </a:lnSpc>
            </a:pPr>
            <a:r>
              <a:rPr lang="en-US" sz="3600" dirty="0">
                <a:solidFill>
                  <a:srgbClr val="C00000"/>
                </a:solidFill>
                <a:latin typeface="Alexandria" pitchFamily="2" charset="-78"/>
                <a:ea typeface="Instrument Sans Semi Bold" pitchFamily="34" charset="-122"/>
                <a:cs typeface="Alexandria" pitchFamily="2" charset="-78"/>
              </a:rPr>
              <a:t>100%</a:t>
            </a:r>
            <a:endParaRPr lang="en-US" sz="3600" dirty="0">
              <a:solidFill>
                <a:srgbClr val="C00000"/>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10290BC1-9E1B-F886-20E2-174F5F12E585}"/>
              </a:ext>
            </a:extLst>
          </p:cNvPr>
          <p:cNvSpPr/>
          <p:nvPr/>
        </p:nvSpPr>
        <p:spPr>
          <a:xfrm>
            <a:off x="5023748" y="4871868"/>
            <a:ext cx="2053447" cy="491545"/>
          </a:xfrm>
          <a:prstGeom prst="rect">
            <a:avLst/>
          </a:prstGeom>
          <a:noFill/>
          <a:ln/>
        </p:spPr>
        <p:txBody>
          <a:bodyPr wrap="none" lIns="0" tIns="0" rIns="0" bIns="0" rtlCol="0" anchor="t">
            <a:spAutoFit/>
          </a:bodyPr>
          <a:lstStyle/>
          <a:p>
            <a:pPr algn="ctr" rtl="1">
              <a:lnSpc>
                <a:spcPct val="150000"/>
              </a:lnSpc>
            </a:pPr>
            <a:r>
              <a:rPr lang="en-US" sz="2400" dirty="0">
                <a:solidFill>
                  <a:srgbClr val="00B0F0"/>
                </a:solidFill>
                <a:latin typeface="Alexandria" pitchFamily="2" charset="-78"/>
                <a:ea typeface="Instrument Sans Semi Bold" pitchFamily="34" charset="-122"/>
                <a:cs typeface="Alexandria" pitchFamily="2" charset="-78"/>
              </a:rPr>
              <a:t>الالتزام بالتدريب</a:t>
            </a:r>
            <a:endParaRPr lang="en-US" sz="2400" dirty="0">
              <a:solidFill>
                <a:srgbClr val="00B0F0"/>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204F67AD-77B6-B317-7315-5B3001CCC144}"/>
              </a:ext>
            </a:extLst>
          </p:cNvPr>
          <p:cNvSpPr/>
          <p:nvPr/>
        </p:nvSpPr>
        <p:spPr>
          <a:xfrm>
            <a:off x="5229733" y="5373095"/>
            <a:ext cx="1641475"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تحسين مستمر للأداء</a:t>
            </a:r>
            <a:endParaRPr lang="en-US" dirty="0">
              <a:latin typeface="Alexandria" pitchFamily="2" charset="-78"/>
              <a:cs typeface="Alexandria" pitchFamily="2" charset="-78"/>
            </a:endParaRPr>
          </a:p>
        </p:txBody>
      </p:sp>
      <p:sp>
        <p:nvSpPr>
          <p:cNvPr id="17" name="Text 10">
            <a:extLst>
              <a:ext uri="{FF2B5EF4-FFF2-40B4-BE49-F238E27FC236}">
                <a16:creationId xmlns:a16="http://schemas.microsoft.com/office/drawing/2014/main" id="{9A68545C-E874-3B03-286B-F4663B7E1959}"/>
              </a:ext>
            </a:extLst>
          </p:cNvPr>
          <p:cNvSpPr/>
          <p:nvPr/>
        </p:nvSpPr>
        <p:spPr>
          <a:xfrm>
            <a:off x="2005473" y="4060445"/>
            <a:ext cx="960198" cy="737318"/>
          </a:xfrm>
          <a:prstGeom prst="rect">
            <a:avLst/>
          </a:prstGeom>
          <a:noFill/>
          <a:ln/>
        </p:spPr>
        <p:txBody>
          <a:bodyPr wrap="none" lIns="0" tIns="0" rIns="0" bIns="0" rtlCol="0" anchor="t">
            <a:spAutoFit/>
          </a:bodyPr>
          <a:lstStyle/>
          <a:p>
            <a:pPr algn="ctr" rtl="1">
              <a:lnSpc>
                <a:spcPct val="150000"/>
              </a:lnSpc>
            </a:pPr>
            <a:r>
              <a:rPr lang="en-US" sz="3600" dirty="0">
                <a:solidFill>
                  <a:srgbClr val="C00000"/>
                </a:solidFill>
                <a:latin typeface="Alexandria" pitchFamily="2" charset="-78"/>
                <a:ea typeface="Instrument Sans Semi Bold" pitchFamily="34" charset="-122"/>
                <a:cs typeface="Alexandria" pitchFamily="2" charset="-78"/>
              </a:rPr>
              <a:t>24/7</a:t>
            </a:r>
            <a:endParaRPr lang="en-US" sz="3600" dirty="0">
              <a:solidFill>
                <a:srgbClr val="C00000"/>
              </a:solidFill>
              <a:latin typeface="Alexandria" pitchFamily="2" charset="-78"/>
              <a:cs typeface="Alexandria" pitchFamily="2" charset="-78"/>
            </a:endParaRPr>
          </a:p>
        </p:txBody>
      </p:sp>
      <p:sp>
        <p:nvSpPr>
          <p:cNvPr id="19" name="Text 11">
            <a:extLst>
              <a:ext uri="{FF2B5EF4-FFF2-40B4-BE49-F238E27FC236}">
                <a16:creationId xmlns:a16="http://schemas.microsoft.com/office/drawing/2014/main" id="{6CABC69E-A201-92DE-2A55-9E55631A5877}"/>
              </a:ext>
            </a:extLst>
          </p:cNvPr>
          <p:cNvSpPr/>
          <p:nvPr/>
        </p:nvSpPr>
        <p:spPr>
          <a:xfrm>
            <a:off x="1274993" y="4745025"/>
            <a:ext cx="2099935" cy="491545"/>
          </a:xfrm>
          <a:prstGeom prst="rect">
            <a:avLst/>
          </a:prstGeom>
          <a:noFill/>
          <a:ln/>
        </p:spPr>
        <p:txBody>
          <a:bodyPr wrap="none" lIns="0" tIns="0" rIns="0" bIns="0" rtlCol="0" anchor="t">
            <a:spAutoFit/>
          </a:bodyPr>
          <a:lstStyle/>
          <a:p>
            <a:pPr algn="ctr" rtl="1">
              <a:lnSpc>
                <a:spcPct val="150000"/>
              </a:lnSpc>
            </a:pPr>
            <a:r>
              <a:rPr lang="en-US" sz="2400" dirty="0">
                <a:solidFill>
                  <a:srgbClr val="00B0F0"/>
                </a:solidFill>
                <a:latin typeface="Alexandria" pitchFamily="2" charset="-78"/>
                <a:ea typeface="Instrument Sans Semi Bold" pitchFamily="34" charset="-122"/>
                <a:cs typeface="Alexandria" pitchFamily="2" charset="-78"/>
              </a:rPr>
              <a:t>التعلم المستمر</a:t>
            </a:r>
            <a:endParaRPr lang="en-US" sz="2400" dirty="0">
              <a:solidFill>
                <a:srgbClr val="00B0F0"/>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B3F797C0-3D4F-0237-9D1A-8617577BEE0F}"/>
              </a:ext>
            </a:extLst>
          </p:cNvPr>
          <p:cNvSpPr/>
          <p:nvPr/>
        </p:nvSpPr>
        <p:spPr>
          <a:xfrm>
            <a:off x="1484496" y="5268338"/>
            <a:ext cx="1481175"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تطوير دائم للقدرات</a:t>
            </a:r>
            <a:endParaRPr lang="en-US" dirty="0">
              <a:latin typeface="Alexandria" pitchFamily="2" charset="-78"/>
              <a:cs typeface="Alexandria" pitchFamily="2" charset="-78"/>
            </a:endParaRPr>
          </a:p>
        </p:txBody>
      </p:sp>
      <p:sp>
        <p:nvSpPr>
          <p:cNvPr id="21" name="Text 13">
            <a:extLst>
              <a:ext uri="{FF2B5EF4-FFF2-40B4-BE49-F238E27FC236}">
                <a16:creationId xmlns:a16="http://schemas.microsoft.com/office/drawing/2014/main" id="{C346082C-4B40-73EE-6C99-344DEFCBF9F8}"/>
              </a:ext>
            </a:extLst>
          </p:cNvPr>
          <p:cNvSpPr/>
          <p:nvPr/>
        </p:nvSpPr>
        <p:spPr>
          <a:xfrm>
            <a:off x="653580" y="5852490"/>
            <a:ext cx="10884840" cy="609911"/>
          </a:xfrm>
          <a:prstGeom prst="rect">
            <a:avLst/>
          </a:prstGeom>
          <a:noFill/>
          <a:ln/>
        </p:spPr>
        <p:txBody>
          <a:bodyPr wrap="square" lIns="0" tIns="0" rIns="0" bIns="0" rtlCol="0" anchor="t">
            <a:spAutoFit/>
          </a:bodyPr>
          <a:lstStyle/>
          <a:p>
            <a:pPr algn="ctr" rtl="1">
              <a:lnSpc>
                <a:spcPct val="150000"/>
              </a:lnSpc>
            </a:pPr>
            <a:r>
              <a:rPr lang="en-US" dirty="0">
                <a:solidFill>
                  <a:schemeClr val="tx1"/>
                </a:solidFill>
                <a:latin typeface="Alexandria" pitchFamily="2" charset="-78"/>
                <a:ea typeface="Instrument Sans Medium" pitchFamily="34" charset="-122"/>
                <a:cs typeface="Alexandria" pitchFamily="2" charset="-78"/>
              </a:rPr>
              <a:t>الورش التدريبية والبرامج التعليمية تساهم في تعزيز مهارات الأفراد، مما يساهم في رفع كفاءة الفريق بشكل عام. يمكن تنظيم جلسات تدريبية في مجالات مثل: التواصل بين الأفراد، حل المشكلات الجماعي، والقيادة الفعالة.</a:t>
            </a:r>
            <a:endParaRPr lang="en-US"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84024915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BB1BE13-C885-4245-1D38-5C672DAA14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22033" y="1155869"/>
            <a:ext cx="4139108" cy="53694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22B8775C-EF2D-4151-6627-98372C5FC620}"/>
              </a:ext>
            </a:extLst>
          </p:cNvPr>
          <p:cNvSpPr/>
          <p:nvPr/>
        </p:nvSpPr>
        <p:spPr>
          <a:xfrm>
            <a:off x="913951" y="1764465"/>
            <a:ext cx="6297018" cy="1033661"/>
          </a:xfrm>
          <a:prstGeom prst="rect">
            <a:avLst/>
          </a:prstGeom>
          <a:noFill/>
          <a:ln/>
        </p:spPr>
        <p:txBody>
          <a:bodyPr wrap="none" lIns="0" tIns="0" rIns="0" bIns="0" rtlCol="0" anchor="t"/>
          <a:lstStyle/>
          <a:p>
            <a:pPr algn="ctr" rtl="1">
              <a:lnSpc>
                <a:spcPct val="150000"/>
              </a:lnSpc>
            </a:pPr>
            <a:r>
              <a:rPr lang="ar-SA" sz="4000" b="1" dirty="0">
                <a:solidFill>
                  <a:srgbClr val="00B0F0"/>
                </a:solidFill>
                <a:latin typeface="Alexandria" pitchFamily="2" charset="-78"/>
                <a:ea typeface="Instrument Sans Semi Bold" pitchFamily="34" charset="-122"/>
                <a:cs typeface="Alexandria" pitchFamily="2" charset="-78"/>
              </a:rPr>
              <a:t>المفتاح للنجاح</a:t>
            </a:r>
            <a:endParaRPr lang="ar-SA" sz="40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0079025C-A4D3-E6E3-8507-C445C4994402}"/>
              </a:ext>
            </a:extLst>
          </p:cNvPr>
          <p:cNvSpPr/>
          <p:nvPr/>
        </p:nvSpPr>
        <p:spPr>
          <a:xfrm>
            <a:off x="913951" y="2899408"/>
            <a:ext cx="6297018" cy="933076"/>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إدارة الصراع وبناء فرق العمل الفعّالة في المؤسسات التربوية يتطلب التزاماً مستمراً من جميع الأطراف. من خلال التواصل الفعّال، والتفاوض البنّاء، والقيادة الحكيمة، يمكن تحقيق بيئة تعليمية متعاونة ومنتجة.</a:t>
            </a:r>
            <a:endParaRPr lang="ar-SA"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68773441-09F8-4E4D-D9CA-F002EF54F47D}"/>
              </a:ext>
            </a:extLst>
          </p:cNvPr>
          <p:cNvSpPr/>
          <p:nvPr/>
        </p:nvSpPr>
        <p:spPr>
          <a:xfrm>
            <a:off x="661492" y="4295180"/>
            <a:ext cx="6048970" cy="609911"/>
          </a:xfrm>
          <a:prstGeom prst="rect">
            <a:avLst/>
          </a:prstGeom>
          <a:noFill/>
          <a:ln/>
        </p:spPr>
        <p:txBody>
          <a:bodyPr wrap="square" lIns="0" tIns="0" rIns="0" bIns="0" rtlCol="0" anchor="t">
            <a:spAutoFit/>
          </a:bodyPr>
          <a:lstStyle/>
          <a:p>
            <a:pPr algn="ctr" rtl="1">
              <a:lnSpc>
                <a:spcPct val="150000"/>
              </a:lnSpc>
            </a:pPr>
            <a:r>
              <a:rPr lang="ar-SA" dirty="0">
                <a:solidFill>
                  <a:srgbClr val="1E3063"/>
                </a:solidFill>
                <a:latin typeface="Alexandria" pitchFamily="2" charset="-78"/>
                <a:ea typeface="Instrument Sans Medium" pitchFamily="34" charset="-122"/>
                <a:cs typeface="Alexandria" pitchFamily="2" charset="-78"/>
              </a:rPr>
              <a:t>"التعاون هو الأساس الذي يُبنى عليه النجاح في المؤسسات التربوية، والقدرة على إدارة الصراع بشكل بنّاء هي مهارة أساسية لكل قائد ومعلم."</a:t>
            </a:r>
            <a:endParaRPr lang="ar-SA" dirty="0">
              <a:latin typeface="Alexandria" pitchFamily="2" charset="-78"/>
              <a:cs typeface="Alexandria" pitchFamily="2" charset="-78"/>
            </a:endParaRPr>
          </a:p>
        </p:txBody>
      </p:sp>
      <p:sp>
        <p:nvSpPr>
          <p:cNvPr id="10" name="Shape 3">
            <a:extLst>
              <a:ext uri="{FF2B5EF4-FFF2-40B4-BE49-F238E27FC236}">
                <a16:creationId xmlns:a16="http://schemas.microsoft.com/office/drawing/2014/main" id="{8D9B04D8-2355-967C-387E-943C3BE8FC90}"/>
              </a:ext>
            </a:extLst>
          </p:cNvPr>
          <p:cNvSpPr/>
          <p:nvPr/>
        </p:nvSpPr>
        <p:spPr>
          <a:xfrm>
            <a:off x="6939458" y="4109144"/>
            <a:ext cx="19050" cy="901303"/>
          </a:xfrm>
          <a:prstGeom prst="rect">
            <a:avLst/>
          </a:prstGeom>
          <a:solidFill>
            <a:srgbClr val="84C1FA"/>
          </a:solidFill>
          <a:ln/>
        </p:spPr>
      </p:sp>
    </p:spTree>
    <p:extLst>
      <p:ext uri="{BB962C8B-B14F-4D97-AF65-F5344CB8AC3E}">
        <p14:creationId xmlns:p14="http://schemas.microsoft.com/office/powerpoint/2010/main" val="288514996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36696" y="38690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9376" y="1155869"/>
            <a:ext cx="11305256" cy="5225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FEE79B4-094E-C71B-9045-04E2F57B0F43}"/>
              </a:ext>
            </a:extLst>
          </p:cNvPr>
          <p:cNvSpPr/>
          <p:nvPr/>
        </p:nvSpPr>
        <p:spPr>
          <a:xfrm>
            <a:off x="5309120" y="1155869"/>
            <a:ext cx="904094"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خاتمة</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043F6B46-4126-055B-5EFD-B633CD5CA4CF}"/>
              </a:ext>
            </a:extLst>
          </p:cNvPr>
          <p:cNvSpPr/>
          <p:nvPr/>
        </p:nvSpPr>
        <p:spPr>
          <a:xfrm>
            <a:off x="732929" y="1753079"/>
            <a:ext cx="108690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في الختام، تعد </a:t>
            </a:r>
            <a:r>
              <a:rPr lang="en-US" b="1" dirty="0">
                <a:solidFill>
                  <a:srgbClr val="0540AD"/>
                </a:solidFill>
                <a:latin typeface="Alexandria" pitchFamily="2" charset="-78"/>
                <a:ea typeface="Instrument Sans Medium" pitchFamily="34" charset="-122"/>
                <a:cs typeface="Alexandria" pitchFamily="2" charset="-78"/>
              </a:rPr>
              <a:t>إدارة الصراع</a:t>
            </a:r>
            <a:r>
              <a:rPr lang="en-US" b="1" dirty="0">
                <a:solidFill>
                  <a:srgbClr val="1E3063"/>
                </a:solidFill>
                <a:latin typeface="Alexandria" pitchFamily="2" charset="-78"/>
                <a:ea typeface="Instrument Sans Medium" pitchFamily="34" charset="-122"/>
                <a:cs typeface="Alexandria" pitchFamily="2" charset="-78"/>
              </a:rPr>
              <a:t> و </a:t>
            </a:r>
            <a:r>
              <a:rPr lang="en-US" b="1" dirty="0">
                <a:solidFill>
                  <a:srgbClr val="0540AD"/>
                </a:solidFill>
                <a:latin typeface="Alexandria" pitchFamily="2" charset="-78"/>
                <a:ea typeface="Instrument Sans Medium" pitchFamily="34" charset="-122"/>
                <a:cs typeface="Alexandria" pitchFamily="2" charset="-78"/>
              </a:rPr>
              <a:t>بناء فرق العمل</a:t>
            </a:r>
            <a:r>
              <a:rPr lang="en-US" b="1" dirty="0">
                <a:solidFill>
                  <a:srgbClr val="1E3063"/>
                </a:solidFill>
                <a:latin typeface="Alexandria" pitchFamily="2" charset="-78"/>
                <a:ea typeface="Instrument Sans Medium" pitchFamily="34" charset="-122"/>
                <a:cs typeface="Alexandria" pitchFamily="2" charset="-78"/>
              </a:rPr>
              <a:t> </a:t>
            </a:r>
            <a:r>
              <a:rPr lang="en-US" dirty="0">
                <a:solidFill>
                  <a:srgbClr val="1E3063"/>
                </a:solidFill>
                <a:latin typeface="Alexandria" pitchFamily="2" charset="-78"/>
                <a:ea typeface="Instrument Sans Medium" pitchFamily="34" charset="-122"/>
                <a:cs typeface="Alexandria" pitchFamily="2" charset="-78"/>
              </a:rPr>
              <a:t>من العوامل الأساسية التي تساهم في تحسين الأداء العام للمؤسسات التربوية. إذا تم إدارة الصراع بشكل إيجابي، يمكن أن يتحول إلى فرصة لتطوير مهارات التواصل، تعزيز التعاون، وتحفيز الابتكار بين الأفراد.</a:t>
            </a:r>
            <a:endParaRPr lang="en-US"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9F91BEF3-DA7D-9987-49DA-8360FF78D3B2}"/>
              </a:ext>
            </a:extLst>
          </p:cNvPr>
          <p:cNvSpPr/>
          <p:nvPr/>
        </p:nvSpPr>
        <p:spPr>
          <a:xfrm>
            <a:off x="8065362" y="2956251"/>
            <a:ext cx="3512741" cy="990997"/>
          </a:xfrm>
          <a:prstGeom prst="roundRect">
            <a:avLst>
              <a:gd name="adj" fmla="val 15021"/>
            </a:avLst>
          </a:prstGeom>
          <a:solidFill>
            <a:srgbClr val="FFFFFF"/>
          </a:solidFill>
          <a:ln w="22860">
            <a:solidFill>
              <a:srgbClr val="B4CCE3"/>
            </a:solidFill>
            <a:prstDash val="solid"/>
          </a:ln>
        </p:spPr>
        <p:txBody>
          <a:bodyPr>
            <a:spAutoFit/>
          </a:bodyPr>
          <a:lstStyle/>
          <a:p>
            <a:endParaRPr lang="en-US"/>
          </a:p>
        </p:txBody>
      </p:sp>
      <p:sp>
        <p:nvSpPr>
          <p:cNvPr id="9" name="Text 3">
            <a:extLst>
              <a:ext uri="{FF2B5EF4-FFF2-40B4-BE49-F238E27FC236}">
                <a16:creationId xmlns:a16="http://schemas.microsoft.com/office/drawing/2014/main" id="{4F20A788-22E6-765E-3B7D-EDB7D5530B93}"/>
              </a:ext>
            </a:extLst>
          </p:cNvPr>
          <p:cNvSpPr/>
          <p:nvPr/>
        </p:nvSpPr>
        <p:spPr>
          <a:xfrm>
            <a:off x="9792852" y="2989180"/>
            <a:ext cx="1553309"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التواصل الفعّال</a:t>
            </a:r>
            <a:endParaRPr lang="en-US" sz="1600"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5230C7AB-C40B-1A98-AAB8-494E97427431}"/>
              </a:ext>
            </a:extLst>
          </p:cNvPr>
          <p:cNvSpPr/>
          <p:nvPr/>
        </p:nvSpPr>
        <p:spPr>
          <a:xfrm>
            <a:off x="8089567" y="3400533"/>
            <a:ext cx="3412794"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أساس بناء الثقة والتعاون بين أعضاء الفريق</a:t>
            </a:r>
            <a:endParaRPr lang="en-US"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F3D8430B-4326-5083-E1BE-D60151DA677D}"/>
              </a:ext>
            </a:extLst>
          </p:cNvPr>
          <p:cNvSpPr/>
          <p:nvPr/>
        </p:nvSpPr>
        <p:spPr>
          <a:xfrm>
            <a:off x="4339630" y="2945805"/>
            <a:ext cx="3512840" cy="990997"/>
          </a:xfrm>
          <a:prstGeom prst="roundRect">
            <a:avLst>
              <a:gd name="adj" fmla="val 15021"/>
            </a:avLst>
          </a:prstGeom>
          <a:solidFill>
            <a:srgbClr val="FFFFFF"/>
          </a:solidFill>
          <a:ln w="22860">
            <a:solidFill>
              <a:srgbClr val="B4CCE3"/>
            </a:solidFill>
            <a:prstDash val="solid"/>
          </a:ln>
        </p:spPr>
        <p:txBody>
          <a:bodyPr>
            <a:spAutoFit/>
          </a:bodyPr>
          <a:lstStyle/>
          <a:p>
            <a:endParaRPr lang="en-US"/>
          </a:p>
        </p:txBody>
      </p:sp>
      <p:sp>
        <p:nvSpPr>
          <p:cNvPr id="12" name="Text 6">
            <a:extLst>
              <a:ext uri="{FF2B5EF4-FFF2-40B4-BE49-F238E27FC236}">
                <a16:creationId xmlns:a16="http://schemas.microsoft.com/office/drawing/2014/main" id="{BF57DA4E-A865-AAE4-1DAF-927796C81E46}"/>
              </a:ext>
            </a:extLst>
          </p:cNvPr>
          <p:cNvSpPr/>
          <p:nvPr/>
        </p:nvSpPr>
        <p:spPr>
          <a:xfrm>
            <a:off x="6164334" y="2990973"/>
            <a:ext cx="1569340"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التحفيز الجماعي</a:t>
            </a:r>
            <a:endParaRPr lang="en-US" sz="160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D9A770CE-C222-6A2B-45EA-0D4519E51E06}"/>
              </a:ext>
            </a:extLst>
          </p:cNvPr>
          <p:cNvSpPr/>
          <p:nvPr/>
        </p:nvSpPr>
        <p:spPr>
          <a:xfrm>
            <a:off x="4356547" y="3333515"/>
            <a:ext cx="345085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تحفيز الأفراد للعمل معًا نحو الأهداف المشتركة</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8464B329-40A8-D069-A0AC-31F8773BBCD3}"/>
              </a:ext>
            </a:extLst>
          </p:cNvPr>
          <p:cNvSpPr/>
          <p:nvPr/>
        </p:nvSpPr>
        <p:spPr>
          <a:xfrm>
            <a:off x="661591" y="2945805"/>
            <a:ext cx="3512741" cy="990997"/>
          </a:xfrm>
          <a:prstGeom prst="roundRect">
            <a:avLst>
              <a:gd name="adj" fmla="val 15021"/>
            </a:avLst>
          </a:prstGeom>
          <a:solidFill>
            <a:srgbClr val="FFFFFF"/>
          </a:solidFill>
          <a:ln w="22860">
            <a:solidFill>
              <a:srgbClr val="B4CCE3"/>
            </a:solidFill>
            <a:prstDash val="solid"/>
          </a:ln>
        </p:spPr>
        <p:txBody>
          <a:bodyPr>
            <a:spAutoFit/>
          </a:bodyPr>
          <a:lstStyle/>
          <a:p>
            <a:endParaRPr lang="en-US"/>
          </a:p>
        </p:txBody>
      </p:sp>
      <p:sp>
        <p:nvSpPr>
          <p:cNvPr id="15" name="Text 9">
            <a:extLst>
              <a:ext uri="{FF2B5EF4-FFF2-40B4-BE49-F238E27FC236}">
                <a16:creationId xmlns:a16="http://schemas.microsoft.com/office/drawing/2014/main" id="{31676099-405D-1661-DCB0-6B30519EA41C}"/>
              </a:ext>
            </a:extLst>
          </p:cNvPr>
          <p:cNvSpPr/>
          <p:nvPr/>
        </p:nvSpPr>
        <p:spPr>
          <a:xfrm>
            <a:off x="2544207" y="2901891"/>
            <a:ext cx="1484381"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تطوير المهارات</a:t>
            </a:r>
            <a:endParaRPr lang="en-US" sz="1600"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334042B3-AFA8-F1E7-0729-87200E4610E3}"/>
              </a:ext>
            </a:extLst>
          </p:cNvPr>
          <p:cNvSpPr/>
          <p:nvPr/>
        </p:nvSpPr>
        <p:spPr>
          <a:xfrm>
            <a:off x="732928" y="3272207"/>
            <a:ext cx="3395451"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تحسين مستمر لقدرات الأفراد ورفع كفاءة الفريق</a:t>
            </a:r>
            <a:endParaRPr lang="en-US"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1F5E86F9-C4B7-7775-31AE-ED336AEE9AAB}"/>
              </a:ext>
            </a:extLst>
          </p:cNvPr>
          <p:cNvSpPr/>
          <p:nvPr/>
        </p:nvSpPr>
        <p:spPr>
          <a:xfrm>
            <a:off x="716437" y="4348550"/>
            <a:ext cx="1073107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القائد التربوي الذي يدير الصراعات بفعالية يمكنه تعزيز بيئة عمل تكون أكثر توافقًا وتعاونًا، مما يسهم في تحسين جودة التعليم وتحقيق الأهداف التربوية المنشودة.</a:t>
            </a:r>
            <a:endParaRPr lang="en-US" dirty="0">
              <a:latin typeface="Alexandria" pitchFamily="2" charset="-78"/>
              <a:cs typeface="Alexandria" pitchFamily="2" charset="-78"/>
            </a:endParaRPr>
          </a:p>
        </p:txBody>
      </p:sp>
      <p:sp>
        <p:nvSpPr>
          <p:cNvPr id="19" name="Shape 12">
            <a:extLst>
              <a:ext uri="{FF2B5EF4-FFF2-40B4-BE49-F238E27FC236}">
                <a16:creationId xmlns:a16="http://schemas.microsoft.com/office/drawing/2014/main" id="{BC30BD2D-9D10-FD51-2FB7-7B53859F2415}"/>
              </a:ext>
            </a:extLst>
          </p:cNvPr>
          <p:cNvSpPr/>
          <p:nvPr/>
        </p:nvSpPr>
        <p:spPr>
          <a:xfrm>
            <a:off x="11475563" y="4386246"/>
            <a:ext cx="19050" cy="636687"/>
          </a:xfrm>
          <a:prstGeom prst="rect">
            <a:avLst/>
          </a:prstGeom>
          <a:solidFill>
            <a:srgbClr val="84C1FA"/>
          </a:solidFill>
          <a:ln/>
        </p:spPr>
        <p:txBody>
          <a:bodyPr>
            <a:spAutoFit/>
          </a:bodyPr>
          <a:lstStyle/>
          <a:p>
            <a:endParaRPr lang="en-US"/>
          </a:p>
        </p:txBody>
      </p:sp>
      <p:sp>
        <p:nvSpPr>
          <p:cNvPr id="20" name="Text 13">
            <a:extLst>
              <a:ext uri="{FF2B5EF4-FFF2-40B4-BE49-F238E27FC236}">
                <a16:creationId xmlns:a16="http://schemas.microsoft.com/office/drawing/2014/main" id="{F2744BB9-E207-023E-5B82-441AD2590E78}"/>
              </a:ext>
            </a:extLst>
          </p:cNvPr>
          <p:cNvSpPr/>
          <p:nvPr/>
        </p:nvSpPr>
        <p:spPr>
          <a:xfrm>
            <a:off x="753890" y="5397175"/>
            <a:ext cx="108690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بناء فرق عمل ناجحة يتطلب فهمًا عميقًا لدور الصراع وكيفية التعامل معه بشكل بنّاء. إذا تم تعزيز ثقافة التعاون والعمل الجماعي، ستكون المؤسسات التربوية أكثر قدرة على مواجهة التحديات وتحقيق نتائج إيجابية تعود بالفائدة على </a:t>
            </a:r>
            <a:r>
              <a:rPr lang="en-US" b="1" dirty="0">
                <a:solidFill>
                  <a:srgbClr val="1A561C"/>
                </a:solidFill>
                <a:latin typeface="Alexandria" pitchFamily="2" charset="-78"/>
                <a:ea typeface="Instrument Sans Medium" pitchFamily="34" charset="-122"/>
                <a:cs typeface="Alexandria" pitchFamily="2" charset="-78"/>
              </a:rPr>
              <a:t>الطلاب</a:t>
            </a:r>
            <a:r>
              <a:rPr lang="en-US" dirty="0">
                <a:solidFill>
                  <a:srgbClr val="1E3063"/>
                </a:solidFill>
                <a:latin typeface="Alexandria" pitchFamily="2" charset="-78"/>
                <a:ea typeface="Instrument Sans Medium" pitchFamily="34" charset="-122"/>
                <a:cs typeface="Alexandria" pitchFamily="2" charset="-78"/>
              </a:rPr>
              <a:t>، </a:t>
            </a:r>
            <a:r>
              <a:rPr lang="en-US" b="1" dirty="0">
                <a:solidFill>
                  <a:srgbClr val="1A561C"/>
                </a:solidFill>
                <a:latin typeface="Alexandria" pitchFamily="2" charset="-78"/>
                <a:ea typeface="Instrument Sans Medium" pitchFamily="34" charset="-122"/>
                <a:cs typeface="Alexandria" pitchFamily="2" charset="-78"/>
              </a:rPr>
              <a:t>المعلمين</a:t>
            </a:r>
            <a:r>
              <a:rPr lang="en-US" dirty="0">
                <a:solidFill>
                  <a:srgbClr val="1E3063"/>
                </a:solidFill>
                <a:latin typeface="Alexandria" pitchFamily="2" charset="-78"/>
                <a:ea typeface="Instrument Sans Medium" pitchFamily="34" charset="-122"/>
                <a:cs typeface="Alexandria" pitchFamily="2" charset="-78"/>
              </a:rPr>
              <a:t>، و</a:t>
            </a:r>
            <a:r>
              <a:rPr lang="en-US" b="1" dirty="0">
                <a:solidFill>
                  <a:srgbClr val="1A561C"/>
                </a:solidFill>
                <a:latin typeface="Alexandria" pitchFamily="2" charset="-78"/>
                <a:ea typeface="Instrument Sans Medium" pitchFamily="34" charset="-122"/>
                <a:cs typeface="Alexandria" pitchFamily="2" charset="-78"/>
              </a:rPr>
              <a:t>المجتمع</a:t>
            </a:r>
            <a:r>
              <a:rPr lang="en-US" dirty="0">
                <a:solidFill>
                  <a:srgbClr val="1E3063"/>
                </a:solidFill>
                <a:latin typeface="Alexandria" pitchFamily="2" charset="-78"/>
                <a:ea typeface="Instrument Sans Medium" pitchFamily="34" charset="-122"/>
                <a:cs typeface="Alexandria" pitchFamily="2" charset="-78"/>
              </a:rPr>
              <a:t> ككل.</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41673439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http://purl.org/dc/dcmitype/"/>
    <ds:schemaRef ds:uri="49100919-8a76-4266-be0c-7dc583902cb4"/>
    <ds:schemaRef ds:uri="http://schemas.openxmlformats.org/package/2006/metadata/core-properties"/>
    <ds:schemaRef ds:uri="d13aca44-ef33-4cf4-9980-7f0b00e6eeb9"/>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F8DF839A-94E6-4EAE-A411-349FDF72B5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41583</TotalTime>
  <Words>3580</Words>
  <Application>Microsoft Office PowerPoint</Application>
  <PresentationFormat>Widescreen</PresentationFormat>
  <Paragraphs>453</Paragraphs>
  <Slides>41</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41</vt:i4>
      </vt:variant>
    </vt:vector>
  </HeadingPairs>
  <TitlesOfParts>
    <vt:vector size="53" baseType="lpstr">
      <vt:lpstr>Alexandria</vt:lpstr>
      <vt:lpstr>Arial</vt:lpstr>
      <vt:lpstr>Calibri</vt:lpstr>
      <vt:lpstr>Calibri Light</vt:lpstr>
      <vt:lpstr>Century Gothic</vt:lpstr>
      <vt:lpstr>Instrument Sans Light</vt:lpstr>
      <vt:lpstr>Instrument Sans Medium</vt:lpstr>
      <vt:lpstr>Instrument Sans Semi Bold</vt:lpstr>
      <vt:lpstr>Roboto Light</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478</cp:revision>
  <dcterms:created xsi:type="dcterms:W3CDTF">2023-04-29T09:08:23Z</dcterms:created>
  <dcterms:modified xsi:type="dcterms:W3CDTF">2026-03-10T13:42:02Z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