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271" r:id="rId7"/>
    <p:sldId id="313" r:id="rId8"/>
    <p:sldId id="276" r:id="rId9"/>
    <p:sldId id="528" r:id="rId10"/>
    <p:sldId id="256" r:id="rId11"/>
    <p:sldId id="496" r:id="rId12"/>
    <p:sldId id="306" r:id="rId13"/>
    <p:sldId id="497" r:id="rId14"/>
    <p:sldId id="499" r:id="rId15"/>
    <p:sldId id="498" r:id="rId16"/>
    <p:sldId id="500" r:id="rId17"/>
    <p:sldId id="501" r:id="rId18"/>
    <p:sldId id="502" r:id="rId19"/>
    <p:sldId id="504" r:id="rId20"/>
    <p:sldId id="505" r:id="rId21"/>
    <p:sldId id="494" r:id="rId22"/>
    <p:sldId id="506" r:id="rId23"/>
    <p:sldId id="507" r:id="rId24"/>
    <p:sldId id="508" r:id="rId25"/>
    <p:sldId id="509" r:id="rId26"/>
    <p:sldId id="510" r:id="rId27"/>
    <p:sldId id="511" r:id="rId28"/>
    <p:sldId id="512" r:id="rId29"/>
    <p:sldId id="513" r:id="rId30"/>
    <p:sldId id="514" r:id="rId31"/>
    <p:sldId id="515" r:id="rId32"/>
    <p:sldId id="516" r:id="rId33"/>
    <p:sldId id="517" r:id="rId34"/>
    <p:sldId id="518" r:id="rId35"/>
    <p:sldId id="519" r:id="rId36"/>
    <p:sldId id="520" r:id="rId37"/>
    <p:sldId id="521" r:id="rId38"/>
    <p:sldId id="522" r:id="rId39"/>
    <p:sldId id="523" r:id="rId40"/>
    <p:sldId id="524" r:id="rId41"/>
    <p:sldId id="525" r:id="rId42"/>
    <p:sldId id="526" r:id="rId43"/>
    <p:sldId id="527" r:id="rId44"/>
    <p:sldId id="503" r:id="rId45"/>
    <p:sldId id="529"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528"/>
            <p14:sldId id="256"/>
            <p14:sldId id="496"/>
            <p14:sldId id="306"/>
            <p14:sldId id="497"/>
            <p14:sldId id="499"/>
            <p14:sldId id="498"/>
            <p14:sldId id="500"/>
            <p14:sldId id="501"/>
            <p14:sldId id="502"/>
            <p14:sldId id="504"/>
            <p14:sldId id="505"/>
            <p14:sldId id="494"/>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03"/>
            <p14:sldId id="5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852F4A"/>
    <a:srgbClr val="203E5F"/>
    <a:srgbClr val="F58221"/>
    <a:srgbClr val="FFD200"/>
    <a:srgbClr val="00AEE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32"/>
    <p:restoredTop sz="94619"/>
  </p:normalViewPr>
  <p:slideViewPr>
    <p:cSldViewPr snapToGrid="0">
      <p:cViewPr varScale="1">
        <p:scale>
          <a:sx n="99" d="100"/>
          <a:sy n="99" d="100"/>
        </p:scale>
        <p:origin x="192" y="4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4B07AC-37F5-6A40-8473-DD79297E2B65}" type="doc">
      <dgm:prSet loTypeId="urn:microsoft.com/office/officeart/2005/8/layout/cycle5" loCatId="" qsTypeId="urn:microsoft.com/office/officeart/2005/8/quickstyle/3d1" qsCatId="3D" csTypeId="urn:microsoft.com/office/officeart/2005/8/colors/accent1_2" csCatId="accent1" phldr="1"/>
      <dgm:spPr/>
      <dgm:t>
        <a:bodyPr/>
        <a:lstStyle/>
        <a:p>
          <a:endParaRPr lang="en-US"/>
        </a:p>
      </dgm:t>
    </dgm:pt>
    <dgm:pt modelId="{0D9BC439-626D-F145-AA43-E3B6085F030A}">
      <dgm:prSet phldrT="[Text]"/>
      <dgm:spPr/>
      <dgm:t>
        <a:bodyPr/>
        <a:lstStyle/>
        <a:p>
          <a:r>
            <a:rPr lang="ar-SA" dirty="0">
              <a:latin typeface="Alexandria" charset="0"/>
              <a:cs typeface="Alexandria" charset="0"/>
            </a:rPr>
            <a:t>من يروي القصة ولماذا؟ وجهة نظر من؟</a:t>
          </a:r>
          <a:endParaRPr lang="en-US" dirty="0"/>
        </a:p>
      </dgm:t>
    </dgm:pt>
    <dgm:pt modelId="{D50ED1AD-3BC5-964A-B4AE-59A634DE72A7}" type="parTrans" cxnId="{C70DE62B-25AD-264C-985B-6FE030D9EF7A}">
      <dgm:prSet/>
      <dgm:spPr/>
      <dgm:t>
        <a:bodyPr/>
        <a:lstStyle/>
        <a:p>
          <a:endParaRPr lang="en-US"/>
        </a:p>
      </dgm:t>
    </dgm:pt>
    <dgm:pt modelId="{0A419066-CBFB-804D-8E0A-1A4F5A4D998F}" type="sibTrans" cxnId="{C70DE62B-25AD-264C-985B-6FE030D9EF7A}">
      <dgm:prSet/>
      <dgm:spPr/>
      <dgm:t>
        <a:bodyPr/>
        <a:lstStyle/>
        <a:p>
          <a:endParaRPr lang="en-US"/>
        </a:p>
      </dgm:t>
    </dgm:pt>
    <dgm:pt modelId="{0B915C64-0085-A642-81C9-8B524E318B1E}">
      <dgm:prSet phldrT="[Text]"/>
      <dgm:spPr/>
      <dgm:t>
        <a:bodyPr/>
        <a:lstStyle/>
        <a:p>
          <a:r>
            <a:rPr lang="ar-SA" dirty="0"/>
            <a:t>سؤال جذاب يحفز الفضول، سؤال جوهري </a:t>
          </a:r>
          <a:endParaRPr lang="en-US" dirty="0"/>
        </a:p>
      </dgm:t>
    </dgm:pt>
    <dgm:pt modelId="{24E81B52-12E0-DB49-BFC9-8C62F169A0D7}" type="parTrans" cxnId="{38DBB678-1E07-DB4C-AE7F-507E0EB56431}">
      <dgm:prSet/>
      <dgm:spPr/>
      <dgm:t>
        <a:bodyPr/>
        <a:lstStyle/>
        <a:p>
          <a:endParaRPr lang="en-US"/>
        </a:p>
      </dgm:t>
    </dgm:pt>
    <dgm:pt modelId="{D3045D86-1D4F-9944-8F54-D8241AE6BBB2}" type="sibTrans" cxnId="{38DBB678-1E07-DB4C-AE7F-507E0EB56431}">
      <dgm:prSet/>
      <dgm:spPr/>
      <dgm:t>
        <a:bodyPr/>
        <a:lstStyle/>
        <a:p>
          <a:endParaRPr lang="en-US"/>
        </a:p>
      </dgm:t>
    </dgm:pt>
    <dgm:pt modelId="{17A99385-4DB3-D745-8DB4-7C88565E93E1}">
      <dgm:prSet phldrT="[Text]"/>
      <dgm:spPr/>
      <dgm:t>
        <a:bodyPr/>
        <a:lstStyle/>
        <a:p>
          <a:r>
            <a:rPr lang="ar-SA" dirty="0"/>
            <a:t>إثارة مشاعر الجمهور: المحتوى العاطفي</a:t>
          </a:r>
          <a:endParaRPr lang="en-US" dirty="0"/>
        </a:p>
      </dgm:t>
    </dgm:pt>
    <dgm:pt modelId="{BC309003-CBD5-8F41-A8E1-04FF46E75E5E}" type="parTrans" cxnId="{90FBF1C8-839D-8D47-8DF3-F035F35D96A4}">
      <dgm:prSet/>
      <dgm:spPr/>
      <dgm:t>
        <a:bodyPr/>
        <a:lstStyle/>
        <a:p>
          <a:endParaRPr lang="en-US"/>
        </a:p>
      </dgm:t>
    </dgm:pt>
    <dgm:pt modelId="{8B309EE5-B465-A94D-BC69-37253043E057}" type="sibTrans" cxnId="{90FBF1C8-839D-8D47-8DF3-F035F35D96A4}">
      <dgm:prSet/>
      <dgm:spPr/>
      <dgm:t>
        <a:bodyPr/>
        <a:lstStyle/>
        <a:p>
          <a:endParaRPr lang="en-US"/>
        </a:p>
      </dgm:t>
    </dgm:pt>
    <dgm:pt modelId="{DB511B35-7C34-D14A-9806-8F541D931D16}">
      <dgm:prSet phldrT="[Text]"/>
      <dgm:spPr/>
      <dgm:t>
        <a:bodyPr/>
        <a:lstStyle/>
        <a:p>
          <a:pPr rtl="1"/>
          <a:r>
            <a:rPr lang="ar-SA" dirty="0"/>
            <a:t>أسلوب الراوي الذي يميز القصة: الصوت</a:t>
          </a:r>
          <a:endParaRPr lang="en-US" dirty="0"/>
        </a:p>
      </dgm:t>
    </dgm:pt>
    <dgm:pt modelId="{BB740565-6000-FF42-AC93-F39A09169892}" type="parTrans" cxnId="{94CF27A3-7EC4-5C4E-B8E1-5553A9FBE87A}">
      <dgm:prSet/>
      <dgm:spPr/>
      <dgm:t>
        <a:bodyPr/>
        <a:lstStyle/>
        <a:p>
          <a:endParaRPr lang="en-US"/>
        </a:p>
      </dgm:t>
    </dgm:pt>
    <dgm:pt modelId="{ED0495AB-2DE5-4B45-B62A-53084815EB83}" type="sibTrans" cxnId="{94CF27A3-7EC4-5C4E-B8E1-5553A9FBE87A}">
      <dgm:prSet/>
      <dgm:spPr/>
      <dgm:t>
        <a:bodyPr/>
        <a:lstStyle/>
        <a:p>
          <a:endParaRPr lang="en-US"/>
        </a:p>
      </dgm:t>
    </dgm:pt>
    <dgm:pt modelId="{3B623CFC-8C33-8A42-9DDF-24012AFEB777}">
      <dgm:prSet phldrT="[Text]"/>
      <dgm:spPr/>
      <dgm:t>
        <a:bodyPr/>
        <a:lstStyle/>
        <a:p>
          <a:pPr rtl="1"/>
          <a:r>
            <a:rPr lang="ar-SA" dirty="0"/>
            <a:t>الموسيقى والصوتيات:|تعزز الجو الدرامي والتعاطف</a:t>
          </a:r>
          <a:endParaRPr lang="en-US" dirty="0"/>
        </a:p>
      </dgm:t>
    </dgm:pt>
    <dgm:pt modelId="{7FC041F8-DAAF-C44F-9D6B-9C32ACC2D0BD}" type="parTrans" cxnId="{D3A734D4-4137-F34F-B991-97144626566A}">
      <dgm:prSet/>
      <dgm:spPr/>
      <dgm:t>
        <a:bodyPr/>
        <a:lstStyle/>
        <a:p>
          <a:endParaRPr lang="en-US"/>
        </a:p>
      </dgm:t>
    </dgm:pt>
    <dgm:pt modelId="{342F0BAB-D212-E24F-9C93-EE7452C3E156}" type="sibTrans" cxnId="{D3A734D4-4137-F34F-B991-97144626566A}">
      <dgm:prSet/>
      <dgm:spPr/>
      <dgm:t>
        <a:bodyPr/>
        <a:lstStyle/>
        <a:p>
          <a:endParaRPr lang="en-US"/>
        </a:p>
      </dgm:t>
    </dgm:pt>
    <dgm:pt modelId="{C31A74CA-11A3-8145-8B1F-A19E5D7C05C5}">
      <dgm:prSet/>
      <dgm:spPr/>
      <dgm:t>
        <a:bodyPr/>
        <a:lstStyle/>
        <a:p>
          <a:pPr rtl="1"/>
          <a:r>
            <a:rPr lang="ar-SA" dirty="0"/>
            <a:t>التوقيت والإيقاع: وقت عرض مناسب وإيقاع مناسب</a:t>
          </a:r>
          <a:endParaRPr lang="en-US" dirty="0"/>
        </a:p>
      </dgm:t>
    </dgm:pt>
    <dgm:pt modelId="{52E84E1B-5743-D74A-95DE-8CF03B21991B}" type="parTrans" cxnId="{BA4AD32C-9694-DF42-BBC9-2F4655B28AFF}">
      <dgm:prSet/>
      <dgm:spPr/>
      <dgm:t>
        <a:bodyPr/>
        <a:lstStyle/>
        <a:p>
          <a:endParaRPr lang="en-US"/>
        </a:p>
      </dgm:t>
    </dgm:pt>
    <dgm:pt modelId="{A5FEA1CD-0884-D647-98A2-97423F7433EF}" type="sibTrans" cxnId="{BA4AD32C-9694-DF42-BBC9-2F4655B28AFF}">
      <dgm:prSet/>
      <dgm:spPr/>
      <dgm:t>
        <a:bodyPr/>
        <a:lstStyle/>
        <a:p>
          <a:endParaRPr lang="en-US"/>
        </a:p>
      </dgm:t>
    </dgm:pt>
    <dgm:pt modelId="{9883D610-AFE3-EB4A-9E83-7292B06EF624}">
      <dgm:prSet/>
      <dgm:spPr/>
      <dgm:t>
        <a:bodyPr/>
        <a:lstStyle/>
        <a:p>
          <a:pPr rtl="1"/>
          <a:r>
            <a:rPr lang="ar-SA" dirty="0"/>
            <a:t>توضيح الأحداث والمشاهد </a:t>
          </a:r>
          <a:endParaRPr lang="en-US" dirty="0"/>
        </a:p>
      </dgm:t>
    </dgm:pt>
    <dgm:pt modelId="{EA196A24-2FEA-6440-B13B-9F70F8A9D24D}" type="parTrans" cxnId="{9DCE86E3-A0A6-1E43-8A20-7302CC3DAAD0}">
      <dgm:prSet/>
      <dgm:spPr/>
      <dgm:t>
        <a:bodyPr/>
        <a:lstStyle/>
        <a:p>
          <a:endParaRPr lang="en-US"/>
        </a:p>
      </dgm:t>
    </dgm:pt>
    <dgm:pt modelId="{7EAC0929-D10B-414E-98C7-B354362E8F90}" type="sibTrans" cxnId="{9DCE86E3-A0A6-1E43-8A20-7302CC3DAAD0}">
      <dgm:prSet/>
      <dgm:spPr/>
      <dgm:t>
        <a:bodyPr/>
        <a:lstStyle/>
        <a:p>
          <a:endParaRPr lang="en-US"/>
        </a:p>
      </dgm:t>
    </dgm:pt>
    <dgm:pt modelId="{E5DFE308-A2E8-F14B-B082-A288525E9C80}" type="pres">
      <dgm:prSet presAssocID="{8F4B07AC-37F5-6A40-8473-DD79297E2B65}" presName="cycle" presStyleCnt="0">
        <dgm:presLayoutVars>
          <dgm:dir/>
          <dgm:resizeHandles val="exact"/>
        </dgm:presLayoutVars>
      </dgm:prSet>
      <dgm:spPr/>
    </dgm:pt>
    <dgm:pt modelId="{AA8C8574-FC1D-9B41-867C-DDA85FA29CDA}" type="pres">
      <dgm:prSet presAssocID="{0D9BC439-626D-F145-AA43-E3B6085F030A}" presName="node" presStyleLbl="node1" presStyleIdx="0" presStyleCnt="7">
        <dgm:presLayoutVars>
          <dgm:bulletEnabled val="1"/>
        </dgm:presLayoutVars>
      </dgm:prSet>
      <dgm:spPr/>
    </dgm:pt>
    <dgm:pt modelId="{6896D808-80E5-AC42-9701-94BB274F83C0}" type="pres">
      <dgm:prSet presAssocID="{0D9BC439-626D-F145-AA43-E3B6085F030A}" presName="spNode" presStyleCnt="0"/>
      <dgm:spPr/>
    </dgm:pt>
    <dgm:pt modelId="{F46BFC2E-5689-494D-AFF4-1924ABD66EBD}" type="pres">
      <dgm:prSet presAssocID="{0A419066-CBFB-804D-8E0A-1A4F5A4D998F}" presName="sibTrans" presStyleLbl="sibTrans1D1" presStyleIdx="0" presStyleCnt="7"/>
      <dgm:spPr/>
    </dgm:pt>
    <dgm:pt modelId="{C33E7941-5882-C04F-99BD-CD24ACB672B3}" type="pres">
      <dgm:prSet presAssocID="{0B915C64-0085-A642-81C9-8B524E318B1E}" presName="node" presStyleLbl="node1" presStyleIdx="1" presStyleCnt="7">
        <dgm:presLayoutVars>
          <dgm:bulletEnabled val="1"/>
        </dgm:presLayoutVars>
      </dgm:prSet>
      <dgm:spPr/>
    </dgm:pt>
    <dgm:pt modelId="{36824BB6-B80B-5843-A27B-254986F394F4}" type="pres">
      <dgm:prSet presAssocID="{0B915C64-0085-A642-81C9-8B524E318B1E}" presName="spNode" presStyleCnt="0"/>
      <dgm:spPr/>
    </dgm:pt>
    <dgm:pt modelId="{60FECF16-D542-C742-B4E8-4A3DD2C420C0}" type="pres">
      <dgm:prSet presAssocID="{D3045D86-1D4F-9944-8F54-D8241AE6BBB2}" presName="sibTrans" presStyleLbl="sibTrans1D1" presStyleIdx="1" presStyleCnt="7"/>
      <dgm:spPr/>
    </dgm:pt>
    <dgm:pt modelId="{B51BFAD2-21A2-BF4A-A33F-444D5771D1FF}" type="pres">
      <dgm:prSet presAssocID="{17A99385-4DB3-D745-8DB4-7C88565E93E1}" presName="node" presStyleLbl="node1" presStyleIdx="2" presStyleCnt="7">
        <dgm:presLayoutVars>
          <dgm:bulletEnabled val="1"/>
        </dgm:presLayoutVars>
      </dgm:prSet>
      <dgm:spPr/>
    </dgm:pt>
    <dgm:pt modelId="{8613AD04-923F-E245-BFB6-3CF93EF4CAA6}" type="pres">
      <dgm:prSet presAssocID="{17A99385-4DB3-D745-8DB4-7C88565E93E1}" presName="spNode" presStyleCnt="0"/>
      <dgm:spPr/>
    </dgm:pt>
    <dgm:pt modelId="{A0783C2C-11D6-3946-8944-5EC09A17E7B0}" type="pres">
      <dgm:prSet presAssocID="{8B309EE5-B465-A94D-BC69-37253043E057}" presName="sibTrans" presStyleLbl="sibTrans1D1" presStyleIdx="2" presStyleCnt="7"/>
      <dgm:spPr/>
    </dgm:pt>
    <dgm:pt modelId="{94996DE3-3CEC-5A4C-9579-AFB58299CE58}" type="pres">
      <dgm:prSet presAssocID="{DB511B35-7C34-D14A-9806-8F541D931D16}" presName="node" presStyleLbl="node1" presStyleIdx="3" presStyleCnt="7">
        <dgm:presLayoutVars>
          <dgm:bulletEnabled val="1"/>
        </dgm:presLayoutVars>
      </dgm:prSet>
      <dgm:spPr/>
    </dgm:pt>
    <dgm:pt modelId="{4071ACAF-97EE-AA49-86D9-D15B79077EA3}" type="pres">
      <dgm:prSet presAssocID="{DB511B35-7C34-D14A-9806-8F541D931D16}" presName="spNode" presStyleCnt="0"/>
      <dgm:spPr/>
    </dgm:pt>
    <dgm:pt modelId="{CF1C8282-BB64-A248-BA33-7DE81DCFEA9A}" type="pres">
      <dgm:prSet presAssocID="{ED0495AB-2DE5-4B45-B62A-53084815EB83}" presName="sibTrans" presStyleLbl="sibTrans1D1" presStyleIdx="3" presStyleCnt="7"/>
      <dgm:spPr/>
    </dgm:pt>
    <dgm:pt modelId="{51E025B0-065A-5749-B472-5C11E60B9861}" type="pres">
      <dgm:prSet presAssocID="{3B623CFC-8C33-8A42-9DDF-24012AFEB777}" presName="node" presStyleLbl="node1" presStyleIdx="4" presStyleCnt="7">
        <dgm:presLayoutVars>
          <dgm:bulletEnabled val="1"/>
        </dgm:presLayoutVars>
      </dgm:prSet>
      <dgm:spPr/>
    </dgm:pt>
    <dgm:pt modelId="{51C6EFEE-9C4E-154E-B87C-974A6F4D7925}" type="pres">
      <dgm:prSet presAssocID="{3B623CFC-8C33-8A42-9DDF-24012AFEB777}" presName="spNode" presStyleCnt="0"/>
      <dgm:spPr/>
    </dgm:pt>
    <dgm:pt modelId="{DDD3FE6C-94E9-E64D-B99B-B4624109F80D}" type="pres">
      <dgm:prSet presAssocID="{342F0BAB-D212-E24F-9C93-EE7452C3E156}" presName="sibTrans" presStyleLbl="sibTrans1D1" presStyleIdx="4" presStyleCnt="7"/>
      <dgm:spPr/>
    </dgm:pt>
    <dgm:pt modelId="{A5C328D2-64D9-674C-8E11-6BEFD05D7895}" type="pres">
      <dgm:prSet presAssocID="{C31A74CA-11A3-8145-8B1F-A19E5D7C05C5}" presName="node" presStyleLbl="node1" presStyleIdx="5" presStyleCnt="7">
        <dgm:presLayoutVars>
          <dgm:bulletEnabled val="1"/>
        </dgm:presLayoutVars>
      </dgm:prSet>
      <dgm:spPr/>
    </dgm:pt>
    <dgm:pt modelId="{7760DAEA-5116-F44A-9DCA-64AC171179EE}" type="pres">
      <dgm:prSet presAssocID="{C31A74CA-11A3-8145-8B1F-A19E5D7C05C5}" presName="spNode" presStyleCnt="0"/>
      <dgm:spPr/>
    </dgm:pt>
    <dgm:pt modelId="{984C37FB-C9CD-474F-A7DA-433EFA350F71}" type="pres">
      <dgm:prSet presAssocID="{A5FEA1CD-0884-D647-98A2-97423F7433EF}" presName="sibTrans" presStyleLbl="sibTrans1D1" presStyleIdx="5" presStyleCnt="7"/>
      <dgm:spPr/>
    </dgm:pt>
    <dgm:pt modelId="{94322BBC-8C08-9546-BDA7-D618EB656FA7}" type="pres">
      <dgm:prSet presAssocID="{9883D610-AFE3-EB4A-9E83-7292B06EF624}" presName="node" presStyleLbl="node1" presStyleIdx="6" presStyleCnt="7">
        <dgm:presLayoutVars>
          <dgm:bulletEnabled val="1"/>
        </dgm:presLayoutVars>
      </dgm:prSet>
      <dgm:spPr/>
    </dgm:pt>
    <dgm:pt modelId="{E5C1658B-F1F2-1E4A-B582-E48DDFCA9196}" type="pres">
      <dgm:prSet presAssocID="{9883D610-AFE3-EB4A-9E83-7292B06EF624}" presName="spNode" presStyleCnt="0"/>
      <dgm:spPr/>
    </dgm:pt>
    <dgm:pt modelId="{432DF2B7-57AB-044D-B5BF-44F80B687ED9}" type="pres">
      <dgm:prSet presAssocID="{7EAC0929-D10B-414E-98C7-B354362E8F90}" presName="sibTrans" presStyleLbl="sibTrans1D1" presStyleIdx="6" presStyleCnt="7"/>
      <dgm:spPr/>
    </dgm:pt>
  </dgm:ptLst>
  <dgm:cxnLst>
    <dgm:cxn modelId="{B0DDBB00-D047-4442-BE4E-637D0E072EAC}" type="presOf" srcId="{0B915C64-0085-A642-81C9-8B524E318B1E}" destId="{C33E7941-5882-C04F-99BD-CD24ACB672B3}" srcOrd="0" destOrd="0" presId="urn:microsoft.com/office/officeart/2005/8/layout/cycle5"/>
    <dgm:cxn modelId="{56CD621B-AF56-7E4B-A5F2-EC69E439D14B}" type="presOf" srcId="{7EAC0929-D10B-414E-98C7-B354362E8F90}" destId="{432DF2B7-57AB-044D-B5BF-44F80B687ED9}" srcOrd="0" destOrd="0" presId="urn:microsoft.com/office/officeart/2005/8/layout/cycle5"/>
    <dgm:cxn modelId="{51796922-0DAA-A747-9DF9-EC115F85FE2F}" type="presOf" srcId="{ED0495AB-2DE5-4B45-B62A-53084815EB83}" destId="{CF1C8282-BB64-A248-BA33-7DE81DCFEA9A}" srcOrd="0" destOrd="0" presId="urn:microsoft.com/office/officeart/2005/8/layout/cycle5"/>
    <dgm:cxn modelId="{C70DE62B-25AD-264C-985B-6FE030D9EF7A}" srcId="{8F4B07AC-37F5-6A40-8473-DD79297E2B65}" destId="{0D9BC439-626D-F145-AA43-E3B6085F030A}" srcOrd="0" destOrd="0" parTransId="{D50ED1AD-3BC5-964A-B4AE-59A634DE72A7}" sibTransId="{0A419066-CBFB-804D-8E0A-1A4F5A4D998F}"/>
    <dgm:cxn modelId="{BA4AD32C-9694-DF42-BBC9-2F4655B28AFF}" srcId="{8F4B07AC-37F5-6A40-8473-DD79297E2B65}" destId="{C31A74CA-11A3-8145-8B1F-A19E5D7C05C5}" srcOrd="5" destOrd="0" parTransId="{52E84E1B-5743-D74A-95DE-8CF03B21991B}" sibTransId="{A5FEA1CD-0884-D647-98A2-97423F7433EF}"/>
    <dgm:cxn modelId="{1B23BE2E-68E7-2449-8A40-F6484EADEBB0}" type="presOf" srcId="{DB511B35-7C34-D14A-9806-8F541D931D16}" destId="{94996DE3-3CEC-5A4C-9579-AFB58299CE58}" srcOrd="0" destOrd="0" presId="urn:microsoft.com/office/officeart/2005/8/layout/cycle5"/>
    <dgm:cxn modelId="{C5B7064B-8A5D-2C40-B4BD-E29DC7BE9F3E}" type="presOf" srcId="{17A99385-4DB3-D745-8DB4-7C88565E93E1}" destId="{B51BFAD2-21A2-BF4A-A33F-444D5771D1FF}" srcOrd="0" destOrd="0" presId="urn:microsoft.com/office/officeart/2005/8/layout/cycle5"/>
    <dgm:cxn modelId="{20033A5F-684A-1748-9E4C-F55C39DAF3B7}" type="presOf" srcId="{8B309EE5-B465-A94D-BC69-37253043E057}" destId="{A0783C2C-11D6-3946-8944-5EC09A17E7B0}" srcOrd="0" destOrd="0" presId="urn:microsoft.com/office/officeart/2005/8/layout/cycle5"/>
    <dgm:cxn modelId="{0573D46F-E0AF-9640-B092-F8AC8FED4DB9}" type="presOf" srcId="{0A419066-CBFB-804D-8E0A-1A4F5A4D998F}" destId="{F46BFC2E-5689-494D-AFF4-1924ABD66EBD}" srcOrd="0" destOrd="0" presId="urn:microsoft.com/office/officeart/2005/8/layout/cycle5"/>
    <dgm:cxn modelId="{38DBB678-1E07-DB4C-AE7F-507E0EB56431}" srcId="{8F4B07AC-37F5-6A40-8473-DD79297E2B65}" destId="{0B915C64-0085-A642-81C9-8B524E318B1E}" srcOrd="1" destOrd="0" parTransId="{24E81B52-12E0-DB49-BFC9-8C62F169A0D7}" sibTransId="{D3045D86-1D4F-9944-8F54-D8241AE6BBB2}"/>
    <dgm:cxn modelId="{94CF27A3-7EC4-5C4E-B8E1-5553A9FBE87A}" srcId="{8F4B07AC-37F5-6A40-8473-DD79297E2B65}" destId="{DB511B35-7C34-D14A-9806-8F541D931D16}" srcOrd="3" destOrd="0" parTransId="{BB740565-6000-FF42-AC93-F39A09169892}" sibTransId="{ED0495AB-2DE5-4B45-B62A-53084815EB83}"/>
    <dgm:cxn modelId="{E83D5FA9-5465-D943-A24A-8E7D4BC673CB}" type="presOf" srcId="{C31A74CA-11A3-8145-8B1F-A19E5D7C05C5}" destId="{A5C328D2-64D9-674C-8E11-6BEFD05D7895}" srcOrd="0" destOrd="0" presId="urn:microsoft.com/office/officeart/2005/8/layout/cycle5"/>
    <dgm:cxn modelId="{F5317EB0-5D8C-BF42-9738-35B82966E6D6}" type="presOf" srcId="{342F0BAB-D212-E24F-9C93-EE7452C3E156}" destId="{DDD3FE6C-94E9-E64D-B99B-B4624109F80D}" srcOrd="0" destOrd="0" presId="urn:microsoft.com/office/officeart/2005/8/layout/cycle5"/>
    <dgm:cxn modelId="{43C8D0B3-FC90-5247-A96A-2A5C2EB71E1B}" type="presOf" srcId="{A5FEA1CD-0884-D647-98A2-97423F7433EF}" destId="{984C37FB-C9CD-474F-A7DA-433EFA350F71}" srcOrd="0" destOrd="0" presId="urn:microsoft.com/office/officeart/2005/8/layout/cycle5"/>
    <dgm:cxn modelId="{90FBF1C8-839D-8D47-8DF3-F035F35D96A4}" srcId="{8F4B07AC-37F5-6A40-8473-DD79297E2B65}" destId="{17A99385-4DB3-D745-8DB4-7C88565E93E1}" srcOrd="2" destOrd="0" parTransId="{BC309003-CBD5-8F41-A8E1-04FF46E75E5E}" sibTransId="{8B309EE5-B465-A94D-BC69-37253043E057}"/>
    <dgm:cxn modelId="{D3A734D4-4137-F34F-B991-97144626566A}" srcId="{8F4B07AC-37F5-6A40-8473-DD79297E2B65}" destId="{3B623CFC-8C33-8A42-9DDF-24012AFEB777}" srcOrd="4" destOrd="0" parTransId="{7FC041F8-DAAF-C44F-9D6B-9C32ACC2D0BD}" sibTransId="{342F0BAB-D212-E24F-9C93-EE7452C3E156}"/>
    <dgm:cxn modelId="{7BE7C9E0-B5D9-CB47-B4E6-577278E877D9}" type="presOf" srcId="{9883D610-AFE3-EB4A-9E83-7292B06EF624}" destId="{94322BBC-8C08-9546-BDA7-D618EB656FA7}" srcOrd="0" destOrd="0" presId="urn:microsoft.com/office/officeart/2005/8/layout/cycle5"/>
    <dgm:cxn modelId="{D832D8E0-48A5-6B4A-AE86-6F7E780304E6}" type="presOf" srcId="{8F4B07AC-37F5-6A40-8473-DD79297E2B65}" destId="{E5DFE308-A2E8-F14B-B082-A288525E9C80}" srcOrd="0" destOrd="0" presId="urn:microsoft.com/office/officeart/2005/8/layout/cycle5"/>
    <dgm:cxn modelId="{9DCE86E3-A0A6-1E43-8A20-7302CC3DAAD0}" srcId="{8F4B07AC-37F5-6A40-8473-DD79297E2B65}" destId="{9883D610-AFE3-EB4A-9E83-7292B06EF624}" srcOrd="6" destOrd="0" parTransId="{EA196A24-2FEA-6440-B13B-9F70F8A9D24D}" sibTransId="{7EAC0929-D10B-414E-98C7-B354362E8F90}"/>
    <dgm:cxn modelId="{5A30EDF1-327B-B84B-B2A6-9C1F77158B06}" type="presOf" srcId="{3B623CFC-8C33-8A42-9DDF-24012AFEB777}" destId="{51E025B0-065A-5749-B472-5C11E60B9861}" srcOrd="0" destOrd="0" presId="urn:microsoft.com/office/officeart/2005/8/layout/cycle5"/>
    <dgm:cxn modelId="{82C6C9F3-B3A8-3E41-912D-2A8612BD0598}" type="presOf" srcId="{D3045D86-1D4F-9944-8F54-D8241AE6BBB2}" destId="{60FECF16-D542-C742-B4E8-4A3DD2C420C0}" srcOrd="0" destOrd="0" presId="urn:microsoft.com/office/officeart/2005/8/layout/cycle5"/>
    <dgm:cxn modelId="{80FC03F9-194C-0F4E-8BD5-30B71E8ED710}" type="presOf" srcId="{0D9BC439-626D-F145-AA43-E3B6085F030A}" destId="{AA8C8574-FC1D-9B41-867C-DDA85FA29CDA}" srcOrd="0" destOrd="0" presId="urn:microsoft.com/office/officeart/2005/8/layout/cycle5"/>
    <dgm:cxn modelId="{0220A7B3-A2F3-8644-A767-564F37F7E793}" type="presParOf" srcId="{E5DFE308-A2E8-F14B-B082-A288525E9C80}" destId="{AA8C8574-FC1D-9B41-867C-DDA85FA29CDA}" srcOrd="0" destOrd="0" presId="urn:microsoft.com/office/officeart/2005/8/layout/cycle5"/>
    <dgm:cxn modelId="{01F26F2E-40EB-5748-A8BC-4C95AC75C7CB}" type="presParOf" srcId="{E5DFE308-A2E8-F14B-B082-A288525E9C80}" destId="{6896D808-80E5-AC42-9701-94BB274F83C0}" srcOrd="1" destOrd="0" presId="urn:microsoft.com/office/officeart/2005/8/layout/cycle5"/>
    <dgm:cxn modelId="{D681B0ED-D793-D648-A8C7-874ED25A4828}" type="presParOf" srcId="{E5DFE308-A2E8-F14B-B082-A288525E9C80}" destId="{F46BFC2E-5689-494D-AFF4-1924ABD66EBD}" srcOrd="2" destOrd="0" presId="urn:microsoft.com/office/officeart/2005/8/layout/cycle5"/>
    <dgm:cxn modelId="{45999A90-427A-BB44-A4AC-D7DC7EA08399}" type="presParOf" srcId="{E5DFE308-A2E8-F14B-B082-A288525E9C80}" destId="{C33E7941-5882-C04F-99BD-CD24ACB672B3}" srcOrd="3" destOrd="0" presId="urn:microsoft.com/office/officeart/2005/8/layout/cycle5"/>
    <dgm:cxn modelId="{A519F824-2279-A141-B714-F8208EC20328}" type="presParOf" srcId="{E5DFE308-A2E8-F14B-B082-A288525E9C80}" destId="{36824BB6-B80B-5843-A27B-254986F394F4}" srcOrd="4" destOrd="0" presId="urn:microsoft.com/office/officeart/2005/8/layout/cycle5"/>
    <dgm:cxn modelId="{417A3761-6587-9C4B-A717-0A6F8A1E12E5}" type="presParOf" srcId="{E5DFE308-A2E8-F14B-B082-A288525E9C80}" destId="{60FECF16-D542-C742-B4E8-4A3DD2C420C0}" srcOrd="5" destOrd="0" presId="urn:microsoft.com/office/officeart/2005/8/layout/cycle5"/>
    <dgm:cxn modelId="{1DD659ED-67F7-894A-9692-C6B42F3EFFF8}" type="presParOf" srcId="{E5DFE308-A2E8-F14B-B082-A288525E9C80}" destId="{B51BFAD2-21A2-BF4A-A33F-444D5771D1FF}" srcOrd="6" destOrd="0" presId="urn:microsoft.com/office/officeart/2005/8/layout/cycle5"/>
    <dgm:cxn modelId="{0F0685EC-EDC3-E141-9014-2C67CFAA5BB5}" type="presParOf" srcId="{E5DFE308-A2E8-F14B-B082-A288525E9C80}" destId="{8613AD04-923F-E245-BFB6-3CF93EF4CAA6}" srcOrd="7" destOrd="0" presId="urn:microsoft.com/office/officeart/2005/8/layout/cycle5"/>
    <dgm:cxn modelId="{CD8B34E6-2E1B-D842-A00D-39F021AB1C46}" type="presParOf" srcId="{E5DFE308-A2E8-F14B-B082-A288525E9C80}" destId="{A0783C2C-11D6-3946-8944-5EC09A17E7B0}" srcOrd="8" destOrd="0" presId="urn:microsoft.com/office/officeart/2005/8/layout/cycle5"/>
    <dgm:cxn modelId="{DF3A072A-6A63-1B40-82A7-F371AD225A40}" type="presParOf" srcId="{E5DFE308-A2E8-F14B-B082-A288525E9C80}" destId="{94996DE3-3CEC-5A4C-9579-AFB58299CE58}" srcOrd="9" destOrd="0" presId="urn:microsoft.com/office/officeart/2005/8/layout/cycle5"/>
    <dgm:cxn modelId="{7FF665BE-A066-814F-AE78-5690ACE27C81}" type="presParOf" srcId="{E5DFE308-A2E8-F14B-B082-A288525E9C80}" destId="{4071ACAF-97EE-AA49-86D9-D15B79077EA3}" srcOrd="10" destOrd="0" presId="urn:microsoft.com/office/officeart/2005/8/layout/cycle5"/>
    <dgm:cxn modelId="{09DD78C4-F75B-5D44-8E1E-9A58190554DA}" type="presParOf" srcId="{E5DFE308-A2E8-F14B-B082-A288525E9C80}" destId="{CF1C8282-BB64-A248-BA33-7DE81DCFEA9A}" srcOrd="11" destOrd="0" presId="urn:microsoft.com/office/officeart/2005/8/layout/cycle5"/>
    <dgm:cxn modelId="{71A3D9D6-2A78-2440-8C73-366DACA16FF7}" type="presParOf" srcId="{E5DFE308-A2E8-F14B-B082-A288525E9C80}" destId="{51E025B0-065A-5749-B472-5C11E60B9861}" srcOrd="12" destOrd="0" presId="urn:microsoft.com/office/officeart/2005/8/layout/cycle5"/>
    <dgm:cxn modelId="{FC112239-F5D9-1949-9F87-932E0553F9B7}" type="presParOf" srcId="{E5DFE308-A2E8-F14B-B082-A288525E9C80}" destId="{51C6EFEE-9C4E-154E-B87C-974A6F4D7925}" srcOrd="13" destOrd="0" presId="urn:microsoft.com/office/officeart/2005/8/layout/cycle5"/>
    <dgm:cxn modelId="{92DEA45A-ED72-9E40-9722-594A84CAA469}" type="presParOf" srcId="{E5DFE308-A2E8-F14B-B082-A288525E9C80}" destId="{DDD3FE6C-94E9-E64D-B99B-B4624109F80D}" srcOrd="14" destOrd="0" presId="urn:microsoft.com/office/officeart/2005/8/layout/cycle5"/>
    <dgm:cxn modelId="{263C456A-5947-6B44-B588-2E9A9296BCDE}" type="presParOf" srcId="{E5DFE308-A2E8-F14B-B082-A288525E9C80}" destId="{A5C328D2-64D9-674C-8E11-6BEFD05D7895}" srcOrd="15" destOrd="0" presId="urn:microsoft.com/office/officeart/2005/8/layout/cycle5"/>
    <dgm:cxn modelId="{FD8E9E3D-9739-8F43-99C2-C199FF53EA39}" type="presParOf" srcId="{E5DFE308-A2E8-F14B-B082-A288525E9C80}" destId="{7760DAEA-5116-F44A-9DCA-64AC171179EE}" srcOrd="16" destOrd="0" presId="urn:microsoft.com/office/officeart/2005/8/layout/cycle5"/>
    <dgm:cxn modelId="{9706A116-C39E-2B41-9279-D496932B152D}" type="presParOf" srcId="{E5DFE308-A2E8-F14B-B082-A288525E9C80}" destId="{984C37FB-C9CD-474F-A7DA-433EFA350F71}" srcOrd="17" destOrd="0" presId="urn:microsoft.com/office/officeart/2005/8/layout/cycle5"/>
    <dgm:cxn modelId="{A66D09C3-0D7D-CE4D-8A28-FA38E9355533}" type="presParOf" srcId="{E5DFE308-A2E8-F14B-B082-A288525E9C80}" destId="{94322BBC-8C08-9546-BDA7-D618EB656FA7}" srcOrd="18" destOrd="0" presId="urn:microsoft.com/office/officeart/2005/8/layout/cycle5"/>
    <dgm:cxn modelId="{291A021C-9C4D-6C4E-949F-8D65AC2BA2C4}" type="presParOf" srcId="{E5DFE308-A2E8-F14B-B082-A288525E9C80}" destId="{E5C1658B-F1F2-1E4A-B582-E48DDFCA9196}" srcOrd="19" destOrd="0" presId="urn:microsoft.com/office/officeart/2005/8/layout/cycle5"/>
    <dgm:cxn modelId="{C14DBB7E-5824-514E-B944-F418D81AB27F}" type="presParOf" srcId="{E5DFE308-A2E8-F14B-B082-A288525E9C80}" destId="{432DF2B7-57AB-044D-B5BF-44F80B687ED9}" srcOrd="20"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8C8574-FC1D-9B41-867C-DDA85FA29CDA}">
      <dsp:nvSpPr>
        <dsp:cNvPr id="0" name=""/>
        <dsp:cNvSpPr/>
      </dsp:nvSpPr>
      <dsp:spPr>
        <a:xfrm>
          <a:off x="5065074" y="1508"/>
          <a:ext cx="1197475" cy="77835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ar-SA" sz="1100" kern="1200" dirty="0">
              <a:latin typeface="Alexandria" charset="0"/>
              <a:cs typeface="Alexandria" charset="0"/>
            </a:rPr>
            <a:t>من يروي القصة ولماذا؟ وجهة نظر من؟</a:t>
          </a:r>
          <a:endParaRPr lang="en-US" sz="1100" kern="1200" dirty="0"/>
        </a:p>
      </dsp:txBody>
      <dsp:txXfrm>
        <a:off x="5103070" y="39504"/>
        <a:ext cx="1121483" cy="702367"/>
      </dsp:txXfrm>
    </dsp:sp>
    <dsp:sp modelId="{F46BFC2E-5689-494D-AFF4-1924ABD66EBD}">
      <dsp:nvSpPr>
        <dsp:cNvPr id="0" name=""/>
        <dsp:cNvSpPr/>
      </dsp:nvSpPr>
      <dsp:spPr>
        <a:xfrm>
          <a:off x="3442147" y="390688"/>
          <a:ext cx="4443329" cy="4443329"/>
        </a:xfrm>
        <a:custGeom>
          <a:avLst/>
          <a:gdLst/>
          <a:ahLst/>
          <a:cxnLst/>
          <a:rect l="0" t="0" r="0" b="0"/>
          <a:pathLst>
            <a:path>
              <a:moveTo>
                <a:pt x="2977230" y="132426"/>
              </a:moveTo>
              <a:arcTo wR="2221664" hR="2221664" stAng="17392940" swAng="772023"/>
            </a:path>
          </a:pathLst>
        </a:custGeom>
        <a:noFill/>
        <a:ln w="6350" cap="flat" cmpd="sng" algn="ctr">
          <a:solidFill>
            <a:schemeClr val="accent1">
              <a:hueOff val="0"/>
              <a:satOff val="0"/>
              <a:lumOff val="0"/>
              <a:alphaOff val="0"/>
            </a:scheme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C33E7941-5882-C04F-99BD-CD24ACB672B3}">
      <dsp:nvSpPr>
        <dsp:cNvPr id="0" name=""/>
        <dsp:cNvSpPr/>
      </dsp:nvSpPr>
      <dsp:spPr>
        <a:xfrm>
          <a:off x="6802041" y="837988"/>
          <a:ext cx="1197475" cy="77835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ar-SA" sz="1100" kern="1200" dirty="0"/>
            <a:t>سؤال جذاب يحفز الفضول، سؤال جوهري </a:t>
          </a:r>
          <a:endParaRPr lang="en-US" sz="1100" kern="1200" dirty="0"/>
        </a:p>
      </dsp:txBody>
      <dsp:txXfrm>
        <a:off x="6840037" y="875984"/>
        <a:ext cx="1121483" cy="702367"/>
      </dsp:txXfrm>
    </dsp:sp>
    <dsp:sp modelId="{60FECF16-D542-C742-B4E8-4A3DD2C420C0}">
      <dsp:nvSpPr>
        <dsp:cNvPr id="0" name=""/>
        <dsp:cNvSpPr/>
      </dsp:nvSpPr>
      <dsp:spPr>
        <a:xfrm>
          <a:off x="3442147" y="390688"/>
          <a:ext cx="4443329" cy="4443329"/>
        </a:xfrm>
        <a:custGeom>
          <a:avLst/>
          <a:gdLst/>
          <a:ahLst/>
          <a:cxnLst/>
          <a:rect l="0" t="0" r="0" b="0"/>
          <a:pathLst>
            <a:path>
              <a:moveTo>
                <a:pt x="4298124" y="1431659"/>
              </a:moveTo>
              <a:arcTo wR="2221664" hR="2221664" stAng="20350217" swAng="1064253"/>
            </a:path>
          </a:pathLst>
        </a:custGeom>
        <a:noFill/>
        <a:ln w="6350" cap="flat" cmpd="sng" algn="ctr">
          <a:solidFill>
            <a:schemeClr val="accent1">
              <a:hueOff val="0"/>
              <a:satOff val="0"/>
              <a:lumOff val="0"/>
              <a:alphaOff val="0"/>
            </a:scheme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B51BFAD2-21A2-BF4A-A33F-444D5771D1FF}">
      <dsp:nvSpPr>
        <dsp:cNvPr id="0" name=""/>
        <dsp:cNvSpPr/>
      </dsp:nvSpPr>
      <dsp:spPr>
        <a:xfrm>
          <a:off x="7231037" y="2717540"/>
          <a:ext cx="1197475" cy="77835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ar-SA" sz="1100" kern="1200" dirty="0"/>
            <a:t>إثارة مشاعر الجمهور: المحتوى العاطفي</a:t>
          </a:r>
          <a:endParaRPr lang="en-US" sz="1100" kern="1200" dirty="0"/>
        </a:p>
      </dsp:txBody>
      <dsp:txXfrm>
        <a:off x="7269033" y="2755536"/>
        <a:ext cx="1121483" cy="702367"/>
      </dsp:txXfrm>
    </dsp:sp>
    <dsp:sp modelId="{A0783C2C-11D6-3946-8944-5EC09A17E7B0}">
      <dsp:nvSpPr>
        <dsp:cNvPr id="0" name=""/>
        <dsp:cNvSpPr/>
      </dsp:nvSpPr>
      <dsp:spPr>
        <a:xfrm>
          <a:off x="3442147" y="390688"/>
          <a:ext cx="4443329" cy="4443329"/>
        </a:xfrm>
        <a:custGeom>
          <a:avLst/>
          <a:gdLst/>
          <a:ahLst/>
          <a:cxnLst/>
          <a:rect l="0" t="0" r="0" b="0"/>
          <a:pathLst>
            <a:path>
              <a:moveTo>
                <a:pt x="4182857" y="3265465"/>
              </a:moveTo>
              <a:arcTo wR="2221664" hR="2221664" stAng="1681387" swAng="835374"/>
            </a:path>
          </a:pathLst>
        </a:custGeom>
        <a:noFill/>
        <a:ln w="6350" cap="flat" cmpd="sng" algn="ctr">
          <a:solidFill>
            <a:schemeClr val="accent1">
              <a:hueOff val="0"/>
              <a:satOff val="0"/>
              <a:lumOff val="0"/>
              <a:alphaOff val="0"/>
            </a:scheme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94996DE3-3CEC-5A4C-9579-AFB58299CE58}">
      <dsp:nvSpPr>
        <dsp:cNvPr id="0" name=""/>
        <dsp:cNvSpPr/>
      </dsp:nvSpPr>
      <dsp:spPr>
        <a:xfrm>
          <a:off x="6029018" y="4224824"/>
          <a:ext cx="1197475" cy="77835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rtl="1">
            <a:lnSpc>
              <a:spcPct val="90000"/>
            </a:lnSpc>
            <a:spcBef>
              <a:spcPct val="0"/>
            </a:spcBef>
            <a:spcAft>
              <a:spcPct val="35000"/>
            </a:spcAft>
            <a:buNone/>
          </a:pPr>
          <a:r>
            <a:rPr lang="ar-SA" sz="1100" kern="1200" dirty="0"/>
            <a:t>أسلوب الراوي الذي يميز القصة: الصوت</a:t>
          </a:r>
          <a:endParaRPr lang="en-US" sz="1100" kern="1200" dirty="0"/>
        </a:p>
      </dsp:txBody>
      <dsp:txXfrm>
        <a:off x="6067014" y="4262820"/>
        <a:ext cx="1121483" cy="702367"/>
      </dsp:txXfrm>
    </dsp:sp>
    <dsp:sp modelId="{CF1C8282-BB64-A248-BA33-7DE81DCFEA9A}">
      <dsp:nvSpPr>
        <dsp:cNvPr id="0" name=""/>
        <dsp:cNvSpPr/>
      </dsp:nvSpPr>
      <dsp:spPr>
        <a:xfrm>
          <a:off x="3442147" y="390688"/>
          <a:ext cx="4443329" cy="4443329"/>
        </a:xfrm>
        <a:custGeom>
          <a:avLst/>
          <a:gdLst/>
          <a:ahLst/>
          <a:cxnLst/>
          <a:rect l="0" t="0" r="0" b="0"/>
          <a:pathLst>
            <a:path>
              <a:moveTo>
                <a:pt x="2442090" y="4432367"/>
              </a:moveTo>
              <a:arcTo wR="2221664" hR="2221664" stAng="5058357" swAng="683286"/>
            </a:path>
          </a:pathLst>
        </a:custGeom>
        <a:noFill/>
        <a:ln w="6350" cap="flat" cmpd="sng" algn="ctr">
          <a:solidFill>
            <a:schemeClr val="accent1">
              <a:hueOff val="0"/>
              <a:satOff val="0"/>
              <a:lumOff val="0"/>
              <a:alphaOff val="0"/>
            </a:scheme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51E025B0-065A-5749-B472-5C11E60B9861}">
      <dsp:nvSpPr>
        <dsp:cNvPr id="0" name=""/>
        <dsp:cNvSpPr/>
      </dsp:nvSpPr>
      <dsp:spPr>
        <a:xfrm>
          <a:off x="4101129" y="4224824"/>
          <a:ext cx="1197475" cy="77835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rtl="1">
            <a:lnSpc>
              <a:spcPct val="90000"/>
            </a:lnSpc>
            <a:spcBef>
              <a:spcPct val="0"/>
            </a:spcBef>
            <a:spcAft>
              <a:spcPct val="35000"/>
            </a:spcAft>
            <a:buNone/>
          </a:pPr>
          <a:r>
            <a:rPr lang="ar-SA" sz="1100" kern="1200" dirty="0"/>
            <a:t>الموسيقى والصوتيات:|تعزز الجو الدرامي والتعاطف</a:t>
          </a:r>
          <a:endParaRPr lang="en-US" sz="1100" kern="1200" dirty="0"/>
        </a:p>
      </dsp:txBody>
      <dsp:txXfrm>
        <a:off x="4139125" y="4262820"/>
        <a:ext cx="1121483" cy="702367"/>
      </dsp:txXfrm>
    </dsp:sp>
    <dsp:sp modelId="{DDD3FE6C-94E9-E64D-B99B-B4624109F80D}">
      <dsp:nvSpPr>
        <dsp:cNvPr id="0" name=""/>
        <dsp:cNvSpPr/>
      </dsp:nvSpPr>
      <dsp:spPr>
        <a:xfrm>
          <a:off x="3442147" y="390688"/>
          <a:ext cx="4443329" cy="4443329"/>
        </a:xfrm>
        <a:custGeom>
          <a:avLst/>
          <a:gdLst/>
          <a:ahLst/>
          <a:cxnLst/>
          <a:rect l="0" t="0" r="0" b="0"/>
          <a:pathLst>
            <a:path>
              <a:moveTo>
                <a:pt x="569246" y="3706693"/>
              </a:moveTo>
              <a:arcTo wR="2221664" hR="2221664" stAng="8283238" swAng="835374"/>
            </a:path>
          </a:pathLst>
        </a:custGeom>
        <a:noFill/>
        <a:ln w="6350" cap="flat" cmpd="sng" algn="ctr">
          <a:solidFill>
            <a:schemeClr val="accent1">
              <a:hueOff val="0"/>
              <a:satOff val="0"/>
              <a:lumOff val="0"/>
              <a:alphaOff val="0"/>
            </a:scheme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A5C328D2-64D9-674C-8E11-6BEFD05D7895}">
      <dsp:nvSpPr>
        <dsp:cNvPr id="0" name=""/>
        <dsp:cNvSpPr/>
      </dsp:nvSpPr>
      <dsp:spPr>
        <a:xfrm>
          <a:off x="2899110" y="2717540"/>
          <a:ext cx="1197475" cy="77835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rtl="1">
            <a:lnSpc>
              <a:spcPct val="90000"/>
            </a:lnSpc>
            <a:spcBef>
              <a:spcPct val="0"/>
            </a:spcBef>
            <a:spcAft>
              <a:spcPct val="35000"/>
            </a:spcAft>
            <a:buNone/>
          </a:pPr>
          <a:r>
            <a:rPr lang="ar-SA" sz="1100" kern="1200" dirty="0"/>
            <a:t>التوقيت والإيقاع: وقت عرض مناسب وإيقاع مناسب</a:t>
          </a:r>
          <a:endParaRPr lang="en-US" sz="1100" kern="1200" dirty="0"/>
        </a:p>
      </dsp:txBody>
      <dsp:txXfrm>
        <a:off x="2937106" y="2755536"/>
        <a:ext cx="1121483" cy="702367"/>
      </dsp:txXfrm>
    </dsp:sp>
    <dsp:sp modelId="{984C37FB-C9CD-474F-A7DA-433EFA350F71}">
      <dsp:nvSpPr>
        <dsp:cNvPr id="0" name=""/>
        <dsp:cNvSpPr/>
      </dsp:nvSpPr>
      <dsp:spPr>
        <a:xfrm>
          <a:off x="3442147" y="390688"/>
          <a:ext cx="4443329" cy="4443329"/>
        </a:xfrm>
        <a:custGeom>
          <a:avLst/>
          <a:gdLst/>
          <a:ahLst/>
          <a:cxnLst/>
          <a:rect l="0" t="0" r="0" b="0"/>
          <a:pathLst>
            <a:path>
              <a:moveTo>
                <a:pt x="3234" y="2101823"/>
              </a:moveTo>
              <a:arcTo wR="2221664" hR="2221664" stAng="10985530" swAng="1064253"/>
            </a:path>
          </a:pathLst>
        </a:custGeom>
        <a:noFill/>
        <a:ln w="6350" cap="flat" cmpd="sng" algn="ctr">
          <a:solidFill>
            <a:schemeClr val="accent1">
              <a:hueOff val="0"/>
              <a:satOff val="0"/>
              <a:lumOff val="0"/>
              <a:alphaOff val="0"/>
            </a:scheme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94322BBC-8C08-9546-BDA7-D618EB656FA7}">
      <dsp:nvSpPr>
        <dsp:cNvPr id="0" name=""/>
        <dsp:cNvSpPr/>
      </dsp:nvSpPr>
      <dsp:spPr>
        <a:xfrm>
          <a:off x="3328106" y="837988"/>
          <a:ext cx="1197475" cy="77835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rtl="1">
            <a:lnSpc>
              <a:spcPct val="90000"/>
            </a:lnSpc>
            <a:spcBef>
              <a:spcPct val="0"/>
            </a:spcBef>
            <a:spcAft>
              <a:spcPct val="35000"/>
            </a:spcAft>
            <a:buNone/>
          </a:pPr>
          <a:r>
            <a:rPr lang="ar-SA" sz="1100" kern="1200" dirty="0"/>
            <a:t>توضيح الأحداث والمشاهد </a:t>
          </a:r>
          <a:endParaRPr lang="en-US" sz="1100" kern="1200" dirty="0"/>
        </a:p>
      </dsp:txBody>
      <dsp:txXfrm>
        <a:off x="3366102" y="875984"/>
        <a:ext cx="1121483" cy="702367"/>
      </dsp:txXfrm>
    </dsp:sp>
    <dsp:sp modelId="{432DF2B7-57AB-044D-B5BF-44F80B687ED9}">
      <dsp:nvSpPr>
        <dsp:cNvPr id="0" name=""/>
        <dsp:cNvSpPr/>
      </dsp:nvSpPr>
      <dsp:spPr>
        <a:xfrm>
          <a:off x="3442147" y="390688"/>
          <a:ext cx="4443329" cy="4443329"/>
        </a:xfrm>
        <a:custGeom>
          <a:avLst/>
          <a:gdLst/>
          <a:ahLst/>
          <a:cxnLst/>
          <a:rect l="0" t="0" r="0" b="0"/>
          <a:pathLst>
            <a:path>
              <a:moveTo>
                <a:pt x="1019820" y="353145"/>
              </a:moveTo>
              <a:arcTo wR="2221664" hR="2221664" stAng="14235037" swAng="772023"/>
            </a:path>
          </a:pathLst>
        </a:custGeom>
        <a:noFill/>
        <a:ln w="6350" cap="flat" cmpd="sng" algn="ctr">
          <a:solidFill>
            <a:schemeClr val="accent1">
              <a:hueOff val="0"/>
              <a:satOff val="0"/>
              <a:lumOff val="0"/>
              <a:alphaOff val="0"/>
            </a:scheme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5/26/25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960915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2636234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JO"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217427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JO"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1820061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5/26/25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5/26/25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5/26/25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5/26/25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microsoft.com/office/2007/relationships/hdphoto" Target="../media/hdphoto1.wdp"/><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hyperlink" Target="https://www.nytimes.com/projects/2012/snow-fall/index.html" TargetMode="External"/><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8.xml"/><Relationship Id="rId5" Type="http://schemas.openxmlformats.org/officeDocument/2006/relationships/image" Target="../media/image23.png"/><Relationship Id="rId4" Type="http://schemas.openxmlformats.org/officeDocument/2006/relationships/image" Target="../media/image22.png"/></Relationships>
</file>

<file path=ppt/slides/_rels/slide4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hyperlink" Target="https://youtu.be/mfxQy5A_tHs?si=oFAYEP2fZ8Fk_HNa" TargetMode="External"/><Relationship Id="rId2" Type="http://schemas.openxmlformats.org/officeDocument/2006/relationships/hyperlink" Target="https://youtu.be/JSiBrM-f9K8?si=X0t2usYphPSht6Ni" TargetMode="Externa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hyperlink" Target="https://www.nytimes.com/projects/2012/snow-fall/index.html#/?part=tunnel-creek" TargetMode="Externa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7.xml"/><Relationship Id="rId5" Type="http://schemas.openxmlformats.org/officeDocument/2006/relationships/image" Target="../media/image28.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401424" y="4315270"/>
            <a:ext cx="5216525" cy="461665"/>
          </a:xfrm>
          <a:prstGeom prst="rect">
            <a:avLst/>
          </a:prstGeom>
          <a:noFill/>
        </p:spPr>
        <p:txBody>
          <a:bodyPr wrap="square" rtlCol="0">
            <a:spAutoFit/>
          </a:bodyPr>
          <a:lstStyle/>
          <a:p>
            <a:pPr algn="ctr"/>
            <a:r>
              <a:rPr lang="ar-SA" sz="2400" dirty="0">
                <a:latin typeface="Alexandria" charset="0"/>
                <a:cs typeface="Alexandria" charset="0"/>
              </a:rPr>
              <a:t>د. منى المصري </a:t>
            </a:r>
            <a:endParaRPr lang="en-US" sz="2400" dirty="0">
              <a:latin typeface="Alexandria" charset="0"/>
              <a:cs typeface="Alexandria" charset="0"/>
            </a:endParaRPr>
          </a:p>
        </p:txBody>
      </p:sp>
      <p:sp>
        <p:nvSpPr>
          <p:cNvPr id="31" name="TextBox 30"/>
          <p:cNvSpPr txBox="1"/>
          <p:nvPr/>
        </p:nvSpPr>
        <p:spPr>
          <a:xfrm>
            <a:off x="483798" y="2052523"/>
            <a:ext cx="4760885" cy="2014269"/>
          </a:xfrm>
          <a:prstGeom prst="rect">
            <a:avLst/>
          </a:prstGeom>
          <a:noFill/>
        </p:spPr>
        <p:txBody>
          <a:bodyPr wrap="square" rtlCol="0">
            <a:spAutoFit/>
          </a:bodyPr>
          <a:lstStyle/>
          <a:p>
            <a:pPr algn="ctr">
              <a:lnSpc>
                <a:spcPct val="150000"/>
              </a:lnSpc>
            </a:pPr>
            <a:r>
              <a:rPr lang="ar-SA" sz="4400" b="1" i="0" u="none" strike="noStrike" dirty="0">
                <a:solidFill>
                  <a:schemeClr val="accent1"/>
                </a:solidFill>
                <a:effectLst/>
              </a:rPr>
              <a:t>الصحافة والحملات الإلكترونية</a:t>
            </a:r>
            <a:endParaRPr lang="en-US" sz="4400" b="1" i="0" u="none" strike="noStrike" dirty="0">
              <a:solidFill>
                <a:schemeClr val="accent1"/>
              </a:solidFill>
              <a:effectLst/>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الثانية</a:t>
            </a:r>
            <a:endParaRPr lang="en-US" sz="2800" b="1" dirty="0">
              <a:solidFill>
                <a:schemeClr val="bg1"/>
              </a:solidFill>
              <a:latin typeface="Alexandria" charset="0"/>
              <a:cs typeface="Alexandria" charset="0"/>
            </a:endParaRPr>
          </a:p>
        </p:txBody>
      </p:sp>
      <p:sp>
        <p:nvSpPr>
          <p:cNvPr id="46" name="TextBox 45"/>
          <p:cNvSpPr txBox="1"/>
          <p:nvPr/>
        </p:nvSpPr>
        <p:spPr>
          <a:xfrm>
            <a:off x="464562" y="5078798"/>
            <a:ext cx="1034259" cy="369332"/>
          </a:xfrm>
          <a:prstGeom prst="rect">
            <a:avLst/>
          </a:prstGeom>
          <a:noFill/>
        </p:spPr>
        <p:txBody>
          <a:bodyPr wrap="none" rtlCol="0">
            <a:spAutoFit/>
          </a:bodyPr>
          <a:lstStyle/>
          <a:p>
            <a:pPr algn="ctr"/>
            <a:r>
              <a:rPr lang="en-JO" sz="1600" b="1"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DGM</a:t>
            </a:r>
            <a:r>
              <a:rPr lang="ar-SA" sz="1600" b="1"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 </a:t>
            </a:r>
            <a:r>
              <a:rPr lang="en-JO" b="1"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325</a:t>
            </a:r>
            <a:endParaRPr lang="en-JO"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634876" cy="769441"/>
          </a:xfrm>
          <a:prstGeom prst="rect">
            <a:avLst/>
          </a:prstGeom>
          <a:noFill/>
        </p:spPr>
        <p:txBody>
          <a:bodyPr wrap="none" rtlCol="0">
            <a:spAutoFit/>
          </a:bodyPr>
          <a:lstStyle/>
          <a:p>
            <a:r>
              <a:rPr lang="ar-SA" sz="4400" b="1" dirty="0">
                <a:solidFill>
                  <a:srgbClr val="00B0F0"/>
                </a:solidFill>
                <a:latin typeface="Alexandria" charset="0"/>
                <a:cs typeface="Alexandria" charset="0"/>
              </a:rPr>
              <a:t>أدوات إنتاج المحتوى الرقمي </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الثانية</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Muna AL Masri</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709892"/>
          </a:xfrm>
          <a:prstGeom prst="rect">
            <a:avLst/>
          </a:prstGeom>
          <a:noFill/>
        </p:spPr>
        <p:txBody>
          <a:bodyPr wrap="square">
            <a:spAutoFit/>
          </a:bodyPr>
          <a:lstStyle/>
          <a:p>
            <a:pPr marL="285750" indent="-285750" algn="r" rtl="1">
              <a:lnSpc>
                <a:spcPct val="150000"/>
              </a:lnSpc>
              <a:buFont typeface="Wingdings" pitchFamily="2" charset="2"/>
              <a:buChar char="Ø"/>
            </a:pPr>
            <a:r>
              <a:rPr lang="ar-SA" dirty="0">
                <a:latin typeface="Alexandria" charset="0"/>
                <a:cs typeface="Alexandria" charset="0"/>
              </a:rPr>
              <a:t> </a:t>
            </a:r>
            <a:r>
              <a:rPr lang="en-US" dirty="0">
                <a:latin typeface="Alexandria" charset="0"/>
                <a:cs typeface="Alexandria" charset="0"/>
              </a:rPr>
              <a:t>(</a:t>
            </a:r>
            <a:r>
              <a:rPr lang="en-US" dirty="0">
                <a:latin typeface="Alexandria" charset="0"/>
                <a:cs typeface="+mj-cs"/>
              </a:rPr>
              <a:t>Digital Storytelling)</a:t>
            </a:r>
            <a:r>
              <a:rPr lang="ar-JO" dirty="0">
                <a:latin typeface="Alexandria" charset="0"/>
                <a:cs typeface="+mj-cs"/>
              </a:rPr>
              <a:t>تقنيات السرد القصصي الرقمي</a:t>
            </a:r>
          </a:p>
          <a:p>
            <a:pPr marL="285750" indent="-285750" algn="r" rtl="1">
              <a:lnSpc>
                <a:spcPct val="150000"/>
              </a:lnSpc>
              <a:buFont typeface="Wingdings" pitchFamily="2" charset="2"/>
              <a:buChar char="Ø"/>
            </a:pPr>
            <a:r>
              <a:rPr lang="ar-JO" dirty="0">
                <a:latin typeface="Alexandria" charset="0"/>
                <a:cs typeface="+mj-cs"/>
              </a:rPr>
              <a:t>استخدام الذكاء الاصطناعي في إنتاج المحتوى الصحفي</a:t>
            </a:r>
          </a:p>
          <a:p>
            <a:pPr marL="285750" indent="-285750" algn="r" rtl="1">
              <a:lnSpc>
                <a:spcPct val="150000"/>
              </a:lnSpc>
              <a:buFont typeface="Wingdings" pitchFamily="2" charset="2"/>
              <a:buChar char="Ø"/>
            </a:pPr>
            <a:r>
              <a:rPr lang="ar-JO" dirty="0">
                <a:latin typeface="Alexandria" charset="0"/>
                <a:cs typeface="+mj-cs"/>
              </a:rPr>
              <a:t>استخدام منصات التواصل الاجتماعي في نشر المحتوى الصحفي والحملات الرقمية</a:t>
            </a:r>
            <a:endParaRPr lang="en-US" dirty="0">
              <a:latin typeface="Alexandria" charset="0"/>
              <a:cs typeface="+mj-cs"/>
            </a:endParaRPr>
          </a:p>
        </p:txBody>
      </p:sp>
      <p:sp>
        <p:nvSpPr>
          <p:cNvPr id="41" name="TextBox 40"/>
          <p:cNvSpPr txBox="1"/>
          <p:nvPr/>
        </p:nvSpPr>
        <p:spPr>
          <a:xfrm>
            <a:off x="6301339" y="1259391"/>
            <a:ext cx="2154757"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محاور المحاضرة</a:t>
            </a:r>
            <a:endParaRPr lang="en-US" sz="28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٠١</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171601" y="1990288"/>
            <a:ext cx="5573486" cy="287742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5" name="TextBox 24"/>
          <p:cNvSpPr txBox="1"/>
          <p:nvPr/>
        </p:nvSpPr>
        <p:spPr>
          <a:xfrm>
            <a:off x="4658517" y="1049413"/>
            <a:ext cx="4113898" cy="460375"/>
          </a:xfrm>
          <a:prstGeom prst="rect">
            <a:avLst/>
          </a:prstGeom>
          <a:noFill/>
        </p:spPr>
        <p:txBody>
          <a:bodyPr wrap="square" rtlCol="0">
            <a:spAutoFit/>
          </a:bodyPr>
          <a:lstStyle/>
          <a:p>
            <a:pPr algn="ctr"/>
            <a:r>
              <a:rPr lang="ar-SA" sz="2400" b="1" dirty="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53854" y="2012590"/>
            <a:ext cx="8915438" cy="3262432"/>
          </a:xfrm>
          <a:prstGeom prst="rect">
            <a:avLst/>
          </a:prstGeom>
          <a:noFill/>
        </p:spPr>
        <p:txBody>
          <a:bodyPr wrap="square" rtlCol="0">
            <a:spAutoFit/>
          </a:bodyPr>
          <a:lstStyle/>
          <a:p>
            <a:pPr algn="r" rtl="1">
              <a:lnSpc>
                <a:spcPct val="150000"/>
              </a:lnSpc>
            </a:pPr>
            <a:r>
              <a:rPr lang="ar-JO" sz="1600" b="1" u="sng" dirty="0">
                <a:latin typeface="Alexandria" charset="0"/>
                <a:cs typeface="+mj-cs"/>
              </a:rPr>
              <a:t>بنهاية هذه المحاضرة، ستكون قادرًا على:</a:t>
            </a:r>
          </a:p>
          <a:p>
            <a:pPr marL="285750" indent="-285750" algn="r" rtl="1">
              <a:lnSpc>
                <a:spcPct val="150000"/>
              </a:lnSpc>
              <a:buFont typeface="Wingdings" pitchFamily="2" charset="2"/>
              <a:buChar char="ü"/>
            </a:pPr>
            <a:endParaRPr lang="ar-JO" sz="1600" dirty="0">
              <a:latin typeface="Alexandria" charset="0"/>
              <a:cs typeface="+mj-cs"/>
            </a:endParaRPr>
          </a:p>
          <a:p>
            <a:pPr marL="285750" indent="-285750" algn="r" rtl="1">
              <a:lnSpc>
                <a:spcPct val="150000"/>
              </a:lnSpc>
              <a:buFont typeface="Wingdings" pitchFamily="2" charset="2"/>
              <a:buChar char="ü"/>
            </a:pPr>
            <a:r>
              <a:rPr lang="ar-JO" sz="1600" dirty="0">
                <a:latin typeface="Alexandria" charset="0"/>
                <a:cs typeface="+mj-cs"/>
              </a:rPr>
              <a:t>التعرف على مفاهيم وتقنيات السرد القصصي الرقمي، وفهم كيف تساهم في إنتاج محتوى صحفي جذّاب وتفاعلي</a:t>
            </a:r>
          </a:p>
          <a:p>
            <a:pPr marL="285750" indent="-285750" algn="r" rtl="1">
              <a:lnSpc>
                <a:spcPct val="150000"/>
              </a:lnSpc>
              <a:buFont typeface="Wingdings" pitchFamily="2" charset="2"/>
              <a:buChar char="ü"/>
            </a:pPr>
            <a:r>
              <a:rPr lang="ar-JO" sz="1600" dirty="0">
                <a:latin typeface="Alexandria" charset="0"/>
                <a:cs typeface="+mj-cs"/>
              </a:rPr>
              <a:t>استيعاب كيفية توظيف الذكاء الاصطناعي في إنتاج المحتوى الصحفي، والتعرف على أدوات وتقنيات تساعدك في تطوير مهاراتك الإعلامية</a:t>
            </a:r>
          </a:p>
          <a:p>
            <a:pPr marL="285750" indent="-285750" algn="r" rtl="1">
              <a:lnSpc>
                <a:spcPct val="150000"/>
              </a:lnSpc>
              <a:buFont typeface="Wingdings" pitchFamily="2" charset="2"/>
              <a:buChar char="ü"/>
            </a:pPr>
            <a:r>
              <a:rPr lang="ar-JO" sz="1600" dirty="0">
                <a:latin typeface="Alexandria" charset="0"/>
                <a:cs typeface="+mj-cs"/>
              </a:rPr>
              <a:t>فهم الطرق الفعالة لاستخدام منصات التواصل الاجتماعي في نشر المحتوى الصحفي وتنفيذ الحملات الرقمية المؤثرة</a:t>
            </a:r>
          </a:p>
          <a:p>
            <a:pPr marL="285750" indent="-285750" algn="r" rtl="1">
              <a:lnSpc>
                <a:spcPct val="150000"/>
              </a:lnSpc>
              <a:buFont typeface="Wingdings" pitchFamily="2" charset="2"/>
              <a:buChar char="ü"/>
            </a:pPr>
            <a:r>
              <a:rPr lang="ar-JO" sz="1600" dirty="0">
                <a:latin typeface="Alexandria" charset="0"/>
                <a:cs typeface="+mj-cs"/>
              </a:rPr>
              <a:t>التمييز بين أساليب النشر الصحفي التقليدي والرقمي، واختيار المنصات الأنسب للجمهور الذي تستهدفه</a:t>
            </a:r>
          </a:p>
          <a:p>
            <a:pPr marL="285750" indent="-285750" algn="r" rtl="1">
              <a:lnSpc>
                <a:spcPct val="150000"/>
              </a:lnSpc>
              <a:buFont typeface="Wingdings" pitchFamily="2" charset="2"/>
              <a:buChar char="ü"/>
            </a:pPr>
            <a:r>
              <a:rPr lang="ar-JO" sz="1600" dirty="0">
                <a:latin typeface="Alexandria" charset="0"/>
                <a:cs typeface="+mj-cs"/>
              </a:rPr>
              <a:t>تقدير التحديات الأخلاقية والمهنية المرتبطة بالتقنيات الحديثة، والتفكير النقدي في كيفية التعامل معها كصحفي رقمي</a:t>
            </a:r>
            <a:endParaRPr lang="en-US" sz="1600" dirty="0">
              <a:latin typeface="Alexandria" charset="0"/>
              <a:cs typeface="+mj-cs"/>
            </a:endParaRPr>
          </a:p>
          <a:p>
            <a:endParaRPr lang="en-US" sz="1400" dirty="0">
              <a:latin typeface="Alexandria" charset="0"/>
              <a:cs typeface="Alexandria" charset="0"/>
            </a:endParaRPr>
          </a:p>
        </p:txBody>
      </p:sp>
      <p:sp>
        <p:nvSpPr>
          <p:cNvPr id="32" name="Rectangle 31"/>
          <p:cNvSpPr/>
          <p:nvPr/>
        </p:nvSpPr>
        <p:spPr>
          <a:xfrm>
            <a:off x="3100132" y="70149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a:ea typeface="Roboto Light" panose="02000000000000000000" pitchFamily="2" charset="0"/>
            </a:endParaRPr>
          </a:p>
        </p:txBody>
      </p:sp>
      <p:sp>
        <p:nvSpPr>
          <p:cNvPr id="34" name="TextBox 33"/>
          <p:cNvSpPr txBox="1"/>
          <p:nvPr/>
        </p:nvSpPr>
        <p:spPr>
          <a:xfrm>
            <a:off x="3497954" y="1028321"/>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٠٢</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a:extLst>
              <a:ext uri="{FF2B5EF4-FFF2-40B4-BE49-F238E27FC236}">
                <a16:creationId xmlns:a16="http://schemas.microsoft.com/office/drawing/2014/main" id="{6C72C426-AA09-0E47-BAF7-14EED8356BA6}"/>
              </a:ext>
            </a:extLst>
          </p:cNvPr>
          <p:cNvSpPr/>
          <p:nvPr/>
        </p:nvSpPr>
        <p:spPr>
          <a:xfrm rot="18755808">
            <a:off x="-715648" y="990377"/>
            <a:ext cx="4320000" cy="1015663"/>
          </a:xfrm>
          <a:prstGeom prst="rect">
            <a:avLst/>
          </a:prstGeom>
          <a:noFill/>
        </p:spPr>
        <p:txBody>
          <a:bodyPr wrap="square" lIns="91440" tIns="45720" rIns="91440" bIns="45720">
            <a:spAutoFit/>
          </a:bodyPr>
          <a:lstStyle/>
          <a:p>
            <a:pPr algn="ctr"/>
            <a:r>
              <a:rPr lang="en-US" sz="60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Storytelling </a:t>
            </a:r>
          </a:p>
        </p:txBody>
      </p:sp>
      <p:pic>
        <p:nvPicPr>
          <p:cNvPr id="14" name="Picture 13">
            <a:extLst>
              <a:ext uri="{FF2B5EF4-FFF2-40B4-BE49-F238E27FC236}">
                <a16:creationId xmlns:a16="http://schemas.microsoft.com/office/drawing/2014/main" id="{51B1EBE8-0777-3F4E-A85C-4BF835FDA6C0}"/>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9935" b="89902" l="9766" r="89941">
                        <a14:foregroundMark x1="25781" y1="43648" x2="13281" y2="38436"/>
                        <a14:foregroundMark x1="13281" y1="38436" x2="12012" y2="61075"/>
                        <a14:foregroundMark x1="12012" y1="61075" x2="25391" y2="65635"/>
                        <a14:foregroundMark x1="25391" y1="65635" x2="12305" y2="66287"/>
                        <a14:foregroundMark x1="12305" y1="66287" x2="9766" y2="42834"/>
                        <a14:foregroundMark x1="9766" y1="42834" x2="22461" y2="36808"/>
                        <a14:foregroundMark x1="22461" y1="36808" x2="14160" y2="52769"/>
                        <a14:foregroundMark x1="14160" y1="52769" x2="21680" y2="58306"/>
                      </a14:backgroundRemoval>
                    </a14:imgEffect>
                  </a14:imgLayer>
                </a14:imgProps>
              </a:ext>
              <a:ext uri="{28A0092B-C50C-407E-A947-70E740481C1C}">
                <a14:useLocalDpi xmlns:a14="http://schemas.microsoft.com/office/drawing/2010/main" val="0"/>
              </a:ext>
            </a:extLst>
          </a:blip>
          <a:stretch>
            <a:fillRect/>
          </a:stretch>
        </p:blipFill>
        <p:spPr>
          <a:xfrm>
            <a:off x="-99864" y="5186568"/>
            <a:ext cx="3781631" cy="2267501"/>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454034"/>
            <a:ext cx="11718948" cy="5225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p:cNvSpPr txBox="1"/>
          <p:nvPr/>
        </p:nvSpPr>
        <p:spPr>
          <a:xfrm>
            <a:off x="7230642" y="923818"/>
            <a:ext cx="3902032" cy="521970"/>
          </a:xfrm>
          <a:prstGeom prst="rect">
            <a:avLst/>
          </a:prstGeom>
          <a:noFill/>
        </p:spPr>
        <p:txBody>
          <a:bodyPr wrap="square" rtlCol="0">
            <a:spAutoFit/>
          </a:bodyPr>
          <a:lstStyle/>
          <a:p>
            <a:r>
              <a:rPr lang="ar-SA" sz="2800" b="1" dirty="0">
                <a:latin typeface="Alexandria" charset="0"/>
                <a:cs typeface="Alexandria" charset="0"/>
              </a:rPr>
              <a:t>ما هو السرد القصصي الرقمي؟</a:t>
            </a:r>
            <a:endParaRPr lang="en-US" sz="2800" b="1" dirty="0">
              <a:latin typeface="Alexandria" charset="0"/>
              <a:cs typeface="Alexandria" charset="0"/>
            </a:endParaRPr>
          </a:p>
        </p:txBody>
      </p:sp>
      <p:sp>
        <p:nvSpPr>
          <p:cNvPr id="5" name="Rectangle 4"/>
          <p:cNvSpPr/>
          <p:nvPr/>
        </p:nvSpPr>
        <p:spPr>
          <a:xfrm>
            <a:off x="747445" y="461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1128219" y="961000"/>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٠٣</a:t>
            </a:r>
            <a:endParaRPr lang="en-US" sz="4400" b="1" dirty="0">
              <a:solidFill>
                <a:schemeClr val="bg1"/>
              </a:solidFill>
              <a:latin typeface="Alexandria" charset="0"/>
              <a:cs typeface="Alexandria" charset="0"/>
            </a:endParaRPr>
          </a:p>
        </p:txBody>
      </p:sp>
      <p:sp>
        <p:nvSpPr>
          <p:cNvPr id="48" name="TextBox 47"/>
          <p:cNvSpPr txBox="1"/>
          <p:nvPr/>
        </p:nvSpPr>
        <p:spPr>
          <a:xfrm>
            <a:off x="511923" y="1627636"/>
            <a:ext cx="11415034" cy="5291166"/>
          </a:xfrm>
          <a:prstGeom prst="rect">
            <a:avLst/>
          </a:prstGeom>
          <a:noFill/>
        </p:spPr>
        <p:txBody>
          <a:bodyPr wrap="square" rtlCol="0">
            <a:spAutoFit/>
          </a:bodyPr>
          <a:lstStyle/>
          <a:p>
            <a:pPr algn="just" rtl="1">
              <a:lnSpc>
                <a:spcPct val="150000"/>
              </a:lnSpc>
            </a:pPr>
            <a:r>
              <a:rPr lang="ar-JO" dirty="0">
                <a:latin typeface="Alexandria" charset="0"/>
                <a:cs typeface="+mj-cs"/>
              </a:rPr>
              <a:t>السرد القصصي الرقمي هو عملية استخدام الوسائط الرقمية (الصوت، الصورة، الفيديو، النص) لسرد قصة مؤثرة وشخصية أو إخبارية. ويُستخدم هذا الأسلوب لدمج مهارات متعددة مثل الكتابة، التمثيل البصري، والإنتاج الصوتي في قالب تفاعلي.</a:t>
            </a:r>
          </a:p>
          <a:p>
            <a:pPr algn="just" rtl="1">
              <a:lnSpc>
                <a:spcPct val="150000"/>
              </a:lnSpc>
            </a:pPr>
            <a:r>
              <a:rPr lang="ar-JO" b="1" u="sng" dirty="0">
                <a:solidFill>
                  <a:schemeClr val="accent1">
                    <a:lumMod val="75000"/>
                  </a:schemeClr>
                </a:solidFill>
                <a:latin typeface="Alexandria" charset="0"/>
                <a:cs typeface="+mj-cs"/>
              </a:rPr>
              <a:t>تعريف</a:t>
            </a:r>
            <a:r>
              <a:rPr lang="en-US" b="1" u="sng" dirty="0">
                <a:solidFill>
                  <a:schemeClr val="accent1">
                    <a:lumMod val="75000"/>
                  </a:schemeClr>
                </a:solidFill>
                <a:latin typeface="Alexandria" charset="0"/>
                <a:cs typeface="+mj-cs"/>
              </a:rPr>
              <a:t>Lambert (2013): </a:t>
            </a:r>
            <a:r>
              <a:rPr lang="ar-SA" b="1" u="sng" dirty="0">
                <a:solidFill>
                  <a:schemeClr val="accent1">
                    <a:lumMod val="75000"/>
                  </a:schemeClr>
                </a:solidFill>
                <a:latin typeface="Alexandria" charset="0"/>
                <a:cs typeface="+mj-cs"/>
              </a:rPr>
              <a:t> </a:t>
            </a:r>
            <a:r>
              <a:rPr lang="ar-JO" dirty="0">
                <a:latin typeface="Alexandria" charset="0"/>
                <a:cs typeface="+mj-cs"/>
              </a:rPr>
              <a:t>السرد القصصي الرقمي هو "ممارسة حديثة تدمج السرد التقليدي مع الوسائط الرقمية لإنشاء قصص تفاعلية وجذابة."</a:t>
            </a:r>
          </a:p>
          <a:p>
            <a:pPr algn="just" rtl="1">
              <a:lnSpc>
                <a:spcPct val="150000"/>
              </a:lnSpc>
            </a:pPr>
            <a:r>
              <a:rPr lang="ar-JO" dirty="0">
                <a:latin typeface="Alexandria" charset="0"/>
                <a:cs typeface="+mj-cs"/>
              </a:rPr>
              <a:t>هل تعلم أن 65% من الجمهور يتذكر القصص مقابل 5% فقط يتذكرون الإحصائيات </a:t>
            </a:r>
            <a:r>
              <a:rPr lang="en-US" dirty="0">
                <a:latin typeface="Alexandria" charset="0"/>
                <a:cs typeface="+mj-cs"/>
              </a:rPr>
              <a:t>Stanford University).</a:t>
            </a:r>
            <a:r>
              <a:rPr lang="ar-SA" dirty="0">
                <a:latin typeface="Alexandria" charset="0"/>
                <a:cs typeface="+mj-cs"/>
              </a:rPr>
              <a:t>|)</a:t>
            </a:r>
            <a:endParaRPr lang="en-US" dirty="0">
              <a:latin typeface="Alexandria" charset="0"/>
              <a:cs typeface="+mj-cs"/>
            </a:endParaRPr>
          </a:p>
          <a:p>
            <a:pPr algn="just" rtl="1">
              <a:lnSpc>
                <a:spcPct val="150000"/>
              </a:lnSpc>
            </a:pPr>
            <a:r>
              <a:rPr lang="ar-JO" dirty="0">
                <a:latin typeface="Alexandria" charset="0"/>
                <a:cs typeface="+mj-cs"/>
              </a:rPr>
              <a:t>تقارير الحرب والكوارث الطبيعية عبر قصص الضحايا.</a:t>
            </a:r>
          </a:p>
          <a:p>
            <a:pPr algn="just" rtl="1">
              <a:lnSpc>
                <a:spcPct val="150000"/>
              </a:lnSpc>
            </a:pPr>
            <a:r>
              <a:rPr lang="ar-JO" dirty="0">
                <a:latin typeface="Alexandria" charset="0"/>
                <a:cs typeface="+mj-cs"/>
              </a:rPr>
              <a:t>التحقيقات الاستقصائية الصحفية.</a:t>
            </a:r>
          </a:p>
          <a:p>
            <a:pPr algn="just" rtl="1">
              <a:lnSpc>
                <a:spcPct val="150000"/>
              </a:lnSpc>
            </a:pPr>
            <a:r>
              <a:rPr lang="ar-JO" b="1" u="sng" dirty="0">
                <a:solidFill>
                  <a:schemeClr val="accent1">
                    <a:lumMod val="75000"/>
                  </a:schemeClr>
                </a:solidFill>
                <a:latin typeface="Alexandria" charset="0"/>
                <a:cs typeface="+mj-cs"/>
              </a:rPr>
              <a:t>عناصر السرد الصحفي الفعال</a:t>
            </a:r>
            <a:endParaRPr lang="ar-JO" dirty="0">
              <a:latin typeface="Alexandria" charset="0"/>
              <a:cs typeface="+mj-cs"/>
            </a:endParaRPr>
          </a:p>
          <a:p>
            <a:pPr algn="just" rtl="1">
              <a:lnSpc>
                <a:spcPct val="150000"/>
              </a:lnSpc>
            </a:pPr>
            <a:r>
              <a:rPr lang="ar-JO" dirty="0">
                <a:solidFill>
                  <a:srgbClr val="2D3956"/>
                </a:solidFill>
                <a:latin typeface="Alexandria" charset="0"/>
              </a:rPr>
              <a:t>السياق: تقديم خلفية واضحة.</a:t>
            </a:r>
          </a:p>
          <a:p>
            <a:pPr algn="just" rtl="1">
              <a:lnSpc>
                <a:spcPct val="150000"/>
              </a:lnSpc>
            </a:pPr>
            <a:r>
              <a:rPr lang="ar-JO" dirty="0">
                <a:solidFill>
                  <a:srgbClr val="2D3956"/>
                </a:solidFill>
                <a:latin typeface="Alexandria" charset="0"/>
              </a:rPr>
              <a:t>الشخصيات: تركيز الضوء على الأفراد المتأثرين.</a:t>
            </a:r>
          </a:p>
          <a:p>
            <a:pPr algn="just" rtl="1">
              <a:lnSpc>
                <a:spcPct val="150000"/>
              </a:lnSpc>
            </a:pPr>
            <a:r>
              <a:rPr lang="ar-JO" dirty="0">
                <a:solidFill>
                  <a:srgbClr val="2D3956"/>
                </a:solidFill>
                <a:latin typeface="Alexandria" charset="0"/>
              </a:rPr>
              <a:t>التشويق: بناء قوس درامي (بداية، ذروة، نهاية).</a:t>
            </a:r>
          </a:p>
          <a:p>
            <a:pPr algn="just" rtl="1">
              <a:lnSpc>
                <a:spcPct val="150000"/>
              </a:lnSpc>
            </a:pPr>
            <a:r>
              <a:rPr lang="ar-JO" dirty="0">
                <a:solidFill>
                  <a:srgbClr val="2D3956"/>
                </a:solidFill>
                <a:latin typeface="Alexandria" charset="0"/>
              </a:rPr>
              <a:t>الوسائط المتعددة: دمج النص مع الصور/الفيديو.</a:t>
            </a:r>
            <a:endParaRPr lang="en-US" dirty="0">
              <a:solidFill>
                <a:srgbClr val="2D3956"/>
              </a:solidFill>
              <a:latin typeface="Alexandria" charset="0"/>
            </a:endParaRPr>
          </a:p>
          <a:p>
            <a:pPr algn="r" rtl="1"/>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59935"/>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1D1D8-1C8E-B84E-9F2E-847834CDCD12}"/>
              </a:ext>
            </a:extLst>
          </p:cNvPr>
          <p:cNvSpPr>
            <a:spLocks noGrp="1"/>
          </p:cNvSpPr>
          <p:nvPr>
            <p:ph type="title"/>
          </p:nvPr>
        </p:nvSpPr>
        <p:spPr>
          <a:xfrm>
            <a:off x="838200" y="2766218"/>
            <a:ext cx="10515600" cy="1325563"/>
          </a:xfrm>
        </p:spPr>
        <p:txBody>
          <a:bodyPr>
            <a:normAutofit fontScale="90000"/>
          </a:bodyPr>
          <a:lstStyle/>
          <a:p>
            <a:pPr algn="ctr">
              <a:lnSpc>
                <a:spcPct val="150000"/>
              </a:lnSpc>
            </a:pPr>
            <a:r>
              <a:rPr lang="ar-JO" b="1" i="0" u="none" strike="noStrike" dirty="0">
                <a:solidFill>
                  <a:srgbClr val="2D3956"/>
                </a:solidFill>
                <a:effectLst/>
              </a:rPr>
              <a:t>الصحفي الرقمي اليوم ليس مجرد ناقل للحدث، بل هو راوٍ للقصة، ومحلل للبيانات، ومصمم للتجربة، ومؤثر في مجتمعه.</a:t>
            </a:r>
            <a:br>
              <a:rPr lang="ar-JO" b="1" i="0" u="none" strike="noStrike" dirty="0">
                <a:solidFill>
                  <a:srgbClr val="2D3956"/>
                </a:solidFill>
                <a:effectLst/>
              </a:rPr>
            </a:br>
            <a:endParaRPr lang="en-JO" b="1" dirty="0">
              <a:solidFill>
                <a:srgbClr val="2D3956"/>
              </a:solidFill>
            </a:endParaRPr>
          </a:p>
        </p:txBody>
      </p:sp>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Tree>
    <p:extLst>
      <p:ext uri="{BB962C8B-B14F-4D97-AF65-F5344CB8AC3E}">
        <p14:creationId xmlns:p14="http://schemas.microsoft.com/office/powerpoint/2010/main" val="10888612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500901"/>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80431" y="1285192"/>
            <a:ext cx="11599891" cy="5364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6719"/>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2885704" y="365125"/>
            <a:ext cx="6316388" cy="987281"/>
          </a:xfrm>
        </p:spPr>
        <p:txBody>
          <a:bodyPr>
            <a:normAutofit fontScale="90000"/>
          </a:bodyPr>
          <a:lstStyle/>
          <a:p>
            <a:pPr algn="l" defTabSz="914400" rtl="1" eaLnBrk="1" latinLnBrk="0" hangingPunct="1">
              <a:lnSpc>
                <a:spcPct val="90000"/>
              </a:lnSpc>
              <a:spcBef>
                <a:spcPct val="0"/>
              </a:spcBef>
              <a:buNone/>
            </a:pPr>
            <a:r>
              <a:rPr lang="ar-SA" sz="3600" dirty="0"/>
              <a:t>الفرق بين السرد القصصي التقليدي والرقمي </a:t>
            </a:r>
            <a:endParaRPr lang="en-JO" sz="3600" dirty="0"/>
          </a:p>
        </p:txBody>
      </p:sp>
      <p:graphicFrame>
        <p:nvGraphicFramePr>
          <p:cNvPr id="16" name="Table 9">
            <a:extLst>
              <a:ext uri="{FF2B5EF4-FFF2-40B4-BE49-F238E27FC236}">
                <a16:creationId xmlns:a16="http://schemas.microsoft.com/office/drawing/2014/main" id="{0F3CAE6F-A419-734A-83D6-7D416B663AD9}"/>
              </a:ext>
            </a:extLst>
          </p:cNvPr>
          <p:cNvGraphicFramePr>
            <a:graphicFrameLocks noGrp="1"/>
          </p:cNvGraphicFramePr>
          <p:nvPr>
            <p:ph idx="1"/>
            <p:extLst>
              <p:ext uri="{D42A27DB-BD31-4B8C-83A1-F6EECF244321}">
                <p14:modId xmlns:p14="http://schemas.microsoft.com/office/powerpoint/2010/main" val="1811958192"/>
              </p:ext>
            </p:extLst>
          </p:nvPr>
        </p:nvGraphicFramePr>
        <p:xfrm>
          <a:off x="695460" y="1577244"/>
          <a:ext cx="10637949" cy="4540221"/>
        </p:xfrm>
        <a:graphic>
          <a:graphicData uri="http://schemas.openxmlformats.org/drawingml/2006/table">
            <a:tbl>
              <a:tblPr firstRow="1" bandRow="1">
                <a:tableStyleId>{5C22544A-7EE6-4342-B048-85BDC9FD1C3A}</a:tableStyleId>
              </a:tblPr>
              <a:tblGrid>
                <a:gridCol w="3545983">
                  <a:extLst>
                    <a:ext uri="{9D8B030D-6E8A-4147-A177-3AD203B41FA5}">
                      <a16:colId xmlns:a16="http://schemas.microsoft.com/office/drawing/2014/main" val="2323250553"/>
                    </a:ext>
                  </a:extLst>
                </a:gridCol>
                <a:gridCol w="3545983">
                  <a:extLst>
                    <a:ext uri="{9D8B030D-6E8A-4147-A177-3AD203B41FA5}">
                      <a16:colId xmlns:a16="http://schemas.microsoft.com/office/drawing/2014/main" val="2753056244"/>
                    </a:ext>
                  </a:extLst>
                </a:gridCol>
                <a:gridCol w="3545983">
                  <a:extLst>
                    <a:ext uri="{9D8B030D-6E8A-4147-A177-3AD203B41FA5}">
                      <a16:colId xmlns:a16="http://schemas.microsoft.com/office/drawing/2014/main" val="1363196709"/>
                    </a:ext>
                  </a:extLst>
                </a:gridCol>
              </a:tblGrid>
              <a:tr h="864468">
                <a:tc>
                  <a:txBody>
                    <a:bodyPr/>
                    <a:lstStyle/>
                    <a:p>
                      <a:pPr marL="0" algn="ctr" defTabSz="914400" rtl="1" eaLnBrk="1" latinLnBrk="0" hangingPunct="1"/>
                      <a:r>
                        <a:rPr lang="ar-SA" dirty="0"/>
                        <a:t>السرد الرقمي </a:t>
                      </a:r>
                      <a:endParaRPr lang="en-JO" dirty="0"/>
                    </a:p>
                  </a:txBody>
                  <a:tcPr anchor="ctr"/>
                </a:tc>
                <a:tc>
                  <a:txBody>
                    <a:bodyPr/>
                    <a:lstStyle/>
                    <a:p>
                      <a:pPr marL="0" algn="ctr" defTabSz="914400" rtl="1" eaLnBrk="1" latinLnBrk="0" hangingPunct="1"/>
                      <a:r>
                        <a:rPr lang="ar-SA" dirty="0"/>
                        <a:t>السرد التقليدي</a:t>
                      </a:r>
                      <a:endParaRPr lang="en-JO" dirty="0"/>
                    </a:p>
                  </a:txBody>
                  <a:tcPr anchor="ctr"/>
                </a:tc>
                <a:tc>
                  <a:txBody>
                    <a:bodyPr/>
                    <a:lstStyle/>
                    <a:p>
                      <a:pPr marL="0" algn="ctr" defTabSz="914400" rtl="1" eaLnBrk="1" latinLnBrk="0" hangingPunct="1"/>
                      <a:r>
                        <a:rPr lang="ar-SA" dirty="0"/>
                        <a:t>البند </a:t>
                      </a:r>
                      <a:endParaRPr lang="en-JO" dirty="0"/>
                    </a:p>
                  </a:txBody>
                  <a:tcPr anchor="ctr"/>
                </a:tc>
                <a:extLst>
                  <a:ext uri="{0D108BD9-81ED-4DB2-BD59-A6C34878D82A}">
                    <a16:rowId xmlns:a16="http://schemas.microsoft.com/office/drawing/2014/main" val="4259866597"/>
                  </a:ext>
                </a:extLst>
              </a:tr>
              <a:tr h="1082349">
                <a:tc>
                  <a:txBody>
                    <a:bodyPr/>
                    <a:lstStyle/>
                    <a:p>
                      <a:pPr marL="0" algn="ctr" defTabSz="914400" rtl="1" eaLnBrk="1" latinLnBrk="0" hangingPunct="1"/>
                      <a:r>
                        <a:rPr lang="ar-SA" dirty="0"/>
                        <a:t>وسائط متعددة (صور، فيديو، صوت)</a:t>
                      </a:r>
                      <a:endParaRPr lang="en-JO" dirty="0"/>
                    </a:p>
                  </a:txBody>
                  <a:tcPr/>
                </a:tc>
                <a:tc>
                  <a:txBody>
                    <a:bodyPr/>
                    <a:lstStyle/>
                    <a:p>
                      <a:pPr marL="0" algn="ctr" defTabSz="914400" rtl="1" eaLnBrk="1" latinLnBrk="0" hangingPunct="1"/>
                      <a:r>
                        <a:rPr lang="ar-SA" dirty="0"/>
                        <a:t>نص مكتوب أو محكي </a:t>
                      </a:r>
                      <a:endParaRPr lang="en-JO" dirty="0"/>
                    </a:p>
                  </a:txBody>
                  <a:tcPr/>
                </a:tc>
                <a:tc>
                  <a:txBody>
                    <a:bodyPr/>
                    <a:lstStyle/>
                    <a:p>
                      <a:pPr marL="0" algn="ctr" defTabSz="914400" rtl="1" eaLnBrk="1" latinLnBrk="0" hangingPunct="1"/>
                      <a:r>
                        <a:rPr lang="ar-SA" dirty="0"/>
                        <a:t>الوسيط</a:t>
                      </a:r>
                      <a:endParaRPr lang="en-JO" dirty="0"/>
                    </a:p>
                  </a:txBody>
                  <a:tcPr/>
                </a:tc>
                <a:extLst>
                  <a:ext uri="{0D108BD9-81ED-4DB2-BD59-A6C34878D82A}">
                    <a16:rowId xmlns:a16="http://schemas.microsoft.com/office/drawing/2014/main" val="4069766180"/>
                  </a:ext>
                </a:extLst>
              </a:tr>
              <a:tr h="864468">
                <a:tc>
                  <a:txBody>
                    <a:bodyPr/>
                    <a:lstStyle/>
                    <a:p>
                      <a:pPr marL="0" algn="ctr" defTabSz="914400" rtl="1" eaLnBrk="1" latinLnBrk="0" hangingPunct="1"/>
                      <a:r>
                        <a:rPr lang="ar-SA" dirty="0"/>
                        <a:t>تفاعلي وقابل للتخصيص</a:t>
                      </a:r>
                      <a:endParaRPr lang="en-JO" dirty="0"/>
                    </a:p>
                  </a:txBody>
                  <a:tcPr/>
                </a:tc>
                <a:tc>
                  <a:txBody>
                    <a:bodyPr/>
                    <a:lstStyle/>
                    <a:p>
                      <a:pPr marL="0" algn="ctr" defTabSz="914400" rtl="1" eaLnBrk="1" latinLnBrk="0" hangingPunct="1"/>
                      <a:r>
                        <a:rPr lang="ar-SA" dirty="0"/>
                        <a:t>محدود</a:t>
                      </a:r>
                      <a:endParaRPr lang="en-JO" dirty="0"/>
                    </a:p>
                  </a:txBody>
                  <a:tcPr/>
                </a:tc>
                <a:tc>
                  <a:txBody>
                    <a:bodyPr/>
                    <a:lstStyle/>
                    <a:p>
                      <a:pPr marL="0" algn="ctr" defTabSz="914400" rtl="1" eaLnBrk="1" latinLnBrk="0" hangingPunct="1"/>
                      <a:r>
                        <a:rPr lang="ar-SA" dirty="0"/>
                        <a:t>التفاعل</a:t>
                      </a:r>
                      <a:endParaRPr lang="en-JO" dirty="0"/>
                    </a:p>
                  </a:txBody>
                  <a:tcPr/>
                </a:tc>
                <a:extLst>
                  <a:ext uri="{0D108BD9-81ED-4DB2-BD59-A6C34878D82A}">
                    <a16:rowId xmlns:a16="http://schemas.microsoft.com/office/drawing/2014/main" val="1599391949"/>
                  </a:ext>
                </a:extLst>
              </a:tr>
              <a:tr h="864468">
                <a:tc>
                  <a:txBody>
                    <a:bodyPr/>
                    <a:lstStyle/>
                    <a:p>
                      <a:pPr marL="0" algn="ctr" defTabSz="914400" rtl="1" eaLnBrk="1" latinLnBrk="0" hangingPunct="1"/>
                      <a:r>
                        <a:rPr lang="ar-SA" dirty="0"/>
                        <a:t>عالمي ومتعدد الثقافات</a:t>
                      </a:r>
                      <a:endParaRPr lang="en-JO" dirty="0"/>
                    </a:p>
                  </a:txBody>
                  <a:tcPr/>
                </a:tc>
                <a:tc>
                  <a:txBody>
                    <a:bodyPr/>
                    <a:lstStyle/>
                    <a:p>
                      <a:pPr marL="0" algn="ctr" defTabSz="914400" rtl="1" eaLnBrk="1" latinLnBrk="0" hangingPunct="1"/>
                      <a:r>
                        <a:rPr lang="ar-SA" dirty="0"/>
                        <a:t>محلي ومحدود غالباً</a:t>
                      </a:r>
                      <a:endParaRPr lang="en-JO" dirty="0"/>
                    </a:p>
                  </a:txBody>
                  <a:tcPr/>
                </a:tc>
                <a:tc>
                  <a:txBody>
                    <a:bodyPr/>
                    <a:lstStyle/>
                    <a:p>
                      <a:pPr marL="0" algn="ctr" defTabSz="914400" rtl="1" eaLnBrk="1" latinLnBrk="0" hangingPunct="1"/>
                      <a:r>
                        <a:rPr lang="ar-SA" dirty="0"/>
                        <a:t>الجمهور المستهدف </a:t>
                      </a:r>
                      <a:endParaRPr lang="en-JO" dirty="0"/>
                    </a:p>
                  </a:txBody>
                  <a:tcPr/>
                </a:tc>
                <a:extLst>
                  <a:ext uri="{0D108BD9-81ED-4DB2-BD59-A6C34878D82A}">
                    <a16:rowId xmlns:a16="http://schemas.microsoft.com/office/drawing/2014/main" val="1878639380"/>
                  </a:ext>
                </a:extLst>
              </a:tr>
              <a:tr h="864468">
                <a:tc>
                  <a:txBody>
                    <a:bodyPr/>
                    <a:lstStyle/>
                    <a:p>
                      <a:pPr marL="0" algn="ctr" defTabSz="914400" rtl="1" eaLnBrk="1" latinLnBrk="0" hangingPunct="1"/>
                      <a:r>
                        <a:rPr lang="ar-SA" dirty="0"/>
                        <a:t>برامج وأدوات رقمية متنوعة</a:t>
                      </a:r>
                      <a:endParaRPr lang="en-JO" dirty="0"/>
                    </a:p>
                  </a:txBody>
                  <a:tcPr/>
                </a:tc>
                <a:tc>
                  <a:txBody>
                    <a:bodyPr/>
                    <a:lstStyle/>
                    <a:p>
                      <a:pPr marL="0" algn="ctr" defTabSz="914400" rtl="1" eaLnBrk="1" latinLnBrk="0" hangingPunct="1"/>
                      <a:r>
                        <a:rPr lang="ar-SA" dirty="0"/>
                        <a:t>ورق ومطبوعات أو حديث مسجل </a:t>
                      </a:r>
                      <a:endParaRPr lang="en-JO" dirty="0"/>
                    </a:p>
                  </a:txBody>
                  <a:tcPr/>
                </a:tc>
                <a:tc>
                  <a:txBody>
                    <a:bodyPr/>
                    <a:lstStyle/>
                    <a:p>
                      <a:pPr marL="0" algn="ctr" defTabSz="914400" rtl="1" eaLnBrk="1" latinLnBrk="0" hangingPunct="1"/>
                      <a:r>
                        <a:rPr lang="ar-SA" dirty="0"/>
                        <a:t>أدوات الانتاج</a:t>
                      </a:r>
                      <a:endParaRPr lang="en-JO" dirty="0"/>
                    </a:p>
                  </a:txBody>
                  <a:tcPr/>
                </a:tc>
                <a:extLst>
                  <a:ext uri="{0D108BD9-81ED-4DB2-BD59-A6C34878D82A}">
                    <a16:rowId xmlns:a16="http://schemas.microsoft.com/office/drawing/2014/main" val="1577079618"/>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500901"/>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80431" y="1285192"/>
            <a:ext cx="11918804" cy="5364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6719"/>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2885704" y="365125"/>
            <a:ext cx="6316388" cy="987281"/>
          </a:xfrm>
        </p:spPr>
        <p:txBody>
          <a:bodyPr>
            <a:normAutofit/>
          </a:bodyPr>
          <a:lstStyle/>
          <a:p>
            <a:pPr algn="ctr" defTabSz="914400" rtl="1" eaLnBrk="1" latinLnBrk="0" hangingPunct="1">
              <a:lnSpc>
                <a:spcPct val="90000"/>
              </a:lnSpc>
              <a:spcBef>
                <a:spcPct val="0"/>
              </a:spcBef>
              <a:buNone/>
            </a:pPr>
            <a:r>
              <a:rPr lang="ar-SA" sz="3600" dirty="0"/>
              <a:t>عناصر السرد القصصي الرقمي</a:t>
            </a:r>
            <a:endParaRPr lang="en-JO" sz="3600" dirty="0"/>
          </a:p>
        </p:txBody>
      </p:sp>
      <p:graphicFrame>
        <p:nvGraphicFramePr>
          <p:cNvPr id="4" name="Content Placeholder 3">
            <a:extLst>
              <a:ext uri="{FF2B5EF4-FFF2-40B4-BE49-F238E27FC236}">
                <a16:creationId xmlns:a16="http://schemas.microsoft.com/office/drawing/2014/main" id="{200CAFE4-ADAD-CD4F-93A0-5C9C42A2483E}"/>
              </a:ext>
            </a:extLst>
          </p:cNvPr>
          <p:cNvGraphicFramePr>
            <a:graphicFrameLocks noGrp="1"/>
          </p:cNvGraphicFramePr>
          <p:nvPr>
            <p:ph idx="1"/>
            <p:extLst>
              <p:ext uri="{D42A27DB-BD31-4B8C-83A1-F6EECF244321}">
                <p14:modId xmlns:p14="http://schemas.microsoft.com/office/powerpoint/2010/main" val="1588787684"/>
              </p:ext>
            </p:extLst>
          </p:nvPr>
        </p:nvGraphicFramePr>
        <p:xfrm>
          <a:off x="321037" y="1352406"/>
          <a:ext cx="11327624" cy="50046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991790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0088" y="1397680"/>
            <a:ext cx="5559358" cy="50369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p>
        </p:txBody>
      </p:sp>
      <p:sp>
        <p:nvSpPr>
          <p:cNvPr id="6" name="Rectangle 5"/>
          <p:cNvSpPr/>
          <p:nvPr/>
        </p:nvSpPr>
        <p:spPr>
          <a:xfrm>
            <a:off x="662609" y="1549485"/>
            <a:ext cx="5163959" cy="3787383"/>
          </a:xfrm>
          <a:prstGeom prst="rect">
            <a:avLst/>
          </a:prstGeom>
        </p:spPr>
        <p:txBody>
          <a:bodyPr wrap="square">
            <a:spAutoFit/>
          </a:bodyPr>
          <a:lstStyle/>
          <a:p>
            <a:pPr algn="r" rtl="1">
              <a:lnSpc>
                <a:spcPct val="150000"/>
              </a:lnSpc>
            </a:pPr>
            <a:r>
              <a:rPr lang="ar-JO" b="1" u="sng" dirty="0">
                <a:latin typeface="Alexandria" charset="0"/>
                <a:cs typeface="+mj-cs"/>
              </a:rPr>
              <a:t>من الأدوات المستخدمة في إنتاج القصص الرقمية:</a:t>
            </a:r>
          </a:p>
          <a:p>
            <a:pPr algn="just" rtl="1">
              <a:lnSpc>
                <a:spcPct val="150000"/>
              </a:lnSpc>
            </a:pPr>
            <a:endParaRPr lang="ar-JO" dirty="0">
              <a:latin typeface="Alexandria" charset="0"/>
              <a:cs typeface="+mj-cs"/>
            </a:endParaRPr>
          </a:p>
          <a:p>
            <a:pPr marL="342900" indent="-342900" algn="just" rtl="1">
              <a:lnSpc>
                <a:spcPct val="150000"/>
              </a:lnSpc>
              <a:buFont typeface="+mj-lt"/>
              <a:buAutoNum type="arabicPeriod"/>
            </a:pPr>
            <a:r>
              <a:rPr lang="en-US" b="1" dirty="0">
                <a:solidFill>
                  <a:schemeClr val="tx2"/>
                </a:solidFill>
                <a:latin typeface="Alexandria" charset="0"/>
                <a:cs typeface="+mj-cs"/>
              </a:rPr>
              <a:t>Canva</a:t>
            </a:r>
            <a:r>
              <a:rPr lang="en-US" dirty="0">
                <a:latin typeface="Alexandria" charset="0"/>
                <a:cs typeface="+mj-cs"/>
              </a:rPr>
              <a:t> </a:t>
            </a:r>
            <a:r>
              <a:rPr lang="ar-SA" dirty="0">
                <a:latin typeface="Alexandria" charset="0"/>
                <a:cs typeface="+mj-cs"/>
              </a:rPr>
              <a:t> </a:t>
            </a:r>
            <a:r>
              <a:rPr lang="ar-JO" dirty="0">
                <a:latin typeface="Alexandria" charset="0"/>
                <a:cs typeface="+mj-cs"/>
              </a:rPr>
              <a:t>تصميم بصري تفاعلي</a:t>
            </a:r>
          </a:p>
          <a:p>
            <a:pPr marL="342900" indent="-342900" algn="just" rtl="1">
              <a:lnSpc>
                <a:spcPct val="150000"/>
              </a:lnSpc>
              <a:buFont typeface="+mj-lt"/>
              <a:buAutoNum type="arabicPeriod"/>
            </a:pPr>
            <a:r>
              <a:rPr lang="en-US" b="1" dirty="0">
                <a:solidFill>
                  <a:srgbClr val="C00000"/>
                </a:solidFill>
                <a:latin typeface="Alexandria" charset="0"/>
                <a:cs typeface="+mj-cs"/>
              </a:rPr>
              <a:t>Adobe Spark </a:t>
            </a:r>
            <a:r>
              <a:rPr lang="ar-JO" dirty="0">
                <a:latin typeface="Alexandria" charset="0"/>
                <a:cs typeface="+mj-cs"/>
              </a:rPr>
              <a:t>الآن </a:t>
            </a:r>
            <a:r>
              <a:rPr lang="en-US" dirty="0">
                <a:latin typeface="Alexandria" charset="0"/>
                <a:cs typeface="+mj-cs"/>
              </a:rPr>
              <a:t>Adobe Express): </a:t>
            </a:r>
            <a:r>
              <a:rPr lang="ar-JO" dirty="0">
                <a:latin typeface="Alexandria" charset="0"/>
                <a:cs typeface="+mj-cs"/>
              </a:rPr>
              <a:t>لإنشاء فيديوهات سردية بسيطة</a:t>
            </a:r>
          </a:p>
          <a:p>
            <a:pPr marL="342900" indent="-342900" algn="just" rtl="1">
              <a:lnSpc>
                <a:spcPct val="150000"/>
              </a:lnSpc>
              <a:buFont typeface="+mj-lt"/>
              <a:buAutoNum type="arabicPeriod"/>
            </a:pPr>
            <a:r>
              <a:rPr lang="ar-JO" dirty="0">
                <a:latin typeface="Alexandria" charset="0"/>
                <a:cs typeface="+mj-cs"/>
              </a:rPr>
              <a:t> </a:t>
            </a:r>
            <a:r>
              <a:rPr lang="en-US" b="1" dirty="0">
                <a:solidFill>
                  <a:schemeClr val="accent1"/>
                </a:solidFill>
                <a:latin typeface="Alexandria" charset="0"/>
                <a:cs typeface="+mj-cs"/>
              </a:rPr>
              <a:t>Animoto</a:t>
            </a:r>
            <a:r>
              <a:rPr lang="ar-SA" dirty="0">
                <a:latin typeface="Alexandria" charset="0"/>
                <a:cs typeface="+mj-cs"/>
              </a:rPr>
              <a:t> </a:t>
            </a:r>
            <a:r>
              <a:rPr lang="ar-JO" dirty="0">
                <a:latin typeface="Alexandria" charset="0"/>
                <a:cs typeface="+mj-cs"/>
              </a:rPr>
              <a:t>إنتاج مقاطع فيديو سردية من الصور والنصوص</a:t>
            </a:r>
          </a:p>
          <a:p>
            <a:pPr marL="342900" indent="-342900" algn="just" rtl="1">
              <a:lnSpc>
                <a:spcPct val="150000"/>
              </a:lnSpc>
              <a:buFont typeface="+mj-lt"/>
              <a:buAutoNum type="arabicPeriod"/>
            </a:pPr>
            <a:r>
              <a:rPr lang="ar-SA" dirty="0">
                <a:latin typeface="Alexandria" charset="0"/>
                <a:cs typeface="+mj-cs"/>
              </a:rPr>
              <a:t> </a:t>
            </a:r>
            <a:r>
              <a:rPr lang="en-US" b="1" dirty="0" err="1">
                <a:solidFill>
                  <a:srgbClr val="C00000"/>
                </a:solidFill>
                <a:latin typeface="Alexandria" charset="0"/>
                <a:cs typeface="+mj-cs"/>
              </a:rPr>
              <a:t>StoryMapJS</a:t>
            </a:r>
            <a:r>
              <a:rPr lang="ar-JO" dirty="0">
                <a:latin typeface="Alexandria" charset="0"/>
                <a:cs typeface="+mj-cs"/>
              </a:rPr>
              <a:t>لربط السرد بالمواقع الجغرافية</a:t>
            </a:r>
          </a:p>
          <a:p>
            <a:pPr marL="342900" indent="-342900" algn="just" rtl="1">
              <a:lnSpc>
                <a:spcPct val="150000"/>
              </a:lnSpc>
              <a:buFont typeface="+mj-lt"/>
              <a:buAutoNum type="arabicPeriod"/>
            </a:pPr>
            <a:r>
              <a:rPr lang="en-US" b="1" dirty="0" err="1">
                <a:solidFill>
                  <a:schemeClr val="accent1"/>
                </a:solidFill>
                <a:latin typeface="Alexandria" charset="0"/>
                <a:cs typeface="+mj-cs"/>
              </a:rPr>
              <a:t>WeVideo</a:t>
            </a:r>
            <a:r>
              <a:rPr lang="en-US" dirty="0">
                <a:latin typeface="Alexandria" charset="0"/>
                <a:cs typeface="+mj-cs"/>
              </a:rPr>
              <a:t> </a:t>
            </a:r>
            <a:r>
              <a:rPr lang="ar-JO" dirty="0">
                <a:latin typeface="Alexandria" charset="0"/>
                <a:cs typeface="+mj-cs"/>
              </a:rPr>
              <a:t>و</a:t>
            </a:r>
            <a:r>
              <a:rPr lang="en-US" b="1" dirty="0" err="1">
                <a:solidFill>
                  <a:srgbClr val="C00000"/>
                </a:solidFill>
                <a:latin typeface="Alexandria" charset="0"/>
                <a:cs typeface="+mj-cs"/>
              </a:rPr>
              <a:t>Powtoon</a:t>
            </a:r>
            <a:r>
              <a:rPr lang="en-US" dirty="0">
                <a:latin typeface="Alexandria" charset="0"/>
                <a:cs typeface="+mj-cs"/>
              </a:rPr>
              <a:t>: </a:t>
            </a:r>
            <a:r>
              <a:rPr lang="ar-SA" dirty="0">
                <a:latin typeface="Alexandria" charset="0"/>
                <a:cs typeface="+mj-cs"/>
              </a:rPr>
              <a:t> </a:t>
            </a:r>
            <a:r>
              <a:rPr lang="ar-JO" dirty="0">
                <a:latin typeface="Alexandria" charset="0"/>
                <a:cs typeface="+mj-cs"/>
              </a:rPr>
              <a:t>لإنشاء فيديوهات تعليمية أو قصص متحركة</a:t>
            </a:r>
            <a:endParaRPr lang="en-US" dirty="0">
              <a:latin typeface="Alexandria" charset="0"/>
              <a:cs typeface="+mj-cs"/>
            </a:endParaRPr>
          </a:p>
        </p:txBody>
      </p:sp>
      <p:sp>
        <p:nvSpPr>
          <p:cNvPr id="17" name="TextBox 16"/>
          <p:cNvSpPr txBox="1"/>
          <p:nvPr/>
        </p:nvSpPr>
        <p:spPr>
          <a:xfrm>
            <a:off x="7096207" y="3822351"/>
            <a:ext cx="4774552" cy="584775"/>
          </a:xfrm>
          <a:prstGeom prst="rect">
            <a:avLst/>
          </a:prstGeom>
          <a:noFill/>
        </p:spPr>
        <p:txBody>
          <a:bodyPr wrap="square" rtlCol="0">
            <a:spAutoFit/>
          </a:bodyPr>
          <a:lstStyle/>
          <a:p>
            <a:pPr algn="ctr"/>
            <a:r>
              <a:rPr lang="ar-SA" sz="3200" b="1" dirty="0">
                <a:solidFill>
                  <a:srgbClr val="00B0F0"/>
                </a:solidFill>
                <a:latin typeface="Alexandria" charset="0"/>
                <a:cs typeface="+mj-cs"/>
              </a:rPr>
              <a:t>أدوات وتقنيات إنتاج القصة الرقمية</a:t>
            </a:r>
            <a:endParaRPr lang="en-US" sz="3200" b="1" dirty="0">
              <a:solidFill>
                <a:srgbClr val="00B0F0"/>
              </a:solidFill>
              <a:latin typeface="Alexandria" charset="0"/>
              <a:cs typeface="+mj-cs"/>
            </a:endParaRPr>
          </a:p>
        </p:txBody>
      </p:sp>
      <p:sp>
        <p:nvSpPr>
          <p:cNvPr id="18" name="Rectangle 17"/>
          <p:cNvSpPr/>
          <p:nvPr/>
        </p:nvSpPr>
        <p:spPr>
          <a:xfrm>
            <a:off x="5826569" y="35025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23" name="TextBox 22"/>
          <p:cNvSpPr txBox="1"/>
          <p:nvPr/>
        </p:nvSpPr>
        <p:spPr>
          <a:xfrm>
            <a:off x="6277107" y="3895875"/>
            <a:ext cx="819100" cy="645160"/>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٠٤</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Placeholder 9">
            <a:extLst>
              <a:ext uri="{FF2B5EF4-FFF2-40B4-BE49-F238E27FC236}">
                <a16:creationId xmlns:a16="http://schemas.microsoft.com/office/drawing/2014/main" id="{472CC27A-F617-AF45-8262-B2F5604CA897}"/>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284" b="12284"/>
          <a:stretch>
            <a:fillRect/>
          </a:stretch>
        </p:blipFill>
        <p:spPr>
          <a:xfrm>
            <a:off x="6096000" y="933450"/>
            <a:ext cx="5565912" cy="2569074"/>
          </a:xfrm>
        </p:spPr>
      </p:pic>
    </p:spTree>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171601" y="1990288"/>
            <a:ext cx="5573486" cy="287742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5" name="TextBox 24"/>
          <p:cNvSpPr txBox="1"/>
          <p:nvPr/>
        </p:nvSpPr>
        <p:spPr>
          <a:xfrm>
            <a:off x="4290732" y="1049413"/>
            <a:ext cx="7678559" cy="467244"/>
          </a:xfrm>
          <a:prstGeom prst="rect">
            <a:avLst/>
          </a:prstGeom>
          <a:noFill/>
        </p:spPr>
        <p:txBody>
          <a:bodyPr wrap="square" rtlCol="0">
            <a:spAutoFit/>
          </a:bodyPr>
          <a:lstStyle/>
          <a:p>
            <a:pPr algn="r" rtl="1">
              <a:lnSpc>
                <a:spcPct val="150000"/>
              </a:lnSpc>
            </a:pPr>
            <a:r>
              <a:rPr lang="ar-JO" b="1" u="sng" dirty="0">
                <a:latin typeface="Alexandria" charset="0"/>
                <a:cs typeface="+mj-cs"/>
              </a:rPr>
              <a:t>🎬 مثال تطبيقي على السرد القصصي الرقمي: "</a:t>
            </a:r>
            <a:r>
              <a:rPr lang="en-US" b="1" u="sng" dirty="0">
                <a:latin typeface="Alexandria" charset="0"/>
                <a:cs typeface="+mj-cs"/>
              </a:rPr>
              <a:t>Snow Fall" – The New York Times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245703" y="1735076"/>
            <a:ext cx="10723588" cy="5183407"/>
          </a:xfrm>
          <a:prstGeom prst="rect">
            <a:avLst/>
          </a:prstGeom>
          <a:noFill/>
        </p:spPr>
        <p:txBody>
          <a:bodyPr wrap="square" rtlCol="0">
            <a:spAutoFit/>
          </a:bodyPr>
          <a:lstStyle/>
          <a:p>
            <a:pPr algn="r" rtl="1">
              <a:lnSpc>
                <a:spcPct val="150000"/>
              </a:lnSpc>
            </a:pPr>
            <a:r>
              <a:rPr lang="ar-JO" sz="1600" b="1" u="sng" dirty="0">
                <a:latin typeface="Alexandria" charset="0"/>
                <a:cs typeface="+mj-cs"/>
              </a:rPr>
              <a:t>📰 نبذة عن القصة</a:t>
            </a:r>
            <a:endParaRPr lang="ar-JO" sz="1600" dirty="0">
              <a:latin typeface="Alexandria" charset="0"/>
              <a:cs typeface="+mj-cs"/>
            </a:endParaRPr>
          </a:p>
          <a:p>
            <a:pPr algn="r" rtl="1">
              <a:lnSpc>
                <a:spcPct val="150000"/>
              </a:lnSpc>
            </a:pPr>
            <a:r>
              <a:rPr lang="ar-JO" sz="1600" dirty="0">
                <a:latin typeface="Alexandria" charset="0"/>
                <a:cs typeface="+mj-cs"/>
              </a:rPr>
              <a:t>"</a:t>
            </a:r>
            <a:r>
              <a:rPr lang="en-US" sz="1600" dirty="0">
                <a:latin typeface="Alexandria" charset="0"/>
                <a:cs typeface="+mj-cs"/>
              </a:rPr>
              <a:t>Snow Fall: The Avalanche at Tunnel Creek" </a:t>
            </a:r>
            <a:r>
              <a:rPr lang="ar-JO" sz="1600" dirty="0">
                <a:latin typeface="Alexandria" charset="0"/>
                <a:cs typeface="+mj-cs"/>
              </a:rPr>
              <a:t>هي قصة صحفية رقمية تفاعلية نشرتها صحيفة </a:t>
            </a:r>
            <a:r>
              <a:rPr lang="en-US" sz="1600" dirty="0">
                <a:latin typeface="Alexandria" charset="0"/>
                <a:cs typeface="+mj-cs"/>
              </a:rPr>
              <a:t>The New York Times </a:t>
            </a:r>
            <a:r>
              <a:rPr lang="ar-JO" sz="1600" dirty="0">
                <a:latin typeface="Alexandria" charset="0"/>
                <a:cs typeface="+mj-cs"/>
              </a:rPr>
              <a:t>عام 2012. تسرد القصة تفاصيل حادث انهيار جليدي في ولاية واشنطن، بأسلوب روائي مدعوم بالوسائط المتعددة.</a:t>
            </a:r>
          </a:p>
          <a:p>
            <a:pPr algn="r" rtl="1">
              <a:lnSpc>
                <a:spcPct val="150000"/>
              </a:lnSpc>
            </a:pPr>
            <a:endParaRPr lang="ar-JO" sz="1600" b="1" u="sng" dirty="0">
              <a:latin typeface="Alexandria" charset="0"/>
              <a:cs typeface="+mj-cs"/>
            </a:endParaRPr>
          </a:p>
          <a:p>
            <a:pPr algn="r" rtl="1">
              <a:lnSpc>
                <a:spcPct val="150000"/>
              </a:lnSpc>
            </a:pPr>
            <a:r>
              <a:rPr lang="ar-JO" sz="1600" b="1" u="sng" dirty="0">
                <a:latin typeface="Alexandria" charset="0"/>
                <a:cs typeface="+mj-cs"/>
              </a:rPr>
              <a:t>📌 ما يميز هذا المثال:</a:t>
            </a:r>
          </a:p>
          <a:p>
            <a:pPr algn="r" rtl="1">
              <a:lnSpc>
                <a:spcPct val="150000"/>
              </a:lnSpc>
            </a:pPr>
            <a:r>
              <a:rPr lang="ar-JO" sz="1600" dirty="0">
                <a:latin typeface="Alexandria" charset="0"/>
                <a:cs typeface="+mj-cs"/>
              </a:rPr>
              <a:t>الدمج بين النصوص والفيديو والخرائط التفاعلية بطريقة تُغني تجربة القارئ.</a:t>
            </a:r>
          </a:p>
          <a:p>
            <a:pPr algn="r" rtl="1">
              <a:lnSpc>
                <a:spcPct val="150000"/>
              </a:lnSpc>
            </a:pPr>
            <a:r>
              <a:rPr lang="ar-JO" sz="1600" dirty="0">
                <a:latin typeface="Alexandria" charset="0"/>
                <a:cs typeface="+mj-cs"/>
              </a:rPr>
              <a:t>استخدام التصوير الجوي، والرسوم التوضيحية، والمقابلات الصوتية.</a:t>
            </a:r>
          </a:p>
          <a:p>
            <a:pPr algn="r" rtl="1">
              <a:lnSpc>
                <a:spcPct val="150000"/>
              </a:lnSpc>
            </a:pPr>
            <a:r>
              <a:rPr lang="ar-JO" sz="1600" dirty="0">
                <a:latin typeface="Alexandria" charset="0"/>
                <a:cs typeface="+mj-cs"/>
              </a:rPr>
              <a:t>يعتبر هذا المشروع أحد النماذج الرائدة في الصحافة الرقمية، وحصل على جائزة بوليتزر.</a:t>
            </a:r>
          </a:p>
          <a:p>
            <a:pPr algn="r" rtl="1">
              <a:lnSpc>
                <a:spcPct val="150000"/>
              </a:lnSpc>
            </a:pPr>
            <a:r>
              <a:rPr lang="ar-JO" sz="1600" dirty="0">
                <a:latin typeface="Alexandria" charset="0"/>
                <a:cs typeface="+mj-cs"/>
              </a:rPr>
              <a:t>🧠 لماذا نعرض هذا المثال؟</a:t>
            </a:r>
          </a:p>
          <a:p>
            <a:pPr algn="r" rtl="1">
              <a:lnSpc>
                <a:spcPct val="150000"/>
              </a:lnSpc>
            </a:pPr>
            <a:r>
              <a:rPr lang="ar-JO" sz="1600" dirty="0">
                <a:latin typeface="Alexandria" charset="0"/>
                <a:cs typeface="+mj-cs"/>
              </a:rPr>
              <a:t>لأنه يمثل نقطة تحوّل في فهم كيف يمكن أن تُروى القصة الصحفية في البيئة الرقمية باستخدام السرد متعدد الوسائط (</a:t>
            </a:r>
            <a:r>
              <a:rPr lang="en-US" sz="1600" dirty="0">
                <a:latin typeface="Alexandria" charset="0"/>
                <a:cs typeface="+mj-cs"/>
              </a:rPr>
              <a:t>Multimedia Storytelling).</a:t>
            </a:r>
          </a:p>
          <a:p>
            <a:pPr algn="r" rtl="1">
              <a:lnSpc>
                <a:spcPct val="150000"/>
              </a:lnSpc>
            </a:pPr>
            <a:endParaRPr lang="en-US" sz="1600" b="1" u="sng" dirty="0">
              <a:latin typeface="Alexandria" charset="0"/>
              <a:cs typeface="+mj-cs"/>
            </a:endParaRPr>
          </a:p>
          <a:p>
            <a:pPr algn="r" rtl="1">
              <a:lnSpc>
                <a:spcPct val="150000"/>
              </a:lnSpc>
            </a:pPr>
            <a:r>
              <a:rPr lang="ar-JO" sz="1600" b="1" u="sng" dirty="0">
                <a:latin typeface="Alexandria" charset="0"/>
                <a:cs typeface="+mj-cs"/>
              </a:rPr>
              <a:t>🔗 رابط القصة </a:t>
            </a:r>
          </a:p>
          <a:p>
            <a:pPr algn="r" rtl="1">
              <a:lnSpc>
                <a:spcPct val="150000"/>
              </a:lnSpc>
            </a:pPr>
            <a:r>
              <a:rPr lang="en-US" sz="1600" b="1" u="sng" dirty="0">
                <a:latin typeface="Alexandria" charset="0"/>
                <a:cs typeface="+mj-cs"/>
                <a:hlinkClick r:id="rId3"/>
              </a:rPr>
              <a:t>https://www.nytimes.com/projects/2012/snow-fall/index.html</a:t>
            </a:r>
            <a:endParaRPr lang="ar-SA" sz="1600" b="1" u="sng" dirty="0">
              <a:latin typeface="Alexandria" charset="0"/>
              <a:cs typeface="+mj-cs"/>
            </a:endParaRPr>
          </a:p>
          <a:p>
            <a:pPr algn="r" rtl="1">
              <a:lnSpc>
                <a:spcPct val="150000"/>
              </a:lnSpc>
            </a:pPr>
            <a:endParaRPr lang="en-US" sz="1400" dirty="0">
              <a:latin typeface="Alexandria" charset="0"/>
              <a:cs typeface="Alexandria" charset="0"/>
            </a:endParaRPr>
          </a:p>
        </p:txBody>
      </p:sp>
      <p:sp>
        <p:nvSpPr>
          <p:cNvPr id="32" name="Rectangle 31"/>
          <p:cNvSpPr/>
          <p:nvPr/>
        </p:nvSpPr>
        <p:spPr>
          <a:xfrm>
            <a:off x="3100132" y="70149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a:ea typeface="Roboto Light" panose="02000000000000000000" pitchFamily="2" charset="0"/>
            </a:endParaRPr>
          </a:p>
        </p:txBody>
      </p:sp>
      <p:sp>
        <p:nvSpPr>
          <p:cNvPr id="34" name="TextBox 33"/>
          <p:cNvSpPr txBox="1"/>
          <p:nvPr/>
        </p:nvSpPr>
        <p:spPr>
          <a:xfrm>
            <a:off x="3497954" y="1028321"/>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٠٥</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a:extLst>
              <a:ext uri="{FF2B5EF4-FFF2-40B4-BE49-F238E27FC236}">
                <a16:creationId xmlns:a16="http://schemas.microsoft.com/office/drawing/2014/main" id="{6C72C426-AA09-0E47-BAF7-14EED8356BA6}"/>
              </a:ext>
            </a:extLst>
          </p:cNvPr>
          <p:cNvSpPr/>
          <p:nvPr/>
        </p:nvSpPr>
        <p:spPr>
          <a:xfrm rot="18755808">
            <a:off x="-715648" y="990377"/>
            <a:ext cx="4320000" cy="1015663"/>
          </a:xfrm>
          <a:prstGeom prst="rect">
            <a:avLst/>
          </a:prstGeom>
          <a:noFill/>
        </p:spPr>
        <p:txBody>
          <a:bodyPr wrap="square" lIns="91440" tIns="45720" rIns="91440" bIns="45720">
            <a:spAutoFit/>
          </a:bodyPr>
          <a:lstStyle/>
          <a:p>
            <a:pPr algn="ctr"/>
            <a:r>
              <a:rPr lang="en-US" sz="60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Storytelling </a:t>
            </a:r>
          </a:p>
        </p:txBody>
      </p:sp>
    </p:spTree>
    <p:extLst>
      <p:ext uri="{BB962C8B-B14F-4D97-AF65-F5344CB8AC3E}">
        <p14:creationId xmlns:p14="http://schemas.microsoft.com/office/powerpoint/2010/main" val="9625540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1" y="1397680"/>
            <a:ext cx="5909015" cy="53807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p>
        </p:txBody>
      </p:sp>
      <p:sp>
        <p:nvSpPr>
          <p:cNvPr id="6" name="Rectangle 5"/>
          <p:cNvSpPr/>
          <p:nvPr/>
        </p:nvSpPr>
        <p:spPr>
          <a:xfrm>
            <a:off x="662609" y="1549485"/>
            <a:ext cx="5163959" cy="4418517"/>
          </a:xfrm>
          <a:prstGeom prst="rect">
            <a:avLst/>
          </a:prstGeom>
        </p:spPr>
        <p:txBody>
          <a:bodyPr wrap="square">
            <a:spAutoFit/>
          </a:bodyPr>
          <a:lstStyle/>
          <a:p>
            <a:pPr marL="457200" indent="-457200" algn="just" rtl="1">
              <a:lnSpc>
                <a:spcPct val="200000"/>
              </a:lnSpc>
              <a:buFont typeface="+mj-lt"/>
              <a:buAutoNum type="arabicPeriod"/>
            </a:pPr>
            <a:r>
              <a:rPr lang="ar-JO" sz="2400" dirty="0">
                <a:latin typeface="Alexandria" charset="0"/>
              </a:rPr>
              <a:t>ما الفرق بين تجربة قراءة "</a:t>
            </a:r>
            <a:r>
              <a:rPr lang="en-US" sz="2400" dirty="0">
                <a:latin typeface="Alexandria" charset="0"/>
              </a:rPr>
              <a:t>Snow Fall" </a:t>
            </a:r>
            <a:r>
              <a:rPr lang="ar-JO" sz="2400" dirty="0">
                <a:latin typeface="Alexandria" charset="0"/>
              </a:rPr>
              <a:t>وبين قراءة مقال تقليدي؟</a:t>
            </a:r>
          </a:p>
          <a:p>
            <a:pPr marL="457200" indent="-457200" algn="just" rtl="1">
              <a:lnSpc>
                <a:spcPct val="200000"/>
              </a:lnSpc>
              <a:buFont typeface="+mj-lt"/>
              <a:buAutoNum type="arabicPeriod"/>
            </a:pPr>
            <a:r>
              <a:rPr lang="ar-JO" sz="2400" dirty="0">
                <a:solidFill>
                  <a:srgbClr val="C00000"/>
                </a:solidFill>
                <a:latin typeface="Alexandria" charset="0"/>
              </a:rPr>
              <a:t>كيف ساعدت الوسائط التفاعلية في إيصال القصة؟</a:t>
            </a:r>
          </a:p>
          <a:p>
            <a:pPr marL="457200" indent="-457200" algn="just" rtl="1">
              <a:lnSpc>
                <a:spcPct val="200000"/>
              </a:lnSpc>
              <a:buFont typeface="+mj-lt"/>
              <a:buAutoNum type="arabicPeriod"/>
            </a:pPr>
            <a:r>
              <a:rPr lang="ar-JO" sz="2400" dirty="0">
                <a:latin typeface="Alexandria" charset="0"/>
              </a:rPr>
              <a:t>ما المهارات التي يحتاجها الصحفي لإنتاج قصة كهذه؟</a:t>
            </a:r>
            <a:endParaRPr lang="en-US" sz="2400" dirty="0">
              <a:latin typeface="Alexandria" charset="0"/>
            </a:endParaRPr>
          </a:p>
        </p:txBody>
      </p:sp>
      <p:sp>
        <p:nvSpPr>
          <p:cNvPr id="17" name="TextBox 16"/>
          <p:cNvSpPr txBox="1"/>
          <p:nvPr/>
        </p:nvSpPr>
        <p:spPr>
          <a:xfrm>
            <a:off x="6189797" y="4366711"/>
            <a:ext cx="4774552" cy="584775"/>
          </a:xfrm>
          <a:prstGeom prst="rect">
            <a:avLst/>
          </a:prstGeom>
          <a:noFill/>
        </p:spPr>
        <p:txBody>
          <a:bodyPr wrap="square" rtlCol="0">
            <a:spAutoFit/>
          </a:bodyPr>
          <a:lstStyle/>
          <a:p>
            <a:pPr algn="ctr"/>
            <a:r>
              <a:rPr lang="ar-SA" sz="3200" b="1" dirty="0">
                <a:solidFill>
                  <a:srgbClr val="00B0F0"/>
                </a:solidFill>
                <a:latin typeface="Alexandria" charset="0"/>
                <a:cs typeface="+mj-cs"/>
              </a:rPr>
              <a:t>أسئلة للنقاش </a:t>
            </a:r>
            <a:endParaRPr lang="en-US" sz="3200" b="1" dirty="0">
              <a:solidFill>
                <a:srgbClr val="00B0F0"/>
              </a:solidFill>
              <a:latin typeface="Alexandria" charset="0"/>
              <a:cs typeface="+mj-cs"/>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9" name="Picture Placeholder 18">
            <a:extLst>
              <a:ext uri="{FF2B5EF4-FFF2-40B4-BE49-F238E27FC236}">
                <a16:creationId xmlns:a16="http://schemas.microsoft.com/office/drawing/2014/main" id="{8FBEF778-B2C7-834A-90A3-19A34BD536AD}"/>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286" r="286"/>
          <a:stretch>
            <a:fillRect/>
          </a:stretch>
        </p:blipFill>
        <p:spPr>
          <a:xfrm>
            <a:off x="6095999" y="933449"/>
            <a:ext cx="5915569" cy="2975043"/>
          </a:xfrm>
        </p:spPr>
      </p:pic>
    </p:spTree>
    <p:extLst>
      <p:ext uri="{BB962C8B-B14F-4D97-AF65-F5344CB8AC3E}">
        <p14:creationId xmlns:p14="http://schemas.microsoft.com/office/powerpoint/2010/main" val="3811692367"/>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171601" y="1990288"/>
            <a:ext cx="5573486" cy="287742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5" name="TextBox 24"/>
          <p:cNvSpPr txBox="1"/>
          <p:nvPr/>
        </p:nvSpPr>
        <p:spPr>
          <a:xfrm>
            <a:off x="4290732" y="1049413"/>
            <a:ext cx="7678559" cy="646331"/>
          </a:xfrm>
          <a:prstGeom prst="rect">
            <a:avLst/>
          </a:prstGeom>
          <a:noFill/>
        </p:spPr>
        <p:txBody>
          <a:bodyPr wrap="square" rtlCol="0">
            <a:spAutoFit/>
          </a:bodyPr>
          <a:lstStyle/>
          <a:p>
            <a:pPr algn="r" rtl="1">
              <a:lnSpc>
                <a:spcPct val="150000"/>
              </a:lnSpc>
            </a:pPr>
            <a:r>
              <a:rPr lang="ar-SA" sz="2400" b="1" u="sng" dirty="0">
                <a:latin typeface="Al Nile" pitchFamily="2" charset="-78"/>
                <a:ea typeface="AppleGothic" pitchFamily="2" charset="-127"/>
                <a:cs typeface="Al Nile" pitchFamily="2" charset="-78"/>
              </a:rPr>
              <a:t>أنواع السرد القصصي الرقمي:</a:t>
            </a:r>
            <a:endParaRPr lang="en-US" sz="2400" b="1" u="sng" dirty="0">
              <a:latin typeface="Al Nile" pitchFamily="2" charset="-78"/>
              <a:ea typeface="AppleGothic" pitchFamily="2" charset="-127"/>
              <a:cs typeface="Al Nile"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245703" y="1735076"/>
            <a:ext cx="10723588" cy="4613122"/>
          </a:xfrm>
          <a:prstGeom prst="rect">
            <a:avLst/>
          </a:prstGeom>
          <a:noFill/>
        </p:spPr>
        <p:txBody>
          <a:bodyPr wrap="square" rtlCol="0">
            <a:spAutoFit/>
          </a:bodyPr>
          <a:lstStyle/>
          <a:p>
            <a:pPr marL="342900" indent="-342900" algn="just" rtl="1">
              <a:lnSpc>
                <a:spcPct val="150000"/>
              </a:lnSpc>
              <a:buFont typeface="+mj-lt"/>
              <a:buAutoNum type="arabicPeriod"/>
            </a:pPr>
            <a:r>
              <a:rPr lang="ar-JO" sz="2000" dirty="0">
                <a:latin typeface="Alexandria" charset="0"/>
                <a:cs typeface="+mj-cs"/>
              </a:rPr>
              <a:t>سرد توثيقي: قائم على الحقائق والأحداث الواقعية (مثل التحقيقات الصحفية)</a:t>
            </a:r>
          </a:p>
          <a:p>
            <a:pPr marL="342900" indent="-342900" algn="just" rtl="1">
              <a:lnSpc>
                <a:spcPct val="150000"/>
              </a:lnSpc>
              <a:buFont typeface="+mj-lt"/>
              <a:buAutoNum type="arabicPeriod"/>
            </a:pPr>
            <a:r>
              <a:rPr lang="ar-JO" sz="2000" dirty="0">
                <a:latin typeface="Alexandria" charset="0"/>
                <a:cs typeface="+mj-cs"/>
              </a:rPr>
              <a:t>سرد شخصي: رواية تجارب أو مواقف ذاتية (مثل المذكرات الرقمية)</a:t>
            </a:r>
          </a:p>
          <a:p>
            <a:pPr marL="342900" indent="-342900" algn="just" rtl="1">
              <a:lnSpc>
                <a:spcPct val="150000"/>
              </a:lnSpc>
              <a:buFont typeface="+mj-lt"/>
              <a:buAutoNum type="arabicPeriod"/>
            </a:pPr>
            <a:r>
              <a:rPr lang="ar-JO" sz="2000" dirty="0">
                <a:latin typeface="Alexandria" charset="0"/>
                <a:cs typeface="+mj-cs"/>
              </a:rPr>
              <a:t>سرد تفاعلي: يعتمد على اختيار المستخدم لمسار القصة (مثل القصص الصحفية التفاعلية)</a:t>
            </a:r>
          </a:p>
          <a:p>
            <a:pPr marL="342900" indent="-342900" algn="just" rtl="1">
              <a:lnSpc>
                <a:spcPct val="150000"/>
              </a:lnSpc>
              <a:buFont typeface="+mj-lt"/>
              <a:buAutoNum type="arabicPeriod"/>
            </a:pPr>
            <a:r>
              <a:rPr lang="ar-JO" sz="2000" dirty="0">
                <a:latin typeface="Alexandria" charset="0"/>
                <a:cs typeface="+mj-cs"/>
              </a:rPr>
              <a:t>سرد خيالي/إبداعي: مبني على سرد أدبي معزز بالوسائط المتعددة</a:t>
            </a:r>
          </a:p>
          <a:p>
            <a:pPr algn="just" rtl="1">
              <a:lnSpc>
                <a:spcPct val="150000"/>
              </a:lnSpc>
            </a:pPr>
            <a:endParaRPr lang="ar-JO" dirty="0">
              <a:latin typeface="Alexandria" charset="0"/>
              <a:cs typeface="+mj-cs"/>
            </a:endParaRPr>
          </a:p>
          <a:p>
            <a:pPr algn="just" rtl="1">
              <a:lnSpc>
                <a:spcPct val="150000"/>
              </a:lnSpc>
            </a:pPr>
            <a:r>
              <a:rPr lang="ar-JO" sz="2000" b="1" u="sng" dirty="0">
                <a:latin typeface="Alexandria" charset="0"/>
                <a:cs typeface="Alexandria" charset="0"/>
              </a:rPr>
              <a:t>السرد القصصي في الصحافة الرقمية:</a:t>
            </a:r>
          </a:p>
          <a:p>
            <a:pPr algn="just" rtl="1">
              <a:lnSpc>
                <a:spcPct val="150000"/>
              </a:lnSpc>
            </a:pPr>
            <a:r>
              <a:rPr lang="ar-JO" sz="2000" dirty="0">
                <a:latin typeface="Alexandria" charset="0"/>
              </a:rPr>
              <a:t>أصبح السرد الرقمي عنصرًا مهمًا في الصحافة الحديثة، حيث يمكّن الصحفي من تقديم قصص معقدة بشكل مبسّط وجذاب من خلال:</a:t>
            </a:r>
          </a:p>
          <a:p>
            <a:pPr marL="285750" indent="-285750" algn="just" rtl="1">
              <a:lnSpc>
                <a:spcPct val="150000"/>
              </a:lnSpc>
              <a:buFont typeface="Arial" panose="020B0604020202020204" pitchFamily="34" charset="0"/>
              <a:buChar char="•"/>
            </a:pPr>
            <a:r>
              <a:rPr lang="ar-JO" sz="2000" dirty="0">
                <a:latin typeface="Alexandria" charset="0"/>
              </a:rPr>
              <a:t>تسلسل الأحداث المرئية</a:t>
            </a:r>
          </a:p>
          <a:p>
            <a:pPr marL="285750" indent="-285750" algn="just" rtl="1">
              <a:lnSpc>
                <a:spcPct val="150000"/>
              </a:lnSpc>
              <a:buFont typeface="Arial" panose="020B0604020202020204" pitchFamily="34" charset="0"/>
              <a:buChar char="•"/>
            </a:pPr>
            <a:r>
              <a:rPr lang="ar-JO" sz="2000" dirty="0">
                <a:latin typeface="Alexandria" charset="0"/>
              </a:rPr>
              <a:t>الصوتيات والبيانات التفاعلية</a:t>
            </a:r>
          </a:p>
          <a:p>
            <a:pPr marL="285750" indent="-285750" algn="just" rtl="1">
              <a:lnSpc>
                <a:spcPct val="150000"/>
              </a:lnSpc>
              <a:buFont typeface="Arial" panose="020B0604020202020204" pitchFamily="34" charset="0"/>
              <a:buChar char="•"/>
            </a:pPr>
            <a:r>
              <a:rPr lang="ar-JO" sz="2000" dirty="0">
                <a:latin typeface="Alexandria" charset="0"/>
              </a:rPr>
              <a:t>المصداقية المعززة بعناصر الواقع</a:t>
            </a:r>
            <a:endParaRPr lang="en-US" sz="2000" dirty="0">
              <a:latin typeface="Alexandria" charset="0"/>
            </a:endParaRPr>
          </a:p>
        </p:txBody>
      </p:sp>
      <p:sp>
        <p:nvSpPr>
          <p:cNvPr id="32" name="Rectangle 31"/>
          <p:cNvSpPr/>
          <p:nvPr/>
        </p:nvSpPr>
        <p:spPr>
          <a:xfrm>
            <a:off x="3100132" y="70149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a:ea typeface="Roboto Light" panose="02000000000000000000" pitchFamily="2" charset="0"/>
            </a:endParaRPr>
          </a:p>
        </p:txBody>
      </p:sp>
      <p:sp>
        <p:nvSpPr>
          <p:cNvPr id="34" name="TextBox 33"/>
          <p:cNvSpPr txBox="1"/>
          <p:nvPr/>
        </p:nvSpPr>
        <p:spPr>
          <a:xfrm>
            <a:off x="3497954" y="1028321"/>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٠٦</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a:extLst>
              <a:ext uri="{FF2B5EF4-FFF2-40B4-BE49-F238E27FC236}">
                <a16:creationId xmlns:a16="http://schemas.microsoft.com/office/drawing/2014/main" id="{6C72C426-AA09-0E47-BAF7-14EED8356BA6}"/>
              </a:ext>
            </a:extLst>
          </p:cNvPr>
          <p:cNvSpPr/>
          <p:nvPr/>
        </p:nvSpPr>
        <p:spPr>
          <a:xfrm rot="18755808">
            <a:off x="-715648" y="990377"/>
            <a:ext cx="4320000" cy="1015663"/>
          </a:xfrm>
          <a:prstGeom prst="rect">
            <a:avLst/>
          </a:prstGeom>
          <a:noFill/>
        </p:spPr>
        <p:txBody>
          <a:bodyPr wrap="square" lIns="91440" tIns="45720" rIns="91440" bIns="45720">
            <a:spAutoFit/>
          </a:bodyPr>
          <a:lstStyle/>
          <a:p>
            <a:pPr algn="ctr"/>
            <a:r>
              <a:rPr lang="en-US" sz="60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Storytelling </a:t>
            </a:r>
          </a:p>
        </p:txBody>
      </p:sp>
    </p:spTree>
    <p:extLst>
      <p:ext uri="{BB962C8B-B14F-4D97-AF65-F5344CB8AC3E}">
        <p14:creationId xmlns:p14="http://schemas.microsoft.com/office/powerpoint/2010/main" val="10469546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500901"/>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80431" y="1285192"/>
            <a:ext cx="11918804" cy="5364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6719"/>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1962642" y="385546"/>
            <a:ext cx="6316388" cy="987281"/>
          </a:xfrm>
        </p:spPr>
        <p:txBody>
          <a:bodyPr>
            <a:normAutofit/>
          </a:bodyPr>
          <a:lstStyle/>
          <a:p>
            <a:pPr algn="r" defTabSz="914400" rtl="1" eaLnBrk="1" latinLnBrk="0" hangingPunct="1">
              <a:lnSpc>
                <a:spcPct val="90000"/>
              </a:lnSpc>
              <a:spcBef>
                <a:spcPts val="1000"/>
              </a:spcBef>
            </a:pPr>
            <a:r>
              <a:rPr lang="ar-JO" sz="2800" b="1" dirty="0">
                <a:solidFill>
                  <a:schemeClr val="accent1"/>
                </a:solidFill>
              </a:rPr>
              <a:t>كيف يمكن للصحفي استخدام القصة الرقمية؟</a:t>
            </a:r>
          </a:p>
        </p:txBody>
      </p:sp>
      <p:sp>
        <p:nvSpPr>
          <p:cNvPr id="3" name="Content Placeholder 2">
            <a:extLst>
              <a:ext uri="{FF2B5EF4-FFF2-40B4-BE49-F238E27FC236}">
                <a16:creationId xmlns:a16="http://schemas.microsoft.com/office/drawing/2014/main" id="{1D2D1792-83A3-5A43-907E-4181A8F183F6}"/>
              </a:ext>
            </a:extLst>
          </p:cNvPr>
          <p:cNvSpPr>
            <a:spLocks noGrp="1"/>
          </p:cNvSpPr>
          <p:nvPr>
            <p:ph idx="1"/>
          </p:nvPr>
        </p:nvSpPr>
        <p:spPr>
          <a:xfrm>
            <a:off x="838199" y="1352406"/>
            <a:ext cx="11173369" cy="4824557"/>
          </a:xfrm>
        </p:spPr>
        <p:txBody>
          <a:bodyPr/>
          <a:lstStyle/>
          <a:p>
            <a:pPr marL="228600" indent="-228600" algn="r" defTabSz="914400" rtl="1" eaLnBrk="1" latinLnBrk="0" hangingPunct="1">
              <a:lnSpc>
                <a:spcPct val="90000"/>
              </a:lnSpc>
              <a:spcBef>
                <a:spcPts val="1000"/>
              </a:spcBef>
              <a:buFont typeface="Arial" panose="020B0604020202020204" pitchFamily="34" charset="0"/>
              <a:buChar char="•"/>
            </a:pPr>
            <a:r>
              <a:rPr lang="ar-JO" dirty="0"/>
              <a:t>التقارير الميدانية المصورة</a:t>
            </a:r>
          </a:p>
          <a:p>
            <a:pPr marL="228600" indent="-228600" algn="r" defTabSz="914400" rtl="1" eaLnBrk="1" latinLnBrk="0" hangingPunct="1">
              <a:lnSpc>
                <a:spcPct val="90000"/>
              </a:lnSpc>
              <a:spcBef>
                <a:spcPts val="1000"/>
              </a:spcBef>
              <a:buFont typeface="Arial" panose="020B0604020202020204" pitchFamily="34" charset="0"/>
              <a:buChar char="•"/>
            </a:pPr>
            <a:r>
              <a:rPr lang="ar-JO" dirty="0"/>
              <a:t>السلاسل الوثائقية القصيرة</a:t>
            </a:r>
          </a:p>
          <a:p>
            <a:pPr marL="228600" indent="-228600" algn="r" defTabSz="914400" rtl="1" eaLnBrk="1" latinLnBrk="0" hangingPunct="1">
              <a:lnSpc>
                <a:spcPct val="90000"/>
              </a:lnSpc>
              <a:spcBef>
                <a:spcPts val="1000"/>
              </a:spcBef>
              <a:buFont typeface="Arial" panose="020B0604020202020204" pitchFamily="34" charset="0"/>
              <a:buChar char="•"/>
            </a:pPr>
            <a:r>
              <a:rPr lang="ar-JO" dirty="0"/>
              <a:t>القصص التفاعلية للويب</a:t>
            </a:r>
          </a:p>
          <a:p>
            <a:pPr marL="228600" indent="-228600" algn="r" defTabSz="914400" rtl="1" eaLnBrk="1" latinLnBrk="0" hangingPunct="1">
              <a:lnSpc>
                <a:spcPct val="90000"/>
              </a:lnSpc>
              <a:spcBef>
                <a:spcPts val="1000"/>
              </a:spcBef>
              <a:buFont typeface="Arial" panose="020B0604020202020204" pitchFamily="34" charset="0"/>
              <a:buChar char="•"/>
            </a:pPr>
            <a:r>
              <a:rPr lang="ar-JO" dirty="0"/>
              <a:t>الحملات الرقمية ذات الطابع الإنساني أو الحقوقي</a:t>
            </a:r>
          </a:p>
          <a:p>
            <a:pPr marL="228600" indent="-228600" algn="r" defTabSz="914400" rtl="1" eaLnBrk="1" latinLnBrk="0" hangingPunct="1">
              <a:lnSpc>
                <a:spcPct val="90000"/>
              </a:lnSpc>
              <a:spcBef>
                <a:spcPts val="1000"/>
              </a:spcBef>
              <a:buFont typeface="Arial" panose="020B0604020202020204" pitchFamily="34" charset="0"/>
              <a:buChar char="•"/>
            </a:pPr>
            <a:r>
              <a:rPr lang="ar-JO" dirty="0"/>
              <a:t>يستطيع الصحفي أن يدمج النص والصوت والصور لبناء قصة قوية تؤثر في الرأي العام.</a:t>
            </a:r>
            <a:endParaRPr lang="en-JO" dirty="0"/>
          </a:p>
        </p:txBody>
      </p:sp>
      <p:pic>
        <p:nvPicPr>
          <p:cNvPr id="10" name="Picture 9">
            <a:extLst>
              <a:ext uri="{FF2B5EF4-FFF2-40B4-BE49-F238E27FC236}">
                <a16:creationId xmlns:a16="http://schemas.microsoft.com/office/drawing/2014/main" id="{D8EE117A-FF9D-0B49-A5D3-EAB267E10F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0532" y="4207248"/>
            <a:ext cx="4292601" cy="2418514"/>
          </a:xfrm>
          <a:prstGeom prst="rect">
            <a:avLst/>
          </a:prstGeom>
        </p:spPr>
      </p:pic>
    </p:spTree>
    <p:extLst>
      <p:ext uri="{BB962C8B-B14F-4D97-AF65-F5344CB8AC3E}">
        <p14:creationId xmlns:p14="http://schemas.microsoft.com/office/powerpoint/2010/main" val="36337841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500901"/>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80431" y="1285192"/>
            <a:ext cx="11918804" cy="5364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6719"/>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461641" y="1937023"/>
            <a:ext cx="5019955" cy="738644"/>
          </a:xfrm>
        </p:spPr>
        <p:txBody>
          <a:bodyPr>
            <a:normAutofit/>
          </a:bodyPr>
          <a:lstStyle/>
          <a:p>
            <a:pPr algn="r" defTabSz="914400" rtl="1" eaLnBrk="1" latinLnBrk="0" hangingPunct="1">
              <a:lnSpc>
                <a:spcPct val="90000"/>
              </a:lnSpc>
              <a:spcBef>
                <a:spcPts val="1000"/>
              </a:spcBef>
            </a:pPr>
            <a:r>
              <a:rPr lang="ar-JO" sz="2800" b="1" u="sng" dirty="0">
                <a:solidFill>
                  <a:schemeClr val="accent1"/>
                </a:solidFill>
              </a:rPr>
              <a:t>تأثير السرد الرقمي على تفاعل الجمهور:</a:t>
            </a:r>
          </a:p>
        </p:txBody>
      </p:sp>
      <p:sp>
        <p:nvSpPr>
          <p:cNvPr id="3" name="Content Placeholder 2">
            <a:extLst>
              <a:ext uri="{FF2B5EF4-FFF2-40B4-BE49-F238E27FC236}">
                <a16:creationId xmlns:a16="http://schemas.microsoft.com/office/drawing/2014/main" id="{1D2D1792-83A3-5A43-907E-4181A8F183F6}"/>
              </a:ext>
            </a:extLst>
          </p:cNvPr>
          <p:cNvSpPr>
            <a:spLocks noGrp="1"/>
          </p:cNvSpPr>
          <p:nvPr>
            <p:ph idx="1"/>
          </p:nvPr>
        </p:nvSpPr>
        <p:spPr>
          <a:xfrm>
            <a:off x="5680013" y="1285193"/>
            <a:ext cx="6331555" cy="5336112"/>
          </a:xfrm>
        </p:spPr>
        <p:txBody>
          <a:bodyPr/>
          <a:lstStyle/>
          <a:p>
            <a:pPr marL="514350" indent="-514350" algn="r" defTabSz="914400" rtl="1" eaLnBrk="1" latinLnBrk="0" hangingPunct="1">
              <a:lnSpc>
                <a:spcPct val="150000"/>
              </a:lnSpc>
              <a:spcBef>
                <a:spcPts val="1000"/>
              </a:spcBef>
              <a:buFont typeface="+mj-lt"/>
              <a:buAutoNum type="arabicPeriod"/>
            </a:pPr>
            <a:r>
              <a:rPr lang="ar-JO" sz="2800" dirty="0">
                <a:cs typeface="+mj-cs"/>
              </a:rPr>
              <a:t>زيادة التفاعل عبر الوسائط المتعددة</a:t>
            </a:r>
          </a:p>
          <a:p>
            <a:pPr marL="514350" indent="-514350" algn="r" defTabSz="914400" rtl="1" eaLnBrk="1" latinLnBrk="0" hangingPunct="1">
              <a:lnSpc>
                <a:spcPct val="150000"/>
              </a:lnSpc>
              <a:spcBef>
                <a:spcPts val="1000"/>
              </a:spcBef>
              <a:buFont typeface="+mj-lt"/>
              <a:buAutoNum type="arabicPeriod"/>
            </a:pPr>
            <a:r>
              <a:rPr lang="ar-JO" sz="2800" dirty="0">
                <a:cs typeface="+mj-cs"/>
              </a:rPr>
              <a:t>تعزيز الفهم العاطفي والمعرفي للقضية</a:t>
            </a:r>
          </a:p>
          <a:p>
            <a:pPr marL="514350" indent="-514350" algn="r" defTabSz="914400" rtl="1" eaLnBrk="1" latinLnBrk="0" hangingPunct="1">
              <a:lnSpc>
                <a:spcPct val="150000"/>
              </a:lnSpc>
              <a:spcBef>
                <a:spcPts val="1000"/>
              </a:spcBef>
              <a:buFont typeface="+mj-lt"/>
              <a:buAutoNum type="arabicPeriod"/>
            </a:pPr>
            <a:r>
              <a:rPr lang="ar-JO" sz="2800" dirty="0">
                <a:cs typeface="+mj-cs"/>
              </a:rPr>
              <a:t>توسيع قاعدة الجمهور، خصوصًا على منصات التواصل الاجتماعي</a:t>
            </a:r>
          </a:p>
          <a:p>
            <a:pPr marL="514350" indent="-514350" algn="r" defTabSz="914400" rtl="1" eaLnBrk="1" latinLnBrk="0" hangingPunct="1">
              <a:lnSpc>
                <a:spcPct val="150000"/>
              </a:lnSpc>
              <a:spcBef>
                <a:spcPts val="1000"/>
              </a:spcBef>
              <a:buFont typeface="+mj-lt"/>
              <a:buAutoNum type="arabicPeriod"/>
            </a:pPr>
            <a:r>
              <a:rPr lang="ar-JO" sz="2800" dirty="0">
                <a:cs typeface="+mj-cs"/>
              </a:rPr>
              <a:t>إمكانية الانتشار الفيروسي (</a:t>
            </a:r>
            <a:r>
              <a:rPr lang="en-US" sz="2800" dirty="0">
                <a:cs typeface="+mj-cs"/>
              </a:rPr>
              <a:t>Viral Reach)</a:t>
            </a:r>
            <a:endParaRPr lang="en-JO" sz="2800" dirty="0">
              <a:cs typeface="+mj-cs"/>
            </a:endParaRPr>
          </a:p>
        </p:txBody>
      </p:sp>
      <p:pic>
        <p:nvPicPr>
          <p:cNvPr id="8" name="Picture 7">
            <a:extLst>
              <a:ext uri="{FF2B5EF4-FFF2-40B4-BE49-F238E27FC236}">
                <a16:creationId xmlns:a16="http://schemas.microsoft.com/office/drawing/2014/main" id="{E26E3F28-7E1E-9543-A2D6-2C6B7F246A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641" y="3177773"/>
            <a:ext cx="5218373" cy="3422314"/>
          </a:xfrm>
          <a:prstGeom prst="rect">
            <a:avLst/>
          </a:prstGeom>
        </p:spPr>
      </p:pic>
    </p:spTree>
    <p:extLst>
      <p:ext uri="{BB962C8B-B14F-4D97-AF65-F5344CB8AC3E}">
        <p14:creationId xmlns:p14="http://schemas.microsoft.com/office/powerpoint/2010/main" val="7416064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1304" y="1685495"/>
            <a:ext cx="11679192" cy="49273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p:cNvSpPr txBox="1"/>
          <p:nvPr/>
        </p:nvSpPr>
        <p:spPr>
          <a:xfrm>
            <a:off x="3260035" y="857189"/>
            <a:ext cx="6016487" cy="742511"/>
          </a:xfrm>
          <a:prstGeom prst="rect">
            <a:avLst/>
          </a:prstGeom>
          <a:noFill/>
        </p:spPr>
        <p:txBody>
          <a:bodyPr wrap="square" rtlCol="0">
            <a:spAutoFit/>
          </a:bodyPr>
          <a:lstStyle/>
          <a:p>
            <a:pPr algn="ctr" rtl="1">
              <a:lnSpc>
                <a:spcPct val="150000"/>
              </a:lnSpc>
            </a:pPr>
            <a:r>
              <a:rPr lang="ar-JO" sz="3200" b="1" u="sng" dirty="0">
                <a:solidFill>
                  <a:schemeClr val="accent1">
                    <a:lumMod val="75000"/>
                  </a:schemeClr>
                </a:solidFill>
                <a:latin typeface="Alexandria" charset="0"/>
                <a:cs typeface="+mj-cs"/>
              </a:rPr>
              <a:t>تحديات إنتاج القصص الرقمية</a:t>
            </a:r>
          </a:p>
        </p:txBody>
      </p:sp>
      <p:sp>
        <p:nvSpPr>
          <p:cNvPr id="5" name="Rectangle 4"/>
          <p:cNvSpPr/>
          <p:nvPr/>
        </p:nvSpPr>
        <p:spPr>
          <a:xfrm>
            <a:off x="696715" y="7575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1134944" y="1196422"/>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٠٧</a:t>
            </a:r>
            <a:endParaRPr lang="en-US" sz="4400" b="1" dirty="0">
              <a:solidFill>
                <a:schemeClr val="bg1"/>
              </a:solidFill>
              <a:latin typeface="Alexandria" charset="0"/>
              <a:cs typeface="Alexandria" charset="0"/>
            </a:endParaRPr>
          </a:p>
        </p:txBody>
      </p:sp>
      <p:sp>
        <p:nvSpPr>
          <p:cNvPr id="48" name="TextBox 47"/>
          <p:cNvSpPr txBox="1"/>
          <p:nvPr/>
        </p:nvSpPr>
        <p:spPr>
          <a:xfrm>
            <a:off x="889000" y="1923543"/>
            <a:ext cx="10971696" cy="3570208"/>
          </a:xfrm>
          <a:prstGeom prst="rect">
            <a:avLst/>
          </a:prstGeom>
          <a:noFill/>
        </p:spPr>
        <p:txBody>
          <a:bodyPr wrap="square" rtlCol="0">
            <a:spAutoFit/>
          </a:bodyPr>
          <a:lstStyle/>
          <a:p>
            <a:pPr algn="just" rtl="1">
              <a:lnSpc>
                <a:spcPct val="150000"/>
              </a:lnSpc>
            </a:pPr>
            <a:r>
              <a:rPr lang="ar-JO" sz="2000" dirty="0">
                <a:solidFill>
                  <a:schemeClr val="accent1">
                    <a:lumMod val="75000"/>
                  </a:schemeClr>
                </a:solidFill>
                <a:latin typeface="Alexandria" charset="0"/>
                <a:cs typeface="+mj-cs"/>
              </a:rPr>
              <a:t>يمثل السرد القصصي الرقمي أداة فعالة في يد الصحفي والمنتج الإعلامي لإيصال الرسائل بشكل مؤثر وسلس. ومع تزايد استخدام الوسائط الرقمية في الإعلام، يصبح من الضروري امتلاك مهارات رقمية سردية تواكب تطور الجمهور الرقمي.</a:t>
            </a:r>
          </a:p>
          <a:p>
            <a:pPr algn="just" rtl="1">
              <a:lnSpc>
                <a:spcPct val="150000"/>
              </a:lnSpc>
            </a:pPr>
            <a:r>
              <a:rPr lang="ar-JO" sz="2000" dirty="0">
                <a:solidFill>
                  <a:schemeClr val="accent1">
                    <a:lumMod val="75000"/>
                  </a:schemeClr>
                </a:solidFill>
                <a:latin typeface="Alexandria" charset="0"/>
                <a:cs typeface="+mj-cs"/>
              </a:rPr>
              <a:t>لكن هناك العديد من التحديات التي تواجه الصحفيين عند انتاج القصص الرقمية، أهمها: </a:t>
            </a:r>
          </a:p>
          <a:p>
            <a:pPr marL="342900" indent="-342900" algn="just" rtl="1">
              <a:lnSpc>
                <a:spcPct val="150000"/>
              </a:lnSpc>
              <a:buFont typeface="+mj-lt"/>
              <a:buAutoNum type="arabicPeriod"/>
            </a:pPr>
            <a:r>
              <a:rPr lang="ar-JO" sz="2000" dirty="0">
                <a:latin typeface="Alexandria" charset="0"/>
                <a:cs typeface="+mj-cs"/>
              </a:rPr>
              <a:t>الحاجة إلى مهارات تقنية متعددة</a:t>
            </a:r>
          </a:p>
          <a:p>
            <a:pPr marL="342900" indent="-342900" algn="just" rtl="1">
              <a:lnSpc>
                <a:spcPct val="150000"/>
              </a:lnSpc>
              <a:buFont typeface="+mj-lt"/>
              <a:buAutoNum type="arabicPeriod"/>
            </a:pPr>
            <a:r>
              <a:rPr lang="ar-JO" sz="2000" dirty="0">
                <a:latin typeface="Alexandria" charset="0"/>
                <a:cs typeface="+mj-cs"/>
              </a:rPr>
              <a:t>ارتفاع تكلفة الوقت والإنتاج أحيانًا</a:t>
            </a:r>
          </a:p>
          <a:p>
            <a:pPr marL="342900" indent="-342900" algn="just" rtl="1">
              <a:lnSpc>
                <a:spcPct val="150000"/>
              </a:lnSpc>
              <a:buFont typeface="+mj-lt"/>
              <a:buAutoNum type="arabicPeriod"/>
            </a:pPr>
            <a:r>
              <a:rPr lang="ar-JO" sz="2000" dirty="0">
                <a:latin typeface="Alexandria" charset="0"/>
                <a:cs typeface="+mj-cs"/>
              </a:rPr>
              <a:t>صعوبة الوصول لمصادر موثوقة من الصور أو الصوتيات</a:t>
            </a:r>
          </a:p>
          <a:p>
            <a:pPr marL="342900" indent="-342900" algn="just" rtl="1">
              <a:lnSpc>
                <a:spcPct val="150000"/>
              </a:lnSpc>
              <a:buFont typeface="+mj-lt"/>
              <a:buAutoNum type="arabicPeriod"/>
            </a:pPr>
            <a:r>
              <a:rPr lang="ar-JO" sz="2000" dirty="0">
                <a:latin typeface="Alexandria" charset="0"/>
                <a:cs typeface="+mj-cs"/>
              </a:rPr>
              <a:t>تداخل الاعتبارات الأخلاقية، خصوصًا في القضايا الحساسة</a:t>
            </a:r>
            <a:endParaRPr lang="en-US" sz="2000" dirty="0">
              <a:latin typeface="Alexandria" charset="0"/>
              <a:cs typeface="+mj-cs"/>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5355" y="-4202"/>
            <a:ext cx="2305141" cy="1076343"/>
          </a:xfrm>
          <a:prstGeom prst="rect">
            <a:avLst/>
          </a:prstGeom>
        </p:spPr>
      </p:pic>
    </p:spTree>
    <p:extLst>
      <p:ext uri="{BB962C8B-B14F-4D97-AF65-F5344CB8AC3E}">
        <p14:creationId xmlns:p14="http://schemas.microsoft.com/office/powerpoint/2010/main" val="23606292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A5FDABB-2C36-F241-BFD0-B084E503CC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199" y="-178905"/>
            <a:ext cx="12292397" cy="7215809"/>
          </a:xfrm>
          <a:prstGeom prst="rect">
            <a:avLst/>
          </a:prstGeom>
        </p:spPr>
      </p:pic>
      <p:sp>
        <p:nvSpPr>
          <p:cNvPr id="7" name="Rectangle 6">
            <a:extLst>
              <a:ext uri="{FF2B5EF4-FFF2-40B4-BE49-F238E27FC236}">
                <a16:creationId xmlns:a16="http://schemas.microsoft.com/office/drawing/2014/main" id="{69A9E97B-FECB-3B48-B1C4-D243532ADF4E}"/>
              </a:ext>
            </a:extLst>
          </p:cNvPr>
          <p:cNvSpPr/>
          <p:nvPr/>
        </p:nvSpPr>
        <p:spPr>
          <a:xfrm>
            <a:off x="-335374" y="2264969"/>
            <a:ext cx="8313184" cy="584775"/>
          </a:xfrm>
          <a:prstGeom prst="rect">
            <a:avLst/>
          </a:prstGeom>
          <a:noFill/>
        </p:spPr>
        <p:txBody>
          <a:bodyPr wrap="square" lIns="91440" tIns="45720" rIns="91440" bIns="45720">
            <a:spAutoFit/>
          </a:bodyPr>
          <a:lstStyle/>
          <a:p>
            <a:pPr algn="ctr"/>
            <a:r>
              <a:rPr lang="ar-JO" sz="3200" b="1" i="0" u="none" strike="noStrike" dirty="0">
                <a:ln w="12700">
                  <a:solidFill>
                    <a:schemeClr val="accent1"/>
                  </a:solidFill>
                  <a:prstDash val="solid"/>
                </a:ln>
                <a:pattFill prst="pct50">
                  <a:fgClr>
                    <a:schemeClr val="accent1"/>
                  </a:fgClr>
                  <a:bgClr>
                    <a:schemeClr val="accent1">
                      <a:lumMod val="20000"/>
                      <a:lumOff val="80000"/>
                    </a:schemeClr>
                  </a:bgClr>
                </a:pattFill>
                <a:effectLst>
                  <a:glow rad="228600">
                    <a:schemeClr val="accent5">
                      <a:satMod val="175000"/>
                      <a:alpha val="40000"/>
                    </a:schemeClr>
                  </a:glow>
                  <a:outerShdw dist="38100" dir="2640000" algn="bl" rotWithShape="0">
                    <a:schemeClr val="accent1"/>
                  </a:outerShdw>
                </a:effectLst>
                <a:latin typeface="-webkit-standard"/>
              </a:rPr>
              <a:t>استخدام الذكاء الاصطناعي في إنتاج المحتوى الصحفي</a:t>
            </a:r>
            <a:endParaRPr lang="en-JO" sz="3200" b="1" dirty="0">
              <a:ln w="12700">
                <a:solidFill>
                  <a:schemeClr val="accent1"/>
                </a:solidFill>
                <a:prstDash val="solid"/>
              </a:ln>
              <a:pattFill prst="pct50">
                <a:fgClr>
                  <a:schemeClr val="accent1"/>
                </a:fgClr>
                <a:bgClr>
                  <a:schemeClr val="accent1">
                    <a:lumMod val="20000"/>
                    <a:lumOff val="80000"/>
                  </a:schemeClr>
                </a:bgClr>
              </a:pattFill>
              <a:effectLst>
                <a:glow rad="228600">
                  <a:schemeClr val="accent5">
                    <a:satMod val="175000"/>
                    <a:alpha val="40000"/>
                  </a:schemeClr>
                </a:glow>
                <a:outerShdw dist="38100" dir="2640000" algn="bl" rotWithShape="0">
                  <a:schemeClr val="accent1"/>
                </a:outerShdw>
              </a:effectLst>
            </a:endParaRPr>
          </a:p>
        </p:txBody>
      </p:sp>
    </p:spTree>
    <p:extLst>
      <p:ext uri="{BB962C8B-B14F-4D97-AF65-F5344CB8AC3E}">
        <p14:creationId xmlns:p14="http://schemas.microsoft.com/office/powerpoint/2010/main" val="27455265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500901"/>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80431" y="1285192"/>
            <a:ext cx="11918804" cy="5364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7272"/>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838200" y="546618"/>
            <a:ext cx="10515600" cy="738574"/>
          </a:xfrm>
        </p:spPr>
        <p:txBody>
          <a:bodyPr>
            <a:normAutofit/>
          </a:bodyPr>
          <a:lstStyle/>
          <a:p>
            <a:pPr algn="ctr" defTabSz="914400" rtl="1" eaLnBrk="1" latinLnBrk="0" hangingPunct="1">
              <a:lnSpc>
                <a:spcPct val="150000"/>
              </a:lnSpc>
              <a:spcBef>
                <a:spcPts val="1000"/>
              </a:spcBef>
            </a:pPr>
            <a:r>
              <a:rPr lang="ar-JO" sz="2800" b="1" dirty="0">
                <a:cs typeface="+mj-cs"/>
              </a:rPr>
              <a:t>مقدمة عن الذكاء الاصطناعي : </a:t>
            </a:r>
            <a:r>
              <a:rPr lang="en-US" sz="2800" b="1" dirty="0">
                <a:cs typeface="+mj-cs"/>
              </a:rPr>
              <a:t>Artificial Intelligence</a:t>
            </a:r>
          </a:p>
        </p:txBody>
      </p:sp>
      <p:sp>
        <p:nvSpPr>
          <p:cNvPr id="3" name="Content Placeholder 2">
            <a:extLst>
              <a:ext uri="{FF2B5EF4-FFF2-40B4-BE49-F238E27FC236}">
                <a16:creationId xmlns:a16="http://schemas.microsoft.com/office/drawing/2014/main" id="{1D2D1792-83A3-5A43-907E-4181A8F183F6}"/>
              </a:ext>
            </a:extLst>
          </p:cNvPr>
          <p:cNvSpPr>
            <a:spLocks noGrp="1"/>
          </p:cNvSpPr>
          <p:nvPr>
            <p:ph idx="1"/>
          </p:nvPr>
        </p:nvSpPr>
        <p:spPr>
          <a:xfrm>
            <a:off x="450574" y="1417983"/>
            <a:ext cx="11449878" cy="5049078"/>
          </a:xfrm>
        </p:spPr>
        <p:txBody>
          <a:bodyPr>
            <a:normAutofit/>
          </a:bodyPr>
          <a:lstStyle/>
          <a:p>
            <a:pPr marL="0" indent="0" algn="just" defTabSz="914400" rtl="1" eaLnBrk="1" latinLnBrk="0" hangingPunct="1">
              <a:lnSpc>
                <a:spcPct val="150000"/>
              </a:lnSpc>
              <a:spcBef>
                <a:spcPts val="1000"/>
              </a:spcBef>
              <a:buNone/>
            </a:pPr>
            <a:r>
              <a:rPr lang="ar-JO" sz="2800" dirty="0">
                <a:cs typeface="+mj-cs"/>
              </a:rPr>
              <a:t>الذكاء الاصطناعي هو فرع من علوم الحاسوب يهدف إلى تطوير أنظمة قادرة على أداء مهام تتطلب ذكاءً بشريًا مثل الفهم، التحليل، اتخاذ القرار، والتعلم من التجربة.</a:t>
            </a:r>
          </a:p>
          <a:p>
            <a:pPr marL="0" indent="0" algn="just" defTabSz="914400" rtl="1" eaLnBrk="1" latinLnBrk="0" hangingPunct="1">
              <a:lnSpc>
                <a:spcPct val="150000"/>
              </a:lnSpc>
              <a:spcBef>
                <a:spcPts val="1000"/>
              </a:spcBef>
              <a:buNone/>
            </a:pPr>
            <a:r>
              <a:rPr lang="ar-JO" sz="2800" b="1" u="sng" dirty="0">
                <a:solidFill>
                  <a:schemeClr val="tx2"/>
                </a:solidFill>
                <a:cs typeface="+mj-cs"/>
              </a:rPr>
              <a:t>في الصحافة، </a:t>
            </a:r>
            <a:r>
              <a:rPr lang="ar-JO" sz="2800" dirty="0">
                <a:cs typeface="+mj-cs"/>
              </a:rPr>
              <a:t>يشير الذكاء الاصطناعي إلى استخدام خوارزميات وتقنيات لتحليل البيانات، إنتاج النصوص، التحقق من الأخبار، وتخصيص المحتوى للجمهور.</a:t>
            </a:r>
          </a:p>
          <a:p>
            <a:pPr marL="0" indent="0" algn="just" defTabSz="914400" rtl="1" eaLnBrk="1" latinLnBrk="0" hangingPunct="1">
              <a:lnSpc>
                <a:spcPct val="150000"/>
              </a:lnSpc>
              <a:spcBef>
                <a:spcPts val="1000"/>
              </a:spcBef>
              <a:buNone/>
            </a:pPr>
            <a:r>
              <a:rPr lang="ar-JO" sz="2800" dirty="0">
                <a:cs typeface="+mj-cs"/>
              </a:rPr>
              <a:t>📌 تعريف </a:t>
            </a:r>
            <a:r>
              <a:rPr lang="en-US" sz="2800" b="1" u="sng" dirty="0">
                <a:solidFill>
                  <a:schemeClr val="tx2"/>
                </a:solidFill>
                <a:cs typeface="+mj-cs"/>
              </a:rPr>
              <a:t>Marconi (2020)</a:t>
            </a:r>
            <a:r>
              <a:rPr lang="ar-SA" sz="2800" dirty="0">
                <a:cs typeface="+mj-cs"/>
              </a:rPr>
              <a:t>" </a:t>
            </a:r>
            <a:r>
              <a:rPr lang="ar-SA" sz="2800" dirty="0" err="1">
                <a:cs typeface="+mj-cs"/>
              </a:rPr>
              <a:t>ا</a:t>
            </a:r>
            <a:r>
              <a:rPr lang="ar-JO" sz="2800" dirty="0">
                <a:cs typeface="+mj-cs"/>
              </a:rPr>
              <a:t>لذكاء الاصطناعي في الإعلام هو القدرة على معالجة البيانات الضخمة لتوليد محتوى أو قرارات تحريرية تدعم العمل الصحفي."</a:t>
            </a:r>
            <a:endParaRPr lang="en-JO" sz="2800" dirty="0">
              <a:cs typeface="+mj-cs"/>
            </a:endParaRPr>
          </a:p>
        </p:txBody>
      </p:sp>
    </p:spTree>
    <p:extLst>
      <p:ext uri="{BB962C8B-B14F-4D97-AF65-F5344CB8AC3E}">
        <p14:creationId xmlns:p14="http://schemas.microsoft.com/office/powerpoint/2010/main" val="7607618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9740348" y="-293373"/>
            <a:ext cx="2305878" cy="1537415"/>
          </a:xfrm>
          <a:prstGeom prst="rect">
            <a:avLst/>
          </a:prstGeom>
        </p:spPr>
      </p:pic>
      <p:sp>
        <p:nvSpPr>
          <p:cNvPr id="5" name="Title 4">
            <a:extLst>
              <a:ext uri="{FF2B5EF4-FFF2-40B4-BE49-F238E27FC236}">
                <a16:creationId xmlns:a16="http://schemas.microsoft.com/office/drawing/2014/main" id="{2E70D763-8891-4149-A628-3D6B2820A933}"/>
              </a:ext>
            </a:extLst>
          </p:cNvPr>
          <p:cNvSpPr>
            <a:spLocks noGrp="1"/>
          </p:cNvSpPr>
          <p:nvPr>
            <p:ph type="title"/>
          </p:nvPr>
        </p:nvSpPr>
        <p:spPr>
          <a:xfrm>
            <a:off x="383691" y="561029"/>
            <a:ext cx="5354501" cy="683013"/>
          </a:xfrm>
        </p:spPr>
        <p:txBody>
          <a:bodyPr anchor="t">
            <a:normAutofit fontScale="90000"/>
          </a:bodyPr>
          <a:lstStyle/>
          <a:p>
            <a:pPr algn="r" rtl="1"/>
            <a:r>
              <a:rPr lang="ar-JO" b="1" u="sng" dirty="0"/>
              <a:t>تطبيقات الذكاء الاصطناعي في الصحافة:</a:t>
            </a:r>
            <a:br>
              <a:rPr lang="ar-JO" b="1" u="sng" dirty="0"/>
            </a:br>
            <a:endParaRPr lang="en-JO" b="1" u="sng" dirty="0"/>
          </a:p>
        </p:txBody>
      </p:sp>
      <p:sp>
        <p:nvSpPr>
          <p:cNvPr id="7" name="Text Placeholder 6">
            <a:extLst>
              <a:ext uri="{FF2B5EF4-FFF2-40B4-BE49-F238E27FC236}">
                <a16:creationId xmlns:a16="http://schemas.microsoft.com/office/drawing/2014/main" id="{8C0EF728-2722-B541-817B-D4BED767424A}"/>
              </a:ext>
            </a:extLst>
          </p:cNvPr>
          <p:cNvSpPr>
            <a:spLocks noGrp="1"/>
          </p:cNvSpPr>
          <p:nvPr>
            <p:ph type="body" sz="half" idx="2"/>
          </p:nvPr>
        </p:nvSpPr>
        <p:spPr>
          <a:xfrm>
            <a:off x="145774" y="1244042"/>
            <a:ext cx="5764696" cy="5613958"/>
          </a:xfrm>
        </p:spPr>
        <p:txBody>
          <a:bodyPr>
            <a:normAutofit/>
          </a:bodyPr>
          <a:lstStyle/>
          <a:p>
            <a:pPr marL="457200" indent="-457200" algn="just" defTabSz="914400" rtl="1" eaLnBrk="1" latinLnBrk="0" hangingPunct="1">
              <a:lnSpc>
                <a:spcPct val="150000"/>
              </a:lnSpc>
              <a:spcBef>
                <a:spcPts val="1000"/>
              </a:spcBef>
              <a:buFont typeface="+mj-lt"/>
              <a:buAutoNum type="arabicPeriod"/>
            </a:pPr>
            <a:r>
              <a:rPr lang="ar-JO" sz="2400" dirty="0">
                <a:cs typeface="+mj-cs"/>
              </a:rPr>
              <a:t>إنتاج الأخبار التلقائي (</a:t>
            </a:r>
            <a:r>
              <a:rPr lang="en-US" sz="2400" dirty="0">
                <a:cs typeface="+mj-cs"/>
              </a:rPr>
              <a:t>Automated Journalism)</a:t>
            </a:r>
          </a:p>
          <a:p>
            <a:pPr marL="457200" indent="-457200" algn="just" defTabSz="914400" rtl="1" eaLnBrk="1" latinLnBrk="0" hangingPunct="1">
              <a:lnSpc>
                <a:spcPct val="150000"/>
              </a:lnSpc>
              <a:spcBef>
                <a:spcPts val="1000"/>
              </a:spcBef>
              <a:buFont typeface="+mj-lt"/>
              <a:buAutoNum type="arabicPeriod"/>
            </a:pPr>
            <a:r>
              <a:rPr lang="ar-JO" sz="2400" dirty="0">
                <a:cs typeface="+mj-cs"/>
              </a:rPr>
              <a:t>تحليل المحتوى الإعلامي</a:t>
            </a:r>
          </a:p>
          <a:p>
            <a:pPr marL="457200" indent="-457200" algn="just" defTabSz="914400" rtl="1" eaLnBrk="1" latinLnBrk="0" hangingPunct="1">
              <a:lnSpc>
                <a:spcPct val="150000"/>
              </a:lnSpc>
              <a:spcBef>
                <a:spcPts val="1000"/>
              </a:spcBef>
              <a:buFont typeface="+mj-lt"/>
              <a:buAutoNum type="arabicPeriod"/>
            </a:pPr>
            <a:r>
              <a:rPr lang="ar-JO" sz="2400" dirty="0">
                <a:cs typeface="+mj-cs"/>
              </a:rPr>
              <a:t>التعرف على الصور والمقاطع المصورة</a:t>
            </a:r>
          </a:p>
          <a:p>
            <a:pPr marL="457200" indent="-457200" algn="just" defTabSz="914400" rtl="1" eaLnBrk="1" latinLnBrk="0" hangingPunct="1">
              <a:lnSpc>
                <a:spcPct val="150000"/>
              </a:lnSpc>
              <a:spcBef>
                <a:spcPts val="1000"/>
              </a:spcBef>
              <a:buFont typeface="+mj-lt"/>
              <a:buAutoNum type="arabicPeriod"/>
            </a:pPr>
            <a:r>
              <a:rPr lang="ar-JO" sz="2400" dirty="0">
                <a:cs typeface="+mj-cs"/>
              </a:rPr>
              <a:t>الترجمة والتحويل الصوتي</a:t>
            </a:r>
          </a:p>
          <a:p>
            <a:pPr marL="457200" indent="-457200" algn="just" defTabSz="914400" rtl="1" eaLnBrk="1" latinLnBrk="0" hangingPunct="1">
              <a:lnSpc>
                <a:spcPct val="150000"/>
              </a:lnSpc>
              <a:spcBef>
                <a:spcPts val="1000"/>
              </a:spcBef>
              <a:buFont typeface="+mj-lt"/>
              <a:buAutoNum type="arabicPeriod"/>
            </a:pPr>
            <a:r>
              <a:rPr lang="ar-JO" sz="2400" dirty="0">
                <a:cs typeface="+mj-cs"/>
              </a:rPr>
              <a:t>التوصية بالمحتوى بناءً على سلوك المستخدم</a:t>
            </a:r>
          </a:p>
          <a:p>
            <a:pPr algn="just" defTabSz="914400" rtl="1" eaLnBrk="1" latinLnBrk="0" hangingPunct="1">
              <a:lnSpc>
                <a:spcPct val="150000"/>
              </a:lnSpc>
              <a:spcBef>
                <a:spcPts val="1000"/>
              </a:spcBef>
            </a:pPr>
            <a:r>
              <a:rPr lang="en-JO" sz="2400" dirty="0">
                <a:cs typeface="+mj-cs"/>
              </a:rPr>
              <a:t>📝 </a:t>
            </a:r>
            <a:r>
              <a:rPr lang="ar-JO" sz="2400" dirty="0">
                <a:cs typeface="+mj-cs"/>
              </a:rPr>
              <a:t>تسهم هذه التطبيقات في تسريع العمل الصحفي وزيادة الدقة وتحسين تجربة الجمهور.</a:t>
            </a:r>
            <a:endParaRPr lang="en-JO" sz="2400" dirty="0">
              <a:cs typeface="+mj-cs"/>
            </a:endParaRPr>
          </a:p>
        </p:txBody>
      </p:sp>
      <p:pic>
        <p:nvPicPr>
          <p:cNvPr id="13" name="Picture Placeholder 12">
            <a:extLst>
              <a:ext uri="{FF2B5EF4-FFF2-40B4-BE49-F238E27FC236}">
                <a16:creationId xmlns:a16="http://schemas.microsoft.com/office/drawing/2014/main" id="{3D30DEAF-D31F-564A-A081-BF633A9D6004}"/>
              </a:ext>
            </a:extLst>
          </p:cNvPr>
          <p:cNvPicPr>
            <a:picLocks noGrp="1" noChangeAspect="1"/>
          </p:cNvPicPr>
          <p:nvPr>
            <p:ph type="pic" idx="1"/>
          </p:nvPr>
        </p:nvPicPr>
        <p:blipFill>
          <a:blip r:embed="rId3">
            <a:extLst>
              <a:ext uri="{28A0092B-C50C-407E-A947-70E740481C1C}">
                <a14:useLocalDpi xmlns:a14="http://schemas.microsoft.com/office/drawing/2010/main" val="0"/>
              </a:ext>
            </a:extLst>
          </a:blip>
          <a:srcRect l="12082" r="12082"/>
          <a:stretch>
            <a:fillRect/>
          </a:stretch>
        </p:blipFill>
        <p:spPr>
          <a:xfrm>
            <a:off x="6019800" y="1410094"/>
            <a:ext cx="6172200" cy="4873625"/>
          </a:xfr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46383" y="-275683"/>
            <a:ext cx="2305878" cy="1537415"/>
          </a:xfrm>
          <a:prstGeom prst="rect">
            <a:avLst/>
          </a:prstGeom>
        </p:spPr>
      </p:pic>
      <p:sp>
        <p:nvSpPr>
          <p:cNvPr id="5" name="Title 4">
            <a:extLst>
              <a:ext uri="{FF2B5EF4-FFF2-40B4-BE49-F238E27FC236}">
                <a16:creationId xmlns:a16="http://schemas.microsoft.com/office/drawing/2014/main" id="{2E70D763-8891-4149-A628-3D6B2820A933}"/>
              </a:ext>
            </a:extLst>
          </p:cNvPr>
          <p:cNvSpPr>
            <a:spLocks noGrp="1"/>
          </p:cNvSpPr>
          <p:nvPr>
            <p:ph type="title"/>
          </p:nvPr>
        </p:nvSpPr>
        <p:spPr>
          <a:xfrm>
            <a:off x="2597426" y="335742"/>
            <a:ext cx="7487478" cy="683013"/>
          </a:xfrm>
        </p:spPr>
        <p:txBody>
          <a:bodyPr anchor="t">
            <a:normAutofit fontScale="90000"/>
          </a:bodyPr>
          <a:lstStyle/>
          <a:p>
            <a:pPr algn="just" defTabSz="914400" rtl="1" eaLnBrk="1" latinLnBrk="0" hangingPunct="1">
              <a:lnSpc>
                <a:spcPct val="150000"/>
              </a:lnSpc>
              <a:spcBef>
                <a:spcPts val="1000"/>
              </a:spcBef>
            </a:pPr>
            <a:r>
              <a:rPr lang="ar-JO" sz="3200" b="1" u="sng" dirty="0">
                <a:cs typeface="+mn-cs"/>
              </a:rPr>
              <a:t>روبوتات الكتابة الصحفية : </a:t>
            </a:r>
            <a:r>
              <a:rPr lang="en-US" sz="3200" b="1" u="sng" dirty="0">
                <a:cs typeface="+mn-cs"/>
              </a:rPr>
              <a:t>News-writing Bots</a:t>
            </a:r>
          </a:p>
        </p:txBody>
      </p:sp>
      <p:sp>
        <p:nvSpPr>
          <p:cNvPr id="7" name="Text Placeholder 6">
            <a:extLst>
              <a:ext uri="{FF2B5EF4-FFF2-40B4-BE49-F238E27FC236}">
                <a16:creationId xmlns:a16="http://schemas.microsoft.com/office/drawing/2014/main" id="{8C0EF728-2722-B541-817B-D4BED767424A}"/>
              </a:ext>
            </a:extLst>
          </p:cNvPr>
          <p:cNvSpPr>
            <a:spLocks noGrp="1"/>
          </p:cNvSpPr>
          <p:nvPr>
            <p:ph type="body" sz="half" idx="2"/>
          </p:nvPr>
        </p:nvSpPr>
        <p:spPr>
          <a:xfrm>
            <a:off x="145774" y="1244042"/>
            <a:ext cx="11900452" cy="5613958"/>
          </a:xfrm>
        </p:spPr>
        <p:txBody>
          <a:bodyPr>
            <a:normAutofit/>
          </a:bodyPr>
          <a:lstStyle/>
          <a:p>
            <a:pPr algn="just" defTabSz="914400" rtl="1" eaLnBrk="1" latinLnBrk="0" hangingPunct="1">
              <a:lnSpc>
                <a:spcPct val="150000"/>
              </a:lnSpc>
              <a:spcBef>
                <a:spcPts val="1000"/>
              </a:spcBef>
            </a:pPr>
            <a:r>
              <a:rPr lang="ar-JO" sz="2400" dirty="0">
                <a:cs typeface="+mj-cs"/>
              </a:rPr>
              <a:t>روبوتات الكتابة هي خوارزميات قادرة على تحويل البيانات الرقمية إلى نصوص صحفية مفهومة للبشر، وتُستخدم في:</a:t>
            </a:r>
          </a:p>
          <a:p>
            <a:pPr marL="457200" indent="-457200" algn="just" defTabSz="914400" rtl="1" eaLnBrk="1" latinLnBrk="0" hangingPunct="1">
              <a:lnSpc>
                <a:spcPct val="150000"/>
              </a:lnSpc>
              <a:spcBef>
                <a:spcPts val="1000"/>
              </a:spcBef>
              <a:buFont typeface="+mj-lt"/>
              <a:buAutoNum type="arabicPeriod"/>
            </a:pPr>
            <a:r>
              <a:rPr lang="ar-JO" sz="2400" dirty="0">
                <a:cs typeface="+mj-cs"/>
              </a:rPr>
              <a:t>تغطية الأخبار العاجلة (الطقس، الاقتصاد، الرياضة)</a:t>
            </a:r>
          </a:p>
          <a:p>
            <a:pPr marL="457200" indent="-457200" algn="just" defTabSz="914400" rtl="1" eaLnBrk="1" latinLnBrk="0" hangingPunct="1">
              <a:lnSpc>
                <a:spcPct val="150000"/>
              </a:lnSpc>
              <a:spcBef>
                <a:spcPts val="1000"/>
              </a:spcBef>
              <a:buFont typeface="+mj-lt"/>
              <a:buAutoNum type="arabicPeriod"/>
            </a:pPr>
            <a:r>
              <a:rPr lang="ar-JO" sz="2400" dirty="0">
                <a:cs typeface="+mj-cs"/>
              </a:rPr>
              <a:t>إنشاء ملخصات آلية للتقارير الصحفية</a:t>
            </a:r>
          </a:p>
          <a:p>
            <a:pPr algn="just" defTabSz="914400" rtl="1" eaLnBrk="1" latinLnBrk="0" hangingPunct="1">
              <a:lnSpc>
                <a:spcPct val="150000"/>
              </a:lnSpc>
              <a:spcBef>
                <a:spcPts val="1000"/>
              </a:spcBef>
            </a:pPr>
            <a:r>
              <a:rPr lang="ar-JO" sz="2400" b="1" u="sng" dirty="0">
                <a:cs typeface="+mj-cs"/>
              </a:rPr>
              <a:t> أمثلة معروفة:</a:t>
            </a:r>
          </a:p>
          <a:p>
            <a:pPr marL="342900" indent="-342900" algn="just" defTabSz="914400" rtl="1" eaLnBrk="1" latinLnBrk="0" hangingPunct="1">
              <a:lnSpc>
                <a:spcPct val="150000"/>
              </a:lnSpc>
              <a:spcBef>
                <a:spcPts val="1000"/>
              </a:spcBef>
              <a:buFont typeface="Wingdings" pitchFamily="2" charset="2"/>
              <a:buChar char="Ø"/>
            </a:pPr>
            <a:r>
              <a:rPr lang="en-US" sz="2400" dirty="0">
                <a:cs typeface="+mj-cs"/>
              </a:rPr>
              <a:t>Heliograph </a:t>
            </a:r>
            <a:r>
              <a:rPr lang="ar-SA" sz="2400" dirty="0">
                <a:cs typeface="+mj-cs"/>
              </a:rPr>
              <a:t> </a:t>
            </a:r>
            <a:r>
              <a:rPr lang="ar-JO" sz="2400" dirty="0">
                <a:cs typeface="+mj-cs"/>
              </a:rPr>
              <a:t>واشنطن بوست: استخدم في الانتخابات الأمريكية 2016 لتوليد أكثر من 850 مقالاً.</a:t>
            </a:r>
          </a:p>
          <a:p>
            <a:pPr marL="342900" indent="-342900" algn="just" defTabSz="914400" rtl="1" eaLnBrk="1" latinLnBrk="0" hangingPunct="1">
              <a:lnSpc>
                <a:spcPct val="150000"/>
              </a:lnSpc>
              <a:spcBef>
                <a:spcPts val="1000"/>
              </a:spcBef>
              <a:buFont typeface="Wingdings" pitchFamily="2" charset="2"/>
              <a:buChar char="Ø"/>
            </a:pPr>
            <a:r>
              <a:rPr lang="en-US" sz="2400" dirty="0">
                <a:cs typeface="+mj-cs"/>
              </a:rPr>
              <a:t>Wordsmith (</a:t>
            </a:r>
            <a:r>
              <a:rPr lang="ar-JO" sz="2400" dirty="0">
                <a:cs typeface="+mj-cs"/>
              </a:rPr>
              <a:t>من شركة </a:t>
            </a:r>
            <a:r>
              <a:rPr lang="en-US" sz="2400" dirty="0">
                <a:cs typeface="+mj-cs"/>
              </a:rPr>
              <a:t>Automated Insights): </a:t>
            </a:r>
            <a:r>
              <a:rPr lang="ar-JO" sz="2400" dirty="0">
                <a:cs typeface="+mj-cs"/>
              </a:rPr>
              <a:t>يُستخدم لإنتاج تقارير رياضية واقتصادية بشكل آلي.</a:t>
            </a:r>
          </a:p>
        </p:txBody>
      </p:sp>
      <p:grpSp>
        <p:nvGrpSpPr>
          <p:cNvPr id="8" name="Google Shape;8605;p58">
            <a:extLst>
              <a:ext uri="{FF2B5EF4-FFF2-40B4-BE49-F238E27FC236}">
                <a16:creationId xmlns:a16="http://schemas.microsoft.com/office/drawing/2014/main" id="{AE167659-88FD-614A-AD07-A2ABEEBA3B18}"/>
              </a:ext>
            </a:extLst>
          </p:cNvPr>
          <p:cNvGrpSpPr/>
          <p:nvPr/>
        </p:nvGrpSpPr>
        <p:grpSpPr>
          <a:xfrm>
            <a:off x="1199322" y="3208466"/>
            <a:ext cx="907774" cy="899708"/>
            <a:chOff x="946175" y="3253275"/>
            <a:chExt cx="298550" cy="296150"/>
          </a:xfrm>
        </p:grpSpPr>
        <p:sp>
          <p:nvSpPr>
            <p:cNvPr id="9" name="Google Shape;8606;p58">
              <a:extLst>
                <a:ext uri="{FF2B5EF4-FFF2-40B4-BE49-F238E27FC236}">
                  <a16:creationId xmlns:a16="http://schemas.microsoft.com/office/drawing/2014/main" id="{8A92D60E-0807-8948-89B1-79E49DCD7FE6}"/>
                </a:ext>
              </a:extLst>
            </p:cNvPr>
            <p:cNvSpPr/>
            <p:nvPr/>
          </p:nvSpPr>
          <p:spPr>
            <a:xfrm>
              <a:off x="946175" y="3253275"/>
              <a:ext cx="209550" cy="261500"/>
            </a:xfrm>
            <a:custGeom>
              <a:avLst/>
              <a:gdLst/>
              <a:ahLst/>
              <a:cxnLst/>
              <a:rect l="l" t="t" r="r" b="b"/>
              <a:pathLst>
                <a:path w="8382" h="10460" extrusionOk="0">
                  <a:moveTo>
                    <a:pt x="348" y="0"/>
                  </a:moveTo>
                  <a:cubicBezTo>
                    <a:pt x="158" y="0"/>
                    <a:pt x="1" y="158"/>
                    <a:pt x="1" y="347"/>
                  </a:cubicBezTo>
                  <a:lnTo>
                    <a:pt x="1" y="10113"/>
                  </a:lnTo>
                  <a:cubicBezTo>
                    <a:pt x="1" y="10302"/>
                    <a:pt x="158" y="10460"/>
                    <a:pt x="348" y="10460"/>
                  </a:cubicBezTo>
                  <a:lnTo>
                    <a:pt x="694" y="10460"/>
                  </a:lnTo>
                  <a:lnTo>
                    <a:pt x="694" y="3875"/>
                  </a:lnTo>
                  <a:cubicBezTo>
                    <a:pt x="694" y="3623"/>
                    <a:pt x="820" y="3340"/>
                    <a:pt x="1009" y="3151"/>
                  </a:cubicBezTo>
                  <a:lnTo>
                    <a:pt x="3151" y="1008"/>
                  </a:lnTo>
                  <a:cubicBezTo>
                    <a:pt x="3340" y="819"/>
                    <a:pt x="3624" y="693"/>
                    <a:pt x="3908" y="693"/>
                  </a:cubicBezTo>
                  <a:lnTo>
                    <a:pt x="8381" y="693"/>
                  </a:lnTo>
                  <a:lnTo>
                    <a:pt x="8381" y="347"/>
                  </a:lnTo>
                  <a:cubicBezTo>
                    <a:pt x="8381" y="158"/>
                    <a:pt x="8224" y="0"/>
                    <a:pt x="8035" y="0"/>
                  </a:cubicBezTo>
                  <a:close/>
                </a:path>
              </a:pathLst>
            </a:custGeom>
            <a:solidFill>
              <a:schemeClr val="accent1"/>
            </a:solidFill>
            <a:ln>
              <a:solidFill>
                <a:srgbClr val="FFD200"/>
              </a:solid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10" name="Google Shape;8607;p58">
              <a:extLst>
                <a:ext uri="{FF2B5EF4-FFF2-40B4-BE49-F238E27FC236}">
                  <a16:creationId xmlns:a16="http://schemas.microsoft.com/office/drawing/2014/main" id="{0DF4B1B3-3FC0-9648-8418-949FD0483C6D}"/>
                </a:ext>
              </a:extLst>
            </p:cNvPr>
            <p:cNvSpPr/>
            <p:nvPr/>
          </p:nvSpPr>
          <p:spPr>
            <a:xfrm>
              <a:off x="986350" y="3293425"/>
              <a:ext cx="47300" cy="48075"/>
            </a:xfrm>
            <a:custGeom>
              <a:avLst/>
              <a:gdLst/>
              <a:ahLst/>
              <a:cxnLst/>
              <a:rect l="l" t="t" r="r" b="b"/>
              <a:pathLst>
                <a:path w="1892" h="1923" extrusionOk="0">
                  <a:moveTo>
                    <a:pt x="1891" y="1"/>
                  </a:moveTo>
                  <a:lnTo>
                    <a:pt x="1" y="1923"/>
                  </a:lnTo>
                  <a:lnTo>
                    <a:pt x="1891" y="1923"/>
                  </a:lnTo>
                  <a:lnTo>
                    <a:pt x="1891" y="1"/>
                  </a:lnTo>
                  <a:close/>
                </a:path>
              </a:pathLst>
            </a:custGeom>
            <a:solidFill>
              <a:srgbClr val="5F7D95"/>
            </a:solidFill>
            <a:ln>
              <a:solidFill>
                <a:srgbClr val="FFD200"/>
              </a:solidFill>
            </a:ln>
          </p:spPr>
          <p:txBody>
            <a:bodyPr spcFirstLastPara="1" wrap="square" lIns="121900" tIns="121900" rIns="121900" bIns="121900" anchor="ctr" anchorCtr="0">
              <a:noAutofit/>
            </a:bodyPr>
            <a:lstStyle/>
            <a:p>
              <a:endParaRPr sz="1865"/>
            </a:p>
          </p:txBody>
        </p:sp>
        <p:sp>
          <p:nvSpPr>
            <p:cNvPr id="11" name="Google Shape;8608;p58">
              <a:extLst>
                <a:ext uri="{FF2B5EF4-FFF2-40B4-BE49-F238E27FC236}">
                  <a16:creationId xmlns:a16="http://schemas.microsoft.com/office/drawing/2014/main" id="{8692A3AF-0304-7E49-9FE1-53AF3DDE81D4}"/>
                </a:ext>
              </a:extLst>
            </p:cNvPr>
            <p:cNvSpPr/>
            <p:nvPr/>
          </p:nvSpPr>
          <p:spPr>
            <a:xfrm>
              <a:off x="1051725" y="3359600"/>
              <a:ext cx="122100" cy="121325"/>
            </a:xfrm>
            <a:custGeom>
              <a:avLst/>
              <a:gdLst/>
              <a:ahLst/>
              <a:cxnLst/>
              <a:rect l="l" t="t" r="r" b="b"/>
              <a:pathLst>
                <a:path w="4884" h="4853" extrusionOk="0">
                  <a:moveTo>
                    <a:pt x="2427" y="0"/>
                  </a:moveTo>
                  <a:cubicBezTo>
                    <a:pt x="1103" y="0"/>
                    <a:pt x="1" y="1103"/>
                    <a:pt x="1" y="2426"/>
                  </a:cubicBezTo>
                  <a:cubicBezTo>
                    <a:pt x="1" y="3749"/>
                    <a:pt x="1103" y="4852"/>
                    <a:pt x="2427" y="4852"/>
                  </a:cubicBezTo>
                  <a:cubicBezTo>
                    <a:pt x="3781" y="4852"/>
                    <a:pt x="4884" y="3749"/>
                    <a:pt x="4884" y="2426"/>
                  </a:cubicBezTo>
                  <a:cubicBezTo>
                    <a:pt x="4884" y="1103"/>
                    <a:pt x="3781" y="0"/>
                    <a:pt x="2427" y="0"/>
                  </a:cubicBezTo>
                  <a:close/>
                </a:path>
              </a:pathLst>
            </a:custGeom>
            <a:solidFill>
              <a:schemeClr val="accent2"/>
            </a:solidFill>
            <a:ln>
              <a:solidFill>
                <a:schemeClr val="accent2"/>
              </a:solid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12" name="Google Shape;8609;p58">
              <a:extLst>
                <a:ext uri="{FF2B5EF4-FFF2-40B4-BE49-F238E27FC236}">
                  <a16:creationId xmlns:a16="http://schemas.microsoft.com/office/drawing/2014/main" id="{F6FEE439-539C-F648-9DC0-AE91A2045EE3}"/>
                </a:ext>
              </a:extLst>
            </p:cNvPr>
            <p:cNvSpPr/>
            <p:nvPr/>
          </p:nvSpPr>
          <p:spPr>
            <a:xfrm>
              <a:off x="980050" y="3289500"/>
              <a:ext cx="192200" cy="242600"/>
            </a:xfrm>
            <a:custGeom>
              <a:avLst/>
              <a:gdLst/>
              <a:ahLst/>
              <a:cxnLst/>
              <a:rect l="l" t="t" r="r" b="b"/>
              <a:pathLst>
                <a:path w="7688" h="9704" extrusionOk="0">
                  <a:moveTo>
                    <a:pt x="2868" y="0"/>
                  </a:moveTo>
                  <a:lnTo>
                    <a:pt x="2868" y="2426"/>
                  </a:lnTo>
                  <a:cubicBezTo>
                    <a:pt x="2868" y="2647"/>
                    <a:pt x="2679" y="2804"/>
                    <a:pt x="2490" y="2804"/>
                  </a:cubicBezTo>
                  <a:lnTo>
                    <a:pt x="1" y="2804"/>
                  </a:lnTo>
                  <a:lnTo>
                    <a:pt x="1" y="9357"/>
                  </a:lnTo>
                  <a:cubicBezTo>
                    <a:pt x="1" y="9578"/>
                    <a:pt x="190" y="9704"/>
                    <a:pt x="379" y="9704"/>
                  </a:cubicBezTo>
                  <a:lnTo>
                    <a:pt x="7341" y="9704"/>
                  </a:lnTo>
                  <a:cubicBezTo>
                    <a:pt x="7467" y="9704"/>
                    <a:pt x="7593" y="9641"/>
                    <a:pt x="7625" y="9578"/>
                  </a:cubicBezTo>
                  <a:lnTo>
                    <a:pt x="6239" y="8192"/>
                  </a:lnTo>
                  <a:cubicBezTo>
                    <a:pt x="5924" y="8318"/>
                    <a:pt x="5609" y="8349"/>
                    <a:pt x="5262" y="8349"/>
                  </a:cubicBezTo>
                  <a:cubicBezTo>
                    <a:pt x="3529" y="8349"/>
                    <a:pt x="2143" y="6931"/>
                    <a:pt x="2143" y="5230"/>
                  </a:cubicBezTo>
                  <a:cubicBezTo>
                    <a:pt x="2143" y="3529"/>
                    <a:pt x="3561" y="2111"/>
                    <a:pt x="5262" y="2111"/>
                  </a:cubicBezTo>
                  <a:cubicBezTo>
                    <a:pt x="6239" y="2111"/>
                    <a:pt x="7121" y="2584"/>
                    <a:pt x="7688" y="3308"/>
                  </a:cubicBezTo>
                  <a:lnTo>
                    <a:pt x="7688" y="347"/>
                  </a:lnTo>
                  <a:cubicBezTo>
                    <a:pt x="7688" y="158"/>
                    <a:pt x="7530" y="0"/>
                    <a:pt x="7341" y="0"/>
                  </a:cubicBezTo>
                  <a:close/>
                </a:path>
              </a:pathLst>
            </a:custGeom>
            <a:solidFill>
              <a:schemeClr val="accent2"/>
            </a:solidFill>
            <a:ln>
              <a:solidFill>
                <a:schemeClr val="accent2"/>
              </a:solid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14" name="Google Shape;8610;p58">
              <a:extLst>
                <a:ext uri="{FF2B5EF4-FFF2-40B4-BE49-F238E27FC236}">
                  <a16:creationId xmlns:a16="http://schemas.microsoft.com/office/drawing/2014/main" id="{97BE2A38-4EA7-AC4E-AC49-A917E9917120}"/>
                </a:ext>
              </a:extLst>
            </p:cNvPr>
            <p:cNvSpPr/>
            <p:nvPr/>
          </p:nvSpPr>
          <p:spPr>
            <a:xfrm>
              <a:off x="1154125" y="3460400"/>
              <a:ext cx="90600" cy="89025"/>
            </a:xfrm>
            <a:custGeom>
              <a:avLst/>
              <a:gdLst/>
              <a:ahLst/>
              <a:cxnLst/>
              <a:rect l="l" t="t" r="r" b="b"/>
              <a:pathLst>
                <a:path w="3624" h="3561" extrusionOk="0">
                  <a:moveTo>
                    <a:pt x="977" y="1"/>
                  </a:moveTo>
                  <a:cubicBezTo>
                    <a:pt x="693" y="410"/>
                    <a:pt x="378" y="757"/>
                    <a:pt x="0" y="1009"/>
                  </a:cubicBezTo>
                  <a:lnTo>
                    <a:pt x="2363" y="3372"/>
                  </a:lnTo>
                  <a:cubicBezTo>
                    <a:pt x="2489" y="3498"/>
                    <a:pt x="2662" y="3561"/>
                    <a:pt x="2840" y="3561"/>
                  </a:cubicBezTo>
                  <a:cubicBezTo>
                    <a:pt x="3017" y="3561"/>
                    <a:pt x="3198" y="3498"/>
                    <a:pt x="3340" y="3372"/>
                  </a:cubicBezTo>
                  <a:cubicBezTo>
                    <a:pt x="3623" y="3088"/>
                    <a:pt x="3623" y="2647"/>
                    <a:pt x="3340" y="2364"/>
                  </a:cubicBezTo>
                  <a:lnTo>
                    <a:pt x="977" y="1"/>
                  </a:lnTo>
                  <a:close/>
                </a:path>
              </a:pathLst>
            </a:custGeom>
            <a:solidFill>
              <a:srgbClr val="5F7D95"/>
            </a:solidFill>
            <a:ln>
              <a:solidFill>
                <a:srgbClr val="FFD200"/>
              </a:solidFill>
            </a:ln>
          </p:spPr>
          <p:txBody>
            <a:bodyPr spcFirstLastPara="1" wrap="square" lIns="121900" tIns="121900" rIns="121900" bIns="121900" anchor="ctr" anchorCtr="0">
              <a:noAutofit/>
            </a:bodyPr>
            <a:lstStyle/>
            <a:p>
              <a:pPr marL="0" algn="r" defTabSz="914400" rtl="1" eaLnBrk="1" latinLnBrk="0" hangingPunct="1"/>
              <a:endParaRPr sz="1865"/>
            </a:p>
          </p:txBody>
        </p:sp>
      </p:grpSp>
    </p:spTree>
    <p:extLst>
      <p:ext uri="{BB962C8B-B14F-4D97-AF65-F5344CB8AC3E}">
        <p14:creationId xmlns:p14="http://schemas.microsoft.com/office/powerpoint/2010/main" val="20894166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46383" y="-275683"/>
            <a:ext cx="2305878" cy="1537415"/>
          </a:xfrm>
          <a:prstGeom prst="rect">
            <a:avLst/>
          </a:prstGeom>
        </p:spPr>
      </p:pic>
      <p:sp>
        <p:nvSpPr>
          <p:cNvPr id="5" name="Title 4">
            <a:extLst>
              <a:ext uri="{FF2B5EF4-FFF2-40B4-BE49-F238E27FC236}">
                <a16:creationId xmlns:a16="http://schemas.microsoft.com/office/drawing/2014/main" id="{2E70D763-8891-4149-A628-3D6B2820A933}"/>
              </a:ext>
            </a:extLst>
          </p:cNvPr>
          <p:cNvSpPr>
            <a:spLocks noGrp="1"/>
          </p:cNvSpPr>
          <p:nvPr>
            <p:ph type="title"/>
          </p:nvPr>
        </p:nvSpPr>
        <p:spPr>
          <a:xfrm>
            <a:off x="2597426" y="335742"/>
            <a:ext cx="7487478" cy="683013"/>
          </a:xfrm>
        </p:spPr>
        <p:txBody>
          <a:bodyPr anchor="t">
            <a:normAutofit fontScale="90000"/>
          </a:bodyPr>
          <a:lstStyle/>
          <a:p>
            <a:pPr algn="ctr"/>
            <a:r>
              <a:rPr lang="ar-JO" b="1" i="0" u="none" strike="noStrike" dirty="0">
                <a:solidFill>
                  <a:srgbClr val="000000"/>
                </a:solidFill>
                <a:effectLst/>
              </a:rPr>
              <a:t>أدوات التحقق من المعلومات باستخدام الذكاء الاصطناعي</a:t>
            </a:r>
            <a:br>
              <a:rPr lang="ar-JO" b="1" i="0" u="none" strike="noStrike" dirty="0">
                <a:solidFill>
                  <a:srgbClr val="000000"/>
                </a:solidFill>
                <a:effectLst/>
              </a:rPr>
            </a:br>
            <a:br>
              <a:rPr lang="ar-JO" dirty="0"/>
            </a:br>
            <a:endParaRPr lang="en-US" sz="3200" b="1" u="sng" dirty="0">
              <a:cs typeface="+mn-cs"/>
            </a:endParaRPr>
          </a:p>
        </p:txBody>
      </p:sp>
      <p:sp>
        <p:nvSpPr>
          <p:cNvPr id="7" name="Text Placeholder 6">
            <a:extLst>
              <a:ext uri="{FF2B5EF4-FFF2-40B4-BE49-F238E27FC236}">
                <a16:creationId xmlns:a16="http://schemas.microsoft.com/office/drawing/2014/main" id="{8C0EF728-2722-B541-817B-D4BED767424A}"/>
              </a:ext>
            </a:extLst>
          </p:cNvPr>
          <p:cNvSpPr>
            <a:spLocks noGrp="1"/>
          </p:cNvSpPr>
          <p:nvPr>
            <p:ph type="body" sz="half" idx="2"/>
          </p:nvPr>
        </p:nvSpPr>
        <p:spPr>
          <a:xfrm>
            <a:off x="145774" y="1244042"/>
            <a:ext cx="11900452" cy="5613958"/>
          </a:xfrm>
        </p:spPr>
        <p:txBody>
          <a:bodyPr>
            <a:normAutofit/>
          </a:bodyPr>
          <a:lstStyle/>
          <a:p>
            <a:pPr algn="just" defTabSz="914400" rtl="1" eaLnBrk="1" latinLnBrk="0" hangingPunct="1">
              <a:lnSpc>
                <a:spcPct val="150000"/>
              </a:lnSpc>
              <a:spcBef>
                <a:spcPts val="1000"/>
              </a:spcBef>
            </a:pPr>
            <a:r>
              <a:rPr lang="ar-JO" sz="2800" dirty="0">
                <a:latin typeface="Arial" panose="020B0604020202020204" pitchFamily="34" charset="0"/>
                <a:cs typeface="Arial" panose="020B0604020202020204" pitchFamily="34" charset="0"/>
              </a:rPr>
              <a:t>تساعد أدوات التحقق المدعومة بالذكاء الاصطناعي في مكافحة الأخبار الكاذبة والمعلومات المضللة. ومن هذه الأدوات: </a:t>
            </a:r>
          </a:p>
          <a:p>
            <a:pPr marL="457200" indent="-457200" algn="just" defTabSz="914400" rtl="1" eaLnBrk="1" latinLnBrk="0" hangingPunct="1">
              <a:lnSpc>
                <a:spcPct val="150000"/>
              </a:lnSpc>
              <a:spcBef>
                <a:spcPts val="1000"/>
              </a:spcBef>
              <a:buFont typeface="Wingdings" pitchFamily="2" charset="2"/>
              <a:buChar char="Ø"/>
            </a:pPr>
            <a:r>
              <a:rPr lang="en-US" sz="2800" b="1" u="sng" dirty="0">
                <a:solidFill>
                  <a:schemeClr val="tx2"/>
                </a:solidFill>
                <a:latin typeface="Arial" panose="020B0604020202020204" pitchFamily="34" charset="0"/>
                <a:cs typeface="Arial" panose="020B0604020202020204" pitchFamily="34" charset="0"/>
              </a:rPr>
              <a:t>Claim Review </a:t>
            </a:r>
            <a:r>
              <a:rPr lang="ar-SA" sz="2800" b="1" u="sng" dirty="0">
                <a:solidFill>
                  <a:schemeClr val="tx2"/>
                </a:solidFill>
                <a:latin typeface="Arial" panose="020B0604020202020204" pitchFamily="34" charset="0"/>
                <a:cs typeface="Arial" panose="020B0604020202020204" pitchFamily="34" charset="0"/>
              </a:rPr>
              <a:t> </a:t>
            </a:r>
            <a:r>
              <a:rPr lang="ar-JO" sz="2800" dirty="0">
                <a:latin typeface="Arial" panose="020B0604020202020204" pitchFamily="34" charset="0"/>
                <a:cs typeface="Arial" panose="020B0604020202020204" pitchFamily="34" charset="0"/>
              </a:rPr>
              <a:t>إطار عمل يتيح للروبوتات التحقق من الادعاءات</a:t>
            </a:r>
          </a:p>
          <a:p>
            <a:pPr marL="457200" indent="-457200" algn="just" defTabSz="914400" rtl="1" eaLnBrk="1" latinLnBrk="0" hangingPunct="1">
              <a:lnSpc>
                <a:spcPct val="150000"/>
              </a:lnSpc>
              <a:spcBef>
                <a:spcPts val="1000"/>
              </a:spcBef>
              <a:buFont typeface="Wingdings" pitchFamily="2" charset="2"/>
              <a:buChar char="Ø"/>
            </a:pPr>
            <a:r>
              <a:rPr lang="en-US" sz="2800" b="1" u="sng" dirty="0">
                <a:solidFill>
                  <a:schemeClr val="tx2"/>
                </a:solidFill>
                <a:latin typeface="Arial" panose="020B0604020202020204" pitchFamily="34" charset="0"/>
                <a:cs typeface="Arial" panose="020B0604020202020204" pitchFamily="34" charset="0"/>
              </a:rPr>
              <a:t>Google Fact Check Tools </a:t>
            </a:r>
            <a:r>
              <a:rPr lang="ar-SA" sz="2800" b="1" u="sng" dirty="0">
                <a:solidFill>
                  <a:schemeClr val="tx2"/>
                </a:solidFill>
                <a:latin typeface="Arial" panose="020B0604020202020204" pitchFamily="34" charset="0"/>
                <a:cs typeface="Arial" panose="020B0604020202020204" pitchFamily="34" charset="0"/>
              </a:rPr>
              <a:t> </a:t>
            </a:r>
            <a:r>
              <a:rPr lang="ar-JO" sz="2800" dirty="0">
                <a:latin typeface="Arial" panose="020B0604020202020204" pitchFamily="34" charset="0"/>
                <a:cs typeface="Arial" panose="020B0604020202020204" pitchFamily="34" charset="0"/>
              </a:rPr>
              <a:t>خوارزميات تبحث عن مصادر موثوقة لتأكيد أو نفي الأخبار</a:t>
            </a:r>
          </a:p>
          <a:p>
            <a:pPr marL="457200" indent="-457200" algn="just" defTabSz="914400" rtl="1" eaLnBrk="1" latinLnBrk="0" hangingPunct="1">
              <a:lnSpc>
                <a:spcPct val="150000"/>
              </a:lnSpc>
              <a:spcBef>
                <a:spcPts val="1000"/>
              </a:spcBef>
              <a:buFont typeface="Wingdings" pitchFamily="2" charset="2"/>
              <a:buChar char="Ø"/>
            </a:pPr>
            <a:r>
              <a:rPr lang="en-US" sz="2800" b="1" u="sng" dirty="0">
                <a:solidFill>
                  <a:schemeClr val="tx2"/>
                </a:solidFill>
                <a:latin typeface="Arial" panose="020B0604020202020204" pitchFamily="34" charset="0"/>
                <a:cs typeface="Arial" panose="020B0604020202020204" pitchFamily="34" charset="0"/>
              </a:rPr>
              <a:t>Full Fact AI </a:t>
            </a:r>
            <a:r>
              <a:rPr lang="ar-SA" sz="2800" b="1" u="sng" dirty="0">
                <a:solidFill>
                  <a:schemeClr val="tx2"/>
                </a:solidFill>
                <a:latin typeface="Arial" panose="020B0604020202020204" pitchFamily="34" charset="0"/>
                <a:cs typeface="Arial" panose="020B0604020202020204" pitchFamily="34" charset="0"/>
              </a:rPr>
              <a:t> </a:t>
            </a:r>
            <a:r>
              <a:rPr lang="ar-JO" sz="2800" dirty="0">
                <a:latin typeface="Arial" panose="020B0604020202020204" pitchFamily="34" charset="0"/>
                <a:cs typeface="Arial" panose="020B0604020202020204" pitchFamily="34" charset="0"/>
              </a:rPr>
              <a:t>المملكة المتحدة: يتحقق تلقائيًا من تصريحات السياسيين والمصادر الإعلامية</a:t>
            </a:r>
          </a:p>
          <a:p>
            <a:pPr algn="just" defTabSz="914400" rtl="1" eaLnBrk="1" latinLnBrk="0" hangingPunct="1">
              <a:lnSpc>
                <a:spcPct val="150000"/>
              </a:lnSpc>
              <a:spcBef>
                <a:spcPts val="1000"/>
              </a:spcBef>
            </a:pPr>
            <a:endParaRPr lang="ar-JO" sz="2400" dirty="0">
              <a:cs typeface="+mj-cs"/>
            </a:endParaRPr>
          </a:p>
        </p:txBody>
      </p:sp>
      <p:grpSp>
        <p:nvGrpSpPr>
          <p:cNvPr id="8" name="Google Shape;8605;p58">
            <a:extLst>
              <a:ext uri="{FF2B5EF4-FFF2-40B4-BE49-F238E27FC236}">
                <a16:creationId xmlns:a16="http://schemas.microsoft.com/office/drawing/2014/main" id="{AE167659-88FD-614A-AD07-A2ABEEBA3B18}"/>
              </a:ext>
            </a:extLst>
          </p:cNvPr>
          <p:cNvGrpSpPr/>
          <p:nvPr/>
        </p:nvGrpSpPr>
        <p:grpSpPr>
          <a:xfrm rot="19688271">
            <a:off x="745435" y="5434831"/>
            <a:ext cx="907774" cy="899708"/>
            <a:chOff x="946175" y="3253275"/>
            <a:chExt cx="298550" cy="296150"/>
          </a:xfrm>
        </p:grpSpPr>
        <p:sp>
          <p:nvSpPr>
            <p:cNvPr id="9" name="Google Shape;8606;p58">
              <a:extLst>
                <a:ext uri="{FF2B5EF4-FFF2-40B4-BE49-F238E27FC236}">
                  <a16:creationId xmlns:a16="http://schemas.microsoft.com/office/drawing/2014/main" id="{8A92D60E-0807-8948-89B1-79E49DCD7FE6}"/>
                </a:ext>
              </a:extLst>
            </p:cNvPr>
            <p:cNvSpPr/>
            <p:nvPr/>
          </p:nvSpPr>
          <p:spPr>
            <a:xfrm>
              <a:off x="946175" y="3253275"/>
              <a:ext cx="209550" cy="261500"/>
            </a:xfrm>
            <a:custGeom>
              <a:avLst/>
              <a:gdLst/>
              <a:ahLst/>
              <a:cxnLst/>
              <a:rect l="l" t="t" r="r" b="b"/>
              <a:pathLst>
                <a:path w="8382" h="10460" extrusionOk="0">
                  <a:moveTo>
                    <a:pt x="348" y="0"/>
                  </a:moveTo>
                  <a:cubicBezTo>
                    <a:pt x="158" y="0"/>
                    <a:pt x="1" y="158"/>
                    <a:pt x="1" y="347"/>
                  </a:cubicBezTo>
                  <a:lnTo>
                    <a:pt x="1" y="10113"/>
                  </a:lnTo>
                  <a:cubicBezTo>
                    <a:pt x="1" y="10302"/>
                    <a:pt x="158" y="10460"/>
                    <a:pt x="348" y="10460"/>
                  </a:cubicBezTo>
                  <a:lnTo>
                    <a:pt x="694" y="10460"/>
                  </a:lnTo>
                  <a:lnTo>
                    <a:pt x="694" y="3875"/>
                  </a:lnTo>
                  <a:cubicBezTo>
                    <a:pt x="694" y="3623"/>
                    <a:pt x="820" y="3340"/>
                    <a:pt x="1009" y="3151"/>
                  </a:cubicBezTo>
                  <a:lnTo>
                    <a:pt x="3151" y="1008"/>
                  </a:lnTo>
                  <a:cubicBezTo>
                    <a:pt x="3340" y="819"/>
                    <a:pt x="3624" y="693"/>
                    <a:pt x="3908" y="693"/>
                  </a:cubicBezTo>
                  <a:lnTo>
                    <a:pt x="8381" y="693"/>
                  </a:lnTo>
                  <a:lnTo>
                    <a:pt x="8381" y="347"/>
                  </a:lnTo>
                  <a:cubicBezTo>
                    <a:pt x="8381" y="158"/>
                    <a:pt x="8224" y="0"/>
                    <a:pt x="8035" y="0"/>
                  </a:cubicBezTo>
                  <a:close/>
                </a:path>
              </a:pathLst>
            </a:custGeom>
            <a:solidFill>
              <a:schemeClr val="accent1"/>
            </a:solidFill>
            <a:ln>
              <a:solidFill>
                <a:srgbClr val="FFD200"/>
              </a:solid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10" name="Google Shape;8607;p58">
              <a:extLst>
                <a:ext uri="{FF2B5EF4-FFF2-40B4-BE49-F238E27FC236}">
                  <a16:creationId xmlns:a16="http://schemas.microsoft.com/office/drawing/2014/main" id="{0DF4B1B3-3FC0-9648-8418-949FD0483C6D}"/>
                </a:ext>
              </a:extLst>
            </p:cNvPr>
            <p:cNvSpPr/>
            <p:nvPr/>
          </p:nvSpPr>
          <p:spPr>
            <a:xfrm>
              <a:off x="986350" y="3293425"/>
              <a:ext cx="47300" cy="48075"/>
            </a:xfrm>
            <a:custGeom>
              <a:avLst/>
              <a:gdLst/>
              <a:ahLst/>
              <a:cxnLst/>
              <a:rect l="l" t="t" r="r" b="b"/>
              <a:pathLst>
                <a:path w="1892" h="1923" extrusionOk="0">
                  <a:moveTo>
                    <a:pt x="1891" y="1"/>
                  </a:moveTo>
                  <a:lnTo>
                    <a:pt x="1" y="1923"/>
                  </a:lnTo>
                  <a:lnTo>
                    <a:pt x="1891" y="1923"/>
                  </a:lnTo>
                  <a:lnTo>
                    <a:pt x="1891" y="1"/>
                  </a:lnTo>
                  <a:close/>
                </a:path>
              </a:pathLst>
            </a:custGeom>
            <a:solidFill>
              <a:srgbClr val="5F7D95"/>
            </a:solidFill>
            <a:ln>
              <a:solidFill>
                <a:srgbClr val="FFD200"/>
              </a:solidFill>
            </a:ln>
          </p:spPr>
          <p:txBody>
            <a:bodyPr spcFirstLastPara="1" wrap="square" lIns="121900" tIns="121900" rIns="121900" bIns="121900" anchor="ctr" anchorCtr="0">
              <a:noAutofit/>
            </a:bodyPr>
            <a:lstStyle/>
            <a:p>
              <a:endParaRPr sz="1865"/>
            </a:p>
          </p:txBody>
        </p:sp>
        <p:sp>
          <p:nvSpPr>
            <p:cNvPr id="11" name="Google Shape;8608;p58">
              <a:extLst>
                <a:ext uri="{FF2B5EF4-FFF2-40B4-BE49-F238E27FC236}">
                  <a16:creationId xmlns:a16="http://schemas.microsoft.com/office/drawing/2014/main" id="{8692A3AF-0304-7E49-9FE1-53AF3DDE81D4}"/>
                </a:ext>
              </a:extLst>
            </p:cNvPr>
            <p:cNvSpPr/>
            <p:nvPr/>
          </p:nvSpPr>
          <p:spPr>
            <a:xfrm>
              <a:off x="1051725" y="3359600"/>
              <a:ext cx="122100" cy="121325"/>
            </a:xfrm>
            <a:custGeom>
              <a:avLst/>
              <a:gdLst/>
              <a:ahLst/>
              <a:cxnLst/>
              <a:rect l="l" t="t" r="r" b="b"/>
              <a:pathLst>
                <a:path w="4884" h="4853" extrusionOk="0">
                  <a:moveTo>
                    <a:pt x="2427" y="0"/>
                  </a:moveTo>
                  <a:cubicBezTo>
                    <a:pt x="1103" y="0"/>
                    <a:pt x="1" y="1103"/>
                    <a:pt x="1" y="2426"/>
                  </a:cubicBezTo>
                  <a:cubicBezTo>
                    <a:pt x="1" y="3749"/>
                    <a:pt x="1103" y="4852"/>
                    <a:pt x="2427" y="4852"/>
                  </a:cubicBezTo>
                  <a:cubicBezTo>
                    <a:pt x="3781" y="4852"/>
                    <a:pt x="4884" y="3749"/>
                    <a:pt x="4884" y="2426"/>
                  </a:cubicBezTo>
                  <a:cubicBezTo>
                    <a:pt x="4884" y="1103"/>
                    <a:pt x="3781" y="0"/>
                    <a:pt x="2427" y="0"/>
                  </a:cubicBezTo>
                  <a:close/>
                </a:path>
              </a:pathLst>
            </a:custGeom>
            <a:solidFill>
              <a:schemeClr val="accent2"/>
            </a:solidFill>
            <a:ln>
              <a:solidFill>
                <a:schemeClr val="accent2"/>
              </a:solid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12" name="Google Shape;8609;p58">
              <a:extLst>
                <a:ext uri="{FF2B5EF4-FFF2-40B4-BE49-F238E27FC236}">
                  <a16:creationId xmlns:a16="http://schemas.microsoft.com/office/drawing/2014/main" id="{F6FEE439-539C-F648-9DC0-AE91A2045EE3}"/>
                </a:ext>
              </a:extLst>
            </p:cNvPr>
            <p:cNvSpPr/>
            <p:nvPr/>
          </p:nvSpPr>
          <p:spPr>
            <a:xfrm>
              <a:off x="980050" y="3289500"/>
              <a:ext cx="192200" cy="242600"/>
            </a:xfrm>
            <a:custGeom>
              <a:avLst/>
              <a:gdLst/>
              <a:ahLst/>
              <a:cxnLst/>
              <a:rect l="l" t="t" r="r" b="b"/>
              <a:pathLst>
                <a:path w="7688" h="9704" extrusionOk="0">
                  <a:moveTo>
                    <a:pt x="2868" y="0"/>
                  </a:moveTo>
                  <a:lnTo>
                    <a:pt x="2868" y="2426"/>
                  </a:lnTo>
                  <a:cubicBezTo>
                    <a:pt x="2868" y="2647"/>
                    <a:pt x="2679" y="2804"/>
                    <a:pt x="2490" y="2804"/>
                  </a:cubicBezTo>
                  <a:lnTo>
                    <a:pt x="1" y="2804"/>
                  </a:lnTo>
                  <a:lnTo>
                    <a:pt x="1" y="9357"/>
                  </a:lnTo>
                  <a:cubicBezTo>
                    <a:pt x="1" y="9578"/>
                    <a:pt x="190" y="9704"/>
                    <a:pt x="379" y="9704"/>
                  </a:cubicBezTo>
                  <a:lnTo>
                    <a:pt x="7341" y="9704"/>
                  </a:lnTo>
                  <a:cubicBezTo>
                    <a:pt x="7467" y="9704"/>
                    <a:pt x="7593" y="9641"/>
                    <a:pt x="7625" y="9578"/>
                  </a:cubicBezTo>
                  <a:lnTo>
                    <a:pt x="6239" y="8192"/>
                  </a:lnTo>
                  <a:cubicBezTo>
                    <a:pt x="5924" y="8318"/>
                    <a:pt x="5609" y="8349"/>
                    <a:pt x="5262" y="8349"/>
                  </a:cubicBezTo>
                  <a:cubicBezTo>
                    <a:pt x="3529" y="8349"/>
                    <a:pt x="2143" y="6931"/>
                    <a:pt x="2143" y="5230"/>
                  </a:cubicBezTo>
                  <a:cubicBezTo>
                    <a:pt x="2143" y="3529"/>
                    <a:pt x="3561" y="2111"/>
                    <a:pt x="5262" y="2111"/>
                  </a:cubicBezTo>
                  <a:cubicBezTo>
                    <a:pt x="6239" y="2111"/>
                    <a:pt x="7121" y="2584"/>
                    <a:pt x="7688" y="3308"/>
                  </a:cubicBezTo>
                  <a:lnTo>
                    <a:pt x="7688" y="347"/>
                  </a:lnTo>
                  <a:cubicBezTo>
                    <a:pt x="7688" y="158"/>
                    <a:pt x="7530" y="0"/>
                    <a:pt x="7341" y="0"/>
                  </a:cubicBezTo>
                  <a:close/>
                </a:path>
              </a:pathLst>
            </a:custGeom>
            <a:solidFill>
              <a:schemeClr val="accent2"/>
            </a:solidFill>
            <a:ln>
              <a:solidFill>
                <a:schemeClr val="accent2"/>
              </a:solid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14" name="Google Shape;8610;p58">
              <a:extLst>
                <a:ext uri="{FF2B5EF4-FFF2-40B4-BE49-F238E27FC236}">
                  <a16:creationId xmlns:a16="http://schemas.microsoft.com/office/drawing/2014/main" id="{97BE2A38-4EA7-AC4E-AC49-A917E9917120}"/>
                </a:ext>
              </a:extLst>
            </p:cNvPr>
            <p:cNvSpPr/>
            <p:nvPr/>
          </p:nvSpPr>
          <p:spPr>
            <a:xfrm>
              <a:off x="1154125" y="3460400"/>
              <a:ext cx="90600" cy="89025"/>
            </a:xfrm>
            <a:custGeom>
              <a:avLst/>
              <a:gdLst/>
              <a:ahLst/>
              <a:cxnLst/>
              <a:rect l="l" t="t" r="r" b="b"/>
              <a:pathLst>
                <a:path w="3624" h="3561" extrusionOk="0">
                  <a:moveTo>
                    <a:pt x="977" y="1"/>
                  </a:moveTo>
                  <a:cubicBezTo>
                    <a:pt x="693" y="410"/>
                    <a:pt x="378" y="757"/>
                    <a:pt x="0" y="1009"/>
                  </a:cubicBezTo>
                  <a:lnTo>
                    <a:pt x="2363" y="3372"/>
                  </a:lnTo>
                  <a:cubicBezTo>
                    <a:pt x="2489" y="3498"/>
                    <a:pt x="2662" y="3561"/>
                    <a:pt x="2840" y="3561"/>
                  </a:cubicBezTo>
                  <a:cubicBezTo>
                    <a:pt x="3017" y="3561"/>
                    <a:pt x="3198" y="3498"/>
                    <a:pt x="3340" y="3372"/>
                  </a:cubicBezTo>
                  <a:cubicBezTo>
                    <a:pt x="3623" y="3088"/>
                    <a:pt x="3623" y="2647"/>
                    <a:pt x="3340" y="2364"/>
                  </a:cubicBezTo>
                  <a:lnTo>
                    <a:pt x="977" y="1"/>
                  </a:lnTo>
                  <a:close/>
                </a:path>
              </a:pathLst>
            </a:custGeom>
            <a:solidFill>
              <a:srgbClr val="5F7D95"/>
            </a:solidFill>
            <a:ln>
              <a:solidFill>
                <a:srgbClr val="FFD200"/>
              </a:solidFill>
            </a:ln>
          </p:spPr>
          <p:txBody>
            <a:bodyPr spcFirstLastPara="1" wrap="square" lIns="121900" tIns="121900" rIns="121900" bIns="121900" anchor="ctr" anchorCtr="0">
              <a:noAutofit/>
            </a:bodyPr>
            <a:lstStyle/>
            <a:p>
              <a:pPr marL="0" algn="r" defTabSz="914400" rtl="1" eaLnBrk="1" latinLnBrk="0" hangingPunct="1"/>
              <a:endParaRPr sz="1865"/>
            </a:p>
          </p:txBody>
        </p:sp>
      </p:grpSp>
    </p:spTree>
    <p:extLst>
      <p:ext uri="{BB962C8B-B14F-4D97-AF65-F5344CB8AC3E}">
        <p14:creationId xmlns:p14="http://schemas.microsoft.com/office/powerpoint/2010/main" val="205587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9740348" y="-293373"/>
            <a:ext cx="2305878" cy="1537415"/>
          </a:xfrm>
          <a:prstGeom prst="rect">
            <a:avLst/>
          </a:prstGeom>
        </p:spPr>
      </p:pic>
      <p:sp>
        <p:nvSpPr>
          <p:cNvPr id="5" name="Title 4">
            <a:extLst>
              <a:ext uri="{FF2B5EF4-FFF2-40B4-BE49-F238E27FC236}">
                <a16:creationId xmlns:a16="http://schemas.microsoft.com/office/drawing/2014/main" id="{2E70D763-8891-4149-A628-3D6B2820A933}"/>
              </a:ext>
            </a:extLst>
          </p:cNvPr>
          <p:cNvSpPr>
            <a:spLocks noGrp="1"/>
          </p:cNvSpPr>
          <p:nvPr>
            <p:ph type="title"/>
          </p:nvPr>
        </p:nvSpPr>
        <p:spPr>
          <a:xfrm>
            <a:off x="423447" y="359995"/>
            <a:ext cx="9131370" cy="683013"/>
          </a:xfrm>
        </p:spPr>
        <p:txBody>
          <a:bodyPr anchor="t">
            <a:noAutofit/>
          </a:bodyPr>
          <a:lstStyle/>
          <a:p>
            <a:pPr algn="r" rtl="1"/>
            <a:r>
              <a:rPr lang="ar-JO" sz="2800" b="1" u="sng" dirty="0"/>
              <a:t>تطبيقات الذكاء الاصطناعي في الصحافة:</a:t>
            </a:r>
            <a:r>
              <a:rPr lang="ar-JO" sz="2800" b="1" u="sng" dirty="0">
                <a:cs typeface="+mj-cs"/>
              </a:rPr>
              <a:t>. الترجمة الآلية وتحليل البيانات:</a:t>
            </a:r>
            <a:br>
              <a:rPr lang="ar-JO" sz="2800" b="1" u="sng" dirty="0">
                <a:cs typeface="+mj-cs"/>
              </a:rPr>
            </a:br>
            <a:br>
              <a:rPr lang="ar-JO" sz="2800" b="1" u="sng" dirty="0"/>
            </a:br>
            <a:endParaRPr lang="en-JO" sz="2800" b="1" u="sng" dirty="0"/>
          </a:p>
        </p:txBody>
      </p:sp>
      <p:sp>
        <p:nvSpPr>
          <p:cNvPr id="7" name="Text Placeholder 6">
            <a:extLst>
              <a:ext uri="{FF2B5EF4-FFF2-40B4-BE49-F238E27FC236}">
                <a16:creationId xmlns:a16="http://schemas.microsoft.com/office/drawing/2014/main" id="{8C0EF728-2722-B541-817B-D4BED767424A}"/>
              </a:ext>
            </a:extLst>
          </p:cNvPr>
          <p:cNvSpPr>
            <a:spLocks noGrp="1"/>
          </p:cNvSpPr>
          <p:nvPr>
            <p:ph type="body" sz="half" idx="2"/>
          </p:nvPr>
        </p:nvSpPr>
        <p:spPr>
          <a:xfrm>
            <a:off x="145774" y="1244042"/>
            <a:ext cx="6833440" cy="5613958"/>
          </a:xfrm>
        </p:spPr>
        <p:txBody>
          <a:bodyPr>
            <a:normAutofit/>
          </a:bodyPr>
          <a:lstStyle/>
          <a:p>
            <a:pPr marL="457200" indent="-457200" algn="just" defTabSz="914400" rtl="1" eaLnBrk="1" latinLnBrk="0" hangingPunct="1">
              <a:lnSpc>
                <a:spcPct val="150000"/>
              </a:lnSpc>
              <a:spcBef>
                <a:spcPts val="1000"/>
              </a:spcBef>
              <a:buFont typeface="+mj-lt"/>
              <a:buAutoNum type="arabicPeriod"/>
            </a:pPr>
            <a:r>
              <a:rPr lang="ar-JO" sz="2400" dirty="0">
                <a:cs typeface="+mj-cs"/>
              </a:rPr>
              <a:t>الترجمة الآلية الفورية (مثل </a:t>
            </a:r>
            <a:r>
              <a:rPr lang="en-US" sz="2400" dirty="0">
                <a:cs typeface="+mj-cs"/>
              </a:rPr>
              <a:t>Google Translate </a:t>
            </a:r>
            <a:r>
              <a:rPr lang="ar-JO" sz="2400" dirty="0">
                <a:cs typeface="+mj-cs"/>
              </a:rPr>
              <a:t>و  </a:t>
            </a:r>
            <a:r>
              <a:rPr lang="en-US" sz="2400" dirty="0">
                <a:cs typeface="+mj-cs"/>
              </a:rPr>
              <a:t>Deeply)</a:t>
            </a:r>
            <a:r>
              <a:rPr lang="ar-SA" sz="2400" dirty="0">
                <a:cs typeface="+mj-cs"/>
              </a:rPr>
              <a:t> </a:t>
            </a:r>
            <a:r>
              <a:rPr lang="en-US" sz="2400" dirty="0">
                <a:cs typeface="+mj-cs"/>
              </a:rPr>
              <a:t> </a:t>
            </a:r>
            <a:r>
              <a:rPr lang="ar-JO" sz="2400" dirty="0">
                <a:cs typeface="+mj-cs"/>
              </a:rPr>
              <a:t>تتيح للصحفي الوصول إلى مصادر متعددة اللغات</a:t>
            </a:r>
          </a:p>
          <a:p>
            <a:pPr marL="457200" indent="-457200" algn="just" defTabSz="914400" rtl="1" eaLnBrk="1" latinLnBrk="0" hangingPunct="1">
              <a:lnSpc>
                <a:spcPct val="150000"/>
              </a:lnSpc>
              <a:spcBef>
                <a:spcPts val="1000"/>
              </a:spcBef>
              <a:buFont typeface="+mj-lt"/>
              <a:buAutoNum type="arabicPeriod"/>
            </a:pPr>
            <a:r>
              <a:rPr lang="ar-JO" sz="2400" dirty="0">
                <a:cs typeface="+mj-cs"/>
              </a:rPr>
              <a:t>التحليل الدلالي للنصوص: تحليل توجهات الرأي العام أو الخطاب الإعلامي</a:t>
            </a:r>
          </a:p>
          <a:p>
            <a:pPr marL="457200" indent="-457200" algn="just" defTabSz="914400" rtl="1" eaLnBrk="1" latinLnBrk="0" hangingPunct="1">
              <a:lnSpc>
                <a:spcPct val="150000"/>
              </a:lnSpc>
              <a:spcBef>
                <a:spcPts val="1000"/>
              </a:spcBef>
              <a:buFont typeface="+mj-lt"/>
              <a:buAutoNum type="arabicPeriod"/>
            </a:pPr>
            <a:r>
              <a:rPr lang="ar-JO" sz="2400" dirty="0">
                <a:cs typeface="+mj-cs"/>
              </a:rPr>
              <a:t>تحليل البيانات الكبيرة (</a:t>
            </a:r>
            <a:r>
              <a:rPr lang="en-US" sz="2400" dirty="0">
                <a:cs typeface="+mj-cs"/>
              </a:rPr>
              <a:t>Big Data Analytics): </a:t>
            </a:r>
            <a:r>
              <a:rPr lang="ar-JO" sz="2400" dirty="0">
                <a:cs typeface="+mj-cs"/>
              </a:rPr>
              <a:t>استخراج رؤى من البيانات الصحفية</a:t>
            </a:r>
          </a:p>
          <a:p>
            <a:pPr algn="just" defTabSz="914400" rtl="1" eaLnBrk="1" latinLnBrk="0" hangingPunct="1">
              <a:lnSpc>
                <a:spcPct val="150000"/>
              </a:lnSpc>
              <a:spcBef>
                <a:spcPts val="1000"/>
              </a:spcBef>
            </a:pPr>
            <a:r>
              <a:rPr lang="ar-JO" sz="2400" b="1" dirty="0">
                <a:solidFill>
                  <a:schemeClr val="accent2">
                    <a:lumMod val="75000"/>
                  </a:schemeClr>
                </a:solidFill>
                <a:cs typeface="+mj-cs"/>
              </a:rPr>
              <a:t>مثل: تحليل التعليقات على فيسبوك حول قضية معينة يمكن أن يوجه الصحفي لاختيار زوايا تغطية أكثر أهمية للجمهور.</a:t>
            </a:r>
            <a:endParaRPr lang="en-JO" sz="2400" b="1" dirty="0">
              <a:solidFill>
                <a:schemeClr val="accent2">
                  <a:lumMod val="75000"/>
                </a:schemeClr>
              </a:solidFill>
              <a:cs typeface="+mj-cs"/>
            </a:endParaRPr>
          </a:p>
        </p:txBody>
      </p:sp>
      <p:pic>
        <p:nvPicPr>
          <p:cNvPr id="13" name="Picture Placeholder 12">
            <a:extLst>
              <a:ext uri="{FF2B5EF4-FFF2-40B4-BE49-F238E27FC236}">
                <a16:creationId xmlns:a16="http://schemas.microsoft.com/office/drawing/2014/main" id="{3D30DEAF-D31F-564A-A081-BF633A9D6004}"/>
              </a:ext>
            </a:extLst>
          </p:cNvPr>
          <p:cNvPicPr>
            <a:picLocks noGrp="1" noChangeAspect="1"/>
          </p:cNvPicPr>
          <p:nvPr>
            <p:ph type="pic" idx="1"/>
          </p:nvPr>
        </p:nvPicPr>
        <p:blipFill>
          <a:blip r:embed="rId3">
            <a:extLst>
              <a:ext uri="{28A0092B-C50C-407E-A947-70E740481C1C}">
                <a14:useLocalDpi xmlns:a14="http://schemas.microsoft.com/office/drawing/2010/main" val="0"/>
              </a:ext>
            </a:extLst>
          </a:blip>
          <a:srcRect l="12082" r="12082"/>
          <a:stretch>
            <a:fillRect/>
          </a:stretch>
        </p:blipFill>
        <p:spPr>
          <a:xfrm>
            <a:off x="6979214" y="1728146"/>
            <a:ext cx="5212786" cy="4116063"/>
          </a:xfrm>
        </p:spPr>
      </p:pic>
    </p:spTree>
    <p:extLst>
      <p:ext uri="{BB962C8B-B14F-4D97-AF65-F5344CB8AC3E}">
        <p14:creationId xmlns:p14="http://schemas.microsoft.com/office/powerpoint/2010/main" val="7403654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A5FDABB-2C36-F241-BFD0-B084E503CC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199" y="1"/>
            <a:ext cx="12292397" cy="7573618"/>
          </a:xfrm>
          <a:prstGeom prst="rect">
            <a:avLst/>
          </a:prstGeom>
        </p:spPr>
      </p:pic>
      <p:sp>
        <p:nvSpPr>
          <p:cNvPr id="7" name="Rectangle 6">
            <a:extLst>
              <a:ext uri="{FF2B5EF4-FFF2-40B4-BE49-F238E27FC236}">
                <a16:creationId xmlns:a16="http://schemas.microsoft.com/office/drawing/2014/main" id="{69A9E97B-FECB-3B48-B1C4-D243532ADF4E}"/>
              </a:ext>
            </a:extLst>
          </p:cNvPr>
          <p:cNvSpPr/>
          <p:nvPr/>
        </p:nvSpPr>
        <p:spPr>
          <a:xfrm>
            <a:off x="185530" y="2264969"/>
            <a:ext cx="6771861" cy="1569660"/>
          </a:xfrm>
          <a:prstGeom prst="rect">
            <a:avLst/>
          </a:prstGeom>
          <a:noFill/>
          <a:ln>
            <a:solidFill>
              <a:srgbClr val="852F4A"/>
            </a:solidFill>
          </a:ln>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ar-JO" sz="3200" i="0" u="none" strike="noStrike" dirty="0">
                <a:ln w="0">
                  <a:solidFill>
                    <a:schemeClr val="accent1">
                      <a:lumMod val="75000"/>
                    </a:schemeClr>
                  </a:solidFill>
                </a:ln>
                <a:solidFill>
                  <a:sysClr val="windowText" lastClr="000000"/>
                </a:solidFill>
                <a:effectLst>
                  <a:outerShdw blurRad="50800" dist="38100" dir="2700000" algn="tl" rotWithShape="0">
                    <a:prstClr val="black">
                      <a:alpha val="40000"/>
                    </a:prstClr>
                  </a:outerShdw>
                </a:effectLst>
                <a:latin typeface="-webkit-standard"/>
              </a:rPr>
              <a:t>هل تعرف أمثلة حديثة لمنصة صحفية أو إعلامية استخدمت الذكاء الاصطناعي في واحدة من الاستخدامات المذكورة سابقا؟ </a:t>
            </a:r>
            <a:endParaRPr lang="en-JO" sz="3200" dirty="0">
              <a:ln w="0">
                <a:solidFill>
                  <a:schemeClr val="accent1">
                    <a:lumMod val="75000"/>
                  </a:schemeClr>
                </a:solidFill>
              </a:ln>
              <a:solidFill>
                <a:sysClr val="windowText" lastClr="000000"/>
              </a:solidFill>
              <a:effectLst>
                <a:outerShdw blurRad="50800" dist="38100" dir="2700000" algn="tl" rotWithShape="0">
                  <a:prstClr val="black">
                    <a:alpha val="40000"/>
                  </a:prstClr>
                </a:outerShdw>
              </a:effectLst>
            </a:endParaRPr>
          </a:p>
        </p:txBody>
      </p:sp>
    </p:spTree>
    <p:extLst>
      <p:ext uri="{BB962C8B-B14F-4D97-AF65-F5344CB8AC3E}">
        <p14:creationId xmlns:p14="http://schemas.microsoft.com/office/powerpoint/2010/main" val="18716496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500901"/>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80431" y="1285192"/>
            <a:ext cx="11918804" cy="5364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7272"/>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838200" y="546618"/>
            <a:ext cx="10515600" cy="738574"/>
          </a:xfrm>
        </p:spPr>
        <p:txBody>
          <a:bodyPr>
            <a:normAutofit/>
          </a:bodyPr>
          <a:lstStyle/>
          <a:p>
            <a:pPr marL="0" indent="0" algn="ctr" defTabSz="914400" rtl="1" eaLnBrk="1" latinLnBrk="0" hangingPunct="1">
              <a:lnSpc>
                <a:spcPct val="150000"/>
              </a:lnSpc>
              <a:spcBef>
                <a:spcPts val="1000"/>
              </a:spcBef>
              <a:buNone/>
            </a:pPr>
            <a:r>
              <a:rPr lang="ar-JO" sz="2800" b="1" dirty="0">
                <a:cs typeface="+mj-cs"/>
              </a:rPr>
              <a:t> كيف يستخدم الصحفي الذكاء الاصطناعي دون فقدان المصداقية؟</a:t>
            </a:r>
          </a:p>
        </p:txBody>
      </p:sp>
      <p:sp>
        <p:nvSpPr>
          <p:cNvPr id="3" name="Content Placeholder 2">
            <a:extLst>
              <a:ext uri="{FF2B5EF4-FFF2-40B4-BE49-F238E27FC236}">
                <a16:creationId xmlns:a16="http://schemas.microsoft.com/office/drawing/2014/main" id="{1D2D1792-83A3-5A43-907E-4181A8F183F6}"/>
              </a:ext>
            </a:extLst>
          </p:cNvPr>
          <p:cNvSpPr>
            <a:spLocks noGrp="1"/>
          </p:cNvSpPr>
          <p:nvPr>
            <p:ph idx="1"/>
          </p:nvPr>
        </p:nvSpPr>
        <p:spPr>
          <a:xfrm>
            <a:off x="450574" y="1417983"/>
            <a:ext cx="11449878" cy="5049078"/>
          </a:xfrm>
        </p:spPr>
        <p:txBody>
          <a:bodyPr>
            <a:normAutofit/>
          </a:bodyPr>
          <a:lstStyle/>
          <a:p>
            <a:pPr algn="just" rtl="1">
              <a:lnSpc>
                <a:spcPct val="150000"/>
              </a:lnSpc>
            </a:pPr>
            <a:r>
              <a:rPr lang="ar-JO" sz="2800" dirty="0">
                <a:cs typeface="+mj-cs"/>
              </a:rPr>
              <a:t>استخدام </a:t>
            </a:r>
            <a:r>
              <a:rPr lang="en-US" sz="2800" dirty="0">
                <a:cs typeface="+mj-cs"/>
              </a:rPr>
              <a:t>AI</a:t>
            </a:r>
            <a:r>
              <a:rPr lang="ar-SA" sz="2800" dirty="0">
                <a:cs typeface="+mj-cs"/>
              </a:rPr>
              <a:t> </a:t>
            </a:r>
            <a:r>
              <a:rPr lang="ar-JO" sz="2800" dirty="0">
                <a:cs typeface="+mj-cs"/>
              </a:rPr>
              <a:t>كأداة دعم وليس بديلاً عن الصحفي</a:t>
            </a:r>
          </a:p>
          <a:p>
            <a:pPr algn="just" rtl="1">
              <a:lnSpc>
                <a:spcPct val="150000"/>
              </a:lnSpc>
            </a:pPr>
            <a:r>
              <a:rPr lang="ar-JO" sz="2800" dirty="0">
                <a:cs typeface="+mj-cs"/>
              </a:rPr>
              <a:t>التحقق البشري من المحتوى الناتج</a:t>
            </a:r>
          </a:p>
          <a:p>
            <a:pPr algn="just" rtl="1">
              <a:lnSpc>
                <a:spcPct val="150000"/>
              </a:lnSpc>
            </a:pPr>
            <a:r>
              <a:rPr lang="ar-JO" sz="2800" dirty="0">
                <a:cs typeface="+mj-cs"/>
              </a:rPr>
              <a:t>الإفصاح للجمهور عند استخدام أدوات الذكاء الاصطناعي</a:t>
            </a:r>
          </a:p>
          <a:p>
            <a:pPr algn="just" rtl="1">
              <a:lnSpc>
                <a:spcPct val="150000"/>
              </a:lnSpc>
            </a:pPr>
            <a:r>
              <a:rPr lang="ar-JO" sz="2800" dirty="0">
                <a:cs typeface="+mj-cs"/>
              </a:rPr>
              <a:t>تعزيز المهارات الرقمية لدى الصحفيين لفهم الخوارزميات التي يعتمدون عليها</a:t>
            </a:r>
          </a:p>
        </p:txBody>
      </p:sp>
    </p:spTree>
    <p:extLst>
      <p:ext uri="{BB962C8B-B14F-4D97-AF65-F5344CB8AC3E}">
        <p14:creationId xmlns:p14="http://schemas.microsoft.com/office/powerpoint/2010/main" val="11689318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500901"/>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80431" y="1285192"/>
            <a:ext cx="11918804" cy="5364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7272"/>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838200" y="546618"/>
            <a:ext cx="10515600" cy="738574"/>
          </a:xfrm>
        </p:spPr>
        <p:txBody>
          <a:bodyPr>
            <a:normAutofit/>
          </a:bodyPr>
          <a:lstStyle/>
          <a:p>
            <a:pPr algn="r" rtl="1">
              <a:lnSpc>
                <a:spcPct val="150000"/>
              </a:lnSpc>
            </a:pPr>
            <a:r>
              <a:rPr lang="ar-JO" sz="2800" b="1" dirty="0">
                <a:cs typeface="+mj-cs"/>
              </a:rPr>
              <a:t>التحديات الأخلاقية: هل يهدد الذكاء الاصطناعي دور الصحفي؟</a:t>
            </a:r>
          </a:p>
        </p:txBody>
      </p:sp>
      <p:sp>
        <p:nvSpPr>
          <p:cNvPr id="3" name="Content Placeholder 2">
            <a:extLst>
              <a:ext uri="{FF2B5EF4-FFF2-40B4-BE49-F238E27FC236}">
                <a16:creationId xmlns:a16="http://schemas.microsoft.com/office/drawing/2014/main" id="{1D2D1792-83A3-5A43-907E-4181A8F183F6}"/>
              </a:ext>
            </a:extLst>
          </p:cNvPr>
          <p:cNvSpPr>
            <a:spLocks noGrp="1"/>
          </p:cNvSpPr>
          <p:nvPr>
            <p:ph idx="1"/>
          </p:nvPr>
        </p:nvSpPr>
        <p:spPr>
          <a:xfrm>
            <a:off x="450574" y="1417983"/>
            <a:ext cx="11449878" cy="5049078"/>
          </a:xfrm>
        </p:spPr>
        <p:txBody>
          <a:bodyPr>
            <a:normAutofit/>
          </a:bodyPr>
          <a:lstStyle/>
          <a:p>
            <a:pPr algn="just" rtl="1">
              <a:lnSpc>
                <a:spcPct val="150000"/>
              </a:lnSpc>
            </a:pPr>
            <a:r>
              <a:rPr lang="ar-JO" sz="2800" dirty="0">
                <a:cs typeface="+mj-cs"/>
              </a:rPr>
              <a:t>فقدان السيطرة التحريرية إذا تم الاعتماد المفرط على الخوارزميات</a:t>
            </a:r>
          </a:p>
          <a:p>
            <a:pPr algn="just" rtl="1">
              <a:lnSpc>
                <a:spcPct val="150000"/>
              </a:lnSpc>
            </a:pPr>
            <a:r>
              <a:rPr lang="ar-JO" sz="2800" dirty="0">
                <a:cs typeface="+mj-cs"/>
              </a:rPr>
              <a:t>التمييز الخوارزمي </a:t>
            </a:r>
            <a:r>
              <a:rPr lang="en-US" sz="2800" dirty="0">
                <a:cs typeface="+mj-cs"/>
              </a:rPr>
              <a:t>Algorithmic Bias</a:t>
            </a:r>
            <a:r>
              <a:rPr lang="ar-SA" sz="2800" dirty="0">
                <a:cs typeface="+mj-cs"/>
              </a:rPr>
              <a:t> : </a:t>
            </a:r>
            <a:r>
              <a:rPr lang="ar-JO" sz="2800" dirty="0">
                <a:cs typeface="+mj-cs"/>
              </a:rPr>
              <a:t>إمكانية أن تنتج الخوارزميات محتوى يحمل تحيزًا غير مقصود</a:t>
            </a:r>
          </a:p>
          <a:p>
            <a:pPr algn="just" rtl="1">
              <a:lnSpc>
                <a:spcPct val="150000"/>
              </a:lnSpc>
            </a:pPr>
            <a:r>
              <a:rPr lang="ar-JO" sz="2800" dirty="0">
                <a:cs typeface="+mj-cs"/>
              </a:rPr>
              <a:t>غياب الشفافية في كيفية اتخاذ القرارات التحريرية</a:t>
            </a:r>
          </a:p>
          <a:p>
            <a:pPr marL="0" indent="0" algn="just" rtl="1">
              <a:lnSpc>
                <a:spcPct val="150000"/>
              </a:lnSpc>
              <a:buNone/>
            </a:pPr>
            <a:r>
              <a:rPr lang="ar-JO" sz="2800" dirty="0">
                <a:cs typeface="+mj-cs"/>
              </a:rPr>
              <a:t>📝 يتطلب الأمر رقابة بشرية على المحتوى المُنتج آليًا لضمان الجودة والدقة والمصداقية.</a:t>
            </a:r>
          </a:p>
        </p:txBody>
      </p:sp>
    </p:spTree>
    <p:extLst>
      <p:ext uri="{BB962C8B-B14F-4D97-AF65-F5344CB8AC3E}">
        <p14:creationId xmlns:p14="http://schemas.microsoft.com/office/powerpoint/2010/main" val="30050651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500901"/>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80431" y="1285192"/>
            <a:ext cx="11918804" cy="5364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7272"/>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838200" y="546618"/>
            <a:ext cx="10515600" cy="738574"/>
          </a:xfrm>
        </p:spPr>
        <p:txBody>
          <a:bodyPr>
            <a:normAutofit/>
          </a:bodyPr>
          <a:lstStyle/>
          <a:p>
            <a:pPr algn="just" rtl="1">
              <a:lnSpc>
                <a:spcPct val="150000"/>
              </a:lnSpc>
            </a:pPr>
            <a:r>
              <a:rPr lang="ar-JO" sz="2800" b="1" u="sng" dirty="0">
                <a:cs typeface="+mj-cs"/>
              </a:rPr>
              <a:t> أدوات مجانية للصحفيين تعتمد على الذكاء الاصطناعي:</a:t>
            </a:r>
          </a:p>
        </p:txBody>
      </p:sp>
      <p:sp>
        <p:nvSpPr>
          <p:cNvPr id="3" name="Content Placeholder 2">
            <a:extLst>
              <a:ext uri="{FF2B5EF4-FFF2-40B4-BE49-F238E27FC236}">
                <a16:creationId xmlns:a16="http://schemas.microsoft.com/office/drawing/2014/main" id="{1D2D1792-83A3-5A43-907E-4181A8F183F6}"/>
              </a:ext>
            </a:extLst>
          </p:cNvPr>
          <p:cNvSpPr>
            <a:spLocks noGrp="1"/>
          </p:cNvSpPr>
          <p:nvPr>
            <p:ph idx="1"/>
          </p:nvPr>
        </p:nvSpPr>
        <p:spPr>
          <a:xfrm>
            <a:off x="450574" y="1417983"/>
            <a:ext cx="11449878" cy="5049078"/>
          </a:xfrm>
        </p:spPr>
        <p:txBody>
          <a:bodyPr>
            <a:normAutofit/>
          </a:bodyPr>
          <a:lstStyle/>
          <a:p>
            <a:pPr algn="just" rtl="1">
              <a:lnSpc>
                <a:spcPct val="150000"/>
              </a:lnSpc>
            </a:pPr>
            <a:r>
              <a:rPr lang="en-US" sz="2800" dirty="0">
                <a:cs typeface="+mj-cs"/>
              </a:rPr>
              <a:t>ChatGPT </a:t>
            </a:r>
            <a:r>
              <a:rPr lang="ar-SA" sz="2800" dirty="0">
                <a:cs typeface="+mj-cs"/>
              </a:rPr>
              <a:t> </a:t>
            </a:r>
            <a:r>
              <a:rPr lang="ar-JO" sz="2800" dirty="0">
                <a:cs typeface="+mj-cs"/>
              </a:rPr>
              <a:t>توليد محتوى وتلخيصات</a:t>
            </a:r>
          </a:p>
          <a:p>
            <a:pPr algn="just" rtl="1">
              <a:lnSpc>
                <a:spcPct val="150000"/>
              </a:lnSpc>
            </a:pPr>
            <a:r>
              <a:rPr lang="en-US" sz="2800" dirty="0">
                <a:cs typeface="+mj-cs"/>
              </a:rPr>
              <a:t>Jasper AI </a:t>
            </a:r>
            <a:r>
              <a:rPr lang="ar-SA" sz="2800" dirty="0">
                <a:cs typeface="+mj-cs"/>
              </a:rPr>
              <a:t> </a:t>
            </a:r>
            <a:r>
              <a:rPr lang="ar-JO" sz="2800" dirty="0">
                <a:cs typeface="+mj-cs"/>
              </a:rPr>
              <a:t>كتابة إعلانات ومحتوى رقمي</a:t>
            </a:r>
          </a:p>
          <a:p>
            <a:pPr algn="just" rtl="1">
              <a:lnSpc>
                <a:spcPct val="150000"/>
              </a:lnSpc>
            </a:pPr>
            <a:r>
              <a:rPr lang="en-US" sz="2800" dirty="0">
                <a:cs typeface="+mj-cs"/>
              </a:rPr>
              <a:t>Descript </a:t>
            </a:r>
            <a:r>
              <a:rPr lang="ar-SA" sz="2800" dirty="0">
                <a:cs typeface="+mj-cs"/>
              </a:rPr>
              <a:t> </a:t>
            </a:r>
            <a:r>
              <a:rPr lang="ar-JO" sz="2800" dirty="0">
                <a:cs typeface="+mj-cs"/>
              </a:rPr>
              <a:t>لتحرير الصوت والفيديو تلقائيًا</a:t>
            </a:r>
          </a:p>
          <a:p>
            <a:pPr algn="just" rtl="1">
              <a:lnSpc>
                <a:spcPct val="150000"/>
              </a:lnSpc>
            </a:pPr>
            <a:r>
              <a:rPr lang="en-US" sz="2800" dirty="0">
                <a:cs typeface="+mj-cs"/>
              </a:rPr>
              <a:t>Grammarly </a:t>
            </a:r>
            <a:r>
              <a:rPr lang="ar-SA" sz="2800" dirty="0">
                <a:cs typeface="+mj-cs"/>
              </a:rPr>
              <a:t> </a:t>
            </a:r>
            <a:r>
              <a:rPr lang="ar-JO" sz="2800" dirty="0">
                <a:cs typeface="+mj-cs"/>
              </a:rPr>
              <a:t>تحسين اللغة والتحقق من القواعد والأسلوب</a:t>
            </a:r>
          </a:p>
          <a:p>
            <a:pPr algn="just" rtl="1">
              <a:lnSpc>
                <a:spcPct val="150000"/>
              </a:lnSpc>
            </a:pPr>
            <a:r>
              <a:rPr lang="en-US" sz="2800" dirty="0">
                <a:cs typeface="+mj-cs"/>
              </a:rPr>
              <a:t>Google Trends </a:t>
            </a:r>
            <a:r>
              <a:rPr lang="ar-JO" sz="2800" dirty="0">
                <a:cs typeface="+mj-cs"/>
              </a:rPr>
              <a:t>و</a:t>
            </a:r>
            <a:r>
              <a:rPr lang="en-US" sz="2800" dirty="0">
                <a:cs typeface="+mj-cs"/>
              </a:rPr>
              <a:t>Data wrapper </a:t>
            </a:r>
            <a:r>
              <a:rPr lang="ar-SA" sz="2800" dirty="0">
                <a:cs typeface="+mj-cs"/>
              </a:rPr>
              <a:t> </a:t>
            </a:r>
            <a:r>
              <a:rPr lang="ar-JO" sz="2800" dirty="0">
                <a:cs typeface="+mj-cs"/>
              </a:rPr>
              <a:t>لتحليل البيانات وتقديمها بصريًا</a:t>
            </a:r>
          </a:p>
        </p:txBody>
      </p:sp>
      <p:grpSp>
        <p:nvGrpSpPr>
          <p:cNvPr id="8" name="Google Shape;7843;p57">
            <a:extLst>
              <a:ext uri="{FF2B5EF4-FFF2-40B4-BE49-F238E27FC236}">
                <a16:creationId xmlns:a16="http://schemas.microsoft.com/office/drawing/2014/main" id="{F52AAFD6-BCA9-C245-8E02-23B7E915806E}"/>
              </a:ext>
            </a:extLst>
          </p:cNvPr>
          <p:cNvGrpSpPr/>
          <p:nvPr/>
        </p:nvGrpSpPr>
        <p:grpSpPr>
          <a:xfrm rot="21170696">
            <a:off x="1084259" y="2400137"/>
            <a:ext cx="1101539" cy="1246725"/>
            <a:chOff x="-4932650" y="2046625"/>
            <a:chExt cx="293025" cy="291250"/>
          </a:xfrm>
        </p:grpSpPr>
        <p:sp>
          <p:nvSpPr>
            <p:cNvPr id="9" name="Google Shape;7844;p57">
              <a:extLst>
                <a:ext uri="{FF2B5EF4-FFF2-40B4-BE49-F238E27FC236}">
                  <a16:creationId xmlns:a16="http://schemas.microsoft.com/office/drawing/2014/main" id="{A6D9E864-9DC3-2242-A658-150D148DDB86}"/>
                </a:ext>
              </a:extLst>
            </p:cNvPr>
            <p:cNvSpPr/>
            <p:nvPr/>
          </p:nvSpPr>
          <p:spPr>
            <a:xfrm>
              <a:off x="-4932650" y="2046625"/>
              <a:ext cx="293025" cy="291250"/>
            </a:xfrm>
            <a:custGeom>
              <a:avLst/>
              <a:gdLst/>
              <a:ahLst/>
              <a:cxnLst/>
              <a:rect l="l" t="t" r="r" b="b"/>
              <a:pathLst>
                <a:path w="11721" h="11650" extrusionOk="0">
                  <a:moveTo>
                    <a:pt x="7625" y="694"/>
                  </a:moveTo>
                  <a:cubicBezTo>
                    <a:pt x="9515" y="694"/>
                    <a:pt x="11059" y="2206"/>
                    <a:pt x="11059" y="4096"/>
                  </a:cubicBezTo>
                  <a:cubicBezTo>
                    <a:pt x="11059" y="5987"/>
                    <a:pt x="9515" y="7530"/>
                    <a:pt x="7625" y="7530"/>
                  </a:cubicBezTo>
                  <a:cubicBezTo>
                    <a:pt x="5735" y="7530"/>
                    <a:pt x="4223" y="5987"/>
                    <a:pt x="4223" y="4096"/>
                  </a:cubicBezTo>
                  <a:cubicBezTo>
                    <a:pt x="4223" y="2206"/>
                    <a:pt x="5735" y="694"/>
                    <a:pt x="7625" y="694"/>
                  </a:cubicBezTo>
                  <a:close/>
                  <a:moveTo>
                    <a:pt x="3344" y="8066"/>
                  </a:moveTo>
                  <a:cubicBezTo>
                    <a:pt x="3435" y="8066"/>
                    <a:pt x="3529" y="8098"/>
                    <a:pt x="3593" y="8161"/>
                  </a:cubicBezTo>
                  <a:cubicBezTo>
                    <a:pt x="3719" y="8287"/>
                    <a:pt x="3719" y="8507"/>
                    <a:pt x="3593" y="8633"/>
                  </a:cubicBezTo>
                  <a:lnTo>
                    <a:pt x="1324" y="10870"/>
                  </a:lnTo>
                  <a:cubicBezTo>
                    <a:pt x="1277" y="10933"/>
                    <a:pt x="1190" y="10964"/>
                    <a:pt x="1100" y="10964"/>
                  </a:cubicBezTo>
                  <a:cubicBezTo>
                    <a:pt x="1009" y="10964"/>
                    <a:pt x="915" y="10933"/>
                    <a:pt x="852" y="10870"/>
                  </a:cubicBezTo>
                  <a:cubicBezTo>
                    <a:pt x="757" y="10744"/>
                    <a:pt x="757" y="10523"/>
                    <a:pt x="852" y="10397"/>
                  </a:cubicBezTo>
                  <a:lnTo>
                    <a:pt x="3120" y="8161"/>
                  </a:lnTo>
                  <a:cubicBezTo>
                    <a:pt x="3167" y="8098"/>
                    <a:pt x="3254" y="8066"/>
                    <a:pt x="3344" y="8066"/>
                  </a:cubicBezTo>
                  <a:close/>
                  <a:moveTo>
                    <a:pt x="7625" y="1"/>
                  </a:moveTo>
                  <a:cubicBezTo>
                    <a:pt x="5357" y="1"/>
                    <a:pt x="3529" y="1860"/>
                    <a:pt x="3529" y="4096"/>
                  </a:cubicBezTo>
                  <a:cubicBezTo>
                    <a:pt x="3529" y="5136"/>
                    <a:pt x="3908" y="6050"/>
                    <a:pt x="4538" y="6743"/>
                  </a:cubicBezTo>
                  <a:lnTo>
                    <a:pt x="3813" y="7467"/>
                  </a:lnTo>
                  <a:cubicBezTo>
                    <a:pt x="3673" y="7386"/>
                    <a:pt x="3520" y="7347"/>
                    <a:pt x="3367" y="7347"/>
                  </a:cubicBezTo>
                  <a:cubicBezTo>
                    <a:pt x="3106" y="7347"/>
                    <a:pt x="2846" y="7458"/>
                    <a:pt x="2647" y="7656"/>
                  </a:cubicBezTo>
                  <a:lnTo>
                    <a:pt x="379" y="9893"/>
                  </a:lnTo>
                  <a:cubicBezTo>
                    <a:pt x="1" y="10271"/>
                    <a:pt x="1" y="10964"/>
                    <a:pt x="379" y="11343"/>
                  </a:cubicBezTo>
                  <a:cubicBezTo>
                    <a:pt x="584" y="11547"/>
                    <a:pt x="852" y="11650"/>
                    <a:pt x="1119" y="11650"/>
                  </a:cubicBezTo>
                  <a:cubicBezTo>
                    <a:pt x="1387" y="11650"/>
                    <a:pt x="1655" y="11547"/>
                    <a:pt x="1860" y="11343"/>
                  </a:cubicBezTo>
                  <a:lnTo>
                    <a:pt x="4097" y="9106"/>
                  </a:lnTo>
                  <a:cubicBezTo>
                    <a:pt x="4412" y="8791"/>
                    <a:pt x="4506" y="8318"/>
                    <a:pt x="4286" y="7909"/>
                  </a:cubicBezTo>
                  <a:lnTo>
                    <a:pt x="5010" y="7215"/>
                  </a:lnTo>
                  <a:cubicBezTo>
                    <a:pt x="5703" y="7814"/>
                    <a:pt x="6648" y="8192"/>
                    <a:pt x="7625" y="8192"/>
                  </a:cubicBezTo>
                  <a:cubicBezTo>
                    <a:pt x="9925" y="8192"/>
                    <a:pt x="11721" y="6333"/>
                    <a:pt x="11721" y="4096"/>
                  </a:cubicBezTo>
                  <a:cubicBezTo>
                    <a:pt x="11721" y="1828"/>
                    <a:pt x="9893" y="1"/>
                    <a:pt x="7625" y="1"/>
                  </a:cubicBezTo>
                  <a:close/>
                </a:path>
              </a:pathLst>
            </a:custGeom>
            <a:solidFill>
              <a:srgbClr val="5F7D95"/>
            </a:solidFill>
            <a:ln>
              <a:solidFill>
                <a:schemeClr val="accent1"/>
              </a:solid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10" name="Google Shape;7845;p57">
              <a:extLst>
                <a:ext uri="{FF2B5EF4-FFF2-40B4-BE49-F238E27FC236}">
                  <a16:creationId xmlns:a16="http://schemas.microsoft.com/office/drawing/2014/main" id="{BACC23AB-49C0-274E-960E-A480DB5E9DE6}"/>
                </a:ext>
              </a:extLst>
            </p:cNvPr>
            <p:cNvSpPr/>
            <p:nvPr/>
          </p:nvSpPr>
          <p:spPr>
            <a:xfrm>
              <a:off x="-4802675" y="2115050"/>
              <a:ext cx="122100" cy="86075"/>
            </a:xfrm>
            <a:custGeom>
              <a:avLst/>
              <a:gdLst/>
              <a:ahLst/>
              <a:cxnLst/>
              <a:rect l="l" t="t" r="r" b="b"/>
              <a:pathLst>
                <a:path w="4884" h="3443" extrusionOk="0">
                  <a:moveTo>
                    <a:pt x="2428" y="1"/>
                  </a:moveTo>
                  <a:cubicBezTo>
                    <a:pt x="2301" y="1"/>
                    <a:pt x="2172" y="72"/>
                    <a:pt x="2111" y="225"/>
                  </a:cubicBezTo>
                  <a:lnTo>
                    <a:pt x="1418" y="2116"/>
                  </a:lnTo>
                  <a:lnTo>
                    <a:pt x="693" y="225"/>
                  </a:lnTo>
                  <a:cubicBezTo>
                    <a:pt x="645" y="105"/>
                    <a:pt x="524" y="4"/>
                    <a:pt x="400" y="4"/>
                  </a:cubicBezTo>
                  <a:cubicBezTo>
                    <a:pt x="361" y="4"/>
                    <a:pt x="321" y="14"/>
                    <a:pt x="284" y="36"/>
                  </a:cubicBezTo>
                  <a:cubicBezTo>
                    <a:pt x="126" y="99"/>
                    <a:pt x="0" y="288"/>
                    <a:pt x="63" y="446"/>
                  </a:cubicBezTo>
                  <a:lnTo>
                    <a:pt x="1103" y="3218"/>
                  </a:lnTo>
                  <a:cubicBezTo>
                    <a:pt x="1168" y="3364"/>
                    <a:pt x="1299" y="3443"/>
                    <a:pt x="1428" y="3443"/>
                  </a:cubicBezTo>
                  <a:cubicBezTo>
                    <a:pt x="1551" y="3443"/>
                    <a:pt x="1672" y="3372"/>
                    <a:pt x="1733" y="3218"/>
                  </a:cubicBezTo>
                  <a:lnTo>
                    <a:pt x="2426" y="1328"/>
                  </a:lnTo>
                  <a:lnTo>
                    <a:pt x="3151" y="3218"/>
                  </a:lnTo>
                  <a:cubicBezTo>
                    <a:pt x="3215" y="3364"/>
                    <a:pt x="3346" y="3443"/>
                    <a:pt x="3476" y="3443"/>
                  </a:cubicBezTo>
                  <a:cubicBezTo>
                    <a:pt x="3598" y="3443"/>
                    <a:pt x="3719" y="3372"/>
                    <a:pt x="3781" y="3218"/>
                  </a:cubicBezTo>
                  <a:lnTo>
                    <a:pt x="4789" y="446"/>
                  </a:lnTo>
                  <a:cubicBezTo>
                    <a:pt x="4884" y="257"/>
                    <a:pt x="4789" y="68"/>
                    <a:pt x="4600" y="36"/>
                  </a:cubicBezTo>
                  <a:cubicBezTo>
                    <a:pt x="4562" y="14"/>
                    <a:pt x="4521" y="4"/>
                    <a:pt x="4479" y="4"/>
                  </a:cubicBezTo>
                  <a:cubicBezTo>
                    <a:pt x="4346" y="4"/>
                    <a:pt x="4207" y="105"/>
                    <a:pt x="4159" y="225"/>
                  </a:cubicBezTo>
                  <a:lnTo>
                    <a:pt x="3466" y="2116"/>
                  </a:lnTo>
                  <a:lnTo>
                    <a:pt x="2741" y="225"/>
                  </a:lnTo>
                  <a:cubicBezTo>
                    <a:pt x="2693" y="80"/>
                    <a:pt x="2561" y="1"/>
                    <a:pt x="2428" y="1"/>
                  </a:cubicBezTo>
                  <a:close/>
                </a:path>
              </a:pathLst>
            </a:custGeom>
            <a:solidFill>
              <a:srgbClr val="C00000"/>
            </a:solidFill>
            <a:ln>
              <a:solidFill>
                <a:srgbClr val="FFC000"/>
              </a:solidFill>
            </a:ln>
          </p:spPr>
          <p:txBody>
            <a:bodyPr spcFirstLastPara="1" wrap="square" lIns="121900" tIns="121900" rIns="121900" bIns="121900" anchor="ctr" anchorCtr="0">
              <a:noAutofit/>
            </a:bodyPr>
            <a:lstStyle/>
            <a:p>
              <a:pPr marL="0" algn="r" defTabSz="914400" rtl="1" eaLnBrk="1" latinLnBrk="0" hangingPunct="1"/>
              <a:endParaRPr sz="1865"/>
            </a:p>
          </p:txBody>
        </p:sp>
      </p:grpSp>
    </p:spTree>
    <p:extLst>
      <p:ext uri="{BB962C8B-B14F-4D97-AF65-F5344CB8AC3E}">
        <p14:creationId xmlns:p14="http://schemas.microsoft.com/office/powerpoint/2010/main" val="7705126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3" name="Rectangle: Rounded Corners 22"/>
          <p:cNvSpPr/>
          <p:nvPr/>
        </p:nvSpPr>
        <p:spPr>
          <a:xfrm>
            <a:off x="5793167" y="364436"/>
            <a:ext cx="6398833" cy="64839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250439" y="1039071"/>
            <a:ext cx="11781182" cy="58093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7272"/>
            <a:ext cx="2305141" cy="1076343"/>
          </a:xfrm>
          <a:prstGeom prst="rect">
            <a:avLst/>
          </a:prstGeom>
        </p:spPr>
      </p:pic>
      <p:sp>
        <p:nvSpPr>
          <p:cNvPr id="11" name="Title 10">
            <a:extLst>
              <a:ext uri="{FF2B5EF4-FFF2-40B4-BE49-F238E27FC236}">
                <a16:creationId xmlns:a16="http://schemas.microsoft.com/office/drawing/2014/main" id="{71A2687A-271A-734E-8E68-851A86CA3592}"/>
              </a:ext>
            </a:extLst>
          </p:cNvPr>
          <p:cNvSpPr>
            <a:spLocks noGrp="1"/>
          </p:cNvSpPr>
          <p:nvPr>
            <p:ph type="title"/>
          </p:nvPr>
        </p:nvSpPr>
        <p:spPr>
          <a:xfrm>
            <a:off x="658432" y="1039071"/>
            <a:ext cx="5134735" cy="820108"/>
          </a:xfrm>
        </p:spPr>
        <p:txBody>
          <a:bodyPr/>
          <a:lstStyle/>
          <a:p>
            <a:pPr algn="l" defTabSz="914400" rtl="1" eaLnBrk="1" latinLnBrk="0" hangingPunct="1">
              <a:lnSpc>
                <a:spcPct val="90000"/>
              </a:lnSpc>
              <a:spcBef>
                <a:spcPct val="0"/>
              </a:spcBef>
              <a:buNone/>
            </a:pPr>
            <a:r>
              <a:rPr lang="ar-SA" dirty="0"/>
              <a:t>مستقبل الذكاء الاصطناعي في الإعلام</a:t>
            </a:r>
            <a:endParaRPr lang="en-JO" dirty="0"/>
          </a:p>
        </p:txBody>
      </p:sp>
      <p:pic>
        <p:nvPicPr>
          <p:cNvPr id="7" name="Content Placeholder 6">
            <a:extLst>
              <a:ext uri="{FF2B5EF4-FFF2-40B4-BE49-F238E27FC236}">
                <a16:creationId xmlns:a16="http://schemas.microsoft.com/office/drawing/2014/main" id="{50890048-453F-D441-8786-CE0A1828B38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632334" y="831253"/>
            <a:ext cx="6916047" cy="6017150"/>
          </a:xfrm>
        </p:spPr>
      </p:pic>
      <p:sp>
        <p:nvSpPr>
          <p:cNvPr id="12" name="Text Placeholder 11">
            <a:extLst>
              <a:ext uri="{FF2B5EF4-FFF2-40B4-BE49-F238E27FC236}">
                <a16:creationId xmlns:a16="http://schemas.microsoft.com/office/drawing/2014/main" id="{5FE31583-1502-014F-B2C9-977DBBDB063B}"/>
              </a:ext>
            </a:extLst>
          </p:cNvPr>
          <p:cNvSpPr>
            <a:spLocks noGrp="1"/>
          </p:cNvSpPr>
          <p:nvPr>
            <p:ph type="body" sz="half" idx="2"/>
          </p:nvPr>
        </p:nvSpPr>
        <p:spPr>
          <a:xfrm>
            <a:off x="556592" y="2057400"/>
            <a:ext cx="5236576" cy="4436164"/>
          </a:xfrm>
        </p:spPr>
        <p:txBody>
          <a:bodyPr/>
          <a:lstStyle/>
          <a:p>
            <a:pPr marL="342900" indent="-342900" algn="r" defTabSz="914400" rtl="1" eaLnBrk="1" latinLnBrk="0" hangingPunct="1">
              <a:lnSpc>
                <a:spcPct val="150000"/>
              </a:lnSpc>
              <a:spcBef>
                <a:spcPts val="1000"/>
              </a:spcBef>
              <a:buFont typeface="Arial" panose="020B0604020202020204" pitchFamily="34" charset="0"/>
              <a:buChar char="•"/>
            </a:pPr>
            <a:r>
              <a:rPr lang="ar-JO" sz="2000" b="0" i="0" u="none" strike="noStrike" dirty="0">
                <a:solidFill>
                  <a:srgbClr val="000000"/>
                </a:solidFill>
                <a:effectLst/>
                <a:cs typeface="+mj-cs"/>
              </a:rPr>
              <a:t>تطور دور الذكاء الاصطناعي من المساعدة إلى التفاعل المباشر مع الجمهور</a:t>
            </a:r>
          </a:p>
          <a:p>
            <a:pPr marL="285750" indent="-285750" algn="r" defTabSz="914400" rtl="1" eaLnBrk="1" latinLnBrk="0" hangingPunct="1">
              <a:lnSpc>
                <a:spcPct val="150000"/>
              </a:lnSpc>
              <a:spcBef>
                <a:spcPts val="1000"/>
              </a:spcBef>
              <a:buFont typeface="Arial" panose="020B0604020202020204" pitchFamily="34" charset="0"/>
              <a:buChar char="•"/>
            </a:pPr>
            <a:r>
              <a:rPr lang="ar-JO" sz="2000" b="0" i="0" u="none" strike="noStrike" dirty="0">
                <a:solidFill>
                  <a:srgbClr val="000000"/>
                </a:solidFill>
                <a:effectLst/>
                <a:cs typeface="+mj-cs"/>
              </a:rPr>
              <a:t>انتشار روبوتات المحادثة (</a:t>
            </a:r>
            <a:r>
              <a:rPr lang="en-US" sz="2000" b="0" i="0" u="none" strike="noStrike" dirty="0">
                <a:solidFill>
                  <a:srgbClr val="000000"/>
                </a:solidFill>
                <a:effectLst/>
                <a:cs typeface="+mj-cs"/>
              </a:rPr>
              <a:t>chatbots) </a:t>
            </a:r>
            <a:r>
              <a:rPr lang="ar-JO" sz="2000" b="0" i="0" u="none" strike="noStrike" dirty="0">
                <a:solidFill>
                  <a:srgbClr val="000000"/>
                </a:solidFill>
                <a:effectLst/>
                <a:cs typeface="+mj-cs"/>
              </a:rPr>
              <a:t>في خدمات الأخبار</a:t>
            </a:r>
          </a:p>
          <a:p>
            <a:pPr marL="285750" indent="-285750" algn="r" defTabSz="914400" rtl="1" eaLnBrk="1" latinLnBrk="0" hangingPunct="1">
              <a:lnSpc>
                <a:spcPct val="150000"/>
              </a:lnSpc>
              <a:spcBef>
                <a:spcPts val="1000"/>
              </a:spcBef>
              <a:buFont typeface="Arial" panose="020B0604020202020204" pitchFamily="34" charset="0"/>
              <a:buChar char="•"/>
            </a:pPr>
            <a:r>
              <a:rPr lang="ar-JO" sz="2000" b="0" i="0" u="none" strike="noStrike" dirty="0">
                <a:solidFill>
                  <a:srgbClr val="000000"/>
                </a:solidFill>
                <a:effectLst/>
                <a:cs typeface="+mj-cs"/>
              </a:rPr>
              <a:t>دعم اتخاذ القرارات التحريرية عبر تحليل البيانات اللحظية</a:t>
            </a:r>
          </a:p>
          <a:p>
            <a:pPr algn="r" defTabSz="914400" rtl="1" eaLnBrk="1" latinLnBrk="0" hangingPunct="1">
              <a:lnSpc>
                <a:spcPct val="150000"/>
              </a:lnSpc>
              <a:spcBef>
                <a:spcPts val="1000"/>
              </a:spcBef>
            </a:pPr>
            <a:br>
              <a:rPr lang="ar-JO" sz="1600" b="0" i="0" u="none" strike="noStrike" dirty="0">
                <a:solidFill>
                  <a:srgbClr val="000000"/>
                </a:solidFill>
                <a:effectLst/>
              </a:rPr>
            </a:br>
            <a:r>
              <a:rPr lang="ar-JO" sz="1800" b="1" i="0" u="sng" strike="noStrike" dirty="0">
                <a:solidFill>
                  <a:srgbClr val="002060"/>
                </a:solidFill>
                <a:effectLst/>
              </a:rPr>
              <a:t>الصحفي المستقبلي سيعمل جنبًا إلى جنب مع أنظمة ذكية، ما يتطلب تطوير مهارات تحليلية ورقمية متقدمة.</a:t>
            </a:r>
            <a:endParaRPr lang="en-JO" sz="1800" b="1" u="sng" dirty="0">
              <a:solidFill>
                <a:srgbClr val="002060"/>
              </a:solidFill>
            </a:endParaRPr>
          </a:p>
        </p:txBody>
      </p:sp>
    </p:spTree>
    <p:extLst>
      <p:ext uri="{BB962C8B-B14F-4D97-AF65-F5344CB8AC3E}">
        <p14:creationId xmlns:p14="http://schemas.microsoft.com/office/powerpoint/2010/main" val="30436990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1304" y="1685495"/>
            <a:ext cx="11679192" cy="49273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p:cNvSpPr/>
          <p:nvPr/>
        </p:nvSpPr>
        <p:spPr>
          <a:xfrm>
            <a:off x="696715" y="7575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1134944" y="1196422"/>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٠٨</a:t>
            </a:r>
            <a:endParaRPr lang="en-US" sz="4400" b="1" dirty="0">
              <a:solidFill>
                <a:schemeClr val="bg1"/>
              </a:solidFill>
              <a:latin typeface="Alexandria" charset="0"/>
              <a:cs typeface="Alexandria" charset="0"/>
            </a:endParaRPr>
          </a:p>
        </p:txBody>
      </p:sp>
      <p:sp>
        <p:nvSpPr>
          <p:cNvPr id="48" name="TextBox 47"/>
          <p:cNvSpPr txBox="1"/>
          <p:nvPr/>
        </p:nvSpPr>
        <p:spPr>
          <a:xfrm>
            <a:off x="889000" y="2298946"/>
            <a:ext cx="10971696" cy="2229393"/>
          </a:xfrm>
          <a:prstGeom prst="rect">
            <a:avLst/>
          </a:prstGeom>
          <a:noFill/>
        </p:spPr>
        <p:txBody>
          <a:bodyPr wrap="square" rtlCol="0">
            <a:spAutoFit/>
          </a:bodyPr>
          <a:lstStyle/>
          <a:p>
            <a:pPr algn="ctr">
              <a:lnSpc>
                <a:spcPct val="150000"/>
              </a:lnSpc>
            </a:pPr>
            <a:r>
              <a:rPr lang="ar-JO" sz="3200" b="1" dirty="0">
                <a:solidFill>
                  <a:srgbClr val="2D3956"/>
                </a:solidFill>
                <a:latin typeface="Alexandria" charset="0"/>
                <a:cs typeface="+mj-cs"/>
              </a:rPr>
              <a:t>يُعَد الذكاء الاصطناعي أداة قوية للصحفيين تمكنهم من مواكبة التغيرات السريعة في بيئة الإعلام الرقمي. لكن يبقى الاستخدام الأخلاقي والمستنير لهذه الأدوات شرطًا أساسيًا للحفاظ على مهنية الصحافة وموثوقيتها.</a:t>
            </a:r>
            <a:endParaRPr lang="en-US" sz="3200" b="1" dirty="0">
              <a:solidFill>
                <a:srgbClr val="2D3956"/>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5355" y="-4202"/>
            <a:ext cx="2305141" cy="1076343"/>
          </a:xfrm>
          <a:prstGeom prst="rect">
            <a:avLst/>
          </a:prstGeom>
        </p:spPr>
      </p:pic>
    </p:spTree>
    <p:extLst>
      <p:ext uri="{BB962C8B-B14F-4D97-AF65-F5344CB8AC3E}">
        <p14:creationId xmlns:p14="http://schemas.microsoft.com/office/powerpoint/2010/main" val="42006825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60F629AA-1781-744C-802B-20332FCE4724}"/>
              </a:ext>
            </a:extLst>
          </p:cNvPr>
          <p:cNvSpPr>
            <a:spLocks noGrp="1"/>
          </p:cNvSpPr>
          <p:nvPr>
            <p:ph type="title"/>
          </p:nvPr>
        </p:nvSpPr>
        <p:spPr>
          <a:xfrm>
            <a:off x="3723860" y="1815547"/>
            <a:ext cx="4744279" cy="2279029"/>
          </a:xfrm>
        </p:spPr>
        <p:txBody>
          <a:bodyPr>
            <a:normAutofit/>
          </a:bodyPr>
          <a:lstStyle/>
          <a:p>
            <a:pPr algn="ctr" rtl="1">
              <a:lnSpc>
                <a:spcPct val="150000"/>
              </a:lnSpc>
            </a:pPr>
            <a:r>
              <a:rPr lang="ar-JO" sz="2800" b="1" i="0" u="none" strike="noStrike" dirty="0">
                <a:solidFill>
                  <a:srgbClr val="2D3956"/>
                </a:solidFill>
                <a:effectLst/>
                <a:highlight>
                  <a:srgbClr val="FFFF00"/>
                </a:highlight>
                <a:latin typeface="-webkit-standard"/>
              </a:rPr>
              <a:t>استخدام منصات التواصل الاجتماعي في نشر المحتوى الصحفي والحملات الرقمية</a:t>
            </a:r>
            <a:endParaRPr lang="en-JO" sz="2800" b="1" dirty="0">
              <a:solidFill>
                <a:srgbClr val="2D3956"/>
              </a:solidFill>
              <a:highlight>
                <a:srgbClr val="FFFF00"/>
              </a:highlight>
            </a:endParaRPr>
          </a:p>
        </p:txBody>
      </p:sp>
    </p:spTree>
    <p:extLst>
      <p:ext uri="{BB962C8B-B14F-4D97-AF65-F5344CB8AC3E}">
        <p14:creationId xmlns:p14="http://schemas.microsoft.com/office/powerpoint/2010/main" val="5025191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1304" y="1340543"/>
            <a:ext cx="11679192" cy="53120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p:cNvSpPr/>
          <p:nvPr/>
        </p:nvSpPr>
        <p:spPr>
          <a:xfrm>
            <a:off x="589019" y="467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1027248" y="956368"/>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٠٩</a:t>
            </a:r>
            <a:endParaRPr lang="en-US" sz="4400" b="1" dirty="0">
              <a:solidFill>
                <a:schemeClr val="bg1"/>
              </a:solidFill>
              <a:latin typeface="Alexandria" charset="0"/>
              <a:cs typeface="Alexandria" charset="0"/>
            </a:endParaRPr>
          </a:p>
        </p:txBody>
      </p:sp>
      <p:sp>
        <p:nvSpPr>
          <p:cNvPr id="48" name="TextBox 47"/>
          <p:cNvSpPr txBox="1"/>
          <p:nvPr/>
        </p:nvSpPr>
        <p:spPr>
          <a:xfrm>
            <a:off x="490330" y="1923543"/>
            <a:ext cx="11370366" cy="2351285"/>
          </a:xfrm>
          <a:prstGeom prst="rect">
            <a:avLst/>
          </a:prstGeom>
          <a:noFill/>
        </p:spPr>
        <p:txBody>
          <a:bodyPr wrap="square" rtlCol="0">
            <a:spAutoFit/>
          </a:bodyPr>
          <a:lstStyle/>
          <a:p>
            <a:pPr algn="r" rtl="1">
              <a:lnSpc>
                <a:spcPct val="150000"/>
              </a:lnSpc>
            </a:pPr>
            <a:r>
              <a:rPr lang="ar-JO" sz="2000" dirty="0">
                <a:solidFill>
                  <a:schemeClr val="accent1">
                    <a:lumMod val="75000"/>
                  </a:schemeClr>
                </a:solidFill>
                <a:latin typeface="Alexandria" charset="0"/>
              </a:rPr>
              <a:t>أصبحت منصات التواصل الاجتماعي (مثل فيسبوك، تويتر/إكس، إنستغرام، تيك توك، ويوتيوب) أدوات أساسية في النشر الصحفي والتواصل مع الجمهور، حيث تحول الجمهور من المتلقي السلبي إلى متفاعل وناشر محتوى.</a:t>
            </a:r>
          </a:p>
          <a:p>
            <a:pPr marL="342900" indent="-342900" algn="r" rtl="1">
              <a:lnSpc>
                <a:spcPct val="150000"/>
              </a:lnSpc>
              <a:buFont typeface="Arial" panose="020B0604020202020204" pitchFamily="34" charset="0"/>
              <a:buChar char="•"/>
            </a:pPr>
            <a:endParaRPr lang="ar-JO" sz="2000" dirty="0">
              <a:solidFill>
                <a:schemeClr val="accent1">
                  <a:lumMod val="75000"/>
                </a:schemeClr>
              </a:solidFill>
              <a:latin typeface="Alexandria" charset="0"/>
            </a:endParaRPr>
          </a:p>
          <a:p>
            <a:pPr algn="r" rtl="1">
              <a:lnSpc>
                <a:spcPct val="150000"/>
              </a:lnSpc>
            </a:pPr>
            <a:r>
              <a:rPr lang="ar-JO" sz="2000" dirty="0">
                <a:solidFill>
                  <a:schemeClr val="accent1">
                    <a:lumMod val="75000"/>
                  </a:schemeClr>
                </a:solidFill>
                <a:latin typeface="Alexandria" charset="0"/>
              </a:rPr>
              <a:t>تعريف </a:t>
            </a:r>
            <a:r>
              <a:rPr lang="en-US" sz="2000" dirty="0">
                <a:solidFill>
                  <a:schemeClr val="accent1">
                    <a:lumMod val="75000"/>
                  </a:schemeClr>
                </a:solidFill>
                <a:latin typeface="Alexandria" charset="0"/>
              </a:rPr>
              <a:t>Newman et al. 2023</a:t>
            </a:r>
            <a:r>
              <a:rPr lang="ar-SA" sz="2000" dirty="0">
                <a:solidFill>
                  <a:schemeClr val="accent1">
                    <a:lumMod val="75000"/>
                  </a:schemeClr>
                </a:solidFill>
                <a:latin typeface="Alexandria" charset="0"/>
              </a:rPr>
              <a:t>: " </a:t>
            </a:r>
            <a:r>
              <a:rPr lang="ar-JO" sz="2000" dirty="0">
                <a:solidFill>
                  <a:schemeClr val="accent1">
                    <a:lumMod val="75000"/>
                  </a:schemeClr>
                </a:solidFill>
                <a:latin typeface="Alexandria" charset="0"/>
              </a:rPr>
              <a:t>تشكل وسائل التواصل الاجتماعي ساحة مركزية للصحافة الرقمية الحديثة، إذ تتيح للصحفيين والمؤسسات الإعلامية الوصول الفوري والتفاعلي للجمهور."</a:t>
            </a:r>
            <a:endParaRPr lang="en-US" sz="16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5355" y="-4202"/>
            <a:ext cx="2305141" cy="1076343"/>
          </a:xfrm>
          <a:prstGeom prst="rect">
            <a:avLst/>
          </a:prstGeom>
        </p:spPr>
      </p:pic>
      <p:sp>
        <p:nvSpPr>
          <p:cNvPr id="2" name="Title 1">
            <a:extLst>
              <a:ext uri="{FF2B5EF4-FFF2-40B4-BE49-F238E27FC236}">
                <a16:creationId xmlns:a16="http://schemas.microsoft.com/office/drawing/2014/main" id="{9267732D-EA96-054B-AA9D-24080986ABCC}"/>
              </a:ext>
            </a:extLst>
          </p:cNvPr>
          <p:cNvSpPr>
            <a:spLocks noGrp="1"/>
          </p:cNvSpPr>
          <p:nvPr>
            <p:ph type="title"/>
          </p:nvPr>
        </p:nvSpPr>
        <p:spPr>
          <a:xfrm>
            <a:off x="2307557" y="651419"/>
            <a:ext cx="7890967" cy="789540"/>
          </a:xfrm>
        </p:spPr>
        <p:txBody>
          <a:bodyPr anchor="t">
            <a:normAutofit fontScale="90000"/>
          </a:bodyPr>
          <a:lstStyle/>
          <a:p>
            <a:pPr algn="ctr" rtl="1"/>
            <a:r>
              <a:rPr lang="ar-JO" sz="4400" dirty="0">
                <a:solidFill>
                  <a:schemeClr val="accent1">
                    <a:lumMod val="75000"/>
                  </a:schemeClr>
                </a:solidFill>
                <a:latin typeface="Alexandria" charset="0"/>
                <a:cs typeface="+mj-cs"/>
              </a:rPr>
              <a:t>مقدمة: الإعلام الرقمي ومنصات التواصل</a:t>
            </a:r>
            <a:br>
              <a:rPr lang="ar-JO" sz="4400" dirty="0">
                <a:solidFill>
                  <a:schemeClr val="accent1">
                    <a:lumMod val="75000"/>
                  </a:schemeClr>
                </a:solidFill>
                <a:latin typeface="Alexandria" charset="0"/>
                <a:cs typeface="+mj-cs"/>
              </a:rPr>
            </a:br>
            <a:endParaRPr lang="en-JO" dirty="0"/>
          </a:p>
        </p:txBody>
      </p:sp>
      <p:pic>
        <p:nvPicPr>
          <p:cNvPr id="9" name="Picture 8">
            <a:extLst>
              <a:ext uri="{FF2B5EF4-FFF2-40B4-BE49-F238E27FC236}">
                <a16:creationId xmlns:a16="http://schemas.microsoft.com/office/drawing/2014/main" id="{721ECE22-14E0-F448-B065-A97F3568E6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8165" y="4274828"/>
            <a:ext cx="2351286" cy="2351286"/>
          </a:xfrm>
          <a:prstGeom prst="rect">
            <a:avLst/>
          </a:prstGeom>
        </p:spPr>
      </p:pic>
    </p:spTree>
    <p:extLst>
      <p:ext uri="{BB962C8B-B14F-4D97-AF65-F5344CB8AC3E}">
        <p14:creationId xmlns:p14="http://schemas.microsoft.com/office/powerpoint/2010/main" val="30304230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5917" y="1324127"/>
            <a:ext cx="11679192" cy="53120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p:cNvSpPr/>
          <p:nvPr/>
        </p:nvSpPr>
        <p:spPr>
          <a:xfrm>
            <a:off x="589019" y="467028"/>
            <a:ext cx="1266285"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843841" y="913901"/>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١٠</a:t>
            </a:r>
            <a:endParaRPr lang="en-US" sz="4400" b="1" dirty="0">
              <a:solidFill>
                <a:schemeClr val="bg1"/>
              </a:solidFill>
              <a:latin typeface="Alexandria" charset="0"/>
              <a:cs typeface="Alexandria" charset="0"/>
            </a:endParaRPr>
          </a:p>
        </p:txBody>
      </p:sp>
      <p:sp>
        <p:nvSpPr>
          <p:cNvPr id="48" name="TextBox 47"/>
          <p:cNvSpPr txBox="1"/>
          <p:nvPr/>
        </p:nvSpPr>
        <p:spPr>
          <a:xfrm>
            <a:off x="490330" y="1872578"/>
            <a:ext cx="11370366" cy="2350965"/>
          </a:xfrm>
          <a:prstGeom prst="rect">
            <a:avLst/>
          </a:prstGeom>
          <a:noFill/>
        </p:spPr>
        <p:txBody>
          <a:bodyPr wrap="square" rtlCol="0">
            <a:spAutoFit/>
          </a:bodyPr>
          <a:lstStyle/>
          <a:p>
            <a:pPr marL="457200" indent="-457200" algn="r" rtl="1">
              <a:lnSpc>
                <a:spcPct val="150000"/>
              </a:lnSpc>
              <a:buFont typeface="+mj-lt"/>
              <a:buAutoNum type="arabicPeriod"/>
            </a:pPr>
            <a:r>
              <a:rPr lang="ar-JO" sz="2000" dirty="0">
                <a:solidFill>
                  <a:schemeClr val="accent1">
                    <a:lumMod val="75000"/>
                  </a:schemeClr>
                </a:solidFill>
                <a:latin typeface="Alexandria" charset="0"/>
              </a:rPr>
              <a:t>توسيع الوصول إلى الجمهور</a:t>
            </a:r>
          </a:p>
          <a:p>
            <a:pPr marL="457200" indent="-457200" algn="r" rtl="1">
              <a:lnSpc>
                <a:spcPct val="150000"/>
              </a:lnSpc>
              <a:buFont typeface="+mj-lt"/>
              <a:buAutoNum type="arabicPeriod"/>
            </a:pPr>
            <a:r>
              <a:rPr lang="ar-JO" sz="2000" dirty="0">
                <a:solidFill>
                  <a:schemeClr val="accent1">
                    <a:lumMod val="75000"/>
                  </a:schemeClr>
                </a:solidFill>
                <a:latin typeface="Alexandria" charset="0"/>
              </a:rPr>
              <a:t>نشر الأخبار العاجلة والتحديثات الفورية</a:t>
            </a:r>
          </a:p>
          <a:p>
            <a:pPr marL="457200" indent="-457200" algn="r" rtl="1">
              <a:lnSpc>
                <a:spcPct val="150000"/>
              </a:lnSpc>
              <a:buFont typeface="+mj-lt"/>
              <a:buAutoNum type="arabicPeriod"/>
            </a:pPr>
            <a:r>
              <a:rPr lang="ar-JO" sz="2000" dirty="0">
                <a:solidFill>
                  <a:schemeClr val="accent1">
                    <a:lumMod val="75000"/>
                  </a:schemeClr>
                </a:solidFill>
                <a:latin typeface="Alexandria" charset="0"/>
              </a:rPr>
              <a:t>التفاعل مع الجمهور وفهم اهتماماته</a:t>
            </a:r>
          </a:p>
          <a:p>
            <a:pPr marL="457200" indent="-457200" algn="r" rtl="1">
              <a:lnSpc>
                <a:spcPct val="150000"/>
              </a:lnSpc>
              <a:buFont typeface="+mj-lt"/>
              <a:buAutoNum type="arabicPeriod"/>
            </a:pPr>
            <a:r>
              <a:rPr lang="ar-JO" sz="2000" dirty="0">
                <a:solidFill>
                  <a:schemeClr val="accent1">
                    <a:lumMod val="75000"/>
                  </a:schemeClr>
                </a:solidFill>
                <a:latin typeface="Alexandria" charset="0"/>
              </a:rPr>
              <a:t>الترويج للمحتوى الصحفي المنشور في الموقع</a:t>
            </a:r>
          </a:p>
          <a:p>
            <a:pPr marL="457200" indent="-457200" algn="r" rtl="1">
              <a:lnSpc>
                <a:spcPct val="150000"/>
              </a:lnSpc>
              <a:buFont typeface="+mj-lt"/>
              <a:buAutoNum type="arabicPeriod"/>
            </a:pPr>
            <a:r>
              <a:rPr lang="ar-JO" sz="2000" dirty="0">
                <a:solidFill>
                  <a:schemeClr val="accent1">
                    <a:lumMod val="75000"/>
                  </a:schemeClr>
                </a:solidFill>
                <a:latin typeface="Alexandria" charset="0"/>
              </a:rPr>
              <a:t>بناء الهوية الرقمية الشخصية للصحفي أو المؤسسة</a:t>
            </a:r>
            <a:endParaRPr lang="en-US" sz="16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9968" y="61962"/>
            <a:ext cx="2305141" cy="1076343"/>
          </a:xfrm>
          <a:prstGeom prst="rect">
            <a:avLst/>
          </a:prstGeom>
        </p:spPr>
      </p:pic>
      <p:sp>
        <p:nvSpPr>
          <p:cNvPr id="2" name="Title 1">
            <a:extLst>
              <a:ext uri="{FF2B5EF4-FFF2-40B4-BE49-F238E27FC236}">
                <a16:creationId xmlns:a16="http://schemas.microsoft.com/office/drawing/2014/main" id="{9267732D-EA96-054B-AA9D-24080986ABCC}"/>
              </a:ext>
            </a:extLst>
          </p:cNvPr>
          <p:cNvSpPr>
            <a:spLocks noGrp="1"/>
          </p:cNvSpPr>
          <p:nvPr>
            <p:ph type="title"/>
          </p:nvPr>
        </p:nvSpPr>
        <p:spPr>
          <a:xfrm>
            <a:off x="1855305" y="651419"/>
            <a:ext cx="8343220" cy="789540"/>
          </a:xfrm>
        </p:spPr>
        <p:txBody>
          <a:bodyPr anchor="t">
            <a:normAutofit/>
          </a:bodyPr>
          <a:lstStyle/>
          <a:p>
            <a:pPr algn="ctr" rtl="1">
              <a:lnSpc>
                <a:spcPct val="150000"/>
              </a:lnSpc>
            </a:pPr>
            <a:r>
              <a:rPr lang="ar-JO" sz="3200" b="1" dirty="0">
                <a:solidFill>
                  <a:schemeClr val="accent1">
                    <a:lumMod val="75000"/>
                  </a:schemeClr>
                </a:solidFill>
                <a:latin typeface="Alexandria" charset="0"/>
              </a:rPr>
              <a:t>دوافع استخدام الصحفيين لمنصات التواصل الاجتماعي</a:t>
            </a:r>
          </a:p>
        </p:txBody>
      </p:sp>
      <p:pic>
        <p:nvPicPr>
          <p:cNvPr id="9" name="Picture 8">
            <a:extLst>
              <a:ext uri="{FF2B5EF4-FFF2-40B4-BE49-F238E27FC236}">
                <a16:creationId xmlns:a16="http://schemas.microsoft.com/office/drawing/2014/main" id="{721ECE22-14E0-F448-B065-A97F3568E6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8165" y="4274828"/>
            <a:ext cx="2351286" cy="2351286"/>
          </a:xfrm>
          <a:prstGeom prst="rect">
            <a:avLst/>
          </a:prstGeom>
        </p:spPr>
      </p:pic>
      <p:grpSp>
        <p:nvGrpSpPr>
          <p:cNvPr id="11" name="Google Shape;8559;p58">
            <a:extLst>
              <a:ext uri="{FF2B5EF4-FFF2-40B4-BE49-F238E27FC236}">
                <a16:creationId xmlns:a16="http://schemas.microsoft.com/office/drawing/2014/main" id="{B6A47090-3CFC-2141-A0FA-E12A52E51523}"/>
              </a:ext>
            </a:extLst>
          </p:cNvPr>
          <p:cNvGrpSpPr/>
          <p:nvPr/>
        </p:nvGrpSpPr>
        <p:grpSpPr>
          <a:xfrm>
            <a:off x="1414201" y="2409449"/>
            <a:ext cx="441103" cy="441103"/>
            <a:chOff x="583100" y="3982600"/>
            <a:chExt cx="296175" cy="296175"/>
          </a:xfrm>
          <a:solidFill>
            <a:schemeClr val="accent4">
              <a:lumMod val="75000"/>
            </a:schemeClr>
          </a:solidFill>
        </p:grpSpPr>
        <p:sp>
          <p:nvSpPr>
            <p:cNvPr id="12" name="Google Shape;8560;p58">
              <a:extLst>
                <a:ext uri="{FF2B5EF4-FFF2-40B4-BE49-F238E27FC236}">
                  <a16:creationId xmlns:a16="http://schemas.microsoft.com/office/drawing/2014/main" id="{D12E105A-4E9D-BD44-A90C-BFEB82854DB9}"/>
                </a:ext>
              </a:extLst>
            </p:cNvPr>
            <p:cNvSpPr/>
            <p:nvPr/>
          </p:nvSpPr>
          <p:spPr>
            <a:xfrm>
              <a:off x="694925" y="3982600"/>
              <a:ext cx="70925" cy="68550"/>
            </a:xfrm>
            <a:custGeom>
              <a:avLst/>
              <a:gdLst/>
              <a:ahLst/>
              <a:cxnLst/>
              <a:rect l="l" t="t" r="r" b="b"/>
              <a:pathLst>
                <a:path w="2837" h="2742" extrusionOk="0">
                  <a:moveTo>
                    <a:pt x="1419" y="1"/>
                  </a:moveTo>
                  <a:cubicBezTo>
                    <a:pt x="631" y="1"/>
                    <a:pt x="1" y="599"/>
                    <a:pt x="1" y="1355"/>
                  </a:cubicBezTo>
                  <a:cubicBezTo>
                    <a:pt x="1" y="2143"/>
                    <a:pt x="631" y="2742"/>
                    <a:pt x="1419" y="2742"/>
                  </a:cubicBezTo>
                  <a:cubicBezTo>
                    <a:pt x="2206" y="2742"/>
                    <a:pt x="2836" y="2143"/>
                    <a:pt x="2836" y="1355"/>
                  </a:cubicBezTo>
                  <a:cubicBezTo>
                    <a:pt x="2836" y="599"/>
                    <a:pt x="2206" y="1"/>
                    <a:pt x="1419" y="1"/>
                  </a:cubicBezTo>
                  <a:close/>
                </a:path>
              </a:pathLst>
            </a:custGeom>
            <a:grpFill/>
            <a:ln>
              <a:solidFill>
                <a:srgbClr val="FFC000"/>
              </a:solidFill>
            </a:ln>
          </p:spPr>
          <p:txBody>
            <a:bodyPr spcFirstLastPara="1" wrap="square" lIns="121900" tIns="121900" rIns="121900" bIns="121900" anchor="ctr" anchorCtr="0">
              <a:noAutofit/>
            </a:bodyPr>
            <a:lstStyle/>
            <a:p>
              <a:endParaRPr sz="1865"/>
            </a:p>
          </p:txBody>
        </p:sp>
        <p:sp>
          <p:nvSpPr>
            <p:cNvPr id="13" name="Google Shape;8561;p58">
              <a:extLst>
                <a:ext uri="{FF2B5EF4-FFF2-40B4-BE49-F238E27FC236}">
                  <a16:creationId xmlns:a16="http://schemas.microsoft.com/office/drawing/2014/main" id="{F1ECF2E1-4616-5D40-9683-2000CFF0FE7A}"/>
                </a:ext>
              </a:extLst>
            </p:cNvPr>
            <p:cNvSpPr/>
            <p:nvPr/>
          </p:nvSpPr>
          <p:spPr>
            <a:xfrm>
              <a:off x="609075" y="4139350"/>
              <a:ext cx="69350" cy="68525"/>
            </a:xfrm>
            <a:custGeom>
              <a:avLst/>
              <a:gdLst/>
              <a:ahLst/>
              <a:cxnLst/>
              <a:rect l="l" t="t" r="r" b="b"/>
              <a:pathLst>
                <a:path w="2774" h="2741" extrusionOk="0">
                  <a:moveTo>
                    <a:pt x="1387" y="0"/>
                  </a:moveTo>
                  <a:cubicBezTo>
                    <a:pt x="631" y="0"/>
                    <a:pt x="1" y="630"/>
                    <a:pt x="1" y="1355"/>
                  </a:cubicBezTo>
                  <a:cubicBezTo>
                    <a:pt x="1" y="2111"/>
                    <a:pt x="631" y="2741"/>
                    <a:pt x="1387" y="2741"/>
                  </a:cubicBezTo>
                  <a:cubicBezTo>
                    <a:pt x="2143" y="2741"/>
                    <a:pt x="2773" y="2111"/>
                    <a:pt x="2773" y="1355"/>
                  </a:cubicBezTo>
                  <a:cubicBezTo>
                    <a:pt x="2773" y="630"/>
                    <a:pt x="2143" y="0"/>
                    <a:pt x="1387" y="0"/>
                  </a:cubicBezTo>
                  <a:close/>
                </a:path>
              </a:pathLst>
            </a:custGeom>
            <a:grpFill/>
            <a:ln>
              <a:solidFill>
                <a:srgbClr val="FFC000"/>
              </a:solidFill>
            </a:ln>
          </p:spPr>
          <p:txBody>
            <a:bodyPr spcFirstLastPara="1" wrap="square" lIns="121900" tIns="121900" rIns="121900" bIns="121900" anchor="ctr" anchorCtr="0">
              <a:noAutofit/>
            </a:bodyPr>
            <a:lstStyle/>
            <a:p>
              <a:endParaRPr sz="1865"/>
            </a:p>
          </p:txBody>
        </p:sp>
        <p:sp>
          <p:nvSpPr>
            <p:cNvPr id="14" name="Google Shape;8562;p58">
              <a:extLst>
                <a:ext uri="{FF2B5EF4-FFF2-40B4-BE49-F238E27FC236}">
                  <a16:creationId xmlns:a16="http://schemas.microsoft.com/office/drawing/2014/main" id="{F2F63023-22EF-EC48-9E5B-EFDEEECD9F29}"/>
                </a:ext>
              </a:extLst>
            </p:cNvPr>
            <p:cNvSpPr/>
            <p:nvPr/>
          </p:nvSpPr>
          <p:spPr>
            <a:xfrm>
              <a:off x="783925" y="4140125"/>
              <a:ext cx="68550" cy="68550"/>
            </a:xfrm>
            <a:custGeom>
              <a:avLst/>
              <a:gdLst/>
              <a:ahLst/>
              <a:cxnLst/>
              <a:rect l="l" t="t" r="r" b="b"/>
              <a:pathLst>
                <a:path w="2742" h="2742" extrusionOk="0">
                  <a:moveTo>
                    <a:pt x="1356" y="1"/>
                  </a:moveTo>
                  <a:cubicBezTo>
                    <a:pt x="631" y="1"/>
                    <a:pt x="1" y="631"/>
                    <a:pt x="1" y="1387"/>
                  </a:cubicBezTo>
                  <a:cubicBezTo>
                    <a:pt x="1" y="2111"/>
                    <a:pt x="631" y="2741"/>
                    <a:pt x="1356" y="2741"/>
                  </a:cubicBezTo>
                  <a:cubicBezTo>
                    <a:pt x="2112" y="2741"/>
                    <a:pt x="2742" y="2111"/>
                    <a:pt x="2742" y="1387"/>
                  </a:cubicBezTo>
                  <a:cubicBezTo>
                    <a:pt x="2742" y="631"/>
                    <a:pt x="2112" y="1"/>
                    <a:pt x="1356" y="1"/>
                  </a:cubicBezTo>
                  <a:close/>
                </a:path>
              </a:pathLst>
            </a:custGeom>
            <a:grpFill/>
            <a:ln>
              <a:solidFill>
                <a:srgbClr val="FFC000"/>
              </a:solidFill>
            </a:ln>
          </p:spPr>
          <p:txBody>
            <a:bodyPr spcFirstLastPara="1" wrap="square" lIns="121900" tIns="121900" rIns="121900" bIns="121900" anchor="ctr" anchorCtr="0">
              <a:noAutofit/>
            </a:bodyPr>
            <a:lstStyle/>
            <a:p>
              <a:endParaRPr sz="1865"/>
            </a:p>
          </p:txBody>
        </p:sp>
        <p:sp>
          <p:nvSpPr>
            <p:cNvPr id="15" name="Google Shape;8563;p58">
              <a:extLst>
                <a:ext uri="{FF2B5EF4-FFF2-40B4-BE49-F238E27FC236}">
                  <a16:creationId xmlns:a16="http://schemas.microsoft.com/office/drawing/2014/main" id="{50B3600B-0FCD-B24B-A20A-C565526BB170}"/>
                </a:ext>
              </a:extLst>
            </p:cNvPr>
            <p:cNvSpPr/>
            <p:nvPr/>
          </p:nvSpPr>
          <p:spPr>
            <a:xfrm>
              <a:off x="583100" y="4207075"/>
              <a:ext cx="122100" cy="71700"/>
            </a:xfrm>
            <a:custGeom>
              <a:avLst/>
              <a:gdLst/>
              <a:ahLst/>
              <a:cxnLst/>
              <a:rect l="l" t="t" r="r" b="b"/>
              <a:pathLst>
                <a:path w="4884" h="2868" extrusionOk="0">
                  <a:moveTo>
                    <a:pt x="819" y="0"/>
                  </a:moveTo>
                  <a:cubicBezTo>
                    <a:pt x="347" y="442"/>
                    <a:pt x="0" y="1072"/>
                    <a:pt x="0" y="1796"/>
                  </a:cubicBezTo>
                  <a:lnTo>
                    <a:pt x="0" y="2521"/>
                  </a:lnTo>
                  <a:cubicBezTo>
                    <a:pt x="0" y="2710"/>
                    <a:pt x="158" y="2867"/>
                    <a:pt x="347" y="2867"/>
                  </a:cubicBezTo>
                  <a:lnTo>
                    <a:pt x="4505" y="2867"/>
                  </a:lnTo>
                  <a:cubicBezTo>
                    <a:pt x="4726" y="2867"/>
                    <a:pt x="4883" y="2710"/>
                    <a:pt x="4883" y="2521"/>
                  </a:cubicBezTo>
                  <a:lnTo>
                    <a:pt x="4883" y="1796"/>
                  </a:lnTo>
                  <a:cubicBezTo>
                    <a:pt x="4883" y="1103"/>
                    <a:pt x="4568" y="442"/>
                    <a:pt x="4033" y="0"/>
                  </a:cubicBezTo>
                  <a:cubicBezTo>
                    <a:pt x="3655" y="473"/>
                    <a:pt x="3088" y="788"/>
                    <a:pt x="2426" y="788"/>
                  </a:cubicBezTo>
                  <a:cubicBezTo>
                    <a:pt x="1796" y="788"/>
                    <a:pt x="1197" y="473"/>
                    <a:pt x="819" y="0"/>
                  </a:cubicBezTo>
                  <a:close/>
                </a:path>
              </a:pathLst>
            </a:custGeom>
            <a:grpFill/>
            <a:ln>
              <a:solidFill>
                <a:srgbClr val="FFC000"/>
              </a:solidFill>
            </a:ln>
          </p:spPr>
          <p:txBody>
            <a:bodyPr spcFirstLastPara="1" wrap="square" lIns="121900" tIns="121900" rIns="121900" bIns="121900" anchor="ctr" anchorCtr="0">
              <a:noAutofit/>
            </a:bodyPr>
            <a:lstStyle/>
            <a:p>
              <a:endParaRPr sz="1865"/>
            </a:p>
          </p:txBody>
        </p:sp>
        <p:sp>
          <p:nvSpPr>
            <p:cNvPr id="16" name="Google Shape;8564;p58">
              <a:extLst>
                <a:ext uri="{FF2B5EF4-FFF2-40B4-BE49-F238E27FC236}">
                  <a16:creationId xmlns:a16="http://schemas.microsoft.com/office/drawing/2014/main" id="{E9CC48B6-C45D-0C44-8878-AF30BAA50231}"/>
                </a:ext>
              </a:extLst>
            </p:cNvPr>
            <p:cNvSpPr/>
            <p:nvPr/>
          </p:nvSpPr>
          <p:spPr>
            <a:xfrm>
              <a:off x="669725" y="4049550"/>
              <a:ext cx="122900" cy="72475"/>
            </a:xfrm>
            <a:custGeom>
              <a:avLst/>
              <a:gdLst/>
              <a:ahLst/>
              <a:cxnLst/>
              <a:rect l="l" t="t" r="r" b="b"/>
              <a:pathLst>
                <a:path w="4916" h="2899" extrusionOk="0">
                  <a:moveTo>
                    <a:pt x="851" y="1"/>
                  </a:moveTo>
                  <a:cubicBezTo>
                    <a:pt x="347" y="442"/>
                    <a:pt x="1" y="1103"/>
                    <a:pt x="1" y="1796"/>
                  </a:cubicBezTo>
                  <a:lnTo>
                    <a:pt x="1" y="2552"/>
                  </a:lnTo>
                  <a:cubicBezTo>
                    <a:pt x="1" y="2741"/>
                    <a:pt x="158" y="2899"/>
                    <a:pt x="347" y="2899"/>
                  </a:cubicBezTo>
                  <a:lnTo>
                    <a:pt x="4537" y="2899"/>
                  </a:lnTo>
                  <a:cubicBezTo>
                    <a:pt x="4758" y="2899"/>
                    <a:pt x="4915" y="2741"/>
                    <a:pt x="4915" y="2552"/>
                  </a:cubicBezTo>
                  <a:lnTo>
                    <a:pt x="4915" y="1796"/>
                  </a:lnTo>
                  <a:cubicBezTo>
                    <a:pt x="4915" y="1103"/>
                    <a:pt x="4600" y="442"/>
                    <a:pt x="4065" y="1"/>
                  </a:cubicBezTo>
                  <a:cubicBezTo>
                    <a:pt x="3687" y="473"/>
                    <a:pt x="3088" y="788"/>
                    <a:pt x="2458" y="788"/>
                  </a:cubicBezTo>
                  <a:cubicBezTo>
                    <a:pt x="1828" y="788"/>
                    <a:pt x="1198" y="473"/>
                    <a:pt x="851" y="1"/>
                  </a:cubicBezTo>
                  <a:close/>
                </a:path>
              </a:pathLst>
            </a:custGeom>
            <a:grpFill/>
            <a:ln>
              <a:solidFill>
                <a:srgbClr val="FFC000"/>
              </a:solidFill>
            </a:ln>
          </p:spPr>
          <p:txBody>
            <a:bodyPr spcFirstLastPara="1" wrap="square" lIns="121900" tIns="121900" rIns="121900" bIns="121900" anchor="ctr" anchorCtr="0">
              <a:noAutofit/>
            </a:bodyPr>
            <a:lstStyle/>
            <a:p>
              <a:endParaRPr sz="1865"/>
            </a:p>
          </p:txBody>
        </p:sp>
        <p:sp>
          <p:nvSpPr>
            <p:cNvPr id="17" name="Google Shape;8565;p58">
              <a:extLst>
                <a:ext uri="{FF2B5EF4-FFF2-40B4-BE49-F238E27FC236}">
                  <a16:creationId xmlns:a16="http://schemas.microsoft.com/office/drawing/2014/main" id="{085898AA-E88F-DA4D-9227-3B5704F93907}"/>
                </a:ext>
              </a:extLst>
            </p:cNvPr>
            <p:cNvSpPr/>
            <p:nvPr/>
          </p:nvSpPr>
          <p:spPr>
            <a:xfrm>
              <a:off x="757150" y="4207075"/>
              <a:ext cx="122125" cy="71700"/>
            </a:xfrm>
            <a:custGeom>
              <a:avLst/>
              <a:gdLst/>
              <a:ahLst/>
              <a:cxnLst/>
              <a:rect l="l" t="t" r="r" b="b"/>
              <a:pathLst>
                <a:path w="4885" h="2868" extrusionOk="0">
                  <a:moveTo>
                    <a:pt x="820" y="0"/>
                  </a:moveTo>
                  <a:cubicBezTo>
                    <a:pt x="316" y="442"/>
                    <a:pt x="1" y="1103"/>
                    <a:pt x="1" y="1796"/>
                  </a:cubicBezTo>
                  <a:lnTo>
                    <a:pt x="1" y="2521"/>
                  </a:lnTo>
                  <a:cubicBezTo>
                    <a:pt x="1" y="2710"/>
                    <a:pt x="158" y="2867"/>
                    <a:pt x="347" y="2867"/>
                  </a:cubicBezTo>
                  <a:lnTo>
                    <a:pt x="4506" y="2867"/>
                  </a:lnTo>
                  <a:cubicBezTo>
                    <a:pt x="4727" y="2867"/>
                    <a:pt x="4884" y="2710"/>
                    <a:pt x="4884" y="2521"/>
                  </a:cubicBezTo>
                  <a:lnTo>
                    <a:pt x="4884" y="1796"/>
                  </a:lnTo>
                  <a:cubicBezTo>
                    <a:pt x="4884" y="1103"/>
                    <a:pt x="4569" y="442"/>
                    <a:pt x="4033" y="0"/>
                  </a:cubicBezTo>
                  <a:cubicBezTo>
                    <a:pt x="3655" y="473"/>
                    <a:pt x="3088" y="788"/>
                    <a:pt x="2427" y="788"/>
                  </a:cubicBezTo>
                  <a:cubicBezTo>
                    <a:pt x="1797" y="788"/>
                    <a:pt x="1198" y="473"/>
                    <a:pt x="820" y="0"/>
                  </a:cubicBezTo>
                  <a:close/>
                </a:path>
              </a:pathLst>
            </a:custGeom>
            <a:grpFill/>
            <a:ln>
              <a:solidFill>
                <a:srgbClr val="FFC000"/>
              </a:solidFill>
            </a:ln>
          </p:spPr>
          <p:txBody>
            <a:bodyPr spcFirstLastPara="1" wrap="square" lIns="121900" tIns="121900" rIns="121900" bIns="121900" anchor="ctr" anchorCtr="0">
              <a:noAutofit/>
            </a:bodyPr>
            <a:lstStyle/>
            <a:p>
              <a:endParaRPr sz="1865"/>
            </a:p>
          </p:txBody>
        </p:sp>
        <p:sp>
          <p:nvSpPr>
            <p:cNvPr id="18" name="Google Shape;8566;p58">
              <a:extLst>
                <a:ext uri="{FF2B5EF4-FFF2-40B4-BE49-F238E27FC236}">
                  <a16:creationId xmlns:a16="http://schemas.microsoft.com/office/drawing/2014/main" id="{8641732A-062D-C94B-B8CA-23B8E4806CCE}"/>
                </a:ext>
              </a:extLst>
            </p:cNvPr>
            <p:cNvSpPr/>
            <p:nvPr/>
          </p:nvSpPr>
          <p:spPr>
            <a:xfrm>
              <a:off x="691775" y="4139350"/>
              <a:ext cx="77225" cy="64600"/>
            </a:xfrm>
            <a:custGeom>
              <a:avLst/>
              <a:gdLst/>
              <a:ahLst/>
              <a:cxnLst/>
              <a:rect l="l" t="t" r="r" b="b"/>
              <a:pathLst>
                <a:path w="3089" h="2584" extrusionOk="0">
                  <a:moveTo>
                    <a:pt x="1198" y="0"/>
                  </a:moveTo>
                  <a:lnTo>
                    <a:pt x="1198" y="882"/>
                  </a:lnTo>
                  <a:lnTo>
                    <a:pt x="1" y="2079"/>
                  </a:lnTo>
                  <a:cubicBezTo>
                    <a:pt x="221" y="2237"/>
                    <a:pt x="284" y="2300"/>
                    <a:pt x="473" y="2583"/>
                  </a:cubicBezTo>
                  <a:lnTo>
                    <a:pt x="1545" y="1575"/>
                  </a:lnTo>
                  <a:lnTo>
                    <a:pt x="2616" y="2583"/>
                  </a:lnTo>
                  <a:cubicBezTo>
                    <a:pt x="2773" y="2394"/>
                    <a:pt x="2931" y="2237"/>
                    <a:pt x="3088" y="2111"/>
                  </a:cubicBezTo>
                  <a:lnTo>
                    <a:pt x="1891" y="882"/>
                  </a:lnTo>
                  <a:lnTo>
                    <a:pt x="1891" y="0"/>
                  </a:lnTo>
                  <a:close/>
                </a:path>
              </a:pathLst>
            </a:custGeom>
            <a:grpFill/>
            <a:ln>
              <a:solidFill>
                <a:srgbClr val="FFC000"/>
              </a:solidFill>
            </a:ln>
          </p:spPr>
          <p:txBody>
            <a:bodyPr spcFirstLastPara="1" wrap="square" lIns="121900" tIns="121900" rIns="121900" bIns="121900" anchor="ctr" anchorCtr="0">
              <a:noAutofit/>
            </a:bodyPr>
            <a:lstStyle/>
            <a:p>
              <a:endParaRPr sz="1865"/>
            </a:p>
          </p:txBody>
        </p:sp>
      </p:grpSp>
      <p:grpSp>
        <p:nvGrpSpPr>
          <p:cNvPr id="19" name="Google Shape;8806;p58">
            <a:extLst>
              <a:ext uri="{FF2B5EF4-FFF2-40B4-BE49-F238E27FC236}">
                <a16:creationId xmlns:a16="http://schemas.microsoft.com/office/drawing/2014/main" id="{856EADCB-BA61-F246-8A83-B1BBCA886240}"/>
              </a:ext>
            </a:extLst>
          </p:cNvPr>
          <p:cNvGrpSpPr/>
          <p:nvPr/>
        </p:nvGrpSpPr>
        <p:grpSpPr>
          <a:xfrm rot="19937765">
            <a:off x="1375496" y="3480894"/>
            <a:ext cx="441103" cy="360159"/>
            <a:chOff x="3860400" y="3254050"/>
            <a:chExt cx="296175" cy="241825"/>
          </a:xfrm>
          <a:solidFill>
            <a:schemeClr val="accent2">
              <a:lumMod val="75000"/>
            </a:schemeClr>
          </a:solidFill>
        </p:grpSpPr>
        <p:sp>
          <p:nvSpPr>
            <p:cNvPr id="20" name="Google Shape;8807;p58">
              <a:extLst>
                <a:ext uri="{FF2B5EF4-FFF2-40B4-BE49-F238E27FC236}">
                  <a16:creationId xmlns:a16="http://schemas.microsoft.com/office/drawing/2014/main" id="{B065C9C3-7875-B047-B216-DED757275F8C}"/>
                </a:ext>
              </a:extLst>
            </p:cNvPr>
            <p:cNvSpPr/>
            <p:nvPr/>
          </p:nvSpPr>
          <p:spPr>
            <a:xfrm>
              <a:off x="4112425" y="3358025"/>
              <a:ext cx="44150" cy="18125"/>
            </a:xfrm>
            <a:custGeom>
              <a:avLst/>
              <a:gdLst/>
              <a:ahLst/>
              <a:cxnLst/>
              <a:rect l="l" t="t" r="r" b="b"/>
              <a:pathLst>
                <a:path w="1766" h="725" extrusionOk="0">
                  <a:moveTo>
                    <a:pt x="347" y="0"/>
                  </a:moveTo>
                  <a:cubicBezTo>
                    <a:pt x="158" y="0"/>
                    <a:pt x="1" y="158"/>
                    <a:pt x="1" y="378"/>
                  </a:cubicBezTo>
                  <a:cubicBezTo>
                    <a:pt x="1" y="567"/>
                    <a:pt x="158" y="725"/>
                    <a:pt x="347" y="725"/>
                  </a:cubicBezTo>
                  <a:lnTo>
                    <a:pt x="1419" y="725"/>
                  </a:lnTo>
                  <a:cubicBezTo>
                    <a:pt x="1608" y="725"/>
                    <a:pt x="1765" y="567"/>
                    <a:pt x="1765" y="378"/>
                  </a:cubicBezTo>
                  <a:cubicBezTo>
                    <a:pt x="1734" y="158"/>
                    <a:pt x="1608" y="0"/>
                    <a:pt x="1419" y="0"/>
                  </a:cubicBezTo>
                  <a:close/>
                </a:path>
              </a:pathLst>
            </a:custGeom>
            <a:grpFill/>
            <a:ln>
              <a:noFill/>
            </a:ln>
          </p:spPr>
          <p:txBody>
            <a:bodyPr spcFirstLastPara="1" wrap="square" lIns="121900" tIns="121900" rIns="121900" bIns="121900" anchor="ctr" anchorCtr="0">
              <a:noAutofit/>
            </a:bodyPr>
            <a:lstStyle/>
            <a:p>
              <a:endParaRPr sz="1865"/>
            </a:p>
          </p:txBody>
        </p:sp>
        <p:sp>
          <p:nvSpPr>
            <p:cNvPr id="21" name="Google Shape;8808;p58">
              <a:extLst>
                <a:ext uri="{FF2B5EF4-FFF2-40B4-BE49-F238E27FC236}">
                  <a16:creationId xmlns:a16="http://schemas.microsoft.com/office/drawing/2014/main" id="{C9F94F78-1AAF-B54B-AC18-829D86A01BF2}"/>
                </a:ext>
              </a:extLst>
            </p:cNvPr>
            <p:cNvSpPr/>
            <p:nvPr/>
          </p:nvSpPr>
          <p:spPr>
            <a:xfrm>
              <a:off x="4102200" y="3393475"/>
              <a:ext cx="37050" cy="33875"/>
            </a:xfrm>
            <a:custGeom>
              <a:avLst/>
              <a:gdLst/>
              <a:ahLst/>
              <a:cxnLst/>
              <a:rect l="l" t="t" r="r" b="b"/>
              <a:pathLst>
                <a:path w="1482" h="1355" extrusionOk="0">
                  <a:moveTo>
                    <a:pt x="394" y="0"/>
                  </a:moveTo>
                  <a:cubicBezTo>
                    <a:pt x="308" y="0"/>
                    <a:pt x="221" y="32"/>
                    <a:pt x="158" y="95"/>
                  </a:cubicBezTo>
                  <a:cubicBezTo>
                    <a:pt x="0" y="221"/>
                    <a:pt x="0" y="410"/>
                    <a:pt x="158" y="567"/>
                  </a:cubicBezTo>
                  <a:lnTo>
                    <a:pt x="882" y="1260"/>
                  </a:lnTo>
                  <a:cubicBezTo>
                    <a:pt x="945" y="1323"/>
                    <a:pt x="1032" y="1355"/>
                    <a:pt x="1119" y="1355"/>
                  </a:cubicBezTo>
                  <a:cubicBezTo>
                    <a:pt x="1205" y="1355"/>
                    <a:pt x="1292" y="1323"/>
                    <a:pt x="1355" y="1260"/>
                  </a:cubicBezTo>
                  <a:cubicBezTo>
                    <a:pt x="1481" y="1134"/>
                    <a:pt x="1481" y="914"/>
                    <a:pt x="1355" y="788"/>
                  </a:cubicBezTo>
                  <a:lnTo>
                    <a:pt x="630" y="95"/>
                  </a:lnTo>
                  <a:cubicBezTo>
                    <a:pt x="567" y="32"/>
                    <a:pt x="481" y="0"/>
                    <a:pt x="394" y="0"/>
                  </a:cubicBezTo>
                  <a:close/>
                </a:path>
              </a:pathLst>
            </a:custGeom>
            <a:grpFill/>
            <a:ln>
              <a:noFill/>
            </a:ln>
          </p:spPr>
          <p:txBody>
            <a:bodyPr spcFirstLastPara="1" wrap="square" lIns="121900" tIns="121900" rIns="121900" bIns="121900" anchor="ctr" anchorCtr="0">
              <a:noAutofit/>
            </a:bodyPr>
            <a:lstStyle/>
            <a:p>
              <a:endParaRPr sz="1865"/>
            </a:p>
          </p:txBody>
        </p:sp>
        <p:sp>
          <p:nvSpPr>
            <p:cNvPr id="22" name="Google Shape;8809;p58">
              <a:extLst>
                <a:ext uri="{FF2B5EF4-FFF2-40B4-BE49-F238E27FC236}">
                  <a16:creationId xmlns:a16="http://schemas.microsoft.com/office/drawing/2014/main" id="{C4973A19-A102-D245-87C1-E373FBAD8982}"/>
                </a:ext>
              </a:extLst>
            </p:cNvPr>
            <p:cNvSpPr/>
            <p:nvPr/>
          </p:nvSpPr>
          <p:spPr>
            <a:xfrm>
              <a:off x="4103775" y="3306025"/>
              <a:ext cx="35475" cy="34500"/>
            </a:xfrm>
            <a:custGeom>
              <a:avLst/>
              <a:gdLst/>
              <a:ahLst/>
              <a:cxnLst/>
              <a:rect l="l" t="t" r="r" b="b"/>
              <a:pathLst>
                <a:path w="1419" h="1380" extrusionOk="0">
                  <a:moveTo>
                    <a:pt x="1056" y="1"/>
                  </a:moveTo>
                  <a:cubicBezTo>
                    <a:pt x="969" y="1"/>
                    <a:pt x="882" y="32"/>
                    <a:pt x="819" y="96"/>
                  </a:cubicBezTo>
                  <a:lnTo>
                    <a:pt x="95" y="789"/>
                  </a:lnTo>
                  <a:cubicBezTo>
                    <a:pt x="0" y="915"/>
                    <a:pt x="0" y="1135"/>
                    <a:pt x="95" y="1261"/>
                  </a:cubicBezTo>
                  <a:cubicBezTo>
                    <a:pt x="158" y="1340"/>
                    <a:pt x="252" y="1379"/>
                    <a:pt x="343" y="1379"/>
                  </a:cubicBezTo>
                  <a:cubicBezTo>
                    <a:pt x="434" y="1379"/>
                    <a:pt x="520" y="1340"/>
                    <a:pt x="567" y="1261"/>
                  </a:cubicBezTo>
                  <a:lnTo>
                    <a:pt x="1292" y="568"/>
                  </a:lnTo>
                  <a:cubicBezTo>
                    <a:pt x="1418" y="442"/>
                    <a:pt x="1418" y="190"/>
                    <a:pt x="1292" y="96"/>
                  </a:cubicBezTo>
                  <a:cubicBezTo>
                    <a:pt x="1229" y="32"/>
                    <a:pt x="1142" y="1"/>
                    <a:pt x="1056" y="1"/>
                  </a:cubicBezTo>
                  <a:close/>
                </a:path>
              </a:pathLst>
            </a:custGeom>
            <a:grpFill/>
            <a:ln>
              <a:noFill/>
            </a:ln>
          </p:spPr>
          <p:txBody>
            <a:bodyPr spcFirstLastPara="1" wrap="square" lIns="121900" tIns="121900" rIns="121900" bIns="121900" anchor="ctr" anchorCtr="0">
              <a:noAutofit/>
            </a:bodyPr>
            <a:lstStyle/>
            <a:p>
              <a:endParaRPr sz="1865"/>
            </a:p>
          </p:txBody>
        </p:sp>
        <p:sp>
          <p:nvSpPr>
            <p:cNvPr id="23" name="Google Shape;8810;p58">
              <a:extLst>
                <a:ext uri="{FF2B5EF4-FFF2-40B4-BE49-F238E27FC236}">
                  <a16:creationId xmlns:a16="http://schemas.microsoft.com/office/drawing/2014/main" id="{A3289887-320B-CE4B-8746-CE0B032C53D5}"/>
                </a:ext>
              </a:extLst>
            </p:cNvPr>
            <p:cNvSpPr/>
            <p:nvPr/>
          </p:nvSpPr>
          <p:spPr>
            <a:xfrm>
              <a:off x="3860400" y="3306025"/>
              <a:ext cx="105550" cy="104800"/>
            </a:xfrm>
            <a:custGeom>
              <a:avLst/>
              <a:gdLst/>
              <a:ahLst/>
              <a:cxnLst/>
              <a:rect l="l" t="t" r="r" b="b"/>
              <a:pathLst>
                <a:path w="4222" h="4192" extrusionOk="0">
                  <a:moveTo>
                    <a:pt x="2489" y="1"/>
                  </a:moveTo>
                  <a:cubicBezTo>
                    <a:pt x="2048" y="1"/>
                    <a:pt x="1639" y="285"/>
                    <a:pt x="1481" y="726"/>
                  </a:cubicBezTo>
                  <a:lnTo>
                    <a:pt x="1418" y="726"/>
                  </a:lnTo>
                  <a:cubicBezTo>
                    <a:pt x="662" y="726"/>
                    <a:pt x="0" y="1356"/>
                    <a:pt x="0" y="2080"/>
                  </a:cubicBezTo>
                  <a:cubicBezTo>
                    <a:pt x="0" y="2836"/>
                    <a:pt x="630" y="3467"/>
                    <a:pt x="1418" y="3467"/>
                  </a:cubicBezTo>
                  <a:lnTo>
                    <a:pt x="1481" y="3467"/>
                  </a:lnTo>
                  <a:cubicBezTo>
                    <a:pt x="1639" y="3845"/>
                    <a:pt x="2017" y="4191"/>
                    <a:pt x="2489" y="4191"/>
                  </a:cubicBezTo>
                  <a:lnTo>
                    <a:pt x="4222" y="4191"/>
                  </a:lnTo>
                  <a:lnTo>
                    <a:pt x="4222" y="1"/>
                  </a:lnTo>
                  <a:close/>
                </a:path>
              </a:pathLst>
            </a:custGeom>
            <a:grpFill/>
            <a:ln>
              <a:noFill/>
            </a:ln>
          </p:spPr>
          <p:txBody>
            <a:bodyPr spcFirstLastPara="1" wrap="square" lIns="121900" tIns="121900" rIns="121900" bIns="121900" anchor="ctr" anchorCtr="0">
              <a:noAutofit/>
            </a:bodyPr>
            <a:lstStyle/>
            <a:p>
              <a:endParaRPr sz="1865"/>
            </a:p>
          </p:txBody>
        </p:sp>
        <p:sp>
          <p:nvSpPr>
            <p:cNvPr id="24" name="Google Shape;8811;p58">
              <a:extLst>
                <a:ext uri="{FF2B5EF4-FFF2-40B4-BE49-F238E27FC236}">
                  <a16:creationId xmlns:a16="http://schemas.microsoft.com/office/drawing/2014/main" id="{2804E945-06F8-DF48-BC58-B66384416FC5}"/>
                </a:ext>
              </a:extLst>
            </p:cNvPr>
            <p:cNvSpPr/>
            <p:nvPr/>
          </p:nvSpPr>
          <p:spPr>
            <a:xfrm>
              <a:off x="4050225" y="3254050"/>
              <a:ext cx="35450" cy="208750"/>
            </a:xfrm>
            <a:custGeom>
              <a:avLst/>
              <a:gdLst/>
              <a:ahLst/>
              <a:cxnLst/>
              <a:rect l="l" t="t" r="r" b="b"/>
              <a:pathLst>
                <a:path w="1418" h="8350" extrusionOk="0">
                  <a:moveTo>
                    <a:pt x="725" y="1"/>
                  </a:moveTo>
                  <a:cubicBezTo>
                    <a:pt x="315" y="1"/>
                    <a:pt x="0" y="316"/>
                    <a:pt x="0" y="694"/>
                  </a:cubicBezTo>
                  <a:lnTo>
                    <a:pt x="0" y="7625"/>
                  </a:lnTo>
                  <a:cubicBezTo>
                    <a:pt x="0" y="8034"/>
                    <a:pt x="315" y="8349"/>
                    <a:pt x="725" y="8349"/>
                  </a:cubicBezTo>
                  <a:cubicBezTo>
                    <a:pt x="1134" y="8286"/>
                    <a:pt x="1418" y="8003"/>
                    <a:pt x="1418" y="7625"/>
                  </a:cubicBezTo>
                  <a:lnTo>
                    <a:pt x="1418" y="694"/>
                  </a:lnTo>
                  <a:cubicBezTo>
                    <a:pt x="1418" y="316"/>
                    <a:pt x="1103" y="1"/>
                    <a:pt x="725" y="1"/>
                  </a:cubicBezTo>
                  <a:close/>
                </a:path>
              </a:pathLst>
            </a:custGeom>
            <a:grp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26" name="Google Shape;8812;p58">
              <a:extLst>
                <a:ext uri="{FF2B5EF4-FFF2-40B4-BE49-F238E27FC236}">
                  <a16:creationId xmlns:a16="http://schemas.microsoft.com/office/drawing/2014/main" id="{A2AE7E5A-8EA3-4A49-8BC2-4C3E6C3D475F}"/>
                </a:ext>
              </a:extLst>
            </p:cNvPr>
            <p:cNvSpPr/>
            <p:nvPr/>
          </p:nvSpPr>
          <p:spPr>
            <a:xfrm>
              <a:off x="3912375" y="3426550"/>
              <a:ext cx="51225" cy="69325"/>
            </a:xfrm>
            <a:custGeom>
              <a:avLst/>
              <a:gdLst/>
              <a:ahLst/>
              <a:cxnLst/>
              <a:rect l="l" t="t" r="r" b="b"/>
              <a:pathLst>
                <a:path w="2049" h="2773" extrusionOk="0">
                  <a:moveTo>
                    <a:pt x="1" y="0"/>
                  </a:moveTo>
                  <a:lnTo>
                    <a:pt x="1" y="1764"/>
                  </a:lnTo>
                  <a:cubicBezTo>
                    <a:pt x="1" y="2363"/>
                    <a:pt x="473" y="2773"/>
                    <a:pt x="1040" y="2773"/>
                  </a:cubicBezTo>
                  <a:cubicBezTo>
                    <a:pt x="1607" y="2773"/>
                    <a:pt x="2048" y="2300"/>
                    <a:pt x="2048" y="1764"/>
                  </a:cubicBezTo>
                  <a:lnTo>
                    <a:pt x="2048" y="32"/>
                  </a:lnTo>
                  <a:lnTo>
                    <a:pt x="316" y="32"/>
                  </a:lnTo>
                  <a:cubicBezTo>
                    <a:pt x="253" y="32"/>
                    <a:pt x="127" y="32"/>
                    <a:pt x="1" y="0"/>
                  </a:cubicBezTo>
                  <a:close/>
                </a:path>
              </a:pathLst>
            </a:custGeom>
            <a:grpFill/>
            <a:ln>
              <a:no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27" name="Google Shape;8813;p58">
              <a:extLst>
                <a:ext uri="{FF2B5EF4-FFF2-40B4-BE49-F238E27FC236}">
                  <a16:creationId xmlns:a16="http://schemas.microsoft.com/office/drawing/2014/main" id="{AEFA7985-DB65-0647-9884-DEBEBAA18C59}"/>
                </a:ext>
              </a:extLst>
            </p:cNvPr>
            <p:cNvSpPr/>
            <p:nvPr/>
          </p:nvSpPr>
          <p:spPr>
            <a:xfrm>
              <a:off x="3982475" y="3275325"/>
              <a:ext cx="52000" cy="163850"/>
            </a:xfrm>
            <a:custGeom>
              <a:avLst/>
              <a:gdLst/>
              <a:ahLst/>
              <a:cxnLst/>
              <a:rect l="l" t="t" r="r" b="b"/>
              <a:pathLst>
                <a:path w="2080" h="6554" extrusionOk="0">
                  <a:moveTo>
                    <a:pt x="2080" y="0"/>
                  </a:moveTo>
                  <a:lnTo>
                    <a:pt x="1765" y="315"/>
                  </a:lnTo>
                  <a:cubicBezTo>
                    <a:pt x="1292" y="788"/>
                    <a:pt x="662" y="1071"/>
                    <a:pt x="1" y="1166"/>
                  </a:cubicBezTo>
                  <a:lnTo>
                    <a:pt x="1" y="5419"/>
                  </a:lnTo>
                  <a:cubicBezTo>
                    <a:pt x="662" y="5482"/>
                    <a:pt x="1292" y="5766"/>
                    <a:pt x="1765" y="6238"/>
                  </a:cubicBezTo>
                  <a:lnTo>
                    <a:pt x="2080" y="6553"/>
                  </a:lnTo>
                  <a:lnTo>
                    <a:pt x="2080" y="0"/>
                  </a:ln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0069736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ED32F-8FB8-7446-9A4D-64AEB781AE0E}"/>
              </a:ext>
            </a:extLst>
          </p:cNvPr>
          <p:cNvSpPr>
            <a:spLocks noGrp="1"/>
          </p:cNvSpPr>
          <p:nvPr>
            <p:ph type="title"/>
          </p:nvPr>
        </p:nvSpPr>
        <p:spPr>
          <a:xfrm>
            <a:off x="3158122" y="189860"/>
            <a:ext cx="8892209" cy="834887"/>
          </a:xfrm>
        </p:spPr>
        <p:txBody>
          <a:bodyPr anchor="t">
            <a:noAutofit/>
          </a:bodyPr>
          <a:lstStyle/>
          <a:p>
            <a:pPr algn="r" defTabSz="914400" rtl="1" eaLnBrk="1" latinLnBrk="0" hangingPunct="1">
              <a:lnSpc>
                <a:spcPct val="90000"/>
              </a:lnSpc>
              <a:spcBef>
                <a:spcPct val="0"/>
              </a:spcBef>
              <a:buNone/>
            </a:pPr>
            <a:r>
              <a:rPr lang="ar-JO" sz="3200" b="1" u="sng" dirty="0">
                <a:solidFill>
                  <a:srgbClr val="2D3956"/>
                </a:solidFill>
              </a:rPr>
              <a:t> الفرق بين النشر الصحفي التقليدي والنشر عبر السوشيال ميديا</a:t>
            </a:r>
            <a:br>
              <a:rPr lang="ar-JO" sz="3200" b="1" u="sng" dirty="0">
                <a:solidFill>
                  <a:srgbClr val="2D3956"/>
                </a:solidFill>
              </a:rPr>
            </a:br>
            <a:endParaRPr lang="en-JO" sz="3200" b="1" u="sng" dirty="0">
              <a:solidFill>
                <a:srgbClr val="2D3956"/>
              </a:solidFill>
            </a:endParaRPr>
          </a:p>
        </p:txBody>
      </p:sp>
      <p:sp>
        <p:nvSpPr>
          <p:cNvPr id="3" name="Content Placeholder 2">
            <a:extLst>
              <a:ext uri="{FF2B5EF4-FFF2-40B4-BE49-F238E27FC236}">
                <a16:creationId xmlns:a16="http://schemas.microsoft.com/office/drawing/2014/main" id="{FF1A79D9-E553-AE4B-AC1F-CC8CA1757F22}"/>
              </a:ext>
            </a:extLst>
          </p:cNvPr>
          <p:cNvSpPr>
            <a:spLocks noGrp="1"/>
          </p:cNvSpPr>
          <p:nvPr>
            <p:ph idx="1"/>
          </p:nvPr>
        </p:nvSpPr>
        <p:spPr>
          <a:xfrm>
            <a:off x="278297" y="1258956"/>
            <a:ext cx="11529390" cy="5479773"/>
          </a:xfrm>
        </p:spPr>
        <p:txBody>
          <a:bodyPr/>
          <a:lstStyle/>
          <a:p>
            <a:pPr marL="0" indent="0" algn="r" defTabSz="914400" rtl="1" eaLnBrk="1" latinLnBrk="0" hangingPunct="1">
              <a:lnSpc>
                <a:spcPct val="90000"/>
              </a:lnSpc>
              <a:spcBef>
                <a:spcPts val="1000"/>
              </a:spcBef>
              <a:buNone/>
            </a:pPr>
            <a:endParaRPr lang="ar-JO" dirty="0"/>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pic>
        <p:nvPicPr>
          <p:cNvPr id="4" name="Graphic 21">
            <a:extLst>
              <a:ext uri="{FF2B5EF4-FFF2-40B4-BE49-F238E27FC236}">
                <a16:creationId xmlns:a16="http://schemas.microsoft.com/office/drawing/2014/main" id="{FFC0DDC4-F9EE-CB46-A8EF-52100BC70B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5596"/>
            <a:ext cx="2305141" cy="1076343"/>
          </a:xfrm>
          <a:prstGeom prst="rect">
            <a:avLst/>
          </a:prstGeom>
        </p:spPr>
      </p:pic>
      <p:graphicFrame>
        <p:nvGraphicFramePr>
          <p:cNvPr id="5" name="Table 5">
            <a:extLst>
              <a:ext uri="{FF2B5EF4-FFF2-40B4-BE49-F238E27FC236}">
                <a16:creationId xmlns:a16="http://schemas.microsoft.com/office/drawing/2014/main" id="{AC71194A-8AC6-D34B-8A22-0CCCD82EE11E}"/>
              </a:ext>
            </a:extLst>
          </p:cNvPr>
          <p:cNvGraphicFramePr>
            <a:graphicFrameLocks noGrp="1"/>
          </p:cNvGraphicFramePr>
          <p:nvPr>
            <p:extLst>
              <p:ext uri="{D42A27DB-BD31-4B8C-83A1-F6EECF244321}">
                <p14:modId xmlns:p14="http://schemas.microsoft.com/office/powerpoint/2010/main" val="174958194"/>
              </p:ext>
            </p:extLst>
          </p:nvPr>
        </p:nvGraphicFramePr>
        <p:xfrm>
          <a:off x="1481070" y="1258957"/>
          <a:ext cx="9968247" cy="4845627"/>
        </p:xfrm>
        <a:graphic>
          <a:graphicData uri="http://schemas.openxmlformats.org/drawingml/2006/table">
            <a:tbl>
              <a:tblPr firstRow="1" bandRow="1">
                <a:tableStyleId>{5C22544A-7EE6-4342-B048-85BDC9FD1C3A}</a:tableStyleId>
              </a:tblPr>
              <a:tblGrid>
                <a:gridCol w="3322749">
                  <a:extLst>
                    <a:ext uri="{9D8B030D-6E8A-4147-A177-3AD203B41FA5}">
                      <a16:colId xmlns:a16="http://schemas.microsoft.com/office/drawing/2014/main" val="2416555503"/>
                    </a:ext>
                  </a:extLst>
                </a:gridCol>
                <a:gridCol w="3322749">
                  <a:extLst>
                    <a:ext uri="{9D8B030D-6E8A-4147-A177-3AD203B41FA5}">
                      <a16:colId xmlns:a16="http://schemas.microsoft.com/office/drawing/2014/main" val="1410857026"/>
                    </a:ext>
                  </a:extLst>
                </a:gridCol>
                <a:gridCol w="3322749">
                  <a:extLst>
                    <a:ext uri="{9D8B030D-6E8A-4147-A177-3AD203B41FA5}">
                      <a16:colId xmlns:a16="http://schemas.microsoft.com/office/drawing/2014/main" val="285241851"/>
                    </a:ext>
                  </a:extLst>
                </a:gridCol>
              </a:tblGrid>
              <a:tr h="1460643">
                <a:tc>
                  <a:txBody>
                    <a:bodyPr/>
                    <a:lstStyle/>
                    <a:p>
                      <a:pPr marL="0" algn="ctr" defTabSz="914400" rtl="1" eaLnBrk="1" latinLnBrk="0" hangingPunct="1"/>
                      <a:r>
                        <a:rPr lang="ar-SA" dirty="0"/>
                        <a:t>النشر الرقمي عبر منصات التواصل الاجتماعي </a:t>
                      </a:r>
                      <a:endParaRPr lang="en-JO" dirty="0"/>
                    </a:p>
                  </a:txBody>
                  <a:tcPr anchor="ctr"/>
                </a:tc>
                <a:tc>
                  <a:txBody>
                    <a:bodyPr/>
                    <a:lstStyle/>
                    <a:p>
                      <a:pPr marL="0" algn="ctr" defTabSz="914400" rtl="1" eaLnBrk="1" latinLnBrk="0" hangingPunct="1"/>
                      <a:r>
                        <a:rPr lang="ar-SA" dirty="0"/>
                        <a:t>النشر التقليدي </a:t>
                      </a:r>
                      <a:endParaRPr lang="en-JO" dirty="0"/>
                    </a:p>
                  </a:txBody>
                  <a:tcPr anchor="ctr"/>
                </a:tc>
                <a:tc>
                  <a:txBody>
                    <a:bodyPr/>
                    <a:lstStyle/>
                    <a:p>
                      <a:pPr marL="0" algn="ctr" defTabSz="914400" rtl="1" eaLnBrk="1" latinLnBrk="0" hangingPunct="1"/>
                      <a:r>
                        <a:rPr lang="ar-SA" dirty="0"/>
                        <a:t>الخاصية</a:t>
                      </a:r>
                      <a:endParaRPr lang="en-JO" dirty="0"/>
                    </a:p>
                  </a:txBody>
                  <a:tcPr anchor="ctr"/>
                </a:tc>
                <a:extLst>
                  <a:ext uri="{0D108BD9-81ED-4DB2-BD59-A6C34878D82A}">
                    <a16:rowId xmlns:a16="http://schemas.microsoft.com/office/drawing/2014/main" val="1857262675"/>
                  </a:ext>
                </a:extLst>
              </a:tr>
              <a:tr h="846246">
                <a:tc>
                  <a:txBody>
                    <a:bodyPr/>
                    <a:lstStyle/>
                    <a:p>
                      <a:pPr marL="0" algn="ctr" defTabSz="914400" rtl="1" eaLnBrk="1" latinLnBrk="0" hangingPunct="1"/>
                      <a:r>
                        <a:rPr lang="ar-SA" dirty="0"/>
                        <a:t>لحظي – فوري </a:t>
                      </a:r>
                      <a:endParaRPr lang="en-JO" dirty="0"/>
                    </a:p>
                  </a:txBody>
                  <a:tcPr anchor="ctr"/>
                </a:tc>
                <a:tc>
                  <a:txBody>
                    <a:bodyPr/>
                    <a:lstStyle/>
                    <a:p>
                      <a:pPr marL="0" algn="ctr" defTabSz="914400" rtl="1" eaLnBrk="1" latinLnBrk="0" hangingPunct="1"/>
                      <a:r>
                        <a:rPr lang="ar-SA" dirty="0"/>
                        <a:t>دوري - يومي</a:t>
                      </a:r>
                      <a:endParaRPr lang="en-JO" dirty="0"/>
                    </a:p>
                  </a:txBody>
                  <a:tcPr anchor="ctr"/>
                </a:tc>
                <a:tc>
                  <a:txBody>
                    <a:bodyPr/>
                    <a:lstStyle/>
                    <a:p>
                      <a:pPr marL="0" algn="ctr" defTabSz="914400" rtl="1" eaLnBrk="1" latinLnBrk="0" hangingPunct="1"/>
                      <a:r>
                        <a:rPr lang="ar-SA" dirty="0"/>
                        <a:t>التوقيت </a:t>
                      </a:r>
                      <a:endParaRPr lang="en-JO" dirty="0"/>
                    </a:p>
                  </a:txBody>
                  <a:tcPr anchor="ctr"/>
                </a:tc>
                <a:extLst>
                  <a:ext uri="{0D108BD9-81ED-4DB2-BD59-A6C34878D82A}">
                    <a16:rowId xmlns:a16="http://schemas.microsoft.com/office/drawing/2014/main" val="924297424"/>
                  </a:ext>
                </a:extLst>
              </a:tr>
              <a:tr h="846246">
                <a:tc>
                  <a:txBody>
                    <a:bodyPr/>
                    <a:lstStyle/>
                    <a:p>
                      <a:pPr marL="0" algn="ctr" defTabSz="914400" rtl="1" eaLnBrk="1" latinLnBrk="0" hangingPunct="1"/>
                      <a:r>
                        <a:rPr lang="ar-SA" dirty="0"/>
                        <a:t>مرتفع وفعال</a:t>
                      </a:r>
                      <a:endParaRPr lang="en-JO" dirty="0"/>
                    </a:p>
                  </a:txBody>
                  <a:tcPr anchor="ctr"/>
                </a:tc>
                <a:tc>
                  <a:txBody>
                    <a:bodyPr/>
                    <a:lstStyle/>
                    <a:p>
                      <a:pPr marL="0" algn="ctr" defTabSz="914400" rtl="1" eaLnBrk="1" latinLnBrk="0" hangingPunct="1"/>
                      <a:r>
                        <a:rPr lang="ar-SA" dirty="0"/>
                        <a:t>غير متاح تقريبا</a:t>
                      </a:r>
                      <a:endParaRPr lang="en-JO" dirty="0"/>
                    </a:p>
                  </a:txBody>
                  <a:tcPr anchor="ctr"/>
                </a:tc>
                <a:tc>
                  <a:txBody>
                    <a:bodyPr/>
                    <a:lstStyle/>
                    <a:p>
                      <a:pPr marL="0" algn="ctr" defTabSz="914400" rtl="1" eaLnBrk="1" latinLnBrk="0" hangingPunct="1"/>
                      <a:r>
                        <a:rPr lang="ar-SA" dirty="0"/>
                        <a:t>التفاعل </a:t>
                      </a:r>
                      <a:endParaRPr lang="en-JO" dirty="0"/>
                    </a:p>
                  </a:txBody>
                  <a:tcPr anchor="ctr"/>
                </a:tc>
                <a:extLst>
                  <a:ext uri="{0D108BD9-81ED-4DB2-BD59-A6C34878D82A}">
                    <a16:rowId xmlns:a16="http://schemas.microsoft.com/office/drawing/2014/main" val="2126475103"/>
                  </a:ext>
                </a:extLst>
              </a:tr>
              <a:tr h="846246">
                <a:tc>
                  <a:txBody>
                    <a:bodyPr/>
                    <a:lstStyle/>
                    <a:p>
                      <a:pPr marL="0" algn="ctr" defTabSz="914400" rtl="1" eaLnBrk="1" latinLnBrk="0" hangingPunct="1"/>
                      <a:r>
                        <a:rPr lang="ar-SA" dirty="0"/>
                        <a:t>مختصر، بصري، سريع</a:t>
                      </a:r>
                      <a:endParaRPr lang="en-JO" dirty="0"/>
                    </a:p>
                  </a:txBody>
                  <a:tcPr anchor="ctr"/>
                </a:tc>
                <a:tc>
                  <a:txBody>
                    <a:bodyPr/>
                    <a:lstStyle/>
                    <a:p>
                      <a:pPr marL="0" algn="ctr" defTabSz="914400" rtl="1" eaLnBrk="1" latinLnBrk="0" hangingPunct="1"/>
                      <a:r>
                        <a:rPr lang="ar-SA" dirty="0"/>
                        <a:t>مفصل - طويل</a:t>
                      </a:r>
                      <a:endParaRPr lang="en-JO" dirty="0"/>
                    </a:p>
                  </a:txBody>
                  <a:tcPr anchor="ctr"/>
                </a:tc>
                <a:tc>
                  <a:txBody>
                    <a:bodyPr/>
                    <a:lstStyle/>
                    <a:p>
                      <a:pPr marL="0" algn="ctr" defTabSz="914400" rtl="1" eaLnBrk="1" latinLnBrk="0" hangingPunct="1"/>
                      <a:r>
                        <a:rPr lang="ar-SA" dirty="0"/>
                        <a:t>طبيعة المحتوى </a:t>
                      </a:r>
                      <a:endParaRPr lang="en-JO" dirty="0"/>
                    </a:p>
                  </a:txBody>
                  <a:tcPr anchor="ctr"/>
                </a:tc>
                <a:extLst>
                  <a:ext uri="{0D108BD9-81ED-4DB2-BD59-A6C34878D82A}">
                    <a16:rowId xmlns:a16="http://schemas.microsoft.com/office/drawing/2014/main" val="2726248939"/>
                  </a:ext>
                </a:extLst>
              </a:tr>
              <a:tr h="846246">
                <a:tc>
                  <a:txBody>
                    <a:bodyPr/>
                    <a:lstStyle/>
                    <a:p>
                      <a:pPr marL="0" algn="ctr" defTabSz="914400" rtl="1" eaLnBrk="1" latinLnBrk="0" hangingPunct="1"/>
                      <a:r>
                        <a:rPr lang="ar-SA" dirty="0"/>
                        <a:t>مستخدم متفاعل ومشارك </a:t>
                      </a:r>
                      <a:endParaRPr lang="en-JO" dirty="0"/>
                    </a:p>
                  </a:txBody>
                  <a:tcPr anchor="ctr"/>
                </a:tc>
                <a:tc>
                  <a:txBody>
                    <a:bodyPr/>
                    <a:lstStyle/>
                    <a:p>
                      <a:pPr marL="0" algn="ctr" defTabSz="914400" rtl="1" eaLnBrk="1" latinLnBrk="0" hangingPunct="1"/>
                      <a:r>
                        <a:rPr lang="ar-SA" dirty="0"/>
                        <a:t>قارئ سلبي</a:t>
                      </a:r>
                      <a:endParaRPr lang="en-JO" dirty="0"/>
                    </a:p>
                  </a:txBody>
                  <a:tcPr anchor="ctr"/>
                </a:tc>
                <a:tc>
                  <a:txBody>
                    <a:bodyPr/>
                    <a:lstStyle/>
                    <a:p>
                      <a:pPr marL="0" algn="ctr" defTabSz="914400" rtl="1" eaLnBrk="1" latinLnBrk="0" hangingPunct="1"/>
                      <a:r>
                        <a:rPr lang="ar-SA" dirty="0"/>
                        <a:t>الجمهور </a:t>
                      </a:r>
                      <a:endParaRPr lang="en-JO" dirty="0"/>
                    </a:p>
                  </a:txBody>
                  <a:tcPr anchor="ctr"/>
                </a:tc>
                <a:extLst>
                  <a:ext uri="{0D108BD9-81ED-4DB2-BD59-A6C34878D82A}">
                    <a16:rowId xmlns:a16="http://schemas.microsoft.com/office/drawing/2014/main" val="2931952164"/>
                  </a:ext>
                </a:extLst>
              </a:tr>
            </a:tbl>
          </a:graphicData>
        </a:graphic>
      </p:graphicFrame>
    </p:spTree>
    <p:extLst>
      <p:ext uri="{BB962C8B-B14F-4D97-AF65-F5344CB8AC3E}">
        <p14:creationId xmlns:p14="http://schemas.microsoft.com/office/powerpoint/2010/main" val="55349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ED32F-8FB8-7446-9A4D-64AEB781AE0E}"/>
              </a:ext>
            </a:extLst>
          </p:cNvPr>
          <p:cNvSpPr>
            <a:spLocks noGrp="1"/>
          </p:cNvSpPr>
          <p:nvPr>
            <p:ph type="title"/>
          </p:nvPr>
        </p:nvSpPr>
        <p:spPr>
          <a:xfrm>
            <a:off x="138169" y="1097378"/>
            <a:ext cx="5241701" cy="629966"/>
          </a:xfrm>
        </p:spPr>
        <p:txBody>
          <a:bodyPr anchor="t">
            <a:noAutofit/>
          </a:bodyPr>
          <a:lstStyle/>
          <a:p>
            <a:pPr marL="0" indent="0" algn="r" defTabSz="914400" rtl="1" eaLnBrk="1" latinLnBrk="0" hangingPunct="1">
              <a:lnSpc>
                <a:spcPct val="90000"/>
              </a:lnSpc>
              <a:spcBef>
                <a:spcPts val="1000"/>
              </a:spcBef>
              <a:buFont typeface="Arial" panose="020B0604020202020204" pitchFamily="34" charset="0"/>
              <a:buNone/>
            </a:pPr>
            <a:r>
              <a:rPr lang="ar-JO" sz="2000" b="1" u="sng" dirty="0"/>
              <a:t>أنواع المحتوى الصحفي على وسائل التواصل</a:t>
            </a:r>
          </a:p>
        </p:txBody>
      </p:sp>
      <p:sp>
        <p:nvSpPr>
          <p:cNvPr id="3" name="Content Placeholder 2">
            <a:extLst>
              <a:ext uri="{FF2B5EF4-FFF2-40B4-BE49-F238E27FC236}">
                <a16:creationId xmlns:a16="http://schemas.microsoft.com/office/drawing/2014/main" id="{FF1A79D9-E553-AE4B-AC1F-CC8CA1757F22}"/>
              </a:ext>
            </a:extLst>
          </p:cNvPr>
          <p:cNvSpPr>
            <a:spLocks noGrp="1"/>
          </p:cNvSpPr>
          <p:nvPr>
            <p:ph idx="1"/>
          </p:nvPr>
        </p:nvSpPr>
        <p:spPr/>
        <p:txBody>
          <a:bodyPr/>
          <a:lstStyle/>
          <a:p>
            <a:pPr marL="0" indent="0" algn="r" defTabSz="914400" rtl="1" eaLnBrk="1" latinLnBrk="0" hangingPunct="1">
              <a:lnSpc>
                <a:spcPct val="90000"/>
              </a:lnSpc>
              <a:spcBef>
                <a:spcPts val="1000"/>
              </a:spcBef>
              <a:buNone/>
            </a:pPr>
            <a:endParaRPr lang="ar-JO" dirty="0"/>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
        <p:nvSpPr>
          <p:cNvPr id="7" name="Text Placeholder 6">
            <a:extLst>
              <a:ext uri="{FF2B5EF4-FFF2-40B4-BE49-F238E27FC236}">
                <a16:creationId xmlns:a16="http://schemas.microsoft.com/office/drawing/2014/main" id="{8108D04F-2BC0-EB44-B89E-D23889127620}"/>
              </a:ext>
            </a:extLst>
          </p:cNvPr>
          <p:cNvSpPr>
            <a:spLocks noGrp="1"/>
          </p:cNvSpPr>
          <p:nvPr>
            <p:ph type="body" sz="half" idx="2"/>
          </p:nvPr>
        </p:nvSpPr>
        <p:spPr>
          <a:xfrm>
            <a:off x="138169" y="1906073"/>
            <a:ext cx="5241701" cy="4250028"/>
          </a:xfrm>
        </p:spPr>
        <p:txBody>
          <a:bodyPr/>
          <a:lstStyle/>
          <a:p>
            <a:pPr marL="342900" indent="-342900" algn="r" defTabSz="914400" rtl="1" eaLnBrk="1" latinLnBrk="0" hangingPunct="1">
              <a:lnSpc>
                <a:spcPct val="150000"/>
              </a:lnSpc>
              <a:spcBef>
                <a:spcPts val="1000"/>
              </a:spcBef>
              <a:buFont typeface="+mj-lt"/>
              <a:buAutoNum type="arabicPeriod"/>
            </a:pPr>
            <a:r>
              <a:rPr lang="ar-JO" sz="2000" dirty="0"/>
              <a:t>عناوين وروابط لمقالات مفصلة</a:t>
            </a:r>
          </a:p>
          <a:p>
            <a:pPr marL="342900" indent="-342900" algn="r" defTabSz="914400" rtl="1" eaLnBrk="1" latinLnBrk="0" hangingPunct="1">
              <a:lnSpc>
                <a:spcPct val="150000"/>
              </a:lnSpc>
              <a:spcBef>
                <a:spcPts val="1000"/>
              </a:spcBef>
              <a:buFont typeface="+mj-lt"/>
              <a:buAutoNum type="arabicPeriod"/>
            </a:pPr>
            <a:r>
              <a:rPr lang="ar-JO" sz="2000" dirty="0"/>
              <a:t>مقاطع فيديو قصيرة (</a:t>
            </a:r>
            <a:r>
              <a:rPr lang="en-US" sz="2000" dirty="0"/>
              <a:t>Shorts, Reels)</a:t>
            </a:r>
          </a:p>
          <a:p>
            <a:pPr marL="342900" indent="-342900" algn="r" defTabSz="914400" rtl="1" eaLnBrk="1" latinLnBrk="0" hangingPunct="1">
              <a:lnSpc>
                <a:spcPct val="150000"/>
              </a:lnSpc>
              <a:spcBef>
                <a:spcPts val="1000"/>
              </a:spcBef>
              <a:buFont typeface="+mj-lt"/>
              <a:buAutoNum type="arabicPeriod"/>
            </a:pPr>
            <a:r>
              <a:rPr lang="ar-JO" sz="2000" dirty="0"/>
              <a:t>قصص إنستغرام أو فيسبوك المباشرة</a:t>
            </a:r>
          </a:p>
          <a:p>
            <a:pPr marL="342900" indent="-342900" algn="r" defTabSz="914400" rtl="1" eaLnBrk="1" latinLnBrk="0" hangingPunct="1">
              <a:lnSpc>
                <a:spcPct val="150000"/>
              </a:lnSpc>
              <a:spcBef>
                <a:spcPts val="1000"/>
              </a:spcBef>
              <a:buFont typeface="+mj-lt"/>
              <a:buAutoNum type="arabicPeriod"/>
            </a:pPr>
            <a:r>
              <a:rPr lang="ar-JO" sz="2000" dirty="0"/>
              <a:t>إنفوغرافيك أو رسوم تفاعلية</a:t>
            </a:r>
          </a:p>
          <a:p>
            <a:pPr marL="342900" indent="-342900" algn="r" defTabSz="914400" rtl="1" eaLnBrk="1" latinLnBrk="0" hangingPunct="1">
              <a:lnSpc>
                <a:spcPct val="150000"/>
              </a:lnSpc>
              <a:spcBef>
                <a:spcPts val="1000"/>
              </a:spcBef>
              <a:buFont typeface="+mj-lt"/>
              <a:buAutoNum type="arabicPeriod"/>
            </a:pPr>
            <a:r>
              <a:rPr lang="ar-JO" sz="2000" dirty="0"/>
              <a:t>اقتباسات وتحليلات مقتضبة</a:t>
            </a:r>
          </a:p>
          <a:p>
            <a:pPr marL="0" indent="0" algn="r" defTabSz="914400" rtl="1" eaLnBrk="1" latinLnBrk="0" hangingPunct="1">
              <a:lnSpc>
                <a:spcPct val="90000"/>
              </a:lnSpc>
              <a:spcBef>
                <a:spcPts val="1000"/>
              </a:spcBef>
              <a:buFont typeface="Arial" panose="020B0604020202020204" pitchFamily="34" charset="0"/>
              <a:buNone/>
            </a:pPr>
            <a:r>
              <a:rPr lang="en-JO" dirty="0"/>
              <a:t>📝 </a:t>
            </a:r>
            <a:r>
              <a:rPr lang="ar-JO" sz="1800" b="1" dirty="0">
                <a:solidFill>
                  <a:srgbClr val="2D3956"/>
                </a:solidFill>
              </a:rPr>
              <a:t>المحتوى يجب أن يكون بصريًا وجذابًا ليحقق الوصول الفيروسي (</a:t>
            </a:r>
            <a:r>
              <a:rPr lang="en-US" sz="1800" b="1" dirty="0">
                <a:solidFill>
                  <a:srgbClr val="2D3956"/>
                </a:solidFill>
              </a:rPr>
              <a:t>Viral Reach).</a:t>
            </a:r>
            <a:endParaRPr lang="en-JO" sz="1800" b="1" dirty="0">
              <a:solidFill>
                <a:srgbClr val="2D3956"/>
              </a:solidFill>
            </a:endParaRPr>
          </a:p>
        </p:txBody>
      </p:sp>
      <p:pic>
        <p:nvPicPr>
          <p:cNvPr id="4" name="Graphic 21">
            <a:extLst>
              <a:ext uri="{FF2B5EF4-FFF2-40B4-BE49-F238E27FC236}">
                <a16:creationId xmlns:a16="http://schemas.microsoft.com/office/drawing/2014/main" id="{FFC0DDC4-F9EE-CB46-A8EF-52100BC70B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5596"/>
            <a:ext cx="2305141" cy="1076343"/>
          </a:xfrm>
          <a:prstGeom prst="rect">
            <a:avLst/>
          </a:prstGeom>
        </p:spPr>
      </p:pic>
      <p:pic>
        <p:nvPicPr>
          <p:cNvPr id="9" name="Picture 8">
            <a:extLst>
              <a:ext uri="{FF2B5EF4-FFF2-40B4-BE49-F238E27FC236}">
                <a16:creationId xmlns:a16="http://schemas.microsoft.com/office/drawing/2014/main" id="{272666E8-A9CB-E24D-A1A7-FA419D4795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76553" y="0"/>
            <a:ext cx="6615447" cy="6858000"/>
          </a:xfrm>
          <a:prstGeom prst="rect">
            <a:avLst/>
          </a:prstGeom>
        </p:spPr>
      </p:pic>
    </p:spTree>
    <p:extLst>
      <p:ext uri="{BB962C8B-B14F-4D97-AF65-F5344CB8AC3E}">
        <p14:creationId xmlns:p14="http://schemas.microsoft.com/office/powerpoint/2010/main" val="33543956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ED32F-8FB8-7446-9A4D-64AEB781AE0E}"/>
              </a:ext>
            </a:extLst>
          </p:cNvPr>
          <p:cNvSpPr>
            <a:spLocks noGrp="1"/>
          </p:cNvSpPr>
          <p:nvPr>
            <p:ph type="title"/>
          </p:nvPr>
        </p:nvSpPr>
        <p:spPr>
          <a:xfrm>
            <a:off x="6465195" y="472575"/>
            <a:ext cx="5241701" cy="629966"/>
          </a:xfrm>
        </p:spPr>
        <p:txBody>
          <a:bodyPr anchor="t">
            <a:noAutofit/>
          </a:bodyPr>
          <a:lstStyle/>
          <a:p>
            <a:pPr algn="r" defTabSz="914400" rtl="1" eaLnBrk="1" latinLnBrk="0" hangingPunct="1">
              <a:lnSpc>
                <a:spcPct val="150000"/>
              </a:lnSpc>
              <a:spcBef>
                <a:spcPts val="1000"/>
              </a:spcBef>
            </a:pPr>
            <a:r>
              <a:rPr lang="ar-JO" sz="2800" b="1" dirty="0">
                <a:solidFill>
                  <a:srgbClr val="2D3956"/>
                </a:solidFill>
              </a:rPr>
              <a:t>منصات رئيسية للنشر الصحفي ومميزاتها</a:t>
            </a:r>
          </a:p>
        </p:txBody>
      </p:sp>
      <p:sp>
        <p:nvSpPr>
          <p:cNvPr id="7" name="Text Placeholder 6">
            <a:extLst>
              <a:ext uri="{FF2B5EF4-FFF2-40B4-BE49-F238E27FC236}">
                <a16:creationId xmlns:a16="http://schemas.microsoft.com/office/drawing/2014/main" id="{8108D04F-2BC0-EB44-B89E-D23889127620}"/>
              </a:ext>
            </a:extLst>
          </p:cNvPr>
          <p:cNvSpPr>
            <a:spLocks noGrp="1"/>
          </p:cNvSpPr>
          <p:nvPr>
            <p:ph type="body" sz="half" idx="2"/>
          </p:nvPr>
        </p:nvSpPr>
        <p:spPr>
          <a:xfrm>
            <a:off x="138169" y="1262130"/>
            <a:ext cx="11813425" cy="5318974"/>
          </a:xfrm>
        </p:spPr>
        <p:txBody>
          <a:bodyPr>
            <a:normAutofit/>
          </a:bodyPr>
          <a:lstStyle/>
          <a:p>
            <a:pPr marL="342900" indent="-342900" algn="just" defTabSz="914400" rtl="1" eaLnBrk="1" latinLnBrk="0" hangingPunct="1">
              <a:lnSpc>
                <a:spcPct val="150000"/>
              </a:lnSpc>
              <a:spcBef>
                <a:spcPts val="1000"/>
              </a:spcBef>
              <a:buFont typeface="+mj-lt"/>
              <a:buAutoNum type="arabicPeriod"/>
            </a:pPr>
            <a:r>
              <a:rPr lang="ar-JO" sz="2400" dirty="0"/>
              <a:t>فيسبوك </a:t>
            </a:r>
            <a:r>
              <a:rPr lang="en-US" sz="2400" dirty="0"/>
              <a:t>Facebook </a:t>
            </a:r>
            <a:r>
              <a:rPr lang="ar-SA" sz="2400" dirty="0"/>
              <a:t> </a:t>
            </a:r>
            <a:r>
              <a:rPr lang="ar-JO" sz="2400" dirty="0"/>
              <a:t>جمهور واسع، دعم للمحتوى الطويل، وخاصية البث المباشر</a:t>
            </a:r>
          </a:p>
          <a:p>
            <a:pPr marL="342900" indent="-342900" algn="just" defTabSz="914400" rtl="1" eaLnBrk="1" latinLnBrk="0" hangingPunct="1">
              <a:lnSpc>
                <a:spcPct val="150000"/>
              </a:lnSpc>
              <a:spcBef>
                <a:spcPts val="1000"/>
              </a:spcBef>
              <a:buFont typeface="+mj-lt"/>
              <a:buAutoNum type="arabicPeriod"/>
            </a:pPr>
            <a:r>
              <a:rPr lang="ar-JO" sz="2400" dirty="0"/>
              <a:t>تويتر/إكس </a:t>
            </a:r>
            <a:r>
              <a:rPr lang="en-US" sz="2400" dirty="0"/>
              <a:t>Twitter/X </a:t>
            </a:r>
            <a:r>
              <a:rPr lang="ar-JO" sz="2400" dirty="0"/>
              <a:t>مثالي للأخبار العاجلة والآراء السريعة</a:t>
            </a:r>
          </a:p>
          <a:p>
            <a:pPr marL="342900" indent="-342900" algn="just" defTabSz="914400" rtl="1" eaLnBrk="1" latinLnBrk="0" hangingPunct="1">
              <a:lnSpc>
                <a:spcPct val="150000"/>
              </a:lnSpc>
              <a:spcBef>
                <a:spcPts val="1000"/>
              </a:spcBef>
              <a:buFont typeface="+mj-lt"/>
              <a:buAutoNum type="arabicPeriod"/>
            </a:pPr>
            <a:r>
              <a:rPr lang="ar-JO" sz="2400" dirty="0"/>
              <a:t>إنستغرام </a:t>
            </a:r>
            <a:r>
              <a:rPr lang="en-US" sz="2400" dirty="0"/>
              <a:t>Instagram </a:t>
            </a:r>
            <a:r>
              <a:rPr lang="ar-SA" sz="2400" dirty="0"/>
              <a:t> </a:t>
            </a:r>
            <a:r>
              <a:rPr lang="ar-JO" sz="2400" dirty="0"/>
              <a:t>مناسب للمحتوى البصري والمقاطع القصيرة</a:t>
            </a:r>
          </a:p>
          <a:p>
            <a:pPr marL="342900" indent="-342900" algn="just" defTabSz="914400" rtl="1" eaLnBrk="1" latinLnBrk="0" hangingPunct="1">
              <a:lnSpc>
                <a:spcPct val="150000"/>
              </a:lnSpc>
              <a:spcBef>
                <a:spcPts val="1000"/>
              </a:spcBef>
              <a:buFont typeface="+mj-lt"/>
              <a:buAutoNum type="arabicPeriod"/>
            </a:pPr>
            <a:r>
              <a:rPr lang="ar-JO" sz="2400" dirty="0"/>
              <a:t>يوتيوب </a:t>
            </a:r>
            <a:r>
              <a:rPr lang="en-US" sz="2400" dirty="0"/>
              <a:t>YouTube </a:t>
            </a:r>
            <a:r>
              <a:rPr lang="ar-JO" sz="2400" dirty="0"/>
              <a:t>منصة الفيديو الأولى للمحتوى الطويل والتحقيقات</a:t>
            </a:r>
          </a:p>
          <a:p>
            <a:pPr marL="342900" indent="-342900" algn="just" defTabSz="914400" rtl="1" eaLnBrk="1" latinLnBrk="0" hangingPunct="1">
              <a:lnSpc>
                <a:spcPct val="150000"/>
              </a:lnSpc>
              <a:spcBef>
                <a:spcPts val="1000"/>
              </a:spcBef>
              <a:buFont typeface="+mj-lt"/>
              <a:buAutoNum type="arabicPeriod"/>
            </a:pPr>
            <a:r>
              <a:rPr lang="ar-JO" sz="2400" dirty="0"/>
              <a:t>تيك توك </a:t>
            </a:r>
            <a:r>
              <a:rPr lang="en-US" sz="2400" dirty="0" err="1"/>
              <a:t>TikTok</a:t>
            </a:r>
            <a:r>
              <a:rPr lang="en-US" sz="2400" dirty="0"/>
              <a:t> </a:t>
            </a:r>
            <a:r>
              <a:rPr lang="ar-SA" sz="2400" dirty="0"/>
              <a:t> </a:t>
            </a:r>
            <a:r>
              <a:rPr lang="ar-JO" sz="2400" dirty="0"/>
              <a:t>للوصول إلى فئة الشباب عبر قصص مختصرة وسريعة</a:t>
            </a:r>
          </a:p>
        </p:txBody>
      </p:sp>
      <p:pic>
        <p:nvPicPr>
          <p:cNvPr id="4" name="Graphic 21">
            <a:extLst>
              <a:ext uri="{FF2B5EF4-FFF2-40B4-BE49-F238E27FC236}">
                <a16:creationId xmlns:a16="http://schemas.microsoft.com/office/drawing/2014/main" id="{FFC0DDC4-F9EE-CB46-A8EF-52100BC70B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5596"/>
            <a:ext cx="2305141" cy="1076343"/>
          </a:xfrm>
          <a:prstGeom prst="rect">
            <a:avLst/>
          </a:prstGeom>
        </p:spPr>
      </p:pic>
    </p:spTree>
    <p:extLst>
      <p:ext uri="{BB962C8B-B14F-4D97-AF65-F5344CB8AC3E}">
        <p14:creationId xmlns:p14="http://schemas.microsoft.com/office/powerpoint/2010/main" val="35319907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ED32F-8FB8-7446-9A4D-64AEB781AE0E}"/>
              </a:ext>
            </a:extLst>
          </p:cNvPr>
          <p:cNvSpPr>
            <a:spLocks noGrp="1"/>
          </p:cNvSpPr>
          <p:nvPr>
            <p:ph type="title"/>
          </p:nvPr>
        </p:nvSpPr>
        <p:spPr>
          <a:xfrm>
            <a:off x="5267459" y="472575"/>
            <a:ext cx="6439437" cy="629966"/>
          </a:xfrm>
        </p:spPr>
        <p:txBody>
          <a:bodyPr anchor="t">
            <a:noAutofit/>
          </a:bodyPr>
          <a:lstStyle/>
          <a:p>
            <a:pPr algn="just" defTabSz="914400" rtl="1" eaLnBrk="1" latinLnBrk="0" hangingPunct="1">
              <a:lnSpc>
                <a:spcPct val="150000"/>
              </a:lnSpc>
              <a:spcBef>
                <a:spcPts val="1000"/>
              </a:spcBef>
            </a:pPr>
            <a:r>
              <a:rPr lang="ar-JO" b="1" u="sng" dirty="0"/>
              <a:t>الحملات الرقمية الصحفية: المفهوم والأهداف</a:t>
            </a:r>
          </a:p>
        </p:txBody>
      </p:sp>
      <p:sp>
        <p:nvSpPr>
          <p:cNvPr id="7" name="Text Placeholder 6">
            <a:extLst>
              <a:ext uri="{FF2B5EF4-FFF2-40B4-BE49-F238E27FC236}">
                <a16:creationId xmlns:a16="http://schemas.microsoft.com/office/drawing/2014/main" id="{8108D04F-2BC0-EB44-B89E-D23889127620}"/>
              </a:ext>
            </a:extLst>
          </p:cNvPr>
          <p:cNvSpPr>
            <a:spLocks noGrp="1"/>
          </p:cNvSpPr>
          <p:nvPr>
            <p:ph type="body" sz="half" idx="2"/>
          </p:nvPr>
        </p:nvSpPr>
        <p:spPr>
          <a:xfrm>
            <a:off x="138169" y="1262130"/>
            <a:ext cx="11813425" cy="5318974"/>
          </a:xfrm>
        </p:spPr>
        <p:txBody>
          <a:bodyPr>
            <a:normAutofit/>
          </a:bodyPr>
          <a:lstStyle/>
          <a:p>
            <a:pPr algn="just" defTabSz="914400" rtl="1" eaLnBrk="1" latinLnBrk="0" hangingPunct="1">
              <a:lnSpc>
                <a:spcPct val="150000"/>
              </a:lnSpc>
              <a:spcBef>
                <a:spcPts val="1000"/>
              </a:spcBef>
            </a:pPr>
            <a:r>
              <a:rPr lang="ar-JO" sz="2400" dirty="0"/>
              <a:t>الحملة الرقمية الصحفية : هي استخدام منصات التواصل الاجتماعي بشكل استراتيجي لنشر محتوى منظم ومترابط بهدف توعية، تحقيق، أو دعم قضية عامة.</a:t>
            </a:r>
          </a:p>
          <a:p>
            <a:pPr algn="just" defTabSz="914400" rtl="1" eaLnBrk="1" latinLnBrk="0" hangingPunct="1">
              <a:lnSpc>
                <a:spcPct val="150000"/>
              </a:lnSpc>
              <a:spcBef>
                <a:spcPts val="1000"/>
              </a:spcBef>
            </a:pPr>
            <a:r>
              <a:rPr lang="ar-JO" sz="2400" b="1" u="sng" dirty="0"/>
              <a:t>أهدافها:</a:t>
            </a:r>
          </a:p>
          <a:p>
            <a:pPr marL="342900" indent="-342900" algn="just" defTabSz="914400" rtl="1" eaLnBrk="1" latinLnBrk="0" hangingPunct="1">
              <a:lnSpc>
                <a:spcPct val="150000"/>
              </a:lnSpc>
              <a:spcBef>
                <a:spcPts val="1000"/>
              </a:spcBef>
              <a:buFont typeface="+mj-lt"/>
              <a:buAutoNum type="arabicPeriod"/>
            </a:pPr>
            <a:r>
              <a:rPr lang="ar-JO" sz="2400" dirty="0"/>
              <a:t>التأثير في الرأي العام</a:t>
            </a:r>
          </a:p>
          <a:p>
            <a:pPr marL="342900" indent="-342900" algn="just" defTabSz="914400" rtl="1" eaLnBrk="1" latinLnBrk="0" hangingPunct="1">
              <a:lnSpc>
                <a:spcPct val="150000"/>
              </a:lnSpc>
              <a:spcBef>
                <a:spcPts val="1000"/>
              </a:spcBef>
              <a:buFont typeface="+mj-lt"/>
              <a:buAutoNum type="arabicPeriod"/>
            </a:pPr>
            <a:r>
              <a:rPr lang="ar-JO" sz="2400" dirty="0"/>
              <a:t>كشف قضية أو دعم تحقيق صحفي</a:t>
            </a:r>
          </a:p>
          <a:p>
            <a:pPr marL="342900" indent="-342900" algn="just" defTabSz="914400" rtl="1" eaLnBrk="1" latinLnBrk="0" hangingPunct="1">
              <a:lnSpc>
                <a:spcPct val="150000"/>
              </a:lnSpc>
              <a:spcBef>
                <a:spcPts val="1000"/>
              </a:spcBef>
              <a:buFont typeface="+mj-lt"/>
              <a:buAutoNum type="arabicPeriod"/>
            </a:pPr>
            <a:r>
              <a:rPr lang="ar-JO" sz="2400" dirty="0"/>
              <a:t>نشر الوعي حول ظاهرة اجتماعية أو سياسية</a:t>
            </a:r>
          </a:p>
          <a:p>
            <a:pPr marL="342900" indent="-342900" algn="just" defTabSz="914400" rtl="1" eaLnBrk="1" latinLnBrk="0" hangingPunct="1">
              <a:lnSpc>
                <a:spcPct val="150000"/>
              </a:lnSpc>
              <a:spcBef>
                <a:spcPts val="1000"/>
              </a:spcBef>
              <a:buFont typeface="+mj-lt"/>
              <a:buAutoNum type="arabicPeriod"/>
            </a:pPr>
            <a:r>
              <a:rPr lang="ar-JO" sz="2400" dirty="0"/>
              <a:t>دفع الجمهور للمشاركة أو التفاعل أو الضغط</a:t>
            </a:r>
          </a:p>
        </p:txBody>
      </p:sp>
      <p:pic>
        <p:nvPicPr>
          <p:cNvPr id="4" name="Graphic 21">
            <a:extLst>
              <a:ext uri="{FF2B5EF4-FFF2-40B4-BE49-F238E27FC236}">
                <a16:creationId xmlns:a16="http://schemas.microsoft.com/office/drawing/2014/main" id="{FFC0DDC4-F9EE-CB46-A8EF-52100BC70B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5596"/>
            <a:ext cx="2305141" cy="1076343"/>
          </a:xfrm>
          <a:prstGeom prst="rect">
            <a:avLst/>
          </a:prstGeom>
        </p:spPr>
      </p:pic>
    </p:spTree>
    <p:extLst>
      <p:ext uri="{BB962C8B-B14F-4D97-AF65-F5344CB8AC3E}">
        <p14:creationId xmlns:p14="http://schemas.microsoft.com/office/powerpoint/2010/main" val="33808808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5917" y="1324127"/>
            <a:ext cx="11679192" cy="53120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p:cNvSpPr/>
          <p:nvPr/>
        </p:nvSpPr>
        <p:spPr>
          <a:xfrm>
            <a:off x="589019" y="467028"/>
            <a:ext cx="1266285"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843841" y="913901"/>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١١</a:t>
            </a:r>
            <a:endParaRPr lang="en-US" sz="4400" b="1" dirty="0">
              <a:solidFill>
                <a:schemeClr val="bg1"/>
              </a:solidFill>
              <a:latin typeface="Alexandria" charset="0"/>
              <a:cs typeface="Alexandria" charset="0"/>
            </a:endParaRPr>
          </a:p>
        </p:txBody>
      </p:sp>
      <p:sp>
        <p:nvSpPr>
          <p:cNvPr id="48" name="TextBox 47"/>
          <p:cNvSpPr txBox="1"/>
          <p:nvPr/>
        </p:nvSpPr>
        <p:spPr>
          <a:xfrm>
            <a:off x="490330" y="1872578"/>
            <a:ext cx="11370366" cy="3274294"/>
          </a:xfrm>
          <a:prstGeom prst="rect">
            <a:avLst/>
          </a:prstGeom>
          <a:noFill/>
        </p:spPr>
        <p:txBody>
          <a:bodyPr wrap="square" rtlCol="0">
            <a:spAutoFit/>
          </a:bodyPr>
          <a:lstStyle/>
          <a:p>
            <a:pPr marL="457200" indent="-457200" algn="r" rtl="1">
              <a:lnSpc>
                <a:spcPct val="150000"/>
              </a:lnSpc>
              <a:buFont typeface="+mj-lt"/>
              <a:buAutoNum type="arabicPeriod"/>
            </a:pPr>
            <a:r>
              <a:rPr lang="ar-JO" sz="2000" dirty="0">
                <a:solidFill>
                  <a:schemeClr val="accent1">
                    <a:lumMod val="75000"/>
                  </a:schemeClr>
                </a:solidFill>
                <a:latin typeface="Alexandria" charset="0"/>
              </a:rPr>
              <a:t>تحديد الهدف الرئيسي للحملة</a:t>
            </a:r>
          </a:p>
          <a:p>
            <a:pPr marL="457200" indent="-457200" algn="r" rtl="1">
              <a:lnSpc>
                <a:spcPct val="150000"/>
              </a:lnSpc>
              <a:buFont typeface="+mj-lt"/>
              <a:buAutoNum type="arabicPeriod"/>
            </a:pPr>
            <a:r>
              <a:rPr lang="ar-JO" sz="2000" dirty="0">
                <a:solidFill>
                  <a:schemeClr val="accent1">
                    <a:lumMod val="75000"/>
                  </a:schemeClr>
                </a:solidFill>
                <a:latin typeface="Alexandria" charset="0"/>
              </a:rPr>
              <a:t>تحليل الجمهور المستهدف</a:t>
            </a:r>
          </a:p>
          <a:p>
            <a:pPr marL="457200" indent="-457200" algn="r" rtl="1">
              <a:lnSpc>
                <a:spcPct val="150000"/>
              </a:lnSpc>
              <a:buFont typeface="+mj-lt"/>
              <a:buAutoNum type="arabicPeriod"/>
            </a:pPr>
            <a:r>
              <a:rPr lang="ar-JO" sz="2000" dirty="0">
                <a:solidFill>
                  <a:schemeClr val="accent1">
                    <a:lumMod val="75000"/>
                  </a:schemeClr>
                </a:solidFill>
                <a:latin typeface="Alexandria" charset="0"/>
              </a:rPr>
              <a:t>اختيار المنصات المناسبة</a:t>
            </a:r>
          </a:p>
          <a:p>
            <a:pPr marL="457200" indent="-457200" algn="r" rtl="1">
              <a:lnSpc>
                <a:spcPct val="150000"/>
              </a:lnSpc>
              <a:buFont typeface="+mj-lt"/>
              <a:buAutoNum type="arabicPeriod"/>
            </a:pPr>
            <a:r>
              <a:rPr lang="ar-JO" sz="2000" dirty="0">
                <a:solidFill>
                  <a:schemeClr val="accent1">
                    <a:lumMod val="75000"/>
                  </a:schemeClr>
                </a:solidFill>
                <a:latin typeface="Alexandria" charset="0"/>
              </a:rPr>
              <a:t>تطوير استراتيجية المحتوى (نوع، توقيت، تسلسل)</a:t>
            </a:r>
          </a:p>
          <a:p>
            <a:pPr marL="457200" indent="-457200" algn="r" rtl="1">
              <a:lnSpc>
                <a:spcPct val="150000"/>
              </a:lnSpc>
              <a:buFont typeface="+mj-lt"/>
              <a:buAutoNum type="arabicPeriod"/>
            </a:pPr>
            <a:r>
              <a:rPr lang="ar-JO" sz="2000" dirty="0">
                <a:solidFill>
                  <a:schemeClr val="accent1">
                    <a:lumMod val="75000"/>
                  </a:schemeClr>
                </a:solidFill>
                <a:latin typeface="Alexandria" charset="0"/>
              </a:rPr>
              <a:t>تصميم الهوية البصرية للحملة</a:t>
            </a:r>
          </a:p>
          <a:p>
            <a:pPr marL="457200" indent="-457200" algn="r" rtl="1">
              <a:lnSpc>
                <a:spcPct val="150000"/>
              </a:lnSpc>
              <a:buFont typeface="+mj-lt"/>
              <a:buAutoNum type="arabicPeriod"/>
            </a:pPr>
            <a:r>
              <a:rPr lang="ar-JO" sz="2000" dirty="0">
                <a:solidFill>
                  <a:schemeClr val="accent1">
                    <a:lumMod val="75000"/>
                  </a:schemeClr>
                </a:solidFill>
                <a:latin typeface="Alexandria" charset="0"/>
              </a:rPr>
              <a:t>استخدام الهاشتاغات المناسبة</a:t>
            </a:r>
          </a:p>
          <a:p>
            <a:pPr marL="457200" indent="-457200" algn="r" rtl="1">
              <a:lnSpc>
                <a:spcPct val="150000"/>
              </a:lnSpc>
              <a:buFont typeface="+mj-lt"/>
              <a:buAutoNum type="arabicPeriod"/>
            </a:pPr>
            <a:r>
              <a:rPr lang="ar-JO" sz="2000" dirty="0">
                <a:solidFill>
                  <a:schemeClr val="accent1">
                    <a:lumMod val="75000"/>
                  </a:schemeClr>
                </a:solidFill>
                <a:latin typeface="Alexandria" charset="0"/>
              </a:rPr>
              <a:t>قياس الأداء والتحليل </a:t>
            </a:r>
            <a:r>
              <a:rPr lang="en-US" sz="2000" dirty="0">
                <a:solidFill>
                  <a:schemeClr val="accent1">
                    <a:lumMod val="75000"/>
                  </a:schemeClr>
                </a:solidFill>
                <a:latin typeface="Alexandria" charset="0"/>
              </a:rPr>
              <a:t>Reach, Engagement, Shares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9968" y="61962"/>
            <a:ext cx="2305141" cy="1076343"/>
          </a:xfrm>
          <a:prstGeom prst="rect">
            <a:avLst/>
          </a:prstGeom>
        </p:spPr>
      </p:pic>
      <p:sp>
        <p:nvSpPr>
          <p:cNvPr id="2" name="Title 1">
            <a:extLst>
              <a:ext uri="{FF2B5EF4-FFF2-40B4-BE49-F238E27FC236}">
                <a16:creationId xmlns:a16="http://schemas.microsoft.com/office/drawing/2014/main" id="{9267732D-EA96-054B-AA9D-24080986ABCC}"/>
              </a:ext>
            </a:extLst>
          </p:cNvPr>
          <p:cNvSpPr>
            <a:spLocks noGrp="1"/>
          </p:cNvSpPr>
          <p:nvPr>
            <p:ph type="title"/>
          </p:nvPr>
        </p:nvSpPr>
        <p:spPr>
          <a:xfrm>
            <a:off x="1855304" y="588315"/>
            <a:ext cx="8343220" cy="789540"/>
          </a:xfrm>
        </p:spPr>
        <p:txBody>
          <a:bodyPr anchor="t">
            <a:normAutofit/>
          </a:bodyPr>
          <a:lstStyle/>
          <a:p>
            <a:pPr algn="ctr" rtl="1">
              <a:lnSpc>
                <a:spcPct val="150000"/>
              </a:lnSpc>
            </a:pPr>
            <a:r>
              <a:rPr lang="ar-JO" sz="3200" b="1" dirty="0">
                <a:solidFill>
                  <a:schemeClr val="accent1">
                    <a:lumMod val="75000"/>
                  </a:schemeClr>
                </a:solidFill>
                <a:latin typeface="Alexandria" charset="0"/>
              </a:rPr>
              <a:t>خطوات تنفيذ حملة رقمية صحفية ناجحة</a:t>
            </a:r>
          </a:p>
        </p:txBody>
      </p:sp>
      <p:pic>
        <p:nvPicPr>
          <p:cNvPr id="8" name="Picture 7">
            <a:extLst>
              <a:ext uri="{FF2B5EF4-FFF2-40B4-BE49-F238E27FC236}">
                <a16:creationId xmlns:a16="http://schemas.microsoft.com/office/drawing/2014/main" id="{715AC4E8-FE2D-C847-96AF-FBDF1983C6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1304" y="2946178"/>
            <a:ext cx="4779911" cy="2690611"/>
          </a:xfrm>
          <a:prstGeom prst="rect">
            <a:avLst/>
          </a:prstGeom>
        </p:spPr>
      </p:pic>
    </p:spTree>
    <p:extLst>
      <p:ext uri="{BB962C8B-B14F-4D97-AF65-F5344CB8AC3E}">
        <p14:creationId xmlns:p14="http://schemas.microsoft.com/office/powerpoint/2010/main" val="38761316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5917" y="1324127"/>
            <a:ext cx="11679192" cy="53120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p:cNvSpPr/>
          <p:nvPr/>
        </p:nvSpPr>
        <p:spPr>
          <a:xfrm>
            <a:off x="589019" y="467028"/>
            <a:ext cx="1266285"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843841" y="913901"/>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١٢</a:t>
            </a:r>
            <a:endParaRPr lang="en-US" sz="4400" b="1" dirty="0">
              <a:solidFill>
                <a:schemeClr val="bg1"/>
              </a:solidFill>
              <a:latin typeface="Alexandria" charset="0"/>
              <a:cs typeface="Alexandria" charset="0"/>
            </a:endParaRPr>
          </a:p>
        </p:txBody>
      </p:sp>
      <p:sp>
        <p:nvSpPr>
          <p:cNvPr id="48" name="TextBox 47"/>
          <p:cNvSpPr txBox="1"/>
          <p:nvPr/>
        </p:nvSpPr>
        <p:spPr>
          <a:xfrm>
            <a:off x="410817" y="1501224"/>
            <a:ext cx="11370366" cy="4190250"/>
          </a:xfrm>
          <a:prstGeom prst="rect">
            <a:avLst/>
          </a:prstGeom>
          <a:noFill/>
        </p:spPr>
        <p:txBody>
          <a:bodyPr wrap="square" rtlCol="0">
            <a:spAutoFit/>
          </a:bodyPr>
          <a:lstStyle/>
          <a:p>
            <a:pPr marL="457200" indent="-457200" algn="r" rtl="1">
              <a:lnSpc>
                <a:spcPct val="150000"/>
              </a:lnSpc>
              <a:buFont typeface="+mj-lt"/>
              <a:buAutoNum type="arabicPeriod"/>
            </a:pPr>
            <a:r>
              <a:rPr lang="ar-JO" sz="2400" dirty="0">
                <a:solidFill>
                  <a:schemeClr val="accent1">
                    <a:lumMod val="75000"/>
                  </a:schemeClr>
                </a:solidFill>
                <a:latin typeface="Alexandria" charset="0"/>
              </a:rPr>
              <a:t>استخدام القصص القصيرة والبث المباشر</a:t>
            </a:r>
          </a:p>
          <a:p>
            <a:pPr marL="457200" indent="-457200" algn="r" rtl="1">
              <a:lnSpc>
                <a:spcPct val="150000"/>
              </a:lnSpc>
              <a:buFont typeface="+mj-lt"/>
              <a:buAutoNum type="arabicPeriod"/>
            </a:pPr>
            <a:r>
              <a:rPr lang="ar-JO" sz="2400" dirty="0">
                <a:solidFill>
                  <a:schemeClr val="accent1">
                    <a:lumMod val="75000"/>
                  </a:schemeClr>
                </a:solidFill>
                <a:latin typeface="Alexandria" charset="0"/>
              </a:rPr>
              <a:t>الردود على تعليقات الجمهور</a:t>
            </a:r>
          </a:p>
          <a:p>
            <a:pPr marL="457200" indent="-457200" algn="r" rtl="1">
              <a:lnSpc>
                <a:spcPct val="150000"/>
              </a:lnSpc>
              <a:buFont typeface="+mj-lt"/>
              <a:buAutoNum type="arabicPeriod"/>
            </a:pPr>
            <a:r>
              <a:rPr lang="ar-JO" sz="2400" dirty="0">
                <a:solidFill>
                  <a:schemeClr val="accent1">
                    <a:lumMod val="75000"/>
                  </a:schemeClr>
                </a:solidFill>
                <a:latin typeface="Alexandria" charset="0"/>
              </a:rPr>
              <a:t>إجراء استطلاعات رأي مصغرة</a:t>
            </a:r>
          </a:p>
          <a:p>
            <a:pPr marL="457200" indent="-457200" algn="r" rtl="1">
              <a:lnSpc>
                <a:spcPct val="150000"/>
              </a:lnSpc>
              <a:buFont typeface="+mj-lt"/>
              <a:buAutoNum type="arabicPeriod"/>
            </a:pPr>
            <a:r>
              <a:rPr lang="ar-JO" sz="2400" dirty="0">
                <a:solidFill>
                  <a:schemeClr val="accent1">
                    <a:lumMod val="75000"/>
                  </a:schemeClr>
                </a:solidFill>
                <a:latin typeface="Alexandria" charset="0"/>
              </a:rPr>
              <a:t>التعاون مع مؤثرين رقميين</a:t>
            </a:r>
          </a:p>
          <a:p>
            <a:pPr marL="457200" indent="-457200" algn="r" rtl="1">
              <a:lnSpc>
                <a:spcPct val="150000"/>
              </a:lnSpc>
              <a:buFont typeface="+mj-lt"/>
              <a:buAutoNum type="arabicPeriod"/>
            </a:pPr>
            <a:r>
              <a:rPr lang="ar-JO" sz="2400" dirty="0">
                <a:solidFill>
                  <a:schemeClr val="accent1">
                    <a:lumMod val="75000"/>
                  </a:schemeClr>
                </a:solidFill>
                <a:latin typeface="Alexandria" charset="0"/>
              </a:rPr>
              <a:t>سرد تجارب شخصية أو شهود عيان</a:t>
            </a:r>
          </a:p>
          <a:p>
            <a:pPr algn="r" rtl="1">
              <a:lnSpc>
                <a:spcPct val="150000"/>
              </a:lnSpc>
            </a:pPr>
            <a:r>
              <a:rPr lang="ar-JO" sz="2000" b="1" u="sng" dirty="0">
                <a:solidFill>
                  <a:schemeClr val="accent1">
                    <a:lumMod val="75000"/>
                  </a:schemeClr>
                </a:solidFill>
                <a:latin typeface="Alexandria" charset="0"/>
              </a:rPr>
              <a:t>الصحفي الناجح على السوشيال ميديا لا يكتفي بالنشر، بل يصنع نقاشًا وتفاعلًا.</a:t>
            </a:r>
          </a:p>
          <a:p>
            <a:pPr algn="r" rtl="1">
              <a:lnSpc>
                <a:spcPct val="150000"/>
              </a:lnSpc>
            </a:pPr>
            <a:endParaRPr lang="ar-JO" sz="2000" dirty="0">
              <a:solidFill>
                <a:schemeClr val="accent1">
                  <a:lumMod val="75000"/>
                </a:schemeClr>
              </a:solidFill>
              <a:latin typeface="Alexandria" charset="0"/>
            </a:endParaRPr>
          </a:p>
          <a:p>
            <a:pPr algn="r" rtl="1">
              <a:lnSpc>
                <a:spcPct val="150000"/>
              </a:lnSpc>
            </a:pPr>
            <a:endParaRPr lang="ar-JO" sz="2000" dirty="0">
              <a:solidFill>
                <a:schemeClr val="accent1">
                  <a:lumMod val="75000"/>
                </a:schemeClr>
              </a:solidFill>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9968" y="61962"/>
            <a:ext cx="2305141" cy="1076343"/>
          </a:xfrm>
          <a:prstGeom prst="rect">
            <a:avLst/>
          </a:prstGeom>
        </p:spPr>
      </p:pic>
      <p:sp>
        <p:nvSpPr>
          <p:cNvPr id="2" name="Title 1">
            <a:extLst>
              <a:ext uri="{FF2B5EF4-FFF2-40B4-BE49-F238E27FC236}">
                <a16:creationId xmlns:a16="http://schemas.microsoft.com/office/drawing/2014/main" id="{9267732D-EA96-054B-AA9D-24080986ABCC}"/>
              </a:ext>
            </a:extLst>
          </p:cNvPr>
          <p:cNvSpPr>
            <a:spLocks noGrp="1"/>
          </p:cNvSpPr>
          <p:nvPr>
            <p:ph type="title"/>
          </p:nvPr>
        </p:nvSpPr>
        <p:spPr>
          <a:xfrm>
            <a:off x="1855304" y="588315"/>
            <a:ext cx="8343220" cy="789540"/>
          </a:xfrm>
        </p:spPr>
        <p:txBody>
          <a:bodyPr anchor="t">
            <a:normAutofit/>
          </a:bodyPr>
          <a:lstStyle/>
          <a:p>
            <a:pPr algn="ctr" rtl="1">
              <a:lnSpc>
                <a:spcPct val="150000"/>
              </a:lnSpc>
            </a:pPr>
            <a:r>
              <a:rPr lang="ar-JO" sz="3200" b="1" u="sng" dirty="0">
                <a:solidFill>
                  <a:schemeClr val="accent1">
                    <a:lumMod val="75000"/>
                  </a:schemeClr>
                </a:solidFill>
                <a:latin typeface="Alexandria" charset="0"/>
              </a:rPr>
              <a:t>تقنيات التفاعل وبناء الجمهور</a:t>
            </a:r>
          </a:p>
        </p:txBody>
      </p:sp>
      <p:pic>
        <p:nvPicPr>
          <p:cNvPr id="9" name="Picture 8">
            <a:extLst>
              <a:ext uri="{FF2B5EF4-FFF2-40B4-BE49-F238E27FC236}">
                <a16:creationId xmlns:a16="http://schemas.microsoft.com/office/drawing/2014/main" id="{28D78AB5-AD04-EF4E-A4D1-28386D015B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5917" y="2185525"/>
            <a:ext cx="3758574" cy="3758574"/>
          </a:xfrm>
          <a:prstGeom prst="rect">
            <a:avLst/>
          </a:prstGeom>
        </p:spPr>
      </p:pic>
    </p:spTree>
    <p:extLst>
      <p:ext uri="{BB962C8B-B14F-4D97-AF65-F5344CB8AC3E}">
        <p14:creationId xmlns:p14="http://schemas.microsoft.com/office/powerpoint/2010/main" val="31280618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5917" y="1324127"/>
            <a:ext cx="11679192" cy="53120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p:cNvSpPr/>
          <p:nvPr/>
        </p:nvSpPr>
        <p:spPr>
          <a:xfrm>
            <a:off x="589019" y="467028"/>
            <a:ext cx="1266285"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843841" y="913901"/>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١٣</a:t>
            </a:r>
            <a:endParaRPr lang="en-US" sz="4400" b="1" dirty="0">
              <a:solidFill>
                <a:schemeClr val="bg1"/>
              </a:solidFill>
              <a:latin typeface="Alexandria" charset="0"/>
              <a:cs typeface="Alexandria" charset="0"/>
            </a:endParaRPr>
          </a:p>
        </p:txBody>
      </p:sp>
      <p:sp>
        <p:nvSpPr>
          <p:cNvPr id="48" name="TextBox 47"/>
          <p:cNvSpPr txBox="1"/>
          <p:nvPr/>
        </p:nvSpPr>
        <p:spPr>
          <a:xfrm>
            <a:off x="410817" y="1501224"/>
            <a:ext cx="11370366" cy="2158924"/>
          </a:xfrm>
          <a:prstGeom prst="rect">
            <a:avLst/>
          </a:prstGeom>
          <a:noFill/>
        </p:spPr>
        <p:txBody>
          <a:bodyPr wrap="square" rtlCol="0">
            <a:spAutoFit/>
          </a:bodyPr>
          <a:lstStyle/>
          <a:p>
            <a:pPr marL="457200" indent="-457200" algn="r" rtl="1">
              <a:lnSpc>
                <a:spcPct val="150000"/>
              </a:lnSpc>
              <a:buFont typeface="+mj-lt"/>
              <a:buAutoNum type="arabicPeriod"/>
            </a:pPr>
            <a:r>
              <a:rPr lang="en-US" sz="2400" dirty="0">
                <a:solidFill>
                  <a:schemeClr val="accent1">
                    <a:lumMod val="75000"/>
                  </a:schemeClr>
                </a:solidFill>
                <a:latin typeface="Alexandria" charset="0"/>
              </a:rPr>
              <a:t>AJ+</a:t>
            </a:r>
            <a:r>
              <a:rPr lang="ar-SA" sz="2400" dirty="0">
                <a:solidFill>
                  <a:schemeClr val="accent1">
                    <a:lumMod val="75000"/>
                  </a:schemeClr>
                </a:solidFill>
                <a:latin typeface="Alexandria" charset="0"/>
              </a:rPr>
              <a:t> </a:t>
            </a:r>
            <a:r>
              <a:rPr lang="en-US" sz="2400" dirty="0">
                <a:solidFill>
                  <a:schemeClr val="accent1">
                    <a:lumMod val="75000"/>
                  </a:schemeClr>
                </a:solidFill>
                <a:latin typeface="Alexandria" charset="0"/>
              </a:rPr>
              <a:t> </a:t>
            </a:r>
            <a:r>
              <a:rPr lang="ar-JO" sz="2400" dirty="0">
                <a:solidFill>
                  <a:schemeClr val="accent1">
                    <a:lumMod val="75000"/>
                  </a:schemeClr>
                </a:solidFill>
                <a:latin typeface="Alexandria" charset="0"/>
              </a:rPr>
              <a:t>نموذج بارز للصحافة البصرية على فيسبوك وإنستغرام</a:t>
            </a:r>
          </a:p>
          <a:p>
            <a:pPr marL="457200" indent="-457200" algn="r" rtl="1">
              <a:lnSpc>
                <a:spcPct val="150000"/>
              </a:lnSpc>
              <a:buFont typeface="+mj-lt"/>
              <a:buAutoNum type="arabicPeriod"/>
            </a:pPr>
            <a:r>
              <a:rPr lang="en-US" sz="2400" dirty="0">
                <a:solidFill>
                  <a:schemeClr val="accent1">
                    <a:lumMod val="75000"/>
                  </a:schemeClr>
                </a:solidFill>
                <a:latin typeface="Alexandria" charset="0"/>
              </a:rPr>
              <a:t>BBC Africa Eye </a:t>
            </a:r>
            <a:r>
              <a:rPr lang="ar-SA" sz="2400" dirty="0">
                <a:solidFill>
                  <a:schemeClr val="accent1">
                    <a:lumMod val="75000"/>
                  </a:schemeClr>
                </a:solidFill>
                <a:latin typeface="Alexandria" charset="0"/>
              </a:rPr>
              <a:t> </a:t>
            </a:r>
            <a:r>
              <a:rPr lang="ar-JO" sz="2400" dirty="0">
                <a:solidFill>
                  <a:schemeClr val="accent1">
                    <a:lumMod val="75000"/>
                  </a:schemeClr>
                </a:solidFill>
                <a:latin typeface="Alexandria" charset="0"/>
              </a:rPr>
              <a:t>حملة  </a:t>
            </a:r>
            <a:r>
              <a:rPr lang="en-US" sz="2400" dirty="0">
                <a:solidFill>
                  <a:schemeClr val="accent1">
                    <a:lumMod val="75000"/>
                  </a:schemeClr>
                </a:solidFill>
                <a:latin typeface="Alexandria" charset="0"/>
              </a:rPr>
              <a:t>Anatomy of a Killing </a:t>
            </a:r>
            <a:r>
              <a:rPr lang="ar-SA" sz="2400" dirty="0">
                <a:solidFill>
                  <a:schemeClr val="accent1">
                    <a:lumMod val="75000"/>
                  </a:schemeClr>
                </a:solidFill>
                <a:latin typeface="Alexandria" charset="0"/>
              </a:rPr>
              <a:t> </a:t>
            </a:r>
            <a:r>
              <a:rPr lang="ar-JO" sz="2400" dirty="0">
                <a:solidFill>
                  <a:schemeClr val="accent1">
                    <a:lumMod val="75000"/>
                  </a:schemeClr>
                </a:solidFill>
                <a:latin typeface="Alexandria" charset="0"/>
              </a:rPr>
              <a:t>استخدمت الفيديو التفاعلي لكشف جريمة</a:t>
            </a:r>
          </a:p>
          <a:p>
            <a:pPr marL="457200" indent="-457200" algn="r" rtl="1">
              <a:lnSpc>
                <a:spcPct val="150000"/>
              </a:lnSpc>
              <a:buFont typeface="+mj-lt"/>
              <a:buAutoNum type="arabicPeriod"/>
            </a:pPr>
            <a:r>
              <a:rPr lang="en-US" sz="2400" dirty="0">
                <a:solidFill>
                  <a:schemeClr val="accent1">
                    <a:lumMod val="75000"/>
                  </a:schemeClr>
                </a:solidFill>
                <a:latin typeface="Alexandria" charset="0"/>
              </a:rPr>
              <a:t>This</a:t>
            </a:r>
            <a:r>
              <a:rPr lang="ar-SA" sz="2400" dirty="0">
                <a:solidFill>
                  <a:schemeClr val="accent1">
                    <a:lumMod val="75000"/>
                  </a:schemeClr>
                </a:solidFill>
                <a:latin typeface="Alexandria" charset="0"/>
              </a:rPr>
              <a:t> </a:t>
            </a:r>
            <a:r>
              <a:rPr lang="en-US" sz="2400" dirty="0">
                <a:solidFill>
                  <a:schemeClr val="accent1">
                    <a:lumMod val="75000"/>
                  </a:schemeClr>
                </a:solidFill>
                <a:latin typeface="Alexandria" charset="0"/>
              </a:rPr>
              <a:t>Is</a:t>
            </a:r>
            <a:r>
              <a:rPr lang="ar-SA" sz="2400" dirty="0">
                <a:solidFill>
                  <a:schemeClr val="accent1">
                    <a:lumMod val="75000"/>
                  </a:schemeClr>
                </a:solidFill>
                <a:latin typeface="Alexandria" charset="0"/>
              </a:rPr>
              <a:t> </a:t>
            </a:r>
            <a:r>
              <a:rPr lang="en-US" sz="2400" dirty="0">
                <a:solidFill>
                  <a:schemeClr val="accent1">
                    <a:lumMod val="75000"/>
                  </a:schemeClr>
                </a:solidFill>
                <a:latin typeface="Alexandria" charset="0"/>
              </a:rPr>
              <a:t>Egypt </a:t>
            </a:r>
            <a:r>
              <a:rPr lang="ar-SA" sz="2400" dirty="0">
                <a:solidFill>
                  <a:schemeClr val="accent1">
                    <a:lumMod val="75000"/>
                  </a:schemeClr>
                </a:solidFill>
                <a:latin typeface="Alexandria" charset="0"/>
              </a:rPr>
              <a:t> </a:t>
            </a:r>
            <a:r>
              <a:rPr lang="ar-JO" sz="2400" dirty="0">
                <a:solidFill>
                  <a:schemeClr val="accent1">
                    <a:lumMod val="75000"/>
                  </a:schemeClr>
                </a:solidFill>
                <a:latin typeface="Alexandria" charset="0"/>
              </a:rPr>
              <a:t>أخبار سياحية صحفية  حملة لتصحيح صورة مصر إعلاميًا</a:t>
            </a:r>
            <a:endParaRPr lang="ar-JO" sz="2000" dirty="0">
              <a:solidFill>
                <a:schemeClr val="accent1">
                  <a:lumMod val="75000"/>
                </a:schemeClr>
              </a:solidFill>
              <a:latin typeface="Alexandria" charset="0"/>
            </a:endParaRPr>
          </a:p>
          <a:p>
            <a:pPr algn="r" rtl="1">
              <a:lnSpc>
                <a:spcPct val="150000"/>
              </a:lnSpc>
            </a:pPr>
            <a:endParaRPr lang="ar-JO" sz="2000" dirty="0">
              <a:solidFill>
                <a:schemeClr val="accent1">
                  <a:lumMod val="75000"/>
                </a:schemeClr>
              </a:solidFill>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9968" y="61962"/>
            <a:ext cx="2305141" cy="1076343"/>
          </a:xfrm>
          <a:prstGeom prst="rect">
            <a:avLst/>
          </a:prstGeom>
        </p:spPr>
      </p:pic>
      <p:sp>
        <p:nvSpPr>
          <p:cNvPr id="2" name="Title 1">
            <a:extLst>
              <a:ext uri="{FF2B5EF4-FFF2-40B4-BE49-F238E27FC236}">
                <a16:creationId xmlns:a16="http://schemas.microsoft.com/office/drawing/2014/main" id="{9267732D-EA96-054B-AA9D-24080986ABCC}"/>
              </a:ext>
            </a:extLst>
          </p:cNvPr>
          <p:cNvSpPr>
            <a:spLocks noGrp="1"/>
          </p:cNvSpPr>
          <p:nvPr>
            <p:ph type="title"/>
          </p:nvPr>
        </p:nvSpPr>
        <p:spPr>
          <a:xfrm>
            <a:off x="2395470" y="588315"/>
            <a:ext cx="7431110" cy="789540"/>
          </a:xfrm>
        </p:spPr>
        <p:txBody>
          <a:bodyPr anchor="ctr">
            <a:normAutofit/>
          </a:bodyPr>
          <a:lstStyle/>
          <a:p>
            <a:pPr algn="r" rtl="1">
              <a:lnSpc>
                <a:spcPct val="150000"/>
              </a:lnSpc>
            </a:pPr>
            <a:r>
              <a:rPr lang="ar-JO" sz="2400" b="1" dirty="0">
                <a:solidFill>
                  <a:srgbClr val="2D3956"/>
                </a:solidFill>
                <a:latin typeface="Alexandria" charset="0"/>
              </a:rPr>
              <a:t> أمثلة على حملات ومحتوى صحفي ناجح على منصات التواصل الاجتماعي</a:t>
            </a:r>
          </a:p>
        </p:txBody>
      </p:sp>
    </p:spTree>
    <p:extLst>
      <p:ext uri="{BB962C8B-B14F-4D97-AF65-F5344CB8AC3E}">
        <p14:creationId xmlns:p14="http://schemas.microsoft.com/office/powerpoint/2010/main" val="3422550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ED32F-8FB8-7446-9A4D-64AEB781AE0E}"/>
              </a:ext>
            </a:extLst>
          </p:cNvPr>
          <p:cNvSpPr>
            <a:spLocks noGrp="1"/>
          </p:cNvSpPr>
          <p:nvPr>
            <p:ph type="title"/>
          </p:nvPr>
        </p:nvSpPr>
        <p:spPr>
          <a:xfrm>
            <a:off x="5267459" y="472575"/>
            <a:ext cx="6439437" cy="629966"/>
          </a:xfrm>
        </p:spPr>
        <p:txBody>
          <a:bodyPr anchor="t">
            <a:noAutofit/>
          </a:bodyPr>
          <a:lstStyle/>
          <a:p>
            <a:pPr algn="just" defTabSz="914400" rtl="1" eaLnBrk="1" latinLnBrk="0" hangingPunct="1">
              <a:lnSpc>
                <a:spcPct val="150000"/>
              </a:lnSpc>
              <a:spcBef>
                <a:spcPts val="1000"/>
              </a:spcBef>
            </a:pPr>
            <a:r>
              <a:rPr lang="ar-JO" sz="3200" b="1" u="sng" dirty="0">
                <a:solidFill>
                  <a:srgbClr val="2D3956"/>
                </a:solidFill>
              </a:rPr>
              <a:t>تحديات النشر الصحفي على وسائل التواصل</a:t>
            </a:r>
          </a:p>
        </p:txBody>
      </p:sp>
      <p:sp>
        <p:nvSpPr>
          <p:cNvPr id="7" name="Text Placeholder 6">
            <a:extLst>
              <a:ext uri="{FF2B5EF4-FFF2-40B4-BE49-F238E27FC236}">
                <a16:creationId xmlns:a16="http://schemas.microsoft.com/office/drawing/2014/main" id="{8108D04F-2BC0-EB44-B89E-D23889127620}"/>
              </a:ext>
            </a:extLst>
          </p:cNvPr>
          <p:cNvSpPr>
            <a:spLocks noGrp="1"/>
          </p:cNvSpPr>
          <p:nvPr>
            <p:ph type="body" sz="half" idx="2"/>
          </p:nvPr>
        </p:nvSpPr>
        <p:spPr>
          <a:xfrm>
            <a:off x="138169" y="1262130"/>
            <a:ext cx="11813425" cy="5318974"/>
          </a:xfrm>
        </p:spPr>
        <p:txBody>
          <a:bodyPr>
            <a:normAutofit/>
          </a:bodyPr>
          <a:lstStyle/>
          <a:p>
            <a:pPr marL="342900" indent="-342900" algn="just" defTabSz="914400" rtl="1" eaLnBrk="1" latinLnBrk="0" hangingPunct="1">
              <a:lnSpc>
                <a:spcPct val="150000"/>
              </a:lnSpc>
              <a:spcBef>
                <a:spcPts val="1000"/>
              </a:spcBef>
              <a:buFont typeface="Arial" panose="020B0604020202020204" pitchFamily="34" charset="0"/>
              <a:buChar char="•"/>
            </a:pPr>
            <a:r>
              <a:rPr lang="ar-JO" sz="2400" dirty="0"/>
              <a:t>الانتشار السريع للأخبار الكاذبة (</a:t>
            </a:r>
            <a:r>
              <a:rPr lang="en-US" sz="2400" dirty="0"/>
              <a:t>Fake News)</a:t>
            </a:r>
          </a:p>
          <a:p>
            <a:pPr marL="342900" indent="-342900" algn="just" defTabSz="914400" rtl="1" eaLnBrk="1" latinLnBrk="0" hangingPunct="1">
              <a:lnSpc>
                <a:spcPct val="150000"/>
              </a:lnSpc>
              <a:spcBef>
                <a:spcPts val="1000"/>
              </a:spcBef>
              <a:buFont typeface="Arial" panose="020B0604020202020204" pitchFamily="34" charset="0"/>
              <a:buChar char="•"/>
            </a:pPr>
            <a:r>
              <a:rPr lang="ar-JO" sz="2400" dirty="0"/>
              <a:t>سيطرة خوارزميات المنصات على الوصول</a:t>
            </a:r>
          </a:p>
          <a:p>
            <a:pPr marL="342900" indent="-342900" algn="just" defTabSz="914400" rtl="1" eaLnBrk="1" latinLnBrk="0" hangingPunct="1">
              <a:lnSpc>
                <a:spcPct val="150000"/>
              </a:lnSpc>
              <a:spcBef>
                <a:spcPts val="1000"/>
              </a:spcBef>
              <a:buFont typeface="Arial" panose="020B0604020202020204" pitchFamily="34" charset="0"/>
              <a:buChar char="•"/>
            </a:pPr>
            <a:r>
              <a:rPr lang="ar-JO" sz="2400" dirty="0"/>
              <a:t>المضايقات الرقمية </a:t>
            </a:r>
            <a:r>
              <a:rPr lang="en-US" sz="2400" dirty="0"/>
              <a:t>Online Harassment</a:t>
            </a:r>
            <a:r>
              <a:rPr lang="ar-SA" sz="2400" dirty="0"/>
              <a:t> </a:t>
            </a:r>
            <a:r>
              <a:rPr lang="ar-SA" sz="2400" dirty="0" err="1"/>
              <a:t>لل</a:t>
            </a:r>
            <a:r>
              <a:rPr lang="ar-JO" sz="2400" dirty="0"/>
              <a:t>صحفيين  </a:t>
            </a:r>
          </a:p>
          <a:p>
            <a:pPr marL="342900" indent="-342900" algn="just" defTabSz="914400" rtl="1" eaLnBrk="1" latinLnBrk="0" hangingPunct="1">
              <a:lnSpc>
                <a:spcPct val="150000"/>
              </a:lnSpc>
              <a:spcBef>
                <a:spcPts val="1000"/>
              </a:spcBef>
              <a:buFont typeface="Arial" panose="020B0604020202020204" pitchFamily="34" charset="0"/>
              <a:buChar char="•"/>
            </a:pPr>
            <a:r>
              <a:rPr lang="ar-JO" sz="2400" dirty="0"/>
              <a:t>تراجع الزيارات للمواقع الأصلية بسبب استهلاك المحتوى على المنصات</a:t>
            </a:r>
          </a:p>
          <a:p>
            <a:pPr algn="just" defTabSz="914400" rtl="1" eaLnBrk="1" latinLnBrk="0" hangingPunct="1">
              <a:lnSpc>
                <a:spcPct val="150000"/>
              </a:lnSpc>
              <a:spcBef>
                <a:spcPts val="1000"/>
              </a:spcBef>
            </a:pPr>
            <a:r>
              <a:rPr lang="ar-JO" sz="2400" dirty="0"/>
              <a:t>📚 وفقًا لتقرير</a:t>
            </a:r>
            <a:r>
              <a:rPr lang="en-US" sz="2400" dirty="0"/>
              <a:t>Reuters</a:t>
            </a:r>
            <a:r>
              <a:rPr lang="ar-SA" sz="2400" dirty="0"/>
              <a:t> </a:t>
            </a:r>
            <a:r>
              <a:rPr lang="en-US" sz="2400" dirty="0"/>
              <a:t> Digital News Report (2023)، </a:t>
            </a:r>
            <a:r>
              <a:rPr lang="ar-JO" sz="2400" dirty="0"/>
              <a:t>فإن 30% فقط من المستخدمين يدخلون فعليًا إلى روابط المقالات، والباقي يكتفون بالمحتوى الموجود داخل المنصة.</a:t>
            </a:r>
          </a:p>
        </p:txBody>
      </p:sp>
      <p:pic>
        <p:nvPicPr>
          <p:cNvPr id="4" name="Graphic 21">
            <a:extLst>
              <a:ext uri="{FF2B5EF4-FFF2-40B4-BE49-F238E27FC236}">
                <a16:creationId xmlns:a16="http://schemas.microsoft.com/office/drawing/2014/main" id="{FFC0DDC4-F9EE-CB46-A8EF-52100BC70B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5596"/>
            <a:ext cx="2305141" cy="1076343"/>
          </a:xfrm>
          <a:prstGeom prst="rect">
            <a:avLst/>
          </a:prstGeom>
        </p:spPr>
      </p:pic>
    </p:spTree>
    <p:extLst>
      <p:ext uri="{BB962C8B-B14F-4D97-AF65-F5344CB8AC3E}">
        <p14:creationId xmlns:p14="http://schemas.microsoft.com/office/powerpoint/2010/main" val="3761666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ED32F-8FB8-7446-9A4D-64AEB781AE0E}"/>
              </a:ext>
            </a:extLst>
          </p:cNvPr>
          <p:cNvSpPr>
            <a:spLocks noGrp="1"/>
          </p:cNvSpPr>
          <p:nvPr>
            <p:ph type="title"/>
          </p:nvPr>
        </p:nvSpPr>
        <p:spPr>
          <a:xfrm>
            <a:off x="4108361" y="472575"/>
            <a:ext cx="7598535" cy="629966"/>
          </a:xfrm>
        </p:spPr>
        <p:txBody>
          <a:bodyPr anchor="t">
            <a:noAutofit/>
          </a:bodyPr>
          <a:lstStyle/>
          <a:p>
            <a:pPr algn="just" defTabSz="914400" rtl="1" eaLnBrk="1" latinLnBrk="0" hangingPunct="1">
              <a:lnSpc>
                <a:spcPct val="150000"/>
              </a:lnSpc>
              <a:spcBef>
                <a:spcPts val="1000"/>
              </a:spcBef>
            </a:pPr>
            <a:r>
              <a:rPr lang="ar-JO" sz="3200" b="1" u="sng" dirty="0">
                <a:solidFill>
                  <a:srgbClr val="2D3956"/>
                </a:solidFill>
              </a:rPr>
              <a:t> المهارات الرقمية للصحفي في عصر السوشيال ميديا</a:t>
            </a:r>
          </a:p>
        </p:txBody>
      </p:sp>
      <p:sp>
        <p:nvSpPr>
          <p:cNvPr id="7" name="Text Placeholder 6">
            <a:extLst>
              <a:ext uri="{FF2B5EF4-FFF2-40B4-BE49-F238E27FC236}">
                <a16:creationId xmlns:a16="http://schemas.microsoft.com/office/drawing/2014/main" id="{8108D04F-2BC0-EB44-B89E-D23889127620}"/>
              </a:ext>
            </a:extLst>
          </p:cNvPr>
          <p:cNvSpPr>
            <a:spLocks noGrp="1"/>
          </p:cNvSpPr>
          <p:nvPr>
            <p:ph type="body" sz="half" idx="2"/>
          </p:nvPr>
        </p:nvSpPr>
        <p:spPr>
          <a:xfrm>
            <a:off x="138169" y="1262130"/>
            <a:ext cx="11813425" cy="5318974"/>
          </a:xfrm>
        </p:spPr>
        <p:txBody>
          <a:bodyPr>
            <a:normAutofit/>
          </a:bodyPr>
          <a:lstStyle/>
          <a:p>
            <a:pPr marL="342900" indent="-342900" algn="just" defTabSz="914400" rtl="1" eaLnBrk="1" latinLnBrk="0" hangingPunct="1">
              <a:lnSpc>
                <a:spcPct val="150000"/>
              </a:lnSpc>
              <a:spcBef>
                <a:spcPts val="1000"/>
              </a:spcBef>
              <a:buFont typeface="Arial" panose="020B0604020202020204" pitchFamily="34" charset="0"/>
              <a:buChar char="•"/>
            </a:pPr>
            <a:r>
              <a:rPr lang="ar-JO" sz="2400" dirty="0"/>
              <a:t>تحرير الفيديوهات القصيرة والبودكاست</a:t>
            </a:r>
          </a:p>
          <a:p>
            <a:pPr marL="342900" indent="-342900" algn="just" defTabSz="914400" rtl="1" eaLnBrk="1" latinLnBrk="0" hangingPunct="1">
              <a:lnSpc>
                <a:spcPct val="150000"/>
              </a:lnSpc>
              <a:spcBef>
                <a:spcPts val="1000"/>
              </a:spcBef>
              <a:buFont typeface="Arial" panose="020B0604020202020204" pitchFamily="34" charset="0"/>
              <a:buChar char="•"/>
            </a:pPr>
            <a:r>
              <a:rPr lang="ar-JO" sz="2400" dirty="0"/>
              <a:t>تحليل بيانات الجمهور (</a:t>
            </a:r>
            <a:r>
              <a:rPr lang="en-US" sz="2400" dirty="0"/>
              <a:t>Analytics)</a:t>
            </a:r>
          </a:p>
          <a:p>
            <a:pPr marL="342900" indent="-342900" algn="just" defTabSz="914400" rtl="1" eaLnBrk="1" latinLnBrk="0" hangingPunct="1">
              <a:lnSpc>
                <a:spcPct val="150000"/>
              </a:lnSpc>
              <a:spcBef>
                <a:spcPts val="1000"/>
              </a:spcBef>
              <a:buFont typeface="Arial" panose="020B0604020202020204" pitchFamily="34" charset="0"/>
              <a:buChar char="•"/>
            </a:pPr>
            <a:r>
              <a:rPr lang="ar-JO" sz="2400" dirty="0"/>
              <a:t>كتابة عناوين جذابة متوافقة مع خوارزميات المنصات</a:t>
            </a:r>
          </a:p>
          <a:p>
            <a:pPr marL="342900" indent="-342900" algn="just" defTabSz="914400" rtl="1" eaLnBrk="1" latinLnBrk="0" hangingPunct="1">
              <a:lnSpc>
                <a:spcPct val="150000"/>
              </a:lnSpc>
              <a:spcBef>
                <a:spcPts val="1000"/>
              </a:spcBef>
              <a:buFont typeface="Arial" panose="020B0604020202020204" pitchFamily="34" charset="0"/>
              <a:buChar char="•"/>
            </a:pPr>
            <a:r>
              <a:rPr lang="ar-JO" sz="2400" dirty="0"/>
              <a:t>التصميم باستخدام أدوات مثل </a:t>
            </a:r>
            <a:r>
              <a:rPr lang="en-US" sz="2400" dirty="0"/>
              <a:t>Canva </a:t>
            </a:r>
            <a:r>
              <a:rPr lang="ar-JO" sz="2400" dirty="0"/>
              <a:t>و</a:t>
            </a:r>
            <a:r>
              <a:rPr lang="en-US" sz="2400" dirty="0"/>
              <a:t>Photoshop</a:t>
            </a:r>
          </a:p>
          <a:p>
            <a:pPr marL="342900" indent="-342900" algn="just" defTabSz="914400" rtl="1" eaLnBrk="1" latinLnBrk="0" hangingPunct="1">
              <a:lnSpc>
                <a:spcPct val="150000"/>
              </a:lnSpc>
              <a:spcBef>
                <a:spcPts val="1000"/>
              </a:spcBef>
              <a:buFont typeface="Arial" panose="020B0604020202020204" pitchFamily="34" charset="0"/>
              <a:buChar char="•"/>
            </a:pPr>
            <a:r>
              <a:rPr lang="ar-JO" sz="2400" dirty="0"/>
              <a:t>التسويق الرقمي واستخدام أدوات الحملات (</a:t>
            </a:r>
            <a:r>
              <a:rPr lang="en-US" sz="2400" dirty="0"/>
              <a:t>Meta Business Suite, Twitter Analytics)</a:t>
            </a:r>
            <a:endParaRPr lang="ar-JO" sz="2400" dirty="0"/>
          </a:p>
        </p:txBody>
      </p:sp>
      <p:pic>
        <p:nvPicPr>
          <p:cNvPr id="4" name="Graphic 21">
            <a:extLst>
              <a:ext uri="{FF2B5EF4-FFF2-40B4-BE49-F238E27FC236}">
                <a16:creationId xmlns:a16="http://schemas.microsoft.com/office/drawing/2014/main" id="{FFC0DDC4-F9EE-CB46-A8EF-52100BC70B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5596"/>
            <a:ext cx="2305141" cy="1076343"/>
          </a:xfrm>
          <a:prstGeom prst="rect">
            <a:avLst/>
          </a:prstGeom>
        </p:spPr>
      </p:pic>
      <p:pic>
        <p:nvPicPr>
          <p:cNvPr id="5" name="Picture 4">
            <a:extLst>
              <a:ext uri="{FF2B5EF4-FFF2-40B4-BE49-F238E27FC236}">
                <a16:creationId xmlns:a16="http://schemas.microsoft.com/office/drawing/2014/main" id="{FF09EE37-6001-C841-A926-1A2BF7BDB77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96270" y="5109222"/>
            <a:ext cx="3395730" cy="1761071"/>
          </a:xfrm>
          <a:prstGeom prst="rect">
            <a:avLst/>
          </a:prstGeom>
        </p:spPr>
      </p:pic>
      <p:pic>
        <p:nvPicPr>
          <p:cNvPr id="8" name="Picture 7">
            <a:extLst>
              <a:ext uri="{FF2B5EF4-FFF2-40B4-BE49-F238E27FC236}">
                <a16:creationId xmlns:a16="http://schemas.microsoft.com/office/drawing/2014/main" id="{F23F9779-4AE1-B74E-B31D-3D530D3A3C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109222"/>
            <a:ext cx="3263045" cy="1748778"/>
          </a:xfrm>
          <a:prstGeom prst="rect">
            <a:avLst/>
          </a:prstGeom>
        </p:spPr>
      </p:pic>
      <p:pic>
        <p:nvPicPr>
          <p:cNvPr id="10" name="Picture 9">
            <a:extLst>
              <a:ext uri="{FF2B5EF4-FFF2-40B4-BE49-F238E27FC236}">
                <a16:creationId xmlns:a16="http://schemas.microsoft.com/office/drawing/2014/main" id="{86008E4F-6B22-BE42-BE89-9B8B1082CCF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04583" y="5109223"/>
            <a:ext cx="3299071" cy="1761070"/>
          </a:xfrm>
          <a:prstGeom prst="rect">
            <a:avLst/>
          </a:prstGeom>
        </p:spPr>
      </p:pic>
    </p:spTree>
    <p:extLst>
      <p:ext uri="{BB962C8B-B14F-4D97-AF65-F5344CB8AC3E}">
        <p14:creationId xmlns:p14="http://schemas.microsoft.com/office/powerpoint/2010/main" val="12244062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FFC0DDC4-F9EE-CB46-A8EF-52100BC70B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5596"/>
            <a:ext cx="2305141" cy="1076343"/>
          </a:xfrm>
          <a:prstGeom prst="rect">
            <a:avLst/>
          </a:prstGeom>
        </p:spPr>
      </p:pic>
      <p:sp>
        <p:nvSpPr>
          <p:cNvPr id="6" name="Title 5">
            <a:extLst>
              <a:ext uri="{FF2B5EF4-FFF2-40B4-BE49-F238E27FC236}">
                <a16:creationId xmlns:a16="http://schemas.microsoft.com/office/drawing/2014/main" id="{C1A8DA59-9334-6E4A-A169-37BE0E7804E2}"/>
              </a:ext>
            </a:extLst>
          </p:cNvPr>
          <p:cNvSpPr>
            <a:spLocks noGrp="1"/>
          </p:cNvSpPr>
          <p:nvPr>
            <p:ph type="title"/>
          </p:nvPr>
        </p:nvSpPr>
        <p:spPr>
          <a:xfrm>
            <a:off x="698679" y="1083961"/>
            <a:ext cx="10515600" cy="2271825"/>
          </a:xfrm>
        </p:spPr>
        <p:txBody>
          <a:bodyPr anchor="t">
            <a:noAutofit/>
          </a:bodyPr>
          <a:lstStyle/>
          <a:p>
            <a:pPr algn="ctr" defTabSz="914400" rtl="1" eaLnBrk="1" latinLnBrk="0" hangingPunct="1">
              <a:lnSpc>
                <a:spcPct val="150000"/>
              </a:lnSpc>
              <a:spcBef>
                <a:spcPct val="0"/>
              </a:spcBef>
              <a:buNone/>
            </a:pPr>
            <a:r>
              <a:rPr lang="ar-JO" sz="2800" dirty="0"/>
              <a:t>منصات التواصل الاجتماعي ليست فقط أدوات نشر، بل أصبحت بيئة صحفية قائمة بذاتها. الصحفي الناجح هو من يتقن أدوات هذه البيئة، ويفهم ديناميكيات الجمهور، ويستطيع المزج بين المهنية الصحفية وتقنيات السرد الرقمي التفاعلي للوصول والتأثير.</a:t>
            </a:r>
            <a:endParaRPr lang="en-JO" sz="2800" dirty="0"/>
          </a:p>
        </p:txBody>
      </p:sp>
      <p:pic>
        <p:nvPicPr>
          <p:cNvPr id="13" name="Picture 12">
            <a:extLst>
              <a:ext uri="{FF2B5EF4-FFF2-40B4-BE49-F238E27FC236}">
                <a16:creationId xmlns:a16="http://schemas.microsoft.com/office/drawing/2014/main" id="{A036F31C-4ED6-E14C-AA23-BBCADF03E4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1679" y="3429000"/>
            <a:ext cx="8229600" cy="3429000"/>
          </a:xfrm>
          <a:prstGeom prst="rect">
            <a:avLst/>
          </a:prstGeom>
        </p:spPr>
      </p:pic>
    </p:spTree>
    <p:extLst>
      <p:ext uri="{BB962C8B-B14F-4D97-AF65-F5344CB8AC3E}">
        <p14:creationId xmlns:p14="http://schemas.microsoft.com/office/powerpoint/2010/main" val="41591505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1304" y="1195967"/>
            <a:ext cx="11679192" cy="54168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p:cNvSpPr txBox="1"/>
          <p:nvPr/>
        </p:nvSpPr>
        <p:spPr>
          <a:xfrm>
            <a:off x="3162656" y="319017"/>
            <a:ext cx="6016487" cy="742511"/>
          </a:xfrm>
          <a:prstGeom prst="rect">
            <a:avLst/>
          </a:prstGeom>
          <a:noFill/>
        </p:spPr>
        <p:txBody>
          <a:bodyPr wrap="square" rtlCol="0">
            <a:spAutoFit/>
          </a:bodyPr>
          <a:lstStyle/>
          <a:p>
            <a:pPr algn="ctr" rtl="1">
              <a:lnSpc>
                <a:spcPct val="150000"/>
              </a:lnSpc>
            </a:pPr>
            <a:r>
              <a:rPr lang="ar-JO" sz="3200" b="1" u="sng" dirty="0">
                <a:solidFill>
                  <a:schemeClr val="accent1">
                    <a:lumMod val="75000"/>
                  </a:schemeClr>
                </a:solidFill>
                <a:latin typeface="Alexandria" charset="0"/>
                <a:cs typeface="+mj-cs"/>
              </a:rPr>
              <a:t>مراجع رقمية للمشاهدة</a:t>
            </a:r>
          </a:p>
        </p:txBody>
      </p:sp>
      <p:sp>
        <p:nvSpPr>
          <p:cNvPr id="48" name="TextBox 47"/>
          <p:cNvSpPr txBox="1"/>
          <p:nvPr/>
        </p:nvSpPr>
        <p:spPr>
          <a:xfrm>
            <a:off x="772732" y="1195967"/>
            <a:ext cx="11087964" cy="6063198"/>
          </a:xfrm>
          <a:prstGeom prst="rect">
            <a:avLst/>
          </a:prstGeom>
          <a:noFill/>
        </p:spPr>
        <p:txBody>
          <a:bodyPr wrap="square" rtlCol="0">
            <a:spAutoFit/>
          </a:bodyPr>
          <a:lstStyle/>
          <a:p>
            <a:pPr algn="r" rtl="1">
              <a:lnSpc>
                <a:spcPct val="150000"/>
              </a:lnSpc>
            </a:pPr>
            <a:r>
              <a:rPr lang="ar-SA" sz="1400" dirty="0">
                <a:solidFill>
                  <a:schemeClr val="accent1">
                    <a:lumMod val="75000"/>
                  </a:schemeClr>
                </a:solidFill>
                <a:latin typeface="Alexandria" charset="0"/>
                <a:cs typeface="+mj-cs"/>
              </a:rPr>
              <a:t> </a:t>
            </a:r>
            <a:r>
              <a:rPr lang="en-US" sz="1600" dirty="0">
                <a:solidFill>
                  <a:schemeClr val="accent1">
                    <a:lumMod val="75000"/>
                  </a:schemeClr>
                </a:solidFill>
                <a:latin typeface="Alexandria" charset="0"/>
                <a:cs typeface="+mj-cs"/>
              </a:rPr>
              <a:t>AJ+ – </a:t>
            </a:r>
            <a:r>
              <a:rPr lang="ar-SA" sz="1600" dirty="0">
                <a:solidFill>
                  <a:schemeClr val="accent1">
                    <a:lumMod val="75000"/>
                  </a:schemeClr>
                </a:solidFill>
                <a:latin typeface="Alexandria" charset="0"/>
                <a:cs typeface="+mj-cs"/>
              </a:rPr>
              <a:t> </a:t>
            </a:r>
            <a:r>
              <a:rPr lang="ar-JO" sz="1600" dirty="0">
                <a:solidFill>
                  <a:schemeClr val="accent1">
                    <a:lumMod val="75000"/>
                  </a:schemeClr>
                </a:solidFill>
                <a:latin typeface="Alexandria" charset="0"/>
                <a:cs typeface="+mj-cs"/>
              </a:rPr>
              <a:t>كيف تُبنى القصص الرقمية؟</a:t>
            </a:r>
          </a:p>
          <a:p>
            <a:pPr algn="r" rtl="1">
              <a:lnSpc>
                <a:spcPct val="150000"/>
              </a:lnSpc>
            </a:pPr>
            <a:r>
              <a:rPr lang="ar-JO" sz="1600" dirty="0">
                <a:solidFill>
                  <a:schemeClr val="accent1">
                    <a:lumMod val="75000"/>
                  </a:schemeClr>
                </a:solidFill>
                <a:latin typeface="Alexandria" charset="0"/>
                <a:cs typeface="+mj-cs"/>
              </a:rPr>
              <a:t>فيديو يشرح كيفية إنتاج القصص الرقمية في </a:t>
            </a:r>
            <a:r>
              <a:rPr lang="en-US" sz="1600" dirty="0">
                <a:solidFill>
                  <a:schemeClr val="accent1">
                    <a:lumMod val="75000"/>
                  </a:schemeClr>
                </a:solidFill>
                <a:latin typeface="Alexandria" charset="0"/>
                <a:cs typeface="+mj-cs"/>
              </a:rPr>
              <a:t>AJ+ </a:t>
            </a:r>
            <a:r>
              <a:rPr lang="ar-JO" sz="1600" dirty="0">
                <a:solidFill>
                  <a:schemeClr val="accent1">
                    <a:lumMod val="75000"/>
                  </a:schemeClr>
                </a:solidFill>
                <a:latin typeface="Alexandria" charset="0"/>
                <a:cs typeface="+mj-cs"/>
              </a:rPr>
              <a:t>باستخدام السرد البصري، النصوص التوضيحية، والمونتاج السريع، مما يجعله مثالًا عمليًا على صحافة الفيديو التفاعلية.</a:t>
            </a:r>
          </a:p>
          <a:p>
            <a:pPr algn="r" rtl="1">
              <a:lnSpc>
                <a:spcPct val="150000"/>
              </a:lnSpc>
            </a:pPr>
            <a:r>
              <a:rPr lang="en-US" sz="1600" dirty="0">
                <a:solidFill>
                  <a:schemeClr val="accent1">
                    <a:lumMod val="75000"/>
                  </a:schemeClr>
                </a:solidFill>
                <a:latin typeface="Alexandria" charset="0"/>
                <a:cs typeface="+mj-cs"/>
                <a:hlinkClick r:id="rId2"/>
              </a:rPr>
              <a:t>https://youtu.be/JSiBrM-f9K8?si=X0t2usYphPSht6Ni</a:t>
            </a:r>
            <a:endParaRPr lang="ar-SA" sz="1600" dirty="0">
              <a:solidFill>
                <a:schemeClr val="accent1">
                  <a:lumMod val="75000"/>
                </a:schemeClr>
              </a:solidFill>
              <a:latin typeface="Alexandria" charset="0"/>
              <a:cs typeface="+mj-cs"/>
            </a:endParaRPr>
          </a:p>
          <a:p>
            <a:pPr algn="r" rtl="1">
              <a:lnSpc>
                <a:spcPct val="150000"/>
              </a:lnSpc>
            </a:pPr>
            <a:endParaRPr lang="ar-SA" sz="1600" dirty="0">
              <a:solidFill>
                <a:schemeClr val="accent1">
                  <a:lumMod val="75000"/>
                </a:schemeClr>
              </a:solidFill>
              <a:latin typeface="Alexandria" charset="0"/>
              <a:cs typeface="+mj-cs"/>
            </a:endParaRPr>
          </a:p>
          <a:p>
            <a:pPr algn="r" rtl="1">
              <a:lnSpc>
                <a:spcPct val="150000"/>
              </a:lnSpc>
            </a:pPr>
            <a:r>
              <a:rPr lang="en-US" sz="1600" dirty="0">
                <a:solidFill>
                  <a:schemeClr val="accent1">
                    <a:lumMod val="75000"/>
                  </a:schemeClr>
                </a:solidFill>
                <a:latin typeface="Alexandria" charset="0"/>
                <a:cs typeface="+mj-cs"/>
              </a:rPr>
              <a:t>This</a:t>
            </a:r>
            <a:r>
              <a:rPr lang="ar-SA" sz="1600" dirty="0">
                <a:solidFill>
                  <a:schemeClr val="accent1">
                    <a:lumMod val="75000"/>
                  </a:schemeClr>
                </a:solidFill>
                <a:latin typeface="Alexandria" charset="0"/>
                <a:cs typeface="+mj-cs"/>
              </a:rPr>
              <a:t> </a:t>
            </a:r>
            <a:r>
              <a:rPr lang="en-US" sz="1600" dirty="0">
                <a:solidFill>
                  <a:schemeClr val="accent1">
                    <a:lumMod val="75000"/>
                  </a:schemeClr>
                </a:solidFill>
                <a:latin typeface="Alexandria" charset="0"/>
                <a:cs typeface="+mj-cs"/>
              </a:rPr>
              <a:t>Is</a:t>
            </a:r>
            <a:r>
              <a:rPr lang="ar-SA" sz="1600" dirty="0">
                <a:solidFill>
                  <a:schemeClr val="accent1">
                    <a:lumMod val="75000"/>
                  </a:schemeClr>
                </a:solidFill>
                <a:latin typeface="Alexandria" charset="0"/>
                <a:cs typeface="+mj-cs"/>
              </a:rPr>
              <a:t> </a:t>
            </a:r>
            <a:r>
              <a:rPr lang="en-US" sz="1600" dirty="0">
                <a:solidFill>
                  <a:schemeClr val="accent1">
                    <a:lumMod val="75000"/>
                  </a:schemeClr>
                </a:solidFill>
                <a:latin typeface="Alexandria" charset="0"/>
                <a:cs typeface="+mj-cs"/>
              </a:rPr>
              <a:t>Egypt </a:t>
            </a:r>
            <a:r>
              <a:rPr lang="ar-SA" sz="1600" dirty="0">
                <a:solidFill>
                  <a:schemeClr val="accent1">
                    <a:lumMod val="75000"/>
                  </a:schemeClr>
                </a:solidFill>
                <a:latin typeface="Alexandria" charset="0"/>
                <a:cs typeface="+mj-cs"/>
              </a:rPr>
              <a:t> حملة ترويج السياحة في مصر</a:t>
            </a:r>
          </a:p>
          <a:p>
            <a:pPr algn="r" rtl="1">
              <a:lnSpc>
                <a:spcPct val="150000"/>
              </a:lnSpc>
            </a:pPr>
            <a:r>
              <a:rPr lang="ar-SA" sz="1600" dirty="0">
                <a:solidFill>
                  <a:schemeClr val="accent1">
                    <a:lumMod val="75000"/>
                  </a:schemeClr>
                </a:solidFill>
                <a:latin typeface="Alexandria" charset="0"/>
                <a:cs typeface="+mj-cs"/>
              </a:rPr>
              <a:t>فيديو ترويجي أطلقته وزارة السياحة المصرية ضمن حملة </a:t>
            </a:r>
            <a:r>
              <a:rPr lang="en-US" sz="1600" dirty="0" err="1">
                <a:solidFill>
                  <a:schemeClr val="accent1">
                    <a:lumMod val="75000"/>
                  </a:schemeClr>
                </a:solidFill>
                <a:latin typeface="Alexandria" charset="0"/>
                <a:cs typeface="+mj-cs"/>
              </a:rPr>
              <a:t>ThisIsEgypt</a:t>
            </a:r>
            <a:r>
              <a:rPr lang="ar-SA" sz="1600" dirty="0">
                <a:solidFill>
                  <a:schemeClr val="accent1">
                    <a:lumMod val="75000"/>
                  </a:schemeClr>
                </a:solidFill>
                <a:latin typeface="Alexandria" charset="0"/>
                <a:cs typeface="+mj-cs"/>
              </a:rPr>
              <a:t> </a:t>
            </a:r>
            <a:r>
              <a:rPr lang="en-US" sz="1600" dirty="0">
                <a:solidFill>
                  <a:schemeClr val="accent1">
                    <a:lumMod val="75000"/>
                  </a:schemeClr>
                </a:solidFill>
                <a:latin typeface="Alexandria" charset="0"/>
                <a:cs typeface="+mj-cs"/>
              </a:rPr>
              <a:t>، </a:t>
            </a:r>
            <a:r>
              <a:rPr lang="ar-SA" sz="1600" dirty="0">
                <a:solidFill>
                  <a:schemeClr val="accent1">
                    <a:lumMod val="75000"/>
                  </a:schemeClr>
                </a:solidFill>
                <a:latin typeface="Alexandria" charset="0"/>
                <a:cs typeface="+mj-cs"/>
              </a:rPr>
              <a:t>يعرض مشاهد خلابة من مختلف أنحاء مصر، ويُعد مثالًا على استخدام السرد البصري في الحملات الرقمية</a:t>
            </a:r>
          </a:p>
          <a:p>
            <a:pPr algn="r" rtl="1">
              <a:lnSpc>
                <a:spcPct val="150000"/>
              </a:lnSpc>
            </a:pPr>
            <a:r>
              <a:rPr lang="en-US" sz="1600" dirty="0">
                <a:solidFill>
                  <a:schemeClr val="accent1">
                    <a:lumMod val="75000"/>
                  </a:schemeClr>
                </a:solidFill>
                <a:latin typeface="Alexandria" charset="0"/>
                <a:cs typeface="+mj-cs"/>
                <a:hlinkClick r:id="rId3"/>
              </a:rPr>
              <a:t>https://youtu.be/mfxQy5A_tHs?si=oFAYEP2fZ8Fk_HNa</a:t>
            </a:r>
            <a:endParaRPr lang="ar-SA" sz="1600" dirty="0">
              <a:solidFill>
                <a:schemeClr val="accent1">
                  <a:lumMod val="75000"/>
                </a:schemeClr>
              </a:solidFill>
              <a:latin typeface="Alexandria" charset="0"/>
              <a:cs typeface="+mj-cs"/>
            </a:endParaRPr>
          </a:p>
          <a:p>
            <a:pPr algn="r" rtl="1">
              <a:lnSpc>
                <a:spcPct val="150000"/>
              </a:lnSpc>
            </a:pPr>
            <a:endParaRPr lang="ar-SA" sz="1600" dirty="0">
              <a:solidFill>
                <a:schemeClr val="accent1">
                  <a:lumMod val="75000"/>
                </a:schemeClr>
              </a:solidFill>
              <a:latin typeface="Alexandria" charset="0"/>
              <a:cs typeface="+mj-cs"/>
            </a:endParaRPr>
          </a:p>
          <a:p>
            <a:pPr algn="r" rtl="1">
              <a:lnSpc>
                <a:spcPct val="150000"/>
              </a:lnSpc>
            </a:pPr>
            <a:r>
              <a:rPr lang="en-US" sz="1600" dirty="0">
                <a:solidFill>
                  <a:schemeClr val="accent1">
                    <a:lumMod val="75000"/>
                  </a:schemeClr>
                </a:solidFill>
                <a:latin typeface="Alexandria" charset="0"/>
                <a:cs typeface="+mj-cs"/>
              </a:rPr>
              <a:t>. Snow Fall: The Avalanche at Tunnel Creek – The New York Times</a:t>
            </a:r>
          </a:p>
          <a:p>
            <a:pPr algn="r" rtl="1">
              <a:lnSpc>
                <a:spcPct val="150000"/>
              </a:lnSpc>
            </a:pPr>
            <a:r>
              <a:rPr lang="ar-SA" sz="1600" dirty="0">
                <a:solidFill>
                  <a:schemeClr val="accent1">
                    <a:lumMod val="75000"/>
                  </a:schemeClr>
                </a:solidFill>
                <a:latin typeface="Alexandria" charset="0"/>
                <a:cs typeface="+mj-cs"/>
              </a:rPr>
              <a:t>تحقيق حائز على جائزة </a:t>
            </a:r>
            <a:r>
              <a:rPr lang="ar-SA" sz="1600" dirty="0" err="1">
                <a:solidFill>
                  <a:schemeClr val="accent1">
                    <a:lumMod val="75000"/>
                  </a:schemeClr>
                </a:solidFill>
                <a:latin typeface="Alexandria" charset="0"/>
                <a:cs typeface="+mj-cs"/>
              </a:rPr>
              <a:t>بوليتزر</a:t>
            </a:r>
            <a:r>
              <a:rPr lang="ar-SA" sz="1600" dirty="0">
                <a:solidFill>
                  <a:schemeClr val="accent1">
                    <a:lumMod val="75000"/>
                  </a:schemeClr>
                </a:solidFill>
                <a:latin typeface="Alexandria" charset="0"/>
                <a:cs typeface="+mj-cs"/>
              </a:rPr>
              <a:t>، يروي قصة انهيار جليدي في واشنطن باستخدام تقنيات السرد الرقمي المتقدمة، مثل الرسوم التفاعلية والفيديوهات الجوية.</a:t>
            </a:r>
          </a:p>
          <a:p>
            <a:pPr algn="r" rtl="1">
              <a:lnSpc>
                <a:spcPct val="150000"/>
              </a:lnSpc>
            </a:pPr>
            <a:r>
              <a:rPr lang="en-US" sz="1600" dirty="0">
                <a:solidFill>
                  <a:schemeClr val="accent1">
                    <a:lumMod val="75000"/>
                  </a:schemeClr>
                </a:solidFill>
                <a:latin typeface="Alexandria" charset="0"/>
                <a:cs typeface="+mj-cs"/>
                <a:hlinkClick r:id="rId4"/>
              </a:rPr>
              <a:t>https://www.nytimes.com/projects/2012/snow-fall/index.html#/?part=tunnel-creek</a:t>
            </a:r>
            <a:endParaRPr lang="ar-SA" sz="1600" dirty="0">
              <a:solidFill>
                <a:schemeClr val="accent1">
                  <a:lumMod val="75000"/>
                </a:schemeClr>
              </a:solidFill>
              <a:latin typeface="Alexandria" charset="0"/>
              <a:cs typeface="+mj-cs"/>
            </a:endParaRPr>
          </a:p>
          <a:p>
            <a:pPr algn="r" rtl="1">
              <a:lnSpc>
                <a:spcPct val="150000"/>
              </a:lnSpc>
            </a:pPr>
            <a:endParaRPr lang="ar-SA" sz="1400" dirty="0">
              <a:solidFill>
                <a:schemeClr val="accent1">
                  <a:lumMod val="75000"/>
                </a:schemeClr>
              </a:solidFill>
              <a:latin typeface="Alexandria" charset="0"/>
              <a:cs typeface="+mj-cs"/>
            </a:endParaRPr>
          </a:p>
          <a:p>
            <a:pPr algn="r" rtl="1">
              <a:lnSpc>
                <a:spcPct val="150000"/>
              </a:lnSpc>
            </a:pPr>
            <a:endParaRPr lang="ar-JO" sz="1400" dirty="0">
              <a:solidFill>
                <a:schemeClr val="accent1">
                  <a:lumMod val="75000"/>
                </a:schemeClr>
              </a:solidFill>
              <a:latin typeface="Alexandria" charset="0"/>
              <a:cs typeface="+mj-cs"/>
            </a:endParaRPr>
          </a:p>
          <a:p>
            <a:pPr marL="342900" indent="-342900">
              <a:lnSpc>
                <a:spcPct val="150000"/>
              </a:lnSpc>
              <a:buFont typeface="Arial" panose="020B0604020202020204" pitchFamily="34" charset="0"/>
              <a:buChar char="•"/>
            </a:pPr>
            <a:endParaRPr lang="en-US" sz="1400" dirty="0">
              <a:solidFill>
                <a:schemeClr val="accent1">
                  <a:lumMod val="75000"/>
                </a:schemeClr>
              </a:solidFill>
              <a:latin typeface="Alexandria" charset="0"/>
              <a:cs typeface="+mj-cs"/>
            </a:endParaRPr>
          </a:p>
          <a:p>
            <a:pPr marL="342900" indent="-342900">
              <a:lnSpc>
                <a:spcPct val="150000"/>
              </a:lnSpc>
              <a:buFont typeface="Arial" panose="020B0604020202020204" pitchFamily="34" charset="0"/>
              <a:buChar char="•"/>
            </a:pPr>
            <a:endParaRPr lang="en-US" sz="1400" dirty="0">
              <a:solidFill>
                <a:schemeClr val="accent1">
                  <a:lumMod val="75000"/>
                </a:schemeClr>
              </a:solidFill>
              <a:latin typeface="Alexandria" charset="0"/>
              <a:cs typeface="+mj-cs"/>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5355" y="-14815"/>
            <a:ext cx="2305141" cy="1076343"/>
          </a:xfrm>
          <a:prstGeom prst="rect">
            <a:avLst/>
          </a:prstGeom>
        </p:spPr>
      </p:pic>
    </p:spTree>
    <p:extLst>
      <p:ext uri="{BB962C8B-B14F-4D97-AF65-F5344CB8AC3E}">
        <p14:creationId xmlns:p14="http://schemas.microsoft.com/office/powerpoint/2010/main" val="901552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1304" y="1195967"/>
            <a:ext cx="11679192" cy="54168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p:cNvSpPr txBox="1"/>
          <p:nvPr/>
        </p:nvSpPr>
        <p:spPr>
          <a:xfrm>
            <a:off x="3162656" y="319017"/>
            <a:ext cx="6016487" cy="742511"/>
          </a:xfrm>
          <a:prstGeom prst="rect">
            <a:avLst/>
          </a:prstGeom>
          <a:noFill/>
        </p:spPr>
        <p:txBody>
          <a:bodyPr wrap="square" rtlCol="0">
            <a:spAutoFit/>
          </a:bodyPr>
          <a:lstStyle/>
          <a:p>
            <a:pPr algn="ctr" rtl="1">
              <a:lnSpc>
                <a:spcPct val="150000"/>
              </a:lnSpc>
            </a:pPr>
            <a:r>
              <a:rPr lang="ar-JO" sz="3200" b="1" u="sng" dirty="0">
                <a:solidFill>
                  <a:schemeClr val="accent1">
                    <a:lumMod val="75000"/>
                  </a:schemeClr>
                </a:solidFill>
                <a:latin typeface="Alexandria" charset="0"/>
                <a:cs typeface="+mj-cs"/>
              </a:rPr>
              <a:t>المراجع</a:t>
            </a:r>
          </a:p>
        </p:txBody>
      </p:sp>
      <p:sp>
        <p:nvSpPr>
          <p:cNvPr id="48" name="TextBox 47"/>
          <p:cNvSpPr txBox="1"/>
          <p:nvPr/>
        </p:nvSpPr>
        <p:spPr>
          <a:xfrm>
            <a:off x="889000" y="1923543"/>
            <a:ext cx="10971696" cy="3247043"/>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1400" dirty="0">
                <a:solidFill>
                  <a:schemeClr val="accent1">
                    <a:lumMod val="75000"/>
                  </a:schemeClr>
                </a:solidFill>
                <a:latin typeface="Alexandria" charset="0"/>
              </a:rPr>
              <a:t>Lambert, J. (2013). Digital Storytelling: Capturing Lives, Creating Community</a:t>
            </a:r>
          </a:p>
          <a:p>
            <a:pPr marL="342900" indent="-342900">
              <a:lnSpc>
                <a:spcPct val="150000"/>
              </a:lnSpc>
              <a:buFont typeface="Arial" panose="020B0604020202020204" pitchFamily="34" charset="0"/>
              <a:buChar char="•"/>
            </a:pPr>
            <a:r>
              <a:rPr lang="en-US" sz="1400" dirty="0" err="1">
                <a:solidFill>
                  <a:schemeClr val="accent1">
                    <a:lumMod val="75000"/>
                  </a:schemeClr>
                </a:solidFill>
                <a:latin typeface="Alexandria" charset="0"/>
              </a:rPr>
              <a:t>Ohler</a:t>
            </a:r>
            <a:r>
              <a:rPr lang="en-US" sz="1400" dirty="0">
                <a:solidFill>
                  <a:schemeClr val="accent1">
                    <a:lumMod val="75000"/>
                  </a:schemeClr>
                </a:solidFill>
                <a:latin typeface="Alexandria" charset="0"/>
              </a:rPr>
              <a:t>, J. (2013). Digital Storytelling in the Classroom: New Media Pathways to Literacy, Learning and Creativity</a:t>
            </a:r>
          </a:p>
          <a:p>
            <a:pPr marL="342900" indent="-342900">
              <a:lnSpc>
                <a:spcPct val="150000"/>
              </a:lnSpc>
              <a:buFont typeface="Arial" panose="020B0604020202020204" pitchFamily="34" charset="0"/>
              <a:buChar char="•"/>
            </a:pPr>
            <a:r>
              <a:rPr lang="en-US" sz="1400" dirty="0">
                <a:solidFill>
                  <a:schemeClr val="accent1">
                    <a:lumMod val="75000"/>
                  </a:schemeClr>
                </a:solidFill>
                <a:latin typeface="Alexandria" charset="0"/>
              </a:rPr>
              <a:t>Alexander, B. (2011). The New Digital Storytelling: Creating Narratives with New Media</a:t>
            </a:r>
            <a:endParaRPr lang="ar-SA" sz="1400" dirty="0">
              <a:solidFill>
                <a:schemeClr val="accent1">
                  <a:lumMod val="75000"/>
                </a:schemeClr>
              </a:solidFill>
              <a:latin typeface="Alexandria" charset="0"/>
            </a:endParaRPr>
          </a:p>
          <a:p>
            <a:pPr marL="342900" indent="-342900">
              <a:lnSpc>
                <a:spcPct val="150000"/>
              </a:lnSpc>
              <a:buFont typeface="Arial" panose="020B0604020202020204" pitchFamily="34" charset="0"/>
              <a:buChar char="•"/>
            </a:pPr>
            <a:r>
              <a:rPr lang="en-US" sz="1400" dirty="0"/>
              <a:t>Dörr, K. N. (2016). Mapping the field of algorithmic journalism. Digital Journalism, 4(6), 700-722.</a:t>
            </a:r>
            <a:endParaRPr lang="ar-SA" sz="1400" dirty="0"/>
          </a:p>
          <a:p>
            <a:pPr marL="342900" indent="-342900">
              <a:lnSpc>
                <a:spcPct val="150000"/>
              </a:lnSpc>
              <a:buFont typeface="Arial" panose="020B0604020202020204" pitchFamily="34" charset="0"/>
              <a:buChar char="•"/>
            </a:pPr>
            <a:r>
              <a:rPr lang="en-US" sz="1400" dirty="0"/>
              <a:t>Marconi, F. (2020). Newsmakers: Artificial Intelligence and the Future of Journalism. Columbia University Press.</a:t>
            </a:r>
            <a:endParaRPr lang="ar-SA" sz="1400" dirty="0"/>
          </a:p>
          <a:p>
            <a:pPr marL="342900" indent="-342900">
              <a:lnSpc>
                <a:spcPct val="150000"/>
              </a:lnSpc>
              <a:buFont typeface="Arial" panose="020B0604020202020204" pitchFamily="34" charset="0"/>
              <a:buChar char="•"/>
            </a:pPr>
            <a:r>
              <a:rPr lang="en-US" sz="1400" dirty="0" err="1">
                <a:solidFill>
                  <a:schemeClr val="accent1">
                    <a:lumMod val="75000"/>
                  </a:schemeClr>
                </a:solidFill>
                <a:latin typeface="Alexandria" charset="0"/>
              </a:rPr>
              <a:t>Hermida</a:t>
            </a:r>
            <a:r>
              <a:rPr lang="en-US" sz="1400" dirty="0">
                <a:solidFill>
                  <a:schemeClr val="accent1">
                    <a:lumMod val="75000"/>
                  </a:schemeClr>
                </a:solidFill>
                <a:latin typeface="Alexandria" charset="0"/>
              </a:rPr>
              <a:t>, A. (2010). Twittering the news: The emergence of ambient journalism. Journalism Practice, 4(3), 297–308.</a:t>
            </a:r>
            <a:endParaRPr lang="ar-SA" sz="1400" dirty="0">
              <a:solidFill>
                <a:schemeClr val="accent1">
                  <a:lumMod val="75000"/>
                </a:schemeClr>
              </a:solidFill>
              <a:latin typeface="Alexandria" charset="0"/>
            </a:endParaRPr>
          </a:p>
          <a:p>
            <a:pPr marL="342900" indent="-342900">
              <a:lnSpc>
                <a:spcPct val="150000"/>
              </a:lnSpc>
              <a:buFont typeface="Arial" panose="020B0604020202020204" pitchFamily="34" charset="0"/>
              <a:buChar char="•"/>
            </a:pPr>
            <a:r>
              <a:rPr lang="en-US" sz="1400" dirty="0"/>
              <a:t>Kalsnes, B. (2016). The power of likes: Social media logic and political communication. Information, Communication &amp; Society, 19(10), 1295–1307</a:t>
            </a:r>
            <a:endParaRPr lang="ar-SA" sz="1400" dirty="0"/>
          </a:p>
          <a:p>
            <a:pPr marL="342900" indent="-342900">
              <a:lnSpc>
                <a:spcPct val="150000"/>
              </a:lnSpc>
              <a:buFont typeface="Arial" panose="020B0604020202020204" pitchFamily="34" charset="0"/>
              <a:buChar char="•"/>
            </a:pPr>
            <a:r>
              <a:rPr lang="en-US" sz="1400" dirty="0">
                <a:solidFill>
                  <a:schemeClr val="accent1">
                    <a:lumMod val="75000"/>
                  </a:schemeClr>
                </a:solidFill>
                <a:latin typeface="Alexandria" charset="0"/>
              </a:rPr>
              <a:t>Tufekci, Z. (2017). Twitter and Tear Gas: The Power and Fragility of Networked Protest. Yale University Press</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5355" y="-14815"/>
            <a:ext cx="2305141" cy="1076343"/>
          </a:xfrm>
          <a:prstGeom prst="rect">
            <a:avLst/>
          </a:prstGeom>
        </p:spPr>
      </p:pic>
    </p:spTree>
    <p:extLst>
      <p:ext uri="{BB962C8B-B14F-4D97-AF65-F5344CB8AC3E}">
        <p14:creationId xmlns:p14="http://schemas.microsoft.com/office/powerpoint/2010/main" val="34867864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43112" y="5945267"/>
            <a:ext cx="9079605" cy="830997"/>
          </a:xfrm>
          <a:prstGeom prst="rect">
            <a:avLst/>
          </a:prstGeom>
          <a:noFill/>
        </p:spPr>
        <p:txBody>
          <a:bodyPr wrap="square" rtlCol="0">
            <a:spAutoFit/>
          </a:bodyPr>
          <a:lstStyle/>
          <a:p>
            <a:r>
              <a:rPr lang="ar-SA" sz="4800" b="1" dirty="0">
                <a:solidFill>
                  <a:schemeClr val="bg1"/>
                </a:solidFill>
                <a:latin typeface="Alexandria" charset="0"/>
                <a:cs typeface="Alexandria" charset="0"/>
              </a:rPr>
              <a:t>نلتقي في المحاضرة القادمة .. شكراً لكم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92C9556C-17BD-4FC0-ADD5-479C713FC463}"/>
</file>

<file path=docProps/app.xml><?xml version="1.0" encoding="utf-8"?>
<Properties xmlns="http://schemas.openxmlformats.org/officeDocument/2006/extended-properties" xmlns:vt="http://schemas.openxmlformats.org/officeDocument/2006/docPropsVTypes">
  <TotalTime>4862</TotalTime>
  <Words>2437</Words>
  <Application>Microsoft Macintosh PowerPoint</Application>
  <PresentationFormat>Widescreen</PresentationFormat>
  <Paragraphs>289</Paragraphs>
  <Slides>43</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-webkit-standard</vt:lpstr>
      <vt:lpstr>Al Nile</vt:lpstr>
      <vt:lpstr>Alexandria</vt: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الصحفي الرقمي اليوم ليس مجرد ناقل للحدث، بل هو راوٍ للقصة، ومحلل للبيانات، ومصمم للتجربة، ومؤثر في مجتمعه. </vt:lpstr>
      <vt:lpstr>الفرق بين السرد القصصي التقليدي والرقمي </vt:lpstr>
      <vt:lpstr>عناصر السرد القصصي الرقمي</vt:lpstr>
      <vt:lpstr>PowerPoint Presentation</vt:lpstr>
      <vt:lpstr>PowerPoint Presentation</vt:lpstr>
      <vt:lpstr>PowerPoint Presentation</vt:lpstr>
      <vt:lpstr>PowerPoint Presentation</vt:lpstr>
      <vt:lpstr>كيف يمكن للصحفي استخدام القصة الرقمية؟</vt:lpstr>
      <vt:lpstr>تأثير السرد الرقمي على تفاعل الجمهور:</vt:lpstr>
      <vt:lpstr>PowerPoint Presentation</vt:lpstr>
      <vt:lpstr>PowerPoint Presentation</vt:lpstr>
      <vt:lpstr>مقدمة عن الذكاء الاصطناعي : Artificial Intelligence</vt:lpstr>
      <vt:lpstr>تطبيقات الذكاء الاصطناعي في الصحافة: </vt:lpstr>
      <vt:lpstr>روبوتات الكتابة الصحفية : News-writing Bots</vt:lpstr>
      <vt:lpstr>أدوات التحقق من المعلومات باستخدام الذكاء الاصطناعي  </vt:lpstr>
      <vt:lpstr>تطبيقات الذكاء الاصطناعي في الصحافة:. الترجمة الآلية وتحليل البيانات:  </vt:lpstr>
      <vt:lpstr>PowerPoint Presentation</vt:lpstr>
      <vt:lpstr> كيف يستخدم الصحفي الذكاء الاصطناعي دون فقدان المصداقية؟</vt:lpstr>
      <vt:lpstr>التحديات الأخلاقية: هل يهدد الذكاء الاصطناعي دور الصحفي؟</vt:lpstr>
      <vt:lpstr> أدوات مجانية للصحفيين تعتمد على الذكاء الاصطناعي:</vt:lpstr>
      <vt:lpstr>مستقبل الذكاء الاصطناعي في الإعلام</vt:lpstr>
      <vt:lpstr>PowerPoint Presentation</vt:lpstr>
      <vt:lpstr>استخدام منصات التواصل الاجتماعي في نشر المحتوى الصحفي والحملات الرقمية</vt:lpstr>
      <vt:lpstr>مقدمة: الإعلام الرقمي ومنصات التواصل </vt:lpstr>
      <vt:lpstr>دوافع استخدام الصحفيين لمنصات التواصل الاجتماعي</vt:lpstr>
      <vt:lpstr> الفرق بين النشر الصحفي التقليدي والنشر عبر السوشيال ميديا </vt:lpstr>
      <vt:lpstr>أنواع المحتوى الصحفي على وسائل التواصل</vt:lpstr>
      <vt:lpstr>منصات رئيسية للنشر الصحفي ومميزاتها</vt:lpstr>
      <vt:lpstr>الحملات الرقمية الصحفية: المفهوم والأهداف</vt:lpstr>
      <vt:lpstr>خطوات تنفيذ حملة رقمية صحفية ناجحة</vt:lpstr>
      <vt:lpstr>تقنيات التفاعل وبناء الجمهور</vt:lpstr>
      <vt:lpstr> أمثلة على حملات ومحتوى صحفي ناجح على منصات التواصل الاجتماعي</vt:lpstr>
      <vt:lpstr>تحديات النشر الصحفي على وسائل التواصل</vt:lpstr>
      <vt:lpstr> المهارات الرقمية للصحفي في عصر السوشيال ميديا</vt:lpstr>
      <vt:lpstr>منصات التواصل الاجتماعي ليست فقط أدوات نشر، بل أصبحت بيئة صحفية قائمة بذاتها. الصحفي الناجح هو من يتقن أدوات هذه البيئة، ويفهم ديناميكيات الجمهور، ويستطيع المزج بين المهنية الصحفية وتقنيات السرد الرقمي التفاعلي للوصول والتأثير.</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Muna Almasri</cp:lastModifiedBy>
  <cp:revision>62</cp:revision>
  <dcterms:created xsi:type="dcterms:W3CDTF">2023-04-29T09:08:00Z</dcterms:created>
  <dcterms:modified xsi:type="dcterms:W3CDTF">2025-05-29T19:10:32Z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