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wmf" ContentType="image/x-wmf"/>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media/image15.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4" r:id="rId3"/>
  </p:sldMasterIdLst>
  <p:notesMasterIdLst>
    <p:notesMasterId r:id="rId5"/>
  </p:notesMasterIdLst>
  <p:sldIdLst>
    <p:sldId id="541" r:id="rId4"/>
    <p:sldId id="542" r:id="rId6"/>
    <p:sldId id="313" r:id="rId7"/>
    <p:sldId id="585" r:id="rId8"/>
    <p:sldId id="588" r:id="rId9"/>
    <p:sldId id="589" r:id="rId10"/>
    <p:sldId id="590" r:id="rId11"/>
    <p:sldId id="591" r:id="rId12"/>
    <p:sldId id="592" r:id="rId13"/>
    <p:sldId id="645" r:id="rId14"/>
    <p:sldId id="646" r:id="rId15"/>
    <p:sldId id="593" r:id="rId16"/>
    <p:sldId id="594" r:id="rId17"/>
    <p:sldId id="595" r:id="rId18"/>
    <p:sldId id="596" r:id="rId19"/>
    <p:sldId id="597" r:id="rId20"/>
    <p:sldId id="598" r:id="rId21"/>
    <p:sldId id="599" r:id="rId22"/>
    <p:sldId id="600" r:id="rId23"/>
    <p:sldId id="601" r:id="rId24"/>
    <p:sldId id="604" r:id="rId25"/>
    <p:sldId id="634" r:id="rId26"/>
    <p:sldId id="606" r:id="rId27"/>
    <p:sldId id="636" r:id="rId28"/>
    <p:sldId id="608" r:id="rId29"/>
    <p:sldId id="652" r:id="rId30"/>
    <p:sldId id="609" r:id="rId31"/>
    <p:sldId id="642" r:id="rId32"/>
    <p:sldId id="643" r:id="rId33"/>
    <p:sldId id="612" r:id="rId34"/>
    <p:sldId id="654" r:id="rId35"/>
    <p:sldId id="614" r:id="rId36"/>
    <p:sldId id="615" r:id="rId37"/>
    <p:sldId id="616" r:id="rId38"/>
    <p:sldId id="617" r:id="rId39"/>
    <p:sldId id="650" r:id="rId40"/>
    <p:sldId id="618" r:id="rId41"/>
    <p:sldId id="631" r:id="rId42"/>
    <p:sldId id="632" r:id="rId43"/>
    <p:sldId id="539" r:id="rId44"/>
    <p:sldId id="55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88"/>
            <p14:sldId id="589"/>
            <p14:sldId id="590"/>
            <p14:sldId id="591"/>
            <p14:sldId id="592"/>
            <p14:sldId id="645"/>
            <p14:sldId id="646"/>
            <p14:sldId id="593"/>
            <p14:sldId id="594"/>
            <p14:sldId id="595"/>
            <p14:sldId id="596"/>
            <p14:sldId id="597"/>
            <p14:sldId id="598"/>
            <p14:sldId id="599"/>
            <p14:sldId id="600"/>
            <p14:sldId id="601"/>
            <p14:sldId id="604"/>
            <p14:sldId id="634"/>
            <p14:sldId id="606"/>
            <p14:sldId id="636"/>
            <p14:sldId id="608"/>
            <p14:sldId id="652"/>
            <p14:sldId id="609"/>
            <p14:sldId id="642"/>
            <p14:sldId id="643"/>
            <p14:sldId id="612"/>
            <p14:sldId id="654"/>
            <p14:sldId id="614"/>
            <p14:sldId id="615"/>
            <p14:sldId id="616"/>
            <p14:sldId id="617"/>
            <p14:sldId id="650"/>
            <p14:sldId id="618"/>
            <p14:sldId id="631"/>
            <p14:sldId id="632"/>
            <p14:sldId id="539"/>
            <p14:sldId id="555"/>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9" Type="http://schemas.openxmlformats.org/officeDocument/2006/relationships/tableStyles" Target="tableStyles.xml"/><Relationship Id="rId48" Type="http://schemas.openxmlformats.org/officeDocument/2006/relationships/viewProps" Target="viewProps.xml"/><Relationship Id="rId47" Type="http://schemas.openxmlformats.org/officeDocument/2006/relationships/presProps" Target="presProps.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fld>
            <a:endParaRPr 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endParaRPr 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image" Target="../media/image1.png"/><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4.xml"/><Relationship Id="rId8" Type="http://schemas.openxmlformats.org/officeDocument/2006/relationships/slideLayout" Target="../slideLayouts/slideLayout23.xml"/><Relationship Id="rId7" Type="http://schemas.openxmlformats.org/officeDocument/2006/relationships/slideLayout" Target="../slideLayouts/slideLayout22.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 Id="rId3" Type="http://schemas.openxmlformats.org/officeDocument/2006/relationships/slideLayout" Target="../slideLayouts/slideLayout18.xml"/><Relationship Id="rId2" Type="http://schemas.openxmlformats.org/officeDocument/2006/relationships/slideLayout" Target="../slideLayouts/slideLayout17.xml"/><Relationship Id="rId19" Type="http://schemas.openxmlformats.org/officeDocument/2006/relationships/theme" Target="../theme/theme2.xml"/><Relationship Id="rId18" Type="http://schemas.openxmlformats.org/officeDocument/2006/relationships/image" Target="../media/image1.png"/><Relationship Id="rId17" Type="http://schemas.openxmlformats.org/officeDocument/2006/relationships/slideLayout" Target="../slideLayouts/slideLayout32.xml"/><Relationship Id="rId16" Type="http://schemas.openxmlformats.org/officeDocument/2006/relationships/slideLayout" Target="../slideLayouts/slideLayout31.xml"/><Relationship Id="rId15" Type="http://schemas.openxmlformats.org/officeDocument/2006/relationships/slideLayout" Target="../slideLayouts/slideLayout30.xml"/><Relationship Id="rId14" Type="http://schemas.openxmlformats.org/officeDocument/2006/relationships/slideLayout" Target="../slideLayouts/slideLayout29.xml"/><Relationship Id="rId13" Type="http://schemas.openxmlformats.org/officeDocument/2006/relationships/slideLayout" Target="../slideLayouts/slideLayout28.xml"/><Relationship Id="rId12" Type="http://schemas.openxmlformats.org/officeDocument/2006/relationships/slideLayout" Target="../slideLayouts/slideLayout27.xml"/><Relationship Id="rId11" Type="http://schemas.openxmlformats.org/officeDocument/2006/relationships/slideLayout" Target="../slideLayouts/slideLayout26.xml"/><Relationship Id="rId10" Type="http://schemas.openxmlformats.org/officeDocument/2006/relationships/slideLayout" Target="../slideLayouts/slideLayout25.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fld>
            <a:endParaRPr lang="en-US" dirty="0"/>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2.xml"/><Relationship Id="rId2" Type="http://schemas.openxmlformats.org/officeDocument/2006/relationships/image" Target="../media/image3.png"/><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13.xml"/><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4.xml"/><Relationship Id="rId2" Type="http://schemas.openxmlformats.org/officeDocument/2006/relationships/image" Target="../media/image3.png"/><Relationship Id="rId1"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image" Target="../media/image3.png"/><Relationship Id="rId1"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image" Target="../media/image3.png"/><Relationship Id="rId1" Type="http://schemas.openxmlformats.org/officeDocument/2006/relationships/image" Target="../media/image8.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2.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21.xml"/><Relationship Id="rId3" Type="http://schemas.openxmlformats.org/officeDocument/2006/relationships/image" Target="../media/image3.png"/><Relationship Id="rId2" Type="http://schemas.openxmlformats.org/officeDocument/2006/relationships/image" Target="../media/image9.emf"/><Relationship Id="rId1" Type="http://schemas.openxmlformats.org/officeDocument/2006/relationships/oleObject" Target="../embeddings/oleObject1.bin"/></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4.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21.xml"/><Relationship Id="rId3" Type="http://schemas.openxmlformats.org/officeDocument/2006/relationships/image" Target="../media/image3.png"/><Relationship Id="rId2" Type="http://schemas.openxmlformats.org/officeDocument/2006/relationships/image" Target="../media/image10.wmf"/><Relationship Id="rId1" Type="http://schemas.openxmlformats.org/officeDocument/2006/relationships/oleObject" Target="../embeddings/oleObject2.bin"/></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image" Target="../media/image3.png"/><Relationship Id="rId1" Type="http://schemas.openxmlformats.org/officeDocument/2006/relationships/image" Target="../media/image11.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image" Target="../media/image3.png"/><Relationship Id="rId1" Type="http://schemas.openxmlformats.org/officeDocument/2006/relationships/image" Target="../media/image12.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3.png"/></Relationships>
</file>

<file path=ppt/slides/_rels/slide40.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4.xml"/><Relationship Id="rId2" Type="http://schemas.openxmlformats.org/officeDocument/2006/relationships/image" Target="../media/image3.png"/><Relationship Id="rId1" Type="http://schemas.openxmlformats.org/officeDocument/2006/relationships/image" Target="../media/image6.jpe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42.xml.rels><?xml version="1.0" encoding="UTF-8" standalone="yes"?>
<Relationships xmlns="http://schemas.openxmlformats.org/package/2006/relationships"><Relationship Id="rId5" Type="http://schemas.openxmlformats.org/officeDocument/2006/relationships/slideLayout" Target="../slideLayouts/slideLayout15.xml"/><Relationship Id="rId4" Type="http://schemas.openxmlformats.org/officeDocument/2006/relationships/image" Target="../media/image3.png"/><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endParaRPr lang="en-US" sz="28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329267" y="2128122"/>
            <a:ext cx="3848489"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Procurement and </a:t>
            </a:r>
            <a:endParaRPr lang="en-US" sz="3600" b="1" dirty="0">
              <a:solidFill>
                <a:srgbClr val="00B0F0"/>
              </a:solidFill>
              <a:latin typeface="Times New Roman" panose="02020603050405020304" pitchFamily="18" charset="0"/>
              <a:cs typeface="Times New Roman" panose="02020603050405020304" pitchFamily="18" charset="0"/>
            </a:endParaRPr>
          </a:p>
          <a:p>
            <a:r>
              <a:rPr lang="en-US" sz="3600" b="1" dirty="0">
                <a:solidFill>
                  <a:srgbClr val="00B0F0"/>
                </a:solidFill>
                <a:latin typeface="Times New Roman" panose="02020603050405020304" pitchFamily="18" charset="0"/>
                <a:cs typeface="Times New Roman" panose="02020603050405020304" pitchFamily="18" charset="0"/>
              </a:rPr>
              <a:t>Supply Chain</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Lecture 7</a:t>
            </a:r>
            <a:endParaRPr lang="en-US" sz="2800" dirty="0"/>
          </a:p>
        </p:txBody>
      </p:sp>
      <p:sp>
        <p:nvSpPr>
          <p:cNvPr id="46" name="TextBox 45"/>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panose="02020603050405020304"/>
                <a:ea typeface="Times New Roman" panose="02020603050405020304"/>
                <a:cs typeface="Times New Roman" panose="02020603050405020304"/>
                <a:sym typeface="Times New Roman" panose="02020603050405020304"/>
              </a:rPr>
              <a:t>MGM 431</a:t>
            </a:r>
            <a:endParaRPr lang="en-US" sz="2800" dirty="0"/>
          </a:p>
        </p:txBody>
      </p:sp>
      <p:sp>
        <p:nvSpPr>
          <p:cNvPr id="14" name="Oval 13"/>
          <p:cNvSpPr/>
          <p:nvPr/>
        </p:nvSpPr>
        <p:spPr>
          <a:xfrm>
            <a:off x="6831873" y="-320675"/>
            <a:ext cx="6778919" cy="7410450"/>
          </a:xfrm>
          <a:prstGeom prst="ellipse">
            <a:avLst/>
          </a:prstGeom>
          <a:blipFill>
            <a:blip r:embed="rId1"/>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655" y="37651"/>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691" y="1487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l="4175" r="4175"/>
          <a:stretch>
            <a:fillRect/>
          </a:stretch>
        </p:blipFill>
        <p:spPr>
          <a:xfrm>
            <a:off x="233679" y="-43544"/>
            <a:ext cx="8014221" cy="5404131"/>
          </a:xfrm>
        </p:spPr>
      </p:pic>
      <p:sp>
        <p:nvSpPr>
          <p:cNvPr id="9" name="TextBox 8"/>
          <p:cNvSpPr txBox="1"/>
          <p:nvPr/>
        </p:nvSpPr>
        <p:spPr>
          <a:xfrm>
            <a:off x="4578946" y="3671943"/>
            <a:ext cx="5204053"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a:t>
            </a:r>
            <a:r>
              <a:rPr kumimoji="0" lang="en-US" sz="32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Procurement systems</a:t>
            </a:r>
            <a:endParaRPr kumimoji="0" lang="en-US" sz="32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endParaRPr>
          </a:p>
        </p:txBody>
      </p:sp>
      <p:sp>
        <p:nvSpPr>
          <p:cNvPr id="10" name="Rectangle: Rounded Corners 9"/>
          <p:cNvSpPr/>
          <p:nvPr/>
        </p:nvSpPr>
        <p:spPr>
          <a:xfrm>
            <a:off x="4737384" y="4331847"/>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panose="02020603050405020304"/>
                <a:ea typeface="Times New Roman" panose="02020603050405020304"/>
                <a:cs typeface="Times New Roman" panose="02020603050405020304"/>
                <a:sym typeface="Times New Roman" panose="02020603050405020304"/>
              </a:rPr>
              <a:t>Lecture 7</a:t>
            </a:r>
            <a:endParaRPr lang="en-US" sz="2800" dirty="0"/>
          </a:p>
        </p:txBody>
      </p:sp>
      <p:sp>
        <p:nvSpPr>
          <p:cNvPr id="11" name="TextBox 10"/>
          <p:cNvSpPr txBox="1"/>
          <p:nvPr/>
        </p:nvSpPr>
        <p:spPr>
          <a:xfrm>
            <a:off x="4737384" y="5017108"/>
            <a:ext cx="1768433" cy="523220"/>
          </a:xfrm>
          <a:prstGeom prst="rect">
            <a:avLst/>
          </a:prstGeom>
          <a:noFill/>
        </p:spPr>
        <p:txBody>
          <a:bodyPr wrap="none" rtlCol="0">
            <a:spAutoFit/>
          </a:bodyPr>
          <a:lstStyle/>
          <a:p>
            <a:pPr lvl="0"/>
            <a:r>
              <a:rPr lang="en-US" sz="2800" b="1" dirty="0">
                <a:latin typeface="Times New Roman" panose="02020603050405020304"/>
                <a:ea typeface="Times New Roman" panose="02020603050405020304"/>
                <a:cs typeface="Times New Roman" panose="02020603050405020304"/>
                <a:sym typeface="Times New Roman" panose="02020603050405020304"/>
              </a:rPr>
              <a:t>MGM 431</a:t>
            </a:r>
            <a:endParaRPr lang="en-US" sz="2800" dirty="0"/>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endParaRPr lang="en-US" sz="2400" dirty="0">
              <a:solidFill>
                <a:srgbClr val="00B0F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endParaRPr lang="en-US" sz="2000" b="1" dirty="0">
              <a:solidFill>
                <a:schemeClr val="bg1"/>
              </a:solidFill>
            </a:endParaRPr>
          </a:p>
        </p:txBody>
      </p:sp>
      <p:pic>
        <p:nvPicPr>
          <p:cNvPr id="6" name="Graphic 2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50" y="59690"/>
            <a:ext cx="2823210" cy="131826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1" cstate="hqprint">
            <a:extLst>
              <a:ext uri="{28A0092B-C50C-407E-A947-70E740481C1C}">
                <a14:useLocalDpi xmlns:a14="http://schemas.microsoft.com/office/drawing/2010/main" val="0"/>
              </a:ext>
            </a:extLst>
          </a:blip>
          <a:srcRect l="13924" r="13924"/>
          <a:stretch>
            <a:fillRect/>
          </a:stretch>
        </p:blipFill>
        <p:spPr>
          <a:xfrm>
            <a:off x="1" y="219629"/>
            <a:ext cx="4528442"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5840000" flipV="1">
            <a:off x="-390525" y="3136265"/>
            <a:ext cx="4439920" cy="274066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297897" y="660636"/>
            <a:ext cx="4113898" cy="615553"/>
          </a:xfrm>
          <a:prstGeom prst="rect">
            <a:avLst/>
          </a:prstGeom>
          <a:noFill/>
        </p:spPr>
        <p:txBody>
          <a:bodyPr wrap="square" rtlCol="0">
            <a:spAutoFit/>
          </a:bodyPr>
          <a:lstStyle/>
          <a:p>
            <a:pPr lvl="0" algn="ctr"/>
            <a:r>
              <a:rPr lang="en-US" sz="34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Course Agenda</a:t>
            </a:r>
            <a:endParaRPr lang="en-US" sz="3400" dirty="0"/>
          </a:p>
        </p:txBody>
      </p:sp>
      <p:sp>
        <p:nvSpPr>
          <p:cNvPr id="31" name="TextBox 30"/>
          <p:cNvSpPr txBox="1"/>
          <p:nvPr/>
        </p:nvSpPr>
        <p:spPr>
          <a:xfrm>
            <a:off x="3078781" y="1836583"/>
            <a:ext cx="8691620"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6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Understand the contents of a procurement management plan, contract statement of work, and calculations involved in a make-or-buy analysis.</a:t>
            </a:r>
            <a:endParaRPr kumimoji="0" lang="en-US" sz="26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6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Describe the work involved in planning purchases and acquisitions for projects.</a:t>
            </a:r>
            <a:endParaRPr kumimoji="0" lang="en-US" sz="26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6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Understand the process of requesting seller responses and the difference between proposals and bids.</a:t>
            </a:r>
            <a:endParaRPr kumimoji="0" lang="en-US" sz="26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6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Describe the seller selection process and recognize different approaches for evaluating proposals or selecting suppliers.</a:t>
            </a:r>
            <a:endParaRPr kumimoji="0" lang="en-US" sz="26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6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Discuss the importance of good contract administration.</a:t>
            </a:r>
            <a:endParaRPr kumimoji="0" lang="en-US" sz="26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6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Describe the contract closure process.</a:t>
            </a:r>
            <a:endParaRPr kumimoji="0" lang="en-US" sz="26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27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27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27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6"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164080" y="177212"/>
            <a:ext cx="8305800" cy="1080183"/>
          </a:xfrm>
        </p:spPr>
        <p:txBody>
          <a:bodyPr rtlCol="0">
            <a:normAutofit/>
          </a:bodyPr>
          <a:lstStyle/>
          <a:p>
            <a:pPr algn="ctr">
              <a:defRPr/>
            </a:pPr>
            <a:r>
              <a:rPr lang="en-US" sz="3200" b="1" dirty="0">
                <a:solidFill>
                  <a:srgbClr val="00B0F0"/>
                </a:solidFill>
              </a:rPr>
              <a:t>Importance of Project Procurement Management</a:t>
            </a:r>
            <a:endParaRPr lang="en-US" sz="3200" b="1" dirty="0">
              <a:solidFill>
                <a:srgbClr val="00B0F0"/>
              </a:solidFill>
            </a:endParaRPr>
          </a:p>
        </p:txBody>
      </p:sp>
      <p:sp>
        <p:nvSpPr>
          <p:cNvPr id="13315" name="Rectangle 3"/>
          <p:cNvSpPr>
            <a:spLocks noGrp="1" noChangeArrowheads="1"/>
          </p:cNvSpPr>
          <p:nvPr>
            <p:ph idx="1"/>
          </p:nvPr>
        </p:nvSpPr>
        <p:spPr>
          <a:xfrm>
            <a:off x="214289" y="1835833"/>
            <a:ext cx="9605351" cy="4844955"/>
          </a:xfrm>
        </p:spPr>
        <p:txBody>
          <a:bodyPr rtlCol="0">
            <a:normAutofit/>
          </a:bodyPr>
          <a:lstStyle/>
          <a:p>
            <a:pPr marL="457200" indent="-457200" algn="just">
              <a:spcBef>
                <a:spcPct val="60000"/>
              </a:spcBef>
              <a:defRPr/>
            </a:pPr>
            <a:r>
              <a:rPr lang="en-US" b="1" dirty="0">
                <a:solidFill>
                  <a:srgbClr val="00B0F0"/>
                </a:solidFill>
              </a:rPr>
              <a:t>Procurement</a:t>
            </a:r>
            <a:r>
              <a:rPr lang="en-US" b="1" dirty="0"/>
              <a:t> </a:t>
            </a:r>
            <a:r>
              <a:rPr lang="en-US" dirty="0"/>
              <a:t>means acquiring goods and/or services from an outside source</a:t>
            </a:r>
            <a:endParaRPr lang="en-US" dirty="0"/>
          </a:p>
          <a:p>
            <a:pPr marL="457200" indent="-457200" algn="just">
              <a:spcBef>
                <a:spcPct val="60000"/>
              </a:spcBef>
              <a:defRPr/>
            </a:pPr>
            <a:r>
              <a:rPr lang="en-US" dirty="0"/>
              <a:t>Other terms include purchasing and outsourcing</a:t>
            </a:r>
            <a:endParaRPr lang="en-US" dirty="0"/>
          </a:p>
          <a:p>
            <a:pPr marL="457200" indent="-457200" algn="just">
              <a:spcBef>
                <a:spcPct val="60000"/>
              </a:spcBef>
              <a:defRPr/>
            </a:pPr>
            <a:r>
              <a:rPr lang="en-US" dirty="0"/>
              <a:t>Experts predict that global spending on computer software and services will continue to grow</a:t>
            </a:r>
            <a:endParaRPr lang="en-US" dirty="0"/>
          </a:p>
          <a:p>
            <a:pPr marL="457200" indent="-457200" algn="just">
              <a:spcBef>
                <a:spcPct val="60000"/>
              </a:spcBef>
              <a:defRPr/>
            </a:pPr>
            <a:r>
              <a:rPr lang="en-US" dirty="0"/>
              <a:t>People continue to debate whether offshore and outsourcing helps their own country or not</a:t>
            </a:r>
            <a:endParaRPr lang="en-US" dirty="0"/>
          </a:p>
          <a:p>
            <a:pPr marL="457200" indent="-457200" algn="just">
              <a:spcBef>
                <a:spcPct val="6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247F1CBF-526C-4E03-AC85-FF034A0BA9A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9982200" y="1141484"/>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613025" cy="122047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555869" y="310045"/>
            <a:ext cx="8305800" cy="715962"/>
          </a:xfrm>
        </p:spPr>
        <p:txBody>
          <a:bodyPr rtlCol="0">
            <a:normAutofit/>
          </a:bodyPr>
          <a:lstStyle/>
          <a:p>
            <a:pPr algn="ctr">
              <a:defRPr/>
            </a:pPr>
            <a:r>
              <a:rPr lang="en-US" sz="3600" b="1" dirty="0">
                <a:solidFill>
                  <a:srgbClr val="0070C0"/>
                </a:solidFill>
              </a:rPr>
              <a:t>    </a:t>
            </a:r>
            <a:r>
              <a:rPr lang="en-US" sz="3600" b="1" dirty="0">
                <a:solidFill>
                  <a:srgbClr val="00B0F0"/>
                </a:solidFill>
              </a:rPr>
              <a:t>Contracts</a:t>
            </a:r>
            <a:endParaRPr lang="en-US" sz="3600" b="1" dirty="0">
              <a:solidFill>
                <a:srgbClr val="00B0F0"/>
              </a:solidFill>
            </a:endParaRPr>
          </a:p>
        </p:txBody>
      </p:sp>
      <p:sp>
        <p:nvSpPr>
          <p:cNvPr id="11267" name="Rectangle 3"/>
          <p:cNvSpPr>
            <a:spLocks noGrp="1" noChangeArrowheads="1"/>
          </p:cNvSpPr>
          <p:nvPr>
            <p:ph idx="1"/>
          </p:nvPr>
        </p:nvSpPr>
        <p:spPr>
          <a:xfrm>
            <a:off x="252059" y="1747355"/>
            <a:ext cx="10320666" cy="4800600"/>
          </a:xfrm>
        </p:spPr>
        <p:txBody>
          <a:bodyPr>
            <a:normAutofit/>
          </a:bodyPr>
          <a:lstStyle/>
          <a:p>
            <a:pPr algn="just" eaLnBrk="1" hangingPunct="1">
              <a:spcBef>
                <a:spcPct val="50000"/>
              </a:spcBef>
            </a:pPr>
            <a:r>
              <a:rPr lang="en-US" altLang="en-US" dirty="0"/>
              <a:t>A</a:t>
            </a:r>
            <a:r>
              <a:rPr lang="en-US" altLang="en-US" b="1" dirty="0"/>
              <a:t> </a:t>
            </a:r>
            <a:r>
              <a:rPr lang="en-US" altLang="en-US" b="1" dirty="0">
                <a:solidFill>
                  <a:srgbClr val="00B0F0"/>
                </a:solidFill>
              </a:rPr>
              <a:t>contract </a:t>
            </a:r>
            <a:r>
              <a:rPr lang="en-US" altLang="en-US" dirty="0"/>
              <a:t>is</a:t>
            </a:r>
            <a:r>
              <a:rPr lang="en-US" altLang="en-US" b="1" dirty="0"/>
              <a:t> </a:t>
            </a:r>
            <a:r>
              <a:rPr lang="en-US" altLang="en-US" dirty="0"/>
              <a:t>a mutually binding agreement that obligates the seller to provide the specified products or services and obligates the buyer to pay for them</a:t>
            </a:r>
            <a:endParaRPr lang="en-US" altLang="en-US" dirty="0"/>
          </a:p>
          <a:p>
            <a:pPr algn="just" eaLnBrk="1" hangingPunct="1">
              <a:spcBef>
                <a:spcPct val="50000"/>
              </a:spcBef>
            </a:pPr>
            <a:r>
              <a:rPr lang="en-US" altLang="en-US" dirty="0"/>
              <a:t>Contracts can clarify responsibilities and sharpen focus on key deliverables of a project</a:t>
            </a:r>
            <a:endParaRPr lang="en-US" altLang="en-US" dirty="0"/>
          </a:p>
          <a:p>
            <a:pPr algn="just" eaLnBrk="1" hangingPunct="1">
              <a:spcBef>
                <a:spcPct val="50000"/>
              </a:spcBef>
            </a:pPr>
            <a:r>
              <a:rPr lang="en-US" altLang="en-US" dirty="0"/>
              <a:t>Because contracts are legally binding, there is more accountability for delivering the work as stated in the contract</a:t>
            </a:r>
            <a:endParaRPr lang="en-US" altLang="en-US" dirty="0"/>
          </a:p>
          <a:p>
            <a:pPr algn="just" eaLnBrk="1" hangingPunct="1">
              <a:spcBef>
                <a:spcPct val="50000"/>
              </a:spcBef>
            </a:pPr>
            <a:r>
              <a:rPr lang="en-US" altLang="en-US" dirty="0"/>
              <a:t>A recent trend in outsourcing is the increasing size of contracts</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5A1734EE-19D9-4B3B-AA95-768ECF03B40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572725" y="1230521"/>
            <a:ext cx="146836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553970" cy="119316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1837450" y="258060"/>
            <a:ext cx="8305800" cy="639762"/>
          </a:xfrm>
        </p:spPr>
        <p:txBody>
          <a:bodyPr rtlCol="0">
            <a:normAutofit/>
          </a:bodyPr>
          <a:lstStyle/>
          <a:p>
            <a:pPr algn="ctr">
              <a:defRPr/>
            </a:pPr>
            <a:r>
              <a:rPr lang="en-US" sz="3400" b="1" dirty="0">
                <a:solidFill>
                  <a:srgbClr val="00B0F0"/>
                </a:solidFill>
              </a:rPr>
              <a:t>What Went Wrong?</a:t>
            </a:r>
            <a:endParaRPr lang="en-US" sz="3400" b="1" dirty="0">
              <a:solidFill>
                <a:srgbClr val="00B0F0"/>
              </a:solidFill>
            </a:endParaRPr>
          </a:p>
        </p:txBody>
      </p:sp>
      <p:sp>
        <p:nvSpPr>
          <p:cNvPr id="17411" name="Content Placeholder 2"/>
          <p:cNvSpPr>
            <a:spLocks noGrp="1"/>
          </p:cNvSpPr>
          <p:nvPr>
            <p:ph idx="1"/>
          </p:nvPr>
        </p:nvSpPr>
        <p:spPr>
          <a:xfrm>
            <a:off x="311175" y="1524902"/>
            <a:ext cx="9832075" cy="4953000"/>
          </a:xfrm>
        </p:spPr>
        <p:txBody>
          <a:bodyPr rtlCol="0">
            <a:noAutofit/>
          </a:bodyPr>
          <a:lstStyle/>
          <a:p>
            <a:pPr algn="just">
              <a:defRPr/>
            </a:pPr>
            <a:r>
              <a:rPr lang="en-US" dirty="0"/>
              <a:t>Companies often change their minds about procurement;          </a:t>
            </a:r>
            <a:r>
              <a:rPr lang="en-US" b="1" dirty="0">
                <a:solidFill>
                  <a:srgbClr val="00B0F0"/>
                </a:solidFill>
              </a:rPr>
              <a:t>For example</a:t>
            </a:r>
            <a:r>
              <a:rPr lang="en-US" dirty="0"/>
              <a:t>, JPMorgan Chase announced a seven-year, $5 billion deal to outsource much of its data processing to IBM, but they revoked the contract less than two years into its existence because the procurement plan no longer fit their business strategy</a:t>
            </a:r>
            <a:endParaRPr lang="en-US" dirty="0"/>
          </a:p>
          <a:p>
            <a:pPr algn="just">
              <a:defRPr/>
            </a:pPr>
            <a:r>
              <a:rPr lang="en-US" dirty="0"/>
              <a:t>The Australian Computer Society says sending work offshore may lower the number of students entering IT courses, deplete the number of skilled IT professionals, and diminish the nation’s strategic technology capability</a:t>
            </a:r>
            <a:endParaRPr lang="en-US" dirty="0"/>
          </a:p>
          <a:p>
            <a:pPr algn="just">
              <a:defRPr/>
            </a:pPr>
            <a:r>
              <a:rPr lang="en-US" dirty="0"/>
              <a:t>Procurement can also cause security problems, including the protection of intellectual property, integrity of data, and the reliability of infrastructure in offshore locations</a:t>
            </a:r>
            <a:endParaRPr lang="en-US" dirty="0"/>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F7833352-24EC-4C41-9DF3-389C7D542E0E}"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332720" y="1308462"/>
            <a:ext cx="174698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52370" cy="11455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568595" y="200137"/>
            <a:ext cx="8637884" cy="829684"/>
          </a:xfrm>
        </p:spPr>
        <p:txBody>
          <a:bodyPr rtlCol="0">
            <a:normAutofit/>
          </a:bodyPr>
          <a:lstStyle/>
          <a:p>
            <a:pPr algn="ctr">
              <a:defRPr/>
            </a:pPr>
            <a:r>
              <a:rPr lang="en-US" sz="3200" b="1" dirty="0">
                <a:solidFill>
                  <a:srgbClr val="00B0F0"/>
                </a:solidFill>
              </a:rPr>
              <a:t>Project Procurement Management Processes</a:t>
            </a:r>
            <a:endParaRPr lang="en-US" sz="3200" b="1" dirty="0">
              <a:solidFill>
                <a:srgbClr val="00B0F0"/>
              </a:solidFill>
            </a:endParaRPr>
          </a:p>
        </p:txBody>
      </p:sp>
      <p:sp>
        <p:nvSpPr>
          <p:cNvPr id="18435" name="Rectangle 3"/>
          <p:cNvSpPr>
            <a:spLocks noGrp="1" noChangeArrowheads="1"/>
          </p:cNvSpPr>
          <p:nvPr>
            <p:ph idx="1"/>
          </p:nvPr>
        </p:nvSpPr>
        <p:spPr>
          <a:xfrm>
            <a:off x="311175" y="1784350"/>
            <a:ext cx="10148673" cy="4572000"/>
          </a:xfrm>
        </p:spPr>
        <p:txBody>
          <a:bodyPr rtlCol="0">
            <a:normAutofit/>
          </a:bodyPr>
          <a:lstStyle/>
          <a:p>
            <a:pPr marL="457200" indent="-457200" algn="just">
              <a:defRPr/>
            </a:pPr>
            <a:r>
              <a:rPr lang="en-US" b="1" dirty="0">
                <a:solidFill>
                  <a:srgbClr val="00B0F0"/>
                </a:solidFill>
              </a:rPr>
              <a:t>Project procurement management</a:t>
            </a:r>
            <a:r>
              <a:rPr lang="en-US" dirty="0"/>
              <a:t>: acquiring goods and services for a project from outside the performing organization</a:t>
            </a:r>
            <a:endParaRPr lang="en-US" dirty="0"/>
          </a:p>
          <a:p>
            <a:pPr marL="457200" indent="-457200" algn="just">
              <a:defRPr/>
            </a:pPr>
            <a:r>
              <a:rPr lang="en-US" b="1" dirty="0">
                <a:solidFill>
                  <a:srgbClr val="00B0F0"/>
                </a:solidFill>
              </a:rPr>
              <a:t>Processes include</a:t>
            </a:r>
            <a:r>
              <a:rPr lang="en-US" dirty="0">
                <a:solidFill>
                  <a:srgbClr val="00B0F0"/>
                </a:solidFill>
              </a:rPr>
              <a:t>:</a:t>
            </a:r>
            <a:endParaRPr lang="en-US" dirty="0">
              <a:solidFill>
                <a:srgbClr val="00B0F0"/>
              </a:solidFill>
            </a:endParaRPr>
          </a:p>
          <a:p>
            <a:pPr marL="1027430" lvl="1" indent="-455930" algn="just">
              <a:defRPr/>
            </a:pPr>
            <a:r>
              <a:rPr lang="en-US" sz="2800" b="1" dirty="0">
                <a:solidFill>
                  <a:srgbClr val="00B0F0"/>
                </a:solidFill>
              </a:rPr>
              <a:t>Planning purchases and acquisitions</a:t>
            </a:r>
            <a:r>
              <a:rPr lang="en-US" sz="2800" dirty="0"/>
              <a:t>: determining what to procure, when, and how</a:t>
            </a:r>
            <a:endParaRPr lang="en-US" sz="2800" dirty="0"/>
          </a:p>
          <a:p>
            <a:pPr marL="1027430" lvl="1" indent="-455930" algn="just">
              <a:defRPr/>
            </a:pPr>
            <a:r>
              <a:rPr lang="en-US" sz="2800" b="1" dirty="0">
                <a:solidFill>
                  <a:srgbClr val="00B0F0"/>
                </a:solidFill>
              </a:rPr>
              <a:t>Planning contracting</a:t>
            </a:r>
            <a:r>
              <a:rPr lang="en-US" sz="2800" dirty="0"/>
              <a:t>: describing requirements for the products or services desired from the procurement and identifying potential sources or </a:t>
            </a:r>
            <a:r>
              <a:rPr lang="en-US" sz="2800" b="1" dirty="0"/>
              <a:t>sellers </a:t>
            </a:r>
            <a:r>
              <a:rPr lang="en-US" sz="2800" dirty="0"/>
              <a:t>(contractors, suppliers, or providers who provide goods and services to other organizations)</a:t>
            </a:r>
            <a:endParaRPr 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24A6F23D-2804-4BC6-8C55-81B45932CDC6}"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556240" y="1185071"/>
            <a:ext cx="156129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56180" cy="114744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4760" y="285497"/>
            <a:ext cx="8305800" cy="916675"/>
          </a:xfrm>
        </p:spPr>
        <p:txBody>
          <a:bodyPr rtlCol="0">
            <a:noAutofit/>
          </a:bodyPr>
          <a:lstStyle/>
          <a:p>
            <a:pPr algn="ctr">
              <a:defRPr/>
            </a:pPr>
            <a:r>
              <a:rPr lang="en-US" sz="3000" b="1" dirty="0">
                <a:solidFill>
                  <a:srgbClr val="00B0F0"/>
                </a:solidFill>
              </a:rPr>
              <a:t>Project Procurement Management Processes (continued)</a:t>
            </a:r>
            <a:endParaRPr lang="en-US" sz="3000" b="1" dirty="0">
              <a:solidFill>
                <a:srgbClr val="00B0F0"/>
              </a:solidFill>
            </a:endParaRPr>
          </a:p>
        </p:txBody>
      </p:sp>
      <p:sp>
        <p:nvSpPr>
          <p:cNvPr id="19459" name="Rectangle 3"/>
          <p:cNvSpPr>
            <a:spLocks noGrp="1" noChangeArrowheads="1"/>
          </p:cNvSpPr>
          <p:nvPr>
            <p:ph idx="1"/>
          </p:nvPr>
        </p:nvSpPr>
        <p:spPr>
          <a:xfrm>
            <a:off x="311175" y="1844675"/>
            <a:ext cx="10353040" cy="4876800"/>
          </a:xfrm>
        </p:spPr>
        <p:txBody>
          <a:bodyPr rtlCol="0">
            <a:normAutofit/>
          </a:bodyPr>
          <a:lstStyle/>
          <a:p>
            <a:pPr algn="just">
              <a:defRPr/>
            </a:pPr>
            <a:r>
              <a:rPr lang="en-US" b="1" dirty="0">
                <a:solidFill>
                  <a:srgbClr val="00B0F0"/>
                </a:solidFill>
              </a:rPr>
              <a:t>Requesting seller responses</a:t>
            </a:r>
            <a:r>
              <a:rPr lang="en-US" dirty="0"/>
              <a:t>: obtaining information, quotes, bids, offers, or proposals from sellers, as appropriate</a:t>
            </a:r>
            <a:endParaRPr lang="en-US" dirty="0"/>
          </a:p>
          <a:p>
            <a:pPr algn="just">
              <a:defRPr/>
            </a:pPr>
            <a:r>
              <a:rPr lang="en-US" b="1" dirty="0">
                <a:solidFill>
                  <a:srgbClr val="00B0F0"/>
                </a:solidFill>
              </a:rPr>
              <a:t>Selecting sellers</a:t>
            </a:r>
            <a:r>
              <a:rPr lang="en-US" dirty="0"/>
              <a:t>: choosing from among potential suppliers through a process of evaluating potential sellers and negotiating the contract</a:t>
            </a:r>
            <a:endParaRPr lang="en-US" dirty="0"/>
          </a:p>
          <a:p>
            <a:pPr algn="just">
              <a:defRPr/>
            </a:pPr>
            <a:r>
              <a:rPr lang="en-US" b="1" dirty="0">
                <a:solidFill>
                  <a:srgbClr val="00B0F0"/>
                </a:solidFill>
              </a:rPr>
              <a:t>Administering the contract</a:t>
            </a:r>
            <a:r>
              <a:rPr lang="en-US" dirty="0"/>
              <a:t>: managing the relationship with the selected seller</a:t>
            </a:r>
            <a:endParaRPr lang="en-US" dirty="0"/>
          </a:p>
          <a:p>
            <a:pPr algn="just">
              <a:defRPr/>
            </a:pPr>
            <a:r>
              <a:rPr lang="en-US" b="1" dirty="0">
                <a:solidFill>
                  <a:srgbClr val="00B0F0"/>
                </a:solidFill>
              </a:rPr>
              <a:t>Closing the contract</a:t>
            </a:r>
            <a:r>
              <a:rPr lang="en-US" dirty="0"/>
              <a:t>: completing and settling each contract, including resolving any open items</a:t>
            </a:r>
            <a:r>
              <a:rPr lang="en-US" sz="2400" dirty="0"/>
              <a:t> </a:t>
            </a:r>
            <a:endParaRPr lang="en-US" sz="24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A91803F7-8938-4B29-AB4C-4A793AEC9709}"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664215" y="1375307"/>
            <a:ext cx="141245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93010" cy="116459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2266925" y="145746"/>
            <a:ext cx="8305800" cy="801806"/>
          </a:xfrm>
        </p:spPr>
        <p:txBody>
          <a:bodyPr rtlCol="0">
            <a:normAutofit fontScale="90000"/>
          </a:bodyPr>
          <a:lstStyle/>
          <a:p>
            <a:pPr algn="ctr">
              <a:defRPr/>
            </a:pPr>
            <a:r>
              <a:rPr lang="en-US" sz="3600" b="1" dirty="0">
                <a:solidFill>
                  <a:srgbClr val="00B0F0"/>
                </a:solidFill>
              </a:rPr>
              <a:t>Project Procurement Management Summary</a:t>
            </a:r>
            <a:endParaRPr lang="en-US" sz="3600" b="1" dirty="0">
              <a:solidFill>
                <a:srgbClr val="00B0F0"/>
              </a:solidFill>
            </a:endParaRP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E6C949B2-39E9-407C-85E2-913AA0D99FE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pic>
        <p:nvPicPr>
          <p:cNvPr id="15364" name="Picture 5" descr="Fig12-01.bmp"/>
          <p:cNvPicPr>
            <a:picLocks noChangeAspect="1"/>
          </p:cNvPicPr>
          <p:nvPr/>
        </p:nvPicPr>
        <p:blipFill>
          <a:blip r:embed="rId1">
            <a:extLst>
              <a:ext uri="{28A0092B-C50C-407E-A947-70E740481C1C}">
                <a14:useLocalDpi xmlns:a14="http://schemas.microsoft.com/office/drawing/2010/main" val="0"/>
              </a:ext>
            </a:extLst>
          </a:blip>
          <a:srcRect b="10555"/>
          <a:stretch>
            <a:fillRect/>
          </a:stretch>
        </p:blipFill>
        <p:spPr bwMode="auto">
          <a:xfrm>
            <a:off x="81865" y="1273347"/>
            <a:ext cx="10561320" cy="5083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820400" y="1159314"/>
            <a:ext cx="124316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756384" y="0"/>
            <a:ext cx="8458200" cy="1143000"/>
          </a:xfrm>
        </p:spPr>
        <p:txBody>
          <a:bodyPr>
            <a:normAutofit/>
          </a:bodyPr>
          <a:lstStyle/>
          <a:p>
            <a:pPr algn="ctr"/>
            <a:r>
              <a:rPr lang="en-US" altLang="en-US" sz="3200" b="1" dirty="0">
                <a:solidFill>
                  <a:srgbClr val="00B0F0"/>
                </a:solidFill>
              </a:rPr>
              <a:t>Solicitation Planning</a:t>
            </a:r>
            <a:endParaRPr lang="en-US" altLang="en-US" sz="3200" dirty="0">
              <a:solidFill>
                <a:srgbClr val="00B0F0"/>
              </a:solidFill>
            </a:endParaRPr>
          </a:p>
        </p:txBody>
      </p:sp>
      <p:sp>
        <p:nvSpPr>
          <p:cNvPr id="17411" name="Rectangle 3"/>
          <p:cNvSpPr>
            <a:spLocks noGrp="1" noChangeArrowheads="1"/>
          </p:cNvSpPr>
          <p:nvPr>
            <p:ph type="body" idx="1"/>
          </p:nvPr>
        </p:nvSpPr>
        <p:spPr>
          <a:xfrm>
            <a:off x="354303" y="1631495"/>
            <a:ext cx="9860281" cy="4562475"/>
          </a:xfrm>
        </p:spPr>
        <p:txBody>
          <a:bodyPr>
            <a:noAutofit/>
          </a:bodyPr>
          <a:lstStyle/>
          <a:p>
            <a:pPr algn="just">
              <a:lnSpc>
                <a:spcPct val="90000"/>
              </a:lnSpc>
              <a:buFont typeface="Monotype Sorts" pitchFamily="2" charset="2"/>
              <a:buNone/>
            </a:pPr>
            <a:r>
              <a:rPr lang="en-US" altLang="en-US" b="1" dirty="0">
                <a:solidFill>
                  <a:srgbClr val="00B0F0"/>
                </a:solidFill>
              </a:rPr>
              <a:t>Solicitation planning</a:t>
            </a:r>
            <a:r>
              <a:rPr lang="en-US" altLang="en-US" dirty="0">
                <a:solidFill>
                  <a:srgbClr val="00B0F0"/>
                </a:solidFill>
              </a:rPr>
              <a:t> </a:t>
            </a:r>
            <a:r>
              <a:rPr lang="en-US" altLang="en-US" dirty="0"/>
              <a:t>involves preparing of the documents needed for requesting bids (solicitation) and determining the evaluation criteria for the award of a contract. </a:t>
            </a:r>
            <a:endParaRPr lang="en-US" altLang="en-US" dirty="0"/>
          </a:p>
          <a:p>
            <a:pPr algn="just">
              <a:lnSpc>
                <a:spcPct val="90000"/>
              </a:lnSpc>
              <a:buFont typeface="Monotype Sorts" pitchFamily="2" charset="2"/>
              <a:buNone/>
            </a:pPr>
            <a:r>
              <a:rPr lang="en-US" altLang="en-US" b="1" dirty="0">
                <a:solidFill>
                  <a:srgbClr val="C00000"/>
                </a:solidFill>
              </a:rPr>
              <a:t>Common documents used in this process are:</a:t>
            </a:r>
            <a:endParaRPr lang="en-US" altLang="en-US" b="1" dirty="0">
              <a:solidFill>
                <a:srgbClr val="C00000"/>
              </a:solidFill>
            </a:endParaRPr>
          </a:p>
          <a:p>
            <a:pPr algn="just"/>
            <a:r>
              <a:rPr lang="en-US" altLang="en-US" b="1" dirty="0">
                <a:solidFill>
                  <a:srgbClr val="00B0F0"/>
                </a:solidFill>
              </a:rPr>
              <a:t>Request for Proposals</a:t>
            </a:r>
            <a:r>
              <a:rPr lang="en-US" altLang="en-US" dirty="0"/>
              <a:t>: used to solicit proposals from prospective sellers where there are several ways to meet the sellers’ needs.</a:t>
            </a:r>
            <a:endParaRPr lang="en-US" altLang="en-US" dirty="0"/>
          </a:p>
          <a:p>
            <a:pPr algn="just"/>
            <a:r>
              <a:rPr lang="en-US" altLang="en-US" b="1" dirty="0">
                <a:solidFill>
                  <a:srgbClr val="00B0F0"/>
                </a:solidFill>
              </a:rPr>
              <a:t>Requests for Quotes</a:t>
            </a:r>
            <a:r>
              <a:rPr lang="en-US" altLang="en-US" dirty="0"/>
              <a:t>: used to solicit quotes for well-defined procurements.</a:t>
            </a:r>
            <a:endParaRPr lang="en-US" altLang="en-US" dirty="0"/>
          </a:p>
          <a:p>
            <a:pPr algn="just"/>
            <a:r>
              <a:rPr lang="en-US" altLang="en-US" b="1" dirty="0">
                <a:solidFill>
                  <a:srgbClr val="00B0F0"/>
                </a:solidFill>
              </a:rPr>
              <a:t>Invitations for bid or negotiation</a:t>
            </a:r>
            <a:r>
              <a:rPr lang="en-US" altLang="en-US" dirty="0">
                <a:solidFill>
                  <a:srgbClr val="00B0F0"/>
                </a:solidFill>
              </a:rPr>
              <a:t> </a:t>
            </a:r>
            <a:r>
              <a:rPr lang="en-US" altLang="en-US" dirty="0">
                <a:solidFill>
                  <a:schemeClr val="tx2"/>
                </a:solidFill>
              </a:rPr>
              <a:t>and </a:t>
            </a:r>
            <a:r>
              <a:rPr lang="en-US" altLang="en-US" b="1" dirty="0">
                <a:solidFill>
                  <a:srgbClr val="00B0F0"/>
                </a:solidFill>
              </a:rPr>
              <a:t>initial contractor responses</a:t>
            </a:r>
            <a:r>
              <a:rPr lang="en-US" altLang="en-US" dirty="0">
                <a:solidFill>
                  <a:srgbClr val="0070C0"/>
                </a:solidFill>
              </a:rPr>
              <a:t> </a:t>
            </a:r>
            <a:r>
              <a:rPr lang="en-US" altLang="en-US" dirty="0"/>
              <a:t>are also part of solicitation planning.</a:t>
            </a: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586720" y="1143000"/>
            <a:ext cx="148509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668843" y="-60145"/>
            <a:ext cx="8458200" cy="693533"/>
          </a:xfrm>
        </p:spPr>
        <p:txBody>
          <a:bodyPr>
            <a:noAutofit/>
          </a:bodyPr>
          <a:lstStyle/>
          <a:p>
            <a:pPr algn="ctr"/>
            <a:br>
              <a:rPr lang="en-US" altLang="en-US" sz="3600" b="1" dirty="0">
                <a:solidFill>
                  <a:srgbClr val="0070C0"/>
                </a:solidFill>
              </a:rPr>
            </a:br>
            <a:r>
              <a:rPr lang="en-US" altLang="en-US" sz="3200" b="1" dirty="0">
                <a:solidFill>
                  <a:srgbClr val="00B0F0"/>
                </a:solidFill>
              </a:rPr>
              <a:t>Solicitation</a:t>
            </a:r>
            <a:endParaRPr lang="en-US" altLang="en-US" sz="3200" b="1" dirty="0">
              <a:solidFill>
                <a:srgbClr val="00B0F0"/>
              </a:solidFill>
            </a:endParaRPr>
          </a:p>
        </p:txBody>
      </p:sp>
      <p:sp>
        <p:nvSpPr>
          <p:cNvPr id="19459" name="Rectangle 3"/>
          <p:cNvSpPr>
            <a:spLocks noGrp="1" noChangeArrowheads="1"/>
          </p:cNvSpPr>
          <p:nvPr>
            <p:ph type="body" idx="1"/>
          </p:nvPr>
        </p:nvSpPr>
        <p:spPr>
          <a:xfrm>
            <a:off x="285629" y="1401085"/>
            <a:ext cx="10016611" cy="5071281"/>
          </a:xfrm>
        </p:spPr>
        <p:txBody>
          <a:bodyPr>
            <a:normAutofit fontScale="92500" lnSpcReduction="10000"/>
          </a:bodyPr>
          <a:lstStyle/>
          <a:p>
            <a:pPr algn="just">
              <a:lnSpc>
                <a:spcPct val="90000"/>
              </a:lnSpc>
              <a:buFont typeface="Monotype Sorts" pitchFamily="2" charset="2"/>
              <a:buNone/>
            </a:pPr>
            <a:r>
              <a:rPr lang="en-US" altLang="en-US" sz="3000" b="1" dirty="0">
                <a:solidFill>
                  <a:srgbClr val="00B0F0"/>
                </a:solidFill>
              </a:rPr>
              <a:t>Solicitation (or tendering)</a:t>
            </a:r>
            <a:r>
              <a:rPr lang="en-US" altLang="en-US" sz="3000" dirty="0">
                <a:solidFill>
                  <a:srgbClr val="00B0F0"/>
                </a:solidFill>
              </a:rPr>
              <a:t> </a:t>
            </a:r>
            <a:r>
              <a:rPr lang="en-US" altLang="en-US" sz="3000" dirty="0"/>
              <a:t>involves obtaining proposals, tenders or bids from prospective sellers. Prospective sellers do most the work in this process, usually at no cost to the buyer or the project. The buying organisation is responsible for advertising the “request to tender” (the solicitation).</a:t>
            </a:r>
            <a:endParaRPr lang="en-US" altLang="en-US" sz="3000" dirty="0"/>
          </a:p>
          <a:p>
            <a:pPr algn="just">
              <a:lnSpc>
                <a:spcPct val="90000"/>
              </a:lnSpc>
              <a:buFont typeface="Monotype Sorts" pitchFamily="2" charset="2"/>
              <a:buNone/>
            </a:pPr>
            <a:r>
              <a:rPr lang="en-US" altLang="en-US" sz="3000" dirty="0"/>
              <a:t>Organizations can advertise to procure goods and services in several ways:</a:t>
            </a:r>
            <a:endParaRPr lang="en-US" altLang="en-US" sz="3000" dirty="0"/>
          </a:p>
          <a:p>
            <a:pPr lvl="1" algn="just">
              <a:lnSpc>
                <a:spcPct val="90000"/>
              </a:lnSpc>
            </a:pPr>
            <a:r>
              <a:rPr lang="en-US" altLang="en-US" sz="2800" dirty="0">
                <a:solidFill>
                  <a:srgbClr val="00B0F0"/>
                </a:solidFill>
              </a:rPr>
              <a:t>Approaching the preferred vendor.</a:t>
            </a:r>
            <a:endParaRPr lang="en-US" altLang="en-US" sz="2800" dirty="0">
              <a:solidFill>
                <a:srgbClr val="00B0F0"/>
              </a:solidFill>
            </a:endParaRPr>
          </a:p>
          <a:p>
            <a:pPr lvl="1" algn="just">
              <a:lnSpc>
                <a:spcPct val="90000"/>
              </a:lnSpc>
            </a:pPr>
            <a:r>
              <a:rPr lang="en-US" altLang="en-US" sz="2800" dirty="0">
                <a:solidFill>
                  <a:srgbClr val="00B0F0"/>
                </a:solidFill>
              </a:rPr>
              <a:t>Approaching several potential vendors.</a:t>
            </a:r>
            <a:endParaRPr lang="en-US" altLang="en-US" sz="2800" dirty="0">
              <a:solidFill>
                <a:srgbClr val="00B0F0"/>
              </a:solidFill>
            </a:endParaRPr>
          </a:p>
          <a:p>
            <a:pPr lvl="1" algn="just">
              <a:lnSpc>
                <a:spcPct val="90000"/>
              </a:lnSpc>
            </a:pPr>
            <a:r>
              <a:rPr lang="en-US" altLang="en-US" sz="2800" dirty="0">
                <a:solidFill>
                  <a:srgbClr val="00B0F0"/>
                </a:solidFill>
              </a:rPr>
              <a:t>Advertising to anyone interested.</a:t>
            </a:r>
            <a:endParaRPr lang="en-US" altLang="en-US" sz="2800" dirty="0">
              <a:solidFill>
                <a:srgbClr val="00B0F0"/>
              </a:solidFill>
            </a:endParaRPr>
          </a:p>
          <a:p>
            <a:pPr algn="just">
              <a:lnSpc>
                <a:spcPct val="90000"/>
              </a:lnSpc>
              <a:buFont typeface="Monotype Sorts" pitchFamily="2" charset="2"/>
              <a:buNone/>
            </a:pPr>
            <a:r>
              <a:rPr lang="en-US" altLang="en-US" sz="3000" dirty="0"/>
              <a:t>A bidders’ conference or similar meeting between the buyer and the prospective sellers can help clarify the buyer’s expectations.</a:t>
            </a:r>
            <a:endParaRPr lang="en-US" altLang="en-US" sz="3000" dirty="0"/>
          </a:p>
          <a:p>
            <a:pPr algn="just">
              <a:lnSpc>
                <a:spcPct val="90000"/>
              </a:lnSpc>
            </a:pPr>
            <a:endParaRPr lang="en-US" altLang="en-US" dirty="0"/>
          </a:p>
        </p:txBody>
      </p:sp>
      <p:sp>
        <p:nvSpPr>
          <p:cNvPr id="5" name="TextBox 4"/>
          <p:cNvSpPr txBox="1"/>
          <p:nvPr/>
        </p:nvSpPr>
        <p:spPr>
          <a:xfrm>
            <a:off x="9451340" y="636111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485120" y="1105856"/>
            <a:ext cx="1582420" cy="517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558890" y="29672"/>
            <a:ext cx="8305800" cy="1143000"/>
          </a:xfrm>
        </p:spPr>
        <p:txBody>
          <a:bodyPr rtlCol="0">
            <a:normAutofit/>
          </a:bodyPr>
          <a:lstStyle/>
          <a:p>
            <a:pPr algn="ctr">
              <a:defRPr/>
            </a:pPr>
            <a:r>
              <a:rPr lang="en-US" sz="3200" b="1" dirty="0">
                <a:solidFill>
                  <a:srgbClr val="00B0F0"/>
                </a:solidFill>
              </a:rPr>
              <a:t>Planning Purchases and Acquisitions</a:t>
            </a:r>
            <a:endParaRPr lang="en-US" sz="3200" b="1" dirty="0">
              <a:solidFill>
                <a:srgbClr val="00B0F0"/>
              </a:solidFill>
            </a:endParaRPr>
          </a:p>
        </p:txBody>
      </p:sp>
      <p:sp>
        <p:nvSpPr>
          <p:cNvPr id="16387" name="Rectangle 3"/>
          <p:cNvSpPr>
            <a:spLocks noGrp="1" noChangeArrowheads="1"/>
          </p:cNvSpPr>
          <p:nvPr>
            <p:ph idx="1"/>
          </p:nvPr>
        </p:nvSpPr>
        <p:spPr>
          <a:xfrm>
            <a:off x="320040" y="1880709"/>
            <a:ext cx="9841254" cy="4267200"/>
          </a:xfrm>
        </p:spPr>
        <p:txBody>
          <a:bodyPr/>
          <a:lstStyle/>
          <a:p>
            <a:pPr marL="457200" indent="-457200" algn="just">
              <a:spcBef>
                <a:spcPct val="100000"/>
              </a:spcBef>
            </a:pPr>
            <a:r>
              <a:rPr lang="en-US" altLang="en-US" dirty="0"/>
              <a:t>Identifying which project needs can best be met by using products or services outside the organization</a:t>
            </a:r>
            <a:endParaRPr lang="en-US" altLang="en-US" dirty="0"/>
          </a:p>
          <a:p>
            <a:pPr marL="457200" indent="-457200" algn="just">
              <a:spcBef>
                <a:spcPct val="100000"/>
              </a:spcBef>
            </a:pPr>
            <a:r>
              <a:rPr lang="en-US" altLang="en-US" dirty="0"/>
              <a:t>If there is no need to buy any products or services from outside the organization, then there is no need to perform any of the other procurement management processes</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2412DFC4-E492-4E7C-A4EB-908C6ACC0278}"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251440" y="1236391"/>
            <a:ext cx="17797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90879" y="165259"/>
            <a:ext cx="10515600" cy="746125"/>
          </a:xfrm>
        </p:spPr>
        <p:txBody>
          <a:bodyPr>
            <a:normAutofit/>
          </a:bodyPr>
          <a:lstStyle/>
          <a:p>
            <a:pPr algn="ctr" eaLnBrk="1" hangingPunct="1"/>
            <a:r>
              <a:rPr lang="en-US" altLang="en-US" sz="3200" b="1" dirty="0">
                <a:solidFill>
                  <a:srgbClr val="00B0F0"/>
                </a:solidFill>
              </a:rPr>
              <a:t>What Went Right?</a:t>
            </a:r>
            <a:endParaRPr lang="en-US" altLang="en-US" sz="3200" b="1" dirty="0">
              <a:solidFill>
                <a:srgbClr val="00B0F0"/>
              </a:solidFill>
            </a:endParaRPr>
          </a:p>
        </p:txBody>
      </p:sp>
      <p:sp>
        <p:nvSpPr>
          <p:cNvPr id="17411" name="Rectangle 3"/>
          <p:cNvSpPr>
            <a:spLocks noGrp="1" noChangeArrowheads="1"/>
          </p:cNvSpPr>
          <p:nvPr>
            <p:ph idx="1"/>
          </p:nvPr>
        </p:nvSpPr>
        <p:spPr>
          <a:xfrm>
            <a:off x="311175" y="1720631"/>
            <a:ext cx="9839960" cy="4572000"/>
          </a:xfrm>
        </p:spPr>
        <p:txBody>
          <a:bodyPr/>
          <a:lstStyle/>
          <a:p>
            <a:pPr algn="just" eaLnBrk="1" hangingPunct="1">
              <a:spcBef>
                <a:spcPct val="100000"/>
              </a:spcBef>
            </a:pPr>
            <a:r>
              <a:rPr lang="en-US" altLang="en-US" dirty="0"/>
              <a:t>Several organizations, such as The Boots Company PLC in England, outsource their IT services to save money compared with the cost of running the systems themselves</a:t>
            </a:r>
            <a:endParaRPr lang="en-US" altLang="en-US" dirty="0"/>
          </a:p>
          <a:p>
            <a:pPr algn="just" eaLnBrk="1" hangingPunct="1">
              <a:spcBef>
                <a:spcPct val="100000"/>
              </a:spcBef>
            </a:pPr>
            <a:r>
              <a:rPr lang="en-US" altLang="en-US" dirty="0"/>
              <a:t>Carefully planning procurement can also save millions of dollars, as the U.S. Air Force did by using a unit pricing strategy for a large office automation project</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9B855E41-05E1-4530-86A4-B9A04F273E4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383520" y="1223598"/>
            <a:ext cx="16908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484926" y="177465"/>
            <a:ext cx="8305800" cy="1143000"/>
          </a:xfrm>
        </p:spPr>
        <p:txBody>
          <a:bodyPr rtlCol="0">
            <a:normAutofit/>
          </a:bodyPr>
          <a:lstStyle/>
          <a:p>
            <a:pPr algn="ctr">
              <a:defRPr/>
            </a:pPr>
            <a:r>
              <a:rPr lang="en-US" sz="3000" b="1" dirty="0">
                <a:solidFill>
                  <a:srgbClr val="00B0F0"/>
                </a:solidFill>
              </a:rPr>
              <a:t>Tools and Techniques for Planning Purchases and Acquisitions</a:t>
            </a:r>
            <a:endParaRPr lang="en-US" sz="3000" b="1" dirty="0">
              <a:solidFill>
                <a:srgbClr val="00B0F0"/>
              </a:solidFill>
            </a:endParaRPr>
          </a:p>
        </p:txBody>
      </p:sp>
      <p:sp>
        <p:nvSpPr>
          <p:cNvPr id="23555" name="Rectangle 3"/>
          <p:cNvSpPr>
            <a:spLocks noGrp="1" noChangeArrowheads="1"/>
          </p:cNvSpPr>
          <p:nvPr>
            <p:ph idx="1"/>
          </p:nvPr>
        </p:nvSpPr>
        <p:spPr>
          <a:xfrm>
            <a:off x="311175" y="1759376"/>
            <a:ext cx="10322560" cy="4962099"/>
          </a:xfrm>
        </p:spPr>
        <p:txBody>
          <a:bodyPr rtlCol="0">
            <a:normAutofit/>
          </a:bodyPr>
          <a:lstStyle/>
          <a:p>
            <a:pPr>
              <a:spcBef>
                <a:spcPct val="100000"/>
              </a:spcBef>
              <a:defRPr/>
            </a:pPr>
            <a:r>
              <a:rPr lang="en-US" b="1" dirty="0">
                <a:solidFill>
                  <a:srgbClr val="00B0F0"/>
                </a:solidFill>
              </a:rPr>
              <a:t>Make-or-buy analysis</a:t>
            </a:r>
            <a:r>
              <a:rPr lang="en-US" dirty="0"/>
              <a:t>: general management technique used to determine whether an organization should make or perform a particular product or service inside the organization or buy from someone else</a:t>
            </a:r>
            <a:endParaRPr lang="en-US" dirty="0"/>
          </a:p>
          <a:p>
            <a:pPr>
              <a:spcBef>
                <a:spcPct val="100000"/>
              </a:spcBef>
              <a:defRPr/>
            </a:pPr>
            <a:r>
              <a:rPr lang="en-US" dirty="0"/>
              <a:t>Often involves financial analysis</a:t>
            </a:r>
            <a:endParaRPr lang="en-US" dirty="0"/>
          </a:p>
          <a:p>
            <a:pPr>
              <a:spcBef>
                <a:spcPct val="100000"/>
              </a:spcBef>
              <a:defRPr/>
            </a:pPr>
            <a:r>
              <a:rPr lang="en-US" dirty="0"/>
              <a:t>Experts, both internal and external, can provide valuable inputs in procurement decisions</a:t>
            </a: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C6ECC28F-88DF-46A0-8F0C-ED645DE7C92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273868" y="1198952"/>
            <a:ext cx="171790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28364" y="229126"/>
            <a:ext cx="8933597" cy="672485"/>
          </a:xfrm>
        </p:spPr>
        <p:txBody>
          <a:bodyPr>
            <a:normAutofit/>
          </a:bodyPr>
          <a:lstStyle/>
          <a:p>
            <a:pPr algn="ctr" eaLnBrk="1" hangingPunct="1"/>
            <a:r>
              <a:rPr lang="en-US" altLang="en-US" sz="3600" b="1" dirty="0">
                <a:solidFill>
                  <a:srgbClr val="0070C0"/>
                </a:solidFill>
              </a:rPr>
              <a:t>        </a:t>
            </a:r>
            <a:r>
              <a:rPr lang="en-US" altLang="en-US" sz="3200" b="1" dirty="0">
                <a:solidFill>
                  <a:srgbClr val="00B0F0"/>
                </a:solidFill>
              </a:rPr>
              <a:t>Make-or-Buy Example</a:t>
            </a:r>
            <a:endParaRPr lang="en-US" altLang="en-US" sz="3200" b="1" dirty="0">
              <a:solidFill>
                <a:srgbClr val="00B0F0"/>
              </a:solidFill>
            </a:endParaRPr>
          </a:p>
        </p:txBody>
      </p:sp>
      <p:sp>
        <p:nvSpPr>
          <p:cNvPr id="19459" name="Rectangle 3"/>
          <p:cNvSpPr>
            <a:spLocks noGrp="1" noChangeArrowheads="1"/>
          </p:cNvSpPr>
          <p:nvPr>
            <p:ph idx="1"/>
          </p:nvPr>
        </p:nvSpPr>
        <p:spPr>
          <a:xfrm>
            <a:off x="192175" y="1784350"/>
            <a:ext cx="10620985" cy="4572000"/>
          </a:xfrm>
        </p:spPr>
        <p:txBody>
          <a:bodyPr/>
          <a:lstStyle/>
          <a:p>
            <a:pPr marL="457200" indent="-457200">
              <a:spcBef>
                <a:spcPct val="100000"/>
              </a:spcBef>
            </a:pPr>
            <a:r>
              <a:rPr lang="en-US" altLang="en-US" dirty="0"/>
              <a:t>Assume you can lease an item you need for a project for </a:t>
            </a:r>
            <a:r>
              <a:rPr lang="en-US" altLang="en-US" b="1" dirty="0">
                <a:solidFill>
                  <a:srgbClr val="0070C0"/>
                </a:solidFill>
              </a:rPr>
              <a:t>$800/day</a:t>
            </a:r>
            <a:r>
              <a:rPr lang="en-US" altLang="en-US" dirty="0"/>
              <a:t>; to purchase the item, the cost is </a:t>
            </a:r>
            <a:r>
              <a:rPr lang="en-US" altLang="en-US" b="1" dirty="0">
                <a:solidFill>
                  <a:srgbClr val="0070C0"/>
                </a:solidFill>
              </a:rPr>
              <a:t>$12,000 </a:t>
            </a:r>
            <a:r>
              <a:rPr lang="en-US" altLang="en-US" dirty="0"/>
              <a:t>plus a daily operational cost of </a:t>
            </a:r>
            <a:r>
              <a:rPr lang="en-US" altLang="en-US" b="1" dirty="0">
                <a:solidFill>
                  <a:srgbClr val="0070C0"/>
                </a:solidFill>
              </a:rPr>
              <a:t>$400/day</a:t>
            </a:r>
            <a:endParaRPr lang="en-US" altLang="en-US" b="1" dirty="0">
              <a:solidFill>
                <a:srgbClr val="0070C0"/>
              </a:solidFill>
            </a:endParaRPr>
          </a:p>
          <a:p>
            <a:pPr marL="457200" indent="-457200">
              <a:spcBef>
                <a:spcPct val="100000"/>
              </a:spcBef>
            </a:pPr>
            <a:r>
              <a:rPr lang="en-US" altLang="en-US" dirty="0"/>
              <a:t>How long will it take for the purchase cost to be the same as the lease cost?</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EFA66510-CAE2-4905-9A63-4AD25B1B3A3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742370" y="1017107"/>
            <a:ext cx="141310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3" y="219774"/>
            <a:ext cx="8382000" cy="893762"/>
          </a:xfrm>
        </p:spPr>
        <p:txBody>
          <a:bodyPr>
            <a:normAutofit/>
          </a:bodyPr>
          <a:lstStyle/>
          <a:p>
            <a:pPr algn="ctr" eaLnBrk="1" hangingPunct="1"/>
            <a:r>
              <a:rPr lang="en-US" altLang="en-US" sz="3200" b="1" dirty="0">
                <a:solidFill>
                  <a:srgbClr val="00B0F0"/>
                </a:solidFill>
              </a:rPr>
              <a:t>Make-or Buy Solution</a:t>
            </a:r>
            <a:endParaRPr lang="en-US" altLang="en-US" sz="3200" b="1" dirty="0">
              <a:solidFill>
                <a:srgbClr val="00B0F0"/>
              </a:solidFill>
            </a:endParaRPr>
          </a:p>
        </p:txBody>
      </p:sp>
      <p:sp>
        <p:nvSpPr>
          <p:cNvPr id="25603" name="Rectangle 3"/>
          <p:cNvSpPr>
            <a:spLocks noGrp="1" noChangeArrowheads="1"/>
          </p:cNvSpPr>
          <p:nvPr>
            <p:ph idx="1"/>
          </p:nvPr>
        </p:nvSpPr>
        <p:spPr>
          <a:xfrm>
            <a:off x="157254" y="1579570"/>
            <a:ext cx="10581866" cy="4419600"/>
          </a:xfrm>
        </p:spPr>
        <p:txBody>
          <a:bodyPr rtlCol="0">
            <a:noAutofit/>
          </a:bodyPr>
          <a:lstStyle/>
          <a:p>
            <a:pPr algn="just">
              <a:defRPr/>
            </a:pPr>
            <a:r>
              <a:rPr lang="en-US" dirty="0"/>
              <a:t>Set up an equation so both options, purchase and lease, are equal</a:t>
            </a:r>
            <a:endParaRPr lang="en-US" dirty="0"/>
          </a:p>
          <a:p>
            <a:pPr algn="just">
              <a:defRPr/>
            </a:pPr>
            <a:r>
              <a:rPr lang="en-US" dirty="0"/>
              <a:t>In this example, use the following equation; let </a:t>
            </a:r>
            <a:r>
              <a:rPr lang="en-US" b="1" i="1" dirty="0">
                <a:solidFill>
                  <a:srgbClr val="0070C0"/>
                </a:solidFill>
              </a:rPr>
              <a:t>d</a:t>
            </a:r>
            <a:r>
              <a:rPr lang="en-US" dirty="0"/>
              <a:t> be the number of days to use the item:</a:t>
            </a:r>
            <a:endParaRPr lang="en-US" dirty="0"/>
          </a:p>
          <a:p>
            <a:pPr lvl="1" algn="just">
              <a:buNone/>
              <a:defRPr/>
            </a:pPr>
            <a:r>
              <a:rPr lang="en-US" sz="2800" b="1" dirty="0">
                <a:solidFill>
                  <a:srgbClr val="0070C0"/>
                </a:solidFill>
              </a:rPr>
              <a:t>$12,000 + $400d = $800d</a:t>
            </a:r>
            <a:endParaRPr lang="en-US" sz="2800" b="1" dirty="0">
              <a:solidFill>
                <a:srgbClr val="0070C0"/>
              </a:solidFill>
            </a:endParaRPr>
          </a:p>
          <a:p>
            <a:pPr lvl="1" algn="just">
              <a:buNone/>
              <a:defRPr/>
            </a:pPr>
            <a:r>
              <a:rPr lang="en-US" sz="2800" dirty="0"/>
              <a:t>Subtracting $400d from both sides, you get:</a:t>
            </a:r>
            <a:endParaRPr lang="en-US" sz="2800" dirty="0"/>
          </a:p>
          <a:p>
            <a:pPr lvl="1" algn="just">
              <a:buNone/>
              <a:defRPr/>
            </a:pPr>
            <a:r>
              <a:rPr lang="en-US" sz="2800" b="1" dirty="0">
                <a:solidFill>
                  <a:srgbClr val="0070C0"/>
                </a:solidFill>
              </a:rPr>
              <a:t>$12,000 = $400d</a:t>
            </a:r>
            <a:endParaRPr lang="en-US" sz="2800" b="1" dirty="0">
              <a:solidFill>
                <a:srgbClr val="0070C0"/>
              </a:solidFill>
            </a:endParaRPr>
          </a:p>
          <a:p>
            <a:pPr lvl="1" algn="just">
              <a:buNone/>
              <a:defRPr/>
            </a:pPr>
            <a:r>
              <a:rPr lang="en-US" sz="2800" dirty="0"/>
              <a:t>Dividing both sides by </a:t>
            </a:r>
            <a:r>
              <a:rPr lang="en-US" sz="2800" b="1" dirty="0">
                <a:solidFill>
                  <a:srgbClr val="0070C0"/>
                </a:solidFill>
              </a:rPr>
              <a:t>$400</a:t>
            </a:r>
            <a:r>
              <a:rPr lang="en-US" sz="2800" dirty="0"/>
              <a:t>, you get:</a:t>
            </a:r>
            <a:endParaRPr lang="en-US" sz="2800" dirty="0"/>
          </a:p>
          <a:p>
            <a:pPr lvl="1" algn="just">
              <a:buNone/>
              <a:defRPr/>
            </a:pPr>
            <a:r>
              <a:rPr lang="en-US" sz="2800" b="1" dirty="0">
                <a:solidFill>
                  <a:srgbClr val="0070C0"/>
                </a:solidFill>
              </a:rPr>
              <a:t>d = 30</a:t>
            </a:r>
            <a:endParaRPr lang="en-US" sz="2800" b="1" dirty="0">
              <a:solidFill>
                <a:srgbClr val="0070C0"/>
              </a:solidFill>
            </a:endParaRPr>
          </a:p>
          <a:p>
            <a:pPr algn="just">
              <a:defRPr/>
            </a:pPr>
            <a:r>
              <a:rPr lang="en-US" dirty="0"/>
              <a:t>If you need the item for more than 30 days, it is more economical to purchase it</a:t>
            </a:r>
            <a:endParaRPr lang="en-US" dirty="0"/>
          </a:p>
          <a:p>
            <a:pPr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31A01BF1-8E8A-40BB-A0EC-E953BA7292E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739120" y="1113536"/>
            <a:ext cx="13784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200" b="1" dirty="0">
                <a:solidFill>
                  <a:srgbClr val="00B0F0"/>
                </a:solidFill>
              </a:rPr>
              <a:t>Types of Contracts</a:t>
            </a:r>
            <a:endParaRPr lang="en-US" sz="3200" b="1" dirty="0">
              <a:solidFill>
                <a:srgbClr val="00B0F0"/>
              </a:solidFill>
            </a:endParaRPr>
          </a:p>
        </p:txBody>
      </p:sp>
      <p:sp>
        <p:nvSpPr>
          <p:cNvPr id="21507" name="Rectangle 3"/>
          <p:cNvSpPr>
            <a:spLocks noGrp="1" noChangeArrowheads="1"/>
          </p:cNvSpPr>
          <p:nvPr>
            <p:ph idx="1"/>
          </p:nvPr>
        </p:nvSpPr>
        <p:spPr>
          <a:xfrm>
            <a:off x="71120" y="1374775"/>
            <a:ext cx="10359732" cy="5257800"/>
          </a:xfrm>
        </p:spPr>
        <p:txBody>
          <a:bodyPr>
            <a:noAutofit/>
          </a:bodyPr>
          <a:lstStyle/>
          <a:p>
            <a:pPr marL="457200" indent="-457200" algn="just"/>
            <a:r>
              <a:rPr lang="en-US" altLang="en-US" dirty="0"/>
              <a:t>Different types of contracts can be used in different situations</a:t>
            </a:r>
            <a:endParaRPr lang="en-US" altLang="en-US" dirty="0"/>
          </a:p>
          <a:p>
            <a:pPr marL="1027430" lvl="1" indent="-455930" algn="just"/>
            <a:r>
              <a:rPr lang="en-US" altLang="en-US" sz="2800" b="1" dirty="0">
                <a:solidFill>
                  <a:srgbClr val="00B0F0"/>
                </a:solidFill>
              </a:rPr>
              <a:t>Fixed price </a:t>
            </a:r>
            <a:r>
              <a:rPr lang="en-US" altLang="en-US" sz="2800" dirty="0">
                <a:solidFill>
                  <a:srgbClr val="00B0F0"/>
                </a:solidFill>
              </a:rPr>
              <a:t>or</a:t>
            </a:r>
            <a:r>
              <a:rPr lang="en-US" altLang="en-US" sz="2800" b="1" dirty="0">
                <a:solidFill>
                  <a:srgbClr val="00B0F0"/>
                </a:solidFill>
              </a:rPr>
              <a:t> lump sum</a:t>
            </a:r>
            <a:r>
              <a:rPr lang="en-US" altLang="en-US" sz="2800" dirty="0">
                <a:solidFill>
                  <a:srgbClr val="00B0F0"/>
                </a:solidFill>
              </a:rPr>
              <a:t> </a:t>
            </a:r>
            <a:r>
              <a:rPr lang="en-US" altLang="en-US" sz="2800" dirty="0"/>
              <a:t>contracts: involve a fixed total price for a well-defined product or service</a:t>
            </a:r>
            <a:endParaRPr lang="en-US" altLang="en-US" sz="2800" dirty="0"/>
          </a:p>
          <a:p>
            <a:pPr marL="1027430" lvl="1" indent="-455930" algn="just"/>
            <a:r>
              <a:rPr lang="en-US" altLang="en-US" sz="2800" b="1" dirty="0">
                <a:solidFill>
                  <a:srgbClr val="00B0F0"/>
                </a:solidFill>
              </a:rPr>
              <a:t>Cost reimbursable</a:t>
            </a:r>
            <a:r>
              <a:rPr lang="en-US" altLang="en-US" sz="2800" dirty="0">
                <a:solidFill>
                  <a:srgbClr val="00B0F0"/>
                </a:solidFill>
              </a:rPr>
              <a:t> </a:t>
            </a:r>
            <a:r>
              <a:rPr lang="en-US" altLang="en-US" sz="2800" dirty="0"/>
              <a:t>contracts: involve payment to the seller for direct and indirect costs</a:t>
            </a:r>
            <a:endParaRPr lang="en-US" altLang="en-US" sz="2800" dirty="0"/>
          </a:p>
          <a:p>
            <a:pPr marL="1027430" lvl="1" indent="-455930" algn="just"/>
            <a:r>
              <a:rPr lang="en-US" altLang="en-US" sz="2800" b="1" dirty="0">
                <a:solidFill>
                  <a:srgbClr val="00B0F0"/>
                </a:solidFill>
              </a:rPr>
              <a:t>Time and material</a:t>
            </a:r>
            <a:r>
              <a:rPr lang="en-US" altLang="en-US" sz="2800" dirty="0">
                <a:solidFill>
                  <a:srgbClr val="00B0F0"/>
                </a:solidFill>
              </a:rPr>
              <a:t> </a:t>
            </a:r>
            <a:r>
              <a:rPr lang="en-US" altLang="en-US" sz="2800" dirty="0"/>
              <a:t>contracts: hybrid of both fixed price and cost reimbursable contracts, often used by consultants</a:t>
            </a:r>
            <a:endParaRPr lang="en-US" altLang="en-US" sz="2800" dirty="0"/>
          </a:p>
          <a:p>
            <a:pPr marL="1027430" lvl="1" indent="-455930" algn="just"/>
            <a:r>
              <a:rPr lang="en-US" altLang="en-US" sz="2800" b="1" dirty="0">
                <a:solidFill>
                  <a:srgbClr val="00B0F0"/>
                </a:solidFill>
              </a:rPr>
              <a:t>Unit price</a:t>
            </a:r>
            <a:r>
              <a:rPr lang="en-US" altLang="en-US" sz="2800" dirty="0">
                <a:solidFill>
                  <a:srgbClr val="00B0F0"/>
                </a:solidFill>
              </a:rPr>
              <a:t> </a:t>
            </a:r>
            <a:r>
              <a:rPr lang="en-US" altLang="en-US" sz="2800" dirty="0"/>
              <a:t>contracts: require the buyer to pay the seller a predetermined amount per unit of service</a:t>
            </a:r>
            <a:endParaRPr lang="en-US" altLang="en-US" sz="2800" dirty="0"/>
          </a:p>
          <a:p>
            <a:pPr marL="457200" indent="-457200" algn="just"/>
            <a:r>
              <a:rPr lang="en-US" altLang="en-US" dirty="0"/>
              <a:t>A single contract can actually include all four of these categories, if it makes sense for that particular procurement</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8A98A9A4-D899-446B-9D13-9E796304741A}"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315425" y="63388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607040" y="1127816"/>
            <a:ext cx="14732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2266925" y="161552"/>
            <a:ext cx="8305800" cy="809010"/>
          </a:xfrm>
        </p:spPr>
        <p:txBody>
          <a:bodyPr>
            <a:normAutofit/>
          </a:bodyPr>
          <a:lstStyle/>
          <a:p>
            <a:pPr algn="ctr" eaLnBrk="1" hangingPunct="1"/>
            <a:r>
              <a:rPr lang="en-US" altLang="en-US" sz="3200" b="1" dirty="0">
                <a:solidFill>
                  <a:srgbClr val="00B0F0"/>
                </a:solidFill>
              </a:rPr>
              <a:t>Point of Total Assumption</a:t>
            </a:r>
            <a:endParaRPr lang="en-US" altLang="en-US" sz="3200" b="1" dirty="0">
              <a:solidFill>
                <a:srgbClr val="00B0F0"/>
              </a:solidFill>
            </a:endParaRPr>
          </a:p>
        </p:txBody>
      </p:sp>
      <p:sp>
        <p:nvSpPr>
          <p:cNvPr id="27651" name="Content Placeholder 2"/>
          <p:cNvSpPr>
            <a:spLocks noGrp="1"/>
          </p:cNvSpPr>
          <p:nvPr>
            <p:ph idx="1"/>
          </p:nvPr>
        </p:nvSpPr>
        <p:spPr>
          <a:xfrm>
            <a:off x="69021" y="1691897"/>
            <a:ext cx="10281920" cy="4572000"/>
          </a:xfrm>
        </p:spPr>
        <p:txBody>
          <a:bodyPr rtlCol="0">
            <a:normAutofit/>
          </a:bodyPr>
          <a:lstStyle/>
          <a:p>
            <a:pPr algn="just">
              <a:defRPr/>
            </a:pPr>
            <a:r>
              <a:rPr lang="en-US" dirty="0"/>
              <a:t>The </a:t>
            </a:r>
            <a:r>
              <a:rPr lang="en-US" b="1" dirty="0">
                <a:solidFill>
                  <a:srgbClr val="00B0F0"/>
                </a:solidFill>
              </a:rPr>
              <a:t>Point of Total Assumption (PTA) </a:t>
            </a:r>
            <a:r>
              <a:rPr lang="en-US" dirty="0"/>
              <a:t>is the cost at which the contractor assumes total responsibility for each additional dollar of contract cost</a:t>
            </a:r>
            <a:endParaRPr lang="en-US" dirty="0"/>
          </a:p>
          <a:p>
            <a:pPr algn="just">
              <a:defRPr/>
            </a:pPr>
            <a:r>
              <a:rPr lang="en-US" dirty="0"/>
              <a:t>Contractors do not want to reach the point of total assumption because it hurts them financially, so they have an incentive to prevent cost overruns</a:t>
            </a:r>
            <a:endParaRPr lang="en-US" dirty="0"/>
          </a:p>
          <a:p>
            <a:pPr algn="just">
              <a:defRPr/>
            </a:pPr>
            <a:r>
              <a:rPr lang="en-US" dirty="0"/>
              <a:t>The PTA is calculated with the following formula:</a:t>
            </a:r>
            <a:endParaRPr lang="en-US" dirty="0"/>
          </a:p>
          <a:p>
            <a:pPr algn="just">
              <a:buNone/>
              <a:defRPr/>
            </a:pPr>
            <a:r>
              <a:rPr lang="en-US" sz="2400" b="1" dirty="0"/>
              <a:t>     </a:t>
            </a:r>
            <a:r>
              <a:rPr lang="en-US" sz="2400" b="1" dirty="0">
                <a:solidFill>
                  <a:srgbClr val="00B0F0"/>
                </a:solidFill>
              </a:rPr>
              <a:t>PTA = (ceiling price – target price)/government share + target cost</a:t>
            </a:r>
            <a:endParaRPr lang="en-US" sz="2400" b="1" dirty="0">
              <a:solidFill>
                <a:srgbClr val="00B0F0"/>
              </a:solidFill>
            </a:endParaRP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C3BDCB1B-A373-4236-A0BB-21A60D3A263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8" name="TextBox 7"/>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572726" y="1115313"/>
            <a:ext cx="14262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171367" y="129223"/>
            <a:ext cx="10515600" cy="869118"/>
          </a:xfrm>
        </p:spPr>
        <p:txBody>
          <a:bodyPr>
            <a:normAutofit/>
          </a:bodyPr>
          <a:lstStyle/>
          <a:p>
            <a:pPr algn="ctr" eaLnBrk="1" hangingPunct="1"/>
            <a:r>
              <a:rPr lang="en-US" altLang="en-US" sz="3200" b="1" dirty="0">
                <a:solidFill>
                  <a:srgbClr val="00B0F0"/>
                </a:solidFill>
              </a:rPr>
              <a:t>Cost Reimbursable Contracts</a:t>
            </a:r>
            <a:endParaRPr lang="en-US" altLang="en-US" sz="3200" b="1" dirty="0">
              <a:solidFill>
                <a:srgbClr val="00B0F0"/>
              </a:solidFill>
            </a:endParaRPr>
          </a:p>
        </p:txBody>
      </p:sp>
      <p:sp>
        <p:nvSpPr>
          <p:cNvPr id="28675" name="Rectangle 3"/>
          <p:cNvSpPr>
            <a:spLocks noGrp="1" noChangeArrowheads="1"/>
          </p:cNvSpPr>
          <p:nvPr>
            <p:ph idx="1"/>
          </p:nvPr>
        </p:nvSpPr>
        <p:spPr>
          <a:xfrm>
            <a:off x="278067" y="1760172"/>
            <a:ext cx="10294658" cy="4029075"/>
          </a:xfrm>
        </p:spPr>
        <p:txBody>
          <a:bodyPr rtlCol="0">
            <a:normAutofit/>
          </a:bodyPr>
          <a:lstStyle/>
          <a:p>
            <a:pPr marL="457200" indent="-457200" algn="just">
              <a:defRPr/>
            </a:pPr>
            <a:r>
              <a:rPr lang="en-US" b="1" dirty="0">
                <a:solidFill>
                  <a:srgbClr val="00B0F0"/>
                </a:solidFill>
              </a:rPr>
              <a:t>Cost plus incentive fee (CPIF</a:t>
            </a:r>
            <a:r>
              <a:rPr lang="en-US" b="1" dirty="0">
                <a:solidFill>
                  <a:srgbClr val="0070C0"/>
                </a:solidFill>
              </a:rPr>
              <a:t>)</a:t>
            </a:r>
            <a:r>
              <a:rPr lang="en-US" dirty="0">
                <a:solidFill>
                  <a:srgbClr val="0070C0"/>
                </a:solidFill>
              </a:rPr>
              <a:t>: </a:t>
            </a:r>
            <a:r>
              <a:rPr lang="en-US" dirty="0"/>
              <a:t>the buyer pays the supplier for allowable performance costs plus a predetermined fee and an incentive bonus</a:t>
            </a:r>
            <a:endParaRPr lang="en-US" dirty="0"/>
          </a:p>
          <a:p>
            <a:pPr marL="457200" indent="-457200" algn="just">
              <a:defRPr/>
            </a:pPr>
            <a:r>
              <a:rPr lang="en-US" b="1" dirty="0">
                <a:solidFill>
                  <a:srgbClr val="00B0F0"/>
                </a:solidFill>
              </a:rPr>
              <a:t>Cost plus fixed fee (CPFF)</a:t>
            </a:r>
            <a:r>
              <a:rPr lang="en-US" dirty="0">
                <a:solidFill>
                  <a:srgbClr val="00B0F0"/>
                </a:solidFill>
              </a:rPr>
              <a:t>: </a:t>
            </a:r>
            <a:r>
              <a:rPr lang="en-US" dirty="0"/>
              <a:t>the buyer pays the supplier for allowable performance costs plus a fixed fee payment usually based on a percentage of estimated costs</a:t>
            </a:r>
            <a:endParaRPr lang="en-US" dirty="0"/>
          </a:p>
          <a:p>
            <a:pPr marL="457200" indent="-457200" algn="just">
              <a:defRPr/>
            </a:pPr>
            <a:r>
              <a:rPr lang="en-US" b="1" dirty="0">
                <a:solidFill>
                  <a:srgbClr val="00B0F0"/>
                </a:solidFill>
              </a:rPr>
              <a:t>Cost plus percentage of costs (CPPC)</a:t>
            </a:r>
            <a:r>
              <a:rPr lang="en-US" dirty="0">
                <a:solidFill>
                  <a:srgbClr val="00B0F0"/>
                </a:solidFill>
              </a:rPr>
              <a:t>: </a:t>
            </a:r>
            <a:r>
              <a:rPr lang="en-US" dirty="0"/>
              <a:t>the buyer pays the supplier for allowable performance costs plus a predetermined percentage based on total costs</a:t>
            </a:r>
            <a:endParaRPr lang="en-US" dirty="0"/>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F421B447-DC46-4502-884F-F7626EADBAC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721379" y="1127564"/>
            <a:ext cx="139615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905000" y="-149142"/>
            <a:ext cx="8382000" cy="1143000"/>
          </a:xfrm>
        </p:spPr>
        <p:txBody>
          <a:bodyPr rtlCol="0">
            <a:normAutofit/>
          </a:bodyPr>
          <a:lstStyle/>
          <a:p>
            <a:pPr algn="ctr">
              <a:defRPr/>
            </a:pPr>
            <a:r>
              <a:rPr lang="en-US" sz="3200" b="1" dirty="0">
                <a:solidFill>
                  <a:srgbClr val="00B0F0"/>
                </a:solidFill>
              </a:rPr>
              <a:t>Contract Types Versus Risk</a:t>
            </a:r>
            <a:endParaRPr lang="en-US" sz="3200" b="1" dirty="0">
              <a:solidFill>
                <a:srgbClr val="00B0F0"/>
              </a:solidFill>
            </a:endParaRP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0D89AC81-3FF4-4FB4-A137-3C3CB50918A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pic>
        <p:nvPicPr>
          <p:cNvPr id="24580" name="Picture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41876" y="1177411"/>
            <a:ext cx="9640324" cy="4922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572725" y="1133603"/>
            <a:ext cx="146860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354263" y="78342"/>
            <a:ext cx="8305800" cy="1143000"/>
          </a:xfrm>
        </p:spPr>
        <p:txBody>
          <a:bodyPr>
            <a:normAutofit/>
          </a:bodyPr>
          <a:lstStyle/>
          <a:p>
            <a:pPr algn="ctr" eaLnBrk="1" hangingPunct="1"/>
            <a:r>
              <a:rPr lang="en-US" altLang="en-US" sz="3200" b="1" dirty="0">
                <a:solidFill>
                  <a:srgbClr val="00B0F0"/>
                </a:solidFill>
              </a:rPr>
              <a:t>Contract Statement of Work (SOW)</a:t>
            </a:r>
            <a:endParaRPr lang="en-US" altLang="en-US" sz="3200" b="1" dirty="0">
              <a:solidFill>
                <a:srgbClr val="00B0F0"/>
              </a:solidFill>
            </a:endParaRPr>
          </a:p>
        </p:txBody>
      </p:sp>
      <p:sp>
        <p:nvSpPr>
          <p:cNvPr id="32771" name="Rectangle 3"/>
          <p:cNvSpPr>
            <a:spLocks noGrp="1" noChangeArrowheads="1"/>
          </p:cNvSpPr>
          <p:nvPr>
            <p:ph idx="1"/>
          </p:nvPr>
        </p:nvSpPr>
        <p:spPr>
          <a:xfrm>
            <a:off x="265753" y="1691897"/>
            <a:ext cx="9995847" cy="4572000"/>
          </a:xfrm>
        </p:spPr>
        <p:txBody>
          <a:bodyPr rtlCol="0">
            <a:normAutofit/>
          </a:bodyPr>
          <a:lstStyle/>
          <a:p>
            <a:pPr algn="just">
              <a:spcBef>
                <a:spcPct val="60000"/>
              </a:spcBef>
              <a:defRPr/>
            </a:pPr>
            <a:r>
              <a:rPr lang="en-US" dirty="0"/>
              <a:t>A </a:t>
            </a:r>
            <a:r>
              <a:rPr lang="en-US" b="1" dirty="0">
                <a:solidFill>
                  <a:srgbClr val="00B0F0"/>
                </a:solidFill>
              </a:rPr>
              <a:t>statement of work</a:t>
            </a:r>
            <a:r>
              <a:rPr lang="en-US" dirty="0">
                <a:solidFill>
                  <a:srgbClr val="00B0F0"/>
                </a:solidFill>
              </a:rPr>
              <a:t> </a:t>
            </a:r>
            <a:r>
              <a:rPr lang="en-US" dirty="0"/>
              <a:t>is a description of the work required for the procurement</a:t>
            </a:r>
            <a:endParaRPr lang="en-US" dirty="0"/>
          </a:p>
          <a:p>
            <a:pPr algn="just">
              <a:spcBef>
                <a:spcPct val="60000"/>
              </a:spcBef>
              <a:defRPr/>
            </a:pPr>
            <a:r>
              <a:rPr lang="en-US" dirty="0"/>
              <a:t>If a SOW is used as part of a contract to describe only the work required for that particular contract, it is called a </a:t>
            </a:r>
            <a:r>
              <a:rPr lang="en-US" b="1" dirty="0">
                <a:solidFill>
                  <a:srgbClr val="00B0F0"/>
                </a:solidFill>
              </a:rPr>
              <a:t>contract statement of work</a:t>
            </a:r>
            <a:endParaRPr lang="en-US" dirty="0">
              <a:solidFill>
                <a:srgbClr val="00B0F0"/>
              </a:solidFill>
            </a:endParaRPr>
          </a:p>
          <a:p>
            <a:pPr algn="just">
              <a:spcBef>
                <a:spcPct val="60000"/>
              </a:spcBef>
              <a:defRPr/>
            </a:pPr>
            <a:r>
              <a:rPr lang="en-US" dirty="0"/>
              <a:t>A SOW is a type of scope statement</a:t>
            </a:r>
            <a:endParaRPr lang="en-US" dirty="0"/>
          </a:p>
          <a:p>
            <a:pPr algn="just">
              <a:spcBef>
                <a:spcPct val="60000"/>
              </a:spcBef>
              <a:defRPr/>
            </a:pPr>
            <a:r>
              <a:rPr lang="en-US" dirty="0"/>
              <a:t>A good SOW gives bidders a better understanding of the buyer’s expectations</a:t>
            </a: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507B2869-CBE2-4E90-B31E-5A03989D272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353040" y="1101678"/>
            <a:ext cx="175994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956860" y="1460060"/>
            <a:ext cx="9184943" cy="4800600"/>
          </a:xfrm>
          <a:prstGeom prst="rect">
            <a:avLst/>
          </a:prstGeom>
          <a:solidFill>
            <a:srgbClr val="FFFFFF"/>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panose="02020603050405020304"/>
            </a:endParaRPr>
          </a:p>
        </p:txBody>
      </p:sp>
      <p:sp>
        <p:nvSpPr>
          <p:cNvPr id="16387" name="Rectangle 2"/>
          <p:cNvSpPr>
            <a:spLocks noGrp="1" noChangeArrowheads="1"/>
          </p:cNvSpPr>
          <p:nvPr>
            <p:ph type="title"/>
          </p:nvPr>
        </p:nvSpPr>
        <p:spPr>
          <a:xfrm>
            <a:off x="1752676" y="108170"/>
            <a:ext cx="9175778" cy="457200"/>
          </a:xfrm>
        </p:spPr>
        <p:txBody>
          <a:bodyPr>
            <a:normAutofit fontScale="90000"/>
          </a:bodyPr>
          <a:lstStyle/>
          <a:p>
            <a:pPr algn="ctr"/>
            <a:br>
              <a:rPr lang="en-US" altLang="en-US" sz="2800" b="1" dirty="0">
                <a:solidFill>
                  <a:srgbClr val="0070C0"/>
                </a:solidFill>
              </a:rPr>
            </a:br>
            <a:r>
              <a:rPr lang="en-US" altLang="en-US" sz="3600" b="1" dirty="0">
                <a:solidFill>
                  <a:srgbClr val="00B0F0"/>
                </a:solidFill>
              </a:rPr>
              <a:t>Statement of Work (SOW) Template</a:t>
            </a:r>
            <a:endParaRPr lang="en-US" altLang="en-US" sz="2800" b="1" dirty="0">
              <a:solidFill>
                <a:srgbClr val="00B0F0"/>
              </a:solidFill>
            </a:endParaRPr>
          </a:p>
        </p:txBody>
      </p:sp>
      <p:graphicFrame>
        <p:nvGraphicFramePr>
          <p:cNvPr id="16388" name="Object 3"/>
          <p:cNvGraphicFramePr>
            <a:graphicFrameLocks noChangeAspect="1"/>
          </p:cNvGraphicFramePr>
          <p:nvPr/>
        </p:nvGraphicFramePr>
        <p:xfrm>
          <a:off x="311175" y="1460060"/>
          <a:ext cx="9821463" cy="4908771"/>
        </p:xfrm>
        <a:graphic>
          <a:graphicData uri="http://schemas.openxmlformats.org/presentationml/2006/ole">
            <mc:AlternateContent xmlns:mc="http://schemas.openxmlformats.org/markup-compatibility/2006">
              <mc:Choice xmlns:v="urn:schemas-microsoft-com:vml" Requires="v">
                <p:oleObj spid="_x0000_s0" name="Document" r:id="rId1" imgW="5637530" imgH="3382010" progId="Word.Document.8">
                  <p:embed/>
                </p:oleObj>
              </mc:Choice>
              <mc:Fallback>
                <p:oleObj name="Document" r:id="rId1" imgW="5637530" imgH="3382010" progId="Word.Document.8">
                  <p:embed/>
                  <p:pic>
                    <p:nvPicPr>
                      <p:cNvPr id="0" name="Object 3"/>
                      <p:cNvPicPr>
                        <a:picLocks noChangeAspect="1" noChangeArrowheads="1"/>
                      </p:cNvPicPr>
                      <p:nvPr/>
                    </p:nvPicPr>
                    <p:blipFill>
                      <a:blip r:embed="rId2"/>
                      <a:srcRect/>
                      <a:stretch>
                        <a:fillRect/>
                      </a:stretch>
                    </p:blipFill>
                    <p:spPr bwMode="auto">
                      <a:xfrm>
                        <a:off x="311175" y="1460060"/>
                        <a:ext cx="9821463" cy="4908771"/>
                      </a:xfrm>
                      <a:prstGeom prst="rect">
                        <a:avLst/>
                      </a:prstGeom>
                      <a:noFill/>
                      <a:ln>
                        <a:noFill/>
                      </a:ln>
                      <a:effectLst/>
                    </p:spPr>
                  </p:pic>
                </p:oleObj>
              </mc:Fallback>
            </mc:AlternateContent>
          </a:graphicData>
        </a:graphic>
      </p:graphicFrame>
      <p:sp>
        <p:nvSpPr>
          <p:cNvPr id="6" name="TextBox 5"/>
          <p:cNvSpPr txBox="1"/>
          <p:nvPr/>
        </p:nvSpPr>
        <p:spPr>
          <a:xfrm>
            <a:off x="9264625" y="629263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454640" y="1252471"/>
            <a:ext cx="161975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069783" y="136683"/>
            <a:ext cx="8382000" cy="838200"/>
          </a:xfrm>
        </p:spPr>
        <p:txBody>
          <a:bodyPr>
            <a:normAutofit/>
          </a:bodyPr>
          <a:lstStyle/>
          <a:p>
            <a:pPr algn="ctr" eaLnBrk="1" hangingPunct="1"/>
            <a:r>
              <a:rPr lang="en-US" altLang="en-US" sz="3200" b="1" dirty="0">
                <a:solidFill>
                  <a:srgbClr val="00B0F0"/>
                </a:solidFill>
              </a:rPr>
              <a:t>Planning Contracting</a:t>
            </a:r>
            <a:endParaRPr lang="en-US" altLang="en-US" sz="3200" b="1" dirty="0">
              <a:solidFill>
                <a:srgbClr val="00B0F0"/>
              </a:solidFill>
            </a:endParaRPr>
          </a:p>
        </p:txBody>
      </p:sp>
      <p:sp>
        <p:nvSpPr>
          <p:cNvPr id="28675" name="Rectangle 3"/>
          <p:cNvSpPr>
            <a:spLocks noGrp="1" noChangeArrowheads="1"/>
          </p:cNvSpPr>
          <p:nvPr>
            <p:ph idx="1"/>
          </p:nvPr>
        </p:nvSpPr>
        <p:spPr>
          <a:xfrm>
            <a:off x="146486" y="1447800"/>
            <a:ext cx="10021911" cy="5410200"/>
          </a:xfrm>
        </p:spPr>
        <p:txBody>
          <a:bodyPr>
            <a:normAutofit/>
          </a:bodyPr>
          <a:lstStyle/>
          <a:p>
            <a:pPr marL="457200" indent="-457200" algn="just"/>
            <a:r>
              <a:rPr lang="en-US" altLang="en-US" dirty="0"/>
              <a:t>Involves preparing several documents needed for potential sellers to prepare their responses and determining the evaluation criteria for the contract award</a:t>
            </a:r>
            <a:endParaRPr lang="en-US" altLang="en-US" dirty="0"/>
          </a:p>
          <a:p>
            <a:pPr marL="1027430" lvl="1" indent="-455930" algn="just"/>
            <a:r>
              <a:rPr lang="en-US" altLang="en-US" sz="2800" b="1" dirty="0">
                <a:solidFill>
                  <a:srgbClr val="00B0F0"/>
                </a:solidFill>
              </a:rPr>
              <a:t>Request for Proposals</a:t>
            </a:r>
            <a:r>
              <a:rPr lang="en-US" altLang="en-US" sz="2800" dirty="0"/>
              <a:t>: used to solicit proposals from prospective sellers</a:t>
            </a:r>
            <a:endParaRPr lang="en-US" altLang="en-US" sz="2800" dirty="0"/>
          </a:p>
          <a:p>
            <a:pPr marL="1370330" lvl="2" algn="just"/>
            <a:r>
              <a:rPr lang="en-US" altLang="en-US" sz="2800" dirty="0"/>
              <a:t>A </a:t>
            </a:r>
            <a:r>
              <a:rPr lang="en-US" altLang="en-US" sz="2800" b="1" dirty="0">
                <a:solidFill>
                  <a:srgbClr val="00B0F0"/>
                </a:solidFill>
              </a:rPr>
              <a:t>proposal</a:t>
            </a:r>
            <a:r>
              <a:rPr lang="en-US" altLang="en-US" sz="2800" dirty="0">
                <a:solidFill>
                  <a:srgbClr val="00B0F0"/>
                </a:solidFill>
              </a:rPr>
              <a:t> </a:t>
            </a:r>
            <a:r>
              <a:rPr lang="en-US" altLang="en-US" sz="2800" dirty="0"/>
              <a:t>is a document prepared by a seller when there are different approaches for meeting buyer needs </a:t>
            </a:r>
            <a:endParaRPr lang="en-US" altLang="en-US" sz="2800" dirty="0"/>
          </a:p>
          <a:p>
            <a:pPr marL="1027430" lvl="1" indent="-455930" algn="just"/>
            <a:r>
              <a:rPr lang="en-US" altLang="en-US" sz="2800" b="1" dirty="0">
                <a:solidFill>
                  <a:srgbClr val="00B0F0"/>
                </a:solidFill>
              </a:rPr>
              <a:t>Requests for Quotes</a:t>
            </a:r>
            <a:r>
              <a:rPr lang="en-US" altLang="en-US" sz="2800" dirty="0"/>
              <a:t>: used to solicit quotes or bids from prospective suppliers</a:t>
            </a:r>
            <a:endParaRPr lang="en-US" altLang="en-US" sz="2800" dirty="0"/>
          </a:p>
          <a:p>
            <a:pPr marL="1370330" lvl="2" algn="just"/>
            <a:r>
              <a:rPr lang="en-US" altLang="en-US" sz="2800" dirty="0"/>
              <a:t>A</a:t>
            </a:r>
            <a:r>
              <a:rPr lang="en-US" altLang="en-US" sz="2800" b="1" dirty="0"/>
              <a:t> </a:t>
            </a:r>
            <a:r>
              <a:rPr lang="en-US" altLang="en-US" sz="2800" b="1" dirty="0">
                <a:solidFill>
                  <a:srgbClr val="00B0F0"/>
                </a:solidFill>
              </a:rPr>
              <a:t>bid</a:t>
            </a:r>
            <a:r>
              <a:rPr lang="en-US" altLang="en-US" sz="2800" dirty="0">
                <a:solidFill>
                  <a:srgbClr val="00B0F0"/>
                </a:solidFill>
              </a:rPr>
              <a:t>, </a:t>
            </a:r>
            <a:r>
              <a:rPr lang="en-US" altLang="en-US" sz="2800" dirty="0"/>
              <a:t>also called a tender or quote (short for quotation), is a document prepared by sellers providing pricing for standard items that have been clearly defined by the buyer </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AFD197E3-8FC2-430A-B5E6-EA945094758D}"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451783" y="1103863"/>
            <a:ext cx="15937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792480" y="1600200"/>
            <a:ext cx="9418320" cy="4800600"/>
          </a:xfrm>
          <a:prstGeom prst="rect">
            <a:avLst/>
          </a:prstGeom>
          <a:solidFill>
            <a:srgbClr val="FFFFFF"/>
          </a:solidFill>
          <a:ln w="12700">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panose="02020603050405020304"/>
            </a:endParaRPr>
          </a:p>
        </p:txBody>
      </p:sp>
      <p:sp>
        <p:nvSpPr>
          <p:cNvPr id="18435" name="Rectangle 2"/>
          <p:cNvSpPr>
            <a:spLocks noGrp="1" noChangeArrowheads="1"/>
          </p:cNvSpPr>
          <p:nvPr>
            <p:ph type="title"/>
          </p:nvPr>
        </p:nvSpPr>
        <p:spPr>
          <a:xfrm>
            <a:off x="1943100" y="88900"/>
            <a:ext cx="8458200" cy="1143000"/>
          </a:xfrm>
        </p:spPr>
        <p:txBody>
          <a:bodyPr>
            <a:normAutofit/>
          </a:bodyPr>
          <a:lstStyle/>
          <a:p>
            <a:pPr algn="ctr"/>
            <a:r>
              <a:rPr lang="en-US" altLang="en-US" sz="3200" b="1" dirty="0">
                <a:solidFill>
                  <a:srgbClr val="00B0F0"/>
                </a:solidFill>
              </a:rPr>
              <a:t>Outline for a Request for Proposal (RFP)</a:t>
            </a:r>
            <a:endParaRPr lang="en-US" altLang="en-US" sz="3200" dirty="0">
              <a:solidFill>
                <a:srgbClr val="00B0F0"/>
              </a:solidFill>
            </a:endParaRPr>
          </a:p>
        </p:txBody>
      </p:sp>
      <p:graphicFrame>
        <p:nvGraphicFramePr>
          <p:cNvPr id="18436" name="Object 3"/>
          <p:cNvGraphicFramePr>
            <a:graphicFrameLocks noChangeAspect="1"/>
          </p:cNvGraphicFramePr>
          <p:nvPr/>
        </p:nvGraphicFramePr>
        <p:xfrm>
          <a:off x="792480" y="1615149"/>
          <a:ext cx="9906000" cy="4732762"/>
        </p:xfrm>
        <a:graphic>
          <a:graphicData uri="http://schemas.openxmlformats.org/presentationml/2006/ole">
            <mc:AlternateContent xmlns:mc="http://schemas.openxmlformats.org/markup-compatibility/2006">
              <mc:Choice xmlns:v="urn:schemas-microsoft-com:vml" Requires="v">
                <p:oleObj spid="_x0000_s0" name="Document" r:id="rId1" imgW="5486400" imgH="2941320" progId="Word.Document.8">
                  <p:embed/>
                </p:oleObj>
              </mc:Choice>
              <mc:Fallback>
                <p:oleObj name="Document" r:id="rId1" imgW="5486400" imgH="2941320" progId="Word.Document.8">
                  <p:embed/>
                  <p:pic>
                    <p:nvPicPr>
                      <p:cNvPr id="0" name="Object 3"/>
                      <p:cNvPicPr>
                        <a:picLocks noChangeAspect="1" noChangeArrowheads="1"/>
                      </p:cNvPicPr>
                      <p:nvPr/>
                    </p:nvPicPr>
                    <p:blipFill>
                      <a:blip r:embed="rId2">
                        <a:extLst>
                          <a:ext uri="{28A0092B-C50C-407E-A947-70E740481C1C}">
                            <a14:useLocalDpi xmlns:a14="http://schemas.microsoft.com/office/drawing/2010/main" val="0"/>
                          </a:ext>
                        </a:extLst>
                      </a:blip>
                      <a:srcRect r="13084"/>
                      <a:stretch>
                        <a:fillRect/>
                      </a:stretch>
                    </p:blipFill>
                    <p:spPr bwMode="auto">
                      <a:xfrm>
                        <a:off x="792480" y="1615149"/>
                        <a:ext cx="9906000" cy="4732762"/>
                      </a:xfrm>
                      <a:prstGeom prst="rect">
                        <a:avLst/>
                      </a:prstGeom>
                      <a:noFill/>
                      <a:ln>
                        <a:noFill/>
                      </a:ln>
                      <a:effectLst/>
                    </p:spPr>
                  </p:pic>
                </p:oleObj>
              </mc:Fallback>
            </mc:AlternateContent>
          </a:graphicData>
        </a:graphic>
      </p:graphicFrame>
      <p:sp>
        <p:nvSpPr>
          <p:cNvPr id="6" name="TextBox 5"/>
          <p:cNvSpPr txBox="1"/>
          <p:nvPr/>
        </p:nvSpPr>
        <p:spPr>
          <a:xfrm>
            <a:off x="9264625" y="63864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505440" y="1214454"/>
            <a:ext cx="15210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308225" cy="107823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84565"/>
            <a:ext cx="10515600" cy="689731"/>
          </a:xfrm>
        </p:spPr>
        <p:txBody>
          <a:bodyPr>
            <a:normAutofit/>
          </a:bodyPr>
          <a:lstStyle/>
          <a:p>
            <a:pPr algn="ctr" eaLnBrk="1" hangingPunct="1"/>
            <a:r>
              <a:rPr lang="en-US" altLang="en-US" sz="3200" b="1" dirty="0">
                <a:solidFill>
                  <a:srgbClr val="00B0F0"/>
                </a:solidFill>
              </a:rPr>
              <a:t>Evaluation Criteria</a:t>
            </a:r>
            <a:endParaRPr lang="en-US" altLang="en-US" sz="3200" b="1" dirty="0">
              <a:solidFill>
                <a:srgbClr val="00B0F0"/>
              </a:solidFill>
            </a:endParaRPr>
          </a:p>
        </p:txBody>
      </p:sp>
      <p:sp>
        <p:nvSpPr>
          <p:cNvPr id="34819" name="Rectangle 3"/>
          <p:cNvSpPr>
            <a:spLocks noGrp="1" noChangeArrowheads="1"/>
          </p:cNvSpPr>
          <p:nvPr>
            <p:ph idx="1"/>
          </p:nvPr>
        </p:nvSpPr>
        <p:spPr>
          <a:xfrm>
            <a:off x="378043" y="1789136"/>
            <a:ext cx="10005477" cy="4351338"/>
          </a:xfrm>
        </p:spPr>
        <p:txBody>
          <a:bodyPr rtlCol="0">
            <a:normAutofit/>
          </a:bodyPr>
          <a:lstStyle/>
          <a:p>
            <a:pPr algn="just">
              <a:spcBef>
                <a:spcPct val="100000"/>
              </a:spcBef>
              <a:defRPr/>
            </a:pPr>
            <a:r>
              <a:rPr lang="en-US" dirty="0"/>
              <a:t>It’s important to prepare some form of evaluation criteria, preferably before issuing a formal RFP or RFQ</a:t>
            </a:r>
            <a:endParaRPr lang="en-US" dirty="0"/>
          </a:p>
          <a:p>
            <a:pPr algn="just">
              <a:spcBef>
                <a:spcPct val="100000"/>
              </a:spcBef>
              <a:defRPr/>
            </a:pPr>
            <a:r>
              <a:rPr lang="en-US" dirty="0"/>
              <a:t>Beware of proposals that look good on paper; be sure to evaluate factors, such as past performance and management approach</a:t>
            </a:r>
            <a:endParaRPr lang="en-US" dirty="0"/>
          </a:p>
          <a:p>
            <a:pPr algn="just">
              <a:spcBef>
                <a:spcPct val="100000"/>
              </a:spcBef>
              <a:defRPr/>
            </a:pPr>
            <a:r>
              <a:rPr lang="en-US" dirty="0"/>
              <a:t>Can require a technical presentation as part of a proposal</a:t>
            </a: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D519FD89-1210-4033-BF41-171FB5CEB35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668000" y="1036008"/>
            <a:ext cx="1373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100877" y="0"/>
            <a:ext cx="8458200" cy="885742"/>
          </a:xfrm>
        </p:spPr>
        <p:txBody>
          <a:bodyPr>
            <a:noAutofit/>
          </a:bodyPr>
          <a:lstStyle/>
          <a:p>
            <a:pPr algn="ctr"/>
            <a:br>
              <a:rPr lang="en-US" altLang="en-US" sz="3200" dirty="0">
                <a:solidFill>
                  <a:srgbClr val="0070C0"/>
                </a:solidFill>
              </a:rPr>
            </a:br>
            <a:r>
              <a:rPr lang="en-US" altLang="en-US" sz="3200" b="1" dirty="0">
                <a:solidFill>
                  <a:srgbClr val="00B0F0"/>
                </a:solidFill>
              </a:rPr>
              <a:t>Sample Proposal Evaluation Sheet</a:t>
            </a:r>
            <a:endParaRPr lang="en-US" altLang="en-US" sz="3200" dirty="0">
              <a:solidFill>
                <a:srgbClr val="00B0F0"/>
              </a:solidFill>
            </a:endParaRPr>
          </a:p>
        </p:txBody>
      </p:sp>
      <p:sp>
        <p:nvSpPr>
          <p:cNvPr id="21508" name="Text Box 4"/>
          <p:cNvSpPr txBox="1">
            <a:spLocks noChangeArrowheads="1"/>
          </p:cNvSpPr>
          <p:nvPr/>
        </p:nvSpPr>
        <p:spPr bwMode="auto">
          <a:xfrm>
            <a:off x="1049236" y="1456659"/>
            <a:ext cx="9154740"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GB" altLang="en-US" sz="2600" b="1" i="0" u="none" strike="noStrike" kern="1200" cap="none" spc="0" normalizeH="0" baseline="0" noProof="0" dirty="0">
                <a:ln>
                  <a:noFill/>
                </a:ln>
                <a:solidFill>
                  <a:srgbClr val="C00000"/>
                </a:solidFill>
                <a:effectLst/>
                <a:uLnTx/>
                <a:uFillTx/>
                <a:latin typeface="Times New Roman" panose="02020603050405020304"/>
                <a:ea typeface="+mn-ea"/>
                <a:cs typeface="Times New Roman" panose="02020603050405020304"/>
              </a:rPr>
              <a:t>The following template could be used by a project team to help create a short list of the best three proposals.</a:t>
            </a:r>
            <a:endParaRPr kumimoji="0" lang="en-GB" altLang="en-US" sz="2600" b="1" i="0" u="none" strike="noStrike" kern="1200" cap="none" spc="0" normalizeH="0" baseline="0" noProof="0" dirty="0">
              <a:ln>
                <a:noFill/>
              </a:ln>
              <a:solidFill>
                <a:srgbClr val="C00000"/>
              </a:solidFill>
              <a:effectLst/>
              <a:uLnTx/>
              <a:uFillTx/>
              <a:latin typeface="Times New Roman" panose="02020603050405020304"/>
              <a:ea typeface="+mn-ea"/>
              <a:cs typeface="Times New Roman" panose="02020603050405020304"/>
            </a:endParaRPr>
          </a:p>
        </p:txBody>
      </p:sp>
      <p:sp>
        <p:nvSpPr>
          <p:cNvPr id="6" name="TextBox 5"/>
          <p:cNvSpPr txBox="1"/>
          <p:nvPr/>
        </p:nvSpPr>
        <p:spPr>
          <a:xfrm>
            <a:off x="9250977"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pic>
        <p:nvPicPr>
          <p:cNvPr id="8" name="Picture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57200" y="2349211"/>
            <a:ext cx="9933411" cy="410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p:cNvSpPr/>
          <p:nvPr/>
        </p:nvSpPr>
        <p:spPr>
          <a:xfrm>
            <a:off x="10690242" y="1059305"/>
            <a:ext cx="13844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eaLnBrk="1" hangingPunct="1"/>
            <a:r>
              <a:rPr lang="en-US" altLang="en-US" sz="3200" b="1" dirty="0">
                <a:solidFill>
                  <a:srgbClr val="00B0F0"/>
                </a:solidFill>
              </a:rPr>
              <a:t>Requesting Seller Responses</a:t>
            </a:r>
            <a:endParaRPr lang="en-US" altLang="en-US" sz="3200" b="1" dirty="0">
              <a:solidFill>
                <a:srgbClr val="00B0F0"/>
              </a:solidFill>
            </a:endParaRPr>
          </a:p>
        </p:txBody>
      </p:sp>
      <p:sp>
        <p:nvSpPr>
          <p:cNvPr id="35843" name="Rectangle 3"/>
          <p:cNvSpPr>
            <a:spLocks noGrp="1" noChangeArrowheads="1"/>
          </p:cNvSpPr>
          <p:nvPr>
            <p:ph idx="1"/>
          </p:nvPr>
        </p:nvSpPr>
        <p:spPr>
          <a:xfrm>
            <a:off x="377164" y="1661696"/>
            <a:ext cx="10195561" cy="4267200"/>
          </a:xfrm>
        </p:spPr>
        <p:txBody>
          <a:bodyPr rtlCol="0">
            <a:noAutofit/>
          </a:bodyPr>
          <a:lstStyle/>
          <a:p>
            <a:pPr marL="457200" indent="-457200">
              <a:defRPr/>
            </a:pPr>
            <a:r>
              <a:rPr lang="en-US" dirty="0"/>
              <a:t>Deciding whom to ask to do the work, sending appropriate documentation to potential sellers, and obtaining proposals or bids</a:t>
            </a:r>
            <a:endParaRPr lang="ar-EG" dirty="0"/>
          </a:p>
          <a:p>
            <a:pPr marL="0" indent="0">
              <a:buNone/>
              <a:defRPr/>
            </a:pPr>
            <a:endParaRPr lang="en-US" dirty="0"/>
          </a:p>
          <a:p>
            <a:pPr marL="457200" indent="-457200">
              <a:defRPr/>
            </a:pPr>
            <a:r>
              <a:rPr lang="en-US" dirty="0"/>
              <a:t>A bidders’ conference can help clarify the buyer’s expectations</a:t>
            </a:r>
            <a:endParaRPr lang="en-US" dirty="0"/>
          </a:p>
          <a:p>
            <a:pPr marL="457200" indent="-457200">
              <a:buNone/>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99EC3BA1-3687-4A47-982F-9FC9AF8BBDA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749280" y="952845"/>
            <a:ext cx="12818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2" y="59323"/>
            <a:ext cx="8458200" cy="729276"/>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0483" name="Rectangle 3"/>
          <p:cNvSpPr>
            <a:spLocks noGrp="1" noChangeArrowheads="1"/>
          </p:cNvSpPr>
          <p:nvPr>
            <p:ph type="body" idx="1"/>
          </p:nvPr>
        </p:nvSpPr>
        <p:spPr>
          <a:xfrm>
            <a:off x="311175" y="1644431"/>
            <a:ext cx="10022613" cy="4648200"/>
          </a:xfrm>
        </p:spPr>
        <p:txBody>
          <a:bodyPr/>
          <a:lstStyle/>
          <a:p>
            <a:pPr algn="just">
              <a:lnSpc>
                <a:spcPct val="90000"/>
              </a:lnSpc>
              <a:buFont typeface="Monotype Sorts" pitchFamily="2" charset="2"/>
              <a:buNone/>
            </a:pPr>
            <a:r>
              <a:rPr lang="en-US" altLang="en-US" dirty="0"/>
              <a:t>Once buyers receive proposals, they must select a vendor or decide to cancel the procurement.</a:t>
            </a:r>
            <a:r>
              <a:rPr lang="en-US" altLang="en-US" b="1" dirty="0"/>
              <a:t> </a:t>
            </a:r>
            <a:endParaRPr lang="en-US" altLang="en-US" b="1" dirty="0"/>
          </a:p>
          <a:p>
            <a:pPr algn="just">
              <a:lnSpc>
                <a:spcPct val="90000"/>
              </a:lnSpc>
              <a:buFont typeface="Monotype Sorts" pitchFamily="2" charset="2"/>
              <a:buNone/>
            </a:pPr>
            <a:r>
              <a:rPr lang="en-US" altLang="en-US" b="1" dirty="0">
                <a:solidFill>
                  <a:srgbClr val="00B0F0"/>
                </a:solidFill>
              </a:rPr>
              <a:t>Source selection</a:t>
            </a:r>
            <a:r>
              <a:rPr lang="en-US" altLang="en-US" dirty="0">
                <a:solidFill>
                  <a:srgbClr val="00B0F0"/>
                </a:solidFill>
              </a:rPr>
              <a:t> </a:t>
            </a:r>
            <a:r>
              <a:rPr lang="en-US" altLang="en-US" dirty="0"/>
              <a:t>involves:</a:t>
            </a:r>
            <a:endParaRPr lang="en-US" altLang="en-US" dirty="0"/>
          </a:p>
          <a:p>
            <a:pPr lvl="1" algn="just">
              <a:lnSpc>
                <a:spcPct val="90000"/>
              </a:lnSpc>
            </a:pPr>
            <a:r>
              <a:rPr lang="en-US" altLang="en-US" sz="2800" b="1" dirty="0">
                <a:solidFill>
                  <a:srgbClr val="00B0F0"/>
                </a:solidFill>
              </a:rPr>
              <a:t>Evaluating bidders’ proposals.</a:t>
            </a:r>
            <a:endParaRPr lang="en-US" altLang="en-US" sz="2800" b="1" dirty="0">
              <a:solidFill>
                <a:srgbClr val="00B0F0"/>
              </a:solidFill>
            </a:endParaRPr>
          </a:p>
          <a:p>
            <a:pPr lvl="1" algn="just">
              <a:lnSpc>
                <a:spcPct val="90000"/>
              </a:lnSpc>
            </a:pPr>
            <a:r>
              <a:rPr lang="en-US" altLang="en-US" sz="2800" b="1" dirty="0">
                <a:solidFill>
                  <a:srgbClr val="00B0F0"/>
                </a:solidFill>
              </a:rPr>
              <a:t>Choosing the best one.</a:t>
            </a:r>
            <a:endParaRPr lang="en-US" altLang="en-US" sz="2800" b="1" dirty="0">
              <a:solidFill>
                <a:srgbClr val="00B0F0"/>
              </a:solidFill>
            </a:endParaRPr>
          </a:p>
          <a:p>
            <a:pPr lvl="1" algn="just">
              <a:lnSpc>
                <a:spcPct val="90000"/>
              </a:lnSpc>
            </a:pPr>
            <a:r>
              <a:rPr lang="en-US" altLang="en-US" sz="2800" b="1" dirty="0">
                <a:solidFill>
                  <a:srgbClr val="00B0F0"/>
                </a:solidFill>
              </a:rPr>
              <a:t>Negotiating the contract.</a:t>
            </a:r>
            <a:endParaRPr lang="en-US" altLang="en-US" sz="2800" b="1" dirty="0">
              <a:solidFill>
                <a:srgbClr val="00B0F0"/>
              </a:solidFill>
            </a:endParaRPr>
          </a:p>
          <a:p>
            <a:pPr lvl="1" algn="just">
              <a:lnSpc>
                <a:spcPct val="90000"/>
              </a:lnSpc>
            </a:pPr>
            <a:r>
              <a:rPr lang="en-US" altLang="en-US" sz="2800" b="1" dirty="0">
                <a:solidFill>
                  <a:srgbClr val="00B0F0"/>
                </a:solidFill>
              </a:rPr>
              <a:t>Awarding the contract.</a:t>
            </a:r>
            <a:endParaRPr lang="en-US" altLang="en-US" sz="2800" dirty="0">
              <a:solidFill>
                <a:srgbClr val="00B0F0"/>
              </a:solidFill>
            </a:endParaRPr>
          </a:p>
          <a:p>
            <a:pPr algn="just">
              <a:lnSpc>
                <a:spcPct val="90000"/>
              </a:lnSpc>
              <a:buFont typeface="Monotype Sorts" pitchFamily="2" charset="2"/>
              <a:buNone/>
            </a:pPr>
            <a:r>
              <a:rPr lang="en-US" altLang="en-US" dirty="0"/>
              <a:t>It is highly recommended that buyers use formal evaluation procedures for selecting vendors.</a:t>
            </a:r>
            <a:endParaRPr lang="en-US" altLang="en-US" dirty="0"/>
          </a:p>
          <a:p>
            <a:pPr algn="just">
              <a:lnSpc>
                <a:spcPct val="90000"/>
              </a:lnSpc>
              <a:buFont typeface="Monotype Sorts" pitchFamily="2" charset="2"/>
              <a:buNone/>
            </a:pPr>
            <a:r>
              <a:rPr lang="en-US" altLang="en-US" dirty="0"/>
              <a:t>Buyers often create a “short list”.</a:t>
            </a: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505440" y="1158418"/>
            <a:ext cx="15432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816870" y="0"/>
            <a:ext cx="8458200" cy="798675"/>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2531" name="Rectangle 3"/>
          <p:cNvSpPr>
            <a:spLocks noGrp="1" noChangeArrowheads="1"/>
          </p:cNvSpPr>
          <p:nvPr>
            <p:ph type="body" idx="1"/>
          </p:nvPr>
        </p:nvSpPr>
        <p:spPr>
          <a:xfrm>
            <a:off x="311175" y="1644431"/>
            <a:ext cx="10067879" cy="4648200"/>
          </a:xfrm>
        </p:spPr>
        <p:txBody>
          <a:bodyPr/>
          <a:lstStyle/>
          <a:p>
            <a:pPr algn="just">
              <a:lnSpc>
                <a:spcPct val="90000"/>
              </a:lnSpc>
              <a:buFont typeface="Wingdings" panose="05000000000000000000" pitchFamily="2" charset="2"/>
              <a:buChar char="Ø"/>
            </a:pPr>
            <a:r>
              <a:rPr lang="en-US" altLang="en-US" dirty="0"/>
              <a:t>After developing a short list of possible sellers, organisations will often undertake more detailed evaluation.</a:t>
            </a:r>
            <a:endParaRPr lang="en-US" altLang="en-US" dirty="0"/>
          </a:p>
          <a:p>
            <a:pPr algn="just">
              <a:lnSpc>
                <a:spcPct val="90000"/>
              </a:lnSpc>
              <a:buFont typeface="Wingdings" panose="05000000000000000000" pitchFamily="2" charset="2"/>
              <a:buChar char="Ø"/>
            </a:pPr>
            <a:r>
              <a:rPr lang="en-US" altLang="en-US" dirty="0"/>
              <a:t>The following figure lists items that might be part of an evaluation of the top three vendors for a large information technology project.</a:t>
            </a:r>
            <a:endParaRPr lang="en-US" altLang="en-US" dirty="0"/>
          </a:p>
          <a:p>
            <a:pPr algn="just">
              <a:lnSpc>
                <a:spcPct val="90000"/>
              </a:lnSpc>
              <a:buFont typeface="Wingdings" panose="05000000000000000000" pitchFamily="2" charset="2"/>
              <a:buChar char="Ø"/>
            </a:pPr>
            <a:r>
              <a:rPr lang="en-US" altLang="en-US" dirty="0"/>
              <a:t>All of the evaluation criteria are given a certain number of possible points (based on ranked importance), and the project team members and other stakeholders then evaluate each proposal by assigning points to each criteria. </a:t>
            </a:r>
            <a:endParaRPr lang="en-US" altLang="en-US" dirty="0"/>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728960" y="1040718"/>
            <a:ext cx="134293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266925" y="326203"/>
            <a:ext cx="8305800" cy="601639"/>
          </a:xfrm>
        </p:spPr>
        <p:txBody>
          <a:bodyPr>
            <a:normAutofit/>
          </a:bodyPr>
          <a:lstStyle/>
          <a:p>
            <a:pPr algn="ctr" eaLnBrk="1" hangingPunct="1"/>
            <a:r>
              <a:rPr lang="en-US" altLang="en-US" sz="3200" b="1" dirty="0">
                <a:solidFill>
                  <a:srgbClr val="00B0F0"/>
                </a:solidFill>
              </a:rPr>
              <a:t>Seller Selection Process</a:t>
            </a:r>
            <a:endParaRPr lang="en-US" altLang="en-US" sz="3200" b="1" dirty="0">
              <a:solidFill>
                <a:srgbClr val="00B0F0"/>
              </a:solidFill>
            </a:endParaRPr>
          </a:p>
        </p:txBody>
      </p:sp>
      <p:sp>
        <p:nvSpPr>
          <p:cNvPr id="38915" name="Rectangle 3"/>
          <p:cNvSpPr>
            <a:spLocks noGrp="1" noChangeArrowheads="1"/>
          </p:cNvSpPr>
          <p:nvPr>
            <p:ph idx="1"/>
          </p:nvPr>
        </p:nvSpPr>
        <p:spPr>
          <a:xfrm>
            <a:off x="170990" y="1720631"/>
            <a:ext cx="10855960" cy="4572000"/>
          </a:xfrm>
        </p:spPr>
        <p:txBody>
          <a:bodyPr rtlCol="0">
            <a:normAutofit/>
          </a:bodyPr>
          <a:lstStyle/>
          <a:p>
            <a:pPr>
              <a:spcBef>
                <a:spcPct val="100000"/>
              </a:spcBef>
              <a:defRPr/>
            </a:pPr>
            <a:r>
              <a:rPr lang="en-US" dirty="0"/>
              <a:t>Organizations often do an initial evaluation of all proposals and bids and then develop a short list of potential sellers for further evaluation</a:t>
            </a:r>
            <a:endParaRPr lang="en-US" dirty="0"/>
          </a:p>
          <a:p>
            <a:pPr>
              <a:spcBef>
                <a:spcPct val="100000"/>
              </a:spcBef>
              <a:defRPr/>
            </a:pPr>
            <a:r>
              <a:rPr lang="en-US" dirty="0"/>
              <a:t>Sellers on the short list often prepare a best and final offer (BAFO)</a:t>
            </a:r>
            <a:endParaRPr lang="en-US" dirty="0"/>
          </a:p>
          <a:p>
            <a:pPr>
              <a:spcBef>
                <a:spcPct val="100000"/>
              </a:spcBef>
              <a:defRPr/>
            </a:pPr>
            <a:r>
              <a:rPr lang="en-US" dirty="0"/>
              <a:t>Final output is a contract signed by the buyer and the selected seller</a:t>
            </a: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0091EE94-F87D-45A5-9C3A-925F828BC48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840720" y="1086335"/>
            <a:ext cx="12372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114525" y="-177385"/>
            <a:ext cx="8458200" cy="922354"/>
          </a:xfrm>
        </p:spPr>
        <p:txBody>
          <a:bodyPr>
            <a:noAutofit/>
          </a:bodyPr>
          <a:lstStyle/>
          <a:p>
            <a:pPr algn="ctr"/>
            <a:br>
              <a:rPr lang="en-US" altLang="en-US" sz="3200" b="1" dirty="0">
                <a:solidFill>
                  <a:srgbClr val="0070C0"/>
                </a:solidFill>
              </a:rPr>
            </a:br>
            <a:r>
              <a:rPr lang="en-US" altLang="en-US" sz="3200" b="1" dirty="0">
                <a:solidFill>
                  <a:srgbClr val="00B0F0"/>
                </a:solidFill>
              </a:rPr>
              <a:t>Detailed Criteria for Selecting Vendors</a:t>
            </a:r>
            <a:endParaRPr lang="en-US" altLang="en-US" sz="3200" dirty="0">
              <a:solidFill>
                <a:srgbClr val="00B0F0"/>
              </a:solidFill>
            </a:endParaRPr>
          </a:p>
        </p:txBody>
      </p:sp>
      <p:pic>
        <p:nvPicPr>
          <p:cNvPr id="23555" name="Picture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23520" y="1647252"/>
            <a:ext cx="10349205" cy="45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901680" y="1042646"/>
            <a:ext cx="11498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465566" y="180615"/>
            <a:ext cx="8382000" cy="696913"/>
          </a:xfrm>
        </p:spPr>
        <p:txBody>
          <a:bodyPr rtlCol="0">
            <a:normAutofit/>
          </a:bodyPr>
          <a:lstStyle/>
          <a:p>
            <a:pPr algn="ctr">
              <a:defRPr/>
            </a:pPr>
            <a:r>
              <a:rPr lang="en-US" sz="3200" b="1" dirty="0">
                <a:solidFill>
                  <a:srgbClr val="00B0F0"/>
                </a:solidFill>
              </a:rPr>
              <a:t>Administering the Contract</a:t>
            </a:r>
            <a:endParaRPr lang="en-US" sz="3200" b="1" dirty="0">
              <a:solidFill>
                <a:srgbClr val="00B0F0"/>
              </a:solidFill>
            </a:endParaRPr>
          </a:p>
        </p:txBody>
      </p:sp>
      <p:sp>
        <p:nvSpPr>
          <p:cNvPr id="40963" name="Rectangle 3"/>
          <p:cNvSpPr>
            <a:spLocks noGrp="1" noChangeArrowheads="1"/>
          </p:cNvSpPr>
          <p:nvPr>
            <p:ph idx="1"/>
          </p:nvPr>
        </p:nvSpPr>
        <p:spPr>
          <a:xfrm>
            <a:off x="260845" y="1478310"/>
            <a:ext cx="10311880" cy="4638675"/>
          </a:xfrm>
        </p:spPr>
        <p:txBody>
          <a:bodyPr rtlCol="0">
            <a:noAutofit/>
          </a:bodyPr>
          <a:lstStyle/>
          <a:p>
            <a:pPr marL="457200" indent="-457200" algn="just">
              <a:spcBef>
                <a:spcPct val="100000"/>
              </a:spcBef>
              <a:defRPr/>
            </a:pPr>
            <a:r>
              <a:rPr lang="en-US" dirty="0"/>
              <a:t>Ensures that the seller’s performance meets contractual requirements</a:t>
            </a:r>
            <a:endParaRPr lang="en-US" dirty="0"/>
          </a:p>
          <a:p>
            <a:pPr marL="457200" indent="-457200" algn="just">
              <a:spcBef>
                <a:spcPct val="100000"/>
              </a:spcBef>
              <a:defRPr/>
            </a:pPr>
            <a:r>
              <a:rPr lang="en-US" dirty="0"/>
              <a:t>Contracts are legal relationships, so it is important that legal and contracting professionals be involved in writing and administering contracts</a:t>
            </a:r>
            <a:endParaRPr lang="en-US" dirty="0"/>
          </a:p>
          <a:p>
            <a:pPr marL="457200" indent="-457200" algn="just">
              <a:spcBef>
                <a:spcPct val="100000"/>
              </a:spcBef>
              <a:defRPr/>
            </a:pPr>
            <a:r>
              <a:rPr lang="en-US" dirty="0"/>
              <a:t>It is critical that project managers and team members watch for </a:t>
            </a:r>
            <a:r>
              <a:rPr lang="en-US" b="1" dirty="0">
                <a:solidFill>
                  <a:srgbClr val="00B0F0"/>
                </a:solidFill>
              </a:rPr>
              <a:t>constructive change orders</a:t>
            </a:r>
            <a:r>
              <a:rPr lang="en-US" dirty="0"/>
              <a:t>, which are oral or written acts or omissions</a:t>
            </a:r>
            <a:r>
              <a:rPr lang="en-US" b="1" dirty="0"/>
              <a:t> </a:t>
            </a:r>
            <a:r>
              <a:rPr lang="en-US" dirty="0"/>
              <a:t>by someone with actual or apparent authority that can be construed to have the same effect as a written change order</a:t>
            </a: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8D10A7E6-DAB3-4A26-A035-3805E074FF5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678160" y="1220639"/>
            <a:ext cx="143937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426154" y="222469"/>
            <a:ext cx="8382000" cy="685800"/>
          </a:xfrm>
        </p:spPr>
        <p:txBody>
          <a:bodyPr rtlCol="0">
            <a:normAutofit/>
          </a:bodyPr>
          <a:lstStyle/>
          <a:p>
            <a:pPr algn="ctr">
              <a:defRPr/>
            </a:pPr>
            <a:r>
              <a:rPr lang="en-US" sz="3200" b="1" dirty="0">
                <a:solidFill>
                  <a:srgbClr val="00B0F0"/>
                </a:solidFill>
              </a:rPr>
              <a:t>Suggestions for Change Control in Contracts</a:t>
            </a:r>
            <a:endParaRPr lang="en-US" sz="3200" b="1" dirty="0">
              <a:solidFill>
                <a:srgbClr val="00B0F0"/>
              </a:solidFill>
            </a:endParaRPr>
          </a:p>
        </p:txBody>
      </p:sp>
      <p:sp>
        <p:nvSpPr>
          <p:cNvPr id="36867" name="Rectangle 3"/>
          <p:cNvSpPr>
            <a:spLocks noGrp="1" noChangeArrowheads="1"/>
          </p:cNvSpPr>
          <p:nvPr>
            <p:ph idx="1"/>
          </p:nvPr>
        </p:nvSpPr>
        <p:spPr>
          <a:xfrm>
            <a:off x="166733" y="1618293"/>
            <a:ext cx="10836546" cy="4791075"/>
          </a:xfrm>
        </p:spPr>
        <p:txBody>
          <a:bodyPr>
            <a:normAutofit/>
          </a:bodyPr>
          <a:lstStyle/>
          <a:p>
            <a:pPr marL="457200" indent="-457200" algn="just">
              <a:spcBef>
                <a:spcPct val="100000"/>
              </a:spcBef>
            </a:pPr>
            <a:r>
              <a:rPr lang="en-US" altLang="en-US" dirty="0"/>
              <a:t>Changes to any part of the project need to be reviewed, approved, and documented by the same people in the same way that the original part of the plan was approved</a:t>
            </a:r>
            <a:endParaRPr lang="en-US" altLang="en-US" dirty="0"/>
          </a:p>
          <a:p>
            <a:pPr marL="457200" indent="-457200" algn="just">
              <a:spcBef>
                <a:spcPct val="100000"/>
              </a:spcBef>
            </a:pPr>
            <a:r>
              <a:rPr lang="en-US" altLang="en-US" dirty="0"/>
              <a:t>Evaluation of any change should include an impact analysis; how will the change affect the scope, time, cost, and quality of the goods or services being provided? </a:t>
            </a:r>
            <a:endParaRPr lang="en-US" altLang="en-US" dirty="0"/>
          </a:p>
          <a:p>
            <a:pPr marL="457200" indent="-457200" algn="just">
              <a:spcBef>
                <a:spcPct val="100000"/>
              </a:spcBef>
            </a:pPr>
            <a:r>
              <a:rPr lang="en-US" altLang="en-US" dirty="0"/>
              <a:t>Changes must be documented in writing; project team members should also document all important meetings and telephone phone calls</a:t>
            </a:r>
            <a:endParaRPr lang="en-US" altLang="en-US" dirty="0"/>
          </a:p>
          <a:p>
            <a:pPr marL="457200" indent="-457200" algn="just"/>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2AD3694D-13EF-4131-BF55-56C6DB7FDB9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1074400" y="1120035"/>
            <a:ext cx="102307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178958" y="231746"/>
            <a:ext cx="10515600" cy="985735"/>
          </a:xfrm>
        </p:spPr>
        <p:txBody>
          <a:bodyPr>
            <a:normAutofit/>
          </a:bodyPr>
          <a:lstStyle/>
          <a:p>
            <a:pPr algn="ctr" eaLnBrk="1" hangingPunct="1"/>
            <a:r>
              <a:rPr lang="en-US" altLang="en-US" sz="3000" b="1" dirty="0">
                <a:solidFill>
                  <a:srgbClr val="00B0F0"/>
                </a:solidFill>
              </a:rPr>
              <a:t>Suggestions for Change Control in Contracts </a:t>
            </a:r>
            <a:br>
              <a:rPr lang="en-US" altLang="en-US" sz="3000" b="1" dirty="0">
                <a:solidFill>
                  <a:srgbClr val="00B0F0"/>
                </a:solidFill>
              </a:rPr>
            </a:br>
            <a:r>
              <a:rPr lang="en-US" altLang="en-US" sz="3000" b="1" dirty="0">
                <a:solidFill>
                  <a:srgbClr val="00B0F0"/>
                </a:solidFill>
              </a:rPr>
              <a:t>(continued)</a:t>
            </a:r>
            <a:endParaRPr lang="en-US" altLang="en-US" sz="3000" b="1" dirty="0">
              <a:solidFill>
                <a:srgbClr val="00B0F0"/>
              </a:solidFill>
            </a:endParaRPr>
          </a:p>
        </p:txBody>
      </p:sp>
      <p:sp>
        <p:nvSpPr>
          <p:cNvPr id="37891" name="Rectangle 3"/>
          <p:cNvSpPr>
            <a:spLocks noGrp="1" noChangeArrowheads="1"/>
          </p:cNvSpPr>
          <p:nvPr>
            <p:ph idx="1"/>
          </p:nvPr>
        </p:nvSpPr>
        <p:spPr>
          <a:xfrm>
            <a:off x="302480" y="1720631"/>
            <a:ext cx="10270245" cy="4572000"/>
          </a:xfrm>
        </p:spPr>
        <p:txBody>
          <a:bodyPr/>
          <a:lstStyle/>
          <a:p>
            <a:pPr algn="just" eaLnBrk="1" hangingPunct="1">
              <a:spcBef>
                <a:spcPct val="100000"/>
              </a:spcBef>
            </a:pPr>
            <a:r>
              <a:rPr lang="en-US" altLang="en-US" dirty="0"/>
              <a:t>Project managers and teams should stay closely involved to make sure the new system will meet business needs and work in an operational environment</a:t>
            </a:r>
            <a:endParaRPr lang="en-US" altLang="en-US" dirty="0"/>
          </a:p>
          <a:p>
            <a:pPr algn="just" eaLnBrk="1" hangingPunct="1">
              <a:spcBef>
                <a:spcPct val="100000"/>
              </a:spcBef>
            </a:pPr>
            <a:r>
              <a:rPr lang="en-US" altLang="en-US" dirty="0"/>
              <a:t>Have backup plans</a:t>
            </a:r>
            <a:endParaRPr lang="en-US" altLang="en-US" dirty="0"/>
          </a:p>
          <a:p>
            <a:pPr algn="just" eaLnBrk="1" hangingPunct="1">
              <a:spcBef>
                <a:spcPct val="100000"/>
              </a:spcBef>
            </a:pPr>
            <a:r>
              <a:rPr lang="en-US" altLang="en-US" dirty="0"/>
              <a:t>Use tools and techniques, such as a contract change control system, buyer-conducted performance reviews, inspections and audits, and so on</a:t>
            </a:r>
            <a:endParaRPr lang="en-US" altLang="en-US" dirty="0"/>
          </a:p>
          <a:p>
            <a:pPr algn="just" eaLnBrk="1" hangingPunct="1"/>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6B734E38-09E3-4158-A9F3-CF2D357F221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932160" y="921660"/>
            <a:ext cx="114854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690879" y="132739"/>
            <a:ext cx="10515600" cy="869118"/>
          </a:xfrm>
        </p:spPr>
        <p:txBody>
          <a:bodyPr>
            <a:normAutofit/>
          </a:bodyPr>
          <a:lstStyle/>
          <a:p>
            <a:pPr algn="ctr" eaLnBrk="1" hangingPunct="1"/>
            <a:r>
              <a:rPr lang="en-US" altLang="en-US" sz="3200" b="1" dirty="0">
                <a:solidFill>
                  <a:srgbClr val="00B0F0"/>
                </a:solidFill>
              </a:rPr>
              <a:t>Best Practice</a:t>
            </a:r>
            <a:endParaRPr lang="en-US" altLang="en-US" sz="3200" b="1" dirty="0">
              <a:solidFill>
                <a:srgbClr val="00B0F0"/>
              </a:solidFill>
            </a:endParaRPr>
          </a:p>
        </p:txBody>
      </p:sp>
      <p:sp>
        <p:nvSpPr>
          <p:cNvPr id="38915" name="Content Placeholder 2"/>
          <p:cNvSpPr>
            <a:spLocks noGrp="1"/>
          </p:cNvSpPr>
          <p:nvPr>
            <p:ph idx="1"/>
          </p:nvPr>
        </p:nvSpPr>
        <p:spPr>
          <a:xfrm>
            <a:off x="367005" y="1616410"/>
            <a:ext cx="10205720" cy="4572000"/>
          </a:xfrm>
        </p:spPr>
        <p:txBody>
          <a:bodyPr>
            <a:normAutofit/>
          </a:bodyPr>
          <a:lstStyle/>
          <a:p>
            <a:pPr algn="just" eaLnBrk="1" hangingPunct="1"/>
            <a:r>
              <a:rPr lang="en-US" altLang="en-US" dirty="0"/>
              <a:t>A consultation company developed a list of best practices from experienced outsourcers throughout the world:</a:t>
            </a:r>
            <a:endParaRPr lang="en-US" altLang="en-US" dirty="0"/>
          </a:p>
          <a:p>
            <a:pPr marL="0" indent="0" algn="just" eaLnBrk="1" hangingPunct="1">
              <a:buNone/>
            </a:pPr>
            <a:endParaRPr lang="en-US" altLang="en-US" dirty="0"/>
          </a:p>
          <a:p>
            <a:pPr marL="617855" lvl="1" indent="-342900" algn="just">
              <a:buFont typeface="Arial" panose="020B0604020202020204" pitchFamily="34" charset="0"/>
              <a:buAutoNum type="arabicPeriod"/>
            </a:pPr>
            <a:r>
              <a:rPr lang="en-US" altLang="en-US" sz="2800" dirty="0"/>
              <a:t>Build in Broad Business Outcomes Early and Often</a:t>
            </a:r>
            <a:endParaRPr lang="en-US" altLang="en-US" sz="2800" dirty="0"/>
          </a:p>
          <a:p>
            <a:pPr marL="617855" lvl="1" indent="-342900" algn="just">
              <a:buFont typeface="Arial" panose="020B0604020202020204" pitchFamily="34" charset="0"/>
              <a:buAutoNum type="arabicPeriod"/>
            </a:pPr>
            <a:r>
              <a:rPr lang="en-US" altLang="en-US" sz="2800" dirty="0"/>
              <a:t>Hire a Partner, Not Just a Provider</a:t>
            </a:r>
            <a:endParaRPr lang="en-US" altLang="en-US" sz="2800" dirty="0"/>
          </a:p>
          <a:p>
            <a:pPr marL="617855" lvl="1" indent="-342900" algn="just">
              <a:buFont typeface="Arial" panose="020B0604020202020204" pitchFamily="34" charset="0"/>
              <a:buAutoNum type="arabicPeriod"/>
            </a:pPr>
            <a:r>
              <a:rPr lang="en-US" altLang="en-US" sz="2800" dirty="0"/>
              <a:t>It’s More Than a Contract, It’s a Business Relationship</a:t>
            </a:r>
            <a:endParaRPr lang="en-US" altLang="en-US" sz="2800" dirty="0"/>
          </a:p>
          <a:p>
            <a:pPr marL="617855" lvl="1" indent="-342900" algn="just">
              <a:buFont typeface="Arial" panose="020B0604020202020204" pitchFamily="34" charset="0"/>
              <a:buAutoNum type="arabicPeriod"/>
            </a:pPr>
            <a:r>
              <a:rPr lang="en-US" altLang="en-US" sz="2800" dirty="0"/>
              <a:t>Leverage Gain-Sharing</a:t>
            </a:r>
            <a:endParaRPr lang="en-US" altLang="en-US" sz="2800" dirty="0"/>
          </a:p>
          <a:p>
            <a:pPr marL="617855" lvl="1" indent="-342900" algn="just">
              <a:buFont typeface="Arial" panose="020B0604020202020204" pitchFamily="34" charset="0"/>
              <a:buAutoNum type="arabicPeriod"/>
            </a:pPr>
            <a:r>
              <a:rPr lang="en-US" altLang="en-US" sz="2800" dirty="0"/>
              <a:t>Use Active Governance</a:t>
            </a:r>
            <a:endParaRPr lang="en-US" altLang="en-US" sz="2800" dirty="0"/>
          </a:p>
          <a:p>
            <a:pPr marL="617855" lvl="1" indent="-342900" algn="just">
              <a:buFont typeface="Arial" panose="020B0604020202020204" pitchFamily="34" charset="0"/>
              <a:buAutoNum type="arabicPeriod"/>
            </a:pPr>
            <a:r>
              <a:rPr lang="en-US" altLang="en-US" sz="2800" dirty="0"/>
              <a:t>Assign a Dedicated Executive</a:t>
            </a:r>
            <a:endParaRPr lang="en-US" altLang="en-US" sz="2800" dirty="0"/>
          </a:p>
          <a:p>
            <a:pPr marL="617855" lvl="1" indent="-342900" algn="just">
              <a:buFont typeface="Arial" panose="020B0604020202020204" pitchFamily="34" charset="0"/>
              <a:buAutoNum type="arabicPeriod"/>
            </a:pPr>
            <a:r>
              <a:rPr lang="en-US" altLang="en-US" sz="2800" dirty="0"/>
              <a:t>Focus Relentlessly on Primary Objectives</a:t>
            </a:r>
            <a:endParaRPr lang="en-US" altLang="en-US" sz="2800"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EFD51004-9A70-4ED9-80E5-3BC1FA9FD86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739120" y="1236101"/>
            <a:ext cx="132034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eaLnBrk="1" hangingPunct="1"/>
            <a:r>
              <a:rPr lang="en-US" altLang="en-US" sz="3200" b="1" dirty="0">
                <a:solidFill>
                  <a:srgbClr val="00B0F0"/>
                </a:solidFill>
              </a:rPr>
              <a:t>Contract Clauses</a:t>
            </a:r>
            <a:endParaRPr lang="en-US" altLang="en-US" sz="3200" b="1" dirty="0">
              <a:solidFill>
                <a:srgbClr val="00B0F0"/>
              </a:solidFill>
            </a:endParaRPr>
          </a:p>
        </p:txBody>
      </p:sp>
      <p:sp>
        <p:nvSpPr>
          <p:cNvPr id="25603" name="Rectangle 3"/>
          <p:cNvSpPr>
            <a:spLocks noGrp="1" noChangeArrowheads="1"/>
          </p:cNvSpPr>
          <p:nvPr>
            <p:ph idx="1"/>
          </p:nvPr>
        </p:nvSpPr>
        <p:spPr>
          <a:xfrm>
            <a:off x="230452" y="1614435"/>
            <a:ext cx="10342273" cy="4572000"/>
          </a:xfrm>
        </p:spPr>
        <p:txBody>
          <a:bodyPr/>
          <a:lstStyle/>
          <a:p>
            <a:pPr algn="just" eaLnBrk="1" hangingPunct="1">
              <a:spcBef>
                <a:spcPct val="100000"/>
              </a:spcBef>
            </a:pPr>
            <a:r>
              <a:rPr lang="en-US" altLang="en-US" dirty="0"/>
              <a:t>Contracts should include specific clauses to take into account issues unique to the project</a:t>
            </a:r>
            <a:endParaRPr lang="en-US" altLang="en-US" dirty="0"/>
          </a:p>
          <a:p>
            <a:pPr algn="just" eaLnBrk="1" hangingPunct="1">
              <a:spcBef>
                <a:spcPct val="100000"/>
              </a:spcBef>
            </a:pPr>
            <a:r>
              <a:rPr lang="en-US" altLang="en-US" dirty="0"/>
              <a:t>Can require various educational or work experience for different pay rights</a:t>
            </a:r>
            <a:endParaRPr lang="en-US" altLang="en-US" dirty="0"/>
          </a:p>
          <a:p>
            <a:pPr algn="just" eaLnBrk="1" hangingPunct="1">
              <a:spcBef>
                <a:spcPct val="100000"/>
              </a:spcBef>
            </a:pPr>
            <a:r>
              <a:rPr lang="en-US" altLang="en-US" dirty="0"/>
              <a:t>A</a:t>
            </a:r>
            <a:r>
              <a:rPr lang="en-US" altLang="en-US" b="1" dirty="0"/>
              <a:t> </a:t>
            </a:r>
            <a:r>
              <a:rPr lang="en-US" altLang="en-US" b="1" dirty="0">
                <a:solidFill>
                  <a:srgbClr val="00B0F0"/>
                </a:solidFill>
              </a:rPr>
              <a:t>termination clause</a:t>
            </a:r>
            <a:r>
              <a:rPr lang="en-US" altLang="en-US" dirty="0">
                <a:solidFill>
                  <a:srgbClr val="00B0F0"/>
                </a:solidFill>
              </a:rPr>
              <a:t> </a:t>
            </a:r>
            <a:r>
              <a:rPr lang="en-US" altLang="en-US" dirty="0"/>
              <a:t>is a contract clause that allows the buyer or supplier to end the contract</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AE02889B-C09D-43EE-BC7C-E6C441A36E6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572725" y="1234243"/>
            <a:ext cx="15253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256390"/>
            <a:ext cx="8305800" cy="868362"/>
          </a:xfrm>
        </p:spPr>
        <p:txBody>
          <a:bodyPr>
            <a:normAutofit/>
          </a:bodyPr>
          <a:lstStyle/>
          <a:p>
            <a:pPr algn="ctr" eaLnBrk="1" hangingPunct="1"/>
            <a:r>
              <a:rPr lang="en-US" altLang="en-US" sz="3200" b="1" dirty="0">
                <a:solidFill>
                  <a:srgbClr val="00B0F0"/>
                </a:solidFill>
              </a:rPr>
              <a:t>Closing the Contract</a:t>
            </a:r>
            <a:endParaRPr lang="en-US" altLang="en-US" sz="3200" b="1" dirty="0">
              <a:solidFill>
                <a:srgbClr val="00B0F0"/>
              </a:solidFill>
            </a:endParaRPr>
          </a:p>
        </p:txBody>
      </p:sp>
      <p:sp>
        <p:nvSpPr>
          <p:cNvPr id="39939" name="Rectangle 3"/>
          <p:cNvSpPr>
            <a:spLocks noGrp="1" noChangeArrowheads="1"/>
          </p:cNvSpPr>
          <p:nvPr>
            <p:ph idx="1"/>
          </p:nvPr>
        </p:nvSpPr>
        <p:spPr>
          <a:xfrm>
            <a:off x="219730" y="1612846"/>
            <a:ext cx="10468590" cy="4572000"/>
          </a:xfrm>
        </p:spPr>
        <p:txBody>
          <a:bodyPr>
            <a:noAutofit/>
          </a:bodyPr>
          <a:lstStyle/>
          <a:p>
            <a:pPr algn="just" eaLnBrk="1" hangingPunct="1">
              <a:spcBef>
                <a:spcPct val="50000"/>
              </a:spcBef>
            </a:pPr>
            <a:r>
              <a:rPr lang="en-US" altLang="en-US" dirty="0"/>
              <a:t>Involves completing and settling contracts and resolving any open items</a:t>
            </a:r>
            <a:endParaRPr lang="en-US" altLang="en-US" dirty="0"/>
          </a:p>
          <a:p>
            <a:pPr algn="just" eaLnBrk="1" hangingPunct="1">
              <a:spcBef>
                <a:spcPct val="50000"/>
              </a:spcBef>
            </a:pPr>
            <a:r>
              <a:rPr lang="en-US" altLang="en-US" dirty="0"/>
              <a:t>The project team should:</a:t>
            </a:r>
            <a:endParaRPr lang="en-US" altLang="en-US" dirty="0"/>
          </a:p>
          <a:p>
            <a:pPr lvl="1" algn="just" eaLnBrk="1" hangingPunct="1">
              <a:spcBef>
                <a:spcPct val="50000"/>
              </a:spcBef>
            </a:pPr>
            <a:r>
              <a:rPr lang="en-US" altLang="en-US" sz="2800" dirty="0"/>
              <a:t>Determine if all work was completed correctly and satisfactorily</a:t>
            </a:r>
            <a:endParaRPr lang="en-US" altLang="en-US" sz="2800" dirty="0"/>
          </a:p>
          <a:p>
            <a:pPr lvl="1" algn="just" eaLnBrk="1" hangingPunct="1">
              <a:spcBef>
                <a:spcPct val="50000"/>
              </a:spcBef>
            </a:pPr>
            <a:r>
              <a:rPr lang="en-US" altLang="en-US" sz="2800" dirty="0"/>
              <a:t>Update records to reflect final results</a:t>
            </a:r>
            <a:endParaRPr lang="en-US" altLang="en-US" sz="2800" dirty="0"/>
          </a:p>
          <a:p>
            <a:pPr lvl="1" algn="just" eaLnBrk="1" hangingPunct="1">
              <a:spcBef>
                <a:spcPct val="50000"/>
              </a:spcBef>
            </a:pPr>
            <a:r>
              <a:rPr lang="en-US" altLang="en-US" sz="2800" dirty="0"/>
              <a:t>Archive information for future use</a:t>
            </a:r>
            <a:endParaRPr lang="en-US" altLang="en-US" sz="2800" dirty="0"/>
          </a:p>
          <a:p>
            <a:pPr algn="just" eaLnBrk="1" hangingPunct="1">
              <a:spcBef>
                <a:spcPct val="50000"/>
              </a:spcBef>
            </a:pPr>
            <a:r>
              <a:rPr lang="en-US" altLang="en-US" dirty="0"/>
              <a:t>The contract itself should include requirements for formal acceptance and closure</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defRPr/>
            </a:pPr>
            <a:fld id="{6B6902E9-4040-416A-AFC2-5B96C4DE0CD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rPr>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panose="02020603050405020304"/>
            </a:endParaRPr>
          </a:p>
        </p:txBody>
      </p:sp>
      <p:sp>
        <p:nvSpPr>
          <p:cNvPr id="7" name="TextBox 6"/>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780394" y="1124752"/>
            <a:ext cx="131470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053912" y="219349"/>
            <a:ext cx="7534701" cy="767688"/>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endParaRPr lang="en-US" altLang="en-US" sz="3600" b="1" dirty="0">
              <a:solidFill>
                <a:srgbClr val="00B0F0"/>
              </a:solidFill>
            </a:endParaRPr>
          </a:p>
        </p:txBody>
      </p:sp>
      <p:sp>
        <p:nvSpPr>
          <p:cNvPr id="29699" name="Rectangle 3"/>
          <p:cNvSpPr>
            <a:spLocks noGrp="1" noChangeArrowheads="1"/>
          </p:cNvSpPr>
          <p:nvPr>
            <p:ph type="body" idx="1"/>
          </p:nvPr>
        </p:nvSpPr>
        <p:spPr>
          <a:xfrm>
            <a:off x="182272" y="1720905"/>
            <a:ext cx="10008207" cy="4791075"/>
          </a:xfrm>
        </p:spPr>
        <p:txBody>
          <a:bodyPr>
            <a:normAutofit/>
          </a:bodyPr>
          <a:lstStyle/>
          <a:p>
            <a:pPr algn="just">
              <a:lnSpc>
                <a:spcPct val="90000"/>
              </a:lnSpc>
              <a:buFont typeface="Wingdings" panose="05000000000000000000" pitchFamily="2" charset="2"/>
              <a:buChar char="Ø"/>
            </a:pPr>
            <a:r>
              <a:rPr lang="en-US" altLang="en-US" dirty="0"/>
              <a:t>It is essential that organisations obtain good contracts that minimise risk while ensuring optimum results through effective contract administration.</a:t>
            </a:r>
            <a:endParaRPr lang="en-US" altLang="en-US" dirty="0"/>
          </a:p>
          <a:p>
            <a:pPr algn="just">
              <a:lnSpc>
                <a:spcPct val="90000"/>
              </a:lnSpc>
              <a:buFont typeface="Wingdings" panose="05000000000000000000" pitchFamily="2" charset="2"/>
              <a:buChar char="Ø"/>
            </a:pPr>
            <a:r>
              <a:rPr lang="en-US" altLang="en-US" dirty="0"/>
              <a:t>With the current competitive and demanding conditions found in information technology projects, </a:t>
            </a:r>
            <a:endParaRPr lang="en-US" altLang="en-US" dirty="0"/>
          </a:p>
          <a:p>
            <a:pPr algn="just">
              <a:lnSpc>
                <a:spcPct val="90000"/>
              </a:lnSpc>
              <a:buFont typeface="Wingdings" panose="05000000000000000000" pitchFamily="2" charset="2"/>
              <a:buChar char="Ø"/>
            </a:pPr>
            <a:r>
              <a:rPr lang="en-US" altLang="en-US" b="1" dirty="0">
                <a:solidFill>
                  <a:srgbClr val="00B0F0"/>
                </a:solidFill>
              </a:rPr>
              <a:t>It is very important to prepare contracts with great care and expert assistance</a:t>
            </a:r>
            <a:r>
              <a:rPr lang="en-US" altLang="en-US" dirty="0">
                <a:solidFill>
                  <a:srgbClr val="00B0F0"/>
                </a:solidFill>
              </a:rPr>
              <a:t>. </a:t>
            </a:r>
            <a:endParaRPr lang="en-US" altLang="en-US" dirty="0">
              <a:solidFill>
                <a:srgbClr val="00B0F0"/>
              </a:solidFill>
            </a:endParaRPr>
          </a:p>
          <a:p>
            <a:pPr algn="just">
              <a:lnSpc>
                <a:spcPct val="90000"/>
              </a:lnSpc>
              <a:buFont typeface="Wingdings" panose="05000000000000000000" pitchFamily="2" charset="2"/>
              <a:buChar char="Ø"/>
            </a:pPr>
            <a:r>
              <a:rPr lang="en-US" altLang="en-US" dirty="0"/>
              <a:t>It is equally important to </a:t>
            </a:r>
            <a:r>
              <a:rPr lang="en-US" altLang="en-US" b="1" dirty="0">
                <a:solidFill>
                  <a:srgbClr val="00B0F0"/>
                </a:solidFill>
              </a:rPr>
              <a:t>initiate and follow effective contract administration procedures. </a:t>
            </a:r>
            <a:endParaRPr lang="en-US" altLang="en-US" b="1" dirty="0">
              <a:solidFill>
                <a:srgbClr val="00B0F0"/>
              </a:solidFill>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434320" y="1159561"/>
            <a:ext cx="166899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92355" y="0"/>
            <a:ext cx="8458200" cy="717784"/>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endParaRPr lang="en-US" altLang="en-US" sz="3600" b="1" dirty="0">
              <a:solidFill>
                <a:srgbClr val="00B0F0"/>
              </a:solidFill>
            </a:endParaRPr>
          </a:p>
        </p:txBody>
      </p:sp>
      <p:sp>
        <p:nvSpPr>
          <p:cNvPr id="30723" name="Rectangle 3"/>
          <p:cNvSpPr>
            <a:spLocks noGrp="1" noChangeArrowheads="1"/>
          </p:cNvSpPr>
          <p:nvPr>
            <p:ph type="body" idx="1"/>
          </p:nvPr>
        </p:nvSpPr>
        <p:spPr>
          <a:xfrm>
            <a:off x="173390" y="1623476"/>
            <a:ext cx="10525760" cy="4791075"/>
          </a:xfrm>
        </p:spPr>
        <p:txBody>
          <a:bodyPr>
            <a:noAutofit/>
          </a:bodyPr>
          <a:lstStyle/>
          <a:p>
            <a:pPr algn="just">
              <a:lnSpc>
                <a:spcPct val="90000"/>
              </a:lnSpc>
              <a:buFont typeface="Monotype Sorts" pitchFamily="2" charset="2"/>
              <a:buNone/>
            </a:pPr>
            <a:r>
              <a:rPr lang="en-US" altLang="en-US" sz="2700" dirty="0"/>
              <a:t>The following guidelines can help can assist in preparing proposals, contracts and administrative procedures:</a:t>
            </a:r>
            <a:endParaRPr lang="en-US" altLang="en-US" sz="2700" dirty="0"/>
          </a:p>
          <a:p>
            <a:pPr lvl="1" algn="just">
              <a:lnSpc>
                <a:spcPct val="90000"/>
              </a:lnSpc>
            </a:pPr>
            <a:r>
              <a:rPr lang="en-US" altLang="en-US" sz="2700" dirty="0"/>
              <a:t>Use </a:t>
            </a:r>
            <a:r>
              <a:rPr lang="en-US" altLang="en-US" sz="2700" b="1" dirty="0">
                <a:solidFill>
                  <a:srgbClr val="00B0F0"/>
                </a:solidFill>
              </a:rPr>
              <a:t>checklists</a:t>
            </a:r>
            <a:r>
              <a:rPr lang="en-US" altLang="en-US" sz="2700" dirty="0"/>
              <a:t> and </a:t>
            </a:r>
            <a:r>
              <a:rPr lang="en-US" altLang="en-US" sz="2700" b="1" dirty="0">
                <a:solidFill>
                  <a:srgbClr val="00B0F0"/>
                </a:solidFill>
              </a:rPr>
              <a:t>templates</a:t>
            </a:r>
            <a:r>
              <a:rPr lang="en-US" altLang="en-US" sz="2700" dirty="0"/>
              <a:t> where appropriate.</a:t>
            </a:r>
            <a:endParaRPr lang="en-US" altLang="en-US" sz="2700" dirty="0"/>
          </a:p>
          <a:p>
            <a:pPr lvl="1" algn="just">
              <a:lnSpc>
                <a:spcPct val="90000"/>
              </a:lnSpc>
            </a:pPr>
            <a:r>
              <a:rPr lang="en-US" altLang="en-US" sz="2700" b="1" dirty="0">
                <a:solidFill>
                  <a:srgbClr val="00B0F0"/>
                </a:solidFill>
              </a:rPr>
              <a:t>Evaluate risks </a:t>
            </a:r>
            <a:r>
              <a:rPr lang="en-US" altLang="en-US" sz="2700" dirty="0"/>
              <a:t>by reference to suggested contract provisions where appropriate.</a:t>
            </a:r>
            <a:endParaRPr lang="en-US" altLang="en-US" sz="2700" dirty="0"/>
          </a:p>
          <a:p>
            <a:pPr lvl="1" algn="just">
              <a:lnSpc>
                <a:spcPct val="90000"/>
              </a:lnSpc>
            </a:pPr>
            <a:r>
              <a:rPr lang="en-US" altLang="en-US" sz="2700" dirty="0"/>
              <a:t>All major proposals and contracts, and contracts with questionable provisions, should be </a:t>
            </a:r>
            <a:r>
              <a:rPr lang="en-US" altLang="en-US" sz="2700" dirty="0">
                <a:solidFill>
                  <a:schemeClr val="tx2"/>
                </a:solidFill>
              </a:rPr>
              <a:t>reviewed by a </a:t>
            </a:r>
            <a:r>
              <a:rPr lang="en-US" altLang="en-US" sz="2700" b="1" dirty="0">
                <a:solidFill>
                  <a:srgbClr val="00B0F0"/>
                </a:solidFill>
              </a:rPr>
              <a:t>contract law expert</a:t>
            </a:r>
            <a:r>
              <a:rPr lang="en-US" altLang="en-US" sz="2700" dirty="0">
                <a:solidFill>
                  <a:srgbClr val="00B0F0"/>
                </a:solidFill>
              </a:rPr>
              <a:t>.</a:t>
            </a:r>
            <a:endParaRPr lang="en-US" altLang="en-US" sz="2700" dirty="0">
              <a:solidFill>
                <a:srgbClr val="00B0F0"/>
              </a:solidFill>
            </a:endParaRPr>
          </a:p>
          <a:p>
            <a:pPr lvl="1" algn="just">
              <a:lnSpc>
                <a:spcPct val="90000"/>
              </a:lnSpc>
            </a:pPr>
            <a:r>
              <a:rPr lang="en-US" altLang="en-US" sz="2700" b="1" dirty="0">
                <a:solidFill>
                  <a:srgbClr val="00B0F0"/>
                </a:solidFill>
              </a:rPr>
              <a:t>Appropriate pricing</a:t>
            </a:r>
            <a:r>
              <a:rPr lang="en-US" altLang="en-US" sz="2700" dirty="0">
                <a:solidFill>
                  <a:srgbClr val="00B0F0"/>
                </a:solidFill>
              </a:rPr>
              <a:t> </a:t>
            </a:r>
            <a:r>
              <a:rPr lang="en-US" altLang="en-US" sz="2700" dirty="0"/>
              <a:t>and/or </a:t>
            </a:r>
            <a:r>
              <a:rPr lang="en-US" altLang="en-US" sz="2700" b="1" dirty="0">
                <a:solidFill>
                  <a:srgbClr val="00B0F0"/>
                </a:solidFill>
              </a:rPr>
              <a:t>insuring of risk</a:t>
            </a:r>
            <a:r>
              <a:rPr lang="en-US" altLang="en-US" sz="2700" dirty="0">
                <a:solidFill>
                  <a:srgbClr val="00B0F0"/>
                </a:solidFill>
              </a:rPr>
              <a:t> </a:t>
            </a:r>
            <a:r>
              <a:rPr lang="en-US" altLang="en-US" sz="2700" dirty="0"/>
              <a:t>under the contract.</a:t>
            </a:r>
            <a:endParaRPr lang="en-US" altLang="en-US" sz="2700" dirty="0"/>
          </a:p>
          <a:p>
            <a:pPr lvl="1" algn="just">
              <a:lnSpc>
                <a:spcPct val="90000"/>
              </a:lnSpc>
            </a:pPr>
            <a:r>
              <a:rPr lang="en-US" altLang="en-US" sz="2700" b="1" dirty="0">
                <a:solidFill>
                  <a:srgbClr val="00B0F0"/>
                </a:solidFill>
              </a:rPr>
              <a:t>Periodic review, improvement</a:t>
            </a:r>
            <a:r>
              <a:rPr lang="en-US" altLang="en-US" sz="2700" dirty="0">
                <a:solidFill>
                  <a:srgbClr val="00B0F0"/>
                </a:solidFill>
              </a:rPr>
              <a:t> </a:t>
            </a:r>
            <a:r>
              <a:rPr lang="en-US" altLang="en-US" sz="2700" dirty="0">
                <a:solidFill>
                  <a:schemeClr val="tx2"/>
                </a:solidFill>
              </a:rPr>
              <a:t>and </a:t>
            </a:r>
            <a:r>
              <a:rPr lang="en-US" altLang="en-US" sz="2700" b="1" dirty="0">
                <a:solidFill>
                  <a:srgbClr val="00B0F0"/>
                </a:solidFill>
              </a:rPr>
              <a:t>updating</a:t>
            </a:r>
            <a:r>
              <a:rPr lang="en-US" altLang="en-US" sz="2700" dirty="0"/>
              <a:t> of contract preparation and administration procedures.</a:t>
            </a:r>
            <a:endParaRPr lang="en-US" altLang="en-US" sz="2700" dirty="0"/>
          </a:p>
        </p:txBody>
      </p:sp>
      <p:sp>
        <p:nvSpPr>
          <p:cNvPr id="5" name="TextBox 4"/>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www.midocean.ae</a:t>
            </a:r>
            <a:endParaRPr kumimoji="0" lang="en-US" sz="2000" b="1"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p:txBody>
      </p:sp>
      <p:sp>
        <p:nvSpPr>
          <p:cNvPr id="2" name="Rectangle: Rounded Corners 1"/>
          <p:cNvSpPr/>
          <p:nvPr/>
        </p:nvSpPr>
        <p:spPr>
          <a:xfrm>
            <a:off x="10699150" y="1127760"/>
            <a:ext cx="13810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35" y="37465"/>
            <a:ext cx="2402205" cy="1122045"/>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1" cstate="hqprint">
            <a:extLst>
              <a:ext uri="{28A0092B-C50C-407E-A947-70E740481C1C}">
                <a14:useLocalDpi xmlns:a14="http://schemas.microsoft.com/office/drawing/2010/main" val="0"/>
              </a:ext>
            </a:extLst>
          </a:blip>
          <a:srcRect l="13924" r="13924"/>
          <a:stretch>
            <a:fillRect/>
          </a:stretch>
        </p:blipFill>
        <p:spPr>
          <a:xfrm>
            <a:off x="0" y="304800"/>
            <a:ext cx="3221317"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5240000" flipV="1">
            <a:off x="-249555" y="3854450"/>
            <a:ext cx="3481705" cy="182689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181832" y="425714"/>
            <a:ext cx="6082793" cy="553998"/>
          </a:xfrm>
          <a:prstGeom prst="rect">
            <a:avLst/>
          </a:prstGeom>
          <a:noFill/>
        </p:spPr>
        <p:txBody>
          <a:bodyPr wrap="square" rtlCol="0">
            <a:spAutoFit/>
          </a:bodyPr>
          <a:lstStyle/>
          <a:p>
            <a:pPr lvl="0" algn="ctr"/>
            <a:r>
              <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Summary of Learning Objectives</a:t>
            </a:r>
            <a:endParaRPr lang="en-US" sz="30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31" name="TextBox 30"/>
          <p:cNvSpPr txBox="1"/>
          <p:nvPr/>
        </p:nvSpPr>
        <p:spPr>
          <a:xfrm>
            <a:off x="2387538" y="1440931"/>
            <a:ext cx="7888728" cy="654025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6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Understand the contents of a procurement management plan, contract statement of work, and calculations involved in a make-or-buy analysis.</a:t>
            </a:r>
            <a:endParaRPr kumimoji="0" lang="en-US" sz="26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6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rPr>
              <a:t>Describe the work involved in planning purchases and acquisitions for projects.</a:t>
            </a:r>
            <a:endParaRPr kumimoji="0" lang="en-US" sz="2600" b="0" i="0" u="none" strike="noStrike" kern="1200" cap="none" spc="0" normalizeH="0" baseline="0" noProof="0" dirty="0">
              <a:ln>
                <a:noFill/>
              </a:ln>
              <a:solidFill>
                <a:prstClr val="black"/>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6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Understand the process of requesting seller responses and the difference between proposals and bids.</a:t>
            </a:r>
            <a:endParaRPr kumimoji="0" lang="en-US" sz="26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6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Describe the seller selection process and recognize different approaches for evaluating proposals or selecting suppliers.</a:t>
            </a:r>
            <a:endParaRPr kumimoji="0" lang="en-US" sz="26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6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Discuss the importance of good contract administration.</a:t>
            </a:r>
            <a:endParaRPr kumimoji="0" lang="en-US" sz="26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r>
              <a:rPr kumimoji="0" lang="en-US" sz="26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rPr>
              <a:t>Describe the contract closure process.</a:t>
            </a:r>
            <a:endParaRPr kumimoji="0" lang="en-US" sz="26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27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27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defRPr/>
            </a:pPr>
            <a:endParaRPr kumimoji="0" lang="en-US" sz="2700" b="0" i="0" u="none" strike="noStrike" kern="1200" cap="none" spc="0" normalizeH="0" baseline="0" noProof="0" dirty="0">
              <a:ln>
                <a:noFill/>
              </a:ln>
              <a:solidFill>
                <a:prstClr val="black"/>
              </a:solidFill>
              <a:effectLst/>
              <a:uLnTx/>
              <a:uFillTx/>
              <a:latin typeface="Times New Roman" panose="02020603050405020304"/>
              <a:ea typeface="Times New Roman" panose="02020603050405020304"/>
              <a:cs typeface="Times New Roman" panose="02020603050405020304"/>
              <a:sym typeface="Times New Roman" panose="02020603050405020304"/>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6"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Rounded Corners 3"/>
          <p:cNvSpPr/>
          <p:nvPr/>
        </p:nvSpPr>
        <p:spPr>
          <a:xfrm>
            <a:off x="10486048" y="1340322"/>
            <a:ext cx="16020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508514" y="1396699"/>
            <a:ext cx="35107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84216" y="1483204"/>
            <a:ext cx="1028047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4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4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6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endPar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endParaRPr>
          </a:p>
          <a:p>
            <a:pPr marL="457200" indent="-457200">
              <a:buClr>
                <a:srgbClr val="000000"/>
              </a:buClr>
              <a:buFont typeface="Wingdings" panose="05000000000000000000" pitchFamily="2" charset="2"/>
              <a:buChar char="Ø"/>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a:t>
            </a: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endParaRPr lang="en-US" sz="2000" b="1" dirty="0"/>
          </a:p>
        </p:txBody>
      </p:sp>
      <p:pic>
        <p:nvPicPr>
          <p:cNvPr id="5" name="Graphic 21"/>
          <p:cNvPicPr>
            <a:picLocks noChangeAspect="1"/>
          </p:cNvPicPr>
          <p:nvPr/>
        </p:nvPicPr>
        <p:blipFill rotWithShape="1">
          <a:blip r:embed="rId1"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25863"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panose="02020603050405020304"/>
                <a:ea typeface="Times New Roman" panose="02020603050405020304"/>
                <a:cs typeface="Times New Roman" panose="02020603050405020304"/>
                <a:sym typeface="Times New Roman" panose="02020603050405020304"/>
              </a:rPr>
              <a:t>Essential Reference</a:t>
            </a:r>
            <a:endParaRPr lang="en-US" sz="3200" b="1" dirty="0">
              <a:solidFill>
                <a:srgbClr val="00B0F0"/>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3" name="Slide Number Placeholder 2"/>
          <p:cNvSpPr>
            <a:spLocks noGrp="1"/>
          </p:cNvSpPr>
          <p:nvPr>
            <p:ph type="sldNum" sz="quarter" idx="12"/>
          </p:nvPr>
        </p:nvSpPr>
        <p:spPr/>
        <p:txBody>
          <a:bodyPr/>
          <a:lstStyle/>
          <a:p>
            <a:fld id="{F7542ADD-394E-41F3-B704-951748884AEE}" type="slidenum">
              <a:rPr lang="en-US" smtClean="0"/>
            </a:fld>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1">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15386</Words>
  <Application>WPS Presentation</Application>
  <PresentationFormat>Widescreen</PresentationFormat>
  <Paragraphs>431</Paragraphs>
  <Slides>42</Slides>
  <Notes>4</Notes>
  <HiddenSlides>0</HiddenSlides>
  <MMClips>0</MMClips>
  <ScaleCrop>false</ScaleCrop>
  <HeadingPairs>
    <vt:vector size="8" baseType="variant">
      <vt:variant>
        <vt:lpstr>已用的字体</vt:lpstr>
      </vt:variant>
      <vt:variant>
        <vt:i4>13</vt:i4>
      </vt:variant>
      <vt:variant>
        <vt:lpstr>主题</vt:lpstr>
      </vt:variant>
      <vt:variant>
        <vt:i4>2</vt:i4>
      </vt:variant>
      <vt:variant>
        <vt:lpstr>嵌入 OLE 服务器</vt:lpstr>
      </vt:variant>
      <vt:variant>
        <vt:i4>2</vt:i4>
      </vt:variant>
      <vt:variant>
        <vt:lpstr>幻灯片标题</vt:lpstr>
      </vt:variant>
      <vt:variant>
        <vt:i4>42</vt:i4>
      </vt:variant>
    </vt:vector>
  </HeadingPairs>
  <TitlesOfParts>
    <vt:vector size="59" baseType="lpstr">
      <vt:lpstr>Arial</vt:lpstr>
      <vt:lpstr>SimSun</vt:lpstr>
      <vt:lpstr>Wingdings</vt:lpstr>
      <vt:lpstr>Times New Roman</vt:lpstr>
      <vt:lpstr>Times New Roman</vt:lpstr>
      <vt:lpstr>Arial Black</vt:lpstr>
      <vt:lpstr>Monotype Sorts</vt:lpstr>
      <vt:lpstr>Wingdings</vt:lpstr>
      <vt:lpstr>Calibri</vt:lpstr>
      <vt:lpstr>Microsoft YaHei</vt:lpstr>
      <vt:lpstr>Arial Unicode MS</vt:lpstr>
      <vt:lpstr>Calibri Light</vt:lpstr>
      <vt:lpstr>Arial</vt:lpstr>
      <vt:lpstr>Office Theme</vt:lpstr>
      <vt:lpstr>1_Office Theme</vt:lpstr>
      <vt:lpstr>Word.Document.8</vt:lpstr>
      <vt:lpstr>Word.Document.8</vt:lpstr>
      <vt:lpstr>PowerPoint 演示文稿</vt:lpstr>
      <vt:lpstr>PowerPoint 演示文稿</vt:lpstr>
      <vt:lpstr>PowerPoint 演示文稿</vt:lpstr>
      <vt:lpstr>Importance of Project Procurement Management</vt:lpstr>
      <vt:lpstr>    Contracts</vt:lpstr>
      <vt:lpstr>What Went Wrong?</vt:lpstr>
      <vt:lpstr>Project Procurement Management Processes</vt:lpstr>
      <vt:lpstr>Project Procurement Management Processes (continued)</vt:lpstr>
      <vt:lpstr>Project Procurement Management Summary</vt:lpstr>
      <vt:lpstr>Solicitation Planning</vt:lpstr>
      <vt:lpstr> Solicitation</vt:lpstr>
      <vt:lpstr>Planning Purchases and Acquisitions</vt:lpstr>
      <vt:lpstr>What Went Right?</vt:lpstr>
      <vt:lpstr>Tools and Techniques for Planning Purchases and Acquisitions</vt:lpstr>
      <vt:lpstr>        Make-or-Buy Example</vt:lpstr>
      <vt:lpstr>Make-or Buy Solution</vt:lpstr>
      <vt:lpstr>Types of Contracts</vt:lpstr>
      <vt:lpstr>Point of Total Assumption</vt:lpstr>
      <vt:lpstr>Cost Reimbursable Contracts</vt:lpstr>
      <vt:lpstr>Contract Types Versus Risk</vt:lpstr>
      <vt:lpstr>Contract Statement of Work (SOW)</vt:lpstr>
      <vt:lpstr> Statement of Work (SOW) Template</vt:lpstr>
      <vt:lpstr>Planning Contracting</vt:lpstr>
      <vt:lpstr>Outline for a Request for Proposal (RFP)</vt:lpstr>
      <vt:lpstr>Evaluation Criteria</vt:lpstr>
      <vt:lpstr> Sample Proposal Evaluation Sheet</vt:lpstr>
      <vt:lpstr>Requesting Seller Responses</vt:lpstr>
      <vt:lpstr> Source Selection</vt:lpstr>
      <vt:lpstr> Source Selection</vt:lpstr>
      <vt:lpstr>Seller Selection Process</vt:lpstr>
      <vt:lpstr> Detailed Criteria for Selecting Vendors</vt:lpstr>
      <vt:lpstr>Administering the Contract</vt:lpstr>
      <vt:lpstr>Suggestions for Change Control in Contracts</vt:lpstr>
      <vt:lpstr>Suggestions for Change Control in Contracts  (continued)</vt:lpstr>
      <vt:lpstr>Best Practice</vt:lpstr>
      <vt:lpstr>Contract Clauses</vt:lpstr>
      <vt:lpstr>Closing the Contract</vt:lpstr>
      <vt:lpstr> Conclusion</vt:lpstr>
      <vt:lpstr> Conclusion</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183</cp:revision>
  <dcterms:created xsi:type="dcterms:W3CDTF">2023-04-29T09:08:00Z</dcterms:created>
  <dcterms:modified xsi:type="dcterms:W3CDTF">2024-07-23T17:22:09Z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7D0852B42A484BB69AA7CFB995004479_12</vt:lpwstr>
  </property>
  <property fmtid="{D5CDD505-2E9C-101B-9397-08002B2CF9AE}" pid="3" name="KSOProductBuildVer">
    <vt:lpwstr>1033-12.2.0.17545</vt:lpwstr>
  </property>
</Properties>
</file>