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71" r:id="rId5"/>
    <p:sldId id="261" r:id="rId6"/>
    <p:sldId id="272" r:id="rId7"/>
    <p:sldId id="275" r:id="rId8"/>
    <p:sldId id="262" r:id="rId9"/>
    <p:sldId id="266" r:id="rId10"/>
    <p:sldId id="276" r:id="rId11"/>
    <p:sldId id="27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 </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8454859" y="3340034"/>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2"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 </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42158A1A-43E3-5DEA-916B-813210F0A4F2}"/>
              </a:ext>
            </a:extLst>
          </p:cNvPr>
          <p:cNvSpPr txBox="1"/>
          <p:nvPr/>
        </p:nvSpPr>
        <p:spPr>
          <a:xfrm>
            <a:off x="3931624" y="5539912"/>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graphicFrame>
        <p:nvGraphicFramePr>
          <p:cNvPr id="6" name="Table 5">
            <a:extLst>
              <a:ext uri="{FF2B5EF4-FFF2-40B4-BE49-F238E27FC236}">
                <a16:creationId xmlns:a16="http://schemas.microsoft.com/office/drawing/2014/main" id="{A6FA6936-7634-001E-159D-1F2481505C55}"/>
              </a:ext>
            </a:extLst>
          </p:cNvPr>
          <p:cNvGraphicFramePr>
            <a:graphicFrameLocks noGrp="1"/>
          </p:cNvGraphicFramePr>
          <p:nvPr>
            <p:extLst>
              <p:ext uri="{D42A27DB-BD31-4B8C-83A1-F6EECF244321}">
                <p14:modId xmlns:p14="http://schemas.microsoft.com/office/powerpoint/2010/main" val="2255206665"/>
              </p:ext>
            </p:extLst>
          </p:nvPr>
        </p:nvGraphicFramePr>
        <p:xfrm>
          <a:off x="1613937" y="3753738"/>
          <a:ext cx="6388100" cy="218186"/>
        </p:xfrm>
        <a:graphic>
          <a:graphicData uri="http://schemas.openxmlformats.org/drawingml/2006/table">
            <a:tbl>
              <a:tblPr firstRow="1" firstCol="1" bandRow="1">
                <a:tableStyleId>{5C22544A-7EE6-4342-B048-85BDC9FD1C3A}</a:tableStyleId>
              </a:tblPr>
              <a:tblGrid>
                <a:gridCol w="3777615">
                  <a:extLst>
                    <a:ext uri="{9D8B030D-6E8A-4147-A177-3AD203B41FA5}">
                      <a16:colId xmlns:a16="http://schemas.microsoft.com/office/drawing/2014/main" val="725699360"/>
                    </a:ext>
                  </a:extLst>
                </a:gridCol>
                <a:gridCol w="2610485">
                  <a:extLst>
                    <a:ext uri="{9D8B030D-6E8A-4147-A177-3AD203B41FA5}">
                      <a16:colId xmlns:a16="http://schemas.microsoft.com/office/drawing/2014/main" val="155005924"/>
                    </a:ext>
                  </a:extLst>
                </a:gridCol>
              </a:tblGrid>
              <a:tr h="0">
                <a:tc>
                  <a:txBody>
                    <a:bodyPr/>
                    <a:lstStyle/>
                    <a:p>
                      <a:pPr marL="0" marR="0" algn="just">
                        <a:lnSpc>
                          <a:spcPct val="107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Bef>
                          <a:spcPts val="0"/>
                        </a:spcBef>
                        <a:spcAft>
                          <a:spcPts val="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2693487"/>
                  </a:ext>
                </a:extLst>
              </a:tr>
            </a:tbl>
          </a:graphicData>
        </a:graphic>
      </p:graphicFrame>
      <p:sp>
        <p:nvSpPr>
          <p:cNvPr id="18" name="TextBox 17">
            <a:extLst>
              <a:ext uri="{FF2B5EF4-FFF2-40B4-BE49-F238E27FC236}">
                <a16:creationId xmlns:a16="http://schemas.microsoft.com/office/drawing/2014/main" id="{B696D182-6A34-2F1C-06D6-BA758E6FFD58}"/>
              </a:ext>
            </a:extLst>
          </p:cNvPr>
          <p:cNvSpPr txBox="1"/>
          <p:nvPr/>
        </p:nvSpPr>
        <p:spPr>
          <a:xfrm>
            <a:off x="1834709" y="2638784"/>
            <a:ext cx="6240292"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i="0" u="none" strike="noStrike" dirty="0">
                <a:solidFill>
                  <a:srgbClr val="000000"/>
                </a:solidFill>
                <a:effectLst/>
                <a:latin typeface="Calibri" panose="020F0502020204030204" pitchFamily="34" charset="0"/>
              </a:rPr>
              <a:t>Financial Accounting </a:t>
            </a:r>
            <a:endParaRPr kumimoji="0" lang="en-US" sz="4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5" name="Picture 4">
            <a:extLst>
              <a:ext uri="{FF2B5EF4-FFF2-40B4-BE49-F238E27FC236}">
                <a16:creationId xmlns:a16="http://schemas.microsoft.com/office/drawing/2014/main" id="{E1E48856-5A5A-4736-D33C-141F6F1EC19F}"/>
              </a:ext>
            </a:extLst>
          </p:cNvPr>
          <p:cNvPicPr>
            <a:picLocks noChangeAspect="1"/>
          </p:cNvPicPr>
          <p:nvPr/>
        </p:nvPicPr>
        <p:blipFill>
          <a:blip r:embed="rId7"/>
          <a:stretch>
            <a:fillRect/>
          </a:stretch>
        </p:blipFill>
        <p:spPr>
          <a:xfrm>
            <a:off x="7121112" y="2272711"/>
            <a:ext cx="2446338" cy="2944438"/>
          </a:xfrm>
          <a:prstGeom prst="rect">
            <a:avLst/>
          </a:prstGeom>
        </p:spPr>
      </p:pic>
      <p:sp>
        <p:nvSpPr>
          <p:cNvPr id="15" name="TextBox 14">
            <a:extLst>
              <a:ext uri="{FF2B5EF4-FFF2-40B4-BE49-F238E27FC236}">
                <a16:creationId xmlns:a16="http://schemas.microsoft.com/office/drawing/2014/main" id="{8EA4C6DF-26B7-85D3-F15C-457CDC4F0E92}"/>
              </a:ext>
            </a:extLst>
          </p:cNvPr>
          <p:cNvSpPr txBox="1"/>
          <p:nvPr/>
        </p:nvSpPr>
        <p:spPr>
          <a:xfrm>
            <a:off x="397133" y="1749152"/>
            <a:ext cx="6240292" cy="461665"/>
          </a:xfrm>
          <a:prstGeom prst="rect">
            <a:avLst/>
          </a:prstGeom>
          <a:noFill/>
        </p:spPr>
        <p:txBody>
          <a:bodyPr wrap="square">
            <a:spAutoFit/>
          </a:bodyPr>
          <a:lstStyle/>
          <a:p>
            <a:pPr algn="l" fontAlgn="ctr"/>
            <a:r>
              <a:rPr lang="en-US" sz="2400" b="1" i="0" dirty="0">
                <a:effectLst/>
                <a:latin typeface="-apple-system"/>
              </a:rPr>
              <a:t>Dr. Mohamed Hamouda</a:t>
            </a:r>
          </a:p>
        </p:txBody>
      </p:sp>
      <p:sp>
        <p:nvSpPr>
          <p:cNvPr id="19" name="TextBox 18">
            <a:extLst>
              <a:ext uri="{FF2B5EF4-FFF2-40B4-BE49-F238E27FC236}">
                <a16:creationId xmlns:a16="http://schemas.microsoft.com/office/drawing/2014/main" id="{DD93F6B7-9A1C-80F2-C2B4-EA1761542F51}"/>
              </a:ext>
            </a:extLst>
          </p:cNvPr>
          <p:cNvSpPr txBox="1"/>
          <p:nvPr/>
        </p:nvSpPr>
        <p:spPr>
          <a:xfrm>
            <a:off x="411100" y="2326431"/>
            <a:ext cx="6446407" cy="3139321"/>
          </a:xfrm>
          <a:prstGeom prst="rect">
            <a:avLst/>
          </a:prstGeom>
          <a:noFill/>
        </p:spPr>
        <p:txBody>
          <a:bodyPr wrap="square">
            <a:spAutoFit/>
          </a:bodyPr>
          <a:lstStyle/>
          <a:p>
            <a:pPr marL="285750" indent="-285750">
              <a:buFont typeface="Arial" panose="020B0604020202020204" pitchFamily="34" charset="0"/>
              <a:buChar char="•"/>
            </a:pPr>
            <a:r>
              <a:rPr lang="en-US" b="0" i="0" dirty="0">
                <a:effectLst/>
                <a:latin typeface="-apple-system"/>
              </a:rPr>
              <a:t>Credit Risk Manager with 15 years of experience in the finance industry, Skilled in Enterprise credit Risk Management. </a:t>
            </a:r>
          </a:p>
          <a:p>
            <a:pPr marL="285750" indent="-285750">
              <a:buFont typeface="Arial" panose="020B0604020202020204" pitchFamily="34" charset="0"/>
              <a:buChar char="•"/>
            </a:pPr>
            <a:r>
              <a:rPr lang="en-US" b="0" i="0" dirty="0">
                <a:effectLst/>
                <a:latin typeface="-apple-system"/>
              </a:rPr>
              <a:t>Corporate trainer of finance and credit in the National Bank of Egypt with 5years of experience, </a:t>
            </a:r>
          </a:p>
          <a:p>
            <a:pPr marL="285750" indent="-285750">
              <a:buFont typeface="Arial" panose="020B0604020202020204" pitchFamily="34" charset="0"/>
              <a:buChar char="•"/>
            </a:pPr>
            <a:r>
              <a:rPr lang="en-US" b="0" i="0" dirty="0">
                <a:effectLst/>
                <a:latin typeface="-apple-system"/>
              </a:rPr>
              <a:t>Adjunct Finance Professor in Arab academy for banking ‘financial science. </a:t>
            </a:r>
          </a:p>
          <a:p>
            <a:pPr marL="285750" indent="-285750">
              <a:buFont typeface="Arial" panose="020B0604020202020204" pitchFamily="34" charset="0"/>
              <a:buChar char="•"/>
            </a:pPr>
            <a:r>
              <a:rPr lang="en-US" b="0" i="0" dirty="0">
                <a:effectLst/>
                <a:latin typeface="-apple-system"/>
              </a:rPr>
              <a:t>Doctor of business administration - Cairo university- September 2019 - Major finance and investment.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pple-system"/>
                <a:ea typeface="+mn-ea"/>
                <a:cs typeface="+mn-cs"/>
              </a:rPr>
              <a:t>Certified Trainer-ESLSCA</a:t>
            </a:r>
          </a:p>
          <a:p>
            <a:br>
              <a:rPr lang="en-US" dirty="0"/>
            </a:br>
            <a:endParaRPr lang="en-US" dirty="0"/>
          </a:p>
        </p:txBody>
      </p:sp>
    </p:spTree>
    <p:extLst>
      <p:ext uri="{BB962C8B-B14F-4D97-AF65-F5344CB8AC3E}">
        <p14:creationId xmlns:p14="http://schemas.microsoft.com/office/powerpoint/2010/main" val="3122905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2657331"/>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The objective of this course is to introduce problems of financial accounting such as measuring, and reporting issues related to assets and liabilities and preparing the financial statements. Students are expected to gain the ability of using accounting information as a tool in applying solutions for managerial problems, evaluating the financial performance, and </a:t>
            </a:r>
            <a:r>
              <a:rPr lang="en-US" dirty="0"/>
              <a:t> </a:t>
            </a:r>
            <a:r>
              <a:rPr lang="en-US" sz="1800" b="0" i="0" u="none" strike="noStrike" dirty="0">
                <a:solidFill>
                  <a:srgbClr val="000000"/>
                </a:solidFill>
                <a:effectLst/>
                <a:latin typeface="Calibri" panose="020F0502020204030204" pitchFamily="34" charset="0"/>
              </a:rPr>
              <a:t>interpreting the financial structure.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89235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12359" y="1633537"/>
            <a:ext cx="7773687" cy="11059631"/>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Financial Accounting refers to information describing the financial resources, obligations, and activities of an economic entity. The term financial position is used to describe an entity’s financial resources and obligations at one point in time, and the term results of operations is used to describe its financial activities during the year.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Financial Accounting information is designed primarily to assist investors and creditors in </a:t>
            </a:r>
            <a:r>
              <a:rPr lang="en-US" dirty="0"/>
              <a:t>  </a:t>
            </a:r>
            <a:r>
              <a:rPr lang="en-US" sz="1800" b="0" i="0" u="none" strike="noStrike" dirty="0">
                <a:solidFill>
                  <a:srgbClr val="000000"/>
                </a:solidFill>
                <a:effectLst/>
                <a:latin typeface="Calibri" panose="020F0502020204030204" pitchFamily="34" charset="0"/>
              </a:rPr>
              <a:t>deciding where to place their scarce investment resources. Such decisions are important to </a:t>
            </a:r>
            <a:r>
              <a:rPr lang="en-US" dirty="0"/>
              <a:t> </a:t>
            </a:r>
            <a:r>
              <a:rPr lang="en-US" sz="1800" b="0" i="0" u="none" strike="noStrike" dirty="0">
                <a:solidFill>
                  <a:srgbClr val="000000"/>
                </a:solidFill>
                <a:effectLst/>
                <a:latin typeface="Calibri" panose="020F0502020204030204" pitchFamily="34" charset="0"/>
              </a:rPr>
              <a:t>society, as they determine which industries and companies and even countries will receive the financial resources necessary for growth, and which will not. Many other decision makers also make use of financial accounting information. A company’s manager and employees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constantly need such information to run and control business operations.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All types of organizations and individuals develop and use financial accounting information in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conducting their daily activities. But the concepts of financial accounting are most highly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developed and clearly defined in the business world. Therefore, this course focuses upon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financial accounting information relating to profit-oriented business organizations.</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This graduate course introduces the basic concepts and principles of accounting for preparing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the financial statements such as income statement (financial performance) and balance sheet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(financial position). The course focuses on detailed understanding of accounting information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system, accounting concepts, accounting principles, accounting cycle, recording of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transactions, and financial statement concepts. </a:t>
            </a:r>
            <a:endParaRPr lang="en-US" b="0" dirty="0">
              <a:effectLst/>
            </a:endParaRP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77206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673157" y="1633537"/>
            <a:ext cx="7712889" cy="4514249"/>
          </a:xfrm>
          <a:prstGeom prst="rect">
            <a:avLst/>
          </a:prstGeom>
          <a:noFill/>
        </p:spPr>
        <p:txBody>
          <a:bodyPr wrap="square">
            <a:spAutoFit/>
          </a:bodyPr>
          <a:lstStyle/>
          <a:p>
            <a:pPr marL="0" marR="0" algn="just">
              <a:lnSpc>
                <a:spcPct val="107000"/>
              </a:lnSpc>
              <a:spcBef>
                <a:spcPts val="0"/>
              </a:spcBef>
              <a:spcAft>
                <a:spcPts val="800"/>
              </a:spcAft>
            </a:pPr>
            <a:r>
              <a:rPr lang="en-US" sz="24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1 – Course Description</a:t>
            </a:r>
            <a:r>
              <a:rPr lang="en-US" sz="24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All types of organizations and individuals develop and use financial accounting information in conducting their daily activities. But the concepts of financial accounting are most highly developed and clearly defined in the business world. Therefore, this course focuses upon financial accounting information relating to profit-oriented business organizations.</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This graduate course introduces the basic concepts and principles of accounting for preparing </a:t>
            </a:r>
            <a:r>
              <a:rPr lang="en-US" dirty="0"/>
              <a:t> </a:t>
            </a:r>
            <a:r>
              <a:rPr lang="en-US" sz="1800" b="0" i="0" u="none" strike="noStrike" dirty="0">
                <a:solidFill>
                  <a:srgbClr val="000000"/>
                </a:solidFill>
                <a:effectLst/>
                <a:latin typeface="Calibri" panose="020F0502020204030204" pitchFamily="34" charset="0"/>
              </a:rPr>
              <a:t>the financial statements such as income statement (financial performance) and balance sheet (financial position). The course focuses on detailed understanding of accounting information system, accounting concepts, accounting principles, accounting cycle, recording of transactions, and financial statement concepts. </a:t>
            </a:r>
            <a:endParaRPr lang="en-US" b="0" dirty="0">
              <a:effectLst/>
            </a:endParaRPr>
          </a:p>
          <a:p>
            <a:br>
              <a:rPr lang="en-US" dirty="0"/>
            </a:b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4113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308894" y="1263155"/>
            <a:ext cx="7773687" cy="4572149"/>
          </a:xfrm>
          <a:prstGeom prst="rect">
            <a:avLst/>
          </a:prstGeom>
          <a:noFill/>
        </p:spPr>
        <p:txBody>
          <a:bodyPr wrap="square">
            <a:spAutoFit/>
          </a:bodyPr>
          <a:lstStyle/>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342900" marR="0" lvl="0" indent="-342900" algn="just">
              <a:lnSpc>
                <a:spcPct val="107000"/>
              </a:lnSpc>
              <a:spcBef>
                <a:spcPts val="0"/>
              </a:spcBef>
              <a:spcAft>
                <a:spcPts val="800"/>
              </a:spcAft>
              <a:buFont typeface="+mj-lt"/>
              <a:buAutoNum type="arabicPeriod" startAt="2"/>
            </a:pPr>
            <a:r>
              <a:rPr lang="en-US" sz="18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Course Objectives: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Upon completion of this course, students should be able to: </a:t>
            </a:r>
          </a:p>
          <a:p>
            <a:pPr rtl="0">
              <a:spcBef>
                <a:spcPts val="0"/>
              </a:spcBef>
              <a:spcAft>
                <a:spcPts val="1000"/>
              </a:spcAft>
            </a:pPr>
            <a:r>
              <a:rPr lang="en-US" sz="1800" b="0" i="0" u="none" strike="noStrike" dirty="0">
                <a:solidFill>
                  <a:srgbClr val="000000"/>
                </a:solidFill>
                <a:effectLst/>
                <a:latin typeface="Calibri" panose="020F0502020204030204" pitchFamily="34" charset="0"/>
              </a:rPr>
              <a:t>  This course will enable the students to combine practice and theoretical knowledge of financial accounting.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The students of this course will be active learners and develop awareness of emerging trends in financial accounting.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The course will provide decision making skills to the students in the financial analysis context. </a:t>
            </a:r>
            <a:endParaRPr lang="en-US" b="0" dirty="0">
              <a:effectLst/>
            </a:endParaRPr>
          </a:p>
          <a:p>
            <a:pPr rtl="0">
              <a:spcBef>
                <a:spcPts val="0"/>
              </a:spcBef>
              <a:spcAft>
                <a:spcPts val="1000"/>
              </a:spcAft>
            </a:pPr>
            <a:r>
              <a:rPr lang="en-US" sz="1800" b="0" i="0" u="none" strike="noStrike" dirty="0">
                <a:solidFill>
                  <a:srgbClr val="000000"/>
                </a:solidFill>
                <a:effectLst/>
                <a:latin typeface="Calibri" panose="020F0502020204030204" pitchFamily="34" charset="0"/>
              </a:rPr>
              <a:t>  The students of this course will have the ability to identify and analyze financial accounting problems and opportunities in real life situations.</a:t>
            </a:r>
            <a:endParaRPr lang="en-US" b="0" dirty="0">
              <a:effectLst/>
            </a:endParaRPr>
          </a:p>
          <a:p>
            <a:br>
              <a:rPr lang="en-US" dirty="0"/>
            </a:b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86503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2883866"/>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Financial Statements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Investing and Financing Decisions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Operating Decisions and the Income Statement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Communicating and Interpreting Accounting Information </a:t>
            </a:r>
            <a:endParaRPr lang="en-US" sz="2000" b="0" dirty="0">
              <a:effectLst/>
            </a:endParaRPr>
          </a:p>
          <a:p>
            <a:br>
              <a:rPr lang="en-US" sz="2000" dirty="0"/>
            </a:b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8262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920855" y="1887420"/>
            <a:ext cx="7773687" cy="3319883"/>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 Course Outline: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  Cost of Goods Sold and Inventory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Property, Plant, and Equipment Natural Resources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Reporting and Interpreting Liabilities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Reporting and Interpretation </a:t>
            </a:r>
            <a:endParaRPr lang="en-US" sz="2000" b="0" dirty="0">
              <a:effectLst/>
            </a:endParaRPr>
          </a:p>
          <a:p>
            <a:pPr rtl="0">
              <a:spcBef>
                <a:spcPts val="0"/>
              </a:spcBef>
              <a:spcAft>
                <a:spcPts val="1000"/>
              </a:spcAft>
            </a:pPr>
            <a:r>
              <a:rPr lang="en-US" sz="2000" b="0" i="0" u="none" strike="noStrike" dirty="0">
                <a:solidFill>
                  <a:srgbClr val="000000"/>
                </a:solidFill>
                <a:effectLst/>
                <a:latin typeface="Calibri" panose="020F0502020204030204" pitchFamily="34" charset="0"/>
              </a:rPr>
              <a:t>  Statements </a:t>
            </a:r>
            <a:endParaRPr lang="en-US" sz="2000" b="0" dirty="0">
              <a:effectLst/>
            </a:endParaRPr>
          </a:p>
          <a:p>
            <a:br>
              <a:rPr lang="en-US" sz="2000" dirty="0"/>
            </a:b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1399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6238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8127" y="236724"/>
            <a:ext cx="206498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8240C06B-29ED-C0BC-8EC1-F3BAC2217357}"/>
              </a:ext>
            </a:extLst>
          </p:cNvPr>
          <p:cNvSpPr txBox="1"/>
          <p:nvPr/>
        </p:nvSpPr>
        <p:spPr>
          <a:xfrm>
            <a:off x="1200944" y="1786799"/>
            <a:ext cx="7773687" cy="807465"/>
          </a:xfrm>
          <a:prstGeom prst="rect">
            <a:avLst/>
          </a:prstGeom>
          <a:noFill/>
        </p:spPr>
        <p:txBody>
          <a:bodyPr wrap="square">
            <a:spAutoFit/>
          </a:bodyPr>
          <a:lstStyle/>
          <a:p>
            <a:pPr marL="0" marR="0" algn="just">
              <a:lnSpc>
                <a:spcPct val="107000"/>
              </a:lnSpc>
              <a:spcBef>
                <a:spcPts val="0"/>
              </a:spcBef>
              <a:spcAft>
                <a:spcPts val="800"/>
              </a:spcAft>
            </a:pPr>
            <a:r>
              <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4- List of References: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07000"/>
              </a:lnSpc>
              <a:spcBef>
                <a:spcPts val="0"/>
              </a:spcBef>
              <a:spcAft>
                <a:spcPts val="800"/>
              </a:spcAft>
              <a:buFont typeface="+mj-lt"/>
              <a:buAutoNum type="alphaLcPeriod"/>
            </a:pPr>
            <a:r>
              <a:rPr lang="en-US" sz="1800" b="1" i="0" u="none" strike="noStrike" dirty="0">
                <a:solidFill>
                  <a:srgbClr val="000000"/>
                </a:solidFill>
                <a:effectLst/>
                <a:latin typeface="Calibri" panose="020F0502020204030204" pitchFamily="34" charset="0"/>
              </a:rPr>
              <a:t>Textbook:</a:t>
            </a:r>
            <a:r>
              <a:rPr lang="en-US" sz="1800" b="0" i="0" u="none" strike="noStrike" dirty="0">
                <a:solidFill>
                  <a:srgbClr val="000000"/>
                </a:solidFill>
                <a:effectLst/>
                <a:latin typeface="Calibri" panose="020F0502020204030204" pitchFamily="34" charset="0"/>
              </a:rPr>
              <a:t> Financial Accounting IFRS Edition, by John Wiley &amp; Sons, Inc.</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8541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723</Words>
  <Application>Microsoft Office PowerPoint</Application>
  <PresentationFormat>Widescreen</PresentationFormat>
  <Paragraphs>69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-apple-system</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15</cp:revision>
  <dcterms:created xsi:type="dcterms:W3CDTF">2021-08-03T13:03:26Z</dcterms:created>
  <dcterms:modified xsi:type="dcterms:W3CDTF">2022-05-20T13:06:47Z</dcterms:modified>
</cp:coreProperties>
</file>