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7"/>
  </p:notesMasterIdLst>
  <p:sldIdLst>
    <p:sldId id="258" r:id="rId2"/>
    <p:sldId id="399" r:id="rId3"/>
    <p:sldId id="367" r:id="rId4"/>
    <p:sldId id="369" r:id="rId5"/>
    <p:sldId id="398" r:id="rId6"/>
    <p:sldId id="392" r:id="rId7"/>
    <p:sldId id="299" r:id="rId8"/>
    <p:sldId id="300" r:id="rId9"/>
    <p:sldId id="400" r:id="rId10"/>
    <p:sldId id="393" r:id="rId11"/>
    <p:sldId id="401" r:id="rId12"/>
    <p:sldId id="366" r:id="rId13"/>
    <p:sldId id="370" r:id="rId14"/>
    <p:sldId id="301" r:id="rId15"/>
    <p:sldId id="383" r:id="rId16"/>
    <p:sldId id="431" r:id="rId17"/>
    <p:sldId id="403" r:id="rId18"/>
    <p:sldId id="404" r:id="rId19"/>
    <p:sldId id="405" r:id="rId20"/>
    <p:sldId id="430" r:id="rId21"/>
    <p:sldId id="428" r:id="rId22"/>
    <p:sldId id="259" r:id="rId23"/>
    <p:sldId id="410" r:id="rId24"/>
    <p:sldId id="411" r:id="rId25"/>
    <p:sldId id="412" r:id="rId26"/>
    <p:sldId id="409" r:id="rId27"/>
    <p:sldId id="413" r:id="rId28"/>
    <p:sldId id="416" r:id="rId29"/>
    <p:sldId id="414" r:id="rId30"/>
    <p:sldId id="415" r:id="rId31"/>
    <p:sldId id="417" r:id="rId32"/>
    <p:sldId id="419" r:id="rId33"/>
    <p:sldId id="418" r:id="rId34"/>
    <p:sldId id="422" r:id="rId35"/>
    <p:sldId id="429" r:id="rId36"/>
    <p:sldId id="421" r:id="rId37"/>
    <p:sldId id="420" r:id="rId38"/>
    <p:sldId id="423" r:id="rId39"/>
    <p:sldId id="426" r:id="rId40"/>
    <p:sldId id="425" r:id="rId41"/>
    <p:sldId id="424" r:id="rId42"/>
    <p:sldId id="427" r:id="rId43"/>
    <p:sldId id="432" r:id="rId44"/>
    <p:sldId id="390" r:id="rId45"/>
    <p:sldId id="290" r:id="rId4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518"/>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72" d="100"/>
          <a:sy n="72" d="100"/>
        </p:scale>
        <p:origin x="660" y="5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notesMaster" Target="notesMasters/notesMaster1.xml"/><Relationship Id="rId50"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tableStyles" Target="tableStyle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7E3A5B26-4DD7-4A09-8D6F-67D70699AFC6}" type="doc">
      <dgm:prSet loTypeId="urn:microsoft.com/office/officeart/2005/8/layout/vList6" loCatId="list" qsTypeId="urn:microsoft.com/office/officeart/2005/8/quickstyle/simple1" qsCatId="simple" csTypeId="urn:microsoft.com/office/officeart/2005/8/colors/accent1_2" csCatId="accent1" phldr="1"/>
      <dgm:spPr/>
      <dgm:t>
        <a:bodyPr/>
        <a:lstStyle/>
        <a:p>
          <a:endParaRPr lang="en-US"/>
        </a:p>
      </dgm:t>
    </dgm:pt>
    <dgm:pt modelId="{9F4B35B9-246A-4901-A9DA-840D0BCD6839}">
      <dgm:prSet phldrT="[Text]" custT="1"/>
      <dgm:spPr/>
      <dgm:t>
        <a:bodyPr/>
        <a:lstStyle/>
        <a:p>
          <a:pPr>
            <a:buFont typeface="+mj-lt"/>
            <a:buAutoNum type="arabicPeriod"/>
          </a:pPr>
          <a:r>
            <a:rPr lang="en-US" sz="1600" b="1" dirty="0">
              <a:solidFill>
                <a:schemeClr val="bg1"/>
              </a:solidFill>
              <a:effectLst/>
              <a:latin typeface="Calibri" panose="020F0502020204030204" pitchFamily="34" charset="0"/>
              <a:ea typeface="Calibri" panose="020F0502020204030204" pitchFamily="34" charset="0"/>
              <a:cs typeface="Arial" panose="020B0604020202020204" pitchFamily="34" charset="0"/>
            </a:rPr>
            <a:t>Introduction to project leadership</a:t>
          </a:r>
          <a:endParaRPr lang="en-US" sz="1600" b="1" dirty="0">
            <a:solidFill>
              <a:schemeClr val="bg1"/>
            </a:solidFill>
          </a:endParaRPr>
        </a:p>
      </dgm:t>
    </dgm:pt>
    <dgm:pt modelId="{AE0AE209-CC0C-4859-AC6D-DE0E8A82DA1C}" type="parTrans" cxnId="{B97ECEA9-C4E9-4736-9F5A-69C7398335F2}">
      <dgm:prSet/>
      <dgm:spPr/>
      <dgm:t>
        <a:bodyPr/>
        <a:lstStyle/>
        <a:p>
          <a:endParaRPr lang="en-US" sz="1600" b="1">
            <a:solidFill>
              <a:schemeClr val="bg1"/>
            </a:solidFill>
          </a:endParaRPr>
        </a:p>
      </dgm:t>
    </dgm:pt>
    <dgm:pt modelId="{E27F9F0A-EA6C-4FE1-AA9D-B30AA61C4046}" type="sibTrans" cxnId="{B97ECEA9-C4E9-4736-9F5A-69C7398335F2}">
      <dgm:prSet/>
      <dgm:spPr/>
      <dgm:t>
        <a:bodyPr/>
        <a:lstStyle/>
        <a:p>
          <a:endParaRPr lang="en-US" sz="1600" b="1">
            <a:solidFill>
              <a:schemeClr val="bg1"/>
            </a:solidFill>
          </a:endParaRPr>
        </a:p>
      </dgm:t>
    </dgm:pt>
    <dgm:pt modelId="{552F4960-5FFF-4CB5-B3A3-B7E977442BE7}">
      <dgm:prSet phldrT="[Text]" custT="1"/>
      <dgm:spPr/>
      <dgm:t>
        <a:bodyPr/>
        <a:lstStyle/>
        <a:p>
          <a:r>
            <a:rPr lang="en-US" sz="1600" b="1" dirty="0">
              <a:solidFill>
                <a:schemeClr val="bg1"/>
              </a:solidFill>
            </a:rPr>
            <a:t>Understanding Leadership</a:t>
          </a:r>
        </a:p>
      </dgm:t>
    </dgm:pt>
    <dgm:pt modelId="{E5DAAC36-7C64-42AB-A6E8-5447B2E743AC}" type="parTrans" cxnId="{93D4C9F5-08F1-4F84-95A7-FFE5EA092413}">
      <dgm:prSet/>
      <dgm:spPr/>
      <dgm:t>
        <a:bodyPr/>
        <a:lstStyle/>
        <a:p>
          <a:endParaRPr lang="en-US" sz="1600" b="1">
            <a:solidFill>
              <a:schemeClr val="bg1"/>
            </a:solidFill>
          </a:endParaRPr>
        </a:p>
      </dgm:t>
    </dgm:pt>
    <dgm:pt modelId="{46E38D06-D428-43B0-ADB7-6B90A60C31ED}" type="sibTrans" cxnId="{93D4C9F5-08F1-4F84-95A7-FFE5EA092413}">
      <dgm:prSet/>
      <dgm:spPr/>
      <dgm:t>
        <a:bodyPr/>
        <a:lstStyle/>
        <a:p>
          <a:endParaRPr lang="en-US" sz="1600" b="1">
            <a:solidFill>
              <a:schemeClr val="bg1"/>
            </a:solidFill>
          </a:endParaRPr>
        </a:p>
      </dgm:t>
    </dgm:pt>
    <dgm:pt modelId="{F8F7F3B7-38EF-4D34-926F-81E92CBB2BCF}">
      <dgm:prSet custT="1"/>
      <dgm:spPr/>
      <dgm:t>
        <a:bodyPr/>
        <a:lstStyle/>
        <a:p>
          <a:r>
            <a:rPr lang="en-US" sz="1600" b="1" dirty="0">
              <a:solidFill>
                <a:schemeClr val="bg1"/>
              </a:solidFill>
            </a:rPr>
            <a:t>Theories of Leadership</a:t>
          </a:r>
        </a:p>
      </dgm:t>
    </dgm:pt>
    <dgm:pt modelId="{667856EE-3E1D-4CA0-B0DC-0FD6AFD978B2}" type="parTrans" cxnId="{4190BCD4-A236-443C-BB4C-8E7478E5B944}">
      <dgm:prSet/>
      <dgm:spPr/>
      <dgm:t>
        <a:bodyPr/>
        <a:lstStyle/>
        <a:p>
          <a:endParaRPr lang="en-US" sz="1600" b="1">
            <a:solidFill>
              <a:schemeClr val="bg1"/>
            </a:solidFill>
          </a:endParaRPr>
        </a:p>
      </dgm:t>
    </dgm:pt>
    <dgm:pt modelId="{3D91EF59-837B-4516-AD8B-1B87790E3674}" type="sibTrans" cxnId="{4190BCD4-A236-443C-BB4C-8E7478E5B944}">
      <dgm:prSet/>
      <dgm:spPr/>
      <dgm:t>
        <a:bodyPr/>
        <a:lstStyle/>
        <a:p>
          <a:endParaRPr lang="en-US" sz="1600" b="1">
            <a:solidFill>
              <a:schemeClr val="bg1"/>
            </a:solidFill>
          </a:endParaRPr>
        </a:p>
      </dgm:t>
    </dgm:pt>
    <dgm:pt modelId="{155D8A04-6964-46E5-B32C-7E97591728E6}">
      <dgm:prSet custT="1"/>
      <dgm:spPr/>
      <dgm:t>
        <a:bodyPr/>
        <a:lstStyle/>
        <a:p>
          <a:r>
            <a:rPr lang="en-US" sz="1600" b="1" dirty="0">
              <a:solidFill>
                <a:schemeClr val="bg1"/>
              </a:solidFill>
            </a:rPr>
            <a:t>Decision Making: An Essential Leadership Skill </a:t>
          </a:r>
        </a:p>
      </dgm:t>
    </dgm:pt>
    <dgm:pt modelId="{37C07C1A-CA75-412F-9BFE-A8BEB1A8557A}" type="parTrans" cxnId="{A5475A33-DD93-421C-B35F-94987EE4B3FE}">
      <dgm:prSet/>
      <dgm:spPr/>
      <dgm:t>
        <a:bodyPr/>
        <a:lstStyle/>
        <a:p>
          <a:endParaRPr lang="en-US" sz="1600" b="1">
            <a:solidFill>
              <a:schemeClr val="bg1"/>
            </a:solidFill>
          </a:endParaRPr>
        </a:p>
      </dgm:t>
    </dgm:pt>
    <dgm:pt modelId="{F2EDB579-184E-4485-87D1-72A3992AFBF3}" type="sibTrans" cxnId="{A5475A33-DD93-421C-B35F-94987EE4B3FE}">
      <dgm:prSet/>
      <dgm:spPr/>
      <dgm:t>
        <a:bodyPr/>
        <a:lstStyle/>
        <a:p>
          <a:endParaRPr lang="en-US" sz="1600" b="1">
            <a:solidFill>
              <a:schemeClr val="bg1"/>
            </a:solidFill>
          </a:endParaRPr>
        </a:p>
      </dgm:t>
    </dgm:pt>
    <dgm:pt modelId="{40ABBCA7-42F7-45AE-AE11-989C144E59B8}">
      <dgm:prSet custT="1"/>
      <dgm:spPr/>
      <dgm:t>
        <a:bodyPr/>
        <a:lstStyle/>
        <a:p>
          <a:r>
            <a:rPr lang="en-US" sz="1600" b="1" dirty="0">
              <a:solidFill>
                <a:schemeClr val="bg1"/>
              </a:solidFill>
            </a:rPr>
            <a:t>Project Fundamentals</a:t>
          </a:r>
        </a:p>
      </dgm:t>
    </dgm:pt>
    <dgm:pt modelId="{646FB929-9FFF-4C90-871B-E0BB765DF698}" type="parTrans" cxnId="{E513DA09-EF36-4F62-8CC4-5F24DAE919D6}">
      <dgm:prSet/>
      <dgm:spPr/>
      <dgm:t>
        <a:bodyPr/>
        <a:lstStyle/>
        <a:p>
          <a:endParaRPr lang="en-US" sz="1600" b="1">
            <a:solidFill>
              <a:schemeClr val="bg1"/>
            </a:solidFill>
          </a:endParaRPr>
        </a:p>
      </dgm:t>
    </dgm:pt>
    <dgm:pt modelId="{8D03980B-00D3-4D8A-A843-9BDCC8F4A8D8}" type="sibTrans" cxnId="{E513DA09-EF36-4F62-8CC4-5F24DAE919D6}">
      <dgm:prSet/>
      <dgm:spPr/>
      <dgm:t>
        <a:bodyPr/>
        <a:lstStyle/>
        <a:p>
          <a:endParaRPr lang="en-US" sz="1600" b="1">
            <a:solidFill>
              <a:schemeClr val="bg1"/>
            </a:solidFill>
          </a:endParaRPr>
        </a:p>
      </dgm:t>
    </dgm:pt>
    <dgm:pt modelId="{FE0331EC-1D6C-45A4-9873-E4E5CE24FA18}">
      <dgm:prSet custT="1"/>
      <dgm:spPr/>
      <dgm:t>
        <a:bodyPr/>
        <a:lstStyle/>
        <a:p>
          <a:r>
            <a:rPr lang="en-US" sz="1600" b="1" dirty="0">
              <a:solidFill>
                <a:schemeClr val="bg1"/>
              </a:solidFill>
            </a:rPr>
            <a:t>Prioritization: The Core of Project Leadership</a:t>
          </a:r>
        </a:p>
      </dgm:t>
    </dgm:pt>
    <dgm:pt modelId="{4E1746E3-3B3D-4BE0-831A-93B9569CDBDA}" type="parTrans" cxnId="{B3D929B1-0CB5-4AA8-9932-768E42301AE8}">
      <dgm:prSet/>
      <dgm:spPr/>
      <dgm:t>
        <a:bodyPr/>
        <a:lstStyle/>
        <a:p>
          <a:endParaRPr lang="en-US" sz="1600" b="1">
            <a:solidFill>
              <a:schemeClr val="bg1"/>
            </a:solidFill>
          </a:endParaRPr>
        </a:p>
      </dgm:t>
    </dgm:pt>
    <dgm:pt modelId="{3E533FC7-B94A-4ABF-A91E-9ADEB3D84146}" type="sibTrans" cxnId="{B3D929B1-0CB5-4AA8-9932-768E42301AE8}">
      <dgm:prSet/>
      <dgm:spPr/>
      <dgm:t>
        <a:bodyPr/>
        <a:lstStyle/>
        <a:p>
          <a:endParaRPr lang="en-US" sz="1600" b="1">
            <a:solidFill>
              <a:schemeClr val="bg1"/>
            </a:solidFill>
          </a:endParaRPr>
        </a:p>
      </dgm:t>
    </dgm:pt>
    <dgm:pt modelId="{2C720256-9064-456F-B111-EF7D819A21A2}">
      <dgm:prSet custT="1"/>
      <dgm:spPr/>
      <dgm:t>
        <a:bodyPr/>
        <a:lstStyle/>
        <a:p>
          <a:r>
            <a:rPr lang="en-US" sz="1600" b="1" dirty="0">
              <a:solidFill>
                <a:schemeClr val="bg1"/>
              </a:solidFill>
            </a:rPr>
            <a:t>Team Structure and Development</a:t>
          </a:r>
        </a:p>
      </dgm:t>
    </dgm:pt>
    <dgm:pt modelId="{D8C8D9DB-0B4A-420B-A838-1ADFD178CA28}" type="parTrans" cxnId="{194FA141-AFE2-40E5-B78D-E091872B2FC8}">
      <dgm:prSet/>
      <dgm:spPr/>
      <dgm:t>
        <a:bodyPr/>
        <a:lstStyle/>
        <a:p>
          <a:endParaRPr lang="en-US" sz="1600" b="1">
            <a:solidFill>
              <a:schemeClr val="bg1"/>
            </a:solidFill>
          </a:endParaRPr>
        </a:p>
      </dgm:t>
    </dgm:pt>
    <dgm:pt modelId="{7692A8DC-E5F1-4EF4-AAF6-E67695837D56}" type="sibTrans" cxnId="{194FA141-AFE2-40E5-B78D-E091872B2FC8}">
      <dgm:prSet/>
      <dgm:spPr/>
      <dgm:t>
        <a:bodyPr/>
        <a:lstStyle/>
        <a:p>
          <a:endParaRPr lang="en-US" sz="1600" b="1">
            <a:solidFill>
              <a:schemeClr val="bg1"/>
            </a:solidFill>
          </a:endParaRPr>
        </a:p>
      </dgm:t>
    </dgm:pt>
    <dgm:pt modelId="{A9B69055-C6B6-4AE9-AB01-38A5E67D99F0}">
      <dgm:prSet custT="1"/>
      <dgm:spPr/>
      <dgm:t>
        <a:bodyPr/>
        <a:lstStyle/>
        <a:p>
          <a:r>
            <a:rPr lang="en-US" sz="1600" b="1" dirty="0">
              <a:solidFill>
                <a:schemeClr val="bg1"/>
              </a:solidFill>
            </a:rPr>
            <a:t>Communication and Expectation Management</a:t>
          </a:r>
        </a:p>
      </dgm:t>
    </dgm:pt>
    <dgm:pt modelId="{9B6B379C-F07D-494C-B2EF-7B3B5B4BE37A}" type="parTrans" cxnId="{6EB7F823-CD77-490D-83C6-1EEA0F904DD4}">
      <dgm:prSet/>
      <dgm:spPr/>
      <dgm:t>
        <a:bodyPr/>
        <a:lstStyle/>
        <a:p>
          <a:endParaRPr lang="en-US" sz="1600" b="1">
            <a:solidFill>
              <a:schemeClr val="bg1"/>
            </a:solidFill>
          </a:endParaRPr>
        </a:p>
      </dgm:t>
    </dgm:pt>
    <dgm:pt modelId="{92500A17-1BD1-48A8-9821-DADEE3F32521}" type="sibTrans" cxnId="{6EB7F823-CD77-490D-83C6-1EEA0F904DD4}">
      <dgm:prSet/>
      <dgm:spPr/>
      <dgm:t>
        <a:bodyPr/>
        <a:lstStyle/>
        <a:p>
          <a:endParaRPr lang="en-US" sz="1600" b="1">
            <a:solidFill>
              <a:schemeClr val="bg1"/>
            </a:solidFill>
          </a:endParaRPr>
        </a:p>
      </dgm:t>
    </dgm:pt>
    <dgm:pt modelId="{B55CD93E-0677-4521-875A-C45C13F32CF3}">
      <dgm:prSet custT="1"/>
      <dgm:spPr/>
      <dgm:t>
        <a:bodyPr/>
        <a:lstStyle/>
        <a:p>
          <a:r>
            <a:rPr lang="en-US" sz="1600" b="1" dirty="0">
              <a:solidFill>
                <a:schemeClr val="bg1"/>
              </a:solidFill>
            </a:rPr>
            <a:t>Pitfalls to Identify </a:t>
          </a:r>
          <a:r>
            <a:rPr lang="en-US" sz="1600" b="1">
              <a:solidFill>
                <a:schemeClr val="bg1"/>
              </a:solidFill>
            </a:rPr>
            <a:t>and Avoid</a:t>
          </a:r>
          <a:endParaRPr lang="en-US" sz="1600" b="1" dirty="0">
            <a:solidFill>
              <a:schemeClr val="bg1"/>
            </a:solidFill>
          </a:endParaRPr>
        </a:p>
      </dgm:t>
    </dgm:pt>
    <dgm:pt modelId="{FF4DBC7F-F162-4D8F-85EC-26B8CD8F9934}" type="parTrans" cxnId="{23FA9645-9ADE-49DF-8AC6-990C85183DC0}">
      <dgm:prSet/>
      <dgm:spPr/>
      <dgm:t>
        <a:bodyPr/>
        <a:lstStyle/>
        <a:p>
          <a:endParaRPr lang="en-US" sz="1600" b="1">
            <a:solidFill>
              <a:schemeClr val="bg1"/>
            </a:solidFill>
          </a:endParaRPr>
        </a:p>
      </dgm:t>
    </dgm:pt>
    <dgm:pt modelId="{18CDA37A-0EDA-4B39-8E32-CB93EBB1382F}" type="sibTrans" cxnId="{23FA9645-9ADE-49DF-8AC6-990C85183DC0}">
      <dgm:prSet/>
      <dgm:spPr/>
      <dgm:t>
        <a:bodyPr/>
        <a:lstStyle/>
        <a:p>
          <a:endParaRPr lang="en-US" sz="1600" b="1">
            <a:solidFill>
              <a:schemeClr val="bg1"/>
            </a:solidFill>
          </a:endParaRPr>
        </a:p>
      </dgm:t>
    </dgm:pt>
    <dgm:pt modelId="{9D20B980-1FAA-4840-AAA6-92A88F9B7532}">
      <dgm:prSet/>
      <dgm:spPr/>
      <dgm:t>
        <a:bodyPr/>
        <a:lstStyle/>
        <a:p>
          <a:r>
            <a:rPr lang="en-US" dirty="0"/>
            <a:t>Explore what is a definition for management, project, and leadership.</a:t>
          </a:r>
        </a:p>
      </dgm:t>
    </dgm:pt>
    <dgm:pt modelId="{44722316-188C-4A03-BAE8-CE6E43B8B2EA}" type="parTrans" cxnId="{A725E067-2DFE-451E-A4ED-9FE04742A005}">
      <dgm:prSet/>
      <dgm:spPr/>
      <dgm:t>
        <a:bodyPr/>
        <a:lstStyle/>
        <a:p>
          <a:endParaRPr lang="en-US"/>
        </a:p>
      </dgm:t>
    </dgm:pt>
    <dgm:pt modelId="{C038F30B-0E22-46AA-833E-33DF7F75B9ED}" type="sibTrans" cxnId="{A725E067-2DFE-451E-A4ED-9FE04742A005}">
      <dgm:prSet/>
      <dgm:spPr/>
      <dgm:t>
        <a:bodyPr/>
        <a:lstStyle/>
        <a:p>
          <a:endParaRPr lang="en-US"/>
        </a:p>
      </dgm:t>
    </dgm:pt>
    <dgm:pt modelId="{DFCADD4D-F115-4635-8CA9-70A4ECEF7419}">
      <dgm:prSet custT="1"/>
      <dgm:spPr/>
      <dgm:t>
        <a:bodyPr/>
        <a:lstStyle/>
        <a:p>
          <a:pPr algn="just"/>
          <a:r>
            <a:rPr lang="en-US" sz="1600" dirty="0"/>
            <a:t>AN extensive list of common team and project issues with the hope that the reader can learn to regularly identify and avoid them.</a:t>
          </a:r>
        </a:p>
      </dgm:t>
    </dgm:pt>
    <dgm:pt modelId="{EF588330-D665-4944-A692-05F03121DE85}" type="parTrans" cxnId="{73431C81-4183-4092-96CC-3312261BEC90}">
      <dgm:prSet/>
      <dgm:spPr/>
      <dgm:t>
        <a:bodyPr/>
        <a:lstStyle/>
        <a:p>
          <a:endParaRPr lang="en-US"/>
        </a:p>
      </dgm:t>
    </dgm:pt>
    <dgm:pt modelId="{9050306F-EFFF-4C5F-8AD0-20BFD23F3B88}" type="sibTrans" cxnId="{73431C81-4183-4092-96CC-3312261BEC90}">
      <dgm:prSet/>
      <dgm:spPr/>
      <dgm:t>
        <a:bodyPr/>
        <a:lstStyle/>
        <a:p>
          <a:endParaRPr lang="en-US"/>
        </a:p>
      </dgm:t>
    </dgm:pt>
    <dgm:pt modelId="{3F13F0BD-7AEE-46B4-8A97-430CA607EE79}">
      <dgm:prSet/>
      <dgm:spPr/>
      <dgm:t>
        <a:bodyPr/>
        <a:lstStyle/>
        <a:p>
          <a:pPr algn="l"/>
          <a:endParaRPr lang="en-US" sz="800" dirty="0"/>
        </a:p>
      </dgm:t>
    </dgm:pt>
    <dgm:pt modelId="{ACEB0DEE-3E0C-4D08-A8B4-FEB64198634E}" type="parTrans" cxnId="{CB22F99B-35AB-444D-A98B-5F7BA0B0809D}">
      <dgm:prSet/>
      <dgm:spPr/>
      <dgm:t>
        <a:bodyPr/>
        <a:lstStyle/>
        <a:p>
          <a:endParaRPr lang="en-US"/>
        </a:p>
      </dgm:t>
    </dgm:pt>
    <dgm:pt modelId="{C15A2BD1-7D3C-4BDE-A591-40A65DE65526}" type="sibTrans" cxnId="{CB22F99B-35AB-444D-A98B-5F7BA0B0809D}">
      <dgm:prSet/>
      <dgm:spPr/>
      <dgm:t>
        <a:bodyPr/>
        <a:lstStyle/>
        <a:p>
          <a:endParaRPr lang="en-US"/>
        </a:p>
      </dgm:t>
    </dgm:pt>
    <dgm:pt modelId="{0F5A9DAB-3515-4A14-AF13-781464D7F430}">
      <dgm:prSet custT="1"/>
      <dgm:spPr/>
      <dgm:t>
        <a:bodyPr/>
        <a:lstStyle/>
        <a:p>
          <a:pPr algn="just"/>
          <a:r>
            <a:rPr lang="en-US" sz="1600" dirty="0"/>
            <a:t>The mechanics of team communication, meeting success, and the ethics of communication.</a:t>
          </a:r>
        </a:p>
      </dgm:t>
    </dgm:pt>
    <dgm:pt modelId="{244A1E5A-0AD1-499D-920F-793EF0504EC9}" type="parTrans" cxnId="{E52CE16F-6740-498B-8F77-86C38D02BF06}">
      <dgm:prSet/>
      <dgm:spPr/>
      <dgm:t>
        <a:bodyPr/>
        <a:lstStyle/>
        <a:p>
          <a:endParaRPr lang="en-US"/>
        </a:p>
      </dgm:t>
    </dgm:pt>
    <dgm:pt modelId="{41A88B3C-29F6-4845-87F7-9EB1533C1671}" type="sibTrans" cxnId="{E52CE16F-6740-498B-8F77-86C38D02BF06}">
      <dgm:prSet/>
      <dgm:spPr/>
      <dgm:t>
        <a:bodyPr/>
        <a:lstStyle/>
        <a:p>
          <a:endParaRPr lang="en-US"/>
        </a:p>
      </dgm:t>
    </dgm:pt>
    <dgm:pt modelId="{09857FD8-04E9-475C-BBF7-F3B257F5931E}">
      <dgm:prSet/>
      <dgm:spPr/>
      <dgm:t>
        <a:bodyPr/>
        <a:lstStyle/>
        <a:p>
          <a:r>
            <a:rPr lang="en-US" dirty="0"/>
            <a:t>Understand what a team is and what makes it successful</a:t>
          </a:r>
        </a:p>
      </dgm:t>
    </dgm:pt>
    <dgm:pt modelId="{D6616140-85C8-40B5-8AA4-A5605427DFED}" type="parTrans" cxnId="{A4BC3698-D533-4A95-AB48-BC177E60CB92}">
      <dgm:prSet/>
      <dgm:spPr/>
      <dgm:t>
        <a:bodyPr/>
        <a:lstStyle/>
        <a:p>
          <a:endParaRPr lang="en-US"/>
        </a:p>
      </dgm:t>
    </dgm:pt>
    <dgm:pt modelId="{18B24BBC-0A87-485E-A6B9-612160D14B5D}" type="sibTrans" cxnId="{A4BC3698-D533-4A95-AB48-BC177E60CB92}">
      <dgm:prSet/>
      <dgm:spPr/>
      <dgm:t>
        <a:bodyPr/>
        <a:lstStyle/>
        <a:p>
          <a:endParaRPr lang="en-US"/>
        </a:p>
      </dgm:t>
    </dgm:pt>
    <dgm:pt modelId="{29061629-E811-4410-AD39-D8A75C729569}">
      <dgm:prSet/>
      <dgm:spPr/>
      <dgm:t>
        <a:bodyPr/>
        <a:lstStyle/>
        <a:p>
          <a:r>
            <a:rPr lang="en-US" dirty="0"/>
            <a:t>Explore the concepts behind choosing priority</a:t>
          </a:r>
        </a:p>
      </dgm:t>
    </dgm:pt>
    <dgm:pt modelId="{39561A53-3BF1-491A-8AD4-493617CF3431}" type="parTrans" cxnId="{279FE6FF-38D7-46FB-9620-D50D3BEC5F07}">
      <dgm:prSet/>
      <dgm:spPr/>
      <dgm:t>
        <a:bodyPr/>
        <a:lstStyle/>
        <a:p>
          <a:endParaRPr lang="en-US"/>
        </a:p>
      </dgm:t>
    </dgm:pt>
    <dgm:pt modelId="{84BD9F12-25F4-4527-AFAD-D90B028FA7A4}" type="sibTrans" cxnId="{279FE6FF-38D7-46FB-9620-D50D3BEC5F07}">
      <dgm:prSet/>
      <dgm:spPr/>
      <dgm:t>
        <a:bodyPr/>
        <a:lstStyle/>
        <a:p>
          <a:endParaRPr lang="en-US"/>
        </a:p>
      </dgm:t>
    </dgm:pt>
    <dgm:pt modelId="{F3695769-1691-46CD-A523-276000F36D5A}">
      <dgm:prSet/>
      <dgm:spPr/>
      <dgm:t>
        <a:bodyPr/>
        <a:lstStyle/>
        <a:p>
          <a:r>
            <a:rPr lang="en-US" dirty="0"/>
            <a:t>Lays the foundation for understanding the nature of projects</a:t>
          </a:r>
        </a:p>
      </dgm:t>
    </dgm:pt>
    <dgm:pt modelId="{89885E76-0373-4A1E-8A51-61250B7BA667}" type="parTrans" cxnId="{50C83168-CD9A-4E2E-99FE-BB6C184E7F62}">
      <dgm:prSet/>
      <dgm:spPr/>
      <dgm:t>
        <a:bodyPr/>
        <a:lstStyle/>
        <a:p>
          <a:endParaRPr lang="en-US"/>
        </a:p>
      </dgm:t>
    </dgm:pt>
    <dgm:pt modelId="{BFD5B293-E794-4D02-AE83-10222B388507}" type="sibTrans" cxnId="{50C83168-CD9A-4E2E-99FE-BB6C184E7F62}">
      <dgm:prSet/>
      <dgm:spPr/>
      <dgm:t>
        <a:bodyPr/>
        <a:lstStyle/>
        <a:p>
          <a:endParaRPr lang="en-US"/>
        </a:p>
      </dgm:t>
    </dgm:pt>
    <dgm:pt modelId="{15BE6353-AC92-4D95-B547-29276E06F8B3}">
      <dgm:prSet/>
      <dgm:spPr/>
      <dgm:t>
        <a:bodyPr/>
        <a:lstStyle/>
        <a:p>
          <a:r>
            <a:rPr lang="en-US" dirty="0"/>
            <a:t>Explore what it means to be a leader </a:t>
          </a:r>
        </a:p>
      </dgm:t>
    </dgm:pt>
    <dgm:pt modelId="{B8CA7051-DCFF-412D-B6F4-D015A51A0485}" type="parTrans" cxnId="{68BB5CDD-13E0-458D-A337-F385ED33F98B}">
      <dgm:prSet/>
      <dgm:spPr/>
      <dgm:t>
        <a:bodyPr/>
        <a:lstStyle/>
        <a:p>
          <a:endParaRPr lang="en-US"/>
        </a:p>
      </dgm:t>
    </dgm:pt>
    <dgm:pt modelId="{3DCBD4DF-1097-4FE4-9B9F-4FBE87708167}" type="sibTrans" cxnId="{68BB5CDD-13E0-458D-A337-F385ED33F98B}">
      <dgm:prSet/>
      <dgm:spPr/>
      <dgm:t>
        <a:bodyPr/>
        <a:lstStyle/>
        <a:p>
          <a:endParaRPr lang="en-US"/>
        </a:p>
      </dgm:t>
    </dgm:pt>
    <dgm:pt modelId="{F5E4AE4C-0745-463C-B3F0-6B2F5BBDEB51}">
      <dgm:prSet/>
      <dgm:spPr/>
      <dgm:t>
        <a:bodyPr/>
        <a:lstStyle/>
        <a:p>
          <a:r>
            <a:rPr lang="en-US"/>
            <a:t>Understand different leadership theories</a:t>
          </a:r>
        </a:p>
      </dgm:t>
    </dgm:pt>
    <dgm:pt modelId="{D1A595EA-A1E1-447C-ACE6-CD02DD4E56A8}" type="parTrans" cxnId="{8BD5D814-A9CA-4E16-BBD3-F503D5306EB0}">
      <dgm:prSet/>
      <dgm:spPr/>
      <dgm:t>
        <a:bodyPr/>
        <a:lstStyle/>
        <a:p>
          <a:endParaRPr lang="en-US"/>
        </a:p>
      </dgm:t>
    </dgm:pt>
    <dgm:pt modelId="{187F55FA-5B95-4E99-A74F-615B6F4F40AD}" type="sibTrans" cxnId="{8BD5D814-A9CA-4E16-BBD3-F503D5306EB0}">
      <dgm:prSet/>
      <dgm:spPr/>
      <dgm:t>
        <a:bodyPr/>
        <a:lstStyle/>
        <a:p>
          <a:endParaRPr lang="en-US"/>
        </a:p>
      </dgm:t>
    </dgm:pt>
    <dgm:pt modelId="{516D934B-BC4D-47E4-92A7-1FE6EC48EA2C}">
      <dgm:prSet/>
      <dgm:spPr/>
      <dgm:t>
        <a:bodyPr/>
        <a:lstStyle/>
        <a:p>
          <a:r>
            <a:rPr lang="en-US" dirty="0"/>
            <a:t>Understanding the meaning the role of decision making skills for the leader</a:t>
          </a:r>
        </a:p>
      </dgm:t>
    </dgm:pt>
    <dgm:pt modelId="{166AA9A7-AD06-4621-8515-4329D3BA319C}" type="parTrans" cxnId="{8A7AD471-210D-43A9-8895-86A758DB3957}">
      <dgm:prSet/>
      <dgm:spPr/>
      <dgm:t>
        <a:bodyPr/>
        <a:lstStyle/>
        <a:p>
          <a:endParaRPr lang="en-US"/>
        </a:p>
      </dgm:t>
    </dgm:pt>
    <dgm:pt modelId="{420DDEED-5402-4611-968E-A2FB3F01B59C}" type="sibTrans" cxnId="{8A7AD471-210D-43A9-8895-86A758DB3957}">
      <dgm:prSet/>
      <dgm:spPr/>
      <dgm:t>
        <a:bodyPr/>
        <a:lstStyle/>
        <a:p>
          <a:endParaRPr lang="en-US"/>
        </a:p>
      </dgm:t>
    </dgm:pt>
    <dgm:pt modelId="{8D1AA4BC-03F6-4F00-B89F-2032A295357B}" type="pres">
      <dgm:prSet presAssocID="{7E3A5B26-4DD7-4A09-8D6F-67D70699AFC6}" presName="Name0" presStyleCnt="0">
        <dgm:presLayoutVars>
          <dgm:dir/>
          <dgm:animLvl val="lvl"/>
          <dgm:resizeHandles/>
        </dgm:presLayoutVars>
      </dgm:prSet>
      <dgm:spPr/>
    </dgm:pt>
    <dgm:pt modelId="{1BF4E088-9AB9-41F9-8246-6C35D73E1078}" type="pres">
      <dgm:prSet presAssocID="{9F4B35B9-246A-4901-A9DA-840D0BCD6839}" presName="linNode" presStyleCnt="0"/>
      <dgm:spPr/>
    </dgm:pt>
    <dgm:pt modelId="{D613B10D-8717-46A4-BB18-BF4D2FA095CF}" type="pres">
      <dgm:prSet presAssocID="{9F4B35B9-246A-4901-A9DA-840D0BCD6839}" presName="parentShp" presStyleLbl="node1" presStyleIdx="0" presStyleCnt="9">
        <dgm:presLayoutVars>
          <dgm:bulletEnabled val="1"/>
        </dgm:presLayoutVars>
      </dgm:prSet>
      <dgm:spPr/>
    </dgm:pt>
    <dgm:pt modelId="{006DC0AE-AF03-4ABB-80B0-8F3216E7FB56}" type="pres">
      <dgm:prSet presAssocID="{9F4B35B9-246A-4901-A9DA-840D0BCD6839}" presName="childShp" presStyleLbl="bgAccFollowNode1" presStyleIdx="0" presStyleCnt="9">
        <dgm:presLayoutVars>
          <dgm:bulletEnabled val="1"/>
        </dgm:presLayoutVars>
      </dgm:prSet>
      <dgm:spPr/>
    </dgm:pt>
    <dgm:pt modelId="{2288526E-6DD7-4A51-9BE3-47CD98E43E1B}" type="pres">
      <dgm:prSet presAssocID="{E27F9F0A-EA6C-4FE1-AA9D-B30AA61C4046}" presName="spacing" presStyleCnt="0"/>
      <dgm:spPr/>
    </dgm:pt>
    <dgm:pt modelId="{6DEA0F67-C95A-41C7-83E5-F07327EAE9A0}" type="pres">
      <dgm:prSet presAssocID="{552F4960-5FFF-4CB5-B3A3-B7E977442BE7}" presName="linNode" presStyleCnt="0"/>
      <dgm:spPr/>
    </dgm:pt>
    <dgm:pt modelId="{FDF93F8A-6458-4B62-8D07-170C1ACFAC2D}" type="pres">
      <dgm:prSet presAssocID="{552F4960-5FFF-4CB5-B3A3-B7E977442BE7}" presName="parentShp" presStyleLbl="node1" presStyleIdx="1" presStyleCnt="9">
        <dgm:presLayoutVars>
          <dgm:bulletEnabled val="1"/>
        </dgm:presLayoutVars>
      </dgm:prSet>
      <dgm:spPr/>
    </dgm:pt>
    <dgm:pt modelId="{B5E3DA0A-5FA5-4D32-BE3E-7B76AC323338}" type="pres">
      <dgm:prSet presAssocID="{552F4960-5FFF-4CB5-B3A3-B7E977442BE7}" presName="childShp" presStyleLbl="bgAccFollowNode1" presStyleIdx="1" presStyleCnt="9">
        <dgm:presLayoutVars>
          <dgm:bulletEnabled val="1"/>
        </dgm:presLayoutVars>
      </dgm:prSet>
      <dgm:spPr/>
    </dgm:pt>
    <dgm:pt modelId="{5B9F4065-D284-495A-9758-4ABF8949ECC0}" type="pres">
      <dgm:prSet presAssocID="{46E38D06-D428-43B0-ADB7-6B90A60C31ED}" presName="spacing" presStyleCnt="0"/>
      <dgm:spPr/>
    </dgm:pt>
    <dgm:pt modelId="{6A2153E6-12BD-483D-BA03-B57FFC903229}" type="pres">
      <dgm:prSet presAssocID="{F8F7F3B7-38EF-4D34-926F-81E92CBB2BCF}" presName="linNode" presStyleCnt="0"/>
      <dgm:spPr/>
    </dgm:pt>
    <dgm:pt modelId="{775021E9-22D0-430A-97D4-5AC337F40172}" type="pres">
      <dgm:prSet presAssocID="{F8F7F3B7-38EF-4D34-926F-81E92CBB2BCF}" presName="parentShp" presStyleLbl="node1" presStyleIdx="2" presStyleCnt="9">
        <dgm:presLayoutVars>
          <dgm:bulletEnabled val="1"/>
        </dgm:presLayoutVars>
      </dgm:prSet>
      <dgm:spPr/>
    </dgm:pt>
    <dgm:pt modelId="{14A7BA38-DCCF-4CD5-8974-6A0B02C1BC0C}" type="pres">
      <dgm:prSet presAssocID="{F8F7F3B7-38EF-4D34-926F-81E92CBB2BCF}" presName="childShp" presStyleLbl="bgAccFollowNode1" presStyleIdx="2" presStyleCnt="9">
        <dgm:presLayoutVars>
          <dgm:bulletEnabled val="1"/>
        </dgm:presLayoutVars>
      </dgm:prSet>
      <dgm:spPr/>
    </dgm:pt>
    <dgm:pt modelId="{D9E05A39-D964-440E-B2AB-38EEF99C61A7}" type="pres">
      <dgm:prSet presAssocID="{3D91EF59-837B-4516-AD8B-1B87790E3674}" presName="spacing" presStyleCnt="0"/>
      <dgm:spPr/>
    </dgm:pt>
    <dgm:pt modelId="{FCC8B3D3-B8A3-4575-B0F3-E1B495FBFE21}" type="pres">
      <dgm:prSet presAssocID="{155D8A04-6964-46E5-B32C-7E97591728E6}" presName="linNode" presStyleCnt="0"/>
      <dgm:spPr/>
    </dgm:pt>
    <dgm:pt modelId="{AE8C9C20-8C76-4A8E-B711-4F3E112F5C76}" type="pres">
      <dgm:prSet presAssocID="{155D8A04-6964-46E5-B32C-7E97591728E6}" presName="parentShp" presStyleLbl="node1" presStyleIdx="3" presStyleCnt="9">
        <dgm:presLayoutVars>
          <dgm:bulletEnabled val="1"/>
        </dgm:presLayoutVars>
      </dgm:prSet>
      <dgm:spPr/>
    </dgm:pt>
    <dgm:pt modelId="{834D6103-54CE-409A-B459-4697E1A96912}" type="pres">
      <dgm:prSet presAssocID="{155D8A04-6964-46E5-B32C-7E97591728E6}" presName="childShp" presStyleLbl="bgAccFollowNode1" presStyleIdx="3" presStyleCnt="9">
        <dgm:presLayoutVars>
          <dgm:bulletEnabled val="1"/>
        </dgm:presLayoutVars>
      </dgm:prSet>
      <dgm:spPr/>
    </dgm:pt>
    <dgm:pt modelId="{20256A57-D076-4E69-9A29-2FE2C626B270}" type="pres">
      <dgm:prSet presAssocID="{F2EDB579-184E-4485-87D1-72A3992AFBF3}" presName="spacing" presStyleCnt="0"/>
      <dgm:spPr/>
    </dgm:pt>
    <dgm:pt modelId="{58750CE6-99F1-4ACA-B999-9E47684E6470}" type="pres">
      <dgm:prSet presAssocID="{40ABBCA7-42F7-45AE-AE11-989C144E59B8}" presName="linNode" presStyleCnt="0"/>
      <dgm:spPr/>
    </dgm:pt>
    <dgm:pt modelId="{3C143D3F-4F6A-42B2-B37B-32EC5D377BCD}" type="pres">
      <dgm:prSet presAssocID="{40ABBCA7-42F7-45AE-AE11-989C144E59B8}" presName="parentShp" presStyleLbl="node1" presStyleIdx="4" presStyleCnt="9">
        <dgm:presLayoutVars>
          <dgm:bulletEnabled val="1"/>
        </dgm:presLayoutVars>
      </dgm:prSet>
      <dgm:spPr/>
    </dgm:pt>
    <dgm:pt modelId="{D7CD6B7B-A771-4834-9E6D-B0D9296790DB}" type="pres">
      <dgm:prSet presAssocID="{40ABBCA7-42F7-45AE-AE11-989C144E59B8}" presName="childShp" presStyleLbl="bgAccFollowNode1" presStyleIdx="4" presStyleCnt="9">
        <dgm:presLayoutVars>
          <dgm:bulletEnabled val="1"/>
        </dgm:presLayoutVars>
      </dgm:prSet>
      <dgm:spPr/>
    </dgm:pt>
    <dgm:pt modelId="{3F15C0D8-8628-4C13-86AA-8C50C8C2F25A}" type="pres">
      <dgm:prSet presAssocID="{8D03980B-00D3-4D8A-A843-9BDCC8F4A8D8}" presName="spacing" presStyleCnt="0"/>
      <dgm:spPr/>
    </dgm:pt>
    <dgm:pt modelId="{DCD6B2C1-7D4A-4903-8CCE-70D8D75B92B6}" type="pres">
      <dgm:prSet presAssocID="{FE0331EC-1D6C-45A4-9873-E4E5CE24FA18}" presName="linNode" presStyleCnt="0"/>
      <dgm:spPr/>
    </dgm:pt>
    <dgm:pt modelId="{674DB6BF-F460-45C6-B444-8C524E3C1EBB}" type="pres">
      <dgm:prSet presAssocID="{FE0331EC-1D6C-45A4-9873-E4E5CE24FA18}" presName="parentShp" presStyleLbl="node1" presStyleIdx="5" presStyleCnt="9">
        <dgm:presLayoutVars>
          <dgm:bulletEnabled val="1"/>
        </dgm:presLayoutVars>
      </dgm:prSet>
      <dgm:spPr/>
    </dgm:pt>
    <dgm:pt modelId="{C772DD49-34F4-4DB6-A299-22B696FB9FE8}" type="pres">
      <dgm:prSet presAssocID="{FE0331EC-1D6C-45A4-9873-E4E5CE24FA18}" presName="childShp" presStyleLbl="bgAccFollowNode1" presStyleIdx="5" presStyleCnt="9">
        <dgm:presLayoutVars>
          <dgm:bulletEnabled val="1"/>
        </dgm:presLayoutVars>
      </dgm:prSet>
      <dgm:spPr/>
    </dgm:pt>
    <dgm:pt modelId="{A4B8E730-DD74-4F0C-9B05-D9856C2B236A}" type="pres">
      <dgm:prSet presAssocID="{3E533FC7-B94A-4ABF-A91E-9ADEB3D84146}" presName="spacing" presStyleCnt="0"/>
      <dgm:spPr/>
    </dgm:pt>
    <dgm:pt modelId="{2743B55D-C5D2-4055-9348-51145BB2A6A6}" type="pres">
      <dgm:prSet presAssocID="{2C720256-9064-456F-B111-EF7D819A21A2}" presName="linNode" presStyleCnt="0"/>
      <dgm:spPr/>
    </dgm:pt>
    <dgm:pt modelId="{39494F34-C8FE-445F-90DC-18F9C0EC01E7}" type="pres">
      <dgm:prSet presAssocID="{2C720256-9064-456F-B111-EF7D819A21A2}" presName="parentShp" presStyleLbl="node1" presStyleIdx="6" presStyleCnt="9">
        <dgm:presLayoutVars>
          <dgm:bulletEnabled val="1"/>
        </dgm:presLayoutVars>
      </dgm:prSet>
      <dgm:spPr/>
    </dgm:pt>
    <dgm:pt modelId="{F8CCF083-C34F-4034-B83F-A9EFE137C85D}" type="pres">
      <dgm:prSet presAssocID="{2C720256-9064-456F-B111-EF7D819A21A2}" presName="childShp" presStyleLbl="bgAccFollowNode1" presStyleIdx="6" presStyleCnt="9">
        <dgm:presLayoutVars>
          <dgm:bulletEnabled val="1"/>
        </dgm:presLayoutVars>
      </dgm:prSet>
      <dgm:spPr/>
    </dgm:pt>
    <dgm:pt modelId="{11191292-573B-4C8C-970F-B3DF33BE1398}" type="pres">
      <dgm:prSet presAssocID="{7692A8DC-E5F1-4EF4-AAF6-E67695837D56}" presName="spacing" presStyleCnt="0"/>
      <dgm:spPr/>
    </dgm:pt>
    <dgm:pt modelId="{DF848B71-0027-4A00-88A4-F5D5F702C3AC}" type="pres">
      <dgm:prSet presAssocID="{A9B69055-C6B6-4AE9-AB01-38A5E67D99F0}" presName="linNode" presStyleCnt="0"/>
      <dgm:spPr/>
    </dgm:pt>
    <dgm:pt modelId="{8A4459BF-440D-4CF4-8AC1-229BBD966EF7}" type="pres">
      <dgm:prSet presAssocID="{A9B69055-C6B6-4AE9-AB01-38A5E67D99F0}" presName="parentShp" presStyleLbl="node1" presStyleIdx="7" presStyleCnt="9">
        <dgm:presLayoutVars>
          <dgm:bulletEnabled val="1"/>
        </dgm:presLayoutVars>
      </dgm:prSet>
      <dgm:spPr/>
    </dgm:pt>
    <dgm:pt modelId="{020CC616-CE20-4E30-9E9E-02EF0B937D39}" type="pres">
      <dgm:prSet presAssocID="{A9B69055-C6B6-4AE9-AB01-38A5E67D99F0}" presName="childShp" presStyleLbl="bgAccFollowNode1" presStyleIdx="7" presStyleCnt="9">
        <dgm:presLayoutVars>
          <dgm:bulletEnabled val="1"/>
        </dgm:presLayoutVars>
      </dgm:prSet>
      <dgm:spPr/>
    </dgm:pt>
    <dgm:pt modelId="{1951AD51-2C54-499F-9259-BBCC1676C062}" type="pres">
      <dgm:prSet presAssocID="{92500A17-1BD1-48A8-9821-DADEE3F32521}" presName="spacing" presStyleCnt="0"/>
      <dgm:spPr/>
    </dgm:pt>
    <dgm:pt modelId="{DD91593C-7362-406A-8A00-BB51BC78FC66}" type="pres">
      <dgm:prSet presAssocID="{B55CD93E-0677-4521-875A-C45C13F32CF3}" presName="linNode" presStyleCnt="0"/>
      <dgm:spPr/>
    </dgm:pt>
    <dgm:pt modelId="{2F419DA4-BA98-4022-8A7B-BDB738672F18}" type="pres">
      <dgm:prSet presAssocID="{B55CD93E-0677-4521-875A-C45C13F32CF3}" presName="parentShp" presStyleLbl="node1" presStyleIdx="8" presStyleCnt="9" custLinFactNeighborX="-99" custLinFactNeighborY="-9347">
        <dgm:presLayoutVars>
          <dgm:bulletEnabled val="1"/>
        </dgm:presLayoutVars>
      </dgm:prSet>
      <dgm:spPr/>
    </dgm:pt>
    <dgm:pt modelId="{58092997-DAA1-4699-9C66-EB8F107B89A2}" type="pres">
      <dgm:prSet presAssocID="{B55CD93E-0677-4521-875A-C45C13F32CF3}" presName="childShp" presStyleLbl="bgAccFollowNode1" presStyleIdx="8" presStyleCnt="9">
        <dgm:presLayoutVars>
          <dgm:bulletEnabled val="1"/>
        </dgm:presLayoutVars>
      </dgm:prSet>
      <dgm:spPr/>
    </dgm:pt>
  </dgm:ptLst>
  <dgm:cxnLst>
    <dgm:cxn modelId="{E513DA09-EF36-4F62-8CC4-5F24DAE919D6}" srcId="{7E3A5B26-4DD7-4A09-8D6F-67D70699AFC6}" destId="{40ABBCA7-42F7-45AE-AE11-989C144E59B8}" srcOrd="4" destOrd="0" parTransId="{646FB929-9FFF-4C90-871B-E0BB765DF698}" sibTransId="{8D03980B-00D3-4D8A-A843-9BDCC8F4A8D8}"/>
    <dgm:cxn modelId="{7BDD2F0F-2DA1-41C4-9383-7256C747398A}" type="presOf" srcId="{3F13F0BD-7AEE-46B4-8A97-430CA607EE79}" destId="{58092997-DAA1-4699-9C66-EB8F107B89A2}" srcOrd="0" destOrd="1" presId="urn:microsoft.com/office/officeart/2005/8/layout/vList6"/>
    <dgm:cxn modelId="{8BD5D814-A9CA-4E16-BBD3-F503D5306EB0}" srcId="{F8F7F3B7-38EF-4D34-926F-81E92CBB2BCF}" destId="{F5E4AE4C-0745-463C-B3F0-6B2F5BBDEB51}" srcOrd="0" destOrd="0" parTransId="{D1A595EA-A1E1-447C-ACE6-CD02DD4E56A8}" sibTransId="{187F55FA-5B95-4E99-A74F-615B6F4F40AD}"/>
    <dgm:cxn modelId="{8531EB19-1D5B-49D4-97FA-230AD9F76DCE}" type="presOf" srcId="{9D20B980-1FAA-4840-AAA6-92A88F9B7532}" destId="{006DC0AE-AF03-4ABB-80B0-8F3216E7FB56}" srcOrd="0" destOrd="0" presId="urn:microsoft.com/office/officeart/2005/8/layout/vList6"/>
    <dgm:cxn modelId="{E4209E1D-7059-4B1E-AFFF-73548565DDF7}" type="presOf" srcId="{09857FD8-04E9-475C-BBF7-F3B257F5931E}" destId="{F8CCF083-C34F-4034-B83F-A9EFE137C85D}" srcOrd="0" destOrd="0" presId="urn:microsoft.com/office/officeart/2005/8/layout/vList6"/>
    <dgm:cxn modelId="{6EB7F823-CD77-490D-83C6-1EEA0F904DD4}" srcId="{7E3A5B26-4DD7-4A09-8D6F-67D70699AFC6}" destId="{A9B69055-C6B6-4AE9-AB01-38A5E67D99F0}" srcOrd="7" destOrd="0" parTransId="{9B6B379C-F07D-494C-B2EF-7B3B5B4BE37A}" sibTransId="{92500A17-1BD1-48A8-9821-DADEE3F32521}"/>
    <dgm:cxn modelId="{9640162E-B219-4E73-AC4A-5283042A0DDB}" type="presOf" srcId="{F3695769-1691-46CD-A523-276000F36D5A}" destId="{D7CD6B7B-A771-4834-9E6D-B0D9296790DB}" srcOrd="0" destOrd="0" presId="urn:microsoft.com/office/officeart/2005/8/layout/vList6"/>
    <dgm:cxn modelId="{A5475A33-DD93-421C-B35F-94987EE4B3FE}" srcId="{7E3A5B26-4DD7-4A09-8D6F-67D70699AFC6}" destId="{155D8A04-6964-46E5-B32C-7E97591728E6}" srcOrd="3" destOrd="0" parTransId="{37C07C1A-CA75-412F-9BFE-A8BEB1A8557A}" sibTransId="{F2EDB579-184E-4485-87D1-72A3992AFBF3}"/>
    <dgm:cxn modelId="{8B9B943F-D3DA-49F8-A0BA-3C3996310E58}" type="presOf" srcId="{40ABBCA7-42F7-45AE-AE11-989C144E59B8}" destId="{3C143D3F-4F6A-42B2-B37B-32EC5D377BCD}" srcOrd="0" destOrd="0" presId="urn:microsoft.com/office/officeart/2005/8/layout/vList6"/>
    <dgm:cxn modelId="{EB2C0840-9507-4F9C-8600-52D96E961A58}" type="presOf" srcId="{2C720256-9064-456F-B111-EF7D819A21A2}" destId="{39494F34-C8FE-445F-90DC-18F9C0EC01E7}" srcOrd="0" destOrd="0" presId="urn:microsoft.com/office/officeart/2005/8/layout/vList6"/>
    <dgm:cxn modelId="{6BB70C5C-6726-4C85-8606-C93D873A24FE}" type="presOf" srcId="{9F4B35B9-246A-4901-A9DA-840D0BCD6839}" destId="{D613B10D-8717-46A4-BB18-BF4D2FA095CF}" srcOrd="0" destOrd="0" presId="urn:microsoft.com/office/officeart/2005/8/layout/vList6"/>
    <dgm:cxn modelId="{4AA89661-EDF9-4DF1-9D05-041A4272BA9A}" type="presOf" srcId="{7E3A5B26-4DD7-4A09-8D6F-67D70699AFC6}" destId="{8D1AA4BC-03F6-4F00-B89F-2032A295357B}" srcOrd="0" destOrd="0" presId="urn:microsoft.com/office/officeart/2005/8/layout/vList6"/>
    <dgm:cxn modelId="{194FA141-AFE2-40E5-B78D-E091872B2FC8}" srcId="{7E3A5B26-4DD7-4A09-8D6F-67D70699AFC6}" destId="{2C720256-9064-456F-B111-EF7D819A21A2}" srcOrd="6" destOrd="0" parTransId="{D8C8D9DB-0B4A-420B-A838-1ADFD178CA28}" sibTransId="{7692A8DC-E5F1-4EF4-AAF6-E67695837D56}"/>
    <dgm:cxn modelId="{EEC85E42-927D-4780-B844-93B212667FB0}" type="presOf" srcId="{B55CD93E-0677-4521-875A-C45C13F32CF3}" destId="{2F419DA4-BA98-4022-8A7B-BDB738672F18}" srcOrd="0" destOrd="0" presId="urn:microsoft.com/office/officeart/2005/8/layout/vList6"/>
    <dgm:cxn modelId="{23FA9645-9ADE-49DF-8AC6-990C85183DC0}" srcId="{7E3A5B26-4DD7-4A09-8D6F-67D70699AFC6}" destId="{B55CD93E-0677-4521-875A-C45C13F32CF3}" srcOrd="8" destOrd="0" parTransId="{FF4DBC7F-F162-4D8F-85EC-26B8CD8F9934}" sibTransId="{18CDA37A-0EDA-4B39-8E32-CB93EBB1382F}"/>
    <dgm:cxn modelId="{A725E067-2DFE-451E-A4ED-9FE04742A005}" srcId="{9F4B35B9-246A-4901-A9DA-840D0BCD6839}" destId="{9D20B980-1FAA-4840-AAA6-92A88F9B7532}" srcOrd="0" destOrd="0" parTransId="{44722316-188C-4A03-BAE8-CE6E43B8B2EA}" sibTransId="{C038F30B-0E22-46AA-833E-33DF7F75B9ED}"/>
    <dgm:cxn modelId="{50C83168-CD9A-4E2E-99FE-BB6C184E7F62}" srcId="{40ABBCA7-42F7-45AE-AE11-989C144E59B8}" destId="{F3695769-1691-46CD-A523-276000F36D5A}" srcOrd="0" destOrd="0" parTransId="{89885E76-0373-4A1E-8A51-61250B7BA667}" sibTransId="{BFD5B293-E794-4D02-AE83-10222B388507}"/>
    <dgm:cxn modelId="{E52CE16F-6740-498B-8F77-86C38D02BF06}" srcId="{A9B69055-C6B6-4AE9-AB01-38A5E67D99F0}" destId="{0F5A9DAB-3515-4A14-AF13-781464D7F430}" srcOrd="0" destOrd="0" parTransId="{244A1E5A-0AD1-499D-920F-793EF0504EC9}" sibTransId="{41A88B3C-29F6-4845-87F7-9EB1533C1671}"/>
    <dgm:cxn modelId="{8A7AD471-210D-43A9-8895-86A758DB3957}" srcId="{155D8A04-6964-46E5-B32C-7E97591728E6}" destId="{516D934B-BC4D-47E4-92A7-1FE6EC48EA2C}" srcOrd="0" destOrd="0" parTransId="{166AA9A7-AD06-4621-8515-4329D3BA319C}" sibTransId="{420DDEED-5402-4611-968E-A2FB3F01B59C}"/>
    <dgm:cxn modelId="{2F325A7E-0357-40D5-9F2C-80C305E1D1DE}" type="presOf" srcId="{F5E4AE4C-0745-463C-B3F0-6B2F5BBDEB51}" destId="{14A7BA38-DCCF-4CD5-8974-6A0B02C1BC0C}" srcOrd="0" destOrd="0" presId="urn:microsoft.com/office/officeart/2005/8/layout/vList6"/>
    <dgm:cxn modelId="{73431C81-4183-4092-96CC-3312261BEC90}" srcId="{B55CD93E-0677-4521-875A-C45C13F32CF3}" destId="{DFCADD4D-F115-4635-8CA9-70A4ECEF7419}" srcOrd="0" destOrd="0" parTransId="{EF588330-D665-4944-A692-05F03121DE85}" sibTransId="{9050306F-EFFF-4C5F-8AD0-20BFD23F3B88}"/>
    <dgm:cxn modelId="{923D1994-A476-449B-97C4-E85A331D4942}" type="presOf" srcId="{15BE6353-AC92-4D95-B547-29276E06F8B3}" destId="{B5E3DA0A-5FA5-4D32-BE3E-7B76AC323338}" srcOrd="0" destOrd="0" presId="urn:microsoft.com/office/officeart/2005/8/layout/vList6"/>
    <dgm:cxn modelId="{A4BC3698-D533-4A95-AB48-BC177E60CB92}" srcId="{2C720256-9064-456F-B111-EF7D819A21A2}" destId="{09857FD8-04E9-475C-BBF7-F3B257F5931E}" srcOrd="0" destOrd="0" parTransId="{D6616140-85C8-40B5-8AA4-A5605427DFED}" sibTransId="{18B24BBC-0A87-485E-A6B9-612160D14B5D}"/>
    <dgm:cxn modelId="{CB22F99B-35AB-444D-A98B-5F7BA0B0809D}" srcId="{B55CD93E-0677-4521-875A-C45C13F32CF3}" destId="{3F13F0BD-7AEE-46B4-8A97-430CA607EE79}" srcOrd="1" destOrd="0" parTransId="{ACEB0DEE-3E0C-4D08-A8B4-FEB64198634E}" sibTransId="{C15A2BD1-7D3C-4BDE-A591-40A65DE65526}"/>
    <dgm:cxn modelId="{33D5DD9E-6002-436E-BB0C-C60F5EDDC3AD}" type="presOf" srcId="{DFCADD4D-F115-4635-8CA9-70A4ECEF7419}" destId="{58092997-DAA1-4699-9C66-EB8F107B89A2}" srcOrd="0" destOrd="0" presId="urn:microsoft.com/office/officeart/2005/8/layout/vList6"/>
    <dgm:cxn modelId="{B97ECEA9-C4E9-4736-9F5A-69C7398335F2}" srcId="{7E3A5B26-4DD7-4A09-8D6F-67D70699AFC6}" destId="{9F4B35B9-246A-4901-A9DA-840D0BCD6839}" srcOrd="0" destOrd="0" parTransId="{AE0AE209-CC0C-4859-AC6D-DE0E8A82DA1C}" sibTransId="{E27F9F0A-EA6C-4FE1-AA9D-B30AA61C4046}"/>
    <dgm:cxn modelId="{CBB63EB0-3675-404A-BE5A-1650075CC452}" type="presOf" srcId="{516D934B-BC4D-47E4-92A7-1FE6EC48EA2C}" destId="{834D6103-54CE-409A-B459-4697E1A96912}" srcOrd="0" destOrd="0" presId="urn:microsoft.com/office/officeart/2005/8/layout/vList6"/>
    <dgm:cxn modelId="{B3D929B1-0CB5-4AA8-9932-768E42301AE8}" srcId="{7E3A5B26-4DD7-4A09-8D6F-67D70699AFC6}" destId="{FE0331EC-1D6C-45A4-9873-E4E5CE24FA18}" srcOrd="5" destOrd="0" parTransId="{4E1746E3-3B3D-4BE0-831A-93B9569CDBDA}" sibTransId="{3E533FC7-B94A-4ABF-A91E-9ADEB3D84146}"/>
    <dgm:cxn modelId="{D07BC1B4-695E-42D3-8137-0A5B401A7252}" type="presOf" srcId="{155D8A04-6964-46E5-B32C-7E97591728E6}" destId="{AE8C9C20-8C76-4A8E-B711-4F3E112F5C76}" srcOrd="0" destOrd="0" presId="urn:microsoft.com/office/officeart/2005/8/layout/vList6"/>
    <dgm:cxn modelId="{55BF38C7-6158-4BA1-A599-F5F1B4F90DA5}" type="presOf" srcId="{FE0331EC-1D6C-45A4-9873-E4E5CE24FA18}" destId="{674DB6BF-F460-45C6-B444-8C524E3C1EBB}" srcOrd="0" destOrd="0" presId="urn:microsoft.com/office/officeart/2005/8/layout/vList6"/>
    <dgm:cxn modelId="{679CB9C9-1126-4B30-BA10-995FE5C188A6}" type="presOf" srcId="{0F5A9DAB-3515-4A14-AF13-781464D7F430}" destId="{020CC616-CE20-4E30-9E9E-02EF0B937D39}" srcOrd="0" destOrd="0" presId="urn:microsoft.com/office/officeart/2005/8/layout/vList6"/>
    <dgm:cxn modelId="{4190BCD4-A236-443C-BB4C-8E7478E5B944}" srcId="{7E3A5B26-4DD7-4A09-8D6F-67D70699AFC6}" destId="{F8F7F3B7-38EF-4D34-926F-81E92CBB2BCF}" srcOrd="2" destOrd="0" parTransId="{667856EE-3E1D-4CA0-B0DC-0FD6AFD978B2}" sibTransId="{3D91EF59-837B-4516-AD8B-1B87790E3674}"/>
    <dgm:cxn modelId="{68BB5CDD-13E0-458D-A337-F385ED33F98B}" srcId="{552F4960-5FFF-4CB5-B3A3-B7E977442BE7}" destId="{15BE6353-AC92-4D95-B547-29276E06F8B3}" srcOrd="0" destOrd="0" parTransId="{B8CA7051-DCFF-412D-B6F4-D015A51A0485}" sibTransId="{3DCBD4DF-1097-4FE4-9B9F-4FBE87708167}"/>
    <dgm:cxn modelId="{610DFFE3-49BD-4D00-8CF8-667E6BD950B3}" type="presOf" srcId="{A9B69055-C6B6-4AE9-AB01-38A5E67D99F0}" destId="{8A4459BF-440D-4CF4-8AC1-229BBD966EF7}" srcOrd="0" destOrd="0" presId="urn:microsoft.com/office/officeart/2005/8/layout/vList6"/>
    <dgm:cxn modelId="{CC7743E5-0F2F-4BDC-9CAF-A6CE3AF0AEA6}" type="presOf" srcId="{F8F7F3B7-38EF-4D34-926F-81E92CBB2BCF}" destId="{775021E9-22D0-430A-97D4-5AC337F40172}" srcOrd="0" destOrd="0" presId="urn:microsoft.com/office/officeart/2005/8/layout/vList6"/>
    <dgm:cxn modelId="{AE25D4EB-5772-4BB0-87E8-14B0CEFDEEB9}" type="presOf" srcId="{552F4960-5FFF-4CB5-B3A3-B7E977442BE7}" destId="{FDF93F8A-6458-4B62-8D07-170C1ACFAC2D}" srcOrd="0" destOrd="0" presId="urn:microsoft.com/office/officeart/2005/8/layout/vList6"/>
    <dgm:cxn modelId="{056ACDED-4559-4D09-B6D3-0D3E81F6E71C}" type="presOf" srcId="{29061629-E811-4410-AD39-D8A75C729569}" destId="{C772DD49-34F4-4DB6-A299-22B696FB9FE8}" srcOrd="0" destOrd="0" presId="urn:microsoft.com/office/officeart/2005/8/layout/vList6"/>
    <dgm:cxn modelId="{93D4C9F5-08F1-4F84-95A7-FFE5EA092413}" srcId="{7E3A5B26-4DD7-4A09-8D6F-67D70699AFC6}" destId="{552F4960-5FFF-4CB5-B3A3-B7E977442BE7}" srcOrd="1" destOrd="0" parTransId="{E5DAAC36-7C64-42AB-A6E8-5447B2E743AC}" sibTransId="{46E38D06-D428-43B0-ADB7-6B90A60C31ED}"/>
    <dgm:cxn modelId="{279FE6FF-38D7-46FB-9620-D50D3BEC5F07}" srcId="{FE0331EC-1D6C-45A4-9873-E4E5CE24FA18}" destId="{29061629-E811-4410-AD39-D8A75C729569}" srcOrd="0" destOrd="0" parTransId="{39561A53-3BF1-491A-8AD4-493617CF3431}" sibTransId="{84BD9F12-25F4-4527-AFAD-D90B028FA7A4}"/>
    <dgm:cxn modelId="{B7586E77-8983-4D0B-884C-7C91C2508BB1}" type="presParOf" srcId="{8D1AA4BC-03F6-4F00-B89F-2032A295357B}" destId="{1BF4E088-9AB9-41F9-8246-6C35D73E1078}" srcOrd="0" destOrd="0" presId="urn:microsoft.com/office/officeart/2005/8/layout/vList6"/>
    <dgm:cxn modelId="{FEC633A5-9901-416B-8319-EC851DC47C6C}" type="presParOf" srcId="{1BF4E088-9AB9-41F9-8246-6C35D73E1078}" destId="{D613B10D-8717-46A4-BB18-BF4D2FA095CF}" srcOrd="0" destOrd="0" presId="urn:microsoft.com/office/officeart/2005/8/layout/vList6"/>
    <dgm:cxn modelId="{BCA0B4B9-E4C4-4EA4-AF8E-CE142DDAFE50}" type="presParOf" srcId="{1BF4E088-9AB9-41F9-8246-6C35D73E1078}" destId="{006DC0AE-AF03-4ABB-80B0-8F3216E7FB56}" srcOrd="1" destOrd="0" presId="urn:microsoft.com/office/officeart/2005/8/layout/vList6"/>
    <dgm:cxn modelId="{E69E444D-CCC6-4876-820E-575C3C9A371F}" type="presParOf" srcId="{8D1AA4BC-03F6-4F00-B89F-2032A295357B}" destId="{2288526E-6DD7-4A51-9BE3-47CD98E43E1B}" srcOrd="1" destOrd="0" presId="urn:microsoft.com/office/officeart/2005/8/layout/vList6"/>
    <dgm:cxn modelId="{01C818CE-1300-4006-B399-1DADFEC64091}" type="presParOf" srcId="{8D1AA4BC-03F6-4F00-B89F-2032A295357B}" destId="{6DEA0F67-C95A-41C7-83E5-F07327EAE9A0}" srcOrd="2" destOrd="0" presId="urn:microsoft.com/office/officeart/2005/8/layout/vList6"/>
    <dgm:cxn modelId="{7FE78347-52F2-4812-BC02-6A8027316428}" type="presParOf" srcId="{6DEA0F67-C95A-41C7-83E5-F07327EAE9A0}" destId="{FDF93F8A-6458-4B62-8D07-170C1ACFAC2D}" srcOrd="0" destOrd="0" presId="urn:microsoft.com/office/officeart/2005/8/layout/vList6"/>
    <dgm:cxn modelId="{85C941C6-0472-49CD-9F22-636B6E529857}" type="presParOf" srcId="{6DEA0F67-C95A-41C7-83E5-F07327EAE9A0}" destId="{B5E3DA0A-5FA5-4D32-BE3E-7B76AC323338}" srcOrd="1" destOrd="0" presId="urn:microsoft.com/office/officeart/2005/8/layout/vList6"/>
    <dgm:cxn modelId="{1B92C19F-FE4D-48AB-B3AD-3ECD8D0586CF}" type="presParOf" srcId="{8D1AA4BC-03F6-4F00-B89F-2032A295357B}" destId="{5B9F4065-D284-495A-9758-4ABF8949ECC0}" srcOrd="3" destOrd="0" presId="urn:microsoft.com/office/officeart/2005/8/layout/vList6"/>
    <dgm:cxn modelId="{D1E4355C-32D6-4212-A175-194C9DD39493}" type="presParOf" srcId="{8D1AA4BC-03F6-4F00-B89F-2032A295357B}" destId="{6A2153E6-12BD-483D-BA03-B57FFC903229}" srcOrd="4" destOrd="0" presId="urn:microsoft.com/office/officeart/2005/8/layout/vList6"/>
    <dgm:cxn modelId="{3910B680-6B3D-4E0B-807D-76325F87C7C8}" type="presParOf" srcId="{6A2153E6-12BD-483D-BA03-B57FFC903229}" destId="{775021E9-22D0-430A-97D4-5AC337F40172}" srcOrd="0" destOrd="0" presId="urn:microsoft.com/office/officeart/2005/8/layout/vList6"/>
    <dgm:cxn modelId="{18E3A610-C006-4076-8CE3-F94E624C962D}" type="presParOf" srcId="{6A2153E6-12BD-483D-BA03-B57FFC903229}" destId="{14A7BA38-DCCF-4CD5-8974-6A0B02C1BC0C}" srcOrd="1" destOrd="0" presId="urn:microsoft.com/office/officeart/2005/8/layout/vList6"/>
    <dgm:cxn modelId="{6EF170DD-75D9-4803-919C-8DA5277444A0}" type="presParOf" srcId="{8D1AA4BC-03F6-4F00-B89F-2032A295357B}" destId="{D9E05A39-D964-440E-B2AB-38EEF99C61A7}" srcOrd="5" destOrd="0" presId="urn:microsoft.com/office/officeart/2005/8/layout/vList6"/>
    <dgm:cxn modelId="{BB455530-6AD1-41E1-BDEB-CD0916731F85}" type="presParOf" srcId="{8D1AA4BC-03F6-4F00-B89F-2032A295357B}" destId="{FCC8B3D3-B8A3-4575-B0F3-E1B495FBFE21}" srcOrd="6" destOrd="0" presId="urn:microsoft.com/office/officeart/2005/8/layout/vList6"/>
    <dgm:cxn modelId="{D8F6BDA3-CF7D-433C-A016-A5200FDB5516}" type="presParOf" srcId="{FCC8B3D3-B8A3-4575-B0F3-E1B495FBFE21}" destId="{AE8C9C20-8C76-4A8E-B711-4F3E112F5C76}" srcOrd="0" destOrd="0" presId="urn:microsoft.com/office/officeart/2005/8/layout/vList6"/>
    <dgm:cxn modelId="{E38F7F74-DDB5-4073-8BB5-0498FAFDEA3D}" type="presParOf" srcId="{FCC8B3D3-B8A3-4575-B0F3-E1B495FBFE21}" destId="{834D6103-54CE-409A-B459-4697E1A96912}" srcOrd="1" destOrd="0" presId="urn:microsoft.com/office/officeart/2005/8/layout/vList6"/>
    <dgm:cxn modelId="{07371BED-B5B5-4824-992E-964FF2BC3AEF}" type="presParOf" srcId="{8D1AA4BC-03F6-4F00-B89F-2032A295357B}" destId="{20256A57-D076-4E69-9A29-2FE2C626B270}" srcOrd="7" destOrd="0" presId="urn:microsoft.com/office/officeart/2005/8/layout/vList6"/>
    <dgm:cxn modelId="{34A30360-D905-46D5-97BF-9B7AF1079A97}" type="presParOf" srcId="{8D1AA4BC-03F6-4F00-B89F-2032A295357B}" destId="{58750CE6-99F1-4ACA-B999-9E47684E6470}" srcOrd="8" destOrd="0" presId="urn:microsoft.com/office/officeart/2005/8/layout/vList6"/>
    <dgm:cxn modelId="{208BE456-6011-4D8B-BCDB-B444857B34B7}" type="presParOf" srcId="{58750CE6-99F1-4ACA-B999-9E47684E6470}" destId="{3C143D3F-4F6A-42B2-B37B-32EC5D377BCD}" srcOrd="0" destOrd="0" presId="urn:microsoft.com/office/officeart/2005/8/layout/vList6"/>
    <dgm:cxn modelId="{B611B300-6ACB-439E-830C-4997ED571AB3}" type="presParOf" srcId="{58750CE6-99F1-4ACA-B999-9E47684E6470}" destId="{D7CD6B7B-A771-4834-9E6D-B0D9296790DB}" srcOrd="1" destOrd="0" presId="urn:microsoft.com/office/officeart/2005/8/layout/vList6"/>
    <dgm:cxn modelId="{931D4513-17F5-455C-A529-F4A275F36D1C}" type="presParOf" srcId="{8D1AA4BC-03F6-4F00-B89F-2032A295357B}" destId="{3F15C0D8-8628-4C13-86AA-8C50C8C2F25A}" srcOrd="9" destOrd="0" presId="urn:microsoft.com/office/officeart/2005/8/layout/vList6"/>
    <dgm:cxn modelId="{EBC1397D-00A8-44DC-936D-EF20A3681C77}" type="presParOf" srcId="{8D1AA4BC-03F6-4F00-B89F-2032A295357B}" destId="{DCD6B2C1-7D4A-4903-8CCE-70D8D75B92B6}" srcOrd="10" destOrd="0" presId="urn:microsoft.com/office/officeart/2005/8/layout/vList6"/>
    <dgm:cxn modelId="{0EEF5647-1A7D-4C00-8B47-DE041D98B874}" type="presParOf" srcId="{DCD6B2C1-7D4A-4903-8CCE-70D8D75B92B6}" destId="{674DB6BF-F460-45C6-B444-8C524E3C1EBB}" srcOrd="0" destOrd="0" presId="urn:microsoft.com/office/officeart/2005/8/layout/vList6"/>
    <dgm:cxn modelId="{FE516DDE-ECA6-4137-9BED-F6D81BB909E1}" type="presParOf" srcId="{DCD6B2C1-7D4A-4903-8CCE-70D8D75B92B6}" destId="{C772DD49-34F4-4DB6-A299-22B696FB9FE8}" srcOrd="1" destOrd="0" presId="urn:microsoft.com/office/officeart/2005/8/layout/vList6"/>
    <dgm:cxn modelId="{6DE5DA89-4B77-40DF-96B5-5F13306CA401}" type="presParOf" srcId="{8D1AA4BC-03F6-4F00-B89F-2032A295357B}" destId="{A4B8E730-DD74-4F0C-9B05-D9856C2B236A}" srcOrd="11" destOrd="0" presId="urn:microsoft.com/office/officeart/2005/8/layout/vList6"/>
    <dgm:cxn modelId="{1C538F2A-F358-4720-85BC-BF9AC1FD0954}" type="presParOf" srcId="{8D1AA4BC-03F6-4F00-B89F-2032A295357B}" destId="{2743B55D-C5D2-4055-9348-51145BB2A6A6}" srcOrd="12" destOrd="0" presId="urn:microsoft.com/office/officeart/2005/8/layout/vList6"/>
    <dgm:cxn modelId="{71499B15-73B2-4A0C-A4D9-6F00BFA2F12F}" type="presParOf" srcId="{2743B55D-C5D2-4055-9348-51145BB2A6A6}" destId="{39494F34-C8FE-445F-90DC-18F9C0EC01E7}" srcOrd="0" destOrd="0" presId="urn:microsoft.com/office/officeart/2005/8/layout/vList6"/>
    <dgm:cxn modelId="{84100B49-4120-421F-9C69-6D528994022E}" type="presParOf" srcId="{2743B55D-C5D2-4055-9348-51145BB2A6A6}" destId="{F8CCF083-C34F-4034-B83F-A9EFE137C85D}" srcOrd="1" destOrd="0" presId="urn:microsoft.com/office/officeart/2005/8/layout/vList6"/>
    <dgm:cxn modelId="{343D24E6-9680-4BD7-A0F4-BD5FAFCCD000}" type="presParOf" srcId="{8D1AA4BC-03F6-4F00-B89F-2032A295357B}" destId="{11191292-573B-4C8C-970F-B3DF33BE1398}" srcOrd="13" destOrd="0" presId="urn:microsoft.com/office/officeart/2005/8/layout/vList6"/>
    <dgm:cxn modelId="{930A7CF9-7AEB-44B1-BEF8-4384C8DB7681}" type="presParOf" srcId="{8D1AA4BC-03F6-4F00-B89F-2032A295357B}" destId="{DF848B71-0027-4A00-88A4-F5D5F702C3AC}" srcOrd="14" destOrd="0" presId="urn:microsoft.com/office/officeart/2005/8/layout/vList6"/>
    <dgm:cxn modelId="{30978FA2-8F36-4811-9568-3A1C8AAB1B70}" type="presParOf" srcId="{DF848B71-0027-4A00-88A4-F5D5F702C3AC}" destId="{8A4459BF-440D-4CF4-8AC1-229BBD966EF7}" srcOrd="0" destOrd="0" presId="urn:microsoft.com/office/officeart/2005/8/layout/vList6"/>
    <dgm:cxn modelId="{08FC3CC3-88DC-48F2-9BFC-F47E76DF8405}" type="presParOf" srcId="{DF848B71-0027-4A00-88A4-F5D5F702C3AC}" destId="{020CC616-CE20-4E30-9E9E-02EF0B937D39}" srcOrd="1" destOrd="0" presId="urn:microsoft.com/office/officeart/2005/8/layout/vList6"/>
    <dgm:cxn modelId="{A417DF0D-DD90-442A-AB10-3E588486FBCC}" type="presParOf" srcId="{8D1AA4BC-03F6-4F00-B89F-2032A295357B}" destId="{1951AD51-2C54-499F-9259-BBCC1676C062}" srcOrd="15" destOrd="0" presId="urn:microsoft.com/office/officeart/2005/8/layout/vList6"/>
    <dgm:cxn modelId="{114051F8-091B-4B05-8415-AC6F56DABFA9}" type="presParOf" srcId="{8D1AA4BC-03F6-4F00-B89F-2032A295357B}" destId="{DD91593C-7362-406A-8A00-BB51BC78FC66}" srcOrd="16" destOrd="0" presId="urn:microsoft.com/office/officeart/2005/8/layout/vList6"/>
    <dgm:cxn modelId="{47543733-4280-4543-A210-8E312407C095}" type="presParOf" srcId="{DD91593C-7362-406A-8A00-BB51BC78FC66}" destId="{2F419DA4-BA98-4022-8A7B-BDB738672F18}" srcOrd="0" destOrd="0" presId="urn:microsoft.com/office/officeart/2005/8/layout/vList6"/>
    <dgm:cxn modelId="{A609F78F-31B5-4C05-A137-3BF5CE74A9D6}" type="presParOf" srcId="{DD91593C-7362-406A-8A00-BB51BC78FC66}" destId="{58092997-DAA1-4699-9C66-EB8F107B89A2}" srcOrd="1" destOrd="0" presId="urn:microsoft.com/office/officeart/2005/8/layout/vList6"/>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06DC0AE-AF03-4ABB-80B0-8F3216E7FB56}">
      <dsp:nvSpPr>
        <dsp:cNvPr id="0" name=""/>
        <dsp:cNvSpPr/>
      </dsp:nvSpPr>
      <dsp:spPr>
        <a:xfrm>
          <a:off x="4787448" y="2976"/>
          <a:ext cx="7181172" cy="552317"/>
        </a:xfrm>
        <a:prstGeom prst="rightArrow">
          <a:avLst>
            <a:gd name="adj1" fmla="val 75000"/>
            <a:gd name="adj2" fmla="val 50000"/>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0795" tIns="10795" rIns="10795" bIns="10795" numCol="1" spcCol="1270" anchor="t" anchorCtr="0">
          <a:noAutofit/>
        </a:bodyPr>
        <a:lstStyle/>
        <a:p>
          <a:pPr marL="171450" lvl="1" indent="-171450" algn="l" defTabSz="755650">
            <a:lnSpc>
              <a:spcPct val="90000"/>
            </a:lnSpc>
            <a:spcBef>
              <a:spcPct val="0"/>
            </a:spcBef>
            <a:spcAft>
              <a:spcPct val="15000"/>
            </a:spcAft>
            <a:buChar char="•"/>
          </a:pPr>
          <a:r>
            <a:rPr lang="en-US" sz="1700" kern="1200" dirty="0"/>
            <a:t>Explore what is a definition for management, project, and leadership.</a:t>
          </a:r>
        </a:p>
      </dsp:txBody>
      <dsp:txXfrm>
        <a:off x="4787448" y="72016"/>
        <a:ext cx="6974053" cy="414237"/>
      </dsp:txXfrm>
    </dsp:sp>
    <dsp:sp modelId="{D613B10D-8717-46A4-BB18-BF4D2FA095CF}">
      <dsp:nvSpPr>
        <dsp:cNvPr id="0" name=""/>
        <dsp:cNvSpPr/>
      </dsp:nvSpPr>
      <dsp:spPr>
        <a:xfrm>
          <a:off x="0" y="2976"/>
          <a:ext cx="4787448" cy="552317"/>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30480" rIns="60960" bIns="30480" numCol="1" spcCol="1270" anchor="ctr" anchorCtr="0">
          <a:noAutofit/>
        </a:bodyPr>
        <a:lstStyle/>
        <a:p>
          <a:pPr marL="0" lvl="0" indent="0" algn="ctr" defTabSz="711200">
            <a:lnSpc>
              <a:spcPct val="90000"/>
            </a:lnSpc>
            <a:spcBef>
              <a:spcPct val="0"/>
            </a:spcBef>
            <a:spcAft>
              <a:spcPct val="35000"/>
            </a:spcAft>
            <a:buFont typeface="+mj-lt"/>
            <a:buNone/>
          </a:pPr>
          <a:r>
            <a:rPr lang="en-US" sz="1600" b="1" kern="1200" dirty="0">
              <a:solidFill>
                <a:schemeClr val="bg1"/>
              </a:solidFill>
              <a:effectLst/>
              <a:latin typeface="Calibri" panose="020F0502020204030204" pitchFamily="34" charset="0"/>
              <a:ea typeface="Calibri" panose="020F0502020204030204" pitchFamily="34" charset="0"/>
              <a:cs typeface="Arial" panose="020B0604020202020204" pitchFamily="34" charset="0"/>
            </a:rPr>
            <a:t>Introduction to project leadership</a:t>
          </a:r>
          <a:endParaRPr lang="en-US" sz="1600" b="1" kern="1200" dirty="0">
            <a:solidFill>
              <a:schemeClr val="bg1"/>
            </a:solidFill>
          </a:endParaRPr>
        </a:p>
      </dsp:txBody>
      <dsp:txXfrm>
        <a:off x="26962" y="29938"/>
        <a:ext cx="4733524" cy="498393"/>
      </dsp:txXfrm>
    </dsp:sp>
    <dsp:sp modelId="{B5E3DA0A-5FA5-4D32-BE3E-7B76AC323338}">
      <dsp:nvSpPr>
        <dsp:cNvPr id="0" name=""/>
        <dsp:cNvSpPr/>
      </dsp:nvSpPr>
      <dsp:spPr>
        <a:xfrm>
          <a:off x="4787448" y="610526"/>
          <a:ext cx="7181172" cy="552317"/>
        </a:xfrm>
        <a:prstGeom prst="rightArrow">
          <a:avLst>
            <a:gd name="adj1" fmla="val 75000"/>
            <a:gd name="adj2" fmla="val 50000"/>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0795" tIns="10795" rIns="10795" bIns="10795" numCol="1" spcCol="1270" anchor="t" anchorCtr="0">
          <a:noAutofit/>
        </a:bodyPr>
        <a:lstStyle/>
        <a:p>
          <a:pPr marL="171450" lvl="1" indent="-171450" algn="l" defTabSz="755650">
            <a:lnSpc>
              <a:spcPct val="90000"/>
            </a:lnSpc>
            <a:spcBef>
              <a:spcPct val="0"/>
            </a:spcBef>
            <a:spcAft>
              <a:spcPct val="15000"/>
            </a:spcAft>
            <a:buChar char="•"/>
          </a:pPr>
          <a:r>
            <a:rPr lang="en-US" sz="1700" kern="1200" dirty="0"/>
            <a:t>Explore what it means to be a leader </a:t>
          </a:r>
        </a:p>
      </dsp:txBody>
      <dsp:txXfrm>
        <a:off x="4787448" y="679566"/>
        <a:ext cx="6974053" cy="414237"/>
      </dsp:txXfrm>
    </dsp:sp>
    <dsp:sp modelId="{FDF93F8A-6458-4B62-8D07-170C1ACFAC2D}">
      <dsp:nvSpPr>
        <dsp:cNvPr id="0" name=""/>
        <dsp:cNvSpPr/>
      </dsp:nvSpPr>
      <dsp:spPr>
        <a:xfrm>
          <a:off x="0" y="610526"/>
          <a:ext cx="4787448" cy="552317"/>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30480" rIns="60960" bIns="30480" numCol="1" spcCol="1270" anchor="ctr" anchorCtr="0">
          <a:noAutofit/>
        </a:bodyPr>
        <a:lstStyle/>
        <a:p>
          <a:pPr marL="0" lvl="0" indent="0" algn="ctr" defTabSz="711200">
            <a:lnSpc>
              <a:spcPct val="90000"/>
            </a:lnSpc>
            <a:spcBef>
              <a:spcPct val="0"/>
            </a:spcBef>
            <a:spcAft>
              <a:spcPct val="35000"/>
            </a:spcAft>
            <a:buNone/>
          </a:pPr>
          <a:r>
            <a:rPr lang="en-US" sz="1600" b="1" kern="1200" dirty="0">
              <a:solidFill>
                <a:schemeClr val="bg1"/>
              </a:solidFill>
            </a:rPr>
            <a:t>Understanding Leadership</a:t>
          </a:r>
        </a:p>
      </dsp:txBody>
      <dsp:txXfrm>
        <a:off x="26962" y="637488"/>
        <a:ext cx="4733524" cy="498393"/>
      </dsp:txXfrm>
    </dsp:sp>
    <dsp:sp modelId="{14A7BA38-DCCF-4CD5-8974-6A0B02C1BC0C}">
      <dsp:nvSpPr>
        <dsp:cNvPr id="0" name=""/>
        <dsp:cNvSpPr/>
      </dsp:nvSpPr>
      <dsp:spPr>
        <a:xfrm>
          <a:off x="4787448" y="1218075"/>
          <a:ext cx="7181172" cy="552317"/>
        </a:xfrm>
        <a:prstGeom prst="rightArrow">
          <a:avLst>
            <a:gd name="adj1" fmla="val 75000"/>
            <a:gd name="adj2" fmla="val 50000"/>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0795" tIns="10795" rIns="10795" bIns="10795" numCol="1" spcCol="1270" anchor="t" anchorCtr="0">
          <a:noAutofit/>
        </a:bodyPr>
        <a:lstStyle/>
        <a:p>
          <a:pPr marL="171450" lvl="1" indent="-171450" algn="l" defTabSz="755650">
            <a:lnSpc>
              <a:spcPct val="90000"/>
            </a:lnSpc>
            <a:spcBef>
              <a:spcPct val="0"/>
            </a:spcBef>
            <a:spcAft>
              <a:spcPct val="15000"/>
            </a:spcAft>
            <a:buChar char="•"/>
          </a:pPr>
          <a:r>
            <a:rPr lang="en-US" sz="1700" kern="1200"/>
            <a:t>Understand different leadership theories</a:t>
          </a:r>
        </a:p>
      </dsp:txBody>
      <dsp:txXfrm>
        <a:off x="4787448" y="1287115"/>
        <a:ext cx="6974053" cy="414237"/>
      </dsp:txXfrm>
    </dsp:sp>
    <dsp:sp modelId="{775021E9-22D0-430A-97D4-5AC337F40172}">
      <dsp:nvSpPr>
        <dsp:cNvPr id="0" name=""/>
        <dsp:cNvSpPr/>
      </dsp:nvSpPr>
      <dsp:spPr>
        <a:xfrm>
          <a:off x="0" y="1218075"/>
          <a:ext cx="4787448" cy="552317"/>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30480" rIns="60960" bIns="30480" numCol="1" spcCol="1270" anchor="ctr" anchorCtr="0">
          <a:noAutofit/>
        </a:bodyPr>
        <a:lstStyle/>
        <a:p>
          <a:pPr marL="0" lvl="0" indent="0" algn="ctr" defTabSz="711200">
            <a:lnSpc>
              <a:spcPct val="90000"/>
            </a:lnSpc>
            <a:spcBef>
              <a:spcPct val="0"/>
            </a:spcBef>
            <a:spcAft>
              <a:spcPct val="35000"/>
            </a:spcAft>
            <a:buNone/>
          </a:pPr>
          <a:r>
            <a:rPr lang="en-US" sz="1600" b="1" kern="1200" dirty="0">
              <a:solidFill>
                <a:schemeClr val="bg1"/>
              </a:solidFill>
            </a:rPr>
            <a:t>Theories of Leadership</a:t>
          </a:r>
        </a:p>
      </dsp:txBody>
      <dsp:txXfrm>
        <a:off x="26962" y="1245037"/>
        <a:ext cx="4733524" cy="498393"/>
      </dsp:txXfrm>
    </dsp:sp>
    <dsp:sp modelId="{834D6103-54CE-409A-B459-4697E1A96912}">
      <dsp:nvSpPr>
        <dsp:cNvPr id="0" name=""/>
        <dsp:cNvSpPr/>
      </dsp:nvSpPr>
      <dsp:spPr>
        <a:xfrm>
          <a:off x="4787448" y="1825625"/>
          <a:ext cx="7181172" cy="552317"/>
        </a:xfrm>
        <a:prstGeom prst="rightArrow">
          <a:avLst>
            <a:gd name="adj1" fmla="val 75000"/>
            <a:gd name="adj2" fmla="val 50000"/>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0795" tIns="10795" rIns="10795" bIns="10795" numCol="1" spcCol="1270" anchor="t" anchorCtr="0">
          <a:noAutofit/>
        </a:bodyPr>
        <a:lstStyle/>
        <a:p>
          <a:pPr marL="171450" lvl="1" indent="-171450" algn="l" defTabSz="755650">
            <a:lnSpc>
              <a:spcPct val="90000"/>
            </a:lnSpc>
            <a:spcBef>
              <a:spcPct val="0"/>
            </a:spcBef>
            <a:spcAft>
              <a:spcPct val="15000"/>
            </a:spcAft>
            <a:buChar char="•"/>
          </a:pPr>
          <a:r>
            <a:rPr lang="en-US" sz="1700" kern="1200" dirty="0"/>
            <a:t>Understanding the meaning the role of decision making skills for the leader</a:t>
          </a:r>
        </a:p>
      </dsp:txBody>
      <dsp:txXfrm>
        <a:off x="4787448" y="1894665"/>
        <a:ext cx="6974053" cy="414237"/>
      </dsp:txXfrm>
    </dsp:sp>
    <dsp:sp modelId="{AE8C9C20-8C76-4A8E-B711-4F3E112F5C76}">
      <dsp:nvSpPr>
        <dsp:cNvPr id="0" name=""/>
        <dsp:cNvSpPr/>
      </dsp:nvSpPr>
      <dsp:spPr>
        <a:xfrm>
          <a:off x="0" y="1825625"/>
          <a:ext cx="4787448" cy="552317"/>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30480" rIns="60960" bIns="30480" numCol="1" spcCol="1270" anchor="ctr" anchorCtr="0">
          <a:noAutofit/>
        </a:bodyPr>
        <a:lstStyle/>
        <a:p>
          <a:pPr marL="0" lvl="0" indent="0" algn="ctr" defTabSz="711200">
            <a:lnSpc>
              <a:spcPct val="90000"/>
            </a:lnSpc>
            <a:spcBef>
              <a:spcPct val="0"/>
            </a:spcBef>
            <a:spcAft>
              <a:spcPct val="35000"/>
            </a:spcAft>
            <a:buNone/>
          </a:pPr>
          <a:r>
            <a:rPr lang="en-US" sz="1600" b="1" kern="1200" dirty="0">
              <a:solidFill>
                <a:schemeClr val="bg1"/>
              </a:solidFill>
            </a:rPr>
            <a:t>Decision Making: An Essential Leadership Skill </a:t>
          </a:r>
        </a:p>
      </dsp:txBody>
      <dsp:txXfrm>
        <a:off x="26962" y="1852587"/>
        <a:ext cx="4733524" cy="498393"/>
      </dsp:txXfrm>
    </dsp:sp>
    <dsp:sp modelId="{D7CD6B7B-A771-4834-9E6D-B0D9296790DB}">
      <dsp:nvSpPr>
        <dsp:cNvPr id="0" name=""/>
        <dsp:cNvSpPr/>
      </dsp:nvSpPr>
      <dsp:spPr>
        <a:xfrm>
          <a:off x="4787448" y="2433174"/>
          <a:ext cx="7181172" cy="552317"/>
        </a:xfrm>
        <a:prstGeom prst="rightArrow">
          <a:avLst>
            <a:gd name="adj1" fmla="val 75000"/>
            <a:gd name="adj2" fmla="val 50000"/>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0795" tIns="10795" rIns="10795" bIns="10795" numCol="1" spcCol="1270" anchor="t" anchorCtr="0">
          <a:noAutofit/>
        </a:bodyPr>
        <a:lstStyle/>
        <a:p>
          <a:pPr marL="171450" lvl="1" indent="-171450" algn="l" defTabSz="755650">
            <a:lnSpc>
              <a:spcPct val="90000"/>
            </a:lnSpc>
            <a:spcBef>
              <a:spcPct val="0"/>
            </a:spcBef>
            <a:spcAft>
              <a:spcPct val="15000"/>
            </a:spcAft>
            <a:buChar char="•"/>
          </a:pPr>
          <a:r>
            <a:rPr lang="en-US" sz="1700" kern="1200" dirty="0"/>
            <a:t>Lays the foundation for understanding the nature of projects</a:t>
          </a:r>
        </a:p>
      </dsp:txBody>
      <dsp:txXfrm>
        <a:off x="4787448" y="2502214"/>
        <a:ext cx="6974053" cy="414237"/>
      </dsp:txXfrm>
    </dsp:sp>
    <dsp:sp modelId="{3C143D3F-4F6A-42B2-B37B-32EC5D377BCD}">
      <dsp:nvSpPr>
        <dsp:cNvPr id="0" name=""/>
        <dsp:cNvSpPr/>
      </dsp:nvSpPr>
      <dsp:spPr>
        <a:xfrm>
          <a:off x="0" y="2433174"/>
          <a:ext cx="4787448" cy="552317"/>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30480" rIns="60960" bIns="30480" numCol="1" spcCol="1270" anchor="ctr" anchorCtr="0">
          <a:noAutofit/>
        </a:bodyPr>
        <a:lstStyle/>
        <a:p>
          <a:pPr marL="0" lvl="0" indent="0" algn="ctr" defTabSz="711200">
            <a:lnSpc>
              <a:spcPct val="90000"/>
            </a:lnSpc>
            <a:spcBef>
              <a:spcPct val="0"/>
            </a:spcBef>
            <a:spcAft>
              <a:spcPct val="35000"/>
            </a:spcAft>
            <a:buNone/>
          </a:pPr>
          <a:r>
            <a:rPr lang="en-US" sz="1600" b="1" kern="1200" dirty="0">
              <a:solidFill>
                <a:schemeClr val="bg1"/>
              </a:solidFill>
            </a:rPr>
            <a:t>Project Fundamentals</a:t>
          </a:r>
        </a:p>
      </dsp:txBody>
      <dsp:txXfrm>
        <a:off x="26962" y="2460136"/>
        <a:ext cx="4733524" cy="498393"/>
      </dsp:txXfrm>
    </dsp:sp>
    <dsp:sp modelId="{C772DD49-34F4-4DB6-A299-22B696FB9FE8}">
      <dsp:nvSpPr>
        <dsp:cNvPr id="0" name=""/>
        <dsp:cNvSpPr/>
      </dsp:nvSpPr>
      <dsp:spPr>
        <a:xfrm>
          <a:off x="4787448" y="3040724"/>
          <a:ext cx="7181172" cy="552317"/>
        </a:xfrm>
        <a:prstGeom prst="rightArrow">
          <a:avLst>
            <a:gd name="adj1" fmla="val 75000"/>
            <a:gd name="adj2" fmla="val 50000"/>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0795" tIns="10795" rIns="10795" bIns="10795" numCol="1" spcCol="1270" anchor="t" anchorCtr="0">
          <a:noAutofit/>
        </a:bodyPr>
        <a:lstStyle/>
        <a:p>
          <a:pPr marL="171450" lvl="1" indent="-171450" algn="l" defTabSz="755650">
            <a:lnSpc>
              <a:spcPct val="90000"/>
            </a:lnSpc>
            <a:spcBef>
              <a:spcPct val="0"/>
            </a:spcBef>
            <a:spcAft>
              <a:spcPct val="15000"/>
            </a:spcAft>
            <a:buChar char="•"/>
          </a:pPr>
          <a:r>
            <a:rPr lang="en-US" sz="1700" kern="1200" dirty="0"/>
            <a:t>Explore the concepts behind choosing priority</a:t>
          </a:r>
        </a:p>
      </dsp:txBody>
      <dsp:txXfrm>
        <a:off x="4787448" y="3109764"/>
        <a:ext cx="6974053" cy="414237"/>
      </dsp:txXfrm>
    </dsp:sp>
    <dsp:sp modelId="{674DB6BF-F460-45C6-B444-8C524E3C1EBB}">
      <dsp:nvSpPr>
        <dsp:cNvPr id="0" name=""/>
        <dsp:cNvSpPr/>
      </dsp:nvSpPr>
      <dsp:spPr>
        <a:xfrm>
          <a:off x="0" y="3040724"/>
          <a:ext cx="4787448" cy="552317"/>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30480" rIns="60960" bIns="30480" numCol="1" spcCol="1270" anchor="ctr" anchorCtr="0">
          <a:noAutofit/>
        </a:bodyPr>
        <a:lstStyle/>
        <a:p>
          <a:pPr marL="0" lvl="0" indent="0" algn="ctr" defTabSz="711200">
            <a:lnSpc>
              <a:spcPct val="90000"/>
            </a:lnSpc>
            <a:spcBef>
              <a:spcPct val="0"/>
            </a:spcBef>
            <a:spcAft>
              <a:spcPct val="35000"/>
            </a:spcAft>
            <a:buNone/>
          </a:pPr>
          <a:r>
            <a:rPr lang="en-US" sz="1600" b="1" kern="1200" dirty="0">
              <a:solidFill>
                <a:schemeClr val="bg1"/>
              </a:solidFill>
            </a:rPr>
            <a:t>Prioritization: The Core of Project Leadership</a:t>
          </a:r>
        </a:p>
      </dsp:txBody>
      <dsp:txXfrm>
        <a:off x="26962" y="3067686"/>
        <a:ext cx="4733524" cy="498393"/>
      </dsp:txXfrm>
    </dsp:sp>
    <dsp:sp modelId="{F8CCF083-C34F-4034-B83F-A9EFE137C85D}">
      <dsp:nvSpPr>
        <dsp:cNvPr id="0" name=""/>
        <dsp:cNvSpPr/>
      </dsp:nvSpPr>
      <dsp:spPr>
        <a:xfrm>
          <a:off x="4787448" y="3648273"/>
          <a:ext cx="7181172" cy="552317"/>
        </a:xfrm>
        <a:prstGeom prst="rightArrow">
          <a:avLst>
            <a:gd name="adj1" fmla="val 75000"/>
            <a:gd name="adj2" fmla="val 50000"/>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0795" tIns="10795" rIns="10795" bIns="10795" numCol="1" spcCol="1270" anchor="t" anchorCtr="0">
          <a:noAutofit/>
        </a:bodyPr>
        <a:lstStyle/>
        <a:p>
          <a:pPr marL="171450" lvl="1" indent="-171450" algn="l" defTabSz="755650">
            <a:lnSpc>
              <a:spcPct val="90000"/>
            </a:lnSpc>
            <a:spcBef>
              <a:spcPct val="0"/>
            </a:spcBef>
            <a:spcAft>
              <a:spcPct val="15000"/>
            </a:spcAft>
            <a:buChar char="•"/>
          </a:pPr>
          <a:r>
            <a:rPr lang="en-US" sz="1700" kern="1200" dirty="0"/>
            <a:t>Understand what a team is and what makes it successful</a:t>
          </a:r>
        </a:p>
      </dsp:txBody>
      <dsp:txXfrm>
        <a:off x="4787448" y="3717313"/>
        <a:ext cx="6974053" cy="414237"/>
      </dsp:txXfrm>
    </dsp:sp>
    <dsp:sp modelId="{39494F34-C8FE-445F-90DC-18F9C0EC01E7}">
      <dsp:nvSpPr>
        <dsp:cNvPr id="0" name=""/>
        <dsp:cNvSpPr/>
      </dsp:nvSpPr>
      <dsp:spPr>
        <a:xfrm>
          <a:off x="0" y="3648273"/>
          <a:ext cx="4787448" cy="552317"/>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30480" rIns="60960" bIns="30480" numCol="1" spcCol="1270" anchor="ctr" anchorCtr="0">
          <a:noAutofit/>
        </a:bodyPr>
        <a:lstStyle/>
        <a:p>
          <a:pPr marL="0" lvl="0" indent="0" algn="ctr" defTabSz="711200">
            <a:lnSpc>
              <a:spcPct val="90000"/>
            </a:lnSpc>
            <a:spcBef>
              <a:spcPct val="0"/>
            </a:spcBef>
            <a:spcAft>
              <a:spcPct val="35000"/>
            </a:spcAft>
            <a:buNone/>
          </a:pPr>
          <a:r>
            <a:rPr lang="en-US" sz="1600" b="1" kern="1200" dirty="0">
              <a:solidFill>
                <a:schemeClr val="bg1"/>
              </a:solidFill>
            </a:rPr>
            <a:t>Team Structure and Development</a:t>
          </a:r>
        </a:p>
      </dsp:txBody>
      <dsp:txXfrm>
        <a:off x="26962" y="3675235"/>
        <a:ext cx="4733524" cy="498393"/>
      </dsp:txXfrm>
    </dsp:sp>
    <dsp:sp modelId="{020CC616-CE20-4E30-9E9E-02EF0B937D39}">
      <dsp:nvSpPr>
        <dsp:cNvPr id="0" name=""/>
        <dsp:cNvSpPr/>
      </dsp:nvSpPr>
      <dsp:spPr>
        <a:xfrm>
          <a:off x="4787448" y="4255823"/>
          <a:ext cx="7181172" cy="552317"/>
        </a:xfrm>
        <a:prstGeom prst="rightArrow">
          <a:avLst>
            <a:gd name="adj1" fmla="val 75000"/>
            <a:gd name="adj2" fmla="val 50000"/>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0160" tIns="10160" rIns="10160" bIns="10160" numCol="1" spcCol="1270" anchor="t" anchorCtr="0">
          <a:noAutofit/>
        </a:bodyPr>
        <a:lstStyle/>
        <a:p>
          <a:pPr marL="171450" lvl="1" indent="-171450" algn="just" defTabSz="711200">
            <a:lnSpc>
              <a:spcPct val="90000"/>
            </a:lnSpc>
            <a:spcBef>
              <a:spcPct val="0"/>
            </a:spcBef>
            <a:spcAft>
              <a:spcPct val="15000"/>
            </a:spcAft>
            <a:buChar char="•"/>
          </a:pPr>
          <a:r>
            <a:rPr lang="en-US" sz="1600" kern="1200" dirty="0"/>
            <a:t>The mechanics of team communication, meeting success, and the ethics of communication.</a:t>
          </a:r>
        </a:p>
      </dsp:txBody>
      <dsp:txXfrm>
        <a:off x="4787448" y="4324863"/>
        <a:ext cx="6974053" cy="414237"/>
      </dsp:txXfrm>
    </dsp:sp>
    <dsp:sp modelId="{8A4459BF-440D-4CF4-8AC1-229BBD966EF7}">
      <dsp:nvSpPr>
        <dsp:cNvPr id="0" name=""/>
        <dsp:cNvSpPr/>
      </dsp:nvSpPr>
      <dsp:spPr>
        <a:xfrm>
          <a:off x="0" y="4255823"/>
          <a:ext cx="4787448" cy="552317"/>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30480" rIns="60960" bIns="30480" numCol="1" spcCol="1270" anchor="ctr" anchorCtr="0">
          <a:noAutofit/>
        </a:bodyPr>
        <a:lstStyle/>
        <a:p>
          <a:pPr marL="0" lvl="0" indent="0" algn="ctr" defTabSz="711200">
            <a:lnSpc>
              <a:spcPct val="90000"/>
            </a:lnSpc>
            <a:spcBef>
              <a:spcPct val="0"/>
            </a:spcBef>
            <a:spcAft>
              <a:spcPct val="35000"/>
            </a:spcAft>
            <a:buNone/>
          </a:pPr>
          <a:r>
            <a:rPr lang="en-US" sz="1600" b="1" kern="1200" dirty="0">
              <a:solidFill>
                <a:schemeClr val="bg1"/>
              </a:solidFill>
            </a:rPr>
            <a:t>Communication and Expectation Management</a:t>
          </a:r>
        </a:p>
      </dsp:txBody>
      <dsp:txXfrm>
        <a:off x="26962" y="4282785"/>
        <a:ext cx="4733524" cy="498393"/>
      </dsp:txXfrm>
    </dsp:sp>
    <dsp:sp modelId="{58092997-DAA1-4699-9C66-EB8F107B89A2}">
      <dsp:nvSpPr>
        <dsp:cNvPr id="0" name=""/>
        <dsp:cNvSpPr/>
      </dsp:nvSpPr>
      <dsp:spPr>
        <a:xfrm>
          <a:off x="4787448" y="4863372"/>
          <a:ext cx="7181172" cy="552317"/>
        </a:xfrm>
        <a:prstGeom prst="rightArrow">
          <a:avLst>
            <a:gd name="adj1" fmla="val 75000"/>
            <a:gd name="adj2" fmla="val 50000"/>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0160" tIns="10160" rIns="10160" bIns="10160" numCol="1" spcCol="1270" anchor="t" anchorCtr="0">
          <a:noAutofit/>
        </a:bodyPr>
        <a:lstStyle/>
        <a:p>
          <a:pPr marL="171450" lvl="1" indent="-171450" algn="just" defTabSz="711200">
            <a:lnSpc>
              <a:spcPct val="90000"/>
            </a:lnSpc>
            <a:spcBef>
              <a:spcPct val="0"/>
            </a:spcBef>
            <a:spcAft>
              <a:spcPct val="15000"/>
            </a:spcAft>
            <a:buChar char="•"/>
          </a:pPr>
          <a:r>
            <a:rPr lang="en-US" sz="1600" kern="1200" dirty="0"/>
            <a:t>AN extensive list of common team and project issues with the hope that the reader can learn to regularly identify and avoid them.</a:t>
          </a:r>
        </a:p>
        <a:p>
          <a:pPr marL="57150" lvl="1" indent="-57150" algn="l" defTabSz="355600">
            <a:lnSpc>
              <a:spcPct val="90000"/>
            </a:lnSpc>
            <a:spcBef>
              <a:spcPct val="0"/>
            </a:spcBef>
            <a:spcAft>
              <a:spcPct val="15000"/>
            </a:spcAft>
            <a:buChar char="•"/>
          </a:pPr>
          <a:endParaRPr lang="en-US" sz="800" kern="1200" dirty="0"/>
        </a:p>
      </dsp:txBody>
      <dsp:txXfrm>
        <a:off x="4787448" y="4932412"/>
        <a:ext cx="6974053" cy="414237"/>
      </dsp:txXfrm>
    </dsp:sp>
    <dsp:sp modelId="{2F419DA4-BA98-4022-8A7B-BDB738672F18}">
      <dsp:nvSpPr>
        <dsp:cNvPr id="0" name=""/>
        <dsp:cNvSpPr/>
      </dsp:nvSpPr>
      <dsp:spPr>
        <a:xfrm>
          <a:off x="0" y="4811747"/>
          <a:ext cx="4787448" cy="552317"/>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30480" rIns="60960" bIns="30480" numCol="1" spcCol="1270" anchor="ctr" anchorCtr="0">
          <a:noAutofit/>
        </a:bodyPr>
        <a:lstStyle/>
        <a:p>
          <a:pPr marL="0" lvl="0" indent="0" algn="ctr" defTabSz="711200">
            <a:lnSpc>
              <a:spcPct val="90000"/>
            </a:lnSpc>
            <a:spcBef>
              <a:spcPct val="0"/>
            </a:spcBef>
            <a:spcAft>
              <a:spcPct val="35000"/>
            </a:spcAft>
            <a:buNone/>
          </a:pPr>
          <a:r>
            <a:rPr lang="en-US" sz="1600" b="1" kern="1200" dirty="0">
              <a:solidFill>
                <a:schemeClr val="bg1"/>
              </a:solidFill>
            </a:rPr>
            <a:t>Pitfalls to Identify </a:t>
          </a:r>
          <a:r>
            <a:rPr lang="en-US" sz="1600" b="1" kern="1200">
              <a:solidFill>
                <a:schemeClr val="bg1"/>
              </a:solidFill>
            </a:rPr>
            <a:t>and Avoid</a:t>
          </a:r>
          <a:endParaRPr lang="en-US" sz="1600" b="1" kern="1200" dirty="0">
            <a:solidFill>
              <a:schemeClr val="bg1"/>
            </a:solidFill>
          </a:endParaRPr>
        </a:p>
      </dsp:txBody>
      <dsp:txXfrm>
        <a:off x="26962" y="4838709"/>
        <a:ext cx="4733524" cy="498393"/>
      </dsp:txXfrm>
    </dsp:sp>
  </dsp:spTree>
</dsp:drawing>
</file>

<file path=ppt/diagrams/layout1.xml><?xml version="1.0" encoding="utf-8"?>
<dgm:layoutDef xmlns:dgm="http://schemas.openxmlformats.org/drawingml/2006/diagram" xmlns:a="http://schemas.openxmlformats.org/drawingml/2006/main" uniqueId="urn:microsoft.com/office/officeart/2005/8/layout/vList6">
  <dgm:title val=""/>
  <dgm:desc val=""/>
  <dgm:catLst>
    <dgm:cat type="process" pri="22000"/>
    <dgm:cat type="list" pri="1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dgm:varLst>
    <dgm:alg type="lin">
      <dgm:param type="linDir" val="fromT"/>
    </dgm:alg>
    <dgm:shape xmlns:r="http://schemas.openxmlformats.org/officeDocument/2006/relationships" r:blip="">
      <dgm:adjLst/>
    </dgm:shape>
    <dgm:presOf/>
    <dgm:constrLst>
      <dgm:constr type="w" for="ch" forName="linNode" refType="w"/>
      <dgm:constr type="h" for="ch" forName="linNode" refType="h"/>
      <dgm:constr type="h" for="ch" forName="spacing" refType="h" refFor="ch" refForName="linNode" fact="0.1"/>
      <dgm:constr type="primFontSz" for="des" forName="parentShp" op="equ" val="65"/>
      <dgm:constr type="primFontSz" for="des" forName="childShp" op="equ" val="65"/>
    </dgm:constrLst>
    <dgm:ruleLst/>
    <dgm:forEach name="Name1" axis="ch" ptType="node">
      <dgm:layoutNode name="linNode">
        <dgm:choose name="Name2">
          <dgm:if name="Name3" func="var" arg="dir" op="equ" val="norm">
            <dgm:alg type="lin">
              <dgm:param type="linDir" val="fromL"/>
            </dgm:alg>
          </dgm:if>
          <dgm:else name="Name4">
            <dgm:alg type="lin">
              <dgm:param type="linDir" val="fromR"/>
            </dgm:alg>
          </dgm:else>
        </dgm:choose>
        <dgm:shape xmlns:r="http://schemas.openxmlformats.org/officeDocument/2006/relationships" r:blip="">
          <dgm:adjLst/>
        </dgm:shape>
        <dgm:presOf/>
        <dgm:choose name="Name5">
          <dgm:if name="Name6" func="var" arg="dir" op="equ" val="norm">
            <dgm:constrLst>
              <dgm:constr type="w" for="ch" forName="parentShp" refType="w" fact="0.4"/>
              <dgm:constr type="h" for="ch" forName="parentShp" refType="h"/>
              <dgm:constr type="w" for="ch" forName="childShp" refType="w" fact="0.6"/>
              <dgm:constr type="h" for="ch" forName="childShp" refType="h" refFor="ch" refForName="parentShp"/>
            </dgm:constrLst>
          </dgm:if>
          <dgm:else name="Name7">
            <dgm:constrLst>
              <dgm:constr type="w" for="ch" forName="parentShp" refType="w" fact="0.4"/>
              <dgm:constr type="h" for="ch" forName="parentShp" refType="h"/>
              <dgm:constr type="w" for="ch" forName="childShp" refType="w" fact="0.6"/>
              <dgm:constr type="h" for="ch" forName="childShp" refType="h" refFor="ch" refForName="parentShp"/>
            </dgm:constrLst>
          </dgm:else>
        </dgm:choose>
        <dgm:ruleLst/>
        <dgm:layoutNode name="parentShp" styleLbl="node1">
          <dgm:varLst>
            <dgm:bulletEnabled val="1"/>
          </dgm:varLst>
          <dgm:alg type="tx"/>
          <dgm:shape xmlns:r="http://schemas.openxmlformats.org/officeDocument/2006/relationships" type="roundRect" r:blip="">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layoutNode name="childShp" styleLbl="bgAccFollowNode1">
          <dgm:varLst>
            <dgm:bulletEnabled val="1"/>
          </dgm:varLst>
          <dgm:alg type="tx">
            <dgm:param type="stBulletLvl" val="1"/>
          </dgm:alg>
          <dgm:choose name="Name8">
            <dgm:if name="Name9" func="var" arg="dir" op="equ" val="norm">
              <dgm:shape xmlns:r="http://schemas.openxmlformats.org/officeDocument/2006/relationships" type="rightArrow" r:blip="" zOrderOff="-2">
                <dgm:adjLst>
                  <dgm:adj idx="1" val="0.75"/>
                </dgm:adjLst>
              </dgm:shape>
            </dgm:if>
            <dgm:else name="Name10">
              <dgm:shape xmlns:r="http://schemas.openxmlformats.org/officeDocument/2006/relationships" rot="180" type="rightArrow" r:blip="" zOrderOff="-2">
                <dgm:adjLst>
                  <dgm:adj idx="1" val="0.75"/>
                </dgm:adjLst>
              </dgm:shape>
            </dgm:else>
          </dgm:choose>
          <dgm:presOf axis="des" ptType="node"/>
          <dgm:constrLst>
            <dgm:constr type="secFontSz" refType="primFontSz"/>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dgm:forEach name="Name11" axis="followSib" ptType="sibTrans" cnt="1">
        <dgm:layoutNode name="spacing">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AF1317A-602C-4C11-AAFC-A9FC018E6356}" type="datetimeFigureOut">
              <a:rPr lang="en-US" smtClean="0"/>
              <a:t>1/21/2023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91EB1D1-EF1C-47BC-8338-5FD1E224220F}" type="slidenum">
              <a:rPr lang="en-US" smtClean="0"/>
              <a:t>‹#›</a:t>
            </a:fld>
            <a:endParaRPr lang="en-US"/>
          </a:p>
        </p:txBody>
      </p:sp>
    </p:spTree>
    <p:extLst>
      <p:ext uri="{BB962C8B-B14F-4D97-AF65-F5344CB8AC3E}">
        <p14:creationId xmlns:p14="http://schemas.microsoft.com/office/powerpoint/2010/main" val="294531805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6"/>
        <p:cNvGrpSpPr/>
        <p:nvPr/>
      </p:nvGrpSpPr>
      <p:grpSpPr>
        <a:xfrm>
          <a:off x="0" y="0"/>
          <a:ext cx="0" cy="0"/>
          <a:chOff x="0" y="0"/>
          <a:chExt cx="0" cy="0"/>
        </a:xfrm>
      </p:grpSpPr>
      <p:sp>
        <p:nvSpPr>
          <p:cNvPr id="97" name="Google Shape;97;p2: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98" name="Google Shape;98;p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42608104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6"/>
        <p:cNvGrpSpPr/>
        <p:nvPr/>
      </p:nvGrpSpPr>
      <p:grpSpPr>
        <a:xfrm>
          <a:off x="0" y="0"/>
          <a:ext cx="0" cy="0"/>
          <a:chOff x="0" y="0"/>
          <a:chExt cx="0" cy="0"/>
        </a:xfrm>
      </p:grpSpPr>
      <p:sp>
        <p:nvSpPr>
          <p:cNvPr id="97" name="Google Shape;97;p2: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98" name="Google Shape;98;p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75705761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6"/>
        <p:cNvGrpSpPr/>
        <p:nvPr/>
      </p:nvGrpSpPr>
      <p:grpSpPr>
        <a:xfrm>
          <a:off x="0" y="0"/>
          <a:ext cx="0" cy="0"/>
          <a:chOff x="0" y="0"/>
          <a:chExt cx="0" cy="0"/>
        </a:xfrm>
      </p:grpSpPr>
      <p:sp>
        <p:nvSpPr>
          <p:cNvPr id="97" name="Google Shape;97;p2: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98" name="Google Shape;98;p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42608104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1/21/2023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1/21/2023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1/21/2023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1/21/2023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1/21/2023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1/21/2023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1/21/2023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1/21/2023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1/21/2023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1/21/2023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1/21/2023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1/21/2023</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7" Type="http://schemas.openxmlformats.org/officeDocument/2006/relationships/image" Target="../media/image6.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png"/><Relationship Id="rId4" Type="http://schemas.openxmlformats.org/officeDocument/2006/relationships/image" Target="../media/image3.emf"/></Relationships>
</file>

<file path=ppt/slides/_rels/slide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6.emf"/><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emf"/><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emf"/><Relationship Id="rId1" Type="http://schemas.openxmlformats.org/officeDocument/2006/relationships/slideLayout" Target="../slideLayouts/slideLayout7.xml"/><Relationship Id="rId4" Type="http://schemas.openxmlformats.org/officeDocument/2006/relationships/image" Target="../media/image10.emf"/></Relationships>
</file>

<file path=ppt/slides/_rels/slide5.xml.rels><?xml version="1.0" encoding="UTF-8" standalone="yes"?>
<Relationships xmlns="http://schemas.openxmlformats.org/package/2006/relationships"><Relationship Id="rId3" Type="http://schemas.openxmlformats.org/officeDocument/2006/relationships/image" Target="../media/image12.emf"/><Relationship Id="rId2" Type="http://schemas.openxmlformats.org/officeDocument/2006/relationships/image" Target="../media/image9.png"/><Relationship Id="rId1" Type="http://schemas.openxmlformats.org/officeDocument/2006/relationships/slideLayout" Target="../slideLayouts/slideLayout7.xml"/><Relationship Id="rId6" Type="http://schemas.openxmlformats.org/officeDocument/2006/relationships/image" Target="../media/image14.png"/><Relationship Id="rId5" Type="http://schemas.openxmlformats.org/officeDocument/2006/relationships/image" Target="../media/image13.emf"/><Relationship Id="rId4" Type="http://schemas.openxmlformats.org/officeDocument/2006/relationships/image" Target="../media/image10.emf"/></Relationships>
</file>

<file path=ppt/slides/_rels/slide6.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8" Type="http://schemas.openxmlformats.org/officeDocument/2006/relationships/image" Target="../media/image20.png"/><Relationship Id="rId3" Type="http://schemas.openxmlformats.org/officeDocument/2006/relationships/image" Target="../media/image16.png"/><Relationship Id="rId7" Type="http://schemas.openxmlformats.org/officeDocument/2006/relationships/image" Target="../media/image4.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19.png"/><Relationship Id="rId5" Type="http://schemas.openxmlformats.org/officeDocument/2006/relationships/image" Target="../media/image18.png"/><Relationship Id="rId4" Type="http://schemas.openxmlformats.org/officeDocument/2006/relationships/image" Target="../media/image17.png"/></Relationships>
</file>

<file path=ppt/slides/_rels/slide8.xml.rels><?xml version="1.0" encoding="UTF-8" standalone="yes"?>
<Relationships xmlns="http://schemas.openxmlformats.org/package/2006/relationships"><Relationship Id="rId8" Type="http://schemas.openxmlformats.org/officeDocument/2006/relationships/image" Target="../media/image22.png"/><Relationship Id="rId3" Type="http://schemas.openxmlformats.org/officeDocument/2006/relationships/image" Target="../media/image9.png"/><Relationship Id="rId7" Type="http://schemas.openxmlformats.org/officeDocument/2006/relationships/image" Target="../media/image21.emf"/><Relationship Id="rId2" Type="http://schemas.openxmlformats.org/officeDocument/2006/relationships/image" Target="../media/image8.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12.emf"/></Relationships>
</file>

<file path=ppt/slides/_rels/slide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emf"/><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emf"/><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1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emf"/><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12.xml.rels><?xml version="1.0" encoding="UTF-8" standalone="yes"?>
<Relationships xmlns="http://schemas.openxmlformats.org/package/2006/relationships"><Relationship Id="rId3" Type="http://schemas.openxmlformats.org/officeDocument/2006/relationships/image" Target="../media/image16.png"/><Relationship Id="rId7" Type="http://schemas.openxmlformats.org/officeDocument/2006/relationships/image" Target="../media/image22.png"/><Relationship Id="rId2" Type="http://schemas.openxmlformats.org/officeDocument/2006/relationships/notesSlide" Target="../notesSlides/notesSlide2.xml"/><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23.png"/><Relationship Id="rId4" Type="http://schemas.openxmlformats.org/officeDocument/2006/relationships/image" Target="../media/image19.png"/></Relationships>
</file>

<file path=ppt/slides/_rels/slide13.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8.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12.emf"/></Relationships>
</file>

<file path=ppt/slides/_rels/slide14.xml.rels><?xml version="1.0" encoding="UTF-8" standalone="yes"?>
<Relationships xmlns="http://schemas.openxmlformats.org/package/2006/relationships"><Relationship Id="rId3" Type="http://schemas.openxmlformats.org/officeDocument/2006/relationships/image" Target="../media/image25.png"/><Relationship Id="rId7" Type="http://schemas.openxmlformats.org/officeDocument/2006/relationships/image" Target="../media/image21.emf"/><Relationship Id="rId2" Type="http://schemas.openxmlformats.org/officeDocument/2006/relationships/image" Target="../media/image8.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12.emf"/></Relationships>
</file>

<file path=ppt/slides/_rels/slide15.xml.rels><?xml version="1.0" encoding="UTF-8" standalone="yes"?>
<Relationships xmlns="http://schemas.openxmlformats.org/package/2006/relationships"><Relationship Id="rId3" Type="http://schemas.openxmlformats.org/officeDocument/2006/relationships/image" Target="../media/image12.emf"/><Relationship Id="rId2" Type="http://schemas.openxmlformats.org/officeDocument/2006/relationships/image" Target="../media/image9.png"/><Relationship Id="rId1" Type="http://schemas.openxmlformats.org/officeDocument/2006/relationships/slideLayout" Target="../slideLayouts/slideLayout7.xml"/><Relationship Id="rId5" Type="http://schemas.openxmlformats.org/officeDocument/2006/relationships/image" Target="../media/image13.emf"/><Relationship Id="rId4" Type="http://schemas.openxmlformats.org/officeDocument/2006/relationships/image" Target="../media/image10.emf"/></Relationships>
</file>

<file path=ppt/slides/_rels/slide16.xml.rels><?xml version="1.0" encoding="UTF-8" standalone="yes"?>
<Relationships xmlns="http://schemas.openxmlformats.org/package/2006/relationships"><Relationship Id="rId3" Type="http://schemas.openxmlformats.org/officeDocument/2006/relationships/image" Target="../media/image12.emf"/><Relationship Id="rId2" Type="http://schemas.openxmlformats.org/officeDocument/2006/relationships/image" Target="../media/image26.png"/><Relationship Id="rId1" Type="http://schemas.openxmlformats.org/officeDocument/2006/relationships/slideLayout" Target="../slideLayouts/slideLayout7.xml"/><Relationship Id="rId5" Type="http://schemas.openxmlformats.org/officeDocument/2006/relationships/image" Target="../media/image13.emf"/><Relationship Id="rId4" Type="http://schemas.openxmlformats.org/officeDocument/2006/relationships/image" Target="../media/image10.emf"/></Relationships>
</file>

<file path=ppt/slides/_rels/slide17.xml.rels><?xml version="1.0" encoding="UTF-8" standalone="yes"?>
<Relationships xmlns="http://schemas.openxmlformats.org/package/2006/relationships"><Relationship Id="rId3" Type="http://schemas.openxmlformats.org/officeDocument/2006/relationships/image" Target="../media/image12.emf"/><Relationship Id="rId2" Type="http://schemas.openxmlformats.org/officeDocument/2006/relationships/image" Target="../media/image9.png"/><Relationship Id="rId1" Type="http://schemas.openxmlformats.org/officeDocument/2006/relationships/slideLayout" Target="../slideLayouts/slideLayout7.xml"/><Relationship Id="rId5" Type="http://schemas.openxmlformats.org/officeDocument/2006/relationships/image" Target="../media/image13.emf"/><Relationship Id="rId4" Type="http://schemas.openxmlformats.org/officeDocument/2006/relationships/image" Target="../media/image10.emf"/></Relationships>
</file>

<file path=ppt/slides/_rels/slide18.xml.rels><?xml version="1.0" encoding="UTF-8" standalone="yes"?>
<Relationships xmlns="http://schemas.openxmlformats.org/package/2006/relationships"><Relationship Id="rId3" Type="http://schemas.openxmlformats.org/officeDocument/2006/relationships/image" Target="../media/image12.emf"/><Relationship Id="rId2" Type="http://schemas.openxmlformats.org/officeDocument/2006/relationships/image" Target="../media/image9.png"/><Relationship Id="rId1" Type="http://schemas.openxmlformats.org/officeDocument/2006/relationships/slideLayout" Target="../slideLayouts/slideLayout7.xml"/><Relationship Id="rId5" Type="http://schemas.openxmlformats.org/officeDocument/2006/relationships/image" Target="../media/image13.emf"/><Relationship Id="rId4" Type="http://schemas.openxmlformats.org/officeDocument/2006/relationships/image" Target="../media/image10.emf"/></Relationships>
</file>

<file path=ppt/slides/_rels/slide19.xml.rels><?xml version="1.0" encoding="UTF-8" standalone="yes"?>
<Relationships xmlns="http://schemas.openxmlformats.org/package/2006/relationships"><Relationship Id="rId3" Type="http://schemas.openxmlformats.org/officeDocument/2006/relationships/image" Target="../media/image12.emf"/><Relationship Id="rId2" Type="http://schemas.openxmlformats.org/officeDocument/2006/relationships/image" Target="../media/image9.png"/><Relationship Id="rId1" Type="http://schemas.openxmlformats.org/officeDocument/2006/relationships/slideLayout" Target="../slideLayouts/slideLayout7.xml"/><Relationship Id="rId5" Type="http://schemas.openxmlformats.org/officeDocument/2006/relationships/image" Target="../media/image13.emf"/><Relationship Id="rId4" Type="http://schemas.openxmlformats.org/officeDocument/2006/relationships/image" Target="../media/image10.emf"/></Relationships>
</file>

<file path=ppt/slides/_rels/slide20.xml.rels><?xml version="1.0" encoding="UTF-8" standalone="yes"?>
<Relationships xmlns="http://schemas.openxmlformats.org/package/2006/relationships"><Relationship Id="rId3" Type="http://schemas.openxmlformats.org/officeDocument/2006/relationships/image" Target="../media/image12.emf"/><Relationship Id="rId2" Type="http://schemas.openxmlformats.org/officeDocument/2006/relationships/image" Target="../media/image9.png"/><Relationship Id="rId1" Type="http://schemas.openxmlformats.org/officeDocument/2006/relationships/slideLayout" Target="../slideLayouts/slideLayout7.xml"/><Relationship Id="rId5" Type="http://schemas.openxmlformats.org/officeDocument/2006/relationships/image" Target="../media/image13.emf"/><Relationship Id="rId4" Type="http://schemas.openxmlformats.org/officeDocument/2006/relationships/image" Target="../media/image10.emf"/></Relationships>
</file>

<file path=ppt/slides/_rels/slide21.xml.rels><?xml version="1.0" encoding="UTF-8" standalone="yes"?>
<Relationships xmlns="http://schemas.openxmlformats.org/package/2006/relationships"><Relationship Id="rId3" Type="http://schemas.openxmlformats.org/officeDocument/2006/relationships/image" Target="../media/image12.emf"/><Relationship Id="rId2" Type="http://schemas.openxmlformats.org/officeDocument/2006/relationships/image" Target="../media/image9.png"/><Relationship Id="rId1" Type="http://schemas.openxmlformats.org/officeDocument/2006/relationships/slideLayout" Target="../slideLayouts/slideLayout7.xml"/><Relationship Id="rId5" Type="http://schemas.openxmlformats.org/officeDocument/2006/relationships/image" Target="../media/image13.emf"/><Relationship Id="rId4" Type="http://schemas.openxmlformats.org/officeDocument/2006/relationships/image" Target="../media/image10.emf"/></Relationships>
</file>

<file path=ppt/slides/_rels/slide22.xml.rels><?xml version="1.0" encoding="UTF-8" standalone="yes"?>
<Relationships xmlns="http://schemas.openxmlformats.org/package/2006/relationships"><Relationship Id="rId3" Type="http://schemas.openxmlformats.org/officeDocument/2006/relationships/image" Target="../media/image12.emf"/><Relationship Id="rId2" Type="http://schemas.openxmlformats.org/officeDocument/2006/relationships/image" Target="../media/image9.png"/><Relationship Id="rId1" Type="http://schemas.openxmlformats.org/officeDocument/2006/relationships/slideLayout" Target="../slideLayouts/slideLayout7.xml"/><Relationship Id="rId5" Type="http://schemas.openxmlformats.org/officeDocument/2006/relationships/image" Target="../media/image13.emf"/><Relationship Id="rId4" Type="http://schemas.openxmlformats.org/officeDocument/2006/relationships/image" Target="../media/image10.emf"/></Relationships>
</file>

<file path=ppt/slides/_rels/slide23.xml.rels><?xml version="1.0" encoding="UTF-8" standalone="yes"?>
<Relationships xmlns="http://schemas.openxmlformats.org/package/2006/relationships"><Relationship Id="rId3" Type="http://schemas.openxmlformats.org/officeDocument/2006/relationships/image" Target="../media/image12.emf"/><Relationship Id="rId2" Type="http://schemas.openxmlformats.org/officeDocument/2006/relationships/image" Target="../media/image9.png"/><Relationship Id="rId1" Type="http://schemas.openxmlformats.org/officeDocument/2006/relationships/slideLayout" Target="../slideLayouts/slideLayout7.xml"/><Relationship Id="rId5" Type="http://schemas.openxmlformats.org/officeDocument/2006/relationships/image" Target="../media/image13.emf"/><Relationship Id="rId4" Type="http://schemas.openxmlformats.org/officeDocument/2006/relationships/image" Target="../media/image10.emf"/></Relationships>
</file>

<file path=ppt/slides/_rels/slide24.xml.rels><?xml version="1.0" encoding="UTF-8" standalone="yes"?>
<Relationships xmlns="http://schemas.openxmlformats.org/package/2006/relationships"><Relationship Id="rId3" Type="http://schemas.openxmlformats.org/officeDocument/2006/relationships/image" Target="../media/image12.emf"/><Relationship Id="rId2" Type="http://schemas.openxmlformats.org/officeDocument/2006/relationships/image" Target="../media/image9.png"/><Relationship Id="rId1" Type="http://schemas.openxmlformats.org/officeDocument/2006/relationships/slideLayout" Target="../slideLayouts/slideLayout7.xml"/><Relationship Id="rId5" Type="http://schemas.openxmlformats.org/officeDocument/2006/relationships/image" Target="../media/image13.emf"/><Relationship Id="rId4" Type="http://schemas.openxmlformats.org/officeDocument/2006/relationships/image" Target="../media/image10.emf"/></Relationships>
</file>

<file path=ppt/slides/_rels/slide25.xml.rels><?xml version="1.0" encoding="UTF-8" standalone="yes"?>
<Relationships xmlns="http://schemas.openxmlformats.org/package/2006/relationships"><Relationship Id="rId3" Type="http://schemas.openxmlformats.org/officeDocument/2006/relationships/image" Target="../media/image12.emf"/><Relationship Id="rId2" Type="http://schemas.openxmlformats.org/officeDocument/2006/relationships/image" Target="../media/image9.png"/><Relationship Id="rId1" Type="http://schemas.openxmlformats.org/officeDocument/2006/relationships/slideLayout" Target="../slideLayouts/slideLayout7.xml"/><Relationship Id="rId5" Type="http://schemas.openxmlformats.org/officeDocument/2006/relationships/image" Target="../media/image13.emf"/><Relationship Id="rId4" Type="http://schemas.openxmlformats.org/officeDocument/2006/relationships/image" Target="../media/image10.emf"/></Relationships>
</file>

<file path=ppt/slides/_rels/slide26.xml.rels><?xml version="1.0" encoding="UTF-8" standalone="yes"?>
<Relationships xmlns="http://schemas.openxmlformats.org/package/2006/relationships"><Relationship Id="rId3" Type="http://schemas.openxmlformats.org/officeDocument/2006/relationships/image" Target="../media/image12.emf"/><Relationship Id="rId2" Type="http://schemas.openxmlformats.org/officeDocument/2006/relationships/image" Target="../media/image27.png"/><Relationship Id="rId1" Type="http://schemas.openxmlformats.org/officeDocument/2006/relationships/slideLayout" Target="../slideLayouts/slideLayout7.xml"/><Relationship Id="rId5" Type="http://schemas.openxmlformats.org/officeDocument/2006/relationships/image" Target="../media/image13.emf"/><Relationship Id="rId4" Type="http://schemas.openxmlformats.org/officeDocument/2006/relationships/image" Target="../media/image10.emf"/></Relationships>
</file>

<file path=ppt/slides/_rels/slide27.xml.rels><?xml version="1.0" encoding="UTF-8" standalone="yes"?>
<Relationships xmlns="http://schemas.openxmlformats.org/package/2006/relationships"><Relationship Id="rId3" Type="http://schemas.openxmlformats.org/officeDocument/2006/relationships/image" Target="../media/image12.emf"/><Relationship Id="rId2" Type="http://schemas.openxmlformats.org/officeDocument/2006/relationships/image" Target="../media/image9.png"/><Relationship Id="rId1" Type="http://schemas.openxmlformats.org/officeDocument/2006/relationships/slideLayout" Target="../slideLayouts/slideLayout7.xml"/><Relationship Id="rId5" Type="http://schemas.openxmlformats.org/officeDocument/2006/relationships/image" Target="../media/image13.emf"/><Relationship Id="rId4" Type="http://schemas.openxmlformats.org/officeDocument/2006/relationships/image" Target="../media/image10.emf"/></Relationships>
</file>

<file path=ppt/slides/_rels/slide28.xml.rels><?xml version="1.0" encoding="UTF-8" standalone="yes"?>
<Relationships xmlns="http://schemas.openxmlformats.org/package/2006/relationships"><Relationship Id="rId3" Type="http://schemas.openxmlformats.org/officeDocument/2006/relationships/image" Target="../media/image12.emf"/><Relationship Id="rId2" Type="http://schemas.openxmlformats.org/officeDocument/2006/relationships/image" Target="../media/image9.png"/><Relationship Id="rId1" Type="http://schemas.openxmlformats.org/officeDocument/2006/relationships/slideLayout" Target="../slideLayouts/slideLayout7.xml"/><Relationship Id="rId5" Type="http://schemas.openxmlformats.org/officeDocument/2006/relationships/image" Target="../media/image13.emf"/><Relationship Id="rId4" Type="http://schemas.openxmlformats.org/officeDocument/2006/relationships/image" Target="../media/image10.emf"/></Relationships>
</file>

<file path=ppt/slides/_rels/slide29.xml.rels><?xml version="1.0" encoding="UTF-8" standalone="yes"?>
<Relationships xmlns="http://schemas.openxmlformats.org/package/2006/relationships"><Relationship Id="rId3" Type="http://schemas.openxmlformats.org/officeDocument/2006/relationships/image" Target="../media/image12.emf"/><Relationship Id="rId2" Type="http://schemas.openxmlformats.org/officeDocument/2006/relationships/image" Target="../media/image9.png"/><Relationship Id="rId1" Type="http://schemas.openxmlformats.org/officeDocument/2006/relationships/slideLayout" Target="../slideLayouts/slideLayout7.xml"/><Relationship Id="rId5" Type="http://schemas.openxmlformats.org/officeDocument/2006/relationships/image" Target="../media/image13.emf"/><Relationship Id="rId4" Type="http://schemas.openxmlformats.org/officeDocument/2006/relationships/image" Target="../media/image10.emf"/></Relationships>
</file>

<file path=ppt/slides/_rels/slide30.xml.rels><?xml version="1.0" encoding="UTF-8" standalone="yes"?>
<Relationships xmlns="http://schemas.openxmlformats.org/package/2006/relationships"><Relationship Id="rId3" Type="http://schemas.openxmlformats.org/officeDocument/2006/relationships/image" Target="../media/image12.emf"/><Relationship Id="rId2" Type="http://schemas.openxmlformats.org/officeDocument/2006/relationships/image" Target="../media/image9.png"/><Relationship Id="rId1" Type="http://schemas.openxmlformats.org/officeDocument/2006/relationships/slideLayout" Target="../slideLayouts/slideLayout7.xml"/><Relationship Id="rId5" Type="http://schemas.openxmlformats.org/officeDocument/2006/relationships/image" Target="../media/image13.emf"/><Relationship Id="rId4" Type="http://schemas.openxmlformats.org/officeDocument/2006/relationships/image" Target="../media/image10.emf"/></Relationships>
</file>

<file path=ppt/slides/_rels/slide31.xml.rels><?xml version="1.0" encoding="UTF-8" standalone="yes"?>
<Relationships xmlns="http://schemas.openxmlformats.org/package/2006/relationships"><Relationship Id="rId3" Type="http://schemas.openxmlformats.org/officeDocument/2006/relationships/image" Target="../media/image13.emf"/><Relationship Id="rId2" Type="http://schemas.openxmlformats.org/officeDocument/2006/relationships/image" Target="../media/image10.emf"/><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12.emf"/><Relationship Id="rId2" Type="http://schemas.openxmlformats.org/officeDocument/2006/relationships/image" Target="../media/image9.png"/><Relationship Id="rId1" Type="http://schemas.openxmlformats.org/officeDocument/2006/relationships/slideLayout" Target="../slideLayouts/slideLayout7.xml"/><Relationship Id="rId5" Type="http://schemas.openxmlformats.org/officeDocument/2006/relationships/image" Target="../media/image13.emf"/><Relationship Id="rId4" Type="http://schemas.openxmlformats.org/officeDocument/2006/relationships/image" Target="../media/image10.emf"/></Relationships>
</file>

<file path=ppt/slides/_rels/slide33.xml.rels><?xml version="1.0" encoding="UTF-8" standalone="yes"?>
<Relationships xmlns="http://schemas.openxmlformats.org/package/2006/relationships"><Relationship Id="rId3" Type="http://schemas.openxmlformats.org/officeDocument/2006/relationships/image" Target="../media/image12.emf"/><Relationship Id="rId2" Type="http://schemas.openxmlformats.org/officeDocument/2006/relationships/image" Target="../media/image9.png"/><Relationship Id="rId1" Type="http://schemas.openxmlformats.org/officeDocument/2006/relationships/slideLayout" Target="../slideLayouts/slideLayout7.xml"/><Relationship Id="rId5" Type="http://schemas.openxmlformats.org/officeDocument/2006/relationships/image" Target="../media/image13.emf"/><Relationship Id="rId4" Type="http://schemas.openxmlformats.org/officeDocument/2006/relationships/image" Target="../media/image10.emf"/></Relationships>
</file>

<file path=ppt/slides/_rels/slide34.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12.emf"/><Relationship Id="rId1" Type="http://schemas.openxmlformats.org/officeDocument/2006/relationships/slideLayout" Target="../slideLayouts/slideLayout7.xml"/><Relationship Id="rId4" Type="http://schemas.openxmlformats.org/officeDocument/2006/relationships/image" Target="../media/image13.emf"/></Relationships>
</file>

<file path=ppt/slides/_rels/slide35.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12.emf"/><Relationship Id="rId1" Type="http://schemas.openxmlformats.org/officeDocument/2006/relationships/slideLayout" Target="../slideLayouts/slideLayout7.xml"/><Relationship Id="rId4" Type="http://schemas.openxmlformats.org/officeDocument/2006/relationships/image" Target="../media/image13.emf"/></Relationships>
</file>

<file path=ppt/slides/_rels/slide36.xml.rels><?xml version="1.0" encoding="UTF-8" standalone="yes"?>
<Relationships xmlns="http://schemas.openxmlformats.org/package/2006/relationships"><Relationship Id="rId3" Type="http://schemas.openxmlformats.org/officeDocument/2006/relationships/image" Target="../media/image12.emf"/><Relationship Id="rId2" Type="http://schemas.openxmlformats.org/officeDocument/2006/relationships/image" Target="../media/image9.png"/><Relationship Id="rId1" Type="http://schemas.openxmlformats.org/officeDocument/2006/relationships/slideLayout" Target="../slideLayouts/slideLayout7.xml"/><Relationship Id="rId5" Type="http://schemas.openxmlformats.org/officeDocument/2006/relationships/image" Target="../media/image13.emf"/><Relationship Id="rId4" Type="http://schemas.openxmlformats.org/officeDocument/2006/relationships/image" Target="../media/image10.emf"/></Relationships>
</file>

<file path=ppt/slides/_rels/slide37.xml.rels><?xml version="1.0" encoding="UTF-8" standalone="yes"?>
<Relationships xmlns="http://schemas.openxmlformats.org/package/2006/relationships"><Relationship Id="rId3" Type="http://schemas.openxmlformats.org/officeDocument/2006/relationships/image" Target="../media/image12.emf"/><Relationship Id="rId2" Type="http://schemas.openxmlformats.org/officeDocument/2006/relationships/image" Target="../media/image28.png"/><Relationship Id="rId1" Type="http://schemas.openxmlformats.org/officeDocument/2006/relationships/slideLayout" Target="../slideLayouts/slideLayout7.xml"/><Relationship Id="rId5" Type="http://schemas.openxmlformats.org/officeDocument/2006/relationships/image" Target="../media/image13.emf"/><Relationship Id="rId4" Type="http://schemas.openxmlformats.org/officeDocument/2006/relationships/image" Target="../media/image10.emf"/></Relationships>
</file>

<file path=ppt/slides/_rels/slide38.xml.rels><?xml version="1.0" encoding="UTF-8" standalone="yes"?>
<Relationships xmlns="http://schemas.openxmlformats.org/package/2006/relationships"><Relationship Id="rId3" Type="http://schemas.openxmlformats.org/officeDocument/2006/relationships/image" Target="../media/image12.emf"/><Relationship Id="rId2" Type="http://schemas.openxmlformats.org/officeDocument/2006/relationships/image" Target="../media/image9.png"/><Relationship Id="rId1" Type="http://schemas.openxmlformats.org/officeDocument/2006/relationships/slideLayout" Target="../slideLayouts/slideLayout7.xml"/><Relationship Id="rId5" Type="http://schemas.openxmlformats.org/officeDocument/2006/relationships/image" Target="../media/image13.emf"/><Relationship Id="rId4" Type="http://schemas.openxmlformats.org/officeDocument/2006/relationships/image" Target="../media/image10.emf"/></Relationships>
</file>

<file path=ppt/slides/_rels/slide39.xml.rels><?xml version="1.0" encoding="UTF-8" standalone="yes"?>
<Relationships xmlns="http://schemas.openxmlformats.org/package/2006/relationships"><Relationship Id="rId3" Type="http://schemas.openxmlformats.org/officeDocument/2006/relationships/image" Target="../media/image12.emf"/><Relationship Id="rId2" Type="http://schemas.openxmlformats.org/officeDocument/2006/relationships/image" Target="../media/image29.png"/><Relationship Id="rId1" Type="http://schemas.openxmlformats.org/officeDocument/2006/relationships/slideLayout" Target="../slideLayouts/slideLayout7.xml"/><Relationship Id="rId5" Type="http://schemas.openxmlformats.org/officeDocument/2006/relationships/image" Target="../media/image13.emf"/><Relationship Id="rId4" Type="http://schemas.openxmlformats.org/officeDocument/2006/relationships/image" Target="../media/image10.emf"/></Relationships>
</file>

<file path=ppt/slides/_rels/slide40.xml.rels><?xml version="1.0" encoding="UTF-8" standalone="yes"?>
<Relationships xmlns="http://schemas.openxmlformats.org/package/2006/relationships"><Relationship Id="rId3" Type="http://schemas.openxmlformats.org/officeDocument/2006/relationships/image" Target="../media/image12.emf"/><Relationship Id="rId2" Type="http://schemas.openxmlformats.org/officeDocument/2006/relationships/image" Target="../media/image9.png"/><Relationship Id="rId1" Type="http://schemas.openxmlformats.org/officeDocument/2006/relationships/slideLayout" Target="../slideLayouts/slideLayout7.xml"/><Relationship Id="rId5" Type="http://schemas.openxmlformats.org/officeDocument/2006/relationships/image" Target="../media/image13.emf"/><Relationship Id="rId4" Type="http://schemas.openxmlformats.org/officeDocument/2006/relationships/image" Target="../media/image10.emf"/></Relationships>
</file>

<file path=ppt/slides/_rels/slide41.xml.rels><?xml version="1.0" encoding="UTF-8" standalone="yes"?>
<Relationships xmlns="http://schemas.openxmlformats.org/package/2006/relationships"><Relationship Id="rId3" Type="http://schemas.openxmlformats.org/officeDocument/2006/relationships/image" Target="../media/image12.emf"/><Relationship Id="rId2" Type="http://schemas.openxmlformats.org/officeDocument/2006/relationships/image" Target="../media/image9.png"/><Relationship Id="rId1" Type="http://schemas.openxmlformats.org/officeDocument/2006/relationships/slideLayout" Target="../slideLayouts/slideLayout7.xml"/><Relationship Id="rId5" Type="http://schemas.openxmlformats.org/officeDocument/2006/relationships/image" Target="../media/image13.emf"/><Relationship Id="rId4" Type="http://schemas.openxmlformats.org/officeDocument/2006/relationships/image" Target="../media/image10.emf"/></Relationships>
</file>

<file path=ppt/slides/_rels/slide42.xml.rels><?xml version="1.0" encoding="UTF-8" standalone="yes"?>
<Relationships xmlns="http://schemas.openxmlformats.org/package/2006/relationships"><Relationship Id="rId3" Type="http://schemas.openxmlformats.org/officeDocument/2006/relationships/image" Target="../media/image12.emf"/><Relationship Id="rId2" Type="http://schemas.openxmlformats.org/officeDocument/2006/relationships/image" Target="../media/image9.png"/><Relationship Id="rId1" Type="http://schemas.openxmlformats.org/officeDocument/2006/relationships/slideLayout" Target="../slideLayouts/slideLayout7.xml"/><Relationship Id="rId5" Type="http://schemas.openxmlformats.org/officeDocument/2006/relationships/image" Target="../media/image13.emf"/><Relationship Id="rId4" Type="http://schemas.openxmlformats.org/officeDocument/2006/relationships/image" Target="../media/image10.emf"/></Relationships>
</file>

<file path=ppt/slides/_rels/slide43.xml.rels><?xml version="1.0" encoding="UTF-8" standalone="yes"?>
<Relationships xmlns="http://schemas.openxmlformats.org/package/2006/relationships"><Relationship Id="rId8" Type="http://schemas.openxmlformats.org/officeDocument/2006/relationships/diagramColors" Target="../diagrams/colors1.xml"/><Relationship Id="rId3" Type="http://schemas.openxmlformats.org/officeDocument/2006/relationships/image" Target="../media/image30.png"/><Relationship Id="rId7" Type="http://schemas.openxmlformats.org/officeDocument/2006/relationships/diagramQuickStyle" Target="../diagrams/quickStyle1.xml"/><Relationship Id="rId2" Type="http://schemas.openxmlformats.org/officeDocument/2006/relationships/image" Target="../media/image8.emf"/><Relationship Id="rId1" Type="http://schemas.openxmlformats.org/officeDocument/2006/relationships/slideLayout" Target="../slideLayouts/slideLayout7.xml"/><Relationship Id="rId6" Type="http://schemas.openxmlformats.org/officeDocument/2006/relationships/diagramLayout" Target="../diagrams/layout1.xml"/><Relationship Id="rId5" Type="http://schemas.openxmlformats.org/officeDocument/2006/relationships/diagramData" Target="../diagrams/data1.xml"/><Relationship Id="rId4" Type="http://schemas.openxmlformats.org/officeDocument/2006/relationships/image" Target="../media/image10.emf"/><Relationship Id="rId9" Type="http://schemas.microsoft.com/office/2007/relationships/diagramDrawing" Target="../diagrams/drawing1.xml"/></Relationships>
</file>

<file path=ppt/slides/_rels/slide44.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image" Target="../media/image16.png"/><Relationship Id="rId7" Type="http://schemas.openxmlformats.org/officeDocument/2006/relationships/image" Target="../media/image23.png"/><Relationship Id="rId2" Type="http://schemas.openxmlformats.org/officeDocument/2006/relationships/notesSlide" Target="../notesSlides/notesSlide3.xml"/><Relationship Id="rId1" Type="http://schemas.openxmlformats.org/officeDocument/2006/relationships/slideLayout" Target="../slideLayouts/slideLayout1.xml"/><Relationship Id="rId6" Type="http://schemas.openxmlformats.org/officeDocument/2006/relationships/image" Target="../media/image19.png"/><Relationship Id="rId5" Type="http://schemas.openxmlformats.org/officeDocument/2006/relationships/image" Target="../media/image18.png"/><Relationship Id="rId10" Type="http://schemas.openxmlformats.org/officeDocument/2006/relationships/image" Target="../media/image32.png"/><Relationship Id="rId4" Type="http://schemas.openxmlformats.org/officeDocument/2006/relationships/image" Target="../media/image17.png"/><Relationship Id="rId9" Type="http://schemas.openxmlformats.org/officeDocument/2006/relationships/image" Target="../media/image31.png"/></Relationships>
</file>

<file path=ppt/slides/_rels/slide45.xml.rels><?xml version="1.0" encoding="UTF-8" standalone="yes"?>
<Relationships xmlns="http://schemas.openxmlformats.org/package/2006/relationships"><Relationship Id="rId3" Type="http://schemas.openxmlformats.org/officeDocument/2006/relationships/image" Target="../media/image12.emf"/><Relationship Id="rId2" Type="http://schemas.openxmlformats.org/officeDocument/2006/relationships/image" Target="../media/image9.png"/><Relationship Id="rId1" Type="http://schemas.openxmlformats.org/officeDocument/2006/relationships/slideLayout" Target="../slideLayouts/slideLayout7.xml"/><Relationship Id="rId6" Type="http://schemas.openxmlformats.org/officeDocument/2006/relationships/image" Target="../media/image33.png"/><Relationship Id="rId5" Type="http://schemas.openxmlformats.org/officeDocument/2006/relationships/image" Target="../media/image13.emf"/><Relationship Id="rId4" Type="http://schemas.openxmlformats.org/officeDocument/2006/relationships/image" Target="../media/image10.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a:blip r:embed="rId2"/>
          <a:stretch>
            <a:fillRect/>
          </a:stretch>
        </p:blipFill>
        <p:spPr>
          <a:xfrm>
            <a:off x="-71964" y="-117903"/>
            <a:ext cx="12335929" cy="7093806"/>
          </a:xfrm>
          <a:prstGeom prst="rect">
            <a:avLst/>
          </a:prstGeom>
        </p:spPr>
      </p:pic>
      <p:sp>
        <p:nvSpPr>
          <p:cNvPr id="17" name="Rectangle 16"/>
          <p:cNvSpPr/>
          <p:nvPr/>
        </p:nvSpPr>
        <p:spPr>
          <a:xfrm rot="10800000">
            <a:off x="-156351" y="-135287"/>
            <a:ext cx="12504703" cy="7128574"/>
          </a:xfrm>
          <a:prstGeom prst="rect">
            <a:avLst/>
          </a:prstGeom>
          <a:gradFill>
            <a:gsLst>
              <a:gs pos="0">
                <a:schemeClr val="accent1">
                  <a:lumMod val="5000"/>
                  <a:lumOff val="95000"/>
                  <a:alpha val="27000"/>
                </a:schemeClr>
              </a:gs>
              <a:gs pos="100000">
                <a:srgbClr val="FF9518">
                  <a:alpha val="39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p:cNvPicPr>
            <a:picLocks noChangeAspect="1"/>
          </p:cNvPicPr>
          <p:nvPr/>
        </p:nvPicPr>
        <p:blipFill>
          <a:blip r:embed="rId3"/>
          <a:stretch>
            <a:fillRect/>
          </a:stretch>
        </p:blipFill>
        <p:spPr>
          <a:xfrm>
            <a:off x="4872252" y="-394410"/>
            <a:ext cx="5721151" cy="6563668"/>
          </a:xfrm>
          <a:prstGeom prst="rect">
            <a:avLst/>
          </a:prstGeom>
        </p:spPr>
      </p:pic>
      <p:pic>
        <p:nvPicPr>
          <p:cNvPr id="2" name="Picture 1"/>
          <p:cNvPicPr>
            <a:picLocks noChangeAspect="1"/>
          </p:cNvPicPr>
          <p:nvPr/>
        </p:nvPicPr>
        <p:blipFill>
          <a:blip r:embed="rId4"/>
          <a:stretch>
            <a:fillRect/>
          </a:stretch>
        </p:blipFill>
        <p:spPr>
          <a:xfrm>
            <a:off x="-139261" y="-101602"/>
            <a:ext cx="2940655" cy="7137043"/>
          </a:xfrm>
          <a:prstGeom prst="rect">
            <a:avLst/>
          </a:prstGeom>
        </p:spPr>
      </p:pic>
      <p:pic>
        <p:nvPicPr>
          <p:cNvPr id="6" name="Picture 5"/>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51740" y="4934428"/>
            <a:ext cx="1699476" cy="1524000"/>
          </a:xfrm>
          <a:prstGeom prst="rect">
            <a:avLst/>
          </a:prstGeom>
        </p:spPr>
      </p:pic>
      <p:pic>
        <p:nvPicPr>
          <p:cNvPr id="13" name="Picture 12"/>
          <p:cNvPicPr>
            <a:picLocks noChangeAspect="1"/>
          </p:cNvPicPr>
          <p:nvPr/>
        </p:nvPicPr>
        <p:blipFill>
          <a:blip r:embed="rId6"/>
          <a:stretch>
            <a:fillRect/>
          </a:stretch>
        </p:blipFill>
        <p:spPr>
          <a:xfrm rot="10800000">
            <a:off x="6306628" y="5696428"/>
            <a:ext cx="5882401" cy="1034667"/>
          </a:xfrm>
          <a:prstGeom prst="rect">
            <a:avLst/>
          </a:prstGeom>
        </p:spPr>
      </p:pic>
      <p:pic>
        <p:nvPicPr>
          <p:cNvPr id="4" name="Picture 3">
            <a:extLst>
              <a:ext uri="{FF2B5EF4-FFF2-40B4-BE49-F238E27FC236}">
                <a16:creationId xmlns:a16="http://schemas.microsoft.com/office/drawing/2014/main" id="{93AF6C39-79F3-8DB1-7D02-64A25E7AF1B3}"/>
              </a:ext>
            </a:extLst>
          </p:cNvPr>
          <p:cNvPicPr>
            <a:picLocks noChangeAspect="1"/>
          </p:cNvPicPr>
          <p:nvPr/>
        </p:nvPicPr>
        <p:blipFill>
          <a:blip r:embed="rId7"/>
          <a:stretch>
            <a:fillRect/>
          </a:stretch>
        </p:blipFill>
        <p:spPr>
          <a:xfrm>
            <a:off x="2234056" y="-97187"/>
            <a:ext cx="9203050" cy="1542563"/>
          </a:xfrm>
          <a:prstGeom prst="rect">
            <a:avLst/>
          </a:prstGeom>
        </p:spPr>
      </p:pic>
      <p:sp>
        <p:nvSpPr>
          <p:cNvPr id="7" name="TextBox 6">
            <a:extLst>
              <a:ext uri="{FF2B5EF4-FFF2-40B4-BE49-F238E27FC236}">
                <a16:creationId xmlns:a16="http://schemas.microsoft.com/office/drawing/2014/main" id="{4BF5349A-CAE5-6A69-6A94-F221341636A0}"/>
              </a:ext>
            </a:extLst>
          </p:cNvPr>
          <p:cNvSpPr txBox="1"/>
          <p:nvPr/>
        </p:nvSpPr>
        <p:spPr>
          <a:xfrm>
            <a:off x="2234056" y="40646"/>
            <a:ext cx="8791572" cy="1384995"/>
          </a:xfrm>
          <a:prstGeom prst="rect">
            <a:avLst/>
          </a:prstGeom>
          <a:noFill/>
        </p:spPr>
        <p:txBody>
          <a:bodyPr wrap="square" rtlCol="0">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Glory"/>
                <a:ea typeface="+mn-ea"/>
                <a:cs typeface="+mn-cs"/>
              </a:rPr>
              <a:t>“Knowledge and learning is a right for everyone, and it is the responsibility of the society members to preserve this right.”</a:t>
            </a:r>
          </a:p>
        </p:txBody>
      </p:sp>
      <p:sp>
        <p:nvSpPr>
          <p:cNvPr id="8" name="TextBox 7">
            <a:extLst>
              <a:ext uri="{FF2B5EF4-FFF2-40B4-BE49-F238E27FC236}">
                <a16:creationId xmlns:a16="http://schemas.microsoft.com/office/drawing/2014/main" id="{A3480608-5069-AE3B-5C4F-E0A60F1C49F2}"/>
              </a:ext>
            </a:extLst>
          </p:cNvPr>
          <p:cNvSpPr txBox="1"/>
          <p:nvPr/>
        </p:nvSpPr>
        <p:spPr>
          <a:xfrm>
            <a:off x="5190694" y="5990608"/>
            <a:ext cx="811426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PMG 511- Project Leadership</a:t>
            </a:r>
            <a:endParaRPr kumimoji="0" lang="en-US" sz="2800" b="1"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Tree>
    <p:extLst>
      <p:ext uri="{BB962C8B-B14F-4D97-AF65-F5344CB8AC3E}">
        <p14:creationId xmlns:p14="http://schemas.microsoft.com/office/powerpoint/2010/main" val="113456308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2642" y="0"/>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66840" y="4853446"/>
            <a:ext cx="2290734" cy="2054209"/>
          </a:xfrm>
          <a:prstGeom prst="rect">
            <a:avLst/>
          </a:prstGeom>
        </p:spPr>
      </p:pic>
      <p:pic>
        <p:nvPicPr>
          <p:cNvPr id="12" name="Picture 11"/>
          <p:cNvPicPr>
            <a:picLocks noChangeAspect="1"/>
          </p:cNvPicPr>
          <p:nvPr/>
        </p:nvPicPr>
        <p:blipFill>
          <a:blip r:embed="rId5"/>
          <a:stretch>
            <a:fillRect/>
          </a:stretch>
        </p:blipFill>
        <p:spPr>
          <a:xfrm>
            <a:off x="-32546" y="166967"/>
            <a:ext cx="6850972" cy="1542563"/>
          </a:xfrm>
          <a:prstGeom prst="rect">
            <a:avLst/>
          </a:prstGeom>
        </p:spPr>
      </p:pic>
      <p:pic>
        <p:nvPicPr>
          <p:cNvPr id="13" name="Picture 12"/>
          <p:cNvPicPr>
            <a:picLocks noChangeAspect="1"/>
          </p:cNvPicPr>
          <p:nvPr/>
        </p:nvPicPr>
        <p:blipFill>
          <a:blip r:embed="rId6"/>
          <a:stretch>
            <a:fillRect/>
          </a:stretch>
        </p:blipFill>
        <p:spPr>
          <a:xfrm>
            <a:off x="6326007" y="5799991"/>
            <a:ext cx="5882401" cy="1034667"/>
          </a:xfrm>
          <a:prstGeom prst="rect">
            <a:avLst/>
          </a:prstGeom>
        </p:spPr>
      </p:pic>
      <p:sp>
        <p:nvSpPr>
          <p:cNvPr id="14" name="TextBox 13"/>
          <p:cNvSpPr txBox="1"/>
          <p:nvPr/>
        </p:nvSpPr>
        <p:spPr>
          <a:xfrm>
            <a:off x="-132522" y="245750"/>
            <a:ext cx="6950948" cy="138499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Project Leadership</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24A9E1"/>
                </a:solidFill>
                <a:effectLst/>
                <a:uLnTx/>
                <a:uFillTx/>
                <a:latin typeface="Tajawal Medium" panose="00000600000000000000" pitchFamily="2" charset="-78"/>
                <a:ea typeface="+mn-ea"/>
                <a:cs typeface="Tajawal Medium" panose="00000600000000000000" pitchFamily="2" charset="-78"/>
              </a:rPr>
              <a:t>Prepared by:</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24A9E1"/>
                </a:solidFill>
                <a:effectLst/>
                <a:uLnTx/>
                <a:uFillTx/>
                <a:latin typeface="Tajawal Medium" panose="00000600000000000000" pitchFamily="2" charset="-78"/>
                <a:ea typeface="+mn-ea"/>
                <a:cs typeface="Tajawal Medium" panose="00000600000000000000" pitchFamily="2" charset="-78"/>
              </a:rPr>
              <a:t> Dr. Mona </a:t>
            </a:r>
            <a:r>
              <a:rPr kumimoji="0" lang="en-US" sz="2800" b="1" i="0" u="none" strike="noStrike" kern="1200" cap="none" spc="0" normalizeH="0" baseline="0" noProof="0" dirty="0" err="1">
                <a:ln>
                  <a:noFill/>
                </a:ln>
                <a:solidFill>
                  <a:srgbClr val="24A9E1"/>
                </a:solidFill>
                <a:effectLst/>
                <a:uLnTx/>
                <a:uFillTx/>
                <a:latin typeface="Tajawal Medium" panose="00000600000000000000" pitchFamily="2" charset="-78"/>
                <a:ea typeface="+mn-ea"/>
                <a:cs typeface="Tajawal Medium" panose="00000600000000000000" pitchFamily="2" charset="-78"/>
              </a:rPr>
              <a:t>Moustafa</a:t>
            </a:r>
            <a:r>
              <a:rPr kumimoji="0" lang="en-US" sz="2800" b="1" i="0" u="none" strike="noStrike" kern="1200" cap="none" spc="0" normalizeH="0" baseline="0" noProof="0" dirty="0">
                <a:ln>
                  <a:noFill/>
                </a:ln>
                <a:solidFill>
                  <a:srgbClr val="24A9E1"/>
                </a:solidFill>
                <a:effectLst/>
                <a:uLnTx/>
                <a:uFillTx/>
                <a:latin typeface="Tajawal Medium" panose="00000600000000000000" pitchFamily="2" charset="-78"/>
                <a:ea typeface="+mn-ea"/>
                <a:cs typeface="Tajawal Medium" panose="00000600000000000000" pitchFamily="2" charset="-78"/>
              </a:rPr>
              <a:t> </a:t>
            </a:r>
            <a:r>
              <a:rPr kumimoji="0" lang="en-US" sz="2800" b="1" i="0" u="none" strike="noStrike" kern="1200" cap="none" spc="0" normalizeH="0" baseline="0" noProof="0" dirty="0" err="1">
                <a:ln>
                  <a:noFill/>
                </a:ln>
                <a:solidFill>
                  <a:srgbClr val="24A9E1"/>
                </a:solidFill>
                <a:effectLst/>
                <a:uLnTx/>
                <a:uFillTx/>
                <a:latin typeface="Tajawal Medium" panose="00000600000000000000" pitchFamily="2" charset="-78"/>
                <a:ea typeface="+mn-ea"/>
                <a:cs typeface="Tajawal Medium" panose="00000600000000000000" pitchFamily="2" charset="-78"/>
              </a:rPr>
              <a:t>Elashry</a:t>
            </a:r>
            <a:endParaRPr kumimoji="0" lang="en-US" sz="2800" b="1" i="0" u="none" strike="noStrike" kern="1200" cap="none" spc="0" normalizeH="0" baseline="0" noProof="0" dirty="0">
              <a:ln>
                <a:noFill/>
              </a:ln>
              <a:solidFill>
                <a:srgbClr val="24A9E1"/>
              </a:solidFill>
              <a:effectLst/>
              <a:uLnTx/>
              <a:uFillTx/>
              <a:latin typeface="Tajawal Medium" panose="00000600000000000000" pitchFamily="2" charset="-78"/>
              <a:ea typeface="+mn-ea"/>
              <a:cs typeface="Tajawal Medium" panose="00000600000000000000" pitchFamily="2" charset="-78"/>
            </a:endParaRPr>
          </a:p>
        </p:txBody>
      </p:sp>
      <p:sp>
        <p:nvSpPr>
          <p:cNvPr id="16" name="TextBox 15"/>
          <p:cNvSpPr txBox="1"/>
          <p:nvPr/>
        </p:nvSpPr>
        <p:spPr>
          <a:xfrm>
            <a:off x="6317303" y="5907462"/>
            <a:ext cx="6599582" cy="95410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PMG 511</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a:ln>
                  <a:noFill/>
                </a:ln>
                <a:solidFill>
                  <a:prstClr val="white"/>
                </a:solidFill>
                <a:effectLst/>
                <a:uLnTx/>
                <a:uFillTx/>
                <a:latin typeface="Tajawal Medium" panose="00000600000000000000" pitchFamily="2" charset="-78"/>
                <a:ea typeface="+mn-ea"/>
                <a:cs typeface="Tajawal Medium" panose="00000600000000000000" pitchFamily="2" charset="-78"/>
              </a:rPr>
              <a:t>Introduction</a:t>
            </a:r>
            <a:endParaRPr kumimoji="0" lang="en-US" sz="2800" b="1"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Tree>
    <p:extLst>
      <p:ext uri="{BB962C8B-B14F-4D97-AF65-F5344CB8AC3E}">
        <p14:creationId xmlns:p14="http://schemas.microsoft.com/office/powerpoint/2010/main" val="3209404497"/>
      </p:ext>
    </p:extLst>
  </p:cSld>
  <p:clrMapOvr>
    <a:masterClrMapping/>
  </p:clrMapOvr>
  <mc:AlternateContent xmlns:mc="http://schemas.openxmlformats.org/markup-compatibility/2006" xmlns:p14="http://schemas.microsoft.com/office/powerpoint/2010/main">
    <mc:Choice Requires="p14">
      <p:transition spd="slow" p14:dur="2000" advTm="11471"/>
    </mc:Choice>
    <mc:Fallback xmlns="">
      <p:transition spd="slow" advTm="11471"/>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887462" y="397229"/>
            <a:ext cx="7736427" cy="840667"/>
          </a:xfrm>
          <a:prstGeom prst="rect">
            <a:avLst/>
          </a:prstGeom>
        </p:spPr>
      </p:pic>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30614" y="5403295"/>
            <a:ext cx="1936340" cy="1371671"/>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7" name="TextBox 6"/>
          <p:cNvSpPr txBox="1"/>
          <p:nvPr/>
        </p:nvSpPr>
        <p:spPr>
          <a:xfrm>
            <a:off x="2851201" y="554566"/>
            <a:ext cx="2702984"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Session Outline</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sp>
        <p:nvSpPr>
          <p:cNvPr id="19" name="TextBox 18"/>
          <p:cNvSpPr txBox="1"/>
          <p:nvPr/>
        </p:nvSpPr>
        <p:spPr>
          <a:xfrm>
            <a:off x="130614" y="1797052"/>
            <a:ext cx="4454638" cy="2543966"/>
          </a:xfrm>
          <a:prstGeom prst="rect">
            <a:avLst/>
          </a:prstGeom>
          <a:noFill/>
        </p:spPr>
        <p:txBody>
          <a:bodyPr wrap="square" rtlCol="0">
            <a:spAutoFit/>
          </a:bodyPr>
          <a:lstStyle/>
          <a:p>
            <a:pPr marL="285750" marR="0" lvl="0" indent="-285750" algn="just" defTabSz="914400" rtl="0" eaLnBrk="1" fontAlgn="auto" latinLnBrk="0" hangingPunct="1">
              <a:lnSpc>
                <a:spcPct val="200000"/>
              </a:lnSpc>
              <a:spcBef>
                <a:spcPts val="0"/>
              </a:spcBef>
              <a:spcAft>
                <a:spcPts val="0"/>
              </a:spcAft>
              <a:buClrTx/>
              <a:buSzTx/>
              <a:buFont typeface="Wingdings" panose="05000000000000000000" pitchFamily="2" charset="2"/>
              <a:buChar char="q"/>
              <a:tabLst/>
              <a:defRPr/>
            </a:pPr>
            <a:r>
              <a:rPr kumimoji="0" lang="en-US" sz="2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Academic Agenda</a:t>
            </a:r>
          </a:p>
          <a:p>
            <a:pPr marL="285750" marR="0" lvl="0" indent="-285750" algn="just" defTabSz="914400" rtl="0" eaLnBrk="1" fontAlgn="auto" latinLnBrk="0" hangingPunct="1">
              <a:lnSpc>
                <a:spcPct val="200000"/>
              </a:lnSpc>
              <a:spcBef>
                <a:spcPts val="0"/>
              </a:spcBef>
              <a:spcAft>
                <a:spcPts val="0"/>
              </a:spcAft>
              <a:buClrTx/>
              <a:buSzTx/>
              <a:buFont typeface="Wingdings" panose="05000000000000000000" pitchFamily="2" charset="2"/>
              <a:buChar char="q"/>
              <a:tabLst/>
              <a:defRPr/>
            </a:pPr>
            <a:r>
              <a:rPr kumimoji="0" lang="en-US" sz="2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Course Objectives</a:t>
            </a:r>
          </a:p>
          <a:p>
            <a:pPr marL="285750" marR="0" lvl="0" indent="-285750" algn="just" defTabSz="914400" rtl="0" eaLnBrk="1" fontAlgn="auto" latinLnBrk="0" hangingPunct="1">
              <a:lnSpc>
                <a:spcPct val="200000"/>
              </a:lnSpc>
              <a:spcBef>
                <a:spcPts val="0"/>
              </a:spcBef>
              <a:spcAft>
                <a:spcPts val="0"/>
              </a:spcAft>
              <a:buClrTx/>
              <a:buSzTx/>
              <a:buFont typeface="Wingdings" panose="05000000000000000000" pitchFamily="2" charset="2"/>
              <a:buChar char="q"/>
              <a:tabLst/>
              <a:defRPr/>
            </a:pPr>
            <a:r>
              <a:rPr kumimoji="0" lang="en-US" sz="2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Course Description</a:t>
            </a:r>
          </a:p>
        </p:txBody>
      </p:sp>
      <p:sp>
        <p:nvSpPr>
          <p:cNvPr id="5" name="TextBox 4">
            <a:extLst>
              <a:ext uri="{FF2B5EF4-FFF2-40B4-BE49-F238E27FC236}">
                <a16:creationId xmlns:a16="http://schemas.microsoft.com/office/drawing/2014/main" id="{7F2F4C9F-47B5-9716-85A1-8D56C0DDC5A0}"/>
              </a:ext>
            </a:extLst>
          </p:cNvPr>
          <p:cNvSpPr txBox="1"/>
          <p:nvPr/>
        </p:nvSpPr>
        <p:spPr>
          <a:xfrm>
            <a:off x="5379331" y="1877397"/>
            <a:ext cx="3945834" cy="2543966"/>
          </a:xfrm>
          <a:prstGeom prst="rect">
            <a:avLst/>
          </a:prstGeom>
          <a:noFill/>
        </p:spPr>
        <p:txBody>
          <a:bodyPr wrap="square">
            <a:spAutoFit/>
          </a:bodyPr>
          <a:lstStyle/>
          <a:p>
            <a:pPr marL="285750" marR="0" lvl="0" indent="-285750" algn="just" defTabSz="914400" rtl="0" eaLnBrk="1" fontAlgn="auto" latinLnBrk="0" hangingPunct="1">
              <a:lnSpc>
                <a:spcPct val="200000"/>
              </a:lnSpc>
              <a:spcBef>
                <a:spcPts val="0"/>
              </a:spcBef>
              <a:spcAft>
                <a:spcPts val="0"/>
              </a:spcAft>
              <a:buClrTx/>
              <a:buSzTx/>
              <a:buFont typeface="Wingdings" panose="05000000000000000000" pitchFamily="2" charset="2"/>
              <a:buChar char="q"/>
              <a:tabLst/>
              <a:defRPr/>
            </a:pPr>
            <a:r>
              <a:rPr kumimoji="0" lang="en-US" sz="2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Learning Outcomes</a:t>
            </a:r>
          </a:p>
          <a:p>
            <a:pPr marL="285750" marR="0" lvl="0" indent="-285750" algn="just" defTabSz="914400" rtl="0" eaLnBrk="1" fontAlgn="auto" latinLnBrk="0" hangingPunct="1">
              <a:lnSpc>
                <a:spcPct val="200000"/>
              </a:lnSpc>
              <a:spcBef>
                <a:spcPts val="0"/>
              </a:spcBef>
              <a:spcAft>
                <a:spcPts val="0"/>
              </a:spcAft>
              <a:buClrTx/>
              <a:buSzTx/>
              <a:buFont typeface="Wingdings" panose="05000000000000000000" pitchFamily="2" charset="2"/>
              <a:buChar char="q"/>
              <a:tabLst/>
              <a:defRPr/>
            </a:pPr>
            <a:r>
              <a:rPr kumimoji="0" lang="en-US" sz="2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Topics</a:t>
            </a:r>
          </a:p>
          <a:p>
            <a:pPr marL="285750" marR="0" lvl="0" indent="-285750" algn="just" defTabSz="914400" rtl="0" eaLnBrk="1" fontAlgn="auto" latinLnBrk="0" hangingPunct="1">
              <a:lnSpc>
                <a:spcPct val="200000"/>
              </a:lnSpc>
              <a:spcBef>
                <a:spcPts val="0"/>
              </a:spcBef>
              <a:spcAft>
                <a:spcPts val="0"/>
              </a:spcAft>
              <a:buClrTx/>
              <a:buSzTx/>
              <a:buFont typeface="Wingdings" panose="05000000000000000000" pitchFamily="2" charset="2"/>
              <a:buChar char="q"/>
              <a:tabLst/>
              <a:defRPr/>
            </a:pPr>
            <a:r>
              <a:rPr lang="en-US" sz="2800" dirty="0">
                <a:solidFill>
                  <a:srgbClr val="0A1F61"/>
                </a:solidFill>
                <a:latin typeface="Tajawal ExtraBold" panose="00000800000000000000" pitchFamily="2" charset="-78"/>
                <a:cs typeface="Tajawal ExtraBold" panose="00000800000000000000" pitchFamily="2" charset="-78"/>
              </a:rPr>
              <a:t>Conclusion</a:t>
            </a:r>
            <a:r>
              <a:rPr kumimoji="0" lang="en-US" sz="2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t>
            </a:r>
          </a:p>
        </p:txBody>
      </p:sp>
    </p:spTree>
    <p:extLst>
      <p:ext uri="{BB962C8B-B14F-4D97-AF65-F5344CB8AC3E}">
        <p14:creationId xmlns:p14="http://schemas.microsoft.com/office/powerpoint/2010/main" val="59221804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994753" y="134232"/>
            <a:ext cx="7736427" cy="840667"/>
          </a:xfrm>
          <a:prstGeom prst="rect">
            <a:avLst/>
          </a:prstGeom>
        </p:spPr>
      </p:pic>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7" name="TextBox 6"/>
          <p:cNvSpPr txBox="1"/>
          <p:nvPr/>
        </p:nvSpPr>
        <p:spPr>
          <a:xfrm>
            <a:off x="3210600" y="358636"/>
            <a:ext cx="3083921"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Academic Agenda</a:t>
            </a:r>
          </a:p>
        </p:txBody>
      </p:sp>
      <p:graphicFrame>
        <p:nvGraphicFramePr>
          <p:cNvPr id="3" name="Table 2">
            <a:extLst>
              <a:ext uri="{FF2B5EF4-FFF2-40B4-BE49-F238E27FC236}">
                <a16:creationId xmlns:a16="http://schemas.microsoft.com/office/drawing/2014/main" id="{D34D9915-7A0B-F130-7A93-618CA6574AC7}"/>
              </a:ext>
            </a:extLst>
          </p:cNvPr>
          <p:cNvGraphicFramePr>
            <a:graphicFrameLocks noGrp="1"/>
          </p:cNvGraphicFramePr>
          <p:nvPr/>
        </p:nvGraphicFramePr>
        <p:xfrm>
          <a:off x="1761377" y="1119830"/>
          <a:ext cx="8350803" cy="5014360"/>
        </p:xfrm>
        <a:graphic>
          <a:graphicData uri="http://schemas.openxmlformats.org/drawingml/2006/table">
            <a:tbl>
              <a:tblPr>
                <a:tableStyleId>{5940675A-B579-460E-94D1-54222C63F5DA}</a:tableStyleId>
              </a:tblPr>
              <a:tblGrid>
                <a:gridCol w="3088919">
                  <a:extLst>
                    <a:ext uri="{9D8B030D-6E8A-4147-A177-3AD203B41FA5}">
                      <a16:colId xmlns:a16="http://schemas.microsoft.com/office/drawing/2014/main" val="988147912"/>
                    </a:ext>
                  </a:extLst>
                </a:gridCol>
                <a:gridCol w="5261884">
                  <a:extLst>
                    <a:ext uri="{9D8B030D-6E8A-4147-A177-3AD203B41FA5}">
                      <a16:colId xmlns:a16="http://schemas.microsoft.com/office/drawing/2014/main" val="4117095315"/>
                    </a:ext>
                  </a:extLst>
                </a:gridCol>
              </a:tblGrid>
              <a:tr h="139722">
                <a:tc>
                  <a:txBody>
                    <a:bodyPr/>
                    <a:lstStyle/>
                    <a:p>
                      <a:pPr algn="ctr" fontAlgn="t"/>
                      <a:r>
                        <a:rPr lang="ar-SA" sz="2000" dirty="0">
                          <a:effectLst/>
                        </a:rPr>
                        <a:t>الأسبوع  1</a:t>
                      </a:r>
                    </a:p>
                  </a:txBody>
                  <a:tcPr marL="19960" marR="19960" marT="9980" marB="9980"/>
                </a:tc>
                <a:tc>
                  <a:txBody>
                    <a:bodyPr/>
                    <a:lstStyle/>
                    <a:p>
                      <a:pPr algn="ctr" fontAlgn="t"/>
                      <a:r>
                        <a:rPr lang="ar-SA" sz="2400" dirty="0">
                          <a:effectLst/>
                        </a:rPr>
                        <a:t>أسبوع توجيهي</a:t>
                      </a:r>
                      <a:endParaRPr lang="en-US" sz="2400" dirty="0">
                        <a:effectLst/>
                      </a:endParaRPr>
                    </a:p>
                  </a:txBody>
                  <a:tcPr marL="19960" marR="19960" marT="9980" marB="9980"/>
                </a:tc>
                <a:extLst>
                  <a:ext uri="{0D108BD9-81ED-4DB2-BD59-A6C34878D82A}">
                    <a16:rowId xmlns:a16="http://schemas.microsoft.com/office/drawing/2014/main" val="661907796"/>
                  </a:ext>
                </a:extLst>
              </a:tr>
              <a:tr h="379245">
                <a:tc>
                  <a:txBody>
                    <a:bodyPr/>
                    <a:lstStyle/>
                    <a:p>
                      <a:pPr algn="ctr" fontAlgn="t"/>
                      <a:r>
                        <a:rPr lang="ar-SA" sz="2000">
                          <a:effectLst/>
                        </a:rPr>
                        <a:t>الأسبوع  2</a:t>
                      </a:r>
                    </a:p>
                  </a:txBody>
                  <a:tcPr marL="19960" marR="19960" marT="9980" marB="9980"/>
                </a:tc>
                <a:tc>
                  <a:txBody>
                    <a:bodyPr/>
                    <a:lstStyle/>
                    <a:p>
                      <a:pPr algn="ctr" fontAlgn="t"/>
                      <a:r>
                        <a:rPr lang="ar-SA" sz="2400">
                          <a:effectLst/>
                        </a:rPr>
                        <a:t>محاضرة 1 + اختبار قصير + حلقة نقاش</a:t>
                      </a:r>
                      <a:endParaRPr lang="en-US" sz="2400">
                        <a:effectLst/>
                      </a:endParaRPr>
                    </a:p>
                  </a:txBody>
                  <a:tcPr marL="19960" marR="19960" marT="9980" marB="9980"/>
                </a:tc>
                <a:extLst>
                  <a:ext uri="{0D108BD9-81ED-4DB2-BD59-A6C34878D82A}">
                    <a16:rowId xmlns:a16="http://schemas.microsoft.com/office/drawing/2014/main" val="2488456042"/>
                  </a:ext>
                </a:extLst>
              </a:tr>
              <a:tr h="379245">
                <a:tc>
                  <a:txBody>
                    <a:bodyPr/>
                    <a:lstStyle/>
                    <a:p>
                      <a:pPr algn="ctr" fontAlgn="t"/>
                      <a:r>
                        <a:rPr lang="ar-SA" sz="2000">
                          <a:effectLst/>
                        </a:rPr>
                        <a:t>الأسبوع 3</a:t>
                      </a:r>
                    </a:p>
                  </a:txBody>
                  <a:tcPr marL="19960" marR="19960" marT="9980" marB="9980"/>
                </a:tc>
                <a:tc>
                  <a:txBody>
                    <a:bodyPr/>
                    <a:lstStyle/>
                    <a:p>
                      <a:pPr algn="ctr" fontAlgn="t"/>
                      <a:r>
                        <a:rPr lang="ar-SA" sz="2400" dirty="0">
                          <a:effectLst/>
                        </a:rPr>
                        <a:t>محاضرة 2 + اختبار قصير + حلقة نقاش</a:t>
                      </a:r>
                      <a:endParaRPr lang="en-US" sz="2400" dirty="0">
                        <a:effectLst/>
                      </a:endParaRPr>
                    </a:p>
                  </a:txBody>
                  <a:tcPr marL="19960" marR="19960" marT="9980" marB="9980"/>
                </a:tc>
                <a:extLst>
                  <a:ext uri="{0D108BD9-81ED-4DB2-BD59-A6C34878D82A}">
                    <a16:rowId xmlns:a16="http://schemas.microsoft.com/office/drawing/2014/main" val="1709673237"/>
                  </a:ext>
                </a:extLst>
              </a:tr>
              <a:tr h="379245">
                <a:tc>
                  <a:txBody>
                    <a:bodyPr/>
                    <a:lstStyle/>
                    <a:p>
                      <a:pPr algn="ctr" fontAlgn="t"/>
                      <a:r>
                        <a:rPr lang="ar-SA" sz="2000" dirty="0">
                          <a:effectLst/>
                        </a:rPr>
                        <a:t>الأسبوع   4</a:t>
                      </a:r>
                    </a:p>
                  </a:txBody>
                  <a:tcPr marL="19960" marR="19960" marT="9980" marB="9980"/>
                </a:tc>
                <a:tc>
                  <a:txBody>
                    <a:bodyPr/>
                    <a:lstStyle/>
                    <a:p>
                      <a:pPr algn="ctr" fontAlgn="t"/>
                      <a:r>
                        <a:rPr lang="ar-SA" sz="2400">
                          <a:effectLst/>
                        </a:rPr>
                        <a:t>محاضرة 3 + اختبار قصير + حلقة نقاش</a:t>
                      </a:r>
                      <a:endParaRPr lang="en-US" sz="2400">
                        <a:effectLst/>
                      </a:endParaRPr>
                    </a:p>
                  </a:txBody>
                  <a:tcPr marL="19960" marR="19960" marT="9980" marB="9980"/>
                </a:tc>
                <a:extLst>
                  <a:ext uri="{0D108BD9-81ED-4DB2-BD59-A6C34878D82A}">
                    <a16:rowId xmlns:a16="http://schemas.microsoft.com/office/drawing/2014/main" val="1471792658"/>
                  </a:ext>
                </a:extLst>
              </a:tr>
              <a:tr h="379245">
                <a:tc>
                  <a:txBody>
                    <a:bodyPr/>
                    <a:lstStyle/>
                    <a:p>
                      <a:pPr algn="ctr" fontAlgn="t"/>
                      <a:r>
                        <a:rPr lang="ar-SA" sz="2000">
                          <a:effectLst/>
                        </a:rPr>
                        <a:t>الأسبوع   5</a:t>
                      </a:r>
                    </a:p>
                  </a:txBody>
                  <a:tcPr marL="19960" marR="19960" marT="9980" marB="9980"/>
                </a:tc>
                <a:tc>
                  <a:txBody>
                    <a:bodyPr/>
                    <a:lstStyle/>
                    <a:p>
                      <a:pPr algn="ctr" fontAlgn="t"/>
                      <a:r>
                        <a:rPr lang="ar-SA" sz="2400" dirty="0">
                          <a:effectLst/>
                        </a:rPr>
                        <a:t>محاضرة 4 + اختبار قصير + حلقة نقاش</a:t>
                      </a:r>
                      <a:endParaRPr lang="en-US" sz="2400" dirty="0">
                        <a:effectLst/>
                      </a:endParaRPr>
                    </a:p>
                  </a:txBody>
                  <a:tcPr marL="19960" marR="19960" marT="9980" marB="9980"/>
                </a:tc>
                <a:extLst>
                  <a:ext uri="{0D108BD9-81ED-4DB2-BD59-A6C34878D82A}">
                    <a16:rowId xmlns:a16="http://schemas.microsoft.com/office/drawing/2014/main" val="3856398129"/>
                  </a:ext>
                </a:extLst>
              </a:tr>
              <a:tr h="379245">
                <a:tc>
                  <a:txBody>
                    <a:bodyPr/>
                    <a:lstStyle/>
                    <a:p>
                      <a:pPr algn="ctr" fontAlgn="t"/>
                      <a:r>
                        <a:rPr lang="ar-SA" sz="2000">
                          <a:effectLst/>
                        </a:rPr>
                        <a:t>الأسبوع   6</a:t>
                      </a:r>
                    </a:p>
                  </a:txBody>
                  <a:tcPr marL="19960" marR="19960" marT="9980" marB="9980"/>
                </a:tc>
                <a:tc>
                  <a:txBody>
                    <a:bodyPr/>
                    <a:lstStyle/>
                    <a:p>
                      <a:pPr algn="ctr" fontAlgn="t"/>
                      <a:r>
                        <a:rPr lang="ar-SA" sz="2400">
                          <a:effectLst/>
                        </a:rPr>
                        <a:t>محاضرة 5 + اختبار قصير + حلقة نقاش</a:t>
                      </a:r>
                      <a:endParaRPr lang="en-US" sz="2400">
                        <a:effectLst/>
                      </a:endParaRPr>
                    </a:p>
                  </a:txBody>
                  <a:tcPr marL="19960" marR="19960" marT="9980" marB="9980"/>
                </a:tc>
                <a:extLst>
                  <a:ext uri="{0D108BD9-81ED-4DB2-BD59-A6C34878D82A}">
                    <a16:rowId xmlns:a16="http://schemas.microsoft.com/office/drawing/2014/main" val="1734459756"/>
                  </a:ext>
                </a:extLst>
              </a:tr>
              <a:tr h="379245">
                <a:tc>
                  <a:txBody>
                    <a:bodyPr/>
                    <a:lstStyle/>
                    <a:p>
                      <a:pPr algn="ctr" fontAlgn="t"/>
                      <a:r>
                        <a:rPr lang="ar-SA" sz="2000">
                          <a:effectLst/>
                        </a:rPr>
                        <a:t>الأسبوع   7</a:t>
                      </a:r>
                    </a:p>
                  </a:txBody>
                  <a:tcPr marL="19960" marR="19960" marT="9980" marB="9980"/>
                </a:tc>
                <a:tc>
                  <a:txBody>
                    <a:bodyPr/>
                    <a:lstStyle/>
                    <a:p>
                      <a:pPr algn="ctr" fontAlgn="t"/>
                      <a:r>
                        <a:rPr lang="ar-SA" sz="2400" dirty="0">
                          <a:effectLst/>
                        </a:rPr>
                        <a:t>محاضرة 6 + اختبار قصير + حلقة نقاش</a:t>
                      </a:r>
                      <a:endParaRPr lang="en-US" sz="2400" dirty="0">
                        <a:effectLst/>
                      </a:endParaRPr>
                    </a:p>
                  </a:txBody>
                  <a:tcPr marL="19960" marR="19960" marT="9980" marB="9980"/>
                </a:tc>
                <a:extLst>
                  <a:ext uri="{0D108BD9-81ED-4DB2-BD59-A6C34878D82A}">
                    <a16:rowId xmlns:a16="http://schemas.microsoft.com/office/drawing/2014/main" val="1294064369"/>
                  </a:ext>
                </a:extLst>
              </a:tr>
              <a:tr h="379245">
                <a:tc>
                  <a:txBody>
                    <a:bodyPr/>
                    <a:lstStyle/>
                    <a:p>
                      <a:pPr algn="ctr" fontAlgn="t"/>
                      <a:r>
                        <a:rPr lang="ar-SA" sz="2000">
                          <a:effectLst/>
                        </a:rPr>
                        <a:t>الأسبوع  8</a:t>
                      </a:r>
                    </a:p>
                  </a:txBody>
                  <a:tcPr marL="19960" marR="19960" marT="9980" marB="9980"/>
                </a:tc>
                <a:tc>
                  <a:txBody>
                    <a:bodyPr/>
                    <a:lstStyle/>
                    <a:p>
                      <a:pPr algn="ctr" fontAlgn="t"/>
                      <a:r>
                        <a:rPr lang="ar-SA" sz="2400" dirty="0">
                          <a:effectLst/>
                        </a:rPr>
                        <a:t>محاضرة 7 + اختبار قصير + حلقة نقاش</a:t>
                      </a:r>
                      <a:endParaRPr lang="en-US" sz="2400" dirty="0">
                        <a:effectLst/>
                      </a:endParaRPr>
                    </a:p>
                  </a:txBody>
                  <a:tcPr marL="19960" marR="19960" marT="9980" marB="9980"/>
                </a:tc>
                <a:extLst>
                  <a:ext uri="{0D108BD9-81ED-4DB2-BD59-A6C34878D82A}">
                    <a16:rowId xmlns:a16="http://schemas.microsoft.com/office/drawing/2014/main" val="3005100524"/>
                  </a:ext>
                </a:extLst>
              </a:tr>
              <a:tr h="379245">
                <a:tc>
                  <a:txBody>
                    <a:bodyPr/>
                    <a:lstStyle/>
                    <a:p>
                      <a:pPr algn="ctr" fontAlgn="t"/>
                      <a:r>
                        <a:rPr lang="ar-SA" sz="2000">
                          <a:effectLst/>
                        </a:rPr>
                        <a:t>الأسبوع  9</a:t>
                      </a:r>
                    </a:p>
                  </a:txBody>
                  <a:tcPr marL="19960" marR="19960" marT="9980" marB="9980"/>
                </a:tc>
                <a:tc>
                  <a:txBody>
                    <a:bodyPr/>
                    <a:lstStyle/>
                    <a:p>
                      <a:pPr algn="ctr" fontAlgn="t"/>
                      <a:r>
                        <a:rPr lang="ar-SA" sz="2400" dirty="0">
                          <a:effectLst/>
                        </a:rPr>
                        <a:t>محاضرة 8 + اختبار قصير + حلقة نقاش</a:t>
                      </a:r>
                      <a:endParaRPr lang="en-US" sz="2400" dirty="0">
                        <a:effectLst/>
                      </a:endParaRPr>
                    </a:p>
                  </a:txBody>
                  <a:tcPr marL="19960" marR="19960" marT="9980" marB="9980"/>
                </a:tc>
                <a:extLst>
                  <a:ext uri="{0D108BD9-81ED-4DB2-BD59-A6C34878D82A}">
                    <a16:rowId xmlns:a16="http://schemas.microsoft.com/office/drawing/2014/main" val="2885058090"/>
                  </a:ext>
                </a:extLst>
              </a:tr>
              <a:tr h="379245">
                <a:tc>
                  <a:txBody>
                    <a:bodyPr/>
                    <a:lstStyle/>
                    <a:p>
                      <a:pPr algn="ctr" fontAlgn="t"/>
                      <a:r>
                        <a:rPr lang="ar-SA" sz="2000">
                          <a:effectLst/>
                        </a:rPr>
                        <a:t>الأسبوع  10</a:t>
                      </a:r>
                    </a:p>
                  </a:txBody>
                  <a:tcPr marL="19960" marR="19960" marT="9980" marB="9980"/>
                </a:tc>
                <a:tc>
                  <a:txBody>
                    <a:bodyPr/>
                    <a:lstStyle/>
                    <a:p>
                      <a:pPr algn="ctr" fontAlgn="t"/>
                      <a:r>
                        <a:rPr lang="ar-SA" sz="2400" dirty="0">
                          <a:effectLst/>
                        </a:rPr>
                        <a:t>محاضرة 9 + اختبار قصير + حلقة نقاش</a:t>
                      </a:r>
                      <a:endParaRPr lang="en-US" sz="2400" dirty="0">
                        <a:effectLst/>
                      </a:endParaRPr>
                    </a:p>
                  </a:txBody>
                  <a:tcPr marL="19960" marR="19960" marT="9980" marB="9980"/>
                </a:tc>
                <a:extLst>
                  <a:ext uri="{0D108BD9-81ED-4DB2-BD59-A6C34878D82A}">
                    <a16:rowId xmlns:a16="http://schemas.microsoft.com/office/drawing/2014/main" val="2324952706"/>
                  </a:ext>
                </a:extLst>
              </a:tr>
              <a:tr h="379245">
                <a:tc>
                  <a:txBody>
                    <a:bodyPr/>
                    <a:lstStyle/>
                    <a:p>
                      <a:pPr algn="ctr" fontAlgn="t"/>
                      <a:r>
                        <a:rPr lang="ar-SA" sz="2000">
                          <a:effectLst/>
                        </a:rPr>
                        <a:t>الأسبوع  11</a:t>
                      </a:r>
                    </a:p>
                  </a:txBody>
                  <a:tcPr marL="19960" marR="19960" marT="9980" marB="9980"/>
                </a:tc>
                <a:tc>
                  <a:txBody>
                    <a:bodyPr/>
                    <a:lstStyle/>
                    <a:p>
                      <a:pPr algn="ctr" fontAlgn="t"/>
                      <a:r>
                        <a:rPr lang="ar-SA" sz="2400" dirty="0">
                          <a:effectLst/>
                        </a:rPr>
                        <a:t>محاضرة 10 + اختبار قصير + حلقة نقاش</a:t>
                      </a:r>
                      <a:endParaRPr lang="en-US" sz="2400" dirty="0">
                        <a:effectLst/>
                      </a:endParaRPr>
                    </a:p>
                  </a:txBody>
                  <a:tcPr marL="19960" marR="19960" marT="9980" marB="9980"/>
                </a:tc>
                <a:extLst>
                  <a:ext uri="{0D108BD9-81ED-4DB2-BD59-A6C34878D82A}">
                    <a16:rowId xmlns:a16="http://schemas.microsoft.com/office/drawing/2014/main" val="1201951985"/>
                  </a:ext>
                </a:extLst>
              </a:tr>
              <a:tr h="139722">
                <a:tc>
                  <a:txBody>
                    <a:bodyPr/>
                    <a:lstStyle/>
                    <a:p>
                      <a:pPr algn="ctr" fontAlgn="t"/>
                      <a:r>
                        <a:rPr lang="ar-SA" sz="2000" b="1">
                          <a:effectLst/>
                        </a:rPr>
                        <a:t>الأسبوع</a:t>
                      </a:r>
                      <a:r>
                        <a:rPr lang="ar-SA" sz="2000">
                          <a:effectLst/>
                        </a:rPr>
                        <a:t> </a:t>
                      </a:r>
                      <a:r>
                        <a:rPr lang="ar-SA" sz="2000" b="1">
                          <a:effectLst/>
                        </a:rPr>
                        <a:t> 12</a:t>
                      </a:r>
                      <a:endParaRPr lang="ar-SA" sz="2000">
                        <a:effectLst/>
                      </a:endParaRPr>
                    </a:p>
                  </a:txBody>
                  <a:tcPr marL="19960" marR="19960" marT="9980" marB="9980"/>
                </a:tc>
                <a:tc>
                  <a:txBody>
                    <a:bodyPr/>
                    <a:lstStyle/>
                    <a:p>
                      <a:pPr algn="ctr" fontAlgn="t"/>
                      <a:r>
                        <a:rPr lang="ar-SA" sz="2400" b="1">
                          <a:effectLst/>
                        </a:rPr>
                        <a:t>حلقة نقاش</a:t>
                      </a:r>
                      <a:endParaRPr lang="en-US" sz="1050">
                        <a:effectLst/>
                      </a:endParaRPr>
                    </a:p>
                  </a:txBody>
                  <a:tcPr marL="19960" marR="19960" marT="9980" marB="9980">
                    <a:lnR w="9525" cap="flat" cmpd="sng" algn="ctr">
                      <a:solidFill>
                        <a:srgbClr val="DEE2E6"/>
                      </a:solidFill>
                      <a:prstDash val="solid"/>
                      <a:round/>
                      <a:headEnd type="none" w="med" len="med"/>
                      <a:tailEnd type="none" w="med" len="med"/>
                    </a:lnR>
                    <a:lnB w="9525" cap="flat" cmpd="sng" algn="ctr">
                      <a:solidFill>
                        <a:srgbClr val="DEE2E6"/>
                      </a:solidFill>
                      <a:prstDash val="solid"/>
                      <a:round/>
                      <a:headEnd type="none" w="med" len="med"/>
                      <a:tailEnd type="none" w="med" len="med"/>
                    </a:lnB>
                    <a:solidFill>
                      <a:srgbClr val="FFFFFF"/>
                    </a:solidFill>
                  </a:tcPr>
                </a:tc>
                <a:extLst>
                  <a:ext uri="{0D108BD9-81ED-4DB2-BD59-A6C34878D82A}">
                    <a16:rowId xmlns:a16="http://schemas.microsoft.com/office/drawing/2014/main" val="28577955"/>
                  </a:ext>
                </a:extLst>
              </a:tr>
              <a:tr h="199603">
                <a:tc>
                  <a:txBody>
                    <a:bodyPr/>
                    <a:lstStyle/>
                    <a:p>
                      <a:pPr algn="ctr" fontAlgn="t"/>
                      <a:r>
                        <a:rPr lang="ar-SA" sz="2000" b="1">
                          <a:effectLst/>
                        </a:rPr>
                        <a:t>الأسبوع</a:t>
                      </a:r>
                      <a:r>
                        <a:rPr lang="ar-SA" sz="2000">
                          <a:effectLst/>
                        </a:rPr>
                        <a:t> </a:t>
                      </a:r>
                      <a:r>
                        <a:rPr lang="ar-SA" sz="2000" b="1">
                          <a:effectLst/>
                        </a:rPr>
                        <a:t> 13</a:t>
                      </a:r>
                      <a:endParaRPr lang="ar-SA" sz="2000">
                        <a:effectLst/>
                      </a:endParaRPr>
                    </a:p>
                  </a:txBody>
                  <a:tcPr marL="19960" marR="19960" marT="9980" marB="9980"/>
                </a:tc>
                <a:tc>
                  <a:txBody>
                    <a:bodyPr/>
                    <a:lstStyle/>
                    <a:p>
                      <a:pPr algn="ctr" fontAlgn="t"/>
                      <a:r>
                        <a:rPr lang="ar-SA" sz="2400" b="1" dirty="0">
                          <a:effectLst/>
                        </a:rPr>
                        <a:t>الاختبارات النهائية</a:t>
                      </a:r>
                      <a:endParaRPr lang="en-US" sz="1050" dirty="0">
                        <a:effectLst/>
                      </a:endParaRPr>
                    </a:p>
                  </a:txBody>
                  <a:tcPr marL="19960" marR="19960" marT="9980" marB="9980">
                    <a:lnR w="9525" cap="flat" cmpd="sng" algn="ctr">
                      <a:solidFill>
                        <a:srgbClr val="DEE2E6"/>
                      </a:solidFill>
                      <a:prstDash val="solid"/>
                      <a:round/>
                      <a:headEnd type="none" w="med" len="med"/>
                      <a:tailEnd type="none" w="med" len="med"/>
                    </a:lnR>
                    <a:lnT w="9525" cap="flat" cmpd="sng" algn="ctr">
                      <a:solidFill>
                        <a:srgbClr val="DEE2E6"/>
                      </a:solidFill>
                      <a:prstDash val="solid"/>
                      <a:round/>
                      <a:headEnd type="none" w="med" len="med"/>
                      <a:tailEnd type="none" w="med" len="med"/>
                    </a:lnT>
                    <a:lnB w="9525" cap="flat" cmpd="sng" algn="ctr">
                      <a:solidFill>
                        <a:srgbClr val="DEE2E6"/>
                      </a:solidFill>
                      <a:prstDash val="solid"/>
                      <a:round/>
                      <a:headEnd type="none" w="med" len="med"/>
                      <a:tailEnd type="none" w="med" len="med"/>
                    </a:lnB>
                    <a:solidFill>
                      <a:srgbClr val="FFFFFF"/>
                    </a:solidFill>
                  </a:tcPr>
                </a:tc>
                <a:extLst>
                  <a:ext uri="{0D108BD9-81ED-4DB2-BD59-A6C34878D82A}">
                    <a16:rowId xmlns:a16="http://schemas.microsoft.com/office/drawing/2014/main" val="3200333787"/>
                  </a:ext>
                </a:extLst>
              </a:tr>
            </a:tbl>
          </a:graphicData>
        </a:graphic>
      </p:graphicFrame>
    </p:spTree>
    <p:extLst>
      <p:ext uri="{BB962C8B-B14F-4D97-AF65-F5344CB8AC3E}">
        <p14:creationId xmlns:p14="http://schemas.microsoft.com/office/powerpoint/2010/main" val="425578128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018775"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Quizzes &amp; Exams</a:t>
            </a:r>
          </a:p>
        </p:txBody>
      </p:sp>
      <p:sp>
        <p:nvSpPr>
          <p:cNvPr id="9" name="TextBox 8"/>
          <p:cNvSpPr txBox="1"/>
          <p:nvPr/>
        </p:nvSpPr>
        <p:spPr>
          <a:xfrm>
            <a:off x="300868" y="1190831"/>
            <a:ext cx="11251805" cy="456343"/>
          </a:xfrm>
          <a:prstGeom prst="rect">
            <a:avLst/>
          </a:prstGeom>
          <a:noFill/>
        </p:spPr>
        <p:txBody>
          <a:bodyPr wrap="square" rtlCol="0">
            <a:spAutoFit/>
          </a:bodyPr>
          <a:lstStyle/>
          <a:p>
            <a:pPr marL="0" marR="0" lvl="0" indent="0" algn="just" defTabSz="914400" rtl="0" eaLnBrk="1" fontAlgn="auto" latinLnBrk="0" hangingPunct="1">
              <a:lnSpc>
                <a:spcPct val="200000"/>
              </a:lnSpc>
              <a:spcBef>
                <a:spcPts val="0"/>
              </a:spcBef>
              <a:spcAft>
                <a:spcPts val="0"/>
              </a:spcAft>
              <a:buClrTx/>
              <a:buSzTx/>
              <a:buFontTx/>
              <a:buNone/>
              <a:tabLst/>
              <a:defRPr/>
            </a:pPr>
            <a:r>
              <a:rPr kumimoji="0" lang="en-US" sz="1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t>
            </a:r>
          </a:p>
        </p:txBody>
      </p:sp>
      <p:pic>
        <p:nvPicPr>
          <p:cNvPr id="8" name="Picture 7">
            <a:extLst>
              <a:ext uri="{FF2B5EF4-FFF2-40B4-BE49-F238E27FC236}">
                <a16:creationId xmlns:a16="http://schemas.microsoft.com/office/drawing/2014/main" id="{3214D1EF-9F04-6A62-13DE-8100BD4FF5DD}"/>
              </a:ext>
            </a:extLst>
          </p:cNvPr>
          <p:cNvPicPr>
            <a:picLocks noChangeAspect="1"/>
          </p:cNvPicPr>
          <p:nvPr/>
        </p:nvPicPr>
        <p:blipFill rotWithShape="1">
          <a:blip r:embed="rId6"/>
          <a:srcRect t="5105"/>
          <a:stretch/>
        </p:blipFill>
        <p:spPr>
          <a:xfrm>
            <a:off x="1874165" y="1795472"/>
            <a:ext cx="8623659" cy="2844545"/>
          </a:xfrm>
          <a:prstGeom prst="rect">
            <a:avLst/>
          </a:prstGeom>
        </p:spPr>
      </p:pic>
    </p:spTree>
    <p:extLst>
      <p:ext uri="{BB962C8B-B14F-4D97-AF65-F5344CB8AC3E}">
        <p14:creationId xmlns:p14="http://schemas.microsoft.com/office/powerpoint/2010/main" val="38126400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DF2F8659-8F58-C3DB-EEC4-86AFF77CB7E3}"/>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46382" y="0"/>
            <a:ext cx="12099235" cy="6675645"/>
          </a:xfrm>
        </p:spPr>
      </p:pic>
    </p:spTree>
    <p:extLst>
      <p:ext uri="{BB962C8B-B14F-4D97-AF65-F5344CB8AC3E}">
        <p14:creationId xmlns:p14="http://schemas.microsoft.com/office/powerpoint/2010/main" val="153778354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99"/>
        <p:cNvGrpSpPr/>
        <p:nvPr/>
      </p:nvGrpSpPr>
      <p:grpSpPr>
        <a:xfrm>
          <a:off x="0" y="0"/>
          <a:ext cx="0" cy="0"/>
          <a:chOff x="0" y="0"/>
          <a:chExt cx="0" cy="0"/>
        </a:xfrm>
      </p:grpSpPr>
      <p:pic>
        <p:nvPicPr>
          <p:cNvPr id="100" name="Google Shape;100;p2"/>
          <p:cNvPicPr preferRelativeResize="0"/>
          <p:nvPr/>
        </p:nvPicPr>
        <p:blipFill rotWithShape="1">
          <a:blip r:embed="rId3">
            <a:alphaModFix/>
          </a:blip>
          <a:srcRect/>
          <a:stretch/>
        </p:blipFill>
        <p:spPr>
          <a:xfrm>
            <a:off x="-71964" y="-117903"/>
            <a:ext cx="12335929" cy="6997397"/>
          </a:xfrm>
          <a:prstGeom prst="rect">
            <a:avLst/>
          </a:prstGeom>
          <a:noFill/>
          <a:ln>
            <a:noFill/>
          </a:ln>
        </p:spPr>
      </p:pic>
      <p:pic>
        <p:nvPicPr>
          <p:cNvPr id="102" name="Google Shape;102;p2"/>
          <p:cNvPicPr preferRelativeResize="0"/>
          <p:nvPr/>
        </p:nvPicPr>
        <p:blipFill rotWithShape="1">
          <a:blip r:embed="rId4">
            <a:alphaModFix/>
          </a:blip>
          <a:srcRect/>
          <a:stretch/>
        </p:blipFill>
        <p:spPr>
          <a:xfrm>
            <a:off x="5814368" y="-101602"/>
            <a:ext cx="5721151" cy="6563668"/>
          </a:xfrm>
          <a:prstGeom prst="rect">
            <a:avLst/>
          </a:prstGeom>
          <a:noFill/>
          <a:ln>
            <a:noFill/>
          </a:ln>
        </p:spPr>
      </p:pic>
      <p:pic>
        <p:nvPicPr>
          <p:cNvPr id="107" name="Google Shape;107;p2"/>
          <p:cNvPicPr preferRelativeResize="0"/>
          <p:nvPr/>
        </p:nvPicPr>
        <p:blipFill rotWithShape="1">
          <a:blip r:embed="rId5">
            <a:alphaModFix/>
          </a:blip>
          <a:srcRect/>
          <a:stretch/>
        </p:blipFill>
        <p:spPr>
          <a:xfrm rot="10800000">
            <a:off x="9143999" y="1536303"/>
            <a:ext cx="3200599" cy="4057730"/>
          </a:xfrm>
          <a:prstGeom prst="rect">
            <a:avLst/>
          </a:prstGeom>
          <a:noFill/>
          <a:ln>
            <a:noFill/>
          </a:ln>
        </p:spPr>
      </p:pic>
      <p:pic>
        <p:nvPicPr>
          <p:cNvPr id="103" name="Google Shape;103;p2"/>
          <p:cNvPicPr preferRelativeResize="0"/>
          <p:nvPr/>
        </p:nvPicPr>
        <p:blipFill rotWithShape="1">
          <a:blip r:embed="rId6">
            <a:alphaModFix/>
          </a:blip>
          <a:srcRect/>
          <a:stretch/>
        </p:blipFill>
        <p:spPr>
          <a:xfrm>
            <a:off x="2180177" y="-51086"/>
            <a:ext cx="5811489" cy="1243630"/>
          </a:xfrm>
          <a:prstGeom prst="rect">
            <a:avLst/>
          </a:prstGeom>
          <a:noFill/>
          <a:ln>
            <a:noFill/>
          </a:ln>
        </p:spPr>
      </p:pic>
      <p:sp>
        <p:nvSpPr>
          <p:cNvPr id="105" name="Google Shape;105;p2"/>
          <p:cNvSpPr txBox="1"/>
          <p:nvPr/>
        </p:nvSpPr>
        <p:spPr>
          <a:xfrm>
            <a:off x="1451731" y="170639"/>
            <a:ext cx="6423220" cy="800179"/>
          </a:xfrm>
          <a:prstGeom prst="rect">
            <a:avLst/>
          </a:prstGeom>
          <a:noFill/>
          <a:ln>
            <a:noFill/>
          </a:ln>
        </p:spPr>
        <p:txBody>
          <a:bodyPr spcFirstLastPara="1" wrap="square" lIns="91425" tIns="45700" rIns="91425" bIns="4570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SA" sz="2800" b="1"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sym typeface="Tajawal Medium"/>
              </a:rPr>
              <a:t>الأعمال وتوزيع الدرجات</a:t>
            </a:r>
            <a:endParaRPr kumimoji="0" lang="en-US" sz="2800" b="1" i="0" u="none" strike="noStrike" kern="1200" cap="none" spc="0" normalizeH="0" baseline="0" noProof="0" dirty="0">
              <a:ln>
                <a:noFill/>
              </a:ln>
              <a:solidFill>
                <a:srgbClr val="FF9518"/>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1"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08" name="Google Shape;108;p2"/>
          <p:cNvSpPr txBox="1"/>
          <p:nvPr/>
        </p:nvSpPr>
        <p:spPr>
          <a:xfrm>
            <a:off x="8799998" y="2890411"/>
            <a:ext cx="3828190" cy="1077178"/>
          </a:xfrm>
          <a:prstGeom prst="rect">
            <a:avLst/>
          </a:prstGeom>
          <a:noFill/>
          <a:ln>
            <a:noFill/>
          </a:ln>
        </p:spPr>
        <p:txBody>
          <a:bodyPr spcFirstLastPara="1" wrap="square" lIns="91425" tIns="45700" rIns="91425" bIns="4570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SA" sz="3200" b="1" i="0" u="none" strike="noStrike" kern="1200" cap="none" spc="0" normalizeH="0" baseline="0" noProof="0" dirty="0">
                <a:ln>
                  <a:noFill/>
                </a:ln>
                <a:solidFill>
                  <a:srgbClr val="002060"/>
                </a:solidFill>
                <a:effectLst/>
                <a:uLnTx/>
                <a:uFillTx/>
                <a:latin typeface="Arial" panose="020B0604020202020204" pitchFamily="34" charset="0"/>
                <a:ea typeface="Tajawal Medium"/>
                <a:cs typeface="Arial" panose="020B0604020202020204" pitchFamily="34" charset="0"/>
                <a:sym typeface="Tajawal Medium"/>
              </a:rPr>
              <a:t>أعمال الفصل الدراسي</a:t>
            </a:r>
            <a:endParaRPr kumimoji="0" lang="en-US" sz="3200" b="1" i="0" u="none" strike="noStrike" kern="1200" cap="none" spc="0" normalizeH="0" baseline="0" noProof="0" dirty="0">
              <a:ln>
                <a:noFill/>
              </a:ln>
              <a:solidFill>
                <a:srgbClr val="002060"/>
              </a:solidFill>
              <a:effectLst/>
              <a:uLnTx/>
              <a:uFillTx/>
              <a:latin typeface="Arial" panose="020B0604020202020204" pitchFamily="34" charset="0"/>
              <a:ea typeface="Tajawal Medium"/>
              <a:cs typeface="Arial" panose="020B0604020202020204" pitchFamily="34" charset="0"/>
              <a:sym typeface="Tajawal Medium"/>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3200" b="1" i="0" u="none" strike="noStrike" kern="1200" cap="none" spc="0" normalizeH="0" baseline="0" noProof="0" dirty="0">
              <a:ln>
                <a:noFill/>
              </a:ln>
              <a:solidFill>
                <a:srgbClr val="002060"/>
              </a:solidFill>
              <a:effectLst/>
              <a:uLnTx/>
              <a:uFillTx/>
              <a:latin typeface="Arial" panose="020B0604020202020204" pitchFamily="34" charset="0"/>
              <a:ea typeface="Tajawal Medium"/>
              <a:cs typeface="Arial" panose="020B0604020202020204" pitchFamily="34" charset="0"/>
              <a:sym typeface="Tajawal Medium"/>
            </a:endParaRPr>
          </a:p>
        </p:txBody>
      </p:sp>
      <p:sp>
        <p:nvSpPr>
          <p:cNvPr id="16" name="Google Shape;108;p2"/>
          <p:cNvSpPr txBox="1"/>
          <p:nvPr/>
        </p:nvSpPr>
        <p:spPr>
          <a:xfrm>
            <a:off x="2614463" y="4100891"/>
            <a:ext cx="4341765" cy="1261844"/>
          </a:xfrm>
          <a:prstGeom prst="rect">
            <a:avLst/>
          </a:prstGeom>
          <a:noFill/>
          <a:ln>
            <a:noFill/>
          </a:ln>
        </p:spPr>
        <p:txBody>
          <a:bodyPr spcFirstLastPara="1" wrap="square" lIns="91425" tIns="45700" rIns="91425" bIns="45700" anchor="t" anchorCtr="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000" b="0" i="0" u="none" strike="noStrike" kern="1200" cap="none" spc="0" normalizeH="0" baseline="0" noProof="0" dirty="0">
              <a:ln>
                <a:noFill/>
              </a:ln>
              <a:solidFill>
                <a:prstClr val="white"/>
              </a:solidFill>
              <a:effectLst/>
              <a:uLnTx/>
              <a:uFillTx/>
              <a:latin typeface="Tajawal Medium"/>
              <a:ea typeface="Tajawal Medium"/>
              <a:cs typeface="Tajawal Medium"/>
              <a:sym typeface="Tajawal Medium"/>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white"/>
                </a:solidFill>
                <a:effectLst/>
                <a:uLnTx/>
                <a:uFillTx/>
                <a:latin typeface="Arial" panose="020B0604020202020204" pitchFamily="34" charset="0"/>
                <a:ea typeface="Tajawal Medium"/>
                <a:cs typeface="Arial" panose="020B0604020202020204" pitchFamily="34" charset="0"/>
                <a:sym typeface="Tajawal Medium"/>
              </a:rPr>
              <a:t>Experiences:</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600" b="0" i="0" u="none" strike="noStrike" kern="1200" cap="none" spc="0" normalizeH="0" baseline="0" noProof="0" dirty="0">
                <a:ln>
                  <a:noFill/>
                </a:ln>
                <a:solidFill>
                  <a:prstClr val="white"/>
                </a:solidFill>
                <a:effectLst/>
                <a:uLnTx/>
                <a:uFillTx/>
                <a:latin typeface="Arial" panose="020B0604020202020204" pitchFamily="34" charset="0"/>
                <a:ea typeface="Tajawal Medium"/>
                <a:cs typeface="Arial" panose="020B0604020202020204" pitchFamily="34" charset="0"/>
                <a:sym typeface="Tajawal Medium"/>
              </a:rPr>
              <a:t>Teaching different courses in management</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600" b="0" i="0" u="none" strike="noStrike" kern="1200" cap="none" spc="0" normalizeH="0" baseline="0" noProof="0" dirty="0">
                <a:ln>
                  <a:noFill/>
                </a:ln>
                <a:solidFill>
                  <a:prstClr val="white"/>
                </a:solidFill>
                <a:effectLst/>
                <a:uLnTx/>
                <a:uFillTx/>
                <a:latin typeface="Arial" panose="020B0604020202020204" pitchFamily="34" charset="0"/>
                <a:ea typeface="Tajawal Medium"/>
                <a:cs typeface="Arial" panose="020B0604020202020204" pitchFamily="34" charset="0"/>
                <a:sym typeface="Tajawal Medium"/>
              </a:rPr>
              <a:t>Teaching research methodology</a:t>
            </a:r>
          </a:p>
        </p:txBody>
      </p:sp>
      <p:pic>
        <p:nvPicPr>
          <p:cNvPr id="106" name="Google Shape;106;p2"/>
          <p:cNvPicPr preferRelativeResize="0"/>
          <p:nvPr/>
        </p:nvPicPr>
        <p:blipFill rotWithShape="1">
          <a:blip r:embed="rId7">
            <a:alphaModFix/>
          </a:blip>
          <a:srcRect/>
          <a:stretch/>
        </p:blipFill>
        <p:spPr>
          <a:xfrm>
            <a:off x="11013305" y="5926590"/>
            <a:ext cx="1330599" cy="914681"/>
          </a:xfrm>
          <a:prstGeom prst="rect">
            <a:avLst/>
          </a:prstGeom>
          <a:noFill/>
          <a:ln>
            <a:noFill/>
          </a:ln>
        </p:spPr>
      </p:pic>
      <p:pic>
        <p:nvPicPr>
          <p:cNvPr id="2" name="Picture 1">
            <a:extLst>
              <a:ext uri="{FF2B5EF4-FFF2-40B4-BE49-F238E27FC236}">
                <a16:creationId xmlns:a16="http://schemas.microsoft.com/office/drawing/2014/main" id="{B42BF9C0-AF5C-025F-28AD-40AAE740F670}"/>
              </a:ext>
            </a:extLst>
          </p:cNvPr>
          <p:cNvPicPr>
            <a:picLocks noChangeAspect="1"/>
          </p:cNvPicPr>
          <p:nvPr/>
        </p:nvPicPr>
        <p:blipFill>
          <a:blip r:embed="rId8"/>
          <a:stretch>
            <a:fillRect/>
          </a:stretch>
        </p:blipFill>
        <p:spPr>
          <a:xfrm>
            <a:off x="-71964" y="1089604"/>
            <a:ext cx="9215963" cy="5856707"/>
          </a:xfrm>
          <a:prstGeom prst="rect">
            <a:avLst/>
          </a:prstGeom>
        </p:spPr>
      </p:pic>
    </p:spTree>
    <p:extLst>
      <p:ext uri="{BB962C8B-B14F-4D97-AF65-F5344CB8AC3E}">
        <p14:creationId xmlns:p14="http://schemas.microsoft.com/office/powerpoint/2010/main" val="370169330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887462" y="397229"/>
            <a:ext cx="7736427" cy="840667"/>
          </a:xfrm>
          <a:prstGeom prst="rect">
            <a:avLst/>
          </a:prstGeom>
        </p:spPr>
      </p:pic>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384911" y="543490"/>
            <a:ext cx="3244799"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Course Description</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1237896"/>
            <a:ext cx="3179850" cy="4089478"/>
          </a:xfrm>
          <a:prstGeom prst="rect">
            <a:avLst/>
          </a:prstGeom>
        </p:spPr>
      </p:pic>
      <p:sp>
        <p:nvSpPr>
          <p:cNvPr id="19" name="TextBox 18"/>
          <p:cNvSpPr txBox="1"/>
          <p:nvPr/>
        </p:nvSpPr>
        <p:spPr>
          <a:xfrm>
            <a:off x="457609" y="1637197"/>
            <a:ext cx="7662008" cy="3690177"/>
          </a:xfrm>
          <a:prstGeom prst="rect">
            <a:avLst/>
          </a:prstGeom>
          <a:noFill/>
        </p:spPr>
        <p:txBody>
          <a:bodyPr wrap="square" rtlCol="0">
            <a:spAutoFit/>
          </a:bodyPr>
          <a:lstStyle/>
          <a:p>
            <a:pPr marL="342900" marR="0" lvl="0" indent="-342900" algn="just" defTabSz="914400" rtl="0" eaLnBrk="1" fontAlgn="auto" latinLnBrk="0" hangingPunct="1">
              <a:lnSpc>
                <a:spcPct val="200000"/>
              </a:lnSpc>
              <a:spcBef>
                <a:spcPts val="0"/>
              </a:spcBef>
              <a:spcAft>
                <a:spcPts val="0"/>
              </a:spcAft>
              <a:buClrTx/>
              <a:buSzTx/>
              <a:buFont typeface="Wingdings" panose="05000000000000000000" pitchFamily="2" charset="2"/>
              <a:buChar char="q"/>
              <a:tabLst/>
              <a:defRPr/>
            </a:pPr>
            <a:r>
              <a:rPr kumimoji="0" lang="en-US" sz="20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Credit Hours: 3 credit hours </a:t>
            </a:r>
          </a:p>
          <a:p>
            <a:pPr marL="342900" marR="0" lvl="0" indent="-342900" algn="just" defTabSz="914400" rtl="0" eaLnBrk="1" fontAlgn="auto" latinLnBrk="0" hangingPunct="1">
              <a:lnSpc>
                <a:spcPct val="200000"/>
              </a:lnSpc>
              <a:spcBef>
                <a:spcPts val="0"/>
              </a:spcBef>
              <a:spcAft>
                <a:spcPts val="0"/>
              </a:spcAft>
              <a:buClrTx/>
              <a:buSzTx/>
              <a:buFont typeface="Wingdings" panose="05000000000000000000" pitchFamily="2" charset="2"/>
              <a:buChar char="q"/>
              <a:tabLst/>
              <a:defRPr/>
            </a:pPr>
            <a:r>
              <a:rPr kumimoji="0" lang="en-US" sz="20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The materials and reference for this course will be:</a:t>
            </a:r>
          </a:p>
          <a:p>
            <a:pPr marL="342900" marR="0" lvl="0" indent="-342900" algn="just" defTabSz="914400" rtl="0" eaLnBrk="1" fontAlgn="auto" latinLnBrk="0" hangingPunct="1">
              <a:lnSpc>
                <a:spcPct val="200000"/>
              </a:lnSpc>
              <a:spcBef>
                <a:spcPts val="0"/>
              </a:spcBef>
              <a:spcAft>
                <a:spcPts val="0"/>
              </a:spcAft>
              <a:buClrTx/>
              <a:buSzTx/>
              <a:buFont typeface="Wingdings" panose="05000000000000000000" pitchFamily="2" charset="2"/>
              <a:buChar char="§"/>
              <a:tabLst/>
              <a:defRPr/>
            </a:pPr>
            <a:r>
              <a:rPr kumimoji="0" lang="en-US" sz="20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The textbook.</a:t>
            </a:r>
          </a:p>
          <a:p>
            <a:pPr marL="342900" marR="0" lvl="0" indent="-342900" algn="just" defTabSz="914400" rtl="0" eaLnBrk="1" fontAlgn="auto" latinLnBrk="0" hangingPunct="1">
              <a:lnSpc>
                <a:spcPct val="200000"/>
              </a:lnSpc>
              <a:spcBef>
                <a:spcPts val="0"/>
              </a:spcBef>
              <a:spcAft>
                <a:spcPts val="0"/>
              </a:spcAft>
              <a:buClrTx/>
              <a:buSzTx/>
              <a:buFont typeface="Wingdings" panose="05000000000000000000" pitchFamily="2" charset="2"/>
              <a:buChar char="§"/>
              <a:tabLst/>
              <a:defRPr/>
            </a:pPr>
            <a:r>
              <a:rPr kumimoji="0" lang="en-US" sz="20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Lecture notes and slides.</a:t>
            </a:r>
          </a:p>
          <a:p>
            <a:pPr marL="342900" marR="0" lvl="0" indent="-342900" algn="just" defTabSz="914400" rtl="0" eaLnBrk="1" fontAlgn="auto" latinLnBrk="0" hangingPunct="1">
              <a:lnSpc>
                <a:spcPct val="200000"/>
              </a:lnSpc>
              <a:spcBef>
                <a:spcPts val="0"/>
              </a:spcBef>
              <a:spcAft>
                <a:spcPts val="0"/>
              </a:spcAft>
              <a:buClrTx/>
              <a:buSzTx/>
              <a:buFont typeface="Wingdings" panose="05000000000000000000" pitchFamily="2" charset="2"/>
              <a:buChar char="q"/>
              <a:tabLst/>
              <a:defRPr/>
            </a:pPr>
            <a:r>
              <a:rPr kumimoji="0" lang="en-US" sz="20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Required Textbook: Project Team Leadership and Communication by Samuel </a:t>
            </a:r>
            <a:r>
              <a:rPr kumimoji="0" lang="en-US" sz="2000" b="0" i="0" u="none" strike="noStrike" kern="1200" cap="none" spc="0" normalizeH="0" baseline="0" noProof="0" dirty="0" err="1">
                <a:ln>
                  <a:noFill/>
                </a:ln>
                <a:solidFill>
                  <a:srgbClr val="0A1F61"/>
                </a:solidFill>
                <a:effectLst/>
                <a:uLnTx/>
                <a:uFillTx/>
                <a:latin typeface="Tajawal ExtraBold" panose="00000800000000000000" pitchFamily="2" charset="-78"/>
                <a:ea typeface="+mn-ea"/>
                <a:cs typeface="Tajawal ExtraBold" panose="00000800000000000000" pitchFamily="2" charset="-78"/>
              </a:rPr>
              <a:t>Malachowsky</a:t>
            </a:r>
            <a:endParaRPr kumimoji="0" lang="en-US" sz="20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endParaRPr>
          </a:p>
        </p:txBody>
      </p:sp>
      <p:pic>
        <p:nvPicPr>
          <p:cNvPr id="5" name="Picture 4">
            <a:extLst>
              <a:ext uri="{FF2B5EF4-FFF2-40B4-BE49-F238E27FC236}">
                <a16:creationId xmlns:a16="http://schemas.microsoft.com/office/drawing/2014/main" id="{70C34181-0C18-9460-2497-AE885EEA672A}"/>
              </a:ext>
            </a:extLst>
          </p:cNvPr>
          <p:cNvPicPr>
            <a:picLocks noChangeAspect="1"/>
          </p:cNvPicPr>
          <p:nvPr/>
        </p:nvPicPr>
        <p:blipFill>
          <a:blip r:embed="rId8"/>
          <a:stretch>
            <a:fillRect/>
          </a:stretch>
        </p:blipFill>
        <p:spPr>
          <a:xfrm>
            <a:off x="8226174" y="1602642"/>
            <a:ext cx="3661942" cy="3359985"/>
          </a:xfrm>
          <a:prstGeom prst="rect">
            <a:avLst/>
          </a:prstGeom>
        </p:spPr>
      </p:pic>
    </p:spTree>
    <p:extLst>
      <p:ext uri="{BB962C8B-B14F-4D97-AF65-F5344CB8AC3E}">
        <p14:creationId xmlns:p14="http://schemas.microsoft.com/office/powerpoint/2010/main" val="302332663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887462" y="397229"/>
            <a:ext cx="7736427" cy="840667"/>
          </a:xfrm>
          <a:prstGeom prst="rect">
            <a:avLst/>
          </a:prstGeom>
        </p:spPr>
      </p:pic>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7" name="TextBox 6"/>
          <p:cNvSpPr txBox="1"/>
          <p:nvPr/>
        </p:nvSpPr>
        <p:spPr>
          <a:xfrm>
            <a:off x="2851201" y="554566"/>
            <a:ext cx="2525050"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Online Lecture</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sp>
        <p:nvSpPr>
          <p:cNvPr id="19" name="TextBox 18"/>
          <p:cNvSpPr txBox="1"/>
          <p:nvPr/>
        </p:nvSpPr>
        <p:spPr>
          <a:xfrm>
            <a:off x="130614" y="1995267"/>
            <a:ext cx="9405559" cy="2932341"/>
          </a:xfrm>
          <a:prstGeom prst="rect">
            <a:avLst/>
          </a:prstGeom>
          <a:noFill/>
        </p:spPr>
        <p:txBody>
          <a:bodyPr wrap="square" rtlCol="0">
            <a:spAutoFit/>
          </a:bodyPr>
          <a:lstStyle/>
          <a:p>
            <a:pPr marL="342900" marR="0" lvl="0" indent="-342900" algn="just" defTabSz="914400" rtl="0" eaLnBrk="1" fontAlgn="auto" latinLnBrk="0" hangingPunct="1">
              <a:lnSpc>
                <a:spcPct val="20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srgbClr val="002060"/>
                </a:solidFill>
                <a:effectLst/>
                <a:uLnTx/>
                <a:uFillTx/>
                <a:latin typeface="Tajawal ExtraBold" panose="00000800000000000000" pitchFamily="2" charset="-78"/>
                <a:ea typeface="+mn-ea"/>
                <a:cs typeface="Tajawal ExtraBold" panose="00000800000000000000" pitchFamily="2" charset="-78"/>
              </a:rPr>
              <a:t>Answer your questions/ Inquiries</a:t>
            </a:r>
          </a:p>
          <a:p>
            <a:pPr marL="342900" marR="0" lvl="0" indent="-342900" algn="just" defTabSz="914400" rtl="0" eaLnBrk="1" fontAlgn="auto" latinLnBrk="0" hangingPunct="1">
              <a:lnSpc>
                <a:spcPct val="20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srgbClr val="002060"/>
                </a:solidFill>
                <a:effectLst/>
                <a:uLnTx/>
                <a:uFillTx/>
                <a:latin typeface="Tajawal ExtraBold" panose="00000800000000000000" pitchFamily="2" charset="-78"/>
                <a:ea typeface="+mn-ea"/>
                <a:cs typeface="Tajawal ExtraBold" panose="00000800000000000000" pitchFamily="2" charset="-78"/>
              </a:rPr>
              <a:t>Solve different questions/problems related topic</a:t>
            </a:r>
          </a:p>
          <a:p>
            <a:pPr marL="342900" marR="0" lvl="0" indent="-342900" algn="just" defTabSz="914400" rtl="0" eaLnBrk="1" fontAlgn="auto" latinLnBrk="0" hangingPunct="1">
              <a:lnSpc>
                <a:spcPct val="20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srgbClr val="002060"/>
                </a:solidFill>
                <a:effectLst/>
                <a:uLnTx/>
                <a:uFillTx/>
                <a:latin typeface="Tajawal ExtraBold" panose="00000800000000000000" pitchFamily="2" charset="-78"/>
                <a:ea typeface="+mn-ea"/>
                <a:cs typeface="Tajawal ExtraBold" panose="00000800000000000000" pitchFamily="2" charset="-78"/>
              </a:rPr>
              <a:t>Provide and discuss your opinion with the instructor/ classmates</a:t>
            </a:r>
            <a:endParaRPr kumimoji="0" lang="ar-SA" sz="2400" b="0" i="0" u="none" strike="noStrike" kern="1200" cap="none" spc="0" normalizeH="0" baseline="0" noProof="0" dirty="0">
              <a:ln>
                <a:noFill/>
              </a:ln>
              <a:solidFill>
                <a:srgbClr val="002060"/>
              </a:solidFill>
              <a:effectLst/>
              <a:uLnTx/>
              <a:uFillTx/>
              <a:latin typeface="Tajawal ExtraBold" panose="00000800000000000000" pitchFamily="2" charset="-78"/>
              <a:ea typeface="+mn-ea"/>
              <a:cs typeface="Tajawal ExtraBold" panose="00000800000000000000" pitchFamily="2" charset="-78"/>
            </a:endParaRPr>
          </a:p>
          <a:p>
            <a:pPr marL="342900" marR="0" lvl="0" indent="-342900" algn="just" defTabSz="914400" rtl="0" eaLnBrk="1" fontAlgn="auto" latinLnBrk="0" hangingPunct="1">
              <a:lnSpc>
                <a:spcPct val="200000"/>
              </a:lnSpc>
              <a:spcBef>
                <a:spcPts val="0"/>
              </a:spcBef>
              <a:spcAft>
                <a:spcPts val="0"/>
              </a:spcAft>
              <a:buClrTx/>
              <a:buSzTx/>
              <a:buFont typeface="Arial" panose="020B0604020202020204" pitchFamily="34" charset="0"/>
              <a:buChar char="•"/>
              <a:tabLst/>
              <a:defRPr/>
            </a:pPr>
            <a:r>
              <a:rPr lang="en-US" sz="2400" dirty="0">
                <a:solidFill>
                  <a:srgbClr val="002060"/>
                </a:solidFill>
                <a:latin typeface="Tajawal ExtraBold" panose="00000800000000000000" pitchFamily="2" charset="-78"/>
                <a:cs typeface="Tajawal ExtraBold" panose="00000800000000000000" pitchFamily="2" charset="-78"/>
              </a:rPr>
              <a:t>Activities related </a:t>
            </a:r>
            <a:r>
              <a:rPr lang="en-US" sz="2400" dirty="0" err="1">
                <a:solidFill>
                  <a:srgbClr val="002060"/>
                </a:solidFill>
                <a:latin typeface="Tajawal ExtraBold" panose="00000800000000000000" pitchFamily="2" charset="-78"/>
                <a:cs typeface="Tajawal ExtraBold" panose="00000800000000000000" pitchFamily="2" charset="-78"/>
              </a:rPr>
              <a:t>toics</a:t>
            </a:r>
            <a:endParaRPr kumimoji="0" lang="en-US" sz="2400" b="0" i="0" u="none" strike="noStrike" kern="1200" cap="none" spc="0" normalizeH="0" baseline="0" noProof="0" dirty="0">
              <a:ln>
                <a:noFill/>
              </a:ln>
              <a:solidFill>
                <a:srgbClr val="002060"/>
              </a:solidFill>
              <a:effectLst/>
              <a:uLnTx/>
              <a:uFillTx/>
              <a:latin typeface="Tajawal ExtraBold" panose="00000800000000000000" pitchFamily="2" charset="-78"/>
              <a:ea typeface="+mn-ea"/>
              <a:cs typeface="Tajawal ExtraBold" panose="00000800000000000000" pitchFamily="2" charset="-78"/>
            </a:endParaRPr>
          </a:p>
        </p:txBody>
      </p:sp>
    </p:spTree>
    <p:extLst>
      <p:ext uri="{BB962C8B-B14F-4D97-AF65-F5344CB8AC3E}">
        <p14:creationId xmlns:p14="http://schemas.microsoft.com/office/powerpoint/2010/main" val="206777277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887462" y="397229"/>
            <a:ext cx="7736427" cy="840667"/>
          </a:xfrm>
          <a:prstGeom prst="rect">
            <a:avLst/>
          </a:prstGeom>
        </p:spPr>
      </p:pic>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7" name="TextBox 6"/>
          <p:cNvSpPr txBox="1"/>
          <p:nvPr/>
        </p:nvSpPr>
        <p:spPr>
          <a:xfrm>
            <a:off x="2851201" y="554566"/>
            <a:ext cx="3122971"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Course Objectives</a:t>
            </a:r>
          </a:p>
        </p:txBody>
      </p:sp>
      <p:pic>
        <p:nvPicPr>
          <p:cNvPr id="9" name="Picture 8"/>
          <p:cNvPicPr>
            <a:picLocks noChangeAspect="1"/>
          </p:cNvPicPr>
          <p:nvPr/>
        </p:nvPicPr>
        <p:blipFill>
          <a:blip r:embed="rId5"/>
          <a:stretch>
            <a:fillRect/>
          </a:stretch>
        </p:blipFill>
        <p:spPr>
          <a:xfrm>
            <a:off x="11092185" y="-27434"/>
            <a:ext cx="1225034" cy="6912868"/>
          </a:xfrm>
          <a:prstGeom prst="rect">
            <a:avLst/>
          </a:prstGeom>
        </p:spPr>
      </p:pic>
      <p:sp>
        <p:nvSpPr>
          <p:cNvPr id="19" name="TextBox 18"/>
          <p:cNvSpPr txBox="1"/>
          <p:nvPr/>
        </p:nvSpPr>
        <p:spPr>
          <a:xfrm>
            <a:off x="130614" y="1155102"/>
            <a:ext cx="10440445" cy="5148332"/>
          </a:xfrm>
          <a:prstGeom prst="rect">
            <a:avLst/>
          </a:prstGeom>
          <a:noFill/>
        </p:spPr>
        <p:txBody>
          <a:bodyPr wrap="square" rtlCol="0">
            <a:spAutoFit/>
          </a:bodyPr>
          <a:lstStyle/>
          <a:p>
            <a:pPr marL="342900" marR="0" lvl="0" indent="-342900" algn="just" defTabSz="914400" rtl="0" eaLnBrk="1" fontAlgn="auto" latinLnBrk="0" hangingPunct="1">
              <a:lnSpc>
                <a:spcPct val="200000"/>
              </a:lnSpc>
              <a:spcBef>
                <a:spcPts val="0"/>
              </a:spcBef>
              <a:spcAft>
                <a:spcPts val="0"/>
              </a:spcAft>
              <a:buClrTx/>
              <a:buSzTx/>
              <a:buFont typeface="Arial" panose="020B0604020202020204" pitchFamily="34" charset="0"/>
              <a:buChar char="•"/>
              <a:tabLst/>
              <a:defRPr/>
            </a:pPr>
            <a:r>
              <a:rPr kumimoji="0" lang="en-US" sz="2400" i="0" u="none" strike="noStrike" kern="1200" cap="none" spc="0" normalizeH="0" baseline="0" noProof="0" dirty="0">
                <a:ln>
                  <a:noFill/>
                </a:ln>
                <a:solidFill>
                  <a:srgbClr val="002060"/>
                </a:solidFill>
                <a:effectLst/>
                <a:uLnTx/>
                <a:uFillTx/>
                <a:latin typeface="Tajawal ExtraBold" panose="00000800000000000000" pitchFamily="2" charset="-78"/>
                <a:ea typeface="+mn-ea"/>
                <a:cs typeface="Tajawal ExtraBold" panose="00000800000000000000" pitchFamily="2" charset="-78"/>
              </a:rPr>
              <a:t>You’ve been self-motivated your whole life. </a:t>
            </a:r>
          </a:p>
          <a:p>
            <a:pPr marL="342900" marR="0" lvl="0" indent="-342900" algn="just" defTabSz="914400" rtl="0" eaLnBrk="1" fontAlgn="auto" latinLnBrk="0" hangingPunct="1">
              <a:lnSpc>
                <a:spcPct val="200000"/>
              </a:lnSpc>
              <a:spcBef>
                <a:spcPts val="0"/>
              </a:spcBef>
              <a:spcAft>
                <a:spcPts val="0"/>
              </a:spcAft>
              <a:buClrTx/>
              <a:buSzTx/>
              <a:buFont typeface="Arial" panose="020B0604020202020204" pitchFamily="34" charset="0"/>
              <a:buChar char="•"/>
              <a:tabLst/>
              <a:defRPr/>
            </a:pPr>
            <a:r>
              <a:rPr kumimoji="0" lang="en-US" sz="2400" i="0" u="none" strike="noStrike" kern="1200" cap="none" spc="0" normalizeH="0" baseline="0" noProof="0" dirty="0">
                <a:ln>
                  <a:noFill/>
                </a:ln>
                <a:solidFill>
                  <a:srgbClr val="002060"/>
                </a:solidFill>
                <a:effectLst/>
                <a:uLnTx/>
                <a:uFillTx/>
                <a:latin typeface="Tajawal ExtraBold" panose="00000800000000000000" pitchFamily="2" charset="-78"/>
                <a:ea typeface="+mn-ea"/>
                <a:cs typeface="Tajawal ExtraBold" panose="00000800000000000000" pitchFamily="2" charset="-78"/>
              </a:rPr>
              <a:t>You’ve mastered the skills and technical expertise required by your field. </a:t>
            </a:r>
          </a:p>
          <a:p>
            <a:pPr marL="342900" marR="0" lvl="0" indent="-342900" algn="just" defTabSz="914400" rtl="0" eaLnBrk="1" fontAlgn="auto" latinLnBrk="0" hangingPunct="1">
              <a:lnSpc>
                <a:spcPct val="200000"/>
              </a:lnSpc>
              <a:spcBef>
                <a:spcPts val="0"/>
              </a:spcBef>
              <a:spcAft>
                <a:spcPts val="0"/>
              </a:spcAft>
              <a:buClrTx/>
              <a:buSzTx/>
              <a:buFont typeface="Arial" panose="020B0604020202020204" pitchFamily="34" charset="0"/>
              <a:buChar char="•"/>
              <a:tabLst/>
              <a:defRPr/>
            </a:pPr>
            <a:r>
              <a:rPr kumimoji="0" lang="en-US" sz="2400" i="0" u="none" strike="noStrike" kern="1200" cap="none" spc="0" normalizeH="0" baseline="0" noProof="0" dirty="0">
                <a:ln>
                  <a:noFill/>
                </a:ln>
                <a:solidFill>
                  <a:srgbClr val="002060"/>
                </a:solidFill>
                <a:effectLst/>
                <a:uLnTx/>
                <a:uFillTx/>
                <a:latin typeface="Tajawal ExtraBold" panose="00000800000000000000" pitchFamily="2" charset="-78"/>
                <a:ea typeface="+mn-ea"/>
                <a:cs typeface="Tajawal ExtraBold" panose="00000800000000000000" pitchFamily="2" charset="-78"/>
              </a:rPr>
              <a:t>Your colleagues and peers respect you as a professional and a friend.  </a:t>
            </a:r>
          </a:p>
          <a:p>
            <a:pPr marL="342900" marR="0" lvl="0" indent="-342900" algn="just" defTabSz="914400" rtl="0" eaLnBrk="1" fontAlgn="auto" latinLnBrk="0" hangingPunct="1">
              <a:lnSpc>
                <a:spcPct val="200000"/>
              </a:lnSpc>
              <a:spcBef>
                <a:spcPts val="0"/>
              </a:spcBef>
              <a:spcAft>
                <a:spcPts val="0"/>
              </a:spcAft>
              <a:buClrTx/>
              <a:buSzTx/>
              <a:buFont typeface="Arial" panose="020B0604020202020204" pitchFamily="34" charset="0"/>
              <a:buChar char="•"/>
              <a:tabLst/>
              <a:defRPr/>
            </a:pPr>
            <a:r>
              <a:rPr kumimoji="0" lang="en-US" sz="2400" i="0" u="none" strike="noStrike" kern="1200" cap="none" spc="0" normalizeH="0" baseline="0" noProof="0" dirty="0">
                <a:ln>
                  <a:noFill/>
                </a:ln>
                <a:solidFill>
                  <a:srgbClr val="002060"/>
                </a:solidFill>
                <a:effectLst/>
                <a:uLnTx/>
                <a:uFillTx/>
                <a:latin typeface="Tajawal ExtraBold" panose="00000800000000000000" pitchFamily="2" charset="-78"/>
                <a:ea typeface="+mn-ea"/>
                <a:cs typeface="Tajawal ExtraBold" panose="00000800000000000000" pitchFamily="2" charset="-78"/>
              </a:rPr>
              <a:t>But nothing has prepared you for the host of challenges that come with leading a team: oppressive schedules, demanding customers, and people who just can’t seem to get to work.</a:t>
            </a:r>
          </a:p>
          <a:p>
            <a:pPr marL="285750" marR="0" lvl="0" indent="-285750" algn="just" defTabSz="914400" rtl="0" eaLnBrk="1" fontAlgn="auto" latinLnBrk="0" hangingPunct="1">
              <a:lnSpc>
                <a:spcPct val="200000"/>
              </a:lnSpc>
              <a:spcBef>
                <a:spcPts val="0"/>
              </a:spcBef>
              <a:spcAft>
                <a:spcPts val="0"/>
              </a:spcAft>
              <a:buClrTx/>
              <a:buSzTx/>
              <a:buFont typeface="Arial" panose="020B0604020202020204" pitchFamily="34" charset="0"/>
              <a:buChar char="•"/>
              <a:tabLst/>
              <a:defRPr/>
            </a:pPr>
            <a:endParaRPr kumimoji="0" lang="en-US" sz="2400" i="0" u="none" strike="noStrike" kern="1200" cap="none" spc="0" normalizeH="0" baseline="0" noProof="0" dirty="0">
              <a:ln>
                <a:noFill/>
              </a:ln>
              <a:solidFill>
                <a:srgbClr val="002060"/>
              </a:solidFill>
              <a:effectLst/>
              <a:uLnTx/>
              <a:uFillTx/>
              <a:latin typeface="Tajawal ExtraBold" panose="00000800000000000000" pitchFamily="2" charset="-78"/>
              <a:ea typeface="+mn-ea"/>
              <a:cs typeface="Tajawal ExtraBold" panose="00000800000000000000" pitchFamily="2" charset="-78"/>
            </a:endParaRPr>
          </a:p>
        </p:txBody>
      </p:sp>
    </p:spTree>
    <p:extLst>
      <p:ext uri="{BB962C8B-B14F-4D97-AF65-F5344CB8AC3E}">
        <p14:creationId xmlns:p14="http://schemas.microsoft.com/office/powerpoint/2010/main" val="12594457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887462" y="397229"/>
            <a:ext cx="7736427" cy="840667"/>
          </a:xfrm>
          <a:prstGeom prst="rect">
            <a:avLst/>
          </a:prstGeom>
        </p:spPr>
      </p:pic>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7" name="TextBox 6"/>
          <p:cNvSpPr txBox="1"/>
          <p:nvPr/>
        </p:nvSpPr>
        <p:spPr>
          <a:xfrm>
            <a:off x="2851201" y="554566"/>
            <a:ext cx="3122971"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Course Objectives</a:t>
            </a:r>
          </a:p>
        </p:txBody>
      </p:sp>
      <p:pic>
        <p:nvPicPr>
          <p:cNvPr id="9" name="Picture 8"/>
          <p:cNvPicPr>
            <a:picLocks noChangeAspect="1"/>
          </p:cNvPicPr>
          <p:nvPr/>
        </p:nvPicPr>
        <p:blipFill>
          <a:blip r:embed="rId5"/>
          <a:stretch>
            <a:fillRect/>
          </a:stretch>
        </p:blipFill>
        <p:spPr>
          <a:xfrm>
            <a:off x="11092185" y="-27434"/>
            <a:ext cx="1225034" cy="6912868"/>
          </a:xfrm>
          <a:prstGeom prst="rect">
            <a:avLst/>
          </a:prstGeom>
        </p:spPr>
      </p:pic>
      <p:sp>
        <p:nvSpPr>
          <p:cNvPr id="19" name="TextBox 18"/>
          <p:cNvSpPr txBox="1"/>
          <p:nvPr/>
        </p:nvSpPr>
        <p:spPr>
          <a:xfrm>
            <a:off x="391177" y="1250538"/>
            <a:ext cx="10440445" cy="5148332"/>
          </a:xfrm>
          <a:prstGeom prst="rect">
            <a:avLst/>
          </a:prstGeom>
          <a:noFill/>
        </p:spPr>
        <p:txBody>
          <a:bodyPr wrap="square" rtlCol="0">
            <a:spAutoFit/>
          </a:bodyPr>
          <a:lstStyle/>
          <a:p>
            <a:pPr marL="342900" marR="0" lvl="0" indent="-342900" algn="just" defTabSz="914400" rtl="0" eaLnBrk="1" fontAlgn="auto" latinLnBrk="0" hangingPunct="1">
              <a:lnSpc>
                <a:spcPct val="200000"/>
              </a:lnSpc>
              <a:spcBef>
                <a:spcPts val="0"/>
              </a:spcBef>
              <a:spcAft>
                <a:spcPts val="0"/>
              </a:spcAft>
              <a:buClrTx/>
              <a:buSzTx/>
              <a:buFont typeface="Arial" panose="020B0604020202020204" pitchFamily="34" charset="0"/>
              <a:buChar char="•"/>
              <a:tabLst/>
              <a:defRPr/>
            </a:pPr>
            <a:r>
              <a:rPr kumimoji="0" lang="en-US" sz="2400" i="0" u="none" strike="noStrike" kern="1200" cap="none" spc="0" normalizeH="0" baseline="0" noProof="0" dirty="0">
                <a:ln>
                  <a:noFill/>
                </a:ln>
                <a:solidFill>
                  <a:srgbClr val="002060"/>
                </a:solidFill>
                <a:effectLst/>
                <a:uLnTx/>
                <a:uFillTx/>
                <a:latin typeface="Tajawal ExtraBold" panose="00000800000000000000" pitchFamily="2" charset="-78"/>
                <a:ea typeface="+mn-ea"/>
                <a:cs typeface="Tajawal ExtraBold" panose="00000800000000000000" pitchFamily="2" charset="-78"/>
              </a:rPr>
              <a:t>This course takes a step-by-step approach in helping you to understand how to fulfil the expectations of a team leader—from gaining a basic grasp of what makes a project a project—to techniques in estimating time and creating schedules—to how to properly communicate reports, metrics, and numbers in a way that’s relevant to those who care about your project.</a:t>
            </a:r>
          </a:p>
          <a:p>
            <a:pPr marL="285750" marR="0" lvl="0" indent="-285750" algn="just" defTabSz="914400" rtl="0" eaLnBrk="1" fontAlgn="auto" latinLnBrk="0" hangingPunct="1">
              <a:lnSpc>
                <a:spcPct val="200000"/>
              </a:lnSpc>
              <a:spcBef>
                <a:spcPts val="0"/>
              </a:spcBef>
              <a:spcAft>
                <a:spcPts val="0"/>
              </a:spcAft>
              <a:buClrTx/>
              <a:buSzTx/>
              <a:buFont typeface="Arial" panose="020B0604020202020204" pitchFamily="34" charset="0"/>
              <a:buChar char="•"/>
              <a:tabLst/>
              <a:defRPr/>
            </a:pPr>
            <a:endParaRPr kumimoji="0" lang="en-US" sz="2400" i="0" u="none" strike="noStrike" kern="1200" cap="none" spc="0" normalizeH="0" baseline="0" noProof="0" dirty="0">
              <a:ln>
                <a:noFill/>
              </a:ln>
              <a:solidFill>
                <a:srgbClr val="002060"/>
              </a:solidFill>
              <a:effectLst/>
              <a:uLnTx/>
              <a:uFillTx/>
              <a:latin typeface="Tajawal ExtraBold" panose="00000800000000000000" pitchFamily="2" charset="-78"/>
              <a:ea typeface="+mn-ea"/>
              <a:cs typeface="Tajawal ExtraBold" panose="00000800000000000000" pitchFamily="2" charset="-78"/>
            </a:endParaRPr>
          </a:p>
        </p:txBody>
      </p:sp>
    </p:spTree>
    <p:extLst>
      <p:ext uri="{BB962C8B-B14F-4D97-AF65-F5344CB8AC3E}">
        <p14:creationId xmlns:p14="http://schemas.microsoft.com/office/powerpoint/2010/main" val="335043313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99"/>
        <p:cNvGrpSpPr/>
        <p:nvPr/>
      </p:nvGrpSpPr>
      <p:grpSpPr>
        <a:xfrm>
          <a:off x="0" y="0"/>
          <a:ext cx="0" cy="0"/>
          <a:chOff x="0" y="0"/>
          <a:chExt cx="0" cy="0"/>
        </a:xfrm>
      </p:grpSpPr>
      <p:pic>
        <p:nvPicPr>
          <p:cNvPr id="100" name="Google Shape;100;p2"/>
          <p:cNvPicPr preferRelativeResize="0"/>
          <p:nvPr/>
        </p:nvPicPr>
        <p:blipFill rotWithShape="1">
          <a:blip r:embed="rId3">
            <a:alphaModFix/>
          </a:blip>
          <a:srcRect/>
          <a:stretch/>
        </p:blipFill>
        <p:spPr>
          <a:xfrm>
            <a:off x="-71966" y="-1300969"/>
            <a:ext cx="12335929" cy="6997397"/>
          </a:xfrm>
          <a:prstGeom prst="rect">
            <a:avLst/>
          </a:prstGeom>
          <a:noFill/>
          <a:ln>
            <a:noFill/>
          </a:ln>
        </p:spPr>
      </p:pic>
      <p:pic>
        <p:nvPicPr>
          <p:cNvPr id="103" name="Google Shape;103;p2"/>
          <p:cNvPicPr preferRelativeResize="0"/>
          <p:nvPr/>
        </p:nvPicPr>
        <p:blipFill rotWithShape="1">
          <a:blip r:embed="rId4">
            <a:alphaModFix/>
          </a:blip>
          <a:srcRect/>
          <a:stretch/>
        </p:blipFill>
        <p:spPr>
          <a:xfrm>
            <a:off x="3809354" y="-35276"/>
            <a:ext cx="5811489" cy="1243630"/>
          </a:xfrm>
          <a:prstGeom prst="rect">
            <a:avLst/>
          </a:prstGeom>
          <a:noFill/>
          <a:ln>
            <a:noFill/>
          </a:ln>
        </p:spPr>
      </p:pic>
      <p:sp>
        <p:nvSpPr>
          <p:cNvPr id="105" name="Google Shape;105;p2"/>
          <p:cNvSpPr txBox="1"/>
          <p:nvPr/>
        </p:nvSpPr>
        <p:spPr>
          <a:xfrm>
            <a:off x="3757808" y="24035"/>
            <a:ext cx="5681100" cy="892512"/>
          </a:xfrm>
          <a:prstGeom prst="rect">
            <a:avLst/>
          </a:prstGeom>
          <a:noFill/>
          <a:ln>
            <a:noFill/>
          </a:ln>
        </p:spPr>
        <p:txBody>
          <a:bodyPr spcFirstLastPara="1" wrap="square" lIns="91425" tIns="45700" rIns="91425" bIns="4570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sym typeface="Tajawal Medium"/>
              </a:rPr>
              <a:t>Reference</a:t>
            </a:r>
            <a:endParaRPr kumimoji="0" lang="en-US" sz="3200" b="0" i="0" u="none" strike="noStrike" kern="1200" cap="none" spc="0" normalizeH="0" baseline="0" noProof="0" dirty="0">
              <a:ln>
                <a:noFill/>
              </a:ln>
              <a:solidFill>
                <a:srgbClr val="FF9518"/>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sz="20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08" name="Google Shape;108;p2"/>
          <p:cNvSpPr txBox="1"/>
          <p:nvPr/>
        </p:nvSpPr>
        <p:spPr>
          <a:xfrm>
            <a:off x="2514606" y="2942111"/>
            <a:ext cx="8744006" cy="1692731"/>
          </a:xfrm>
          <a:prstGeom prst="rect">
            <a:avLst/>
          </a:prstGeom>
          <a:noFill/>
          <a:ln>
            <a:noFill/>
          </a:ln>
        </p:spPr>
        <p:txBody>
          <a:bodyPr spcFirstLastPara="1" wrap="square" lIns="91425" tIns="45700" rIns="91425" bIns="45700" anchor="t" anchorCtr="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prstClr val="white"/>
                </a:solidFill>
                <a:effectLst/>
                <a:uLnTx/>
                <a:uFillTx/>
                <a:latin typeface="Arial" panose="020B0604020202020204" pitchFamily="34" charset="0"/>
                <a:ea typeface="Tajawal Medium"/>
                <a:cs typeface="Arial" panose="020B0604020202020204" pitchFamily="34" charset="0"/>
                <a:sym typeface="Tajawal Medium"/>
              </a:rPr>
              <a:t>Education:</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600" b="0" i="0" u="none" strike="noStrike" kern="1200" cap="none" spc="0" normalizeH="0" baseline="0" noProof="0" dirty="0">
                <a:ln>
                  <a:noFill/>
                </a:ln>
                <a:solidFill>
                  <a:prstClr val="white"/>
                </a:solidFill>
                <a:effectLst/>
                <a:uLnTx/>
                <a:uFillTx/>
                <a:latin typeface="Arial" panose="020B0604020202020204" pitchFamily="34" charset="0"/>
                <a:ea typeface="Tajawal Medium"/>
                <a:cs typeface="Arial" panose="020B0604020202020204" pitchFamily="34" charset="0"/>
                <a:sym typeface="Tajawal Medium"/>
              </a:rPr>
              <a:t>Doctorate of Business Administration2021</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600" b="0" i="0" u="none" strike="noStrike" kern="1200" cap="none" spc="0" normalizeH="0" baseline="0" noProof="0" dirty="0">
                <a:ln>
                  <a:noFill/>
                </a:ln>
                <a:solidFill>
                  <a:prstClr val="white"/>
                </a:solidFill>
                <a:effectLst/>
                <a:uLnTx/>
                <a:uFillTx/>
                <a:latin typeface="Arial" panose="020B0604020202020204" pitchFamily="34" charset="0"/>
                <a:ea typeface="Tajawal Medium"/>
                <a:cs typeface="Arial" panose="020B0604020202020204" pitchFamily="34" charset="0"/>
                <a:sym typeface="Tajawal Medium"/>
              </a:rPr>
              <a:t>Master of Business Administration 2016</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600" b="0" i="0" u="none" strike="noStrike" kern="1200" cap="none" spc="0" normalizeH="0" baseline="0" noProof="0" dirty="0">
                <a:ln>
                  <a:noFill/>
                </a:ln>
                <a:solidFill>
                  <a:prstClr val="white"/>
                </a:solidFill>
                <a:effectLst/>
                <a:uLnTx/>
                <a:uFillTx/>
                <a:latin typeface="Arial" panose="020B0604020202020204" pitchFamily="34" charset="0"/>
                <a:ea typeface="Tajawal Medium"/>
                <a:cs typeface="Arial" panose="020B0604020202020204" pitchFamily="34" charset="0"/>
                <a:sym typeface="Tajawal Medium"/>
              </a:rPr>
              <a:t>Postgraduate Diploma in Business Administration 2011</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600" b="0" i="0" u="none" strike="noStrike" kern="1200" cap="none" spc="0" normalizeH="0" baseline="0" noProof="0" dirty="0">
                <a:ln>
                  <a:noFill/>
                </a:ln>
                <a:solidFill>
                  <a:prstClr val="white"/>
                </a:solidFill>
                <a:effectLst/>
                <a:uLnTx/>
                <a:uFillTx/>
                <a:latin typeface="Arial" panose="020B0604020202020204" pitchFamily="34" charset="0"/>
                <a:ea typeface="Tajawal Medium"/>
                <a:cs typeface="Arial" panose="020B0604020202020204" pitchFamily="34" charset="0"/>
                <a:sym typeface="Tajawal Medium"/>
              </a:rPr>
              <a:t>Bachelor degree in Economics 1999</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prstClr val="white"/>
              </a:solidFill>
              <a:effectLst/>
              <a:uLnTx/>
              <a:uFillTx/>
              <a:latin typeface="Arial" panose="020B0604020202020204" pitchFamily="34" charset="0"/>
              <a:ea typeface="Tajawal Medium"/>
              <a:cs typeface="Arial" panose="020B0604020202020204" pitchFamily="34" charset="0"/>
              <a:sym typeface="Tajawal Medium"/>
            </a:endParaRPr>
          </a:p>
        </p:txBody>
      </p:sp>
      <p:sp>
        <p:nvSpPr>
          <p:cNvPr id="16" name="Google Shape;108;p2"/>
          <p:cNvSpPr txBox="1"/>
          <p:nvPr/>
        </p:nvSpPr>
        <p:spPr>
          <a:xfrm>
            <a:off x="2614463" y="4100891"/>
            <a:ext cx="4341765" cy="1261844"/>
          </a:xfrm>
          <a:prstGeom prst="rect">
            <a:avLst/>
          </a:prstGeom>
          <a:noFill/>
          <a:ln>
            <a:noFill/>
          </a:ln>
        </p:spPr>
        <p:txBody>
          <a:bodyPr spcFirstLastPara="1" wrap="square" lIns="91425" tIns="45700" rIns="91425" bIns="45700" anchor="t" anchorCtr="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000" b="0" i="0" u="none" strike="noStrike" kern="1200" cap="none" spc="0" normalizeH="0" baseline="0" noProof="0" dirty="0">
              <a:ln>
                <a:noFill/>
              </a:ln>
              <a:solidFill>
                <a:prstClr val="white"/>
              </a:solidFill>
              <a:effectLst/>
              <a:uLnTx/>
              <a:uFillTx/>
              <a:latin typeface="Tajawal Medium"/>
              <a:ea typeface="Tajawal Medium"/>
              <a:cs typeface="Tajawal Medium"/>
              <a:sym typeface="Tajawal Medium"/>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white"/>
                </a:solidFill>
                <a:effectLst/>
                <a:uLnTx/>
                <a:uFillTx/>
                <a:latin typeface="Arial" panose="020B0604020202020204" pitchFamily="34" charset="0"/>
                <a:ea typeface="Tajawal Medium"/>
                <a:cs typeface="Arial" panose="020B0604020202020204" pitchFamily="34" charset="0"/>
                <a:sym typeface="Tajawal Medium"/>
              </a:rPr>
              <a:t>Experiences:</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600" b="0" i="0" u="none" strike="noStrike" kern="1200" cap="none" spc="0" normalizeH="0" baseline="0" noProof="0" dirty="0">
                <a:ln>
                  <a:noFill/>
                </a:ln>
                <a:solidFill>
                  <a:prstClr val="white"/>
                </a:solidFill>
                <a:effectLst/>
                <a:uLnTx/>
                <a:uFillTx/>
                <a:latin typeface="Arial" panose="020B0604020202020204" pitchFamily="34" charset="0"/>
                <a:ea typeface="Tajawal Medium"/>
                <a:cs typeface="Arial" panose="020B0604020202020204" pitchFamily="34" charset="0"/>
                <a:sym typeface="Tajawal Medium"/>
              </a:rPr>
              <a:t>Teaching different courses in management</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600" b="0" i="0" u="none" strike="noStrike" kern="1200" cap="none" spc="0" normalizeH="0" baseline="0" noProof="0" dirty="0">
                <a:ln>
                  <a:noFill/>
                </a:ln>
                <a:solidFill>
                  <a:prstClr val="white"/>
                </a:solidFill>
                <a:effectLst/>
                <a:uLnTx/>
                <a:uFillTx/>
                <a:latin typeface="Arial" panose="020B0604020202020204" pitchFamily="34" charset="0"/>
                <a:ea typeface="Tajawal Medium"/>
                <a:cs typeface="Arial" panose="020B0604020202020204" pitchFamily="34" charset="0"/>
                <a:sym typeface="Tajawal Medium"/>
              </a:rPr>
              <a:t>Teaching research methodology</a:t>
            </a:r>
          </a:p>
        </p:txBody>
      </p:sp>
      <p:pic>
        <p:nvPicPr>
          <p:cNvPr id="104" name="Google Shape;104;p2"/>
          <p:cNvPicPr preferRelativeResize="0"/>
          <p:nvPr/>
        </p:nvPicPr>
        <p:blipFill rotWithShape="1">
          <a:blip r:embed="rId5">
            <a:alphaModFix/>
          </a:blip>
          <a:srcRect/>
          <a:stretch/>
        </p:blipFill>
        <p:spPr>
          <a:xfrm>
            <a:off x="-114989" y="-109981"/>
            <a:ext cx="2729452" cy="6989475"/>
          </a:xfrm>
          <a:prstGeom prst="rect">
            <a:avLst/>
          </a:prstGeom>
          <a:noFill/>
          <a:ln>
            <a:noFill/>
          </a:ln>
        </p:spPr>
      </p:pic>
      <p:pic>
        <p:nvPicPr>
          <p:cNvPr id="106" name="Google Shape;106;p2"/>
          <p:cNvPicPr preferRelativeResize="0"/>
          <p:nvPr/>
        </p:nvPicPr>
        <p:blipFill rotWithShape="1">
          <a:blip r:embed="rId6">
            <a:alphaModFix/>
          </a:blip>
          <a:srcRect/>
          <a:stretch/>
        </p:blipFill>
        <p:spPr>
          <a:xfrm>
            <a:off x="155345" y="4934428"/>
            <a:ext cx="1957132" cy="1524000"/>
          </a:xfrm>
          <a:prstGeom prst="rect">
            <a:avLst/>
          </a:prstGeom>
          <a:noFill/>
          <a:ln>
            <a:noFill/>
          </a:ln>
        </p:spPr>
      </p:pic>
      <p:pic>
        <p:nvPicPr>
          <p:cNvPr id="3" name="Picture 2">
            <a:extLst>
              <a:ext uri="{FF2B5EF4-FFF2-40B4-BE49-F238E27FC236}">
                <a16:creationId xmlns:a16="http://schemas.microsoft.com/office/drawing/2014/main" id="{2605843A-B36B-BEC6-28B3-362D88C4095D}"/>
              </a:ext>
            </a:extLst>
          </p:cNvPr>
          <p:cNvPicPr>
            <a:picLocks noChangeAspect="1"/>
          </p:cNvPicPr>
          <p:nvPr/>
        </p:nvPicPr>
        <p:blipFill>
          <a:blip r:embed="rId7"/>
          <a:stretch>
            <a:fillRect/>
          </a:stretch>
        </p:blipFill>
        <p:spPr>
          <a:xfrm>
            <a:off x="3518970" y="1495265"/>
            <a:ext cx="5154056" cy="4731751"/>
          </a:xfrm>
          <a:prstGeom prst="rect">
            <a:avLst/>
          </a:prstGeom>
        </p:spPr>
      </p:pic>
    </p:spTree>
    <p:extLst>
      <p:ext uri="{BB962C8B-B14F-4D97-AF65-F5344CB8AC3E}">
        <p14:creationId xmlns:p14="http://schemas.microsoft.com/office/powerpoint/2010/main" val="299808720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836815" y="123156"/>
            <a:ext cx="7736427" cy="840667"/>
          </a:xfrm>
          <a:prstGeom prst="rect">
            <a:avLst/>
          </a:prstGeom>
        </p:spPr>
      </p:pic>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30614" y="5899428"/>
            <a:ext cx="1071043" cy="893498"/>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440788" y="281879"/>
            <a:ext cx="3324949"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Learning Outcomes</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11781838" y="-27434"/>
            <a:ext cx="535380" cy="6912868"/>
          </a:xfrm>
          <a:prstGeom prst="rect">
            <a:avLst/>
          </a:prstGeom>
        </p:spPr>
      </p:pic>
      <p:sp>
        <p:nvSpPr>
          <p:cNvPr id="19" name="TextBox 18"/>
          <p:cNvSpPr txBox="1"/>
          <p:nvPr/>
        </p:nvSpPr>
        <p:spPr>
          <a:xfrm>
            <a:off x="249939" y="828320"/>
            <a:ext cx="11412574" cy="5148332"/>
          </a:xfrm>
          <a:prstGeom prst="rect">
            <a:avLst/>
          </a:prstGeom>
          <a:noFill/>
        </p:spPr>
        <p:txBody>
          <a:bodyPr wrap="square" rtlCol="0">
            <a:spAutoFit/>
          </a:bodyPr>
          <a:lstStyle/>
          <a:p>
            <a:pPr marL="171450" marR="0" lvl="0" indent="-171450" algn="just" defTabSz="914400" rtl="0" eaLnBrk="1" fontAlgn="auto" latinLnBrk="0" hangingPunct="1">
              <a:lnSpc>
                <a:spcPct val="20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srgbClr val="002060"/>
                </a:solidFill>
                <a:effectLst/>
                <a:uLnTx/>
                <a:uFillTx/>
                <a:latin typeface="Tajawal ExtraBold" panose="00000800000000000000" pitchFamily="2" charset="-78"/>
                <a:ea typeface="+mn-ea"/>
                <a:cs typeface="Tajawal ExtraBold" panose="00000800000000000000" pitchFamily="2" charset="-78"/>
              </a:rPr>
              <a:t>Understand the principles of leadership, and how they apply to you as a professional and those you work with</a:t>
            </a:r>
          </a:p>
          <a:p>
            <a:pPr marL="171450" marR="0" lvl="0" indent="-171450" algn="just" defTabSz="914400" rtl="0" eaLnBrk="1" fontAlgn="auto" latinLnBrk="0" hangingPunct="1">
              <a:lnSpc>
                <a:spcPct val="20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srgbClr val="002060"/>
                </a:solidFill>
                <a:effectLst/>
                <a:uLnTx/>
                <a:uFillTx/>
                <a:latin typeface="Tajawal ExtraBold" panose="00000800000000000000" pitchFamily="2" charset="-78"/>
                <a:ea typeface="+mn-ea"/>
                <a:cs typeface="Tajawal ExtraBold" panose="00000800000000000000" pitchFamily="2" charset="-78"/>
              </a:rPr>
              <a:t>Properly prioritize tasks, project schedules, and customer demands</a:t>
            </a:r>
          </a:p>
          <a:p>
            <a:pPr marL="171450" marR="0" lvl="0" indent="-171450" algn="just" defTabSz="914400" rtl="0" eaLnBrk="1" fontAlgn="auto" latinLnBrk="0" hangingPunct="1">
              <a:lnSpc>
                <a:spcPct val="20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srgbClr val="002060"/>
                </a:solidFill>
                <a:effectLst/>
                <a:uLnTx/>
                <a:uFillTx/>
                <a:latin typeface="Tajawal ExtraBold" panose="00000800000000000000" pitchFamily="2" charset="-78"/>
                <a:ea typeface="+mn-ea"/>
                <a:cs typeface="Tajawal ExtraBold" panose="00000800000000000000" pitchFamily="2" charset="-78"/>
              </a:rPr>
              <a:t>Analyze and manage the expectations of those important to the project through consistent, planned communication</a:t>
            </a:r>
          </a:p>
          <a:p>
            <a:pPr marL="171450" marR="0" lvl="0" indent="-171450" algn="just" defTabSz="914400" rtl="0" eaLnBrk="1" fontAlgn="auto" latinLnBrk="0" hangingPunct="1">
              <a:lnSpc>
                <a:spcPct val="20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srgbClr val="002060"/>
                </a:solidFill>
                <a:effectLst/>
                <a:uLnTx/>
                <a:uFillTx/>
                <a:latin typeface="Tajawal ExtraBold" panose="00000800000000000000" pitchFamily="2" charset="-78"/>
                <a:ea typeface="+mn-ea"/>
                <a:cs typeface="Tajawal ExtraBold" panose="00000800000000000000" pitchFamily="2" charset="-78"/>
              </a:rPr>
              <a:t>Build trust, foster commitment, and manage conflict within your team</a:t>
            </a:r>
          </a:p>
          <a:p>
            <a:pPr marL="171450" marR="0" lvl="0" indent="-171450" algn="just" defTabSz="914400" rtl="0" eaLnBrk="1" fontAlgn="auto" latinLnBrk="0" hangingPunct="1">
              <a:lnSpc>
                <a:spcPct val="20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srgbClr val="002060"/>
                </a:solidFill>
                <a:effectLst/>
                <a:uLnTx/>
                <a:uFillTx/>
                <a:latin typeface="Tajawal ExtraBold" panose="00000800000000000000" pitchFamily="2" charset="-78"/>
                <a:ea typeface="+mn-ea"/>
                <a:cs typeface="Tajawal ExtraBold" panose="00000800000000000000" pitchFamily="2" charset="-78"/>
              </a:rPr>
              <a:t>Identify and stop common project issues in their tracks and much more</a:t>
            </a:r>
          </a:p>
        </p:txBody>
      </p:sp>
    </p:spTree>
    <p:extLst>
      <p:ext uri="{BB962C8B-B14F-4D97-AF65-F5344CB8AC3E}">
        <p14:creationId xmlns:p14="http://schemas.microsoft.com/office/powerpoint/2010/main" val="396194489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887462" y="397229"/>
            <a:ext cx="7736427" cy="840667"/>
          </a:xfrm>
          <a:prstGeom prst="rect">
            <a:avLst/>
          </a:prstGeom>
        </p:spPr>
      </p:pic>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5986966"/>
            <a:ext cx="1001919" cy="898468"/>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902226" y="580565"/>
            <a:ext cx="2822713"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Topics</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9833968" y="580565"/>
            <a:ext cx="2349723" cy="5748868"/>
          </a:xfrm>
          <a:prstGeom prst="rect">
            <a:avLst/>
          </a:prstGeom>
        </p:spPr>
      </p:pic>
      <p:sp>
        <p:nvSpPr>
          <p:cNvPr id="19" name="TextBox 18"/>
          <p:cNvSpPr txBox="1"/>
          <p:nvPr/>
        </p:nvSpPr>
        <p:spPr>
          <a:xfrm>
            <a:off x="179895" y="1452967"/>
            <a:ext cx="12163122" cy="4320926"/>
          </a:xfrm>
          <a:prstGeom prst="rect">
            <a:avLst/>
          </a:prstGeom>
          <a:noFill/>
        </p:spPr>
        <p:txBody>
          <a:bodyPr wrap="square" rtlCol="0">
            <a:spAutoFit/>
          </a:bodyPr>
          <a:lstStyle/>
          <a:p>
            <a:pPr marL="342900" lvl="0" indent="-342900" rtl="0">
              <a:lnSpc>
                <a:spcPct val="107000"/>
              </a:lnSpc>
              <a:buFont typeface="+mj-lt"/>
              <a:buAutoNum type="arabicPeriod"/>
            </a:pPr>
            <a:r>
              <a:rPr lang="en-US" sz="2800" dirty="0">
                <a:solidFill>
                  <a:srgbClr val="002060"/>
                </a:solidFill>
                <a:effectLst/>
                <a:latin typeface="Calibri" panose="020F0502020204030204" pitchFamily="34" charset="0"/>
                <a:ea typeface="Calibri" panose="020F0502020204030204" pitchFamily="34" charset="0"/>
                <a:cs typeface="Arial" panose="020B0604020202020204" pitchFamily="34" charset="0"/>
              </a:rPr>
              <a:t>Introduction to project leadership</a:t>
            </a:r>
          </a:p>
          <a:p>
            <a:pPr marL="342900" lvl="0" indent="-342900" rtl="0">
              <a:lnSpc>
                <a:spcPct val="107000"/>
              </a:lnSpc>
              <a:buFont typeface="+mj-lt"/>
              <a:buAutoNum type="arabicPeriod"/>
            </a:pPr>
            <a:r>
              <a:rPr lang="en-US" sz="2800" dirty="0">
                <a:solidFill>
                  <a:srgbClr val="002060"/>
                </a:solidFill>
                <a:effectLst/>
                <a:latin typeface="Calibri" panose="020F0502020204030204" pitchFamily="34" charset="0"/>
                <a:ea typeface="Calibri" panose="020F0502020204030204" pitchFamily="34" charset="0"/>
                <a:cs typeface="Arial" panose="020B0604020202020204" pitchFamily="34" charset="0"/>
              </a:rPr>
              <a:t>Understanding Leadership</a:t>
            </a:r>
          </a:p>
          <a:p>
            <a:pPr marL="342900" lvl="0" indent="-342900" rtl="0">
              <a:lnSpc>
                <a:spcPct val="107000"/>
              </a:lnSpc>
              <a:buFont typeface="+mj-lt"/>
              <a:buAutoNum type="arabicPeriod"/>
            </a:pPr>
            <a:r>
              <a:rPr lang="en-US" sz="2800" dirty="0">
                <a:solidFill>
                  <a:srgbClr val="002060"/>
                </a:solidFill>
                <a:effectLst/>
                <a:latin typeface="Calibri" panose="020F0502020204030204" pitchFamily="34" charset="0"/>
                <a:ea typeface="Calibri" panose="020F0502020204030204" pitchFamily="34" charset="0"/>
                <a:cs typeface="Arial" panose="020B0604020202020204" pitchFamily="34" charset="0"/>
              </a:rPr>
              <a:t>Theories of Leadership</a:t>
            </a:r>
          </a:p>
          <a:p>
            <a:pPr marL="342900" lvl="0" indent="-342900" rtl="0">
              <a:lnSpc>
                <a:spcPct val="107000"/>
              </a:lnSpc>
              <a:buFont typeface="+mj-lt"/>
              <a:buAutoNum type="arabicPeriod"/>
            </a:pPr>
            <a:r>
              <a:rPr lang="en-US" sz="2800" dirty="0">
                <a:solidFill>
                  <a:srgbClr val="002060"/>
                </a:solidFill>
                <a:effectLst/>
                <a:latin typeface="Calibri" panose="020F0502020204030204" pitchFamily="34" charset="0"/>
                <a:ea typeface="Calibri" panose="020F0502020204030204" pitchFamily="34" charset="0"/>
                <a:cs typeface="Arial" panose="020B0604020202020204" pitchFamily="34" charset="0"/>
              </a:rPr>
              <a:t>Decision Making: An Essential Leadership Skill </a:t>
            </a:r>
          </a:p>
          <a:p>
            <a:pPr marL="342900" lvl="0" indent="-342900">
              <a:lnSpc>
                <a:spcPct val="107000"/>
              </a:lnSpc>
              <a:buFont typeface="+mj-lt"/>
              <a:buAutoNum type="arabicPeriod"/>
            </a:pPr>
            <a:r>
              <a:rPr lang="en-US" sz="2800" dirty="0">
                <a:solidFill>
                  <a:srgbClr val="002060"/>
                </a:solidFill>
                <a:effectLst/>
                <a:latin typeface="Calibri" panose="020F0502020204030204" pitchFamily="34" charset="0"/>
                <a:ea typeface="Calibri" panose="020F0502020204030204" pitchFamily="34" charset="0"/>
                <a:cs typeface="Arial" panose="020B0604020202020204" pitchFamily="34" charset="0"/>
              </a:rPr>
              <a:t>Project Fundamentals</a:t>
            </a:r>
          </a:p>
          <a:p>
            <a:pPr marL="342900" lvl="0" indent="-342900">
              <a:lnSpc>
                <a:spcPct val="107000"/>
              </a:lnSpc>
              <a:buFont typeface="+mj-lt"/>
              <a:buAutoNum type="arabicPeriod"/>
            </a:pPr>
            <a:r>
              <a:rPr lang="en-US" sz="2800" dirty="0">
                <a:solidFill>
                  <a:srgbClr val="002060"/>
                </a:solidFill>
                <a:effectLst/>
                <a:latin typeface="Calibri" panose="020F0502020204030204" pitchFamily="34" charset="0"/>
                <a:ea typeface="Calibri" panose="020F0502020204030204" pitchFamily="34" charset="0"/>
                <a:cs typeface="Arial" panose="020B0604020202020204" pitchFamily="34" charset="0"/>
              </a:rPr>
              <a:t>Prioritization: The Core of Project Leadership</a:t>
            </a:r>
          </a:p>
          <a:p>
            <a:pPr marL="342900" lvl="0" indent="-342900">
              <a:lnSpc>
                <a:spcPct val="107000"/>
              </a:lnSpc>
              <a:buFont typeface="+mj-lt"/>
              <a:buAutoNum type="arabicPeriod"/>
            </a:pPr>
            <a:r>
              <a:rPr lang="en-US" sz="2800" dirty="0">
                <a:solidFill>
                  <a:srgbClr val="002060"/>
                </a:solidFill>
                <a:effectLst/>
                <a:latin typeface="Calibri" panose="020F0502020204030204" pitchFamily="34" charset="0"/>
                <a:ea typeface="Calibri" panose="020F0502020204030204" pitchFamily="34" charset="0"/>
                <a:cs typeface="Arial" panose="020B0604020202020204" pitchFamily="34" charset="0"/>
              </a:rPr>
              <a:t>Team Structure and Development</a:t>
            </a:r>
          </a:p>
          <a:p>
            <a:pPr marL="342900" lvl="0" indent="-342900">
              <a:lnSpc>
                <a:spcPct val="107000"/>
              </a:lnSpc>
              <a:spcAft>
                <a:spcPts val="800"/>
              </a:spcAft>
              <a:buFont typeface="+mj-lt"/>
              <a:buAutoNum type="arabicPeriod"/>
            </a:pPr>
            <a:r>
              <a:rPr lang="en-US" sz="2800" dirty="0">
                <a:solidFill>
                  <a:srgbClr val="002060"/>
                </a:solidFill>
                <a:effectLst/>
                <a:latin typeface="Calibri" panose="020F0502020204030204" pitchFamily="34" charset="0"/>
                <a:ea typeface="Calibri" panose="020F0502020204030204" pitchFamily="34" charset="0"/>
                <a:cs typeface="Arial" panose="020B0604020202020204" pitchFamily="34" charset="0"/>
              </a:rPr>
              <a:t>Communication and Expectation Management</a:t>
            </a:r>
            <a:endParaRPr lang="en-US" sz="2800"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marL="342900" lvl="0" indent="-342900">
              <a:lnSpc>
                <a:spcPct val="107000"/>
              </a:lnSpc>
              <a:spcAft>
                <a:spcPts val="800"/>
              </a:spcAft>
              <a:buFont typeface="+mj-lt"/>
              <a:buAutoNum type="arabicPeriod"/>
            </a:pPr>
            <a:r>
              <a:rPr lang="en-US" sz="2800" dirty="0">
                <a:solidFill>
                  <a:srgbClr val="002060"/>
                </a:solidFill>
                <a:effectLst/>
                <a:latin typeface="Calibri" panose="020F0502020204030204" pitchFamily="34" charset="0"/>
                <a:ea typeface="Calibri" panose="020F0502020204030204" pitchFamily="34" charset="0"/>
                <a:cs typeface="Arial" panose="020B0604020202020204" pitchFamily="34" charset="0"/>
              </a:rPr>
              <a:t>Pitfalls to Identify and Avoid</a:t>
            </a:r>
            <a:endParaRPr kumimoji="0" lang="en-US" sz="2800" b="0" i="0" u="none" strike="noStrike" kern="1200" cap="none" spc="0" normalizeH="0" baseline="0" noProof="0" dirty="0">
              <a:ln>
                <a:noFill/>
              </a:ln>
              <a:solidFill>
                <a:srgbClr val="002060"/>
              </a:solidFill>
              <a:effectLst/>
              <a:uLnTx/>
              <a:uFillTx/>
              <a:latin typeface="Tajawal ExtraBold" panose="00000800000000000000" pitchFamily="2" charset="-78"/>
              <a:ea typeface="+mn-ea"/>
              <a:cs typeface="Tajawal ExtraBold" panose="00000800000000000000" pitchFamily="2" charset="-78"/>
            </a:endParaRPr>
          </a:p>
        </p:txBody>
      </p:sp>
    </p:spTree>
    <p:extLst>
      <p:ext uri="{BB962C8B-B14F-4D97-AF65-F5344CB8AC3E}">
        <p14:creationId xmlns:p14="http://schemas.microsoft.com/office/powerpoint/2010/main" val="139083566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9" name="TextBox 8"/>
          <p:cNvSpPr txBox="1"/>
          <p:nvPr/>
        </p:nvSpPr>
        <p:spPr>
          <a:xfrm>
            <a:off x="300868" y="1190831"/>
            <a:ext cx="11251805" cy="456343"/>
          </a:xfrm>
          <a:prstGeom prst="rect">
            <a:avLst/>
          </a:prstGeom>
          <a:noFill/>
        </p:spPr>
        <p:txBody>
          <a:bodyPr wrap="square" rtlCol="0">
            <a:spAutoFit/>
          </a:bodyPr>
          <a:lstStyle/>
          <a:p>
            <a:pPr marL="0" marR="0" lvl="0" indent="0" algn="just" defTabSz="914400" rtl="0" eaLnBrk="1" fontAlgn="auto" latinLnBrk="0" hangingPunct="1">
              <a:lnSpc>
                <a:spcPct val="200000"/>
              </a:lnSpc>
              <a:spcBef>
                <a:spcPts val="0"/>
              </a:spcBef>
              <a:spcAft>
                <a:spcPts val="0"/>
              </a:spcAft>
              <a:buClrTx/>
              <a:buSzTx/>
              <a:buFontTx/>
              <a:buNone/>
              <a:tabLst/>
              <a:defRPr/>
            </a:pPr>
            <a:r>
              <a:rPr kumimoji="0" lang="en-US" sz="1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t>
            </a:r>
          </a:p>
        </p:txBody>
      </p:sp>
      <p:sp>
        <p:nvSpPr>
          <p:cNvPr id="10" name="TextBox 9">
            <a:extLst>
              <a:ext uri="{FF2B5EF4-FFF2-40B4-BE49-F238E27FC236}">
                <a16:creationId xmlns:a16="http://schemas.microsoft.com/office/drawing/2014/main" id="{78F1D81D-3B0D-5334-8539-1A5D8BC29B31}"/>
              </a:ext>
            </a:extLst>
          </p:cNvPr>
          <p:cNvSpPr txBox="1"/>
          <p:nvPr/>
        </p:nvSpPr>
        <p:spPr>
          <a:xfrm>
            <a:off x="3156787" y="538648"/>
            <a:ext cx="6268278" cy="532903"/>
          </a:xfrm>
          <a:prstGeom prst="rect">
            <a:avLst/>
          </a:prstGeom>
          <a:noFill/>
        </p:spPr>
        <p:txBody>
          <a:bodyPr wrap="square">
            <a:spAutoFit/>
          </a:bodyPr>
          <a:lstStyle/>
          <a:p>
            <a:pPr marR="0" lvl="0" algn="l" defTabSz="914400" rtl="0" eaLnBrk="1" fontAlgn="auto" latinLnBrk="0" hangingPunct="1">
              <a:lnSpc>
                <a:spcPct val="107000"/>
              </a:lnSpc>
              <a:spcBef>
                <a:spcPts val="0"/>
              </a:spcBef>
              <a:spcAft>
                <a:spcPts val="0"/>
              </a:spcAft>
              <a:buClrTx/>
              <a:buSzTx/>
              <a:tabLst/>
              <a:defRPr/>
            </a:pPr>
            <a:r>
              <a:rPr kumimoji="0" lang="en-US" sz="2800" b="1" i="0" u="none" strike="noStrike" kern="1200" cap="none" spc="0" normalizeH="0" baseline="0" noProof="0" dirty="0">
                <a:ln>
                  <a:noFill/>
                </a:ln>
                <a:solidFill>
                  <a:schemeClr val="bg1"/>
                </a:solidFill>
                <a:effectLst/>
                <a:uLnTx/>
                <a:uFillTx/>
                <a:latin typeface="Calibri" panose="020F0502020204030204" pitchFamily="34" charset="0"/>
                <a:ea typeface="Calibri" panose="020F0502020204030204" pitchFamily="34" charset="0"/>
                <a:cs typeface="Arial" panose="020B0604020202020204" pitchFamily="34" charset="0"/>
              </a:rPr>
              <a:t>Introduction to project leadership</a:t>
            </a:r>
          </a:p>
        </p:txBody>
      </p:sp>
      <p:sp>
        <p:nvSpPr>
          <p:cNvPr id="13" name="TextBox 12">
            <a:extLst>
              <a:ext uri="{FF2B5EF4-FFF2-40B4-BE49-F238E27FC236}">
                <a16:creationId xmlns:a16="http://schemas.microsoft.com/office/drawing/2014/main" id="{E1C3719B-49B0-EABE-9EF0-D49B04A7DE58}"/>
              </a:ext>
            </a:extLst>
          </p:cNvPr>
          <p:cNvSpPr txBox="1"/>
          <p:nvPr/>
        </p:nvSpPr>
        <p:spPr>
          <a:xfrm>
            <a:off x="494326" y="1868409"/>
            <a:ext cx="10307808" cy="3785652"/>
          </a:xfrm>
          <a:prstGeom prst="rect">
            <a:avLst/>
          </a:prstGeom>
          <a:noFill/>
        </p:spPr>
        <p:txBody>
          <a:bodyPr wrap="square">
            <a:spAutoFit/>
          </a:bodyPr>
          <a:lstStyle/>
          <a:p>
            <a:pPr algn="just"/>
            <a:r>
              <a:rPr lang="en-US" sz="2400" dirty="0">
                <a:solidFill>
                  <a:srgbClr val="002060"/>
                </a:solidFill>
              </a:rPr>
              <a:t>•In this introduction, we explore what is a definition for management, project, and leadership.</a:t>
            </a:r>
          </a:p>
          <a:p>
            <a:pPr algn="just"/>
            <a:endParaRPr lang="en-US" sz="2400" dirty="0">
              <a:solidFill>
                <a:srgbClr val="002060"/>
              </a:solidFill>
            </a:endParaRPr>
          </a:p>
          <a:p>
            <a:pPr marL="342900" indent="-342900" algn="just">
              <a:buFont typeface="Arial" panose="020B0604020202020204" pitchFamily="34" charset="0"/>
              <a:buChar char="•"/>
            </a:pPr>
            <a:r>
              <a:rPr lang="en-US" sz="2400" dirty="0">
                <a:solidFill>
                  <a:srgbClr val="002060"/>
                </a:solidFill>
              </a:rPr>
              <a:t>What is a project?</a:t>
            </a:r>
          </a:p>
          <a:p>
            <a:pPr marL="342900" indent="-342900" algn="just">
              <a:buFont typeface="Arial" panose="020B0604020202020204" pitchFamily="34" charset="0"/>
              <a:buChar char="•"/>
            </a:pPr>
            <a:r>
              <a:rPr lang="en-US" sz="2400" dirty="0">
                <a:solidFill>
                  <a:srgbClr val="002060"/>
                </a:solidFill>
              </a:rPr>
              <a:t>Leadership VS Management.</a:t>
            </a:r>
          </a:p>
          <a:p>
            <a:pPr marL="342900" indent="-342900" algn="just">
              <a:buFont typeface="Arial" panose="020B0604020202020204" pitchFamily="34" charset="0"/>
              <a:buChar char="•"/>
            </a:pPr>
            <a:r>
              <a:rPr lang="en-US" sz="2400" dirty="0">
                <a:solidFill>
                  <a:srgbClr val="002060"/>
                </a:solidFill>
              </a:rPr>
              <a:t>Leader vs Manager.</a:t>
            </a:r>
          </a:p>
          <a:p>
            <a:pPr marL="342900" indent="-342900" algn="just">
              <a:buFont typeface="Arial" panose="020B0604020202020204" pitchFamily="34" charset="0"/>
              <a:buChar char="•"/>
            </a:pPr>
            <a:r>
              <a:rPr lang="en-US" sz="2400" dirty="0">
                <a:solidFill>
                  <a:srgbClr val="002060"/>
                </a:solidFill>
              </a:rPr>
              <a:t>Impact of leadership on project</a:t>
            </a:r>
          </a:p>
          <a:p>
            <a:pPr marL="342900" indent="-342900" algn="just">
              <a:buFont typeface="Arial" panose="020B0604020202020204" pitchFamily="34" charset="0"/>
              <a:buChar char="•"/>
            </a:pPr>
            <a:r>
              <a:rPr lang="en-US" sz="2400" dirty="0">
                <a:solidFill>
                  <a:srgbClr val="002060"/>
                </a:solidFill>
              </a:rPr>
              <a:t>Major project leadership skills.</a:t>
            </a:r>
          </a:p>
          <a:p>
            <a:pPr marL="342900" indent="-342900" algn="just">
              <a:buFont typeface="Arial" panose="020B0604020202020204" pitchFamily="34" charset="0"/>
              <a:buChar char="•"/>
            </a:pPr>
            <a:endParaRPr lang="en-US" sz="2400" dirty="0">
              <a:solidFill>
                <a:srgbClr val="002060"/>
              </a:solidFill>
            </a:endParaRPr>
          </a:p>
          <a:p>
            <a:pPr algn="just"/>
            <a:endParaRPr lang="en-US" sz="2400" dirty="0">
              <a:solidFill>
                <a:srgbClr val="002060"/>
              </a:solidFill>
            </a:endParaRPr>
          </a:p>
        </p:txBody>
      </p:sp>
    </p:spTree>
    <p:extLst>
      <p:ext uri="{BB962C8B-B14F-4D97-AF65-F5344CB8AC3E}">
        <p14:creationId xmlns:p14="http://schemas.microsoft.com/office/powerpoint/2010/main" val="315512488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6120" y="6171488"/>
            <a:ext cx="765558" cy="686512"/>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9" name="TextBox 8"/>
          <p:cNvSpPr txBox="1"/>
          <p:nvPr/>
        </p:nvSpPr>
        <p:spPr>
          <a:xfrm>
            <a:off x="300868" y="1190831"/>
            <a:ext cx="11251805" cy="456343"/>
          </a:xfrm>
          <a:prstGeom prst="rect">
            <a:avLst/>
          </a:prstGeom>
          <a:noFill/>
        </p:spPr>
        <p:txBody>
          <a:bodyPr wrap="square" rtlCol="0">
            <a:spAutoFit/>
          </a:bodyPr>
          <a:lstStyle/>
          <a:p>
            <a:pPr marL="0" marR="0" lvl="0" indent="0" algn="just" defTabSz="914400" rtl="0" eaLnBrk="1" fontAlgn="auto" latinLnBrk="0" hangingPunct="1">
              <a:lnSpc>
                <a:spcPct val="200000"/>
              </a:lnSpc>
              <a:spcBef>
                <a:spcPts val="0"/>
              </a:spcBef>
              <a:spcAft>
                <a:spcPts val="0"/>
              </a:spcAft>
              <a:buClrTx/>
              <a:buSzTx/>
              <a:buFontTx/>
              <a:buNone/>
              <a:tabLst/>
              <a:defRPr/>
            </a:pPr>
            <a:r>
              <a:rPr kumimoji="0" lang="en-US" sz="1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t>
            </a:r>
          </a:p>
        </p:txBody>
      </p:sp>
      <p:sp>
        <p:nvSpPr>
          <p:cNvPr id="10" name="TextBox 9">
            <a:extLst>
              <a:ext uri="{FF2B5EF4-FFF2-40B4-BE49-F238E27FC236}">
                <a16:creationId xmlns:a16="http://schemas.microsoft.com/office/drawing/2014/main" id="{78F1D81D-3B0D-5334-8539-1A5D8BC29B31}"/>
              </a:ext>
            </a:extLst>
          </p:cNvPr>
          <p:cNvSpPr txBox="1"/>
          <p:nvPr/>
        </p:nvSpPr>
        <p:spPr>
          <a:xfrm>
            <a:off x="3156787" y="538648"/>
            <a:ext cx="6268278" cy="532903"/>
          </a:xfrm>
          <a:prstGeom prst="rect">
            <a:avLst/>
          </a:prstGeom>
          <a:noFill/>
        </p:spPr>
        <p:txBody>
          <a:bodyPr wrap="square">
            <a:spAutoFit/>
          </a:bodyPr>
          <a:lstStyle/>
          <a:p>
            <a:pPr marR="0" lvl="0" algn="l" defTabSz="914400" rtl="0" eaLnBrk="1" fontAlgn="auto" latinLnBrk="0" hangingPunct="1">
              <a:lnSpc>
                <a:spcPct val="107000"/>
              </a:lnSpc>
              <a:spcBef>
                <a:spcPts val="0"/>
              </a:spcBef>
              <a:spcAft>
                <a:spcPts val="0"/>
              </a:spcAft>
              <a:buClrTx/>
              <a:buSzTx/>
              <a:tabLst/>
              <a:defRPr/>
            </a:pPr>
            <a:r>
              <a:rPr kumimoji="0" lang="en-US" sz="2800" b="1" i="0" u="none" strike="noStrike" kern="1200" cap="none" spc="0" normalizeH="0" baseline="0" noProof="0" dirty="0">
                <a:ln>
                  <a:noFill/>
                </a:ln>
                <a:solidFill>
                  <a:schemeClr val="bg1"/>
                </a:solidFill>
                <a:effectLst/>
                <a:uLnTx/>
                <a:uFillTx/>
                <a:latin typeface="Calibri" panose="020F0502020204030204" pitchFamily="34" charset="0"/>
                <a:ea typeface="Calibri" panose="020F0502020204030204" pitchFamily="34" charset="0"/>
                <a:cs typeface="Arial" panose="020B0604020202020204" pitchFamily="34" charset="0"/>
              </a:rPr>
              <a:t>Understanding Leadership</a:t>
            </a:r>
          </a:p>
        </p:txBody>
      </p:sp>
      <p:sp>
        <p:nvSpPr>
          <p:cNvPr id="13" name="TextBox 12">
            <a:extLst>
              <a:ext uri="{FF2B5EF4-FFF2-40B4-BE49-F238E27FC236}">
                <a16:creationId xmlns:a16="http://schemas.microsoft.com/office/drawing/2014/main" id="{E1C3719B-49B0-EABE-9EF0-D49B04A7DE58}"/>
              </a:ext>
            </a:extLst>
          </p:cNvPr>
          <p:cNvSpPr txBox="1"/>
          <p:nvPr/>
        </p:nvSpPr>
        <p:spPr>
          <a:xfrm>
            <a:off x="300868" y="1437199"/>
            <a:ext cx="11269892" cy="4524315"/>
          </a:xfrm>
          <a:prstGeom prst="rect">
            <a:avLst/>
          </a:prstGeom>
          <a:noFill/>
        </p:spPr>
        <p:txBody>
          <a:bodyPr wrap="square">
            <a:spAutoFit/>
          </a:bodyPr>
          <a:lstStyle/>
          <a:p>
            <a:pPr algn="just"/>
            <a:r>
              <a:rPr lang="en-US" sz="2400" dirty="0">
                <a:solidFill>
                  <a:srgbClr val="002060"/>
                </a:solidFill>
              </a:rPr>
              <a:t>•In this introduction, we explore what it means to be a leader and how to match your leadership style, influence, and motivators with the culture of the team you are leading. Additionally, this chapter explores who is important to the project and provides a basic understanding of the field of Project Management.</a:t>
            </a:r>
          </a:p>
          <a:p>
            <a:pPr marL="342900" indent="-342900" algn="just">
              <a:buFont typeface="Wingdings" panose="05000000000000000000" pitchFamily="2" charset="2"/>
              <a:buChar char="ü"/>
            </a:pPr>
            <a:r>
              <a:rPr lang="en-US" sz="2400" dirty="0">
                <a:solidFill>
                  <a:srgbClr val="002060"/>
                </a:solidFill>
              </a:rPr>
              <a:t>The Leader’s Title</a:t>
            </a:r>
          </a:p>
          <a:p>
            <a:pPr marL="342900" indent="-342900" algn="just">
              <a:buFont typeface="Wingdings" panose="05000000000000000000" pitchFamily="2" charset="2"/>
              <a:buChar char="ü"/>
            </a:pPr>
            <a:r>
              <a:rPr lang="en-US" sz="2400" dirty="0">
                <a:solidFill>
                  <a:srgbClr val="002060"/>
                </a:solidFill>
              </a:rPr>
              <a:t>Leadership Styles</a:t>
            </a:r>
          </a:p>
          <a:p>
            <a:pPr marL="342900" indent="-342900" algn="just">
              <a:buFont typeface="Wingdings" panose="05000000000000000000" pitchFamily="2" charset="2"/>
              <a:buChar char="ü"/>
            </a:pPr>
            <a:r>
              <a:rPr lang="en-US" sz="2400" dirty="0">
                <a:solidFill>
                  <a:srgbClr val="002060"/>
                </a:solidFill>
              </a:rPr>
              <a:t>Influence</a:t>
            </a:r>
          </a:p>
          <a:p>
            <a:pPr marL="342900" indent="-342900" algn="just">
              <a:buFont typeface="Wingdings" panose="05000000000000000000" pitchFamily="2" charset="2"/>
              <a:buChar char="ü"/>
            </a:pPr>
            <a:r>
              <a:rPr lang="en-US" sz="2400" dirty="0">
                <a:solidFill>
                  <a:srgbClr val="002060"/>
                </a:solidFill>
              </a:rPr>
              <a:t>Motivators</a:t>
            </a:r>
          </a:p>
          <a:p>
            <a:pPr marL="342900" indent="-342900" algn="just">
              <a:buFont typeface="Wingdings" panose="05000000000000000000" pitchFamily="2" charset="2"/>
              <a:buChar char="ü"/>
            </a:pPr>
            <a:r>
              <a:rPr lang="en-US" sz="2400" dirty="0">
                <a:solidFill>
                  <a:srgbClr val="002060"/>
                </a:solidFill>
              </a:rPr>
              <a:t>Matching Leadership with Culture</a:t>
            </a:r>
          </a:p>
          <a:p>
            <a:pPr marL="342900" indent="-342900" algn="just">
              <a:buFont typeface="Wingdings" panose="05000000000000000000" pitchFamily="2" charset="2"/>
              <a:buChar char="ü"/>
            </a:pPr>
            <a:r>
              <a:rPr lang="en-US" sz="2400" dirty="0">
                <a:solidFill>
                  <a:srgbClr val="002060"/>
                </a:solidFill>
              </a:rPr>
              <a:t>Who We Lead</a:t>
            </a:r>
          </a:p>
          <a:p>
            <a:pPr marL="342900" indent="-342900" algn="just">
              <a:buFont typeface="Wingdings" panose="05000000000000000000" pitchFamily="2" charset="2"/>
              <a:buChar char="ü"/>
            </a:pPr>
            <a:r>
              <a:rPr lang="en-US" sz="2400" dirty="0">
                <a:solidFill>
                  <a:srgbClr val="002060"/>
                </a:solidFill>
              </a:rPr>
              <a:t>The Discipline of Project Management</a:t>
            </a:r>
          </a:p>
          <a:p>
            <a:pPr marL="342900" indent="-342900" algn="just">
              <a:buFont typeface="Wingdings" panose="05000000000000000000" pitchFamily="2" charset="2"/>
              <a:buChar char="ü"/>
            </a:pPr>
            <a:r>
              <a:rPr lang="en-US" sz="2400" dirty="0">
                <a:solidFill>
                  <a:srgbClr val="002060"/>
                </a:solidFill>
              </a:rPr>
              <a:t>Chapter Tool: Who We Are as Leaders</a:t>
            </a:r>
          </a:p>
        </p:txBody>
      </p:sp>
    </p:spTree>
    <p:extLst>
      <p:ext uri="{BB962C8B-B14F-4D97-AF65-F5344CB8AC3E}">
        <p14:creationId xmlns:p14="http://schemas.microsoft.com/office/powerpoint/2010/main" val="70195809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10" name="TextBox 9">
            <a:extLst>
              <a:ext uri="{FF2B5EF4-FFF2-40B4-BE49-F238E27FC236}">
                <a16:creationId xmlns:a16="http://schemas.microsoft.com/office/drawing/2014/main" id="{78F1D81D-3B0D-5334-8539-1A5D8BC29B31}"/>
              </a:ext>
            </a:extLst>
          </p:cNvPr>
          <p:cNvSpPr txBox="1"/>
          <p:nvPr/>
        </p:nvSpPr>
        <p:spPr>
          <a:xfrm>
            <a:off x="3156787" y="538648"/>
            <a:ext cx="6268278" cy="532903"/>
          </a:xfrm>
          <a:prstGeom prst="rect">
            <a:avLst/>
          </a:prstGeom>
          <a:noFill/>
        </p:spPr>
        <p:txBody>
          <a:bodyPr wrap="square">
            <a:spAutoFit/>
          </a:bodyPr>
          <a:lstStyle/>
          <a:p>
            <a:pPr marR="0" lvl="0" algn="l" defTabSz="914400" rtl="0" eaLnBrk="1" fontAlgn="auto" latinLnBrk="0" hangingPunct="1">
              <a:lnSpc>
                <a:spcPct val="107000"/>
              </a:lnSpc>
              <a:spcBef>
                <a:spcPts val="0"/>
              </a:spcBef>
              <a:spcAft>
                <a:spcPts val="0"/>
              </a:spcAft>
              <a:buClrTx/>
              <a:buSzTx/>
              <a:tabLst/>
              <a:defRPr/>
            </a:pPr>
            <a:r>
              <a:rPr kumimoji="0" lang="en-US" sz="2800" b="1" i="0" u="none" strike="noStrike" kern="1200" cap="none" spc="0" normalizeH="0" baseline="0" noProof="0" dirty="0">
                <a:ln>
                  <a:noFill/>
                </a:ln>
                <a:solidFill>
                  <a:schemeClr val="bg1"/>
                </a:solidFill>
                <a:effectLst/>
                <a:uLnTx/>
                <a:uFillTx/>
                <a:latin typeface="Calibri" panose="020F0502020204030204" pitchFamily="34" charset="0"/>
                <a:ea typeface="Calibri" panose="020F0502020204030204" pitchFamily="34" charset="0"/>
                <a:cs typeface="Arial" panose="020B0604020202020204" pitchFamily="34" charset="0"/>
              </a:rPr>
              <a:t>Understanding Leadership</a:t>
            </a:r>
          </a:p>
        </p:txBody>
      </p:sp>
      <p:sp>
        <p:nvSpPr>
          <p:cNvPr id="13" name="TextBox 12">
            <a:extLst>
              <a:ext uri="{FF2B5EF4-FFF2-40B4-BE49-F238E27FC236}">
                <a16:creationId xmlns:a16="http://schemas.microsoft.com/office/drawing/2014/main" id="{E1C3719B-49B0-EABE-9EF0-D49B04A7DE58}"/>
              </a:ext>
            </a:extLst>
          </p:cNvPr>
          <p:cNvSpPr txBox="1"/>
          <p:nvPr/>
        </p:nvSpPr>
        <p:spPr>
          <a:xfrm>
            <a:off x="754365" y="1624943"/>
            <a:ext cx="10694559" cy="3785652"/>
          </a:xfrm>
          <a:prstGeom prst="rect">
            <a:avLst/>
          </a:prstGeom>
          <a:noFill/>
        </p:spPr>
        <p:txBody>
          <a:bodyPr wrap="square">
            <a:spAutoFit/>
          </a:bodyPr>
          <a:lstStyle/>
          <a:p>
            <a:pPr marL="342900" indent="-342900" algn="just">
              <a:buFont typeface="Wingdings" panose="05000000000000000000" pitchFamily="2" charset="2"/>
              <a:buChar char="q"/>
            </a:pPr>
            <a:r>
              <a:rPr lang="en-US" sz="2400" b="1" dirty="0">
                <a:solidFill>
                  <a:srgbClr val="002060"/>
                </a:solidFill>
              </a:rPr>
              <a:t>The Leader’s Title</a:t>
            </a:r>
          </a:p>
          <a:p>
            <a:pPr algn="just"/>
            <a:r>
              <a:rPr lang="en-US" sz="2400" dirty="0">
                <a:solidFill>
                  <a:srgbClr val="002060"/>
                </a:solidFill>
              </a:rPr>
              <a:t>Understand that title isn’t synonymous with the need or authority to engage in leadership</a:t>
            </a:r>
          </a:p>
          <a:p>
            <a:pPr marL="342900" indent="-342900" algn="just">
              <a:buFont typeface="Wingdings" panose="05000000000000000000" pitchFamily="2" charset="2"/>
              <a:buChar char="q"/>
            </a:pPr>
            <a:r>
              <a:rPr lang="en-US" sz="2400" b="1" dirty="0">
                <a:solidFill>
                  <a:srgbClr val="002060"/>
                </a:solidFill>
              </a:rPr>
              <a:t>Leadership Styles</a:t>
            </a:r>
          </a:p>
          <a:p>
            <a:pPr algn="just"/>
            <a:r>
              <a:rPr lang="en-US" sz="2400" dirty="0">
                <a:solidFill>
                  <a:srgbClr val="002060"/>
                </a:solidFill>
              </a:rPr>
              <a:t>•Describe 7 basic leadership styles</a:t>
            </a:r>
          </a:p>
          <a:p>
            <a:pPr algn="just"/>
            <a:r>
              <a:rPr lang="en-US" sz="2400" dirty="0">
                <a:solidFill>
                  <a:srgbClr val="002060"/>
                </a:solidFill>
              </a:rPr>
              <a:t>•Recognize the importance of choosing an appropriate style</a:t>
            </a:r>
          </a:p>
          <a:p>
            <a:pPr algn="just"/>
            <a:r>
              <a:rPr lang="en-US" sz="2400" dirty="0">
                <a:solidFill>
                  <a:srgbClr val="002060"/>
                </a:solidFill>
              </a:rPr>
              <a:t>•Identify common pitfalls related to appropriate leadership styles</a:t>
            </a:r>
          </a:p>
          <a:p>
            <a:pPr marL="342900" indent="-342900" algn="just">
              <a:buFont typeface="Wingdings" panose="05000000000000000000" pitchFamily="2" charset="2"/>
              <a:buChar char="q"/>
            </a:pPr>
            <a:r>
              <a:rPr lang="en-US" sz="2400" b="1" dirty="0">
                <a:solidFill>
                  <a:srgbClr val="002060"/>
                </a:solidFill>
              </a:rPr>
              <a:t>Influence</a:t>
            </a:r>
          </a:p>
          <a:p>
            <a:pPr algn="just"/>
            <a:r>
              <a:rPr lang="en-US" sz="2400" dirty="0">
                <a:solidFill>
                  <a:srgbClr val="002060"/>
                </a:solidFill>
              </a:rPr>
              <a:t>•Describe 5 types of influence</a:t>
            </a:r>
          </a:p>
          <a:p>
            <a:pPr algn="just"/>
            <a:r>
              <a:rPr lang="en-US" sz="2400" dirty="0">
                <a:solidFill>
                  <a:srgbClr val="002060"/>
                </a:solidFill>
              </a:rPr>
              <a:t>•Recognize personal preferences and their relationship to influence</a:t>
            </a:r>
          </a:p>
        </p:txBody>
      </p:sp>
    </p:spTree>
    <p:extLst>
      <p:ext uri="{BB962C8B-B14F-4D97-AF65-F5344CB8AC3E}">
        <p14:creationId xmlns:p14="http://schemas.microsoft.com/office/powerpoint/2010/main" val="247615375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10" name="TextBox 9">
            <a:extLst>
              <a:ext uri="{FF2B5EF4-FFF2-40B4-BE49-F238E27FC236}">
                <a16:creationId xmlns:a16="http://schemas.microsoft.com/office/drawing/2014/main" id="{78F1D81D-3B0D-5334-8539-1A5D8BC29B31}"/>
              </a:ext>
            </a:extLst>
          </p:cNvPr>
          <p:cNvSpPr txBox="1"/>
          <p:nvPr/>
        </p:nvSpPr>
        <p:spPr>
          <a:xfrm>
            <a:off x="3156787" y="538648"/>
            <a:ext cx="6268278" cy="532903"/>
          </a:xfrm>
          <a:prstGeom prst="rect">
            <a:avLst/>
          </a:prstGeom>
          <a:noFill/>
        </p:spPr>
        <p:txBody>
          <a:bodyPr wrap="square">
            <a:spAutoFit/>
          </a:bodyPr>
          <a:lstStyle/>
          <a:p>
            <a:pPr marR="0" lvl="0" algn="l" defTabSz="914400" rtl="0" eaLnBrk="1" fontAlgn="auto" latinLnBrk="0" hangingPunct="1">
              <a:lnSpc>
                <a:spcPct val="107000"/>
              </a:lnSpc>
              <a:spcBef>
                <a:spcPts val="0"/>
              </a:spcBef>
              <a:spcAft>
                <a:spcPts val="0"/>
              </a:spcAft>
              <a:buClrTx/>
              <a:buSzTx/>
              <a:tabLst/>
              <a:defRPr/>
            </a:pPr>
            <a:r>
              <a:rPr kumimoji="0" lang="en-US" sz="2800" b="1" i="0" u="none" strike="noStrike" kern="1200" cap="none" spc="0" normalizeH="0" baseline="0" noProof="0" dirty="0">
                <a:ln>
                  <a:noFill/>
                </a:ln>
                <a:solidFill>
                  <a:schemeClr val="bg1"/>
                </a:solidFill>
                <a:effectLst/>
                <a:uLnTx/>
                <a:uFillTx/>
                <a:latin typeface="Calibri" panose="020F0502020204030204" pitchFamily="34" charset="0"/>
                <a:ea typeface="Calibri" panose="020F0502020204030204" pitchFamily="34" charset="0"/>
                <a:cs typeface="Arial" panose="020B0604020202020204" pitchFamily="34" charset="0"/>
              </a:rPr>
              <a:t>Understanding Leadership</a:t>
            </a:r>
          </a:p>
        </p:txBody>
      </p:sp>
      <p:sp>
        <p:nvSpPr>
          <p:cNvPr id="13" name="TextBox 12">
            <a:extLst>
              <a:ext uri="{FF2B5EF4-FFF2-40B4-BE49-F238E27FC236}">
                <a16:creationId xmlns:a16="http://schemas.microsoft.com/office/drawing/2014/main" id="{E1C3719B-49B0-EABE-9EF0-D49B04A7DE58}"/>
              </a:ext>
            </a:extLst>
          </p:cNvPr>
          <p:cNvSpPr txBox="1"/>
          <p:nvPr/>
        </p:nvSpPr>
        <p:spPr>
          <a:xfrm>
            <a:off x="651740" y="1944547"/>
            <a:ext cx="10694559" cy="3046988"/>
          </a:xfrm>
          <a:prstGeom prst="rect">
            <a:avLst/>
          </a:prstGeom>
          <a:noFill/>
        </p:spPr>
        <p:txBody>
          <a:bodyPr wrap="square">
            <a:spAutoFit/>
          </a:bodyPr>
          <a:lstStyle/>
          <a:p>
            <a:pPr marL="342900" indent="-342900" algn="just">
              <a:buFont typeface="Wingdings" panose="05000000000000000000" pitchFamily="2" charset="2"/>
              <a:buChar char="q"/>
            </a:pPr>
            <a:r>
              <a:rPr lang="en-US" sz="2400" b="1" dirty="0">
                <a:solidFill>
                  <a:srgbClr val="002060"/>
                </a:solidFill>
              </a:rPr>
              <a:t>Motivators</a:t>
            </a:r>
          </a:p>
          <a:p>
            <a:pPr algn="just"/>
            <a:r>
              <a:rPr lang="en-US" sz="2400" dirty="0">
                <a:solidFill>
                  <a:srgbClr val="002060"/>
                </a:solidFill>
              </a:rPr>
              <a:t>•Describe 6 types of motivators and give examples of each</a:t>
            </a:r>
          </a:p>
          <a:p>
            <a:pPr algn="just"/>
            <a:r>
              <a:rPr lang="en-US" sz="2400" dirty="0">
                <a:solidFill>
                  <a:srgbClr val="002060"/>
                </a:solidFill>
              </a:rPr>
              <a:t>•Classify the 6 motivators as extrinsic or intrinsic</a:t>
            </a:r>
          </a:p>
          <a:p>
            <a:pPr algn="just"/>
            <a:r>
              <a:rPr lang="en-US" sz="2400" dirty="0">
                <a:solidFill>
                  <a:srgbClr val="002060"/>
                </a:solidFill>
              </a:rPr>
              <a:t>•Relate biases individuals may have towards or against individual motivators</a:t>
            </a:r>
          </a:p>
          <a:p>
            <a:pPr algn="just"/>
            <a:endParaRPr lang="en-US" sz="2400" dirty="0">
              <a:solidFill>
                <a:srgbClr val="002060"/>
              </a:solidFill>
            </a:endParaRPr>
          </a:p>
          <a:p>
            <a:pPr marL="342900" indent="-342900" algn="just">
              <a:buFont typeface="Wingdings" panose="05000000000000000000" pitchFamily="2" charset="2"/>
              <a:buChar char="q"/>
            </a:pPr>
            <a:r>
              <a:rPr lang="en-US" sz="2400" b="1" dirty="0">
                <a:solidFill>
                  <a:srgbClr val="002060"/>
                </a:solidFill>
              </a:rPr>
              <a:t>Matching Leadership with Culture</a:t>
            </a:r>
          </a:p>
          <a:p>
            <a:pPr algn="just"/>
            <a:r>
              <a:rPr lang="en-US" sz="2400" dirty="0">
                <a:solidFill>
                  <a:srgbClr val="002060"/>
                </a:solidFill>
              </a:rPr>
              <a:t>•Define ‘culture’ in the context of a project, team, and organization</a:t>
            </a:r>
          </a:p>
          <a:p>
            <a:pPr algn="just"/>
            <a:r>
              <a:rPr lang="en-US" sz="2400" dirty="0">
                <a:solidFill>
                  <a:srgbClr val="002060"/>
                </a:solidFill>
              </a:rPr>
              <a:t>•Recognize contexts that affect and are affected by culture</a:t>
            </a:r>
          </a:p>
        </p:txBody>
      </p:sp>
    </p:spTree>
    <p:extLst>
      <p:ext uri="{BB962C8B-B14F-4D97-AF65-F5344CB8AC3E}">
        <p14:creationId xmlns:p14="http://schemas.microsoft.com/office/powerpoint/2010/main" val="139796606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10" name="TextBox 9">
            <a:extLst>
              <a:ext uri="{FF2B5EF4-FFF2-40B4-BE49-F238E27FC236}">
                <a16:creationId xmlns:a16="http://schemas.microsoft.com/office/drawing/2014/main" id="{78F1D81D-3B0D-5334-8539-1A5D8BC29B31}"/>
              </a:ext>
            </a:extLst>
          </p:cNvPr>
          <p:cNvSpPr txBox="1"/>
          <p:nvPr/>
        </p:nvSpPr>
        <p:spPr>
          <a:xfrm>
            <a:off x="3156787" y="538648"/>
            <a:ext cx="6268278" cy="532903"/>
          </a:xfrm>
          <a:prstGeom prst="rect">
            <a:avLst/>
          </a:prstGeom>
          <a:noFill/>
        </p:spPr>
        <p:txBody>
          <a:bodyPr wrap="square">
            <a:spAutoFit/>
          </a:bodyPr>
          <a:lstStyle/>
          <a:p>
            <a:pPr marR="0" lvl="0" algn="l" defTabSz="914400" rtl="0" eaLnBrk="1" fontAlgn="auto" latinLnBrk="0" hangingPunct="1">
              <a:lnSpc>
                <a:spcPct val="107000"/>
              </a:lnSpc>
              <a:spcBef>
                <a:spcPts val="0"/>
              </a:spcBef>
              <a:spcAft>
                <a:spcPts val="0"/>
              </a:spcAft>
              <a:buClrTx/>
              <a:buSzTx/>
              <a:tabLst/>
              <a:defRPr/>
            </a:pPr>
            <a:r>
              <a:rPr kumimoji="0" lang="en-US" sz="2800" b="1" i="0" u="none" strike="noStrike" kern="1200" cap="none" spc="0" normalizeH="0" baseline="0" noProof="0" dirty="0">
                <a:ln>
                  <a:noFill/>
                </a:ln>
                <a:solidFill>
                  <a:schemeClr val="bg1"/>
                </a:solidFill>
                <a:effectLst/>
                <a:uLnTx/>
                <a:uFillTx/>
                <a:latin typeface="Calibri" panose="020F0502020204030204" pitchFamily="34" charset="0"/>
                <a:ea typeface="Calibri" panose="020F0502020204030204" pitchFamily="34" charset="0"/>
                <a:cs typeface="Arial" panose="020B0604020202020204" pitchFamily="34" charset="0"/>
              </a:rPr>
              <a:t>Understanding Leadership</a:t>
            </a:r>
          </a:p>
        </p:txBody>
      </p:sp>
      <p:sp>
        <p:nvSpPr>
          <p:cNvPr id="13" name="TextBox 12">
            <a:extLst>
              <a:ext uri="{FF2B5EF4-FFF2-40B4-BE49-F238E27FC236}">
                <a16:creationId xmlns:a16="http://schemas.microsoft.com/office/drawing/2014/main" id="{E1C3719B-49B0-EABE-9EF0-D49B04A7DE58}"/>
              </a:ext>
            </a:extLst>
          </p:cNvPr>
          <p:cNvSpPr txBox="1"/>
          <p:nvPr/>
        </p:nvSpPr>
        <p:spPr>
          <a:xfrm>
            <a:off x="651740" y="1944547"/>
            <a:ext cx="10694559" cy="2677656"/>
          </a:xfrm>
          <a:prstGeom prst="rect">
            <a:avLst/>
          </a:prstGeom>
          <a:noFill/>
        </p:spPr>
        <p:txBody>
          <a:bodyPr wrap="square">
            <a:spAutoFit/>
          </a:bodyPr>
          <a:lstStyle/>
          <a:p>
            <a:pPr marL="342900" indent="-342900" algn="just">
              <a:buFont typeface="Wingdings" panose="05000000000000000000" pitchFamily="2" charset="2"/>
              <a:buChar char="q"/>
            </a:pPr>
            <a:r>
              <a:rPr lang="en-US" sz="2400" b="1" dirty="0">
                <a:solidFill>
                  <a:srgbClr val="002060"/>
                </a:solidFill>
              </a:rPr>
              <a:t>Who We Lead</a:t>
            </a:r>
          </a:p>
          <a:p>
            <a:pPr algn="just"/>
            <a:r>
              <a:rPr lang="en-US" sz="2400" dirty="0">
                <a:solidFill>
                  <a:srgbClr val="002060"/>
                </a:solidFill>
              </a:rPr>
              <a:t>•Define ‘stakeholder’ in the context of a project effort</a:t>
            </a:r>
          </a:p>
          <a:p>
            <a:pPr algn="just"/>
            <a:r>
              <a:rPr lang="en-US" sz="2400" dirty="0">
                <a:solidFill>
                  <a:srgbClr val="002060"/>
                </a:solidFill>
              </a:rPr>
              <a:t>•Identify 3 common groups of project stakeholders</a:t>
            </a:r>
          </a:p>
          <a:p>
            <a:pPr algn="just"/>
            <a:endParaRPr lang="en-US" sz="2400" dirty="0">
              <a:solidFill>
                <a:srgbClr val="002060"/>
              </a:solidFill>
            </a:endParaRPr>
          </a:p>
          <a:p>
            <a:pPr marL="342900" indent="-342900" algn="just">
              <a:buFont typeface="Wingdings" panose="05000000000000000000" pitchFamily="2" charset="2"/>
              <a:buChar char="q"/>
            </a:pPr>
            <a:r>
              <a:rPr lang="en-US" sz="2400" b="1" dirty="0">
                <a:solidFill>
                  <a:srgbClr val="002060"/>
                </a:solidFill>
              </a:rPr>
              <a:t>The Discipline of Project Management</a:t>
            </a:r>
          </a:p>
          <a:p>
            <a:pPr algn="just"/>
            <a:r>
              <a:rPr lang="en-US" sz="2400" dirty="0">
                <a:solidFill>
                  <a:srgbClr val="002060"/>
                </a:solidFill>
              </a:rPr>
              <a:t>•Relate the various leadership titles and the field of project management</a:t>
            </a:r>
          </a:p>
          <a:p>
            <a:pPr algn="just"/>
            <a:r>
              <a:rPr lang="en-US" sz="2400" dirty="0">
                <a:solidFill>
                  <a:srgbClr val="002060"/>
                </a:solidFill>
              </a:rPr>
              <a:t>•Describe several aspects of professional discipline and ethics</a:t>
            </a:r>
          </a:p>
        </p:txBody>
      </p:sp>
    </p:spTree>
    <p:extLst>
      <p:ext uri="{BB962C8B-B14F-4D97-AF65-F5344CB8AC3E}">
        <p14:creationId xmlns:p14="http://schemas.microsoft.com/office/powerpoint/2010/main" val="222288753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10" name="TextBox 9">
            <a:extLst>
              <a:ext uri="{FF2B5EF4-FFF2-40B4-BE49-F238E27FC236}">
                <a16:creationId xmlns:a16="http://schemas.microsoft.com/office/drawing/2014/main" id="{78F1D81D-3B0D-5334-8539-1A5D8BC29B31}"/>
              </a:ext>
            </a:extLst>
          </p:cNvPr>
          <p:cNvSpPr txBox="1"/>
          <p:nvPr/>
        </p:nvSpPr>
        <p:spPr>
          <a:xfrm>
            <a:off x="3156787" y="538648"/>
            <a:ext cx="6268278" cy="532903"/>
          </a:xfrm>
          <a:prstGeom prst="rect">
            <a:avLst/>
          </a:prstGeom>
          <a:noFill/>
        </p:spPr>
        <p:txBody>
          <a:bodyPr wrap="square">
            <a:spAutoFit/>
          </a:bodyPr>
          <a:lstStyle/>
          <a:p>
            <a:pPr marR="0" lvl="0" algn="l" defTabSz="914400" rtl="0" eaLnBrk="1" fontAlgn="auto" latinLnBrk="0" hangingPunct="1">
              <a:lnSpc>
                <a:spcPct val="107000"/>
              </a:lnSpc>
              <a:spcBef>
                <a:spcPts val="0"/>
              </a:spcBef>
              <a:spcAft>
                <a:spcPts val="0"/>
              </a:spcAft>
              <a:buClrTx/>
              <a:buSzTx/>
              <a:tabLst/>
              <a:defRPr/>
            </a:pPr>
            <a:r>
              <a:rPr kumimoji="0" lang="en-US" sz="2800" b="1" i="0" u="none" strike="noStrike" kern="1200" cap="none" spc="0" normalizeH="0" baseline="0" noProof="0" dirty="0">
                <a:ln>
                  <a:noFill/>
                </a:ln>
                <a:solidFill>
                  <a:schemeClr val="bg1"/>
                </a:solidFill>
                <a:effectLst/>
                <a:uLnTx/>
                <a:uFillTx/>
                <a:latin typeface="Calibri" panose="020F0502020204030204" pitchFamily="34" charset="0"/>
                <a:ea typeface="Calibri" panose="020F0502020204030204" pitchFamily="34" charset="0"/>
                <a:cs typeface="Arial" panose="020B0604020202020204" pitchFamily="34" charset="0"/>
              </a:rPr>
              <a:t>Theories of Leadership</a:t>
            </a:r>
          </a:p>
        </p:txBody>
      </p:sp>
      <p:sp>
        <p:nvSpPr>
          <p:cNvPr id="13" name="TextBox 12">
            <a:extLst>
              <a:ext uri="{FF2B5EF4-FFF2-40B4-BE49-F238E27FC236}">
                <a16:creationId xmlns:a16="http://schemas.microsoft.com/office/drawing/2014/main" id="{E1C3719B-49B0-EABE-9EF0-D49B04A7DE58}"/>
              </a:ext>
            </a:extLst>
          </p:cNvPr>
          <p:cNvSpPr txBox="1"/>
          <p:nvPr/>
        </p:nvSpPr>
        <p:spPr>
          <a:xfrm>
            <a:off x="439705" y="1840730"/>
            <a:ext cx="10694559" cy="1938992"/>
          </a:xfrm>
          <a:prstGeom prst="rect">
            <a:avLst/>
          </a:prstGeom>
          <a:noFill/>
        </p:spPr>
        <p:txBody>
          <a:bodyPr wrap="square">
            <a:spAutoFit/>
          </a:bodyPr>
          <a:lstStyle/>
          <a:p>
            <a:pPr marL="342900" indent="-342900" algn="just">
              <a:buFont typeface="Wingdings" panose="05000000000000000000" pitchFamily="2" charset="2"/>
              <a:buChar char="q"/>
            </a:pPr>
            <a:r>
              <a:rPr lang="en-US" sz="2400" dirty="0">
                <a:solidFill>
                  <a:srgbClr val="002060"/>
                </a:solidFill>
              </a:rPr>
              <a:t>Understand different leadership theories. </a:t>
            </a:r>
          </a:p>
          <a:p>
            <a:pPr marL="342900" indent="-342900" algn="just">
              <a:buFont typeface="Wingdings" panose="05000000000000000000" pitchFamily="2" charset="2"/>
              <a:buChar char="q"/>
            </a:pPr>
            <a:r>
              <a:rPr lang="en-US" sz="2400" dirty="0">
                <a:solidFill>
                  <a:srgbClr val="002060"/>
                </a:solidFill>
              </a:rPr>
              <a:t>Types of leadership power (Influence).</a:t>
            </a:r>
          </a:p>
          <a:p>
            <a:pPr marL="342900" indent="-342900" algn="just">
              <a:buFont typeface="Wingdings" panose="05000000000000000000" pitchFamily="2" charset="2"/>
              <a:buChar char="q"/>
            </a:pPr>
            <a:r>
              <a:rPr lang="en-US" sz="2400" dirty="0">
                <a:solidFill>
                  <a:srgbClr val="002060"/>
                </a:solidFill>
              </a:rPr>
              <a:t>Motivators. </a:t>
            </a:r>
          </a:p>
          <a:p>
            <a:pPr marL="342900" indent="-342900" algn="just">
              <a:buFont typeface="Wingdings" panose="05000000000000000000" pitchFamily="2" charset="2"/>
              <a:buChar char="q"/>
            </a:pPr>
            <a:r>
              <a:rPr lang="en-US" sz="2400" dirty="0">
                <a:solidFill>
                  <a:srgbClr val="002060"/>
                </a:solidFill>
              </a:rPr>
              <a:t>Culture.</a:t>
            </a:r>
          </a:p>
          <a:p>
            <a:pPr marL="342900" indent="-342900" algn="just">
              <a:buFont typeface="Wingdings" panose="05000000000000000000" pitchFamily="2" charset="2"/>
              <a:buChar char="q"/>
            </a:pPr>
            <a:r>
              <a:rPr lang="en-US" sz="2400" dirty="0">
                <a:solidFill>
                  <a:srgbClr val="002060"/>
                </a:solidFill>
              </a:rPr>
              <a:t>Professional Discipline and Ethics.</a:t>
            </a:r>
          </a:p>
        </p:txBody>
      </p:sp>
    </p:spTree>
    <p:extLst>
      <p:ext uri="{BB962C8B-B14F-4D97-AF65-F5344CB8AC3E}">
        <p14:creationId xmlns:p14="http://schemas.microsoft.com/office/powerpoint/2010/main" val="134803500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10298958" cy="1610200"/>
          </a:xfrm>
          <a:prstGeom prst="rect">
            <a:avLst/>
          </a:prstGeom>
        </p:spPr>
      </p:pic>
      <p:sp>
        <p:nvSpPr>
          <p:cNvPr id="7" name="TextBox 6"/>
          <p:cNvSpPr txBox="1"/>
          <p:nvPr/>
        </p:nvSpPr>
        <p:spPr>
          <a:xfrm>
            <a:off x="2440788" y="543490"/>
            <a:ext cx="7927062"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Decision Making: An Essential Leadership Skill </a:t>
            </a:r>
          </a:p>
        </p:txBody>
      </p:sp>
      <p:sp>
        <p:nvSpPr>
          <p:cNvPr id="9" name="TextBox 8">
            <a:extLst>
              <a:ext uri="{FF2B5EF4-FFF2-40B4-BE49-F238E27FC236}">
                <a16:creationId xmlns:a16="http://schemas.microsoft.com/office/drawing/2014/main" id="{9E62D1A0-C0A2-944A-D9F9-2B2C4F3FC651}"/>
              </a:ext>
            </a:extLst>
          </p:cNvPr>
          <p:cNvSpPr txBox="1"/>
          <p:nvPr/>
        </p:nvSpPr>
        <p:spPr>
          <a:xfrm>
            <a:off x="651740" y="1815963"/>
            <a:ext cx="7941364" cy="3046988"/>
          </a:xfrm>
          <a:prstGeom prst="rect">
            <a:avLst/>
          </a:prstGeom>
          <a:noFill/>
        </p:spPr>
        <p:txBody>
          <a:bodyPr wrap="square">
            <a:spAutoFit/>
          </a:bodyPr>
          <a:lstStyle/>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1" i="0" u="none" strike="noStrike" kern="1200" cap="none" spc="0" normalizeH="0" baseline="0" noProof="0" dirty="0">
                <a:ln>
                  <a:noFill/>
                </a:ln>
                <a:solidFill>
                  <a:prstClr val="black"/>
                </a:solidFill>
                <a:effectLst/>
                <a:uLnTx/>
                <a:uFillTx/>
                <a:latin typeface="Calibri" panose="020F0502020204030204"/>
                <a:ea typeface="+mn-ea"/>
                <a:cs typeface="+mn-cs"/>
              </a:rPr>
              <a:t>What is Decision Making ?</a:t>
            </a:r>
          </a:p>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Decision Making and leadership</a:t>
            </a:r>
          </a:p>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Importance of Decision-Making </a:t>
            </a:r>
          </a:p>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r>
              <a:rPr lang="en-US" sz="2400" dirty="0">
                <a:solidFill>
                  <a:prstClr val="black"/>
                </a:solidFill>
                <a:latin typeface="Calibri" panose="020F0502020204030204"/>
              </a:rPr>
              <a:t>T</a:t>
            </a:r>
            <a:r>
              <a:rPr kumimoji="0" lang="en-US" sz="2400" b="0" i="0" u="none" strike="noStrike" kern="1200" cap="none" spc="0" normalizeH="0" baseline="0" noProof="0" dirty="0" err="1">
                <a:ln>
                  <a:noFill/>
                </a:ln>
                <a:solidFill>
                  <a:prstClr val="black"/>
                </a:solidFill>
                <a:effectLst/>
                <a:uLnTx/>
                <a:uFillTx/>
                <a:latin typeface="Calibri" panose="020F0502020204030204"/>
                <a:ea typeface="+mn-ea"/>
                <a:cs typeface="+mn-cs"/>
              </a:rPr>
              <a:t>ypes</a:t>
            </a: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 of decision making </a:t>
            </a:r>
          </a:p>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Decision Making style </a:t>
            </a:r>
          </a:p>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Stages of decision making process/ models</a:t>
            </a:r>
          </a:p>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Decision making from leaders perspective</a:t>
            </a:r>
          </a:p>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Decision-making skills</a:t>
            </a:r>
          </a:p>
        </p:txBody>
      </p:sp>
    </p:spTree>
    <p:extLst>
      <p:ext uri="{BB962C8B-B14F-4D97-AF65-F5344CB8AC3E}">
        <p14:creationId xmlns:p14="http://schemas.microsoft.com/office/powerpoint/2010/main" val="332187565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684022"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Project Fundamentals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CD4A71EB-E963-86C9-728C-233C4EF13E9B}"/>
              </a:ext>
            </a:extLst>
          </p:cNvPr>
          <p:cNvSpPr txBox="1"/>
          <p:nvPr/>
        </p:nvSpPr>
        <p:spPr>
          <a:xfrm>
            <a:off x="130614" y="1527348"/>
            <a:ext cx="12212403" cy="4524315"/>
          </a:xfrm>
          <a:prstGeom prst="rect">
            <a:avLst/>
          </a:prstGeom>
          <a:noFill/>
        </p:spPr>
        <p:txBody>
          <a:bodyPr wrap="square">
            <a:spAutoFit/>
          </a:bodyPr>
          <a:lstStyle/>
          <a:p>
            <a:pPr marL="285750" indent="-285750">
              <a:buFont typeface="Wingdings" panose="05000000000000000000" pitchFamily="2" charset="2"/>
              <a:buChar char="q"/>
            </a:pPr>
            <a:r>
              <a:rPr lang="en-US" sz="2400" dirty="0">
                <a:solidFill>
                  <a:srgbClr val="002060"/>
                </a:solidFill>
              </a:rPr>
              <a:t>This chapter lays the foundation for understanding the nature of projects. In addition to establishing what a project is and the terminology used by project teams, it also explores the organizational structures projects live in and the early steps required to begin a project.</a:t>
            </a:r>
          </a:p>
          <a:p>
            <a:endParaRPr lang="en-US" sz="2400" dirty="0">
              <a:solidFill>
                <a:srgbClr val="002060"/>
              </a:solidFill>
            </a:endParaRPr>
          </a:p>
          <a:p>
            <a:pPr marL="342900" indent="-342900">
              <a:buFont typeface="Wingdings" panose="05000000000000000000" pitchFamily="2" charset="2"/>
              <a:buChar char="ü"/>
            </a:pPr>
            <a:r>
              <a:rPr lang="en-US" sz="2400" dirty="0">
                <a:solidFill>
                  <a:srgbClr val="002060"/>
                </a:solidFill>
              </a:rPr>
              <a:t>What is a Project?</a:t>
            </a:r>
          </a:p>
          <a:p>
            <a:pPr marL="342900" indent="-342900">
              <a:buFont typeface="Wingdings" panose="05000000000000000000" pitchFamily="2" charset="2"/>
              <a:buChar char="ü"/>
            </a:pPr>
            <a:r>
              <a:rPr lang="en-US" sz="2400" dirty="0">
                <a:solidFill>
                  <a:srgbClr val="002060"/>
                </a:solidFill>
              </a:rPr>
              <a:t>The Project Environment</a:t>
            </a:r>
          </a:p>
          <a:p>
            <a:pPr marL="342900" indent="-342900">
              <a:buFont typeface="Wingdings" panose="05000000000000000000" pitchFamily="2" charset="2"/>
              <a:buChar char="ü"/>
            </a:pPr>
            <a:r>
              <a:rPr lang="en-US" sz="2400" dirty="0">
                <a:solidFill>
                  <a:srgbClr val="002060"/>
                </a:solidFill>
              </a:rPr>
              <a:t>Values, Needs, and Process</a:t>
            </a:r>
          </a:p>
          <a:p>
            <a:pPr marL="342900" indent="-342900">
              <a:buFont typeface="Wingdings" panose="05000000000000000000" pitchFamily="2" charset="2"/>
              <a:buChar char="ü"/>
            </a:pPr>
            <a:r>
              <a:rPr lang="en-US" sz="2400" dirty="0">
                <a:solidFill>
                  <a:srgbClr val="002060"/>
                </a:solidFill>
              </a:rPr>
              <a:t>Quality and The Project Triangle</a:t>
            </a:r>
          </a:p>
          <a:p>
            <a:pPr marL="342900" indent="-342900">
              <a:buFont typeface="Wingdings" panose="05000000000000000000" pitchFamily="2" charset="2"/>
              <a:buChar char="ü"/>
            </a:pPr>
            <a:r>
              <a:rPr lang="en-US" sz="2400" dirty="0">
                <a:solidFill>
                  <a:srgbClr val="002060"/>
                </a:solidFill>
              </a:rPr>
              <a:t>Defining Project Outcomes: A Layered Approach</a:t>
            </a:r>
          </a:p>
          <a:p>
            <a:pPr marL="342900" indent="-342900">
              <a:buFont typeface="Wingdings" panose="05000000000000000000" pitchFamily="2" charset="2"/>
              <a:buChar char="ü"/>
            </a:pPr>
            <a:r>
              <a:rPr lang="en-US" sz="2400" dirty="0">
                <a:solidFill>
                  <a:srgbClr val="002060"/>
                </a:solidFill>
              </a:rPr>
              <a:t>The Project’s Early Stages</a:t>
            </a:r>
          </a:p>
          <a:p>
            <a:pPr marL="342900" indent="-342900">
              <a:buFont typeface="Wingdings" panose="05000000000000000000" pitchFamily="2" charset="2"/>
              <a:buChar char="ü"/>
            </a:pPr>
            <a:r>
              <a:rPr lang="en-US" sz="2400" dirty="0">
                <a:solidFill>
                  <a:srgbClr val="002060"/>
                </a:solidFill>
              </a:rPr>
              <a:t>Chapter Tool: Planning Project Quality</a:t>
            </a:r>
          </a:p>
          <a:p>
            <a:endParaRPr lang="en-US" sz="2400" dirty="0">
              <a:solidFill>
                <a:srgbClr val="002060"/>
              </a:solidFill>
            </a:endParaRPr>
          </a:p>
        </p:txBody>
      </p:sp>
    </p:spTree>
    <p:extLst>
      <p:ext uri="{BB962C8B-B14F-4D97-AF65-F5344CB8AC3E}">
        <p14:creationId xmlns:p14="http://schemas.microsoft.com/office/powerpoint/2010/main" val="105714197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684022"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Project Fundamentals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CD4A71EB-E963-86C9-728C-233C4EF13E9B}"/>
              </a:ext>
            </a:extLst>
          </p:cNvPr>
          <p:cNvSpPr txBox="1"/>
          <p:nvPr/>
        </p:nvSpPr>
        <p:spPr>
          <a:xfrm>
            <a:off x="1113183" y="1723327"/>
            <a:ext cx="10495763" cy="3046988"/>
          </a:xfrm>
          <a:prstGeom prst="rect">
            <a:avLst/>
          </a:prstGeom>
          <a:noFill/>
        </p:spPr>
        <p:txBody>
          <a:bodyPr wrap="square">
            <a:spAutoFit/>
          </a:bodyPr>
          <a:lstStyle/>
          <a:p>
            <a:pPr marL="285750" indent="-285750" algn="just">
              <a:buFont typeface="Wingdings" panose="05000000000000000000" pitchFamily="2" charset="2"/>
              <a:buChar char="q"/>
            </a:pPr>
            <a:r>
              <a:rPr lang="en-US" sz="2400" b="1" dirty="0">
                <a:solidFill>
                  <a:srgbClr val="002060"/>
                </a:solidFill>
              </a:rPr>
              <a:t>What is a Project?</a:t>
            </a:r>
          </a:p>
          <a:p>
            <a:pPr algn="just"/>
            <a:r>
              <a:rPr lang="en-US" sz="2400" dirty="0">
                <a:solidFill>
                  <a:srgbClr val="002060"/>
                </a:solidFill>
              </a:rPr>
              <a:t>•Define ‘project,’ identifying 2 defining features</a:t>
            </a:r>
          </a:p>
          <a:p>
            <a:pPr algn="just"/>
            <a:r>
              <a:rPr lang="en-US" sz="2400" dirty="0">
                <a:solidFill>
                  <a:srgbClr val="002060"/>
                </a:solidFill>
              </a:rPr>
              <a:t>•List 4 project phases and 1 additional element</a:t>
            </a:r>
          </a:p>
          <a:p>
            <a:pPr algn="just"/>
            <a:r>
              <a:rPr lang="en-US" sz="2400" dirty="0">
                <a:solidFill>
                  <a:srgbClr val="002060"/>
                </a:solidFill>
              </a:rPr>
              <a:t>•Recognize the interactions between projects/phases and the product lifecycle</a:t>
            </a:r>
          </a:p>
          <a:p>
            <a:pPr algn="just"/>
            <a:endParaRPr lang="en-US" sz="2400" dirty="0">
              <a:solidFill>
                <a:srgbClr val="002060"/>
              </a:solidFill>
            </a:endParaRPr>
          </a:p>
          <a:p>
            <a:pPr marL="342900" indent="-342900" algn="just">
              <a:buFont typeface="Wingdings" panose="05000000000000000000" pitchFamily="2" charset="2"/>
              <a:buChar char="q"/>
            </a:pPr>
            <a:r>
              <a:rPr lang="en-US" sz="2400" b="1" dirty="0">
                <a:solidFill>
                  <a:srgbClr val="002060"/>
                </a:solidFill>
              </a:rPr>
              <a:t>The Project Environment</a:t>
            </a:r>
          </a:p>
          <a:p>
            <a:pPr algn="just"/>
            <a:r>
              <a:rPr lang="en-US" sz="2400" dirty="0">
                <a:solidFill>
                  <a:srgbClr val="002060"/>
                </a:solidFill>
              </a:rPr>
              <a:t>•Identify 3 types of organizations in the context of how projects are organized</a:t>
            </a:r>
          </a:p>
          <a:p>
            <a:pPr algn="just"/>
            <a:r>
              <a:rPr lang="en-US" sz="2400" dirty="0">
                <a:solidFill>
                  <a:srgbClr val="002060"/>
                </a:solidFill>
              </a:rPr>
              <a:t>•Recognize strengths and weaknesses of each of the 3 organizational types</a:t>
            </a:r>
          </a:p>
        </p:txBody>
      </p:sp>
    </p:spTree>
    <p:extLst>
      <p:ext uri="{BB962C8B-B14F-4D97-AF65-F5344CB8AC3E}">
        <p14:creationId xmlns:p14="http://schemas.microsoft.com/office/powerpoint/2010/main" val="393015929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684022"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Project Fundamentals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a:extLst>
              <a:ext uri="{FF2B5EF4-FFF2-40B4-BE49-F238E27FC236}">
                <a16:creationId xmlns:a16="http://schemas.microsoft.com/office/drawing/2014/main" id="{E73FDC65-97AC-412C-1B5B-10D1E058C081}"/>
              </a:ext>
            </a:extLst>
          </p:cNvPr>
          <p:cNvSpPr txBox="1"/>
          <p:nvPr/>
        </p:nvSpPr>
        <p:spPr>
          <a:xfrm>
            <a:off x="651740" y="1723327"/>
            <a:ext cx="11900452" cy="3785652"/>
          </a:xfrm>
          <a:prstGeom prst="rect">
            <a:avLst/>
          </a:prstGeom>
          <a:noFill/>
        </p:spPr>
        <p:txBody>
          <a:bodyPr wrap="square">
            <a:spAutoFit/>
          </a:bodyPr>
          <a:lstStyle/>
          <a:p>
            <a:pPr marL="285750" indent="-285750" algn="just">
              <a:buFont typeface="Wingdings" panose="05000000000000000000" pitchFamily="2" charset="2"/>
              <a:buChar char="q"/>
            </a:pPr>
            <a:r>
              <a:rPr lang="en-US" sz="2400" b="1" dirty="0">
                <a:solidFill>
                  <a:srgbClr val="002060"/>
                </a:solidFill>
              </a:rPr>
              <a:t>Values, Needs, and Process</a:t>
            </a:r>
          </a:p>
          <a:p>
            <a:pPr algn="just"/>
            <a:r>
              <a:rPr lang="en-US" sz="2400" dirty="0">
                <a:solidFill>
                  <a:srgbClr val="002060"/>
                </a:solidFill>
              </a:rPr>
              <a:t>•Recall factors influencing the values and needs of a project, team, or organization</a:t>
            </a:r>
          </a:p>
          <a:p>
            <a:pPr algn="just"/>
            <a:r>
              <a:rPr lang="en-US" sz="2400" dirty="0">
                <a:solidFill>
                  <a:srgbClr val="002060"/>
                </a:solidFill>
              </a:rPr>
              <a:t>•List 3 fundamental process models and summarize the strengths and weaknesses of each</a:t>
            </a:r>
          </a:p>
          <a:p>
            <a:pPr algn="just"/>
            <a:r>
              <a:rPr lang="en-US" sz="2400" dirty="0">
                <a:solidFill>
                  <a:srgbClr val="002060"/>
                </a:solidFill>
              </a:rPr>
              <a:t>•Recognize varying levels of detail/abstraction in documented processes</a:t>
            </a:r>
          </a:p>
          <a:p>
            <a:pPr algn="just"/>
            <a:endParaRPr lang="en-US" sz="2400" dirty="0">
              <a:solidFill>
                <a:srgbClr val="002060"/>
              </a:solidFill>
            </a:endParaRPr>
          </a:p>
          <a:p>
            <a:pPr marL="285750" indent="-285750" algn="just">
              <a:buFont typeface="Wingdings" panose="05000000000000000000" pitchFamily="2" charset="2"/>
              <a:buChar char="q"/>
            </a:pPr>
            <a:r>
              <a:rPr lang="en-US" sz="2400" b="1" dirty="0">
                <a:solidFill>
                  <a:srgbClr val="002060"/>
                </a:solidFill>
              </a:rPr>
              <a:t>Quality and The Project Triangle</a:t>
            </a:r>
          </a:p>
          <a:p>
            <a:pPr algn="just"/>
            <a:r>
              <a:rPr lang="en-US" sz="2400" dirty="0">
                <a:solidFill>
                  <a:srgbClr val="002060"/>
                </a:solidFill>
              </a:rPr>
              <a:t>•Define ‘quality,’ identifying 4 main aspects/concerns</a:t>
            </a:r>
          </a:p>
          <a:p>
            <a:pPr algn="just"/>
            <a:r>
              <a:rPr lang="en-US" sz="2400" dirty="0">
                <a:solidFill>
                  <a:srgbClr val="002060"/>
                </a:solidFill>
              </a:rPr>
              <a:t>•Give examples of elements that are ‘cost of quality’ and ‘cost of poor quality’ in a project</a:t>
            </a:r>
          </a:p>
          <a:p>
            <a:pPr algn="just"/>
            <a:r>
              <a:rPr lang="en-US" sz="2400" dirty="0">
                <a:solidFill>
                  <a:srgbClr val="002060"/>
                </a:solidFill>
              </a:rPr>
              <a:t>•Label the project triangle’s 4 components</a:t>
            </a:r>
          </a:p>
          <a:p>
            <a:pPr algn="just"/>
            <a:r>
              <a:rPr lang="en-US" sz="2400" dirty="0">
                <a:solidFill>
                  <a:srgbClr val="002060"/>
                </a:solidFill>
              </a:rPr>
              <a:t>•Relate examples of each project triangle component and the relationships between them</a:t>
            </a:r>
          </a:p>
        </p:txBody>
      </p:sp>
    </p:spTree>
    <p:extLst>
      <p:ext uri="{BB962C8B-B14F-4D97-AF65-F5344CB8AC3E}">
        <p14:creationId xmlns:p14="http://schemas.microsoft.com/office/powerpoint/2010/main" val="290526569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24969" y="5866407"/>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684022"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Project Fundamentals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a:extLst>
              <a:ext uri="{FF2B5EF4-FFF2-40B4-BE49-F238E27FC236}">
                <a16:creationId xmlns:a16="http://schemas.microsoft.com/office/drawing/2014/main" id="{A6DB5337-260E-8DB6-90DC-AD78965454FD}"/>
              </a:ext>
            </a:extLst>
          </p:cNvPr>
          <p:cNvSpPr txBox="1"/>
          <p:nvPr/>
        </p:nvSpPr>
        <p:spPr>
          <a:xfrm>
            <a:off x="124969" y="1418683"/>
            <a:ext cx="11942061" cy="4401205"/>
          </a:xfrm>
          <a:prstGeom prst="rect">
            <a:avLst/>
          </a:prstGeom>
          <a:noFill/>
        </p:spPr>
        <p:txBody>
          <a:bodyPr wrap="square">
            <a:spAutoFit/>
          </a:bodyPr>
          <a:lstStyle/>
          <a:p>
            <a:pPr marL="285750" indent="-285750" algn="just">
              <a:buFont typeface="Wingdings" panose="05000000000000000000" pitchFamily="2" charset="2"/>
              <a:buChar char="q"/>
            </a:pPr>
            <a:r>
              <a:rPr lang="en-US" sz="2800" b="1" dirty="0">
                <a:solidFill>
                  <a:srgbClr val="002060"/>
                </a:solidFill>
              </a:rPr>
              <a:t>Defining Project Outcomes: A Layered Approach</a:t>
            </a:r>
          </a:p>
          <a:p>
            <a:pPr algn="just"/>
            <a:r>
              <a:rPr lang="en-US" sz="2800" dirty="0">
                <a:solidFill>
                  <a:srgbClr val="002060"/>
                </a:solidFill>
              </a:rPr>
              <a:t>•Relate the concept of project goals, including examples of such</a:t>
            </a:r>
          </a:p>
          <a:p>
            <a:pPr algn="just"/>
            <a:r>
              <a:rPr lang="en-US" sz="2800" dirty="0">
                <a:solidFill>
                  <a:srgbClr val="002060"/>
                </a:solidFill>
              </a:rPr>
              <a:t>•Relate the concept of project scope statements, including examples of such</a:t>
            </a:r>
          </a:p>
          <a:p>
            <a:pPr algn="just"/>
            <a:r>
              <a:rPr lang="en-US" sz="2800" dirty="0">
                <a:solidFill>
                  <a:srgbClr val="002060"/>
                </a:solidFill>
              </a:rPr>
              <a:t>•Relate the concept of project requirements/specifications, including examples of such</a:t>
            </a:r>
          </a:p>
          <a:p>
            <a:pPr algn="just"/>
            <a:r>
              <a:rPr lang="en-US" sz="2800" dirty="0">
                <a:solidFill>
                  <a:srgbClr val="002060"/>
                </a:solidFill>
              </a:rPr>
              <a:t>•Describe ‘the layered approach’ to project outcome definition</a:t>
            </a:r>
          </a:p>
          <a:p>
            <a:pPr algn="just"/>
            <a:endParaRPr lang="en-US" sz="2800" dirty="0">
              <a:solidFill>
                <a:srgbClr val="002060"/>
              </a:solidFill>
            </a:endParaRPr>
          </a:p>
          <a:p>
            <a:pPr marL="285750" indent="-285750" algn="just">
              <a:buFont typeface="Wingdings" panose="05000000000000000000" pitchFamily="2" charset="2"/>
              <a:buChar char="q"/>
            </a:pPr>
            <a:r>
              <a:rPr lang="en-US" sz="2800" b="1" dirty="0">
                <a:solidFill>
                  <a:srgbClr val="002060"/>
                </a:solidFill>
              </a:rPr>
              <a:t>The Project’s Early Stages</a:t>
            </a:r>
          </a:p>
          <a:p>
            <a:pPr algn="just"/>
            <a:r>
              <a:rPr lang="en-US" sz="2800" dirty="0">
                <a:solidFill>
                  <a:srgbClr val="002060"/>
                </a:solidFill>
              </a:rPr>
              <a:t>•Identify the primary objectives of a project kickoff meeting</a:t>
            </a:r>
          </a:p>
          <a:p>
            <a:pPr algn="just"/>
            <a:r>
              <a:rPr lang="en-US" sz="2800" dirty="0">
                <a:solidFill>
                  <a:srgbClr val="002060"/>
                </a:solidFill>
              </a:rPr>
              <a:t>•List the essential elements of a basic project plan</a:t>
            </a:r>
          </a:p>
        </p:txBody>
      </p:sp>
    </p:spTree>
    <p:extLst>
      <p:ext uri="{BB962C8B-B14F-4D97-AF65-F5344CB8AC3E}">
        <p14:creationId xmlns:p14="http://schemas.microsoft.com/office/powerpoint/2010/main" val="333324144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289" y="6154082"/>
            <a:ext cx="1222425" cy="745023"/>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160046" y="543490"/>
            <a:ext cx="7576048"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Prioritization: The Core of Project Leadership (</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a:extLst>
              <a:ext uri="{FF2B5EF4-FFF2-40B4-BE49-F238E27FC236}">
                <a16:creationId xmlns:a16="http://schemas.microsoft.com/office/drawing/2014/main" id="{BA0D8C79-4DBB-95FD-088D-D9D1FEE8CEC5}"/>
              </a:ext>
            </a:extLst>
          </p:cNvPr>
          <p:cNvSpPr txBox="1"/>
          <p:nvPr/>
        </p:nvSpPr>
        <p:spPr>
          <a:xfrm>
            <a:off x="130614" y="1527348"/>
            <a:ext cx="11822847" cy="4524315"/>
          </a:xfrm>
          <a:prstGeom prst="rect">
            <a:avLst/>
          </a:prstGeom>
          <a:noFill/>
        </p:spPr>
        <p:txBody>
          <a:bodyPr wrap="square">
            <a:spAutoFit/>
          </a:bodyPr>
          <a:lstStyle/>
          <a:p>
            <a:pPr algn="just"/>
            <a:r>
              <a:rPr lang="en-US" sz="2400" dirty="0">
                <a:solidFill>
                  <a:srgbClr val="002060"/>
                </a:solidFill>
              </a:rPr>
              <a:t>•Reviewing what they are trying to accomplish can leave a project team overwhelmed. In this chapter, we’ll explore the concepts behind choosing priority: properly understanding how long tasks will take, ordering them properly, consistently and accurately evaluating risk and status, and analyzing the people important to the project.</a:t>
            </a:r>
          </a:p>
          <a:p>
            <a:pPr marL="342900" indent="-342900" algn="just">
              <a:buFont typeface="Wingdings" panose="05000000000000000000" pitchFamily="2" charset="2"/>
              <a:buChar char="ü"/>
            </a:pPr>
            <a:r>
              <a:rPr lang="en-US" sz="2400" dirty="0">
                <a:solidFill>
                  <a:srgbClr val="002060"/>
                </a:solidFill>
              </a:rPr>
              <a:t>Why is Prioritization So Essential?</a:t>
            </a:r>
          </a:p>
          <a:p>
            <a:pPr marL="342900" indent="-342900" algn="just">
              <a:buFont typeface="Wingdings" panose="05000000000000000000" pitchFamily="2" charset="2"/>
              <a:buChar char="ü"/>
            </a:pPr>
            <a:r>
              <a:rPr lang="en-US" sz="2400" dirty="0">
                <a:solidFill>
                  <a:srgbClr val="002060"/>
                </a:solidFill>
              </a:rPr>
              <a:t>Estimation Methods</a:t>
            </a:r>
          </a:p>
          <a:p>
            <a:pPr marL="342900" indent="-342900" algn="just">
              <a:buFont typeface="Wingdings" panose="05000000000000000000" pitchFamily="2" charset="2"/>
              <a:buChar char="ü"/>
            </a:pPr>
            <a:r>
              <a:rPr lang="en-US" sz="2400" dirty="0">
                <a:solidFill>
                  <a:srgbClr val="002060"/>
                </a:solidFill>
              </a:rPr>
              <a:t>Estimates vs. Commitments</a:t>
            </a:r>
          </a:p>
          <a:p>
            <a:pPr marL="342900" indent="-342900" algn="just">
              <a:buFont typeface="Wingdings" panose="05000000000000000000" pitchFamily="2" charset="2"/>
              <a:buChar char="ü"/>
            </a:pPr>
            <a:r>
              <a:rPr lang="en-US" sz="2400" dirty="0">
                <a:solidFill>
                  <a:srgbClr val="002060"/>
                </a:solidFill>
              </a:rPr>
              <a:t>Accuracy and Precision</a:t>
            </a:r>
          </a:p>
          <a:p>
            <a:pPr marL="342900" indent="-342900" algn="just">
              <a:buFont typeface="Wingdings" panose="05000000000000000000" pitchFamily="2" charset="2"/>
              <a:buChar char="ü"/>
            </a:pPr>
            <a:r>
              <a:rPr lang="en-US" sz="2400" dirty="0">
                <a:solidFill>
                  <a:srgbClr val="002060"/>
                </a:solidFill>
              </a:rPr>
              <a:t>Project Scheduling</a:t>
            </a:r>
          </a:p>
          <a:p>
            <a:pPr marL="342900" indent="-342900" algn="just">
              <a:buFont typeface="Wingdings" panose="05000000000000000000" pitchFamily="2" charset="2"/>
              <a:buChar char="ü"/>
            </a:pPr>
            <a:r>
              <a:rPr lang="en-US" sz="2400" dirty="0">
                <a:solidFill>
                  <a:srgbClr val="002060"/>
                </a:solidFill>
              </a:rPr>
              <a:t>Project Tracking</a:t>
            </a:r>
          </a:p>
          <a:p>
            <a:pPr marL="342900" indent="-342900" algn="just">
              <a:buFont typeface="Wingdings" panose="05000000000000000000" pitchFamily="2" charset="2"/>
              <a:buChar char="ü"/>
            </a:pPr>
            <a:r>
              <a:rPr lang="en-US" sz="2400" dirty="0">
                <a:solidFill>
                  <a:srgbClr val="002060"/>
                </a:solidFill>
              </a:rPr>
              <a:t>Risk Management</a:t>
            </a:r>
          </a:p>
          <a:p>
            <a:pPr marL="342900" indent="-342900" algn="just">
              <a:buFont typeface="Wingdings" panose="05000000000000000000" pitchFamily="2" charset="2"/>
              <a:buChar char="ü"/>
            </a:pPr>
            <a:r>
              <a:rPr lang="en-US" sz="2400" dirty="0">
                <a:solidFill>
                  <a:srgbClr val="002060"/>
                </a:solidFill>
              </a:rPr>
              <a:t>Chapter Tool: Prioritizing Stakeholders</a:t>
            </a:r>
          </a:p>
        </p:txBody>
      </p:sp>
    </p:spTree>
    <p:extLst>
      <p:ext uri="{BB962C8B-B14F-4D97-AF65-F5344CB8AC3E}">
        <p14:creationId xmlns:p14="http://schemas.microsoft.com/office/powerpoint/2010/main" val="296290608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160046" y="543490"/>
            <a:ext cx="7576048"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Prioritization: The Core of Project Leadership (</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a:extLst>
              <a:ext uri="{FF2B5EF4-FFF2-40B4-BE49-F238E27FC236}">
                <a16:creationId xmlns:a16="http://schemas.microsoft.com/office/drawing/2014/main" id="{5EE3F2AD-7483-2962-AA76-76448A2AE986}"/>
              </a:ext>
            </a:extLst>
          </p:cNvPr>
          <p:cNvSpPr txBox="1"/>
          <p:nvPr/>
        </p:nvSpPr>
        <p:spPr>
          <a:xfrm>
            <a:off x="509495" y="1886017"/>
            <a:ext cx="11173009" cy="3416320"/>
          </a:xfrm>
          <a:prstGeom prst="rect">
            <a:avLst/>
          </a:prstGeom>
          <a:noFill/>
        </p:spPr>
        <p:txBody>
          <a:bodyPr wrap="square">
            <a:spAutoFit/>
          </a:bodyPr>
          <a:lstStyle/>
          <a:p>
            <a:pPr marL="285750" indent="-285750" algn="just">
              <a:buFont typeface="Wingdings" panose="05000000000000000000" pitchFamily="2" charset="2"/>
              <a:buChar char="q"/>
            </a:pPr>
            <a:r>
              <a:rPr lang="en-US" sz="2400" b="1" dirty="0">
                <a:solidFill>
                  <a:srgbClr val="002060"/>
                </a:solidFill>
              </a:rPr>
              <a:t>Why is Prioritization So Essential?</a:t>
            </a:r>
          </a:p>
          <a:p>
            <a:pPr algn="just"/>
            <a:r>
              <a:rPr lang="en-US" sz="2400" dirty="0">
                <a:solidFill>
                  <a:srgbClr val="002060"/>
                </a:solidFill>
              </a:rPr>
              <a:t>•Identify the connection between the concept of prioritization and individual project activities</a:t>
            </a:r>
          </a:p>
          <a:p>
            <a:pPr algn="just"/>
            <a:endParaRPr lang="en-US" sz="2400" dirty="0">
              <a:solidFill>
                <a:srgbClr val="002060"/>
              </a:solidFill>
            </a:endParaRPr>
          </a:p>
          <a:p>
            <a:pPr marL="285750" indent="-285750" algn="just">
              <a:buFont typeface="Wingdings" panose="05000000000000000000" pitchFamily="2" charset="2"/>
              <a:buChar char="q"/>
            </a:pPr>
            <a:r>
              <a:rPr lang="en-US" sz="2400" b="1" dirty="0">
                <a:solidFill>
                  <a:srgbClr val="002060"/>
                </a:solidFill>
              </a:rPr>
              <a:t> Estimation Methods</a:t>
            </a:r>
          </a:p>
          <a:p>
            <a:pPr algn="just"/>
            <a:r>
              <a:rPr lang="en-US" sz="2400" dirty="0">
                <a:solidFill>
                  <a:srgbClr val="002060"/>
                </a:solidFill>
              </a:rPr>
              <a:t>•Describe 5 basic estimation methods</a:t>
            </a:r>
          </a:p>
          <a:p>
            <a:pPr algn="just"/>
            <a:r>
              <a:rPr lang="en-US" sz="2400" dirty="0">
                <a:solidFill>
                  <a:srgbClr val="002060"/>
                </a:solidFill>
              </a:rPr>
              <a:t>•Recognize the strengths, weaknesses, and appropriate application of each estimation method</a:t>
            </a:r>
          </a:p>
          <a:p>
            <a:pPr algn="just"/>
            <a:endParaRPr lang="en-US" sz="2400" dirty="0">
              <a:solidFill>
                <a:srgbClr val="002060"/>
              </a:solidFill>
            </a:endParaRPr>
          </a:p>
        </p:txBody>
      </p:sp>
    </p:spTree>
    <p:extLst>
      <p:ext uri="{BB962C8B-B14F-4D97-AF65-F5344CB8AC3E}">
        <p14:creationId xmlns:p14="http://schemas.microsoft.com/office/powerpoint/2010/main" val="36356323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160046" y="543490"/>
            <a:ext cx="7576048"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Prioritization: The Core of Project Leadership (</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a:extLst>
              <a:ext uri="{FF2B5EF4-FFF2-40B4-BE49-F238E27FC236}">
                <a16:creationId xmlns:a16="http://schemas.microsoft.com/office/drawing/2014/main" id="{5EE3F2AD-7483-2962-AA76-76448A2AE986}"/>
              </a:ext>
            </a:extLst>
          </p:cNvPr>
          <p:cNvSpPr txBox="1"/>
          <p:nvPr/>
        </p:nvSpPr>
        <p:spPr>
          <a:xfrm>
            <a:off x="361565" y="1610200"/>
            <a:ext cx="11173009" cy="3046988"/>
          </a:xfrm>
          <a:prstGeom prst="rect">
            <a:avLst/>
          </a:prstGeom>
          <a:noFill/>
        </p:spPr>
        <p:txBody>
          <a:bodyPr wrap="square">
            <a:spAutoFit/>
          </a:bodyPr>
          <a:lstStyle/>
          <a:p>
            <a:pPr algn="just"/>
            <a:endParaRPr lang="en-US" sz="2400" dirty="0">
              <a:solidFill>
                <a:srgbClr val="002060"/>
              </a:solidFill>
            </a:endParaRPr>
          </a:p>
          <a:p>
            <a:pPr marL="285750" indent="-285750" algn="just">
              <a:buFont typeface="Wingdings" panose="05000000000000000000" pitchFamily="2" charset="2"/>
              <a:buChar char="q"/>
            </a:pPr>
            <a:r>
              <a:rPr lang="en-US" sz="2400" b="1" dirty="0">
                <a:solidFill>
                  <a:srgbClr val="002060"/>
                </a:solidFill>
              </a:rPr>
              <a:t>Estimates vs. Commitments</a:t>
            </a:r>
          </a:p>
          <a:p>
            <a:pPr algn="just"/>
            <a:r>
              <a:rPr lang="en-US" sz="2400" dirty="0">
                <a:solidFill>
                  <a:srgbClr val="002060"/>
                </a:solidFill>
              </a:rPr>
              <a:t>•Relate issues and negative conditions that may arise during the estimation process</a:t>
            </a:r>
          </a:p>
          <a:p>
            <a:pPr algn="just"/>
            <a:endParaRPr lang="en-US" sz="2400" dirty="0">
              <a:solidFill>
                <a:srgbClr val="002060"/>
              </a:solidFill>
            </a:endParaRPr>
          </a:p>
          <a:p>
            <a:pPr marL="285750" indent="-285750" algn="just">
              <a:buFont typeface="Wingdings" panose="05000000000000000000" pitchFamily="2" charset="2"/>
              <a:buChar char="q"/>
            </a:pPr>
            <a:r>
              <a:rPr lang="en-US" sz="2400" b="1" dirty="0">
                <a:solidFill>
                  <a:srgbClr val="002060"/>
                </a:solidFill>
              </a:rPr>
              <a:t>Accuracy and Precision</a:t>
            </a:r>
          </a:p>
          <a:p>
            <a:pPr algn="just"/>
            <a:r>
              <a:rPr lang="en-US" sz="2400" dirty="0">
                <a:solidFill>
                  <a:srgbClr val="002060"/>
                </a:solidFill>
              </a:rPr>
              <a:t>•Define the terms ‘accuracy’ and ‘precision’ in a general context</a:t>
            </a:r>
          </a:p>
          <a:p>
            <a:pPr algn="just"/>
            <a:r>
              <a:rPr lang="en-US" sz="2400" dirty="0">
                <a:solidFill>
                  <a:srgbClr val="002060"/>
                </a:solidFill>
              </a:rPr>
              <a:t>•Relate the concepts illustrated in the ‘cone of uncertainty’</a:t>
            </a:r>
          </a:p>
          <a:p>
            <a:pPr algn="just"/>
            <a:r>
              <a:rPr lang="en-US" sz="2400" dirty="0">
                <a:solidFill>
                  <a:srgbClr val="002060"/>
                </a:solidFill>
              </a:rPr>
              <a:t>•List several ways to accurately express low-precision estimates</a:t>
            </a:r>
          </a:p>
        </p:txBody>
      </p:sp>
    </p:spTree>
    <p:extLst>
      <p:ext uri="{BB962C8B-B14F-4D97-AF65-F5344CB8AC3E}">
        <p14:creationId xmlns:p14="http://schemas.microsoft.com/office/powerpoint/2010/main" val="377652849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160046" y="543490"/>
            <a:ext cx="7576048"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Prioritization: The Core of Project Leadership (</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a:extLst>
              <a:ext uri="{FF2B5EF4-FFF2-40B4-BE49-F238E27FC236}">
                <a16:creationId xmlns:a16="http://schemas.microsoft.com/office/drawing/2014/main" id="{9CA9ACCA-E531-5E84-B457-623553DB3BBB}"/>
              </a:ext>
            </a:extLst>
          </p:cNvPr>
          <p:cNvSpPr txBox="1"/>
          <p:nvPr/>
        </p:nvSpPr>
        <p:spPr>
          <a:xfrm>
            <a:off x="651740" y="1886896"/>
            <a:ext cx="11182451" cy="3785652"/>
          </a:xfrm>
          <a:prstGeom prst="rect">
            <a:avLst/>
          </a:prstGeom>
          <a:noFill/>
        </p:spPr>
        <p:txBody>
          <a:bodyPr wrap="square">
            <a:spAutoFit/>
          </a:bodyPr>
          <a:lstStyle/>
          <a:p>
            <a:pPr marL="285750" indent="-285750" algn="just">
              <a:buFont typeface="Wingdings" panose="05000000000000000000" pitchFamily="2" charset="2"/>
              <a:buChar char="q"/>
            </a:pPr>
            <a:r>
              <a:rPr lang="en-US" sz="2400" b="1" dirty="0">
                <a:solidFill>
                  <a:srgbClr val="002060"/>
                </a:solidFill>
              </a:rPr>
              <a:t>Project Scheduling</a:t>
            </a:r>
          </a:p>
          <a:p>
            <a:pPr algn="just"/>
            <a:r>
              <a:rPr lang="en-US" sz="2400" dirty="0">
                <a:solidFill>
                  <a:srgbClr val="002060"/>
                </a:solidFill>
              </a:rPr>
              <a:t>•Describe how ‘work breakdown structures’ are constructed and recorded</a:t>
            </a:r>
          </a:p>
          <a:p>
            <a:pPr algn="just"/>
            <a:r>
              <a:rPr lang="en-US" sz="2400" dirty="0">
                <a:solidFill>
                  <a:srgbClr val="002060"/>
                </a:solidFill>
              </a:rPr>
              <a:t>•Relate ‘precedence techniques’ including diagramming and related terms/techniques</a:t>
            </a:r>
          </a:p>
          <a:p>
            <a:pPr algn="just"/>
            <a:r>
              <a:rPr lang="en-US" sz="2400" dirty="0">
                <a:solidFill>
                  <a:srgbClr val="002060"/>
                </a:solidFill>
              </a:rPr>
              <a:t>•List 3 common project schedule visualization tools</a:t>
            </a:r>
          </a:p>
          <a:p>
            <a:pPr algn="just"/>
            <a:r>
              <a:rPr lang="en-US" sz="2400" dirty="0">
                <a:solidFill>
                  <a:srgbClr val="002060"/>
                </a:solidFill>
              </a:rPr>
              <a:t>•Relate scheduling activities to basic process concepts</a:t>
            </a:r>
          </a:p>
          <a:p>
            <a:pPr algn="just"/>
            <a:endParaRPr lang="en-US" sz="2400" dirty="0">
              <a:solidFill>
                <a:srgbClr val="002060"/>
              </a:solidFill>
            </a:endParaRPr>
          </a:p>
          <a:p>
            <a:pPr marL="285750" indent="-285750" algn="just">
              <a:buFont typeface="Wingdings" panose="05000000000000000000" pitchFamily="2" charset="2"/>
              <a:buChar char="q"/>
            </a:pPr>
            <a:r>
              <a:rPr lang="en-US" sz="2400" b="1" dirty="0">
                <a:solidFill>
                  <a:srgbClr val="002060"/>
                </a:solidFill>
              </a:rPr>
              <a:t>Project Tracking</a:t>
            </a:r>
          </a:p>
          <a:p>
            <a:pPr algn="just"/>
            <a:r>
              <a:rPr lang="en-US" sz="2400" dirty="0">
                <a:solidFill>
                  <a:srgbClr val="002060"/>
                </a:solidFill>
              </a:rPr>
              <a:t>•Define ‘project visibility’ in the context of project tracking</a:t>
            </a:r>
          </a:p>
          <a:p>
            <a:pPr algn="just"/>
            <a:r>
              <a:rPr lang="en-US" sz="2400" dirty="0">
                <a:solidFill>
                  <a:srgbClr val="002060"/>
                </a:solidFill>
              </a:rPr>
              <a:t>•Describe the concept of ‘earned value’ in the context of a project</a:t>
            </a:r>
          </a:p>
          <a:p>
            <a:pPr algn="just"/>
            <a:r>
              <a:rPr lang="en-US" sz="2400" dirty="0">
                <a:solidFill>
                  <a:srgbClr val="002060"/>
                </a:solidFill>
              </a:rPr>
              <a:t>•List 2 common project tracking visualization tools</a:t>
            </a:r>
          </a:p>
        </p:txBody>
      </p:sp>
    </p:spTree>
    <p:extLst>
      <p:ext uri="{BB962C8B-B14F-4D97-AF65-F5344CB8AC3E}">
        <p14:creationId xmlns:p14="http://schemas.microsoft.com/office/powerpoint/2010/main" val="272173377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160046" y="543490"/>
            <a:ext cx="7576048"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Prioritization: The Core of Project Leadership (</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a:extLst>
              <a:ext uri="{FF2B5EF4-FFF2-40B4-BE49-F238E27FC236}">
                <a16:creationId xmlns:a16="http://schemas.microsoft.com/office/drawing/2014/main" id="{4D4ADEEC-6E6B-E548-C596-7B41CB1DE82E}"/>
              </a:ext>
            </a:extLst>
          </p:cNvPr>
          <p:cNvSpPr txBox="1"/>
          <p:nvPr/>
        </p:nvSpPr>
        <p:spPr>
          <a:xfrm>
            <a:off x="651740" y="1953705"/>
            <a:ext cx="10228295" cy="3108543"/>
          </a:xfrm>
          <a:prstGeom prst="rect">
            <a:avLst/>
          </a:prstGeom>
          <a:noFill/>
        </p:spPr>
        <p:txBody>
          <a:bodyPr wrap="square">
            <a:spAutoFit/>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800" b="1" i="0" u="none" strike="noStrike" kern="1200" cap="none" spc="0" normalizeH="0" baseline="0" noProof="0" dirty="0">
                <a:ln>
                  <a:noFill/>
                </a:ln>
                <a:solidFill>
                  <a:srgbClr val="002060"/>
                </a:solidFill>
                <a:effectLst/>
                <a:uLnTx/>
                <a:uFillTx/>
                <a:latin typeface="Calibri" panose="020F0502020204030204"/>
                <a:ea typeface="+mn-ea"/>
                <a:cs typeface="+mn-cs"/>
              </a:rPr>
              <a:t>Risk Management</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002060"/>
                </a:solidFill>
                <a:effectLst/>
                <a:uLnTx/>
                <a:uFillTx/>
                <a:latin typeface="Calibri" panose="020F0502020204030204"/>
                <a:ea typeface="+mn-ea"/>
                <a:cs typeface="+mn-cs"/>
              </a:rPr>
              <a:t>•Define ‘risk,’ identifying 3 essential elements in the context of a project</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002060"/>
                </a:solidFill>
                <a:effectLst/>
                <a:uLnTx/>
                <a:uFillTx/>
                <a:latin typeface="Calibri" panose="020F0502020204030204"/>
                <a:ea typeface="+mn-ea"/>
                <a:cs typeface="+mn-cs"/>
              </a:rPr>
              <a:t>•Relate techniques for identifying project risks, including SWOT analysis</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002060"/>
                </a:solidFill>
                <a:effectLst/>
                <a:uLnTx/>
                <a:uFillTx/>
                <a:latin typeface="Calibri" panose="020F0502020204030204"/>
                <a:ea typeface="+mn-ea"/>
                <a:cs typeface="+mn-cs"/>
              </a:rPr>
              <a:t>•Identify basic project risk analysis/quantification techniques</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002060"/>
                </a:solidFill>
                <a:effectLst/>
                <a:uLnTx/>
                <a:uFillTx/>
                <a:latin typeface="Calibri" panose="020F0502020204030204"/>
                <a:ea typeface="+mn-ea"/>
                <a:cs typeface="+mn-cs"/>
              </a:rPr>
              <a:t>•Describe 4 basic project risk response techniques</a:t>
            </a:r>
          </a:p>
        </p:txBody>
      </p:sp>
    </p:spTree>
    <p:extLst>
      <p:ext uri="{BB962C8B-B14F-4D97-AF65-F5344CB8AC3E}">
        <p14:creationId xmlns:p14="http://schemas.microsoft.com/office/powerpoint/2010/main" val="3661319801"/>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108036" y="0"/>
            <a:ext cx="9533101" cy="1610200"/>
          </a:xfrm>
          <a:prstGeom prst="rect">
            <a:avLst/>
          </a:prstGeom>
        </p:spPr>
      </p:pic>
      <p:sp>
        <p:nvSpPr>
          <p:cNvPr id="7" name="TextBox 6"/>
          <p:cNvSpPr txBox="1"/>
          <p:nvPr/>
        </p:nvSpPr>
        <p:spPr>
          <a:xfrm>
            <a:off x="2440788" y="543490"/>
            <a:ext cx="5643148"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Team Structure and Development </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2A68BD1C-6B7B-719C-1BD1-EDC714CA4486}"/>
              </a:ext>
            </a:extLst>
          </p:cNvPr>
          <p:cNvSpPr txBox="1"/>
          <p:nvPr/>
        </p:nvSpPr>
        <p:spPr>
          <a:xfrm>
            <a:off x="66686" y="1595021"/>
            <a:ext cx="11716829" cy="5262979"/>
          </a:xfrm>
          <a:prstGeom prst="rect">
            <a:avLst/>
          </a:prstGeom>
          <a:noFill/>
        </p:spPr>
        <p:txBody>
          <a:bodyPr wrap="square">
            <a:spAutoFit/>
          </a:bodyPr>
          <a:lstStyle/>
          <a:p>
            <a:pPr algn="just"/>
            <a:r>
              <a:rPr lang="en-US" sz="2400" dirty="0">
                <a:solidFill>
                  <a:srgbClr val="002060"/>
                </a:solidFill>
              </a:rPr>
              <a:t>•In this chapter, we’ll try to understand what a team is and what makes it successful. By exploring success factors, structures, stages of  development, and the core needs of a team, we’ll gain the ability to properly use the tools that help a team produce consistent, positive results.</a:t>
            </a:r>
          </a:p>
          <a:p>
            <a:pPr marL="342900" indent="-342900" algn="just">
              <a:buFont typeface="Wingdings" panose="05000000000000000000" pitchFamily="2" charset="2"/>
              <a:buChar char="ü"/>
            </a:pPr>
            <a:r>
              <a:rPr lang="en-US" sz="2400" dirty="0">
                <a:solidFill>
                  <a:srgbClr val="002060"/>
                </a:solidFill>
              </a:rPr>
              <a:t>What Makes a Team Successful?</a:t>
            </a:r>
          </a:p>
          <a:p>
            <a:pPr marL="342900" indent="-342900" algn="just">
              <a:buFont typeface="Wingdings" panose="05000000000000000000" pitchFamily="2" charset="2"/>
              <a:buChar char="ü"/>
            </a:pPr>
            <a:r>
              <a:rPr lang="en-US" sz="2400" dirty="0">
                <a:solidFill>
                  <a:srgbClr val="002060"/>
                </a:solidFill>
              </a:rPr>
              <a:t>Team Structure</a:t>
            </a:r>
          </a:p>
          <a:p>
            <a:pPr marL="342900" indent="-342900" algn="just">
              <a:buFont typeface="Wingdings" panose="05000000000000000000" pitchFamily="2" charset="2"/>
              <a:buChar char="ü"/>
            </a:pPr>
            <a:r>
              <a:rPr lang="en-US" sz="2400" dirty="0">
                <a:solidFill>
                  <a:srgbClr val="002060"/>
                </a:solidFill>
              </a:rPr>
              <a:t>Team Development</a:t>
            </a:r>
          </a:p>
          <a:p>
            <a:pPr marL="342900" indent="-342900" algn="just">
              <a:buFont typeface="Wingdings" panose="05000000000000000000" pitchFamily="2" charset="2"/>
              <a:buChar char="ü"/>
            </a:pPr>
            <a:r>
              <a:rPr lang="en-US" sz="2400" dirty="0">
                <a:solidFill>
                  <a:srgbClr val="002060"/>
                </a:solidFill>
              </a:rPr>
              <a:t>Needs and the Team</a:t>
            </a:r>
          </a:p>
          <a:p>
            <a:pPr marL="342900" indent="-342900" algn="just">
              <a:buFont typeface="Wingdings" panose="05000000000000000000" pitchFamily="2" charset="2"/>
              <a:buChar char="ü"/>
            </a:pPr>
            <a:r>
              <a:rPr lang="en-US" sz="2400" dirty="0">
                <a:solidFill>
                  <a:srgbClr val="002060"/>
                </a:solidFill>
              </a:rPr>
              <a:t>Building Trust</a:t>
            </a:r>
          </a:p>
          <a:p>
            <a:pPr marL="342900" indent="-342900" algn="just">
              <a:buFont typeface="Wingdings" panose="05000000000000000000" pitchFamily="2" charset="2"/>
              <a:buChar char="ü"/>
            </a:pPr>
            <a:r>
              <a:rPr lang="en-US" sz="2400" dirty="0">
                <a:solidFill>
                  <a:srgbClr val="002060"/>
                </a:solidFill>
              </a:rPr>
              <a:t>Managing Conflict</a:t>
            </a:r>
          </a:p>
          <a:p>
            <a:pPr marL="342900" indent="-342900" algn="just">
              <a:buFont typeface="Wingdings" panose="05000000000000000000" pitchFamily="2" charset="2"/>
              <a:buChar char="ü"/>
            </a:pPr>
            <a:r>
              <a:rPr lang="en-US" sz="2400" dirty="0">
                <a:solidFill>
                  <a:srgbClr val="002060"/>
                </a:solidFill>
              </a:rPr>
              <a:t>Achieving Commitment</a:t>
            </a:r>
          </a:p>
          <a:p>
            <a:pPr marL="342900" indent="-342900" algn="just">
              <a:buFont typeface="Wingdings" panose="05000000000000000000" pitchFamily="2" charset="2"/>
              <a:buChar char="ü"/>
            </a:pPr>
            <a:r>
              <a:rPr lang="en-US" sz="2400" dirty="0">
                <a:solidFill>
                  <a:srgbClr val="002060"/>
                </a:solidFill>
              </a:rPr>
              <a:t>Embracing Accountability</a:t>
            </a:r>
          </a:p>
          <a:p>
            <a:pPr marL="342900" indent="-342900" algn="just">
              <a:buFont typeface="Wingdings" panose="05000000000000000000" pitchFamily="2" charset="2"/>
              <a:buChar char="ü"/>
            </a:pPr>
            <a:r>
              <a:rPr lang="en-US" sz="2400" dirty="0">
                <a:solidFill>
                  <a:srgbClr val="002060"/>
                </a:solidFill>
              </a:rPr>
              <a:t>Focusing on Results</a:t>
            </a:r>
          </a:p>
          <a:p>
            <a:pPr marL="342900" indent="-342900" algn="just">
              <a:buFont typeface="Wingdings" panose="05000000000000000000" pitchFamily="2" charset="2"/>
              <a:buChar char="ü"/>
            </a:pPr>
            <a:r>
              <a:rPr lang="en-US" sz="2400" dirty="0">
                <a:solidFill>
                  <a:srgbClr val="002060"/>
                </a:solidFill>
              </a:rPr>
              <a:t>Chapter Tool: Evaluating Your Team’s Maturity</a:t>
            </a:r>
          </a:p>
        </p:txBody>
      </p:sp>
    </p:spTree>
    <p:extLst>
      <p:ext uri="{BB962C8B-B14F-4D97-AF65-F5344CB8AC3E}">
        <p14:creationId xmlns:p14="http://schemas.microsoft.com/office/powerpoint/2010/main" val="178907361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440788" y="543490"/>
            <a:ext cx="5643148"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Team Structure and Development </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a:extLst>
              <a:ext uri="{FF2B5EF4-FFF2-40B4-BE49-F238E27FC236}">
                <a16:creationId xmlns:a16="http://schemas.microsoft.com/office/drawing/2014/main" id="{D2A1FE29-6FCF-A41F-43AA-D93124E4F79D}"/>
              </a:ext>
            </a:extLst>
          </p:cNvPr>
          <p:cNvSpPr txBox="1"/>
          <p:nvPr/>
        </p:nvSpPr>
        <p:spPr>
          <a:xfrm>
            <a:off x="418998" y="1669896"/>
            <a:ext cx="11370366" cy="4524315"/>
          </a:xfrm>
          <a:prstGeom prst="rect">
            <a:avLst/>
          </a:prstGeom>
          <a:noFill/>
        </p:spPr>
        <p:txBody>
          <a:bodyPr wrap="square">
            <a:spAutoFit/>
          </a:bodyPr>
          <a:lstStyle/>
          <a:p>
            <a:pPr marL="285750" indent="-285750" algn="just">
              <a:buFont typeface="Wingdings" panose="05000000000000000000" pitchFamily="2" charset="2"/>
              <a:buChar char="q"/>
            </a:pPr>
            <a:r>
              <a:rPr lang="en-US" sz="2400" b="1" dirty="0">
                <a:solidFill>
                  <a:srgbClr val="002060"/>
                </a:solidFill>
              </a:rPr>
              <a:t>What Makes a Team Successful?</a:t>
            </a:r>
          </a:p>
          <a:p>
            <a:pPr algn="just"/>
            <a:r>
              <a:rPr lang="en-US" sz="2400" dirty="0">
                <a:solidFill>
                  <a:srgbClr val="002060"/>
                </a:solidFill>
              </a:rPr>
              <a:t>•Identify 6 basic factors for team success</a:t>
            </a:r>
          </a:p>
          <a:p>
            <a:pPr algn="just"/>
            <a:r>
              <a:rPr lang="en-US" sz="2400" dirty="0">
                <a:solidFill>
                  <a:srgbClr val="002060"/>
                </a:solidFill>
              </a:rPr>
              <a:t>•List 3 basic team categories and their defining features</a:t>
            </a:r>
          </a:p>
          <a:p>
            <a:pPr algn="just"/>
            <a:endParaRPr lang="en-US" sz="2400" dirty="0">
              <a:solidFill>
                <a:srgbClr val="002060"/>
              </a:solidFill>
            </a:endParaRPr>
          </a:p>
          <a:p>
            <a:pPr marL="285750" indent="-285750" algn="just">
              <a:buFont typeface="Wingdings" panose="05000000000000000000" pitchFamily="2" charset="2"/>
              <a:buChar char="q"/>
            </a:pPr>
            <a:r>
              <a:rPr lang="en-US" sz="2400" b="1" dirty="0">
                <a:solidFill>
                  <a:srgbClr val="002060"/>
                </a:solidFill>
              </a:rPr>
              <a:t>Team Structure</a:t>
            </a:r>
          </a:p>
          <a:p>
            <a:pPr algn="just"/>
            <a:r>
              <a:rPr lang="en-US" sz="2400" dirty="0">
                <a:solidFill>
                  <a:srgbClr val="002060"/>
                </a:solidFill>
              </a:rPr>
              <a:t>•Name 4 basic project team structures</a:t>
            </a:r>
          </a:p>
          <a:p>
            <a:pPr algn="just"/>
            <a:r>
              <a:rPr lang="en-US" sz="2400" dirty="0">
                <a:solidFill>
                  <a:srgbClr val="002060"/>
                </a:solidFill>
              </a:rPr>
              <a:t>•Identify defining features, strengths, and potential pitfalls for each project team structure</a:t>
            </a:r>
          </a:p>
          <a:p>
            <a:pPr algn="just"/>
            <a:r>
              <a:rPr lang="en-US" sz="2400" dirty="0">
                <a:solidFill>
                  <a:srgbClr val="002060"/>
                </a:solidFill>
              </a:rPr>
              <a:t>•Recall factors that influence organizational team structures</a:t>
            </a:r>
          </a:p>
          <a:p>
            <a:pPr algn="just"/>
            <a:r>
              <a:rPr lang="en-US" sz="2400" dirty="0">
                <a:solidFill>
                  <a:srgbClr val="002060"/>
                </a:solidFill>
              </a:rPr>
              <a:t>•Relate 5 common team roles, their basic responsibilities, and the basic skills needed for each</a:t>
            </a:r>
          </a:p>
          <a:p>
            <a:pPr algn="just"/>
            <a:endParaRPr lang="en-US" sz="2400" dirty="0">
              <a:solidFill>
                <a:srgbClr val="002060"/>
              </a:solidFill>
            </a:endParaRPr>
          </a:p>
          <a:p>
            <a:pPr marL="285750" indent="-285750" algn="just">
              <a:buFont typeface="Wingdings" panose="05000000000000000000" pitchFamily="2" charset="2"/>
              <a:buChar char="q"/>
            </a:pPr>
            <a:endParaRPr lang="en-US" sz="2400" dirty="0">
              <a:solidFill>
                <a:srgbClr val="002060"/>
              </a:solidFill>
            </a:endParaRPr>
          </a:p>
        </p:txBody>
      </p:sp>
    </p:spTree>
    <p:extLst>
      <p:ext uri="{BB962C8B-B14F-4D97-AF65-F5344CB8AC3E}">
        <p14:creationId xmlns:p14="http://schemas.microsoft.com/office/powerpoint/2010/main" val="3468795387"/>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440788" y="543490"/>
            <a:ext cx="5643148"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Team Structure and Development </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a:extLst>
              <a:ext uri="{FF2B5EF4-FFF2-40B4-BE49-F238E27FC236}">
                <a16:creationId xmlns:a16="http://schemas.microsoft.com/office/drawing/2014/main" id="{A0EFDEE8-C642-9178-68FB-6E4BC76F6158}"/>
              </a:ext>
            </a:extLst>
          </p:cNvPr>
          <p:cNvSpPr txBox="1"/>
          <p:nvPr/>
        </p:nvSpPr>
        <p:spPr>
          <a:xfrm>
            <a:off x="270287" y="1702230"/>
            <a:ext cx="12072730" cy="4154984"/>
          </a:xfrm>
          <a:prstGeom prst="rect">
            <a:avLst/>
          </a:prstGeom>
          <a:noFill/>
        </p:spPr>
        <p:txBody>
          <a:bodyPr wrap="square">
            <a:spAutoFit/>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1" i="0" u="none" strike="noStrike" kern="1200" cap="none" spc="0" normalizeH="0" baseline="0" noProof="0" dirty="0">
                <a:ln>
                  <a:noFill/>
                </a:ln>
                <a:solidFill>
                  <a:srgbClr val="002060"/>
                </a:solidFill>
                <a:effectLst/>
                <a:uLnTx/>
                <a:uFillTx/>
                <a:latin typeface="Calibri" panose="020F0502020204030204"/>
                <a:ea typeface="+mn-ea"/>
                <a:cs typeface="+mn-cs"/>
              </a:rPr>
              <a:t>Team Development</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002060"/>
                </a:solidFill>
                <a:effectLst/>
                <a:uLnTx/>
                <a:uFillTx/>
                <a:latin typeface="Calibri" panose="020F0502020204030204"/>
                <a:ea typeface="+mn-ea"/>
                <a:cs typeface="+mn-cs"/>
              </a:rPr>
              <a:t>•Identify each of Tuckman’s 4 stages of team development</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002060"/>
                </a:solidFill>
                <a:effectLst/>
                <a:uLnTx/>
                <a:uFillTx/>
                <a:latin typeface="Calibri" panose="020F0502020204030204"/>
                <a:ea typeface="+mn-ea"/>
                <a:cs typeface="+mn-cs"/>
              </a:rPr>
              <a:t>•Relate factors related to progression through the team development stages</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srgbClr val="002060"/>
              </a:solidFill>
              <a:effectLst/>
              <a:uLnTx/>
              <a:uFillTx/>
              <a:latin typeface="Calibri" panose="020F0502020204030204"/>
              <a:ea typeface="+mn-ea"/>
              <a:cs typeface="+mn-cs"/>
            </a:endParaRP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1" i="0" u="none" strike="noStrike" kern="1200" cap="none" spc="0" normalizeH="0" baseline="0" noProof="0" dirty="0">
                <a:ln>
                  <a:noFill/>
                </a:ln>
                <a:solidFill>
                  <a:srgbClr val="002060"/>
                </a:solidFill>
                <a:effectLst/>
                <a:uLnTx/>
                <a:uFillTx/>
                <a:latin typeface="Calibri" panose="020F0502020204030204"/>
                <a:ea typeface="+mn-ea"/>
                <a:cs typeface="+mn-cs"/>
              </a:rPr>
              <a:t>Needs and the Team</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002060"/>
                </a:solidFill>
                <a:effectLst/>
                <a:uLnTx/>
                <a:uFillTx/>
                <a:latin typeface="Calibri" panose="020F0502020204030204"/>
                <a:ea typeface="+mn-ea"/>
                <a:cs typeface="+mn-cs"/>
              </a:rPr>
              <a:t>•Identify 5 basic needs of a project team</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srgbClr val="002060"/>
              </a:solidFill>
              <a:effectLst/>
              <a:uLnTx/>
              <a:uFillTx/>
              <a:latin typeface="Calibri" panose="020F0502020204030204"/>
              <a:ea typeface="+mn-ea"/>
              <a:cs typeface="+mn-cs"/>
            </a:endParaRP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1" i="0" u="none" strike="noStrike" kern="1200" cap="none" spc="0" normalizeH="0" baseline="0" noProof="0" dirty="0">
                <a:ln>
                  <a:noFill/>
                </a:ln>
                <a:solidFill>
                  <a:srgbClr val="002060"/>
                </a:solidFill>
                <a:effectLst/>
                <a:uLnTx/>
                <a:uFillTx/>
                <a:latin typeface="Calibri" panose="020F0502020204030204"/>
                <a:ea typeface="+mn-ea"/>
                <a:cs typeface="+mn-cs"/>
              </a:rPr>
              <a:t>Building Trust</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002060"/>
                </a:solidFill>
                <a:effectLst/>
                <a:uLnTx/>
                <a:uFillTx/>
                <a:latin typeface="Calibri" panose="020F0502020204030204"/>
                <a:ea typeface="+mn-ea"/>
                <a:cs typeface="+mn-cs"/>
              </a:rPr>
              <a:t>•Relate the factors that affect trust within a project team</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002060"/>
                </a:solidFill>
                <a:effectLst/>
                <a:uLnTx/>
                <a:uFillTx/>
                <a:latin typeface="Calibri" panose="020F0502020204030204"/>
                <a:ea typeface="+mn-ea"/>
                <a:cs typeface="+mn-cs"/>
              </a:rPr>
              <a:t>•Identify basic techniques team leaders can implement to build trust</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srgbClr val="002060"/>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5852001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09096" y="6685139"/>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6" y="0"/>
            <a:ext cx="9533101" cy="1610200"/>
          </a:xfrm>
          <a:prstGeom prst="rect">
            <a:avLst/>
          </a:prstGeom>
        </p:spPr>
      </p:pic>
      <p:sp>
        <p:nvSpPr>
          <p:cNvPr id="7" name="TextBox 6"/>
          <p:cNvSpPr txBox="1"/>
          <p:nvPr/>
        </p:nvSpPr>
        <p:spPr>
          <a:xfrm>
            <a:off x="2440788" y="543490"/>
            <a:ext cx="5643148"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Team Structure and Development </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a:extLst>
              <a:ext uri="{FF2B5EF4-FFF2-40B4-BE49-F238E27FC236}">
                <a16:creationId xmlns:a16="http://schemas.microsoft.com/office/drawing/2014/main" id="{8973D4C7-0D8E-C7F2-EFDD-49599D8E5D72}"/>
              </a:ext>
            </a:extLst>
          </p:cNvPr>
          <p:cNvSpPr txBox="1"/>
          <p:nvPr/>
        </p:nvSpPr>
        <p:spPr>
          <a:xfrm>
            <a:off x="130614" y="2014096"/>
            <a:ext cx="12258151" cy="3785652"/>
          </a:xfrm>
          <a:prstGeom prst="rect">
            <a:avLst/>
          </a:prstGeom>
          <a:noFill/>
        </p:spPr>
        <p:txBody>
          <a:bodyPr wrap="square">
            <a:spAutoFit/>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1" i="0" u="none" strike="noStrike" kern="1200" cap="none" spc="0" normalizeH="0" baseline="0" noProof="0" dirty="0">
                <a:ln>
                  <a:noFill/>
                </a:ln>
                <a:solidFill>
                  <a:srgbClr val="002060"/>
                </a:solidFill>
                <a:effectLst/>
                <a:uLnTx/>
                <a:uFillTx/>
                <a:latin typeface="Calibri" panose="020F0502020204030204"/>
                <a:ea typeface="+mn-ea"/>
                <a:cs typeface="+mn-cs"/>
              </a:rPr>
              <a:t>Managing Conflict</a:t>
            </a:r>
          </a:p>
          <a:p>
            <a:pPr marL="342900" marR="0" lvl="0" indent="-3429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srgbClr val="002060"/>
                </a:solidFill>
                <a:effectLst/>
                <a:uLnTx/>
                <a:uFillTx/>
                <a:latin typeface="Calibri" panose="020F0502020204030204"/>
                <a:ea typeface="+mn-ea"/>
                <a:cs typeface="+mn-cs"/>
              </a:rPr>
              <a:t>Definition of Conflicts</a:t>
            </a:r>
          </a:p>
          <a:p>
            <a:pPr marL="342900" marR="0" lvl="0" indent="-3429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srgbClr val="002060"/>
                </a:solidFill>
                <a:effectLst/>
                <a:uLnTx/>
                <a:uFillTx/>
                <a:latin typeface="Calibri" panose="020F0502020204030204"/>
                <a:ea typeface="+mn-ea"/>
                <a:cs typeface="+mn-cs"/>
              </a:rPr>
              <a:t>Organizational Conflict Is Beneficial Or Not?</a:t>
            </a:r>
          </a:p>
          <a:p>
            <a:pPr marL="342900" marR="0" lvl="0" indent="-3429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srgbClr val="002060"/>
                </a:solidFill>
                <a:effectLst/>
                <a:uLnTx/>
                <a:uFillTx/>
                <a:latin typeface="Calibri" panose="020F0502020204030204"/>
                <a:ea typeface="+mn-ea"/>
                <a:cs typeface="+mn-cs"/>
              </a:rPr>
              <a:t> Definition of Conflict resolution.</a:t>
            </a:r>
          </a:p>
          <a:p>
            <a:pPr marL="342900" marR="0" lvl="0" indent="-3429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srgbClr val="002060"/>
                </a:solidFill>
                <a:effectLst/>
                <a:uLnTx/>
                <a:uFillTx/>
                <a:latin typeface="Calibri" panose="020F0502020204030204"/>
                <a:ea typeface="+mn-ea"/>
                <a:cs typeface="+mn-cs"/>
              </a:rPr>
              <a:t>Recognize the role of conflict within a team</a:t>
            </a:r>
          </a:p>
          <a:p>
            <a:pPr marL="342900" marR="0" lvl="0" indent="-3429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srgbClr val="002060"/>
                </a:solidFill>
                <a:effectLst/>
                <a:uLnTx/>
                <a:uFillTx/>
                <a:latin typeface="Calibri" panose="020F0502020204030204"/>
                <a:ea typeface="+mn-ea"/>
                <a:cs typeface="+mn-cs"/>
              </a:rPr>
              <a:t>Identify basic ‘ground rules’ of conflict within a team</a:t>
            </a:r>
          </a:p>
          <a:p>
            <a:pPr marL="342900" marR="0" lvl="0" indent="-3429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srgbClr val="002060"/>
                </a:solidFill>
                <a:effectLst/>
                <a:uLnTx/>
                <a:uFillTx/>
                <a:latin typeface="Calibri" panose="020F0502020204030204"/>
                <a:ea typeface="+mn-ea"/>
                <a:cs typeface="+mn-cs"/>
              </a:rPr>
              <a:t>Describe 6 conflict resolution techniques and when they may be appropriate</a:t>
            </a:r>
          </a:p>
          <a:p>
            <a:pPr marL="342900" marR="0" lvl="0" indent="-3429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srgbClr val="002060"/>
                </a:solidFill>
                <a:effectLst/>
                <a:uLnTx/>
                <a:uFillTx/>
                <a:latin typeface="Calibri" panose="020F0502020204030204"/>
                <a:ea typeface="+mn-ea"/>
                <a:cs typeface="+mn-cs"/>
              </a:rPr>
              <a:t>How Leaders Effectively Manage Conflict.</a:t>
            </a:r>
          </a:p>
          <a:p>
            <a:pPr marL="342900" marR="0" lvl="0" indent="-3429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srgbClr val="002060"/>
                </a:solidFill>
                <a:effectLst/>
                <a:uLnTx/>
                <a:uFillTx/>
                <a:latin typeface="Calibri" panose="020F0502020204030204"/>
                <a:ea typeface="+mn-ea"/>
                <a:cs typeface="+mn-cs"/>
              </a:rPr>
              <a:t>Sources Of Project Conflict .</a:t>
            </a:r>
          </a:p>
          <a:p>
            <a:pPr marL="342900" marR="0" lvl="0" indent="-3429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srgbClr val="002060"/>
                </a:solidFill>
                <a:effectLst/>
                <a:uLnTx/>
                <a:uFillTx/>
                <a:latin typeface="Calibri" panose="020F0502020204030204"/>
                <a:ea typeface="+mn-ea"/>
                <a:cs typeface="+mn-cs"/>
              </a:rPr>
              <a:t>What Causes Team Conflict?</a:t>
            </a:r>
          </a:p>
        </p:txBody>
      </p:sp>
    </p:spTree>
    <p:extLst>
      <p:ext uri="{BB962C8B-B14F-4D97-AF65-F5344CB8AC3E}">
        <p14:creationId xmlns:p14="http://schemas.microsoft.com/office/powerpoint/2010/main" val="1213116207"/>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09096" y="6685139"/>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6" y="0"/>
            <a:ext cx="9533101" cy="1610200"/>
          </a:xfrm>
          <a:prstGeom prst="rect">
            <a:avLst/>
          </a:prstGeom>
        </p:spPr>
      </p:pic>
      <p:sp>
        <p:nvSpPr>
          <p:cNvPr id="7" name="TextBox 6"/>
          <p:cNvSpPr txBox="1"/>
          <p:nvPr/>
        </p:nvSpPr>
        <p:spPr>
          <a:xfrm>
            <a:off x="2440788" y="543490"/>
            <a:ext cx="5643148"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Team Structure and Development </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a:extLst>
              <a:ext uri="{FF2B5EF4-FFF2-40B4-BE49-F238E27FC236}">
                <a16:creationId xmlns:a16="http://schemas.microsoft.com/office/drawing/2014/main" id="{8973D4C7-0D8E-C7F2-EFDD-49599D8E5D72}"/>
              </a:ext>
            </a:extLst>
          </p:cNvPr>
          <p:cNvSpPr txBox="1"/>
          <p:nvPr/>
        </p:nvSpPr>
        <p:spPr>
          <a:xfrm>
            <a:off x="251791" y="1793179"/>
            <a:ext cx="12258151" cy="1569660"/>
          </a:xfrm>
          <a:prstGeom prst="rect">
            <a:avLst/>
          </a:prstGeom>
          <a:noFill/>
        </p:spPr>
        <p:txBody>
          <a:bodyPr wrap="square">
            <a:spAutoFit/>
          </a:bodyPr>
          <a:lstStyle/>
          <a:p>
            <a:pPr marL="342900" marR="0" lvl="0" indent="-3429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srgbClr val="002060"/>
                </a:solidFill>
                <a:effectLst/>
                <a:uLnTx/>
                <a:uFillTx/>
                <a:latin typeface="Calibri" panose="020F0502020204030204"/>
                <a:ea typeface="+mn-ea"/>
                <a:cs typeface="+mn-cs"/>
              </a:rPr>
              <a:t>Conflicts Arise from Differing Needs .</a:t>
            </a:r>
          </a:p>
          <a:p>
            <a:pPr marL="342900" marR="0" lvl="0" indent="-3429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srgbClr val="002060"/>
                </a:solidFill>
                <a:effectLst/>
                <a:uLnTx/>
                <a:uFillTx/>
                <a:latin typeface="Calibri" panose="020F0502020204030204"/>
                <a:ea typeface="+mn-ea"/>
                <a:cs typeface="+mn-cs"/>
              </a:rPr>
              <a:t>Symptoms of Team Conflict .</a:t>
            </a:r>
          </a:p>
          <a:p>
            <a:pPr marL="342900" marR="0" lvl="0" indent="-3429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srgbClr val="002060"/>
                </a:solidFill>
                <a:effectLst/>
                <a:uLnTx/>
                <a:uFillTx/>
                <a:latin typeface="Calibri" panose="020F0502020204030204"/>
                <a:ea typeface="+mn-ea"/>
                <a:cs typeface="+mn-cs"/>
              </a:rPr>
              <a:t>Conflict-resolution Techniques.</a:t>
            </a:r>
          </a:p>
          <a:p>
            <a:pPr marL="342900" marR="0" lvl="0" indent="-3429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srgbClr val="002060"/>
                </a:solidFill>
                <a:effectLst/>
                <a:uLnTx/>
                <a:uFillTx/>
                <a:latin typeface="Calibri" panose="020F0502020204030204"/>
                <a:ea typeface="+mn-ea"/>
                <a:cs typeface="+mn-cs"/>
              </a:rPr>
              <a:t>Thomas-Kilmann Conflict Mode Instrument</a:t>
            </a:r>
          </a:p>
        </p:txBody>
      </p:sp>
      <p:sp>
        <p:nvSpPr>
          <p:cNvPr id="8" name="TextBox 7">
            <a:extLst>
              <a:ext uri="{FF2B5EF4-FFF2-40B4-BE49-F238E27FC236}">
                <a16:creationId xmlns:a16="http://schemas.microsoft.com/office/drawing/2014/main" id="{A94B0FA6-C862-D21B-5A52-112B9C754F34}"/>
              </a:ext>
            </a:extLst>
          </p:cNvPr>
          <p:cNvSpPr txBox="1"/>
          <p:nvPr/>
        </p:nvSpPr>
        <p:spPr>
          <a:xfrm>
            <a:off x="251791" y="3811381"/>
            <a:ext cx="9435548" cy="1569660"/>
          </a:xfrm>
          <a:prstGeom prst="rect">
            <a:avLst/>
          </a:prstGeom>
          <a:noFill/>
        </p:spPr>
        <p:txBody>
          <a:bodyPr wrap="square">
            <a:spAutoFit/>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1" i="0" u="none" strike="noStrike" kern="1200" cap="none" spc="0" normalizeH="0" baseline="0" noProof="0" dirty="0">
                <a:ln>
                  <a:noFill/>
                </a:ln>
                <a:solidFill>
                  <a:srgbClr val="002060"/>
                </a:solidFill>
                <a:effectLst/>
                <a:uLnTx/>
                <a:uFillTx/>
                <a:latin typeface="Calibri" panose="020F0502020204030204"/>
                <a:ea typeface="+mn-ea"/>
                <a:cs typeface="+mn-cs"/>
              </a:rPr>
              <a:t>Achieving Commitment</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002060"/>
                </a:solidFill>
                <a:effectLst/>
                <a:uLnTx/>
                <a:uFillTx/>
                <a:latin typeface="Calibri" panose="020F0502020204030204"/>
                <a:ea typeface="+mn-ea"/>
                <a:cs typeface="+mn-cs"/>
              </a:rPr>
              <a:t>•Identify 3 parties involved in commitment in the context of a project</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002060"/>
                </a:solidFill>
                <a:effectLst/>
                <a:uLnTx/>
                <a:uFillTx/>
                <a:latin typeface="Calibri" panose="020F0502020204030204"/>
                <a:ea typeface="+mn-ea"/>
                <a:cs typeface="+mn-cs"/>
              </a:rPr>
              <a:t>•Describe factors for achieving commitment for each party</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002060"/>
                </a:solidFill>
                <a:effectLst/>
                <a:uLnTx/>
                <a:uFillTx/>
                <a:latin typeface="Calibri" panose="020F0502020204030204"/>
                <a:ea typeface="+mn-ea"/>
                <a:cs typeface="+mn-cs"/>
              </a:rPr>
              <a:t>•Recognize how commitment affects project team outcomes</a:t>
            </a:r>
          </a:p>
        </p:txBody>
      </p:sp>
    </p:spTree>
    <p:extLst>
      <p:ext uri="{BB962C8B-B14F-4D97-AF65-F5344CB8AC3E}">
        <p14:creationId xmlns:p14="http://schemas.microsoft.com/office/powerpoint/2010/main" val="915250508"/>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440788" y="543490"/>
            <a:ext cx="5643148"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Team Structure and Development </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a:extLst>
              <a:ext uri="{FF2B5EF4-FFF2-40B4-BE49-F238E27FC236}">
                <a16:creationId xmlns:a16="http://schemas.microsoft.com/office/drawing/2014/main" id="{D0260591-5F6E-89C5-6018-CA438590845B}"/>
              </a:ext>
            </a:extLst>
          </p:cNvPr>
          <p:cNvSpPr txBox="1"/>
          <p:nvPr/>
        </p:nvSpPr>
        <p:spPr>
          <a:xfrm>
            <a:off x="1335094" y="1536174"/>
            <a:ext cx="9533101" cy="3785652"/>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srgbClr val="002060"/>
              </a:solidFill>
              <a:effectLst/>
              <a:uLnTx/>
              <a:uFillTx/>
              <a:latin typeface="Calibri" panose="020F0502020204030204"/>
              <a:ea typeface="+mn-ea"/>
              <a:cs typeface="+mn-cs"/>
            </a:endParaRP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1" i="0" u="none" strike="noStrike" kern="1200" cap="none" spc="0" normalizeH="0" baseline="0" noProof="0" dirty="0">
                <a:ln>
                  <a:noFill/>
                </a:ln>
                <a:solidFill>
                  <a:srgbClr val="002060"/>
                </a:solidFill>
                <a:effectLst/>
                <a:uLnTx/>
                <a:uFillTx/>
                <a:latin typeface="Calibri" panose="020F0502020204030204"/>
                <a:ea typeface="+mn-ea"/>
                <a:cs typeface="+mn-cs"/>
              </a:rPr>
              <a:t>Embracing Accountability</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002060"/>
                </a:solidFill>
                <a:effectLst/>
                <a:uLnTx/>
                <a:uFillTx/>
                <a:latin typeface="Calibri" panose="020F0502020204030204"/>
                <a:ea typeface="+mn-ea"/>
                <a:cs typeface="+mn-cs"/>
              </a:rPr>
              <a:t>•Identify 3 angles of accountability in the context of a project team</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002060"/>
                </a:solidFill>
                <a:effectLst/>
                <a:uLnTx/>
                <a:uFillTx/>
                <a:latin typeface="Calibri" panose="020F0502020204030204"/>
                <a:ea typeface="+mn-ea"/>
                <a:cs typeface="+mn-cs"/>
              </a:rPr>
              <a:t>•Recognize basic techniques for strengthening peer-to-peer accountability</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002060"/>
                </a:solidFill>
                <a:effectLst/>
                <a:uLnTx/>
                <a:uFillTx/>
                <a:latin typeface="Calibri" panose="020F0502020204030204"/>
                <a:ea typeface="+mn-ea"/>
                <a:cs typeface="+mn-cs"/>
              </a:rPr>
              <a:t>•Relate how to use the ‘RASCI accountability matrix’</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srgbClr val="002060"/>
              </a:solidFill>
              <a:effectLst/>
              <a:uLnTx/>
              <a:uFillTx/>
              <a:latin typeface="Calibri" panose="020F0502020204030204"/>
              <a:ea typeface="+mn-ea"/>
              <a:cs typeface="+mn-cs"/>
            </a:endParaRP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1" i="0" u="none" strike="noStrike" kern="1200" cap="none" spc="0" normalizeH="0" baseline="0" noProof="0" dirty="0">
                <a:ln>
                  <a:noFill/>
                </a:ln>
                <a:solidFill>
                  <a:srgbClr val="002060"/>
                </a:solidFill>
                <a:effectLst/>
                <a:uLnTx/>
                <a:uFillTx/>
                <a:latin typeface="Calibri" panose="020F0502020204030204"/>
                <a:ea typeface="+mn-ea"/>
                <a:cs typeface="+mn-cs"/>
              </a:rPr>
              <a:t>Focusing on Results</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002060"/>
                </a:solidFill>
                <a:effectLst/>
                <a:uLnTx/>
                <a:uFillTx/>
                <a:latin typeface="Calibri" panose="020F0502020204030204"/>
                <a:ea typeface="+mn-ea"/>
                <a:cs typeface="+mn-cs"/>
              </a:rPr>
              <a:t>•Identify 4 core competencies incumbent to achieving results in the context of a successful project team</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002060"/>
                </a:solidFill>
                <a:effectLst/>
                <a:uLnTx/>
                <a:uFillTx/>
                <a:latin typeface="Calibri" panose="020F0502020204030204"/>
                <a:ea typeface="+mn-ea"/>
                <a:cs typeface="+mn-cs"/>
              </a:rPr>
              <a:t>•Describe how a team’s results may differ from combined individual results</a:t>
            </a:r>
          </a:p>
        </p:txBody>
      </p:sp>
    </p:spTree>
    <p:extLst>
      <p:ext uri="{BB962C8B-B14F-4D97-AF65-F5344CB8AC3E}">
        <p14:creationId xmlns:p14="http://schemas.microsoft.com/office/powerpoint/2010/main" val="1626692395"/>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5995996"/>
            <a:ext cx="1026026" cy="92008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902229" cy="1610200"/>
          </a:xfrm>
          <a:prstGeom prst="rect">
            <a:avLst/>
          </a:prstGeom>
        </p:spPr>
      </p:pic>
      <p:sp>
        <p:nvSpPr>
          <p:cNvPr id="7" name="TextBox 6"/>
          <p:cNvSpPr txBox="1"/>
          <p:nvPr/>
        </p:nvSpPr>
        <p:spPr>
          <a:xfrm>
            <a:off x="2263861" y="543490"/>
            <a:ext cx="7664278"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Communication and Expectation Management </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a:extLst>
              <a:ext uri="{FF2B5EF4-FFF2-40B4-BE49-F238E27FC236}">
                <a16:creationId xmlns:a16="http://schemas.microsoft.com/office/drawing/2014/main" id="{51A0738B-CB80-80A2-726A-2A4428504BC7}"/>
              </a:ext>
            </a:extLst>
          </p:cNvPr>
          <p:cNvSpPr txBox="1"/>
          <p:nvPr/>
        </p:nvSpPr>
        <p:spPr>
          <a:xfrm>
            <a:off x="338861" y="1725606"/>
            <a:ext cx="11164025" cy="4154984"/>
          </a:xfrm>
          <a:prstGeom prst="rect">
            <a:avLst/>
          </a:prstGeom>
          <a:noFill/>
        </p:spPr>
        <p:txBody>
          <a:bodyPr wrap="square">
            <a:spAutoFit/>
          </a:bodyPr>
          <a:lstStyle/>
          <a:p>
            <a:pPr algn="just"/>
            <a:r>
              <a:rPr lang="en-US" sz="2400" dirty="0">
                <a:solidFill>
                  <a:srgbClr val="002060"/>
                </a:solidFill>
              </a:rPr>
              <a:t>•In this chapter, we address the mechanics of team communication, meeting success, and the ethics of communication. To do this, we focus on the importance of “expectation management” as well as how to achieve appropriate communication when including metrics and reports.</a:t>
            </a:r>
          </a:p>
          <a:p>
            <a:pPr marL="342900" indent="-342900" algn="just">
              <a:buFont typeface="Wingdings" panose="05000000000000000000" pitchFamily="2" charset="2"/>
              <a:buChar char="ü"/>
            </a:pPr>
            <a:r>
              <a:rPr lang="en-US" sz="2400" dirty="0">
                <a:solidFill>
                  <a:srgbClr val="002060"/>
                </a:solidFill>
              </a:rPr>
              <a:t>The Importance of Project Communication</a:t>
            </a:r>
          </a:p>
          <a:p>
            <a:pPr marL="342900" indent="-342900" algn="just">
              <a:buFont typeface="Wingdings" panose="05000000000000000000" pitchFamily="2" charset="2"/>
              <a:buChar char="ü"/>
            </a:pPr>
            <a:r>
              <a:rPr lang="en-US" sz="2400" dirty="0">
                <a:solidFill>
                  <a:srgbClr val="002060"/>
                </a:solidFill>
              </a:rPr>
              <a:t>Basic Communication Concepts</a:t>
            </a:r>
          </a:p>
          <a:p>
            <a:pPr marL="342900" indent="-342900" algn="just">
              <a:buFont typeface="Wingdings" panose="05000000000000000000" pitchFamily="2" charset="2"/>
              <a:buChar char="ü"/>
            </a:pPr>
            <a:r>
              <a:rPr lang="en-US" sz="2400" dirty="0">
                <a:solidFill>
                  <a:srgbClr val="002060"/>
                </a:solidFill>
              </a:rPr>
              <a:t>Push/Pull Communication: A Hybrid Approach</a:t>
            </a:r>
          </a:p>
          <a:p>
            <a:pPr marL="342900" indent="-342900" algn="just">
              <a:buFont typeface="Wingdings" panose="05000000000000000000" pitchFamily="2" charset="2"/>
              <a:buChar char="ü"/>
            </a:pPr>
            <a:r>
              <a:rPr lang="en-US" sz="2400" dirty="0">
                <a:solidFill>
                  <a:srgbClr val="002060"/>
                </a:solidFill>
              </a:rPr>
              <a:t>Communications within the Team: Meeting Success</a:t>
            </a:r>
          </a:p>
          <a:p>
            <a:pPr marL="342900" indent="-342900" algn="just">
              <a:buFont typeface="Wingdings" panose="05000000000000000000" pitchFamily="2" charset="2"/>
              <a:buChar char="ü"/>
            </a:pPr>
            <a:r>
              <a:rPr lang="en-US" sz="2400" dirty="0">
                <a:solidFill>
                  <a:srgbClr val="002060"/>
                </a:solidFill>
              </a:rPr>
              <a:t>Ethics in Communication</a:t>
            </a:r>
          </a:p>
          <a:p>
            <a:pPr marL="342900" indent="-342900" algn="just">
              <a:buFont typeface="Wingdings" panose="05000000000000000000" pitchFamily="2" charset="2"/>
              <a:buChar char="ü"/>
            </a:pPr>
            <a:r>
              <a:rPr lang="en-US" sz="2400" dirty="0">
                <a:solidFill>
                  <a:srgbClr val="002060"/>
                </a:solidFill>
              </a:rPr>
              <a:t>Communicating with Metrics and Reports</a:t>
            </a:r>
          </a:p>
          <a:p>
            <a:pPr marL="342900" indent="-342900" algn="just">
              <a:buFont typeface="Wingdings" panose="05000000000000000000" pitchFamily="2" charset="2"/>
              <a:buChar char="ü"/>
            </a:pPr>
            <a:r>
              <a:rPr lang="en-US" sz="2400" dirty="0">
                <a:solidFill>
                  <a:srgbClr val="002060"/>
                </a:solidFill>
              </a:rPr>
              <a:t>Stakeholder Expectation Management</a:t>
            </a:r>
          </a:p>
        </p:txBody>
      </p:sp>
    </p:spTree>
    <p:extLst>
      <p:ext uri="{BB962C8B-B14F-4D97-AF65-F5344CB8AC3E}">
        <p14:creationId xmlns:p14="http://schemas.microsoft.com/office/powerpoint/2010/main" val="1303368397"/>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902229" cy="1610200"/>
          </a:xfrm>
          <a:prstGeom prst="rect">
            <a:avLst/>
          </a:prstGeom>
        </p:spPr>
      </p:pic>
      <p:sp>
        <p:nvSpPr>
          <p:cNvPr id="7" name="TextBox 6"/>
          <p:cNvSpPr txBox="1"/>
          <p:nvPr/>
        </p:nvSpPr>
        <p:spPr>
          <a:xfrm>
            <a:off x="2263861" y="543490"/>
            <a:ext cx="7664278"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Communication and Expectation Management </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a:extLst>
              <a:ext uri="{FF2B5EF4-FFF2-40B4-BE49-F238E27FC236}">
                <a16:creationId xmlns:a16="http://schemas.microsoft.com/office/drawing/2014/main" id="{C34CE727-E528-8F9E-E3D2-3B595B4E1C20}"/>
              </a:ext>
            </a:extLst>
          </p:cNvPr>
          <p:cNvSpPr txBox="1"/>
          <p:nvPr/>
        </p:nvSpPr>
        <p:spPr>
          <a:xfrm>
            <a:off x="409836" y="1851429"/>
            <a:ext cx="11383617" cy="3416320"/>
          </a:xfrm>
          <a:prstGeom prst="rect">
            <a:avLst/>
          </a:prstGeom>
          <a:noFill/>
        </p:spPr>
        <p:txBody>
          <a:bodyPr wrap="square">
            <a:spAutoFit/>
          </a:bodyPr>
          <a:lstStyle/>
          <a:p>
            <a:pPr marL="285750" indent="-285750" algn="just">
              <a:buFont typeface="Wingdings" panose="05000000000000000000" pitchFamily="2" charset="2"/>
              <a:buChar char="q"/>
            </a:pPr>
            <a:r>
              <a:rPr lang="en-US" sz="2400" b="1" dirty="0">
                <a:solidFill>
                  <a:srgbClr val="002060"/>
                </a:solidFill>
              </a:rPr>
              <a:t>The Importance of Project Communication</a:t>
            </a:r>
          </a:p>
          <a:p>
            <a:pPr algn="just"/>
            <a:r>
              <a:rPr lang="en-US" sz="2400" dirty="0">
                <a:solidFill>
                  <a:srgbClr val="002060"/>
                </a:solidFill>
              </a:rPr>
              <a:t>•Summarize the impacts and importance of modern project communication</a:t>
            </a:r>
          </a:p>
          <a:p>
            <a:pPr algn="just"/>
            <a:endParaRPr lang="en-US" sz="2400" dirty="0">
              <a:solidFill>
                <a:srgbClr val="002060"/>
              </a:solidFill>
            </a:endParaRPr>
          </a:p>
          <a:p>
            <a:pPr marL="285750" indent="-285750" algn="just">
              <a:buFont typeface="Wingdings" panose="05000000000000000000" pitchFamily="2" charset="2"/>
              <a:buChar char="q"/>
            </a:pPr>
            <a:r>
              <a:rPr lang="en-US" sz="2400" b="1" dirty="0">
                <a:solidFill>
                  <a:srgbClr val="002060"/>
                </a:solidFill>
              </a:rPr>
              <a:t> Basic Communication Concepts</a:t>
            </a:r>
          </a:p>
          <a:p>
            <a:pPr algn="just"/>
            <a:r>
              <a:rPr lang="en-US" sz="2400" dirty="0">
                <a:solidFill>
                  <a:srgbClr val="002060"/>
                </a:solidFill>
              </a:rPr>
              <a:t>•Relate the concept of communication channels and communication types in the context of project communication</a:t>
            </a:r>
          </a:p>
          <a:p>
            <a:pPr algn="just"/>
            <a:r>
              <a:rPr lang="en-US" sz="2400" dirty="0">
                <a:solidFill>
                  <a:srgbClr val="002060"/>
                </a:solidFill>
              </a:rPr>
              <a:t>•Identify obvious and less obvious communication blockers in the context of project communication</a:t>
            </a:r>
          </a:p>
          <a:p>
            <a:pPr algn="just"/>
            <a:endParaRPr lang="en-US" sz="2400" dirty="0">
              <a:solidFill>
                <a:srgbClr val="002060"/>
              </a:solidFill>
            </a:endParaRPr>
          </a:p>
        </p:txBody>
      </p:sp>
    </p:spTree>
    <p:extLst>
      <p:ext uri="{BB962C8B-B14F-4D97-AF65-F5344CB8AC3E}">
        <p14:creationId xmlns:p14="http://schemas.microsoft.com/office/powerpoint/2010/main" val="2906614450"/>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5792919"/>
            <a:ext cx="1157065" cy="1037595"/>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902229" cy="1610200"/>
          </a:xfrm>
          <a:prstGeom prst="rect">
            <a:avLst/>
          </a:prstGeom>
        </p:spPr>
      </p:pic>
      <p:sp>
        <p:nvSpPr>
          <p:cNvPr id="7" name="TextBox 6"/>
          <p:cNvSpPr txBox="1"/>
          <p:nvPr/>
        </p:nvSpPr>
        <p:spPr>
          <a:xfrm>
            <a:off x="2263861" y="543490"/>
            <a:ext cx="7664278"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Communication and Expectation Management </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a:extLst>
              <a:ext uri="{FF2B5EF4-FFF2-40B4-BE49-F238E27FC236}">
                <a16:creationId xmlns:a16="http://schemas.microsoft.com/office/drawing/2014/main" id="{26756927-3CDF-BCA6-90A8-57B0C1C724B1}"/>
              </a:ext>
            </a:extLst>
          </p:cNvPr>
          <p:cNvSpPr txBox="1"/>
          <p:nvPr/>
        </p:nvSpPr>
        <p:spPr>
          <a:xfrm>
            <a:off x="415563" y="1637935"/>
            <a:ext cx="10099953" cy="4154984"/>
          </a:xfrm>
          <a:prstGeom prst="rect">
            <a:avLst/>
          </a:prstGeom>
          <a:noFill/>
        </p:spPr>
        <p:txBody>
          <a:bodyPr wrap="square">
            <a:spAutoFit/>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1" i="0" u="none" strike="noStrike" kern="1200" cap="none" spc="0" normalizeH="0" baseline="0" noProof="0" dirty="0">
                <a:ln>
                  <a:noFill/>
                </a:ln>
                <a:solidFill>
                  <a:srgbClr val="002060"/>
                </a:solidFill>
                <a:effectLst/>
                <a:uLnTx/>
                <a:uFillTx/>
                <a:latin typeface="Calibri" panose="020F0502020204030204"/>
                <a:ea typeface="+mn-ea"/>
                <a:cs typeface="+mn-cs"/>
              </a:rPr>
              <a:t> Push/Pull Communication: A Hybrid Approach</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002060"/>
                </a:solidFill>
                <a:effectLst/>
                <a:uLnTx/>
                <a:uFillTx/>
                <a:latin typeface="Calibri" panose="020F0502020204030204"/>
                <a:ea typeface="+mn-ea"/>
                <a:cs typeface="+mn-cs"/>
              </a:rPr>
              <a:t>•Define push, pull, and interactive communication</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002060"/>
                </a:solidFill>
                <a:effectLst/>
                <a:uLnTx/>
                <a:uFillTx/>
                <a:latin typeface="Calibri" panose="020F0502020204030204"/>
                <a:ea typeface="+mn-ea"/>
                <a:cs typeface="+mn-cs"/>
              </a:rPr>
              <a:t>•Relate the concept of ‘hybrid communication’ as a beneficial strategy</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srgbClr val="002060"/>
              </a:solidFill>
              <a:effectLst/>
              <a:uLnTx/>
              <a:uFillTx/>
              <a:latin typeface="Calibri" panose="020F0502020204030204"/>
              <a:ea typeface="+mn-ea"/>
              <a:cs typeface="+mn-cs"/>
            </a:endParaRP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1" i="0" u="none" strike="noStrike" kern="1200" cap="none" spc="0" normalizeH="0" baseline="0" noProof="0" dirty="0">
                <a:ln>
                  <a:noFill/>
                </a:ln>
                <a:solidFill>
                  <a:srgbClr val="002060"/>
                </a:solidFill>
                <a:effectLst/>
                <a:uLnTx/>
                <a:uFillTx/>
                <a:latin typeface="Calibri" panose="020F0502020204030204"/>
                <a:ea typeface="+mn-ea"/>
                <a:cs typeface="+mn-cs"/>
              </a:rPr>
              <a:t> Communications within the Team: Meeting Success</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002060"/>
                </a:solidFill>
                <a:effectLst/>
                <a:uLnTx/>
                <a:uFillTx/>
                <a:latin typeface="Calibri" panose="020F0502020204030204"/>
                <a:ea typeface="+mn-ea"/>
                <a:cs typeface="+mn-cs"/>
              </a:rPr>
              <a:t>•Identify common, negative aspects of team meetings</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002060"/>
                </a:solidFill>
                <a:effectLst/>
                <a:uLnTx/>
                <a:uFillTx/>
                <a:latin typeface="Calibri" panose="020F0502020204030204"/>
                <a:ea typeface="+mn-ea"/>
                <a:cs typeface="+mn-cs"/>
              </a:rPr>
              <a:t>•Give examples of rules and strategies for successful meetings</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srgbClr val="002060"/>
              </a:solidFill>
              <a:effectLst/>
              <a:uLnTx/>
              <a:uFillTx/>
              <a:latin typeface="Calibri" panose="020F0502020204030204"/>
              <a:ea typeface="+mn-ea"/>
              <a:cs typeface="+mn-cs"/>
            </a:endParaRP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1" i="0" u="none" strike="noStrike" kern="1200" cap="none" spc="0" normalizeH="0" baseline="0" noProof="0" dirty="0">
                <a:ln>
                  <a:noFill/>
                </a:ln>
                <a:solidFill>
                  <a:srgbClr val="002060"/>
                </a:solidFill>
                <a:effectLst/>
                <a:uLnTx/>
                <a:uFillTx/>
                <a:latin typeface="Calibri" panose="020F0502020204030204"/>
                <a:ea typeface="+mn-ea"/>
                <a:cs typeface="+mn-cs"/>
              </a:rPr>
              <a:t>Ethics in Communication</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002060"/>
                </a:solidFill>
                <a:effectLst/>
                <a:uLnTx/>
                <a:uFillTx/>
                <a:latin typeface="Calibri" panose="020F0502020204030204"/>
                <a:ea typeface="+mn-ea"/>
                <a:cs typeface="+mn-cs"/>
              </a:rPr>
              <a:t>•Relate the importance of ethics in project environments</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002060"/>
                </a:solidFill>
                <a:effectLst/>
                <a:uLnTx/>
                <a:uFillTx/>
                <a:latin typeface="Calibri" panose="020F0502020204030204"/>
                <a:ea typeface="+mn-ea"/>
                <a:cs typeface="+mn-cs"/>
              </a:rPr>
              <a:t>•Identify 4 communication-related ethical considerations</a:t>
            </a:r>
          </a:p>
        </p:txBody>
      </p:sp>
    </p:spTree>
    <p:extLst>
      <p:ext uri="{BB962C8B-B14F-4D97-AF65-F5344CB8AC3E}">
        <p14:creationId xmlns:p14="http://schemas.microsoft.com/office/powerpoint/2010/main" val="4261912174"/>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902229" cy="1610200"/>
          </a:xfrm>
          <a:prstGeom prst="rect">
            <a:avLst/>
          </a:prstGeom>
        </p:spPr>
      </p:pic>
      <p:sp>
        <p:nvSpPr>
          <p:cNvPr id="7" name="TextBox 6"/>
          <p:cNvSpPr txBox="1"/>
          <p:nvPr/>
        </p:nvSpPr>
        <p:spPr>
          <a:xfrm>
            <a:off x="2263861" y="543490"/>
            <a:ext cx="7664278"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Communication and Expectation Management </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a:extLst>
              <a:ext uri="{FF2B5EF4-FFF2-40B4-BE49-F238E27FC236}">
                <a16:creationId xmlns:a16="http://schemas.microsoft.com/office/drawing/2014/main" id="{145EAC77-345B-AEE5-5B79-9291699537B6}"/>
              </a:ext>
            </a:extLst>
          </p:cNvPr>
          <p:cNvSpPr txBox="1"/>
          <p:nvPr/>
        </p:nvSpPr>
        <p:spPr>
          <a:xfrm>
            <a:off x="1060174" y="1739560"/>
            <a:ext cx="10071652" cy="3785652"/>
          </a:xfrm>
          <a:prstGeom prst="rect">
            <a:avLst/>
          </a:prstGeom>
          <a:noFill/>
        </p:spPr>
        <p:txBody>
          <a:bodyPr wrap="square">
            <a:spAutoFit/>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1" i="0" u="none" strike="noStrike" kern="1200" cap="none" spc="0" normalizeH="0" baseline="0" noProof="0" dirty="0">
                <a:ln>
                  <a:noFill/>
                </a:ln>
                <a:solidFill>
                  <a:srgbClr val="002060"/>
                </a:solidFill>
                <a:effectLst/>
                <a:uLnTx/>
                <a:uFillTx/>
                <a:latin typeface="Calibri" panose="020F0502020204030204"/>
                <a:ea typeface="+mn-ea"/>
                <a:cs typeface="+mn-cs"/>
              </a:rPr>
              <a:t>Communicating with Metrics and Reports</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002060"/>
                </a:solidFill>
                <a:effectLst/>
                <a:uLnTx/>
                <a:uFillTx/>
                <a:latin typeface="Calibri" panose="020F0502020204030204"/>
                <a:ea typeface="+mn-ea"/>
                <a:cs typeface="+mn-cs"/>
              </a:rPr>
              <a:t>•Define ‘metrics’ and their 2 main categories</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002060"/>
                </a:solidFill>
                <a:effectLst/>
                <a:uLnTx/>
                <a:uFillTx/>
                <a:latin typeface="Calibri" panose="020F0502020204030204"/>
                <a:ea typeface="+mn-ea"/>
                <a:cs typeface="+mn-cs"/>
              </a:rPr>
              <a:t>•Describe multiple factors to consider when communicating metrics or reports</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002060"/>
                </a:solidFill>
                <a:effectLst/>
                <a:uLnTx/>
                <a:uFillTx/>
                <a:latin typeface="Calibri" panose="020F0502020204030204"/>
                <a:ea typeface="+mn-ea"/>
                <a:cs typeface="+mn-cs"/>
              </a:rPr>
              <a:t>•Relate 6 basic project metrics</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002060"/>
                </a:solidFill>
                <a:effectLst/>
                <a:uLnTx/>
                <a:uFillTx/>
                <a:latin typeface="Calibri" panose="020F0502020204030204"/>
                <a:ea typeface="+mn-ea"/>
                <a:cs typeface="+mn-cs"/>
              </a:rPr>
              <a:t>•Describe 5 project reports</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srgbClr val="002060"/>
              </a:solidFill>
              <a:effectLst/>
              <a:uLnTx/>
              <a:uFillTx/>
              <a:latin typeface="Calibri" panose="020F0502020204030204"/>
              <a:ea typeface="+mn-ea"/>
              <a:cs typeface="+mn-cs"/>
            </a:endParaRP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1" i="0" u="none" strike="noStrike" kern="1200" cap="none" spc="0" normalizeH="0" baseline="0" noProof="0" dirty="0">
                <a:ln>
                  <a:noFill/>
                </a:ln>
                <a:solidFill>
                  <a:srgbClr val="002060"/>
                </a:solidFill>
                <a:effectLst/>
                <a:uLnTx/>
                <a:uFillTx/>
                <a:latin typeface="Calibri" panose="020F0502020204030204"/>
                <a:ea typeface="+mn-ea"/>
                <a:cs typeface="+mn-cs"/>
              </a:rPr>
              <a:t>Stakeholder Expectation Management</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002060"/>
                </a:solidFill>
                <a:effectLst/>
                <a:uLnTx/>
                <a:uFillTx/>
                <a:latin typeface="Calibri" panose="020F0502020204030204"/>
                <a:ea typeface="+mn-ea"/>
                <a:cs typeface="+mn-cs"/>
              </a:rPr>
              <a:t>•Define the concept of stakeholder expectation management</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002060"/>
                </a:solidFill>
                <a:effectLst/>
                <a:uLnTx/>
                <a:uFillTx/>
                <a:latin typeface="Calibri" panose="020F0502020204030204"/>
                <a:ea typeface="+mn-ea"/>
                <a:cs typeface="+mn-cs"/>
              </a:rPr>
              <a:t>•Identify 2 main types of stakeholders and factors of communication for each</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002060"/>
                </a:solidFill>
                <a:effectLst/>
                <a:uLnTx/>
                <a:uFillTx/>
                <a:latin typeface="Calibri" panose="020F0502020204030204"/>
                <a:ea typeface="+mn-ea"/>
                <a:cs typeface="+mn-cs"/>
              </a:rPr>
              <a:t>•Relate several factors that affect stakeholder expectations</a:t>
            </a:r>
          </a:p>
        </p:txBody>
      </p:sp>
    </p:spTree>
    <p:extLst>
      <p:ext uri="{BB962C8B-B14F-4D97-AF65-F5344CB8AC3E}">
        <p14:creationId xmlns:p14="http://schemas.microsoft.com/office/powerpoint/2010/main" val="499733838"/>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902229" cy="1610200"/>
          </a:xfrm>
          <a:prstGeom prst="rect">
            <a:avLst/>
          </a:prstGeom>
        </p:spPr>
      </p:pic>
      <p:sp>
        <p:nvSpPr>
          <p:cNvPr id="7" name="TextBox 6"/>
          <p:cNvSpPr txBox="1"/>
          <p:nvPr/>
        </p:nvSpPr>
        <p:spPr>
          <a:xfrm>
            <a:off x="2263861" y="543490"/>
            <a:ext cx="4672433"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Pitfalls to Identify and Avoid </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a:extLst>
              <a:ext uri="{FF2B5EF4-FFF2-40B4-BE49-F238E27FC236}">
                <a16:creationId xmlns:a16="http://schemas.microsoft.com/office/drawing/2014/main" id="{A84EF9A2-1359-2F22-23CC-828B1B7C47E2}"/>
              </a:ext>
            </a:extLst>
          </p:cNvPr>
          <p:cNvSpPr txBox="1"/>
          <p:nvPr/>
        </p:nvSpPr>
        <p:spPr>
          <a:xfrm>
            <a:off x="651739" y="2101598"/>
            <a:ext cx="9902229" cy="2677656"/>
          </a:xfrm>
          <a:prstGeom prst="rect">
            <a:avLst/>
          </a:prstGeom>
          <a:noFill/>
        </p:spPr>
        <p:txBody>
          <a:bodyPr wrap="square">
            <a:spAutoFit/>
          </a:bodyPr>
          <a:lstStyle/>
          <a:p>
            <a:pPr algn="just"/>
            <a:r>
              <a:rPr lang="en-US" sz="2400" dirty="0">
                <a:solidFill>
                  <a:srgbClr val="002060"/>
                </a:solidFill>
              </a:rPr>
              <a:t>•In the conclusion of this course, we present an extensive list of common team and project issues with the hope that the reader can learn to regularly identify and avoid them.</a:t>
            </a:r>
          </a:p>
          <a:p>
            <a:endParaRPr lang="en-US" sz="2400" dirty="0">
              <a:solidFill>
                <a:srgbClr val="002060"/>
              </a:solidFill>
            </a:endParaRPr>
          </a:p>
          <a:p>
            <a:pPr marL="342900" indent="-342900">
              <a:buFont typeface="Wingdings" panose="05000000000000000000" pitchFamily="2" charset="2"/>
              <a:buChar char="ü"/>
            </a:pPr>
            <a:r>
              <a:rPr lang="en-US" sz="2400" dirty="0">
                <a:solidFill>
                  <a:srgbClr val="002060"/>
                </a:solidFill>
              </a:rPr>
              <a:t>Team Pitfalls</a:t>
            </a:r>
          </a:p>
          <a:p>
            <a:pPr marL="342900" indent="-342900">
              <a:buFont typeface="Wingdings" panose="05000000000000000000" pitchFamily="2" charset="2"/>
              <a:buChar char="ü"/>
            </a:pPr>
            <a:r>
              <a:rPr lang="en-US" sz="2400" dirty="0">
                <a:solidFill>
                  <a:srgbClr val="002060"/>
                </a:solidFill>
              </a:rPr>
              <a:t>Process and </a:t>
            </a:r>
            <a:r>
              <a:rPr lang="en-US" sz="2400">
                <a:solidFill>
                  <a:srgbClr val="002060"/>
                </a:solidFill>
              </a:rPr>
              <a:t>Product Pitfalls</a:t>
            </a:r>
          </a:p>
          <a:p>
            <a:pPr marL="342900" indent="-342900">
              <a:buFont typeface="Wingdings" panose="05000000000000000000" pitchFamily="2" charset="2"/>
              <a:buChar char="ü"/>
            </a:pPr>
            <a:r>
              <a:rPr lang="en-US" sz="2400">
                <a:solidFill>
                  <a:srgbClr val="002060"/>
                </a:solidFill>
              </a:rPr>
              <a:t>Chapter </a:t>
            </a:r>
            <a:r>
              <a:rPr lang="en-US" sz="2400" dirty="0">
                <a:solidFill>
                  <a:srgbClr val="002060"/>
                </a:solidFill>
              </a:rPr>
              <a:t>Tool: Pitfall “Hot Spots”</a:t>
            </a:r>
          </a:p>
        </p:txBody>
      </p:sp>
    </p:spTree>
    <p:extLst>
      <p:ext uri="{BB962C8B-B14F-4D97-AF65-F5344CB8AC3E}">
        <p14:creationId xmlns:p14="http://schemas.microsoft.com/office/powerpoint/2010/main" val="3102868039"/>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902229" cy="1610200"/>
          </a:xfrm>
          <a:prstGeom prst="rect">
            <a:avLst/>
          </a:prstGeom>
        </p:spPr>
      </p:pic>
      <p:sp>
        <p:nvSpPr>
          <p:cNvPr id="7" name="TextBox 6"/>
          <p:cNvSpPr txBox="1"/>
          <p:nvPr/>
        </p:nvSpPr>
        <p:spPr>
          <a:xfrm>
            <a:off x="2263861" y="543490"/>
            <a:ext cx="4672433"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Pitfalls to Identify and Avoid </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a:extLst>
              <a:ext uri="{FF2B5EF4-FFF2-40B4-BE49-F238E27FC236}">
                <a16:creationId xmlns:a16="http://schemas.microsoft.com/office/drawing/2014/main" id="{3A7B2730-6BDC-BACF-C213-2B86FB7F4702}"/>
              </a:ext>
            </a:extLst>
          </p:cNvPr>
          <p:cNvSpPr txBox="1"/>
          <p:nvPr/>
        </p:nvSpPr>
        <p:spPr>
          <a:xfrm>
            <a:off x="940903" y="1620102"/>
            <a:ext cx="10880035" cy="3785652"/>
          </a:xfrm>
          <a:prstGeom prst="rect">
            <a:avLst/>
          </a:prstGeom>
          <a:noFill/>
        </p:spPr>
        <p:txBody>
          <a:bodyPr wrap="square">
            <a:spAutoFit/>
          </a:bodyPr>
          <a:lstStyle/>
          <a:p>
            <a:pPr marL="285750" indent="-285750" algn="just">
              <a:buFont typeface="Wingdings" panose="05000000000000000000" pitchFamily="2" charset="2"/>
              <a:buChar char="q"/>
            </a:pPr>
            <a:r>
              <a:rPr lang="en-US" sz="2400" b="1" dirty="0">
                <a:solidFill>
                  <a:srgbClr val="002060"/>
                </a:solidFill>
              </a:rPr>
              <a:t>Team Pitfalls</a:t>
            </a:r>
          </a:p>
          <a:p>
            <a:pPr algn="just"/>
            <a:r>
              <a:rPr lang="en-US" sz="2400" dirty="0">
                <a:solidFill>
                  <a:srgbClr val="002060"/>
                </a:solidFill>
              </a:rPr>
              <a:t>•Discuss 8 common team pitfalls, including how to prevent them from occurring</a:t>
            </a:r>
          </a:p>
          <a:p>
            <a:pPr algn="just"/>
            <a:endParaRPr lang="en-US" sz="2400" dirty="0">
              <a:solidFill>
                <a:srgbClr val="002060"/>
              </a:solidFill>
            </a:endParaRPr>
          </a:p>
          <a:p>
            <a:pPr marL="285750" indent="-285750" algn="just">
              <a:buFont typeface="Wingdings" panose="05000000000000000000" pitchFamily="2" charset="2"/>
              <a:buChar char="q"/>
            </a:pPr>
            <a:r>
              <a:rPr lang="en-US" sz="2400" b="1" dirty="0">
                <a:solidFill>
                  <a:srgbClr val="002060"/>
                </a:solidFill>
              </a:rPr>
              <a:t>Process and Product Pitfalls</a:t>
            </a:r>
          </a:p>
          <a:p>
            <a:pPr algn="just"/>
            <a:r>
              <a:rPr lang="en-US" sz="2400" dirty="0">
                <a:solidFill>
                  <a:srgbClr val="002060"/>
                </a:solidFill>
              </a:rPr>
              <a:t>•Discuss 7 common process and product pitfalls, including how to prevent them from occurring</a:t>
            </a:r>
          </a:p>
          <a:p>
            <a:pPr algn="just"/>
            <a:endParaRPr lang="en-US" sz="2400" dirty="0">
              <a:solidFill>
                <a:srgbClr val="002060"/>
              </a:solidFill>
            </a:endParaRPr>
          </a:p>
          <a:p>
            <a:pPr marL="285750" indent="-285750" algn="just">
              <a:buFont typeface="Wingdings" panose="05000000000000000000" pitchFamily="2" charset="2"/>
              <a:buChar char="q"/>
            </a:pPr>
            <a:r>
              <a:rPr lang="en-US" sz="2400" b="1" dirty="0">
                <a:solidFill>
                  <a:srgbClr val="002060"/>
                </a:solidFill>
              </a:rPr>
              <a:t>Chapter Tool: Pitfall “Hot Spots”</a:t>
            </a:r>
          </a:p>
          <a:p>
            <a:pPr algn="just"/>
            <a:r>
              <a:rPr lang="en-US" sz="2400" dirty="0">
                <a:solidFill>
                  <a:srgbClr val="002060"/>
                </a:solidFill>
              </a:rPr>
              <a:t>•Define ‘downstream’ in the context of a project</a:t>
            </a:r>
          </a:p>
          <a:p>
            <a:pPr algn="just"/>
            <a:r>
              <a:rPr lang="en-US" sz="2400" dirty="0">
                <a:solidFill>
                  <a:srgbClr val="002060"/>
                </a:solidFill>
              </a:rPr>
              <a:t>•Identify causes and effects of 15 pitfalls in the context of the primary project phases</a:t>
            </a:r>
          </a:p>
        </p:txBody>
      </p:sp>
    </p:spTree>
    <p:extLst>
      <p:ext uri="{BB962C8B-B14F-4D97-AF65-F5344CB8AC3E}">
        <p14:creationId xmlns:p14="http://schemas.microsoft.com/office/powerpoint/2010/main" val="3708499194"/>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645815" y="32285"/>
            <a:ext cx="7736427" cy="840667"/>
          </a:xfrm>
          <a:prstGeom prst="rect">
            <a:avLst/>
          </a:prstGeom>
        </p:spPr>
      </p:pic>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6304790"/>
            <a:ext cx="647499" cy="580643"/>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7" name="TextBox 6"/>
          <p:cNvSpPr txBox="1"/>
          <p:nvPr/>
        </p:nvSpPr>
        <p:spPr>
          <a:xfrm>
            <a:off x="2595230" y="32285"/>
            <a:ext cx="2822713"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Conclusion</a:t>
            </a:r>
          </a:p>
        </p:txBody>
      </p:sp>
      <p:graphicFrame>
        <p:nvGraphicFramePr>
          <p:cNvPr id="8" name="Diagram 7">
            <a:extLst>
              <a:ext uri="{FF2B5EF4-FFF2-40B4-BE49-F238E27FC236}">
                <a16:creationId xmlns:a16="http://schemas.microsoft.com/office/drawing/2014/main" id="{5AB525D9-76F3-E141-78C9-B80BF957AA93}"/>
              </a:ext>
            </a:extLst>
          </p:cNvPr>
          <p:cNvGraphicFramePr/>
          <p:nvPr>
            <p:extLst>
              <p:ext uri="{D42A27DB-BD31-4B8C-83A1-F6EECF244321}">
                <p14:modId xmlns:p14="http://schemas.microsoft.com/office/powerpoint/2010/main" val="1026123967"/>
              </p:ext>
            </p:extLst>
          </p:nvPr>
        </p:nvGraphicFramePr>
        <p:xfrm>
          <a:off x="223379" y="886123"/>
          <a:ext cx="11968621" cy="5418667"/>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spTree>
    <p:extLst>
      <p:ext uri="{BB962C8B-B14F-4D97-AF65-F5344CB8AC3E}">
        <p14:creationId xmlns:p14="http://schemas.microsoft.com/office/powerpoint/2010/main" val="286259042"/>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Shape 99"/>
        <p:cNvGrpSpPr/>
        <p:nvPr/>
      </p:nvGrpSpPr>
      <p:grpSpPr>
        <a:xfrm>
          <a:off x="0" y="0"/>
          <a:ext cx="0" cy="0"/>
          <a:chOff x="0" y="0"/>
          <a:chExt cx="0" cy="0"/>
        </a:xfrm>
      </p:grpSpPr>
      <p:pic>
        <p:nvPicPr>
          <p:cNvPr id="100" name="Google Shape;100;p2"/>
          <p:cNvPicPr preferRelativeResize="0"/>
          <p:nvPr/>
        </p:nvPicPr>
        <p:blipFill rotWithShape="1">
          <a:blip r:embed="rId3">
            <a:alphaModFix/>
          </a:blip>
          <a:srcRect/>
          <a:stretch/>
        </p:blipFill>
        <p:spPr>
          <a:xfrm>
            <a:off x="-71964" y="-117903"/>
            <a:ext cx="12335929" cy="6997397"/>
          </a:xfrm>
          <a:prstGeom prst="rect">
            <a:avLst/>
          </a:prstGeom>
          <a:noFill/>
          <a:ln>
            <a:noFill/>
          </a:ln>
        </p:spPr>
      </p:pic>
      <p:pic>
        <p:nvPicPr>
          <p:cNvPr id="102" name="Google Shape;102;p2"/>
          <p:cNvPicPr preferRelativeResize="0"/>
          <p:nvPr/>
        </p:nvPicPr>
        <p:blipFill rotWithShape="1">
          <a:blip r:embed="rId4">
            <a:alphaModFix/>
          </a:blip>
          <a:srcRect/>
          <a:stretch/>
        </p:blipFill>
        <p:spPr>
          <a:xfrm>
            <a:off x="5814368" y="-101602"/>
            <a:ext cx="5721151" cy="6563668"/>
          </a:xfrm>
          <a:prstGeom prst="rect">
            <a:avLst/>
          </a:prstGeom>
          <a:noFill/>
          <a:ln>
            <a:noFill/>
          </a:ln>
        </p:spPr>
      </p:pic>
      <p:pic>
        <p:nvPicPr>
          <p:cNvPr id="107" name="Google Shape;107;p2"/>
          <p:cNvPicPr preferRelativeResize="0"/>
          <p:nvPr/>
        </p:nvPicPr>
        <p:blipFill rotWithShape="1">
          <a:blip r:embed="rId5">
            <a:alphaModFix/>
          </a:blip>
          <a:srcRect/>
          <a:stretch/>
        </p:blipFill>
        <p:spPr>
          <a:xfrm rot="10800000">
            <a:off x="1679962" y="2821764"/>
            <a:ext cx="10109810" cy="4057730"/>
          </a:xfrm>
          <a:prstGeom prst="rect">
            <a:avLst/>
          </a:prstGeom>
          <a:noFill/>
          <a:ln>
            <a:noFill/>
          </a:ln>
        </p:spPr>
      </p:pic>
      <p:pic>
        <p:nvPicPr>
          <p:cNvPr id="103" name="Google Shape;103;p2"/>
          <p:cNvPicPr preferRelativeResize="0"/>
          <p:nvPr/>
        </p:nvPicPr>
        <p:blipFill rotWithShape="1">
          <a:blip r:embed="rId6">
            <a:alphaModFix/>
          </a:blip>
          <a:srcRect/>
          <a:stretch/>
        </p:blipFill>
        <p:spPr>
          <a:xfrm>
            <a:off x="2112478" y="635284"/>
            <a:ext cx="7630286" cy="1678360"/>
          </a:xfrm>
          <a:prstGeom prst="rect">
            <a:avLst/>
          </a:prstGeom>
          <a:noFill/>
          <a:ln>
            <a:noFill/>
          </a:ln>
        </p:spPr>
      </p:pic>
      <p:sp>
        <p:nvSpPr>
          <p:cNvPr id="105" name="Google Shape;105;p2"/>
          <p:cNvSpPr txBox="1"/>
          <p:nvPr/>
        </p:nvSpPr>
        <p:spPr>
          <a:xfrm>
            <a:off x="2055207" y="966653"/>
            <a:ext cx="7730582" cy="1015622"/>
          </a:xfrm>
          <a:prstGeom prst="rect">
            <a:avLst/>
          </a:prstGeom>
          <a:noFill/>
          <a:ln>
            <a:noFill/>
          </a:ln>
        </p:spPr>
        <p:txBody>
          <a:bodyPr spcFirstLastPara="1" wrap="square" lIns="91425" tIns="45700" rIns="91425" bIns="4570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60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sym typeface="Tajawal Medium"/>
              </a:rPr>
              <a:t>Be ready for the self- Assessment</a:t>
            </a:r>
            <a:endParaRPr kumimoji="0" lang="en-US" sz="3600" b="0" i="0" u="none" strike="noStrike" kern="1200" cap="none" spc="0" normalizeH="0" baseline="0" noProof="0" dirty="0">
              <a:ln>
                <a:noFill/>
              </a:ln>
              <a:solidFill>
                <a:srgbClr val="FF9518"/>
              </a:solidFill>
              <a:effectLst/>
              <a:uLnTx/>
              <a:uFillTx/>
              <a:latin typeface="Arial" panose="020B0604020202020204" pitchFamily="34" charset="0"/>
              <a:ea typeface="+mn-ea"/>
              <a:cs typeface="Arial" panose="020B0604020202020204"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24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104" name="Google Shape;104;p2"/>
          <p:cNvPicPr preferRelativeResize="0"/>
          <p:nvPr/>
        </p:nvPicPr>
        <p:blipFill rotWithShape="1">
          <a:blip r:embed="rId7">
            <a:alphaModFix/>
          </a:blip>
          <a:srcRect/>
          <a:stretch/>
        </p:blipFill>
        <p:spPr>
          <a:xfrm>
            <a:off x="-114989" y="-109981"/>
            <a:ext cx="2729452" cy="6989475"/>
          </a:xfrm>
          <a:prstGeom prst="rect">
            <a:avLst/>
          </a:prstGeom>
          <a:noFill/>
          <a:ln>
            <a:noFill/>
          </a:ln>
        </p:spPr>
      </p:pic>
      <p:pic>
        <p:nvPicPr>
          <p:cNvPr id="106" name="Google Shape;106;p2"/>
          <p:cNvPicPr preferRelativeResize="0"/>
          <p:nvPr/>
        </p:nvPicPr>
        <p:blipFill rotWithShape="1">
          <a:blip r:embed="rId8">
            <a:alphaModFix/>
          </a:blip>
          <a:srcRect/>
          <a:stretch/>
        </p:blipFill>
        <p:spPr>
          <a:xfrm>
            <a:off x="155345" y="4934428"/>
            <a:ext cx="1957132" cy="1524000"/>
          </a:xfrm>
          <a:prstGeom prst="rect">
            <a:avLst/>
          </a:prstGeom>
          <a:noFill/>
          <a:ln>
            <a:noFill/>
          </a:ln>
        </p:spPr>
      </p:pic>
      <p:pic>
        <p:nvPicPr>
          <p:cNvPr id="2" name="Picture 1">
            <a:extLst>
              <a:ext uri="{FF2B5EF4-FFF2-40B4-BE49-F238E27FC236}">
                <a16:creationId xmlns:a16="http://schemas.microsoft.com/office/drawing/2014/main" id="{A32119C6-98C5-68B9-32F5-8E25171C0413}"/>
              </a:ext>
            </a:extLst>
          </p:cNvPr>
          <p:cNvPicPr>
            <a:picLocks noChangeAspect="1"/>
          </p:cNvPicPr>
          <p:nvPr/>
        </p:nvPicPr>
        <p:blipFill rotWithShape="1">
          <a:blip r:embed="rId9"/>
          <a:srcRect t="19797"/>
          <a:stretch/>
        </p:blipFill>
        <p:spPr>
          <a:xfrm>
            <a:off x="6755534" y="2920773"/>
            <a:ext cx="4559402" cy="3669786"/>
          </a:xfrm>
          <a:prstGeom prst="rect">
            <a:avLst/>
          </a:prstGeom>
        </p:spPr>
      </p:pic>
      <p:pic>
        <p:nvPicPr>
          <p:cNvPr id="3" name="Picture 2">
            <a:extLst>
              <a:ext uri="{FF2B5EF4-FFF2-40B4-BE49-F238E27FC236}">
                <a16:creationId xmlns:a16="http://schemas.microsoft.com/office/drawing/2014/main" id="{F2D252A7-9AC1-CD42-20C9-E80A3C71A790}"/>
              </a:ext>
            </a:extLst>
          </p:cNvPr>
          <p:cNvPicPr>
            <a:picLocks noChangeAspect="1"/>
          </p:cNvPicPr>
          <p:nvPr/>
        </p:nvPicPr>
        <p:blipFill>
          <a:blip r:embed="rId10"/>
          <a:stretch>
            <a:fillRect/>
          </a:stretch>
        </p:blipFill>
        <p:spPr>
          <a:xfrm>
            <a:off x="2931624" y="3181054"/>
            <a:ext cx="3506748" cy="1753374"/>
          </a:xfrm>
          <a:prstGeom prst="rect">
            <a:avLst/>
          </a:prstGeom>
        </p:spPr>
      </p:pic>
    </p:spTree>
    <p:extLst>
      <p:ext uri="{BB962C8B-B14F-4D97-AF65-F5344CB8AC3E}">
        <p14:creationId xmlns:p14="http://schemas.microsoft.com/office/powerpoint/2010/main" val="3362490739"/>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34080" y="4974503"/>
            <a:ext cx="1991834" cy="1786171"/>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sp>
        <p:nvSpPr>
          <p:cNvPr id="7" name="TextBox 6"/>
          <p:cNvSpPr txBox="1"/>
          <p:nvPr/>
        </p:nvSpPr>
        <p:spPr>
          <a:xfrm>
            <a:off x="2434717" y="572245"/>
            <a:ext cx="184731" cy="523220"/>
          </a:xfrm>
          <a:prstGeom prst="rect">
            <a:avLst/>
          </a:prstGeom>
          <a:noFill/>
        </p:spPr>
        <p:txBody>
          <a:bodyPr wrap="none" lIns="91440" tIns="45720" rIns="91440" bIns="45720" rtlCol="0" anchor="t">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prstClr val="white"/>
              </a:solidFill>
              <a:effectLst/>
              <a:uLnTx/>
              <a:uFillTx/>
              <a:latin typeface="Calibri" panose="020F0502020204030204"/>
              <a:ea typeface="+mn-ea"/>
              <a:cs typeface="Tajawal Medium"/>
            </a:endParaRPr>
          </a:p>
        </p:txBody>
      </p:sp>
      <p:pic>
        <p:nvPicPr>
          <p:cNvPr id="9" name="Picture 8">
            <a:extLst>
              <a:ext uri="{FF2B5EF4-FFF2-40B4-BE49-F238E27FC236}">
                <a16:creationId xmlns:a16="http://schemas.microsoft.com/office/drawing/2014/main" id="{15062572-FCFD-3E0E-207A-E74FD7DBBB3C}"/>
              </a:ext>
            </a:extLst>
          </p:cNvPr>
          <p:cNvPicPr>
            <a:picLocks noChangeAspect="1"/>
          </p:cNvPicPr>
          <p:nvPr/>
        </p:nvPicPr>
        <p:blipFill>
          <a:blip r:embed="rId5"/>
          <a:stretch>
            <a:fillRect/>
          </a:stretch>
        </p:blipFill>
        <p:spPr>
          <a:xfrm>
            <a:off x="-108036" y="0"/>
            <a:ext cx="9533101" cy="1610200"/>
          </a:xfrm>
          <a:prstGeom prst="rect">
            <a:avLst/>
          </a:prstGeom>
        </p:spPr>
      </p:pic>
      <p:sp>
        <p:nvSpPr>
          <p:cNvPr id="11" name="TextBox 10">
            <a:extLst>
              <a:ext uri="{FF2B5EF4-FFF2-40B4-BE49-F238E27FC236}">
                <a16:creationId xmlns:a16="http://schemas.microsoft.com/office/drawing/2014/main" id="{A07E01C4-6EA5-F47C-812A-B6D3B88FFFF6}"/>
              </a:ext>
            </a:extLst>
          </p:cNvPr>
          <p:cNvSpPr txBox="1"/>
          <p:nvPr/>
        </p:nvSpPr>
        <p:spPr>
          <a:xfrm>
            <a:off x="2325914" y="543490"/>
            <a:ext cx="1884490"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Thank You</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pic>
        <p:nvPicPr>
          <p:cNvPr id="1026" name="Picture 2" descr="Thank You Phrase Animation. Stock Video - Video of symbol, note: 119793339">
            <a:extLst>
              <a:ext uri="{FF2B5EF4-FFF2-40B4-BE49-F238E27FC236}">
                <a16:creationId xmlns:a16="http://schemas.microsoft.com/office/drawing/2014/main" id="{6558B400-8C58-86E3-096C-217D28803ED7}"/>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991333" y="1610201"/>
            <a:ext cx="6974634" cy="402076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0252939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494</TotalTime>
  <Words>2596</Words>
  <Application>Microsoft Office PowerPoint</Application>
  <PresentationFormat>Widescreen</PresentationFormat>
  <Paragraphs>377</Paragraphs>
  <Slides>45</Slides>
  <Notes>3</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45</vt:i4>
      </vt:variant>
    </vt:vector>
  </HeadingPairs>
  <TitlesOfParts>
    <vt:vector size="53" baseType="lpstr">
      <vt:lpstr>Arial</vt:lpstr>
      <vt:lpstr>Calibri</vt:lpstr>
      <vt:lpstr>Calibri Light</vt:lpstr>
      <vt:lpstr>Glory</vt:lpstr>
      <vt:lpstr>Tajawal ExtraBold</vt:lpstr>
      <vt:lpstr>Tajawal Medium</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monaalshry</cp:lastModifiedBy>
  <cp:revision>43</cp:revision>
  <dcterms:created xsi:type="dcterms:W3CDTF">2021-08-03T13:03:26Z</dcterms:created>
  <dcterms:modified xsi:type="dcterms:W3CDTF">2023-01-21T15:09:09Z</dcterms:modified>
</cp:coreProperties>
</file>