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97" r:id="rId2"/>
  </p:sldMasterIdLst>
  <p:notesMasterIdLst>
    <p:notesMasterId r:id="rId37"/>
  </p:notesMasterIdLst>
  <p:sldIdLst>
    <p:sldId id="597" r:id="rId3"/>
    <p:sldId id="599" r:id="rId4"/>
    <p:sldId id="635" r:id="rId5"/>
    <p:sldId id="642" r:id="rId6"/>
    <p:sldId id="547" r:id="rId7"/>
    <p:sldId id="608" r:id="rId8"/>
    <p:sldId id="552" r:id="rId9"/>
    <p:sldId id="607" r:id="rId10"/>
    <p:sldId id="606" r:id="rId11"/>
    <p:sldId id="600" r:id="rId12"/>
    <p:sldId id="636" r:id="rId13"/>
    <p:sldId id="637" r:id="rId14"/>
    <p:sldId id="609" r:id="rId15"/>
    <p:sldId id="610" r:id="rId16"/>
    <p:sldId id="604" r:id="rId17"/>
    <p:sldId id="612" r:id="rId18"/>
    <p:sldId id="628" r:id="rId19"/>
    <p:sldId id="614" r:id="rId20"/>
    <p:sldId id="613" r:id="rId21"/>
    <p:sldId id="616" r:id="rId22"/>
    <p:sldId id="364" r:id="rId23"/>
    <p:sldId id="617" r:id="rId24"/>
    <p:sldId id="638" r:id="rId25"/>
    <p:sldId id="303" r:id="rId26"/>
    <p:sldId id="632" r:id="rId27"/>
    <p:sldId id="620" r:id="rId28"/>
    <p:sldId id="621" r:id="rId29"/>
    <p:sldId id="623" r:id="rId30"/>
    <p:sldId id="624" r:id="rId31"/>
    <p:sldId id="256" r:id="rId32"/>
    <p:sldId id="631" r:id="rId33"/>
    <p:sldId id="634" r:id="rId34"/>
    <p:sldId id="562" r:id="rId35"/>
    <p:sldId id="639" r:id="rId36"/>
  </p:sldIdLst>
  <p:sldSz cx="12192000" cy="6858000"/>
  <p:notesSz cx="6858000" cy="9144000"/>
  <p:embeddedFontLst>
    <p:embeddedFont>
      <p:font typeface="Calibri" panose="020F0502020204030204" pitchFamily="34" charset="0"/>
      <p:regular r:id="rId38"/>
      <p:bold r:id="rId39"/>
      <p:italic r:id="rId40"/>
      <p:boldItalic r:id="rId41"/>
    </p:embeddedFont>
    <p:embeddedFont>
      <p:font typeface="Segoe UI" panose="020B0502040204020203" pitchFamily="34" charset="0"/>
      <p:regular r:id="rId42"/>
      <p:bold r:id="rId43"/>
      <p:italic r:id="rId44"/>
      <p:boldItalic r:id="rId45"/>
    </p:embeddedFont>
    <p:embeddedFont>
      <p:font typeface="Simplified Arabic" panose="02020603050405020304" pitchFamily="18" charset="-78"/>
      <p:regular r:id="rId46"/>
      <p:bold r:id="rId47"/>
    </p:embeddedFont>
    <p:embeddedFont>
      <p:font typeface="Tajawal Medium" panose="00000600000000000000" charset="-78"/>
      <p:regular r:id="rId48"/>
      <p:bold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2"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486C6"/>
    <a:srgbClr val="D1C0DC"/>
    <a:srgbClr val="9489C3"/>
    <a:srgbClr val="C28AC2"/>
    <a:srgbClr val="D6D1DA"/>
    <a:srgbClr val="000000"/>
    <a:srgbClr val="3A2A34"/>
    <a:srgbClr val="990099"/>
    <a:srgbClr val="FF3300"/>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4602" autoAdjust="0"/>
  </p:normalViewPr>
  <p:slideViewPr>
    <p:cSldViewPr>
      <p:cViewPr varScale="1">
        <p:scale>
          <a:sx n="86" d="100"/>
          <a:sy n="86" d="100"/>
        </p:scale>
        <p:origin x="422"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690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2.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5.fntdata"/><Relationship Id="rId47" Type="http://schemas.openxmlformats.org/officeDocument/2006/relationships/font" Target="fonts/font10.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1.fntdata"/><Relationship Id="rId46" Type="http://schemas.openxmlformats.org/officeDocument/2006/relationships/font" Target="fonts/font9.fntdata"/><Relationship Id="rId92"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4.fntdata"/><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2.fntdata"/><Relationship Id="rId95"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7.fntdata"/><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6.fntdata"/><Relationship Id="rId48" Type="http://schemas.openxmlformats.org/officeDocument/2006/relationships/font" Target="fonts/font11.fntdata"/><Relationship Id="rId8" Type="http://schemas.openxmlformats.org/officeDocument/2006/relationships/slide" Target="slides/slide6.xml"/><Relationship Id="rId9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extLst>
      <p:ext uri="{BB962C8B-B14F-4D97-AF65-F5344CB8AC3E}">
        <p14:creationId xmlns:p14="http://schemas.microsoft.com/office/powerpoint/2010/main" val="539619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5313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4132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8745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8465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4929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33307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4499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61574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9395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532888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lIns="121917" tIns="60958" rIns="121917" bIns="60958" anchor="ctr"/>
          <a:lstStyle>
            <a:lvl1pPr marL="0" indent="0" algn="ctr">
              <a:buNone/>
              <a:defRPr sz="4800" b="0" baseline="0">
                <a:solidFill>
                  <a:schemeClr val="accent2">
                    <a:lumMod val="50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lIns="121917" tIns="60958" rIns="121917" bIns="60958" anchor="ctr"/>
          <a:lstStyle>
            <a:lvl1pPr marL="0" indent="0" algn="ctr">
              <a:buNone/>
              <a:defRPr sz="1900" b="0" baseline="0">
                <a:solidFill>
                  <a:schemeClr val="accent2">
                    <a:lumMod val="50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663974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6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1732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5" name="Picture Placeholder 34">
            <a:extLst>
              <a:ext uri="{FF2B5EF4-FFF2-40B4-BE49-F238E27FC236}">
                <a16:creationId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7761534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35082489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27894145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genda Layout">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53402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23599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0308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4" name="Rectangle 3"/>
          <p:cNvSpPr/>
          <p:nvPr userDrawn="1"/>
        </p:nvSpPr>
        <p:spPr>
          <a:xfrm>
            <a:off x="719403" y="1572287"/>
            <a:ext cx="2784309" cy="30723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4" name="Rectangle 13"/>
          <p:cNvSpPr/>
          <p:nvPr userDrawn="1"/>
        </p:nvSpPr>
        <p:spPr>
          <a:xfrm>
            <a:off x="4501919" y="1572287"/>
            <a:ext cx="2784309" cy="307234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5" name="Rectangle 14"/>
          <p:cNvSpPr/>
          <p:nvPr userDrawn="1"/>
        </p:nvSpPr>
        <p:spPr>
          <a:xfrm>
            <a:off x="8284435" y="1572287"/>
            <a:ext cx="2784309" cy="30723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
        <p:nvSpPr>
          <p:cNvPr id="9" name="Picture Placeholder 2"/>
          <p:cNvSpPr>
            <a:spLocks noGrp="1"/>
          </p:cNvSpPr>
          <p:nvPr>
            <p:ph type="pic" idx="1" hasCustomPrompt="1"/>
          </p:nvPr>
        </p:nvSpPr>
        <p:spPr>
          <a:xfrm>
            <a:off x="868330"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4647754"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3" hasCustomPrompt="1"/>
          </p:nvPr>
        </p:nvSpPr>
        <p:spPr>
          <a:xfrm>
            <a:off x="8427178"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560501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12291" name="Picture 3" descr="D:\Fullppt\005-PNG이미지\탭.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6200000">
            <a:off x="540593" y="2551692"/>
            <a:ext cx="3429959" cy="422446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Fullppt\005-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95734" y="2880577"/>
            <a:ext cx="3072341" cy="3720547"/>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463820" y="3043177"/>
            <a:ext cx="1759459" cy="27245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2" hasCustomPrompt="1"/>
          </p:nvPr>
        </p:nvSpPr>
        <p:spPr>
          <a:xfrm>
            <a:off x="564872" y="3429001"/>
            <a:ext cx="3130861" cy="2335995"/>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5231915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8"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19669" y="1988840"/>
            <a:ext cx="3744416" cy="4534413"/>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049949" y="2173037"/>
            <a:ext cx="2159479" cy="333573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0058376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Basic Layout">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lIns="648000" anchor="ctr"/>
          <a:lstStyle>
            <a:lvl1pPr marL="0" indent="0" algn="l">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149453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6_Basic Layout">
    <p:spTree>
      <p:nvGrpSpPr>
        <p:cNvPr id="1" name=""/>
        <p:cNvGrpSpPr/>
        <p:nvPr/>
      </p:nvGrpSpPr>
      <p:grpSpPr>
        <a:xfrm>
          <a:off x="0" y="0"/>
          <a:ext cx="0" cy="0"/>
          <a:chOff x="0" y="0"/>
          <a:chExt cx="0" cy="0"/>
        </a:xfrm>
      </p:grpSpPr>
      <p:sp>
        <p:nvSpPr>
          <p:cNvPr id="2" name="Rectangle 1"/>
          <p:cNvSpPr/>
          <p:nvPr userDrawn="1"/>
        </p:nvSpPr>
        <p:spPr>
          <a:xfrm>
            <a:off x="-1891"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0138956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7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465502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9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8" name="Picture Placeholder 2"/>
          <p:cNvSpPr>
            <a:spLocks noGrp="1"/>
          </p:cNvSpPr>
          <p:nvPr>
            <p:ph type="pic" idx="12" hasCustomPrompt="1"/>
          </p:nvPr>
        </p:nvSpPr>
        <p:spPr>
          <a:xfrm>
            <a:off x="0" y="2028911"/>
            <a:ext cx="12192000" cy="280017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828032"/>
            <a:ext cx="6096000"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
        <p:nvSpPr>
          <p:cNvPr id="9" name="Rectangle 8"/>
          <p:cNvSpPr/>
          <p:nvPr userDrawn="1"/>
        </p:nvSpPr>
        <p:spPr>
          <a:xfrm>
            <a:off x="6096000" y="0"/>
            <a:ext cx="6096000"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Tree>
    <p:extLst>
      <p:ext uri="{BB962C8B-B14F-4D97-AF65-F5344CB8AC3E}">
        <p14:creationId xmlns:p14="http://schemas.microsoft.com/office/powerpoint/2010/main" val="28999702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8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335360" y="270401"/>
            <a:ext cx="4079776" cy="412845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4493079" y="27040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4493079" y="2382860"/>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5" hasCustomPrompt="1"/>
          </p:nvPr>
        </p:nvSpPr>
        <p:spPr>
          <a:xfrm>
            <a:off x="335361" y="449487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1" name="Picture Placeholder 2"/>
          <p:cNvSpPr>
            <a:spLocks noGrp="1"/>
          </p:cNvSpPr>
          <p:nvPr>
            <p:ph type="pic" idx="16" hasCustomPrompt="1"/>
          </p:nvPr>
        </p:nvSpPr>
        <p:spPr>
          <a:xfrm>
            <a:off x="2334757" y="4494871"/>
            <a:ext cx="4032448"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903697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hapes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r>
              <a:rPr lang="en-US" altLang="ko-KR" dirty="0"/>
              <a:t>Fully Editable Shapes</a:t>
            </a:r>
          </a:p>
        </p:txBody>
      </p:sp>
    </p:spTree>
    <p:extLst>
      <p:ext uri="{BB962C8B-B14F-4D97-AF65-F5344CB8AC3E}">
        <p14:creationId xmlns:p14="http://schemas.microsoft.com/office/powerpoint/2010/main" val="15847158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bg1"/>
              </a:solidFill>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tx1"/>
              </a:solidFill>
            </a:endParaRPr>
          </a:p>
        </p:txBody>
      </p:sp>
    </p:spTree>
    <p:extLst>
      <p:ext uri="{BB962C8B-B14F-4D97-AF65-F5344CB8AC3E}">
        <p14:creationId xmlns:p14="http://schemas.microsoft.com/office/powerpoint/2010/main" val="30530047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5972286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End Slide Layou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95901" y="848277"/>
            <a:ext cx="6206964" cy="5269023"/>
          </a:xfrm>
          <a:prstGeom prst="rect">
            <a:avLst/>
          </a:prstGeom>
        </p:spPr>
      </p:pic>
      <p:sp>
        <p:nvSpPr>
          <p:cNvPr id="10" name="Text Placeholder 9"/>
          <p:cNvSpPr>
            <a:spLocks noGrp="1"/>
          </p:cNvSpPr>
          <p:nvPr>
            <p:ph type="body" sz="quarter" idx="10" hasCustomPrompt="1"/>
          </p:nvPr>
        </p:nvSpPr>
        <p:spPr>
          <a:xfrm>
            <a:off x="0" y="2948947"/>
            <a:ext cx="12192000" cy="768084"/>
          </a:xfrm>
          <a:prstGeom prst="rect">
            <a:avLst/>
          </a:prstGeom>
        </p:spPr>
        <p:txBody>
          <a:bodyPr anchor="ctr"/>
          <a:lstStyle>
            <a:lvl1pPr marL="0" indent="0" algn="ctr">
              <a:buNone/>
              <a:defRPr sz="4800" b="0" baseline="0">
                <a:solidFill>
                  <a:schemeClr val="bg1"/>
                </a:solidFill>
                <a:latin typeface="+mn-lt"/>
                <a:cs typeface="Arial" pitchFamily="34" charset="0"/>
              </a:defRPr>
            </a:lvl1pPr>
          </a:lstStyle>
          <a:p>
            <a:pPr lvl="0"/>
            <a:r>
              <a:rPr lang="en-US" altLang="ko-KR" dirty="0"/>
              <a:t>Thank you</a:t>
            </a:r>
          </a:p>
        </p:txBody>
      </p:sp>
      <p:sp>
        <p:nvSpPr>
          <p:cNvPr id="11" name="Text Placeholder 9"/>
          <p:cNvSpPr>
            <a:spLocks noGrp="1"/>
          </p:cNvSpPr>
          <p:nvPr>
            <p:ph type="body" sz="quarter" idx="11" hasCustomPrompt="1"/>
          </p:nvPr>
        </p:nvSpPr>
        <p:spPr>
          <a:xfrm>
            <a:off x="-197" y="3717032"/>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04689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6" Type="http://schemas.openxmlformats.org/officeDocument/2006/relationships/theme" Target="../theme/theme2.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tileRect l="-100000" t="-100000"/>
        </a:gra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6" r:id="rId3"/>
    <p:sldLayoutId id="2147483657" r:id="rId4"/>
    <p:sldLayoutId id="2147483658" r:id="rId5"/>
    <p:sldLayoutId id="2147483659" r:id="rId6"/>
    <p:sldLayoutId id="2147483660" r:id="rId7"/>
    <p:sldLayoutId id="2147483663" r:id="rId8"/>
    <p:sldLayoutId id="2147483664" r:id="rId9"/>
    <p:sldLayoutId id="2147483665" r:id="rId10"/>
    <p:sldLayoutId id="2147483666" r:id="rId11"/>
    <p:sldLayoutId id="2147483677" r:id="rId12"/>
    <p:sldLayoutId id="2147483732" r:id="rId13"/>
    <p:sldLayoutId id="2147483733" r:id="rId14"/>
    <p:sldLayoutId id="2147483734" r:id="rId15"/>
    <p:sldLayoutId id="2147483735" r:id="rId16"/>
    <p:sldLayoutId id="214748373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87177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2" r:id="rId14"/>
    <p:sldLayoutId id="2147483713" r:id="rId15"/>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microsoft.com/office/2007/relationships/hdphoto" Target="../media/hdphoto2.wdp"/><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8.png"/><Relationship Id="rId5" Type="http://schemas.microsoft.com/office/2007/relationships/hdphoto" Target="../media/hdphoto1.wdp"/><Relationship Id="rId4" Type="http://schemas.openxmlformats.org/officeDocument/2006/relationships/image" Target="../media/image17.png"/></Relationships>
</file>

<file path=ppt/slides/_rels/slide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8.png"/><Relationship Id="rId7" Type="http://schemas.microsoft.com/office/2007/relationships/hdphoto" Target="../media/hdphoto1.wdp"/><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image" Target="../media/image17.png"/><Relationship Id="rId5" Type="http://schemas.openxmlformats.org/officeDocument/2006/relationships/image" Target="../media/image19.png"/><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8.png"/><Relationship Id="rId7" Type="http://schemas.microsoft.com/office/2007/relationships/hdphoto" Target="../media/hdphoto1.wdp"/><Relationship Id="rId2" Type="http://schemas.openxmlformats.org/officeDocument/2006/relationships/slideLayout" Target="../slideLayouts/slideLayout12.xml"/><Relationship Id="rId1" Type="http://schemas.openxmlformats.org/officeDocument/2006/relationships/tags" Target="../tags/tag3.xml"/><Relationship Id="rId6" Type="http://schemas.openxmlformats.org/officeDocument/2006/relationships/image" Target="../media/image17.png"/><Relationship Id="rId5" Type="http://schemas.openxmlformats.org/officeDocument/2006/relationships/image" Target="../media/image19.png"/><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5" Type="http://schemas.microsoft.com/office/2007/relationships/hdphoto" Target="../media/hdphoto1.wdp"/><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7" Type="http://schemas.microsoft.com/office/2007/relationships/hdphoto" Target="../media/hdphoto2.wdp"/><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18.png"/><Relationship Id="rId5" Type="http://schemas.microsoft.com/office/2007/relationships/hdphoto" Target="../media/hdphoto1.wdp"/><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7" Type="http://schemas.microsoft.com/office/2007/relationships/hdphoto" Target="../media/hdphoto2.wdp"/><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18.png"/><Relationship Id="rId5" Type="http://schemas.microsoft.com/office/2007/relationships/hdphoto" Target="../media/hdphoto1.wdp"/><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7" Type="http://schemas.microsoft.com/office/2007/relationships/hdphoto" Target="../media/hdphoto2.wdp"/><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18.png"/><Relationship Id="rId5" Type="http://schemas.microsoft.com/office/2007/relationships/hdphoto" Target="../media/hdphoto1.wdp"/><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7" Type="http://schemas.microsoft.com/office/2007/relationships/hdphoto" Target="../media/hdphoto2.wdp"/><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18.png"/><Relationship Id="rId5" Type="http://schemas.microsoft.com/office/2007/relationships/hdphoto" Target="../media/hdphoto1.wdp"/><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7" Type="http://schemas.microsoft.com/office/2007/relationships/hdphoto" Target="../media/hdphoto2.wdp"/><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18.png"/><Relationship Id="rId5" Type="http://schemas.microsoft.com/office/2007/relationships/hdphoto" Target="../media/hdphoto1.wdp"/><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5" Type="http://schemas.microsoft.com/office/2007/relationships/hdphoto" Target="../media/hdphoto1.wdp"/><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notesSlide" Target="../notesSlides/notesSlide7.xml"/><Relationship Id="rId7" Type="http://schemas.openxmlformats.org/officeDocument/2006/relationships/image" Target="../media/image18.png"/><Relationship Id="rId2" Type="http://schemas.openxmlformats.org/officeDocument/2006/relationships/slideLayout" Target="../slideLayouts/slideLayout2.xml"/><Relationship Id="rId1" Type="http://schemas.openxmlformats.org/officeDocument/2006/relationships/tags" Target="../tags/tag9.xml"/><Relationship Id="rId6" Type="http://schemas.microsoft.com/office/2007/relationships/hdphoto" Target="../media/hdphoto1.wdp"/><Relationship Id="rId5" Type="http://schemas.openxmlformats.org/officeDocument/2006/relationships/image" Target="../media/image17.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notesSlide" Target="../notesSlides/notesSlide8.xml"/><Relationship Id="rId7" Type="http://schemas.openxmlformats.org/officeDocument/2006/relationships/image" Target="../media/image18.png"/><Relationship Id="rId2" Type="http://schemas.openxmlformats.org/officeDocument/2006/relationships/slideLayout" Target="../slideLayouts/slideLayout2.xml"/><Relationship Id="rId1" Type="http://schemas.openxmlformats.org/officeDocument/2006/relationships/tags" Target="../tags/tag10.xml"/><Relationship Id="rId6" Type="http://schemas.microsoft.com/office/2007/relationships/hdphoto" Target="../media/hdphoto1.wdp"/><Relationship Id="rId5" Type="http://schemas.openxmlformats.org/officeDocument/2006/relationships/image" Target="../media/image17.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5" Type="http://schemas.microsoft.com/office/2007/relationships/hdphoto" Target="../media/hdphoto1.wdp"/><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notesSlide" Target="../notesSlides/notesSlide9.xml"/><Relationship Id="rId7" Type="http://schemas.openxmlformats.org/officeDocument/2006/relationships/image" Target="../media/image18.png"/><Relationship Id="rId2" Type="http://schemas.openxmlformats.org/officeDocument/2006/relationships/slideLayout" Target="../slideLayouts/slideLayout2.xml"/><Relationship Id="rId1" Type="http://schemas.openxmlformats.org/officeDocument/2006/relationships/tags" Target="../tags/tag11.xml"/><Relationship Id="rId6" Type="http://schemas.microsoft.com/office/2007/relationships/hdphoto" Target="../media/hdphoto1.wdp"/><Relationship Id="rId5" Type="http://schemas.openxmlformats.org/officeDocument/2006/relationships/image" Target="../media/image17.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6" Type="http://schemas.openxmlformats.org/officeDocument/2006/relationships/image" Target="../media/image25.png"/><Relationship Id="rId5" Type="http://schemas.microsoft.com/office/2007/relationships/hdphoto" Target="../media/hdphoto1.wdp"/><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6" Type="http://schemas.openxmlformats.org/officeDocument/2006/relationships/image" Target="../media/image25.png"/><Relationship Id="rId5" Type="http://schemas.microsoft.com/office/2007/relationships/hdphoto" Target="../media/hdphoto1.wdp"/><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6" Type="http://schemas.openxmlformats.org/officeDocument/2006/relationships/image" Target="../media/image25.png"/><Relationship Id="rId5" Type="http://schemas.microsoft.com/office/2007/relationships/hdphoto" Target="../media/hdphoto1.wdp"/><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7" Type="http://schemas.microsoft.com/office/2007/relationships/hdphoto" Target="../media/hdphoto1.wdp"/><Relationship Id="rId2" Type="http://schemas.openxmlformats.org/officeDocument/2006/relationships/slideLayout" Target="../slideLayouts/slideLayout15.xml"/><Relationship Id="rId1" Type="http://schemas.openxmlformats.org/officeDocument/2006/relationships/tags" Target="../tags/tag12.xml"/><Relationship Id="rId6" Type="http://schemas.openxmlformats.org/officeDocument/2006/relationships/image" Target="../media/image17.png"/><Relationship Id="rId5" Type="http://schemas.openxmlformats.org/officeDocument/2006/relationships/image" Target="../media/image24.png"/><Relationship Id="rId4" Type="http://schemas.openxmlformats.org/officeDocument/2006/relationships/image" Target="../media/image27.svg"/></Relationships>
</file>

<file path=ppt/slides/_rels/slide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6" Type="http://schemas.openxmlformats.org/officeDocument/2006/relationships/image" Target="../media/image25.png"/><Relationship Id="rId5" Type="http://schemas.microsoft.com/office/2007/relationships/hdphoto" Target="../media/hdphoto1.wdp"/><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5" Type="http://schemas.microsoft.com/office/2007/relationships/hdphoto" Target="../media/hdphoto1.wdp"/><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5.png"/><Relationship Id="rId1" Type="http://schemas.openxmlformats.org/officeDocument/2006/relationships/slideLayout" Target="../slideLayouts/slideLayout16.xml"/><Relationship Id="rId6" Type="http://schemas.microsoft.com/office/2007/relationships/hdphoto" Target="../media/hdphoto1.wdp"/><Relationship Id="rId5" Type="http://schemas.openxmlformats.org/officeDocument/2006/relationships/image" Target="../media/image17.png"/><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6" Type="http://schemas.openxmlformats.org/officeDocument/2006/relationships/image" Target="../media/image25.png"/><Relationship Id="rId5" Type="http://schemas.microsoft.com/office/2007/relationships/hdphoto" Target="../media/hdphoto1.wdp"/><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6" Type="http://schemas.openxmlformats.org/officeDocument/2006/relationships/image" Target="../media/image25.png"/><Relationship Id="rId5" Type="http://schemas.microsoft.com/office/2007/relationships/hdphoto" Target="../media/hdphoto1.wdp"/><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6" Type="http://schemas.openxmlformats.org/officeDocument/2006/relationships/image" Target="../media/image25.png"/><Relationship Id="rId5" Type="http://schemas.microsoft.com/office/2007/relationships/hdphoto" Target="../media/hdphoto1.wdp"/><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6" Type="http://schemas.openxmlformats.org/officeDocument/2006/relationships/image" Target="../media/image25.png"/><Relationship Id="rId5" Type="http://schemas.microsoft.com/office/2007/relationships/hdphoto" Target="../media/hdphoto1.wdp"/><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7.xml"/><Relationship Id="rId5" Type="http://schemas.microsoft.com/office/2007/relationships/hdphoto" Target="../media/hdphoto1.wdp"/><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5.png"/><Relationship Id="rId1" Type="http://schemas.openxmlformats.org/officeDocument/2006/relationships/slideLayout" Target="../slideLayouts/slideLayout14.xml"/><Relationship Id="rId4" Type="http://schemas.microsoft.com/office/2007/relationships/hdphoto" Target="../media/hdphoto2.wdp"/></Relationships>
</file>

<file path=ppt/slides/_rels/slide3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8" Type="http://schemas.openxmlformats.org/officeDocument/2006/relationships/image" Target="../media/image21.png"/><Relationship Id="rId3" Type="http://schemas.microsoft.com/office/2007/relationships/hdphoto" Target="../media/hdphoto2.wdp"/><Relationship Id="rId7" Type="http://schemas.openxmlformats.org/officeDocument/2006/relationships/image" Target="../media/image20.jpeg"/><Relationship Id="rId2" Type="http://schemas.openxmlformats.org/officeDocument/2006/relationships/image" Target="../media/image18.png"/><Relationship Id="rId1" Type="http://schemas.openxmlformats.org/officeDocument/2006/relationships/slideLayout" Target="../slideLayouts/slideLayout14.xml"/><Relationship Id="rId6" Type="http://schemas.openxmlformats.org/officeDocument/2006/relationships/image" Target="../media/image25.png"/><Relationship Id="rId5" Type="http://schemas.microsoft.com/office/2007/relationships/hdphoto" Target="../media/hdphoto1.wdp"/><Relationship Id="rId4" Type="http://schemas.openxmlformats.org/officeDocument/2006/relationships/image" Target="../media/image17.png"/><Relationship Id="rId9" Type="http://schemas.openxmlformats.org/officeDocument/2006/relationships/image" Target="../media/image28.gif"/></Relationships>
</file>

<file path=ppt/slides/_rels/slide3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notesSlide" Target="../notesSlides/notesSlide10.xml"/><Relationship Id="rId7" Type="http://schemas.openxmlformats.org/officeDocument/2006/relationships/image" Target="../media/image18.png"/><Relationship Id="rId2" Type="http://schemas.openxmlformats.org/officeDocument/2006/relationships/slideLayout" Target="../slideLayouts/slideLayout3.xml"/><Relationship Id="rId1" Type="http://schemas.openxmlformats.org/officeDocument/2006/relationships/tags" Target="../tags/tag13.xml"/><Relationship Id="rId6" Type="http://schemas.openxmlformats.org/officeDocument/2006/relationships/image" Target="../media/image25.png"/><Relationship Id="rId5" Type="http://schemas.openxmlformats.org/officeDocument/2006/relationships/image" Target="../media/image28.gif"/><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7" name="Google Shape;107;p1"/>
          <p:cNvSpPr txBox="1"/>
          <p:nvPr/>
        </p:nvSpPr>
        <p:spPr>
          <a:xfrm>
            <a:off x="7368164" y="4300112"/>
            <a:ext cx="4886463"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0" i="0" u="none" strike="noStrike" cap="none" dirty="0">
                <a:solidFill>
                  <a:schemeClr val="tx1"/>
                </a:solidFill>
                <a:latin typeface="Tajawal Medium"/>
                <a:ea typeface="Tajawal Medium"/>
                <a:cs typeface="Tajawal Medium"/>
                <a:sym typeface="Tajawal Medium"/>
              </a:rPr>
              <a:t>Prepared by</a:t>
            </a:r>
            <a:r>
              <a:rPr lang="ar-JO" sz="2400" b="0" i="0" u="none" strike="noStrike" cap="none" dirty="0">
                <a:solidFill>
                  <a:schemeClr val="tx1"/>
                </a:solidFill>
                <a:latin typeface="Tajawal Medium"/>
                <a:ea typeface="Tajawal Medium"/>
                <a:cs typeface="Tajawal Medium"/>
                <a:sym typeface="Tajawal Medium"/>
              </a:rPr>
              <a:t>:</a:t>
            </a:r>
          </a:p>
          <a:p>
            <a:pPr marL="0" marR="0" lvl="0" indent="0" algn="ctr" rtl="0">
              <a:spcBef>
                <a:spcPts val="0"/>
              </a:spcBef>
              <a:spcAft>
                <a:spcPts val="0"/>
              </a:spcAft>
              <a:buNone/>
            </a:pPr>
            <a:r>
              <a:rPr lang="en-US" sz="2400" b="0" i="0" u="none" strike="noStrike" cap="none" dirty="0">
                <a:solidFill>
                  <a:schemeClr val="tx1"/>
                </a:solidFill>
                <a:latin typeface="Tajawal Medium"/>
                <a:ea typeface="Tajawal Medium"/>
                <a:cs typeface="Tajawal Medium"/>
                <a:sym typeface="Tajawal Medium"/>
              </a:rPr>
              <a:t> </a:t>
            </a:r>
            <a:r>
              <a:rPr lang="en-US" sz="2400" b="1" i="0" u="none" strike="noStrike" cap="none" dirty="0">
                <a:solidFill>
                  <a:schemeClr val="tx1"/>
                </a:solidFill>
                <a:latin typeface="Tajawal Medium"/>
                <a:ea typeface="Tajawal Medium"/>
                <a:cs typeface="Tajawal Medium"/>
                <a:sym typeface="Tajawal Medium"/>
              </a:rPr>
              <a:t>Dr.Warda Mahmoud Kloub </a:t>
            </a:r>
            <a:endParaRPr b="1" dirty="0">
              <a:solidFill>
                <a:schemeClr val="tx1"/>
              </a:solidFill>
            </a:endParaRPr>
          </a:p>
        </p:txBody>
      </p:sp>
      <p:sp>
        <p:nvSpPr>
          <p:cNvPr id="109" name="Google Shape;109;p1"/>
          <p:cNvSpPr txBox="1"/>
          <p:nvPr/>
        </p:nvSpPr>
        <p:spPr>
          <a:xfrm>
            <a:off x="1982176" y="1373438"/>
            <a:ext cx="7867610"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chemeClr val="tx1"/>
                </a:solidFill>
                <a:latin typeface="Tajawal Medium"/>
                <a:ea typeface="Tajawal Medium"/>
                <a:cs typeface="Tajawal Medium"/>
                <a:sym typeface="Tajawal Medium"/>
              </a:rPr>
              <a:t>Contemporary Educational Leadership</a:t>
            </a:r>
            <a:endParaRPr sz="2400" dirty="0">
              <a:solidFill>
                <a:schemeClr val="tx1"/>
              </a:solidFill>
            </a:endParaRPr>
          </a:p>
        </p:txBody>
      </p:sp>
      <p:sp>
        <p:nvSpPr>
          <p:cNvPr id="110" name="Google Shape;110;p1"/>
          <p:cNvSpPr/>
          <p:nvPr/>
        </p:nvSpPr>
        <p:spPr>
          <a:xfrm>
            <a:off x="8053092" y="5898745"/>
            <a:ext cx="3516608" cy="529167"/>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000" b="1" dirty="0">
                <a:solidFill>
                  <a:schemeClr val="tx1"/>
                </a:solidFill>
              </a:rPr>
              <a:t>Lecture (</a:t>
            </a:r>
            <a:r>
              <a:rPr lang="ar-JO" sz="2000" b="1" dirty="0">
                <a:solidFill>
                  <a:schemeClr val="tx1"/>
                </a:solidFill>
              </a:rPr>
              <a:t>9</a:t>
            </a:r>
            <a:r>
              <a:rPr lang="en-US" sz="2000" b="1" dirty="0">
                <a:solidFill>
                  <a:schemeClr val="tx1"/>
                </a:solidFill>
              </a:rPr>
              <a:t>)</a:t>
            </a:r>
          </a:p>
        </p:txBody>
      </p:sp>
      <p:sp>
        <p:nvSpPr>
          <p:cNvPr id="113" name="Google Shape;113;p1"/>
          <p:cNvSpPr/>
          <p:nvPr/>
        </p:nvSpPr>
        <p:spPr>
          <a:xfrm>
            <a:off x="-5490" y="1761618"/>
            <a:ext cx="5669442" cy="5117338"/>
          </a:xfrm>
          <a:prstGeom prst="rtTriangle">
            <a:avLst/>
          </a:prstGeom>
          <a:solidFill>
            <a:schemeClr val="tx1">
              <a:lumMod val="50000"/>
              <a:lumOff val="50000"/>
              <a:alpha val="4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Rectangle 2"/>
          <p:cNvSpPr/>
          <p:nvPr/>
        </p:nvSpPr>
        <p:spPr>
          <a:xfrm>
            <a:off x="3301002" y="731172"/>
            <a:ext cx="4903356" cy="553998"/>
          </a:xfrm>
          <a:prstGeom prst="rect">
            <a:avLst/>
          </a:prstGeom>
        </p:spPr>
        <p:txBody>
          <a:bodyPr wrap="square">
            <a:spAutoFit/>
          </a:bodyPr>
          <a:lstStyle/>
          <a:p>
            <a:pPr algn="r"/>
            <a:r>
              <a:rPr lang="ar-JO" sz="3000" b="1" dirty="0">
                <a:solidFill>
                  <a:schemeClr val="tx1"/>
                </a:solidFill>
                <a:cs typeface="+mj-cs"/>
              </a:rPr>
              <a:t>  </a:t>
            </a:r>
            <a:r>
              <a:rPr lang="ar-SA" sz="3000" b="1" dirty="0">
                <a:solidFill>
                  <a:schemeClr val="tx1"/>
                </a:solidFill>
                <a:cs typeface="+mj-cs"/>
              </a:rPr>
              <a:t>اتجاهات معاصرة في القيادة التربوية</a:t>
            </a:r>
            <a:endParaRPr lang="en-GB" sz="3000" b="1" dirty="0">
              <a:solidFill>
                <a:schemeClr val="tx1"/>
              </a:solidFill>
              <a:cs typeface="+mj-cs"/>
            </a:endParaRPr>
          </a:p>
        </p:txBody>
      </p:sp>
      <p:sp>
        <p:nvSpPr>
          <p:cNvPr id="19" name="Google Shape;110;p1"/>
          <p:cNvSpPr/>
          <p:nvPr/>
        </p:nvSpPr>
        <p:spPr>
          <a:xfrm>
            <a:off x="8053092" y="5219336"/>
            <a:ext cx="3516608" cy="529167"/>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dirty="0"/>
          </a:p>
        </p:txBody>
      </p:sp>
      <p:sp>
        <p:nvSpPr>
          <p:cNvPr id="20" name="Google Shape;114;p1"/>
          <p:cNvSpPr txBox="1"/>
          <p:nvPr/>
        </p:nvSpPr>
        <p:spPr>
          <a:xfrm>
            <a:off x="9172704" y="5286879"/>
            <a:ext cx="115212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chemeClr val="tx1"/>
                </a:solidFill>
                <a:latin typeface="Tajawal Medium"/>
                <a:ea typeface="Tajawal Medium"/>
                <a:cs typeface="Tajawal Medium"/>
                <a:sym typeface="Tajawal Medium"/>
              </a:rPr>
              <a:t>ELD711</a:t>
            </a:r>
            <a:endParaRPr sz="2400" b="1" dirty="0">
              <a:solidFill>
                <a:schemeClr val="tx1"/>
              </a:solidFill>
            </a:endParaRPr>
          </a:p>
        </p:txBody>
      </p:sp>
      <p:sp>
        <p:nvSpPr>
          <p:cNvPr id="58" name="TextBox 57">
            <a:extLst>
              <a:ext uri="{FF2B5EF4-FFF2-40B4-BE49-F238E27FC236}">
                <a16:creationId xmlns:a16="http://schemas.microsoft.com/office/drawing/2014/main" id="{903020BD-6FF4-4424-93BF-5600C926C1D1}"/>
              </a:ext>
            </a:extLst>
          </p:cNvPr>
          <p:cNvSpPr txBox="1"/>
          <p:nvPr/>
        </p:nvSpPr>
        <p:spPr>
          <a:xfrm>
            <a:off x="2143743" y="2648918"/>
            <a:ext cx="7714224"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ar-JO" sz="3200" b="1" dirty="0">
                <a:solidFill>
                  <a:schemeClr val="tx1"/>
                </a:solidFill>
                <a:latin typeface="Segoe UI" pitchFamily="34" charset="0"/>
                <a:cs typeface="+mj-cs"/>
                <a:sym typeface="Tajawal Medium"/>
              </a:rPr>
              <a:t>الحريّات الأكاديميّة والأخلاقيّات المهنيّة</a:t>
            </a:r>
          </a:p>
        </p:txBody>
      </p:sp>
      <p:pic>
        <p:nvPicPr>
          <p:cNvPr id="13" name="Google Shape;115;p1">
            <a:extLst>
              <a:ext uri="{FF2B5EF4-FFF2-40B4-BE49-F238E27FC236}">
                <a16:creationId xmlns:a16="http://schemas.microsoft.com/office/drawing/2014/main" id="{3F34172B-AD79-4D9D-8827-B7267066FC81}"/>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490510" y="176428"/>
            <a:ext cx="1434569" cy="533119"/>
          </a:xfrm>
          <a:prstGeom prst="rect">
            <a:avLst/>
          </a:prstGeom>
          <a:ln>
            <a:noFill/>
          </a:ln>
          <a:effectLst>
            <a:outerShdw blurRad="190500" algn="tl" rotWithShape="0">
              <a:srgbClr val="000000">
                <a:alpha val="70000"/>
              </a:srgbClr>
            </a:outerShdw>
          </a:effectLst>
        </p:spPr>
      </p:pic>
      <p:pic>
        <p:nvPicPr>
          <p:cNvPr id="14" name="Google Shape;111;p1">
            <a:extLst>
              <a:ext uri="{FF2B5EF4-FFF2-40B4-BE49-F238E27FC236}">
                <a16:creationId xmlns:a16="http://schemas.microsoft.com/office/drawing/2014/main" id="{D743A28C-9F5F-4318-A455-8420160CEF55}"/>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164052" y="-282448"/>
            <a:ext cx="1820472" cy="1230346"/>
          </a:xfrm>
          <a:prstGeom prst="rect">
            <a:avLst/>
          </a:prstGeom>
          <a:noFill/>
          <a:ln>
            <a:noFill/>
          </a:ln>
        </p:spPr>
      </p:pic>
    </p:spTree>
    <p:custDataLst>
      <p:tags r:id="rId1"/>
    </p:custDataLst>
    <p:extLst>
      <p:ext uri="{BB962C8B-B14F-4D97-AF65-F5344CB8AC3E}">
        <p14:creationId xmlns:p14="http://schemas.microsoft.com/office/powerpoint/2010/main" val="2651760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a:solidFill>
                  <a:schemeClr val="tx1"/>
                </a:solidFill>
                <a:latin typeface="Calibri" pitchFamily="34" charset="0"/>
                <a:ea typeface="Times New Roman" pitchFamily="18" charset="0"/>
              </a:rPr>
              <a:t>موضوعات المحاضرة</a:t>
            </a:r>
            <a:endParaRPr lang="en-US" sz="12800" b="1" dirty="0">
              <a:solidFill>
                <a:schemeClr val="tx1"/>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solidFill>
            <a:schemeClr val="bg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مفهوم وتاريخ الحريّات الأكاديمية</a:t>
            </a:r>
            <a:endParaRPr lang="ko-KR" altLang="en-US" sz="1100" b="1" dirty="0">
              <a:solidFill>
                <a:schemeClr val="tx1"/>
              </a:solidFill>
            </a:endParaRPr>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solidFill>
            <a:srgbClr val="A486C6">
              <a:alpha val="9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solidFill>
            <a:srgbClr val="D6D1D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عناصر الحريّة الأكاديمية في مؤسسات التعليم العالي</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solidFill>
            <a:srgbClr val="D1C0D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أهمية الحريّة الأكاديمية ومبادئها</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solidFill>
            <a:srgbClr val="A486C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solidFill>
            <a:srgbClr val="D1C0D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defRPr/>
            </a:pPr>
            <a:r>
              <a:rPr lang="ar-JO" sz="2800" b="1" dirty="0">
                <a:solidFill>
                  <a:schemeClr val="tx1"/>
                </a:solidFill>
                <a:latin typeface="Simplified Arabic" pitchFamily="18" charset="-78"/>
                <a:cs typeface="Simplified Arabic" pitchFamily="18" charset="-78"/>
                <a:sym typeface="Tajawal Medium"/>
              </a:rPr>
              <a:t>ضوابط الحريّة الأكاديمية ومحدداتها</a:t>
            </a:r>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gradFill>
            <a:gsLst>
              <a:gs pos="28000">
                <a:schemeClr val="bg1"/>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29506" y="5467594"/>
            <a:ext cx="8124648" cy="720000"/>
          </a:xfrm>
          <a:prstGeom prst="rect">
            <a:avLst/>
          </a:prstGeom>
          <a:solidFill>
            <a:srgbClr val="D6D1D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800" b="1" dirty="0">
                <a:solidFill>
                  <a:schemeClr val="tx1"/>
                </a:solidFill>
                <a:latin typeface="Simplified Arabic" pitchFamily="18" charset="-78"/>
                <a:cs typeface="Simplified Arabic" pitchFamily="18" charset="-78"/>
                <a:sym typeface="Tajawal Medium"/>
              </a:rPr>
              <a:t>تحديات ومقترحات</a:t>
            </a: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solidFill>
            <a:srgbClr val="A486C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pic>
        <p:nvPicPr>
          <p:cNvPr id="23" name="Google Shape;111;p1">
            <a:extLst>
              <a:ext uri="{FF2B5EF4-FFF2-40B4-BE49-F238E27FC236}">
                <a16:creationId xmlns:a16="http://schemas.microsoft.com/office/drawing/2014/main" id="{7AA5D3FB-785F-401A-A127-856528ED9D29}"/>
              </a:ext>
            </a:extLst>
          </p:cNvPr>
          <p:cNvPicPr preferRelativeResize="0"/>
          <p:nvPr/>
        </p:nvPicPr>
        <p:blipFill rotWithShape="1">
          <a:blip r:embed="rId3">
            <a:alphaModFix/>
            <a:biLevel thresh="50000"/>
            <a:extLst>
              <a:ext uri="{BEBA8EAE-BF5A-486C-A8C5-ECC9F3942E4B}">
                <a14:imgProps xmlns:a14="http://schemas.microsoft.com/office/drawing/2010/main">
                  <a14:imgLayer r:embed="rId4">
                    <a14:imgEffect>
                      <a14:saturation sat="0"/>
                    </a14:imgEffect>
                  </a14:imgLayer>
                </a14:imgProps>
              </a:ext>
            </a:extLst>
          </a:blip>
          <a:srcRect/>
          <a:stretch/>
        </p:blipFill>
        <p:spPr>
          <a:xfrm>
            <a:off x="164052" y="-282448"/>
            <a:ext cx="1820472" cy="1230346"/>
          </a:xfrm>
          <a:prstGeom prst="rect">
            <a:avLst/>
          </a:prstGeom>
          <a:noFill/>
          <a:ln>
            <a:noFill/>
          </a:ln>
        </p:spPr>
      </p:pic>
      <p:pic>
        <p:nvPicPr>
          <p:cNvPr id="5" name="Picture 4">
            <a:extLst>
              <a:ext uri="{FF2B5EF4-FFF2-40B4-BE49-F238E27FC236}">
                <a16:creationId xmlns:a16="http://schemas.microsoft.com/office/drawing/2014/main" id="{F72795BF-AD9B-46B0-B2C0-A445BCF24E75}"/>
              </a:ext>
            </a:extLst>
          </p:cNvPr>
          <p:cNvPicPr>
            <a:picLocks noChangeAspect="1"/>
          </p:cNvPicPr>
          <p:nvPr/>
        </p:nvPicPr>
        <p:blipFill>
          <a:blip r:embed="rId5"/>
          <a:stretch>
            <a:fillRect/>
          </a:stretch>
        </p:blipFill>
        <p:spPr>
          <a:xfrm>
            <a:off x="390640" y="6416418"/>
            <a:ext cx="1877731" cy="278274"/>
          </a:xfrm>
          <a:prstGeom prst="rect">
            <a:avLst/>
          </a:prstGeom>
        </p:spPr>
      </p:pic>
      <p:pic>
        <p:nvPicPr>
          <p:cNvPr id="24" name="Google Shape;115;p1">
            <a:extLst>
              <a:ext uri="{FF2B5EF4-FFF2-40B4-BE49-F238E27FC236}">
                <a16:creationId xmlns:a16="http://schemas.microsoft.com/office/drawing/2014/main" id="{25D799F3-9DFE-4D38-86BA-D215D4456311}"/>
              </a:ext>
            </a:extLst>
          </p:cNvPr>
          <p:cNvPicPr preferRelativeResize="0"/>
          <p:nvPr/>
        </p:nvPicPr>
        <p:blipFill rotWithShape="1">
          <a:blip r:embed="rId6">
            <a:alphaModFix/>
            <a:duotone>
              <a:prstClr val="black"/>
              <a:schemeClr val="tx2">
                <a:tint val="45000"/>
                <a:satMod val="400000"/>
              </a:schemeClr>
            </a:duotone>
            <a:extLst>
              <a:ext uri="{BEBA8EAE-BF5A-486C-A8C5-ECC9F3942E4B}">
                <a14:imgProps xmlns:a14="http://schemas.microsoft.com/office/drawing/2010/main">
                  <a14:imgLayer r:embed="rId7">
                    <a14:imgEffect>
                      <a14:colorTemperature colorTemp="8800"/>
                    </a14:imgEffect>
                    <a14:imgEffect>
                      <a14:saturation sat="0"/>
                    </a14:imgEffect>
                  </a14:imgLayer>
                </a14:imgProps>
              </a:ext>
            </a:extLst>
          </a:blip>
          <a:srcRect/>
          <a:stretch/>
        </p:blipFill>
        <p:spPr>
          <a:xfrm>
            <a:off x="10433902" y="230314"/>
            <a:ext cx="1434569" cy="533119"/>
          </a:xfrm>
          <a:prstGeom prst="rect">
            <a:avLst/>
          </a:prstGeom>
          <a:ln>
            <a:noFill/>
          </a:ln>
          <a:effectLst>
            <a:outerShdw blurRad="190500" algn="tl" rotWithShape="0">
              <a:srgbClr val="000000">
                <a:alpha val="70000"/>
              </a:srgbClr>
            </a:outerShdw>
          </a:effectLst>
        </p:spPr>
      </p:pic>
      <p:sp>
        <p:nvSpPr>
          <p:cNvPr id="21" name="TextBox 20">
            <a:extLst>
              <a:ext uri="{FF2B5EF4-FFF2-40B4-BE49-F238E27FC236}">
                <a16:creationId xmlns:a16="http://schemas.microsoft.com/office/drawing/2014/main" id="{9E64D20A-221C-4C00-BB59-A466AFF0FB09}"/>
              </a:ext>
            </a:extLst>
          </p:cNvPr>
          <p:cNvSpPr txBox="1"/>
          <p:nvPr/>
        </p:nvSpPr>
        <p:spPr>
          <a:xfrm>
            <a:off x="3045373" y="1347234"/>
            <a:ext cx="6101254" cy="523220"/>
          </a:xfrm>
          <a:prstGeom prst="rect">
            <a:avLst/>
          </a:prstGeom>
          <a:noFill/>
        </p:spPr>
        <p:txBody>
          <a:bodyPr wrap="square">
            <a:spAutoFit/>
          </a:bodyPr>
          <a:lstStyle/>
          <a:p>
            <a:pPr lvl="0" algn="ctr">
              <a:defRPr/>
            </a:pPr>
            <a:r>
              <a:rPr lang="ar-JO" sz="2800" b="1" dirty="0">
                <a:latin typeface="Segoe UI" pitchFamily="34" charset="0"/>
                <a:cs typeface="Times New Roman" panose="02020603050405020304" pitchFamily="18" charset="0"/>
                <a:sym typeface="Tajawal Medium"/>
              </a:rPr>
              <a:t>الحريّات الأكاديمية </a:t>
            </a:r>
            <a:endParaRPr kumimoji="0" lang="ar-JO" sz="2800" b="1" i="0" u="none" strike="noStrike" kern="0" cap="none" spc="0" normalizeH="0" baseline="0" noProof="0" dirty="0">
              <a:ln>
                <a:noFill/>
              </a:ln>
              <a:solidFill>
                <a:srgbClr val="000000"/>
              </a:solidFill>
              <a:effectLst/>
              <a:uLnTx/>
              <a:uFillTx/>
              <a:latin typeface="Segoe UI" pitchFamily="34" charset="0"/>
              <a:cs typeface="Times New Roman" panose="02020603050405020304" pitchFamily="18" charset="0"/>
              <a:sym typeface="Tajawal Medium"/>
            </a:endParaRPr>
          </a:p>
        </p:txBody>
      </p:sp>
      <p:pic>
        <p:nvPicPr>
          <p:cNvPr id="20" name="Picture 2" descr="Condemning NUS Press for Obstructing Academic Freedom - FORSEA">
            <a:extLst>
              <a:ext uri="{FF2B5EF4-FFF2-40B4-BE49-F238E27FC236}">
                <a16:creationId xmlns:a16="http://schemas.microsoft.com/office/drawing/2014/main" id="{F283E221-8B77-4D1E-AA6E-7AC879FBBC4D}"/>
              </a:ext>
            </a:extLst>
          </p:cNvPr>
          <p:cNvPicPr>
            <a:picLocks noChangeAspect="1" noChangeArrowheads="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54723" y="4795472"/>
            <a:ext cx="1581226" cy="139212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73812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309401" y="168431"/>
            <a:ext cx="11573197" cy="724247"/>
          </a:xfrm>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a:solidFill>
                  <a:schemeClr val="tx1"/>
                </a:solidFill>
                <a:latin typeface="Calibri" pitchFamily="34" charset="0"/>
                <a:ea typeface="Times New Roman" pitchFamily="18" charset="0"/>
              </a:rPr>
              <a:t>موضوعات المحاضرة</a:t>
            </a:r>
            <a:endParaRPr lang="en-US" sz="12800" b="1" dirty="0">
              <a:solidFill>
                <a:schemeClr val="tx1"/>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solidFill>
            <a:schemeClr val="bg2">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مفهوم الأخلاق وأنواعها ووظائفها</a:t>
            </a:r>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solidFill>
            <a:srgbClr val="A486C6">
              <a:alpha val="9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solidFill>
            <a:srgbClr val="D6D1D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مفهوم الأخلاقيات المهنية ومتطلباتها</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solidFill>
            <a:srgbClr val="D1C0D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مبادئ ومصادر الأخلاقيات المهنية</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solidFill>
            <a:srgbClr val="A486C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solidFill>
            <a:srgbClr val="D1C0DC"/>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defRPr/>
            </a:pPr>
            <a:r>
              <a:rPr lang="ar-JO" sz="2800" b="1" dirty="0">
                <a:solidFill>
                  <a:schemeClr val="tx1"/>
                </a:solidFill>
                <a:latin typeface="Simplified Arabic" pitchFamily="18" charset="-78"/>
                <a:cs typeface="Simplified Arabic" pitchFamily="18" charset="-78"/>
                <a:sym typeface="Tajawal Medium"/>
              </a:rPr>
              <a:t>التعليم العالي والأخلاقيات المهنية </a:t>
            </a:r>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gradFill>
            <a:gsLst>
              <a:gs pos="28000">
                <a:schemeClr val="bg1"/>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92312" y="5439474"/>
            <a:ext cx="8124648" cy="720000"/>
          </a:xfrm>
          <a:prstGeom prst="rect">
            <a:avLst/>
          </a:prstGeom>
          <a:solidFill>
            <a:srgbClr val="D6D1D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400" b="1" dirty="0">
                <a:solidFill>
                  <a:schemeClr val="tx1"/>
                </a:solidFill>
                <a:latin typeface="Simplified Arabic" pitchFamily="18" charset="-78"/>
                <a:cs typeface="Simplified Arabic" pitchFamily="18" charset="-78"/>
                <a:sym typeface="Tajawal Medium"/>
              </a:rPr>
              <a:t>السلوكيات والممارسات اللاأخلاقية- أهداف وأهمية الأخلاقيات المهنية</a:t>
            </a:r>
          </a:p>
          <a:p>
            <a:pPr lvl="0" algn="r"/>
            <a:endParaRPr lang="ar-JO" sz="2800" b="1" dirty="0">
              <a:solidFill>
                <a:schemeClr val="tx1"/>
              </a:solidFill>
              <a:latin typeface="Simplified Arabic" pitchFamily="18" charset="-78"/>
              <a:cs typeface="Simplified Arabic" pitchFamily="18" charset="-78"/>
              <a:sym typeface="Tajawal Medium"/>
            </a:endParaRP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solidFill>
            <a:srgbClr val="A486C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pic>
        <p:nvPicPr>
          <p:cNvPr id="23" name="Google Shape;111;p1">
            <a:extLst>
              <a:ext uri="{FF2B5EF4-FFF2-40B4-BE49-F238E27FC236}">
                <a16:creationId xmlns:a16="http://schemas.microsoft.com/office/drawing/2014/main" id="{7AA5D3FB-785F-401A-A127-856528ED9D29}"/>
              </a:ext>
            </a:extLst>
          </p:cNvPr>
          <p:cNvPicPr preferRelativeResize="0"/>
          <p:nvPr/>
        </p:nvPicPr>
        <p:blipFill rotWithShape="1">
          <a:blip r:embed="rId3">
            <a:alphaModFix/>
            <a:biLevel thresh="50000"/>
            <a:extLst>
              <a:ext uri="{BEBA8EAE-BF5A-486C-A8C5-ECC9F3942E4B}">
                <a14:imgProps xmlns:a14="http://schemas.microsoft.com/office/drawing/2010/main">
                  <a14:imgLayer r:embed="rId4">
                    <a14:imgEffect>
                      <a14:saturation sat="0"/>
                    </a14:imgEffect>
                  </a14:imgLayer>
                </a14:imgProps>
              </a:ext>
            </a:extLst>
          </a:blip>
          <a:srcRect/>
          <a:stretch/>
        </p:blipFill>
        <p:spPr>
          <a:xfrm>
            <a:off x="164052" y="-282448"/>
            <a:ext cx="1820472" cy="1230346"/>
          </a:xfrm>
          <a:prstGeom prst="rect">
            <a:avLst/>
          </a:prstGeom>
          <a:noFill/>
          <a:ln>
            <a:noFill/>
          </a:ln>
        </p:spPr>
      </p:pic>
      <p:pic>
        <p:nvPicPr>
          <p:cNvPr id="5" name="Picture 4">
            <a:extLst>
              <a:ext uri="{FF2B5EF4-FFF2-40B4-BE49-F238E27FC236}">
                <a16:creationId xmlns:a16="http://schemas.microsoft.com/office/drawing/2014/main" id="{F72795BF-AD9B-46B0-B2C0-A445BCF24E75}"/>
              </a:ext>
            </a:extLst>
          </p:cNvPr>
          <p:cNvPicPr>
            <a:picLocks noChangeAspect="1"/>
          </p:cNvPicPr>
          <p:nvPr/>
        </p:nvPicPr>
        <p:blipFill>
          <a:blip r:embed="rId5"/>
          <a:stretch>
            <a:fillRect/>
          </a:stretch>
        </p:blipFill>
        <p:spPr>
          <a:xfrm>
            <a:off x="390640" y="6416418"/>
            <a:ext cx="1877731" cy="278274"/>
          </a:xfrm>
          <a:prstGeom prst="rect">
            <a:avLst/>
          </a:prstGeom>
        </p:spPr>
      </p:pic>
      <p:pic>
        <p:nvPicPr>
          <p:cNvPr id="24" name="Google Shape;115;p1">
            <a:extLst>
              <a:ext uri="{FF2B5EF4-FFF2-40B4-BE49-F238E27FC236}">
                <a16:creationId xmlns:a16="http://schemas.microsoft.com/office/drawing/2014/main" id="{25D799F3-9DFE-4D38-86BA-D215D4456311}"/>
              </a:ext>
            </a:extLst>
          </p:cNvPr>
          <p:cNvPicPr preferRelativeResize="0"/>
          <p:nvPr/>
        </p:nvPicPr>
        <p:blipFill rotWithShape="1">
          <a:blip r:embed="rId6">
            <a:alphaModFix/>
            <a:duotone>
              <a:prstClr val="black"/>
              <a:schemeClr val="tx2">
                <a:tint val="45000"/>
                <a:satMod val="400000"/>
              </a:schemeClr>
            </a:duotone>
            <a:extLst>
              <a:ext uri="{BEBA8EAE-BF5A-486C-A8C5-ECC9F3942E4B}">
                <a14:imgProps xmlns:a14="http://schemas.microsoft.com/office/drawing/2010/main">
                  <a14:imgLayer r:embed="rId7">
                    <a14:imgEffect>
                      <a14:colorTemperature colorTemp="8800"/>
                    </a14:imgEffect>
                    <a14:imgEffect>
                      <a14:saturation sat="0"/>
                    </a14:imgEffect>
                  </a14:imgLayer>
                </a14:imgProps>
              </a:ext>
            </a:extLst>
          </a:blip>
          <a:srcRect/>
          <a:stretch/>
        </p:blipFill>
        <p:spPr>
          <a:xfrm>
            <a:off x="10669736" y="181051"/>
            <a:ext cx="1434569" cy="533119"/>
          </a:xfrm>
          <a:prstGeom prst="rect">
            <a:avLst/>
          </a:prstGeom>
          <a:ln>
            <a:noFill/>
          </a:ln>
          <a:effectLst>
            <a:outerShdw blurRad="190500" algn="tl" rotWithShape="0">
              <a:srgbClr val="000000">
                <a:alpha val="70000"/>
              </a:srgbClr>
            </a:outerShdw>
          </a:effectLst>
        </p:spPr>
      </p:pic>
      <p:sp>
        <p:nvSpPr>
          <p:cNvPr id="21" name="TextBox 20">
            <a:extLst>
              <a:ext uri="{FF2B5EF4-FFF2-40B4-BE49-F238E27FC236}">
                <a16:creationId xmlns:a16="http://schemas.microsoft.com/office/drawing/2014/main" id="{9E64D20A-221C-4C00-BB59-A466AFF0FB09}"/>
              </a:ext>
            </a:extLst>
          </p:cNvPr>
          <p:cNvSpPr txBox="1"/>
          <p:nvPr/>
        </p:nvSpPr>
        <p:spPr>
          <a:xfrm>
            <a:off x="3045373" y="1347234"/>
            <a:ext cx="6101254" cy="523220"/>
          </a:xfrm>
          <a:prstGeom prst="rect">
            <a:avLst/>
          </a:prstGeom>
          <a:noFill/>
        </p:spPr>
        <p:txBody>
          <a:bodyPr wrap="square">
            <a:spAutoFit/>
          </a:bodyPr>
          <a:lstStyle/>
          <a:p>
            <a:pPr lvl="0" algn="ctr">
              <a:defRPr/>
            </a:pPr>
            <a:r>
              <a:rPr lang="ar-JO" sz="2800" b="1" dirty="0">
                <a:latin typeface="Segoe UI" pitchFamily="34" charset="0"/>
                <a:cs typeface="Times New Roman" panose="02020603050405020304" pitchFamily="18" charset="0"/>
                <a:sym typeface="Tajawal Medium"/>
              </a:rPr>
              <a:t>الأخلاقيات المهنية </a:t>
            </a:r>
            <a:endParaRPr kumimoji="0" lang="ar-JO" sz="2800" b="1" i="0" u="none" strike="noStrike" kern="0" cap="none" spc="0" normalizeH="0" baseline="0" noProof="0" dirty="0">
              <a:ln>
                <a:noFill/>
              </a:ln>
              <a:solidFill>
                <a:srgbClr val="000000"/>
              </a:solidFill>
              <a:effectLst/>
              <a:uLnTx/>
              <a:uFillTx/>
              <a:latin typeface="Segoe UI" pitchFamily="34" charset="0"/>
              <a:cs typeface="Times New Roman" panose="02020603050405020304" pitchFamily="18" charset="0"/>
              <a:sym typeface="Tajawal Medium"/>
            </a:endParaRPr>
          </a:p>
        </p:txBody>
      </p:sp>
      <p:pic>
        <p:nvPicPr>
          <p:cNvPr id="17" name="Picture 16">
            <a:extLst>
              <a:ext uri="{FF2B5EF4-FFF2-40B4-BE49-F238E27FC236}">
                <a16:creationId xmlns:a16="http://schemas.microsoft.com/office/drawing/2014/main" id="{7B17B19E-8C56-49CA-8A7F-445384A7FC7A}"/>
              </a:ext>
            </a:extLst>
          </p:cNvPr>
          <p:cNvPicPr>
            <a:picLocks noChangeAspect="1"/>
          </p:cNvPicPr>
          <p:nvPr/>
        </p:nvPicPr>
        <p:blipFill>
          <a:blip r:embed="rId8"/>
          <a:stretch>
            <a:fillRect/>
          </a:stretch>
        </p:blipFill>
        <p:spPr>
          <a:xfrm>
            <a:off x="2295376" y="4731516"/>
            <a:ext cx="1699919" cy="1466031"/>
          </a:xfrm>
          <a:prstGeom prst="rect">
            <a:avLst/>
          </a:prstGeom>
        </p:spPr>
      </p:pic>
    </p:spTree>
    <p:custDataLst>
      <p:tags r:id="rId1"/>
    </p:custDataLst>
    <p:extLst>
      <p:ext uri="{BB962C8B-B14F-4D97-AF65-F5344CB8AC3E}">
        <p14:creationId xmlns:p14="http://schemas.microsoft.com/office/powerpoint/2010/main" val="72837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111;p1">
            <a:extLst>
              <a:ext uri="{FF2B5EF4-FFF2-40B4-BE49-F238E27FC236}">
                <a16:creationId xmlns:a16="http://schemas.microsoft.com/office/drawing/2014/main" id="{5FC74FD3-5A31-4333-8C3E-B7E59303B1D6}"/>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4" name="Google Shape;142;p3">
            <a:extLst>
              <a:ext uri="{FF2B5EF4-FFF2-40B4-BE49-F238E27FC236}">
                <a16:creationId xmlns:a16="http://schemas.microsoft.com/office/drawing/2014/main" id="{5AF629CE-3787-410B-BC67-97F0D241684F}"/>
              </a:ext>
            </a:extLst>
          </p:cNvPr>
          <p:cNvSpPr/>
          <p:nvPr/>
        </p:nvSpPr>
        <p:spPr>
          <a:xfrm>
            <a:off x="2279576" y="399662"/>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5C3086C7-9F01-49DA-AF8C-EA151A807CB7}"/>
              </a:ext>
            </a:extLst>
          </p:cNvPr>
          <p:cNvSpPr/>
          <p:nvPr/>
        </p:nvSpPr>
        <p:spPr>
          <a:xfrm>
            <a:off x="335360" y="6307303"/>
            <a:ext cx="3858749" cy="307777"/>
          </a:xfrm>
          <a:prstGeom prst="rect">
            <a:avLst/>
          </a:prstGeom>
        </p:spPr>
        <p:txBody>
          <a:bodyPr wrap="none">
            <a:spAutoFit/>
          </a:bodyPr>
          <a:lstStyle/>
          <a:p>
            <a:r>
              <a:rPr lang="en-GB" dirty="0"/>
              <a:t>https://almadapaper.net/view.php?cat=170351</a:t>
            </a:r>
            <a:endParaRPr lang="ar-JO" dirty="0"/>
          </a:p>
        </p:txBody>
      </p:sp>
      <p:sp>
        <p:nvSpPr>
          <p:cNvPr id="9" name="TextBox 8">
            <a:extLst>
              <a:ext uri="{FF2B5EF4-FFF2-40B4-BE49-F238E27FC236}">
                <a16:creationId xmlns:a16="http://schemas.microsoft.com/office/drawing/2014/main" id="{24AC6CC5-01B9-4D81-B903-D4629AD246D9}"/>
              </a:ext>
            </a:extLst>
          </p:cNvPr>
          <p:cNvSpPr txBox="1"/>
          <p:nvPr/>
        </p:nvSpPr>
        <p:spPr>
          <a:xfrm>
            <a:off x="551384" y="539118"/>
            <a:ext cx="11352708" cy="6186309"/>
          </a:xfrm>
          <a:prstGeom prst="rect">
            <a:avLst/>
          </a:prstGeom>
          <a:noFill/>
        </p:spPr>
        <p:txBody>
          <a:bodyPr wrap="square">
            <a:spAutoFit/>
          </a:bodyPr>
          <a:lstStyle/>
          <a:p>
            <a:pPr algn="r" rtl="1">
              <a:lnSpc>
                <a:spcPct val="150000"/>
              </a:lnSpc>
            </a:pPr>
            <a:r>
              <a:rPr lang="ar-JO" sz="2400" b="1" dirty="0">
                <a:solidFill>
                  <a:schemeClr val="tx1"/>
                </a:solidFill>
                <a:cs typeface="+mj-cs"/>
              </a:rPr>
              <a:t>مقدمة</a:t>
            </a:r>
            <a:endParaRPr lang="ar-JO" sz="2400" dirty="0"/>
          </a:p>
          <a:p>
            <a:pPr algn="just" rtl="1"/>
            <a:r>
              <a:rPr lang="ar-JO" sz="1800" dirty="0"/>
              <a:t>        </a:t>
            </a:r>
            <a:r>
              <a:rPr lang="ar-JO" sz="2000" dirty="0"/>
              <a:t>ظهر مفهوم الحريّات الأكاديمية بعد الحرب العالمية الثانية، وقد اقترن مفهوم الحريّة الأكاديمية بنشأة الجامعات بمفهومها الحديث، وقد استخدم هذا المفهوم للمرة الأولى عام 1915 في الولايات المتحدة الأمريكية، وعقد أول مؤتمر للحرية الأكاديمية هناك عام 1925 ، كما أصدرت الجمعية الأمريكية لأساتذة الجامعات إعلانًا عن الحريّة الأكاديمية في عام 1940، حيث تضمّن على حرية البحث والنشر للعاملين بالتدريس في الجامعات، ورفض القيود المفروضة من المؤسسات الدينية وغيرها.</a:t>
            </a:r>
          </a:p>
          <a:p>
            <a:pPr algn="just" rtl="1"/>
            <a:r>
              <a:rPr lang="ar-JO" sz="2000" dirty="0"/>
              <a:t> في عام 1982 عقدت الرابطة الدولية لأساتذة ومحاضري الجامعات مؤتمراً في سيينا أسفرعن ميثاق وحقوق وواجباب الحريّة الأكاديمية. وفي عام 1988 عقد في بولونيا- إيطاليا مؤتمر الجامعات الأوروبية وصدر عنه الميثاق الأعظم للجامعات الاوروبية. وفي نفس العام 1988 صدر إعلان ليما للحريات الأكاديمية في اجتماع الهيئة العامة للخدمة الجامعية، وفي 1993 نظم مركز حقوق الانسان البولوني مؤتمرًا صدر عنه ‘علان الحريات الأكاديمية. ومع دخول العالم مرحلة التسعينيات من القرن الماضي وما شاهده العالم من تطور هائل في العلوم والتكنولوجيا تجذّر الوعي بأهمية الحريّات الأكاديمية المنتجة. فنجد حاليًا العديد من المواقع التي تعنى بالحريات الأكاديمية وما يتعرض له الأكاديميون من ضغوط وتشرد وتصفيات في البلدان الفاقدة لحريات الإنسان. </a:t>
            </a:r>
            <a:r>
              <a:rPr lang="ar-SA" sz="2000" dirty="0">
                <a:latin typeface="Times New Roman" panose="02020603050405020304" pitchFamily="18" charset="0"/>
                <a:ea typeface="Times New Roman" panose="02020603050405020304" pitchFamily="18" charset="0"/>
                <a:cs typeface="Simplified Arabic" panose="02020603050405020304" pitchFamily="18" charset="-78"/>
              </a:rPr>
              <a:t>وتمثل الحريّات الأكاديمية ركناً أساسياً من أركان نهضة الشعوب والأمم، فالنهضة تستند إلى العلم ونتائجه، والعلم يبدأ من تمت</a:t>
            </a:r>
            <a:r>
              <a:rPr lang="ar-JO" sz="2000" dirty="0">
                <a:latin typeface="Times New Roman" panose="02020603050405020304" pitchFamily="18" charset="0"/>
                <a:ea typeface="Times New Roman" panose="02020603050405020304" pitchFamily="18" charset="0"/>
                <a:cs typeface="Simplified Arabic" panose="02020603050405020304" pitchFamily="18" charset="-78"/>
              </a:rPr>
              <a:t>ّ</a:t>
            </a:r>
            <a:r>
              <a:rPr lang="ar-SA" sz="2000" dirty="0">
                <a:latin typeface="Times New Roman" panose="02020603050405020304" pitchFamily="18" charset="0"/>
                <a:ea typeface="Times New Roman" panose="02020603050405020304" pitchFamily="18" charset="0"/>
                <a:cs typeface="Simplified Arabic" panose="02020603050405020304" pitchFamily="18" charset="-78"/>
              </a:rPr>
              <a:t>ع الجامعات والمراكز البحثية في الدول الحديثة بعدة مقومات فكرية وتنظيمية ومعنوية، ويأتي في مقدمتها وعلى درجة كبيرة من الأهمية حرية الرأي والتعبير والاستقلالية الإدارية والمالية التي لا تقل عن سابقتها، وفوق كل هذا لا</a:t>
            </a:r>
            <a:r>
              <a:rPr lang="ar-JO" sz="2000" dirty="0">
                <a:latin typeface="Times New Roman" panose="02020603050405020304" pitchFamily="18" charset="0"/>
                <a:ea typeface="Times New Roman" panose="02020603050405020304" pitchFamily="18" charset="0"/>
                <a:cs typeface="Simplified Arabic" panose="02020603050405020304" pitchFamily="18" charset="-78"/>
              </a:rPr>
              <a:t> </a:t>
            </a:r>
            <a:r>
              <a:rPr lang="ar-SA" sz="2000" dirty="0">
                <a:latin typeface="Times New Roman" panose="02020603050405020304" pitchFamily="18" charset="0"/>
                <a:ea typeface="Times New Roman" panose="02020603050405020304" pitchFamily="18" charset="0"/>
                <a:cs typeface="Simplified Arabic" panose="02020603050405020304" pitchFamily="18" charset="-78"/>
              </a:rPr>
              <a:t>بد</a:t>
            </a:r>
            <a:r>
              <a:rPr lang="ar-JO" sz="2000" dirty="0">
                <a:latin typeface="Times New Roman" panose="02020603050405020304" pitchFamily="18" charset="0"/>
                <a:ea typeface="Times New Roman" panose="02020603050405020304" pitchFamily="18" charset="0"/>
                <a:cs typeface="Simplified Arabic" panose="02020603050405020304" pitchFamily="18" charset="-78"/>
              </a:rPr>
              <a:t>ّ</a:t>
            </a:r>
            <a:r>
              <a:rPr lang="ar-SA" sz="2000" dirty="0">
                <a:latin typeface="Times New Roman" panose="02020603050405020304" pitchFamily="18" charset="0"/>
                <a:ea typeface="Times New Roman" panose="02020603050405020304" pitchFamily="18" charset="0"/>
                <a:cs typeface="Simplified Arabic" panose="02020603050405020304" pitchFamily="18" charset="-78"/>
              </a:rPr>
              <a:t> من احترام الأكاديميين وأعضاء هيئة التدريس لعملهم ورسالتهم (ماضي، 2012). لذا يمكن القول إن الحريّة الأكاديمية تتجس</a:t>
            </a:r>
            <a:r>
              <a:rPr lang="ar-JO" sz="2000" dirty="0">
                <a:latin typeface="Times New Roman" panose="02020603050405020304" pitchFamily="18" charset="0"/>
                <a:ea typeface="Times New Roman" panose="02020603050405020304" pitchFamily="18" charset="0"/>
                <a:cs typeface="Simplified Arabic" panose="02020603050405020304" pitchFamily="18" charset="-78"/>
              </a:rPr>
              <a:t>ّ</a:t>
            </a:r>
            <a:r>
              <a:rPr lang="ar-SA" sz="2000" dirty="0">
                <a:latin typeface="Times New Roman" panose="02020603050405020304" pitchFamily="18" charset="0"/>
                <a:ea typeface="Times New Roman" panose="02020603050405020304" pitchFamily="18" charset="0"/>
                <a:cs typeface="Simplified Arabic" panose="02020603050405020304" pitchFamily="18" charset="-78"/>
              </a:rPr>
              <a:t>د في التتبع الحر المسؤول للحقيقة والمعرفة والتعامل معها دون إملاءات من قبل سلطة خارجية أو قوى ضاغطة؛ لتصل بالتعليم إلى تشجيع الباحث في البحث عن المعرفة والحقيقة. فمفهوم الحريّة الأكاديمية يتضمن التوجه للتعامل الإيجابي، وعلى درجة من المساواة مع جميع الأفكار والمفاهيم والطروحات الأخرى المعاكسة تعاملاً يقوم على الترحيب وقبول الآخر والانفتاح (الزبون والحجاوي، 2017)</a:t>
            </a:r>
            <a:endParaRPr lang="ar-JO" sz="2000" dirty="0">
              <a:latin typeface="Times New Roman" panose="02020603050405020304" pitchFamily="18" charset="0"/>
              <a:ea typeface="Times New Roman" panose="02020603050405020304" pitchFamily="18" charset="0"/>
              <a:cs typeface="Simplified Arabic" panose="02020603050405020304" pitchFamily="18" charset="-78"/>
            </a:endParaRPr>
          </a:p>
          <a:p>
            <a:pPr indent="180340" algn="ctr" rtl="1">
              <a:tabLst>
                <a:tab pos="398145" algn="l"/>
                <a:tab pos="702945" algn="l"/>
              </a:tabLst>
            </a:pPr>
            <a:endParaRPr lang="ar-JO" sz="2000" u="sng" dirty="0">
              <a:latin typeface="Times New Roman" panose="02020603050405020304" pitchFamily="18" charset="0"/>
              <a:ea typeface="Times New Roman" panose="02020603050405020304" pitchFamily="18" charset="0"/>
              <a:cs typeface="Simplified Arabic" panose="02020603050405020304" pitchFamily="18" charset="-78"/>
            </a:endParaRPr>
          </a:p>
          <a:p>
            <a:pPr indent="180340" algn="ctr" rtl="1">
              <a:tabLst>
                <a:tab pos="398145" algn="l"/>
                <a:tab pos="702945" algn="l"/>
              </a:tabLst>
            </a:pPr>
            <a:r>
              <a:rPr lang="ar-JO" sz="2000" u="sng" dirty="0">
                <a:latin typeface="Times New Roman" panose="02020603050405020304" pitchFamily="18" charset="0"/>
                <a:ea typeface="Times New Roman" panose="02020603050405020304" pitchFamily="18" charset="0"/>
                <a:cs typeface="Simplified Arabic" panose="02020603050405020304" pitchFamily="18" charset="-78"/>
              </a:rPr>
              <a:t>ملاحظة: هذه المقدمة غير مطلوبة في الامتحان</a:t>
            </a:r>
            <a:r>
              <a:rPr lang="ar-JO" sz="2000" dirty="0">
                <a:latin typeface="Times New Roman" panose="02020603050405020304" pitchFamily="18" charset="0"/>
                <a:ea typeface="Times New Roman" panose="02020603050405020304" pitchFamily="18" charset="0"/>
                <a:cs typeface="Simplified Arabic" panose="02020603050405020304" pitchFamily="18" charset="-78"/>
              </a:rPr>
              <a:t>.</a:t>
            </a:r>
            <a:endParaRPr lang="ar-SA" sz="2000" dirty="0">
              <a:latin typeface="Times New Roman" panose="02020603050405020304" pitchFamily="18" charset="0"/>
              <a:ea typeface="Times New Roman" panose="02020603050405020304" pitchFamily="18" charset="0"/>
              <a:cs typeface="Simplified Arabic" panose="02020603050405020304" pitchFamily="18" charset="-78"/>
            </a:endParaRPr>
          </a:p>
        </p:txBody>
      </p:sp>
    </p:spTree>
    <p:extLst>
      <p:ext uri="{BB962C8B-B14F-4D97-AF65-F5344CB8AC3E}">
        <p14:creationId xmlns:p14="http://schemas.microsoft.com/office/powerpoint/2010/main" val="1238646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3" name="Rectangle 2"/>
          <p:cNvSpPr/>
          <p:nvPr/>
        </p:nvSpPr>
        <p:spPr>
          <a:xfrm>
            <a:off x="537797" y="1513937"/>
            <a:ext cx="11260424" cy="4708981"/>
          </a:xfrm>
          <a:prstGeom prst="rect">
            <a:avLst/>
          </a:prstGeom>
        </p:spPr>
        <p:txBody>
          <a:bodyPr wrap="square">
            <a:spAutoFit/>
          </a:bodyPr>
          <a:lstStyle/>
          <a:p>
            <a:pPr algn="r" rtl="1"/>
            <a:r>
              <a:rPr lang="ar-JO" sz="2000" dirty="0">
                <a:latin typeface="SimplifiedArabic,Bold"/>
                <a:cs typeface="+mj-cs"/>
              </a:rPr>
              <a:t>وضعت الإعلانات الدولية للحريّات الأكاديمية الأساس الأول لمفهوم هذه الحريّات، ومن أهم الإعلانات: </a:t>
            </a:r>
          </a:p>
          <a:p>
            <a:pPr algn="r" rtl="1"/>
            <a:r>
              <a:rPr lang="ar-JO" sz="2000" dirty="0">
                <a:latin typeface="SimplifiedArabic,Bold"/>
                <a:cs typeface="+mj-cs"/>
              </a:rPr>
              <a:t>•إعلان ليما لعام 1988 بشأن الحريّات الأكاديمية.</a:t>
            </a:r>
          </a:p>
          <a:p>
            <a:pPr algn="r" rtl="1"/>
            <a:r>
              <a:rPr lang="ar-JO" sz="2000" dirty="0">
                <a:latin typeface="SimplifiedArabic,Bold"/>
                <a:cs typeface="+mj-cs"/>
              </a:rPr>
              <a:t>•إعلان كمبالا بشأن الحريّة الفكرية والمسؤولية الاجتماعية عام 1990 الخاص بالجامعات الإفريقية.</a:t>
            </a:r>
          </a:p>
          <a:p>
            <a:pPr algn="r" rtl="1"/>
            <a:r>
              <a:rPr lang="ar-JO" sz="2000" dirty="0">
                <a:latin typeface="SimplifiedArabic,Bold"/>
                <a:cs typeface="+mj-cs"/>
              </a:rPr>
              <a:t>•إعلان عمان للحريات الأكاديمية عام 2004 الخاص بالجامعات العربية.</a:t>
            </a:r>
          </a:p>
          <a:p>
            <a:pPr algn="r" rtl="1"/>
            <a:r>
              <a:rPr lang="ar-JO" sz="2000" dirty="0">
                <a:latin typeface="SimplifiedArabic,Bold"/>
                <a:cs typeface="+mj-cs"/>
              </a:rPr>
              <a:t>•إعلان اليونسكو الخاص بالحرية الأكاديمية عام 2005.</a:t>
            </a:r>
          </a:p>
          <a:p>
            <a:pPr algn="r" rtl="1"/>
            <a:endParaRPr lang="ar-JO" sz="2000" dirty="0">
              <a:latin typeface="SimplifiedArabic,Bold"/>
              <a:cs typeface="+mj-cs"/>
            </a:endParaRPr>
          </a:p>
          <a:p>
            <a:pPr algn="just" rtl="1"/>
            <a:r>
              <a:rPr lang="ar-JO" sz="2000" b="1" dirty="0">
                <a:latin typeface="SimplifiedArabic,Bold"/>
                <a:cs typeface="+mj-cs"/>
              </a:rPr>
              <a:t> </a:t>
            </a:r>
            <a:r>
              <a:rPr lang="ar-JO" sz="2000" dirty="0">
                <a:latin typeface="SimplifiedArabic,Bold"/>
                <a:cs typeface="+mj-cs"/>
              </a:rPr>
              <a:t>وعرفت منظمة اليونسكو الحريّات الأكاديمية في إعلان الحريّة الأكاديمية لعام 2005 بأنها "</a:t>
            </a:r>
            <a:r>
              <a:rPr lang="ar-JO" sz="2000" b="1" dirty="0">
                <a:latin typeface="SimplifiedArabic,Bold"/>
                <a:cs typeface="+mj-cs"/>
              </a:rPr>
              <a:t>حرية البحث والتدريس والتحدث والنشر، مع الالتزام بمعايير وقواعد البحث العلمي دون تدخل أو فرض عقوبات، ودون تقويض لما يمكن أن يقود إليه هذا البحث أو الفهم</a:t>
            </a:r>
            <a:r>
              <a:rPr lang="ar-JO" sz="2000" dirty="0">
                <a:latin typeface="SimplifiedArabic,Bold"/>
                <a:cs typeface="+mj-cs"/>
              </a:rPr>
              <a:t>".</a:t>
            </a:r>
          </a:p>
          <a:p>
            <a:pPr algn="just" rtl="1"/>
            <a:r>
              <a:rPr lang="ar-JO" sz="2000" dirty="0">
                <a:latin typeface="SimplifiedArabic,Bold"/>
                <a:cs typeface="+mj-cs"/>
              </a:rPr>
              <a:t>وتشمل الحريّة الأكاديمية حرية الأفراد في أن يعبروا بحرية عن آرائهم في المنظمة أو النظام الذي يعملون فيه، وفي أداء وظائفهم دون تمييز أو خوف وفي المشاركة في الهيئات الأكاديمية المهنية أو التمثيلية، وفي التمتّع بكل حقوق الإنسان المعترف بها دولياً والمطبقة على الأفراد الآخرين في نفس الاختصاص. </a:t>
            </a:r>
          </a:p>
          <a:p>
            <a:pPr algn="r" rtl="1"/>
            <a:r>
              <a:rPr lang="ar-JO" sz="2000" dirty="0">
                <a:latin typeface="SimplifiedArabic,Bold"/>
                <a:cs typeface="+mj-cs"/>
              </a:rPr>
              <a:t>كما يتفق الباحثون على أن الحريّات الأكاديمية في الجامعات ليست هدفاً بحد ذاته، بل هي وسيلة لتوفير بيئة تتسم بالانفتاح والحوار والنقاش والتفاعل الحر مع المتغيرات بطريق إبداعية داخل الجامعات، وتطوير الدور المنوط بالجامعة على الصعيد المعرفي والارتقاء بجودة التعليم. واستقلال الجامعات يعني قدرتها على حماية العلماء والباحثين لديها، وتوفير الحماية والدعم للطلبة وتأهيلهم علميًا إلى جانب صقل شخصيتهم وإعدادهم لكي يكونوا قادة المستقبل. </a:t>
            </a:r>
          </a:p>
        </p:txBody>
      </p:sp>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
        <p:nvSpPr>
          <p:cNvPr id="2" name="Rectangle 1">
            <a:extLst>
              <a:ext uri="{FF2B5EF4-FFF2-40B4-BE49-F238E27FC236}">
                <a16:creationId xmlns:a16="http://schemas.microsoft.com/office/drawing/2014/main" id="{BFD2B9DA-508B-4B4A-A0D9-5B1E988321BB}"/>
              </a:ext>
            </a:extLst>
          </p:cNvPr>
          <p:cNvSpPr/>
          <p:nvPr/>
        </p:nvSpPr>
        <p:spPr>
          <a:xfrm>
            <a:off x="4727848" y="663885"/>
            <a:ext cx="3821880" cy="461665"/>
          </a:xfrm>
          <a:prstGeom prst="rect">
            <a:avLst/>
          </a:prstGeom>
        </p:spPr>
        <p:txBody>
          <a:bodyPr wrap="none">
            <a:spAutoFit/>
          </a:bodyPr>
          <a:lstStyle/>
          <a:p>
            <a:r>
              <a:rPr lang="ar-JO" sz="2400" b="1" dirty="0"/>
              <a:t>الإعلانات الدولية للحريات الأكاديمية </a:t>
            </a:r>
          </a:p>
        </p:txBody>
      </p:sp>
    </p:spTree>
    <p:custDataLst>
      <p:tags r:id="rId1"/>
    </p:custDataLst>
    <p:extLst>
      <p:ext uri="{BB962C8B-B14F-4D97-AF65-F5344CB8AC3E}">
        <p14:creationId xmlns:p14="http://schemas.microsoft.com/office/powerpoint/2010/main" val="18919719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62131ED-9AB7-4FC6-9D6A-86D7FF638A93}"/>
              </a:ext>
            </a:extLst>
          </p:cNvPr>
          <p:cNvSpPr/>
          <p:nvPr/>
        </p:nvSpPr>
        <p:spPr>
          <a:xfrm>
            <a:off x="479376" y="908720"/>
            <a:ext cx="11233248" cy="6247864"/>
          </a:xfrm>
          <a:prstGeom prst="rect">
            <a:avLst/>
          </a:prstGeom>
        </p:spPr>
        <p:txBody>
          <a:bodyPr wrap="square">
            <a:spAutoFit/>
          </a:bodyPr>
          <a:lstStyle/>
          <a:p>
            <a:pPr algn="r" rtl="1"/>
            <a:r>
              <a:rPr lang="ar-JO" sz="2000" dirty="0">
                <a:latin typeface="Arial" panose="020B0604020202020204" pitchFamily="34" charset="0"/>
                <a:cs typeface="+mj-cs"/>
              </a:rPr>
              <a:t>      عرفت الموسوعة الدولية للعلوم الاجتماعية </a:t>
            </a:r>
            <a:r>
              <a:rPr lang="ar-JO" sz="2000" b="1" dirty="0">
                <a:latin typeface="Arial" panose="020B0604020202020204" pitchFamily="34" charset="0"/>
                <a:cs typeface="+mj-cs"/>
              </a:rPr>
              <a:t>الحريّة الأكاديمية </a:t>
            </a:r>
            <a:r>
              <a:rPr lang="ar-JO" sz="2000" dirty="0">
                <a:latin typeface="Arial" panose="020B0604020202020204" pitchFamily="34" charset="0"/>
                <a:cs typeface="+mj-cs"/>
              </a:rPr>
              <a:t>على أنها: السعي لتوفير المناخ الحر للأساتذة من أجل الكتابة والحديث عن الحقيقة كما يرونها دون قيود والجمعة من أجل ممارسة دورها بشكل من الأشكال الاستقلالية في وضع السياسات الخاصة بها وتحديدها.</a:t>
            </a:r>
            <a:endParaRPr lang="ar-JO" sz="2000" dirty="0">
              <a:cs typeface="+mj-cs"/>
            </a:endParaRPr>
          </a:p>
          <a:p>
            <a:pPr algn="r" rtl="1"/>
            <a:r>
              <a:rPr lang="ar-JO" sz="2000" dirty="0">
                <a:latin typeface="Arial" panose="020B0604020202020204" pitchFamily="34" charset="0"/>
                <a:cs typeface="+mj-cs"/>
              </a:rPr>
              <a:t> </a:t>
            </a:r>
          </a:p>
          <a:p>
            <a:pPr algn="just" rtl="1"/>
            <a:r>
              <a:rPr lang="ar-JO" sz="2000" dirty="0">
                <a:latin typeface="Arial" panose="020B0604020202020204" pitchFamily="34" charset="0"/>
                <a:cs typeface="+mj-cs"/>
              </a:rPr>
              <a:t>كما عرف إعلان ليما 1988 </a:t>
            </a:r>
            <a:r>
              <a:rPr lang="ar-JO" sz="2000" b="1" dirty="0">
                <a:latin typeface="Arial" panose="020B0604020202020204" pitchFamily="34" charset="0"/>
                <a:cs typeface="+mj-cs"/>
              </a:rPr>
              <a:t>الحريّة الأكاديمية </a:t>
            </a:r>
            <a:r>
              <a:rPr lang="ar-JO" sz="2000" dirty="0">
                <a:latin typeface="Arial" panose="020B0604020202020204" pitchFamily="34" charset="0"/>
                <a:cs typeface="+mj-cs"/>
              </a:rPr>
              <a:t>على أنها : حرية أعضاء المجتمع الأكاديمي فرديًا أو جماعيًا في متابعة المعرفة وتطويرها وتحويلها من خلال البحث والدراسة والمناقشة والتوفيق والانتاج والتدريس وإلقاء المحاضرات.</a:t>
            </a:r>
          </a:p>
          <a:p>
            <a:pPr algn="r" rtl="1"/>
            <a:endParaRPr lang="ar-JO" sz="2000" dirty="0">
              <a:cs typeface="+mj-cs"/>
            </a:endParaRPr>
          </a:p>
          <a:p>
            <a:pPr algn="just" rtl="1"/>
            <a:r>
              <a:rPr lang="ar-JO" sz="2000" dirty="0">
                <a:latin typeface="Arial" panose="020B0604020202020204" pitchFamily="34" charset="0"/>
                <a:cs typeface="+mj-cs"/>
              </a:rPr>
              <a:t>كما عرف المليجي </a:t>
            </a:r>
            <a:r>
              <a:rPr lang="ar-JO" sz="2000" b="1" dirty="0">
                <a:latin typeface="Arial" panose="020B0604020202020204" pitchFamily="34" charset="0"/>
                <a:cs typeface="+mj-cs"/>
              </a:rPr>
              <a:t>الحريّة الأكاديمية </a:t>
            </a:r>
            <a:r>
              <a:rPr lang="ar-JO" sz="2000" dirty="0">
                <a:latin typeface="Arial" panose="020B0604020202020204" pitchFamily="34" charset="0"/>
                <a:cs typeface="+mj-cs"/>
              </a:rPr>
              <a:t>على أنها حرية خاصة بأعضاء المجتمع الجامعي من الباحثين والأساتذة والطلاب أفرادًا أو جماعات يتميزون بها عن سائر المواطنين بحكم طبيعة أعمالهم البحثية والعملية وهي تعطي الفرد الأكاديمي حق البحث والتدريس في مجال التخصص.  كما تتضمن حق المشاركة في اتخاذ القرارات الجامعية وتعطي للمجالس الجامعية والهيئات والمؤسسات كل في دائرة اختصاصه حق اتخاذ القرارات مهما كانت درجته العلمية بما يحقق ديمقراطية اتخاذ القرارات كما أنها تتضمن حق الجماعات الأكاديمية على مستوى الاقسام أو الكليات أو الجامعات في اتخاذ القرارات الأكاديمية والمشاركة في اتخاذ القرارات الإدارية والمالية.(بطاح،2017).</a:t>
            </a:r>
          </a:p>
          <a:p>
            <a:pPr algn="r" rtl="1"/>
            <a:endParaRPr lang="ar-JO" sz="2000" dirty="0">
              <a:latin typeface="Arial" panose="020B0604020202020204" pitchFamily="34" charset="0"/>
              <a:cs typeface="+mj-cs"/>
            </a:endParaRPr>
          </a:p>
          <a:p>
            <a:pPr algn="just" rtl="1"/>
            <a:r>
              <a:rPr lang="ar-JO" sz="2000" dirty="0">
                <a:latin typeface="Times New Roman" panose="02020603050405020304" pitchFamily="18" charset="0"/>
                <a:ea typeface="Times New Roman" panose="02020603050405020304" pitchFamily="18" charset="0"/>
                <a:cs typeface="Simplified Arabic" panose="02020603050405020304" pitchFamily="18" charset="-78"/>
              </a:rPr>
              <a:t>وعرفت </a:t>
            </a:r>
            <a:r>
              <a:rPr lang="ar-JO" sz="2000" b="1" dirty="0">
                <a:latin typeface="Times New Roman" panose="02020603050405020304" pitchFamily="18" charset="0"/>
                <a:ea typeface="Times New Roman" panose="02020603050405020304" pitchFamily="18" charset="0"/>
                <a:cs typeface="Simplified Arabic" panose="02020603050405020304" pitchFamily="18" charset="-78"/>
              </a:rPr>
              <a:t>الحريّة الأكاديمية </a:t>
            </a:r>
            <a:r>
              <a:rPr lang="ar-JO" sz="2000" dirty="0">
                <a:latin typeface="Times New Roman" panose="02020603050405020304" pitchFamily="18" charset="0"/>
                <a:ea typeface="Times New Roman" panose="02020603050405020304" pitchFamily="18" charset="0"/>
                <a:cs typeface="Simplified Arabic" panose="02020603050405020304" pitchFamily="18" charset="-78"/>
              </a:rPr>
              <a:t>بأنها حرية خاصة بأعضاء الجامعة من الباحثين من أعضاء هيئة التدريس والطلبة أفرادًا وجماعات يتميزون بها عن غيرهم من المواطنين بحكم طبيعة أعمالهم العملية والبحثية، وهي تعطي لكل منهم حق البحث والتدريس في مجال التخصص، وله حق المشاركة في اتخاذ القرارات الجامعية، وتعطي للطالب الجامعي حق التعليم والمشاركة في اتخاذ القرارات الجامعية الخاصة به، وتعطي للمجالس الجامعية والهيئات والمؤسسات وكل دائرة اختصاصها حق اتخاذ القرارات الأكاديمية والمشاركة في اتخاذ القرارات المالية والإدارية (السكران، 2000).</a:t>
            </a:r>
            <a:endParaRPr lang="en-US" sz="2000" dirty="0">
              <a:latin typeface="Times New Roman" panose="02020603050405020304" pitchFamily="18" charset="0"/>
              <a:ea typeface="Times New Roman" panose="02020603050405020304" pitchFamily="18" charset="0"/>
            </a:endParaRPr>
          </a:p>
          <a:p>
            <a:pPr algn="r" rtl="1"/>
            <a:endParaRPr lang="ar-JO" sz="2000" dirty="0">
              <a:cs typeface="+mj-cs"/>
            </a:endParaRPr>
          </a:p>
          <a:p>
            <a:br>
              <a:rPr lang="ar-JO" sz="2000" dirty="0">
                <a:cs typeface="+mj-cs"/>
              </a:rPr>
            </a:br>
            <a:endParaRPr lang="ar-JO" sz="2000" dirty="0">
              <a:cs typeface="+mj-cs"/>
            </a:endParaRPr>
          </a:p>
        </p:txBody>
      </p:sp>
      <p:sp>
        <p:nvSpPr>
          <p:cNvPr id="3" name="Rectangle 2">
            <a:extLst>
              <a:ext uri="{FF2B5EF4-FFF2-40B4-BE49-F238E27FC236}">
                <a16:creationId xmlns:a16="http://schemas.microsoft.com/office/drawing/2014/main" id="{14E716C4-7EFF-4369-9E7A-9A9CAA58E615}"/>
              </a:ext>
            </a:extLst>
          </p:cNvPr>
          <p:cNvSpPr/>
          <p:nvPr/>
        </p:nvSpPr>
        <p:spPr>
          <a:xfrm>
            <a:off x="4511824" y="351739"/>
            <a:ext cx="2922595" cy="523220"/>
          </a:xfrm>
          <a:prstGeom prst="rect">
            <a:avLst/>
          </a:prstGeom>
        </p:spPr>
        <p:txBody>
          <a:bodyPr wrap="none">
            <a:spAutoFit/>
          </a:bodyPr>
          <a:lstStyle/>
          <a:p>
            <a:pPr lvl="0"/>
            <a:r>
              <a:rPr lang="ar-JO" sz="2800" b="1" dirty="0">
                <a:latin typeface="SimplifiedArabic,Bold"/>
                <a:cs typeface="Times New Roman" panose="02020603050405020304" pitchFamily="18" charset="0"/>
              </a:rPr>
              <a:t>مفهوم الحريّة الأكاديمية</a:t>
            </a:r>
            <a:endParaRPr lang="ar-JO" dirty="0"/>
          </a:p>
        </p:txBody>
      </p:sp>
    </p:spTree>
    <p:extLst>
      <p:ext uri="{BB962C8B-B14F-4D97-AF65-F5344CB8AC3E}">
        <p14:creationId xmlns:p14="http://schemas.microsoft.com/office/powerpoint/2010/main" val="785471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145" name="Google Shape;145;p3"/>
          <p:cNvSpPr txBox="1"/>
          <p:nvPr/>
        </p:nvSpPr>
        <p:spPr>
          <a:xfrm>
            <a:off x="4439816" y="419667"/>
            <a:ext cx="3080844" cy="523180"/>
          </a:xfrm>
          <a:prstGeom prst="rect">
            <a:avLst/>
          </a:prstGeom>
          <a:noFill/>
          <a:ln>
            <a:noFill/>
          </a:ln>
        </p:spPr>
        <p:txBody>
          <a:bodyPr spcFirstLastPara="1" wrap="square" lIns="91425" tIns="45700" rIns="91425" bIns="45700" anchor="t" anchorCtr="0">
            <a:spAutoFit/>
          </a:bodyPr>
          <a:lstStyle/>
          <a:p>
            <a:pPr algn="just" rtl="1"/>
            <a:r>
              <a:rPr lang="ar-JO" sz="2800" b="1" dirty="0">
                <a:latin typeface="SimplifiedArabic,Bold"/>
              </a:rPr>
              <a:t>الحريّة العامة والأكاديمية</a:t>
            </a:r>
            <a:endParaRPr lang="ar-JO" sz="2800" b="1" dirty="0">
              <a:solidFill>
                <a:schemeClr val="tx1"/>
              </a:solidFill>
              <a:cs typeface="+mj-cs"/>
            </a:endParaRPr>
          </a:p>
        </p:txBody>
      </p:sp>
      <p:sp>
        <p:nvSpPr>
          <p:cNvPr id="3" name="Rectangle 2"/>
          <p:cNvSpPr/>
          <p:nvPr/>
        </p:nvSpPr>
        <p:spPr>
          <a:xfrm>
            <a:off x="623393" y="821443"/>
            <a:ext cx="11089232" cy="5576976"/>
          </a:xfrm>
          <a:prstGeom prst="rect">
            <a:avLst/>
          </a:prstGeom>
        </p:spPr>
        <p:txBody>
          <a:bodyPr wrap="square">
            <a:spAutoFit/>
          </a:bodyPr>
          <a:lstStyle/>
          <a:p>
            <a:pPr algn="just" rtl="1">
              <a:lnSpc>
                <a:spcPct val="150000"/>
              </a:lnSpc>
            </a:pPr>
            <a:r>
              <a:rPr lang="ar-JO" sz="2000" dirty="0">
                <a:solidFill>
                  <a:srgbClr val="333333"/>
                </a:solidFill>
                <a:latin typeface="Noto Naskh Arabic"/>
              </a:rPr>
              <a:t>         إن الحريّة الأكاديمية هي ركن من أركان حرية الإنسان، فليس ثمة شك أن بين الحريّة بعامة والحريات الأكاديمية بخاصة علاقة وثيقة، هي تحديداً علاقة الأصل بالفرع؛ فالحرية الأكاديمية، هي قدرة الباحث على حرية البحث والتقصي والتفكير والرأي والتعبير والحوار والجهر بالحقيقة دون رقابة أو خوف، وهذا يتطلب مناخ مجتمعي يحضُنها فكرةً، ويصونها قيمةً، ويحافظ عليها ممارسةً وتطبيقاً.</a:t>
            </a:r>
            <a:br>
              <a:rPr lang="ar-JO" sz="2000" dirty="0"/>
            </a:br>
            <a:br>
              <a:rPr lang="ar-JO" sz="2000" dirty="0"/>
            </a:br>
            <a:r>
              <a:rPr lang="ar-JO" sz="2000" dirty="0"/>
              <a:t>        </a:t>
            </a:r>
            <a:r>
              <a:rPr lang="ar-JO" sz="2000" dirty="0">
                <a:solidFill>
                  <a:srgbClr val="333333"/>
                </a:solidFill>
                <a:latin typeface="Noto Naskh Arabic"/>
              </a:rPr>
              <a:t>لذلك، يصعب منهجياً مقارنة واقع الحريّات الأكاديمية دون ربطها بالبيئة العامة الحاضنة لها إيجاباً أو سلباً فواقع الحريّات الأكاديمية من واقع الحريّات بشكل عام، وهي في كل الأحوال بيئة مركبة من حيث المكونات والخصائص، يتداخل فيها الموروث التاريخي والثقافي بطبيعة الدولة والسلطة، ودرجة الوعي المجتمعي العام. </a:t>
            </a:r>
            <a:r>
              <a:rPr lang="ar-JO" sz="2000" dirty="0">
                <a:latin typeface="SimplifiedArabic,Bold"/>
                <a:cs typeface="+mj-cs"/>
              </a:rPr>
              <a:t>ومعظم الجامعات تتبع المبادئ التي وضعتها الرابطة الأمريكية لأساتذة الجامعات في العام 1940، وهي تتلخص في ما يلي:</a:t>
            </a:r>
          </a:p>
          <a:p>
            <a:pPr algn="just" rtl="1">
              <a:lnSpc>
                <a:spcPct val="150000"/>
              </a:lnSpc>
            </a:pPr>
            <a:endParaRPr lang="ar-JO" sz="2000" dirty="0">
              <a:latin typeface="SimplifiedArabic,Bold"/>
              <a:cs typeface="+mj-cs"/>
            </a:endParaRPr>
          </a:p>
          <a:p>
            <a:pPr algn="just" rtl="1">
              <a:lnSpc>
                <a:spcPct val="150000"/>
              </a:lnSpc>
            </a:pPr>
            <a:r>
              <a:rPr lang="ar-JO" sz="2000" dirty="0">
                <a:latin typeface="SimplifiedArabic,Bold"/>
                <a:cs typeface="+mj-cs"/>
              </a:rPr>
              <a:t>- للأساتذة والطلبة الحريّة في إجراء الأبحاث ونشر نتائجها حول أي موضوع يتفق مع المستويات القياسية لتخصصاتهم.</a:t>
            </a:r>
          </a:p>
          <a:p>
            <a:pPr algn="just" rtl="1">
              <a:lnSpc>
                <a:spcPct val="150000"/>
              </a:lnSpc>
            </a:pPr>
            <a:r>
              <a:rPr lang="ar-JO" sz="2000" dirty="0">
                <a:latin typeface="SimplifiedArabic,Bold"/>
                <a:cs typeface="+mj-cs"/>
              </a:rPr>
              <a:t>- للأساتذة الحريّة في تدريس المادة التي يرغبون في تدريسها وكيفية تدريسها في إطار الحدود المسموح بها في تخصصهم. وباعتبارهم خبراء في مجالات تخصصهم، فإن الأكاديميين ينبغي أن يكونوا متحررين من الرقابة أو التحكم وهم يؤدون مهامهم.</a:t>
            </a:r>
            <a:endParaRPr lang="ar-JO" sz="2000" dirty="0">
              <a:solidFill>
                <a:schemeClr val="tx1"/>
              </a:solidFill>
              <a:cs typeface="+mj-cs"/>
            </a:endParaRPr>
          </a:p>
        </p:txBody>
      </p:sp>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3471735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145" name="Google Shape;145;p3"/>
          <p:cNvSpPr txBox="1"/>
          <p:nvPr/>
        </p:nvSpPr>
        <p:spPr>
          <a:xfrm>
            <a:off x="2302827" y="409629"/>
            <a:ext cx="7321565" cy="1200288"/>
          </a:xfrm>
          <a:prstGeom prst="rect">
            <a:avLst/>
          </a:prstGeom>
          <a:noFill/>
          <a:ln>
            <a:noFill/>
          </a:ln>
        </p:spPr>
        <p:txBody>
          <a:bodyPr spcFirstLastPara="1" wrap="square" lIns="91425" tIns="45700" rIns="91425" bIns="45700" anchor="t" anchorCtr="0">
            <a:spAutoFit/>
          </a:bodyPr>
          <a:lstStyle/>
          <a:p>
            <a:pPr algn="ctr" rtl="1"/>
            <a:r>
              <a:rPr lang="ar-JO" sz="2400" b="1" i="0" u="none" strike="noStrike" baseline="0" dirty="0">
                <a:latin typeface="SimplifiedArabic,Bold"/>
                <a:cs typeface="+mj-cs"/>
              </a:rPr>
              <a:t>مستويات الحريّة الأكاديمية</a:t>
            </a:r>
          </a:p>
          <a:p>
            <a:pPr algn="ctr" rtl="1"/>
            <a:r>
              <a:rPr lang="ar-JO" sz="2400" b="1" dirty="0">
                <a:latin typeface="SimplifiedArabic,Bold"/>
                <a:cs typeface="+mj-cs"/>
              </a:rPr>
              <a:t>عناصر الحريّة الأكاديمية في مؤسسات التعليم العالي</a:t>
            </a:r>
          </a:p>
          <a:p>
            <a:pPr algn="ctr" rtl="1"/>
            <a:endParaRPr lang="ar-JO" sz="2400" b="1" i="0" u="none" strike="noStrike" baseline="0" dirty="0">
              <a:latin typeface="SimplifiedArabic,Bold"/>
              <a:cs typeface="+mj-cs"/>
            </a:endParaRPr>
          </a:p>
        </p:txBody>
      </p:sp>
      <p:sp>
        <p:nvSpPr>
          <p:cNvPr id="3" name="Rectangle 2"/>
          <p:cNvSpPr/>
          <p:nvPr/>
        </p:nvSpPr>
        <p:spPr>
          <a:xfrm>
            <a:off x="2895240" y="1219051"/>
            <a:ext cx="8942580" cy="4832092"/>
          </a:xfrm>
          <a:prstGeom prst="rect">
            <a:avLst/>
          </a:prstGeom>
        </p:spPr>
        <p:txBody>
          <a:bodyPr wrap="square">
            <a:spAutoFit/>
          </a:bodyPr>
          <a:lstStyle/>
          <a:p>
            <a:pPr algn="r" rtl="1"/>
            <a:endParaRPr lang="ar-JO" sz="2200" dirty="0"/>
          </a:p>
          <a:p>
            <a:pPr algn="r" rtl="1"/>
            <a:br>
              <a:rPr lang="ar-JO" sz="2200" dirty="0"/>
            </a:br>
            <a:r>
              <a:rPr lang="ar-JO" sz="2200" b="1" dirty="0"/>
              <a:t>أولًا: الحريّة الأكاديمية للأكاديمي </a:t>
            </a:r>
            <a:r>
              <a:rPr lang="ar-JO" sz="2200" dirty="0"/>
              <a:t>:</a:t>
            </a:r>
          </a:p>
          <a:p>
            <a:pPr algn="r" rtl="1"/>
            <a:endParaRPr lang="ar-JO" sz="2200" dirty="0">
              <a:cs typeface="+mj-cs"/>
            </a:endParaRPr>
          </a:p>
          <a:p>
            <a:pPr algn="just" rtl="1"/>
            <a:r>
              <a:rPr lang="ar-JO" sz="2200" dirty="0">
                <a:cs typeface="+mj-cs"/>
              </a:rPr>
              <a:t>وتعني أن للأكاديمي (عضو هيئة التدريس) كل الحق في ممارسة عمله بحرية تامة دون تدخل من خارج المنظمة الأكاديمية . فمن حق أعضاء هيئة التدريس في مؤسسات التعليم العالي توصيف المواد التي يدرسونها ، ووضع الخطط المناسبة لها وأساليب تدريسها وتقويمها، فضلاً عن حريتهم في طرح أفكارهم ونتائج أبحاثهم ما داموا يمارسون عملهم في إطار منهجية علمية وفي إطار أنظمة وتعليمات المنظمة الأكاديمية التي يعملون بها. </a:t>
            </a:r>
          </a:p>
          <a:p>
            <a:pPr algn="r" rtl="1"/>
            <a:r>
              <a:rPr lang="ar-JO" sz="2200" dirty="0">
                <a:cs typeface="+mj-cs"/>
              </a:rPr>
              <a:t>ولا يتوقف هذا الحق عند هذا الإطار بل يشمل أيضًا حرية النقد والمشاركة و اختيار الأبحاث، وحرية نشر نتائج بحوثه ونقلها إلى الوسط الطلابي والأوساط الأخرى دون رقابة أو حذف أو عقاب. فلا توجد سلطة فوق الأكاديمي في التعبير عن رأيه العلمي ولا يحتاج إلى مراقبة عمله ونشاطه من خارج الدائرة الأكاديمية.</a:t>
            </a:r>
            <a:br>
              <a:rPr lang="ar-JO" sz="2200" dirty="0"/>
            </a:br>
            <a:endParaRPr lang="ar-JO" sz="2200" dirty="0">
              <a:solidFill>
                <a:schemeClr val="tx1"/>
              </a:solidFill>
              <a:cs typeface="+mj-cs"/>
            </a:endParaRPr>
          </a:p>
        </p:txBody>
      </p:sp>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
        <p:nvSpPr>
          <p:cNvPr id="2" name="Rectangle 1">
            <a:extLst>
              <a:ext uri="{FF2B5EF4-FFF2-40B4-BE49-F238E27FC236}">
                <a16:creationId xmlns:a16="http://schemas.microsoft.com/office/drawing/2014/main" id="{FFF4C56C-A7FA-481F-8440-A0BA9D76FFB9}"/>
              </a:ext>
            </a:extLst>
          </p:cNvPr>
          <p:cNvSpPr/>
          <p:nvPr/>
        </p:nvSpPr>
        <p:spPr>
          <a:xfrm>
            <a:off x="335360" y="6307303"/>
            <a:ext cx="3858749" cy="307777"/>
          </a:xfrm>
          <a:prstGeom prst="rect">
            <a:avLst/>
          </a:prstGeom>
        </p:spPr>
        <p:txBody>
          <a:bodyPr wrap="none">
            <a:spAutoFit/>
          </a:bodyPr>
          <a:lstStyle/>
          <a:p>
            <a:r>
              <a:rPr lang="en-GB" dirty="0"/>
              <a:t>https://almadapaper.net/view.php?cat=170351</a:t>
            </a:r>
            <a:endParaRPr lang="ar-JO" dirty="0"/>
          </a:p>
        </p:txBody>
      </p:sp>
      <p:sp>
        <p:nvSpPr>
          <p:cNvPr id="9" name="Oval 8">
            <a:extLst>
              <a:ext uri="{FF2B5EF4-FFF2-40B4-BE49-F238E27FC236}">
                <a16:creationId xmlns:a16="http://schemas.microsoft.com/office/drawing/2014/main" id="{6B38A9A9-A387-403E-8026-D9D8792D7C6A}"/>
              </a:ext>
            </a:extLst>
          </p:cNvPr>
          <p:cNvSpPr/>
          <p:nvPr/>
        </p:nvSpPr>
        <p:spPr>
          <a:xfrm>
            <a:off x="315696" y="610617"/>
            <a:ext cx="1919411" cy="1998600"/>
          </a:xfrm>
          <a:prstGeom prst="ellipse">
            <a:avLst/>
          </a:prstGeom>
          <a:solidFill>
            <a:srgbClr val="D1C0DC"/>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rPr>
              <a:t>الحريّة الأكاديمية للأكاديمي </a:t>
            </a:r>
            <a:endParaRPr lang="ko-KR" altLang="en-US" sz="2700" b="1" dirty="0">
              <a:solidFill>
                <a:srgbClr val="002060"/>
              </a:solidFill>
            </a:endParaRPr>
          </a:p>
        </p:txBody>
      </p:sp>
      <p:sp>
        <p:nvSpPr>
          <p:cNvPr id="10" name="Oval 9">
            <a:extLst>
              <a:ext uri="{FF2B5EF4-FFF2-40B4-BE49-F238E27FC236}">
                <a16:creationId xmlns:a16="http://schemas.microsoft.com/office/drawing/2014/main" id="{70EEAB39-A818-41A5-9780-66470EF453BE}"/>
              </a:ext>
            </a:extLst>
          </p:cNvPr>
          <p:cNvSpPr/>
          <p:nvPr/>
        </p:nvSpPr>
        <p:spPr>
          <a:xfrm>
            <a:off x="315696" y="2493649"/>
            <a:ext cx="1919411" cy="1998600"/>
          </a:xfrm>
          <a:prstGeom prst="ellipse">
            <a:avLst/>
          </a:prstGeom>
          <a:solidFill>
            <a:srgbClr val="D6D1DA"/>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rPr>
              <a:t>الحريّة الأكاديمية للطالب</a:t>
            </a:r>
            <a:endParaRPr lang="ko-KR" altLang="en-US" sz="2700" b="1" dirty="0">
              <a:solidFill>
                <a:srgbClr val="002060"/>
              </a:solidFill>
            </a:endParaRPr>
          </a:p>
        </p:txBody>
      </p:sp>
      <p:sp>
        <p:nvSpPr>
          <p:cNvPr id="11" name="Oval 10">
            <a:extLst>
              <a:ext uri="{FF2B5EF4-FFF2-40B4-BE49-F238E27FC236}">
                <a16:creationId xmlns:a16="http://schemas.microsoft.com/office/drawing/2014/main" id="{A96FC3CE-97F4-42F9-8C1C-92A420597D5A}"/>
              </a:ext>
            </a:extLst>
          </p:cNvPr>
          <p:cNvSpPr/>
          <p:nvPr/>
        </p:nvSpPr>
        <p:spPr>
          <a:xfrm>
            <a:off x="345323" y="4248784"/>
            <a:ext cx="1919411" cy="1998600"/>
          </a:xfrm>
          <a:prstGeom prst="ellipse">
            <a:avLst/>
          </a:prstGeom>
          <a:solidFill>
            <a:srgbClr val="A486C6"/>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rPr>
              <a:t>حرية المؤسسات الأكاديمية</a:t>
            </a:r>
            <a:endParaRPr lang="ko-KR" altLang="en-US" sz="2700" b="1" dirty="0">
              <a:solidFill>
                <a:srgbClr val="002060"/>
              </a:solidFill>
            </a:endParaRPr>
          </a:p>
        </p:txBody>
      </p:sp>
    </p:spTree>
    <p:custDataLst>
      <p:tags r:id="rId1"/>
    </p:custDataLst>
    <p:extLst>
      <p:ext uri="{BB962C8B-B14F-4D97-AF65-F5344CB8AC3E}">
        <p14:creationId xmlns:p14="http://schemas.microsoft.com/office/powerpoint/2010/main" val="5335639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3" name="Rectangle 2"/>
          <p:cNvSpPr/>
          <p:nvPr/>
        </p:nvSpPr>
        <p:spPr>
          <a:xfrm>
            <a:off x="263352" y="903881"/>
            <a:ext cx="11615003" cy="5632311"/>
          </a:xfrm>
          <a:prstGeom prst="rect">
            <a:avLst/>
          </a:prstGeom>
        </p:spPr>
        <p:txBody>
          <a:bodyPr wrap="square">
            <a:spAutoFit/>
          </a:bodyPr>
          <a:lstStyle/>
          <a:p>
            <a:pPr algn="r" rtl="1"/>
            <a:br>
              <a:rPr lang="ar-JO" sz="2000" dirty="0"/>
            </a:br>
            <a:r>
              <a:rPr lang="ar-JO" sz="2000" b="1" dirty="0"/>
              <a:t>ثانيًا: الحريّة الأكاديمية للطالب:</a:t>
            </a:r>
          </a:p>
          <a:p>
            <a:pPr algn="r" rtl="1"/>
            <a:endParaRPr lang="ar-JO" sz="2000" b="1" dirty="0"/>
          </a:p>
          <a:p>
            <a:pPr algn="just" rtl="1"/>
            <a:r>
              <a:rPr lang="ar-JO" sz="2000" b="1" dirty="0"/>
              <a:t>     </a:t>
            </a:r>
            <a:r>
              <a:rPr lang="ar-JO" sz="2000" dirty="0">
                <a:latin typeface="SimplifiedArabic"/>
              </a:rPr>
              <a:t>حق الطلبة في المنظمة الأكاديمية في اختيار تخصصاتهم واساتذتهم وأوقات موادهم، بالإضافة إلى حقهم في التعبير عن اجتهاداتهم وأفكارهم والانخراط في التنظيمات الطلابية التي تساعدهم في إنماء شخصياتهم، والتعبير عن ذواتهم، </a:t>
            </a:r>
            <a:r>
              <a:rPr lang="ar-JO" sz="2000" dirty="0"/>
              <a:t>والتي هي حق الطالب بالتعليم، و التعبير عن رأيه العلمي، وحقه في المناقشة والمجادلة، و تبادل الاراء والافكار. كما تشمل حق الطالب اختيار المواد التي يدرسها وقبول أو رفض أفكار الاساتذة. كما يجب أن يتاح للطالب فرصة المشاركة في القرارات المتعلقة بدراسته؛ لأن أساس رسالة االمؤسسات التعليمية لا بد أن تكون نقطة حوارهم تنمية الطالب بشكل متكامل ليكون قدوة لوطنه وأمته.</a:t>
            </a:r>
          </a:p>
          <a:p>
            <a:pPr algn="r"/>
            <a:endParaRPr lang="ar-JO" sz="2000" b="1" dirty="0"/>
          </a:p>
          <a:p>
            <a:pPr algn="r"/>
            <a:r>
              <a:rPr lang="ar-JO" sz="2000" b="1" dirty="0"/>
              <a:t>ثالثًا: حرية المؤسسات الأكاديمية: </a:t>
            </a:r>
          </a:p>
          <a:p>
            <a:pPr algn="r"/>
            <a:endParaRPr lang="ar-JO" sz="2000" b="1" dirty="0"/>
          </a:p>
          <a:p>
            <a:pPr algn="just" rtl="1"/>
            <a:r>
              <a:rPr lang="ar-JO" sz="2000" dirty="0"/>
              <a:t>يقصد بالمؤسسات الأكاديمية المدارس والجامعات والمراكز العلمية والمعاهد. إن حرية المؤسسات الأكاديمية تكون من خلال الحريّة في رسم سياساتها المالية والادارية و التعليمية والبحثية، وتصميم الأيديولوجيات المالية والإدارية والبحثية ، وهذا يتطلب إلى درجة الإلزام أن تكون المؤسسات الأكاديمية مستقلة مالياً و ادارياً. الأمر الذي يعني حرية الجامعة في اختيار وترقية وإنهاء عمل أي من العاملين فيها وفق أنظمتها وتعليماتها وبدون تدخل أي سلطة خارجية سياسية أو اجتماعية أو دينية، وهذا يعني أيضًا حق الجامعة في إدارة أموالها وإنفاقها بالأسلوب الذي تراه فعالاً ومناسبًا. حق الجامعة أو اى مؤسسة تعلم عالم بإنشاء كليات أو معاهد أو مراكز علمية أو فتح تخصصات اكاديمية أو اعتماد خطط وبرامج تدريبية أو عقد امتحانات أو منح درجات فضلاً عن حقها في تحديد أسس قبول طلبتها.</a:t>
            </a:r>
          </a:p>
          <a:p>
            <a:pPr algn="r"/>
            <a:endParaRPr lang="ar-JO" sz="2000" dirty="0"/>
          </a:p>
        </p:txBody>
      </p:sp>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
        <p:nvSpPr>
          <p:cNvPr id="2" name="Rectangle 1">
            <a:extLst>
              <a:ext uri="{FF2B5EF4-FFF2-40B4-BE49-F238E27FC236}">
                <a16:creationId xmlns:a16="http://schemas.microsoft.com/office/drawing/2014/main" id="{FFF4C56C-A7FA-481F-8440-A0BA9D76FFB9}"/>
              </a:ext>
            </a:extLst>
          </p:cNvPr>
          <p:cNvSpPr/>
          <p:nvPr/>
        </p:nvSpPr>
        <p:spPr>
          <a:xfrm>
            <a:off x="335360" y="6307303"/>
            <a:ext cx="3858749" cy="307777"/>
          </a:xfrm>
          <a:prstGeom prst="rect">
            <a:avLst/>
          </a:prstGeom>
        </p:spPr>
        <p:txBody>
          <a:bodyPr wrap="none">
            <a:spAutoFit/>
          </a:bodyPr>
          <a:lstStyle/>
          <a:p>
            <a:r>
              <a:rPr lang="en-GB" dirty="0"/>
              <a:t>https://almadapaper.net/view.php?cat=170351</a:t>
            </a:r>
            <a:endParaRPr lang="ar-JO" dirty="0"/>
          </a:p>
        </p:txBody>
      </p:sp>
      <p:sp>
        <p:nvSpPr>
          <p:cNvPr id="8" name="Google Shape;145;p3">
            <a:extLst>
              <a:ext uri="{FF2B5EF4-FFF2-40B4-BE49-F238E27FC236}">
                <a16:creationId xmlns:a16="http://schemas.microsoft.com/office/drawing/2014/main" id="{5A9F625C-022A-4517-A34E-4CB17F0F8E61}"/>
              </a:ext>
            </a:extLst>
          </p:cNvPr>
          <p:cNvSpPr txBox="1"/>
          <p:nvPr/>
        </p:nvSpPr>
        <p:spPr>
          <a:xfrm>
            <a:off x="2302827" y="476304"/>
            <a:ext cx="7321565" cy="1200288"/>
          </a:xfrm>
          <a:prstGeom prst="rect">
            <a:avLst/>
          </a:prstGeom>
          <a:noFill/>
          <a:ln>
            <a:noFill/>
          </a:ln>
        </p:spPr>
        <p:txBody>
          <a:bodyPr spcFirstLastPara="1" wrap="square" lIns="91425" tIns="45700" rIns="91425" bIns="45700" anchor="t" anchorCtr="0">
            <a:spAutoFit/>
          </a:bodyPr>
          <a:lstStyle/>
          <a:p>
            <a:pPr algn="ctr" rtl="1"/>
            <a:r>
              <a:rPr lang="ar-JO" sz="2400" b="1" i="0" u="none" strike="noStrike" baseline="0" dirty="0">
                <a:latin typeface="SimplifiedArabic,Bold"/>
                <a:cs typeface="+mj-cs"/>
              </a:rPr>
              <a:t>مستويات الحريّة الأكاديمية</a:t>
            </a:r>
          </a:p>
          <a:p>
            <a:pPr algn="ctr" rtl="1"/>
            <a:r>
              <a:rPr lang="ar-JO" sz="2400" b="1" dirty="0">
                <a:latin typeface="SimplifiedArabic,Bold"/>
                <a:cs typeface="+mj-cs"/>
              </a:rPr>
              <a:t>عناصر الحريّة الأكاديمية في مؤسسات التعليم العالي</a:t>
            </a:r>
          </a:p>
          <a:p>
            <a:pPr algn="ctr" rtl="1"/>
            <a:endParaRPr lang="ar-JO" sz="2400" b="1" i="0" u="none" strike="noStrike" baseline="0" dirty="0">
              <a:latin typeface="SimplifiedArabic,Bold"/>
              <a:cs typeface="+mj-cs"/>
            </a:endParaRPr>
          </a:p>
        </p:txBody>
      </p:sp>
    </p:spTree>
    <p:custDataLst>
      <p:tags r:id="rId1"/>
    </p:custDataLst>
    <p:extLst>
      <p:ext uri="{BB962C8B-B14F-4D97-AF65-F5344CB8AC3E}">
        <p14:creationId xmlns:p14="http://schemas.microsoft.com/office/powerpoint/2010/main" val="2670432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145" name="Google Shape;145;p3"/>
          <p:cNvSpPr txBox="1"/>
          <p:nvPr/>
        </p:nvSpPr>
        <p:spPr>
          <a:xfrm>
            <a:off x="3863752" y="409629"/>
            <a:ext cx="4248472" cy="523180"/>
          </a:xfrm>
          <a:prstGeom prst="rect">
            <a:avLst/>
          </a:prstGeom>
          <a:noFill/>
          <a:ln>
            <a:noFill/>
          </a:ln>
        </p:spPr>
        <p:txBody>
          <a:bodyPr spcFirstLastPara="1" wrap="square" lIns="91425" tIns="45700" rIns="91425" bIns="45700" anchor="t" anchorCtr="0">
            <a:spAutoFit/>
          </a:bodyPr>
          <a:lstStyle/>
          <a:p>
            <a:pPr algn="r" rtl="1"/>
            <a:r>
              <a:rPr lang="ar-JO" sz="2800" b="1" i="0" u="none" strike="noStrike" baseline="0" dirty="0">
                <a:latin typeface="SimplifiedArabic,Bold"/>
                <a:cs typeface="+mj-cs"/>
              </a:rPr>
              <a:t>عناصر الحريّة الأكاديمية</a:t>
            </a:r>
          </a:p>
        </p:txBody>
      </p:sp>
      <p:sp>
        <p:nvSpPr>
          <p:cNvPr id="3" name="Rectangle 2"/>
          <p:cNvSpPr/>
          <p:nvPr/>
        </p:nvSpPr>
        <p:spPr>
          <a:xfrm>
            <a:off x="191344" y="1196752"/>
            <a:ext cx="11534868" cy="5586145"/>
          </a:xfrm>
          <a:prstGeom prst="rect">
            <a:avLst/>
          </a:prstGeom>
        </p:spPr>
        <p:txBody>
          <a:bodyPr wrap="square">
            <a:spAutoFit/>
          </a:bodyPr>
          <a:lstStyle/>
          <a:p>
            <a:pPr algn="r" rtl="1"/>
            <a:r>
              <a:rPr lang="ar-JO" sz="2100" b="1" dirty="0"/>
              <a:t>تشمل الحريّة الأكاديمية على عدد من العناصر والمضامين ومن أهمها طبقًا </a:t>
            </a:r>
            <a:r>
              <a:rPr lang="ar-JO" sz="2100" b="1" dirty="0">
                <a:solidFill>
                  <a:schemeClr val="tx1"/>
                </a:solidFill>
              </a:rPr>
              <a:t>لماتشلوب</a:t>
            </a:r>
            <a:r>
              <a:rPr lang="ar-JO" sz="2100" b="1" dirty="0"/>
              <a:t>:</a:t>
            </a:r>
          </a:p>
          <a:p>
            <a:pPr algn="r" rtl="1"/>
            <a:r>
              <a:rPr lang="ar-JO" sz="2100" dirty="0"/>
              <a:t> </a:t>
            </a:r>
          </a:p>
          <a:p>
            <a:pPr algn="r" rtl="1"/>
            <a:endParaRPr lang="ar-JO" sz="2100" dirty="0"/>
          </a:p>
          <a:p>
            <a:pPr algn="r" rtl="1"/>
            <a:endParaRPr lang="ar-JO" sz="2100" dirty="0"/>
          </a:p>
          <a:p>
            <a:pPr algn="r" rtl="1"/>
            <a:endParaRPr lang="ar-JO" sz="2100" dirty="0"/>
          </a:p>
          <a:p>
            <a:pPr algn="r" rtl="1"/>
            <a:endParaRPr lang="ar-JO" sz="2100" dirty="0"/>
          </a:p>
          <a:p>
            <a:pPr algn="r" rtl="1"/>
            <a:endParaRPr lang="ar-JO" sz="2100" dirty="0"/>
          </a:p>
          <a:p>
            <a:pPr algn="r" rtl="1"/>
            <a:r>
              <a:rPr lang="ar-JO" sz="2100" dirty="0"/>
              <a:t> </a:t>
            </a:r>
          </a:p>
          <a:p>
            <a:pPr algn="r" rtl="1"/>
            <a:r>
              <a:rPr lang="ar-JO" sz="2100" b="1" dirty="0"/>
              <a:t>وغني عن القول أن الحريّة الأكاديمية تتضمن عددًا من الحريّات يمكن الإشارة إليها على النحو الآتي:</a:t>
            </a:r>
          </a:p>
          <a:p>
            <a:pPr algn="r" rtl="1"/>
            <a:r>
              <a:rPr lang="ar-JO" sz="2100" dirty="0"/>
              <a:t> - حرية البحث بحيث لا يشعر الباحث بأنه مقيّد في منهجه أو موضوعه أو النتائج التي يمكن أن يتوصل إليها.</a:t>
            </a:r>
          </a:p>
          <a:p>
            <a:pPr algn="r" rtl="1"/>
            <a:r>
              <a:rPr lang="ar-JO" sz="2100" dirty="0"/>
              <a:t> - حرية الباحث بحيث لا يشعر الباحث أنه مهدّد في شخصه أو عائلته أو لقمة عيشه بحيث لا يكون ديدنه سوى البحث عن الحقيقة.</a:t>
            </a:r>
          </a:p>
          <a:p>
            <a:pPr algn="r" rtl="1"/>
            <a:r>
              <a:rPr lang="ar-JO" sz="2100" dirty="0"/>
              <a:t> - حرية المنظمة الأكاديمية بحيث تشعر المنظمة بأنها حرة في معالجة أي موضوعات تراها ضمن نطاق عملها واهتماماتها وبحيث لا ترضخ لأي ضغوط خارجية يمكن أن تفرض عليها.</a:t>
            </a:r>
          </a:p>
          <a:p>
            <a:pPr algn="r" rtl="1"/>
            <a:r>
              <a:rPr lang="ar-JO" sz="2100" dirty="0"/>
              <a:t> - حرية التدريس بحيث يشعر عضو هيئة التدريس في المنظمة الأكاديمية بأنه حر في اختيار موضوعاته وأساليبه وطرائقه تقويمه.</a:t>
            </a:r>
          </a:p>
          <a:p>
            <a:pPr algn="r" rtl="1"/>
            <a:r>
              <a:rPr lang="ar-JO" sz="2100" dirty="0"/>
              <a:t> - حرية النشر بحيث يستطيع الباحث سواء كان عضوًا في هيئة تدريس أو باحث في مركز بحثي متخصص أن ينشر نتاجات علمه شفاهة أو كتابة سواء كانت هذه النتاجات كشفت عن حقائق وتحليلات ناقدة أو أوضاع معينة أو نظريات جديدة في حقل التخصص.</a:t>
            </a:r>
          </a:p>
          <a:p>
            <a:pPr algn="r" rtl="1"/>
            <a:endParaRPr lang="ar-JO" sz="2100" dirty="0">
              <a:solidFill>
                <a:schemeClr val="tx1"/>
              </a:solidFill>
              <a:cs typeface="+mj-cs"/>
            </a:endParaRPr>
          </a:p>
        </p:txBody>
      </p:sp>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
        <p:nvSpPr>
          <p:cNvPr id="2" name="Rectangle 1">
            <a:extLst>
              <a:ext uri="{FF2B5EF4-FFF2-40B4-BE49-F238E27FC236}">
                <a16:creationId xmlns:a16="http://schemas.microsoft.com/office/drawing/2014/main" id="{FFF4C56C-A7FA-481F-8440-A0BA9D76FFB9}"/>
              </a:ext>
            </a:extLst>
          </p:cNvPr>
          <p:cNvSpPr/>
          <p:nvPr/>
        </p:nvSpPr>
        <p:spPr>
          <a:xfrm>
            <a:off x="335360" y="6307303"/>
            <a:ext cx="3858749" cy="307777"/>
          </a:xfrm>
          <a:prstGeom prst="rect">
            <a:avLst/>
          </a:prstGeom>
        </p:spPr>
        <p:txBody>
          <a:bodyPr wrap="none">
            <a:spAutoFit/>
          </a:bodyPr>
          <a:lstStyle/>
          <a:p>
            <a:r>
              <a:rPr lang="en-GB" dirty="0"/>
              <a:t>https://almadapaper.net/view.php?cat=170351</a:t>
            </a:r>
            <a:endParaRPr lang="ar-JO" dirty="0"/>
          </a:p>
        </p:txBody>
      </p:sp>
      <p:sp>
        <p:nvSpPr>
          <p:cNvPr id="9" name="Oval 8">
            <a:extLst>
              <a:ext uri="{FF2B5EF4-FFF2-40B4-BE49-F238E27FC236}">
                <a16:creationId xmlns:a16="http://schemas.microsoft.com/office/drawing/2014/main" id="{1739F4C2-C837-474E-A807-E01D681AAE5E}"/>
              </a:ext>
            </a:extLst>
          </p:cNvPr>
          <p:cNvSpPr/>
          <p:nvPr/>
        </p:nvSpPr>
        <p:spPr>
          <a:xfrm>
            <a:off x="9801563" y="1653210"/>
            <a:ext cx="1919411" cy="1998600"/>
          </a:xfrm>
          <a:prstGeom prst="ellipse">
            <a:avLst/>
          </a:prstGeom>
          <a:solidFill>
            <a:srgbClr val="D1C0DC"/>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JO" sz="2200" dirty="0">
                <a:solidFill>
                  <a:srgbClr val="000000"/>
                </a:solidFill>
                <a:cs typeface="Arial"/>
              </a:rPr>
              <a:t>حرية الفرد الأكاديمي في ممارسة بحثه وتدريسه</a:t>
            </a:r>
            <a:endParaRPr lang="ko-KR" altLang="en-US" sz="2700" b="1" dirty="0">
              <a:solidFill>
                <a:srgbClr val="002060"/>
              </a:solidFill>
            </a:endParaRPr>
          </a:p>
        </p:txBody>
      </p:sp>
      <p:sp>
        <p:nvSpPr>
          <p:cNvPr id="10" name="Oval 9">
            <a:extLst>
              <a:ext uri="{FF2B5EF4-FFF2-40B4-BE49-F238E27FC236}">
                <a16:creationId xmlns:a16="http://schemas.microsoft.com/office/drawing/2014/main" id="{A0207F95-A64C-43AE-BB98-270714C5690B}"/>
              </a:ext>
            </a:extLst>
          </p:cNvPr>
          <p:cNvSpPr/>
          <p:nvPr/>
        </p:nvSpPr>
        <p:spPr>
          <a:xfrm>
            <a:off x="6710365" y="1677145"/>
            <a:ext cx="1919411" cy="1998600"/>
          </a:xfrm>
          <a:prstGeom prst="ellipse">
            <a:avLst/>
          </a:prstGeom>
          <a:solidFill>
            <a:srgbClr val="A486C6"/>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ar-JO" sz="2200" dirty="0">
                <a:solidFill>
                  <a:srgbClr val="000000"/>
                </a:solidFill>
                <a:cs typeface="Arial"/>
              </a:rPr>
              <a:t>حرية الفرد الأكاديمي كعضو في المنظمة الأكاديمية</a:t>
            </a:r>
            <a:endParaRPr lang="ko-KR" altLang="en-US" sz="2700" b="1" dirty="0">
              <a:solidFill>
                <a:srgbClr val="002060"/>
              </a:solidFill>
            </a:endParaRPr>
          </a:p>
        </p:txBody>
      </p:sp>
      <p:sp>
        <p:nvSpPr>
          <p:cNvPr id="11" name="Oval 10">
            <a:extLst>
              <a:ext uri="{FF2B5EF4-FFF2-40B4-BE49-F238E27FC236}">
                <a16:creationId xmlns:a16="http://schemas.microsoft.com/office/drawing/2014/main" id="{67E1D67E-AB0B-4FF8-9EE6-2F676B5837AD}"/>
              </a:ext>
            </a:extLst>
          </p:cNvPr>
          <p:cNvSpPr/>
          <p:nvPr/>
        </p:nvSpPr>
        <p:spPr>
          <a:xfrm>
            <a:off x="3629045" y="1653210"/>
            <a:ext cx="1919411" cy="1998600"/>
          </a:xfrm>
          <a:prstGeom prst="ellipse">
            <a:avLst/>
          </a:prstGeom>
          <a:solidFill>
            <a:srgbClr val="D1C0DC"/>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JO" sz="2200" dirty="0">
                <a:solidFill>
                  <a:srgbClr val="000000"/>
                </a:solidFill>
                <a:cs typeface="Arial"/>
              </a:rPr>
              <a:t>حرية الطالب في مؤسسات التعليم العالي</a:t>
            </a:r>
            <a:endParaRPr lang="ko-KR" altLang="en-US" sz="2700" b="1" dirty="0">
              <a:solidFill>
                <a:srgbClr val="002060"/>
              </a:solidFill>
            </a:endParaRPr>
          </a:p>
        </p:txBody>
      </p:sp>
      <p:sp>
        <p:nvSpPr>
          <p:cNvPr id="12" name="Oval 11">
            <a:extLst>
              <a:ext uri="{FF2B5EF4-FFF2-40B4-BE49-F238E27FC236}">
                <a16:creationId xmlns:a16="http://schemas.microsoft.com/office/drawing/2014/main" id="{69921A21-7565-4B3D-9EA4-C903E802C63E}"/>
              </a:ext>
            </a:extLst>
          </p:cNvPr>
          <p:cNvSpPr/>
          <p:nvPr/>
        </p:nvSpPr>
        <p:spPr>
          <a:xfrm>
            <a:off x="767408" y="1655644"/>
            <a:ext cx="1919411" cy="1998600"/>
          </a:xfrm>
          <a:prstGeom prst="ellipse">
            <a:avLst/>
          </a:prstGeom>
          <a:solidFill>
            <a:srgbClr val="A486C6"/>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ar-JO" sz="2200" dirty="0">
                <a:solidFill>
                  <a:srgbClr val="000000"/>
                </a:solidFill>
                <a:cs typeface="Arial"/>
              </a:rPr>
              <a:t>حرية الجماعات الأكاديمية</a:t>
            </a:r>
            <a:endParaRPr lang="ko-KR" altLang="en-US" sz="2700" b="1" dirty="0">
              <a:solidFill>
                <a:srgbClr val="002060"/>
              </a:solidFill>
            </a:endParaRPr>
          </a:p>
        </p:txBody>
      </p:sp>
    </p:spTree>
    <p:custDataLst>
      <p:tags r:id="rId1"/>
    </p:custDataLst>
    <p:extLst>
      <p:ext uri="{BB962C8B-B14F-4D97-AF65-F5344CB8AC3E}">
        <p14:creationId xmlns:p14="http://schemas.microsoft.com/office/powerpoint/2010/main" val="883262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1" descr="Group brainstorm">
            <a:extLst>
              <a:ext uri="{FF2B5EF4-FFF2-40B4-BE49-F238E27FC236}">
                <a16:creationId xmlns:a16="http://schemas.microsoft.com/office/drawing/2014/main" id="{A3650158-870B-4668-BC7C-5C17BC8C7CD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871864" y="1791981"/>
            <a:ext cx="2753793" cy="2883225"/>
          </a:xfrm>
          <a:prstGeom prst="rect">
            <a:avLst/>
          </a:prstGeom>
        </p:spPr>
      </p:pic>
      <p:pic>
        <p:nvPicPr>
          <p:cNvPr id="3" name="Google Shape;143;p3">
            <a:extLst>
              <a:ext uri="{FF2B5EF4-FFF2-40B4-BE49-F238E27FC236}">
                <a16:creationId xmlns:a16="http://schemas.microsoft.com/office/drawing/2014/main" id="{F82917AA-129F-46E8-8FDC-319AA9F1E611}"/>
              </a:ext>
            </a:extLst>
          </p:cNvPr>
          <p:cNvPicPr preferRelativeResize="0"/>
          <p:nvPr/>
        </p:nvPicPr>
        <p:blipFill rotWithShape="1">
          <a:blip r:embed="rId4">
            <a:alphaModFix/>
            <a:biLevel thresh="50000"/>
          </a:blip>
          <a:srcRect/>
          <a:stretch/>
        </p:blipFill>
        <p:spPr>
          <a:xfrm>
            <a:off x="4871864" y="-659540"/>
            <a:ext cx="2316108" cy="2189911"/>
          </a:xfrm>
          <a:prstGeom prst="rect">
            <a:avLst/>
          </a:prstGeom>
          <a:noFill/>
          <a:ln>
            <a:noFill/>
          </a:ln>
        </p:spPr>
      </p:pic>
      <p:sp>
        <p:nvSpPr>
          <p:cNvPr id="6" name="Rectangle 5">
            <a:extLst>
              <a:ext uri="{FF2B5EF4-FFF2-40B4-BE49-F238E27FC236}">
                <a16:creationId xmlns:a16="http://schemas.microsoft.com/office/drawing/2014/main" id="{70F31899-5767-4243-9197-3471E98C0ADD}"/>
              </a:ext>
            </a:extLst>
          </p:cNvPr>
          <p:cNvSpPr/>
          <p:nvPr/>
        </p:nvSpPr>
        <p:spPr>
          <a:xfrm>
            <a:off x="3503712" y="1268761"/>
            <a:ext cx="5872074" cy="523220"/>
          </a:xfrm>
          <a:prstGeom prst="rect">
            <a:avLst/>
          </a:prstGeom>
          <a:gradFill>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gradFill>
        </p:spPr>
        <p:txBody>
          <a:bodyPr wrap="square">
            <a:spAutoFit/>
          </a:bodyPr>
          <a:lstStyle/>
          <a:p>
            <a:pPr lvl="0" algn="just" rtl="1"/>
            <a:r>
              <a:rPr lang="ar-JO" sz="2800" b="1" dirty="0">
                <a:cs typeface="Times New Roman" panose="02020603050405020304" pitchFamily="18" charset="0"/>
              </a:rPr>
              <a:t>ما الفرق بين الحريّة الأكاديمية والحرية الفكرية؟</a:t>
            </a:r>
          </a:p>
        </p:txBody>
      </p:sp>
      <p:sp>
        <p:nvSpPr>
          <p:cNvPr id="7" name="Rectangle 6">
            <a:extLst>
              <a:ext uri="{FF2B5EF4-FFF2-40B4-BE49-F238E27FC236}">
                <a16:creationId xmlns:a16="http://schemas.microsoft.com/office/drawing/2014/main" id="{E1F9A299-A225-423F-AA0E-B93E7C0EE176}"/>
              </a:ext>
            </a:extLst>
          </p:cNvPr>
          <p:cNvSpPr/>
          <p:nvPr/>
        </p:nvSpPr>
        <p:spPr>
          <a:xfrm>
            <a:off x="3372062" y="5063087"/>
            <a:ext cx="5944082" cy="523220"/>
          </a:xfrm>
          <a:prstGeom prst="rect">
            <a:avLst/>
          </a:prstGeom>
          <a:gradFill>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gradFill>
        </p:spPr>
        <p:txBody>
          <a:bodyPr wrap="square">
            <a:spAutoFit/>
          </a:bodyPr>
          <a:lstStyle/>
          <a:p>
            <a:pPr lvl="0" algn="just" rtl="1"/>
            <a:r>
              <a:rPr lang="ar-JO" sz="2800" b="1" dirty="0">
                <a:cs typeface="Times New Roman" panose="02020603050405020304" pitchFamily="18" charset="0"/>
              </a:rPr>
              <a:t>ما الفرق بين الحريّة الأكاديمية واستقلال الجامعة؟</a:t>
            </a:r>
          </a:p>
        </p:txBody>
      </p:sp>
    </p:spTree>
    <p:extLst>
      <p:ext uri="{BB962C8B-B14F-4D97-AF65-F5344CB8AC3E}">
        <p14:creationId xmlns:p14="http://schemas.microsoft.com/office/powerpoint/2010/main" val="2751554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343D6EF-01B9-4A60-BE04-AA3F75E6CDBC}"/>
              </a:ext>
            </a:extLst>
          </p:cNvPr>
          <p:cNvSpPr/>
          <p:nvPr/>
        </p:nvSpPr>
        <p:spPr>
          <a:xfrm>
            <a:off x="587388" y="1415616"/>
            <a:ext cx="11017224" cy="5011949"/>
          </a:xfrm>
          <a:prstGeom prst="rect">
            <a:avLst/>
          </a:prstGeom>
          <a:gradFill flip="none" rotWithShape="1">
            <a:gsLst>
              <a:gs pos="26000">
                <a:srgbClr val="D1C0DC"/>
              </a:gs>
              <a:gs pos="77000">
                <a:schemeClr val="accent1">
                  <a:lumMod val="40000"/>
                  <a:lumOff val="60000"/>
                </a:schemeClr>
              </a:gs>
              <a:gs pos="43000">
                <a:schemeClr val="accent1">
                  <a:lumMod val="40000"/>
                  <a:lumOff val="60000"/>
                </a:schemeClr>
              </a:gs>
              <a:gs pos="56000">
                <a:schemeClr val="bg1"/>
              </a:gs>
            </a:gsLst>
            <a:path path="circle">
              <a:fillToRect l="50000" t="50000" r="50000" b="50000"/>
            </a:path>
            <a:tileRect/>
          </a:gradFill>
        </p:spPr>
        <p:txBody>
          <a:bodyPr wrap="square">
            <a:spAutoFit/>
          </a:bodyPr>
          <a:lstStyle/>
          <a:p>
            <a:pPr algn="just" rtl="1">
              <a:lnSpc>
                <a:spcPct val="150000"/>
              </a:lnSpc>
            </a:pPr>
            <a:r>
              <a:rPr lang="ar-JO" sz="2400" dirty="0">
                <a:latin typeface="Arial" panose="020B0604020202020204" pitchFamily="34" charset="0"/>
                <a:cs typeface="+mj-cs"/>
              </a:rPr>
              <a:t>     تختلف </a:t>
            </a:r>
            <a:r>
              <a:rPr lang="ar-JO" sz="2400" b="1" dirty="0">
                <a:latin typeface="Arial" panose="020B0604020202020204" pitchFamily="34" charset="0"/>
                <a:cs typeface="+mj-cs"/>
              </a:rPr>
              <a:t>الحريّة الأكاديمية </a:t>
            </a:r>
            <a:r>
              <a:rPr lang="ar-JO" sz="2400" dirty="0">
                <a:latin typeface="Arial" panose="020B0604020202020204" pitchFamily="34" charset="0"/>
                <a:cs typeface="+mj-cs"/>
              </a:rPr>
              <a:t>عن الحريّة الفكرية حيث أن الحريّة الأكاديمية تتعلق بحريات الأكاديميين في المجتمع الأكاديمي كما تحدثنا بينما تتسم </a:t>
            </a:r>
            <a:r>
              <a:rPr lang="ar-JO" sz="2400" b="1" dirty="0">
                <a:latin typeface="Arial" panose="020B0604020202020204" pitchFamily="34" charset="0"/>
                <a:cs typeface="+mj-cs"/>
              </a:rPr>
              <a:t>الحريّة الفكرية </a:t>
            </a:r>
            <a:r>
              <a:rPr lang="ar-JO" sz="2400" dirty="0">
                <a:latin typeface="Arial" panose="020B0604020202020204" pitchFamily="34" charset="0"/>
                <a:cs typeface="+mj-cs"/>
              </a:rPr>
              <a:t>بالعمومية ، وتتعلق بالحرية التي يجب أن تُمنح للمفكرين في كافة المجالات وفي جميع المؤسسات ذات الطابع الفكري والثقافي.</a:t>
            </a:r>
            <a:endParaRPr lang="ar-JO" sz="2400" dirty="0">
              <a:cs typeface="+mj-cs"/>
            </a:endParaRPr>
          </a:p>
          <a:p>
            <a:pPr algn="just" rtl="1">
              <a:lnSpc>
                <a:spcPct val="150000"/>
              </a:lnSpc>
            </a:pPr>
            <a:r>
              <a:rPr lang="ar-JO" sz="2400" dirty="0">
                <a:latin typeface="Arial" panose="020B0604020202020204" pitchFamily="34" charset="0"/>
                <a:cs typeface="+mj-cs"/>
              </a:rPr>
              <a:t> </a:t>
            </a:r>
          </a:p>
          <a:p>
            <a:pPr algn="just" rtl="1">
              <a:lnSpc>
                <a:spcPct val="150000"/>
              </a:lnSpc>
            </a:pPr>
            <a:r>
              <a:rPr lang="ar-JO" sz="2400" dirty="0">
                <a:latin typeface="Arial" panose="020B0604020202020204" pitchFamily="34" charset="0"/>
                <a:cs typeface="+mj-cs"/>
              </a:rPr>
              <a:t>        كما يختلف مفهوم </a:t>
            </a:r>
            <a:r>
              <a:rPr lang="ar-JO" sz="2400" b="1" dirty="0">
                <a:latin typeface="Arial" panose="020B0604020202020204" pitchFamily="34" charset="0"/>
                <a:cs typeface="+mj-cs"/>
              </a:rPr>
              <a:t>الحريّة الأكاديمية </a:t>
            </a:r>
            <a:r>
              <a:rPr lang="ar-JO" sz="2400" dirty="0">
                <a:latin typeface="Arial" panose="020B0604020202020204" pitchFamily="34" charset="0"/>
                <a:cs typeface="+mj-cs"/>
              </a:rPr>
              <a:t>عن مفهوم استقلال الجامعة فمع أنّ استقلال الجامعة هو شرط ضروري لتوفير الحريّة الأكاديمية إلى أن المفهومين يظلان متمايزين، حيث أن الحريّة الأكاديمية تتعلق بحرية الفرد الأكاديمي في البحث والتدريس في مجال التخصص والمشاركة في اتخاذ القرارات الجامعية، بينما </a:t>
            </a:r>
            <a:r>
              <a:rPr lang="ar-JO" sz="2400" b="1" dirty="0">
                <a:latin typeface="Arial" panose="020B0604020202020204" pitchFamily="34" charset="0"/>
                <a:cs typeface="+mj-cs"/>
              </a:rPr>
              <a:t>استقلال الجامعة</a:t>
            </a:r>
            <a:r>
              <a:rPr lang="ar-JO" sz="2400" dirty="0">
                <a:latin typeface="Arial" panose="020B0604020202020204" pitchFamily="34" charset="0"/>
                <a:cs typeface="+mj-cs"/>
              </a:rPr>
              <a:t> يعني تحصينها من الضغوط الخارجية بمختلف أنواعها وتمكينها من القيام بعملها وأداء وظائفها بحرية وتطبيق تشريعاتها الموضوعة الناظمة لعملها (بطاح،2017).</a:t>
            </a:r>
            <a:endParaRPr lang="ar-JO" sz="2400" dirty="0">
              <a:cs typeface="+mj-cs"/>
            </a:endParaRPr>
          </a:p>
        </p:txBody>
      </p:sp>
      <p:pic>
        <p:nvPicPr>
          <p:cNvPr id="4" name="Google Shape;111;p1">
            <a:extLst>
              <a:ext uri="{FF2B5EF4-FFF2-40B4-BE49-F238E27FC236}">
                <a16:creationId xmlns:a16="http://schemas.microsoft.com/office/drawing/2014/main" id="{B230EBB4-CFF3-4026-A5B9-3616B205D9A7}"/>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pic>
        <p:nvPicPr>
          <p:cNvPr id="5" name="Google Shape;115;p1">
            <a:extLst>
              <a:ext uri="{FF2B5EF4-FFF2-40B4-BE49-F238E27FC236}">
                <a16:creationId xmlns:a16="http://schemas.microsoft.com/office/drawing/2014/main" id="{B51CFD9C-02A7-426D-B8E3-1181E0CF6732}"/>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9834190" y="110798"/>
            <a:ext cx="2166466" cy="563853"/>
          </a:xfrm>
          <a:prstGeom prst="rect">
            <a:avLst/>
          </a:prstGeom>
          <a:ln>
            <a:noFill/>
          </a:ln>
          <a:effectLst>
            <a:outerShdw blurRad="190500" algn="tl" rotWithShape="0">
              <a:srgbClr val="000000">
                <a:alpha val="70000"/>
              </a:srgbClr>
            </a:outerShdw>
          </a:effectLst>
        </p:spPr>
      </p:pic>
      <p:sp>
        <p:nvSpPr>
          <p:cNvPr id="6" name="Rectangle 5">
            <a:extLst>
              <a:ext uri="{FF2B5EF4-FFF2-40B4-BE49-F238E27FC236}">
                <a16:creationId xmlns:a16="http://schemas.microsoft.com/office/drawing/2014/main" id="{B82812C0-B801-437E-8FD8-FF46B9CD9CB7}"/>
              </a:ext>
            </a:extLst>
          </p:cNvPr>
          <p:cNvSpPr/>
          <p:nvPr/>
        </p:nvSpPr>
        <p:spPr>
          <a:xfrm>
            <a:off x="2855640" y="667880"/>
            <a:ext cx="6704564" cy="461665"/>
          </a:xfrm>
          <a:prstGeom prst="rect">
            <a:avLst/>
          </a:prstGeom>
          <a:gradFill>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gradFill>
        </p:spPr>
        <p:txBody>
          <a:bodyPr wrap="square">
            <a:spAutoFit/>
          </a:bodyPr>
          <a:lstStyle/>
          <a:p>
            <a:pPr lvl="0" algn="just" rtl="1"/>
            <a:r>
              <a:rPr lang="ar-JO" sz="2400" b="1" dirty="0">
                <a:cs typeface="Times New Roman" panose="02020603050405020304" pitchFamily="18" charset="0"/>
              </a:rPr>
              <a:t>ما الفرق بين الحريّة الأكاديمية والحرية الفكرية واستقلال الجامعة؟</a:t>
            </a:r>
          </a:p>
        </p:txBody>
      </p:sp>
    </p:spTree>
    <p:extLst>
      <p:ext uri="{BB962C8B-B14F-4D97-AF65-F5344CB8AC3E}">
        <p14:creationId xmlns:p14="http://schemas.microsoft.com/office/powerpoint/2010/main" val="9347276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279576" y="399662"/>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145" name="Google Shape;145;p3"/>
          <p:cNvSpPr txBox="1"/>
          <p:nvPr/>
        </p:nvSpPr>
        <p:spPr>
          <a:xfrm>
            <a:off x="3791744" y="422521"/>
            <a:ext cx="4680520" cy="523180"/>
          </a:xfrm>
          <a:prstGeom prst="rect">
            <a:avLst/>
          </a:prstGeom>
          <a:noFill/>
          <a:ln>
            <a:noFill/>
          </a:ln>
        </p:spPr>
        <p:txBody>
          <a:bodyPr spcFirstLastPara="1" wrap="square" lIns="91425" tIns="45700" rIns="91425" bIns="45700" anchor="t" anchorCtr="0">
            <a:spAutoFit/>
          </a:bodyPr>
          <a:lstStyle/>
          <a:p>
            <a:pPr algn="just" rtl="1"/>
            <a:r>
              <a:rPr lang="ar-JO" sz="2800" b="1" dirty="0">
                <a:latin typeface="SimplifiedArabic,Bold"/>
              </a:rPr>
              <a:t>أهمية الحريّة الأكاديمية ومبادئها</a:t>
            </a:r>
            <a:endParaRPr lang="ar-JO" sz="2800" b="1" dirty="0">
              <a:solidFill>
                <a:schemeClr val="tx1"/>
              </a:solidFill>
              <a:cs typeface="+mj-cs"/>
            </a:endParaRPr>
          </a:p>
        </p:txBody>
      </p:sp>
      <p:sp>
        <p:nvSpPr>
          <p:cNvPr id="3" name="Rectangle 2"/>
          <p:cNvSpPr/>
          <p:nvPr/>
        </p:nvSpPr>
        <p:spPr>
          <a:xfrm>
            <a:off x="479376" y="945701"/>
            <a:ext cx="11437132" cy="5324535"/>
          </a:xfrm>
          <a:prstGeom prst="rect">
            <a:avLst/>
          </a:prstGeom>
        </p:spPr>
        <p:txBody>
          <a:bodyPr wrap="square">
            <a:spAutoFit/>
          </a:bodyPr>
          <a:lstStyle/>
          <a:p>
            <a:pPr algn="just" rtl="1"/>
            <a:r>
              <a:rPr lang="ar-JO" sz="2000" b="1" dirty="0">
                <a:latin typeface="SimplifiedArabic,Bold"/>
                <a:cs typeface="+mj-cs"/>
              </a:rPr>
              <a:t>أهمية الحريّة الأكاديمية ومبرراتها </a:t>
            </a:r>
            <a:r>
              <a:rPr lang="ar-JO" sz="2000" dirty="0">
                <a:latin typeface="SimplifiedArabic,Bold"/>
                <a:cs typeface="+mj-cs"/>
              </a:rPr>
              <a:t>:</a:t>
            </a:r>
          </a:p>
          <a:p>
            <a:pPr algn="just" rtl="1"/>
            <a:r>
              <a:rPr lang="ar-JO" sz="2000" dirty="0">
                <a:latin typeface="SimplifiedArabic,Bold"/>
                <a:cs typeface="+mj-cs"/>
              </a:rPr>
              <a:t> 1) أنها تمثل قيمة عالية في البحث عن الحقيقة وتتبعها لتؤكد على أهمية حماية الأفكار التي يمكن النظر إليها على أنها غير عامة ومثيرة للجدل. </a:t>
            </a:r>
          </a:p>
          <a:p>
            <a:pPr algn="just" rtl="1"/>
            <a:r>
              <a:rPr lang="ar-JO" sz="2000" dirty="0">
                <a:latin typeface="SimplifiedArabic,Bold"/>
                <a:cs typeface="+mj-cs"/>
              </a:rPr>
              <a:t>2) أنها تعد ذات أهمية بالغة لتحقيق التنمية الإنسانية والرفاهية الانسانية التي تعتمد على اكتشاف المعرفة الجديدة وتطبيقها.</a:t>
            </a:r>
          </a:p>
          <a:p>
            <a:pPr algn="just" rtl="1"/>
            <a:endParaRPr lang="ar-JO" sz="2000" dirty="0">
              <a:latin typeface="SimplifiedArabic,Bold"/>
              <a:cs typeface="+mj-cs"/>
            </a:endParaRPr>
          </a:p>
          <a:p>
            <a:pPr algn="just" rtl="1"/>
            <a:r>
              <a:rPr lang="ar-JO" sz="2000" b="1" dirty="0">
                <a:latin typeface="SimplifiedArabic,Bold"/>
                <a:cs typeface="+mj-cs"/>
              </a:rPr>
              <a:t>مبادئ الحريّة الأكاديمية </a:t>
            </a:r>
            <a:r>
              <a:rPr lang="ar-JO" sz="2000" dirty="0">
                <a:latin typeface="SimplifiedArabic,Bold"/>
                <a:cs typeface="+mj-cs"/>
              </a:rPr>
              <a:t>:</a:t>
            </a:r>
          </a:p>
          <a:p>
            <a:pPr algn="just" rtl="1"/>
            <a:r>
              <a:rPr lang="ar-JO" sz="2000" dirty="0">
                <a:latin typeface="SimplifiedArabic,Bold"/>
                <a:cs typeface="+mj-cs"/>
              </a:rPr>
              <a:t> - حرية البحث والتعبير في الجو السائد في المنظمة الأكاديمية يجب أن يكون جوابًا حرًا ديمقراطيًا يتميز بالتسامح وعدم التعصّب.</a:t>
            </a:r>
          </a:p>
          <a:p>
            <a:pPr algn="just" rtl="1"/>
            <a:r>
              <a:rPr lang="ar-JO" sz="2000" dirty="0">
                <a:latin typeface="SimplifiedArabic,Bold"/>
                <a:cs typeface="+mj-cs"/>
              </a:rPr>
              <a:t> - الاهتمام باستكشاف المعرفة وتنميتها وتطبيقها وتعميمها لخدمة المجتمع والارتقاء بحياة الأفراد.</a:t>
            </a:r>
          </a:p>
          <a:p>
            <a:pPr algn="just" rtl="1"/>
            <a:r>
              <a:rPr lang="ar-JO" sz="2000" dirty="0">
                <a:latin typeface="SimplifiedArabic,Bold"/>
                <a:cs typeface="+mj-cs"/>
              </a:rPr>
              <a:t> - الالتزام بمجموعة معايير وضوابط مهنية تواضع عليها المختصون والهيئات والجمعيات المهنية تحدد مدى قيام العاملين في المنظمة الأكاديمية بعملهم والاضطلاع بمسؤولياتها.</a:t>
            </a:r>
          </a:p>
          <a:p>
            <a:pPr algn="just" rtl="1"/>
            <a:r>
              <a:rPr lang="ar-JO" sz="2000" dirty="0">
                <a:latin typeface="SimplifiedArabic,Bold"/>
                <a:cs typeface="+mj-cs"/>
              </a:rPr>
              <a:t> - ضرورة تمتع الطالب في المنظمة الأكاديمية بالحرية التي التي تمكنه من انتقاء موضوع دراسته وأساتذته ومسار البحث فضلاً عن حرية في التعبير والانخراط في الجمعيات الطلابية التي تحقق ذاته.</a:t>
            </a:r>
          </a:p>
          <a:p>
            <a:pPr algn="just" rtl="1"/>
            <a:r>
              <a:rPr lang="ar-JO" sz="2000" dirty="0">
                <a:latin typeface="SimplifiedArabic,Bold"/>
                <a:cs typeface="+mj-cs"/>
              </a:rPr>
              <a:t> - التأكيد على ضرورة تمتع عضو هيئة التدريس بحرية البحث واختيار المنهج المناسب له ونشر ونتائجه وتوصياته ، بالإضافة إلى ممارسة عمله التدريسي والتربوي بحرية.</a:t>
            </a:r>
          </a:p>
          <a:p>
            <a:pPr algn="just" rtl="1"/>
            <a:endParaRPr lang="ar-JO" sz="2000" dirty="0">
              <a:latin typeface="SimplifiedArabic,Bold"/>
              <a:cs typeface="+mj-cs"/>
            </a:endParaRPr>
          </a:p>
          <a:p>
            <a:pPr algn="ctr" rtl="1"/>
            <a:r>
              <a:rPr lang="ar-JO" sz="2000" dirty="0">
                <a:latin typeface="SimplifiedArabic,Bold"/>
                <a:cs typeface="+mj-cs"/>
              </a:rPr>
              <a:t> </a:t>
            </a:r>
            <a:r>
              <a:rPr lang="ar-JO" sz="2000" b="1" dirty="0">
                <a:latin typeface="SimplifiedArabic,Bold"/>
                <a:cs typeface="+mj-cs"/>
              </a:rPr>
              <a:t>إن ممارسة الحريّة الأكاديمية مسؤولية ثقيلة تتطلب من جميع المعنيين بها الوعي وسعة الأفق والتبصّر بالنتائج ولذا لا بدّ من التوعية بطبيعتها والتثقيف بمبادئها وصولاً إلى ممارستها بنجاح.</a:t>
            </a:r>
          </a:p>
          <a:p>
            <a:pPr algn="just" rtl="1"/>
            <a:endParaRPr lang="ar-JO" sz="2000" dirty="0">
              <a:latin typeface="SimplifiedArabic,Bold"/>
              <a:cs typeface="+mj-cs"/>
            </a:endParaRPr>
          </a:p>
        </p:txBody>
      </p:sp>
      <p:pic>
        <p:nvPicPr>
          <p:cNvPr id="14" name="Google Shape;149;p3">
            <a:extLst>
              <a:ext uri="{FF2B5EF4-FFF2-40B4-BE49-F238E27FC236}">
                <a16:creationId xmlns:a16="http://schemas.microsoft.com/office/drawing/2014/main" id="{780B2BBB-C09E-4244-96DB-928CF06CBC27}"/>
              </a:ext>
            </a:extLst>
          </p:cNvPr>
          <p:cNvPicPr preferRelativeResize="0"/>
          <p:nvPr/>
        </p:nvPicPr>
        <p:blipFill rotWithShape="1">
          <a:blip r:embed="rId4">
            <a:alphaModFix/>
            <a:duotone>
              <a:prstClr val="black"/>
              <a:schemeClr val="accent3">
                <a:tint val="45000"/>
                <a:satMod val="400000"/>
              </a:schemeClr>
            </a:duotone>
          </a:blip>
          <a:srcRect/>
          <a:stretch/>
        </p:blipFill>
        <p:spPr>
          <a:xfrm>
            <a:off x="10128448" y="6461192"/>
            <a:ext cx="1879649" cy="309233"/>
          </a:xfrm>
          <a:prstGeom prst="rect">
            <a:avLst/>
          </a:prstGeom>
          <a:noFill/>
          <a:ln>
            <a:noFill/>
          </a:ln>
        </p:spPr>
      </p:pic>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5">
            <a:alphaModFix/>
            <a:duotone>
              <a:prstClr val="black"/>
              <a:schemeClr val="tx2">
                <a:tint val="45000"/>
                <a:satMod val="400000"/>
              </a:schemeClr>
            </a:duotone>
            <a:extLst>
              <a:ext uri="{BEBA8EAE-BF5A-486C-A8C5-ECC9F3942E4B}">
                <a14:imgProps xmlns:a14="http://schemas.microsoft.com/office/drawing/2010/main">
                  <a14:imgLayer r:embed="rId6">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7">
            <a:alphaModFix/>
            <a:biLevel thresh="50000"/>
            <a:extLst>
              <a:ext uri="{BEBA8EAE-BF5A-486C-A8C5-ECC9F3942E4B}">
                <a14:imgProps xmlns:a14="http://schemas.microsoft.com/office/drawing/2010/main">
                  <a14:imgLayer r:embed="rId8">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9911539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279576" y="399662"/>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145" name="Google Shape;145;p3"/>
          <p:cNvSpPr txBox="1"/>
          <p:nvPr/>
        </p:nvSpPr>
        <p:spPr>
          <a:xfrm>
            <a:off x="3791744" y="422521"/>
            <a:ext cx="3744416"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ضوابط الحريّات الأكاديمية</a:t>
            </a:r>
          </a:p>
        </p:txBody>
      </p:sp>
      <p:sp>
        <p:nvSpPr>
          <p:cNvPr id="3" name="Rectangle 2"/>
          <p:cNvSpPr/>
          <p:nvPr/>
        </p:nvSpPr>
        <p:spPr>
          <a:xfrm>
            <a:off x="767408" y="945701"/>
            <a:ext cx="10637340" cy="5170646"/>
          </a:xfrm>
          <a:prstGeom prst="rect">
            <a:avLst/>
          </a:prstGeom>
        </p:spPr>
        <p:txBody>
          <a:bodyPr wrap="square">
            <a:spAutoFit/>
          </a:bodyPr>
          <a:lstStyle/>
          <a:p>
            <a:pPr algn="just" rtl="1"/>
            <a:r>
              <a:rPr lang="ar-JO" sz="2000" b="1" dirty="0">
                <a:latin typeface="SimplifiedArabic,Bold"/>
                <a:cs typeface="+mj-cs"/>
              </a:rPr>
              <a:t>ضوابط الحريّة الأكاديمية ومحدداتها</a:t>
            </a:r>
          </a:p>
          <a:p>
            <a:pPr algn="just" rtl="1"/>
            <a:endParaRPr lang="ar-JO" sz="2000" b="1" dirty="0">
              <a:latin typeface="SimplifiedArabic,Bold"/>
              <a:cs typeface="+mj-cs"/>
            </a:endParaRPr>
          </a:p>
          <a:p>
            <a:pPr algn="just" rtl="1">
              <a:lnSpc>
                <a:spcPct val="150000"/>
              </a:lnSpc>
            </a:pPr>
            <a:r>
              <a:rPr lang="ar-JO" sz="2000" dirty="0">
                <a:latin typeface="SimplifiedArabic,Bold"/>
                <a:cs typeface="+mj-cs"/>
              </a:rPr>
              <a:t>           </a:t>
            </a:r>
            <a:r>
              <a:rPr lang="ar-JO" sz="2000" u="sng" dirty="0">
                <a:latin typeface="SimplifiedArabic,Bold"/>
                <a:cs typeface="+mj-cs"/>
              </a:rPr>
              <a:t>إن الحريّة مرتبطة بالمسؤولية حكمًا وليس هناك حرية مطلقة أبدًا</a:t>
            </a:r>
            <a:r>
              <a:rPr lang="ar-JO" sz="2000" dirty="0">
                <a:latin typeface="SimplifiedArabic,Bold"/>
                <a:cs typeface="+mj-cs"/>
              </a:rPr>
              <a:t>، وإذا كانت الحريّة الأكاديمية تضمن الأستاذ الأكاديمي والبحث حرية البحث والتقصّي وارتياد آفاق غير مسبوقة في التدريس والبحث والنشر والتعبير فإنها بالتأكيد ترتب عليه مسؤولية. </a:t>
            </a:r>
          </a:p>
          <a:p>
            <a:pPr algn="just" rtl="1">
              <a:lnSpc>
                <a:spcPct val="150000"/>
              </a:lnSpc>
            </a:pPr>
            <a:r>
              <a:rPr lang="ar-JO" sz="2000" dirty="0">
                <a:latin typeface="SimplifiedArabic,Bold"/>
                <a:cs typeface="+mj-cs"/>
              </a:rPr>
              <a:t>والواقع أن الجمعية الأمريكية لأساتذة الجامعات كانت المنظمة الأكثر تحديدًا لضوابط الحريّة الأكاديمية ولقد رأت أن هذه الضوابط هي على النحو الآتي:</a:t>
            </a:r>
          </a:p>
          <a:p>
            <a:pPr algn="just" rtl="1">
              <a:lnSpc>
                <a:spcPct val="150000"/>
              </a:lnSpc>
            </a:pPr>
            <a:r>
              <a:rPr lang="ar-JO" sz="2000" dirty="0">
                <a:latin typeface="SimplifiedArabic,Bold"/>
                <a:cs typeface="+mj-cs"/>
              </a:rPr>
              <a:t> - إن الحريّة الأكاديمية التي يتمتع بها أعضاء الهيئة الأكاديمية هي حق يمنح للأستاذ بعد انقضاء تعيينه لأول مرة والتي يجب أن لا تتعدى مدة السبع سنوات في أكثر الأحوال.</a:t>
            </a:r>
          </a:p>
          <a:p>
            <a:pPr algn="just" rtl="1">
              <a:lnSpc>
                <a:spcPct val="150000"/>
              </a:lnSpc>
            </a:pPr>
            <a:r>
              <a:rPr lang="ar-JO" sz="2000" dirty="0">
                <a:latin typeface="SimplifiedArabic,Bold"/>
                <a:cs typeface="+mj-cs"/>
              </a:rPr>
              <a:t> - الأساتذة المؤهلون في غرفة الصف لمناقشة الموضوعات على أن يراعي المدرس خلال أدائه عدم الخوض في القضايا الخلافية والتي ليس لها علاقة بموضوع الدرس.</a:t>
            </a:r>
          </a:p>
          <a:p>
            <a:pPr algn="just" rtl="1">
              <a:lnSpc>
                <a:spcPct val="150000"/>
              </a:lnSpc>
            </a:pPr>
            <a:r>
              <a:rPr lang="ar-JO" sz="2000" dirty="0">
                <a:latin typeface="SimplifiedArabic,Bold"/>
                <a:cs typeface="+mj-cs"/>
              </a:rPr>
              <a:t> - تتم محاسبة الأساتذة الذين هم من أعضاء المجموعة التعليمية بوصفهم مواطنين كباقي أفراد المجتمع .(بطاح،2017)</a:t>
            </a:r>
          </a:p>
          <a:p>
            <a:pPr algn="just" rtl="1"/>
            <a:endParaRPr lang="ar-JO" sz="2000" dirty="0">
              <a:latin typeface="SimplifiedArabic,Bold"/>
              <a:cs typeface="+mj-cs"/>
            </a:endParaRPr>
          </a:p>
        </p:txBody>
      </p:sp>
      <p:pic>
        <p:nvPicPr>
          <p:cNvPr id="14" name="Google Shape;149;p3">
            <a:extLst>
              <a:ext uri="{FF2B5EF4-FFF2-40B4-BE49-F238E27FC236}">
                <a16:creationId xmlns:a16="http://schemas.microsoft.com/office/drawing/2014/main" id="{780B2BBB-C09E-4244-96DB-928CF06CBC27}"/>
              </a:ext>
            </a:extLst>
          </p:cNvPr>
          <p:cNvPicPr preferRelativeResize="0"/>
          <p:nvPr/>
        </p:nvPicPr>
        <p:blipFill rotWithShape="1">
          <a:blip r:embed="rId4">
            <a:alphaModFix/>
            <a:duotone>
              <a:prstClr val="black"/>
              <a:schemeClr val="accent3">
                <a:tint val="45000"/>
                <a:satMod val="400000"/>
              </a:schemeClr>
            </a:duotone>
          </a:blip>
          <a:srcRect/>
          <a:stretch/>
        </p:blipFill>
        <p:spPr>
          <a:xfrm>
            <a:off x="84326" y="6453336"/>
            <a:ext cx="1879649" cy="309233"/>
          </a:xfrm>
          <a:prstGeom prst="rect">
            <a:avLst/>
          </a:prstGeom>
          <a:noFill/>
          <a:ln>
            <a:noFill/>
          </a:ln>
        </p:spPr>
      </p:pic>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5">
            <a:alphaModFix/>
            <a:duotone>
              <a:prstClr val="black"/>
              <a:schemeClr val="tx2">
                <a:tint val="45000"/>
                <a:satMod val="400000"/>
              </a:schemeClr>
            </a:duotone>
            <a:extLst>
              <a:ext uri="{BEBA8EAE-BF5A-486C-A8C5-ECC9F3942E4B}">
                <a14:imgProps xmlns:a14="http://schemas.microsoft.com/office/drawing/2010/main">
                  <a14:imgLayer r:embed="rId6">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7">
            <a:alphaModFix/>
            <a:biLevel thresh="50000"/>
            <a:extLst>
              <a:ext uri="{BEBA8EAE-BF5A-486C-A8C5-ECC9F3942E4B}">
                <a14:imgProps xmlns:a14="http://schemas.microsoft.com/office/drawing/2010/main">
                  <a14:imgLayer r:embed="rId8">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2181043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B23C65-921D-4876-A91B-C8B0E92A5F80}"/>
              </a:ext>
            </a:extLst>
          </p:cNvPr>
          <p:cNvSpPr/>
          <p:nvPr/>
        </p:nvSpPr>
        <p:spPr>
          <a:xfrm>
            <a:off x="144016" y="260648"/>
            <a:ext cx="11903968" cy="5933932"/>
          </a:xfrm>
          <a:prstGeom prst="rect">
            <a:avLst/>
          </a:prstGeom>
        </p:spPr>
        <p:txBody>
          <a:bodyPr wrap="square">
            <a:spAutoFit/>
          </a:bodyPr>
          <a:lstStyle/>
          <a:p>
            <a:pPr lvl="0" algn="ctr" rtl="1">
              <a:lnSpc>
                <a:spcPct val="115000"/>
              </a:lnSpc>
              <a:spcAft>
                <a:spcPts val="1000"/>
              </a:spcAft>
            </a:pPr>
            <a:r>
              <a:rPr lang="ar-JO" sz="2400" b="1" dirty="0">
                <a:uFill>
                  <a:solidFill>
                    <a:srgbClr val="000000"/>
                  </a:solidFill>
                </a:uFill>
                <a:latin typeface="Calibri" panose="020F0502020204030204" pitchFamily="34" charset="0"/>
                <a:ea typeface="SimSun" panose="02010600030101010101" pitchFamily="2" charset="-122"/>
                <a:cs typeface="Simplified Arabic" panose="02020603050405020304" pitchFamily="18" charset="-78"/>
              </a:rPr>
              <a:t> </a:t>
            </a:r>
            <a:r>
              <a:rPr lang="ar-DZ" sz="2400" b="1" dirty="0">
                <a:uFill>
                  <a:solidFill>
                    <a:srgbClr val="000000"/>
                  </a:solidFill>
                </a:uFill>
                <a:latin typeface="Calibri" panose="020F0502020204030204" pitchFamily="34" charset="0"/>
                <a:ea typeface="SimSun" panose="02010600030101010101" pitchFamily="2" charset="-122"/>
                <a:cs typeface="Simplified Arabic" panose="02020603050405020304" pitchFamily="18" charset="-78"/>
              </a:rPr>
              <a:t>معوقات الحريّة الأكاديمية في الجامعات العربية </a:t>
            </a:r>
            <a:endParaRPr lang="ar-JO" sz="2400" b="1" dirty="0">
              <a:uFill>
                <a:solidFill>
                  <a:srgbClr val="000000"/>
                </a:solidFill>
              </a:uFill>
              <a:latin typeface="Calibri" panose="020F0502020204030204" pitchFamily="34" charset="0"/>
              <a:ea typeface="SimSun" panose="02010600030101010101" pitchFamily="2" charset="-122"/>
              <a:cs typeface="Simplified Arabic" panose="02020603050405020304" pitchFamily="18" charset="-78"/>
            </a:endParaRPr>
          </a:p>
          <a:p>
            <a:pPr lvl="0" algn="r" rtl="1">
              <a:lnSpc>
                <a:spcPct val="115000"/>
              </a:lnSpc>
              <a:spcAft>
                <a:spcPts val="1000"/>
              </a:spcAft>
            </a:pPr>
            <a:endParaRPr lang="ar-JO" sz="2000" dirty="0">
              <a:latin typeface="Times New Roman" panose="02020603050405020304" pitchFamily="18" charset="0"/>
              <a:ea typeface="SimSun" panose="02010600030101010101" pitchFamily="2" charset="-122"/>
              <a:cs typeface="Simplified Arabic" panose="02020603050405020304" pitchFamily="18" charset="-78"/>
            </a:endParaRPr>
          </a:p>
          <a:p>
            <a:pPr lvl="0" algn="r" rtl="1">
              <a:lnSpc>
                <a:spcPct val="115000"/>
              </a:lnSpc>
              <a:spcAft>
                <a:spcPts val="1000"/>
              </a:spcAft>
            </a:pPr>
            <a:r>
              <a:rPr lang="ar-JO" sz="2000" dirty="0">
                <a:latin typeface="Times New Roman" panose="02020603050405020304" pitchFamily="18" charset="0"/>
                <a:ea typeface="SimSun" panose="02010600030101010101" pitchFamily="2" charset="-122"/>
                <a:cs typeface="Simplified Arabic" panose="02020603050405020304" pitchFamily="18" charset="-78"/>
              </a:rPr>
              <a:t>        إ</a:t>
            </a:r>
            <a:r>
              <a:rPr lang="ar-DZ" sz="2000" dirty="0">
                <a:latin typeface="Times New Roman" panose="02020603050405020304" pitchFamily="18" charset="0"/>
                <a:ea typeface="SimSun" panose="02010600030101010101" pitchFamily="2" charset="-122"/>
                <a:cs typeface="Simplified Arabic" panose="02020603050405020304" pitchFamily="18" charset="-78"/>
              </a:rPr>
              <a:t>ن هناك تحديات كثيرة تواجه الحريّة الأكاديمية وهي قد تكون معوقات فعلي</a:t>
            </a:r>
            <a:r>
              <a:rPr lang="ar-JO" sz="2000" dirty="0">
                <a:latin typeface="Times New Roman" panose="02020603050405020304" pitchFamily="18" charset="0"/>
                <a:ea typeface="SimSun" panose="02010600030101010101" pitchFamily="2" charset="-122"/>
                <a:cs typeface="Simplified Arabic" panose="02020603050405020304" pitchFamily="18" charset="-78"/>
              </a:rPr>
              <a:t>ة</a:t>
            </a:r>
            <a:r>
              <a:rPr lang="ar-DZ" sz="2000" dirty="0">
                <a:latin typeface="Times New Roman" panose="02020603050405020304" pitchFamily="18" charset="0"/>
                <a:ea typeface="SimSun" panose="02010600030101010101" pitchFamily="2" charset="-122"/>
                <a:cs typeface="Simplified Arabic" panose="02020603050405020304" pitchFamily="18" charset="-78"/>
              </a:rPr>
              <a:t> ذات </a:t>
            </a:r>
            <a:r>
              <a:rPr lang="ar-JO" sz="2000" dirty="0">
                <a:latin typeface="Times New Roman" panose="02020603050405020304" pitchFamily="18" charset="0"/>
                <a:ea typeface="SimSun" panose="02010600030101010101" pitchFamily="2" charset="-122"/>
                <a:cs typeface="Simplified Arabic" panose="02020603050405020304" pitchFamily="18" charset="-78"/>
              </a:rPr>
              <a:t>أ</a:t>
            </a:r>
            <a:r>
              <a:rPr lang="ar-DZ" sz="2000" dirty="0">
                <a:latin typeface="Times New Roman" panose="02020603050405020304" pitchFamily="18" charset="0"/>
                <a:ea typeface="SimSun" panose="02010600030101010101" pitchFamily="2" charset="-122"/>
                <a:cs typeface="Simplified Arabic" panose="02020603050405020304" pitchFamily="18" charset="-78"/>
              </a:rPr>
              <a:t>ثر كبير أو قد تكون تحديات بسيطة يمكن تجاوزها بقليل من الفهم والجرأة الأدبية ولعل</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r>
              <a:rPr lang="ar-DZ" sz="2000" dirty="0">
                <a:latin typeface="Times New Roman" panose="02020603050405020304" pitchFamily="18" charset="0"/>
                <a:ea typeface="SimSun" panose="02010600030101010101" pitchFamily="2" charset="-122"/>
                <a:cs typeface="Simplified Arabic" panose="02020603050405020304" pitchFamily="18" charset="-78"/>
              </a:rPr>
              <a:t> من أهم هذه التحديات</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p>
          <a:p>
            <a:pPr marL="342900" lvl="0" indent="-342900" algn="just" rtl="1">
              <a:lnSpc>
                <a:spcPct val="150000"/>
              </a:lnSpc>
              <a:buFont typeface="Simplified Arabic" panose="02020603050405020304" pitchFamily="18" charset="-78"/>
              <a:buChar char="-"/>
            </a:pPr>
            <a:r>
              <a:rPr lang="ar-JO" sz="2000" dirty="0">
                <a:latin typeface="Times New Roman" panose="02020603050405020304" pitchFamily="18" charset="0"/>
                <a:ea typeface="SimSun" panose="02010600030101010101" pitchFamily="2" charset="-122"/>
                <a:cs typeface="Simplified Arabic" panose="02020603050405020304" pitchFamily="18" charset="-78"/>
              </a:rPr>
              <a:t>تعقيدات ا</a:t>
            </a:r>
            <a:r>
              <a:rPr lang="ar-DZ" sz="2000" dirty="0">
                <a:latin typeface="Times New Roman" panose="02020603050405020304" pitchFamily="18" charset="0"/>
                <a:ea typeface="SimSun" panose="02010600030101010101" pitchFamily="2" charset="-122"/>
                <a:cs typeface="Simplified Arabic" panose="02020603050405020304" pitchFamily="18" charset="-78"/>
              </a:rPr>
              <a:t>لجهات الإدارية والرقابية التي تتصف بضيق الأفق والبيروقراطية، فقد تحول الجهات الرقابية مثلا دون تدريس الأستاذ لكتب بعينها ، كما </a:t>
            </a:r>
            <a:r>
              <a:rPr lang="ar-JO" sz="2000" dirty="0">
                <a:latin typeface="Times New Roman" panose="02020603050405020304" pitchFamily="18" charset="0"/>
                <a:ea typeface="SimSun" panose="02010600030101010101" pitchFamily="2" charset="-122"/>
                <a:cs typeface="Simplified Arabic" panose="02020603050405020304" pitchFamily="18" charset="-78"/>
              </a:rPr>
              <a:t>قد </a:t>
            </a:r>
            <a:r>
              <a:rPr lang="ar-DZ" sz="2000" dirty="0">
                <a:latin typeface="Times New Roman" panose="02020603050405020304" pitchFamily="18" charset="0"/>
                <a:ea typeface="SimSun" panose="02010600030101010101" pitchFamily="2" charset="-122"/>
                <a:cs typeface="Simplified Arabic" panose="02020603050405020304" pitchFamily="18" charset="-78"/>
              </a:rPr>
              <a:t>تفرض شروط</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r>
              <a:rPr lang="ar-DZ" sz="2000" dirty="0">
                <a:latin typeface="Times New Roman" panose="02020603050405020304" pitchFamily="18" charset="0"/>
                <a:ea typeface="SimSun" panose="02010600030101010101" pitchFamily="2" charset="-122"/>
                <a:cs typeface="Simplified Arabic" panose="02020603050405020304" pitchFamily="18" charset="-78"/>
              </a:rPr>
              <a:t>ا للحصول على تصاريح لإجراء استبيان</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r>
              <a:rPr lang="ar-DZ" sz="2000" dirty="0">
                <a:latin typeface="Times New Roman" panose="02020603050405020304" pitchFamily="18" charset="0"/>
                <a:ea typeface="SimSun" panose="02010600030101010101" pitchFamily="2" charset="-122"/>
                <a:cs typeface="Simplified Arabic" panose="02020603050405020304" pitchFamily="18" charset="-78"/>
              </a:rPr>
              <a:t>ا </a:t>
            </a:r>
            <a:r>
              <a:rPr lang="ar-JO" sz="2000" dirty="0">
                <a:latin typeface="Times New Roman" panose="02020603050405020304" pitchFamily="18" charset="0"/>
                <a:ea typeface="SimSun" panose="02010600030101010101" pitchFamily="2" charset="-122"/>
                <a:cs typeface="Simplified Arabic" panose="02020603050405020304" pitchFamily="18" charset="-78"/>
              </a:rPr>
              <a:t>معينًا او إجراء المقابلات مع المعنيين.</a:t>
            </a:r>
            <a:endParaRPr lang="ar-DZ" sz="2000" dirty="0">
              <a:latin typeface="Times New Roman" panose="02020603050405020304" pitchFamily="18" charset="0"/>
              <a:ea typeface="SimSun" panose="02010600030101010101" pitchFamily="2" charset="-122"/>
              <a:cs typeface="Simplified Arabic" panose="02020603050405020304" pitchFamily="18" charset="-78"/>
            </a:endParaRPr>
          </a:p>
          <a:p>
            <a:pPr algn="just" rtl="1">
              <a:lnSpc>
                <a:spcPct val="150000"/>
              </a:lnSpc>
            </a:pPr>
            <a:r>
              <a:rPr lang="ar-DZ" sz="2000" dirty="0">
                <a:latin typeface="Times New Roman" panose="02020603050405020304" pitchFamily="18" charset="0"/>
                <a:ea typeface="SimSun" panose="02010600030101010101" pitchFamily="2" charset="-122"/>
                <a:cs typeface="Simplified Arabic" panose="02020603050405020304" pitchFamily="18" charset="-78"/>
              </a:rPr>
              <a:t> - تعس</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r>
              <a:rPr lang="ar-DZ" sz="2000" dirty="0">
                <a:latin typeface="Times New Roman" panose="02020603050405020304" pitchFamily="18" charset="0"/>
                <a:ea typeface="SimSun" panose="02010600030101010101" pitchFamily="2" charset="-122"/>
                <a:cs typeface="Simplified Arabic" panose="02020603050405020304" pitchFamily="18" charset="-78"/>
              </a:rPr>
              <a:t>ف السلطة السياسية وغياب الديمقراطية</a:t>
            </a:r>
            <a:r>
              <a:rPr lang="ar-JO" sz="2000" dirty="0">
                <a:latin typeface="Times New Roman" panose="02020603050405020304" pitchFamily="18" charset="0"/>
                <a:ea typeface="SimSun" panose="02010600030101010101" pitchFamily="2" charset="-122"/>
                <a:cs typeface="Simplified Arabic" panose="02020603050405020304" pitchFamily="18" charset="-78"/>
              </a:rPr>
              <a:t>.في المجتمع نفسه.</a:t>
            </a:r>
            <a:endParaRPr lang="ar-DZ" sz="2000" dirty="0">
              <a:latin typeface="Times New Roman" panose="02020603050405020304" pitchFamily="18" charset="0"/>
              <a:ea typeface="SimSun" panose="02010600030101010101" pitchFamily="2" charset="-122"/>
              <a:cs typeface="Simplified Arabic" panose="02020603050405020304" pitchFamily="18" charset="-78"/>
            </a:endParaRPr>
          </a:p>
          <a:p>
            <a:pPr algn="just" rtl="1">
              <a:lnSpc>
                <a:spcPct val="150000"/>
              </a:lnSpc>
            </a:pPr>
            <a:r>
              <a:rPr lang="ar-DZ" sz="2000" dirty="0">
                <a:latin typeface="Times New Roman" panose="02020603050405020304" pitchFamily="18" charset="0"/>
                <a:ea typeface="SimSun" panose="02010600030101010101" pitchFamily="2" charset="-122"/>
                <a:cs typeface="Simplified Arabic" panose="02020603050405020304" pitchFamily="18" charset="-78"/>
              </a:rPr>
              <a:t> - الضغوطات الاجتماعية على مؤسسات التعليم العالي </a:t>
            </a:r>
            <a:r>
              <a:rPr lang="ar-JO" sz="2000" dirty="0">
                <a:latin typeface="Times New Roman" panose="02020603050405020304" pitchFamily="18" charset="0"/>
                <a:ea typeface="SimSun" panose="02010600030101010101" pitchFamily="2" charset="-122"/>
                <a:cs typeface="Simplified Arabic" panose="02020603050405020304" pitchFamily="18" charset="-78"/>
              </a:rPr>
              <a:t>و</a:t>
            </a:r>
            <a:r>
              <a:rPr lang="ar-DZ" sz="2000" dirty="0">
                <a:latin typeface="Times New Roman" panose="02020603050405020304" pitchFamily="18" charset="0"/>
                <a:ea typeface="SimSun" panose="02010600030101010101" pitchFamily="2" charset="-122"/>
                <a:cs typeface="Simplified Arabic" panose="02020603050405020304" pitchFamily="18" charset="-78"/>
              </a:rPr>
              <a:t>الثقافة المجتمعية التي قد تكون </a:t>
            </a:r>
            <a:r>
              <a:rPr lang="ar-JO" sz="2000" dirty="0">
                <a:latin typeface="Times New Roman" panose="02020603050405020304" pitchFamily="18" charset="0"/>
                <a:ea typeface="SimSun" panose="02010600030101010101" pitchFamily="2" charset="-122"/>
                <a:cs typeface="Simplified Arabic" panose="02020603050405020304" pitchFamily="18" charset="-78"/>
              </a:rPr>
              <a:t>أ</a:t>
            </a:r>
            <a:r>
              <a:rPr lang="ar-DZ" sz="2000" dirty="0">
                <a:latin typeface="Times New Roman" panose="02020603050405020304" pitchFamily="18" charset="0"/>
                <a:ea typeface="SimSun" panose="02010600030101010101" pitchFamily="2" charset="-122"/>
                <a:cs typeface="Simplified Arabic" panose="02020603050405020304" pitchFamily="18" charset="-78"/>
              </a:rPr>
              <a:t>حيان</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r>
              <a:rPr lang="ar-DZ" sz="2000" dirty="0">
                <a:latin typeface="Times New Roman" panose="02020603050405020304" pitchFamily="18" charset="0"/>
                <a:ea typeface="SimSun" panose="02010600030101010101" pitchFamily="2" charset="-122"/>
                <a:cs typeface="Simplified Arabic" panose="02020603050405020304" pitchFamily="18" charset="-78"/>
              </a:rPr>
              <a:t>ا متخلف</a:t>
            </a:r>
            <a:r>
              <a:rPr lang="ar-JO" sz="2000" dirty="0">
                <a:latin typeface="Times New Roman" panose="02020603050405020304" pitchFamily="18" charset="0"/>
                <a:ea typeface="SimSun" panose="02010600030101010101" pitchFamily="2" charset="-122"/>
                <a:cs typeface="Simplified Arabic" panose="02020603050405020304" pitchFamily="18" charset="-78"/>
              </a:rPr>
              <a:t>ة</a:t>
            </a:r>
            <a:r>
              <a:rPr lang="ar-DZ" sz="2000" dirty="0">
                <a:latin typeface="Times New Roman" panose="02020603050405020304" pitchFamily="18" charset="0"/>
                <a:ea typeface="SimSun" panose="02010600030101010101" pitchFamily="2" charset="-122"/>
                <a:cs typeface="Simplified Arabic" panose="02020603050405020304" pitchFamily="18" charset="-78"/>
              </a:rPr>
              <a:t> وراكد</a:t>
            </a:r>
            <a:r>
              <a:rPr lang="ar-JO" sz="2000" dirty="0">
                <a:latin typeface="Times New Roman" panose="02020603050405020304" pitchFamily="18" charset="0"/>
                <a:ea typeface="SimSun" panose="02010600030101010101" pitchFamily="2" charset="-122"/>
                <a:cs typeface="Simplified Arabic" panose="02020603050405020304" pitchFamily="18" charset="-78"/>
              </a:rPr>
              <a:t>ة</a:t>
            </a:r>
            <a:r>
              <a:rPr lang="ar-DZ" sz="2000" dirty="0">
                <a:latin typeface="Times New Roman" panose="02020603050405020304" pitchFamily="18" charset="0"/>
                <a:ea typeface="SimSun" panose="02010600030101010101" pitchFamily="2" charset="-122"/>
                <a:cs typeface="Simplified Arabic" panose="02020603050405020304" pitchFamily="18" charset="-78"/>
              </a:rPr>
              <a:t> ولذا فإنها تعادي الحريّة الأكاديمية</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endParaRPr lang="ar-DZ" sz="2000" dirty="0">
              <a:latin typeface="Times New Roman" panose="02020603050405020304" pitchFamily="18" charset="0"/>
              <a:ea typeface="SimSun" panose="02010600030101010101" pitchFamily="2" charset="-122"/>
              <a:cs typeface="Simplified Arabic" panose="02020603050405020304" pitchFamily="18" charset="-78"/>
            </a:endParaRPr>
          </a:p>
          <a:p>
            <a:pPr algn="just" rtl="1">
              <a:lnSpc>
                <a:spcPct val="150000"/>
              </a:lnSpc>
            </a:pPr>
            <a:r>
              <a:rPr lang="ar-DZ" sz="2000" dirty="0">
                <a:latin typeface="Times New Roman" panose="02020603050405020304" pitchFamily="18" charset="0"/>
                <a:ea typeface="SimSun" panose="02010600030101010101" pitchFamily="2" charset="-122"/>
                <a:cs typeface="Simplified Arabic" panose="02020603050405020304" pitchFamily="18" charset="-78"/>
              </a:rPr>
              <a:t> - عدم </a:t>
            </a:r>
            <a:r>
              <a:rPr lang="ar-JO" sz="2000" dirty="0">
                <a:latin typeface="Times New Roman" panose="02020603050405020304" pitchFamily="18" charset="0"/>
                <a:ea typeface="SimSun" panose="02010600030101010101" pitchFamily="2" charset="-122"/>
                <a:cs typeface="Simplified Arabic" panose="02020603050405020304" pitchFamily="18" charset="-78"/>
              </a:rPr>
              <a:t>أ</a:t>
            </a:r>
            <a:r>
              <a:rPr lang="ar-DZ" sz="2000" dirty="0">
                <a:latin typeface="Times New Roman" panose="02020603050405020304" pitchFamily="18" charset="0"/>
                <a:ea typeface="SimSun" panose="02010600030101010101" pitchFamily="2" charset="-122"/>
                <a:cs typeface="Simplified Arabic" panose="02020603050405020304" pitchFamily="18" charset="-78"/>
              </a:rPr>
              <a:t>هلي</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r>
              <a:rPr lang="ar-DZ" sz="2000" dirty="0">
                <a:latin typeface="Times New Roman" panose="02020603050405020304" pitchFamily="18" charset="0"/>
                <a:ea typeface="SimSun" panose="02010600030101010101" pitchFamily="2" charset="-122"/>
                <a:cs typeface="Simplified Arabic" panose="02020603050405020304" pitchFamily="18" charset="-78"/>
              </a:rPr>
              <a:t>ة أعضاء المجتمع الأكاديمي نفسه لممارسة الحريّة الأكاديمية</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endParaRPr lang="ar-DZ" sz="2000" dirty="0">
              <a:latin typeface="Times New Roman" panose="02020603050405020304" pitchFamily="18" charset="0"/>
              <a:ea typeface="SimSun" panose="02010600030101010101" pitchFamily="2" charset="-122"/>
              <a:cs typeface="Simplified Arabic" panose="02020603050405020304" pitchFamily="18" charset="-78"/>
            </a:endParaRPr>
          </a:p>
          <a:p>
            <a:pPr algn="just" rtl="1">
              <a:lnSpc>
                <a:spcPct val="150000"/>
              </a:lnSpc>
            </a:pPr>
            <a:r>
              <a:rPr lang="ar-DZ" sz="2000" dirty="0">
                <a:latin typeface="Times New Roman" panose="02020603050405020304" pitchFamily="18" charset="0"/>
                <a:ea typeface="SimSun" panose="02010600030101010101" pitchFamily="2" charset="-122"/>
                <a:cs typeface="Simplified Arabic" panose="02020603050405020304" pitchFamily="18" charset="-78"/>
              </a:rPr>
              <a:t> - عدم </a:t>
            </a:r>
            <a:r>
              <a:rPr lang="ar-JO" sz="2000" dirty="0">
                <a:latin typeface="Times New Roman" panose="02020603050405020304" pitchFamily="18" charset="0"/>
                <a:ea typeface="SimSun" panose="02010600030101010101" pitchFamily="2" charset="-122"/>
                <a:cs typeface="Simplified Arabic" panose="02020603050405020304" pitchFamily="18" charset="-78"/>
              </a:rPr>
              <a:t>إ</a:t>
            </a:r>
            <a:r>
              <a:rPr lang="ar-DZ" sz="2000" dirty="0">
                <a:latin typeface="Times New Roman" panose="02020603050405020304" pitchFamily="18" charset="0"/>
                <a:ea typeface="SimSun" panose="02010600030101010101" pitchFamily="2" charset="-122"/>
                <a:cs typeface="Simplified Arabic" panose="02020603050405020304" pitchFamily="18" charset="-78"/>
              </a:rPr>
              <a:t>نصاف مناخ مؤسسة التعليم العالي بالانفتاح والإيمان بالتنو</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r>
              <a:rPr lang="ar-DZ" sz="2000" dirty="0">
                <a:latin typeface="Times New Roman" panose="02020603050405020304" pitchFamily="18" charset="0"/>
                <a:ea typeface="SimSun" panose="02010600030101010101" pitchFamily="2" charset="-122"/>
                <a:cs typeface="Simplified Arabic" panose="02020603050405020304" pitchFamily="18" charset="-78"/>
              </a:rPr>
              <a:t>ع والتعددية وقبول الآخر وحرية إبداء الرأي والتعبير</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endParaRPr lang="ar-DZ" sz="2000" dirty="0">
              <a:latin typeface="Times New Roman" panose="02020603050405020304" pitchFamily="18" charset="0"/>
              <a:ea typeface="SimSun" panose="02010600030101010101" pitchFamily="2" charset="-122"/>
              <a:cs typeface="Simplified Arabic" panose="02020603050405020304" pitchFamily="18" charset="-78"/>
            </a:endParaRPr>
          </a:p>
          <a:p>
            <a:pPr algn="just" rtl="1">
              <a:lnSpc>
                <a:spcPct val="150000"/>
              </a:lnSpc>
            </a:pPr>
            <a:r>
              <a:rPr lang="ar-DZ" sz="2000" dirty="0">
                <a:latin typeface="Times New Roman" panose="02020603050405020304" pitchFamily="18" charset="0"/>
                <a:ea typeface="SimSun" panose="02010600030101010101" pitchFamily="2" charset="-122"/>
                <a:cs typeface="Simplified Arabic" panose="02020603050405020304" pitchFamily="18" charset="-78"/>
              </a:rPr>
              <a:t> - ندرة أو شح التمويل المخص</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r>
              <a:rPr lang="ar-DZ" sz="2000" dirty="0">
                <a:latin typeface="Times New Roman" panose="02020603050405020304" pitchFamily="18" charset="0"/>
                <a:ea typeface="SimSun" panose="02010600030101010101" pitchFamily="2" charset="-122"/>
                <a:cs typeface="Simplified Arabic" panose="02020603050405020304" pitchFamily="18" charset="-78"/>
              </a:rPr>
              <a:t>ص للجامعات في الوطن العربي </a:t>
            </a:r>
            <a:r>
              <a:rPr lang="ar-JO" sz="2000" dirty="0">
                <a:latin typeface="Times New Roman" panose="02020603050405020304" pitchFamily="18" charset="0"/>
                <a:ea typeface="SimSun" panose="02010600030101010101" pitchFamily="2" charset="-122"/>
                <a:cs typeface="Simplified Arabic" panose="02020603050405020304" pitchFamily="18" charset="-78"/>
              </a:rPr>
              <a:t>و</a:t>
            </a:r>
            <a:r>
              <a:rPr lang="ar-DZ" sz="2000" dirty="0">
                <a:latin typeface="Times New Roman" panose="02020603050405020304" pitchFamily="18" charset="0"/>
                <a:ea typeface="SimSun" panose="02010600030101010101" pitchFamily="2" charset="-122"/>
                <a:cs typeface="Simplified Arabic" panose="02020603050405020304" pitchFamily="18" charset="-78"/>
              </a:rPr>
              <a:t>عدم توفير المخص</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r>
              <a:rPr lang="ar-DZ" sz="2000" dirty="0">
                <a:latin typeface="Times New Roman" panose="02020603050405020304" pitchFamily="18" charset="0"/>
                <a:ea typeface="SimSun" panose="02010600030101010101" pitchFamily="2" charset="-122"/>
                <a:cs typeface="Simplified Arabic" panose="02020603050405020304" pitchFamily="18" charset="-78"/>
              </a:rPr>
              <a:t>صات المالية </a:t>
            </a:r>
            <a:r>
              <a:rPr lang="ar-JO" sz="2000" dirty="0">
                <a:latin typeface="Times New Roman" panose="02020603050405020304" pitchFamily="18" charset="0"/>
                <a:ea typeface="SimSun" panose="02010600030101010101" pitchFamily="2" charset="-122"/>
                <a:cs typeface="Simplified Arabic" panose="02020603050405020304" pitchFamily="18" charset="-78"/>
              </a:rPr>
              <a:t>الكافية </a:t>
            </a:r>
            <a:r>
              <a:rPr lang="ar-DZ" sz="2000" dirty="0">
                <a:latin typeface="Times New Roman" panose="02020603050405020304" pitchFamily="18" charset="0"/>
                <a:ea typeface="SimSun" panose="02010600030101010101" pitchFamily="2" charset="-122"/>
                <a:cs typeface="Simplified Arabic" panose="02020603050405020304" pitchFamily="18" charset="-78"/>
              </a:rPr>
              <a:t>التي تمك</a:t>
            </a:r>
            <a:r>
              <a:rPr lang="ar-JO" sz="2000" dirty="0">
                <a:latin typeface="Times New Roman" panose="02020603050405020304" pitchFamily="18" charset="0"/>
                <a:ea typeface="SimSun" panose="02010600030101010101" pitchFamily="2" charset="-122"/>
                <a:cs typeface="Simplified Arabic" panose="02020603050405020304" pitchFamily="18" charset="-78"/>
              </a:rPr>
              <a:t>ّ</a:t>
            </a:r>
            <a:r>
              <a:rPr lang="ar-DZ" sz="2000" dirty="0">
                <a:latin typeface="Times New Roman" panose="02020603050405020304" pitchFamily="18" charset="0"/>
                <a:ea typeface="SimSun" panose="02010600030101010101" pitchFamily="2" charset="-122"/>
                <a:cs typeface="Simplified Arabic" panose="02020603050405020304" pitchFamily="18" charset="-78"/>
              </a:rPr>
              <a:t>ن المنظمة الأكاديمية من مم</a:t>
            </a:r>
            <a:r>
              <a:rPr lang="ar-JO" sz="2000" dirty="0">
                <a:latin typeface="Times New Roman" panose="02020603050405020304" pitchFamily="18" charset="0"/>
                <a:ea typeface="SimSun" panose="02010600030101010101" pitchFamily="2" charset="-122"/>
                <a:cs typeface="Simplified Arabic" panose="02020603050405020304" pitchFamily="18" charset="-78"/>
              </a:rPr>
              <a:t>ار</a:t>
            </a:r>
            <a:r>
              <a:rPr lang="ar-DZ" sz="2000" dirty="0">
                <a:latin typeface="Times New Roman" panose="02020603050405020304" pitchFamily="18" charset="0"/>
                <a:ea typeface="SimSun" panose="02010600030101010101" pitchFamily="2" charset="-122"/>
                <a:cs typeface="Simplified Arabic" panose="02020603050405020304" pitchFamily="18" charset="-78"/>
              </a:rPr>
              <a:t>سة استقلالها </a:t>
            </a:r>
            <a:r>
              <a:rPr lang="ar-JO" sz="2000" dirty="0">
                <a:latin typeface="Times New Roman" panose="02020603050405020304" pitchFamily="18" charset="0"/>
                <a:ea typeface="SimSun" panose="02010600030101010101" pitchFamily="2" charset="-122"/>
                <a:cs typeface="Simplified Arabic" panose="02020603050405020304" pitchFamily="18" charset="-78"/>
              </a:rPr>
              <a:t>وحريتها </a:t>
            </a:r>
            <a:r>
              <a:rPr lang="ar-DZ" sz="2000" dirty="0">
                <a:latin typeface="Times New Roman" panose="02020603050405020304" pitchFamily="18" charset="0"/>
                <a:ea typeface="SimSun" panose="02010600030101010101" pitchFamily="2" charset="-122"/>
                <a:cs typeface="Simplified Arabic" panose="02020603050405020304" pitchFamily="18" charset="-78"/>
              </a:rPr>
              <a:t>وتوفير الإمكانات والتسهيلات الضرورية للتدريس المبدع والبحث العلمي</a:t>
            </a:r>
            <a:r>
              <a:rPr lang="ar-JO" sz="2000" dirty="0">
                <a:latin typeface="Times New Roman" panose="02020603050405020304" pitchFamily="18" charset="0"/>
                <a:ea typeface="SimSun" panose="02010600030101010101" pitchFamily="2" charset="-122"/>
                <a:cs typeface="Simplified Arabic" panose="02020603050405020304" pitchFamily="18" charset="-78"/>
              </a:rPr>
              <a:t>.(بطاح،2017)</a:t>
            </a:r>
          </a:p>
          <a:p>
            <a:pPr algn="justLow" rtl="1"/>
            <a:endParaRPr lang="en-US" sz="1800" dirty="0">
              <a:effectLst/>
              <a:latin typeface="Times New Roman" panose="02020603050405020304" pitchFamily="18" charset="0"/>
              <a:ea typeface="SimSun" panose="02010600030101010101" pitchFamily="2" charset="-122"/>
            </a:endParaRPr>
          </a:p>
        </p:txBody>
      </p:sp>
      <p:pic>
        <p:nvPicPr>
          <p:cNvPr id="5" name="Google Shape;111;p1">
            <a:extLst>
              <a:ext uri="{FF2B5EF4-FFF2-40B4-BE49-F238E27FC236}">
                <a16:creationId xmlns:a16="http://schemas.microsoft.com/office/drawing/2014/main" id="{0F47D9A5-90C4-4231-8A7F-06867F908F63}"/>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pic>
        <p:nvPicPr>
          <p:cNvPr id="6" name="Google Shape;115;p1">
            <a:extLst>
              <a:ext uri="{FF2B5EF4-FFF2-40B4-BE49-F238E27FC236}">
                <a16:creationId xmlns:a16="http://schemas.microsoft.com/office/drawing/2014/main" id="{130E1D9D-ABBB-4E9E-986B-3A9F437B451D}"/>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8353693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279576" y="399662"/>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145" name="Google Shape;145;p3"/>
          <p:cNvSpPr txBox="1"/>
          <p:nvPr/>
        </p:nvSpPr>
        <p:spPr>
          <a:xfrm>
            <a:off x="3791744" y="422521"/>
            <a:ext cx="4608512"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مقترحات لتفعيل الحريّات الأكاديمية</a:t>
            </a:r>
          </a:p>
        </p:txBody>
      </p:sp>
      <p:sp>
        <p:nvSpPr>
          <p:cNvPr id="3" name="Rectangle 2"/>
          <p:cNvSpPr/>
          <p:nvPr/>
        </p:nvSpPr>
        <p:spPr>
          <a:xfrm>
            <a:off x="20712" y="942748"/>
            <a:ext cx="11865309" cy="5851217"/>
          </a:xfrm>
          <a:prstGeom prst="rect">
            <a:avLst/>
          </a:prstGeom>
        </p:spPr>
        <p:txBody>
          <a:bodyPr wrap="square">
            <a:spAutoFit/>
          </a:bodyPr>
          <a:lstStyle/>
          <a:p>
            <a:pPr algn="r" rtl="1">
              <a:lnSpc>
                <a:spcPct val="150000"/>
              </a:lnSpc>
            </a:pPr>
            <a:r>
              <a:rPr lang="ar-JO" sz="2100" dirty="0">
                <a:latin typeface="SimplifiedArabic,Bold"/>
                <a:cs typeface="+mj-cs"/>
              </a:rPr>
              <a:t>- منح الجامعات مزيدًا من الاستقلالية بحيث تقود نفسها بنفسها من خلال مجالسها ( مجلس الأمناء).</a:t>
            </a:r>
          </a:p>
          <a:p>
            <a:pPr algn="r" rtl="1">
              <a:lnSpc>
                <a:spcPct val="150000"/>
              </a:lnSpc>
            </a:pPr>
            <a:r>
              <a:rPr lang="ar-JO" sz="2100" dirty="0">
                <a:latin typeface="SimplifiedArabic,Bold"/>
                <a:cs typeface="+mj-cs"/>
              </a:rPr>
              <a:t> - تحفيز الجامعات على تحقيق استقلالها المالي وتوفير كافة مستلزمات التدريس الفعال والبحث العلمي الجاد.</a:t>
            </a:r>
          </a:p>
          <a:p>
            <a:pPr algn="r" rtl="1">
              <a:lnSpc>
                <a:spcPct val="150000"/>
              </a:lnSpc>
            </a:pPr>
            <a:r>
              <a:rPr lang="ar-JO" sz="2100" dirty="0">
                <a:latin typeface="SimplifiedArabic,Bold"/>
                <a:cs typeface="+mj-cs"/>
              </a:rPr>
              <a:t> - تبني فكرة إنشاء جمعية أو نقابة أو مجلس الأساتذة الجامعيين يضمن حقوقهم ويدافع عنها فضلاً عن الارتقاء بمستوى المهنة.</a:t>
            </a:r>
          </a:p>
          <a:p>
            <a:pPr algn="r" rtl="1">
              <a:lnSpc>
                <a:spcPct val="150000"/>
              </a:lnSpc>
            </a:pPr>
            <a:r>
              <a:rPr lang="ar-JO" sz="2100" dirty="0">
                <a:latin typeface="SimplifiedArabic,Bold"/>
                <a:cs typeface="+mj-cs"/>
              </a:rPr>
              <a:t> - تكريس التقاليد والأعراف العلمية الأكاديمية الجادة وتشجيع روح البحث العلمي الرصين وممارسة النقد البناء الهادف إلى تنمية المجتمع ليكون مجتمعا حداثيًا ديمقراطيًا متبنيًا لحقوق الإنسان وحرياته.</a:t>
            </a:r>
          </a:p>
          <a:p>
            <a:pPr algn="r" rtl="1">
              <a:lnSpc>
                <a:spcPct val="150000"/>
              </a:lnSpc>
            </a:pPr>
            <a:r>
              <a:rPr lang="ar-JO" sz="2100" dirty="0">
                <a:latin typeface="SimplifiedArabic,Bold"/>
                <a:cs typeface="+mj-cs"/>
              </a:rPr>
              <a:t> - توفير المزايا المادية والمعنوية الاساتذة الأكاديميين والباحثين والعمل على إيقاف هجرة اللازمة للإفادة منها في المجتمع.</a:t>
            </a:r>
          </a:p>
          <a:p>
            <a:pPr algn="r" rtl="1">
              <a:lnSpc>
                <a:spcPct val="150000"/>
              </a:lnSpc>
            </a:pPr>
            <a:r>
              <a:rPr lang="ar-JO" sz="2100" dirty="0">
                <a:latin typeface="SimplifiedArabic,Bold"/>
                <a:cs typeface="+mj-cs"/>
              </a:rPr>
              <a:t>- احترام آراء واجتهادات المجالس الجامعية وإشاعة روح الديمقراطية فيها، وعدم حصر الصلاحيات المهمة في يد رئيس الجامعة.</a:t>
            </a:r>
          </a:p>
          <a:p>
            <a:pPr algn="r" rtl="1">
              <a:lnSpc>
                <a:spcPct val="150000"/>
              </a:lnSpc>
            </a:pPr>
            <a:r>
              <a:rPr lang="ar-JO" sz="2100" dirty="0">
                <a:latin typeface="SimplifiedArabic,Bold"/>
                <a:cs typeface="+mj-cs"/>
              </a:rPr>
              <a:t> - إعادة النظر في التشريعات الجامعية الخاصة بالحرية الأكاديمية بحيث تكون أكثر وضوحًا وأوسع افاقًا.</a:t>
            </a:r>
          </a:p>
          <a:p>
            <a:pPr algn="r" rtl="1">
              <a:lnSpc>
                <a:spcPct val="150000"/>
              </a:lnSpc>
            </a:pPr>
            <a:r>
              <a:rPr lang="ar-JO" sz="2100" dirty="0">
                <a:latin typeface="SimplifiedArabic,Bold"/>
                <a:cs typeface="+mj-cs"/>
              </a:rPr>
              <a:t>- تشجيع الاكاديميين لممارسة وحماية الحريّات الأكاديمية ومنع إضعافها، فهي الرئة التي يتنفس بها الأكاديمي.</a:t>
            </a:r>
            <a:br>
              <a:rPr lang="ar-JO" sz="2100" dirty="0">
                <a:latin typeface="SimplifiedArabic,Bold"/>
                <a:cs typeface="+mj-cs"/>
              </a:rPr>
            </a:br>
            <a:r>
              <a:rPr lang="ar-JO" sz="2100" dirty="0">
                <a:latin typeface="SimplifiedArabic,Bold"/>
                <a:cs typeface="+mj-cs"/>
              </a:rPr>
              <a:t>- سيادة المعايير العلمية في الممارسة الأكاديمية في جميع مراحل التعليم والبحث العلمي.</a:t>
            </a:r>
            <a:br>
              <a:rPr lang="ar-JO" sz="2100" dirty="0">
                <a:latin typeface="SimplifiedArabic,Bold"/>
                <a:cs typeface="+mj-cs"/>
              </a:rPr>
            </a:br>
            <a:r>
              <a:rPr lang="ar-JO" sz="2100" dirty="0">
                <a:latin typeface="SimplifiedArabic,Bold"/>
                <a:cs typeface="+mj-cs"/>
              </a:rPr>
              <a:t>-  وضع مواثيق الشرف التي تؤطّر ممارسة الأكاديميين لأنشطتهم الأكاديمية، وتهتم بعملية البحث العلمي، والأمانة العلمية، والابتعاد عن التحيز السياسي أو الديني أو الطائفي.</a:t>
            </a:r>
          </a:p>
        </p:txBody>
      </p:sp>
      <p:pic>
        <p:nvPicPr>
          <p:cNvPr id="14" name="Google Shape;149;p3">
            <a:extLst>
              <a:ext uri="{FF2B5EF4-FFF2-40B4-BE49-F238E27FC236}">
                <a16:creationId xmlns:a16="http://schemas.microsoft.com/office/drawing/2014/main" id="{780B2BBB-C09E-4244-96DB-928CF06CBC27}"/>
              </a:ext>
            </a:extLst>
          </p:cNvPr>
          <p:cNvPicPr preferRelativeResize="0"/>
          <p:nvPr/>
        </p:nvPicPr>
        <p:blipFill rotWithShape="1">
          <a:blip r:embed="rId4">
            <a:alphaModFix/>
            <a:duotone>
              <a:prstClr val="black"/>
              <a:schemeClr val="accent3">
                <a:tint val="45000"/>
                <a:satMod val="400000"/>
              </a:schemeClr>
            </a:duotone>
          </a:blip>
          <a:srcRect/>
          <a:stretch/>
        </p:blipFill>
        <p:spPr>
          <a:xfrm>
            <a:off x="247874" y="6548767"/>
            <a:ext cx="1879649" cy="309233"/>
          </a:xfrm>
          <a:prstGeom prst="rect">
            <a:avLst/>
          </a:prstGeom>
          <a:noFill/>
          <a:ln>
            <a:noFill/>
          </a:ln>
        </p:spPr>
      </p:pic>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5">
            <a:alphaModFix/>
            <a:duotone>
              <a:prstClr val="black"/>
              <a:schemeClr val="tx2">
                <a:tint val="45000"/>
                <a:satMod val="400000"/>
              </a:schemeClr>
            </a:duotone>
            <a:extLst>
              <a:ext uri="{BEBA8EAE-BF5A-486C-A8C5-ECC9F3942E4B}">
                <a14:imgProps xmlns:a14="http://schemas.microsoft.com/office/drawing/2010/main">
                  <a14:imgLayer r:embed="rId6">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7">
            <a:alphaModFix/>
            <a:biLevel thresh="50000"/>
            <a:extLst>
              <a:ext uri="{BEBA8EAE-BF5A-486C-A8C5-ECC9F3942E4B}">
                <a14:imgProps xmlns:a14="http://schemas.microsoft.com/office/drawing/2010/main">
                  <a14:imgLayer r:embed="rId8">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1881825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3C076DB4-CA3F-418F-BF21-FEB5894675F3}"/>
              </a:ext>
            </a:extLst>
          </p:cNvPr>
          <p:cNvSpPr/>
          <p:nvPr/>
        </p:nvSpPr>
        <p:spPr>
          <a:xfrm>
            <a:off x="215900" y="0"/>
            <a:ext cx="11521280" cy="6858000"/>
          </a:xfrm>
          <a:prstGeom prst="ellipse">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rtl="1" fontAlgn="base"/>
            <a:r>
              <a:rPr lang="ar-JO" sz="2800" b="1" u="sng" dirty="0">
                <a:solidFill>
                  <a:srgbClr val="3A2A34"/>
                </a:solidFill>
                <a:cs typeface="+mj-cs"/>
              </a:rPr>
              <a:t>خاتمة</a:t>
            </a:r>
          </a:p>
          <a:p>
            <a:pPr algn="just" rtl="1" fontAlgn="base"/>
            <a:endParaRPr lang="ar-JO" sz="2000" dirty="0">
              <a:solidFill>
                <a:schemeClr val="accent1"/>
              </a:solidFill>
              <a:cs typeface="+mj-cs"/>
            </a:endParaRPr>
          </a:p>
          <a:p>
            <a:pPr algn="just" rtl="1" fontAlgn="base"/>
            <a:r>
              <a:rPr lang="ar-JO" sz="2000" dirty="0">
                <a:solidFill>
                  <a:srgbClr val="3A2A34"/>
                </a:solidFill>
                <a:cs typeface="+mj-cs"/>
              </a:rPr>
              <a:t>        تعتبر </a:t>
            </a:r>
            <a:r>
              <a:rPr lang="ar-JO" sz="2000" dirty="0">
                <a:solidFill>
                  <a:srgbClr val="3A2A34"/>
                </a:solidFill>
              </a:rPr>
              <a:t>الحريّات الأكاديمية </a:t>
            </a:r>
            <a:r>
              <a:rPr lang="ar-JO" sz="2000" dirty="0">
                <a:solidFill>
                  <a:srgbClr val="3A2A34"/>
                </a:solidFill>
                <a:cs typeface="+mj-cs"/>
              </a:rPr>
              <a:t>ركنًا أساسيًا من أركان نهضة الشعوب المستندة على العلم والتعليم الجامعي، وبهذا يقع على الجامعة مسؤولية توفير السبل المختلفة لضمان تحقيق هذه الحريّة من أجل التفاعل المثمر في إطار تحقيق وظائف الجامعة في مجالات التعليم والبحث العلمي وخدمة المجتمع في إطار فلسفة المجتمع، وتحقيقا لهذا الغرض لا ينبغي تقييد الحريّات الأكاديمية على ممارسة النشاطات الأكاديمية والتعليم الجامعي والبحث العلمي، فمن الضرورة أن تحرص الجامعة على دعم أعضاء هيئة التدريس، وتشجيعهم على التنوع باستخدام أساليب متنوعة في التدريس بعيدًا عن التقيد بمحتوى المادة المقترح ، إلى جانب الاهتمام بالجانب التكويني للأستاذ الجامعي في مراحل ما بعد الدكتوراة ، مما يعزّز القدرات التعليمية لديهم. إن ممارسة الحريّة الأكاديمية مسؤولية ثقيلة تتطلب من جميع المعنيين بها الوعي وسعة الافق والتبصر بالنتائج ولذا لا بدّ من التوعية بطبيعتها والتثقيف بمبادئها وتأصيل ثقافة الأستاذ حولها وصولاً إلى ممارستها بنجاح، مع الحرص على تبادل الخبرات مع الجامعات العالمية للاستفادة من تجاربهم في مجال الحريّة الأكاديمية .</a:t>
            </a:r>
          </a:p>
          <a:p>
            <a:pPr algn="just" rtl="1" fontAlgn="base"/>
            <a:endParaRPr lang="ar-JO" sz="2000" dirty="0">
              <a:solidFill>
                <a:schemeClr val="accent1"/>
              </a:solidFill>
              <a:cs typeface="+mj-cs"/>
            </a:endParaRPr>
          </a:p>
        </p:txBody>
      </p:sp>
      <p:pic>
        <p:nvPicPr>
          <p:cNvPr id="4" name="Google Shape;111;p1">
            <a:extLst>
              <a:ext uri="{FF2B5EF4-FFF2-40B4-BE49-F238E27FC236}">
                <a16:creationId xmlns:a16="http://schemas.microsoft.com/office/drawing/2014/main" id="{77FA7743-C68A-4E56-A660-383F89C74117}"/>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55753" y="0"/>
            <a:ext cx="201163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1170337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2639616" y="318407"/>
            <a:ext cx="5904656" cy="954107"/>
          </a:xfrm>
          <a:prstGeom prst="rect">
            <a:avLst/>
          </a:prstGeom>
          <a:noFill/>
        </p:spPr>
        <p:txBody>
          <a:bodyPr wrap="square">
            <a:spAutoFit/>
          </a:bodyPr>
          <a:lstStyle/>
          <a:p>
            <a:pPr lvl="0" algn="just" rtl="1">
              <a:defRPr/>
            </a:pPr>
            <a:r>
              <a:rPr lang="ar-JO" sz="2800" b="1" dirty="0">
                <a:solidFill>
                  <a:schemeClr val="tx1"/>
                </a:solidFill>
                <a:cs typeface="Times New Roman" panose="02020603050405020304" pitchFamily="18" charset="0"/>
              </a:rPr>
              <a:t>مفهوم الأخلاق وأنواعها ووظائفها ونظرياتها</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2800" b="1" i="0" u="none" strike="noStrike" kern="0" cap="none" spc="0" normalizeH="0" baseline="0" noProof="0" dirty="0">
              <a:ln>
                <a:noFill/>
              </a:ln>
              <a:solidFill>
                <a:schemeClr val="tx1"/>
              </a:solidFill>
              <a:effectLst/>
              <a:uLnTx/>
              <a:uFillTx/>
              <a:latin typeface="Arial"/>
              <a:cs typeface="Times New Roman" panose="02020603050405020304" pitchFamily="18" charset="0"/>
              <a:sym typeface="Arial"/>
            </a:endParaRPr>
          </a:p>
        </p:txBody>
      </p:sp>
      <p:sp>
        <p:nvSpPr>
          <p:cNvPr id="5" name="TextBox 4">
            <a:extLst>
              <a:ext uri="{FF2B5EF4-FFF2-40B4-BE49-F238E27FC236}">
                <a16:creationId xmlns:a16="http://schemas.microsoft.com/office/drawing/2014/main" id="{2670FE89-E7A1-4D0A-964E-A2E8DCD0E2B5}"/>
              </a:ext>
            </a:extLst>
          </p:cNvPr>
          <p:cNvSpPr txBox="1"/>
          <p:nvPr/>
        </p:nvSpPr>
        <p:spPr>
          <a:xfrm>
            <a:off x="395330" y="786605"/>
            <a:ext cx="11496600" cy="5940088"/>
          </a:xfrm>
          <a:prstGeom prst="rect">
            <a:avLst/>
          </a:prstGeom>
          <a:noFill/>
        </p:spPr>
        <p:txBody>
          <a:bodyPr wrap="square">
            <a:spAutoFit/>
          </a:bodyPr>
          <a:lstStyle/>
          <a:p>
            <a:pPr algn="r"/>
            <a:r>
              <a:rPr lang="ar-JO" sz="2000" u="sng" dirty="0">
                <a:solidFill>
                  <a:schemeClr val="tx1"/>
                </a:solidFill>
                <a:cs typeface="+mj-cs"/>
              </a:rPr>
              <a:t>مفهوم الأخلاق </a:t>
            </a:r>
          </a:p>
          <a:p>
            <a:pPr algn="r"/>
            <a:r>
              <a:rPr lang="ar-JO" sz="2000" b="1" dirty="0">
                <a:solidFill>
                  <a:schemeClr val="tx1"/>
                </a:solidFill>
                <a:cs typeface="+mj-cs"/>
              </a:rPr>
              <a:t>الأخلاق</a:t>
            </a:r>
            <a:r>
              <a:rPr lang="ar-JO" sz="2000" dirty="0">
                <a:solidFill>
                  <a:schemeClr val="tx1"/>
                </a:solidFill>
                <a:cs typeface="+mj-cs"/>
              </a:rPr>
              <a:t> جمع خُلق ومعناها الأدب والسجيّة والطبع (ابن منظور، 2003).</a:t>
            </a:r>
          </a:p>
          <a:p>
            <a:pPr algn="r"/>
            <a:r>
              <a:rPr lang="ar-JO" sz="2000" dirty="0">
                <a:solidFill>
                  <a:schemeClr val="tx1"/>
                </a:solidFill>
                <a:cs typeface="+mj-cs"/>
              </a:rPr>
              <a:t>عرفت </a:t>
            </a:r>
            <a:r>
              <a:rPr lang="ar-JO" sz="2000" b="1" dirty="0">
                <a:solidFill>
                  <a:schemeClr val="tx1"/>
                </a:solidFill>
                <a:cs typeface="+mj-cs"/>
              </a:rPr>
              <a:t>الأخلاق</a:t>
            </a:r>
            <a:r>
              <a:rPr lang="ar-JO" sz="2000" dirty="0">
                <a:solidFill>
                  <a:schemeClr val="tx1"/>
                </a:solidFill>
                <a:cs typeface="+mj-cs"/>
              </a:rPr>
              <a:t> بأنها : مجموعة من القواعد السلوكية التي تستند إلى قيم مختارة سندها خير المجتمع والقيم العليا الخيرة والواقع أن الأخلاق هي جملة مبادئ يلتزم بها الناس في سلوكياتهم وهي تختلف من مجتمع إلى آخر باختلاف ثقافة المجتمع، ولكنها وبرغم هذا التباين فيما بين المجتمعات تعتبر مثاليات يتطلع إليها الجميع وصولاً إلى خير المجتمع والصالح العام.</a:t>
            </a:r>
            <a:r>
              <a:rPr lang="ar-JO" sz="2000" dirty="0">
                <a:solidFill>
                  <a:schemeClr val="tx1"/>
                </a:solidFill>
              </a:rPr>
              <a:t> </a:t>
            </a:r>
            <a:r>
              <a:rPr lang="ar-JO" sz="2000" u="sng" dirty="0">
                <a:solidFill>
                  <a:schemeClr val="tx1"/>
                </a:solidFill>
              </a:rPr>
              <a:t>وتصنف الأخلاق إلى نوعين</a:t>
            </a:r>
            <a:r>
              <a:rPr lang="ar-JO" sz="2000" dirty="0">
                <a:solidFill>
                  <a:schemeClr val="tx1"/>
                </a:solidFill>
              </a:rPr>
              <a:t>: * </a:t>
            </a:r>
            <a:r>
              <a:rPr lang="ar-JO" sz="2000" b="1" dirty="0">
                <a:solidFill>
                  <a:schemeClr val="tx1"/>
                </a:solidFill>
              </a:rPr>
              <a:t>أخلاق فكرية أو ذاتية </a:t>
            </a:r>
            <a:r>
              <a:rPr lang="ar-JO" sz="2000" dirty="0">
                <a:solidFill>
                  <a:schemeClr val="tx1"/>
                </a:solidFill>
              </a:rPr>
              <a:t>متأصلة في بعض جينات الإنسان وتسمى </a:t>
            </a:r>
            <a:r>
              <a:rPr lang="ar-JO" sz="2000" u="sng" dirty="0">
                <a:solidFill>
                  <a:schemeClr val="tx1"/>
                </a:solidFill>
              </a:rPr>
              <a:t>الطبع</a:t>
            </a:r>
            <a:r>
              <a:rPr lang="ar-JO" sz="2000" dirty="0">
                <a:solidFill>
                  <a:schemeClr val="tx1"/>
                </a:solidFill>
              </a:rPr>
              <a:t>. </a:t>
            </a:r>
            <a:r>
              <a:rPr lang="ar-JO" sz="2000" b="1" dirty="0">
                <a:solidFill>
                  <a:schemeClr val="tx1"/>
                </a:solidFill>
              </a:rPr>
              <a:t>* أخلاق مكتسبة:</a:t>
            </a:r>
            <a:r>
              <a:rPr lang="ar-JO" sz="2000" dirty="0">
                <a:solidFill>
                  <a:schemeClr val="tx1"/>
                </a:solidFill>
              </a:rPr>
              <a:t> يأخذها المرء من محيطه وبيئته الأسرية والتعليمية والعملية. </a:t>
            </a:r>
            <a:endParaRPr lang="ar-JO" sz="2000" dirty="0">
              <a:solidFill>
                <a:schemeClr val="tx1"/>
              </a:solidFill>
              <a:cs typeface="+mj-cs"/>
            </a:endParaRPr>
          </a:p>
          <a:p>
            <a:pPr algn="r"/>
            <a:endParaRPr lang="ar-JO" sz="2000" dirty="0">
              <a:solidFill>
                <a:schemeClr val="tx1"/>
              </a:solidFill>
              <a:cs typeface="+mj-cs"/>
            </a:endParaRPr>
          </a:p>
          <a:p>
            <a:pPr algn="r"/>
            <a:r>
              <a:rPr lang="ar-JO" sz="2000" dirty="0">
                <a:solidFill>
                  <a:schemeClr val="tx1"/>
                </a:solidFill>
                <a:cs typeface="+mj-cs"/>
              </a:rPr>
              <a:t> </a:t>
            </a:r>
            <a:r>
              <a:rPr lang="ar-JO" sz="2000" u="sng" dirty="0">
                <a:solidFill>
                  <a:schemeClr val="tx1"/>
                </a:solidFill>
                <a:cs typeface="+mj-cs"/>
              </a:rPr>
              <a:t>وظائف الأخلاق</a:t>
            </a:r>
          </a:p>
          <a:p>
            <a:pPr algn="r"/>
            <a:r>
              <a:rPr lang="ar-JO" sz="2000" dirty="0">
                <a:solidFill>
                  <a:schemeClr val="tx1"/>
                </a:solidFill>
                <a:cs typeface="+mj-cs"/>
              </a:rPr>
              <a:t> إذا استقرأنا مضامين التعريفات السابقة فإننا نجد أن الأخلاق وظيفية للفرد وللمجتمع وصوره لا يمكن الاستغناء عنها ويتفق معظم الباحثين في هذا المجال على أن الأخلاق تؤدّي الوظائف الآتية:</a:t>
            </a:r>
          </a:p>
          <a:p>
            <a:pPr algn="r"/>
            <a:r>
              <a:rPr lang="ar-JO" sz="2000" dirty="0">
                <a:solidFill>
                  <a:schemeClr val="tx1"/>
                </a:solidFill>
                <a:cs typeface="+mj-cs"/>
              </a:rPr>
              <a:t> تعمل على ثبات سلوك الإنسان وانسجامه وهذا ما يؤدي إلى توافقه مع ذاته ومع الآخرين، تمكّن من التنبؤ بسلوك الفرد فإذا عرفنا المبادئ الأخلاقية التي يلتزم بها الفرد أمكننا التنبؤ بسلوكه. كما تتيح الأخلاق للفرد السير بانتظام وثبات نحو أهدافه الكبرى وآماله، وتساعد على تحقيق الضبط الاجتماعي لضمان التزام افراد المجتمع بقيمه ومثله وأهدافه.</a:t>
            </a:r>
          </a:p>
          <a:p>
            <a:pPr algn="r"/>
            <a:r>
              <a:rPr lang="ar-JO" sz="2000" u="sng" dirty="0">
                <a:solidFill>
                  <a:schemeClr val="tx1"/>
                </a:solidFill>
                <a:cs typeface="+mj-cs"/>
              </a:rPr>
              <a:t>نظريات الأخلاق</a:t>
            </a:r>
          </a:p>
          <a:p>
            <a:pPr algn="r"/>
            <a:r>
              <a:rPr lang="ar-JO" sz="2000" dirty="0">
                <a:solidFill>
                  <a:schemeClr val="tx1"/>
                </a:solidFill>
                <a:cs typeface="+mj-cs"/>
              </a:rPr>
              <a:t> هناك نظريات كثيرة فسّرت ظاهرة الأخلاق وقد أجملها فلوبير سنة 1998 على النحو الآتي :</a:t>
            </a:r>
          </a:p>
          <a:p>
            <a:pPr algn="r"/>
            <a:r>
              <a:rPr lang="ar-JO" sz="2000" b="1" dirty="0">
                <a:solidFill>
                  <a:schemeClr val="tx1"/>
                </a:solidFill>
                <a:cs typeface="+mj-cs"/>
              </a:rPr>
              <a:t>النظرية التجريبية حيث أن ا</a:t>
            </a:r>
            <a:r>
              <a:rPr lang="ar-JO" sz="2000" dirty="0">
                <a:solidFill>
                  <a:schemeClr val="tx1"/>
                </a:solidFill>
                <a:cs typeface="+mj-cs"/>
              </a:rPr>
              <a:t>لتجربة هي التي تقرر ما هو أخلاقي وما هو غير أخلاقي. </a:t>
            </a:r>
          </a:p>
          <a:p>
            <a:pPr algn="r"/>
            <a:r>
              <a:rPr lang="ar-JO" sz="2000" b="1" dirty="0">
                <a:solidFill>
                  <a:schemeClr val="tx1"/>
                </a:solidFill>
                <a:cs typeface="+mj-cs"/>
              </a:rPr>
              <a:t>نظرية الوحي </a:t>
            </a:r>
            <a:r>
              <a:rPr lang="ar-JO" sz="2000" dirty="0">
                <a:solidFill>
                  <a:schemeClr val="tx1"/>
                </a:solidFill>
                <a:cs typeface="+mj-cs"/>
              </a:rPr>
              <a:t>ومعناها أن الدين هو الذي يحدّد ما هو أخلاقي وما هو غير أخلاقي .</a:t>
            </a:r>
          </a:p>
          <a:p>
            <a:pPr algn="r"/>
            <a:r>
              <a:rPr lang="ar-JO" sz="2000" b="1" dirty="0">
                <a:solidFill>
                  <a:schemeClr val="tx1"/>
                </a:solidFill>
                <a:cs typeface="+mj-cs"/>
              </a:rPr>
              <a:t>نظرية الحدس </a:t>
            </a:r>
            <a:r>
              <a:rPr lang="ar-JO" sz="2000" dirty="0">
                <a:solidFill>
                  <a:schemeClr val="tx1"/>
                </a:solidFill>
                <a:cs typeface="+mj-cs"/>
              </a:rPr>
              <a:t>وفكرتها المحورية هي أن الإنسان بحسه العفوي هو الذي يقرر ما هو أخلاقي وما هو غير أخلاقي.</a:t>
            </a:r>
          </a:p>
          <a:p>
            <a:pPr algn="r"/>
            <a:endParaRPr lang="ar-JO" sz="2000" dirty="0">
              <a:solidFill>
                <a:schemeClr val="tx1"/>
              </a:solidFill>
              <a:cs typeface="+mj-cs"/>
            </a:endParaRPr>
          </a:p>
        </p:txBody>
      </p:sp>
      <p:pic>
        <p:nvPicPr>
          <p:cNvPr id="15" name="Google Shape;111;p1">
            <a:extLst>
              <a:ext uri="{FF2B5EF4-FFF2-40B4-BE49-F238E27FC236}">
                <a16:creationId xmlns:a16="http://schemas.microsoft.com/office/drawing/2014/main" id="{9EE5A2A4-B8A1-417A-BDEB-70760BEC0AD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pic>
        <p:nvPicPr>
          <p:cNvPr id="16" name="Google Shape;115;p1">
            <a:extLst>
              <a:ext uri="{FF2B5EF4-FFF2-40B4-BE49-F238E27FC236}">
                <a16:creationId xmlns:a16="http://schemas.microsoft.com/office/drawing/2014/main" id="{765E5CD7-45ED-4262-BFC8-D5942DE0EC7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7" name="Google Shape;142;p3">
            <a:extLst>
              <a:ext uri="{FF2B5EF4-FFF2-40B4-BE49-F238E27FC236}">
                <a16:creationId xmlns:a16="http://schemas.microsoft.com/office/drawing/2014/main" id="{0593EDBB-657E-4375-A517-EB200B8CF1B9}"/>
              </a:ext>
            </a:extLst>
          </p:cNvPr>
          <p:cNvSpPr/>
          <p:nvPr/>
        </p:nvSpPr>
        <p:spPr>
          <a:xfrm>
            <a:off x="2267235" y="363910"/>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18" name="Google Shape;149;p3">
            <a:extLst>
              <a:ext uri="{FF2B5EF4-FFF2-40B4-BE49-F238E27FC236}">
                <a16:creationId xmlns:a16="http://schemas.microsoft.com/office/drawing/2014/main" id="{610A06BF-7601-4FD3-AD16-815820B9F4B0}"/>
              </a:ext>
            </a:extLst>
          </p:cNvPr>
          <p:cNvPicPr preferRelativeResize="0"/>
          <p:nvPr/>
        </p:nvPicPr>
        <p:blipFill rotWithShape="1">
          <a:blip r:embed="rId6">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spTree>
    <p:extLst>
      <p:ext uri="{BB962C8B-B14F-4D97-AF65-F5344CB8AC3E}">
        <p14:creationId xmlns:p14="http://schemas.microsoft.com/office/powerpoint/2010/main" val="10796858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3431704" y="736350"/>
            <a:ext cx="4464496" cy="523220"/>
          </a:xfrm>
          <a:prstGeom prst="rect">
            <a:avLst/>
          </a:prstGeom>
          <a:noFill/>
        </p:spPr>
        <p:txBody>
          <a:bodyPr wrap="square">
            <a:spAutoFit/>
          </a:bodyPr>
          <a:lstStyle/>
          <a:p>
            <a:pPr lvl="0" algn="just" rtl="1">
              <a:defRPr/>
            </a:pPr>
            <a:r>
              <a:rPr lang="ar-JO" sz="2800" b="1" dirty="0">
                <a:solidFill>
                  <a:schemeClr val="tx1"/>
                </a:solidFill>
                <a:cs typeface="Times New Roman" panose="02020603050405020304" pitchFamily="18" charset="0"/>
              </a:rPr>
              <a:t>الأخلاقيات المهنية والتعليم العالي</a:t>
            </a:r>
          </a:p>
        </p:txBody>
      </p:sp>
      <p:sp>
        <p:nvSpPr>
          <p:cNvPr id="5" name="TextBox 4">
            <a:extLst>
              <a:ext uri="{FF2B5EF4-FFF2-40B4-BE49-F238E27FC236}">
                <a16:creationId xmlns:a16="http://schemas.microsoft.com/office/drawing/2014/main" id="{2670FE89-E7A1-4D0A-964E-A2E8DCD0E2B5}"/>
              </a:ext>
            </a:extLst>
          </p:cNvPr>
          <p:cNvSpPr txBox="1"/>
          <p:nvPr/>
        </p:nvSpPr>
        <p:spPr>
          <a:xfrm>
            <a:off x="983432" y="866490"/>
            <a:ext cx="10872619" cy="5262979"/>
          </a:xfrm>
          <a:prstGeom prst="rect">
            <a:avLst/>
          </a:prstGeom>
          <a:noFill/>
        </p:spPr>
        <p:txBody>
          <a:bodyPr wrap="square">
            <a:spAutoFit/>
          </a:bodyPr>
          <a:lstStyle/>
          <a:p>
            <a:pPr algn="r"/>
            <a:endParaRPr lang="en-US" sz="2100" dirty="0">
              <a:solidFill>
                <a:srgbClr val="002060"/>
              </a:solidFill>
              <a:cs typeface="+mj-cs"/>
            </a:endParaRPr>
          </a:p>
          <a:p>
            <a:pPr algn="r"/>
            <a:r>
              <a:rPr lang="ar-JO" sz="2100" dirty="0">
                <a:solidFill>
                  <a:schemeClr val="tx1"/>
                </a:solidFill>
                <a:cs typeface="+mj-cs"/>
              </a:rPr>
              <a:t> </a:t>
            </a:r>
          </a:p>
          <a:p>
            <a:pPr algn="r"/>
            <a:r>
              <a:rPr lang="ar-JO" sz="2100" dirty="0">
                <a:solidFill>
                  <a:schemeClr val="tx1"/>
                </a:solidFill>
                <a:cs typeface="+mj-cs"/>
              </a:rPr>
              <a:t>       </a:t>
            </a:r>
          </a:p>
          <a:p>
            <a:pPr algn="just" rtl="1"/>
            <a:r>
              <a:rPr lang="ar-JO" sz="2100" dirty="0">
                <a:solidFill>
                  <a:schemeClr val="tx1"/>
                </a:solidFill>
                <a:cs typeface="+mj-cs"/>
              </a:rPr>
              <a:t>       إن المسؤوليات التي يطلع عليها التعليم العالي مسؤوليات كبيرة وخطيرة كما أوضحنا في المحاضرات السابقة، ولكي يستطيع المسؤولين عن هذا التعليم القيام بمهامهم على أتم وجه لا بدّ لهم من الالتزام الكامل بالمبادئ الأخلاقية والأخلاقيات المهنية .</a:t>
            </a:r>
            <a:endParaRPr lang="en-GB" sz="2100" dirty="0">
              <a:solidFill>
                <a:schemeClr val="tx1"/>
              </a:solidFill>
              <a:cs typeface="+mj-cs"/>
            </a:endParaRPr>
          </a:p>
          <a:p>
            <a:pPr algn="just" rtl="1"/>
            <a:endParaRPr lang="ar-JO" sz="2100" dirty="0">
              <a:solidFill>
                <a:schemeClr val="tx1"/>
              </a:solidFill>
              <a:cs typeface="+mj-cs"/>
            </a:endParaRPr>
          </a:p>
          <a:p>
            <a:pPr algn="just" rtl="1"/>
            <a:r>
              <a:rPr lang="ar-JO" sz="2100" dirty="0">
                <a:solidFill>
                  <a:schemeClr val="tx1"/>
                </a:solidFill>
                <a:cs typeface="+mj-cs"/>
              </a:rPr>
              <a:t>      تختلف أخلاقيات المهنة  من مهنة لأخرى في نواحي محددة. فأخلاقيات مهنة الطب تختلف عن أخلاقيات مهنة المحاماة، نظراً لاختلاف الخدمة التي يقدمها الطبيب عن الخدمة التي يقدّمها المحامي.</a:t>
            </a:r>
          </a:p>
          <a:p>
            <a:pPr algn="just" rtl="1"/>
            <a:r>
              <a:rPr lang="ar-JO" sz="2100" dirty="0">
                <a:solidFill>
                  <a:schemeClr val="tx1"/>
                </a:solidFill>
                <a:cs typeface="+mj-cs"/>
              </a:rPr>
              <a:t>ورغم اختلاف الأنماط السلوكية من مهنة إلى أخرى إلا أن هناك قواعد أخلاقية عامة تحكم سلوك جميع أصحاب المهن منها : الصدق والأمانة في التعامل والمساواة والعدالة وتقديم المصلحة العامة على المصلحة الشخصية، وعدم استغلال طالب الخدمة بأي شكل من الأشكال سواء من الناحية المتعلّقة بالأتعاب أو المتاجرة بأسرار العميل. ( امين، 2015)</a:t>
            </a:r>
          </a:p>
          <a:p>
            <a:pPr algn="just" rtl="1"/>
            <a:r>
              <a:rPr lang="ar-JO" sz="2100" dirty="0">
                <a:solidFill>
                  <a:schemeClr val="tx1"/>
                </a:solidFill>
                <a:cs typeface="+mj-cs"/>
              </a:rPr>
              <a:t>     </a:t>
            </a:r>
          </a:p>
          <a:p>
            <a:pPr algn="just" rtl="1"/>
            <a:r>
              <a:rPr lang="ar-JO" sz="2100" dirty="0">
                <a:solidFill>
                  <a:schemeClr val="tx1"/>
                </a:solidFill>
                <a:cs typeface="+mj-cs"/>
              </a:rPr>
              <a:t>      إن تفعيل القيم الأخلاقية وتطبيقها  والمحافظة عليها يقلل الكثير من المشاكل الإدارية والممارسات اللاأخلاقية  في المنظمات باختلافها. فالقائد الناجح يدرك توقعات المرؤوسين ويتعامل معها بوضوح ضمن ما تسمح به القوانين والأنظمة وأخلاقيات الوظيفة ، وهو من يجعل مرؤوسيه يدركون توقعاته منهم بكل وضوح وبدون مبالغة في تحديد معايير الأداء للوظيفة.</a:t>
            </a:r>
          </a:p>
          <a:p>
            <a:pPr algn="r"/>
            <a:r>
              <a:rPr lang="ar-JO" sz="2100" dirty="0">
                <a:solidFill>
                  <a:schemeClr val="tx1"/>
                </a:solidFill>
                <a:cs typeface="+mj-cs"/>
              </a:rPr>
              <a:t>       </a:t>
            </a:r>
          </a:p>
        </p:txBody>
      </p:sp>
      <p:pic>
        <p:nvPicPr>
          <p:cNvPr id="15" name="Google Shape;111;p1">
            <a:extLst>
              <a:ext uri="{FF2B5EF4-FFF2-40B4-BE49-F238E27FC236}">
                <a16:creationId xmlns:a16="http://schemas.microsoft.com/office/drawing/2014/main" id="{9EE5A2A4-B8A1-417A-BDEB-70760BEC0AD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pic>
        <p:nvPicPr>
          <p:cNvPr id="16" name="Google Shape;115;p1">
            <a:extLst>
              <a:ext uri="{FF2B5EF4-FFF2-40B4-BE49-F238E27FC236}">
                <a16:creationId xmlns:a16="http://schemas.microsoft.com/office/drawing/2014/main" id="{765E5CD7-45ED-4262-BFC8-D5942DE0EC7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7" name="Google Shape;142;p3">
            <a:extLst>
              <a:ext uri="{FF2B5EF4-FFF2-40B4-BE49-F238E27FC236}">
                <a16:creationId xmlns:a16="http://schemas.microsoft.com/office/drawing/2014/main" id="{0593EDBB-657E-4375-A517-EB200B8CF1B9}"/>
              </a:ext>
            </a:extLst>
          </p:cNvPr>
          <p:cNvSpPr/>
          <p:nvPr/>
        </p:nvSpPr>
        <p:spPr>
          <a:xfrm>
            <a:off x="2267235" y="363910"/>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18" name="Google Shape;149;p3">
            <a:extLst>
              <a:ext uri="{FF2B5EF4-FFF2-40B4-BE49-F238E27FC236}">
                <a16:creationId xmlns:a16="http://schemas.microsoft.com/office/drawing/2014/main" id="{610A06BF-7601-4FD3-AD16-815820B9F4B0}"/>
              </a:ext>
            </a:extLst>
          </p:cNvPr>
          <p:cNvPicPr preferRelativeResize="0"/>
          <p:nvPr/>
        </p:nvPicPr>
        <p:blipFill rotWithShape="1">
          <a:blip r:embed="rId6">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spTree>
    <p:extLst>
      <p:ext uri="{BB962C8B-B14F-4D97-AF65-F5344CB8AC3E}">
        <p14:creationId xmlns:p14="http://schemas.microsoft.com/office/powerpoint/2010/main" val="3917590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3791744" y="453010"/>
            <a:ext cx="3466117"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rial"/>
                <a:cs typeface="Times New Roman" panose="02020603050405020304" pitchFamily="18" charset="0"/>
                <a:sym typeface="Arial"/>
              </a:rPr>
              <a:t>مفهوم الأخلاقيات المهنية</a:t>
            </a:r>
          </a:p>
        </p:txBody>
      </p:sp>
      <p:sp>
        <p:nvSpPr>
          <p:cNvPr id="5" name="TextBox 4">
            <a:extLst>
              <a:ext uri="{FF2B5EF4-FFF2-40B4-BE49-F238E27FC236}">
                <a16:creationId xmlns:a16="http://schemas.microsoft.com/office/drawing/2014/main" id="{2670FE89-E7A1-4D0A-964E-A2E8DCD0E2B5}"/>
              </a:ext>
            </a:extLst>
          </p:cNvPr>
          <p:cNvSpPr txBox="1"/>
          <p:nvPr/>
        </p:nvSpPr>
        <p:spPr>
          <a:xfrm>
            <a:off x="347700" y="1035857"/>
            <a:ext cx="11496600" cy="5509200"/>
          </a:xfrm>
          <a:prstGeom prst="rect">
            <a:avLst/>
          </a:prstGeom>
          <a:noFill/>
        </p:spPr>
        <p:txBody>
          <a:bodyPr wrap="square">
            <a:spAutoFit/>
          </a:bodyPr>
          <a:lstStyle/>
          <a:p>
            <a:pPr algn="r"/>
            <a:endParaRPr lang="en-US" sz="2200" dirty="0">
              <a:solidFill>
                <a:srgbClr val="002060"/>
              </a:solidFill>
              <a:cs typeface="+mj-cs"/>
            </a:endParaRPr>
          </a:p>
          <a:p>
            <a:pPr algn="r"/>
            <a:r>
              <a:rPr lang="ar-JO" sz="2200" dirty="0">
                <a:solidFill>
                  <a:schemeClr val="tx1"/>
                </a:solidFill>
              </a:rPr>
              <a:t>إن مفهوم </a:t>
            </a:r>
            <a:r>
              <a:rPr lang="ar-JO" sz="2200" b="1" dirty="0">
                <a:solidFill>
                  <a:schemeClr val="tx1"/>
                </a:solidFill>
              </a:rPr>
              <a:t>الأخلاقيات المهنية مفهوم مركب مكون من ثلاثة مجالات رئيسة </a:t>
            </a:r>
            <a:r>
              <a:rPr lang="ar-JO" sz="2200" dirty="0">
                <a:solidFill>
                  <a:schemeClr val="tx1"/>
                </a:solidFill>
              </a:rPr>
              <a:t>هي:</a:t>
            </a:r>
          </a:p>
          <a:p>
            <a:pPr algn="r"/>
            <a:r>
              <a:rPr lang="ar-JO" sz="2200" dirty="0">
                <a:solidFill>
                  <a:schemeClr val="tx1"/>
                </a:solidFill>
              </a:rPr>
              <a:t>- أسلوب تعامل إدارة المنظمة مع العاملين فيها .</a:t>
            </a:r>
          </a:p>
          <a:p>
            <a:pPr algn="r"/>
            <a:r>
              <a:rPr lang="ar-JO" sz="2200" dirty="0">
                <a:solidFill>
                  <a:schemeClr val="tx1"/>
                </a:solidFill>
              </a:rPr>
              <a:t>- كيفية تصرف العاملين في المنظمة.</a:t>
            </a:r>
          </a:p>
          <a:p>
            <a:pPr algn="r"/>
            <a:r>
              <a:rPr lang="ar-JO" sz="2200" dirty="0">
                <a:solidFill>
                  <a:schemeClr val="tx1"/>
                </a:solidFill>
              </a:rPr>
              <a:t> - نمط تعامل المنظمة في مجتمعها المحيط ومع المجتمع ككل والذي يشمل المستفيدين من خدمات المنظمة والوسطاء والنقابات والجهات الحكومية وغيرها.</a:t>
            </a:r>
            <a:endParaRPr lang="en-GB" sz="2200" dirty="0">
              <a:solidFill>
                <a:schemeClr val="tx1"/>
              </a:solidFill>
            </a:endParaRPr>
          </a:p>
          <a:p>
            <a:pPr algn="r"/>
            <a:endParaRPr lang="ar-JO" sz="2200" dirty="0">
              <a:solidFill>
                <a:schemeClr val="tx1"/>
              </a:solidFill>
            </a:endParaRPr>
          </a:p>
          <a:p>
            <a:pPr algn="r"/>
            <a:r>
              <a:rPr lang="ar-JO" sz="2200" dirty="0">
                <a:solidFill>
                  <a:schemeClr val="tx1"/>
                </a:solidFill>
                <a:cs typeface="+mj-cs"/>
              </a:rPr>
              <a:t>عرفت </a:t>
            </a:r>
            <a:r>
              <a:rPr lang="ar-JO" sz="2200" b="1" dirty="0">
                <a:solidFill>
                  <a:schemeClr val="tx1"/>
                </a:solidFill>
                <a:cs typeface="+mj-cs"/>
              </a:rPr>
              <a:t>الأخلاقيات المهنية : </a:t>
            </a:r>
            <a:r>
              <a:rPr lang="ar-JO" sz="2200" dirty="0">
                <a:solidFill>
                  <a:schemeClr val="tx1"/>
                </a:solidFill>
                <a:cs typeface="+mj-cs"/>
              </a:rPr>
              <a:t>بأنها سلوك مهني ووظيفي يستند إلى مجموعة من القيم والأعراف والتقاليد التي يتفق عليها أفراد مجتمع ما حول ما هو حق وعدل في تنظيم أمورهم.</a:t>
            </a:r>
          </a:p>
          <a:p>
            <a:pPr algn="r"/>
            <a:endParaRPr lang="ar-JO" sz="2200" dirty="0">
              <a:solidFill>
                <a:schemeClr val="tx1"/>
              </a:solidFill>
              <a:cs typeface="+mj-cs"/>
            </a:endParaRPr>
          </a:p>
          <a:p>
            <a:pPr algn="r"/>
            <a:r>
              <a:rPr lang="ar-JO" sz="2200" dirty="0">
                <a:solidFill>
                  <a:schemeClr val="tx1"/>
                </a:solidFill>
                <a:cs typeface="+mj-cs"/>
              </a:rPr>
              <a:t> كما عرفت </a:t>
            </a:r>
            <a:r>
              <a:rPr lang="ar-JO" sz="2200" b="1" dirty="0">
                <a:solidFill>
                  <a:schemeClr val="tx1"/>
                </a:solidFill>
                <a:cs typeface="+mj-cs"/>
              </a:rPr>
              <a:t>الأخلاقيات المهنية </a:t>
            </a:r>
            <a:r>
              <a:rPr lang="ar-JO" sz="2200" dirty="0">
                <a:solidFill>
                  <a:schemeClr val="tx1"/>
                </a:solidFill>
                <a:cs typeface="+mj-cs"/>
              </a:rPr>
              <a:t>بأنها : مجموعة القواعد والأسس التي يجب على المهن التمسك بها والعمل بمقتضاها ليكون ناجحًا في تعامله مع الناس وناجحًا في مهنته ما دام قادرًا على اكتساب ثقة المتعاملين معه من زملاء ورؤساء ومرؤوسين.</a:t>
            </a:r>
          </a:p>
          <a:p>
            <a:pPr algn="r"/>
            <a:endParaRPr lang="ar-JO" sz="2200" dirty="0">
              <a:solidFill>
                <a:schemeClr val="tx1"/>
              </a:solidFill>
              <a:cs typeface="+mj-cs"/>
            </a:endParaRPr>
          </a:p>
          <a:p>
            <a:pPr algn="r"/>
            <a:r>
              <a:rPr lang="ar-JO" sz="2200" dirty="0">
                <a:solidFill>
                  <a:schemeClr val="tx1"/>
                </a:solidFill>
                <a:cs typeface="+mj-cs"/>
              </a:rPr>
              <a:t> كما عرف بطاح 2006 </a:t>
            </a:r>
            <a:r>
              <a:rPr lang="ar-JO" sz="2200" b="1" dirty="0">
                <a:solidFill>
                  <a:schemeClr val="tx1"/>
                </a:solidFill>
                <a:cs typeface="+mj-cs"/>
              </a:rPr>
              <a:t>الأخلاقيات المهنية </a:t>
            </a:r>
            <a:r>
              <a:rPr lang="ar-JO" sz="2200" dirty="0">
                <a:solidFill>
                  <a:schemeClr val="tx1"/>
                </a:solidFill>
                <a:cs typeface="+mj-cs"/>
              </a:rPr>
              <a:t>على أنها:  جملة الأسس والمبادئ والمثل التي يلتزم بها أفراد المهنة عند ممارستهم لمهنتهم وذلك حفاظا على مستوى المهنة وعلى حقوق المنتسبين لها.</a:t>
            </a:r>
          </a:p>
          <a:p>
            <a:pPr algn="r"/>
            <a:endParaRPr lang="ar-JO" sz="2200" dirty="0">
              <a:solidFill>
                <a:schemeClr val="tx1"/>
              </a:solidFill>
              <a:cs typeface="+mj-cs"/>
            </a:endParaRPr>
          </a:p>
        </p:txBody>
      </p:sp>
      <p:pic>
        <p:nvPicPr>
          <p:cNvPr id="15" name="Google Shape;111;p1">
            <a:extLst>
              <a:ext uri="{FF2B5EF4-FFF2-40B4-BE49-F238E27FC236}">
                <a16:creationId xmlns:a16="http://schemas.microsoft.com/office/drawing/2014/main" id="{9EE5A2A4-B8A1-417A-BDEB-70760BEC0AD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pic>
        <p:nvPicPr>
          <p:cNvPr id="16" name="Google Shape;115;p1">
            <a:extLst>
              <a:ext uri="{FF2B5EF4-FFF2-40B4-BE49-F238E27FC236}">
                <a16:creationId xmlns:a16="http://schemas.microsoft.com/office/drawing/2014/main" id="{765E5CD7-45ED-4262-BFC8-D5942DE0EC7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7" name="Google Shape;142;p3">
            <a:extLst>
              <a:ext uri="{FF2B5EF4-FFF2-40B4-BE49-F238E27FC236}">
                <a16:creationId xmlns:a16="http://schemas.microsoft.com/office/drawing/2014/main" id="{0593EDBB-657E-4375-A517-EB200B8CF1B9}"/>
              </a:ext>
            </a:extLst>
          </p:cNvPr>
          <p:cNvSpPr/>
          <p:nvPr/>
        </p:nvSpPr>
        <p:spPr>
          <a:xfrm>
            <a:off x="2267235" y="363910"/>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18" name="Google Shape;149;p3">
            <a:extLst>
              <a:ext uri="{FF2B5EF4-FFF2-40B4-BE49-F238E27FC236}">
                <a16:creationId xmlns:a16="http://schemas.microsoft.com/office/drawing/2014/main" id="{610A06BF-7601-4FD3-AD16-815820B9F4B0}"/>
              </a:ext>
            </a:extLst>
          </p:cNvPr>
          <p:cNvPicPr preferRelativeResize="0"/>
          <p:nvPr/>
        </p:nvPicPr>
        <p:blipFill rotWithShape="1">
          <a:blip r:embed="rId6">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spTree>
    <p:extLst>
      <p:ext uri="{BB962C8B-B14F-4D97-AF65-F5344CB8AC3E}">
        <p14:creationId xmlns:p14="http://schemas.microsoft.com/office/powerpoint/2010/main" val="6037328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E3EA2A2-DE5A-4292-AA15-56E18B229C48}"/>
              </a:ext>
            </a:extLst>
          </p:cNvPr>
          <p:cNvSpPr txBox="1">
            <a:spLocks/>
          </p:cNvSpPr>
          <p:nvPr/>
        </p:nvSpPr>
        <p:spPr>
          <a:xfrm>
            <a:off x="1919536" y="1912478"/>
            <a:ext cx="8046147" cy="1325563"/>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r>
              <a:rPr lang="ar-JO" sz="3200" b="1" dirty="0">
                <a:solidFill>
                  <a:schemeClr val="tx1"/>
                </a:solidFill>
              </a:rPr>
              <a:t>فكّر معي الآن: </a:t>
            </a:r>
            <a:r>
              <a:rPr lang="ar-SA" sz="3200" b="1" dirty="0">
                <a:solidFill>
                  <a:schemeClr val="tx1"/>
                </a:solidFill>
                <a:latin typeface="Calibri"/>
                <a:ea typeface="Calibri"/>
              </a:rPr>
              <a:t>ما </a:t>
            </a:r>
            <a:r>
              <a:rPr lang="ar-JO" sz="3200" b="1" dirty="0">
                <a:solidFill>
                  <a:schemeClr val="tx1"/>
                </a:solidFill>
              </a:rPr>
              <a:t>الفرق بين الأخلاق والأخلاقيات المهنية؟</a:t>
            </a:r>
          </a:p>
          <a:p>
            <a:pPr algn="ctr" rtl="1"/>
            <a:endParaRPr lang="en-GB" sz="3200" u="sng" dirty="0">
              <a:solidFill>
                <a:schemeClr val="bg2"/>
              </a:solidFill>
            </a:endParaRPr>
          </a:p>
        </p:txBody>
      </p:sp>
      <p:pic>
        <p:nvPicPr>
          <p:cNvPr id="5"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43872" y="2706014"/>
            <a:ext cx="2753793" cy="2883225"/>
          </a:xfrm>
          <a:prstGeom prst="rect">
            <a:avLst/>
          </a:prstGeom>
        </p:spPr>
      </p:pic>
      <p:sp>
        <p:nvSpPr>
          <p:cNvPr id="9" name="TextBox 8">
            <a:extLst>
              <a:ext uri="{FF2B5EF4-FFF2-40B4-BE49-F238E27FC236}">
                <a16:creationId xmlns:a16="http://schemas.microsoft.com/office/drawing/2014/main" id="{A66206FD-4099-4EFF-B3D2-3B303A54F1A1}"/>
              </a:ext>
            </a:extLst>
          </p:cNvPr>
          <p:cNvSpPr txBox="1"/>
          <p:nvPr/>
        </p:nvSpPr>
        <p:spPr>
          <a:xfrm>
            <a:off x="7824192" y="3565757"/>
            <a:ext cx="3455124" cy="584775"/>
          </a:xfrm>
          <a:prstGeom prst="rect">
            <a:avLst/>
          </a:prstGeom>
          <a:noFill/>
        </p:spPr>
        <p:txBody>
          <a:bodyPr wrap="square">
            <a:spAutoFit/>
          </a:bodyPr>
          <a:lstStyle/>
          <a:p>
            <a:pPr algn="ctr"/>
            <a:r>
              <a:rPr lang="ar-JO" sz="3200" b="1" dirty="0">
                <a:solidFill>
                  <a:schemeClr val="tx1"/>
                </a:solidFill>
              </a:rPr>
              <a:t>الأخلاق</a:t>
            </a:r>
            <a:endParaRPr lang="ar-JO" sz="3200" b="1" i="0" u="none" strike="noStrike" baseline="0" dirty="0">
              <a:solidFill>
                <a:schemeClr val="tx1"/>
              </a:solidFill>
              <a:latin typeface="SimplifiedArabic,Bold"/>
              <a:cs typeface="+mj-cs"/>
            </a:endParaRPr>
          </a:p>
        </p:txBody>
      </p:sp>
      <p:sp>
        <p:nvSpPr>
          <p:cNvPr id="10" name="TextBox 9">
            <a:extLst>
              <a:ext uri="{FF2B5EF4-FFF2-40B4-BE49-F238E27FC236}">
                <a16:creationId xmlns:a16="http://schemas.microsoft.com/office/drawing/2014/main" id="{402F9F2E-F116-4AC4-BC67-80BEF481871B}"/>
              </a:ext>
            </a:extLst>
          </p:cNvPr>
          <p:cNvSpPr txBox="1"/>
          <p:nvPr/>
        </p:nvSpPr>
        <p:spPr>
          <a:xfrm>
            <a:off x="1703512" y="3565756"/>
            <a:ext cx="3455124" cy="584775"/>
          </a:xfrm>
          <a:prstGeom prst="rect">
            <a:avLst/>
          </a:prstGeom>
          <a:noFill/>
        </p:spPr>
        <p:txBody>
          <a:bodyPr wrap="square">
            <a:spAutoFit/>
          </a:bodyPr>
          <a:lstStyle/>
          <a:p>
            <a:pPr algn="ctr"/>
            <a:r>
              <a:rPr lang="ar-JO" sz="3200" b="1" dirty="0">
                <a:solidFill>
                  <a:schemeClr val="tx1"/>
                </a:solidFill>
                <a:latin typeface="SimplifiedArabic,Bold"/>
                <a:cs typeface="+mj-cs"/>
              </a:rPr>
              <a:t>الأخلاقيات</a:t>
            </a:r>
            <a:endParaRPr lang="en-GB" sz="3200" b="1" dirty="0">
              <a:solidFill>
                <a:schemeClr val="tx1"/>
              </a:solidFill>
            </a:endParaRPr>
          </a:p>
        </p:txBody>
      </p:sp>
      <p:pic>
        <p:nvPicPr>
          <p:cNvPr id="8" name="Google Shape;143;p3">
            <a:extLst>
              <a:ext uri="{FF2B5EF4-FFF2-40B4-BE49-F238E27FC236}">
                <a16:creationId xmlns:a16="http://schemas.microsoft.com/office/drawing/2014/main" id="{9A5D5C1F-E506-49D4-A97E-5AA2FB21B099}"/>
              </a:ext>
            </a:extLst>
          </p:cNvPr>
          <p:cNvPicPr preferRelativeResize="0"/>
          <p:nvPr/>
        </p:nvPicPr>
        <p:blipFill rotWithShape="1">
          <a:blip r:embed="rId5">
            <a:alphaModFix/>
            <a:biLevel thresh="50000"/>
          </a:blip>
          <a:srcRect/>
          <a:stretch/>
        </p:blipFill>
        <p:spPr>
          <a:xfrm>
            <a:off x="119336" y="-505852"/>
            <a:ext cx="2664296" cy="2090614"/>
          </a:xfrm>
          <a:prstGeom prst="rect">
            <a:avLst/>
          </a:prstGeom>
          <a:noFill/>
          <a:ln>
            <a:noFill/>
          </a:ln>
        </p:spPr>
      </p:pic>
      <p:pic>
        <p:nvPicPr>
          <p:cNvPr id="11" name="Google Shape;115;p1">
            <a:extLst>
              <a:ext uri="{FF2B5EF4-FFF2-40B4-BE49-F238E27FC236}">
                <a16:creationId xmlns:a16="http://schemas.microsoft.com/office/drawing/2014/main" id="{25FA876A-38E8-48BA-813B-8757F09F037A}"/>
              </a:ext>
            </a:extLst>
          </p:cNvPr>
          <p:cNvPicPr preferRelativeResize="0"/>
          <p:nvPr/>
        </p:nvPicPr>
        <p:blipFill rotWithShape="1">
          <a:blip r:embed="rId6">
            <a:alphaModFix/>
            <a:duotone>
              <a:prstClr val="black"/>
              <a:schemeClr val="tx2">
                <a:tint val="45000"/>
                <a:satMod val="400000"/>
              </a:schemeClr>
            </a:duotone>
            <a:extLst>
              <a:ext uri="{BEBA8EAE-BF5A-486C-A8C5-ECC9F3942E4B}">
                <a14:imgProps xmlns:a14="http://schemas.microsoft.com/office/drawing/2010/main">
                  <a14:imgLayer r:embed="rId7">
                    <a14:imgEffect>
                      <a14:colorTemperature colorTemp="8800"/>
                    </a14:imgEffect>
                    <a14:imgEffect>
                      <a14:saturation sat="0"/>
                    </a14:imgEffect>
                  </a14:imgLayer>
                </a14:imgProps>
              </a:ext>
            </a:extLst>
          </a:blip>
          <a:srcRect/>
          <a:stretch/>
        </p:blipFill>
        <p:spPr>
          <a:xfrm>
            <a:off x="9336360" y="110798"/>
            <a:ext cx="2664296" cy="797922"/>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2602804442"/>
      </p:ext>
    </p:extLst>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3647728" y="453010"/>
            <a:ext cx="3610133"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rial"/>
                <a:cs typeface="Times New Roman" panose="02020603050405020304" pitchFamily="18" charset="0"/>
                <a:sym typeface="Arial"/>
              </a:rPr>
              <a:t>متطلبات الأخلاقيات المهنية</a:t>
            </a:r>
          </a:p>
        </p:txBody>
      </p:sp>
      <p:sp>
        <p:nvSpPr>
          <p:cNvPr id="5" name="TextBox 4">
            <a:extLst>
              <a:ext uri="{FF2B5EF4-FFF2-40B4-BE49-F238E27FC236}">
                <a16:creationId xmlns:a16="http://schemas.microsoft.com/office/drawing/2014/main" id="{2670FE89-E7A1-4D0A-964E-A2E8DCD0E2B5}"/>
              </a:ext>
            </a:extLst>
          </p:cNvPr>
          <p:cNvSpPr txBox="1"/>
          <p:nvPr/>
        </p:nvSpPr>
        <p:spPr>
          <a:xfrm>
            <a:off x="489317" y="854082"/>
            <a:ext cx="11496600" cy="6063198"/>
          </a:xfrm>
          <a:prstGeom prst="rect">
            <a:avLst/>
          </a:prstGeom>
          <a:noFill/>
        </p:spPr>
        <p:txBody>
          <a:bodyPr wrap="square">
            <a:spAutoFit/>
          </a:bodyPr>
          <a:lstStyle/>
          <a:p>
            <a:pPr algn="r"/>
            <a:endParaRPr lang="en-US" sz="2400" dirty="0">
              <a:solidFill>
                <a:srgbClr val="002060"/>
              </a:solidFill>
              <a:cs typeface="+mj-cs"/>
            </a:endParaRPr>
          </a:p>
          <a:p>
            <a:pPr algn="r"/>
            <a:r>
              <a:rPr lang="ar-JO" sz="2400" b="1" dirty="0">
                <a:solidFill>
                  <a:schemeClr val="tx1"/>
                </a:solidFill>
                <a:cs typeface="+mj-cs"/>
              </a:rPr>
              <a:t>متطلبات الأخلاقيات المهنية</a:t>
            </a:r>
          </a:p>
          <a:p>
            <a:pPr algn="r"/>
            <a:r>
              <a:rPr lang="ar-JO" sz="2000" dirty="0">
                <a:solidFill>
                  <a:schemeClr val="tx1"/>
                </a:solidFill>
                <a:cs typeface="+mj-cs"/>
              </a:rPr>
              <a:t> - المعرفة المتخصصة وتشمل هذه المعرفة المتخصصة البعد النظري والبعد العملي. </a:t>
            </a:r>
          </a:p>
          <a:p>
            <a:pPr algn="r"/>
            <a:r>
              <a:rPr lang="ar-JO" sz="2000" dirty="0">
                <a:solidFill>
                  <a:schemeClr val="tx1"/>
                </a:solidFill>
                <a:cs typeface="+mj-cs"/>
              </a:rPr>
              <a:t> - التدريب المكثف الطويل الأمد للعاملين .</a:t>
            </a:r>
          </a:p>
          <a:p>
            <a:pPr algn="r"/>
            <a:r>
              <a:rPr lang="ar-JO" sz="2000" dirty="0">
                <a:solidFill>
                  <a:schemeClr val="tx1"/>
                </a:solidFill>
                <a:cs typeface="+mj-cs"/>
              </a:rPr>
              <a:t> - توفير مدربين ومواد تدريبية مناسبة.</a:t>
            </a:r>
          </a:p>
          <a:p>
            <a:pPr algn="r"/>
            <a:r>
              <a:rPr lang="ar-JO" sz="2000" dirty="0">
                <a:solidFill>
                  <a:schemeClr val="tx1"/>
                </a:solidFill>
                <a:cs typeface="+mj-cs"/>
              </a:rPr>
              <a:t> - مواكبة ما يستجد في مجال المهنة والإفادة منه في تجويد العمل باستمرار .</a:t>
            </a:r>
          </a:p>
          <a:p>
            <a:pPr algn="r"/>
            <a:r>
              <a:rPr lang="ar-JO" sz="2000" dirty="0">
                <a:solidFill>
                  <a:schemeClr val="tx1"/>
                </a:solidFill>
                <a:cs typeface="+mj-cs"/>
              </a:rPr>
              <a:t> - الاستمرار في مزاولة المهنة لان الانقطاع عن مزاولتها قد يؤدي إلى فقدان بعض المعارف والمهارات المتعلقة بها.</a:t>
            </a:r>
          </a:p>
          <a:p>
            <a:pPr algn="r"/>
            <a:r>
              <a:rPr lang="ar-JO" sz="2000" dirty="0">
                <a:solidFill>
                  <a:schemeClr val="tx1"/>
                </a:solidFill>
                <a:cs typeface="+mj-cs"/>
              </a:rPr>
              <a:t> - توفير تنظيم قانوني للمهنة كالنقابة وذلك لتحديد شروط مزاولة المهنة والدفاع عن حقوق منتسبيها .</a:t>
            </a:r>
          </a:p>
          <a:p>
            <a:pPr algn="r"/>
            <a:r>
              <a:rPr lang="ar-JO" sz="2000" dirty="0">
                <a:solidFill>
                  <a:schemeClr val="tx1"/>
                </a:solidFill>
                <a:cs typeface="+mj-cs"/>
              </a:rPr>
              <a:t> - وجود دستور أخلاقي للمهنة بجيث يلزم المنتسبين لها من مراعاته ويحاسبهم في حال مخالفته.</a:t>
            </a:r>
            <a:endParaRPr lang="en-GB" sz="2000" dirty="0">
              <a:solidFill>
                <a:schemeClr val="tx1"/>
              </a:solidFill>
              <a:cs typeface="+mj-cs"/>
            </a:endParaRPr>
          </a:p>
          <a:p>
            <a:pPr algn="r"/>
            <a:endParaRPr lang="en-GB" sz="2000" dirty="0">
              <a:solidFill>
                <a:schemeClr val="tx1"/>
              </a:solidFill>
              <a:cs typeface="+mj-cs"/>
            </a:endParaRPr>
          </a:p>
          <a:p>
            <a:pPr algn="r"/>
            <a:r>
              <a:rPr lang="ar-JO" sz="2000" dirty="0">
                <a:solidFill>
                  <a:schemeClr val="tx1"/>
                </a:solidFill>
                <a:cs typeface="+mj-cs"/>
              </a:rPr>
              <a:t> وفي هذا السياق أشار ليندس وبرنتس إلى </a:t>
            </a:r>
            <a:r>
              <a:rPr lang="ar-JO" sz="2000" b="1" dirty="0">
                <a:solidFill>
                  <a:schemeClr val="tx1"/>
                </a:solidFill>
                <a:cs typeface="+mj-cs"/>
              </a:rPr>
              <a:t>أهم ما يجب الالتفات إليه عند تطوير أية جماعة مهنية لدستورها المهني </a:t>
            </a:r>
            <a:r>
              <a:rPr lang="ar-JO" sz="2000" dirty="0">
                <a:solidFill>
                  <a:schemeClr val="tx1"/>
                </a:solidFill>
                <a:cs typeface="+mj-cs"/>
              </a:rPr>
              <a:t>وهي:</a:t>
            </a:r>
          </a:p>
          <a:p>
            <a:pPr algn="r"/>
            <a:r>
              <a:rPr lang="ar-JO" sz="2000" dirty="0">
                <a:solidFill>
                  <a:schemeClr val="tx1"/>
                </a:solidFill>
                <a:cs typeface="+mj-cs"/>
              </a:rPr>
              <a:t> - تحديد المبادئ الأخلاقية الأساسية والالتزام بها .</a:t>
            </a:r>
          </a:p>
          <a:p>
            <a:pPr algn="r"/>
            <a:r>
              <a:rPr lang="ar-JO" sz="2000" dirty="0">
                <a:solidFill>
                  <a:schemeClr val="tx1"/>
                </a:solidFill>
                <a:cs typeface="+mj-cs"/>
              </a:rPr>
              <a:t> - تطوير معايير مهنية للسلوك المهني.</a:t>
            </a:r>
          </a:p>
          <a:p>
            <a:pPr algn="r"/>
            <a:r>
              <a:rPr lang="ar-JO" sz="2000" dirty="0">
                <a:solidFill>
                  <a:schemeClr val="tx1"/>
                </a:solidFill>
                <a:cs typeface="+mj-cs"/>
              </a:rPr>
              <a:t> - تصميم برامج وأنشطة تدعم معرفة المهنيين بمهنتهم.</a:t>
            </a:r>
          </a:p>
          <a:p>
            <a:pPr algn="r"/>
            <a:r>
              <a:rPr lang="ar-JO" sz="2000" dirty="0">
                <a:solidFill>
                  <a:schemeClr val="tx1"/>
                </a:solidFill>
                <a:cs typeface="+mj-cs"/>
              </a:rPr>
              <a:t> - طباعة وتوزيع أدلة توضح الأخلاقيات المهنية المراد تطوير دستور أخلاقي لها.</a:t>
            </a:r>
          </a:p>
          <a:p>
            <a:pPr algn="r"/>
            <a:r>
              <a:rPr lang="ar-JO" sz="2000" dirty="0">
                <a:solidFill>
                  <a:schemeClr val="tx1"/>
                </a:solidFill>
                <a:cs typeface="+mj-cs"/>
              </a:rPr>
              <a:t> - توفير سبل توثيق السلوكات غير المهنية التي قد ترتكب من قبل المنتسبين للمهنة.</a:t>
            </a:r>
          </a:p>
          <a:p>
            <a:pPr algn="r"/>
            <a:r>
              <a:rPr lang="ar-JO" sz="2000" dirty="0">
                <a:solidFill>
                  <a:schemeClr val="tx1"/>
                </a:solidFill>
                <a:cs typeface="+mj-cs"/>
              </a:rPr>
              <a:t> - توفير إمكانية الشكاوى والتظلمات لأفراد المجتمع المتأثرين بالمهنة.</a:t>
            </a:r>
          </a:p>
          <a:p>
            <a:pPr algn="r"/>
            <a:endParaRPr lang="ar-JO" sz="2000" dirty="0">
              <a:solidFill>
                <a:schemeClr val="tx1"/>
              </a:solidFill>
              <a:cs typeface="+mj-cs"/>
            </a:endParaRPr>
          </a:p>
          <a:p>
            <a:pPr algn="r"/>
            <a:endParaRPr lang="ar-JO" sz="2000" dirty="0">
              <a:solidFill>
                <a:schemeClr val="tx1"/>
              </a:solidFill>
              <a:cs typeface="+mj-cs"/>
            </a:endParaRPr>
          </a:p>
        </p:txBody>
      </p:sp>
      <p:pic>
        <p:nvPicPr>
          <p:cNvPr id="15" name="Google Shape;111;p1">
            <a:extLst>
              <a:ext uri="{FF2B5EF4-FFF2-40B4-BE49-F238E27FC236}">
                <a16:creationId xmlns:a16="http://schemas.microsoft.com/office/drawing/2014/main" id="{9EE5A2A4-B8A1-417A-BDEB-70760BEC0AD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pic>
        <p:nvPicPr>
          <p:cNvPr id="16" name="Google Shape;115;p1">
            <a:extLst>
              <a:ext uri="{FF2B5EF4-FFF2-40B4-BE49-F238E27FC236}">
                <a16:creationId xmlns:a16="http://schemas.microsoft.com/office/drawing/2014/main" id="{765E5CD7-45ED-4262-BFC8-D5942DE0EC7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7" name="Google Shape;142;p3">
            <a:extLst>
              <a:ext uri="{FF2B5EF4-FFF2-40B4-BE49-F238E27FC236}">
                <a16:creationId xmlns:a16="http://schemas.microsoft.com/office/drawing/2014/main" id="{0593EDBB-657E-4375-A517-EB200B8CF1B9}"/>
              </a:ext>
            </a:extLst>
          </p:cNvPr>
          <p:cNvSpPr/>
          <p:nvPr/>
        </p:nvSpPr>
        <p:spPr>
          <a:xfrm>
            <a:off x="2267235" y="363910"/>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18" name="Google Shape;149;p3">
            <a:extLst>
              <a:ext uri="{FF2B5EF4-FFF2-40B4-BE49-F238E27FC236}">
                <a16:creationId xmlns:a16="http://schemas.microsoft.com/office/drawing/2014/main" id="{610A06BF-7601-4FD3-AD16-815820B9F4B0}"/>
              </a:ext>
            </a:extLst>
          </p:cNvPr>
          <p:cNvPicPr preferRelativeResize="0"/>
          <p:nvPr/>
        </p:nvPicPr>
        <p:blipFill rotWithShape="1">
          <a:blip r:embed="rId6">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spTree>
    <p:extLst>
      <p:ext uri="{BB962C8B-B14F-4D97-AF65-F5344CB8AC3E}">
        <p14:creationId xmlns:p14="http://schemas.microsoft.com/office/powerpoint/2010/main" val="2993701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4079776" y="110798"/>
            <a:ext cx="3744416"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rial"/>
                <a:cs typeface="Times New Roman" panose="02020603050405020304" pitchFamily="18" charset="0"/>
                <a:sym typeface="Arial"/>
              </a:rPr>
              <a:t>مبادئ الأخلاقيات المهنية</a:t>
            </a:r>
          </a:p>
        </p:txBody>
      </p:sp>
      <p:sp>
        <p:nvSpPr>
          <p:cNvPr id="5" name="TextBox 4">
            <a:extLst>
              <a:ext uri="{FF2B5EF4-FFF2-40B4-BE49-F238E27FC236}">
                <a16:creationId xmlns:a16="http://schemas.microsoft.com/office/drawing/2014/main" id="{2670FE89-E7A1-4D0A-964E-A2E8DCD0E2B5}"/>
              </a:ext>
            </a:extLst>
          </p:cNvPr>
          <p:cNvSpPr txBox="1"/>
          <p:nvPr/>
        </p:nvSpPr>
        <p:spPr>
          <a:xfrm>
            <a:off x="257181" y="646594"/>
            <a:ext cx="11677637" cy="6186309"/>
          </a:xfrm>
          <a:prstGeom prst="rect">
            <a:avLst/>
          </a:prstGeom>
          <a:gradFill>
            <a:gsLst>
              <a:gs pos="26000">
                <a:srgbClr val="D1C0DC"/>
              </a:gs>
              <a:gs pos="12000">
                <a:schemeClr val="accent1">
                  <a:lumMod val="40000"/>
                  <a:lumOff val="60000"/>
                </a:schemeClr>
              </a:gs>
              <a:gs pos="100000">
                <a:srgbClr val="A486C6"/>
              </a:gs>
              <a:gs pos="56000">
                <a:schemeClr val="bg1">
                  <a:lumMod val="85000"/>
                </a:schemeClr>
              </a:gs>
            </a:gsLst>
            <a:path path="circle">
              <a:fillToRect r="100000" b="100000"/>
            </a:path>
          </a:gradFill>
          <a:ln/>
        </p:spPr>
        <p:style>
          <a:lnRef idx="1">
            <a:schemeClr val="accent1"/>
          </a:lnRef>
          <a:fillRef idx="2">
            <a:schemeClr val="accent1"/>
          </a:fillRef>
          <a:effectRef idx="1">
            <a:schemeClr val="accent1"/>
          </a:effectRef>
          <a:fontRef idx="minor">
            <a:schemeClr val="dk1"/>
          </a:fontRef>
        </p:style>
        <p:txBody>
          <a:bodyPr wrap="square" numCol="1">
            <a:spAutoFit/>
          </a:bodyPr>
          <a:lstStyle/>
          <a:p>
            <a:pPr algn="r"/>
            <a:endParaRPr lang="ar-JO" sz="1800" b="1" dirty="0">
              <a:solidFill>
                <a:schemeClr val="tx1"/>
              </a:solidFill>
              <a:cs typeface="+mj-cs"/>
            </a:endParaRPr>
          </a:p>
          <a:p>
            <a:pPr algn="ctr"/>
            <a:r>
              <a:rPr lang="ar-JO" sz="1800" b="1" dirty="0">
                <a:solidFill>
                  <a:schemeClr val="tx1"/>
                </a:solidFill>
                <a:cs typeface="+mj-cs"/>
              </a:rPr>
              <a:t>الشفافية </a:t>
            </a:r>
            <a:endParaRPr lang="en-US" sz="1800" b="1" dirty="0">
              <a:solidFill>
                <a:schemeClr val="tx1"/>
              </a:solidFill>
              <a:cs typeface="+mj-cs"/>
            </a:endParaRPr>
          </a:p>
          <a:p>
            <a:pPr algn="ctr"/>
            <a:endParaRPr lang="ar-JO" sz="1800" b="1" dirty="0">
              <a:solidFill>
                <a:schemeClr val="tx1"/>
              </a:solidFill>
              <a:cs typeface="+mj-cs"/>
            </a:endParaRPr>
          </a:p>
          <a:p>
            <a:pPr algn="r"/>
            <a:r>
              <a:rPr lang="ar-JO" sz="1800" dirty="0">
                <a:solidFill>
                  <a:schemeClr val="tx1"/>
                </a:solidFill>
                <a:cs typeface="+mj-cs"/>
              </a:rPr>
              <a:t>يجب على الموظف أو المسؤول في المنظمة أن يتحلّى بالشفافية الكاملة قولًا وعملًا، فلا يجب أن تحتوى تصريحاته على كلمات متعددة التأويل أو تحتوى على أى تصريحات أو إيحاءات خفية كانت أو جنسية. يجب ايضًا على الموظف أن يساعد زملاء المهنة أو العملاء بما يمتلكه من صلاحيات في حدود المشروع له. </a:t>
            </a:r>
          </a:p>
          <a:p>
            <a:pPr algn="ctr"/>
            <a:r>
              <a:rPr lang="ar-JO" sz="1800" b="1" dirty="0">
                <a:solidFill>
                  <a:schemeClr val="tx1"/>
                </a:solidFill>
                <a:cs typeface="+mj-cs"/>
              </a:rPr>
              <a:t>عدم التحيز</a:t>
            </a:r>
          </a:p>
          <a:p>
            <a:pPr algn="r"/>
            <a:r>
              <a:rPr lang="ar-JO" sz="1800" dirty="0">
                <a:solidFill>
                  <a:schemeClr val="tx1"/>
                </a:solidFill>
                <a:cs typeface="+mj-cs"/>
              </a:rPr>
              <a:t>من أهم أساسيات الأخلاقيات المهنية ألا يتصرف الفرد بناءً على تحيز شخصي بداخله، فلا يتخذ قرارًا من دافع علاقاته الشخصية. </a:t>
            </a:r>
            <a:endParaRPr lang="en-US" sz="1800" dirty="0">
              <a:solidFill>
                <a:schemeClr val="tx1"/>
              </a:solidFill>
              <a:cs typeface="+mj-cs"/>
            </a:endParaRPr>
          </a:p>
          <a:p>
            <a:pPr algn="r"/>
            <a:endParaRPr lang="ar-JO" sz="1800" dirty="0">
              <a:solidFill>
                <a:schemeClr val="tx1"/>
              </a:solidFill>
              <a:cs typeface="+mj-cs"/>
            </a:endParaRPr>
          </a:p>
          <a:p>
            <a:pPr algn="ctr"/>
            <a:r>
              <a:rPr lang="ar-JO" sz="1800" b="1" dirty="0">
                <a:solidFill>
                  <a:schemeClr val="tx1"/>
                </a:solidFill>
                <a:cs typeface="+mj-cs"/>
              </a:rPr>
              <a:t>عدم التجاوز</a:t>
            </a:r>
          </a:p>
          <a:p>
            <a:pPr algn="r"/>
            <a:r>
              <a:rPr lang="ar-JO" sz="1800" dirty="0">
                <a:solidFill>
                  <a:schemeClr val="tx1"/>
                </a:solidFill>
                <a:cs typeface="+mj-cs"/>
              </a:rPr>
              <a:t>لا يجب أن يمنح الموظف لنفسه حق التجاوز مع العملاء باختلاف جنسهم أو نسبهم ، بل يجب أن يسرع في خدمة طلباتهم بالشكل المهني المطلوب. </a:t>
            </a:r>
            <a:endParaRPr lang="en-US" sz="1800" dirty="0">
              <a:solidFill>
                <a:schemeClr val="tx1"/>
              </a:solidFill>
              <a:cs typeface="+mj-cs"/>
            </a:endParaRPr>
          </a:p>
          <a:p>
            <a:pPr algn="r"/>
            <a:endParaRPr lang="en-US" sz="1800" dirty="0">
              <a:solidFill>
                <a:schemeClr val="tx1"/>
              </a:solidFill>
              <a:cs typeface="+mj-cs"/>
            </a:endParaRPr>
          </a:p>
          <a:p>
            <a:pPr algn="ctr"/>
            <a:r>
              <a:rPr lang="ar-JO" sz="1800" b="1" dirty="0">
                <a:solidFill>
                  <a:schemeClr val="tx1"/>
                </a:solidFill>
                <a:cs typeface="+mj-cs"/>
              </a:rPr>
              <a:t>الامتثال للقوانين</a:t>
            </a:r>
          </a:p>
          <a:p>
            <a:pPr algn="r"/>
            <a:r>
              <a:rPr lang="ar-JO" sz="1800" dirty="0">
                <a:solidFill>
                  <a:schemeClr val="tx1"/>
                </a:solidFill>
                <a:cs typeface="+mj-cs"/>
              </a:rPr>
              <a:t>يجب على الموظفين داخل بيئة العمل الواحدة أن يجمعهم امتثال واضح للقانون وتشريعاته المختلفة، وذلك في عملية تتبع الإجراءات القانونية في حالة الصراعات.</a:t>
            </a:r>
            <a:endParaRPr lang="en-US" sz="1800" dirty="0">
              <a:solidFill>
                <a:schemeClr val="tx1"/>
              </a:solidFill>
              <a:cs typeface="+mj-cs"/>
            </a:endParaRPr>
          </a:p>
          <a:p>
            <a:pPr algn="r"/>
            <a:endParaRPr lang="ar-JO" sz="1800" dirty="0">
              <a:solidFill>
                <a:schemeClr val="tx1"/>
              </a:solidFill>
              <a:cs typeface="+mj-cs"/>
            </a:endParaRPr>
          </a:p>
          <a:p>
            <a:pPr algn="ctr"/>
            <a:r>
              <a:rPr lang="ar-JO" sz="1800" b="1" dirty="0">
                <a:solidFill>
                  <a:schemeClr val="tx1"/>
                </a:solidFill>
                <a:cs typeface="+mj-cs"/>
              </a:rPr>
              <a:t>تكافؤ الفرص</a:t>
            </a:r>
          </a:p>
          <a:p>
            <a:pPr algn="r"/>
            <a:r>
              <a:rPr lang="ar-JO" sz="1800" dirty="0">
                <a:solidFill>
                  <a:schemeClr val="tx1"/>
                </a:solidFill>
                <a:cs typeface="+mj-cs"/>
              </a:rPr>
              <a:t>يجب على المنظمة أن تحرص على منح فرص عادلة لجميع الموظفين، سواء فيما يتعلق بتولي المناصب الهامة ونوع المهام الموكلة وطبيعتها .</a:t>
            </a:r>
            <a:endParaRPr lang="en-US" sz="1800" dirty="0">
              <a:solidFill>
                <a:schemeClr val="tx1"/>
              </a:solidFill>
              <a:cs typeface="+mj-cs"/>
            </a:endParaRPr>
          </a:p>
          <a:p>
            <a:pPr algn="r"/>
            <a:endParaRPr lang="ar-JO" sz="1800" dirty="0">
              <a:solidFill>
                <a:schemeClr val="tx1"/>
              </a:solidFill>
              <a:cs typeface="+mj-cs"/>
            </a:endParaRPr>
          </a:p>
          <a:p>
            <a:pPr algn="ctr"/>
            <a:r>
              <a:rPr lang="ar-JO" sz="1800" b="1" dirty="0">
                <a:solidFill>
                  <a:schemeClr val="tx1"/>
                </a:solidFill>
                <a:cs typeface="+mj-cs"/>
              </a:rPr>
              <a:t>رفض الرشاوي وأشكال العطايا المختلفة</a:t>
            </a:r>
          </a:p>
          <a:p>
            <a:pPr algn="r"/>
            <a:r>
              <a:rPr lang="ar-JO" sz="1800" dirty="0">
                <a:solidFill>
                  <a:schemeClr val="tx1"/>
                </a:solidFill>
                <a:cs typeface="+mj-cs"/>
              </a:rPr>
              <a:t>يجب على الموظفين أو المديرين رفض كافة أشكال الدعم المالي أو المعنوي وكذلك الهدايا والخدمات المختلفة، لأنها تمثل رشوة مقنعة، الهدف منها التأثير على القرارات الصادرة. </a:t>
            </a:r>
          </a:p>
          <a:p>
            <a:pPr algn="ctr"/>
            <a:r>
              <a:rPr lang="ar-JO" sz="1800" b="1" dirty="0">
                <a:solidFill>
                  <a:schemeClr val="tx1"/>
                </a:solidFill>
                <a:cs typeface="+mj-cs"/>
              </a:rPr>
              <a:t>حماية السرية </a:t>
            </a:r>
          </a:p>
          <a:p>
            <a:pPr algn="r"/>
            <a:r>
              <a:rPr lang="ar-JO" sz="1800" dirty="0">
                <a:solidFill>
                  <a:schemeClr val="tx1"/>
                </a:solidFill>
                <a:cs typeface="+mj-cs"/>
              </a:rPr>
              <a:t>الحفاظ على المعلومات السرية للمنظمة من سوء الاستغلال أو بيعها لشركات أخرى، أو استخدامها فى إبتزاز أصحابها. </a:t>
            </a:r>
          </a:p>
        </p:txBody>
      </p:sp>
      <p:pic>
        <p:nvPicPr>
          <p:cNvPr id="15" name="Google Shape;111;p1">
            <a:extLst>
              <a:ext uri="{FF2B5EF4-FFF2-40B4-BE49-F238E27FC236}">
                <a16:creationId xmlns:a16="http://schemas.microsoft.com/office/drawing/2014/main" id="{9EE5A2A4-B8A1-417A-BDEB-70760BEC0AD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pic>
        <p:nvPicPr>
          <p:cNvPr id="16" name="Google Shape;115;p1">
            <a:extLst>
              <a:ext uri="{FF2B5EF4-FFF2-40B4-BE49-F238E27FC236}">
                <a16:creationId xmlns:a16="http://schemas.microsoft.com/office/drawing/2014/main" id="{765E5CD7-45ED-4262-BFC8-D5942DE0EC7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43788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3699965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bg>
      <p:bgPr>
        <a:gradFill>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gradFill>
        <a:effectLst/>
      </p:bgPr>
    </p:bg>
    <p:spTree>
      <p:nvGrpSpPr>
        <p:cNvPr id="1" name=""/>
        <p:cNvGrpSpPr/>
        <p:nvPr/>
      </p:nvGrpSpPr>
      <p:grpSpPr>
        <a:xfrm>
          <a:off x="0" y="0"/>
          <a:ext cx="0" cy="0"/>
          <a:chOff x="0" y="0"/>
          <a:chExt cx="0" cy="0"/>
        </a:xfrm>
      </p:grpSpPr>
      <p:sp>
        <p:nvSpPr>
          <p:cNvPr id="18" name="Rounded Rectangle 30">
            <a:extLst>
              <a:ext uri="{FF2B5EF4-FFF2-40B4-BE49-F238E27FC236}">
                <a16:creationId xmlns:a16="http://schemas.microsoft.com/office/drawing/2014/main" id="{63552E8C-5AEC-4658-842E-0083EA682BC5}"/>
              </a:ext>
            </a:extLst>
          </p:cNvPr>
          <p:cNvSpPr/>
          <p:nvPr/>
        </p:nvSpPr>
        <p:spPr>
          <a:xfrm>
            <a:off x="767409" y="1631904"/>
            <a:ext cx="2121618" cy="4839915"/>
          </a:xfrm>
          <a:prstGeom prst="round2DiagRect">
            <a:avLst>
              <a:gd name="adj1" fmla="val 50000"/>
              <a:gd name="adj2" fmla="val 0"/>
            </a:avLst>
          </a:prstGeom>
          <a:gradFill>
            <a:gsLst>
              <a:gs pos="0">
                <a:srgbClr val="9489C3"/>
              </a:gs>
              <a:gs pos="100000">
                <a:schemeClr val="bg1">
                  <a:lumMod val="75000"/>
                </a:schemeClr>
              </a:gs>
            </a:gsLst>
            <a:lin ang="8100000" scaled="1"/>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r>
              <a:rPr lang="ar-JO" sz="2400" b="1" dirty="0"/>
              <a:t>المصدر الاقتصادي</a:t>
            </a:r>
            <a:r>
              <a:rPr lang="ar-JO" sz="2400" dirty="0"/>
              <a:t> </a:t>
            </a:r>
          </a:p>
          <a:p>
            <a:pPr algn="r">
              <a:lnSpc>
                <a:spcPct val="150000"/>
              </a:lnSpc>
            </a:pPr>
            <a:endParaRPr lang="ar-JO" sz="2000" dirty="0"/>
          </a:p>
          <a:p>
            <a:pPr algn="ctr" rtl="1">
              <a:lnSpc>
                <a:spcPct val="150000"/>
              </a:lnSpc>
            </a:pPr>
            <a:r>
              <a:rPr lang="ar-JO" sz="2000" dirty="0"/>
              <a:t>أي الفلسفة الإقتصادية التي يتبناها المجتمع والظروف الاقتصادية التي يشهدها.</a:t>
            </a:r>
          </a:p>
        </p:txBody>
      </p:sp>
      <p:sp>
        <p:nvSpPr>
          <p:cNvPr id="19" name="Rounded Rectangle 30">
            <a:extLst>
              <a:ext uri="{FF2B5EF4-FFF2-40B4-BE49-F238E27FC236}">
                <a16:creationId xmlns:a16="http://schemas.microsoft.com/office/drawing/2014/main" id="{757A0D88-4F89-4C04-81E8-CAF2A1819EE4}"/>
              </a:ext>
            </a:extLst>
          </p:cNvPr>
          <p:cNvSpPr/>
          <p:nvPr/>
        </p:nvSpPr>
        <p:spPr>
          <a:xfrm>
            <a:off x="3374730" y="1687368"/>
            <a:ext cx="1913370" cy="4603885"/>
          </a:xfrm>
          <a:prstGeom prst="round2DiagRect">
            <a:avLst>
              <a:gd name="adj1" fmla="val 50000"/>
              <a:gd name="adj2" fmla="val 0"/>
            </a:avLst>
          </a:prstGeom>
          <a:gradFill>
            <a:gsLst>
              <a:gs pos="0">
                <a:srgbClr val="C28AC2"/>
              </a:gs>
              <a:gs pos="100000">
                <a:schemeClr val="bg1">
                  <a:lumMod val="75000"/>
                </a:schemeClr>
              </a:gs>
            </a:gsLst>
            <a:lin ang="8100000" scaled="1"/>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r>
              <a:rPr lang="ar-JO" sz="2400" b="1" dirty="0">
                <a:solidFill>
                  <a:schemeClr val="tx1"/>
                </a:solidFill>
              </a:rPr>
              <a:t>المصدر السياسي </a:t>
            </a:r>
          </a:p>
          <a:p>
            <a:pPr algn="r"/>
            <a:endParaRPr lang="ar-JO" sz="2000" dirty="0">
              <a:solidFill>
                <a:schemeClr val="tx1"/>
              </a:solidFill>
            </a:endParaRPr>
          </a:p>
          <a:p>
            <a:pPr algn="ctr">
              <a:lnSpc>
                <a:spcPct val="150000"/>
              </a:lnSpc>
            </a:pPr>
            <a:r>
              <a:rPr lang="ar-JO" sz="2000" dirty="0">
                <a:solidFill>
                  <a:schemeClr val="tx1"/>
                </a:solidFill>
              </a:rPr>
              <a:t>أي توجهات النظام السياسي الحاكم في البلد وأولوياته وأهدافه</a:t>
            </a:r>
          </a:p>
        </p:txBody>
      </p:sp>
      <p:sp>
        <p:nvSpPr>
          <p:cNvPr id="20" name="Rounded Rectangle 30">
            <a:extLst>
              <a:ext uri="{FF2B5EF4-FFF2-40B4-BE49-F238E27FC236}">
                <a16:creationId xmlns:a16="http://schemas.microsoft.com/office/drawing/2014/main" id="{45CA819F-B098-4C64-88BA-3632FA820D66}"/>
              </a:ext>
            </a:extLst>
          </p:cNvPr>
          <p:cNvSpPr/>
          <p:nvPr/>
        </p:nvSpPr>
        <p:spPr>
          <a:xfrm>
            <a:off x="9842577" y="1569087"/>
            <a:ext cx="2176436" cy="4698749"/>
          </a:xfrm>
          <a:prstGeom prst="round2DiagRect">
            <a:avLst>
              <a:gd name="adj1" fmla="val 50000"/>
              <a:gd name="adj2" fmla="val 0"/>
            </a:avLst>
          </a:prstGeom>
          <a:gradFill>
            <a:gsLst>
              <a:gs pos="0">
                <a:srgbClr val="C28AC2"/>
              </a:gs>
              <a:gs pos="50000">
                <a:srgbClr val="D6D1DA"/>
              </a:gs>
              <a:gs pos="100000">
                <a:srgbClr val="A486C6"/>
              </a:gs>
            </a:gsLst>
            <a:lin ang="8100000" scaled="1"/>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r>
              <a:rPr lang="ar-JO" sz="2400" b="1" dirty="0"/>
              <a:t>المصدر الاجتماعي </a:t>
            </a:r>
          </a:p>
          <a:p>
            <a:pPr algn="r"/>
            <a:endParaRPr lang="ar-JO" sz="2000" dirty="0"/>
          </a:p>
          <a:p>
            <a:pPr algn="ctr">
              <a:lnSpc>
                <a:spcPct val="150000"/>
              </a:lnSpc>
            </a:pPr>
            <a:r>
              <a:rPr lang="ar-JO" sz="1900" dirty="0"/>
              <a:t>أي كل ما يسود في المجتمع من عقائد وقيم وعادات وتقاليد تؤثر بشكل مباشر أو غير مباشر على العاملين</a:t>
            </a:r>
          </a:p>
        </p:txBody>
      </p:sp>
      <p:grpSp>
        <p:nvGrpSpPr>
          <p:cNvPr id="34" name="그룹 33">
            <a:extLst>
              <a:ext uri="{FF2B5EF4-FFF2-40B4-BE49-F238E27FC236}">
                <a16:creationId xmlns:a16="http://schemas.microsoft.com/office/drawing/2014/main" id="{16B68F65-D524-4184-84DC-4F18470E8B7A}"/>
              </a:ext>
            </a:extLst>
          </p:cNvPr>
          <p:cNvGrpSpPr>
            <a:grpSpLocks noChangeAspect="1"/>
          </p:cNvGrpSpPr>
          <p:nvPr/>
        </p:nvGrpSpPr>
        <p:grpSpPr>
          <a:xfrm rot="1800000">
            <a:off x="2596585" y="1313243"/>
            <a:ext cx="613521" cy="371013"/>
            <a:chOff x="5228898" y="4835555"/>
            <a:chExt cx="516831" cy="312542"/>
          </a:xfrm>
          <a:gradFill>
            <a:gsLst>
              <a:gs pos="0">
                <a:schemeClr val="bg1"/>
              </a:gs>
              <a:gs pos="100000">
                <a:schemeClr val="bg1">
                  <a:lumMod val="75000"/>
                </a:schemeClr>
              </a:gs>
            </a:gsLst>
            <a:lin ang="8100000" scaled="1"/>
          </a:gradFill>
        </p:grpSpPr>
        <p:sp>
          <p:nvSpPr>
            <p:cNvPr id="35" name="자유형: 도형 34">
              <a:extLst>
                <a:ext uri="{FF2B5EF4-FFF2-40B4-BE49-F238E27FC236}">
                  <a16:creationId xmlns:a16="http://schemas.microsoft.com/office/drawing/2014/main" id="{7133B1AB-5C79-41EE-8274-A5DB4520284B}"/>
                </a:ext>
              </a:extLst>
            </p:cNvPr>
            <p:cNvSpPr/>
            <p:nvPr/>
          </p:nvSpPr>
          <p:spPr>
            <a:xfrm>
              <a:off x="5228898" y="4892693"/>
              <a:ext cx="367511" cy="255404"/>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6" name="자유형: 도형 35">
              <a:extLst>
                <a:ext uri="{FF2B5EF4-FFF2-40B4-BE49-F238E27FC236}">
                  <a16:creationId xmlns:a16="http://schemas.microsoft.com/office/drawing/2014/main" id="{886587B0-9847-4308-AEEE-4BB9EA752C2A}"/>
                </a:ext>
              </a:extLst>
            </p:cNvPr>
            <p:cNvSpPr/>
            <p:nvPr/>
          </p:nvSpPr>
          <p:spPr>
            <a:xfrm rot="5400000">
              <a:off x="5542604" y="4872111"/>
              <a:ext cx="239682" cy="166569"/>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grpSp>
        <p:nvGrpSpPr>
          <p:cNvPr id="37" name="그룹 36">
            <a:extLst>
              <a:ext uri="{FF2B5EF4-FFF2-40B4-BE49-F238E27FC236}">
                <a16:creationId xmlns:a16="http://schemas.microsoft.com/office/drawing/2014/main" id="{C6594156-D60F-4FB4-A444-F43DB15E742A}"/>
              </a:ext>
            </a:extLst>
          </p:cNvPr>
          <p:cNvGrpSpPr>
            <a:grpSpLocks noChangeAspect="1"/>
          </p:cNvGrpSpPr>
          <p:nvPr/>
        </p:nvGrpSpPr>
        <p:grpSpPr>
          <a:xfrm rot="1800000">
            <a:off x="5049938" y="1356507"/>
            <a:ext cx="554868" cy="352995"/>
            <a:chOff x="3749442" y="5475725"/>
            <a:chExt cx="467422" cy="297364"/>
          </a:xfrm>
          <a:solidFill>
            <a:schemeClr val="accent3"/>
          </a:solidFill>
        </p:grpSpPr>
        <p:sp>
          <p:nvSpPr>
            <p:cNvPr id="38" name="자유형: 도형 37">
              <a:extLst>
                <a:ext uri="{FF2B5EF4-FFF2-40B4-BE49-F238E27FC236}">
                  <a16:creationId xmlns:a16="http://schemas.microsoft.com/office/drawing/2014/main" id="{1BE9BBC4-F181-4D3B-9C69-8BB2953109E8}"/>
                </a:ext>
              </a:extLst>
            </p:cNvPr>
            <p:cNvSpPr/>
            <p:nvPr/>
          </p:nvSpPr>
          <p:spPr>
            <a:xfrm>
              <a:off x="3749442" y="5517685"/>
              <a:ext cx="367511" cy="255404"/>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39" name="자유형: 도형 38">
              <a:extLst>
                <a:ext uri="{FF2B5EF4-FFF2-40B4-BE49-F238E27FC236}">
                  <a16:creationId xmlns:a16="http://schemas.microsoft.com/office/drawing/2014/main" id="{27D4EB3A-F48B-4705-A804-F23B59B93A33}"/>
                </a:ext>
              </a:extLst>
            </p:cNvPr>
            <p:cNvSpPr/>
            <p:nvPr/>
          </p:nvSpPr>
          <p:spPr>
            <a:xfrm rot="5400000">
              <a:off x="4013739" y="5512281"/>
              <a:ext cx="239682" cy="166569"/>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40" name="그룹 39">
            <a:extLst>
              <a:ext uri="{FF2B5EF4-FFF2-40B4-BE49-F238E27FC236}">
                <a16:creationId xmlns:a16="http://schemas.microsoft.com/office/drawing/2014/main" id="{5CF5713A-D215-479F-B2BB-6FD21FFB6F18}"/>
              </a:ext>
            </a:extLst>
          </p:cNvPr>
          <p:cNvGrpSpPr>
            <a:grpSpLocks noChangeAspect="1"/>
          </p:cNvGrpSpPr>
          <p:nvPr/>
        </p:nvGrpSpPr>
        <p:grpSpPr>
          <a:xfrm rot="1800000">
            <a:off x="9374545" y="1413759"/>
            <a:ext cx="639630" cy="336045"/>
            <a:chOff x="5009213" y="4726700"/>
            <a:chExt cx="538826" cy="283085"/>
          </a:xfrm>
          <a:solidFill>
            <a:schemeClr val="accent4"/>
          </a:solidFill>
        </p:grpSpPr>
        <p:sp>
          <p:nvSpPr>
            <p:cNvPr id="41" name="자유형: 도형 40">
              <a:extLst>
                <a:ext uri="{FF2B5EF4-FFF2-40B4-BE49-F238E27FC236}">
                  <a16:creationId xmlns:a16="http://schemas.microsoft.com/office/drawing/2014/main" id="{0D236082-AF55-4F54-94E8-E78C59F9169E}"/>
                </a:ext>
              </a:extLst>
            </p:cNvPr>
            <p:cNvSpPr/>
            <p:nvPr/>
          </p:nvSpPr>
          <p:spPr>
            <a:xfrm>
              <a:off x="5009213" y="4754381"/>
              <a:ext cx="367511" cy="255404"/>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2" name="자유형: 도형 41">
              <a:extLst>
                <a:ext uri="{FF2B5EF4-FFF2-40B4-BE49-F238E27FC236}">
                  <a16:creationId xmlns:a16="http://schemas.microsoft.com/office/drawing/2014/main" id="{67AF86D6-278D-42B6-A1D6-784E28850B31}"/>
                </a:ext>
              </a:extLst>
            </p:cNvPr>
            <p:cNvSpPr/>
            <p:nvPr/>
          </p:nvSpPr>
          <p:spPr>
            <a:xfrm rot="5400000">
              <a:off x="5344914" y="4763256"/>
              <a:ext cx="239682" cy="166569"/>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22" name="Rounded Rectangle 30">
            <a:extLst>
              <a:ext uri="{FF2B5EF4-FFF2-40B4-BE49-F238E27FC236}">
                <a16:creationId xmlns:a16="http://schemas.microsoft.com/office/drawing/2014/main" id="{74265AF4-2782-48E6-AC46-3CC59C29E22A}"/>
              </a:ext>
            </a:extLst>
          </p:cNvPr>
          <p:cNvSpPr/>
          <p:nvPr/>
        </p:nvSpPr>
        <p:spPr>
          <a:xfrm>
            <a:off x="7802082" y="1723913"/>
            <a:ext cx="1902412" cy="4434287"/>
          </a:xfrm>
          <a:prstGeom prst="round2DiagRect">
            <a:avLst>
              <a:gd name="adj1" fmla="val 50000"/>
              <a:gd name="adj2" fmla="val 0"/>
            </a:avLst>
          </a:prstGeom>
          <a:gradFill>
            <a:gsLst>
              <a:gs pos="0">
                <a:srgbClr val="D1C0DC"/>
              </a:gs>
              <a:gs pos="100000">
                <a:schemeClr val="bg1">
                  <a:lumMod val="75000"/>
                </a:schemeClr>
              </a:gs>
            </a:gsLst>
            <a:lin ang="8100000" scaled="1"/>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r>
              <a:rPr lang="ar-JO" sz="2400" b="1" dirty="0"/>
              <a:t>المصدر المنظّمي </a:t>
            </a:r>
          </a:p>
          <a:p>
            <a:pPr algn="r"/>
            <a:endParaRPr lang="ar-JO" sz="2400" b="1" dirty="0"/>
          </a:p>
          <a:p>
            <a:pPr algn="ctr">
              <a:lnSpc>
                <a:spcPct val="150000"/>
              </a:lnSpc>
            </a:pPr>
            <a:r>
              <a:rPr lang="ar-JO" sz="2000" dirty="0"/>
              <a:t>أي سياسة المنظمة التي يعمل بها الفرد وأهدافها واستراتيجيات عملها</a:t>
            </a:r>
          </a:p>
        </p:txBody>
      </p:sp>
      <p:grpSp>
        <p:nvGrpSpPr>
          <p:cNvPr id="24" name="그룹 39">
            <a:extLst>
              <a:ext uri="{FF2B5EF4-FFF2-40B4-BE49-F238E27FC236}">
                <a16:creationId xmlns:a16="http://schemas.microsoft.com/office/drawing/2014/main" id="{01BCB726-5ECA-4947-9F0C-6C6999A5B189}"/>
              </a:ext>
            </a:extLst>
          </p:cNvPr>
          <p:cNvGrpSpPr>
            <a:grpSpLocks noChangeAspect="1"/>
          </p:cNvGrpSpPr>
          <p:nvPr/>
        </p:nvGrpSpPr>
        <p:grpSpPr>
          <a:xfrm rot="1800000">
            <a:off x="7103418" y="1356900"/>
            <a:ext cx="639630" cy="336045"/>
            <a:chOff x="5009213" y="4726700"/>
            <a:chExt cx="538826" cy="283085"/>
          </a:xfrm>
          <a:gradFill>
            <a:gsLst>
              <a:gs pos="0">
                <a:schemeClr val="bg1"/>
              </a:gs>
              <a:gs pos="100000">
                <a:schemeClr val="bg1">
                  <a:lumMod val="75000"/>
                </a:schemeClr>
              </a:gs>
            </a:gsLst>
            <a:lin ang="8100000" scaled="1"/>
          </a:gradFill>
        </p:grpSpPr>
        <p:sp>
          <p:nvSpPr>
            <p:cNvPr id="26" name="자유형: 도형 40">
              <a:extLst>
                <a:ext uri="{FF2B5EF4-FFF2-40B4-BE49-F238E27FC236}">
                  <a16:creationId xmlns:a16="http://schemas.microsoft.com/office/drawing/2014/main" id="{5BB644EA-3286-4869-8953-85231DCB95B6}"/>
                </a:ext>
              </a:extLst>
            </p:cNvPr>
            <p:cNvSpPr/>
            <p:nvPr/>
          </p:nvSpPr>
          <p:spPr>
            <a:xfrm>
              <a:off x="5009213" y="4754381"/>
              <a:ext cx="367511" cy="255404"/>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7" name="자유형: 도형 41">
              <a:extLst>
                <a:ext uri="{FF2B5EF4-FFF2-40B4-BE49-F238E27FC236}">
                  <a16:creationId xmlns:a16="http://schemas.microsoft.com/office/drawing/2014/main" id="{4BD25870-F365-414A-80AD-44006478DA35}"/>
                </a:ext>
              </a:extLst>
            </p:cNvPr>
            <p:cNvSpPr/>
            <p:nvPr/>
          </p:nvSpPr>
          <p:spPr>
            <a:xfrm rot="5400000">
              <a:off x="5344914" y="4763256"/>
              <a:ext cx="239682" cy="166569"/>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28" name="TextBox 27">
            <a:extLst>
              <a:ext uri="{FF2B5EF4-FFF2-40B4-BE49-F238E27FC236}">
                <a16:creationId xmlns:a16="http://schemas.microsoft.com/office/drawing/2014/main" id="{47C119FC-D20A-443F-8B7E-E541EC48AB48}"/>
              </a:ext>
            </a:extLst>
          </p:cNvPr>
          <p:cNvSpPr txBox="1"/>
          <p:nvPr/>
        </p:nvSpPr>
        <p:spPr>
          <a:xfrm>
            <a:off x="3647728" y="453010"/>
            <a:ext cx="3610133"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rial"/>
                <a:cs typeface="Times New Roman" panose="02020603050405020304" pitchFamily="18" charset="0"/>
                <a:sym typeface="Arial"/>
              </a:rPr>
              <a:t>مصادر الأخلاقيات المهنية</a:t>
            </a:r>
          </a:p>
        </p:txBody>
      </p:sp>
      <p:pic>
        <p:nvPicPr>
          <p:cNvPr id="29" name="Google Shape;149;p3">
            <a:extLst>
              <a:ext uri="{FF2B5EF4-FFF2-40B4-BE49-F238E27FC236}">
                <a16:creationId xmlns:a16="http://schemas.microsoft.com/office/drawing/2014/main" id="{7FE342B6-DC02-4E25-B3DC-A6CD9ED4CAA7}"/>
              </a:ext>
            </a:extLst>
          </p:cNvPr>
          <p:cNvPicPr preferRelativeResize="0"/>
          <p:nvPr/>
        </p:nvPicPr>
        <p:blipFill rotWithShape="1">
          <a:blip r:embed="rId2">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pic>
        <p:nvPicPr>
          <p:cNvPr id="30" name="Google Shape;111;p1">
            <a:extLst>
              <a:ext uri="{FF2B5EF4-FFF2-40B4-BE49-F238E27FC236}">
                <a16:creationId xmlns:a16="http://schemas.microsoft.com/office/drawing/2014/main" id="{83CA922F-88A3-474A-9FD7-A6FC011DA80A}"/>
              </a:ext>
            </a:extLst>
          </p:cNvPr>
          <p:cNvPicPr preferRelativeResize="0"/>
          <p:nvPr/>
        </p:nvPicPr>
        <p:blipFill rotWithShape="1">
          <a:blip r:embed="rId3">
            <a:alphaModFix/>
            <a:biLevel thresh="50000"/>
            <a:extLst>
              <a:ext uri="{BEBA8EAE-BF5A-486C-A8C5-ECC9F3942E4B}">
                <a14:imgProps xmlns:a14="http://schemas.microsoft.com/office/drawing/2010/main">
                  <a14:imgLayer r:embed="rId4">
                    <a14:imgEffect>
                      <a14:saturation sat="0"/>
                    </a14:imgEffect>
                  </a14:imgLayer>
                </a14:imgProps>
              </a:ext>
            </a:extLst>
          </a:blip>
          <a:srcRect/>
          <a:stretch/>
        </p:blipFill>
        <p:spPr>
          <a:xfrm>
            <a:off x="172987" y="95431"/>
            <a:ext cx="2011635" cy="1091599"/>
          </a:xfrm>
          <a:prstGeom prst="rect">
            <a:avLst/>
          </a:prstGeom>
          <a:ln>
            <a:noFill/>
          </a:ln>
          <a:effectLst>
            <a:outerShdw blurRad="190500" algn="tl" rotWithShape="0">
              <a:srgbClr val="000000">
                <a:alpha val="70000"/>
              </a:srgbClr>
            </a:outerShdw>
          </a:effectLst>
        </p:spPr>
      </p:pic>
      <p:pic>
        <p:nvPicPr>
          <p:cNvPr id="43" name="Google Shape;115;p1">
            <a:extLst>
              <a:ext uri="{FF2B5EF4-FFF2-40B4-BE49-F238E27FC236}">
                <a16:creationId xmlns:a16="http://schemas.microsoft.com/office/drawing/2014/main" id="{D95BAC7F-A660-4D2A-B147-D7B42904D2C2}"/>
              </a:ext>
            </a:extLst>
          </p:cNvPr>
          <p:cNvPicPr preferRelativeResize="0"/>
          <p:nvPr/>
        </p:nvPicPr>
        <p:blipFill rotWithShape="1">
          <a:blip r:embed="rId5">
            <a:alphaModFix/>
            <a:duotone>
              <a:prstClr val="black"/>
              <a:schemeClr val="tx2">
                <a:tint val="45000"/>
                <a:satMod val="400000"/>
              </a:schemeClr>
            </a:duotone>
            <a:extLst>
              <a:ext uri="{BEBA8EAE-BF5A-486C-A8C5-ECC9F3942E4B}">
                <a14:imgProps xmlns:a14="http://schemas.microsoft.com/office/drawing/2010/main">
                  <a14:imgLayer r:embed="rId6">
                    <a14:imgEffect>
                      <a14:colorTemperature colorTemp="8800"/>
                    </a14:imgEffect>
                    <a14:imgEffect>
                      <a14:saturation sat="0"/>
                    </a14:imgEffect>
                  </a14:imgLayer>
                </a14:imgProps>
              </a:ext>
            </a:extLst>
          </a:blip>
          <a:srcRect/>
          <a:stretch/>
        </p:blipFill>
        <p:spPr>
          <a:xfrm>
            <a:off x="10186987" y="179724"/>
            <a:ext cx="1832026" cy="597662"/>
          </a:xfrm>
          <a:prstGeom prst="rect">
            <a:avLst/>
          </a:prstGeom>
          <a:ln>
            <a:noFill/>
          </a:ln>
          <a:effectLst>
            <a:outerShdw blurRad="190500" algn="tl" rotWithShape="0">
              <a:srgbClr val="000000">
                <a:alpha val="70000"/>
              </a:srgbClr>
            </a:outerShdw>
          </a:effectLst>
        </p:spPr>
      </p:pic>
      <p:sp>
        <p:nvSpPr>
          <p:cNvPr id="25" name="Rounded Rectangle 30">
            <a:extLst>
              <a:ext uri="{FF2B5EF4-FFF2-40B4-BE49-F238E27FC236}">
                <a16:creationId xmlns:a16="http://schemas.microsoft.com/office/drawing/2014/main" id="{E53F63D7-03EB-4D2E-985F-C2593EEB3DDB}"/>
              </a:ext>
            </a:extLst>
          </p:cNvPr>
          <p:cNvSpPr/>
          <p:nvPr/>
        </p:nvSpPr>
        <p:spPr>
          <a:xfrm>
            <a:off x="5682130" y="1687367"/>
            <a:ext cx="1768067" cy="4603886"/>
          </a:xfrm>
          <a:prstGeom prst="round2DiagRect">
            <a:avLst>
              <a:gd name="adj1" fmla="val 50000"/>
              <a:gd name="adj2" fmla="val 0"/>
            </a:avLst>
          </a:prstGeom>
          <a:gradFill>
            <a:gsLst>
              <a:gs pos="0">
                <a:srgbClr val="9489C3"/>
              </a:gs>
              <a:gs pos="100000">
                <a:schemeClr val="bg1">
                  <a:lumMod val="75000"/>
                </a:schemeClr>
              </a:gs>
            </a:gsLst>
            <a:lin ang="8100000" scaled="1"/>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r>
              <a:rPr lang="ar-JO" sz="2400" b="1" dirty="0"/>
              <a:t>المصدر الذّاتي </a:t>
            </a:r>
          </a:p>
          <a:p>
            <a:pPr algn="r">
              <a:lnSpc>
                <a:spcPct val="150000"/>
              </a:lnSpc>
            </a:pPr>
            <a:endParaRPr lang="ar-JO" sz="2000" dirty="0"/>
          </a:p>
          <a:p>
            <a:pPr algn="ctr">
              <a:lnSpc>
                <a:spcPct val="150000"/>
              </a:lnSpc>
            </a:pPr>
            <a:r>
              <a:rPr lang="ar-JO" sz="2000" dirty="0"/>
              <a:t>أي كيف ينظر الإنسان لذاته وكيف ينظر الآخرون إليه.</a:t>
            </a:r>
          </a:p>
        </p:txBody>
      </p:sp>
      <p:grpSp>
        <p:nvGrpSpPr>
          <p:cNvPr id="31" name="그룹 39">
            <a:extLst>
              <a:ext uri="{FF2B5EF4-FFF2-40B4-BE49-F238E27FC236}">
                <a16:creationId xmlns:a16="http://schemas.microsoft.com/office/drawing/2014/main" id="{077BABFB-ADB2-4455-A6F2-D0AFF400F187}"/>
              </a:ext>
            </a:extLst>
          </p:cNvPr>
          <p:cNvGrpSpPr>
            <a:grpSpLocks noChangeAspect="1"/>
          </p:cNvGrpSpPr>
          <p:nvPr/>
        </p:nvGrpSpPr>
        <p:grpSpPr>
          <a:xfrm rot="1800000">
            <a:off x="11769656" y="1282429"/>
            <a:ext cx="639630" cy="336045"/>
            <a:chOff x="5009213" y="4726700"/>
            <a:chExt cx="538826" cy="283085"/>
          </a:xfrm>
          <a:gradFill>
            <a:gsLst>
              <a:gs pos="0">
                <a:schemeClr val="bg1"/>
              </a:gs>
              <a:gs pos="100000">
                <a:schemeClr val="bg1">
                  <a:lumMod val="75000"/>
                </a:schemeClr>
              </a:gs>
            </a:gsLst>
            <a:lin ang="8100000" scaled="1"/>
          </a:gradFill>
        </p:grpSpPr>
        <p:sp>
          <p:nvSpPr>
            <p:cNvPr id="32" name="자유형: 도형 40">
              <a:extLst>
                <a:ext uri="{FF2B5EF4-FFF2-40B4-BE49-F238E27FC236}">
                  <a16:creationId xmlns:a16="http://schemas.microsoft.com/office/drawing/2014/main" id="{477F0107-E1A8-436B-A57A-FFF2B8291D81}"/>
                </a:ext>
              </a:extLst>
            </p:cNvPr>
            <p:cNvSpPr/>
            <p:nvPr/>
          </p:nvSpPr>
          <p:spPr>
            <a:xfrm>
              <a:off x="5009213" y="4754381"/>
              <a:ext cx="367511" cy="255404"/>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3" name="자유형: 도형 41">
              <a:extLst>
                <a:ext uri="{FF2B5EF4-FFF2-40B4-BE49-F238E27FC236}">
                  <a16:creationId xmlns:a16="http://schemas.microsoft.com/office/drawing/2014/main" id="{98FF0401-E9CC-4697-BA1A-FFA53D561312}"/>
                </a:ext>
              </a:extLst>
            </p:cNvPr>
            <p:cNvSpPr/>
            <p:nvPr/>
          </p:nvSpPr>
          <p:spPr>
            <a:xfrm rot="5400000">
              <a:off x="5344914" y="4763256"/>
              <a:ext cx="239682" cy="166569"/>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Tree>
    <p:extLst>
      <p:ext uri="{BB962C8B-B14F-4D97-AF65-F5344CB8AC3E}">
        <p14:creationId xmlns:p14="http://schemas.microsoft.com/office/powerpoint/2010/main" val="39803317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3647728" y="453010"/>
            <a:ext cx="3610133"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rial"/>
                <a:cs typeface="Times New Roman" panose="02020603050405020304" pitchFamily="18" charset="0"/>
                <a:sym typeface="Arial"/>
              </a:rPr>
              <a:t>مصادر الأخلاقيات المهنية</a:t>
            </a:r>
          </a:p>
        </p:txBody>
      </p:sp>
      <p:sp>
        <p:nvSpPr>
          <p:cNvPr id="5" name="TextBox 4">
            <a:extLst>
              <a:ext uri="{FF2B5EF4-FFF2-40B4-BE49-F238E27FC236}">
                <a16:creationId xmlns:a16="http://schemas.microsoft.com/office/drawing/2014/main" id="{2670FE89-E7A1-4D0A-964E-A2E8DCD0E2B5}"/>
              </a:ext>
            </a:extLst>
          </p:cNvPr>
          <p:cNvSpPr txBox="1"/>
          <p:nvPr/>
        </p:nvSpPr>
        <p:spPr>
          <a:xfrm>
            <a:off x="7380104" y="68289"/>
            <a:ext cx="4332520" cy="1569660"/>
          </a:xfrm>
          <a:prstGeom prst="rect">
            <a:avLst/>
          </a:prstGeom>
          <a:noFill/>
        </p:spPr>
        <p:txBody>
          <a:bodyPr wrap="square">
            <a:spAutoFit/>
          </a:bodyPr>
          <a:lstStyle/>
          <a:p>
            <a:pPr algn="r"/>
            <a:r>
              <a:rPr lang="ar-JO" sz="2400" dirty="0">
                <a:solidFill>
                  <a:schemeClr val="tx1"/>
                </a:solidFill>
                <a:cs typeface="+mj-cs"/>
              </a:rPr>
              <a:t>. </a:t>
            </a:r>
          </a:p>
          <a:p>
            <a:pPr algn="r"/>
            <a:r>
              <a:rPr lang="ar-JO" sz="2400" b="1" dirty="0">
                <a:solidFill>
                  <a:schemeClr val="tx1"/>
                </a:solidFill>
                <a:cs typeface="+mj-cs"/>
              </a:rPr>
              <a:t> </a:t>
            </a:r>
          </a:p>
          <a:p>
            <a:pPr algn="r"/>
            <a:endParaRPr lang="ar-JO" sz="2400" b="1" dirty="0">
              <a:solidFill>
                <a:schemeClr val="tx1"/>
              </a:solidFill>
              <a:cs typeface="+mj-cs"/>
            </a:endParaRPr>
          </a:p>
          <a:p>
            <a:pPr algn="r"/>
            <a:r>
              <a:rPr lang="ar-JO" sz="2400" dirty="0">
                <a:solidFill>
                  <a:schemeClr val="tx1"/>
                </a:solidFill>
                <a:cs typeface="+mj-cs"/>
              </a:rPr>
              <a:t>. </a:t>
            </a:r>
          </a:p>
        </p:txBody>
      </p:sp>
      <p:pic>
        <p:nvPicPr>
          <p:cNvPr id="15" name="Google Shape;111;p1">
            <a:extLst>
              <a:ext uri="{FF2B5EF4-FFF2-40B4-BE49-F238E27FC236}">
                <a16:creationId xmlns:a16="http://schemas.microsoft.com/office/drawing/2014/main" id="{9EE5A2A4-B8A1-417A-BDEB-70760BEC0AD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pic>
        <p:nvPicPr>
          <p:cNvPr id="16" name="Google Shape;115;p1">
            <a:extLst>
              <a:ext uri="{FF2B5EF4-FFF2-40B4-BE49-F238E27FC236}">
                <a16:creationId xmlns:a16="http://schemas.microsoft.com/office/drawing/2014/main" id="{765E5CD7-45ED-4262-BFC8-D5942DE0EC7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7" name="Google Shape;142;p3">
            <a:extLst>
              <a:ext uri="{FF2B5EF4-FFF2-40B4-BE49-F238E27FC236}">
                <a16:creationId xmlns:a16="http://schemas.microsoft.com/office/drawing/2014/main" id="{0593EDBB-657E-4375-A517-EB200B8CF1B9}"/>
              </a:ext>
            </a:extLst>
          </p:cNvPr>
          <p:cNvSpPr/>
          <p:nvPr/>
        </p:nvSpPr>
        <p:spPr>
          <a:xfrm>
            <a:off x="2267235" y="363910"/>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18" name="Google Shape;149;p3">
            <a:extLst>
              <a:ext uri="{FF2B5EF4-FFF2-40B4-BE49-F238E27FC236}">
                <a16:creationId xmlns:a16="http://schemas.microsoft.com/office/drawing/2014/main" id="{610A06BF-7601-4FD3-AD16-815820B9F4B0}"/>
              </a:ext>
            </a:extLst>
          </p:cNvPr>
          <p:cNvPicPr preferRelativeResize="0"/>
          <p:nvPr/>
        </p:nvPicPr>
        <p:blipFill rotWithShape="1">
          <a:blip r:embed="rId6">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sp>
        <p:nvSpPr>
          <p:cNvPr id="2" name="Rectangle 1">
            <a:extLst>
              <a:ext uri="{FF2B5EF4-FFF2-40B4-BE49-F238E27FC236}">
                <a16:creationId xmlns:a16="http://schemas.microsoft.com/office/drawing/2014/main" id="{E5132AC3-E66B-44C8-B2CC-02B364AB2BE7}"/>
              </a:ext>
            </a:extLst>
          </p:cNvPr>
          <p:cNvSpPr/>
          <p:nvPr/>
        </p:nvSpPr>
        <p:spPr>
          <a:xfrm>
            <a:off x="6096000" y="6541751"/>
            <a:ext cx="6096000" cy="307777"/>
          </a:xfrm>
          <a:prstGeom prst="rect">
            <a:avLst/>
          </a:prstGeom>
        </p:spPr>
        <p:txBody>
          <a:bodyPr>
            <a:spAutoFit/>
          </a:bodyPr>
          <a:lstStyle/>
          <a:p>
            <a:r>
              <a:rPr lang="en-GB" dirty="0"/>
              <a:t>https://www.e3melbusiness.com/blog/Work-ethics-concept-and-sources</a:t>
            </a:r>
            <a:endParaRPr lang="ar-JO" dirty="0"/>
          </a:p>
        </p:txBody>
      </p:sp>
      <p:sp>
        <p:nvSpPr>
          <p:cNvPr id="10" name="Rectangle 9">
            <a:extLst>
              <a:ext uri="{FF2B5EF4-FFF2-40B4-BE49-F238E27FC236}">
                <a16:creationId xmlns:a16="http://schemas.microsoft.com/office/drawing/2014/main" id="{90781C2A-F6CD-4538-87F2-1873C0D5EDBD}"/>
              </a:ext>
            </a:extLst>
          </p:cNvPr>
          <p:cNvSpPr/>
          <p:nvPr/>
        </p:nvSpPr>
        <p:spPr>
          <a:xfrm>
            <a:off x="3215680" y="1358177"/>
            <a:ext cx="4941268" cy="480000"/>
          </a:xfrm>
          <a:prstGeom prst="rect">
            <a:avLst/>
          </a:prstGeom>
          <a:gradFill>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0000"/>
                </a:solidFill>
                <a:cs typeface="Times New Roman" panose="02020603050405020304" pitchFamily="18" charset="0"/>
              </a:rPr>
              <a:t>الدين</a:t>
            </a:r>
            <a:endParaRPr lang="ko-KR" altLang="en-US" dirty="0"/>
          </a:p>
        </p:txBody>
      </p:sp>
      <p:sp>
        <p:nvSpPr>
          <p:cNvPr id="11" name="Rectangle 10">
            <a:extLst>
              <a:ext uri="{FF2B5EF4-FFF2-40B4-BE49-F238E27FC236}">
                <a16:creationId xmlns:a16="http://schemas.microsoft.com/office/drawing/2014/main" id="{2CCE5F24-0BCE-421C-BF93-4355A521AE3B}"/>
              </a:ext>
            </a:extLst>
          </p:cNvPr>
          <p:cNvSpPr/>
          <p:nvPr/>
        </p:nvSpPr>
        <p:spPr>
          <a:xfrm>
            <a:off x="6888088" y="3992748"/>
            <a:ext cx="4941268" cy="480000"/>
          </a:xfrm>
          <a:prstGeom prst="rect">
            <a:avLst/>
          </a:prstGeom>
          <a:gradFill>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r"/>
            <a:r>
              <a:rPr lang="ar-JO" sz="2400" b="1" dirty="0">
                <a:solidFill>
                  <a:srgbClr val="000000"/>
                </a:solidFill>
                <a:cs typeface="Times New Roman" panose="02020603050405020304" pitchFamily="18" charset="0"/>
              </a:rPr>
              <a:t>اللوائح التنظيمية للمهنة والتي تصدرها النقابات </a:t>
            </a:r>
          </a:p>
        </p:txBody>
      </p:sp>
      <p:sp>
        <p:nvSpPr>
          <p:cNvPr id="12" name="Rectangle 11">
            <a:extLst>
              <a:ext uri="{FF2B5EF4-FFF2-40B4-BE49-F238E27FC236}">
                <a16:creationId xmlns:a16="http://schemas.microsoft.com/office/drawing/2014/main" id="{473B5C21-D3D6-4C9E-905F-D89404B85A48}"/>
              </a:ext>
            </a:extLst>
          </p:cNvPr>
          <p:cNvSpPr/>
          <p:nvPr/>
        </p:nvSpPr>
        <p:spPr>
          <a:xfrm>
            <a:off x="3287688" y="3122324"/>
            <a:ext cx="4941268" cy="480000"/>
          </a:xfrm>
          <a:prstGeom prst="rect">
            <a:avLst/>
          </a:prstGeom>
          <a:gradFill>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a:r>
              <a:rPr lang="ar-JO" sz="2400" b="1" dirty="0">
                <a:solidFill>
                  <a:srgbClr val="000000"/>
                </a:solidFill>
                <a:cs typeface="Times New Roman" panose="02020603050405020304" pitchFamily="18" charset="0"/>
              </a:rPr>
              <a:t>ضمير الفرد </a:t>
            </a:r>
          </a:p>
        </p:txBody>
      </p:sp>
      <p:sp>
        <p:nvSpPr>
          <p:cNvPr id="13" name="Rectangle 12">
            <a:extLst>
              <a:ext uri="{FF2B5EF4-FFF2-40B4-BE49-F238E27FC236}">
                <a16:creationId xmlns:a16="http://schemas.microsoft.com/office/drawing/2014/main" id="{04D607F0-EA03-46A3-85FB-25F95C783002}"/>
              </a:ext>
            </a:extLst>
          </p:cNvPr>
          <p:cNvSpPr/>
          <p:nvPr/>
        </p:nvSpPr>
        <p:spPr>
          <a:xfrm>
            <a:off x="3210612" y="2220812"/>
            <a:ext cx="4941268" cy="480000"/>
          </a:xfrm>
          <a:prstGeom prst="rect">
            <a:avLst/>
          </a:prstGeom>
          <a:gradFill>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dirty="0">
                <a:solidFill>
                  <a:srgbClr val="000000"/>
                </a:solidFill>
                <a:cs typeface="Times New Roman" panose="02020603050405020304" pitchFamily="18" charset="0"/>
              </a:rPr>
              <a:t>ا</a:t>
            </a:r>
            <a:r>
              <a:rPr lang="ar-JO" sz="2400" b="1" dirty="0">
                <a:solidFill>
                  <a:srgbClr val="000000"/>
                </a:solidFill>
                <a:cs typeface="Times New Roman" panose="02020603050405020304" pitchFamily="18" charset="0"/>
              </a:rPr>
              <a:t>لقانون</a:t>
            </a:r>
            <a:endParaRPr lang="ko-KR" altLang="en-US" dirty="0"/>
          </a:p>
        </p:txBody>
      </p:sp>
      <p:sp>
        <p:nvSpPr>
          <p:cNvPr id="14" name="Rectangle 13">
            <a:extLst>
              <a:ext uri="{FF2B5EF4-FFF2-40B4-BE49-F238E27FC236}">
                <a16:creationId xmlns:a16="http://schemas.microsoft.com/office/drawing/2014/main" id="{28585B33-7B00-4DC0-A1B6-89F51A601791}"/>
              </a:ext>
            </a:extLst>
          </p:cNvPr>
          <p:cNvSpPr/>
          <p:nvPr/>
        </p:nvSpPr>
        <p:spPr>
          <a:xfrm>
            <a:off x="3210612" y="4777604"/>
            <a:ext cx="4941268" cy="480000"/>
          </a:xfrm>
          <a:prstGeom prst="rect">
            <a:avLst/>
          </a:prstGeom>
          <a:gradFill>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a:r>
              <a:rPr lang="ar-JO" sz="2400" b="1" dirty="0">
                <a:solidFill>
                  <a:srgbClr val="000000"/>
                </a:solidFill>
                <a:cs typeface="Times New Roman" panose="02020603050405020304" pitchFamily="18" charset="0"/>
              </a:rPr>
              <a:t>اللوائح التنظيمية لسير العمل </a:t>
            </a:r>
          </a:p>
        </p:txBody>
      </p:sp>
      <p:sp>
        <p:nvSpPr>
          <p:cNvPr id="19" name="Rectangle 18">
            <a:extLst>
              <a:ext uri="{FF2B5EF4-FFF2-40B4-BE49-F238E27FC236}">
                <a16:creationId xmlns:a16="http://schemas.microsoft.com/office/drawing/2014/main" id="{40449AA9-64AB-4C54-98F8-30E6DB746288}"/>
              </a:ext>
            </a:extLst>
          </p:cNvPr>
          <p:cNvSpPr/>
          <p:nvPr/>
        </p:nvSpPr>
        <p:spPr>
          <a:xfrm>
            <a:off x="204548" y="3893912"/>
            <a:ext cx="4941268" cy="480000"/>
          </a:xfrm>
          <a:prstGeom prst="rect">
            <a:avLst/>
          </a:prstGeom>
          <a:gradFill>
            <a:gsLst>
              <a:gs pos="26000">
                <a:srgbClr val="D1C0DC"/>
              </a:gs>
              <a:gs pos="77000">
                <a:schemeClr val="accent1">
                  <a:lumMod val="40000"/>
                  <a:lumOff val="60000"/>
                </a:schemeClr>
              </a:gs>
              <a:gs pos="12000">
                <a:schemeClr val="accent1">
                  <a:lumMod val="40000"/>
                  <a:lumOff val="60000"/>
                </a:schemeClr>
              </a:gs>
              <a:gs pos="100000">
                <a:srgbClr val="A486C6"/>
              </a:gs>
              <a:gs pos="56000">
                <a:schemeClr val="bg1">
                  <a:lumMod val="8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a:r>
              <a:rPr lang="ar-JO" sz="2400" b="1" dirty="0">
                <a:solidFill>
                  <a:srgbClr val="000000"/>
                </a:solidFill>
                <a:cs typeface="Times New Roman" panose="02020603050405020304" pitchFamily="18" charset="0"/>
              </a:rPr>
              <a:t>الأعراف والقيم السائدة في المجتمع </a:t>
            </a:r>
          </a:p>
        </p:txBody>
      </p:sp>
    </p:spTree>
    <p:extLst>
      <p:ext uri="{BB962C8B-B14F-4D97-AF65-F5344CB8AC3E}">
        <p14:creationId xmlns:p14="http://schemas.microsoft.com/office/powerpoint/2010/main" val="18866545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3635387" y="431280"/>
            <a:ext cx="4896544" cy="523220"/>
          </a:xfrm>
          <a:prstGeom prst="rect">
            <a:avLst/>
          </a:prstGeom>
          <a:noFill/>
        </p:spPr>
        <p:txBody>
          <a:bodyPr wrap="square">
            <a:spAutoFit/>
          </a:bodyPr>
          <a:lstStyle/>
          <a:p>
            <a:pPr lvl="0" algn="just" rtl="1">
              <a:defRPr/>
            </a:pPr>
            <a:r>
              <a:rPr lang="ar-JO" sz="2800" b="1" dirty="0">
                <a:solidFill>
                  <a:schemeClr val="tx1"/>
                </a:solidFill>
                <a:cs typeface="Times New Roman" panose="02020603050405020304" pitchFamily="18" charset="0"/>
              </a:rPr>
              <a:t>التعليم العالي والأخلاقيات المهنية </a:t>
            </a:r>
            <a:endParaRPr kumimoji="0" lang="ar-JO" sz="2800" b="1" i="0" u="none" strike="noStrike" kern="0" cap="none" spc="0" normalizeH="0" baseline="0" noProof="0" dirty="0">
              <a:ln>
                <a:noFill/>
              </a:ln>
              <a:solidFill>
                <a:schemeClr val="tx1"/>
              </a:solidFill>
              <a:effectLst/>
              <a:uLnTx/>
              <a:uFillTx/>
              <a:latin typeface="Arial"/>
              <a:cs typeface="Times New Roman" panose="02020603050405020304" pitchFamily="18" charset="0"/>
              <a:sym typeface="Arial"/>
            </a:endParaRPr>
          </a:p>
        </p:txBody>
      </p:sp>
      <p:sp>
        <p:nvSpPr>
          <p:cNvPr id="5" name="TextBox 4">
            <a:extLst>
              <a:ext uri="{FF2B5EF4-FFF2-40B4-BE49-F238E27FC236}">
                <a16:creationId xmlns:a16="http://schemas.microsoft.com/office/drawing/2014/main" id="{2670FE89-E7A1-4D0A-964E-A2E8DCD0E2B5}"/>
              </a:ext>
            </a:extLst>
          </p:cNvPr>
          <p:cNvSpPr txBox="1"/>
          <p:nvPr/>
        </p:nvSpPr>
        <p:spPr>
          <a:xfrm>
            <a:off x="172987" y="854082"/>
            <a:ext cx="11827669" cy="6001643"/>
          </a:xfrm>
          <a:prstGeom prst="rect">
            <a:avLst/>
          </a:prstGeom>
          <a:noFill/>
        </p:spPr>
        <p:txBody>
          <a:bodyPr wrap="square">
            <a:spAutoFit/>
          </a:bodyPr>
          <a:lstStyle/>
          <a:p>
            <a:pPr algn="r"/>
            <a:endParaRPr lang="en-US" sz="2400" dirty="0">
              <a:solidFill>
                <a:srgbClr val="002060"/>
              </a:solidFill>
              <a:cs typeface="+mj-cs"/>
            </a:endParaRPr>
          </a:p>
          <a:p>
            <a:pPr algn="r"/>
            <a:r>
              <a:rPr lang="ar-JO" sz="2000" b="1" dirty="0">
                <a:solidFill>
                  <a:schemeClr val="tx1"/>
                </a:solidFill>
                <a:cs typeface="+mj-cs"/>
              </a:rPr>
              <a:t>الإدارات الأكاديمية : </a:t>
            </a:r>
            <a:r>
              <a:rPr lang="ar-JO" sz="2000" dirty="0">
                <a:solidFill>
                  <a:schemeClr val="tx1"/>
                </a:solidFill>
                <a:cs typeface="+mj-cs"/>
              </a:rPr>
              <a:t>تتكون الإدارات الأكاديمية في مؤسسات التعليم العالي من رؤساء الأقسام والعمداء ونواب الرئيس، والممارسون للعمل الإداري. إن أهم الابعاد الاخلاقية التي حددتها الجمعية الأمريكية للمديرين وذلك بحكم أن هناك خصائص مشتركة بين عمل المديرين على بمستوى التعليم العام اوالتعليم العالي :</a:t>
            </a:r>
          </a:p>
          <a:p>
            <a:pPr algn="just" rtl="1"/>
            <a:r>
              <a:rPr lang="ar-JO" sz="2000" dirty="0">
                <a:solidFill>
                  <a:schemeClr val="tx1"/>
                </a:solidFill>
                <a:cs typeface="+mj-cs"/>
              </a:rPr>
              <a:t>أن يجعل الإداري مصلحة الطلبة أساسًا لقراراته الإدارية. أن ينجز مسؤولياته المهنية بإخلاص. أن يحمي الحقوق المدنية والإنسانية لكل الأفراد. أن يحترم الدستور والقوانين والأنظمة المعمول بها في مجتمعه. أن يطبق السياسات التربوية بأمانة. أن يتبع الطرق المشروعة والمناسبة لتصويب السياسات التربوية. أن يتجنب استغلال مركزه للأغراض الشخصية. أن يسعى للحصول على درجات علمية أو تأهيل أكاديمي من المؤسسات المعترف بها.  أن يحافظ على مستوى المهنة ويعمل على تحسين فعاليتها باستمرار . أن يحترم الاتفاقيات المعقودة ويلتزم بكل مضامينها.</a:t>
            </a:r>
          </a:p>
          <a:p>
            <a:pPr algn="just" rtl="1"/>
            <a:endParaRPr lang="ar-JO" sz="2000" dirty="0">
              <a:solidFill>
                <a:schemeClr val="tx1"/>
              </a:solidFill>
              <a:cs typeface="+mj-cs"/>
            </a:endParaRPr>
          </a:p>
          <a:p>
            <a:pPr algn="r"/>
            <a:r>
              <a:rPr lang="ar-JO" sz="2000" b="1" dirty="0">
                <a:solidFill>
                  <a:schemeClr val="tx1"/>
                </a:solidFill>
                <a:cs typeface="+mj-cs"/>
              </a:rPr>
              <a:t>مداخل تفسير السلوك الأخلاقي الإداري </a:t>
            </a:r>
          </a:p>
          <a:p>
            <a:pPr algn="r"/>
            <a:r>
              <a:rPr lang="ar-JO" sz="2000" b="1" dirty="0">
                <a:solidFill>
                  <a:schemeClr val="tx1"/>
                </a:solidFill>
                <a:cs typeface="+mj-cs"/>
              </a:rPr>
              <a:t>المدخل النفعي </a:t>
            </a:r>
            <a:r>
              <a:rPr lang="ar-JO" sz="2000" dirty="0">
                <a:solidFill>
                  <a:schemeClr val="tx1"/>
                </a:solidFill>
                <a:cs typeface="+mj-cs"/>
              </a:rPr>
              <a:t>أي أن السلوك الأخلاقي الإداري هو ذلك السلوك الذي يحقق أكبر فائدة ممكنة لأكبر عدد من العاملين.</a:t>
            </a:r>
          </a:p>
          <a:p>
            <a:pPr algn="r"/>
            <a:r>
              <a:rPr lang="ar-JO" sz="2000" dirty="0">
                <a:solidFill>
                  <a:schemeClr val="tx1"/>
                </a:solidFill>
                <a:cs typeface="+mj-cs"/>
              </a:rPr>
              <a:t> </a:t>
            </a:r>
            <a:r>
              <a:rPr lang="ar-JO" sz="2000" b="1" dirty="0">
                <a:solidFill>
                  <a:schemeClr val="tx1"/>
                </a:solidFill>
                <a:cs typeface="+mj-cs"/>
              </a:rPr>
              <a:t>المدخل الفردي </a:t>
            </a:r>
            <a:r>
              <a:rPr lang="ar-JO" sz="2000" dirty="0">
                <a:solidFill>
                  <a:schemeClr val="tx1"/>
                </a:solidFill>
                <a:cs typeface="+mj-cs"/>
              </a:rPr>
              <a:t>أي أن الإداري يضع مصلحته الشخصية نصب عينيه أولًا ثم يلتفت لمصالح الآخرين.</a:t>
            </a:r>
          </a:p>
          <a:p>
            <a:pPr algn="r"/>
            <a:r>
              <a:rPr lang="ar-JO" sz="2000" dirty="0">
                <a:solidFill>
                  <a:schemeClr val="tx1"/>
                </a:solidFill>
                <a:cs typeface="+mj-cs"/>
              </a:rPr>
              <a:t> </a:t>
            </a:r>
            <a:r>
              <a:rPr lang="ar-JO" sz="2000" b="1" dirty="0">
                <a:solidFill>
                  <a:schemeClr val="tx1"/>
                </a:solidFill>
                <a:cs typeface="+mj-cs"/>
              </a:rPr>
              <a:t>مدخل العدالة </a:t>
            </a:r>
            <a:r>
              <a:rPr lang="ar-JO" sz="2000" dirty="0">
                <a:solidFill>
                  <a:schemeClr val="tx1"/>
                </a:solidFill>
                <a:cs typeface="+mj-cs"/>
              </a:rPr>
              <a:t>أن السلوك الأخلاقي الإداري هو ذلك السلوك الذي يتوفر فيه العدل ويتسم بروح القانون والحيادية.</a:t>
            </a:r>
          </a:p>
          <a:p>
            <a:pPr algn="r"/>
            <a:r>
              <a:rPr lang="ar-JO" sz="2000" dirty="0">
                <a:solidFill>
                  <a:schemeClr val="tx1"/>
                </a:solidFill>
                <a:cs typeface="+mj-cs"/>
              </a:rPr>
              <a:t> </a:t>
            </a:r>
            <a:r>
              <a:rPr lang="ar-JO" sz="2000" b="1" dirty="0">
                <a:solidFill>
                  <a:schemeClr val="tx1"/>
                </a:solidFill>
                <a:cs typeface="+mj-cs"/>
              </a:rPr>
              <a:t>مدخل الحقوق </a:t>
            </a:r>
            <a:r>
              <a:rPr lang="ar-JO" sz="2000" dirty="0">
                <a:solidFill>
                  <a:schemeClr val="tx1"/>
                </a:solidFill>
              </a:rPr>
              <a:t>أي أن السلوك الأخلاقي الإداري </a:t>
            </a:r>
            <a:r>
              <a:rPr lang="ar-JO" sz="2000" dirty="0">
                <a:solidFill>
                  <a:schemeClr val="tx1"/>
                </a:solidFill>
                <a:cs typeface="+mj-cs"/>
              </a:rPr>
              <a:t>هو ذلك السلوك الذي يحترم الحقوق الأساسية ويحافظ عليها.</a:t>
            </a:r>
          </a:p>
          <a:p>
            <a:pPr algn="r"/>
            <a:r>
              <a:rPr lang="ar-JO" sz="2000" dirty="0">
                <a:solidFill>
                  <a:schemeClr val="tx1"/>
                </a:solidFill>
                <a:cs typeface="+mj-cs"/>
              </a:rPr>
              <a:t> </a:t>
            </a:r>
            <a:r>
              <a:rPr lang="ar-JO" sz="2000" b="1" dirty="0">
                <a:solidFill>
                  <a:schemeClr val="tx1"/>
                </a:solidFill>
                <a:cs typeface="+mj-cs"/>
              </a:rPr>
              <a:t>مدخل الواجبات الاخلاقية </a:t>
            </a:r>
            <a:r>
              <a:rPr lang="ar-JO" sz="2000" dirty="0">
                <a:solidFill>
                  <a:schemeClr val="tx1"/>
                </a:solidFill>
              </a:rPr>
              <a:t>أي أن السلوك الأخلاقي الإداري </a:t>
            </a:r>
            <a:r>
              <a:rPr lang="ar-JO" sz="2000" dirty="0">
                <a:solidFill>
                  <a:schemeClr val="tx1"/>
                </a:solidFill>
                <a:cs typeface="+mj-cs"/>
              </a:rPr>
              <a:t>هو ذلك السلوك الذي لا يقيس الأفعال بنتائجها فقط بل بالمسوّغات وبعبارة أخرى (ليس كل ما هو نافع صحيح ) فلا بدّ من التأكد من أننا نصل إلى النافع من خلال القرارات الإدارية ولكن بدون تجاوز للأبعاد الأخلاقية التي ترتبط بالواجبات المكلف بها الإداري. </a:t>
            </a:r>
          </a:p>
          <a:p>
            <a:pPr algn="r"/>
            <a:endParaRPr lang="ar-JO" sz="2000" dirty="0">
              <a:solidFill>
                <a:schemeClr val="tx1"/>
              </a:solidFill>
              <a:cs typeface="+mj-cs"/>
            </a:endParaRPr>
          </a:p>
          <a:p>
            <a:pPr algn="r"/>
            <a:r>
              <a:rPr lang="ar-JO" sz="2000" dirty="0">
                <a:solidFill>
                  <a:schemeClr val="tx1"/>
                </a:solidFill>
                <a:cs typeface="+mj-cs"/>
              </a:rPr>
              <a:t> </a:t>
            </a:r>
          </a:p>
        </p:txBody>
      </p:sp>
      <p:pic>
        <p:nvPicPr>
          <p:cNvPr id="15" name="Google Shape;111;p1">
            <a:extLst>
              <a:ext uri="{FF2B5EF4-FFF2-40B4-BE49-F238E27FC236}">
                <a16:creationId xmlns:a16="http://schemas.microsoft.com/office/drawing/2014/main" id="{9EE5A2A4-B8A1-417A-BDEB-70760BEC0AD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pic>
        <p:nvPicPr>
          <p:cNvPr id="16" name="Google Shape;115;p1">
            <a:extLst>
              <a:ext uri="{FF2B5EF4-FFF2-40B4-BE49-F238E27FC236}">
                <a16:creationId xmlns:a16="http://schemas.microsoft.com/office/drawing/2014/main" id="{765E5CD7-45ED-4262-BFC8-D5942DE0EC7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7" name="Google Shape;142;p3">
            <a:extLst>
              <a:ext uri="{FF2B5EF4-FFF2-40B4-BE49-F238E27FC236}">
                <a16:creationId xmlns:a16="http://schemas.microsoft.com/office/drawing/2014/main" id="{0593EDBB-657E-4375-A517-EB200B8CF1B9}"/>
              </a:ext>
            </a:extLst>
          </p:cNvPr>
          <p:cNvSpPr/>
          <p:nvPr/>
        </p:nvSpPr>
        <p:spPr>
          <a:xfrm>
            <a:off x="2267235" y="363910"/>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18" name="Google Shape;149;p3">
            <a:extLst>
              <a:ext uri="{FF2B5EF4-FFF2-40B4-BE49-F238E27FC236}">
                <a16:creationId xmlns:a16="http://schemas.microsoft.com/office/drawing/2014/main" id="{610A06BF-7601-4FD3-AD16-815820B9F4B0}"/>
              </a:ext>
            </a:extLst>
          </p:cNvPr>
          <p:cNvPicPr preferRelativeResize="0"/>
          <p:nvPr/>
        </p:nvPicPr>
        <p:blipFill rotWithShape="1">
          <a:blip r:embed="rId6">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spTree>
    <p:extLst>
      <p:ext uri="{BB962C8B-B14F-4D97-AF65-F5344CB8AC3E}">
        <p14:creationId xmlns:p14="http://schemas.microsoft.com/office/powerpoint/2010/main" val="2909515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670FE89-E7A1-4D0A-964E-A2E8DCD0E2B5}"/>
              </a:ext>
            </a:extLst>
          </p:cNvPr>
          <p:cNvSpPr txBox="1"/>
          <p:nvPr/>
        </p:nvSpPr>
        <p:spPr>
          <a:xfrm>
            <a:off x="193713" y="1031322"/>
            <a:ext cx="11730776" cy="5940088"/>
          </a:xfrm>
          <a:prstGeom prst="rect">
            <a:avLst/>
          </a:prstGeom>
          <a:noFill/>
        </p:spPr>
        <p:txBody>
          <a:bodyPr wrap="square">
            <a:spAutoFit/>
          </a:bodyPr>
          <a:lstStyle/>
          <a:p>
            <a:pPr algn="r"/>
            <a:r>
              <a:rPr lang="ar-JO" sz="2000" b="1" dirty="0">
                <a:solidFill>
                  <a:schemeClr val="tx1"/>
                </a:solidFill>
                <a:cs typeface="+mj-cs"/>
              </a:rPr>
              <a:t>أعضاء هيئة التدريس </a:t>
            </a:r>
            <a:r>
              <a:rPr lang="ar-JO" sz="2000" dirty="0">
                <a:solidFill>
                  <a:schemeClr val="tx1"/>
                </a:solidFill>
                <a:cs typeface="+mj-cs"/>
              </a:rPr>
              <a:t>طورت المنظمة العربية للتربية والثقافة والعلوم سنة 1998 دليلاً مرجعيًا للتطوير المهني أشارت فيه أهم الأخلاقيات المهنية التي يجب أن تتوفر في الأستاذ الأكاديمي وهي:</a:t>
            </a:r>
          </a:p>
          <a:p>
            <a:pPr marL="457200" indent="-457200" algn="r" rtl="1">
              <a:buFont typeface="+mj-lt"/>
              <a:buAutoNum type="arabicPeriod"/>
            </a:pPr>
            <a:r>
              <a:rPr lang="ar-JO" sz="2000" dirty="0">
                <a:solidFill>
                  <a:schemeClr val="tx1"/>
                </a:solidFill>
                <a:cs typeface="+mj-cs"/>
              </a:rPr>
              <a:t> - أن يتصف المدرس الجامعي بالعدل في تعامله مع طلبته كما يجب أن يكون عقلانيًا و منفتحًا.</a:t>
            </a:r>
          </a:p>
          <a:p>
            <a:pPr marL="457200" indent="-457200" algn="r" rtl="1">
              <a:buFont typeface="+mj-lt"/>
              <a:buAutoNum type="arabicPeriod"/>
            </a:pPr>
            <a:r>
              <a:rPr lang="ar-JO" sz="2000" dirty="0">
                <a:solidFill>
                  <a:schemeClr val="tx1"/>
                </a:solidFill>
                <a:cs typeface="+mj-cs"/>
              </a:rPr>
              <a:t> - مراعاة القوانين والأنظمة والتعليمات المعمول بها والابتعاد عن التمييز بكافة أشكاله العرقية والطائفية والعشائرية.</a:t>
            </a:r>
          </a:p>
          <a:p>
            <a:pPr marL="457200" indent="-457200" algn="r" rtl="1">
              <a:buFont typeface="+mj-lt"/>
              <a:buAutoNum type="arabicPeriod"/>
            </a:pPr>
            <a:r>
              <a:rPr lang="ar-JO" sz="2000" dirty="0">
                <a:solidFill>
                  <a:schemeClr val="tx1"/>
                </a:solidFill>
                <a:cs typeface="+mj-cs"/>
              </a:rPr>
              <a:t>إقامة علاقات صحية مع الزملاء والطلبة على أساس من الثقة والاحترام المتبادل.</a:t>
            </a:r>
          </a:p>
          <a:p>
            <a:pPr marL="457200" indent="-457200" algn="r" rtl="1">
              <a:buFont typeface="+mj-lt"/>
              <a:buAutoNum type="arabicPeriod"/>
            </a:pPr>
            <a:r>
              <a:rPr lang="ar-JO" sz="2000" dirty="0">
                <a:solidFill>
                  <a:schemeClr val="tx1"/>
                </a:solidFill>
                <a:cs typeface="+mj-cs"/>
              </a:rPr>
              <a:t>-  قيام الأستاذ الأكاديمي بجميع الواجبات الملقاة على عاتقه بدءًا بالمحاضرات ومرورًا باللجان والأنشطة وإرشاد الطلبة .</a:t>
            </a:r>
          </a:p>
          <a:p>
            <a:pPr marL="457200" indent="-457200" algn="r" rtl="1">
              <a:buFont typeface="+mj-lt"/>
              <a:buAutoNum type="arabicPeriod"/>
            </a:pPr>
            <a:r>
              <a:rPr lang="ar-JO" sz="2000" dirty="0">
                <a:solidFill>
                  <a:schemeClr val="tx1"/>
                </a:solidFill>
                <a:cs typeface="+mj-cs"/>
              </a:rPr>
              <a:t>- الالتزام بالمنظومة القيمية للمجتمع فالأستاذ الأكاديمي هو ابن المجتمع وهو المكلّف بتثقيف أبنائه وإكسابهم المهارات والاتجاهات.</a:t>
            </a:r>
          </a:p>
          <a:p>
            <a:pPr marL="457200" indent="-457200" algn="r" rtl="1">
              <a:buFont typeface="+mj-lt"/>
              <a:buAutoNum type="arabicPeriod"/>
            </a:pPr>
            <a:r>
              <a:rPr lang="ar-JO" sz="2000" dirty="0">
                <a:solidFill>
                  <a:schemeClr val="tx1"/>
                </a:solidFill>
                <a:cs typeface="+mj-cs"/>
              </a:rPr>
              <a:t>-  المحافظة على خصوصية طلبته وأسرارهم .</a:t>
            </a:r>
          </a:p>
          <a:p>
            <a:pPr marL="457200" indent="-457200" algn="r" rtl="1">
              <a:buFont typeface="+mj-lt"/>
              <a:buAutoNum type="arabicPeriod"/>
            </a:pPr>
            <a:r>
              <a:rPr lang="ar-JO" sz="2000" dirty="0">
                <a:solidFill>
                  <a:schemeClr val="tx1"/>
                </a:solidFill>
                <a:cs typeface="+mj-cs"/>
              </a:rPr>
              <a:t>- تبني الروح الإيجابية في النقد والإصلاح وعدم التركيز على الأبعاد السلبية، وعدم التعرض لزملاء العمل الأكاديمي بالتجريح أمام الطلبة سواء في المحاضرات والأنشطة.</a:t>
            </a:r>
          </a:p>
          <a:p>
            <a:pPr marL="457200" indent="-457200" algn="r" rtl="1">
              <a:buFont typeface="+mj-lt"/>
              <a:buAutoNum type="arabicPeriod"/>
            </a:pPr>
            <a:r>
              <a:rPr lang="ar-JO" sz="2000" dirty="0">
                <a:solidFill>
                  <a:schemeClr val="tx1"/>
                </a:solidFill>
                <a:cs typeface="+mj-cs"/>
              </a:rPr>
              <a:t>-  المحافظة والاستمرار في النمو المهني خاصة مع  الانفجار المعرفي الذي يشهده العالم والثورة التكنولوجية التي لا تكاد تتوقف بفقدان على عضو هيئة التدريس أن يواكب المستجدات في ميدان تخصصه.</a:t>
            </a:r>
          </a:p>
          <a:p>
            <a:pPr marL="342900" indent="-342900" algn="r">
              <a:buFontTx/>
              <a:buChar char="-"/>
            </a:pPr>
            <a:endParaRPr lang="ar-JO" sz="2000" dirty="0">
              <a:solidFill>
                <a:schemeClr val="tx1"/>
              </a:solidFill>
              <a:cs typeface="+mj-cs"/>
            </a:endParaRPr>
          </a:p>
          <a:p>
            <a:pPr algn="just" rtl="1"/>
            <a:r>
              <a:rPr lang="ar-JO" sz="2000" b="1" dirty="0">
                <a:solidFill>
                  <a:schemeClr val="tx1"/>
                </a:solidFill>
                <a:cs typeface="+mj-cs"/>
              </a:rPr>
              <a:t>الباحثون المتخصصون </a:t>
            </a:r>
            <a:r>
              <a:rPr lang="ar-JO" sz="2000" dirty="0">
                <a:solidFill>
                  <a:schemeClr val="tx1"/>
                </a:solidFill>
                <a:cs typeface="+mj-cs"/>
              </a:rPr>
              <a:t>يمكننا أن نشير إلى جملة أخلاقيات مهنة يمكن أن تسمى أخلاقيات البحث العلمي والتي لا بد من توفرها لدى الباحثين المتخصصين ولابد من الالتزام بها ولعل من أهمها: التزام الباحث بالمنهجية العلمية السليمة التي تواضع عليها العلماء والمختصون، وتكريس البحث العلمي لغايات علمية محضة وليس لأي أغراض شخصية أو مصلحية أو مالية، والإيمان بعمل الفريق في البحث العلمي، وعدم التلكؤ في مشاركة بأية مشاريع علمية جماعية، ونشر نتائج البحث العلمي في أوعية النشر الملائمة وتعريف المختصين بها لتعظيم الفائدة منها ، كما ينبغي رعاية الباحثين الموهوبين واستقطاب الواعدين منهم للعمل في المجالات البحثية المختلفة .</a:t>
            </a:r>
          </a:p>
          <a:p>
            <a:pPr algn="r"/>
            <a:endParaRPr lang="ar-JO" sz="2000" dirty="0">
              <a:solidFill>
                <a:schemeClr val="tx1"/>
              </a:solidFill>
              <a:cs typeface="+mj-cs"/>
            </a:endParaRPr>
          </a:p>
        </p:txBody>
      </p:sp>
      <p:pic>
        <p:nvPicPr>
          <p:cNvPr id="15" name="Google Shape;111;p1">
            <a:extLst>
              <a:ext uri="{FF2B5EF4-FFF2-40B4-BE49-F238E27FC236}">
                <a16:creationId xmlns:a16="http://schemas.microsoft.com/office/drawing/2014/main" id="{9EE5A2A4-B8A1-417A-BDEB-70760BEC0AD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pic>
        <p:nvPicPr>
          <p:cNvPr id="16" name="Google Shape;115;p1">
            <a:extLst>
              <a:ext uri="{FF2B5EF4-FFF2-40B4-BE49-F238E27FC236}">
                <a16:creationId xmlns:a16="http://schemas.microsoft.com/office/drawing/2014/main" id="{765E5CD7-45ED-4262-BFC8-D5942DE0EC7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7" name="Google Shape;142;p3">
            <a:extLst>
              <a:ext uri="{FF2B5EF4-FFF2-40B4-BE49-F238E27FC236}">
                <a16:creationId xmlns:a16="http://schemas.microsoft.com/office/drawing/2014/main" id="{0593EDBB-657E-4375-A517-EB200B8CF1B9}"/>
              </a:ext>
            </a:extLst>
          </p:cNvPr>
          <p:cNvSpPr/>
          <p:nvPr/>
        </p:nvSpPr>
        <p:spPr>
          <a:xfrm>
            <a:off x="2267235" y="363910"/>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18" name="Google Shape;149;p3">
            <a:extLst>
              <a:ext uri="{FF2B5EF4-FFF2-40B4-BE49-F238E27FC236}">
                <a16:creationId xmlns:a16="http://schemas.microsoft.com/office/drawing/2014/main" id="{610A06BF-7601-4FD3-AD16-815820B9F4B0}"/>
              </a:ext>
            </a:extLst>
          </p:cNvPr>
          <p:cNvPicPr preferRelativeResize="0"/>
          <p:nvPr/>
        </p:nvPicPr>
        <p:blipFill rotWithShape="1">
          <a:blip r:embed="rId6">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sp>
        <p:nvSpPr>
          <p:cNvPr id="10" name="TextBox 9">
            <a:extLst>
              <a:ext uri="{FF2B5EF4-FFF2-40B4-BE49-F238E27FC236}">
                <a16:creationId xmlns:a16="http://schemas.microsoft.com/office/drawing/2014/main" id="{B32F08D5-9465-4CC4-BC64-2D4EF82DACCC}"/>
              </a:ext>
            </a:extLst>
          </p:cNvPr>
          <p:cNvSpPr txBox="1"/>
          <p:nvPr/>
        </p:nvSpPr>
        <p:spPr>
          <a:xfrm>
            <a:off x="3287688" y="441993"/>
            <a:ext cx="4896544" cy="523220"/>
          </a:xfrm>
          <a:prstGeom prst="rect">
            <a:avLst/>
          </a:prstGeom>
          <a:noFill/>
        </p:spPr>
        <p:txBody>
          <a:bodyPr wrap="square">
            <a:spAutoFit/>
          </a:bodyPr>
          <a:lstStyle/>
          <a:p>
            <a:pPr lvl="0" algn="just" rtl="1">
              <a:defRPr/>
            </a:pPr>
            <a:r>
              <a:rPr lang="ar-JO" sz="2800" b="1" dirty="0">
                <a:solidFill>
                  <a:schemeClr val="tx1"/>
                </a:solidFill>
                <a:cs typeface="Times New Roman" panose="02020603050405020304" pitchFamily="18" charset="0"/>
              </a:rPr>
              <a:t>التعليم العالي والأخلاقيات المهنية </a:t>
            </a:r>
            <a:endParaRPr kumimoji="0" lang="ar-JO" sz="2800" b="1" i="0" u="none" strike="noStrike" kern="0" cap="none" spc="0" normalizeH="0" baseline="0" noProof="0" dirty="0">
              <a:ln>
                <a:noFill/>
              </a:ln>
              <a:solidFill>
                <a:schemeClr val="tx1"/>
              </a:solidFill>
              <a:effectLst/>
              <a:uLnTx/>
              <a:uFillTx/>
              <a:latin typeface="Arial"/>
              <a:cs typeface="Times New Roman" panose="02020603050405020304" pitchFamily="18" charset="0"/>
              <a:sym typeface="Arial"/>
            </a:endParaRPr>
          </a:p>
        </p:txBody>
      </p:sp>
    </p:spTree>
    <p:extLst>
      <p:ext uri="{BB962C8B-B14F-4D97-AF65-F5344CB8AC3E}">
        <p14:creationId xmlns:p14="http://schemas.microsoft.com/office/powerpoint/2010/main" val="1518306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3503712" y="110798"/>
            <a:ext cx="4608512" cy="523220"/>
          </a:xfrm>
          <a:prstGeom prst="rect">
            <a:avLst/>
          </a:prstGeom>
          <a:noFill/>
        </p:spPr>
        <p:txBody>
          <a:bodyPr wrap="square">
            <a:spAutoFit/>
          </a:bodyPr>
          <a:lstStyle/>
          <a:p>
            <a:pPr lvl="0" algn="just" rtl="1">
              <a:defRPr/>
            </a:pPr>
            <a:r>
              <a:rPr lang="ar-JO" sz="2800" b="1" dirty="0">
                <a:solidFill>
                  <a:schemeClr val="tx1"/>
                </a:solidFill>
                <a:cs typeface="Times New Roman" panose="02020603050405020304" pitchFamily="18" charset="0"/>
              </a:rPr>
              <a:t>السلوكيات والممارسات اللاأخلاقية </a:t>
            </a:r>
            <a:endParaRPr kumimoji="0" lang="ar-JO" sz="2800" b="1" i="0" u="none" strike="noStrike" kern="0" cap="none" spc="0" normalizeH="0" baseline="0" noProof="0" dirty="0">
              <a:ln>
                <a:noFill/>
              </a:ln>
              <a:solidFill>
                <a:schemeClr val="tx1"/>
              </a:solidFill>
              <a:effectLst/>
              <a:uLnTx/>
              <a:uFillTx/>
              <a:latin typeface="Arial"/>
              <a:cs typeface="Times New Roman" panose="02020603050405020304" pitchFamily="18" charset="0"/>
              <a:sym typeface="Arial"/>
            </a:endParaRPr>
          </a:p>
        </p:txBody>
      </p:sp>
      <p:pic>
        <p:nvPicPr>
          <p:cNvPr id="15" name="Google Shape;111;p1">
            <a:extLst>
              <a:ext uri="{FF2B5EF4-FFF2-40B4-BE49-F238E27FC236}">
                <a16:creationId xmlns:a16="http://schemas.microsoft.com/office/drawing/2014/main" id="{9EE5A2A4-B8A1-417A-BDEB-70760BEC0AD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pic>
        <p:nvPicPr>
          <p:cNvPr id="16" name="Google Shape;115;p1">
            <a:extLst>
              <a:ext uri="{FF2B5EF4-FFF2-40B4-BE49-F238E27FC236}">
                <a16:creationId xmlns:a16="http://schemas.microsoft.com/office/drawing/2014/main" id="{765E5CD7-45ED-4262-BFC8-D5942DE0EC7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8" name="Google Shape;149;p3">
            <a:extLst>
              <a:ext uri="{FF2B5EF4-FFF2-40B4-BE49-F238E27FC236}">
                <a16:creationId xmlns:a16="http://schemas.microsoft.com/office/drawing/2014/main" id="{610A06BF-7601-4FD3-AD16-815820B9F4B0}"/>
              </a:ext>
            </a:extLst>
          </p:cNvPr>
          <p:cNvPicPr preferRelativeResize="0"/>
          <p:nvPr/>
        </p:nvPicPr>
        <p:blipFill rotWithShape="1">
          <a:blip r:embed="rId6">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sp>
        <p:nvSpPr>
          <p:cNvPr id="2" name="Rectangle 1">
            <a:extLst>
              <a:ext uri="{FF2B5EF4-FFF2-40B4-BE49-F238E27FC236}">
                <a16:creationId xmlns:a16="http://schemas.microsoft.com/office/drawing/2014/main" id="{FE30A5F1-A539-4003-A6A8-9EE475E8ADF9}"/>
              </a:ext>
            </a:extLst>
          </p:cNvPr>
          <p:cNvSpPr/>
          <p:nvPr/>
        </p:nvSpPr>
        <p:spPr>
          <a:xfrm>
            <a:off x="366455" y="488876"/>
            <a:ext cx="11594859" cy="6176691"/>
          </a:xfrm>
          <a:prstGeom prst="rect">
            <a:avLst/>
          </a:prstGeom>
        </p:spPr>
        <p:txBody>
          <a:bodyPr wrap="square">
            <a:spAutoFit/>
          </a:bodyPr>
          <a:lstStyle/>
          <a:p>
            <a:pPr algn="r">
              <a:lnSpc>
                <a:spcPct val="115000"/>
              </a:lnSpc>
              <a:spcAft>
                <a:spcPts val="1000"/>
              </a:spcAft>
            </a:pPr>
            <a:r>
              <a:rPr lang="ar-SA" dirty="0">
                <a:latin typeface="Calibri" panose="020F0502020204030204" pitchFamily="34" charset="0"/>
                <a:ea typeface="Calibri" panose="020F0502020204030204" pitchFamily="34" charset="0"/>
                <a:cs typeface="Simplified Arabic" panose="02020603050405020304" pitchFamily="18" charset="-78"/>
              </a:rPr>
              <a:t> </a:t>
            </a:r>
            <a:endParaRPr lang="en-US" sz="1100" dirty="0">
              <a:latin typeface="Calibri" panose="020F0502020204030204" pitchFamily="34" charset="0"/>
              <a:ea typeface="Calibri" panose="020F0502020204030204" pitchFamily="34" charset="0"/>
              <a:cs typeface="Arial" panose="020B0604020202020204" pitchFamily="34" charset="0"/>
            </a:endParaRPr>
          </a:p>
          <a:p>
            <a:pPr algn="r">
              <a:lnSpc>
                <a:spcPct val="115000"/>
              </a:lnSpc>
              <a:spcAft>
                <a:spcPts val="1000"/>
              </a:spcAft>
            </a:pPr>
            <a:r>
              <a:rPr lang="ar-JO" sz="1800" dirty="0">
                <a:latin typeface="Calibri" panose="020F0502020204030204" pitchFamily="34" charset="0"/>
                <a:ea typeface="Calibri" panose="020F0502020204030204" pitchFamily="34" charset="0"/>
                <a:cs typeface="Simplified Arabic" panose="02020603050405020304" pitchFamily="18" charset="-78"/>
              </a:rPr>
              <a:t>       من </a:t>
            </a:r>
            <a:r>
              <a:rPr lang="ar-SA" sz="1800" dirty="0">
                <a:latin typeface="Calibri" panose="020F0502020204030204" pitchFamily="34" charset="0"/>
                <a:ea typeface="Calibri" panose="020F0502020204030204" pitchFamily="34" charset="0"/>
                <a:cs typeface="Simplified Arabic" panose="02020603050405020304" pitchFamily="18" charset="-78"/>
              </a:rPr>
              <a:t>السلوكيات والممارسات الل</a:t>
            </a:r>
            <a:r>
              <a:rPr lang="ar-JO" sz="1800" dirty="0">
                <a:latin typeface="Calibri" panose="020F0502020204030204" pitchFamily="34" charset="0"/>
                <a:ea typeface="Calibri" panose="020F0502020204030204" pitchFamily="34" charset="0"/>
                <a:cs typeface="Simplified Arabic" panose="02020603050405020304" pitchFamily="18" charset="-78"/>
              </a:rPr>
              <a:t>اأ</a:t>
            </a:r>
            <a:r>
              <a:rPr lang="ar-SA" sz="1800" dirty="0">
                <a:latin typeface="Calibri" panose="020F0502020204030204" pitchFamily="34" charset="0"/>
                <a:ea typeface="Calibri" panose="020F0502020204030204" pitchFamily="34" charset="0"/>
                <a:cs typeface="Simplified Arabic" panose="02020603050405020304" pitchFamily="18" charset="-78"/>
              </a:rPr>
              <a:t>خلاقية التي تضعف هيبة الوظيفة </a:t>
            </a:r>
            <a:r>
              <a:rPr lang="ar-SA" sz="1800" b="1" u="sng" dirty="0">
                <a:latin typeface="Calibri" panose="020F0502020204030204" pitchFamily="34" charset="0"/>
                <a:ea typeface="Calibri" panose="020F0502020204030204" pitchFamily="34" charset="0"/>
                <a:cs typeface="Simplified Arabic" panose="02020603050405020304" pitchFamily="18" charset="-78"/>
              </a:rPr>
              <a:t>الفساد الإداري</a:t>
            </a:r>
            <a:r>
              <a:rPr lang="ar-JO" sz="1800" b="1" dirty="0">
                <a:latin typeface="Calibri" panose="020F0502020204030204" pitchFamily="34" charset="0"/>
                <a:ea typeface="Calibri" panose="020F0502020204030204" pitchFamily="34" charset="0"/>
                <a:cs typeface="Simplified Arabic" panose="02020603050405020304" pitchFamily="18" charset="-78"/>
              </a:rPr>
              <a:t> </a:t>
            </a:r>
            <a:r>
              <a:rPr lang="ar-JO" sz="1800" dirty="0">
                <a:latin typeface="Calibri" panose="020F0502020204030204" pitchFamily="34" charset="0"/>
                <a:ea typeface="Calibri" panose="020F0502020204030204" pitchFamily="34" charset="0"/>
                <a:cs typeface="Simplified Arabic" panose="02020603050405020304" pitchFamily="18" charset="-78"/>
              </a:rPr>
              <a:t>والذي يشمل </a:t>
            </a:r>
            <a:r>
              <a:rPr lang="ar-SA" sz="1800" dirty="0">
                <a:latin typeface="Calibri" panose="020F0502020204030204" pitchFamily="34" charset="0"/>
                <a:ea typeface="Calibri" panose="020F0502020204030204" pitchFamily="34" charset="0"/>
                <a:cs typeface="Simplified Arabic" panose="02020603050405020304" pitchFamily="18" charset="-78"/>
              </a:rPr>
              <a:t>الانحرافات الإدارية والوظيفية والتنظيمية </a:t>
            </a:r>
            <a:r>
              <a:rPr lang="ar-JO" sz="1800" dirty="0">
                <a:latin typeface="Calibri" panose="020F0502020204030204" pitchFamily="34" charset="0"/>
                <a:ea typeface="Calibri" panose="020F0502020204030204" pitchFamily="34" charset="0"/>
                <a:cs typeface="Simplified Arabic" panose="02020603050405020304" pitchFamily="18" charset="-78"/>
              </a:rPr>
              <a:t>والسلوكية والجنائية </a:t>
            </a:r>
            <a:r>
              <a:rPr lang="ar-SA" sz="1800" dirty="0">
                <a:latin typeface="Calibri" panose="020F0502020204030204" pitchFamily="34" charset="0"/>
                <a:ea typeface="Calibri" panose="020F0502020204030204" pitchFamily="34" charset="0"/>
                <a:cs typeface="Simplified Arabic" panose="02020603050405020304" pitchFamily="18" charset="-78"/>
              </a:rPr>
              <a:t>والمخالفات التي تصدر عن الموظف العام أثناء تأديته لمهام وظيفته، ولاشك أن ظاهرة الفساد الإداري دلالة على هبوط القيم الروحية وزيادة القيم المادية بطريقة غير عقلاني</a:t>
            </a:r>
            <a:r>
              <a:rPr lang="ar-JO" sz="1800" dirty="0">
                <a:latin typeface="Calibri" panose="020F0502020204030204" pitchFamily="34" charset="0"/>
                <a:ea typeface="Calibri" panose="020F0502020204030204" pitchFamily="34" charset="0"/>
                <a:cs typeface="Simplified Arabic" panose="02020603050405020304" pitchFamily="18" charset="-78"/>
              </a:rPr>
              <a:t>ة، ومن أنواع الفساد الإداري ما يأتي:</a:t>
            </a:r>
            <a:r>
              <a:rPr lang="ar-SA" sz="1800" dirty="0">
                <a:latin typeface="Calibri" panose="020F0502020204030204" pitchFamily="34" charset="0"/>
                <a:ea typeface="Calibri" panose="020F0502020204030204" pitchFamily="34" charset="0"/>
                <a:cs typeface="Simplified Arabic" panose="02020603050405020304" pitchFamily="18" charset="-78"/>
              </a:rPr>
              <a:t> ( الحميدان، 2010)</a:t>
            </a:r>
            <a:endParaRPr lang="en-US" sz="1800" dirty="0">
              <a:latin typeface="Calibri" panose="020F0502020204030204" pitchFamily="34" charset="0"/>
              <a:ea typeface="Calibri" panose="020F0502020204030204" pitchFamily="34" charset="0"/>
              <a:cs typeface="Arial" panose="020B0604020202020204" pitchFamily="34" charset="0"/>
            </a:endParaRPr>
          </a:p>
          <a:p>
            <a:pPr algn="r">
              <a:lnSpc>
                <a:spcPct val="115000"/>
              </a:lnSpc>
              <a:spcAft>
                <a:spcPts val="1000"/>
              </a:spcAft>
            </a:pPr>
            <a:r>
              <a:rPr lang="ar-SA" sz="2400" dirty="0">
                <a:latin typeface="Calibri" panose="020F0502020204030204" pitchFamily="34" charset="0"/>
                <a:ea typeface="Calibri" panose="020F0502020204030204" pitchFamily="34" charset="0"/>
                <a:cs typeface="Simplified Arabic" panose="02020603050405020304" pitchFamily="18" charset="-78"/>
              </a:rPr>
              <a:t>أولًا: </a:t>
            </a:r>
            <a:r>
              <a:rPr lang="ar-SA" sz="2400" b="1" dirty="0">
                <a:latin typeface="Calibri" panose="020F0502020204030204" pitchFamily="34" charset="0"/>
                <a:ea typeface="Calibri" panose="020F0502020204030204" pitchFamily="34" charset="0"/>
                <a:cs typeface="Simplified Arabic" panose="02020603050405020304" pitchFamily="18" charset="-78"/>
              </a:rPr>
              <a:t>الانحرافات التنظيمية</a:t>
            </a:r>
            <a:r>
              <a:rPr lang="ar-SA" sz="2400" dirty="0">
                <a:latin typeface="Calibri" panose="020F0502020204030204" pitchFamily="34" charset="0"/>
                <a:ea typeface="Calibri" panose="020F0502020204030204" pitchFamily="34" charset="0"/>
                <a:cs typeface="Simplified Arabic" panose="02020603050405020304" pitchFamily="18" charset="-78"/>
              </a:rPr>
              <a:t>: </a:t>
            </a:r>
            <a:endParaRPr lang="ar-JO" sz="2400" dirty="0">
              <a:latin typeface="Calibri" panose="020F0502020204030204" pitchFamily="34" charset="0"/>
              <a:ea typeface="Calibri" panose="020F0502020204030204" pitchFamily="34" charset="0"/>
              <a:cs typeface="Simplified Arabic" panose="02020603050405020304" pitchFamily="18" charset="-78"/>
            </a:endParaRPr>
          </a:p>
          <a:p>
            <a:pPr algn="r">
              <a:spcAft>
                <a:spcPts val="1000"/>
              </a:spcAft>
            </a:pPr>
            <a:r>
              <a:rPr lang="ar-SA" sz="1800" dirty="0">
                <a:latin typeface="Calibri" panose="020F0502020204030204" pitchFamily="34" charset="0"/>
                <a:ea typeface="Calibri" panose="020F0502020204030204" pitchFamily="34" charset="0"/>
                <a:cs typeface="Simplified Arabic" panose="02020603050405020304" pitchFamily="18" charset="-78"/>
              </a:rPr>
              <a:t>ويقصد بها تلك المخالفات التي تصدر عن الموظف في أثناء تأديته لمه</a:t>
            </a:r>
            <a:r>
              <a:rPr lang="ar-JO" sz="1800" dirty="0">
                <a:latin typeface="Calibri" panose="020F0502020204030204" pitchFamily="34" charset="0"/>
                <a:ea typeface="Calibri" panose="020F0502020204030204" pitchFamily="34" charset="0"/>
                <a:cs typeface="Simplified Arabic" panose="02020603050405020304" pitchFamily="18" charset="-78"/>
              </a:rPr>
              <a:t>ام</a:t>
            </a:r>
            <a:r>
              <a:rPr lang="ar-SA" sz="1800" dirty="0">
                <a:latin typeface="Calibri" panose="020F0502020204030204" pitchFamily="34" charset="0"/>
                <a:ea typeface="Calibri" panose="020F0502020204030204" pitchFamily="34" charset="0"/>
                <a:cs typeface="Simplified Arabic" panose="02020603050405020304" pitchFamily="18" charset="-78"/>
              </a:rPr>
              <a:t> وظيفته والتي تتعلق بصفة أساسية بالعمل</a:t>
            </a:r>
            <a:r>
              <a:rPr lang="ar-JO" sz="1800" dirty="0">
                <a:latin typeface="Calibri" panose="020F0502020204030204" pitchFamily="34" charset="0"/>
                <a:ea typeface="Calibri" panose="020F0502020204030204" pitchFamily="34" charset="0"/>
                <a:cs typeface="Simplified Arabic" panose="02020603050405020304" pitchFamily="18" charset="-78"/>
              </a:rPr>
              <a:t>،</a:t>
            </a:r>
            <a:r>
              <a:rPr lang="ar-SA" sz="1800" dirty="0">
                <a:latin typeface="Calibri" panose="020F0502020204030204" pitchFamily="34" charset="0"/>
                <a:ea typeface="Calibri" panose="020F0502020204030204" pitchFamily="34" charset="0"/>
                <a:cs typeface="Simplified Arabic" panose="02020603050405020304" pitchFamily="18" charset="-78"/>
              </a:rPr>
              <a:t> ومن أهمها:</a:t>
            </a:r>
            <a:endParaRPr lang="en-US" sz="1800" dirty="0">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ar-JO" sz="1800" dirty="0">
                <a:latin typeface="Calibri" panose="020F0502020204030204" pitchFamily="34" charset="0"/>
                <a:ea typeface="Calibri" panose="020F0502020204030204" pitchFamily="34" charset="0"/>
                <a:cs typeface="Simplified Arabic" panose="02020603050405020304" pitchFamily="18" charset="-78"/>
              </a:rPr>
              <a:t>-</a:t>
            </a:r>
            <a:r>
              <a:rPr lang="ar-SA" sz="1800" dirty="0">
                <a:latin typeface="Calibri" panose="020F0502020204030204" pitchFamily="34" charset="0"/>
                <a:ea typeface="Calibri" panose="020F0502020204030204" pitchFamily="34" charset="0"/>
                <a:cs typeface="Simplified Arabic" panose="02020603050405020304" pitchFamily="18" charset="-78"/>
              </a:rPr>
              <a:t> عدم احترام العمل</a:t>
            </a:r>
            <a:r>
              <a:rPr lang="ar-JO" sz="1800" dirty="0">
                <a:latin typeface="Calibri" panose="020F0502020204030204" pitchFamily="34" charset="0"/>
                <a:ea typeface="Calibri" panose="020F0502020204030204" pitchFamily="34" charset="0"/>
                <a:cs typeface="Simplified Arabic" panose="02020603050405020304" pitchFamily="18" charset="-78"/>
              </a:rPr>
              <a:t>-</a:t>
            </a:r>
            <a:r>
              <a:rPr lang="ar-SA" sz="1800" dirty="0">
                <a:latin typeface="Calibri" panose="020F0502020204030204" pitchFamily="34" charset="0"/>
                <a:ea typeface="Calibri" panose="020F0502020204030204" pitchFamily="34" charset="0"/>
                <a:cs typeface="Simplified Arabic" panose="02020603050405020304" pitchFamily="18" charset="-78"/>
              </a:rPr>
              <a:t> امتناع الموظف عن أداء العمل المطلوب منه</a:t>
            </a:r>
            <a:r>
              <a:rPr lang="ar-JO" sz="1800" dirty="0">
                <a:latin typeface="Calibri" panose="020F0502020204030204" pitchFamily="34" charset="0"/>
                <a:ea typeface="Calibri" panose="020F0502020204030204" pitchFamily="34" charset="0"/>
                <a:cs typeface="Simplified Arabic" panose="02020603050405020304" pitchFamily="18" charset="-78"/>
              </a:rPr>
              <a:t> - </a:t>
            </a:r>
            <a:r>
              <a:rPr lang="ar-SA" sz="1800" dirty="0">
                <a:latin typeface="Calibri" panose="020F0502020204030204" pitchFamily="34" charset="0"/>
                <a:ea typeface="Calibri" panose="020F0502020204030204" pitchFamily="34" charset="0"/>
                <a:cs typeface="Simplified Arabic" panose="02020603050405020304" pitchFamily="18" charset="-78"/>
              </a:rPr>
              <a:t>التراخي</a:t>
            </a:r>
            <a:r>
              <a:rPr lang="ar-JO" sz="1800" dirty="0">
                <a:latin typeface="Calibri" panose="020F0502020204030204" pitchFamily="34" charset="0"/>
                <a:ea typeface="Calibri" panose="020F0502020204030204" pitchFamily="34" charset="0"/>
                <a:cs typeface="Simplified Arabic" panose="02020603050405020304" pitchFamily="18" charset="-78"/>
              </a:rPr>
              <a:t>- </a:t>
            </a:r>
            <a:r>
              <a:rPr lang="ar-SA" sz="1800" dirty="0">
                <a:latin typeface="Calibri" panose="020F0502020204030204" pitchFamily="34" charset="0"/>
                <a:ea typeface="Calibri" panose="020F0502020204030204" pitchFamily="34" charset="0"/>
                <a:cs typeface="Simplified Arabic" panose="02020603050405020304" pitchFamily="18" charset="-78"/>
              </a:rPr>
              <a:t>عدم الالتزام ب</a:t>
            </a:r>
            <a:r>
              <a:rPr lang="ar-JO" sz="1800" dirty="0">
                <a:latin typeface="Calibri" panose="020F0502020204030204" pitchFamily="34" charset="0"/>
                <a:ea typeface="Calibri" panose="020F0502020204030204" pitchFamily="34" charset="0"/>
                <a:cs typeface="Simplified Arabic" panose="02020603050405020304" pitchFamily="18" charset="-78"/>
              </a:rPr>
              <a:t>ال</a:t>
            </a:r>
            <a:r>
              <a:rPr lang="ar-SA" sz="1800" dirty="0">
                <a:latin typeface="Calibri" panose="020F0502020204030204" pitchFamily="34" charset="0"/>
                <a:ea typeface="Calibri" panose="020F0502020204030204" pitchFamily="34" charset="0"/>
                <a:cs typeface="Simplified Arabic" panose="02020603050405020304" pitchFamily="18" charset="-78"/>
              </a:rPr>
              <a:t>أوامر </a:t>
            </a:r>
            <a:r>
              <a:rPr lang="ar-JO" sz="1800" dirty="0">
                <a:latin typeface="Calibri" panose="020F0502020204030204" pitchFamily="34" charset="0"/>
                <a:ea typeface="Calibri" panose="020F0502020204030204" pitchFamily="34" charset="0"/>
                <a:cs typeface="Simplified Arabic" panose="02020603050405020304" pitchFamily="18" charset="-78"/>
              </a:rPr>
              <a:t>- </a:t>
            </a:r>
            <a:r>
              <a:rPr lang="ar-SA" sz="1800" dirty="0">
                <a:latin typeface="Calibri" panose="020F0502020204030204" pitchFamily="34" charset="0"/>
                <a:ea typeface="Calibri" panose="020F0502020204030204" pitchFamily="34" charset="0"/>
                <a:cs typeface="Simplified Arabic" panose="02020603050405020304" pitchFamily="18" charset="-78"/>
              </a:rPr>
              <a:t>السلبية</a:t>
            </a:r>
            <a:r>
              <a:rPr lang="ar-JO" sz="1800" dirty="0">
                <a:latin typeface="Calibri" panose="020F0502020204030204" pitchFamily="34" charset="0"/>
                <a:ea typeface="Calibri" panose="020F0502020204030204" pitchFamily="34" charset="0"/>
                <a:cs typeface="Simplified Arabic" panose="02020603050405020304" pitchFamily="18" charset="-78"/>
              </a:rPr>
              <a:t> - </a:t>
            </a:r>
            <a:r>
              <a:rPr lang="ar-SA" sz="1800" dirty="0">
                <a:latin typeface="Calibri" panose="020F0502020204030204" pitchFamily="34" charset="0"/>
                <a:ea typeface="Calibri" panose="020F0502020204030204" pitchFamily="34" charset="0"/>
                <a:cs typeface="Simplified Arabic" panose="02020603050405020304" pitchFamily="18" charset="-78"/>
              </a:rPr>
              <a:t> عدم تحمل المسؤولية</a:t>
            </a:r>
            <a:r>
              <a:rPr lang="ar-JO" sz="1800" dirty="0">
                <a:latin typeface="Calibri" panose="020F0502020204030204" pitchFamily="34" charset="0"/>
                <a:ea typeface="Calibri" panose="020F0502020204030204" pitchFamily="34" charset="0"/>
                <a:cs typeface="Simplified Arabic" panose="02020603050405020304" pitchFamily="18" charset="-78"/>
              </a:rPr>
              <a:t>- إفشاء الأسرار.</a:t>
            </a:r>
            <a:endParaRPr lang="en-US" sz="1800" dirty="0">
              <a:latin typeface="Calibri" panose="020F0502020204030204" pitchFamily="34" charset="0"/>
              <a:ea typeface="Calibri" panose="020F0502020204030204" pitchFamily="34" charset="0"/>
              <a:cs typeface="Arial" panose="020B0604020202020204" pitchFamily="34" charset="0"/>
            </a:endParaRPr>
          </a:p>
          <a:p>
            <a:pPr algn="r">
              <a:spcAft>
                <a:spcPts val="1000"/>
              </a:spcAft>
            </a:pPr>
            <a:endParaRPr lang="ar-JO" sz="1800" b="1" dirty="0">
              <a:latin typeface="Calibri" panose="020F0502020204030204" pitchFamily="34" charset="0"/>
              <a:ea typeface="Calibri" panose="020F0502020204030204" pitchFamily="34" charset="0"/>
              <a:cs typeface="Arial" panose="020B0604020202020204" pitchFamily="34" charset="0"/>
            </a:endParaRPr>
          </a:p>
          <a:p>
            <a:pPr algn="r">
              <a:spcAft>
                <a:spcPts val="1000"/>
              </a:spcAft>
            </a:pPr>
            <a:r>
              <a:rPr lang="ar-JO" sz="2400" b="1" dirty="0">
                <a:latin typeface="Calibri" panose="020F0502020204030204" pitchFamily="34" charset="0"/>
                <a:ea typeface="Calibri" panose="020F0502020204030204" pitchFamily="34" charset="0"/>
                <a:cs typeface="Arial" panose="020B0604020202020204" pitchFamily="34" charset="0"/>
              </a:rPr>
              <a:t>ثانيًا: الانحرافات المالية</a:t>
            </a:r>
            <a:r>
              <a:rPr lang="ar-JO" sz="2400" dirty="0">
                <a:latin typeface="Calibri" panose="020F0502020204030204" pitchFamily="34" charset="0"/>
                <a:ea typeface="Calibri" panose="020F0502020204030204" pitchFamily="34" charset="0"/>
                <a:cs typeface="Arial" panose="020B0604020202020204" pitchFamily="34" charset="0"/>
              </a:rPr>
              <a:t>: </a:t>
            </a:r>
          </a:p>
          <a:p>
            <a:pPr algn="r">
              <a:spcAft>
                <a:spcPts val="1000"/>
              </a:spcAft>
            </a:pPr>
            <a:r>
              <a:rPr lang="ar-JO" sz="1800" dirty="0">
                <a:latin typeface="Calibri" panose="020F0502020204030204" pitchFamily="34" charset="0"/>
                <a:ea typeface="Calibri" panose="020F0502020204030204" pitchFamily="34" charset="0"/>
                <a:cs typeface="Arial" panose="020B0604020202020204" pitchFamily="34" charset="0"/>
              </a:rPr>
              <a:t>ويقصد بها المخالفات المالية والإدارية التي تتصل بسير العمل المنوط بالموظف، وتتمثل هذه المخالفات فيما يأتي: </a:t>
            </a:r>
          </a:p>
          <a:p>
            <a:pPr algn="r">
              <a:spcAft>
                <a:spcPts val="1000"/>
              </a:spcAft>
            </a:pPr>
            <a:r>
              <a:rPr lang="ar-JO" sz="1800" dirty="0">
                <a:latin typeface="Calibri" panose="020F0502020204030204" pitchFamily="34" charset="0"/>
                <a:ea typeface="Calibri" panose="020F0502020204030204" pitchFamily="34" charset="0"/>
                <a:cs typeface="Arial" panose="020B0604020202020204" pitchFamily="34" charset="0"/>
              </a:rPr>
              <a:t>	-  مخالفة القواعد والأحكام المالية المنصوص عليها داخل المنظمة.</a:t>
            </a:r>
          </a:p>
          <a:p>
            <a:pPr algn="r">
              <a:spcAft>
                <a:spcPts val="1000"/>
              </a:spcAft>
            </a:pPr>
            <a:r>
              <a:rPr lang="ar-JO" sz="1800" dirty="0">
                <a:latin typeface="Calibri" panose="020F0502020204030204" pitchFamily="34" charset="0"/>
                <a:ea typeface="Calibri" panose="020F0502020204030204" pitchFamily="34" charset="0"/>
                <a:cs typeface="Arial" panose="020B0604020202020204" pitchFamily="34" charset="0"/>
              </a:rPr>
              <a:t>- قيام الموظف بتسخير سلطة وظيفته للانتفاع من الأعمال الموكلة إليه أو استخدام القوة البشرية الحكومية من العمال والموظفين في الأمور الشخصية في غير الأعمال الرسمية المخصصة لهم. ( السكارنة، 2009)</a:t>
            </a:r>
          </a:p>
          <a:p>
            <a:pPr algn="r">
              <a:spcAft>
                <a:spcPts val="1000"/>
              </a:spcAft>
            </a:pPr>
            <a:r>
              <a:rPr lang="ar-JO" sz="1800" dirty="0">
                <a:latin typeface="Calibri" panose="020F0502020204030204" pitchFamily="34" charset="0"/>
                <a:ea typeface="Calibri" panose="020F0502020204030204" pitchFamily="34" charset="0"/>
                <a:cs typeface="Arial" panose="020B0604020202020204" pitchFamily="34" charset="0"/>
              </a:rPr>
              <a:t>- الإسراف في استخدام المال العام: كتبديد الأموال العامة في الإنفاق على الأبنية والأثاث، والمبالغة في استخدام المقتنيات العامة في الأمور الشخصية، وإقامة الحفلات والدعايات الباهظة.</a:t>
            </a:r>
          </a:p>
          <a:p>
            <a:pPr algn="r">
              <a:lnSpc>
                <a:spcPct val="115000"/>
              </a:lnSpc>
              <a:spcAft>
                <a:spcPts val="1000"/>
              </a:spcAft>
            </a:pPr>
            <a:endParaRPr lang="en-US" sz="1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523733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3399462" y="67666"/>
            <a:ext cx="4402221" cy="523220"/>
          </a:xfrm>
          <a:prstGeom prst="rect">
            <a:avLst/>
          </a:prstGeom>
          <a:noFill/>
        </p:spPr>
        <p:txBody>
          <a:bodyPr wrap="square">
            <a:spAutoFit/>
          </a:bodyPr>
          <a:lstStyle/>
          <a:p>
            <a:pPr lvl="0" algn="just" rtl="1">
              <a:defRPr/>
            </a:pPr>
            <a:r>
              <a:rPr lang="ar-JO" sz="2800" b="1" dirty="0">
                <a:solidFill>
                  <a:schemeClr val="tx1"/>
                </a:solidFill>
                <a:cs typeface="Times New Roman" panose="02020603050405020304" pitchFamily="18" charset="0"/>
              </a:rPr>
              <a:t>السلوكيات والممارسات اللاأخلاقية </a:t>
            </a:r>
          </a:p>
        </p:txBody>
      </p:sp>
      <p:sp>
        <p:nvSpPr>
          <p:cNvPr id="5" name="TextBox 4">
            <a:extLst>
              <a:ext uri="{FF2B5EF4-FFF2-40B4-BE49-F238E27FC236}">
                <a16:creationId xmlns:a16="http://schemas.microsoft.com/office/drawing/2014/main" id="{2670FE89-E7A1-4D0A-964E-A2E8DCD0E2B5}"/>
              </a:ext>
            </a:extLst>
          </p:cNvPr>
          <p:cNvSpPr txBox="1"/>
          <p:nvPr/>
        </p:nvSpPr>
        <p:spPr>
          <a:xfrm>
            <a:off x="215900" y="685857"/>
            <a:ext cx="11536229" cy="5139869"/>
          </a:xfrm>
          <a:prstGeom prst="rect">
            <a:avLst/>
          </a:prstGeom>
          <a:noFill/>
        </p:spPr>
        <p:txBody>
          <a:bodyPr wrap="square">
            <a:spAutoFit/>
          </a:bodyPr>
          <a:lstStyle/>
          <a:p>
            <a:pPr algn="just" rtl="1"/>
            <a:r>
              <a:rPr lang="ar-JO" sz="2400" b="1" dirty="0">
                <a:solidFill>
                  <a:schemeClr val="tx1"/>
                </a:solidFill>
                <a:cs typeface="+mj-cs"/>
              </a:rPr>
              <a:t>ثالثًا: الانحرافات السلوكية:</a:t>
            </a:r>
            <a:endParaRPr lang="en-GB" sz="2400" b="1" dirty="0">
              <a:solidFill>
                <a:schemeClr val="tx1"/>
              </a:solidFill>
              <a:cs typeface="+mj-cs"/>
            </a:endParaRPr>
          </a:p>
          <a:p>
            <a:pPr algn="just" rtl="1"/>
            <a:endParaRPr lang="ar-JO" sz="2000" b="1" dirty="0">
              <a:solidFill>
                <a:schemeClr val="tx1"/>
              </a:solidFill>
              <a:cs typeface="+mj-cs"/>
            </a:endParaRPr>
          </a:p>
          <a:p>
            <a:pPr algn="r" rtl="1"/>
            <a:r>
              <a:rPr lang="ar-JO" sz="2000" dirty="0">
                <a:solidFill>
                  <a:schemeClr val="tx1"/>
                </a:solidFill>
                <a:cs typeface="+mj-cs"/>
              </a:rPr>
              <a:t>- </a:t>
            </a:r>
            <a:r>
              <a:rPr lang="ar-JO" sz="1800" b="1" dirty="0">
                <a:solidFill>
                  <a:schemeClr val="tx1"/>
                </a:solidFill>
                <a:cs typeface="+mj-cs"/>
              </a:rPr>
              <a:t>عدم المحافظة على كرامة الوظيفة</a:t>
            </a:r>
            <a:r>
              <a:rPr lang="ar-JO" sz="2000" dirty="0">
                <a:solidFill>
                  <a:schemeClr val="tx1"/>
                </a:solidFill>
                <a:cs typeface="+mj-cs"/>
              </a:rPr>
              <a:t>: ارتكاب الموظف لفعل مخل بالحياء في العمل كاستعمال المخدرات أو التورط في جرائم أخلاقية.</a:t>
            </a:r>
          </a:p>
          <a:p>
            <a:pPr algn="r" rtl="1"/>
            <a:r>
              <a:rPr lang="ar-JO" sz="2000" dirty="0">
                <a:solidFill>
                  <a:schemeClr val="tx1"/>
                </a:solidFill>
                <a:cs typeface="+mj-cs"/>
              </a:rPr>
              <a:t>- </a:t>
            </a:r>
            <a:r>
              <a:rPr lang="ar-JO" sz="2000" b="1" dirty="0">
                <a:solidFill>
                  <a:schemeClr val="tx1"/>
                </a:solidFill>
                <a:cs typeface="+mj-cs"/>
              </a:rPr>
              <a:t>سوء استعمال السلطة</a:t>
            </a:r>
            <a:r>
              <a:rPr lang="ar-JO" sz="2000" dirty="0">
                <a:solidFill>
                  <a:schemeClr val="tx1"/>
                </a:solidFill>
                <a:cs typeface="+mj-cs"/>
              </a:rPr>
              <a:t>: تقديم الخدمات الشخصية، وتسهيل الأمور للأقارب أو المعارف.</a:t>
            </a:r>
          </a:p>
          <a:p>
            <a:pPr algn="r" rtl="1"/>
            <a:r>
              <a:rPr lang="ar-JO" sz="2000" dirty="0">
                <a:solidFill>
                  <a:schemeClr val="tx1"/>
                </a:solidFill>
                <a:cs typeface="+mj-cs"/>
              </a:rPr>
              <a:t>- </a:t>
            </a:r>
            <a:r>
              <a:rPr lang="ar-JO" sz="2000" b="1" dirty="0">
                <a:solidFill>
                  <a:schemeClr val="tx1"/>
                </a:solidFill>
                <a:cs typeface="+mj-cs"/>
              </a:rPr>
              <a:t>المحسوبية: </a:t>
            </a:r>
            <a:r>
              <a:rPr lang="ar-JO" sz="2000" dirty="0">
                <a:solidFill>
                  <a:schemeClr val="tx1"/>
                </a:solidFill>
                <a:cs typeface="+mj-cs"/>
              </a:rPr>
              <a:t>شغل الوظائف العامة بأشخاص غير مؤهلين،  مما يؤثر على انخفاض كفاءة الإدارة في تقديم الخدمات وزيادة الإنتاج.</a:t>
            </a:r>
          </a:p>
          <a:p>
            <a:pPr algn="r" rtl="1"/>
            <a:r>
              <a:rPr lang="ar-JO" sz="2000" dirty="0">
                <a:solidFill>
                  <a:schemeClr val="tx1"/>
                </a:solidFill>
                <a:cs typeface="+mj-cs"/>
              </a:rPr>
              <a:t>- </a:t>
            </a:r>
            <a:r>
              <a:rPr lang="ar-JO" sz="2000" b="1" dirty="0">
                <a:solidFill>
                  <a:schemeClr val="tx1"/>
                </a:solidFill>
                <a:cs typeface="+mj-cs"/>
              </a:rPr>
              <a:t>الوساطة</a:t>
            </a:r>
            <a:r>
              <a:rPr lang="ar-JO" sz="2000" dirty="0">
                <a:solidFill>
                  <a:schemeClr val="tx1"/>
                </a:solidFill>
                <a:cs typeface="+mj-cs"/>
              </a:rPr>
              <a:t>: وهي المساعدة للحصول على حق غير مستحق، أو إعفاء من حق يجب عليه الوفاء به، مما يلحق الضرر في المجتمعات .</a:t>
            </a:r>
          </a:p>
          <a:p>
            <a:pPr algn="just" rtl="1"/>
            <a:endParaRPr lang="ar-JO" sz="2000" b="1" dirty="0">
              <a:solidFill>
                <a:schemeClr val="tx1"/>
              </a:solidFill>
            </a:endParaRPr>
          </a:p>
          <a:p>
            <a:pPr algn="just" rtl="1"/>
            <a:r>
              <a:rPr lang="ar-JO" sz="2400" b="1" dirty="0">
                <a:solidFill>
                  <a:schemeClr val="tx1"/>
                </a:solidFill>
              </a:rPr>
              <a:t>رابعًا: الانحرافات الجنائية</a:t>
            </a:r>
            <a:r>
              <a:rPr lang="ar-JO" sz="2400" dirty="0">
                <a:solidFill>
                  <a:schemeClr val="tx1"/>
                </a:solidFill>
              </a:rPr>
              <a:t>: </a:t>
            </a:r>
            <a:endParaRPr lang="en-GB" sz="2400" dirty="0">
              <a:solidFill>
                <a:schemeClr val="tx1"/>
              </a:solidFill>
            </a:endParaRPr>
          </a:p>
          <a:p>
            <a:pPr algn="just" rtl="1"/>
            <a:endParaRPr lang="ar-JO" sz="2000" dirty="0">
              <a:solidFill>
                <a:schemeClr val="tx1"/>
              </a:solidFill>
            </a:endParaRPr>
          </a:p>
          <a:p>
            <a:pPr algn="just" rtl="1"/>
            <a:r>
              <a:rPr lang="ar-JO" sz="2000" dirty="0">
                <a:solidFill>
                  <a:schemeClr val="tx1"/>
                </a:solidFill>
              </a:rPr>
              <a:t>إن </a:t>
            </a:r>
            <a:r>
              <a:rPr lang="ar-JO" sz="2000" b="1" dirty="0">
                <a:solidFill>
                  <a:schemeClr val="tx1"/>
                </a:solidFill>
              </a:rPr>
              <a:t>السرقة والرشوة </a:t>
            </a:r>
            <a:r>
              <a:rPr lang="ar-JO" sz="2000" dirty="0">
                <a:solidFill>
                  <a:schemeClr val="tx1"/>
                </a:solidFill>
              </a:rPr>
              <a:t>من أعظم الجرائم المتفشية في العالم، وتزداد خطورتها كلما احتل المرتشي منصبًا قياديًا كبيرًا.</a:t>
            </a:r>
          </a:p>
          <a:p>
            <a:pPr algn="just" rtl="1"/>
            <a:r>
              <a:rPr lang="ar-JO" sz="2000" dirty="0">
                <a:solidFill>
                  <a:schemeClr val="tx1"/>
                </a:solidFill>
              </a:rPr>
              <a:t> – </a:t>
            </a:r>
            <a:r>
              <a:rPr lang="ar-JO" sz="2000" b="1" dirty="0">
                <a:solidFill>
                  <a:schemeClr val="tx1"/>
                </a:solidFill>
              </a:rPr>
              <a:t>الغش</a:t>
            </a:r>
            <a:r>
              <a:rPr lang="ar-JO" sz="2000" dirty="0">
                <a:solidFill>
                  <a:schemeClr val="tx1"/>
                </a:solidFill>
              </a:rPr>
              <a:t> حيث يفقد الثقة بين الناس، </a:t>
            </a:r>
            <a:r>
              <a:rPr lang="ar-JO" sz="2000" b="1" dirty="0">
                <a:solidFill>
                  <a:schemeClr val="tx1"/>
                </a:solidFill>
              </a:rPr>
              <a:t>ومن مظاهر الغش في أداء الوظيفة</a:t>
            </a:r>
            <a:r>
              <a:rPr lang="ar-JO" sz="2000" dirty="0">
                <a:solidFill>
                  <a:schemeClr val="tx1"/>
                </a:solidFill>
              </a:rPr>
              <a:t>: </a:t>
            </a:r>
          </a:p>
          <a:p>
            <a:pPr algn="just" rtl="1"/>
            <a:r>
              <a:rPr lang="ar-JO" sz="2000" dirty="0">
                <a:solidFill>
                  <a:schemeClr val="tx1"/>
                </a:solidFill>
              </a:rPr>
              <a:t>1ـ كتابة التقارير الطبية: حين يكتب الطبيب تقريرًا طبيًا غير متفق مع الواقع.</a:t>
            </a:r>
          </a:p>
          <a:p>
            <a:pPr algn="just" rtl="1"/>
            <a:r>
              <a:rPr lang="ar-JO" sz="2000" dirty="0">
                <a:solidFill>
                  <a:schemeClr val="tx1"/>
                </a:solidFill>
              </a:rPr>
              <a:t>2ـ المخططات الإنشائية أو الصناعية غير المستوفاة للشروط.</a:t>
            </a:r>
          </a:p>
          <a:p>
            <a:pPr algn="just" rtl="1"/>
            <a:r>
              <a:rPr lang="ar-JO" sz="2000" dirty="0">
                <a:solidFill>
                  <a:schemeClr val="tx1"/>
                </a:solidFill>
              </a:rPr>
              <a:t>3ـ الإجازات العادية أو المرضية: حين يقدم الموظف شهادة طبية مزورة تثبت أنه مريض، وهو ليس كذلك.</a:t>
            </a:r>
          </a:p>
          <a:p>
            <a:pPr algn="just" rtl="1"/>
            <a:r>
              <a:rPr lang="ar-JO" sz="2000" dirty="0">
                <a:solidFill>
                  <a:schemeClr val="tx1"/>
                </a:solidFill>
              </a:rPr>
              <a:t>4ـ استخراج شهادات مزورة: لأي جهة من الجهات، أو تزوير أوراق أو مستندات أو وثائق رسمية.</a:t>
            </a:r>
          </a:p>
          <a:p>
            <a:pPr algn="just" rtl="1"/>
            <a:r>
              <a:rPr lang="ar-JO" sz="2000" dirty="0">
                <a:solidFill>
                  <a:schemeClr val="tx1"/>
                </a:solidFill>
              </a:rPr>
              <a:t>5ـ الغش في الاختبارات: فيحصل على شهادة لا يستحقها ( السكارنة، 2009)</a:t>
            </a:r>
          </a:p>
        </p:txBody>
      </p:sp>
      <p:pic>
        <p:nvPicPr>
          <p:cNvPr id="15" name="Google Shape;111;p1">
            <a:extLst>
              <a:ext uri="{FF2B5EF4-FFF2-40B4-BE49-F238E27FC236}">
                <a16:creationId xmlns:a16="http://schemas.microsoft.com/office/drawing/2014/main" id="{9EE5A2A4-B8A1-417A-BDEB-70760BEC0AD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pic>
        <p:nvPicPr>
          <p:cNvPr id="18" name="Google Shape;149;p3">
            <a:extLst>
              <a:ext uri="{FF2B5EF4-FFF2-40B4-BE49-F238E27FC236}">
                <a16:creationId xmlns:a16="http://schemas.microsoft.com/office/drawing/2014/main" id="{610A06BF-7601-4FD3-AD16-815820B9F4B0}"/>
              </a:ext>
            </a:extLst>
          </p:cNvPr>
          <p:cNvPicPr preferRelativeResize="0"/>
          <p:nvPr/>
        </p:nvPicPr>
        <p:blipFill rotWithShape="1">
          <a:blip r:embed="rId4">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spTree>
    <p:extLst>
      <p:ext uri="{BB962C8B-B14F-4D97-AF65-F5344CB8AC3E}">
        <p14:creationId xmlns:p14="http://schemas.microsoft.com/office/powerpoint/2010/main" val="29573697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Right Arrow 6">
            <a:extLst>
              <a:ext uri="{FF2B5EF4-FFF2-40B4-BE49-F238E27FC236}">
                <a16:creationId xmlns:a16="http://schemas.microsoft.com/office/drawing/2014/main" id="{AF414331-CB9F-43F5-899E-B9CFB5FE979A}"/>
              </a:ext>
            </a:extLst>
          </p:cNvPr>
          <p:cNvSpPr/>
          <p:nvPr/>
        </p:nvSpPr>
        <p:spPr>
          <a:xfrm>
            <a:off x="7607030" y="2490393"/>
            <a:ext cx="2968353" cy="1745697"/>
          </a:xfrm>
          <a:prstGeom prst="rightArrow">
            <a:avLst>
              <a:gd name="adj1" fmla="val 50000"/>
              <a:gd name="adj2" fmla="val 49531"/>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ar-JO" sz="2400" dirty="0">
                <a:solidFill>
                  <a:schemeClr val="bg1"/>
                </a:solidFill>
                <a:latin typeface="Simplified Arabic" pitchFamily="18" charset="-78"/>
                <a:ea typeface="Calibri" pitchFamily="34" charset="0"/>
                <a:cs typeface="Simplified Arabic" pitchFamily="18" charset="-78"/>
              </a:rPr>
              <a:t>عدم الشكوى والتذمّر</a:t>
            </a:r>
            <a:endParaRPr lang="ko-KR" altLang="en-US" sz="2400" dirty="0">
              <a:solidFill>
                <a:schemeClr val="bg1"/>
              </a:solidFill>
            </a:endParaRPr>
          </a:p>
        </p:txBody>
      </p:sp>
      <p:sp>
        <p:nvSpPr>
          <p:cNvPr id="133" name="Rectangle 7">
            <a:extLst>
              <a:ext uri="{FF2B5EF4-FFF2-40B4-BE49-F238E27FC236}">
                <a16:creationId xmlns:a16="http://schemas.microsoft.com/office/drawing/2014/main" id="{4B9D61BA-0458-42E5-AC2C-736F0B545F11}"/>
              </a:ext>
            </a:extLst>
          </p:cNvPr>
          <p:cNvSpPr/>
          <p:nvPr/>
        </p:nvSpPr>
        <p:spPr>
          <a:xfrm>
            <a:off x="4961107" y="2926817"/>
            <a:ext cx="2636196" cy="872849"/>
          </a:xfrm>
          <a:prstGeom prst="rect">
            <a:avLst/>
          </a:prstGeom>
          <a:solidFill>
            <a:srgbClr val="A486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dirty="0">
                <a:solidFill>
                  <a:schemeClr val="bg1"/>
                </a:solidFill>
                <a:latin typeface="Simplified Arabic" pitchFamily="18" charset="-78"/>
                <a:ea typeface="Calibri" pitchFamily="34" charset="0"/>
                <a:cs typeface="Simplified Arabic" pitchFamily="18" charset="-78"/>
              </a:rPr>
              <a:t>تنفيذ العمل المطلوب</a:t>
            </a:r>
            <a:endParaRPr lang="ko-KR" altLang="en-US" sz="2400" dirty="0">
              <a:solidFill>
                <a:schemeClr val="bg1"/>
              </a:solidFill>
            </a:endParaRPr>
          </a:p>
        </p:txBody>
      </p:sp>
      <p:sp>
        <p:nvSpPr>
          <p:cNvPr id="134" name="Rectangle 8">
            <a:extLst>
              <a:ext uri="{FF2B5EF4-FFF2-40B4-BE49-F238E27FC236}">
                <a16:creationId xmlns:a16="http://schemas.microsoft.com/office/drawing/2014/main" id="{DCA5AA32-831B-4F55-AE45-7BB13B034AC8}"/>
              </a:ext>
            </a:extLst>
          </p:cNvPr>
          <p:cNvSpPr/>
          <p:nvPr/>
        </p:nvSpPr>
        <p:spPr>
          <a:xfrm>
            <a:off x="2120630" y="2926816"/>
            <a:ext cx="2821021" cy="87284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200" dirty="0">
                <a:solidFill>
                  <a:schemeClr val="bg1"/>
                </a:solidFill>
                <a:latin typeface="Simplified Arabic" pitchFamily="18" charset="-78"/>
                <a:ea typeface="Calibri" pitchFamily="34" charset="0"/>
                <a:cs typeface="Simplified Arabic" pitchFamily="18" charset="-78"/>
              </a:rPr>
              <a:t>الوصول في الوقت المحدد</a:t>
            </a:r>
            <a:endParaRPr lang="ko-KR" altLang="en-US" sz="2200" dirty="0">
              <a:solidFill>
                <a:schemeClr val="bg1"/>
              </a:solidFill>
            </a:endParaRPr>
          </a:p>
        </p:txBody>
      </p:sp>
      <p:sp>
        <p:nvSpPr>
          <p:cNvPr id="137" name="Oval 13">
            <a:extLst>
              <a:ext uri="{FF2B5EF4-FFF2-40B4-BE49-F238E27FC236}">
                <a16:creationId xmlns:a16="http://schemas.microsoft.com/office/drawing/2014/main" id="{EAA3A102-CA78-484E-ABF3-FC9213636C2B}"/>
              </a:ext>
            </a:extLst>
          </p:cNvPr>
          <p:cNvSpPr/>
          <p:nvPr/>
        </p:nvSpPr>
        <p:spPr>
          <a:xfrm>
            <a:off x="2295727" y="4309215"/>
            <a:ext cx="1838528" cy="1653839"/>
          </a:xfrm>
          <a:prstGeom prst="ellipse">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ar-JO" altLang="ko-KR" sz="2400" b="1" dirty="0"/>
              <a:t>الثقة والاحترام</a:t>
            </a:r>
            <a:endParaRPr lang="ko-KR" altLang="en-US" sz="2400" b="1" dirty="0"/>
          </a:p>
        </p:txBody>
      </p:sp>
      <p:sp>
        <p:nvSpPr>
          <p:cNvPr id="138" name="Oval 14">
            <a:extLst>
              <a:ext uri="{FF2B5EF4-FFF2-40B4-BE49-F238E27FC236}">
                <a16:creationId xmlns:a16="http://schemas.microsoft.com/office/drawing/2014/main" id="{96701449-9991-44C0-87DD-2C7C11070803}"/>
              </a:ext>
            </a:extLst>
          </p:cNvPr>
          <p:cNvSpPr/>
          <p:nvPr/>
        </p:nvSpPr>
        <p:spPr>
          <a:xfrm>
            <a:off x="5252936" y="4289762"/>
            <a:ext cx="1926077" cy="1702476"/>
          </a:xfrm>
          <a:prstGeom prst="ellipse">
            <a:avLst/>
          </a:prstGeom>
          <a:solidFill>
            <a:srgbClr val="A486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400" b="1" dirty="0"/>
              <a:t>العلاقات الطيبة مع الموظفين والمدراء</a:t>
            </a:r>
            <a:endParaRPr lang="ko-KR" altLang="en-US" sz="2400" b="1" dirty="0"/>
          </a:p>
        </p:txBody>
      </p:sp>
      <p:sp>
        <p:nvSpPr>
          <p:cNvPr id="139" name="Oval 15">
            <a:extLst>
              <a:ext uri="{FF2B5EF4-FFF2-40B4-BE49-F238E27FC236}">
                <a16:creationId xmlns:a16="http://schemas.microsoft.com/office/drawing/2014/main" id="{22AA412F-5EC3-4B86-A2CA-9A27AD60089F}"/>
              </a:ext>
            </a:extLst>
          </p:cNvPr>
          <p:cNvSpPr/>
          <p:nvPr/>
        </p:nvSpPr>
        <p:spPr>
          <a:xfrm>
            <a:off x="8112868" y="4309217"/>
            <a:ext cx="1838528" cy="16635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400" b="1" dirty="0"/>
              <a:t>الإحساس بالمسؤولية</a:t>
            </a:r>
            <a:endParaRPr lang="ko-KR" altLang="en-US" sz="2400" b="1" dirty="0"/>
          </a:p>
        </p:txBody>
      </p:sp>
      <p:grpSp>
        <p:nvGrpSpPr>
          <p:cNvPr id="159" name="그룹 158">
            <a:extLst>
              <a:ext uri="{FF2B5EF4-FFF2-40B4-BE49-F238E27FC236}">
                <a16:creationId xmlns:a16="http://schemas.microsoft.com/office/drawing/2014/main" id="{A6B89175-A7BD-4151-B7EB-E3FFC2A302B6}"/>
              </a:ext>
            </a:extLst>
          </p:cNvPr>
          <p:cNvGrpSpPr/>
          <p:nvPr/>
        </p:nvGrpSpPr>
        <p:grpSpPr>
          <a:xfrm>
            <a:off x="960760" y="2118626"/>
            <a:ext cx="10331901" cy="2611839"/>
            <a:chOff x="960760" y="1796874"/>
            <a:chExt cx="10331901" cy="2918970"/>
          </a:xfrm>
          <a:solidFill>
            <a:schemeClr val="bg1"/>
          </a:solidFill>
        </p:grpSpPr>
        <p:sp>
          <p:nvSpPr>
            <p:cNvPr id="160" name="Bent Arrow 3">
              <a:extLst>
                <a:ext uri="{FF2B5EF4-FFF2-40B4-BE49-F238E27FC236}">
                  <a16:creationId xmlns:a16="http://schemas.microsoft.com/office/drawing/2014/main" id="{2FBB11B3-A649-493B-9887-CEA216AFA59B}"/>
                </a:ext>
              </a:extLst>
            </p:cNvPr>
            <p:cNvSpPr/>
            <p:nvPr/>
          </p:nvSpPr>
          <p:spPr>
            <a:xfrm rot="5400000" flipH="1">
              <a:off x="9882191" y="3204542"/>
              <a:ext cx="1440111" cy="1380829"/>
            </a:xfrm>
            <a:custGeom>
              <a:avLst/>
              <a:gdLst/>
              <a:ahLst/>
              <a:cxnLst/>
              <a:rect l="l" t="t" r="r" b="b"/>
              <a:pathLst>
                <a:path w="1440111" h="1380829">
                  <a:moveTo>
                    <a:pt x="1440111" y="138902"/>
                  </a:moveTo>
                  <a:lnTo>
                    <a:pt x="1241357" y="0"/>
                  </a:lnTo>
                  <a:lnTo>
                    <a:pt x="1241357" y="84353"/>
                  </a:lnTo>
                  <a:lnTo>
                    <a:pt x="783117" y="84353"/>
                  </a:lnTo>
                  <a:cubicBezTo>
                    <a:pt x="359541" y="84353"/>
                    <a:pt x="14508" y="420645"/>
                    <a:pt x="1347" y="840829"/>
                  </a:cubicBezTo>
                  <a:lnTo>
                    <a:pt x="0" y="840829"/>
                  </a:lnTo>
                  <a:lnTo>
                    <a:pt x="0" y="1380829"/>
                  </a:lnTo>
                  <a:lnTo>
                    <a:pt x="108001" y="1380829"/>
                  </a:lnTo>
                  <a:lnTo>
                    <a:pt x="108001" y="868680"/>
                  </a:lnTo>
                  <a:lnTo>
                    <a:pt x="109100" y="868680"/>
                  </a:lnTo>
                  <a:lnTo>
                    <a:pt x="109100" y="867468"/>
                  </a:lnTo>
                  <a:cubicBezTo>
                    <a:pt x="109100" y="495219"/>
                    <a:pt x="410868" y="193451"/>
                    <a:pt x="783117" y="193451"/>
                  </a:cubicBezTo>
                  <a:lnTo>
                    <a:pt x="1241357" y="193451"/>
                  </a:lnTo>
                  <a:lnTo>
                    <a:pt x="1241357" y="27780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
          <p:nvSpPr>
            <p:cNvPr id="161" name="Bent Arrow 35">
              <a:extLst>
                <a:ext uri="{FF2B5EF4-FFF2-40B4-BE49-F238E27FC236}">
                  <a16:creationId xmlns:a16="http://schemas.microsoft.com/office/drawing/2014/main" id="{A6C7823C-4413-4F42-9180-06D27074E4DF}"/>
                </a:ext>
              </a:extLst>
            </p:cNvPr>
            <p:cNvSpPr/>
            <p:nvPr/>
          </p:nvSpPr>
          <p:spPr>
            <a:xfrm rot="16200000" flipH="1">
              <a:off x="1194892" y="1654117"/>
              <a:ext cx="1440110" cy="1908374"/>
            </a:xfrm>
            <a:custGeom>
              <a:avLst/>
              <a:gdLst/>
              <a:ahLst/>
              <a:cxnLst/>
              <a:rect l="l" t="t" r="r" b="b"/>
              <a:pathLst>
                <a:path w="1440110" h="1908374">
                  <a:moveTo>
                    <a:pt x="0" y="856459"/>
                  </a:moveTo>
                  <a:lnTo>
                    <a:pt x="0" y="1908374"/>
                  </a:lnTo>
                  <a:lnTo>
                    <a:pt x="108001" y="1908374"/>
                  </a:lnTo>
                  <a:lnTo>
                    <a:pt x="108001" y="868680"/>
                  </a:lnTo>
                  <a:lnTo>
                    <a:pt x="109099" y="868680"/>
                  </a:lnTo>
                  <a:lnTo>
                    <a:pt x="109099" y="867468"/>
                  </a:lnTo>
                  <a:cubicBezTo>
                    <a:pt x="109099" y="495219"/>
                    <a:pt x="410867" y="193451"/>
                    <a:pt x="783116" y="193451"/>
                  </a:cubicBezTo>
                  <a:lnTo>
                    <a:pt x="1241356" y="193451"/>
                  </a:lnTo>
                  <a:lnTo>
                    <a:pt x="1241356" y="277804"/>
                  </a:lnTo>
                  <a:lnTo>
                    <a:pt x="1440110" y="138902"/>
                  </a:lnTo>
                  <a:lnTo>
                    <a:pt x="1241356" y="0"/>
                  </a:lnTo>
                  <a:lnTo>
                    <a:pt x="1241356" y="84353"/>
                  </a:lnTo>
                  <a:lnTo>
                    <a:pt x="783116" y="84353"/>
                  </a:lnTo>
                  <a:cubicBezTo>
                    <a:pt x="354292" y="84353"/>
                    <a:pt x="5970" y="429028"/>
                    <a:pt x="557" y="85645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accent2"/>
                </a:solidFill>
              </a:endParaRPr>
            </a:p>
          </p:txBody>
        </p:sp>
        <p:sp>
          <p:nvSpPr>
            <p:cNvPr id="162" name="Bent Arrow 38">
              <a:extLst>
                <a:ext uri="{FF2B5EF4-FFF2-40B4-BE49-F238E27FC236}">
                  <a16:creationId xmlns:a16="http://schemas.microsoft.com/office/drawing/2014/main" id="{D2F0F542-E8BA-4CDB-B488-E650B7D12B60}"/>
                </a:ext>
              </a:extLst>
            </p:cNvPr>
            <p:cNvSpPr/>
            <p:nvPr/>
          </p:nvSpPr>
          <p:spPr>
            <a:xfrm flipH="1">
              <a:off x="9269085" y="1796874"/>
              <a:ext cx="1938914" cy="1243421"/>
            </a:xfrm>
            <a:custGeom>
              <a:avLst/>
              <a:gdLst/>
              <a:ahLst/>
              <a:cxnLst/>
              <a:rect l="l" t="t" r="r" b="b"/>
              <a:pathLst>
                <a:path w="1938914" h="1243421">
                  <a:moveTo>
                    <a:pt x="1740160" y="0"/>
                  </a:moveTo>
                  <a:lnTo>
                    <a:pt x="1740160" y="84353"/>
                  </a:lnTo>
                  <a:lnTo>
                    <a:pt x="783115" y="84353"/>
                  </a:lnTo>
                  <a:cubicBezTo>
                    <a:pt x="361590" y="84353"/>
                    <a:pt x="17849" y="417396"/>
                    <a:pt x="1653" y="834742"/>
                  </a:cubicBezTo>
                  <a:lnTo>
                    <a:pt x="1" y="834742"/>
                  </a:lnTo>
                  <a:lnTo>
                    <a:pt x="1" y="867448"/>
                  </a:lnTo>
                  <a:lnTo>
                    <a:pt x="0" y="867468"/>
                  </a:lnTo>
                  <a:lnTo>
                    <a:pt x="0" y="868680"/>
                  </a:lnTo>
                  <a:lnTo>
                    <a:pt x="1" y="868680"/>
                  </a:lnTo>
                  <a:lnTo>
                    <a:pt x="1" y="1243421"/>
                  </a:lnTo>
                  <a:lnTo>
                    <a:pt x="108001" y="1243421"/>
                  </a:lnTo>
                  <a:lnTo>
                    <a:pt x="108001" y="868680"/>
                  </a:lnTo>
                  <a:lnTo>
                    <a:pt x="109098" y="868680"/>
                  </a:lnTo>
                  <a:lnTo>
                    <a:pt x="109098" y="867468"/>
                  </a:lnTo>
                  <a:cubicBezTo>
                    <a:pt x="109098" y="495219"/>
                    <a:pt x="410866" y="193451"/>
                    <a:pt x="783115" y="193451"/>
                  </a:cubicBezTo>
                  <a:lnTo>
                    <a:pt x="1740160" y="193451"/>
                  </a:lnTo>
                  <a:lnTo>
                    <a:pt x="1740160" y="277804"/>
                  </a:lnTo>
                  <a:lnTo>
                    <a:pt x="1938914" y="13890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
          <p:nvSpPr>
            <p:cNvPr id="163" name="Bent Arrow 41">
              <a:extLst>
                <a:ext uri="{FF2B5EF4-FFF2-40B4-BE49-F238E27FC236}">
                  <a16:creationId xmlns:a16="http://schemas.microsoft.com/office/drawing/2014/main" id="{4F4E6323-D343-4D20-A375-6F7FD97F3F94}"/>
                </a:ext>
              </a:extLst>
            </p:cNvPr>
            <p:cNvSpPr/>
            <p:nvPr/>
          </p:nvSpPr>
          <p:spPr>
            <a:xfrm rot="10800000" flipH="1">
              <a:off x="1047045" y="3472423"/>
              <a:ext cx="1187561" cy="1243421"/>
            </a:xfrm>
            <a:custGeom>
              <a:avLst/>
              <a:gdLst/>
              <a:ahLst/>
              <a:cxnLst/>
              <a:rect l="l" t="t" r="r" b="b"/>
              <a:pathLst>
                <a:path w="1187561" h="1243421">
                  <a:moveTo>
                    <a:pt x="1" y="1243421"/>
                  </a:moveTo>
                  <a:lnTo>
                    <a:pt x="108001" y="1243421"/>
                  </a:lnTo>
                  <a:lnTo>
                    <a:pt x="108001" y="868680"/>
                  </a:lnTo>
                  <a:lnTo>
                    <a:pt x="109098" y="868680"/>
                  </a:lnTo>
                  <a:lnTo>
                    <a:pt x="109098" y="867468"/>
                  </a:lnTo>
                  <a:cubicBezTo>
                    <a:pt x="109098" y="495219"/>
                    <a:pt x="410866" y="193451"/>
                    <a:pt x="783115" y="193451"/>
                  </a:cubicBezTo>
                  <a:lnTo>
                    <a:pt x="988807" y="193451"/>
                  </a:lnTo>
                  <a:lnTo>
                    <a:pt x="988807" y="277804"/>
                  </a:lnTo>
                  <a:lnTo>
                    <a:pt x="1187561" y="138902"/>
                  </a:lnTo>
                  <a:lnTo>
                    <a:pt x="988807" y="0"/>
                  </a:lnTo>
                  <a:lnTo>
                    <a:pt x="988807" y="84353"/>
                  </a:lnTo>
                  <a:lnTo>
                    <a:pt x="783115" y="84353"/>
                  </a:lnTo>
                  <a:cubicBezTo>
                    <a:pt x="361590" y="84353"/>
                    <a:pt x="17849" y="417396"/>
                    <a:pt x="1653" y="834742"/>
                  </a:cubicBezTo>
                  <a:lnTo>
                    <a:pt x="1" y="834742"/>
                  </a:lnTo>
                  <a:lnTo>
                    <a:pt x="1" y="867458"/>
                  </a:lnTo>
                  <a:lnTo>
                    <a:pt x="0" y="867468"/>
                  </a:lnTo>
                  <a:lnTo>
                    <a:pt x="0" y="868680"/>
                  </a:lnTo>
                  <a:lnTo>
                    <a:pt x="1" y="86868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grpSp>
      <p:cxnSp>
        <p:nvCxnSpPr>
          <p:cNvPr id="164" name="Straight Connector 48">
            <a:extLst>
              <a:ext uri="{FF2B5EF4-FFF2-40B4-BE49-F238E27FC236}">
                <a16:creationId xmlns:a16="http://schemas.microsoft.com/office/drawing/2014/main" id="{C00B80C4-605D-4986-97E9-31BD51317240}"/>
              </a:ext>
            </a:extLst>
          </p:cNvPr>
          <p:cNvCxnSpPr/>
          <p:nvPr/>
        </p:nvCxnSpPr>
        <p:spPr>
          <a:xfrm>
            <a:off x="2824163" y="3876727"/>
            <a:ext cx="0" cy="427219"/>
          </a:xfrm>
          <a:prstGeom prst="line">
            <a:avLst/>
          </a:prstGeom>
          <a:ln w="25400">
            <a:solidFill>
              <a:schemeClr val="accent1"/>
            </a:solidFill>
            <a:prstDash val="sysDot"/>
            <a:headEnd type="triangle"/>
          </a:ln>
        </p:spPr>
        <p:style>
          <a:lnRef idx="1">
            <a:schemeClr val="accent1"/>
          </a:lnRef>
          <a:fillRef idx="0">
            <a:schemeClr val="accent1"/>
          </a:fillRef>
          <a:effectRef idx="0">
            <a:schemeClr val="accent1"/>
          </a:effectRef>
          <a:fontRef idx="minor">
            <a:schemeClr val="tx1"/>
          </a:fontRef>
        </p:style>
      </p:cxnSp>
      <p:cxnSp>
        <p:nvCxnSpPr>
          <p:cNvPr id="165" name="Straight Connector 49">
            <a:extLst>
              <a:ext uri="{FF2B5EF4-FFF2-40B4-BE49-F238E27FC236}">
                <a16:creationId xmlns:a16="http://schemas.microsoft.com/office/drawing/2014/main" id="{DDBAABD2-8D6A-46FB-865F-0C94CA550544}"/>
              </a:ext>
            </a:extLst>
          </p:cNvPr>
          <p:cNvCxnSpPr/>
          <p:nvPr/>
        </p:nvCxnSpPr>
        <p:spPr>
          <a:xfrm>
            <a:off x="4396775" y="3876727"/>
            <a:ext cx="0" cy="427219"/>
          </a:xfrm>
          <a:prstGeom prst="line">
            <a:avLst/>
          </a:prstGeom>
          <a:ln w="25400">
            <a:solidFill>
              <a:schemeClr val="accent4"/>
            </a:solidFill>
            <a:prstDash val="sysDot"/>
            <a:headEnd type="triangle"/>
          </a:ln>
        </p:spPr>
        <p:style>
          <a:lnRef idx="1">
            <a:schemeClr val="accent1"/>
          </a:lnRef>
          <a:fillRef idx="0">
            <a:schemeClr val="accent1"/>
          </a:fillRef>
          <a:effectRef idx="0">
            <a:schemeClr val="accent1"/>
          </a:effectRef>
          <a:fontRef idx="minor">
            <a:schemeClr val="tx1"/>
          </a:fontRef>
        </p:style>
      </p:cxnSp>
      <p:cxnSp>
        <p:nvCxnSpPr>
          <p:cNvPr id="166" name="Straight Connector 50">
            <a:extLst>
              <a:ext uri="{FF2B5EF4-FFF2-40B4-BE49-F238E27FC236}">
                <a16:creationId xmlns:a16="http://schemas.microsoft.com/office/drawing/2014/main" id="{11FCC97B-7E4E-47C8-8127-BAC3133C50A0}"/>
              </a:ext>
            </a:extLst>
          </p:cNvPr>
          <p:cNvCxnSpPr/>
          <p:nvPr/>
        </p:nvCxnSpPr>
        <p:spPr>
          <a:xfrm>
            <a:off x="5969387" y="3876727"/>
            <a:ext cx="0" cy="427219"/>
          </a:xfrm>
          <a:prstGeom prst="line">
            <a:avLst/>
          </a:prstGeom>
          <a:ln w="25400">
            <a:solidFill>
              <a:schemeClr val="accent3"/>
            </a:solidFill>
            <a:prstDash val="sysDot"/>
            <a:headEnd type="triangle"/>
          </a:ln>
        </p:spPr>
        <p:style>
          <a:lnRef idx="1">
            <a:schemeClr val="accent1"/>
          </a:lnRef>
          <a:fillRef idx="0">
            <a:schemeClr val="accent1"/>
          </a:fillRef>
          <a:effectRef idx="0">
            <a:schemeClr val="accent1"/>
          </a:effectRef>
          <a:fontRef idx="minor">
            <a:schemeClr val="tx1"/>
          </a:fontRef>
        </p:style>
      </p:cxnSp>
      <p:cxnSp>
        <p:nvCxnSpPr>
          <p:cNvPr id="167" name="Straight Connector 51">
            <a:extLst>
              <a:ext uri="{FF2B5EF4-FFF2-40B4-BE49-F238E27FC236}">
                <a16:creationId xmlns:a16="http://schemas.microsoft.com/office/drawing/2014/main" id="{B80077A4-6927-4109-9B71-0FDA456AD44E}"/>
              </a:ext>
            </a:extLst>
          </p:cNvPr>
          <p:cNvCxnSpPr/>
          <p:nvPr/>
        </p:nvCxnSpPr>
        <p:spPr>
          <a:xfrm>
            <a:off x="7541999" y="3876727"/>
            <a:ext cx="0" cy="427219"/>
          </a:xfrm>
          <a:prstGeom prst="line">
            <a:avLst/>
          </a:prstGeom>
          <a:ln w="25400">
            <a:solidFill>
              <a:schemeClr val="accent4"/>
            </a:solidFill>
            <a:prstDash val="sysDot"/>
            <a:headEnd type="triangle"/>
          </a:ln>
        </p:spPr>
        <p:style>
          <a:lnRef idx="1">
            <a:schemeClr val="accent1"/>
          </a:lnRef>
          <a:fillRef idx="0">
            <a:schemeClr val="accent1"/>
          </a:fillRef>
          <a:effectRef idx="0">
            <a:schemeClr val="accent1"/>
          </a:effectRef>
          <a:fontRef idx="minor">
            <a:schemeClr val="tx1"/>
          </a:fontRef>
        </p:style>
      </p:cxnSp>
      <p:cxnSp>
        <p:nvCxnSpPr>
          <p:cNvPr id="168" name="Straight Connector 52">
            <a:extLst>
              <a:ext uri="{FF2B5EF4-FFF2-40B4-BE49-F238E27FC236}">
                <a16:creationId xmlns:a16="http://schemas.microsoft.com/office/drawing/2014/main" id="{E2349F96-287A-4F8D-99A1-6F2A8AB443B1}"/>
              </a:ext>
            </a:extLst>
          </p:cNvPr>
          <p:cNvCxnSpPr/>
          <p:nvPr/>
        </p:nvCxnSpPr>
        <p:spPr>
          <a:xfrm>
            <a:off x="9114610" y="3876727"/>
            <a:ext cx="0" cy="427219"/>
          </a:xfrm>
          <a:prstGeom prst="line">
            <a:avLst/>
          </a:prstGeom>
          <a:ln w="25400">
            <a:solidFill>
              <a:schemeClr val="accent5"/>
            </a:solidFill>
            <a:prstDash val="sysDot"/>
            <a:headEnd type="triangle"/>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9C20E305-88A3-4F58-8B7B-B62134B9F447}"/>
              </a:ext>
            </a:extLst>
          </p:cNvPr>
          <p:cNvSpPr/>
          <p:nvPr/>
        </p:nvSpPr>
        <p:spPr>
          <a:xfrm>
            <a:off x="3942719" y="1751851"/>
            <a:ext cx="6096000" cy="1292662"/>
          </a:xfrm>
          <a:prstGeom prst="rect">
            <a:avLst/>
          </a:prstGeom>
        </p:spPr>
        <p:txBody>
          <a:bodyPr>
            <a:spAutoFit/>
          </a:bodyPr>
          <a:lstStyle/>
          <a:p>
            <a:r>
              <a:rPr lang="ar-JO" sz="3200" b="1" dirty="0">
                <a:cs typeface="Times New Roman" panose="02020603050405020304" pitchFamily="18" charset="0"/>
              </a:rPr>
              <a:t>علامات اكتساب أخلاقيات المهنة</a:t>
            </a:r>
            <a:br>
              <a:rPr lang="en-US" sz="3200" dirty="0">
                <a:cs typeface="Times New Roman" panose="02020603050405020304" pitchFamily="18" charset="0"/>
              </a:rPr>
            </a:br>
            <a:br>
              <a:rPr lang="ar-JO" sz="3200" dirty="0">
                <a:cs typeface="Times New Roman" panose="02020603050405020304" pitchFamily="18" charset="0"/>
              </a:rPr>
            </a:br>
            <a:endParaRPr lang="ar-JO" dirty="0"/>
          </a:p>
        </p:txBody>
      </p:sp>
      <p:pic>
        <p:nvPicPr>
          <p:cNvPr id="21" name="Google Shape;111;p1">
            <a:extLst>
              <a:ext uri="{FF2B5EF4-FFF2-40B4-BE49-F238E27FC236}">
                <a16:creationId xmlns:a16="http://schemas.microsoft.com/office/drawing/2014/main" id="{6F3C0B48-4352-49CF-98AA-F08C5C7A8CB5}"/>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4554594" y="400138"/>
            <a:ext cx="2606140" cy="1391225"/>
          </a:xfrm>
          <a:prstGeom prst="rect">
            <a:avLst/>
          </a:prstGeom>
          <a:ln>
            <a:noFill/>
          </a:ln>
          <a:effectLst>
            <a:outerShdw blurRad="190500" algn="tl" rotWithShape="0">
              <a:srgbClr val="000000">
                <a:alpha val="70000"/>
              </a:srgbClr>
            </a:outerShdw>
          </a:effectLst>
        </p:spPr>
      </p:pic>
      <p:pic>
        <p:nvPicPr>
          <p:cNvPr id="22" name="Google Shape;115;p1">
            <a:extLst>
              <a:ext uri="{FF2B5EF4-FFF2-40B4-BE49-F238E27FC236}">
                <a16:creationId xmlns:a16="http://schemas.microsoft.com/office/drawing/2014/main" id="{A0CC4F6A-806E-4887-AF81-1D403521E2FA}"/>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4929814" y="271071"/>
            <a:ext cx="1832026" cy="59766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4414582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3993502" y="133300"/>
            <a:ext cx="4204995"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rial"/>
                <a:cs typeface="Times New Roman" panose="02020603050405020304" pitchFamily="18" charset="0"/>
                <a:sym typeface="Arial"/>
              </a:rPr>
              <a:t>أهداف وأهمية الأخلاقيات المهنية</a:t>
            </a:r>
          </a:p>
        </p:txBody>
      </p:sp>
      <p:sp>
        <p:nvSpPr>
          <p:cNvPr id="5" name="TextBox 4">
            <a:extLst>
              <a:ext uri="{FF2B5EF4-FFF2-40B4-BE49-F238E27FC236}">
                <a16:creationId xmlns:a16="http://schemas.microsoft.com/office/drawing/2014/main" id="{2670FE89-E7A1-4D0A-964E-A2E8DCD0E2B5}"/>
              </a:ext>
            </a:extLst>
          </p:cNvPr>
          <p:cNvSpPr txBox="1"/>
          <p:nvPr/>
        </p:nvSpPr>
        <p:spPr>
          <a:xfrm>
            <a:off x="407367" y="890007"/>
            <a:ext cx="11479341" cy="5847755"/>
          </a:xfrm>
          <a:prstGeom prst="rect">
            <a:avLst/>
          </a:prstGeom>
          <a:noFill/>
        </p:spPr>
        <p:txBody>
          <a:bodyPr wrap="square">
            <a:spAutoFit/>
          </a:bodyPr>
          <a:lstStyle/>
          <a:p>
            <a:pPr algn="r"/>
            <a:r>
              <a:rPr lang="ar-JO" sz="2200" b="1" dirty="0">
                <a:solidFill>
                  <a:schemeClr val="tx1"/>
                </a:solidFill>
                <a:cs typeface="+mj-cs"/>
              </a:rPr>
              <a:t>      من أهداف الأخلاقيات المهنية </a:t>
            </a:r>
            <a:r>
              <a:rPr lang="ar-JO" sz="2200" dirty="0">
                <a:solidFill>
                  <a:schemeClr val="tx1"/>
                </a:solidFill>
                <a:cs typeface="+mj-cs"/>
              </a:rPr>
              <a:t>تحديد طبيعة السلوك المهني، والالتزام بالموضوعية والحيادية، والابتعاد عن أي مجال من مجالات الفساد والانحراف،  والحيلولة دون هدر المال والوقت. </a:t>
            </a:r>
          </a:p>
          <a:p>
            <a:pPr algn="r"/>
            <a:r>
              <a:rPr lang="ar-JO" sz="2200" u="sng" dirty="0">
                <a:solidFill>
                  <a:schemeClr val="tx1"/>
                </a:solidFill>
                <a:cs typeface="+mj-cs"/>
              </a:rPr>
              <a:t>وبالنسبة لأهمية الاخلاقيات المهنية يمكن تصنيفها تبعً للفئة المستهدفة </a:t>
            </a:r>
            <a:r>
              <a:rPr lang="ar-JO" sz="2200" dirty="0">
                <a:solidFill>
                  <a:schemeClr val="tx1"/>
                </a:solidFill>
                <a:cs typeface="+mj-cs"/>
              </a:rPr>
              <a:t>.</a:t>
            </a:r>
          </a:p>
          <a:p>
            <a:pPr algn="r"/>
            <a:r>
              <a:rPr lang="ar-JO" sz="2200" b="1" dirty="0">
                <a:solidFill>
                  <a:schemeClr val="tx1"/>
                </a:solidFill>
                <a:cs typeface="+mj-cs"/>
              </a:rPr>
              <a:t> أولًا: أهمية أخلاقيات المهنة للموظفين</a:t>
            </a:r>
          </a:p>
          <a:p>
            <a:pPr algn="r"/>
            <a:r>
              <a:rPr lang="ar-JO" sz="2200" dirty="0">
                <a:solidFill>
                  <a:schemeClr val="tx1"/>
                </a:solidFill>
                <a:cs typeface="+mj-cs"/>
              </a:rPr>
              <a:t>تساعد الموظف على أن يقوم في بناء الحياة المهنية الخاصة به في المجال المهني وتشكيل شخصيته المهنية.</a:t>
            </a:r>
          </a:p>
          <a:p>
            <a:pPr algn="r"/>
            <a:r>
              <a:rPr lang="ar-JO" sz="2200" dirty="0">
                <a:solidFill>
                  <a:schemeClr val="tx1"/>
                </a:solidFill>
                <a:cs typeface="+mj-cs"/>
              </a:rPr>
              <a:t>تعتبر من المعايير والقواعد الأساسية الخاصة بتعديل وتقويم تصرفات الموظف المهني في العمل والمؤسسات المهنية.</a:t>
            </a:r>
          </a:p>
          <a:p>
            <a:pPr algn="r"/>
            <a:r>
              <a:rPr lang="ar-JO" sz="2200" dirty="0">
                <a:solidFill>
                  <a:schemeClr val="tx1"/>
                </a:solidFill>
                <a:cs typeface="+mj-cs"/>
              </a:rPr>
              <a:t>تعتبر من الأسس التي يتم من خلالها تقييم سلوك الموظفين وجميع العاملين في العمل في جميع المواقف الخاصة بالعملية المهنية، وتقوم بتحديد وتمييز الإيجابيات والسلبيات في العملية المهنية.</a:t>
            </a:r>
          </a:p>
          <a:p>
            <a:pPr algn="r"/>
            <a:r>
              <a:rPr lang="ar-JO" sz="2200" b="1" dirty="0">
                <a:solidFill>
                  <a:schemeClr val="tx1"/>
                </a:solidFill>
                <a:cs typeface="+mj-cs"/>
              </a:rPr>
              <a:t>ثانيًا: أهمية الأخلاقيات المهنية للمجتمع</a:t>
            </a:r>
          </a:p>
          <a:p>
            <a:pPr algn="r"/>
            <a:r>
              <a:rPr lang="ar-JO" sz="2200" dirty="0">
                <a:solidFill>
                  <a:schemeClr val="tx1"/>
                </a:solidFill>
                <a:cs typeface="+mj-cs"/>
              </a:rPr>
              <a:t>تساعد في التقليل من السلوكيات والأنشطة السلبية غير المنصفة بين الأشخاص.</a:t>
            </a:r>
          </a:p>
          <a:p>
            <a:pPr algn="r"/>
            <a:r>
              <a:rPr lang="ar-JO" sz="2200" dirty="0">
                <a:solidFill>
                  <a:schemeClr val="tx1"/>
                </a:solidFill>
                <a:cs typeface="+mj-cs"/>
              </a:rPr>
              <a:t>تكون بمثابة القاعدة الأساسية لتنمية وزيادة الشعور بالرضا المهني بين الجميع وخاصة زملاء العمل.</a:t>
            </a:r>
          </a:p>
          <a:p>
            <a:pPr algn="r"/>
            <a:r>
              <a:rPr lang="ar-JO" sz="2200" dirty="0">
                <a:solidFill>
                  <a:schemeClr val="tx1"/>
                </a:solidFill>
                <a:cs typeface="+mj-cs"/>
              </a:rPr>
              <a:t>يكون بمثابة توضيح للفرد لجميع القواعد والقوانين المهنية لأي وظيفة يرغب بالانتماء إليها.</a:t>
            </a:r>
          </a:p>
          <a:p>
            <a:pPr algn="r"/>
            <a:r>
              <a:rPr lang="ar-JO" sz="2200" b="1" dirty="0">
                <a:solidFill>
                  <a:schemeClr val="tx1"/>
                </a:solidFill>
                <a:cs typeface="+mj-cs"/>
              </a:rPr>
              <a:t>ثالثًا: أهمية الأخلاقيات المهنية للمؤسسات المهنية</a:t>
            </a:r>
          </a:p>
          <a:p>
            <a:pPr algn="r"/>
            <a:r>
              <a:rPr lang="ar-JO" sz="2200" dirty="0">
                <a:solidFill>
                  <a:schemeClr val="tx1"/>
                </a:solidFill>
                <a:cs typeface="+mj-cs"/>
              </a:rPr>
              <a:t>تعزيز وتحسين سمعة المنظمة المهنية بين المؤسسات المهنية الأخرى.</a:t>
            </a:r>
          </a:p>
          <a:p>
            <a:pPr algn="r"/>
            <a:r>
              <a:rPr lang="ar-JO" sz="2200" dirty="0">
                <a:solidFill>
                  <a:schemeClr val="tx1"/>
                </a:solidFill>
                <a:cs typeface="+mj-cs"/>
              </a:rPr>
              <a:t>تعتبر من المؤسسات المهنية الموثوق بها من حيث عدم تسريب وإفشاء الأسرار المهنية.</a:t>
            </a:r>
          </a:p>
          <a:p>
            <a:pPr algn="r"/>
            <a:r>
              <a:rPr lang="ar-JO" sz="2200" dirty="0">
                <a:solidFill>
                  <a:schemeClr val="tx1"/>
                </a:solidFill>
                <a:cs typeface="+mj-cs"/>
              </a:rPr>
              <a:t>تعتبر ذات موظفين أكفاء مهنياً، وخاصة عندما تكون الثقة المهنية عالية بهم من حيث تفويضهم بالعديد من المهام المهنية الكبيرة</a:t>
            </a:r>
          </a:p>
          <a:p>
            <a:pPr algn="r"/>
            <a:endParaRPr lang="ar-JO" sz="2200" dirty="0">
              <a:solidFill>
                <a:schemeClr val="tx1"/>
              </a:solidFill>
              <a:cs typeface="+mj-cs"/>
            </a:endParaRPr>
          </a:p>
        </p:txBody>
      </p:sp>
      <p:pic>
        <p:nvPicPr>
          <p:cNvPr id="18" name="Google Shape;149;p3">
            <a:extLst>
              <a:ext uri="{FF2B5EF4-FFF2-40B4-BE49-F238E27FC236}">
                <a16:creationId xmlns:a16="http://schemas.microsoft.com/office/drawing/2014/main" id="{610A06BF-7601-4FD3-AD16-815820B9F4B0}"/>
              </a:ext>
            </a:extLst>
          </p:cNvPr>
          <p:cNvPicPr preferRelativeResize="0"/>
          <p:nvPr/>
        </p:nvPicPr>
        <p:blipFill rotWithShape="1">
          <a:blip r:embed="rId2">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pic>
        <p:nvPicPr>
          <p:cNvPr id="8" name="Google Shape;111;p1">
            <a:extLst>
              <a:ext uri="{FF2B5EF4-FFF2-40B4-BE49-F238E27FC236}">
                <a16:creationId xmlns:a16="http://schemas.microsoft.com/office/drawing/2014/main" id="{83EDB50A-7186-4DC7-AB4E-F5712E866F61}"/>
              </a:ext>
            </a:extLst>
          </p:cNvPr>
          <p:cNvPicPr preferRelativeResize="0"/>
          <p:nvPr/>
        </p:nvPicPr>
        <p:blipFill rotWithShape="1">
          <a:blip r:embed="rId3">
            <a:alphaModFix/>
            <a:biLevel thresh="50000"/>
            <a:extLst>
              <a:ext uri="{BEBA8EAE-BF5A-486C-A8C5-ECC9F3942E4B}">
                <a14:imgProps xmlns:a14="http://schemas.microsoft.com/office/drawing/2010/main">
                  <a14:imgLayer r:embed="rId4">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439389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3C076DB4-CA3F-418F-BF21-FEB5894675F3}"/>
              </a:ext>
            </a:extLst>
          </p:cNvPr>
          <p:cNvSpPr/>
          <p:nvPr/>
        </p:nvSpPr>
        <p:spPr>
          <a:xfrm>
            <a:off x="155753" y="214277"/>
            <a:ext cx="11737180" cy="6858000"/>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rtl="1" fontAlgn="base"/>
            <a:r>
              <a:rPr lang="ar-JO" sz="2800" b="1" u="sng" dirty="0">
                <a:solidFill>
                  <a:srgbClr val="3A2A34"/>
                </a:solidFill>
                <a:cs typeface="+mj-cs"/>
              </a:rPr>
              <a:t>خاتمة</a:t>
            </a:r>
          </a:p>
          <a:p>
            <a:pPr algn="just" rtl="1" fontAlgn="base"/>
            <a:endParaRPr lang="ar-JO" sz="2000" dirty="0">
              <a:solidFill>
                <a:schemeClr val="accent1"/>
              </a:solidFill>
              <a:cs typeface="+mj-cs"/>
            </a:endParaRPr>
          </a:p>
          <a:p>
            <a:pPr algn="just" rtl="1" fontAlgn="base"/>
            <a:endParaRPr lang="ar-JO" sz="2000" dirty="0">
              <a:solidFill>
                <a:srgbClr val="3A2A34"/>
              </a:solidFill>
              <a:cs typeface="+mj-cs"/>
            </a:endParaRPr>
          </a:p>
          <a:p>
            <a:pPr algn="just" rtl="1" fontAlgn="base"/>
            <a:r>
              <a:rPr lang="ar-JO" sz="2000" dirty="0">
                <a:solidFill>
                  <a:srgbClr val="3A2A34"/>
                </a:solidFill>
                <a:cs typeface="+mj-cs"/>
              </a:rPr>
              <a:t>إنّنا اليوم بأشد الحاجة إلى قيادة أخلاقية في قلب الأزمة العالمية التي ابتليت بها الإنسانية في الوقت الحاضر، فهناك افتقار إلى القيادة الأخلاقية في جميع قطاعات المجتمع الإنساني، وهذا يظهر بوضوح من خلال الكشف المستمر عن التصرفات غير الأخلاقية في مختلف أنحاء العالم. وربما أفضل طريقة لتسوية ذلك يكون من خلال تطبيق مضامين أخلاقيات المهنة على المؤسسات والأفراد، وتشجيع القائد للعاملين على التحلي بالقيم الأخلاقية مثل: الأمانة والنزاهة، والانضباط، والشفافية ، والاستعداد للمساءلة عن أي تصرفات يقومون بها، وتحمل المسؤولية، والإتقان، والمشاركة، والتقويم المستمر، والنقد الهادف، ومواكبة التقدم التكنولوجي، وغرس المعاني الأخلاقية وتعزيز القيم الإسلامية في نفوس العاملين، وبناء ثقافة أخلاقيات العمل لدى العاملين وبثها وتعظيمها لكي تدفعهم إلى التصرف بطريقة أخلاقية. ومن هنا يبرز الدور الإعلامي في تسليط الأضواء على أخلاقيات المهنة ، ومعالجة الانحرافات الإدارية وأضرارها وتوضيح الممارسات  اللاأخلاقية لتجنّب الوقوع بها.</a:t>
            </a:r>
          </a:p>
          <a:p>
            <a:pPr algn="just" rtl="1" fontAlgn="base"/>
            <a:endParaRPr lang="ar-JO" sz="2000" dirty="0">
              <a:solidFill>
                <a:schemeClr val="accent1"/>
              </a:solidFill>
              <a:cs typeface="+mj-cs"/>
            </a:endParaRPr>
          </a:p>
        </p:txBody>
      </p:sp>
      <p:pic>
        <p:nvPicPr>
          <p:cNvPr id="4" name="Google Shape;111;p1">
            <a:extLst>
              <a:ext uri="{FF2B5EF4-FFF2-40B4-BE49-F238E27FC236}">
                <a16:creationId xmlns:a16="http://schemas.microsoft.com/office/drawing/2014/main" id="{77FA7743-C68A-4E56-A660-383F89C74117}"/>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55753" y="0"/>
            <a:ext cx="2011635" cy="1091599"/>
          </a:xfrm>
          <a:prstGeom prst="rect">
            <a:avLst/>
          </a:prstGeom>
          <a:ln>
            <a:noFill/>
          </a:ln>
          <a:effectLst>
            <a:outerShdw blurRad="190500" algn="tl" rotWithShape="0">
              <a:srgbClr val="000000">
                <a:alpha val="70000"/>
              </a:srgbClr>
            </a:outerShdw>
          </a:effectLst>
        </p:spPr>
      </p:pic>
      <p:sp>
        <p:nvSpPr>
          <p:cNvPr id="7" name="Rectangle 6">
            <a:extLst>
              <a:ext uri="{FF2B5EF4-FFF2-40B4-BE49-F238E27FC236}">
                <a16:creationId xmlns:a16="http://schemas.microsoft.com/office/drawing/2014/main" id="{47D69741-28E5-4ED2-9EFA-F4D297E66970}"/>
              </a:ext>
            </a:extLst>
          </p:cNvPr>
          <p:cNvSpPr/>
          <p:nvPr/>
        </p:nvSpPr>
        <p:spPr>
          <a:xfrm>
            <a:off x="9624392" y="6550223"/>
            <a:ext cx="2952328" cy="307777"/>
          </a:xfrm>
          <a:prstGeom prst="rect">
            <a:avLst/>
          </a:prstGeom>
        </p:spPr>
        <p:txBody>
          <a:bodyPr wrap="square">
            <a:spAutoFit/>
          </a:bodyPr>
          <a:lstStyle/>
          <a:p>
            <a:r>
              <a:rPr lang="en-GB" dirty="0"/>
              <a:t>https://www.bic.org/statements/</a:t>
            </a:r>
            <a:endParaRPr lang="ar-JO" dirty="0"/>
          </a:p>
        </p:txBody>
      </p:sp>
      <p:pic>
        <p:nvPicPr>
          <p:cNvPr id="8" name="Google Shape;149;p3">
            <a:extLst>
              <a:ext uri="{FF2B5EF4-FFF2-40B4-BE49-F238E27FC236}">
                <a16:creationId xmlns:a16="http://schemas.microsoft.com/office/drawing/2014/main" id="{F008DB82-6329-46E0-A660-C0B466A54E57}"/>
              </a:ext>
            </a:extLst>
          </p:cNvPr>
          <p:cNvPicPr preferRelativeResize="0"/>
          <p:nvPr/>
        </p:nvPicPr>
        <p:blipFill rotWithShape="1">
          <a:blip r:embed="rId4">
            <a:alphaModFix/>
            <a:duotone>
              <a:prstClr val="black"/>
              <a:schemeClr val="accent3">
                <a:tint val="45000"/>
                <a:satMod val="400000"/>
              </a:schemeClr>
            </a:duotone>
          </a:blip>
          <a:srcRect/>
          <a:stretch/>
        </p:blipFill>
        <p:spPr>
          <a:xfrm>
            <a:off x="172987" y="6453336"/>
            <a:ext cx="1879649" cy="309233"/>
          </a:xfrm>
          <a:prstGeom prst="rect">
            <a:avLst/>
          </a:prstGeom>
          <a:noFill/>
          <a:ln>
            <a:noFill/>
          </a:ln>
        </p:spPr>
      </p:pic>
    </p:spTree>
    <p:extLst>
      <p:ext uri="{BB962C8B-B14F-4D97-AF65-F5344CB8AC3E}">
        <p14:creationId xmlns:p14="http://schemas.microsoft.com/office/powerpoint/2010/main" val="12651678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oogle Shape;111;p1">
            <a:extLst>
              <a:ext uri="{FF2B5EF4-FFF2-40B4-BE49-F238E27FC236}">
                <a16:creationId xmlns:a16="http://schemas.microsoft.com/office/drawing/2014/main" id="{8B853065-3867-4BA8-B84A-9816A90980C0}"/>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91344" y="-222449"/>
            <a:ext cx="2166466" cy="1230346"/>
          </a:xfrm>
          <a:prstGeom prst="rect">
            <a:avLst/>
          </a:prstGeom>
          <a:noFill/>
          <a:ln>
            <a:noFill/>
          </a:ln>
        </p:spPr>
      </p:pic>
      <p:sp>
        <p:nvSpPr>
          <p:cNvPr id="2" name="Rectangle 1">
            <a:extLst>
              <a:ext uri="{FF2B5EF4-FFF2-40B4-BE49-F238E27FC236}">
                <a16:creationId xmlns:a16="http://schemas.microsoft.com/office/drawing/2014/main" id="{3BED1E8E-C349-4E1D-A8F9-0DBA5917824E}"/>
              </a:ext>
            </a:extLst>
          </p:cNvPr>
          <p:cNvSpPr/>
          <p:nvPr/>
        </p:nvSpPr>
        <p:spPr>
          <a:xfrm>
            <a:off x="3647728" y="1340768"/>
            <a:ext cx="3984104" cy="461665"/>
          </a:xfrm>
          <a:prstGeom prst="rect">
            <a:avLst/>
          </a:prstGeom>
        </p:spPr>
        <p:txBody>
          <a:bodyPr wrap="square">
            <a:spAutoFit/>
          </a:bodyPr>
          <a:lstStyle/>
          <a:p>
            <a:pPr algn="r"/>
            <a:r>
              <a:rPr lang="ar-JO" sz="2400" b="1" dirty="0"/>
              <a:t>ملخص موضوعات المحاضرة</a:t>
            </a:r>
          </a:p>
        </p:txBody>
      </p:sp>
      <p:pic>
        <p:nvPicPr>
          <p:cNvPr id="7" name="Google Shape;115;p1">
            <a:extLst>
              <a:ext uri="{FF2B5EF4-FFF2-40B4-BE49-F238E27FC236}">
                <a16:creationId xmlns:a16="http://schemas.microsoft.com/office/drawing/2014/main" id="{2C63FE49-5F0A-4D69-AF0C-AF89335F897F}"/>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9834190" y="110798"/>
            <a:ext cx="2166466" cy="563853"/>
          </a:xfrm>
          <a:prstGeom prst="rect">
            <a:avLst/>
          </a:prstGeom>
          <a:ln>
            <a:noFill/>
          </a:ln>
          <a:effectLst>
            <a:outerShdw blurRad="190500" algn="tl" rotWithShape="0">
              <a:srgbClr val="000000">
                <a:alpha val="70000"/>
              </a:srgbClr>
            </a:outerShdw>
          </a:effectLst>
        </p:spPr>
      </p:pic>
      <p:sp>
        <p:nvSpPr>
          <p:cNvPr id="10" name="Google Shape;214;p8">
            <a:extLst>
              <a:ext uri="{FF2B5EF4-FFF2-40B4-BE49-F238E27FC236}">
                <a16:creationId xmlns:a16="http://schemas.microsoft.com/office/drawing/2014/main" id="{8F026108-2112-4A4E-B469-5DAF10679DDF}"/>
              </a:ext>
            </a:extLst>
          </p:cNvPr>
          <p:cNvSpPr/>
          <p:nvPr/>
        </p:nvSpPr>
        <p:spPr>
          <a:xfrm flipH="1">
            <a:off x="7116650" y="3645024"/>
            <a:ext cx="5075349" cy="3212977"/>
          </a:xfrm>
          <a:prstGeom prst="rtTriangle">
            <a:avLst/>
          </a:prstGeom>
          <a:solidFill>
            <a:schemeClr val="tx2">
              <a:lumMod val="50000"/>
              <a:alpha val="76862"/>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Google Shape;214;p8">
            <a:extLst>
              <a:ext uri="{FF2B5EF4-FFF2-40B4-BE49-F238E27FC236}">
                <a16:creationId xmlns:a16="http://schemas.microsoft.com/office/drawing/2014/main" id="{7318CC58-0BBF-47D9-BD60-5ACB2076D97A}"/>
              </a:ext>
            </a:extLst>
          </p:cNvPr>
          <p:cNvSpPr/>
          <p:nvPr/>
        </p:nvSpPr>
        <p:spPr>
          <a:xfrm rot="10800000" flipH="1">
            <a:off x="0" y="0"/>
            <a:ext cx="5075349" cy="3212977"/>
          </a:xfrm>
          <a:prstGeom prst="rtTriangle">
            <a:avLst/>
          </a:prstGeom>
          <a:solidFill>
            <a:schemeClr val="tx2">
              <a:lumMod val="50000"/>
              <a:alpha val="76862"/>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 name="Google Shape;149;p3">
            <a:extLst>
              <a:ext uri="{FF2B5EF4-FFF2-40B4-BE49-F238E27FC236}">
                <a16:creationId xmlns:a16="http://schemas.microsoft.com/office/drawing/2014/main" id="{E2FE5DD4-2A6E-4ADF-9F48-AE8D945722BB}"/>
              </a:ext>
            </a:extLst>
          </p:cNvPr>
          <p:cNvPicPr preferRelativeResize="0"/>
          <p:nvPr/>
        </p:nvPicPr>
        <p:blipFill rotWithShape="1">
          <a:blip r:embed="rId6">
            <a:alphaModFix/>
            <a:duotone>
              <a:prstClr val="black"/>
              <a:schemeClr val="accent3">
                <a:tint val="45000"/>
                <a:satMod val="400000"/>
              </a:schemeClr>
            </a:duotone>
          </a:blip>
          <a:srcRect/>
          <a:stretch/>
        </p:blipFill>
        <p:spPr>
          <a:xfrm>
            <a:off x="215900" y="6487483"/>
            <a:ext cx="1879649" cy="309233"/>
          </a:xfrm>
          <a:prstGeom prst="rect">
            <a:avLst/>
          </a:prstGeom>
          <a:noFill/>
          <a:ln>
            <a:noFill/>
          </a:ln>
        </p:spPr>
      </p:pic>
      <p:pic>
        <p:nvPicPr>
          <p:cNvPr id="13" name="Picture 2" descr="Condemning NUS Press for Obstructing Academic Freedom - FORSEA">
            <a:extLst>
              <a:ext uri="{FF2B5EF4-FFF2-40B4-BE49-F238E27FC236}">
                <a16:creationId xmlns:a16="http://schemas.microsoft.com/office/drawing/2014/main" id="{38BDDE5E-D461-4511-AA87-1A5BAF824D93}"/>
              </a:ext>
            </a:extLst>
          </p:cNvPr>
          <p:cNvPicPr>
            <a:picLocks noChangeAspect="1" noChangeArrowheads="1"/>
          </p:cNvPicPr>
          <p:nvPr/>
        </p:nvPicPr>
        <p:blipFill>
          <a:blip r:embed="rId7">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184232" y="2732938"/>
            <a:ext cx="2354044" cy="192019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9FDC4459-7BB0-4506-9F52-FC14EEF7FA26}"/>
              </a:ext>
            </a:extLst>
          </p:cNvPr>
          <p:cNvPicPr>
            <a:picLocks noChangeAspect="1"/>
          </p:cNvPicPr>
          <p:nvPr/>
        </p:nvPicPr>
        <p:blipFill>
          <a:blip r:embed="rId8"/>
          <a:stretch>
            <a:fillRect/>
          </a:stretch>
        </p:blipFill>
        <p:spPr>
          <a:xfrm>
            <a:off x="2999656" y="2668242"/>
            <a:ext cx="2285295" cy="19848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5" name="Picture 14" descr="http://www.treamis.org/spinner.gif">
            <a:extLst>
              <a:ext uri="{FF2B5EF4-FFF2-40B4-BE49-F238E27FC236}">
                <a16:creationId xmlns:a16="http://schemas.microsoft.com/office/drawing/2014/main" id="{6921B8EE-740B-4E16-8302-81DB938ABC32}"/>
              </a:ext>
            </a:extLst>
          </p:cNvPr>
          <p:cNvPicPr>
            <a:picLocks noChangeAspect="1" noChangeArrowheads="1" noCrop="1"/>
          </p:cNvPicPr>
          <p:nvPr/>
        </p:nvPicPr>
        <p:blipFill>
          <a:blip r:embed="rId9">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7693457" y="2419827"/>
            <a:ext cx="3264024" cy="2450390"/>
          </a:xfrm>
          <a:prstGeom prst="rect">
            <a:avLst/>
          </a:prstGeom>
          <a:noFill/>
        </p:spPr>
      </p:pic>
      <p:pic>
        <p:nvPicPr>
          <p:cNvPr id="16" name="Picture 15" descr="http://www.treamis.org/spinner.gif">
            <a:extLst>
              <a:ext uri="{FF2B5EF4-FFF2-40B4-BE49-F238E27FC236}">
                <a16:creationId xmlns:a16="http://schemas.microsoft.com/office/drawing/2014/main" id="{8071ADCE-97B1-46CB-A347-6E0401BCDCAE}"/>
              </a:ext>
            </a:extLst>
          </p:cNvPr>
          <p:cNvPicPr>
            <a:picLocks noChangeAspect="1" noChangeArrowheads="1" noCrop="1"/>
          </p:cNvPicPr>
          <p:nvPr/>
        </p:nvPicPr>
        <p:blipFill>
          <a:blip r:embed="rId9">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2521696" y="2554742"/>
            <a:ext cx="3057688" cy="2295488"/>
          </a:xfrm>
          <a:prstGeom prst="rect">
            <a:avLst/>
          </a:prstGeom>
          <a:noFill/>
        </p:spPr>
      </p:pic>
    </p:spTree>
    <p:extLst>
      <p:ext uri="{BB962C8B-B14F-4D97-AF65-F5344CB8AC3E}">
        <p14:creationId xmlns:p14="http://schemas.microsoft.com/office/powerpoint/2010/main" val="40705198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7116650" y="3645024"/>
            <a:ext cx="5075349" cy="3212977"/>
          </a:xfrm>
          <a:prstGeom prst="rtTriangle">
            <a:avLst/>
          </a:prstGeom>
          <a:solidFill>
            <a:schemeClr val="tx2">
              <a:lumMod val="50000"/>
              <a:alpha val="76862"/>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2" name="Rectangle 11"/>
          <p:cNvSpPr/>
          <p:nvPr/>
        </p:nvSpPr>
        <p:spPr>
          <a:xfrm>
            <a:off x="8566764" y="1720840"/>
            <a:ext cx="3312368" cy="2554545"/>
          </a:xfrm>
          <a:prstGeom prst="rect">
            <a:avLst/>
          </a:prstGeom>
        </p:spPr>
        <p:txBody>
          <a:bodyPr wrap="square">
            <a:spAutoFit/>
          </a:bodyPr>
          <a:lstStyle/>
          <a:p>
            <a:pPr algn="just" rtl="1"/>
            <a:r>
              <a:rPr lang="ar-JO" sz="2000" dirty="0">
                <a:latin typeface="Simplified Arabic" pitchFamily="18" charset="-78"/>
              </a:rPr>
              <a:t>يؤكد</a:t>
            </a:r>
            <a:r>
              <a:rPr lang="ar-JO" sz="2000" dirty="0">
                <a:latin typeface="Simplified Arabic" pitchFamily="18" charset="-78"/>
                <a:cs typeface="+mj-cs"/>
              </a:rPr>
              <a:t> الفيلسوف الشهير </a:t>
            </a:r>
            <a:r>
              <a:rPr lang="ar-JO" sz="2000" b="1" dirty="0">
                <a:latin typeface="Simplified Arabic" pitchFamily="18" charset="-78"/>
                <a:cs typeface="+mj-cs"/>
              </a:rPr>
              <a:t>برتراند رسل </a:t>
            </a:r>
            <a:r>
              <a:rPr lang="ar-JO" sz="2000" dirty="0">
                <a:latin typeface="Simplified Arabic" pitchFamily="18" charset="-78"/>
                <a:cs typeface="+mj-cs"/>
              </a:rPr>
              <a:t>عن وضعية التلازم الحيوي بين </a:t>
            </a:r>
            <a:r>
              <a:rPr lang="ar-JO" sz="2000" b="1" dirty="0">
                <a:latin typeface="Simplified Arabic" pitchFamily="18" charset="-78"/>
                <a:cs typeface="+mj-cs"/>
              </a:rPr>
              <a:t>الحريّة الأكاديمية والابتكار</a:t>
            </a:r>
            <a:r>
              <a:rPr lang="ar-JO" sz="2000" dirty="0">
                <a:latin typeface="Simplified Arabic" pitchFamily="18" charset="-78"/>
                <a:cs typeface="+mj-cs"/>
              </a:rPr>
              <a:t>، إن الأكاديمي شأنه شأن الفيلسوف والفنان ورجل الأدب، لا يمكنه القيام بعمله بكيفية مرضية إلا إذا شعر بأنه مدفوع من قبل دوافعه الداخلية الخلاقة، وبدون هيمنة أي سلطة خارجية عليه.</a:t>
            </a:r>
            <a:endParaRPr lang="en-GB" sz="2000" dirty="0">
              <a:latin typeface="Simplified Arabic" pitchFamily="18" charset="-78"/>
              <a:cs typeface="+mj-cs"/>
            </a:endParaRPr>
          </a:p>
        </p:txBody>
      </p:sp>
      <p:sp>
        <p:nvSpPr>
          <p:cNvPr id="15" name="TextBox 14">
            <a:extLst>
              <a:ext uri="{FF2B5EF4-FFF2-40B4-BE49-F238E27FC236}">
                <a16:creationId xmlns:a16="http://schemas.microsoft.com/office/drawing/2014/main" id="{67E44CA9-1D9D-4792-980D-9E86AA555A0E}"/>
              </a:ext>
            </a:extLst>
          </p:cNvPr>
          <p:cNvSpPr txBox="1"/>
          <p:nvPr/>
        </p:nvSpPr>
        <p:spPr>
          <a:xfrm>
            <a:off x="3262568" y="5884231"/>
            <a:ext cx="6097712" cy="646331"/>
          </a:xfrm>
          <a:prstGeom prst="rect">
            <a:avLst/>
          </a:prstGeom>
          <a:noFill/>
        </p:spPr>
        <p:txBody>
          <a:bodyPr wrap="square">
            <a:spAutoFit/>
          </a:bodyPr>
          <a:lstStyle/>
          <a:p>
            <a:pPr marL="0" marR="0" lvl="0" indent="0" algn="ctr" rtl="0">
              <a:spcBef>
                <a:spcPts val="0"/>
              </a:spcBef>
              <a:spcAft>
                <a:spcPts val="0"/>
              </a:spcAft>
              <a:buNone/>
            </a:pPr>
            <a:r>
              <a:rPr lang="ar-JO" sz="1800" b="1" dirty="0">
                <a:solidFill>
                  <a:srgbClr val="3A2A34"/>
                </a:solidFill>
                <a:latin typeface="Simplified Arabic" pitchFamily="18" charset="-78"/>
                <a:cs typeface="Simplified Arabic" pitchFamily="18" charset="-78"/>
                <a:sym typeface="Tajawal Medium"/>
              </a:rPr>
              <a:t>الدكتورة: </a:t>
            </a:r>
            <a:r>
              <a:rPr lang="ar-JO" sz="1800" b="1">
                <a:solidFill>
                  <a:srgbClr val="3A2A34"/>
                </a:solidFill>
                <a:latin typeface="Simplified Arabic" pitchFamily="18" charset="-78"/>
                <a:cs typeface="Simplified Arabic" pitchFamily="18" charset="-78"/>
                <a:sym typeface="Tajawal Medium"/>
              </a:rPr>
              <a:t>وردة محمود أبو كلوب</a:t>
            </a:r>
            <a:endParaRPr lang="ar-JO" sz="1800" b="1" dirty="0">
              <a:solidFill>
                <a:srgbClr val="3A2A34"/>
              </a:solidFill>
              <a:latin typeface="Simplified Arabic" pitchFamily="18" charset="-78"/>
              <a:cs typeface="Simplified Arabic" pitchFamily="18" charset="-78"/>
              <a:sym typeface="Tajawal Medium"/>
            </a:endParaRPr>
          </a:p>
          <a:p>
            <a:pPr marL="0" marR="0" lvl="0" indent="0" algn="ctr" rtl="0">
              <a:spcBef>
                <a:spcPts val="0"/>
              </a:spcBef>
              <a:spcAft>
                <a:spcPts val="0"/>
              </a:spcAft>
              <a:buNone/>
            </a:pPr>
            <a:r>
              <a:rPr lang="ar-JO" sz="1800" b="1" dirty="0">
                <a:solidFill>
                  <a:srgbClr val="3A2A34"/>
                </a:solidFill>
                <a:latin typeface="Simplified Arabic" pitchFamily="18" charset="-78"/>
                <a:cs typeface="Simplified Arabic" pitchFamily="18" charset="-78"/>
                <a:sym typeface="Tajawal Medium"/>
              </a:rPr>
              <a:t>اتجاهات معاصرة في القيادة التربوية</a:t>
            </a:r>
            <a:endParaRPr lang="ar-JO" sz="1800" b="1" dirty="0">
              <a:solidFill>
                <a:srgbClr val="3A2A34"/>
              </a:solidFill>
              <a:latin typeface="Simplified Arabic" pitchFamily="18" charset="-78"/>
              <a:cs typeface="Simplified Arabic" pitchFamily="18" charset="-78"/>
            </a:endParaRPr>
          </a:p>
        </p:txBody>
      </p:sp>
      <p:sp>
        <p:nvSpPr>
          <p:cNvPr id="11" name="Oval 10">
            <a:extLst>
              <a:ext uri="{FF2B5EF4-FFF2-40B4-BE49-F238E27FC236}">
                <a16:creationId xmlns:a16="http://schemas.microsoft.com/office/drawing/2014/main" id="{C0419B7F-C344-47B5-823E-8171CCAAD625}"/>
              </a:ext>
            </a:extLst>
          </p:cNvPr>
          <p:cNvSpPr/>
          <p:nvPr/>
        </p:nvSpPr>
        <p:spPr>
          <a:xfrm>
            <a:off x="4884280" y="2232131"/>
            <a:ext cx="2423440" cy="2423440"/>
          </a:xfrm>
          <a:prstGeom prst="ellipse">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ar-JO" altLang="ko-KR" sz="2700" dirty="0"/>
              <a:t>الذكاء الاصطناعي</a:t>
            </a:r>
            <a:endParaRPr lang="ko-KR" altLang="en-US" sz="2700" dirty="0"/>
          </a:p>
        </p:txBody>
      </p:sp>
      <p:pic>
        <p:nvPicPr>
          <p:cNvPr id="10" name="Picture 9" descr="http://www.treamis.org/spinner.gif">
            <a:extLst>
              <a:ext uri="{FF2B5EF4-FFF2-40B4-BE49-F238E27FC236}">
                <a16:creationId xmlns:a16="http://schemas.microsoft.com/office/drawing/2014/main" id="{B999CC2D-4C82-40AA-8C4E-C2C447C0E433}"/>
              </a:ext>
            </a:extLst>
          </p:cNvPr>
          <p:cNvPicPr>
            <a:picLocks noChangeAspect="1" noChangeArrowheads="1" noCrop="1"/>
          </p:cNvPicPr>
          <p:nvPr/>
        </p:nvPicPr>
        <p:blipFill>
          <a:blip r:embed="rId5">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4884274" y="2291396"/>
            <a:ext cx="2393004" cy="2450390"/>
          </a:xfrm>
          <a:prstGeom prst="rect">
            <a:avLst/>
          </a:prstGeom>
          <a:noFill/>
        </p:spPr>
      </p:pic>
      <p:pic>
        <p:nvPicPr>
          <p:cNvPr id="13" name="Google Shape;149;p3">
            <a:extLst>
              <a:ext uri="{FF2B5EF4-FFF2-40B4-BE49-F238E27FC236}">
                <a16:creationId xmlns:a16="http://schemas.microsoft.com/office/drawing/2014/main" id="{3EC4B254-4075-4481-80FB-69E5E564C879}"/>
              </a:ext>
            </a:extLst>
          </p:cNvPr>
          <p:cNvPicPr preferRelativeResize="0"/>
          <p:nvPr/>
        </p:nvPicPr>
        <p:blipFill rotWithShape="1">
          <a:blip r:embed="rId6">
            <a:alphaModFix/>
            <a:duotone>
              <a:schemeClr val="accent3">
                <a:shade val="45000"/>
                <a:satMod val="135000"/>
              </a:schemeClr>
              <a:prstClr val="white"/>
            </a:duotone>
          </a:blip>
          <a:srcRect/>
          <a:stretch/>
        </p:blipFill>
        <p:spPr>
          <a:xfrm>
            <a:off x="350911" y="6117077"/>
            <a:ext cx="2216697" cy="525023"/>
          </a:xfrm>
          <a:prstGeom prst="rect">
            <a:avLst/>
          </a:prstGeom>
          <a:noFill/>
          <a:ln>
            <a:noFill/>
          </a:ln>
        </p:spPr>
      </p:pic>
      <p:pic>
        <p:nvPicPr>
          <p:cNvPr id="16" name="Google Shape;111;p1">
            <a:extLst>
              <a:ext uri="{FF2B5EF4-FFF2-40B4-BE49-F238E27FC236}">
                <a16:creationId xmlns:a16="http://schemas.microsoft.com/office/drawing/2014/main" id="{E1E1B41F-FEDD-41B8-9F97-0800DBB87208}"/>
              </a:ext>
            </a:extLst>
          </p:cNvPr>
          <p:cNvPicPr preferRelativeResize="0"/>
          <p:nvPr/>
        </p:nvPicPr>
        <p:blipFill rotWithShape="1">
          <a:blip r:embed="rId7">
            <a:alphaModFix/>
            <a:biLevel thresh="50000"/>
            <a:extLst>
              <a:ext uri="{BEBA8EAE-BF5A-486C-A8C5-ECC9F3942E4B}">
                <a14:imgProps xmlns:a14="http://schemas.microsoft.com/office/drawing/2010/main">
                  <a14:imgLayer r:embed="rId8">
                    <a14:imgEffect>
                      <a14:saturation sat="0"/>
                    </a14:imgEffect>
                  </a14:imgLayer>
                </a14:imgProps>
              </a:ext>
            </a:extLst>
          </a:blip>
          <a:srcRect/>
          <a:stretch/>
        </p:blipFill>
        <p:spPr>
          <a:xfrm>
            <a:off x="4439816" y="-171400"/>
            <a:ext cx="2867904" cy="2076092"/>
          </a:xfrm>
          <a:prstGeom prst="rect">
            <a:avLst/>
          </a:prstGeom>
          <a:ln>
            <a:noFill/>
          </a:ln>
          <a:effectLst>
            <a:outerShdw blurRad="190500" algn="tl" rotWithShape="0">
              <a:srgbClr val="000000">
                <a:alpha val="70000"/>
              </a:srgbClr>
            </a:outerShdw>
          </a:effectLst>
        </p:spPr>
      </p:pic>
      <p:sp>
        <p:nvSpPr>
          <p:cNvPr id="3" name="Rectangle 2">
            <a:extLst>
              <a:ext uri="{FF2B5EF4-FFF2-40B4-BE49-F238E27FC236}">
                <a16:creationId xmlns:a16="http://schemas.microsoft.com/office/drawing/2014/main" id="{BA349CDC-CA09-4ED3-ACC1-177E4651E20F}"/>
              </a:ext>
            </a:extLst>
          </p:cNvPr>
          <p:cNvSpPr/>
          <p:nvPr/>
        </p:nvSpPr>
        <p:spPr>
          <a:xfrm>
            <a:off x="479376" y="1720840"/>
            <a:ext cx="2793044" cy="2739211"/>
          </a:xfrm>
          <a:prstGeom prst="rect">
            <a:avLst/>
          </a:prstGeom>
        </p:spPr>
        <p:txBody>
          <a:bodyPr wrap="square">
            <a:spAutoFit/>
          </a:bodyPr>
          <a:lstStyle/>
          <a:p>
            <a:pPr algn="just" rtl="1">
              <a:lnSpc>
                <a:spcPct val="150000"/>
              </a:lnSpc>
            </a:pPr>
            <a:r>
              <a:rPr lang="ar-JO" sz="2200" dirty="0"/>
              <a:t>الأخلاق هي معرفة الفرق بين ما لك الحق في القيام به وما هو الصواب (الأمر الصحيح) للقيام به. </a:t>
            </a:r>
          </a:p>
          <a:p>
            <a:pPr algn="just" rtl="1"/>
            <a:endParaRPr lang="ar-JO" sz="2000" dirty="0"/>
          </a:p>
          <a:p>
            <a:pPr algn="just" rtl="1"/>
            <a:r>
              <a:rPr lang="ar-JO" sz="2000" b="1" dirty="0"/>
              <a:t>بوتر ستيوارت</a:t>
            </a:r>
          </a:p>
        </p:txBody>
      </p:sp>
    </p:spTree>
    <p:custDataLst>
      <p:tags r:id="rId1"/>
    </p:custDataLst>
    <p:extLst>
      <p:ext uri="{BB962C8B-B14F-4D97-AF65-F5344CB8AC3E}">
        <p14:creationId xmlns:p14="http://schemas.microsoft.com/office/powerpoint/2010/main" val="17874904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4.4|12.8"/>
</p:tagLst>
</file>

<file path=ppt/tags/tag2.xml><?xml version="1.0" encoding="utf-8"?>
<p:tagLst xmlns:a="http://schemas.openxmlformats.org/drawingml/2006/main" xmlns:r="http://schemas.openxmlformats.org/officeDocument/2006/relationships" xmlns:p="http://schemas.openxmlformats.org/presentationml/2006/main">
  <p:tag name="TIMING" val="|2.8|22.8"/>
</p:tagLst>
</file>

<file path=ppt/tags/tag3.xml><?xml version="1.0" encoding="utf-8"?>
<p:tagLst xmlns:a="http://schemas.openxmlformats.org/drawingml/2006/main" xmlns:r="http://schemas.openxmlformats.org/officeDocument/2006/relationships" xmlns:p="http://schemas.openxmlformats.org/presentationml/2006/main">
  <p:tag name="TIMING" val="|2.8|22.8"/>
</p:tagLst>
</file>

<file path=ppt/tags/tag4.xml><?xml version="1.0" encoding="utf-8"?>
<p:tagLst xmlns:a="http://schemas.openxmlformats.org/drawingml/2006/main" xmlns:r="http://schemas.openxmlformats.org/officeDocument/2006/relationships" xmlns:p="http://schemas.openxmlformats.org/presentationml/2006/main">
  <p:tag name="TIMING" val="|156.2"/>
</p:tagLst>
</file>

<file path=ppt/tags/tag5.xml><?xml version="1.0" encoding="utf-8"?>
<p:tagLst xmlns:a="http://schemas.openxmlformats.org/drawingml/2006/main" xmlns:r="http://schemas.openxmlformats.org/officeDocument/2006/relationships" xmlns:p="http://schemas.openxmlformats.org/presentationml/2006/main">
  <p:tag name="TIMING" val="|156.2"/>
</p:tagLst>
</file>

<file path=ppt/tags/tag6.xml><?xml version="1.0" encoding="utf-8"?>
<p:tagLst xmlns:a="http://schemas.openxmlformats.org/drawingml/2006/main" xmlns:r="http://schemas.openxmlformats.org/officeDocument/2006/relationships" xmlns:p="http://schemas.openxmlformats.org/presentationml/2006/main">
  <p:tag name="TIMING" val="|156.2"/>
</p:tagLst>
</file>

<file path=ppt/tags/tag7.xml><?xml version="1.0" encoding="utf-8"?>
<p:tagLst xmlns:a="http://schemas.openxmlformats.org/drawingml/2006/main" xmlns:r="http://schemas.openxmlformats.org/officeDocument/2006/relationships" xmlns:p="http://schemas.openxmlformats.org/presentationml/2006/main">
  <p:tag name="TIMING" val="|156.2"/>
</p:tagLst>
</file>

<file path=ppt/tags/tag8.xml><?xml version="1.0" encoding="utf-8"?>
<p:tagLst xmlns:a="http://schemas.openxmlformats.org/drawingml/2006/main" xmlns:r="http://schemas.openxmlformats.org/officeDocument/2006/relationships" xmlns:p="http://schemas.openxmlformats.org/presentationml/2006/main">
  <p:tag name="TIMING" val="|156.2"/>
</p:tagLst>
</file>

<file path=ppt/tags/tag9.xml><?xml version="1.0" encoding="utf-8"?>
<p:tagLst xmlns:a="http://schemas.openxmlformats.org/drawingml/2006/main" xmlns:r="http://schemas.openxmlformats.org/officeDocument/2006/relationships" xmlns:p="http://schemas.openxmlformats.org/presentationml/2006/main">
  <p:tag name="TIMING" val="|156.2"/>
</p:tagLst>
</file>

<file path=ppt/tags/tag10.xml><?xml version="1.0" encoding="utf-8"?>
<p:tagLst xmlns:a="http://schemas.openxmlformats.org/drawingml/2006/main" xmlns:r="http://schemas.openxmlformats.org/officeDocument/2006/relationships" xmlns:p="http://schemas.openxmlformats.org/presentationml/2006/main">
  <p:tag name="TIMING" val="|156.2"/>
</p:tagLst>
</file>

<file path=ppt/tags/tag11.xml><?xml version="1.0" encoding="utf-8"?>
<p:tagLst xmlns:a="http://schemas.openxmlformats.org/drawingml/2006/main" xmlns:r="http://schemas.openxmlformats.org/officeDocument/2006/relationships" xmlns:p="http://schemas.openxmlformats.org/presentationml/2006/main">
  <p:tag name="TIMING" val="|156.2"/>
</p:tagLst>
</file>

<file path=ppt/tags/tag12.xml><?xml version="1.0" encoding="utf-8"?>
<p:tagLst xmlns:a="http://schemas.openxmlformats.org/drawingml/2006/main" xmlns:r="http://schemas.openxmlformats.org/officeDocument/2006/relationships" xmlns:p="http://schemas.openxmlformats.org/presentationml/2006/main">
  <p:tag name="TIMING" val="|3.9|43.9"/>
</p:tagLst>
</file>

<file path=ppt/tags/tag13.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ALLPPT-COLOR-A12">
      <a:dk1>
        <a:sysClr val="windowText" lastClr="000000"/>
      </a:dk1>
      <a:lt1>
        <a:sysClr val="window" lastClr="FFFFFF"/>
      </a:lt1>
      <a:dk2>
        <a:srgbClr val="1F497D"/>
      </a:dk2>
      <a:lt2>
        <a:srgbClr val="EEECE1"/>
      </a:lt2>
      <a:accent1>
        <a:srgbClr val="984807"/>
      </a:accent1>
      <a:accent2>
        <a:srgbClr val="E79F05"/>
      </a:accent2>
      <a:accent3>
        <a:srgbClr val="984807"/>
      </a:accent3>
      <a:accent4>
        <a:srgbClr val="E79F05"/>
      </a:accent4>
      <a:accent5>
        <a:srgbClr val="984807"/>
      </a:accent5>
      <a:accent6>
        <a:srgbClr val="E79F05"/>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33975</TotalTime>
  <Words>5479</Words>
  <Application>Microsoft Office PowerPoint</Application>
  <PresentationFormat>Widescreen</PresentationFormat>
  <Paragraphs>341</Paragraphs>
  <Slides>34</Slides>
  <Notes>10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34</vt:i4>
      </vt:variant>
    </vt:vector>
  </HeadingPairs>
  <TitlesOfParts>
    <vt:vector size="45" baseType="lpstr">
      <vt:lpstr>Arial</vt:lpstr>
      <vt:lpstr>Times New Roman</vt:lpstr>
      <vt:lpstr>Tajawal Medium</vt:lpstr>
      <vt:lpstr>Noto Naskh Arabic</vt:lpstr>
      <vt:lpstr>Segoe UI</vt:lpstr>
      <vt:lpstr>Simplified Arabic</vt:lpstr>
      <vt:lpstr>SimplifiedArabic,Bold</vt:lpstr>
      <vt:lpstr>Calibri</vt:lpstr>
      <vt:lpstr>SimplifiedArabic</vt:lpstr>
      <vt:lpstr>Office Theme</vt:lpstr>
      <vt:lpstr>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623</cp:revision>
  <dcterms:created xsi:type="dcterms:W3CDTF">2023-04-29T09:08:23Z</dcterms:created>
  <dcterms:modified xsi:type="dcterms:W3CDTF">2023-08-06T18:32:18Z</dcterms:modified>
</cp:coreProperties>
</file>