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ink/ink1.xml" ContentType="application/inkml+xml"/>
  <Override PartName="/ppt/ink/ink2.xml" ContentType="application/inkml+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ink/ink3.xml" ContentType="application/inkml+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ink/ink4.xml" ContentType="application/inkml+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ink/ink5.xml" ContentType="application/inkml+xml"/>
  <Override PartName="/ppt/tags/tag19.xml" ContentType="application/vnd.openxmlformats-officedocument.presentationml.tags+xml"/>
  <Override PartName="/ppt/ink/ink6.xml" ContentType="application/inkml+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ink/ink7.xml" ContentType="application/inkml+xml"/>
  <Override PartName="/ppt/tags/tag24.xml" ContentType="application/vnd.openxmlformats-officedocument.presentationml.tags+xml"/>
  <Override PartName="/ppt/ink/ink8.xml" ContentType="application/inkml+xml"/>
  <Override PartName="/ppt/tags/tag25.xml" ContentType="application/vnd.openxmlformats-officedocument.presentationml.tags+xml"/>
  <Override PartName="/ppt/ink/ink9.xml" ContentType="application/inkml+xml"/>
  <Override PartName="/ppt/tags/tag26.xml" ContentType="application/vnd.openxmlformats-officedocument.presentationml.tags+xml"/>
  <Override PartName="/ppt/ink/ink10.xml" ContentType="application/inkml+xml"/>
  <Override PartName="/ppt/tags/tag27.xml" ContentType="application/vnd.openxmlformats-officedocument.presentationml.tags+xml"/>
  <Override PartName="/ppt/ink/ink11.xml" ContentType="application/inkml+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1"/>
  </p:notesMasterIdLst>
  <p:sldIdLst>
    <p:sldId id="256" r:id="rId2"/>
    <p:sldId id="257" r:id="rId3"/>
    <p:sldId id="386" r:id="rId4"/>
    <p:sldId id="1015" r:id="rId5"/>
    <p:sldId id="461" r:id="rId6"/>
    <p:sldId id="259" r:id="rId7"/>
    <p:sldId id="336" r:id="rId8"/>
    <p:sldId id="285" r:id="rId9"/>
    <p:sldId id="308" r:id="rId10"/>
    <p:sldId id="286" r:id="rId11"/>
    <p:sldId id="337" r:id="rId12"/>
    <p:sldId id="338" r:id="rId13"/>
    <p:sldId id="260" r:id="rId14"/>
    <p:sldId id="287" r:id="rId15"/>
    <p:sldId id="414" r:id="rId16"/>
    <p:sldId id="415" r:id="rId17"/>
    <p:sldId id="268" r:id="rId18"/>
    <p:sldId id="416" r:id="rId19"/>
    <p:sldId id="428" r:id="rId20"/>
    <p:sldId id="429" r:id="rId21"/>
    <p:sldId id="430" r:id="rId22"/>
    <p:sldId id="478" r:id="rId23"/>
    <p:sldId id="433" r:id="rId24"/>
    <p:sldId id="434" r:id="rId25"/>
    <p:sldId id="314" r:id="rId26"/>
    <p:sldId id="480" r:id="rId27"/>
    <p:sldId id="481" r:id="rId28"/>
    <p:sldId id="488" r:id="rId29"/>
    <p:sldId id="497" r:id="rId30"/>
    <p:sldId id="495" r:id="rId31"/>
    <p:sldId id="498" r:id="rId32"/>
    <p:sldId id="496" r:id="rId33"/>
    <p:sldId id="501" r:id="rId34"/>
    <p:sldId id="502" r:id="rId35"/>
    <p:sldId id="499" r:id="rId36"/>
    <p:sldId id="491" r:id="rId37"/>
    <p:sldId id="492" r:id="rId38"/>
    <p:sldId id="493" r:id="rId39"/>
    <p:sldId id="503" r:id="rId40"/>
    <p:sldId id="494" r:id="rId41"/>
    <p:sldId id="504" r:id="rId42"/>
    <p:sldId id="500" r:id="rId43"/>
    <p:sldId id="1043" r:id="rId44"/>
    <p:sldId id="1044" r:id="rId45"/>
    <p:sldId id="1046" r:id="rId46"/>
    <p:sldId id="1045" r:id="rId47"/>
    <p:sldId id="1047" r:id="rId48"/>
    <p:sldId id="459" r:id="rId49"/>
    <p:sldId id="475" r:id="rId50"/>
    <p:sldId id="1049" r:id="rId51"/>
    <p:sldId id="1054" r:id="rId52"/>
    <p:sldId id="1052" r:id="rId53"/>
    <p:sldId id="1053" r:id="rId54"/>
    <p:sldId id="1050" r:id="rId55"/>
    <p:sldId id="1051" r:id="rId56"/>
    <p:sldId id="1056" r:id="rId57"/>
    <p:sldId id="1057" r:id="rId58"/>
    <p:sldId id="1041" r:id="rId59"/>
    <p:sldId id="1042" r:id="rId6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5481463E-8FE4-431D-8E65-202CC8B72C47}">
          <p14:sldIdLst>
            <p14:sldId id="256"/>
            <p14:sldId id="257"/>
            <p14:sldId id="386"/>
            <p14:sldId id="1015"/>
            <p14:sldId id="461"/>
            <p14:sldId id="259"/>
            <p14:sldId id="336"/>
            <p14:sldId id="285"/>
            <p14:sldId id="308"/>
            <p14:sldId id="286"/>
            <p14:sldId id="337"/>
            <p14:sldId id="338"/>
            <p14:sldId id="260"/>
            <p14:sldId id="287"/>
            <p14:sldId id="414"/>
            <p14:sldId id="415"/>
            <p14:sldId id="268"/>
            <p14:sldId id="416"/>
            <p14:sldId id="428"/>
            <p14:sldId id="429"/>
            <p14:sldId id="430"/>
            <p14:sldId id="478"/>
            <p14:sldId id="433"/>
            <p14:sldId id="434"/>
            <p14:sldId id="314"/>
            <p14:sldId id="480"/>
            <p14:sldId id="481"/>
            <p14:sldId id="488"/>
            <p14:sldId id="497"/>
            <p14:sldId id="495"/>
            <p14:sldId id="498"/>
            <p14:sldId id="496"/>
            <p14:sldId id="501"/>
            <p14:sldId id="502"/>
            <p14:sldId id="499"/>
            <p14:sldId id="491"/>
            <p14:sldId id="492"/>
            <p14:sldId id="493"/>
            <p14:sldId id="503"/>
            <p14:sldId id="494"/>
            <p14:sldId id="504"/>
            <p14:sldId id="500"/>
          </p14:sldIdLst>
        </p14:section>
        <p14:section name="old" id="{A64B90E8-6B03-4482-B39D-D191FC17B592}">
          <p14:sldIdLst>
            <p14:sldId id="1043"/>
            <p14:sldId id="1044"/>
            <p14:sldId id="1046"/>
            <p14:sldId id="1045"/>
            <p14:sldId id="1047"/>
            <p14:sldId id="459"/>
            <p14:sldId id="475"/>
          </p14:sldIdLst>
        </p14:section>
        <p14:section name="Untitled Section" id="{A52F695C-A169-4489-A64D-AA566EB2DEA2}">
          <p14:sldIdLst>
            <p14:sldId id="1049"/>
            <p14:sldId id="1054"/>
            <p14:sldId id="1052"/>
            <p14:sldId id="1053"/>
            <p14:sldId id="1050"/>
            <p14:sldId id="1051"/>
            <p14:sldId id="1056"/>
            <p14:sldId id="1057"/>
          </p14:sldIdLst>
        </p14:section>
        <p14:section name="Untitled Section" id="{267D06DC-7800-42E1-9D1F-CFAF6CC04483}">
          <p14:sldIdLst>
            <p14:sldId id="1041"/>
            <p14:sldId id="1042"/>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2"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2"/>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7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73"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176"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7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72" Type="http://customschemas.google.com/relationships/presentationmetadata" Target="metadata"/><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0-23T09:16:26.019"/>
    </inkml:context>
    <inkml:brush xml:id="br0">
      <inkml:brushProperty name="width" value="0.05292" units="cm"/>
      <inkml:brushProperty name="height" value="0.05292" units="cm"/>
      <inkml:brushProperty name="color" value="#FF0000"/>
    </inkml:brush>
  </inkml:definitions>
  <inkml:trace contextRef="#ctx0" brushRef="#br0">17393 5624 0</inkml:trace>
  <inkml:trace contextRef="#ctx0" brushRef="#br0" timeOffset="1519">4230 4783 0</inkml:trace>
  <inkml:trace contextRef="#ctx0" brushRef="#br0" timeOffset="2595">11613 5834 0</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0-23T09:16:26.019"/>
    </inkml:context>
    <inkml:brush xml:id="br0">
      <inkml:brushProperty name="width" value="0.05292" units="cm"/>
      <inkml:brushProperty name="height" value="0.05292" units="cm"/>
      <inkml:brushProperty name="color" value="#FF0000"/>
    </inkml:brush>
  </inkml:definitions>
  <inkml:trace contextRef="#ctx0" brushRef="#br0">17393 5624 0</inkml:trace>
  <inkml:trace contextRef="#ctx0" brushRef="#br0" timeOffset="1519">4230 4783 0</inkml:trace>
  <inkml:trace contextRef="#ctx0" brushRef="#br0" timeOffset="2595">11613 5834 0</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0-23T10:38:32.244"/>
    </inkml:context>
    <inkml:brush xml:id="br0">
      <inkml:brushProperty name="width" value="0.05292" units="cm"/>
      <inkml:brushProperty name="height" value="0.05292" units="cm"/>
      <inkml:brushProperty name="color" value="#FF0000"/>
    </inkml:brush>
  </inkml:definitions>
  <inkml:trace contextRef="#ctx0" brushRef="#br0">3416 7437 0</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1T02:19:33.437"/>
    </inkml:context>
    <inkml:brush xml:id="br0">
      <inkml:brushProperty name="width" value="0.05292" units="cm"/>
      <inkml:brushProperty name="height" value="0.05292" units="cm"/>
      <inkml:brushProperty name="color" value="#C00000"/>
    </inkml:brush>
  </inkml:definitions>
  <inkml:trace contextRef="#ctx0" brushRef="#br0">14004 7883 0</inkml:trace>
  <inkml:trace contextRef="#ctx0" brushRef="#br0" timeOffset="255">14004 7883 0</inkml:trace>
</inkml:ink>
</file>

<file path=ppt/ink/ink5.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2T02:25:09.791"/>
    </inkml:context>
    <inkml:brush xml:id="br0">
      <inkml:brushProperty name="width" value="0.05292" units="cm"/>
      <inkml:brushProperty name="height" value="0.05292" units="cm"/>
      <inkml:brushProperty name="color" value="#C00000"/>
    </inkml:brush>
  </inkml:definitions>
  <inkml:trace contextRef="#ctx0" brushRef="#br0">17998 12455 0</inkml:trace>
  <inkml:trace contextRef="#ctx0" brushRef="#br0" timeOffset="784">19574 9933 0</inkml:trace>
  <inkml:trace contextRef="#ctx0" brushRef="#br0" timeOffset="2842">17052 9118 0,'0'27'346,"0"25"-345,-53 80 45,53-27-45,-26 0 34,26 0-35,0-26 30,0-27-30,0 1 15,0-27-15,0 53 29,0-26-29,0-27 36,0 0-10,0 0-22,0 27 58,53-1-61,-53-25-1,0 25 27,0 27-26,0-53 32</inkml:trace>
</inkml:ink>
</file>

<file path=ppt/ink/ink6.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2T02:29:23.903"/>
    </inkml:context>
    <inkml:brush xml:id="br0">
      <inkml:brushProperty name="width" value="0.05292" units="cm"/>
      <inkml:brushProperty name="height" value="0.05292" units="cm"/>
      <inkml:brushProperty name="color" value="#FF0000"/>
    </inkml:brush>
  </inkml:definitions>
  <inkml:trace contextRef="#ctx0" brushRef="#br0">22070 16265 0</inkml:trace>
</inkml:ink>
</file>

<file path=ppt/ink/ink7.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2T04:12:18.635"/>
    </inkml:context>
    <inkml:brush xml:id="br0">
      <inkml:brushProperty name="width" value="0.05292" units="cm"/>
      <inkml:brushProperty name="height" value="0.05292" units="cm"/>
      <inkml:brushProperty name="color" value="#002060"/>
    </inkml:brush>
  </inkml:definitions>
  <inkml:trace contextRef="#ctx0" brushRef="#br0">17998 11326 0</inkml:trace>
  <inkml:trace contextRef="#ctx0" brushRef="#br0" timeOffset="2821">15370 12219 0</inkml:trace>
</inkml:ink>
</file>

<file path=ppt/ink/ink8.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3T05:08:03.581"/>
    </inkml:context>
    <inkml:brush xml:id="br0">
      <inkml:brushProperty name="width" value="0.05292" units="cm"/>
      <inkml:brushProperty name="height" value="0.05292" units="cm"/>
    </inkml:brush>
  </inkml:definitions>
  <inkml:trace contextRef="#ctx0" brushRef="#br0">17919 4993 0</inkml:trace>
</inkml:ink>
</file>

<file path=ppt/ink/ink9.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3T05:08:03.581"/>
    </inkml:context>
    <inkml:brush xml:id="br0">
      <inkml:brushProperty name="width" value="0.05292" units="cm"/>
      <inkml:brushProperty name="height" value="0.05292" units="cm"/>
    </inkml:brush>
  </inkml:definitions>
  <inkml:trace contextRef="#ctx0" brushRef="#br0">17919 4993 0</inkml:trace>
</inkml:ink>
</file>

<file path=ppt/ink/ink10.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3T05:08:03.581"/>
    </inkml:context>
    <inkml:brush xml:id="br0">
      <inkml:brushProperty name="width" value="0.05292" units="cm"/>
      <inkml:brushProperty name="height" value="0.05292" units="cm"/>
    </inkml:brush>
  </inkml:definitions>
  <inkml:trace contextRef="#ctx0" brushRef="#br0">17919 4993 0</inkml:trace>
</inkml:ink>
</file>

<file path=ppt/ink/ink1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23T05:08:03.581"/>
    </inkml:context>
    <inkml:brush xml:id="br0">
      <inkml:brushProperty name="width" value="0.05292" units="cm"/>
      <inkml:brushProperty name="height" value="0.05292" units="cm"/>
    </inkml:brush>
  </inkml:definitions>
  <inkml:trace contextRef="#ctx0" brushRef="#br0">17919 4993 0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42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68D7BCA-47EE-6429-275B-105D166A9070}"/>
              </a:ext>
            </a:extLst>
          </p:cNvPr>
          <p:cNvSpPr>
            <a:spLocks noGrp="1" noChangeArrowheads="1"/>
          </p:cNvSpPr>
          <p:nvPr>
            <p:ph type="sldNum" sz="quarter" idx="5"/>
          </p:nvPr>
        </p:nvSpPr>
        <p:spPr>
          <a:ln/>
        </p:spPr>
        <p:txBody>
          <a:bodyPr/>
          <a:lstStyle/>
          <a:p>
            <a:fld id="{FF0DA8F3-6929-44EF-B0D7-C54AF65F98DE}" type="slidenum">
              <a:rPr lang="en-US" altLang="en-US"/>
              <a:pPr/>
              <a:t>5</a:t>
            </a:fld>
            <a:endParaRPr lang="en-US" altLang="en-US"/>
          </a:p>
        </p:txBody>
      </p:sp>
      <p:sp>
        <p:nvSpPr>
          <p:cNvPr id="112642" name="Rectangle 2">
            <a:extLst>
              <a:ext uri="{FF2B5EF4-FFF2-40B4-BE49-F238E27FC236}">
                <a16:creationId xmlns:a16="http://schemas.microsoft.com/office/drawing/2014/main" id="{CF67926A-F9B4-A695-5847-A9F2BCA3BA35}"/>
              </a:ext>
            </a:extLst>
          </p:cNvPr>
          <p:cNvSpPr>
            <a:spLocks noGrp="1" noRot="1" noChangeAspect="1" noChangeArrowheads="1" noTextEdit="1"/>
          </p:cNvSpPr>
          <p:nvPr>
            <p:ph type="sldImg"/>
          </p:nvPr>
        </p:nvSpPr>
        <p:spPr>
          <a:ln/>
        </p:spPr>
      </p:sp>
      <p:sp>
        <p:nvSpPr>
          <p:cNvPr id="112643" name="Rectangle 3">
            <a:extLst>
              <a:ext uri="{FF2B5EF4-FFF2-40B4-BE49-F238E27FC236}">
                <a16:creationId xmlns:a16="http://schemas.microsoft.com/office/drawing/2014/main" id="{B3B45D84-6D8A-23EF-FE16-FE88D8487C2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C876B2B-4BAF-43E6-B118-D588ADE20786}"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C876B2B-4BAF-43E6-B118-D588ADE20786}" type="slidenum">
              <a:rPr lang="en-US" smtClean="0"/>
              <a:pPr/>
              <a:t>7</a:t>
            </a:fld>
            <a:endParaRPr lang="en-US"/>
          </a:p>
        </p:txBody>
      </p:sp>
    </p:spTree>
    <p:extLst>
      <p:ext uri="{BB962C8B-B14F-4D97-AF65-F5344CB8AC3E}">
        <p14:creationId xmlns:p14="http://schemas.microsoft.com/office/powerpoint/2010/main" val="1606338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7243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43586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07898" y="2785710"/>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4" name="Google Shape;119;p2">
            <a:extLst>
              <a:ext uri="{FF2B5EF4-FFF2-40B4-BE49-F238E27FC236}">
                <a16:creationId xmlns:a16="http://schemas.microsoft.com/office/drawing/2014/main" id="{9000D9A4-26CA-A8F0-5815-420037D4A6E8}"/>
              </a:ext>
            </a:extLst>
          </p:cNvPr>
          <p:cNvSpPr/>
          <p:nvPr userDrawn="1"/>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1</a:t>
            </a:r>
            <a:endParaRPr dirty="0"/>
          </a:p>
        </p:txBody>
      </p:sp>
      <p:sp>
        <p:nvSpPr>
          <p:cNvPr id="5" name="Google Shape;120;p2">
            <a:extLst>
              <a:ext uri="{FF2B5EF4-FFF2-40B4-BE49-F238E27FC236}">
                <a16:creationId xmlns:a16="http://schemas.microsoft.com/office/drawing/2014/main" id="{1A58D19B-AD4F-D0D3-B31B-0C282A8913DE}"/>
              </a:ext>
            </a:extLst>
          </p:cNvPr>
          <p:cNvSpPr txBox="1"/>
          <p:nvPr userDrawn="1"/>
        </p:nvSpPr>
        <p:spPr>
          <a:xfrm>
            <a:off x="6370224" y="4802552"/>
            <a:ext cx="2820003"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Sets</a:t>
            </a:r>
            <a:endParaRPr b="1"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userDrawn="1">
  <p:cSld name="Contents">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CE6E29A-1F8C-4624-8963-AF6D9447B968}" type="datetimeFigureOut">
              <a:rPr lang="en-US" smtClean="0"/>
              <a:pPr/>
              <a:t>11/26/2023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6F95D5-60A3-455B-B6CD-4DC2757B1305}" type="slidenum">
              <a:rPr lang="en-US" smtClean="0"/>
              <a:pPr/>
              <a:t>‹#›</a:t>
            </a:fld>
            <a:endParaRPr lang="en-US"/>
          </a:p>
        </p:txBody>
      </p:sp>
    </p:spTree>
    <p:extLst>
      <p:ext uri="{BB962C8B-B14F-4D97-AF65-F5344CB8AC3E}">
        <p14:creationId xmlns:p14="http://schemas.microsoft.com/office/powerpoint/2010/main" val="3429864041"/>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512075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841651"/>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50" r:id="rId1"/>
    <p:sldLayoutId id="2147483668" r:id="rId2"/>
    <p:sldLayoutId id="2147483651"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3" r:id="rId13"/>
    <p:sldLayoutId id="2147483674" r:id="rId14"/>
  </p:sldLayoutIdLst>
  <p:transition spd="slow">
    <p:wip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s://www2.rivier.edu/faculty/vriabov/cs572aweb/Slides/NumberTheory.ppt"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3.xml"/><Relationship Id="rId5" Type="http://schemas.openxmlformats.org/officeDocument/2006/relationships/image" Target="../media/image120.png"/></Relationships>
</file>

<file path=ppt/slides/_rels/slide11.xml.rels><?xml version="1.0" encoding="UTF-8" standalone="yes"?>
<Relationships xmlns="http://schemas.openxmlformats.org/package/2006/relationships"><Relationship Id="rId2" Type="http://schemas.openxmlformats.org/officeDocument/2006/relationships/customXml" Target="../ink/ink2.xml"/><Relationship Id="rId1" Type="http://schemas.openxmlformats.org/officeDocument/2006/relationships/slideLayout" Target="../slideLayouts/slideLayout3.xml"/><Relationship Id="rId5" Type="http://schemas.openxmlformats.org/officeDocument/2006/relationships/image" Target="../media/image120.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slideLayout" Target="../slideLayouts/slideLayout3.xml"/><Relationship Id="rId1" Type="http://schemas.openxmlformats.org/officeDocument/2006/relationships/tags" Target="../tags/tag4.xml"/><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11.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25.xml.rels><?xml version="1.0" encoding="UTF-8" standalone="yes"?>
<Relationships xmlns="http://schemas.openxmlformats.org/package/2006/relationships"><Relationship Id="rId2" Type="http://schemas.openxmlformats.org/officeDocument/2006/relationships/customXml" Target="../ink/ink4.xml"/><Relationship Id="rId1" Type="http://schemas.openxmlformats.org/officeDocument/2006/relationships/slideLayout" Target="../slideLayouts/slideLayout3.xml"/><Relationship Id="rId6" Type="http://schemas.openxmlformats.org/officeDocument/2006/relationships/image" Target="../media/image27.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18.xml"/><Relationship Id="rId10" Type="http://schemas.openxmlformats.org/officeDocument/2006/relationships/image" Target="../media/image38.png"/><Relationship Id="rId4" Type="http://schemas.openxmlformats.org/officeDocument/2006/relationships/customXml" Target="../ink/ink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19.xml"/><Relationship Id="rId4" Type="http://schemas.openxmlformats.org/officeDocument/2006/relationships/customXml" Target="../ink/ink6.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20.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2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48.png"/><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43.xml.rels><?xml version="1.0" encoding="UTF-8" standalone="yes"?>
<Relationships xmlns="http://schemas.openxmlformats.org/package/2006/relationships"><Relationship Id="rId3" Type="http://schemas.openxmlformats.org/officeDocument/2006/relationships/customXml" Target="../ink/ink8.xml"/><Relationship Id="rId7" Type="http://schemas.openxmlformats.org/officeDocument/2006/relationships/image" Target="../media/image50.png"/><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44.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slideLayout" Target="../slideLayouts/slideLayout3.xml"/><Relationship Id="rId1" Type="http://schemas.openxmlformats.org/officeDocument/2006/relationships/tags" Target="../tags/tag25.xml"/><Relationship Id="rId6" Type="http://schemas.openxmlformats.org/officeDocument/2006/relationships/image" Target="../media/image50.png"/></Relationships>
</file>

<file path=ppt/slides/_rels/slide45.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3.png"/><Relationship Id="rId2" Type="http://schemas.openxmlformats.org/officeDocument/2006/relationships/slideLayout" Target="../slideLayouts/slideLayout3.xml"/><Relationship Id="rId1" Type="http://schemas.openxmlformats.org/officeDocument/2006/relationships/tags" Target="../tags/tag26.xml"/><Relationship Id="rId6" Type="http://schemas.openxmlformats.org/officeDocument/2006/relationships/image" Target="../media/image50.png"/></Relationships>
</file>

<file path=ppt/slides/_rels/slide46.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slideLayout" Target="../slideLayouts/slideLayout3.xml"/><Relationship Id="rId1" Type="http://schemas.openxmlformats.org/officeDocument/2006/relationships/tags" Target="../tags/tag27.xml"/><Relationship Id="rId6" Type="http://schemas.openxmlformats.org/officeDocument/2006/relationships/image" Target="../media/image5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b="1" dirty="0"/>
              <a:t>Lecture 8</a:t>
            </a:r>
            <a:endParaRPr b="1"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97973"/>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118" name="Google Shape;118;p2"/>
          <p:cNvSpPr txBox="1"/>
          <p:nvPr/>
        </p:nvSpPr>
        <p:spPr>
          <a:xfrm>
            <a:off x="6246476" y="2087216"/>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19" name="Google Shape;119;p2"/>
          <p:cNvSpPr/>
          <p:nvPr/>
        </p:nvSpPr>
        <p:spPr>
          <a:xfrm>
            <a:off x="6240610" y="3721727"/>
            <a:ext cx="4895476"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8</a:t>
            </a:r>
            <a:endParaRPr dirty="0"/>
          </a:p>
        </p:txBody>
      </p:sp>
      <p:sp>
        <p:nvSpPr>
          <p:cNvPr id="120" name="Google Shape;120;p2"/>
          <p:cNvSpPr txBox="1"/>
          <p:nvPr/>
        </p:nvSpPr>
        <p:spPr>
          <a:xfrm>
            <a:off x="6095998" y="4438896"/>
            <a:ext cx="5344888"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a:cs typeface="Times New Roman"/>
                <a:sym typeface="Times New Roman"/>
              </a:rPr>
              <a:t>Number Theory and Cryptography</a:t>
            </a:r>
            <a:endParaRPr b="1" dirty="0"/>
          </a:p>
        </p:txBody>
      </p:sp>
      <p:pic>
        <p:nvPicPr>
          <p:cNvPr id="123" name="Google Shape;123;p2"/>
          <p:cNvPicPr preferRelativeResize="0"/>
          <p:nvPr/>
        </p:nvPicPr>
        <p:blipFill rotWithShape="1">
          <a:blip r:embed="rId3">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pic>
        <p:nvPicPr>
          <p:cNvPr id="4" name="Google Shape;117;p2">
            <a:extLst>
              <a:ext uri="{FF2B5EF4-FFF2-40B4-BE49-F238E27FC236}">
                <a16:creationId xmlns:a16="http://schemas.microsoft.com/office/drawing/2014/main" id="{765D1437-2724-0F72-0E59-9BA4640BD8A8}"/>
              </a:ext>
            </a:extLst>
          </p:cNvPr>
          <p:cNvPicPr preferRelativeResize="0">
            <a:picLocks/>
          </p:cNvPicPr>
          <p:nvPr/>
        </p:nvPicPr>
        <p:blipFill rotWithShape="1">
          <a:blip r:embed="rId5">
            <a:alphaModFix/>
          </a:blip>
          <a:srcRect l="4175" r="4175"/>
          <a:stretch/>
        </p:blipFill>
        <p:spPr>
          <a:xfrm>
            <a:off x="165211" y="1414509"/>
            <a:ext cx="5780314" cy="3820885"/>
          </a:xfrm>
          <a:prstGeom prst="rect">
            <a:avLst/>
          </a:prstGeom>
          <a:solidFill>
            <a:srgbClr val="D8D8D8">
              <a:alpha val="49803"/>
            </a:srgbClr>
          </a:solidFill>
          <a:ln>
            <a:noFill/>
          </a:ln>
        </p:spPr>
      </p:pic>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Understand the fundamental concepts of number theory.</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Recognize the importance and applications of number theory in various fields.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Analyze and solve simple number theory s.</a:t>
            </a: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Why Number theory?</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Congruence</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Greatest common divisor</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Least Common Multiple</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Some Examples on using number theory in cryptography</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4835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89FDDB1-1710-51EE-2F1F-0BC2ADD5CDB6}"/>
              </a:ext>
            </a:extLst>
          </p:cNvPr>
          <p:cNvSpPr>
            <a:spLocks noGrp="1"/>
          </p:cNvSpPr>
          <p:nvPr>
            <p:ph type="sldNum" sz="quarter" idx="12"/>
          </p:nvPr>
        </p:nvSpPr>
        <p:spPr/>
        <p:txBody>
          <a:bodyPr/>
          <a:lstStyle/>
          <a:p>
            <a:fld id="{367C748D-AA4D-4A99-81AF-946B370454B4}" type="slidenum">
              <a:rPr lang="en-US" altLang="en-US"/>
              <a:pPr/>
              <a:t>5</a:t>
            </a:fld>
            <a:endParaRPr lang="en-US" altLang="en-US"/>
          </a:p>
        </p:txBody>
      </p:sp>
      <p:sp>
        <p:nvSpPr>
          <p:cNvPr id="3074" name="Rectangle 2">
            <a:extLst>
              <a:ext uri="{FF2B5EF4-FFF2-40B4-BE49-F238E27FC236}">
                <a16:creationId xmlns:a16="http://schemas.microsoft.com/office/drawing/2014/main" id="{C1602570-A40C-B0A6-4E2E-5F5CB0100D03}"/>
              </a:ext>
            </a:extLst>
          </p:cNvPr>
          <p:cNvSpPr>
            <a:spLocks noGrp="1" noChangeArrowheads="1"/>
          </p:cNvSpPr>
          <p:nvPr>
            <p:ph type="title"/>
          </p:nvPr>
        </p:nvSpPr>
        <p:spPr/>
        <p:txBody>
          <a:bodyPr/>
          <a:lstStyle/>
          <a:p>
            <a:r>
              <a:rPr lang="en-US" altLang="en-US"/>
              <a:t>Why?</a:t>
            </a:r>
          </a:p>
        </p:txBody>
      </p:sp>
      <p:sp>
        <p:nvSpPr>
          <p:cNvPr id="3075" name="Rectangle 3">
            <a:extLst>
              <a:ext uri="{FF2B5EF4-FFF2-40B4-BE49-F238E27FC236}">
                <a16:creationId xmlns:a16="http://schemas.microsoft.com/office/drawing/2014/main" id="{D089740C-4936-B207-25BC-2AD77A68B6CF}"/>
              </a:ext>
            </a:extLst>
          </p:cNvPr>
          <p:cNvSpPr>
            <a:spLocks noGrp="1" noChangeArrowheads="1"/>
          </p:cNvSpPr>
          <p:nvPr>
            <p:ph idx="1"/>
          </p:nvPr>
        </p:nvSpPr>
        <p:spPr/>
        <p:txBody>
          <a:bodyPr/>
          <a:lstStyle/>
          <a:p>
            <a:pPr>
              <a:lnSpc>
                <a:spcPct val="150000"/>
              </a:lnSpc>
            </a:pPr>
            <a:r>
              <a:rPr lang="en-US" sz="2400" dirty="0">
                <a:latin typeface="Times New Roman" panose="02020603050405020304" pitchFamily="18" charset="0"/>
                <a:cs typeface="Times New Roman" panose="02020603050405020304" pitchFamily="18" charset="0"/>
              </a:rPr>
              <a:t>Number theory is about </a:t>
            </a:r>
            <a:r>
              <a:rPr lang="en-US" sz="2400" b="1" dirty="0">
                <a:solidFill>
                  <a:srgbClr val="0070C0"/>
                </a:solidFill>
                <a:latin typeface="Times New Roman" panose="02020603050405020304" pitchFamily="18" charset="0"/>
                <a:cs typeface="Times New Roman" panose="02020603050405020304" pitchFamily="18" charset="0"/>
              </a:rPr>
              <a:t>integers</a:t>
            </a:r>
            <a:r>
              <a:rPr lang="en-US" sz="2400" dirty="0">
                <a:latin typeface="Times New Roman" panose="02020603050405020304" pitchFamily="18" charset="0"/>
                <a:cs typeface="Times New Roman" panose="02020603050405020304" pitchFamily="18" charset="0"/>
              </a:rPr>
              <a:t> and their properties.</a:t>
            </a:r>
            <a:endParaRPr lang="en-US" altLang="en-US" sz="2400" dirty="0">
              <a:latin typeface="Times New Roman" panose="02020603050405020304" pitchFamily="18" charset="0"/>
              <a:cs typeface="Times New Roman" panose="02020603050405020304" pitchFamily="18" charset="0"/>
            </a:endParaRPr>
          </a:p>
          <a:p>
            <a:pPr>
              <a:lnSpc>
                <a:spcPct val="150000"/>
              </a:lnSpc>
            </a:pPr>
            <a:r>
              <a:rPr lang="en-US" altLang="en-US" sz="2400" dirty="0">
                <a:latin typeface="Times New Roman" panose="02020603050405020304" pitchFamily="18" charset="0"/>
                <a:cs typeface="Times New Roman" panose="02020603050405020304" pitchFamily="18" charset="0"/>
              </a:rPr>
              <a:t>Modern cryptography is based on </a:t>
            </a:r>
            <a:r>
              <a:rPr lang="en-US" altLang="en-US" sz="2400" b="1" i="1" dirty="0">
                <a:solidFill>
                  <a:srgbClr val="0070C0"/>
                </a:solidFill>
                <a:latin typeface="Times New Roman" panose="02020603050405020304" pitchFamily="18" charset="0"/>
                <a:cs typeface="Times New Roman" panose="02020603050405020304" pitchFamily="18" charset="0"/>
              </a:rPr>
              <a:t>Number Theory.</a:t>
            </a:r>
          </a:p>
          <a:p>
            <a:pPr>
              <a:lnSpc>
                <a:spcPct val="150000"/>
              </a:lnSpc>
            </a:pPr>
            <a:r>
              <a:rPr lang="en-US" altLang="en-US" sz="2400" dirty="0">
                <a:latin typeface="Times New Roman" panose="02020603050405020304" pitchFamily="18" charset="0"/>
                <a:cs typeface="Times New Roman" panose="02020603050405020304" pitchFamily="18" charset="0"/>
              </a:rPr>
              <a:t>In order to understand how modern cryptographic techniques work, and to estimate the extent to which they are secure, it is important to understand the basics of number theory.</a:t>
            </a:r>
          </a:p>
          <a:p>
            <a:pPr marL="50800" indent="0">
              <a:buNone/>
            </a:pPr>
            <a:endParaRPr lang="en-US" altLang="en-US" dirty="0"/>
          </a:p>
        </p:txBody>
      </p:sp>
      <p:sp>
        <p:nvSpPr>
          <p:cNvPr id="4" name="TextBox 3">
            <a:extLst>
              <a:ext uri="{FF2B5EF4-FFF2-40B4-BE49-F238E27FC236}">
                <a16:creationId xmlns:a16="http://schemas.microsoft.com/office/drawing/2014/main" id="{C9A4B705-C834-C9EB-14BF-472DF95B9DBB}"/>
              </a:ext>
            </a:extLst>
          </p:cNvPr>
          <p:cNvSpPr txBox="1"/>
          <p:nvPr/>
        </p:nvSpPr>
        <p:spPr>
          <a:xfrm>
            <a:off x="691243" y="5733378"/>
            <a:ext cx="6150428" cy="400110"/>
          </a:xfrm>
          <a:prstGeom prst="rect">
            <a:avLst/>
          </a:prstGeom>
          <a:noFill/>
        </p:spPr>
        <p:txBody>
          <a:bodyPr wrap="square">
            <a:spAutoFit/>
          </a:bodyPr>
          <a:lstStyle/>
          <a:p>
            <a:br>
              <a:rPr lang="en-US" sz="1000" b="0" i="0" u="none" strike="noStrike" dirty="0">
                <a:solidFill>
                  <a:srgbClr val="1A0DAB"/>
                </a:solidFill>
                <a:effectLst/>
                <a:latin typeface="arial" panose="020B0604020202020204" pitchFamily="34" charset="0"/>
                <a:hlinkClick r:id="rId3"/>
              </a:rPr>
            </a:br>
            <a:r>
              <a:rPr lang="en-US" sz="1000" b="0" i="0" u="none" strike="noStrike" dirty="0">
                <a:solidFill>
                  <a:srgbClr val="1A0DAB"/>
                </a:solidFill>
                <a:effectLst/>
                <a:latin typeface="arial" panose="020B0604020202020204" pitchFamily="34" charset="0"/>
                <a:hlinkClick r:id="rId3"/>
              </a:rPr>
              <a:t>https://www2.rivier.edu/faculty/vriabov/cs572aweb/Slides/NumberTheory.ppt</a:t>
            </a:r>
            <a:endParaRPr lang="en-US" sz="1000" dirty="0"/>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Division</a:t>
            </a:r>
          </a:p>
        </p:txBody>
      </p:sp>
      <p:sp>
        <p:nvSpPr>
          <p:cNvPr id="3" name="Content Placeholder 2"/>
          <p:cNvSpPr>
            <a:spLocks noGrp="1"/>
          </p:cNvSpPr>
          <p:nvPr>
            <p:ph idx="1"/>
          </p:nvPr>
        </p:nvSpPr>
        <p:spPr/>
        <p:txBody>
          <a:bodyPr>
            <a:normAutofit/>
          </a:bodyPr>
          <a:lstStyle/>
          <a:p>
            <a:pPr>
              <a:lnSpc>
                <a:spcPct val="150000"/>
              </a:lnSpc>
              <a:buNone/>
            </a:pPr>
            <a:r>
              <a:rPr lang="en-US" sz="3200" b="1" dirty="0">
                <a:latin typeface="Times New Roman" panose="02020603050405020304" pitchFamily="18" charset="0"/>
                <a:cs typeface="Times New Roman" panose="02020603050405020304" pitchFamily="18" charset="0"/>
              </a:rPr>
              <a:t>   Definition</a:t>
            </a:r>
            <a:r>
              <a:rPr lang="en-US" sz="3200" dirty="0">
                <a:latin typeface="Times New Roman" panose="02020603050405020304" pitchFamily="18" charset="0"/>
                <a:cs typeface="Times New Roman" panose="02020603050405020304" pitchFamily="18" charset="0"/>
              </a:rPr>
              <a:t>: If </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and </a:t>
            </a:r>
            <a:r>
              <a:rPr lang="en-US" sz="3200" i="1" dirty="0">
                <a:latin typeface="Times New Roman" panose="02020603050405020304" pitchFamily="18" charset="0"/>
                <a:cs typeface="Times New Roman" panose="02020603050405020304" pitchFamily="18" charset="0"/>
              </a:rPr>
              <a:t>b</a:t>
            </a:r>
            <a:r>
              <a:rPr lang="en-US" sz="3200" dirty="0">
                <a:latin typeface="Times New Roman" panose="02020603050405020304" pitchFamily="18" charset="0"/>
                <a:cs typeface="Times New Roman" panose="02020603050405020304" pitchFamily="18" charset="0"/>
              </a:rPr>
              <a:t> are </a:t>
            </a:r>
            <a:r>
              <a:rPr lang="en-US" sz="3200" dirty="0">
                <a:solidFill>
                  <a:srgbClr val="FF0000"/>
                </a:solidFill>
                <a:latin typeface="Times New Roman" panose="02020603050405020304" pitchFamily="18" charset="0"/>
                <a:cs typeface="Times New Roman" panose="02020603050405020304" pitchFamily="18" charset="0"/>
              </a:rPr>
              <a:t>integers</a:t>
            </a:r>
            <a:r>
              <a:rPr lang="en-US" sz="3200" dirty="0">
                <a:latin typeface="Times New Roman" panose="02020603050405020304" pitchFamily="18" charset="0"/>
                <a:cs typeface="Times New Roman" panose="02020603050405020304" pitchFamily="18" charset="0"/>
              </a:rPr>
              <a:t> with </a:t>
            </a:r>
            <a:r>
              <a:rPr lang="en-US" sz="3200" b="1" i="1" dirty="0">
                <a:solidFill>
                  <a:srgbClr val="00B0F0"/>
                </a:solidFill>
                <a:latin typeface="Times New Roman" panose="02020603050405020304" pitchFamily="18" charset="0"/>
                <a:cs typeface="Times New Roman" panose="02020603050405020304" pitchFamily="18" charset="0"/>
              </a:rPr>
              <a:t>a ≠ </a:t>
            </a:r>
            <a:r>
              <a:rPr lang="en-US" sz="3200" b="1" dirty="0">
                <a:solidFill>
                  <a:srgbClr val="00B0F0"/>
                </a:solidFill>
                <a:latin typeface="Times New Roman" panose="02020603050405020304" pitchFamily="18" charset="0"/>
                <a:ea typeface="Cambria Math" pitchFamily="18" charset="0"/>
                <a:cs typeface="Times New Roman" panose="02020603050405020304" pitchFamily="18" charset="0"/>
              </a:rPr>
              <a:t>0</a:t>
            </a:r>
            <a:r>
              <a:rPr lang="en-US" sz="3200" dirty="0">
                <a:latin typeface="Times New Roman" panose="02020603050405020304" pitchFamily="18" charset="0"/>
                <a:cs typeface="Times New Roman" panose="02020603050405020304" pitchFamily="18" charset="0"/>
              </a:rPr>
              <a:t>, then</a:t>
            </a:r>
          </a:p>
          <a:p>
            <a:pPr>
              <a:lnSpc>
                <a:spcPct val="150000"/>
              </a:lnSpc>
              <a:buNone/>
            </a:pP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divides</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b</a:t>
            </a:r>
            <a:r>
              <a:rPr lang="en-US" sz="3200" dirty="0">
                <a:latin typeface="Times New Roman" panose="02020603050405020304" pitchFamily="18" charset="0"/>
                <a:cs typeface="Times New Roman" panose="02020603050405020304" pitchFamily="18" charset="0"/>
              </a:rPr>
              <a:t> if there exists an integer </a:t>
            </a:r>
            <a:r>
              <a:rPr lang="en-US" sz="3200" i="1" dirty="0">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 such that  </a:t>
            </a:r>
            <a:r>
              <a:rPr lang="en-US" sz="3200" i="1" dirty="0">
                <a:latin typeface="Times New Roman" panose="02020603050405020304" pitchFamily="18" charset="0"/>
                <a:cs typeface="Times New Roman" panose="02020603050405020304" pitchFamily="18" charset="0"/>
              </a:rPr>
              <a:t>b = ac</a:t>
            </a:r>
            <a:r>
              <a:rPr lang="en-US" sz="3200" dirty="0">
                <a:latin typeface="Times New Roman" panose="02020603050405020304" pitchFamily="18" charset="0"/>
                <a:cs typeface="Times New Roman" panose="02020603050405020304" pitchFamily="18" charset="0"/>
              </a:rPr>
              <a:t>.</a:t>
            </a:r>
          </a:p>
          <a:p>
            <a:pPr lvl="1">
              <a:buNone/>
            </a:pPr>
            <a:endParaRPr lang="en-US" dirty="0"/>
          </a:p>
          <a:p>
            <a:pPr lvl="1">
              <a:buNone/>
            </a:pPr>
            <a:endParaRPr lang="en-US" dirty="0"/>
          </a:p>
          <a:p>
            <a:pPr lvl="1">
              <a:buNone/>
            </a:pPr>
            <a:endParaRPr lang="en-US" dirty="0"/>
          </a:p>
        </p:txBody>
      </p:sp>
      <p:sp>
        <p:nvSpPr>
          <p:cNvPr id="29" name="Division Sign 28">
            <a:extLst>
              <a:ext uri="{FF2B5EF4-FFF2-40B4-BE49-F238E27FC236}">
                <a16:creationId xmlns:a16="http://schemas.microsoft.com/office/drawing/2014/main" id="{0DBD2870-9143-3D33-F5CC-9DBE7C137B44}"/>
              </a:ext>
            </a:extLst>
          </p:cNvPr>
          <p:cNvSpPr/>
          <p:nvPr/>
        </p:nvSpPr>
        <p:spPr>
          <a:xfrm>
            <a:off x="4365171" y="5442857"/>
            <a:ext cx="653143" cy="629605"/>
          </a:xfrm>
          <a:prstGeom prst="mathDivide">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0E7E1C1-86AC-4BC4-55EB-CC828F234EC2}"/>
              </a:ext>
            </a:extLst>
          </p:cNvPr>
          <p:cNvSpPr/>
          <p:nvPr/>
        </p:nvSpPr>
        <p:spPr>
          <a:xfrm>
            <a:off x="3522736" y="5271713"/>
            <a:ext cx="569387"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b</a:t>
            </a:r>
          </a:p>
        </p:txBody>
      </p:sp>
      <p:sp>
        <p:nvSpPr>
          <p:cNvPr id="31" name="Rectangle 30">
            <a:extLst>
              <a:ext uri="{FF2B5EF4-FFF2-40B4-BE49-F238E27FC236}">
                <a16:creationId xmlns:a16="http://schemas.microsoft.com/office/drawing/2014/main" id="{0E85EE9C-0C14-0381-4302-2C60C8C137F7}"/>
              </a:ext>
            </a:extLst>
          </p:cNvPr>
          <p:cNvSpPr/>
          <p:nvPr/>
        </p:nvSpPr>
        <p:spPr>
          <a:xfrm>
            <a:off x="5215161" y="5271713"/>
            <a:ext cx="56938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a</a:t>
            </a:r>
          </a:p>
        </p:txBody>
      </p:sp>
      <p:sp>
        <p:nvSpPr>
          <p:cNvPr id="32" name="Rectangle 31">
            <a:extLst>
              <a:ext uri="{FF2B5EF4-FFF2-40B4-BE49-F238E27FC236}">
                <a16:creationId xmlns:a16="http://schemas.microsoft.com/office/drawing/2014/main" id="{B904ACFF-8A29-2E09-C154-A2E77FF4F595}"/>
              </a:ext>
            </a:extLst>
          </p:cNvPr>
          <p:cNvSpPr/>
          <p:nvPr/>
        </p:nvSpPr>
        <p:spPr>
          <a:xfrm>
            <a:off x="6278958" y="5298565"/>
            <a:ext cx="530915"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c</a:t>
            </a:r>
          </a:p>
        </p:txBody>
      </p:sp>
      <p:sp>
        <p:nvSpPr>
          <p:cNvPr id="33" name="Equals 32">
            <a:extLst>
              <a:ext uri="{FF2B5EF4-FFF2-40B4-BE49-F238E27FC236}">
                <a16:creationId xmlns:a16="http://schemas.microsoft.com/office/drawing/2014/main" id="{A82E9D3E-5306-5E1B-667D-EFC404223872}"/>
              </a:ext>
            </a:extLst>
          </p:cNvPr>
          <p:cNvSpPr/>
          <p:nvPr/>
        </p:nvSpPr>
        <p:spPr>
          <a:xfrm>
            <a:off x="5836204" y="5552169"/>
            <a:ext cx="442754" cy="520293"/>
          </a:xfrm>
          <a:prstGeom prst="mathEqual">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Division</a:t>
            </a:r>
          </a:p>
        </p:txBody>
      </p:sp>
      <p:sp>
        <p:nvSpPr>
          <p:cNvPr id="3" name="Content Placeholder 2"/>
          <p:cNvSpPr>
            <a:spLocks noGrp="1"/>
          </p:cNvSpPr>
          <p:nvPr>
            <p:ph idx="1"/>
          </p:nvPr>
        </p:nvSpPr>
        <p:spPr/>
        <p:txBody>
          <a:bodyPr>
            <a:normAutofit/>
          </a:bodyPr>
          <a:lstStyle/>
          <a:p>
            <a:pPr>
              <a:lnSpc>
                <a:spcPct val="150000"/>
              </a:lnSpc>
              <a:buNone/>
            </a:pPr>
            <a:r>
              <a:rPr lang="en-US" sz="3200" b="1" dirty="0">
                <a:latin typeface="Times New Roman" panose="02020603050405020304" pitchFamily="18" charset="0"/>
                <a:cs typeface="Times New Roman" panose="02020603050405020304" pitchFamily="18" charset="0"/>
              </a:rPr>
              <a:t>   Definition</a:t>
            </a:r>
            <a:r>
              <a:rPr lang="en-US" sz="3200" dirty="0">
                <a:latin typeface="Times New Roman" panose="02020603050405020304" pitchFamily="18" charset="0"/>
                <a:cs typeface="Times New Roman" panose="02020603050405020304" pitchFamily="18" charset="0"/>
              </a:rPr>
              <a:t>: If </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and </a:t>
            </a:r>
            <a:r>
              <a:rPr lang="en-US" sz="3200" i="1" dirty="0">
                <a:latin typeface="Times New Roman" panose="02020603050405020304" pitchFamily="18" charset="0"/>
                <a:cs typeface="Times New Roman" panose="02020603050405020304" pitchFamily="18" charset="0"/>
              </a:rPr>
              <a:t>b</a:t>
            </a:r>
            <a:r>
              <a:rPr lang="en-US" sz="3200" dirty="0">
                <a:latin typeface="Times New Roman" panose="02020603050405020304" pitchFamily="18" charset="0"/>
                <a:cs typeface="Times New Roman" panose="02020603050405020304" pitchFamily="18" charset="0"/>
              </a:rPr>
              <a:t> are </a:t>
            </a:r>
            <a:r>
              <a:rPr lang="en-US" sz="3200" dirty="0">
                <a:solidFill>
                  <a:srgbClr val="FF0000"/>
                </a:solidFill>
                <a:latin typeface="Times New Roman" panose="02020603050405020304" pitchFamily="18" charset="0"/>
                <a:cs typeface="Times New Roman" panose="02020603050405020304" pitchFamily="18" charset="0"/>
              </a:rPr>
              <a:t>integers</a:t>
            </a:r>
            <a:r>
              <a:rPr lang="en-US" sz="3200" dirty="0">
                <a:latin typeface="Times New Roman" panose="02020603050405020304" pitchFamily="18" charset="0"/>
                <a:cs typeface="Times New Roman" panose="02020603050405020304" pitchFamily="18" charset="0"/>
              </a:rPr>
              <a:t> with </a:t>
            </a:r>
            <a:r>
              <a:rPr lang="en-US" sz="3200" b="1" i="1" dirty="0">
                <a:solidFill>
                  <a:srgbClr val="00B0F0"/>
                </a:solidFill>
                <a:latin typeface="Times New Roman" panose="02020603050405020304" pitchFamily="18" charset="0"/>
                <a:cs typeface="Times New Roman" panose="02020603050405020304" pitchFamily="18" charset="0"/>
              </a:rPr>
              <a:t>a ≠ </a:t>
            </a:r>
            <a:r>
              <a:rPr lang="en-US" sz="3200" b="1" dirty="0">
                <a:solidFill>
                  <a:srgbClr val="00B0F0"/>
                </a:solidFill>
                <a:latin typeface="Times New Roman" panose="02020603050405020304" pitchFamily="18" charset="0"/>
                <a:ea typeface="Cambria Math" pitchFamily="18" charset="0"/>
                <a:cs typeface="Times New Roman" panose="02020603050405020304" pitchFamily="18" charset="0"/>
              </a:rPr>
              <a:t>0</a:t>
            </a:r>
            <a:r>
              <a:rPr lang="en-US" sz="3200" dirty="0">
                <a:latin typeface="Times New Roman" panose="02020603050405020304" pitchFamily="18" charset="0"/>
                <a:cs typeface="Times New Roman" panose="02020603050405020304" pitchFamily="18" charset="0"/>
              </a:rPr>
              <a:t>, then</a:t>
            </a:r>
          </a:p>
          <a:p>
            <a:pPr>
              <a:lnSpc>
                <a:spcPct val="150000"/>
              </a:lnSpc>
              <a:buNone/>
            </a:pP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divides</a:t>
            </a:r>
            <a:r>
              <a:rPr lang="en-US" sz="3200" dirty="0">
                <a:latin typeface="Times New Roman" panose="02020603050405020304" pitchFamily="18" charset="0"/>
                <a:cs typeface="Times New Roman" panose="02020603050405020304" pitchFamily="18" charset="0"/>
              </a:rPr>
              <a:t> </a:t>
            </a:r>
            <a:r>
              <a:rPr lang="en-US" sz="3200" i="1" dirty="0">
                <a:latin typeface="Times New Roman" panose="02020603050405020304" pitchFamily="18" charset="0"/>
                <a:cs typeface="Times New Roman" panose="02020603050405020304" pitchFamily="18" charset="0"/>
              </a:rPr>
              <a:t>b</a:t>
            </a:r>
            <a:r>
              <a:rPr lang="en-US" sz="3200" dirty="0">
                <a:latin typeface="Times New Roman" panose="02020603050405020304" pitchFamily="18" charset="0"/>
                <a:cs typeface="Times New Roman" panose="02020603050405020304" pitchFamily="18" charset="0"/>
              </a:rPr>
              <a:t> if there exists an integer </a:t>
            </a:r>
            <a:r>
              <a:rPr lang="en-US" sz="3200" i="1" dirty="0">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 such that  </a:t>
            </a:r>
            <a:r>
              <a:rPr lang="en-US" sz="3200" i="1" dirty="0">
                <a:latin typeface="Times New Roman" panose="02020603050405020304" pitchFamily="18" charset="0"/>
                <a:cs typeface="Times New Roman" panose="02020603050405020304" pitchFamily="18" charset="0"/>
              </a:rPr>
              <a:t>b = ac</a:t>
            </a:r>
            <a:r>
              <a:rPr lang="en-US" sz="3200" dirty="0">
                <a:latin typeface="Times New Roman" panose="02020603050405020304" pitchFamily="18" charset="0"/>
                <a:cs typeface="Times New Roman" panose="02020603050405020304" pitchFamily="18" charset="0"/>
              </a:rPr>
              <a:t>.</a:t>
            </a:r>
          </a:p>
          <a:p>
            <a:pPr lvl="1">
              <a:buNone/>
            </a:pPr>
            <a:endParaRPr lang="en-US" dirty="0"/>
          </a:p>
          <a:p>
            <a:pPr lvl="1">
              <a:buNone/>
            </a:pPr>
            <a:endParaRPr lang="en-US" dirty="0"/>
          </a:p>
          <a:p>
            <a:pPr lvl="1">
              <a:buNone/>
            </a:pPr>
            <a:endParaRPr lang="en-US" dirty="0"/>
          </a:p>
        </p:txBody>
      </p:sp>
      <p:sp>
        <p:nvSpPr>
          <p:cNvPr id="29" name="Division Sign 28">
            <a:extLst>
              <a:ext uri="{FF2B5EF4-FFF2-40B4-BE49-F238E27FC236}">
                <a16:creationId xmlns:a16="http://schemas.microsoft.com/office/drawing/2014/main" id="{0DBD2870-9143-3D33-F5CC-9DBE7C137B44}"/>
              </a:ext>
            </a:extLst>
          </p:cNvPr>
          <p:cNvSpPr/>
          <p:nvPr/>
        </p:nvSpPr>
        <p:spPr>
          <a:xfrm>
            <a:off x="4365171" y="5442857"/>
            <a:ext cx="653143" cy="629605"/>
          </a:xfrm>
          <a:prstGeom prst="mathDivide">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0E7E1C1-86AC-4BC4-55EB-CC828F234EC2}"/>
              </a:ext>
            </a:extLst>
          </p:cNvPr>
          <p:cNvSpPr/>
          <p:nvPr/>
        </p:nvSpPr>
        <p:spPr>
          <a:xfrm>
            <a:off x="3522736" y="5271713"/>
            <a:ext cx="569387"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b</a:t>
            </a:r>
          </a:p>
        </p:txBody>
      </p:sp>
      <p:sp>
        <p:nvSpPr>
          <p:cNvPr id="31" name="Rectangle 30">
            <a:extLst>
              <a:ext uri="{FF2B5EF4-FFF2-40B4-BE49-F238E27FC236}">
                <a16:creationId xmlns:a16="http://schemas.microsoft.com/office/drawing/2014/main" id="{0E85EE9C-0C14-0381-4302-2C60C8C137F7}"/>
              </a:ext>
            </a:extLst>
          </p:cNvPr>
          <p:cNvSpPr/>
          <p:nvPr/>
        </p:nvSpPr>
        <p:spPr>
          <a:xfrm>
            <a:off x="5215161" y="5271713"/>
            <a:ext cx="56938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a</a:t>
            </a:r>
          </a:p>
        </p:txBody>
      </p:sp>
      <p:sp>
        <p:nvSpPr>
          <p:cNvPr id="32" name="Rectangle 31">
            <a:extLst>
              <a:ext uri="{FF2B5EF4-FFF2-40B4-BE49-F238E27FC236}">
                <a16:creationId xmlns:a16="http://schemas.microsoft.com/office/drawing/2014/main" id="{B904ACFF-8A29-2E09-C154-A2E77FF4F595}"/>
              </a:ext>
            </a:extLst>
          </p:cNvPr>
          <p:cNvSpPr/>
          <p:nvPr/>
        </p:nvSpPr>
        <p:spPr>
          <a:xfrm>
            <a:off x="6278958" y="5298565"/>
            <a:ext cx="530915"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c</a:t>
            </a:r>
          </a:p>
        </p:txBody>
      </p:sp>
      <p:sp>
        <p:nvSpPr>
          <p:cNvPr id="33" name="Equals 32">
            <a:extLst>
              <a:ext uri="{FF2B5EF4-FFF2-40B4-BE49-F238E27FC236}">
                <a16:creationId xmlns:a16="http://schemas.microsoft.com/office/drawing/2014/main" id="{A82E9D3E-5306-5E1B-667D-EFC404223872}"/>
              </a:ext>
            </a:extLst>
          </p:cNvPr>
          <p:cNvSpPr/>
          <p:nvPr/>
        </p:nvSpPr>
        <p:spPr>
          <a:xfrm>
            <a:off x="5836204" y="5552169"/>
            <a:ext cx="442754" cy="520293"/>
          </a:xfrm>
          <a:prstGeom prst="mathEqual">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0563491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062FF-4ADC-F3E8-9456-ACFD0EF6535A}"/>
              </a:ext>
            </a:extLst>
          </p:cNvPr>
          <p:cNvSpPr>
            <a:spLocks noGrp="1"/>
          </p:cNvSpPr>
          <p:nvPr>
            <p:ph type="title"/>
          </p:nvPr>
        </p:nvSpPr>
        <p:spPr/>
        <p:txBody>
          <a:bodyPr/>
          <a:lstStyle/>
          <a:p>
            <a:r>
              <a:rPr lang="en-US" dirty="0"/>
              <a:t>Division</a:t>
            </a:r>
          </a:p>
        </p:txBody>
      </p:sp>
      <p:sp>
        <p:nvSpPr>
          <p:cNvPr id="3" name="Content Placeholder 2">
            <a:extLst>
              <a:ext uri="{FF2B5EF4-FFF2-40B4-BE49-F238E27FC236}">
                <a16:creationId xmlns:a16="http://schemas.microsoft.com/office/drawing/2014/main" id="{BED05078-FDEF-14BC-516C-59056A4BA04B}"/>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When a divides b we say that a is a </a:t>
            </a:r>
            <a:r>
              <a:rPr lang="en-US" b="1" dirty="0">
                <a:solidFill>
                  <a:srgbClr val="0070C0"/>
                </a:solidFill>
                <a:latin typeface="Times New Roman" panose="02020603050405020304" pitchFamily="18" charset="0"/>
                <a:cs typeface="Times New Roman" panose="02020603050405020304" pitchFamily="18" charset="0"/>
              </a:rPr>
              <a:t>factor or divisor </a:t>
            </a:r>
            <a:r>
              <a:rPr lang="en-US" dirty="0">
                <a:latin typeface="Times New Roman" panose="02020603050405020304" pitchFamily="18" charset="0"/>
                <a:cs typeface="Times New Roman" panose="02020603050405020304" pitchFamily="18" charset="0"/>
              </a:rPr>
              <a:t>of b and that b is a </a:t>
            </a:r>
            <a:r>
              <a:rPr lang="en-US" b="1" dirty="0">
                <a:solidFill>
                  <a:srgbClr val="0070C0"/>
                </a:solidFill>
                <a:latin typeface="Times New Roman" panose="02020603050405020304" pitchFamily="18" charset="0"/>
                <a:cs typeface="Times New Roman" panose="02020603050405020304" pitchFamily="18" charset="0"/>
              </a:rPr>
              <a:t>multiple</a:t>
            </a:r>
            <a:r>
              <a:rPr lang="en-US" dirty="0">
                <a:latin typeface="Times New Roman" panose="02020603050405020304" pitchFamily="18" charset="0"/>
                <a:cs typeface="Times New Roman" panose="02020603050405020304" pitchFamily="18" charset="0"/>
              </a:rPr>
              <a:t> of a.</a:t>
            </a:r>
          </a:p>
          <a:p>
            <a:pPr>
              <a:lnSpc>
                <a:spcPct val="150000"/>
              </a:lnSpc>
            </a:pPr>
            <a:r>
              <a:rPr lang="en-US" dirty="0">
                <a:latin typeface="Times New Roman" panose="02020603050405020304" pitchFamily="18" charset="0"/>
                <a:cs typeface="Times New Roman" panose="02020603050405020304" pitchFamily="18" charset="0"/>
              </a:rPr>
              <a:t>The notation a</a:t>
            </a:r>
            <a:r>
              <a:rPr lang="en-US" sz="3600" b="1" dirty="0">
                <a:solidFill>
                  <a:srgbClr val="00B0F0"/>
                </a:solidFill>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b denotes that a divides b.</a:t>
            </a:r>
          </a:p>
          <a:p>
            <a:pPr>
              <a:lnSpc>
                <a:spcPct val="150000"/>
              </a:lnSpc>
            </a:pPr>
            <a:r>
              <a:rPr lang="en-US" dirty="0">
                <a:latin typeface="Times New Roman" panose="02020603050405020304" pitchFamily="18" charset="0"/>
                <a:cs typeface="Times New Roman" panose="02020603050405020304" pitchFamily="18" charset="0"/>
              </a:rPr>
              <a:t>If a does not divide b, we write a </a:t>
            </a:r>
            <a:r>
              <a:rPr lang="en-US" sz="4000" b="1" dirty="0">
                <a:solidFill>
                  <a:srgbClr val="00B0F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b.</a:t>
            </a:r>
          </a:p>
          <a:p>
            <a:endParaRPr lang="en-US" dirty="0"/>
          </a:p>
        </p:txBody>
      </p:sp>
      <p:sp>
        <p:nvSpPr>
          <p:cNvPr id="28" name="Division Sign 27">
            <a:extLst>
              <a:ext uri="{FF2B5EF4-FFF2-40B4-BE49-F238E27FC236}">
                <a16:creationId xmlns:a16="http://schemas.microsoft.com/office/drawing/2014/main" id="{37C90545-EAC4-6206-DB3A-67930B729FC8}"/>
              </a:ext>
            </a:extLst>
          </p:cNvPr>
          <p:cNvSpPr/>
          <p:nvPr/>
        </p:nvSpPr>
        <p:spPr>
          <a:xfrm>
            <a:off x="4288971" y="4855028"/>
            <a:ext cx="653143" cy="629605"/>
          </a:xfrm>
          <a:prstGeom prst="mathDivide">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0A34FF3-3F3C-BFD3-9C6B-6F855E0EBD10}"/>
              </a:ext>
            </a:extLst>
          </p:cNvPr>
          <p:cNvSpPr/>
          <p:nvPr/>
        </p:nvSpPr>
        <p:spPr>
          <a:xfrm>
            <a:off x="3446536" y="4683884"/>
            <a:ext cx="569387"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b</a:t>
            </a:r>
          </a:p>
        </p:txBody>
      </p:sp>
      <p:sp>
        <p:nvSpPr>
          <p:cNvPr id="30" name="Rectangle 29">
            <a:extLst>
              <a:ext uri="{FF2B5EF4-FFF2-40B4-BE49-F238E27FC236}">
                <a16:creationId xmlns:a16="http://schemas.microsoft.com/office/drawing/2014/main" id="{40F9983B-7124-218D-81E4-E67CDCC0B403}"/>
              </a:ext>
            </a:extLst>
          </p:cNvPr>
          <p:cNvSpPr/>
          <p:nvPr/>
        </p:nvSpPr>
        <p:spPr>
          <a:xfrm>
            <a:off x="5138961" y="4683884"/>
            <a:ext cx="56938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a</a:t>
            </a:r>
          </a:p>
        </p:txBody>
      </p:sp>
      <p:sp>
        <p:nvSpPr>
          <p:cNvPr id="31" name="Rectangle 30">
            <a:extLst>
              <a:ext uri="{FF2B5EF4-FFF2-40B4-BE49-F238E27FC236}">
                <a16:creationId xmlns:a16="http://schemas.microsoft.com/office/drawing/2014/main" id="{09D37A93-7908-DDBA-0A07-EC186CF6C282}"/>
              </a:ext>
            </a:extLst>
          </p:cNvPr>
          <p:cNvSpPr/>
          <p:nvPr/>
        </p:nvSpPr>
        <p:spPr>
          <a:xfrm>
            <a:off x="6202758" y="4710736"/>
            <a:ext cx="530915"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c</a:t>
            </a:r>
          </a:p>
        </p:txBody>
      </p:sp>
      <p:sp>
        <p:nvSpPr>
          <p:cNvPr id="32" name="Equals 31">
            <a:extLst>
              <a:ext uri="{FF2B5EF4-FFF2-40B4-BE49-F238E27FC236}">
                <a16:creationId xmlns:a16="http://schemas.microsoft.com/office/drawing/2014/main" id="{68D91DB8-066D-8CDF-5DA2-4CB16355F23D}"/>
              </a:ext>
            </a:extLst>
          </p:cNvPr>
          <p:cNvSpPr/>
          <p:nvPr/>
        </p:nvSpPr>
        <p:spPr>
          <a:xfrm>
            <a:off x="5760004" y="4964340"/>
            <a:ext cx="442754" cy="520293"/>
          </a:xfrm>
          <a:prstGeom prst="mathEqual">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784136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E9098-2DEA-31C2-D94B-CC2809F00A65}"/>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D300C656-E5DA-790E-488E-0BE3D7CFCFD0}"/>
              </a:ext>
            </a:extLst>
          </p:cNvPr>
          <p:cNvSpPr>
            <a:spLocks noGrp="1"/>
          </p:cNvSpPr>
          <p:nvPr>
            <p:ph idx="1"/>
          </p:nvPr>
        </p:nvSpPr>
        <p:spPr/>
        <p:txBody>
          <a:bodyPr>
            <a:normAutofit/>
          </a:bodyPr>
          <a:lstStyle/>
          <a:p>
            <a:pPr marL="50800" indent="0">
              <a:buNone/>
            </a:pPr>
            <a:r>
              <a:rPr lang="en-US" dirty="0">
                <a:latin typeface="Times New Roman" panose="02020603050405020304" pitchFamily="18" charset="0"/>
                <a:ea typeface="Calibri" panose="020F0502020204030204" pitchFamily="34" charset="0"/>
                <a:cs typeface="Times New Roman" panose="02020603050405020304" pitchFamily="18" charset="0"/>
              </a:rPr>
              <a:t>True or False</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4 | 12</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8 | 56</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3 | 7</a:t>
            </a:r>
          </a:p>
          <a:p>
            <a:pPr marL="50800" indent="0">
              <a:buNone/>
            </a:pPr>
            <a:r>
              <a:rPr lang="en-US" dirty="0">
                <a:latin typeface="Times New Roman" panose="02020603050405020304" pitchFamily="18" charset="0"/>
                <a:ea typeface="Calibri" panose="020F0502020204030204" pitchFamily="34" charset="0"/>
                <a:cs typeface="Times New Roman" panose="02020603050405020304" pitchFamily="18" charset="0"/>
              </a:rPr>
              <a:t>Solution</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True, since 12 = 4(3).</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True, since 56 = 8(7).</a:t>
            </a:r>
          </a:p>
          <a:p>
            <a:pPr lvl="1">
              <a:buFont typeface="Wingdings" panose="05000000000000000000" pitchFamily="2" charset="2"/>
              <a:buChar char="Ø"/>
            </a:pPr>
            <a:r>
              <a:rPr lang="en-US" sz="3200" dirty="0">
                <a:latin typeface="Times New Roman" panose="02020603050405020304" pitchFamily="18" charset="0"/>
                <a:ea typeface="Calibri" panose="020F0502020204030204" pitchFamily="34" charset="0"/>
                <a:cs typeface="Times New Roman" panose="02020603050405020304" pitchFamily="18" charset="0"/>
              </a:rPr>
              <a:t>False, 3∤7,because 7∕3 is not an integer. </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3200" dirty="0"/>
          </a:p>
          <a:p>
            <a:endParaRPr lang="en-US" dirty="0"/>
          </a:p>
        </p:txBody>
      </p:sp>
    </p:spTree>
    <p:custDataLst>
      <p:tags r:id="rId1"/>
    </p:custDataLst>
    <p:extLst>
      <p:ext uri="{BB962C8B-B14F-4D97-AF65-F5344CB8AC3E}">
        <p14:creationId xmlns:p14="http://schemas.microsoft.com/office/powerpoint/2010/main" val="8110730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Division Algorithm</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If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is an integer and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 positive integer, then there are unique integers </a:t>
            </a:r>
            <a:r>
              <a:rPr lang="en-US" i="1" dirty="0">
                <a:latin typeface="Times New Roman" panose="02020603050405020304" pitchFamily="18" charset="0"/>
                <a:cs typeface="Times New Roman" panose="02020603050405020304" pitchFamily="18" charset="0"/>
              </a:rPr>
              <a:t>q</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with </a:t>
            </a:r>
            <a:r>
              <a:rPr lang="en-US" dirty="0">
                <a:latin typeface="Times New Roman" panose="02020603050405020304" pitchFamily="18" charset="0"/>
                <a:ea typeface="Cambria Math" pitchFamily="18" charset="0"/>
                <a:cs typeface="Times New Roman" panose="02020603050405020304" pitchFamily="18" charset="0"/>
              </a:rPr>
              <a:t>0</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r</a:t>
            </a:r>
            <a:r>
              <a:rPr lang="en-US" i="1" dirty="0">
                <a:latin typeface="Times New Roman" panose="02020603050405020304" pitchFamily="18" charset="0"/>
                <a:cs typeface="Times New Roman" panose="02020603050405020304" pitchFamily="18" charset="0"/>
              </a:rPr>
              <a:t> &lt; </a:t>
            </a:r>
            <a:r>
              <a:rPr lang="en-US" i="1" dirty="0">
                <a:latin typeface="Times New Roman" panose="02020603050405020304" pitchFamily="18" charset="0"/>
                <a:ea typeface="Cambria Math"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such that  </a:t>
            </a:r>
            <a:r>
              <a:rPr lang="en-US" i="1" dirty="0">
                <a:latin typeface="Times New Roman" panose="02020603050405020304" pitchFamily="18" charset="0"/>
                <a:cs typeface="Times New Roman" panose="02020603050405020304" pitchFamily="18" charset="0"/>
              </a:rPr>
              <a:t>b = </a:t>
            </a:r>
            <a:r>
              <a:rPr lang="en-US" i="1" dirty="0" err="1">
                <a:latin typeface="Times New Roman" panose="02020603050405020304" pitchFamily="18" charset="0"/>
                <a:cs typeface="Times New Roman" panose="02020603050405020304" pitchFamily="18" charset="0"/>
              </a:rPr>
              <a:t>dq</a:t>
            </a:r>
            <a:r>
              <a:rPr lang="en-US" i="1" dirty="0">
                <a:latin typeface="Times New Roman" panose="02020603050405020304" pitchFamily="18" charset="0"/>
                <a:cs typeface="Times New Roman" panose="02020603050405020304" pitchFamily="18" charset="0"/>
              </a:rPr>
              <a:t> + r</a:t>
            </a:r>
            <a:r>
              <a:rPr lang="en-US"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 is called the </a:t>
            </a:r>
            <a:r>
              <a:rPr lang="en-US" sz="2800" b="1" i="1" dirty="0">
                <a:solidFill>
                  <a:schemeClr val="accent6">
                    <a:lumMod val="50000"/>
                  </a:schemeClr>
                </a:solidFill>
                <a:latin typeface="Times New Roman" panose="02020603050405020304" pitchFamily="18" charset="0"/>
                <a:cs typeface="Times New Roman" panose="02020603050405020304" pitchFamily="18" charset="0"/>
              </a:rPr>
              <a:t>divisor</a:t>
            </a:r>
            <a:r>
              <a:rPr lang="en-US" sz="2800"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is called the </a:t>
            </a:r>
            <a:r>
              <a:rPr lang="en-US" sz="2800" b="1" i="1" dirty="0">
                <a:solidFill>
                  <a:schemeClr val="accent6">
                    <a:lumMod val="50000"/>
                  </a:schemeClr>
                </a:solidFill>
                <a:latin typeface="Times New Roman" panose="02020603050405020304" pitchFamily="18" charset="0"/>
                <a:cs typeface="Times New Roman" panose="02020603050405020304" pitchFamily="18" charset="0"/>
              </a:rPr>
              <a:t>dividend</a:t>
            </a:r>
            <a:r>
              <a:rPr lang="en-US" sz="2800"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q</a:t>
            </a:r>
            <a:r>
              <a:rPr lang="en-US" sz="2800" dirty="0">
                <a:latin typeface="Times New Roman" panose="02020603050405020304" pitchFamily="18" charset="0"/>
                <a:cs typeface="Times New Roman" panose="02020603050405020304" pitchFamily="18" charset="0"/>
              </a:rPr>
              <a:t> is called the </a:t>
            </a:r>
            <a:r>
              <a:rPr lang="en-US" sz="2800" b="1" i="1" dirty="0">
                <a:solidFill>
                  <a:srgbClr val="0070C0"/>
                </a:solidFill>
                <a:latin typeface="Times New Roman" panose="02020603050405020304" pitchFamily="18" charset="0"/>
                <a:cs typeface="Times New Roman" panose="02020603050405020304" pitchFamily="18" charset="0"/>
              </a:rPr>
              <a:t>quotient</a:t>
            </a:r>
            <a:r>
              <a:rPr lang="en-US" sz="2800" dirty="0">
                <a:latin typeface="Times New Roman" panose="02020603050405020304" pitchFamily="18" charset="0"/>
                <a:cs typeface="Times New Roman" panose="02020603050405020304" pitchFamily="18" charset="0"/>
              </a:rPr>
              <a:t>.      </a:t>
            </a:r>
          </a:p>
          <a:p>
            <a:pPr lvl="2">
              <a:lnSpc>
                <a:spcPct val="150000"/>
              </a:lnSpc>
            </a:pPr>
            <a:r>
              <a:rPr lang="en-US" sz="2800" i="1" dirty="0">
                <a:latin typeface="Times New Roman" panose="02020603050405020304" pitchFamily="18" charset="0"/>
                <a:cs typeface="Times New Roman" panose="02020603050405020304" pitchFamily="18" charset="0"/>
              </a:rPr>
              <a:t>r</a:t>
            </a:r>
            <a:r>
              <a:rPr lang="en-US" sz="2800" dirty="0">
                <a:latin typeface="Times New Roman" panose="02020603050405020304" pitchFamily="18" charset="0"/>
                <a:cs typeface="Times New Roman" panose="02020603050405020304" pitchFamily="18" charset="0"/>
              </a:rPr>
              <a:t> is called the </a:t>
            </a:r>
            <a:r>
              <a:rPr lang="en-US" sz="2800" b="1" i="1" dirty="0">
                <a:solidFill>
                  <a:srgbClr val="0070C0"/>
                </a:solidFill>
                <a:latin typeface="Times New Roman" panose="02020603050405020304" pitchFamily="18" charset="0"/>
                <a:cs typeface="Times New Roman" panose="02020603050405020304" pitchFamily="18" charset="0"/>
              </a:rPr>
              <a:t>remainder</a:t>
            </a:r>
            <a:r>
              <a:rPr lang="en-US" sz="2800" dirty="0">
                <a:latin typeface="Times New Roman" panose="02020603050405020304" pitchFamily="18" charset="0"/>
                <a:cs typeface="Times New Roman" panose="02020603050405020304" pitchFamily="18" charset="0"/>
              </a:rPr>
              <a:t>.</a:t>
            </a:r>
          </a:p>
          <a:p>
            <a:endParaRPr lang="en-US" dirty="0"/>
          </a:p>
        </p:txBody>
      </p:sp>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id="{D8401ECE-0FD2-456E-1480-A00DD1DCAE40}"/>
                  </a:ext>
                </a:extLst>
              </p14:cNvPr>
              <p14:cNvContentPartPr/>
              <p14:nvPr/>
            </p14:nvContentPartPr>
            <p14:xfrm>
              <a:off x="1522800" y="1721880"/>
              <a:ext cx="4739040" cy="378720"/>
            </p14:xfrm>
          </p:contentPart>
        </mc:Choice>
        <mc:Fallback xmlns="">
          <p:pic>
            <p:nvPicPr>
              <p:cNvPr id="21" name="Ink 20">
                <a:extLst>
                  <a:ext uri="{FF2B5EF4-FFF2-40B4-BE49-F238E27FC236}">
                    <a16:creationId xmlns:a16="http://schemas.microsoft.com/office/drawing/2014/main" id="{D8401ECE-0FD2-456E-1480-A00DD1DCAE40}"/>
                  </a:ext>
                </a:extLst>
              </p:cNvPr>
              <p:cNvPicPr/>
              <p:nvPr/>
            </p:nvPicPr>
            <p:blipFill>
              <a:blip r:embed="rId5"/>
              <a:stretch>
                <a:fillRect/>
              </a:stretch>
            </p:blipFill>
            <p:spPr>
              <a:xfrm>
                <a:off x="1513440" y="1712520"/>
                <a:ext cx="4757760" cy="397440"/>
              </a:xfrm>
              <a:prstGeom prst="rect">
                <a:avLst/>
              </a:prstGeom>
            </p:spPr>
          </p:pic>
        </mc:Fallback>
      </mc:AlternateContent>
    </p:spTree>
    <p:extLst>
      <p:ext uri="{BB962C8B-B14F-4D97-AF65-F5344CB8AC3E}">
        <p14:creationId xmlns:p14="http://schemas.microsoft.com/office/powerpoint/2010/main" val="244714802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Division Algorithm</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If </a:t>
            </a:r>
            <a:r>
              <a:rPr lang="en-US" i="1"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is an integer and </a:t>
            </a:r>
            <a:r>
              <a:rPr lang="en-US" i="1" dirty="0">
                <a:latin typeface="Times New Roman" panose="02020603050405020304"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a positive integer, then there are unique integers </a:t>
            </a:r>
            <a:r>
              <a:rPr lang="en-US" i="1" dirty="0">
                <a:latin typeface="Times New Roman" panose="02020603050405020304" pitchFamily="18" charset="0"/>
                <a:cs typeface="Times New Roman" panose="02020603050405020304" pitchFamily="18" charset="0"/>
              </a:rPr>
              <a:t>q</a:t>
            </a:r>
            <a:r>
              <a:rPr lang="en-US" dirty="0">
                <a:latin typeface="Times New Roman" panose="02020603050405020304" pitchFamily="18" charset="0"/>
                <a:cs typeface="Times New Roman" panose="02020603050405020304" pitchFamily="18" charset="0"/>
              </a:rPr>
              <a:t> and </a:t>
            </a:r>
            <a:r>
              <a:rPr lang="en-US" i="1" dirty="0">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 with </a:t>
            </a:r>
            <a:r>
              <a:rPr lang="en-US" dirty="0">
                <a:latin typeface="Times New Roman" panose="02020603050405020304" pitchFamily="18" charset="0"/>
                <a:ea typeface="Cambria Math" pitchFamily="18" charset="0"/>
                <a:cs typeface="Times New Roman" panose="02020603050405020304" pitchFamily="18" charset="0"/>
              </a:rPr>
              <a:t>0</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r</a:t>
            </a:r>
            <a:r>
              <a:rPr lang="en-US" i="1" dirty="0">
                <a:latin typeface="Times New Roman" panose="02020603050405020304" pitchFamily="18" charset="0"/>
                <a:cs typeface="Times New Roman" panose="02020603050405020304" pitchFamily="18" charset="0"/>
              </a:rPr>
              <a:t> &lt; </a:t>
            </a:r>
            <a:r>
              <a:rPr lang="en-US" i="1" dirty="0">
                <a:latin typeface="Times New Roman" panose="02020603050405020304" pitchFamily="18" charset="0"/>
                <a:ea typeface="Cambria Math" pitchFamily="18" charset="0"/>
                <a:cs typeface="Times New Roman" panose="02020603050405020304" pitchFamily="18" charset="0"/>
              </a:rPr>
              <a:t>d</a:t>
            </a:r>
            <a:r>
              <a:rPr lang="en-US" dirty="0">
                <a:latin typeface="Times New Roman" panose="02020603050405020304" pitchFamily="18" charset="0"/>
                <a:cs typeface="Times New Roman" panose="02020603050405020304" pitchFamily="18" charset="0"/>
              </a:rPr>
              <a:t>, such that  </a:t>
            </a:r>
            <a:r>
              <a:rPr lang="en-US" i="1" dirty="0">
                <a:latin typeface="Times New Roman" panose="02020603050405020304" pitchFamily="18" charset="0"/>
                <a:cs typeface="Times New Roman" panose="02020603050405020304" pitchFamily="18" charset="0"/>
              </a:rPr>
              <a:t>b = </a:t>
            </a:r>
            <a:r>
              <a:rPr lang="en-US" i="1" dirty="0" err="1">
                <a:latin typeface="Times New Roman" panose="02020603050405020304" pitchFamily="18" charset="0"/>
                <a:cs typeface="Times New Roman" panose="02020603050405020304" pitchFamily="18" charset="0"/>
              </a:rPr>
              <a:t>dq</a:t>
            </a:r>
            <a:r>
              <a:rPr lang="en-US" i="1" dirty="0">
                <a:latin typeface="Times New Roman" panose="02020603050405020304" pitchFamily="18" charset="0"/>
                <a:cs typeface="Times New Roman" panose="02020603050405020304" pitchFamily="18" charset="0"/>
              </a:rPr>
              <a:t> + r</a:t>
            </a:r>
            <a:r>
              <a:rPr lang="en-US"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 is called the </a:t>
            </a:r>
            <a:r>
              <a:rPr lang="en-US" sz="2800" b="1" i="1" dirty="0">
                <a:solidFill>
                  <a:schemeClr val="accent6">
                    <a:lumMod val="50000"/>
                  </a:schemeClr>
                </a:solidFill>
                <a:latin typeface="Times New Roman" panose="02020603050405020304" pitchFamily="18" charset="0"/>
                <a:cs typeface="Times New Roman" panose="02020603050405020304" pitchFamily="18" charset="0"/>
              </a:rPr>
              <a:t>divisor</a:t>
            </a:r>
            <a:r>
              <a:rPr lang="en-US" sz="2800"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is called the </a:t>
            </a:r>
            <a:r>
              <a:rPr lang="en-US" sz="2800" b="1" i="1" dirty="0">
                <a:solidFill>
                  <a:schemeClr val="accent6">
                    <a:lumMod val="50000"/>
                  </a:schemeClr>
                </a:solidFill>
                <a:latin typeface="Times New Roman" panose="02020603050405020304" pitchFamily="18" charset="0"/>
                <a:cs typeface="Times New Roman" panose="02020603050405020304" pitchFamily="18" charset="0"/>
              </a:rPr>
              <a:t>dividend</a:t>
            </a:r>
            <a:r>
              <a:rPr lang="en-US" sz="2800" dirty="0">
                <a:latin typeface="Times New Roman" panose="02020603050405020304" pitchFamily="18" charset="0"/>
                <a:cs typeface="Times New Roman" panose="02020603050405020304" pitchFamily="18" charset="0"/>
              </a:rPr>
              <a:t>.</a:t>
            </a:r>
          </a:p>
          <a:p>
            <a:pPr lvl="2">
              <a:lnSpc>
                <a:spcPct val="150000"/>
              </a:lnSpc>
            </a:pPr>
            <a:r>
              <a:rPr lang="en-US" sz="2800" i="1" dirty="0">
                <a:latin typeface="Times New Roman" panose="02020603050405020304" pitchFamily="18" charset="0"/>
                <a:cs typeface="Times New Roman" panose="02020603050405020304" pitchFamily="18" charset="0"/>
              </a:rPr>
              <a:t>q</a:t>
            </a:r>
            <a:r>
              <a:rPr lang="en-US" sz="2800" dirty="0">
                <a:latin typeface="Times New Roman" panose="02020603050405020304" pitchFamily="18" charset="0"/>
                <a:cs typeface="Times New Roman" panose="02020603050405020304" pitchFamily="18" charset="0"/>
              </a:rPr>
              <a:t> is called the </a:t>
            </a:r>
            <a:r>
              <a:rPr lang="en-US" sz="2800" b="1" i="1" dirty="0">
                <a:solidFill>
                  <a:srgbClr val="0070C0"/>
                </a:solidFill>
                <a:latin typeface="Times New Roman" panose="02020603050405020304" pitchFamily="18" charset="0"/>
                <a:cs typeface="Times New Roman" panose="02020603050405020304" pitchFamily="18" charset="0"/>
              </a:rPr>
              <a:t>quotient</a:t>
            </a:r>
            <a:r>
              <a:rPr lang="en-US" sz="2800" dirty="0">
                <a:latin typeface="Times New Roman" panose="02020603050405020304" pitchFamily="18" charset="0"/>
                <a:cs typeface="Times New Roman" panose="02020603050405020304" pitchFamily="18" charset="0"/>
              </a:rPr>
              <a:t>.      </a:t>
            </a:r>
          </a:p>
          <a:p>
            <a:pPr lvl="2">
              <a:lnSpc>
                <a:spcPct val="150000"/>
              </a:lnSpc>
            </a:pPr>
            <a:r>
              <a:rPr lang="en-US" sz="2800" i="1" dirty="0">
                <a:latin typeface="Times New Roman" panose="02020603050405020304" pitchFamily="18" charset="0"/>
                <a:cs typeface="Times New Roman" panose="02020603050405020304" pitchFamily="18" charset="0"/>
              </a:rPr>
              <a:t>r</a:t>
            </a:r>
            <a:r>
              <a:rPr lang="en-US" sz="2800" dirty="0">
                <a:latin typeface="Times New Roman" panose="02020603050405020304" pitchFamily="18" charset="0"/>
                <a:cs typeface="Times New Roman" panose="02020603050405020304" pitchFamily="18" charset="0"/>
              </a:rPr>
              <a:t> is called the </a:t>
            </a:r>
            <a:r>
              <a:rPr lang="en-US" sz="2800" b="1" i="1" dirty="0">
                <a:solidFill>
                  <a:srgbClr val="0070C0"/>
                </a:solidFill>
                <a:latin typeface="Times New Roman" panose="02020603050405020304" pitchFamily="18" charset="0"/>
                <a:cs typeface="Times New Roman" panose="02020603050405020304" pitchFamily="18" charset="0"/>
              </a:rPr>
              <a:t>remainder</a:t>
            </a:r>
            <a:r>
              <a:rPr lang="en-US" sz="2800" dirty="0">
                <a:latin typeface="Times New Roman" panose="02020603050405020304" pitchFamily="18" charset="0"/>
                <a:cs typeface="Times New Roman" panose="02020603050405020304" pitchFamily="18" charset="0"/>
              </a:rPr>
              <a:t>.</a:t>
            </a:r>
          </a:p>
          <a:p>
            <a:endParaRPr lang="en-US" dirty="0"/>
          </a:p>
        </p:txBody>
      </p:sp>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id="{D8401ECE-0FD2-456E-1480-A00DD1DCAE40}"/>
                  </a:ext>
                </a:extLst>
              </p14:cNvPr>
              <p14:cNvContentPartPr/>
              <p14:nvPr/>
            </p14:nvContentPartPr>
            <p14:xfrm>
              <a:off x="1522800" y="1721880"/>
              <a:ext cx="4739040" cy="378720"/>
            </p14:xfrm>
          </p:contentPart>
        </mc:Choice>
        <mc:Fallback xmlns="">
          <p:pic>
            <p:nvPicPr>
              <p:cNvPr id="21" name="Ink 20">
                <a:extLst>
                  <a:ext uri="{FF2B5EF4-FFF2-40B4-BE49-F238E27FC236}">
                    <a16:creationId xmlns:a16="http://schemas.microsoft.com/office/drawing/2014/main" id="{D8401ECE-0FD2-456E-1480-A00DD1DCAE40}"/>
                  </a:ext>
                </a:extLst>
              </p:cNvPr>
              <p:cNvPicPr/>
              <p:nvPr/>
            </p:nvPicPr>
            <p:blipFill>
              <a:blip r:embed="rId5"/>
              <a:stretch>
                <a:fillRect/>
              </a:stretch>
            </p:blipFill>
            <p:spPr>
              <a:xfrm>
                <a:off x="1513440" y="1712520"/>
                <a:ext cx="4757760" cy="397440"/>
              </a:xfrm>
              <a:prstGeom prst="rect">
                <a:avLst/>
              </a:prstGeom>
            </p:spPr>
          </p:pic>
        </mc:Fallback>
      </mc:AlternateContent>
    </p:spTree>
    <p:extLst>
      <p:ext uri="{BB962C8B-B14F-4D97-AF65-F5344CB8AC3E}">
        <p14:creationId xmlns:p14="http://schemas.microsoft.com/office/powerpoint/2010/main" val="1071295909"/>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fontScale="92500" lnSpcReduction="20000"/>
          </a:bodyPr>
          <a:lstStyle/>
          <a:p>
            <a:pPr>
              <a:lnSpc>
                <a:spcPct val="15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pitchFamily="18" charset="0"/>
                <a:cs typeface="Times New Roman" panose="02020603050405020304" pitchFamily="18" charset="0"/>
              </a:rPr>
              <a:t>10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p>
          <a:p>
            <a:pPr>
              <a:lnSpc>
                <a:spcPct val="15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pitchFamily="18" charset="0"/>
                <a:cs typeface="Times New Roman" panose="02020603050405020304" pitchFamily="18" charset="0"/>
              </a:rPr>
              <a:t>12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a:t>
            </a:r>
          </a:p>
          <a:p>
            <a:pPr>
              <a:lnSpc>
                <a:spcPct val="15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pitchFamily="18" charset="0"/>
                <a:cs typeface="Times New Roman" panose="02020603050405020304" pitchFamily="18" charset="0"/>
              </a:rPr>
              <a:t>10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5</a:t>
            </a:r>
            <a:r>
              <a:rPr lang="en-US" sz="2400" dirty="0">
                <a:latin typeface="Times New Roman" panose="02020603050405020304" pitchFamily="18" charset="0"/>
                <a:cs typeface="Times New Roman" panose="02020603050405020304" pitchFamily="18" charset="0"/>
              </a:rPr>
              <a:t>?</a:t>
            </a:r>
          </a:p>
          <a:p>
            <a:pPr>
              <a:lnSpc>
                <a:spcPct val="15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pitchFamily="18" charset="0"/>
                <a:cs typeface="Times New Roman" panose="02020603050405020304" pitchFamily="18" charset="0"/>
              </a:rPr>
              <a:t>101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11</a:t>
            </a:r>
            <a:r>
              <a:rPr lang="en-US" sz="2400" dirty="0">
                <a:latin typeface="Times New Roman" panose="02020603050405020304" pitchFamily="18" charset="0"/>
                <a:cs typeface="Times New Roman" panose="02020603050405020304" pitchFamily="18" charset="0"/>
              </a:rPr>
              <a:t>?</a:t>
            </a:r>
          </a:p>
          <a:p>
            <a:pPr>
              <a:lnSpc>
                <a:spcPct val="150000"/>
              </a:lnSpc>
              <a:buNone/>
            </a:pPr>
            <a:r>
              <a:rPr lang="en-US" sz="2400" dirty="0">
                <a:latin typeface="Times New Roman" panose="02020603050405020304" pitchFamily="18" charset="0"/>
                <a:cs typeface="Times New Roman" panose="02020603050405020304" pitchFamily="18" charset="0"/>
              </a:rPr>
              <a:t>      </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quotient =3 , remainder =1</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quotient =2 , remainder =2</a:t>
            </a: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quotient =2 , remainder =0</a:t>
            </a:r>
            <a:endParaRPr lang="en-US" dirty="0">
              <a:latin typeface="Times New Roman" panose="02020603050405020304" pitchFamily="18" charset="0"/>
              <a:ea typeface="Cambria Math" pitchFamily="18" charset="0"/>
              <a:cs typeface="Times New Roman" panose="02020603050405020304" pitchFamily="18" charset="0"/>
            </a:endParaRPr>
          </a:p>
          <a:p>
            <a:pPr lvl="1">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quotient =9 , remainder =2. </a:t>
            </a:r>
          </a:p>
          <a:p>
            <a:endParaRPr lang="en-US" dirty="0"/>
          </a:p>
        </p:txBody>
      </p:sp>
    </p:spTree>
    <p:custDataLst>
      <p:tags r:id="rId1"/>
    </p:custDataLst>
    <p:extLst>
      <p:ext uri="{BB962C8B-B14F-4D97-AF65-F5344CB8AC3E}">
        <p14:creationId xmlns:p14="http://schemas.microsoft.com/office/powerpoint/2010/main" val="10816943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fontScale="92500" lnSpcReduction="20000"/>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What are the quotient and remainder when 10 is divided by 3?</a:t>
            </a:r>
          </a:p>
          <a:p>
            <a:pPr>
              <a:lnSpc>
                <a:spcPct val="150000"/>
              </a:lnSpc>
            </a:pPr>
            <a:r>
              <a:rPr lang="en-US" sz="2400" dirty="0">
                <a:latin typeface="Times New Roman" panose="02020603050405020304" pitchFamily="18" charset="0"/>
                <a:cs typeface="Times New Roman" panose="02020603050405020304" pitchFamily="18" charset="0"/>
              </a:rPr>
              <a:t> </a:t>
            </a:r>
          </a:p>
          <a:p>
            <a:pPr lvl="1">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quotient =3 , remainder =1</a:t>
            </a:r>
          </a:p>
          <a:p>
            <a:pPr lvl="1">
              <a:lnSpc>
                <a:spcPct val="150000"/>
              </a:lnSpc>
              <a:buFont typeface="Wingdings" panose="05000000000000000000" pitchFamily="2" charset="2"/>
              <a:buChar char="§"/>
            </a:pPr>
            <a:r>
              <a:rPr lang="en-US" dirty="0"/>
              <a:t>Quotient × Divisor + Remainder = Dividend</a:t>
            </a:r>
          </a:p>
          <a:p>
            <a:pPr lvl="1">
              <a:lnSpc>
                <a:spcPct val="150000"/>
              </a:lnSpc>
              <a:buFont typeface="Wingdings" panose="05000000000000000000" pitchFamily="2" charset="2"/>
              <a:buChar char="§"/>
            </a:pPr>
            <a:r>
              <a:rPr lang="en-US" dirty="0"/>
              <a:t>3*3+1=10</a:t>
            </a:r>
          </a:p>
          <a:p>
            <a:pPr marL="76200" indent="0">
              <a:lnSpc>
                <a:spcPct val="150000"/>
              </a:lnSpc>
              <a:buNone/>
            </a:pPr>
            <a:r>
              <a:rPr lang="en-US" dirty="0">
                <a:latin typeface="Times New Roman" panose="02020603050405020304" pitchFamily="18" charset="0"/>
                <a:cs typeface="Times New Roman" panose="02020603050405020304" pitchFamily="18" charset="0"/>
              </a:rPr>
              <a:t>What are the quotient and remainder when </a:t>
            </a:r>
            <a:r>
              <a:rPr lang="en-US" dirty="0">
                <a:latin typeface="Times New Roman" panose="02020603050405020304" pitchFamily="18" charset="0"/>
                <a:ea typeface="Cambria Math" pitchFamily="18" charset="0"/>
                <a:cs typeface="Times New Roman" panose="02020603050405020304" pitchFamily="18" charset="0"/>
              </a:rPr>
              <a:t>12 </a:t>
            </a:r>
            <a:r>
              <a:rPr lang="en-US" dirty="0">
                <a:latin typeface="Times New Roman" panose="02020603050405020304" pitchFamily="18" charset="0"/>
                <a:cs typeface="Times New Roman" panose="02020603050405020304" pitchFamily="18" charset="0"/>
              </a:rPr>
              <a:t>is divided by </a:t>
            </a:r>
            <a:r>
              <a:rPr lang="en-US" dirty="0">
                <a:latin typeface="Times New Roman" panose="02020603050405020304" pitchFamily="18" charset="0"/>
                <a:ea typeface="Cambria Math" pitchFamily="18" charset="0"/>
                <a:cs typeface="Times New Roman" panose="02020603050405020304" pitchFamily="18" charset="0"/>
              </a:rPr>
              <a:t>5</a:t>
            </a:r>
            <a:r>
              <a:rPr lang="en-US" dirty="0">
                <a:latin typeface="Times New Roman" panose="02020603050405020304" pitchFamily="18" charset="0"/>
                <a:cs typeface="Times New Roman" panose="02020603050405020304" pitchFamily="18" charset="0"/>
              </a:rPr>
              <a:t>?</a:t>
            </a:r>
          </a:p>
          <a:p>
            <a:pPr marL="533400" lvl="1" indent="0">
              <a:lnSpc>
                <a:spcPct val="150000"/>
              </a:lnSpc>
              <a:buNone/>
            </a:pPr>
            <a:r>
              <a:rPr lang="en-US" dirty="0">
                <a:latin typeface="Times New Roman" panose="02020603050405020304" pitchFamily="18" charset="0"/>
                <a:cs typeface="Times New Roman" panose="02020603050405020304" pitchFamily="18" charset="0"/>
              </a:rPr>
              <a:t>quotient =2 , remainder =2</a:t>
            </a:r>
          </a:p>
          <a:p>
            <a:pPr lvl="1">
              <a:lnSpc>
                <a:spcPct val="150000"/>
              </a:lnSpc>
              <a:buFont typeface="Wingdings" panose="05000000000000000000" pitchFamily="2" charset="2"/>
              <a:buChar char="§"/>
            </a:pPr>
            <a:r>
              <a:rPr lang="en-US" dirty="0"/>
              <a:t>Quotient × Divisor + Remainder = Dividend</a:t>
            </a:r>
          </a:p>
          <a:p>
            <a:pPr lvl="1">
              <a:lnSpc>
                <a:spcPct val="150000"/>
              </a:lnSpc>
              <a:buFont typeface="Wingdings" panose="05000000000000000000" pitchFamily="2" charset="2"/>
              <a:buChar char="§"/>
            </a:pPr>
            <a:r>
              <a:rPr lang="en-US" dirty="0"/>
              <a:t>2*5+2=12</a:t>
            </a:r>
          </a:p>
          <a:p>
            <a:pPr marL="533400" lvl="1" indent="0">
              <a:lnSpc>
                <a:spcPct val="150000"/>
              </a:lnSpc>
              <a:buNone/>
            </a:pPr>
            <a:endParaRPr lang="en-US" dirty="0">
              <a:latin typeface="Times New Roman" panose="02020603050405020304" pitchFamily="18" charset="0"/>
              <a:cs typeface="Times New Roman" panose="02020603050405020304" pitchFamily="18" charset="0"/>
            </a:endParaRPr>
          </a:p>
          <a:p>
            <a:pPr marL="50800" indent="0">
              <a:buNone/>
            </a:pPr>
            <a:endParaRPr lang="en-US" dirty="0"/>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Quiz</a:t>
            </a:r>
          </a:p>
        </p:txBody>
      </p:sp>
      <p:sp>
        <p:nvSpPr>
          <p:cNvPr id="3" name="Content Placeholder 2"/>
          <p:cNvSpPr>
            <a:spLocks noGrp="1"/>
          </p:cNvSpPr>
          <p:nvPr>
            <p:ph idx="1"/>
          </p:nvPr>
        </p:nvSpPr>
        <p:spPr/>
        <p:txBody>
          <a:bodyPr>
            <a:normAutofit/>
          </a:bodyPr>
          <a:lstStyle/>
          <a:p>
            <a:pPr>
              <a:lnSpc>
                <a:spcPct val="12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a:cs typeface="Times New Roman" panose="02020603050405020304" pitchFamily="18" charset="0"/>
              </a:rPr>
              <a:t>0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p>
          <a:p>
            <a:pPr>
              <a:lnSpc>
                <a:spcPct val="120000"/>
              </a:lnSpc>
            </a:pPr>
            <a:r>
              <a:rPr lang="en-US" sz="2400" dirty="0">
                <a:latin typeface="Times New Roman" panose="02020603050405020304" pitchFamily="18" charset="0"/>
                <a:cs typeface="Times New Roman" panose="02020603050405020304" pitchFamily="18" charset="0"/>
              </a:rPr>
              <a:t>What are the quotient and remainder when </a:t>
            </a:r>
            <a:r>
              <a:rPr lang="en-US" sz="2400" dirty="0">
                <a:latin typeface="Times New Roman" panose="02020603050405020304" pitchFamily="18" charset="0"/>
                <a:ea typeface="Cambria Math"/>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is divided by </a:t>
            </a:r>
            <a:r>
              <a:rPr lang="en-US" sz="2400" dirty="0">
                <a:latin typeface="Times New Roman" panose="02020603050405020304" pitchFamily="18" charset="0"/>
                <a:ea typeface="Cambria Math"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a:t>
            </a:r>
          </a:p>
          <a:p>
            <a:pPr>
              <a:lnSpc>
                <a:spcPct val="120000"/>
              </a:lnSpc>
            </a:pPr>
            <a:r>
              <a:rPr lang="en-US" sz="2400" dirty="0">
                <a:latin typeface="Times New Roman" panose="02020603050405020304" pitchFamily="18" charset="0"/>
                <a:cs typeface="Times New Roman" panose="02020603050405020304" pitchFamily="18" charset="0"/>
              </a:rPr>
              <a:t> </a:t>
            </a:r>
          </a:p>
          <a:p>
            <a:pPr lvl="1">
              <a:lnSpc>
                <a:spcPct val="12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q=0,r=0</a:t>
            </a:r>
          </a:p>
          <a:p>
            <a:pPr lvl="1">
              <a:lnSpc>
                <a:spcPct val="12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q=0,r=2</a:t>
            </a:r>
          </a:p>
          <a:p>
            <a:endParaRPr lang="en-US" dirty="0"/>
          </a:p>
        </p:txBody>
      </p:sp>
      <mc:AlternateContent xmlns:mc="http://schemas.openxmlformats.org/markup-compatibility/2006" xmlns:p14="http://schemas.microsoft.com/office/powerpoint/2010/main">
        <mc:Choice Requires="p14">
          <p:contentPart p14:bwMode="auto" r:id="rId3">
            <p14:nvContentPartPr>
              <p14:cNvPr id="68" name="Ink 67">
                <a:extLst>
                  <a:ext uri="{FF2B5EF4-FFF2-40B4-BE49-F238E27FC236}">
                    <a16:creationId xmlns:a16="http://schemas.microsoft.com/office/drawing/2014/main" id="{D41173C9-4394-8BD6-BB82-F86A7D40FBEE}"/>
                  </a:ext>
                </a:extLst>
              </p14:cNvPr>
              <p14:cNvContentPartPr/>
              <p14:nvPr/>
            </p14:nvContentPartPr>
            <p14:xfrm>
              <a:off x="1229760" y="2677320"/>
              <a:ext cx="360" cy="360"/>
            </p14:xfrm>
          </p:contentPart>
        </mc:Choice>
        <mc:Fallback xmlns="">
          <p:pic>
            <p:nvPicPr>
              <p:cNvPr id="68" name="Ink 67">
                <a:extLst>
                  <a:ext uri="{FF2B5EF4-FFF2-40B4-BE49-F238E27FC236}">
                    <a16:creationId xmlns:a16="http://schemas.microsoft.com/office/drawing/2014/main" id="{D41173C9-4394-8BD6-BB82-F86A7D40FBEE}"/>
                  </a:ext>
                </a:extLst>
              </p:cNvPr>
              <p:cNvPicPr/>
              <p:nvPr/>
            </p:nvPicPr>
            <p:blipFill>
              <a:blip r:embed="rId9"/>
              <a:stretch>
                <a:fillRect/>
              </a:stretch>
            </p:blipFill>
            <p:spPr>
              <a:xfrm>
                <a:off x="1220400" y="2667960"/>
                <a:ext cx="19080" cy="19080"/>
              </a:xfrm>
              <a:prstGeom prst="rect">
                <a:avLst/>
              </a:prstGeom>
            </p:spPr>
          </p:pic>
        </mc:Fallback>
      </mc:AlternateContent>
    </p:spTree>
    <p:custDataLst>
      <p:tags r:id="rId1"/>
    </p:custDataLst>
    <p:extLst>
      <p:ext uri="{BB962C8B-B14F-4D97-AF65-F5344CB8AC3E}">
        <p14:creationId xmlns:p14="http://schemas.microsoft.com/office/powerpoint/2010/main" val="15418337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A137636-CF94-F267-4ADF-225A332B1EB1}"/>
              </a:ext>
            </a:extLst>
          </p:cNvPr>
          <p:cNvSpPr>
            <a:spLocks noGrp="1"/>
          </p:cNvSpPr>
          <p:nvPr>
            <p:ph type="sldNum" sz="quarter" idx="12"/>
          </p:nvPr>
        </p:nvSpPr>
        <p:spPr/>
        <p:txBody>
          <a:bodyPr/>
          <a:lstStyle/>
          <a:p>
            <a:fld id="{3530A8E2-A5AE-479C-A856-0FFC0CAEBA43}" type="slidenum">
              <a:rPr lang="en-CA" altLang="en-US"/>
              <a:pPr/>
              <a:t>15</a:t>
            </a:fld>
            <a:endParaRPr lang="en-CA" altLang="en-US"/>
          </a:p>
        </p:txBody>
      </p:sp>
      <p:sp>
        <p:nvSpPr>
          <p:cNvPr id="181250" name="Rectangle 2">
            <a:extLst>
              <a:ext uri="{FF2B5EF4-FFF2-40B4-BE49-F238E27FC236}">
                <a16:creationId xmlns:a16="http://schemas.microsoft.com/office/drawing/2014/main" id="{D062DB0E-D72D-CC09-AD8C-7753FF7A2105}"/>
              </a:ext>
            </a:extLst>
          </p:cNvPr>
          <p:cNvSpPr>
            <a:spLocks noGrp="1" noChangeArrowheads="1"/>
          </p:cNvSpPr>
          <p:nvPr>
            <p:ph type="title"/>
          </p:nvPr>
        </p:nvSpPr>
        <p:spPr/>
        <p:txBody>
          <a:bodyPr/>
          <a:lstStyle/>
          <a:p>
            <a:r>
              <a:rPr lang="en-US" altLang="en-US" sz="3600"/>
              <a:t>Divisibility Theorems</a:t>
            </a:r>
            <a:endParaRPr lang="en-CA" altLang="en-US" sz="3600"/>
          </a:p>
        </p:txBody>
      </p:sp>
      <p:sp>
        <p:nvSpPr>
          <p:cNvPr id="181251" name="Rectangle 3">
            <a:extLst>
              <a:ext uri="{FF2B5EF4-FFF2-40B4-BE49-F238E27FC236}">
                <a16:creationId xmlns:a16="http://schemas.microsoft.com/office/drawing/2014/main" id="{C2586CAD-2868-B273-4B44-9E92B21D4B16}"/>
              </a:ext>
            </a:extLst>
          </p:cNvPr>
          <p:cNvSpPr>
            <a:spLocks noGrp="1" noChangeArrowheads="1"/>
          </p:cNvSpPr>
          <p:nvPr>
            <p:ph idx="1"/>
          </p:nvPr>
        </p:nvSpPr>
        <p:spPr/>
        <p:txBody>
          <a:bodyPr>
            <a:normAutofit fontScale="85000" lnSpcReduction="20000"/>
          </a:bodyPr>
          <a:lstStyle/>
          <a:p>
            <a:pPr marL="0" indent="0">
              <a:lnSpc>
                <a:spcPct val="150000"/>
              </a:lnSpc>
              <a:spcBef>
                <a:spcPct val="0"/>
              </a:spcBef>
            </a:pPr>
            <a:r>
              <a:rPr lang="en-US" altLang="en-US" dirty="0">
                <a:latin typeface="Times New Roman" panose="02020603050405020304" pitchFamily="18" charset="0"/>
                <a:cs typeface="Times New Roman" panose="02020603050405020304" pitchFamily="18" charset="0"/>
                <a:sym typeface="Symbol" panose="05050102010706020507" pitchFamily="18" charset="2"/>
              </a:rPr>
              <a:t>For integers a, b, and c it is true that</a:t>
            </a:r>
          </a:p>
          <a:p>
            <a:pPr marL="0" indent="0">
              <a:lnSpc>
                <a:spcPct val="150000"/>
              </a:lnSpc>
              <a:spcBef>
                <a:spcPct val="0"/>
              </a:spcBef>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50000"/>
              </a:lnSpc>
              <a:spcBef>
                <a:spcPct val="0"/>
              </a:spcBef>
              <a:buFontTx/>
              <a:buChar char="•"/>
            </a:pPr>
            <a:r>
              <a:rPr lang="en-US" altLang="en-US" dirty="0">
                <a:latin typeface="Times New Roman" panose="02020603050405020304" pitchFamily="18" charset="0"/>
                <a:cs typeface="Times New Roman" panose="02020603050405020304" pitchFamily="18" charset="0"/>
                <a:sym typeface="Symbol" panose="05050102010706020507" pitchFamily="18" charset="2"/>
              </a:rPr>
              <a:t>  if a | b and a | c, then a | (b + c)</a:t>
            </a:r>
          </a:p>
          <a:p>
            <a:pPr marL="0" indent="0">
              <a:lnSpc>
                <a:spcPct val="150000"/>
              </a:lnSpc>
              <a:spcBef>
                <a:spcPct val="0"/>
              </a:spcBef>
            </a:pPr>
            <a:r>
              <a:rPr lang="en-US" altLang="en-US" b="1" dirty="0">
                <a:solidFill>
                  <a:srgbClr val="00FFFF"/>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Example:</a:t>
            </a:r>
            <a:r>
              <a:rPr lang="en-US" altLang="en-US"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3 | 6 and 3 | 9, so 3 | 15.</a:t>
            </a:r>
          </a:p>
          <a:p>
            <a:pPr marL="0" indent="0">
              <a:lnSpc>
                <a:spcPct val="150000"/>
              </a:lnSpc>
              <a:spcBef>
                <a:spcPct val="0"/>
              </a:spcBef>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50000"/>
              </a:lnSpc>
              <a:spcBef>
                <a:spcPct val="0"/>
              </a:spcBef>
              <a:buFontTx/>
              <a:buChar char="•"/>
            </a:pPr>
            <a:r>
              <a:rPr lang="en-US" altLang="en-US" dirty="0">
                <a:latin typeface="Times New Roman" panose="02020603050405020304" pitchFamily="18" charset="0"/>
                <a:cs typeface="Times New Roman" panose="02020603050405020304" pitchFamily="18" charset="0"/>
                <a:sym typeface="Symbol" panose="05050102010706020507" pitchFamily="18" charset="2"/>
              </a:rPr>
              <a:t>  if a | b, then a |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bc</a:t>
            </a:r>
            <a:r>
              <a:rPr lang="en-US" altLang="en-US" dirty="0">
                <a:latin typeface="Times New Roman" panose="02020603050405020304" pitchFamily="18" charset="0"/>
                <a:cs typeface="Times New Roman" panose="02020603050405020304" pitchFamily="18" charset="0"/>
                <a:sym typeface="Symbol" panose="05050102010706020507" pitchFamily="18" charset="2"/>
              </a:rPr>
              <a:t> for all integers c</a:t>
            </a:r>
          </a:p>
          <a:p>
            <a:pPr marL="0" indent="0">
              <a:lnSpc>
                <a:spcPct val="150000"/>
              </a:lnSpc>
              <a:spcBef>
                <a:spcPct val="0"/>
              </a:spcBef>
            </a:pPr>
            <a:r>
              <a:rPr lang="en-US" altLang="en-US" b="1" dirty="0">
                <a:solidFill>
                  <a:srgbClr val="00FFFF"/>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Example: </a:t>
            </a:r>
            <a:r>
              <a:rPr lang="en-US" altLang="en-US" dirty="0">
                <a:latin typeface="Times New Roman" panose="02020603050405020304" pitchFamily="18" charset="0"/>
                <a:cs typeface="Times New Roman" panose="02020603050405020304" pitchFamily="18" charset="0"/>
                <a:sym typeface="Symbol" panose="05050102010706020507" pitchFamily="18" charset="2"/>
              </a:rPr>
              <a:t>5 | 10, so 5 | 20, 5 | 30, 5 | 40, …</a:t>
            </a:r>
          </a:p>
          <a:p>
            <a:pPr marL="0" indent="0">
              <a:lnSpc>
                <a:spcPct val="150000"/>
              </a:lnSpc>
              <a:spcBef>
                <a:spcPct val="0"/>
              </a:spcBef>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50000"/>
              </a:lnSpc>
              <a:spcBef>
                <a:spcPct val="0"/>
              </a:spcBef>
              <a:buFontTx/>
              <a:buChar char="•"/>
            </a:pPr>
            <a:r>
              <a:rPr lang="en-US" altLang="en-US" dirty="0">
                <a:latin typeface="Times New Roman" panose="02020603050405020304" pitchFamily="18" charset="0"/>
                <a:cs typeface="Times New Roman" panose="02020603050405020304" pitchFamily="18" charset="0"/>
                <a:sym typeface="Symbol" panose="05050102010706020507" pitchFamily="18" charset="2"/>
              </a:rPr>
              <a:t>  if a | b and b | c, then a | c</a:t>
            </a:r>
          </a:p>
          <a:p>
            <a:pPr marL="0" indent="0">
              <a:lnSpc>
                <a:spcPct val="150000"/>
              </a:lnSpc>
              <a:spcBef>
                <a:spcPct val="0"/>
              </a:spcBef>
            </a:pP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Example: </a:t>
            </a:r>
            <a:r>
              <a:rPr lang="en-US" altLang="en-US" dirty="0">
                <a:latin typeface="Times New Roman" panose="02020603050405020304" pitchFamily="18" charset="0"/>
                <a:cs typeface="Times New Roman" panose="02020603050405020304" pitchFamily="18" charset="0"/>
                <a:sym typeface="Symbol" panose="05050102010706020507" pitchFamily="18" charset="2"/>
              </a:rPr>
              <a:t>4 | 8 and 8 | 24, so 4 | 24. </a:t>
            </a:r>
          </a:p>
          <a:p>
            <a:pPr marL="0" indent="0">
              <a:spcBef>
                <a:spcPct val="0"/>
              </a:spcBef>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spcBef>
                <a:spcPct val="0"/>
              </a:spcBef>
              <a:buNone/>
            </a:pPr>
            <a:endParaRPr lang="en-US" altLang="en-US" dirty="0">
              <a:sym typeface="Symbol" panose="05050102010706020507" pitchFamily="18" charset="2"/>
            </a:endParaRPr>
          </a:p>
        </p:txBody>
      </p:sp>
      <p:sp>
        <p:nvSpPr>
          <p:cNvPr id="2" name="Date Placeholder 3">
            <a:extLst>
              <a:ext uri="{FF2B5EF4-FFF2-40B4-BE49-F238E27FC236}">
                <a16:creationId xmlns:a16="http://schemas.microsoft.com/office/drawing/2014/main" id="{A0CC553F-343F-6E71-AC0F-5935D110F471}"/>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244EE2FE-1CA6-A218-3F91-41E14D649662}"/>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1251"/>
                                        </p:tgtEl>
                                        <p:attrNameLst>
                                          <p:attrName>style.visibility</p:attrName>
                                        </p:attrNameLst>
                                      </p:cBhvr>
                                      <p:to>
                                        <p:strVal val="visible"/>
                                      </p:to>
                                    </p:set>
                                    <p:anim calcmode="lin" valueType="num">
                                      <p:cBhvr additive="base">
                                        <p:cTn id="7" dur="500" fill="hold"/>
                                        <p:tgtEl>
                                          <p:spTgt spid="181251"/>
                                        </p:tgtEl>
                                        <p:attrNameLst>
                                          <p:attrName>ppt_x</p:attrName>
                                        </p:attrNameLst>
                                      </p:cBhvr>
                                      <p:tavLst>
                                        <p:tav tm="0">
                                          <p:val>
                                            <p:strVal val="#ppt_x"/>
                                          </p:val>
                                        </p:tav>
                                        <p:tav tm="100000">
                                          <p:val>
                                            <p:strVal val="#ppt_x"/>
                                          </p:val>
                                        </p:tav>
                                      </p:tavLst>
                                    </p:anim>
                                    <p:anim calcmode="lin" valueType="num">
                                      <p:cBhvr additive="base">
                                        <p:cTn id="8" dur="500" fill="hold"/>
                                        <p:tgtEl>
                                          <p:spTgt spid="1812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81251">
                                            <p:txEl>
                                              <p:pRg st="0" end="0"/>
                                            </p:txEl>
                                          </p:spTgt>
                                        </p:tgtEl>
                                        <p:attrNameLst>
                                          <p:attrName>style.visibility</p:attrName>
                                        </p:attrNameLst>
                                      </p:cBhvr>
                                      <p:to>
                                        <p:strVal val="visible"/>
                                      </p:to>
                                    </p:set>
                                    <p:animEffect transition="in" filter="fade">
                                      <p:cBhvr>
                                        <p:cTn id="13" dur="1000"/>
                                        <p:tgtEl>
                                          <p:spTgt spid="181251">
                                            <p:txEl>
                                              <p:pRg st="0" end="0"/>
                                            </p:txEl>
                                          </p:spTgt>
                                        </p:tgtEl>
                                      </p:cBhvr>
                                    </p:animEffect>
                                    <p:anim calcmode="lin" valueType="num">
                                      <p:cBhvr>
                                        <p:cTn id="14" dur="1000" fill="hold"/>
                                        <p:tgtEl>
                                          <p:spTgt spid="181251">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812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81251">
                                            <p:txEl>
                                              <p:pRg st="2" end="2"/>
                                            </p:txEl>
                                          </p:spTgt>
                                        </p:tgtEl>
                                        <p:attrNameLst>
                                          <p:attrName>style.visibility</p:attrName>
                                        </p:attrNameLst>
                                      </p:cBhvr>
                                      <p:to>
                                        <p:strVal val="visible"/>
                                      </p:to>
                                    </p:set>
                                    <p:animEffect transition="in" filter="fade">
                                      <p:cBhvr>
                                        <p:cTn id="20" dur="1000"/>
                                        <p:tgtEl>
                                          <p:spTgt spid="181251">
                                            <p:txEl>
                                              <p:pRg st="2" end="2"/>
                                            </p:txEl>
                                          </p:spTgt>
                                        </p:tgtEl>
                                      </p:cBhvr>
                                    </p:animEffect>
                                    <p:anim calcmode="lin" valueType="num">
                                      <p:cBhvr>
                                        <p:cTn id="21" dur="1000" fill="hold"/>
                                        <p:tgtEl>
                                          <p:spTgt spid="181251">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18125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81251">
                                            <p:txEl>
                                              <p:pRg st="3" end="3"/>
                                            </p:txEl>
                                          </p:spTgt>
                                        </p:tgtEl>
                                        <p:attrNameLst>
                                          <p:attrName>style.visibility</p:attrName>
                                        </p:attrNameLst>
                                      </p:cBhvr>
                                      <p:to>
                                        <p:strVal val="visible"/>
                                      </p:to>
                                    </p:set>
                                    <p:animEffect transition="in" filter="fade">
                                      <p:cBhvr>
                                        <p:cTn id="27" dur="1000"/>
                                        <p:tgtEl>
                                          <p:spTgt spid="181251">
                                            <p:txEl>
                                              <p:pRg st="3" end="3"/>
                                            </p:txEl>
                                          </p:spTgt>
                                        </p:tgtEl>
                                      </p:cBhvr>
                                    </p:animEffect>
                                    <p:anim calcmode="lin" valueType="num">
                                      <p:cBhvr>
                                        <p:cTn id="28" dur="1000" fill="hold"/>
                                        <p:tgtEl>
                                          <p:spTgt spid="181251">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18125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81251">
                                            <p:txEl>
                                              <p:pRg st="5" end="5"/>
                                            </p:txEl>
                                          </p:spTgt>
                                        </p:tgtEl>
                                        <p:attrNameLst>
                                          <p:attrName>style.visibility</p:attrName>
                                        </p:attrNameLst>
                                      </p:cBhvr>
                                      <p:to>
                                        <p:strVal val="visible"/>
                                      </p:to>
                                    </p:set>
                                    <p:animEffect transition="in" filter="fade">
                                      <p:cBhvr>
                                        <p:cTn id="34" dur="1000"/>
                                        <p:tgtEl>
                                          <p:spTgt spid="181251">
                                            <p:txEl>
                                              <p:pRg st="5" end="5"/>
                                            </p:txEl>
                                          </p:spTgt>
                                        </p:tgtEl>
                                      </p:cBhvr>
                                    </p:animEffect>
                                    <p:anim calcmode="lin" valueType="num">
                                      <p:cBhvr>
                                        <p:cTn id="35" dur="1000" fill="hold"/>
                                        <p:tgtEl>
                                          <p:spTgt spid="18125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8125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81251">
                                            <p:txEl>
                                              <p:pRg st="6" end="6"/>
                                            </p:txEl>
                                          </p:spTgt>
                                        </p:tgtEl>
                                        <p:attrNameLst>
                                          <p:attrName>style.visibility</p:attrName>
                                        </p:attrNameLst>
                                      </p:cBhvr>
                                      <p:to>
                                        <p:strVal val="visible"/>
                                      </p:to>
                                    </p:set>
                                    <p:animEffect transition="in" filter="fade">
                                      <p:cBhvr>
                                        <p:cTn id="41" dur="1000"/>
                                        <p:tgtEl>
                                          <p:spTgt spid="181251">
                                            <p:txEl>
                                              <p:pRg st="6" end="6"/>
                                            </p:txEl>
                                          </p:spTgt>
                                        </p:tgtEl>
                                      </p:cBhvr>
                                    </p:animEffect>
                                    <p:anim calcmode="lin" valueType="num">
                                      <p:cBhvr>
                                        <p:cTn id="42" dur="1000" fill="hold"/>
                                        <p:tgtEl>
                                          <p:spTgt spid="181251">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8125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81251">
                                            <p:txEl>
                                              <p:pRg st="8" end="8"/>
                                            </p:txEl>
                                          </p:spTgt>
                                        </p:tgtEl>
                                        <p:attrNameLst>
                                          <p:attrName>style.visibility</p:attrName>
                                        </p:attrNameLst>
                                      </p:cBhvr>
                                      <p:to>
                                        <p:strVal val="visible"/>
                                      </p:to>
                                    </p:set>
                                    <p:animEffect transition="in" filter="fade">
                                      <p:cBhvr>
                                        <p:cTn id="48" dur="1000"/>
                                        <p:tgtEl>
                                          <p:spTgt spid="181251">
                                            <p:txEl>
                                              <p:pRg st="8" end="8"/>
                                            </p:txEl>
                                          </p:spTgt>
                                        </p:tgtEl>
                                      </p:cBhvr>
                                    </p:animEffect>
                                    <p:anim calcmode="lin" valueType="num">
                                      <p:cBhvr>
                                        <p:cTn id="49" dur="1000" fill="hold"/>
                                        <p:tgtEl>
                                          <p:spTgt spid="181251">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18125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81251">
                                            <p:txEl>
                                              <p:pRg st="9" end="9"/>
                                            </p:txEl>
                                          </p:spTgt>
                                        </p:tgtEl>
                                        <p:attrNameLst>
                                          <p:attrName>style.visibility</p:attrName>
                                        </p:attrNameLst>
                                      </p:cBhvr>
                                      <p:to>
                                        <p:strVal val="visible"/>
                                      </p:to>
                                    </p:set>
                                    <p:animEffect transition="in" filter="fade">
                                      <p:cBhvr>
                                        <p:cTn id="55" dur="1000"/>
                                        <p:tgtEl>
                                          <p:spTgt spid="181251">
                                            <p:txEl>
                                              <p:pRg st="9" end="9"/>
                                            </p:txEl>
                                          </p:spTgt>
                                        </p:tgtEl>
                                      </p:cBhvr>
                                    </p:animEffect>
                                    <p:anim calcmode="lin" valueType="num">
                                      <p:cBhvr>
                                        <p:cTn id="56" dur="1000" fill="hold"/>
                                        <p:tgtEl>
                                          <p:spTgt spid="181251">
                                            <p:txEl>
                                              <p:pRg st="9" end="9"/>
                                            </p:txEl>
                                          </p:spTgt>
                                        </p:tgtEl>
                                        <p:attrNameLst>
                                          <p:attrName>ppt_x</p:attrName>
                                        </p:attrNameLst>
                                      </p:cBhvr>
                                      <p:tavLst>
                                        <p:tav tm="0">
                                          <p:val>
                                            <p:strVal val="#ppt_x"/>
                                          </p:val>
                                        </p:tav>
                                        <p:tav tm="100000">
                                          <p:val>
                                            <p:strVal val="#ppt_x"/>
                                          </p:val>
                                        </p:tav>
                                      </p:tavLst>
                                    </p:anim>
                                    <p:anim calcmode="lin" valueType="num">
                                      <p:cBhvr>
                                        <p:cTn id="57" dur="1000" fill="hold"/>
                                        <p:tgtEl>
                                          <p:spTgt spid="18125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E3BEB7EF-3523-1D49-E6F5-DE99E27EF212}"/>
              </a:ext>
            </a:extLst>
          </p:cNvPr>
          <p:cNvSpPr>
            <a:spLocks noGrp="1"/>
          </p:cNvSpPr>
          <p:nvPr>
            <p:ph type="sldNum" sz="quarter" idx="12"/>
          </p:nvPr>
        </p:nvSpPr>
        <p:spPr/>
        <p:txBody>
          <a:bodyPr/>
          <a:lstStyle/>
          <a:p>
            <a:fld id="{7DA521A2-E9E8-47D3-9C17-CAA30A42D2E3}" type="slidenum">
              <a:rPr lang="en-CA" altLang="en-US"/>
              <a:pPr/>
              <a:t>16</a:t>
            </a:fld>
            <a:endParaRPr lang="en-CA" altLang="en-US"/>
          </a:p>
        </p:txBody>
      </p:sp>
      <p:sp>
        <p:nvSpPr>
          <p:cNvPr id="182274" name="Rectangle 2">
            <a:extLst>
              <a:ext uri="{FF2B5EF4-FFF2-40B4-BE49-F238E27FC236}">
                <a16:creationId xmlns:a16="http://schemas.microsoft.com/office/drawing/2014/main" id="{9F773866-88DB-93E7-01EA-A9EB7D80580C}"/>
              </a:ext>
            </a:extLst>
          </p:cNvPr>
          <p:cNvSpPr>
            <a:spLocks noGrp="1" noChangeArrowheads="1"/>
          </p:cNvSpPr>
          <p:nvPr>
            <p:ph type="title"/>
          </p:nvPr>
        </p:nvSpPr>
        <p:spPr/>
        <p:txBody>
          <a:bodyPr/>
          <a:lstStyle/>
          <a:p>
            <a:r>
              <a:rPr lang="en-US" altLang="en-US" sz="3600"/>
              <a:t>Primes</a:t>
            </a:r>
            <a:endParaRPr lang="en-CA" altLang="en-US" sz="3600"/>
          </a:p>
        </p:txBody>
      </p:sp>
      <p:sp>
        <p:nvSpPr>
          <p:cNvPr id="182275" name="Rectangle 3">
            <a:extLst>
              <a:ext uri="{FF2B5EF4-FFF2-40B4-BE49-F238E27FC236}">
                <a16:creationId xmlns:a16="http://schemas.microsoft.com/office/drawing/2014/main" id="{0D904B01-BF45-98A1-2BAE-EF4B826C58EC}"/>
              </a:ext>
            </a:extLst>
          </p:cNvPr>
          <p:cNvSpPr>
            <a:spLocks noGrp="1" noChangeArrowheads="1"/>
          </p:cNvSpPr>
          <p:nvPr>
            <p:ph idx="1"/>
          </p:nvPr>
        </p:nvSpPr>
        <p:spPr/>
        <p:txBody>
          <a:bodyPr>
            <a:normAutofit/>
          </a:bodyPr>
          <a:lstStyle/>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A </a:t>
            </a:r>
            <a:r>
              <a:rPr lang="en-US" altLang="en-US" dirty="0">
                <a:solidFill>
                  <a:schemeClr val="accent6">
                    <a:lumMod val="50000"/>
                  </a:schemeClr>
                </a:solidFill>
                <a:latin typeface="Times New Roman" panose="02020603050405020304" pitchFamily="18" charset="0"/>
                <a:cs typeface="Times New Roman" panose="02020603050405020304" pitchFamily="18" charset="0"/>
                <a:sym typeface="Symbol" panose="05050102010706020507" pitchFamily="18" charset="2"/>
              </a:rPr>
              <a:t>positive</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solidFill>
                  <a:schemeClr val="accent6">
                    <a:lumMod val="50000"/>
                  </a:schemeClr>
                </a:solidFill>
                <a:latin typeface="Times New Roman" panose="02020603050405020304" pitchFamily="18" charset="0"/>
                <a:cs typeface="Times New Roman" panose="02020603050405020304" pitchFamily="18" charset="0"/>
                <a:sym typeface="Symbol" panose="05050102010706020507" pitchFamily="18" charset="2"/>
              </a:rPr>
              <a:t>integer</a:t>
            </a:r>
            <a:r>
              <a:rPr lang="en-US" altLang="en-US" dirty="0">
                <a:latin typeface="Times New Roman" panose="02020603050405020304" pitchFamily="18" charset="0"/>
                <a:cs typeface="Times New Roman" panose="02020603050405020304" pitchFamily="18" charset="0"/>
                <a:sym typeface="Symbol" panose="05050102010706020507" pitchFamily="18" charset="2"/>
              </a:rPr>
              <a:t> p </a:t>
            </a:r>
            <a:r>
              <a:rPr lang="en-US" altLang="en-US" dirty="0">
                <a:solidFill>
                  <a:schemeClr val="accent6">
                    <a:lumMod val="50000"/>
                  </a:schemeClr>
                </a:solidFill>
                <a:latin typeface="Times New Roman" panose="02020603050405020304" pitchFamily="18" charset="0"/>
                <a:cs typeface="Times New Roman" panose="02020603050405020304" pitchFamily="18" charset="0"/>
                <a:sym typeface="Symbol" panose="05050102010706020507" pitchFamily="18" charset="2"/>
              </a:rPr>
              <a:t>greater than 1 </a:t>
            </a:r>
            <a:r>
              <a:rPr lang="en-US" altLang="en-US" dirty="0">
                <a:latin typeface="Times New Roman" panose="02020603050405020304" pitchFamily="18" charset="0"/>
                <a:cs typeface="Times New Roman" panose="02020603050405020304" pitchFamily="18" charset="0"/>
                <a:sym typeface="Symbol" panose="05050102010706020507" pitchFamily="18" charset="2"/>
              </a:rPr>
              <a:t>is called prime if the </a:t>
            </a:r>
            <a:r>
              <a:rPr lang="en-US" altLang="en-US"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only positive factors of p are 1 and p</a:t>
            </a:r>
            <a:r>
              <a:rPr lang="en-US" altLang="en-US" dirty="0">
                <a:latin typeface="Times New Roman" panose="02020603050405020304" pitchFamily="18" charset="0"/>
                <a:cs typeface="Times New Roman" panose="02020603050405020304" pitchFamily="18" charset="0"/>
                <a:sym typeface="Symbol" panose="05050102010706020507" pitchFamily="18" charset="2"/>
              </a:rPr>
              <a:t>.</a:t>
            </a:r>
          </a:p>
          <a:p>
            <a:pPr marL="0" indent="0">
              <a:lnSpc>
                <a:spcPct val="150000"/>
              </a:lnSpc>
              <a:spcBef>
                <a:spcPct val="0"/>
              </a:spcBef>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A positive integer that is greater than 1 and is not prime is called </a:t>
            </a: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composite</a:t>
            </a:r>
            <a:r>
              <a:rPr lang="en-US" altLang="en-US" dirty="0">
                <a:latin typeface="Times New Roman" panose="02020603050405020304" pitchFamily="18" charset="0"/>
                <a:cs typeface="Times New Roman" panose="02020603050405020304" pitchFamily="18" charset="0"/>
                <a:sym typeface="Symbol" panose="05050102010706020507" pitchFamily="18" charset="2"/>
              </a:rPr>
              <a:t>.</a:t>
            </a:r>
          </a:p>
          <a:p>
            <a:pPr marL="0" indent="0">
              <a:lnSpc>
                <a:spcPct val="150000"/>
              </a:lnSpc>
              <a:spcBef>
                <a:spcPct val="0"/>
              </a:spcBef>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a:t>
            </a:r>
          </a:p>
          <a:p>
            <a:pPr marL="0" indent="0">
              <a:lnSpc>
                <a:spcPct val="150000"/>
              </a:lnSpc>
              <a:spcBef>
                <a:spcPct val="0"/>
              </a:spcBef>
              <a:buNone/>
            </a:pPr>
            <a:r>
              <a:rPr lang="en-US" dirty="0">
                <a:latin typeface="Times New Roman" panose="02020603050405020304" pitchFamily="18" charset="0"/>
                <a:cs typeface="Times New Roman" panose="02020603050405020304" pitchFamily="18" charset="0"/>
              </a:rPr>
              <a:t>The integer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is prime because its only positive factors are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and </a:t>
            </a:r>
            <a:r>
              <a:rPr lang="en-US" dirty="0">
                <a:latin typeface="Times New Roman" panose="02020603050405020304" pitchFamily="18" charset="0"/>
                <a:ea typeface="Cambria Math" pitchFamily="18" charset="0"/>
                <a:cs typeface="Times New Roman" panose="02020603050405020304" pitchFamily="18" charset="0"/>
              </a:rPr>
              <a:t>7</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0" indent="0">
              <a:lnSpc>
                <a:spcPct val="150000"/>
              </a:lnSpc>
              <a:spcBef>
                <a:spcPct val="0"/>
              </a:spcBef>
              <a:buNone/>
            </a:pPr>
            <a:r>
              <a:rPr lang="en-US" dirty="0">
                <a:latin typeface="Times New Roman" panose="02020603050405020304" pitchFamily="18" charset="0"/>
                <a:cs typeface="Times New Roman" panose="02020603050405020304" pitchFamily="18" charset="0"/>
              </a:rPr>
              <a:t>The integer </a:t>
            </a:r>
            <a:r>
              <a:rPr lang="en-US" dirty="0">
                <a:latin typeface="Times New Roman" panose="02020603050405020304" pitchFamily="18" charset="0"/>
                <a:ea typeface="Cambria Math" pitchFamily="18" charset="0"/>
                <a:cs typeface="Times New Roman" panose="02020603050405020304" pitchFamily="18" charset="0"/>
              </a:rPr>
              <a:t>9</a:t>
            </a:r>
            <a:r>
              <a:rPr lang="en-US" dirty="0">
                <a:latin typeface="Times New Roman" panose="02020603050405020304" pitchFamily="18" charset="0"/>
                <a:cs typeface="Times New Roman" panose="02020603050405020304" pitchFamily="18" charset="0"/>
              </a:rPr>
              <a:t> is composite because it is divisible by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p>
          <a:p>
            <a:pPr marL="0" indent="0">
              <a:lnSpc>
                <a:spcPct val="150000"/>
              </a:lnSpc>
              <a:spcBef>
                <a:spcPct val="0"/>
              </a:spcBef>
              <a:buNone/>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p:txBody>
      </p:sp>
      <p:sp>
        <p:nvSpPr>
          <p:cNvPr id="2" name="Date Placeholder 3">
            <a:extLst>
              <a:ext uri="{FF2B5EF4-FFF2-40B4-BE49-F238E27FC236}">
                <a16:creationId xmlns:a16="http://schemas.microsoft.com/office/drawing/2014/main" id="{D744C189-2C91-B80B-54EF-4909435FB160}"/>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340961A3-45E8-15C1-1463-69F33F0816F3}"/>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2275">
                                            <p:txEl>
                                              <p:pRg st="0" end="0"/>
                                            </p:txEl>
                                          </p:spTgt>
                                        </p:tgtEl>
                                        <p:attrNameLst>
                                          <p:attrName>style.visibility</p:attrName>
                                        </p:attrNameLst>
                                      </p:cBhvr>
                                      <p:to>
                                        <p:strVal val="visible"/>
                                      </p:to>
                                    </p:set>
                                    <p:animEffect transition="in" filter="fade">
                                      <p:cBhvr>
                                        <p:cTn id="7" dur="1000"/>
                                        <p:tgtEl>
                                          <p:spTgt spid="182275">
                                            <p:txEl>
                                              <p:pRg st="0" end="0"/>
                                            </p:txEl>
                                          </p:spTgt>
                                        </p:tgtEl>
                                      </p:cBhvr>
                                    </p:animEffect>
                                    <p:anim calcmode="lin" valueType="num">
                                      <p:cBhvr>
                                        <p:cTn id="8" dur="1000" fill="hold"/>
                                        <p:tgtEl>
                                          <p:spTgt spid="1822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8227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82275">
                                            <p:txEl>
                                              <p:pRg st="2" end="2"/>
                                            </p:txEl>
                                          </p:spTgt>
                                        </p:tgtEl>
                                        <p:attrNameLst>
                                          <p:attrName>style.visibility</p:attrName>
                                        </p:attrNameLst>
                                      </p:cBhvr>
                                      <p:to>
                                        <p:strVal val="visible"/>
                                      </p:to>
                                    </p:set>
                                    <p:animEffect transition="in" filter="fade">
                                      <p:cBhvr>
                                        <p:cTn id="14" dur="1000"/>
                                        <p:tgtEl>
                                          <p:spTgt spid="182275">
                                            <p:txEl>
                                              <p:pRg st="2" end="2"/>
                                            </p:txEl>
                                          </p:spTgt>
                                        </p:tgtEl>
                                      </p:cBhvr>
                                    </p:animEffect>
                                    <p:anim calcmode="lin" valueType="num">
                                      <p:cBhvr>
                                        <p:cTn id="15" dur="1000" fill="hold"/>
                                        <p:tgtEl>
                                          <p:spTgt spid="18227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8227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82275">
                                            <p:txEl>
                                              <p:pRg st="3" end="3"/>
                                            </p:txEl>
                                          </p:spTgt>
                                        </p:tgtEl>
                                        <p:attrNameLst>
                                          <p:attrName>style.visibility</p:attrName>
                                        </p:attrNameLst>
                                      </p:cBhvr>
                                      <p:to>
                                        <p:strVal val="visible"/>
                                      </p:to>
                                    </p:set>
                                    <p:animEffect transition="in" filter="fade">
                                      <p:cBhvr>
                                        <p:cTn id="21" dur="1000"/>
                                        <p:tgtEl>
                                          <p:spTgt spid="182275">
                                            <p:txEl>
                                              <p:pRg st="3" end="3"/>
                                            </p:txEl>
                                          </p:spTgt>
                                        </p:tgtEl>
                                      </p:cBhvr>
                                    </p:animEffect>
                                    <p:anim calcmode="lin" valueType="num">
                                      <p:cBhvr>
                                        <p:cTn id="22" dur="1000" fill="hold"/>
                                        <p:tgtEl>
                                          <p:spTgt spid="18227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8227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2275">
                                            <p:txEl>
                                              <p:pRg st="4" end="4"/>
                                            </p:txEl>
                                          </p:spTgt>
                                        </p:tgtEl>
                                        <p:attrNameLst>
                                          <p:attrName>style.visibility</p:attrName>
                                        </p:attrNameLst>
                                      </p:cBhvr>
                                      <p:to>
                                        <p:strVal val="visible"/>
                                      </p:to>
                                    </p:set>
                                    <p:animEffect transition="in" filter="fade">
                                      <p:cBhvr>
                                        <p:cTn id="28" dur="1000"/>
                                        <p:tgtEl>
                                          <p:spTgt spid="182275">
                                            <p:txEl>
                                              <p:pRg st="4" end="4"/>
                                            </p:txEl>
                                          </p:spTgt>
                                        </p:tgtEl>
                                      </p:cBhvr>
                                    </p:animEffect>
                                    <p:anim calcmode="lin" valueType="num">
                                      <p:cBhvr>
                                        <p:cTn id="29" dur="1000" fill="hold"/>
                                        <p:tgtEl>
                                          <p:spTgt spid="18227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8227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82275">
                                            <p:txEl>
                                              <p:pRg st="5" end="5"/>
                                            </p:txEl>
                                          </p:spTgt>
                                        </p:tgtEl>
                                        <p:attrNameLst>
                                          <p:attrName>style.visibility</p:attrName>
                                        </p:attrNameLst>
                                      </p:cBhvr>
                                      <p:to>
                                        <p:strVal val="visible"/>
                                      </p:to>
                                    </p:set>
                                    <p:animEffect transition="in" filter="fade">
                                      <p:cBhvr>
                                        <p:cTn id="35" dur="1000"/>
                                        <p:tgtEl>
                                          <p:spTgt spid="182275">
                                            <p:txEl>
                                              <p:pRg st="5" end="5"/>
                                            </p:txEl>
                                          </p:spTgt>
                                        </p:tgtEl>
                                      </p:cBhvr>
                                    </p:animEffect>
                                    <p:anim calcmode="lin" valueType="num">
                                      <p:cBhvr>
                                        <p:cTn id="36" dur="1000" fill="hold"/>
                                        <p:tgtEl>
                                          <p:spTgt spid="18227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8227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The Fundamental Theorem of Arithmetic</a:t>
            </a:r>
          </a:p>
        </p:txBody>
      </p:sp>
      <p:sp>
        <p:nvSpPr>
          <p:cNvPr id="3" name="Content Placeholder 2"/>
          <p:cNvSpPr>
            <a:spLocks noGrp="1"/>
          </p:cNvSpPr>
          <p:nvPr>
            <p:ph idx="1"/>
          </p:nvPr>
        </p:nvSpPr>
        <p:spPr/>
        <p:txBody>
          <a:bodyPr>
            <a:normAutofit lnSpcReduction="10000"/>
          </a:bodyPr>
          <a:lstStyle/>
          <a:p>
            <a:pPr algn="just">
              <a:lnSpc>
                <a:spcPct val="150000"/>
              </a:lnSpc>
              <a:buNone/>
            </a:pPr>
            <a:r>
              <a:rPr lang="en-US" b="1" dirty="0"/>
              <a:t>   </a:t>
            </a:r>
            <a:r>
              <a:rPr lang="en-US" b="1" dirty="0">
                <a:latin typeface="Times New Roman" panose="02020603050405020304" pitchFamily="18" charset="0"/>
                <a:cs typeface="Times New Roman" panose="02020603050405020304" pitchFamily="18" charset="0"/>
              </a:rPr>
              <a:t>Theorem</a:t>
            </a:r>
            <a:r>
              <a:rPr lang="en-US" dirty="0">
                <a:latin typeface="Times New Roman" panose="02020603050405020304" pitchFamily="18" charset="0"/>
                <a:cs typeface="Times New Roman" panose="02020603050405020304" pitchFamily="18" charset="0"/>
              </a:rPr>
              <a:t>: Every positive integer </a:t>
            </a:r>
            <a:r>
              <a:rPr lang="en-US" dirty="0">
                <a:solidFill>
                  <a:srgbClr val="0070C0"/>
                </a:solidFill>
                <a:latin typeface="Times New Roman" panose="02020603050405020304" pitchFamily="18" charset="0"/>
                <a:cs typeface="Times New Roman" panose="02020603050405020304" pitchFamily="18" charset="0"/>
              </a:rPr>
              <a:t>greater than </a:t>
            </a:r>
            <a:r>
              <a:rPr lang="en-US" dirty="0">
                <a:solidFill>
                  <a:srgbClr val="0070C0"/>
                </a:solidFill>
                <a:latin typeface="Times New Roman" panose="02020603050405020304" pitchFamily="18" charset="0"/>
                <a:ea typeface="Cambria Math" pitchFamily="18" charset="0"/>
                <a:cs typeface="Times New Roman" panose="02020603050405020304" pitchFamily="18" charset="0"/>
              </a:rPr>
              <a:t>1</a:t>
            </a:r>
            <a:r>
              <a:rPr lang="en-US" dirty="0">
                <a:solidFill>
                  <a:srgbClr val="0070C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can be written </a:t>
            </a:r>
            <a:r>
              <a:rPr lang="en-US" dirty="0">
                <a:solidFill>
                  <a:srgbClr val="002060"/>
                </a:solidFill>
                <a:latin typeface="Times New Roman" panose="02020603050405020304" pitchFamily="18" charset="0"/>
                <a:cs typeface="Times New Roman" panose="02020603050405020304" pitchFamily="18" charset="0"/>
              </a:rPr>
              <a:t>uniquely as a prime or as the product of two or more primes</a:t>
            </a:r>
            <a:r>
              <a:rPr lang="en-US" dirty="0">
                <a:latin typeface="Times New Roman" panose="02020603050405020304" pitchFamily="18" charset="0"/>
                <a:cs typeface="Times New Roman" panose="02020603050405020304" pitchFamily="18" charset="0"/>
              </a:rPr>
              <a:t> where the prime factors are written in order of </a:t>
            </a:r>
            <a:r>
              <a:rPr lang="en-US" dirty="0" err="1">
                <a:solidFill>
                  <a:srgbClr val="0070C0"/>
                </a:solidFill>
                <a:latin typeface="Times New Roman" panose="02020603050405020304" pitchFamily="18" charset="0"/>
                <a:cs typeface="Times New Roman" panose="02020603050405020304" pitchFamily="18" charset="0"/>
              </a:rPr>
              <a:t>nondecreasing</a:t>
            </a:r>
            <a:r>
              <a:rPr lang="en-US" dirty="0">
                <a:latin typeface="Times New Roman" panose="02020603050405020304" pitchFamily="18" charset="0"/>
                <a:cs typeface="Times New Roman" panose="02020603050405020304" pitchFamily="18" charset="0"/>
              </a:rPr>
              <a:t> size. </a:t>
            </a:r>
          </a:p>
          <a:p>
            <a:pPr>
              <a:lnSpc>
                <a:spcPct val="150000"/>
              </a:lnSpc>
              <a:buNone/>
            </a:pPr>
            <a:r>
              <a:rPr lang="en-US" dirty="0">
                <a:latin typeface="Times New Roman" panose="02020603050405020304" pitchFamily="18" charset="0"/>
                <a:cs typeface="Times New Roman" panose="02020603050405020304" pitchFamily="18" charset="0"/>
              </a:rPr>
              <a:t>    Examples:</a:t>
            </a:r>
          </a:p>
          <a:p>
            <a:pPr lvl="1">
              <a:lnSpc>
                <a:spcPct val="150000"/>
              </a:lnSpc>
            </a:pPr>
            <a:r>
              <a:rPr lang="en-US" dirty="0">
                <a:latin typeface="Times New Roman" panose="02020603050405020304" pitchFamily="18" charset="0"/>
                <a:ea typeface="Cambria Math" pitchFamily="18" charset="0"/>
                <a:cs typeface="Times New Roman" panose="02020603050405020304" pitchFamily="18" charset="0"/>
              </a:rPr>
              <a:t>100 = 2 </a:t>
            </a:r>
            <a:r>
              <a:rPr lang="en-US" dirty="0">
                <a:latin typeface="Times New Roman" panose="02020603050405020304" pitchFamily="18" charset="0"/>
                <a:ea typeface="Cambria Math"/>
                <a:cs typeface="Times New Roman" panose="02020603050405020304" pitchFamily="18" charset="0"/>
              </a:rPr>
              <a:t>∙ 2 ∙ 5 ∙ 5 = 2</a:t>
            </a:r>
            <a:r>
              <a:rPr lang="en-US" baseline="30000" dirty="0">
                <a:latin typeface="Times New Roman" panose="02020603050405020304" pitchFamily="18" charset="0"/>
                <a:ea typeface="Cambria Math"/>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 ∙ 5</a:t>
            </a:r>
            <a:r>
              <a:rPr lang="en-US" baseline="30000" dirty="0">
                <a:latin typeface="Times New Roman" panose="02020603050405020304" pitchFamily="18" charset="0"/>
                <a:ea typeface="Cambria Math"/>
                <a:cs typeface="Times New Roman" panose="02020603050405020304" pitchFamily="18" charset="0"/>
              </a:rPr>
              <a:t>2</a:t>
            </a:r>
            <a:r>
              <a:rPr lang="en-US" dirty="0">
                <a:latin typeface="Times New Roman" panose="02020603050405020304" pitchFamily="18" charset="0"/>
                <a:ea typeface="Cambria Math"/>
                <a:cs typeface="Times New Roman" panose="02020603050405020304" pitchFamily="18" charset="0"/>
              </a:rPr>
              <a:t> </a:t>
            </a:r>
          </a:p>
          <a:p>
            <a:pPr lvl="1">
              <a:lnSpc>
                <a:spcPct val="150000"/>
              </a:lnSpc>
            </a:pPr>
            <a:r>
              <a:rPr lang="en-US" dirty="0">
                <a:latin typeface="Times New Roman" panose="02020603050405020304" pitchFamily="18" charset="0"/>
                <a:ea typeface="Cambria Math"/>
                <a:cs typeface="Times New Roman" panose="02020603050405020304" pitchFamily="18" charset="0"/>
              </a:rPr>
              <a:t>641 = 641</a:t>
            </a:r>
          </a:p>
          <a:p>
            <a:pPr lvl="1">
              <a:lnSpc>
                <a:spcPct val="150000"/>
              </a:lnSpc>
            </a:pPr>
            <a:r>
              <a:rPr lang="en-US" dirty="0">
                <a:latin typeface="Times New Roman" panose="02020603050405020304" pitchFamily="18" charset="0"/>
                <a:ea typeface="Cambria Math"/>
                <a:cs typeface="Times New Roman" panose="02020603050405020304" pitchFamily="18" charset="0"/>
              </a:rPr>
              <a:t>999</a:t>
            </a:r>
            <a:r>
              <a:rPr lang="en-US" dirty="0">
                <a:latin typeface="Times New Roman" panose="02020603050405020304" pitchFamily="18" charset="0"/>
                <a:ea typeface="Cambria Math" pitchFamily="18" charset="0"/>
                <a:cs typeface="Times New Roman" panose="02020603050405020304" pitchFamily="18" charset="0"/>
              </a:rPr>
              <a:t> = 3 </a:t>
            </a:r>
            <a:r>
              <a:rPr lang="en-US" dirty="0">
                <a:latin typeface="Times New Roman" panose="02020603050405020304" pitchFamily="18" charset="0"/>
                <a:ea typeface="Cambria Math"/>
                <a:cs typeface="Times New Roman" panose="02020603050405020304" pitchFamily="18" charset="0"/>
              </a:rPr>
              <a:t>∙ 3 ∙ 3 ∙ 37 = 3</a:t>
            </a:r>
            <a:r>
              <a:rPr lang="en-US" baseline="30000" dirty="0">
                <a:latin typeface="Times New Roman" panose="02020603050405020304" pitchFamily="18" charset="0"/>
                <a:ea typeface="Cambria Math"/>
                <a:cs typeface="Times New Roman" panose="02020603050405020304" pitchFamily="18" charset="0"/>
              </a:rPr>
              <a:t>3</a:t>
            </a:r>
            <a:r>
              <a:rPr lang="en-US" dirty="0">
                <a:latin typeface="Times New Roman" panose="02020603050405020304" pitchFamily="18" charset="0"/>
                <a:ea typeface="Cambria Math"/>
                <a:cs typeface="Times New Roman" panose="02020603050405020304" pitchFamily="18" charset="0"/>
              </a:rPr>
              <a:t> ∙ 37 </a:t>
            </a:r>
          </a:p>
          <a:p>
            <a:pPr lvl="1">
              <a:lnSpc>
                <a:spcPct val="150000"/>
              </a:lnSpc>
            </a:pPr>
            <a:r>
              <a:rPr lang="en-US" dirty="0">
                <a:latin typeface="Times New Roman" panose="02020603050405020304" pitchFamily="18" charset="0"/>
                <a:ea typeface="Cambria Math"/>
                <a:cs typeface="Times New Roman" panose="02020603050405020304" pitchFamily="18" charset="0"/>
              </a:rPr>
              <a:t>1024</a:t>
            </a:r>
            <a:r>
              <a:rPr lang="en-US" dirty="0">
                <a:latin typeface="Times New Roman" panose="02020603050405020304" pitchFamily="18" charset="0"/>
                <a:ea typeface="Cambria Math" pitchFamily="18" charset="0"/>
                <a:cs typeface="Times New Roman" panose="02020603050405020304" pitchFamily="18" charset="0"/>
              </a:rPr>
              <a:t> = 2 </a:t>
            </a:r>
            <a:r>
              <a:rPr lang="en-US" dirty="0">
                <a:latin typeface="Times New Roman" panose="02020603050405020304" pitchFamily="18" charset="0"/>
                <a:ea typeface="Cambria Math"/>
                <a:cs typeface="Times New Roman" panose="02020603050405020304" pitchFamily="18" charset="0"/>
              </a:rPr>
              <a:t>∙ 2 ∙ 2 ∙ 2 ∙ 2 ∙ 2 ∙ 2 ∙ 2 ∙ 2 ∙ 2 = 2</a:t>
            </a:r>
            <a:r>
              <a:rPr lang="en-US" baseline="30000" dirty="0">
                <a:latin typeface="Times New Roman" panose="02020603050405020304" pitchFamily="18" charset="0"/>
                <a:ea typeface="Cambria Math"/>
                <a:cs typeface="Times New Roman" panose="02020603050405020304" pitchFamily="18" charset="0"/>
              </a:rPr>
              <a:t>10</a:t>
            </a:r>
            <a:r>
              <a:rPr lang="en-US" dirty="0">
                <a:latin typeface="Times New Roman" panose="02020603050405020304" pitchFamily="18" charset="0"/>
                <a:ea typeface="Cambria Math"/>
                <a:cs typeface="Times New Roman" panose="02020603050405020304" pitchFamily="18" charset="0"/>
              </a:rPr>
              <a:t> </a:t>
            </a:r>
            <a:endParaRPr lang="en-US" dirty="0">
              <a:latin typeface="Times New Roman" panose="02020603050405020304" pitchFamily="18" charset="0"/>
              <a:ea typeface="Cambria Math" pitchFamily="18" charset="0"/>
              <a:cs typeface="Times New Roman" panose="02020603050405020304" pitchFamily="18" charset="0"/>
            </a:endParaRPr>
          </a:p>
        </p:txBody>
      </p:sp>
    </p:spTree>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626F5FDA-A556-14F2-9C9C-D3CE3B6DAD23}"/>
              </a:ext>
            </a:extLst>
          </p:cNvPr>
          <p:cNvSpPr>
            <a:spLocks noGrp="1"/>
          </p:cNvSpPr>
          <p:nvPr>
            <p:ph type="sldNum" sz="quarter" idx="12"/>
          </p:nvPr>
        </p:nvSpPr>
        <p:spPr/>
        <p:txBody>
          <a:bodyPr/>
          <a:lstStyle/>
          <a:p>
            <a:fld id="{9941340F-C22E-4D7C-8376-7AEC1C94CC1F}" type="slidenum">
              <a:rPr lang="en-CA" altLang="en-US" sz="2000">
                <a:latin typeface="Times New Roman" panose="02020603050405020304" pitchFamily="18" charset="0"/>
                <a:cs typeface="Times New Roman" panose="02020603050405020304" pitchFamily="18" charset="0"/>
              </a:rPr>
              <a:pPr/>
              <a:t>18</a:t>
            </a:fld>
            <a:endParaRPr lang="en-CA" altLang="en-US" sz="2000">
              <a:latin typeface="Times New Roman" panose="02020603050405020304" pitchFamily="18" charset="0"/>
              <a:cs typeface="Times New Roman" panose="02020603050405020304" pitchFamily="18" charset="0"/>
            </a:endParaRPr>
          </a:p>
        </p:txBody>
      </p:sp>
      <p:sp>
        <p:nvSpPr>
          <p:cNvPr id="183298" name="Rectangle 2">
            <a:extLst>
              <a:ext uri="{FF2B5EF4-FFF2-40B4-BE49-F238E27FC236}">
                <a16:creationId xmlns:a16="http://schemas.microsoft.com/office/drawing/2014/main" id="{22A1187C-194C-A7CB-34AA-D12F66E32B41}"/>
              </a:ext>
            </a:extLst>
          </p:cNvPr>
          <p:cNvSpPr>
            <a:spLocks noGrp="1" noChangeArrowheads="1"/>
          </p:cNvSpPr>
          <p:nvPr>
            <p:ph type="title"/>
          </p:nvPr>
        </p:nvSpPr>
        <p:spPr/>
        <p:txBody>
          <a:bodyPr/>
          <a:lstStyle/>
          <a:p>
            <a:r>
              <a:rPr lang="en-US" altLang="en-US" sz="3600"/>
              <a:t>Primes</a:t>
            </a:r>
            <a:endParaRPr lang="en-CA" altLang="en-US" sz="3600"/>
          </a:p>
        </p:txBody>
      </p:sp>
      <p:sp>
        <p:nvSpPr>
          <p:cNvPr id="2" name="Date Placeholder 3">
            <a:extLst>
              <a:ext uri="{FF2B5EF4-FFF2-40B4-BE49-F238E27FC236}">
                <a16:creationId xmlns:a16="http://schemas.microsoft.com/office/drawing/2014/main" id="{3DF39435-BD73-04E6-0AA3-3DF18AE9C395}"/>
              </a:ext>
            </a:extLst>
          </p:cNvPr>
          <p:cNvSpPr>
            <a:spLocks noGrp="1"/>
          </p:cNvSpPr>
          <p:nvPr>
            <p:ph type="dt" sz="half" idx="4294967295"/>
          </p:nvPr>
        </p:nvSpPr>
        <p:spPr>
          <a:xfrm>
            <a:off x="0" y="0"/>
            <a:ext cx="0" cy="0"/>
          </a:xfrm>
        </p:spPr>
        <p:txBody>
          <a:bodyPr/>
          <a:lstStyle/>
          <a:p>
            <a:r>
              <a:rPr lang="en-US" altLang="en-US" sz="2400">
                <a:latin typeface="Times New Roman" panose="02020603050405020304" pitchFamily="18" charset="0"/>
                <a:cs typeface="Times New Roman" panose="02020603050405020304" pitchFamily="18" charset="0"/>
              </a:rPr>
              <a:t>Fall 2002</a:t>
            </a:r>
            <a:endParaRPr lang="en-CA" altLang="en-US" sz="2400">
              <a:latin typeface="Times New Roman" panose="02020603050405020304" pitchFamily="18" charset="0"/>
              <a:cs typeface="Times New Roman" panose="02020603050405020304" pitchFamily="18" charset="0"/>
            </a:endParaRPr>
          </a:p>
        </p:txBody>
      </p:sp>
      <p:sp>
        <p:nvSpPr>
          <p:cNvPr id="3" name="Footer Placeholder 4">
            <a:extLst>
              <a:ext uri="{FF2B5EF4-FFF2-40B4-BE49-F238E27FC236}">
                <a16:creationId xmlns:a16="http://schemas.microsoft.com/office/drawing/2014/main" id="{40317780-D685-BB7C-8C87-69646C6ED5A0}"/>
              </a:ext>
            </a:extLst>
          </p:cNvPr>
          <p:cNvSpPr>
            <a:spLocks noGrp="1"/>
          </p:cNvSpPr>
          <p:nvPr>
            <p:ph type="ftr" sz="quarter" idx="4294967295"/>
          </p:nvPr>
        </p:nvSpPr>
        <p:spPr>
          <a:xfrm>
            <a:off x="0" y="0"/>
            <a:ext cx="0" cy="0"/>
          </a:xfrm>
        </p:spPr>
        <p:txBody>
          <a:bodyPr/>
          <a:lstStyle/>
          <a:p>
            <a:r>
              <a:rPr lang="en-US" altLang="en-US" sz="2400">
                <a:latin typeface="Times New Roman" panose="02020603050405020304" pitchFamily="18" charset="0"/>
                <a:cs typeface="Times New Roman" panose="02020603050405020304" pitchFamily="18" charset="0"/>
              </a:rPr>
              <a:t>CMSC 203 - Discrete Structures</a:t>
            </a:r>
            <a:endParaRPr lang="en-CA" altLang="en-US" sz="2400">
              <a:latin typeface="Times New Roman" panose="02020603050405020304" pitchFamily="18" charset="0"/>
              <a:cs typeface="Times New Roman" panose="02020603050405020304" pitchFamily="18" charset="0"/>
            </a:endParaRPr>
          </a:p>
        </p:txBody>
      </p:sp>
      <p:sp>
        <p:nvSpPr>
          <p:cNvPr id="183300" name="Text Box 4">
            <a:extLst>
              <a:ext uri="{FF2B5EF4-FFF2-40B4-BE49-F238E27FC236}">
                <a16:creationId xmlns:a16="http://schemas.microsoft.com/office/drawing/2014/main" id="{D83D6634-6E26-DD29-A271-071363B62693}"/>
              </a:ext>
            </a:extLst>
          </p:cNvPr>
          <p:cNvSpPr txBox="1">
            <a:spLocks noChangeArrowheads="1"/>
          </p:cNvSpPr>
          <p:nvPr/>
        </p:nvSpPr>
        <p:spPr bwMode="auto">
          <a:xfrm>
            <a:off x="3505200" y="17526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3·5</a:t>
            </a:r>
          </a:p>
        </p:txBody>
      </p:sp>
      <p:sp>
        <p:nvSpPr>
          <p:cNvPr id="183301" name="Text Box 5">
            <a:extLst>
              <a:ext uri="{FF2B5EF4-FFF2-40B4-BE49-F238E27FC236}">
                <a16:creationId xmlns:a16="http://schemas.microsoft.com/office/drawing/2014/main" id="{8036EECD-6726-DE92-2016-25015E156A0F}"/>
              </a:ext>
            </a:extLst>
          </p:cNvPr>
          <p:cNvSpPr txBox="1">
            <a:spLocks noChangeArrowheads="1"/>
          </p:cNvSpPr>
          <p:nvPr/>
        </p:nvSpPr>
        <p:spPr bwMode="auto">
          <a:xfrm>
            <a:off x="2133600" y="23622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48 =</a:t>
            </a:r>
          </a:p>
        </p:txBody>
      </p:sp>
      <p:sp>
        <p:nvSpPr>
          <p:cNvPr id="183302" name="Text Box 6">
            <a:extLst>
              <a:ext uri="{FF2B5EF4-FFF2-40B4-BE49-F238E27FC236}">
                <a16:creationId xmlns:a16="http://schemas.microsoft.com/office/drawing/2014/main" id="{E69C8A50-89E2-272F-5EF8-BB7CC65050F0}"/>
              </a:ext>
            </a:extLst>
          </p:cNvPr>
          <p:cNvSpPr txBox="1">
            <a:spLocks noChangeArrowheads="1"/>
          </p:cNvSpPr>
          <p:nvPr/>
        </p:nvSpPr>
        <p:spPr bwMode="auto">
          <a:xfrm>
            <a:off x="2133600" y="29718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17 =</a:t>
            </a:r>
          </a:p>
        </p:txBody>
      </p:sp>
      <p:sp>
        <p:nvSpPr>
          <p:cNvPr id="183303" name="Text Box 7">
            <a:extLst>
              <a:ext uri="{FF2B5EF4-FFF2-40B4-BE49-F238E27FC236}">
                <a16:creationId xmlns:a16="http://schemas.microsoft.com/office/drawing/2014/main" id="{8C181E89-117E-E95E-E4B8-325399468AC2}"/>
              </a:ext>
            </a:extLst>
          </p:cNvPr>
          <p:cNvSpPr txBox="1">
            <a:spLocks noChangeArrowheads="1"/>
          </p:cNvSpPr>
          <p:nvPr/>
        </p:nvSpPr>
        <p:spPr bwMode="auto">
          <a:xfrm>
            <a:off x="2133600" y="35814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100 =</a:t>
            </a:r>
          </a:p>
        </p:txBody>
      </p:sp>
      <p:sp>
        <p:nvSpPr>
          <p:cNvPr id="183304" name="Text Box 8">
            <a:extLst>
              <a:ext uri="{FF2B5EF4-FFF2-40B4-BE49-F238E27FC236}">
                <a16:creationId xmlns:a16="http://schemas.microsoft.com/office/drawing/2014/main" id="{0ACF3BB0-22ED-4267-A1AB-53DF68C91176}"/>
              </a:ext>
            </a:extLst>
          </p:cNvPr>
          <p:cNvSpPr txBox="1">
            <a:spLocks noChangeArrowheads="1"/>
          </p:cNvSpPr>
          <p:nvPr/>
        </p:nvSpPr>
        <p:spPr bwMode="auto">
          <a:xfrm>
            <a:off x="2133600" y="41910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512 =</a:t>
            </a:r>
          </a:p>
        </p:txBody>
      </p:sp>
      <p:sp>
        <p:nvSpPr>
          <p:cNvPr id="183305" name="Text Box 9">
            <a:extLst>
              <a:ext uri="{FF2B5EF4-FFF2-40B4-BE49-F238E27FC236}">
                <a16:creationId xmlns:a16="http://schemas.microsoft.com/office/drawing/2014/main" id="{B4233AF8-6195-EAA2-531D-31FDB597DE80}"/>
              </a:ext>
            </a:extLst>
          </p:cNvPr>
          <p:cNvSpPr txBox="1">
            <a:spLocks noChangeArrowheads="1"/>
          </p:cNvSpPr>
          <p:nvPr/>
        </p:nvSpPr>
        <p:spPr bwMode="auto">
          <a:xfrm>
            <a:off x="2133600" y="48006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515 =</a:t>
            </a:r>
          </a:p>
        </p:txBody>
      </p:sp>
      <p:sp>
        <p:nvSpPr>
          <p:cNvPr id="183306" name="Text Box 10">
            <a:extLst>
              <a:ext uri="{FF2B5EF4-FFF2-40B4-BE49-F238E27FC236}">
                <a16:creationId xmlns:a16="http://schemas.microsoft.com/office/drawing/2014/main" id="{87B5E83A-FBA5-26C3-EC4A-012479DEE71F}"/>
              </a:ext>
            </a:extLst>
          </p:cNvPr>
          <p:cNvSpPr txBox="1">
            <a:spLocks noChangeArrowheads="1"/>
          </p:cNvSpPr>
          <p:nvPr/>
        </p:nvSpPr>
        <p:spPr bwMode="auto">
          <a:xfrm>
            <a:off x="2133600" y="54102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28 =</a:t>
            </a:r>
          </a:p>
        </p:txBody>
      </p:sp>
      <p:sp>
        <p:nvSpPr>
          <p:cNvPr id="183307" name="Text Box 11">
            <a:extLst>
              <a:ext uri="{FF2B5EF4-FFF2-40B4-BE49-F238E27FC236}">
                <a16:creationId xmlns:a16="http://schemas.microsoft.com/office/drawing/2014/main" id="{2859BE2A-C30F-7AF5-6344-84DC04514315}"/>
              </a:ext>
            </a:extLst>
          </p:cNvPr>
          <p:cNvSpPr txBox="1">
            <a:spLocks noChangeArrowheads="1"/>
          </p:cNvSpPr>
          <p:nvPr/>
        </p:nvSpPr>
        <p:spPr bwMode="auto">
          <a:xfrm>
            <a:off x="2209800" y="1752601"/>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15 =</a:t>
            </a:r>
          </a:p>
        </p:txBody>
      </p:sp>
      <p:sp>
        <p:nvSpPr>
          <p:cNvPr id="183308" name="Text Box 12">
            <a:extLst>
              <a:ext uri="{FF2B5EF4-FFF2-40B4-BE49-F238E27FC236}">
                <a16:creationId xmlns:a16="http://schemas.microsoft.com/office/drawing/2014/main" id="{002B3C7C-31D5-193B-8533-65B282511A85}"/>
              </a:ext>
            </a:extLst>
          </p:cNvPr>
          <p:cNvSpPr txBox="1">
            <a:spLocks noChangeArrowheads="1"/>
          </p:cNvSpPr>
          <p:nvPr/>
        </p:nvSpPr>
        <p:spPr bwMode="auto">
          <a:xfrm>
            <a:off x="3505200" y="23622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2·2·2·2·3 = 2</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4</a:t>
            </a: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·3</a:t>
            </a:r>
          </a:p>
        </p:txBody>
      </p:sp>
      <p:sp>
        <p:nvSpPr>
          <p:cNvPr id="183309" name="Text Box 13">
            <a:extLst>
              <a:ext uri="{FF2B5EF4-FFF2-40B4-BE49-F238E27FC236}">
                <a16:creationId xmlns:a16="http://schemas.microsoft.com/office/drawing/2014/main" id="{D5D68B93-63C0-E584-DF87-ACD614E295BF}"/>
              </a:ext>
            </a:extLst>
          </p:cNvPr>
          <p:cNvSpPr txBox="1">
            <a:spLocks noChangeArrowheads="1"/>
          </p:cNvSpPr>
          <p:nvPr/>
        </p:nvSpPr>
        <p:spPr bwMode="auto">
          <a:xfrm>
            <a:off x="3505200" y="29718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17</a:t>
            </a:r>
          </a:p>
        </p:txBody>
      </p:sp>
      <p:sp>
        <p:nvSpPr>
          <p:cNvPr id="183310" name="Text Box 14">
            <a:extLst>
              <a:ext uri="{FF2B5EF4-FFF2-40B4-BE49-F238E27FC236}">
                <a16:creationId xmlns:a16="http://schemas.microsoft.com/office/drawing/2014/main" id="{A96FDF93-C0F4-5090-AA04-8E08BB8FD4B1}"/>
              </a:ext>
            </a:extLst>
          </p:cNvPr>
          <p:cNvSpPr txBox="1">
            <a:spLocks noChangeArrowheads="1"/>
          </p:cNvSpPr>
          <p:nvPr/>
        </p:nvSpPr>
        <p:spPr bwMode="auto">
          <a:xfrm>
            <a:off x="3505200" y="35814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2·2·5·5 = 2</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·5</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p>
        </p:txBody>
      </p:sp>
      <p:sp>
        <p:nvSpPr>
          <p:cNvPr id="183311" name="Text Box 15">
            <a:extLst>
              <a:ext uri="{FF2B5EF4-FFF2-40B4-BE49-F238E27FC236}">
                <a16:creationId xmlns:a16="http://schemas.microsoft.com/office/drawing/2014/main" id="{FCFBF055-2BA0-85F7-A399-0215DE904670}"/>
              </a:ext>
            </a:extLst>
          </p:cNvPr>
          <p:cNvSpPr txBox="1">
            <a:spLocks noChangeArrowheads="1"/>
          </p:cNvSpPr>
          <p:nvPr/>
        </p:nvSpPr>
        <p:spPr bwMode="auto">
          <a:xfrm>
            <a:off x="3505200" y="41910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2·2·2·2·2·2·2·2·2 = 2</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9</a:t>
            </a:r>
          </a:p>
        </p:txBody>
      </p:sp>
      <p:sp>
        <p:nvSpPr>
          <p:cNvPr id="183312" name="Text Box 16">
            <a:extLst>
              <a:ext uri="{FF2B5EF4-FFF2-40B4-BE49-F238E27FC236}">
                <a16:creationId xmlns:a16="http://schemas.microsoft.com/office/drawing/2014/main" id="{6E5EFC70-170B-594F-E74A-B7E8A63EFA40}"/>
              </a:ext>
            </a:extLst>
          </p:cNvPr>
          <p:cNvSpPr txBox="1">
            <a:spLocks noChangeArrowheads="1"/>
          </p:cNvSpPr>
          <p:nvPr/>
        </p:nvSpPr>
        <p:spPr bwMode="auto">
          <a:xfrm>
            <a:off x="3505200" y="48006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5·103</a:t>
            </a:r>
          </a:p>
        </p:txBody>
      </p:sp>
      <p:sp>
        <p:nvSpPr>
          <p:cNvPr id="183313" name="Text Box 17">
            <a:extLst>
              <a:ext uri="{FF2B5EF4-FFF2-40B4-BE49-F238E27FC236}">
                <a16:creationId xmlns:a16="http://schemas.microsoft.com/office/drawing/2014/main" id="{7F52FF9E-DD0B-AFF8-3B8F-D4758EDAF11F}"/>
              </a:ext>
            </a:extLst>
          </p:cNvPr>
          <p:cNvSpPr txBox="1">
            <a:spLocks noChangeArrowheads="1"/>
          </p:cNvSpPr>
          <p:nvPr/>
        </p:nvSpPr>
        <p:spPr bwMode="auto">
          <a:xfrm>
            <a:off x="3505200" y="5410201"/>
            <a:ext cx="4648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2·2·7</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83307"/>
                                        </p:tgtEl>
                                        <p:attrNameLst>
                                          <p:attrName>style.visibility</p:attrName>
                                        </p:attrNameLst>
                                      </p:cBhvr>
                                      <p:to>
                                        <p:strVal val="visible"/>
                                      </p:to>
                                    </p:set>
                                    <p:anim calcmode="lin" valueType="num">
                                      <p:cBhvr additive="base">
                                        <p:cTn id="7" dur="500" fill="hold"/>
                                        <p:tgtEl>
                                          <p:spTgt spid="183307"/>
                                        </p:tgtEl>
                                        <p:attrNameLst>
                                          <p:attrName>ppt_x</p:attrName>
                                        </p:attrNameLst>
                                      </p:cBhvr>
                                      <p:tavLst>
                                        <p:tav tm="0">
                                          <p:val>
                                            <p:strVal val="0-#ppt_w/2"/>
                                          </p:val>
                                        </p:tav>
                                        <p:tav tm="100000">
                                          <p:val>
                                            <p:strVal val="#ppt_x"/>
                                          </p:val>
                                        </p:tav>
                                      </p:tavLst>
                                    </p:anim>
                                    <p:anim calcmode="lin" valueType="num">
                                      <p:cBhvr additive="base">
                                        <p:cTn id="8" dur="500" fill="hold"/>
                                        <p:tgtEl>
                                          <p:spTgt spid="18330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183300"/>
                                        </p:tgtEl>
                                        <p:attrNameLst>
                                          <p:attrName>style.visibility</p:attrName>
                                        </p:attrNameLst>
                                      </p:cBhvr>
                                      <p:to>
                                        <p:strVal val="visible"/>
                                      </p:to>
                                    </p:set>
                                    <p:anim calcmode="lin" valueType="num">
                                      <p:cBhvr additive="base">
                                        <p:cTn id="13" dur="500" fill="hold"/>
                                        <p:tgtEl>
                                          <p:spTgt spid="183300"/>
                                        </p:tgtEl>
                                        <p:attrNameLst>
                                          <p:attrName>ppt_x</p:attrName>
                                        </p:attrNameLst>
                                      </p:cBhvr>
                                      <p:tavLst>
                                        <p:tav tm="0">
                                          <p:val>
                                            <p:strVal val="1+#ppt_w/2"/>
                                          </p:val>
                                        </p:tav>
                                        <p:tav tm="100000">
                                          <p:val>
                                            <p:strVal val="#ppt_x"/>
                                          </p:val>
                                        </p:tav>
                                      </p:tavLst>
                                    </p:anim>
                                    <p:anim calcmode="lin" valueType="num">
                                      <p:cBhvr additive="base">
                                        <p:cTn id="14" dur="500" fill="hold"/>
                                        <p:tgtEl>
                                          <p:spTgt spid="18330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83301"/>
                                        </p:tgtEl>
                                        <p:attrNameLst>
                                          <p:attrName>style.visibility</p:attrName>
                                        </p:attrNameLst>
                                      </p:cBhvr>
                                      <p:to>
                                        <p:strVal val="visible"/>
                                      </p:to>
                                    </p:set>
                                    <p:anim calcmode="lin" valueType="num">
                                      <p:cBhvr additive="base">
                                        <p:cTn id="19" dur="500" fill="hold"/>
                                        <p:tgtEl>
                                          <p:spTgt spid="183301"/>
                                        </p:tgtEl>
                                        <p:attrNameLst>
                                          <p:attrName>ppt_x</p:attrName>
                                        </p:attrNameLst>
                                      </p:cBhvr>
                                      <p:tavLst>
                                        <p:tav tm="0">
                                          <p:val>
                                            <p:strVal val="0-#ppt_w/2"/>
                                          </p:val>
                                        </p:tav>
                                        <p:tav tm="100000">
                                          <p:val>
                                            <p:strVal val="#ppt_x"/>
                                          </p:val>
                                        </p:tav>
                                      </p:tavLst>
                                    </p:anim>
                                    <p:anim calcmode="lin" valueType="num">
                                      <p:cBhvr additive="base">
                                        <p:cTn id="20" dur="500" fill="hold"/>
                                        <p:tgtEl>
                                          <p:spTgt spid="18330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183308"/>
                                        </p:tgtEl>
                                        <p:attrNameLst>
                                          <p:attrName>style.visibility</p:attrName>
                                        </p:attrNameLst>
                                      </p:cBhvr>
                                      <p:to>
                                        <p:strVal val="visible"/>
                                      </p:to>
                                    </p:set>
                                    <p:anim calcmode="lin" valueType="num">
                                      <p:cBhvr additive="base">
                                        <p:cTn id="25" dur="500" fill="hold"/>
                                        <p:tgtEl>
                                          <p:spTgt spid="183308"/>
                                        </p:tgtEl>
                                        <p:attrNameLst>
                                          <p:attrName>ppt_x</p:attrName>
                                        </p:attrNameLst>
                                      </p:cBhvr>
                                      <p:tavLst>
                                        <p:tav tm="0">
                                          <p:val>
                                            <p:strVal val="1+#ppt_w/2"/>
                                          </p:val>
                                        </p:tav>
                                        <p:tav tm="100000">
                                          <p:val>
                                            <p:strVal val="#ppt_x"/>
                                          </p:val>
                                        </p:tav>
                                      </p:tavLst>
                                    </p:anim>
                                    <p:anim calcmode="lin" valueType="num">
                                      <p:cBhvr additive="base">
                                        <p:cTn id="26" dur="500" fill="hold"/>
                                        <p:tgtEl>
                                          <p:spTgt spid="18330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83302"/>
                                        </p:tgtEl>
                                        <p:attrNameLst>
                                          <p:attrName>style.visibility</p:attrName>
                                        </p:attrNameLst>
                                      </p:cBhvr>
                                      <p:to>
                                        <p:strVal val="visible"/>
                                      </p:to>
                                    </p:set>
                                    <p:anim calcmode="lin" valueType="num">
                                      <p:cBhvr additive="base">
                                        <p:cTn id="31" dur="500" fill="hold"/>
                                        <p:tgtEl>
                                          <p:spTgt spid="183302"/>
                                        </p:tgtEl>
                                        <p:attrNameLst>
                                          <p:attrName>ppt_x</p:attrName>
                                        </p:attrNameLst>
                                      </p:cBhvr>
                                      <p:tavLst>
                                        <p:tav tm="0">
                                          <p:val>
                                            <p:strVal val="0-#ppt_w/2"/>
                                          </p:val>
                                        </p:tav>
                                        <p:tav tm="100000">
                                          <p:val>
                                            <p:strVal val="#ppt_x"/>
                                          </p:val>
                                        </p:tav>
                                      </p:tavLst>
                                    </p:anim>
                                    <p:anim calcmode="lin" valueType="num">
                                      <p:cBhvr additive="base">
                                        <p:cTn id="32" dur="500" fill="hold"/>
                                        <p:tgtEl>
                                          <p:spTgt spid="183302"/>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p:cTn id="36" dur="1" fill="hold">
                                          <p:stCondLst>
                                            <p:cond delay="0"/>
                                          </p:stCondLst>
                                        </p:cTn>
                                        <p:tgtEl>
                                          <p:spTgt spid="183309"/>
                                        </p:tgtEl>
                                        <p:attrNameLst>
                                          <p:attrName>style.visibility</p:attrName>
                                        </p:attrNameLst>
                                      </p:cBhvr>
                                      <p:to>
                                        <p:strVal val="visible"/>
                                      </p:to>
                                    </p:set>
                                    <p:anim calcmode="lin" valueType="num">
                                      <p:cBhvr additive="base">
                                        <p:cTn id="37" dur="500" fill="hold"/>
                                        <p:tgtEl>
                                          <p:spTgt spid="183309"/>
                                        </p:tgtEl>
                                        <p:attrNameLst>
                                          <p:attrName>ppt_x</p:attrName>
                                        </p:attrNameLst>
                                      </p:cBhvr>
                                      <p:tavLst>
                                        <p:tav tm="0">
                                          <p:val>
                                            <p:strVal val="1+#ppt_w/2"/>
                                          </p:val>
                                        </p:tav>
                                        <p:tav tm="100000">
                                          <p:val>
                                            <p:strVal val="#ppt_x"/>
                                          </p:val>
                                        </p:tav>
                                      </p:tavLst>
                                    </p:anim>
                                    <p:anim calcmode="lin" valueType="num">
                                      <p:cBhvr additive="base">
                                        <p:cTn id="38" dur="500" fill="hold"/>
                                        <p:tgtEl>
                                          <p:spTgt spid="183309"/>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83303"/>
                                        </p:tgtEl>
                                        <p:attrNameLst>
                                          <p:attrName>style.visibility</p:attrName>
                                        </p:attrNameLst>
                                      </p:cBhvr>
                                      <p:to>
                                        <p:strVal val="visible"/>
                                      </p:to>
                                    </p:set>
                                    <p:anim calcmode="lin" valueType="num">
                                      <p:cBhvr additive="base">
                                        <p:cTn id="43" dur="500" fill="hold"/>
                                        <p:tgtEl>
                                          <p:spTgt spid="183303"/>
                                        </p:tgtEl>
                                        <p:attrNameLst>
                                          <p:attrName>ppt_x</p:attrName>
                                        </p:attrNameLst>
                                      </p:cBhvr>
                                      <p:tavLst>
                                        <p:tav tm="0">
                                          <p:val>
                                            <p:strVal val="0-#ppt_w/2"/>
                                          </p:val>
                                        </p:tav>
                                        <p:tav tm="100000">
                                          <p:val>
                                            <p:strVal val="#ppt_x"/>
                                          </p:val>
                                        </p:tav>
                                      </p:tavLst>
                                    </p:anim>
                                    <p:anim calcmode="lin" valueType="num">
                                      <p:cBhvr additive="base">
                                        <p:cTn id="44" dur="500" fill="hold"/>
                                        <p:tgtEl>
                                          <p:spTgt spid="183303"/>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83310"/>
                                        </p:tgtEl>
                                        <p:attrNameLst>
                                          <p:attrName>style.visibility</p:attrName>
                                        </p:attrNameLst>
                                      </p:cBhvr>
                                      <p:to>
                                        <p:strVal val="visible"/>
                                      </p:to>
                                    </p:set>
                                    <p:anim calcmode="lin" valueType="num">
                                      <p:cBhvr additive="base">
                                        <p:cTn id="49" dur="500" fill="hold"/>
                                        <p:tgtEl>
                                          <p:spTgt spid="183310"/>
                                        </p:tgtEl>
                                        <p:attrNameLst>
                                          <p:attrName>ppt_x</p:attrName>
                                        </p:attrNameLst>
                                      </p:cBhvr>
                                      <p:tavLst>
                                        <p:tav tm="0">
                                          <p:val>
                                            <p:strVal val="1+#ppt_w/2"/>
                                          </p:val>
                                        </p:tav>
                                        <p:tav tm="100000">
                                          <p:val>
                                            <p:strVal val="#ppt_x"/>
                                          </p:val>
                                        </p:tav>
                                      </p:tavLst>
                                    </p:anim>
                                    <p:anim calcmode="lin" valueType="num">
                                      <p:cBhvr additive="base">
                                        <p:cTn id="50" dur="500" fill="hold"/>
                                        <p:tgtEl>
                                          <p:spTgt spid="183310"/>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183304"/>
                                        </p:tgtEl>
                                        <p:attrNameLst>
                                          <p:attrName>style.visibility</p:attrName>
                                        </p:attrNameLst>
                                      </p:cBhvr>
                                      <p:to>
                                        <p:strVal val="visible"/>
                                      </p:to>
                                    </p:set>
                                    <p:anim calcmode="lin" valueType="num">
                                      <p:cBhvr additive="base">
                                        <p:cTn id="55" dur="500" fill="hold"/>
                                        <p:tgtEl>
                                          <p:spTgt spid="183304"/>
                                        </p:tgtEl>
                                        <p:attrNameLst>
                                          <p:attrName>ppt_x</p:attrName>
                                        </p:attrNameLst>
                                      </p:cBhvr>
                                      <p:tavLst>
                                        <p:tav tm="0">
                                          <p:val>
                                            <p:strVal val="0-#ppt_w/2"/>
                                          </p:val>
                                        </p:tav>
                                        <p:tav tm="100000">
                                          <p:val>
                                            <p:strVal val="#ppt_x"/>
                                          </p:val>
                                        </p:tav>
                                      </p:tavLst>
                                    </p:anim>
                                    <p:anim calcmode="lin" valueType="num">
                                      <p:cBhvr additive="base">
                                        <p:cTn id="56" dur="500" fill="hold"/>
                                        <p:tgtEl>
                                          <p:spTgt spid="183304"/>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2" fill="hold" nodeType="clickEffect">
                                  <p:stCondLst>
                                    <p:cond delay="0"/>
                                  </p:stCondLst>
                                  <p:childTnLst>
                                    <p:set>
                                      <p:cBhvr>
                                        <p:cTn id="60" dur="1" fill="hold">
                                          <p:stCondLst>
                                            <p:cond delay="0"/>
                                          </p:stCondLst>
                                        </p:cTn>
                                        <p:tgtEl>
                                          <p:spTgt spid="183311"/>
                                        </p:tgtEl>
                                        <p:attrNameLst>
                                          <p:attrName>style.visibility</p:attrName>
                                        </p:attrNameLst>
                                      </p:cBhvr>
                                      <p:to>
                                        <p:strVal val="visible"/>
                                      </p:to>
                                    </p:set>
                                    <p:anim calcmode="lin" valueType="num">
                                      <p:cBhvr additive="base">
                                        <p:cTn id="61" dur="500" fill="hold"/>
                                        <p:tgtEl>
                                          <p:spTgt spid="183311"/>
                                        </p:tgtEl>
                                        <p:attrNameLst>
                                          <p:attrName>ppt_x</p:attrName>
                                        </p:attrNameLst>
                                      </p:cBhvr>
                                      <p:tavLst>
                                        <p:tav tm="0">
                                          <p:val>
                                            <p:strVal val="1+#ppt_w/2"/>
                                          </p:val>
                                        </p:tav>
                                        <p:tav tm="100000">
                                          <p:val>
                                            <p:strVal val="#ppt_x"/>
                                          </p:val>
                                        </p:tav>
                                      </p:tavLst>
                                    </p:anim>
                                    <p:anim calcmode="lin" valueType="num">
                                      <p:cBhvr additive="base">
                                        <p:cTn id="62" dur="500" fill="hold"/>
                                        <p:tgtEl>
                                          <p:spTgt spid="183311"/>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83305"/>
                                        </p:tgtEl>
                                        <p:attrNameLst>
                                          <p:attrName>style.visibility</p:attrName>
                                        </p:attrNameLst>
                                      </p:cBhvr>
                                      <p:to>
                                        <p:strVal val="visible"/>
                                      </p:to>
                                    </p:set>
                                    <p:anim calcmode="lin" valueType="num">
                                      <p:cBhvr additive="base">
                                        <p:cTn id="67" dur="500" fill="hold"/>
                                        <p:tgtEl>
                                          <p:spTgt spid="183305"/>
                                        </p:tgtEl>
                                        <p:attrNameLst>
                                          <p:attrName>ppt_x</p:attrName>
                                        </p:attrNameLst>
                                      </p:cBhvr>
                                      <p:tavLst>
                                        <p:tav tm="0">
                                          <p:val>
                                            <p:strVal val="0-#ppt_w/2"/>
                                          </p:val>
                                        </p:tav>
                                        <p:tav tm="100000">
                                          <p:val>
                                            <p:strVal val="#ppt_x"/>
                                          </p:val>
                                        </p:tav>
                                      </p:tavLst>
                                    </p:anim>
                                    <p:anim calcmode="lin" valueType="num">
                                      <p:cBhvr additive="base">
                                        <p:cTn id="68" dur="500" fill="hold"/>
                                        <p:tgtEl>
                                          <p:spTgt spid="183305"/>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2" fill="hold" nodeType="clickEffect">
                                  <p:stCondLst>
                                    <p:cond delay="0"/>
                                  </p:stCondLst>
                                  <p:childTnLst>
                                    <p:set>
                                      <p:cBhvr>
                                        <p:cTn id="72" dur="1" fill="hold">
                                          <p:stCondLst>
                                            <p:cond delay="0"/>
                                          </p:stCondLst>
                                        </p:cTn>
                                        <p:tgtEl>
                                          <p:spTgt spid="183312"/>
                                        </p:tgtEl>
                                        <p:attrNameLst>
                                          <p:attrName>style.visibility</p:attrName>
                                        </p:attrNameLst>
                                      </p:cBhvr>
                                      <p:to>
                                        <p:strVal val="visible"/>
                                      </p:to>
                                    </p:set>
                                    <p:anim calcmode="lin" valueType="num">
                                      <p:cBhvr additive="base">
                                        <p:cTn id="73" dur="500" fill="hold"/>
                                        <p:tgtEl>
                                          <p:spTgt spid="183312"/>
                                        </p:tgtEl>
                                        <p:attrNameLst>
                                          <p:attrName>ppt_x</p:attrName>
                                        </p:attrNameLst>
                                      </p:cBhvr>
                                      <p:tavLst>
                                        <p:tav tm="0">
                                          <p:val>
                                            <p:strVal val="1+#ppt_w/2"/>
                                          </p:val>
                                        </p:tav>
                                        <p:tav tm="100000">
                                          <p:val>
                                            <p:strVal val="#ppt_x"/>
                                          </p:val>
                                        </p:tav>
                                      </p:tavLst>
                                    </p:anim>
                                    <p:anim calcmode="lin" valueType="num">
                                      <p:cBhvr additive="base">
                                        <p:cTn id="74" dur="500" fill="hold"/>
                                        <p:tgtEl>
                                          <p:spTgt spid="183312"/>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nodeType="clickEffect">
                                  <p:stCondLst>
                                    <p:cond delay="0"/>
                                  </p:stCondLst>
                                  <p:childTnLst>
                                    <p:set>
                                      <p:cBhvr>
                                        <p:cTn id="78" dur="1" fill="hold">
                                          <p:stCondLst>
                                            <p:cond delay="0"/>
                                          </p:stCondLst>
                                        </p:cTn>
                                        <p:tgtEl>
                                          <p:spTgt spid="183306"/>
                                        </p:tgtEl>
                                        <p:attrNameLst>
                                          <p:attrName>style.visibility</p:attrName>
                                        </p:attrNameLst>
                                      </p:cBhvr>
                                      <p:to>
                                        <p:strVal val="visible"/>
                                      </p:to>
                                    </p:set>
                                    <p:anim calcmode="lin" valueType="num">
                                      <p:cBhvr additive="base">
                                        <p:cTn id="79" dur="500" fill="hold"/>
                                        <p:tgtEl>
                                          <p:spTgt spid="183306"/>
                                        </p:tgtEl>
                                        <p:attrNameLst>
                                          <p:attrName>ppt_x</p:attrName>
                                        </p:attrNameLst>
                                      </p:cBhvr>
                                      <p:tavLst>
                                        <p:tav tm="0">
                                          <p:val>
                                            <p:strVal val="0-#ppt_w/2"/>
                                          </p:val>
                                        </p:tav>
                                        <p:tav tm="100000">
                                          <p:val>
                                            <p:strVal val="#ppt_x"/>
                                          </p:val>
                                        </p:tav>
                                      </p:tavLst>
                                    </p:anim>
                                    <p:anim calcmode="lin" valueType="num">
                                      <p:cBhvr additive="base">
                                        <p:cTn id="80" dur="500" fill="hold"/>
                                        <p:tgtEl>
                                          <p:spTgt spid="183306"/>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2" fill="hold" nodeType="clickEffect">
                                  <p:stCondLst>
                                    <p:cond delay="0"/>
                                  </p:stCondLst>
                                  <p:childTnLst>
                                    <p:set>
                                      <p:cBhvr>
                                        <p:cTn id="84" dur="1" fill="hold">
                                          <p:stCondLst>
                                            <p:cond delay="0"/>
                                          </p:stCondLst>
                                        </p:cTn>
                                        <p:tgtEl>
                                          <p:spTgt spid="183313"/>
                                        </p:tgtEl>
                                        <p:attrNameLst>
                                          <p:attrName>style.visibility</p:attrName>
                                        </p:attrNameLst>
                                      </p:cBhvr>
                                      <p:to>
                                        <p:strVal val="visible"/>
                                      </p:to>
                                    </p:set>
                                    <p:anim calcmode="lin" valueType="num">
                                      <p:cBhvr additive="base">
                                        <p:cTn id="85" dur="500" fill="hold"/>
                                        <p:tgtEl>
                                          <p:spTgt spid="183313"/>
                                        </p:tgtEl>
                                        <p:attrNameLst>
                                          <p:attrName>ppt_x</p:attrName>
                                        </p:attrNameLst>
                                      </p:cBhvr>
                                      <p:tavLst>
                                        <p:tav tm="0">
                                          <p:val>
                                            <p:strVal val="1+#ppt_w/2"/>
                                          </p:val>
                                        </p:tav>
                                        <p:tav tm="100000">
                                          <p:val>
                                            <p:strVal val="#ppt_x"/>
                                          </p:val>
                                        </p:tav>
                                      </p:tavLst>
                                    </p:anim>
                                    <p:anim calcmode="lin" valueType="num">
                                      <p:cBhvr additive="base">
                                        <p:cTn id="86" dur="500" fill="hold"/>
                                        <p:tgtEl>
                                          <p:spTgt spid="1833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B7D72035-BF42-9C67-0061-7B2AB5D17FEB}"/>
              </a:ext>
            </a:extLst>
          </p:cNvPr>
          <p:cNvSpPr>
            <a:spLocks noGrp="1"/>
          </p:cNvSpPr>
          <p:nvPr>
            <p:ph type="sldNum" sz="quarter" idx="12"/>
          </p:nvPr>
        </p:nvSpPr>
        <p:spPr/>
        <p:txBody>
          <a:bodyPr/>
          <a:lstStyle/>
          <a:p>
            <a:fld id="{D0A38A2D-B512-4B5F-82C0-1C8C9E1B72F0}" type="slidenum">
              <a:rPr lang="en-CA" altLang="en-US"/>
              <a:pPr/>
              <a:t>19</a:t>
            </a:fld>
            <a:endParaRPr lang="en-CA" altLang="en-US"/>
          </a:p>
        </p:txBody>
      </p:sp>
      <p:sp>
        <p:nvSpPr>
          <p:cNvPr id="188418" name="Rectangle 2">
            <a:extLst>
              <a:ext uri="{FF2B5EF4-FFF2-40B4-BE49-F238E27FC236}">
                <a16:creationId xmlns:a16="http://schemas.microsoft.com/office/drawing/2014/main" id="{FFE0B5FE-6BE8-011B-9BB0-C75A728844E7}"/>
              </a:ext>
            </a:extLst>
          </p:cNvPr>
          <p:cNvSpPr>
            <a:spLocks noGrp="1" noChangeArrowheads="1"/>
          </p:cNvSpPr>
          <p:nvPr>
            <p:ph type="title"/>
          </p:nvPr>
        </p:nvSpPr>
        <p:spPr/>
        <p:txBody>
          <a:bodyPr/>
          <a:lstStyle/>
          <a:p>
            <a:r>
              <a:rPr lang="en-US" altLang="en-US" sz="3600"/>
              <a:t>Greatest Common Divisors</a:t>
            </a:r>
            <a:endParaRPr lang="en-CA" altLang="en-US" sz="3600"/>
          </a:p>
        </p:txBody>
      </p:sp>
      <p:sp>
        <p:nvSpPr>
          <p:cNvPr id="188419" name="Rectangle 3">
            <a:extLst>
              <a:ext uri="{FF2B5EF4-FFF2-40B4-BE49-F238E27FC236}">
                <a16:creationId xmlns:a16="http://schemas.microsoft.com/office/drawing/2014/main" id="{965A39A2-2296-17EF-1BF3-7FA7DA6CBDB8}"/>
              </a:ext>
            </a:extLst>
          </p:cNvPr>
          <p:cNvSpPr>
            <a:spLocks noGrp="1" noChangeArrowheads="1"/>
          </p:cNvSpPr>
          <p:nvPr>
            <p:ph idx="1"/>
          </p:nvPr>
        </p:nvSpPr>
        <p:spPr/>
        <p:txBody>
          <a:bodyPr>
            <a:normAutofit/>
          </a:bodyPr>
          <a:lstStyle/>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Let a and b be integers, </a:t>
            </a:r>
            <a:r>
              <a:rPr lang="en-US" altLang="en-US" dirty="0">
                <a:solidFill>
                  <a:schemeClr val="accent5">
                    <a:lumMod val="75000"/>
                  </a:schemeClr>
                </a:solidFill>
                <a:latin typeface="Times New Roman" panose="02020603050405020304" pitchFamily="18" charset="0"/>
                <a:cs typeface="Times New Roman" panose="02020603050405020304" pitchFamily="18" charset="0"/>
                <a:sym typeface="Symbol" panose="05050102010706020507" pitchFamily="18" charset="2"/>
              </a:rPr>
              <a:t>not both zero</a:t>
            </a:r>
            <a:r>
              <a:rPr lang="en-US" altLang="en-US" dirty="0">
                <a:latin typeface="Times New Roman" panose="02020603050405020304" pitchFamily="18" charset="0"/>
                <a:cs typeface="Times New Roman" panose="02020603050405020304" pitchFamily="18" charset="0"/>
                <a:sym typeface="Symbol" panose="05050102010706020507" pitchFamily="18" charset="2"/>
              </a:rPr>
              <a:t>.</a:t>
            </a:r>
          </a:p>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The </a:t>
            </a:r>
            <a:r>
              <a:rPr lang="en-US" altLang="en-US" b="1" dirty="0">
                <a:solidFill>
                  <a:srgbClr val="C00000"/>
                </a:solidFill>
                <a:latin typeface="Times New Roman" panose="02020603050405020304" pitchFamily="18" charset="0"/>
                <a:cs typeface="Times New Roman" panose="02020603050405020304" pitchFamily="18" charset="0"/>
                <a:sym typeface="Symbol" panose="05050102010706020507" pitchFamily="18" charset="2"/>
              </a:rPr>
              <a:t>largest integer </a:t>
            </a:r>
            <a:r>
              <a:rPr lang="en-US" altLang="en-US" dirty="0">
                <a:latin typeface="Times New Roman" panose="02020603050405020304" pitchFamily="18" charset="0"/>
                <a:cs typeface="Times New Roman" panose="02020603050405020304" pitchFamily="18" charset="0"/>
                <a:sym typeface="Symbol" panose="05050102010706020507" pitchFamily="18" charset="2"/>
              </a:rPr>
              <a:t>d such that d | a and d | b is called </a:t>
            </a:r>
            <a:r>
              <a:rPr lang="en-US" altLang="en-US" dirty="0">
                <a:solidFill>
                  <a:schemeClr val="accent5">
                    <a:lumMod val="75000"/>
                  </a:schemeClr>
                </a:solidFill>
                <a:latin typeface="Times New Roman" panose="02020603050405020304" pitchFamily="18" charset="0"/>
                <a:cs typeface="Times New Roman" panose="02020603050405020304" pitchFamily="18" charset="0"/>
                <a:sym typeface="Symbol" panose="05050102010706020507" pitchFamily="18" charset="2"/>
              </a:rPr>
              <a:t>the </a:t>
            </a:r>
            <a:r>
              <a:rPr lang="en-US" altLang="en-US" b="1" dirty="0">
                <a:solidFill>
                  <a:schemeClr val="accent5">
                    <a:lumMod val="75000"/>
                  </a:schemeClr>
                </a:solidFill>
                <a:latin typeface="Times New Roman" panose="02020603050405020304" pitchFamily="18" charset="0"/>
                <a:cs typeface="Times New Roman" panose="02020603050405020304" pitchFamily="18" charset="0"/>
                <a:sym typeface="Symbol" panose="05050102010706020507" pitchFamily="18" charset="2"/>
              </a:rPr>
              <a:t>greatest common divisor</a:t>
            </a:r>
            <a:r>
              <a:rPr lang="en-US" altLang="en-US" dirty="0">
                <a:latin typeface="Times New Roman" panose="02020603050405020304" pitchFamily="18" charset="0"/>
                <a:cs typeface="Times New Roman" panose="02020603050405020304" pitchFamily="18" charset="0"/>
                <a:sym typeface="Symbol" panose="05050102010706020507" pitchFamily="18" charset="2"/>
              </a:rPr>
              <a:t> of a and b.</a:t>
            </a:r>
          </a:p>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The greatest common divisor of a and b is denoted by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gcd</a:t>
            </a:r>
            <a:r>
              <a:rPr lang="en-US" altLang="en-US" dirty="0">
                <a:latin typeface="Times New Roman" panose="02020603050405020304" pitchFamily="18" charset="0"/>
                <a:cs typeface="Times New Roman" panose="02020603050405020304" pitchFamily="18" charset="0"/>
                <a:sym typeface="Symbol" panose="05050102010706020507" pitchFamily="18" charset="2"/>
              </a:rPr>
              <a:t>(a, b).</a:t>
            </a:r>
          </a:p>
          <a:p>
            <a:pPr marL="457200" lvl="1"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Example 1: What is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gcd</a:t>
            </a:r>
            <a:r>
              <a:rPr lang="en-US" altLang="en-US" dirty="0">
                <a:latin typeface="Times New Roman" panose="02020603050405020304" pitchFamily="18" charset="0"/>
                <a:cs typeface="Times New Roman" panose="02020603050405020304" pitchFamily="18" charset="0"/>
                <a:sym typeface="Symbol" panose="05050102010706020507" pitchFamily="18" charset="2"/>
              </a:rPr>
              <a:t>(24, 36) ?</a:t>
            </a:r>
          </a:p>
          <a:p>
            <a:pPr marL="457200" lvl="1"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12</a:t>
            </a:r>
          </a:p>
        </p:txBody>
      </p:sp>
      <p:sp>
        <p:nvSpPr>
          <p:cNvPr id="2" name="Date Placeholder 3">
            <a:extLst>
              <a:ext uri="{FF2B5EF4-FFF2-40B4-BE49-F238E27FC236}">
                <a16:creationId xmlns:a16="http://schemas.microsoft.com/office/drawing/2014/main" id="{D77EEFCC-83D7-B050-90E9-B1176C868EBA}"/>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6B33604B-552C-82ED-5D9A-43E0B9E552B4}"/>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pic>
        <p:nvPicPr>
          <p:cNvPr id="6" name="Picture 5">
            <a:extLst>
              <a:ext uri="{FF2B5EF4-FFF2-40B4-BE49-F238E27FC236}">
                <a16:creationId xmlns:a16="http://schemas.microsoft.com/office/drawing/2014/main" id="{594367DC-66B4-3EF0-36EE-5D29325C9F61}"/>
              </a:ext>
            </a:extLst>
          </p:cNvPr>
          <p:cNvPicPr>
            <a:picLocks noChangeAspect="1"/>
          </p:cNvPicPr>
          <p:nvPr/>
        </p:nvPicPr>
        <p:blipFill>
          <a:blip r:embed="rId3"/>
          <a:stretch>
            <a:fillRect/>
          </a:stretch>
        </p:blipFill>
        <p:spPr>
          <a:xfrm>
            <a:off x="6325389" y="3929743"/>
            <a:ext cx="4635738" cy="2082907"/>
          </a:xfrm>
          <a:prstGeom prst="rect">
            <a:avLst/>
          </a:prstGeom>
        </p:spPr>
      </p:pic>
    </p:spTree>
    <p:custDataLst>
      <p:tags r:id="rId1"/>
    </p:custDataLst>
    <p:extLst>
      <p:ext uri="{BB962C8B-B14F-4D97-AF65-F5344CB8AC3E}">
        <p14:creationId xmlns:p14="http://schemas.microsoft.com/office/powerpoint/2010/main" val="2975653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88419"/>
                                        </p:tgtEl>
                                        <p:attrNameLst>
                                          <p:attrName>style.visibility</p:attrName>
                                        </p:attrNameLst>
                                      </p:cBhvr>
                                      <p:to>
                                        <p:strVal val="visible"/>
                                      </p:to>
                                    </p:set>
                                    <p:anim calcmode="lin" valueType="num">
                                      <p:cBhvr>
                                        <p:cTn id="7" dur="500" fill="hold"/>
                                        <p:tgtEl>
                                          <p:spTgt spid="188419"/>
                                        </p:tgtEl>
                                        <p:attrNameLst>
                                          <p:attrName>ppt_w</p:attrName>
                                        </p:attrNameLst>
                                      </p:cBhvr>
                                      <p:tavLst>
                                        <p:tav tm="0">
                                          <p:val>
                                            <p:strVal val="4/3*#ppt_w"/>
                                          </p:val>
                                        </p:tav>
                                        <p:tav tm="100000">
                                          <p:val>
                                            <p:strVal val="#ppt_w"/>
                                          </p:val>
                                        </p:tav>
                                      </p:tavLst>
                                    </p:anim>
                                    <p:anim calcmode="lin" valueType="num">
                                      <p:cBhvr>
                                        <p:cTn id="8" dur="500" fill="hold"/>
                                        <p:tgtEl>
                                          <p:spTgt spid="188419"/>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8A6F3B51-6934-B6F5-D3A2-7F5FE7EAF844}"/>
              </a:ext>
            </a:extLst>
          </p:cNvPr>
          <p:cNvSpPr>
            <a:spLocks noGrp="1"/>
          </p:cNvSpPr>
          <p:nvPr>
            <p:ph type="sldNum" sz="quarter" idx="12"/>
          </p:nvPr>
        </p:nvSpPr>
        <p:spPr/>
        <p:txBody>
          <a:bodyPr/>
          <a:lstStyle/>
          <a:p>
            <a:fld id="{5E382314-C7BE-40EC-92C8-2C35CDADE59F}" type="slidenum">
              <a:rPr lang="en-CA" altLang="en-US"/>
              <a:pPr/>
              <a:t>20</a:t>
            </a:fld>
            <a:endParaRPr lang="en-CA" altLang="en-US"/>
          </a:p>
        </p:txBody>
      </p:sp>
      <p:sp>
        <p:nvSpPr>
          <p:cNvPr id="190466" name="Rectangle 2">
            <a:extLst>
              <a:ext uri="{FF2B5EF4-FFF2-40B4-BE49-F238E27FC236}">
                <a16:creationId xmlns:a16="http://schemas.microsoft.com/office/drawing/2014/main" id="{F8384131-94D9-A505-3AE4-C2AAF1897951}"/>
              </a:ext>
            </a:extLst>
          </p:cNvPr>
          <p:cNvSpPr>
            <a:spLocks noGrp="1" noChangeArrowheads="1"/>
          </p:cNvSpPr>
          <p:nvPr>
            <p:ph type="title"/>
          </p:nvPr>
        </p:nvSpPr>
        <p:spPr/>
        <p:txBody>
          <a:bodyPr/>
          <a:lstStyle/>
          <a:p>
            <a:r>
              <a:rPr lang="en-US" altLang="en-US" sz="3600"/>
              <a:t>Greatest Common Divisors</a:t>
            </a:r>
            <a:endParaRPr lang="en-CA" altLang="en-US" sz="3600"/>
          </a:p>
        </p:txBody>
      </p:sp>
      <p:sp>
        <p:nvSpPr>
          <p:cNvPr id="190467" name="Rectangle 3">
            <a:extLst>
              <a:ext uri="{FF2B5EF4-FFF2-40B4-BE49-F238E27FC236}">
                <a16:creationId xmlns:a16="http://schemas.microsoft.com/office/drawing/2014/main" id="{234EEB61-BF90-7D53-A735-E9BA1773163F}"/>
              </a:ext>
            </a:extLst>
          </p:cNvPr>
          <p:cNvSpPr>
            <a:spLocks noGrp="1" noChangeArrowheads="1"/>
          </p:cNvSpPr>
          <p:nvPr>
            <p:ph idx="1"/>
          </p:nvPr>
        </p:nvSpPr>
        <p:spPr>
          <a:xfrm>
            <a:off x="479148" y="1113736"/>
            <a:ext cx="11233704" cy="5097273"/>
          </a:xfrm>
        </p:spPr>
        <p:txBody>
          <a:bodyPr/>
          <a:lstStyle/>
          <a:p>
            <a:pPr marL="0" indent="0">
              <a:spcBef>
                <a:spcPct val="0"/>
              </a:spcBef>
              <a:buNone/>
            </a:pPr>
            <a:r>
              <a:rPr lang="en-US" altLang="en-US"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Using prime factorizations:</a:t>
            </a:r>
          </a:p>
          <a:p>
            <a:pPr marL="0" indent="0">
              <a:spcBef>
                <a:spcPct val="0"/>
              </a:spcBef>
              <a:buNone/>
            </a:pPr>
            <a:endParaRPr lang="en-US" altLang="en-US" sz="1600" b="1" dirty="0">
              <a:solidFill>
                <a:srgbClr val="00FFFF"/>
              </a:solidFill>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a =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1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2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b =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1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2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a:t>
            </a:r>
          </a:p>
          <a:p>
            <a:pPr marL="0" indent="0">
              <a:lnSpc>
                <a:spcPct val="11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where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dirty="0">
                <a:latin typeface="Times New Roman" panose="02020603050405020304" pitchFamily="18" charset="0"/>
                <a:cs typeface="Times New Roman" panose="02020603050405020304" pitchFamily="18" charset="0"/>
                <a:sym typeface="Symbol" panose="05050102010706020507" pitchFamily="18" charset="2"/>
              </a:rPr>
              <a:t> &lt;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dirty="0">
                <a:latin typeface="Times New Roman" panose="02020603050405020304" pitchFamily="18" charset="0"/>
                <a:cs typeface="Times New Roman" panose="02020603050405020304" pitchFamily="18" charset="0"/>
                <a:sym typeface="Symbol" panose="05050102010706020507" pitchFamily="18" charset="2"/>
              </a:rPr>
              <a:t> &lt; … &lt;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and a</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latin typeface="Times New Roman" panose="02020603050405020304" pitchFamily="18" charset="0"/>
                <a:cs typeface="Times New Roman" panose="02020603050405020304" pitchFamily="18" charset="0"/>
                <a:sym typeface="Symbol" panose="05050102010706020507" pitchFamily="18" charset="2"/>
              </a:rPr>
              <a:t>, b</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latin typeface="Times New Roman" panose="02020603050405020304" pitchFamily="18" charset="0"/>
                <a:cs typeface="Times New Roman" panose="02020603050405020304" pitchFamily="18" charset="0"/>
                <a:sym typeface="Symbol" panose="05050102010706020507" pitchFamily="18" charset="2"/>
              </a:rPr>
              <a:t>  </a:t>
            </a:r>
            <a:r>
              <a:rPr lang="en-US" altLang="en-US" b="1"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dirty="0">
                <a:latin typeface="Times New Roman" panose="02020603050405020304" pitchFamily="18" charset="0"/>
                <a:cs typeface="Times New Roman" panose="02020603050405020304" pitchFamily="18" charset="0"/>
                <a:sym typeface="Symbol" panose="05050102010706020507" pitchFamily="18" charset="2"/>
              </a:rPr>
              <a:t> for 1 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latin typeface="Times New Roman" panose="02020603050405020304" pitchFamily="18" charset="0"/>
                <a:cs typeface="Times New Roman" panose="02020603050405020304" pitchFamily="18" charset="0"/>
                <a:sym typeface="Symbol" panose="05050102010706020507" pitchFamily="18" charset="2"/>
              </a:rPr>
              <a:t>  n</a:t>
            </a:r>
          </a:p>
          <a:p>
            <a:pPr marL="0" indent="0">
              <a:lnSpc>
                <a:spcPct val="110000"/>
              </a:lnSpc>
              <a:spcBef>
                <a:spcPct val="0"/>
              </a:spcBef>
              <a:buNone/>
            </a:pPr>
            <a:endParaRPr lang="en-US" altLang="en-US" sz="1600"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dirty="0" err="1">
                <a:latin typeface="Times New Roman" panose="02020603050405020304" pitchFamily="18" charset="0"/>
                <a:cs typeface="Times New Roman" panose="02020603050405020304" pitchFamily="18" charset="0"/>
                <a:sym typeface="Symbol" panose="05050102010706020507" pitchFamily="18" charset="2"/>
              </a:rPr>
              <a:t>gcd</a:t>
            </a:r>
            <a:r>
              <a:rPr lang="en-US" altLang="en-US" dirty="0">
                <a:latin typeface="Times New Roman" panose="02020603050405020304" pitchFamily="18" charset="0"/>
                <a:cs typeface="Times New Roman" panose="02020603050405020304" pitchFamily="18" charset="0"/>
                <a:sym typeface="Symbol" panose="05050102010706020507" pitchFamily="18" charset="2"/>
              </a:rPr>
              <a:t>(a, b) =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min(a</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1 </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t>
            </a:r>
            <a:r>
              <a:rPr lang="en-US" altLang="en-US" dirty="0">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min(a</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2 </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latin typeface="Times New Roman" panose="02020603050405020304" pitchFamily="18" charset="0"/>
                <a:cs typeface="Times New Roman" panose="02020603050405020304" pitchFamily="18" charset="0"/>
                <a:sym typeface="Symbol" panose="05050102010706020507" pitchFamily="18" charset="2"/>
              </a:rPr>
              <a:t>min</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n </a:t>
            </a:r>
            <a:r>
              <a:rPr lang="en-US" altLang="en-US" baseline="30000"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1600" dirty="0">
                <a:latin typeface="Times New Roman" panose="02020603050405020304" pitchFamily="18" charset="0"/>
                <a:cs typeface="Times New Roman" panose="02020603050405020304" pitchFamily="18" charset="0"/>
                <a:sym typeface="Symbol" panose="05050102010706020507" pitchFamily="18" charset="2"/>
              </a:rPr>
              <a:t> </a:t>
            </a:r>
          </a:p>
          <a:p>
            <a:pPr marL="0" indent="0">
              <a:lnSpc>
                <a:spcPct val="110000"/>
              </a:lnSpc>
              <a:spcBef>
                <a:spcPct val="0"/>
              </a:spcBef>
              <a:buNone/>
            </a:pPr>
            <a:endParaRPr lang="en-US" altLang="en-US" sz="1600"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Example</a:t>
            </a:r>
            <a:r>
              <a:rPr lang="en-US" altLang="en-US" b="1" dirty="0">
                <a:solidFill>
                  <a:srgbClr val="00FFFF"/>
                </a:solidFill>
                <a:latin typeface="Times New Roman" panose="02020603050405020304" pitchFamily="18" charset="0"/>
                <a:cs typeface="Times New Roman" panose="02020603050405020304" pitchFamily="18" charset="0"/>
                <a:sym typeface="Symbol" panose="05050102010706020507" pitchFamily="18" charset="2"/>
              </a:rPr>
              <a:t>:</a:t>
            </a:r>
          </a:p>
        </p:txBody>
      </p:sp>
      <p:sp>
        <p:nvSpPr>
          <p:cNvPr id="2" name="Date Placeholder 3">
            <a:extLst>
              <a:ext uri="{FF2B5EF4-FFF2-40B4-BE49-F238E27FC236}">
                <a16:creationId xmlns:a16="http://schemas.microsoft.com/office/drawing/2014/main" id="{225B1231-62D9-4113-C97A-585F18D0A7D4}"/>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433A63E6-6842-120A-B2AD-2B106FF58738}"/>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
        <p:nvSpPr>
          <p:cNvPr id="190468" name="Text Box 4">
            <a:extLst>
              <a:ext uri="{FF2B5EF4-FFF2-40B4-BE49-F238E27FC236}">
                <a16:creationId xmlns:a16="http://schemas.microsoft.com/office/drawing/2014/main" id="{FF7FEE21-A919-E4E5-3AB5-CF7201D162AB}"/>
              </a:ext>
            </a:extLst>
          </p:cNvPr>
          <p:cNvSpPr txBox="1">
            <a:spLocks noChangeArrowheads="1"/>
          </p:cNvSpPr>
          <p:nvPr/>
        </p:nvSpPr>
        <p:spPr bwMode="auto">
          <a:xfrm>
            <a:off x="1905000" y="4267201"/>
            <a:ext cx="1524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dirty="0">
                <a:effectLst>
                  <a:outerShdw blurRad="38100" dist="38100" dir="2700000" algn="tl">
                    <a:srgbClr val="000000"/>
                  </a:outerShdw>
                </a:effectLst>
              </a:rPr>
              <a:t>a = 60 = </a:t>
            </a:r>
          </a:p>
        </p:txBody>
      </p:sp>
      <p:sp>
        <p:nvSpPr>
          <p:cNvPr id="190469" name="Text Box 5">
            <a:extLst>
              <a:ext uri="{FF2B5EF4-FFF2-40B4-BE49-F238E27FC236}">
                <a16:creationId xmlns:a16="http://schemas.microsoft.com/office/drawing/2014/main" id="{35207E14-A7D7-632B-3AE6-16E1895C01CD}"/>
              </a:ext>
            </a:extLst>
          </p:cNvPr>
          <p:cNvSpPr txBox="1">
            <a:spLocks noChangeArrowheads="1"/>
          </p:cNvSpPr>
          <p:nvPr/>
        </p:nvSpPr>
        <p:spPr bwMode="auto">
          <a:xfrm>
            <a:off x="3429000" y="4237622"/>
            <a:ext cx="1600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dirty="0">
                <a:effectLst>
                  <a:outerShdw blurRad="38100" dist="38100" dir="2700000" algn="tl">
                    <a:srgbClr val="000000"/>
                  </a:outerShdw>
                </a:effectLst>
              </a:rPr>
              <a:t>2</a:t>
            </a:r>
            <a:r>
              <a:rPr lang="en-US" altLang="en-US" sz="2800" baseline="30000" dirty="0">
                <a:effectLst>
                  <a:outerShdw blurRad="38100" dist="38100" dir="2700000" algn="tl">
                    <a:srgbClr val="000000"/>
                  </a:outerShdw>
                </a:effectLst>
              </a:rPr>
              <a:t>2</a:t>
            </a:r>
            <a:r>
              <a:rPr lang="en-US" altLang="en-US" sz="2800" dirty="0">
                <a:effectLst>
                  <a:outerShdw blurRad="38100" dist="38100" dir="2700000" algn="tl">
                    <a:srgbClr val="000000"/>
                  </a:outerShdw>
                </a:effectLst>
              </a:rPr>
              <a:t> 3</a:t>
            </a:r>
            <a:r>
              <a:rPr lang="en-US" altLang="en-US" sz="2800" baseline="30000" dirty="0">
                <a:effectLst>
                  <a:outerShdw blurRad="38100" dist="38100" dir="2700000" algn="tl">
                    <a:srgbClr val="000000"/>
                  </a:outerShdw>
                </a:effectLst>
              </a:rPr>
              <a:t>1</a:t>
            </a:r>
            <a:r>
              <a:rPr lang="en-US" altLang="en-US" sz="2800" dirty="0">
                <a:effectLst>
                  <a:outerShdw blurRad="38100" dist="38100" dir="2700000" algn="tl">
                    <a:srgbClr val="000000"/>
                  </a:outerShdw>
                </a:effectLst>
              </a:rPr>
              <a:t> 5</a:t>
            </a:r>
            <a:r>
              <a:rPr lang="en-US" altLang="en-US" sz="2800" baseline="30000" dirty="0">
                <a:effectLst>
                  <a:outerShdw blurRad="38100" dist="38100" dir="2700000" algn="tl">
                    <a:srgbClr val="000000"/>
                  </a:outerShdw>
                </a:effectLst>
              </a:rPr>
              <a:t>1</a:t>
            </a:r>
            <a:r>
              <a:rPr lang="en-US" altLang="en-US" sz="2800" dirty="0">
                <a:effectLst>
                  <a:outerShdw blurRad="38100" dist="38100" dir="2700000" algn="tl">
                    <a:srgbClr val="000000"/>
                  </a:outerShdw>
                </a:effectLst>
              </a:rPr>
              <a:t> </a:t>
            </a:r>
          </a:p>
        </p:txBody>
      </p:sp>
      <p:sp>
        <p:nvSpPr>
          <p:cNvPr id="190470" name="Text Box 6">
            <a:extLst>
              <a:ext uri="{FF2B5EF4-FFF2-40B4-BE49-F238E27FC236}">
                <a16:creationId xmlns:a16="http://schemas.microsoft.com/office/drawing/2014/main" id="{1DD7466D-CC28-5C70-B4B9-C3CB83284616}"/>
              </a:ext>
            </a:extLst>
          </p:cNvPr>
          <p:cNvSpPr txBox="1">
            <a:spLocks noChangeArrowheads="1"/>
          </p:cNvSpPr>
          <p:nvPr/>
        </p:nvSpPr>
        <p:spPr bwMode="auto">
          <a:xfrm>
            <a:off x="1905000" y="4876801"/>
            <a:ext cx="1524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a:effectLst>
                  <a:outerShdw blurRad="38100" dist="38100" dir="2700000" algn="tl">
                    <a:srgbClr val="000000"/>
                  </a:outerShdw>
                </a:effectLst>
              </a:rPr>
              <a:t>b = 54 = </a:t>
            </a:r>
          </a:p>
        </p:txBody>
      </p:sp>
      <p:sp>
        <p:nvSpPr>
          <p:cNvPr id="190471" name="Text Box 7">
            <a:extLst>
              <a:ext uri="{FF2B5EF4-FFF2-40B4-BE49-F238E27FC236}">
                <a16:creationId xmlns:a16="http://schemas.microsoft.com/office/drawing/2014/main" id="{84CE03CB-2707-03D9-C8D6-31638BCD158E}"/>
              </a:ext>
            </a:extLst>
          </p:cNvPr>
          <p:cNvSpPr txBox="1">
            <a:spLocks noChangeArrowheads="1"/>
          </p:cNvSpPr>
          <p:nvPr/>
        </p:nvSpPr>
        <p:spPr bwMode="auto">
          <a:xfrm>
            <a:off x="3429000" y="4847222"/>
            <a:ext cx="1524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a:effectLst>
                  <a:outerShdw blurRad="38100" dist="38100" dir="2700000" algn="tl">
                    <a:srgbClr val="000000"/>
                  </a:outerShdw>
                </a:effectLst>
              </a:rPr>
              <a:t>2</a:t>
            </a:r>
            <a:r>
              <a:rPr lang="en-US" altLang="en-US" sz="2800" baseline="30000">
                <a:effectLst>
                  <a:outerShdw blurRad="38100" dist="38100" dir="2700000" algn="tl">
                    <a:srgbClr val="000000"/>
                  </a:outerShdw>
                </a:effectLst>
              </a:rPr>
              <a:t>1</a:t>
            </a:r>
            <a:r>
              <a:rPr lang="en-US" altLang="en-US" sz="2800">
                <a:effectLst>
                  <a:outerShdw blurRad="38100" dist="38100" dir="2700000" algn="tl">
                    <a:srgbClr val="000000"/>
                  </a:outerShdw>
                </a:effectLst>
              </a:rPr>
              <a:t> 3</a:t>
            </a:r>
            <a:r>
              <a:rPr lang="en-US" altLang="en-US" sz="2800" baseline="30000">
                <a:effectLst>
                  <a:outerShdw blurRad="38100" dist="38100" dir="2700000" algn="tl">
                    <a:srgbClr val="000000"/>
                  </a:outerShdw>
                </a:effectLst>
              </a:rPr>
              <a:t>3</a:t>
            </a:r>
            <a:r>
              <a:rPr lang="en-US" altLang="en-US" sz="2800">
                <a:effectLst>
                  <a:outerShdw blurRad="38100" dist="38100" dir="2700000" algn="tl">
                    <a:srgbClr val="000000"/>
                  </a:outerShdw>
                </a:effectLst>
              </a:rPr>
              <a:t> 5</a:t>
            </a:r>
            <a:r>
              <a:rPr lang="en-US" altLang="en-US" sz="2800" baseline="30000">
                <a:effectLst>
                  <a:outerShdw blurRad="38100" dist="38100" dir="2700000" algn="tl">
                    <a:srgbClr val="000000"/>
                  </a:outerShdw>
                </a:effectLst>
              </a:rPr>
              <a:t>0</a:t>
            </a:r>
            <a:r>
              <a:rPr lang="en-US" altLang="en-US" sz="2800">
                <a:effectLst>
                  <a:outerShdw blurRad="38100" dist="38100" dir="2700000" algn="tl">
                    <a:srgbClr val="000000"/>
                  </a:outerShdw>
                </a:effectLst>
              </a:rPr>
              <a:t> </a:t>
            </a:r>
          </a:p>
        </p:txBody>
      </p:sp>
      <p:sp>
        <p:nvSpPr>
          <p:cNvPr id="190472" name="Text Box 8">
            <a:extLst>
              <a:ext uri="{FF2B5EF4-FFF2-40B4-BE49-F238E27FC236}">
                <a16:creationId xmlns:a16="http://schemas.microsoft.com/office/drawing/2014/main" id="{10AE61FE-0183-2934-8E34-1D409B87355F}"/>
              </a:ext>
            </a:extLst>
          </p:cNvPr>
          <p:cNvSpPr txBox="1">
            <a:spLocks noChangeArrowheads="1"/>
          </p:cNvSpPr>
          <p:nvPr/>
        </p:nvSpPr>
        <p:spPr bwMode="auto">
          <a:xfrm>
            <a:off x="1905000" y="5486401"/>
            <a:ext cx="1981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a:effectLst>
                  <a:outerShdw blurRad="38100" dist="38100" dir="2700000" algn="tl">
                    <a:srgbClr val="000000"/>
                  </a:outerShdw>
                </a:effectLst>
              </a:rPr>
              <a:t>gcd(a, b) = </a:t>
            </a:r>
          </a:p>
        </p:txBody>
      </p:sp>
      <p:sp>
        <p:nvSpPr>
          <p:cNvPr id="190473" name="Text Box 9">
            <a:extLst>
              <a:ext uri="{FF2B5EF4-FFF2-40B4-BE49-F238E27FC236}">
                <a16:creationId xmlns:a16="http://schemas.microsoft.com/office/drawing/2014/main" id="{44EF0DD1-55D2-DE43-4CDC-3BA862F06F73}"/>
              </a:ext>
            </a:extLst>
          </p:cNvPr>
          <p:cNvSpPr txBox="1">
            <a:spLocks noChangeArrowheads="1"/>
          </p:cNvSpPr>
          <p:nvPr/>
        </p:nvSpPr>
        <p:spPr bwMode="auto">
          <a:xfrm>
            <a:off x="3886200" y="5456822"/>
            <a:ext cx="4724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800" dirty="0">
                <a:effectLst>
                  <a:outerShdw blurRad="38100" dist="38100" dir="2700000" algn="tl">
                    <a:srgbClr val="000000"/>
                  </a:outerShdw>
                </a:effectLst>
              </a:rPr>
              <a:t>2</a:t>
            </a:r>
            <a:r>
              <a:rPr lang="en-US" altLang="en-US" sz="2800" baseline="30000" dirty="0">
                <a:effectLst>
                  <a:outerShdw blurRad="38100" dist="38100" dir="2700000" algn="tl">
                    <a:srgbClr val="000000"/>
                  </a:outerShdw>
                </a:effectLst>
              </a:rPr>
              <a:t>1</a:t>
            </a:r>
            <a:r>
              <a:rPr lang="en-US" altLang="en-US" sz="2800" dirty="0">
                <a:effectLst>
                  <a:outerShdw blurRad="38100" dist="38100" dir="2700000" algn="tl">
                    <a:srgbClr val="000000"/>
                  </a:outerShdw>
                </a:effectLst>
              </a:rPr>
              <a:t> 3</a:t>
            </a:r>
            <a:r>
              <a:rPr lang="en-US" altLang="en-US" sz="2800" baseline="30000" dirty="0">
                <a:effectLst>
                  <a:outerShdw blurRad="38100" dist="38100" dir="2700000" algn="tl">
                    <a:srgbClr val="000000"/>
                  </a:outerShdw>
                </a:effectLst>
              </a:rPr>
              <a:t>1</a:t>
            </a:r>
            <a:r>
              <a:rPr lang="en-US" altLang="en-US" sz="2800" dirty="0">
                <a:effectLst>
                  <a:outerShdw blurRad="38100" dist="38100" dir="2700000" algn="tl">
                    <a:srgbClr val="000000"/>
                  </a:outerShdw>
                </a:effectLst>
              </a:rPr>
              <a:t> 5</a:t>
            </a:r>
            <a:r>
              <a:rPr lang="en-US" altLang="en-US" sz="2800" baseline="30000" dirty="0">
                <a:effectLst>
                  <a:outerShdw blurRad="38100" dist="38100" dir="2700000" algn="tl">
                    <a:srgbClr val="000000"/>
                  </a:outerShdw>
                </a:effectLst>
              </a:rPr>
              <a:t>0 </a:t>
            </a:r>
            <a:r>
              <a:rPr lang="en-US" altLang="en-US" sz="2800" dirty="0">
                <a:effectLst>
                  <a:outerShdw blurRad="38100" dist="38100" dir="2700000" algn="tl">
                    <a:srgbClr val="000000"/>
                  </a:outerShdw>
                </a:effectLst>
              </a:rPr>
              <a:t> = 6</a:t>
            </a:r>
          </a:p>
        </p:txBody>
      </p:sp>
      <p:pic>
        <p:nvPicPr>
          <p:cNvPr id="32" name="Picture 31">
            <a:extLst>
              <a:ext uri="{FF2B5EF4-FFF2-40B4-BE49-F238E27FC236}">
                <a16:creationId xmlns:a16="http://schemas.microsoft.com/office/drawing/2014/main" id="{D692A934-F060-0C78-47D7-FE7F7E346D23}"/>
              </a:ext>
            </a:extLst>
          </p:cNvPr>
          <p:cNvPicPr>
            <a:picLocks noChangeAspect="1"/>
          </p:cNvPicPr>
          <p:nvPr/>
        </p:nvPicPr>
        <p:blipFill>
          <a:blip r:embed="rId3"/>
          <a:stretch>
            <a:fillRect/>
          </a:stretch>
        </p:blipFill>
        <p:spPr>
          <a:xfrm>
            <a:off x="6325389" y="3929743"/>
            <a:ext cx="4635738" cy="2082907"/>
          </a:xfrm>
          <a:prstGeom prst="rect">
            <a:avLst/>
          </a:prstGeom>
        </p:spPr>
      </p:pic>
    </p:spTree>
    <p:custDataLst>
      <p:tags r:id="rId1"/>
    </p:custDataLst>
    <p:extLst>
      <p:ext uri="{BB962C8B-B14F-4D97-AF65-F5344CB8AC3E}">
        <p14:creationId xmlns:p14="http://schemas.microsoft.com/office/powerpoint/2010/main" val="41006386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7" presetClass="emph" presetSubtype="0" fill="remove" nodeType="clickEffect">
                                  <p:stCondLst>
                                    <p:cond delay="0"/>
                                  </p:stCondLst>
                                  <p:childTnLst>
                                    <p:animClr clrSpc="rgb" dir="cw">
                                      <p:cBhvr override="childStyle">
                                        <p:cTn id="12" dur="250" autoRev="1" fill="remove"/>
                                        <p:tgtEl>
                                          <p:spTgt spid="32"/>
                                        </p:tgtEl>
                                        <p:attrNameLst>
                                          <p:attrName>style.color</p:attrName>
                                        </p:attrNameLst>
                                      </p:cBhvr>
                                      <p:to>
                                        <a:schemeClr val="bg1"/>
                                      </p:to>
                                    </p:animClr>
                                    <p:animClr clrSpc="rgb" dir="cw">
                                      <p:cBhvr>
                                        <p:cTn id="13" dur="250" autoRev="1" fill="remove"/>
                                        <p:tgtEl>
                                          <p:spTgt spid="32"/>
                                        </p:tgtEl>
                                        <p:attrNameLst>
                                          <p:attrName>fillcolor</p:attrName>
                                        </p:attrNameLst>
                                      </p:cBhvr>
                                      <p:to>
                                        <a:schemeClr val="bg1"/>
                                      </p:to>
                                    </p:animClr>
                                    <p:set>
                                      <p:cBhvr>
                                        <p:cTn id="14" dur="250" autoRev="1" fill="remove"/>
                                        <p:tgtEl>
                                          <p:spTgt spid="32"/>
                                        </p:tgtEl>
                                        <p:attrNameLst>
                                          <p:attrName>fill.type</p:attrName>
                                        </p:attrNameLst>
                                      </p:cBhvr>
                                      <p:to>
                                        <p:strVal val="solid"/>
                                      </p:to>
                                    </p:set>
                                    <p:set>
                                      <p:cBhvr>
                                        <p:cTn id="15" dur="250" autoRev="1" fill="remove"/>
                                        <p:tgtEl>
                                          <p:spTgt spid="32"/>
                                        </p:tgtEl>
                                        <p:attrNameLst>
                                          <p:attrName>fill.on</p:attrName>
                                        </p:attrNameLst>
                                      </p:cBhvr>
                                      <p:to>
                                        <p:strVal val="true"/>
                                      </p:to>
                                    </p:set>
                                  </p:childTnLst>
                                </p:cTn>
                              </p:par>
                            </p:childTnLst>
                          </p:cTn>
                        </p:par>
                      </p:childTnLst>
                    </p:cTn>
                  </p:par>
                  <p:par>
                    <p:cTn id="16" fill="hold">
                      <p:stCondLst>
                        <p:cond delay="indefinite"/>
                      </p:stCondLst>
                      <p:childTnLst>
                        <p:par>
                          <p:cTn id="17" fill="hold">
                            <p:stCondLst>
                              <p:cond delay="0"/>
                            </p:stCondLst>
                            <p:childTnLst>
                              <p:par>
                                <p:cTn id="18" presetID="53" presetClass="exit" presetSubtype="32" fill="hold" nodeType="clickEffect">
                                  <p:stCondLst>
                                    <p:cond delay="0"/>
                                  </p:stCondLst>
                                  <p:childTnLst>
                                    <p:anim calcmode="lin" valueType="num">
                                      <p:cBhvr>
                                        <p:cTn id="19" dur="500"/>
                                        <p:tgtEl>
                                          <p:spTgt spid="32"/>
                                        </p:tgtEl>
                                        <p:attrNameLst>
                                          <p:attrName>ppt_w</p:attrName>
                                        </p:attrNameLst>
                                      </p:cBhvr>
                                      <p:tavLst>
                                        <p:tav tm="0">
                                          <p:val>
                                            <p:strVal val="ppt_w"/>
                                          </p:val>
                                        </p:tav>
                                        <p:tav tm="100000">
                                          <p:val>
                                            <p:fltVal val="0"/>
                                          </p:val>
                                        </p:tav>
                                      </p:tavLst>
                                    </p:anim>
                                    <p:anim calcmode="lin" valueType="num">
                                      <p:cBhvr>
                                        <p:cTn id="20" dur="500"/>
                                        <p:tgtEl>
                                          <p:spTgt spid="32"/>
                                        </p:tgtEl>
                                        <p:attrNameLst>
                                          <p:attrName>ppt_h</p:attrName>
                                        </p:attrNameLst>
                                      </p:cBhvr>
                                      <p:tavLst>
                                        <p:tav tm="0">
                                          <p:val>
                                            <p:strVal val="ppt_h"/>
                                          </p:val>
                                        </p:tav>
                                        <p:tav tm="100000">
                                          <p:val>
                                            <p:fltVal val="0"/>
                                          </p:val>
                                        </p:tav>
                                      </p:tavLst>
                                    </p:anim>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nodeType="clickEffect">
                                  <p:stCondLst>
                                    <p:cond delay="0"/>
                                  </p:stCondLst>
                                  <p:childTnLst>
                                    <p:set>
                                      <p:cBhvr>
                                        <p:cTn id="26" dur="1" fill="hold">
                                          <p:stCondLst>
                                            <p:cond delay="0"/>
                                          </p:stCondLst>
                                        </p:cTn>
                                        <p:tgtEl>
                                          <p:spTgt spid="190467"/>
                                        </p:tgtEl>
                                        <p:attrNameLst>
                                          <p:attrName>style.visibility</p:attrName>
                                        </p:attrNameLst>
                                      </p:cBhvr>
                                      <p:to>
                                        <p:strVal val="visible"/>
                                      </p:to>
                                    </p:set>
                                    <p:anim calcmode="lin" valueType="num">
                                      <p:cBhvr>
                                        <p:cTn id="27" dur="500" fill="hold"/>
                                        <p:tgtEl>
                                          <p:spTgt spid="190467"/>
                                        </p:tgtEl>
                                        <p:attrNameLst>
                                          <p:attrName>ppt_w</p:attrName>
                                        </p:attrNameLst>
                                      </p:cBhvr>
                                      <p:tavLst>
                                        <p:tav tm="0">
                                          <p:val>
                                            <p:strVal val="4/3*#ppt_w"/>
                                          </p:val>
                                        </p:tav>
                                        <p:tav tm="100000">
                                          <p:val>
                                            <p:strVal val="#ppt_w"/>
                                          </p:val>
                                        </p:tav>
                                      </p:tavLst>
                                    </p:anim>
                                    <p:anim calcmode="lin" valueType="num">
                                      <p:cBhvr>
                                        <p:cTn id="28" dur="500" fill="hold"/>
                                        <p:tgtEl>
                                          <p:spTgt spid="190467"/>
                                        </p:tgtEl>
                                        <p:attrNameLst>
                                          <p:attrName>ppt_h</p:attrName>
                                        </p:attrNameLst>
                                      </p:cBhvr>
                                      <p:tavLst>
                                        <p:tav tm="0">
                                          <p:val>
                                            <p:strVal val="4/3*#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nodeType="clickEffect">
                                  <p:stCondLst>
                                    <p:cond delay="0"/>
                                  </p:stCondLst>
                                  <p:childTnLst>
                                    <p:set>
                                      <p:cBhvr>
                                        <p:cTn id="32" dur="1" fill="hold">
                                          <p:stCondLst>
                                            <p:cond delay="0"/>
                                          </p:stCondLst>
                                        </p:cTn>
                                        <p:tgtEl>
                                          <p:spTgt spid="190468"/>
                                        </p:tgtEl>
                                        <p:attrNameLst>
                                          <p:attrName>style.visibility</p:attrName>
                                        </p:attrNameLst>
                                      </p:cBhvr>
                                      <p:to>
                                        <p:strVal val="visible"/>
                                      </p:to>
                                    </p:set>
                                    <p:anim calcmode="lin" valueType="num">
                                      <p:cBhvr additive="base">
                                        <p:cTn id="33" dur="500" fill="hold"/>
                                        <p:tgtEl>
                                          <p:spTgt spid="190468"/>
                                        </p:tgtEl>
                                        <p:attrNameLst>
                                          <p:attrName>ppt_x</p:attrName>
                                        </p:attrNameLst>
                                      </p:cBhvr>
                                      <p:tavLst>
                                        <p:tav tm="0">
                                          <p:val>
                                            <p:strVal val="0-#ppt_w/2"/>
                                          </p:val>
                                        </p:tav>
                                        <p:tav tm="100000">
                                          <p:val>
                                            <p:strVal val="#ppt_x"/>
                                          </p:val>
                                        </p:tav>
                                      </p:tavLst>
                                    </p:anim>
                                    <p:anim calcmode="lin" valueType="num">
                                      <p:cBhvr additive="base">
                                        <p:cTn id="34" dur="500" fill="hold"/>
                                        <p:tgtEl>
                                          <p:spTgt spid="190468"/>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2" fill="hold" nodeType="clickEffect">
                                  <p:stCondLst>
                                    <p:cond delay="0"/>
                                  </p:stCondLst>
                                  <p:childTnLst>
                                    <p:set>
                                      <p:cBhvr>
                                        <p:cTn id="38" dur="1" fill="hold">
                                          <p:stCondLst>
                                            <p:cond delay="0"/>
                                          </p:stCondLst>
                                        </p:cTn>
                                        <p:tgtEl>
                                          <p:spTgt spid="190469"/>
                                        </p:tgtEl>
                                        <p:attrNameLst>
                                          <p:attrName>style.visibility</p:attrName>
                                        </p:attrNameLst>
                                      </p:cBhvr>
                                      <p:to>
                                        <p:strVal val="visible"/>
                                      </p:to>
                                    </p:set>
                                    <p:anim calcmode="lin" valueType="num">
                                      <p:cBhvr additive="base">
                                        <p:cTn id="39" dur="500" fill="hold"/>
                                        <p:tgtEl>
                                          <p:spTgt spid="190469"/>
                                        </p:tgtEl>
                                        <p:attrNameLst>
                                          <p:attrName>ppt_x</p:attrName>
                                        </p:attrNameLst>
                                      </p:cBhvr>
                                      <p:tavLst>
                                        <p:tav tm="0">
                                          <p:val>
                                            <p:strVal val="1+#ppt_w/2"/>
                                          </p:val>
                                        </p:tav>
                                        <p:tav tm="100000">
                                          <p:val>
                                            <p:strVal val="#ppt_x"/>
                                          </p:val>
                                        </p:tav>
                                      </p:tavLst>
                                    </p:anim>
                                    <p:anim calcmode="lin" valueType="num">
                                      <p:cBhvr additive="base">
                                        <p:cTn id="40" dur="500" fill="hold"/>
                                        <p:tgtEl>
                                          <p:spTgt spid="190469"/>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8" fill="hold" nodeType="clickEffect">
                                  <p:stCondLst>
                                    <p:cond delay="0"/>
                                  </p:stCondLst>
                                  <p:childTnLst>
                                    <p:set>
                                      <p:cBhvr>
                                        <p:cTn id="44" dur="1" fill="hold">
                                          <p:stCondLst>
                                            <p:cond delay="0"/>
                                          </p:stCondLst>
                                        </p:cTn>
                                        <p:tgtEl>
                                          <p:spTgt spid="190470"/>
                                        </p:tgtEl>
                                        <p:attrNameLst>
                                          <p:attrName>style.visibility</p:attrName>
                                        </p:attrNameLst>
                                      </p:cBhvr>
                                      <p:to>
                                        <p:strVal val="visible"/>
                                      </p:to>
                                    </p:set>
                                    <p:anim calcmode="lin" valueType="num">
                                      <p:cBhvr additive="base">
                                        <p:cTn id="45" dur="500" fill="hold"/>
                                        <p:tgtEl>
                                          <p:spTgt spid="190470"/>
                                        </p:tgtEl>
                                        <p:attrNameLst>
                                          <p:attrName>ppt_x</p:attrName>
                                        </p:attrNameLst>
                                      </p:cBhvr>
                                      <p:tavLst>
                                        <p:tav tm="0">
                                          <p:val>
                                            <p:strVal val="0-#ppt_w/2"/>
                                          </p:val>
                                        </p:tav>
                                        <p:tav tm="100000">
                                          <p:val>
                                            <p:strVal val="#ppt_x"/>
                                          </p:val>
                                        </p:tav>
                                      </p:tavLst>
                                    </p:anim>
                                    <p:anim calcmode="lin" valueType="num">
                                      <p:cBhvr additive="base">
                                        <p:cTn id="46" dur="500" fill="hold"/>
                                        <p:tgtEl>
                                          <p:spTgt spid="190470"/>
                                        </p:tgtEl>
                                        <p:attrNameLst>
                                          <p:attrName>ppt_y</p:attrName>
                                        </p:attrNameLst>
                                      </p:cBhvr>
                                      <p:tavLst>
                                        <p:tav tm="0">
                                          <p:val>
                                            <p:strVal val="#ppt_y"/>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2" fill="hold" nodeType="clickEffect">
                                  <p:stCondLst>
                                    <p:cond delay="0"/>
                                  </p:stCondLst>
                                  <p:childTnLst>
                                    <p:set>
                                      <p:cBhvr>
                                        <p:cTn id="50" dur="1" fill="hold">
                                          <p:stCondLst>
                                            <p:cond delay="0"/>
                                          </p:stCondLst>
                                        </p:cTn>
                                        <p:tgtEl>
                                          <p:spTgt spid="190471"/>
                                        </p:tgtEl>
                                        <p:attrNameLst>
                                          <p:attrName>style.visibility</p:attrName>
                                        </p:attrNameLst>
                                      </p:cBhvr>
                                      <p:to>
                                        <p:strVal val="visible"/>
                                      </p:to>
                                    </p:set>
                                    <p:anim calcmode="lin" valueType="num">
                                      <p:cBhvr additive="base">
                                        <p:cTn id="51" dur="500" fill="hold"/>
                                        <p:tgtEl>
                                          <p:spTgt spid="190471"/>
                                        </p:tgtEl>
                                        <p:attrNameLst>
                                          <p:attrName>ppt_x</p:attrName>
                                        </p:attrNameLst>
                                      </p:cBhvr>
                                      <p:tavLst>
                                        <p:tav tm="0">
                                          <p:val>
                                            <p:strVal val="1+#ppt_w/2"/>
                                          </p:val>
                                        </p:tav>
                                        <p:tav tm="100000">
                                          <p:val>
                                            <p:strVal val="#ppt_x"/>
                                          </p:val>
                                        </p:tav>
                                      </p:tavLst>
                                    </p:anim>
                                    <p:anim calcmode="lin" valueType="num">
                                      <p:cBhvr additive="base">
                                        <p:cTn id="52" dur="500" fill="hold"/>
                                        <p:tgtEl>
                                          <p:spTgt spid="190471"/>
                                        </p:tgtEl>
                                        <p:attrNameLst>
                                          <p:attrName>ppt_y</p:attrName>
                                        </p:attrNameLst>
                                      </p:cBhvr>
                                      <p:tavLst>
                                        <p:tav tm="0">
                                          <p:val>
                                            <p:strVal val="#ppt_y"/>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8" fill="hold" nodeType="clickEffect">
                                  <p:stCondLst>
                                    <p:cond delay="0"/>
                                  </p:stCondLst>
                                  <p:childTnLst>
                                    <p:set>
                                      <p:cBhvr>
                                        <p:cTn id="56" dur="1" fill="hold">
                                          <p:stCondLst>
                                            <p:cond delay="0"/>
                                          </p:stCondLst>
                                        </p:cTn>
                                        <p:tgtEl>
                                          <p:spTgt spid="190472"/>
                                        </p:tgtEl>
                                        <p:attrNameLst>
                                          <p:attrName>style.visibility</p:attrName>
                                        </p:attrNameLst>
                                      </p:cBhvr>
                                      <p:to>
                                        <p:strVal val="visible"/>
                                      </p:to>
                                    </p:set>
                                    <p:anim calcmode="lin" valueType="num">
                                      <p:cBhvr additive="base">
                                        <p:cTn id="57" dur="500" fill="hold"/>
                                        <p:tgtEl>
                                          <p:spTgt spid="190472"/>
                                        </p:tgtEl>
                                        <p:attrNameLst>
                                          <p:attrName>ppt_x</p:attrName>
                                        </p:attrNameLst>
                                      </p:cBhvr>
                                      <p:tavLst>
                                        <p:tav tm="0">
                                          <p:val>
                                            <p:strVal val="0-#ppt_w/2"/>
                                          </p:val>
                                        </p:tav>
                                        <p:tav tm="100000">
                                          <p:val>
                                            <p:strVal val="#ppt_x"/>
                                          </p:val>
                                        </p:tav>
                                      </p:tavLst>
                                    </p:anim>
                                    <p:anim calcmode="lin" valueType="num">
                                      <p:cBhvr additive="base">
                                        <p:cTn id="58" dur="500" fill="hold"/>
                                        <p:tgtEl>
                                          <p:spTgt spid="190472"/>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2" fill="hold" nodeType="clickEffect">
                                  <p:stCondLst>
                                    <p:cond delay="0"/>
                                  </p:stCondLst>
                                  <p:childTnLst>
                                    <p:set>
                                      <p:cBhvr>
                                        <p:cTn id="62" dur="1" fill="hold">
                                          <p:stCondLst>
                                            <p:cond delay="0"/>
                                          </p:stCondLst>
                                        </p:cTn>
                                        <p:tgtEl>
                                          <p:spTgt spid="190473"/>
                                        </p:tgtEl>
                                        <p:attrNameLst>
                                          <p:attrName>style.visibility</p:attrName>
                                        </p:attrNameLst>
                                      </p:cBhvr>
                                      <p:to>
                                        <p:strVal val="visible"/>
                                      </p:to>
                                    </p:set>
                                    <p:anim calcmode="lin" valueType="num">
                                      <p:cBhvr additive="base">
                                        <p:cTn id="63" dur="500" fill="hold"/>
                                        <p:tgtEl>
                                          <p:spTgt spid="190473"/>
                                        </p:tgtEl>
                                        <p:attrNameLst>
                                          <p:attrName>ppt_x</p:attrName>
                                        </p:attrNameLst>
                                      </p:cBhvr>
                                      <p:tavLst>
                                        <p:tav tm="0">
                                          <p:val>
                                            <p:strVal val="1+#ppt_w/2"/>
                                          </p:val>
                                        </p:tav>
                                        <p:tav tm="100000">
                                          <p:val>
                                            <p:strVal val="#ppt_x"/>
                                          </p:val>
                                        </p:tav>
                                      </p:tavLst>
                                    </p:anim>
                                    <p:anim calcmode="lin" valueType="num">
                                      <p:cBhvr additive="base">
                                        <p:cTn id="64" dur="500" fill="hold"/>
                                        <p:tgtEl>
                                          <p:spTgt spid="1904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DD6A35C3-C672-7812-40ED-C759FB9480CB}"/>
              </a:ext>
            </a:extLst>
          </p:cNvPr>
          <p:cNvSpPr>
            <a:spLocks noGrp="1"/>
          </p:cNvSpPr>
          <p:nvPr>
            <p:ph type="sldNum" sz="quarter" idx="12"/>
          </p:nvPr>
        </p:nvSpPr>
        <p:spPr/>
        <p:txBody>
          <a:bodyPr/>
          <a:lstStyle/>
          <a:p>
            <a:fld id="{5B46148D-B700-404F-9507-B45EEE2B3F6D}" type="slidenum">
              <a:rPr lang="en-CA" altLang="en-US"/>
              <a:pPr/>
              <a:t>21</a:t>
            </a:fld>
            <a:endParaRPr lang="en-CA" altLang="en-US"/>
          </a:p>
        </p:txBody>
      </p:sp>
      <p:sp>
        <p:nvSpPr>
          <p:cNvPr id="191490" name="Rectangle 2">
            <a:extLst>
              <a:ext uri="{FF2B5EF4-FFF2-40B4-BE49-F238E27FC236}">
                <a16:creationId xmlns:a16="http://schemas.microsoft.com/office/drawing/2014/main" id="{0BDCC924-3D0A-1971-515F-A9D8A7D07286}"/>
              </a:ext>
            </a:extLst>
          </p:cNvPr>
          <p:cNvSpPr>
            <a:spLocks noGrp="1" noChangeArrowheads="1"/>
          </p:cNvSpPr>
          <p:nvPr>
            <p:ph type="title"/>
          </p:nvPr>
        </p:nvSpPr>
        <p:spPr/>
        <p:txBody>
          <a:bodyPr/>
          <a:lstStyle/>
          <a:p>
            <a:r>
              <a:rPr lang="en-US" altLang="en-US" sz="3600" dirty="0"/>
              <a:t>Relatively Prime Integers</a:t>
            </a:r>
            <a:endParaRPr lang="en-CA" altLang="en-US" sz="3600" dirty="0"/>
          </a:p>
        </p:txBody>
      </p:sp>
      <p:sp>
        <p:nvSpPr>
          <p:cNvPr id="191491" name="Rectangle 3">
            <a:extLst>
              <a:ext uri="{FF2B5EF4-FFF2-40B4-BE49-F238E27FC236}">
                <a16:creationId xmlns:a16="http://schemas.microsoft.com/office/drawing/2014/main" id="{9B14CD60-BE9A-022D-97B1-5E1F1576CE3B}"/>
              </a:ext>
            </a:extLst>
          </p:cNvPr>
          <p:cNvSpPr>
            <a:spLocks noGrp="1" noChangeArrowheads="1"/>
          </p:cNvSpPr>
          <p:nvPr>
            <p:ph idx="1"/>
          </p:nvPr>
        </p:nvSpPr>
        <p:spPr/>
        <p:txBody>
          <a:bodyPr>
            <a:normAutofit/>
          </a:bodyPr>
          <a:lstStyle/>
          <a:p>
            <a:pPr marL="0" indent="0">
              <a:spcBef>
                <a:spcPct val="0"/>
              </a:spcBef>
              <a:buNone/>
            </a:pPr>
            <a:endParaRPr lang="en-US" altLang="en-US" sz="800" b="1" dirty="0">
              <a:solidFill>
                <a:srgbClr val="00FFFF"/>
              </a:solidFill>
              <a:sym typeface="Symbol" panose="05050102010706020507" pitchFamily="18" charset="2"/>
            </a:endParaRPr>
          </a:p>
          <a:p>
            <a:pPr marL="0" indent="0">
              <a:lnSpc>
                <a:spcPct val="110000"/>
              </a:lnSpc>
              <a:spcBef>
                <a:spcPct val="0"/>
              </a:spcBef>
              <a:buNone/>
            </a:pPr>
            <a:r>
              <a:rPr lang="en-US" altLang="en-US" sz="3200" dirty="0">
                <a:latin typeface="Times New Roman" panose="02020603050405020304" pitchFamily="18" charset="0"/>
                <a:cs typeface="Times New Roman" panose="02020603050405020304" pitchFamily="18" charset="0"/>
                <a:sym typeface="Symbol" panose="05050102010706020507" pitchFamily="18" charset="2"/>
              </a:rPr>
              <a:t>Two integers a and b are </a:t>
            </a:r>
            <a:r>
              <a:rPr lang="en-US" altLang="en-US" sz="32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relatively prime</a:t>
            </a:r>
            <a:r>
              <a:rPr lang="en-US" altLang="en-US" sz="32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sz="3200" dirty="0">
                <a:latin typeface="Times New Roman" panose="02020603050405020304" pitchFamily="18" charset="0"/>
                <a:cs typeface="Times New Roman" panose="02020603050405020304" pitchFamily="18" charset="0"/>
                <a:sym typeface="Symbol" panose="05050102010706020507" pitchFamily="18" charset="2"/>
              </a:rPr>
              <a:t>if </a:t>
            </a:r>
            <a:br>
              <a:rPr lang="en-US" altLang="en-US" sz="3200" dirty="0">
                <a:latin typeface="Times New Roman" panose="02020603050405020304" pitchFamily="18" charset="0"/>
                <a:cs typeface="Times New Roman" panose="02020603050405020304" pitchFamily="18" charset="0"/>
                <a:sym typeface="Symbol" panose="05050102010706020507" pitchFamily="18" charset="2"/>
              </a:rPr>
            </a:br>
            <a:r>
              <a:rPr lang="en-US" altLang="en-US" sz="3200" dirty="0" err="1">
                <a:latin typeface="Times New Roman" panose="02020603050405020304" pitchFamily="18" charset="0"/>
                <a:cs typeface="Times New Roman" panose="02020603050405020304" pitchFamily="18" charset="0"/>
                <a:sym typeface="Symbol" panose="05050102010706020507" pitchFamily="18" charset="2"/>
              </a:rPr>
              <a:t>gcd</a:t>
            </a:r>
            <a:r>
              <a:rPr lang="en-US" altLang="en-US" sz="3200" dirty="0">
                <a:latin typeface="Times New Roman" panose="02020603050405020304" pitchFamily="18" charset="0"/>
                <a:cs typeface="Times New Roman" panose="02020603050405020304" pitchFamily="18" charset="0"/>
                <a:sym typeface="Symbol" panose="05050102010706020507" pitchFamily="18" charset="2"/>
              </a:rPr>
              <a:t>(a, b) = 1.</a:t>
            </a:r>
          </a:p>
          <a:p>
            <a:pPr marL="0" indent="0">
              <a:lnSpc>
                <a:spcPct val="110000"/>
              </a:lnSpc>
              <a:spcBef>
                <a:spcPct val="0"/>
              </a:spcBef>
              <a:buNone/>
            </a:pPr>
            <a:endParaRPr lang="en-US" altLang="en-US" sz="900"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endParaRPr lang="en-US" altLang="en-US" sz="900"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sz="32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Examples:</a:t>
            </a:r>
          </a:p>
          <a:p>
            <a:pPr marL="0" indent="0">
              <a:lnSpc>
                <a:spcPct val="110000"/>
              </a:lnSpc>
              <a:spcBef>
                <a:spcPct val="0"/>
              </a:spcBef>
              <a:buNone/>
            </a:pPr>
            <a:endParaRPr lang="en-US" altLang="en-US" sz="900" dirty="0">
              <a:latin typeface="Times New Roman" panose="02020603050405020304" pitchFamily="18" charset="0"/>
              <a:cs typeface="Times New Roman" panose="02020603050405020304" pitchFamily="18" charset="0"/>
              <a:sym typeface="Symbol" panose="05050102010706020507" pitchFamily="18" charset="2"/>
            </a:endParaRPr>
          </a:p>
          <a:p>
            <a:pPr marL="457200" lvl="1" indent="0">
              <a:lnSpc>
                <a:spcPct val="110000"/>
              </a:lnSpc>
              <a:spcBef>
                <a:spcPct val="0"/>
              </a:spcBef>
              <a:buNone/>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Are 15 and 28 relatively prime?</a:t>
            </a:r>
          </a:p>
          <a:p>
            <a:pPr marL="457200" lvl="1" indent="0">
              <a:lnSpc>
                <a:spcPct val="110000"/>
              </a:lnSpc>
              <a:spcBef>
                <a:spcPct val="0"/>
              </a:spcBef>
              <a:buNone/>
            </a:pPr>
            <a:r>
              <a:rPr lang="en-US" altLang="en-US" sz="28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Yes, </a:t>
            </a:r>
            <a:r>
              <a:rPr lang="en-US" altLang="en-US" sz="2800" dirty="0" err="1">
                <a:solidFill>
                  <a:srgbClr val="002060"/>
                </a:solidFill>
                <a:latin typeface="Times New Roman" panose="02020603050405020304" pitchFamily="18" charset="0"/>
                <a:cs typeface="Times New Roman" panose="02020603050405020304" pitchFamily="18" charset="0"/>
                <a:sym typeface="Symbol" panose="05050102010706020507" pitchFamily="18" charset="2"/>
              </a:rPr>
              <a:t>gcd</a:t>
            </a:r>
            <a:r>
              <a:rPr lang="en-US" altLang="en-US" sz="28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(15, 28) = 1.</a:t>
            </a:r>
          </a:p>
          <a:p>
            <a:pPr marL="457200" lvl="1" indent="0">
              <a:lnSpc>
                <a:spcPct val="110000"/>
              </a:lnSpc>
              <a:spcBef>
                <a:spcPct val="0"/>
              </a:spcBef>
              <a:buNone/>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Are 55 and 28 relatively prime?</a:t>
            </a:r>
          </a:p>
          <a:p>
            <a:pPr marL="457200" lvl="1" indent="0">
              <a:lnSpc>
                <a:spcPct val="110000"/>
              </a:lnSpc>
              <a:spcBef>
                <a:spcPct val="0"/>
              </a:spcBef>
              <a:buNone/>
            </a:pPr>
            <a:r>
              <a:rPr lang="en-US" altLang="en-US" sz="28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Yes, </a:t>
            </a:r>
            <a:r>
              <a:rPr lang="en-US" altLang="en-US" sz="2800" dirty="0" err="1">
                <a:solidFill>
                  <a:srgbClr val="002060"/>
                </a:solidFill>
                <a:latin typeface="Times New Roman" panose="02020603050405020304" pitchFamily="18" charset="0"/>
                <a:cs typeface="Times New Roman" panose="02020603050405020304" pitchFamily="18" charset="0"/>
                <a:sym typeface="Symbol" panose="05050102010706020507" pitchFamily="18" charset="2"/>
              </a:rPr>
              <a:t>gcd</a:t>
            </a:r>
            <a:r>
              <a:rPr lang="en-US" altLang="en-US" sz="28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(55, 28) = 1.</a:t>
            </a:r>
          </a:p>
          <a:p>
            <a:pPr marL="457200" lvl="1" indent="0">
              <a:lnSpc>
                <a:spcPct val="110000"/>
              </a:lnSpc>
              <a:spcBef>
                <a:spcPct val="0"/>
              </a:spcBef>
              <a:buNone/>
            </a:pPr>
            <a:r>
              <a:rPr lang="en-US" altLang="en-US" sz="2800" dirty="0">
                <a:latin typeface="Times New Roman" panose="02020603050405020304" pitchFamily="18" charset="0"/>
                <a:cs typeface="Times New Roman" panose="02020603050405020304" pitchFamily="18" charset="0"/>
                <a:sym typeface="Symbol" panose="05050102010706020507" pitchFamily="18" charset="2"/>
              </a:rPr>
              <a:t>Are 35 and 28 relatively prime?</a:t>
            </a:r>
          </a:p>
          <a:p>
            <a:pPr marL="457200" lvl="1" indent="0">
              <a:lnSpc>
                <a:spcPct val="110000"/>
              </a:lnSpc>
              <a:spcBef>
                <a:spcPct val="0"/>
              </a:spcBef>
              <a:buNone/>
            </a:pPr>
            <a:r>
              <a:rPr lang="en-US" altLang="en-US" sz="2800" dirty="0">
                <a:solidFill>
                  <a:srgbClr val="C00000"/>
                </a:solidFill>
                <a:latin typeface="Times New Roman" panose="02020603050405020304" pitchFamily="18" charset="0"/>
                <a:cs typeface="Times New Roman" panose="02020603050405020304" pitchFamily="18" charset="0"/>
                <a:sym typeface="Symbol" panose="05050102010706020507" pitchFamily="18" charset="2"/>
              </a:rPr>
              <a:t>No, </a:t>
            </a:r>
            <a:r>
              <a:rPr lang="en-US" altLang="en-US" sz="2800" dirty="0" err="1">
                <a:solidFill>
                  <a:srgbClr val="C00000"/>
                </a:solidFill>
                <a:latin typeface="Times New Roman" panose="02020603050405020304" pitchFamily="18" charset="0"/>
                <a:cs typeface="Times New Roman" panose="02020603050405020304" pitchFamily="18" charset="0"/>
                <a:sym typeface="Symbol" panose="05050102010706020507" pitchFamily="18" charset="2"/>
              </a:rPr>
              <a:t>gcd</a:t>
            </a:r>
            <a:r>
              <a:rPr lang="en-US" altLang="en-US" sz="2800" dirty="0">
                <a:solidFill>
                  <a:srgbClr val="C00000"/>
                </a:solidFill>
                <a:latin typeface="Times New Roman" panose="02020603050405020304" pitchFamily="18" charset="0"/>
                <a:cs typeface="Times New Roman" panose="02020603050405020304" pitchFamily="18" charset="0"/>
                <a:sym typeface="Symbol" panose="05050102010706020507" pitchFamily="18" charset="2"/>
              </a:rPr>
              <a:t>(35, 28) = 7.</a:t>
            </a:r>
          </a:p>
        </p:txBody>
      </p:sp>
      <p:sp>
        <p:nvSpPr>
          <p:cNvPr id="2" name="Date Placeholder 3">
            <a:extLst>
              <a:ext uri="{FF2B5EF4-FFF2-40B4-BE49-F238E27FC236}">
                <a16:creationId xmlns:a16="http://schemas.microsoft.com/office/drawing/2014/main" id="{607D18E2-EE99-702A-95D6-4E468B9CE3EB}"/>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D06BC456-3FCB-BADA-7830-BDED968503F6}"/>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extLst>
      <p:ext uri="{BB962C8B-B14F-4D97-AF65-F5344CB8AC3E}">
        <p14:creationId xmlns:p14="http://schemas.microsoft.com/office/powerpoint/2010/main" val="35587209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1491"/>
                                        </p:tgtEl>
                                        <p:attrNameLst>
                                          <p:attrName>style.visibility</p:attrName>
                                        </p:attrNameLst>
                                      </p:cBhvr>
                                      <p:to>
                                        <p:strVal val="visible"/>
                                      </p:to>
                                    </p:set>
                                    <p:anim calcmode="lin" valueType="num">
                                      <p:cBhvr>
                                        <p:cTn id="7" dur="500" fill="hold"/>
                                        <p:tgtEl>
                                          <p:spTgt spid="191491"/>
                                        </p:tgtEl>
                                        <p:attrNameLst>
                                          <p:attrName>ppt_w</p:attrName>
                                        </p:attrNameLst>
                                      </p:cBhvr>
                                      <p:tavLst>
                                        <p:tav tm="0">
                                          <p:val>
                                            <p:strVal val="4/3*#ppt_w"/>
                                          </p:val>
                                        </p:tav>
                                        <p:tav tm="100000">
                                          <p:val>
                                            <p:strVal val="#ppt_w"/>
                                          </p:val>
                                        </p:tav>
                                      </p:tavLst>
                                    </p:anim>
                                    <p:anim calcmode="lin" valueType="num">
                                      <p:cBhvr>
                                        <p:cTn id="8" dur="500" fill="hold"/>
                                        <p:tgtEl>
                                          <p:spTgt spid="191491"/>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91491">
                                            <p:txEl>
                                              <p:pRg st="1" end="1"/>
                                            </p:txEl>
                                          </p:spTgt>
                                        </p:tgtEl>
                                        <p:attrNameLst>
                                          <p:attrName>style.visibility</p:attrName>
                                        </p:attrNameLst>
                                      </p:cBhvr>
                                      <p:to>
                                        <p:strVal val="visible"/>
                                      </p:to>
                                    </p:set>
                                    <p:animEffect transition="in" filter="fade">
                                      <p:cBhvr>
                                        <p:cTn id="13" dur="1000"/>
                                        <p:tgtEl>
                                          <p:spTgt spid="191491">
                                            <p:txEl>
                                              <p:pRg st="1" end="1"/>
                                            </p:txEl>
                                          </p:spTgt>
                                        </p:tgtEl>
                                      </p:cBhvr>
                                    </p:animEffect>
                                    <p:anim calcmode="lin" valueType="num">
                                      <p:cBhvr>
                                        <p:cTn id="14" dur="1000" fill="hold"/>
                                        <p:tgtEl>
                                          <p:spTgt spid="191491">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19149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91491">
                                            <p:txEl>
                                              <p:pRg st="4" end="4"/>
                                            </p:txEl>
                                          </p:spTgt>
                                        </p:tgtEl>
                                        <p:attrNameLst>
                                          <p:attrName>style.visibility</p:attrName>
                                        </p:attrNameLst>
                                      </p:cBhvr>
                                      <p:to>
                                        <p:strVal val="visible"/>
                                      </p:to>
                                    </p:set>
                                    <p:animEffect transition="in" filter="fade">
                                      <p:cBhvr>
                                        <p:cTn id="20" dur="1000"/>
                                        <p:tgtEl>
                                          <p:spTgt spid="191491">
                                            <p:txEl>
                                              <p:pRg st="4" end="4"/>
                                            </p:txEl>
                                          </p:spTgt>
                                        </p:tgtEl>
                                      </p:cBhvr>
                                    </p:animEffect>
                                    <p:anim calcmode="lin" valueType="num">
                                      <p:cBhvr>
                                        <p:cTn id="21" dur="1000" fill="hold"/>
                                        <p:tgtEl>
                                          <p:spTgt spid="191491">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19149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91491">
                                            <p:txEl>
                                              <p:pRg st="6" end="6"/>
                                            </p:txEl>
                                          </p:spTgt>
                                        </p:tgtEl>
                                        <p:attrNameLst>
                                          <p:attrName>style.visibility</p:attrName>
                                        </p:attrNameLst>
                                      </p:cBhvr>
                                      <p:to>
                                        <p:strVal val="visible"/>
                                      </p:to>
                                    </p:set>
                                    <p:animEffect transition="in" filter="fade">
                                      <p:cBhvr>
                                        <p:cTn id="27" dur="1000"/>
                                        <p:tgtEl>
                                          <p:spTgt spid="191491">
                                            <p:txEl>
                                              <p:pRg st="6" end="6"/>
                                            </p:txEl>
                                          </p:spTgt>
                                        </p:tgtEl>
                                      </p:cBhvr>
                                    </p:animEffect>
                                    <p:anim calcmode="lin" valueType="num">
                                      <p:cBhvr>
                                        <p:cTn id="28" dur="1000" fill="hold"/>
                                        <p:tgtEl>
                                          <p:spTgt spid="191491">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19149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91491">
                                            <p:txEl>
                                              <p:pRg st="7" end="7"/>
                                            </p:txEl>
                                          </p:spTgt>
                                        </p:tgtEl>
                                        <p:attrNameLst>
                                          <p:attrName>style.visibility</p:attrName>
                                        </p:attrNameLst>
                                      </p:cBhvr>
                                      <p:to>
                                        <p:strVal val="visible"/>
                                      </p:to>
                                    </p:set>
                                    <p:animEffect transition="in" filter="fade">
                                      <p:cBhvr>
                                        <p:cTn id="34" dur="1000"/>
                                        <p:tgtEl>
                                          <p:spTgt spid="191491">
                                            <p:txEl>
                                              <p:pRg st="7" end="7"/>
                                            </p:txEl>
                                          </p:spTgt>
                                        </p:tgtEl>
                                      </p:cBhvr>
                                    </p:animEffect>
                                    <p:anim calcmode="lin" valueType="num">
                                      <p:cBhvr>
                                        <p:cTn id="35" dur="1000" fill="hold"/>
                                        <p:tgtEl>
                                          <p:spTgt spid="191491">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19149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91491">
                                            <p:txEl>
                                              <p:pRg st="8" end="8"/>
                                            </p:txEl>
                                          </p:spTgt>
                                        </p:tgtEl>
                                        <p:attrNameLst>
                                          <p:attrName>style.visibility</p:attrName>
                                        </p:attrNameLst>
                                      </p:cBhvr>
                                      <p:to>
                                        <p:strVal val="visible"/>
                                      </p:to>
                                    </p:set>
                                    <p:animEffect transition="in" filter="fade">
                                      <p:cBhvr>
                                        <p:cTn id="41" dur="1000"/>
                                        <p:tgtEl>
                                          <p:spTgt spid="191491">
                                            <p:txEl>
                                              <p:pRg st="8" end="8"/>
                                            </p:txEl>
                                          </p:spTgt>
                                        </p:tgtEl>
                                      </p:cBhvr>
                                    </p:animEffect>
                                    <p:anim calcmode="lin" valueType="num">
                                      <p:cBhvr>
                                        <p:cTn id="42" dur="1000" fill="hold"/>
                                        <p:tgtEl>
                                          <p:spTgt spid="191491">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19149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91491">
                                            <p:txEl>
                                              <p:pRg st="9" end="9"/>
                                            </p:txEl>
                                          </p:spTgt>
                                        </p:tgtEl>
                                        <p:attrNameLst>
                                          <p:attrName>style.visibility</p:attrName>
                                        </p:attrNameLst>
                                      </p:cBhvr>
                                      <p:to>
                                        <p:strVal val="visible"/>
                                      </p:to>
                                    </p:set>
                                    <p:animEffect transition="in" filter="fade">
                                      <p:cBhvr>
                                        <p:cTn id="48" dur="1000"/>
                                        <p:tgtEl>
                                          <p:spTgt spid="191491">
                                            <p:txEl>
                                              <p:pRg st="9" end="9"/>
                                            </p:txEl>
                                          </p:spTgt>
                                        </p:tgtEl>
                                      </p:cBhvr>
                                    </p:animEffect>
                                    <p:anim calcmode="lin" valueType="num">
                                      <p:cBhvr>
                                        <p:cTn id="49" dur="1000" fill="hold"/>
                                        <p:tgtEl>
                                          <p:spTgt spid="191491">
                                            <p:txEl>
                                              <p:pRg st="9" end="9"/>
                                            </p:txEl>
                                          </p:spTgt>
                                        </p:tgtEl>
                                        <p:attrNameLst>
                                          <p:attrName>ppt_x</p:attrName>
                                        </p:attrNameLst>
                                      </p:cBhvr>
                                      <p:tavLst>
                                        <p:tav tm="0">
                                          <p:val>
                                            <p:strVal val="#ppt_x"/>
                                          </p:val>
                                        </p:tav>
                                        <p:tav tm="100000">
                                          <p:val>
                                            <p:strVal val="#ppt_x"/>
                                          </p:val>
                                        </p:tav>
                                      </p:tavLst>
                                    </p:anim>
                                    <p:anim calcmode="lin" valueType="num">
                                      <p:cBhvr>
                                        <p:cTn id="50" dur="1000" fill="hold"/>
                                        <p:tgtEl>
                                          <p:spTgt spid="191491">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91491">
                                            <p:txEl>
                                              <p:pRg st="10" end="10"/>
                                            </p:txEl>
                                          </p:spTgt>
                                        </p:tgtEl>
                                        <p:attrNameLst>
                                          <p:attrName>style.visibility</p:attrName>
                                        </p:attrNameLst>
                                      </p:cBhvr>
                                      <p:to>
                                        <p:strVal val="visible"/>
                                      </p:to>
                                    </p:set>
                                    <p:animEffect transition="in" filter="fade">
                                      <p:cBhvr>
                                        <p:cTn id="55" dur="1000"/>
                                        <p:tgtEl>
                                          <p:spTgt spid="191491">
                                            <p:txEl>
                                              <p:pRg st="10" end="10"/>
                                            </p:txEl>
                                          </p:spTgt>
                                        </p:tgtEl>
                                      </p:cBhvr>
                                    </p:animEffect>
                                    <p:anim calcmode="lin" valueType="num">
                                      <p:cBhvr>
                                        <p:cTn id="56" dur="1000" fill="hold"/>
                                        <p:tgtEl>
                                          <p:spTgt spid="191491">
                                            <p:txEl>
                                              <p:pRg st="10" end="10"/>
                                            </p:txEl>
                                          </p:spTgt>
                                        </p:tgtEl>
                                        <p:attrNameLst>
                                          <p:attrName>ppt_x</p:attrName>
                                        </p:attrNameLst>
                                      </p:cBhvr>
                                      <p:tavLst>
                                        <p:tav tm="0">
                                          <p:val>
                                            <p:strVal val="#ppt_x"/>
                                          </p:val>
                                        </p:tav>
                                        <p:tav tm="100000">
                                          <p:val>
                                            <p:strVal val="#ppt_x"/>
                                          </p:val>
                                        </p:tav>
                                      </p:tavLst>
                                    </p:anim>
                                    <p:anim calcmode="lin" valueType="num">
                                      <p:cBhvr>
                                        <p:cTn id="57" dur="1000" fill="hold"/>
                                        <p:tgtEl>
                                          <p:spTgt spid="191491">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191491">
                                            <p:txEl>
                                              <p:pRg st="11" end="11"/>
                                            </p:txEl>
                                          </p:spTgt>
                                        </p:tgtEl>
                                        <p:attrNameLst>
                                          <p:attrName>style.visibility</p:attrName>
                                        </p:attrNameLst>
                                      </p:cBhvr>
                                      <p:to>
                                        <p:strVal val="visible"/>
                                      </p:to>
                                    </p:set>
                                    <p:animEffect transition="in" filter="fade">
                                      <p:cBhvr>
                                        <p:cTn id="62" dur="1000"/>
                                        <p:tgtEl>
                                          <p:spTgt spid="191491">
                                            <p:txEl>
                                              <p:pRg st="11" end="11"/>
                                            </p:txEl>
                                          </p:spTgt>
                                        </p:tgtEl>
                                      </p:cBhvr>
                                    </p:animEffect>
                                    <p:anim calcmode="lin" valueType="num">
                                      <p:cBhvr>
                                        <p:cTn id="63" dur="1000" fill="hold"/>
                                        <p:tgtEl>
                                          <p:spTgt spid="191491">
                                            <p:txEl>
                                              <p:pRg st="11" end="11"/>
                                            </p:txEl>
                                          </p:spTgt>
                                        </p:tgtEl>
                                        <p:attrNameLst>
                                          <p:attrName>ppt_x</p:attrName>
                                        </p:attrNameLst>
                                      </p:cBhvr>
                                      <p:tavLst>
                                        <p:tav tm="0">
                                          <p:val>
                                            <p:strVal val="#ppt_x"/>
                                          </p:val>
                                        </p:tav>
                                        <p:tav tm="100000">
                                          <p:val>
                                            <p:strVal val="#ppt_x"/>
                                          </p:val>
                                        </p:tav>
                                      </p:tavLst>
                                    </p:anim>
                                    <p:anim calcmode="lin" valueType="num">
                                      <p:cBhvr>
                                        <p:cTn id="64" dur="1000" fill="hold"/>
                                        <p:tgtEl>
                                          <p:spTgt spid="191491">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D5C68DC-8696-9173-C964-D16F4AF10691}"/>
              </a:ext>
            </a:extLst>
          </p:cNvPr>
          <p:cNvSpPr>
            <a:spLocks noGrp="1"/>
          </p:cNvSpPr>
          <p:nvPr>
            <p:ph type="sldNum" sz="quarter" idx="12"/>
          </p:nvPr>
        </p:nvSpPr>
        <p:spPr/>
        <p:txBody>
          <a:bodyPr/>
          <a:lstStyle/>
          <a:p>
            <a:fld id="{12217F42-4B02-4AD4-862E-06D95097AE72}" type="slidenum">
              <a:rPr lang="en-CA" altLang="en-US"/>
              <a:pPr/>
              <a:t>22</a:t>
            </a:fld>
            <a:endParaRPr lang="en-CA" altLang="en-US"/>
          </a:p>
        </p:txBody>
      </p:sp>
      <p:sp>
        <p:nvSpPr>
          <p:cNvPr id="193539" name="Rectangle 3">
            <a:extLst>
              <a:ext uri="{FF2B5EF4-FFF2-40B4-BE49-F238E27FC236}">
                <a16:creationId xmlns:a16="http://schemas.microsoft.com/office/drawing/2014/main" id="{ECADA07F-1B1A-88B7-22CC-BCD95D37AC4D}"/>
              </a:ext>
            </a:extLst>
          </p:cNvPr>
          <p:cNvSpPr>
            <a:spLocks noGrp="1" noChangeArrowheads="1"/>
          </p:cNvSpPr>
          <p:nvPr>
            <p:ph idx="1"/>
          </p:nvPr>
        </p:nvSpPr>
        <p:spPr/>
        <p:txBody>
          <a:bodyPr/>
          <a:lstStyle/>
          <a:p>
            <a:pPr marL="0" indent="0">
              <a:lnSpc>
                <a:spcPct val="110000"/>
              </a:lnSpc>
              <a:spcBef>
                <a:spcPct val="0"/>
              </a:spcBef>
            </a:pPr>
            <a:endParaRPr lang="en-US" altLang="en-US" sz="800" dirty="0">
              <a:sym typeface="Symbol" panose="05050102010706020507" pitchFamily="18" charset="2"/>
            </a:endParaRPr>
          </a:p>
          <a:p>
            <a:pPr marL="0" indent="0" algn="just">
              <a:lnSpc>
                <a:spcPct val="150000"/>
              </a:lnSpc>
              <a:spcBef>
                <a:spcPct val="0"/>
              </a:spcBef>
              <a:buNone/>
            </a:pP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The</a:t>
            </a:r>
            <a:r>
              <a:rPr lang="en-US" altLang="en-US"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least common multiple</a:t>
            </a:r>
            <a:r>
              <a:rPr lang="en-US" altLang="en-US"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of the positive integers a and b is the smallest positive integer that is divisible by both a and b.</a:t>
            </a:r>
          </a:p>
          <a:p>
            <a:pPr marL="0" indent="0" algn="just">
              <a:lnSpc>
                <a:spcPct val="150000"/>
              </a:lnSpc>
              <a:spcBef>
                <a:spcPct val="0"/>
              </a:spcBef>
              <a:buNone/>
            </a:pPr>
            <a:endParaRPr lang="en-US" altLang="en-US" sz="8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We denote the least common multiple of a and b by lcm(a, b).</a:t>
            </a:r>
          </a:p>
          <a:p>
            <a:pPr marL="0" indent="0" algn="just">
              <a:lnSpc>
                <a:spcPct val="150000"/>
              </a:lnSpc>
              <a:spcBef>
                <a:spcPct val="0"/>
              </a:spcBef>
              <a:buNone/>
            </a:pPr>
            <a:endParaRPr lang="en-US" altLang="en-US" sz="9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spcBef>
                <a:spcPct val="0"/>
              </a:spcBef>
              <a:buNone/>
            </a:pP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Examples:</a:t>
            </a:r>
          </a:p>
          <a:p>
            <a:pPr marL="457200" lvl="1" indent="0" algn="just">
              <a:lnSpc>
                <a:spcPct val="150000"/>
              </a:lnSpc>
              <a:spcBef>
                <a:spcPct val="0"/>
              </a:spcBef>
              <a:buNone/>
            </a:pPr>
            <a:r>
              <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lcm(60,100)</a:t>
            </a:r>
          </a:p>
          <a:p>
            <a:pPr marL="457200" lvl="1" indent="0" algn="just">
              <a:lnSpc>
                <a:spcPct val="150000"/>
              </a:lnSpc>
              <a:spcBef>
                <a:spcPct val="0"/>
              </a:spcBef>
              <a:buNone/>
            </a:pPr>
            <a:r>
              <a:rPr lang="en-US" b="1" dirty="0">
                <a:latin typeface="Times New Roman" panose="02020603050405020304" pitchFamily="18" charset="0"/>
                <a:cs typeface="Times New Roman" panose="02020603050405020304" pitchFamily="18" charset="0"/>
              </a:rPr>
              <a:t>lcm of 60 and 100 = 2 * 2 * 3 * 5 * 5 = 300.</a:t>
            </a:r>
            <a:endParaRPr lang="en-US" altLang="en-US"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endParaRPr>
          </a:p>
        </p:txBody>
      </p:sp>
      <p:sp>
        <p:nvSpPr>
          <p:cNvPr id="193538" name="Rectangle 2">
            <a:extLst>
              <a:ext uri="{FF2B5EF4-FFF2-40B4-BE49-F238E27FC236}">
                <a16:creationId xmlns:a16="http://schemas.microsoft.com/office/drawing/2014/main" id="{EF9C0412-9DB8-4D17-B255-4D271B261479}"/>
              </a:ext>
            </a:extLst>
          </p:cNvPr>
          <p:cNvSpPr>
            <a:spLocks noGrp="1" noChangeArrowheads="1"/>
          </p:cNvSpPr>
          <p:nvPr>
            <p:ph type="title"/>
          </p:nvPr>
        </p:nvSpPr>
        <p:spPr/>
        <p:txBody>
          <a:bodyPr/>
          <a:lstStyle/>
          <a:p>
            <a:r>
              <a:rPr lang="en-US" altLang="en-US" sz="3600"/>
              <a:t>Least Common Multiples</a:t>
            </a:r>
            <a:endParaRPr lang="en-CA" altLang="en-US" sz="3600"/>
          </a:p>
        </p:txBody>
      </p:sp>
      <p:sp>
        <p:nvSpPr>
          <p:cNvPr id="2" name="Date Placeholder 3">
            <a:extLst>
              <a:ext uri="{FF2B5EF4-FFF2-40B4-BE49-F238E27FC236}">
                <a16:creationId xmlns:a16="http://schemas.microsoft.com/office/drawing/2014/main" id="{67137830-476A-685E-6709-377A7D063C45}"/>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046BF07D-DC02-60E1-BC9C-A642FDC292F4}"/>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pic>
        <p:nvPicPr>
          <p:cNvPr id="1026" name="Picture 2" descr="Finding Least Common Multiples - GMAT">
            <a:extLst>
              <a:ext uri="{FF2B5EF4-FFF2-40B4-BE49-F238E27FC236}">
                <a16:creationId xmlns:a16="http://schemas.microsoft.com/office/drawing/2014/main" id="{7D9F88DC-D3D5-7B20-25A5-24E5A93312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4087859"/>
            <a:ext cx="4600575" cy="21414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343592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 fill="hold"/>
                                        <p:tgtEl>
                                          <p:spTgt spid="193539"/>
                                        </p:tgtEl>
                                        <p:attrNameLst>
                                          <p:attrName>ppt_w</p:attrName>
                                        </p:attrNameLst>
                                      </p:cBhvr>
                                      <p:tavLst>
                                        <p:tav tm="0">
                                          <p:val>
                                            <p:strVal val="4/3*#ppt_w"/>
                                          </p:val>
                                        </p:tav>
                                        <p:tav tm="100000">
                                          <p:val>
                                            <p:strVal val="#ppt_w"/>
                                          </p:val>
                                        </p:tav>
                                      </p:tavLst>
                                    </p:anim>
                                    <p:anim calcmode="lin" valueType="num">
                                      <p:cBhvr>
                                        <p:cTn id="8" dur="500" fill="hold"/>
                                        <p:tgtEl>
                                          <p:spTgt spid="193539"/>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Effect transition="in" filter="barn(inVertical)">
                                      <p:cBhvr>
                                        <p:cTn id="13" dur="500"/>
                                        <p:tgtEl>
                                          <p:spTgt spid="193539">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93539">
                                            <p:txEl>
                                              <p:pRg st="3" end="3"/>
                                            </p:txEl>
                                          </p:spTgt>
                                        </p:tgtEl>
                                        <p:attrNameLst>
                                          <p:attrName>style.visibility</p:attrName>
                                        </p:attrNameLst>
                                      </p:cBhvr>
                                      <p:to>
                                        <p:strVal val="visible"/>
                                      </p:to>
                                    </p:set>
                                    <p:animEffect transition="in" filter="barn(inVertical)">
                                      <p:cBhvr>
                                        <p:cTn id="18" dur="500"/>
                                        <p:tgtEl>
                                          <p:spTgt spid="19353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93539">
                                            <p:txEl>
                                              <p:pRg st="5" end="5"/>
                                            </p:txEl>
                                          </p:spTgt>
                                        </p:tgtEl>
                                        <p:attrNameLst>
                                          <p:attrName>style.visibility</p:attrName>
                                        </p:attrNameLst>
                                      </p:cBhvr>
                                      <p:to>
                                        <p:strVal val="visible"/>
                                      </p:to>
                                    </p:set>
                                    <p:animEffect transition="in" filter="barn(inVertical)">
                                      <p:cBhvr>
                                        <p:cTn id="23" dur="500"/>
                                        <p:tgtEl>
                                          <p:spTgt spid="193539">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93539">
                                            <p:txEl>
                                              <p:pRg st="6" end="6"/>
                                            </p:txEl>
                                          </p:spTgt>
                                        </p:tgtEl>
                                        <p:attrNameLst>
                                          <p:attrName>style.visibility</p:attrName>
                                        </p:attrNameLst>
                                      </p:cBhvr>
                                      <p:to>
                                        <p:strVal val="visible"/>
                                      </p:to>
                                    </p:set>
                                    <p:animEffect transition="in" filter="barn(inVertical)">
                                      <p:cBhvr>
                                        <p:cTn id="28" dur="500"/>
                                        <p:tgtEl>
                                          <p:spTgt spid="193539">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wipe(down)">
                                      <p:cBhvr>
                                        <p:cTn id="33" dur="5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193539">
                                            <p:txEl>
                                              <p:pRg st="7" end="7"/>
                                            </p:txEl>
                                          </p:spTgt>
                                        </p:tgtEl>
                                        <p:attrNameLst>
                                          <p:attrName>style.visibility</p:attrName>
                                        </p:attrNameLst>
                                      </p:cBhvr>
                                      <p:to>
                                        <p:strVal val="visible"/>
                                      </p:to>
                                    </p:set>
                                    <p:animEffect transition="in" filter="barn(inVertical)">
                                      <p:cBhvr>
                                        <p:cTn id="38" dur="500"/>
                                        <p:tgtEl>
                                          <p:spTgt spid="1935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5ED0A01C-08AB-D4C1-BED5-CE31C079D37D}"/>
              </a:ext>
            </a:extLst>
          </p:cNvPr>
          <p:cNvSpPr>
            <a:spLocks noGrp="1"/>
          </p:cNvSpPr>
          <p:nvPr>
            <p:ph type="sldNum" sz="quarter" idx="12"/>
          </p:nvPr>
        </p:nvSpPr>
        <p:spPr/>
        <p:txBody>
          <a:bodyPr/>
          <a:lstStyle/>
          <a:p>
            <a:fld id="{243334BC-1165-4974-A9E4-07CC5A2CF69E}" type="slidenum">
              <a:rPr lang="en-CA" altLang="en-US"/>
              <a:pPr/>
              <a:t>23</a:t>
            </a:fld>
            <a:endParaRPr lang="en-CA" altLang="en-US"/>
          </a:p>
        </p:txBody>
      </p:sp>
      <p:sp>
        <p:nvSpPr>
          <p:cNvPr id="194562" name="Rectangle 2">
            <a:extLst>
              <a:ext uri="{FF2B5EF4-FFF2-40B4-BE49-F238E27FC236}">
                <a16:creationId xmlns:a16="http://schemas.microsoft.com/office/drawing/2014/main" id="{E85292D4-2490-27AB-95D1-962DA57BEE74}"/>
              </a:ext>
            </a:extLst>
          </p:cNvPr>
          <p:cNvSpPr>
            <a:spLocks noGrp="1" noChangeArrowheads="1"/>
          </p:cNvSpPr>
          <p:nvPr>
            <p:ph type="title"/>
          </p:nvPr>
        </p:nvSpPr>
        <p:spPr/>
        <p:txBody>
          <a:bodyPr/>
          <a:lstStyle/>
          <a:p>
            <a:r>
              <a:rPr lang="en-US" altLang="en-US" sz="3600"/>
              <a:t>Least Common Multiples</a:t>
            </a:r>
            <a:endParaRPr lang="en-CA" altLang="en-US" sz="3600"/>
          </a:p>
        </p:txBody>
      </p:sp>
      <p:sp>
        <p:nvSpPr>
          <p:cNvPr id="194563" name="Rectangle 3">
            <a:extLst>
              <a:ext uri="{FF2B5EF4-FFF2-40B4-BE49-F238E27FC236}">
                <a16:creationId xmlns:a16="http://schemas.microsoft.com/office/drawing/2014/main" id="{C732C3FE-7CD0-2EEC-EDEC-3C3561B1602B}"/>
              </a:ext>
            </a:extLst>
          </p:cNvPr>
          <p:cNvSpPr>
            <a:spLocks noGrp="1" noChangeArrowheads="1"/>
          </p:cNvSpPr>
          <p:nvPr>
            <p:ph idx="1"/>
          </p:nvPr>
        </p:nvSpPr>
        <p:spPr/>
        <p:txBody>
          <a:bodyPr/>
          <a:lstStyle/>
          <a:p>
            <a:pPr marL="0" indent="0">
              <a:spcBef>
                <a:spcPct val="0"/>
              </a:spcBef>
              <a:buNone/>
            </a:pPr>
            <a:r>
              <a:rPr lang="en-US" altLang="en-US"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Using prime factorizations:</a:t>
            </a:r>
          </a:p>
          <a:p>
            <a:pPr marL="0" indent="0">
              <a:spcBef>
                <a:spcPct val="0"/>
              </a:spcBef>
              <a:buNone/>
            </a:pPr>
            <a:endParaRPr lang="en-US" altLang="en-US" sz="1600"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 =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b =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b</a:t>
            </a:r>
            <a:r>
              <a:rPr lang="en-US" altLang="en-US" sz="16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p>
          <a:p>
            <a:pPr marL="0" indent="0">
              <a:lnSpc>
                <a:spcPct val="110000"/>
              </a:lnSpc>
              <a:spcBef>
                <a:spcPct val="0"/>
              </a:spcBef>
              <a:buNone/>
            </a:pP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where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&lt;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&lt; … &lt; </a:t>
            </a:r>
            <a:r>
              <a:rPr lang="en-US" altLang="en-US"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and a</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b</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 </a:t>
            </a:r>
            <a:r>
              <a:rPr lang="en-US" altLang="en-US"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for 1  </a:t>
            </a:r>
            <a:r>
              <a:rPr lang="en-US" altLang="en-US"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i</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 n</a:t>
            </a:r>
          </a:p>
          <a:p>
            <a:pPr marL="0" indent="0">
              <a:lnSpc>
                <a:spcPct val="110000"/>
              </a:lnSpc>
              <a:spcBef>
                <a:spcPct val="0"/>
              </a:spcBef>
              <a:buNone/>
            </a:pPr>
            <a:endPar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lcm(a, b) =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max(a</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1 </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p</a:t>
            </a:r>
            <a:r>
              <a:rPr lang="en-US" altLang="en-US"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max(a</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2 </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p</a:t>
            </a:r>
            <a:r>
              <a:rPr lang="en-US" altLang="en-US" baseline="-25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err="1">
                <a:solidFill>
                  <a:schemeClr val="tx1"/>
                </a:solidFill>
                <a:latin typeface="Times New Roman" panose="02020603050405020304" pitchFamily="18" charset="0"/>
                <a:cs typeface="Times New Roman" panose="02020603050405020304" pitchFamily="18" charset="0"/>
                <a:sym typeface="Symbol" panose="05050102010706020507" pitchFamily="18" charset="2"/>
              </a:rPr>
              <a:t>max</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n</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b</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n </a:t>
            </a:r>
            <a:r>
              <a:rPr lang="en-US" altLang="en-US" baseline="30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r>
              <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p>
          <a:p>
            <a:pPr marL="0" indent="0">
              <a:lnSpc>
                <a:spcPct val="110000"/>
              </a:lnSpc>
              <a:spcBef>
                <a:spcPct val="0"/>
              </a:spcBef>
              <a:buNone/>
            </a:pPr>
            <a:endParaRPr lang="en-US" alt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10000"/>
              </a:lnSpc>
              <a:spcBef>
                <a:spcPct val="0"/>
              </a:spcBef>
              <a:buNone/>
            </a:pPr>
            <a:r>
              <a:rPr lang="en-US" altLang="en-US" b="1"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Example:</a:t>
            </a:r>
          </a:p>
        </p:txBody>
      </p:sp>
      <p:sp>
        <p:nvSpPr>
          <p:cNvPr id="2" name="Date Placeholder 3">
            <a:extLst>
              <a:ext uri="{FF2B5EF4-FFF2-40B4-BE49-F238E27FC236}">
                <a16:creationId xmlns:a16="http://schemas.microsoft.com/office/drawing/2014/main" id="{FFE83DD6-5279-015B-546F-8DF91E4C7E60}"/>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B2D82CBE-5525-FB9E-97DC-39C58E9F48E4}"/>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
        <p:nvSpPr>
          <p:cNvPr id="194564" name="Text Box 4">
            <a:extLst>
              <a:ext uri="{FF2B5EF4-FFF2-40B4-BE49-F238E27FC236}">
                <a16:creationId xmlns:a16="http://schemas.microsoft.com/office/drawing/2014/main" id="{08CFB42B-FC45-F496-DF33-0BBFC99EEA28}"/>
              </a:ext>
            </a:extLst>
          </p:cNvPr>
          <p:cNvSpPr txBox="1">
            <a:spLocks noChangeArrowheads="1"/>
          </p:cNvSpPr>
          <p:nvPr/>
        </p:nvSpPr>
        <p:spPr bwMode="auto">
          <a:xfrm>
            <a:off x="1905000" y="4267201"/>
            <a:ext cx="15240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 = 60 = </a:t>
            </a:r>
          </a:p>
        </p:txBody>
      </p:sp>
      <p:sp>
        <p:nvSpPr>
          <p:cNvPr id="194565" name="Text Box 5">
            <a:extLst>
              <a:ext uri="{FF2B5EF4-FFF2-40B4-BE49-F238E27FC236}">
                <a16:creationId xmlns:a16="http://schemas.microsoft.com/office/drawing/2014/main" id="{9EF3D183-328D-A5DC-170F-CD5D086EFD17}"/>
              </a:ext>
            </a:extLst>
          </p:cNvPr>
          <p:cNvSpPr txBox="1">
            <a:spLocks noChangeArrowheads="1"/>
          </p:cNvSpPr>
          <p:nvPr/>
        </p:nvSpPr>
        <p:spPr bwMode="auto">
          <a:xfrm>
            <a:off x="3352800" y="4267201"/>
            <a:ext cx="1600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p>
        </p:txBody>
      </p:sp>
      <p:sp>
        <p:nvSpPr>
          <p:cNvPr id="194566" name="Text Box 6">
            <a:extLst>
              <a:ext uri="{FF2B5EF4-FFF2-40B4-BE49-F238E27FC236}">
                <a16:creationId xmlns:a16="http://schemas.microsoft.com/office/drawing/2014/main" id="{4D2B595E-DBCC-1A3A-AD11-DA4380BDE982}"/>
              </a:ext>
            </a:extLst>
          </p:cNvPr>
          <p:cNvSpPr txBox="1">
            <a:spLocks noChangeArrowheads="1"/>
          </p:cNvSpPr>
          <p:nvPr/>
        </p:nvSpPr>
        <p:spPr bwMode="auto">
          <a:xfrm>
            <a:off x="1905000" y="4876801"/>
            <a:ext cx="15240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b = 54 = </a:t>
            </a:r>
          </a:p>
        </p:txBody>
      </p:sp>
      <p:sp>
        <p:nvSpPr>
          <p:cNvPr id="194567" name="Text Box 7">
            <a:extLst>
              <a:ext uri="{FF2B5EF4-FFF2-40B4-BE49-F238E27FC236}">
                <a16:creationId xmlns:a16="http://schemas.microsoft.com/office/drawing/2014/main" id="{FDA6BE3C-5CC0-C7C9-A3D0-F2A8D90B34A0}"/>
              </a:ext>
            </a:extLst>
          </p:cNvPr>
          <p:cNvSpPr txBox="1">
            <a:spLocks noChangeArrowheads="1"/>
          </p:cNvSpPr>
          <p:nvPr/>
        </p:nvSpPr>
        <p:spPr bwMode="auto">
          <a:xfrm>
            <a:off x="3352800" y="4876801"/>
            <a:ext cx="15240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3</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0</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p>
        </p:txBody>
      </p:sp>
      <p:sp>
        <p:nvSpPr>
          <p:cNvPr id="194568" name="Text Box 8">
            <a:extLst>
              <a:ext uri="{FF2B5EF4-FFF2-40B4-BE49-F238E27FC236}">
                <a16:creationId xmlns:a16="http://schemas.microsoft.com/office/drawing/2014/main" id="{5E20556F-434F-0879-1446-5410A0757B77}"/>
              </a:ext>
            </a:extLst>
          </p:cNvPr>
          <p:cNvSpPr txBox="1">
            <a:spLocks noChangeArrowheads="1"/>
          </p:cNvSpPr>
          <p:nvPr/>
        </p:nvSpPr>
        <p:spPr bwMode="auto">
          <a:xfrm>
            <a:off x="1905000" y="5486401"/>
            <a:ext cx="1981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lcm(a, b) = </a:t>
            </a:r>
          </a:p>
        </p:txBody>
      </p:sp>
      <p:sp>
        <p:nvSpPr>
          <p:cNvPr id="194569" name="Text Box 9">
            <a:extLst>
              <a:ext uri="{FF2B5EF4-FFF2-40B4-BE49-F238E27FC236}">
                <a16:creationId xmlns:a16="http://schemas.microsoft.com/office/drawing/2014/main" id="{F311CBFA-0A89-A24A-4AED-73250C1898B7}"/>
              </a:ext>
            </a:extLst>
          </p:cNvPr>
          <p:cNvSpPr txBox="1">
            <a:spLocks noChangeArrowheads="1"/>
          </p:cNvSpPr>
          <p:nvPr/>
        </p:nvSpPr>
        <p:spPr bwMode="auto">
          <a:xfrm>
            <a:off x="3810000" y="5486401"/>
            <a:ext cx="4724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3</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0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1 </a:t>
            </a:r>
            <a:r>
              <a:rPr lang="en-US" alt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 4*27*5 = 540</a:t>
            </a:r>
          </a:p>
        </p:txBody>
      </p:sp>
    </p:spTree>
    <p:custDataLst>
      <p:tags r:id="rId1"/>
    </p:custDataLst>
    <p:extLst>
      <p:ext uri="{BB962C8B-B14F-4D97-AF65-F5344CB8AC3E}">
        <p14:creationId xmlns:p14="http://schemas.microsoft.com/office/powerpoint/2010/main" val="38995636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4563"/>
                                        </p:tgtEl>
                                        <p:attrNameLst>
                                          <p:attrName>style.visibility</p:attrName>
                                        </p:attrNameLst>
                                      </p:cBhvr>
                                      <p:to>
                                        <p:strVal val="visible"/>
                                      </p:to>
                                    </p:set>
                                    <p:anim calcmode="lin" valueType="num">
                                      <p:cBhvr>
                                        <p:cTn id="7" dur="500" fill="hold"/>
                                        <p:tgtEl>
                                          <p:spTgt spid="194563"/>
                                        </p:tgtEl>
                                        <p:attrNameLst>
                                          <p:attrName>ppt_w</p:attrName>
                                        </p:attrNameLst>
                                      </p:cBhvr>
                                      <p:tavLst>
                                        <p:tav tm="0">
                                          <p:val>
                                            <p:strVal val="4/3*#ppt_w"/>
                                          </p:val>
                                        </p:tav>
                                        <p:tav tm="100000">
                                          <p:val>
                                            <p:strVal val="#ppt_w"/>
                                          </p:val>
                                        </p:tav>
                                      </p:tavLst>
                                    </p:anim>
                                    <p:anim calcmode="lin" valueType="num">
                                      <p:cBhvr>
                                        <p:cTn id="8" dur="500" fill="hold"/>
                                        <p:tgtEl>
                                          <p:spTgt spid="194563"/>
                                        </p:tgtEl>
                                        <p:attrNameLst>
                                          <p:attrName>ppt_h</p:attrName>
                                        </p:attrNameLst>
                                      </p:cBhvr>
                                      <p:tavLst>
                                        <p:tav tm="0">
                                          <p:val>
                                            <p:strVal val="4/3*#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94564"/>
                                        </p:tgtEl>
                                        <p:attrNameLst>
                                          <p:attrName>style.visibility</p:attrName>
                                        </p:attrNameLst>
                                      </p:cBhvr>
                                      <p:to>
                                        <p:strVal val="visible"/>
                                      </p:to>
                                    </p:set>
                                    <p:anim calcmode="lin" valueType="num">
                                      <p:cBhvr additive="base">
                                        <p:cTn id="13" dur="500" fill="hold"/>
                                        <p:tgtEl>
                                          <p:spTgt spid="194564"/>
                                        </p:tgtEl>
                                        <p:attrNameLst>
                                          <p:attrName>ppt_x</p:attrName>
                                        </p:attrNameLst>
                                      </p:cBhvr>
                                      <p:tavLst>
                                        <p:tav tm="0">
                                          <p:val>
                                            <p:strVal val="0-#ppt_w/2"/>
                                          </p:val>
                                        </p:tav>
                                        <p:tav tm="100000">
                                          <p:val>
                                            <p:strVal val="#ppt_x"/>
                                          </p:val>
                                        </p:tav>
                                      </p:tavLst>
                                    </p:anim>
                                    <p:anim calcmode="lin" valueType="num">
                                      <p:cBhvr additive="base">
                                        <p:cTn id="14" dur="500" fill="hold"/>
                                        <p:tgtEl>
                                          <p:spTgt spid="19456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194565"/>
                                        </p:tgtEl>
                                        <p:attrNameLst>
                                          <p:attrName>style.visibility</p:attrName>
                                        </p:attrNameLst>
                                      </p:cBhvr>
                                      <p:to>
                                        <p:strVal val="visible"/>
                                      </p:to>
                                    </p:set>
                                    <p:anim calcmode="lin" valueType="num">
                                      <p:cBhvr additive="base">
                                        <p:cTn id="19" dur="500" fill="hold"/>
                                        <p:tgtEl>
                                          <p:spTgt spid="194565"/>
                                        </p:tgtEl>
                                        <p:attrNameLst>
                                          <p:attrName>ppt_x</p:attrName>
                                        </p:attrNameLst>
                                      </p:cBhvr>
                                      <p:tavLst>
                                        <p:tav tm="0">
                                          <p:val>
                                            <p:strVal val="1+#ppt_w/2"/>
                                          </p:val>
                                        </p:tav>
                                        <p:tav tm="100000">
                                          <p:val>
                                            <p:strVal val="#ppt_x"/>
                                          </p:val>
                                        </p:tav>
                                      </p:tavLst>
                                    </p:anim>
                                    <p:anim calcmode="lin" valueType="num">
                                      <p:cBhvr additive="base">
                                        <p:cTn id="20" dur="500" fill="hold"/>
                                        <p:tgtEl>
                                          <p:spTgt spid="19456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94566"/>
                                        </p:tgtEl>
                                        <p:attrNameLst>
                                          <p:attrName>style.visibility</p:attrName>
                                        </p:attrNameLst>
                                      </p:cBhvr>
                                      <p:to>
                                        <p:strVal val="visible"/>
                                      </p:to>
                                    </p:set>
                                    <p:anim calcmode="lin" valueType="num">
                                      <p:cBhvr additive="base">
                                        <p:cTn id="25" dur="500" fill="hold"/>
                                        <p:tgtEl>
                                          <p:spTgt spid="194566"/>
                                        </p:tgtEl>
                                        <p:attrNameLst>
                                          <p:attrName>ppt_x</p:attrName>
                                        </p:attrNameLst>
                                      </p:cBhvr>
                                      <p:tavLst>
                                        <p:tav tm="0">
                                          <p:val>
                                            <p:strVal val="0-#ppt_w/2"/>
                                          </p:val>
                                        </p:tav>
                                        <p:tav tm="100000">
                                          <p:val>
                                            <p:strVal val="#ppt_x"/>
                                          </p:val>
                                        </p:tav>
                                      </p:tavLst>
                                    </p:anim>
                                    <p:anim calcmode="lin" valueType="num">
                                      <p:cBhvr additive="base">
                                        <p:cTn id="26" dur="500" fill="hold"/>
                                        <p:tgtEl>
                                          <p:spTgt spid="194566"/>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nodeType="clickEffect">
                                  <p:stCondLst>
                                    <p:cond delay="0"/>
                                  </p:stCondLst>
                                  <p:childTnLst>
                                    <p:set>
                                      <p:cBhvr>
                                        <p:cTn id="30" dur="1" fill="hold">
                                          <p:stCondLst>
                                            <p:cond delay="0"/>
                                          </p:stCondLst>
                                        </p:cTn>
                                        <p:tgtEl>
                                          <p:spTgt spid="194567"/>
                                        </p:tgtEl>
                                        <p:attrNameLst>
                                          <p:attrName>style.visibility</p:attrName>
                                        </p:attrNameLst>
                                      </p:cBhvr>
                                      <p:to>
                                        <p:strVal val="visible"/>
                                      </p:to>
                                    </p:set>
                                    <p:anim calcmode="lin" valueType="num">
                                      <p:cBhvr additive="base">
                                        <p:cTn id="31" dur="500" fill="hold"/>
                                        <p:tgtEl>
                                          <p:spTgt spid="194567"/>
                                        </p:tgtEl>
                                        <p:attrNameLst>
                                          <p:attrName>ppt_x</p:attrName>
                                        </p:attrNameLst>
                                      </p:cBhvr>
                                      <p:tavLst>
                                        <p:tav tm="0">
                                          <p:val>
                                            <p:strVal val="1+#ppt_w/2"/>
                                          </p:val>
                                        </p:tav>
                                        <p:tav tm="100000">
                                          <p:val>
                                            <p:strVal val="#ppt_x"/>
                                          </p:val>
                                        </p:tav>
                                      </p:tavLst>
                                    </p:anim>
                                    <p:anim calcmode="lin" valueType="num">
                                      <p:cBhvr additive="base">
                                        <p:cTn id="32" dur="500" fill="hold"/>
                                        <p:tgtEl>
                                          <p:spTgt spid="19456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94568"/>
                                        </p:tgtEl>
                                        <p:attrNameLst>
                                          <p:attrName>style.visibility</p:attrName>
                                        </p:attrNameLst>
                                      </p:cBhvr>
                                      <p:to>
                                        <p:strVal val="visible"/>
                                      </p:to>
                                    </p:set>
                                    <p:anim calcmode="lin" valueType="num">
                                      <p:cBhvr additive="base">
                                        <p:cTn id="37" dur="500" fill="hold"/>
                                        <p:tgtEl>
                                          <p:spTgt spid="194568"/>
                                        </p:tgtEl>
                                        <p:attrNameLst>
                                          <p:attrName>ppt_x</p:attrName>
                                        </p:attrNameLst>
                                      </p:cBhvr>
                                      <p:tavLst>
                                        <p:tav tm="0">
                                          <p:val>
                                            <p:strVal val="0-#ppt_w/2"/>
                                          </p:val>
                                        </p:tav>
                                        <p:tav tm="100000">
                                          <p:val>
                                            <p:strVal val="#ppt_x"/>
                                          </p:val>
                                        </p:tav>
                                      </p:tavLst>
                                    </p:anim>
                                    <p:anim calcmode="lin" valueType="num">
                                      <p:cBhvr additive="base">
                                        <p:cTn id="38" dur="500" fill="hold"/>
                                        <p:tgtEl>
                                          <p:spTgt spid="194568"/>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2" fill="hold" nodeType="clickEffect">
                                  <p:stCondLst>
                                    <p:cond delay="0"/>
                                  </p:stCondLst>
                                  <p:childTnLst>
                                    <p:set>
                                      <p:cBhvr>
                                        <p:cTn id="42" dur="1" fill="hold">
                                          <p:stCondLst>
                                            <p:cond delay="0"/>
                                          </p:stCondLst>
                                        </p:cTn>
                                        <p:tgtEl>
                                          <p:spTgt spid="194569"/>
                                        </p:tgtEl>
                                        <p:attrNameLst>
                                          <p:attrName>style.visibility</p:attrName>
                                        </p:attrNameLst>
                                      </p:cBhvr>
                                      <p:to>
                                        <p:strVal val="visible"/>
                                      </p:to>
                                    </p:set>
                                    <p:anim calcmode="lin" valueType="num">
                                      <p:cBhvr additive="base">
                                        <p:cTn id="43" dur="500" fill="hold"/>
                                        <p:tgtEl>
                                          <p:spTgt spid="194569"/>
                                        </p:tgtEl>
                                        <p:attrNameLst>
                                          <p:attrName>ppt_x</p:attrName>
                                        </p:attrNameLst>
                                      </p:cBhvr>
                                      <p:tavLst>
                                        <p:tav tm="0">
                                          <p:val>
                                            <p:strVal val="1+#ppt_w/2"/>
                                          </p:val>
                                        </p:tav>
                                        <p:tav tm="100000">
                                          <p:val>
                                            <p:strVal val="#ppt_x"/>
                                          </p:val>
                                        </p:tav>
                                      </p:tavLst>
                                    </p:anim>
                                    <p:anim calcmode="lin" valueType="num">
                                      <p:cBhvr additive="base">
                                        <p:cTn id="44" dur="500" fill="hold"/>
                                        <p:tgtEl>
                                          <p:spTgt spid="1945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A9E8F52A-5C20-3F2C-59CD-57787135EFCB}"/>
              </a:ext>
            </a:extLst>
          </p:cNvPr>
          <p:cNvSpPr>
            <a:spLocks noGrp="1"/>
          </p:cNvSpPr>
          <p:nvPr>
            <p:ph type="sldNum" sz="quarter" idx="12"/>
          </p:nvPr>
        </p:nvSpPr>
        <p:spPr/>
        <p:txBody>
          <a:bodyPr/>
          <a:lstStyle/>
          <a:p>
            <a:fld id="{B574FCCA-E426-4B9A-B5E6-252E509A1E7F}" type="slidenum">
              <a:rPr lang="en-CA" altLang="en-US"/>
              <a:pPr/>
              <a:t>24</a:t>
            </a:fld>
            <a:endParaRPr lang="en-CA" altLang="en-US"/>
          </a:p>
        </p:txBody>
      </p:sp>
      <p:sp>
        <p:nvSpPr>
          <p:cNvPr id="195586" name="Rectangle 2">
            <a:extLst>
              <a:ext uri="{FF2B5EF4-FFF2-40B4-BE49-F238E27FC236}">
                <a16:creationId xmlns:a16="http://schemas.microsoft.com/office/drawing/2014/main" id="{87B36E7E-B4D4-076E-7A80-45304BE9278A}"/>
              </a:ext>
            </a:extLst>
          </p:cNvPr>
          <p:cNvSpPr>
            <a:spLocks noGrp="1" noChangeArrowheads="1"/>
          </p:cNvSpPr>
          <p:nvPr>
            <p:ph type="title"/>
          </p:nvPr>
        </p:nvSpPr>
        <p:spPr/>
        <p:txBody>
          <a:bodyPr/>
          <a:lstStyle/>
          <a:p>
            <a:r>
              <a:rPr lang="en-US" altLang="en-US" sz="3600"/>
              <a:t>GCD and LCM</a:t>
            </a:r>
            <a:endParaRPr lang="en-CA" altLang="en-US" sz="3600"/>
          </a:p>
        </p:txBody>
      </p:sp>
      <p:sp>
        <p:nvSpPr>
          <p:cNvPr id="2" name="Date Placeholder 3">
            <a:extLst>
              <a:ext uri="{FF2B5EF4-FFF2-40B4-BE49-F238E27FC236}">
                <a16:creationId xmlns:a16="http://schemas.microsoft.com/office/drawing/2014/main" id="{380CE429-75DC-C306-B84A-17D7C2C481AB}"/>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4FBFFC3D-C015-04DF-B5DE-8EE4A6631B09}"/>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
        <p:nvSpPr>
          <p:cNvPr id="195587" name="Text Box 3">
            <a:extLst>
              <a:ext uri="{FF2B5EF4-FFF2-40B4-BE49-F238E27FC236}">
                <a16:creationId xmlns:a16="http://schemas.microsoft.com/office/drawing/2014/main" id="{B7FC12C5-17D7-BA12-9E9F-6AEDAE1896B9}"/>
              </a:ext>
            </a:extLst>
          </p:cNvPr>
          <p:cNvSpPr txBox="1">
            <a:spLocks noChangeArrowheads="1"/>
          </p:cNvSpPr>
          <p:nvPr/>
        </p:nvSpPr>
        <p:spPr bwMode="auto">
          <a:xfrm>
            <a:off x="4343400" y="1295401"/>
            <a:ext cx="1524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a = 60 = </a:t>
            </a:r>
          </a:p>
        </p:txBody>
      </p:sp>
      <p:sp>
        <p:nvSpPr>
          <p:cNvPr id="195588" name="Text Box 4">
            <a:extLst>
              <a:ext uri="{FF2B5EF4-FFF2-40B4-BE49-F238E27FC236}">
                <a16:creationId xmlns:a16="http://schemas.microsoft.com/office/drawing/2014/main" id="{BEC5253C-B47F-6872-3A01-6FFAB860564B}"/>
              </a:ext>
            </a:extLst>
          </p:cNvPr>
          <p:cNvSpPr txBox="1">
            <a:spLocks noChangeArrowheads="1"/>
          </p:cNvSpPr>
          <p:nvPr/>
        </p:nvSpPr>
        <p:spPr bwMode="auto">
          <a:xfrm>
            <a:off x="5791200" y="1295401"/>
            <a:ext cx="2209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4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4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4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4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400" baseline="30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4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p>
        </p:txBody>
      </p:sp>
      <p:sp>
        <p:nvSpPr>
          <p:cNvPr id="195589" name="Text Box 5">
            <a:extLst>
              <a:ext uri="{FF2B5EF4-FFF2-40B4-BE49-F238E27FC236}">
                <a16:creationId xmlns:a16="http://schemas.microsoft.com/office/drawing/2014/main" id="{0505BDCF-0A7E-28E2-7629-52F434ED1B8E}"/>
              </a:ext>
            </a:extLst>
          </p:cNvPr>
          <p:cNvSpPr txBox="1">
            <a:spLocks noChangeArrowheads="1"/>
          </p:cNvSpPr>
          <p:nvPr/>
        </p:nvSpPr>
        <p:spPr bwMode="auto">
          <a:xfrm>
            <a:off x="4343400" y="2057401"/>
            <a:ext cx="1524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b = 54 = </a:t>
            </a:r>
          </a:p>
        </p:txBody>
      </p:sp>
      <p:sp>
        <p:nvSpPr>
          <p:cNvPr id="195590" name="Text Box 6">
            <a:extLst>
              <a:ext uri="{FF2B5EF4-FFF2-40B4-BE49-F238E27FC236}">
                <a16:creationId xmlns:a16="http://schemas.microsoft.com/office/drawing/2014/main" id="{CFE62E07-1054-78A0-C1C4-AC31E91E3A82}"/>
              </a:ext>
            </a:extLst>
          </p:cNvPr>
          <p:cNvSpPr txBox="1">
            <a:spLocks noChangeArrowheads="1"/>
          </p:cNvSpPr>
          <p:nvPr/>
        </p:nvSpPr>
        <p:spPr bwMode="auto">
          <a:xfrm>
            <a:off x="5867400" y="2057401"/>
            <a:ext cx="151447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3</a:t>
            </a: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4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0</a:t>
            </a: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p>
        </p:txBody>
      </p:sp>
      <p:sp>
        <p:nvSpPr>
          <p:cNvPr id="195591" name="Text Box 7">
            <a:extLst>
              <a:ext uri="{FF2B5EF4-FFF2-40B4-BE49-F238E27FC236}">
                <a16:creationId xmlns:a16="http://schemas.microsoft.com/office/drawing/2014/main" id="{F221539C-08EB-25C8-DAC8-BB6511D3B4F5}"/>
              </a:ext>
            </a:extLst>
          </p:cNvPr>
          <p:cNvSpPr txBox="1">
            <a:spLocks noChangeArrowheads="1"/>
          </p:cNvSpPr>
          <p:nvPr/>
        </p:nvSpPr>
        <p:spPr bwMode="auto">
          <a:xfrm>
            <a:off x="3505200" y="3886201"/>
            <a:ext cx="1981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lcm(a, b) = </a:t>
            </a:r>
          </a:p>
        </p:txBody>
      </p:sp>
      <p:sp>
        <p:nvSpPr>
          <p:cNvPr id="195592" name="Text Box 8">
            <a:extLst>
              <a:ext uri="{FF2B5EF4-FFF2-40B4-BE49-F238E27FC236}">
                <a16:creationId xmlns:a16="http://schemas.microsoft.com/office/drawing/2014/main" id="{6E3F13BB-3FD2-38B1-6567-64A5603876CF}"/>
              </a:ext>
            </a:extLst>
          </p:cNvPr>
          <p:cNvSpPr txBox="1">
            <a:spLocks noChangeArrowheads="1"/>
          </p:cNvSpPr>
          <p:nvPr/>
        </p:nvSpPr>
        <p:spPr bwMode="auto">
          <a:xfrm>
            <a:off x="5791200" y="3886201"/>
            <a:ext cx="4724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3</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1 </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 540</a:t>
            </a:r>
          </a:p>
        </p:txBody>
      </p:sp>
      <p:sp>
        <p:nvSpPr>
          <p:cNvPr id="195593" name="Oval 9">
            <a:extLst>
              <a:ext uri="{FF2B5EF4-FFF2-40B4-BE49-F238E27FC236}">
                <a16:creationId xmlns:a16="http://schemas.microsoft.com/office/drawing/2014/main" id="{8668A57E-1989-5CCD-4BA9-DED2600E4215}"/>
              </a:ext>
            </a:extLst>
          </p:cNvPr>
          <p:cNvSpPr>
            <a:spLocks noChangeArrowheads="1"/>
          </p:cNvSpPr>
          <p:nvPr/>
        </p:nvSpPr>
        <p:spPr bwMode="auto">
          <a:xfrm>
            <a:off x="5857875" y="2038350"/>
            <a:ext cx="533400" cy="533400"/>
          </a:xfrm>
          <a:prstGeom prst="ellipse">
            <a:avLst/>
          </a:prstGeom>
          <a:noFill/>
          <a:ln w="190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4" name="Oval 10">
            <a:extLst>
              <a:ext uri="{FF2B5EF4-FFF2-40B4-BE49-F238E27FC236}">
                <a16:creationId xmlns:a16="http://schemas.microsoft.com/office/drawing/2014/main" id="{B0E0E343-9D5C-F0C2-9E97-EA5F1AF3D795}"/>
              </a:ext>
            </a:extLst>
          </p:cNvPr>
          <p:cNvSpPr>
            <a:spLocks noChangeArrowheads="1"/>
          </p:cNvSpPr>
          <p:nvPr/>
        </p:nvSpPr>
        <p:spPr bwMode="auto">
          <a:xfrm>
            <a:off x="6261450" y="1276351"/>
            <a:ext cx="533400" cy="533400"/>
          </a:xfrm>
          <a:prstGeom prst="ellipse">
            <a:avLst/>
          </a:prstGeom>
          <a:noFill/>
          <a:ln w="190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5" name="Oval 11">
            <a:extLst>
              <a:ext uri="{FF2B5EF4-FFF2-40B4-BE49-F238E27FC236}">
                <a16:creationId xmlns:a16="http://schemas.microsoft.com/office/drawing/2014/main" id="{0467D185-1B8B-2B7B-E805-568E9C0D5A12}"/>
              </a:ext>
            </a:extLst>
          </p:cNvPr>
          <p:cNvSpPr>
            <a:spLocks noChangeArrowheads="1"/>
          </p:cNvSpPr>
          <p:nvPr/>
        </p:nvSpPr>
        <p:spPr bwMode="auto">
          <a:xfrm>
            <a:off x="6848475" y="2051792"/>
            <a:ext cx="533400" cy="533400"/>
          </a:xfrm>
          <a:prstGeom prst="ellipse">
            <a:avLst/>
          </a:prstGeom>
          <a:noFill/>
          <a:ln w="190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6" name="Oval 12">
            <a:extLst>
              <a:ext uri="{FF2B5EF4-FFF2-40B4-BE49-F238E27FC236}">
                <a16:creationId xmlns:a16="http://schemas.microsoft.com/office/drawing/2014/main" id="{C469E90A-88F3-05D9-3273-53216A604D13}"/>
              </a:ext>
            </a:extLst>
          </p:cNvPr>
          <p:cNvSpPr>
            <a:spLocks noChangeArrowheads="1"/>
          </p:cNvSpPr>
          <p:nvPr/>
        </p:nvSpPr>
        <p:spPr bwMode="auto">
          <a:xfrm>
            <a:off x="5876925" y="1257300"/>
            <a:ext cx="533400" cy="533400"/>
          </a:xfrm>
          <a:prstGeom prst="ellipse">
            <a:avLst/>
          </a:prstGeom>
          <a:noFill/>
          <a:ln w="19050">
            <a:solidFill>
              <a:srgbClr val="66FF33"/>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7" name="Oval 13">
            <a:extLst>
              <a:ext uri="{FF2B5EF4-FFF2-40B4-BE49-F238E27FC236}">
                <a16:creationId xmlns:a16="http://schemas.microsoft.com/office/drawing/2014/main" id="{CEED35E7-CBF4-825F-A627-10610AA31558}"/>
              </a:ext>
            </a:extLst>
          </p:cNvPr>
          <p:cNvSpPr>
            <a:spLocks noChangeArrowheads="1"/>
          </p:cNvSpPr>
          <p:nvPr/>
        </p:nvSpPr>
        <p:spPr bwMode="auto">
          <a:xfrm>
            <a:off x="6391275" y="2005013"/>
            <a:ext cx="533400" cy="533400"/>
          </a:xfrm>
          <a:prstGeom prst="ellipse">
            <a:avLst/>
          </a:prstGeom>
          <a:noFill/>
          <a:ln w="19050">
            <a:solidFill>
              <a:srgbClr val="66FF33"/>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8" name="Oval 14">
            <a:extLst>
              <a:ext uri="{FF2B5EF4-FFF2-40B4-BE49-F238E27FC236}">
                <a16:creationId xmlns:a16="http://schemas.microsoft.com/office/drawing/2014/main" id="{DC48D9FF-9B51-9B84-9FFC-2E1E5402B20C}"/>
              </a:ext>
            </a:extLst>
          </p:cNvPr>
          <p:cNvSpPr>
            <a:spLocks noChangeArrowheads="1"/>
          </p:cNvSpPr>
          <p:nvPr/>
        </p:nvSpPr>
        <p:spPr bwMode="auto">
          <a:xfrm>
            <a:off x="6794850" y="1257300"/>
            <a:ext cx="533400" cy="533400"/>
          </a:xfrm>
          <a:prstGeom prst="ellipse">
            <a:avLst/>
          </a:prstGeom>
          <a:noFill/>
          <a:ln w="19050">
            <a:solidFill>
              <a:srgbClr val="66FF33"/>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599" name="Oval 15">
            <a:extLst>
              <a:ext uri="{FF2B5EF4-FFF2-40B4-BE49-F238E27FC236}">
                <a16:creationId xmlns:a16="http://schemas.microsoft.com/office/drawing/2014/main" id="{B39501CC-2FF6-1CEE-A997-6AF57EFA8DCB}"/>
              </a:ext>
            </a:extLst>
          </p:cNvPr>
          <p:cNvSpPr>
            <a:spLocks noChangeArrowheads="1"/>
          </p:cNvSpPr>
          <p:nvPr/>
        </p:nvSpPr>
        <p:spPr bwMode="auto">
          <a:xfrm>
            <a:off x="5486400" y="3810000"/>
            <a:ext cx="2057400" cy="609600"/>
          </a:xfrm>
          <a:prstGeom prst="ellipse">
            <a:avLst/>
          </a:prstGeom>
          <a:noFill/>
          <a:ln w="19050">
            <a:solidFill>
              <a:srgbClr val="66FF33"/>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600" name="Text Box 16">
            <a:extLst>
              <a:ext uri="{FF2B5EF4-FFF2-40B4-BE49-F238E27FC236}">
                <a16:creationId xmlns:a16="http://schemas.microsoft.com/office/drawing/2014/main" id="{B8A6FADE-FA9B-052B-073C-B9782F49B00B}"/>
              </a:ext>
            </a:extLst>
          </p:cNvPr>
          <p:cNvSpPr txBox="1">
            <a:spLocks noChangeArrowheads="1"/>
          </p:cNvSpPr>
          <p:nvPr/>
        </p:nvSpPr>
        <p:spPr bwMode="auto">
          <a:xfrm>
            <a:off x="3505200" y="3124201"/>
            <a:ext cx="1981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a:effectLst>
                  <a:outerShdw blurRad="38100" dist="38100" dir="2700000" algn="tl">
                    <a:srgbClr val="000000"/>
                  </a:outerShdw>
                </a:effectLst>
                <a:latin typeface="Times New Roman" panose="02020603050405020304" pitchFamily="18" charset="0"/>
                <a:cs typeface="Times New Roman" panose="02020603050405020304" pitchFamily="18" charset="0"/>
              </a:rPr>
              <a:t>gcd(a, b) = </a:t>
            </a:r>
          </a:p>
        </p:txBody>
      </p:sp>
      <p:sp>
        <p:nvSpPr>
          <p:cNvPr id="195601" name="Text Box 17">
            <a:extLst>
              <a:ext uri="{FF2B5EF4-FFF2-40B4-BE49-F238E27FC236}">
                <a16:creationId xmlns:a16="http://schemas.microsoft.com/office/drawing/2014/main" id="{3C1C1801-73DC-D8DE-F48D-32374C2C1329}"/>
              </a:ext>
            </a:extLst>
          </p:cNvPr>
          <p:cNvSpPr txBox="1">
            <a:spLocks noChangeArrowheads="1"/>
          </p:cNvSpPr>
          <p:nvPr/>
        </p:nvSpPr>
        <p:spPr bwMode="auto">
          <a:xfrm>
            <a:off x="5791200" y="3124201"/>
            <a:ext cx="4724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2</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3</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1</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5</a:t>
            </a:r>
            <a:r>
              <a:rPr lang="en-US" altLang="en-US" sz="2000" baseline="30000">
                <a:effectLst>
                  <a:outerShdw blurRad="38100" dist="38100" dir="2700000" algn="tl">
                    <a:srgbClr val="000000"/>
                  </a:outerShdw>
                </a:effectLst>
                <a:latin typeface="Times New Roman" panose="02020603050405020304" pitchFamily="18" charset="0"/>
                <a:cs typeface="Times New Roman" panose="02020603050405020304" pitchFamily="18" charset="0"/>
              </a:rPr>
              <a:t>0 </a:t>
            </a:r>
            <a:r>
              <a:rPr lang="en-US" altLang="en-US" sz="2000">
                <a:effectLst>
                  <a:outerShdw blurRad="38100" dist="38100" dir="2700000" algn="tl">
                    <a:srgbClr val="000000"/>
                  </a:outerShdw>
                </a:effectLst>
                <a:latin typeface="Times New Roman" panose="02020603050405020304" pitchFamily="18" charset="0"/>
                <a:cs typeface="Times New Roman" panose="02020603050405020304" pitchFamily="18" charset="0"/>
              </a:rPr>
              <a:t>     = 6</a:t>
            </a:r>
          </a:p>
        </p:txBody>
      </p:sp>
      <p:sp>
        <p:nvSpPr>
          <p:cNvPr id="195602" name="Oval 18">
            <a:extLst>
              <a:ext uri="{FF2B5EF4-FFF2-40B4-BE49-F238E27FC236}">
                <a16:creationId xmlns:a16="http://schemas.microsoft.com/office/drawing/2014/main" id="{545D996F-B314-B449-A7AB-32E0EF287669}"/>
              </a:ext>
            </a:extLst>
          </p:cNvPr>
          <p:cNvSpPr>
            <a:spLocks noChangeArrowheads="1"/>
          </p:cNvSpPr>
          <p:nvPr/>
        </p:nvSpPr>
        <p:spPr bwMode="auto">
          <a:xfrm>
            <a:off x="5486400" y="3048000"/>
            <a:ext cx="2057400" cy="609600"/>
          </a:xfrm>
          <a:prstGeom prst="ellipse">
            <a:avLst/>
          </a:prstGeom>
          <a:noFill/>
          <a:ln w="19050">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a:latin typeface="Times New Roman" panose="02020603050405020304" pitchFamily="18" charset="0"/>
              <a:cs typeface="Times New Roman" panose="02020603050405020304" pitchFamily="18" charset="0"/>
            </a:endParaRPr>
          </a:p>
        </p:txBody>
      </p:sp>
      <p:sp>
        <p:nvSpPr>
          <p:cNvPr id="195603" name="Text Box 19">
            <a:extLst>
              <a:ext uri="{FF2B5EF4-FFF2-40B4-BE49-F238E27FC236}">
                <a16:creationId xmlns:a16="http://schemas.microsoft.com/office/drawing/2014/main" id="{6898D384-41B8-A188-61DE-B71D933D75C6}"/>
              </a:ext>
            </a:extLst>
          </p:cNvPr>
          <p:cNvSpPr txBox="1">
            <a:spLocks noChangeArrowheads="1"/>
          </p:cNvSpPr>
          <p:nvPr/>
        </p:nvSpPr>
        <p:spPr bwMode="auto">
          <a:xfrm>
            <a:off x="3124200" y="4953001"/>
            <a:ext cx="3124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b="1" dirty="0">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Theorem:  a*b =</a:t>
            </a:r>
          </a:p>
        </p:txBody>
      </p:sp>
      <p:sp>
        <p:nvSpPr>
          <p:cNvPr id="195604" name="Text Box 20">
            <a:extLst>
              <a:ext uri="{FF2B5EF4-FFF2-40B4-BE49-F238E27FC236}">
                <a16:creationId xmlns:a16="http://schemas.microsoft.com/office/drawing/2014/main" id="{2EE7C5C6-8F9A-1EDA-5C4B-B55436E6D164}"/>
              </a:ext>
            </a:extLst>
          </p:cNvPr>
          <p:cNvSpPr txBox="1">
            <a:spLocks noChangeArrowheads="1"/>
          </p:cNvSpPr>
          <p:nvPr/>
        </p:nvSpPr>
        <p:spPr bwMode="auto">
          <a:xfrm>
            <a:off x="6096000" y="4953001"/>
            <a:ext cx="3505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9050">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US" sz="2400" b="1" dirty="0" err="1">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gcd</a:t>
            </a:r>
            <a:r>
              <a:rPr lang="en-US" altLang="en-US" sz="2400" b="1" dirty="0">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a:t>
            </a:r>
            <a:r>
              <a:rPr lang="en-US" altLang="en-US" sz="2400" b="1" dirty="0" err="1">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a,b</a:t>
            </a:r>
            <a:r>
              <a:rPr lang="en-US" altLang="en-US" sz="2400" b="1" dirty="0">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)*lcm(</a:t>
            </a:r>
            <a:r>
              <a:rPr lang="en-US" altLang="en-US" sz="2400" b="1" dirty="0" err="1">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a,b</a:t>
            </a:r>
            <a:r>
              <a:rPr lang="en-US" altLang="en-US" sz="2400" b="1" dirty="0">
                <a:solidFill>
                  <a:schemeClr val="accent5">
                    <a:lumMod val="50000"/>
                  </a:schemeClr>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a:t>
            </a:r>
          </a:p>
        </p:txBody>
      </p:sp>
    </p:spTree>
    <p:custDataLst>
      <p:tags r:id="rId1"/>
    </p:custDataLst>
    <p:extLst>
      <p:ext uri="{BB962C8B-B14F-4D97-AF65-F5344CB8AC3E}">
        <p14:creationId xmlns:p14="http://schemas.microsoft.com/office/powerpoint/2010/main" val="30399615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95587"/>
                                        </p:tgtEl>
                                        <p:attrNameLst>
                                          <p:attrName>style.visibility</p:attrName>
                                        </p:attrNameLst>
                                      </p:cBhvr>
                                      <p:to>
                                        <p:strVal val="visible"/>
                                      </p:to>
                                    </p:set>
                                    <p:anim calcmode="lin" valueType="num">
                                      <p:cBhvr additive="base">
                                        <p:cTn id="7" dur="500" fill="hold"/>
                                        <p:tgtEl>
                                          <p:spTgt spid="195587"/>
                                        </p:tgtEl>
                                        <p:attrNameLst>
                                          <p:attrName>ppt_x</p:attrName>
                                        </p:attrNameLst>
                                      </p:cBhvr>
                                      <p:tavLst>
                                        <p:tav tm="0">
                                          <p:val>
                                            <p:strVal val="0-#ppt_w/2"/>
                                          </p:val>
                                        </p:tav>
                                        <p:tav tm="100000">
                                          <p:val>
                                            <p:strVal val="#ppt_x"/>
                                          </p:val>
                                        </p:tav>
                                      </p:tavLst>
                                    </p:anim>
                                    <p:anim calcmode="lin" valueType="num">
                                      <p:cBhvr additive="base">
                                        <p:cTn id="8" dur="500" fill="hold"/>
                                        <p:tgtEl>
                                          <p:spTgt spid="19558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195588"/>
                                        </p:tgtEl>
                                        <p:attrNameLst>
                                          <p:attrName>style.visibility</p:attrName>
                                        </p:attrNameLst>
                                      </p:cBhvr>
                                      <p:to>
                                        <p:strVal val="visible"/>
                                      </p:to>
                                    </p:set>
                                    <p:anim calcmode="lin" valueType="num">
                                      <p:cBhvr additive="base">
                                        <p:cTn id="13" dur="500" fill="hold"/>
                                        <p:tgtEl>
                                          <p:spTgt spid="195588"/>
                                        </p:tgtEl>
                                        <p:attrNameLst>
                                          <p:attrName>ppt_x</p:attrName>
                                        </p:attrNameLst>
                                      </p:cBhvr>
                                      <p:tavLst>
                                        <p:tav tm="0">
                                          <p:val>
                                            <p:strVal val="1+#ppt_w/2"/>
                                          </p:val>
                                        </p:tav>
                                        <p:tav tm="100000">
                                          <p:val>
                                            <p:strVal val="#ppt_x"/>
                                          </p:val>
                                        </p:tav>
                                      </p:tavLst>
                                    </p:anim>
                                    <p:anim calcmode="lin" valueType="num">
                                      <p:cBhvr additive="base">
                                        <p:cTn id="14" dur="500" fill="hold"/>
                                        <p:tgtEl>
                                          <p:spTgt spid="19558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95589"/>
                                        </p:tgtEl>
                                        <p:attrNameLst>
                                          <p:attrName>style.visibility</p:attrName>
                                        </p:attrNameLst>
                                      </p:cBhvr>
                                      <p:to>
                                        <p:strVal val="visible"/>
                                      </p:to>
                                    </p:set>
                                    <p:anim calcmode="lin" valueType="num">
                                      <p:cBhvr additive="base">
                                        <p:cTn id="19" dur="500" fill="hold"/>
                                        <p:tgtEl>
                                          <p:spTgt spid="195589"/>
                                        </p:tgtEl>
                                        <p:attrNameLst>
                                          <p:attrName>ppt_x</p:attrName>
                                        </p:attrNameLst>
                                      </p:cBhvr>
                                      <p:tavLst>
                                        <p:tav tm="0">
                                          <p:val>
                                            <p:strVal val="0-#ppt_w/2"/>
                                          </p:val>
                                        </p:tav>
                                        <p:tav tm="100000">
                                          <p:val>
                                            <p:strVal val="#ppt_x"/>
                                          </p:val>
                                        </p:tav>
                                      </p:tavLst>
                                    </p:anim>
                                    <p:anim calcmode="lin" valueType="num">
                                      <p:cBhvr additive="base">
                                        <p:cTn id="20" dur="500" fill="hold"/>
                                        <p:tgtEl>
                                          <p:spTgt spid="19558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195590"/>
                                        </p:tgtEl>
                                        <p:attrNameLst>
                                          <p:attrName>style.visibility</p:attrName>
                                        </p:attrNameLst>
                                      </p:cBhvr>
                                      <p:to>
                                        <p:strVal val="visible"/>
                                      </p:to>
                                    </p:set>
                                    <p:anim calcmode="lin" valueType="num">
                                      <p:cBhvr additive="base">
                                        <p:cTn id="25" dur="500" fill="hold"/>
                                        <p:tgtEl>
                                          <p:spTgt spid="195590"/>
                                        </p:tgtEl>
                                        <p:attrNameLst>
                                          <p:attrName>ppt_x</p:attrName>
                                        </p:attrNameLst>
                                      </p:cBhvr>
                                      <p:tavLst>
                                        <p:tav tm="0">
                                          <p:val>
                                            <p:strVal val="1+#ppt_w/2"/>
                                          </p:val>
                                        </p:tav>
                                        <p:tav tm="100000">
                                          <p:val>
                                            <p:strVal val="#ppt_x"/>
                                          </p:val>
                                        </p:tav>
                                      </p:tavLst>
                                    </p:anim>
                                    <p:anim calcmode="lin" valueType="num">
                                      <p:cBhvr additive="base">
                                        <p:cTn id="26" dur="500" fill="hold"/>
                                        <p:tgtEl>
                                          <p:spTgt spid="195590"/>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95600"/>
                                        </p:tgtEl>
                                        <p:attrNameLst>
                                          <p:attrName>style.visibility</p:attrName>
                                        </p:attrNameLst>
                                      </p:cBhvr>
                                      <p:to>
                                        <p:strVal val="visible"/>
                                      </p:to>
                                    </p:set>
                                    <p:anim calcmode="lin" valueType="num">
                                      <p:cBhvr additive="base">
                                        <p:cTn id="31" dur="500" fill="hold"/>
                                        <p:tgtEl>
                                          <p:spTgt spid="195600"/>
                                        </p:tgtEl>
                                        <p:attrNameLst>
                                          <p:attrName>ppt_x</p:attrName>
                                        </p:attrNameLst>
                                      </p:cBhvr>
                                      <p:tavLst>
                                        <p:tav tm="0">
                                          <p:val>
                                            <p:strVal val="0-#ppt_w/2"/>
                                          </p:val>
                                        </p:tav>
                                        <p:tav tm="100000">
                                          <p:val>
                                            <p:strVal val="#ppt_x"/>
                                          </p:val>
                                        </p:tav>
                                      </p:tavLst>
                                    </p:anim>
                                    <p:anim calcmode="lin" valueType="num">
                                      <p:cBhvr additive="base">
                                        <p:cTn id="32" dur="500" fill="hold"/>
                                        <p:tgtEl>
                                          <p:spTgt spid="195600"/>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95593"/>
                                        </p:tgtEl>
                                        <p:attrNameLst>
                                          <p:attrName>style.visibility</p:attrName>
                                        </p:attrNameLst>
                                      </p:cBhvr>
                                      <p:to>
                                        <p:strVal val="visible"/>
                                      </p:to>
                                    </p:set>
                                    <p:anim calcmode="lin" valueType="num">
                                      <p:cBhvr additive="base">
                                        <p:cTn id="37" dur="500" fill="hold"/>
                                        <p:tgtEl>
                                          <p:spTgt spid="195593"/>
                                        </p:tgtEl>
                                        <p:attrNameLst>
                                          <p:attrName>ppt_x</p:attrName>
                                        </p:attrNameLst>
                                      </p:cBhvr>
                                      <p:tavLst>
                                        <p:tav tm="0">
                                          <p:val>
                                            <p:strVal val="0-#ppt_w/2"/>
                                          </p:val>
                                        </p:tav>
                                        <p:tav tm="100000">
                                          <p:val>
                                            <p:strVal val="#ppt_x"/>
                                          </p:val>
                                        </p:tav>
                                      </p:tavLst>
                                    </p:anim>
                                    <p:anim calcmode="lin" valueType="num">
                                      <p:cBhvr additive="base">
                                        <p:cTn id="38" dur="500" fill="hold"/>
                                        <p:tgtEl>
                                          <p:spTgt spid="195593"/>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95594"/>
                                        </p:tgtEl>
                                        <p:attrNameLst>
                                          <p:attrName>style.visibility</p:attrName>
                                        </p:attrNameLst>
                                      </p:cBhvr>
                                      <p:to>
                                        <p:strVal val="visible"/>
                                      </p:to>
                                    </p:set>
                                    <p:anim calcmode="lin" valueType="num">
                                      <p:cBhvr additive="base">
                                        <p:cTn id="43" dur="500" fill="hold"/>
                                        <p:tgtEl>
                                          <p:spTgt spid="195594"/>
                                        </p:tgtEl>
                                        <p:attrNameLst>
                                          <p:attrName>ppt_x</p:attrName>
                                        </p:attrNameLst>
                                      </p:cBhvr>
                                      <p:tavLst>
                                        <p:tav tm="0">
                                          <p:val>
                                            <p:strVal val="0-#ppt_w/2"/>
                                          </p:val>
                                        </p:tav>
                                        <p:tav tm="100000">
                                          <p:val>
                                            <p:strVal val="#ppt_x"/>
                                          </p:val>
                                        </p:tav>
                                      </p:tavLst>
                                    </p:anim>
                                    <p:anim calcmode="lin" valueType="num">
                                      <p:cBhvr additive="base">
                                        <p:cTn id="44" dur="500" fill="hold"/>
                                        <p:tgtEl>
                                          <p:spTgt spid="195594"/>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195595"/>
                                        </p:tgtEl>
                                        <p:attrNameLst>
                                          <p:attrName>style.visibility</p:attrName>
                                        </p:attrNameLst>
                                      </p:cBhvr>
                                      <p:to>
                                        <p:strVal val="visible"/>
                                      </p:to>
                                    </p:set>
                                    <p:anim calcmode="lin" valueType="num">
                                      <p:cBhvr additive="base">
                                        <p:cTn id="49" dur="500" fill="hold"/>
                                        <p:tgtEl>
                                          <p:spTgt spid="195595"/>
                                        </p:tgtEl>
                                        <p:attrNameLst>
                                          <p:attrName>ppt_x</p:attrName>
                                        </p:attrNameLst>
                                      </p:cBhvr>
                                      <p:tavLst>
                                        <p:tav tm="0">
                                          <p:val>
                                            <p:strVal val="0-#ppt_w/2"/>
                                          </p:val>
                                        </p:tav>
                                        <p:tav tm="100000">
                                          <p:val>
                                            <p:strVal val="#ppt_x"/>
                                          </p:val>
                                        </p:tav>
                                      </p:tavLst>
                                    </p:anim>
                                    <p:anim calcmode="lin" valueType="num">
                                      <p:cBhvr additive="base">
                                        <p:cTn id="50" dur="500" fill="hold"/>
                                        <p:tgtEl>
                                          <p:spTgt spid="195595"/>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nodeType="clickEffect">
                                  <p:stCondLst>
                                    <p:cond delay="0"/>
                                  </p:stCondLst>
                                  <p:childTnLst>
                                    <p:set>
                                      <p:cBhvr>
                                        <p:cTn id="54" dur="1" fill="hold">
                                          <p:stCondLst>
                                            <p:cond delay="0"/>
                                          </p:stCondLst>
                                        </p:cTn>
                                        <p:tgtEl>
                                          <p:spTgt spid="195601"/>
                                        </p:tgtEl>
                                        <p:attrNameLst>
                                          <p:attrName>style.visibility</p:attrName>
                                        </p:attrNameLst>
                                      </p:cBhvr>
                                      <p:to>
                                        <p:strVal val="visible"/>
                                      </p:to>
                                    </p:set>
                                    <p:anim calcmode="lin" valueType="num">
                                      <p:cBhvr additive="base">
                                        <p:cTn id="55" dur="500" fill="hold"/>
                                        <p:tgtEl>
                                          <p:spTgt spid="195601"/>
                                        </p:tgtEl>
                                        <p:attrNameLst>
                                          <p:attrName>ppt_x</p:attrName>
                                        </p:attrNameLst>
                                      </p:cBhvr>
                                      <p:tavLst>
                                        <p:tav tm="0">
                                          <p:val>
                                            <p:strVal val="1+#ppt_w/2"/>
                                          </p:val>
                                        </p:tav>
                                        <p:tav tm="100000">
                                          <p:val>
                                            <p:strVal val="#ppt_x"/>
                                          </p:val>
                                        </p:tav>
                                      </p:tavLst>
                                    </p:anim>
                                    <p:anim calcmode="lin" valueType="num">
                                      <p:cBhvr additive="base">
                                        <p:cTn id="56" dur="500" fill="hold"/>
                                        <p:tgtEl>
                                          <p:spTgt spid="195601"/>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195602"/>
                                        </p:tgtEl>
                                        <p:attrNameLst>
                                          <p:attrName>style.visibility</p:attrName>
                                        </p:attrNameLst>
                                      </p:cBhvr>
                                      <p:to>
                                        <p:strVal val="visible"/>
                                      </p:to>
                                    </p:set>
                                    <p:anim calcmode="lin" valueType="num">
                                      <p:cBhvr additive="base">
                                        <p:cTn id="61" dur="500" fill="hold"/>
                                        <p:tgtEl>
                                          <p:spTgt spid="195602"/>
                                        </p:tgtEl>
                                        <p:attrNameLst>
                                          <p:attrName>ppt_x</p:attrName>
                                        </p:attrNameLst>
                                      </p:cBhvr>
                                      <p:tavLst>
                                        <p:tav tm="0">
                                          <p:val>
                                            <p:strVal val="0-#ppt_w/2"/>
                                          </p:val>
                                        </p:tav>
                                        <p:tav tm="100000">
                                          <p:val>
                                            <p:strVal val="#ppt_x"/>
                                          </p:val>
                                        </p:tav>
                                      </p:tavLst>
                                    </p:anim>
                                    <p:anim calcmode="lin" valueType="num">
                                      <p:cBhvr additive="base">
                                        <p:cTn id="62" dur="500" fill="hold"/>
                                        <p:tgtEl>
                                          <p:spTgt spid="195602"/>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95591"/>
                                        </p:tgtEl>
                                        <p:attrNameLst>
                                          <p:attrName>style.visibility</p:attrName>
                                        </p:attrNameLst>
                                      </p:cBhvr>
                                      <p:to>
                                        <p:strVal val="visible"/>
                                      </p:to>
                                    </p:set>
                                    <p:anim calcmode="lin" valueType="num">
                                      <p:cBhvr additive="base">
                                        <p:cTn id="67" dur="500" fill="hold"/>
                                        <p:tgtEl>
                                          <p:spTgt spid="195591"/>
                                        </p:tgtEl>
                                        <p:attrNameLst>
                                          <p:attrName>ppt_x</p:attrName>
                                        </p:attrNameLst>
                                      </p:cBhvr>
                                      <p:tavLst>
                                        <p:tav tm="0">
                                          <p:val>
                                            <p:strVal val="0-#ppt_w/2"/>
                                          </p:val>
                                        </p:tav>
                                        <p:tav tm="100000">
                                          <p:val>
                                            <p:strVal val="#ppt_x"/>
                                          </p:val>
                                        </p:tav>
                                      </p:tavLst>
                                    </p:anim>
                                    <p:anim calcmode="lin" valueType="num">
                                      <p:cBhvr additive="base">
                                        <p:cTn id="68" dur="500" fill="hold"/>
                                        <p:tgtEl>
                                          <p:spTgt spid="195591"/>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nodeType="clickEffect">
                                  <p:stCondLst>
                                    <p:cond delay="0"/>
                                  </p:stCondLst>
                                  <p:childTnLst>
                                    <p:set>
                                      <p:cBhvr>
                                        <p:cTn id="72" dur="1" fill="hold">
                                          <p:stCondLst>
                                            <p:cond delay="0"/>
                                          </p:stCondLst>
                                        </p:cTn>
                                        <p:tgtEl>
                                          <p:spTgt spid="195596"/>
                                        </p:tgtEl>
                                        <p:attrNameLst>
                                          <p:attrName>style.visibility</p:attrName>
                                        </p:attrNameLst>
                                      </p:cBhvr>
                                      <p:to>
                                        <p:strVal val="visible"/>
                                      </p:to>
                                    </p:set>
                                    <p:anim calcmode="lin" valueType="num">
                                      <p:cBhvr additive="base">
                                        <p:cTn id="73" dur="500" fill="hold"/>
                                        <p:tgtEl>
                                          <p:spTgt spid="195596"/>
                                        </p:tgtEl>
                                        <p:attrNameLst>
                                          <p:attrName>ppt_x</p:attrName>
                                        </p:attrNameLst>
                                      </p:cBhvr>
                                      <p:tavLst>
                                        <p:tav tm="0">
                                          <p:val>
                                            <p:strVal val="0-#ppt_w/2"/>
                                          </p:val>
                                        </p:tav>
                                        <p:tav tm="100000">
                                          <p:val>
                                            <p:strVal val="#ppt_x"/>
                                          </p:val>
                                        </p:tav>
                                      </p:tavLst>
                                    </p:anim>
                                    <p:anim calcmode="lin" valueType="num">
                                      <p:cBhvr additive="base">
                                        <p:cTn id="74" dur="500" fill="hold"/>
                                        <p:tgtEl>
                                          <p:spTgt spid="195596"/>
                                        </p:tgtEl>
                                        <p:attrNameLst>
                                          <p:attrName>ppt_y</p:attrName>
                                        </p:attrNameLst>
                                      </p:cBhvr>
                                      <p:tavLst>
                                        <p:tav tm="0">
                                          <p:val>
                                            <p:strVal val="#ppt_y"/>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8" fill="hold" nodeType="clickEffect">
                                  <p:stCondLst>
                                    <p:cond delay="0"/>
                                  </p:stCondLst>
                                  <p:childTnLst>
                                    <p:set>
                                      <p:cBhvr>
                                        <p:cTn id="78" dur="1" fill="hold">
                                          <p:stCondLst>
                                            <p:cond delay="0"/>
                                          </p:stCondLst>
                                        </p:cTn>
                                        <p:tgtEl>
                                          <p:spTgt spid="195597"/>
                                        </p:tgtEl>
                                        <p:attrNameLst>
                                          <p:attrName>style.visibility</p:attrName>
                                        </p:attrNameLst>
                                      </p:cBhvr>
                                      <p:to>
                                        <p:strVal val="visible"/>
                                      </p:to>
                                    </p:set>
                                    <p:anim calcmode="lin" valueType="num">
                                      <p:cBhvr additive="base">
                                        <p:cTn id="79" dur="500" fill="hold"/>
                                        <p:tgtEl>
                                          <p:spTgt spid="195597"/>
                                        </p:tgtEl>
                                        <p:attrNameLst>
                                          <p:attrName>ppt_x</p:attrName>
                                        </p:attrNameLst>
                                      </p:cBhvr>
                                      <p:tavLst>
                                        <p:tav tm="0">
                                          <p:val>
                                            <p:strVal val="0-#ppt_w/2"/>
                                          </p:val>
                                        </p:tav>
                                        <p:tav tm="100000">
                                          <p:val>
                                            <p:strVal val="#ppt_x"/>
                                          </p:val>
                                        </p:tav>
                                      </p:tavLst>
                                    </p:anim>
                                    <p:anim calcmode="lin" valueType="num">
                                      <p:cBhvr additive="base">
                                        <p:cTn id="80" dur="500" fill="hold"/>
                                        <p:tgtEl>
                                          <p:spTgt spid="195597"/>
                                        </p:tgtEl>
                                        <p:attrNameLst>
                                          <p:attrName>ppt_y</p:attrName>
                                        </p:attrNameLst>
                                      </p:cBhvr>
                                      <p:tavLst>
                                        <p:tav tm="0">
                                          <p:val>
                                            <p:strVal val="#ppt_y"/>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8" fill="hold" nodeType="clickEffect">
                                  <p:stCondLst>
                                    <p:cond delay="0"/>
                                  </p:stCondLst>
                                  <p:childTnLst>
                                    <p:set>
                                      <p:cBhvr>
                                        <p:cTn id="84" dur="1" fill="hold">
                                          <p:stCondLst>
                                            <p:cond delay="0"/>
                                          </p:stCondLst>
                                        </p:cTn>
                                        <p:tgtEl>
                                          <p:spTgt spid="195598"/>
                                        </p:tgtEl>
                                        <p:attrNameLst>
                                          <p:attrName>style.visibility</p:attrName>
                                        </p:attrNameLst>
                                      </p:cBhvr>
                                      <p:to>
                                        <p:strVal val="visible"/>
                                      </p:to>
                                    </p:set>
                                    <p:anim calcmode="lin" valueType="num">
                                      <p:cBhvr additive="base">
                                        <p:cTn id="85" dur="500" fill="hold"/>
                                        <p:tgtEl>
                                          <p:spTgt spid="195598"/>
                                        </p:tgtEl>
                                        <p:attrNameLst>
                                          <p:attrName>ppt_x</p:attrName>
                                        </p:attrNameLst>
                                      </p:cBhvr>
                                      <p:tavLst>
                                        <p:tav tm="0">
                                          <p:val>
                                            <p:strVal val="0-#ppt_w/2"/>
                                          </p:val>
                                        </p:tav>
                                        <p:tav tm="100000">
                                          <p:val>
                                            <p:strVal val="#ppt_x"/>
                                          </p:val>
                                        </p:tav>
                                      </p:tavLst>
                                    </p:anim>
                                    <p:anim calcmode="lin" valueType="num">
                                      <p:cBhvr additive="base">
                                        <p:cTn id="86" dur="500" fill="hold"/>
                                        <p:tgtEl>
                                          <p:spTgt spid="195598"/>
                                        </p:tgtEl>
                                        <p:attrNameLst>
                                          <p:attrName>ppt_y</p:attrName>
                                        </p:attrNameLst>
                                      </p:cBhvr>
                                      <p:tavLst>
                                        <p:tav tm="0">
                                          <p:val>
                                            <p:strVal val="#ppt_y"/>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8" fill="hold" nodeType="clickEffect">
                                  <p:stCondLst>
                                    <p:cond delay="0"/>
                                  </p:stCondLst>
                                  <p:childTnLst>
                                    <p:set>
                                      <p:cBhvr>
                                        <p:cTn id="90" dur="1" fill="hold">
                                          <p:stCondLst>
                                            <p:cond delay="0"/>
                                          </p:stCondLst>
                                        </p:cTn>
                                        <p:tgtEl>
                                          <p:spTgt spid="195592"/>
                                        </p:tgtEl>
                                        <p:attrNameLst>
                                          <p:attrName>style.visibility</p:attrName>
                                        </p:attrNameLst>
                                      </p:cBhvr>
                                      <p:to>
                                        <p:strVal val="visible"/>
                                      </p:to>
                                    </p:set>
                                    <p:anim calcmode="lin" valueType="num">
                                      <p:cBhvr additive="base">
                                        <p:cTn id="91" dur="500" fill="hold"/>
                                        <p:tgtEl>
                                          <p:spTgt spid="195592"/>
                                        </p:tgtEl>
                                        <p:attrNameLst>
                                          <p:attrName>ppt_x</p:attrName>
                                        </p:attrNameLst>
                                      </p:cBhvr>
                                      <p:tavLst>
                                        <p:tav tm="0">
                                          <p:val>
                                            <p:strVal val="0-#ppt_w/2"/>
                                          </p:val>
                                        </p:tav>
                                        <p:tav tm="100000">
                                          <p:val>
                                            <p:strVal val="#ppt_x"/>
                                          </p:val>
                                        </p:tav>
                                      </p:tavLst>
                                    </p:anim>
                                    <p:anim calcmode="lin" valueType="num">
                                      <p:cBhvr additive="base">
                                        <p:cTn id="92" dur="500" fill="hold"/>
                                        <p:tgtEl>
                                          <p:spTgt spid="195592"/>
                                        </p:tgtEl>
                                        <p:attrNameLst>
                                          <p:attrName>ppt_y</p:attrName>
                                        </p:attrNameLst>
                                      </p:cBhvr>
                                      <p:tavLst>
                                        <p:tav tm="0">
                                          <p:val>
                                            <p:strVal val="#ppt_y"/>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8" fill="hold" nodeType="clickEffect">
                                  <p:stCondLst>
                                    <p:cond delay="0"/>
                                  </p:stCondLst>
                                  <p:childTnLst>
                                    <p:set>
                                      <p:cBhvr>
                                        <p:cTn id="96" dur="1" fill="hold">
                                          <p:stCondLst>
                                            <p:cond delay="0"/>
                                          </p:stCondLst>
                                        </p:cTn>
                                        <p:tgtEl>
                                          <p:spTgt spid="195599"/>
                                        </p:tgtEl>
                                        <p:attrNameLst>
                                          <p:attrName>style.visibility</p:attrName>
                                        </p:attrNameLst>
                                      </p:cBhvr>
                                      <p:to>
                                        <p:strVal val="visible"/>
                                      </p:to>
                                    </p:set>
                                    <p:anim calcmode="lin" valueType="num">
                                      <p:cBhvr additive="base">
                                        <p:cTn id="97" dur="500" fill="hold"/>
                                        <p:tgtEl>
                                          <p:spTgt spid="195599"/>
                                        </p:tgtEl>
                                        <p:attrNameLst>
                                          <p:attrName>ppt_x</p:attrName>
                                        </p:attrNameLst>
                                      </p:cBhvr>
                                      <p:tavLst>
                                        <p:tav tm="0">
                                          <p:val>
                                            <p:strVal val="0-#ppt_w/2"/>
                                          </p:val>
                                        </p:tav>
                                        <p:tav tm="100000">
                                          <p:val>
                                            <p:strVal val="#ppt_x"/>
                                          </p:val>
                                        </p:tav>
                                      </p:tavLst>
                                    </p:anim>
                                    <p:anim calcmode="lin" valueType="num">
                                      <p:cBhvr additive="base">
                                        <p:cTn id="98" dur="500" fill="hold"/>
                                        <p:tgtEl>
                                          <p:spTgt spid="195599"/>
                                        </p:tgtEl>
                                        <p:attrNameLst>
                                          <p:attrName>ppt_y</p:attrName>
                                        </p:attrNameLst>
                                      </p:cBhvr>
                                      <p:tavLst>
                                        <p:tav tm="0">
                                          <p:val>
                                            <p:strVal val="#ppt_y"/>
                                          </p:val>
                                        </p:tav>
                                        <p:tav tm="100000">
                                          <p:val>
                                            <p:strVal val="#ppt_y"/>
                                          </p:val>
                                        </p:tav>
                                      </p:tavLst>
                                    </p:anim>
                                  </p:childTnLst>
                                </p:cTn>
                              </p:par>
                            </p:childTnLst>
                          </p:cTn>
                        </p:par>
                      </p:childTnLst>
                    </p:cTn>
                  </p:par>
                  <p:par>
                    <p:cTn id="99" fill="hold" nodeType="clickPar">
                      <p:stCondLst>
                        <p:cond delay="indefinite"/>
                      </p:stCondLst>
                      <p:childTnLst>
                        <p:par>
                          <p:cTn id="100" fill="hold" nodeType="withGroup">
                            <p:stCondLst>
                              <p:cond delay="0"/>
                            </p:stCondLst>
                            <p:childTnLst>
                              <p:par>
                                <p:cTn id="101" presetID="2" presetClass="entr" presetSubtype="8" fill="hold" nodeType="clickEffect">
                                  <p:stCondLst>
                                    <p:cond delay="0"/>
                                  </p:stCondLst>
                                  <p:childTnLst>
                                    <p:set>
                                      <p:cBhvr>
                                        <p:cTn id="102" dur="1" fill="hold">
                                          <p:stCondLst>
                                            <p:cond delay="0"/>
                                          </p:stCondLst>
                                        </p:cTn>
                                        <p:tgtEl>
                                          <p:spTgt spid="195603"/>
                                        </p:tgtEl>
                                        <p:attrNameLst>
                                          <p:attrName>style.visibility</p:attrName>
                                        </p:attrNameLst>
                                      </p:cBhvr>
                                      <p:to>
                                        <p:strVal val="visible"/>
                                      </p:to>
                                    </p:set>
                                    <p:anim calcmode="lin" valueType="num">
                                      <p:cBhvr additive="base">
                                        <p:cTn id="103" dur="500" fill="hold"/>
                                        <p:tgtEl>
                                          <p:spTgt spid="195603"/>
                                        </p:tgtEl>
                                        <p:attrNameLst>
                                          <p:attrName>ppt_x</p:attrName>
                                        </p:attrNameLst>
                                      </p:cBhvr>
                                      <p:tavLst>
                                        <p:tav tm="0">
                                          <p:val>
                                            <p:strVal val="0-#ppt_w/2"/>
                                          </p:val>
                                        </p:tav>
                                        <p:tav tm="100000">
                                          <p:val>
                                            <p:strVal val="#ppt_x"/>
                                          </p:val>
                                        </p:tav>
                                      </p:tavLst>
                                    </p:anim>
                                    <p:anim calcmode="lin" valueType="num">
                                      <p:cBhvr additive="base">
                                        <p:cTn id="104" dur="500" fill="hold"/>
                                        <p:tgtEl>
                                          <p:spTgt spid="195603"/>
                                        </p:tgtEl>
                                        <p:attrNameLst>
                                          <p:attrName>ppt_y</p:attrName>
                                        </p:attrNameLst>
                                      </p:cBhvr>
                                      <p:tavLst>
                                        <p:tav tm="0">
                                          <p:val>
                                            <p:strVal val="#ppt_y"/>
                                          </p:val>
                                        </p:tav>
                                        <p:tav tm="100000">
                                          <p:val>
                                            <p:strVal val="#ppt_y"/>
                                          </p:val>
                                        </p:tav>
                                      </p:tavLst>
                                    </p:anim>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 presetClass="entr" presetSubtype="8" fill="hold" nodeType="clickEffect">
                                  <p:stCondLst>
                                    <p:cond delay="0"/>
                                  </p:stCondLst>
                                  <p:childTnLst>
                                    <p:set>
                                      <p:cBhvr>
                                        <p:cTn id="108" dur="1" fill="hold">
                                          <p:stCondLst>
                                            <p:cond delay="0"/>
                                          </p:stCondLst>
                                        </p:cTn>
                                        <p:tgtEl>
                                          <p:spTgt spid="195604"/>
                                        </p:tgtEl>
                                        <p:attrNameLst>
                                          <p:attrName>style.visibility</p:attrName>
                                        </p:attrNameLst>
                                      </p:cBhvr>
                                      <p:to>
                                        <p:strVal val="visible"/>
                                      </p:to>
                                    </p:set>
                                    <p:anim calcmode="lin" valueType="num">
                                      <p:cBhvr additive="base">
                                        <p:cTn id="109" dur="500" fill="hold"/>
                                        <p:tgtEl>
                                          <p:spTgt spid="195604"/>
                                        </p:tgtEl>
                                        <p:attrNameLst>
                                          <p:attrName>ppt_x</p:attrName>
                                        </p:attrNameLst>
                                      </p:cBhvr>
                                      <p:tavLst>
                                        <p:tav tm="0">
                                          <p:val>
                                            <p:strVal val="0-#ppt_w/2"/>
                                          </p:val>
                                        </p:tav>
                                        <p:tav tm="100000">
                                          <p:val>
                                            <p:strVal val="#ppt_x"/>
                                          </p:val>
                                        </p:tav>
                                      </p:tavLst>
                                    </p:anim>
                                    <p:anim calcmode="lin" valueType="num">
                                      <p:cBhvr additive="base">
                                        <p:cTn id="110" dur="500" fill="hold"/>
                                        <p:tgtEl>
                                          <p:spTgt spid="1956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Euclidean Algorithm</a:t>
            </a:r>
          </a:p>
        </p:txBody>
      </p:sp>
      <p:sp>
        <p:nvSpPr>
          <p:cNvPr id="3" name="Content Placeholder 2"/>
          <p:cNvSpPr>
            <a:spLocks noGrp="1"/>
          </p:cNvSpPr>
          <p:nvPr>
            <p:ph idx="1"/>
          </p:nvPr>
        </p:nvSpPr>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The Euclidian algorithm is an </a:t>
            </a:r>
            <a:r>
              <a:rPr lang="en-US" sz="2400" b="1" dirty="0">
                <a:solidFill>
                  <a:schemeClr val="tx1"/>
                </a:solidFill>
                <a:latin typeface="Times New Roman" panose="02020603050405020304" pitchFamily="18" charset="0"/>
                <a:cs typeface="Times New Roman" panose="02020603050405020304" pitchFamily="18" charset="0"/>
              </a:rPr>
              <a:t>efficient</a:t>
            </a:r>
            <a:r>
              <a:rPr lang="en-US" sz="2400" dirty="0">
                <a:latin typeface="Times New Roman" panose="02020603050405020304" pitchFamily="18" charset="0"/>
                <a:cs typeface="Times New Roman" panose="02020603050405020304" pitchFamily="18" charset="0"/>
              </a:rPr>
              <a:t> method for  computing the greatest common divisor of two integers.</a:t>
            </a:r>
          </a:p>
          <a:p>
            <a:pPr>
              <a:lnSpc>
                <a:spcPct val="150000"/>
              </a:lnSpc>
            </a:pPr>
            <a:r>
              <a:rPr lang="en-US" sz="2400" dirty="0">
                <a:latin typeface="Times New Roman" panose="02020603050405020304" pitchFamily="18" charset="0"/>
                <a:cs typeface="Times New Roman" panose="02020603050405020304" pitchFamily="18" charset="0"/>
              </a:rPr>
              <a:t> It is based on the idea that </a:t>
            </a:r>
            <a:r>
              <a:rPr lang="en-US" sz="2400" dirty="0" err="1">
                <a:latin typeface="Times New Roman" panose="02020603050405020304" pitchFamily="18" charset="0"/>
                <a:cs typeface="Times New Roman" panose="02020603050405020304" pitchFamily="18" charset="0"/>
              </a:rPr>
              <a:t>gcd</a:t>
            </a:r>
            <a:r>
              <a:rPr lang="en-US" sz="2400"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equal to </a:t>
            </a:r>
            <a:r>
              <a:rPr lang="en-US" sz="2400" dirty="0" err="1">
                <a:latin typeface="Times New Roman" panose="02020603050405020304" pitchFamily="18" charset="0"/>
                <a:cs typeface="Times New Roman" panose="02020603050405020304" pitchFamily="18" charset="0"/>
              </a:rPr>
              <a:t>gcd</a:t>
            </a:r>
            <a:r>
              <a:rPr lang="en-US" sz="2400"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when </a:t>
            </a:r>
            <a:r>
              <a:rPr lang="en-US" sz="2400" i="1"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is the remainder when a is divided by </a:t>
            </a:r>
            <a:r>
              <a:rPr lang="en-US" sz="2400" i="1"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Find  </a:t>
            </a:r>
            <a:r>
              <a:rPr lang="en-US" dirty="0" err="1">
                <a:latin typeface="Times New Roman" panose="02020603050405020304" pitchFamily="18" charset="0"/>
                <a:cs typeface="Times New Roman" panose="02020603050405020304" pitchFamily="18" charset="0"/>
              </a:rPr>
              <a:t>gcd</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91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287</a:t>
            </a:r>
            <a:r>
              <a:rPr lang="en-US" dirty="0">
                <a:latin typeface="Times New Roman" panose="02020603050405020304" pitchFamily="18" charset="0"/>
                <a:cs typeface="Times New Roman" panose="02020603050405020304" pitchFamily="18" charset="0"/>
              </a:rPr>
              <a:t>):</a:t>
            </a:r>
          </a:p>
          <a:p>
            <a:pPr lvl="2">
              <a:lnSpc>
                <a:spcPct val="100000"/>
              </a:lnSpc>
              <a:spcBef>
                <a:spcPts val="0"/>
              </a:spcBef>
            </a:pPr>
            <a:r>
              <a:rPr lang="en-US" sz="2400" dirty="0">
                <a:latin typeface="Times New Roman" panose="02020603050405020304" pitchFamily="18" charset="0"/>
                <a:ea typeface="Cambria Math" pitchFamily="18" charset="0"/>
                <a:cs typeface="Times New Roman" panose="02020603050405020304" pitchFamily="18" charset="0"/>
              </a:rPr>
              <a:t>287 = 91 ∙ 3 + 14</a:t>
            </a:r>
          </a:p>
          <a:p>
            <a:pPr lvl="2">
              <a:lnSpc>
                <a:spcPct val="100000"/>
              </a:lnSpc>
              <a:spcBef>
                <a:spcPts val="0"/>
              </a:spcBef>
            </a:pP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Cambria Math" pitchFamily="18" charset="0"/>
                <a:cs typeface="Times New Roman" panose="02020603050405020304" pitchFamily="18" charset="0"/>
              </a:rPr>
              <a:t>91 = 14 ∙ 6 + 7</a:t>
            </a:r>
          </a:p>
          <a:p>
            <a:pPr lvl="2">
              <a:lnSpc>
                <a:spcPct val="100000"/>
              </a:lnSpc>
              <a:spcBef>
                <a:spcPts val="0"/>
              </a:spcBef>
            </a:pP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Cambria Math" pitchFamily="18" charset="0"/>
                <a:cs typeface="Times New Roman" panose="02020603050405020304" pitchFamily="18" charset="0"/>
              </a:rPr>
              <a:t>14 =  7 ∙ 2 + 0</a:t>
            </a:r>
            <a:endParaRPr lang="en-US" dirty="0">
              <a:latin typeface="Times New Roman" panose="02020603050405020304" pitchFamily="18" charset="0"/>
              <a:ea typeface="Cambria Math" pitchFamily="18" charset="0"/>
              <a:cs typeface="Times New Roman" panose="02020603050405020304" pitchFamily="18" charset="0"/>
            </a:endParaRPr>
          </a:p>
          <a:p>
            <a:pPr lvl="1">
              <a:lnSpc>
                <a:spcPct val="150000"/>
              </a:lnSpc>
              <a:buNone/>
            </a:pPr>
            <a:r>
              <a:rPr lang="en-US" dirty="0" err="1">
                <a:latin typeface="Times New Roman" panose="02020603050405020304" pitchFamily="18" charset="0"/>
                <a:cs typeface="Times New Roman" panose="02020603050405020304" pitchFamily="18" charset="0"/>
              </a:rPr>
              <a:t>gcd</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287</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91</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gcd</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91</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14</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gcd</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14</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7</a:t>
            </a:r>
          </a:p>
        </p:txBody>
      </p:sp>
      <p:sp>
        <p:nvSpPr>
          <p:cNvPr id="27" name="TextBox 26"/>
          <p:cNvSpPr txBox="1"/>
          <p:nvPr/>
        </p:nvSpPr>
        <p:spPr>
          <a:xfrm>
            <a:off x="7696200" y="6172201"/>
            <a:ext cx="2514600" cy="307777"/>
          </a:xfrm>
          <a:prstGeom prst="rect">
            <a:avLst/>
          </a:prstGeom>
          <a:noFill/>
        </p:spPr>
        <p:txBody>
          <a:bodyPr wrap="square" rtlCol="0">
            <a:spAutoFit/>
          </a:bodyPr>
          <a:lstStyle/>
          <a:p>
            <a:r>
              <a:rPr lang="en-US" i="1" dirty="0"/>
              <a:t>continued </a:t>
            </a:r>
            <a:r>
              <a:rPr lang="en-US" dirty="0">
                <a:latin typeface="Cambria Math"/>
                <a:ea typeface="Cambria Math"/>
              </a:rPr>
              <a:t>→</a:t>
            </a:r>
            <a:r>
              <a:rPr lang="en-US" dirty="0"/>
              <a:t> </a:t>
            </a:r>
          </a:p>
        </p:txBody>
      </p:sp>
      <mc:AlternateContent xmlns:mc="http://schemas.openxmlformats.org/markup-compatibility/2006" xmlns:p14="http://schemas.microsoft.com/office/powerpoint/2010/main">
        <mc:Choice Requires="p14">
          <p:contentPart p14:bwMode="auto" r:id="rId2">
            <p14:nvContentPartPr>
              <p14:cNvPr id="32" name="Ink 31">
                <a:extLst>
                  <a:ext uri="{FF2B5EF4-FFF2-40B4-BE49-F238E27FC236}">
                    <a16:creationId xmlns:a16="http://schemas.microsoft.com/office/drawing/2014/main" id="{F46C8B2C-DA08-08BC-3D5C-AE20BD6E9ED5}"/>
                  </a:ext>
                </a:extLst>
              </p14:cNvPr>
              <p14:cNvContentPartPr/>
              <p14:nvPr/>
            </p14:nvContentPartPr>
            <p14:xfrm>
              <a:off x="5041440" y="2837880"/>
              <a:ext cx="360" cy="360"/>
            </p14:xfrm>
          </p:contentPart>
        </mc:Choice>
        <mc:Fallback xmlns="">
          <p:pic>
            <p:nvPicPr>
              <p:cNvPr id="32" name="Ink 31">
                <a:extLst>
                  <a:ext uri="{FF2B5EF4-FFF2-40B4-BE49-F238E27FC236}">
                    <a16:creationId xmlns:a16="http://schemas.microsoft.com/office/drawing/2014/main" id="{F46C8B2C-DA08-08BC-3D5C-AE20BD6E9ED5}"/>
                  </a:ext>
                </a:extLst>
              </p:cNvPr>
              <p:cNvPicPr/>
              <p:nvPr/>
            </p:nvPicPr>
            <p:blipFill>
              <a:blip r:embed="rId6"/>
              <a:stretch>
                <a:fillRect/>
              </a:stretch>
            </p:blipFill>
            <p:spPr>
              <a:xfrm>
                <a:off x="5032080" y="2828520"/>
                <a:ext cx="19080" cy="19080"/>
              </a:xfrm>
              <a:prstGeom prst="rect">
                <a:avLst/>
              </a:prstGeom>
            </p:spPr>
          </p:pic>
        </mc:Fallback>
      </mc:AlternateContent>
    </p:spTree>
    <p:extLst>
      <p:ext uri="{BB962C8B-B14F-4D97-AF65-F5344CB8AC3E}">
        <p14:creationId xmlns:p14="http://schemas.microsoft.com/office/powerpoint/2010/main" val="4000934292"/>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BFC6723-1908-0289-CAF0-DE037BC0B6EE}"/>
              </a:ext>
            </a:extLst>
          </p:cNvPr>
          <p:cNvSpPr>
            <a:spLocks noGrp="1"/>
          </p:cNvSpPr>
          <p:nvPr>
            <p:ph type="sldNum" sz="quarter" idx="12"/>
          </p:nvPr>
        </p:nvSpPr>
        <p:spPr/>
        <p:txBody>
          <a:bodyPr/>
          <a:lstStyle/>
          <a:p>
            <a:fld id="{5097A3D7-F02A-4B4E-8BDD-C72C89C601A7}" type="slidenum">
              <a:rPr lang="en-CA" altLang="en-US"/>
              <a:pPr/>
              <a:t>26</a:t>
            </a:fld>
            <a:endParaRPr lang="en-CA" altLang="en-US"/>
          </a:p>
        </p:txBody>
      </p:sp>
      <p:sp>
        <p:nvSpPr>
          <p:cNvPr id="197634" name="Rectangle 2">
            <a:extLst>
              <a:ext uri="{FF2B5EF4-FFF2-40B4-BE49-F238E27FC236}">
                <a16:creationId xmlns:a16="http://schemas.microsoft.com/office/drawing/2014/main" id="{9C6FA3F3-3905-28E6-DFC8-20C513DACAAA}"/>
              </a:ext>
            </a:extLst>
          </p:cNvPr>
          <p:cNvSpPr>
            <a:spLocks noGrp="1" noChangeArrowheads="1"/>
          </p:cNvSpPr>
          <p:nvPr>
            <p:ph type="title"/>
          </p:nvPr>
        </p:nvSpPr>
        <p:spPr/>
        <p:txBody>
          <a:bodyPr/>
          <a:lstStyle/>
          <a:p>
            <a:r>
              <a:rPr lang="en-US" altLang="en-US" sz="3600" dirty="0"/>
              <a:t>Congruences</a:t>
            </a:r>
            <a:endParaRPr lang="en-CA" altLang="en-US" sz="3600" dirty="0"/>
          </a:p>
        </p:txBody>
      </p:sp>
      <p:sp>
        <p:nvSpPr>
          <p:cNvPr id="197635" name="Rectangle 3">
            <a:extLst>
              <a:ext uri="{FF2B5EF4-FFF2-40B4-BE49-F238E27FC236}">
                <a16:creationId xmlns:a16="http://schemas.microsoft.com/office/drawing/2014/main" id="{A186BF25-B671-F18A-A9F3-78825F748511}"/>
              </a:ext>
            </a:extLst>
          </p:cNvPr>
          <p:cNvSpPr>
            <a:spLocks noGrp="1" noChangeArrowheads="1"/>
          </p:cNvSpPr>
          <p:nvPr>
            <p:ph idx="1"/>
          </p:nvPr>
        </p:nvSpPr>
        <p:spPr/>
        <p:txBody>
          <a:bodyPr>
            <a:normAutofit/>
          </a:bodyPr>
          <a:lstStyle/>
          <a:p>
            <a:pPr marL="0" indent="0" algn="just">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Let a and b be integers and m be a positive integer. We say </a:t>
            </a:r>
            <a:r>
              <a:rPr lang="en-US" altLang="en-US"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that </a:t>
            </a:r>
            <a:r>
              <a:rPr lang="en-US" altLang="en-US" b="1"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a is congruent to b modulo m</a:t>
            </a:r>
            <a:r>
              <a:rPr lang="en-US" altLang="en-US" dirty="0">
                <a:latin typeface="Times New Roman" panose="02020603050405020304" pitchFamily="18" charset="0"/>
                <a:cs typeface="Times New Roman" panose="02020603050405020304" pitchFamily="18" charset="0"/>
                <a:sym typeface="Symbol" panose="05050102010706020507" pitchFamily="18" charset="2"/>
              </a:rPr>
              <a:t>  if m divides a – b.</a:t>
            </a:r>
          </a:p>
          <a:p>
            <a:pPr marL="0" indent="0" algn="just">
              <a:lnSpc>
                <a:spcPct val="150000"/>
              </a:lnSpc>
              <a:spcBef>
                <a:spcPct val="0"/>
              </a:spcBef>
              <a:buNone/>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We use the notation </a:t>
            </a:r>
            <a:r>
              <a:rPr lang="en-US" altLang="en-US" b="1"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a  b (mod m)</a:t>
            </a:r>
            <a:r>
              <a:rPr lang="en-US" altLang="en-US"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dirty="0">
                <a:latin typeface="Times New Roman" panose="02020603050405020304" pitchFamily="18" charset="0"/>
                <a:cs typeface="Times New Roman" panose="02020603050405020304" pitchFamily="18" charset="0"/>
                <a:sym typeface="Symbol" panose="05050102010706020507" pitchFamily="18" charset="2"/>
              </a:rPr>
              <a:t>to indicate that a is congruent to b modulo m.</a:t>
            </a:r>
          </a:p>
          <a:p>
            <a:pPr marL="0" indent="0" algn="just">
              <a:lnSpc>
                <a:spcPct val="150000"/>
              </a:lnSpc>
              <a:spcBef>
                <a:spcPct val="0"/>
              </a:spcBef>
              <a:buNone/>
            </a:pPr>
            <a:endParaRPr lang="en-US" altLang="en-US" dirty="0">
              <a:latin typeface="Times New Roman" panose="02020603050405020304" pitchFamily="18" charset="0"/>
              <a:cs typeface="Times New Roman" panose="02020603050405020304" pitchFamily="18" charset="0"/>
              <a:sym typeface="Symbol" panose="05050102010706020507" pitchFamily="18" charset="2"/>
            </a:endParaRPr>
          </a:p>
          <a:p>
            <a:pPr marL="0" indent="0">
              <a:lnSpc>
                <a:spcPct val="150000"/>
              </a:lnSpc>
              <a:spcBef>
                <a:spcPct val="0"/>
              </a:spcBef>
              <a:buNone/>
            </a:pPr>
            <a:r>
              <a:rPr lang="en-US" altLang="en-US" dirty="0">
                <a:latin typeface="Times New Roman" panose="02020603050405020304" pitchFamily="18" charset="0"/>
                <a:cs typeface="Times New Roman" panose="02020603050405020304" pitchFamily="18" charset="0"/>
                <a:sym typeface="Symbol" panose="05050102010706020507" pitchFamily="18" charset="2"/>
              </a:rPr>
              <a:t>In other words: a  b (mod m) if and only </a:t>
            </a:r>
            <a:r>
              <a:rPr lang="en-US" altLang="en-US"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if </a:t>
            </a:r>
            <a:r>
              <a:rPr lang="en-US" altLang="en-US" b="1" dirty="0">
                <a:solidFill>
                  <a:schemeClr val="accent5">
                    <a:lumMod val="50000"/>
                  </a:schemeClr>
                </a:solidFill>
                <a:latin typeface="Times New Roman" panose="02020603050405020304" pitchFamily="18" charset="0"/>
                <a:cs typeface="Times New Roman" panose="02020603050405020304" pitchFamily="18" charset="0"/>
                <a:sym typeface="Symbol" panose="05050102010706020507" pitchFamily="18" charset="2"/>
              </a:rPr>
              <a:t>a mod m = b mod m</a:t>
            </a:r>
            <a:r>
              <a:rPr lang="en-US" altLang="en-US" dirty="0">
                <a:latin typeface="Times New Roman" panose="02020603050405020304" pitchFamily="18" charset="0"/>
                <a:cs typeface="Times New Roman" panose="02020603050405020304" pitchFamily="18" charset="0"/>
                <a:sym typeface="Symbol" panose="05050102010706020507" pitchFamily="18" charset="2"/>
              </a:rPr>
              <a:t>. </a:t>
            </a:r>
            <a:endParaRPr lang="en-US" altLang="en-US" b="1" dirty="0">
              <a:solidFill>
                <a:srgbClr val="00FFFF"/>
              </a:solidFill>
              <a:latin typeface="Times New Roman" panose="02020603050405020304" pitchFamily="18" charset="0"/>
              <a:cs typeface="Times New Roman" panose="02020603050405020304" pitchFamily="18" charset="0"/>
              <a:sym typeface="Symbol" panose="05050102010706020507" pitchFamily="18" charset="2"/>
            </a:endParaRPr>
          </a:p>
        </p:txBody>
      </p:sp>
      <p:sp>
        <p:nvSpPr>
          <p:cNvPr id="2" name="Date Placeholder 3">
            <a:extLst>
              <a:ext uri="{FF2B5EF4-FFF2-40B4-BE49-F238E27FC236}">
                <a16:creationId xmlns:a16="http://schemas.microsoft.com/office/drawing/2014/main" id="{6ECB3C42-2C06-D45A-0BD8-A7187B9A8F7C}"/>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7C79AB64-41DB-4784-E493-F9A76E4404A7}"/>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extLst>
      <p:ext uri="{BB962C8B-B14F-4D97-AF65-F5344CB8AC3E}">
        <p14:creationId xmlns:p14="http://schemas.microsoft.com/office/powerpoint/2010/main" val="13440452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7635"/>
                                        </p:tgtEl>
                                        <p:attrNameLst>
                                          <p:attrName>style.visibility</p:attrName>
                                        </p:attrNameLst>
                                      </p:cBhvr>
                                      <p:to>
                                        <p:strVal val="visible"/>
                                      </p:to>
                                    </p:set>
                                    <p:anim calcmode="lin" valueType="num">
                                      <p:cBhvr>
                                        <p:cTn id="7" dur="500" fill="hold"/>
                                        <p:tgtEl>
                                          <p:spTgt spid="197635"/>
                                        </p:tgtEl>
                                        <p:attrNameLst>
                                          <p:attrName>ppt_w</p:attrName>
                                        </p:attrNameLst>
                                      </p:cBhvr>
                                      <p:tavLst>
                                        <p:tav tm="0">
                                          <p:val>
                                            <p:strVal val="4/3*#ppt_w"/>
                                          </p:val>
                                        </p:tav>
                                        <p:tav tm="100000">
                                          <p:val>
                                            <p:strVal val="#ppt_w"/>
                                          </p:val>
                                        </p:tav>
                                      </p:tavLst>
                                    </p:anim>
                                    <p:anim calcmode="lin" valueType="num">
                                      <p:cBhvr>
                                        <p:cTn id="8" dur="500" fill="hold"/>
                                        <p:tgtEl>
                                          <p:spTgt spid="19763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2EDC25C-DF47-1D08-3095-B8AB9BFD278B}"/>
              </a:ext>
            </a:extLst>
          </p:cNvPr>
          <p:cNvSpPr>
            <a:spLocks noGrp="1"/>
          </p:cNvSpPr>
          <p:nvPr>
            <p:ph type="sldNum" sz="quarter" idx="12"/>
          </p:nvPr>
        </p:nvSpPr>
        <p:spPr/>
        <p:txBody>
          <a:bodyPr/>
          <a:lstStyle/>
          <a:p>
            <a:fld id="{BE129350-3DF7-4CEF-9703-8ABC69E5F586}" type="slidenum">
              <a:rPr lang="en-CA" altLang="en-US"/>
              <a:pPr/>
              <a:t>27</a:t>
            </a:fld>
            <a:endParaRPr lang="en-CA" altLang="en-US"/>
          </a:p>
        </p:txBody>
      </p:sp>
      <p:sp>
        <p:nvSpPr>
          <p:cNvPr id="198658" name="Rectangle 2">
            <a:extLst>
              <a:ext uri="{FF2B5EF4-FFF2-40B4-BE49-F238E27FC236}">
                <a16:creationId xmlns:a16="http://schemas.microsoft.com/office/drawing/2014/main" id="{0DC92DB9-A1E4-BCE9-61F3-E3EF8ADFFD2E}"/>
              </a:ext>
            </a:extLst>
          </p:cNvPr>
          <p:cNvSpPr>
            <a:spLocks noGrp="1" noChangeArrowheads="1"/>
          </p:cNvSpPr>
          <p:nvPr>
            <p:ph type="title"/>
          </p:nvPr>
        </p:nvSpPr>
        <p:spPr/>
        <p:txBody>
          <a:bodyPr/>
          <a:lstStyle/>
          <a:p>
            <a:r>
              <a:rPr lang="en-US" altLang="en-US" sz="3600" dirty="0"/>
              <a:t>Congruences</a:t>
            </a:r>
            <a:endParaRPr lang="en-CA" altLang="en-US" sz="3600" dirty="0"/>
          </a:p>
        </p:txBody>
      </p:sp>
      <p:sp>
        <p:nvSpPr>
          <p:cNvPr id="198659" name="Rectangle 3">
            <a:extLst>
              <a:ext uri="{FF2B5EF4-FFF2-40B4-BE49-F238E27FC236}">
                <a16:creationId xmlns:a16="http://schemas.microsoft.com/office/drawing/2014/main" id="{BA60273B-91E1-6251-705A-0A451E92E5A3}"/>
              </a:ext>
            </a:extLst>
          </p:cNvPr>
          <p:cNvSpPr>
            <a:spLocks noGrp="1" noChangeArrowheads="1"/>
          </p:cNvSpPr>
          <p:nvPr>
            <p:ph idx="1"/>
          </p:nvPr>
        </p:nvSpPr>
        <p:spPr/>
        <p:txBody>
          <a:bodyPr/>
          <a:lstStyle/>
          <a:p>
            <a:pPr marL="0" indent="0">
              <a:spcBef>
                <a:spcPct val="0"/>
              </a:spcBef>
            </a:pPr>
            <a:endParaRPr lang="en-US" altLang="en-US" sz="800" b="1" dirty="0">
              <a:solidFill>
                <a:srgbClr val="00FFFF"/>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True or False</a:t>
            </a:r>
          </a:p>
          <a:p>
            <a:pPr marL="0" indent="0">
              <a:lnSpc>
                <a:spcPct val="150000"/>
              </a:lnSpc>
              <a:spcBef>
                <a:spcPct val="0"/>
              </a:spcBef>
              <a:buNone/>
            </a:pPr>
            <a:r>
              <a:rPr lang="en-US" altLang="en-US" dirty="0">
                <a:sym typeface="Symbol" panose="05050102010706020507" pitchFamily="18" charset="2"/>
              </a:rPr>
              <a:t>46  68 (mod 11) ?</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Yes, because 11 | (46 – 68).</a:t>
            </a:r>
          </a:p>
          <a:p>
            <a:pPr marL="0" indent="0">
              <a:lnSpc>
                <a:spcPct val="150000"/>
              </a:lnSpc>
              <a:spcBef>
                <a:spcPct val="0"/>
              </a:spcBef>
              <a:buNone/>
            </a:pPr>
            <a:endParaRPr lang="en-US" altLang="en-US" sz="800" dirty="0">
              <a:solidFill>
                <a:srgbClr val="66FF33"/>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46  68 (mod 22)?</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Yes, because 22 | (46 – 68).</a:t>
            </a:r>
          </a:p>
          <a:p>
            <a:pPr marL="0" indent="0">
              <a:lnSpc>
                <a:spcPct val="150000"/>
              </a:lnSpc>
              <a:spcBef>
                <a:spcPct val="0"/>
              </a:spcBef>
              <a:buNone/>
            </a:pPr>
            <a:endParaRPr lang="en-US" altLang="en-US" sz="800" dirty="0">
              <a:solidFill>
                <a:srgbClr val="66FF33"/>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For which integers z is it true that z  12 (mod 10)?</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It is true for any z{…,-28, -18, -8, 2, 12, 22, 32, …}</a:t>
            </a:r>
          </a:p>
          <a:p>
            <a:pPr marL="0" indent="0">
              <a:lnSpc>
                <a:spcPct val="150000"/>
              </a:lnSpc>
              <a:spcBef>
                <a:spcPct val="0"/>
              </a:spcBef>
              <a:buNone/>
            </a:pPr>
            <a:endParaRPr lang="en-US" altLang="en-US" dirty="0">
              <a:solidFill>
                <a:srgbClr val="66FF33"/>
              </a:solidFill>
              <a:sym typeface="Symbol" panose="05050102010706020507" pitchFamily="18" charset="2"/>
            </a:endParaRPr>
          </a:p>
        </p:txBody>
      </p:sp>
      <p:sp>
        <p:nvSpPr>
          <p:cNvPr id="2" name="Date Placeholder 3">
            <a:extLst>
              <a:ext uri="{FF2B5EF4-FFF2-40B4-BE49-F238E27FC236}">
                <a16:creationId xmlns:a16="http://schemas.microsoft.com/office/drawing/2014/main" id="{C75572FF-56D9-6413-398B-922F95BB9296}"/>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8C5FA462-9A73-C7F7-5B6B-4DCD5210BB97}"/>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extLst>
      <p:ext uri="{BB962C8B-B14F-4D97-AF65-F5344CB8AC3E}">
        <p14:creationId xmlns:p14="http://schemas.microsoft.com/office/powerpoint/2010/main" val="22242056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8659"/>
                                        </p:tgtEl>
                                        <p:attrNameLst>
                                          <p:attrName>style.visibility</p:attrName>
                                        </p:attrNameLst>
                                      </p:cBhvr>
                                      <p:to>
                                        <p:strVal val="visible"/>
                                      </p:to>
                                    </p:set>
                                    <p:anim calcmode="lin" valueType="num">
                                      <p:cBhvr>
                                        <p:cTn id="7" dur="500" fill="hold"/>
                                        <p:tgtEl>
                                          <p:spTgt spid="198659"/>
                                        </p:tgtEl>
                                        <p:attrNameLst>
                                          <p:attrName>ppt_w</p:attrName>
                                        </p:attrNameLst>
                                      </p:cBhvr>
                                      <p:tavLst>
                                        <p:tav tm="0">
                                          <p:val>
                                            <p:strVal val="4/3*#ppt_w"/>
                                          </p:val>
                                        </p:tav>
                                        <p:tav tm="100000">
                                          <p:val>
                                            <p:strVal val="#ppt_w"/>
                                          </p:val>
                                        </p:tav>
                                      </p:tavLst>
                                    </p:anim>
                                    <p:anim calcmode="lin" valueType="num">
                                      <p:cBhvr>
                                        <p:cTn id="8" dur="500" fill="hold"/>
                                        <p:tgtEl>
                                          <p:spTgt spid="198659"/>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8659">
                                            <p:txEl>
                                              <p:pRg st="1" end="1"/>
                                            </p:txEl>
                                          </p:spTgt>
                                        </p:tgtEl>
                                        <p:attrNameLst>
                                          <p:attrName>style.visibility</p:attrName>
                                        </p:attrNameLst>
                                      </p:cBhvr>
                                      <p:to>
                                        <p:strVal val="visible"/>
                                      </p:to>
                                    </p:set>
                                    <p:anim calcmode="lin" valueType="num">
                                      <p:cBhvr additive="base">
                                        <p:cTn id="13" dur="500" fill="hold"/>
                                        <p:tgtEl>
                                          <p:spTgt spid="1986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86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8659">
                                            <p:txEl>
                                              <p:pRg st="2" end="2"/>
                                            </p:txEl>
                                          </p:spTgt>
                                        </p:tgtEl>
                                        <p:attrNameLst>
                                          <p:attrName>style.visibility</p:attrName>
                                        </p:attrNameLst>
                                      </p:cBhvr>
                                      <p:to>
                                        <p:strVal val="visible"/>
                                      </p:to>
                                    </p:set>
                                    <p:anim calcmode="lin" valueType="num">
                                      <p:cBhvr additive="base">
                                        <p:cTn id="19" dur="500" fill="hold"/>
                                        <p:tgtEl>
                                          <p:spTgt spid="1986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86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8659">
                                            <p:txEl>
                                              <p:pRg st="3" end="3"/>
                                            </p:txEl>
                                          </p:spTgt>
                                        </p:tgtEl>
                                        <p:attrNameLst>
                                          <p:attrName>style.visibility</p:attrName>
                                        </p:attrNameLst>
                                      </p:cBhvr>
                                      <p:to>
                                        <p:strVal val="visible"/>
                                      </p:to>
                                    </p:set>
                                    <p:anim calcmode="lin" valueType="num">
                                      <p:cBhvr additive="base">
                                        <p:cTn id="25" dur="500" fill="hold"/>
                                        <p:tgtEl>
                                          <p:spTgt spid="1986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86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8659">
                                            <p:txEl>
                                              <p:pRg st="5" end="5"/>
                                            </p:txEl>
                                          </p:spTgt>
                                        </p:tgtEl>
                                        <p:attrNameLst>
                                          <p:attrName>style.visibility</p:attrName>
                                        </p:attrNameLst>
                                      </p:cBhvr>
                                      <p:to>
                                        <p:strVal val="visible"/>
                                      </p:to>
                                    </p:set>
                                    <p:anim calcmode="lin" valueType="num">
                                      <p:cBhvr additive="base">
                                        <p:cTn id="31" dur="500" fill="hold"/>
                                        <p:tgtEl>
                                          <p:spTgt spid="19865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86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8659">
                                            <p:txEl>
                                              <p:pRg st="6" end="6"/>
                                            </p:txEl>
                                          </p:spTgt>
                                        </p:tgtEl>
                                        <p:attrNameLst>
                                          <p:attrName>style.visibility</p:attrName>
                                        </p:attrNameLst>
                                      </p:cBhvr>
                                      <p:to>
                                        <p:strVal val="visible"/>
                                      </p:to>
                                    </p:set>
                                    <p:anim calcmode="lin" valueType="num">
                                      <p:cBhvr additive="base">
                                        <p:cTn id="37" dur="500" fill="hold"/>
                                        <p:tgtEl>
                                          <p:spTgt spid="19865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86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8659">
                                            <p:txEl>
                                              <p:pRg st="8" end="8"/>
                                            </p:txEl>
                                          </p:spTgt>
                                        </p:tgtEl>
                                        <p:attrNameLst>
                                          <p:attrName>style.visibility</p:attrName>
                                        </p:attrNameLst>
                                      </p:cBhvr>
                                      <p:to>
                                        <p:strVal val="visible"/>
                                      </p:to>
                                    </p:set>
                                    <p:anim calcmode="lin" valueType="num">
                                      <p:cBhvr additive="base">
                                        <p:cTn id="43" dur="500" fill="hold"/>
                                        <p:tgtEl>
                                          <p:spTgt spid="198659">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865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8659">
                                            <p:txEl>
                                              <p:pRg st="9" end="9"/>
                                            </p:txEl>
                                          </p:spTgt>
                                        </p:tgtEl>
                                        <p:attrNameLst>
                                          <p:attrName>style.visibility</p:attrName>
                                        </p:attrNameLst>
                                      </p:cBhvr>
                                      <p:to>
                                        <p:strVal val="visible"/>
                                      </p:to>
                                    </p:set>
                                    <p:anim calcmode="lin" valueType="num">
                                      <p:cBhvr additive="base">
                                        <p:cTn id="49" dur="500" fill="hold"/>
                                        <p:tgtEl>
                                          <p:spTgt spid="198659">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865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2EDC25C-DF47-1D08-3095-B8AB9BFD278B}"/>
              </a:ext>
            </a:extLst>
          </p:cNvPr>
          <p:cNvSpPr>
            <a:spLocks noGrp="1"/>
          </p:cNvSpPr>
          <p:nvPr>
            <p:ph type="sldNum" sz="quarter" idx="12"/>
          </p:nvPr>
        </p:nvSpPr>
        <p:spPr/>
        <p:txBody>
          <a:bodyPr/>
          <a:lstStyle/>
          <a:p>
            <a:fld id="{BE129350-3DF7-4CEF-9703-8ABC69E5F586}" type="slidenum">
              <a:rPr lang="en-CA" altLang="en-US"/>
              <a:pPr/>
              <a:t>28</a:t>
            </a:fld>
            <a:endParaRPr lang="en-CA" altLang="en-US"/>
          </a:p>
        </p:txBody>
      </p:sp>
      <p:sp>
        <p:nvSpPr>
          <p:cNvPr id="198658" name="Rectangle 2">
            <a:extLst>
              <a:ext uri="{FF2B5EF4-FFF2-40B4-BE49-F238E27FC236}">
                <a16:creationId xmlns:a16="http://schemas.microsoft.com/office/drawing/2014/main" id="{0DC92DB9-A1E4-BCE9-61F3-E3EF8ADFFD2E}"/>
              </a:ext>
            </a:extLst>
          </p:cNvPr>
          <p:cNvSpPr>
            <a:spLocks noGrp="1" noChangeArrowheads="1"/>
          </p:cNvSpPr>
          <p:nvPr>
            <p:ph type="title"/>
          </p:nvPr>
        </p:nvSpPr>
        <p:spPr/>
        <p:txBody>
          <a:bodyPr/>
          <a:lstStyle/>
          <a:p>
            <a:r>
              <a:rPr lang="en-US" altLang="en-US" sz="3600" dirty="0"/>
              <a:t>Congruences</a:t>
            </a:r>
            <a:endParaRPr lang="en-CA" altLang="en-US" sz="3600" dirty="0"/>
          </a:p>
        </p:txBody>
      </p:sp>
      <p:sp>
        <p:nvSpPr>
          <p:cNvPr id="198659" name="Rectangle 3">
            <a:extLst>
              <a:ext uri="{FF2B5EF4-FFF2-40B4-BE49-F238E27FC236}">
                <a16:creationId xmlns:a16="http://schemas.microsoft.com/office/drawing/2014/main" id="{BA60273B-91E1-6251-705A-0A451E92E5A3}"/>
              </a:ext>
            </a:extLst>
          </p:cNvPr>
          <p:cNvSpPr>
            <a:spLocks noGrp="1" noChangeArrowheads="1"/>
          </p:cNvSpPr>
          <p:nvPr>
            <p:ph idx="1"/>
          </p:nvPr>
        </p:nvSpPr>
        <p:spPr/>
        <p:txBody>
          <a:bodyPr/>
          <a:lstStyle/>
          <a:p>
            <a:pPr marL="0" indent="0">
              <a:spcBef>
                <a:spcPct val="0"/>
              </a:spcBef>
            </a:pPr>
            <a:endParaRPr lang="en-US" altLang="en-US" sz="800" b="1" dirty="0">
              <a:solidFill>
                <a:srgbClr val="00FFFF"/>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True or False</a:t>
            </a:r>
          </a:p>
          <a:p>
            <a:pPr marL="0" indent="0">
              <a:lnSpc>
                <a:spcPct val="150000"/>
              </a:lnSpc>
              <a:spcBef>
                <a:spcPct val="0"/>
              </a:spcBef>
              <a:buNone/>
            </a:pPr>
            <a:r>
              <a:rPr lang="en-US" altLang="en-US" dirty="0">
                <a:sym typeface="Symbol" panose="05050102010706020507" pitchFamily="18" charset="2"/>
              </a:rPr>
              <a:t>46  68 (mod 11) ?</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Yes, because 11 | (46 – 68).</a:t>
            </a:r>
          </a:p>
          <a:p>
            <a:pPr marL="0" indent="0">
              <a:lnSpc>
                <a:spcPct val="150000"/>
              </a:lnSpc>
              <a:spcBef>
                <a:spcPct val="0"/>
              </a:spcBef>
              <a:buNone/>
            </a:pPr>
            <a:endParaRPr lang="en-US" altLang="en-US" sz="800" dirty="0">
              <a:solidFill>
                <a:srgbClr val="66FF33"/>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46  68 (mod 22)?</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Yes, because 22 | (46 – 68).</a:t>
            </a:r>
          </a:p>
          <a:p>
            <a:pPr marL="0" indent="0">
              <a:lnSpc>
                <a:spcPct val="150000"/>
              </a:lnSpc>
              <a:spcBef>
                <a:spcPct val="0"/>
              </a:spcBef>
              <a:buNone/>
            </a:pPr>
            <a:endParaRPr lang="en-US" altLang="en-US" sz="800" dirty="0">
              <a:solidFill>
                <a:srgbClr val="66FF33"/>
              </a:solidFill>
              <a:sym typeface="Symbol" panose="05050102010706020507" pitchFamily="18" charset="2"/>
            </a:endParaRPr>
          </a:p>
          <a:p>
            <a:pPr marL="0" indent="0">
              <a:lnSpc>
                <a:spcPct val="150000"/>
              </a:lnSpc>
              <a:spcBef>
                <a:spcPct val="0"/>
              </a:spcBef>
              <a:buNone/>
            </a:pPr>
            <a:r>
              <a:rPr lang="en-US" altLang="en-US" dirty="0">
                <a:sym typeface="Symbol" panose="05050102010706020507" pitchFamily="18" charset="2"/>
              </a:rPr>
              <a:t>For which integers z is it true that z  12 (mod 10)?</a:t>
            </a:r>
          </a:p>
          <a:p>
            <a:pPr marL="0" indent="0">
              <a:lnSpc>
                <a:spcPct val="150000"/>
              </a:lnSpc>
              <a:spcBef>
                <a:spcPct val="0"/>
              </a:spcBef>
              <a:buNone/>
            </a:pPr>
            <a:r>
              <a:rPr lang="en-US" altLang="en-US" dirty="0">
                <a:solidFill>
                  <a:schemeClr val="accent5">
                    <a:lumMod val="50000"/>
                  </a:schemeClr>
                </a:solidFill>
                <a:sym typeface="Symbol" panose="05050102010706020507" pitchFamily="18" charset="2"/>
              </a:rPr>
              <a:t>It is true for any z{…,-28, -18, -8, 2, 12, 22, 32, …}</a:t>
            </a:r>
          </a:p>
          <a:p>
            <a:pPr marL="0" indent="0">
              <a:lnSpc>
                <a:spcPct val="150000"/>
              </a:lnSpc>
              <a:spcBef>
                <a:spcPct val="0"/>
              </a:spcBef>
              <a:buNone/>
            </a:pPr>
            <a:endParaRPr lang="en-US" altLang="en-US" dirty="0">
              <a:solidFill>
                <a:srgbClr val="66FF33"/>
              </a:solidFill>
              <a:sym typeface="Symbol" panose="05050102010706020507" pitchFamily="18" charset="2"/>
            </a:endParaRPr>
          </a:p>
        </p:txBody>
      </p:sp>
      <p:sp>
        <p:nvSpPr>
          <p:cNvPr id="2" name="Date Placeholder 3">
            <a:extLst>
              <a:ext uri="{FF2B5EF4-FFF2-40B4-BE49-F238E27FC236}">
                <a16:creationId xmlns:a16="http://schemas.microsoft.com/office/drawing/2014/main" id="{C75572FF-56D9-6413-398B-922F95BB9296}"/>
              </a:ext>
            </a:extLst>
          </p:cNvPr>
          <p:cNvSpPr>
            <a:spLocks noGrp="1"/>
          </p:cNvSpPr>
          <p:nvPr>
            <p:ph type="dt" sz="half" idx="4294967295"/>
          </p:nvPr>
        </p:nvSpPr>
        <p:spPr>
          <a:xfrm>
            <a:off x="0" y="0"/>
            <a:ext cx="0" cy="0"/>
          </a:xfrm>
        </p:spPr>
        <p:txBody>
          <a:bodyPr/>
          <a:lstStyle/>
          <a:p>
            <a:r>
              <a:rPr lang="en-US" altLang="en-US"/>
              <a:t>Fall 2002</a:t>
            </a:r>
            <a:endParaRPr lang="en-CA" altLang="en-US"/>
          </a:p>
        </p:txBody>
      </p:sp>
      <p:sp>
        <p:nvSpPr>
          <p:cNvPr id="3" name="Footer Placeholder 4">
            <a:extLst>
              <a:ext uri="{FF2B5EF4-FFF2-40B4-BE49-F238E27FC236}">
                <a16:creationId xmlns:a16="http://schemas.microsoft.com/office/drawing/2014/main" id="{8C5FA462-9A73-C7F7-5B6B-4DCD5210BB97}"/>
              </a:ext>
            </a:extLst>
          </p:cNvPr>
          <p:cNvSpPr>
            <a:spLocks noGrp="1"/>
          </p:cNvSpPr>
          <p:nvPr>
            <p:ph type="ftr" sz="quarter" idx="4294967295"/>
          </p:nvPr>
        </p:nvSpPr>
        <p:spPr>
          <a:xfrm>
            <a:off x="0" y="0"/>
            <a:ext cx="0" cy="0"/>
          </a:xfrm>
        </p:spPr>
        <p:txBody>
          <a:bodyPr/>
          <a:lstStyle/>
          <a:p>
            <a:r>
              <a:rPr lang="en-US" altLang="en-US"/>
              <a:t>CMSC 203 - Discrete Structures</a:t>
            </a:r>
            <a:endParaRPr lang="en-CA" altLang="en-US"/>
          </a:p>
        </p:txBody>
      </p:sp>
    </p:spTree>
    <p:custDataLst>
      <p:tags r:id="rId1"/>
    </p:custDataLst>
    <p:extLst>
      <p:ext uri="{BB962C8B-B14F-4D97-AF65-F5344CB8AC3E}">
        <p14:creationId xmlns:p14="http://schemas.microsoft.com/office/powerpoint/2010/main" val="34070330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88" fill="hold" nodeType="clickEffect">
                                  <p:stCondLst>
                                    <p:cond delay="0"/>
                                  </p:stCondLst>
                                  <p:childTnLst>
                                    <p:set>
                                      <p:cBhvr>
                                        <p:cTn id="6" dur="1" fill="hold">
                                          <p:stCondLst>
                                            <p:cond delay="0"/>
                                          </p:stCondLst>
                                        </p:cTn>
                                        <p:tgtEl>
                                          <p:spTgt spid="198659"/>
                                        </p:tgtEl>
                                        <p:attrNameLst>
                                          <p:attrName>style.visibility</p:attrName>
                                        </p:attrNameLst>
                                      </p:cBhvr>
                                      <p:to>
                                        <p:strVal val="visible"/>
                                      </p:to>
                                    </p:set>
                                    <p:anim calcmode="lin" valueType="num">
                                      <p:cBhvr>
                                        <p:cTn id="7" dur="500" fill="hold"/>
                                        <p:tgtEl>
                                          <p:spTgt spid="198659"/>
                                        </p:tgtEl>
                                        <p:attrNameLst>
                                          <p:attrName>ppt_w</p:attrName>
                                        </p:attrNameLst>
                                      </p:cBhvr>
                                      <p:tavLst>
                                        <p:tav tm="0">
                                          <p:val>
                                            <p:strVal val="4/3*#ppt_w"/>
                                          </p:val>
                                        </p:tav>
                                        <p:tav tm="100000">
                                          <p:val>
                                            <p:strVal val="#ppt_w"/>
                                          </p:val>
                                        </p:tav>
                                      </p:tavLst>
                                    </p:anim>
                                    <p:anim calcmode="lin" valueType="num">
                                      <p:cBhvr>
                                        <p:cTn id="8" dur="500" fill="hold"/>
                                        <p:tgtEl>
                                          <p:spTgt spid="198659"/>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8659">
                                            <p:txEl>
                                              <p:pRg st="1" end="1"/>
                                            </p:txEl>
                                          </p:spTgt>
                                        </p:tgtEl>
                                        <p:attrNameLst>
                                          <p:attrName>style.visibility</p:attrName>
                                        </p:attrNameLst>
                                      </p:cBhvr>
                                      <p:to>
                                        <p:strVal val="visible"/>
                                      </p:to>
                                    </p:set>
                                    <p:anim calcmode="lin" valueType="num">
                                      <p:cBhvr additive="base">
                                        <p:cTn id="13" dur="500" fill="hold"/>
                                        <p:tgtEl>
                                          <p:spTgt spid="1986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86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8659">
                                            <p:txEl>
                                              <p:pRg st="2" end="2"/>
                                            </p:txEl>
                                          </p:spTgt>
                                        </p:tgtEl>
                                        <p:attrNameLst>
                                          <p:attrName>style.visibility</p:attrName>
                                        </p:attrNameLst>
                                      </p:cBhvr>
                                      <p:to>
                                        <p:strVal val="visible"/>
                                      </p:to>
                                    </p:set>
                                    <p:anim calcmode="lin" valueType="num">
                                      <p:cBhvr additive="base">
                                        <p:cTn id="19" dur="500" fill="hold"/>
                                        <p:tgtEl>
                                          <p:spTgt spid="1986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86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8659">
                                            <p:txEl>
                                              <p:pRg st="3" end="3"/>
                                            </p:txEl>
                                          </p:spTgt>
                                        </p:tgtEl>
                                        <p:attrNameLst>
                                          <p:attrName>style.visibility</p:attrName>
                                        </p:attrNameLst>
                                      </p:cBhvr>
                                      <p:to>
                                        <p:strVal val="visible"/>
                                      </p:to>
                                    </p:set>
                                    <p:anim calcmode="lin" valueType="num">
                                      <p:cBhvr additive="base">
                                        <p:cTn id="25" dur="500" fill="hold"/>
                                        <p:tgtEl>
                                          <p:spTgt spid="1986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86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8659">
                                            <p:txEl>
                                              <p:pRg st="5" end="5"/>
                                            </p:txEl>
                                          </p:spTgt>
                                        </p:tgtEl>
                                        <p:attrNameLst>
                                          <p:attrName>style.visibility</p:attrName>
                                        </p:attrNameLst>
                                      </p:cBhvr>
                                      <p:to>
                                        <p:strVal val="visible"/>
                                      </p:to>
                                    </p:set>
                                    <p:anim calcmode="lin" valueType="num">
                                      <p:cBhvr additive="base">
                                        <p:cTn id="31" dur="500" fill="hold"/>
                                        <p:tgtEl>
                                          <p:spTgt spid="19865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86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8659">
                                            <p:txEl>
                                              <p:pRg st="6" end="6"/>
                                            </p:txEl>
                                          </p:spTgt>
                                        </p:tgtEl>
                                        <p:attrNameLst>
                                          <p:attrName>style.visibility</p:attrName>
                                        </p:attrNameLst>
                                      </p:cBhvr>
                                      <p:to>
                                        <p:strVal val="visible"/>
                                      </p:to>
                                    </p:set>
                                    <p:anim calcmode="lin" valueType="num">
                                      <p:cBhvr additive="base">
                                        <p:cTn id="37" dur="500" fill="hold"/>
                                        <p:tgtEl>
                                          <p:spTgt spid="19865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86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8659">
                                            <p:txEl>
                                              <p:pRg st="8" end="8"/>
                                            </p:txEl>
                                          </p:spTgt>
                                        </p:tgtEl>
                                        <p:attrNameLst>
                                          <p:attrName>style.visibility</p:attrName>
                                        </p:attrNameLst>
                                      </p:cBhvr>
                                      <p:to>
                                        <p:strVal val="visible"/>
                                      </p:to>
                                    </p:set>
                                    <p:anim calcmode="lin" valueType="num">
                                      <p:cBhvr additive="base">
                                        <p:cTn id="43" dur="500" fill="hold"/>
                                        <p:tgtEl>
                                          <p:spTgt spid="198659">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865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8659">
                                            <p:txEl>
                                              <p:pRg st="9" end="9"/>
                                            </p:txEl>
                                          </p:spTgt>
                                        </p:tgtEl>
                                        <p:attrNameLst>
                                          <p:attrName>style.visibility</p:attrName>
                                        </p:attrNameLst>
                                      </p:cBhvr>
                                      <p:to>
                                        <p:strVal val="visible"/>
                                      </p:to>
                                    </p:set>
                                    <p:anim calcmode="lin" valueType="num">
                                      <p:cBhvr additive="base">
                                        <p:cTn id="49" dur="500" fill="hold"/>
                                        <p:tgtEl>
                                          <p:spTgt spid="198659">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865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a:bodyPr>
          <a:lstStyle/>
          <a:p>
            <a:pPr indent="0" algn="just">
              <a:lnSpc>
                <a:spcPct val="150000"/>
              </a:lnSpc>
              <a:buNone/>
            </a:pPr>
            <a:r>
              <a:rPr lang="en-US" dirty="0">
                <a:latin typeface="Times New Roman" panose="02020603050405020304" pitchFamily="18" charset="0"/>
                <a:cs typeface="Times New Roman" panose="02020603050405020304" pitchFamily="18" charset="0"/>
              </a:rPr>
              <a:t>Julius Caesar created secret messages by shifting each letter three letters forward in the alphabet (sending the last three letters to the first three letters.) </a:t>
            </a:r>
          </a:p>
          <a:p>
            <a:pPr indent="0" algn="just">
              <a:lnSpc>
                <a:spcPct val="150000"/>
              </a:lnSpc>
              <a:buNone/>
            </a:pPr>
            <a:r>
              <a:rPr lang="en-US" dirty="0">
                <a:latin typeface="Times New Roman" panose="02020603050405020304" pitchFamily="18" charset="0"/>
                <a:cs typeface="Times New Roman" panose="02020603050405020304" pitchFamily="18" charset="0"/>
              </a:rPr>
              <a:t>For example, the letter B is replaced by E and the letter X is replaced by A. This process of making a message secret is an example of </a:t>
            </a:r>
            <a:r>
              <a:rPr lang="en-US" i="1" dirty="0">
                <a:latin typeface="Times New Roman" panose="02020603050405020304" pitchFamily="18" charset="0"/>
                <a:cs typeface="Times New Roman" panose="02020603050405020304" pitchFamily="18" charset="0"/>
              </a:rPr>
              <a:t>encryption</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93825107"/>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B8C83-A03A-E442-D1ED-B65D7273E433}"/>
              </a:ext>
            </a:extLst>
          </p:cNvPr>
          <p:cNvSpPr>
            <a:spLocks noGrp="1"/>
          </p:cNvSpPr>
          <p:nvPr>
            <p:ph type="title"/>
          </p:nvPr>
        </p:nvSpPr>
        <p:spPr/>
        <p:txBody>
          <a:bodyPr/>
          <a:lstStyle/>
          <a:p>
            <a:r>
              <a:rPr lang="en-US" dirty="0"/>
              <a:t>Caesar Cipher</a:t>
            </a:r>
          </a:p>
        </p:txBody>
      </p:sp>
      <p:sp>
        <p:nvSpPr>
          <p:cNvPr id="3" name="Content Placeholder 2">
            <a:extLst>
              <a:ext uri="{FF2B5EF4-FFF2-40B4-BE49-F238E27FC236}">
                <a16:creationId xmlns:a16="http://schemas.microsoft.com/office/drawing/2014/main" id="{43C394DE-C85D-B6B7-B619-F0D161A95796}"/>
              </a:ext>
            </a:extLst>
          </p:cNvPr>
          <p:cNvSpPr>
            <a:spLocks noGrp="1"/>
          </p:cNvSpPr>
          <p:nvPr>
            <p:ph idx="1"/>
          </p:nvPr>
        </p:nvSpPr>
        <p:spPr/>
        <p:txBody>
          <a:bodyPr/>
          <a:lstStyle/>
          <a:p>
            <a:endParaRPr lang="en-US" dirty="0"/>
          </a:p>
        </p:txBody>
      </p:sp>
      <p:pic>
        <p:nvPicPr>
          <p:cNvPr id="4" name="Picture 2">
            <a:extLst>
              <a:ext uri="{FF2B5EF4-FFF2-40B4-BE49-F238E27FC236}">
                <a16:creationId xmlns:a16="http://schemas.microsoft.com/office/drawing/2014/main" id="{5E3A02E7-7590-6C2F-BA89-1969B81601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5408"/>
          <a:stretch/>
        </p:blipFill>
        <p:spPr bwMode="auto">
          <a:xfrm>
            <a:off x="1025640" y="2249270"/>
            <a:ext cx="10140720" cy="2847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028731"/>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a:bodyPr>
          <a:lstStyle/>
          <a:p>
            <a:pPr indent="0">
              <a:buNone/>
            </a:pPr>
            <a:r>
              <a:rPr lang="en-US" dirty="0"/>
              <a:t>Here is how the encryption process works:</a:t>
            </a:r>
          </a:p>
          <a:p>
            <a:pPr lvl="1">
              <a:lnSpc>
                <a:spcPct val="150000"/>
              </a:lnSpc>
            </a:pPr>
            <a:r>
              <a:rPr lang="en-US" b="1" dirty="0">
                <a:solidFill>
                  <a:schemeClr val="accent1">
                    <a:lumMod val="50000"/>
                  </a:schemeClr>
                </a:solidFill>
                <a:latin typeface="Times New Roman" panose="02020603050405020304" pitchFamily="18" charset="0"/>
                <a:cs typeface="Times New Roman" panose="02020603050405020304" pitchFamily="18" charset="0"/>
              </a:rPr>
              <a:t>Replace each letter by an integer </a:t>
            </a:r>
            <a:r>
              <a:rPr lang="en-US" dirty="0">
                <a:latin typeface="Times New Roman" panose="02020603050405020304" pitchFamily="18" charset="0"/>
                <a:cs typeface="Times New Roman" panose="02020603050405020304" pitchFamily="18" charset="0"/>
              </a:rPr>
              <a:t>from </a:t>
            </a:r>
            <a:r>
              <a:rPr lang="en-US" b="1" dirty="0">
                <a:latin typeface="Times New Roman" panose="02020603050405020304" pitchFamily="18" charset="0"/>
                <a:cs typeface="Times New Roman" panose="02020603050405020304" pitchFamily="18" charset="0"/>
              </a:rPr>
              <a:t>Z</a:t>
            </a:r>
            <a:r>
              <a:rPr lang="en-US" baseline="-25000"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 that is an integer from </a:t>
            </a:r>
            <a:r>
              <a:rPr lang="en-US" dirty="0">
                <a:latin typeface="Times New Roman" panose="02020603050405020304" pitchFamily="18" charset="0"/>
                <a:ea typeface="Cambria Math" pitchFamily="18" charset="0"/>
                <a:cs typeface="Times New Roman" panose="02020603050405020304" pitchFamily="18" charset="0"/>
              </a:rPr>
              <a:t>0 </a:t>
            </a:r>
            <a:r>
              <a:rPr lang="en-US" dirty="0">
                <a:latin typeface="Times New Roman" panose="02020603050405020304" pitchFamily="18" charset="0"/>
                <a:cs typeface="Times New Roman" panose="02020603050405020304" pitchFamily="18" charset="0"/>
              </a:rPr>
              <a:t>to </a:t>
            </a:r>
            <a:r>
              <a:rPr lang="en-US" dirty="0">
                <a:latin typeface="Times New Roman" panose="02020603050405020304" pitchFamily="18" charset="0"/>
                <a:ea typeface="Cambria Math" pitchFamily="18" charset="0"/>
                <a:cs typeface="Times New Roman" panose="02020603050405020304" pitchFamily="18" charset="0"/>
              </a:rPr>
              <a:t>25 </a:t>
            </a:r>
            <a:r>
              <a:rPr lang="en-US" dirty="0">
                <a:latin typeface="Times New Roman" panose="02020603050405020304" pitchFamily="18" charset="0"/>
                <a:cs typeface="Times New Roman" panose="02020603050405020304" pitchFamily="18" charset="0"/>
              </a:rPr>
              <a:t>representing one less than its position in the alphabet.</a:t>
            </a:r>
          </a:p>
          <a:p>
            <a:pPr lvl="1">
              <a:lnSpc>
                <a:spcPct val="150000"/>
              </a:lnSpc>
            </a:pPr>
            <a:r>
              <a:rPr lang="en-US" dirty="0">
                <a:latin typeface="Times New Roman" panose="02020603050405020304" pitchFamily="18" charset="0"/>
                <a:cs typeface="Times New Roman" panose="02020603050405020304" pitchFamily="18" charset="0"/>
              </a:rPr>
              <a:t>The </a:t>
            </a:r>
            <a:r>
              <a:rPr lang="en-US" b="1" dirty="0">
                <a:solidFill>
                  <a:schemeClr val="accent1">
                    <a:lumMod val="50000"/>
                  </a:schemeClr>
                </a:solidFill>
                <a:latin typeface="Times New Roman" panose="02020603050405020304" pitchFamily="18" charset="0"/>
                <a:cs typeface="Times New Roman" panose="02020603050405020304" pitchFamily="18" charset="0"/>
              </a:rPr>
              <a:t>encryption function </a:t>
            </a:r>
            <a:r>
              <a:rPr lang="en-US" dirty="0">
                <a:latin typeface="Times New Roman" panose="02020603050405020304" pitchFamily="18" charset="0"/>
                <a:cs typeface="Times New Roman" panose="02020603050405020304" pitchFamily="18" charset="0"/>
              </a:rPr>
              <a:t>is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 +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 It replaces each integer </a:t>
            </a:r>
            <a:r>
              <a:rPr lang="en-US" i="1" dirty="0">
                <a:latin typeface="Times New Roman" panose="02020603050405020304" pitchFamily="18" charset="0"/>
                <a:cs typeface="Times New Roman" panose="02020603050405020304" pitchFamily="18" charset="0"/>
              </a:rPr>
              <a:t>p </a:t>
            </a:r>
            <a:r>
              <a:rPr lang="en-US" dirty="0">
                <a:latin typeface="Times New Roman" panose="02020603050405020304" pitchFamily="18" charset="0"/>
                <a:cs typeface="Times New Roman" panose="02020603050405020304" pitchFamily="18" charset="0"/>
              </a:rPr>
              <a:t>in the set {</a:t>
            </a:r>
            <a:r>
              <a:rPr lang="en-US" dirty="0">
                <a:latin typeface="Times New Roman" panose="02020603050405020304" pitchFamily="18" charset="0"/>
                <a:ea typeface="Cambria Math" pitchFamily="18" charset="0"/>
                <a:cs typeface="Times New Roman" panose="02020603050405020304" pitchFamily="18" charset="0"/>
              </a:rPr>
              <a:t>0,1,2,…,25</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by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in the set {</a:t>
            </a:r>
            <a:r>
              <a:rPr lang="en-US" dirty="0">
                <a:latin typeface="Times New Roman" panose="02020603050405020304" pitchFamily="18" charset="0"/>
                <a:ea typeface="Cambria Math" pitchFamily="18" charset="0"/>
                <a:cs typeface="Times New Roman" panose="02020603050405020304" pitchFamily="18" charset="0"/>
              </a:rPr>
              <a:t>0,1,2,…,25</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p>
          <a:p>
            <a:pPr lvl="1">
              <a:lnSpc>
                <a:spcPct val="150000"/>
              </a:lnSpc>
            </a:pPr>
            <a:r>
              <a:rPr lang="en-US" b="1" dirty="0">
                <a:solidFill>
                  <a:schemeClr val="accent1">
                    <a:lumMod val="50000"/>
                  </a:schemeClr>
                </a:solidFill>
                <a:latin typeface="Times New Roman" panose="02020603050405020304" pitchFamily="18" charset="0"/>
                <a:cs typeface="Times New Roman" panose="02020603050405020304" pitchFamily="18" charset="0"/>
              </a:rPr>
              <a:t>Replace each integer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by the letter with the position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in the alphabet.</a:t>
            </a:r>
          </a:p>
        </p:txBody>
      </p:sp>
    </p:spTree>
    <p:extLst>
      <p:ext uri="{BB962C8B-B14F-4D97-AF65-F5344CB8AC3E}">
        <p14:creationId xmlns:p14="http://schemas.microsoft.com/office/powerpoint/2010/main" val="3265213576"/>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lnSpcReduction="10000"/>
          </a:bodyPr>
          <a:lstStyle/>
          <a:p>
            <a:pPr indent="0">
              <a:lnSpc>
                <a:spcPct val="150000"/>
              </a:lnSpc>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Encrypt the message “MEET YOU IN THE PARK” using the Caesar cipher.</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12 4 4 19    24 14 20    8 13    19 7 4    15 0 17 10</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Now replace each of these numbers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by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 +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15 7 7 22    1 17 23    11 16    22 10 7    18 3 20 13</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Translating the numbers back to letters produces the encrypted message</a:t>
            </a:r>
          </a:p>
          <a:p>
            <a:pPr>
              <a:lnSpc>
                <a:spcPct val="150000"/>
              </a:lnSpc>
              <a:buNone/>
            </a:pPr>
            <a:r>
              <a:rPr lang="en-US" dirty="0">
                <a:latin typeface="Times New Roman" panose="02020603050405020304" pitchFamily="18" charset="0"/>
                <a:cs typeface="Times New Roman" panose="02020603050405020304" pitchFamily="18" charset="0"/>
              </a:rPr>
              <a:t>           “PHHW  BRX LQ  WKH  SDUN.”</a:t>
            </a:r>
          </a:p>
        </p:txBody>
      </p:sp>
      <p:pic>
        <p:nvPicPr>
          <p:cNvPr id="4" name="Picture 2">
            <a:extLst>
              <a:ext uri="{FF2B5EF4-FFF2-40B4-BE49-F238E27FC236}">
                <a16:creationId xmlns:a16="http://schemas.microsoft.com/office/drawing/2014/main" id="{EC849BB9-734F-9935-8D8E-83A3D44536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3212560" y="3087470"/>
            <a:ext cx="7572800" cy="212678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870172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4"/>
                                        </p:tgtEl>
                                        <p:attrNameLst>
                                          <p:attrName>ppt_x</p:attrName>
                                        </p:attrNameLst>
                                      </p:cBhvr>
                                      <p:tavLst>
                                        <p:tav tm="0">
                                          <p:val>
                                            <p:strVal val="ppt_x"/>
                                          </p:val>
                                        </p:tav>
                                        <p:tav tm="100000">
                                          <p:val>
                                            <p:strVal val="ppt_x"/>
                                          </p:val>
                                        </p:tav>
                                      </p:tavLst>
                                    </p:anim>
                                    <p:anim calcmode="lin" valueType="num">
                                      <p:cBhvr additive="base">
                                        <p:cTn id="19" dur="500"/>
                                        <p:tgtEl>
                                          <p:spTgt spid="4"/>
                                        </p:tgtEl>
                                        <p:attrNameLst>
                                          <p:attrName>ppt_y</p:attrName>
                                        </p:attrNameLst>
                                      </p:cBhvr>
                                      <p:tavLst>
                                        <p:tav tm="0">
                                          <p:val>
                                            <p:strVal val="ppt_y"/>
                                          </p:val>
                                        </p:tav>
                                        <p:tav tm="100000">
                                          <p:val>
                                            <p:strVal val="1+ppt_h/2"/>
                                          </p:val>
                                        </p:tav>
                                      </p:tavLst>
                                    </p:anim>
                                    <p:set>
                                      <p:cBhvr>
                                        <p:cTn id="20" dur="1" fill="hold">
                                          <p:stCondLst>
                                            <p:cond delay="499"/>
                                          </p:stCondLst>
                                        </p:cTn>
                                        <p:tgtEl>
                                          <p:spTgt spid="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Effect transition="in" filter="fade">
                                      <p:cBhvr>
                                        <p:cTn id="53" dur="1000"/>
                                        <p:tgtEl>
                                          <p:spTgt spid="3">
                                            <p:txEl>
                                              <p:pRg st="5" end="5"/>
                                            </p:txEl>
                                          </p:spTgt>
                                        </p:tgtEl>
                                      </p:cBhvr>
                                    </p:animEffect>
                                    <p:anim calcmode="lin" valueType="num">
                                      <p:cBhvr>
                                        <p:cTn id="5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lnSpcReduction="10000"/>
          </a:bodyPr>
          <a:lstStyle/>
          <a:p>
            <a:pPr indent="0">
              <a:lnSpc>
                <a:spcPct val="150000"/>
              </a:lnSpc>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Encrypt the message “MEET YOU IN THE PARK” using the Caesar cipher.</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12 4 4 19    24 14 20    8 13    19 7 4    15 0 17 10</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Now replace each of these numbers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by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 +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15 7 7 22    1 17 23    11 16    22 10 7    18 3 20 13</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Translating the numbers back to letters produces the encrypted message</a:t>
            </a:r>
          </a:p>
          <a:p>
            <a:pPr>
              <a:lnSpc>
                <a:spcPct val="150000"/>
              </a:lnSpc>
              <a:buNone/>
            </a:pPr>
            <a:r>
              <a:rPr lang="en-US" dirty="0">
                <a:latin typeface="Times New Roman" panose="02020603050405020304" pitchFamily="18" charset="0"/>
                <a:cs typeface="Times New Roman" panose="02020603050405020304" pitchFamily="18" charset="0"/>
              </a:rPr>
              <a:t>           “PHHW  BRX LQ  WKH  SDUN.”</a:t>
            </a:r>
          </a:p>
        </p:txBody>
      </p:sp>
      <p:pic>
        <p:nvPicPr>
          <p:cNvPr id="4" name="Picture 2">
            <a:extLst>
              <a:ext uri="{FF2B5EF4-FFF2-40B4-BE49-F238E27FC236}">
                <a16:creationId xmlns:a16="http://schemas.microsoft.com/office/drawing/2014/main" id="{EC849BB9-734F-9935-8D8E-83A3D44536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2630028" y="2706470"/>
            <a:ext cx="7572800" cy="212678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A8CBD802-B1C9-F03F-5461-4EF1C024F944}"/>
                  </a:ext>
                </a:extLst>
              </p14:cNvPr>
              <p14:cNvContentPartPr/>
              <p14:nvPr/>
            </p14:nvContentPartPr>
            <p14:xfrm>
              <a:off x="6110280" y="3282480"/>
              <a:ext cx="936720" cy="1201680"/>
            </p14:xfrm>
          </p:contentPart>
        </mc:Choice>
        <mc:Fallback xmlns="">
          <p:pic>
            <p:nvPicPr>
              <p:cNvPr id="11" name="Ink 10">
                <a:extLst>
                  <a:ext uri="{FF2B5EF4-FFF2-40B4-BE49-F238E27FC236}">
                    <a16:creationId xmlns:a16="http://schemas.microsoft.com/office/drawing/2014/main" id="{A8CBD802-B1C9-F03F-5461-4EF1C024F944}"/>
                  </a:ext>
                </a:extLst>
              </p:cNvPr>
              <p:cNvPicPr/>
              <p:nvPr/>
            </p:nvPicPr>
            <p:blipFill>
              <a:blip r:embed="rId10"/>
              <a:stretch>
                <a:fillRect/>
              </a:stretch>
            </p:blipFill>
            <p:spPr>
              <a:xfrm>
                <a:off x="6100920" y="3273120"/>
                <a:ext cx="955440" cy="1220400"/>
              </a:xfrm>
              <a:prstGeom prst="rect">
                <a:avLst/>
              </a:prstGeom>
            </p:spPr>
          </p:pic>
        </mc:Fallback>
      </mc:AlternateContent>
    </p:spTree>
    <p:custDataLst>
      <p:tags r:id="rId1"/>
    </p:custDataLst>
    <p:extLst>
      <p:ext uri="{BB962C8B-B14F-4D97-AF65-F5344CB8AC3E}">
        <p14:creationId xmlns:p14="http://schemas.microsoft.com/office/powerpoint/2010/main" val="37897153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4"/>
                                        </p:tgtEl>
                                        <p:attrNameLst>
                                          <p:attrName>ppt_x</p:attrName>
                                        </p:attrNameLst>
                                      </p:cBhvr>
                                      <p:tavLst>
                                        <p:tav tm="0">
                                          <p:val>
                                            <p:strVal val="ppt_x"/>
                                          </p:val>
                                        </p:tav>
                                        <p:tav tm="100000">
                                          <p:val>
                                            <p:strVal val="ppt_x"/>
                                          </p:val>
                                        </p:tav>
                                      </p:tavLst>
                                    </p:anim>
                                    <p:anim calcmode="lin" valueType="num">
                                      <p:cBhvr additive="base">
                                        <p:cTn id="19" dur="500"/>
                                        <p:tgtEl>
                                          <p:spTgt spid="4"/>
                                        </p:tgtEl>
                                        <p:attrNameLst>
                                          <p:attrName>ppt_y</p:attrName>
                                        </p:attrNameLst>
                                      </p:cBhvr>
                                      <p:tavLst>
                                        <p:tav tm="0">
                                          <p:val>
                                            <p:strVal val="ppt_y"/>
                                          </p:val>
                                        </p:tav>
                                        <p:tav tm="100000">
                                          <p:val>
                                            <p:strVal val="1+ppt_h/2"/>
                                          </p:val>
                                        </p:tav>
                                      </p:tavLst>
                                    </p:anim>
                                    <p:set>
                                      <p:cBhvr>
                                        <p:cTn id="20" dur="1" fill="hold">
                                          <p:stCondLst>
                                            <p:cond delay="499"/>
                                          </p:stCondLst>
                                        </p:cTn>
                                        <p:tgtEl>
                                          <p:spTgt spid="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Effect transition="in" filter="fade">
                                      <p:cBhvr>
                                        <p:cTn id="53" dur="1000"/>
                                        <p:tgtEl>
                                          <p:spTgt spid="3">
                                            <p:txEl>
                                              <p:pRg st="5" end="5"/>
                                            </p:txEl>
                                          </p:spTgt>
                                        </p:tgtEl>
                                      </p:cBhvr>
                                    </p:animEffect>
                                    <p:anim calcmode="lin" valueType="num">
                                      <p:cBhvr>
                                        <p:cTn id="5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To recover the original message, use </a:t>
            </a:r>
            <a:r>
              <a:rPr lang="en-US" i="1" dirty="0">
                <a:latin typeface="Times New Roman" panose="02020603050405020304" pitchFamily="18" charset="0"/>
                <a:cs typeface="Times New Roman" panose="02020603050405020304" pitchFamily="18" charset="0"/>
              </a:rPr>
              <a:t>f</a:t>
            </a:r>
            <a:r>
              <a:rPr lang="en-US" baseline="30000" dirty="0">
                <a:latin typeface="Times New Roman" panose="02020603050405020304" pitchFamily="18" charset="0"/>
                <a:ea typeface="Cambria Math"/>
                <a:cs typeface="Times New Roman" panose="02020603050405020304" pitchFamily="18" charset="0"/>
              </a:rPr>
              <a:t>−</a:t>
            </a:r>
            <a:r>
              <a:rPr lang="en-US" baseline="30000"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 </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p</a:t>
            </a:r>
            <a:r>
              <a:rPr lang="en-US" dirty="0">
                <a:solidFill>
                  <a:srgbClr val="FF0000"/>
                </a:solidFill>
                <a:latin typeface="Times New Roman" panose="02020603050405020304" pitchFamily="18" charset="0"/>
                <a:ea typeface="Cambria Math"/>
                <a:cs typeface="Times New Roman" panose="02020603050405020304" pitchFamily="18" charset="0"/>
              </a:rPr>
              <a:t>−3) </a:t>
            </a:r>
            <a:r>
              <a:rPr lang="en-US" b="1" dirty="0">
                <a:solidFill>
                  <a:srgbClr val="FF0000"/>
                </a:solidFill>
                <a:latin typeface="Times New Roman" panose="02020603050405020304" pitchFamily="18" charset="0"/>
                <a:ea typeface="Cambria Math"/>
                <a:cs typeface="Times New Roman" panose="02020603050405020304" pitchFamily="18" charset="0"/>
              </a:rPr>
              <a:t>mod</a:t>
            </a:r>
            <a:r>
              <a:rPr lang="en-US" dirty="0">
                <a:solidFill>
                  <a:srgbClr val="FF0000"/>
                </a:solidFill>
                <a:latin typeface="Times New Roman" panose="02020603050405020304" pitchFamily="18" charset="0"/>
                <a:ea typeface="Cambria Math"/>
                <a:cs typeface="Times New Roman" panose="02020603050405020304" pitchFamily="18" charset="0"/>
              </a:rPr>
              <a:t> 26</a:t>
            </a:r>
            <a:r>
              <a:rPr lang="en-US" dirty="0">
                <a:latin typeface="Times New Roman" panose="02020603050405020304" pitchFamily="18" charset="0"/>
                <a:ea typeface="Cambria Math"/>
                <a:cs typeface="Times New Roman" panose="02020603050405020304" pitchFamily="18" charset="0"/>
              </a:rPr>
              <a:t>. This process of recovering the original message from the encrypted message is called </a:t>
            </a:r>
            <a:r>
              <a:rPr lang="en-US" b="1" i="1" dirty="0">
                <a:solidFill>
                  <a:schemeClr val="accent5">
                    <a:lumMod val="75000"/>
                  </a:schemeClr>
                </a:solidFill>
                <a:latin typeface="Times New Roman" panose="02020603050405020304" pitchFamily="18" charset="0"/>
                <a:ea typeface="Cambria Math"/>
                <a:cs typeface="Times New Roman" panose="02020603050405020304" pitchFamily="18" charset="0"/>
              </a:rPr>
              <a:t>decryption</a:t>
            </a:r>
            <a:r>
              <a:rPr lang="en-US" dirty="0">
                <a:latin typeface="Times New Roman" panose="02020603050405020304" pitchFamily="18" charset="0"/>
                <a:ea typeface="Cambria Math"/>
                <a:cs typeface="Times New Roman" panose="02020603050405020304" pitchFamily="18" charset="0"/>
              </a:rPr>
              <a:t>.</a:t>
            </a:r>
            <a:endParaRPr lang="en-US" baseline="300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47410281"/>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Caesar Cipher</a:t>
            </a:r>
          </a:p>
        </p:txBody>
      </p:sp>
      <p:sp>
        <p:nvSpPr>
          <p:cNvPr id="3" name="Content Placeholder 2"/>
          <p:cNvSpPr>
            <a:spLocks noGrp="1"/>
          </p:cNvSpPr>
          <p:nvPr>
            <p:ph idx="1"/>
          </p:nvPr>
        </p:nvSpPr>
        <p:spPr/>
        <p:txBody>
          <a:bodyPr>
            <a:normAutofit lnSpcReduction="10000"/>
          </a:bodyPr>
          <a:lstStyle/>
          <a:p>
            <a:pPr indent="0">
              <a:lnSpc>
                <a:spcPct val="150000"/>
              </a:lnSpc>
              <a:buNone/>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decrypt the message ““</a:t>
            </a:r>
            <a:r>
              <a:rPr lang="en-US" dirty="0">
                <a:solidFill>
                  <a:schemeClr val="accent6">
                    <a:lumMod val="50000"/>
                  </a:schemeClr>
                </a:solidFill>
                <a:latin typeface="Times New Roman" panose="02020603050405020304" pitchFamily="18" charset="0"/>
                <a:cs typeface="Times New Roman" panose="02020603050405020304" pitchFamily="18" charset="0"/>
              </a:rPr>
              <a:t>PHHW  BRX LQ  WKH  SDUN.</a:t>
            </a:r>
            <a:r>
              <a:rPr lang="en-US" dirty="0">
                <a:latin typeface="Times New Roman" panose="02020603050405020304" pitchFamily="18" charset="0"/>
                <a:cs typeface="Times New Roman" panose="02020603050405020304" pitchFamily="18" charset="0"/>
              </a:rPr>
              <a:t>”” using the Caesar cipher.</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15 7 7 22    1 17 23    11 16    22 10 7    18 3 20 13</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Now replace each of these numbers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 by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12 4 4 19    24 14 20    8 13    19 7 4    15 0 17 10</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Translating the numbers back to letters produces the encrypted message</a:t>
            </a:r>
          </a:p>
          <a:p>
            <a:pPr>
              <a:lnSpc>
                <a:spcPct val="150000"/>
              </a:lnSpc>
              <a:buNone/>
            </a:pPr>
            <a:r>
              <a:rPr lang="en-US" dirty="0">
                <a:latin typeface="Times New Roman" panose="02020603050405020304" pitchFamily="18" charset="0"/>
                <a:cs typeface="Times New Roman" panose="02020603050405020304" pitchFamily="18" charset="0"/>
              </a:rPr>
              <a:t>           “MEET YOU IN THE PARK.”</a:t>
            </a:r>
          </a:p>
        </p:txBody>
      </p:sp>
      <p:pic>
        <p:nvPicPr>
          <p:cNvPr id="4" name="Picture 2">
            <a:extLst>
              <a:ext uri="{FF2B5EF4-FFF2-40B4-BE49-F238E27FC236}">
                <a16:creationId xmlns:a16="http://schemas.microsoft.com/office/drawing/2014/main" id="{EC849BB9-734F-9935-8D8E-83A3D44536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3200466" y="2907978"/>
            <a:ext cx="7314957" cy="2392893"/>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22" name="Ink 21">
                <a:extLst>
                  <a:ext uri="{FF2B5EF4-FFF2-40B4-BE49-F238E27FC236}">
                    <a16:creationId xmlns:a16="http://schemas.microsoft.com/office/drawing/2014/main" id="{C0BD7B01-3E4F-D325-E52F-D3F9FEE460F4}"/>
                  </a:ext>
                </a:extLst>
              </p14:cNvPr>
              <p14:cNvContentPartPr/>
              <p14:nvPr/>
            </p14:nvContentPartPr>
            <p14:xfrm>
              <a:off x="7945200" y="5855400"/>
              <a:ext cx="360" cy="360"/>
            </p14:xfrm>
          </p:contentPart>
        </mc:Choice>
        <mc:Fallback xmlns="">
          <p:pic>
            <p:nvPicPr>
              <p:cNvPr id="22" name="Ink 21">
                <a:extLst>
                  <a:ext uri="{FF2B5EF4-FFF2-40B4-BE49-F238E27FC236}">
                    <a16:creationId xmlns:a16="http://schemas.microsoft.com/office/drawing/2014/main" id="{C0BD7B01-3E4F-D325-E52F-D3F9FEE460F4}"/>
                  </a:ext>
                </a:extLst>
              </p:cNvPr>
              <p:cNvPicPr/>
              <p:nvPr/>
            </p:nvPicPr>
            <p:blipFill>
              <a:blip r:embed="rId8"/>
              <a:stretch>
                <a:fillRect/>
              </a:stretch>
            </p:blipFill>
            <p:spPr>
              <a:xfrm>
                <a:off x="7935840" y="5846040"/>
                <a:ext cx="19080" cy="19080"/>
              </a:xfrm>
              <a:prstGeom prst="rect">
                <a:avLst/>
              </a:prstGeom>
            </p:spPr>
          </p:pic>
        </mc:Fallback>
      </mc:AlternateContent>
    </p:spTree>
    <p:custDataLst>
      <p:tags r:id="rId1"/>
    </p:custDataLst>
    <p:extLst>
      <p:ext uri="{BB962C8B-B14F-4D97-AF65-F5344CB8AC3E}">
        <p14:creationId xmlns:p14="http://schemas.microsoft.com/office/powerpoint/2010/main" val="41743268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4"/>
                                        </p:tgtEl>
                                        <p:attrNameLst>
                                          <p:attrName>ppt_x</p:attrName>
                                        </p:attrNameLst>
                                      </p:cBhvr>
                                      <p:tavLst>
                                        <p:tav tm="0">
                                          <p:val>
                                            <p:strVal val="ppt_x"/>
                                          </p:val>
                                        </p:tav>
                                        <p:tav tm="100000">
                                          <p:val>
                                            <p:strVal val="ppt_x"/>
                                          </p:val>
                                        </p:tav>
                                      </p:tavLst>
                                    </p:anim>
                                    <p:anim calcmode="lin" valueType="num">
                                      <p:cBhvr additive="base">
                                        <p:cTn id="19" dur="500"/>
                                        <p:tgtEl>
                                          <p:spTgt spid="4"/>
                                        </p:tgtEl>
                                        <p:attrNameLst>
                                          <p:attrName>ppt_y</p:attrName>
                                        </p:attrNameLst>
                                      </p:cBhvr>
                                      <p:tavLst>
                                        <p:tav tm="0">
                                          <p:val>
                                            <p:strVal val="ppt_y"/>
                                          </p:val>
                                        </p:tav>
                                        <p:tav tm="100000">
                                          <p:val>
                                            <p:strVal val="1+ppt_h/2"/>
                                          </p:val>
                                        </p:tav>
                                      </p:tavLst>
                                    </p:anim>
                                    <p:set>
                                      <p:cBhvr>
                                        <p:cTn id="20" dur="1" fill="hold">
                                          <p:stCondLst>
                                            <p:cond delay="499"/>
                                          </p:stCondLst>
                                        </p:cTn>
                                        <p:tgtEl>
                                          <p:spTgt spid="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Effect transition="in" filter="fade">
                                      <p:cBhvr>
                                        <p:cTn id="53" dur="1000"/>
                                        <p:tgtEl>
                                          <p:spTgt spid="3">
                                            <p:txEl>
                                              <p:pRg st="5" end="5"/>
                                            </p:txEl>
                                          </p:spTgt>
                                        </p:tgtEl>
                                      </p:cBhvr>
                                    </p:animEffect>
                                    <p:anim calcmode="lin" valueType="num">
                                      <p:cBhvr>
                                        <p:cTn id="5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Shift Cipher</a:t>
            </a:r>
          </a:p>
        </p:txBody>
      </p:sp>
      <p:sp>
        <p:nvSpPr>
          <p:cNvPr id="3" name="Content Placeholder 2"/>
          <p:cNvSpPr>
            <a:spLocks noGrp="1"/>
          </p:cNvSpPr>
          <p:nvPr>
            <p:ph idx="1"/>
          </p:nvPr>
        </p:nvSpPr>
        <p:spPr/>
        <p:txBody>
          <a:bodyPr>
            <a:normAutofit fontScale="85000" lnSpcReduction="10000"/>
          </a:bodyPr>
          <a:lstStyle/>
          <a:p>
            <a:pPr indent="0">
              <a:lnSpc>
                <a:spcPct val="150000"/>
              </a:lnSpc>
              <a:buNone/>
            </a:pPr>
            <a:r>
              <a:rPr lang="en-US" b="1" dirty="0">
                <a:solidFill>
                  <a:srgbClr val="0070C0"/>
                </a:solidFill>
                <a:latin typeface="Times New Roman" panose="02020603050405020304" pitchFamily="18" charset="0"/>
                <a:cs typeface="Times New Roman" panose="02020603050405020304" pitchFamily="18" charset="0"/>
              </a:rPr>
              <a:t>Encrypt</a:t>
            </a:r>
            <a:r>
              <a:rPr lang="en-US" dirty="0">
                <a:latin typeface="Times New Roman" panose="02020603050405020304" pitchFamily="18" charset="0"/>
                <a:cs typeface="Times New Roman" panose="02020603050405020304" pitchFamily="18" charset="0"/>
              </a:rPr>
              <a:t> the message “</a:t>
            </a:r>
            <a:r>
              <a:rPr lang="en-US" b="1" dirty="0">
                <a:solidFill>
                  <a:schemeClr val="accent6">
                    <a:lumMod val="50000"/>
                  </a:schemeClr>
                </a:solidFill>
                <a:latin typeface="Times New Roman" panose="02020603050405020304" pitchFamily="18" charset="0"/>
                <a:cs typeface="Times New Roman" panose="02020603050405020304" pitchFamily="18" charset="0"/>
              </a:rPr>
              <a:t>STOP GLOBAL WARMING</a:t>
            </a:r>
            <a:r>
              <a:rPr lang="en-US" dirty="0">
                <a:latin typeface="Times New Roman" panose="02020603050405020304" pitchFamily="18" charset="0"/>
                <a:cs typeface="Times New Roman" panose="02020603050405020304" pitchFamily="18" charset="0"/>
              </a:rPr>
              <a:t>” using the shift cipher with </a:t>
            </a:r>
            <a:r>
              <a:rPr lang="en-US" i="1" dirty="0">
                <a:solidFill>
                  <a:srgbClr val="FF0000"/>
                </a:solidFill>
                <a:latin typeface="Times New Roman" panose="02020603050405020304" pitchFamily="18" charset="0"/>
                <a:cs typeface="Times New Roman" panose="02020603050405020304" pitchFamily="18" charset="0"/>
              </a:rPr>
              <a:t>k</a:t>
            </a:r>
            <a:r>
              <a:rPr lang="en-US" dirty="0">
                <a:solidFill>
                  <a:srgbClr val="FF0000"/>
                </a:solidFill>
                <a:latin typeface="Times New Roman" panose="02020603050405020304" pitchFamily="18" charset="0"/>
                <a:cs typeface="Times New Roman" panose="02020603050405020304" pitchFamily="18" charset="0"/>
              </a:rPr>
              <a:t> = </a:t>
            </a:r>
            <a:r>
              <a:rPr lang="en-US" dirty="0">
                <a:solidFill>
                  <a:srgbClr val="FF0000"/>
                </a:solidFill>
                <a:latin typeface="Times New Roman" panose="02020603050405020304" pitchFamily="18" charset="0"/>
                <a:ea typeface="Cambria Math" pitchFamily="18" charset="0"/>
                <a:cs typeface="Times New Roman" panose="02020603050405020304" pitchFamily="18" charset="0"/>
              </a:rPr>
              <a:t>11</a:t>
            </a:r>
            <a:r>
              <a:rPr lang="en-US" dirty="0">
                <a:solidFill>
                  <a:srgbClr val="FF0000"/>
                </a:solidFill>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Replace each letter with the corresponding element of </a:t>
            </a:r>
            <a:r>
              <a:rPr lang="en-US" b="1" dirty="0">
                <a:latin typeface="Times New Roman" panose="02020603050405020304" pitchFamily="18" charset="0"/>
                <a:cs typeface="Times New Roman" panose="02020603050405020304" pitchFamily="18" charset="0"/>
              </a:rPr>
              <a:t>Z</a:t>
            </a:r>
            <a:r>
              <a:rPr lang="en-US" baseline="-25000"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18 19 14 15    6 11 14 1 0 11     22 0 17 12  8  13  6</a:t>
            </a:r>
            <a:r>
              <a:rPr lang="en-US" dirty="0">
                <a:latin typeface="Times New Roman" panose="02020603050405020304" pitchFamily="18" charset="0"/>
                <a:cs typeface="Times New Roman" panose="02020603050405020304" pitchFamily="18" charset="0"/>
              </a:rPr>
              <a:t>.</a:t>
            </a:r>
          </a:p>
          <a:p>
            <a:pPr>
              <a:lnSpc>
                <a:spcPct val="150000"/>
              </a:lnSpc>
              <a:buNone/>
            </a:pPr>
            <a:r>
              <a:rPr lang="en-US" dirty="0">
                <a:latin typeface="Times New Roman" panose="02020603050405020304" pitchFamily="18" charset="0"/>
                <a:cs typeface="Times New Roman" panose="02020603050405020304" pitchFamily="18" charset="0"/>
              </a:rPr>
              <a:t>    Apply the shift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 + </a:t>
            </a:r>
            <a:r>
              <a:rPr lang="en-US" dirty="0">
                <a:latin typeface="Times New Roman" panose="02020603050405020304" pitchFamily="18" charset="0"/>
                <a:ea typeface="Cambria Math" pitchFamily="18" charset="0"/>
                <a:cs typeface="Times New Roman" panose="02020603050405020304" pitchFamily="18" charset="0"/>
              </a:rPr>
              <a:t>11</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 yielding</a:t>
            </a:r>
          </a:p>
          <a:p>
            <a:pPr>
              <a:lnSpc>
                <a:spcPct val="150000"/>
              </a:lnSpc>
              <a:buNone/>
            </a:pP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3 4 25 0    17 22 25 12 11 22     7 11 2 23  19  24  17</a:t>
            </a:r>
            <a:r>
              <a:rPr lang="en-US" dirty="0">
                <a:latin typeface="Times New Roman" panose="02020603050405020304" pitchFamily="18" charset="0"/>
                <a:cs typeface="Times New Roman" panose="02020603050405020304" pitchFamily="18" charset="0"/>
              </a:rPr>
              <a:t>.            </a:t>
            </a:r>
          </a:p>
          <a:p>
            <a:pPr>
              <a:lnSpc>
                <a:spcPct val="150000"/>
              </a:lnSpc>
              <a:buNone/>
            </a:pPr>
            <a:r>
              <a:rPr lang="en-US" dirty="0">
                <a:latin typeface="Times New Roman" panose="02020603050405020304" pitchFamily="18" charset="0"/>
                <a:cs typeface="Times New Roman" panose="02020603050405020304" pitchFamily="18" charset="0"/>
              </a:rPr>
              <a:t>    Translating the numbers back to letters produces the </a:t>
            </a:r>
            <a:r>
              <a:rPr lang="en-US" dirty="0" err="1">
                <a:latin typeface="Times New Roman" panose="02020603050405020304" pitchFamily="18" charset="0"/>
                <a:cs typeface="Times New Roman" panose="02020603050405020304" pitchFamily="18" charset="0"/>
              </a:rPr>
              <a:t>ciphertext</a:t>
            </a:r>
            <a:endParaRPr lang="en-US" dirty="0">
              <a:latin typeface="Times New Roman" panose="02020603050405020304" pitchFamily="18" charset="0"/>
              <a:cs typeface="Times New Roman" panose="02020603050405020304" pitchFamily="18" charset="0"/>
            </a:endParaRPr>
          </a:p>
          <a:p>
            <a:pPr>
              <a:lnSpc>
                <a:spcPct val="150000"/>
              </a:lnSpc>
              <a:buNone/>
            </a:pPr>
            <a:r>
              <a:rPr lang="en-US" dirty="0">
                <a:latin typeface="Times New Roman" panose="02020603050405020304" pitchFamily="18" charset="0"/>
                <a:cs typeface="Times New Roman" panose="02020603050405020304" pitchFamily="18" charset="0"/>
              </a:rPr>
              <a:t>           “DEZA RWZMLW HLCXTYR.”</a:t>
            </a:r>
          </a:p>
        </p:txBody>
      </p:sp>
      <p:pic>
        <p:nvPicPr>
          <p:cNvPr id="24" name="Picture 2">
            <a:extLst>
              <a:ext uri="{FF2B5EF4-FFF2-40B4-BE49-F238E27FC236}">
                <a16:creationId xmlns:a16="http://schemas.microsoft.com/office/drawing/2014/main" id="{A3F64AD8-C19A-98A7-166D-E240EB873F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3200466" y="2907978"/>
            <a:ext cx="7314957" cy="2392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wipe(down)">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4"/>
                                        </p:tgtEl>
                                        <p:attrNameLst>
                                          <p:attrName>ppt_x</p:attrName>
                                        </p:attrNameLst>
                                      </p:cBhvr>
                                      <p:tavLst>
                                        <p:tav tm="0">
                                          <p:val>
                                            <p:strVal val="ppt_x"/>
                                          </p:val>
                                        </p:tav>
                                        <p:tav tm="100000">
                                          <p:val>
                                            <p:strVal val="ppt_x"/>
                                          </p:val>
                                        </p:tav>
                                      </p:tavLst>
                                    </p:anim>
                                    <p:anim calcmode="lin" valueType="num">
                                      <p:cBhvr additive="base">
                                        <p:cTn id="19" dur="500"/>
                                        <p:tgtEl>
                                          <p:spTgt spid="24"/>
                                        </p:tgtEl>
                                        <p:attrNameLst>
                                          <p:attrName>ppt_y</p:attrName>
                                        </p:attrNameLst>
                                      </p:cBhvr>
                                      <p:tavLst>
                                        <p:tav tm="0">
                                          <p:val>
                                            <p:strVal val="ppt_y"/>
                                          </p:val>
                                        </p:tav>
                                        <p:tav tm="100000">
                                          <p:val>
                                            <p:strVal val="1+ppt_h/2"/>
                                          </p:val>
                                        </p:tav>
                                      </p:tavLst>
                                    </p:anim>
                                    <p:set>
                                      <p:cBhvr>
                                        <p:cTn id="20" dur="1" fill="hold">
                                          <p:stCondLst>
                                            <p:cond delay="499"/>
                                          </p:stCondLst>
                                        </p:cTn>
                                        <p:tgtEl>
                                          <p:spTgt spid="2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fade">
                                      <p:cBhvr>
                                        <p:cTn id="39" dur="1000"/>
                                        <p:tgtEl>
                                          <p:spTgt spid="3">
                                            <p:txEl>
                                              <p:pRg st="3" end="3"/>
                                            </p:txEl>
                                          </p:spTgt>
                                        </p:tgtEl>
                                      </p:cBhvr>
                                    </p:animEffect>
                                    <p:anim calcmode="lin" valueType="num">
                                      <p:cBhvr>
                                        <p:cTn id="4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1000"/>
                                        <p:tgtEl>
                                          <p:spTgt spid="3">
                                            <p:txEl>
                                              <p:pRg st="4" end="4"/>
                                            </p:txEl>
                                          </p:spTgt>
                                        </p:tgtEl>
                                      </p:cBhvr>
                                    </p:animEffect>
                                    <p:anim calcmode="lin" valueType="num">
                                      <p:cBhvr>
                                        <p:cTn id="4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Effect transition="in" filter="fade">
                                      <p:cBhvr>
                                        <p:cTn id="53" dur="1000"/>
                                        <p:tgtEl>
                                          <p:spTgt spid="3">
                                            <p:txEl>
                                              <p:pRg st="5" end="5"/>
                                            </p:txEl>
                                          </p:spTgt>
                                        </p:tgtEl>
                                      </p:cBhvr>
                                    </p:animEffect>
                                    <p:anim calcmode="lin" valueType="num">
                                      <p:cBhvr>
                                        <p:cTn id="5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Effect transition="in" filter="fade">
                                      <p:cBhvr>
                                        <p:cTn id="60" dur="1000"/>
                                        <p:tgtEl>
                                          <p:spTgt spid="3">
                                            <p:txEl>
                                              <p:pRg st="6" end="6"/>
                                            </p:txEl>
                                          </p:spTgt>
                                        </p:tgtEl>
                                      </p:cBhvr>
                                    </p:animEffect>
                                    <p:anim calcmode="lin" valueType="num">
                                      <p:cBhvr>
                                        <p:cTn id="6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Shift Cipher</a:t>
            </a:r>
          </a:p>
        </p:txBody>
      </p:sp>
      <p:sp>
        <p:nvSpPr>
          <p:cNvPr id="3" name="Content Placeholder 2"/>
          <p:cNvSpPr>
            <a:spLocks noGrp="1"/>
          </p:cNvSpPr>
          <p:nvPr>
            <p:ph idx="1"/>
          </p:nvPr>
        </p:nvSpPr>
        <p:spPr/>
        <p:txBody>
          <a:bodyPr>
            <a:normAutofit/>
          </a:bodyPr>
          <a:lstStyle/>
          <a:p>
            <a:pPr indent="0">
              <a:buNone/>
            </a:pPr>
            <a:r>
              <a:rPr lang="en-US" b="1" dirty="0">
                <a:solidFill>
                  <a:schemeClr val="accent5">
                    <a:lumMod val="75000"/>
                  </a:schemeClr>
                </a:solidFill>
                <a:latin typeface="Times New Roman" panose="02020603050405020304" pitchFamily="18" charset="0"/>
                <a:cs typeface="Times New Roman" panose="02020603050405020304" pitchFamily="18" charset="0"/>
              </a:rPr>
              <a:t>Decrypt</a:t>
            </a:r>
            <a:r>
              <a:rPr lang="en-US" dirty="0">
                <a:latin typeface="Times New Roman" panose="02020603050405020304" pitchFamily="18" charset="0"/>
                <a:cs typeface="Times New Roman" panose="02020603050405020304" pitchFamily="18" charset="0"/>
              </a:rPr>
              <a:t> the message “</a:t>
            </a:r>
            <a:r>
              <a:rPr lang="en-US" b="1" dirty="0">
                <a:solidFill>
                  <a:schemeClr val="accent6">
                    <a:lumMod val="50000"/>
                  </a:schemeClr>
                </a:solidFill>
                <a:latin typeface="Times New Roman" panose="02020603050405020304" pitchFamily="18" charset="0"/>
                <a:cs typeface="Times New Roman" panose="02020603050405020304" pitchFamily="18" charset="0"/>
              </a:rPr>
              <a:t>LEWLYPLUJL PZ H NYLHA  ALHJOLY</a:t>
            </a:r>
            <a:r>
              <a:rPr lang="en-US" dirty="0">
                <a:latin typeface="Times New Roman" panose="02020603050405020304" pitchFamily="18" charset="0"/>
                <a:cs typeface="Times New Roman" panose="02020603050405020304" pitchFamily="18" charset="0"/>
              </a:rPr>
              <a:t>” that was encrypted using the shift cipher with </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a:t>
            </a:r>
          </a:p>
          <a:p>
            <a:pPr indent="0">
              <a:buNone/>
            </a:pPr>
            <a:endParaRPr lang="en-US" dirty="0">
              <a:latin typeface="Times New Roman" panose="02020603050405020304" pitchFamily="18" charset="0"/>
              <a:cs typeface="Times New Roman" panose="02020603050405020304" pitchFamily="18" charset="0"/>
            </a:endParaRPr>
          </a:p>
          <a:p>
            <a:pPr>
              <a:buNone/>
            </a:pPr>
            <a:r>
              <a:rPr lang="en-US" dirty="0">
                <a:latin typeface="Times New Roman" panose="02020603050405020304" pitchFamily="18" charset="0"/>
                <a:cs typeface="Times New Roman" panose="02020603050405020304" pitchFamily="18" charset="0"/>
              </a:rPr>
              <a:t>     Replace each letter with the corresponding element of </a:t>
            </a:r>
            <a:r>
              <a:rPr lang="en-US" b="1" dirty="0">
                <a:latin typeface="Times New Roman" panose="02020603050405020304" pitchFamily="18" charset="0"/>
                <a:cs typeface="Times New Roman" panose="02020603050405020304" pitchFamily="18" charset="0"/>
              </a:rPr>
              <a:t>Z</a:t>
            </a:r>
            <a:r>
              <a:rPr lang="en-US" baseline="-25000" dirty="0">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cs typeface="Times New Roman" panose="02020603050405020304" pitchFamily="18" charset="0"/>
              </a:rPr>
              <a:t>.</a:t>
            </a:r>
          </a:p>
          <a:p>
            <a:pPr algn="ctr">
              <a:buNone/>
            </a:pPr>
            <a:r>
              <a:rPr lang="en-US" sz="3600" dirty="0">
                <a:latin typeface="Times New Roman" panose="02020603050405020304" pitchFamily="18" charset="0"/>
                <a:ea typeface="Cambria Math" pitchFamily="18" charset="0"/>
                <a:cs typeface="Times New Roman" panose="02020603050405020304" pitchFamily="18" charset="0"/>
              </a:rPr>
              <a:t>    </a:t>
            </a:r>
            <a:r>
              <a:rPr lang="en-US" sz="2400" dirty="0">
                <a:latin typeface="Times New Roman" panose="02020603050405020304" pitchFamily="18" charset="0"/>
                <a:ea typeface="Cambria Math" pitchFamily="18" charset="0"/>
                <a:cs typeface="Times New Roman" panose="02020603050405020304" pitchFamily="18" charset="0"/>
              </a:rPr>
              <a:t>11 4 22 11 24 15 11 20 9 11   15 25   7   13 24 11 7  0    0 11 7  9  14  11  24</a:t>
            </a:r>
            <a:r>
              <a:rPr lang="en-US" sz="2400" dirty="0">
                <a:latin typeface="Times New Roman" panose="02020603050405020304" pitchFamily="18" charset="0"/>
                <a:cs typeface="Times New Roman" panose="02020603050405020304" pitchFamily="18" charset="0"/>
              </a:rPr>
              <a:t>.</a:t>
            </a:r>
          </a:p>
          <a:p>
            <a:pPr>
              <a:buNone/>
            </a:pPr>
            <a:r>
              <a:rPr lang="en-US" dirty="0">
                <a:latin typeface="Times New Roman" panose="02020603050405020304" pitchFamily="18" charset="0"/>
                <a:cs typeface="Times New Roman" panose="02020603050405020304" pitchFamily="18" charset="0"/>
              </a:rPr>
              <a:t>    Shift each of the numbers by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k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ea typeface="Cambria Math"/>
                <a:cs typeface="Times New Roman" panose="02020603050405020304" pitchFamily="18" charset="0"/>
              </a:rPr>
              <a:t> </a:t>
            </a:r>
            <a:r>
              <a:rPr lang="en-US" dirty="0">
                <a:latin typeface="Times New Roman" panose="02020603050405020304" pitchFamily="18" charset="0"/>
                <a:ea typeface="Cambria Math"/>
                <a:cs typeface="Times New Roman" panose="02020603050405020304" pitchFamily="18" charset="0"/>
              </a:rPr>
              <a:t>−7 modulo 26</a:t>
            </a:r>
            <a:r>
              <a:rPr lang="en-US" dirty="0">
                <a:latin typeface="Times New Roman" panose="02020603050405020304" pitchFamily="18" charset="0"/>
                <a:cs typeface="Times New Roman" panose="02020603050405020304" pitchFamily="18" charset="0"/>
              </a:rPr>
              <a:t>, yielding</a:t>
            </a:r>
          </a:p>
          <a:p>
            <a:pPr algn="ctr">
              <a:buNone/>
            </a:pPr>
            <a:r>
              <a:rPr lang="en-US" sz="3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Cambria Math" pitchFamily="18" charset="0"/>
                <a:cs typeface="Times New Roman" panose="02020603050405020304" pitchFamily="18" charset="0"/>
              </a:rPr>
              <a:t>4 23 15 4 17 8 4 13 2 4   8 18    0    6 17 4  0  19     19  4  0  2  7  4  17</a:t>
            </a:r>
            <a:r>
              <a:rPr lang="en-US" sz="2400" dirty="0">
                <a:latin typeface="Times New Roman" panose="02020603050405020304" pitchFamily="18" charset="0"/>
                <a:cs typeface="Times New Roman" panose="02020603050405020304" pitchFamily="18" charset="0"/>
              </a:rPr>
              <a:t>.</a:t>
            </a:r>
          </a:p>
          <a:p>
            <a:pPr>
              <a:buNone/>
            </a:pPr>
            <a:r>
              <a:rPr lang="en-US" dirty="0">
                <a:latin typeface="Times New Roman" panose="02020603050405020304" pitchFamily="18" charset="0"/>
                <a:cs typeface="Times New Roman" panose="02020603050405020304" pitchFamily="18" charset="0"/>
              </a:rPr>
              <a:t>    Translating the numbers back to letters produces the decrypted message</a:t>
            </a:r>
          </a:p>
          <a:p>
            <a:pPr>
              <a:buNone/>
            </a:pPr>
            <a:r>
              <a:rPr lang="en-US" dirty="0">
                <a:latin typeface="Times New Roman" panose="02020603050405020304" pitchFamily="18" charset="0"/>
                <a:cs typeface="Times New Roman" panose="02020603050405020304" pitchFamily="18" charset="0"/>
              </a:rPr>
              <a:t>           “EXPERIENCE IS A GREAT TEACHER.”</a:t>
            </a:r>
          </a:p>
        </p:txBody>
      </p:sp>
      <p:pic>
        <p:nvPicPr>
          <p:cNvPr id="23" name="Picture 2">
            <a:extLst>
              <a:ext uri="{FF2B5EF4-FFF2-40B4-BE49-F238E27FC236}">
                <a16:creationId xmlns:a16="http://schemas.microsoft.com/office/drawing/2014/main" id="{95F14B3C-92EE-D1C0-7C5A-2AECB9CA0DB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3200466" y="2907978"/>
            <a:ext cx="7314957" cy="2392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xit" presetSubtype="4" fill="hold" nodeType="clickEffect">
                                  <p:stCondLst>
                                    <p:cond delay="0"/>
                                  </p:stCondLst>
                                  <p:childTnLst>
                                    <p:anim calcmode="lin" valueType="num">
                                      <p:cBhvr additive="base">
                                        <p:cTn id="17" dur="500"/>
                                        <p:tgtEl>
                                          <p:spTgt spid="23"/>
                                        </p:tgtEl>
                                        <p:attrNameLst>
                                          <p:attrName>ppt_x</p:attrName>
                                        </p:attrNameLst>
                                      </p:cBhvr>
                                      <p:tavLst>
                                        <p:tav tm="0">
                                          <p:val>
                                            <p:strVal val="ppt_x"/>
                                          </p:val>
                                        </p:tav>
                                        <p:tav tm="100000">
                                          <p:val>
                                            <p:strVal val="ppt_x"/>
                                          </p:val>
                                        </p:tav>
                                      </p:tavLst>
                                    </p:anim>
                                    <p:anim calcmode="lin" valueType="num">
                                      <p:cBhvr additive="base">
                                        <p:cTn id="18" dur="500"/>
                                        <p:tgtEl>
                                          <p:spTgt spid="23"/>
                                        </p:tgtEl>
                                        <p:attrNameLst>
                                          <p:attrName>ppt_y</p:attrName>
                                        </p:attrNameLst>
                                      </p:cBhvr>
                                      <p:tavLst>
                                        <p:tav tm="0">
                                          <p:val>
                                            <p:strVal val="ppt_y"/>
                                          </p:val>
                                        </p:tav>
                                        <p:tav tm="100000">
                                          <p:val>
                                            <p:strVal val="1+ppt_h/2"/>
                                          </p:val>
                                        </p:tav>
                                      </p:tavLst>
                                    </p:anim>
                                    <p:set>
                                      <p:cBhvr>
                                        <p:cTn id="19" dur="1" fill="hold">
                                          <p:stCondLst>
                                            <p:cond delay="499"/>
                                          </p:stCondLst>
                                        </p:cTn>
                                        <p:tgtEl>
                                          <p:spTgt spid="23"/>
                                        </p:tgtEl>
                                        <p:attrNameLst>
                                          <p:attrName>style.visibility</p:attrName>
                                        </p:attrNameLst>
                                      </p:cBhvr>
                                      <p:to>
                                        <p:strVal val="hidden"/>
                                      </p:to>
                                    </p:set>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Affine Ciphers</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Shift ciphers are a special case of </a:t>
            </a:r>
            <a:r>
              <a:rPr lang="en-US" b="1" i="1" dirty="0">
                <a:solidFill>
                  <a:srgbClr val="0070C0"/>
                </a:solidFill>
                <a:latin typeface="Times New Roman" panose="02020603050405020304" pitchFamily="18" charset="0"/>
                <a:cs typeface="Times New Roman" panose="02020603050405020304" pitchFamily="18" charset="0"/>
              </a:rPr>
              <a:t>affine ciphers </a:t>
            </a:r>
            <a:r>
              <a:rPr lang="en-US" dirty="0">
                <a:latin typeface="Times New Roman" panose="02020603050405020304" pitchFamily="18" charset="0"/>
                <a:cs typeface="Times New Roman" panose="02020603050405020304" pitchFamily="18" charset="0"/>
              </a:rPr>
              <a:t>which use functions of the form</a:t>
            </a:r>
          </a:p>
          <a:p>
            <a:pPr lvl="1">
              <a:lnSpc>
                <a:spcPct val="150000"/>
              </a:lnSpc>
              <a:buNone/>
            </a:pPr>
            <a:r>
              <a:rPr lang="en-US" dirty="0">
                <a:latin typeface="Times New Roman" panose="02020603050405020304" pitchFamily="18" charset="0"/>
                <a:cs typeface="Times New Roman" panose="02020603050405020304" pitchFamily="18" charset="0"/>
              </a:rPr>
              <a:t> </a:t>
            </a:r>
            <a:r>
              <a:rPr lang="en-US" b="1" i="1" dirty="0">
                <a:solidFill>
                  <a:schemeClr val="accent5">
                    <a:lumMod val="50000"/>
                  </a:schemeClr>
                </a:solidFill>
                <a:latin typeface="Times New Roman" panose="02020603050405020304" pitchFamily="18" charset="0"/>
                <a:cs typeface="Times New Roman" panose="02020603050405020304" pitchFamily="18" charset="0"/>
              </a:rPr>
              <a:t>f</a:t>
            </a:r>
            <a:r>
              <a:rPr lang="en-US" b="1" dirty="0">
                <a:solidFill>
                  <a:schemeClr val="accent5">
                    <a:lumMod val="50000"/>
                  </a:schemeClr>
                </a:solidFill>
                <a:latin typeface="Times New Roman" panose="02020603050405020304" pitchFamily="18" charset="0"/>
                <a:cs typeface="Times New Roman" panose="02020603050405020304" pitchFamily="18" charset="0"/>
              </a:rPr>
              <a:t>(</a:t>
            </a:r>
            <a:r>
              <a:rPr lang="en-US" b="1" i="1" dirty="0">
                <a:solidFill>
                  <a:schemeClr val="accent5">
                    <a:lumMod val="50000"/>
                  </a:schemeClr>
                </a:solidFill>
                <a:latin typeface="Times New Roman" panose="02020603050405020304" pitchFamily="18" charset="0"/>
                <a:cs typeface="Times New Roman" panose="02020603050405020304" pitchFamily="18" charset="0"/>
              </a:rPr>
              <a:t>p</a:t>
            </a:r>
            <a:r>
              <a:rPr lang="en-US" b="1" dirty="0">
                <a:solidFill>
                  <a:schemeClr val="accent5">
                    <a:lumMod val="50000"/>
                  </a:schemeClr>
                </a:solidFill>
                <a:latin typeface="Times New Roman" panose="02020603050405020304" pitchFamily="18" charset="0"/>
                <a:cs typeface="Times New Roman" panose="02020603050405020304" pitchFamily="18" charset="0"/>
              </a:rPr>
              <a:t>)</a:t>
            </a:r>
            <a:r>
              <a:rPr lang="en-US" b="1" i="1" dirty="0">
                <a:solidFill>
                  <a:schemeClr val="accent5">
                    <a:lumMod val="50000"/>
                  </a:schemeClr>
                </a:solidFill>
                <a:latin typeface="Times New Roman" panose="02020603050405020304" pitchFamily="18" charset="0"/>
                <a:cs typeface="Times New Roman" panose="02020603050405020304" pitchFamily="18" charset="0"/>
              </a:rPr>
              <a:t> = </a:t>
            </a:r>
            <a:r>
              <a:rPr lang="en-US" b="1" dirty="0">
                <a:solidFill>
                  <a:schemeClr val="accent5">
                    <a:lumMod val="50000"/>
                  </a:schemeClr>
                </a:solidFill>
                <a:latin typeface="Times New Roman" panose="02020603050405020304" pitchFamily="18" charset="0"/>
                <a:cs typeface="Times New Roman" panose="02020603050405020304" pitchFamily="18" charset="0"/>
              </a:rPr>
              <a:t>(</a:t>
            </a:r>
            <a:r>
              <a:rPr lang="en-US" b="1" i="1" dirty="0" err="1">
                <a:solidFill>
                  <a:schemeClr val="accent5">
                    <a:lumMod val="50000"/>
                  </a:schemeClr>
                </a:solidFill>
                <a:latin typeface="Times New Roman" panose="02020603050405020304" pitchFamily="18" charset="0"/>
                <a:cs typeface="Times New Roman" panose="02020603050405020304" pitchFamily="18" charset="0"/>
              </a:rPr>
              <a:t>ap</a:t>
            </a:r>
            <a:r>
              <a:rPr lang="en-US" b="1" i="1" dirty="0">
                <a:solidFill>
                  <a:schemeClr val="accent5">
                    <a:lumMod val="50000"/>
                  </a:schemeClr>
                </a:solidFill>
                <a:latin typeface="Times New Roman" panose="02020603050405020304" pitchFamily="18" charset="0"/>
                <a:cs typeface="Times New Roman" panose="02020603050405020304" pitchFamily="18" charset="0"/>
              </a:rPr>
              <a:t> + </a:t>
            </a:r>
            <a:r>
              <a:rPr lang="en-US" b="1" i="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b</a:t>
            </a:r>
            <a:r>
              <a:rPr lang="en-US" b="1" dirty="0">
                <a:solidFill>
                  <a:schemeClr val="accent5">
                    <a:lumMod val="50000"/>
                  </a:schemeClr>
                </a:solidFill>
                <a:latin typeface="Times New Roman" panose="02020603050405020304" pitchFamily="18" charset="0"/>
                <a:cs typeface="Times New Roman" panose="02020603050405020304" pitchFamily="18" charset="0"/>
              </a:rPr>
              <a:t>)</a:t>
            </a:r>
            <a:r>
              <a:rPr lang="en-US" b="1" i="1" dirty="0">
                <a:solidFill>
                  <a:schemeClr val="accent5">
                    <a:lumMod val="50000"/>
                  </a:schemeClr>
                </a:solidFill>
                <a:latin typeface="Times New Roman" panose="02020603050405020304" pitchFamily="18" charset="0"/>
                <a:cs typeface="Times New Roman" panose="02020603050405020304" pitchFamily="18" charset="0"/>
              </a:rPr>
              <a:t> </a:t>
            </a:r>
            <a:r>
              <a:rPr lang="en-US" b="1" dirty="0">
                <a:solidFill>
                  <a:schemeClr val="accent5">
                    <a:lumMod val="50000"/>
                  </a:schemeClr>
                </a:solidFill>
                <a:latin typeface="Times New Roman" panose="02020603050405020304" pitchFamily="18" charset="0"/>
                <a:cs typeface="Times New Roman" panose="02020603050405020304" pitchFamily="18" charset="0"/>
              </a:rPr>
              <a:t>mod </a:t>
            </a:r>
            <a:r>
              <a:rPr lang="en-US" b="1" dirty="0">
                <a:solidFill>
                  <a:schemeClr val="accent5">
                    <a:lumMod val="50000"/>
                  </a:schemeClr>
                </a:solidFill>
                <a:latin typeface="Times New Roman" panose="02020603050405020304" pitchFamily="18" charset="0"/>
                <a:ea typeface="Cambria Math" pitchFamily="18" charset="0"/>
                <a:cs typeface="Times New Roman" panose="02020603050405020304" pitchFamily="18" charset="0"/>
              </a:rPr>
              <a:t>26</a:t>
            </a:r>
            <a:r>
              <a:rPr lang="en-US" dirty="0">
                <a:latin typeface="Times New Roman" panose="02020603050405020304" pitchFamily="18" charset="0"/>
                <a:ea typeface="Cambria Math" pitchFamily="18" charset="0"/>
                <a:cs typeface="Times New Roman" panose="02020603050405020304" pitchFamily="18" charset="0"/>
              </a:rPr>
              <a:t>,</a:t>
            </a:r>
          </a:p>
          <a:p>
            <a:pPr>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where </a:t>
            </a:r>
            <a:r>
              <a:rPr lang="en-US" i="1" dirty="0">
                <a:latin typeface="Times New Roman" panose="02020603050405020304" pitchFamily="18" charset="0"/>
                <a:ea typeface="Cambria Math" pitchFamily="18" charset="0"/>
                <a:cs typeface="Times New Roman" panose="02020603050405020304" pitchFamily="18" charset="0"/>
              </a:rPr>
              <a:t>a</a:t>
            </a:r>
            <a:r>
              <a:rPr lang="en-US" dirty="0">
                <a:latin typeface="Times New Roman" panose="02020603050405020304" pitchFamily="18" charset="0"/>
                <a:ea typeface="Cambria Math" pitchFamily="18" charset="0"/>
                <a:cs typeface="Times New Roman" panose="02020603050405020304" pitchFamily="18" charset="0"/>
              </a:rPr>
              <a:t> and </a:t>
            </a:r>
            <a:r>
              <a:rPr lang="en-US" i="1" dirty="0">
                <a:latin typeface="Times New Roman" panose="02020603050405020304" pitchFamily="18" charset="0"/>
                <a:ea typeface="Cambria Math" pitchFamily="18" charset="0"/>
                <a:cs typeface="Times New Roman" panose="02020603050405020304" pitchFamily="18" charset="0"/>
              </a:rPr>
              <a:t>b</a:t>
            </a:r>
            <a:r>
              <a:rPr lang="en-US" dirty="0">
                <a:latin typeface="Times New Roman" panose="02020603050405020304" pitchFamily="18" charset="0"/>
                <a:ea typeface="Cambria Math" pitchFamily="18" charset="0"/>
                <a:cs typeface="Times New Roman" panose="02020603050405020304" pitchFamily="18" charset="0"/>
              </a:rPr>
              <a:t> are integers, chosen so that </a:t>
            </a:r>
            <a:r>
              <a:rPr lang="en-US" i="1" dirty="0">
                <a:latin typeface="Times New Roman" panose="02020603050405020304" pitchFamily="18" charset="0"/>
                <a:ea typeface="Cambria Math" pitchFamily="18" charset="0"/>
                <a:cs typeface="Times New Roman" panose="02020603050405020304" pitchFamily="18" charset="0"/>
              </a:rPr>
              <a:t>f  </a:t>
            </a:r>
            <a:r>
              <a:rPr lang="en-US" dirty="0">
                <a:latin typeface="Times New Roman" panose="02020603050405020304" pitchFamily="18" charset="0"/>
                <a:ea typeface="Cambria Math" pitchFamily="18" charset="0"/>
                <a:cs typeface="Times New Roman" panose="02020603050405020304" pitchFamily="18" charset="0"/>
              </a:rPr>
              <a:t>is a </a:t>
            </a:r>
            <a:r>
              <a:rPr lang="en-US" dirty="0" err="1">
                <a:latin typeface="Times New Roman" panose="02020603050405020304" pitchFamily="18" charset="0"/>
                <a:ea typeface="Cambria Math" pitchFamily="18" charset="0"/>
                <a:cs typeface="Times New Roman" panose="02020603050405020304" pitchFamily="18" charset="0"/>
              </a:rPr>
              <a:t>bijection</a:t>
            </a:r>
            <a:r>
              <a:rPr lang="en-US" dirty="0">
                <a:latin typeface="Times New Roman" panose="02020603050405020304" pitchFamily="18" charset="0"/>
                <a:ea typeface="Cambria Math" pitchFamily="18" charset="0"/>
                <a:cs typeface="Times New Roman" panose="02020603050405020304" pitchFamily="18" charset="0"/>
              </a:rPr>
              <a:t>.</a:t>
            </a:r>
          </a:p>
          <a:p>
            <a:pPr>
              <a:lnSpc>
                <a:spcPct val="150000"/>
              </a:lnSpc>
              <a:buNone/>
            </a:pPr>
            <a:r>
              <a:rPr lang="en-US" dirty="0">
                <a:latin typeface="Times New Roman" panose="02020603050405020304" pitchFamily="18" charset="0"/>
                <a:ea typeface="Cambria Math" pitchFamily="18" charset="0"/>
                <a:cs typeface="Times New Roman" panose="02020603050405020304" pitchFamily="18" charset="0"/>
              </a:rPr>
              <a:t>     The function is a </a:t>
            </a:r>
            <a:r>
              <a:rPr lang="en-US" dirty="0" err="1">
                <a:latin typeface="Times New Roman" panose="02020603050405020304" pitchFamily="18" charset="0"/>
                <a:ea typeface="Cambria Math" pitchFamily="18" charset="0"/>
                <a:cs typeface="Times New Roman" panose="02020603050405020304" pitchFamily="18" charset="0"/>
              </a:rPr>
              <a:t>bijection</a:t>
            </a:r>
            <a:r>
              <a:rPr lang="en-US" dirty="0">
                <a:latin typeface="Times New Roman" panose="02020603050405020304" pitchFamily="18" charset="0"/>
                <a:ea typeface="Cambria Math" pitchFamily="18" charset="0"/>
                <a:cs typeface="Times New Roman" panose="02020603050405020304" pitchFamily="18" charset="0"/>
              </a:rPr>
              <a:t> if and only if </a:t>
            </a:r>
            <a:r>
              <a:rPr lang="en-US" dirty="0" err="1">
                <a:latin typeface="Times New Roman" panose="02020603050405020304" pitchFamily="18" charset="0"/>
                <a:ea typeface="Cambria Math" pitchFamily="18" charset="0"/>
                <a:cs typeface="Times New Roman" panose="02020603050405020304" pitchFamily="18" charset="0"/>
              </a:rPr>
              <a:t>gcd</a:t>
            </a:r>
            <a:r>
              <a:rPr lang="en-US" dirty="0">
                <a:latin typeface="Times New Roman" panose="02020603050405020304" pitchFamily="18" charset="0"/>
                <a:ea typeface="Cambria Math" pitchFamily="18" charset="0"/>
                <a:cs typeface="Times New Roman" panose="02020603050405020304" pitchFamily="18" charset="0"/>
              </a:rPr>
              <a:t>(</a:t>
            </a:r>
            <a:r>
              <a:rPr lang="en-US" i="1" dirty="0">
                <a:latin typeface="Times New Roman" panose="02020603050405020304" pitchFamily="18" charset="0"/>
                <a:ea typeface="Cambria Math" pitchFamily="18" charset="0"/>
                <a:cs typeface="Times New Roman" panose="02020603050405020304" pitchFamily="18" charset="0"/>
              </a:rPr>
              <a:t>a</a:t>
            </a:r>
            <a:r>
              <a:rPr lang="en-US" dirty="0">
                <a:latin typeface="Times New Roman" panose="02020603050405020304" pitchFamily="18" charset="0"/>
                <a:ea typeface="Cambria Math" pitchFamily="18" charset="0"/>
                <a:cs typeface="Times New Roman" panose="02020603050405020304" pitchFamily="18" charset="0"/>
              </a:rPr>
              <a:t>,26) = 1. </a:t>
            </a:r>
          </a:p>
          <a:p>
            <a:pPr>
              <a:buNone/>
            </a:pPr>
            <a:endParaRPr lang="en-US" dirty="0"/>
          </a:p>
        </p:txBody>
      </p:sp>
    </p:spTree>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Affine Ciphers</a:t>
            </a:r>
          </a:p>
        </p:txBody>
      </p:sp>
      <p:sp>
        <p:nvSpPr>
          <p:cNvPr id="3" name="Content Placeholder 2"/>
          <p:cNvSpPr>
            <a:spLocks noGrp="1"/>
          </p:cNvSpPr>
          <p:nvPr>
            <p:ph idx="1"/>
          </p:nvPr>
        </p:nvSpPr>
        <p:spPr/>
        <p:txBody>
          <a:bodyPr>
            <a:normAutofit/>
          </a:bodyPr>
          <a:lstStyle/>
          <a:p>
            <a:pPr>
              <a:lnSpc>
                <a:spcPct val="200000"/>
              </a:lnSpc>
            </a:pPr>
            <a:r>
              <a:rPr lang="en-US" b="1" dirty="0">
                <a:latin typeface="Times New Roman" panose="02020603050405020304" pitchFamily="18" charset="0"/>
                <a:ea typeface="Cambria Math" pitchFamily="18" charset="0"/>
                <a:cs typeface="Times New Roman" panose="02020603050405020304" pitchFamily="18" charset="0"/>
              </a:rPr>
              <a:t>Example</a:t>
            </a:r>
            <a:r>
              <a:rPr lang="en-US" dirty="0">
                <a:latin typeface="Times New Roman" panose="02020603050405020304" pitchFamily="18" charset="0"/>
                <a:ea typeface="Cambria Math" pitchFamily="18" charset="0"/>
                <a:cs typeface="Times New Roman" panose="02020603050405020304" pitchFamily="18" charset="0"/>
              </a:rPr>
              <a:t>: What letter replaces the letter K when the  function </a:t>
            </a:r>
            <a:r>
              <a:rPr lang="en-US" dirty="0">
                <a:latin typeface="Times New Roman" panose="02020603050405020304" pitchFamily="18" charset="0"/>
                <a:cs typeface="Times New Roman" panose="02020603050405020304" pitchFamily="18" charset="0"/>
              </a:rPr>
              <a:t> </a:t>
            </a:r>
          </a:p>
          <a:p>
            <a:pPr marL="50800" indent="0">
              <a:lnSpc>
                <a:spcPct val="200000"/>
              </a:lnSpc>
              <a:buNone/>
            </a:pPr>
            <a:r>
              <a:rPr lang="en-US" i="1" dirty="0">
                <a:latin typeface="Times New Roman" panose="02020603050405020304" pitchFamily="18" charset="0"/>
                <a:cs typeface="Times New Roman" panose="02020603050405020304" pitchFamily="18" charset="0"/>
              </a:rPr>
              <a:t>         f</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7</a:t>
            </a:r>
            <a:r>
              <a:rPr lang="en-US" i="1" dirty="0">
                <a:latin typeface="Times New Roman" panose="02020603050405020304" pitchFamily="18" charset="0"/>
                <a:cs typeface="Times New Roman" panose="02020603050405020304" pitchFamily="18" charset="0"/>
              </a:rPr>
              <a:t>p +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 is used for encryption.</a:t>
            </a:r>
          </a:p>
          <a:p>
            <a:pPr>
              <a:lnSpc>
                <a:spcPct val="200000"/>
              </a:lnSpc>
              <a:buNone/>
            </a:pPr>
            <a:r>
              <a:rPr lang="en-US" b="1" dirty="0">
                <a:latin typeface="Times New Roman" panose="02020603050405020304" pitchFamily="18" charset="0"/>
                <a:ea typeface="Cambria Math"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 Since 10 represents K,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ea typeface="Cambria Math"/>
                <a:cs typeface="Times New Roman" panose="02020603050405020304" pitchFamily="18" charset="0"/>
              </a:rPr>
              <a:t>∙</a:t>
            </a:r>
            <a:r>
              <a:rPr lang="en-US" dirty="0">
                <a:latin typeface="Times New Roman" panose="02020603050405020304" pitchFamily="18" charset="0"/>
                <a:ea typeface="Cambria Math" pitchFamily="18" charset="0"/>
                <a:cs typeface="Times New Roman" panose="02020603050405020304" pitchFamily="18" charset="0"/>
              </a:rPr>
              <a:t>10</a:t>
            </a:r>
            <a:r>
              <a:rPr lang="en-US" i="1" dirty="0">
                <a:latin typeface="Times New Roman" panose="02020603050405020304" pitchFamily="18" charset="0"/>
                <a:cs typeface="Times New Roman" panose="02020603050405020304" pitchFamily="18" charset="0"/>
              </a:rPr>
              <a:t> + </a:t>
            </a:r>
            <a:r>
              <a:rPr lang="en-US" dirty="0">
                <a:latin typeface="Times New Roman" panose="02020603050405020304" pitchFamily="18" charset="0"/>
                <a:ea typeface="Cambria Math"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mod</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Cambria Math" pitchFamily="18" charset="0"/>
                <a:cs typeface="Times New Roman" panose="02020603050405020304" pitchFamily="18" charset="0"/>
              </a:rPr>
              <a:t>26 =21, which is then replaced by V.</a:t>
            </a:r>
          </a:p>
          <a:p>
            <a:pPr>
              <a:buNone/>
            </a:pPr>
            <a:endParaRPr lang="en-US" dirty="0"/>
          </a:p>
        </p:txBody>
      </p:sp>
      <p:pic>
        <p:nvPicPr>
          <p:cNvPr id="12" name="Picture 2">
            <a:extLst>
              <a:ext uri="{FF2B5EF4-FFF2-40B4-BE49-F238E27FC236}">
                <a16:creationId xmlns:a16="http://schemas.microsoft.com/office/drawing/2014/main" id="{082139F3-E96B-68EF-28B8-E12063954A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408"/>
          <a:stretch/>
        </p:blipFill>
        <p:spPr bwMode="auto">
          <a:xfrm>
            <a:off x="3298438" y="3264507"/>
            <a:ext cx="7314957" cy="23928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05998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xit" presetSubtype="4" fill="hold" nodeType="clickEffect">
                                  <p:stCondLst>
                                    <p:cond delay="0"/>
                                  </p:stCondLst>
                                  <p:childTnLst>
                                    <p:anim calcmode="lin" valueType="num">
                                      <p:cBhvr additive="base">
                                        <p:cTn id="25" dur="500"/>
                                        <p:tgtEl>
                                          <p:spTgt spid="12"/>
                                        </p:tgtEl>
                                        <p:attrNameLst>
                                          <p:attrName>ppt_x</p:attrName>
                                        </p:attrNameLst>
                                      </p:cBhvr>
                                      <p:tavLst>
                                        <p:tav tm="0">
                                          <p:val>
                                            <p:strVal val="ppt_x"/>
                                          </p:val>
                                        </p:tav>
                                        <p:tav tm="100000">
                                          <p:val>
                                            <p:strVal val="ppt_x"/>
                                          </p:val>
                                        </p:tav>
                                      </p:tavLst>
                                    </p:anim>
                                    <p:anim calcmode="lin" valueType="num">
                                      <p:cBhvr additive="base">
                                        <p:cTn id="26" dur="500"/>
                                        <p:tgtEl>
                                          <p:spTgt spid="12"/>
                                        </p:tgtEl>
                                        <p:attrNameLst>
                                          <p:attrName>ppt_y</p:attrName>
                                        </p:attrNameLst>
                                      </p:cBhvr>
                                      <p:tavLst>
                                        <p:tav tm="0">
                                          <p:val>
                                            <p:strVal val="ppt_y"/>
                                          </p:val>
                                        </p:tav>
                                        <p:tav tm="100000">
                                          <p:val>
                                            <p:strVal val="1+ppt_h/2"/>
                                          </p:val>
                                        </p:tav>
                                      </p:tavLst>
                                    </p:anim>
                                    <p:set>
                                      <p:cBhvr>
                                        <p:cTn id="27" dur="1" fill="hold">
                                          <p:stCondLst>
                                            <p:cond delay="499"/>
                                          </p:stCondLst>
                                        </p:cTn>
                                        <p:tgtEl>
                                          <p:spTgt spid="1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Cryptanalysis of Affine Ciphers</a:t>
            </a:r>
          </a:p>
        </p:txBody>
      </p:sp>
      <p:sp>
        <p:nvSpPr>
          <p:cNvPr id="3" name="Content Placeholder 2"/>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process of </a:t>
            </a:r>
            <a:r>
              <a:rPr lang="en-US" b="1" dirty="0">
                <a:solidFill>
                  <a:schemeClr val="accent5">
                    <a:lumMod val="50000"/>
                  </a:schemeClr>
                </a:solidFill>
                <a:latin typeface="Times New Roman" panose="02020603050405020304" pitchFamily="18" charset="0"/>
                <a:cs typeface="Times New Roman" panose="02020603050405020304" pitchFamily="18" charset="0"/>
              </a:rPr>
              <a:t>recovering plaintext from </a:t>
            </a:r>
            <a:r>
              <a:rPr lang="en-US" b="1" dirty="0" err="1">
                <a:solidFill>
                  <a:schemeClr val="accent5">
                    <a:lumMod val="50000"/>
                  </a:schemeClr>
                </a:solidFill>
                <a:latin typeface="Times New Roman" panose="02020603050405020304" pitchFamily="18" charset="0"/>
                <a:cs typeface="Times New Roman" panose="02020603050405020304" pitchFamily="18" charset="0"/>
              </a:rPr>
              <a:t>ciphertext</a:t>
            </a:r>
            <a:r>
              <a:rPr lang="en-US" b="1" dirty="0">
                <a:solidFill>
                  <a:schemeClr val="accent5">
                    <a:lumMod val="50000"/>
                  </a:schemeClr>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without </a:t>
            </a:r>
            <a:r>
              <a:rPr lang="en-US" b="1" dirty="0">
                <a:solidFill>
                  <a:srgbClr val="C00000"/>
                </a:solidFill>
                <a:latin typeface="Times New Roman" panose="02020603050405020304" pitchFamily="18" charset="0"/>
                <a:cs typeface="Times New Roman" panose="02020603050405020304" pitchFamily="18" charset="0"/>
              </a:rPr>
              <a:t>knowledge</a:t>
            </a:r>
            <a:r>
              <a:rPr lang="en-US" dirty="0">
                <a:latin typeface="Times New Roman" panose="02020603050405020304" pitchFamily="18" charset="0"/>
                <a:cs typeface="Times New Roman" panose="02020603050405020304" pitchFamily="18" charset="0"/>
              </a:rPr>
              <a:t> </a:t>
            </a:r>
            <a:r>
              <a:rPr lang="en-US" dirty="0">
                <a:solidFill>
                  <a:srgbClr val="0070C0"/>
                </a:solidFill>
                <a:latin typeface="Times New Roman" panose="02020603050405020304" pitchFamily="18" charset="0"/>
                <a:cs typeface="Times New Roman" panose="02020603050405020304" pitchFamily="18" charset="0"/>
              </a:rPr>
              <a:t>both  of the encryption method and the key </a:t>
            </a:r>
            <a:r>
              <a:rPr lang="en-US" dirty="0">
                <a:latin typeface="Times New Roman" panose="02020603050405020304" pitchFamily="18" charset="0"/>
                <a:cs typeface="Times New Roman" panose="02020603050405020304" pitchFamily="18" charset="0"/>
              </a:rPr>
              <a:t>is known as </a:t>
            </a:r>
            <a:r>
              <a:rPr lang="en-US" i="1" dirty="0">
                <a:latin typeface="Times New Roman" panose="02020603050405020304" pitchFamily="18" charset="0"/>
                <a:cs typeface="Times New Roman" panose="02020603050405020304" pitchFamily="18" charset="0"/>
              </a:rPr>
              <a:t>cryptanalysis</a:t>
            </a:r>
            <a:r>
              <a:rPr lang="en-US" dirty="0">
                <a:latin typeface="Times New Roman" panose="02020603050405020304" pitchFamily="18" charset="0"/>
                <a:cs typeface="Times New Roman" panose="02020603050405020304" pitchFamily="18" charset="0"/>
              </a:rPr>
              <a:t> or </a:t>
            </a:r>
            <a:r>
              <a:rPr lang="en-US" i="1" dirty="0">
                <a:latin typeface="Times New Roman" panose="02020603050405020304" pitchFamily="18" charset="0"/>
                <a:cs typeface="Times New Roman" panose="02020603050405020304" pitchFamily="18" charset="0"/>
              </a:rPr>
              <a:t>breaking codes</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An important tool for cryptanalyzing ciphertext produced with a affine ciphers is the relative </a:t>
            </a:r>
            <a:r>
              <a:rPr lang="en-US" b="1" dirty="0">
                <a:solidFill>
                  <a:srgbClr val="0070C0"/>
                </a:solidFill>
                <a:latin typeface="Times New Roman" panose="02020603050405020304" pitchFamily="18" charset="0"/>
                <a:cs typeface="Times New Roman" panose="02020603050405020304" pitchFamily="18" charset="0"/>
              </a:rPr>
              <a:t>frequencies of letters</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The nine most common letters in the English texts are E </a:t>
            </a:r>
            <a:r>
              <a:rPr lang="en-US" dirty="0">
                <a:latin typeface="Times New Roman" panose="02020603050405020304" pitchFamily="18" charset="0"/>
                <a:ea typeface="Cambria Math" pitchFamily="18" charset="0"/>
                <a:cs typeface="Times New Roman" panose="02020603050405020304" pitchFamily="18" charset="0"/>
              </a:rPr>
              <a:t>13</a:t>
            </a:r>
            <a:r>
              <a:rPr lang="en-US" dirty="0">
                <a:latin typeface="Times New Roman" panose="02020603050405020304" pitchFamily="18" charset="0"/>
                <a:cs typeface="Times New Roman" panose="02020603050405020304" pitchFamily="18" charset="0"/>
              </a:rPr>
              <a:t>%, T </a:t>
            </a:r>
            <a:r>
              <a:rPr lang="en-US" dirty="0">
                <a:latin typeface="Times New Roman" panose="02020603050405020304" pitchFamily="18" charset="0"/>
                <a:ea typeface="Cambria Math" pitchFamily="18" charset="0"/>
                <a:cs typeface="Times New Roman" panose="02020603050405020304" pitchFamily="18" charset="0"/>
              </a:rPr>
              <a:t>9</a:t>
            </a:r>
            <a:r>
              <a:rPr lang="en-US" dirty="0">
                <a:latin typeface="Times New Roman" panose="02020603050405020304" pitchFamily="18" charset="0"/>
                <a:cs typeface="Times New Roman" panose="02020603050405020304" pitchFamily="18" charset="0"/>
              </a:rPr>
              <a:t>%, A </a:t>
            </a:r>
            <a:r>
              <a:rPr lang="en-US" dirty="0">
                <a:latin typeface="Times New Roman" panose="02020603050405020304" pitchFamily="18" charset="0"/>
                <a:ea typeface="Cambria Math"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 O </a:t>
            </a:r>
            <a:r>
              <a:rPr lang="en-US" dirty="0">
                <a:latin typeface="Times New Roman" panose="02020603050405020304" pitchFamily="18" charset="0"/>
                <a:ea typeface="Cambria Math"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 I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N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S </a:t>
            </a:r>
            <a:r>
              <a:rPr lang="en-US" dirty="0">
                <a:latin typeface="Times New Roman" panose="02020603050405020304" pitchFamily="18" charset="0"/>
                <a:ea typeface="Cambria Math"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 H </a:t>
            </a:r>
            <a:r>
              <a:rPr lang="en-US"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 and R </a:t>
            </a:r>
            <a:r>
              <a:rPr lang="en-US" dirty="0">
                <a:latin typeface="Times New Roman" panose="02020603050405020304" pitchFamily="18" charset="0"/>
                <a:ea typeface="Cambria Math" pitchFamily="18" charset="0"/>
                <a:cs typeface="Times New Roman" panose="02020603050405020304" pitchFamily="18" charset="0"/>
              </a:rPr>
              <a:t>6</a:t>
            </a:r>
            <a:r>
              <a:rPr lang="en-US" dirty="0">
                <a:latin typeface="Times New Roman" panose="02020603050405020304" pitchFamily="18" charset="0"/>
                <a:cs typeface="Times New Roman" panose="02020603050405020304" pitchFamily="18" charset="0"/>
              </a:rPr>
              <a:t>%.</a:t>
            </a:r>
          </a:p>
          <a:p>
            <a:pPr marL="50800" indent="0">
              <a:buNone/>
            </a:pPr>
            <a:endParaRPr lang="en-US" dirty="0"/>
          </a:p>
        </p:txBody>
      </p:sp>
    </p:spTree>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Cryptanalysis of Affine Ciphers</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o analyze ciphertext:</a:t>
            </a:r>
          </a:p>
          <a:p>
            <a:pPr lvl="1">
              <a:lnSpc>
                <a:spcPct val="150000"/>
              </a:lnSpc>
            </a:pPr>
            <a:r>
              <a:rPr lang="en-US" b="1" dirty="0">
                <a:solidFill>
                  <a:srgbClr val="0070C0"/>
                </a:solidFill>
                <a:latin typeface="Times New Roman" panose="02020603050405020304" pitchFamily="18" charset="0"/>
                <a:cs typeface="Times New Roman" panose="02020603050405020304" pitchFamily="18" charset="0"/>
              </a:rPr>
              <a:t>Find</a:t>
            </a:r>
            <a:r>
              <a:rPr lang="en-US" dirty="0">
                <a:latin typeface="Times New Roman" panose="02020603050405020304" pitchFamily="18" charset="0"/>
                <a:cs typeface="Times New Roman" panose="02020603050405020304" pitchFamily="18" charset="0"/>
              </a:rPr>
              <a:t> the frequency of the letters in the </a:t>
            </a:r>
            <a:r>
              <a:rPr lang="en-US" dirty="0" err="1">
                <a:latin typeface="Times New Roman" panose="02020603050405020304" pitchFamily="18" charset="0"/>
                <a:cs typeface="Times New Roman" panose="02020603050405020304" pitchFamily="18" charset="0"/>
              </a:rPr>
              <a:t>ciphertext</a:t>
            </a:r>
            <a:r>
              <a:rPr lang="en-US" dirty="0">
                <a:latin typeface="Times New Roman" panose="02020603050405020304" pitchFamily="18" charset="0"/>
                <a:cs typeface="Times New Roman" panose="02020603050405020304" pitchFamily="18" charset="0"/>
              </a:rPr>
              <a:t>.</a:t>
            </a:r>
          </a:p>
          <a:p>
            <a:pPr lvl="1">
              <a:lnSpc>
                <a:spcPct val="150000"/>
              </a:lnSpc>
            </a:pPr>
            <a:r>
              <a:rPr lang="en-US" b="1" dirty="0">
                <a:solidFill>
                  <a:srgbClr val="0070C0"/>
                </a:solidFill>
                <a:latin typeface="Times New Roman" panose="02020603050405020304" pitchFamily="18" charset="0"/>
                <a:cs typeface="Times New Roman" panose="02020603050405020304" pitchFamily="18" charset="0"/>
              </a:rPr>
              <a:t>Hypothesize</a:t>
            </a:r>
            <a:r>
              <a:rPr lang="en-US" dirty="0">
                <a:latin typeface="Times New Roman" panose="02020603050405020304" pitchFamily="18" charset="0"/>
                <a:cs typeface="Times New Roman" panose="02020603050405020304" pitchFamily="18" charset="0"/>
              </a:rPr>
              <a:t> that the most frequent letter is produced by encrypting </a:t>
            </a:r>
            <a:r>
              <a:rPr lang="en-US" b="1" dirty="0">
                <a:solidFill>
                  <a:srgbClr val="0070C0"/>
                </a:solidFill>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a:t>
            </a:r>
          </a:p>
          <a:p>
            <a:pPr lvl="1">
              <a:lnSpc>
                <a:spcPct val="150000"/>
              </a:lnSpc>
            </a:pPr>
            <a:r>
              <a:rPr lang="en-US" dirty="0">
                <a:latin typeface="Times New Roman" panose="02020603050405020304" pitchFamily="18" charset="0"/>
                <a:cs typeface="Times New Roman" panose="02020603050405020304" pitchFamily="18" charset="0"/>
              </a:rPr>
              <a:t>If the value of the shift from E to the most frequent letter is </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shift the </a:t>
            </a:r>
            <a:r>
              <a:rPr lang="en-US" dirty="0" err="1">
                <a:latin typeface="Times New Roman" panose="02020603050405020304" pitchFamily="18" charset="0"/>
                <a:cs typeface="Times New Roman" panose="02020603050405020304" pitchFamily="18" charset="0"/>
              </a:rPr>
              <a:t>ciphertext</a:t>
            </a:r>
            <a:r>
              <a:rPr lang="en-US" dirty="0">
                <a:latin typeface="Times New Roman" panose="02020603050405020304" pitchFamily="18" charset="0"/>
                <a:cs typeface="Times New Roman" panose="02020603050405020304" pitchFamily="18" charset="0"/>
              </a:rPr>
              <a:t> by </a:t>
            </a:r>
            <a:r>
              <a:rPr lang="en-US" dirty="0">
                <a:latin typeface="Times New Roman" panose="02020603050405020304" pitchFamily="18" charset="0"/>
                <a:ea typeface="Cambria Math"/>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k</a:t>
            </a:r>
            <a:r>
              <a:rPr lang="en-US" dirty="0">
                <a:latin typeface="Times New Roman" panose="02020603050405020304" pitchFamily="18" charset="0"/>
                <a:cs typeface="Times New Roman" panose="02020603050405020304" pitchFamily="18" charset="0"/>
              </a:rPr>
              <a:t> and see if it makes sense.</a:t>
            </a:r>
          </a:p>
          <a:p>
            <a:pPr lvl="1">
              <a:lnSpc>
                <a:spcPct val="150000"/>
              </a:lnSpc>
            </a:pPr>
            <a:r>
              <a:rPr lang="en-US" dirty="0">
                <a:latin typeface="Times New Roman" panose="02020603050405020304" pitchFamily="18" charset="0"/>
                <a:cs typeface="Times New Roman" panose="02020603050405020304" pitchFamily="18" charset="0"/>
              </a:rPr>
              <a:t>If not, try T as a hypothesis and continue. </a:t>
            </a:r>
          </a:p>
        </p:txBody>
      </p:sp>
    </p:spTree>
    <p:extLst>
      <p:ext uri="{BB962C8B-B14F-4D97-AF65-F5344CB8AC3E}">
        <p14:creationId xmlns:p14="http://schemas.microsoft.com/office/powerpoint/2010/main" val="3496675407"/>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Cryptanalysis of Affine Ciphers</a:t>
            </a:r>
          </a:p>
        </p:txBody>
      </p:sp>
      <p:sp>
        <p:nvSpPr>
          <p:cNvPr id="3" name="Content Placeholder 2"/>
          <p:cNvSpPr>
            <a:spLocks noGrp="1"/>
          </p:cNvSpPr>
          <p:nvPr>
            <p:ph idx="1"/>
          </p:nvPr>
        </p:nvSpPr>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We intercepted the message                                                                                                                                                                                                                                                                                                                                                                                                                                                                                                          “ZNK KGXRE HOXJ MKZY ZNK CUXS” that we know was produced by a shift cipher.  Let’s try to </a:t>
            </a:r>
            <a:r>
              <a:rPr lang="en-US" dirty="0" err="1">
                <a:latin typeface="Times New Roman" panose="02020603050405020304" pitchFamily="18" charset="0"/>
                <a:cs typeface="Times New Roman" panose="02020603050405020304" pitchFamily="18" charset="0"/>
              </a:rPr>
              <a:t>cryptanalyze.jkm</a:t>
            </a: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The most common letter in the ciphertext is K. So perhaps the letters were shifted by 6 since this would then map E to K. Shifting the entire message by </a:t>
            </a:r>
            <a:r>
              <a:rPr lang="en-US" dirty="0">
                <a:latin typeface="Times New Roman" panose="02020603050405020304" pitchFamily="18" charset="0"/>
                <a:ea typeface="Cambria Math"/>
                <a:cs typeface="Times New Roman" panose="02020603050405020304" pitchFamily="18" charset="0"/>
              </a:rPr>
              <a:t>−6 gives us “THE EARLY BIRD GETS THE WORM.”</a:t>
            </a:r>
            <a:endParaRPr lang="en-US" dirty="0">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18" name="Ink 17">
                <a:extLst>
                  <a:ext uri="{FF2B5EF4-FFF2-40B4-BE49-F238E27FC236}">
                    <a16:creationId xmlns:a16="http://schemas.microsoft.com/office/drawing/2014/main" id="{34C904DB-59F7-03D9-CDA7-7612C80FE5B3}"/>
                  </a:ext>
                </a:extLst>
              </p14:cNvPr>
              <p14:cNvContentPartPr/>
              <p14:nvPr/>
            </p14:nvContentPartPr>
            <p14:xfrm>
              <a:off x="5533200" y="4077360"/>
              <a:ext cx="946440" cy="321840"/>
            </p14:xfrm>
          </p:contentPart>
        </mc:Choice>
        <mc:Fallback xmlns="">
          <p:pic>
            <p:nvPicPr>
              <p:cNvPr id="18" name="Ink 17">
                <a:extLst>
                  <a:ext uri="{FF2B5EF4-FFF2-40B4-BE49-F238E27FC236}">
                    <a16:creationId xmlns:a16="http://schemas.microsoft.com/office/drawing/2014/main" id="{34C904DB-59F7-03D9-CDA7-7612C80FE5B3}"/>
                  </a:ext>
                </a:extLst>
              </p:cNvPr>
              <p:cNvPicPr/>
              <p:nvPr/>
            </p:nvPicPr>
            <p:blipFill>
              <a:blip r:embed="rId7"/>
              <a:stretch>
                <a:fillRect/>
              </a:stretch>
            </p:blipFill>
            <p:spPr>
              <a:xfrm>
                <a:off x="5523840" y="4068000"/>
                <a:ext cx="965160" cy="340560"/>
              </a:xfrm>
              <a:prstGeom prst="rect">
                <a:avLst/>
              </a:prstGeom>
            </p:spPr>
          </p:pic>
        </mc:Fallback>
      </mc:AlternateContent>
    </p:spTree>
    <p:custDataLst>
      <p:tags r:id="rId1"/>
    </p:custDataLst>
    <p:extLst>
      <p:ext uri="{BB962C8B-B14F-4D97-AF65-F5344CB8AC3E}">
        <p14:creationId xmlns:p14="http://schemas.microsoft.com/office/powerpoint/2010/main" val="14916027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93A91-75F0-59A2-E16E-4E39F81765CE}"/>
              </a:ext>
            </a:extLst>
          </p:cNvPr>
          <p:cNvSpPr>
            <a:spLocks noGrp="1"/>
          </p:cNvSpPr>
          <p:nvPr>
            <p:ph type="title"/>
          </p:nvPr>
        </p:nvSpPr>
        <p:spPr/>
        <p:txBody>
          <a:bodyPr>
            <a:normAutofit/>
          </a:bodyPr>
          <a:lstStyle/>
          <a:p>
            <a:r>
              <a:rPr lang="en-US" dirty="0"/>
              <a:t>Group</a:t>
            </a:r>
          </a:p>
        </p:txBody>
      </p:sp>
      <p:sp>
        <p:nvSpPr>
          <p:cNvPr id="3" name="Content Placeholder 2">
            <a:extLst>
              <a:ext uri="{FF2B5EF4-FFF2-40B4-BE49-F238E27FC236}">
                <a16:creationId xmlns:a16="http://schemas.microsoft.com/office/drawing/2014/main" id="{8A8B2850-D85C-D389-0D6E-E5BA17C916EB}"/>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A group is a mathematical structure consisting of a set of elements and an associated binary operation that satisfies four fundamental properties: closure, associativity, identity, and inverse.</a:t>
            </a:r>
          </a:p>
          <a:p>
            <a:r>
              <a:rPr lang="en-US" b="0" i="0" dirty="0">
                <a:solidFill>
                  <a:srgbClr val="000000"/>
                </a:solidFill>
                <a:effectLst/>
                <a:latin typeface="Times New Roman" panose="02020603050405020304" pitchFamily="18" charset="0"/>
                <a:cs typeface="Times New Roman" panose="02020603050405020304" pitchFamily="18" charset="0"/>
              </a:rPr>
              <a:t>Let G be a set, and let * be a binary operation defined on G. G is called a group if it satisfies the following properties:</a:t>
            </a:r>
          </a:p>
          <a:p>
            <a:pPr lvl="1">
              <a:buFont typeface="Arial" panose="020B0604020202020204" pitchFamily="34" charset="0"/>
              <a:buChar char="•"/>
            </a:pP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Closure</a:t>
            </a:r>
            <a:r>
              <a:rPr lang="en-US" b="0" i="0" dirty="0">
                <a:solidFill>
                  <a:srgbClr val="000000"/>
                </a:solidFill>
                <a:effectLst/>
                <a:latin typeface="Times New Roman" panose="02020603050405020304" pitchFamily="18" charset="0"/>
                <a:cs typeface="Times New Roman" panose="02020603050405020304" pitchFamily="18" charset="0"/>
              </a:rPr>
              <a:t>: For any two elements a and b in G, the result of the operation a * b is also in G.</a:t>
            </a:r>
          </a:p>
          <a:p>
            <a:pPr lvl="1">
              <a:buFont typeface="Arial" panose="020B0604020202020204" pitchFamily="34" charset="0"/>
              <a:buChar char="•"/>
            </a:pP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Associativity</a:t>
            </a:r>
            <a:r>
              <a:rPr lang="en-US" b="0" i="0" dirty="0">
                <a:solidFill>
                  <a:srgbClr val="000000"/>
                </a:solidFill>
                <a:effectLst/>
                <a:latin typeface="Times New Roman" panose="02020603050405020304" pitchFamily="18" charset="0"/>
                <a:cs typeface="Times New Roman" panose="02020603050405020304" pitchFamily="18" charset="0"/>
              </a:rPr>
              <a:t>: For any three elements a, b, and c in G, the operation is associative, i.e., (a * b) * c = a * (b * c).</a:t>
            </a:r>
          </a:p>
          <a:p>
            <a:pPr lvl="1">
              <a:buFont typeface="Arial" panose="020B0604020202020204" pitchFamily="34" charset="0"/>
              <a:buChar char="•"/>
            </a:pP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Identity</a:t>
            </a:r>
            <a:r>
              <a:rPr lang="en-US" b="0" i="0" dirty="0">
                <a:solidFill>
                  <a:srgbClr val="000000"/>
                </a:solidFill>
                <a:effectLst/>
                <a:latin typeface="Times New Roman" panose="02020603050405020304" pitchFamily="18" charset="0"/>
                <a:cs typeface="Times New Roman" panose="02020603050405020304" pitchFamily="18" charset="0"/>
              </a:rPr>
              <a:t>: There exists an element e in G, called the identity element, such that for any element a in G, a * e = e * a = a.</a:t>
            </a:r>
          </a:p>
          <a:p>
            <a:pPr lvl="1">
              <a:buFont typeface="Arial" panose="020B0604020202020204" pitchFamily="34" charset="0"/>
              <a:buChar char="•"/>
            </a:pP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Inverse</a:t>
            </a:r>
            <a:r>
              <a:rPr lang="en-US" b="0" i="0" dirty="0">
                <a:solidFill>
                  <a:srgbClr val="000000"/>
                </a:solidFill>
                <a:effectLst/>
                <a:latin typeface="Times New Roman" panose="02020603050405020304" pitchFamily="18" charset="0"/>
                <a:cs typeface="Times New Roman" panose="02020603050405020304" pitchFamily="18" charset="0"/>
              </a:rPr>
              <a:t>: For every element a in G, there exists an element b in G, called the inverse of a, such that a * b = b * a = e.</a:t>
            </a:r>
          </a:p>
          <a:p>
            <a:endParaRPr lang="en-US" dirty="0"/>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81BAF007-2D3F-3F60-60D3-3B35780DC8D9}"/>
                  </a:ext>
                </a:extLst>
              </p14:cNvPr>
              <p14:cNvContentPartPr/>
              <p14:nvPr/>
            </p14:nvContentPartPr>
            <p14:xfrm>
              <a:off x="6450840" y="1797480"/>
              <a:ext cx="360" cy="360"/>
            </p14:xfrm>
          </p:contentPart>
        </mc:Choice>
        <mc:Fallback xmlns="">
          <p:pic>
            <p:nvPicPr>
              <p:cNvPr id="12" name="Ink 11">
                <a:extLst>
                  <a:ext uri="{FF2B5EF4-FFF2-40B4-BE49-F238E27FC236}">
                    <a16:creationId xmlns:a16="http://schemas.microsoft.com/office/drawing/2014/main" id="{81BAF007-2D3F-3F60-60D3-3B35780DC8D9}"/>
                  </a:ext>
                </a:extLst>
              </p:cNvPr>
              <p:cNvPicPr/>
              <p:nvPr/>
            </p:nvPicPr>
            <p:blipFill>
              <a:blip r:embed="rId7"/>
              <a:stretch>
                <a:fillRect/>
              </a:stretch>
            </p:blipFill>
            <p:spPr>
              <a:xfrm>
                <a:off x="6441480" y="1788120"/>
                <a:ext cx="19080" cy="19080"/>
              </a:xfrm>
              <a:prstGeom prst="rect">
                <a:avLst/>
              </a:prstGeom>
            </p:spPr>
          </p:pic>
        </mc:Fallback>
      </mc:AlternateContent>
    </p:spTree>
    <p:custDataLst>
      <p:tags r:id="rId1"/>
    </p:custDataLst>
    <p:extLst>
      <p:ext uri="{BB962C8B-B14F-4D97-AF65-F5344CB8AC3E}">
        <p14:creationId xmlns:p14="http://schemas.microsoft.com/office/powerpoint/2010/main" val="18626172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93A91-75F0-59A2-E16E-4E39F81765CE}"/>
              </a:ext>
            </a:extLst>
          </p:cNvPr>
          <p:cNvSpPr>
            <a:spLocks noGrp="1"/>
          </p:cNvSpPr>
          <p:nvPr>
            <p:ph type="title"/>
          </p:nvPr>
        </p:nvSpPr>
        <p:spPr/>
        <p:txBody>
          <a:bodyPr>
            <a:normAutofit/>
          </a:bodyPr>
          <a:lstStyle/>
          <a:p>
            <a:r>
              <a:rPr lang="en-US" dirty="0"/>
              <a:t>Group</a:t>
            </a:r>
          </a:p>
        </p:txBody>
      </p:sp>
      <p:sp>
        <p:nvSpPr>
          <p:cNvPr id="3" name="Content Placeholder 2">
            <a:extLst>
              <a:ext uri="{FF2B5EF4-FFF2-40B4-BE49-F238E27FC236}">
                <a16:creationId xmlns:a16="http://schemas.microsoft.com/office/drawing/2014/main" id="{8A8B2850-D85C-D389-0D6E-E5BA17C916EB}"/>
              </a:ext>
            </a:extLst>
          </p:cNvPr>
          <p:cNvSpPr>
            <a:spLocks noGrp="1"/>
          </p:cNvSpPr>
          <p:nvPr>
            <p:ph idx="1"/>
          </p:nvPr>
        </p:nvSpPr>
        <p:spPr/>
        <p:txBody>
          <a:bodyPr>
            <a:normAutofit/>
          </a:bodyPr>
          <a:lstStyle/>
          <a:p>
            <a:r>
              <a:rPr lang="en-US" b="0" i="0" dirty="0">
                <a:solidFill>
                  <a:srgbClr val="000000"/>
                </a:solidFill>
                <a:effectLst/>
                <a:latin typeface="Times New Roman" panose="02020603050405020304" pitchFamily="18" charset="0"/>
                <a:cs typeface="Times New Roman" panose="02020603050405020304" pitchFamily="18" charset="0"/>
              </a:rPr>
              <a:t>(N,+) Form a group?</a:t>
            </a:r>
          </a:p>
          <a:p>
            <a:r>
              <a:rPr lang="en-US" dirty="0">
                <a:solidFill>
                  <a:srgbClr val="000000"/>
                </a:solidFill>
                <a:latin typeface="Times New Roman" panose="02020603050405020304" pitchFamily="18" charset="0"/>
                <a:cs typeface="Times New Roman" panose="02020603050405020304" pitchFamily="18" charset="0"/>
              </a:rPr>
              <a:t>No, there is no inverse</a:t>
            </a:r>
            <a:endParaRPr lang="en-US" b="0" i="0" dirty="0">
              <a:solidFill>
                <a:srgbClr val="000000"/>
              </a:solidFill>
              <a:effectLst/>
              <a:latin typeface="Times New Roman" panose="02020603050405020304" pitchFamily="18" charset="0"/>
              <a:cs typeface="Times New Roman" panose="02020603050405020304" pitchFamily="18" charset="0"/>
            </a:endParaRPr>
          </a:p>
          <a:p>
            <a:endParaRPr lang="en-US" dirty="0"/>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81BAF007-2D3F-3F60-60D3-3B35780DC8D9}"/>
                  </a:ext>
                </a:extLst>
              </p14:cNvPr>
              <p14:cNvContentPartPr/>
              <p14:nvPr/>
            </p14:nvContentPartPr>
            <p14:xfrm>
              <a:off x="6450840" y="1797480"/>
              <a:ext cx="360" cy="360"/>
            </p14:xfrm>
          </p:contentPart>
        </mc:Choice>
        <mc:Fallback xmlns="">
          <p:pic>
            <p:nvPicPr>
              <p:cNvPr id="12" name="Ink 11">
                <a:extLst>
                  <a:ext uri="{FF2B5EF4-FFF2-40B4-BE49-F238E27FC236}">
                    <a16:creationId xmlns:a16="http://schemas.microsoft.com/office/drawing/2014/main" id="{81BAF007-2D3F-3F60-60D3-3B35780DC8D9}"/>
                  </a:ext>
                </a:extLst>
              </p:cNvPr>
              <p:cNvPicPr/>
              <p:nvPr/>
            </p:nvPicPr>
            <p:blipFill>
              <a:blip r:embed="rId6"/>
              <a:stretch>
                <a:fillRect/>
              </a:stretch>
            </p:blipFill>
            <p:spPr>
              <a:xfrm>
                <a:off x="6441480" y="1788120"/>
                <a:ext cx="19080" cy="19080"/>
              </a:xfrm>
              <a:prstGeom prst="rect">
                <a:avLst/>
              </a:prstGeom>
            </p:spPr>
          </p:pic>
        </mc:Fallback>
      </mc:AlternateContent>
    </p:spTree>
    <p:custDataLst>
      <p:tags r:id="rId1"/>
    </p:custDataLst>
    <p:extLst>
      <p:ext uri="{BB962C8B-B14F-4D97-AF65-F5344CB8AC3E}">
        <p14:creationId xmlns:p14="http://schemas.microsoft.com/office/powerpoint/2010/main" val="39961144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93A91-75F0-59A2-E16E-4E39F81765CE}"/>
              </a:ext>
            </a:extLst>
          </p:cNvPr>
          <p:cNvSpPr>
            <a:spLocks noGrp="1"/>
          </p:cNvSpPr>
          <p:nvPr>
            <p:ph type="title"/>
          </p:nvPr>
        </p:nvSpPr>
        <p:spPr/>
        <p:txBody>
          <a:bodyPr>
            <a:normAutofit/>
          </a:bodyPr>
          <a:lstStyle/>
          <a:p>
            <a:r>
              <a:rPr lang="en-US" dirty="0"/>
              <a:t>Group</a:t>
            </a:r>
          </a:p>
        </p:txBody>
      </p:sp>
      <p:sp>
        <p:nvSpPr>
          <p:cNvPr id="3" name="Content Placeholder 2">
            <a:extLst>
              <a:ext uri="{FF2B5EF4-FFF2-40B4-BE49-F238E27FC236}">
                <a16:creationId xmlns:a16="http://schemas.microsoft.com/office/drawing/2014/main" id="{8A8B2850-D85C-D389-0D6E-E5BA17C916EB}"/>
              </a:ext>
            </a:extLst>
          </p:cNvPr>
          <p:cNvSpPr>
            <a:spLocks noGrp="1"/>
          </p:cNvSpPr>
          <p:nvPr>
            <p:ph idx="1"/>
          </p:nvPr>
        </p:nvSpPr>
        <p:spPr/>
        <p:txBody>
          <a:bodyPr>
            <a:normAutofit/>
          </a:bodyPr>
          <a:lstStyle/>
          <a:p>
            <a:r>
              <a:rPr lang="en-US" dirty="0">
                <a:solidFill>
                  <a:srgbClr val="000000"/>
                </a:solidFill>
                <a:latin typeface="Times New Roman" panose="02020603050405020304" pitchFamily="18" charset="0"/>
                <a:cs typeface="Times New Roman" panose="02020603050405020304" pitchFamily="18" charset="0"/>
              </a:rPr>
              <a:t>(Z,+) Form a group?</a:t>
            </a:r>
          </a:p>
          <a:p>
            <a:r>
              <a:rPr lang="en-US" dirty="0">
                <a:solidFill>
                  <a:srgbClr val="000000"/>
                </a:solidFill>
                <a:latin typeface="Times New Roman" panose="02020603050405020304" pitchFamily="18" charset="0"/>
                <a:cs typeface="Times New Roman" panose="02020603050405020304" pitchFamily="18" charset="0"/>
              </a:rPr>
              <a:t>Yes</a:t>
            </a:r>
          </a:p>
          <a:p>
            <a:r>
              <a:rPr lang="en-US" dirty="0">
                <a:solidFill>
                  <a:srgbClr val="000000"/>
                </a:solidFill>
                <a:latin typeface="Times New Roman" panose="02020603050405020304" pitchFamily="18" charset="0"/>
                <a:cs typeface="Times New Roman" panose="02020603050405020304" pitchFamily="18" charset="0"/>
              </a:rPr>
              <a:t>(Z,*) Form a group?</a:t>
            </a:r>
          </a:p>
          <a:p>
            <a:r>
              <a:rPr lang="en-US" dirty="0">
                <a:solidFill>
                  <a:srgbClr val="000000"/>
                </a:solidFill>
                <a:latin typeface="Times New Roman" panose="02020603050405020304" pitchFamily="18" charset="0"/>
                <a:cs typeface="Times New Roman" panose="02020603050405020304" pitchFamily="18" charset="0"/>
              </a:rPr>
              <a:t>No, There is no inverse</a:t>
            </a: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b="0" i="0" dirty="0">
              <a:solidFill>
                <a:srgbClr val="000000"/>
              </a:solidFill>
              <a:effectLst/>
              <a:latin typeface="Times New Roman" panose="02020603050405020304" pitchFamily="18" charset="0"/>
              <a:cs typeface="Times New Roman" panose="02020603050405020304" pitchFamily="18" charset="0"/>
            </a:endParaRPr>
          </a:p>
          <a:p>
            <a:endParaRPr lang="en-US" dirty="0"/>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81BAF007-2D3F-3F60-60D3-3B35780DC8D9}"/>
                  </a:ext>
                </a:extLst>
              </p14:cNvPr>
              <p14:cNvContentPartPr/>
              <p14:nvPr/>
            </p14:nvContentPartPr>
            <p14:xfrm>
              <a:off x="6450840" y="1797480"/>
              <a:ext cx="360" cy="360"/>
            </p14:xfrm>
          </p:contentPart>
        </mc:Choice>
        <mc:Fallback xmlns="">
          <p:pic>
            <p:nvPicPr>
              <p:cNvPr id="12" name="Ink 11">
                <a:extLst>
                  <a:ext uri="{FF2B5EF4-FFF2-40B4-BE49-F238E27FC236}">
                    <a16:creationId xmlns:a16="http://schemas.microsoft.com/office/drawing/2014/main" id="{81BAF007-2D3F-3F60-60D3-3B35780DC8D9}"/>
                  </a:ext>
                </a:extLst>
              </p:cNvPr>
              <p:cNvPicPr/>
              <p:nvPr/>
            </p:nvPicPr>
            <p:blipFill>
              <a:blip r:embed="rId6"/>
              <a:stretch>
                <a:fillRect/>
              </a:stretch>
            </p:blipFill>
            <p:spPr>
              <a:xfrm>
                <a:off x="6441480" y="1788120"/>
                <a:ext cx="19080" cy="19080"/>
              </a:xfrm>
              <a:prstGeom prst="rect">
                <a:avLst/>
              </a:prstGeom>
            </p:spPr>
          </p:pic>
        </mc:Fallback>
      </mc:AlternateContent>
      <p:pic>
        <p:nvPicPr>
          <p:cNvPr id="5" name="Picture 4">
            <a:extLst>
              <a:ext uri="{FF2B5EF4-FFF2-40B4-BE49-F238E27FC236}">
                <a16:creationId xmlns:a16="http://schemas.microsoft.com/office/drawing/2014/main" id="{712A0052-19A8-6544-E9DD-A184AAB7BEB2}"/>
              </a:ext>
            </a:extLst>
          </p:cNvPr>
          <p:cNvPicPr>
            <a:picLocks noChangeAspect="1"/>
          </p:cNvPicPr>
          <p:nvPr/>
        </p:nvPicPr>
        <p:blipFill rotWithShape="1">
          <a:blip r:embed="rId7"/>
          <a:srcRect t="6211"/>
          <a:stretch/>
        </p:blipFill>
        <p:spPr>
          <a:xfrm>
            <a:off x="1618900" y="4203326"/>
            <a:ext cx="9882547" cy="1751646"/>
          </a:xfrm>
          <a:prstGeom prst="rect">
            <a:avLst/>
          </a:prstGeom>
        </p:spPr>
      </p:pic>
    </p:spTree>
    <p:custDataLst>
      <p:tags r:id="rId1"/>
    </p:custDataLst>
    <p:extLst>
      <p:ext uri="{BB962C8B-B14F-4D97-AF65-F5344CB8AC3E}">
        <p14:creationId xmlns:p14="http://schemas.microsoft.com/office/powerpoint/2010/main" val="13966871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93A91-75F0-59A2-E16E-4E39F81765CE}"/>
              </a:ext>
            </a:extLst>
          </p:cNvPr>
          <p:cNvSpPr>
            <a:spLocks noGrp="1"/>
          </p:cNvSpPr>
          <p:nvPr>
            <p:ph type="title"/>
          </p:nvPr>
        </p:nvSpPr>
        <p:spPr/>
        <p:txBody>
          <a:bodyPr>
            <a:normAutofit/>
          </a:bodyPr>
          <a:lstStyle/>
          <a:p>
            <a:r>
              <a:rPr lang="en-US" dirty="0"/>
              <a:t>Group</a:t>
            </a:r>
          </a:p>
        </p:txBody>
      </p:sp>
      <p:sp>
        <p:nvSpPr>
          <p:cNvPr id="3" name="Content Placeholder 2">
            <a:extLst>
              <a:ext uri="{FF2B5EF4-FFF2-40B4-BE49-F238E27FC236}">
                <a16:creationId xmlns:a16="http://schemas.microsoft.com/office/drawing/2014/main" id="{8A8B2850-D85C-D389-0D6E-E5BA17C916EB}"/>
              </a:ext>
            </a:extLst>
          </p:cNvPr>
          <p:cNvSpPr>
            <a:spLocks noGrp="1"/>
          </p:cNvSpPr>
          <p:nvPr>
            <p:ph idx="1"/>
          </p:nvPr>
        </p:nvSpPr>
        <p:spPr/>
        <p:txBody>
          <a:bodyPr>
            <a:normAutofit/>
          </a:bodyPr>
          <a:lstStyle/>
          <a:p>
            <a:r>
              <a:rPr lang="en-US" dirty="0">
                <a:solidFill>
                  <a:srgbClr val="000000"/>
                </a:solidFill>
                <a:latin typeface="Times New Roman" panose="02020603050405020304" pitchFamily="18" charset="0"/>
                <a:cs typeface="Times New Roman" panose="02020603050405020304" pitchFamily="18" charset="0"/>
              </a:rPr>
              <a:t>(Z,-) Form a group?</a:t>
            </a:r>
          </a:p>
          <a:p>
            <a:r>
              <a:rPr lang="en-US" dirty="0">
                <a:solidFill>
                  <a:srgbClr val="000000"/>
                </a:solidFill>
                <a:latin typeface="Times New Roman" panose="02020603050405020304" pitchFamily="18" charset="0"/>
                <a:cs typeface="Times New Roman" panose="02020603050405020304" pitchFamily="18" charset="0"/>
              </a:rPr>
              <a:t>No</a:t>
            </a:r>
          </a:p>
          <a:p>
            <a:r>
              <a:rPr lang="en-US" dirty="0">
                <a:solidFill>
                  <a:srgbClr val="000000"/>
                </a:solidFill>
                <a:latin typeface="Times New Roman" panose="02020603050405020304" pitchFamily="18" charset="0"/>
                <a:cs typeface="Times New Roman" panose="02020603050405020304" pitchFamily="18" charset="0"/>
              </a:rPr>
              <a:t>(Z,/) Form a group?</a:t>
            </a:r>
          </a:p>
          <a:p>
            <a:r>
              <a:rPr lang="en-US" dirty="0">
                <a:solidFill>
                  <a:srgbClr val="000000"/>
                </a:solidFill>
                <a:latin typeface="Times New Roman" panose="02020603050405020304" pitchFamily="18" charset="0"/>
                <a:cs typeface="Times New Roman" panose="02020603050405020304" pitchFamily="18" charset="0"/>
              </a:rPr>
              <a:t>No, Z is not closed under division</a:t>
            </a: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dirty="0">
              <a:solidFill>
                <a:srgbClr val="000000"/>
              </a:solidFill>
              <a:latin typeface="Times New Roman" panose="02020603050405020304" pitchFamily="18" charset="0"/>
              <a:cs typeface="Times New Roman" panose="02020603050405020304" pitchFamily="18" charset="0"/>
            </a:endParaRPr>
          </a:p>
          <a:p>
            <a:endParaRPr lang="en-US" b="0" i="0" dirty="0">
              <a:solidFill>
                <a:srgbClr val="000000"/>
              </a:solidFill>
              <a:effectLst/>
              <a:latin typeface="Times New Roman" panose="02020603050405020304" pitchFamily="18" charset="0"/>
              <a:cs typeface="Times New Roman" panose="02020603050405020304" pitchFamily="18" charset="0"/>
            </a:endParaRPr>
          </a:p>
          <a:p>
            <a:endParaRPr lang="en-US" dirty="0"/>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81BAF007-2D3F-3F60-60D3-3B35780DC8D9}"/>
                  </a:ext>
                </a:extLst>
              </p14:cNvPr>
              <p14:cNvContentPartPr/>
              <p14:nvPr/>
            </p14:nvContentPartPr>
            <p14:xfrm>
              <a:off x="6450840" y="1797480"/>
              <a:ext cx="360" cy="360"/>
            </p14:xfrm>
          </p:contentPart>
        </mc:Choice>
        <mc:Fallback xmlns="">
          <p:pic>
            <p:nvPicPr>
              <p:cNvPr id="12" name="Ink 11">
                <a:extLst>
                  <a:ext uri="{FF2B5EF4-FFF2-40B4-BE49-F238E27FC236}">
                    <a16:creationId xmlns:a16="http://schemas.microsoft.com/office/drawing/2014/main" id="{81BAF007-2D3F-3F60-60D3-3B35780DC8D9}"/>
                  </a:ext>
                </a:extLst>
              </p:cNvPr>
              <p:cNvPicPr/>
              <p:nvPr/>
            </p:nvPicPr>
            <p:blipFill>
              <a:blip r:embed="rId6"/>
              <a:stretch>
                <a:fillRect/>
              </a:stretch>
            </p:blipFill>
            <p:spPr>
              <a:xfrm>
                <a:off x="6441480" y="1788120"/>
                <a:ext cx="19080" cy="19080"/>
              </a:xfrm>
              <a:prstGeom prst="rect">
                <a:avLst/>
              </a:prstGeom>
            </p:spPr>
          </p:pic>
        </mc:Fallback>
      </mc:AlternateContent>
    </p:spTree>
    <p:custDataLst>
      <p:tags r:id="rId1"/>
    </p:custDataLst>
    <p:extLst>
      <p:ext uri="{BB962C8B-B14F-4D97-AF65-F5344CB8AC3E}">
        <p14:creationId xmlns:p14="http://schemas.microsoft.com/office/powerpoint/2010/main" val="8585201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4591-D5DB-9805-CF3C-899128E2CA1D}"/>
              </a:ext>
            </a:extLst>
          </p:cNvPr>
          <p:cNvSpPr>
            <a:spLocks noGrp="1"/>
          </p:cNvSpPr>
          <p:nvPr>
            <p:ph type="title"/>
          </p:nvPr>
        </p:nvSpPr>
        <p:spPr/>
        <p:txBody>
          <a:bodyPr/>
          <a:lstStyle/>
          <a:p>
            <a:r>
              <a:rPr lang="en-US" dirty="0"/>
              <a:t>Group</a:t>
            </a:r>
          </a:p>
        </p:txBody>
      </p:sp>
      <p:sp>
        <p:nvSpPr>
          <p:cNvPr id="3" name="Content Placeholder 2">
            <a:extLst>
              <a:ext uri="{FF2B5EF4-FFF2-40B4-BE49-F238E27FC236}">
                <a16:creationId xmlns:a16="http://schemas.microsoft.com/office/drawing/2014/main" id="{CD79AAEB-44B7-0D7C-CA3C-CD75F27FBA00}"/>
              </a:ext>
            </a:extLst>
          </p:cNvPr>
          <p:cNvSpPr>
            <a:spLocks noGrp="1"/>
          </p:cNvSpPr>
          <p:nvPr>
            <p:ph idx="1"/>
          </p:nvPr>
        </p:nvSpPr>
        <p:spPr/>
        <p:txBody>
          <a:bodyPr/>
          <a:lstStyle/>
          <a:p>
            <a:pPr indent="-457200">
              <a:lnSpc>
                <a:spcPct val="150000"/>
              </a:lnSpc>
            </a:pPr>
            <a:r>
              <a:rPr lang="en-US" altLang="en-US" dirty="0"/>
              <a:t>An </a:t>
            </a:r>
            <a:r>
              <a:rPr lang="en-US" altLang="en-US" b="1" u="sng" dirty="0">
                <a:solidFill>
                  <a:srgbClr val="002060"/>
                </a:solidFill>
              </a:rPr>
              <a:t>Abelian</a:t>
            </a:r>
            <a:r>
              <a:rPr lang="en-US" altLang="en-US" b="1" u="sng" dirty="0"/>
              <a:t> or Commutative Group</a:t>
            </a:r>
            <a:r>
              <a:rPr lang="en-US" altLang="en-US" dirty="0"/>
              <a:t> is a Group with the additional condition</a:t>
            </a:r>
          </a:p>
          <a:p>
            <a:pPr lvl="1" indent="-457200">
              <a:lnSpc>
                <a:spcPct val="150000"/>
              </a:lnSpc>
              <a:buFontTx/>
              <a:buAutoNum type="arabicPeriod" startAt="5"/>
            </a:pPr>
            <a:r>
              <a:rPr lang="en-US" altLang="en-US" b="1" dirty="0">
                <a:solidFill>
                  <a:srgbClr val="002060"/>
                </a:solidFill>
              </a:rPr>
              <a:t>Commutativity</a:t>
            </a:r>
            <a:r>
              <a:rPr lang="en-US" altLang="en-US" b="1" dirty="0"/>
              <a:t>.</a:t>
            </a:r>
            <a:r>
              <a:rPr lang="en-US" altLang="en-US" dirty="0"/>
              <a:t> For all </a:t>
            </a:r>
            <a:r>
              <a:rPr lang="en-US" altLang="en-US" i="1" dirty="0" err="1"/>
              <a:t>a,b</a:t>
            </a:r>
            <a:r>
              <a:rPr lang="en-US" altLang="en-US" i="1" dirty="0"/>
              <a:t> </a:t>
            </a:r>
            <a:r>
              <a:rPr lang="en-US" altLang="en-US" dirty="0">
                <a:sym typeface="Symbol" panose="05050102010706020507" pitchFamily="18" charset="2"/>
              </a:rPr>
              <a:t></a:t>
            </a:r>
            <a:r>
              <a:rPr lang="en-US" altLang="en-US" i="1" dirty="0">
                <a:sym typeface="Math1" pitchFamily="2" charset="2"/>
              </a:rPr>
              <a:t> G, a*b=b*a</a:t>
            </a:r>
            <a:endParaRPr lang="en-US" dirty="0"/>
          </a:p>
        </p:txBody>
      </p:sp>
    </p:spTree>
    <p:extLst>
      <p:ext uri="{BB962C8B-B14F-4D97-AF65-F5344CB8AC3E}">
        <p14:creationId xmlns:p14="http://schemas.microsoft.com/office/powerpoint/2010/main" val="3075161039"/>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Slide Number Placeholder 5">
            <a:extLst>
              <a:ext uri="{FF2B5EF4-FFF2-40B4-BE49-F238E27FC236}">
                <a16:creationId xmlns:a16="http://schemas.microsoft.com/office/drawing/2014/main" id="{9F65B0CA-CEEF-D48A-A8FA-824A7F006A64}"/>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Comic Sans MS" panose="030F0702030302020204" pitchFamily="66" charset="0"/>
              </a:defRPr>
            </a:lvl1pPr>
            <a:lvl2pPr marL="742950" indent="-285750">
              <a:defRPr sz="2400">
                <a:solidFill>
                  <a:schemeClr val="tx1"/>
                </a:solidFill>
                <a:latin typeface="Comic Sans MS" panose="030F0702030302020204" pitchFamily="66" charset="0"/>
              </a:defRPr>
            </a:lvl2pPr>
            <a:lvl3pPr marL="1143000" indent="-228600">
              <a:defRPr sz="2400">
                <a:solidFill>
                  <a:schemeClr val="tx1"/>
                </a:solidFill>
                <a:latin typeface="Comic Sans MS" panose="030F0702030302020204" pitchFamily="66" charset="0"/>
              </a:defRPr>
            </a:lvl3pPr>
            <a:lvl4pPr marL="1600200" indent="-228600">
              <a:defRPr sz="2400">
                <a:solidFill>
                  <a:schemeClr val="tx1"/>
                </a:solidFill>
                <a:latin typeface="Comic Sans MS" panose="030F0702030302020204" pitchFamily="66" charset="0"/>
              </a:defRPr>
            </a:lvl4pPr>
            <a:lvl5pPr marL="2057400" indent="-228600">
              <a:defRPr sz="2400">
                <a:solidFill>
                  <a:schemeClr val="tx1"/>
                </a:solidFill>
                <a:latin typeface="Comic Sans MS" panose="030F0702030302020204" pitchFamily="66" charset="0"/>
              </a:defRPr>
            </a:lvl5pPr>
            <a:lvl6pPr marL="2514600" indent="-228600" eaLnBrk="0" fontAlgn="base" hangingPunct="0">
              <a:spcBef>
                <a:spcPct val="0"/>
              </a:spcBef>
              <a:spcAft>
                <a:spcPct val="0"/>
              </a:spcAft>
              <a:defRPr sz="2400">
                <a:solidFill>
                  <a:schemeClr val="tx1"/>
                </a:solidFill>
                <a:latin typeface="Comic Sans MS" panose="030F0702030302020204" pitchFamily="66" charset="0"/>
              </a:defRPr>
            </a:lvl6pPr>
            <a:lvl7pPr marL="2971800" indent="-228600" eaLnBrk="0" fontAlgn="base" hangingPunct="0">
              <a:spcBef>
                <a:spcPct val="0"/>
              </a:spcBef>
              <a:spcAft>
                <a:spcPct val="0"/>
              </a:spcAft>
              <a:defRPr sz="2400">
                <a:solidFill>
                  <a:schemeClr val="tx1"/>
                </a:solidFill>
                <a:latin typeface="Comic Sans MS" panose="030F0702030302020204" pitchFamily="66" charset="0"/>
              </a:defRPr>
            </a:lvl7pPr>
            <a:lvl8pPr marL="3429000" indent="-228600" eaLnBrk="0" fontAlgn="base" hangingPunct="0">
              <a:spcBef>
                <a:spcPct val="0"/>
              </a:spcBef>
              <a:spcAft>
                <a:spcPct val="0"/>
              </a:spcAft>
              <a:defRPr sz="2400">
                <a:solidFill>
                  <a:schemeClr val="tx1"/>
                </a:solidFill>
                <a:latin typeface="Comic Sans MS" panose="030F0702030302020204" pitchFamily="66" charset="0"/>
              </a:defRPr>
            </a:lvl8pPr>
            <a:lvl9pPr marL="3886200" indent="-228600" eaLnBrk="0" fontAlgn="base" hangingPunct="0">
              <a:spcBef>
                <a:spcPct val="0"/>
              </a:spcBef>
              <a:spcAft>
                <a:spcPct val="0"/>
              </a:spcAft>
              <a:defRPr sz="2400">
                <a:solidFill>
                  <a:schemeClr val="tx1"/>
                </a:solidFill>
                <a:latin typeface="Comic Sans MS" panose="030F0702030302020204" pitchFamily="66" charset="0"/>
              </a:defRPr>
            </a:lvl9pPr>
          </a:lstStyle>
          <a:p>
            <a:r>
              <a:rPr lang="en-US" altLang="en-US" sz="1400">
                <a:latin typeface="Times New Roman" panose="02020603050405020304" pitchFamily="18" charset="0"/>
              </a:rPr>
              <a:t>Page </a:t>
            </a:r>
            <a:fld id="{CD81633C-9C5B-4077-A344-148274AF9208}" type="slidenum">
              <a:rPr lang="en-US" altLang="en-US" sz="1400">
                <a:latin typeface="Times New Roman" panose="02020603050405020304" pitchFamily="18" charset="0"/>
              </a:rPr>
              <a:pPr/>
              <a:t>48</a:t>
            </a:fld>
            <a:endParaRPr lang="en-US" altLang="en-US" sz="1400">
              <a:latin typeface="Times New Roman" panose="02020603050405020304" pitchFamily="18" charset="0"/>
            </a:endParaRPr>
          </a:p>
        </p:txBody>
      </p:sp>
      <p:sp>
        <p:nvSpPr>
          <p:cNvPr id="46084" name="Rectangle 2">
            <a:extLst>
              <a:ext uri="{FF2B5EF4-FFF2-40B4-BE49-F238E27FC236}">
                <a16:creationId xmlns:a16="http://schemas.microsoft.com/office/drawing/2014/main" id="{5EDD2182-F73E-7574-2914-486CDFF46F31}"/>
              </a:ext>
            </a:extLst>
          </p:cNvPr>
          <p:cNvSpPr>
            <a:spLocks noGrp="1" noChangeArrowheads="1"/>
          </p:cNvSpPr>
          <p:nvPr>
            <p:ph type="title"/>
          </p:nvPr>
        </p:nvSpPr>
        <p:spPr/>
        <p:txBody>
          <a:bodyPr/>
          <a:lstStyle/>
          <a:p>
            <a:r>
              <a:rPr lang="en-US" altLang="en-US"/>
              <a:t>Fields</a:t>
            </a:r>
          </a:p>
        </p:txBody>
      </p:sp>
      <p:sp>
        <p:nvSpPr>
          <p:cNvPr id="46085" name="Rectangle 3">
            <a:extLst>
              <a:ext uri="{FF2B5EF4-FFF2-40B4-BE49-F238E27FC236}">
                <a16:creationId xmlns:a16="http://schemas.microsoft.com/office/drawing/2014/main" id="{96DB4FAC-9ED8-55A9-EE94-C433DDFC975C}"/>
              </a:ext>
            </a:extLst>
          </p:cNvPr>
          <p:cNvSpPr>
            <a:spLocks noGrp="1" noChangeArrowheads="1"/>
          </p:cNvSpPr>
          <p:nvPr>
            <p:ph idx="1"/>
          </p:nvPr>
        </p:nvSpPr>
        <p:spPr/>
        <p:txBody>
          <a:bodyPr>
            <a:normAutofit lnSpcReduction="10000"/>
          </a:bodyPr>
          <a:lstStyle/>
          <a:p>
            <a:pPr indent="-457200">
              <a:lnSpc>
                <a:spcPct val="150000"/>
              </a:lnSpc>
            </a:pPr>
            <a:r>
              <a:rPr lang="en-US" altLang="en-US" dirty="0"/>
              <a:t>A </a:t>
            </a:r>
            <a:r>
              <a:rPr lang="en-US" altLang="en-US" b="1" u="sng" dirty="0"/>
              <a:t>Field</a:t>
            </a:r>
            <a:r>
              <a:rPr lang="en-US" altLang="en-US" dirty="0"/>
              <a:t> is a set of elements F with binary operators * and + such that</a:t>
            </a:r>
          </a:p>
          <a:p>
            <a:pPr lvl="1" indent="-457200">
              <a:lnSpc>
                <a:spcPct val="150000"/>
              </a:lnSpc>
              <a:buFontTx/>
              <a:buAutoNum type="arabicPeriod"/>
            </a:pPr>
            <a:r>
              <a:rPr lang="en-US" altLang="en-US" dirty="0"/>
              <a:t> (F, +) is an </a:t>
            </a:r>
            <a:r>
              <a:rPr lang="en-US" altLang="en-US" b="1" u="sng" dirty="0"/>
              <a:t>abelian group</a:t>
            </a:r>
          </a:p>
          <a:p>
            <a:pPr lvl="1" indent="-457200">
              <a:lnSpc>
                <a:spcPct val="150000"/>
              </a:lnSpc>
              <a:buFontTx/>
              <a:buAutoNum type="arabicPeriod"/>
            </a:pPr>
            <a:r>
              <a:rPr lang="en-US" altLang="en-US" dirty="0"/>
              <a:t> (F \ I</a:t>
            </a:r>
            <a:r>
              <a:rPr lang="en-US" altLang="en-US" baseline="-25000" dirty="0"/>
              <a:t>+</a:t>
            </a:r>
            <a:r>
              <a:rPr lang="en-US" altLang="en-US" dirty="0"/>
              <a:t>, *) is an </a:t>
            </a:r>
            <a:r>
              <a:rPr lang="en-US" altLang="en-US" b="1" u="sng" dirty="0"/>
              <a:t>abelian group</a:t>
            </a:r>
            <a:r>
              <a:rPr lang="en-US" altLang="en-US" dirty="0"/>
              <a:t> </a:t>
            </a:r>
            <a:br>
              <a:rPr lang="en-US" altLang="en-US" dirty="0"/>
            </a:br>
            <a:r>
              <a:rPr lang="en-US" altLang="en-US" dirty="0"/>
              <a:t>the “multiplicative group”</a:t>
            </a:r>
            <a:endParaRPr lang="en-US" altLang="en-US" b="1" u="sng" dirty="0"/>
          </a:p>
          <a:p>
            <a:pPr lvl="1" indent="-457200">
              <a:lnSpc>
                <a:spcPct val="150000"/>
              </a:lnSpc>
              <a:buFontTx/>
              <a:buAutoNum type="arabicPeriod"/>
            </a:pPr>
            <a:r>
              <a:rPr lang="en-US" altLang="en-US" dirty="0"/>
              <a:t> </a:t>
            </a:r>
            <a:r>
              <a:rPr lang="en-US" altLang="en-US" b="1" u="sng" dirty="0"/>
              <a:t>Distribution</a:t>
            </a:r>
            <a:r>
              <a:rPr lang="en-US" altLang="en-US" dirty="0"/>
              <a:t>:  a*(</a:t>
            </a:r>
            <a:r>
              <a:rPr lang="en-US" altLang="en-US" dirty="0" err="1"/>
              <a:t>b+c</a:t>
            </a:r>
            <a:r>
              <a:rPr lang="en-US" altLang="en-US" dirty="0"/>
              <a:t>) = a*b + a*c</a:t>
            </a:r>
          </a:p>
          <a:p>
            <a:pPr lvl="1" indent="-457200">
              <a:lnSpc>
                <a:spcPct val="150000"/>
              </a:lnSpc>
              <a:buFontTx/>
              <a:buAutoNum type="arabicPeriod"/>
            </a:pPr>
            <a:r>
              <a:rPr lang="en-US" altLang="en-US" dirty="0"/>
              <a:t> </a:t>
            </a:r>
            <a:r>
              <a:rPr lang="en-US" altLang="en-US" b="1" u="sng" dirty="0"/>
              <a:t>Cancellation</a:t>
            </a:r>
            <a:r>
              <a:rPr lang="en-US" altLang="en-US" dirty="0"/>
              <a:t>: a*I</a:t>
            </a:r>
            <a:r>
              <a:rPr lang="en-US" altLang="en-US" baseline="-25000" dirty="0"/>
              <a:t>+ </a:t>
            </a:r>
            <a:r>
              <a:rPr lang="en-US" altLang="en-US" dirty="0"/>
              <a:t>= I</a:t>
            </a:r>
            <a:r>
              <a:rPr lang="en-US" altLang="en-US" baseline="-25000" dirty="0"/>
              <a:t>+</a:t>
            </a:r>
            <a:r>
              <a:rPr lang="en-US" altLang="en-US" dirty="0"/>
              <a:t> </a:t>
            </a:r>
          </a:p>
          <a:p>
            <a:pPr indent="-457200">
              <a:lnSpc>
                <a:spcPct val="150000"/>
              </a:lnSpc>
            </a:pPr>
            <a:r>
              <a:rPr lang="en-US" altLang="en-US" dirty="0"/>
              <a:t>The </a:t>
            </a:r>
            <a:r>
              <a:rPr lang="en-US" altLang="en-US" b="1" dirty="0"/>
              <a:t>order</a:t>
            </a:r>
            <a:r>
              <a:rPr lang="en-US" altLang="en-US" dirty="0"/>
              <a:t> of a field is the number of elements.</a:t>
            </a:r>
          </a:p>
          <a:p>
            <a:pPr indent="-457200">
              <a:lnSpc>
                <a:spcPct val="150000"/>
              </a:lnSpc>
            </a:pPr>
            <a:r>
              <a:rPr lang="en-US" altLang="en-US" dirty="0"/>
              <a:t>A field of finite order is a </a:t>
            </a:r>
            <a:r>
              <a:rPr lang="en-US" altLang="en-US" b="1" dirty="0"/>
              <a:t>finite field</a:t>
            </a:r>
            <a:r>
              <a:rPr lang="en-US" altLang="en-US" dirty="0"/>
              <a:t>.</a:t>
            </a:r>
          </a:p>
          <a:p>
            <a:pPr indent="-457200"/>
            <a:endParaRPr lang="en-US" altLang="en-US" baseline="-25000" dirty="0"/>
          </a:p>
        </p:txBody>
      </p:sp>
      <p:sp>
        <p:nvSpPr>
          <p:cNvPr id="46082" name="Footer Placeholder 4">
            <a:extLst>
              <a:ext uri="{FF2B5EF4-FFF2-40B4-BE49-F238E27FC236}">
                <a16:creationId xmlns:a16="http://schemas.microsoft.com/office/drawing/2014/main" id="{E0DA6BA6-29A1-B895-F524-DE709DDC0D9A}"/>
              </a:ext>
            </a:extLst>
          </p:cNvPr>
          <p:cNvSpPr>
            <a:spLocks noGrp="1"/>
          </p:cNvSpPr>
          <p:nvPr>
            <p:ph type="ftr" sz="quarter" idx="4294967295"/>
          </p:nvPr>
        </p:nvSpPr>
        <p:spPr>
          <a:xfrm>
            <a:off x="0" y="0"/>
            <a:ext cx="0" cy="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Comic Sans MS" panose="030F0702030302020204" pitchFamily="66" charset="0"/>
              </a:defRPr>
            </a:lvl1pPr>
            <a:lvl2pPr marL="742950" indent="-285750">
              <a:defRPr sz="2400">
                <a:solidFill>
                  <a:schemeClr val="tx1"/>
                </a:solidFill>
                <a:latin typeface="Comic Sans MS" panose="030F0702030302020204" pitchFamily="66" charset="0"/>
              </a:defRPr>
            </a:lvl2pPr>
            <a:lvl3pPr marL="1143000" indent="-228600">
              <a:defRPr sz="2400">
                <a:solidFill>
                  <a:schemeClr val="tx1"/>
                </a:solidFill>
                <a:latin typeface="Comic Sans MS" panose="030F0702030302020204" pitchFamily="66" charset="0"/>
              </a:defRPr>
            </a:lvl3pPr>
            <a:lvl4pPr marL="1600200" indent="-228600">
              <a:defRPr sz="2400">
                <a:solidFill>
                  <a:schemeClr val="tx1"/>
                </a:solidFill>
                <a:latin typeface="Comic Sans MS" panose="030F0702030302020204" pitchFamily="66" charset="0"/>
              </a:defRPr>
            </a:lvl4pPr>
            <a:lvl5pPr marL="2057400" indent="-228600">
              <a:defRPr sz="2400">
                <a:solidFill>
                  <a:schemeClr val="tx1"/>
                </a:solidFill>
                <a:latin typeface="Comic Sans MS" panose="030F0702030302020204" pitchFamily="66" charset="0"/>
              </a:defRPr>
            </a:lvl5pPr>
            <a:lvl6pPr marL="2514600" indent="-228600" eaLnBrk="0" fontAlgn="base" hangingPunct="0">
              <a:spcBef>
                <a:spcPct val="0"/>
              </a:spcBef>
              <a:spcAft>
                <a:spcPct val="0"/>
              </a:spcAft>
              <a:defRPr sz="2400">
                <a:solidFill>
                  <a:schemeClr val="tx1"/>
                </a:solidFill>
                <a:latin typeface="Comic Sans MS" panose="030F0702030302020204" pitchFamily="66" charset="0"/>
              </a:defRPr>
            </a:lvl6pPr>
            <a:lvl7pPr marL="2971800" indent="-228600" eaLnBrk="0" fontAlgn="base" hangingPunct="0">
              <a:spcBef>
                <a:spcPct val="0"/>
              </a:spcBef>
              <a:spcAft>
                <a:spcPct val="0"/>
              </a:spcAft>
              <a:defRPr sz="2400">
                <a:solidFill>
                  <a:schemeClr val="tx1"/>
                </a:solidFill>
                <a:latin typeface="Comic Sans MS" panose="030F0702030302020204" pitchFamily="66" charset="0"/>
              </a:defRPr>
            </a:lvl7pPr>
            <a:lvl8pPr marL="3429000" indent="-228600" eaLnBrk="0" fontAlgn="base" hangingPunct="0">
              <a:spcBef>
                <a:spcPct val="0"/>
              </a:spcBef>
              <a:spcAft>
                <a:spcPct val="0"/>
              </a:spcAft>
              <a:defRPr sz="2400">
                <a:solidFill>
                  <a:schemeClr val="tx1"/>
                </a:solidFill>
                <a:latin typeface="Comic Sans MS" panose="030F0702030302020204" pitchFamily="66" charset="0"/>
              </a:defRPr>
            </a:lvl8pPr>
            <a:lvl9pPr marL="3886200" indent="-228600" eaLnBrk="0" fontAlgn="base" hangingPunct="0">
              <a:spcBef>
                <a:spcPct val="0"/>
              </a:spcBef>
              <a:spcAft>
                <a:spcPct val="0"/>
              </a:spcAft>
              <a:defRPr sz="2400">
                <a:solidFill>
                  <a:schemeClr val="tx1"/>
                </a:solidFill>
                <a:latin typeface="Comic Sans MS" panose="030F0702030302020204" pitchFamily="66" charset="0"/>
              </a:defRPr>
            </a:lvl9pPr>
          </a:lstStyle>
          <a:p>
            <a:r>
              <a:rPr lang="en-US" altLang="en-US" sz="1400">
                <a:latin typeface="Times New Roman" panose="02020603050405020304" pitchFamily="18" charset="0"/>
              </a:rPr>
              <a:t>15-853</a:t>
            </a:r>
          </a:p>
        </p:txBody>
      </p:sp>
    </p:spTree>
    <p:extLst>
      <p:ext uri="{BB962C8B-B14F-4D97-AF65-F5344CB8AC3E}">
        <p14:creationId xmlns:p14="http://schemas.microsoft.com/office/powerpoint/2010/main" val="2653378577"/>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6A6EEBD-3F26-330D-10BB-A3D54B9D8FBB}"/>
              </a:ext>
            </a:extLst>
          </p:cNvPr>
          <p:cNvSpPr>
            <a:spLocks noGrp="1"/>
          </p:cNvSpPr>
          <p:nvPr>
            <p:ph type="title"/>
          </p:nvPr>
        </p:nvSpPr>
        <p:spPr/>
        <p:txBody>
          <a:bodyPr/>
          <a:lstStyle/>
          <a:p>
            <a:r>
              <a:rPr lang="en-US" dirty="0"/>
              <a:t>Finite field Application </a:t>
            </a:r>
            <a:r>
              <a:rPr lang="ar-EG" dirty="0"/>
              <a:t>للاطلاع فقط</a:t>
            </a:r>
            <a:endParaRPr lang="en-US" dirty="0"/>
          </a:p>
        </p:txBody>
      </p:sp>
      <p:sp>
        <p:nvSpPr>
          <p:cNvPr id="3" name="Content Placeholder 2">
            <a:extLst>
              <a:ext uri="{FF2B5EF4-FFF2-40B4-BE49-F238E27FC236}">
                <a16:creationId xmlns:a16="http://schemas.microsoft.com/office/drawing/2014/main" id="{C17F9217-4D57-3B26-FD87-732F80E83288}"/>
              </a:ext>
            </a:extLst>
          </p:cNvPr>
          <p:cNvSpPr>
            <a:spLocks noGrp="1"/>
          </p:cNvSpPr>
          <p:nvPr>
            <p:ph idx="1"/>
          </p:nvPr>
        </p:nvSpPr>
        <p:spPr/>
        <p:txBody>
          <a:bodyPr>
            <a:normAutofit fontScale="92500"/>
          </a:bodyPr>
          <a:lstStyle/>
          <a:p>
            <a:pPr algn="just">
              <a:lnSpc>
                <a:spcPct val="120000"/>
              </a:lnSpc>
              <a:spcBef>
                <a:spcPts val="0"/>
              </a:spcBef>
            </a:pPr>
            <a:r>
              <a:rPr lang="en-US" sz="2000" b="0" i="0" dirty="0">
                <a:solidFill>
                  <a:srgbClr val="000000"/>
                </a:solidFill>
                <a:effectLst/>
                <a:latin typeface="Times New Roman" panose="02020603050405020304" pitchFamily="18" charset="0"/>
                <a:cs typeface="Times New Roman" panose="02020603050405020304" pitchFamily="18" charset="0"/>
              </a:rPr>
              <a:t>Error Correction Codes: Finite fields are extensively used in coding theory and error correction codes. They form the foundation for constructing error correction codes such as Reed-Solomon codes, BCH codes, and LDPC codes. These codes are widely used in communication systems, storage devices, and data transmission to detect and correct errors.</a:t>
            </a:r>
          </a:p>
          <a:p>
            <a:pPr algn="just">
              <a:lnSpc>
                <a:spcPct val="120000"/>
              </a:lnSpc>
              <a:spcBef>
                <a:spcPts val="0"/>
              </a:spcBef>
            </a:pPr>
            <a:r>
              <a:rPr lang="en-US" sz="2000" b="0" i="0" dirty="0">
                <a:solidFill>
                  <a:srgbClr val="000000"/>
                </a:solidFill>
                <a:effectLst/>
                <a:latin typeface="Times New Roman" panose="02020603050405020304" pitchFamily="18" charset="0"/>
                <a:cs typeface="Times New Roman" panose="02020603050405020304" pitchFamily="18" charset="0"/>
              </a:rPr>
              <a:t>Cryptography: Finite fields play a crucial role in modern cryptography. They are used in the design and implementation of symmetric key algorithms such as the Advanced Encryption Standard (AES) and block ciphers. Finite fields also form the basis for elliptic curve cryptography (ECC), which is widely used in public-key cryptography systems.</a:t>
            </a:r>
          </a:p>
          <a:p>
            <a:pPr algn="just">
              <a:lnSpc>
                <a:spcPct val="120000"/>
              </a:lnSpc>
              <a:spcBef>
                <a:spcPts val="0"/>
              </a:spcBef>
            </a:pPr>
            <a:r>
              <a:rPr lang="en-US" sz="2000" b="0" i="0" dirty="0">
                <a:solidFill>
                  <a:srgbClr val="000000"/>
                </a:solidFill>
                <a:effectLst/>
                <a:latin typeface="Times New Roman" panose="02020603050405020304" pitchFamily="18" charset="0"/>
                <a:cs typeface="Times New Roman" panose="02020603050405020304" pitchFamily="18" charset="0"/>
              </a:rPr>
              <a:t>Combinatorics and Design Theory: Finite fields are used in combinatorics and design theory to construct combinatorial structures such as finite projective planes, block designs, and error-correcting codes. These structures have applications in coding theory, information theory, and experimental design.</a:t>
            </a:r>
          </a:p>
          <a:p>
            <a:pPr algn="just">
              <a:lnSpc>
                <a:spcPct val="120000"/>
              </a:lnSpc>
              <a:spcBef>
                <a:spcPts val="0"/>
              </a:spcBef>
            </a:pPr>
            <a:r>
              <a:rPr lang="en-US" sz="2000" b="0" i="0" dirty="0">
                <a:solidFill>
                  <a:srgbClr val="000000"/>
                </a:solidFill>
                <a:effectLst/>
                <a:latin typeface="Times New Roman" panose="02020603050405020304" pitchFamily="18" charset="0"/>
                <a:cs typeface="Times New Roman" panose="02020603050405020304" pitchFamily="18" charset="0"/>
              </a:rPr>
              <a:t>Finite Field Arithmetic in Hardware: Finite field arithmetic is implemented in hardware for various applications. It is used in digital signal processors (DSPs), field-programmable gate arrays (FPGAs), and cryptographic hardware modules to perform efficient computations involving finite fields.</a:t>
            </a:r>
          </a:p>
        </p:txBody>
      </p:sp>
    </p:spTree>
    <p:extLst>
      <p:ext uri="{BB962C8B-B14F-4D97-AF65-F5344CB8AC3E}">
        <p14:creationId xmlns:p14="http://schemas.microsoft.com/office/powerpoint/2010/main" val="1500846019"/>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219AA99-E292-837B-2767-A4AFE025940D}"/>
              </a:ext>
            </a:extLst>
          </p:cNvPr>
          <p:cNvSpPr>
            <a:spLocks noGrp="1"/>
          </p:cNvSpPr>
          <p:nvPr>
            <p:ph type="title"/>
          </p:nvPr>
        </p:nvSpPr>
        <p:spPr/>
        <p:txBody>
          <a:bodyPr/>
          <a:lstStyle/>
          <a:p>
            <a:r>
              <a:rPr lang="en-US" dirty="0"/>
              <a:t>Recap</a:t>
            </a:r>
          </a:p>
        </p:txBody>
      </p:sp>
    </p:spTree>
    <p:extLst>
      <p:ext uri="{BB962C8B-B14F-4D97-AF65-F5344CB8AC3E}">
        <p14:creationId xmlns:p14="http://schemas.microsoft.com/office/powerpoint/2010/main" val="2246653871"/>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Does 2 divide 68?</a:t>
            </a:r>
          </a:p>
          <a:p>
            <a:r>
              <a:rPr lang="en-US" b="0" i="0" dirty="0">
                <a:solidFill>
                  <a:srgbClr val="212121"/>
                </a:solidFill>
                <a:effectLst/>
                <a:latin typeface="Times New Roman" panose="02020603050405020304" pitchFamily="18" charset="0"/>
                <a:cs typeface="Times New Roman" panose="02020603050405020304" pitchFamily="18" charset="0"/>
              </a:rPr>
              <a:t>Does 15 divide 68?</a:t>
            </a:r>
          </a:p>
          <a:p>
            <a:r>
              <a:rPr lang="en-US" b="0" i="0" dirty="0">
                <a:solidFill>
                  <a:srgbClr val="212121"/>
                </a:solidFill>
                <a:effectLst/>
                <a:latin typeface="Times New Roman" panose="02020603050405020304" pitchFamily="18" charset="0"/>
                <a:cs typeface="Times New Roman" panose="02020603050405020304" pitchFamily="18" charset="0"/>
              </a:rPr>
              <a:t>Does 5 divide 25?</a:t>
            </a:r>
          </a:p>
          <a:p>
            <a:r>
              <a:rPr lang="en-US" b="0" i="0" dirty="0">
                <a:solidFill>
                  <a:srgbClr val="212121"/>
                </a:solidFill>
                <a:effectLst/>
                <a:latin typeface="Times New Roman" panose="02020603050405020304" pitchFamily="18" charset="0"/>
                <a:cs typeface="Times New Roman" panose="02020603050405020304" pitchFamily="18" charset="0"/>
              </a:rPr>
              <a:t>Does 5 divide 2?</a:t>
            </a:r>
          </a:p>
          <a:p>
            <a:endParaRPr lang="en-US" dirty="0">
              <a:solidFill>
                <a:srgbClr val="212121"/>
              </a:solidFill>
              <a:latin typeface="Times New Roman" panose="02020603050405020304" pitchFamily="18" charset="0"/>
              <a:cs typeface="Times New Roman" panose="02020603050405020304" pitchFamily="18" charset="0"/>
            </a:endParaRPr>
          </a:p>
          <a:p>
            <a:endParaRPr lang="en-US" b="0" i="0" dirty="0">
              <a:solidFill>
                <a:srgbClr val="212121"/>
              </a:solidFill>
              <a:effectLst/>
              <a:latin typeface="Times New Roman" panose="02020603050405020304" pitchFamily="18" charset="0"/>
              <a:cs typeface="Times New Roman" panose="02020603050405020304" pitchFamily="18" charset="0"/>
            </a:endParaRPr>
          </a:p>
          <a:p>
            <a:r>
              <a:rPr lang="en-US" dirty="0">
                <a:solidFill>
                  <a:srgbClr val="212121"/>
                </a:solidFill>
                <a:latin typeface="Times New Roman" panose="02020603050405020304" pitchFamily="18" charset="0"/>
                <a:cs typeface="Times New Roman" panose="02020603050405020304" pitchFamily="18" charset="0"/>
              </a:rPr>
              <a:t>Solution </a:t>
            </a:r>
          </a:p>
          <a:p>
            <a:pPr lvl="1"/>
            <a:r>
              <a:rPr lang="en-US" dirty="0">
                <a:solidFill>
                  <a:srgbClr val="212121"/>
                </a:solidFill>
                <a:latin typeface="Times New Roman" panose="02020603050405020304" pitchFamily="18" charset="0"/>
                <a:cs typeface="Times New Roman" panose="02020603050405020304" pitchFamily="18" charset="0"/>
              </a:rPr>
              <a:t>True , False , True , False </a:t>
            </a:r>
          </a:p>
          <a:p>
            <a:endParaRPr lang="en-US" b="0" i="0" dirty="0">
              <a:solidFill>
                <a:srgbClr val="212121"/>
              </a:solidFill>
              <a:effectLst/>
              <a:latin typeface="Times New Roman" panose="02020603050405020304" pitchFamily="18" charset="0"/>
              <a:cs typeface="Times New Roman" panose="02020603050405020304" pitchFamily="18" charset="0"/>
            </a:endParaRPr>
          </a:p>
          <a:p>
            <a:endParaRPr lang="en-US" b="0" i="0" dirty="0">
              <a:solidFill>
                <a:srgbClr val="212121"/>
              </a:solidFill>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1309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 calcmode="lin" valueType="num">
                                      <p:cBhvr additive="base">
                                        <p:cTn id="1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normAutofit/>
          </a:bodyPr>
          <a:lstStyle/>
          <a:p>
            <a:pPr marL="50800" indent="0">
              <a:buNone/>
            </a:pPr>
            <a:r>
              <a:rPr lang="en-US" dirty="0">
                <a:latin typeface="Times New Roman" panose="02020603050405020304" pitchFamily="18" charset="0"/>
                <a:cs typeface="Times New Roman" panose="02020603050405020304" pitchFamily="18" charset="0"/>
              </a:rPr>
              <a:t>Determine whether each of these integers is prime.</a:t>
            </a:r>
          </a:p>
          <a:p>
            <a:r>
              <a:rPr lang="en-US" dirty="0">
                <a:latin typeface="Times New Roman" panose="02020603050405020304" pitchFamily="18" charset="0"/>
                <a:cs typeface="Times New Roman" panose="02020603050405020304" pitchFamily="18" charset="0"/>
              </a:rPr>
              <a:t>a) 21 </a:t>
            </a:r>
          </a:p>
          <a:p>
            <a:r>
              <a:rPr lang="en-US" dirty="0">
                <a:latin typeface="Times New Roman" panose="02020603050405020304" pitchFamily="18" charset="0"/>
                <a:cs typeface="Times New Roman" panose="02020603050405020304" pitchFamily="18" charset="0"/>
              </a:rPr>
              <a:t>b) 29</a:t>
            </a:r>
          </a:p>
          <a:p>
            <a:r>
              <a:rPr lang="en-US" dirty="0">
                <a:latin typeface="Times New Roman" panose="02020603050405020304" pitchFamily="18" charset="0"/>
                <a:cs typeface="Times New Roman" panose="02020603050405020304" pitchFamily="18" charset="0"/>
              </a:rPr>
              <a:t>c) 71 </a:t>
            </a:r>
          </a:p>
          <a:p>
            <a:r>
              <a:rPr lang="en-US" dirty="0">
                <a:latin typeface="Times New Roman" panose="02020603050405020304" pitchFamily="18" charset="0"/>
                <a:cs typeface="Times New Roman" panose="02020603050405020304" pitchFamily="18" charset="0"/>
              </a:rPr>
              <a:t>d) 97</a:t>
            </a:r>
          </a:p>
          <a:p>
            <a:r>
              <a:rPr lang="en-US" dirty="0">
                <a:latin typeface="Times New Roman" panose="02020603050405020304" pitchFamily="18" charset="0"/>
                <a:cs typeface="Times New Roman" panose="02020603050405020304" pitchFamily="18" charset="0"/>
              </a:rPr>
              <a:t>e) 111 </a:t>
            </a:r>
          </a:p>
          <a:p>
            <a:r>
              <a:rPr lang="en-US" dirty="0">
                <a:latin typeface="Times New Roman" panose="02020603050405020304" pitchFamily="18" charset="0"/>
                <a:cs typeface="Times New Roman" panose="02020603050405020304" pitchFamily="18" charset="0"/>
              </a:rPr>
              <a:t>f ) 143</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Solution</a:t>
            </a:r>
          </a:p>
          <a:p>
            <a:pPr lvl="1"/>
            <a:r>
              <a:rPr lang="en-US" dirty="0">
                <a:latin typeface="Times New Roman" panose="02020603050405020304" pitchFamily="18" charset="0"/>
                <a:cs typeface="Times New Roman" panose="02020603050405020304" pitchFamily="18" charset="0"/>
              </a:rPr>
              <a:t>29, 71, 97 prime; 21, 111, 143 not prime</a:t>
            </a:r>
          </a:p>
        </p:txBody>
      </p:sp>
    </p:spTree>
    <p:extLst>
      <p:ext uri="{BB962C8B-B14F-4D97-AF65-F5344CB8AC3E}">
        <p14:creationId xmlns:p14="http://schemas.microsoft.com/office/powerpoint/2010/main" val="31042297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9" end="9"/>
                                            </p:txEl>
                                          </p:spTgt>
                                        </p:tgtEl>
                                        <p:attrNameLst>
                                          <p:attrName>style.visibility</p:attrName>
                                        </p:attrNameLst>
                                      </p:cBhvr>
                                      <p:to>
                                        <p:strVal val="visible"/>
                                      </p:to>
                                    </p:set>
                                    <p:animEffect transition="in" filter="fade">
                                      <p:cBhvr>
                                        <p:cTn id="12" dur="1000"/>
                                        <p:tgtEl>
                                          <p:spTgt spid="3">
                                            <p:txEl>
                                              <p:pRg st="9" end="9"/>
                                            </p:txEl>
                                          </p:spTgt>
                                        </p:tgtEl>
                                      </p:cBhvr>
                                    </p:animEffect>
                                    <p:anim calcmode="lin" valueType="num">
                                      <p:cBhvr>
                                        <p:cTn id="1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lstStyle/>
          <a:p>
            <a:pPr marL="50800" indent="0">
              <a:buNone/>
            </a:pPr>
            <a:r>
              <a:rPr lang="en-US" dirty="0">
                <a:latin typeface="Times New Roman" panose="02020603050405020304" pitchFamily="18" charset="0"/>
                <a:cs typeface="Times New Roman" panose="02020603050405020304" pitchFamily="18" charset="0"/>
              </a:rPr>
              <a:t>Determine whether the integers in each of these sets are relatively prime.</a:t>
            </a:r>
          </a:p>
          <a:p>
            <a:r>
              <a:rPr lang="en-US" dirty="0">
                <a:latin typeface="Times New Roman" panose="02020603050405020304" pitchFamily="18" charset="0"/>
                <a:cs typeface="Times New Roman" panose="02020603050405020304" pitchFamily="18" charset="0"/>
              </a:rPr>
              <a:t>a) 11, 15</a:t>
            </a:r>
          </a:p>
          <a:p>
            <a:r>
              <a:rPr lang="en-US" dirty="0">
                <a:latin typeface="Times New Roman" panose="02020603050405020304" pitchFamily="18" charset="0"/>
                <a:cs typeface="Times New Roman" panose="02020603050405020304" pitchFamily="18" charset="0"/>
              </a:rPr>
              <a:t>b)11,19 </a:t>
            </a:r>
          </a:p>
          <a:p>
            <a:r>
              <a:rPr lang="en-US" dirty="0">
                <a:latin typeface="Times New Roman" panose="02020603050405020304" pitchFamily="18" charset="0"/>
                <a:cs typeface="Times New Roman" panose="02020603050405020304" pitchFamily="18" charset="0"/>
              </a:rPr>
              <a:t>c) 14, 15</a:t>
            </a:r>
          </a:p>
          <a:p>
            <a:r>
              <a:rPr lang="en-US" dirty="0">
                <a:latin typeface="Times New Roman" panose="02020603050405020304" pitchFamily="18" charset="0"/>
                <a:cs typeface="Times New Roman" panose="02020603050405020304" pitchFamily="18" charset="0"/>
              </a:rPr>
              <a:t>d) 14, 21</a:t>
            </a:r>
          </a:p>
          <a:p>
            <a:r>
              <a:rPr lang="en-US" dirty="0">
                <a:latin typeface="Times New Roman" panose="02020603050405020304" pitchFamily="18" charset="0"/>
                <a:cs typeface="Times New Roman" panose="02020603050405020304" pitchFamily="18" charset="0"/>
              </a:rPr>
              <a:t>e) 12, 18</a:t>
            </a:r>
          </a:p>
          <a:p>
            <a:r>
              <a:rPr lang="en-US" dirty="0">
                <a:latin typeface="Times New Roman" panose="02020603050405020304" pitchFamily="18" charset="0"/>
                <a:cs typeface="Times New Roman" panose="02020603050405020304" pitchFamily="18" charset="0"/>
              </a:rPr>
              <a:t>f) 11,22</a:t>
            </a:r>
          </a:p>
          <a:p>
            <a:pPr marL="5080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Solution </a:t>
            </a:r>
          </a:p>
          <a:p>
            <a:pPr marL="533400" lvl="1" indent="0">
              <a:buNone/>
            </a:pPr>
            <a:r>
              <a:rPr lang="en-US" dirty="0">
                <a:latin typeface="Times New Roman" panose="02020603050405020304" pitchFamily="18" charset="0"/>
                <a:cs typeface="Times New Roman" panose="02020603050405020304" pitchFamily="18" charset="0"/>
              </a:rPr>
              <a:t>a) Yes       b) Yes   c</a:t>
            </a:r>
            <a:r>
              <a:rPr lang="en-US">
                <a:latin typeface="Times New Roman" panose="02020603050405020304" pitchFamily="18" charset="0"/>
                <a:cs typeface="Times New Roman" panose="02020603050405020304" pitchFamily="18" charset="0"/>
              </a:rPr>
              <a:t>)Yes  </a:t>
            </a:r>
            <a:r>
              <a:rPr lang="en-US" dirty="0">
                <a:latin typeface="Times New Roman" panose="02020603050405020304" pitchFamily="18" charset="0"/>
                <a:cs typeface="Times New Roman" panose="02020603050405020304" pitchFamily="18" charset="0"/>
              </a:rPr>
              <a:t>d) No      e) No    f) No</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71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500"/>
                                        <p:tgtEl>
                                          <p:spTgt spid="3">
                                            <p:txEl>
                                              <p:pRg st="8" end="8"/>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fade">
                                      <p:cBhvr>
                                        <p:cTn id="1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Encrypt the message DO NOT PASS GO by translating the letters into numbers, applying the given encryption function</a:t>
            </a:r>
          </a:p>
          <a:p>
            <a:pPr marL="50800" indent="0">
              <a:buNone/>
            </a:pPr>
            <a:r>
              <a:rPr lang="en-US" dirty="0">
                <a:latin typeface="Times New Roman" panose="02020603050405020304" pitchFamily="18" charset="0"/>
                <a:cs typeface="Times New Roman" panose="02020603050405020304" pitchFamily="18" charset="0"/>
              </a:rPr>
              <a:t>	a) f (p) = (p + 3) mod 26 (the Caesar cipher)</a:t>
            </a:r>
          </a:p>
          <a:p>
            <a:pPr marL="50800" indent="0">
              <a:buNone/>
            </a:pPr>
            <a:r>
              <a:rPr lang="en-US" dirty="0">
                <a:latin typeface="Times New Roman" panose="02020603050405020304" pitchFamily="18" charset="0"/>
                <a:cs typeface="Times New Roman" panose="02020603050405020304" pitchFamily="18" charset="0"/>
              </a:rPr>
              <a:t>	b) f (p) = (p + 13) mod 26</a:t>
            </a:r>
          </a:p>
          <a:p>
            <a:pPr marL="50800" indent="0">
              <a:buNone/>
            </a:pPr>
            <a:r>
              <a:rPr lang="en-US" dirty="0">
                <a:latin typeface="Times New Roman" panose="02020603050405020304" pitchFamily="18" charset="0"/>
                <a:cs typeface="Times New Roman" panose="02020603050405020304" pitchFamily="18" charset="0"/>
              </a:rPr>
              <a:t>	c) f (p) = (3p + 7) mod 26</a:t>
            </a: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Solutions</a:t>
            </a:r>
          </a:p>
          <a:p>
            <a:pPr marL="565150" indent="-514350">
              <a:buAutoNum type="alphaLcParenR"/>
            </a:pPr>
            <a:r>
              <a:rPr lang="en-US" dirty="0">
                <a:latin typeface="Times New Roman" panose="02020603050405020304" pitchFamily="18" charset="0"/>
                <a:cs typeface="Times New Roman" panose="02020603050405020304" pitchFamily="18" charset="0"/>
              </a:rPr>
              <a:t>GR QRW SDVV JR </a:t>
            </a:r>
          </a:p>
          <a:p>
            <a:pPr marL="565150" indent="-514350">
              <a:buAutoNum type="alphaLcParenR"/>
            </a:pPr>
            <a:r>
              <a:rPr lang="en-US" dirty="0">
                <a:latin typeface="Times New Roman" panose="02020603050405020304" pitchFamily="18" charset="0"/>
                <a:cs typeface="Times New Roman" panose="02020603050405020304" pitchFamily="18" charset="0"/>
              </a:rPr>
              <a:t>QB ABG CNFF TB</a:t>
            </a:r>
          </a:p>
          <a:p>
            <a:pPr marL="565150" indent="-514350">
              <a:buAutoNum type="alphaLcParenR"/>
            </a:pPr>
            <a:r>
              <a:rPr lang="en-US" dirty="0">
                <a:latin typeface="Times New Roman" panose="02020603050405020304" pitchFamily="18" charset="0"/>
                <a:cs typeface="Times New Roman" panose="02020603050405020304" pitchFamily="18" charset="0"/>
              </a:rPr>
              <a:t> QX UXM AHJJ ZX</a:t>
            </a:r>
          </a:p>
          <a:p>
            <a:pPr marL="5080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40006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anim calcmode="lin" valueType="num">
                                      <p:cBhvr additive="base">
                                        <p:cTn id="1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 calcmode="lin" valueType="num">
                                      <p:cBhvr additive="base">
                                        <p:cTn id="1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normAutofit fontScale="92500" lnSpcReduction="10000"/>
              </a:bodyPr>
              <a:lstStyle/>
              <a:p>
                <a:pPr marL="50800" indent="0">
                  <a:buNone/>
                </a:pPr>
                <a:r>
                  <a:rPr lang="en-US" dirty="0">
                    <a:latin typeface="Times New Roman" panose="02020603050405020304" pitchFamily="18" charset="0"/>
                    <a:cs typeface="Times New Roman" panose="02020603050405020304" pitchFamily="18" charset="0"/>
                  </a:rPr>
                  <a:t>Decrypt these messages encrypted using the shift cipher</a:t>
                </a:r>
              </a:p>
              <a:p>
                <a:pPr marL="50800" indent="0">
                  <a:buNone/>
                </a:pPr>
                <a14:m>
                  <m:oMath xmlns:m="http://schemas.openxmlformats.org/officeDocument/2006/math">
                    <m:r>
                      <a:rPr lang="en-US" i="1" dirty="0" smtClean="0">
                        <a:latin typeface="Cambria Math" panose="02040503050406030204" pitchFamily="18" charset="0"/>
                      </a:rPr>
                      <m:t> </m:t>
                    </m:r>
                    <m:r>
                      <a:rPr lang="en-US" i="1" dirty="0" smtClean="0">
                        <a:latin typeface="Cambria Math" panose="02040503050406030204" pitchFamily="18" charset="0"/>
                      </a:rPr>
                      <m:t>𝑓</m:t>
                    </m:r>
                    <m:r>
                      <a:rPr lang="en-US" i="1" dirty="0" smtClean="0">
                        <a:latin typeface="Cambria Math" panose="02040503050406030204" pitchFamily="18" charset="0"/>
                      </a:rPr>
                      <m:t>(</m:t>
                    </m:r>
                    <m:r>
                      <a:rPr lang="en-US" i="1" dirty="0" smtClean="0">
                        <a:latin typeface="Cambria Math" panose="02040503050406030204" pitchFamily="18" charset="0"/>
                      </a:rPr>
                      <m:t>𝑝</m:t>
                    </m:r>
                    <m:r>
                      <a:rPr lang="en-US" i="1" dirty="0" smtClean="0">
                        <a:latin typeface="Cambria Math" panose="02040503050406030204" pitchFamily="18" charset="0"/>
                      </a:rPr>
                      <m:t>) = (</m:t>
                    </m:r>
                    <m:r>
                      <a:rPr lang="en-US" i="1" dirty="0" smtClean="0">
                        <a:latin typeface="Cambria Math" panose="02040503050406030204" pitchFamily="18" charset="0"/>
                      </a:rPr>
                      <m:t>𝑝</m:t>
                    </m:r>
                    <m:r>
                      <a:rPr lang="en-US" i="1" dirty="0" smtClean="0">
                        <a:latin typeface="Cambria Math" panose="02040503050406030204" pitchFamily="18" charset="0"/>
                      </a:rPr>
                      <m:t> + 10) </m:t>
                    </m:r>
                    <m:r>
                      <a:rPr lang="en-US" i="1" dirty="0" smtClean="0">
                        <a:latin typeface="Cambria Math" panose="02040503050406030204" pitchFamily="18" charset="0"/>
                      </a:rPr>
                      <m:t>𝑚𝑜𝑑</m:t>
                    </m:r>
                    <m:r>
                      <a:rPr lang="en-US" i="1" dirty="0" smtClean="0">
                        <a:latin typeface="Cambria Math" panose="02040503050406030204" pitchFamily="18" charset="0"/>
                      </a:rPr>
                      <m:t> 26</m:t>
                    </m:r>
                  </m:oMath>
                </a14:m>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 CEBBOXNOB XYG</a:t>
                </a:r>
              </a:p>
              <a:p>
                <a:r>
                  <a:rPr lang="en-US" dirty="0">
                    <a:latin typeface="Times New Roman" panose="02020603050405020304" pitchFamily="18" charset="0"/>
                    <a:cs typeface="Times New Roman" panose="02020603050405020304" pitchFamily="18" charset="0"/>
                  </a:rPr>
                  <a:t>b) LO WI PBSOXN</a:t>
                </a:r>
              </a:p>
              <a:p>
                <a:r>
                  <a:rPr lang="en-US" dirty="0">
                    <a:latin typeface="Times New Roman" panose="02020603050405020304" pitchFamily="18" charset="0"/>
                    <a:cs typeface="Times New Roman" panose="02020603050405020304" pitchFamily="18" charset="0"/>
                  </a:rPr>
                  <a:t>c) DSWO PYB PEX</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Solution</a:t>
                </a:r>
              </a:p>
              <a:p>
                <a:pPr marL="565150" indent="-514350">
                  <a:buAutoNum type="alphaLcParenR"/>
                </a:pPr>
                <a:r>
                  <a:rPr lang="en-US" dirty="0">
                    <a:latin typeface="Times New Roman" panose="02020603050405020304" pitchFamily="18" charset="0"/>
                    <a:cs typeface="Times New Roman" panose="02020603050405020304" pitchFamily="18" charset="0"/>
                  </a:rPr>
                  <a:t>SURRENDER NOW </a:t>
                </a:r>
              </a:p>
              <a:p>
                <a:pPr marL="565150" indent="-514350">
                  <a:buAutoNum type="alphaLcParenR"/>
                </a:pPr>
                <a:r>
                  <a:rPr lang="en-US" dirty="0">
                    <a:latin typeface="Times New Roman" panose="02020603050405020304" pitchFamily="18" charset="0"/>
                    <a:cs typeface="Times New Roman" panose="02020603050405020304" pitchFamily="18" charset="0"/>
                  </a:rPr>
                  <a:t>BE MY FRIEND </a:t>
                </a:r>
              </a:p>
              <a:p>
                <a:pPr marL="565150" indent="-514350">
                  <a:buAutoNum type="alphaLcParenR"/>
                </a:pPr>
                <a:r>
                  <a:rPr lang="en-US" dirty="0">
                    <a:latin typeface="Times New Roman" panose="02020603050405020304" pitchFamily="18" charset="0"/>
                    <a:cs typeface="Times New Roman" panose="02020603050405020304" pitchFamily="18" charset="0"/>
                  </a:rPr>
                  <a:t> TIME FOR FUN</a:t>
                </a:r>
                <a:endParaRPr lang="en-US"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77F6CAE-CA29-EBC0-7157-84DC133DA2E1}"/>
                  </a:ext>
                </a:extLst>
              </p:cNvPr>
              <p:cNvSpPr>
                <a:spLocks noGrp="1" noRot="1" noChangeAspect="1" noMove="1" noResize="1" noEditPoints="1" noAdjustHandles="1" noChangeArrowheads="1" noChangeShapeType="1" noTextEdit="1"/>
              </p:cNvSpPr>
              <p:nvPr>
                <p:ph idx="1"/>
              </p:nvPr>
            </p:nvSpPr>
            <p:spPr>
              <a:blipFill>
                <a:blip r:embed="rId2"/>
                <a:stretch>
                  <a:fillRect l="-543" t="-119" b="-597"/>
                </a:stretch>
              </a:blipFill>
            </p:spPr>
            <p:txBody>
              <a:bodyPr/>
              <a:lstStyle/>
              <a:p>
                <a:r>
                  <a:rPr lang="en-US">
                    <a:noFill/>
                  </a:rPr>
                  <a:t> </a:t>
                </a:r>
              </a:p>
            </p:txBody>
          </p:sp>
        </mc:Fallback>
      </mc:AlternateContent>
    </p:spTree>
    <p:extLst>
      <p:ext uri="{BB962C8B-B14F-4D97-AF65-F5344CB8AC3E}">
        <p14:creationId xmlns:p14="http://schemas.microsoft.com/office/powerpoint/2010/main" val="4432293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normAutofit fontScale="92500" lnSpcReduction="10000"/>
          </a:bodyPr>
          <a:lstStyle/>
          <a:p>
            <a:pPr marL="565150" indent="-514350">
              <a:buFont typeface="+mj-lt"/>
              <a:buAutoNum type="alphaLcParenR"/>
            </a:pPr>
            <a:r>
              <a:rPr lang="en-US" dirty="0">
                <a:latin typeface="Times New Roman" panose="02020603050405020304" pitchFamily="18" charset="0"/>
                <a:cs typeface="Times New Roman" panose="02020603050405020304" pitchFamily="18" charset="0"/>
              </a:rPr>
              <a:t>Find the GCD of 36 and 48.</a:t>
            </a:r>
          </a:p>
          <a:p>
            <a:pPr marL="565150" indent="-514350">
              <a:buFont typeface="+mj-lt"/>
              <a:buAutoNum type="alphaLcParenR"/>
            </a:pPr>
            <a:r>
              <a:rPr lang="en-US" dirty="0">
                <a:latin typeface="Times New Roman" panose="02020603050405020304" pitchFamily="18" charset="0"/>
                <a:cs typeface="Times New Roman" panose="02020603050405020304" pitchFamily="18" charset="0"/>
              </a:rPr>
              <a:t>Determine the positive integer that divides 72 and 120 with the greatest  Common divisor.</a:t>
            </a:r>
          </a:p>
          <a:p>
            <a:pPr marL="565150" indent="-514350">
              <a:buFont typeface="+mj-lt"/>
              <a:buAutoNum type="alphaLcParenR"/>
            </a:pPr>
            <a:r>
              <a:rPr lang="en-US" dirty="0">
                <a:latin typeface="Times New Roman" panose="02020603050405020304" pitchFamily="18" charset="0"/>
                <a:cs typeface="Times New Roman" panose="02020603050405020304" pitchFamily="18" charset="0"/>
              </a:rPr>
              <a:t>Compute the GCD of 105 and 140.</a:t>
            </a:r>
          </a:p>
          <a:p>
            <a:pPr marL="565150" indent="-514350">
              <a:buFont typeface="+mj-lt"/>
              <a:buAutoNum type="alphaLcParenR"/>
            </a:pPr>
            <a:r>
              <a:rPr lang="en-US" dirty="0">
                <a:latin typeface="Times New Roman" panose="02020603050405020304" pitchFamily="18" charset="0"/>
                <a:cs typeface="Times New Roman" panose="02020603050405020304" pitchFamily="18" charset="0"/>
              </a:rPr>
              <a:t>What is the GCD of 54 and 81?</a:t>
            </a:r>
          </a:p>
          <a:p>
            <a:pPr marL="565150" indent="-514350">
              <a:buFont typeface="+mj-lt"/>
              <a:buAutoNum type="alphaLcParenR"/>
            </a:pPr>
            <a:r>
              <a:rPr lang="en-US" dirty="0">
                <a:latin typeface="Times New Roman" panose="02020603050405020304" pitchFamily="18" charset="0"/>
                <a:cs typeface="Times New Roman" panose="02020603050405020304" pitchFamily="18" charset="0"/>
              </a:rPr>
              <a:t>Find the common divisor of 63 and 105 with the greatest value.</a:t>
            </a:r>
          </a:p>
          <a:p>
            <a:r>
              <a:rPr lang="en-US" dirty="0">
                <a:latin typeface="Times New Roman" panose="02020603050405020304" pitchFamily="18" charset="0"/>
                <a:cs typeface="Times New Roman" panose="02020603050405020304" pitchFamily="18" charset="0"/>
              </a:rPr>
              <a:t>Solution</a:t>
            </a:r>
          </a:p>
          <a:p>
            <a:pPr marL="990600" lvl="1" indent="-457200">
              <a:buFont typeface="+mj-lt"/>
              <a:buAutoNum type="alphaLcParenR"/>
            </a:pPr>
            <a:r>
              <a:rPr lang="en-US" dirty="0">
                <a:latin typeface="Times New Roman" panose="02020603050405020304" pitchFamily="18" charset="0"/>
                <a:cs typeface="Times New Roman" panose="02020603050405020304" pitchFamily="18" charset="0"/>
              </a:rPr>
              <a:t> The GCD of 36 and 48 is 12.</a:t>
            </a:r>
          </a:p>
          <a:p>
            <a:pPr marL="990600" lvl="1" indent="-457200">
              <a:buFont typeface="+mj-lt"/>
              <a:buAutoNum type="alphaLcParenR"/>
            </a:pPr>
            <a:r>
              <a:rPr lang="en-US" dirty="0">
                <a:latin typeface="Times New Roman" panose="02020603050405020304" pitchFamily="18" charset="0"/>
                <a:cs typeface="Times New Roman" panose="02020603050405020304" pitchFamily="18" charset="0"/>
              </a:rPr>
              <a:t> The GCD of 72 and 120 is 24.</a:t>
            </a:r>
          </a:p>
          <a:p>
            <a:pPr marL="990600" lvl="1" indent="-457200">
              <a:buFont typeface="+mj-lt"/>
              <a:buAutoNum type="alphaLcParenR"/>
            </a:pPr>
            <a:r>
              <a:rPr lang="en-US" dirty="0">
                <a:latin typeface="Times New Roman" panose="02020603050405020304" pitchFamily="18" charset="0"/>
                <a:cs typeface="Times New Roman" panose="02020603050405020304" pitchFamily="18" charset="0"/>
              </a:rPr>
              <a:t> The GCD of 105 and 140 is 35.</a:t>
            </a:r>
          </a:p>
          <a:p>
            <a:pPr marL="990600" lvl="1" indent="-457200">
              <a:buFont typeface="+mj-lt"/>
              <a:buAutoNum type="alphaLcParenR"/>
            </a:pPr>
            <a:r>
              <a:rPr lang="en-US" dirty="0">
                <a:latin typeface="Times New Roman" panose="02020603050405020304" pitchFamily="18" charset="0"/>
                <a:cs typeface="Times New Roman" panose="02020603050405020304" pitchFamily="18" charset="0"/>
              </a:rPr>
              <a:t> The GCD of 54 and 81 is 27.</a:t>
            </a:r>
          </a:p>
          <a:p>
            <a:pPr marL="990600" lvl="1" indent="-457200">
              <a:buFont typeface="+mj-lt"/>
              <a:buAutoNum type="alphaLcParenR"/>
            </a:pPr>
            <a:r>
              <a:rPr lang="en-US" dirty="0">
                <a:latin typeface="Times New Roman" panose="02020603050405020304" pitchFamily="18" charset="0"/>
                <a:cs typeface="Times New Roman" panose="02020603050405020304" pitchFamily="18" charset="0"/>
              </a:rPr>
              <a:t> The GCD of 63 and 105 is 21.</a:t>
            </a:r>
          </a:p>
          <a:p>
            <a:endParaRPr lang="en-US" dirty="0"/>
          </a:p>
        </p:txBody>
      </p:sp>
    </p:spTree>
    <p:extLst>
      <p:ext uri="{BB962C8B-B14F-4D97-AF65-F5344CB8AC3E}">
        <p14:creationId xmlns:p14="http://schemas.microsoft.com/office/powerpoint/2010/main" val="2893551655"/>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52E1E-F865-5897-0DF8-FCCD948910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77F6CAE-CA29-EBC0-7157-84DC133DA2E1}"/>
              </a:ext>
            </a:extLst>
          </p:cNvPr>
          <p:cNvSpPr>
            <a:spLocks noGrp="1"/>
          </p:cNvSpPr>
          <p:nvPr>
            <p:ph idx="1"/>
          </p:nvPr>
        </p:nvSpPr>
        <p:spPr/>
        <p:txBody>
          <a:bodyPr>
            <a:normAutofit fontScale="92500" lnSpcReduction="10000"/>
          </a:bodyPr>
          <a:lstStyle/>
          <a:p>
            <a:pPr marL="565150" indent="-514350">
              <a:buFont typeface="+mj-lt"/>
              <a:buAutoNum type="arabicPeriod"/>
            </a:pPr>
            <a:r>
              <a:rPr lang="en-US" dirty="0">
                <a:latin typeface="Times New Roman" panose="02020603050405020304" pitchFamily="18" charset="0"/>
                <a:cs typeface="Times New Roman" panose="02020603050405020304" pitchFamily="18" charset="0"/>
              </a:rPr>
              <a:t>Determine the LCM of 15 and 20.</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Find the LCM of 8 and 12.</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Compute the LCM of 18 and 24</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What is the LCM of 30 and 45?</a:t>
            </a:r>
          </a:p>
          <a:p>
            <a:pPr marL="565150" indent="-514350">
              <a:buFont typeface="+mj-lt"/>
              <a:buAutoNum type="arabicPeriod"/>
            </a:pPr>
            <a:r>
              <a:rPr lang="en-US" dirty="0">
                <a:latin typeface="Times New Roman" panose="02020603050405020304" pitchFamily="18" charset="0"/>
                <a:cs typeface="Times New Roman" panose="02020603050405020304" pitchFamily="18" charset="0"/>
              </a:rPr>
              <a:t>Determine the LCM of 36 and 48</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Solution: </a:t>
            </a:r>
          </a:p>
          <a:p>
            <a:pPr lvl="1"/>
            <a:r>
              <a:rPr lang="en-US" dirty="0">
                <a:latin typeface="Times New Roman" panose="02020603050405020304" pitchFamily="18" charset="0"/>
                <a:cs typeface="Times New Roman" panose="02020603050405020304" pitchFamily="18" charset="0"/>
              </a:rPr>
              <a:t>60</a:t>
            </a:r>
          </a:p>
          <a:p>
            <a:pPr lvl="1"/>
            <a:r>
              <a:rPr lang="en-US" dirty="0">
                <a:latin typeface="Times New Roman" panose="02020603050405020304" pitchFamily="18" charset="0"/>
                <a:cs typeface="Times New Roman" panose="02020603050405020304" pitchFamily="18" charset="0"/>
              </a:rPr>
              <a:t>24</a:t>
            </a:r>
          </a:p>
          <a:p>
            <a:pPr lvl="1"/>
            <a:r>
              <a:rPr lang="en-US" dirty="0">
                <a:latin typeface="Times New Roman" panose="02020603050405020304" pitchFamily="18" charset="0"/>
                <a:cs typeface="Times New Roman" panose="02020603050405020304" pitchFamily="18" charset="0"/>
              </a:rPr>
              <a:t>72</a:t>
            </a:r>
          </a:p>
          <a:p>
            <a:pPr lvl="1"/>
            <a:r>
              <a:rPr lang="en-US" dirty="0">
                <a:latin typeface="Times New Roman" panose="02020603050405020304" pitchFamily="18" charset="0"/>
                <a:cs typeface="Times New Roman" panose="02020603050405020304" pitchFamily="18" charset="0"/>
              </a:rPr>
              <a:t>90</a:t>
            </a:r>
          </a:p>
          <a:p>
            <a:pPr lvl="1"/>
            <a:r>
              <a:rPr lang="en-US" dirty="0">
                <a:latin typeface="Times New Roman" panose="02020603050405020304" pitchFamily="18" charset="0"/>
                <a:cs typeface="Times New Roman" panose="02020603050405020304" pitchFamily="18" charset="0"/>
              </a:rPr>
              <a:t>144</a:t>
            </a:r>
          </a:p>
        </p:txBody>
      </p:sp>
    </p:spTree>
    <p:extLst>
      <p:ext uri="{BB962C8B-B14F-4D97-AF65-F5344CB8AC3E}">
        <p14:creationId xmlns:p14="http://schemas.microsoft.com/office/powerpoint/2010/main" val="18037816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fade">
                                      <p:cBhvr>
                                        <p:cTn id="16" dur="500"/>
                                        <p:tgtEl>
                                          <p:spTgt spid="3">
                                            <p:txEl>
                                              <p:pRg st="9" end="9"/>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animEffect transition="in" filter="fade">
                                      <p:cBhvr>
                                        <p:cTn id="19" dur="500"/>
                                        <p:tgtEl>
                                          <p:spTgt spid="3">
                                            <p:txEl>
                                              <p:pRg st="10" end="1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11" end="11"/>
                                            </p:txEl>
                                          </p:spTgt>
                                        </p:tgtEl>
                                        <p:attrNameLst>
                                          <p:attrName>style.visibility</p:attrName>
                                        </p:attrNameLst>
                                      </p:cBhvr>
                                      <p:to>
                                        <p:strVal val="visible"/>
                                      </p:to>
                                    </p:set>
                                    <p:animEffect transition="in" filter="fade">
                                      <p:cBhvr>
                                        <p:cTn id="2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000" dirty="0"/>
              <a:t>Number theory is a branch of mathematics that focuses on the properties and relationships of integers.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000" dirty="0"/>
              <a:t>Prime numbers are integers greater than 1 that are divisible only by 1 and themselves, and they play a fundamental role in number theory. Prime factorization is the process of expressing a composite number as a product of prime factors.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000" dirty="0"/>
              <a:t>Number theory has practical applications in cryptography</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a:t>
            </a:r>
            <a:r>
              <a:rPr kumimoji="0" lang="en-US" sz="3800" b="1" i="0" u="none" strike="noStrike" kern="1200" cap="all" spc="0" normalizeH="0" baseline="0" noProof="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51170506"/>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3.6|1.7|26.2|0.4|0.6|0.8|13.6|32.8"/>
</p:tagLst>
</file>

<file path=ppt/tags/tag2.xml><?xml version="1.0" encoding="utf-8"?>
<p:tagLst xmlns:a="http://schemas.openxmlformats.org/drawingml/2006/main" xmlns:r="http://schemas.openxmlformats.org/officeDocument/2006/relationships" xmlns:p="http://schemas.openxmlformats.org/presentationml/2006/main">
  <p:tag name="TIMING" val="|3.2|50.2|32.2|0.4|0.9|0.8|1.6|26.6|39.8"/>
</p:tagLst>
</file>

<file path=ppt/tags/tag3.xml><?xml version="1.0" encoding="utf-8"?>
<p:tagLst xmlns:a="http://schemas.openxmlformats.org/drawingml/2006/main" xmlns:r="http://schemas.openxmlformats.org/officeDocument/2006/relationships" xmlns:p="http://schemas.openxmlformats.org/presentationml/2006/main">
  <p:tag name="TIMING" val="|10.4|3|0.9|5.1|41.3|1.7|2.5|5.2|22.2"/>
</p:tagLst>
</file>

<file path=ppt/tags/tag4.xml><?xml version="1.0" encoding="utf-8"?>
<p:tagLst xmlns:a="http://schemas.openxmlformats.org/drawingml/2006/main" xmlns:r="http://schemas.openxmlformats.org/officeDocument/2006/relationships" xmlns:p="http://schemas.openxmlformats.org/presentationml/2006/main">
  <p:tag name="TIMING" val="|5.1|50.2|39.4|0.8|0.4|0.4|0.4|0.9|0.6"/>
</p:tagLst>
</file>

<file path=ppt/tags/tag5.xml><?xml version="1.0" encoding="utf-8"?>
<p:tagLst xmlns:a="http://schemas.openxmlformats.org/drawingml/2006/main" xmlns:r="http://schemas.openxmlformats.org/officeDocument/2006/relationships" xmlns:p="http://schemas.openxmlformats.org/presentationml/2006/main">
  <p:tag name="TIMING" val="|4.3|0.8|4.7|10.4|18.1|12.3|14.3|7.6"/>
</p:tagLst>
</file>

<file path=ppt/tags/tag6.xml><?xml version="1.0" encoding="utf-8"?>
<p:tagLst xmlns:a="http://schemas.openxmlformats.org/drawingml/2006/main" xmlns:r="http://schemas.openxmlformats.org/officeDocument/2006/relationships" xmlns:p="http://schemas.openxmlformats.org/presentationml/2006/main">
  <p:tag name="TIMING" val="|1.3|54.2|16.4|1.9|8.4"/>
</p:tagLst>
</file>

<file path=ppt/tags/tag7.xml><?xml version="1.0" encoding="utf-8"?>
<p:tagLst xmlns:a="http://schemas.openxmlformats.org/drawingml/2006/main" xmlns:r="http://schemas.openxmlformats.org/officeDocument/2006/relationships" xmlns:p="http://schemas.openxmlformats.org/presentationml/2006/main">
  <p:tag name="TIMING" val="|1.2|2.6|1.5|1.5|2.6|0.9|0.8|0.4|0.2|0.6|0.7|0.7|0.7|0.8"/>
</p:tagLst>
</file>

<file path=ppt/tags/tag8.xml><?xml version="1.0" encoding="utf-8"?>
<p:tagLst xmlns:a="http://schemas.openxmlformats.org/drawingml/2006/main" xmlns:r="http://schemas.openxmlformats.org/officeDocument/2006/relationships" xmlns:p="http://schemas.openxmlformats.org/presentationml/2006/main">
  <p:tag name="TIMING" val="|7.2|232.8"/>
</p:tagLst>
</file>

<file path=ppt/tags/tag9.xml><?xml version="1.0" encoding="utf-8"?>
<p:tagLst xmlns:a="http://schemas.openxmlformats.org/drawingml/2006/main" xmlns:r="http://schemas.openxmlformats.org/officeDocument/2006/relationships" xmlns:p="http://schemas.openxmlformats.org/presentationml/2006/main">
  <p:tag name="TIMING" val="|2.6|1.3|81.4|0.8|27.7|3|32.3|39.7|43|1.4"/>
</p:tagLst>
</file>

<file path=ppt/tags/tag10.xml><?xml version="1.0" encoding="utf-8"?>
<p:tagLst xmlns:a="http://schemas.openxmlformats.org/drawingml/2006/main" xmlns:r="http://schemas.openxmlformats.org/officeDocument/2006/relationships" xmlns:p="http://schemas.openxmlformats.org/presentationml/2006/main">
  <p:tag name="TIMING" val="|8.7|1.7|0.2|6.5|42.8|3.6|21.7|4.5|24.3"/>
</p:tagLst>
</file>

<file path=ppt/tags/tag11.xml><?xml version="1.0" encoding="utf-8"?>
<p:tagLst xmlns:a="http://schemas.openxmlformats.org/drawingml/2006/main" xmlns:r="http://schemas.openxmlformats.org/officeDocument/2006/relationships" xmlns:p="http://schemas.openxmlformats.org/presentationml/2006/main">
  <p:tag name="TIMING" val="|11.7|1.8|27|10.4|1|140.8|1.1"/>
</p:tagLst>
</file>

<file path=ppt/tags/tag12.xml><?xml version="1.0" encoding="utf-8"?>
<p:tagLst xmlns:a="http://schemas.openxmlformats.org/drawingml/2006/main" xmlns:r="http://schemas.openxmlformats.org/officeDocument/2006/relationships" xmlns:p="http://schemas.openxmlformats.org/presentationml/2006/main">
  <p:tag name="TIMING" val="|2.6|30|1.4|8.5|2.6|22.3|1"/>
</p:tagLst>
</file>

<file path=ppt/tags/tag13.xml><?xml version="1.0" encoding="utf-8"?>
<p:tagLst xmlns:a="http://schemas.openxmlformats.org/drawingml/2006/main" xmlns:r="http://schemas.openxmlformats.org/officeDocument/2006/relationships" xmlns:p="http://schemas.openxmlformats.org/presentationml/2006/main">
  <p:tag name="TIMING" val="|1.5|2.3|2.5|2.3|3.1|31|1.5|1.4|0.9|5.6|1.3|3.3|1.3|1.1|0.9|4.3|2.8|7.1"/>
</p:tagLst>
</file>

<file path=ppt/tags/tag14.xml><?xml version="1.0" encoding="utf-8"?>
<p:tagLst xmlns:a="http://schemas.openxmlformats.org/drawingml/2006/main" xmlns:r="http://schemas.openxmlformats.org/officeDocument/2006/relationships" xmlns:p="http://schemas.openxmlformats.org/presentationml/2006/main">
  <p:tag name="TIMING" val="|3.8"/>
</p:tagLst>
</file>

<file path=ppt/tags/tag15.xml><?xml version="1.0" encoding="utf-8"?>
<p:tagLst xmlns:a="http://schemas.openxmlformats.org/drawingml/2006/main" xmlns:r="http://schemas.openxmlformats.org/officeDocument/2006/relationships" xmlns:p="http://schemas.openxmlformats.org/presentationml/2006/main">
  <p:tag name="TIMING" val="|3.2|1.5|0.2|123.1|0.8"/>
</p:tagLst>
</file>

<file path=ppt/tags/tag16.xml><?xml version="1.0" encoding="utf-8"?>
<p:tagLst xmlns:a="http://schemas.openxmlformats.org/drawingml/2006/main" xmlns:r="http://schemas.openxmlformats.org/officeDocument/2006/relationships" xmlns:p="http://schemas.openxmlformats.org/presentationml/2006/main">
  <p:tag name="TIMING" val="|2.4|0.3|0.5|4.6|0.9|27.3|2.3|125"/>
</p:tagLst>
</file>

<file path=ppt/tags/tag17.xml><?xml version="1.0" encoding="utf-8"?>
<p:tagLst xmlns:a="http://schemas.openxmlformats.org/drawingml/2006/main" xmlns:r="http://schemas.openxmlformats.org/officeDocument/2006/relationships" xmlns:p="http://schemas.openxmlformats.org/presentationml/2006/main">
  <p:tag name="TIMING" val="|3.1|6.9|149.8|3.2|2.9|4.1|1.9|1.3"/>
</p:tagLst>
</file>

<file path=ppt/tags/tag18.xml><?xml version="1.0" encoding="utf-8"?>
<p:tagLst xmlns:a="http://schemas.openxmlformats.org/drawingml/2006/main" xmlns:r="http://schemas.openxmlformats.org/officeDocument/2006/relationships" xmlns:p="http://schemas.openxmlformats.org/presentationml/2006/main">
  <p:tag name="TIMING" val="|2.8|6.9|103|0.9|1.8|2|2.2|1.4"/>
</p:tagLst>
</file>

<file path=ppt/tags/tag19.xml><?xml version="1.0" encoding="utf-8"?>
<p:tagLst xmlns:a="http://schemas.openxmlformats.org/drawingml/2006/main" xmlns:r="http://schemas.openxmlformats.org/officeDocument/2006/relationships" xmlns:p="http://schemas.openxmlformats.org/presentationml/2006/main">
  <p:tag name="TIMING" val="|3.3|9.3|87|1.8|0.7|0.8|1.1|1.7"/>
</p:tagLst>
</file>

<file path=ppt/tags/tag20.xml><?xml version="1.0" encoding="utf-8"?>
<p:tagLst xmlns:a="http://schemas.openxmlformats.org/drawingml/2006/main" xmlns:r="http://schemas.openxmlformats.org/officeDocument/2006/relationships" xmlns:p="http://schemas.openxmlformats.org/presentationml/2006/main">
  <p:tag name="TIMING" val="|35.6|34.6|125.8|0.9|0.5|0.2|0.2|1.3|2"/>
</p:tagLst>
</file>

<file path=ppt/tags/tag21.xml><?xml version="1.0" encoding="utf-8"?>
<p:tagLst xmlns:a="http://schemas.openxmlformats.org/drawingml/2006/main" xmlns:r="http://schemas.openxmlformats.org/officeDocument/2006/relationships" xmlns:p="http://schemas.openxmlformats.org/presentationml/2006/main">
  <p:tag name="TIMING" val="|1.7|22.7|37.9"/>
</p:tagLst>
</file>

<file path=ppt/tags/tag22.xml><?xml version="1.0" encoding="utf-8"?>
<p:tagLst xmlns:a="http://schemas.openxmlformats.org/drawingml/2006/main" xmlns:r="http://schemas.openxmlformats.org/officeDocument/2006/relationships" xmlns:p="http://schemas.openxmlformats.org/presentationml/2006/main">
  <p:tag name="TIMING" val="|2.9|10.3|8.7|42.8|0.8"/>
</p:tagLst>
</file>

<file path=ppt/tags/tag23.xml><?xml version="1.0" encoding="utf-8"?>
<p:tagLst xmlns:a="http://schemas.openxmlformats.org/drawingml/2006/main" xmlns:r="http://schemas.openxmlformats.org/officeDocument/2006/relationships" xmlns:p="http://schemas.openxmlformats.org/presentationml/2006/main">
  <p:tag name="TIMING" val="|2.3|58.3"/>
</p:tagLst>
</file>

<file path=ppt/tags/tag24.xml><?xml version="1.0" encoding="utf-8"?>
<p:tagLst xmlns:a="http://schemas.openxmlformats.org/drawingml/2006/main" xmlns:r="http://schemas.openxmlformats.org/officeDocument/2006/relationships" xmlns:p="http://schemas.openxmlformats.org/presentationml/2006/main">
  <p:tag name="TIMING" val="|1.6|45.7|2.2|86.9|9.6|188.4"/>
</p:tagLst>
</file>

<file path=ppt/tags/tag25.xml><?xml version="1.0" encoding="utf-8"?>
<p:tagLst xmlns:a="http://schemas.openxmlformats.org/drawingml/2006/main" xmlns:r="http://schemas.openxmlformats.org/officeDocument/2006/relationships" xmlns:p="http://schemas.openxmlformats.org/presentationml/2006/main">
  <p:tag name="TIMING" val="|2.6"/>
</p:tagLst>
</file>

<file path=ppt/tags/tag26.xml><?xml version="1.0" encoding="utf-8"?>
<p:tagLst xmlns:a="http://schemas.openxmlformats.org/drawingml/2006/main" xmlns:r="http://schemas.openxmlformats.org/officeDocument/2006/relationships" xmlns:p="http://schemas.openxmlformats.org/presentationml/2006/main">
  <p:tag name="TIMING" val="|3.2|213.3|2.9|193.4"/>
</p:tagLst>
</file>

<file path=ppt/tags/tag27.xml><?xml version="1.0" encoding="utf-8"?>
<p:tagLst xmlns:a="http://schemas.openxmlformats.org/drawingml/2006/main" xmlns:r="http://schemas.openxmlformats.org/officeDocument/2006/relationships" xmlns:p="http://schemas.openxmlformats.org/presentationml/2006/main">
  <p:tag name="TIMING" val="|1.5|103.2|20.3|43.8"/>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3535</TotalTime>
  <Words>4005</Words>
  <Application>Microsoft Office PowerPoint</Application>
  <PresentationFormat>Widescreen</PresentationFormat>
  <Paragraphs>496</Paragraphs>
  <Slides>59</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Arial</vt:lpstr>
      <vt:lpstr>Arial</vt:lpstr>
      <vt:lpstr>Brush Script MT</vt:lpstr>
      <vt:lpstr>Calibri</vt:lpstr>
      <vt:lpstr>Cambria Math</vt:lpstr>
      <vt:lpstr>Times New Roman</vt:lpstr>
      <vt:lpstr>Trebuchet MS</vt:lpstr>
      <vt:lpstr>Wingdings</vt:lpstr>
      <vt:lpstr>Wingdings 2</vt:lpstr>
      <vt:lpstr>Office Theme</vt:lpstr>
      <vt:lpstr>PowerPoint Presentation</vt:lpstr>
      <vt:lpstr>PowerPoint Presentation</vt:lpstr>
      <vt:lpstr>PowerPoint Presentation</vt:lpstr>
      <vt:lpstr>PowerPoint Presentation</vt:lpstr>
      <vt:lpstr>Why?</vt:lpstr>
      <vt:lpstr>Division</vt:lpstr>
      <vt:lpstr>Division</vt:lpstr>
      <vt:lpstr>Division</vt:lpstr>
      <vt:lpstr>Quiz</vt:lpstr>
      <vt:lpstr>Division Algorithm</vt:lpstr>
      <vt:lpstr>Division Algorithm</vt:lpstr>
      <vt:lpstr>Quiz</vt:lpstr>
      <vt:lpstr>Quiz</vt:lpstr>
      <vt:lpstr>Quiz</vt:lpstr>
      <vt:lpstr>Divisibility Theorems</vt:lpstr>
      <vt:lpstr>Primes</vt:lpstr>
      <vt:lpstr>The Fundamental Theorem of Arithmetic</vt:lpstr>
      <vt:lpstr>Primes</vt:lpstr>
      <vt:lpstr>Greatest Common Divisors</vt:lpstr>
      <vt:lpstr>Greatest Common Divisors</vt:lpstr>
      <vt:lpstr>Relatively Prime Integers</vt:lpstr>
      <vt:lpstr>Least Common Multiples</vt:lpstr>
      <vt:lpstr>Least Common Multiples</vt:lpstr>
      <vt:lpstr>GCD and LCM</vt:lpstr>
      <vt:lpstr>Euclidean Algorithm</vt:lpstr>
      <vt:lpstr>Congruences</vt:lpstr>
      <vt:lpstr>Congruences</vt:lpstr>
      <vt:lpstr>Congruences</vt:lpstr>
      <vt:lpstr>Caesar Cipher</vt:lpstr>
      <vt:lpstr>Caesar Cipher</vt:lpstr>
      <vt:lpstr>Caesar Cipher</vt:lpstr>
      <vt:lpstr>Caesar Cipher</vt:lpstr>
      <vt:lpstr>Caesar Cipher</vt:lpstr>
      <vt:lpstr>Caesar Cipher</vt:lpstr>
      <vt:lpstr>Caesar Cipher</vt:lpstr>
      <vt:lpstr>Shift Cipher</vt:lpstr>
      <vt:lpstr>Shift Cipher</vt:lpstr>
      <vt:lpstr>Affine Ciphers</vt:lpstr>
      <vt:lpstr>Affine Ciphers</vt:lpstr>
      <vt:lpstr>Cryptanalysis of Affine Ciphers</vt:lpstr>
      <vt:lpstr>Cryptanalysis of Affine Ciphers</vt:lpstr>
      <vt:lpstr>Cryptanalysis of Affine Ciphers</vt:lpstr>
      <vt:lpstr>Group</vt:lpstr>
      <vt:lpstr>Group</vt:lpstr>
      <vt:lpstr>Group</vt:lpstr>
      <vt:lpstr>Group</vt:lpstr>
      <vt:lpstr>Group</vt:lpstr>
      <vt:lpstr>Fields</vt:lpstr>
      <vt:lpstr>Finite field Application للاطلاع فقط</vt:lpstr>
      <vt:lpstr>Recap</vt:lpstr>
      <vt:lpstr>Quiz</vt:lpstr>
      <vt:lpstr>Quiz</vt:lpstr>
      <vt:lpstr>Quiz</vt:lpstr>
      <vt:lpstr>Quiz</vt:lpstr>
      <vt:lpstr>Quiz</vt:lpstr>
      <vt:lpstr>Quiz</vt:lpstr>
      <vt:lpstr>Quiz</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121</cp:revision>
  <dcterms:created xsi:type="dcterms:W3CDTF">2023-04-29T09:08:23Z</dcterms:created>
  <dcterms:modified xsi:type="dcterms:W3CDTF">2023-11-26T17:00:25Z</dcterms:modified>
</cp:coreProperties>
</file>