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83" r:id="rId6"/>
    <p:sldId id="351" r:id="rId7"/>
    <p:sldId id="619" r:id="rId8"/>
    <p:sldId id="620" r:id="rId9"/>
    <p:sldId id="532" r:id="rId10"/>
    <p:sldId id="651" r:id="rId11"/>
    <p:sldId id="533" r:id="rId12"/>
    <p:sldId id="584" r:id="rId13"/>
    <p:sldId id="585" r:id="rId14"/>
    <p:sldId id="586" r:id="rId15"/>
    <p:sldId id="583" r:id="rId16"/>
    <p:sldId id="634" r:id="rId17"/>
    <p:sldId id="635" r:id="rId18"/>
    <p:sldId id="633" r:id="rId19"/>
    <p:sldId id="636" r:id="rId20"/>
    <p:sldId id="624" r:id="rId21"/>
    <p:sldId id="625" r:id="rId22"/>
    <p:sldId id="626" r:id="rId23"/>
    <p:sldId id="627" r:id="rId24"/>
    <p:sldId id="628" r:id="rId25"/>
    <p:sldId id="587" r:id="rId26"/>
    <p:sldId id="623" r:id="rId27"/>
    <p:sldId id="621" r:id="rId28"/>
    <p:sldId id="622" r:id="rId29"/>
    <p:sldId id="629" r:id="rId30"/>
    <p:sldId id="630" r:id="rId31"/>
    <p:sldId id="631" r:id="rId32"/>
    <p:sldId id="632" r:id="rId33"/>
    <p:sldId id="637" r:id="rId34"/>
    <p:sldId id="650" r:id="rId35"/>
    <p:sldId id="638" r:id="rId36"/>
    <p:sldId id="639" r:id="rId37"/>
    <p:sldId id="644" r:id="rId38"/>
    <p:sldId id="649" r:id="rId39"/>
    <p:sldId id="643" r:id="rId40"/>
    <p:sldId id="641" r:id="rId41"/>
    <p:sldId id="647" r:id="rId42"/>
    <p:sldId id="648" r:id="rId43"/>
    <p:sldId id="640" r:id="rId44"/>
    <p:sldId id="507" r:id="rId45"/>
    <p:sldId id="50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619"/>
            <p14:sldId id="620"/>
            <p14:sldId id="532"/>
            <p14:sldId id="651"/>
            <p14:sldId id="533"/>
            <p14:sldId id="584"/>
            <p14:sldId id="585"/>
            <p14:sldId id="586"/>
            <p14:sldId id="583"/>
            <p14:sldId id="634"/>
            <p14:sldId id="635"/>
            <p14:sldId id="633"/>
            <p14:sldId id="636"/>
            <p14:sldId id="624"/>
            <p14:sldId id="625"/>
            <p14:sldId id="626"/>
            <p14:sldId id="627"/>
            <p14:sldId id="628"/>
            <p14:sldId id="587"/>
            <p14:sldId id="623"/>
            <p14:sldId id="621"/>
            <p14:sldId id="622"/>
            <p14:sldId id="629"/>
            <p14:sldId id="630"/>
            <p14:sldId id="631"/>
            <p14:sldId id="632"/>
            <p14:sldId id="637"/>
            <p14:sldId id="650"/>
            <p14:sldId id="638"/>
            <p14:sldId id="639"/>
            <p14:sldId id="644"/>
            <p14:sldId id="649"/>
            <p14:sldId id="643"/>
            <p14:sldId id="641"/>
            <p14:sldId id="647"/>
            <p14:sldId id="648"/>
            <p14:sldId id="640"/>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3738" autoAdjust="0"/>
  </p:normalViewPr>
  <p:slideViewPr>
    <p:cSldViewPr snapToGrid="0">
      <p:cViewPr varScale="1">
        <p:scale>
          <a:sx n="59" d="100"/>
          <a:sy n="59" d="100"/>
        </p:scale>
        <p:origin x="868"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مفهوم الجمهور الرقمي وخصائصه</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مفهوم استهداف الجمهور الرقمي</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مفهوم </a:t>
          </a:r>
          <a:r>
            <a:rPr lang="en-US" sz="18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أساليب تجزئة الجمهور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0CAF8072-91BF-457A-8ED3-7396F4837D93}">
      <dgm:prSet/>
      <dgm:spPr/>
      <dgm:t>
        <a:bodyPr/>
        <a:lstStyle/>
        <a:p>
          <a:pPr marR="0" rtl="1" eaLnBrk="1" fontAlgn="auto" latinLnBrk="0" hangingPunct="1">
            <a:buClrTx/>
            <a:buSzTx/>
            <a:buFontTx/>
            <a:buNone/>
            <a:tabLst/>
            <a:defRPr/>
          </a:pPr>
          <a:r>
            <a:rPr lang="ar-EG" dirty="0">
              <a:latin typeface="Alexandria Medium" pitchFamily="2" charset="-78"/>
              <a:cs typeface="Alexandria Medium" pitchFamily="2" charset="-78"/>
            </a:rPr>
            <a:t>أدوات لتحديد الـ </a:t>
          </a:r>
          <a:r>
            <a:rPr lang="en-US" dirty="0">
              <a:latin typeface="Alexandria Medium" pitchFamily="2" charset="-78"/>
              <a:cs typeface="Alexandria Medium" pitchFamily="2" charset="-78"/>
            </a:rPr>
            <a:t>Buyer persona</a:t>
          </a:r>
        </a:p>
        <a:p>
          <a:pPr rtl="1">
            <a:buNone/>
          </a:pPr>
          <a:endParaRPr lang="en-US" dirty="0">
            <a:latin typeface="Alexandria Medium" pitchFamily="2" charset="-78"/>
            <a:cs typeface="Alexandria Medium" pitchFamily="2" charset="-78"/>
          </a:endParaRPr>
        </a:p>
      </dgm:t>
    </dgm:pt>
    <dgm:pt modelId="{2AD6C730-ECFA-4A64-AA7C-FDC92914C44D}" type="parTrans" cxnId="{11886924-A4DF-4E2F-9DC0-292FA1A8CE4F}">
      <dgm:prSet/>
      <dgm:spPr/>
      <dgm:t>
        <a:bodyPr/>
        <a:lstStyle/>
        <a:p>
          <a:endParaRPr lang="en-US"/>
        </a:p>
      </dgm:t>
    </dgm:pt>
    <dgm:pt modelId="{C4D15512-3457-408B-A884-191443B9A6C5}" type="sibTrans" cxnId="{11886924-A4DF-4E2F-9DC0-292FA1A8CE4F}">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5" custScaleY="48511">
        <dgm:presLayoutVars>
          <dgm:chMax val="0"/>
          <dgm:bulletEnabled val="1"/>
        </dgm:presLayoutVars>
      </dgm:prSet>
      <dgm:spPr/>
    </dgm:pt>
    <dgm:pt modelId="{C7AF185A-53FB-4246-8CF5-E2F5E609DDE9}" type="pres">
      <dgm:prSet presAssocID="{AF002F20-EABB-4AEC-BD92-008D2F0B9353}" presName="spacer" presStyleCnt="0"/>
      <dgm:spPr/>
    </dgm:pt>
    <dgm:pt modelId="{E28B6CC6-3C7C-4E70-B1D0-D6B517EC3DC9}" type="pres">
      <dgm:prSet presAssocID="{0CAF8072-91BF-457A-8ED3-7396F4837D93}"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11886924-A4DF-4E2F-9DC0-292FA1A8CE4F}" srcId="{0CA42C7C-2B7D-4CB7-9BA5-FD23D73572AB}" destId="{0CAF8072-91BF-457A-8ED3-7396F4837D93}" srcOrd="4" destOrd="0" parTransId="{2AD6C730-ECFA-4A64-AA7C-FDC92914C44D}" sibTransId="{C4D15512-3457-408B-A884-191443B9A6C5}"/>
    <dgm:cxn modelId="{ACFD634B-22D0-462D-8960-D5AFA1A7DA49}" type="presOf" srcId="{0CAF8072-91BF-457A-8ED3-7396F4837D93}" destId="{E28B6CC6-3C7C-4E70-B1D0-D6B517EC3DC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B683A710-DB79-4668-844D-BFC5434AAE16}" type="presParOf" srcId="{D9264816-3DEE-4B54-954B-44E82D539425}" destId="{C7AF185A-53FB-4246-8CF5-E2F5E609DDE9}" srcOrd="7" destOrd="0" presId="urn:microsoft.com/office/officeart/2005/8/layout/vList2"/>
    <dgm:cxn modelId="{0745F53E-EA0E-444C-BD5A-EDCDCCCB1C0C}" type="presParOf" srcId="{D9264816-3DEE-4B54-954B-44E82D539425}" destId="{E28B6CC6-3C7C-4E70-B1D0-D6B517EC3DC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FB25AC7-D6E0-4A4D-A50A-766913F853F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1536237-582F-4C81-A0BA-02EE7BC0E1E7}">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انتشار واسع: </a:t>
          </a:r>
          <a:r>
            <a:rPr lang="ar-EG" dirty="0">
              <a:latin typeface="Alexandria Medium" pitchFamily="2" charset="-78"/>
              <a:cs typeface="Alexandria Medium" pitchFamily="2" charset="-78"/>
            </a:rPr>
            <a:t>يتميز الجمهور في البيئة الرقمية الجديدة بالقدرة على الانتشار والوصول إلى جمهور أوسع بسرعة كبيرة. من خلال استخدام وسائل التواصل الاجتماعي ومنصات المحتوى الرقمي، يمكن للجمهور أن يشارك المحتوى وينشره بسهولة، مما يؤدي إلى انتشار سريع وواسع للمعلومات.</a:t>
          </a:r>
          <a:endParaRPr lang="en-US" dirty="0">
            <a:latin typeface="Alexandria Medium" pitchFamily="2" charset="-78"/>
            <a:cs typeface="Alexandria Medium" pitchFamily="2" charset="-78"/>
          </a:endParaRPr>
        </a:p>
      </dgm:t>
    </dgm:pt>
    <dgm:pt modelId="{E47FB68A-559B-4BD8-8327-D60462F990BD}" type="parTrans" cxnId="{C942DE6E-A187-4222-8576-C91B6CC2AC3F}">
      <dgm:prSet/>
      <dgm:spPr/>
      <dgm:t>
        <a:bodyPr/>
        <a:lstStyle/>
        <a:p>
          <a:endParaRPr lang="en-US"/>
        </a:p>
      </dgm:t>
    </dgm:pt>
    <dgm:pt modelId="{A1AF39F0-E86F-49AC-B829-E5CDB6ED0ADF}" type="sibTrans" cxnId="{C942DE6E-A187-4222-8576-C91B6CC2AC3F}">
      <dgm:prSet/>
      <dgm:spPr/>
      <dgm:t>
        <a:bodyPr/>
        <a:lstStyle/>
        <a:p>
          <a:endParaRPr lang="en-US"/>
        </a:p>
      </dgm:t>
    </dgm:pt>
    <dgm:pt modelId="{40A450F8-A30C-420A-BEF4-CEE74298336F}">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التفاعل والمشاركة الفعّالة: </a:t>
          </a:r>
          <a:r>
            <a:rPr lang="ar-EG" dirty="0">
              <a:latin typeface="Alexandria Medium" pitchFamily="2" charset="-78"/>
              <a:cs typeface="Alexandria Medium" pitchFamily="2" charset="-78"/>
            </a:rPr>
            <a:t>يشتهر الجمهور في البيئة الرقمية الجديدة بمستوى عالٍ من التفاعل والمشاركة. يعلقون على المحتوى، ويعبّرون عن آرائهم، ويشاركون تجاربهم بشكل فوري ومباشر. يمكنهم أيضًا المشاركة في تحديات وحملات تفاعلية والمساهمة في إنشاء المحتوى من خلال الإبداع الشخصي والتعاون.</a:t>
          </a:r>
          <a:endParaRPr lang="en-US" dirty="0">
            <a:latin typeface="Alexandria Medium" pitchFamily="2" charset="-78"/>
            <a:cs typeface="Alexandria Medium" pitchFamily="2" charset="-78"/>
          </a:endParaRPr>
        </a:p>
      </dgm:t>
    </dgm:pt>
    <dgm:pt modelId="{BF9C4212-6F7F-408F-99B2-4F628BD24E66}" type="parTrans" cxnId="{9ACA022C-1609-41EF-A572-80582C3C8D80}">
      <dgm:prSet/>
      <dgm:spPr/>
      <dgm:t>
        <a:bodyPr/>
        <a:lstStyle/>
        <a:p>
          <a:endParaRPr lang="en-US"/>
        </a:p>
      </dgm:t>
    </dgm:pt>
    <dgm:pt modelId="{D0B60B79-5F2B-4A26-B365-638FA79967DB}" type="sibTrans" cxnId="{9ACA022C-1609-41EF-A572-80582C3C8D80}">
      <dgm:prSet/>
      <dgm:spPr/>
      <dgm:t>
        <a:bodyPr/>
        <a:lstStyle/>
        <a:p>
          <a:endParaRPr lang="en-US"/>
        </a:p>
      </dgm:t>
    </dgm:pt>
    <dgm:pt modelId="{7E7E57E7-2774-4D88-8B17-0A06A10FFF70}">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الطلب على المحتوى المخصص والمتنوع</a:t>
          </a:r>
          <a:r>
            <a:rPr lang="ar-EG" dirty="0">
              <a:latin typeface="Alexandria Medium" pitchFamily="2" charset="-78"/>
              <a:cs typeface="Alexandria Medium" pitchFamily="2" charset="-78"/>
            </a:rPr>
            <a:t>: يتطلع الجمهور في البيئة الرقمية الجديدة إلى المحتوى المخصص والمتنوع الذي يتناسب مع اهتماماتهم واحتياجاتهم الفردية. يفضلون المحتوى الشخصي والموجه نحوهم بشكل دقيق، وذلك يعود إلى توفر تقنيات التسويق المستهدف والتحليلات الضخمة لفهم تفضيلات الجمهور وتلبية احتياجاتهم.</a:t>
          </a:r>
          <a:endParaRPr lang="en-US" dirty="0">
            <a:latin typeface="Alexandria Medium" pitchFamily="2" charset="-78"/>
            <a:cs typeface="Alexandria Medium" pitchFamily="2" charset="-78"/>
          </a:endParaRPr>
        </a:p>
      </dgm:t>
    </dgm:pt>
    <dgm:pt modelId="{39B5BF49-2862-4F77-8F37-A345CC5FB23D}" type="parTrans" cxnId="{1F1D7750-781D-4C07-957E-C21E354F5A2A}">
      <dgm:prSet/>
      <dgm:spPr/>
      <dgm:t>
        <a:bodyPr/>
        <a:lstStyle/>
        <a:p>
          <a:endParaRPr lang="en-US"/>
        </a:p>
      </dgm:t>
    </dgm:pt>
    <dgm:pt modelId="{A6CABAE5-4E6C-4B08-A443-36B8280E587D}" type="sibTrans" cxnId="{1F1D7750-781D-4C07-957E-C21E354F5A2A}">
      <dgm:prSet/>
      <dgm:spPr/>
      <dgm:t>
        <a:bodyPr/>
        <a:lstStyle/>
        <a:p>
          <a:endParaRPr lang="en-US"/>
        </a:p>
      </dgm:t>
    </dgm:pt>
    <dgm:pt modelId="{E0088EC5-1E50-4F0F-AE51-CE92A093315B}">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قدرة على التأثير والتغيير: </a:t>
          </a:r>
          <a:r>
            <a:rPr lang="ar-EG" dirty="0">
              <a:latin typeface="Alexandria Medium" pitchFamily="2" charset="-78"/>
              <a:cs typeface="Alexandria Medium" pitchFamily="2" charset="-78"/>
            </a:rPr>
            <a:t>يمتلك الجمهور في البيئة الرقمية الجديدة القدرة على التأثير والتغيير. يمكنهم نشر الوعي والمشاركة في الحملات الاجتماعية والسياسية والبيئية والثقافية. يستخدمون الوسائط الاجتماعية والشبكات الرقمية للتعبير عن آرائهم والتأثير في القضايا التي يهتمون بها</a:t>
          </a:r>
          <a:endParaRPr lang="en-US" dirty="0">
            <a:latin typeface="Alexandria Medium" pitchFamily="2" charset="-78"/>
            <a:cs typeface="Alexandria Medium" pitchFamily="2" charset="-78"/>
          </a:endParaRPr>
        </a:p>
      </dgm:t>
    </dgm:pt>
    <dgm:pt modelId="{94FFE570-8387-409D-8E24-34914D45D89C}" type="parTrans" cxnId="{A1614104-C118-4DB7-A2E8-81D1F98C9E5C}">
      <dgm:prSet/>
      <dgm:spPr/>
      <dgm:t>
        <a:bodyPr/>
        <a:lstStyle/>
        <a:p>
          <a:endParaRPr lang="en-US"/>
        </a:p>
      </dgm:t>
    </dgm:pt>
    <dgm:pt modelId="{3CB25287-4AD6-4A2F-9F2A-A44A8289ECEF}" type="sibTrans" cxnId="{A1614104-C118-4DB7-A2E8-81D1F98C9E5C}">
      <dgm:prSet/>
      <dgm:spPr/>
      <dgm:t>
        <a:bodyPr/>
        <a:lstStyle/>
        <a:p>
          <a:endParaRPr lang="en-US"/>
        </a:p>
      </dgm:t>
    </dgm:pt>
    <dgm:pt modelId="{8AA55162-7873-49C0-9CF3-189CD06BF5DE}" type="pres">
      <dgm:prSet presAssocID="{2FB25AC7-D6E0-4A4D-A50A-766913F853FA}" presName="vert0" presStyleCnt="0">
        <dgm:presLayoutVars>
          <dgm:dir/>
          <dgm:animOne val="branch"/>
          <dgm:animLvl val="lvl"/>
        </dgm:presLayoutVars>
      </dgm:prSet>
      <dgm:spPr/>
    </dgm:pt>
    <dgm:pt modelId="{FB2086C8-ECAA-47AD-80D2-D78075523AB4}" type="pres">
      <dgm:prSet presAssocID="{31536237-582F-4C81-A0BA-02EE7BC0E1E7}" presName="thickLine" presStyleLbl="alignNode1" presStyleIdx="0" presStyleCnt="4"/>
      <dgm:spPr/>
    </dgm:pt>
    <dgm:pt modelId="{2B2922EB-AE6F-4612-A451-1ACE2CFEF46C}" type="pres">
      <dgm:prSet presAssocID="{31536237-582F-4C81-A0BA-02EE7BC0E1E7}" presName="horz1" presStyleCnt="0"/>
      <dgm:spPr/>
    </dgm:pt>
    <dgm:pt modelId="{4880A860-B40D-4B28-8748-75FFFDF5A355}" type="pres">
      <dgm:prSet presAssocID="{31536237-582F-4C81-A0BA-02EE7BC0E1E7}" presName="tx1" presStyleLbl="revTx" presStyleIdx="0" presStyleCnt="4"/>
      <dgm:spPr/>
    </dgm:pt>
    <dgm:pt modelId="{84E0F0D2-D80A-40B0-B517-F1F27465985D}" type="pres">
      <dgm:prSet presAssocID="{31536237-582F-4C81-A0BA-02EE7BC0E1E7}" presName="vert1" presStyleCnt="0"/>
      <dgm:spPr/>
    </dgm:pt>
    <dgm:pt modelId="{A1164750-8BDF-4DEC-B699-CD4F4AAC3C0F}" type="pres">
      <dgm:prSet presAssocID="{40A450F8-A30C-420A-BEF4-CEE74298336F}" presName="thickLine" presStyleLbl="alignNode1" presStyleIdx="1" presStyleCnt="4"/>
      <dgm:spPr/>
    </dgm:pt>
    <dgm:pt modelId="{F3DF38EE-A965-41B5-9FCF-0DA5DE342348}" type="pres">
      <dgm:prSet presAssocID="{40A450F8-A30C-420A-BEF4-CEE74298336F}" presName="horz1" presStyleCnt="0"/>
      <dgm:spPr/>
    </dgm:pt>
    <dgm:pt modelId="{1B97A57E-28EC-4017-AEDE-157280A5FB67}" type="pres">
      <dgm:prSet presAssocID="{40A450F8-A30C-420A-BEF4-CEE74298336F}" presName="tx1" presStyleLbl="revTx" presStyleIdx="1" presStyleCnt="4"/>
      <dgm:spPr/>
    </dgm:pt>
    <dgm:pt modelId="{60237E73-540B-48B0-A5A5-8A787CBEB832}" type="pres">
      <dgm:prSet presAssocID="{40A450F8-A30C-420A-BEF4-CEE74298336F}" presName="vert1" presStyleCnt="0"/>
      <dgm:spPr/>
    </dgm:pt>
    <dgm:pt modelId="{6D9F103C-1407-4872-90EC-BA8C9629A8B4}" type="pres">
      <dgm:prSet presAssocID="{7E7E57E7-2774-4D88-8B17-0A06A10FFF70}" presName="thickLine" presStyleLbl="alignNode1" presStyleIdx="2" presStyleCnt="4"/>
      <dgm:spPr/>
    </dgm:pt>
    <dgm:pt modelId="{BE611DB2-87AF-4279-A521-623900F77246}" type="pres">
      <dgm:prSet presAssocID="{7E7E57E7-2774-4D88-8B17-0A06A10FFF70}" presName="horz1" presStyleCnt="0"/>
      <dgm:spPr/>
    </dgm:pt>
    <dgm:pt modelId="{2BBF212D-DFE4-4316-84F4-A3729B84EE21}" type="pres">
      <dgm:prSet presAssocID="{7E7E57E7-2774-4D88-8B17-0A06A10FFF70}" presName="tx1" presStyleLbl="revTx" presStyleIdx="2" presStyleCnt="4"/>
      <dgm:spPr/>
    </dgm:pt>
    <dgm:pt modelId="{0164158F-B140-4E01-81C5-5B0839A389C1}" type="pres">
      <dgm:prSet presAssocID="{7E7E57E7-2774-4D88-8B17-0A06A10FFF70}" presName="vert1" presStyleCnt="0"/>
      <dgm:spPr/>
    </dgm:pt>
    <dgm:pt modelId="{EAF6ED36-84E2-4623-8FD8-44F398F67223}" type="pres">
      <dgm:prSet presAssocID="{E0088EC5-1E50-4F0F-AE51-CE92A093315B}" presName="thickLine" presStyleLbl="alignNode1" presStyleIdx="3" presStyleCnt="4"/>
      <dgm:spPr/>
    </dgm:pt>
    <dgm:pt modelId="{65F59082-D43F-403F-8499-BDAC5EF28C0A}" type="pres">
      <dgm:prSet presAssocID="{E0088EC5-1E50-4F0F-AE51-CE92A093315B}" presName="horz1" presStyleCnt="0"/>
      <dgm:spPr/>
    </dgm:pt>
    <dgm:pt modelId="{E3DA2A38-2EEC-44FE-93FB-C56F06E0B501}" type="pres">
      <dgm:prSet presAssocID="{E0088EC5-1E50-4F0F-AE51-CE92A093315B}" presName="tx1" presStyleLbl="revTx" presStyleIdx="3" presStyleCnt="4"/>
      <dgm:spPr/>
    </dgm:pt>
    <dgm:pt modelId="{1E1CAE18-7D0B-4B8C-B71D-0E853E2FFACC}" type="pres">
      <dgm:prSet presAssocID="{E0088EC5-1E50-4F0F-AE51-CE92A093315B}" presName="vert1" presStyleCnt="0"/>
      <dgm:spPr/>
    </dgm:pt>
  </dgm:ptLst>
  <dgm:cxnLst>
    <dgm:cxn modelId="{A1614104-C118-4DB7-A2E8-81D1F98C9E5C}" srcId="{2FB25AC7-D6E0-4A4D-A50A-766913F853FA}" destId="{E0088EC5-1E50-4F0F-AE51-CE92A093315B}" srcOrd="3" destOrd="0" parTransId="{94FFE570-8387-409D-8E24-34914D45D89C}" sibTransId="{3CB25287-4AD6-4A2F-9F2A-A44A8289ECEF}"/>
    <dgm:cxn modelId="{51E7660B-6E45-45C8-A667-1F3E9E6F9E08}" type="presOf" srcId="{31536237-582F-4C81-A0BA-02EE7BC0E1E7}" destId="{4880A860-B40D-4B28-8748-75FFFDF5A355}" srcOrd="0" destOrd="0" presId="urn:microsoft.com/office/officeart/2008/layout/LinedList"/>
    <dgm:cxn modelId="{9ACA022C-1609-41EF-A572-80582C3C8D80}" srcId="{2FB25AC7-D6E0-4A4D-A50A-766913F853FA}" destId="{40A450F8-A30C-420A-BEF4-CEE74298336F}" srcOrd="1" destOrd="0" parTransId="{BF9C4212-6F7F-408F-99B2-4F628BD24E66}" sibTransId="{D0B60B79-5F2B-4A26-B365-638FA79967DB}"/>
    <dgm:cxn modelId="{9F19623A-E838-4B7D-AEBD-37C57B59465B}" type="presOf" srcId="{40A450F8-A30C-420A-BEF4-CEE74298336F}" destId="{1B97A57E-28EC-4017-AEDE-157280A5FB67}" srcOrd="0" destOrd="0" presId="urn:microsoft.com/office/officeart/2008/layout/LinedList"/>
    <dgm:cxn modelId="{F5185740-4E95-4F23-8E8D-24E642DAAF7C}" type="presOf" srcId="{2FB25AC7-D6E0-4A4D-A50A-766913F853FA}" destId="{8AA55162-7873-49C0-9CF3-189CD06BF5DE}" srcOrd="0" destOrd="0" presId="urn:microsoft.com/office/officeart/2008/layout/LinedList"/>
    <dgm:cxn modelId="{C942DE6E-A187-4222-8576-C91B6CC2AC3F}" srcId="{2FB25AC7-D6E0-4A4D-A50A-766913F853FA}" destId="{31536237-582F-4C81-A0BA-02EE7BC0E1E7}" srcOrd="0" destOrd="0" parTransId="{E47FB68A-559B-4BD8-8327-D60462F990BD}" sibTransId="{A1AF39F0-E86F-49AC-B829-E5CDB6ED0ADF}"/>
    <dgm:cxn modelId="{1F1D7750-781D-4C07-957E-C21E354F5A2A}" srcId="{2FB25AC7-D6E0-4A4D-A50A-766913F853FA}" destId="{7E7E57E7-2774-4D88-8B17-0A06A10FFF70}" srcOrd="2" destOrd="0" parTransId="{39B5BF49-2862-4F77-8F37-A345CC5FB23D}" sibTransId="{A6CABAE5-4E6C-4B08-A443-36B8280E587D}"/>
    <dgm:cxn modelId="{0C3C8CBD-D64F-4072-887A-8FF957932279}" type="presOf" srcId="{7E7E57E7-2774-4D88-8B17-0A06A10FFF70}" destId="{2BBF212D-DFE4-4316-84F4-A3729B84EE21}" srcOrd="0" destOrd="0" presId="urn:microsoft.com/office/officeart/2008/layout/LinedList"/>
    <dgm:cxn modelId="{53BEB8E9-8F98-4D34-9395-BCF73D1EE4A5}" type="presOf" srcId="{E0088EC5-1E50-4F0F-AE51-CE92A093315B}" destId="{E3DA2A38-2EEC-44FE-93FB-C56F06E0B501}" srcOrd="0" destOrd="0" presId="urn:microsoft.com/office/officeart/2008/layout/LinedList"/>
    <dgm:cxn modelId="{E38DA4B5-6138-4B57-A56B-F4958C104B98}" type="presParOf" srcId="{8AA55162-7873-49C0-9CF3-189CD06BF5DE}" destId="{FB2086C8-ECAA-47AD-80D2-D78075523AB4}" srcOrd="0" destOrd="0" presId="urn:microsoft.com/office/officeart/2008/layout/LinedList"/>
    <dgm:cxn modelId="{F059955F-2C41-4316-944F-8BA645C2835D}" type="presParOf" srcId="{8AA55162-7873-49C0-9CF3-189CD06BF5DE}" destId="{2B2922EB-AE6F-4612-A451-1ACE2CFEF46C}" srcOrd="1" destOrd="0" presId="urn:microsoft.com/office/officeart/2008/layout/LinedList"/>
    <dgm:cxn modelId="{D8987A74-8852-4C21-AC68-52208923ED36}" type="presParOf" srcId="{2B2922EB-AE6F-4612-A451-1ACE2CFEF46C}" destId="{4880A860-B40D-4B28-8748-75FFFDF5A355}" srcOrd="0" destOrd="0" presId="urn:microsoft.com/office/officeart/2008/layout/LinedList"/>
    <dgm:cxn modelId="{48CC8724-BD9B-43C9-AC5B-458E923B9070}" type="presParOf" srcId="{2B2922EB-AE6F-4612-A451-1ACE2CFEF46C}" destId="{84E0F0D2-D80A-40B0-B517-F1F27465985D}" srcOrd="1" destOrd="0" presId="urn:microsoft.com/office/officeart/2008/layout/LinedList"/>
    <dgm:cxn modelId="{5C83EF07-32BD-4575-A828-81BC587A6625}" type="presParOf" srcId="{8AA55162-7873-49C0-9CF3-189CD06BF5DE}" destId="{A1164750-8BDF-4DEC-B699-CD4F4AAC3C0F}" srcOrd="2" destOrd="0" presId="urn:microsoft.com/office/officeart/2008/layout/LinedList"/>
    <dgm:cxn modelId="{77906AEB-B8A5-4155-9B0A-1CC0FF8A74D1}" type="presParOf" srcId="{8AA55162-7873-49C0-9CF3-189CD06BF5DE}" destId="{F3DF38EE-A965-41B5-9FCF-0DA5DE342348}" srcOrd="3" destOrd="0" presId="urn:microsoft.com/office/officeart/2008/layout/LinedList"/>
    <dgm:cxn modelId="{794AF15A-ACA1-44D7-9B67-D75E70D5CB70}" type="presParOf" srcId="{F3DF38EE-A965-41B5-9FCF-0DA5DE342348}" destId="{1B97A57E-28EC-4017-AEDE-157280A5FB67}" srcOrd="0" destOrd="0" presId="urn:microsoft.com/office/officeart/2008/layout/LinedList"/>
    <dgm:cxn modelId="{8BBD6590-05F1-475E-8E17-B6B46FCF357E}" type="presParOf" srcId="{F3DF38EE-A965-41B5-9FCF-0DA5DE342348}" destId="{60237E73-540B-48B0-A5A5-8A787CBEB832}" srcOrd="1" destOrd="0" presId="urn:microsoft.com/office/officeart/2008/layout/LinedList"/>
    <dgm:cxn modelId="{1A297861-0CBF-41E5-90C1-E71CC1F87D28}" type="presParOf" srcId="{8AA55162-7873-49C0-9CF3-189CD06BF5DE}" destId="{6D9F103C-1407-4872-90EC-BA8C9629A8B4}" srcOrd="4" destOrd="0" presId="urn:microsoft.com/office/officeart/2008/layout/LinedList"/>
    <dgm:cxn modelId="{B2DC72A6-6BC7-4FBC-8BDF-0BA2EE5A40AC}" type="presParOf" srcId="{8AA55162-7873-49C0-9CF3-189CD06BF5DE}" destId="{BE611DB2-87AF-4279-A521-623900F77246}" srcOrd="5" destOrd="0" presId="urn:microsoft.com/office/officeart/2008/layout/LinedList"/>
    <dgm:cxn modelId="{C6FFA231-3435-424C-8747-8534F1F75957}" type="presParOf" srcId="{BE611DB2-87AF-4279-A521-623900F77246}" destId="{2BBF212D-DFE4-4316-84F4-A3729B84EE21}" srcOrd="0" destOrd="0" presId="urn:microsoft.com/office/officeart/2008/layout/LinedList"/>
    <dgm:cxn modelId="{7E997645-25C5-48F7-8210-2C0A2C57A655}" type="presParOf" srcId="{BE611DB2-87AF-4279-A521-623900F77246}" destId="{0164158F-B140-4E01-81C5-5B0839A389C1}" srcOrd="1" destOrd="0" presId="urn:microsoft.com/office/officeart/2008/layout/LinedList"/>
    <dgm:cxn modelId="{43EC0579-98DF-45DD-A21D-7DA712983CF1}" type="presParOf" srcId="{8AA55162-7873-49C0-9CF3-189CD06BF5DE}" destId="{EAF6ED36-84E2-4623-8FD8-44F398F67223}" srcOrd="6" destOrd="0" presId="urn:microsoft.com/office/officeart/2008/layout/LinedList"/>
    <dgm:cxn modelId="{4C4546E2-A090-41C4-97F1-CDF0A6CE252E}" type="presParOf" srcId="{8AA55162-7873-49C0-9CF3-189CD06BF5DE}" destId="{65F59082-D43F-403F-8499-BDAC5EF28C0A}" srcOrd="7" destOrd="0" presId="urn:microsoft.com/office/officeart/2008/layout/LinedList"/>
    <dgm:cxn modelId="{651EAAE2-196E-4C58-898E-5887A1A3B197}" type="presParOf" srcId="{65F59082-D43F-403F-8499-BDAC5EF28C0A}" destId="{E3DA2A38-2EEC-44FE-93FB-C56F06E0B501}" srcOrd="0" destOrd="0" presId="urn:microsoft.com/office/officeart/2008/layout/LinedList"/>
    <dgm:cxn modelId="{1C93142E-C4A3-424F-A5DE-8D7A5325B976}" type="presParOf" srcId="{65F59082-D43F-403F-8499-BDAC5EF28C0A}" destId="{1E1CAE18-7D0B-4B8C-B71D-0E853E2FFAC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9B55F6-D86C-4D3D-AC17-AFF6F7C4517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439B970-6122-4591-B206-D625154674BA}">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الاعتماد على التكنولوجيا والأدوات الرقمية: </a:t>
          </a:r>
          <a:r>
            <a:rPr lang="ar-EG" sz="1600" dirty="0">
              <a:latin typeface="Alexandria Medium" pitchFamily="2" charset="-78"/>
              <a:cs typeface="Alexandria Medium" pitchFamily="2" charset="-78"/>
            </a:rPr>
            <a:t>يعتمد الجمهور في البيئة الرقمية الجديدة بشكل كبير على التكنولوجيا والأدوات الرقمية للتواصل والوصول إلى المحتوى. يستخدمون الهواتف الذكية والأجهزة اللوحية والحواسيب الشخصية والتطبيقات والمنصات الرقمية للاستمتاع بالمحتوى والتواصل مع الآخرين.</a:t>
          </a:r>
          <a:endParaRPr lang="en-US" sz="1600" dirty="0">
            <a:latin typeface="Alexandria Medium" pitchFamily="2" charset="-78"/>
            <a:cs typeface="Alexandria Medium" pitchFamily="2" charset="-78"/>
          </a:endParaRPr>
        </a:p>
      </dgm:t>
    </dgm:pt>
    <dgm:pt modelId="{5217928F-666B-45E1-A68B-034525971D64}" type="parTrans" cxnId="{6966502C-8C89-42D3-8E76-5A3019223301}">
      <dgm:prSet/>
      <dgm:spPr/>
      <dgm:t>
        <a:bodyPr/>
        <a:lstStyle/>
        <a:p>
          <a:endParaRPr lang="en-US" sz="1600"/>
        </a:p>
      </dgm:t>
    </dgm:pt>
    <dgm:pt modelId="{73DFDF35-18A3-4CED-B9F2-4896BD1E7FE6}" type="sibTrans" cxnId="{6966502C-8C89-42D3-8E76-5A3019223301}">
      <dgm:prSet/>
      <dgm:spPr/>
      <dgm:t>
        <a:bodyPr/>
        <a:lstStyle/>
        <a:p>
          <a:endParaRPr lang="en-US" sz="1600"/>
        </a:p>
      </dgm:t>
    </dgm:pt>
    <dgm:pt modelId="{9CCF1901-DEAE-42E2-AF90-C4A54D10D9AA}">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الرغبة في التجربة والابتكار: </a:t>
          </a:r>
          <a:r>
            <a:rPr lang="ar-EG" sz="1600" dirty="0">
              <a:latin typeface="Alexandria Medium" pitchFamily="2" charset="-78"/>
              <a:cs typeface="Alexandria Medium" pitchFamily="2" charset="-78"/>
            </a:rPr>
            <a:t>يمتلك الجمهور في البيئة الرقمية الجديدة رغبة قوية في التجربة والابتكار. يبحثون عن تجارب جديدة ومثيرة، ويحبون استكشاف المحتوى والتقنيات الجديدة. يتوقعون الابتكار والتطور المستمر في المحتوى والتكنولوجيا.</a:t>
          </a:r>
          <a:endParaRPr lang="en-US" sz="1600" dirty="0">
            <a:latin typeface="Alexandria Medium" pitchFamily="2" charset="-78"/>
            <a:cs typeface="Alexandria Medium" pitchFamily="2" charset="-78"/>
          </a:endParaRPr>
        </a:p>
      </dgm:t>
    </dgm:pt>
    <dgm:pt modelId="{A13CF8BB-30F3-4F09-B28B-1FC365D7FAE0}" type="parTrans" cxnId="{8C87CCE3-B825-41DB-BE49-B6FFEA6A4777}">
      <dgm:prSet/>
      <dgm:spPr/>
      <dgm:t>
        <a:bodyPr/>
        <a:lstStyle/>
        <a:p>
          <a:endParaRPr lang="en-US" sz="1600"/>
        </a:p>
      </dgm:t>
    </dgm:pt>
    <dgm:pt modelId="{D7EFF6E9-F957-4505-B17F-8A5328298B21}" type="sibTrans" cxnId="{8C87CCE3-B825-41DB-BE49-B6FFEA6A4777}">
      <dgm:prSet/>
      <dgm:spPr/>
      <dgm:t>
        <a:bodyPr/>
        <a:lstStyle/>
        <a:p>
          <a:endParaRPr lang="en-US" sz="1600"/>
        </a:p>
      </dgm:t>
    </dgm:pt>
    <dgm:pt modelId="{F81F02C1-B51A-45CF-AA93-12D4CE593280}">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الوعي بالخصوصية والأمان الرقمي: </a:t>
          </a:r>
          <a:r>
            <a:rPr lang="ar-EG" sz="1600" dirty="0">
              <a:latin typeface="Alexandria Medium" pitchFamily="2" charset="-78"/>
              <a:cs typeface="Alexandria Medium" pitchFamily="2" charset="-78"/>
            </a:rPr>
            <a:t>يولي الجمهور في البيئة الرقمية الجديدة اهتمامًا متزايدًا للخصوصية والأمان الرقمي. يتطلعون إلى حماية بياناتهم الشخصية ومعلوماتهم الحساسة، ويتوقعون توفير بيئة آمنة وموثوقة لتفاعلاتهم الرقمية</a:t>
          </a:r>
          <a:endParaRPr lang="en-US" sz="1600" dirty="0">
            <a:latin typeface="Alexandria Medium" pitchFamily="2" charset="-78"/>
            <a:cs typeface="Alexandria Medium" pitchFamily="2" charset="-78"/>
          </a:endParaRPr>
        </a:p>
      </dgm:t>
    </dgm:pt>
    <dgm:pt modelId="{A85FEEE9-BCE3-4094-8E24-0371E2D0C5B0}" type="parTrans" cxnId="{01FF9E3D-307C-42CA-BD2B-51F4FA98648F}">
      <dgm:prSet/>
      <dgm:spPr/>
      <dgm:t>
        <a:bodyPr/>
        <a:lstStyle/>
        <a:p>
          <a:endParaRPr lang="en-US" sz="1600"/>
        </a:p>
      </dgm:t>
    </dgm:pt>
    <dgm:pt modelId="{A1396AC0-6EBC-4519-8B84-E620DAB49E98}" type="sibTrans" cxnId="{01FF9E3D-307C-42CA-BD2B-51F4FA98648F}">
      <dgm:prSet/>
      <dgm:spPr/>
      <dgm:t>
        <a:bodyPr/>
        <a:lstStyle/>
        <a:p>
          <a:endParaRPr lang="en-US" sz="1600"/>
        </a:p>
      </dgm:t>
    </dgm:pt>
    <dgm:pt modelId="{27D8B7E2-AAD6-447F-ADDA-13C9107456B4}" type="pres">
      <dgm:prSet presAssocID="{819B55F6-D86C-4D3D-AC17-AFF6F7C4517C}" presName="vert0" presStyleCnt="0">
        <dgm:presLayoutVars>
          <dgm:dir/>
          <dgm:animOne val="branch"/>
          <dgm:animLvl val="lvl"/>
        </dgm:presLayoutVars>
      </dgm:prSet>
      <dgm:spPr/>
    </dgm:pt>
    <dgm:pt modelId="{E0FFD79E-DDAF-448C-BE89-172EA6D1AC92}" type="pres">
      <dgm:prSet presAssocID="{1439B970-6122-4591-B206-D625154674BA}" presName="thickLine" presStyleLbl="alignNode1" presStyleIdx="0" presStyleCnt="3"/>
      <dgm:spPr/>
    </dgm:pt>
    <dgm:pt modelId="{58981387-65CE-4810-86F6-343A4E773A3D}" type="pres">
      <dgm:prSet presAssocID="{1439B970-6122-4591-B206-D625154674BA}" presName="horz1" presStyleCnt="0"/>
      <dgm:spPr/>
    </dgm:pt>
    <dgm:pt modelId="{4C716502-BFE9-45BC-9BA0-F2D448FA8E06}" type="pres">
      <dgm:prSet presAssocID="{1439B970-6122-4591-B206-D625154674BA}" presName="tx1" presStyleLbl="revTx" presStyleIdx="0" presStyleCnt="3"/>
      <dgm:spPr/>
    </dgm:pt>
    <dgm:pt modelId="{53B48FAF-3160-4B55-B1DE-DB29E9EF5ABB}" type="pres">
      <dgm:prSet presAssocID="{1439B970-6122-4591-B206-D625154674BA}" presName="vert1" presStyleCnt="0"/>
      <dgm:spPr/>
    </dgm:pt>
    <dgm:pt modelId="{1F1B9391-46F6-40AC-BFE0-1F90F5DA295C}" type="pres">
      <dgm:prSet presAssocID="{9CCF1901-DEAE-42E2-AF90-C4A54D10D9AA}" presName="thickLine" presStyleLbl="alignNode1" presStyleIdx="1" presStyleCnt="3"/>
      <dgm:spPr/>
    </dgm:pt>
    <dgm:pt modelId="{470D2589-14C8-4A13-89D0-15DD63274D89}" type="pres">
      <dgm:prSet presAssocID="{9CCF1901-DEAE-42E2-AF90-C4A54D10D9AA}" presName="horz1" presStyleCnt="0"/>
      <dgm:spPr/>
    </dgm:pt>
    <dgm:pt modelId="{79E57206-E72D-47A9-8465-0E7D5A65347D}" type="pres">
      <dgm:prSet presAssocID="{9CCF1901-DEAE-42E2-AF90-C4A54D10D9AA}" presName="tx1" presStyleLbl="revTx" presStyleIdx="1" presStyleCnt="3"/>
      <dgm:spPr/>
    </dgm:pt>
    <dgm:pt modelId="{38A574AC-3875-406C-9967-32515EF12ED6}" type="pres">
      <dgm:prSet presAssocID="{9CCF1901-DEAE-42E2-AF90-C4A54D10D9AA}" presName="vert1" presStyleCnt="0"/>
      <dgm:spPr/>
    </dgm:pt>
    <dgm:pt modelId="{6F1BA371-45F5-4BD5-8234-DFF8ADD44502}" type="pres">
      <dgm:prSet presAssocID="{F81F02C1-B51A-45CF-AA93-12D4CE593280}" presName="thickLine" presStyleLbl="alignNode1" presStyleIdx="2" presStyleCnt="3"/>
      <dgm:spPr/>
    </dgm:pt>
    <dgm:pt modelId="{3E70AF65-C8F3-4028-8A4B-05F397DC802C}" type="pres">
      <dgm:prSet presAssocID="{F81F02C1-B51A-45CF-AA93-12D4CE593280}" presName="horz1" presStyleCnt="0"/>
      <dgm:spPr/>
    </dgm:pt>
    <dgm:pt modelId="{2EB0DE33-6F21-4A40-B8A0-A872D7EABF94}" type="pres">
      <dgm:prSet presAssocID="{F81F02C1-B51A-45CF-AA93-12D4CE593280}" presName="tx1" presStyleLbl="revTx" presStyleIdx="2" presStyleCnt="3"/>
      <dgm:spPr/>
    </dgm:pt>
    <dgm:pt modelId="{1C94DC15-B4AD-4AD0-BA5A-9828A840A688}" type="pres">
      <dgm:prSet presAssocID="{F81F02C1-B51A-45CF-AA93-12D4CE593280}" presName="vert1" presStyleCnt="0"/>
      <dgm:spPr/>
    </dgm:pt>
  </dgm:ptLst>
  <dgm:cxnLst>
    <dgm:cxn modelId="{5C23E015-49AB-438B-B05F-FBD9972CB0D0}" type="presOf" srcId="{F81F02C1-B51A-45CF-AA93-12D4CE593280}" destId="{2EB0DE33-6F21-4A40-B8A0-A872D7EABF94}" srcOrd="0" destOrd="0" presId="urn:microsoft.com/office/officeart/2008/layout/LinedList"/>
    <dgm:cxn modelId="{6966502C-8C89-42D3-8E76-5A3019223301}" srcId="{819B55F6-D86C-4D3D-AC17-AFF6F7C4517C}" destId="{1439B970-6122-4591-B206-D625154674BA}" srcOrd="0" destOrd="0" parTransId="{5217928F-666B-45E1-A68B-034525971D64}" sibTransId="{73DFDF35-18A3-4CED-B9F2-4896BD1E7FE6}"/>
    <dgm:cxn modelId="{01FF9E3D-307C-42CA-BD2B-51F4FA98648F}" srcId="{819B55F6-D86C-4D3D-AC17-AFF6F7C4517C}" destId="{F81F02C1-B51A-45CF-AA93-12D4CE593280}" srcOrd="2" destOrd="0" parTransId="{A85FEEE9-BCE3-4094-8E24-0371E2D0C5B0}" sibTransId="{A1396AC0-6EBC-4519-8B84-E620DAB49E98}"/>
    <dgm:cxn modelId="{750DB552-E047-461D-9F87-7C107A9EA49F}" type="presOf" srcId="{9CCF1901-DEAE-42E2-AF90-C4A54D10D9AA}" destId="{79E57206-E72D-47A9-8465-0E7D5A65347D}" srcOrd="0" destOrd="0" presId="urn:microsoft.com/office/officeart/2008/layout/LinedList"/>
    <dgm:cxn modelId="{E3D3E4B6-0D22-4133-A46E-DDB6277825D9}" type="presOf" srcId="{819B55F6-D86C-4D3D-AC17-AFF6F7C4517C}" destId="{27D8B7E2-AAD6-447F-ADDA-13C9107456B4}" srcOrd="0" destOrd="0" presId="urn:microsoft.com/office/officeart/2008/layout/LinedList"/>
    <dgm:cxn modelId="{8C87CCE3-B825-41DB-BE49-B6FFEA6A4777}" srcId="{819B55F6-D86C-4D3D-AC17-AFF6F7C4517C}" destId="{9CCF1901-DEAE-42E2-AF90-C4A54D10D9AA}" srcOrd="1" destOrd="0" parTransId="{A13CF8BB-30F3-4F09-B28B-1FC365D7FAE0}" sibTransId="{D7EFF6E9-F957-4505-B17F-8A5328298B21}"/>
    <dgm:cxn modelId="{2EB419F3-1398-4BBD-B219-583A799CEA29}" type="presOf" srcId="{1439B970-6122-4591-B206-D625154674BA}" destId="{4C716502-BFE9-45BC-9BA0-F2D448FA8E06}" srcOrd="0" destOrd="0" presId="urn:microsoft.com/office/officeart/2008/layout/LinedList"/>
    <dgm:cxn modelId="{BDEDD508-4855-454C-8930-4C8541148989}" type="presParOf" srcId="{27D8B7E2-AAD6-447F-ADDA-13C9107456B4}" destId="{E0FFD79E-DDAF-448C-BE89-172EA6D1AC92}" srcOrd="0" destOrd="0" presId="urn:microsoft.com/office/officeart/2008/layout/LinedList"/>
    <dgm:cxn modelId="{BD1525B3-E8B7-4E3F-A345-E026B7EEA691}" type="presParOf" srcId="{27D8B7E2-AAD6-447F-ADDA-13C9107456B4}" destId="{58981387-65CE-4810-86F6-343A4E773A3D}" srcOrd="1" destOrd="0" presId="urn:microsoft.com/office/officeart/2008/layout/LinedList"/>
    <dgm:cxn modelId="{A090D9EF-0F89-4CFC-930F-6ABC666046A3}" type="presParOf" srcId="{58981387-65CE-4810-86F6-343A4E773A3D}" destId="{4C716502-BFE9-45BC-9BA0-F2D448FA8E06}" srcOrd="0" destOrd="0" presId="urn:microsoft.com/office/officeart/2008/layout/LinedList"/>
    <dgm:cxn modelId="{FC253D7D-2D96-4BB2-8D98-220493BE4F82}" type="presParOf" srcId="{58981387-65CE-4810-86F6-343A4E773A3D}" destId="{53B48FAF-3160-4B55-B1DE-DB29E9EF5ABB}" srcOrd="1" destOrd="0" presId="urn:microsoft.com/office/officeart/2008/layout/LinedList"/>
    <dgm:cxn modelId="{A96B3118-B602-4BB8-AE09-A5CB073ACF6C}" type="presParOf" srcId="{27D8B7E2-AAD6-447F-ADDA-13C9107456B4}" destId="{1F1B9391-46F6-40AC-BFE0-1F90F5DA295C}" srcOrd="2" destOrd="0" presId="urn:microsoft.com/office/officeart/2008/layout/LinedList"/>
    <dgm:cxn modelId="{6B8A0BBD-3A3B-4B2C-B7E6-C3216CCE1E99}" type="presParOf" srcId="{27D8B7E2-AAD6-447F-ADDA-13C9107456B4}" destId="{470D2589-14C8-4A13-89D0-15DD63274D89}" srcOrd="3" destOrd="0" presId="urn:microsoft.com/office/officeart/2008/layout/LinedList"/>
    <dgm:cxn modelId="{5675C12E-24C5-45D2-9B7A-EC3C7707583A}" type="presParOf" srcId="{470D2589-14C8-4A13-89D0-15DD63274D89}" destId="{79E57206-E72D-47A9-8465-0E7D5A65347D}" srcOrd="0" destOrd="0" presId="urn:microsoft.com/office/officeart/2008/layout/LinedList"/>
    <dgm:cxn modelId="{3371CEDE-E888-4483-A849-2EE3FEA3E426}" type="presParOf" srcId="{470D2589-14C8-4A13-89D0-15DD63274D89}" destId="{38A574AC-3875-406C-9967-32515EF12ED6}" srcOrd="1" destOrd="0" presId="urn:microsoft.com/office/officeart/2008/layout/LinedList"/>
    <dgm:cxn modelId="{90749D16-CA34-4E84-B12D-49988014FF63}" type="presParOf" srcId="{27D8B7E2-AAD6-447F-ADDA-13C9107456B4}" destId="{6F1BA371-45F5-4BD5-8234-DFF8ADD44502}" srcOrd="4" destOrd="0" presId="urn:microsoft.com/office/officeart/2008/layout/LinedList"/>
    <dgm:cxn modelId="{90DC109B-0BC4-4E93-8FDF-22958F7A4BCA}" type="presParOf" srcId="{27D8B7E2-AAD6-447F-ADDA-13C9107456B4}" destId="{3E70AF65-C8F3-4028-8A4B-05F397DC802C}" srcOrd="5" destOrd="0" presId="urn:microsoft.com/office/officeart/2008/layout/LinedList"/>
    <dgm:cxn modelId="{192FF7F9-9FB1-4A5E-8517-CD758158CCC4}" type="presParOf" srcId="{3E70AF65-C8F3-4028-8A4B-05F397DC802C}" destId="{2EB0DE33-6F21-4A40-B8A0-A872D7EABF94}" srcOrd="0" destOrd="0" presId="urn:microsoft.com/office/officeart/2008/layout/LinedList"/>
    <dgm:cxn modelId="{111B7C9C-4760-4BED-BB57-2097D8FBED8E}" type="presParOf" srcId="{3E70AF65-C8F3-4028-8A4B-05F397DC802C}" destId="{1C94DC15-B4AD-4AD0-BA5A-9828A840A6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مفهوم الجمهور الرقمي وخصائصه</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مفهوم استهداف الجمهور الرقمي</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مفهوم </a:t>
          </a:r>
          <a:r>
            <a:rPr lang="en-US" sz="18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endParaRPr lang="ar-EG" sz="1800" dirty="0">
            <a:latin typeface="Alexandria Medium" pitchFamily="2" charset="-78"/>
            <a:cs typeface="Alexandria Medium" pitchFamily="2" charset="-78"/>
          </a:endParaRPr>
        </a:p>
        <a:p>
          <a:pPr algn="r" rtl="1"/>
          <a:r>
            <a:rPr lang="ar-EG" sz="1800">
              <a:latin typeface="Alexandria Medium" pitchFamily="2" charset="-78"/>
              <a:cs typeface="Alexandria Medium" pitchFamily="2" charset="-78"/>
            </a:rPr>
            <a:t>أساليب تجزئة </a:t>
          </a:r>
          <a:r>
            <a:rPr lang="ar-EG" sz="1800" dirty="0">
              <a:latin typeface="Alexandria Medium" pitchFamily="2" charset="-78"/>
              <a:cs typeface="Alexandria Medium" pitchFamily="2" charset="-78"/>
            </a:rPr>
            <a:t>الجمهور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0CAF8072-91BF-457A-8ED3-7396F4837D93}">
      <dgm:prSet/>
      <dgm:spPr/>
      <dgm:t>
        <a:bodyPr/>
        <a:lstStyle/>
        <a:p>
          <a:pPr marR="0" rtl="1" eaLnBrk="1" fontAlgn="auto" latinLnBrk="0" hangingPunct="1">
            <a:buClrTx/>
            <a:buSzTx/>
            <a:buFontTx/>
            <a:buNone/>
            <a:tabLst/>
            <a:defRPr/>
          </a:pPr>
          <a:r>
            <a:rPr lang="ar-EG" dirty="0">
              <a:latin typeface="Alexandria Medium" pitchFamily="2" charset="-78"/>
              <a:cs typeface="Alexandria Medium" pitchFamily="2" charset="-78"/>
            </a:rPr>
            <a:t>أدوات لرسم الـ </a:t>
          </a:r>
          <a:r>
            <a:rPr lang="en-US" dirty="0">
              <a:latin typeface="Alexandria Medium" pitchFamily="2" charset="-78"/>
              <a:cs typeface="Alexandria Medium" pitchFamily="2" charset="-78"/>
            </a:rPr>
            <a:t>Buyer persona</a:t>
          </a:r>
        </a:p>
        <a:p>
          <a:pPr rtl="1">
            <a:buNone/>
          </a:pPr>
          <a:endParaRPr lang="en-US" dirty="0">
            <a:latin typeface="Alexandria Medium" pitchFamily="2" charset="-78"/>
            <a:cs typeface="Alexandria Medium" pitchFamily="2" charset="-78"/>
          </a:endParaRPr>
        </a:p>
      </dgm:t>
    </dgm:pt>
    <dgm:pt modelId="{2AD6C730-ECFA-4A64-AA7C-FDC92914C44D}" type="parTrans" cxnId="{11886924-A4DF-4E2F-9DC0-292FA1A8CE4F}">
      <dgm:prSet/>
      <dgm:spPr/>
      <dgm:t>
        <a:bodyPr/>
        <a:lstStyle/>
        <a:p>
          <a:endParaRPr lang="en-US"/>
        </a:p>
      </dgm:t>
    </dgm:pt>
    <dgm:pt modelId="{C4D15512-3457-408B-A884-191443B9A6C5}" type="sibTrans" cxnId="{11886924-A4DF-4E2F-9DC0-292FA1A8CE4F}">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5" custScaleY="48511">
        <dgm:presLayoutVars>
          <dgm:chMax val="0"/>
          <dgm:bulletEnabled val="1"/>
        </dgm:presLayoutVars>
      </dgm:prSet>
      <dgm:spPr/>
    </dgm:pt>
    <dgm:pt modelId="{C7AF185A-53FB-4246-8CF5-E2F5E609DDE9}" type="pres">
      <dgm:prSet presAssocID="{AF002F20-EABB-4AEC-BD92-008D2F0B9353}" presName="spacer" presStyleCnt="0"/>
      <dgm:spPr/>
    </dgm:pt>
    <dgm:pt modelId="{E28B6CC6-3C7C-4E70-B1D0-D6B517EC3DC9}" type="pres">
      <dgm:prSet presAssocID="{0CAF8072-91BF-457A-8ED3-7396F4837D93}"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11886924-A4DF-4E2F-9DC0-292FA1A8CE4F}" srcId="{0CA42C7C-2B7D-4CB7-9BA5-FD23D73572AB}" destId="{0CAF8072-91BF-457A-8ED3-7396F4837D93}" srcOrd="4" destOrd="0" parTransId="{2AD6C730-ECFA-4A64-AA7C-FDC92914C44D}" sibTransId="{C4D15512-3457-408B-A884-191443B9A6C5}"/>
    <dgm:cxn modelId="{ACFD634B-22D0-462D-8960-D5AFA1A7DA49}" type="presOf" srcId="{0CAF8072-91BF-457A-8ED3-7396F4837D93}" destId="{E28B6CC6-3C7C-4E70-B1D0-D6B517EC3DC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B683A710-DB79-4668-844D-BFC5434AAE16}" type="presParOf" srcId="{D9264816-3DEE-4B54-954B-44E82D539425}" destId="{C7AF185A-53FB-4246-8CF5-E2F5E609DDE9}" srcOrd="7" destOrd="0" presId="urn:microsoft.com/office/officeart/2005/8/layout/vList2"/>
    <dgm:cxn modelId="{0745F53E-EA0E-444C-BD5A-EDCDCCCB1C0C}" type="presParOf" srcId="{D9264816-3DEE-4B54-954B-44E82D539425}" destId="{E28B6CC6-3C7C-4E70-B1D0-D6B517EC3DC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6710"/>
          <a:ext cx="8403460" cy="78374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الجمهور الرقمي وخصائصه</a:t>
          </a:r>
        </a:p>
      </dsp:txBody>
      <dsp:txXfrm>
        <a:off x="38259" y="74969"/>
        <a:ext cx="8326942" cy="707230"/>
      </dsp:txXfrm>
    </dsp:sp>
    <dsp:sp modelId="{DBA06B27-B941-4DFA-9965-1BE0784B3538}">
      <dsp:nvSpPr>
        <dsp:cNvPr id="0" name=""/>
        <dsp:cNvSpPr/>
      </dsp:nvSpPr>
      <dsp:spPr>
        <a:xfrm>
          <a:off x="0" y="932779"/>
          <a:ext cx="8403460" cy="57033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استهداف الجمهور الرقمي</a:t>
          </a:r>
          <a:endParaRPr lang="en-US" sz="1600" kern="1200" dirty="0">
            <a:latin typeface="Alexandria Medium" pitchFamily="2" charset="-78"/>
            <a:cs typeface="Alexandria Medium" pitchFamily="2" charset="-78"/>
          </a:endParaRPr>
        </a:p>
      </dsp:txBody>
      <dsp:txXfrm>
        <a:off x="27842" y="960621"/>
        <a:ext cx="8347776" cy="514654"/>
      </dsp:txXfrm>
    </dsp:sp>
    <dsp:sp modelId="{E93139D4-0D13-41E2-A7D0-7A1455EE9051}">
      <dsp:nvSpPr>
        <dsp:cNvPr id="0" name=""/>
        <dsp:cNvSpPr/>
      </dsp:nvSpPr>
      <dsp:spPr>
        <a:xfrm>
          <a:off x="0" y="1615437"/>
          <a:ext cx="8403460" cy="91260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endParaRPr lang="ar-EG" sz="1800" kern="1200" dirty="0">
            <a:latin typeface="Alexandria Medium" pitchFamily="2" charset="-78"/>
            <a:cs typeface="Alexandria Medium" pitchFamily="2" charset="-78"/>
          </a:endParaRPr>
        </a:p>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أساليب تجزئة الجمهور الرقمي</a:t>
          </a:r>
          <a:endParaRPr lang="en-US" sz="1800" kern="1200" dirty="0">
            <a:latin typeface="Alexandria Medium" pitchFamily="2" charset="-78"/>
            <a:cs typeface="Alexandria Medium" pitchFamily="2" charset="-78"/>
          </a:endParaRPr>
        </a:p>
      </dsp:txBody>
      <dsp:txXfrm>
        <a:off x="44550" y="1659987"/>
        <a:ext cx="8314360" cy="823506"/>
      </dsp:txXfrm>
    </dsp:sp>
    <dsp:sp modelId="{21A895FE-3002-471E-9622-F79486058E7E}">
      <dsp:nvSpPr>
        <dsp:cNvPr id="0" name=""/>
        <dsp:cNvSpPr/>
      </dsp:nvSpPr>
      <dsp:spPr>
        <a:xfrm>
          <a:off x="0" y="2640363"/>
          <a:ext cx="8403460" cy="87158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kern="1200" dirty="0">
              <a:latin typeface="Alexandria Medium" pitchFamily="2" charset="-78"/>
              <a:cs typeface="Alexandria Medium" pitchFamily="2" charset="-78"/>
            </a:rPr>
            <a:t>مفهوم </a:t>
          </a:r>
          <a:r>
            <a:rPr lang="en-US" sz="1800" kern="12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2547" y="2682910"/>
        <a:ext cx="8318366" cy="786494"/>
      </dsp:txXfrm>
    </dsp:sp>
    <dsp:sp modelId="{E28B6CC6-3C7C-4E70-B1D0-D6B517EC3DC9}">
      <dsp:nvSpPr>
        <dsp:cNvPr id="0" name=""/>
        <dsp:cNvSpPr/>
      </dsp:nvSpPr>
      <dsp:spPr>
        <a:xfrm>
          <a:off x="0" y="3624272"/>
          <a:ext cx="8403460" cy="87158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marR="0" lvl="0" indent="0" algn="r" defTabSz="844550" rtl="1" eaLnBrk="1" fontAlgn="auto" latinLnBrk="0" hangingPunct="1">
            <a:lnSpc>
              <a:spcPct val="90000"/>
            </a:lnSpc>
            <a:spcBef>
              <a:spcPct val="0"/>
            </a:spcBef>
            <a:spcAft>
              <a:spcPct val="35000"/>
            </a:spcAft>
            <a:buClrTx/>
            <a:buSzTx/>
            <a:buFontTx/>
            <a:buNone/>
            <a:tabLst/>
            <a:defRPr/>
          </a:pPr>
          <a:r>
            <a:rPr lang="ar-EG" sz="1900" kern="1200" dirty="0">
              <a:latin typeface="Alexandria Medium" pitchFamily="2" charset="-78"/>
              <a:cs typeface="Alexandria Medium" pitchFamily="2" charset="-78"/>
            </a:rPr>
            <a:t>أدوات لتحديد الـ </a:t>
          </a:r>
          <a:r>
            <a:rPr lang="en-US" sz="1900" kern="1200" dirty="0">
              <a:latin typeface="Alexandria Medium" pitchFamily="2" charset="-78"/>
              <a:cs typeface="Alexandria Medium" pitchFamily="2" charset="-78"/>
            </a:rPr>
            <a:t>Buyer persona</a:t>
          </a:r>
        </a:p>
        <a:p>
          <a:pPr marL="0" lvl="0" indent="0" algn="r" defTabSz="844550" rtl="1">
            <a:lnSpc>
              <a:spcPct val="90000"/>
            </a:lnSpc>
            <a:spcBef>
              <a:spcPct val="0"/>
            </a:spcBef>
            <a:spcAft>
              <a:spcPct val="35000"/>
            </a:spcAft>
            <a:buNone/>
          </a:pPr>
          <a:endParaRPr lang="en-US" sz="1900" kern="1200" dirty="0">
            <a:latin typeface="Alexandria Medium" pitchFamily="2" charset="-78"/>
            <a:cs typeface="Alexandria Medium" pitchFamily="2" charset="-78"/>
          </a:endParaRPr>
        </a:p>
      </dsp:txBody>
      <dsp:txXfrm>
        <a:off x="42547" y="3666819"/>
        <a:ext cx="8318366" cy="7864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086C8-ECAA-47AD-80D2-D78075523AB4}">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80A860-B40D-4B28-8748-75FFFDF5A355}">
      <dsp:nvSpPr>
        <dsp:cNvPr id="0" name=""/>
        <dsp:cNvSpPr/>
      </dsp:nvSpPr>
      <dsp:spPr>
        <a:xfrm>
          <a:off x="0" y="0"/>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انتشار واسع: </a:t>
          </a:r>
          <a:r>
            <a:rPr lang="ar-EG" sz="1500" kern="1200" dirty="0">
              <a:latin typeface="Alexandria Medium" pitchFamily="2" charset="-78"/>
              <a:cs typeface="Alexandria Medium" pitchFamily="2" charset="-78"/>
            </a:rPr>
            <a:t>يتميز الجمهور في البيئة الرقمية الجديدة بالقدرة على الانتشار والوصول إلى جمهور أوسع بسرعة كبيرة. من خلال استخدام وسائل التواصل الاجتماعي ومنصات المحتوى الرقمي، يمكن للجمهور أن يشارك المحتوى وينشره بسهولة، مما يؤدي إلى انتشار سريع وواسع للمعلومات.</a:t>
          </a:r>
          <a:endParaRPr lang="en-US" sz="1500" kern="1200" dirty="0">
            <a:latin typeface="Alexandria Medium" pitchFamily="2" charset="-78"/>
            <a:cs typeface="Alexandria Medium" pitchFamily="2" charset="-78"/>
          </a:endParaRPr>
        </a:p>
      </dsp:txBody>
      <dsp:txXfrm>
        <a:off x="0" y="0"/>
        <a:ext cx="10515600" cy="1324303"/>
      </dsp:txXfrm>
    </dsp:sp>
    <dsp:sp modelId="{A1164750-8BDF-4DEC-B699-CD4F4AAC3C0F}">
      <dsp:nvSpPr>
        <dsp:cNvPr id="0" name=""/>
        <dsp:cNvSpPr/>
      </dsp:nvSpPr>
      <dsp:spPr>
        <a:xfrm>
          <a:off x="0" y="13243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97A57E-28EC-4017-AEDE-157280A5FB67}">
      <dsp:nvSpPr>
        <dsp:cNvPr id="0" name=""/>
        <dsp:cNvSpPr/>
      </dsp:nvSpPr>
      <dsp:spPr>
        <a:xfrm>
          <a:off x="0" y="1324303"/>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التفاعل والمشاركة الفعّالة: </a:t>
          </a:r>
          <a:r>
            <a:rPr lang="ar-EG" sz="1500" kern="1200" dirty="0">
              <a:latin typeface="Alexandria Medium" pitchFamily="2" charset="-78"/>
              <a:cs typeface="Alexandria Medium" pitchFamily="2" charset="-78"/>
            </a:rPr>
            <a:t>يشتهر الجمهور في البيئة الرقمية الجديدة بمستوى عالٍ من التفاعل والمشاركة. يعلقون على المحتوى، ويعبّرون عن آرائهم، ويشاركون تجاربهم بشكل فوري ومباشر. يمكنهم أيضًا المشاركة في تحديات وحملات تفاعلية والمساهمة في إنشاء المحتوى من خلال الإبداع الشخصي والتعاون.</a:t>
          </a:r>
          <a:endParaRPr lang="en-US" sz="1500" kern="1200" dirty="0">
            <a:latin typeface="Alexandria Medium" pitchFamily="2" charset="-78"/>
            <a:cs typeface="Alexandria Medium" pitchFamily="2" charset="-78"/>
          </a:endParaRPr>
        </a:p>
      </dsp:txBody>
      <dsp:txXfrm>
        <a:off x="0" y="1324303"/>
        <a:ext cx="10515600" cy="1324303"/>
      </dsp:txXfrm>
    </dsp:sp>
    <dsp:sp modelId="{6D9F103C-1407-4872-90EC-BA8C9629A8B4}">
      <dsp:nvSpPr>
        <dsp:cNvPr id="0" name=""/>
        <dsp:cNvSpPr/>
      </dsp:nvSpPr>
      <dsp:spPr>
        <a:xfrm>
          <a:off x="0" y="26486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BF212D-DFE4-4316-84F4-A3729B84EE21}">
      <dsp:nvSpPr>
        <dsp:cNvPr id="0" name=""/>
        <dsp:cNvSpPr/>
      </dsp:nvSpPr>
      <dsp:spPr>
        <a:xfrm>
          <a:off x="0" y="2648606"/>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الطلب على المحتوى المخصص والمتنوع</a:t>
          </a:r>
          <a:r>
            <a:rPr lang="ar-EG" sz="1500" kern="1200" dirty="0">
              <a:latin typeface="Alexandria Medium" pitchFamily="2" charset="-78"/>
              <a:cs typeface="Alexandria Medium" pitchFamily="2" charset="-78"/>
            </a:rPr>
            <a:t>: يتطلع الجمهور في البيئة الرقمية الجديدة إلى المحتوى المخصص والمتنوع الذي يتناسب مع اهتماماتهم واحتياجاتهم الفردية. يفضلون المحتوى الشخصي والموجه نحوهم بشكل دقيق، وذلك يعود إلى توفر تقنيات التسويق المستهدف والتحليلات الضخمة لفهم تفضيلات الجمهور وتلبية احتياجاتهم.</a:t>
          </a:r>
          <a:endParaRPr lang="en-US" sz="1500" kern="1200" dirty="0">
            <a:latin typeface="Alexandria Medium" pitchFamily="2" charset="-78"/>
            <a:cs typeface="Alexandria Medium" pitchFamily="2" charset="-78"/>
          </a:endParaRPr>
        </a:p>
      </dsp:txBody>
      <dsp:txXfrm>
        <a:off x="0" y="2648606"/>
        <a:ext cx="10515600" cy="1324303"/>
      </dsp:txXfrm>
    </dsp:sp>
    <dsp:sp modelId="{EAF6ED36-84E2-4623-8FD8-44F398F67223}">
      <dsp:nvSpPr>
        <dsp:cNvPr id="0" name=""/>
        <dsp:cNvSpPr/>
      </dsp:nvSpPr>
      <dsp:spPr>
        <a:xfrm>
          <a:off x="0" y="397290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DA2A38-2EEC-44FE-93FB-C56F06E0B501}">
      <dsp:nvSpPr>
        <dsp:cNvPr id="0" name=""/>
        <dsp:cNvSpPr/>
      </dsp:nvSpPr>
      <dsp:spPr>
        <a:xfrm>
          <a:off x="0" y="3972909"/>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قدرة على التأثير والتغيير: </a:t>
          </a:r>
          <a:r>
            <a:rPr lang="ar-EG" sz="1500" kern="1200" dirty="0">
              <a:latin typeface="Alexandria Medium" pitchFamily="2" charset="-78"/>
              <a:cs typeface="Alexandria Medium" pitchFamily="2" charset="-78"/>
            </a:rPr>
            <a:t>يمتلك الجمهور في البيئة الرقمية الجديدة القدرة على التأثير والتغيير. يمكنهم نشر الوعي والمشاركة في الحملات الاجتماعية والسياسية والبيئية والثقافية. يستخدمون الوسائط الاجتماعية والشبكات الرقمية للتعبير عن آرائهم والتأثير في القضايا التي يهتمون بها</a:t>
          </a:r>
          <a:endParaRPr lang="en-US" sz="1500" kern="1200" dirty="0">
            <a:latin typeface="Alexandria Medium" pitchFamily="2" charset="-78"/>
            <a:cs typeface="Alexandria Medium" pitchFamily="2" charset="-78"/>
          </a:endParaRPr>
        </a:p>
      </dsp:txBody>
      <dsp:txXfrm>
        <a:off x="0" y="3972909"/>
        <a:ext cx="10515600" cy="13243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FD79E-DDAF-448C-BE89-172EA6D1AC92}">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716502-BFE9-45BC-9BA0-F2D448FA8E06}">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الاعتماد على التكنولوجيا والأدوات الرقمية: </a:t>
          </a:r>
          <a:r>
            <a:rPr lang="ar-EG" sz="1600" kern="1200" dirty="0">
              <a:latin typeface="Alexandria Medium" pitchFamily="2" charset="-78"/>
              <a:cs typeface="Alexandria Medium" pitchFamily="2" charset="-78"/>
            </a:rPr>
            <a:t>يعتمد الجمهور في البيئة الرقمية الجديدة بشكل كبير على التكنولوجيا والأدوات الرقمية للتواصل والوصول إلى المحتوى. يستخدمون الهواتف الذكية والأجهزة اللوحية والحواسيب الشخصية والتطبيقات والمنصات الرقمية للاستمتاع بالمحتوى والتواصل مع الآخرين.</a:t>
          </a:r>
          <a:endParaRPr lang="en-US" sz="1600" kern="1200" dirty="0">
            <a:latin typeface="Alexandria Medium" pitchFamily="2" charset="-78"/>
            <a:cs typeface="Alexandria Medium" pitchFamily="2" charset="-78"/>
          </a:endParaRPr>
        </a:p>
      </dsp:txBody>
      <dsp:txXfrm>
        <a:off x="0" y="2124"/>
        <a:ext cx="10515600" cy="1449029"/>
      </dsp:txXfrm>
    </dsp:sp>
    <dsp:sp modelId="{1F1B9391-46F6-40AC-BFE0-1F90F5DA295C}">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E57206-E72D-47A9-8465-0E7D5A65347D}">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الرغبة في التجربة والابتكار: </a:t>
          </a:r>
          <a:r>
            <a:rPr lang="ar-EG" sz="1600" kern="1200" dirty="0">
              <a:latin typeface="Alexandria Medium" pitchFamily="2" charset="-78"/>
              <a:cs typeface="Alexandria Medium" pitchFamily="2" charset="-78"/>
            </a:rPr>
            <a:t>يمتلك الجمهور في البيئة الرقمية الجديدة رغبة قوية في التجربة والابتكار. يبحثون عن تجارب جديدة ومثيرة، ويحبون استكشاف المحتوى والتقنيات الجديدة. يتوقعون الابتكار والتطور المستمر في المحتوى والتكنولوجيا.</a:t>
          </a:r>
          <a:endParaRPr lang="en-US" sz="1600" kern="1200" dirty="0">
            <a:latin typeface="Alexandria Medium" pitchFamily="2" charset="-78"/>
            <a:cs typeface="Alexandria Medium" pitchFamily="2" charset="-78"/>
          </a:endParaRPr>
        </a:p>
      </dsp:txBody>
      <dsp:txXfrm>
        <a:off x="0" y="1451154"/>
        <a:ext cx="10515600" cy="1449029"/>
      </dsp:txXfrm>
    </dsp:sp>
    <dsp:sp modelId="{6F1BA371-45F5-4BD5-8234-DFF8ADD44502}">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B0DE33-6F21-4A40-B8A0-A872D7EABF94}">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الوعي بالخصوصية والأمان الرقمي: </a:t>
          </a:r>
          <a:r>
            <a:rPr lang="ar-EG" sz="1600" kern="1200" dirty="0">
              <a:latin typeface="Alexandria Medium" pitchFamily="2" charset="-78"/>
              <a:cs typeface="Alexandria Medium" pitchFamily="2" charset="-78"/>
            </a:rPr>
            <a:t>يولي الجمهور في البيئة الرقمية الجديدة اهتمامًا متزايدًا للخصوصية والأمان الرقمي. يتطلعون إلى حماية بياناتهم الشخصية ومعلوماتهم الحساسة، ويتوقعون توفير بيئة آمنة وموثوقة لتفاعلاتهم الرقمية</a:t>
          </a:r>
          <a:endParaRPr lang="en-US" sz="1600" kern="1200" dirty="0">
            <a:latin typeface="Alexandria Medium" pitchFamily="2" charset="-78"/>
            <a:cs typeface="Alexandria Medium" pitchFamily="2" charset="-78"/>
          </a:endParaRPr>
        </a:p>
      </dsp:txBody>
      <dsp:txXfrm>
        <a:off x="0" y="2900183"/>
        <a:ext cx="10515600" cy="14490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6710"/>
          <a:ext cx="8403460" cy="78374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الجمهور الرقمي وخصائصه</a:t>
          </a:r>
        </a:p>
      </dsp:txBody>
      <dsp:txXfrm>
        <a:off x="38259" y="74969"/>
        <a:ext cx="8326942" cy="707230"/>
      </dsp:txXfrm>
    </dsp:sp>
    <dsp:sp modelId="{DBA06B27-B941-4DFA-9965-1BE0784B3538}">
      <dsp:nvSpPr>
        <dsp:cNvPr id="0" name=""/>
        <dsp:cNvSpPr/>
      </dsp:nvSpPr>
      <dsp:spPr>
        <a:xfrm>
          <a:off x="0" y="932779"/>
          <a:ext cx="8403460" cy="57033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استهداف الجمهور الرقمي</a:t>
          </a:r>
          <a:endParaRPr lang="en-US" sz="1600" kern="1200" dirty="0">
            <a:latin typeface="Alexandria Medium" pitchFamily="2" charset="-78"/>
            <a:cs typeface="Alexandria Medium" pitchFamily="2" charset="-78"/>
          </a:endParaRPr>
        </a:p>
      </dsp:txBody>
      <dsp:txXfrm>
        <a:off x="27842" y="960621"/>
        <a:ext cx="8347776" cy="514654"/>
      </dsp:txXfrm>
    </dsp:sp>
    <dsp:sp modelId="{E93139D4-0D13-41E2-A7D0-7A1455EE9051}">
      <dsp:nvSpPr>
        <dsp:cNvPr id="0" name=""/>
        <dsp:cNvSpPr/>
      </dsp:nvSpPr>
      <dsp:spPr>
        <a:xfrm>
          <a:off x="0" y="1615437"/>
          <a:ext cx="8403460" cy="91260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endParaRPr lang="ar-EG" sz="1800" kern="1200" dirty="0">
            <a:latin typeface="Alexandria Medium" pitchFamily="2" charset="-78"/>
            <a:cs typeface="Alexandria Medium" pitchFamily="2" charset="-78"/>
          </a:endParaRPr>
        </a:p>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أساليب تجزئة </a:t>
          </a:r>
          <a:r>
            <a:rPr lang="ar-EG" sz="1800" kern="1200" dirty="0">
              <a:latin typeface="Alexandria Medium" pitchFamily="2" charset="-78"/>
              <a:cs typeface="Alexandria Medium" pitchFamily="2" charset="-78"/>
            </a:rPr>
            <a:t>الجمهور الرقمي</a:t>
          </a:r>
          <a:endParaRPr lang="en-US" sz="1800" kern="1200" dirty="0">
            <a:latin typeface="Alexandria Medium" pitchFamily="2" charset="-78"/>
            <a:cs typeface="Alexandria Medium" pitchFamily="2" charset="-78"/>
          </a:endParaRPr>
        </a:p>
      </dsp:txBody>
      <dsp:txXfrm>
        <a:off x="44550" y="1659987"/>
        <a:ext cx="8314360" cy="823506"/>
      </dsp:txXfrm>
    </dsp:sp>
    <dsp:sp modelId="{21A895FE-3002-471E-9622-F79486058E7E}">
      <dsp:nvSpPr>
        <dsp:cNvPr id="0" name=""/>
        <dsp:cNvSpPr/>
      </dsp:nvSpPr>
      <dsp:spPr>
        <a:xfrm>
          <a:off x="0" y="2640363"/>
          <a:ext cx="8403460" cy="87158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kern="1200" dirty="0">
              <a:latin typeface="Alexandria Medium" pitchFamily="2" charset="-78"/>
              <a:cs typeface="Alexandria Medium" pitchFamily="2" charset="-78"/>
            </a:rPr>
            <a:t>مفهوم </a:t>
          </a:r>
          <a:r>
            <a:rPr lang="en-US" sz="1800" kern="12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2547" y="2682910"/>
        <a:ext cx="8318366" cy="786494"/>
      </dsp:txXfrm>
    </dsp:sp>
    <dsp:sp modelId="{E28B6CC6-3C7C-4E70-B1D0-D6B517EC3DC9}">
      <dsp:nvSpPr>
        <dsp:cNvPr id="0" name=""/>
        <dsp:cNvSpPr/>
      </dsp:nvSpPr>
      <dsp:spPr>
        <a:xfrm>
          <a:off x="0" y="3624272"/>
          <a:ext cx="8403460" cy="87158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marR="0" lvl="0" indent="0" algn="r" defTabSz="844550" rtl="1" eaLnBrk="1" fontAlgn="auto" latinLnBrk="0" hangingPunct="1">
            <a:lnSpc>
              <a:spcPct val="90000"/>
            </a:lnSpc>
            <a:spcBef>
              <a:spcPct val="0"/>
            </a:spcBef>
            <a:spcAft>
              <a:spcPct val="35000"/>
            </a:spcAft>
            <a:buClrTx/>
            <a:buSzTx/>
            <a:buFontTx/>
            <a:buNone/>
            <a:tabLst/>
            <a:defRPr/>
          </a:pPr>
          <a:r>
            <a:rPr lang="ar-EG" sz="1900" kern="1200" dirty="0">
              <a:latin typeface="Alexandria Medium" pitchFamily="2" charset="-78"/>
              <a:cs typeface="Alexandria Medium" pitchFamily="2" charset="-78"/>
            </a:rPr>
            <a:t>أدوات لرسم الـ </a:t>
          </a:r>
          <a:r>
            <a:rPr lang="en-US" sz="1900" kern="1200" dirty="0">
              <a:latin typeface="Alexandria Medium" pitchFamily="2" charset="-78"/>
              <a:cs typeface="Alexandria Medium" pitchFamily="2" charset="-78"/>
            </a:rPr>
            <a:t>Buyer persona</a:t>
          </a:r>
        </a:p>
        <a:p>
          <a:pPr marL="0" lvl="0" indent="0" algn="r" defTabSz="844550" rtl="1">
            <a:lnSpc>
              <a:spcPct val="90000"/>
            </a:lnSpc>
            <a:spcBef>
              <a:spcPct val="0"/>
            </a:spcBef>
            <a:spcAft>
              <a:spcPct val="35000"/>
            </a:spcAft>
            <a:buNone/>
          </a:pPr>
          <a:endParaRPr lang="en-US" sz="1900" kern="1200" dirty="0">
            <a:latin typeface="Alexandria Medium" pitchFamily="2" charset="-78"/>
            <a:cs typeface="Alexandria Medium" pitchFamily="2" charset="-78"/>
          </a:endParaRPr>
        </a:p>
      </dsp:txBody>
      <dsp:txXfrm>
        <a:off x="42547" y="3666819"/>
        <a:ext cx="8318366" cy="7864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23209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semrush.com/persona/" TargetMode="External"/><Relationship Id="rId7"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hyperlink" Target="https://www.hootsuite.com/resources/blog/buyer-persona-template" TargetMode="External"/><Relationship Id="rId5" Type="http://schemas.openxmlformats.org/officeDocument/2006/relationships/hyperlink" Target="https://offers.hubspot.com/persona-templates" TargetMode="External"/><Relationship Id="rId4" Type="http://schemas.openxmlformats.org/officeDocument/2006/relationships/hyperlink" Target="https://www.canva.com/templates/s/user-persona/"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46" name="TextBox 45"/>
          <p:cNvSpPr txBox="1"/>
          <p:nvPr/>
        </p:nvSpPr>
        <p:spPr>
          <a:xfrm>
            <a:off x="628349" y="4581784"/>
            <a:ext cx="4259500"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استهداف الجمهور بالمحتوى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الرابعة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استهداف الجمهور بالمحتوى الرقمي</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2564899869"/>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57507" y="2612809"/>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الجمهور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just" rtl="1">
              <a:lnSpc>
                <a:spcPct val="150000"/>
              </a:lnSpc>
            </a:pPr>
            <a:r>
              <a:rPr lang="ar-EG" sz="1400" dirty="0">
                <a:solidFill>
                  <a:schemeClr val="tx1"/>
                </a:solidFill>
                <a:latin typeface="Alexandria Medium" pitchFamily="2" charset="-78"/>
                <a:cs typeface="Alexandria Medium" pitchFamily="2" charset="-78"/>
              </a:rPr>
              <a:t>الجمهور الرقمي يشير إلى المجتمع أو المجموعة من الأفراد الذين يتفاعلون ويتواصلون مع بعضهم البعض عبر الوسائط الرقمية والمنصات الإلكترونية. يشمل هذا الجمهور الأشخاص الذين يستخدمون الإنترنت، ووسائل التواصل الاجتماعي، والتطبيقات الرقمية الأخرى للتفاعل والتواصل وتبادل المعلومات والمحتوى.</a:t>
            </a:r>
          </a:p>
          <a:p>
            <a:pPr algn="just" rtl="1">
              <a:lnSpc>
                <a:spcPct val="150000"/>
              </a:lnSpc>
            </a:pPr>
            <a:r>
              <a:rPr lang="ar-EG" sz="1400" dirty="0">
                <a:solidFill>
                  <a:schemeClr val="tx1"/>
                </a:solidFill>
                <a:latin typeface="Alexandria Medium" pitchFamily="2" charset="-78"/>
                <a:cs typeface="Alexandria Medium" pitchFamily="2" charset="-78"/>
              </a:rPr>
              <a:t>يعد الجمهور الرقمي مصدرًا هامًا للتأثير والتغيير في المجتمع، حيث يمكن للأفراد أن يعبروا عن آرائهم ومواقفهم وينشروا رسائلهم وأفكارهم بشكل واسع النطاق. يستخدم الجمهور الرقمي أيضًا في التفاعل مع العلامات التجارية والشركات والحكومات، وقد يؤثر في سلوك المستهلك واتجاهات السوق والقرارات السياسية.</a:t>
            </a:r>
          </a:p>
        </p:txBody>
      </p:sp>
      <p:pic>
        <p:nvPicPr>
          <p:cNvPr id="4" name="Picture 3" descr="A group of people talking and connecting icons&#10;&#10;Description automatically generated">
            <a:extLst>
              <a:ext uri="{FF2B5EF4-FFF2-40B4-BE49-F238E27FC236}">
                <a16:creationId xmlns:a16="http://schemas.microsoft.com/office/drawing/2014/main" id="{CC0858D0-091A-E416-432D-BC5B273FA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746693"/>
            <a:ext cx="3992787" cy="2310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B89CF-EBCA-BAAD-D40C-979CC814BEF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سمات الجمهور الرقمي</a:t>
            </a:r>
            <a:endParaRPr lang="en-US" sz="2800" b="1" dirty="0">
              <a:latin typeface="Alexandria Medium" pitchFamily="2" charset="-78"/>
              <a:cs typeface="Alexandria Medium" pitchFamily="2" charset="-78"/>
            </a:endParaRPr>
          </a:p>
        </p:txBody>
      </p:sp>
      <p:graphicFrame>
        <p:nvGraphicFramePr>
          <p:cNvPr id="5" name="Content Placeholder 2">
            <a:extLst>
              <a:ext uri="{FF2B5EF4-FFF2-40B4-BE49-F238E27FC236}">
                <a16:creationId xmlns:a16="http://schemas.microsoft.com/office/drawing/2014/main" id="{48FC35A9-A801-F520-EA2B-B81790C5ABC2}"/>
              </a:ext>
            </a:extLst>
          </p:cNvPr>
          <p:cNvGraphicFramePr>
            <a:graphicFrameLocks noGrp="1"/>
          </p:cNvGraphicFramePr>
          <p:nvPr>
            <p:ph idx="1"/>
            <p:extLst>
              <p:ext uri="{D42A27DB-BD31-4B8C-83A1-F6EECF244321}">
                <p14:modId xmlns:p14="http://schemas.microsoft.com/office/powerpoint/2010/main" val="1419353457"/>
              </p:ext>
            </p:extLst>
          </p:nvPr>
        </p:nvGraphicFramePr>
        <p:xfrm>
          <a:off x="838200" y="1450428"/>
          <a:ext cx="10515600" cy="5297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99E5BE54-F4EF-B401-17C4-403B240A849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36823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BC45B-802A-5C9D-C24F-E4944EBC4AF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سمات الجمهور الرقمي</a:t>
            </a:r>
            <a:endParaRPr lang="en-US" sz="2800" dirty="0"/>
          </a:p>
        </p:txBody>
      </p:sp>
      <p:graphicFrame>
        <p:nvGraphicFramePr>
          <p:cNvPr id="5" name="Content Placeholder 2">
            <a:extLst>
              <a:ext uri="{FF2B5EF4-FFF2-40B4-BE49-F238E27FC236}">
                <a16:creationId xmlns:a16="http://schemas.microsoft.com/office/drawing/2014/main" id="{E6FB99EF-B392-5049-4C9D-97F2AEEC2EB7}"/>
              </a:ext>
            </a:extLst>
          </p:cNvPr>
          <p:cNvGraphicFramePr>
            <a:graphicFrameLocks noGrp="1"/>
          </p:cNvGraphicFramePr>
          <p:nvPr>
            <p:ph idx="1"/>
            <p:extLst>
              <p:ext uri="{D42A27DB-BD31-4B8C-83A1-F6EECF244321}">
                <p14:modId xmlns:p14="http://schemas.microsoft.com/office/powerpoint/2010/main" val="37340086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DE1D75BF-71BB-E6A7-9C99-98D3326DD56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30753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738350" y="221932"/>
            <a:ext cx="10515600" cy="1325563"/>
          </a:xfrm>
        </p:spPr>
        <p:txBody>
          <a:bodyPr>
            <a:normAutofit/>
          </a:bodyPr>
          <a:lstStyle/>
          <a:p>
            <a:pPr algn="ctr" rtl="1">
              <a:lnSpc>
                <a:spcPct val="150000"/>
              </a:lnSpc>
            </a:pPr>
            <a:r>
              <a:rPr lang="ar-EG" sz="2400" b="1" dirty="0">
                <a:latin typeface="Alexandria" pitchFamily="2" charset="-78"/>
                <a:cs typeface="Alexandria" pitchFamily="2" charset="-78"/>
              </a:rPr>
              <a:t>مفهوم المستهلك الرقمي وسماته</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437493" y="1925867"/>
            <a:ext cx="11317013" cy="4257063"/>
          </a:xfrm>
          <a:prstGeom prst="rect">
            <a:avLst/>
          </a:prstGeom>
          <a:noFill/>
        </p:spPr>
        <p:txBody>
          <a:bodyPr wrap="square">
            <a:spAutoFit/>
          </a:bodyPr>
          <a:lstStyle/>
          <a:p>
            <a:pPr marL="0" indent="0" algn="just" rtl="1">
              <a:lnSpc>
                <a:spcPct val="150000"/>
              </a:lnSpc>
              <a:buNone/>
            </a:pPr>
            <a:r>
              <a:rPr lang="ar-EG" sz="1400" dirty="0">
                <a:latin typeface="Alexandria Medium" pitchFamily="2" charset="-78"/>
                <a:cs typeface="Alexandria Medium" pitchFamily="2" charset="-78"/>
              </a:rPr>
              <a:t>يشير إلى الأفراد الذين يستخدمون الإنترنت ووسائطه الرقمية للبحث عن المنتجات والخدمات وشراءها. يتفاعل المستهلك الرقمي مع العروض والإعلانات عبر الإنترنت ويتخذ قرارات الشراء بناءً على معلومات وتجاربه الرقمية. </a:t>
            </a:r>
          </a:p>
          <a:p>
            <a:pPr marL="0" indent="0" algn="just" rtl="1">
              <a:lnSpc>
                <a:spcPct val="150000"/>
              </a:lnSpc>
              <a:buNone/>
            </a:pPr>
            <a:r>
              <a:rPr lang="ar-EG" sz="1400" dirty="0">
                <a:latin typeface="Alexandria Medium" pitchFamily="2" charset="-78"/>
                <a:cs typeface="Alexandria Medium" pitchFamily="2" charset="-78"/>
              </a:rPr>
              <a:t>سماته:</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الاعتماد على الإنترنت: </a:t>
            </a:r>
            <a:r>
              <a:rPr lang="ar-EG" sz="1400" dirty="0">
                <a:latin typeface="Alexandria Medium" pitchFamily="2" charset="-78"/>
                <a:cs typeface="Alexandria Medium" pitchFamily="2" charset="-78"/>
              </a:rPr>
              <a:t>يعتمد المستهلك الرقمي بشكل أساسي على الإنترنت كوسيلة للبحث عن المعلومات والمنتجات والخدمات. يستخدم محركات البحث والمواقع والتطبيقات للوصول إلى المحتوى الذي يحتاجه ولاتخاذ قرارات الشراء.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مستهلك نشط ومشارك: </a:t>
            </a:r>
            <a:r>
              <a:rPr lang="ar-EG" sz="1400" dirty="0">
                <a:latin typeface="Alexandria Medium" pitchFamily="2" charset="-78"/>
                <a:cs typeface="Alexandria Medium" pitchFamily="2" charset="-78"/>
              </a:rPr>
              <a:t>يتفاعل المستهلك الرقمي بنشاط مع المحتوى والعروض عبر الإنترنت. يقوم بكتابة التعليقات، وإعطاء التقييمات، والمشاركة في وسائل التواصل الاجتماعي، ومشاركة تجاربه وآرائه حول المنتجات والخدمات.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دائم التطلع لتعميق التجربة الشخصية: </a:t>
            </a:r>
            <a:r>
              <a:rPr lang="ar-EG" sz="1400" dirty="0">
                <a:latin typeface="Alexandria Medium" pitchFamily="2" charset="-78"/>
                <a:cs typeface="Alexandria Medium" pitchFamily="2" charset="-78"/>
              </a:rPr>
              <a:t>يسعى المستهلك الرقمي لتجربة شخصية مخصصة له، حيث يمكنه تخصيص اختياراته وتفضيلاته وفقًا لاحتياجاته ورغباته الفردية.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التحقق والمقارنة: </a:t>
            </a:r>
            <a:r>
              <a:rPr lang="ar-EG" sz="1400" dirty="0">
                <a:latin typeface="Alexandria Medium" pitchFamily="2" charset="-78"/>
                <a:cs typeface="Alexandria Medium" pitchFamily="2" charset="-78"/>
              </a:rPr>
              <a:t>يتميز المستهلك الرقمي بقدرته على التحقق والمقارنة بين المنتجات والخدمات المختلفة قبل اتخاذ قرار الشراء. يستخدم المراجعات والتقييمات والمقارنات العبر الإنترنت للحصول على معلومات شاملة وموثوقة قبل إتمام عملية الشراء.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التسوق عبر الأجهزة المحمولة: </a:t>
            </a:r>
            <a:r>
              <a:rPr lang="ar-EG" sz="1400" dirty="0">
                <a:latin typeface="Alexandria Medium" pitchFamily="2" charset="-78"/>
                <a:cs typeface="Alexandria Medium" pitchFamily="2" charset="-78"/>
              </a:rPr>
              <a:t>يفضل المشتري عبر الإنترنت استخدام الأجهزة المحمولة مثل الهواتف الذكية والأجهزة اللوحية للتسوق والتفاعل عبر الإنترنت. يبحث عن تجارب سهلة ومريحة ومتوافقة مع الأجهزة المحمولة. </a:t>
            </a:r>
          </a:p>
        </p:txBody>
      </p:sp>
      <p:pic>
        <p:nvPicPr>
          <p:cNvPr id="4" name="Graphic 21">
            <a:extLst>
              <a:ext uri="{FF2B5EF4-FFF2-40B4-BE49-F238E27FC236}">
                <a16:creationId xmlns:a16="http://schemas.microsoft.com/office/drawing/2014/main" id="{06B49E9F-29D2-ABA9-54CC-7EF63CD77C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D3931-F4F4-4E57-3010-A4B731883B66}"/>
              </a:ext>
            </a:extLst>
          </p:cNvPr>
          <p:cNvSpPr>
            <a:spLocks noGrp="1"/>
          </p:cNvSpPr>
          <p:nvPr>
            <p:ph type="title"/>
          </p:nvPr>
        </p:nvSpPr>
        <p:spPr>
          <a:xfrm>
            <a:off x="838200" y="156397"/>
            <a:ext cx="10515600" cy="1325563"/>
          </a:xfrm>
        </p:spPr>
        <p:txBody>
          <a:bodyPr>
            <a:normAutofit/>
          </a:bodyPr>
          <a:lstStyle/>
          <a:p>
            <a:pPr algn="ctr"/>
            <a:r>
              <a:rPr lang="ar-EG" sz="2800" b="1" dirty="0">
                <a:latin typeface="Alexandria" pitchFamily="2" charset="-78"/>
                <a:cs typeface="Alexandria" pitchFamily="2" charset="-78"/>
              </a:rPr>
              <a:t>مفهوم استهداف الجمهور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CC5D238-6B8C-B856-5CC9-898AEBE4DFE4}"/>
              </a:ext>
            </a:extLst>
          </p:cNvPr>
          <p:cNvSpPr>
            <a:spLocks noGrp="1"/>
          </p:cNvSpPr>
          <p:nvPr>
            <p:ph idx="1"/>
          </p:nvPr>
        </p:nvSpPr>
        <p:spPr>
          <a:xfrm>
            <a:off x="5218386" y="1481960"/>
            <a:ext cx="6544570" cy="5376040"/>
          </a:xfrm>
        </p:spPr>
        <p:txBody>
          <a:bodyPr>
            <a:normAutofit lnSpcReduction="10000"/>
          </a:bodyPr>
          <a:lstStyle/>
          <a:p>
            <a:pPr algn="just" rtl="1">
              <a:lnSpc>
                <a:spcPct val="170000"/>
              </a:lnSpc>
            </a:pPr>
            <a:r>
              <a:rPr lang="ar-EG" sz="1400" dirty="0">
                <a:latin typeface="Alexandria Medium" pitchFamily="2" charset="-78"/>
                <a:cs typeface="Alexandria Medium" pitchFamily="2" charset="-78"/>
              </a:rPr>
              <a:t>عملية تحديد وتوصيل المحتوى والإعلانات إلى الفئات المستهدفة على المنصات الرقمية المختلفة، مثل مواقع الويب ووسائل التواصل الاجتماعي وتطبيقات الهواتف المحمولة. وتشمل هذه العملية الخطوات التالية:</a:t>
            </a:r>
          </a:p>
          <a:p>
            <a:pPr algn="just" rtl="1">
              <a:lnSpc>
                <a:spcPct val="170000"/>
              </a:lnSpc>
              <a:buFont typeface="+mj-lt"/>
              <a:buAutoNum type="arabicPeriod"/>
            </a:pPr>
            <a:r>
              <a:rPr lang="ar-EG" sz="1400" dirty="0">
                <a:latin typeface="Alexandria Medium" pitchFamily="2" charset="-78"/>
                <a:cs typeface="Alexandria Medium" pitchFamily="2" charset="-78"/>
              </a:rPr>
              <a:t>تحليل البيانات المتاحة للمعرفة بسلوك المستخدمين والجماهير المستهدفة على الإنترنت، مثل البيانات الديموغرافية والاهتمامات والتفضيلات.</a:t>
            </a:r>
          </a:p>
          <a:p>
            <a:pPr algn="just" rtl="1">
              <a:lnSpc>
                <a:spcPct val="170000"/>
              </a:lnSpc>
              <a:buFont typeface="+mj-lt"/>
              <a:buAutoNum type="arabicPeriod"/>
            </a:pPr>
            <a:r>
              <a:rPr lang="ar-EG" sz="1400" dirty="0">
                <a:latin typeface="Alexandria Medium" pitchFamily="2" charset="-78"/>
                <a:cs typeface="Alexandria Medium" pitchFamily="2" charset="-78"/>
              </a:rPr>
              <a:t>تقسيم/تجزئة الجمهور إلى شرائح أو فئات مستهدفة ذات خصائص متشابهة، والتي تمثل الأهداف الرئيسية للحملات التسويقية والإعلانية.</a:t>
            </a:r>
          </a:p>
          <a:p>
            <a:pPr algn="just" rtl="1">
              <a:lnSpc>
                <a:spcPct val="170000"/>
              </a:lnSpc>
              <a:buFont typeface="+mj-lt"/>
              <a:buAutoNum type="arabicPeriod"/>
            </a:pPr>
            <a:r>
              <a:rPr lang="ar-EG" sz="1400" dirty="0">
                <a:latin typeface="Alexandria Medium" pitchFamily="2" charset="-78"/>
                <a:cs typeface="Alexandria Medium" pitchFamily="2" charset="-78"/>
              </a:rPr>
              <a:t>إنشاء محتوى وإعلانات موجهة بشكل خاص لكل فئة مستهدفة، مع مراعاة تفضيلاتها والسياق الذي ستعرض فيه.</a:t>
            </a:r>
          </a:p>
          <a:p>
            <a:pPr algn="just" rtl="1">
              <a:lnSpc>
                <a:spcPct val="170000"/>
              </a:lnSpc>
              <a:buFont typeface="+mj-lt"/>
              <a:buAutoNum type="arabicPeriod"/>
            </a:pPr>
            <a:r>
              <a:rPr lang="ar-EG" sz="1400" dirty="0">
                <a:latin typeface="Alexandria Medium" pitchFamily="2" charset="-78"/>
                <a:cs typeface="Alexandria Medium" pitchFamily="2" charset="-78"/>
              </a:rPr>
              <a:t>اختيار القنوات الرقمية المناسبة لنشر المحتوى والإعلانات، بما يتوافق مع عادات وسلوكيات الفئات المستهدفة.</a:t>
            </a:r>
          </a:p>
          <a:p>
            <a:pPr algn="just" rtl="1">
              <a:lnSpc>
                <a:spcPct val="170000"/>
              </a:lnSpc>
              <a:buFont typeface="+mj-lt"/>
              <a:buAutoNum type="arabicPeriod"/>
            </a:pPr>
            <a:r>
              <a:rPr lang="ar-EG" sz="1400" dirty="0">
                <a:latin typeface="Alexandria Medium" pitchFamily="2" charset="-78"/>
                <a:cs typeface="Alexandria Medium" pitchFamily="2" charset="-78"/>
              </a:rPr>
              <a:t>قياس وتحليل أداء الحملات الرقمية وضبط الاستراتيجية بناءً على النتائج، بهدف تحسين الأداء وزيادة كفاءة الاستهداف</a:t>
            </a: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656101DC-D212-6056-C919-1F6E4F0B3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hand holding a magnifying glass over a person's face&#10;&#10;Description automatically generated">
            <a:extLst>
              <a:ext uri="{FF2B5EF4-FFF2-40B4-BE49-F238E27FC236}">
                <a16:creationId xmlns:a16="http://schemas.microsoft.com/office/drawing/2014/main" id="{F3956069-E92F-2E01-3EA5-53B1928CC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044" y="2418302"/>
            <a:ext cx="4442502" cy="27010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93673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مفهوم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249917" y="2295677"/>
            <a:ext cx="6004034" cy="3743974"/>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تجزئة الجمهور هي عملية تتكون من تقسيم السوق المستهدفة إلى مجموعات أصغر تشترك في خصائص متشابهة ، مثل العمر أو الدخل أو السمات الشخصية أو السلوك أو الاهتمامات أو الاحتياجات أو الموقع.</a:t>
            </a:r>
          </a:p>
          <a:p>
            <a:pPr marL="0" indent="0" algn="just" rtl="1">
              <a:lnSpc>
                <a:spcPct val="150000"/>
              </a:lnSpc>
              <a:buNone/>
            </a:pPr>
            <a:r>
              <a:rPr lang="ar-EG" sz="1600" dirty="0">
                <a:latin typeface="Alexandria Medium" pitchFamily="2" charset="-78"/>
                <a:cs typeface="Alexandria Medium" pitchFamily="2" charset="-78"/>
              </a:rPr>
              <a:t>يمكن استخدام هذه القطاعات لتحسين جهود المنتجات والتسويق والإعلان والمبيعات.</a:t>
            </a:r>
          </a:p>
          <a:p>
            <a:pPr marL="0" indent="0" algn="just" rtl="1">
              <a:lnSpc>
                <a:spcPct val="150000"/>
              </a:lnSpc>
              <a:buNone/>
            </a:pPr>
            <a:r>
              <a:rPr lang="ar-EG" sz="1600" dirty="0">
                <a:latin typeface="Alexandria Medium" pitchFamily="2" charset="-78"/>
                <a:cs typeface="Alexandria Medium" pitchFamily="2" charset="-78"/>
              </a:rPr>
              <a:t>يسمح التقسيم للعلامات التجارية بوضع استراتيجيات لأنواع مختلفة من المستهلكين ، اعتمادًا على كيفية إدراكهم للقيمة الإجمالية لمنتجات وخدمات معينة. وبهذه الطريقة يمكنهم تقديم رسالة أكثر تخصيصًا مع التأكد من استلامها بنجاح. </a:t>
            </a:r>
          </a:p>
        </p:txBody>
      </p:sp>
      <p:pic>
        <p:nvPicPr>
          <p:cNvPr id="5" name="Picture 4" descr="A group of people connected to each other&#10;&#10;Description automatically generated">
            <a:extLst>
              <a:ext uri="{FF2B5EF4-FFF2-40B4-BE49-F238E27FC236}">
                <a16:creationId xmlns:a16="http://schemas.microsoft.com/office/drawing/2014/main" id="{2AA3E6DC-D05F-B248-DE53-69BEFD9844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531" y="2560566"/>
            <a:ext cx="4285593" cy="321419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2253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943600" y="1996127"/>
            <a:ext cx="5310350" cy="3005310"/>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تجزئة جغرافية</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يتكون التقسيم الجغرافي من إنشاء مجموعات مختلفة من العملاء بناءً على الحدود الجغرافية.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تختلف احتياجات واهتمامات العملاء المحتملين وفقًا لموقعهم الجغرافي ومناخهم ومنطقتهم ، ويسمح لك فهم ذلك بتحديد مكان البيع والإعلان عن علامة تجارية ، وكذلك مكان توسيع نشاطك التجاري.</a:t>
            </a:r>
          </a:p>
        </p:txBody>
      </p:sp>
      <p:pic>
        <p:nvPicPr>
          <p:cNvPr id="7" name="Picture 6" descr="A globe with arrows pointing to the earth&#10;&#10;Description automatically generated with medium confidence">
            <a:extLst>
              <a:ext uri="{FF2B5EF4-FFF2-40B4-BE49-F238E27FC236}">
                <a16:creationId xmlns:a16="http://schemas.microsoft.com/office/drawing/2014/main" id="{65367AA1-11AE-4150-E30B-6C0CD280A3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380" y="2335012"/>
            <a:ext cx="5379909" cy="2869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965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41803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6096000" y="2039491"/>
            <a:ext cx="5142186" cy="3374642"/>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تجزئة الديموغرافية</a:t>
            </a:r>
          </a:p>
          <a:p>
            <a:pPr marL="0" indent="0" algn="just" rtl="1">
              <a:lnSpc>
                <a:spcPct val="150000"/>
              </a:lnSpc>
              <a:buNone/>
            </a:pPr>
            <a:r>
              <a:rPr lang="ar-EG" sz="1600" dirty="0">
                <a:latin typeface="Alexandria Medium" pitchFamily="2" charset="-78"/>
                <a:cs typeface="Alexandria Medium" pitchFamily="2" charset="-78"/>
              </a:rPr>
              <a:t>يتكون التقسيم الديموغرافي من تقسيم السوق من خلال متغيرات مختلفة مثل العمر والجنس والجنسية ومستوى التعليم وحجم الأسرة والمهنة والدخل وما إلى ذلك.</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هذا هو أحد أكثر أشكال تقسيم السوق استخدامًا ، لأنه يعتمد على معرفة كيفية استخدام العملاء لمنتجاتك وخدماتك ومقدار استعدادهم لدفع ثمنها. </a:t>
            </a:r>
          </a:p>
        </p:txBody>
      </p:sp>
      <p:pic>
        <p:nvPicPr>
          <p:cNvPr id="7" name="Picture 6" descr="A diagram of different colored circles&#10;&#10;Description automatically generated">
            <a:extLst>
              <a:ext uri="{FF2B5EF4-FFF2-40B4-BE49-F238E27FC236}">
                <a16:creationId xmlns:a16="http://schemas.microsoft.com/office/drawing/2014/main" id="{50714899-B8BE-E275-D853-F00D65C50A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039491"/>
            <a:ext cx="3619500" cy="3609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7041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6321972" y="1647487"/>
            <a:ext cx="5031828" cy="4113306"/>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a:t>
            </a:r>
            <a:r>
              <a:rPr lang="ar-EG" sz="1600" dirty="0" err="1">
                <a:solidFill>
                  <a:srgbClr val="FF0000"/>
                </a:solidFill>
                <a:latin typeface="Alexandria Medium" pitchFamily="2" charset="-78"/>
                <a:cs typeface="Alexandria Medium" pitchFamily="2" charset="-78"/>
              </a:rPr>
              <a:t>السيكوجرافية</a:t>
            </a:r>
            <a:endParaRPr lang="ar-EG" sz="1600" dirty="0">
              <a:solidFill>
                <a:srgbClr val="FF0000"/>
              </a:solidFill>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يتكون التقسيم </a:t>
            </a:r>
            <a:r>
              <a:rPr lang="ar-EG" sz="1600" dirty="0" err="1">
                <a:latin typeface="Alexandria Medium" pitchFamily="2" charset="-78"/>
                <a:cs typeface="Alexandria Medium" pitchFamily="2" charset="-78"/>
              </a:rPr>
              <a:t>السيكوجرافيكي</a:t>
            </a:r>
            <a:r>
              <a:rPr lang="ar-EG" sz="1600" dirty="0">
                <a:latin typeface="Alexandria Medium" pitchFamily="2" charset="-78"/>
                <a:cs typeface="Alexandria Medium" pitchFamily="2" charset="-78"/>
              </a:rPr>
              <a:t> من تجميع الجمهور المستهدف بناءً على سلوكهم وأسلوب حياتهم ومواقفهم واهتماماتهم.</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ونختصر ذلك في (</a:t>
            </a:r>
            <a:r>
              <a:rPr lang="en-US" sz="1600" dirty="0">
                <a:latin typeface="Alexandria Medium" pitchFamily="2" charset="-78"/>
                <a:cs typeface="Alexandria Medium" pitchFamily="2" charset="-78"/>
              </a:rPr>
              <a:t>IOA</a:t>
            </a: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لفهم الجمهور المستهدف ، يمكن لأساليب أبحاث السوق مثل مجموعات التركيز والاستطلاعات والمقابلات ودراسات الحالة أن تكون ناجحة في تجميع هذا النوع من الاستنتاجات.</a:t>
            </a: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5" name="Picture 4" descr="A group of people standing on a pie chart&#10;&#10;Description automatically generated">
            <a:extLst>
              <a:ext uri="{FF2B5EF4-FFF2-40B4-BE49-F238E27FC236}">
                <a16:creationId xmlns:a16="http://schemas.microsoft.com/office/drawing/2014/main" id="{D9E8C1F7-CB19-68A6-E0D2-AB1406B01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416" y="2525538"/>
            <a:ext cx="4889687" cy="280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4816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B01F5-E7A2-AE38-56D5-8C484E37247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A68BB02F-74FB-5C00-4B73-A5670C389F7F}"/>
              </a:ext>
            </a:extLst>
          </p:cNvPr>
          <p:cNvSpPr>
            <a:spLocks noGrp="1"/>
          </p:cNvSpPr>
          <p:nvPr>
            <p:ph idx="1"/>
          </p:nvPr>
        </p:nvSpPr>
        <p:spPr>
          <a:xfrm>
            <a:off x="6274676" y="1825625"/>
            <a:ext cx="5079124"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السلوكية</a:t>
            </a:r>
          </a:p>
          <a:p>
            <a:pPr algn="just" rtl="1">
              <a:lnSpc>
                <a:spcPct val="150000"/>
              </a:lnSpc>
            </a:pPr>
            <a:r>
              <a:rPr lang="ar-EG" sz="1600" dirty="0">
                <a:latin typeface="Alexandria Medium" pitchFamily="2" charset="-78"/>
                <a:cs typeface="Alexandria Medium" pitchFamily="2" charset="-78"/>
              </a:rPr>
              <a:t>يركز التقسيم السلوكي على ردود فعل محددة ، أي سلوكيات المستهلك وأنماطه والطريقة التي يمر بها العملاء من خلال عمليات صنع القرار والشراء.</a:t>
            </a:r>
          </a:p>
          <a:p>
            <a:pPr algn="just" rtl="1">
              <a:lnSpc>
                <a:spcPct val="150000"/>
              </a:lnSpc>
            </a:pPr>
            <a:r>
              <a:rPr lang="ar-EG" sz="1600" dirty="0">
                <a:latin typeface="Alexandria Medium" pitchFamily="2" charset="-78"/>
                <a:cs typeface="Alexandria Medium" pitchFamily="2" charset="-78"/>
              </a:rPr>
              <a:t>تعتبر مواقف الجمهور تجاه علامتك التجارية وطريقة استخدامها ووعيهم أمثلة على التجزئة السلوكية. يشبه جمع هذا النوع من البيانات الطريقة التي ستجد بها البيانات </a:t>
            </a:r>
            <a:r>
              <a:rPr lang="ar-EG" sz="1600" dirty="0" err="1">
                <a:latin typeface="Alexandria Medium" pitchFamily="2" charset="-78"/>
                <a:cs typeface="Alexandria Medium" pitchFamily="2" charset="-78"/>
              </a:rPr>
              <a:t>السيكوجرافية</a:t>
            </a:r>
            <a:r>
              <a:rPr lang="ar-EG" sz="1600" dirty="0">
                <a:latin typeface="Alexandria Medium" pitchFamily="2" charset="-78"/>
                <a:cs typeface="Alexandria Medium" pitchFamily="2" charset="-78"/>
              </a:rPr>
              <a:t>. هذا يسمح للمسوقين بتطوير نهج أكثر استهدافًا.</a:t>
            </a:r>
            <a:endParaRPr lang="ar-EG" sz="2000" dirty="0">
              <a:latin typeface="Alexandria Medium" pitchFamily="2" charset="-78"/>
              <a:cs typeface="Alexandria Medium" pitchFamily="2" charset="-78"/>
            </a:endParaRPr>
          </a:p>
          <a:p>
            <a:pPr marL="0" indent="0" algn="just">
              <a:lnSpc>
                <a:spcPct val="150000"/>
              </a:lnSpc>
              <a:buNone/>
            </a:pPr>
            <a:endParaRPr lang="en-US" sz="2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292C6DB-611C-26C3-1AF1-89579F3892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27059"/>
            <a:ext cx="2305141" cy="1076343"/>
          </a:xfrm>
          <a:prstGeom prst="rect">
            <a:avLst/>
          </a:prstGeom>
        </p:spPr>
      </p:pic>
      <p:pic>
        <p:nvPicPr>
          <p:cNvPr id="6" name="Picture 5" descr="A person and person pointing at a pie chart&#10;&#10;Description automatically generated">
            <a:extLst>
              <a:ext uri="{FF2B5EF4-FFF2-40B4-BE49-F238E27FC236}">
                <a16:creationId xmlns:a16="http://schemas.microsoft.com/office/drawing/2014/main" id="{D7C0F6AF-E73E-D5D1-0801-86F10DF1C9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621" y="2082872"/>
            <a:ext cx="5286704" cy="33243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5510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A754A-4127-FE40-98EC-FEB09D2381C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56EB549D-E95F-F691-19ED-C66638FAFA9C}"/>
              </a:ext>
            </a:extLst>
          </p:cNvPr>
          <p:cNvSpPr>
            <a:spLocks noGrp="1"/>
          </p:cNvSpPr>
          <p:nvPr>
            <p:ph idx="1"/>
          </p:nvPr>
        </p:nvSpPr>
        <p:spPr>
          <a:xfrm>
            <a:off x="5754414" y="1825625"/>
            <a:ext cx="5599386" cy="4351338"/>
          </a:xfrm>
        </p:spPr>
        <p:txBody>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الاجتماعية: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العلاقات الاجتماعية والشبكات. يمكن تحديد فئات الجمهور التي تنتمي إلى نفس الشبكات الاجتماعية أو المجموعات الاجتماعية المشتركة. هذا يمكن أن يكون مفيدًا في استهداف الشبكات الاجتماعية المؤثرة أو تطوير استراتيجيات التسويق الشفهي.</a:t>
            </a:r>
          </a:p>
          <a:p>
            <a:endParaRPr lang="en-US" dirty="0"/>
          </a:p>
        </p:txBody>
      </p:sp>
      <p:pic>
        <p:nvPicPr>
          <p:cNvPr id="5" name="Picture 4" descr="A person looking at a magnifying glass on a pie chart&#10;&#10;Description automatically generated">
            <a:extLst>
              <a:ext uri="{FF2B5EF4-FFF2-40B4-BE49-F238E27FC236}">
                <a16:creationId xmlns:a16="http://schemas.microsoft.com/office/drawing/2014/main" id="{FA8C98B3-1246-B07C-7B2E-9FAC1BADB8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434" y="2153515"/>
            <a:ext cx="4855780" cy="2781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A702143-4743-4694-6331-682AAF8F94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641423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3E255-A3FD-24B6-993B-13E78BAB9393}"/>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EEF62408-2A45-8278-08FC-22B2DA35B45B}"/>
              </a:ext>
            </a:extLst>
          </p:cNvPr>
          <p:cNvSpPr>
            <a:spLocks noGrp="1"/>
          </p:cNvSpPr>
          <p:nvPr>
            <p:ph idx="1"/>
          </p:nvPr>
        </p:nvSpPr>
        <p:spPr>
          <a:xfrm>
            <a:off x="5013434" y="2506662"/>
            <a:ext cx="6340366" cy="4351338"/>
          </a:xfrm>
        </p:spPr>
        <p:txBody>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الزمنية: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الزمن والتوقيت. يمكن تحديد فئات الجمهور التي يكون النشاط لديها مرتفعًا في أوقات معينة من اليوم أو الأسبوع أو العام. يمكن استخدام هذه المعلومات لتوجيه الإعلانات والحملات التسويقية في الأوقات التي يكون فيها الجمهور الهدف أكثر استعدادًا للاستجابة.</a:t>
            </a:r>
          </a:p>
          <a:p>
            <a:endParaRPr lang="en-US" dirty="0"/>
          </a:p>
        </p:txBody>
      </p:sp>
      <p:pic>
        <p:nvPicPr>
          <p:cNvPr id="5" name="Picture 4" descr="A group of miniature people standing in front of a clock&#10;&#10;Description automatically generated">
            <a:extLst>
              <a:ext uri="{FF2B5EF4-FFF2-40B4-BE49-F238E27FC236}">
                <a16:creationId xmlns:a16="http://schemas.microsoft.com/office/drawing/2014/main" id="{9266ED0E-1800-B12C-2F4C-FDF6C68BF0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423" y="2680083"/>
            <a:ext cx="3902047" cy="26013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ACF36CB-2402-A2A2-F6ED-DCD031DF30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49491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98AFE-C78F-7261-F00E-C46BD18BF75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ADC45DB8-49E5-6F87-993D-C57F24AA23CB}"/>
              </a:ext>
            </a:extLst>
          </p:cNvPr>
          <p:cNvSpPr>
            <a:spLocks noGrp="1"/>
          </p:cNvSpPr>
          <p:nvPr>
            <p:ph idx="1"/>
          </p:nvPr>
        </p:nvSpPr>
        <p:spPr>
          <a:xfrm>
            <a:off x="6400800" y="1825625"/>
            <a:ext cx="4952999" cy="4351338"/>
          </a:xfrm>
        </p:spPr>
        <p:txBody>
          <a:bodyPr>
            <a:normAutofit/>
          </a:bodyPr>
          <a:lstStyle/>
          <a:p>
            <a:pPr algn="just" rtl="1"/>
            <a:endParaRPr lang="ar-EG" sz="2400" dirty="0"/>
          </a:p>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السلوكية الرقمية: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السلوك الرقمي والتفاعل عبر الإنترنت. يتم تحليل بيانات السلوك الرقمي مثل التصفح، والبحث، والتفاعل عبر وسائل التواصل الاجتماعي لفهم سلوك الجمهور عبر القنوات الرقمية. يمكن استخدام هذه المعرفة في توجيه الإعلان والعروض الرقمية وتحسين تجربة المستخدم عبر القنوات الرقمية.</a:t>
            </a:r>
          </a:p>
          <a:p>
            <a:pPr algn="just" rtl="1"/>
            <a:endParaRPr lang="ar-EG" sz="2400" dirty="0"/>
          </a:p>
        </p:txBody>
      </p:sp>
      <p:pic>
        <p:nvPicPr>
          <p:cNvPr id="5" name="Picture 4" descr="A person and person standing next to a pie chart&#10;&#10;Description automatically generated">
            <a:extLst>
              <a:ext uri="{FF2B5EF4-FFF2-40B4-BE49-F238E27FC236}">
                <a16:creationId xmlns:a16="http://schemas.microsoft.com/office/drawing/2014/main" id="{677462FE-3945-7E84-25A1-62C9AC0DAD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283" y="2448390"/>
            <a:ext cx="4831255" cy="3105807"/>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23B32580-B265-7231-D7B7-B0C18DF1AC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49443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907AC-3265-5702-70A4-8CD4D59E1DF3}"/>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243D0B16-4EFD-5CBD-C51B-85CD66B87115}"/>
              </a:ext>
            </a:extLst>
          </p:cNvPr>
          <p:cNvSpPr>
            <a:spLocks noGrp="1"/>
          </p:cNvSpPr>
          <p:nvPr>
            <p:ph idx="1"/>
          </p:nvPr>
        </p:nvSpPr>
        <p:spPr>
          <a:xfrm>
            <a:off x="6363046" y="2141537"/>
            <a:ext cx="4990754" cy="4351338"/>
          </a:xfrm>
        </p:spPr>
        <p:txBody>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التجزئة العاطفية: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الاستجابة العاطفية. يتم تحليل ردود الفعل العاطفية للجمهور على المحتوى أو العروض التسويقية لفهم كيف يتفاعلون عاطفيًا معها. يمكن استخدام هذه المعرفة لإثارة العواطف المناسبة وتصميم رسائل تسويقية تلامس المشاعر وتحفز الجمهور.</a:t>
            </a:r>
          </a:p>
          <a:p>
            <a:endParaRPr lang="en-US" dirty="0"/>
          </a:p>
        </p:txBody>
      </p:sp>
      <p:pic>
        <p:nvPicPr>
          <p:cNvPr id="7" name="Picture 6" descr="A group of people holding up emojis&#10;&#10;Description automatically generated">
            <a:extLst>
              <a:ext uri="{FF2B5EF4-FFF2-40B4-BE49-F238E27FC236}">
                <a16:creationId xmlns:a16="http://schemas.microsoft.com/office/drawing/2014/main" id="{1692E45B-94A0-860F-0FC5-8A9E810DA2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835" y="2141537"/>
            <a:ext cx="5489120" cy="3225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C4E6DB7-E5B3-5958-C22D-CDEEF0A35B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584773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61389-2F0F-E84F-E712-F4DEA053FDCD}"/>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خطوات تجزئة الجمهور</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B60955B-30D4-1250-0238-C3E7E7C4CDBA}"/>
              </a:ext>
            </a:extLst>
          </p:cNvPr>
          <p:cNvSpPr>
            <a:spLocks noGrp="1"/>
          </p:cNvSpPr>
          <p:nvPr>
            <p:ph idx="1"/>
          </p:nvPr>
        </p:nvSpPr>
        <p:spPr>
          <a:xfrm>
            <a:off x="709448" y="1825625"/>
            <a:ext cx="10644351" cy="4351338"/>
          </a:xfrm>
        </p:spPr>
        <p:txBody>
          <a:bodyPr>
            <a:normAutofit/>
          </a:bodyPr>
          <a:lstStyle/>
          <a:p>
            <a:pPr algn="just" rtl="1">
              <a:lnSpc>
                <a:spcPct val="150000"/>
              </a:lnSpc>
            </a:pPr>
            <a:r>
              <a:rPr lang="ar-EG" sz="1600" dirty="0">
                <a:solidFill>
                  <a:srgbClr val="00AEEF"/>
                </a:solidFill>
                <a:latin typeface="Alexandria" pitchFamily="2" charset="-78"/>
                <a:cs typeface="Alexandria" pitchFamily="2" charset="-78"/>
              </a:rPr>
              <a:t>البحث وجمع البيانات: </a:t>
            </a:r>
            <a:r>
              <a:rPr lang="ar-EG" sz="1600" dirty="0">
                <a:latin typeface="Alexandria" pitchFamily="2" charset="-78"/>
                <a:cs typeface="Alexandria" pitchFamily="2" charset="-78"/>
              </a:rPr>
              <a:t>قم بجمع معلومات عن الجمهور المستهدف، مثل العمر، الجنس، الدخل، الاهتمامات، والسلوكيات الشرائية. يمكنك الحصول على هذه المعلومات من خلال الدراسات والاستبيانات وتحليل البيانات المتاحة.</a:t>
            </a:r>
          </a:p>
          <a:p>
            <a:pPr algn="just" rtl="1">
              <a:lnSpc>
                <a:spcPct val="150000"/>
              </a:lnSpc>
            </a:pPr>
            <a:r>
              <a:rPr lang="ar-EG" sz="1600" dirty="0">
                <a:solidFill>
                  <a:srgbClr val="00AEEF"/>
                </a:solidFill>
                <a:latin typeface="Alexandria" pitchFamily="2" charset="-78"/>
                <a:cs typeface="Alexandria" pitchFamily="2" charset="-78"/>
              </a:rPr>
              <a:t>تجميع البيانات</a:t>
            </a:r>
            <a:r>
              <a:rPr lang="ar-EG" sz="1600" dirty="0">
                <a:latin typeface="Alexandria" pitchFamily="2" charset="-78"/>
                <a:cs typeface="Alexandria" pitchFamily="2" charset="-78"/>
              </a:rPr>
              <a:t>: قم بتجميع البيانات المشتركة والمتقاربة للجمهور المستهدف وحدد السمات المشتركة والعوامل المميزة التي تميز كل فئة.</a:t>
            </a:r>
          </a:p>
          <a:p>
            <a:pPr algn="just" rtl="1">
              <a:lnSpc>
                <a:spcPct val="150000"/>
              </a:lnSpc>
            </a:pPr>
            <a:r>
              <a:rPr lang="ar-EG" sz="1600" dirty="0">
                <a:solidFill>
                  <a:srgbClr val="00AEEF"/>
                </a:solidFill>
                <a:latin typeface="Alexandria" pitchFamily="2" charset="-78"/>
                <a:cs typeface="Alexandria" pitchFamily="2" charset="-78"/>
              </a:rPr>
              <a:t>تحليل البيانات: </a:t>
            </a:r>
            <a:r>
              <a:rPr lang="ar-EG" sz="1600" dirty="0">
                <a:latin typeface="Alexandria" pitchFamily="2" charset="-78"/>
                <a:cs typeface="Alexandria" pitchFamily="2" charset="-78"/>
              </a:rPr>
              <a:t>قم بتحليل البيانات المجمعة لفهم الاحتياجات والرغبات والتوجهات المشتركة في كل فئة. حدد العوامل المهمة التي تؤثر في سلوك الشراء واختيار المنتجات أو الخدمات.</a:t>
            </a:r>
          </a:p>
          <a:p>
            <a:pPr algn="just" rtl="1">
              <a:lnSpc>
                <a:spcPct val="15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6A340CB-13BC-02F0-3B68-F08D4A1EA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25326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BF336-7F34-ABC8-A2CD-9E1C2DF8A3D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خطوات تجزئة الجمهور</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26FDCD-3455-102C-D849-CBB0C43F445A}"/>
              </a:ext>
            </a:extLst>
          </p:cNvPr>
          <p:cNvSpPr>
            <a:spLocks noGrp="1"/>
          </p:cNvSpPr>
          <p:nvPr>
            <p:ph idx="1"/>
          </p:nvPr>
        </p:nvSpPr>
        <p:spPr>
          <a:xfrm>
            <a:off x="838200" y="1825625"/>
            <a:ext cx="10515599" cy="4351338"/>
          </a:xfrm>
        </p:spPr>
        <p:txBody>
          <a:bodyPr>
            <a:normAutofit/>
          </a:bodyPr>
          <a:lstStyle/>
          <a:p>
            <a:pPr algn="just" rtl="1">
              <a:lnSpc>
                <a:spcPct val="150000"/>
              </a:lnSpc>
            </a:pPr>
            <a:r>
              <a:rPr lang="ar-EG" sz="1600" dirty="0">
                <a:solidFill>
                  <a:srgbClr val="00AEEF"/>
                </a:solidFill>
                <a:latin typeface="Alexandria" pitchFamily="2" charset="-78"/>
                <a:cs typeface="Alexandria" pitchFamily="2" charset="-78"/>
              </a:rPr>
              <a:t>تجزئة الجمهور: </a:t>
            </a:r>
            <a:r>
              <a:rPr lang="ar-EG" sz="1600" dirty="0">
                <a:latin typeface="Alexandria" pitchFamily="2" charset="-78"/>
                <a:cs typeface="Alexandria" pitchFamily="2" charset="-78"/>
              </a:rPr>
              <a:t>استنادًا إلى النتائج التحليلية، قم بتقسيم الجمهور إلى فئات صغيرة تشترك في سمات مشتركة معينة. يمكنك استخدام المتغيرات المختلفة للتجزئة مثل العمر، الجنس، الاهتمامات، أو السلوك الشرائي.</a:t>
            </a:r>
          </a:p>
          <a:p>
            <a:pPr algn="just" rtl="1">
              <a:lnSpc>
                <a:spcPct val="150000"/>
              </a:lnSpc>
            </a:pPr>
            <a:r>
              <a:rPr lang="ar-EG" sz="1600" dirty="0">
                <a:solidFill>
                  <a:srgbClr val="00AEEF"/>
                </a:solidFill>
                <a:latin typeface="Alexandria" pitchFamily="2" charset="-78"/>
                <a:cs typeface="Alexandria" pitchFamily="2" charset="-78"/>
              </a:rPr>
              <a:t>اسمح بالتفاعل والتخصيص: </a:t>
            </a:r>
            <a:r>
              <a:rPr lang="ar-EG" sz="1600" dirty="0">
                <a:latin typeface="Alexandria" pitchFamily="2" charset="-78"/>
                <a:cs typeface="Alexandria" pitchFamily="2" charset="-78"/>
              </a:rPr>
              <a:t>فهم تفاصيل الفئات المختلفة وتوقعاتها واحتياجاتها سيساعدك في توجيه جهودك التسويقية بشكل فعال. قم بتخصيص رسائل التسويق والإعلانات وتصميم المنتجات أو الخدمات لتلبية احتياجات الفئات المختلفة بشكل أفضل.</a:t>
            </a:r>
          </a:p>
          <a:p>
            <a:pPr algn="just" rtl="1">
              <a:lnSpc>
                <a:spcPct val="150000"/>
              </a:lnSpc>
            </a:pPr>
            <a:r>
              <a:rPr lang="ar-EG" sz="1600" dirty="0">
                <a:solidFill>
                  <a:srgbClr val="00AEEF"/>
                </a:solidFill>
                <a:latin typeface="Alexandria" pitchFamily="2" charset="-78"/>
                <a:cs typeface="Alexandria" pitchFamily="2" charset="-78"/>
              </a:rPr>
              <a:t>تقييم النتائج: </a:t>
            </a:r>
            <a:r>
              <a:rPr lang="ar-EG" sz="1600" dirty="0">
                <a:latin typeface="Alexandria" pitchFamily="2" charset="-78"/>
                <a:cs typeface="Alexandria" pitchFamily="2" charset="-78"/>
              </a:rPr>
              <a:t>قم بمراجعة وتقييم فعالية استراتيجيات التجزئة وتحديد مدى تحقيقك لأهدافك. قد تحتاج إلى إجراء تعديلات أو ضبط الاستراتيجيات الخاصة بك استنادًا إلى تقييم الأداء وتغيرات السوق</a:t>
            </a:r>
          </a:p>
          <a:p>
            <a:pPr algn="just">
              <a:lnSpc>
                <a:spcPct val="15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09FFEB1-E131-49E8-1430-AD49D1ACAA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28671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F6CE3-5C1C-5F16-3091-47683C4692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F77D4A69-2B5D-E76B-1F48-14EA605AAF8B}"/>
              </a:ext>
            </a:extLst>
          </p:cNvPr>
          <p:cNvSpPr>
            <a:spLocks noGrp="1"/>
          </p:cNvSpPr>
          <p:nvPr>
            <p:ph idx="1"/>
          </p:nvPr>
        </p:nvSpPr>
        <p:spPr>
          <a:xfrm>
            <a:off x="5770179" y="2141537"/>
            <a:ext cx="6214241"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السيارات: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العائلات ذات الدخل المرتفع، والشباب الرياضيين، والمحترفين الذين يحتاجون إلى سيارات للأعمال.</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السيارات بناءً على احتياجات هذه الفئات المختلفة، مثل توفير مقاعد وفيرة للعائلات، أو تقديم ميزات تكنولوجية للشباب، أو توفير راحة وفخامة للمحترفين.</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row of cars parked&#10;&#10;Description automatically generated">
            <a:extLst>
              <a:ext uri="{FF2B5EF4-FFF2-40B4-BE49-F238E27FC236}">
                <a16:creationId xmlns:a16="http://schemas.microsoft.com/office/drawing/2014/main" id="{0D36BA8A-C608-39E8-A7FF-0ACCF1278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344" y="2441028"/>
            <a:ext cx="5284404" cy="2642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4F142DFA-9A53-0FD4-A825-BEFB4F00F6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5014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C608A-441E-280F-29E7-7828C6AA586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3FAB59FB-046C-2761-82B9-B613F374BB44}"/>
              </a:ext>
            </a:extLst>
          </p:cNvPr>
          <p:cNvSpPr>
            <a:spLocks noGrp="1"/>
          </p:cNvSpPr>
          <p:nvPr>
            <p:ph idx="1"/>
          </p:nvPr>
        </p:nvSpPr>
        <p:spPr>
          <a:xfrm>
            <a:off x="5297214" y="2141537"/>
            <a:ext cx="6056586"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الأزياء:</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الشباب، والنساء العاملات، وكبار السن.</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الملابس وفقًا لأذواق واحتياجات هذه الفئات المختلفة، مثل تقديم ملابس مواكبة لأحدث صيحات الموضة للشباب، أو توفير ملابس عملية ومريحة للنساء العاملات، أو تصميم ملابس أنيقة ومحتشمة لكبار السن.</a:t>
            </a:r>
          </a:p>
          <a:p>
            <a:pPr algn="just">
              <a:lnSpc>
                <a:spcPct val="150000"/>
              </a:lnSpc>
            </a:pPr>
            <a:endParaRPr lang="en-US" sz="1800" dirty="0">
              <a:latin typeface="Alexandria Medium" pitchFamily="2" charset="-78"/>
              <a:cs typeface="Alexandria Medium" pitchFamily="2" charset="-78"/>
            </a:endParaRPr>
          </a:p>
        </p:txBody>
      </p:sp>
      <p:pic>
        <p:nvPicPr>
          <p:cNvPr id="5" name="Picture 4" descr="A row of colorful shirts&#10;&#10;Description automatically generated">
            <a:extLst>
              <a:ext uri="{FF2B5EF4-FFF2-40B4-BE49-F238E27FC236}">
                <a16:creationId xmlns:a16="http://schemas.microsoft.com/office/drawing/2014/main" id="{BFC2F3B9-E123-979E-BA83-AA838E8CA1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 y="2427889"/>
            <a:ext cx="4359165" cy="2924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A95E4B6-A497-0A2E-5172-BF597CD6A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642770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44217-89F2-6E16-9205-17B78C715F1D}"/>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DA66C5B9-59E8-76C8-B394-51E854D66485}"/>
              </a:ext>
            </a:extLst>
          </p:cNvPr>
          <p:cNvSpPr>
            <a:spLocks noGrp="1"/>
          </p:cNvSpPr>
          <p:nvPr>
            <p:ph idx="1"/>
          </p:nvPr>
        </p:nvSpPr>
        <p:spPr>
          <a:xfrm>
            <a:off x="5360276" y="1825625"/>
            <a:ext cx="5993524"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السفر والسياحة:</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المسافرين المغامرين، وعشاق الثقافة، والعائلات.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عروض السفر والوجهات السياحية بناءً على اهتمامات هذه الفئات المختلفة، مثل توفير رحلات مغامرة ورياضة المغامرة للمسافرين المغامرين، أو تنظيم جولات ثقافية وزيارات للمعالم السياحية لعشاق الثقافة، أو توفير خيارات ملائمة للعائلات مثل الفنادق العائلية والأنشطة الترفيهية المناسبة للأطفال</a:t>
            </a:r>
          </a:p>
          <a:p>
            <a:pPr algn="just">
              <a:lnSpc>
                <a:spcPct val="150000"/>
              </a:lnSpc>
            </a:pPr>
            <a:endParaRPr lang="en-US" sz="1800" dirty="0">
              <a:latin typeface="Alexandria Medium" pitchFamily="2" charset="-78"/>
              <a:cs typeface="Alexandria Medium" pitchFamily="2" charset="-78"/>
            </a:endParaRPr>
          </a:p>
        </p:txBody>
      </p:sp>
      <p:pic>
        <p:nvPicPr>
          <p:cNvPr id="5" name="Picture 4" descr="A toy airplane next to a camera and pictures&#10;&#10;Description automatically generated">
            <a:extLst>
              <a:ext uri="{FF2B5EF4-FFF2-40B4-BE49-F238E27FC236}">
                <a16:creationId xmlns:a16="http://schemas.microsoft.com/office/drawing/2014/main" id="{BE6397F9-B033-F87E-AD2A-E70743F298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3411" y="2081049"/>
            <a:ext cx="4682358" cy="3121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8635EB6-98FD-E72C-F409-45E4AD7CFA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590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42D06-8134-8094-6968-623E49CAB97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5BDFB17F-1EF1-156B-8423-27CB9A715422}"/>
              </a:ext>
            </a:extLst>
          </p:cNvPr>
          <p:cNvSpPr>
            <a:spLocks noGrp="1"/>
          </p:cNvSpPr>
          <p:nvPr>
            <p:ph idx="1"/>
          </p:nvPr>
        </p:nvSpPr>
        <p:spPr>
          <a:xfrm>
            <a:off x="838200" y="1441468"/>
            <a:ext cx="10515600" cy="4351338"/>
          </a:xfrm>
        </p:spPr>
        <p:txBody>
          <a:bodyPr>
            <a:normAutofit/>
          </a:bodyPr>
          <a:lstStyle/>
          <a:p>
            <a:pPr marL="0" indent="0" algn="r" rtl="1">
              <a:lnSpc>
                <a:spcPct val="150000"/>
              </a:lnSpc>
              <a:buNone/>
            </a:pPr>
            <a:endParaRPr lang="ar-EG" sz="1800" b="1" dirty="0">
              <a:latin typeface="Alexandria Medium" pitchFamily="2" charset="-78"/>
              <a:cs typeface="Alexandria Medium" pitchFamily="2" charset="-78"/>
            </a:endParaRPr>
          </a:p>
          <a:p>
            <a:pPr algn="r" rtl="1">
              <a:lnSpc>
                <a:spcPct val="150000"/>
              </a:lnSpc>
            </a:pPr>
            <a:r>
              <a:rPr lang="ar-EG" sz="1800" b="1" dirty="0">
                <a:latin typeface="Alexandria Medium" pitchFamily="2" charset="-78"/>
                <a:cs typeface="Alexandria Medium" pitchFamily="2" charset="-78"/>
              </a:rPr>
              <a:t>جوجل: تقوم جوجل بتجزئة جمهورها بناءً على الموقع الجغرافي، الاهتمامات، السلوكيات، وغيرها من العوامل. تُستخدم هذه المعلومات لتقديم إعلانات مخصصة لكل مستخدم</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colorful circle shaped letters&#10;&#10;Description automatically generated with medium confidence">
            <a:extLst>
              <a:ext uri="{FF2B5EF4-FFF2-40B4-BE49-F238E27FC236}">
                <a16:creationId xmlns:a16="http://schemas.microsoft.com/office/drawing/2014/main" id="{02BD3734-3C72-AEE7-E08F-455468D21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876" y="3211531"/>
            <a:ext cx="7620000" cy="2581275"/>
          </a:xfrm>
          <a:prstGeom prst="rect">
            <a:avLst/>
          </a:prstGeom>
        </p:spPr>
      </p:pic>
    </p:spTree>
    <p:extLst>
      <p:ext uri="{BB962C8B-B14F-4D97-AF65-F5344CB8AC3E}">
        <p14:creationId xmlns:p14="http://schemas.microsoft.com/office/powerpoint/2010/main" val="4137540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B38EE-31A0-B2D0-C9A9-E2774764678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AE256FFB-14EA-15FE-BB57-A3973F109932}"/>
              </a:ext>
            </a:extLst>
          </p:cNvPr>
          <p:cNvSpPr>
            <a:spLocks noGrp="1"/>
          </p:cNvSpPr>
          <p:nvPr>
            <p:ph idx="1"/>
          </p:nvPr>
        </p:nvSpPr>
        <p:spPr>
          <a:xfrm>
            <a:off x="838200" y="2141537"/>
            <a:ext cx="10515600" cy="4351338"/>
          </a:xfrm>
        </p:spPr>
        <p:txBody>
          <a:bodyPr/>
          <a:lstStyle/>
          <a:p>
            <a:pPr algn="just" rtl="1">
              <a:lnSpc>
                <a:spcPct val="150000"/>
              </a:lnSpc>
            </a:pPr>
            <a:r>
              <a:rPr lang="ar-EG" sz="1800" b="1" dirty="0">
                <a:latin typeface="Alexandria Medium" pitchFamily="2" charset="-78"/>
                <a:cs typeface="Alexandria Medium" pitchFamily="2" charset="-78"/>
              </a:rPr>
              <a:t>أديداس: تقوم أديداس بتجزئة جمهورها بناءً على مستوى اللياقة البدنية، الأنشطة الرياضية المفضلة، وغيرها من العوامل. تُستخدم هذه المعلومات لتقديم منتجات وأنشطة مخصصة لكل مجموعة من الجمهور.</a:t>
            </a:r>
          </a:p>
          <a:p>
            <a:endParaRPr lang="en-US" dirty="0"/>
          </a:p>
        </p:txBody>
      </p:sp>
      <p:pic>
        <p:nvPicPr>
          <p:cNvPr id="5" name="Picture 4" descr="A black background with a black square&#10;&#10;Description automatically generated with medium confidence">
            <a:extLst>
              <a:ext uri="{FF2B5EF4-FFF2-40B4-BE49-F238E27FC236}">
                <a16:creationId xmlns:a16="http://schemas.microsoft.com/office/drawing/2014/main" id="{75748CEE-86EC-BAA0-82D7-B035F91610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5402" y="3229413"/>
            <a:ext cx="4844727" cy="3263462"/>
          </a:xfrm>
          <a:prstGeom prst="rect">
            <a:avLst/>
          </a:prstGeom>
        </p:spPr>
      </p:pic>
      <p:pic>
        <p:nvPicPr>
          <p:cNvPr id="4" name="Graphic 21">
            <a:extLst>
              <a:ext uri="{FF2B5EF4-FFF2-40B4-BE49-F238E27FC236}">
                <a16:creationId xmlns:a16="http://schemas.microsoft.com/office/drawing/2014/main" id="{A2D39091-F8F5-52F8-4F65-BF65B8A660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85562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C3B62-42C6-CD1E-43EA-A76EF492CD5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E6916776-DA25-E7B6-11ED-9998E4D1CF89}"/>
              </a:ext>
            </a:extLst>
          </p:cNvPr>
          <p:cNvSpPr>
            <a:spLocks noGrp="1"/>
          </p:cNvSpPr>
          <p:nvPr>
            <p:ph idx="1"/>
          </p:nvPr>
        </p:nvSpPr>
        <p:spPr/>
        <p:txBody>
          <a:bodyPr>
            <a:normAutofit/>
          </a:bodyPr>
          <a:lstStyle/>
          <a:p>
            <a:pPr algn="just" rtl="1">
              <a:lnSpc>
                <a:spcPct val="150000"/>
              </a:lnSpc>
            </a:pPr>
            <a:r>
              <a:rPr lang="ar-EG" sz="1800" b="1" dirty="0">
                <a:latin typeface="Alexandria Medium" pitchFamily="2" charset="-78"/>
                <a:cs typeface="Alexandria Medium" pitchFamily="2" charset="-78"/>
              </a:rPr>
              <a:t> أمازون: تقوم أمازون بتجزئة جمهورها بناءً على تاريخ الشراء، الاهتمامات، السلوكيات، وغيرها من العوامل. تُستخدم هذه المعلومات لتقديم توصيات منتجات مخصصة لكل عميل.</a:t>
            </a:r>
            <a:endParaRPr lang="en-US" sz="1800" dirty="0">
              <a:latin typeface="Alexandria Medium" pitchFamily="2" charset="-78"/>
              <a:cs typeface="Alexandria Medium" pitchFamily="2" charset="-78"/>
            </a:endParaRPr>
          </a:p>
        </p:txBody>
      </p:sp>
      <p:pic>
        <p:nvPicPr>
          <p:cNvPr id="5" name="Picture 4" descr="A black and orange logo&#10;&#10;Description automatically generated">
            <a:extLst>
              <a:ext uri="{FF2B5EF4-FFF2-40B4-BE49-F238E27FC236}">
                <a16:creationId xmlns:a16="http://schemas.microsoft.com/office/drawing/2014/main" id="{1B05C5CD-0F3F-9C75-2AD0-C73B1376E5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1027906"/>
            <a:ext cx="6858000" cy="6858000"/>
          </a:xfrm>
          <a:prstGeom prst="rect">
            <a:avLst/>
          </a:prstGeom>
        </p:spPr>
      </p:pic>
      <p:pic>
        <p:nvPicPr>
          <p:cNvPr id="4" name="Graphic 21">
            <a:extLst>
              <a:ext uri="{FF2B5EF4-FFF2-40B4-BE49-F238E27FC236}">
                <a16:creationId xmlns:a16="http://schemas.microsoft.com/office/drawing/2014/main" id="{E72E5E00-4ABB-B877-7A49-CD273E682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5364934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3C6FC-F01A-F0D5-480C-F86EB05DEB8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575BBC25-8E2E-F2CE-07BE-6D6E615AAE40}"/>
              </a:ext>
            </a:extLst>
          </p:cNvPr>
          <p:cNvSpPr>
            <a:spLocks noGrp="1"/>
          </p:cNvSpPr>
          <p:nvPr>
            <p:ph idx="1"/>
          </p:nvPr>
        </p:nvSpPr>
        <p:spPr/>
        <p:txBody>
          <a:bodyPr/>
          <a:lstStyle/>
          <a:p>
            <a:pPr algn="just" rtl="1">
              <a:lnSpc>
                <a:spcPct val="150000"/>
              </a:lnSpc>
            </a:pPr>
            <a:r>
              <a:rPr lang="ar-EG" sz="1800" b="1" dirty="0" err="1">
                <a:latin typeface="Alexandria Medium" pitchFamily="2" charset="-78"/>
                <a:cs typeface="Alexandria Medium" pitchFamily="2" charset="-78"/>
              </a:rPr>
              <a:t>نيتفليكس</a:t>
            </a:r>
            <a:r>
              <a:rPr lang="ar-EG" sz="1800" b="1" dirty="0">
                <a:latin typeface="Alexandria Medium" pitchFamily="2" charset="-78"/>
                <a:cs typeface="Alexandria Medium" pitchFamily="2" charset="-78"/>
              </a:rPr>
              <a:t>: تقوم </a:t>
            </a:r>
            <a:r>
              <a:rPr lang="ar-EG" sz="1800" b="1" dirty="0" err="1">
                <a:latin typeface="Alexandria Medium" pitchFamily="2" charset="-78"/>
                <a:cs typeface="Alexandria Medium" pitchFamily="2" charset="-78"/>
              </a:rPr>
              <a:t>نيتفليكس</a:t>
            </a:r>
            <a:r>
              <a:rPr lang="ar-EG" sz="1800" b="1" dirty="0">
                <a:latin typeface="Alexandria Medium" pitchFamily="2" charset="-78"/>
                <a:cs typeface="Alexandria Medium" pitchFamily="2" charset="-78"/>
              </a:rPr>
              <a:t> بتجزئة جمهورها بناءً على الأنواع المفضلة، تاريخ المشاهدة، وغيرها من العوامل. تُستخدم هذه المعلومات لتقديم توصيات أفلام وبرامج تلفزيونية مخصصة لكل مستخدم.</a:t>
            </a:r>
          </a:p>
          <a:p>
            <a:endParaRPr lang="en-US" dirty="0"/>
          </a:p>
        </p:txBody>
      </p:sp>
      <p:pic>
        <p:nvPicPr>
          <p:cNvPr id="5" name="Picture 4" descr="A red letters on a black background&#10;&#10;Description automatically generated">
            <a:extLst>
              <a:ext uri="{FF2B5EF4-FFF2-40B4-BE49-F238E27FC236}">
                <a16:creationId xmlns:a16="http://schemas.microsoft.com/office/drawing/2014/main" id="{BA5D5A68-544D-05E7-E59A-08E5FFEB92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59" y="2943867"/>
            <a:ext cx="12192000" cy="3713466"/>
          </a:xfrm>
          <a:prstGeom prst="rect">
            <a:avLst/>
          </a:prstGeom>
        </p:spPr>
      </p:pic>
      <p:pic>
        <p:nvPicPr>
          <p:cNvPr id="4" name="Graphic 21">
            <a:extLst>
              <a:ext uri="{FF2B5EF4-FFF2-40B4-BE49-F238E27FC236}">
                <a16:creationId xmlns:a16="http://schemas.microsoft.com/office/drawing/2014/main" id="{88785210-FADA-F950-8D1F-EFDFEA331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2161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AD4F5-DA9D-3E3E-2C38-B8E85397DBE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تجزئة الجمهور</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E784B30-BFC5-6759-C3A5-456CC841D018}"/>
              </a:ext>
            </a:extLst>
          </p:cNvPr>
          <p:cNvSpPr>
            <a:spLocks noGrp="1"/>
          </p:cNvSpPr>
          <p:nvPr>
            <p:ph idx="1"/>
          </p:nvPr>
        </p:nvSpPr>
        <p:spPr>
          <a:xfrm>
            <a:off x="441434" y="1825625"/>
            <a:ext cx="10912365" cy="4351338"/>
          </a:xfrm>
        </p:spPr>
        <p:txBody>
          <a:bodyPr>
            <a:normAutofit/>
          </a:bodyPr>
          <a:lstStyle/>
          <a:p>
            <a:pPr algn="just" rtl="1">
              <a:lnSpc>
                <a:spcPct val="170000"/>
              </a:lnSpc>
              <a:buFont typeface="Wingdings" panose="05000000000000000000" pitchFamily="2" charset="2"/>
              <a:buChar char="ü"/>
            </a:pPr>
            <a:endParaRPr lang="ar-EG" sz="16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فهم أعمق للاحتياجات والرغبات: </a:t>
            </a:r>
            <a:r>
              <a:rPr lang="ar-EG" sz="1600" dirty="0">
                <a:latin typeface="Alexandria Medium" pitchFamily="2" charset="-78"/>
                <a:cs typeface="Alexandria Medium" pitchFamily="2" charset="-78"/>
              </a:rPr>
              <a:t>من خلال تجزئة الجمهور، يمكنك فهم أعمق للاحتياجات والرغبات المختلفة لفئات العملاء المختلفة. بدلاً من تصميم منتج أو خدمة واحدة تُناسب الجميع، يمكنك تحديد السمات والمميزات التي تهم كل فئة وتلبي احتياجاتها المحددة.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تحسين تجربة العملاء: </a:t>
            </a:r>
            <a:r>
              <a:rPr lang="ar-EG" sz="1600" dirty="0">
                <a:latin typeface="Alexandria Medium" pitchFamily="2" charset="-78"/>
                <a:cs typeface="Alexandria Medium" pitchFamily="2" charset="-78"/>
              </a:rPr>
              <a:t>عندما تكون لديك فهم أعمق لفئات العملاء المختلفة، يمكنك تصميم تجارب مخصصة وملائمة لكل فئة. هذا يساعد في تحسين رضا العملاء وإيجاد حلول تلبي توقعاتهم وتوفر لهم قيمة مضافة.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توفير الوقت والجهد في التسويق: </a:t>
            </a:r>
            <a:r>
              <a:rPr lang="ar-EG" sz="1600" dirty="0">
                <a:latin typeface="Alexandria Medium" pitchFamily="2" charset="-78"/>
                <a:cs typeface="Alexandria Medium" pitchFamily="2" charset="-78"/>
              </a:rPr>
              <a:t>بفهم الفئات المستهدفة بشكل أفضل، يمكنك تحديد القنوات الفعالة للتواصل مع كل فئة. هذا يعني أنك لن تهدر الجهود والموارد في التسويق للفئات التي لا تهتم بالمنتج أو الخدمة التي تقدمها.</a:t>
            </a:r>
          </a:p>
          <a:p>
            <a:pPr algn="just" rtl="1">
              <a:lnSpc>
                <a:spcPct val="170000"/>
              </a:lnSpc>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E5212E2-2C4E-5CAC-E8EC-E0F77C5BB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97596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5002E-8FE5-4F36-1393-B0BAB63F9F0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تجزئة الجمهور</a:t>
            </a:r>
            <a:endParaRPr lang="en-US" sz="2800" dirty="0"/>
          </a:p>
        </p:txBody>
      </p:sp>
      <p:sp>
        <p:nvSpPr>
          <p:cNvPr id="3" name="Content Placeholder 2">
            <a:extLst>
              <a:ext uri="{FF2B5EF4-FFF2-40B4-BE49-F238E27FC236}">
                <a16:creationId xmlns:a16="http://schemas.microsoft.com/office/drawing/2014/main" id="{81CD817A-7EB4-729E-C053-4CD50D587F2B}"/>
              </a:ext>
            </a:extLst>
          </p:cNvPr>
          <p:cNvSpPr>
            <a:spLocks noGrp="1"/>
          </p:cNvSpPr>
          <p:nvPr>
            <p:ph idx="1"/>
          </p:nvPr>
        </p:nvSpPr>
        <p:spPr/>
        <p:txBody>
          <a:bodyPr>
            <a:normAutofit/>
          </a:bodyPr>
          <a:lstStyle/>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تحقيق التفرد والتميز التنافسي: </a:t>
            </a:r>
            <a:r>
              <a:rPr lang="ar-EG" sz="1600" dirty="0">
                <a:latin typeface="Alexandria Medium" pitchFamily="2" charset="-78"/>
                <a:cs typeface="Alexandria Medium" pitchFamily="2" charset="-78"/>
              </a:rPr>
              <a:t>من خلال تجزئة الجمهور، يمكنك تحديد فرص تسويقية فريدة لكل فئة. يمكنك تصميم منتجات أو خدمات مبتكرة تلبي احتياجات فئة معينة بشكل مميز، مما يساعدك على تفرد بين المنافسين وتحقيق ميزة تنافسية قوية.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زيادة الربحية وتحقيق النجاح الاقتصادي: </a:t>
            </a:r>
            <a:r>
              <a:rPr lang="ar-EG" sz="1600" dirty="0">
                <a:latin typeface="Alexandria Medium" pitchFamily="2" charset="-78"/>
                <a:cs typeface="Alexandria Medium" pitchFamily="2" charset="-78"/>
              </a:rPr>
              <a:t>عندما تتوجه بجهود التسويق والتطوير نحو فئات عملاء محددة، يمكنك زيادة فرص البيع وتحقيق نسبة مبيعات أعلى. بالإضافة إلى ذلك، فإن تصميم منتجات وخدمات تلبي احتياجات العملاء بشكل أفضل يمكن أن يزيد من مستوى الرضا والولاء لدى العملاء، مما يؤدي في النهاية إلى زيادة الربحية وتحقيق النجاح الاقتصادي للشركة</a:t>
            </a:r>
          </a:p>
          <a:p>
            <a:endParaRPr lang="en-US" sz="1600" dirty="0"/>
          </a:p>
        </p:txBody>
      </p:sp>
      <p:pic>
        <p:nvPicPr>
          <p:cNvPr id="4" name="Graphic 21">
            <a:extLst>
              <a:ext uri="{FF2B5EF4-FFF2-40B4-BE49-F238E27FC236}">
                <a16:creationId xmlns:a16="http://schemas.microsoft.com/office/drawing/2014/main" id="{A0DCE88D-69E5-2896-CA7A-9C3DCCFFEF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8380028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935A3-8F82-0EFF-E1B7-EFB2AA99D5AF}"/>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أدوات مهمة لتجزئة السوق</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3382402-8106-2D87-2985-23A74AA67EFA}"/>
              </a:ext>
            </a:extLst>
          </p:cNvPr>
          <p:cNvSpPr>
            <a:spLocks noGrp="1"/>
          </p:cNvSpPr>
          <p:nvPr>
            <p:ph idx="1"/>
          </p:nvPr>
        </p:nvSpPr>
        <p:spPr/>
        <p:txBody>
          <a:bodyPr>
            <a:normAutofit/>
          </a:bodyPr>
          <a:lstStyle/>
          <a:p>
            <a:pPr marL="0" indent="0" algn="just" rtl="1">
              <a:lnSpc>
                <a:spcPct val="150000"/>
              </a:lnSpc>
              <a:buNone/>
            </a:pP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البحوث السوقية: </a:t>
            </a:r>
            <a:r>
              <a:rPr lang="ar-EG" sz="1600" dirty="0">
                <a:latin typeface="Alexandria Medium" pitchFamily="2" charset="-78"/>
                <a:cs typeface="Alexandria Medium" pitchFamily="2" charset="-78"/>
              </a:rPr>
              <a:t>يمكنك الاستعانة بالبحوث السوقية لفهم العملاء وتحليل سلوكهم واحتياجاتهم. يمكنك إجراء استطلاعات رأي، ومقابلات شخصية، ومجموعات نقاش، وتحليلات البيانات، وغيرها من الأساليب للحصول على معلومات قيمة عن الجمهور المستهدف.</a:t>
            </a: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الشخصيات الشرائية </a:t>
            </a:r>
            <a:r>
              <a:rPr lang="ar-EG" sz="1600" dirty="0">
                <a:latin typeface="Alexandria Medium" pitchFamily="2" charset="-78"/>
                <a:cs typeface="Alexandria Medium" pitchFamily="2" charset="-78"/>
              </a:rPr>
              <a:t>(</a:t>
            </a:r>
            <a:r>
              <a:rPr lang="en-US" sz="1600" dirty="0">
                <a:latin typeface="Alexandria Medium" pitchFamily="2" charset="-78"/>
                <a:cs typeface="Alexandria Medium" pitchFamily="2" charset="-78"/>
              </a:rPr>
              <a:t>Buyer Personas): </a:t>
            </a:r>
            <a:r>
              <a:rPr lang="ar-EG" sz="1600" dirty="0">
                <a:latin typeface="Alexandria Medium" pitchFamily="2" charset="-78"/>
                <a:cs typeface="Alexandria Medium" pitchFamily="2" charset="-78"/>
              </a:rPr>
              <a:t>تعد الشخصيات الشرائية أداة قوية لتجزئة الجمهور. تتمثل فكرة الشخصيات الشرائية في إنشاء صورة مجسمة للعملاء المستهدفين المحتملين، بما في ذلك معلومات مثل العمر، الجنس، الاهتمامات، الاحتياجات، والتفضيلات. يمكنك استخدام هذه الشخصيات لتوجيه جهودك في التسويق وتطوير المنتجات.</a:t>
            </a:r>
          </a:p>
          <a:p>
            <a:pPr algn="just" rtl="1">
              <a:lnSpc>
                <a:spcPct val="150000"/>
              </a:lnSpc>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6D918C2A-8B1F-2483-9348-C352165F8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72457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32151-DE35-2EC6-A3BC-BFA050DA2C6B}"/>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أدوات مهمة لتجزئة السوق</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9A1FE8F-B921-D829-6E25-076960553898}"/>
              </a:ext>
            </a:extLst>
          </p:cNvPr>
          <p:cNvSpPr>
            <a:spLocks noGrp="1"/>
          </p:cNvSpPr>
          <p:nvPr>
            <p:ph idx="1"/>
          </p:nvPr>
        </p:nvSpPr>
        <p:spPr>
          <a:xfrm>
            <a:off x="838200" y="1825625"/>
            <a:ext cx="10515600" cy="4667250"/>
          </a:xfrm>
        </p:spPr>
        <p:txBody>
          <a:bodyPr>
            <a:normAutofit/>
          </a:bodyPr>
          <a:lstStyle/>
          <a:p>
            <a:pPr algn="just" rtl="1">
              <a:lnSpc>
                <a:spcPct val="170000"/>
              </a:lnSpc>
            </a:pPr>
            <a:r>
              <a:rPr lang="ar-EG" sz="1600" dirty="0">
                <a:solidFill>
                  <a:srgbClr val="FF0000"/>
                </a:solidFill>
                <a:latin typeface="Alexandria Medium" pitchFamily="2" charset="-78"/>
                <a:cs typeface="Alexandria Medium" pitchFamily="2" charset="-78"/>
              </a:rPr>
              <a:t>تحليل البيانات واستخدام الذكاء الاصطناعي: </a:t>
            </a:r>
            <a:r>
              <a:rPr lang="ar-EG" sz="1600" dirty="0">
                <a:latin typeface="Alexandria Medium" pitchFamily="2" charset="-78"/>
                <a:cs typeface="Alexandria Medium" pitchFamily="2" charset="-78"/>
              </a:rPr>
              <a:t>يمكن استخدام تحليلات البيانات والذكاء الاصطناعي لفهم سلوك العملاء وتجزئة الجمهور. يمكن تحليل البيانات الكبيرة لاكتشاف الاتجاهات والنماذج والتفاصيل الهامة حول العملاء المختلفين. هذا يمكن أن يوفر رؤى قيمة تساعد في تحديد فئات العملاء وتحديد احتياجاتهم.</a:t>
            </a:r>
          </a:p>
          <a:p>
            <a:pPr algn="just" rtl="1">
              <a:lnSpc>
                <a:spcPct val="170000"/>
              </a:lnSpc>
            </a:pPr>
            <a:r>
              <a:rPr lang="ar-EG" sz="1600" dirty="0">
                <a:solidFill>
                  <a:srgbClr val="FF0000"/>
                </a:solidFill>
                <a:latin typeface="Alexandria Medium" pitchFamily="2" charset="-78"/>
                <a:cs typeface="Alexandria Medium" pitchFamily="2" charset="-78"/>
              </a:rPr>
              <a:t>الاستماع الاجتماعي: </a:t>
            </a:r>
            <a:r>
              <a:rPr lang="ar-EG" sz="1600" dirty="0">
                <a:latin typeface="Alexandria Medium" pitchFamily="2" charset="-78"/>
                <a:cs typeface="Alexandria Medium" pitchFamily="2" charset="-78"/>
              </a:rPr>
              <a:t>يمكن استخدام وسائل التواصل الاجتماعي للتفاعل مع العملاء وفهم آرائهم وتفضيلاتهم. يمكنك مراقبة المناقشات والمحادثات ذات الصلة بمجال عملك والتعليق على المنشورات وجمع الملاحظات. هذا يمكن أن يوفر ردود فعل فورية وفهمًا أعمق للجمهور المستهدف.</a:t>
            </a:r>
          </a:p>
          <a:p>
            <a:pPr algn="just" rtl="1">
              <a:lnSpc>
                <a:spcPct val="170000"/>
              </a:lnSpc>
            </a:pPr>
            <a:r>
              <a:rPr lang="ar-EG" sz="1600" dirty="0">
                <a:solidFill>
                  <a:srgbClr val="FF0000"/>
                </a:solidFill>
                <a:latin typeface="Alexandria Medium" pitchFamily="2" charset="-78"/>
                <a:cs typeface="Alexandria Medium" pitchFamily="2" charset="-78"/>
              </a:rPr>
              <a:t>التجربة والتعلم المستمر: </a:t>
            </a:r>
            <a:r>
              <a:rPr lang="ar-EG" sz="1600" dirty="0">
                <a:latin typeface="Alexandria Medium" pitchFamily="2" charset="-78"/>
                <a:cs typeface="Alexandria Medium" pitchFamily="2" charset="-78"/>
              </a:rPr>
              <a:t>يجب أن تكون عملية تجزئة الجمهور مرنة ومستمرة. يجب أن تتبع وتقيم استراتيجياتك وتعديلها حسب الحاجة. قد تحتاج إلى تجربة مختلفة واختبار أفكارك وقياس النتائج والتعلم منها. هذا سيساعدك في تحسين عملية تجزئة الجمهور بمرور الوقت</a:t>
            </a:r>
            <a:endParaRPr lang="en-US" sz="1600" dirty="0">
              <a:latin typeface="Alexandria Medium" pitchFamily="2" charset="-78"/>
              <a:cs typeface="Alexandria Medium" pitchFamily="2" charset="-78"/>
            </a:endParaRPr>
          </a:p>
          <a:p>
            <a:pPr algn="just">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084A827-74F0-3991-F2D2-9946C50AC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406644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4995F-4444-738C-D4F8-AF2724758DD7}"/>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 شخصية المشتري </a:t>
            </a:r>
            <a:r>
              <a:rPr lang="en-US" sz="2800" dirty="0">
                <a:latin typeface="Alexandria" pitchFamily="2" charset="-78"/>
                <a:cs typeface="Alexandria" pitchFamily="2" charset="-78"/>
              </a:rPr>
              <a:t>Buyer Persona</a:t>
            </a:r>
          </a:p>
        </p:txBody>
      </p:sp>
      <p:sp>
        <p:nvSpPr>
          <p:cNvPr id="3" name="Content Placeholder 2">
            <a:extLst>
              <a:ext uri="{FF2B5EF4-FFF2-40B4-BE49-F238E27FC236}">
                <a16:creationId xmlns:a16="http://schemas.microsoft.com/office/drawing/2014/main" id="{01523BAC-868F-EA14-C2B8-1F102A0FD0E9}"/>
              </a:ext>
            </a:extLst>
          </p:cNvPr>
          <p:cNvSpPr>
            <a:spLocks noGrp="1"/>
          </p:cNvSpPr>
          <p:nvPr>
            <p:ph idx="1"/>
          </p:nvPr>
        </p:nvSpPr>
        <p:spPr>
          <a:xfrm>
            <a:off x="5108028" y="1825625"/>
            <a:ext cx="6245772" cy="4351338"/>
          </a:xfrm>
        </p:spPr>
        <p:txBody>
          <a:bodyPr>
            <a:normAutofit/>
          </a:bodyPr>
          <a:lstStyle/>
          <a:p>
            <a:pPr algn="just" rtl="1">
              <a:lnSpc>
                <a:spcPct val="150000"/>
              </a:lnSpc>
            </a:pPr>
            <a:r>
              <a:rPr lang="ar-EG" sz="1600" dirty="0">
                <a:latin typeface="Alexandria Medium" pitchFamily="2" charset="-78"/>
                <a:cs typeface="Alexandria Medium" pitchFamily="2" charset="-78"/>
              </a:rPr>
              <a:t>شخصية المشتري (</a:t>
            </a:r>
            <a:r>
              <a:rPr lang="en-US" sz="1600" dirty="0">
                <a:latin typeface="Alexandria Medium" pitchFamily="2" charset="-78"/>
                <a:cs typeface="Alexandria Medium" pitchFamily="2" charset="-78"/>
              </a:rPr>
              <a:t>Buyer Persona) </a:t>
            </a:r>
            <a:r>
              <a:rPr lang="ar-EG" sz="1600" dirty="0">
                <a:latin typeface="Alexandria Medium" pitchFamily="2" charset="-78"/>
                <a:cs typeface="Alexandria Medium" pitchFamily="2" charset="-78"/>
              </a:rPr>
              <a:t>هي تمثيل خيالي لشخص حقيقي يمثل العميل المستهدف لمنتج أو خدمة معينة. يتم إنشاء شخصية المشتري من خلال جمع وتحليل البيانات والمعلومات المتعلقة بالعملاء المحتملين، مثل السلوكيات والاهتمامات والمشاكل والتحديات والأهداف والتوجهات الشخصية.</a:t>
            </a:r>
          </a:p>
          <a:p>
            <a:pPr algn="just" rtl="1">
              <a:lnSpc>
                <a:spcPct val="150000"/>
              </a:lnSpc>
            </a:pPr>
            <a:r>
              <a:rPr lang="ar-EG" sz="1600" dirty="0">
                <a:latin typeface="Alexandria Medium" pitchFamily="2" charset="-78"/>
                <a:cs typeface="Alexandria Medium" pitchFamily="2" charset="-78"/>
              </a:rPr>
              <a:t>مفهوم شخصية المشتري يساعد الشركات والمسوقين على فهم العملاء المحتملين بشكل أفضل وتحديد احتياجاتهم ورغباتهم وتوقعاتهم. من خلال إنشاء شخصيات المشتري، يمكن للشركات توجيه استراتيجياتها التسويقية والإعلانية بشكل أكثر فعالية لتلبية احتياجات العملاء وبناء علاقات أقوى معهم</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hand holding a magnifying glass over a group of people&#10;&#10;Description automatically generated">
            <a:extLst>
              <a:ext uri="{FF2B5EF4-FFF2-40B4-BE49-F238E27FC236}">
                <a16:creationId xmlns:a16="http://schemas.microsoft.com/office/drawing/2014/main" id="{194CBA4E-CF49-C2A5-3084-47E97D60A6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641" y="2488268"/>
            <a:ext cx="4506311" cy="26249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60306D2-8C4C-5EDD-331F-E0CD143F8C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48918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058C-106C-B5D2-77F0-B68242756A02}"/>
              </a:ext>
            </a:extLst>
          </p:cNvPr>
          <p:cNvSpPr>
            <a:spLocks noGrp="1"/>
          </p:cNvSpPr>
          <p:nvPr>
            <p:ph type="title"/>
          </p:nvPr>
        </p:nvSpPr>
        <p:spPr>
          <a:xfrm>
            <a:off x="838200" y="239001"/>
            <a:ext cx="10515600" cy="1325563"/>
          </a:xfrm>
        </p:spPr>
        <p:txBody>
          <a:bodyPr>
            <a:normAutofit/>
          </a:bodyPr>
          <a:lstStyle/>
          <a:p>
            <a:pPr algn="ctr"/>
            <a:r>
              <a:rPr lang="ar-EG" sz="3200" dirty="0">
                <a:latin typeface="Alexandria Medium" pitchFamily="2" charset="-78"/>
                <a:cs typeface="Alexandria Medium" pitchFamily="2" charset="-78"/>
              </a:rPr>
              <a:t>نموذج لشخصية المشتري</a:t>
            </a:r>
            <a:endParaRPr lang="en-US" sz="3200" dirty="0">
              <a:latin typeface="Alexandria Medium" pitchFamily="2" charset="-78"/>
              <a:cs typeface="Alexandria Medium" pitchFamily="2" charset="-78"/>
            </a:endParaRPr>
          </a:p>
        </p:txBody>
      </p:sp>
      <p:pic>
        <p:nvPicPr>
          <p:cNvPr id="5" name="Content Placeholder 4" descr="A person with her hand on her chest&#10;&#10;Description automatically generated">
            <a:extLst>
              <a:ext uri="{FF2B5EF4-FFF2-40B4-BE49-F238E27FC236}">
                <a16:creationId xmlns:a16="http://schemas.microsoft.com/office/drawing/2014/main" id="{F60DB8A9-9FF8-6F32-85A1-DA4F84B8157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34359" y="1428583"/>
            <a:ext cx="8923282" cy="5319056"/>
          </a:xfrm>
        </p:spPr>
      </p:pic>
      <p:pic>
        <p:nvPicPr>
          <p:cNvPr id="3" name="Graphic 21">
            <a:extLst>
              <a:ext uri="{FF2B5EF4-FFF2-40B4-BE49-F238E27FC236}">
                <a16:creationId xmlns:a16="http://schemas.microsoft.com/office/drawing/2014/main" id="{5536E178-D1F9-DCF1-589B-E7710B65A5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87766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E6B6-F249-DABE-5CF6-581DDBAB0B53}"/>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على شخصية المشتري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021BA23-A899-9F3F-DA6B-9F834079E0D8}"/>
              </a:ext>
            </a:extLst>
          </p:cNvPr>
          <p:cNvSpPr>
            <a:spLocks noGrp="1"/>
          </p:cNvSpPr>
          <p:nvPr>
            <p:ph idx="1"/>
          </p:nvPr>
        </p:nvSpPr>
        <p:spPr>
          <a:xfrm>
            <a:off x="838200" y="1825625"/>
            <a:ext cx="10515600" cy="4351338"/>
          </a:xfrm>
        </p:spPr>
        <p:txBody>
          <a:bodyPr>
            <a:normAutofit/>
          </a:bodyPr>
          <a:lstStyle/>
          <a:p>
            <a:pPr algn="just" rtl="1">
              <a:lnSpc>
                <a:spcPct val="170000"/>
              </a:lnSpc>
            </a:pPr>
            <a:r>
              <a:rPr lang="ar-EG" sz="1600" dirty="0">
                <a:latin typeface="Alexandria Medium" pitchFamily="2" charset="-78"/>
                <a:cs typeface="Alexandria Medium" pitchFamily="2" charset="-78"/>
              </a:rPr>
              <a:t>رنا المراهقة الباحثة على الموضة: رنا طالبة جامعية تحب الملابس العصرية تتابع الموضة وأحدث صيحات </a:t>
            </a:r>
            <a:r>
              <a:rPr lang="ar-EG" sz="1600" dirty="0" err="1">
                <a:latin typeface="Alexandria Medium" pitchFamily="2" charset="-78"/>
                <a:cs typeface="Alexandria Medium" pitchFamily="2" charset="-78"/>
              </a:rPr>
              <a:t>الميكب</a:t>
            </a:r>
            <a:r>
              <a:rPr lang="ar-EG" sz="1600" dirty="0">
                <a:latin typeface="Alexandria Medium" pitchFamily="2" charset="-78"/>
                <a:cs typeface="Alexandria Medium" pitchFamily="2" charset="-78"/>
              </a:rPr>
              <a:t>، مستواها الاقتصادي مرتفع نسبيا وتحب </a:t>
            </a:r>
            <a:r>
              <a:rPr lang="ar-EG" sz="1600" dirty="0" err="1">
                <a:latin typeface="Alexandria Medium" pitchFamily="2" charset="-78"/>
                <a:cs typeface="Alexandria Medium" pitchFamily="2" charset="-78"/>
              </a:rPr>
              <a:t>البراندات</a:t>
            </a:r>
            <a:r>
              <a:rPr lang="ar-EG" sz="1600" dirty="0">
                <a:latin typeface="Alexandria Medium" pitchFamily="2" charset="-78"/>
                <a:cs typeface="Alexandria Medium" pitchFamily="2" charset="-78"/>
              </a:rPr>
              <a:t> العالمية.</a:t>
            </a:r>
          </a:p>
          <a:p>
            <a:pPr algn="just" rtl="1">
              <a:lnSpc>
                <a:spcPct val="170000"/>
              </a:lnSpc>
            </a:pPr>
            <a:r>
              <a:rPr lang="ar-EG" sz="1600" dirty="0">
                <a:latin typeface="Alexandria Medium" pitchFamily="2" charset="-78"/>
                <a:cs typeface="Alexandria Medium" pitchFamily="2" charset="-78"/>
              </a:rPr>
              <a:t>منى الأم المشغولة: منى هي أم مشغولة وربة منزل مطحونة في عمل البيت وتربية الصغار. تبحث عن منتجات وخدمات تسهل حياتها وتوفر الوقت ولاسيما كل ما يخص الرضع لان لديها توأم من الإناث.</a:t>
            </a:r>
          </a:p>
          <a:p>
            <a:pPr algn="just" rtl="1">
              <a:lnSpc>
                <a:spcPct val="170000"/>
              </a:lnSpc>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3CED824-9EC2-46F2-7EEC-EE3C4BA6F4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4450885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6F61B-1963-0D5B-AB05-07FFF416FF4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على شخصية المشتري</a:t>
            </a:r>
            <a:endParaRPr lang="en-US" sz="2800" dirty="0"/>
          </a:p>
        </p:txBody>
      </p:sp>
      <p:sp>
        <p:nvSpPr>
          <p:cNvPr id="3" name="Content Placeholder 2">
            <a:extLst>
              <a:ext uri="{FF2B5EF4-FFF2-40B4-BE49-F238E27FC236}">
                <a16:creationId xmlns:a16="http://schemas.microsoft.com/office/drawing/2014/main" id="{C8B087D6-7B8C-F3A8-98CB-09C1863DC627}"/>
              </a:ext>
            </a:extLst>
          </p:cNvPr>
          <p:cNvSpPr>
            <a:spLocks noGrp="1"/>
          </p:cNvSpPr>
          <p:nvPr>
            <p:ph idx="1"/>
          </p:nvPr>
        </p:nvSpPr>
        <p:spPr>
          <a:xfrm>
            <a:off x="583324" y="2506662"/>
            <a:ext cx="10770476" cy="4351338"/>
          </a:xfrm>
        </p:spPr>
        <p:txBody>
          <a:bodyPr>
            <a:normAutofit/>
          </a:bodyPr>
          <a:lstStyle/>
          <a:p>
            <a:pPr algn="just" rtl="1">
              <a:lnSpc>
                <a:spcPct val="150000"/>
              </a:lnSpc>
            </a:pPr>
            <a:r>
              <a:rPr lang="ar-EG" sz="1600" dirty="0">
                <a:latin typeface="Alexandria Medium" pitchFamily="2" charset="-78"/>
                <a:cs typeface="Alexandria Medium" pitchFamily="2" charset="-78"/>
              </a:rPr>
              <a:t>كريم الطالب الجامعي: كريم هو طالب في العشرينات بكلية الإعلام يهتم بكل ما له علاقة بالتصوير من كاميرات لبرامج مونتاج لأدوات إضاءة، .و يهتم بالأداء والموثوقية ويبحث عن قيمة مقابل المال.</a:t>
            </a:r>
          </a:p>
          <a:p>
            <a:pPr algn="just" rtl="1">
              <a:lnSpc>
                <a:spcPct val="150000"/>
              </a:lnSpc>
            </a:pPr>
            <a:r>
              <a:rPr lang="ar-EG" sz="1600" dirty="0">
                <a:latin typeface="Alexandria Medium" pitchFamily="2" charset="-78"/>
                <a:cs typeface="Alexandria Medium" pitchFamily="2" charset="-78"/>
              </a:rPr>
              <a:t>عبد الله رجل الأعمال الناشئ: عبد الله هو رجل أعمال شاب يدير شركة ناشئة في مجال التكنولوجيا. يبحث عن حلول مبتكرة ومناسبة لميزانيته المحدودة. يهتم بالتكلفة والكفاءة والتوافق مع احتياجات شركته الناشئة.</a:t>
            </a:r>
          </a:p>
          <a:p>
            <a:pPr algn="just" rtl="1">
              <a:lnSpc>
                <a:spcPct val="150000"/>
              </a:lnSpc>
            </a:pPr>
            <a:r>
              <a:rPr lang="ar-EG" sz="1800" dirty="0">
                <a:solidFill>
                  <a:srgbClr val="FF0000"/>
                </a:solidFill>
                <a:latin typeface="Alexandria Medium" pitchFamily="2" charset="-78"/>
                <a:cs typeface="Alexandria Medium" pitchFamily="2" charset="-78"/>
              </a:rPr>
              <a:t>أنظر الى ملف </a:t>
            </a:r>
            <a:r>
              <a:rPr lang="en-US" sz="1800" dirty="0">
                <a:solidFill>
                  <a:srgbClr val="FF0000"/>
                </a:solidFill>
                <a:latin typeface="Alexandria Medium" pitchFamily="2" charset="-78"/>
                <a:cs typeface="Alexandria Medium" pitchFamily="2" charset="-78"/>
              </a:rPr>
              <a:t>PDF</a:t>
            </a:r>
            <a:r>
              <a:rPr lang="ar-EG" sz="1800" dirty="0">
                <a:solidFill>
                  <a:srgbClr val="FF0000"/>
                </a:solidFill>
                <a:latin typeface="Alexandria Medium" pitchFamily="2" charset="-78"/>
                <a:cs typeface="Alexandria Medium" pitchFamily="2" charset="-78"/>
              </a:rPr>
              <a:t> لرسم شخصية المشترى بعناية من </a:t>
            </a:r>
            <a:r>
              <a:rPr lang="en-US" sz="1800" dirty="0" err="1">
                <a:solidFill>
                  <a:srgbClr val="FF0000"/>
                </a:solidFill>
                <a:latin typeface="Alexandria Medium" pitchFamily="2" charset="-78"/>
                <a:cs typeface="Alexandria Medium" pitchFamily="2" charset="-78"/>
              </a:rPr>
              <a:t>semrush</a:t>
            </a:r>
            <a:r>
              <a:rPr lang="ar-EG" sz="1800" dirty="0">
                <a:solidFill>
                  <a:srgbClr val="FF0000"/>
                </a:solidFill>
                <a:latin typeface="Alexandria Medium" pitchFamily="2" charset="-78"/>
                <a:cs typeface="Alexandria Medium" pitchFamily="2" charset="-78"/>
              </a:rPr>
              <a:t> </a:t>
            </a:r>
            <a:endParaRPr lang="en-US" sz="1800" dirty="0">
              <a:solidFill>
                <a:srgbClr val="FF0000"/>
              </a:solidFill>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D73CB38-8E84-C793-E74C-765E57CB0F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43580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81525-177A-2361-DF97-3A572E953C2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تجزئة المشتري وشخصية المشتري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50E9B10-FA8A-F947-5BE2-769E01F8566B}"/>
              </a:ext>
            </a:extLst>
          </p:cNvPr>
          <p:cNvSpPr>
            <a:spLocks noGrp="1"/>
          </p:cNvSpPr>
          <p:nvPr>
            <p:ph idx="1"/>
          </p:nvPr>
        </p:nvSpPr>
        <p:spPr>
          <a:xfrm>
            <a:off x="1365031" y="2141537"/>
            <a:ext cx="9461938" cy="4351338"/>
          </a:xfrm>
        </p:spPr>
        <p:txBody>
          <a:bodyPr/>
          <a:lstStyle/>
          <a:p>
            <a:pPr marL="0" indent="0" algn="just" rtl="1">
              <a:lnSpc>
                <a:spcPct val="150000"/>
              </a:lnSpc>
              <a:buNone/>
            </a:pPr>
            <a:r>
              <a:rPr lang="ar-EG" sz="1800" dirty="0">
                <a:latin typeface="Alexandria Medium" pitchFamily="2" charset="-78"/>
                <a:cs typeface="Alexandria Medium" pitchFamily="2" charset="-78"/>
              </a:rPr>
              <a:t> تجزئة المشترين هي عملية تقسيم السوق إلى فئات هدف عامة، في حين أن شخصية المشتري هي تمثيل محدد ومفصل لشخص حقيقي يمثل العميل المستهدف. تجزئة المشترين تعتبر خطوة أولية في التسويق، بينما تستخدم شخصية المشتري لتحسين الفهم والتواصل مع العملاء المستهدفين بشكل أعمق.</a:t>
            </a:r>
          </a:p>
          <a:p>
            <a:endParaRPr lang="en-US" dirty="0"/>
          </a:p>
        </p:txBody>
      </p:sp>
      <p:pic>
        <p:nvPicPr>
          <p:cNvPr id="4" name="Graphic 21">
            <a:extLst>
              <a:ext uri="{FF2B5EF4-FFF2-40B4-BE49-F238E27FC236}">
                <a16:creationId xmlns:a16="http://schemas.microsoft.com/office/drawing/2014/main" id="{C093AA2F-C9D9-D5C1-4EB3-CEF15E9F9F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356644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8F0FD-F43B-AC2F-79A3-385407B3387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مهمة لرسم شخصية المشتري</a:t>
            </a:r>
            <a:endParaRPr lang="en-US" sz="2800" dirty="0">
              <a:latin typeface="Alexandria Medium" pitchFamily="2" charset="-78"/>
              <a:cs typeface="Alexandria Medium" pitchFamily="2" charset="-78"/>
            </a:endParaRPr>
          </a:p>
        </p:txBody>
      </p:sp>
      <p:pic>
        <p:nvPicPr>
          <p:cNvPr id="5" name="Content Placeholder 4" descr="A screenshot of a website&#10;&#10;Description automatically generated">
            <a:extLst>
              <a:ext uri="{FF2B5EF4-FFF2-40B4-BE49-F238E27FC236}">
                <a16:creationId xmlns:a16="http://schemas.microsoft.com/office/drawing/2014/main" id="{9F1AE0F3-39AC-8A96-BB5F-58B3A5512A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5668" y="2207174"/>
            <a:ext cx="5670331" cy="34213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7BF56E74-7EA0-CF2A-8882-2FECE823A73F}"/>
              </a:ext>
            </a:extLst>
          </p:cNvPr>
          <p:cNvSpPr txBox="1"/>
          <p:nvPr/>
        </p:nvSpPr>
        <p:spPr>
          <a:xfrm>
            <a:off x="6889532" y="2486673"/>
            <a:ext cx="5444359" cy="2862322"/>
          </a:xfrm>
          <a:prstGeom prst="rect">
            <a:avLst/>
          </a:prstGeom>
          <a:noFill/>
        </p:spPr>
        <p:txBody>
          <a:bodyPr wrap="square">
            <a:spAutoFit/>
          </a:bodyPr>
          <a:lstStyle/>
          <a:p>
            <a:r>
              <a:rPr lang="en-US" dirty="0">
                <a:hlinkClick r:id="rId3"/>
              </a:rPr>
              <a:t>https://www.semrush.com/persona/</a:t>
            </a:r>
            <a:endParaRPr lang="en-US" dirty="0"/>
          </a:p>
          <a:p>
            <a:endParaRPr lang="en-US" dirty="0"/>
          </a:p>
          <a:p>
            <a:r>
              <a:rPr lang="en-US" dirty="0">
                <a:hlinkClick r:id="rId4"/>
              </a:rPr>
              <a:t>https://www.canva.com/templates/s/user-persona/</a:t>
            </a:r>
            <a:endParaRPr lang="en-US" dirty="0"/>
          </a:p>
          <a:p>
            <a:endParaRPr lang="en-US" dirty="0"/>
          </a:p>
          <a:p>
            <a:r>
              <a:rPr lang="en-US" dirty="0">
                <a:hlinkClick r:id="rId5"/>
              </a:rPr>
              <a:t>https://offers.hubspot.com/persona-templates#</a:t>
            </a:r>
            <a:endParaRPr lang="en-US" dirty="0"/>
          </a:p>
          <a:p>
            <a:endParaRPr lang="en-US" dirty="0"/>
          </a:p>
          <a:p>
            <a:r>
              <a:rPr lang="en-US" dirty="0">
                <a:hlinkClick r:id="rId6"/>
              </a:rPr>
              <a:t>https://www.hootsuite.com/resources/blog/buyer-persona-template</a:t>
            </a:r>
            <a:endParaRPr lang="en-US" dirty="0"/>
          </a:p>
          <a:p>
            <a:endParaRPr lang="en-US" dirty="0"/>
          </a:p>
          <a:p>
            <a:endParaRPr lang="en-US" dirty="0"/>
          </a:p>
        </p:txBody>
      </p:sp>
      <p:pic>
        <p:nvPicPr>
          <p:cNvPr id="3" name="Graphic 21">
            <a:extLst>
              <a:ext uri="{FF2B5EF4-FFF2-40B4-BE49-F238E27FC236}">
                <a16:creationId xmlns:a16="http://schemas.microsoft.com/office/drawing/2014/main" id="{48105736-CCFA-BB0A-86A6-AD09CDE5B85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438637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232A2-702D-F101-07F2-E177126FC0C3}"/>
              </a:ext>
            </a:extLst>
          </p:cNvPr>
          <p:cNvSpPr>
            <a:spLocks noGrp="1"/>
          </p:cNvSpPr>
          <p:nvPr>
            <p:ph type="title"/>
          </p:nvPr>
        </p:nvSpPr>
        <p:spPr>
          <a:xfrm>
            <a:off x="6706913" y="0"/>
            <a:ext cx="5239407" cy="1325563"/>
          </a:xfrm>
        </p:spPr>
        <p:txBody>
          <a:bodyPr>
            <a:normAutofit/>
          </a:bodyPr>
          <a:lstStyle/>
          <a:p>
            <a:pPr algn="ctr" rtl="1">
              <a:lnSpc>
                <a:spcPct val="150000"/>
              </a:lnSpc>
            </a:pPr>
            <a:r>
              <a:rPr lang="ar-EG" sz="2800" dirty="0">
                <a:latin typeface="Alexandria" pitchFamily="2" charset="-78"/>
                <a:cs typeface="Alexandria" pitchFamily="2" charset="-78"/>
              </a:rPr>
              <a:t>مفهوم النموذج</a:t>
            </a:r>
            <a:r>
              <a:rPr lang="en-US" sz="2800" dirty="0">
                <a:latin typeface="Alexandria" pitchFamily="2" charset="-78"/>
                <a:cs typeface="Alexandria" pitchFamily="2" charset="-78"/>
              </a:rPr>
              <a:t> </a:t>
            </a:r>
            <a:r>
              <a:rPr lang="ar-EG" sz="2800" dirty="0">
                <a:latin typeface="Alexandria" pitchFamily="2" charset="-78"/>
                <a:cs typeface="Alexandria" pitchFamily="2" charset="-78"/>
              </a:rPr>
              <a:t> الأساسي المستهدف </a:t>
            </a:r>
            <a:r>
              <a:rPr lang="en-US" sz="2800" dirty="0">
                <a:latin typeface="Alexandria" pitchFamily="2" charset="-78"/>
                <a:cs typeface="Alexandria" pitchFamily="2" charset="-78"/>
              </a:rPr>
              <a:t>Archetype</a:t>
            </a:r>
            <a:r>
              <a:rPr lang="ar-EG" sz="2800" dirty="0">
                <a:latin typeface="Alexandria" pitchFamily="2" charset="-78"/>
                <a:cs typeface="Alexandria" pitchFamily="2" charset="-78"/>
              </a:rPr>
              <a:t> </a:t>
            </a:r>
            <a:endParaRPr lang="en-US" sz="2800" dirty="0">
              <a:latin typeface="Alexandria" pitchFamily="2" charset="-78"/>
              <a:cs typeface="Alexandria" pitchFamily="2" charset="-78"/>
            </a:endParaRPr>
          </a:p>
        </p:txBody>
      </p:sp>
      <p:sp>
        <p:nvSpPr>
          <p:cNvPr id="7" name="Content Placeholder 6">
            <a:extLst>
              <a:ext uri="{FF2B5EF4-FFF2-40B4-BE49-F238E27FC236}">
                <a16:creationId xmlns:a16="http://schemas.microsoft.com/office/drawing/2014/main" id="{06AA6577-F848-17C1-5E3C-9BC66EA1D2C7}"/>
              </a:ext>
            </a:extLst>
          </p:cNvPr>
          <p:cNvSpPr>
            <a:spLocks noGrp="1"/>
          </p:cNvSpPr>
          <p:nvPr>
            <p:ph idx="1"/>
          </p:nvPr>
        </p:nvSpPr>
        <p:spPr>
          <a:xfrm>
            <a:off x="6706913" y="1403128"/>
            <a:ext cx="5239407" cy="5754413"/>
          </a:xfrm>
        </p:spPr>
        <p:txBody>
          <a:bodyPr>
            <a:normAutofit fontScale="32500" lnSpcReduction="20000"/>
          </a:bodyPr>
          <a:lstStyle/>
          <a:p>
            <a:pPr marL="0" indent="0" algn="just" rtl="1">
              <a:lnSpc>
                <a:spcPct val="150000"/>
              </a:lnSpc>
              <a:buNone/>
            </a:pPr>
            <a:r>
              <a:rPr lang="ar-EG" sz="4000" dirty="0">
                <a:latin typeface="Alexandria Medium" pitchFamily="2" charset="-78"/>
                <a:cs typeface="Alexandria Medium" pitchFamily="2" charset="-78"/>
              </a:rPr>
              <a:t>في التسويق الرقمي، يُستخدم مفهوم </a:t>
            </a:r>
            <a:r>
              <a:rPr lang="en-US" sz="4000" dirty="0">
                <a:latin typeface="Alexandria Medium" pitchFamily="2" charset="-78"/>
                <a:cs typeface="Alexandria Medium" pitchFamily="2" charset="-78"/>
              </a:rPr>
              <a:t>Archetype</a:t>
            </a:r>
            <a:r>
              <a:rPr lang="ar-EG" sz="4000" dirty="0">
                <a:latin typeface="Alexandria Medium" pitchFamily="2" charset="-78"/>
                <a:cs typeface="Alexandria Medium" pitchFamily="2" charset="-78"/>
              </a:rPr>
              <a:t>  لفهم وتحديد شخصيات المستهلكين المستهدفة وتوجيه استراتيجيات التسويق بشكل أكثر فعالية. يساعد استخدام </a:t>
            </a:r>
            <a:r>
              <a:rPr lang="en-US" sz="4000" dirty="0">
                <a:latin typeface="Alexandria Medium" pitchFamily="2" charset="-78"/>
                <a:cs typeface="Alexandria Medium" pitchFamily="2" charset="-78"/>
              </a:rPr>
              <a:t>Archetype</a:t>
            </a:r>
            <a:r>
              <a:rPr lang="ar-EG" sz="4000" dirty="0">
                <a:latin typeface="Alexandria Medium" pitchFamily="2" charset="-78"/>
                <a:cs typeface="Alexandria Medium" pitchFamily="2" charset="-78"/>
              </a:rPr>
              <a:t> في إنشاء رسائل تسويقية مستهدفة ومخصصة تلبي احتياجات ورغبات الجمهور. وتعمد العلامات التجارية على إنشاء محتوى رقمي مناسب مع الشخصية الأساسية للمستهدفين منها، ويوجد العديد من الشخصيات المختلفة المستهدفة في البيئة التسويقية تم تقسيمها الى 12 نمط من  أنماط الشخصية، الأساسية هي كالتالي: </a:t>
            </a:r>
          </a:p>
          <a:p>
            <a:pPr marL="0" indent="0" algn="just" rtl="1">
              <a:buNone/>
            </a:pPr>
            <a:r>
              <a:rPr lang="ar-EG" sz="4000" b="1" dirty="0">
                <a:latin typeface="Alexandria Medium" pitchFamily="2" charset="-78"/>
                <a:cs typeface="Alexandria Medium" pitchFamily="2" charset="-78"/>
              </a:rPr>
              <a:t>1. المُبدع (</a:t>
            </a:r>
            <a:r>
              <a:rPr lang="en-US" sz="4000" b="1" dirty="0">
                <a:latin typeface="Alexandria Medium" pitchFamily="2" charset="-78"/>
                <a:cs typeface="Alexandria Medium" pitchFamily="2" charset="-78"/>
              </a:rPr>
              <a:t>The Creator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2. </a:t>
            </a:r>
            <a:r>
              <a:rPr lang="ar-EG" sz="4000" b="1" dirty="0">
                <a:latin typeface="Alexandria Medium" pitchFamily="2" charset="-78"/>
                <a:cs typeface="Alexandria Medium" pitchFamily="2" charset="-78"/>
              </a:rPr>
              <a:t>الحاكم </a:t>
            </a:r>
            <a:r>
              <a:rPr lang="en-US" sz="4000" b="1" dirty="0">
                <a:latin typeface="Alexandria Medium" pitchFamily="2" charset="-78"/>
                <a:cs typeface="Alexandria Medium" pitchFamily="2" charset="-78"/>
              </a:rPr>
              <a:t>The Ruler: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3. </a:t>
            </a:r>
            <a:r>
              <a:rPr lang="ar-EG" sz="4000" b="1" dirty="0">
                <a:latin typeface="Alexandria Medium" pitchFamily="2" charset="-78"/>
                <a:cs typeface="Alexandria Medium" pitchFamily="2" charset="-78"/>
              </a:rPr>
              <a:t>المُستكشف (</a:t>
            </a:r>
            <a:r>
              <a:rPr lang="en-US" sz="4000" b="1" dirty="0">
                <a:latin typeface="Alexandria Medium" pitchFamily="2" charset="-78"/>
                <a:cs typeface="Alexandria Medium" pitchFamily="2" charset="-78"/>
              </a:rPr>
              <a:t>The Explorer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4. </a:t>
            </a:r>
            <a:r>
              <a:rPr lang="ar-EG" sz="4000" b="1" dirty="0">
                <a:latin typeface="Alexandria Medium" pitchFamily="2" charset="-78"/>
                <a:cs typeface="Alexandria Medium" pitchFamily="2" charset="-78"/>
              </a:rPr>
              <a:t>المُحارب (</a:t>
            </a:r>
            <a:r>
              <a:rPr lang="en-US" sz="4000" b="1" dirty="0">
                <a:latin typeface="Alexandria Medium" pitchFamily="2" charset="-78"/>
                <a:cs typeface="Alexandria Medium" pitchFamily="2" charset="-78"/>
              </a:rPr>
              <a:t>The Warrior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5. </a:t>
            </a:r>
            <a:r>
              <a:rPr lang="ar-EG" sz="4000" b="1" dirty="0">
                <a:latin typeface="Alexandria Medium" pitchFamily="2" charset="-78"/>
                <a:cs typeface="Alexandria Medium" pitchFamily="2" charset="-78"/>
              </a:rPr>
              <a:t>المُعالج </a:t>
            </a:r>
            <a:r>
              <a:rPr lang="en-US" sz="4000" b="1" dirty="0">
                <a:latin typeface="Alexandria Medium" pitchFamily="2" charset="-78"/>
                <a:cs typeface="Alexandria Medium" pitchFamily="2" charset="-78"/>
              </a:rPr>
              <a:t>The Healer: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6. </a:t>
            </a:r>
            <a:r>
              <a:rPr lang="ar-EG" sz="4000" b="1" dirty="0">
                <a:latin typeface="Alexandria Medium" pitchFamily="2" charset="-78"/>
                <a:cs typeface="Alexandria Medium" pitchFamily="2" charset="-78"/>
              </a:rPr>
              <a:t>المُحب </a:t>
            </a:r>
            <a:r>
              <a:rPr lang="en-US" sz="4000" b="1" dirty="0">
                <a:latin typeface="Alexandria Medium" pitchFamily="2" charset="-78"/>
                <a:cs typeface="Alexandria Medium" pitchFamily="2" charset="-78"/>
              </a:rPr>
              <a:t>The Lover: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7. </a:t>
            </a:r>
            <a:r>
              <a:rPr lang="ar-EG" sz="4000" b="1" dirty="0">
                <a:latin typeface="Alexandria Medium" pitchFamily="2" charset="-78"/>
                <a:cs typeface="Alexandria Medium" pitchFamily="2" charset="-78"/>
              </a:rPr>
              <a:t>المهرج </a:t>
            </a:r>
            <a:r>
              <a:rPr lang="en-US" sz="4000" b="1" dirty="0">
                <a:latin typeface="Alexandria Medium" pitchFamily="2" charset="-78"/>
                <a:cs typeface="Alexandria Medium" pitchFamily="2" charset="-78"/>
              </a:rPr>
              <a:t>The Jester: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8. </a:t>
            </a:r>
            <a:r>
              <a:rPr lang="ar-EG" sz="4000" b="1" dirty="0">
                <a:latin typeface="Alexandria Medium" pitchFamily="2" charset="-78"/>
                <a:cs typeface="Alexandria Medium" pitchFamily="2" charset="-78"/>
              </a:rPr>
              <a:t>الحكيم (</a:t>
            </a:r>
            <a:r>
              <a:rPr lang="en-US" sz="4000" b="1" dirty="0">
                <a:latin typeface="Alexandria Medium" pitchFamily="2" charset="-78"/>
                <a:cs typeface="Alexandria Medium" pitchFamily="2" charset="-78"/>
              </a:rPr>
              <a:t>The Sage</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9. </a:t>
            </a:r>
            <a:r>
              <a:rPr lang="ar-EG" sz="4000" b="1" dirty="0">
                <a:latin typeface="Alexandria Medium" pitchFamily="2" charset="-78"/>
                <a:cs typeface="Alexandria Medium" pitchFamily="2" charset="-78"/>
              </a:rPr>
              <a:t>الراعي </a:t>
            </a:r>
            <a:r>
              <a:rPr lang="en-US" sz="4000" b="1" dirty="0">
                <a:latin typeface="Alexandria Medium" pitchFamily="2" charset="-78"/>
                <a:cs typeface="Alexandria Medium" pitchFamily="2" charset="-78"/>
              </a:rPr>
              <a:t>The Caregiver: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10. </a:t>
            </a:r>
            <a:r>
              <a:rPr lang="ar-EG" sz="4000" b="1" dirty="0">
                <a:latin typeface="Alexandria Medium" pitchFamily="2" charset="-78"/>
                <a:cs typeface="Alexandria Medium" pitchFamily="2" charset="-78"/>
              </a:rPr>
              <a:t>المتمرد (</a:t>
            </a:r>
            <a:r>
              <a:rPr lang="en-US" sz="4000" b="1" dirty="0">
                <a:latin typeface="Alexandria Medium" pitchFamily="2" charset="-78"/>
                <a:cs typeface="Alexandria Medium" pitchFamily="2" charset="-78"/>
              </a:rPr>
              <a:t>The Rebel</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11. </a:t>
            </a:r>
            <a:r>
              <a:rPr lang="ar-EG" sz="4000" b="1" dirty="0" err="1">
                <a:latin typeface="Alexandria Medium" pitchFamily="2" charset="-78"/>
                <a:cs typeface="Alexandria Medium" pitchFamily="2" charset="-78"/>
              </a:rPr>
              <a:t>البرئ</a:t>
            </a:r>
            <a:r>
              <a:rPr lang="ar-EG" sz="4000" b="1" dirty="0">
                <a:latin typeface="Alexandria Medium" pitchFamily="2" charset="-78"/>
                <a:cs typeface="Alexandria Medium" pitchFamily="2" charset="-78"/>
              </a:rPr>
              <a:t> (</a:t>
            </a:r>
            <a:r>
              <a:rPr lang="en-US" sz="4000" b="1" dirty="0">
                <a:latin typeface="Alexandria Medium" pitchFamily="2" charset="-78"/>
                <a:cs typeface="Alexandria Medium" pitchFamily="2" charset="-78"/>
              </a:rPr>
              <a:t>The Innocent</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12. </a:t>
            </a:r>
            <a:r>
              <a:rPr lang="ar-EG" sz="4000" b="1" dirty="0">
                <a:latin typeface="Alexandria Medium" pitchFamily="2" charset="-78"/>
                <a:cs typeface="Alexandria Medium" pitchFamily="2" charset="-78"/>
              </a:rPr>
              <a:t>البطل </a:t>
            </a:r>
            <a:r>
              <a:rPr lang="en-US" sz="4000" b="1" dirty="0">
                <a:latin typeface="Alexandria Medium" pitchFamily="2" charset="-78"/>
                <a:cs typeface="Alexandria Medium" pitchFamily="2" charset="-78"/>
              </a:rPr>
              <a:t>The Hero:</a:t>
            </a:r>
            <a:endParaRPr lang="en-US" sz="4000" dirty="0">
              <a:latin typeface="Alexandria Medium" pitchFamily="2" charset="-78"/>
              <a:cs typeface="Alexandria Medium" pitchFamily="2" charset="-78"/>
            </a:endParaRPr>
          </a:p>
          <a:p>
            <a:pPr marL="0" indent="0" algn="just" rtl="1">
              <a:lnSpc>
                <a:spcPct val="150000"/>
              </a:lnSpc>
              <a:buNone/>
            </a:pPr>
            <a:endParaRPr lang="en-US" dirty="0"/>
          </a:p>
        </p:txBody>
      </p:sp>
      <p:pic>
        <p:nvPicPr>
          <p:cNvPr id="10" name="Picture 9" descr="A circular chart with different colors of people&#10;&#10;Description automatically generated">
            <a:extLst>
              <a:ext uri="{FF2B5EF4-FFF2-40B4-BE49-F238E27FC236}">
                <a16:creationId xmlns:a16="http://schemas.microsoft.com/office/drawing/2014/main" id="{1373FC77-2E28-DE3D-D861-0D7DEE215C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495393" cy="6857999"/>
          </a:xfrm>
          <a:prstGeom prst="rect">
            <a:avLst/>
          </a:prstGeom>
        </p:spPr>
      </p:pic>
    </p:spTree>
    <p:extLst>
      <p:ext uri="{BB962C8B-B14F-4D97-AF65-F5344CB8AC3E}">
        <p14:creationId xmlns:p14="http://schemas.microsoft.com/office/powerpoint/2010/main" val="13522954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E70F4-CE56-4056-1D1A-093975658AC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شخصيات العلامات التجارية من شخصيات جمهورها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22427F4-F0EF-826E-9C44-F5210F8D2482}"/>
              </a:ext>
            </a:extLst>
          </p:cNvPr>
          <p:cNvSpPr>
            <a:spLocks noGrp="1"/>
          </p:cNvSpPr>
          <p:nvPr>
            <p:ph idx="1"/>
          </p:nvPr>
        </p:nvSpPr>
        <p:spPr>
          <a:xfrm>
            <a:off x="583324" y="1545021"/>
            <a:ext cx="10770476" cy="5137041"/>
          </a:xfrm>
        </p:spPr>
        <p:txBody>
          <a:bodyPr>
            <a:normAutofit fontScale="92500" lnSpcReduction="10000"/>
          </a:bodyPr>
          <a:lstStyle/>
          <a:p>
            <a:pPr marL="0" indent="0" algn="r" rtl="1">
              <a:lnSpc>
                <a:spcPct val="150000"/>
              </a:lnSpc>
              <a:buNone/>
            </a:pPr>
            <a:r>
              <a:rPr lang="ar-EG" sz="1600" dirty="0">
                <a:solidFill>
                  <a:srgbClr val="FF0000"/>
                </a:solidFill>
                <a:latin typeface="Alexandria Medium" pitchFamily="2" charset="-78"/>
                <a:cs typeface="Alexandria Medium" pitchFamily="2" charset="-78"/>
              </a:rPr>
              <a:t>1. </a:t>
            </a:r>
            <a:r>
              <a:rPr lang="en-US" sz="1600" dirty="0">
                <a:solidFill>
                  <a:srgbClr val="FF0000"/>
                </a:solidFill>
                <a:latin typeface="Alexandria Medium" pitchFamily="2" charset="-78"/>
                <a:cs typeface="Alexandria Medium" pitchFamily="2" charset="-78"/>
              </a:rPr>
              <a:t>Apple: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المبتكر، المبدع، المتطور التكنولوجيا.</a:t>
            </a:r>
          </a:p>
          <a:p>
            <a:pPr marL="0" indent="0" algn="r" rtl="1">
              <a:lnSpc>
                <a:spcPct val="15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Apple </a:t>
            </a:r>
            <a:r>
              <a:rPr lang="ar-EG" sz="1600" dirty="0">
                <a:latin typeface="Alexandria Medium" pitchFamily="2" charset="-78"/>
                <a:cs typeface="Alexandria Medium" pitchFamily="2" charset="-78"/>
              </a:rPr>
              <a:t>بتصميمها الأنيق والمبتكر للأجهزة الإلكترونية مثل الآيفون </a:t>
            </a:r>
            <a:r>
              <a:rPr lang="ar-EG" sz="1600" dirty="0" err="1">
                <a:latin typeface="Alexandria Medium" pitchFamily="2" charset="-78"/>
                <a:cs typeface="Alexandria Medium" pitchFamily="2" charset="-78"/>
              </a:rPr>
              <a:t>والآيباد</a:t>
            </a:r>
            <a:r>
              <a:rPr lang="ar-EG" sz="1600" dirty="0">
                <a:latin typeface="Alexandria Medium" pitchFamily="2" charset="-78"/>
                <a:cs typeface="Alexandria Medium" pitchFamily="2" charset="-78"/>
              </a:rPr>
              <a:t> والماك، مع التركيز على التكنولوجيا المتقدمة وتجربة المستخدم المميزة.</a:t>
            </a:r>
          </a:p>
          <a:p>
            <a:pPr marL="0" indent="0" algn="r" rtl="1">
              <a:lnSpc>
                <a:spcPct val="150000"/>
              </a:lnSpc>
              <a:buNone/>
            </a:pPr>
            <a:r>
              <a:rPr lang="ar-EG" sz="1600" dirty="0">
                <a:solidFill>
                  <a:srgbClr val="FF0000"/>
                </a:solidFill>
                <a:latin typeface="Alexandria Medium" pitchFamily="2" charset="-78"/>
                <a:cs typeface="Alexandria Medium" pitchFamily="2" charset="-78"/>
              </a:rPr>
              <a:t>2. </a:t>
            </a:r>
            <a:r>
              <a:rPr lang="en-US" sz="1600" dirty="0">
                <a:solidFill>
                  <a:srgbClr val="FF0000"/>
                </a:solidFill>
                <a:latin typeface="Alexandria Medium" pitchFamily="2" charset="-78"/>
                <a:cs typeface="Alexandria Medium" pitchFamily="2" charset="-78"/>
              </a:rPr>
              <a:t>Nike: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البطل، المغامر، المتحمس للرياضة.</a:t>
            </a:r>
          </a:p>
          <a:p>
            <a:pPr marL="0" indent="0" algn="r" rtl="1">
              <a:lnSpc>
                <a:spcPct val="150000"/>
              </a:lnSpc>
              <a:buNone/>
            </a:pPr>
            <a:r>
              <a:rPr lang="ar-EG" sz="1600" dirty="0">
                <a:latin typeface="Alexandria Medium" pitchFamily="2" charset="-78"/>
                <a:cs typeface="Alexandria Medium" pitchFamily="2" charset="-78"/>
              </a:rPr>
              <a:t>   تعكس </a:t>
            </a:r>
            <a:r>
              <a:rPr lang="en-US" sz="1600" dirty="0">
                <a:latin typeface="Alexandria Medium" pitchFamily="2" charset="-78"/>
                <a:cs typeface="Alexandria Medium" pitchFamily="2" charset="-78"/>
              </a:rPr>
              <a:t>Nike </a:t>
            </a:r>
            <a:r>
              <a:rPr lang="ar-EG" sz="1600" dirty="0">
                <a:latin typeface="Alexandria Medium" pitchFamily="2" charset="-78"/>
                <a:cs typeface="Alexandria Medium" pitchFamily="2" charset="-78"/>
              </a:rPr>
              <a:t>روح الرياضة والتحدي من خلال منتجاتها المخصصة للأداء الرياضي وشعارها "</a:t>
            </a:r>
            <a:r>
              <a:rPr lang="en-US" sz="1600" dirty="0">
                <a:latin typeface="Alexandria Medium" pitchFamily="2" charset="-78"/>
                <a:cs typeface="Alexandria Medium" pitchFamily="2" charset="-78"/>
              </a:rPr>
              <a:t>Just Do It" </a:t>
            </a:r>
            <a:r>
              <a:rPr lang="ar-EG" sz="1600" dirty="0">
                <a:latin typeface="Alexandria Medium" pitchFamily="2" charset="-78"/>
                <a:cs typeface="Alexandria Medium" pitchFamily="2" charset="-78"/>
              </a:rPr>
              <a:t>الذي يحث المستهلكين على تحقيق أهدافهم الرياضية.</a:t>
            </a:r>
          </a:p>
          <a:p>
            <a:pPr marL="0" indent="0" algn="r" rtl="1">
              <a:lnSpc>
                <a:spcPct val="150000"/>
              </a:lnSpc>
              <a:buNone/>
            </a:pPr>
            <a:r>
              <a:rPr lang="ar-EG" sz="1600" dirty="0">
                <a:solidFill>
                  <a:srgbClr val="FF0000"/>
                </a:solidFill>
                <a:latin typeface="Alexandria Medium" pitchFamily="2" charset="-78"/>
                <a:cs typeface="Alexandria Medium" pitchFamily="2" charset="-78"/>
              </a:rPr>
              <a:t>3. </a:t>
            </a:r>
            <a:r>
              <a:rPr lang="en-US" sz="1600" dirty="0">
                <a:solidFill>
                  <a:srgbClr val="FF0000"/>
                </a:solidFill>
                <a:latin typeface="Alexandria Medium" pitchFamily="2" charset="-78"/>
                <a:cs typeface="Alexandria Medium" pitchFamily="2" charset="-78"/>
              </a:rPr>
              <a:t>Coca-Cola:</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السعادة، الاحتفال، الصداقة.</a:t>
            </a:r>
          </a:p>
          <a:p>
            <a:pPr marL="0" indent="0" algn="r" rtl="1">
              <a:lnSpc>
                <a:spcPct val="15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Coca-Cola </a:t>
            </a:r>
            <a:r>
              <a:rPr lang="ar-EG" sz="1600" dirty="0">
                <a:latin typeface="Alexandria Medium" pitchFamily="2" charset="-78"/>
                <a:cs typeface="Alexandria Medium" pitchFamily="2" charset="-78"/>
              </a:rPr>
              <a:t>من العلامات التجارية الرائدة في مجال المشروبات الغازية، وترمز إلى السعادة والاحتفال والمشاركة الاجتماعية من خلال حملاتها الإعلانية المبهجة.</a:t>
            </a:r>
          </a:p>
          <a:p>
            <a:pPr marL="0" indent="0" algn="r" rtl="1">
              <a:lnSpc>
                <a:spcPct val="150000"/>
              </a:lnSpc>
              <a:buNone/>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226C2AF-C7A8-A447-449D-9388793A1B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22596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C084C-8A3B-36A8-E92C-A46BCE9A66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شخصيات العلامات التجارية من شخصيات جمهورها</a:t>
            </a:r>
            <a:endParaRPr lang="en-US" sz="2800" dirty="0"/>
          </a:p>
        </p:txBody>
      </p:sp>
      <p:sp>
        <p:nvSpPr>
          <p:cNvPr id="3" name="Content Placeholder 2">
            <a:extLst>
              <a:ext uri="{FF2B5EF4-FFF2-40B4-BE49-F238E27FC236}">
                <a16:creationId xmlns:a16="http://schemas.microsoft.com/office/drawing/2014/main" id="{2F995163-3CD0-5A1E-7D1B-5E54993CBC43}"/>
              </a:ext>
            </a:extLst>
          </p:cNvPr>
          <p:cNvSpPr>
            <a:spLocks noGrp="1"/>
          </p:cNvSpPr>
          <p:nvPr>
            <p:ph idx="1"/>
          </p:nvPr>
        </p:nvSpPr>
        <p:spPr>
          <a:xfrm>
            <a:off x="838200" y="1403131"/>
            <a:ext cx="10515600" cy="5089744"/>
          </a:xfrm>
        </p:spPr>
        <p:txBody>
          <a:bodyPr>
            <a:normAutofit fontScale="92500" lnSpcReduction="10000"/>
          </a:bodyPr>
          <a:lstStyle/>
          <a:p>
            <a:pPr marL="0" indent="0" algn="r">
              <a:lnSpc>
                <a:spcPct val="150000"/>
              </a:lnSpc>
              <a:buNone/>
            </a:pPr>
            <a:r>
              <a:rPr lang="en-US" sz="1600" dirty="0">
                <a:solidFill>
                  <a:srgbClr val="FF0000"/>
                </a:solidFill>
                <a:latin typeface="Alexandria Medium" pitchFamily="2" charset="-78"/>
                <a:cs typeface="Alexandria Medium" pitchFamily="2" charset="-78"/>
              </a:rPr>
              <a:t>Mercedes-Benz:</a:t>
            </a:r>
            <a:r>
              <a:rPr lang="ar-EG" sz="1600" dirty="0">
                <a:solidFill>
                  <a:srgbClr val="FF0000"/>
                </a:solidFill>
                <a:latin typeface="Alexandria Medium" pitchFamily="2" charset="-78"/>
                <a:cs typeface="Alexandria Medium" pitchFamily="2" charset="-78"/>
              </a:rPr>
              <a:t>4 </a:t>
            </a:r>
            <a:endParaRPr lang="en-US" sz="1600" dirty="0">
              <a:solidFill>
                <a:srgbClr val="FF0000"/>
              </a:solidFill>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الفخامة، الأناقة، الابتكار.</a:t>
            </a:r>
          </a:p>
          <a:p>
            <a:pPr marL="0" indent="0" algn="r" rtl="1">
              <a:lnSpc>
                <a:spcPct val="150000"/>
              </a:lnSpc>
              <a:buNone/>
            </a:pPr>
            <a:r>
              <a:rPr lang="ar-EG" sz="1600" dirty="0">
                <a:latin typeface="Alexandria Medium" pitchFamily="2" charset="-78"/>
                <a:cs typeface="Alexandria Medium" pitchFamily="2" charset="-78"/>
              </a:rPr>
              <a:t>   تعد </a:t>
            </a:r>
            <a:r>
              <a:rPr lang="en-US" sz="1600" dirty="0">
                <a:latin typeface="Alexandria Medium" pitchFamily="2" charset="-78"/>
                <a:cs typeface="Alexandria Medium" pitchFamily="2" charset="-78"/>
              </a:rPr>
              <a:t>Mercedes-Benz </a:t>
            </a:r>
            <a:r>
              <a:rPr lang="ar-EG" sz="1600" dirty="0">
                <a:latin typeface="Alexandria Medium" pitchFamily="2" charset="-78"/>
                <a:cs typeface="Alexandria Medium" pitchFamily="2" charset="-78"/>
              </a:rPr>
              <a:t>رمزًا للفخامة والأناقة في صناعة السيارات، وتركز على التصميم الراقي والتكنولوجيا لتوفير تجربة قيادة مميزة.</a:t>
            </a:r>
          </a:p>
          <a:p>
            <a:pPr marL="0" indent="0" algn="r" rtl="1">
              <a:lnSpc>
                <a:spcPct val="150000"/>
              </a:lnSpc>
              <a:buNone/>
            </a:pPr>
            <a:r>
              <a:rPr lang="ar-EG" sz="1600" dirty="0">
                <a:solidFill>
                  <a:srgbClr val="FF0000"/>
                </a:solidFill>
                <a:latin typeface="Alexandria Medium" pitchFamily="2" charset="-78"/>
                <a:cs typeface="Alexandria Medium" pitchFamily="2" charset="-78"/>
              </a:rPr>
              <a:t>5. </a:t>
            </a:r>
            <a:r>
              <a:rPr lang="en-US" sz="1600" dirty="0">
                <a:solidFill>
                  <a:srgbClr val="FF0000"/>
                </a:solidFill>
                <a:latin typeface="Alexandria Medium" pitchFamily="2" charset="-78"/>
                <a:cs typeface="Alexandria Medium" pitchFamily="2" charset="-78"/>
              </a:rPr>
              <a:t>Airbnb:</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المغامرة، الاستكشاف، المشاركة.</a:t>
            </a:r>
          </a:p>
          <a:p>
            <a:pPr marL="0" indent="0" algn="r" rtl="1">
              <a:lnSpc>
                <a:spcPct val="150000"/>
              </a:lnSpc>
              <a:buNone/>
            </a:pPr>
            <a:r>
              <a:rPr lang="ar-EG" sz="1600" dirty="0">
                <a:latin typeface="Alexandria Medium" pitchFamily="2" charset="-78"/>
                <a:cs typeface="Alexandria Medium" pitchFamily="2" charset="-78"/>
              </a:rPr>
              <a:t>   تقدم </a:t>
            </a:r>
            <a:r>
              <a:rPr lang="en-US" sz="1600" dirty="0">
                <a:latin typeface="Alexandria Medium" pitchFamily="2" charset="-78"/>
                <a:cs typeface="Alexandria Medium" pitchFamily="2" charset="-78"/>
              </a:rPr>
              <a:t>Airbnb </a:t>
            </a:r>
            <a:r>
              <a:rPr lang="ar-EG" sz="1600" dirty="0">
                <a:latin typeface="Alexandria Medium" pitchFamily="2" charset="-78"/>
                <a:cs typeface="Alexandria Medium" pitchFamily="2" charset="-78"/>
              </a:rPr>
              <a:t>منصة لحجز الإقامة المشتركة، وتعزز التواصل الثقافي والتجربة السفرية المميزة من خلال إمكانية الإقامة في منازل محليين والتفاعل مع المجتمعات المحلية.</a:t>
            </a:r>
          </a:p>
          <a:p>
            <a:pPr marL="0" indent="0" algn="r" rtl="1">
              <a:lnSpc>
                <a:spcPct val="150000"/>
              </a:lnSpc>
              <a:buNone/>
            </a:pPr>
            <a:r>
              <a:rPr lang="ar-EG" sz="1600" dirty="0">
                <a:solidFill>
                  <a:srgbClr val="FF0000"/>
                </a:solidFill>
                <a:latin typeface="Alexandria Medium" pitchFamily="2" charset="-78"/>
                <a:cs typeface="Alexandria Medium" pitchFamily="2" charset="-78"/>
              </a:rPr>
              <a:t>6. </a:t>
            </a:r>
            <a:r>
              <a:rPr lang="en-US" sz="1600" dirty="0">
                <a:solidFill>
                  <a:srgbClr val="FF0000"/>
                </a:solidFill>
                <a:latin typeface="Alexandria Medium" pitchFamily="2" charset="-78"/>
                <a:cs typeface="Alexandria Medium" pitchFamily="2" charset="-78"/>
              </a:rPr>
              <a:t>Google: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الذكاء، البساطة، الاستكشاف.</a:t>
            </a:r>
          </a:p>
          <a:p>
            <a:pPr marL="0" indent="0" algn="r" rtl="1">
              <a:lnSpc>
                <a:spcPct val="15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Google </a:t>
            </a:r>
            <a:r>
              <a:rPr lang="ar-EG" sz="1600" dirty="0">
                <a:latin typeface="Alexandria Medium" pitchFamily="2" charset="-78"/>
                <a:cs typeface="Alexandria Medium" pitchFamily="2" charset="-78"/>
              </a:rPr>
              <a:t>بكونها محرك بحث قوي وشركة تقنية مبتكرة تسعى لتسهيل الوصول إلى المعلومات وتحقيق التواصل والابتكار من خلال منتجاتها المتنوعة.</a:t>
            </a:r>
          </a:p>
          <a:p>
            <a:pPr algn="r">
              <a:lnSpc>
                <a:spcPct val="150000"/>
              </a:lnSpc>
            </a:pPr>
            <a:endParaRPr lang="en-US" sz="1600" dirty="0"/>
          </a:p>
        </p:txBody>
      </p:sp>
      <p:pic>
        <p:nvPicPr>
          <p:cNvPr id="4" name="Graphic 21">
            <a:extLst>
              <a:ext uri="{FF2B5EF4-FFF2-40B4-BE49-F238E27FC236}">
                <a16:creationId xmlns:a16="http://schemas.microsoft.com/office/drawing/2014/main" id="{4F98AA7C-AB25-413B-84D5-9EB9BA0F40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99079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0656-0B39-6CEB-6BC2-64914F66718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شخصيات العلامات التجارية من شخصيات جمهورها</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3147E14-898B-274D-4E94-92A30CA6F3DE}"/>
              </a:ext>
            </a:extLst>
          </p:cNvPr>
          <p:cNvSpPr>
            <a:spLocks noGrp="1"/>
          </p:cNvSpPr>
          <p:nvPr>
            <p:ph idx="1"/>
          </p:nvPr>
        </p:nvSpPr>
        <p:spPr>
          <a:xfrm>
            <a:off x="838200" y="1825624"/>
            <a:ext cx="10515600" cy="5032375"/>
          </a:xfrm>
        </p:spPr>
        <p:txBody>
          <a:bodyPr>
            <a:normAutofit fontScale="92500" lnSpcReduction="20000"/>
          </a:bodyPr>
          <a:lstStyle/>
          <a:p>
            <a:pPr marL="0" indent="0" algn="just" rtl="1">
              <a:lnSpc>
                <a:spcPct val="170000"/>
              </a:lnSpc>
              <a:buNone/>
            </a:pPr>
            <a:r>
              <a:rPr lang="ar-EG" sz="1600" dirty="0">
                <a:solidFill>
                  <a:srgbClr val="FF0000"/>
                </a:solidFill>
                <a:latin typeface="Alexandria Medium" pitchFamily="2" charset="-78"/>
                <a:cs typeface="Alexandria Medium" pitchFamily="2" charset="-78"/>
              </a:rPr>
              <a:t>7. </a:t>
            </a:r>
            <a:r>
              <a:rPr lang="en-US" sz="1600" dirty="0">
                <a:solidFill>
                  <a:srgbClr val="FF0000"/>
                </a:solidFill>
                <a:latin typeface="Alexandria Medium" pitchFamily="2" charset="-78"/>
                <a:cs typeface="Alexandria Medium" pitchFamily="2" charset="-78"/>
              </a:rPr>
              <a:t>Amazon:</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الراحة، الشمولية، السرعة.</a:t>
            </a:r>
          </a:p>
          <a:p>
            <a:pPr marL="0" indent="0" algn="just"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Amazon </a:t>
            </a:r>
            <a:r>
              <a:rPr lang="ar-EG" sz="1600" dirty="0">
                <a:latin typeface="Alexandria Medium" pitchFamily="2" charset="-78"/>
                <a:cs typeface="Alexandria Medium" pitchFamily="2" charset="-78"/>
              </a:rPr>
              <a:t>منصة التجارة الإلكترونية الرائدة وتقدم تجربة تسوق سهلة وشاملة مع توصيل سريع للمنتجات المشتراة.</a:t>
            </a:r>
          </a:p>
          <a:p>
            <a:pPr marL="0" indent="0" algn="just" rtl="1">
              <a:lnSpc>
                <a:spcPct val="170000"/>
              </a:lnSpc>
              <a:buNone/>
            </a:pPr>
            <a:r>
              <a:rPr lang="ar-EG" sz="1600" dirty="0">
                <a:solidFill>
                  <a:srgbClr val="FF0000"/>
                </a:solidFill>
                <a:latin typeface="Alexandria Medium" pitchFamily="2" charset="-78"/>
                <a:cs typeface="Alexandria Medium" pitchFamily="2" charset="-78"/>
              </a:rPr>
              <a:t>8. </a:t>
            </a:r>
            <a:r>
              <a:rPr lang="en-US" sz="1600" dirty="0">
                <a:solidFill>
                  <a:srgbClr val="FF0000"/>
                </a:solidFill>
                <a:latin typeface="Alexandria Medium" pitchFamily="2" charset="-78"/>
                <a:cs typeface="Alexandria Medium" pitchFamily="2" charset="-78"/>
              </a:rPr>
              <a:t>McDonald's:</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السرعة، القيمة، الشباب.</a:t>
            </a:r>
          </a:p>
          <a:p>
            <a:pPr marL="0" indent="0" algn="just" rtl="1">
              <a:lnSpc>
                <a:spcPct val="17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McDonald's </a:t>
            </a:r>
            <a:r>
              <a:rPr lang="ar-EG" sz="1600" dirty="0">
                <a:latin typeface="Alexandria Medium" pitchFamily="2" charset="-78"/>
                <a:cs typeface="Alexandria Medium" pitchFamily="2" charset="-78"/>
              </a:rPr>
              <a:t>بتقديم وجبات سريعة الطهي وتجربة تناول الطعام السريعة وبأسعار معقولة، وتستهدف </a:t>
            </a:r>
            <a:r>
              <a:rPr lang="ar-EG" sz="1600" dirty="0" err="1">
                <a:latin typeface="Alexandria Medium" pitchFamily="2" charset="-78"/>
                <a:cs typeface="Alexandria Medium" pitchFamily="2" charset="-78"/>
              </a:rPr>
              <a:t>فيمعظم</a:t>
            </a:r>
            <a:r>
              <a:rPr lang="ar-EG" sz="1600" dirty="0">
                <a:latin typeface="Alexandria Medium" pitchFamily="2" charset="-78"/>
                <a:cs typeface="Alexandria Medium" pitchFamily="2" charset="-78"/>
              </a:rPr>
              <a:t> حملاتها الشباب والعائلات.</a:t>
            </a:r>
          </a:p>
          <a:p>
            <a:pPr marL="0" indent="0" algn="just" rtl="1">
              <a:lnSpc>
                <a:spcPct val="170000"/>
              </a:lnSpc>
              <a:buNone/>
            </a:pPr>
            <a:r>
              <a:rPr lang="ar-EG" sz="1600" dirty="0">
                <a:solidFill>
                  <a:srgbClr val="FF0000"/>
                </a:solidFill>
                <a:latin typeface="Alexandria Medium" pitchFamily="2" charset="-78"/>
                <a:cs typeface="Alexandria Medium" pitchFamily="2" charset="-78"/>
              </a:rPr>
              <a:t>9. </a:t>
            </a:r>
            <a:r>
              <a:rPr lang="en-US" sz="1600" dirty="0">
                <a:solidFill>
                  <a:srgbClr val="FF0000"/>
                </a:solidFill>
                <a:latin typeface="Alexandria Medium" pitchFamily="2" charset="-78"/>
                <a:cs typeface="Alexandria Medium" pitchFamily="2" charset="-78"/>
              </a:rPr>
              <a:t>Tesla:</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المستقبل، الاستدامة، الابتكار.</a:t>
            </a:r>
          </a:p>
          <a:p>
            <a:pPr marL="0" indent="0" algn="just"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Tesla </a:t>
            </a:r>
            <a:r>
              <a:rPr lang="ar-EG" sz="1600" dirty="0">
                <a:latin typeface="Alexandria Medium" pitchFamily="2" charset="-78"/>
                <a:cs typeface="Alexandria Medium" pitchFamily="2" charset="-78"/>
              </a:rPr>
              <a:t>رائدة في صناعة السيارات الكهربائية، وتركز على توفير وسائل نقل نظيفة ومستدامة مع تكنولوجيا مبتكرة وتجربة قيادة فريدة.</a:t>
            </a:r>
          </a:p>
          <a:p>
            <a:pPr algn="just">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05E7A2E-A76A-3A81-1F28-1C93CED3E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47304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ADDD-8DF7-28EC-8210-2B71EA60D57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شخصيات العلامات التجارية من شخصيات جمهورها</a:t>
            </a:r>
            <a:endParaRPr lang="en-US" sz="2800" dirty="0"/>
          </a:p>
        </p:txBody>
      </p:sp>
      <p:sp>
        <p:nvSpPr>
          <p:cNvPr id="3" name="Content Placeholder 2">
            <a:extLst>
              <a:ext uri="{FF2B5EF4-FFF2-40B4-BE49-F238E27FC236}">
                <a16:creationId xmlns:a16="http://schemas.microsoft.com/office/drawing/2014/main" id="{22920FFF-E6E7-6AE6-769D-7D39AF690E61}"/>
              </a:ext>
            </a:extLst>
          </p:cNvPr>
          <p:cNvSpPr>
            <a:spLocks noGrp="1"/>
          </p:cNvSpPr>
          <p:nvPr>
            <p:ph idx="1"/>
          </p:nvPr>
        </p:nvSpPr>
        <p:spPr>
          <a:xfrm>
            <a:off x="838200" y="1292772"/>
            <a:ext cx="10515600" cy="5423338"/>
          </a:xfrm>
        </p:spPr>
        <p:txBody>
          <a:bodyPr>
            <a:normAutofit lnSpcReduction="10000"/>
          </a:bodyPr>
          <a:lstStyle/>
          <a:p>
            <a:pPr marL="0" indent="0" algn="r" rtl="1">
              <a:lnSpc>
                <a:spcPct val="170000"/>
              </a:lnSpc>
              <a:buNone/>
            </a:pPr>
            <a:r>
              <a:rPr lang="ar-EG" sz="1600" dirty="0">
                <a:latin typeface="Alexandria Medium" pitchFamily="2" charset="-78"/>
                <a:cs typeface="Alexandria Medium" pitchFamily="2" charset="-78"/>
              </a:rPr>
              <a:t>10. </a:t>
            </a:r>
            <a:r>
              <a:rPr lang="en-US" sz="1600" dirty="0">
                <a:solidFill>
                  <a:srgbClr val="FF0000"/>
                </a:solidFill>
                <a:latin typeface="Alexandria Medium" pitchFamily="2" charset="-78"/>
                <a:cs typeface="Alexandria Medium" pitchFamily="2" charset="-78"/>
              </a:rPr>
              <a:t>Cadbury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الرومانسي المحب العاشق</a:t>
            </a:r>
          </a:p>
          <a:p>
            <a:pPr marL="0" indent="0" algn="r" rtl="1">
              <a:lnSpc>
                <a:spcPct val="170000"/>
              </a:lnSpc>
              <a:buNone/>
            </a:pPr>
            <a:r>
              <a:rPr lang="ar-EG" sz="1600" dirty="0">
                <a:latin typeface="Alexandria Medium" pitchFamily="2" charset="-78"/>
                <a:cs typeface="Alexandria Medium" pitchFamily="2" charset="-78"/>
              </a:rPr>
              <a:t>    توفر كادبوري جميع أنواع </a:t>
            </a:r>
            <a:r>
              <a:rPr lang="ar-EG" sz="1600" dirty="0" err="1">
                <a:latin typeface="Alexandria Medium" pitchFamily="2" charset="-78"/>
                <a:cs typeface="Alexandria Medium" pitchFamily="2" charset="-78"/>
              </a:rPr>
              <a:t>الشيكولاته</a:t>
            </a:r>
            <a:r>
              <a:rPr lang="ar-EG" sz="1600" dirty="0">
                <a:latin typeface="Alexandria Medium" pitchFamily="2" charset="-78"/>
                <a:cs typeface="Alexandria Medium" pitchFamily="2" charset="-78"/>
              </a:rPr>
              <a:t> والتي تقدم نفسها بأنها رقيقة وناعمة وللهدايا بين المحبين .</a:t>
            </a:r>
          </a:p>
          <a:p>
            <a:pPr marL="0" indent="0" algn="r" rtl="1">
              <a:lnSpc>
                <a:spcPct val="170000"/>
              </a:lnSpc>
              <a:buNone/>
            </a:pPr>
            <a:r>
              <a:rPr lang="ar-EG" sz="1600" dirty="0">
                <a:solidFill>
                  <a:srgbClr val="FF0000"/>
                </a:solidFill>
                <a:latin typeface="Alexandria Medium" pitchFamily="2" charset="-78"/>
                <a:cs typeface="Alexandria Medium" pitchFamily="2" charset="-78"/>
              </a:rPr>
              <a:t>11. </a:t>
            </a:r>
            <a:r>
              <a:rPr lang="en-US" sz="1600" dirty="0">
                <a:solidFill>
                  <a:srgbClr val="FF0000"/>
                </a:solidFill>
                <a:latin typeface="Alexandria Medium" pitchFamily="2" charset="-78"/>
                <a:cs typeface="Alexandria Medium" pitchFamily="2" charset="-78"/>
              </a:rPr>
              <a:t>GoPro:</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المغامرة، الحرية، الإثارة.</a:t>
            </a:r>
          </a:p>
          <a:p>
            <a:pPr marL="0" indent="0" algn="r" rtl="1">
              <a:lnSpc>
                <a:spcPct val="170000"/>
              </a:lnSpc>
              <a:buNone/>
            </a:pPr>
            <a:r>
              <a:rPr lang="ar-EG" sz="1600" dirty="0">
                <a:latin typeface="Alexandria Medium" pitchFamily="2" charset="-78"/>
                <a:cs typeface="Alexandria Medium" pitchFamily="2" charset="-78"/>
              </a:rPr>
              <a:t>    تقدم </a:t>
            </a:r>
            <a:r>
              <a:rPr lang="en-US" sz="1600" dirty="0">
                <a:latin typeface="Alexandria Medium" pitchFamily="2" charset="-78"/>
                <a:cs typeface="Alexandria Medium" pitchFamily="2" charset="-78"/>
              </a:rPr>
              <a:t>GoPro </a:t>
            </a:r>
            <a:r>
              <a:rPr lang="ar-EG" sz="1600" dirty="0">
                <a:latin typeface="Alexandria Medium" pitchFamily="2" charset="-78"/>
                <a:cs typeface="Alexandria Medium" pitchFamily="2" charset="-78"/>
              </a:rPr>
              <a:t>كاميرات عالية الجودة للأنشطة الرياضية والمغامرات، وتسمح للمستخدمين بتسجيل لحظاتهم المثيرة ومشاركتها مع الآخرين.</a:t>
            </a:r>
          </a:p>
          <a:p>
            <a:pPr marL="0" indent="0" algn="r" rtl="1">
              <a:lnSpc>
                <a:spcPct val="170000"/>
              </a:lnSpc>
              <a:buNone/>
            </a:pPr>
            <a:r>
              <a:rPr lang="ar-EG" sz="1600" dirty="0">
                <a:solidFill>
                  <a:srgbClr val="FF0000"/>
                </a:solidFill>
                <a:latin typeface="Alexandria Medium" pitchFamily="2" charset="-78"/>
                <a:cs typeface="Alexandria Medium" pitchFamily="2" charset="-78"/>
              </a:rPr>
              <a:t>12. </a:t>
            </a:r>
            <a:r>
              <a:rPr lang="en-US" sz="1600" dirty="0">
                <a:solidFill>
                  <a:srgbClr val="FF0000"/>
                </a:solidFill>
                <a:latin typeface="Alexandria Medium" pitchFamily="2" charset="-78"/>
                <a:cs typeface="Alexandria Medium" pitchFamily="2" charset="-78"/>
              </a:rPr>
              <a:t>Red Bull:</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الطاقة، الإثارة، الشباب.</a:t>
            </a:r>
          </a:p>
          <a:p>
            <a:pPr marL="0" indent="0" algn="r"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Red Bull </a:t>
            </a:r>
            <a:r>
              <a:rPr lang="ar-EG" sz="1600" dirty="0">
                <a:latin typeface="Alexandria Medium" pitchFamily="2" charset="-78"/>
                <a:cs typeface="Alexandria Medium" pitchFamily="2" charset="-78"/>
              </a:rPr>
              <a:t>شركة مشروبات طاقة معروفة، وتركز على استهداف الشباب المستعد للتحديات والأنشطة المثيرة مثل الرياضات المتطرفة والثقافة الشبابية.</a:t>
            </a:r>
          </a:p>
          <a:p>
            <a:pPr marL="0" indent="0" algn="r" rtl="1">
              <a:lnSpc>
                <a:spcPct val="170000"/>
              </a:lnSpc>
              <a:buNone/>
            </a:pPr>
            <a:endParaRPr lang="ar-EG" sz="1600" dirty="0">
              <a:latin typeface="Alexandria Medium" pitchFamily="2" charset="-78"/>
              <a:cs typeface="Alexandria Medium" pitchFamily="2" charset="-78"/>
            </a:endParaRPr>
          </a:p>
          <a:p>
            <a:pPr>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247E419-FEF9-B95F-FF69-4677BC94A8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69940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6" name="Content Placeholder 2">
            <a:extLst>
              <a:ext uri="{FF2B5EF4-FFF2-40B4-BE49-F238E27FC236}">
                <a16:creationId xmlns:a16="http://schemas.microsoft.com/office/drawing/2014/main" id="{7A8E7A34-E59C-706F-E19C-B9396B097260}"/>
              </a:ext>
            </a:extLst>
          </p:cNvPr>
          <p:cNvGraphicFramePr>
            <a:graphicFrameLocks/>
          </p:cNvGraphicFramePr>
          <p:nvPr>
            <p:extLst>
              <p:ext uri="{D42A27DB-BD31-4B8C-83A1-F6EECF244321}">
                <p14:modId xmlns:p14="http://schemas.microsoft.com/office/powerpoint/2010/main" val="1745337861"/>
              </p:ext>
            </p:extLst>
          </p:nvPr>
        </p:nvGraphicFramePr>
        <p:xfrm>
          <a:off x="1894270" y="1825625"/>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تخصيص المحتوى التسويقي الرقمي </a:t>
            </a:r>
            <a:r>
              <a:rPr lang="en-US" sz="1800" dirty="0">
                <a:latin typeface="Alexandria Medium" pitchFamily="2" charset="-78"/>
                <a:cs typeface="Alexandria Medium" pitchFamily="2" charset="-78"/>
              </a:rPr>
              <a:t>Content personalization</a:t>
            </a:r>
            <a:endParaRPr lang="ar-EG" sz="1800" dirty="0">
              <a:latin typeface="Alexandria Medium" pitchFamily="2" charset="-78"/>
              <a:cs typeface="Alexandria Medium" pitchFamily="2" charset="-78"/>
            </a:endParaRPr>
          </a:p>
          <a:p>
            <a:pPr algn="ctr" rtl="1"/>
            <a:r>
              <a:rPr lang="ar-EG" sz="1800" dirty="0">
                <a:latin typeface="Alexandria Medium" pitchFamily="2" charset="-78"/>
                <a:cs typeface="Alexandria Medium" pitchFamily="2" charset="-78"/>
              </a:rPr>
              <a:t>جدولة المحتوى التسويقي الرقمي </a:t>
            </a:r>
            <a:r>
              <a:rPr lang="en-US" sz="1800" dirty="0">
                <a:latin typeface="Alexandria Medium" pitchFamily="2" charset="-78"/>
                <a:cs typeface="Alexandria Medium" pitchFamily="2" charset="-78"/>
              </a:rPr>
              <a:t> launch schedule</a:t>
            </a:r>
            <a:endParaRPr lang="ar-EG"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33F6516-2663-475A-A8E0-4F1C08D04F20}"/>
</file>

<file path=docProps/app.xml><?xml version="1.0" encoding="utf-8"?>
<Properties xmlns="http://schemas.openxmlformats.org/officeDocument/2006/extended-properties" xmlns:vt="http://schemas.openxmlformats.org/officeDocument/2006/docPropsVTypes">
  <Template/>
  <TotalTime>2515</TotalTime>
  <Words>3185</Words>
  <Application>Microsoft Office PowerPoint</Application>
  <PresentationFormat>Widescreen</PresentationFormat>
  <Paragraphs>211</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الرابعة استهداف الجمهور بالمحتوى الرقمي</vt:lpstr>
      <vt:lpstr>مفهوم الجمهور الرقمي</vt:lpstr>
      <vt:lpstr>سمات الجمهور الرقمي</vt:lpstr>
      <vt:lpstr>سمات الجمهور الرقمي</vt:lpstr>
      <vt:lpstr>مفهوم المستهلك الرقمي وسماته</vt:lpstr>
      <vt:lpstr>مفهوم استهداف الجمهور الرقمي</vt:lpstr>
      <vt:lpstr>مفهوم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خطوات تجزئة الجمهور</vt:lpstr>
      <vt:lpstr>خطوات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فوائد تجزئة الجمهور</vt:lpstr>
      <vt:lpstr>فوائد تجزئة الجمهور</vt:lpstr>
      <vt:lpstr>أدوات مهمة لتجزئة السوق</vt:lpstr>
      <vt:lpstr>أدوات مهمة لتجزئة السوق</vt:lpstr>
      <vt:lpstr> شخصية المشتري Buyer Persona</vt:lpstr>
      <vt:lpstr>نموذج لشخصية المشتري</vt:lpstr>
      <vt:lpstr>أمثلة على شخصية المشتري</vt:lpstr>
      <vt:lpstr>أمثلة على شخصية المشتري</vt:lpstr>
      <vt:lpstr>الفرق بين تجزئة المشتري وشخصية المشتري</vt:lpstr>
      <vt:lpstr>أدوات مهمة لرسم شخصية المشتري</vt:lpstr>
      <vt:lpstr>مفهوم النموذج  الأساسي المستهدف Archetype </vt:lpstr>
      <vt:lpstr>شخصيات العلامات التجارية من شخصيات جمهورها</vt:lpstr>
      <vt:lpstr>شخصيات العلامات التجارية من شخصيات جمهورها</vt:lpstr>
      <vt:lpstr>شخصيات العلامات التجارية من شخصيات جمهورها</vt:lpstr>
      <vt:lpstr>شخصيات العلامات التجارية من شخصيات جمهورها</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367</cp:revision>
  <dcterms:created xsi:type="dcterms:W3CDTF">2023-04-29T09:08:00Z</dcterms:created>
  <dcterms:modified xsi:type="dcterms:W3CDTF">2026-09-07T17:51:18Z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