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8" r:id="rId2"/>
    <p:sldId id="266" r:id="rId3"/>
    <p:sldId id="369" r:id="rId4"/>
    <p:sldId id="364" r:id="rId5"/>
    <p:sldId id="363" r:id="rId6"/>
    <p:sldId id="366" r:id="rId7"/>
    <p:sldId id="371" r:id="rId8"/>
    <p:sldId id="372" r:id="rId9"/>
    <p:sldId id="373" r:id="rId10"/>
    <p:sldId id="374" r:id="rId11"/>
    <p:sldId id="376" r:id="rId12"/>
    <p:sldId id="375" r:id="rId13"/>
    <p:sldId id="377" r:id="rId14"/>
    <p:sldId id="378" r:id="rId15"/>
    <p:sldId id="379" r:id="rId16"/>
    <p:sldId id="380" r:id="rId17"/>
    <p:sldId id="381" r:id="rId18"/>
    <p:sldId id="383" r:id="rId19"/>
    <p:sldId id="382" r:id="rId20"/>
    <p:sldId id="385" r:id="rId21"/>
    <p:sldId id="384" r:id="rId22"/>
    <p:sldId id="386" r:id="rId23"/>
    <p:sldId id="387" r:id="rId24"/>
    <p:sldId id="388" r:id="rId25"/>
    <p:sldId id="389" r:id="rId26"/>
    <p:sldId id="390" r:id="rId27"/>
    <p:sldId id="391" r:id="rId28"/>
    <p:sldId id="392" r:id="rId29"/>
    <p:sldId id="393" r:id="rId30"/>
    <p:sldId id="370" r:id="rId31"/>
    <p:sldId id="394" r:id="rId32"/>
    <p:sldId id="395" r:id="rId33"/>
    <p:sldId id="396" r:id="rId34"/>
    <p:sldId id="397" r:id="rId35"/>
    <p:sldId id="405" r:id="rId36"/>
    <p:sldId id="367" r:id="rId37"/>
    <p:sldId id="368" r:id="rId38"/>
    <p:sldId id="398" r:id="rId39"/>
    <p:sldId id="399" r:id="rId40"/>
    <p:sldId id="400" r:id="rId41"/>
    <p:sldId id="401" r:id="rId42"/>
    <p:sldId id="402" r:id="rId43"/>
    <p:sldId id="403" r:id="rId44"/>
    <p:sldId id="404" r:id="rId45"/>
    <p:sldId id="35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91400" autoAdjust="0"/>
  </p:normalViewPr>
  <p:slideViewPr>
    <p:cSldViewPr snapToGrid="0">
      <p:cViewPr varScale="1">
        <p:scale>
          <a:sx n="56" d="100"/>
          <a:sy n="56" d="100"/>
        </p:scale>
        <p:origin x="1074" y="2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E5318-FA18-4ACF-86FE-7B6FCF1F202A}" type="datetimeFigureOut">
              <a:rPr lang="en-US" smtClean="0"/>
              <a:t>10/18/2022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DF6AD1-BAE9-4C65-82CB-714C360FBA62}" type="slidenum">
              <a:rPr lang="en-US" smtClean="0"/>
              <a:t>‹#›</a:t>
            </a:fld>
            <a:endParaRPr lang="en-US"/>
          </a:p>
        </p:txBody>
      </p:sp>
    </p:spTree>
    <p:extLst>
      <p:ext uri="{BB962C8B-B14F-4D97-AF65-F5344CB8AC3E}">
        <p14:creationId xmlns:p14="http://schemas.microsoft.com/office/powerpoint/2010/main" val="850142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1</a:t>
            </a:fld>
            <a:endParaRPr lang="en-US"/>
          </a:p>
        </p:txBody>
      </p:sp>
    </p:spTree>
    <p:extLst>
      <p:ext uri="{BB962C8B-B14F-4D97-AF65-F5344CB8AC3E}">
        <p14:creationId xmlns:p14="http://schemas.microsoft.com/office/powerpoint/2010/main" val="285630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2</a:t>
            </a:fld>
            <a:endParaRPr lang="en-US"/>
          </a:p>
        </p:txBody>
      </p:sp>
    </p:spTree>
    <p:extLst>
      <p:ext uri="{BB962C8B-B14F-4D97-AF65-F5344CB8AC3E}">
        <p14:creationId xmlns:p14="http://schemas.microsoft.com/office/powerpoint/2010/main" val="3232495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en-US" dirty="0"/>
          </a:p>
        </p:txBody>
      </p:sp>
      <p:sp>
        <p:nvSpPr>
          <p:cNvPr id="4" name="عنصر نائب لرقم الشريحة 3"/>
          <p:cNvSpPr>
            <a:spLocks noGrp="1"/>
          </p:cNvSpPr>
          <p:nvPr>
            <p:ph type="sldNum" sz="quarter" idx="5"/>
          </p:nvPr>
        </p:nvSpPr>
        <p:spPr/>
        <p:txBody>
          <a:bodyPr/>
          <a:lstStyle/>
          <a:p>
            <a:fld id="{6FDF6AD1-BAE9-4C65-82CB-714C360FBA62}" type="slidenum">
              <a:rPr lang="en-US" smtClean="0"/>
              <a:t>31</a:t>
            </a:fld>
            <a:endParaRPr lang="en-US"/>
          </a:p>
        </p:txBody>
      </p:sp>
    </p:spTree>
    <p:extLst>
      <p:ext uri="{BB962C8B-B14F-4D97-AF65-F5344CB8AC3E}">
        <p14:creationId xmlns:p14="http://schemas.microsoft.com/office/powerpoint/2010/main" val="4266564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en-US" dirty="0"/>
          </a:p>
        </p:txBody>
      </p:sp>
      <p:sp>
        <p:nvSpPr>
          <p:cNvPr id="4" name="عنصر نائب لرقم الشريحة 3"/>
          <p:cNvSpPr>
            <a:spLocks noGrp="1"/>
          </p:cNvSpPr>
          <p:nvPr>
            <p:ph type="sldNum" sz="quarter" idx="5"/>
          </p:nvPr>
        </p:nvSpPr>
        <p:spPr/>
        <p:txBody>
          <a:bodyPr/>
          <a:lstStyle/>
          <a:p>
            <a:fld id="{6FDF6AD1-BAE9-4C65-82CB-714C360FBA62}" type="slidenum">
              <a:rPr lang="en-US" smtClean="0"/>
              <a:t>32</a:t>
            </a:fld>
            <a:endParaRPr lang="en-US"/>
          </a:p>
        </p:txBody>
      </p:sp>
    </p:spTree>
    <p:extLst>
      <p:ext uri="{BB962C8B-B14F-4D97-AF65-F5344CB8AC3E}">
        <p14:creationId xmlns:p14="http://schemas.microsoft.com/office/powerpoint/2010/main" val="4104194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en-US" dirty="0"/>
          </a:p>
        </p:txBody>
      </p:sp>
      <p:sp>
        <p:nvSpPr>
          <p:cNvPr id="4" name="عنصر نائب لرقم الشريحة 3"/>
          <p:cNvSpPr>
            <a:spLocks noGrp="1"/>
          </p:cNvSpPr>
          <p:nvPr>
            <p:ph type="sldNum" sz="quarter" idx="5"/>
          </p:nvPr>
        </p:nvSpPr>
        <p:spPr/>
        <p:txBody>
          <a:bodyPr/>
          <a:lstStyle/>
          <a:p>
            <a:fld id="{6FDF6AD1-BAE9-4C65-82CB-714C360FBA62}" type="slidenum">
              <a:rPr lang="en-US" smtClean="0"/>
              <a:t>33</a:t>
            </a:fld>
            <a:endParaRPr lang="en-US"/>
          </a:p>
        </p:txBody>
      </p:sp>
    </p:spTree>
    <p:extLst>
      <p:ext uri="{BB962C8B-B14F-4D97-AF65-F5344CB8AC3E}">
        <p14:creationId xmlns:p14="http://schemas.microsoft.com/office/powerpoint/2010/main" val="26107144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en-US" dirty="0"/>
          </a:p>
        </p:txBody>
      </p:sp>
      <p:sp>
        <p:nvSpPr>
          <p:cNvPr id="4" name="عنصر نائب لرقم الشريحة 3"/>
          <p:cNvSpPr>
            <a:spLocks noGrp="1"/>
          </p:cNvSpPr>
          <p:nvPr>
            <p:ph type="sldNum" sz="quarter" idx="5"/>
          </p:nvPr>
        </p:nvSpPr>
        <p:spPr/>
        <p:txBody>
          <a:bodyPr/>
          <a:lstStyle/>
          <a:p>
            <a:fld id="{6FDF6AD1-BAE9-4C65-82CB-714C360FBA62}" type="slidenum">
              <a:rPr lang="en-US" smtClean="0"/>
              <a:t>34</a:t>
            </a:fld>
            <a:endParaRPr lang="en-US"/>
          </a:p>
        </p:txBody>
      </p:sp>
    </p:spTree>
    <p:extLst>
      <p:ext uri="{BB962C8B-B14F-4D97-AF65-F5344CB8AC3E}">
        <p14:creationId xmlns:p14="http://schemas.microsoft.com/office/powerpoint/2010/main" val="1258987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en-US" dirty="0"/>
          </a:p>
        </p:txBody>
      </p:sp>
      <p:sp>
        <p:nvSpPr>
          <p:cNvPr id="4" name="عنصر نائب لرقم الشريحة 3"/>
          <p:cNvSpPr>
            <a:spLocks noGrp="1"/>
          </p:cNvSpPr>
          <p:nvPr>
            <p:ph type="sldNum" sz="quarter" idx="5"/>
          </p:nvPr>
        </p:nvSpPr>
        <p:spPr/>
        <p:txBody>
          <a:bodyPr/>
          <a:lstStyle/>
          <a:p>
            <a:fld id="{6FDF6AD1-BAE9-4C65-82CB-714C360FBA62}" type="slidenum">
              <a:rPr lang="en-US" smtClean="0"/>
              <a:t>35</a:t>
            </a:fld>
            <a:endParaRPr lang="en-US"/>
          </a:p>
        </p:txBody>
      </p:sp>
    </p:spTree>
    <p:extLst>
      <p:ext uri="{BB962C8B-B14F-4D97-AF65-F5344CB8AC3E}">
        <p14:creationId xmlns:p14="http://schemas.microsoft.com/office/powerpoint/2010/main" val="3489082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45</a:t>
            </a:fld>
            <a:endParaRPr lang="en-US"/>
          </a:p>
        </p:txBody>
      </p:sp>
    </p:spTree>
    <p:extLst>
      <p:ext uri="{BB962C8B-B14F-4D97-AF65-F5344CB8AC3E}">
        <p14:creationId xmlns:p14="http://schemas.microsoft.com/office/powerpoint/2010/main" val="2795610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7CC32DF-BCD6-4954-AD79-7003A457903E}" type="datetime1">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578ED8-4120-45A7-B02E-4AB12BB77009}" type="datetime1">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2E8848-9A1C-443F-A287-836317E634F7}" type="datetime1">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5100C99-593E-4D51-82F2-740D1BDFA164}" type="datetime1">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1006B02-30E6-4703-9564-5EF862166D19}" type="datetime1">
              <a:rPr lang="en-US" smtClean="0"/>
              <a:t>10/18/2022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75E7D2-6EA5-4BB3-B8E0-5C56EF8FE71E}" type="datetime1">
              <a:rPr lang="en-US" smtClean="0"/>
              <a:t>10/18/2022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3617A4-1FE8-4743-9355-49C65BB30991}" type="datetime1">
              <a:rPr lang="en-US" smtClean="0"/>
              <a:t>10/18/2022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20BEA6-EC64-411E-A689-E513DDC7943C}" type="datetime1">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0449E0-0302-46C0-991E-5CA0EB96BC40}" type="datetime1">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721217-6B64-4C3D-8FBE-A48FA404F599}" type="datetime1">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3D9AC8-C475-45E4-8E89-474B612FF80A}" type="datetime1">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C9A8FB-BFB7-4189-B263-395CC21C2A59}" type="datetime1">
              <a:rPr lang="en-US" smtClean="0"/>
              <a:t>10/18/2022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9.emf"/><Relationship Id="rId4" Type="http://schemas.openxmlformats.org/officeDocument/2006/relationships/image" Target="../media/image8.emf"/></Relationships>
</file>

<file path=ppt/slides/_rels/slide4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p:cNvPicPr>
            <a:picLocks noChangeAspect="1"/>
          </p:cNvPicPr>
          <p:nvPr/>
        </p:nvPicPr>
        <p:blipFill>
          <a:blip r:embed="rId4"/>
          <a:stretch>
            <a:fillRect/>
          </a:stretch>
        </p:blipFill>
        <p:spPr>
          <a:xfrm>
            <a:off x="1940421" y="201269"/>
            <a:ext cx="8195762" cy="1579793"/>
          </a:xfrm>
          <a:prstGeom prst="rect">
            <a:avLst/>
          </a:prstGeom>
        </p:spPr>
      </p:pic>
      <p:sp>
        <p:nvSpPr>
          <p:cNvPr id="14" name="TextBox 13"/>
          <p:cNvSpPr txBox="1"/>
          <p:nvPr/>
        </p:nvSpPr>
        <p:spPr>
          <a:xfrm>
            <a:off x="2057080" y="201269"/>
            <a:ext cx="7268664" cy="1384995"/>
          </a:xfrm>
          <a:prstGeom prst="rect">
            <a:avLst/>
          </a:prstGeom>
          <a:noFill/>
        </p:spPr>
        <p:txBody>
          <a:bodyPr wrap="square" rtlCol="0">
            <a:spAutoFit/>
          </a:bodyPr>
          <a:lstStyle/>
          <a:p>
            <a:r>
              <a:rPr lang="en-US" sz="2800" b="1" dirty="0">
                <a:solidFill>
                  <a:schemeClr val="bg1"/>
                </a:solidFill>
                <a:ea typeface="Tahoma" panose="020B0604030504040204" pitchFamily="34" charset="0"/>
                <a:cs typeface="Tahoma" panose="020B0604030504040204" pitchFamily="34" charset="0"/>
              </a:rPr>
              <a:t>CYB650</a:t>
            </a:r>
          </a:p>
          <a:p>
            <a:pPr algn="ctr"/>
            <a:r>
              <a:rPr lang="en-US" sz="2800" b="1" dirty="0">
                <a:solidFill>
                  <a:schemeClr val="bg1"/>
                </a:solidFill>
                <a:ea typeface="Tahoma" panose="020B0604030504040204" pitchFamily="34" charset="0"/>
                <a:cs typeface="Tahoma" panose="020B0604030504040204" pitchFamily="34" charset="0"/>
              </a:rPr>
              <a:t>Introduction to Cryptography</a:t>
            </a:r>
            <a:endParaRPr lang="en-US" sz="2800" b="1" dirty="0">
              <a:solidFill>
                <a:schemeClr val="bg1"/>
              </a:solidFill>
              <a:cs typeface="Tajawal Medium" panose="00000600000000000000" pitchFamily="2" charset="-78"/>
            </a:endParaRPr>
          </a:p>
          <a:p>
            <a:pPr algn="ctr"/>
            <a:r>
              <a:rPr lang="en-US" sz="2800" b="1" dirty="0">
                <a:solidFill>
                  <a:schemeClr val="accent1">
                    <a:lumMod val="60000"/>
                    <a:lumOff val="40000"/>
                  </a:schemeClr>
                </a:solidFill>
                <a:effectLst/>
                <a:latin typeface="Times New Roman" panose="02020603050405020304" pitchFamily="18" charset="0"/>
                <a:ea typeface="Times New Roman" panose="02020603050405020304" pitchFamily="18" charset="0"/>
              </a:rPr>
              <a:t>   Cryptography Techniques</a:t>
            </a:r>
            <a:endParaRPr lang="en-US" sz="4000" b="1" dirty="0">
              <a:solidFill>
                <a:schemeClr val="accent1">
                  <a:lumMod val="60000"/>
                  <a:lumOff val="40000"/>
                </a:schemeClr>
              </a:solidFill>
              <a:latin typeface="Tajawal Medium" panose="00000600000000000000" pitchFamily="2" charset="-78"/>
              <a:cs typeface="Tajawal Medium" panose="00000600000000000000" pitchFamily="2" charset="-78"/>
            </a:endParaRPr>
          </a:p>
        </p:txBody>
      </p:sp>
      <p:pic>
        <p:nvPicPr>
          <p:cNvPr id="13" name="Picture 12"/>
          <p:cNvPicPr>
            <a:picLocks noChangeAspect="1"/>
          </p:cNvPicPr>
          <p:nvPr/>
        </p:nvPicPr>
        <p:blipFill>
          <a:blip r:embed="rId5"/>
          <a:stretch>
            <a:fillRect/>
          </a:stretch>
        </p:blipFill>
        <p:spPr>
          <a:xfrm rot="10800000">
            <a:off x="2699328" y="4720158"/>
            <a:ext cx="6334944" cy="1034667"/>
          </a:xfrm>
          <a:prstGeom prst="rect">
            <a:avLst/>
          </a:prstGeom>
        </p:spPr>
      </p:pic>
      <p:sp>
        <p:nvSpPr>
          <p:cNvPr id="16" name="TextBox 15"/>
          <p:cNvSpPr txBox="1"/>
          <p:nvPr/>
        </p:nvSpPr>
        <p:spPr>
          <a:xfrm>
            <a:off x="2614941" y="4809093"/>
            <a:ext cx="6292401" cy="830997"/>
          </a:xfrm>
          <a:prstGeom prst="rect">
            <a:avLst/>
          </a:prstGeom>
          <a:noFill/>
        </p:spPr>
        <p:txBody>
          <a:bodyPr wrap="square" rtlCol="0">
            <a:spAutoFit/>
          </a:bodyPr>
          <a:lstStyle/>
          <a:p>
            <a:pPr algn="ctr"/>
            <a:r>
              <a:rPr lang="en-US" sz="2400" b="1" dirty="0">
                <a:solidFill>
                  <a:schemeClr val="bg1"/>
                </a:solidFill>
                <a:latin typeface="Tahoma" panose="020B0604030504040204" pitchFamily="34" charset="0"/>
                <a:ea typeface="Tahoma" panose="020B0604030504040204" pitchFamily="34" charset="0"/>
                <a:cs typeface="Tahoma" panose="020B0604030504040204" pitchFamily="34" charset="0"/>
              </a:rPr>
              <a:t>Prepared by Dr. </a:t>
            </a:r>
            <a:r>
              <a:rPr lang="en-US" sz="2400" b="1" dirty="0" err="1">
                <a:solidFill>
                  <a:schemeClr val="bg1"/>
                </a:solidFill>
                <a:latin typeface="Tahoma" panose="020B0604030504040204" pitchFamily="34" charset="0"/>
                <a:ea typeface="Tahoma" panose="020B0604030504040204" pitchFamily="34" charset="0"/>
                <a:cs typeface="Tahoma" panose="020B0604030504040204" pitchFamily="34" charset="0"/>
              </a:rPr>
              <a:t>Esraa</a:t>
            </a:r>
            <a:r>
              <a:rPr lang="en-US" sz="2400" b="1" dirty="0">
                <a:solidFill>
                  <a:schemeClr val="bg1"/>
                </a:solidFill>
                <a:latin typeface="Tahoma" panose="020B0604030504040204" pitchFamily="34" charset="0"/>
                <a:ea typeface="Tahoma" panose="020B0604030504040204" pitchFamily="34" charset="0"/>
                <a:cs typeface="Tahoma" panose="020B0604030504040204" pitchFamily="34" charset="0"/>
              </a:rPr>
              <a:t> Saleh </a:t>
            </a:r>
            <a:r>
              <a:rPr lang="en-US" sz="2400" b="1" dirty="0" err="1">
                <a:solidFill>
                  <a:schemeClr val="bg1"/>
                </a:solidFill>
                <a:latin typeface="Tahoma" panose="020B0604030504040204" pitchFamily="34" charset="0"/>
                <a:ea typeface="Tahoma" panose="020B0604030504040204" pitchFamily="34" charset="0"/>
                <a:cs typeface="Tahoma" panose="020B0604030504040204" pitchFamily="34" charset="0"/>
              </a:rPr>
              <a:t>Alomari</a:t>
            </a:r>
            <a:endParaRPr lang="en-US" sz="24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algn="ctr"/>
            <a:r>
              <a:rPr lang="en-US" sz="2400" b="1" dirty="0">
                <a:solidFill>
                  <a:srgbClr val="0A1F61"/>
                </a:solidFill>
                <a:latin typeface="Tajawal Medium" panose="00000600000000000000" pitchFamily="2" charset="-78"/>
                <a:cs typeface="Tajawal Medium" panose="00000600000000000000" pitchFamily="2" charset="-78"/>
              </a:rPr>
              <a:t>Lecture #3</a:t>
            </a:r>
          </a:p>
        </p:txBody>
      </p:sp>
      <p:pic>
        <p:nvPicPr>
          <p:cNvPr id="2" name="Picture 1"/>
          <p:cNvPicPr>
            <a:picLocks noChangeAspect="1"/>
          </p:cNvPicPr>
          <p:nvPr/>
        </p:nvPicPr>
        <p:blipFill>
          <a:blip r:embed="rId6"/>
          <a:stretch>
            <a:fillRect/>
          </a:stretch>
        </p:blipFill>
        <p:spPr>
          <a:xfrm>
            <a:off x="-530365" y="-117903"/>
            <a:ext cx="3138493" cy="7137043"/>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4097" y="4230827"/>
            <a:ext cx="1699476" cy="1524000"/>
          </a:xfrm>
          <a:prstGeom prst="rect">
            <a:avLst/>
          </a:prstGeom>
        </p:spPr>
      </p:pic>
      <p:sp>
        <p:nvSpPr>
          <p:cNvPr id="4" name="Slide Number Placeholder 3"/>
          <p:cNvSpPr>
            <a:spLocks noGrp="1"/>
          </p:cNvSpPr>
          <p:nvPr>
            <p:ph type="sldNum" sz="quarter" idx="12"/>
          </p:nvPr>
        </p:nvSpPr>
        <p:spPr/>
        <p:txBody>
          <a:bodyPr/>
          <a:lstStyle/>
          <a:p>
            <a:fld id="{FDED41F8-FC0F-4085-8150-313B6CF05213}" type="slidenum">
              <a:rPr lang="en-US" smtClean="0"/>
              <a:t>1</a:t>
            </a:fld>
            <a:endParaRPr lang="en-US" dirty="0"/>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5080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8264"/>
            <a:ext cx="11533239" cy="1610200"/>
          </a:xfrm>
          <a:prstGeom prst="rect">
            <a:avLst/>
          </a:prstGeom>
        </p:spPr>
      </p:pic>
      <p:sp>
        <p:nvSpPr>
          <p:cNvPr id="7" name="TextBox 6"/>
          <p:cNvSpPr txBox="1"/>
          <p:nvPr/>
        </p:nvSpPr>
        <p:spPr>
          <a:xfrm>
            <a:off x="5577618" y="402358"/>
            <a:ext cx="2129109" cy="769441"/>
          </a:xfrm>
          <a:prstGeom prst="rect">
            <a:avLst/>
          </a:prstGeom>
          <a:noFill/>
        </p:spPr>
        <p:txBody>
          <a:bodyPr wrap="none" rtlCol="0">
            <a:spAutoFit/>
          </a:bodyPr>
          <a:lstStyle/>
          <a:p>
            <a:pPr algn="ctr"/>
            <a:r>
              <a:rPr lang="en-US" sz="4400" b="1" dirty="0">
                <a:solidFill>
                  <a:schemeClr val="bg1"/>
                </a:solidFill>
                <a:latin typeface="Tajawal Medium" panose="00000600000000000000" pitchFamily="2" charset="-78"/>
                <a:cs typeface="Tajawal Medium" panose="00000600000000000000" pitchFamily="2" charset="-78"/>
              </a:rPr>
              <a:t>Outline</a:t>
            </a:r>
            <a:endParaRPr lang="en-US" sz="44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77626" y="236724"/>
            <a:ext cx="1473480" cy="954107"/>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Module</a:t>
            </a:r>
          </a:p>
          <a:p>
            <a:pPr algn="ctr"/>
            <a:r>
              <a:rPr lang="en-US" sz="2800" b="1" dirty="0">
                <a:solidFill>
                  <a:schemeClr val="bg1"/>
                </a:solidFill>
                <a:latin typeface="Tajawal Medium" panose="00000600000000000000" pitchFamily="2" charset="-78"/>
                <a:cs typeface="Tajawal Medium" panose="00000600000000000000" pitchFamily="2" charset="-78"/>
              </a:rPr>
              <a:t>02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14366" y="1538661"/>
            <a:ext cx="10860642" cy="4578946"/>
          </a:xfrm>
          <a:prstGeom prst="rect">
            <a:avLst/>
          </a:prstGeom>
          <a:noFill/>
        </p:spPr>
        <p:txBody>
          <a:bodyPr wrap="square" rtlCol="0">
            <a:spAutoFit/>
          </a:bodyPr>
          <a:lstStyle/>
          <a:p>
            <a:pPr>
              <a:lnSpc>
                <a:spcPct val="150000"/>
              </a:lnSpc>
            </a:pPr>
            <a:r>
              <a:rPr lang="en-US" sz="2000" b="1" i="1" dirty="0">
                <a:solidFill>
                  <a:schemeClr val="accent2">
                    <a:lumMod val="75000"/>
                  </a:schemeClr>
                </a:solidFill>
                <a:latin typeface="Arial" panose="020B0604020202020204" pitchFamily="34" charset="0"/>
                <a:cs typeface="Arial" panose="020B0604020202020204" pitchFamily="34" charset="0"/>
              </a:rPr>
              <a:t>The Part 1 of the module 2 covers the Cryptography Techniques (Classical Encryption Techniques ) are as follows:</a:t>
            </a:r>
          </a:p>
          <a:p>
            <a:pPr marL="342900" indent="-342900" algn="just">
              <a:lnSpc>
                <a:spcPct val="200000"/>
              </a:lnSpc>
              <a:buFont typeface="Wingdings" panose="05000000000000000000" pitchFamily="2" charset="2"/>
              <a:buChar char="Ø"/>
            </a:pPr>
            <a:r>
              <a:rPr lang="en-US" sz="2000" b="1" i="1" dirty="0">
                <a:solidFill>
                  <a:schemeClr val="accent1">
                    <a:lumMod val="50000"/>
                  </a:schemeClr>
                </a:solidFill>
                <a:latin typeface="Arial" panose="020B0604020202020204" pitchFamily="34" charset="0"/>
                <a:cs typeface="Arial" panose="020B0604020202020204" pitchFamily="34" charset="0"/>
              </a:rPr>
              <a:t>Conventional Cryptography</a:t>
            </a:r>
          </a:p>
          <a:p>
            <a:pPr marL="342900" indent="-342900" algn="just">
              <a:lnSpc>
                <a:spcPct val="200000"/>
              </a:lnSpc>
              <a:buFont typeface="Wingdings" panose="05000000000000000000" pitchFamily="2" charset="2"/>
              <a:buChar char="Ø"/>
            </a:pPr>
            <a:r>
              <a:rPr lang="en-US" sz="2000" b="1" i="1" dirty="0">
                <a:solidFill>
                  <a:schemeClr val="accent1">
                    <a:lumMod val="50000"/>
                  </a:schemeClr>
                </a:solidFill>
                <a:latin typeface="Arial" panose="020B0604020202020204" pitchFamily="34" charset="0"/>
                <a:cs typeface="Arial" panose="020B0604020202020204" pitchFamily="34" charset="0"/>
              </a:rPr>
              <a:t>Substitution Techniques </a:t>
            </a:r>
          </a:p>
          <a:p>
            <a:pPr marL="342900" indent="-342900" algn="just">
              <a:lnSpc>
                <a:spcPct val="200000"/>
              </a:lnSpc>
              <a:buFont typeface="Wingdings" panose="05000000000000000000" pitchFamily="2" charset="2"/>
              <a:buChar char="Ø"/>
            </a:pPr>
            <a:r>
              <a:rPr lang="en-US" sz="2000" b="1" i="1" dirty="0">
                <a:solidFill>
                  <a:schemeClr val="accent1">
                    <a:lumMod val="50000"/>
                  </a:schemeClr>
                </a:solidFill>
                <a:latin typeface="Arial" panose="020B0604020202020204" pitchFamily="34" charset="0"/>
                <a:cs typeface="Arial" panose="020B0604020202020204" pitchFamily="34" charset="0"/>
              </a:rPr>
              <a:t>Transposition Techniques</a:t>
            </a:r>
          </a:p>
          <a:p>
            <a:pPr marL="342900" indent="-342900" algn="just">
              <a:lnSpc>
                <a:spcPct val="200000"/>
              </a:lnSpc>
              <a:buFont typeface="Wingdings" panose="05000000000000000000" pitchFamily="2" charset="2"/>
              <a:buChar char="Ø"/>
            </a:pPr>
            <a:r>
              <a:rPr lang="en-US" sz="2000" b="1" i="1" dirty="0">
                <a:solidFill>
                  <a:schemeClr val="accent1">
                    <a:lumMod val="50000"/>
                  </a:schemeClr>
                </a:solidFill>
                <a:latin typeface="Arial" panose="020B0604020202020204" pitchFamily="34" charset="0"/>
                <a:cs typeface="Arial" panose="020B0604020202020204" pitchFamily="34" charset="0"/>
              </a:rPr>
              <a:t>Rotor Machines</a:t>
            </a:r>
          </a:p>
          <a:p>
            <a:pPr marL="342900" indent="-342900" algn="just">
              <a:lnSpc>
                <a:spcPct val="200000"/>
              </a:lnSpc>
              <a:buFont typeface="Wingdings" panose="05000000000000000000" pitchFamily="2" charset="2"/>
              <a:buChar char="Ø"/>
            </a:pPr>
            <a:r>
              <a:rPr lang="en-US" sz="2000" b="1" i="1" dirty="0">
                <a:solidFill>
                  <a:schemeClr val="accent1">
                    <a:lumMod val="50000"/>
                  </a:schemeClr>
                </a:solidFill>
                <a:latin typeface="Arial" panose="020B0604020202020204" pitchFamily="34" charset="0"/>
                <a:cs typeface="Arial" panose="020B0604020202020204" pitchFamily="34" charset="0"/>
              </a:rPr>
              <a:t>Steganography </a:t>
            </a:r>
          </a:p>
          <a:p>
            <a:pPr marL="558800">
              <a:lnSpc>
                <a:spcPct val="150000"/>
              </a:lnSpc>
            </a:pPr>
            <a:endParaRPr lang="en-US" sz="2400" dirty="0">
              <a:solidFill>
                <a:srgbClr val="0070C0"/>
              </a:solidFill>
              <a:latin typeface="Arial" panose="020B0604020202020204" pitchFamily="34" charset="0"/>
              <a:cs typeface="Arial" panose="020B0604020202020204" pitchFamily="34" charset="0"/>
            </a:endParaRPr>
          </a:p>
        </p:txBody>
      </p:sp>
      <p:sp>
        <p:nvSpPr>
          <p:cNvPr id="10" name="Slide Number Placeholder 9"/>
          <p:cNvSpPr>
            <a:spLocks noGrp="1"/>
          </p:cNvSpPr>
          <p:nvPr>
            <p:ph type="sldNum" sz="quarter" idx="12"/>
          </p:nvPr>
        </p:nvSpPr>
        <p:spPr/>
        <p:txBody>
          <a:bodyPr/>
          <a:lstStyle/>
          <a:p>
            <a:fld id="{FDED41F8-FC0F-4085-8150-313B6CF05213}" type="slidenum">
              <a:rPr lang="en-US" smtClean="0"/>
              <a:t>2</a:t>
            </a:fld>
            <a:endParaRPr lang="en-US"/>
          </a:p>
        </p:txBody>
      </p:sp>
      <p:sp>
        <p:nvSpPr>
          <p:cNvPr id="11" name="Rectangle 10"/>
          <p:cNvSpPr/>
          <p:nvPr/>
        </p:nvSpPr>
        <p:spPr>
          <a:xfrm>
            <a:off x="2446894"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Tree>
    <p:extLst>
      <p:ext uri="{BB962C8B-B14F-4D97-AF65-F5344CB8AC3E}">
        <p14:creationId xmlns:p14="http://schemas.microsoft.com/office/powerpoint/2010/main" val="3877120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230254" y="505256"/>
            <a:ext cx="5212837" cy="584775"/>
          </a:xfrm>
          <a:prstGeom prst="rect">
            <a:avLst/>
          </a:prstGeom>
          <a:noFill/>
        </p:spPr>
        <p:txBody>
          <a:bodyPr wrap="none" rtlCol="0">
            <a:spAutoFit/>
          </a:bodyPr>
          <a:lstStyle/>
          <a:p>
            <a:r>
              <a:rPr lang="en-US" sz="3200" b="1" dirty="0">
                <a:solidFill>
                  <a:schemeClr val="bg1"/>
                </a:solidFill>
              </a:rPr>
              <a:t>A conventional Cryptography </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262952" y="1473432"/>
            <a:ext cx="10373727" cy="4278222"/>
          </a:xfrm>
          <a:prstGeom prst="rect">
            <a:avLst/>
          </a:prstGeom>
          <a:noFill/>
        </p:spPr>
        <p:txBody>
          <a:bodyPr wrap="square">
            <a:spAutoFit/>
          </a:bodyPr>
          <a:lstStyle/>
          <a:p>
            <a:pPr marL="285750" indent="-285750" algn="just">
              <a:lnSpc>
                <a:spcPct val="200000"/>
              </a:lnSpc>
              <a:buFont typeface="Wingdings" panose="05000000000000000000" pitchFamily="2" charset="2"/>
              <a:buChar char="q"/>
            </a:pPr>
            <a:r>
              <a:rPr lang="en-US" sz="2800" b="0" i="0" u="none" strike="noStrike" baseline="0" dirty="0">
                <a:solidFill>
                  <a:srgbClr val="002060"/>
                </a:solidFill>
                <a:latin typeface="Times New Roman" panose="02020603050405020304" pitchFamily="18" charset="0"/>
              </a:rPr>
              <a:t>In conventional cryptography, also called </a:t>
            </a:r>
            <a:r>
              <a:rPr lang="en-US" sz="2800" b="1" i="1" u="none" strike="noStrike" baseline="0" dirty="0">
                <a:solidFill>
                  <a:srgbClr val="002060"/>
                </a:solidFill>
                <a:latin typeface="Times New Roman" panose="02020603050405020304" pitchFamily="18" charset="0"/>
              </a:rPr>
              <a:t>secret-key</a:t>
            </a:r>
            <a:r>
              <a:rPr lang="en-US" sz="2800" b="0" i="1" u="none" strike="noStrike" baseline="0" dirty="0">
                <a:solidFill>
                  <a:srgbClr val="002060"/>
                </a:solidFill>
                <a:latin typeface="Times New Roman" panose="02020603050405020304" pitchFamily="18" charset="0"/>
              </a:rPr>
              <a:t> </a:t>
            </a:r>
            <a:r>
              <a:rPr lang="en-US" sz="2800" b="0" i="0" u="none" strike="noStrike" baseline="0" dirty="0">
                <a:solidFill>
                  <a:srgbClr val="002060"/>
                </a:solidFill>
                <a:latin typeface="Times New Roman" panose="02020603050405020304" pitchFamily="18" charset="0"/>
              </a:rPr>
              <a:t>or </a:t>
            </a:r>
            <a:r>
              <a:rPr lang="en-US" sz="2800" b="1" i="1" u="none" strike="noStrike" baseline="0" dirty="0">
                <a:solidFill>
                  <a:srgbClr val="002060"/>
                </a:solidFill>
                <a:latin typeface="Times New Roman" panose="02020603050405020304" pitchFamily="18" charset="0"/>
              </a:rPr>
              <a:t>symmetric-key </a:t>
            </a:r>
            <a:r>
              <a:rPr lang="en-US" sz="2800" b="0" i="0" u="none" strike="noStrike" baseline="0" dirty="0">
                <a:solidFill>
                  <a:srgbClr val="002060"/>
                </a:solidFill>
                <a:latin typeface="Times New Roman" panose="02020603050405020304" pitchFamily="18" charset="0"/>
              </a:rPr>
              <a:t>encryption, one key is used both for encryption and decryption. The Data Encryption Standard (DES) is an example of a conventional cryptosystem that is widely employed by the U.S. government.</a:t>
            </a:r>
            <a:endParaRPr lang="en-US" sz="6600" dirty="0">
              <a:solidFill>
                <a:srgbClr val="002060"/>
              </a:solidFill>
            </a:endParaRPr>
          </a:p>
        </p:txBody>
      </p:sp>
    </p:spTree>
    <p:extLst>
      <p:ext uri="{BB962C8B-B14F-4D97-AF65-F5344CB8AC3E}">
        <p14:creationId xmlns:p14="http://schemas.microsoft.com/office/powerpoint/2010/main" val="3181021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230254" y="505256"/>
            <a:ext cx="5212837" cy="584775"/>
          </a:xfrm>
          <a:prstGeom prst="rect">
            <a:avLst/>
          </a:prstGeom>
          <a:noFill/>
        </p:spPr>
        <p:txBody>
          <a:bodyPr wrap="none" rtlCol="0">
            <a:spAutoFit/>
          </a:bodyPr>
          <a:lstStyle/>
          <a:p>
            <a:r>
              <a:rPr lang="en-US" sz="3200" b="1" dirty="0">
                <a:solidFill>
                  <a:schemeClr val="bg1"/>
                </a:solidFill>
              </a:rPr>
              <a:t>A conventional Cryptography </a:t>
            </a:r>
          </a:p>
        </p:txBody>
      </p:sp>
      <p:pic>
        <p:nvPicPr>
          <p:cNvPr id="10" name="صورة 9">
            <a:extLst>
              <a:ext uri="{FF2B5EF4-FFF2-40B4-BE49-F238E27FC236}">
                <a16:creationId xmlns:a16="http://schemas.microsoft.com/office/drawing/2014/main" id="{0E07CF0A-A22D-80F7-8CBF-E3404DB745BD}"/>
              </a:ext>
            </a:extLst>
          </p:cNvPr>
          <p:cNvPicPr>
            <a:picLocks noChangeAspect="1"/>
          </p:cNvPicPr>
          <p:nvPr/>
        </p:nvPicPr>
        <p:blipFill rotWithShape="1">
          <a:blip r:embed="rId6"/>
          <a:srcRect l="23887" t="17361" r="24024" b="37627"/>
          <a:stretch/>
        </p:blipFill>
        <p:spPr>
          <a:xfrm>
            <a:off x="1686987" y="1424513"/>
            <a:ext cx="9300575" cy="3323035"/>
          </a:xfrm>
          <a:prstGeom prst="rect">
            <a:avLst/>
          </a:prstGeom>
        </p:spPr>
      </p:pic>
      <p:sp>
        <p:nvSpPr>
          <p:cNvPr id="14" name="مربع نص 13">
            <a:extLst>
              <a:ext uri="{FF2B5EF4-FFF2-40B4-BE49-F238E27FC236}">
                <a16:creationId xmlns:a16="http://schemas.microsoft.com/office/drawing/2014/main" id="{8D6454AF-6E56-A212-84ED-EA84744D3F90}"/>
              </a:ext>
            </a:extLst>
          </p:cNvPr>
          <p:cNvSpPr txBox="1"/>
          <p:nvPr/>
        </p:nvSpPr>
        <p:spPr>
          <a:xfrm>
            <a:off x="1583296" y="4848230"/>
            <a:ext cx="9902229" cy="725648"/>
          </a:xfrm>
          <a:prstGeom prst="rect">
            <a:avLst/>
          </a:prstGeom>
          <a:noFill/>
        </p:spPr>
        <p:txBody>
          <a:bodyPr wrap="square">
            <a:spAutoFit/>
          </a:bodyPr>
          <a:lstStyle/>
          <a:p>
            <a:pPr algn="ctr">
              <a:lnSpc>
                <a:spcPct val="200000"/>
              </a:lnSpc>
            </a:pPr>
            <a:r>
              <a:rPr lang="en-US" sz="2400" b="1" u="none" strike="noStrike" baseline="0" dirty="0">
                <a:solidFill>
                  <a:srgbClr val="7030A0"/>
                </a:solidFill>
              </a:rPr>
              <a:t>Figure 1: Conventional Cryptography</a:t>
            </a:r>
            <a:endParaRPr lang="en-US" sz="6000" b="1" dirty="0">
              <a:solidFill>
                <a:srgbClr val="7030A0"/>
              </a:solidFill>
            </a:endParaRPr>
          </a:p>
        </p:txBody>
      </p:sp>
    </p:spTree>
    <p:extLst>
      <p:ext uri="{BB962C8B-B14F-4D97-AF65-F5344CB8AC3E}">
        <p14:creationId xmlns:p14="http://schemas.microsoft.com/office/powerpoint/2010/main" val="896748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869082" y="543186"/>
            <a:ext cx="4254306" cy="584775"/>
          </a:xfrm>
          <a:prstGeom prst="rect">
            <a:avLst/>
          </a:prstGeom>
          <a:noFill/>
        </p:spPr>
        <p:txBody>
          <a:bodyPr wrap="none" rtlCol="0">
            <a:spAutoFit/>
          </a:bodyPr>
          <a:lstStyle/>
          <a:p>
            <a:r>
              <a:rPr lang="en-US" sz="3200" b="1" dirty="0">
                <a:solidFill>
                  <a:schemeClr val="bg1"/>
                </a:solidFill>
              </a:rPr>
              <a:t>Substitution Techniques</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262952" y="1473432"/>
            <a:ext cx="10373727" cy="4280531"/>
          </a:xfrm>
          <a:prstGeom prst="rect">
            <a:avLst/>
          </a:prstGeom>
          <a:noFill/>
        </p:spPr>
        <p:txBody>
          <a:bodyPr wrap="square">
            <a:spAutoFit/>
          </a:bodyPr>
          <a:lstStyle/>
          <a:p>
            <a:pPr marL="285750" indent="-285750" algn="just">
              <a:lnSpc>
                <a:spcPct val="200000"/>
              </a:lnSpc>
              <a:buFont typeface="Wingdings" panose="05000000000000000000" pitchFamily="2" charset="2"/>
              <a:buChar char="q"/>
            </a:pPr>
            <a:r>
              <a:rPr lang="en-US" sz="2800" dirty="0">
                <a:solidFill>
                  <a:srgbClr val="000000"/>
                </a:solidFill>
                <a:effectLst/>
                <a:latin typeface="TimesTenLTStdRoman"/>
              </a:rPr>
              <a:t> A substitution technique is one in which the letters of plaintext are replaced by other letters or by numbers or symbols.</a:t>
            </a:r>
            <a:r>
              <a:rPr lang="en-US" sz="2800" baseline="30000" dirty="0">
                <a:solidFill>
                  <a:srgbClr val="000000"/>
                </a:solidFill>
                <a:latin typeface="TimesTenLTStdRoman"/>
              </a:rPr>
              <a:t> </a:t>
            </a:r>
            <a:r>
              <a:rPr lang="en-US" sz="2800" dirty="0">
                <a:solidFill>
                  <a:srgbClr val="000000"/>
                </a:solidFill>
                <a:effectLst/>
                <a:latin typeface="TimesTenLTStdRoman"/>
              </a:rPr>
              <a:t>If the plaintext is viewed as a sequence of bits, then substitution involves replacing plaintext bit patterns with ciphertext bit patterns</a:t>
            </a:r>
            <a:endParaRPr lang="en-US" sz="2800" dirty="0"/>
          </a:p>
          <a:p>
            <a:pPr marL="285750" indent="-285750" algn="just">
              <a:lnSpc>
                <a:spcPct val="200000"/>
              </a:lnSpc>
              <a:buFont typeface="Wingdings" panose="05000000000000000000" pitchFamily="2" charset="2"/>
              <a:buChar char="q"/>
            </a:pPr>
            <a:endParaRPr lang="en-US" sz="2800" dirty="0">
              <a:solidFill>
                <a:srgbClr val="002060"/>
              </a:solidFill>
            </a:endParaRPr>
          </a:p>
        </p:txBody>
      </p:sp>
    </p:spTree>
    <p:extLst>
      <p:ext uri="{BB962C8B-B14F-4D97-AF65-F5344CB8AC3E}">
        <p14:creationId xmlns:p14="http://schemas.microsoft.com/office/powerpoint/2010/main" val="3578578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l"/>
            <a:r>
              <a:rPr lang="en-US" sz="4000" b="1" dirty="0">
                <a:solidFill>
                  <a:schemeClr val="bg1"/>
                </a:solidFill>
              </a:rPr>
              <a:t>Substitution Cipher (Caesar’s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801666" y="1440664"/>
            <a:ext cx="10722770" cy="4715458"/>
          </a:xfrm>
          <a:prstGeom prst="rect">
            <a:avLst/>
          </a:prstGeom>
          <a:noFill/>
        </p:spPr>
        <p:txBody>
          <a:bodyPr wrap="square">
            <a:spAutoFit/>
          </a:bodyPr>
          <a:lstStyle/>
          <a:p>
            <a:pPr algn="just">
              <a:lnSpc>
                <a:spcPct val="150000"/>
              </a:lnSpc>
            </a:pPr>
            <a:r>
              <a:rPr lang="en-US" sz="3200" dirty="0">
                <a:solidFill>
                  <a:srgbClr val="000000"/>
                </a:solidFill>
                <a:effectLst/>
                <a:latin typeface="TimesTenLTStdRoman"/>
              </a:rPr>
              <a:t>The Caesar cipher involves replacing each letter of the alphabet with the letter standing three places further down the alphabet. For example,</a:t>
            </a:r>
          </a:p>
          <a:p>
            <a:pPr algn="ctr">
              <a:lnSpc>
                <a:spcPct val="150000"/>
              </a:lnSpc>
            </a:pPr>
            <a:r>
              <a:rPr lang="en-US" sz="3600" b="1" dirty="0">
                <a:solidFill>
                  <a:srgbClr val="000000"/>
                </a:solidFill>
                <a:effectLst/>
                <a:latin typeface="CourierStd"/>
              </a:rPr>
              <a:t>plain: meet me after the toga party</a:t>
            </a:r>
            <a:r>
              <a:rPr lang="en-US" sz="3600" b="1" dirty="0">
                <a:solidFill>
                  <a:srgbClr val="000000"/>
                </a:solidFill>
                <a:effectLst/>
                <a:latin typeface="EditControl"/>
              </a:rPr>
              <a:t> </a:t>
            </a:r>
            <a:r>
              <a:rPr lang="en-US" sz="3600" b="1" dirty="0">
                <a:solidFill>
                  <a:srgbClr val="000000"/>
                </a:solidFill>
                <a:effectLst/>
                <a:latin typeface="CourierStd"/>
              </a:rPr>
              <a:t>cipher: PHHW PH DIWHU WKH WRJD SDUWB</a:t>
            </a:r>
            <a:endParaRPr lang="en-US" sz="3600" b="1" dirty="0"/>
          </a:p>
          <a:p>
            <a:pPr marL="342900" indent="-342900" algn="l">
              <a:lnSpc>
                <a:spcPct val="150000"/>
              </a:lnSpc>
              <a:buFont typeface="Wingdings" panose="05000000000000000000" pitchFamily="2" charset="2"/>
              <a:buChar char="q"/>
            </a:pPr>
            <a:endParaRPr lang="en-US" sz="3600" b="1" i="1" dirty="0">
              <a:solidFill>
                <a:schemeClr val="accent1">
                  <a:lumMod val="50000"/>
                </a:schemeClr>
              </a:solidFill>
            </a:endParaRPr>
          </a:p>
        </p:txBody>
      </p:sp>
    </p:spTree>
    <p:extLst>
      <p:ext uri="{BB962C8B-B14F-4D97-AF65-F5344CB8AC3E}">
        <p14:creationId xmlns:p14="http://schemas.microsoft.com/office/powerpoint/2010/main" val="3937090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l"/>
            <a:r>
              <a:rPr lang="en-US" sz="4000" b="1" dirty="0">
                <a:solidFill>
                  <a:schemeClr val="bg1"/>
                </a:solidFill>
              </a:rPr>
              <a:t>Substitution Cipher (Caesar’s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036509" y="1380710"/>
            <a:ext cx="10722770" cy="4530792"/>
          </a:xfrm>
          <a:prstGeom prst="rect">
            <a:avLst/>
          </a:prstGeom>
          <a:noFill/>
        </p:spPr>
        <p:txBody>
          <a:bodyPr wrap="square">
            <a:spAutoFit/>
          </a:bodyPr>
          <a:lstStyle/>
          <a:p>
            <a:pPr algn="just">
              <a:lnSpc>
                <a:spcPct val="150000"/>
              </a:lnSpc>
            </a:pPr>
            <a:r>
              <a:rPr lang="en-US" sz="3200" dirty="0">
                <a:solidFill>
                  <a:srgbClr val="000000"/>
                </a:solidFill>
                <a:effectLst/>
                <a:latin typeface="TimesTenLTStdRoman"/>
              </a:rPr>
              <a:t>Note that the alphabet is wrapped around, so that the letter following Z is A. We can define the transformation by listing all possibilities, as follows:</a:t>
            </a:r>
          </a:p>
          <a:p>
            <a:pPr algn="ctr">
              <a:lnSpc>
                <a:spcPct val="150000"/>
              </a:lnSpc>
            </a:pPr>
            <a:endParaRPr lang="en-US" sz="2000" b="1" dirty="0">
              <a:solidFill>
                <a:srgbClr val="000000"/>
              </a:solidFill>
              <a:effectLst/>
              <a:latin typeface="CourierStd"/>
            </a:endParaRPr>
          </a:p>
          <a:p>
            <a:pPr algn="ctr">
              <a:lnSpc>
                <a:spcPct val="150000"/>
              </a:lnSpc>
            </a:pPr>
            <a:r>
              <a:rPr lang="en-US" sz="2200" b="1" dirty="0">
                <a:solidFill>
                  <a:srgbClr val="000000"/>
                </a:solidFill>
                <a:effectLst/>
                <a:latin typeface="CourierStd"/>
              </a:rPr>
              <a:t>plain: a b c d e f g h </a:t>
            </a:r>
            <a:r>
              <a:rPr lang="en-US" sz="2200" b="1" dirty="0" err="1">
                <a:solidFill>
                  <a:srgbClr val="000000"/>
                </a:solidFill>
                <a:effectLst/>
                <a:latin typeface="CourierStd"/>
              </a:rPr>
              <a:t>i</a:t>
            </a:r>
            <a:r>
              <a:rPr lang="en-US" sz="2200" b="1" dirty="0">
                <a:solidFill>
                  <a:srgbClr val="000000"/>
                </a:solidFill>
                <a:effectLst/>
                <a:latin typeface="CourierStd"/>
              </a:rPr>
              <a:t> j k l m n o p q r s t u v w x y z</a:t>
            </a:r>
            <a:r>
              <a:rPr lang="en-US" sz="2200" b="1" dirty="0">
                <a:solidFill>
                  <a:srgbClr val="000000"/>
                </a:solidFill>
                <a:effectLst/>
                <a:latin typeface="EditControl"/>
              </a:rPr>
              <a:t> </a:t>
            </a:r>
          </a:p>
          <a:p>
            <a:pPr algn="ctr">
              <a:lnSpc>
                <a:spcPct val="150000"/>
              </a:lnSpc>
            </a:pPr>
            <a:r>
              <a:rPr lang="en-US" sz="2200" b="1" dirty="0">
                <a:solidFill>
                  <a:srgbClr val="000000"/>
                </a:solidFill>
                <a:effectLst/>
                <a:latin typeface="CourierStd"/>
              </a:rPr>
              <a:t>cipher: D E F G H I J K L M N O P Q R S T U V W X Y Z A B C</a:t>
            </a:r>
            <a:endParaRPr lang="en-US" sz="2200" b="1" dirty="0"/>
          </a:p>
          <a:p>
            <a:pPr marL="342900" indent="-342900" algn="l">
              <a:lnSpc>
                <a:spcPct val="150000"/>
              </a:lnSpc>
              <a:buFont typeface="Wingdings" panose="05000000000000000000" pitchFamily="2" charset="2"/>
              <a:buChar char="q"/>
            </a:pPr>
            <a:endParaRPr lang="en-US" sz="3600" b="1" i="1" dirty="0">
              <a:solidFill>
                <a:schemeClr val="accent1">
                  <a:lumMod val="50000"/>
                </a:schemeClr>
              </a:solidFill>
            </a:endParaRPr>
          </a:p>
        </p:txBody>
      </p:sp>
    </p:spTree>
    <p:extLst>
      <p:ext uri="{BB962C8B-B14F-4D97-AF65-F5344CB8AC3E}">
        <p14:creationId xmlns:p14="http://schemas.microsoft.com/office/powerpoint/2010/main" val="1520143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l"/>
            <a:r>
              <a:rPr lang="en-US" sz="4000" b="1" dirty="0">
                <a:solidFill>
                  <a:schemeClr val="bg1"/>
                </a:solidFill>
              </a:rPr>
              <a:t>Substitution Cipher (Caesar’s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101152" y="1637273"/>
            <a:ext cx="10722770" cy="5577232"/>
          </a:xfrm>
          <a:prstGeom prst="rect">
            <a:avLst/>
          </a:prstGeom>
          <a:noFill/>
        </p:spPr>
        <p:txBody>
          <a:bodyPr wrap="square">
            <a:spAutoFit/>
          </a:bodyPr>
          <a:lstStyle/>
          <a:p>
            <a:pPr algn="just"/>
            <a:r>
              <a:rPr lang="en-US" sz="2800" dirty="0">
                <a:solidFill>
                  <a:srgbClr val="000000"/>
                </a:solidFill>
                <a:effectLst/>
                <a:latin typeface="TimesTenLTStdRoman"/>
              </a:rPr>
              <a:t>Let us assign a numerical equivalent to each letter:</a:t>
            </a:r>
          </a:p>
          <a:p>
            <a:pPr algn="just"/>
            <a:endParaRPr lang="en-US" sz="2800" dirty="0">
              <a:solidFill>
                <a:srgbClr val="000000"/>
              </a:solidFill>
              <a:latin typeface="TimesTenLTStdRoman"/>
            </a:endParaRPr>
          </a:p>
          <a:p>
            <a:pPr algn="just"/>
            <a:endParaRPr lang="en-US" sz="2800" dirty="0">
              <a:solidFill>
                <a:srgbClr val="000000"/>
              </a:solidFill>
              <a:latin typeface="TimesTenLTStdRoman"/>
            </a:endParaRPr>
          </a:p>
          <a:p>
            <a:pPr algn="just"/>
            <a:endParaRPr lang="en-US" sz="2800" dirty="0">
              <a:solidFill>
                <a:srgbClr val="000000"/>
              </a:solidFill>
              <a:latin typeface="TimesTenLTStdRoman"/>
            </a:endParaRPr>
          </a:p>
          <a:p>
            <a:pPr algn="just"/>
            <a:endParaRPr lang="en-US" sz="2800" dirty="0">
              <a:solidFill>
                <a:srgbClr val="000000"/>
              </a:solidFill>
              <a:latin typeface="TimesTenLTStdRoman"/>
            </a:endParaRPr>
          </a:p>
          <a:p>
            <a:pPr algn="just"/>
            <a:endParaRPr lang="en-US" sz="2800" dirty="0">
              <a:solidFill>
                <a:srgbClr val="000000"/>
              </a:solidFill>
              <a:latin typeface="TimesTenLTStdRoman"/>
            </a:endParaRPr>
          </a:p>
          <a:p>
            <a:pPr algn="just"/>
            <a:endParaRPr lang="en-US" sz="2800" dirty="0">
              <a:solidFill>
                <a:srgbClr val="000000"/>
              </a:solidFill>
              <a:latin typeface="TimesTenLTStdRoman"/>
            </a:endParaRPr>
          </a:p>
          <a:p>
            <a:pPr algn="just"/>
            <a:r>
              <a:rPr lang="en-US" sz="2800" dirty="0">
                <a:solidFill>
                  <a:srgbClr val="000000"/>
                </a:solidFill>
                <a:latin typeface="TimesTenLTStdRoman"/>
              </a:rPr>
              <a:t>Then the algorithm can be expressed as follows. For each plaintext letter </a:t>
            </a:r>
            <a:r>
              <a:rPr lang="en-US" sz="2800" i="1" dirty="0">
                <a:solidFill>
                  <a:srgbClr val="000000"/>
                </a:solidFill>
                <a:latin typeface="TimesTenLTStdRoman"/>
              </a:rPr>
              <a:t>p substitute the ciphertext letter C</a:t>
            </a:r>
          </a:p>
          <a:p>
            <a:pPr algn="just"/>
            <a:endParaRPr lang="en-US" sz="2800" i="1" dirty="0">
              <a:solidFill>
                <a:srgbClr val="000000"/>
              </a:solidFill>
              <a:latin typeface="TimesTenLTStdRoman"/>
            </a:endParaRPr>
          </a:p>
          <a:p>
            <a:pPr algn="just"/>
            <a:endParaRPr lang="en-US" sz="2800" dirty="0"/>
          </a:p>
          <a:p>
            <a:pPr marL="342900" indent="-342900" algn="l">
              <a:lnSpc>
                <a:spcPct val="150000"/>
              </a:lnSpc>
              <a:buFont typeface="Wingdings" panose="05000000000000000000" pitchFamily="2" charset="2"/>
              <a:buChar char="q"/>
            </a:pPr>
            <a:endParaRPr lang="en-US" sz="3600" b="1" i="1" dirty="0">
              <a:solidFill>
                <a:schemeClr val="accent1">
                  <a:lumMod val="50000"/>
                </a:schemeClr>
              </a:solidFill>
            </a:endParaRPr>
          </a:p>
        </p:txBody>
      </p:sp>
      <p:pic>
        <p:nvPicPr>
          <p:cNvPr id="13" name="صورة 12">
            <a:extLst>
              <a:ext uri="{FF2B5EF4-FFF2-40B4-BE49-F238E27FC236}">
                <a16:creationId xmlns:a16="http://schemas.microsoft.com/office/drawing/2014/main" id="{BD9B82F9-D4EF-1E7F-0FA4-E7EB734E5003}"/>
              </a:ext>
            </a:extLst>
          </p:cNvPr>
          <p:cNvPicPr>
            <a:picLocks noChangeAspect="1"/>
          </p:cNvPicPr>
          <p:nvPr/>
        </p:nvPicPr>
        <p:blipFill rotWithShape="1">
          <a:blip r:embed="rId6"/>
          <a:srcRect l="32774" t="44018" r="23048" b="39636"/>
          <a:stretch/>
        </p:blipFill>
        <p:spPr>
          <a:xfrm>
            <a:off x="1320452" y="2419382"/>
            <a:ext cx="9551096" cy="1987959"/>
          </a:xfrm>
          <a:prstGeom prst="rect">
            <a:avLst/>
          </a:prstGeom>
        </p:spPr>
      </p:pic>
    </p:spTree>
    <p:extLst>
      <p:ext uri="{BB962C8B-B14F-4D97-AF65-F5344CB8AC3E}">
        <p14:creationId xmlns:p14="http://schemas.microsoft.com/office/powerpoint/2010/main" val="3165426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l"/>
            <a:r>
              <a:rPr lang="en-US" sz="4000" b="1" dirty="0">
                <a:solidFill>
                  <a:schemeClr val="bg1"/>
                </a:solidFill>
              </a:rPr>
              <a:t>Substitution Cipher (Caesar’s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757406" y="1637273"/>
            <a:ext cx="11066516" cy="5946564"/>
          </a:xfrm>
          <a:prstGeom prst="rect">
            <a:avLst/>
          </a:prstGeom>
          <a:noFill/>
        </p:spPr>
        <p:txBody>
          <a:bodyPr wrap="square">
            <a:spAutoFit/>
          </a:bodyPr>
          <a:lstStyle/>
          <a:p>
            <a:pPr algn="ctr"/>
            <a:r>
              <a:rPr lang="da-DK" sz="2800" b="1" i="1" dirty="0">
                <a:solidFill>
                  <a:srgbClr val="000000"/>
                </a:solidFill>
                <a:effectLst/>
                <a:latin typeface="TimesTenLTStd"/>
              </a:rPr>
              <a:t>C</a:t>
            </a:r>
            <a:r>
              <a:rPr lang="da-DK" sz="2800" b="1" dirty="0">
                <a:solidFill>
                  <a:srgbClr val="000000"/>
                </a:solidFill>
                <a:effectLst/>
                <a:latin typeface="EditControl"/>
              </a:rPr>
              <a:t> </a:t>
            </a:r>
            <a:r>
              <a:rPr lang="da-DK" sz="2800" b="1" dirty="0">
                <a:solidFill>
                  <a:srgbClr val="000000"/>
                </a:solidFill>
                <a:effectLst/>
                <a:latin typeface="PearsonMATHPRO08"/>
              </a:rPr>
              <a:t>=</a:t>
            </a:r>
            <a:r>
              <a:rPr lang="da-DK" sz="2800" b="1" dirty="0">
                <a:solidFill>
                  <a:srgbClr val="000000"/>
                </a:solidFill>
                <a:effectLst/>
                <a:latin typeface="EditControl"/>
              </a:rPr>
              <a:t> </a:t>
            </a:r>
            <a:r>
              <a:rPr lang="da-DK" sz="2800" b="1" dirty="0">
                <a:solidFill>
                  <a:srgbClr val="000000"/>
                </a:solidFill>
                <a:effectLst/>
                <a:latin typeface="TimesTenLTStdRoman"/>
              </a:rPr>
              <a:t>E(3, </a:t>
            </a:r>
            <a:r>
              <a:rPr lang="da-DK" sz="2800" b="1" i="1" dirty="0">
                <a:solidFill>
                  <a:srgbClr val="000000"/>
                </a:solidFill>
                <a:effectLst/>
                <a:latin typeface="TimesTenLTStd"/>
              </a:rPr>
              <a:t>p</a:t>
            </a:r>
            <a:r>
              <a:rPr lang="da-DK" sz="2800" b="1" dirty="0">
                <a:solidFill>
                  <a:srgbClr val="000000"/>
                </a:solidFill>
                <a:effectLst/>
                <a:latin typeface="TimesTenLTStdRoman"/>
              </a:rPr>
              <a:t>)</a:t>
            </a:r>
            <a:r>
              <a:rPr lang="da-DK" sz="2800" b="1" dirty="0">
                <a:solidFill>
                  <a:srgbClr val="000000"/>
                </a:solidFill>
                <a:effectLst/>
                <a:latin typeface="EditControl"/>
              </a:rPr>
              <a:t> </a:t>
            </a:r>
            <a:r>
              <a:rPr lang="da-DK" sz="2800" b="1" dirty="0">
                <a:solidFill>
                  <a:srgbClr val="000000"/>
                </a:solidFill>
                <a:effectLst/>
                <a:latin typeface="PearsonMATHPRO08"/>
              </a:rPr>
              <a:t>=</a:t>
            </a:r>
            <a:r>
              <a:rPr lang="da-DK" sz="2800" b="1" dirty="0">
                <a:solidFill>
                  <a:srgbClr val="000000"/>
                </a:solidFill>
                <a:effectLst/>
                <a:latin typeface="EditControl"/>
              </a:rPr>
              <a:t> </a:t>
            </a:r>
            <a:r>
              <a:rPr lang="da-DK" sz="2800" b="1" dirty="0">
                <a:solidFill>
                  <a:srgbClr val="000000"/>
                </a:solidFill>
                <a:effectLst/>
                <a:latin typeface="TimesTenLTStdRoman"/>
              </a:rPr>
              <a:t>(</a:t>
            </a:r>
            <a:r>
              <a:rPr lang="da-DK" sz="2800" b="1" i="1" dirty="0">
                <a:solidFill>
                  <a:srgbClr val="000000"/>
                </a:solidFill>
                <a:effectLst/>
                <a:latin typeface="TimesTenLTStd"/>
              </a:rPr>
              <a:t>p</a:t>
            </a:r>
            <a:r>
              <a:rPr lang="da-DK" sz="2800" b="1" dirty="0">
                <a:solidFill>
                  <a:srgbClr val="000000"/>
                </a:solidFill>
                <a:effectLst/>
                <a:latin typeface="EditControl"/>
              </a:rPr>
              <a:t> </a:t>
            </a:r>
            <a:r>
              <a:rPr lang="da-DK" sz="2800" b="1" dirty="0">
                <a:solidFill>
                  <a:srgbClr val="000000"/>
                </a:solidFill>
                <a:effectLst/>
                <a:latin typeface="PearsonMATHPRO02"/>
              </a:rPr>
              <a:t>+</a:t>
            </a:r>
            <a:r>
              <a:rPr lang="da-DK" sz="2800" b="1" dirty="0">
                <a:solidFill>
                  <a:srgbClr val="000000"/>
                </a:solidFill>
                <a:effectLst/>
                <a:latin typeface="EditControl"/>
              </a:rPr>
              <a:t> </a:t>
            </a:r>
            <a:r>
              <a:rPr lang="da-DK" sz="2800" b="1" dirty="0">
                <a:solidFill>
                  <a:srgbClr val="000000"/>
                </a:solidFill>
                <a:effectLst/>
                <a:latin typeface="TimesTenLTStdRoman"/>
              </a:rPr>
              <a:t>3) mod 26</a:t>
            </a:r>
          </a:p>
          <a:p>
            <a:pPr algn="ctr"/>
            <a:endParaRPr lang="da-DK" sz="2800" dirty="0">
              <a:solidFill>
                <a:srgbClr val="000000"/>
              </a:solidFill>
              <a:effectLst/>
              <a:latin typeface="TimesTenLTStdRoman"/>
            </a:endParaRPr>
          </a:p>
          <a:p>
            <a:pPr algn="ctr"/>
            <a:r>
              <a:rPr lang="en-US" sz="2800" dirty="0">
                <a:solidFill>
                  <a:srgbClr val="000000"/>
                </a:solidFill>
                <a:effectLst/>
                <a:latin typeface="TimesTenLTStdRoman"/>
              </a:rPr>
              <a:t>A shift may be of any amount, so that the general Caesar algorithm is</a:t>
            </a:r>
            <a:endParaRPr lang="en-US" sz="2800" dirty="0"/>
          </a:p>
          <a:p>
            <a:pPr algn="ctr"/>
            <a:endParaRPr lang="da-DK" sz="2800" i="1" dirty="0">
              <a:solidFill>
                <a:srgbClr val="000000"/>
              </a:solidFill>
              <a:effectLst/>
              <a:latin typeface="TimesTenLTStd"/>
            </a:endParaRPr>
          </a:p>
          <a:p>
            <a:pPr algn="ctr"/>
            <a:r>
              <a:rPr lang="da-DK" sz="2800" b="1" i="1" dirty="0">
                <a:solidFill>
                  <a:srgbClr val="000000"/>
                </a:solidFill>
                <a:effectLst/>
                <a:latin typeface="TimesTenLTStd"/>
              </a:rPr>
              <a:t>C</a:t>
            </a:r>
            <a:r>
              <a:rPr lang="da-DK" sz="2800" b="1" dirty="0">
                <a:solidFill>
                  <a:srgbClr val="000000"/>
                </a:solidFill>
                <a:effectLst/>
                <a:latin typeface="EditControl"/>
              </a:rPr>
              <a:t> </a:t>
            </a:r>
            <a:r>
              <a:rPr lang="da-DK" sz="2800" b="1" dirty="0">
                <a:solidFill>
                  <a:srgbClr val="000000"/>
                </a:solidFill>
                <a:effectLst/>
                <a:latin typeface="PearsonMATHPRO08"/>
              </a:rPr>
              <a:t>=</a:t>
            </a:r>
            <a:r>
              <a:rPr lang="da-DK" sz="2800" b="1" dirty="0">
                <a:solidFill>
                  <a:srgbClr val="000000"/>
                </a:solidFill>
                <a:effectLst/>
                <a:latin typeface="EditControl"/>
              </a:rPr>
              <a:t> </a:t>
            </a:r>
            <a:r>
              <a:rPr lang="da-DK" sz="2800" b="1" dirty="0">
                <a:solidFill>
                  <a:srgbClr val="000000"/>
                </a:solidFill>
                <a:effectLst/>
                <a:latin typeface="TimesTenLTStdRoman"/>
              </a:rPr>
              <a:t>E(</a:t>
            </a:r>
            <a:r>
              <a:rPr lang="da-DK" sz="2800" b="1" i="1" dirty="0">
                <a:solidFill>
                  <a:srgbClr val="000000"/>
                </a:solidFill>
                <a:effectLst/>
                <a:latin typeface="TimesTenLTStd"/>
              </a:rPr>
              <a:t>k</a:t>
            </a:r>
            <a:r>
              <a:rPr lang="da-DK" sz="2800" b="1" dirty="0">
                <a:solidFill>
                  <a:srgbClr val="000000"/>
                </a:solidFill>
                <a:effectLst/>
                <a:latin typeface="TimesTenLTStdRoman"/>
              </a:rPr>
              <a:t>, </a:t>
            </a:r>
            <a:r>
              <a:rPr lang="da-DK" sz="2800" b="1" i="1" dirty="0">
                <a:solidFill>
                  <a:srgbClr val="000000"/>
                </a:solidFill>
                <a:effectLst/>
                <a:latin typeface="TimesTenLTStd"/>
              </a:rPr>
              <a:t>p</a:t>
            </a:r>
            <a:r>
              <a:rPr lang="da-DK" sz="2800" b="1" dirty="0">
                <a:solidFill>
                  <a:srgbClr val="000000"/>
                </a:solidFill>
                <a:effectLst/>
                <a:latin typeface="TimesTenLTStdRoman"/>
              </a:rPr>
              <a:t>)</a:t>
            </a:r>
            <a:r>
              <a:rPr lang="da-DK" sz="2800" b="1" dirty="0">
                <a:solidFill>
                  <a:srgbClr val="000000"/>
                </a:solidFill>
                <a:effectLst/>
                <a:latin typeface="EditControl"/>
              </a:rPr>
              <a:t> </a:t>
            </a:r>
            <a:r>
              <a:rPr lang="da-DK" sz="2800" b="1" dirty="0">
                <a:solidFill>
                  <a:srgbClr val="000000"/>
                </a:solidFill>
                <a:effectLst/>
                <a:latin typeface="PearsonMATHPRO08"/>
              </a:rPr>
              <a:t>=</a:t>
            </a:r>
            <a:r>
              <a:rPr lang="da-DK" sz="2800" b="1" dirty="0">
                <a:solidFill>
                  <a:srgbClr val="000000"/>
                </a:solidFill>
                <a:effectLst/>
                <a:latin typeface="EditControl"/>
              </a:rPr>
              <a:t> </a:t>
            </a:r>
            <a:r>
              <a:rPr lang="da-DK" sz="2800" b="1" dirty="0">
                <a:solidFill>
                  <a:srgbClr val="000000"/>
                </a:solidFill>
                <a:effectLst/>
                <a:latin typeface="TimesTenLTStdRoman"/>
              </a:rPr>
              <a:t>(</a:t>
            </a:r>
            <a:r>
              <a:rPr lang="da-DK" sz="2800" b="1" i="1" dirty="0">
                <a:solidFill>
                  <a:srgbClr val="000000"/>
                </a:solidFill>
                <a:effectLst/>
                <a:latin typeface="TimesTenLTStd"/>
              </a:rPr>
              <a:t>p</a:t>
            </a:r>
            <a:r>
              <a:rPr lang="da-DK" sz="2800" b="1" dirty="0">
                <a:solidFill>
                  <a:srgbClr val="000000"/>
                </a:solidFill>
                <a:effectLst/>
                <a:latin typeface="EditControl"/>
              </a:rPr>
              <a:t> </a:t>
            </a:r>
            <a:r>
              <a:rPr lang="da-DK" sz="2800" b="1" dirty="0">
                <a:solidFill>
                  <a:srgbClr val="000000"/>
                </a:solidFill>
                <a:effectLst/>
                <a:latin typeface="PearsonMATHPRO02"/>
              </a:rPr>
              <a:t>+</a:t>
            </a:r>
            <a:r>
              <a:rPr lang="da-DK" sz="2800" b="1" dirty="0">
                <a:solidFill>
                  <a:srgbClr val="000000"/>
                </a:solidFill>
                <a:effectLst/>
                <a:latin typeface="EditControl"/>
              </a:rPr>
              <a:t> </a:t>
            </a:r>
            <a:r>
              <a:rPr lang="da-DK" sz="2800" b="1" i="1" dirty="0">
                <a:solidFill>
                  <a:srgbClr val="000000"/>
                </a:solidFill>
                <a:effectLst/>
                <a:latin typeface="TimesTenLTStd"/>
              </a:rPr>
              <a:t>k</a:t>
            </a:r>
            <a:r>
              <a:rPr lang="da-DK" sz="2800" b="1" dirty="0">
                <a:solidFill>
                  <a:srgbClr val="000000"/>
                </a:solidFill>
                <a:effectLst/>
                <a:latin typeface="TimesTenLTStdRoman"/>
              </a:rPr>
              <a:t>) mod 26</a:t>
            </a:r>
          </a:p>
          <a:p>
            <a:pPr algn="ctr"/>
            <a:endParaRPr lang="da-DK" sz="2800" dirty="0"/>
          </a:p>
          <a:p>
            <a:pPr algn="ctr"/>
            <a:r>
              <a:rPr lang="en-US" sz="2600" dirty="0">
                <a:solidFill>
                  <a:srgbClr val="000000"/>
                </a:solidFill>
                <a:effectLst/>
                <a:latin typeface="TimesTenLTStdRoman"/>
              </a:rPr>
              <a:t>Where </a:t>
            </a:r>
            <a:r>
              <a:rPr lang="en-US" sz="2600" i="1" dirty="0">
                <a:solidFill>
                  <a:srgbClr val="000000"/>
                </a:solidFill>
                <a:effectLst/>
                <a:latin typeface="TimesTenLTStdRoman"/>
              </a:rPr>
              <a:t>k</a:t>
            </a:r>
            <a:r>
              <a:rPr lang="en-US" sz="2600" dirty="0">
                <a:solidFill>
                  <a:srgbClr val="000000"/>
                </a:solidFill>
                <a:effectLst/>
                <a:latin typeface="TimesTenLTStdRoman"/>
              </a:rPr>
              <a:t> takes on a value in the range 1 to 25. The decryption algorithm is simply</a:t>
            </a:r>
          </a:p>
          <a:p>
            <a:pPr algn="ctr"/>
            <a:endParaRPr lang="en-US" sz="2600" dirty="0">
              <a:solidFill>
                <a:srgbClr val="000000"/>
              </a:solidFill>
              <a:effectLst/>
              <a:latin typeface="TimesTenLTStdRoman"/>
            </a:endParaRPr>
          </a:p>
          <a:p>
            <a:pPr algn="ctr"/>
            <a:r>
              <a:rPr lang="da-DK" sz="2800" b="1" i="1" dirty="0">
                <a:solidFill>
                  <a:srgbClr val="000000"/>
                </a:solidFill>
                <a:effectLst/>
                <a:latin typeface="TimesTenLTStd"/>
              </a:rPr>
              <a:t>p</a:t>
            </a:r>
            <a:r>
              <a:rPr lang="da-DK" sz="2800" b="1" dirty="0">
                <a:solidFill>
                  <a:srgbClr val="000000"/>
                </a:solidFill>
                <a:effectLst/>
                <a:latin typeface="EditControl"/>
              </a:rPr>
              <a:t> </a:t>
            </a:r>
            <a:r>
              <a:rPr lang="da-DK" sz="2800" b="1" dirty="0">
                <a:solidFill>
                  <a:srgbClr val="000000"/>
                </a:solidFill>
                <a:effectLst/>
                <a:latin typeface="PearsonMATHPRO08"/>
              </a:rPr>
              <a:t>=</a:t>
            </a:r>
            <a:r>
              <a:rPr lang="da-DK" sz="2800" b="1" dirty="0">
                <a:solidFill>
                  <a:srgbClr val="000000"/>
                </a:solidFill>
                <a:effectLst/>
                <a:latin typeface="EditControl"/>
              </a:rPr>
              <a:t> </a:t>
            </a:r>
            <a:r>
              <a:rPr lang="da-DK" sz="2800" b="1" dirty="0">
                <a:solidFill>
                  <a:srgbClr val="000000"/>
                </a:solidFill>
                <a:effectLst/>
                <a:latin typeface="TimesTenLTStdRoman"/>
              </a:rPr>
              <a:t>D(</a:t>
            </a:r>
            <a:r>
              <a:rPr lang="da-DK" sz="2800" b="1" i="1" dirty="0">
                <a:solidFill>
                  <a:srgbClr val="000000"/>
                </a:solidFill>
                <a:effectLst/>
                <a:latin typeface="TimesTenLTStd"/>
              </a:rPr>
              <a:t>k</a:t>
            </a:r>
            <a:r>
              <a:rPr lang="da-DK" sz="2800" b="1" dirty="0">
                <a:solidFill>
                  <a:srgbClr val="000000"/>
                </a:solidFill>
                <a:effectLst/>
                <a:latin typeface="TimesTenLTStdRoman"/>
              </a:rPr>
              <a:t>, </a:t>
            </a:r>
            <a:r>
              <a:rPr lang="da-DK" sz="2800" b="1" i="1" dirty="0">
                <a:solidFill>
                  <a:srgbClr val="000000"/>
                </a:solidFill>
                <a:effectLst/>
                <a:latin typeface="TimesTenLTStd"/>
              </a:rPr>
              <a:t>C</a:t>
            </a:r>
            <a:r>
              <a:rPr lang="da-DK" sz="2800" b="1" dirty="0">
                <a:solidFill>
                  <a:srgbClr val="000000"/>
                </a:solidFill>
                <a:effectLst/>
                <a:latin typeface="TimesTenLTStdRoman"/>
              </a:rPr>
              <a:t>)</a:t>
            </a:r>
            <a:r>
              <a:rPr lang="da-DK" sz="2800" b="1" dirty="0">
                <a:solidFill>
                  <a:srgbClr val="000000"/>
                </a:solidFill>
                <a:effectLst/>
                <a:latin typeface="EditControl"/>
              </a:rPr>
              <a:t> </a:t>
            </a:r>
            <a:r>
              <a:rPr lang="da-DK" sz="2800" b="1" dirty="0">
                <a:solidFill>
                  <a:srgbClr val="000000"/>
                </a:solidFill>
                <a:effectLst/>
                <a:latin typeface="PearsonMATHPRO08"/>
              </a:rPr>
              <a:t>=</a:t>
            </a:r>
            <a:r>
              <a:rPr lang="da-DK" sz="2800" b="1" dirty="0">
                <a:solidFill>
                  <a:srgbClr val="000000"/>
                </a:solidFill>
                <a:effectLst/>
                <a:latin typeface="EditControl"/>
              </a:rPr>
              <a:t> </a:t>
            </a:r>
            <a:r>
              <a:rPr lang="da-DK" sz="2800" b="1" dirty="0">
                <a:solidFill>
                  <a:srgbClr val="000000"/>
                </a:solidFill>
                <a:effectLst/>
                <a:latin typeface="TimesTenLTStdRoman"/>
              </a:rPr>
              <a:t>(</a:t>
            </a:r>
            <a:r>
              <a:rPr lang="da-DK" sz="2800" b="1" i="1" dirty="0">
                <a:solidFill>
                  <a:srgbClr val="000000"/>
                </a:solidFill>
                <a:effectLst/>
                <a:latin typeface="TimesTenLTStd"/>
              </a:rPr>
              <a:t>C</a:t>
            </a:r>
            <a:r>
              <a:rPr lang="da-DK" sz="2800" b="1" dirty="0">
                <a:solidFill>
                  <a:srgbClr val="000000"/>
                </a:solidFill>
                <a:effectLst/>
                <a:latin typeface="EditControl"/>
              </a:rPr>
              <a:t> </a:t>
            </a:r>
            <a:r>
              <a:rPr lang="da-DK" sz="2800" b="1" dirty="0">
                <a:solidFill>
                  <a:srgbClr val="000000"/>
                </a:solidFill>
                <a:effectLst/>
                <a:latin typeface="PearsonMATHPRO02"/>
              </a:rPr>
              <a:t>-</a:t>
            </a:r>
            <a:r>
              <a:rPr lang="da-DK" sz="2800" b="1" dirty="0">
                <a:solidFill>
                  <a:srgbClr val="000000"/>
                </a:solidFill>
                <a:effectLst/>
                <a:latin typeface="EditControl"/>
              </a:rPr>
              <a:t> </a:t>
            </a:r>
            <a:r>
              <a:rPr lang="da-DK" sz="2800" b="1" i="1" dirty="0">
                <a:solidFill>
                  <a:srgbClr val="000000"/>
                </a:solidFill>
                <a:effectLst/>
                <a:latin typeface="TimesTenLTStd"/>
              </a:rPr>
              <a:t>k</a:t>
            </a:r>
            <a:r>
              <a:rPr lang="da-DK" sz="2800" b="1" dirty="0">
                <a:solidFill>
                  <a:srgbClr val="000000"/>
                </a:solidFill>
                <a:effectLst/>
                <a:latin typeface="TimesTenLTStdRoman"/>
              </a:rPr>
              <a:t>) mod 26</a:t>
            </a:r>
            <a:endParaRPr lang="da-DK" sz="2800" b="1" dirty="0"/>
          </a:p>
          <a:p>
            <a:pPr algn="ctr"/>
            <a:endParaRPr lang="en-US" sz="2800" dirty="0"/>
          </a:p>
          <a:p>
            <a:pPr algn="ctr"/>
            <a:endParaRPr lang="da-DK" sz="2800" dirty="0"/>
          </a:p>
          <a:p>
            <a:pPr algn="just"/>
            <a:endParaRPr lang="en-US" sz="2800" dirty="0"/>
          </a:p>
          <a:p>
            <a:pPr marL="342900" indent="-342900" algn="l">
              <a:lnSpc>
                <a:spcPct val="150000"/>
              </a:lnSpc>
              <a:buFont typeface="Wingdings" panose="05000000000000000000" pitchFamily="2" charset="2"/>
              <a:buChar char="q"/>
            </a:pPr>
            <a:endParaRPr lang="en-US" sz="3600" b="1" i="1" dirty="0">
              <a:solidFill>
                <a:schemeClr val="accent1">
                  <a:lumMod val="50000"/>
                </a:schemeClr>
              </a:solidFill>
            </a:endParaRPr>
          </a:p>
        </p:txBody>
      </p:sp>
    </p:spTree>
    <p:extLst>
      <p:ext uri="{BB962C8B-B14F-4D97-AF65-F5344CB8AC3E}">
        <p14:creationId xmlns:p14="http://schemas.microsoft.com/office/powerpoint/2010/main" val="3575541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10</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l"/>
            <a:r>
              <a:rPr lang="en-US" sz="4000" b="1" dirty="0">
                <a:solidFill>
                  <a:schemeClr val="bg1"/>
                </a:solidFill>
              </a:rPr>
              <a:t>Substitution Cipher (Caesar’s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101152" y="1637273"/>
            <a:ext cx="10722770" cy="5577232"/>
          </a:xfrm>
          <a:prstGeom prst="rect">
            <a:avLst/>
          </a:prstGeom>
          <a:noFill/>
        </p:spPr>
        <p:txBody>
          <a:bodyPr wrap="square">
            <a:spAutoFit/>
          </a:bodyPr>
          <a:lstStyle/>
          <a:p>
            <a:pPr algn="just">
              <a:lnSpc>
                <a:spcPct val="200000"/>
              </a:lnSpc>
            </a:pPr>
            <a:r>
              <a:rPr lang="en-US" sz="2800" dirty="0">
                <a:solidFill>
                  <a:srgbClr val="000000"/>
                </a:solidFill>
                <a:effectLst/>
                <a:latin typeface="TimesTenLTStdRoman"/>
              </a:rPr>
              <a:t>If it is known that a given ciphertext is a Caesar cipher, then a brute-force cryptanalysis is easily performed: simply try all the 25 possible keys. Figure 2 shows the results of applying this strategy to the example ciphertext. In this case, the plaintext leaps out as occupying the third line.</a:t>
            </a:r>
            <a:endParaRPr lang="en-US" sz="2800" dirty="0"/>
          </a:p>
          <a:p>
            <a:pPr algn="ctr"/>
            <a:endParaRPr lang="en-US" sz="2800" dirty="0"/>
          </a:p>
          <a:p>
            <a:pPr algn="ctr"/>
            <a:endParaRPr lang="da-DK" sz="2800" dirty="0"/>
          </a:p>
          <a:p>
            <a:pPr algn="just"/>
            <a:endParaRPr lang="en-US" sz="2800" dirty="0"/>
          </a:p>
          <a:p>
            <a:pPr marL="342900" indent="-342900" algn="l">
              <a:lnSpc>
                <a:spcPct val="150000"/>
              </a:lnSpc>
              <a:buFont typeface="Wingdings" panose="05000000000000000000" pitchFamily="2" charset="2"/>
              <a:buChar char="q"/>
            </a:pPr>
            <a:endParaRPr lang="en-US" sz="3600" b="1" i="1" dirty="0">
              <a:solidFill>
                <a:schemeClr val="accent1">
                  <a:lumMod val="50000"/>
                </a:schemeClr>
              </a:solidFill>
            </a:endParaRPr>
          </a:p>
        </p:txBody>
      </p:sp>
    </p:spTree>
    <p:extLst>
      <p:ext uri="{BB962C8B-B14F-4D97-AF65-F5344CB8AC3E}">
        <p14:creationId xmlns:p14="http://schemas.microsoft.com/office/powerpoint/2010/main" val="1735712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11</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l"/>
            <a:r>
              <a:rPr lang="en-US" sz="4000" b="1" dirty="0">
                <a:solidFill>
                  <a:schemeClr val="bg1"/>
                </a:solidFill>
              </a:rPr>
              <a:t>Substitution Cipher (Caesar’s Cipher) </a:t>
            </a:r>
          </a:p>
        </p:txBody>
      </p:sp>
      <p:pic>
        <p:nvPicPr>
          <p:cNvPr id="13" name="صورة 12">
            <a:extLst>
              <a:ext uri="{FF2B5EF4-FFF2-40B4-BE49-F238E27FC236}">
                <a16:creationId xmlns:a16="http://schemas.microsoft.com/office/drawing/2014/main" id="{46AB7AE8-57A0-A2C1-57E3-B19F034FF4DF}"/>
              </a:ext>
            </a:extLst>
          </p:cNvPr>
          <p:cNvPicPr>
            <a:picLocks noChangeAspect="1"/>
          </p:cNvPicPr>
          <p:nvPr/>
        </p:nvPicPr>
        <p:blipFill rotWithShape="1">
          <a:blip r:embed="rId6">
            <a:extLst>
              <a:ext uri="{BEBA8EAE-BF5A-486C-A8C5-ECC9F3942E4B}">
                <a14:imgProps xmlns:a14="http://schemas.microsoft.com/office/drawing/2010/main">
                  <a14:imgLayer r:embed="rId7">
                    <a14:imgEffect>
                      <a14:saturation sat="300000"/>
                    </a14:imgEffect>
                  </a14:imgLayer>
                </a14:imgProps>
              </a:ext>
            </a:extLst>
          </a:blip>
          <a:srcRect l="41815" t="18202" r="34092" b="15092"/>
          <a:stretch/>
        </p:blipFill>
        <p:spPr>
          <a:xfrm>
            <a:off x="5749447" y="1296902"/>
            <a:ext cx="5491618" cy="4802532"/>
          </a:xfrm>
          <a:prstGeom prst="rect">
            <a:avLst/>
          </a:prstGeom>
        </p:spPr>
      </p:pic>
      <p:sp>
        <p:nvSpPr>
          <p:cNvPr id="17" name="مربع نص 16">
            <a:extLst>
              <a:ext uri="{FF2B5EF4-FFF2-40B4-BE49-F238E27FC236}">
                <a16:creationId xmlns:a16="http://schemas.microsoft.com/office/drawing/2014/main" id="{A1CE2904-AAB5-92A7-AFC1-0A409B353A68}"/>
              </a:ext>
            </a:extLst>
          </p:cNvPr>
          <p:cNvSpPr txBox="1"/>
          <p:nvPr/>
        </p:nvSpPr>
        <p:spPr>
          <a:xfrm>
            <a:off x="704589" y="2514972"/>
            <a:ext cx="4340269" cy="2788456"/>
          </a:xfrm>
          <a:prstGeom prst="rect">
            <a:avLst/>
          </a:prstGeom>
          <a:noFill/>
        </p:spPr>
        <p:txBody>
          <a:bodyPr wrap="square">
            <a:spAutoFit/>
          </a:bodyPr>
          <a:lstStyle/>
          <a:p>
            <a:pPr algn="ctr"/>
            <a:r>
              <a:rPr lang="en-US" sz="2400" b="1" u="none" strike="noStrike" baseline="0" dirty="0">
                <a:solidFill>
                  <a:srgbClr val="7030A0"/>
                </a:solidFill>
              </a:rPr>
              <a:t>Figure 2: </a:t>
            </a:r>
            <a:r>
              <a:rPr lang="en-US" sz="2400" b="1" dirty="0">
                <a:solidFill>
                  <a:srgbClr val="7030A0"/>
                </a:solidFill>
              </a:rPr>
              <a:t>Brute-Force Cryptanalysis of Caesar </a:t>
            </a:r>
          </a:p>
          <a:p>
            <a:pPr algn="ctr"/>
            <a:r>
              <a:rPr lang="en-US" sz="2400" b="1" dirty="0">
                <a:solidFill>
                  <a:srgbClr val="7030A0"/>
                </a:solidFill>
              </a:rPr>
              <a:t>Cipher</a:t>
            </a:r>
          </a:p>
          <a:p>
            <a:pPr algn="ctr">
              <a:lnSpc>
                <a:spcPct val="200000"/>
              </a:lnSpc>
            </a:pPr>
            <a:endParaRPr lang="en-US" sz="6000" b="1" dirty="0">
              <a:solidFill>
                <a:srgbClr val="7030A0"/>
              </a:solidFill>
            </a:endParaRPr>
          </a:p>
        </p:txBody>
      </p:sp>
    </p:spTree>
    <p:extLst>
      <p:ext uri="{BB962C8B-B14F-4D97-AF65-F5344CB8AC3E}">
        <p14:creationId xmlns:p14="http://schemas.microsoft.com/office/powerpoint/2010/main" val="517432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12</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l"/>
            <a:r>
              <a:rPr lang="en-US" sz="4000" b="1" dirty="0">
                <a:solidFill>
                  <a:schemeClr val="bg1"/>
                </a:solidFill>
              </a:rPr>
              <a:t>Substitution Cipher (Caesar’s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101152" y="1637273"/>
            <a:ext cx="10722770" cy="5361789"/>
          </a:xfrm>
          <a:prstGeom prst="rect">
            <a:avLst/>
          </a:prstGeom>
          <a:noFill/>
        </p:spPr>
        <p:txBody>
          <a:bodyPr wrap="square">
            <a:spAutoFit/>
          </a:bodyPr>
          <a:lstStyle/>
          <a:p>
            <a:pPr algn="just">
              <a:lnSpc>
                <a:spcPct val="150000"/>
              </a:lnSpc>
            </a:pPr>
            <a:r>
              <a:rPr lang="en-US" sz="2800" b="1" i="1" dirty="0">
                <a:solidFill>
                  <a:srgbClr val="000000"/>
                </a:solidFill>
                <a:effectLst/>
                <a:latin typeface="TimesTenLTStdRoman"/>
              </a:rPr>
              <a:t>Three important characteristics of this problem enabled us to use a brute-force cryptanalysis:</a:t>
            </a:r>
            <a:endParaRPr lang="en-US" sz="2800" b="1" i="1" dirty="0"/>
          </a:p>
          <a:p>
            <a:pPr indent="514350" algn="just">
              <a:lnSpc>
                <a:spcPct val="150000"/>
              </a:lnSpc>
              <a:buFont typeface="+mj-lt"/>
              <a:buAutoNum type="arabicPeriod"/>
            </a:pPr>
            <a:r>
              <a:rPr lang="en-US" sz="2800" dirty="0">
                <a:solidFill>
                  <a:srgbClr val="000000"/>
                </a:solidFill>
                <a:effectLst/>
                <a:latin typeface="TimesTenLTStdRoman"/>
              </a:rPr>
              <a:t>The encryption and decryption algorithms are known.</a:t>
            </a:r>
            <a:endParaRPr lang="en-US" sz="2800" dirty="0"/>
          </a:p>
          <a:p>
            <a:pPr marL="514350" indent="-514350" algn="just">
              <a:lnSpc>
                <a:spcPct val="150000"/>
              </a:lnSpc>
              <a:buFont typeface="+mj-lt"/>
              <a:buAutoNum type="arabicPeriod"/>
            </a:pPr>
            <a:r>
              <a:rPr lang="en-US" sz="2800" dirty="0">
                <a:solidFill>
                  <a:srgbClr val="000000"/>
                </a:solidFill>
                <a:effectLst/>
                <a:latin typeface="TimesTenLTStdRoman"/>
              </a:rPr>
              <a:t>There are only 25 keys to try.</a:t>
            </a:r>
            <a:endParaRPr lang="en-US" sz="2800" dirty="0"/>
          </a:p>
          <a:p>
            <a:pPr marL="514350" indent="-514350" algn="just">
              <a:lnSpc>
                <a:spcPct val="150000"/>
              </a:lnSpc>
              <a:buFont typeface="+mj-lt"/>
              <a:buAutoNum type="arabicPeriod"/>
            </a:pPr>
            <a:r>
              <a:rPr lang="en-US" sz="2800" dirty="0">
                <a:solidFill>
                  <a:srgbClr val="000000"/>
                </a:solidFill>
                <a:effectLst/>
                <a:latin typeface="TimesTenLTStdRoman"/>
              </a:rPr>
              <a:t>The language of the plaintext is known and easily recognizable.</a:t>
            </a:r>
            <a:endParaRPr lang="en-US" sz="2800" dirty="0"/>
          </a:p>
          <a:p>
            <a:pPr algn="just">
              <a:lnSpc>
                <a:spcPct val="150000"/>
              </a:lnSpc>
            </a:pPr>
            <a:endParaRPr lang="da-DK" sz="2800" dirty="0"/>
          </a:p>
          <a:p>
            <a:pPr algn="just">
              <a:lnSpc>
                <a:spcPct val="150000"/>
              </a:lnSpc>
            </a:pPr>
            <a:endParaRPr lang="en-US" sz="2800" dirty="0"/>
          </a:p>
          <a:p>
            <a:pPr marL="342900" indent="-342900" algn="just">
              <a:lnSpc>
                <a:spcPct val="150000"/>
              </a:lnSpc>
              <a:buFont typeface="Wingdings" panose="05000000000000000000" pitchFamily="2" charset="2"/>
              <a:buChar char="q"/>
            </a:pPr>
            <a:endParaRPr lang="en-US" sz="3600" b="1" i="1" dirty="0">
              <a:solidFill>
                <a:schemeClr val="accent1">
                  <a:lumMod val="50000"/>
                </a:schemeClr>
              </a:solidFill>
            </a:endParaRPr>
          </a:p>
        </p:txBody>
      </p:sp>
    </p:spTree>
    <p:extLst>
      <p:ext uri="{BB962C8B-B14F-4D97-AF65-F5344CB8AC3E}">
        <p14:creationId xmlns:p14="http://schemas.microsoft.com/office/powerpoint/2010/main" val="3098241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l"/>
            <a:r>
              <a:rPr lang="en-US" sz="3600" b="1" dirty="0">
                <a:solidFill>
                  <a:schemeClr val="bg1"/>
                </a:solidFill>
              </a:rPr>
              <a:t>Caesar’s Cipher – Monoalphabetic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155294" y="1452560"/>
            <a:ext cx="10722770" cy="9024330"/>
          </a:xfrm>
          <a:prstGeom prst="rect">
            <a:avLst/>
          </a:prstGeom>
          <a:noFill/>
        </p:spPr>
        <p:txBody>
          <a:bodyPr wrap="square">
            <a:spAutoFit/>
          </a:bodyPr>
          <a:lstStyle/>
          <a:p>
            <a:pPr algn="just">
              <a:lnSpc>
                <a:spcPct val="150000"/>
              </a:lnSpc>
            </a:pPr>
            <a:r>
              <a:rPr lang="en-US" sz="2800" dirty="0">
                <a:solidFill>
                  <a:srgbClr val="000000"/>
                </a:solidFill>
                <a:effectLst/>
                <a:latin typeface="TimesTenLTStdRoman"/>
              </a:rPr>
              <a:t>With only </a:t>
            </a:r>
            <a:r>
              <a:rPr lang="en-US" sz="2800" b="1" dirty="0">
                <a:solidFill>
                  <a:srgbClr val="000000"/>
                </a:solidFill>
                <a:effectLst/>
                <a:latin typeface="TimesTenLTStdRoman"/>
              </a:rPr>
              <a:t>25</a:t>
            </a:r>
            <a:r>
              <a:rPr lang="en-US" sz="2800" dirty="0">
                <a:solidFill>
                  <a:srgbClr val="000000"/>
                </a:solidFill>
                <a:effectLst/>
                <a:latin typeface="TimesTenLTStdRoman"/>
              </a:rPr>
              <a:t> possible keys, the Caesar cipher is far from secure. A dramatic increase in the key space can be achieved by allowing an arbitrary substitution. Before proceeding, we define the term </a:t>
            </a:r>
            <a:r>
              <a:rPr lang="en-US" sz="2800" b="1" i="1" dirty="0">
                <a:solidFill>
                  <a:srgbClr val="000000"/>
                </a:solidFill>
                <a:effectLst/>
                <a:latin typeface="TimesTenLTStd"/>
              </a:rPr>
              <a:t>permutation</a:t>
            </a:r>
            <a:r>
              <a:rPr lang="en-US" sz="2800" dirty="0">
                <a:solidFill>
                  <a:srgbClr val="000000"/>
                </a:solidFill>
                <a:effectLst/>
                <a:latin typeface="TimesTenLTStdRoman"/>
              </a:rPr>
              <a:t>. A </a:t>
            </a:r>
            <a:r>
              <a:rPr lang="en-US" sz="2800" b="1" dirty="0">
                <a:solidFill>
                  <a:srgbClr val="000000"/>
                </a:solidFill>
                <a:effectLst/>
                <a:latin typeface="TimesTenLTStd"/>
              </a:rPr>
              <a:t>permutation</a:t>
            </a:r>
            <a:r>
              <a:rPr lang="en-US" sz="2800" dirty="0">
                <a:solidFill>
                  <a:srgbClr val="000000"/>
                </a:solidFill>
                <a:effectLst/>
                <a:latin typeface="TimesTenLTStdRoman"/>
              </a:rPr>
              <a:t> of a finite set of elements </a:t>
            </a:r>
            <a:r>
              <a:rPr lang="en-US" sz="2800" b="1" i="1" dirty="0">
                <a:solidFill>
                  <a:srgbClr val="000000"/>
                </a:solidFill>
                <a:effectLst/>
                <a:latin typeface="TimesTenLTStdRoman"/>
              </a:rPr>
              <a:t>S</a:t>
            </a:r>
            <a:r>
              <a:rPr lang="en-US" sz="2800" i="1" dirty="0">
                <a:solidFill>
                  <a:srgbClr val="000000"/>
                </a:solidFill>
                <a:effectLst/>
                <a:latin typeface="TimesTenLTStdRoman"/>
              </a:rPr>
              <a:t> </a:t>
            </a:r>
            <a:r>
              <a:rPr lang="en-US" sz="2800" dirty="0">
                <a:solidFill>
                  <a:srgbClr val="000000"/>
                </a:solidFill>
                <a:effectLst/>
                <a:latin typeface="TimesTenLTStdRoman"/>
              </a:rPr>
              <a:t>is an ordered sequence of all the elements of </a:t>
            </a:r>
            <a:r>
              <a:rPr lang="en-US" sz="2800" b="1" i="1" dirty="0">
                <a:solidFill>
                  <a:srgbClr val="000000"/>
                </a:solidFill>
                <a:effectLst/>
                <a:latin typeface="TimesTenLTStdRoman"/>
              </a:rPr>
              <a:t>S</a:t>
            </a:r>
            <a:r>
              <a:rPr lang="en-US" sz="2800" i="1" dirty="0">
                <a:solidFill>
                  <a:srgbClr val="000000"/>
                </a:solidFill>
                <a:effectLst/>
                <a:latin typeface="TimesTenLTStdRoman"/>
              </a:rPr>
              <a:t> </a:t>
            </a:r>
            <a:r>
              <a:rPr lang="en-US" sz="2800" dirty="0">
                <a:solidFill>
                  <a:srgbClr val="000000"/>
                </a:solidFill>
                <a:effectLst/>
                <a:latin typeface="TimesTenLTStdRoman"/>
              </a:rPr>
              <a:t>with each element appearing exactly once. For example, if </a:t>
            </a:r>
            <a:r>
              <a:rPr lang="en-US" sz="2800" b="1" i="1" dirty="0">
                <a:solidFill>
                  <a:srgbClr val="000000"/>
                </a:solidFill>
                <a:effectLst/>
                <a:latin typeface="TimesTenLTStd"/>
              </a:rPr>
              <a:t>S</a:t>
            </a:r>
            <a:r>
              <a:rPr lang="en-US" sz="2800" b="1" dirty="0">
                <a:solidFill>
                  <a:srgbClr val="000000"/>
                </a:solidFill>
                <a:effectLst/>
                <a:latin typeface="EditControl"/>
              </a:rPr>
              <a:t> </a:t>
            </a:r>
            <a:r>
              <a:rPr lang="en-US" sz="2800" b="1" dirty="0">
                <a:solidFill>
                  <a:srgbClr val="000000"/>
                </a:solidFill>
                <a:effectLst/>
                <a:latin typeface="PearsonMATHPRO08"/>
              </a:rPr>
              <a:t>=</a:t>
            </a:r>
            <a:r>
              <a:rPr lang="en-US" sz="2800" b="1" dirty="0">
                <a:solidFill>
                  <a:srgbClr val="000000"/>
                </a:solidFill>
                <a:effectLst/>
                <a:latin typeface="EditControl"/>
              </a:rPr>
              <a:t> </a:t>
            </a:r>
            <a:r>
              <a:rPr lang="en-US" sz="2800" b="1" dirty="0">
                <a:solidFill>
                  <a:srgbClr val="000000"/>
                </a:solidFill>
                <a:effectLst/>
                <a:latin typeface="TimesTenLTStdRoman"/>
              </a:rPr>
              <a:t>{a, b, c}, </a:t>
            </a:r>
            <a:r>
              <a:rPr lang="en-US" sz="2800" dirty="0">
                <a:solidFill>
                  <a:srgbClr val="000000"/>
                </a:solidFill>
                <a:effectLst/>
                <a:latin typeface="TimesTenLTStdRoman"/>
              </a:rPr>
              <a:t>there are six permutations of </a:t>
            </a:r>
            <a:r>
              <a:rPr lang="en-US" sz="2800" b="1" i="1" dirty="0">
                <a:solidFill>
                  <a:srgbClr val="000000"/>
                </a:solidFill>
                <a:effectLst/>
                <a:latin typeface="TimesTenLTStdRoman"/>
              </a:rPr>
              <a:t>S</a:t>
            </a:r>
          </a:p>
          <a:p>
            <a:pPr algn="ctr"/>
            <a:r>
              <a:rPr lang="en-US" sz="2800" b="1" dirty="0" err="1">
                <a:solidFill>
                  <a:srgbClr val="000000"/>
                </a:solidFill>
                <a:effectLst/>
                <a:latin typeface="TimesTenLTStdRoman"/>
              </a:rPr>
              <a:t>abc</a:t>
            </a:r>
            <a:r>
              <a:rPr lang="en-US" sz="2800" b="1" dirty="0">
                <a:solidFill>
                  <a:srgbClr val="000000"/>
                </a:solidFill>
                <a:effectLst/>
                <a:latin typeface="TimesTenLTStdRoman"/>
              </a:rPr>
              <a:t>, </a:t>
            </a:r>
            <a:r>
              <a:rPr lang="en-US" sz="2800" b="1" dirty="0" err="1">
                <a:solidFill>
                  <a:srgbClr val="000000"/>
                </a:solidFill>
                <a:effectLst/>
                <a:latin typeface="TimesTenLTStdRoman"/>
              </a:rPr>
              <a:t>acb</a:t>
            </a:r>
            <a:r>
              <a:rPr lang="en-US" sz="2800" b="1" dirty="0">
                <a:solidFill>
                  <a:srgbClr val="000000"/>
                </a:solidFill>
                <a:effectLst/>
                <a:latin typeface="TimesTenLTStdRoman"/>
              </a:rPr>
              <a:t>, bac, </a:t>
            </a:r>
            <a:r>
              <a:rPr lang="en-US" sz="2800" b="1" dirty="0" err="1">
                <a:solidFill>
                  <a:srgbClr val="000000"/>
                </a:solidFill>
                <a:effectLst/>
                <a:latin typeface="TimesTenLTStdRoman"/>
              </a:rPr>
              <a:t>bca</a:t>
            </a:r>
            <a:r>
              <a:rPr lang="en-US" sz="2800" b="1" dirty="0">
                <a:solidFill>
                  <a:srgbClr val="000000"/>
                </a:solidFill>
                <a:effectLst/>
                <a:latin typeface="TimesTenLTStdRoman"/>
              </a:rPr>
              <a:t>, cab, cba</a:t>
            </a:r>
            <a:endParaRPr lang="en-US" sz="2800" b="1" dirty="0"/>
          </a:p>
          <a:p>
            <a:pPr algn="ctr"/>
            <a:endParaRPr lang="en-US" sz="2800" i="1" dirty="0"/>
          </a:p>
          <a:p>
            <a:endParaRPr lang="en-US" sz="2800" dirty="0"/>
          </a:p>
          <a:p>
            <a:endParaRPr lang="en-US" sz="2800" dirty="0"/>
          </a:p>
          <a:p>
            <a:endParaRPr lang="en-US" sz="2800" dirty="0"/>
          </a:p>
          <a:p>
            <a:endParaRPr lang="en-US" sz="2800" dirty="0"/>
          </a:p>
          <a:p>
            <a:endParaRPr lang="en-US" sz="2800" i="1" dirty="0"/>
          </a:p>
          <a:p>
            <a:pPr algn="just">
              <a:lnSpc>
                <a:spcPct val="150000"/>
              </a:lnSpc>
            </a:pPr>
            <a:endParaRPr lang="da-DK" sz="2800" dirty="0"/>
          </a:p>
          <a:p>
            <a:pPr algn="just">
              <a:lnSpc>
                <a:spcPct val="150000"/>
              </a:lnSpc>
            </a:pPr>
            <a:endParaRPr lang="en-US" sz="2800" dirty="0"/>
          </a:p>
          <a:p>
            <a:pPr marL="342900" indent="-342900" algn="just">
              <a:lnSpc>
                <a:spcPct val="150000"/>
              </a:lnSpc>
              <a:buFont typeface="Wingdings" panose="05000000000000000000" pitchFamily="2" charset="2"/>
              <a:buChar char="q"/>
            </a:pPr>
            <a:endParaRPr lang="en-US" sz="3600" b="1" i="1" dirty="0">
              <a:solidFill>
                <a:schemeClr val="accent1">
                  <a:lumMod val="50000"/>
                </a:schemeClr>
              </a:solidFill>
            </a:endParaRPr>
          </a:p>
        </p:txBody>
      </p:sp>
    </p:spTree>
    <p:extLst>
      <p:ext uri="{BB962C8B-B14F-4D97-AF65-F5344CB8AC3E}">
        <p14:creationId xmlns:p14="http://schemas.microsoft.com/office/powerpoint/2010/main" val="831451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l"/>
            <a:r>
              <a:rPr lang="en-US" sz="3600" b="1" dirty="0">
                <a:solidFill>
                  <a:schemeClr val="bg1"/>
                </a:solidFill>
              </a:rPr>
              <a:t>Caesar’s Cipher – Monoalphabetic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3350" y="1320213"/>
            <a:ext cx="10722770" cy="12886926"/>
          </a:xfrm>
          <a:prstGeom prst="rect">
            <a:avLst/>
          </a:prstGeom>
          <a:noFill/>
        </p:spPr>
        <p:txBody>
          <a:bodyPr wrap="square">
            <a:spAutoFit/>
          </a:bodyPr>
          <a:lstStyle/>
          <a:p>
            <a:pPr algn="just">
              <a:lnSpc>
                <a:spcPct val="150000"/>
              </a:lnSpc>
            </a:pPr>
            <a:r>
              <a:rPr lang="en-US" sz="2800" dirty="0">
                <a:solidFill>
                  <a:srgbClr val="000000"/>
                </a:solidFill>
                <a:effectLst/>
                <a:latin typeface="TimesTenLTStdRoman"/>
              </a:rPr>
              <a:t>In general, there are </a:t>
            </a:r>
            <a:r>
              <a:rPr lang="en-US" sz="2800" i="1" dirty="0">
                <a:solidFill>
                  <a:srgbClr val="000000"/>
                </a:solidFill>
                <a:effectLst/>
                <a:latin typeface="TimesTenLTStdRoman"/>
              </a:rPr>
              <a:t>n</a:t>
            </a:r>
            <a:r>
              <a:rPr lang="en-US" sz="2800" dirty="0">
                <a:solidFill>
                  <a:srgbClr val="000000"/>
                </a:solidFill>
                <a:effectLst/>
                <a:latin typeface="TimesTenLTStdRoman"/>
              </a:rPr>
              <a:t>! permutations of a set of </a:t>
            </a:r>
            <a:r>
              <a:rPr lang="en-US" sz="2800" i="1" dirty="0">
                <a:solidFill>
                  <a:srgbClr val="000000"/>
                </a:solidFill>
                <a:effectLst/>
                <a:latin typeface="TimesTenLTStdRoman"/>
              </a:rPr>
              <a:t>n </a:t>
            </a:r>
            <a:r>
              <a:rPr lang="en-US" sz="2800" dirty="0">
                <a:solidFill>
                  <a:srgbClr val="000000"/>
                </a:solidFill>
                <a:effectLst/>
                <a:latin typeface="TimesTenLTStdRoman"/>
              </a:rPr>
              <a:t>elements, because the first element can be chosen in one of </a:t>
            </a:r>
            <a:r>
              <a:rPr lang="en-US" sz="2800" i="1" dirty="0">
                <a:solidFill>
                  <a:srgbClr val="000000"/>
                </a:solidFill>
                <a:effectLst/>
                <a:latin typeface="TimesTenLTStd"/>
              </a:rPr>
              <a:t>n</a:t>
            </a:r>
            <a:r>
              <a:rPr lang="en-US" sz="2800" dirty="0">
                <a:solidFill>
                  <a:srgbClr val="000000"/>
                </a:solidFill>
                <a:effectLst/>
                <a:latin typeface="TimesTenLTStdRoman"/>
              </a:rPr>
              <a:t> ways, the second in </a:t>
            </a:r>
            <a:r>
              <a:rPr lang="en-US" sz="2800" i="1" dirty="0">
                <a:solidFill>
                  <a:srgbClr val="000000"/>
                </a:solidFill>
                <a:effectLst/>
                <a:latin typeface="TimesTenLTStdRoman"/>
              </a:rPr>
              <a:t>n</a:t>
            </a:r>
            <a:r>
              <a:rPr lang="en-US" sz="2800" dirty="0">
                <a:solidFill>
                  <a:srgbClr val="000000"/>
                </a:solidFill>
                <a:effectLst/>
                <a:latin typeface="TimesTenLTStdRoman"/>
              </a:rPr>
              <a:t>-1 ways, the third in </a:t>
            </a:r>
            <a:r>
              <a:rPr lang="en-US" sz="2800" i="1" dirty="0">
                <a:solidFill>
                  <a:srgbClr val="000000"/>
                </a:solidFill>
                <a:effectLst/>
                <a:latin typeface="TimesTenLTStd"/>
              </a:rPr>
              <a:t>n</a:t>
            </a:r>
            <a:r>
              <a:rPr lang="en-US" sz="2800" dirty="0">
                <a:solidFill>
                  <a:srgbClr val="000000"/>
                </a:solidFill>
                <a:effectLst/>
                <a:latin typeface="EditControl"/>
              </a:rPr>
              <a:t> </a:t>
            </a:r>
            <a:r>
              <a:rPr lang="en-US" sz="2800" dirty="0">
                <a:solidFill>
                  <a:srgbClr val="000000"/>
                </a:solidFill>
                <a:effectLst/>
                <a:latin typeface="PearsonMATHPRO02"/>
              </a:rPr>
              <a:t>–</a:t>
            </a:r>
            <a:r>
              <a:rPr lang="en-US" sz="2800" dirty="0">
                <a:solidFill>
                  <a:srgbClr val="000000"/>
                </a:solidFill>
                <a:effectLst/>
                <a:latin typeface="EditControl"/>
              </a:rPr>
              <a:t> </a:t>
            </a:r>
            <a:r>
              <a:rPr lang="en-US" sz="2800" dirty="0">
                <a:solidFill>
                  <a:srgbClr val="000000"/>
                </a:solidFill>
                <a:effectLst/>
                <a:latin typeface="TimesTenLTStdRoman"/>
              </a:rPr>
              <a:t>2 ways, and so on. </a:t>
            </a:r>
          </a:p>
          <a:p>
            <a:pPr algn="just">
              <a:lnSpc>
                <a:spcPct val="150000"/>
              </a:lnSpc>
            </a:pPr>
            <a:r>
              <a:rPr lang="en-US" sz="2800" dirty="0">
                <a:solidFill>
                  <a:srgbClr val="000000"/>
                </a:solidFill>
                <a:effectLst/>
                <a:latin typeface="TimesTenLTStdRoman"/>
              </a:rPr>
              <a:t>Recall the assignment for the Caesar cipher:</a:t>
            </a:r>
          </a:p>
          <a:p>
            <a:pPr algn="just">
              <a:lnSpc>
                <a:spcPct val="150000"/>
              </a:lnSpc>
            </a:pPr>
            <a:endParaRPr lang="en-US" sz="2800" dirty="0"/>
          </a:p>
          <a:p>
            <a:pPr algn="ctr">
              <a:lnSpc>
                <a:spcPct val="150000"/>
              </a:lnSpc>
            </a:pPr>
            <a:r>
              <a:rPr lang="pt-BR" sz="2300" b="1" dirty="0">
                <a:solidFill>
                  <a:srgbClr val="000000"/>
                </a:solidFill>
                <a:effectLst/>
                <a:latin typeface="CourierStd"/>
              </a:rPr>
              <a:t>plain: a b c d e f g h i j k l m n o p q r s t u v w x y z</a:t>
            </a:r>
            <a:r>
              <a:rPr lang="pt-BR" sz="2300" b="1" dirty="0">
                <a:solidFill>
                  <a:srgbClr val="000000"/>
                </a:solidFill>
                <a:effectLst/>
                <a:latin typeface="EditControl"/>
              </a:rPr>
              <a:t> </a:t>
            </a:r>
          </a:p>
          <a:p>
            <a:pPr algn="ctr">
              <a:lnSpc>
                <a:spcPct val="150000"/>
              </a:lnSpc>
            </a:pPr>
            <a:r>
              <a:rPr lang="pt-BR" sz="2300" b="1" dirty="0">
                <a:solidFill>
                  <a:srgbClr val="000000"/>
                </a:solidFill>
                <a:effectLst/>
                <a:latin typeface="CourierStd"/>
              </a:rPr>
              <a:t>cipher: D E F G H I J K L M N O P Q R S T U V W X Y Z A B C</a:t>
            </a:r>
            <a:endParaRPr lang="pt-BR" sz="2300" b="1" dirty="0"/>
          </a:p>
          <a:p>
            <a:pPr algn="just">
              <a:lnSpc>
                <a:spcPct val="150000"/>
              </a:lnSpc>
            </a:pPr>
            <a:endParaRPr lang="en-US" sz="2800" dirty="0"/>
          </a:p>
          <a:p>
            <a:pPr algn="just">
              <a:lnSpc>
                <a:spcPct val="150000"/>
              </a:lnSpc>
            </a:pPr>
            <a:endParaRPr lang="en-US" sz="2800" dirty="0"/>
          </a:p>
          <a:p>
            <a:pPr algn="just">
              <a:lnSpc>
                <a:spcPct val="150000"/>
              </a:lnSpc>
            </a:pPr>
            <a:endParaRPr lang="en-US" sz="2800" dirty="0"/>
          </a:p>
          <a:p>
            <a:pPr algn="just">
              <a:lnSpc>
                <a:spcPct val="150000"/>
              </a:lnSpc>
            </a:pPr>
            <a:endParaRPr lang="en-US" sz="2800" dirty="0"/>
          </a:p>
          <a:p>
            <a:pPr algn="just">
              <a:lnSpc>
                <a:spcPct val="150000"/>
              </a:lnSpc>
            </a:pPr>
            <a:r>
              <a:rPr lang="en-US" sz="2800" dirty="0">
                <a:solidFill>
                  <a:srgbClr val="000000"/>
                </a:solidFill>
                <a:effectLst/>
                <a:latin typeface="TimesTenLTStdRoman"/>
              </a:rPr>
              <a:t> </a:t>
            </a:r>
            <a:endParaRPr lang="en-US" sz="2800" dirty="0"/>
          </a:p>
          <a:p>
            <a:pPr algn="just">
              <a:lnSpc>
                <a:spcPct val="150000"/>
              </a:lnSpc>
            </a:pPr>
            <a:endParaRPr lang="en-US" sz="2800" b="1" dirty="0"/>
          </a:p>
          <a:p>
            <a:pPr algn="ctr"/>
            <a:endParaRPr lang="en-US" sz="2800" i="1" dirty="0"/>
          </a:p>
          <a:p>
            <a:endParaRPr lang="en-US" sz="2800" dirty="0"/>
          </a:p>
          <a:p>
            <a:endParaRPr lang="en-US" sz="2800" dirty="0"/>
          </a:p>
          <a:p>
            <a:endParaRPr lang="en-US" sz="2800" dirty="0"/>
          </a:p>
          <a:p>
            <a:endParaRPr lang="en-US" sz="2800" dirty="0"/>
          </a:p>
          <a:p>
            <a:endParaRPr lang="en-US" sz="2800" i="1" dirty="0"/>
          </a:p>
          <a:p>
            <a:pPr algn="just">
              <a:lnSpc>
                <a:spcPct val="150000"/>
              </a:lnSpc>
            </a:pPr>
            <a:endParaRPr lang="da-DK" sz="2800" dirty="0"/>
          </a:p>
          <a:p>
            <a:pPr algn="just">
              <a:lnSpc>
                <a:spcPct val="150000"/>
              </a:lnSpc>
            </a:pPr>
            <a:endParaRPr lang="en-US" sz="2800" dirty="0"/>
          </a:p>
          <a:p>
            <a:pPr marL="342900" indent="-342900" algn="just">
              <a:lnSpc>
                <a:spcPct val="150000"/>
              </a:lnSpc>
              <a:buFont typeface="Wingdings" panose="05000000000000000000" pitchFamily="2" charset="2"/>
              <a:buChar char="q"/>
            </a:pPr>
            <a:endParaRPr lang="en-US" sz="3600" b="1" i="1" dirty="0">
              <a:solidFill>
                <a:schemeClr val="accent1">
                  <a:lumMod val="50000"/>
                </a:schemeClr>
              </a:solidFill>
            </a:endParaRPr>
          </a:p>
        </p:txBody>
      </p:sp>
    </p:spTree>
    <p:extLst>
      <p:ext uri="{BB962C8B-B14F-4D97-AF65-F5344CB8AC3E}">
        <p14:creationId xmlns:p14="http://schemas.microsoft.com/office/powerpoint/2010/main" val="3681468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l"/>
            <a:r>
              <a:rPr lang="en-US" sz="3600" b="1" dirty="0">
                <a:solidFill>
                  <a:schemeClr val="bg1"/>
                </a:solidFill>
              </a:rPr>
              <a:t>Caesar’s Cipher – Monoalphabetic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3350" y="1320213"/>
            <a:ext cx="10722770" cy="5842497"/>
          </a:xfrm>
          <a:prstGeom prst="rect">
            <a:avLst/>
          </a:prstGeom>
          <a:noFill/>
        </p:spPr>
        <p:txBody>
          <a:bodyPr wrap="square">
            <a:spAutoFit/>
          </a:bodyPr>
          <a:lstStyle/>
          <a:p>
            <a:pPr algn="just">
              <a:lnSpc>
                <a:spcPct val="150000"/>
              </a:lnSpc>
            </a:pPr>
            <a:r>
              <a:rPr lang="en-US" sz="2800" dirty="0">
                <a:solidFill>
                  <a:srgbClr val="000000"/>
                </a:solidFill>
                <a:effectLst/>
                <a:latin typeface="TimesTenLTStdRoman"/>
              </a:rPr>
              <a:t>If, instead, the “cipher” line can be any permutation of the 26 alphabetic characters, then there are 26! or greater than 4</a:t>
            </a:r>
            <a:r>
              <a:rPr lang="en-US" sz="2800" dirty="0">
                <a:solidFill>
                  <a:srgbClr val="000000"/>
                </a:solidFill>
                <a:effectLst/>
                <a:latin typeface="EditControl"/>
              </a:rPr>
              <a:t> </a:t>
            </a:r>
            <a:r>
              <a:rPr lang="en-US" sz="2800" dirty="0">
                <a:solidFill>
                  <a:srgbClr val="000000"/>
                </a:solidFill>
                <a:effectLst/>
                <a:latin typeface="PearsonMATHPRO02"/>
              </a:rPr>
              <a:t>*</a:t>
            </a:r>
            <a:r>
              <a:rPr lang="en-US" sz="2800" dirty="0">
                <a:solidFill>
                  <a:srgbClr val="000000"/>
                </a:solidFill>
                <a:effectLst/>
                <a:latin typeface="EditControl"/>
              </a:rPr>
              <a:t> </a:t>
            </a:r>
            <a:r>
              <a:rPr lang="en-US" sz="2800" dirty="0">
                <a:solidFill>
                  <a:srgbClr val="000000"/>
                </a:solidFill>
                <a:effectLst/>
                <a:latin typeface="TimesTenLTStdRoman"/>
              </a:rPr>
              <a:t>10</a:t>
            </a:r>
            <a:r>
              <a:rPr lang="en-US" sz="2800" baseline="30000" dirty="0">
                <a:solidFill>
                  <a:srgbClr val="000000"/>
                </a:solidFill>
                <a:effectLst/>
                <a:latin typeface="TimesTenLTStdRoman"/>
              </a:rPr>
              <a:t>26 </a:t>
            </a:r>
            <a:r>
              <a:rPr lang="en-US" sz="2800" dirty="0">
                <a:solidFill>
                  <a:srgbClr val="000000"/>
                </a:solidFill>
                <a:effectLst/>
                <a:latin typeface="TimesTenLTStdRoman"/>
              </a:rPr>
              <a:t>possible keys. This is 10 orders of magnitude greater than the key space for DES and would seem to eliminate brute-force techniques for cryptanalysis. Such an approach is referred to as a </a:t>
            </a:r>
            <a:r>
              <a:rPr lang="en-US" sz="2800" b="1" dirty="0">
                <a:solidFill>
                  <a:srgbClr val="000000"/>
                </a:solidFill>
                <a:effectLst/>
                <a:latin typeface="TimesTenLTStd"/>
              </a:rPr>
              <a:t>monoalphabetic substitution cipher</a:t>
            </a:r>
            <a:r>
              <a:rPr lang="en-US" sz="2800" dirty="0">
                <a:solidFill>
                  <a:srgbClr val="000000"/>
                </a:solidFill>
                <a:effectLst/>
                <a:latin typeface="TimesTenLTStdRoman"/>
              </a:rPr>
              <a:t>, because a single cipher alphabet (mapping from plain alphabet to cipher alphabet) is used per message.</a:t>
            </a:r>
            <a:endParaRPr lang="en-US" sz="2800" dirty="0"/>
          </a:p>
          <a:p>
            <a:pPr algn="just">
              <a:lnSpc>
                <a:spcPct val="150000"/>
              </a:lnSpc>
            </a:pPr>
            <a:endParaRPr lang="en-US" sz="2800" dirty="0"/>
          </a:p>
          <a:p>
            <a:pPr algn="just">
              <a:lnSpc>
                <a:spcPct val="150000"/>
              </a:lnSpc>
            </a:pPr>
            <a:endParaRPr lang="en-US" sz="2800" dirty="0"/>
          </a:p>
        </p:txBody>
      </p:sp>
    </p:spTree>
    <p:extLst>
      <p:ext uri="{BB962C8B-B14F-4D97-AF65-F5344CB8AC3E}">
        <p14:creationId xmlns:p14="http://schemas.microsoft.com/office/powerpoint/2010/main" val="3715717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l"/>
            <a:r>
              <a:rPr lang="en-US" sz="3600" b="1" dirty="0">
                <a:solidFill>
                  <a:schemeClr val="bg1"/>
                </a:solidFill>
              </a:rPr>
              <a:t>Caesar’s Cipher – Monoalphabetic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3350" y="1320213"/>
            <a:ext cx="10722770" cy="5627053"/>
          </a:xfrm>
          <a:prstGeom prst="rect">
            <a:avLst/>
          </a:prstGeom>
          <a:noFill/>
        </p:spPr>
        <p:txBody>
          <a:bodyPr wrap="square">
            <a:spAutoFit/>
          </a:bodyPr>
          <a:lstStyle/>
          <a:p>
            <a:pPr algn="just">
              <a:lnSpc>
                <a:spcPct val="150000"/>
              </a:lnSpc>
            </a:pPr>
            <a:r>
              <a:rPr lang="en-US" sz="2800" dirty="0">
                <a:solidFill>
                  <a:srgbClr val="000000"/>
                </a:solidFill>
                <a:effectLst/>
                <a:latin typeface="TimesTenLTStdRoman"/>
              </a:rPr>
              <a:t>There is, however, another line of attack. If the cryptanalyst knows the nature of the plaintext (e.g., non-compressed English text), then the analyst can exploit the regularities of the language. The ciphertext to be solved is </a:t>
            </a:r>
          </a:p>
          <a:p>
            <a:pPr algn="ctr"/>
            <a:r>
              <a:rPr lang="en-US" sz="2800" b="1" dirty="0">
                <a:solidFill>
                  <a:srgbClr val="000000"/>
                </a:solidFill>
                <a:effectLst/>
                <a:latin typeface="CourierStd"/>
              </a:rPr>
              <a:t>UZQSOVUOHXMOPVGPOZPEVSGZWSZOPFPESXUDBMETSXAIZ</a:t>
            </a:r>
            <a:r>
              <a:rPr lang="en-US" sz="2800" b="1" dirty="0">
                <a:solidFill>
                  <a:srgbClr val="000000"/>
                </a:solidFill>
                <a:effectLst/>
                <a:latin typeface="EditControl"/>
              </a:rPr>
              <a:t> </a:t>
            </a:r>
            <a:r>
              <a:rPr lang="en-US" sz="2800" b="1" dirty="0">
                <a:solidFill>
                  <a:srgbClr val="000000"/>
                </a:solidFill>
                <a:effectLst/>
                <a:latin typeface="CourierStd"/>
              </a:rPr>
              <a:t>VUEPHZHMDZSHZOWSFPAPPDTSVPQUZWYMXUZUHSX</a:t>
            </a:r>
            <a:r>
              <a:rPr lang="en-US" sz="2800" b="1" dirty="0">
                <a:solidFill>
                  <a:srgbClr val="000000"/>
                </a:solidFill>
                <a:effectLst/>
                <a:latin typeface="EditControl"/>
              </a:rPr>
              <a:t> </a:t>
            </a:r>
            <a:r>
              <a:rPr lang="en-US" sz="2800" b="1" dirty="0">
                <a:solidFill>
                  <a:srgbClr val="000000"/>
                </a:solidFill>
                <a:effectLst/>
                <a:latin typeface="CourierStd"/>
              </a:rPr>
              <a:t>EPYEPOPDZSZUFPOMBZWPFUPZHMDJUDTMOHMQ</a:t>
            </a:r>
            <a:endParaRPr lang="en-US" sz="2800" b="1" dirty="0"/>
          </a:p>
          <a:p>
            <a:endParaRPr lang="en-US" sz="2800" dirty="0"/>
          </a:p>
          <a:p>
            <a:pPr algn="just">
              <a:lnSpc>
                <a:spcPct val="150000"/>
              </a:lnSpc>
            </a:pPr>
            <a:endParaRPr lang="en-US" sz="2800" dirty="0"/>
          </a:p>
          <a:p>
            <a:pPr algn="just">
              <a:lnSpc>
                <a:spcPct val="150000"/>
              </a:lnSpc>
            </a:pPr>
            <a:endParaRPr lang="en-US" sz="2800" dirty="0"/>
          </a:p>
        </p:txBody>
      </p:sp>
    </p:spTree>
    <p:extLst>
      <p:ext uri="{BB962C8B-B14F-4D97-AF65-F5344CB8AC3E}">
        <p14:creationId xmlns:p14="http://schemas.microsoft.com/office/powerpoint/2010/main" val="1228387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l"/>
            <a:r>
              <a:rPr lang="en-US" sz="3600" b="1" dirty="0">
                <a:solidFill>
                  <a:schemeClr val="bg1"/>
                </a:solidFill>
              </a:rPr>
              <a:t>Caesar’s Cipher – Monoalphabetic Cipher </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6" y="1738418"/>
            <a:ext cx="10722770" cy="3416448"/>
          </a:xfrm>
          <a:prstGeom prst="rect">
            <a:avLst/>
          </a:prstGeom>
          <a:noFill/>
        </p:spPr>
        <p:txBody>
          <a:bodyPr wrap="square">
            <a:spAutoFit/>
          </a:bodyPr>
          <a:lstStyle/>
          <a:p>
            <a:pPr algn="just">
              <a:lnSpc>
                <a:spcPct val="200000"/>
              </a:lnSpc>
            </a:pPr>
            <a:r>
              <a:rPr lang="en-US" sz="2800" dirty="0">
                <a:solidFill>
                  <a:srgbClr val="000000"/>
                </a:solidFill>
                <a:effectLst/>
                <a:latin typeface="TimesTenLTStdRoman"/>
              </a:rPr>
              <a:t>Two principal methods are used in substitution ciphers to lessen the extent to which the structure of the plaintext survives in the ciphertext: </a:t>
            </a:r>
          </a:p>
          <a:p>
            <a:pPr marL="457200" indent="-457200" algn="just">
              <a:lnSpc>
                <a:spcPct val="200000"/>
              </a:lnSpc>
              <a:buFont typeface="Wingdings" panose="05000000000000000000" pitchFamily="2" charset="2"/>
              <a:buChar char="Ø"/>
            </a:pPr>
            <a:r>
              <a:rPr lang="en-US" sz="2800" dirty="0">
                <a:solidFill>
                  <a:srgbClr val="000000"/>
                </a:solidFill>
                <a:effectLst/>
                <a:latin typeface="TimesTenLTStdRoman"/>
              </a:rPr>
              <a:t>One approach is to encrypt multiple letters of plaintext</a:t>
            </a:r>
          </a:p>
          <a:p>
            <a:pPr marL="457200" indent="-457200" algn="just">
              <a:lnSpc>
                <a:spcPct val="200000"/>
              </a:lnSpc>
              <a:buFont typeface="Wingdings" panose="05000000000000000000" pitchFamily="2" charset="2"/>
              <a:buChar char="Ø"/>
            </a:pPr>
            <a:r>
              <a:rPr lang="en-US" sz="2800" dirty="0">
                <a:solidFill>
                  <a:srgbClr val="000000"/>
                </a:solidFill>
                <a:effectLst/>
                <a:latin typeface="TimesTenLTStdRoman"/>
              </a:rPr>
              <a:t>Use multiple cipher alphabets</a:t>
            </a:r>
            <a:endParaRPr lang="en-US" sz="2800" dirty="0"/>
          </a:p>
        </p:txBody>
      </p:sp>
    </p:spTree>
    <p:extLst>
      <p:ext uri="{BB962C8B-B14F-4D97-AF65-F5344CB8AC3E}">
        <p14:creationId xmlns:p14="http://schemas.microsoft.com/office/powerpoint/2010/main" val="2527566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383823" y="1765349"/>
            <a:ext cx="9817576" cy="2554674"/>
          </a:xfrm>
          <a:prstGeom prst="rect">
            <a:avLst/>
          </a:prstGeom>
          <a:noFill/>
        </p:spPr>
        <p:txBody>
          <a:bodyPr wrap="square">
            <a:spAutoFit/>
          </a:bodyPr>
          <a:lstStyle/>
          <a:p>
            <a:pPr algn="just">
              <a:lnSpc>
                <a:spcPct val="200000"/>
              </a:lnSpc>
            </a:pPr>
            <a:r>
              <a:rPr lang="en-US" sz="2800" dirty="0">
                <a:solidFill>
                  <a:srgbClr val="000000"/>
                </a:solidFill>
                <a:effectLst/>
                <a:latin typeface="TimesTenLTStdRoman"/>
              </a:rPr>
              <a:t>The best-known multiple-letter encryption cipher is the Playfair, which treats diagrams in the plaintext as single units and translates these units into ciphertext diagrams.</a:t>
            </a:r>
            <a:endParaRPr lang="en-US" sz="2800" dirty="0"/>
          </a:p>
        </p:txBody>
      </p:sp>
    </p:spTree>
    <p:extLst>
      <p:ext uri="{BB962C8B-B14F-4D97-AF65-F5344CB8AC3E}">
        <p14:creationId xmlns:p14="http://schemas.microsoft.com/office/powerpoint/2010/main" val="29955347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6" y="1506392"/>
            <a:ext cx="10268760" cy="1962204"/>
          </a:xfrm>
          <a:prstGeom prst="rect">
            <a:avLst/>
          </a:prstGeom>
          <a:noFill/>
        </p:spPr>
        <p:txBody>
          <a:bodyPr wrap="square">
            <a:spAutoFit/>
          </a:bodyPr>
          <a:lstStyle/>
          <a:p>
            <a:pPr algn="just">
              <a:lnSpc>
                <a:spcPct val="150000"/>
              </a:lnSpc>
            </a:pPr>
            <a:r>
              <a:rPr lang="en-US" sz="2800" dirty="0">
                <a:solidFill>
                  <a:srgbClr val="000000"/>
                </a:solidFill>
                <a:effectLst/>
                <a:latin typeface="TimesTenLTStdRoman"/>
              </a:rPr>
              <a:t>The Playfair algorithm is based on the use of a 5 </a:t>
            </a:r>
            <a:r>
              <a:rPr lang="en-US" sz="2800" dirty="0">
                <a:solidFill>
                  <a:srgbClr val="000000"/>
                </a:solidFill>
                <a:effectLst/>
                <a:latin typeface="PearsonMATHPRO02"/>
              </a:rPr>
              <a:t>*</a:t>
            </a:r>
            <a:r>
              <a:rPr lang="en-US" sz="2800" dirty="0">
                <a:solidFill>
                  <a:srgbClr val="000000"/>
                </a:solidFill>
                <a:effectLst/>
                <a:latin typeface="TimesTenLTStdRoman"/>
              </a:rPr>
              <a:t> 5 matrix of letters constructed using a keyword. Here is an example, solved by Lord Peter Wimsey in Dorothy Sayers’s </a:t>
            </a:r>
            <a:r>
              <a:rPr lang="en-US" sz="2800" i="1" dirty="0">
                <a:solidFill>
                  <a:srgbClr val="000000"/>
                </a:solidFill>
                <a:effectLst/>
                <a:latin typeface="TimesTenLTStd"/>
              </a:rPr>
              <a:t>Have His </a:t>
            </a:r>
            <a:r>
              <a:rPr lang="en-US" sz="2800" i="1" dirty="0" err="1">
                <a:solidFill>
                  <a:srgbClr val="000000"/>
                </a:solidFill>
                <a:effectLst/>
                <a:latin typeface="TimesTenLTStd"/>
              </a:rPr>
              <a:t>Carcase</a:t>
            </a:r>
            <a:r>
              <a:rPr lang="en-US" sz="2800" i="1" dirty="0">
                <a:solidFill>
                  <a:srgbClr val="000000"/>
                </a:solidFill>
                <a:effectLst/>
                <a:latin typeface="TimesTenLTStd"/>
              </a:rPr>
              <a:t>:</a:t>
            </a:r>
            <a:endParaRPr lang="en-US" sz="2800" dirty="0"/>
          </a:p>
        </p:txBody>
      </p:sp>
      <p:pic>
        <p:nvPicPr>
          <p:cNvPr id="13" name="صورة 12">
            <a:extLst>
              <a:ext uri="{FF2B5EF4-FFF2-40B4-BE49-F238E27FC236}">
                <a16:creationId xmlns:a16="http://schemas.microsoft.com/office/drawing/2014/main" id="{98D35C6F-74F3-634E-6A08-8AE151539D16}"/>
              </a:ext>
            </a:extLst>
          </p:cNvPr>
          <p:cNvPicPr>
            <a:picLocks noChangeAspect="1"/>
          </p:cNvPicPr>
          <p:nvPr/>
        </p:nvPicPr>
        <p:blipFill rotWithShape="1">
          <a:blip r:embed="rId6"/>
          <a:srcRect l="46924" t="44123" r="39507" b="40965"/>
          <a:stretch/>
        </p:blipFill>
        <p:spPr>
          <a:xfrm>
            <a:off x="3954379" y="3402739"/>
            <a:ext cx="4283242" cy="2670434"/>
          </a:xfrm>
          <a:prstGeom prst="rect">
            <a:avLst/>
          </a:prstGeom>
        </p:spPr>
      </p:pic>
    </p:spTree>
    <p:extLst>
      <p:ext uri="{BB962C8B-B14F-4D97-AF65-F5344CB8AC3E}">
        <p14:creationId xmlns:p14="http://schemas.microsoft.com/office/powerpoint/2010/main" val="1573437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20</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6" y="1289889"/>
            <a:ext cx="10268760" cy="4278222"/>
          </a:xfrm>
          <a:prstGeom prst="rect">
            <a:avLst/>
          </a:prstGeom>
          <a:noFill/>
        </p:spPr>
        <p:txBody>
          <a:bodyPr wrap="square">
            <a:spAutoFit/>
          </a:bodyPr>
          <a:lstStyle/>
          <a:p>
            <a:pPr algn="just">
              <a:lnSpc>
                <a:spcPct val="200000"/>
              </a:lnSpc>
            </a:pPr>
            <a:r>
              <a:rPr lang="en-US" sz="2800" dirty="0">
                <a:solidFill>
                  <a:srgbClr val="000000"/>
                </a:solidFill>
                <a:effectLst/>
                <a:latin typeface="TimesTenLTStdRoman"/>
              </a:rPr>
              <a:t>In this case, the keyword is </a:t>
            </a:r>
            <a:r>
              <a:rPr lang="en-US" sz="2800" b="1" i="1" dirty="0">
                <a:solidFill>
                  <a:srgbClr val="000000"/>
                </a:solidFill>
                <a:effectLst/>
                <a:latin typeface="TimesTenLTStd"/>
              </a:rPr>
              <a:t>monarchy</a:t>
            </a:r>
            <a:r>
              <a:rPr lang="en-US" sz="2800" dirty="0">
                <a:solidFill>
                  <a:srgbClr val="000000"/>
                </a:solidFill>
                <a:effectLst/>
                <a:latin typeface="TimesTenLTStdRoman"/>
              </a:rPr>
              <a:t>. The matrix is constructed by filling in the letters of the keyword (minus duplicates) from left to right and from top to bottom, and then filling in the remainder of the matrix with the remaining letters in alphabetic order. The letters </a:t>
            </a:r>
            <a:r>
              <a:rPr lang="en-US" sz="2800" b="1" i="1" dirty="0">
                <a:solidFill>
                  <a:srgbClr val="000000"/>
                </a:solidFill>
                <a:effectLst/>
                <a:latin typeface="TimesTenLTStdRoman"/>
              </a:rPr>
              <a:t>I</a:t>
            </a:r>
            <a:r>
              <a:rPr lang="en-US" sz="2800" dirty="0">
                <a:solidFill>
                  <a:srgbClr val="000000"/>
                </a:solidFill>
                <a:effectLst/>
                <a:latin typeface="TimesTenLTStdRoman"/>
              </a:rPr>
              <a:t> and </a:t>
            </a:r>
            <a:r>
              <a:rPr lang="en-US" sz="2800" b="1" i="1" dirty="0">
                <a:solidFill>
                  <a:srgbClr val="000000"/>
                </a:solidFill>
                <a:effectLst/>
                <a:latin typeface="TimesTenLTStdRoman"/>
              </a:rPr>
              <a:t>J</a:t>
            </a:r>
            <a:r>
              <a:rPr lang="en-US" sz="2800" dirty="0">
                <a:solidFill>
                  <a:srgbClr val="000000"/>
                </a:solidFill>
                <a:effectLst/>
                <a:latin typeface="TimesTenLTStdRoman"/>
              </a:rPr>
              <a:t> count as one letter. </a:t>
            </a:r>
            <a:endParaRPr lang="en-US" sz="2800" dirty="0"/>
          </a:p>
        </p:txBody>
      </p:sp>
    </p:spTree>
    <p:extLst>
      <p:ext uri="{BB962C8B-B14F-4D97-AF65-F5344CB8AC3E}">
        <p14:creationId xmlns:p14="http://schemas.microsoft.com/office/powerpoint/2010/main" val="2218927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21</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4401205"/>
          </a:xfrm>
          <a:prstGeom prst="rect">
            <a:avLst/>
          </a:prstGeom>
          <a:noFill/>
        </p:spPr>
        <p:txBody>
          <a:bodyPr wrap="square">
            <a:spAutoFit/>
          </a:bodyPr>
          <a:lstStyle/>
          <a:p>
            <a:r>
              <a:rPr lang="en-US" sz="2800" b="1" i="1" dirty="0">
                <a:solidFill>
                  <a:srgbClr val="000000"/>
                </a:solidFill>
                <a:effectLst/>
                <a:latin typeface="TimesTenLTStdRoman"/>
              </a:rPr>
              <a:t>Plaintext is encrypted two letters at a time, according to the following rules:</a:t>
            </a:r>
          </a:p>
          <a:p>
            <a:endParaRPr lang="en-US" sz="2800" b="1" i="1" dirty="0"/>
          </a:p>
          <a:p>
            <a:pPr marL="514350" indent="-514350" algn="just">
              <a:lnSpc>
                <a:spcPct val="200000"/>
              </a:lnSpc>
              <a:buFont typeface="+mj-lt"/>
              <a:buAutoNum type="arabicPeriod"/>
            </a:pPr>
            <a:r>
              <a:rPr lang="en-US" sz="2800" dirty="0">
                <a:solidFill>
                  <a:srgbClr val="000000"/>
                </a:solidFill>
                <a:effectLst/>
                <a:latin typeface="TimesTenLTStdRoman"/>
              </a:rPr>
              <a:t>Repeating plaintext letters that are in the same pair are separated with a filler letter, such as x, so that balloon would be treated as </a:t>
            </a:r>
            <a:r>
              <a:rPr lang="en-US" sz="2800" dirty="0" err="1">
                <a:solidFill>
                  <a:srgbClr val="000000"/>
                </a:solidFill>
                <a:effectLst/>
                <a:latin typeface="TimesTenLTStdRoman"/>
              </a:rPr>
              <a:t>ba</a:t>
            </a:r>
            <a:r>
              <a:rPr lang="en-US" sz="2800" dirty="0">
                <a:solidFill>
                  <a:srgbClr val="000000"/>
                </a:solidFill>
                <a:effectLst/>
                <a:latin typeface="TimesTenLTStdRoman"/>
              </a:rPr>
              <a:t> lx lo on.</a:t>
            </a:r>
            <a:endParaRPr lang="en-US" sz="2800" dirty="0"/>
          </a:p>
          <a:p>
            <a:endParaRPr lang="en-US" sz="2800" dirty="0"/>
          </a:p>
        </p:txBody>
      </p:sp>
    </p:spTree>
    <p:extLst>
      <p:ext uri="{BB962C8B-B14F-4D97-AF65-F5344CB8AC3E}">
        <p14:creationId xmlns:p14="http://schemas.microsoft.com/office/powerpoint/2010/main" val="2469892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22</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3901196"/>
          </a:xfrm>
          <a:prstGeom prst="rect">
            <a:avLst/>
          </a:prstGeom>
          <a:noFill/>
        </p:spPr>
        <p:txBody>
          <a:bodyPr wrap="square">
            <a:spAutoFit/>
          </a:bodyPr>
          <a:lstStyle/>
          <a:p>
            <a:pPr marL="514350" indent="-514350" algn="just">
              <a:lnSpc>
                <a:spcPct val="150000"/>
              </a:lnSpc>
              <a:buFont typeface="+mj-lt"/>
              <a:buAutoNum type="arabicPeriod" startAt="2"/>
            </a:pPr>
            <a:r>
              <a:rPr lang="en-US" sz="2800" dirty="0">
                <a:solidFill>
                  <a:srgbClr val="000000"/>
                </a:solidFill>
                <a:effectLst/>
                <a:latin typeface="TimesTenLTStdRoman"/>
              </a:rPr>
              <a:t>Two plaintext letters that fall in the same row of the matrix are each replaced by the letter to the right, with the first element of the row circularly following the last. For example, </a:t>
            </a:r>
            <a:r>
              <a:rPr lang="en-US" sz="2800" dirty="0" err="1">
                <a:solidFill>
                  <a:srgbClr val="000000"/>
                </a:solidFill>
                <a:effectLst/>
                <a:latin typeface="TimesTenLTStdRoman"/>
              </a:rPr>
              <a:t>ar</a:t>
            </a:r>
            <a:r>
              <a:rPr lang="en-US" sz="2800" dirty="0">
                <a:solidFill>
                  <a:srgbClr val="000000"/>
                </a:solidFill>
                <a:effectLst/>
                <a:latin typeface="TimesTenLTStdRoman"/>
              </a:rPr>
              <a:t> is encrypted as RM.</a:t>
            </a:r>
            <a:endParaRPr lang="en-US" sz="2800" dirty="0"/>
          </a:p>
          <a:p>
            <a:pPr marL="514350" indent="-514350" algn="just">
              <a:lnSpc>
                <a:spcPct val="150000"/>
              </a:lnSpc>
              <a:buFont typeface="+mj-lt"/>
              <a:buAutoNum type="arabicPeriod" startAt="2"/>
            </a:pPr>
            <a:r>
              <a:rPr lang="en-US" sz="2800" dirty="0">
                <a:solidFill>
                  <a:srgbClr val="000000"/>
                </a:solidFill>
                <a:effectLst/>
                <a:latin typeface="TimesTenLTStdRoman"/>
              </a:rPr>
              <a:t>Two plaintext letters that fall in the same column are each replaced by the letter beneath, with the top element of the column circularly following the last. For example, mu is encrypted as CM.</a:t>
            </a:r>
            <a:endParaRPr lang="en-US" sz="2800" dirty="0"/>
          </a:p>
        </p:txBody>
      </p:sp>
    </p:spTree>
    <p:extLst>
      <p:ext uri="{BB962C8B-B14F-4D97-AF65-F5344CB8AC3E}">
        <p14:creationId xmlns:p14="http://schemas.microsoft.com/office/powerpoint/2010/main" val="2988711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3416448"/>
          </a:xfrm>
          <a:prstGeom prst="rect">
            <a:avLst/>
          </a:prstGeom>
          <a:noFill/>
        </p:spPr>
        <p:txBody>
          <a:bodyPr wrap="square">
            <a:spAutoFit/>
          </a:bodyPr>
          <a:lstStyle/>
          <a:p>
            <a:pPr marL="514350" indent="-514350" algn="just">
              <a:lnSpc>
                <a:spcPct val="200000"/>
              </a:lnSpc>
              <a:buFont typeface="+mj-lt"/>
              <a:buAutoNum type="arabicPeriod" startAt="4"/>
            </a:pPr>
            <a:r>
              <a:rPr lang="en-US" sz="2800" dirty="0">
                <a:solidFill>
                  <a:srgbClr val="000000"/>
                </a:solidFill>
                <a:effectLst/>
                <a:latin typeface="TimesTenLTStdRoman"/>
              </a:rPr>
              <a:t>Otherwise, each plaintext letter in a pair is replaced by the letter that lies in its own row and the column occupied by the other plaintext letter. Thus, </a:t>
            </a:r>
            <a:r>
              <a:rPr lang="en-US" sz="2800" dirty="0" err="1">
                <a:solidFill>
                  <a:srgbClr val="000000"/>
                </a:solidFill>
                <a:effectLst/>
                <a:latin typeface="TimesTenLTStdRoman"/>
              </a:rPr>
              <a:t>hs</a:t>
            </a:r>
            <a:r>
              <a:rPr lang="en-US" sz="2800" dirty="0">
                <a:solidFill>
                  <a:srgbClr val="000000"/>
                </a:solidFill>
                <a:effectLst/>
                <a:latin typeface="TimesTenLTStdRoman"/>
              </a:rPr>
              <a:t> becomes BP and </a:t>
            </a:r>
            <a:r>
              <a:rPr lang="en-US" sz="2800" dirty="0" err="1">
                <a:solidFill>
                  <a:srgbClr val="000000"/>
                </a:solidFill>
                <a:effectLst/>
                <a:latin typeface="TimesTenLTStdRoman"/>
              </a:rPr>
              <a:t>ea</a:t>
            </a:r>
            <a:r>
              <a:rPr lang="en-US" sz="2800" dirty="0">
                <a:solidFill>
                  <a:srgbClr val="000000"/>
                </a:solidFill>
                <a:effectLst/>
                <a:latin typeface="TimesTenLTStdRoman"/>
              </a:rPr>
              <a:t> becomes IM (or JM, as the </a:t>
            </a:r>
            <a:r>
              <a:rPr lang="en-US" sz="2800" dirty="0" err="1">
                <a:solidFill>
                  <a:srgbClr val="000000"/>
                </a:solidFill>
                <a:effectLst/>
                <a:latin typeface="TimesTenLTStdRoman"/>
              </a:rPr>
              <a:t>encipherer</a:t>
            </a:r>
            <a:r>
              <a:rPr lang="en-US" sz="2800" dirty="0">
                <a:solidFill>
                  <a:srgbClr val="000000"/>
                </a:solidFill>
                <a:effectLst/>
                <a:latin typeface="TimesTenLTStdRoman"/>
              </a:rPr>
              <a:t> wishes).</a:t>
            </a:r>
            <a:endParaRPr lang="en-US" sz="2800" dirty="0"/>
          </a:p>
        </p:txBody>
      </p:sp>
    </p:spTree>
    <p:extLst>
      <p:ext uri="{BB962C8B-B14F-4D97-AF65-F5344CB8AC3E}">
        <p14:creationId xmlns:p14="http://schemas.microsoft.com/office/powerpoint/2010/main" val="35422896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4539191"/>
          </a:xfrm>
          <a:prstGeom prst="rect">
            <a:avLst/>
          </a:prstGeom>
          <a:noFill/>
        </p:spPr>
        <p:txBody>
          <a:bodyPr wrap="square">
            <a:spAutoFit/>
          </a:bodyPr>
          <a:lstStyle/>
          <a:p>
            <a:pPr marL="457200" indent="-457200" algn="just">
              <a:lnSpc>
                <a:spcPct val="150000"/>
              </a:lnSpc>
              <a:buFont typeface="Wingdings" panose="05000000000000000000" pitchFamily="2" charset="2"/>
              <a:buChar char="Ø"/>
            </a:pPr>
            <a:r>
              <a:rPr lang="en-US" sz="2800" dirty="0">
                <a:solidFill>
                  <a:srgbClr val="000000"/>
                </a:solidFill>
                <a:effectLst/>
                <a:latin typeface="TimesTenLTStdRoman"/>
              </a:rPr>
              <a:t>The Playfair cipher is a great advance over simple monoalphabetic ciphers. For one thing, whereas there are only 26 letters, there are 26 </a:t>
            </a:r>
            <a:r>
              <a:rPr lang="en-US" sz="2800" dirty="0">
                <a:solidFill>
                  <a:srgbClr val="000000"/>
                </a:solidFill>
                <a:effectLst/>
                <a:latin typeface="PearsonMATHPRO02"/>
              </a:rPr>
              <a:t>*</a:t>
            </a:r>
            <a:r>
              <a:rPr lang="en-US" sz="2800" dirty="0">
                <a:solidFill>
                  <a:srgbClr val="000000"/>
                </a:solidFill>
                <a:effectLst/>
                <a:latin typeface="TimesTenLTStdRoman"/>
              </a:rPr>
              <a:t> 26 </a:t>
            </a:r>
            <a:r>
              <a:rPr lang="en-US" sz="2800" dirty="0">
                <a:solidFill>
                  <a:srgbClr val="000000"/>
                </a:solidFill>
                <a:effectLst/>
                <a:latin typeface="PearsonMATHPRO02"/>
              </a:rPr>
              <a:t>=</a:t>
            </a:r>
            <a:r>
              <a:rPr lang="en-US" sz="2800" dirty="0">
                <a:solidFill>
                  <a:srgbClr val="000000"/>
                </a:solidFill>
                <a:effectLst/>
                <a:latin typeface="TimesTenLTStdRoman"/>
              </a:rPr>
              <a:t> 676 diagrams, so that identification of individual diagrams is more difficult</a:t>
            </a:r>
          </a:p>
          <a:p>
            <a:pPr marL="457200" indent="-457200" algn="just">
              <a:lnSpc>
                <a:spcPct val="150000"/>
              </a:lnSpc>
              <a:buFont typeface="Wingdings" panose="05000000000000000000" pitchFamily="2" charset="2"/>
              <a:buChar char="Ø"/>
            </a:pPr>
            <a:r>
              <a:rPr lang="en-US" sz="2800" dirty="0">
                <a:solidFill>
                  <a:srgbClr val="000000"/>
                </a:solidFill>
                <a:effectLst/>
                <a:latin typeface="TimesTenLTStdRoman"/>
              </a:rPr>
              <a:t>Furthermore, the relative frequencies of individual letters exhibit a much greater range than that of diagrams, making frequency analysis much more difficult</a:t>
            </a:r>
          </a:p>
        </p:txBody>
      </p:sp>
    </p:spTree>
    <p:extLst>
      <p:ext uri="{BB962C8B-B14F-4D97-AF65-F5344CB8AC3E}">
        <p14:creationId xmlns:p14="http://schemas.microsoft.com/office/powerpoint/2010/main" val="27631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3416448"/>
          </a:xfrm>
          <a:prstGeom prst="rect">
            <a:avLst/>
          </a:prstGeom>
          <a:noFill/>
        </p:spPr>
        <p:txBody>
          <a:bodyPr wrap="square">
            <a:spAutoFit/>
          </a:bodyPr>
          <a:lstStyle/>
          <a:p>
            <a:pPr marL="457200" indent="-457200">
              <a:lnSpc>
                <a:spcPct val="200000"/>
              </a:lnSpc>
              <a:buFont typeface="Wingdings" panose="05000000000000000000" pitchFamily="2" charset="2"/>
              <a:buChar char="Ø"/>
            </a:pPr>
            <a:r>
              <a:rPr lang="en-US" sz="2800" dirty="0">
                <a:solidFill>
                  <a:srgbClr val="000000"/>
                </a:solidFill>
                <a:effectLst/>
                <a:latin typeface="TimesTenLTStdRoman"/>
              </a:rPr>
              <a:t>For these reasons, the Playfair cipher was for a long time considered unbreakable. It was used as the standard field system by the British Army in World War I and still enjoyed considerable use by the U.S. Army and other Allied forces during World War II.</a:t>
            </a:r>
            <a:endParaRPr lang="en-US" sz="2800" dirty="0"/>
          </a:p>
        </p:txBody>
      </p:sp>
    </p:spTree>
    <p:extLst>
      <p:ext uri="{BB962C8B-B14F-4D97-AF65-F5344CB8AC3E}">
        <p14:creationId xmlns:p14="http://schemas.microsoft.com/office/powerpoint/2010/main" val="461889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Playfair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3416448"/>
          </a:xfrm>
          <a:prstGeom prst="rect">
            <a:avLst/>
          </a:prstGeom>
          <a:noFill/>
        </p:spPr>
        <p:txBody>
          <a:bodyPr wrap="square">
            <a:spAutoFit/>
          </a:bodyPr>
          <a:lstStyle/>
          <a:p>
            <a:pPr marL="457200" indent="-457200">
              <a:lnSpc>
                <a:spcPct val="200000"/>
              </a:lnSpc>
              <a:buFont typeface="Wingdings" panose="05000000000000000000" pitchFamily="2" charset="2"/>
              <a:buChar char="Ø"/>
            </a:pPr>
            <a:r>
              <a:rPr lang="en-US" sz="2800" dirty="0">
                <a:solidFill>
                  <a:srgbClr val="000000"/>
                </a:solidFill>
                <a:effectLst/>
                <a:latin typeface="TimesTenLTStdRoman"/>
              </a:rPr>
              <a:t>Despite this level of confidence in its security, </a:t>
            </a:r>
            <a:r>
              <a:rPr lang="en-US" sz="2800" dirty="0">
                <a:solidFill>
                  <a:srgbClr val="000000"/>
                </a:solidFill>
                <a:effectLst/>
                <a:highlight>
                  <a:srgbClr val="FFFF00"/>
                </a:highlight>
                <a:latin typeface="TimesTenLTStdRoman"/>
              </a:rPr>
              <a:t>the Playfair cipher is relatively easy to break, because it still leaves much of the structure of the plaintext language intact</a:t>
            </a:r>
            <a:r>
              <a:rPr lang="en-US" sz="2800" dirty="0">
                <a:solidFill>
                  <a:srgbClr val="000000"/>
                </a:solidFill>
                <a:effectLst/>
                <a:latin typeface="TimesTenLTStdRoman"/>
              </a:rPr>
              <a:t>. A few hundred letters of ciphertext are generally sufficient.</a:t>
            </a:r>
            <a:endParaRPr lang="en-US" sz="2800" dirty="0"/>
          </a:p>
        </p:txBody>
      </p:sp>
    </p:spTree>
    <p:extLst>
      <p:ext uri="{BB962C8B-B14F-4D97-AF65-F5344CB8AC3E}">
        <p14:creationId xmlns:p14="http://schemas.microsoft.com/office/powerpoint/2010/main" val="437114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Hill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5142305"/>
          </a:xfrm>
          <a:prstGeom prst="rect">
            <a:avLst/>
          </a:prstGeom>
          <a:noFill/>
        </p:spPr>
        <p:txBody>
          <a:bodyPr wrap="square">
            <a:spAutoFit/>
          </a:bodyPr>
          <a:lstStyle/>
          <a:p>
            <a:pPr marL="457200" indent="-457200">
              <a:lnSpc>
                <a:spcPct val="200000"/>
              </a:lnSpc>
              <a:buFont typeface="Wingdings" panose="05000000000000000000" pitchFamily="2" charset="2"/>
              <a:buChar char="ü"/>
            </a:pPr>
            <a:r>
              <a:rPr lang="en-US" sz="2800" dirty="0">
                <a:solidFill>
                  <a:srgbClr val="000000"/>
                </a:solidFill>
                <a:latin typeface="TimesTenLTStdRoman"/>
              </a:rPr>
              <a:t>Multi- Layer Cipher</a:t>
            </a:r>
          </a:p>
          <a:p>
            <a:pPr marL="457200" indent="-457200">
              <a:lnSpc>
                <a:spcPct val="200000"/>
              </a:lnSpc>
              <a:buFont typeface="Wingdings" panose="05000000000000000000" pitchFamily="2" charset="2"/>
              <a:buChar char="ü"/>
            </a:pPr>
            <a:r>
              <a:rPr lang="en-US" sz="2800" dirty="0">
                <a:solidFill>
                  <a:srgbClr val="000000"/>
                </a:solidFill>
                <a:effectLst/>
                <a:latin typeface="TimesTenLTStdRoman"/>
              </a:rPr>
              <a:t>Developed by the mathematician Lester Hill in 1929</a:t>
            </a:r>
          </a:p>
          <a:p>
            <a:pPr marL="457200" indent="-457200">
              <a:lnSpc>
                <a:spcPct val="200000"/>
              </a:lnSpc>
              <a:buFont typeface="Wingdings" panose="05000000000000000000" pitchFamily="2" charset="2"/>
              <a:buChar char="ü"/>
            </a:pPr>
            <a:r>
              <a:rPr lang="en-US" sz="2800" dirty="0">
                <a:solidFill>
                  <a:srgbClr val="000000"/>
                </a:solidFill>
                <a:effectLst/>
                <a:latin typeface="TimesTenLTStdRoman"/>
              </a:rPr>
              <a:t>Encrypts a group of letters : digraph , trigraph </a:t>
            </a:r>
            <a:r>
              <a:rPr lang="en-US" sz="2800" dirty="0">
                <a:solidFill>
                  <a:srgbClr val="000000"/>
                </a:solidFill>
                <a:latin typeface="TimesTenLTStdRoman"/>
              </a:rPr>
              <a:t>or polygraph</a:t>
            </a:r>
          </a:p>
          <a:p>
            <a:pPr>
              <a:lnSpc>
                <a:spcPct val="200000"/>
              </a:lnSpc>
            </a:pPr>
            <a:endParaRPr lang="en-US" sz="2800" dirty="0">
              <a:solidFill>
                <a:srgbClr val="000000"/>
              </a:solidFill>
              <a:latin typeface="TimesTenLTStdRoman"/>
            </a:endParaRPr>
          </a:p>
          <a:p>
            <a:pPr marL="457200" indent="-457200">
              <a:lnSpc>
                <a:spcPct val="200000"/>
              </a:lnSpc>
              <a:buFont typeface="Wingdings" panose="05000000000000000000" pitchFamily="2" charset="2"/>
              <a:buChar char="ü"/>
            </a:pPr>
            <a:endParaRPr lang="en-US" sz="2800" dirty="0">
              <a:solidFill>
                <a:srgbClr val="000000"/>
              </a:solidFill>
              <a:effectLst/>
              <a:latin typeface="TimesTenLTStdRoman"/>
            </a:endParaRPr>
          </a:p>
          <a:p>
            <a:pPr>
              <a:lnSpc>
                <a:spcPct val="200000"/>
              </a:lnSpc>
            </a:pPr>
            <a:endParaRPr lang="en-US" sz="2800" dirty="0"/>
          </a:p>
        </p:txBody>
      </p:sp>
    </p:spTree>
    <p:extLst>
      <p:ext uri="{BB962C8B-B14F-4D97-AF65-F5344CB8AC3E}">
        <p14:creationId xmlns:p14="http://schemas.microsoft.com/office/powerpoint/2010/main" val="29100044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Hill Cipher</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209365" y="1506392"/>
            <a:ext cx="10496697" cy="7512185"/>
          </a:xfrm>
          <a:prstGeom prst="rect">
            <a:avLst/>
          </a:prstGeom>
          <a:noFill/>
        </p:spPr>
        <p:txBody>
          <a:bodyPr wrap="square">
            <a:spAutoFit/>
          </a:bodyPr>
          <a:lstStyle/>
          <a:p>
            <a:pPr marL="457200" indent="-457200">
              <a:lnSpc>
                <a:spcPct val="200000"/>
              </a:lnSpc>
              <a:buFont typeface="Wingdings" panose="05000000000000000000" pitchFamily="2" charset="2"/>
              <a:buChar char="q"/>
            </a:pPr>
            <a:r>
              <a:rPr lang="en-US" sz="2800" dirty="0">
                <a:solidFill>
                  <a:srgbClr val="000000"/>
                </a:solidFill>
                <a:latin typeface="TimesTenLTStdRoman"/>
              </a:rPr>
              <a:t>Review few terminologies from liner algebra</a:t>
            </a:r>
          </a:p>
          <a:p>
            <a:pPr marL="457200" indent="-457200">
              <a:lnSpc>
                <a:spcPct val="150000"/>
              </a:lnSpc>
              <a:buFont typeface="Wingdings" panose="05000000000000000000" pitchFamily="2" charset="2"/>
              <a:buChar char="q"/>
            </a:pPr>
            <a:r>
              <a:rPr lang="en-US" sz="2800" dirty="0">
                <a:solidFill>
                  <a:srgbClr val="000000"/>
                </a:solidFill>
                <a:latin typeface="TimesTenLTStdRoman"/>
              </a:rPr>
              <a:t>Concepts to be known</a:t>
            </a:r>
          </a:p>
          <a:p>
            <a:pPr marL="1316037" indent="-457200">
              <a:lnSpc>
                <a:spcPct val="150000"/>
              </a:lnSpc>
              <a:buFont typeface="Courier New" panose="02070309020205020404" pitchFamily="49" charset="0"/>
              <a:buChar char="o"/>
            </a:pPr>
            <a:r>
              <a:rPr lang="en-US" sz="2800" dirty="0">
                <a:solidFill>
                  <a:srgbClr val="000000"/>
                </a:solidFill>
                <a:latin typeface="TimesTenLTStdRoman"/>
              </a:rPr>
              <a:t> Matrix arithmetic modulo 26</a:t>
            </a:r>
          </a:p>
          <a:p>
            <a:pPr marL="1316037" indent="-457200">
              <a:lnSpc>
                <a:spcPct val="150000"/>
              </a:lnSpc>
              <a:buFont typeface="Courier New" panose="02070309020205020404" pitchFamily="49" charset="0"/>
              <a:buChar char="o"/>
            </a:pPr>
            <a:r>
              <a:rPr lang="en-US" sz="2800" dirty="0">
                <a:solidFill>
                  <a:srgbClr val="000000"/>
                </a:solidFill>
                <a:latin typeface="TimesTenLTStdRoman"/>
              </a:rPr>
              <a:t> Square Matrix </a:t>
            </a:r>
          </a:p>
          <a:p>
            <a:pPr marL="1316037" indent="-457200">
              <a:lnSpc>
                <a:spcPct val="150000"/>
              </a:lnSpc>
              <a:buFont typeface="Courier New" panose="02070309020205020404" pitchFamily="49" charset="0"/>
              <a:buChar char="o"/>
            </a:pPr>
            <a:r>
              <a:rPr lang="en-US" sz="2800" dirty="0">
                <a:solidFill>
                  <a:srgbClr val="000000"/>
                </a:solidFill>
                <a:latin typeface="TimesTenLTStdRoman"/>
              </a:rPr>
              <a:t> Determinant</a:t>
            </a:r>
          </a:p>
          <a:p>
            <a:pPr marL="1316037" indent="-457200">
              <a:lnSpc>
                <a:spcPct val="150000"/>
              </a:lnSpc>
              <a:buFont typeface="Courier New" panose="02070309020205020404" pitchFamily="49" charset="0"/>
              <a:buChar char="o"/>
            </a:pPr>
            <a:r>
              <a:rPr lang="en-US" sz="2800" dirty="0">
                <a:solidFill>
                  <a:srgbClr val="000000"/>
                </a:solidFill>
                <a:latin typeface="TimesTenLTStdRoman"/>
              </a:rPr>
              <a:t> Multiplicative inverse </a:t>
            </a:r>
          </a:p>
          <a:p>
            <a:pPr marL="457200" indent="-457200">
              <a:lnSpc>
                <a:spcPct val="200000"/>
              </a:lnSpc>
              <a:buFont typeface="Wingdings" panose="05000000000000000000" pitchFamily="2" charset="2"/>
              <a:buChar char="Ø"/>
            </a:pPr>
            <a:endParaRPr lang="en-US" sz="2800" dirty="0">
              <a:solidFill>
                <a:srgbClr val="000000"/>
              </a:solidFill>
              <a:latin typeface="TimesTenLTStdRoman"/>
            </a:endParaRPr>
          </a:p>
          <a:p>
            <a:pPr marL="457200" indent="-457200">
              <a:lnSpc>
                <a:spcPct val="200000"/>
              </a:lnSpc>
              <a:buFont typeface="Wingdings" panose="05000000000000000000" pitchFamily="2" charset="2"/>
              <a:buChar char="ü"/>
            </a:pPr>
            <a:endParaRPr lang="en-US" sz="2800" dirty="0">
              <a:solidFill>
                <a:srgbClr val="000000"/>
              </a:solidFill>
              <a:latin typeface="TimesTenLTStdRoman"/>
            </a:endParaRPr>
          </a:p>
          <a:p>
            <a:pPr marL="457200" indent="-457200">
              <a:lnSpc>
                <a:spcPct val="200000"/>
              </a:lnSpc>
              <a:buFont typeface="Wingdings" panose="05000000000000000000" pitchFamily="2" charset="2"/>
              <a:buChar char="ü"/>
            </a:pPr>
            <a:endParaRPr lang="en-US" sz="2800" dirty="0">
              <a:solidFill>
                <a:srgbClr val="000000"/>
              </a:solidFill>
              <a:effectLst/>
              <a:latin typeface="TimesTenLTStdRoman"/>
            </a:endParaRPr>
          </a:p>
          <a:p>
            <a:pPr>
              <a:lnSpc>
                <a:spcPct val="200000"/>
              </a:lnSpc>
            </a:pPr>
            <a:endParaRPr lang="en-US" sz="2800" dirty="0"/>
          </a:p>
        </p:txBody>
      </p:sp>
    </p:spTree>
    <p:extLst>
      <p:ext uri="{BB962C8B-B14F-4D97-AF65-F5344CB8AC3E}">
        <p14:creationId xmlns:p14="http://schemas.microsoft.com/office/powerpoint/2010/main" val="2604043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9069"/>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646331"/>
          </a:xfrm>
          <a:prstGeom prst="rect">
            <a:avLst/>
          </a:prstGeom>
          <a:noFill/>
        </p:spPr>
        <p:txBody>
          <a:bodyPr wrap="square" rtlCol="0">
            <a:spAutoFit/>
          </a:bodyPr>
          <a:lstStyle/>
          <a:p>
            <a:pPr algn="ctr"/>
            <a:r>
              <a:rPr lang="en-US" sz="3600" b="1" dirty="0">
                <a:solidFill>
                  <a:schemeClr val="bg1"/>
                </a:solidFill>
              </a:rPr>
              <a:t>Caesar’s Cipher – The Hill Algorithm</a:t>
            </a:r>
          </a:p>
        </p:txBody>
      </p:sp>
      <mc:AlternateContent xmlns:mc="http://schemas.openxmlformats.org/markup-compatibility/2006" xmlns:a14="http://schemas.microsoft.com/office/drawing/2010/main">
        <mc:Choice Requires="a14">
          <p:sp>
            <p:nvSpPr>
              <p:cNvPr id="10" name="مربع نص 9">
                <a:extLst>
                  <a:ext uri="{FF2B5EF4-FFF2-40B4-BE49-F238E27FC236}">
                    <a16:creationId xmlns:a16="http://schemas.microsoft.com/office/drawing/2014/main" id="{E0D05933-B1B5-5977-7B61-B49EF233071B}"/>
                  </a:ext>
                </a:extLst>
              </p:cNvPr>
              <p:cNvSpPr txBox="1"/>
              <p:nvPr/>
            </p:nvSpPr>
            <p:spPr>
              <a:xfrm>
                <a:off x="1387785" y="1480762"/>
                <a:ext cx="10496697" cy="9126216"/>
              </a:xfrm>
              <a:prstGeom prst="rect">
                <a:avLst/>
              </a:prstGeom>
              <a:noFill/>
            </p:spPr>
            <p:txBody>
              <a:bodyPr wrap="square">
                <a:spAutoFit/>
              </a:bodyPr>
              <a:lstStyle/>
              <a:p>
                <a:pPr marL="457200" indent="-457200">
                  <a:buFont typeface="Wingdings" panose="05000000000000000000" pitchFamily="2" charset="2"/>
                  <a:buChar char="q"/>
                </a:pPr>
                <a:r>
                  <a:rPr lang="en-US" sz="2400" dirty="0">
                    <a:solidFill>
                      <a:srgbClr val="000000"/>
                    </a:solidFill>
                    <a:latin typeface="Times New Roman" panose="02020603050405020304" pitchFamily="18" charset="0"/>
                    <a:cs typeface="Times New Roman" panose="02020603050405020304" pitchFamily="18" charset="0"/>
                  </a:rPr>
                  <a:t>This can be expressed as :</a:t>
                </a:r>
              </a:p>
              <a:p>
                <a:pPr marL="858837">
                  <a:lnSpc>
                    <a:spcPct val="150000"/>
                  </a:lnSpc>
                </a:pPr>
                <a:r>
                  <a:rPr lang="en-US" sz="2000" dirty="0">
                    <a:solidFill>
                      <a:srgbClr val="000000"/>
                    </a:solidFill>
                    <a:latin typeface="Times New Roman" panose="02020603050405020304" pitchFamily="18" charset="0"/>
                    <a:cs typeface="Times New Roman" panose="02020603050405020304" pitchFamily="18" charset="0"/>
                  </a:rPr>
                  <a:t>C=E(K,P) = P*K mod 26 </a:t>
                </a:r>
              </a:p>
              <a:p>
                <a:pPr marL="858837">
                  <a:lnSpc>
                    <a:spcPct val="150000"/>
                  </a:lnSpc>
                </a:pPr>
                <a:r>
                  <a:rPr lang="en-US" sz="2000" dirty="0">
                    <a:solidFill>
                      <a:srgbClr val="000000"/>
                    </a:solidFill>
                    <a:latin typeface="Times New Roman" panose="02020603050405020304" pitchFamily="18" charset="0"/>
                    <a:cs typeface="Times New Roman" panose="02020603050405020304" pitchFamily="18" charset="0"/>
                  </a:rPr>
                  <a:t>P=D(K,C) = C K</a:t>
                </a:r>
                <a:r>
                  <a:rPr lang="en-US" sz="2000" baseline="30000" dirty="0">
                    <a:solidFill>
                      <a:srgbClr val="000000"/>
                    </a:solidFill>
                    <a:latin typeface="Times New Roman" panose="02020603050405020304" pitchFamily="18" charset="0"/>
                    <a:cs typeface="Times New Roman" panose="02020603050405020304" pitchFamily="18" charset="0"/>
                  </a:rPr>
                  <a:t>-1</a:t>
                </a:r>
                <a:r>
                  <a:rPr lang="en-US" sz="2000" baseline="-25000" dirty="0">
                    <a:solidFill>
                      <a:srgbClr val="000000"/>
                    </a:solidFill>
                    <a:latin typeface="Times New Roman" panose="02020603050405020304" pitchFamily="18" charset="0"/>
                    <a:cs typeface="Times New Roman" panose="02020603050405020304" pitchFamily="18" charset="0"/>
                  </a:rPr>
                  <a:t>  </a:t>
                </a:r>
                <a:r>
                  <a:rPr lang="en-US" sz="2000" dirty="0">
                    <a:solidFill>
                      <a:srgbClr val="000000"/>
                    </a:solidFill>
                    <a:latin typeface="Times New Roman" panose="02020603050405020304" pitchFamily="18" charset="0"/>
                    <a:cs typeface="Times New Roman" panose="02020603050405020304" pitchFamily="18" charset="0"/>
                  </a:rPr>
                  <a:t>mod 26 =P * K * K</a:t>
                </a:r>
                <a:r>
                  <a:rPr lang="en-US" sz="2000" baseline="30000" dirty="0">
                    <a:solidFill>
                      <a:srgbClr val="000000"/>
                    </a:solidFill>
                    <a:latin typeface="Times New Roman" panose="02020603050405020304" pitchFamily="18" charset="0"/>
                    <a:cs typeface="Times New Roman" panose="02020603050405020304" pitchFamily="18" charset="0"/>
                  </a:rPr>
                  <a:t>-1</a:t>
                </a:r>
                <a:r>
                  <a:rPr lang="en-US" sz="2000" dirty="0">
                    <a:solidFill>
                      <a:srgbClr val="000000"/>
                    </a:solidFill>
                    <a:latin typeface="Times New Roman" panose="02020603050405020304" pitchFamily="18" charset="0"/>
                    <a:cs typeface="Times New Roman" panose="02020603050405020304" pitchFamily="18" charset="0"/>
                  </a:rPr>
                  <a:t> mod 26</a:t>
                </a:r>
                <a:r>
                  <a:rPr lang="en-US" sz="2400" dirty="0">
                    <a:solidFill>
                      <a:srgbClr val="000000"/>
                    </a:solidFill>
                    <a:latin typeface="Times New Roman" panose="02020603050405020304" pitchFamily="18" charset="0"/>
                    <a:cs typeface="Times New Roman" panose="02020603050405020304" pitchFamily="18" charset="0"/>
                  </a:rPr>
                  <a:t> (C</a:t>
                </a:r>
                <a:r>
                  <a:rPr lang="en-US" sz="2400" baseline="-25000" dirty="0">
                    <a:solidFill>
                      <a:srgbClr val="000000"/>
                    </a:solidFill>
                    <a:latin typeface="Times New Roman" panose="02020603050405020304" pitchFamily="18" charset="0"/>
                    <a:cs typeface="Times New Roman" panose="02020603050405020304" pitchFamily="18" charset="0"/>
                  </a:rPr>
                  <a:t>1</a:t>
                </a:r>
                <a:r>
                  <a:rPr lang="en-US" sz="2400" dirty="0">
                    <a:solidFill>
                      <a:srgbClr val="000000"/>
                    </a:solidFill>
                    <a:latin typeface="Times New Roman" panose="02020603050405020304" pitchFamily="18" charset="0"/>
                    <a:cs typeface="Times New Roman" panose="02020603050405020304" pitchFamily="18" charset="0"/>
                  </a:rPr>
                  <a:t>,C</a:t>
                </a:r>
                <a:r>
                  <a:rPr lang="en-US" sz="2400" baseline="-25000" dirty="0">
                    <a:solidFill>
                      <a:srgbClr val="000000"/>
                    </a:solidFill>
                    <a:latin typeface="Times New Roman" panose="02020603050405020304" pitchFamily="18" charset="0"/>
                    <a:cs typeface="Times New Roman" panose="02020603050405020304" pitchFamily="18" charset="0"/>
                  </a:rPr>
                  <a:t>2</a:t>
                </a:r>
                <a:r>
                  <a:rPr lang="en-US" sz="2400" dirty="0">
                    <a:solidFill>
                      <a:srgbClr val="000000"/>
                    </a:solidFill>
                    <a:latin typeface="Times New Roman" panose="02020603050405020304" pitchFamily="18" charset="0"/>
                    <a:cs typeface="Times New Roman" panose="02020603050405020304" pitchFamily="18" charset="0"/>
                  </a:rPr>
                  <a:t>,C</a:t>
                </a:r>
                <a:r>
                  <a:rPr lang="en-US" sz="2400" baseline="-25000" dirty="0">
                    <a:solidFill>
                      <a:srgbClr val="000000"/>
                    </a:solidFill>
                    <a:latin typeface="Times New Roman" panose="02020603050405020304" pitchFamily="18" charset="0"/>
                    <a:cs typeface="Times New Roman" panose="02020603050405020304" pitchFamily="18" charset="0"/>
                  </a:rPr>
                  <a:t>3</a:t>
                </a:r>
                <a:r>
                  <a:rPr lang="en-US" sz="2400" dirty="0">
                    <a:solidFill>
                      <a:srgbClr val="000000"/>
                    </a:solidFill>
                    <a:latin typeface="Times New Roman" panose="02020603050405020304" pitchFamily="18" charset="0"/>
                    <a:cs typeface="Times New Roman" panose="02020603050405020304" pitchFamily="18" charset="0"/>
                  </a:rPr>
                  <a:t>)=(P</a:t>
                </a:r>
                <a:r>
                  <a:rPr lang="en-US" sz="2400" baseline="-25000" dirty="0">
                    <a:solidFill>
                      <a:srgbClr val="000000"/>
                    </a:solidFill>
                    <a:latin typeface="Times New Roman" panose="02020603050405020304" pitchFamily="18" charset="0"/>
                    <a:cs typeface="Times New Roman" panose="02020603050405020304" pitchFamily="18" charset="0"/>
                  </a:rPr>
                  <a:t>1</a:t>
                </a:r>
                <a:r>
                  <a:rPr lang="en-US" sz="2400" dirty="0">
                    <a:solidFill>
                      <a:srgbClr val="000000"/>
                    </a:solidFill>
                    <a:latin typeface="Times New Roman" panose="02020603050405020304" pitchFamily="18" charset="0"/>
                    <a:cs typeface="Times New Roman" panose="02020603050405020304" pitchFamily="18" charset="0"/>
                  </a:rPr>
                  <a:t>,P</a:t>
                </a:r>
                <a:r>
                  <a:rPr lang="en-US" sz="2400" baseline="-25000" dirty="0">
                    <a:solidFill>
                      <a:srgbClr val="000000"/>
                    </a:solidFill>
                    <a:latin typeface="Times New Roman" panose="02020603050405020304" pitchFamily="18" charset="0"/>
                    <a:cs typeface="Times New Roman" panose="02020603050405020304" pitchFamily="18" charset="0"/>
                  </a:rPr>
                  <a:t>2</a:t>
                </a:r>
                <a:r>
                  <a:rPr lang="en-US" sz="2400" dirty="0">
                    <a:solidFill>
                      <a:srgbClr val="000000"/>
                    </a:solidFill>
                    <a:latin typeface="Times New Roman" panose="02020603050405020304" pitchFamily="18" charset="0"/>
                    <a:cs typeface="Times New Roman" panose="02020603050405020304" pitchFamily="18" charset="0"/>
                  </a:rPr>
                  <a:t>,P</a:t>
                </a:r>
                <a:r>
                  <a:rPr lang="en-US" sz="2400" baseline="-25000" dirty="0">
                    <a:solidFill>
                      <a:srgbClr val="000000"/>
                    </a:solidFill>
                    <a:latin typeface="Times New Roman" panose="02020603050405020304" pitchFamily="18" charset="0"/>
                    <a:cs typeface="Times New Roman" panose="02020603050405020304" pitchFamily="18" charset="0"/>
                  </a:rPr>
                  <a:t>3</a:t>
                </a:r>
                <a:r>
                  <a:rPr lang="en-US" sz="2400" dirty="0">
                    <a:solidFill>
                      <a:srgbClr val="000000"/>
                    </a:solidFill>
                    <a:latin typeface="Times New Roman" panose="02020603050405020304" pitchFamily="18" charset="0"/>
                    <a:cs typeface="Times New Roman" panose="02020603050405020304" pitchFamily="18" charset="0"/>
                  </a:rPr>
                  <a:t>)</a:t>
                </a:r>
                <a14:m>
                  <m:oMath xmlns:m="http://schemas.openxmlformats.org/officeDocument/2006/math">
                    <m:d>
                      <m:dPr>
                        <m:ctrlPr>
                          <a:rPr lang="en-US" sz="2400" i="1" smtClean="0">
                            <a:solidFill>
                              <a:srgbClr val="000000"/>
                            </a:solidFill>
                            <a:latin typeface="Cambria Math" panose="02040503050406030204" pitchFamily="18" charset="0"/>
                          </a:rPr>
                        </m:ctrlPr>
                      </m:dPr>
                      <m:e>
                        <m:m>
                          <m:mPr>
                            <m:mcs>
                              <m:mc>
                                <m:mcPr>
                                  <m:count m:val="3"/>
                                  <m:mcJc m:val="center"/>
                                </m:mcPr>
                              </m:mc>
                            </m:mcs>
                            <m:ctrlPr>
                              <a:rPr lang="en-US" sz="2400" i="1" smtClean="0">
                                <a:solidFill>
                                  <a:srgbClr val="000000"/>
                                </a:solidFill>
                                <a:latin typeface="Cambria Math" panose="02040503050406030204" pitchFamily="18" charset="0"/>
                              </a:rPr>
                            </m:ctrlPr>
                          </m:mPr>
                          <m:mr>
                            <m:e>
                              <m:r>
                                <m:rPr>
                                  <m:sty m:val="p"/>
                                  <m:brk m:alnAt="7"/>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1</m:t>
                              </m:r>
                              <m:r>
                                <a:rPr lang="en-US" sz="2400" b="0" i="0" baseline="-25000" smtClean="0">
                                  <a:solidFill>
                                    <a:srgbClr val="000000"/>
                                  </a:solidFill>
                                  <a:latin typeface="Cambria Math" panose="02040503050406030204" pitchFamily="18" charset="0"/>
                                </a:rPr>
                                <m:t>1</m:t>
                              </m:r>
                            </m:e>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12</m:t>
                              </m:r>
                            </m:e>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13</m:t>
                              </m:r>
                            </m:e>
                          </m:mr>
                          <m:mr>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21</m:t>
                              </m:r>
                            </m:e>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22</m:t>
                              </m:r>
                            </m:e>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23</m:t>
                              </m:r>
                            </m:e>
                          </m:mr>
                          <m:mr>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31</m:t>
                              </m:r>
                            </m:e>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32</m:t>
                              </m:r>
                            </m:e>
                            <m:e>
                              <m:r>
                                <m:rPr>
                                  <m:sty m:val="p"/>
                                </m:rPr>
                                <a:rPr lang="en-US" sz="2400" b="0" i="0" smtClean="0">
                                  <a:solidFill>
                                    <a:srgbClr val="000000"/>
                                  </a:solidFill>
                                  <a:latin typeface="Cambria Math" panose="02040503050406030204" pitchFamily="18" charset="0"/>
                                </a:rPr>
                                <m:t>K</m:t>
                              </m:r>
                              <m:r>
                                <a:rPr lang="en-US" sz="2400" b="0" i="0" baseline="-25000" smtClean="0">
                                  <a:solidFill>
                                    <a:srgbClr val="000000"/>
                                  </a:solidFill>
                                  <a:latin typeface="Cambria Math" panose="02040503050406030204" pitchFamily="18" charset="0"/>
                                </a:rPr>
                                <m:t>33</m:t>
                              </m:r>
                            </m:e>
                          </m:mr>
                        </m:m>
                      </m:e>
                    </m:d>
                  </m:oMath>
                </a14:m>
                <a:r>
                  <a:rPr lang="en-US" sz="2400" dirty="0">
                    <a:solidFill>
                      <a:srgbClr val="000000"/>
                    </a:solidFill>
                    <a:latin typeface="Times New Roman" panose="02020603050405020304" pitchFamily="18" charset="0"/>
                    <a:cs typeface="Times New Roman" panose="02020603050405020304" pitchFamily="18" charset="0"/>
                  </a:rPr>
                  <a:t> mod 26</a:t>
                </a:r>
              </a:p>
              <a:p>
                <a:pPr marL="858837">
                  <a:lnSpc>
                    <a:spcPct val="150000"/>
                  </a:lnSpc>
                </a:pPr>
                <a:r>
                  <a:rPr lang="en-US" sz="2400" dirty="0">
                    <a:solidFill>
                      <a:srgbClr val="000000"/>
                    </a:solidFill>
                    <a:latin typeface="Times New Roman" panose="02020603050405020304" pitchFamily="18" charset="0"/>
                    <a:cs typeface="Times New Roman" panose="02020603050405020304" pitchFamily="18" charset="0"/>
                  </a:rPr>
                  <a:t>C</a:t>
                </a:r>
                <a:r>
                  <a:rPr lang="en-US" sz="2400" baseline="-25000" dirty="0">
                    <a:solidFill>
                      <a:srgbClr val="000000"/>
                    </a:solidFill>
                    <a:latin typeface="Times New Roman" panose="02020603050405020304" pitchFamily="18" charset="0"/>
                    <a:cs typeface="Times New Roman" panose="02020603050405020304" pitchFamily="18" charset="0"/>
                  </a:rPr>
                  <a:t>1</a:t>
                </a:r>
                <a:r>
                  <a:rPr lang="en-US" sz="2400" dirty="0">
                    <a:solidFill>
                      <a:srgbClr val="000000"/>
                    </a:solidFill>
                    <a:latin typeface="Times New Roman" panose="02020603050405020304" pitchFamily="18" charset="0"/>
                    <a:cs typeface="Times New Roman" panose="02020603050405020304" pitchFamily="18" charset="0"/>
                  </a:rPr>
                  <a:t>= (P</a:t>
                </a:r>
                <a:r>
                  <a:rPr lang="en-US" sz="2400" baseline="-25000" dirty="0">
                    <a:solidFill>
                      <a:srgbClr val="000000"/>
                    </a:solidFill>
                    <a:latin typeface="Times New Roman" panose="02020603050405020304" pitchFamily="18" charset="0"/>
                    <a:cs typeface="Times New Roman" panose="02020603050405020304" pitchFamily="18" charset="0"/>
                  </a:rPr>
                  <a:t>1</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11</a:t>
                </a:r>
                <a:r>
                  <a:rPr lang="en-US" sz="2400" dirty="0">
                    <a:solidFill>
                      <a:srgbClr val="000000"/>
                    </a:solidFill>
                    <a:latin typeface="Times New Roman" panose="02020603050405020304" pitchFamily="18" charset="0"/>
                    <a:cs typeface="Times New Roman" panose="02020603050405020304" pitchFamily="18" charset="0"/>
                  </a:rPr>
                  <a:t> + P</a:t>
                </a:r>
                <a:r>
                  <a:rPr lang="en-US" sz="2400" baseline="-25000" dirty="0">
                    <a:solidFill>
                      <a:srgbClr val="000000"/>
                    </a:solidFill>
                    <a:latin typeface="Times New Roman" panose="02020603050405020304" pitchFamily="18" charset="0"/>
                    <a:cs typeface="Times New Roman" panose="02020603050405020304" pitchFamily="18" charset="0"/>
                  </a:rPr>
                  <a:t>2</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21</a:t>
                </a:r>
                <a:r>
                  <a:rPr lang="en-US" sz="2400" dirty="0">
                    <a:solidFill>
                      <a:srgbClr val="000000"/>
                    </a:solidFill>
                    <a:latin typeface="Times New Roman" panose="02020603050405020304" pitchFamily="18" charset="0"/>
                    <a:cs typeface="Times New Roman" panose="02020603050405020304" pitchFamily="18" charset="0"/>
                  </a:rPr>
                  <a:t> + P</a:t>
                </a:r>
                <a:r>
                  <a:rPr lang="en-US" sz="2400" baseline="-25000" dirty="0">
                    <a:solidFill>
                      <a:srgbClr val="000000"/>
                    </a:solidFill>
                    <a:latin typeface="Times New Roman" panose="02020603050405020304" pitchFamily="18" charset="0"/>
                    <a:cs typeface="Times New Roman" panose="02020603050405020304" pitchFamily="18" charset="0"/>
                  </a:rPr>
                  <a:t>3</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31</a:t>
                </a:r>
                <a:r>
                  <a:rPr lang="en-US" sz="2400" dirty="0">
                    <a:solidFill>
                      <a:srgbClr val="000000"/>
                    </a:solidFill>
                    <a:latin typeface="Times New Roman" panose="02020603050405020304" pitchFamily="18" charset="0"/>
                    <a:cs typeface="Times New Roman" panose="02020603050405020304" pitchFamily="18" charset="0"/>
                  </a:rPr>
                  <a:t> ) mod 26</a:t>
                </a:r>
              </a:p>
              <a:p>
                <a:pPr marL="858837">
                  <a:lnSpc>
                    <a:spcPct val="150000"/>
                  </a:lnSpc>
                </a:pPr>
                <a:r>
                  <a:rPr lang="en-US" sz="2400" dirty="0">
                    <a:solidFill>
                      <a:srgbClr val="000000"/>
                    </a:solidFill>
                    <a:latin typeface="Times New Roman" panose="02020603050405020304" pitchFamily="18" charset="0"/>
                    <a:cs typeface="Times New Roman" panose="02020603050405020304" pitchFamily="18" charset="0"/>
                  </a:rPr>
                  <a:t>C</a:t>
                </a:r>
                <a:r>
                  <a:rPr lang="en-US" sz="2400" baseline="-25000" dirty="0">
                    <a:solidFill>
                      <a:srgbClr val="000000"/>
                    </a:solidFill>
                    <a:latin typeface="Times New Roman" panose="02020603050405020304" pitchFamily="18" charset="0"/>
                    <a:cs typeface="Times New Roman" panose="02020603050405020304" pitchFamily="18" charset="0"/>
                  </a:rPr>
                  <a:t>2</a:t>
                </a:r>
                <a:r>
                  <a:rPr lang="en-US" sz="2400" dirty="0">
                    <a:solidFill>
                      <a:srgbClr val="000000"/>
                    </a:solidFill>
                    <a:latin typeface="Times New Roman" panose="02020603050405020304" pitchFamily="18" charset="0"/>
                    <a:cs typeface="Times New Roman" panose="02020603050405020304" pitchFamily="18" charset="0"/>
                  </a:rPr>
                  <a:t>= (P</a:t>
                </a:r>
                <a:r>
                  <a:rPr lang="en-US" sz="2400" baseline="-25000" dirty="0">
                    <a:solidFill>
                      <a:srgbClr val="000000"/>
                    </a:solidFill>
                    <a:latin typeface="Times New Roman" panose="02020603050405020304" pitchFamily="18" charset="0"/>
                    <a:cs typeface="Times New Roman" panose="02020603050405020304" pitchFamily="18" charset="0"/>
                  </a:rPr>
                  <a:t>1</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12</a:t>
                </a:r>
                <a:r>
                  <a:rPr lang="en-US" sz="2400" dirty="0">
                    <a:solidFill>
                      <a:srgbClr val="000000"/>
                    </a:solidFill>
                    <a:latin typeface="Times New Roman" panose="02020603050405020304" pitchFamily="18" charset="0"/>
                    <a:cs typeface="Times New Roman" panose="02020603050405020304" pitchFamily="18" charset="0"/>
                  </a:rPr>
                  <a:t> + P</a:t>
                </a:r>
                <a:r>
                  <a:rPr lang="en-US" sz="2400" baseline="-25000" dirty="0">
                    <a:solidFill>
                      <a:srgbClr val="000000"/>
                    </a:solidFill>
                    <a:latin typeface="Times New Roman" panose="02020603050405020304" pitchFamily="18" charset="0"/>
                    <a:cs typeface="Times New Roman" panose="02020603050405020304" pitchFamily="18" charset="0"/>
                  </a:rPr>
                  <a:t>2</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22</a:t>
                </a:r>
                <a:r>
                  <a:rPr lang="en-US" sz="2400" dirty="0">
                    <a:solidFill>
                      <a:srgbClr val="000000"/>
                    </a:solidFill>
                    <a:latin typeface="Times New Roman" panose="02020603050405020304" pitchFamily="18" charset="0"/>
                    <a:cs typeface="Times New Roman" panose="02020603050405020304" pitchFamily="18" charset="0"/>
                  </a:rPr>
                  <a:t> +P</a:t>
                </a:r>
                <a:r>
                  <a:rPr lang="en-US" sz="2400" baseline="-25000" dirty="0">
                    <a:solidFill>
                      <a:srgbClr val="000000"/>
                    </a:solidFill>
                    <a:latin typeface="Times New Roman" panose="02020603050405020304" pitchFamily="18" charset="0"/>
                    <a:cs typeface="Times New Roman" panose="02020603050405020304" pitchFamily="18" charset="0"/>
                  </a:rPr>
                  <a:t>3</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32</a:t>
                </a:r>
                <a:r>
                  <a:rPr lang="en-US" sz="2400" dirty="0">
                    <a:solidFill>
                      <a:srgbClr val="000000"/>
                    </a:solidFill>
                    <a:latin typeface="Times New Roman" panose="02020603050405020304" pitchFamily="18" charset="0"/>
                    <a:cs typeface="Times New Roman" panose="02020603050405020304" pitchFamily="18" charset="0"/>
                  </a:rPr>
                  <a:t> ) mod 26</a:t>
                </a:r>
              </a:p>
              <a:p>
                <a:pPr marL="858837">
                  <a:lnSpc>
                    <a:spcPct val="150000"/>
                  </a:lnSpc>
                </a:pPr>
                <a:r>
                  <a:rPr lang="en-US" sz="2400" dirty="0">
                    <a:solidFill>
                      <a:srgbClr val="000000"/>
                    </a:solidFill>
                    <a:latin typeface="Times New Roman" panose="02020603050405020304" pitchFamily="18" charset="0"/>
                    <a:cs typeface="Times New Roman" panose="02020603050405020304" pitchFamily="18" charset="0"/>
                  </a:rPr>
                  <a:t>C</a:t>
                </a:r>
                <a:r>
                  <a:rPr lang="en-US" sz="2400" baseline="-25000" dirty="0">
                    <a:solidFill>
                      <a:srgbClr val="000000"/>
                    </a:solidFill>
                    <a:latin typeface="Times New Roman" panose="02020603050405020304" pitchFamily="18" charset="0"/>
                    <a:cs typeface="Times New Roman" panose="02020603050405020304" pitchFamily="18" charset="0"/>
                  </a:rPr>
                  <a:t>3</a:t>
                </a:r>
                <a:r>
                  <a:rPr lang="en-US" sz="2400" dirty="0">
                    <a:solidFill>
                      <a:srgbClr val="000000"/>
                    </a:solidFill>
                    <a:latin typeface="Times New Roman" panose="02020603050405020304" pitchFamily="18" charset="0"/>
                    <a:cs typeface="Times New Roman" panose="02020603050405020304" pitchFamily="18" charset="0"/>
                  </a:rPr>
                  <a:t>= (P</a:t>
                </a:r>
                <a:r>
                  <a:rPr lang="en-US" sz="2400" baseline="-25000" dirty="0">
                    <a:solidFill>
                      <a:srgbClr val="000000"/>
                    </a:solidFill>
                    <a:latin typeface="Times New Roman" panose="02020603050405020304" pitchFamily="18" charset="0"/>
                    <a:cs typeface="Times New Roman" panose="02020603050405020304" pitchFamily="18" charset="0"/>
                  </a:rPr>
                  <a:t>1</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13</a:t>
                </a:r>
                <a:r>
                  <a:rPr lang="en-US" sz="2400" dirty="0">
                    <a:solidFill>
                      <a:srgbClr val="000000"/>
                    </a:solidFill>
                    <a:latin typeface="Times New Roman" panose="02020603050405020304" pitchFamily="18" charset="0"/>
                    <a:cs typeface="Times New Roman" panose="02020603050405020304" pitchFamily="18" charset="0"/>
                  </a:rPr>
                  <a:t> + P</a:t>
                </a:r>
                <a:r>
                  <a:rPr lang="en-US" sz="2400" baseline="-25000" dirty="0">
                    <a:solidFill>
                      <a:srgbClr val="000000"/>
                    </a:solidFill>
                    <a:latin typeface="Times New Roman" panose="02020603050405020304" pitchFamily="18" charset="0"/>
                    <a:cs typeface="Times New Roman" panose="02020603050405020304" pitchFamily="18" charset="0"/>
                  </a:rPr>
                  <a:t>2</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23</a:t>
                </a:r>
                <a:r>
                  <a:rPr lang="en-US" sz="2400" dirty="0">
                    <a:solidFill>
                      <a:srgbClr val="000000"/>
                    </a:solidFill>
                    <a:latin typeface="Times New Roman" panose="02020603050405020304" pitchFamily="18" charset="0"/>
                    <a:cs typeface="Times New Roman" panose="02020603050405020304" pitchFamily="18" charset="0"/>
                  </a:rPr>
                  <a:t> + P</a:t>
                </a:r>
                <a:r>
                  <a:rPr lang="en-US" sz="2400" baseline="-25000" dirty="0">
                    <a:solidFill>
                      <a:srgbClr val="000000"/>
                    </a:solidFill>
                    <a:latin typeface="Times New Roman" panose="02020603050405020304" pitchFamily="18" charset="0"/>
                    <a:cs typeface="Times New Roman" panose="02020603050405020304" pitchFamily="18" charset="0"/>
                  </a:rPr>
                  <a:t>3</a:t>
                </a:r>
                <a:r>
                  <a:rPr lang="en-US" sz="2400" dirty="0">
                    <a:solidFill>
                      <a:srgbClr val="000000"/>
                    </a:solidFill>
                    <a:latin typeface="Times New Roman" panose="02020603050405020304" pitchFamily="18" charset="0"/>
                    <a:cs typeface="Times New Roman" panose="02020603050405020304" pitchFamily="18" charset="0"/>
                  </a:rPr>
                  <a:t>K</a:t>
                </a:r>
                <a:r>
                  <a:rPr lang="en-US" sz="2400" baseline="-25000" dirty="0">
                    <a:solidFill>
                      <a:srgbClr val="000000"/>
                    </a:solidFill>
                    <a:latin typeface="Times New Roman" panose="02020603050405020304" pitchFamily="18" charset="0"/>
                    <a:cs typeface="Times New Roman" panose="02020603050405020304" pitchFamily="18" charset="0"/>
                  </a:rPr>
                  <a:t>33</a:t>
                </a:r>
                <a:r>
                  <a:rPr lang="en-US" sz="2400" dirty="0">
                    <a:solidFill>
                      <a:srgbClr val="000000"/>
                    </a:solidFill>
                    <a:latin typeface="Times New Roman" panose="02020603050405020304" pitchFamily="18" charset="0"/>
                    <a:cs typeface="Times New Roman" panose="02020603050405020304" pitchFamily="18" charset="0"/>
                  </a:rPr>
                  <a:t>) mod 26</a:t>
                </a:r>
              </a:p>
              <a:p>
                <a:pPr marL="858837">
                  <a:lnSpc>
                    <a:spcPct val="150000"/>
                  </a:lnSpc>
                </a:pPr>
                <a:endParaRPr lang="en-US" sz="2400" dirty="0">
                  <a:solidFill>
                    <a:srgbClr val="000000"/>
                  </a:solidFill>
                  <a:latin typeface="Sitka Small" panose="02000505000000020004" pitchFamily="2" charset="0"/>
                </a:endParaRPr>
              </a:p>
              <a:p>
                <a:pPr marL="858837">
                  <a:lnSpc>
                    <a:spcPct val="150000"/>
                  </a:lnSpc>
                </a:pPr>
                <a:endParaRPr lang="en-US" sz="2800" dirty="0">
                  <a:solidFill>
                    <a:srgbClr val="000000"/>
                  </a:solidFill>
                  <a:latin typeface="Sitka Small" panose="02000505000000020004" pitchFamily="2" charset="0"/>
                </a:endParaRPr>
              </a:p>
              <a:p>
                <a:pPr marL="457200" indent="-457200">
                  <a:lnSpc>
                    <a:spcPct val="200000"/>
                  </a:lnSpc>
                  <a:buFont typeface="Wingdings" panose="05000000000000000000" pitchFamily="2" charset="2"/>
                  <a:buChar char="Ø"/>
                </a:pPr>
                <a:endParaRPr lang="en-US" sz="2800" dirty="0">
                  <a:solidFill>
                    <a:srgbClr val="000000"/>
                  </a:solidFill>
                  <a:latin typeface="TimesTenLTStdRoman"/>
                </a:endParaRPr>
              </a:p>
              <a:p>
                <a:pPr marL="457200" indent="-457200">
                  <a:lnSpc>
                    <a:spcPct val="200000"/>
                  </a:lnSpc>
                  <a:buFont typeface="Wingdings" panose="05000000000000000000" pitchFamily="2" charset="2"/>
                  <a:buChar char="ü"/>
                </a:pPr>
                <a:endParaRPr lang="en-US" sz="2800" dirty="0">
                  <a:solidFill>
                    <a:srgbClr val="000000"/>
                  </a:solidFill>
                  <a:latin typeface="TimesTenLTStdRoman"/>
                </a:endParaRPr>
              </a:p>
              <a:p>
                <a:pPr marL="457200" indent="-457200">
                  <a:lnSpc>
                    <a:spcPct val="200000"/>
                  </a:lnSpc>
                  <a:buFont typeface="Wingdings" panose="05000000000000000000" pitchFamily="2" charset="2"/>
                  <a:buChar char="ü"/>
                </a:pPr>
                <a:endParaRPr lang="en-US" sz="2800" dirty="0">
                  <a:solidFill>
                    <a:srgbClr val="000000"/>
                  </a:solidFill>
                  <a:effectLst/>
                  <a:latin typeface="TimesTenLTStdRoman"/>
                </a:endParaRPr>
              </a:p>
              <a:p>
                <a:pPr>
                  <a:lnSpc>
                    <a:spcPct val="200000"/>
                  </a:lnSpc>
                </a:pPr>
                <a:endParaRPr lang="en-US" sz="2800" dirty="0"/>
              </a:p>
            </p:txBody>
          </p:sp>
        </mc:Choice>
        <mc:Fallback xmlns="">
          <p:sp>
            <p:nvSpPr>
              <p:cNvPr id="10" name="مربع نص 9">
                <a:extLst>
                  <a:ext uri="{FF2B5EF4-FFF2-40B4-BE49-F238E27FC236}">
                    <a16:creationId xmlns:a16="http://schemas.microsoft.com/office/drawing/2014/main" id="{E0D05933-B1B5-5977-7B61-B49EF233071B}"/>
                  </a:ext>
                </a:extLst>
              </p:cNvPr>
              <p:cNvSpPr txBox="1">
                <a:spLocks noRot="1" noChangeAspect="1" noMove="1" noResize="1" noEditPoints="1" noAdjustHandles="1" noChangeArrowheads="1" noChangeShapeType="1" noTextEdit="1"/>
              </p:cNvSpPr>
              <p:nvPr/>
            </p:nvSpPr>
            <p:spPr>
              <a:xfrm>
                <a:off x="1387785" y="1480762"/>
                <a:ext cx="10496697" cy="9126216"/>
              </a:xfrm>
              <a:prstGeom prst="rect">
                <a:avLst/>
              </a:prstGeom>
              <a:blipFill>
                <a:blip r:embed="rId6"/>
                <a:stretch>
                  <a:fillRect l="-813" t="-534"/>
                </a:stretch>
              </a:blipFill>
            </p:spPr>
            <p:txBody>
              <a:bodyPr/>
              <a:lstStyle/>
              <a:p>
                <a:r>
                  <a:rPr lang="en-US">
                    <a:noFill/>
                  </a:rPr>
                  <a:t> </a:t>
                </a:r>
              </a:p>
            </p:txBody>
          </p:sp>
        </mc:Fallback>
      </mc:AlternateContent>
      <p:sp>
        <p:nvSpPr>
          <p:cNvPr id="7" name="سهم: لليسار 6">
            <a:extLst>
              <a:ext uri="{FF2B5EF4-FFF2-40B4-BE49-F238E27FC236}">
                <a16:creationId xmlns:a16="http://schemas.microsoft.com/office/drawing/2014/main" id="{915ED1B9-6F64-035D-B634-044810FE9E00}"/>
              </a:ext>
            </a:extLst>
          </p:cNvPr>
          <p:cNvSpPr/>
          <p:nvPr/>
        </p:nvSpPr>
        <p:spPr>
          <a:xfrm>
            <a:off x="8363415" y="3253718"/>
            <a:ext cx="2626112" cy="1301361"/>
          </a:xfrm>
          <a:prstGeom prst="lef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3200" b="1" dirty="0"/>
              <a:t>Encryption</a:t>
            </a:r>
          </a:p>
        </p:txBody>
      </p:sp>
    </p:spTree>
    <p:extLst>
      <p:ext uri="{BB962C8B-B14F-4D97-AF65-F5344CB8AC3E}">
        <p14:creationId xmlns:p14="http://schemas.microsoft.com/office/powerpoint/2010/main" val="1599043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469" y="565375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30</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ctr"/>
            <a:r>
              <a:rPr lang="en-US" sz="4000" b="1" dirty="0">
                <a:solidFill>
                  <a:schemeClr val="bg1"/>
                </a:solidFill>
              </a:rPr>
              <a:t>Hill Cipher Example</a:t>
            </a:r>
          </a:p>
        </p:txBody>
      </p:sp>
      <mc:AlternateContent xmlns:mc="http://schemas.openxmlformats.org/markup-compatibility/2006" xmlns:a14="http://schemas.microsoft.com/office/drawing/2010/main">
        <mc:Choice Requires="a14">
          <p:sp>
            <p:nvSpPr>
              <p:cNvPr id="7" name="مربع نص 6">
                <a:extLst>
                  <a:ext uri="{FF2B5EF4-FFF2-40B4-BE49-F238E27FC236}">
                    <a16:creationId xmlns:a16="http://schemas.microsoft.com/office/drawing/2014/main" id="{CC69BC46-E8C2-67D9-7B76-C37100983C5B}"/>
                  </a:ext>
                </a:extLst>
              </p:cNvPr>
              <p:cNvSpPr txBox="1"/>
              <p:nvPr/>
            </p:nvSpPr>
            <p:spPr>
              <a:xfrm>
                <a:off x="1112729" y="1585195"/>
                <a:ext cx="10584899" cy="5877763"/>
              </a:xfrm>
              <a:prstGeom prst="rect">
                <a:avLst/>
              </a:prstGeom>
              <a:noFill/>
            </p:spPr>
            <p:txBody>
              <a:bodyPr wrap="square">
                <a:spAutoFit/>
              </a:bodyPr>
              <a:lstStyle/>
              <a:p>
                <a:pPr algn="just"/>
                <a:r>
                  <a:rPr lang="en-US" sz="2400" b="1" i="1" dirty="0">
                    <a:solidFill>
                      <a:schemeClr val="accent1">
                        <a:lumMod val="50000"/>
                      </a:schemeClr>
                    </a:solidFill>
                  </a:rPr>
                  <a:t>Question: Encrypt</a:t>
                </a:r>
                <a:r>
                  <a:rPr lang="en-US" sz="2400" b="1" dirty="0">
                    <a:solidFill>
                      <a:schemeClr val="accent1">
                        <a:lumMod val="50000"/>
                      </a:schemeClr>
                    </a:solidFill>
                  </a:rPr>
                  <a:t>” pay more money</a:t>
                </a:r>
                <a:r>
                  <a:rPr lang="en-US" sz="2400" b="1" i="1" dirty="0">
                    <a:solidFill>
                      <a:schemeClr val="accent1">
                        <a:lumMod val="50000"/>
                      </a:schemeClr>
                    </a:solidFill>
                  </a:rPr>
                  <a:t>” using hill cipher with key</a:t>
                </a:r>
              </a:p>
              <a:p>
                <a:pPr algn="just"/>
                <a:endParaRPr lang="en-US" sz="2400" b="1" i="1" dirty="0">
                  <a:solidFill>
                    <a:schemeClr val="accent1">
                      <a:lumMod val="50000"/>
                    </a:schemeClr>
                  </a:solidFill>
                </a:endParaRPr>
              </a:p>
              <a:p>
                <a:pPr algn="just"/>
                <a14:m>
                  <m:oMathPara xmlns:m="http://schemas.openxmlformats.org/officeDocument/2006/math">
                    <m:oMathParaPr>
                      <m:jc m:val="centerGroup"/>
                    </m:oMathParaPr>
                    <m:oMath xmlns:m="http://schemas.openxmlformats.org/officeDocument/2006/math">
                      <m:d>
                        <m:dPr>
                          <m:ctrlPr>
                            <a:rPr lang="en-US" sz="2400" b="1" i="1" smtClean="0">
                              <a:solidFill>
                                <a:schemeClr val="accent1">
                                  <a:lumMod val="50000"/>
                                </a:schemeClr>
                              </a:solidFill>
                              <a:latin typeface="Cambria Math" panose="02040503050406030204" pitchFamily="18" charset="0"/>
                            </a:rPr>
                          </m:ctrlPr>
                        </m:dPr>
                        <m:e>
                          <m:m>
                            <m:mPr>
                              <m:mcs>
                                <m:mc>
                                  <m:mcPr>
                                    <m:count m:val="3"/>
                                    <m:mcJc m:val="center"/>
                                  </m:mcPr>
                                </m:mc>
                              </m:mcs>
                              <m:ctrlPr>
                                <a:rPr lang="en-US" sz="2400" b="1" i="1" smtClean="0">
                                  <a:solidFill>
                                    <a:schemeClr val="accent1">
                                      <a:lumMod val="50000"/>
                                    </a:schemeClr>
                                  </a:solidFill>
                                  <a:latin typeface="Cambria Math" panose="02040503050406030204" pitchFamily="18" charset="0"/>
                                </a:rPr>
                              </m:ctrlPr>
                            </m:mPr>
                            <m:mr>
                              <m:e>
                                <m:r>
                                  <m:rPr>
                                    <m:brk m:alnAt="7"/>
                                  </m:rPr>
                                  <a:rPr lang="en-US" sz="2400" b="1" i="1" smtClean="0">
                                    <a:solidFill>
                                      <a:schemeClr val="accent1">
                                        <a:lumMod val="50000"/>
                                      </a:schemeClr>
                                    </a:solidFill>
                                    <a:latin typeface="Cambria Math" panose="02040503050406030204" pitchFamily="18" charset="0"/>
                                  </a:rPr>
                                  <m:t>𝟏</m:t>
                                </m:r>
                                <m:r>
                                  <a:rPr lang="en-US" sz="2400" b="1" i="1" smtClean="0">
                                    <a:solidFill>
                                      <a:schemeClr val="accent1">
                                        <a:lumMod val="50000"/>
                                      </a:schemeClr>
                                    </a:solidFill>
                                    <a:latin typeface="Cambria Math" panose="02040503050406030204" pitchFamily="18" charset="0"/>
                                  </a:rPr>
                                  <m:t>𝟕</m:t>
                                </m:r>
                              </m:e>
                              <m:e>
                                <m:r>
                                  <a:rPr lang="en-US" sz="2400" b="1" i="1" smtClean="0">
                                    <a:solidFill>
                                      <a:schemeClr val="accent1">
                                        <a:lumMod val="50000"/>
                                      </a:schemeClr>
                                    </a:solidFill>
                                    <a:latin typeface="Cambria Math" panose="02040503050406030204" pitchFamily="18" charset="0"/>
                                  </a:rPr>
                                  <m:t>𝟏𝟕</m:t>
                                </m:r>
                              </m:e>
                              <m:e>
                                <m:r>
                                  <a:rPr lang="en-US" sz="2400" b="1" i="1" smtClean="0">
                                    <a:solidFill>
                                      <a:schemeClr val="accent1">
                                        <a:lumMod val="50000"/>
                                      </a:schemeClr>
                                    </a:solidFill>
                                    <a:latin typeface="Cambria Math" panose="02040503050406030204" pitchFamily="18" charset="0"/>
                                  </a:rPr>
                                  <m:t>𝟓</m:t>
                                </m:r>
                              </m:e>
                            </m:mr>
                            <m:mr>
                              <m:e>
                                <m:r>
                                  <a:rPr lang="en-US" sz="2400" b="1" i="1" smtClean="0">
                                    <a:solidFill>
                                      <a:schemeClr val="accent1">
                                        <a:lumMod val="50000"/>
                                      </a:schemeClr>
                                    </a:solidFill>
                                    <a:latin typeface="Cambria Math" panose="02040503050406030204" pitchFamily="18" charset="0"/>
                                  </a:rPr>
                                  <m:t>𝟐𝟏</m:t>
                                </m:r>
                              </m:e>
                              <m:e>
                                <m:r>
                                  <a:rPr lang="en-US" sz="2400" b="1" i="1" smtClean="0">
                                    <a:solidFill>
                                      <a:schemeClr val="accent1">
                                        <a:lumMod val="50000"/>
                                      </a:schemeClr>
                                    </a:solidFill>
                                    <a:latin typeface="Cambria Math" panose="02040503050406030204" pitchFamily="18" charset="0"/>
                                  </a:rPr>
                                  <m:t>𝟏𝟖</m:t>
                                </m:r>
                              </m:e>
                              <m:e>
                                <m:r>
                                  <a:rPr lang="en-US" sz="2400" b="1" i="1" smtClean="0">
                                    <a:solidFill>
                                      <a:schemeClr val="accent1">
                                        <a:lumMod val="50000"/>
                                      </a:schemeClr>
                                    </a:solidFill>
                                    <a:latin typeface="Cambria Math" panose="02040503050406030204" pitchFamily="18" charset="0"/>
                                  </a:rPr>
                                  <m:t>𝟐𝟏</m:t>
                                </m:r>
                              </m:e>
                            </m:mr>
                            <m:mr>
                              <m:e>
                                <m:r>
                                  <a:rPr lang="en-US" sz="2400" b="1" i="1" smtClean="0">
                                    <a:solidFill>
                                      <a:schemeClr val="accent1">
                                        <a:lumMod val="50000"/>
                                      </a:schemeClr>
                                    </a:solidFill>
                                    <a:latin typeface="Cambria Math" panose="02040503050406030204" pitchFamily="18" charset="0"/>
                                  </a:rPr>
                                  <m:t>𝟐</m:t>
                                </m:r>
                              </m:e>
                              <m:e>
                                <m:r>
                                  <a:rPr lang="en-US" sz="2400" b="1" i="1" smtClean="0">
                                    <a:solidFill>
                                      <a:schemeClr val="accent1">
                                        <a:lumMod val="50000"/>
                                      </a:schemeClr>
                                    </a:solidFill>
                                    <a:latin typeface="Cambria Math" panose="02040503050406030204" pitchFamily="18" charset="0"/>
                                  </a:rPr>
                                  <m:t>𝟐</m:t>
                                </m:r>
                              </m:e>
                              <m:e>
                                <m:r>
                                  <a:rPr lang="en-US" sz="2400" b="1" i="1" smtClean="0">
                                    <a:solidFill>
                                      <a:schemeClr val="accent1">
                                        <a:lumMod val="50000"/>
                                      </a:schemeClr>
                                    </a:solidFill>
                                    <a:latin typeface="Cambria Math" panose="02040503050406030204" pitchFamily="18" charset="0"/>
                                  </a:rPr>
                                  <m:t>𝟏𝟗</m:t>
                                </m:r>
                              </m:e>
                            </m:mr>
                          </m:m>
                        </m:e>
                      </m:d>
                    </m:oMath>
                  </m:oMathPara>
                </a14:m>
                <a:endParaRPr lang="en-US" sz="2400" b="1" i="1" dirty="0">
                  <a:solidFill>
                    <a:schemeClr val="accent1">
                      <a:lumMod val="50000"/>
                    </a:schemeClr>
                  </a:solidFill>
                </a:endParaRPr>
              </a:p>
              <a:p>
                <a:pPr algn="just"/>
                <a:r>
                  <a:rPr lang="en-US" sz="2400" b="1" i="1" dirty="0">
                    <a:solidFill>
                      <a:schemeClr val="accent1">
                        <a:lumMod val="50000"/>
                      </a:schemeClr>
                    </a:solidFill>
                  </a:rPr>
                  <a:t>Solution:</a:t>
                </a: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r>
                  <a:rPr lang="en-US" sz="2400" b="1" i="1" dirty="0">
                    <a:solidFill>
                      <a:schemeClr val="accent1">
                        <a:lumMod val="50000"/>
                      </a:schemeClr>
                    </a:solidFill>
                  </a:rPr>
                  <a:t>Key= 3*3 Matrix</a:t>
                </a:r>
              </a:p>
              <a:p>
                <a:pPr algn="just"/>
                <a:r>
                  <a:rPr lang="en-US" sz="2400" b="1" i="1" dirty="0">
                    <a:solidFill>
                      <a:schemeClr val="accent1">
                        <a:lumMod val="50000"/>
                      </a:schemeClr>
                    </a:solidFill>
                  </a:rPr>
                  <a:t>PT= pay    mor   emo   </a:t>
                </a:r>
                <a:r>
                  <a:rPr lang="en-US" sz="2400" b="1" i="1" dirty="0" err="1">
                    <a:solidFill>
                      <a:schemeClr val="accent1">
                        <a:lumMod val="50000"/>
                      </a:schemeClr>
                    </a:solidFill>
                  </a:rPr>
                  <a:t>ney</a:t>
                </a:r>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p:txBody>
          </p:sp>
        </mc:Choice>
        <mc:Fallback xmlns="">
          <p:sp>
            <p:nvSpPr>
              <p:cNvPr id="7" name="مربع نص 6">
                <a:extLst>
                  <a:ext uri="{FF2B5EF4-FFF2-40B4-BE49-F238E27FC236}">
                    <a16:creationId xmlns:a16="http://schemas.microsoft.com/office/drawing/2014/main" id="{CC69BC46-E8C2-67D9-7B76-C37100983C5B}"/>
                  </a:ext>
                </a:extLst>
              </p:cNvPr>
              <p:cNvSpPr txBox="1">
                <a:spLocks noRot="1" noChangeAspect="1" noMove="1" noResize="1" noEditPoints="1" noAdjustHandles="1" noChangeArrowheads="1" noChangeShapeType="1" noTextEdit="1"/>
              </p:cNvSpPr>
              <p:nvPr/>
            </p:nvSpPr>
            <p:spPr>
              <a:xfrm>
                <a:off x="1112729" y="1585195"/>
                <a:ext cx="10584899" cy="5877763"/>
              </a:xfrm>
              <a:prstGeom prst="rect">
                <a:avLst/>
              </a:prstGeom>
              <a:blipFill>
                <a:blip r:embed="rId6"/>
                <a:stretch>
                  <a:fillRect l="-922" t="-830"/>
                </a:stretch>
              </a:blipFill>
            </p:spPr>
            <p:txBody>
              <a:bodyPr/>
              <a:lstStyle/>
              <a:p>
                <a:r>
                  <a:rPr lang="en-US">
                    <a:noFill/>
                  </a:rPr>
                  <a:t> </a:t>
                </a:r>
              </a:p>
            </p:txBody>
          </p:sp>
        </mc:Fallback>
      </mc:AlternateContent>
      <p:graphicFrame>
        <p:nvGraphicFramePr>
          <p:cNvPr id="15" name="جدول 15">
            <a:extLst>
              <a:ext uri="{FF2B5EF4-FFF2-40B4-BE49-F238E27FC236}">
                <a16:creationId xmlns:a16="http://schemas.microsoft.com/office/drawing/2014/main" id="{58E132D3-D75D-5A3B-F7A6-02079C6DDEBD}"/>
              </a:ext>
            </a:extLst>
          </p:cNvPr>
          <p:cNvGraphicFramePr>
            <a:graphicFrameLocks noGrp="1"/>
          </p:cNvGraphicFramePr>
          <p:nvPr>
            <p:extLst>
              <p:ext uri="{D42A27DB-BD31-4B8C-83A1-F6EECF244321}">
                <p14:modId xmlns:p14="http://schemas.microsoft.com/office/powerpoint/2010/main" val="767832198"/>
              </p:ext>
            </p:extLst>
          </p:nvPr>
        </p:nvGraphicFramePr>
        <p:xfrm>
          <a:off x="2110058" y="3968570"/>
          <a:ext cx="8127996" cy="741680"/>
        </p:xfrm>
        <a:graphic>
          <a:graphicData uri="http://schemas.openxmlformats.org/drawingml/2006/table">
            <a:tbl>
              <a:tblPr firstRow="1" bandRow="1">
                <a:tableStyleId>{5C22544A-7EE6-4342-B048-85BDC9FD1C3A}</a:tableStyleId>
              </a:tblPr>
              <a:tblGrid>
                <a:gridCol w="677333">
                  <a:extLst>
                    <a:ext uri="{9D8B030D-6E8A-4147-A177-3AD203B41FA5}">
                      <a16:colId xmlns:a16="http://schemas.microsoft.com/office/drawing/2014/main" val="1860608389"/>
                    </a:ext>
                  </a:extLst>
                </a:gridCol>
                <a:gridCol w="677333">
                  <a:extLst>
                    <a:ext uri="{9D8B030D-6E8A-4147-A177-3AD203B41FA5}">
                      <a16:colId xmlns:a16="http://schemas.microsoft.com/office/drawing/2014/main" val="3743305886"/>
                    </a:ext>
                  </a:extLst>
                </a:gridCol>
                <a:gridCol w="677333">
                  <a:extLst>
                    <a:ext uri="{9D8B030D-6E8A-4147-A177-3AD203B41FA5}">
                      <a16:colId xmlns:a16="http://schemas.microsoft.com/office/drawing/2014/main" val="508490690"/>
                    </a:ext>
                  </a:extLst>
                </a:gridCol>
                <a:gridCol w="677333">
                  <a:extLst>
                    <a:ext uri="{9D8B030D-6E8A-4147-A177-3AD203B41FA5}">
                      <a16:colId xmlns:a16="http://schemas.microsoft.com/office/drawing/2014/main" val="3164716494"/>
                    </a:ext>
                  </a:extLst>
                </a:gridCol>
                <a:gridCol w="677333">
                  <a:extLst>
                    <a:ext uri="{9D8B030D-6E8A-4147-A177-3AD203B41FA5}">
                      <a16:colId xmlns:a16="http://schemas.microsoft.com/office/drawing/2014/main" val="3275370683"/>
                    </a:ext>
                  </a:extLst>
                </a:gridCol>
                <a:gridCol w="677333">
                  <a:extLst>
                    <a:ext uri="{9D8B030D-6E8A-4147-A177-3AD203B41FA5}">
                      <a16:colId xmlns:a16="http://schemas.microsoft.com/office/drawing/2014/main" val="331118366"/>
                    </a:ext>
                  </a:extLst>
                </a:gridCol>
                <a:gridCol w="677333">
                  <a:extLst>
                    <a:ext uri="{9D8B030D-6E8A-4147-A177-3AD203B41FA5}">
                      <a16:colId xmlns:a16="http://schemas.microsoft.com/office/drawing/2014/main" val="3051536927"/>
                    </a:ext>
                  </a:extLst>
                </a:gridCol>
                <a:gridCol w="677333">
                  <a:extLst>
                    <a:ext uri="{9D8B030D-6E8A-4147-A177-3AD203B41FA5}">
                      <a16:colId xmlns:a16="http://schemas.microsoft.com/office/drawing/2014/main" val="1292007532"/>
                    </a:ext>
                  </a:extLst>
                </a:gridCol>
                <a:gridCol w="677333">
                  <a:extLst>
                    <a:ext uri="{9D8B030D-6E8A-4147-A177-3AD203B41FA5}">
                      <a16:colId xmlns:a16="http://schemas.microsoft.com/office/drawing/2014/main" val="2824844907"/>
                    </a:ext>
                  </a:extLst>
                </a:gridCol>
                <a:gridCol w="677333">
                  <a:extLst>
                    <a:ext uri="{9D8B030D-6E8A-4147-A177-3AD203B41FA5}">
                      <a16:colId xmlns:a16="http://schemas.microsoft.com/office/drawing/2014/main" val="1953877142"/>
                    </a:ext>
                  </a:extLst>
                </a:gridCol>
                <a:gridCol w="677333">
                  <a:extLst>
                    <a:ext uri="{9D8B030D-6E8A-4147-A177-3AD203B41FA5}">
                      <a16:colId xmlns:a16="http://schemas.microsoft.com/office/drawing/2014/main" val="2169200672"/>
                    </a:ext>
                  </a:extLst>
                </a:gridCol>
                <a:gridCol w="677333">
                  <a:extLst>
                    <a:ext uri="{9D8B030D-6E8A-4147-A177-3AD203B41FA5}">
                      <a16:colId xmlns:a16="http://schemas.microsoft.com/office/drawing/2014/main" val="2192403295"/>
                    </a:ext>
                  </a:extLst>
                </a:gridCol>
              </a:tblGrid>
              <a:tr h="370840">
                <a:tc>
                  <a:txBody>
                    <a:bodyPr/>
                    <a:lstStyle/>
                    <a:p>
                      <a:pPr algn="ctr"/>
                      <a:r>
                        <a:rPr lang="en-US" b="1" dirty="0"/>
                        <a:t>p</a:t>
                      </a:r>
                    </a:p>
                  </a:txBody>
                  <a:tcPr/>
                </a:tc>
                <a:tc>
                  <a:txBody>
                    <a:bodyPr/>
                    <a:lstStyle/>
                    <a:p>
                      <a:pPr algn="ctr"/>
                      <a:r>
                        <a:rPr lang="en-US" b="1" dirty="0"/>
                        <a:t>a</a:t>
                      </a:r>
                    </a:p>
                  </a:txBody>
                  <a:tcPr/>
                </a:tc>
                <a:tc>
                  <a:txBody>
                    <a:bodyPr/>
                    <a:lstStyle/>
                    <a:p>
                      <a:pPr algn="ctr"/>
                      <a:r>
                        <a:rPr lang="en-US" b="1" dirty="0"/>
                        <a:t>y</a:t>
                      </a:r>
                    </a:p>
                  </a:txBody>
                  <a:tcPr/>
                </a:tc>
                <a:tc>
                  <a:txBody>
                    <a:bodyPr/>
                    <a:lstStyle/>
                    <a:p>
                      <a:pPr algn="ctr"/>
                      <a:r>
                        <a:rPr lang="en-US" b="1" dirty="0"/>
                        <a:t>m</a:t>
                      </a:r>
                    </a:p>
                  </a:txBody>
                  <a:tcPr/>
                </a:tc>
                <a:tc>
                  <a:txBody>
                    <a:bodyPr/>
                    <a:lstStyle/>
                    <a:p>
                      <a:pPr algn="ctr"/>
                      <a:r>
                        <a:rPr lang="en-US" b="1" dirty="0"/>
                        <a:t>o</a:t>
                      </a:r>
                    </a:p>
                  </a:txBody>
                  <a:tcPr/>
                </a:tc>
                <a:tc>
                  <a:txBody>
                    <a:bodyPr/>
                    <a:lstStyle/>
                    <a:p>
                      <a:pPr algn="ctr"/>
                      <a:r>
                        <a:rPr lang="en-US" b="1" dirty="0"/>
                        <a:t>r</a:t>
                      </a:r>
                    </a:p>
                  </a:txBody>
                  <a:tcPr/>
                </a:tc>
                <a:tc>
                  <a:txBody>
                    <a:bodyPr/>
                    <a:lstStyle/>
                    <a:p>
                      <a:pPr algn="ctr"/>
                      <a:r>
                        <a:rPr lang="en-US" b="1" dirty="0"/>
                        <a:t>e</a:t>
                      </a:r>
                    </a:p>
                  </a:txBody>
                  <a:tcPr/>
                </a:tc>
                <a:tc>
                  <a:txBody>
                    <a:bodyPr/>
                    <a:lstStyle/>
                    <a:p>
                      <a:pPr algn="ctr"/>
                      <a:r>
                        <a:rPr lang="en-US" b="1" dirty="0"/>
                        <a:t>m</a:t>
                      </a:r>
                    </a:p>
                  </a:txBody>
                  <a:tcPr/>
                </a:tc>
                <a:tc>
                  <a:txBody>
                    <a:bodyPr/>
                    <a:lstStyle/>
                    <a:p>
                      <a:pPr algn="ctr"/>
                      <a:r>
                        <a:rPr lang="en-US" b="1" dirty="0"/>
                        <a:t>o</a:t>
                      </a:r>
                    </a:p>
                  </a:txBody>
                  <a:tcPr/>
                </a:tc>
                <a:tc>
                  <a:txBody>
                    <a:bodyPr/>
                    <a:lstStyle/>
                    <a:p>
                      <a:pPr algn="ctr"/>
                      <a:r>
                        <a:rPr lang="en-US" b="1" dirty="0"/>
                        <a:t>n</a:t>
                      </a:r>
                    </a:p>
                  </a:txBody>
                  <a:tcPr/>
                </a:tc>
                <a:tc>
                  <a:txBody>
                    <a:bodyPr/>
                    <a:lstStyle/>
                    <a:p>
                      <a:pPr algn="ctr"/>
                      <a:r>
                        <a:rPr lang="en-US" b="1" dirty="0"/>
                        <a:t>e</a:t>
                      </a:r>
                    </a:p>
                  </a:txBody>
                  <a:tcPr/>
                </a:tc>
                <a:tc>
                  <a:txBody>
                    <a:bodyPr/>
                    <a:lstStyle/>
                    <a:p>
                      <a:pPr algn="ctr"/>
                      <a:r>
                        <a:rPr lang="en-US" b="1" dirty="0"/>
                        <a:t>y</a:t>
                      </a:r>
                    </a:p>
                  </a:txBody>
                  <a:tcPr/>
                </a:tc>
                <a:extLst>
                  <a:ext uri="{0D108BD9-81ED-4DB2-BD59-A6C34878D82A}">
                    <a16:rowId xmlns:a16="http://schemas.microsoft.com/office/drawing/2014/main" val="669011515"/>
                  </a:ext>
                </a:extLst>
              </a:tr>
              <a:tr h="370840">
                <a:tc>
                  <a:txBody>
                    <a:bodyPr/>
                    <a:lstStyle/>
                    <a:p>
                      <a:pPr algn="ctr"/>
                      <a:r>
                        <a:rPr lang="en-US" b="1" dirty="0"/>
                        <a:t>15</a:t>
                      </a:r>
                    </a:p>
                  </a:txBody>
                  <a:tcPr/>
                </a:tc>
                <a:tc>
                  <a:txBody>
                    <a:bodyPr/>
                    <a:lstStyle/>
                    <a:p>
                      <a:pPr algn="ctr"/>
                      <a:r>
                        <a:rPr lang="en-US" b="1" dirty="0"/>
                        <a:t>0</a:t>
                      </a:r>
                    </a:p>
                  </a:txBody>
                  <a:tcPr/>
                </a:tc>
                <a:tc>
                  <a:txBody>
                    <a:bodyPr/>
                    <a:lstStyle/>
                    <a:p>
                      <a:pPr algn="ctr"/>
                      <a:r>
                        <a:rPr lang="en-US" b="1" dirty="0"/>
                        <a:t>24</a:t>
                      </a:r>
                    </a:p>
                  </a:txBody>
                  <a:tcPr/>
                </a:tc>
                <a:tc>
                  <a:txBody>
                    <a:bodyPr/>
                    <a:lstStyle/>
                    <a:p>
                      <a:pPr algn="ctr"/>
                      <a:r>
                        <a:rPr lang="en-US" b="1" dirty="0"/>
                        <a:t>12</a:t>
                      </a:r>
                    </a:p>
                  </a:txBody>
                  <a:tcPr/>
                </a:tc>
                <a:tc>
                  <a:txBody>
                    <a:bodyPr/>
                    <a:lstStyle/>
                    <a:p>
                      <a:pPr algn="ctr"/>
                      <a:r>
                        <a:rPr lang="en-US" b="1" dirty="0"/>
                        <a:t>14</a:t>
                      </a:r>
                    </a:p>
                  </a:txBody>
                  <a:tcPr/>
                </a:tc>
                <a:tc>
                  <a:txBody>
                    <a:bodyPr/>
                    <a:lstStyle/>
                    <a:p>
                      <a:pPr algn="ctr"/>
                      <a:r>
                        <a:rPr lang="en-US" b="1" dirty="0"/>
                        <a:t>17</a:t>
                      </a:r>
                    </a:p>
                  </a:txBody>
                  <a:tcPr/>
                </a:tc>
                <a:tc>
                  <a:txBody>
                    <a:bodyPr/>
                    <a:lstStyle/>
                    <a:p>
                      <a:pPr algn="ctr"/>
                      <a:r>
                        <a:rPr lang="en-US" b="1" dirty="0"/>
                        <a:t>4</a:t>
                      </a:r>
                    </a:p>
                  </a:txBody>
                  <a:tcPr/>
                </a:tc>
                <a:tc>
                  <a:txBody>
                    <a:bodyPr/>
                    <a:lstStyle/>
                    <a:p>
                      <a:pPr algn="ctr"/>
                      <a:r>
                        <a:rPr lang="en-US" b="1" dirty="0"/>
                        <a:t>12</a:t>
                      </a:r>
                    </a:p>
                  </a:txBody>
                  <a:tcPr/>
                </a:tc>
                <a:tc>
                  <a:txBody>
                    <a:bodyPr/>
                    <a:lstStyle/>
                    <a:p>
                      <a:pPr algn="ctr"/>
                      <a:r>
                        <a:rPr lang="en-US" b="1" dirty="0"/>
                        <a:t>14</a:t>
                      </a:r>
                    </a:p>
                  </a:txBody>
                  <a:tcPr/>
                </a:tc>
                <a:tc>
                  <a:txBody>
                    <a:bodyPr/>
                    <a:lstStyle/>
                    <a:p>
                      <a:pPr algn="ctr"/>
                      <a:r>
                        <a:rPr lang="en-US" b="1" dirty="0"/>
                        <a:t>13</a:t>
                      </a:r>
                    </a:p>
                  </a:txBody>
                  <a:tcPr/>
                </a:tc>
                <a:tc>
                  <a:txBody>
                    <a:bodyPr/>
                    <a:lstStyle/>
                    <a:p>
                      <a:pPr algn="ctr"/>
                      <a:r>
                        <a:rPr lang="en-US" b="1" dirty="0"/>
                        <a:t>4</a:t>
                      </a:r>
                    </a:p>
                  </a:txBody>
                  <a:tcPr/>
                </a:tc>
                <a:tc>
                  <a:txBody>
                    <a:bodyPr/>
                    <a:lstStyle/>
                    <a:p>
                      <a:pPr algn="ctr"/>
                      <a:r>
                        <a:rPr lang="en-US" b="1" dirty="0"/>
                        <a:t>24</a:t>
                      </a:r>
                    </a:p>
                  </a:txBody>
                  <a:tcPr/>
                </a:tc>
                <a:extLst>
                  <a:ext uri="{0D108BD9-81ED-4DB2-BD59-A6C34878D82A}">
                    <a16:rowId xmlns:a16="http://schemas.microsoft.com/office/drawing/2014/main" val="1074282472"/>
                  </a:ext>
                </a:extLst>
              </a:tr>
            </a:tbl>
          </a:graphicData>
        </a:graphic>
      </p:graphicFrame>
    </p:spTree>
    <p:extLst>
      <p:ext uri="{BB962C8B-B14F-4D97-AF65-F5344CB8AC3E}">
        <p14:creationId xmlns:p14="http://schemas.microsoft.com/office/powerpoint/2010/main" val="3546937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469" y="5653750"/>
            <a:ext cx="1222425" cy="1096206"/>
          </a:xfrm>
          <a:prstGeom prst="rect">
            <a:avLst/>
          </a:prstGeom>
        </p:spPr>
      </p:pic>
      <p:pic>
        <p:nvPicPr>
          <p:cNvPr id="3" name="Picture 2"/>
          <p:cNvPicPr>
            <a:picLocks noChangeAspect="1"/>
          </p:cNvPicPr>
          <p:nvPr/>
        </p:nvPicPr>
        <p:blipFill>
          <a:blip r:embed="rId4"/>
          <a:stretch>
            <a:fillRect/>
          </a:stretch>
        </p:blipFill>
        <p:spPr>
          <a:xfrm>
            <a:off x="2313779" y="609943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31</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ctr"/>
            <a:r>
              <a:rPr lang="en-US" sz="4000" b="1" dirty="0">
                <a:solidFill>
                  <a:schemeClr val="bg1"/>
                </a:solidFill>
              </a:rPr>
              <a:t>Hill Cipher Example</a:t>
            </a:r>
          </a:p>
        </p:txBody>
      </p:sp>
      <mc:AlternateContent xmlns:mc="http://schemas.openxmlformats.org/markup-compatibility/2006" xmlns:a14="http://schemas.microsoft.com/office/drawing/2010/main">
        <mc:Choice Requires="a14">
          <p:sp>
            <p:nvSpPr>
              <p:cNvPr id="7" name="مربع نص 6">
                <a:extLst>
                  <a:ext uri="{FF2B5EF4-FFF2-40B4-BE49-F238E27FC236}">
                    <a16:creationId xmlns:a16="http://schemas.microsoft.com/office/drawing/2014/main" id="{CC69BC46-E8C2-67D9-7B76-C37100983C5B}"/>
                  </a:ext>
                </a:extLst>
              </p:cNvPr>
              <p:cNvSpPr txBox="1"/>
              <p:nvPr/>
            </p:nvSpPr>
            <p:spPr>
              <a:xfrm>
                <a:off x="1112729" y="1585195"/>
                <a:ext cx="10584899" cy="6094104"/>
              </a:xfrm>
              <a:prstGeom prst="rect">
                <a:avLst/>
              </a:prstGeom>
              <a:noFill/>
            </p:spPr>
            <p:txBody>
              <a:bodyPr wrap="square">
                <a:spAutoFit/>
              </a:bodyPr>
              <a:lstStyle/>
              <a:p>
                <a:pPr algn="just"/>
                <a:r>
                  <a:rPr lang="en-US" sz="2000" b="1" i="1" dirty="0">
                    <a:solidFill>
                      <a:schemeClr val="accent1">
                        <a:lumMod val="50000"/>
                      </a:schemeClr>
                    </a:solidFill>
                  </a:rPr>
                  <a:t>Encryption :pay</a:t>
                </a: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m:rPr>
                                  <m:brk m:alnAt="7"/>
                                </m:rP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𝟑𝟑</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i="1" dirty="0">
                  <a:solidFill>
                    <a:schemeClr val="accent1">
                      <a:lumMod val="50000"/>
                    </a:schemeClr>
                  </a:solidFill>
                </a:endParaRP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)=(15 0 24)</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𝟓</m:t>
                              </m:r>
                            </m:e>
                          </m:mr>
                          <m:mr>
                            <m:e>
                              <m:r>
                                <a:rPr lang="en-US" sz="2000" b="1" i="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𝟏𝟖</m:t>
                              </m:r>
                            </m:e>
                            <m:e>
                              <m:r>
                                <a:rPr lang="en-US" sz="2000" b="1" i="0" smtClean="0">
                                  <a:solidFill>
                                    <a:srgbClr val="000000"/>
                                  </a:solidFill>
                                  <a:latin typeface="Cambria Math" panose="02040503050406030204" pitchFamily="18" charset="0"/>
                                </a:rPr>
                                <m:t>𝟐𝟏</m:t>
                              </m:r>
                            </m:e>
                          </m:mr>
                          <m:mr>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𝟏𝟗</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dirty="0">
                  <a:solidFill>
                    <a:srgbClr val="000000"/>
                  </a:solidFill>
                  <a:latin typeface="Times New Roman" panose="02020603050405020304" pitchFamily="18" charset="0"/>
                  <a:cs typeface="Times New Roman" panose="02020603050405020304" pitchFamily="18" charset="0"/>
                </a:endParaRPr>
              </a:p>
              <a:p>
                <a:pPr algn="just"/>
                <a:r>
                  <a:rPr lang="en-US" sz="2000" dirty="0">
                    <a:solidFill>
                      <a:srgbClr val="000000"/>
                    </a:solidFill>
                    <a:latin typeface="Times New Roman" panose="02020603050405020304" pitchFamily="18" charset="0"/>
                    <a:cs typeface="Times New Roman" panose="02020603050405020304" pitchFamily="18" charset="0"/>
                  </a:rPr>
                  <a:t>                 = </a:t>
                </a:r>
                <a:r>
                  <a:rPr lang="en-US" sz="2000" b="1" dirty="0">
                    <a:solidFill>
                      <a:srgbClr val="000000"/>
                    </a:solidFill>
                    <a:latin typeface="Times New Roman" panose="02020603050405020304" pitchFamily="18" charset="0"/>
                    <a:cs typeface="Times New Roman" panose="02020603050405020304" pitchFamily="18" charset="0"/>
                  </a:rPr>
                  <a:t>(15*17+0*21+24*2  15*17+15*18+15*2   15*5+15*21+15*19)  mod 26</a:t>
                </a:r>
              </a:p>
              <a:p>
                <a:pPr algn="just"/>
                <a:r>
                  <a:rPr lang="en-US" sz="2000" b="1" dirty="0">
                    <a:solidFill>
                      <a:srgbClr val="000000"/>
                    </a:solidFill>
                    <a:latin typeface="Times New Roman" panose="02020603050405020304" pitchFamily="18" charset="0"/>
                    <a:cs typeface="Times New Roman" panose="02020603050405020304" pitchFamily="18" charset="0"/>
                  </a:rPr>
                  <a:t>                 = (303 303 531) mod 26</a:t>
                </a:r>
              </a:p>
              <a:p>
                <a:pPr algn="just"/>
                <a:r>
                  <a:rPr lang="en-US" sz="2000" b="1" dirty="0">
                    <a:solidFill>
                      <a:srgbClr val="000000"/>
                    </a:solidFill>
                    <a:latin typeface="Times New Roman" panose="02020603050405020304" pitchFamily="18" charset="0"/>
                    <a:cs typeface="Times New Roman" panose="02020603050405020304" pitchFamily="18" charset="0"/>
                  </a:rPr>
                  <a:t>                 = (17 17 11)</a:t>
                </a:r>
              </a:p>
              <a:p>
                <a:pPr algn="just"/>
                <a:r>
                  <a:rPr lang="en-US" sz="2000" b="1" dirty="0">
                    <a:solidFill>
                      <a:srgbClr val="000000"/>
                    </a:solidFill>
                    <a:latin typeface="Times New Roman" panose="02020603050405020304" pitchFamily="18" charset="0"/>
                    <a:cs typeface="Times New Roman" panose="02020603050405020304" pitchFamily="18" charset="0"/>
                  </a:rPr>
                  <a:t>                 = (R </a:t>
                </a:r>
                <a:r>
                  <a:rPr lang="en-US" sz="2000" b="1" dirty="0" err="1">
                    <a:solidFill>
                      <a:srgbClr val="000000"/>
                    </a:solidFill>
                    <a:latin typeface="Times New Roman" panose="02020603050405020304" pitchFamily="18" charset="0"/>
                    <a:cs typeface="Times New Roman" panose="02020603050405020304" pitchFamily="18" charset="0"/>
                  </a:rPr>
                  <a:t>R</a:t>
                </a:r>
                <a:r>
                  <a:rPr lang="en-US" sz="2000" b="1" dirty="0">
                    <a:solidFill>
                      <a:srgbClr val="000000"/>
                    </a:solidFill>
                    <a:latin typeface="Times New Roman" panose="02020603050405020304" pitchFamily="18" charset="0"/>
                    <a:cs typeface="Times New Roman" panose="02020603050405020304" pitchFamily="18" charset="0"/>
                  </a:rPr>
                  <a:t> L)</a:t>
                </a: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p:txBody>
          </p:sp>
        </mc:Choice>
        <mc:Fallback xmlns="">
          <p:sp>
            <p:nvSpPr>
              <p:cNvPr id="7" name="مربع نص 6">
                <a:extLst>
                  <a:ext uri="{FF2B5EF4-FFF2-40B4-BE49-F238E27FC236}">
                    <a16:creationId xmlns:a16="http://schemas.microsoft.com/office/drawing/2014/main" id="{CC69BC46-E8C2-67D9-7B76-C37100983C5B}"/>
                  </a:ext>
                </a:extLst>
              </p:cNvPr>
              <p:cNvSpPr txBox="1">
                <a:spLocks noRot="1" noChangeAspect="1" noMove="1" noResize="1" noEditPoints="1" noAdjustHandles="1" noChangeArrowheads="1" noChangeShapeType="1" noTextEdit="1"/>
              </p:cNvSpPr>
              <p:nvPr/>
            </p:nvSpPr>
            <p:spPr>
              <a:xfrm>
                <a:off x="1112729" y="1585195"/>
                <a:ext cx="10584899" cy="6094104"/>
              </a:xfrm>
              <a:prstGeom prst="rect">
                <a:avLst/>
              </a:prstGeom>
              <a:blipFill>
                <a:blip r:embed="rId7"/>
                <a:stretch>
                  <a:fillRect l="-634" t="-500"/>
                </a:stretch>
              </a:blipFill>
            </p:spPr>
            <p:txBody>
              <a:bodyPr/>
              <a:lstStyle/>
              <a:p>
                <a:r>
                  <a:rPr lang="en-US">
                    <a:noFill/>
                  </a:rPr>
                  <a:t> </a:t>
                </a:r>
              </a:p>
            </p:txBody>
          </p:sp>
        </mc:Fallback>
      </mc:AlternateContent>
    </p:spTree>
    <p:extLst>
      <p:ext uri="{BB962C8B-B14F-4D97-AF65-F5344CB8AC3E}">
        <p14:creationId xmlns:p14="http://schemas.microsoft.com/office/powerpoint/2010/main" val="6377712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469" y="5653750"/>
            <a:ext cx="1222425" cy="1096206"/>
          </a:xfrm>
          <a:prstGeom prst="rect">
            <a:avLst/>
          </a:prstGeom>
        </p:spPr>
      </p:pic>
      <p:pic>
        <p:nvPicPr>
          <p:cNvPr id="3" name="Picture 2"/>
          <p:cNvPicPr>
            <a:picLocks noChangeAspect="1"/>
          </p:cNvPicPr>
          <p:nvPr/>
        </p:nvPicPr>
        <p:blipFill>
          <a:blip r:embed="rId4"/>
          <a:stretch>
            <a:fillRect/>
          </a:stretch>
        </p:blipFill>
        <p:spPr>
          <a:xfrm>
            <a:off x="2313779" y="609943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32</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ctr"/>
            <a:r>
              <a:rPr lang="en-US" sz="4000" b="1" dirty="0">
                <a:solidFill>
                  <a:schemeClr val="bg1"/>
                </a:solidFill>
              </a:rPr>
              <a:t>Hill Cipher Example</a:t>
            </a:r>
          </a:p>
        </p:txBody>
      </p:sp>
      <mc:AlternateContent xmlns:mc="http://schemas.openxmlformats.org/markup-compatibility/2006" xmlns:a14="http://schemas.microsoft.com/office/drawing/2010/main">
        <mc:Choice Requires="a14">
          <p:sp>
            <p:nvSpPr>
              <p:cNvPr id="7" name="مربع نص 6">
                <a:extLst>
                  <a:ext uri="{FF2B5EF4-FFF2-40B4-BE49-F238E27FC236}">
                    <a16:creationId xmlns:a16="http://schemas.microsoft.com/office/drawing/2014/main" id="{CC69BC46-E8C2-67D9-7B76-C37100983C5B}"/>
                  </a:ext>
                </a:extLst>
              </p:cNvPr>
              <p:cNvSpPr txBox="1"/>
              <p:nvPr/>
            </p:nvSpPr>
            <p:spPr>
              <a:xfrm>
                <a:off x="1112729" y="1585195"/>
                <a:ext cx="10584899" cy="6094104"/>
              </a:xfrm>
              <a:prstGeom prst="rect">
                <a:avLst/>
              </a:prstGeom>
              <a:noFill/>
            </p:spPr>
            <p:txBody>
              <a:bodyPr wrap="square">
                <a:spAutoFit/>
              </a:bodyPr>
              <a:lstStyle/>
              <a:p>
                <a:pPr algn="just"/>
                <a:r>
                  <a:rPr lang="en-US" sz="2000" b="1" i="1" dirty="0">
                    <a:solidFill>
                      <a:schemeClr val="accent1">
                        <a:lumMod val="50000"/>
                      </a:schemeClr>
                    </a:solidFill>
                  </a:rPr>
                  <a:t>Encryption :mor</a:t>
                </a: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m:rPr>
                                  <m:brk m:alnAt="7"/>
                                </m:rP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𝟑𝟑</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i="1" dirty="0">
                  <a:solidFill>
                    <a:schemeClr val="accent1">
                      <a:lumMod val="50000"/>
                    </a:schemeClr>
                  </a:solidFill>
                </a:endParaRP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)=(12 14 17)</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𝟓</m:t>
                              </m:r>
                            </m:e>
                          </m:mr>
                          <m:mr>
                            <m:e>
                              <m:r>
                                <a:rPr lang="en-US" sz="2000" b="1" i="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𝟏𝟖</m:t>
                              </m:r>
                            </m:e>
                            <m:e>
                              <m:r>
                                <a:rPr lang="en-US" sz="2000" b="1" i="0" smtClean="0">
                                  <a:solidFill>
                                    <a:srgbClr val="000000"/>
                                  </a:solidFill>
                                  <a:latin typeface="Cambria Math" panose="02040503050406030204" pitchFamily="18" charset="0"/>
                                </a:rPr>
                                <m:t>𝟐𝟏</m:t>
                              </m:r>
                            </m:e>
                          </m:mr>
                          <m:mr>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𝟏𝟗</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dirty="0">
                  <a:solidFill>
                    <a:srgbClr val="000000"/>
                  </a:solidFill>
                  <a:latin typeface="Times New Roman" panose="02020603050405020304" pitchFamily="18" charset="0"/>
                  <a:cs typeface="Times New Roman" panose="02020603050405020304" pitchFamily="18" charset="0"/>
                </a:endParaRPr>
              </a:p>
              <a:p>
                <a:pPr algn="just"/>
                <a:r>
                  <a:rPr lang="en-US" sz="2000" dirty="0">
                    <a:solidFill>
                      <a:srgbClr val="000000"/>
                    </a:solidFill>
                    <a:latin typeface="Times New Roman" panose="02020603050405020304" pitchFamily="18" charset="0"/>
                    <a:cs typeface="Times New Roman" panose="02020603050405020304" pitchFamily="18" charset="0"/>
                  </a:rPr>
                  <a:t>                 = </a:t>
                </a:r>
                <a:r>
                  <a:rPr lang="en-US" sz="2000" b="1" dirty="0">
                    <a:solidFill>
                      <a:srgbClr val="000000"/>
                    </a:solidFill>
                    <a:latin typeface="Times New Roman" panose="02020603050405020304" pitchFamily="18" charset="0"/>
                    <a:cs typeface="Times New Roman" panose="02020603050405020304" pitchFamily="18" charset="0"/>
                  </a:rPr>
                  <a:t>(12*17+14*21+17*2  12*17+14*18+17*2   12*5+14*21+17*19)  mod 26</a:t>
                </a:r>
              </a:p>
              <a:p>
                <a:pPr algn="just"/>
                <a:r>
                  <a:rPr lang="en-US" sz="2000" b="1" dirty="0">
                    <a:solidFill>
                      <a:srgbClr val="000000"/>
                    </a:solidFill>
                    <a:latin typeface="Times New Roman" panose="02020603050405020304" pitchFamily="18" charset="0"/>
                    <a:cs typeface="Times New Roman" panose="02020603050405020304" pitchFamily="18" charset="0"/>
                  </a:rPr>
                  <a:t>                 = (532 490 677) mod 26</a:t>
                </a:r>
              </a:p>
              <a:p>
                <a:pPr algn="just"/>
                <a:r>
                  <a:rPr lang="en-US" sz="2000" b="1" dirty="0">
                    <a:solidFill>
                      <a:srgbClr val="000000"/>
                    </a:solidFill>
                    <a:latin typeface="Times New Roman" panose="02020603050405020304" pitchFamily="18" charset="0"/>
                    <a:cs typeface="Times New Roman" panose="02020603050405020304" pitchFamily="18" charset="0"/>
                  </a:rPr>
                  <a:t>                 = (12 22 1)</a:t>
                </a:r>
              </a:p>
              <a:p>
                <a:pPr algn="just"/>
                <a:r>
                  <a:rPr lang="en-US" sz="2000" b="1" dirty="0">
                    <a:solidFill>
                      <a:srgbClr val="000000"/>
                    </a:solidFill>
                    <a:latin typeface="Times New Roman" panose="02020603050405020304" pitchFamily="18" charset="0"/>
                    <a:cs typeface="Times New Roman" panose="02020603050405020304" pitchFamily="18" charset="0"/>
                  </a:rPr>
                  <a:t>                 = (M W B)</a:t>
                </a: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p:txBody>
          </p:sp>
        </mc:Choice>
        <mc:Fallback xmlns="">
          <p:sp>
            <p:nvSpPr>
              <p:cNvPr id="7" name="مربع نص 6">
                <a:extLst>
                  <a:ext uri="{FF2B5EF4-FFF2-40B4-BE49-F238E27FC236}">
                    <a16:creationId xmlns:a16="http://schemas.microsoft.com/office/drawing/2014/main" id="{CC69BC46-E8C2-67D9-7B76-C37100983C5B}"/>
                  </a:ext>
                </a:extLst>
              </p:cNvPr>
              <p:cNvSpPr txBox="1">
                <a:spLocks noRot="1" noChangeAspect="1" noMove="1" noResize="1" noEditPoints="1" noAdjustHandles="1" noChangeArrowheads="1" noChangeShapeType="1" noTextEdit="1"/>
              </p:cNvSpPr>
              <p:nvPr/>
            </p:nvSpPr>
            <p:spPr>
              <a:xfrm>
                <a:off x="1112729" y="1585195"/>
                <a:ext cx="10584899" cy="6094104"/>
              </a:xfrm>
              <a:prstGeom prst="rect">
                <a:avLst/>
              </a:prstGeom>
              <a:blipFill>
                <a:blip r:embed="rId7"/>
                <a:stretch>
                  <a:fillRect l="-634" t="-500"/>
                </a:stretch>
              </a:blipFill>
            </p:spPr>
            <p:txBody>
              <a:bodyPr/>
              <a:lstStyle/>
              <a:p>
                <a:r>
                  <a:rPr lang="en-US">
                    <a:noFill/>
                  </a:rPr>
                  <a:t> </a:t>
                </a:r>
              </a:p>
            </p:txBody>
          </p:sp>
        </mc:Fallback>
      </mc:AlternateContent>
    </p:spTree>
    <p:extLst>
      <p:ext uri="{BB962C8B-B14F-4D97-AF65-F5344CB8AC3E}">
        <p14:creationId xmlns:p14="http://schemas.microsoft.com/office/powerpoint/2010/main" val="1290502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469" y="5653750"/>
            <a:ext cx="1222425" cy="1096206"/>
          </a:xfrm>
          <a:prstGeom prst="rect">
            <a:avLst/>
          </a:prstGeom>
        </p:spPr>
      </p:pic>
      <p:pic>
        <p:nvPicPr>
          <p:cNvPr id="3" name="Picture 2"/>
          <p:cNvPicPr>
            <a:picLocks noChangeAspect="1"/>
          </p:cNvPicPr>
          <p:nvPr/>
        </p:nvPicPr>
        <p:blipFill>
          <a:blip r:embed="rId4"/>
          <a:stretch>
            <a:fillRect/>
          </a:stretch>
        </p:blipFill>
        <p:spPr>
          <a:xfrm>
            <a:off x="2313779" y="609943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ctr"/>
            <a:r>
              <a:rPr lang="en-US" sz="4000" b="1" dirty="0">
                <a:solidFill>
                  <a:schemeClr val="bg1"/>
                </a:solidFill>
              </a:rPr>
              <a:t>Hill Cipher Example</a:t>
            </a:r>
          </a:p>
        </p:txBody>
      </p:sp>
      <mc:AlternateContent xmlns:mc="http://schemas.openxmlformats.org/markup-compatibility/2006" xmlns:a14="http://schemas.microsoft.com/office/drawing/2010/main">
        <mc:Choice Requires="a14">
          <p:sp>
            <p:nvSpPr>
              <p:cNvPr id="7" name="مربع نص 6">
                <a:extLst>
                  <a:ext uri="{FF2B5EF4-FFF2-40B4-BE49-F238E27FC236}">
                    <a16:creationId xmlns:a16="http://schemas.microsoft.com/office/drawing/2014/main" id="{CC69BC46-E8C2-67D9-7B76-C37100983C5B}"/>
                  </a:ext>
                </a:extLst>
              </p:cNvPr>
              <p:cNvSpPr txBox="1"/>
              <p:nvPr/>
            </p:nvSpPr>
            <p:spPr>
              <a:xfrm>
                <a:off x="1112729" y="1585195"/>
                <a:ext cx="10584899" cy="6094104"/>
              </a:xfrm>
              <a:prstGeom prst="rect">
                <a:avLst/>
              </a:prstGeom>
              <a:noFill/>
            </p:spPr>
            <p:txBody>
              <a:bodyPr wrap="square">
                <a:spAutoFit/>
              </a:bodyPr>
              <a:lstStyle/>
              <a:p>
                <a:pPr algn="just"/>
                <a:r>
                  <a:rPr lang="en-US" sz="2000" b="1" i="1" dirty="0">
                    <a:solidFill>
                      <a:schemeClr val="accent1">
                        <a:lumMod val="50000"/>
                      </a:schemeClr>
                    </a:solidFill>
                  </a:rPr>
                  <a:t>Encryption :emo</a:t>
                </a: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m:rPr>
                                  <m:brk m:alnAt="7"/>
                                </m:rP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𝟑𝟑</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i="1" dirty="0">
                  <a:solidFill>
                    <a:schemeClr val="accent1">
                      <a:lumMod val="50000"/>
                    </a:schemeClr>
                  </a:solidFill>
                </a:endParaRP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)=(4 12 14)</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𝟓</m:t>
                              </m:r>
                            </m:e>
                          </m:mr>
                          <m:mr>
                            <m:e>
                              <m:r>
                                <a:rPr lang="en-US" sz="2000" b="1" i="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𝟏𝟖</m:t>
                              </m:r>
                            </m:e>
                            <m:e>
                              <m:r>
                                <a:rPr lang="en-US" sz="2000" b="1" i="0" smtClean="0">
                                  <a:solidFill>
                                    <a:srgbClr val="000000"/>
                                  </a:solidFill>
                                  <a:latin typeface="Cambria Math" panose="02040503050406030204" pitchFamily="18" charset="0"/>
                                </a:rPr>
                                <m:t>𝟐𝟏</m:t>
                              </m:r>
                            </m:e>
                          </m:mr>
                          <m:mr>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𝟏𝟗</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dirty="0">
                  <a:solidFill>
                    <a:srgbClr val="000000"/>
                  </a:solidFill>
                  <a:latin typeface="Times New Roman" panose="02020603050405020304" pitchFamily="18" charset="0"/>
                  <a:cs typeface="Times New Roman" panose="02020603050405020304" pitchFamily="18" charset="0"/>
                </a:endParaRPr>
              </a:p>
              <a:p>
                <a:pPr algn="just"/>
                <a:r>
                  <a:rPr lang="en-US" sz="2000" dirty="0">
                    <a:solidFill>
                      <a:srgbClr val="000000"/>
                    </a:solidFill>
                    <a:latin typeface="Times New Roman" panose="02020603050405020304" pitchFamily="18" charset="0"/>
                    <a:cs typeface="Times New Roman" panose="02020603050405020304" pitchFamily="18" charset="0"/>
                  </a:rPr>
                  <a:t>                 = </a:t>
                </a:r>
                <a:r>
                  <a:rPr lang="en-US" sz="2000" b="1" dirty="0">
                    <a:solidFill>
                      <a:srgbClr val="000000"/>
                    </a:solidFill>
                    <a:latin typeface="Times New Roman" panose="02020603050405020304" pitchFamily="18" charset="0"/>
                    <a:cs typeface="Times New Roman" panose="02020603050405020304" pitchFamily="18" charset="0"/>
                  </a:rPr>
                  <a:t>(4*17+12*21+14*2  4*17+12*18+14*2   4*5+12*21+14*19)  mod 26</a:t>
                </a:r>
              </a:p>
              <a:p>
                <a:pPr algn="just"/>
                <a:r>
                  <a:rPr lang="en-US" sz="2000" b="1" dirty="0">
                    <a:solidFill>
                      <a:srgbClr val="000000"/>
                    </a:solidFill>
                    <a:latin typeface="Times New Roman" panose="02020603050405020304" pitchFamily="18" charset="0"/>
                    <a:cs typeface="Times New Roman" panose="02020603050405020304" pitchFamily="18" charset="0"/>
                  </a:rPr>
                  <a:t>                 = (348 312 538) mod 26</a:t>
                </a:r>
              </a:p>
              <a:p>
                <a:pPr algn="just"/>
                <a:r>
                  <a:rPr lang="en-US" sz="2000" b="1" dirty="0">
                    <a:solidFill>
                      <a:srgbClr val="000000"/>
                    </a:solidFill>
                    <a:latin typeface="Times New Roman" panose="02020603050405020304" pitchFamily="18" charset="0"/>
                    <a:cs typeface="Times New Roman" panose="02020603050405020304" pitchFamily="18" charset="0"/>
                  </a:rPr>
                  <a:t>                 = (10 0 18)</a:t>
                </a:r>
              </a:p>
              <a:p>
                <a:pPr algn="just"/>
                <a:r>
                  <a:rPr lang="en-US" sz="2000" b="1" dirty="0">
                    <a:solidFill>
                      <a:srgbClr val="000000"/>
                    </a:solidFill>
                    <a:latin typeface="Times New Roman" panose="02020603050405020304" pitchFamily="18" charset="0"/>
                    <a:cs typeface="Times New Roman" panose="02020603050405020304" pitchFamily="18" charset="0"/>
                  </a:rPr>
                  <a:t>                 = (K A S)</a:t>
                </a: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p:txBody>
          </p:sp>
        </mc:Choice>
        <mc:Fallback xmlns="">
          <p:sp>
            <p:nvSpPr>
              <p:cNvPr id="7" name="مربع نص 6">
                <a:extLst>
                  <a:ext uri="{FF2B5EF4-FFF2-40B4-BE49-F238E27FC236}">
                    <a16:creationId xmlns:a16="http://schemas.microsoft.com/office/drawing/2014/main" id="{CC69BC46-E8C2-67D9-7B76-C37100983C5B}"/>
                  </a:ext>
                </a:extLst>
              </p:cNvPr>
              <p:cNvSpPr txBox="1">
                <a:spLocks noRot="1" noChangeAspect="1" noMove="1" noResize="1" noEditPoints="1" noAdjustHandles="1" noChangeArrowheads="1" noChangeShapeType="1" noTextEdit="1"/>
              </p:cNvSpPr>
              <p:nvPr/>
            </p:nvSpPr>
            <p:spPr>
              <a:xfrm>
                <a:off x="1112729" y="1585195"/>
                <a:ext cx="10584899" cy="6094104"/>
              </a:xfrm>
              <a:prstGeom prst="rect">
                <a:avLst/>
              </a:prstGeom>
              <a:blipFill>
                <a:blip r:embed="rId7"/>
                <a:stretch>
                  <a:fillRect l="-634" t="-500"/>
                </a:stretch>
              </a:blipFill>
            </p:spPr>
            <p:txBody>
              <a:bodyPr/>
              <a:lstStyle/>
              <a:p>
                <a:r>
                  <a:rPr lang="en-US">
                    <a:noFill/>
                  </a:rPr>
                  <a:t> </a:t>
                </a:r>
              </a:p>
            </p:txBody>
          </p:sp>
        </mc:Fallback>
      </mc:AlternateContent>
    </p:spTree>
    <p:extLst>
      <p:ext uri="{BB962C8B-B14F-4D97-AF65-F5344CB8AC3E}">
        <p14:creationId xmlns:p14="http://schemas.microsoft.com/office/powerpoint/2010/main" val="16106383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469" y="5653750"/>
            <a:ext cx="1222425" cy="1096206"/>
          </a:xfrm>
          <a:prstGeom prst="rect">
            <a:avLst/>
          </a:prstGeom>
        </p:spPr>
      </p:pic>
      <p:pic>
        <p:nvPicPr>
          <p:cNvPr id="3" name="Picture 2"/>
          <p:cNvPicPr>
            <a:picLocks noChangeAspect="1"/>
          </p:cNvPicPr>
          <p:nvPr/>
        </p:nvPicPr>
        <p:blipFill>
          <a:blip r:embed="rId4"/>
          <a:stretch>
            <a:fillRect/>
          </a:stretch>
        </p:blipFill>
        <p:spPr>
          <a:xfrm>
            <a:off x="2313779" y="609943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ctr"/>
            <a:r>
              <a:rPr lang="en-US" sz="4000" b="1" dirty="0">
                <a:solidFill>
                  <a:schemeClr val="bg1"/>
                </a:solidFill>
              </a:rPr>
              <a:t>Hill Cipher Example</a:t>
            </a:r>
          </a:p>
        </p:txBody>
      </p:sp>
      <mc:AlternateContent xmlns:mc="http://schemas.openxmlformats.org/markup-compatibility/2006" xmlns:a14="http://schemas.microsoft.com/office/drawing/2010/main">
        <mc:Choice Requires="a14">
          <p:sp>
            <p:nvSpPr>
              <p:cNvPr id="7" name="مربع نص 6">
                <a:extLst>
                  <a:ext uri="{FF2B5EF4-FFF2-40B4-BE49-F238E27FC236}">
                    <a16:creationId xmlns:a16="http://schemas.microsoft.com/office/drawing/2014/main" id="{CC69BC46-E8C2-67D9-7B76-C37100983C5B}"/>
                  </a:ext>
                </a:extLst>
              </p:cNvPr>
              <p:cNvSpPr txBox="1"/>
              <p:nvPr/>
            </p:nvSpPr>
            <p:spPr>
              <a:xfrm>
                <a:off x="1112729" y="1585195"/>
                <a:ext cx="10584899" cy="6094104"/>
              </a:xfrm>
              <a:prstGeom prst="rect">
                <a:avLst/>
              </a:prstGeom>
              <a:noFill/>
            </p:spPr>
            <p:txBody>
              <a:bodyPr wrap="square">
                <a:spAutoFit/>
              </a:bodyPr>
              <a:lstStyle/>
              <a:p>
                <a:pPr algn="just"/>
                <a:r>
                  <a:rPr lang="en-US" sz="2000" b="1" i="1" dirty="0">
                    <a:solidFill>
                      <a:schemeClr val="accent1">
                        <a:lumMod val="50000"/>
                      </a:schemeClr>
                    </a:solidFill>
                  </a:rPr>
                  <a:t>Encryption :</a:t>
                </a:r>
                <a:r>
                  <a:rPr lang="en-US" sz="2000" b="1" i="1" dirty="0" err="1">
                    <a:solidFill>
                      <a:schemeClr val="accent1">
                        <a:lumMod val="50000"/>
                      </a:schemeClr>
                    </a:solidFill>
                  </a:rPr>
                  <a:t>ney</a:t>
                </a:r>
                <a:endParaRPr lang="en-US" sz="2000" b="1" i="1" dirty="0">
                  <a:solidFill>
                    <a:schemeClr val="accent1">
                      <a:lumMod val="50000"/>
                    </a:schemeClr>
                  </a:solidFill>
                </a:endParaRP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,P</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m:rPr>
                                  <m:brk m:alnAt="7"/>
                                </m:rP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𝟏𝟑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𝟐𝟑</m:t>
                              </m:r>
                            </m:e>
                          </m:mr>
                          <m:mr>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𝟑𝟏</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𝟑𝟐</m:t>
                              </m:r>
                            </m:e>
                            <m:e>
                              <m:r>
                                <a:rPr lang="en-US" sz="2000" b="1" i="0" smtClean="0">
                                  <a:solidFill>
                                    <a:srgbClr val="000000"/>
                                  </a:solidFill>
                                  <a:latin typeface="Cambria Math" panose="02040503050406030204" pitchFamily="18" charset="0"/>
                                </a:rPr>
                                <m:t>𝐊</m:t>
                              </m:r>
                              <m:r>
                                <a:rPr lang="en-US" sz="2000" b="1" i="0" baseline="-25000" smtClean="0">
                                  <a:solidFill>
                                    <a:srgbClr val="000000"/>
                                  </a:solidFill>
                                  <a:latin typeface="Cambria Math" panose="02040503050406030204" pitchFamily="18" charset="0"/>
                                </a:rPr>
                                <m:t>𝟑𝟑</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i="1" dirty="0">
                  <a:solidFill>
                    <a:schemeClr val="accent1">
                      <a:lumMod val="50000"/>
                    </a:schemeClr>
                  </a:solidFill>
                </a:endParaRPr>
              </a:p>
              <a:p>
                <a:pPr algn="just"/>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1</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2</a:t>
                </a:r>
                <a:r>
                  <a:rPr lang="en-US" sz="2000" b="1" dirty="0">
                    <a:solidFill>
                      <a:srgbClr val="000000"/>
                    </a:solidFill>
                    <a:latin typeface="Times New Roman" panose="02020603050405020304" pitchFamily="18" charset="0"/>
                    <a:cs typeface="Times New Roman" panose="02020603050405020304" pitchFamily="18" charset="0"/>
                  </a:rPr>
                  <a:t>,C</a:t>
                </a:r>
                <a:r>
                  <a:rPr lang="en-US" sz="2000" b="1" baseline="-25000" dirty="0">
                    <a:solidFill>
                      <a:srgbClr val="000000"/>
                    </a:solidFill>
                    <a:latin typeface="Times New Roman" panose="02020603050405020304" pitchFamily="18" charset="0"/>
                    <a:cs typeface="Times New Roman" panose="02020603050405020304" pitchFamily="18" charset="0"/>
                  </a:rPr>
                  <a:t>3</a:t>
                </a:r>
                <a:r>
                  <a:rPr lang="en-US" sz="2000" b="1" dirty="0">
                    <a:solidFill>
                      <a:srgbClr val="000000"/>
                    </a:solidFill>
                    <a:latin typeface="Times New Roman" panose="02020603050405020304" pitchFamily="18" charset="0"/>
                    <a:cs typeface="Times New Roman" panose="02020603050405020304" pitchFamily="18" charset="0"/>
                  </a:rPr>
                  <a:t>)=(13 4 24)</a:t>
                </a:r>
                <a14:m>
                  <m:oMath xmlns:m="http://schemas.openxmlformats.org/officeDocument/2006/math">
                    <m:d>
                      <m:dPr>
                        <m:ctrlPr>
                          <a:rPr lang="en-US" sz="2000" b="1" i="1" smtClean="0">
                            <a:solidFill>
                              <a:srgbClr val="000000"/>
                            </a:solidFill>
                            <a:latin typeface="Cambria Math" panose="02040503050406030204" pitchFamily="18" charset="0"/>
                          </a:rPr>
                        </m:ctrlPr>
                      </m:dPr>
                      <m:e>
                        <m:m>
                          <m:mPr>
                            <m:mcs>
                              <m:mc>
                                <m:mcPr>
                                  <m:count m:val="3"/>
                                  <m:mcJc m:val="center"/>
                                </m:mcPr>
                              </m:mc>
                            </m:mcs>
                            <m:ctrlPr>
                              <a:rPr lang="en-US" sz="2000" b="1" i="1" smtClean="0">
                                <a:solidFill>
                                  <a:srgbClr val="000000"/>
                                </a:solidFill>
                                <a:latin typeface="Cambria Math" panose="02040503050406030204" pitchFamily="18" charset="0"/>
                              </a:rPr>
                            </m:ctrlPr>
                          </m:mPr>
                          <m:mr>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𝟏𝟕</m:t>
                              </m:r>
                            </m:e>
                            <m:e>
                              <m:r>
                                <a:rPr lang="en-US" sz="2000" b="1" i="0" smtClean="0">
                                  <a:solidFill>
                                    <a:srgbClr val="000000"/>
                                  </a:solidFill>
                                  <a:latin typeface="Cambria Math" panose="02040503050406030204" pitchFamily="18" charset="0"/>
                                </a:rPr>
                                <m:t>𝟓</m:t>
                              </m:r>
                            </m:e>
                          </m:mr>
                          <m:mr>
                            <m:e>
                              <m:r>
                                <a:rPr lang="en-US" sz="2000" b="1" i="0" smtClean="0">
                                  <a:solidFill>
                                    <a:srgbClr val="000000"/>
                                  </a:solidFill>
                                  <a:latin typeface="Cambria Math" panose="02040503050406030204" pitchFamily="18" charset="0"/>
                                </a:rPr>
                                <m:t>𝟐𝟏</m:t>
                              </m:r>
                            </m:e>
                            <m:e>
                              <m:r>
                                <a:rPr lang="en-US" sz="2000" b="1" i="0" smtClean="0">
                                  <a:solidFill>
                                    <a:srgbClr val="000000"/>
                                  </a:solidFill>
                                  <a:latin typeface="Cambria Math" panose="02040503050406030204" pitchFamily="18" charset="0"/>
                                </a:rPr>
                                <m:t>𝟏𝟖</m:t>
                              </m:r>
                            </m:e>
                            <m:e>
                              <m:r>
                                <a:rPr lang="en-US" sz="2000" b="1" i="0" smtClean="0">
                                  <a:solidFill>
                                    <a:srgbClr val="000000"/>
                                  </a:solidFill>
                                  <a:latin typeface="Cambria Math" panose="02040503050406030204" pitchFamily="18" charset="0"/>
                                </a:rPr>
                                <m:t>𝟐𝟏</m:t>
                              </m:r>
                            </m:e>
                          </m:mr>
                          <m:mr>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𝟐</m:t>
                              </m:r>
                            </m:e>
                            <m:e>
                              <m:r>
                                <a:rPr lang="en-US" sz="2000" b="1" i="0" smtClean="0">
                                  <a:solidFill>
                                    <a:srgbClr val="000000"/>
                                  </a:solidFill>
                                  <a:latin typeface="Cambria Math" panose="02040503050406030204" pitchFamily="18" charset="0"/>
                                </a:rPr>
                                <m:t>𝟏𝟗</m:t>
                              </m:r>
                            </m:e>
                          </m:mr>
                        </m:m>
                      </m:e>
                    </m:d>
                  </m:oMath>
                </a14:m>
                <a:r>
                  <a:rPr lang="en-US" sz="2000" b="1" dirty="0">
                    <a:solidFill>
                      <a:srgbClr val="000000"/>
                    </a:solidFill>
                    <a:latin typeface="Times New Roman" panose="02020603050405020304" pitchFamily="18" charset="0"/>
                    <a:cs typeface="Times New Roman" panose="02020603050405020304" pitchFamily="18" charset="0"/>
                  </a:rPr>
                  <a:t> mod 26</a:t>
                </a:r>
              </a:p>
              <a:p>
                <a:pPr algn="just"/>
                <a:endParaRPr lang="en-US" sz="2000" b="1" dirty="0">
                  <a:solidFill>
                    <a:srgbClr val="000000"/>
                  </a:solidFill>
                  <a:latin typeface="Times New Roman" panose="02020603050405020304" pitchFamily="18" charset="0"/>
                  <a:cs typeface="Times New Roman" panose="02020603050405020304" pitchFamily="18" charset="0"/>
                </a:endParaRPr>
              </a:p>
              <a:p>
                <a:pPr algn="just"/>
                <a:r>
                  <a:rPr lang="en-US" sz="2000" dirty="0">
                    <a:solidFill>
                      <a:srgbClr val="000000"/>
                    </a:solidFill>
                    <a:latin typeface="Times New Roman" panose="02020603050405020304" pitchFamily="18" charset="0"/>
                    <a:cs typeface="Times New Roman" panose="02020603050405020304" pitchFamily="18" charset="0"/>
                  </a:rPr>
                  <a:t>                 = </a:t>
                </a:r>
                <a:r>
                  <a:rPr lang="en-US" sz="2000" b="1" dirty="0">
                    <a:solidFill>
                      <a:srgbClr val="000000"/>
                    </a:solidFill>
                    <a:latin typeface="Times New Roman" panose="02020603050405020304" pitchFamily="18" charset="0"/>
                    <a:cs typeface="Times New Roman" panose="02020603050405020304" pitchFamily="18" charset="0"/>
                  </a:rPr>
                  <a:t>(13*17+4*21+24*2  13*17+4*18+24*2   13*5+4*21+24*19)  mod 26</a:t>
                </a:r>
              </a:p>
              <a:p>
                <a:pPr algn="just"/>
                <a:r>
                  <a:rPr lang="en-US" sz="2000" b="1" dirty="0">
                    <a:solidFill>
                      <a:srgbClr val="000000"/>
                    </a:solidFill>
                    <a:latin typeface="Times New Roman" panose="02020603050405020304" pitchFamily="18" charset="0"/>
                    <a:cs typeface="Times New Roman" panose="02020603050405020304" pitchFamily="18" charset="0"/>
                  </a:rPr>
                  <a:t>                 = (348 312 538) mod 26</a:t>
                </a:r>
              </a:p>
              <a:p>
                <a:pPr algn="just"/>
                <a:r>
                  <a:rPr lang="en-US" sz="2000" b="1" dirty="0">
                    <a:solidFill>
                      <a:srgbClr val="000000"/>
                    </a:solidFill>
                    <a:latin typeface="Times New Roman" panose="02020603050405020304" pitchFamily="18" charset="0"/>
                    <a:cs typeface="Times New Roman" panose="02020603050405020304" pitchFamily="18" charset="0"/>
                  </a:rPr>
                  <a:t>                 = (15 3 7)</a:t>
                </a:r>
              </a:p>
              <a:p>
                <a:pPr algn="just"/>
                <a:r>
                  <a:rPr lang="en-US" sz="2000" b="1" dirty="0">
                    <a:solidFill>
                      <a:srgbClr val="000000"/>
                    </a:solidFill>
                    <a:latin typeface="Times New Roman" panose="02020603050405020304" pitchFamily="18" charset="0"/>
                    <a:cs typeface="Times New Roman" panose="02020603050405020304" pitchFamily="18" charset="0"/>
                  </a:rPr>
                  <a:t>                 = (P D H)</a:t>
                </a: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a:p>
                <a:pPr algn="just"/>
                <a:endParaRPr lang="en-US" sz="2400" b="1" i="1" dirty="0">
                  <a:solidFill>
                    <a:schemeClr val="accent1">
                      <a:lumMod val="50000"/>
                    </a:schemeClr>
                  </a:solidFill>
                </a:endParaRPr>
              </a:p>
            </p:txBody>
          </p:sp>
        </mc:Choice>
        <mc:Fallback xmlns="">
          <p:sp>
            <p:nvSpPr>
              <p:cNvPr id="7" name="مربع نص 6">
                <a:extLst>
                  <a:ext uri="{FF2B5EF4-FFF2-40B4-BE49-F238E27FC236}">
                    <a16:creationId xmlns:a16="http://schemas.microsoft.com/office/drawing/2014/main" id="{CC69BC46-E8C2-67D9-7B76-C37100983C5B}"/>
                  </a:ext>
                </a:extLst>
              </p:cNvPr>
              <p:cNvSpPr txBox="1">
                <a:spLocks noRot="1" noChangeAspect="1" noMove="1" noResize="1" noEditPoints="1" noAdjustHandles="1" noChangeArrowheads="1" noChangeShapeType="1" noTextEdit="1"/>
              </p:cNvSpPr>
              <p:nvPr/>
            </p:nvSpPr>
            <p:spPr>
              <a:xfrm>
                <a:off x="1112729" y="1585195"/>
                <a:ext cx="10584899" cy="6094104"/>
              </a:xfrm>
              <a:prstGeom prst="rect">
                <a:avLst/>
              </a:prstGeom>
              <a:blipFill>
                <a:blip r:embed="rId7"/>
                <a:stretch>
                  <a:fillRect l="-634" t="-500"/>
                </a:stretch>
              </a:blipFill>
            </p:spPr>
            <p:txBody>
              <a:bodyPr/>
              <a:lstStyle/>
              <a:p>
                <a:r>
                  <a:rPr lang="en-US">
                    <a:noFill/>
                  </a:rPr>
                  <a:t> </a:t>
                </a:r>
              </a:p>
            </p:txBody>
          </p:sp>
        </mc:Fallback>
      </mc:AlternateContent>
    </p:spTree>
    <p:extLst>
      <p:ext uri="{BB962C8B-B14F-4D97-AF65-F5344CB8AC3E}">
        <p14:creationId xmlns:p14="http://schemas.microsoft.com/office/powerpoint/2010/main" val="23706508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469" y="5653750"/>
            <a:ext cx="1222425" cy="1096206"/>
          </a:xfrm>
          <a:prstGeom prst="rect">
            <a:avLst/>
          </a:prstGeom>
        </p:spPr>
      </p:pic>
      <p:pic>
        <p:nvPicPr>
          <p:cNvPr id="3" name="Picture 2"/>
          <p:cNvPicPr>
            <a:picLocks noChangeAspect="1"/>
          </p:cNvPicPr>
          <p:nvPr/>
        </p:nvPicPr>
        <p:blipFill>
          <a:blip r:embed="rId4"/>
          <a:stretch>
            <a:fillRect/>
          </a:stretch>
        </p:blipFill>
        <p:spPr>
          <a:xfrm>
            <a:off x="2313779" y="609943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ctr"/>
            <a:r>
              <a:rPr lang="en-US" sz="4000" b="1" dirty="0">
                <a:solidFill>
                  <a:schemeClr val="bg1"/>
                </a:solidFill>
              </a:rPr>
              <a:t>Hill Cipher Example</a:t>
            </a:r>
          </a:p>
        </p:txBody>
      </p:sp>
      <p:graphicFrame>
        <p:nvGraphicFramePr>
          <p:cNvPr id="10" name="جدول 15">
            <a:extLst>
              <a:ext uri="{FF2B5EF4-FFF2-40B4-BE49-F238E27FC236}">
                <a16:creationId xmlns:a16="http://schemas.microsoft.com/office/drawing/2014/main" id="{2854453F-0CDC-6DD2-75CF-189A4127C02E}"/>
              </a:ext>
            </a:extLst>
          </p:cNvPr>
          <p:cNvGraphicFramePr>
            <a:graphicFrameLocks noGrp="1"/>
          </p:cNvGraphicFramePr>
          <p:nvPr>
            <p:extLst>
              <p:ext uri="{D42A27DB-BD31-4B8C-83A1-F6EECF244321}">
                <p14:modId xmlns:p14="http://schemas.microsoft.com/office/powerpoint/2010/main" val="1184883875"/>
              </p:ext>
            </p:extLst>
          </p:nvPr>
        </p:nvGraphicFramePr>
        <p:xfrm>
          <a:off x="1348894" y="2544417"/>
          <a:ext cx="9621084" cy="1421818"/>
        </p:xfrm>
        <a:graphic>
          <a:graphicData uri="http://schemas.openxmlformats.org/drawingml/2006/table">
            <a:tbl>
              <a:tblPr firstRow="1" bandRow="1">
                <a:tableStyleId>{5C22544A-7EE6-4342-B048-85BDC9FD1C3A}</a:tableStyleId>
              </a:tblPr>
              <a:tblGrid>
                <a:gridCol w="801757">
                  <a:extLst>
                    <a:ext uri="{9D8B030D-6E8A-4147-A177-3AD203B41FA5}">
                      <a16:colId xmlns:a16="http://schemas.microsoft.com/office/drawing/2014/main" val="1860608389"/>
                    </a:ext>
                  </a:extLst>
                </a:gridCol>
                <a:gridCol w="801757">
                  <a:extLst>
                    <a:ext uri="{9D8B030D-6E8A-4147-A177-3AD203B41FA5}">
                      <a16:colId xmlns:a16="http://schemas.microsoft.com/office/drawing/2014/main" val="3743305886"/>
                    </a:ext>
                  </a:extLst>
                </a:gridCol>
                <a:gridCol w="801757">
                  <a:extLst>
                    <a:ext uri="{9D8B030D-6E8A-4147-A177-3AD203B41FA5}">
                      <a16:colId xmlns:a16="http://schemas.microsoft.com/office/drawing/2014/main" val="508490690"/>
                    </a:ext>
                  </a:extLst>
                </a:gridCol>
                <a:gridCol w="801757">
                  <a:extLst>
                    <a:ext uri="{9D8B030D-6E8A-4147-A177-3AD203B41FA5}">
                      <a16:colId xmlns:a16="http://schemas.microsoft.com/office/drawing/2014/main" val="3164716494"/>
                    </a:ext>
                  </a:extLst>
                </a:gridCol>
                <a:gridCol w="801757">
                  <a:extLst>
                    <a:ext uri="{9D8B030D-6E8A-4147-A177-3AD203B41FA5}">
                      <a16:colId xmlns:a16="http://schemas.microsoft.com/office/drawing/2014/main" val="3275370683"/>
                    </a:ext>
                  </a:extLst>
                </a:gridCol>
                <a:gridCol w="801757">
                  <a:extLst>
                    <a:ext uri="{9D8B030D-6E8A-4147-A177-3AD203B41FA5}">
                      <a16:colId xmlns:a16="http://schemas.microsoft.com/office/drawing/2014/main" val="331118366"/>
                    </a:ext>
                  </a:extLst>
                </a:gridCol>
                <a:gridCol w="801757">
                  <a:extLst>
                    <a:ext uri="{9D8B030D-6E8A-4147-A177-3AD203B41FA5}">
                      <a16:colId xmlns:a16="http://schemas.microsoft.com/office/drawing/2014/main" val="3051536927"/>
                    </a:ext>
                  </a:extLst>
                </a:gridCol>
                <a:gridCol w="801757">
                  <a:extLst>
                    <a:ext uri="{9D8B030D-6E8A-4147-A177-3AD203B41FA5}">
                      <a16:colId xmlns:a16="http://schemas.microsoft.com/office/drawing/2014/main" val="1292007532"/>
                    </a:ext>
                  </a:extLst>
                </a:gridCol>
                <a:gridCol w="801757">
                  <a:extLst>
                    <a:ext uri="{9D8B030D-6E8A-4147-A177-3AD203B41FA5}">
                      <a16:colId xmlns:a16="http://schemas.microsoft.com/office/drawing/2014/main" val="2824844907"/>
                    </a:ext>
                  </a:extLst>
                </a:gridCol>
                <a:gridCol w="801757">
                  <a:extLst>
                    <a:ext uri="{9D8B030D-6E8A-4147-A177-3AD203B41FA5}">
                      <a16:colId xmlns:a16="http://schemas.microsoft.com/office/drawing/2014/main" val="1953877142"/>
                    </a:ext>
                  </a:extLst>
                </a:gridCol>
                <a:gridCol w="801757">
                  <a:extLst>
                    <a:ext uri="{9D8B030D-6E8A-4147-A177-3AD203B41FA5}">
                      <a16:colId xmlns:a16="http://schemas.microsoft.com/office/drawing/2014/main" val="2169200672"/>
                    </a:ext>
                  </a:extLst>
                </a:gridCol>
                <a:gridCol w="801757">
                  <a:extLst>
                    <a:ext uri="{9D8B030D-6E8A-4147-A177-3AD203B41FA5}">
                      <a16:colId xmlns:a16="http://schemas.microsoft.com/office/drawing/2014/main" val="2192403295"/>
                    </a:ext>
                  </a:extLst>
                </a:gridCol>
              </a:tblGrid>
              <a:tr h="710909">
                <a:tc>
                  <a:txBody>
                    <a:bodyPr/>
                    <a:lstStyle/>
                    <a:p>
                      <a:pPr algn="ctr"/>
                      <a:r>
                        <a:rPr lang="en-US" b="1" dirty="0"/>
                        <a:t>p</a:t>
                      </a:r>
                    </a:p>
                  </a:txBody>
                  <a:tcPr/>
                </a:tc>
                <a:tc>
                  <a:txBody>
                    <a:bodyPr/>
                    <a:lstStyle/>
                    <a:p>
                      <a:pPr algn="ctr"/>
                      <a:r>
                        <a:rPr lang="en-US" b="1" dirty="0"/>
                        <a:t>a</a:t>
                      </a:r>
                    </a:p>
                  </a:txBody>
                  <a:tcPr/>
                </a:tc>
                <a:tc>
                  <a:txBody>
                    <a:bodyPr/>
                    <a:lstStyle/>
                    <a:p>
                      <a:pPr algn="ctr"/>
                      <a:r>
                        <a:rPr lang="en-US" b="1" dirty="0"/>
                        <a:t>y</a:t>
                      </a:r>
                    </a:p>
                  </a:txBody>
                  <a:tcPr/>
                </a:tc>
                <a:tc>
                  <a:txBody>
                    <a:bodyPr/>
                    <a:lstStyle/>
                    <a:p>
                      <a:pPr algn="ctr"/>
                      <a:r>
                        <a:rPr lang="en-US" b="1" dirty="0"/>
                        <a:t>m</a:t>
                      </a:r>
                    </a:p>
                  </a:txBody>
                  <a:tcPr/>
                </a:tc>
                <a:tc>
                  <a:txBody>
                    <a:bodyPr/>
                    <a:lstStyle/>
                    <a:p>
                      <a:pPr algn="ctr"/>
                      <a:r>
                        <a:rPr lang="en-US" b="1" dirty="0"/>
                        <a:t>o</a:t>
                      </a:r>
                    </a:p>
                  </a:txBody>
                  <a:tcPr/>
                </a:tc>
                <a:tc>
                  <a:txBody>
                    <a:bodyPr/>
                    <a:lstStyle/>
                    <a:p>
                      <a:pPr algn="ctr"/>
                      <a:r>
                        <a:rPr lang="en-US" b="1" dirty="0"/>
                        <a:t>r</a:t>
                      </a:r>
                    </a:p>
                  </a:txBody>
                  <a:tcPr/>
                </a:tc>
                <a:tc>
                  <a:txBody>
                    <a:bodyPr/>
                    <a:lstStyle/>
                    <a:p>
                      <a:pPr algn="ctr"/>
                      <a:r>
                        <a:rPr lang="en-US" b="1" dirty="0"/>
                        <a:t>e</a:t>
                      </a:r>
                    </a:p>
                  </a:txBody>
                  <a:tcPr/>
                </a:tc>
                <a:tc>
                  <a:txBody>
                    <a:bodyPr/>
                    <a:lstStyle/>
                    <a:p>
                      <a:pPr algn="ctr"/>
                      <a:r>
                        <a:rPr lang="en-US" b="1" dirty="0"/>
                        <a:t>m</a:t>
                      </a:r>
                    </a:p>
                  </a:txBody>
                  <a:tcPr/>
                </a:tc>
                <a:tc>
                  <a:txBody>
                    <a:bodyPr/>
                    <a:lstStyle/>
                    <a:p>
                      <a:pPr algn="ctr"/>
                      <a:r>
                        <a:rPr lang="en-US" b="1" dirty="0"/>
                        <a:t>o</a:t>
                      </a:r>
                    </a:p>
                  </a:txBody>
                  <a:tcPr/>
                </a:tc>
                <a:tc>
                  <a:txBody>
                    <a:bodyPr/>
                    <a:lstStyle/>
                    <a:p>
                      <a:pPr algn="ctr"/>
                      <a:r>
                        <a:rPr lang="en-US" b="1" dirty="0"/>
                        <a:t>n</a:t>
                      </a:r>
                    </a:p>
                  </a:txBody>
                  <a:tcPr/>
                </a:tc>
                <a:tc>
                  <a:txBody>
                    <a:bodyPr/>
                    <a:lstStyle/>
                    <a:p>
                      <a:pPr algn="ctr"/>
                      <a:r>
                        <a:rPr lang="en-US" b="1" dirty="0"/>
                        <a:t>e</a:t>
                      </a:r>
                    </a:p>
                  </a:txBody>
                  <a:tcPr/>
                </a:tc>
                <a:tc>
                  <a:txBody>
                    <a:bodyPr/>
                    <a:lstStyle/>
                    <a:p>
                      <a:pPr algn="ctr"/>
                      <a:r>
                        <a:rPr lang="en-US" b="1" dirty="0"/>
                        <a:t>y</a:t>
                      </a:r>
                    </a:p>
                  </a:txBody>
                  <a:tcPr/>
                </a:tc>
                <a:extLst>
                  <a:ext uri="{0D108BD9-81ED-4DB2-BD59-A6C34878D82A}">
                    <a16:rowId xmlns:a16="http://schemas.microsoft.com/office/drawing/2014/main" val="669011515"/>
                  </a:ext>
                </a:extLst>
              </a:tr>
              <a:tr h="710909">
                <a:tc>
                  <a:txBody>
                    <a:bodyPr/>
                    <a:lstStyle/>
                    <a:p>
                      <a:pPr algn="ctr"/>
                      <a:r>
                        <a:rPr lang="en-US" b="1" dirty="0"/>
                        <a:t>R</a:t>
                      </a:r>
                    </a:p>
                  </a:txBody>
                  <a:tcPr/>
                </a:tc>
                <a:tc>
                  <a:txBody>
                    <a:bodyPr/>
                    <a:lstStyle/>
                    <a:p>
                      <a:pPr algn="ctr"/>
                      <a:r>
                        <a:rPr lang="en-US" b="1" dirty="0"/>
                        <a:t>R</a:t>
                      </a:r>
                    </a:p>
                  </a:txBody>
                  <a:tcPr/>
                </a:tc>
                <a:tc>
                  <a:txBody>
                    <a:bodyPr/>
                    <a:lstStyle/>
                    <a:p>
                      <a:pPr algn="ctr"/>
                      <a:r>
                        <a:rPr lang="en-US" b="1" dirty="0"/>
                        <a:t>L</a:t>
                      </a:r>
                    </a:p>
                  </a:txBody>
                  <a:tcPr/>
                </a:tc>
                <a:tc>
                  <a:txBody>
                    <a:bodyPr/>
                    <a:lstStyle/>
                    <a:p>
                      <a:pPr algn="ctr"/>
                      <a:r>
                        <a:rPr lang="en-US" b="1" dirty="0"/>
                        <a:t>M</a:t>
                      </a:r>
                    </a:p>
                  </a:txBody>
                  <a:tcPr/>
                </a:tc>
                <a:tc>
                  <a:txBody>
                    <a:bodyPr/>
                    <a:lstStyle/>
                    <a:p>
                      <a:pPr algn="ctr"/>
                      <a:r>
                        <a:rPr lang="en-US" b="1" dirty="0"/>
                        <a:t>W</a:t>
                      </a:r>
                    </a:p>
                  </a:txBody>
                  <a:tcPr/>
                </a:tc>
                <a:tc>
                  <a:txBody>
                    <a:bodyPr/>
                    <a:lstStyle/>
                    <a:p>
                      <a:pPr algn="ctr"/>
                      <a:r>
                        <a:rPr lang="en-US" b="1" dirty="0"/>
                        <a:t>B</a:t>
                      </a:r>
                    </a:p>
                  </a:txBody>
                  <a:tcPr/>
                </a:tc>
                <a:tc>
                  <a:txBody>
                    <a:bodyPr/>
                    <a:lstStyle/>
                    <a:p>
                      <a:pPr algn="ctr"/>
                      <a:r>
                        <a:rPr lang="en-US" b="1" dirty="0"/>
                        <a:t>K</a:t>
                      </a:r>
                    </a:p>
                  </a:txBody>
                  <a:tcPr/>
                </a:tc>
                <a:tc>
                  <a:txBody>
                    <a:bodyPr/>
                    <a:lstStyle/>
                    <a:p>
                      <a:pPr algn="ctr"/>
                      <a:r>
                        <a:rPr lang="en-US" b="1" dirty="0"/>
                        <a:t>A</a:t>
                      </a:r>
                    </a:p>
                  </a:txBody>
                  <a:tcPr/>
                </a:tc>
                <a:tc>
                  <a:txBody>
                    <a:bodyPr/>
                    <a:lstStyle/>
                    <a:p>
                      <a:pPr algn="ctr"/>
                      <a:r>
                        <a:rPr lang="en-US" b="1" dirty="0"/>
                        <a:t>S</a:t>
                      </a:r>
                    </a:p>
                  </a:txBody>
                  <a:tcPr/>
                </a:tc>
                <a:tc>
                  <a:txBody>
                    <a:bodyPr/>
                    <a:lstStyle/>
                    <a:p>
                      <a:pPr algn="ctr"/>
                      <a:r>
                        <a:rPr lang="en-US" b="1" dirty="0"/>
                        <a:t>P</a:t>
                      </a:r>
                    </a:p>
                  </a:txBody>
                  <a:tcPr/>
                </a:tc>
                <a:tc>
                  <a:txBody>
                    <a:bodyPr/>
                    <a:lstStyle/>
                    <a:p>
                      <a:pPr algn="ctr"/>
                      <a:r>
                        <a:rPr lang="en-US" b="1" dirty="0"/>
                        <a:t>D</a:t>
                      </a:r>
                    </a:p>
                  </a:txBody>
                  <a:tcPr/>
                </a:tc>
                <a:tc>
                  <a:txBody>
                    <a:bodyPr/>
                    <a:lstStyle/>
                    <a:p>
                      <a:pPr algn="ctr"/>
                      <a:r>
                        <a:rPr lang="en-US" b="1" dirty="0"/>
                        <a:t>H</a:t>
                      </a:r>
                    </a:p>
                  </a:txBody>
                  <a:tcPr/>
                </a:tc>
                <a:extLst>
                  <a:ext uri="{0D108BD9-81ED-4DB2-BD59-A6C34878D82A}">
                    <a16:rowId xmlns:a16="http://schemas.microsoft.com/office/drawing/2014/main" val="1074282472"/>
                  </a:ext>
                </a:extLst>
              </a:tr>
            </a:tbl>
          </a:graphicData>
        </a:graphic>
      </p:graphicFrame>
    </p:spTree>
    <p:extLst>
      <p:ext uri="{BB962C8B-B14F-4D97-AF65-F5344CB8AC3E}">
        <p14:creationId xmlns:p14="http://schemas.microsoft.com/office/powerpoint/2010/main" val="6494301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686833" y="488334"/>
            <a:ext cx="8392438" cy="707886"/>
          </a:xfrm>
          <a:prstGeom prst="rect">
            <a:avLst/>
          </a:prstGeom>
          <a:noFill/>
        </p:spPr>
        <p:txBody>
          <a:bodyPr wrap="square" rtlCol="0">
            <a:spAutoFit/>
          </a:bodyPr>
          <a:lstStyle/>
          <a:p>
            <a:pPr algn="ctr"/>
            <a:r>
              <a:rPr lang="en-US" sz="4000" b="1" dirty="0">
                <a:solidFill>
                  <a:schemeClr val="bg1"/>
                </a:solidFill>
              </a:rPr>
              <a:t>One Time Pad</a:t>
            </a:r>
          </a:p>
        </p:txBody>
      </p:sp>
      <p:sp>
        <p:nvSpPr>
          <p:cNvPr id="13" name="مربع نص 12">
            <a:extLst>
              <a:ext uri="{FF2B5EF4-FFF2-40B4-BE49-F238E27FC236}">
                <a16:creationId xmlns:a16="http://schemas.microsoft.com/office/drawing/2014/main" id="{738D7723-E762-A7F2-0F1B-D8893CBA37A1}"/>
              </a:ext>
            </a:extLst>
          </p:cNvPr>
          <p:cNvSpPr txBox="1"/>
          <p:nvPr/>
        </p:nvSpPr>
        <p:spPr>
          <a:xfrm>
            <a:off x="1031238" y="1343591"/>
            <a:ext cx="10366745" cy="4806957"/>
          </a:xfrm>
          <a:prstGeom prst="rect">
            <a:avLst/>
          </a:prstGeom>
          <a:noFill/>
        </p:spPr>
        <p:txBody>
          <a:bodyPr wrap="square">
            <a:spAutoFit/>
          </a:bodyPr>
          <a:lstStyle/>
          <a:p>
            <a:pPr algn="just">
              <a:lnSpc>
                <a:spcPct val="150000"/>
              </a:lnSpc>
            </a:pPr>
            <a:r>
              <a:rPr lang="en-US" sz="2300" dirty="0">
                <a:latin typeface="Times New Roman" panose="02020603050405020304" pitchFamily="18" charset="0"/>
                <a:cs typeface="Times New Roman" panose="02020603050405020304" pitchFamily="18" charset="0"/>
              </a:rPr>
              <a:t>An Army Signal Corp officer, Joseph Mauborgne, proposed an improvement to the </a:t>
            </a:r>
            <a:r>
              <a:rPr lang="en-US" sz="2300" dirty="0" err="1">
                <a:latin typeface="Times New Roman" panose="02020603050405020304" pitchFamily="18" charset="0"/>
                <a:cs typeface="Times New Roman" panose="02020603050405020304" pitchFamily="18" charset="0"/>
              </a:rPr>
              <a:t>Vernam</a:t>
            </a:r>
            <a:r>
              <a:rPr lang="en-US" sz="2300" dirty="0">
                <a:latin typeface="Times New Roman" panose="02020603050405020304" pitchFamily="18" charset="0"/>
                <a:cs typeface="Times New Roman" panose="02020603050405020304" pitchFamily="18" charset="0"/>
              </a:rPr>
              <a:t> cipher that yields the ultimate in security. Mauborgne suggested using a random key that is as long as the message, so that the key need not be repeated. In addition, the key is to be used to encrypt and decrypt a single message, and then is discarded. Each new message requires a new key of the same length as the new message. Such a scheme, known as a one-time pad, is unbreakable. It produces random output that bears no statistical relationship to the plaintext. Because the ciphertext contains no information whatsoever about the plaintext, there is simply no way to break the code.</a:t>
            </a:r>
          </a:p>
        </p:txBody>
      </p:sp>
    </p:spTree>
    <p:extLst>
      <p:ext uri="{BB962C8B-B14F-4D97-AF65-F5344CB8AC3E}">
        <p14:creationId xmlns:p14="http://schemas.microsoft.com/office/powerpoint/2010/main" val="40100145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Transposition Techniques</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546964" y="1448923"/>
            <a:ext cx="9815187" cy="4269887"/>
          </a:xfrm>
          <a:prstGeom prst="rect">
            <a:avLst/>
          </a:prstGeom>
          <a:noFill/>
        </p:spPr>
        <p:txBody>
          <a:bodyPr wrap="square">
            <a:spAutoFit/>
          </a:bodyPr>
          <a:lstStyle/>
          <a:p>
            <a:pPr algn="just">
              <a:lnSpc>
                <a:spcPct val="200000"/>
              </a:lnSpc>
            </a:pPr>
            <a:r>
              <a:rPr lang="en-US" sz="2800" b="0" i="0" u="none" strike="noStrike" baseline="0" dirty="0">
                <a:solidFill>
                  <a:srgbClr val="0A1F61"/>
                </a:solidFill>
                <a:latin typeface="Times New Roman" panose="02020603050405020304" pitchFamily="18" charset="0"/>
              </a:rPr>
              <a:t>All the techniques examined so far involve the substitution of a ciphertext symbol for a plaintext symbol. A very different kind of mapping is achieved by performing some sort of permutation on the plaintext letters. This technique is referred to as a transposition cipher.</a:t>
            </a:r>
          </a:p>
        </p:txBody>
      </p:sp>
    </p:spTree>
    <p:extLst>
      <p:ext uri="{BB962C8B-B14F-4D97-AF65-F5344CB8AC3E}">
        <p14:creationId xmlns:p14="http://schemas.microsoft.com/office/powerpoint/2010/main" val="11882604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Transposition Techniques</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546964" y="1448923"/>
            <a:ext cx="9815187" cy="4278222"/>
          </a:xfrm>
          <a:prstGeom prst="rect">
            <a:avLst/>
          </a:prstGeom>
          <a:noFill/>
        </p:spPr>
        <p:txBody>
          <a:bodyPr wrap="square">
            <a:spAutoFit/>
          </a:bodyPr>
          <a:lstStyle/>
          <a:p>
            <a:pPr algn="just">
              <a:lnSpc>
                <a:spcPct val="200000"/>
              </a:lnSpc>
            </a:pPr>
            <a:r>
              <a:rPr lang="en-US" sz="2800" b="0" i="0" u="none" strike="noStrike" baseline="0" dirty="0">
                <a:solidFill>
                  <a:srgbClr val="0A1F61"/>
                </a:solidFill>
                <a:latin typeface="Times New Roman" panose="02020603050405020304" pitchFamily="18" charset="0"/>
              </a:rPr>
              <a:t>The simplest such cipher is the rail fence technique, in which the plaintext is written down as a sequence of diagonals and then read off as a sequence of rows. For example, to encipher the message “meet me after the toga party” with a rail fence of depth 2, we write the following:</a:t>
            </a:r>
            <a:endParaRPr lang="en-US" sz="6000" b="1" i="1" dirty="0">
              <a:solidFill>
                <a:srgbClr val="0A1F61"/>
              </a:solidFill>
            </a:endParaRPr>
          </a:p>
        </p:txBody>
      </p:sp>
    </p:spTree>
    <p:extLst>
      <p:ext uri="{BB962C8B-B14F-4D97-AF65-F5344CB8AC3E}">
        <p14:creationId xmlns:p14="http://schemas.microsoft.com/office/powerpoint/2010/main" val="1874585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Transposition Techniques</a:t>
            </a:r>
          </a:p>
        </p:txBody>
      </p:sp>
      <p:pic>
        <p:nvPicPr>
          <p:cNvPr id="13" name="صورة 12">
            <a:extLst>
              <a:ext uri="{FF2B5EF4-FFF2-40B4-BE49-F238E27FC236}">
                <a16:creationId xmlns:a16="http://schemas.microsoft.com/office/drawing/2014/main" id="{11B6F385-945D-8F0E-821A-D87C4E80E081}"/>
              </a:ext>
            </a:extLst>
          </p:cNvPr>
          <p:cNvPicPr>
            <a:picLocks noChangeAspect="1"/>
          </p:cNvPicPr>
          <p:nvPr/>
        </p:nvPicPr>
        <p:blipFill rotWithShape="1">
          <a:blip r:embed="rId6"/>
          <a:srcRect l="30514" t="32868" r="20857" b="48217"/>
          <a:stretch/>
        </p:blipFill>
        <p:spPr>
          <a:xfrm>
            <a:off x="1711796" y="2174358"/>
            <a:ext cx="10010954" cy="2509284"/>
          </a:xfrm>
          <a:prstGeom prst="rect">
            <a:avLst/>
          </a:prstGeom>
        </p:spPr>
      </p:pic>
    </p:spTree>
    <p:extLst>
      <p:ext uri="{BB962C8B-B14F-4D97-AF65-F5344CB8AC3E}">
        <p14:creationId xmlns:p14="http://schemas.microsoft.com/office/powerpoint/2010/main" val="23572269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40</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Transposition Techniques</a:t>
            </a:r>
          </a:p>
        </p:txBody>
      </p:sp>
      <p:pic>
        <p:nvPicPr>
          <p:cNvPr id="10" name="صورة 9">
            <a:extLst>
              <a:ext uri="{FF2B5EF4-FFF2-40B4-BE49-F238E27FC236}">
                <a16:creationId xmlns:a16="http://schemas.microsoft.com/office/drawing/2014/main" id="{C3AAF403-9E8D-3D79-40A0-499F661E5FA6}"/>
              </a:ext>
            </a:extLst>
          </p:cNvPr>
          <p:cNvPicPr>
            <a:picLocks noChangeAspect="1"/>
          </p:cNvPicPr>
          <p:nvPr/>
        </p:nvPicPr>
        <p:blipFill rotWithShape="1">
          <a:blip r:embed="rId6"/>
          <a:srcRect l="26817" t="42558" r="21032" b="22791"/>
          <a:stretch/>
        </p:blipFill>
        <p:spPr>
          <a:xfrm>
            <a:off x="1137684" y="1718962"/>
            <a:ext cx="10216116" cy="3681254"/>
          </a:xfrm>
          <a:prstGeom prst="rect">
            <a:avLst/>
          </a:prstGeom>
        </p:spPr>
      </p:pic>
    </p:spTree>
    <p:extLst>
      <p:ext uri="{BB962C8B-B14F-4D97-AF65-F5344CB8AC3E}">
        <p14:creationId xmlns:p14="http://schemas.microsoft.com/office/powerpoint/2010/main" val="2932404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41</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ROTOR Machines</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546964" y="1448923"/>
            <a:ext cx="9815187" cy="4278222"/>
          </a:xfrm>
          <a:prstGeom prst="rect">
            <a:avLst/>
          </a:prstGeom>
          <a:noFill/>
        </p:spPr>
        <p:txBody>
          <a:bodyPr wrap="square">
            <a:spAutoFit/>
          </a:bodyPr>
          <a:lstStyle/>
          <a:p>
            <a:pPr algn="just">
              <a:lnSpc>
                <a:spcPct val="200000"/>
              </a:lnSpc>
            </a:pPr>
            <a:r>
              <a:rPr lang="en-US" sz="2800" b="0" i="0" u="none" strike="noStrike" baseline="0" dirty="0">
                <a:solidFill>
                  <a:srgbClr val="0A1F61"/>
                </a:solidFill>
                <a:latin typeface="Times New Roman" panose="02020603050405020304" pitchFamily="18" charset="0"/>
              </a:rPr>
              <a:t>The basic principle of the rotor machine is illustrated in Figure 2.8. The machine consists of a set of independently rotating cylinders through which electrical pulses can flow. Each cylinder has 26 input pins and 26 output pins, with internal wiring that connects each input pin to a unique output pin. </a:t>
            </a:r>
            <a:endParaRPr lang="en-US" sz="6000" b="1" i="1" dirty="0">
              <a:solidFill>
                <a:srgbClr val="0A1F61"/>
              </a:solidFill>
            </a:endParaRPr>
          </a:p>
        </p:txBody>
      </p:sp>
    </p:spTree>
    <p:extLst>
      <p:ext uri="{BB962C8B-B14F-4D97-AF65-F5344CB8AC3E}">
        <p14:creationId xmlns:p14="http://schemas.microsoft.com/office/powerpoint/2010/main" val="8263544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42</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ROTOR Machines</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546964" y="1448923"/>
            <a:ext cx="9815187" cy="3680303"/>
          </a:xfrm>
          <a:prstGeom prst="rect">
            <a:avLst/>
          </a:prstGeom>
          <a:noFill/>
        </p:spPr>
        <p:txBody>
          <a:bodyPr wrap="square">
            <a:spAutoFit/>
          </a:bodyPr>
          <a:lstStyle/>
          <a:p>
            <a:pPr algn="just">
              <a:lnSpc>
                <a:spcPct val="200000"/>
              </a:lnSpc>
            </a:pPr>
            <a:r>
              <a:rPr lang="en-US" sz="2400" b="0" i="0" u="none" strike="noStrike" baseline="0" dirty="0">
                <a:solidFill>
                  <a:srgbClr val="0A1F61"/>
                </a:solidFill>
                <a:latin typeface="Times New Roman" panose="02020603050405020304" pitchFamily="18" charset="0"/>
              </a:rPr>
              <a:t>For simplicity, only three of the internal connections in each cylinder are shown. If we associate each input and output pin with a letter of the alphabet, then a single cylinder defines a monoalphabetic substitution. For example, in Figure 2.8, if an operator depresses the key for the letter A, an electric signal is applied to </a:t>
            </a:r>
            <a:endParaRPr lang="en-US" sz="5400" b="1" i="1" dirty="0">
              <a:solidFill>
                <a:srgbClr val="0A1F61"/>
              </a:solidFill>
            </a:endParaRPr>
          </a:p>
        </p:txBody>
      </p:sp>
    </p:spTree>
    <p:extLst>
      <p:ext uri="{BB962C8B-B14F-4D97-AF65-F5344CB8AC3E}">
        <p14:creationId xmlns:p14="http://schemas.microsoft.com/office/powerpoint/2010/main" val="30646981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43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ROTOR Machines</a:t>
            </a:r>
          </a:p>
        </p:txBody>
      </p:sp>
      <p:pic>
        <p:nvPicPr>
          <p:cNvPr id="13" name="صورة 12">
            <a:extLst>
              <a:ext uri="{FF2B5EF4-FFF2-40B4-BE49-F238E27FC236}">
                <a16:creationId xmlns:a16="http://schemas.microsoft.com/office/drawing/2014/main" id="{284F651D-C172-643E-3927-A2055857211F}"/>
              </a:ext>
            </a:extLst>
          </p:cNvPr>
          <p:cNvPicPr>
            <a:picLocks noChangeAspect="1"/>
          </p:cNvPicPr>
          <p:nvPr/>
        </p:nvPicPr>
        <p:blipFill rotWithShape="1">
          <a:blip r:embed="rId6"/>
          <a:srcRect l="22495" t="16536" r="17413" b="9845"/>
          <a:stretch/>
        </p:blipFill>
        <p:spPr>
          <a:xfrm>
            <a:off x="2742616" y="1376917"/>
            <a:ext cx="7326417" cy="4670440"/>
          </a:xfrm>
          <a:prstGeom prst="rect">
            <a:avLst/>
          </a:prstGeom>
        </p:spPr>
      </p:pic>
    </p:spTree>
    <p:extLst>
      <p:ext uri="{BB962C8B-B14F-4D97-AF65-F5344CB8AC3E}">
        <p14:creationId xmlns:p14="http://schemas.microsoft.com/office/powerpoint/2010/main" val="23518766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62" y="5525070"/>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25005"/>
            <a:ext cx="1107927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02</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44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720230" y="426152"/>
            <a:ext cx="5574082" cy="707886"/>
          </a:xfrm>
          <a:prstGeom prst="rect">
            <a:avLst/>
          </a:prstGeom>
          <a:noFill/>
        </p:spPr>
        <p:txBody>
          <a:bodyPr wrap="square" rtlCol="0">
            <a:spAutoFit/>
          </a:bodyPr>
          <a:lstStyle>
            <a:defPPr>
              <a:defRPr lang="en-US"/>
            </a:defPPr>
            <a:lvl1pPr>
              <a:defRPr b="1" i="0" u="none" strike="noStrike" baseline="0">
                <a:solidFill>
                  <a:srgbClr val="9A0040"/>
                </a:solidFill>
                <a:latin typeface="Arial" panose="020B0604020202020204" pitchFamily="34" charset="0"/>
              </a:defRPr>
            </a:lvl1pPr>
          </a:lstStyle>
          <a:p>
            <a:r>
              <a:rPr lang="en-US" sz="4000" dirty="0">
                <a:solidFill>
                  <a:schemeClr val="bg1"/>
                </a:solidFill>
                <a:latin typeface="+mn-lt"/>
              </a:rPr>
              <a:t>STEGANOGRAPHY</a:t>
            </a:r>
          </a:p>
        </p:txBody>
      </p:sp>
      <p:sp>
        <p:nvSpPr>
          <p:cNvPr id="10" name="مربع نص 9">
            <a:extLst>
              <a:ext uri="{FF2B5EF4-FFF2-40B4-BE49-F238E27FC236}">
                <a16:creationId xmlns:a16="http://schemas.microsoft.com/office/drawing/2014/main" id="{E0D05933-B1B5-5977-7B61-B49EF233071B}"/>
              </a:ext>
            </a:extLst>
          </p:cNvPr>
          <p:cNvSpPr txBox="1"/>
          <p:nvPr/>
        </p:nvSpPr>
        <p:spPr>
          <a:xfrm>
            <a:off x="1546964" y="1448923"/>
            <a:ext cx="9815187" cy="2941639"/>
          </a:xfrm>
          <a:prstGeom prst="rect">
            <a:avLst/>
          </a:prstGeom>
          <a:noFill/>
        </p:spPr>
        <p:txBody>
          <a:bodyPr wrap="square">
            <a:spAutoFit/>
          </a:bodyPr>
          <a:lstStyle/>
          <a:p>
            <a:pPr algn="just">
              <a:lnSpc>
                <a:spcPct val="200000"/>
              </a:lnSpc>
            </a:pPr>
            <a:r>
              <a:rPr lang="en-US" sz="2400" b="0" i="0" u="none" strike="noStrike" baseline="0" dirty="0">
                <a:solidFill>
                  <a:srgbClr val="0A1F61"/>
                </a:solidFill>
                <a:latin typeface="Times New Roman" panose="02020603050405020304" pitchFamily="18" charset="0"/>
              </a:rPr>
              <a:t>A plaintext message may be hidden in one of two ways. The methods of steganography conceal the existence of the message, whereas the methods of cryptography render the message unintelligible to outsiders by various transformations of the text.</a:t>
            </a:r>
            <a:endParaRPr lang="en-US" sz="5400" b="1" i="1" dirty="0">
              <a:solidFill>
                <a:srgbClr val="0A1F61"/>
              </a:solidFill>
            </a:endParaRPr>
          </a:p>
        </p:txBody>
      </p:sp>
    </p:spTree>
    <p:extLst>
      <p:ext uri="{BB962C8B-B14F-4D97-AF65-F5344CB8AC3E}">
        <p14:creationId xmlns:p14="http://schemas.microsoft.com/office/powerpoint/2010/main" val="12568555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627213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1289" y="-57612"/>
            <a:ext cx="10905472" cy="1610200"/>
          </a:xfrm>
          <a:prstGeom prst="rect">
            <a:avLst/>
          </a:prstGeom>
        </p:spPr>
      </p:pic>
      <p:sp>
        <p:nvSpPr>
          <p:cNvPr id="8" name="TextBox 7"/>
          <p:cNvSpPr txBox="1"/>
          <p:nvPr/>
        </p:nvSpPr>
        <p:spPr>
          <a:xfrm>
            <a:off x="526212" y="252815"/>
            <a:ext cx="1473480" cy="954107"/>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Module</a:t>
            </a:r>
          </a:p>
          <a:p>
            <a:pPr algn="ctr"/>
            <a:r>
              <a:rPr lang="en-US" sz="2800" b="1" dirty="0">
                <a:solidFill>
                  <a:schemeClr val="bg1"/>
                </a:solidFill>
                <a:latin typeface="Tajawal Medium" panose="00000600000000000000" pitchFamily="2" charset="-78"/>
                <a:cs typeface="Tajawal Medium" panose="00000600000000000000" pitchFamily="2" charset="-78"/>
              </a:rPr>
              <a:t>01</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3" name="Slide Number Placeholder 12"/>
          <p:cNvSpPr>
            <a:spLocks noGrp="1"/>
          </p:cNvSpPr>
          <p:nvPr>
            <p:ph type="sldNum" sz="quarter" idx="12"/>
          </p:nvPr>
        </p:nvSpPr>
        <p:spPr/>
        <p:txBody>
          <a:bodyPr/>
          <a:lstStyle/>
          <a:p>
            <a:fld id="{FDED41F8-FC0F-4085-8150-313B6CF05213}" type="slidenum">
              <a:rPr lang="en-US" smtClean="0"/>
              <a:t>45</a:t>
            </a:fld>
            <a:endParaRPr lang="en-US"/>
          </a:p>
        </p:txBody>
      </p:sp>
      <p:sp>
        <p:nvSpPr>
          <p:cNvPr id="9" name="Rectangle 10">
            <a:extLst>
              <a:ext uri="{FF2B5EF4-FFF2-40B4-BE49-F238E27FC236}">
                <a16:creationId xmlns:a16="http://schemas.microsoft.com/office/drawing/2014/main" id="{D5F67B24-3A19-E913-3546-A67E2AAF7C91}"/>
              </a:ext>
            </a:extLst>
          </p:cNvPr>
          <p:cNvSpPr/>
          <p:nvPr/>
        </p:nvSpPr>
        <p:spPr>
          <a:xfrm>
            <a:off x="3581401"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5" name="Content Placeholder 2">
            <a:extLst>
              <a:ext uri="{FF2B5EF4-FFF2-40B4-BE49-F238E27FC236}">
                <a16:creationId xmlns:a16="http://schemas.microsoft.com/office/drawing/2014/main" id="{46763079-3918-FE88-494C-AACE06552BC5}"/>
              </a:ext>
            </a:extLst>
          </p:cNvPr>
          <p:cNvSpPr>
            <a:spLocks noGrp="1"/>
          </p:cNvSpPr>
          <p:nvPr/>
        </p:nvSpPr>
        <p:spPr>
          <a:xfrm>
            <a:off x="1001038" y="486743"/>
            <a:ext cx="10352762" cy="820334"/>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sz="6000" b="1" dirty="0">
                <a:solidFill>
                  <a:schemeClr val="bg2"/>
                </a:solidFill>
                <a:latin typeface="Tempus Sans ITC" panose="04020404030D07020202" pitchFamily="82" charset="0"/>
              </a:rPr>
              <a:t>Thank You</a:t>
            </a:r>
            <a:endParaRPr lang="en-US" sz="2400" b="1" dirty="0">
              <a:solidFill>
                <a:schemeClr val="bg2"/>
              </a:solidFill>
              <a:latin typeface="TimesTenLTStd"/>
            </a:endParaRPr>
          </a:p>
          <a:p>
            <a:pPr marL="0" indent="0">
              <a:buNone/>
            </a:pPr>
            <a:endParaRPr lang="en-US" sz="2400" b="1" dirty="0">
              <a:solidFill>
                <a:srgbClr val="000000"/>
              </a:solidFill>
              <a:latin typeface="TimesTenLTStd"/>
            </a:endParaRPr>
          </a:p>
          <a:p>
            <a:pPr>
              <a:buFont typeface="Wingdings" panose="05000000000000000000" pitchFamily="2" charset="2"/>
              <a:buChar char="q"/>
            </a:pPr>
            <a:endParaRPr lang="en-US" sz="2800" b="1" dirty="0">
              <a:solidFill>
                <a:srgbClr val="000000"/>
              </a:solidFill>
              <a:latin typeface="TimesTenLTStd"/>
            </a:endParaRPr>
          </a:p>
          <a:p>
            <a:pPr>
              <a:buFont typeface="Wingdings" panose="05000000000000000000" pitchFamily="2" charset="2"/>
              <a:buChar char="q"/>
            </a:pPr>
            <a:endParaRPr lang="en-US" sz="2800" b="1" dirty="0">
              <a:solidFill>
                <a:srgbClr val="000000"/>
              </a:solidFill>
              <a:latin typeface="TimesTenLTStd"/>
            </a:endParaRPr>
          </a:p>
          <a:p>
            <a:endParaRPr lang="en-US" sz="2800" dirty="0"/>
          </a:p>
          <a:p>
            <a:pPr marL="0" indent="0" algn="just">
              <a:lnSpc>
                <a:spcPct val="200000"/>
              </a:lnSpc>
              <a:buNone/>
            </a:pPr>
            <a:endParaRPr lang="en-US" sz="2800" dirty="0"/>
          </a:p>
          <a:p>
            <a:pPr marL="0" indent="0" algn="just">
              <a:buNone/>
            </a:pPr>
            <a:endParaRPr lang="en-US" sz="2800" dirty="0"/>
          </a:p>
          <a:p>
            <a:pPr algn="just">
              <a:buFont typeface="Abadi" panose="020B0604020104020204" pitchFamily="34" charset="0"/>
              <a:buChar char="@"/>
            </a:pPr>
            <a:endParaRPr lang="en-US" sz="2800" dirty="0"/>
          </a:p>
          <a:p>
            <a:pPr marL="0" indent="0" algn="just">
              <a:buNone/>
            </a:pPr>
            <a:endParaRPr lang="en-US" sz="2800" dirty="0"/>
          </a:p>
        </p:txBody>
      </p:sp>
      <p:pic>
        <p:nvPicPr>
          <p:cNvPr id="14" name="صورة 13">
            <a:extLst>
              <a:ext uri="{FF2B5EF4-FFF2-40B4-BE49-F238E27FC236}">
                <a16:creationId xmlns:a16="http://schemas.microsoft.com/office/drawing/2014/main" id="{27AE1948-2A8A-CEE2-E910-92B20CC1334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54663" y="1694868"/>
            <a:ext cx="7970028" cy="3468264"/>
          </a:xfrm>
          <a:prstGeom prst="rect">
            <a:avLst/>
          </a:prstGeom>
        </p:spPr>
      </p:pic>
    </p:spTree>
    <p:extLst>
      <p:ext uri="{BB962C8B-B14F-4D97-AF65-F5344CB8AC3E}">
        <p14:creationId xmlns:p14="http://schemas.microsoft.com/office/powerpoint/2010/main" val="652046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35362</TotalTime>
  <Words>3034</Words>
  <Application>Microsoft Office PowerPoint</Application>
  <PresentationFormat>شاشة عريضة</PresentationFormat>
  <Paragraphs>473</Paragraphs>
  <Slides>45</Slides>
  <Notes>8</Notes>
  <HiddenSlides>0</HiddenSlides>
  <MMClips>0</MMClips>
  <ScaleCrop>false</ScaleCrop>
  <HeadingPairs>
    <vt:vector size="6" baseType="variant">
      <vt:variant>
        <vt:lpstr>الخطوط المستخدمة</vt:lpstr>
      </vt:variant>
      <vt:variant>
        <vt:i4>19</vt:i4>
      </vt:variant>
      <vt:variant>
        <vt:lpstr>نسق</vt:lpstr>
      </vt:variant>
      <vt:variant>
        <vt:i4>1</vt:i4>
      </vt:variant>
      <vt:variant>
        <vt:lpstr>عناوين الشرائح</vt:lpstr>
      </vt:variant>
      <vt:variant>
        <vt:i4>45</vt:i4>
      </vt:variant>
    </vt:vector>
  </HeadingPairs>
  <TitlesOfParts>
    <vt:vector size="65" baseType="lpstr">
      <vt:lpstr>Abadi</vt:lpstr>
      <vt:lpstr>Arial</vt:lpstr>
      <vt:lpstr>Calibri</vt:lpstr>
      <vt:lpstr>Calibri Light</vt:lpstr>
      <vt:lpstr>Cambria Math</vt:lpstr>
      <vt:lpstr>Courier New</vt:lpstr>
      <vt:lpstr>CourierStd</vt:lpstr>
      <vt:lpstr>EditControl</vt:lpstr>
      <vt:lpstr>PearsonMATHPRO02</vt:lpstr>
      <vt:lpstr>PearsonMATHPRO08</vt:lpstr>
      <vt:lpstr>Sitka Small</vt:lpstr>
      <vt:lpstr>Tahoma</vt:lpstr>
      <vt:lpstr>Tajawal Medium</vt:lpstr>
      <vt:lpstr>Tempus Sans ITC</vt:lpstr>
      <vt:lpstr>Times New Roman</vt:lpstr>
      <vt:lpstr>TimesTenLTStd</vt:lpstr>
      <vt:lpstr>TimesTenLTStdRoman</vt:lpstr>
      <vt:lpstr>Wingdings</vt:lpstr>
      <vt:lpstr>Wingdings 3</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9647832915814</cp:lastModifiedBy>
  <cp:revision>164</cp:revision>
  <dcterms:created xsi:type="dcterms:W3CDTF">2021-08-03T13:03:26Z</dcterms:created>
  <dcterms:modified xsi:type="dcterms:W3CDTF">2022-10-18T16:56:27Z</dcterms:modified>
</cp:coreProperties>
</file>