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480" r:id="rId2"/>
    <p:sldId id="523" r:id="rId3"/>
    <p:sldId id="532" r:id="rId4"/>
    <p:sldId id="484" r:id="rId5"/>
    <p:sldId id="533" r:id="rId6"/>
    <p:sldId id="530" r:id="rId7"/>
    <p:sldId id="486" r:id="rId8"/>
    <p:sldId id="534" r:id="rId9"/>
    <p:sldId id="487" r:id="rId10"/>
    <p:sldId id="488" r:id="rId11"/>
    <p:sldId id="535" r:id="rId12"/>
    <p:sldId id="536" r:id="rId13"/>
    <p:sldId id="538" r:id="rId14"/>
    <p:sldId id="537" r:id="rId15"/>
    <p:sldId id="489" r:id="rId16"/>
    <p:sldId id="491" r:id="rId17"/>
    <p:sldId id="492" r:id="rId18"/>
    <p:sldId id="546" r:id="rId19"/>
    <p:sldId id="493" r:id="rId20"/>
    <p:sldId id="494" r:id="rId21"/>
    <p:sldId id="551" r:id="rId22"/>
    <p:sldId id="499" r:id="rId23"/>
    <p:sldId id="539" r:id="rId24"/>
    <p:sldId id="540" r:id="rId25"/>
    <p:sldId id="528" r:id="rId26"/>
    <p:sldId id="542" r:id="rId27"/>
    <p:sldId id="483" r:id="rId28"/>
    <p:sldId id="543" r:id="rId29"/>
    <p:sldId id="482" r:id="rId30"/>
    <p:sldId id="559" r:id="rId31"/>
    <p:sldId id="560" r:id="rId32"/>
    <p:sldId id="561" r:id="rId33"/>
    <p:sldId id="562"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3"/>
            <p14:sldId id="532"/>
            <p14:sldId id="484"/>
            <p14:sldId id="533"/>
            <p14:sldId id="530"/>
            <p14:sldId id="486"/>
            <p14:sldId id="534"/>
            <p14:sldId id="487"/>
            <p14:sldId id="488"/>
            <p14:sldId id="535"/>
            <p14:sldId id="536"/>
            <p14:sldId id="538"/>
            <p14:sldId id="537"/>
            <p14:sldId id="489"/>
            <p14:sldId id="491"/>
            <p14:sldId id="492"/>
            <p14:sldId id="546"/>
            <p14:sldId id="493"/>
            <p14:sldId id="494"/>
            <p14:sldId id="551"/>
            <p14:sldId id="499"/>
            <p14:sldId id="539"/>
            <p14:sldId id="540"/>
            <p14:sldId id="528"/>
            <p14:sldId id="542"/>
            <p14:sldId id="483"/>
            <p14:sldId id="543"/>
            <p14:sldId id="482"/>
            <p14:sldId id="559"/>
            <p14:sldId id="560"/>
            <p14:sldId id="561"/>
            <p14:sldId id="5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40" autoAdjust="0"/>
    <p:restoredTop sz="93738" autoAdjust="0"/>
  </p:normalViewPr>
  <p:slideViewPr>
    <p:cSldViewPr snapToGrid="0">
      <p:cViewPr varScale="1">
        <p:scale>
          <a:sx n="103" d="100"/>
          <a:sy n="103" d="100"/>
        </p:scale>
        <p:origin x="50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62905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687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98970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322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3334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47718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3.png"/><Relationship Id="rId7"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3.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882409" y="2237319"/>
            <a:ext cx="6530827"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Positioning the Firm </a:t>
            </a:r>
          </a:p>
          <a:p>
            <a:pPr algn="ctr"/>
            <a:r>
              <a:rPr lang="en-US" sz="4400" b="1" dirty="0">
                <a:solidFill>
                  <a:srgbClr val="8E5A6D"/>
                </a:solidFill>
                <a:latin typeface="Tajawal Medium" panose="00000600000000000000" pitchFamily="2" charset="-78"/>
                <a:cs typeface="Tajawal Medium" panose="00000600000000000000" pitchFamily="2" charset="-78"/>
              </a:rPr>
              <a:t>for Strategic Advantage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ENT624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746672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404335" y="2361182"/>
            <a:ext cx="8674088" cy="3139321"/>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the importance of planning as an ongoing activity central to entrepreneurship, the four reasons why entrepreneurs and managers of new ventures should plan, and the strategic entrepreneurship perspective.</a:t>
            </a:r>
          </a:p>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 Know how to create a strategic vision for the new venture; learn how each component of the vision contributes to the development of the strategic plan.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3. Understand the important benefits of managing company values and ethics.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4. Learn how to create a code of ethics to guide firm behavior in support of the overall business strategy.</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315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39471"/>
            <a:ext cx="9893651" cy="4585871"/>
          </a:xfrm>
          <a:prstGeom prst="rect">
            <a:avLst/>
          </a:prstGeom>
          <a:noFill/>
        </p:spPr>
        <p:txBody>
          <a:bodyPr wrap="square" rtlCol="0">
            <a:spAutoFit/>
          </a:bodyPr>
          <a:lstStyle/>
          <a:p>
            <a:pPr algn="just"/>
            <a:r>
              <a:rPr lang="en-US" sz="2800" b="1" i="0" dirty="0">
                <a:solidFill>
                  <a:srgbClr val="333333"/>
                </a:solidFill>
                <a:effectLst/>
              </a:rPr>
              <a:t>Strategic Planning and Entrepreneurship</a:t>
            </a:r>
          </a:p>
          <a:p>
            <a:pPr marL="342900" indent="-342900" algn="just">
              <a:buFont typeface="Arial" panose="020B0604020202020204" pitchFamily="34" charset="0"/>
              <a:buChar char="•"/>
            </a:pPr>
            <a:r>
              <a:rPr lang="en-US" sz="2400" b="0" i="0" dirty="0">
                <a:solidFill>
                  <a:srgbClr val="333333"/>
                </a:solidFill>
                <a:effectLst/>
              </a:rPr>
              <a:t>When the idea and the opportunity for the new venture have been formulated, it may seem that the next step is to launch the business. This can prove to be </a:t>
            </a:r>
            <a:r>
              <a:rPr lang="en-US" sz="2400" b="0" i="0" dirty="0">
                <a:solidFill>
                  <a:srgbClr val="FF0000"/>
                </a:solidFill>
                <a:effectLst/>
              </a:rPr>
              <a:t>a fatal mistake</a:t>
            </a:r>
            <a:r>
              <a:rPr lang="en-US" sz="2400" b="0" i="0" dirty="0">
                <a:solidFill>
                  <a:srgbClr val="333333"/>
                </a:solidFill>
                <a:effectLst/>
              </a:rPr>
              <a:t>, no matter how much potential the opportunity has. </a:t>
            </a:r>
            <a:r>
              <a:rPr lang="en-US" sz="2400" b="0" i="0" dirty="0">
                <a:solidFill>
                  <a:srgbClr val="FF0000"/>
                </a:solidFill>
                <a:effectLst/>
              </a:rPr>
              <a:t>Many entrepreneurs and managers of ventures neglect to take the time to plan strategically for their businesses.</a:t>
            </a:r>
          </a:p>
          <a:p>
            <a:pPr marL="342900" indent="-342900" algn="just">
              <a:buFont typeface="Arial" panose="020B0604020202020204" pitchFamily="34" charset="0"/>
              <a:buChar char="•"/>
            </a:pPr>
            <a:endParaRPr lang="en-US" sz="2400" b="0" i="0" dirty="0">
              <a:solidFill>
                <a:srgbClr val="FF0000"/>
              </a:solidFill>
              <a:effectLst/>
            </a:endParaRPr>
          </a:p>
          <a:p>
            <a:pPr algn="just"/>
            <a:r>
              <a:rPr lang="en-US" sz="2400" b="1" i="0" dirty="0">
                <a:solidFill>
                  <a:srgbClr val="FF0000"/>
                </a:solidFill>
                <a:effectLst/>
              </a:rPr>
              <a:t>Systematic planning </a:t>
            </a:r>
            <a:r>
              <a:rPr lang="en-US" sz="2400" b="0" i="0" dirty="0">
                <a:solidFill>
                  <a:srgbClr val="333333"/>
                </a:solidFill>
                <a:effectLst/>
              </a:rPr>
              <a:t>is </a:t>
            </a:r>
            <a:r>
              <a:rPr lang="en-US" sz="2400" b="0" i="0" dirty="0">
                <a:solidFill>
                  <a:srgbClr val="FF0000"/>
                </a:solidFill>
                <a:effectLst/>
              </a:rPr>
              <a:t>a </a:t>
            </a:r>
            <a:r>
              <a:rPr lang="en-US" sz="2400" b="0" i="0" u="sng" dirty="0">
                <a:solidFill>
                  <a:srgbClr val="FF0000"/>
                </a:solidFill>
                <a:effectLst/>
              </a:rPr>
              <a:t>formal process </a:t>
            </a:r>
            <a:r>
              <a:rPr lang="en-US" sz="2400" b="0" i="0" dirty="0">
                <a:solidFill>
                  <a:srgbClr val="FF0000"/>
                </a:solidFill>
                <a:effectLst/>
              </a:rPr>
              <a:t>that is well worth the investment of time and effort</a:t>
            </a:r>
            <a:r>
              <a:rPr lang="en-US" sz="2400" b="0" i="0" dirty="0">
                <a:solidFill>
                  <a:srgbClr val="333333"/>
                </a:solidFill>
                <a:effectLst/>
              </a:rPr>
              <a:t>. It </a:t>
            </a:r>
            <a:r>
              <a:rPr lang="en-US" sz="2400" b="0" i="0" dirty="0">
                <a:solidFill>
                  <a:srgbClr val="FF0000"/>
                </a:solidFill>
                <a:effectLst/>
              </a:rPr>
              <a:t>provides the </a:t>
            </a:r>
            <a:r>
              <a:rPr lang="en-US" sz="2400" b="0" i="0" u="sng" dirty="0">
                <a:solidFill>
                  <a:srgbClr val="FF0000"/>
                </a:solidFill>
                <a:effectLst/>
              </a:rPr>
              <a:t>road map </a:t>
            </a:r>
            <a:r>
              <a:rPr lang="en-US" sz="2400" b="0" i="0" dirty="0">
                <a:solidFill>
                  <a:srgbClr val="FF0000"/>
                </a:solidFill>
                <a:effectLst/>
              </a:rPr>
              <a:t>for the new venture</a:t>
            </a:r>
            <a:r>
              <a:rPr lang="en-US" sz="2400" b="0" i="0" dirty="0">
                <a:solidFill>
                  <a:srgbClr val="333333"/>
                </a:solidFill>
                <a:effectLst/>
              </a:rPr>
              <a:t>.</a:t>
            </a:r>
          </a:p>
          <a:p>
            <a:pPr marL="342900" indent="-342900" algn="just">
              <a:buFont typeface="Arial" panose="020B0604020202020204" pitchFamily="34" charset="0"/>
              <a:buChar char="•"/>
            </a:pPr>
            <a:r>
              <a:rPr lang="en-US" sz="2400" b="0" i="0" dirty="0">
                <a:solidFill>
                  <a:srgbClr val="333333"/>
                </a:solidFill>
                <a:effectLst/>
              </a:rPr>
              <a:t>History's greatest person of ideas, Leonardo da Vinci, once said, “He who loves practice without theory is like the sailor who boards a ship without a rudder and compass and never knows where he may cast.”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23413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85191"/>
            <a:ext cx="9893651" cy="4524315"/>
          </a:xfrm>
          <a:prstGeom prst="rect">
            <a:avLst/>
          </a:prstGeom>
          <a:noFill/>
        </p:spPr>
        <p:txBody>
          <a:bodyPr wrap="square" rtlCol="0">
            <a:spAutoFit/>
          </a:bodyPr>
          <a:lstStyle/>
          <a:p>
            <a:pPr algn="just"/>
            <a:r>
              <a:rPr lang="en-US" sz="2400" b="1" i="1" dirty="0">
                <a:solidFill>
                  <a:srgbClr val="FF0000"/>
                </a:solidFill>
                <a:effectLst/>
              </a:rPr>
              <a:t>Strategic planning </a:t>
            </a:r>
            <a:r>
              <a:rPr lang="en-US" sz="2400" b="0" i="0" dirty="0">
                <a:solidFill>
                  <a:srgbClr val="333333"/>
                </a:solidFill>
                <a:effectLst/>
              </a:rPr>
              <a:t>requires taking </a:t>
            </a:r>
            <a:r>
              <a:rPr lang="en-US" sz="2400" b="0" i="0" u="sng" dirty="0">
                <a:solidFill>
                  <a:srgbClr val="FF0000"/>
                </a:solidFill>
                <a:effectLst/>
              </a:rPr>
              <a:t>a long-range view </a:t>
            </a:r>
            <a:r>
              <a:rPr lang="en-US" sz="2400" b="0" i="0" dirty="0">
                <a:solidFill>
                  <a:srgbClr val="333333"/>
                </a:solidFill>
                <a:effectLst/>
              </a:rPr>
              <a:t>of the venture and </a:t>
            </a:r>
            <a:r>
              <a:rPr lang="en-US" sz="2400" b="0" i="0" u="sng" dirty="0">
                <a:solidFill>
                  <a:srgbClr val="FF0000"/>
                </a:solidFill>
                <a:effectLst/>
              </a:rPr>
              <a:t>developing the vision </a:t>
            </a:r>
            <a:r>
              <a:rPr lang="en-US" sz="2400" b="0" i="0" dirty="0">
                <a:solidFill>
                  <a:srgbClr val="333333"/>
                </a:solidFill>
                <a:effectLst/>
              </a:rPr>
              <a:t>to guide operations. </a:t>
            </a:r>
          </a:p>
          <a:p>
            <a:pPr marL="342900" indent="-342900" algn="just">
              <a:buFont typeface="Arial" panose="020B0604020202020204" pitchFamily="34" charset="0"/>
              <a:buChar char="•"/>
            </a:pPr>
            <a:r>
              <a:rPr lang="en-US" sz="2400" b="0" i="0" dirty="0">
                <a:solidFill>
                  <a:srgbClr val="333333"/>
                </a:solidFill>
                <a:effectLst/>
              </a:rPr>
              <a:t>It involves identifying opportunities and threats in the external environment and assessing how the venture's internal strengths and weaknesses can be leveraged to take advantage of the opportunities and minimize the threats.</a:t>
            </a:r>
          </a:p>
          <a:p>
            <a:pPr marL="342900" indent="-342900" algn="just">
              <a:buFont typeface="Arial" panose="020B0604020202020204" pitchFamily="34" charset="0"/>
              <a:buChar char="•"/>
            </a:pPr>
            <a:r>
              <a:rPr lang="en-US" sz="2400" b="0" i="0" dirty="0">
                <a:solidFill>
                  <a:srgbClr val="FF0000"/>
                </a:solidFill>
                <a:effectLst/>
              </a:rPr>
              <a:t>Although a feasibility analysis or comprehensive business plan may be written</a:t>
            </a:r>
            <a:r>
              <a:rPr lang="en-US" sz="2400" b="0" i="0" dirty="0">
                <a:solidFill>
                  <a:srgbClr val="333333"/>
                </a:solidFill>
                <a:effectLst/>
              </a:rPr>
              <a:t>, </a:t>
            </a:r>
            <a:r>
              <a:rPr lang="en-US" sz="2400" b="1" i="0" u="sng" dirty="0">
                <a:solidFill>
                  <a:srgbClr val="FF0000"/>
                </a:solidFill>
                <a:effectLst/>
              </a:rPr>
              <a:t>these do not take the place of strategic planning</a:t>
            </a:r>
            <a:r>
              <a:rPr lang="en-US" sz="2400" b="0" i="0" dirty="0">
                <a:solidFill>
                  <a:srgbClr val="333333"/>
                </a:solidFill>
                <a:effectLst/>
              </a:rPr>
              <a:t>—an activity that should be ongoing throughout the life cycle of the new venture.</a:t>
            </a:r>
          </a:p>
          <a:p>
            <a:pPr marL="342900" indent="-342900" algn="just">
              <a:buFont typeface="Arial" panose="020B0604020202020204" pitchFamily="34" charset="0"/>
              <a:buChar char="•"/>
            </a:pPr>
            <a:endParaRPr lang="en-US" sz="2400" b="0" i="0" dirty="0">
              <a:solidFill>
                <a:srgbClr val="333333"/>
              </a:solidFill>
              <a:effectLst/>
            </a:endParaRPr>
          </a:p>
          <a:p>
            <a:pPr marL="342900" indent="-342900" algn="just">
              <a:buFont typeface="Arial" panose="020B0604020202020204" pitchFamily="34" charset="0"/>
              <a:buChar char="•"/>
            </a:pPr>
            <a:r>
              <a:rPr lang="en-US" sz="2400" b="0" i="0" dirty="0">
                <a:solidFill>
                  <a:srgbClr val="FF0000"/>
                </a:solidFill>
                <a:effectLst/>
              </a:rPr>
              <a:t>New ventures that have a strategy and plan accordingly </a:t>
            </a:r>
            <a:r>
              <a:rPr lang="en-US" sz="2400" b="1" i="0" u="sng" dirty="0">
                <a:solidFill>
                  <a:srgbClr val="FF0000"/>
                </a:solidFill>
                <a:effectLst/>
              </a:rPr>
              <a:t>outperform </a:t>
            </a:r>
            <a:r>
              <a:rPr lang="en-US" sz="2400" b="0" i="0" dirty="0">
                <a:solidFill>
                  <a:srgbClr val="FF0000"/>
                </a:solidFill>
                <a:effectLst/>
              </a:rPr>
              <a:t>those firms that do not.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50665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785652"/>
          </a:xfrm>
          <a:prstGeom prst="rect">
            <a:avLst/>
          </a:prstGeom>
          <a:noFill/>
        </p:spPr>
        <p:txBody>
          <a:bodyPr wrap="square" rtlCol="0">
            <a:spAutoFit/>
          </a:bodyPr>
          <a:lstStyle/>
          <a:p>
            <a:pPr algn="just"/>
            <a:r>
              <a:rPr lang="en-US" sz="2400" b="0" i="0" dirty="0">
                <a:solidFill>
                  <a:srgbClr val="333333"/>
                </a:solidFill>
                <a:effectLst/>
              </a:rPr>
              <a:t>There are </a:t>
            </a:r>
            <a:r>
              <a:rPr lang="en-US" sz="2400" b="1" i="0" u="sng" dirty="0">
                <a:solidFill>
                  <a:srgbClr val="FF0000"/>
                </a:solidFill>
                <a:effectLst/>
              </a:rPr>
              <a:t>four major reasons</a:t>
            </a:r>
            <a:r>
              <a:rPr lang="en-US" sz="2400" b="0" i="0" dirty="0">
                <a:solidFill>
                  <a:srgbClr val="333333"/>
                </a:solidFill>
                <a:effectLst/>
              </a:rPr>
              <a:t> why entrepreneurs and managers of new ventures should embrace planning:</a:t>
            </a:r>
          </a:p>
          <a:p>
            <a:pPr algn="just"/>
            <a:endParaRPr lang="en-US" sz="2400" b="0" i="0" dirty="0">
              <a:solidFill>
                <a:srgbClr val="333333"/>
              </a:solidFill>
              <a:effectLst/>
            </a:endParaRPr>
          </a:p>
          <a:p>
            <a:pPr marL="457200" indent="-457200" algn="just">
              <a:buAutoNum type="arabicPeriod"/>
            </a:pPr>
            <a:r>
              <a:rPr lang="en-US" sz="2400" b="0" i="0" dirty="0">
                <a:solidFill>
                  <a:srgbClr val="333333"/>
                </a:solidFill>
                <a:effectLst/>
              </a:rPr>
              <a:t>The </a:t>
            </a:r>
            <a:r>
              <a:rPr lang="en-US" sz="2400" b="0" i="0" dirty="0">
                <a:solidFill>
                  <a:srgbClr val="FF0000"/>
                </a:solidFill>
                <a:effectLst/>
              </a:rPr>
              <a:t>probability for business success increases.</a:t>
            </a:r>
          </a:p>
          <a:p>
            <a:pPr marL="457200" indent="-457200" algn="just">
              <a:buAutoNum type="arabicPeriod"/>
            </a:pPr>
            <a:endParaRPr lang="en-US" sz="2400" b="0" i="0" dirty="0">
              <a:solidFill>
                <a:srgbClr val="333333"/>
              </a:solidFill>
              <a:effectLst/>
            </a:endParaRPr>
          </a:p>
          <a:p>
            <a:pPr algn="just"/>
            <a:r>
              <a:rPr lang="en-US" sz="2400" b="0" i="0" dirty="0">
                <a:solidFill>
                  <a:srgbClr val="333333"/>
                </a:solidFill>
                <a:effectLst/>
              </a:rPr>
              <a:t>2. Managerial leaders can more effectively adapt to change.</a:t>
            </a:r>
          </a:p>
          <a:p>
            <a:pPr algn="just"/>
            <a:endParaRPr lang="en-US" sz="2400" b="0" i="0" dirty="0">
              <a:solidFill>
                <a:srgbClr val="333333"/>
              </a:solidFill>
              <a:effectLst/>
            </a:endParaRPr>
          </a:p>
          <a:p>
            <a:pPr algn="just"/>
            <a:r>
              <a:rPr lang="en-US" sz="2400" b="0" i="0" dirty="0">
                <a:solidFill>
                  <a:srgbClr val="333333"/>
                </a:solidFill>
                <a:effectLst/>
              </a:rPr>
              <a:t>3. Planning </a:t>
            </a:r>
            <a:r>
              <a:rPr lang="en-US" sz="2400" b="0" i="0" dirty="0">
                <a:solidFill>
                  <a:srgbClr val="FF0000"/>
                </a:solidFill>
                <a:effectLst/>
              </a:rPr>
              <a:t>provides a meaningful context and direction for employee work. </a:t>
            </a:r>
          </a:p>
          <a:p>
            <a:pPr algn="just"/>
            <a:endParaRPr lang="en-US" sz="2400" b="0" i="0" dirty="0">
              <a:solidFill>
                <a:srgbClr val="333333"/>
              </a:solidFill>
              <a:effectLst/>
            </a:endParaRPr>
          </a:p>
          <a:p>
            <a:pPr algn="just"/>
            <a:r>
              <a:rPr lang="en-US" sz="2400" b="0" i="0" dirty="0">
                <a:solidFill>
                  <a:srgbClr val="333333"/>
                </a:solidFill>
                <a:effectLst/>
              </a:rPr>
              <a:t>4. Planning helps align controls to key objectives.</a:t>
            </a:r>
            <a:endParaRPr lang="en-US" sz="24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83910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marL="342900" indent="-342900" algn="just">
              <a:buFont typeface="Arial" panose="020B0604020202020204" pitchFamily="34" charset="0"/>
              <a:buChar char="•"/>
            </a:pPr>
            <a:r>
              <a:rPr lang="en-US" sz="2400" b="1" i="0" dirty="0">
                <a:solidFill>
                  <a:srgbClr val="FF0000"/>
                </a:solidFill>
                <a:effectLst/>
              </a:rPr>
              <a:t>Historically, </a:t>
            </a:r>
            <a:r>
              <a:rPr lang="en-US" sz="2400" b="0" i="0" dirty="0">
                <a:solidFill>
                  <a:srgbClr val="FF0000"/>
                </a:solidFill>
                <a:effectLst/>
              </a:rPr>
              <a:t>entrepreneurs have tended to avoid strategic planning</a:t>
            </a:r>
            <a:r>
              <a:rPr lang="en-US" sz="2400" b="0" i="0" dirty="0">
                <a:solidFill>
                  <a:srgbClr val="333333"/>
                </a:solidFill>
                <a:effectLst/>
              </a:rPr>
              <a:t>, thinking it was only for “big” companies and that it was a rigid, formalized process that took up valuable time and resources. </a:t>
            </a:r>
          </a:p>
          <a:p>
            <a:pPr marL="342900" indent="-342900" algn="just">
              <a:buFont typeface="Arial" panose="020B0604020202020204" pitchFamily="34" charset="0"/>
              <a:buChar char="•"/>
            </a:pPr>
            <a:r>
              <a:rPr lang="en-US" sz="2400" b="1" i="0" dirty="0">
                <a:solidFill>
                  <a:srgbClr val="FF0000"/>
                </a:solidFill>
                <a:effectLst/>
              </a:rPr>
              <a:t>Today,</a:t>
            </a:r>
            <a:r>
              <a:rPr lang="en-US" sz="2400" b="0" i="0" dirty="0">
                <a:solidFill>
                  <a:srgbClr val="333333"/>
                </a:solidFill>
                <a:effectLst/>
              </a:rPr>
              <a:t> the </a:t>
            </a:r>
            <a:r>
              <a:rPr lang="en-US" sz="2400" b="0" i="0" u="sng" dirty="0">
                <a:solidFill>
                  <a:srgbClr val="FF0000"/>
                </a:solidFill>
                <a:effectLst/>
              </a:rPr>
              <a:t>roles of strategy and strategic planning in new venture formation are considered prerequisites of success</a:t>
            </a:r>
            <a:r>
              <a:rPr lang="en-US" sz="2400" b="0" i="0" dirty="0">
                <a:solidFill>
                  <a:srgbClr val="333333"/>
                </a:solidFill>
                <a:effectLst/>
              </a:rPr>
              <a:t>, and entrepreneurs are likely to be proactive in their approaches, ensuring the survival and longevity of their ventures. </a:t>
            </a:r>
          </a:p>
          <a:p>
            <a:pPr marL="342900" indent="-342900" algn="just">
              <a:buFont typeface="Arial" panose="020B0604020202020204" pitchFamily="34" charset="0"/>
              <a:buChar char="•"/>
            </a:pPr>
            <a:r>
              <a:rPr lang="en-US" sz="2400" b="0" i="0" dirty="0">
                <a:solidFill>
                  <a:srgbClr val="FF0000"/>
                </a:solidFill>
                <a:effectLst/>
              </a:rPr>
              <a:t>Planning helps founders to make decisions, to balance resource supply and demand, and to turn abstract goals into concrete operational steps</a:t>
            </a:r>
            <a:r>
              <a:rPr lang="en-US" sz="2400" b="0" i="0" dirty="0">
                <a:solidFill>
                  <a:srgbClr val="333333"/>
                </a:solidFill>
                <a:effectLst/>
              </a:rPr>
              <a:t>, reducing the likelihood of that ventures disband and enhancing product development and venture organizing activity.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68287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r>
              <a:rPr lang="en-US" sz="2400" b="1" i="0" dirty="0">
                <a:solidFill>
                  <a:srgbClr val="333333"/>
                </a:solidFill>
                <a:effectLst/>
              </a:rPr>
              <a:t>Entrepreneurship and Strategic Management: The Creation of Wealth and Value</a:t>
            </a:r>
          </a:p>
          <a:p>
            <a:pPr marL="342900" indent="-342900" algn="just">
              <a:buFont typeface="Arial" panose="020B0604020202020204" pitchFamily="34" charset="0"/>
              <a:buChar char="•"/>
            </a:pPr>
            <a:r>
              <a:rPr lang="en-US" sz="2400" b="1" i="0" dirty="0">
                <a:solidFill>
                  <a:srgbClr val="FF0000"/>
                </a:solidFill>
                <a:effectLst/>
              </a:rPr>
              <a:t>Entrepreneurship</a:t>
            </a:r>
            <a:r>
              <a:rPr lang="en-US" sz="2400" b="0" i="0" dirty="0">
                <a:solidFill>
                  <a:srgbClr val="333333"/>
                </a:solidFill>
                <a:effectLst/>
              </a:rPr>
              <a:t>, as we have described earlier, is the </a:t>
            </a:r>
            <a:r>
              <a:rPr lang="en-US" sz="2400" b="0" i="0" dirty="0">
                <a:solidFill>
                  <a:srgbClr val="FF0000"/>
                </a:solidFill>
                <a:effectLst/>
              </a:rPr>
              <a:t>discovery and exploitation of profitable opportunities</a:t>
            </a:r>
            <a:r>
              <a:rPr lang="en-US" sz="2400" b="0" i="0" dirty="0">
                <a:solidFill>
                  <a:srgbClr val="333333"/>
                </a:solidFill>
                <a:effectLst/>
              </a:rPr>
              <a:t>. </a:t>
            </a:r>
          </a:p>
          <a:p>
            <a:pPr algn="just"/>
            <a:endParaRPr lang="en-US" sz="2400" b="0" i="0" dirty="0">
              <a:solidFill>
                <a:srgbClr val="333333"/>
              </a:solidFill>
              <a:effectLst/>
            </a:endParaRPr>
          </a:p>
          <a:p>
            <a:pPr marL="342900" indent="-342900" algn="just">
              <a:buFont typeface="Arial" panose="020B0604020202020204" pitchFamily="34" charset="0"/>
              <a:buChar char="•"/>
            </a:pPr>
            <a:r>
              <a:rPr lang="en-US" sz="2400" b="1" i="1" dirty="0">
                <a:solidFill>
                  <a:srgbClr val="FF0000"/>
                </a:solidFill>
                <a:effectLst/>
              </a:rPr>
              <a:t>Strategic management </a:t>
            </a:r>
            <a:r>
              <a:rPr lang="en-US" sz="2400" b="0" i="0" dirty="0">
                <a:solidFill>
                  <a:srgbClr val="333333"/>
                </a:solidFill>
                <a:effectLst/>
              </a:rPr>
              <a:t>involves the development of a </a:t>
            </a:r>
            <a:r>
              <a:rPr lang="en-US" sz="2400" b="0" i="1" dirty="0">
                <a:solidFill>
                  <a:srgbClr val="FF0000"/>
                </a:solidFill>
                <a:effectLst/>
              </a:rPr>
              <a:t>sustainable competitive advantage</a:t>
            </a:r>
            <a:r>
              <a:rPr lang="en-US" sz="2400" b="0" i="1" dirty="0">
                <a:solidFill>
                  <a:srgbClr val="333333"/>
                </a:solidFill>
                <a:effectLst/>
              </a:rPr>
              <a:t> </a:t>
            </a:r>
            <a:r>
              <a:rPr lang="en-US" sz="2400" b="0" i="0" dirty="0">
                <a:solidFill>
                  <a:srgbClr val="333333"/>
                </a:solidFill>
                <a:effectLst/>
              </a:rPr>
              <a:t>and the </a:t>
            </a:r>
            <a:r>
              <a:rPr lang="en-US" sz="2400" b="0" i="1" dirty="0">
                <a:solidFill>
                  <a:srgbClr val="FF0000"/>
                </a:solidFill>
                <a:effectLst/>
              </a:rPr>
              <a:t>ability of the firm to create wealth through these efforts</a:t>
            </a:r>
            <a:r>
              <a:rPr lang="en-US" sz="2400" b="0" i="0" dirty="0">
                <a:solidFill>
                  <a:srgbClr val="333333"/>
                </a:solidFill>
                <a:effectLst/>
              </a:rPr>
              <a:t>. </a:t>
            </a:r>
          </a:p>
          <a:p>
            <a:pPr algn="just"/>
            <a:r>
              <a:rPr lang="en-US" sz="2400" b="0" i="0" dirty="0">
                <a:solidFill>
                  <a:srgbClr val="333333"/>
                </a:solidFill>
                <a:effectLst/>
              </a:rPr>
              <a:t>- Management scholars have shown that favorable market positions (Porter, 1985) and acquisition of </a:t>
            </a:r>
            <a:r>
              <a:rPr lang="en-US" sz="2400" b="1" i="0" dirty="0">
                <a:solidFill>
                  <a:srgbClr val="FF0000"/>
                </a:solidFill>
                <a:effectLst/>
              </a:rPr>
              <a:t>resources</a:t>
            </a:r>
            <a:r>
              <a:rPr lang="en-US" sz="2400" b="0" i="0" dirty="0">
                <a:solidFill>
                  <a:srgbClr val="333333"/>
                </a:solidFill>
                <a:effectLst/>
              </a:rPr>
              <a:t> that are </a:t>
            </a:r>
            <a:r>
              <a:rPr lang="en-US" sz="2400" b="0" i="0" dirty="0">
                <a:solidFill>
                  <a:srgbClr val="FF0000"/>
                </a:solidFill>
                <a:effectLst/>
              </a:rPr>
              <a:t>valuable</a:t>
            </a:r>
            <a:r>
              <a:rPr lang="en-US" sz="2400" b="0" i="0" dirty="0">
                <a:solidFill>
                  <a:srgbClr val="333333"/>
                </a:solidFill>
                <a:effectLst/>
              </a:rPr>
              <a:t>, </a:t>
            </a:r>
            <a:r>
              <a:rPr lang="en-US" sz="2400" b="0" i="0" dirty="0">
                <a:solidFill>
                  <a:srgbClr val="FF0000"/>
                </a:solidFill>
                <a:effectLst/>
              </a:rPr>
              <a:t>rare</a:t>
            </a:r>
            <a:r>
              <a:rPr lang="en-US" sz="2400" b="0" i="0" dirty="0">
                <a:solidFill>
                  <a:srgbClr val="333333"/>
                </a:solidFill>
                <a:effectLst/>
              </a:rPr>
              <a:t>, and </a:t>
            </a:r>
            <a:r>
              <a:rPr lang="en-US" sz="2400" b="0" i="0" dirty="0">
                <a:solidFill>
                  <a:srgbClr val="FF0000"/>
                </a:solidFill>
                <a:effectLst/>
              </a:rPr>
              <a:t>difficult to imitate </a:t>
            </a:r>
            <a:r>
              <a:rPr lang="en-US" sz="2400" b="0" i="0" dirty="0">
                <a:solidFill>
                  <a:srgbClr val="333333"/>
                </a:solidFill>
                <a:effectLst/>
              </a:rPr>
              <a:t>(Barney, 2001) are the most common ways </a:t>
            </a:r>
            <a:r>
              <a:rPr lang="en-US" sz="2400" b="1" i="0" u="sng" dirty="0">
                <a:solidFill>
                  <a:srgbClr val="FF0000"/>
                </a:solidFill>
                <a:effectLst/>
              </a:rPr>
              <a:t>to achieve sustainable competitive advantage.</a:t>
            </a:r>
            <a:endParaRPr lang="en-US" sz="2400" b="1" u="sng" dirty="0">
              <a:solidFill>
                <a:srgbClr val="FF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3804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85191"/>
            <a:ext cx="9893651" cy="4524315"/>
          </a:xfrm>
          <a:prstGeom prst="rect">
            <a:avLst/>
          </a:prstGeom>
          <a:noFill/>
        </p:spPr>
        <p:txBody>
          <a:bodyPr wrap="square" rtlCol="0">
            <a:spAutoFit/>
          </a:bodyPr>
          <a:lstStyle/>
          <a:p>
            <a:pPr algn="just"/>
            <a:r>
              <a:rPr lang="en-US" sz="2400" b="1" i="0" u="sng" dirty="0">
                <a:solidFill>
                  <a:srgbClr val="FF0000"/>
                </a:solidFill>
                <a:effectLst/>
              </a:rPr>
              <a:t>The integration of entrepreneurship and strategic management leads to an emergent framework for new venture formation and growth:</a:t>
            </a:r>
          </a:p>
          <a:p>
            <a:pPr marL="342900" indent="-342900" algn="just">
              <a:buFont typeface="Arial" panose="020B0604020202020204" pitchFamily="34" charset="0"/>
              <a:buChar char="•"/>
            </a:pPr>
            <a:r>
              <a:rPr lang="en-US" sz="2400" b="0" i="0" dirty="0">
                <a:solidFill>
                  <a:srgbClr val="FF0000"/>
                </a:solidFill>
                <a:effectLst/>
              </a:rPr>
              <a:t>Entrepreneurship and strategic management both focus on how firms create change </a:t>
            </a:r>
            <a:r>
              <a:rPr lang="en-US" sz="2400" b="0" i="0" dirty="0">
                <a:solidFill>
                  <a:srgbClr val="333333"/>
                </a:solidFill>
                <a:effectLst/>
              </a:rPr>
              <a:t>(adapt or proact) </a:t>
            </a:r>
            <a:r>
              <a:rPr lang="en-US" sz="2400" b="0" i="0" dirty="0">
                <a:solidFill>
                  <a:srgbClr val="FF0000"/>
                </a:solidFill>
                <a:effectLst/>
              </a:rPr>
              <a:t>by exploiting opportunities </a:t>
            </a:r>
            <a:r>
              <a:rPr lang="en-US" sz="2400" b="0" i="0" dirty="0">
                <a:solidFill>
                  <a:srgbClr val="333333"/>
                </a:solidFill>
                <a:effectLst/>
              </a:rPr>
              <a:t>resulting from uncertainty in their external environment.</a:t>
            </a:r>
          </a:p>
          <a:p>
            <a:pPr marL="342900" indent="-342900" algn="just">
              <a:buFont typeface="Arial" panose="020B0604020202020204" pitchFamily="34" charset="0"/>
              <a:buChar char="•"/>
            </a:pPr>
            <a:r>
              <a:rPr lang="en-US" sz="2400" b="0" i="0" dirty="0">
                <a:solidFill>
                  <a:srgbClr val="FF0000"/>
                </a:solidFill>
                <a:effectLst/>
              </a:rPr>
              <a:t>Firms create wealth by identifying opportunities in their external environments </a:t>
            </a:r>
            <a:r>
              <a:rPr lang="en-US" sz="2400" b="0" i="0" dirty="0">
                <a:solidFill>
                  <a:srgbClr val="333333"/>
                </a:solidFill>
                <a:effectLst/>
              </a:rPr>
              <a:t>and then </a:t>
            </a:r>
            <a:r>
              <a:rPr lang="en-US" sz="2400" b="0" i="0" dirty="0">
                <a:solidFill>
                  <a:srgbClr val="FF0000"/>
                </a:solidFill>
                <a:effectLst/>
              </a:rPr>
              <a:t>developing competitive advantages </a:t>
            </a:r>
            <a:r>
              <a:rPr lang="en-US" sz="2400" b="0" i="0" dirty="0">
                <a:solidFill>
                  <a:srgbClr val="333333"/>
                </a:solidFill>
                <a:effectLst/>
              </a:rPr>
              <a:t>to exploit them.</a:t>
            </a:r>
          </a:p>
          <a:p>
            <a:pPr marL="342900" indent="-342900" algn="just">
              <a:buFont typeface="Arial" panose="020B0604020202020204" pitchFamily="34" charset="0"/>
              <a:buChar char="•"/>
            </a:pPr>
            <a:r>
              <a:rPr lang="en-US" sz="2400" b="0" i="0" dirty="0">
                <a:solidFill>
                  <a:srgbClr val="333333"/>
                </a:solidFill>
                <a:effectLst/>
              </a:rPr>
              <a:t>We conclude that </a:t>
            </a:r>
            <a:r>
              <a:rPr lang="en-US" sz="2400" b="1" i="1" u="sng" dirty="0">
                <a:solidFill>
                  <a:srgbClr val="FF0000"/>
                </a:solidFill>
                <a:effectLst/>
              </a:rPr>
              <a:t>strategic entrepreneurship </a:t>
            </a:r>
            <a:r>
              <a:rPr lang="en-US" sz="2400" b="0" i="0" u="sng" dirty="0">
                <a:solidFill>
                  <a:srgbClr val="FF0000"/>
                </a:solidFill>
                <a:effectLst/>
              </a:rPr>
              <a:t>results from the integration of entrepreneurship and strategic management knowledge</a:t>
            </a:r>
            <a:r>
              <a:rPr lang="en-US" sz="2400" b="0" i="0" dirty="0">
                <a:solidFill>
                  <a:srgbClr val="333333"/>
                </a:solidFill>
                <a:effectLst/>
              </a:rPr>
              <a:t>.</a:t>
            </a:r>
          </a:p>
          <a:p>
            <a:pPr marL="342900" indent="-342900" algn="just">
              <a:buFont typeface="Arial" panose="020B0604020202020204" pitchFamily="34" charset="0"/>
              <a:buChar char="•"/>
            </a:pPr>
            <a:r>
              <a:rPr lang="en-US" sz="2400" b="0" i="0" dirty="0">
                <a:solidFill>
                  <a:srgbClr val="333333"/>
                </a:solidFill>
                <a:effectLst/>
              </a:rPr>
              <a:t> </a:t>
            </a:r>
            <a:r>
              <a:rPr lang="en-US" sz="2400" b="0" i="0" dirty="0">
                <a:solidFill>
                  <a:srgbClr val="046FF8"/>
                </a:solidFill>
                <a:effectLst/>
              </a:rPr>
              <a:t>Figure 1 </a:t>
            </a:r>
            <a:r>
              <a:rPr lang="en-US" sz="2400" b="0" i="0" dirty="0">
                <a:solidFill>
                  <a:srgbClr val="333333"/>
                </a:solidFill>
                <a:effectLst/>
              </a:rPr>
              <a:t>illustrates the strategic entrepreneurship perspective, in which wealth and value are created by integrating knowledge from the two fields.</a:t>
            </a:r>
          </a:p>
          <a:p>
            <a:pPr marL="342900" indent="-342900" algn="just">
              <a:buFont typeface="Arial" panose="020B0604020202020204" pitchFamily="34" charset="0"/>
              <a:buChar char="•"/>
            </a:pPr>
            <a:r>
              <a:rPr lang="en-US" sz="2400" b="1" i="0" dirty="0">
                <a:solidFill>
                  <a:srgbClr val="FF0000"/>
                </a:solidFill>
                <a:effectLst/>
              </a:rPr>
              <a:t>Strategic entrepreneurship does not pertain only to small firms.</a:t>
            </a:r>
            <a:endParaRPr lang="en-US" sz="2400" b="1" dirty="0">
              <a:solidFill>
                <a:srgbClr val="FF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93984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Enterprises of all sizes need to continually search for opportunities and create and sustain competitive advantages in order to survive. In this chapter, we examine the role and process of strategic visioning, as well</a:t>
            </a:r>
          </a:p>
          <a:p>
            <a:pPr algn="ctr"/>
            <a:r>
              <a:rPr lang="en-US"/>
              <a:t>as the importance of the strategic plan.</a:t>
            </a:r>
          </a:p>
          <a:p>
            <a:pPr algn="ctr"/>
            <a:r>
              <a:rPr lang="en-US"/>
              <a:t>Figure 4.1 The Strategic Entrepreneurship Perspective</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58365"/>
            <a:ext cx="9893651" cy="4616648"/>
          </a:xfrm>
          <a:prstGeom prst="rect">
            <a:avLst/>
          </a:prstGeom>
          <a:noFill/>
        </p:spPr>
        <p:txBody>
          <a:bodyPr wrap="square" rtlCol="0">
            <a:spAutoFit/>
          </a:bodyPr>
          <a:lstStyle/>
          <a:p>
            <a:pPr marL="342900" indent="-342900" algn="just">
              <a:buFont typeface="Arial" panose="020B0604020202020204" pitchFamily="34" charset="0"/>
              <a:buChar char="•"/>
            </a:pPr>
            <a:r>
              <a:rPr lang="en-US" sz="2400" b="1" i="0" dirty="0">
                <a:solidFill>
                  <a:srgbClr val="FF0000"/>
                </a:solidFill>
                <a:effectLst/>
              </a:rPr>
              <a:t>Enterprises of all sizes need to continually search for opportunities and create and sustain competitive advantages in order to survive.</a:t>
            </a:r>
          </a:p>
          <a:p>
            <a:pPr algn="just"/>
            <a:r>
              <a:rPr lang="en-US" sz="2400" b="0" i="0" dirty="0">
                <a:solidFill>
                  <a:srgbClr val="333333"/>
                </a:solidFill>
                <a:effectLst/>
              </a:rPr>
              <a:t>In this chapter, we examine the role and process of strategic visioning, as well as the importance of the strategic plan.</a:t>
            </a:r>
          </a:p>
          <a:p>
            <a:endParaRPr lang="en-US" sz="1800" b="0" i="0" dirty="0">
              <a:solidFill>
                <a:srgbClr val="333333"/>
              </a:solidFill>
              <a:effectLst/>
              <a:latin typeface="ArialMT"/>
            </a:endParaRPr>
          </a:p>
          <a:p>
            <a:endParaRPr lang="en-US" dirty="0">
              <a:solidFill>
                <a:srgbClr val="333333"/>
              </a:solidFill>
              <a:latin typeface="ArialMT"/>
            </a:endParaRPr>
          </a:p>
          <a:p>
            <a:endParaRPr lang="en-US" sz="1800" b="0" i="0" dirty="0">
              <a:solidFill>
                <a:srgbClr val="333333"/>
              </a:solidFill>
              <a:effectLst/>
              <a:latin typeface="ArialMT"/>
            </a:endParaRPr>
          </a:p>
          <a:p>
            <a:endParaRPr lang="en-US" dirty="0">
              <a:solidFill>
                <a:srgbClr val="333333"/>
              </a:solidFill>
              <a:latin typeface="ArialMT"/>
            </a:endParaRPr>
          </a:p>
          <a:p>
            <a:endParaRPr lang="en-US" sz="1800" b="0" i="0" dirty="0">
              <a:solidFill>
                <a:srgbClr val="333333"/>
              </a:solidFill>
              <a:effectLst/>
              <a:latin typeface="ArialMT"/>
            </a:endParaRPr>
          </a:p>
          <a:p>
            <a:endParaRPr lang="en-US" dirty="0">
              <a:solidFill>
                <a:srgbClr val="333333"/>
              </a:solidFill>
              <a:latin typeface="ArialMT"/>
            </a:endParaRPr>
          </a:p>
          <a:p>
            <a:endParaRPr lang="en-US" sz="1800" b="0" i="0" dirty="0">
              <a:solidFill>
                <a:srgbClr val="333333"/>
              </a:solidFill>
              <a:effectLst/>
              <a:latin typeface="ArialMT"/>
            </a:endParaRPr>
          </a:p>
          <a:p>
            <a:endParaRPr lang="en-US" dirty="0">
              <a:solidFill>
                <a:srgbClr val="333333"/>
              </a:solidFill>
              <a:latin typeface="ArialMT"/>
            </a:endParaRPr>
          </a:p>
          <a:p>
            <a:endParaRPr lang="en-US" sz="1800" b="0" i="0" dirty="0">
              <a:solidFill>
                <a:srgbClr val="333333"/>
              </a:solidFill>
              <a:effectLst/>
              <a:latin typeface="ArialMT"/>
            </a:endParaRPr>
          </a:p>
          <a:p>
            <a:endParaRPr lang="en-US" sz="1800" b="0" i="0" dirty="0">
              <a:solidFill>
                <a:srgbClr val="333333"/>
              </a:solidFill>
              <a:effectLst/>
              <a:latin typeface="ArialMT"/>
            </a:endParaRPr>
          </a:p>
          <a:p>
            <a:pPr algn="ctr"/>
            <a:r>
              <a:rPr lang="en-US" i="1" dirty="0">
                <a:solidFill>
                  <a:srgbClr val="333333"/>
                </a:solidFill>
                <a:effectLst/>
                <a:latin typeface="Arial-BoldItalicMT"/>
              </a:rPr>
              <a:t>Figure 1 The Strategic Entrepreneurship Perspective</a:t>
            </a:r>
            <a:r>
              <a:rPr lang="en-US" sz="1600" dirty="0"/>
              <a:t>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1B2E7D4-7D65-92DE-D93E-470A4A1CF55C}"/>
              </a:ext>
            </a:extLst>
          </p:cNvPr>
          <p:cNvPicPr>
            <a:picLocks noChangeAspect="1"/>
          </p:cNvPicPr>
          <p:nvPr/>
        </p:nvPicPr>
        <p:blipFill>
          <a:blip r:embed="rId7"/>
          <a:stretch>
            <a:fillRect/>
          </a:stretch>
        </p:blipFill>
        <p:spPr>
          <a:xfrm>
            <a:off x="3239871" y="2795381"/>
            <a:ext cx="4812971" cy="2714270"/>
          </a:xfrm>
          <a:prstGeom prst="rect">
            <a:avLst/>
          </a:prstGeom>
        </p:spPr>
      </p:pic>
    </p:spTree>
    <p:extLst>
      <p:ext uri="{BB962C8B-B14F-4D97-AF65-F5344CB8AC3E}">
        <p14:creationId xmlns:p14="http://schemas.microsoft.com/office/powerpoint/2010/main" val="2607477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16539"/>
          </a:xfrm>
          <a:prstGeom prst="rect">
            <a:avLst/>
          </a:prstGeom>
          <a:noFill/>
        </p:spPr>
        <p:txBody>
          <a:bodyPr wrap="square" rtlCol="0">
            <a:spAutoFit/>
          </a:bodyPr>
          <a:lstStyle/>
          <a:p>
            <a:r>
              <a:rPr lang="en-US" sz="2400" b="1" i="0" dirty="0">
                <a:solidFill>
                  <a:srgbClr val="333333"/>
                </a:solidFill>
                <a:effectLst/>
              </a:rPr>
              <a:t>Creating the Strategic Vision: Articulating Need and Purpose</a:t>
            </a:r>
          </a:p>
          <a:p>
            <a:pPr marL="342900" indent="-342900" algn="just">
              <a:buFont typeface="Arial" panose="020B0604020202020204" pitchFamily="34" charset="0"/>
              <a:buChar char="•"/>
            </a:pPr>
            <a:r>
              <a:rPr lang="en-US" sz="2400" b="0" i="0" dirty="0">
                <a:solidFill>
                  <a:srgbClr val="333333"/>
                </a:solidFill>
                <a:effectLst/>
              </a:rPr>
              <a:t>Searching for the idea and developing the business opportunity involve creativity and rigorous research. </a:t>
            </a:r>
          </a:p>
          <a:p>
            <a:pPr marL="342900" indent="-342900" algn="just">
              <a:buFont typeface="Arial" panose="020B0604020202020204" pitchFamily="34" charset="0"/>
              <a:buChar char="•"/>
            </a:pPr>
            <a:r>
              <a:rPr lang="en-US" sz="2400" b="0" i="0" dirty="0">
                <a:solidFill>
                  <a:srgbClr val="333333"/>
                </a:solidFill>
                <a:effectLst/>
              </a:rPr>
              <a:t>This work should lead to the creation of the </a:t>
            </a:r>
            <a:r>
              <a:rPr lang="en-US" sz="2400" b="1" i="1" dirty="0">
                <a:solidFill>
                  <a:srgbClr val="FF0000"/>
                </a:solidFill>
                <a:effectLst/>
              </a:rPr>
              <a:t>strategic vision: </a:t>
            </a:r>
            <a:r>
              <a:rPr lang="en-US" sz="2400" b="0" i="0" dirty="0">
                <a:solidFill>
                  <a:srgbClr val="FF0000"/>
                </a:solidFill>
                <a:effectLst/>
              </a:rPr>
              <a:t>an articulation of what the new venture is about and the need that it fills. </a:t>
            </a:r>
          </a:p>
          <a:p>
            <a:pPr marL="342900" indent="-342900" algn="just">
              <a:buFont typeface="Arial" panose="020B0604020202020204" pitchFamily="34" charset="0"/>
              <a:buChar char="•"/>
            </a:pPr>
            <a:r>
              <a:rPr lang="en-US" sz="2400" b="0" i="0" dirty="0">
                <a:solidFill>
                  <a:srgbClr val="333333"/>
                </a:solidFill>
                <a:effectLst/>
              </a:rPr>
              <a:t>Each person involved in the venture needs to know why it exists. </a:t>
            </a:r>
          </a:p>
          <a:p>
            <a:pPr marL="342900" indent="-342900" algn="just">
              <a:buFont typeface="Arial" panose="020B0604020202020204" pitchFamily="34" charset="0"/>
              <a:buChar char="•"/>
            </a:pPr>
            <a:r>
              <a:rPr lang="en-US" sz="2400" b="0" i="0" dirty="0">
                <a:solidFill>
                  <a:srgbClr val="333333"/>
                </a:solidFill>
                <a:effectLst/>
              </a:rPr>
              <a:t>Although this seems obvious to the entrepreneur, other key players such as employees, management team members, suppliers, lenders, investors, and so on do not necessarily understand it.</a:t>
            </a:r>
          </a:p>
          <a:p>
            <a:pPr marL="342900" indent="-342900" algn="just">
              <a:buFont typeface="Arial" panose="020B0604020202020204" pitchFamily="34" charset="0"/>
              <a:buChar char="•"/>
            </a:pPr>
            <a:r>
              <a:rPr lang="en-US" sz="2400" b="0" i="0" dirty="0">
                <a:solidFill>
                  <a:srgbClr val="FF0000"/>
                </a:solidFill>
                <a:effectLst/>
              </a:rPr>
              <a:t>The identification of the new venture's purpose reveals the real values that the organization will impart.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57835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0" i="0" dirty="0">
                <a:solidFill>
                  <a:srgbClr val="333333"/>
                </a:solidFill>
                <a:effectLst/>
              </a:rPr>
              <a:t>This</a:t>
            </a:r>
            <a:r>
              <a:rPr lang="en-US" sz="2400" dirty="0"/>
              <a:t> </a:t>
            </a:r>
            <a:r>
              <a:rPr lang="en-US" sz="2400" b="0" i="0" dirty="0">
                <a:solidFill>
                  <a:srgbClr val="333333"/>
                </a:solidFill>
                <a:effectLst/>
              </a:rPr>
              <a:t>is a critical step in ensuring that the venture is on its way to success and that it can persist through difficult times. If the founding team has not done this step, it is likely to exhibit symptoms of passivity (the “whatever” attitude), nonengagement (“I don't know”), and disconnection (“that's not my problem”).</a:t>
            </a:r>
          </a:p>
          <a:p>
            <a:pPr algn="just"/>
            <a:endParaRPr lang="en-US" sz="2400" b="0" i="0" dirty="0">
              <a:solidFill>
                <a:srgbClr val="333333"/>
              </a:solidFill>
              <a:effectLst/>
            </a:endParaRPr>
          </a:p>
          <a:p>
            <a:pPr marL="342900" indent="-342900" algn="just">
              <a:buFont typeface="Arial" panose="020B0604020202020204" pitchFamily="34" charset="0"/>
              <a:buChar char="•"/>
            </a:pPr>
            <a:r>
              <a:rPr lang="en-US" sz="2400" b="1" i="0" dirty="0">
                <a:solidFill>
                  <a:srgbClr val="FF0000"/>
                </a:solidFill>
                <a:effectLst/>
              </a:rPr>
              <a:t>Creating the strategic vision </a:t>
            </a:r>
            <a:r>
              <a:rPr lang="en-US" sz="2400" b="0" i="0" dirty="0">
                <a:solidFill>
                  <a:srgbClr val="FF0000"/>
                </a:solidFill>
                <a:effectLst/>
              </a:rPr>
              <a:t>is a process of </a:t>
            </a:r>
            <a:r>
              <a:rPr lang="en-US" sz="2400" b="1" i="1" dirty="0">
                <a:solidFill>
                  <a:srgbClr val="FF0000"/>
                </a:solidFill>
                <a:effectLst/>
              </a:rPr>
              <a:t>merging and combining</a:t>
            </a:r>
            <a:r>
              <a:rPr lang="en-US" sz="2400" b="0" i="1" dirty="0">
                <a:solidFill>
                  <a:srgbClr val="FF0000"/>
                </a:solidFill>
                <a:effectLst/>
              </a:rPr>
              <a:t>, </a:t>
            </a:r>
            <a:r>
              <a:rPr lang="en-US" sz="2400" b="0" i="0" dirty="0">
                <a:solidFill>
                  <a:srgbClr val="FF0000"/>
                </a:solidFill>
                <a:effectLst/>
              </a:rPr>
              <a:t>then </a:t>
            </a:r>
            <a:r>
              <a:rPr lang="en-US" sz="2400" b="1" i="1" dirty="0">
                <a:solidFill>
                  <a:srgbClr val="FF0000"/>
                </a:solidFill>
                <a:effectLst/>
              </a:rPr>
              <a:t>deciding and eliminating</a:t>
            </a:r>
            <a:r>
              <a:rPr lang="en-US" sz="2400" b="0" i="0" dirty="0">
                <a:solidFill>
                  <a:srgbClr val="FF0000"/>
                </a:solidFill>
                <a:effectLst/>
              </a:rPr>
              <a:t>.</a:t>
            </a:r>
          </a:p>
          <a:p>
            <a:pPr marL="342900" indent="-342900" algn="just">
              <a:buFont typeface="Arial" panose="020B0604020202020204" pitchFamily="34" charset="0"/>
              <a:buChar char="•"/>
            </a:pPr>
            <a:endParaRPr lang="en-US" sz="2400" b="0" i="0" dirty="0">
              <a:solidFill>
                <a:srgbClr val="FF0000"/>
              </a:solidFill>
              <a:effectLst/>
            </a:endParaRPr>
          </a:p>
          <a:p>
            <a:pPr marL="342900" indent="-342900" algn="just">
              <a:buFont typeface="Arial" panose="020B0604020202020204" pitchFamily="34" charset="0"/>
              <a:buChar char="•"/>
            </a:pPr>
            <a:r>
              <a:rPr lang="en-US" sz="2400" b="0" i="0" dirty="0">
                <a:solidFill>
                  <a:srgbClr val="333333"/>
                </a:solidFill>
                <a:effectLst/>
              </a:rPr>
              <a:t>Take the time to bring out all the possibilities and individual visions of each of the key players </a:t>
            </a:r>
            <a:r>
              <a:rPr lang="en-US" sz="2400" b="1" i="1" dirty="0">
                <a:solidFill>
                  <a:srgbClr val="FF0000"/>
                </a:solidFill>
                <a:effectLst/>
              </a:rPr>
              <a:t>(diverge), </a:t>
            </a:r>
            <a:r>
              <a:rPr lang="en-US" sz="2400" b="0" i="0" dirty="0">
                <a:solidFill>
                  <a:srgbClr val="333333"/>
                </a:solidFill>
                <a:effectLst/>
              </a:rPr>
              <a:t>give them careful thought, combine them, and merge </a:t>
            </a:r>
            <a:r>
              <a:rPr lang="en-US" sz="2400" b="1" i="1" dirty="0">
                <a:solidFill>
                  <a:srgbClr val="FF0000"/>
                </a:solidFill>
                <a:effectLst/>
              </a:rPr>
              <a:t>(converge) </a:t>
            </a:r>
            <a:r>
              <a:rPr lang="en-US" sz="2400" b="0" i="0" dirty="0">
                <a:solidFill>
                  <a:srgbClr val="333333"/>
                </a:solidFill>
                <a:effectLst/>
              </a:rPr>
              <a:t>perspectives before deciding to eliminate any one.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36009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marL="342900" indent="-342900" algn="just">
              <a:buFont typeface="Arial" panose="020B0604020202020204" pitchFamily="34" charset="0"/>
              <a:buChar char="•"/>
            </a:pPr>
            <a:r>
              <a:rPr lang="en-US" sz="2400" b="1" i="0" dirty="0">
                <a:solidFill>
                  <a:srgbClr val="FF0000"/>
                </a:solidFill>
                <a:effectLst/>
              </a:rPr>
              <a:t>Divergence and convergence </a:t>
            </a:r>
            <a:r>
              <a:rPr lang="en-US" sz="2400" b="0" i="0" dirty="0">
                <a:solidFill>
                  <a:srgbClr val="FF0000"/>
                </a:solidFill>
                <a:effectLst/>
              </a:rPr>
              <a:t>are two modes of thinking that are necessary for a decision to be made</a:t>
            </a:r>
            <a:r>
              <a:rPr lang="en-US" sz="2400" b="0" i="0" dirty="0">
                <a:solidFill>
                  <a:srgbClr val="333333"/>
                </a:solidFill>
                <a:effectLst/>
              </a:rPr>
              <a:t>, yet it is important to recognize the difference between the two modes of thought. </a:t>
            </a:r>
          </a:p>
          <a:p>
            <a:pPr marL="342900" indent="-342900" algn="just">
              <a:buFont typeface="Arial" panose="020B0604020202020204" pitchFamily="34" charset="0"/>
              <a:buChar char="•"/>
            </a:pPr>
            <a:r>
              <a:rPr lang="en-US" sz="2400" b="0" i="0" dirty="0">
                <a:solidFill>
                  <a:srgbClr val="333333"/>
                </a:solidFill>
                <a:effectLst/>
              </a:rPr>
              <a:t>Typically, when people get together to make a decision or to solve a problem, as soon as a few ideas are suggested, people begin evaluating and judging them. </a:t>
            </a:r>
          </a:p>
          <a:p>
            <a:pPr marL="342900" indent="-342900" algn="just">
              <a:buFont typeface="Arial" panose="020B0604020202020204" pitchFamily="34" charset="0"/>
              <a:buChar char="•"/>
            </a:pPr>
            <a:r>
              <a:rPr lang="en-US" sz="2400" b="0" i="0" dirty="0">
                <a:solidFill>
                  <a:srgbClr val="333333"/>
                </a:solidFill>
                <a:effectLst/>
              </a:rPr>
              <a:t>Common reactions include phrases such as, “Yes, but…” “That's not in the budget,” or “We already thought of that and here's why it won't work….” </a:t>
            </a:r>
          </a:p>
          <a:p>
            <a:pPr algn="just"/>
            <a:endParaRPr lang="en-US" sz="2400" dirty="0">
              <a:solidFill>
                <a:srgbClr val="333333"/>
              </a:solidFill>
            </a:endParaRPr>
          </a:p>
          <a:p>
            <a:pPr marL="342900" indent="-342900" algn="just">
              <a:buFont typeface="Arial" panose="020B0604020202020204" pitchFamily="34" charset="0"/>
              <a:buChar char="•"/>
            </a:pPr>
            <a:r>
              <a:rPr lang="en-US" sz="2400" b="0" i="0" dirty="0">
                <a:solidFill>
                  <a:srgbClr val="333333"/>
                </a:solidFill>
                <a:effectLst/>
              </a:rPr>
              <a:t>This premature </a:t>
            </a:r>
            <a:r>
              <a:rPr lang="en-US" sz="2400" b="1" i="0" dirty="0">
                <a:solidFill>
                  <a:srgbClr val="FF0000"/>
                </a:solidFill>
                <a:effectLst/>
              </a:rPr>
              <a:t>convergence</a:t>
            </a:r>
            <a:r>
              <a:rPr lang="en-US" sz="2400" b="0" i="0" dirty="0">
                <a:solidFill>
                  <a:srgbClr val="333333"/>
                </a:solidFill>
                <a:effectLst/>
              </a:rPr>
              <a:t> </a:t>
            </a:r>
            <a:r>
              <a:rPr lang="en-US" sz="2400" b="0" i="0" dirty="0">
                <a:solidFill>
                  <a:srgbClr val="FF0000"/>
                </a:solidFill>
                <a:effectLst/>
              </a:rPr>
              <a:t>shuts down the flow of creative thinking, suppressing new ideas and potentially innovative solutions and decisions.</a:t>
            </a:r>
            <a:endParaRPr lang="en-US" sz="2400" dirty="0">
              <a:solidFill>
                <a:srgbClr val="FF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377767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1" i="0" dirty="0">
                <a:solidFill>
                  <a:srgbClr val="FF0000"/>
                </a:solidFill>
                <a:effectLst/>
              </a:rPr>
              <a:t>Divergence</a:t>
            </a:r>
            <a:r>
              <a:rPr lang="en-US" sz="2400" b="0" i="0" dirty="0">
                <a:solidFill>
                  <a:srgbClr val="333333"/>
                </a:solidFill>
                <a:effectLst/>
              </a:rPr>
              <a:t> </a:t>
            </a:r>
            <a:r>
              <a:rPr lang="en-US" sz="2400" b="0" i="0" dirty="0">
                <a:solidFill>
                  <a:srgbClr val="FF0000"/>
                </a:solidFill>
                <a:effectLst/>
              </a:rPr>
              <a:t>involves generating ideas and thoughts</a:t>
            </a:r>
            <a:r>
              <a:rPr lang="en-US" sz="2400" b="0" i="0" dirty="0">
                <a:solidFill>
                  <a:srgbClr val="333333"/>
                </a:solidFill>
                <a:effectLst/>
              </a:rPr>
              <a:t>, building on them, and </a:t>
            </a:r>
            <a:r>
              <a:rPr lang="en-US" sz="2400" b="0" i="0" dirty="0">
                <a:solidFill>
                  <a:srgbClr val="FF0000"/>
                </a:solidFill>
                <a:effectLst/>
              </a:rPr>
              <a:t>allowing all the ideas to remain on the table for a period of time</a:t>
            </a:r>
            <a:r>
              <a:rPr lang="en-US" sz="2400" b="0" i="0" dirty="0">
                <a:solidFill>
                  <a:srgbClr val="333333"/>
                </a:solidFill>
                <a:effectLst/>
              </a:rPr>
              <a:t>. </a:t>
            </a:r>
          </a:p>
          <a:p>
            <a:pPr marL="342900" indent="-342900" algn="just">
              <a:buFont typeface="Arial" panose="020B0604020202020204" pitchFamily="34" charset="0"/>
              <a:buChar char="•"/>
            </a:pPr>
            <a:r>
              <a:rPr lang="en-US" sz="2400" b="0" i="0" dirty="0">
                <a:solidFill>
                  <a:srgbClr val="333333"/>
                </a:solidFill>
                <a:effectLst/>
              </a:rPr>
              <a:t>When there is a sufficient quantity of ideas (more than one or even five!), </a:t>
            </a:r>
            <a:r>
              <a:rPr lang="en-US" sz="2400" b="1" i="0" dirty="0">
                <a:solidFill>
                  <a:srgbClr val="FF0000"/>
                </a:solidFill>
                <a:effectLst/>
              </a:rPr>
              <a:t>Convergence</a:t>
            </a:r>
            <a:r>
              <a:rPr lang="en-US" sz="2400" b="0" i="0" dirty="0">
                <a:solidFill>
                  <a:srgbClr val="333333"/>
                </a:solidFill>
                <a:effectLst/>
              </a:rPr>
              <a:t>, or </a:t>
            </a:r>
            <a:r>
              <a:rPr lang="en-US" sz="2400" b="0" i="0" dirty="0">
                <a:solidFill>
                  <a:srgbClr val="FF0000"/>
                </a:solidFill>
                <a:effectLst/>
              </a:rPr>
              <a:t>judging and evaluating the ideas</a:t>
            </a:r>
            <a:r>
              <a:rPr lang="en-US" sz="2400" b="0" i="0" dirty="0">
                <a:solidFill>
                  <a:srgbClr val="333333"/>
                </a:solidFill>
                <a:effectLst/>
              </a:rPr>
              <a:t>, can be introduced.</a:t>
            </a:r>
          </a:p>
          <a:p>
            <a:pPr marL="342900" indent="-342900" algn="just">
              <a:buFont typeface="Arial" panose="020B0604020202020204" pitchFamily="34" charset="0"/>
              <a:buChar char="•"/>
            </a:pPr>
            <a:r>
              <a:rPr lang="en-US" sz="2400" b="0" i="0" dirty="0">
                <a:solidFill>
                  <a:srgbClr val="333333"/>
                </a:solidFill>
                <a:effectLst/>
              </a:rPr>
              <a:t> This is the time for the </a:t>
            </a:r>
            <a:r>
              <a:rPr lang="en-US" sz="2400" b="1" i="0" dirty="0">
                <a:solidFill>
                  <a:srgbClr val="FF0000"/>
                </a:solidFill>
                <a:effectLst/>
              </a:rPr>
              <a:t>ALUO</a:t>
            </a:r>
            <a:r>
              <a:rPr lang="en-US" sz="2400" b="0" i="0" dirty="0">
                <a:solidFill>
                  <a:srgbClr val="333333"/>
                </a:solidFill>
                <a:effectLst/>
              </a:rPr>
              <a:t> (Advantages, Limitations, Uniqueness, and Opportunity) tool, a </a:t>
            </a:r>
            <a:r>
              <a:rPr lang="en-US" sz="2400" b="1" i="0" dirty="0">
                <a:solidFill>
                  <a:srgbClr val="FF0000"/>
                </a:solidFill>
                <a:effectLst/>
              </a:rPr>
              <a:t>very helpful tool for developing (or refining) your vision. </a:t>
            </a:r>
            <a:r>
              <a:rPr lang="en-US" sz="2400" b="0" i="0" dirty="0">
                <a:solidFill>
                  <a:srgbClr val="333333"/>
                </a:solidFill>
                <a:effectLst/>
              </a:rPr>
              <a:t>Individuals in the new venture bring different perspectives and have value to contribute. </a:t>
            </a:r>
          </a:p>
          <a:p>
            <a:pPr marL="342900" indent="-342900" algn="just">
              <a:buFont typeface="Arial" panose="020B0604020202020204" pitchFamily="34" charset="0"/>
              <a:buChar char="•"/>
            </a:pPr>
            <a:r>
              <a:rPr lang="en-US" sz="2400" b="0" i="0" dirty="0">
                <a:solidFill>
                  <a:srgbClr val="333333"/>
                </a:solidFill>
                <a:effectLst/>
              </a:rPr>
              <a:t>Co-creating the strategic vision is the first step toward establishing respect among the venture's key constituents.</a:t>
            </a:r>
          </a:p>
          <a:p>
            <a:pPr marL="342900" indent="-342900" algn="just">
              <a:buFont typeface="Arial" panose="020B0604020202020204" pitchFamily="34" charset="0"/>
              <a:buChar char="•"/>
            </a:pPr>
            <a:r>
              <a:rPr lang="en-US" sz="2400" b="0" i="0" dirty="0">
                <a:solidFill>
                  <a:srgbClr val="333333"/>
                </a:solidFill>
                <a:effectLst/>
              </a:rPr>
              <a:t>It is the first real symbolic event that helps set the stage for an innovative business environment and operation.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34020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marL="342900" indent="-342900" algn="just">
              <a:buFont typeface="Arial" panose="020B0604020202020204" pitchFamily="34" charset="0"/>
              <a:buChar char="•"/>
            </a:pPr>
            <a:r>
              <a:rPr lang="en-US" sz="2400" b="0" i="0" dirty="0">
                <a:solidFill>
                  <a:srgbClr val="FF0000"/>
                </a:solidFill>
                <a:effectLst/>
              </a:rPr>
              <a:t>Some entrepreneurs avoid formal strategic planning because they believe they must strictly adhere to the plan in the future. </a:t>
            </a:r>
            <a:r>
              <a:rPr lang="en-US" sz="2400" b="0" i="0" dirty="0">
                <a:solidFill>
                  <a:srgbClr val="333333"/>
                </a:solidFill>
                <a:effectLst/>
              </a:rPr>
              <a:t>That is, </a:t>
            </a:r>
            <a:r>
              <a:rPr lang="en-US" sz="2400" b="0" i="0" u="sng" dirty="0">
                <a:solidFill>
                  <a:srgbClr val="FF0000"/>
                </a:solidFill>
                <a:effectLst/>
              </a:rPr>
              <a:t>they view the vision as something that is set in stone, immutable, and static.</a:t>
            </a:r>
            <a:r>
              <a:rPr lang="en-US" sz="2400" b="0" i="0" dirty="0">
                <a:solidFill>
                  <a:srgbClr val="333333"/>
                </a:solidFill>
                <a:effectLst/>
              </a:rPr>
              <a:t> </a:t>
            </a:r>
            <a:r>
              <a:rPr lang="en-US" sz="2400" b="0" i="0" u="sng" dirty="0">
                <a:solidFill>
                  <a:srgbClr val="333333"/>
                </a:solidFill>
                <a:effectLst/>
              </a:rPr>
              <a:t>This is a </a:t>
            </a:r>
            <a:r>
              <a:rPr lang="en-US" sz="2400" b="1" i="0" u="sng" dirty="0">
                <a:solidFill>
                  <a:srgbClr val="FF0000"/>
                </a:solidFill>
                <a:effectLst/>
              </a:rPr>
              <a:t>misconception </a:t>
            </a:r>
            <a:r>
              <a:rPr lang="en-US" sz="2400" b="0" i="0" u="sng" dirty="0">
                <a:solidFill>
                  <a:srgbClr val="333333"/>
                </a:solidFill>
                <a:effectLst/>
              </a:rPr>
              <a:t>of the planning process. </a:t>
            </a:r>
          </a:p>
          <a:p>
            <a:pPr marL="342900" indent="-342900" algn="just">
              <a:buFont typeface="Arial" panose="020B0604020202020204" pitchFamily="34" charset="0"/>
              <a:buChar char="•"/>
            </a:pPr>
            <a:endParaRPr lang="en-US" sz="2400" b="0" i="0" u="sng" dirty="0">
              <a:solidFill>
                <a:srgbClr val="333333"/>
              </a:solidFill>
              <a:effectLst/>
            </a:endParaRPr>
          </a:p>
          <a:p>
            <a:pPr marL="342900" indent="-342900" algn="just">
              <a:buFont typeface="Arial" panose="020B0604020202020204" pitchFamily="34" charset="0"/>
              <a:buChar char="•"/>
            </a:pPr>
            <a:r>
              <a:rPr lang="en-US" sz="2400" b="1" i="0" dirty="0">
                <a:solidFill>
                  <a:srgbClr val="333333"/>
                </a:solidFill>
                <a:effectLst/>
              </a:rPr>
              <a:t>Having a vision </a:t>
            </a:r>
            <a:r>
              <a:rPr lang="en-US" sz="2400" b="0" i="0" u="sng" dirty="0">
                <a:solidFill>
                  <a:srgbClr val="FF0000"/>
                </a:solidFill>
                <a:effectLst/>
              </a:rPr>
              <a:t>enables the venture to launch with a purpose</a:t>
            </a:r>
            <a:r>
              <a:rPr lang="en-US" sz="2400" b="0" i="0" dirty="0">
                <a:solidFill>
                  <a:srgbClr val="333333"/>
                </a:solidFill>
                <a:effectLst/>
              </a:rPr>
              <a:t>, and it helps it </a:t>
            </a:r>
            <a:r>
              <a:rPr lang="en-US" sz="2400" b="0" i="0" u="sng" dirty="0">
                <a:solidFill>
                  <a:srgbClr val="FF0000"/>
                </a:solidFill>
                <a:effectLst/>
              </a:rPr>
              <a:t>keep going under circumstances </a:t>
            </a:r>
            <a:r>
              <a:rPr lang="en-US" sz="2400" b="0" i="0" dirty="0">
                <a:solidFill>
                  <a:srgbClr val="333333"/>
                </a:solidFill>
                <a:effectLst/>
              </a:rPr>
              <a:t>that are unanticipated, including crises that threaten the firm's survival. </a:t>
            </a:r>
          </a:p>
          <a:p>
            <a:pPr marL="342900" indent="-342900" algn="just">
              <a:buFont typeface="Arial" panose="020B0604020202020204" pitchFamily="34" charset="0"/>
              <a:buChar char="•"/>
            </a:pPr>
            <a:r>
              <a:rPr lang="en-US" sz="2400" b="0" i="0" dirty="0">
                <a:solidFill>
                  <a:srgbClr val="333333"/>
                </a:solidFill>
                <a:effectLst/>
              </a:rPr>
              <a:t>The </a:t>
            </a:r>
            <a:r>
              <a:rPr lang="en-US" sz="2400" b="0" i="0" dirty="0">
                <a:solidFill>
                  <a:srgbClr val="FF0000"/>
                </a:solidFill>
                <a:effectLst/>
              </a:rPr>
              <a:t>vision</a:t>
            </a:r>
            <a:r>
              <a:rPr lang="en-US" sz="2400" b="0" i="0" dirty="0">
                <a:solidFill>
                  <a:srgbClr val="333333"/>
                </a:solidFill>
                <a:effectLst/>
              </a:rPr>
              <a:t> that the entrepreneur and management team creates at start-up will probably look different </a:t>
            </a:r>
            <a:r>
              <a:rPr lang="en-US" sz="2400" b="0" i="0" u="sng" dirty="0">
                <a:solidFill>
                  <a:srgbClr val="FF0000"/>
                </a:solidFill>
                <a:effectLst/>
              </a:rPr>
              <a:t>one year or five years </a:t>
            </a:r>
            <a:r>
              <a:rPr lang="en-US" sz="2400" b="0" i="0" dirty="0">
                <a:solidFill>
                  <a:srgbClr val="333333"/>
                </a:solidFill>
                <a:effectLst/>
              </a:rPr>
              <a:t>later because it </a:t>
            </a:r>
            <a:r>
              <a:rPr lang="en-US" sz="2400" b="0" i="0" dirty="0">
                <a:solidFill>
                  <a:srgbClr val="FF0000"/>
                </a:solidFill>
                <a:effectLst/>
              </a:rPr>
              <a:t>will evolve to reflect changes internal or external to the organization.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77974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357979"/>
            <a:ext cx="9893651" cy="4524315"/>
          </a:xfrm>
          <a:prstGeom prst="rect">
            <a:avLst/>
          </a:prstGeom>
          <a:noFill/>
        </p:spPr>
        <p:txBody>
          <a:bodyPr wrap="square" rtlCol="0">
            <a:spAutoFit/>
          </a:bodyPr>
          <a:lstStyle/>
          <a:p>
            <a:pPr algn="just"/>
            <a:r>
              <a:rPr lang="en-US" b="1" i="0" dirty="0">
                <a:solidFill>
                  <a:srgbClr val="333333"/>
                </a:solidFill>
                <a:effectLst/>
              </a:rPr>
              <a:t>Strategic Visioning</a:t>
            </a:r>
          </a:p>
          <a:p>
            <a:pPr algn="just"/>
            <a:r>
              <a:rPr lang="en-US" b="0" i="0" dirty="0">
                <a:solidFill>
                  <a:srgbClr val="333333"/>
                </a:solidFill>
                <a:effectLst/>
              </a:rPr>
              <a:t>The following questions are posed by the entrepreneur to each of the key players involved in the new venture (including the entrepreneur), who will answer them individually. When the group comes together, responses are shared.</a:t>
            </a:r>
          </a:p>
          <a:p>
            <a:pPr algn="just"/>
            <a:r>
              <a:rPr lang="en-US" b="0" i="0" dirty="0">
                <a:solidFill>
                  <a:srgbClr val="333333"/>
                </a:solidFill>
                <a:effectLst/>
              </a:rPr>
              <a:t>1. What is the opportunity or problem that led to the launch of the new venture?</a:t>
            </a:r>
          </a:p>
          <a:p>
            <a:pPr algn="just"/>
            <a:r>
              <a:rPr lang="en-US" b="0" i="0" dirty="0">
                <a:solidFill>
                  <a:srgbClr val="333333"/>
                </a:solidFill>
                <a:effectLst/>
              </a:rPr>
              <a:t>2. What obstacles do you perceive for yourself and the team?</a:t>
            </a:r>
          </a:p>
          <a:p>
            <a:pPr algn="just"/>
            <a:r>
              <a:rPr lang="en-US" b="0" i="0" dirty="0">
                <a:solidFill>
                  <a:srgbClr val="333333"/>
                </a:solidFill>
                <a:effectLst/>
              </a:rPr>
              <a:t>3. What stands in the way of your progress?</a:t>
            </a:r>
          </a:p>
          <a:p>
            <a:pPr algn="just"/>
            <a:r>
              <a:rPr lang="en-US" b="0" i="0" dirty="0">
                <a:solidFill>
                  <a:srgbClr val="333333"/>
                </a:solidFill>
                <a:effectLst/>
              </a:rPr>
              <a:t>4. How will you know if you are on the right track?</a:t>
            </a:r>
          </a:p>
          <a:p>
            <a:pPr algn="just"/>
            <a:r>
              <a:rPr lang="en-US" b="0" i="0" dirty="0">
                <a:solidFill>
                  <a:srgbClr val="333333"/>
                </a:solidFill>
                <a:effectLst/>
              </a:rPr>
              <a:t>5. For what do you desire to be known?</a:t>
            </a:r>
          </a:p>
          <a:p>
            <a:pPr algn="just"/>
            <a:r>
              <a:rPr lang="en-US" b="0" i="0" dirty="0">
                <a:solidFill>
                  <a:srgbClr val="333333"/>
                </a:solidFill>
                <a:effectLst/>
              </a:rPr>
              <a:t>6. What difference do you want the venture to make?</a:t>
            </a:r>
          </a:p>
          <a:p>
            <a:pPr algn="just"/>
            <a:r>
              <a:rPr lang="en-US" b="0" i="0" dirty="0">
                <a:solidFill>
                  <a:srgbClr val="333333"/>
                </a:solidFill>
                <a:effectLst/>
              </a:rPr>
              <a:t>7. What are you passionate about?</a:t>
            </a:r>
          </a:p>
          <a:p>
            <a:pPr algn="just"/>
            <a:r>
              <a:rPr lang="en-US" b="0" i="0" dirty="0">
                <a:solidFill>
                  <a:srgbClr val="333333"/>
                </a:solidFill>
                <a:effectLst/>
              </a:rPr>
              <a:t>8. What talents/abilities do you personally want to contribute?</a:t>
            </a:r>
          </a:p>
          <a:p>
            <a:pPr algn="just"/>
            <a:r>
              <a:rPr lang="en-US" b="0" i="0" dirty="0">
                <a:solidFill>
                  <a:srgbClr val="333333"/>
                </a:solidFill>
                <a:effectLst/>
              </a:rPr>
              <a:t>9. What kind of organization do you wish to build?</a:t>
            </a:r>
          </a:p>
          <a:p>
            <a:pPr algn="just"/>
            <a:r>
              <a:rPr lang="en-US" b="0" i="0" dirty="0">
                <a:solidFill>
                  <a:srgbClr val="333333"/>
                </a:solidFill>
                <a:effectLst/>
              </a:rPr>
              <a:t>Individual answers to the above questions are shared, and the information in the table below is constructed from the pooled responses. This helps the entrepreneur and the team create the strategic vision that will guide the venture through start-up and early growth.</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30544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3161" y="1162597"/>
            <a:ext cx="9893651" cy="4739759"/>
          </a:xfrm>
          <a:prstGeom prst="rect">
            <a:avLst/>
          </a:prstGeom>
          <a:noFill/>
        </p:spPr>
        <p:txBody>
          <a:bodyPr wrap="square" rtlCol="0">
            <a:spAutoFit/>
          </a:bodyPr>
          <a:lstStyle/>
          <a:p>
            <a:endParaRPr lang="en-US" sz="1400" b="0" i="0" u="none" strike="noStrike" baseline="0" dirty="0">
              <a:latin typeface="Times New Roman" panose="02020603050405020304" pitchFamily="18" charset="0"/>
            </a:endParaRPr>
          </a:p>
          <a:p>
            <a:pPr algn="ctr"/>
            <a:r>
              <a:rPr lang="en-US" sz="1400" b="1" i="0" u="none" strike="noStrike" baseline="0" dirty="0">
                <a:latin typeface="Times New Roman" panose="02020603050405020304" pitchFamily="18" charset="0"/>
              </a:rPr>
              <a:t>Table 1  Strategic Visioning</a:t>
            </a:r>
          </a:p>
          <a:p>
            <a:endParaRPr lang="en-US" sz="12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    </a:t>
            </a:r>
            <a:r>
              <a:rPr lang="en-US" sz="1200" b="1" i="0" u="sng" strike="noStrike" baseline="0" dirty="0">
                <a:latin typeface="Times New Roman" panose="02020603050405020304" pitchFamily="18" charset="0"/>
              </a:rPr>
              <a:t>Question/Area of Inquiry                                                                                Component of Strategic Vision</a:t>
            </a:r>
          </a:p>
          <a:p>
            <a:r>
              <a:rPr lang="en-US" sz="1200" b="0" i="0" u="none" strike="noStrike" baseline="0" dirty="0">
                <a:latin typeface="Times New Roman" panose="02020603050405020304" pitchFamily="18" charset="0"/>
              </a:rPr>
              <a:t> </a:t>
            </a: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What opportunity or problem led to venture launch?                       Purpose: What we are attempting to do</a:t>
            </a:r>
          </a:p>
          <a:p>
            <a:endParaRPr lang="en-US" sz="1400" b="0" i="0" u="none" strike="noStrike" baseline="0" dirty="0">
              <a:latin typeface="Times New Roman" panose="02020603050405020304" pitchFamily="18" charset="0"/>
            </a:endParaRP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What obstacles confront the venture team?                                      Potential pitfalls to overcome</a:t>
            </a:r>
          </a:p>
          <a:p>
            <a:endParaRPr lang="en-US" sz="1400" b="0" i="0" u="none" strike="noStrike" baseline="0" dirty="0">
              <a:latin typeface="Times New Roman" panose="02020603050405020304" pitchFamily="18" charset="0"/>
            </a:endParaRP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What blocks progress?                                                                      Resources needed</a:t>
            </a:r>
          </a:p>
          <a:p>
            <a:endParaRPr lang="en-US" sz="1400" b="0" i="0" u="none" strike="noStrike" baseline="0" dirty="0">
              <a:latin typeface="Times New Roman" panose="02020603050405020304" pitchFamily="18" charset="0"/>
            </a:endParaRP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How will we know we are on the right track?                                  Data to be gathered</a:t>
            </a:r>
          </a:p>
          <a:p>
            <a:endParaRPr lang="en-US" sz="1400" b="0" i="0" u="none" strike="noStrike" baseline="0" dirty="0">
              <a:latin typeface="Times New Roman" panose="02020603050405020304" pitchFamily="18" charset="0"/>
            </a:endParaRP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For what do we desire to be known?                                                 Values we will formulate and actions we will take</a:t>
            </a:r>
          </a:p>
          <a:p>
            <a:endParaRPr lang="en-US" sz="1400" b="0" i="0" u="none" strike="noStrike" baseline="0" dirty="0">
              <a:latin typeface="Times New Roman" panose="02020603050405020304" pitchFamily="18" charset="0"/>
            </a:endParaRP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What difference do we wish to make?                                               Customer and market needs</a:t>
            </a:r>
          </a:p>
          <a:p>
            <a:endParaRPr lang="en-US" sz="1400" b="0" i="0" u="none" strike="noStrike" baseline="0" dirty="0">
              <a:latin typeface="Times New Roman" panose="02020603050405020304" pitchFamily="18" charset="0"/>
            </a:endParaRP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What is each key player passionate about?                                        Personally meaningful goals</a:t>
            </a:r>
          </a:p>
          <a:p>
            <a:endParaRPr lang="en-US" sz="1400" b="0" i="0" u="none" strike="noStrike" baseline="0" dirty="0">
              <a:latin typeface="Times New Roman" panose="02020603050405020304" pitchFamily="18" charset="0"/>
            </a:endParaRP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What talents and abilities do the venture members wish to contribute?     Who we can be as a team</a:t>
            </a:r>
          </a:p>
          <a:p>
            <a:endParaRPr lang="en-US" sz="1400" b="0" i="0" u="none" strike="noStrike" baseline="0" dirty="0">
              <a:latin typeface="Times New Roman" panose="02020603050405020304" pitchFamily="18" charset="0"/>
            </a:endParaRPr>
          </a:p>
          <a:p>
            <a:pPr marL="171450" indent="-171450">
              <a:buFont typeface="Arial" panose="020B0604020202020204" pitchFamily="34" charset="0"/>
              <a:buChar char="•"/>
            </a:pPr>
            <a:r>
              <a:rPr lang="en-US" sz="1400" b="0" i="0" u="none" strike="noStrike" baseline="0" dirty="0">
                <a:latin typeface="Times New Roman" panose="02020603050405020304" pitchFamily="18" charset="0"/>
              </a:rPr>
              <a:t>What kind of organization do we wish to build?                               New venture culture: shared values and behaviors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2872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09020"/>
            <a:ext cx="9893651" cy="4278094"/>
          </a:xfrm>
          <a:prstGeom prst="rect">
            <a:avLst/>
          </a:prstGeom>
          <a:noFill/>
        </p:spPr>
        <p:txBody>
          <a:bodyPr wrap="square" rtlCol="0">
            <a:spAutoFit/>
          </a:bodyPr>
          <a:lstStyle/>
          <a:p>
            <a:r>
              <a:rPr lang="en-US" sz="2800" b="1" i="0" dirty="0">
                <a:solidFill>
                  <a:srgbClr val="333333"/>
                </a:solidFill>
                <a:effectLst/>
              </a:rPr>
              <a:t>Strategic Reflection Point: Communicating the Vision</a:t>
            </a:r>
          </a:p>
          <a:p>
            <a:pPr algn="just"/>
            <a:r>
              <a:rPr lang="en-US" sz="2000" b="0" i="0" dirty="0">
                <a:solidFill>
                  <a:srgbClr val="333333"/>
                </a:solidFill>
                <a:effectLst/>
              </a:rPr>
              <a:t>An interesting way to be sure you can </a:t>
            </a:r>
            <a:r>
              <a:rPr lang="en-US" sz="2000" b="0" i="0" dirty="0">
                <a:solidFill>
                  <a:srgbClr val="FF0000"/>
                </a:solidFill>
                <a:effectLst/>
              </a:rPr>
              <a:t>articulate the vision for your business in an effective manner is to try the</a:t>
            </a:r>
            <a:r>
              <a:rPr lang="en-US" sz="2000" b="0" i="0" dirty="0">
                <a:solidFill>
                  <a:srgbClr val="333333"/>
                </a:solidFill>
                <a:effectLst/>
              </a:rPr>
              <a:t> </a:t>
            </a:r>
            <a:r>
              <a:rPr lang="en-US" sz="2400" b="1" i="0" dirty="0">
                <a:solidFill>
                  <a:srgbClr val="FF0000"/>
                </a:solidFill>
                <a:effectLst/>
              </a:rPr>
              <a:t>elevator test</a:t>
            </a:r>
            <a:r>
              <a:rPr lang="en-US" sz="2400" b="0" i="0" dirty="0">
                <a:solidFill>
                  <a:srgbClr val="333333"/>
                </a:solidFill>
                <a:effectLst/>
              </a:rPr>
              <a:t>.</a:t>
            </a:r>
          </a:p>
          <a:p>
            <a:pPr marL="285750" indent="-285750" algn="just">
              <a:buFont typeface="Arial" panose="020B0604020202020204" pitchFamily="34" charset="0"/>
              <a:buChar char="•"/>
            </a:pPr>
            <a:r>
              <a:rPr lang="en-US" sz="2000" b="0" i="0" dirty="0">
                <a:solidFill>
                  <a:srgbClr val="333333"/>
                </a:solidFill>
                <a:effectLst/>
              </a:rPr>
              <a:t>It </a:t>
            </a:r>
            <a:r>
              <a:rPr lang="en-US" sz="2000" b="0" i="0" u="sng" dirty="0">
                <a:solidFill>
                  <a:srgbClr val="FF0000"/>
                </a:solidFill>
                <a:effectLst/>
              </a:rPr>
              <a:t>helps you think about how you would tell someone about the product or service you provide (what it is you do) in the time it takes to get to your floor in an elevator</a:t>
            </a:r>
            <a:r>
              <a:rPr lang="en-US" sz="2000" b="0" i="0" dirty="0">
                <a:solidFill>
                  <a:srgbClr val="333333"/>
                </a:solidFill>
                <a:effectLst/>
              </a:rPr>
              <a:t>. </a:t>
            </a:r>
          </a:p>
          <a:p>
            <a:pPr marL="285750" indent="-285750" algn="just">
              <a:buFont typeface="Arial" panose="020B0604020202020204" pitchFamily="34" charset="0"/>
              <a:buChar char="•"/>
            </a:pPr>
            <a:r>
              <a:rPr lang="en-US" sz="2000" b="0" i="0" dirty="0">
                <a:solidFill>
                  <a:srgbClr val="333333"/>
                </a:solidFill>
                <a:effectLst/>
              </a:rPr>
              <a:t>Your statement should communicate quickly and clearly the purpose of your product/service in the following form:</a:t>
            </a:r>
          </a:p>
          <a:p>
            <a:r>
              <a:rPr lang="en-US" sz="2000" b="1" i="0" dirty="0">
                <a:solidFill>
                  <a:srgbClr val="333333"/>
                </a:solidFill>
                <a:effectLst/>
              </a:rPr>
              <a:t>                 For …</a:t>
            </a:r>
            <a:r>
              <a:rPr lang="en-US" sz="2000" b="0" i="0" dirty="0">
                <a:solidFill>
                  <a:srgbClr val="333333"/>
                </a:solidFill>
                <a:effectLst/>
              </a:rPr>
              <a:t> (the target customer) </a:t>
            </a:r>
          </a:p>
          <a:p>
            <a:r>
              <a:rPr lang="en-US" sz="2000" b="1" i="0" dirty="0">
                <a:solidFill>
                  <a:srgbClr val="333333"/>
                </a:solidFill>
                <a:effectLst/>
              </a:rPr>
              <a:t>                 Who wants … </a:t>
            </a:r>
            <a:r>
              <a:rPr lang="en-US" sz="2000" b="0" i="0" dirty="0">
                <a:solidFill>
                  <a:srgbClr val="333333"/>
                </a:solidFill>
                <a:effectLst/>
              </a:rPr>
              <a:t>(the key need)? </a:t>
            </a:r>
          </a:p>
          <a:p>
            <a:r>
              <a:rPr lang="en-US" sz="2000" b="1" i="0" dirty="0">
                <a:solidFill>
                  <a:srgbClr val="333333"/>
                </a:solidFill>
                <a:effectLst/>
              </a:rPr>
              <a:t>                 The … </a:t>
            </a:r>
            <a:r>
              <a:rPr lang="en-US" sz="2000" b="0" i="0" dirty="0">
                <a:solidFill>
                  <a:srgbClr val="333333"/>
                </a:solidFill>
                <a:effectLst/>
              </a:rPr>
              <a:t>(name of your product/service) </a:t>
            </a:r>
          </a:p>
          <a:p>
            <a:r>
              <a:rPr lang="en-US" sz="2000" b="1" i="0" dirty="0">
                <a:solidFill>
                  <a:srgbClr val="333333"/>
                </a:solidFill>
                <a:effectLst/>
              </a:rPr>
              <a:t>                 That … </a:t>
            </a:r>
            <a:r>
              <a:rPr lang="en-US" sz="2000" b="0" i="0" dirty="0">
                <a:solidFill>
                  <a:srgbClr val="333333"/>
                </a:solidFill>
                <a:effectLst/>
              </a:rPr>
              <a:t>(what do you in fact provide)</a:t>
            </a:r>
          </a:p>
          <a:p>
            <a:r>
              <a:rPr lang="en-US" sz="2000" b="1" i="0" dirty="0">
                <a:solidFill>
                  <a:srgbClr val="333333"/>
                </a:solidFill>
                <a:effectLst/>
              </a:rPr>
              <a:t>                 Unlike … </a:t>
            </a:r>
            <a:r>
              <a:rPr lang="en-US" sz="2000" b="0" i="0" dirty="0">
                <a:solidFill>
                  <a:srgbClr val="333333"/>
                </a:solidFill>
                <a:effectLst/>
              </a:rPr>
              <a:t>(competitive product and key benefit)</a:t>
            </a:r>
          </a:p>
          <a:p>
            <a:r>
              <a:rPr lang="en-US" sz="2000" b="1" i="0" dirty="0">
                <a:solidFill>
                  <a:srgbClr val="333333"/>
                </a:solidFill>
                <a:effectLst/>
              </a:rPr>
              <a:t>                 Our product … </a:t>
            </a:r>
            <a:r>
              <a:rPr lang="en-US" sz="2000" b="0" i="0" dirty="0">
                <a:solidFill>
                  <a:srgbClr val="333333"/>
                </a:solidFill>
                <a:effectLst/>
              </a:rPr>
              <a:t>(competitive advantage)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14809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09020"/>
            <a:ext cx="9893651" cy="4124206"/>
          </a:xfrm>
          <a:prstGeom prst="rect">
            <a:avLst/>
          </a:prstGeom>
          <a:noFill/>
        </p:spPr>
        <p:txBody>
          <a:bodyPr wrap="square" rtlCol="0">
            <a:spAutoFit/>
          </a:bodyPr>
          <a:lstStyle/>
          <a:p>
            <a:r>
              <a:rPr lang="en-US" sz="2800" b="1" i="0" dirty="0">
                <a:solidFill>
                  <a:srgbClr val="333333"/>
                </a:solidFill>
                <a:effectLst/>
              </a:rPr>
              <a:t>Strategic Reflection Point: Communicating the Vision </a:t>
            </a:r>
            <a:r>
              <a:rPr lang="en-US" sz="2800" b="1" i="1" dirty="0">
                <a:solidFill>
                  <a:srgbClr val="333333"/>
                </a:solidFill>
                <a:effectLst/>
              </a:rPr>
              <a:t>(cont.)</a:t>
            </a:r>
          </a:p>
          <a:p>
            <a:endParaRPr lang="en-US" b="0" i="0" dirty="0">
              <a:solidFill>
                <a:srgbClr val="333333"/>
              </a:solidFill>
              <a:effectLst/>
            </a:endParaRPr>
          </a:p>
          <a:p>
            <a:pPr marL="285750" indent="-285750" algn="just">
              <a:buFont typeface="Arial" panose="020B0604020202020204" pitchFamily="34" charset="0"/>
              <a:buChar char="•"/>
            </a:pPr>
            <a:r>
              <a:rPr lang="en-US" sz="2400" b="0" i="0" dirty="0">
                <a:solidFill>
                  <a:srgbClr val="333333"/>
                </a:solidFill>
                <a:effectLst/>
              </a:rPr>
              <a:t>Once you have articulated the strategic vision for your business, the </a:t>
            </a:r>
            <a:r>
              <a:rPr lang="en-US" sz="2400" b="0" i="0" u="sng" dirty="0">
                <a:solidFill>
                  <a:srgbClr val="333333"/>
                </a:solidFill>
                <a:effectLst/>
              </a:rPr>
              <a:t>next step is to begin the strategic planning</a:t>
            </a:r>
            <a:r>
              <a:rPr lang="en-US" sz="2400" b="0" i="0" dirty="0">
                <a:solidFill>
                  <a:srgbClr val="333333"/>
                </a:solidFill>
                <a:effectLst/>
              </a:rPr>
              <a:t> that will enable you to carry out the vision in the operations of the company. </a:t>
            </a:r>
          </a:p>
          <a:p>
            <a:pPr algn="just"/>
            <a:endParaRPr lang="en-US" sz="2400" dirty="0">
              <a:solidFill>
                <a:srgbClr val="333333"/>
              </a:solidFill>
            </a:endParaRPr>
          </a:p>
          <a:p>
            <a:pPr marL="285750" indent="-285750" algn="just">
              <a:buFont typeface="Arial" panose="020B0604020202020204" pitchFamily="34" charset="0"/>
              <a:buChar char="•"/>
            </a:pPr>
            <a:r>
              <a:rPr lang="en-US" sz="2400" b="1" i="0" dirty="0">
                <a:solidFill>
                  <a:srgbClr val="FF0000"/>
                </a:solidFill>
                <a:effectLst/>
              </a:rPr>
              <a:t>Communicating</a:t>
            </a:r>
            <a:r>
              <a:rPr lang="en-US" sz="2400" b="0" i="0" dirty="0">
                <a:solidFill>
                  <a:srgbClr val="FF0000"/>
                </a:solidFill>
                <a:effectLst/>
              </a:rPr>
              <a:t> and </a:t>
            </a:r>
            <a:r>
              <a:rPr lang="en-US" sz="2400" b="1" i="0" dirty="0">
                <a:solidFill>
                  <a:srgbClr val="FF0000"/>
                </a:solidFill>
                <a:effectLst/>
              </a:rPr>
              <a:t>operationalizing strategy </a:t>
            </a:r>
            <a:r>
              <a:rPr lang="en-US" sz="2400" b="0" i="0" u="sng" dirty="0">
                <a:solidFill>
                  <a:srgbClr val="FF0000"/>
                </a:solidFill>
                <a:effectLst/>
              </a:rPr>
              <a:t>are two of the most critical components of the strategic planning process. </a:t>
            </a:r>
          </a:p>
          <a:p>
            <a:pPr marL="285750" indent="-285750" algn="just">
              <a:buFont typeface="Arial" panose="020B0604020202020204" pitchFamily="34" charset="0"/>
              <a:buChar char="•"/>
            </a:pPr>
            <a:endParaRPr lang="en-US" sz="2400" b="0" i="0" dirty="0">
              <a:solidFill>
                <a:srgbClr val="333333"/>
              </a:solidFill>
              <a:effectLst/>
            </a:endParaRPr>
          </a:p>
          <a:p>
            <a:pPr marL="285750" indent="-285750" algn="just">
              <a:buFont typeface="Arial" panose="020B0604020202020204" pitchFamily="34" charset="0"/>
              <a:buChar char="•"/>
            </a:pPr>
            <a:r>
              <a:rPr lang="en-US" sz="2400" b="0" i="0" dirty="0">
                <a:solidFill>
                  <a:srgbClr val="333333"/>
                </a:solidFill>
                <a:effectLst/>
              </a:rPr>
              <a:t>A </a:t>
            </a:r>
            <a:r>
              <a:rPr lang="en-US" sz="2400" b="0" i="0" dirty="0">
                <a:solidFill>
                  <a:srgbClr val="FF0000"/>
                </a:solidFill>
                <a:effectLst/>
              </a:rPr>
              <a:t>company's vision is </a:t>
            </a:r>
            <a:r>
              <a:rPr lang="en-US" sz="2400" b="1" i="0" u="sng" dirty="0">
                <a:solidFill>
                  <a:srgbClr val="FF0000"/>
                </a:solidFill>
                <a:effectLst/>
              </a:rPr>
              <a:t>only</a:t>
            </a:r>
            <a:r>
              <a:rPr lang="en-US" sz="2400" b="0" i="0" u="sng" dirty="0">
                <a:solidFill>
                  <a:srgbClr val="FF0000"/>
                </a:solidFill>
                <a:effectLst/>
              </a:rPr>
              <a:t> </a:t>
            </a:r>
            <a:r>
              <a:rPr lang="en-US" sz="2400" b="0" i="0" dirty="0">
                <a:solidFill>
                  <a:srgbClr val="FF0000"/>
                </a:solidFill>
                <a:effectLst/>
              </a:rPr>
              <a:t>as strong as the actual entrepreneurial behaviors support</a:t>
            </a:r>
            <a:r>
              <a:rPr lang="en-US" sz="2400" b="0" i="0" dirty="0">
                <a:solidFill>
                  <a:srgbClr val="333333"/>
                </a:solidFill>
                <a:effectLst/>
              </a:rPr>
              <a:t>.</a:t>
            </a:r>
            <a:endParaRPr lang="en-US" sz="24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83134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85191"/>
            <a:ext cx="9893651" cy="4616648"/>
          </a:xfrm>
          <a:prstGeom prst="rect">
            <a:avLst/>
          </a:prstGeom>
          <a:noFill/>
        </p:spPr>
        <p:txBody>
          <a:bodyPr wrap="square" rtlCol="0">
            <a:spAutoFit/>
          </a:bodyPr>
          <a:lstStyle/>
          <a:p>
            <a:r>
              <a:rPr lang="en-US" sz="2800" b="1" i="0" dirty="0">
                <a:solidFill>
                  <a:srgbClr val="333333"/>
                </a:solidFill>
                <a:effectLst/>
              </a:rPr>
              <a:t>Values Creation: Developing Strategy in Good Company</a:t>
            </a:r>
          </a:p>
          <a:p>
            <a:pPr algn="just"/>
            <a:r>
              <a:rPr lang="en-US" sz="2000" b="0" i="0" dirty="0">
                <a:solidFill>
                  <a:srgbClr val="333333"/>
                </a:solidFill>
                <a:effectLst/>
              </a:rPr>
              <a:t>Business ethics and values are the subject of increasingly great attention today in light of the numerous scandals involving unethical and unlawful actions on the part of managers.</a:t>
            </a:r>
          </a:p>
          <a:p>
            <a:pPr marL="342900" indent="-342900" algn="just">
              <a:buFont typeface="Arial" panose="020B0604020202020204" pitchFamily="34" charset="0"/>
              <a:buChar char="•"/>
            </a:pPr>
            <a:r>
              <a:rPr lang="en-US" sz="2000" b="0" i="0" dirty="0">
                <a:solidFill>
                  <a:srgbClr val="333333"/>
                </a:solidFill>
                <a:effectLst/>
              </a:rPr>
              <a:t>In 2002, the </a:t>
            </a:r>
            <a:r>
              <a:rPr lang="en-US" sz="2000" b="1" i="0" dirty="0">
                <a:solidFill>
                  <a:srgbClr val="FF0000"/>
                </a:solidFill>
                <a:effectLst/>
              </a:rPr>
              <a:t>Sarbanes-Oxley Act </a:t>
            </a:r>
            <a:r>
              <a:rPr lang="en-US" sz="2000" b="0" i="0" dirty="0">
                <a:solidFill>
                  <a:srgbClr val="333333"/>
                </a:solidFill>
                <a:effectLst/>
              </a:rPr>
              <a:t>was passed, </a:t>
            </a:r>
            <a:r>
              <a:rPr lang="en-US" sz="2000" b="0" i="0" dirty="0">
                <a:solidFill>
                  <a:srgbClr val="FF0000"/>
                </a:solidFill>
                <a:effectLst/>
              </a:rPr>
              <a:t>requiring</a:t>
            </a:r>
            <a:r>
              <a:rPr lang="en-US" sz="2000" b="0" i="0" dirty="0">
                <a:solidFill>
                  <a:srgbClr val="333333"/>
                </a:solidFill>
                <a:effectLst/>
              </a:rPr>
              <a:t> every publicly held company </a:t>
            </a:r>
            <a:r>
              <a:rPr lang="en-US" sz="2000" b="0" i="0" dirty="0">
                <a:solidFill>
                  <a:srgbClr val="FF0000"/>
                </a:solidFill>
                <a:effectLst/>
              </a:rPr>
              <a:t>to</a:t>
            </a:r>
            <a:r>
              <a:rPr lang="en-US" sz="2000" b="0" i="0" dirty="0">
                <a:solidFill>
                  <a:srgbClr val="333333"/>
                </a:solidFill>
                <a:effectLst/>
              </a:rPr>
              <a:t> annually </a:t>
            </a:r>
            <a:r>
              <a:rPr lang="en-US" sz="2000" b="0" i="0" dirty="0">
                <a:solidFill>
                  <a:srgbClr val="FF0000"/>
                </a:solidFill>
                <a:effectLst/>
              </a:rPr>
              <a:t>disclose the code of ethics espoused by the company's CEO and senior financial officers.</a:t>
            </a:r>
          </a:p>
          <a:p>
            <a:pPr marL="342900" indent="-342900" algn="just">
              <a:buFont typeface="Arial" panose="020B0604020202020204" pitchFamily="34" charset="0"/>
              <a:buChar char="•"/>
            </a:pPr>
            <a:r>
              <a:rPr lang="en-US" sz="2400" b="1" i="0" dirty="0">
                <a:solidFill>
                  <a:srgbClr val="FF0000"/>
                </a:solidFill>
                <a:effectLst/>
              </a:rPr>
              <a:t>Compliance</a:t>
            </a:r>
            <a:r>
              <a:rPr lang="en-US" sz="2000" b="0" i="0" dirty="0">
                <a:solidFill>
                  <a:srgbClr val="333333"/>
                </a:solidFill>
                <a:effectLst/>
              </a:rPr>
              <a:t> </a:t>
            </a:r>
            <a:r>
              <a:rPr lang="en-US" sz="2000" b="0" i="0" dirty="0">
                <a:solidFill>
                  <a:srgbClr val="FF0000"/>
                </a:solidFill>
                <a:effectLst/>
              </a:rPr>
              <a:t>is one reason for founders and managers to consider values and ethical behavior</a:t>
            </a:r>
            <a:r>
              <a:rPr lang="en-US" sz="2000" b="0" i="0" dirty="0">
                <a:solidFill>
                  <a:srgbClr val="333333"/>
                </a:solidFill>
                <a:effectLst/>
              </a:rPr>
              <a:t>; however, there are several practical and rewarding aspects to the process of actively managing ethics in entrepreneurial organizations, including conducting business on a higher level of trust among the stakeholders.</a:t>
            </a:r>
          </a:p>
          <a:p>
            <a:pPr marL="342900" indent="-342900" algn="just">
              <a:buFont typeface="Arial" panose="020B0604020202020204" pitchFamily="34" charset="0"/>
              <a:buChar char="•"/>
            </a:pPr>
            <a:r>
              <a:rPr lang="en-US" sz="2400" b="1" i="0" dirty="0">
                <a:solidFill>
                  <a:srgbClr val="FF0000"/>
                </a:solidFill>
                <a:effectLst/>
              </a:rPr>
              <a:t>Ethics</a:t>
            </a:r>
            <a:r>
              <a:rPr lang="en-US" sz="2000" b="0" i="0" dirty="0">
                <a:solidFill>
                  <a:srgbClr val="333333"/>
                </a:solidFill>
                <a:effectLst/>
              </a:rPr>
              <a:t> </a:t>
            </a:r>
            <a:r>
              <a:rPr lang="en-US" sz="2000" b="0" i="0" dirty="0">
                <a:solidFill>
                  <a:srgbClr val="FF0000"/>
                </a:solidFill>
                <a:effectLst/>
              </a:rPr>
              <a:t>is behavior that conforms to moral principles and values</a:t>
            </a:r>
            <a:r>
              <a:rPr lang="en-US" sz="2000" b="0" i="0" dirty="0">
                <a:solidFill>
                  <a:srgbClr val="333333"/>
                </a:solidFill>
                <a:effectLst/>
              </a:rPr>
              <a:t>, and business ethics </a:t>
            </a:r>
            <a:r>
              <a:rPr lang="en-US" sz="2000" b="0" i="0" dirty="0">
                <a:solidFill>
                  <a:srgbClr val="FF0000"/>
                </a:solidFill>
                <a:effectLst/>
              </a:rPr>
              <a:t>is the discipline of developing and practicing business relationships that conform to these moral principles. </a:t>
            </a:r>
          </a:p>
          <a:p>
            <a:pPr algn="just"/>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3205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85191"/>
            <a:ext cx="9893651" cy="3170099"/>
          </a:xfrm>
          <a:prstGeom prst="rect">
            <a:avLst/>
          </a:prstGeom>
          <a:noFill/>
        </p:spPr>
        <p:txBody>
          <a:bodyPr wrap="square" rtlCol="0">
            <a:spAutoFit/>
          </a:bodyPr>
          <a:lstStyle/>
          <a:p>
            <a:pPr algn="just"/>
            <a:endParaRPr lang="en-US" sz="2000" b="0" i="0" dirty="0">
              <a:solidFill>
                <a:srgbClr val="333333"/>
              </a:solidFill>
              <a:effectLst/>
            </a:endParaRPr>
          </a:p>
          <a:p>
            <a:pPr marL="342900" indent="-342900" algn="just">
              <a:buFontTx/>
              <a:buChar char="-"/>
            </a:pPr>
            <a:r>
              <a:rPr lang="en-US" sz="2000" b="1" i="0" dirty="0">
                <a:solidFill>
                  <a:srgbClr val="FF0000"/>
                </a:solidFill>
                <a:effectLst/>
              </a:rPr>
              <a:t>Many businesses design formal ethics programs, including creating a code of ethics. </a:t>
            </a:r>
          </a:p>
          <a:p>
            <a:pPr marL="342900" indent="-342900" algn="just">
              <a:buFontTx/>
              <a:buChar char="-"/>
            </a:pPr>
            <a:endParaRPr lang="en-US" sz="2000" b="1" i="0" dirty="0">
              <a:solidFill>
                <a:srgbClr val="FF0000"/>
              </a:solidFill>
              <a:effectLst/>
            </a:endParaRPr>
          </a:p>
          <a:p>
            <a:pPr algn="just"/>
            <a:r>
              <a:rPr lang="en-US" sz="2000" b="0" i="0" dirty="0">
                <a:solidFill>
                  <a:srgbClr val="333333"/>
                </a:solidFill>
                <a:effectLst/>
              </a:rPr>
              <a:t>-  Many businesses have had what is called a </a:t>
            </a:r>
            <a:r>
              <a:rPr lang="en-US" sz="2000" b="1" i="0" dirty="0">
                <a:solidFill>
                  <a:srgbClr val="FF0000"/>
                </a:solidFill>
                <a:effectLst/>
              </a:rPr>
              <a:t>code of conduct</a:t>
            </a:r>
            <a:r>
              <a:rPr lang="en-US" sz="2000" b="0" i="0" dirty="0">
                <a:solidFill>
                  <a:srgbClr val="333333"/>
                </a:solidFill>
                <a:effectLst/>
              </a:rPr>
              <a:t>, </a:t>
            </a:r>
            <a:r>
              <a:rPr lang="en-US" sz="2000" b="0" i="0" u="sng" dirty="0">
                <a:solidFill>
                  <a:srgbClr val="FF0000"/>
                </a:solidFill>
                <a:effectLst/>
              </a:rPr>
              <a:t>a corporate code of ethics, or values-based management </a:t>
            </a:r>
            <a:r>
              <a:rPr lang="en-US" sz="2000" b="0" i="0" dirty="0">
                <a:solidFill>
                  <a:srgbClr val="333333"/>
                </a:solidFill>
                <a:effectLst/>
              </a:rPr>
              <a:t>since the beginning of the 20th century. </a:t>
            </a:r>
          </a:p>
          <a:p>
            <a:pPr marL="342900" indent="-342900" algn="just">
              <a:buFontTx/>
              <a:buChar char="-"/>
            </a:pPr>
            <a:endParaRPr lang="en-US" sz="2000" b="0" i="0" dirty="0">
              <a:solidFill>
                <a:srgbClr val="333333"/>
              </a:solidFill>
              <a:effectLst/>
            </a:endParaRPr>
          </a:p>
          <a:p>
            <a:pPr marL="342900" indent="-342900" algn="just">
              <a:buFontTx/>
              <a:buChar char="-"/>
            </a:pPr>
            <a:r>
              <a:rPr lang="en-US" sz="2000" b="0" i="0" dirty="0">
                <a:solidFill>
                  <a:srgbClr val="333333"/>
                </a:solidFill>
                <a:effectLst/>
              </a:rPr>
              <a:t>One interesting result of the </a:t>
            </a:r>
            <a:r>
              <a:rPr lang="en-US" sz="2000" b="1" i="0" dirty="0">
                <a:solidFill>
                  <a:srgbClr val="FF0000"/>
                </a:solidFill>
                <a:effectLst/>
              </a:rPr>
              <a:t>Sarbanes-Oxley Act </a:t>
            </a:r>
            <a:r>
              <a:rPr lang="en-US" sz="2000" b="0" i="0" dirty="0">
                <a:solidFill>
                  <a:srgbClr val="333333"/>
                </a:solidFill>
                <a:effectLst/>
              </a:rPr>
              <a:t>is that the </a:t>
            </a:r>
            <a:r>
              <a:rPr lang="en-US" sz="2000" b="0" i="0" dirty="0">
                <a:solidFill>
                  <a:srgbClr val="FF0000"/>
                </a:solidFill>
                <a:effectLst/>
              </a:rPr>
              <a:t>ethical commitments embodied in the codes act as a signal to potential investors, employees, and customers that these are good firms with which to do business</a:t>
            </a:r>
            <a:r>
              <a:rPr lang="en-US" sz="2000" dirty="0">
                <a:solidFill>
                  <a:srgbClr val="333333"/>
                </a:solidFill>
              </a:rPr>
              <a:t>.</a:t>
            </a:r>
          </a:p>
          <a:p>
            <a:pPr marL="342900" indent="-342900" algn="just">
              <a:buFontTx/>
              <a:buChar char="-"/>
            </a:pPr>
            <a:endParaRPr lang="en-US" sz="2000" b="0" i="0" dirty="0">
              <a:solidFill>
                <a:srgbClr val="333333"/>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5460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85191"/>
            <a:ext cx="9893651" cy="4216539"/>
          </a:xfrm>
          <a:prstGeom prst="rect">
            <a:avLst/>
          </a:prstGeom>
          <a:noFill/>
        </p:spPr>
        <p:txBody>
          <a:bodyPr wrap="square" rtlCol="0">
            <a:spAutoFit/>
          </a:bodyPr>
          <a:lstStyle/>
          <a:p>
            <a:pPr algn="just"/>
            <a:endParaRPr lang="en-US" sz="2000" b="0" i="0" dirty="0">
              <a:solidFill>
                <a:srgbClr val="333333"/>
              </a:solidFill>
              <a:effectLst/>
            </a:endParaRPr>
          </a:p>
          <a:p>
            <a:pPr algn="just"/>
            <a:r>
              <a:rPr lang="en-US" sz="2400" b="1" i="0" u="sng" dirty="0">
                <a:solidFill>
                  <a:srgbClr val="333333"/>
                </a:solidFill>
                <a:effectLst/>
              </a:rPr>
              <a:t>Research has identified key strategic benefits to businesses that have ethics programs:</a:t>
            </a:r>
          </a:p>
          <a:p>
            <a:pPr algn="just"/>
            <a:r>
              <a:rPr lang="en-US" sz="2000" b="0" i="0" dirty="0">
                <a:solidFill>
                  <a:srgbClr val="333333"/>
                </a:solidFill>
                <a:effectLst/>
              </a:rPr>
              <a:t>• Build employee loyalty, reducing hiring and training costs</a:t>
            </a:r>
          </a:p>
          <a:p>
            <a:pPr algn="just"/>
            <a:r>
              <a:rPr lang="en-US" sz="2000" b="0" i="0" dirty="0">
                <a:solidFill>
                  <a:srgbClr val="333333"/>
                </a:solidFill>
                <a:effectLst/>
              </a:rPr>
              <a:t>• Reduce theft and other </a:t>
            </a:r>
            <a:r>
              <a:rPr lang="en-US" sz="2000" b="0" i="0" dirty="0" err="1">
                <a:solidFill>
                  <a:srgbClr val="333333"/>
                </a:solidFill>
                <a:effectLst/>
              </a:rPr>
              <a:t>anticompany</a:t>
            </a:r>
            <a:r>
              <a:rPr lang="en-US" sz="2000" b="0" i="0" dirty="0">
                <a:solidFill>
                  <a:srgbClr val="333333"/>
                </a:solidFill>
                <a:effectLst/>
              </a:rPr>
              <a:t> activity</a:t>
            </a:r>
            <a:endParaRPr lang="en-US" sz="2000" b="0" i="0" dirty="0">
              <a:solidFill>
                <a:srgbClr val="333333"/>
              </a:solidFill>
              <a:effectLst/>
              <a:latin typeface="ArialMT"/>
            </a:endParaRPr>
          </a:p>
          <a:p>
            <a:pPr algn="just"/>
            <a:r>
              <a:rPr lang="en-US" sz="2000" dirty="0">
                <a:solidFill>
                  <a:srgbClr val="333333"/>
                </a:solidFill>
              </a:rPr>
              <a:t>• Drive sales and build customer loyalty</a:t>
            </a:r>
          </a:p>
          <a:p>
            <a:pPr algn="just"/>
            <a:r>
              <a:rPr lang="en-US" sz="2000" dirty="0">
                <a:solidFill>
                  <a:srgbClr val="333333"/>
                </a:solidFill>
              </a:rPr>
              <a:t>• Create community goodwill that can lend support for tax advantages and strategic alliances</a:t>
            </a:r>
          </a:p>
          <a:p>
            <a:pPr algn="just"/>
            <a:r>
              <a:rPr lang="en-US" sz="2000" dirty="0">
                <a:solidFill>
                  <a:srgbClr val="333333"/>
                </a:solidFill>
              </a:rPr>
              <a:t>• Attract quality applicants with minimum investment in recruitment</a:t>
            </a:r>
          </a:p>
          <a:p>
            <a:pPr algn="just"/>
            <a:r>
              <a:rPr lang="en-US" sz="2000" dirty="0">
                <a:solidFill>
                  <a:srgbClr val="333333"/>
                </a:solidFill>
              </a:rPr>
              <a:t>• Maintain loyal vendor relationships, reducing loss of suppliers and unexpected cost increases</a:t>
            </a:r>
          </a:p>
          <a:p>
            <a:pPr algn="just"/>
            <a:endParaRPr lang="en-US" sz="2000" dirty="0">
              <a:solidFill>
                <a:srgbClr val="333333"/>
              </a:solidFill>
            </a:endParaRPr>
          </a:p>
          <a:p>
            <a:pPr algn="just"/>
            <a:r>
              <a:rPr lang="en-US" sz="2000" dirty="0">
                <a:solidFill>
                  <a:srgbClr val="333333"/>
                </a:solidFill>
              </a:rPr>
              <a:t>In summary, research shows that </a:t>
            </a:r>
            <a:r>
              <a:rPr lang="en-US" sz="2000" b="1" u="sng" dirty="0">
                <a:solidFill>
                  <a:srgbClr val="FF0000"/>
                </a:solidFill>
              </a:rPr>
              <a:t>firms can gain competitive advantage through the appropriate management of business ethics, or managing company values</a:t>
            </a:r>
            <a:r>
              <a:rPr lang="en-US" sz="2000" dirty="0">
                <a:solidFill>
                  <a:srgbClr val="333333"/>
                </a:solidFill>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74627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40788"/>
            <a:ext cx="9893651" cy="4462760"/>
          </a:xfrm>
          <a:prstGeom prst="rect">
            <a:avLst/>
          </a:prstGeom>
          <a:noFill/>
        </p:spPr>
        <p:txBody>
          <a:bodyPr wrap="square" rtlCol="0">
            <a:spAutoFit/>
          </a:bodyPr>
          <a:lstStyle/>
          <a:p>
            <a:r>
              <a:rPr lang="en-US" sz="2400" b="1" i="0" dirty="0">
                <a:solidFill>
                  <a:srgbClr val="333333"/>
                </a:solidFill>
                <a:effectLst/>
              </a:rPr>
              <a:t>Writing a Code of Ethics </a:t>
            </a:r>
          </a:p>
          <a:p>
            <a:pPr marL="342900" indent="-342900" algn="just">
              <a:buFont typeface="Arial" panose="020B0604020202020204" pitchFamily="34" charset="0"/>
              <a:buChar char="•"/>
            </a:pPr>
            <a:r>
              <a:rPr lang="en-US" sz="2000" b="1" i="0" dirty="0">
                <a:solidFill>
                  <a:srgbClr val="FF0000"/>
                </a:solidFill>
                <a:effectLst/>
              </a:rPr>
              <a:t>It is never too early in the formation of a new venture to write a code of ethics. </a:t>
            </a:r>
          </a:p>
          <a:p>
            <a:pPr marL="342900" indent="-342900" algn="just">
              <a:buFont typeface="Arial" panose="020B0604020202020204" pitchFamily="34" charset="0"/>
              <a:buChar char="•"/>
            </a:pPr>
            <a:r>
              <a:rPr lang="en-US" sz="2000" b="0" i="0" dirty="0">
                <a:solidFill>
                  <a:srgbClr val="333333"/>
                </a:solidFill>
                <a:effectLst/>
              </a:rPr>
              <a:t>Even if there are no employees, or just one or two, the organization always has several stakeholders: customers, suppliers, other businesses, and community members. </a:t>
            </a:r>
          </a:p>
          <a:p>
            <a:pPr marL="342900" indent="-342900" algn="just">
              <a:buFont typeface="Arial" panose="020B0604020202020204" pitchFamily="34" charset="0"/>
              <a:buChar char="•"/>
            </a:pPr>
            <a:r>
              <a:rPr lang="en-US" sz="2000" b="0" i="0" dirty="0">
                <a:solidFill>
                  <a:srgbClr val="333333"/>
                </a:solidFill>
                <a:effectLst/>
              </a:rPr>
              <a:t>Once written, the document can and should be revisited each year, and as the firm grows, more information can be added to it.</a:t>
            </a:r>
          </a:p>
          <a:p>
            <a:pPr algn="just"/>
            <a:r>
              <a:rPr lang="en-US" sz="2000" b="0" i="0" dirty="0">
                <a:solidFill>
                  <a:srgbClr val="333333"/>
                </a:solidFill>
                <a:effectLst/>
              </a:rPr>
              <a:t> </a:t>
            </a:r>
            <a:r>
              <a:rPr lang="en-US" sz="2000" b="1" i="0" u="sng" dirty="0">
                <a:solidFill>
                  <a:srgbClr val="333333"/>
                </a:solidFill>
                <a:effectLst/>
              </a:rPr>
              <a:t>Codes of ethics should contain the following types of information:</a:t>
            </a:r>
            <a:r>
              <a:rPr lang="en-US" sz="2000" b="1" u="sng" dirty="0"/>
              <a:t> </a:t>
            </a:r>
          </a:p>
          <a:p>
            <a:r>
              <a:rPr lang="en-US" sz="2000" b="0" i="0" dirty="0">
                <a:solidFill>
                  <a:srgbClr val="333333"/>
                </a:solidFill>
                <a:effectLst/>
              </a:rPr>
              <a:t>• Purpose</a:t>
            </a:r>
          </a:p>
          <a:p>
            <a:r>
              <a:rPr lang="en-US" sz="2000" b="0" i="0" dirty="0">
                <a:solidFill>
                  <a:srgbClr val="333333"/>
                </a:solidFill>
                <a:effectLst/>
              </a:rPr>
              <a:t>• Policy</a:t>
            </a:r>
          </a:p>
          <a:p>
            <a:r>
              <a:rPr lang="en-US" sz="2000" b="0" i="0" dirty="0">
                <a:solidFill>
                  <a:srgbClr val="333333"/>
                </a:solidFill>
                <a:effectLst/>
              </a:rPr>
              <a:t>• Procedures (with examples of behaviors)</a:t>
            </a:r>
          </a:p>
          <a:p>
            <a:r>
              <a:rPr lang="en-US" sz="2000" b="0" i="0" dirty="0">
                <a:solidFill>
                  <a:srgbClr val="333333"/>
                </a:solidFill>
                <a:effectLst/>
              </a:rPr>
              <a:t>    ○ Honesty and fairness</a:t>
            </a:r>
          </a:p>
          <a:p>
            <a:r>
              <a:rPr lang="en-US" sz="2000" b="0" i="0" dirty="0">
                <a:solidFill>
                  <a:srgbClr val="333333"/>
                </a:solidFill>
                <a:effectLst/>
              </a:rPr>
              <a:t>    ○ Conflicts of interest</a:t>
            </a:r>
          </a:p>
          <a:p>
            <a:r>
              <a:rPr lang="en-US" sz="2000" b="0" i="0" dirty="0">
                <a:solidFill>
                  <a:srgbClr val="333333"/>
                </a:solidFill>
                <a:effectLst/>
              </a:rPr>
              <a:t>    ○ Purchasing and selling goods and services</a:t>
            </a:r>
          </a:p>
          <a:p>
            <a:r>
              <a:rPr lang="en-US" sz="2000" b="0" i="0" dirty="0">
                <a:solidFill>
                  <a:srgbClr val="333333"/>
                </a:solidFill>
                <a:effectLst/>
              </a:rPr>
              <a:t>    ○ Discrimination, harassment, and professional work environment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07475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3161" y="1234641"/>
            <a:ext cx="9893651" cy="4708981"/>
          </a:xfrm>
          <a:prstGeom prst="rect">
            <a:avLst/>
          </a:prstGeom>
          <a:noFill/>
        </p:spPr>
        <p:txBody>
          <a:bodyPr wrap="square" rtlCol="0">
            <a:spAutoFit/>
          </a:bodyPr>
          <a:lstStyle/>
          <a:p>
            <a:pPr algn="just"/>
            <a:r>
              <a:rPr lang="en-US" b="1" i="0" dirty="0">
                <a:solidFill>
                  <a:srgbClr val="333333"/>
                </a:solidFill>
                <a:effectLst/>
              </a:rPr>
              <a:t>Writing a Code of Ethics </a:t>
            </a:r>
            <a:r>
              <a:rPr lang="en-US" b="1" i="1" dirty="0">
                <a:solidFill>
                  <a:srgbClr val="333333"/>
                </a:solidFill>
                <a:effectLst/>
              </a:rPr>
              <a:t>(cont.)</a:t>
            </a:r>
            <a:r>
              <a:rPr lang="en-US" sz="2000" b="0" i="0" dirty="0">
                <a:solidFill>
                  <a:srgbClr val="333333"/>
                </a:solidFill>
                <a:effectLst/>
              </a:rPr>
              <a:t>    </a:t>
            </a:r>
          </a:p>
          <a:p>
            <a:pPr algn="just"/>
            <a:r>
              <a:rPr lang="en-US" sz="2000" b="0" i="0" dirty="0">
                <a:solidFill>
                  <a:srgbClr val="333333"/>
                </a:solidFill>
                <a:effectLst/>
              </a:rPr>
              <a:t>○ Confidentiality of compensation information</a:t>
            </a:r>
          </a:p>
          <a:p>
            <a:r>
              <a:rPr lang="en-US" sz="2000" b="0" i="0" dirty="0">
                <a:solidFill>
                  <a:srgbClr val="333333"/>
                </a:solidFill>
                <a:effectLst/>
              </a:rPr>
              <a:t>    ○ Labor and employee relations matters</a:t>
            </a:r>
          </a:p>
          <a:p>
            <a:r>
              <a:rPr lang="en-US" sz="2000" b="0" i="0" dirty="0">
                <a:solidFill>
                  <a:srgbClr val="333333"/>
                </a:solidFill>
                <a:effectLst/>
              </a:rPr>
              <a:t>    ○ Confidentiality and insider trading</a:t>
            </a:r>
          </a:p>
          <a:p>
            <a:r>
              <a:rPr lang="en-US" sz="2000" b="0" i="0" dirty="0">
                <a:solidFill>
                  <a:srgbClr val="333333"/>
                </a:solidFill>
                <a:effectLst/>
              </a:rPr>
              <a:t>    ○ Intellectual property</a:t>
            </a:r>
          </a:p>
          <a:p>
            <a:r>
              <a:rPr lang="en-US" sz="2000" b="0" i="0" dirty="0">
                <a:solidFill>
                  <a:srgbClr val="333333"/>
                </a:solidFill>
                <a:effectLst/>
              </a:rPr>
              <a:t>    ○ Immigration law</a:t>
            </a:r>
          </a:p>
          <a:p>
            <a:r>
              <a:rPr lang="en-US" sz="2000" b="0" i="0" dirty="0">
                <a:solidFill>
                  <a:srgbClr val="333333"/>
                </a:solidFill>
                <a:effectLst/>
              </a:rPr>
              <a:t>    ○ Compliance with antitrust laws</a:t>
            </a:r>
          </a:p>
          <a:p>
            <a:r>
              <a:rPr lang="en-US" sz="2000" b="0" i="0" dirty="0">
                <a:solidFill>
                  <a:srgbClr val="333333"/>
                </a:solidFill>
                <a:effectLst/>
              </a:rPr>
              <a:t>• Environmental</a:t>
            </a:r>
          </a:p>
          <a:p>
            <a:r>
              <a:rPr lang="en-US" sz="2000" b="0" i="0" dirty="0">
                <a:solidFill>
                  <a:srgbClr val="333333"/>
                </a:solidFill>
                <a:effectLst/>
              </a:rPr>
              <a:t>• Accurate and complete records</a:t>
            </a:r>
          </a:p>
          <a:p>
            <a:r>
              <a:rPr lang="en-US" sz="2000" b="0" i="0" dirty="0">
                <a:solidFill>
                  <a:srgbClr val="333333"/>
                </a:solidFill>
                <a:effectLst/>
              </a:rPr>
              <a:t>• Workplace safety </a:t>
            </a:r>
          </a:p>
          <a:p>
            <a:r>
              <a:rPr lang="en-US" sz="2000" b="0" i="0" dirty="0">
                <a:solidFill>
                  <a:srgbClr val="333333"/>
                </a:solidFill>
                <a:effectLst/>
              </a:rPr>
              <a:t>• Bidding, negotiation, and performance on contracts</a:t>
            </a:r>
          </a:p>
          <a:p>
            <a:r>
              <a:rPr lang="en-US" sz="2000" b="0" i="0" dirty="0">
                <a:solidFill>
                  <a:srgbClr val="333333"/>
                </a:solidFill>
                <a:effectLst/>
              </a:rPr>
              <a:t>• Reporting suspected violations</a:t>
            </a:r>
          </a:p>
          <a:p>
            <a:r>
              <a:rPr lang="en-US" sz="2000" b="0" i="0" dirty="0">
                <a:solidFill>
                  <a:srgbClr val="333333"/>
                </a:solidFill>
                <a:effectLst/>
              </a:rPr>
              <a:t>     ○ General policy</a:t>
            </a:r>
          </a:p>
          <a:p>
            <a:r>
              <a:rPr lang="en-US" sz="2000" b="0" i="0" dirty="0">
                <a:solidFill>
                  <a:srgbClr val="333333"/>
                </a:solidFill>
                <a:effectLst/>
              </a:rPr>
              <a:t>     ○ List of designated personnel</a:t>
            </a:r>
          </a:p>
          <a:p>
            <a:r>
              <a:rPr lang="en-US" sz="2000" b="0" i="0" dirty="0">
                <a:solidFill>
                  <a:srgbClr val="333333"/>
                </a:solidFill>
                <a:effectLst/>
              </a:rPr>
              <a:t>     ○ Complaint procedures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071818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3161" y="1428065"/>
            <a:ext cx="9893651" cy="1877437"/>
          </a:xfrm>
          <a:prstGeom prst="rect">
            <a:avLst/>
          </a:prstGeom>
          <a:noFill/>
        </p:spPr>
        <p:txBody>
          <a:bodyPr wrap="square" rtlCol="0">
            <a:spAutoFit/>
          </a:bodyPr>
          <a:lstStyle/>
          <a:p>
            <a:r>
              <a:rPr lang="en-US" b="1" i="0" dirty="0">
                <a:solidFill>
                  <a:srgbClr val="333333"/>
                </a:solidFill>
                <a:effectLst/>
              </a:rPr>
              <a:t>Writing a Code of Ethics </a:t>
            </a:r>
            <a:r>
              <a:rPr lang="en-US" b="1" i="1" dirty="0">
                <a:solidFill>
                  <a:srgbClr val="333333"/>
                </a:solidFill>
                <a:effectLst/>
              </a:rPr>
              <a:t>(cont.)</a:t>
            </a:r>
          </a:p>
          <a:p>
            <a:endParaRPr lang="en-US" b="0" i="0" dirty="0">
              <a:solidFill>
                <a:srgbClr val="333333"/>
              </a:solidFill>
              <a:effectLst/>
            </a:endParaRPr>
          </a:p>
          <a:p>
            <a:r>
              <a:rPr lang="en-US" sz="2000" b="0" i="0" dirty="0">
                <a:solidFill>
                  <a:srgbClr val="333333"/>
                </a:solidFill>
                <a:effectLst/>
              </a:rPr>
              <a:t>• Training</a:t>
            </a:r>
          </a:p>
          <a:p>
            <a:r>
              <a:rPr lang="en-US" sz="2000" b="0" i="0" dirty="0">
                <a:solidFill>
                  <a:srgbClr val="333333"/>
                </a:solidFill>
                <a:effectLst/>
              </a:rPr>
              <a:t>• Review procedures</a:t>
            </a:r>
          </a:p>
          <a:p>
            <a:r>
              <a:rPr lang="en-US" sz="2000" b="0" i="0" dirty="0">
                <a:solidFill>
                  <a:srgbClr val="333333"/>
                </a:solidFill>
                <a:effectLst/>
              </a:rPr>
              <a:t>     ○ Employee input</a:t>
            </a:r>
          </a:p>
          <a:p>
            <a:r>
              <a:rPr lang="en-US" sz="2000" b="0" i="0" dirty="0">
                <a:solidFill>
                  <a:srgbClr val="333333"/>
                </a:solidFill>
                <a:effectLst/>
              </a:rPr>
              <a:t>     ○ Timeline</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52969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2" y="1285191"/>
            <a:ext cx="9994550" cy="4616648"/>
          </a:xfrm>
          <a:prstGeom prst="rect">
            <a:avLst/>
          </a:prstGeom>
          <a:noFill/>
        </p:spPr>
        <p:txBody>
          <a:bodyPr wrap="square" rtlCol="0">
            <a:spAutoFit/>
          </a:bodyPr>
          <a:lstStyle/>
          <a:p>
            <a:r>
              <a:rPr lang="en-US" sz="2400" b="1" i="0" dirty="0">
                <a:solidFill>
                  <a:srgbClr val="333333"/>
                </a:solidFill>
                <a:effectLst/>
              </a:rPr>
              <a:t>Speaking of Strategy: Red Hat—</a:t>
            </a:r>
            <a:r>
              <a:rPr lang="en-US" sz="2000" b="1" i="0" dirty="0">
                <a:solidFill>
                  <a:srgbClr val="333333"/>
                </a:solidFill>
                <a:effectLst/>
              </a:rPr>
              <a:t>Bringing New Value and New Values to Marketplace</a:t>
            </a:r>
          </a:p>
          <a:p>
            <a:pPr marL="285750" indent="-285750" algn="just">
              <a:buFont typeface="Arial" panose="020B0604020202020204" pitchFamily="34" charset="0"/>
              <a:buChar char="•"/>
            </a:pPr>
            <a:r>
              <a:rPr lang="en-US" sz="1800" b="0" i="0" dirty="0">
                <a:solidFill>
                  <a:srgbClr val="333333"/>
                </a:solidFill>
                <a:effectLst/>
              </a:rPr>
              <a:t>Red Hat, Inc., is the world's leading open source and Linux provider. Founded in 1993, Red Hat is headquartered in Raleigh, North Carolina, with satellite offices worldwide. </a:t>
            </a:r>
          </a:p>
          <a:p>
            <a:pPr marL="285750" indent="-285750" algn="just">
              <a:buFont typeface="Arial" panose="020B0604020202020204" pitchFamily="34" charset="0"/>
              <a:buChar char="•"/>
            </a:pPr>
            <a:r>
              <a:rPr lang="en-US" sz="1800" b="0" i="0" dirty="0">
                <a:solidFill>
                  <a:srgbClr val="333333"/>
                </a:solidFill>
                <a:effectLst/>
              </a:rPr>
              <a:t>Red Hat is leading Linux and open-source solutions into the mainstream by making high-quality, low-cost technology accessible. </a:t>
            </a:r>
          </a:p>
          <a:p>
            <a:pPr marL="285750" indent="-285750" algn="just">
              <a:buFont typeface="Arial" panose="020B0604020202020204" pitchFamily="34" charset="0"/>
              <a:buChar char="•"/>
            </a:pPr>
            <a:r>
              <a:rPr lang="en-US" sz="1800" b="0" i="0" dirty="0">
                <a:solidFill>
                  <a:srgbClr val="333333"/>
                </a:solidFill>
                <a:effectLst/>
              </a:rPr>
              <a:t>Red Hat provides operating system platforms along with middleware, applications, and management solutions, as well as support, training, and consulting services to customers worldwide and through top-tier partnerships. </a:t>
            </a:r>
          </a:p>
          <a:p>
            <a:pPr marL="285750" indent="-285750" algn="just">
              <a:buFont typeface="Arial" panose="020B0604020202020204" pitchFamily="34" charset="0"/>
              <a:buChar char="•"/>
            </a:pPr>
            <a:r>
              <a:rPr lang="en-US" sz="1800" b="0" i="0" dirty="0">
                <a:solidFill>
                  <a:srgbClr val="333333"/>
                </a:solidFill>
                <a:effectLst/>
              </a:rPr>
              <a:t>Red Hat's </a:t>
            </a:r>
            <a:r>
              <a:rPr lang="en-US" sz="1800" b="1" i="0" dirty="0">
                <a:solidFill>
                  <a:srgbClr val="333333"/>
                </a:solidFill>
                <a:effectLst/>
              </a:rPr>
              <a:t>open-source strategy </a:t>
            </a:r>
            <a:r>
              <a:rPr lang="en-US" sz="1800" b="0" i="0" u="sng" dirty="0">
                <a:solidFill>
                  <a:srgbClr val="333333"/>
                </a:solidFill>
                <a:effectLst/>
              </a:rPr>
              <a:t>offers customers a long-term plan for building infrastructures that are based on and leverage open-source technologies with a focus on security and ease of management.</a:t>
            </a:r>
          </a:p>
          <a:p>
            <a:pPr marL="285750" indent="-285750" algn="just">
              <a:buFont typeface="Arial" panose="020B0604020202020204" pitchFamily="34" charset="0"/>
              <a:buChar char="•"/>
            </a:pPr>
            <a:r>
              <a:rPr lang="en-US" sz="1800" b="1" i="0" dirty="0">
                <a:solidFill>
                  <a:srgbClr val="333333"/>
                </a:solidFill>
                <a:effectLst/>
              </a:rPr>
              <a:t>Red Hat's mission </a:t>
            </a:r>
            <a:r>
              <a:rPr lang="en-US" sz="1800" b="0" i="0" dirty="0">
                <a:solidFill>
                  <a:srgbClr val="333333"/>
                </a:solidFill>
                <a:effectLst/>
              </a:rPr>
              <a:t>is </a:t>
            </a:r>
            <a:r>
              <a:rPr lang="en-US" sz="1800" b="0" i="0" dirty="0">
                <a:solidFill>
                  <a:srgbClr val="0070C0"/>
                </a:solidFill>
                <a:effectLst/>
              </a:rPr>
              <a:t>“to be the defining technology company of the 21st century.” </a:t>
            </a:r>
            <a:r>
              <a:rPr lang="en-US" sz="1800" b="0" i="0" dirty="0">
                <a:solidFill>
                  <a:srgbClr val="333333"/>
                </a:solidFill>
                <a:effectLst/>
              </a:rPr>
              <a:t>They describe what they do: “We serve global enterprises through technology and services made possible by the open-source model. Solutions include Red Hat Enterprise Linux operating platforms, sold through a subscription model, and a broad range of services: consulting, 24×7 support, Red Hat Network. </a:t>
            </a:r>
          </a:p>
          <a:p>
            <a:pPr marL="285750" indent="-285750" algn="just">
              <a:buFont typeface="Arial" panose="020B0604020202020204" pitchFamily="34" charset="0"/>
              <a:buChar char="•"/>
            </a:pPr>
            <a:r>
              <a:rPr lang="en-US" sz="1800" b="0" i="0" dirty="0">
                <a:solidFill>
                  <a:srgbClr val="333333"/>
                </a:solidFill>
                <a:effectLst/>
              </a:rPr>
              <a:t>Red Hat's global training program operates in more than 60 locations worldwide and features RHCE, the global standard Linux certification.”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635292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algn="just"/>
            <a:r>
              <a:rPr lang="en-US" sz="2000" b="1" i="0" dirty="0">
                <a:solidFill>
                  <a:srgbClr val="333333"/>
                </a:solidFill>
                <a:effectLst/>
              </a:rPr>
              <a:t>How does open-source technology work? </a:t>
            </a:r>
            <a:r>
              <a:rPr lang="en-US" sz="1800" b="0" i="0" dirty="0">
                <a:solidFill>
                  <a:srgbClr val="333333"/>
                </a:solidFill>
                <a:effectLst/>
              </a:rPr>
              <a:t>Here is how Red Hat describes the process: “All software is written with source code. With open-source software, the code is protected by a special license that ensures everyone has access to that code. That means no one company can fully own it. Freedom means choice. Choice means power.”</a:t>
            </a:r>
          </a:p>
          <a:p>
            <a:pPr algn="just"/>
            <a:r>
              <a:rPr lang="en-US" sz="1800" b="0" i="0" dirty="0">
                <a:solidFill>
                  <a:srgbClr val="333333"/>
                </a:solidFill>
                <a:effectLst/>
              </a:rPr>
              <a:t>Open source enables the customer, not the software provider, to have control over the technology used. “Customers can see the code, change it, and learn from it. Bugs are more quickly found and fixed. And when customers don't like how one vendor is serving them, they can choose another without overhauling their infrastructure. No more technology lock-in.”</a:t>
            </a:r>
          </a:p>
          <a:p>
            <a:pPr algn="just"/>
            <a:endParaRPr lang="en-US" sz="1800" b="0" i="0" dirty="0">
              <a:solidFill>
                <a:srgbClr val="333333"/>
              </a:solidFill>
              <a:effectLst/>
            </a:endParaRPr>
          </a:p>
          <a:p>
            <a:pPr algn="just"/>
            <a:r>
              <a:rPr lang="en-US" sz="2000" b="1" i="0" dirty="0">
                <a:solidFill>
                  <a:srgbClr val="333333"/>
                </a:solidFill>
                <a:effectLst/>
              </a:rPr>
              <a:t>How does Red Hat make a difference? </a:t>
            </a:r>
            <a:r>
              <a:rPr lang="en-US" sz="1800" b="0" i="0" dirty="0">
                <a:solidFill>
                  <a:srgbClr val="333333"/>
                </a:solidFill>
                <a:effectLst/>
              </a:rPr>
              <a:t>“We believe open-source simply creates better software. It multiplies one company's development capacity many times over. Everyone collaborates, and the best software wins. Not just within one company, but among an Internet-connected, worldwide community. It's no coincidence that the rise of open source closely followed the rise of the Internet. The perfect breeding ground for collaboration, the Internet moves ideas and code around the world in an instant.”</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81040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333333"/>
                </a:solidFill>
                <a:effectLst/>
                <a:latin typeface="Calibri" panose="020F0502020204030204" pitchFamily="34" charset="0"/>
                <a:cs typeface="Calibri" panose="020F0502020204030204" pitchFamily="34" charset="0"/>
              </a:rPr>
              <a:t>Red Hat points out that “the concept behind open-source is not new. For centuries, universities and research communities have shared their work. Monks copied books by hand. Scientists publish new discoveries in journals. Mathematical formulas are distributed, improved, redistributed. Imagine if all of this past knowledge was kept hidden or its use was restricted to only those who are willing to pay for it. Yet this is the mentality behind the proprietary software model. In the same way shared knowledge propels the whole of society forward, open technology development can drive innovation for an entire industry.” </a:t>
            </a:r>
            <a:r>
              <a:rPr lang="en-US" sz="1800" b="1" i="0" u="sng" dirty="0">
                <a:solidFill>
                  <a:srgbClr val="0070C0"/>
                </a:solidFill>
                <a:effectLst/>
                <a:latin typeface="Calibri" panose="020F0502020204030204" pitchFamily="34" charset="0"/>
                <a:cs typeface="Calibri" panose="020F0502020204030204" pitchFamily="34" charset="0"/>
              </a:rPr>
              <a:t>The culture of Red Hat is closely connected to its mission and values</a:t>
            </a:r>
            <a:r>
              <a:rPr lang="en-US" sz="1800" b="1" i="0" dirty="0">
                <a:solidFill>
                  <a:srgbClr val="0070C0"/>
                </a:solidFill>
                <a:effectLst/>
                <a:latin typeface="Calibri" panose="020F0502020204030204" pitchFamily="34" charset="0"/>
                <a:cs typeface="Calibri" panose="020F0502020204030204" pitchFamily="34" charset="0"/>
              </a:rPr>
              <a:t>. </a:t>
            </a:r>
          </a:p>
          <a:p>
            <a:pPr marL="285750" indent="-285750" algn="just">
              <a:buFont typeface="Arial" panose="020B0604020202020204" pitchFamily="34" charset="0"/>
              <a:buChar char="•"/>
            </a:pPr>
            <a:endParaRPr lang="en-US" sz="1800" b="1" i="0" dirty="0">
              <a:solidFill>
                <a:srgbClr val="0070C0"/>
              </a:solidFill>
              <a:effectLst/>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US" sz="1800" b="0" i="0" dirty="0">
                <a:solidFill>
                  <a:srgbClr val="333333"/>
                </a:solidFill>
                <a:effectLst/>
                <a:latin typeface="Calibri" panose="020F0502020204030204" pitchFamily="34" charset="0"/>
                <a:cs typeface="Calibri" panose="020F0502020204030204" pitchFamily="34" charset="0"/>
              </a:rPr>
              <a:t>Red Hat has been described as the biggest small company in the world. “With more than 800 Red Hatters across 26 offices worldwide, we rarely think of ourselves as a small company. Until you consider our competition. We stand among giants—competing and partnering with companies many times our size. This is a challenge we've always welcomed. Despite our relative size, our continued success is proof of the power of the open-source model. We pride ourselves on collaboration, openness, and the exponential value that comes from joining people of different perspectives to find the best way.”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309649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333333"/>
                </a:solidFill>
                <a:effectLst/>
                <a:latin typeface="Calibri" panose="020F0502020204030204" pitchFamily="34" charset="0"/>
                <a:cs typeface="Calibri" panose="020F0502020204030204" pitchFamily="34" charset="0"/>
              </a:rPr>
              <a:t>According to Red Hat, “Open source forms the foundation of our company's culture because open source is changing the world. </a:t>
            </a:r>
            <a:r>
              <a:rPr lang="en-US" sz="1800" b="1" i="0" dirty="0">
                <a:solidFill>
                  <a:srgbClr val="333333"/>
                </a:solidFill>
                <a:effectLst/>
                <a:latin typeface="Calibri" panose="020F0502020204030204" pitchFamily="34" charset="0"/>
                <a:cs typeface="Calibri" panose="020F0502020204030204" pitchFamily="34" charset="0"/>
              </a:rPr>
              <a:t>In our industry</a:t>
            </a:r>
            <a:r>
              <a:rPr lang="en-US" sz="1800" b="0" i="0" dirty="0">
                <a:solidFill>
                  <a:srgbClr val="333333"/>
                </a:solidFill>
                <a:effectLst/>
                <a:latin typeface="Calibri" panose="020F0502020204030204" pitchFamily="34" charset="0"/>
                <a:cs typeface="Calibri" panose="020F0502020204030204" pitchFamily="34" charset="0"/>
              </a:rPr>
              <a:t>, it returns the balance of power to the customer. </a:t>
            </a:r>
            <a:r>
              <a:rPr lang="en-US" sz="1800" b="1" i="0" dirty="0">
                <a:solidFill>
                  <a:srgbClr val="333333"/>
                </a:solidFill>
                <a:effectLst/>
                <a:latin typeface="Calibri" panose="020F0502020204030204" pitchFamily="34" charset="0"/>
                <a:cs typeface="Calibri" panose="020F0502020204030204" pitchFamily="34" charset="0"/>
              </a:rPr>
              <a:t>In our society</a:t>
            </a:r>
            <a:r>
              <a:rPr lang="en-US" sz="1800" b="0" i="0" dirty="0">
                <a:solidFill>
                  <a:srgbClr val="333333"/>
                </a:solidFill>
                <a:effectLst/>
                <a:latin typeface="Calibri" panose="020F0502020204030204" pitchFamily="34" charset="0"/>
                <a:cs typeface="Calibri" panose="020F0502020204030204" pitchFamily="34" charset="0"/>
              </a:rPr>
              <a:t>, it allows people to be exposed to technology who might not otherwise have the opportunity. No matter how large we grow, we hold these ideals close. Red Hat may be small compared to the company we keep—but don't underestimate the power of more than 800 people who've found a cause worth being passionate about.”</a:t>
            </a:r>
          </a:p>
          <a:p>
            <a:pPr marL="285750" indent="-285750" algn="just">
              <a:buFont typeface="Arial" panose="020B0604020202020204" pitchFamily="34" charset="0"/>
              <a:buChar char="•"/>
            </a:pPr>
            <a:r>
              <a:rPr lang="en-US" sz="1800" b="0" i="0" dirty="0">
                <a:solidFill>
                  <a:srgbClr val="333333"/>
                </a:solidFill>
                <a:effectLst/>
                <a:latin typeface="Calibri" panose="020F0502020204030204" pitchFamily="34" charset="0"/>
                <a:cs typeface="Calibri" panose="020F0502020204030204" pitchFamily="34" charset="0"/>
              </a:rPr>
              <a:t>According to Jennifer Lamb, enterprise sales engineer, working at Red Hat is a different experience from working at other organizations: “Red Hat is a very open, innovative company with very few political or procedural barriers. It's one of the few companies I know of that allows its employees to directly effect change at all levels and across departments. The people who work here are well rounded, motivated, open-minded, and committed to constantly growing intellectually, professionally, and culturally on an individual and team basis.” Her feelings are echoed by software engineer, Todd Warner: When asked to describe the best part about working at Red Hat, he responded: “Three things: the people, the code, and the cause.”</a:t>
            </a:r>
          </a:p>
          <a:p>
            <a:pPr algn="just"/>
            <a:endParaRPr lang="en-US" sz="1800" b="0" i="0" dirty="0">
              <a:solidFill>
                <a:srgbClr val="333333"/>
              </a:solidFill>
              <a:effectLst/>
              <a:latin typeface="Calibri" panose="020F0502020204030204" pitchFamily="34" charset="0"/>
              <a:cs typeface="Calibri" panose="020F0502020204030204" pitchFamily="34" charset="0"/>
            </a:endParaRPr>
          </a:p>
          <a:p>
            <a:pPr algn="just"/>
            <a:r>
              <a:rPr lang="en-US" sz="1400" b="0" i="0" dirty="0">
                <a:solidFill>
                  <a:srgbClr val="333333"/>
                </a:solidFill>
                <a:effectLst/>
                <a:latin typeface="Calibri" panose="020F0502020204030204" pitchFamily="34" charset="0"/>
                <a:cs typeface="Calibri" panose="020F0502020204030204" pitchFamily="34" charset="0"/>
              </a:rPr>
              <a:t>SOURCE: </a:t>
            </a:r>
            <a:r>
              <a:rPr lang="en-US" sz="1400" b="0" i="0" dirty="0">
                <a:solidFill>
                  <a:srgbClr val="046FF8"/>
                </a:solidFill>
                <a:effectLst/>
                <a:latin typeface="Calibri" panose="020F0502020204030204" pitchFamily="34" charset="0"/>
                <a:cs typeface="Calibri" panose="020F0502020204030204" pitchFamily="34" charset="0"/>
              </a:rPr>
              <a:t>http://www.redhat.com</a:t>
            </a:r>
            <a:r>
              <a:rPr lang="en-US" sz="1400" b="0" i="0" dirty="0">
                <a:solidFill>
                  <a:srgbClr val="333333"/>
                </a:solidFill>
                <a:effectLst/>
                <a:latin typeface="Calibri" panose="020F0502020204030204" pitchFamily="34" charset="0"/>
                <a:cs typeface="Calibri" panose="020F0502020204030204" pitchFamily="34" charset="0"/>
              </a:rPr>
              <a:t>. Printed with permission.</a:t>
            </a:r>
            <a:endParaRPr lang="en-US" sz="1400" dirty="0">
              <a:solidFill>
                <a:srgbClr val="2D3956"/>
              </a:solidFill>
              <a:latin typeface="Calibri" panose="020F0502020204030204" pitchFamily="34" charset="0"/>
              <a:cs typeface="Calibri" panose="020F050202020403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816713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739759"/>
          </a:xfrm>
          <a:prstGeom prst="rect">
            <a:avLst/>
          </a:prstGeom>
          <a:noFill/>
        </p:spPr>
        <p:txBody>
          <a:bodyPr wrap="square" rtlCol="0">
            <a:spAutoFit/>
          </a:bodyPr>
          <a:lstStyle/>
          <a:p>
            <a:r>
              <a:rPr lang="en-US" sz="2000" b="1" i="0" dirty="0">
                <a:solidFill>
                  <a:srgbClr val="333333"/>
                </a:solidFill>
                <a:effectLst/>
              </a:rPr>
              <a:t>Discussion Questions</a:t>
            </a:r>
          </a:p>
          <a:p>
            <a:endParaRPr lang="en-US" sz="2000" b="1" i="0" dirty="0">
              <a:solidFill>
                <a:srgbClr val="333333"/>
              </a:solidFill>
              <a:effectLst/>
            </a:endParaRPr>
          </a:p>
          <a:p>
            <a:pPr marL="457200" indent="-457200" algn="just">
              <a:buAutoNum type="arabicPeriod"/>
            </a:pPr>
            <a:r>
              <a:rPr lang="en-US" sz="2000" b="0" i="0" dirty="0">
                <a:solidFill>
                  <a:srgbClr val="333333"/>
                </a:solidFill>
                <a:effectLst/>
              </a:rPr>
              <a:t>What do you think is the vision of Red Hat, Inc.?</a:t>
            </a:r>
          </a:p>
          <a:p>
            <a:pPr marL="457200" indent="-457200" algn="just">
              <a:buAutoNum type="arabicPeriod"/>
            </a:pPr>
            <a:endParaRPr lang="en-US" sz="2000" b="0" i="0" dirty="0">
              <a:solidFill>
                <a:srgbClr val="333333"/>
              </a:solidFill>
              <a:effectLst/>
            </a:endParaRPr>
          </a:p>
          <a:p>
            <a:pPr marL="457200" indent="-457200" algn="just">
              <a:buAutoNum type="arabicPeriod"/>
            </a:pPr>
            <a:endParaRPr lang="en-US" sz="2000" b="0" i="0" dirty="0">
              <a:solidFill>
                <a:srgbClr val="333333"/>
              </a:solidFill>
              <a:effectLst/>
            </a:endParaRPr>
          </a:p>
          <a:p>
            <a:pPr algn="just"/>
            <a:r>
              <a:rPr lang="en-US" sz="2000" b="0" i="0" dirty="0">
                <a:solidFill>
                  <a:srgbClr val="333333"/>
                </a:solidFill>
                <a:effectLst/>
              </a:rPr>
              <a:t>2. What elements of the strategic visioning process can you identify in the Red Hat vignette?</a:t>
            </a:r>
          </a:p>
          <a:p>
            <a:pPr algn="just"/>
            <a:endParaRPr lang="en-US" sz="2000" b="0" i="0" dirty="0">
              <a:solidFill>
                <a:srgbClr val="333333"/>
              </a:solidFill>
              <a:effectLst/>
            </a:endParaRPr>
          </a:p>
          <a:p>
            <a:pPr algn="just"/>
            <a:endParaRPr lang="en-US" sz="2000" b="0" i="0" dirty="0">
              <a:solidFill>
                <a:srgbClr val="333333"/>
              </a:solidFill>
              <a:effectLst/>
            </a:endParaRPr>
          </a:p>
          <a:p>
            <a:pPr algn="just"/>
            <a:r>
              <a:rPr lang="en-US" sz="2000" b="0" i="0" dirty="0">
                <a:solidFill>
                  <a:srgbClr val="333333"/>
                </a:solidFill>
                <a:effectLst/>
              </a:rPr>
              <a:t>3. In what ways does Red Hat align its vision with its practices? How has it managed to become so successful?</a:t>
            </a:r>
          </a:p>
          <a:p>
            <a:pPr algn="just"/>
            <a:endParaRPr lang="en-US" sz="2000" dirty="0">
              <a:solidFill>
                <a:srgbClr val="333333"/>
              </a:solidFill>
            </a:endParaRPr>
          </a:p>
          <a:p>
            <a:pPr algn="just"/>
            <a:endParaRPr lang="en-US" sz="2000" b="0" i="0" dirty="0">
              <a:solidFill>
                <a:srgbClr val="333333"/>
              </a:solidFill>
              <a:effectLst/>
            </a:endParaRPr>
          </a:p>
          <a:p>
            <a:pPr algn="just"/>
            <a:r>
              <a:rPr lang="en-US" sz="2000" b="0" i="0" dirty="0">
                <a:solidFill>
                  <a:srgbClr val="333333"/>
                </a:solidFill>
                <a:effectLst/>
              </a:rPr>
              <a:t>4. What lessons can be adapted by entrepreneurs in other industries from the Red Hat story?</a:t>
            </a:r>
          </a:p>
          <a:p>
            <a:pPr algn="just"/>
            <a:r>
              <a:rPr lang="en-US" sz="2400"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196860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1349" y="1202205"/>
            <a:ext cx="9893651" cy="4124206"/>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Strategic planning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Importance of strategic planning </a:t>
            </a:r>
          </a:p>
          <a:p>
            <a:pPr marL="285750" indent="-285750">
              <a:buFont typeface="Arial" panose="020B0604020202020204" pitchFamily="34" charset="0"/>
              <a:buChar char="•"/>
            </a:pPr>
            <a:r>
              <a:rPr lang="en-US" sz="2400" b="1" kern="100" dirty="0">
                <a:solidFill>
                  <a:schemeClr val="accent1">
                    <a:lumMod val="75000"/>
                  </a:schemeClr>
                </a:solidFill>
                <a:effectLst/>
                <a:ea typeface="Calibri" panose="020F0502020204030204" pitchFamily="34" charset="0"/>
                <a:cs typeface="Arial" panose="020B0604020202020204" pitchFamily="34" charset="0"/>
              </a:rPr>
              <a:t>Four reasons for </a:t>
            </a:r>
            <a:r>
              <a:rPr lang="en-US" sz="2400" b="1" dirty="0">
                <a:solidFill>
                  <a:schemeClr val="accent1">
                    <a:lumMod val="75000"/>
                  </a:schemeClr>
                </a:solidFill>
                <a:cs typeface="Tajawal ExtraBold" panose="00000800000000000000" pitchFamily="2" charset="-78"/>
              </a:rPr>
              <a:t>strategic planning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Strategic vision</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Components of strategic vision</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Communicating the vision</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Strategic benefits of managing company values and ethics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Code of ethics</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978345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4247317"/>
          </a:xfrm>
          <a:prstGeom prst="rect">
            <a:avLst/>
          </a:prstGeom>
          <a:noFill/>
        </p:spPr>
        <p:txBody>
          <a:bodyPr wrap="square" rtlCol="0">
            <a:spAutoFit/>
          </a:bodyPr>
          <a:lstStyle/>
          <a:p>
            <a:pPr algn="just"/>
            <a:r>
              <a:rPr lang="en-US" sz="1800" b="1" i="0" dirty="0">
                <a:solidFill>
                  <a:srgbClr val="0070C0"/>
                </a:solidFill>
                <a:effectLst/>
                <a:latin typeface="ArialMT"/>
              </a:rPr>
              <a:t>1. Understand the importance of planning as an ongoing activity central to entrepreneurship, the four reasons why entrepreneurs and managers of new ventures should plan, and the strategic entrepreneurship perspective</a:t>
            </a:r>
          </a:p>
          <a:p>
            <a:pPr algn="just"/>
            <a:r>
              <a:rPr lang="en-US" sz="1800" b="0" i="0" dirty="0">
                <a:solidFill>
                  <a:srgbClr val="333333"/>
                </a:solidFill>
                <a:effectLst/>
                <a:latin typeface="ArialMT"/>
              </a:rPr>
              <a:t>• Systematic planning is a formal process that is well worth the investment of time and effort. It provides the road map for the new venture. </a:t>
            </a:r>
            <a:r>
              <a:rPr lang="en-US" sz="1800" b="0" i="1" dirty="0">
                <a:solidFill>
                  <a:srgbClr val="333333"/>
                </a:solidFill>
                <a:effectLst/>
                <a:latin typeface="Arial-ItalicMT"/>
              </a:rPr>
              <a:t>Strategic planning </a:t>
            </a:r>
            <a:r>
              <a:rPr lang="en-US" sz="1800" b="0" i="0" dirty="0">
                <a:solidFill>
                  <a:srgbClr val="333333"/>
                </a:solidFill>
                <a:effectLst/>
                <a:latin typeface="ArialMT"/>
              </a:rPr>
              <a:t>requires taking a long-range view of the venture and developing the vision to guide operations. It involves identifying opportunities and threats in the external environment and assessing how the venture's internal and external strengths and weaknesses can be leveraged to take advantage of the opportunities and minimize the threats.</a:t>
            </a:r>
          </a:p>
          <a:p>
            <a:pPr algn="just"/>
            <a:r>
              <a:rPr lang="en-US" sz="1800" b="0" i="0" dirty="0">
                <a:solidFill>
                  <a:srgbClr val="333333"/>
                </a:solidFill>
                <a:effectLst/>
                <a:latin typeface="ArialMT"/>
              </a:rPr>
              <a:t>The four reasons why strategic planning should be done are:</a:t>
            </a:r>
          </a:p>
          <a:p>
            <a:pPr algn="just"/>
            <a:r>
              <a:rPr lang="en-US" sz="1800" b="0" i="0" dirty="0">
                <a:solidFill>
                  <a:srgbClr val="333333"/>
                </a:solidFill>
                <a:effectLst/>
                <a:latin typeface="ArialMT"/>
              </a:rPr>
              <a:t>• The probability for business success increases.</a:t>
            </a:r>
          </a:p>
          <a:p>
            <a:pPr algn="just"/>
            <a:r>
              <a:rPr lang="en-US" sz="1800" b="0" i="0" dirty="0">
                <a:solidFill>
                  <a:srgbClr val="333333"/>
                </a:solidFill>
                <a:effectLst/>
                <a:latin typeface="ArialMT"/>
              </a:rPr>
              <a:t>• Managerial leaders can more effectively adapt to change.</a:t>
            </a:r>
          </a:p>
          <a:p>
            <a:pPr algn="just"/>
            <a:r>
              <a:rPr lang="en-US" sz="1800" b="0" i="0" dirty="0">
                <a:solidFill>
                  <a:srgbClr val="333333"/>
                </a:solidFill>
                <a:effectLst/>
                <a:latin typeface="ArialMT"/>
              </a:rPr>
              <a:t>• Planning helps provide a meaningful context and direction for employee work.</a:t>
            </a:r>
          </a:p>
          <a:p>
            <a:pPr algn="just"/>
            <a:r>
              <a:rPr lang="en-US" sz="1800" b="0" i="0" dirty="0">
                <a:solidFill>
                  <a:srgbClr val="333333"/>
                </a:solidFill>
                <a:effectLst/>
                <a:latin typeface="ArialMT"/>
              </a:rPr>
              <a:t>• Planning helps align controls to key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10568" y="6548767"/>
            <a:ext cx="1879649" cy="309233"/>
          </a:xfrm>
          <a:prstGeom prst="rect">
            <a:avLst/>
          </a:prstGeom>
        </p:spPr>
      </p:pic>
    </p:spTree>
    <p:extLst>
      <p:ext uri="{BB962C8B-B14F-4D97-AF65-F5344CB8AC3E}">
        <p14:creationId xmlns:p14="http://schemas.microsoft.com/office/powerpoint/2010/main" val="28562959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139321"/>
          </a:xfrm>
          <a:prstGeom prst="rect">
            <a:avLst/>
          </a:prstGeom>
          <a:noFill/>
        </p:spPr>
        <p:txBody>
          <a:bodyPr wrap="square" rtlCol="0">
            <a:spAutoFit/>
          </a:bodyPr>
          <a:lstStyle/>
          <a:p>
            <a:pPr algn="just"/>
            <a:r>
              <a:rPr lang="en-US" sz="1800" b="1" i="0" dirty="0">
                <a:solidFill>
                  <a:srgbClr val="0070C0"/>
                </a:solidFill>
                <a:effectLst/>
                <a:latin typeface="ArialMT"/>
              </a:rPr>
              <a:t>2. Know how to create a strategic vision for the new venture; learn how each component of the vision contributes to the development of the strategic plan.</a:t>
            </a:r>
          </a:p>
          <a:p>
            <a:pPr algn="just"/>
            <a:r>
              <a:rPr lang="en-US" sz="1800" b="0" i="0" dirty="0">
                <a:solidFill>
                  <a:srgbClr val="333333"/>
                </a:solidFill>
                <a:effectLst/>
                <a:latin typeface="ArialMT"/>
              </a:rPr>
              <a:t>• Having a vision enables the venture to launch with a purpose, and it helps it keep going under circumstances that are unanticipated, including crises that threaten the firm's survival. The vision that the entrepreneur and management team creates at start-up will probably look different one year or five years later because it will evolve to reflect changes internal or external to the organization.</a:t>
            </a:r>
          </a:p>
          <a:p>
            <a:pPr algn="just"/>
            <a:r>
              <a:rPr lang="en-US" sz="1800" b="0" i="0" dirty="0">
                <a:solidFill>
                  <a:srgbClr val="333333"/>
                </a:solidFill>
                <a:effectLst/>
                <a:latin typeface="ArialMT"/>
              </a:rPr>
              <a:t>• The areas of inquiry that shape the components of the strategic vision include the opportunities and obstacles confronting the new venture, how progress will be tracked, the difference the new venture intends to make, and the contributions of the key members of the organization that will support the vision.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221381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333685"/>
            <a:ext cx="8674088" cy="4524315"/>
          </a:xfrm>
          <a:prstGeom prst="rect">
            <a:avLst/>
          </a:prstGeom>
          <a:noFill/>
        </p:spPr>
        <p:txBody>
          <a:bodyPr wrap="square" rtlCol="0">
            <a:spAutoFit/>
          </a:bodyPr>
          <a:lstStyle/>
          <a:p>
            <a:pPr algn="just"/>
            <a:r>
              <a:rPr lang="en-US" sz="1800" b="0" i="0" dirty="0">
                <a:solidFill>
                  <a:srgbClr val="333333"/>
                </a:solidFill>
                <a:effectLst/>
                <a:latin typeface="ArialMT"/>
              </a:rPr>
              <a:t>3</a:t>
            </a:r>
            <a:r>
              <a:rPr lang="en-US" sz="1800" b="1" i="0" dirty="0">
                <a:solidFill>
                  <a:srgbClr val="0070C0"/>
                </a:solidFill>
                <a:effectLst/>
                <a:latin typeface="ArialMT"/>
              </a:rPr>
              <a:t>. Understand the important benefits of managing company values and ethics.</a:t>
            </a:r>
          </a:p>
          <a:p>
            <a:pPr algn="just"/>
            <a:r>
              <a:rPr lang="en-US" sz="1800" b="0" i="0" dirty="0">
                <a:solidFill>
                  <a:srgbClr val="333333"/>
                </a:solidFill>
                <a:effectLst/>
                <a:latin typeface="ArialMT"/>
              </a:rPr>
              <a:t>• While founders and managers consider compliance with the law one reason for considering values and ethical behavior, there are several practical and rewarding aspects to the process of actively managing ethics in entrepreneurial organizations.</a:t>
            </a:r>
          </a:p>
          <a:p>
            <a:pPr algn="just"/>
            <a:r>
              <a:rPr lang="en-US" sz="1800" b="0" i="0" dirty="0">
                <a:solidFill>
                  <a:srgbClr val="333333"/>
                </a:solidFill>
                <a:effectLst/>
                <a:latin typeface="ArialMT"/>
              </a:rPr>
              <a:t>• Managing ethical behavior leads to several positive outcomes, including building employee loyalty, reducing hiring and trainings costs, driving sales, building customer loyalty, maintaining loyal vendor relationships, and reducing loss of suppliers and unexpected cost increases.</a:t>
            </a:r>
          </a:p>
          <a:p>
            <a:pPr algn="just"/>
            <a:endParaRPr lang="en-US" sz="1800" b="0" i="0" dirty="0">
              <a:solidFill>
                <a:srgbClr val="333333"/>
              </a:solidFill>
              <a:effectLst/>
              <a:latin typeface="ArialMT"/>
            </a:endParaRPr>
          </a:p>
          <a:p>
            <a:pPr algn="just"/>
            <a:r>
              <a:rPr lang="en-US" sz="1800" b="1" i="0" dirty="0">
                <a:solidFill>
                  <a:srgbClr val="0070C0"/>
                </a:solidFill>
                <a:effectLst/>
                <a:latin typeface="ArialMT"/>
              </a:rPr>
              <a:t>4. Learn how to create a code of ethics to guide firm behavior in support of the overall strategic vision</a:t>
            </a:r>
          </a:p>
          <a:p>
            <a:pPr algn="just"/>
            <a:r>
              <a:rPr lang="en-US" sz="1800" b="0" i="0" dirty="0">
                <a:solidFill>
                  <a:srgbClr val="333333"/>
                </a:solidFill>
                <a:effectLst/>
                <a:latin typeface="ArialMT"/>
              </a:rPr>
              <a:t>• The Sarbanes-Oxley Act is a new requirement for businesses, and one result has been that the ethical commitments of the code of conduct for a new venture act as a signal to potential investors, employees, and customers that these are good firms with which to do business.</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264398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1053</TotalTime>
  <Words>4102</Words>
  <Application>Microsoft Office PowerPoint</Application>
  <PresentationFormat>Widescreen</PresentationFormat>
  <Paragraphs>260</Paragraphs>
  <Slides>34</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Arial</vt:lpstr>
      <vt:lpstr>Arial-BoldItalicMT</vt:lpstr>
      <vt:lpstr>Arial-ItalicMT</vt:lpstr>
      <vt:lpstr>ArialMT</vt:lpstr>
      <vt:lpstr>Calibri</vt:lpstr>
      <vt:lpstr>Calibri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232</cp:revision>
  <dcterms:created xsi:type="dcterms:W3CDTF">2023-04-29T09:08:23Z</dcterms:created>
  <dcterms:modified xsi:type="dcterms:W3CDTF">2023-07-13T20:38:39Z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