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46"/>
  </p:notesMasterIdLst>
  <p:sldIdLst>
    <p:sldId id="480" r:id="rId3"/>
    <p:sldId id="276" r:id="rId4"/>
    <p:sldId id="723" r:id="rId5"/>
    <p:sldId id="724" r:id="rId6"/>
    <p:sldId id="726" r:id="rId7"/>
    <p:sldId id="727" r:id="rId8"/>
    <p:sldId id="728" r:id="rId9"/>
    <p:sldId id="729" r:id="rId10"/>
    <p:sldId id="730" r:id="rId11"/>
    <p:sldId id="731" r:id="rId12"/>
    <p:sldId id="732" r:id="rId13"/>
    <p:sldId id="733" r:id="rId14"/>
    <p:sldId id="734" r:id="rId15"/>
    <p:sldId id="735" r:id="rId16"/>
    <p:sldId id="736" r:id="rId17"/>
    <p:sldId id="737" r:id="rId18"/>
    <p:sldId id="738" r:id="rId19"/>
    <p:sldId id="739" r:id="rId20"/>
    <p:sldId id="740" r:id="rId21"/>
    <p:sldId id="741" r:id="rId22"/>
    <p:sldId id="742" r:id="rId23"/>
    <p:sldId id="743" r:id="rId24"/>
    <p:sldId id="744" r:id="rId25"/>
    <p:sldId id="745" r:id="rId26"/>
    <p:sldId id="746" r:id="rId27"/>
    <p:sldId id="747" r:id="rId28"/>
    <p:sldId id="748" r:id="rId29"/>
    <p:sldId id="749" r:id="rId30"/>
    <p:sldId id="750" r:id="rId31"/>
    <p:sldId id="751" r:id="rId32"/>
    <p:sldId id="752" r:id="rId33"/>
    <p:sldId id="753" r:id="rId34"/>
    <p:sldId id="754" r:id="rId35"/>
    <p:sldId id="755" r:id="rId36"/>
    <p:sldId id="756" r:id="rId37"/>
    <p:sldId id="757" r:id="rId38"/>
    <p:sldId id="758" r:id="rId39"/>
    <p:sldId id="759" r:id="rId40"/>
    <p:sldId id="760" r:id="rId41"/>
    <p:sldId id="761" r:id="rId42"/>
    <p:sldId id="762" r:id="rId43"/>
    <p:sldId id="76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723"/>
            <p14:sldId id="724"/>
            <p14:sldId id="726"/>
            <p14:sldId id="727"/>
            <p14:sldId id="728"/>
            <p14:sldId id="729"/>
            <p14:sldId id="730"/>
            <p14:sldId id="731"/>
            <p14:sldId id="732"/>
            <p14:sldId id="733"/>
            <p14:sldId id="734"/>
            <p14:sldId id="735"/>
            <p14:sldId id="736"/>
            <p14:sldId id="737"/>
            <p14:sldId id="738"/>
            <p14:sldId id="739"/>
            <p14:sldId id="740"/>
            <p14:sldId id="741"/>
            <p14:sldId id="742"/>
            <p14:sldId id="743"/>
            <p14:sldId id="744"/>
            <p14:sldId id="745"/>
            <p14:sldId id="746"/>
            <p14:sldId id="747"/>
            <p14:sldId id="748"/>
            <p14:sldId id="749"/>
            <p14:sldId id="750"/>
            <p14:sldId id="751"/>
            <p14:sldId id="752"/>
            <p14:sldId id="753"/>
            <p14:sldId id="754"/>
            <p14:sldId id="755"/>
            <p14:sldId id="756"/>
            <p14:sldId id="757"/>
            <p14:sldId id="758"/>
            <p14:sldId id="759"/>
            <p14:sldId id="760"/>
            <p14:sldId id="761"/>
            <p14:sldId id="762"/>
            <p14:sldId id="76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60452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6481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22642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6248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36650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75566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04390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14448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62960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43800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9481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8820200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63085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96361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99438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96044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41439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92600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13121259"/>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Main References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38B03DA-0A7D-5DC8-2131-A671E83C86AD}"/>
              </a:ext>
            </a:extLst>
          </p:cNvPr>
          <p:cNvPicPr>
            <a:picLocks noChangeAspect="1"/>
          </p:cNvPicPr>
          <p:nvPr/>
        </p:nvPicPr>
        <p:blipFill>
          <a:blip r:embed="rId3"/>
          <a:stretch>
            <a:fillRect/>
          </a:stretch>
        </p:blipFill>
        <p:spPr>
          <a:xfrm>
            <a:off x="2777306" y="1931134"/>
            <a:ext cx="6275490" cy="387913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Course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11">
            <a:extLst>
              <a:ext uri="{FF2B5EF4-FFF2-40B4-BE49-F238E27FC236}">
                <a16:creationId xmlns:a16="http://schemas.microsoft.com/office/drawing/2014/main" id="{236AAC39-9010-C18D-A960-9008FC3DF013}"/>
              </a:ext>
            </a:extLst>
          </p:cNvPr>
          <p:cNvGraphicFramePr>
            <a:graphicFrameLocks noGrp="1"/>
          </p:cNvGraphicFramePr>
          <p:nvPr>
            <p:extLst>
              <p:ext uri="{D42A27DB-BD31-4B8C-83A1-F6EECF244321}">
                <p14:modId xmlns:p14="http://schemas.microsoft.com/office/powerpoint/2010/main" val="2451383714"/>
              </p:ext>
            </p:extLst>
          </p:nvPr>
        </p:nvGraphicFramePr>
        <p:xfrm>
          <a:off x="1612324" y="2609327"/>
          <a:ext cx="9219096" cy="3247200"/>
        </p:xfrm>
        <a:graphic>
          <a:graphicData uri="http://schemas.openxmlformats.org/drawingml/2006/table">
            <a:tbl>
              <a:tblPr firstRow="1" bandRow="1"/>
              <a:tblGrid>
                <a:gridCol w="4712165">
                  <a:extLst>
                    <a:ext uri="{9D8B030D-6E8A-4147-A177-3AD203B41FA5}">
                      <a16:colId xmlns:a16="http://schemas.microsoft.com/office/drawing/2014/main" val="20000"/>
                    </a:ext>
                  </a:extLst>
                </a:gridCol>
                <a:gridCol w="4506931">
                  <a:extLst>
                    <a:ext uri="{9D8B030D-6E8A-4147-A177-3AD203B41FA5}">
                      <a16:colId xmlns:a16="http://schemas.microsoft.com/office/drawing/2014/main" val="20001"/>
                    </a:ext>
                  </a:extLst>
                </a:gridCol>
              </a:tblGrid>
              <a:tr h="55986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Approaches to defining risk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Risk management standards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55986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Impact of risk on organizations</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establishing the context </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55986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Types of risks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enterprise risk management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55986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Scope of risk management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Alternative approaches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00775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Principles and aims of risk management</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000" b="0" kern="1200" dirty="0">
                          <a:solidFill>
                            <a:schemeClr val="tx2">
                              <a:lumMod val="50000"/>
                            </a:schemeClr>
                          </a:solidFill>
                          <a:latin typeface="Times New Roman" panose="02020603050405020304" pitchFamily="18" charset="0"/>
                          <a:ea typeface="+mn-ea"/>
                          <a:cs typeface="Times New Roman" panose="02020603050405020304" pitchFamily="18" charset="0"/>
                        </a:rPr>
                        <a:t>Risk assessment considerations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295233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Course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Importance of Risk Management</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Different Definitions of Risk</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Chance of Loss (Probability of Occurrence)</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Impact of Loss (Severity of Loss)</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Peril and Hazard</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Classification of Risk</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Major Personal Risks and Commercial Risks</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Burden of Risk on Society</a:t>
            </a:r>
          </a:p>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Techniques for Managing Risk</a:t>
            </a:r>
            <a:endParaRPr kumimoji="0" lang="en-US" sz="2000" b="1" i="0" u="none" strike="noStrike" kern="1200" cap="none" spc="0" normalizeH="0" baseline="0" noProof="0" dirty="0">
              <a:ln>
                <a:noFill/>
              </a:ln>
              <a:solidFill>
                <a:prstClr val="black"/>
              </a:solidFill>
              <a:effectLst/>
              <a:uLnTx/>
              <a:uFillTx/>
              <a:latin typeface="Calibri Light"/>
              <a:ea typeface="+mj-ea"/>
              <a:cs typeface="+mj-cs"/>
            </a:endParaRPr>
          </a:p>
        </p:txBody>
      </p:sp>
    </p:spTree>
    <p:extLst>
      <p:ext uri="{BB962C8B-B14F-4D97-AF65-F5344CB8AC3E}">
        <p14:creationId xmlns:p14="http://schemas.microsoft.com/office/powerpoint/2010/main" val="4138584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Why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534BFDD-264A-ADD7-8251-BE6B2A4BC334}"/>
              </a:ext>
            </a:extLst>
          </p:cNvPr>
          <p:cNvPicPr>
            <a:picLocks noChangeAspect="1"/>
          </p:cNvPicPr>
          <p:nvPr/>
        </p:nvPicPr>
        <p:blipFill>
          <a:blip r:embed="rId3"/>
          <a:stretch>
            <a:fillRect/>
          </a:stretch>
        </p:blipFill>
        <p:spPr>
          <a:xfrm>
            <a:off x="1697293" y="2095405"/>
            <a:ext cx="8961897" cy="3743268"/>
          </a:xfrm>
          <a:prstGeom prst="rect">
            <a:avLst/>
          </a:prstGeom>
        </p:spPr>
      </p:pic>
    </p:spTree>
    <p:extLst>
      <p:ext uri="{BB962C8B-B14F-4D97-AF65-F5344CB8AC3E}">
        <p14:creationId xmlns:p14="http://schemas.microsoft.com/office/powerpoint/2010/main" val="232801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 definitions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142202" y="2282541"/>
            <a:ext cx="7762875"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2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Risk: Uncertainty concerning the occurrence of a loss</a:t>
            </a:r>
          </a:p>
          <a:p>
            <a:pPr marL="342900" marR="0" lvl="0" indent="-342900" algn="l" defTabSz="914400" rtl="0" eaLnBrk="1" fontAlgn="base" latinLnBrk="0" hangingPunct="1">
              <a:lnSpc>
                <a:spcPct val="2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Loss Exposure: Any situation or circumstance in which a loss is possible, regardless of whether a loss occurs.</a:t>
            </a:r>
          </a:p>
          <a:p>
            <a:pPr marL="342900" marR="0" lvl="0" indent="-342900" algn="l" defTabSz="914400" rtl="0" eaLnBrk="1" fontAlgn="base" latinLnBrk="0" hangingPunct="1">
              <a:lnSpc>
                <a:spcPct val="2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Probability that that the actual outcome will deviate from expected.</a:t>
            </a:r>
          </a:p>
          <a:p>
            <a:pPr marL="342900" marR="0" lvl="0" indent="-342900" algn="l" defTabSz="914400" rtl="0" eaLnBrk="1" fontAlgn="base" latinLnBrk="0" hangingPunct="1">
              <a:lnSpc>
                <a:spcPct val="200000"/>
              </a:lnSpc>
              <a:spcBef>
                <a:spcPct val="20000"/>
              </a:spcBef>
              <a:spcAft>
                <a:spcPct val="0"/>
              </a:spcAft>
              <a:buClrTx/>
              <a:buSzTx/>
              <a:buFont typeface="Wingdings" panose="05000000000000000000" pitchFamily="2" charset="2"/>
              <a:buChar char="ü"/>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Volatility of returns above and below average expected level.</a:t>
            </a:r>
          </a:p>
        </p:txBody>
      </p:sp>
    </p:spTree>
    <p:extLst>
      <p:ext uri="{BB962C8B-B14F-4D97-AF65-F5344CB8AC3E}">
        <p14:creationId xmlns:p14="http://schemas.microsoft.com/office/powerpoint/2010/main" val="2141040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 definitions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Objective Risk vs. Subjective Risk</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Objective risk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is defined as the relative variation of actual loss from expected loss</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It can be statistically calculated using a measure of dispersion, such as the standard deviation.</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We can quantify and measure it quantitatively and without personal biased.</a:t>
            </a:r>
          </a:p>
        </p:txBody>
      </p:sp>
    </p:spTree>
    <p:extLst>
      <p:ext uri="{BB962C8B-B14F-4D97-AF65-F5344CB8AC3E}">
        <p14:creationId xmlns:p14="http://schemas.microsoft.com/office/powerpoint/2010/main" val="4289163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 definitions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Objective Risk vs. Subjective Risk</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Subjective risk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is defined as uncertainty based on a person’s mental condition or state of mind</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Two persons in the same situation may have different perceptions of risk</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High subjective risk often results in conservative behavior</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Have personal biased.</a:t>
            </a:r>
          </a:p>
        </p:txBody>
      </p:sp>
    </p:spTree>
    <p:extLst>
      <p:ext uri="{BB962C8B-B14F-4D97-AF65-F5344CB8AC3E}">
        <p14:creationId xmlns:p14="http://schemas.microsoft.com/office/powerpoint/2010/main" val="49437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Chance of Loss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Chance of loss</a:t>
            </a:r>
            <a:r>
              <a:rPr kumimoji="0" lang="en-US" altLang="ar-JO"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The probability that an event will occur.</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Probability of Occurrence. </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Likelihood of happening.</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It can be quantified as a number between zero and one.</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Best way to measure it objectively is through historical actual frequency data.  </a:t>
            </a:r>
          </a:p>
        </p:txBody>
      </p:sp>
    </p:spTree>
    <p:extLst>
      <p:ext uri="{BB962C8B-B14F-4D97-AF65-F5344CB8AC3E}">
        <p14:creationId xmlns:p14="http://schemas.microsoft.com/office/powerpoint/2010/main" val="2001710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Loss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Impact of loss</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 The dollar value of loss that will result if the probable event occur.</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Loss severity. </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It can be quantified through the size of loss exposure. </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Example: for car insurance companies, loss exposures are the dollar value of the insured car ($10,000, $50,000, $100,000) </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  </a:t>
            </a:r>
          </a:p>
        </p:txBody>
      </p:sp>
    </p:spTree>
    <p:extLst>
      <p:ext uri="{BB962C8B-B14F-4D97-AF65-F5344CB8AC3E}">
        <p14:creationId xmlns:p14="http://schemas.microsoft.com/office/powerpoint/2010/main" val="1673998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Peril and Hazard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 peril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is defined as the cause of the loss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In an auto accident, the collision is the peril, earth quick the damage is the peril.</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 hazard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is a condition that increases the chance of loss.</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Example: during winter icy roads can increase the frequency of car accident occurrence.  </a:t>
            </a:r>
          </a:p>
        </p:txBody>
      </p:sp>
    </p:spTree>
    <p:extLst>
      <p:ext uri="{BB962C8B-B14F-4D97-AF65-F5344CB8AC3E}">
        <p14:creationId xmlns:p14="http://schemas.microsoft.com/office/powerpoint/2010/main" val="2448512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Types of Hazard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Physical hazards</a:t>
            </a:r>
            <a:r>
              <a:rPr kumimoji="0" lang="en-US" altLang="ar-JO" sz="20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ar-JO"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are physical conditions that increase the chance of loss (icy roads, defective wiring, unstable areas)</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Moral hazard</a:t>
            </a:r>
            <a:r>
              <a:rPr kumimoji="0" lang="en-US" altLang="ar-JO" sz="20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altLang="ar-JO"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is dishonesty or character defects in an individual, that increase the chance of loss (faking accidents, inflating claim amounts) </a:t>
            </a:r>
          </a:p>
        </p:txBody>
      </p:sp>
    </p:spTree>
    <p:extLst>
      <p:ext uri="{BB962C8B-B14F-4D97-AF65-F5344CB8AC3E}">
        <p14:creationId xmlns:p14="http://schemas.microsoft.com/office/powerpoint/2010/main" val="52365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Types of Hazard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Attitudinal Hazard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(Morale Hazard) is carelessness or indifference to a loss, which increases the frequency or severity of a loss (leaving keys in an unlocked car)</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Legal Hazard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refers to characteristics of the legal system or regulatory environment that increase the chance of loss (large damage awards in liability lawsuits)</a:t>
            </a:r>
          </a:p>
        </p:txBody>
      </p:sp>
    </p:spTree>
    <p:extLst>
      <p:ext uri="{BB962C8B-B14F-4D97-AF65-F5344CB8AC3E}">
        <p14:creationId xmlns:p14="http://schemas.microsoft.com/office/powerpoint/2010/main" val="3908279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Classification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Pure and Speculative Risk</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 pure risk is one in which there are only the possibilities of loss or no loss (earthquake, car accident, fire in the warehouse)</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 speculative risk is one in which both profit or loss are possible (gambling, investing in stocks)</a:t>
            </a:r>
          </a:p>
        </p:txBody>
      </p:sp>
    </p:spTree>
    <p:extLst>
      <p:ext uri="{BB962C8B-B14F-4D97-AF65-F5344CB8AC3E}">
        <p14:creationId xmlns:p14="http://schemas.microsoft.com/office/powerpoint/2010/main" val="276095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Classification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200000"/>
              </a:lnSpc>
              <a:spcBef>
                <a:spcPct val="40000"/>
              </a:spcBef>
              <a:spcAft>
                <a:spcPct val="0"/>
              </a:spcAft>
              <a:buClrTx/>
              <a:buSzTx/>
              <a:buFontTx/>
              <a:buChar char="•"/>
              <a:tabLst/>
              <a:defRPr/>
            </a:pPr>
            <a:r>
              <a:rPr kumimoji="0" lang="en-US" altLang="ar-JO"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Diversifiable Risk and Undiversifiable Risk</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 diversifiable risk affects only individuals or small groups, or a company alone or one sector in the economy (car theft, resign of a CEO, increase the price of raw material). It is also called nonsystematic or particular risk.</a:t>
            </a:r>
          </a:p>
        </p:txBody>
      </p:sp>
    </p:spTree>
    <p:extLst>
      <p:ext uri="{BB962C8B-B14F-4D97-AF65-F5344CB8AC3E}">
        <p14:creationId xmlns:p14="http://schemas.microsoft.com/office/powerpoint/2010/main" val="3999916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Classification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40000"/>
              </a:spcBef>
              <a:spcAft>
                <a:spcPct val="0"/>
              </a:spcAft>
              <a:buClrTx/>
              <a:buSzTx/>
              <a:buFontTx/>
              <a:buChar char="•"/>
              <a:tabLst/>
              <a:defRPr/>
            </a:pPr>
            <a:r>
              <a:rPr kumimoji="0" lang="en-US" altLang="ar-JO"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Diversifiable Risk and Undiversifiable Risk</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An undiversifiable risk affects the entire economy or large numbers of persons or groups within the economy (hurricane, interest rate change by central bank, wars, pandemics like COVID19). It is also called systematic risk or fundamental risk. Government assistance may be necessary to insure </a:t>
            </a:r>
            <a:r>
              <a:rPr lang="en-US" altLang="ar-JO" sz="2000" dirty="0">
                <a:solidFill>
                  <a:srgbClr val="44546A">
                    <a:lumMod val="50000"/>
                  </a:srgbClr>
                </a:solidFill>
                <a:latin typeface="Times New Roman" panose="02020603050405020304" pitchFamily="18" charset="0"/>
                <a:cs typeface="Times New Roman" panose="02020603050405020304" pitchFamily="18" charset="0"/>
              </a:rPr>
              <a:t>u</a:t>
            </a:r>
            <a:r>
              <a:rPr kumimoji="0" lang="en-US" altLang="ar-JO" sz="2000" b="0" i="0" u="none" strike="noStrike" kern="1200" cap="none" spc="0" normalizeH="0" baseline="0" noProof="0" dirty="0" err="1">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ndiversifiable</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 risks.</a:t>
            </a:r>
            <a:endParaRPr kumimoji="0" 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00001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Classification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Enterprise risk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encompasses all major risks faced by a business firm, which include: pure risk, speculative risk, strategic risk, operational risk, and financial risk</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Financial Risk refers to the uncertainty of loss because of adverse changes in commodity prices, interest rates, foreign exchange rates, and the value of money.</a:t>
            </a:r>
          </a:p>
        </p:txBody>
      </p:sp>
    </p:spTree>
    <p:extLst>
      <p:ext uri="{BB962C8B-B14F-4D97-AF65-F5344CB8AC3E}">
        <p14:creationId xmlns:p14="http://schemas.microsoft.com/office/powerpoint/2010/main" val="1185471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Classification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Enterprise Risk Management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combines into a single unified treatment program all major risks faced by the firm:</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Pure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Speculative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Strategic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Operational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Financial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lang="en-US" altLang="ar-JO" sz="2000" dirty="0">
                <a:solidFill>
                  <a:srgbClr val="44546A">
                    <a:lumMod val="50000"/>
                  </a:srgbClr>
                </a:solidFill>
                <a:latin typeface="Times New Roman" panose="02020603050405020304" pitchFamily="18" charset="0"/>
                <a:cs typeface="Times New Roman" panose="02020603050405020304" pitchFamily="18" charset="0"/>
              </a:rPr>
              <a:t>Compliance Risk</a:t>
            </a: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731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Common Types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Credit Risk</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 the risk that the borrower will not be able to payback his obligation on a timely manner.</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Market risk:</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 the risk that occur due to changes in market variables.</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Operational risk</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 the risk of loss resulting from inadequate or failed internal processes, people and systems or from external events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77919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Organizational definitions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C8E2E7B-34AD-E4D4-9E42-88BE52882ABA}"/>
              </a:ext>
            </a:extLst>
          </p:cNvPr>
          <p:cNvPicPr>
            <a:picLocks noChangeAspect="1"/>
          </p:cNvPicPr>
          <p:nvPr/>
        </p:nvPicPr>
        <p:blipFill>
          <a:blip r:embed="rId3"/>
          <a:stretch>
            <a:fillRect/>
          </a:stretch>
        </p:blipFill>
        <p:spPr>
          <a:xfrm>
            <a:off x="2407795" y="1944256"/>
            <a:ext cx="8694577" cy="3899731"/>
          </a:xfrm>
          <a:prstGeom prst="rect">
            <a:avLst/>
          </a:prstGeom>
        </p:spPr>
      </p:pic>
    </p:spTree>
    <p:extLst>
      <p:ext uri="{BB962C8B-B14F-4D97-AF65-F5344CB8AC3E}">
        <p14:creationId xmlns:p14="http://schemas.microsoft.com/office/powerpoint/2010/main" val="1304768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4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Personal risks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involve the possibility of a loss or reduction in income, extra expenses or depletion of financial assets:</a:t>
            </a:r>
          </a:p>
          <a:p>
            <a:pPr marL="742950" marR="0" lvl="1" indent="-285750" algn="l" defTabSz="914400" rtl="0" eaLnBrk="1" fontAlgn="base" latinLnBrk="0" hangingPunct="1">
              <a:lnSpc>
                <a:spcPct val="15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Premature death of family head</a:t>
            </a:r>
          </a:p>
          <a:p>
            <a:pPr marL="742950" marR="0" lvl="1" indent="-285750" algn="l" defTabSz="914400" rtl="0" eaLnBrk="1" fontAlgn="base" latinLnBrk="0" hangingPunct="1">
              <a:lnSpc>
                <a:spcPct val="15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Insufficient income during retirement</a:t>
            </a:r>
          </a:p>
          <a:p>
            <a:pPr marL="1143000" marR="0" lvl="2" indent="-228600" algn="l" defTabSz="914400" rtl="0" eaLnBrk="1" fontAlgn="base" latinLnBrk="0" hangingPunct="1">
              <a:lnSpc>
                <a:spcPct val="15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Most workers are not saving enough for a comfortable retirement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55820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200000"/>
              </a:lnSpc>
              <a:spcBef>
                <a:spcPct val="40000"/>
              </a:spcBef>
              <a:spcAft>
                <a:spcPct val="0"/>
              </a:spcAft>
              <a:buClrTx/>
              <a:buSzTx/>
              <a:buFontTx/>
              <a:buChar char="•"/>
              <a:tabLst/>
              <a:defRPr/>
            </a:pPr>
            <a:r>
              <a:rPr kumimoji="0" lang="en-US" altLang="ar-JO"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Personal risks </a:t>
            </a:r>
          </a:p>
          <a:p>
            <a:pPr marL="342900" marR="0" lvl="0" indent="-342900" algn="l" defTabSz="914400" rtl="0" eaLnBrk="1" fontAlgn="base" latinLnBrk="0" hangingPunct="1">
              <a:lnSpc>
                <a:spcPct val="20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Poor health (catastrophic medical bills and loss of earned income)</a:t>
            </a:r>
          </a:p>
          <a:p>
            <a:pPr marL="742950" marR="0" lvl="1" indent="-285750" algn="l" defTabSz="914400" rtl="0" eaLnBrk="1" fontAlgn="base" latinLnBrk="0" hangingPunct="1">
              <a:lnSpc>
                <a:spcPct val="20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Involuntary unemployment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40730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200000"/>
              </a:lnSpc>
              <a:spcBef>
                <a:spcPct val="40000"/>
              </a:spcBef>
              <a:spcAft>
                <a:spcPct val="0"/>
              </a:spcAft>
              <a:buClrTx/>
              <a:buSzTx/>
              <a:buFontTx/>
              <a:buChar char="•"/>
              <a:tabLst/>
              <a:defRPr/>
            </a:pPr>
            <a:r>
              <a:rPr kumimoji="0" lang="en-US" altLang="ar-JO"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Personal risks </a:t>
            </a:r>
          </a:p>
          <a:p>
            <a:pPr marL="342900" marR="0" lvl="0" indent="-342900" algn="l" defTabSz="914400" rtl="0" eaLnBrk="1" fontAlgn="base" latinLnBrk="0" hangingPunct="1">
              <a:lnSpc>
                <a:spcPct val="200000"/>
              </a:lnSpc>
              <a:spcBef>
                <a:spcPct val="4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Property risks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involve the possibility of losses associated with the destruction or theft of property:</a:t>
            </a:r>
          </a:p>
          <a:p>
            <a:pPr marL="742950" marR="0" lvl="1" indent="-285750" algn="l" defTabSz="914400" rtl="0" eaLnBrk="1" fontAlgn="base" latinLnBrk="0" hangingPunct="1">
              <a:lnSpc>
                <a:spcPct val="20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Physical damage to home and personal property from fire, tornado, vandalism, or other causes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31369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40000"/>
              </a:spcBef>
              <a:spcAft>
                <a:spcPct val="0"/>
              </a:spcAft>
              <a:buClrTx/>
              <a:buSzTx/>
              <a:buFontTx/>
              <a:buChar char="•"/>
              <a:tabLst/>
              <a:defRPr/>
            </a:pPr>
            <a:r>
              <a:rPr kumimoji="0" lang="en-US" altLang="ar-JO"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Personal risks Direct loss vs. indirect loss</a:t>
            </a:r>
          </a:p>
          <a:p>
            <a:pPr marL="742950" marR="0" lvl="1" indent="-285750" algn="l" defTabSz="914400" rtl="0" eaLnBrk="1" fontAlgn="base" latinLnBrk="0" hangingPunct="1">
              <a:lnSpc>
                <a:spcPct val="15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 direct loss is a financial loss that results from the physical damage, destruction, or theft of the property, such as fire damage to a home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69234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40000"/>
              </a:spcBef>
              <a:spcAft>
                <a:spcPct val="0"/>
              </a:spcAft>
              <a:buClrTx/>
              <a:buSzTx/>
              <a:buFontTx/>
              <a:buChar char="•"/>
              <a:tabLst/>
              <a:defRPr/>
            </a:pPr>
            <a:r>
              <a:rPr kumimoji="0" lang="en-US" altLang="ar-JO"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Personal risks Direct loss vs. indirect loss</a:t>
            </a:r>
          </a:p>
          <a:p>
            <a:pPr marL="742950" marR="0" lvl="1" indent="-285750" algn="l" defTabSz="914400" rtl="0" eaLnBrk="1" fontAlgn="base" latinLnBrk="0" hangingPunct="1">
              <a:lnSpc>
                <a:spcPct val="150000"/>
              </a:lnSpc>
              <a:spcBef>
                <a:spcPct val="4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An indirect loss results indirectly from the occurrence of a direct physical damage or theft loss, such as the additional living expenses after a fire to a home. These additional expenses would be a consequential loss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37703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base" latinLnBrk="0" hangingPunct="1">
              <a:lnSpc>
                <a:spcPct val="150000"/>
              </a:lnSpc>
              <a:spcBef>
                <a:spcPct val="40000"/>
              </a:spcBef>
              <a:spcAft>
                <a:spcPct val="0"/>
              </a:spcAft>
              <a:buClrTx/>
              <a:buSzTx/>
              <a:buFontTx/>
              <a:buChar char="•"/>
              <a:tabLst/>
              <a:defRPr/>
            </a:pPr>
            <a:r>
              <a:rPr kumimoji="0" lang="en-US" altLang="ar-JO"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Personal risks </a:t>
            </a:r>
          </a:p>
          <a:p>
            <a:pPr marL="342900" marR="0" lvl="0" indent="-342900" algn="just" defTabSz="914400" rtl="0" eaLnBrk="1" fontAlgn="base" latinLnBrk="0" hangingPunct="1">
              <a:lnSpc>
                <a:spcPct val="150000"/>
              </a:lnSpc>
              <a:spcBef>
                <a:spcPct val="4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Liability risks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involve the possibility of being held liable for bodily injury or property damage to someone else</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There is no maximum upper limit with respect to the amount of the loss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 lien can be placed on your income and financial assets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Defense costs can be enormous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3221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Commercial Risks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Firms face a variety of pure risks that can have serious financial consequences if a loss occurs:</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Property risks, such as damage to buildings, furniture and office equipment</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Liability risks, such as suits for defective products, pollution of the environment, and sexual harassment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327123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Major Personal Risks and Commercial Risks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Commercial Risks</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Loss of business income, when the firm must shut down for some time after a physical damage loss</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Other risks to firms include crime exposures, human resource exposures, foreign loss exposures, intangible property exposures, and government exposures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72509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Burden of Risk on Society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kumimoji="0" lang="en-US" altLang="ar-JO"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The presence of risk results in three major burdens on society</a:t>
            </a:r>
            <a:r>
              <a:rPr kumimoji="0" lang="en-US" altLang="ar-JO"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In the absence of insurance, individuals would have to maintain large emergency funds </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The risk of a liability lawsuit may discourage innovation, depriving society of certain goods and services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Risk causes worry and fear</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99999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base" latinLnBrk="0" hangingPunct="1">
              <a:lnSpc>
                <a:spcPct val="200000"/>
              </a:lnSpc>
              <a:spcBef>
                <a:spcPct val="20000"/>
              </a:spcBef>
              <a:spcAft>
                <a:spcPct val="0"/>
              </a:spcAft>
              <a:buClrTx/>
              <a:buSzTx/>
              <a:buFontTx/>
              <a:buChar char="•"/>
              <a:tabLst/>
              <a:defRPr/>
            </a:pPr>
            <a:r>
              <a:rPr kumimoji="0" lang="en-US" altLang="ar-JO"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There are Four major methods for managing risk</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Avoidance</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Acceptance or Retention</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Loss control or Mitigate</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Transfers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33083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l" defTabSz="914400" rtl="0" eaLnBrk="1" fontAlgn="base" latinLnBrk="0" hangingPunct="1">
              <a:lnSpc>
                <a:spcPct val="150000"/>
              </a:lnSpc>
              <a:spcBef>
                <a:spcPct val="20000"/>
              </a:spcBef>
              <a:spcAft>
                <a:spcPct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Avoidance:</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Prevents the organization from entering into a risk-rich situation or environment. For example, when choosing a vendor for a service, the organization could choose to accept a vendor with a higher-priced bid if the lower-cost vendor does not have adequate references.</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Example: A company decided not to invest in X country due to the high political instability.</a:t>
            </a:r>
            <a:endParaRPr kumimoji="0" 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03152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l" defTabSz="914400" rtl="0" eaLnBrk="1" fontAlgn="base" latinLnBrk="0" hangingPunct="1">
              <a:lnSpc>
                <a:spcPct val="200000"/>
              </a:lnSpc>
              <a:spcBef>
                <a:spcPct val="20000"/>
              </a:spcBef>
              <a:spcAft>
                <a:spcPct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acceptance or Retention </a:t>
            </a:r>
          </a:p>
          <a:p>
            <a:pPr marL="457200" marR="0" lvl="1" indent="0" algn="l" defTabSz="914400" rtl="0" eaLnBrk="1" fontAlgn="base" latinLnBrk="0" hangingPunct="1">
              <a:lnSpc>
                <a:spcPct val="20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Based on the comparison of the risk to the cost of control, management could accept the risk and move forward with the risky choice.</a:t>
            </a:r>
          </a:p>
          <a:p>
            <a:pPr marL="1143000" marR="0" lvl="2" indent="-228600" algn="l" defTabSz="914400" rtl="0" eaLnBrk="1" fontAlgn="base" latinLnBrk="0" hangingPunct="1">
              <a:lnSpc>
                <a:spcPct val="200000"/>
              </a:lnSpc>
              <a:spcBef>
                <a:spcPct val="20000"/>
              </a:spcBef>
              <a:spcAft>
                <a:spcPct val="0"/>
              </a:spcAft>
              <a:buClrTx/>
              <a:buSzTx/>
              <a:buFontTx/>
              <a:buChar char="•"/>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An individual or firm retains all or part of a given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324908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28600" marR="0" lvl="0" indent="-228600" algn="just"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Example</a:t>
            </a: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 There is the risk an employees will burn themselves if the company installs new coffee makers in the break room. The benefit of employee satisfaction from new coffee makers outweighs the risk of an employee accidentally burning themselves on a hot cup of coffee, so management accepts the risk and installs the new appliance.</a:t>
            </a:r>
            <a:endParaRPr kumimoji="0" 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25208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just" defTabSz="914400" rtl="0" eaLnBrk="1" fontAlgn="base" latinLnBrk="0" hangingPunct="1">
              <a:lnSpc>
                <a:spcPct val="150000"/>
              </a:lnSpc>
              <a:spcBef>
                <a:spcPct val="20000"/>
              </a:spcBef>
              <a:spcAft>
                <a:spcPct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acceptance or Retention </a:t>
            </a:r>
          </a:p>
          <a:p>
            <a:pPr marL="1143000" marR="0" lvl="2" indent="-228600" algn="just"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Active retention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means that an individual is consciously aware of the risk and deliberately plans to retain all or part of it</a:t>
            </a:r>
          </a:p>
          <a:p>
            <a:pPr marL="1143000" marR="0" lvl="2" indent="-228600" algn="just" defTabSz="914400" rtl="0" eaLnBrk="1" fontAlgn="base" latinLnBrk="0" hangingPunct="1">
              <a:lnSpc>
                <a:spcPct val="150000"/>
              </a:lnSpc>
              <a:spcBef>
                <a:spcPct val="20000"/>
              </a:spcBef>
              <a:spcAft>
                <a:spcPct val="0"/>
              </a:spcAft>
              <a:buClrTx/>
              <a:buSzTx/>
              <a:buFontTx/>
              <a:buChar char="•"/>
              <a:tabLst/>
              <a:defRPr/>
            </a:pPr>
            <a:r>
              <a:rPr kumimoji="0" lang="en-US" altLang="ar-JO" sz="2000" b="1"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Passive retention </a:t>
            </a: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means risks may be unknowingly retained because of ignorance, indifference, or laziness</a:t>
            </a:r>
          </a:p>
          <a:p>
            <a:pPr marL="1143000" marR="0" lvl="2" indent="-228600" algn="just" defTabSz="914400" rtl="0" eaLnBrk="1" fontAlgn="base" latinLnBrk="0" hangingPunct="1">
              <a:lnSpc>
                <a:spcPct val="15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Self Insurance is a special form of planned retention by which part or all of a given loss exposure is retained by the firm</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21178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l" defTabSz="914400" rtl="0" eaLnBrk="1" fontAlgn="base" latinLnBrk="0" hangingPunct="1">
              <a:lnSpc>
                <a:spcPct val="200000"/>
              </a:lnSpc>
              <a:spcBef>
                <a:spcPct val="20000"/>
              </a:spcBef>
              <a:spcAft>
                <a:spcPct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control or mitigate</a:t>
            </a:r>
          </a:p>
          <a:p>
            <a:pPr marL="228600" marR="0" lvl="0" indent="-228600" algn="just" defTabSz="914400" rtl="0" eaLnBrk="1" fontAlgn="auto" latinLnBrk="0" hangingPunct="1">
              <a:lnSpc>
                <a:spcPct val="20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Mitigating risks involves implementing action plans and controls that reduce the likelihood of the risk and/or the impact it would have if the risk were realized. </a:t>
            </a: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91607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l" defTabSz="914400" rtl="0" eaLnBrk="1" fontAlgn="base" latinLnBrk="0" hangingPunct="1">
              <a:lnSpc>
                <a:spcPct val="200000"/>
              </a:lnSpc>
              <a:spcBef>
                <a:spcPct val="20000"/>
              </a:spcBef>
              <a:spcAft>
                <a:spcPct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control or mitigate</a:t>
            </a:r>
          </a:p>
          <a:p>
            <a:pPr marL="228600" marR="0" lvl="0" indent="-228600" algn="just"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For example, if an organization allows employees to work from home, there is a risk of data leakage due to the transmission of data across the public internet. To mitigate this risk, management might implement a VPN service and have remote users access the business network through VPN only. This would reduce the likelihood of data leakage, thereby mitigating the risk.</a:t>
            </a:r>
            <a:endParaRPr kumimoji="0" 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82679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l" defTabSz="914400" rtl="0" eaLnBrk="1" fontAlgn="base" latinLnBrk="0" hangingPunct="1">
              <a:lnSpc>
                <a:spcPct val="200000"/>
              </a:lnSpc>
              <a:spcBef>
                <a:spcPct val="20000"/>
              </a:spcBef>
              <a:spcAft>
                <a:spcPct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control or mitigate</a:t>
            </a:r>
          </a:p>
          <a:p>
            <a:pPr marL="228600" marR="0" lvl="0" indent="-228600" algn="just"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An other example, when the bank impose a segregation of duties to the operations deliver and prevent one single employee form having more than one process in the transactions.</a:t>
            </a:r>
          </a:p>
          <a:p>
            <a:pPr marL="228600" marR="0" lvl="0" indent="-228600" algn="just"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This technique will be the most important one in the risk mitigation stage.</a:t>
            </a:r>
            <a:endParaRPr kumimoji="0" 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84656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214180" y="2282541"/>
            <a:ext cx="906544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or </a:t>
            </a:r>
            <a:r>
              <a:rPr kumimoji="0" lang="en-US" altLang="ar-JO"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Loss control</a:t>
            </a:r>
          </a:p>
          <a:p>
            <a:pPr marL="1143000" marR="0" lvl="2" indent="-228600" algn="l" defTabSz="914400" rtl="0" eaLnBrk="1" fontAlgn="base" latinLnBrk="0" hangingPunct="1">
              <a:lnSpc>
                <a:spcPct val="2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Loss prevention refers to activities to reduce the frequency of losses</a:t>
            </a:r>
          </a:p>
          <a:p>
            <a:pPr marL="1143000" marR="0" lvl="2" indent="-228600" algn="l" defTabSz="914400" rtl="0" eaLnBrk="1" fontAlgn="base" latinLnBrk="0" hangingPunct="1">
              <a:lnSpc>
                <a:spcPct val="200000"/>
              </a:lnSpc>
              <a:spcBef>
                <a:spcPct val="20000"/>
              </a:spcBef>
              <a:spcAft>
                <a:spcPct val="0"/>
              </a:spcAft>
              <a:buClrTx/>
              <a:buSzTx/>
              <a:buFontTx/>
              <a:buChar char="•"/>
              <a:tabLst/>
              <a:defRPr/>
            </a:pPr>
            <a:r>
              <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Loss reduction refers to activities to reduce the severity of losses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42028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061832" y="2300456"/>
            <a:ext cx="1006833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kumimoji="0" lang="en-US" altLang="ar-JO"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Loss prevention refers to activities to reduce the frequency of losses</a:t>
            </a:r>
          </a:p>
          <a:p>
            <a:pPr marL="457200" marR="0" lvl="1" indent="0" algn="l" defTabSz="914400" rtl="0" eaLnBrk="1" fontAlgn="base" latinLnBrk="0" hangingPunct="1">
              <a:lnSpc>
                <a:spcPct val="15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Example: speed cameral controls, strict regulations for not smoking in the gas stations, segregations of duties, applying good fundamental analysis before investments in foreign currencies. </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36065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061832" y="2300456"/>
            <a:ext cx="10068336"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143000" marR="0" lvl="2" indent="-228600" algn="l" defTabSz="914400" rtl="0" eaLnBrk="1" fontAlgn="base" latinLnBrk="0" hangingPunct="1">
              <a:lnSpc>
                <a:spcPct val="200000"/>
              </a:lnSpc>
              <a:spcBef>
                <a:spcPct val="20000"/>
              </a:spcBef>
              <a:spcAft>
                <a:spcPct val="0"/>
              </a:spcAft>
              <a:buClrTx/>
              <a:buSzTx/>
              <a:buFontTx/>
              <a:buChar char="•"/>
              <a:tabLst/>
              <a:defRPr/>
            </a:pPr>
            <a:r>
              <a:rPr kumimoji="0" lang="en-US" altLang="ar-JO"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Loss reduction refers to activities to reduce the severity of losses</a:t>
            </a:r>
          </a:p>
          <a:p>
            <a:pPr marL="457200" marR="0" lvl="1" indent="0" algn="l" defTabSz="914400" rtl="0" eaLnBrk="1" fontAlgn="base" latinLnBrk="0" hangingPunct="1">
              <a:lnSpc>
                <a:spcPct val="20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Example: seat belt, placing fire extinguishers along the building, emergency exits in the buildings, concentration limit for investments in foreign currencies.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40638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061832" y="2300456"/>
            <a:ext cx="9173549"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l" defTabSz="914400" rtl="0" eaLnBrk="1" fontAlgn="base" latinLnBrk="0" hangingPunct="1">
              <a:lnSpc>
                <a:spcPct val="200000"/>
              </a:lnSpc>
              <a:spcBef>
                <a:spcPct val="20000"/>
              </a:spcBef>
              <a:spcAft>
                <a:spcPct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Transfer</a:t>
            </a:r>
          </a:p>
          <a:p>
            <a:pPr marL="228600" marR="0" lvl="0" indent="-228600" algn="just" defTabSz="914400" rtl="0" eaLnBrk="1" fontAlgn="auto" latinLnBrk="0" hangingPunct="1">
              <a:lnSpc>
                <a:spcPct val="20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Transferring the risk means shifting the risk to another organization. The three most common means for transferring are outsourcing, warrantees and insuring. </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74958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Techniques for Managing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061832" y="2300456"/>
            <a:ext cx="9173549" cy="355639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1" indent="0" algn="l" defTabSz="914400" rtl="0" eaLnBrk="1" fontAlgn="base" latinLnBrk="0" hangingPunct="1">
              <a:lnSpc>
                <a:spcPct val="150000"/>
              </a:lnSpc>
              <a:spcBef>
                <a:spcPct val="20000"/>
              </a:spcBef>
              <a:spcAft>
                <a:spcPct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Risk Transfer</a:t>
            </a:r>
          </a:p>
          <a:p>
            <a:pPr marL="228600" marR="0" lvl="0" indent="-228600" algn="just"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rPr>
              <a:t>When outsourcing, management cannot completely transfer the responsibility for controlling risk. Insuring against the risk ultimately transfers some of the financial impacts of the risk to the insurance company.</a:t>
            </a:r>
            <a:endParaRPr kumimoji="0" 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a:p>
            <a:pPr marL="742950" marR="0" lvl="1" indent="-285750" algn="l" defTabSz="914400" rtl="0" eaLnBrk="1" fontAlgn="base" latinLnBrk="0" hangingPunct="1">
              <a:lnSpc>
                <a:spcPct val="150000"/>
              </a:lnSpc>
              <a:spcBef>
                <a:spcPct val="20000"/>
              </a:spcBef>
              <a:spcAft>
                <a:spcPct val="0"/>
              </a:spcAft>
              <a:buClrTx/>
              <a:buSzTx/>
              <a:buFontTx/>
              <a:buChar char="–"/>
              <a:tabLst/>
              <a:defRPr/>
            </a:pPr>
            <a:endParaRPr kumimoji="0" lang="en-US" altLang="ar-JO" sz="2000" b="0" i="0" u="none" strike="noStrike" kern="1200" cap="none" spc="0" normalizeH="0" baseline="0" noProof="0" dirty="0">
              <a:ln>
                <a:noFill/>
              </a:ln>
              <a:solidFill>
                <a:srgbClr val="44546A">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7611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D692495-C513-437D-A734-791195BE9F8B}"/>
</file>

<file path=customXml/itemProps2.xml><?xml version="1.0" encoding="utf-8"?>
<ds:datastoreItem xmlns:ds="http://schemas.openxmlformats.org/officeDocument/2006/customXml" ds:itemID="{F117E1B2-58A4-4B38-9AE5-B64D3F93A248}"/>
</file>

<file path=customXml/itemProps3.xml><?xml version="1.0" encoding="utf-8"?>
<ds:datastoreItem xmlns:ds="http://schemas.openxmlformats.org/officeDocument/2006/customXml" ds:itemID="{6ED0CBE7-9AA6-483C-88B7-C0DF39C215E3}"/>
</file>

<file path=docProps/app.xml><?xml version="1.0" encoding="utf-8"?>
<Properties xmlns="http://schemas.openxmlformats.org/officeDocument/2006/extended-properties" xmlns:vt="http://schemas.openxmlformats.org/officeDocument/2006/docPropsVTypes">
  <TotalTime>471</TotalTime>
  <Words>2204</Words>
  <Application>Microsoft Office PowerPoint</Application>
  <PresentationFormat>Widescreen</PresentationFormat>
  <Paragraphs>305</Paragraphs>
  <Slides>43</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43</vt:i4>
      </vt:variant>
    </vt:vector>
  </HeadingPairs>
  <TitlesOfParts>
    <vt:vector size="52"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114</cp:revision>
  <dcterms:created xsi:type="dcterms:W3CDTF">2023-04-29T09:08:00Z</dcterms:created>
  <dcterms:modified xsi:type="dcterms:W3CDTF">2024-05-30T23:09:09Z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