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483" r:id="rId3"/>
    <p:sldId id="484" r:id="rId4"/>
    <p:sldId id="485" r:id="rId5"/>
    <p:sldId id="486" r:id="rId6"/>
    <p:sldId id="487" r:id="rId7"/>
    <p:sldId id="488" r:id="rId8"/>
    <p:sldId id="489" r:id="rId9"/>
    <p:sldId id="490" r:id="rId10"/>
    <p:sldId id="491" r:id="rId11"/>
    <p:sldId id="492" r:id="rId12"/>
    <p:sldId id="493" r:id="rId13"/>
    <p:sldId id="494" r:id="rId14"/>
    <p:sldId id="495" r:id="rId15"/>
    <p:sldId id="496"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510" r:id="rId30"/>
    <p:sldId id="511" r:id="rId31"/>
    <p:sldId id="512" r:id="rId32"/>
    <p:sldId id="513" r:id="rId33"/>
    <p:sldId id="514" r:id="rId34"/>
    <p:sldId id="515" r:id="rId35"/>
    <p:sldId id="516" r:id="rId36"/>
    <p:sldId id="517"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63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F267E06-EB1E-9B34-38B9-64519A68A913}"/>
              </a:ext>
            </a:extLst>
          </p:cNvPr>
          <p:cNvPicPr>
            <a:picLocks noChangeAspect="1"/>
          </p:cNvPicPr>
          <p:nvPr userDrawn="1"/>
        </p:nvPicPr>
        <p:blipFill>
          <a:blip r:embed="rId16" cstate="hq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userDrawn="1"/>
        </p:nvSpPr>
        <p:spPr>
          <a:xfrm>
            <a:off x="128658" y="139739"/>
            <a:ext cx="168828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ajawal Medium" panose="00000600000000000000" pitchFamily="2" charset="-78"/>
                <a:cs typeface="Tajawal Medium" panose="00000600000000000000" pitchFamily="2" charset="-78"/>
              </a:rPr>
              <a:t>08</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scribbr.com/research-paper/discussion/" TargetMode="External"/><Relationship Id="rId2" Type="http://schemas.openxmlformats.org/officeDocument/2006/relationships/hyperlink" Target="https://www.scribbr.com/methodology/data-collection/"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scribbr.com/dissertation/write-conclusion/"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hyperlink" Target="https://www.scribbr.com/methodology/qualitative-research/"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jp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7780" y="4732346"/>
            <a:ext cx="4886463"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Final Project</a:t>
            </a:r>
          </a:p>
          <a:p>
            <a:pPr algn="ctr"/>
            <a:r>
              <a:rPr lang="en-US" sz="2400" b="1" dirty="0">
                <a:solidFill>
                  <a:schemeClr val="bg1"/>
                </a:solidFill>
                <a:latin typeface="Tajawal Medium" panose="00000600000000000000" pitchFamily="2" charset="-78"/>
                <a:cs typeface="Tajawal Medium" panose="00000600000000000000" pitchFamily="2" charset="-78"/>
              </a:rPr>
              <a:t>Prepared by </a:t>
            </a:r>
            <a:r>
              <a:rPr lang="en-US" sz="2400" b="1" dirty="0" err="1">
                <a:solidFill>
                  <a:schemeClr val="bg1"/>
                </a:solidFill>
                <a:latin typeface="Tajawal Medium" panose="00000600000000000000" pitchFamily="2" charset="-78"/>
                <a:cs typeface="Tajawal Medium" panose="00000600000000000000" pitchFamily="2" charset="-78"/>
              </a:rPr>
              <a:t>Walid</a:t>
            </a:r>
            <a:r>
              <a:rPr lang="en-US" sz="2400" b="1" dirty="0">
                <a:solidFill>
                  <a:schemeClr val="bg1"/>
                </a:solidFill>
                <a:latin typeface="Tajawal Medium" panose="00000600000000000000" pitchFamily="2" charset="-78"/>
                <a:cs typeface="Tajawal Medium" panose="00000600000000000000" pitchFamily="2" charset="-78"/>
              </a:rPr>
              <a:t> </a:t>
            </a:r>
            <a:r>
              <a:rPr lang="en-US" sz="2400" b="1" dirty="0" err="1">
                <a:solidFill>
                  <a:schemeClr val="bg1"/>
                </a:solidFill>
                <a:latin typeface="Tajawal Medium" panose="00000600000000000000" pitchFamily="2" charset="-78"/>
                <a:cs typeface="Tajawal Medium" panose="00000600000000000000" pitchFamily="2" charset="-78"/>
              </a:rPr>
              <a:t>Soliman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6042025"/>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47780" y="2404921"/>
            <a:ext cx="6241389" cy="1077218"/>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Research Findings, </a:t>
            </a:r>
          </a:p>
          <a:p>
            <a:r>
              <a:rPr lang="en-US" sz="3200" b="1" dirty="0">
                <a:solidFill>
                  <a:srgbClr val="00B0F0"/>
                </a:solidFill>
                <a:latin typeface="Times New Roman" panose="02020603050405020304" pitchFamily="18" charset="0"/>
                <a:cs typeface="Times New Roman" panose="02020603050405020304" pitchFamily="18" charset="0"/>
              </a:rPr>
              <a:t>Recommendation, and References </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EBD64A5E-CB05-2947-51B6-4C094634C344}"/>
              </a:ext>
            </a:extLst>
          </p:cNvPr>
          <p:cNvSpPr txBox="1"/>
          <p:nvPr/>
        </p:nvSpPr>
        <p:spPr>
          <a:xfrm>
            <a:off x="1747098" y="1988396"/>
            <a:ext cx="6608008" cy="3539430"/>
          </a:xfrm>
          <a:prstGeom prst="rect">
            <a:avLst/>
          </a:prstGeom>
          <a:noFill/>
        </p:spPr>
        <p:txBody>
          <a:bodyPr wrap="square" rtlCol="0">
            <a:spAutoFit/>
          </a:bodyPr>
          <a:lstStyle/>
          <a:p>
            <a:pPr marL="342900" indent="-342900">
              <a:lnSpc>
                <a:spcPct val="200000"/>
              </a:lnSpc>
              <a:buFont typeface="+mj-lt"/>
              <a:buAutoNum type="arabicPeriod"/>
            </a:pPr>
            <a:r>
              <a:rPr lang="en-US" sz="2800" dirty="0">
                <a:solidFill>
                  <a:schemeClr val="bg1"/>
                </a:solidFill>
              </a:rPr>
              <a:t>Review</a:t>
            </a:r>
          </a:p>
          <a:p>
            <a:pPr marL="342900" indent="-342900">
              <a:lnSpc>
                <a:spcPct val="200000"/>
              </a:lnSpc>
              <a:buFont typeface="+mj-lt"/>
              <a:buAutoNum type="arabicPeriod"/>
            </a:pPr>
            <a:r>
              <a:rPr lang="en-US" sz="2800" dirty="0">
                <a:solidFill>
                  <a:schemeClr val="bg1"/>
                </a:solidFill>
              </a:rPr>
              <a:t>Research Findings</a:t>
            </a:r>
          </a:p>
          <a:p>
            <a:pPr marL="342900" indent="-342900">
              <a:lnSpc>
                <a:spcPct val="200000"/>
              </a:lnSpc>
              <a:buFont typeface="+mj-lt"/>
              <a:buAutoNum type="arabicPeriod"/>
            </a:pPr>
            <a:r>
              <a:rPr lang="en-US" sz="2800" dirty="0">
                <a:solidFill>
                  <a:schemeClr val="bg1"/>
                </a:solidFill>
              </a:rPr>
              <a:t>Research Recommendations</a:t>
            </a:r>
          </a:p>
          <a:p>
            <a:pPr marL="342900" indent="-342900">
              <a:lnSpc>
                <a:spcPct val="200000"/>
              </a:lnSpc>
              <a:buFont typeface="+mj-lt"/>
              <a:buAutoNum type="arabicPeriod"/>
            </a:pPr>
            <a:r>
              <a:rPr lang="en-US" sz="2800" dirty="0">
                <a:solidFill>
                  <a:schemeClr val="bg1"/>
                </a:solidFill>
              </a:rPr>
              <a:t>Research References</a:t>
            </a:r>
          </a:p>
        </p:txBody>
      </p:sp>
    </p:spTree>
    <p:extLst>
      <p:ext uri="{BB962C8B-B14F-4D97-AF65-F5344CB8AC3E}">
        <p14:creationId xmlns:p14="http://schemas.microsoft.com/office/powerpoint/2010/main" val="58940938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4AEBCB2-E6D3-D814-B5EC-A66877081B19}"/>
              </a:ext>
            </a:extLst>
          </p:cNvPr>
          <p:cNvSpPr txBox="1"/>
          <p:nvPr/>
        </p:nvSpPr>
        <p:spPr>
          <a:xfrm>
            <a:off x="719528" y="1610200"/>
            <a:ext cx="10340646" cy="3785652"/>
          </a:xfrm>
          <a:prstGeom prst="rect">
            <a:avLst/>
          </a:prstGeom>
          <a:noFill/>
        </p:spPr>
        <p:txBody>
          <a:bodyPr wrap="square" rtlCol="0">
            <a:spAutoFit/>
          </a:bodyPr>
          <a:lstStyle/>
          <a:p>
            <a:pPr algn="just">
              <a:lnSpc>
                <a:spcPct val="250000"/>
              </a:lnSpc>
            </a:pPr>
            <a:r>
              <a:rPr lang="en-US" sz="2400" b="1" u="sng" dirty="0">
                <a:solidFill>
                  <a:schemeClr val="bg1"/>
                </a:solidFill>
              </a:rPr>
              <a:t>By the end of this chapter you will understand the following knowledge:</a:t>
            </a:r>
            <a:endParaRPr lang="en-US" sz="2400" dirty="0">
              <a:solidFill>
                <a:schemeClr val="bg1"/>
              </a:solidFill>
            </a:endParaRPr>
          </a:p>
          <a:p>
            <a:pPr algn="just">
              <a:lnSpc>
                <a:spcPct val="250000"/>
              </a:lnSpc>
            </a:pPr>
            <a:r>
              <a:rPr lang="en-US" sz="2400" dirty="0">
                <a:solidFill>
                  <a:schemeClr val="bg1"/>
                </a:solidFill>
              </a:rPr>
              <a:t>- Learn about the research findings.  </a:t>
            </a:r>
          </a:p>
          <a:p>
            <a:pPr algn="just">
              <a:lnSpc>
                <a:spcPct val="250000"/>
              </a:lnSpc>
            </a:pPr>
            <a:r>
              <a:rPr lang="en-US" sz="2400" dirty="0">
                <a:solidFill>
                  <a:schemeClr val="bg1"/>
                </a:solidFill>
              </a:rPr>
              <a:t>- Learn about the research Recommendations.</a:t>
            </a:r>
          </a:p>
          <a:p>
            <a:pPr algn="just">
              <a:lnSpc>
                <a:spcPct val="250000"/>
              </a:lnSpc>
            </a:pPr>
            <a:r>
              <a:rPr lang="en-US" sz="2400" dirty="0">
                <a:solidFill>
                  <a:schemeClr val="bg1"/>
                </a:solidFill>
              </a:rPr>
              <a:t>- Learn about the research references.</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157465228"/>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262952" y="1286834"/>
            <a:ext cx="8975360" cy="4893647"/>
          </a:xfrm>
          <a:prstGeom prst="rect">
            <a:avLst/>
          </a:prstGeom>
          <a:noFill/>
        </p:spPr>
        <p:txBody>
          <a:bodyPr wrap="square" rtlCol="0">
            <a:spAutoFit/>
          </a:bodyPr>
          <a:lstStyle/>
          <a:p>
            <a:pPr>
              <a:lnSpc>
                <a:spcPct val="250000"/>
              </a:lnSpc>
            </a:pPr>
            <a:r>
              <a:rPr lang="en-US" sz="2400" b="1" u="sng" dirty="0">
                <a:solidFill>
                  <a:schemeClr val="bg1"/>
                </a:solidFill>
              </a:rPr>
              <a:t>By the end of this chapter you will possess the following Skills:</a:t>
            </a:r>
            <a:endParaRPr lang="en-US" sz="2400" dirty="0">
              <a:solidFill>
                <a:schemeClr val="bg1"/>
              </a:solidFill>
            </a:endParaRPr>
          </a:p>
          <a:p>
            <a:pPr marL="285750" indent="-285750">
              <a:lnSpc>
                <a:spcPct val="250000"/>
              </a:lnSpc>
              <a:buFont typeface="Wingdings" panose="05000000000000000000" pitchFamily="2" charset="2"/>
              <a:buChar char="§"/>
            </a:pPr>
            <a:r>
              <a:rPr lang="en-US" sz="2400" dirty="0">
                <a:solidFill>
                  <a:schemeClr val="bg1"/>
                </a:solidFill>
              </a:rPr>
              <a:t>The ability to write the research findings.</a:t>
            </a:r>
          </a:p>
          <a:p>
            <a:pPr marL="285750" indent="-285750">
              <a:lnSpc>
                <a:spcPct val="250000"/>
              </a:lnSpc>
              <a:buFont typeface="Wingdings" panose="05000000000000000000" pitchFamily="2" charset="2"/>
              <a:buChar char="§"/>
            </a:pPr>
            <a:r>
              <a:rPr lang="en-US" sz="2400" dirty="0">
                <a:solidFill>
                  <a:schemeClr val="bg1"/>
                </a:solidFill>
              </a:rPr>
              <a:t>The ability to formulate research recommendations.</a:t>
            </a:r>
          </a:p>
          <a:p>
            <a:pPr marL="285750" indent="-285750">
              <a:lnSpc>
                <a:spcPct val="250000"/>
              </a:lnSpc>
              <a:buFont typeface="Wingdings" panose="05000000000000000000" pitchFamily="2" charset="2"/>
              <a:buChar char="§"/>
            </a:pPr>
            <a:r>
              <a:rPr lang="en-US" sz="2400" dirty="0">
                <a:solidFill>
                  <a:schemeClr val="bg1"/>
                </a:solidFill>
              </a:rPr>
              <a:t>The ability to write research references.</a:t>
            </a:r>
          </a:p>
          <a:p>
            <a:pPr>
              <a:lnSpc>
                <a:spcPct val="150000"/>
              </a:lnSpc>
            </a:pPr>
            <a:endParaRPr lang="en-US" sz="2400" dirty="0">
              <a:solidFill>
                <a:schemeClr val="bg1"/>
              </a:solidFill>
            </a:endParaRPr>
          </a:p>
          <a:p>
            <a:pPr marL="285750" indent="-285750">
              <a:lnSpc>
                <a:spcPct val="150000"/>
              </a:lnSpc>
              <a:buFont typeface="Wingdings" panose="05000000000000000000" pitchFamily="2" charset="2"/>
              <a:buChar char="§"/>
            </a:pPr>
            <a:endParaRPr lang="en-US" sz="2400" dirty="0">
              <a:solidFill>
                <a:schemeClr val="bg1"/>
              </a:solidFill>
            </a:endParaRPr>
          </a:p>
        </p:txBody>
      </p:sp>
    </p:spTree>
    <p:extLst>
      <p:ext uri="{BB962C8B-B14F-4D97-AF65-F5344CB8AC3E}">
        <p14:creationId xmlns:p14="http://schemas.microsoft.com/office/powerpoint/2010/main" val="141585780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FCAEE96-7851-4082-C9E2-8E3244CB5D59}"/>
              </a:ext>
            </a:extLst>
          </p:cNvPr>
          <p:cNvPicPr>
            <a:picLocks noChangeAspect="1"/>
          </p:cNvPicPr>
          <p:nvPr/>
        </p:nvPicPr>
        <p:blipFill rotWithShape="1">
          <a:blip r:embed="rId2"/>
          <a:srcRect l="21030" t="17779" r="18088" b="9934"/>
          <a:stretch/>
        </p:blipFill>
        <p:spPr>
          <a:xfrm>
            <a:off x="89939" y="74950"/>
            <a:ext cx="5892901" cy="3537680"/>
          </a:xfrm>
          <a:prstGeom prst="rect">
            <a:avLst/>
          </a:prstGeom>
        </p:spPr>
      </p:pic>
      <p:pic>
        <p:nvPicPr>
          <p:cNvPr id="8" name="Picture 7">
            <a:extLst>
              <a:ext uri="{FF2B5EF4-FFF2-40B4-BE49-F238E27FC236}">
                <a16:creationId xmlns:a16="http://schemas.microsoft.com/office/drawing/2014/main" id="{4A48D64F-3DA7-ACF2-F66B-C266B3A0464D}"/>
              </a:ext>
            </a:extLst>
          </p:cNvPr>
          <p:cNvPicPr>
            <a:picLocks noChangeAspect="1"/>
          </p:cNvPicPr>
          <p:nvPr/>
        </p:nvPicPr>
        <p:blipFill rotWithShape="1">
          <a:blip r:embed="rId3"/>
          <a:srcRect l="23824" t="19085" r="18088" b="20738"/>
          <a:stretch/>
        </p:blipFill>
        <p:spPr>
          <a:xfrm>
            <a:off x="6179414" y="2802688"/>
            <a:ext cx="5880847" cy="3922752"/>
          </a:xfrm>
          <a:prstGeom prst="rect">
            <a:avLst/>
          </a:prstGeom>
        </p:spPr>
      </p:pic>
    </p:spTree>
    <p:extLst>
      <p:ext uri="{BB962C8B-B14F-4D97-AF65-F5344CB8AC3E}">
        <p14:creationId xmlns:p14="http://schemas.microsoft.com/office/powerpoint/2010/main" val="144339228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FCAEE96-7851-4082-C9E2-8E3244CB5D59}"/>
              </a:ext>
            </a:extLst>
          </p:cNvPr>
          <p:cNvPicPr>
            <a:picLocks noChangeAspect="1"/>
          </p:cNvPicPr>
          <p:nvPr/>
        </p:nvPicPr>
        <p:blipFill rotWithShape="1">
          <a:blip r:embed="rId2"/>
          <a:srcRect l="21030" t="17779" r="18088" b="9934"/>
          <a:stretch/>
        </p:blipFill>
        <p:spPr>
          <a:xfrm>
            <a:off x="130358" y="136384"/>
            <a:ext cx="5940385" cy="3566186"/>
          </a:xfrm>
          <a:prstGeom prst="rect">
            <a:avLst/>
          </a:prstGeom>
        </p:spPr>
      </p:pic>
      <p:pic>
        <p:nvPicPr>
          <p:cNvPr id="8" name="Picture 7">
            <a:extLst>
              <a:ext uri="{FF2B5EF4-FFF2-40B4-BE49-F238E27FC236}">
                <a16:creationId xmlns:a16="http://schemas.microsoft.com/office/drawing/2014/main" id="{4A48D64F-3DA7-ACF2-F66B-C266B3A0464D}"/>
              </a:ext>
            </a:extLst>
          </p:cNvPr>
          <p:cNvPicPr>
            <a:picLocks noChangeAspect="1"/>
          </p:cNvPicPr>
          <p:nvPr/>
        </p:nvPicPr>
        <p:blipFill rotWithShape="1">
          <a:blip r:embed="rId3"/>
          <a:srcRect l="23824" t="19085" r="18088" b="20738"/>
          <a:stretch/>
        </p:blipFill>
        <p:spPr>
          <a:xfrm>
            <a:off x="6135532" y="2787698"/>
            <a:ext cx="5880847" cy="3922752"/>
          </a:xfrm>
          <a:prstGeom prst="rect">
            <a:avLst/>
          </a:prstGeom>
        </p:spPr>
      </p:pic>
    </p:spTree>
    <p:extLst>
      <p:ext uri="{BB962C8B-B14F-4D97-AF65-F5344CB8AC3E}">
        <p14:creationId xmlns:p14="http://schemas.microsoft.com/office/powerpoint/2010/main" val="279815206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F9187F-4F4B-E7BB-0745-07750A646B5F}"/>
              </a:ext>
            </a:extLst>
          </p:cNvPr>
          <p:cNvPicPr>
            <a:picLocks noChangeAspect="1"/>
          </p:cNvPicPr>
          <p:nvPr/>
        </p:nvPicPr>
        <p:blipFill rotWithShape="1">
          <a:blip r:embed="rId2"/>
          <a:srcRect l="19338" t="23007" r="25074" b="15817"/>
          <a:stretch/>
        </p:blipFill>
        <p:spPr>
          <a:xfrm>
            <a:off x="61289" y="75393"/>
            <a:ext cx="5845937" cy="3507255"/>
          </a:xfrm>
          <a:prstGeom prst="rect">
            <a:avLst/>
          </a:prstGeom>
        </p:spPr>
      </p:pic>
      <p:pic>
        <p:nvPicPr>
          <p:cNvPr id="8" name="Picture 7">
            <a:extLst>
              <a:ext uri="{FF2B5EF4-FFF2-40B4-BE49-F238E27FC236}">
                <a16:creationId xmlns:a16="http://schemas.microsoft.com/office/drawing/2014/main" id="{6378A79A-95E4-6E13-1872-DEFCD9941388}"/>
              </a:ext>
            </a:extLst>
          </p:cNvPr>
          <p:cNvPicPr>
            <a:picLocks noChangeAspect="1"/>
          </p:cNvPicPr>
          <p:nvPr/>
        </p:nvPicPr>
        <p:blipFill rotWithShape="1">
          <a:blip r:embed="rId3"/>
          <a:srcRect l="20368" t="23268" r="16250" b="21960"/>
          <a:stretch/>
        </p:blipFill>
        <p:spPr>
          <a:xfrm>
            <a:off x="6026046" y="3139680"/>
            <a:ext cx="6058377" cy="3587343"/>
          </a:xfrm>
          <a:prstGeom prst="rect">
            <a:avLst/>
          </a:prstGeom>
        </p:spPr>
      </p:pic>
    </p:spTree>
    <p:extLst>
      <p:ext uri="{BB962C8B-B14F-4D97-AF65-F5344CB8AC3E}">
        <p14:creationId xmlns:p14="http://schemas.microsoft.com/office/powerpoint/2010/main" val="142373531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44117D9-0CCE-ACC0-2AF1-733A265BF484}"/>
              </a:ext>
            </a:extLst>
          </p:cNvPr>
          <p:cNvPicPr>
            <a:picLocks noChangeAspect="1"/>
          </p:cNvPicPr>
          <p:nvPr/>
        </p:nvPicPr>
        <p:blipFill rotWithShape="1">
          <a:blip r:embed="rId2"/>
          <a:srcRect l="18824" t="22092" r="24044" b="14510"/>
          <a:stretch/>
        </p:blipFill>
        <p:spPr>
          <a:xfrm>
            <a:off x="64958" y="104930"/>
            <a:ext cx="6051822" cy="3777522"/>
          </a:xfrm>
          <a:prstGeom prst="rect">
            <a:avLst/>
          </a:prstGeom>
        </p:spPr>
      </p:pic>
      <p:pic>
        <p:nvPicPr>
          <p:cNvPr id="10" name="Picture 9">
            <a:extLst>
              <a:ext uri="{FF2B5EF4-FFF2-40B4-BE49-F238E27FC236}">
                <a16:creationId xmlns:a16="http://schemas.microsoft.com/office/drawing/2014/main" id="{49BBA2A4-CFF2-4F0B-5A7D-75C5F73C20FB}"/>
              </a:ext>
            </a:extLst>
          </p:cNvPr>
          <p:cNvPicPr>
            <a:picLocks noChangeAspect="1"/>
          </p:cNvPicPr>
          <p:nvPr/>
        </p:nvPicPr>
        <p:blipFill rotWithShape="1">
          <a:blip r:embed="rId3"/>
          <a:srcRect l="19117" t="21961" r="37675" b="23175"/>
          <a:stretch/>
        </p:blipFill>
        <p:spPr>
          <a:xfrm>
            <a:off x="6255161" y="2460835"/>
            <a:ext cx="5739652" cy="4228746"/>
          </a:xfrm>
          <a:prstGeom prst="rect">
            <a:avLst/>
          </a:prstGeom>
        </p:spPr>
      </p:pic>
    </p:spTree>
    <p:extLst>
      <p:ext uri="{BB962C8B-B14F-4D97-AF65-F5344CB8AC3E}">
        <p14:creationId xmlns:p14="http://schemas.microsoft.com/office/powerpoint/2010/main" val="389133794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A338B9-3C5F-61FE-406D-5475E7DE10A2}"/>
              </a:ext>
            </a:extLst>
          </p:cNvPr>
          <p:cNvPicPr>
            <a:picLocks noChangeAspect="1"/>
          </p:cNvPicPr>
          <p:nvPr/>
        </p:nvPicPr>
        <p:blipFill rotWithShape="1">
          <a:blip r:embed="rId2"/>
          <a:srcRect l="18824" t="21961" r="22573" b="16209"/>
          <a:stretch/>
        </p:blipFill>
        <p:spPr>
          <a:xfrm>
            <a:off x="1510553" y="188260"/>
            <a:ext cx="9170894" cy="2088776"/>
          </a:xfrm>
          <a:prstGeom prst="rect">
            <a:avLst/>
          </a:prstGeom>
        </p:spPr>
      </p:pic>
      <p:pic>
        <p:nvPicPr>
          <p:cNvPr id="5" name="Picture 4">
            <a:extLst>
              <a:ext uri="{FF2B5EF4-FFF2-40B4-BE49-F238E27FC236}">
                <a16:creationId xmlns:a16="http://schemas.microsoft.com/office/drawing/2014/main" id="{59A16292-5993-663A-BD97-8A42B198B2E0}"/>
              </a:ext>
            </a:extLst>
          </p:cNvPr>
          <p:cNvPicPr>
            <a:picLocks noChangeAspect="1"/>
          </p:cNvPicPr>
          <p:nvPr/>
        </p:nvPicPr>
        <p:blipFill rotWithShape="1">
          <a:blip r:embed="rId3"/>
          <a:srcRect l="20441" t="19476" r="35442" b="23269"/>
          <a:stretch/>
        </p:blipFill>
        <p:spPr>
          <a:xfrm>
            <a:off x="331694" y="2608729"/>
            <a:ext cx="5378824" cy="3926541"/>
          </a:xfrm>
          <a:prstGeom prst="rect">
            <a:avLst/>
          </a:prstGeom>
        </p:spPr>
      </p:pic>
      <p:pic>
        <p:nvPicPr>
          <p:cNvPr id="7" name="Picture 6">
            <a:extLst>
              <a:ext uri="{FF2B5EF4-FFF2-40B4-BE49-F238E27FC236}">
                <a16:creationId xmlns:a16="http://schemas.microsoft.com/office/drawing/2014/main" id="{AC212200-0A92-9D1B-2578-A76BF2C8AFC3}"/>
              </a:ext>
            </a:extLst>
          </p:cNvPr>
          <p:cNvPicPr>
            <a:picLocks noChangeAspect="1"/>
          </p:cNvPicPr>
          <p:nvPr/>
        </p:nvPicPr>
        <p:blipFill rotWithShape="1">
          <a:blip r:embed="rId4"/>
          <a:srcRect l="20662" t="22353" r="33823" b="27320"/>
          <a:stretch/>
        </p:blipFill>
        <p:spPr>
          <a:xfrm>
            <a:off x="6211664" y="2623280"/>
            <a:ext cx="5818693" cy="3911989"/>
          </a:xfrm>
          <a:prstGeom prst="rect">
            <a:avLst/>
          </a:prstGeom>
        </p:spPr>
      </p:pic>
    </p:spTree>
    <p:extLst>
      <p:ext uri="{BB962C8B-B14F-4D97-AF65-F5344CB8AC3E}">
        <p14:creationId xmlns:p14="http://schemas.microsoft.com/office/powerpoint/2010/main" val="142113786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6FCF63-6B64-E848-5A39-C43FB8D1C9F5}"/>
              </a:ext>
            </a:extLst>
          </p:cNvPr>
          <p:cNvPicPr>
            <a:picLocks noChangeAspect="1"/>
          </p:cNvPicPr>
          <p:nvPr/>
        </p:nvPicPr>
        <p:blipFill rotWithShape="1">
          <a:blip r:embed="rId2"/>
          <a:srcRect l="17647" t="21699" r="37426" b="13595"/>
          <a:stretch/>
        </p:blipFill>
        <p:spPr>
          <a:xfrm>
            <a:off x="103462" y="55037"/>
            <a:ext cx="5337968" cy="4324541"/>
          </a:xfrm>
          <a:prstGeom prst="rect">
            <a:avLst/>
          </a:prstGeom>
        </p:spPr>
      </p:pic>
      <p:pic>
        <p:nvPicPr>
          <p:cNvPr id="5" name="Picture 4">
            <a:extLst>
              <a:ext uri="{FF2B5EF4-FFF2-40B4-BE49-F238E27FC236}">
                <a16:creationId xmlns:a16="http://schemas.microsoft.com/office/drawing/2014/main" id="{BAAB5995-FB3B-8B86-001F-451F31E8333F}"/>
              </a:ext>
            </a:extLst>
          </p:cNvPr>
          <p:cNvPicPr>
            <a:picLocks noChangeAspect="1"/>
          </p:cNvPicPr>
          <p:nvPr/>
        </p:nvPicPr>
        <p:blipFill rotWithShape="1">
          <a:blip r:embed="rId3"/>
          <a:srcRect l="20294" t="22092" r="31103" b="23399"/>
          <a:stretch/>
        </p:blipFill>
        <p:spPr>
          <a:xfrm>
            <a:off x="5643217" y="2638269"/>
            <a:ext cx="6393444" cy="4033385"/>
          </a:xfrm>
          <a:prstGeom prst="rect">
            <a:avLst/>
          </a:prstGeom>
        </p:spPr>
      </p:pic>
    </p:spTree>
    <p:extLst>
      <p:ext uri="{BB962C8B-B14F-4D97-AF65-F5344CB8AC3E}">
        <p14:creationId xmlns:p14="http://schemas.microsoft.com/office/powerpoint/2010/main" val="257380326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963FF9-66CE-78B9-4DAC-754359397727}"/>
              </a:ext>
            </a:extLst>
          </p:cNvPr>
          <p:cNvPicPr>
            <a:picLocks noChangeAspect="1"/>
          </p:cNvPicPr>
          <p:nvPr/>
        </p:nvPicPr>
        <p:blipFill rotWithShape="1">
          <a:blip r:embed="rId2"/>
          <a:srcRect l="18089" t="18955" r="29337" b="10456"/>
          <a:stretch/>
        </p:blipFill>
        <p:spPr>
          <a:xfrm>
            <a:off x="6364942" y="3029824"/>
            <a:ext cx="5378887" cy="3688808"/>
          </a:xfrm>
          <a:prstGeom prst="rect">
            <a:avLst/>
          </a:prstGeom>
        </p:spPr>
      </p:pic>
      <p:pic>
        <p:nvPicPr>
          <p:cNvPr id="7" name="Picture 6">
            <a:extLst>
              <a:ext uri="{FF2B5EF4-FFF2-40B4-BE49-F238E27FC236}">
                <a16:creationId xmlns:a16="http://schemas.microsoft.com/office/drawing/2014/main" id="{C87F3F3B-A916-73FE-40A8-251F1E451303}"/>
              </a:ext>
            </a:extLst>
          </p:cNvPr>
          <p:cNvPicPr>
            <a:picLocks noChangeAspect="1"/>
          </p:cNvPicPr>
          <p:nvPr/>
        </p:nvPicPr>
        <p:blipFill rotWithShape="1">
          <a:blip r:embed="rId3"/>
          <a:srcRect l="18015" t="19608" r="32795" b="12288"/>
          <a:stretch/>
        </p:blipFill>
        <p:spPr>
          <a:xfrm>
            <a:off x="247010" y="3029824"/>
            <a:ext cx="4999548" cy="3688808"/>
          </a:xfrm>
          <a:prstGeom prst="rect">
            <a:avLst/>
          </a:prstGeom>
        </p:spPr>
      </p:pic>
      <p:pic>
        <p:nvPicPr>
          <p:cNvPr id="3" name="Picture 2">
            <a:extLst>
              <a:ext uri="{FF2B5EF4-FFF2-40B4-BE49-F238E27FC236}">
                <a16:creationId xmlns:a16="http://schemas.microsoft.com/office/drawing/2014/main" id="{67265323-AFCB-4C9A-DCE4-D33575E01266}"/>
              </a:ext>
            </a:extLst>
          </p:cNvPr>
          <p:cNvPicPr>
            <a:picLocks noChangeAspect="1"/>
          </p:cNvPicPr>
          <p:nvPr/>
        </p:nvPicPr>
        <p:blipFill rotWithShape="1">
          <a:blip r:embed="rId4"/>
          <a:srcRect l="22059" t="19738" r="7941" b="16994"/>
          <a:stretch/>
        </p:blipFill>
        <p:spPr>
          <a:xfrm>
            <a:off x="2097742" y="139369"/>
            <a:ext cx="8534400" cy="2588842"/>
          </a:xfrm>
          <a:prstGeom prst="rect">
            <a:avLst/>
          </a:prstGeom>
        </p:spPr>
      </p:pic>
    </p:spTree>
    <p:extLst>
      <p:ext uri="{BB962C8B-B14F-4D97-AF65-F5344CB8AC3E}">
        <p14:creationId xmlns:p14="http://schemas.microsoft.com/office/powerpoint/2010/main" val="2732491618"/>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706D30-BB07-4B91-0863-5B042E05807B}"/>
              </a:ext>
            </a:extLst>
          </p:cNvPr>
          <p:cNvPicPr>
            <a:picLocks noChangeAspect="1"/>
          </p:cNvPicPr>
          <p:nvPr/>
        </p:nvPicPr>
        <p:blipFill rotWithShape="1">
          <a:blip r:embed="rId2"/>
          <a:srcRect l="18529" t="21569" r="9412" b="9412"/>
          <a:stretch/>
        </p:blipFill>
        <p:spPr>
          <a:xfrm>
            <a:off x="94938" y="74950"/>
            <a:ext cx="5659393" cy="3432748"/>
          </a:xfrm>
          <a:prstGeom prst="rect">
            <a:avLst/>
          </a:prstGeom>
        </p:spPr>
      </p:pic>
      <p:pic>
        <p:nvPicPr>
          <p:cNvPr id="5" name="Picture 4">
            <a:extLst>
              <a:ext uri="{FF2B5EF4-FFF2-40B4-BE49-F238E27FC236}">
                <a16:creationId xmlns:a16="http://schemas.microsoft.com/office/drawing/2014/main" id="{F1B4460C-669A-3F93-897F-79192D8F8DF5}"/>
              </a:ext>
            </a:extLst>
          </p:cNvPr>
          <p:cNvPicPr>
            <a:picLocks noChangeAspect="1"/>
          </p:cNvPicPr>
          <p:nvPr/>
        </p:nvPicPr>
        <p:blipFill rotWithShape="1">
          <a:blip r:embed="rId3"/>
          <a:srcRect l="20001" t="21699" r="29484" b="25098"/>
          <a:stretch/>
        </p:blipFill>
        <p:spPr>
          <a:xfrm>
            <a:off x="5910974" y="3026251"/>
            <a:ext cx="6158753" cy="3648636"/>
          </a:xfrm>
          <a:prstGeom prst="rect">
            <a:avLst/>
          </a:prstGeom>
        </p:spPr>
      </p:pic>
    </p:spTree>
    <p:extLst>
      <p:ext uri="{BB962C8B-B14F-4D97-AF65-F5344CB8AC3E}">
        <p14:creationId xmlns:p14="http://schemas.microsoft.com/office/powerpoint/2010/main" val="171682535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272F11-64D1-6D10-B994-71436B759939}"/>
              </a:ext>
            </a:extLst>
          </p:cNvPr>
          <p:cNvSpPr txBox="1"/>
          <p:nvPr/>
        </p:nvSpPr>
        <p:spPr>
          <a:xfrm>
            <a:off x="524655" y="1467008"/>
            <a:ext cx="11272604" cy="4401205"/>
          </a:xfrm>
          <a:prstGeom prst="rect">
            <a:avLst/>
          </a:prstGeom>
          <a:noFill/>
        </p:spPr>
        <p:txBody>
          <a:bodyPr wrap="square">
            <a:spAutoFit/>
          </a:bodyPr>
          <a:lstStyle/>
          <a:p>
            <a:pPr algn="just">
              <a:lnSpc>
                <a:spcPct val="200000"/>
              </a:lnSpc>
            </a:pPr>
            <a:r>
              <a:rPr lang="en-US" sz="2800" b="0" i="0" dirty="0">
                <a:solidFill>
                  <a:schemeClr val="bg1"/>
                </a:solidFill>
                <a:effectLst/>
              </a:rPr>
              <a:t>A </a:t>
            </a:r>
            <a:r>
              <a:rPr lang="en-US" sz="2800" b="1" i="0" dirty="0">
                <a:solidFill>
                  <a:schemeClr val="bg1"/>
                </a:solidFill>
                <a:effectLst/>
              </a:rPr>
              <a:t>results section</a:t>
            </a:r>
            <a:r>
              <a:rPr lang="en-US" sz="2800" b="0" i="0" dirty="0">
                <a:solidFill>
                  <a:schemeClr val="bg1"/>
                </a:solidFill>
                <a:effectLst/>
              </a:rPr>
              <a:t> is where you report the main findings of the </a:t>
            </a:r>
            <a:r>
              <a:rPr lang="en-US" sz="2800" b="0" i="0" u="none" strike="noStrike" dirty="0">
                <a:solidFill>
                  <a:schemeClr val="bg1"/>
                </a:solidFill>
                <a:effectLst/>
                <a:hlinkClick r:id="rId2">
                  <a:extLst>
                    <a:ext uri="{A12FA001-AC4F-418D-AE19-62706E023703}">
                      <ahyp:hlinkClr xmlns:ahyp="http://schemas.microsoft.com/office/drawing/2018/hyperlinkcolor" val="tx"/>
                    </a:ext>
                  </a:extLst>
                </a:hlinkClick>
              </a:rPr>
              <a:t>data collection</a:t>
            </a:r>
            <a:r>
              <a:rPr lang="en-US" sz="2800" b="0" i="0" dirty="0">
                <a:solidFill>
                  <a:schemeClr val="bg1"/>
                </a:solidFill>
                <a:effectLst/>
              </a:rPr>
              <a:t> and analysis you conducted for your research. You should report all relevant results concisely and objectively, in a logical order. Don’t include subjective interpretations of why you found these results or what they mean—any evaluation should be saved for the </a:t>
            </a:r>
            <a:r>
              <a:rPr lang="en-US" sz="2800" b="0" i="0" u="none" strike="noStrike" dirty="0">
                <a:solidFill>
                  <a:schemeClr val="bg1"/>
                </a:solidFill>
                <a:effectLst/>
                <a:hlinkClick r:id="rId3">
                  <a:extLst>
                    <a:ext uri="{A12FA001-AC4F-418D-AE19-62706E023703}">
                      <ahyp:hlinkClr xmlns:ahyp="http://schemas.microsoft.com/office/drawing/2018/hyperlinkcolor" val="tx"/>
                    </a:ext>
                  </a:extLst>
                </a:hlinkClick>
              </a:rPr>
              <a:t>discussion section</a:t>
            </a:r>
            <a:r>
              <a:rPr lang="en-US" sz="2800" b="0" i="0" dirty="0">
                <a:solidFill>
                  <a:schemeClr val="bg1"/>
                </a:solidFill>
                <a:effectLst/>
              </a:rPr>
              <a:t>.</a:t>
            </a:r>
            <a:endParaRPr lang="en-US" sz="2800" dirty="0">
              <a:solidFill>
                <a:schemeClr val="bg1"/>
              </a:solidFill>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4348902" y="512200"/>
            <a:ext cx="5440557" cy="584775"/>
          </a:xfrm>
          <a:prstGeom prst="rect">
            <a:avLst/>
          </a:prstGeom>
          <a:noFill/>
        </p:spPr>
        <p:txBody>
          <a:bodyPr wrap="square" rtlCol="0">
            <a:spAutoFit/>
          </a:bodyPr>
          <a:lstStyle/>
          <a:p>
            <a:r>
              <a:rPr lang="en-US" sz="3200" b="1" dirty="0">
                <a:solidFill>
                  <a:schemeClr val="bg1"/>
                </a:solidFill>
              </a:rPr>
              <a:t>Research Findings </a:t>
            </a:r>
          </a:p>
        </p:txBody>
      </p:sp>
    </p:spTree>
    <p:extLst>
      <p:ext uri="{BB962C8B-B14F-4D97-AF65-F5344CB8AC3E}">
        <p14:creationId xmlns:p14="http://schemas.microsoft.com/office/powerpoint/2010/main" val="127506286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272F11-64D1-6D10-B994-71436B759939}"/>
              </a:ext>
            </a:extLst>
          </p:cNvPr>
          <p:cNvSpPr txBox="1"/>
          <p:nvPr/>
        </p:nvSpPr>
        <p:spPr>
          <a:xfrm>
            <a:off x="209861" y="1498733"/>
            <a:ext cx="11737299" cy="4401205"/>
          </a:xfrm>
          <a:prstGeom prst="rect">
            <a:avLst/>
          </a:prstGeom>
          <a:noFill/>
        </p:spPr>
        <p:txBody>
          <a:bodyPr wrap="square">
            <a:spAutoFit/>
          </a:bodyPr>
          <a:lstStyle/>
          <a:p>
            <a:pPr algn="just">
              <a:lnSpc>
                <a:spcPct val="200000"/>
              </a:lnSpc>
            </a:pPr>
            <a:r>
              <a:rPr lang="en-US" sz="2000" b="1" i="0" dirty="0">
                <a:solidFill>
                  <a:schemeClr val="bg1"/>
                </a:solidFill>
                <a:effectLst/>
                <a:latin typeface="Inter"/>
              </a:rPr>
              <a:t>Here are a few best practices:</a:t>
            </a:r>
          </a:p>
          <a:p>
            <a:pPr marL="285750" indent="-285750" algn="just">
              <a:lnSpc>
                <a:spcPct val="200000"/>
              </a:lnSpc>
              <a:buFont typeface="Wingdings" panose="05000000000000000000" pitchFamily="2" charset="2"/>
              <a:buChar char="§"/>
            </a:pPr>
            <a:r>
              <a:rPr lang="en-US" sz="2000" b="0" i="0" dirty="0">
                <a:solidFill>
                  <a:schemeClr val="bg1"/>
                </a:solidFill>
                <a:effectLst/>
                <a:latin typeface="Inter"/>
              </a:rPr>
              <a:t>Your results should always be written in the</a:t>
            </a:r>
            <a:r>
              <a:rPr lang="en-US" sz="2000" b="1" i="0" dirty="0">
                <a:solidFill>
                  <a:schemeClr val="bg1"/>
                </a:solidFill>
                <a:effectLst/>
                <a:latin typeface="Inter"/>
              </a:rPr>
              <a:t> </a:t>
            </a:r>
            <a:r>
              <a:rPr lang="en-US" sz="2000" b="1" dirty="0">
                <a:solidFill>
                  <a:schemeClr val="bg1"/>
                </a:solidFill>
                <a:latin typeface="Inter"/>
              </a:rPr>
              <a:t>past tense</a:t>
            </a:r>
            <a:r>
              <a:rPr lang="en-US" sz="2000" dirty="0">
                <a:solidFill>
                  <a:schemeClr val="bg1"/>
                </a:solidFill>
                <a:latin typeface="Inter"/>
              </a:rPr>
              <a:t>.</a:t>
            </a:r>
            <a:endParaRPr lang="en-US" sz="2000" b="0" i="0" dirty="0">
              <a:solidFill>
                <a:schemeClr val="bg1"/>
              </a:solidFill>
              <a:effectLst/>
              <a:latin typeface="Inter"/>
            </a:endParaRPr>
          </a:p>
          <a:p>
            <a:pPr marL="285750" indent="-285750" algn="just">
              <a:lnSpc>
                <a:spcPct val="200000"/>
              </a:lnSpc>
              <a:buFont typeface="Wingdings" panose="05000000000000000000" pitchFamily="2" charset="2"/>
              <a:buChar char="§"/>
            </a:pPr>
            <a:r>
              <a:rPr lang="en-US" sz="2000" b="0" i="0" dirty="0">
                <a:solidFill>
                  <a:schemeClr val="bg1"/>
                </a:solidFill>
                <a:effectLst/>
                <a:latin typeface="Inter"/>
              </a:rPr>
              <a:t>It should be written as </a:t>
            </a:r>
            <a:r>
              <a:rPr lang="en-US" sz="2000" b="1" dirty="0">
                <a:solidFill>
                  <a:schemeClr val="bg1"/>
                </a:solidFill>
                <a:latin typeface="Inter"/>
              </a:rPr>
              <a:t>concisely</a:t>
            </a:r>
            <a:r>
              <a:rPr lang="en-US" sz="2000" dirty="0">
                <a:solidFill>
                  <a:schemeClr val="bg1"/>
                </a:solidFill>
                <a:latin typeface="Inter"/>
              </a:rPr>
              <a:t> </a:t>
            </a:r>
            <a:r>
              <a:rPr lang="en-US" sz="2000" b="0" i="0" dirty="0">
                <a:solidFill>
                  <a:schemeClr val="bg1"/>
                </a:solidFill>
                <a:effectLst/>
                <a:latin typeface="Inter"/>
              </a:rPr>
              <a:t>as possible.</a:t>
            </a:r>
          </a:p>
          <a:p>
            <a:pPr marL="285750" indent="-285750" algn="just">
              <a:lnSpc>
                <a:spcPct val="200000"/>
              </a:lnSpc>
              <a:buFont typeface="Wingdings" panose="05000000000000000000" pitchFamily="2" charset="2"/>
              <a:buChar char="§"/>
            </a:pPr>
            <a:r>
              <a:rPr lang="en-US" sz="2000" b="0" i="0" dirty="0">
                <a:solidFill>
                  <a:schemeClr val="bg1"/>
                </a:solidFill>
                <a:effectLst/>
                <a:latin typeface="Inter"/>
              </a:rPr>
              <a:t>Only include results that are directly relevant to answering your </a:t>
            </a:r>
            <a:r>
              <a:rPr lang="en-US" sz="2000" b="1" dirty="0">
                <a:solidFill>
                  <a:schemeClr val="bg1"/>
                </a:solidFill>
                <a:latin typeface="Inter"/>
              </a:rPr>
              <a:t>research questions</a:t>
            </a:r>
            <a:r>
              <a:rPr lang="en-US" sz="2000" dirty="0">
                <a:solidFill>
                  <a:schemeClr val="bg1"/>
                </a:solidFill>
                <a:latin typeface="Inter"/>
              </a:rPr>
              <a:t>.</a:t>
            </a:r>
          </a:p>
          <a:p>
            <a:pPr marL="285750" indent="-285750" algn="just">
              <a:lnSpc>
                <a:spcPct val="200000"/>
              </a:lnSpc>
              <a:buFont typeface="Wingdings" panose="05000000000000000000" pitchFamily="2" charset="2"/>
              <a:buChar char="§"/>
            </a:pPr>
            <a:r>
              <a:rPr lang="en-US" sz="2000" b="0" i="0" dirty="0">
                <a:solidFill>
                  <a:schemeClr val="bg1"/>
                </a:solidFill>
                <a:effectLst/>
                <a:latin typeface="Inter"/>
              </a:rPr>
              <a:t>Avoid speculative or interpretative words like “appears” or “implies.”</a:t>
            </a:r>
          </a:p>
          <a:p>
            <a:pPr marL="285750" indent="-285750" algn="just">
              <a:lnSpc>
                <a:spcPct val="200000"/>
              </a:lnSpc>
              <a:buFont typeface="Wingdings" panose="05000000000000000000" pitchFamily="2" charset="2"/>
              <a:buChar char="§"/>
            </a:pPr>
            <a:r>
              <a:rPr lang="en-US" sz="2000" b="0" i="0" dirty="0">
                <a:solidFill>
                  <a:schemeClr val="bg1"/>
                </a:solidFill>
                <a:effectLst/>
                <a:latin typeface="Inter"/>
              </a:rPr>
              <a:t>Always start with your broadest results first, then flow into your more granular (but still relevant) ones. </a:t>
            </a:r>
          </a:p>
        </p:txBody>
      </p:sp>
      <p:sp>
        <p:nvSpPr>
          <p:cNvPr id="6" name="TextBox 5">
            <a:extLst>
              <a:ext uri="{FF2B5EF4-FFF2-40B4-BE49-F238E27FC236}">
                <a16:creationId xmlns:a16="http://schemas.microsoft.com/office/drawing/2014/main" id="{82053BF8-A615-C2F1-712C-86E60218E5CD}"/>
              </a:ext>
            </a:extLst>
          </p:cNvPr>
          <p:cNvSpPr txBox="1"/>
          <p:nvPr/>
        </p:nvSpPr>
        <p:spPr>
          <a:xfrm>
            <a:off x="4348902" y="512200"/>
            <a:ext cx="5440557" cy="584775"/>
          </a:xfrm>
          <a:prstGeom prst="rect">
            <a:avLst/>
          </a:prstGeom>
          <a:noFill/>
        </p:spPr>
        <p:txBody>
          <a:bodyPr wrap="square" rtlCol="0">
            <a:spAutoFit/>
          </a:bodyPr>
          <a:lstStyle/>
          <a:p>
            <a:r>
              <a:rPr lang="en-US" sz="3200" b="1" dirty="0">
                <a:solidFill>
                  <a:schemeClr val="bg1"/>
                </a:solidFill>
              </a:rPr>
              <a:t>Research Findings </a:t>
            </a:r>
          </a:p>
        </p:txBody>
      </p:sp>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2210239" cy="369332"/>
          </a:xfrm>
          <a:prstGeom prst="rect">
            <a:avLst/>
          </a:prstGeom>
          <a:noFill/>
        </p:spPr>
        <p:txBody>
          <a:bodyPr wrap="square">
            <a:spAutoFit/>
          </a:bodyPr>
          <a:lstStyle/>
          <a:p>
            <a:r>
              <a:rPr lang="en-US" b="0" i="0" dirty="0">
                <a:solidFill>
                  <a:schemeClr val="bg1"/>
                </a:solidFill>
                <a:effectLst/>
                <a:latin typeface="Inter"/>
              </a:rPr>
              <a:t>(George, T.,2022)</a:t>
            </a:r>
            <a:endParaRPr lang="en-US" dirty="0">
              <a:solidFill>
                <a:schemeClr val="bg1"/>
              </a:solidFill>
            </a:endParaRPr>
          </a:p>
        </p:txBody>
      </p:sp>
    </p:spTree>
    <p:extLst>
      <p:ext uri="{BB962C8B-B14F-4D97-AF65-F5344CB8AC3E}">
        <p14:creationId xmlns:p14="http://schemas.microsoft.com/office/powerpoint/2010/main" val="3612717398"/>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272F11-64D1-6D10-B994-71436B759939}"/>
              </a:ext>
            </a:extLst>
          </p:cNvPr>
          <p:cNvSpPr txBox="1"/>
          <p:nvPr/>
        </p:nvSpPr>
        <p:spPr>
          <a:xfrm>
            <a:off x="704538" y="1355313"/>
            <a:ext cx="11182661"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v"/>
            </a:pPr>
            <a:r>
              <a:rPr lang="en-US" sz="2000" b="0" i="0" dirty="0">
                <a:solidFill>
                  <a:schemeClr val="bg1"/>
                </a:solidFill>
                <a:effectLst/>
              </a:rPr>
              <a:t>For each question or hypothesis, share:</a:t>
            </a:r>
          </a:p>
          <a:p>
            <a:pPr marL="342900" indent="-342900" algn="just">
              <a:lnSpc>
                <a:spcPct val="200000"/>
              </a:lnSpc>
              <a:buFont typeface="Wingdings" panose="05000000000000000000" pitchFamily="2" charset="2"/>
              <a:buChar char="§"/>
            </a:pPr>
            <a:r>
              <a:rPr lang="en-US" sz="2000" b="0" i="0" dirty="0">
                <a:solidFill>
                  <a:schemeClr val="bg1"/>
                </a:solidFill>
                <a:effectLst/>
              </a:rPr>
              <a:t>A reminder of the type of analysis you used (e.g., a two-sample </a:t>
            </a:r>
            <a:r>
              <a:rPr lang="en-US" sz="2000" b="1" i="1" dirty="0">
                <a:solidFill>
                  <a:schemeClr val="bg1"/>
                </a:solidFill>
              </a:rPr>
              <a:t>t-test</a:t>
            </a:r>
            <a:r>
              <a:rPr lang="en-US" sz="2000" b="0" i="0" dirty="0">
                <a:solidFill>
                  <a:schemeClr val="bg1"/>
                </a:solidFill>
                <a:effectLst/>
              </a:rPr>
              <a:t> or </a:t>
            </a:r>
            <a:r>
              <a:rPr lang="en-US" sz="2000" dirty="0">
                <a:solidFill>
                  <a:schemeClr val="bg1"/>
                </a:solidFill>
              </a:rPr>
              <a:t>simple </a:t>
            </a:r>
            <a:r>
              <a:rPr lang="en-US" sz="2000" b="1" dirty="0">
                <a:solidFill>
                  <a:schemeClr val="bg1"/>
                </a:solidFill>
              </a:rPr>
              <a:t>linear regression</a:t>
            </a:r>
            <a:r>
              <a:rPr lang="en-US" sz="2000" b="0" i="0" dirty="0">
                <a:solidFill>
                  <a:schemeClr val="bg1"/>
                </a:solidFill>
                <a:effectLst/>
              </a:rPr>
              <a:t>). A more detailed description of your analysis should go in your </a:t>
            </a:r>
            <a:r>
              <a:rPr lang="en-US" sz="2000" b="1" dirty="0">
                <a:solidFill>
                  <a:schemeClr val="bg1"/>
                </a:solidFill>
              </a:rPr>
              <a:t>methodology</a:t>
            </a:r>
            <a:r>
              <a:rPr lang="en-US" sz="2000" dirty="0">
                <a:solidFill>
                  <a:schemeClr val="bg1"/>
                </a:solidFill>
              </a:rPr>
              <a:t> </a:t>
            </a:r>
            <a:r>
              <a:rPr lang="en-US" sz="2000" b="0" i="0" dirty="0">
                <a:solidFill>
                  <a:schemeClr val="bg1"/>
                </a:solidFill>
                <a:effectLst/>
              </a:rPr>
              <a:t>section.</a:t>
            </a:r>
          </a:p>
          <a:p>
            <a:pPr marL="342900" indent="-342900" algn="just">
              <a:lnSpc>
                <a:spcPct val="200000"/>
              </a:lnSpc>
              <a:buFont typeface="Wingdings" panose="05000000000000000000" pitchFamily="2" charset="2"/>
              <a:buChar char="§"/>
            </a:pPr>
            <a:r>
              <a:rPr lang="en-US" sz="2000" b="0" i="0" dirty="0">
                <a:solidFill>
                  <a:schemeClr val="bg1"/>
                </a:solidFill>
                <a:effectLst/>
              </a:rPr>
              <a:t>A concise summary of each relevant result, both positive and negative. This can include any relevant descriptive statistics (e.g., </a:t>
            </a:r>
            <a:r>
              <a:rPr lang="en-US" sz="2000" b="1" dirty="0">
                <a:solidFill>
                  <a:schemeClr val="bg1"/>
                </a:solidFill>
              </a:rPr>
              <a:t>means</a:t>
            </a:r>
            <a:r>
              <a:rPr lang="en-US" sz="2000" b="0" i="0" dirty="0">
                <a:solidFill>
                  <a:schemeClr val="bg1"/>
                </a:solidFill>
                <a:effectLst/>
              </a:rPr>
              <a:t> and </a:t>
            </a:r>
            <a:r>
              <a:rPr lang="en-US" sz="2000" b="1" dirty="0">
                <a:solidFill>
                  <a:schemeClr val="bg1"/>
                </a:solidFill>
              </a:rPr>
              <a:t>standard deviations</a:t>
            </a:r>
            <a:r>
              <a:rPr lang="en-US" sz="2000" b="0" i="0" dirty="0">
                <a:solidFill>
                  <a:schemeClr val="bg1"/>
                </a:solidFill>
                <a:effectLst/>
              </a:rPr>
              <a:t>) </a:t>
            </a:r>
          </a:p>
          <a:p>
            <a:pPr marL="342900" indent="-342900" algn="just">
              <a:lnSpc>
                <a:spcPct val="200000"/>
              </a:lnSpc>
              <a:buFont typeface="Wingdings" panose="05000000000000000000" pitchFamily="2" charset="2"/>
              <a:buChar char="§"/>
            </a:pPr>
            <a:r>
              <a:rPr lang="en-US" sz="2000" b="0" i="0" dirty="0">
                <a:solidFill>
                  <a:schemeClr val="bg1"/>
                </a:solidFill>
                <a:effectLst/>
              </a:rPr>
              <a:t>Remember, these numbers are often placed in parentheses.</a:t>
            </a:r>
          </a:p>
        </p:txBody>
      </p:sp>
      <p:sp>
        <p:nvSpPr>
          <p:cNvPr id="6" name="TextBox 5">
            <a:extLst>
              <a:ext uri="{FF2B5EF4-FFF2-40B4-BE49-F238E27FC236}">
                <a16:creationId xmlns:a16="http://schemas.microsoft.com/office/drawing/2014/main" id="{82053BF8-A615-C2F1-712C-86E60218E5CD}"/>
              </a:ext>
            </a:extLst>
          </p:cNvPr>
          <p:cNvSpPr txBox="1"/>
          <p:nvPr/>
        </p:nvSpPr>
        <p:spPr>
          <a:xfrm>
            <a:off x="2869580" y="619611"/>
            <a:ext cx="5440557" cy="584775"/>
          </a:xfrm>
          <a:prstGeom prst="rect">
            <a:avLst/>
          </a:prstGeom>
          <a:noFill/>
        </p:spPr>
        <p:txBody>
          <a:bodyPr wrap="square" rtlCol="0">
            <a:spAutoFit/>
          </a:bodyPr>
          <a:lstStyle/>
          <a:p>
            <a:r>
              <a:rPr lang="en-US" sz="3200" b="1" dirty="0">
                <a:solidFill>
                  <a:schemeClr val="bg1"/>
                </a:solidFill>
              </a:rPr>
              <a:t>Quantitative Research Results </a:t>
            </a:r>
          </a:p>
        </p:txBody>
      </p:sp>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pPr algn="ctr"/>
            <a:r>
              <a:rPr lang="en-US" b="0" i="0" dirty="0">
                <a:solidFill>
                  <a:schemeClr val="bg1"/>
                </a:solidFill>
                <a:effectLst/>
                <a:latin typeface="Inter"/>
              </a:rPr>
              <a:t>(George, T.,2022)</a:t>
            </a:r>
            <a:endParaRPr lang="en-US" dirty="0">
              <a:solidFill>
                <a:schemeClr val="bg1"/>
              </a:solidFill>
            </a:endParaRPr>
          </a:p>
        </p:txBody>
      </p:sp>
    </p:spTree>
    <p:extLst>
      <p:ext uri="{BB962C8B-B14F-4D97-AF65-F5344CB8AC3E}">
        <p14:creationId xmlns:p14="http://schemas.microsoft.com/office/powerpoint/2010/main" val="278959258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272F11-64D1-6D10-B994-71436B759939}"/>
              </a:ext>
            </a:extLst>
          </p:cNvPr>
          <p:cNvSpPr txBox="1"/>
          <p:nvPr/>
        </p:nvSpPr>
        <p:spPr>
          <a:xfrm>
            <a:off x="119920" y="1355313"/>
            <a:ext cx="11617378" cy="3785652"/>
          </a:xfrm>
          <a:prstGeom prst="rect">
            <a:avLst/>
          </a:prstGeom>
          <a:noFill/>
        </p:spPr>
        <p:txBody>
          <a:bodyPr wrap="square">
            <a:spAutoFit/>
          </a:bodyPr>
          <a:lstStyle/>
          <a:p>
            <a:pPr marL="285750" indent="-285750" algn="just">
              <a:lnSpc>
                <a:spcPct val="200000"/>
              </a:lnSpc>
              <a:buFont typeface="Wingdings" panose="05000000000000000000" pitchFamily="2" charset="2"/>
              <a:buChar char="§"/>
            </a:pPr>
            <a:r>
              <a:rPr lang="en-US" sz="2000" b="0" i="0" dirty="0">
                <a:solidFill>
                  <a:schemeClr val="bg1"/>
                </a:solidFill>
                <a:effectLst/>
              </a:rPr>
              <a:t>A brief statement of how each result relates to the question, or whether the hypothesis was supported. You can briefly mention any results that didn’t fit with your expectations and assumptions, but save any speculation on their meaning or consequences for your</a:t>
            </a:r>
            <a:r>
              <a:rPr lang="en-US" sz="2000" b="1" i="0" dirty="0">
                <a:solidFill>
                  <a:schemeClr val="bg1"/>
                </a:solidFill>
                <a:effectLst/>
              </a:rPr>
              <a:t> </a:t>
            </a:r>
            <a:r>
              <a:rPr lang="en-US" sz="2000" b="1" dirty="0">
                <a:solidFill>
                  <a:schemeClr val="bg1"/>
                </a:solidFill>
              </a:rPr>
              <a:t>discussion</a:t>
            </a:r>
            <a:r>
              <a:rPr lang="en-US" sz="2000" b="1" i="0" dirty="0">
                <a:solidFill>
                  <a:schemeClr val="bg1"/>
                </a:solidFill>
                <a:effectLst/>
              </a:rPr>
              <a:t> </a:t>
            </a:r>
            <a:r>
              <a:rPr lang="en-US" sz="2000" b="0" i="0" dirty="0">
                <a:solidFill>
                  <a:schemeClr val="bg1"/>
                </a:solidFill>
                <a:effectLst/>
              </a:rPr>
              <a:t>and </a:t>
            </a:r>
            <a:r>
              <a:rPr lang="en-US" sz="2000" b="1" i="0" u="none" strike="noStrike" dirty="0">
                <a:solidFill>
                  <a:schemeClr val="bg1"/>
                </a:solidFill>
                <a:effectLst/>
                <a:hlinkClick r:id="rId2">
                  <a:extLst>
                    <a:ext uri="{A12FA001-AC4F-418D-AE19-62706E023703}">
                      <ahyp:hlinkClr xmlns:ahyp="http://schemas.microsoft.com/office/drawing/2018/hyperlinkcolor" val="tx"/>
                    </a:ext>
                  </a:extLst>
                </a:hlinkClick>
              </a:rPr>
              <a:t>conclusio</a:t>
            </a:r>
            <a:r>
              <a:rPr lang="en-US" sz="2000" b="1" dirty="0">
                <a:solidFill>
                  <a:schemeClr val="bg1"/>
                </a:solidFill>
                <a:hlinkClick r:id="rId2">
                  <a:extLst>
                    <a:ext uri="{A12FA001-AC4F-418D-AE19-62706E023703}">
                      <ahyp:hlinkClr xmlns:ahyp="http://schemas.microsoft.com/office/drawing/2018/hyperlinkcolor" val="tx"/>
                    </a:ext>
                  </a:extLst>
                </a:hlinkClick>
              </a:rPr>
              <a:t>n</a:t>
            </a:r>
            <a:r>
              <a:rPr lang="en-US" sz="2000" b="1" dirty="0">
                <a:solidFill>
                  <a:schemeClr val="bg1"/>
                </a:solidFill>
              </a:rPr>
              <a:t>.</a:t>
            </a:r>
            <a:endParaRPr lang="en-US" sz="2000" b="1" i="0" u="none" strike="noStrike" dirty="0">
              <a:solidFill>
                <a:schemeClr val="bg1"/>
              </a:solidFill>
              <a:effectLst/>
            </a:endParaRPr>
          </a:p>
          <a:p>
            <a:pPr marL="285750" indent="-285750" algn="just">
              <a:lnSpc>
                <a:spcPct val="200000"/>
              </a:lnSpc>
              <a:buFont typeface="Wingdings" panose="05000000000000000000" pitchFamily="2" charset="2"/>
              <a:buChar char="§"/>
            </a:pPr>
            <a:r>
              <a:rPr lang="en-US" sz="2000" b="0" i="0" dirty="0">
                <a:solidFill>
                  <a:schemeClr val="bg1"/>
                </a:solidFill>
                <a:effectLst/>
                <a:latin typeface="Inter"/>
              </a:rPr>
              <a:t>In quantitative research, it’s often helpful to include visual elements such as graphs, charts, and </a:t>
            </a:r>
            <a:r>
              <a:rPr lang="en-US" sz="2000" b="1" dirty="0">
                <a:solidFill>
                  <a:schemeClr val="bg1"/>
                </a:solidFill>
                <a:latin typeface="Inter"/>
              </a:rPr>
              <a:t>tables</a:t>
            </a:r>
            <a:r>
              <a:rPr lang="en-US" sz="2000" b="0" i="0" dirty="0">
                <a:solidFill>
                  <a:schemeClr val="bg1"/>
                </a:solidFill>
                <a:effectLst/>
                <a:latin typeface="Inter"/>
              </a:rPr>
              <a:t>, but only if they are directly relevant to your results. Give these elements clear, descriptive titles and labels so that your reader can easily understand what is being shown</a:t>
            </a:r>
            <a:endParaRPr lang="en-US" sz="2000" b="0" i="0" dirty="0">
              <a:solidFill>
                <a:schemeClr val="bg1"/>
              </a:solidFill>
              <a:effectLst/>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4348902" y="512200"/>
            <a:ext cx="5440557" cy="584775"/>
          </a:xfrm>
          <a:prstGeom prst="rect">
            <a:avLst/>
          </a:prstGeom>
          <a:noFill/>
        </p:spPr>
        <p:txBody>
          <a:bodyPr wrap="square" rtlCol="0">
            <a:spAutoFit/>
          </a:bodyPr>
          <a:lstStyle/>
          <a:p>
            <a:r>
              <a:rPr lang="en-US" sz="3200" b="1" dirty="0">
                <a:solidFill>
                  <a:schemeClr val="bg1"/>
                </a:solidFill>
              </a:rPr>
              <a:t> </a:t>
            </a:r>
          </a:p>
        </p:txBody>
      </p:sp>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chemeClr val="bg1"/>
                </a:solidFill>
                <a:effectLst/>
                <a:latin typeface="Inter"/>
              </a:rPr>
              <a:t>(George, T.,2022)</a:t>
            </a:r>
            <a:endParaRPr lang="en-US" dirty="0">
              <a:solidFill>
                <a:schemeClr val="bg1"/>
              </a:solidFill>
            </a:endParaRPr>
          </a:p>
        </p:txBody>
      </p:sp>
      <p:sp>
        <p:nvSpPr>
          <p:cNvPr id="10" name="TextBox 9">
            <a:extLst>
              <a:ext uri="{FF2B5EF4-FFF2-40B4-BE49-F238E27FC236}">
                <a16:creationId xmlns:a16="http://schemas.microsoft.com/office/drawing/2014/main" id="{2A5DA471-5E1B-4462-F440-939FCC3281CA}"/>
              </a:ext>
            </a:extLst>
          </p:cNvPr>
          <p:cNvSpPr txBox="1"/>
          <p:nvPr/>
        </p:nvSpPr>
        <p:spPr>
          <a:xfrm>
            <a:off x="2554787" y="604621"/>
            <a:ext cx="5440557" cy="584775"/>
          </a:xfrm>
          <a:prstGeom prst="rect">
            <a:avLst/>
          </a:prstGeom>
          <a:noFill/>
        </p:spPr>
        <p:txBody>
          <a:bodyPr wrap="square" rtlCol="0">
            <a:spAutoFit/>
          </a:bodyPr>
          <a:lstStyle/>
          <a:p>
            <a:r>
              <a:rPr lang="en-US" sz="3200" b="1" dirty="0">
                <a:solidFill>
                  <a:schemeClr val="bg1"/>
                </a:solidFill>
              </a:rPr>
              <a:t>Quantitative Research Results </a:t>
            </a:r>
          </a:p>
        </p:txBody>
      </p:sp>
    </p:spTree>
    <p:extLst>
      <p:ext uri="{BB962C8B-B14F-4D97-AF65-F5344CB8AC3E}">
        <p14:creationId xmlns:p14="http://schemas.microsoft.com/office/powerpoint/2010/main" val="276912413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272F11-64D1-6D10-B994-71436B759939}"/>
              </a:ext>
            </a:extLst>
          </p:cNvPr>
          <p:cNvSpPr txBox="1"/>
          <p:nvPr/>
        </p:nvSpPr>
        <p:spPr>
          <a:xfrm>
            <a:off x="269823" y="1749760"/>
            <a:ext cx="11497456" cy="3418756"/>
          </a:xfrm>
          <a:prstGeom prst="rect">
            <a:avLst/>
          </a:prstGeom>
          <a:noFill/>
        </p:spPr>
        <p:txBody>
          <a:bodyPr wrap="square">
            <a:spAutoFit/>
          </a:bodyPr>
          <a:lstStyle/>
          <a:p>
            <a:pPr marL="342900" indent="-342900" algn="just">
              <a:lnSpc>
                <a:spcPct val="200000"/>
              </a:lnSpc>
              <a:buFont typeface="Wingdings" panose="05000000000000000000" pitchFamily="2" charset="2"/>
              <a:buChar char="v"/>
            </a:pPr>
            <a:r>
              <a:rPr lang="en-US" sz="2800" b="1" i="0" u="sng" dirty="0">
                <a:solidFill>
                  <a:schemeClr val="bg1"/>
                </a:solidFill>
                <a:effectLst/>
              </a:rPr>
              <a:t>Reporting qualitative research results:</a:t>
            </a:r>
          </a:p>
          <a:p>
            <a:pPr algn="just">
              <a:lnSpc>
                <a:spcPct val="200000"/>
              </a:lnSpc>
            </a:pPr>
            <a:r>
              <a:rPr lang="en-US" sz="2800" b="0" i="0" dirty="0">
                <a:solidFill>
                  <a:schemeClr val="bg1"/>
                </a:solidFill>
                <a:effectLst/>
              </a:rPr>
              <a:t>In </a:t>
            </a:r>
            <a:r>
              <a:rPr lang="en-US" sz="2800" b="0" i="0" u="none" strike="noStrike" dirty="0">
                <a:solidFill>
                  <a:schemeClr val="bg1"/>
                </a:solidFill>
                <a:effectLst/>
                <a:hlinkClick r:id="rId2">
                  <a:extLst>
                    <a:ext uri="{A12FA001-AC4F-418D-AE19-62706E023703}">
                      <ahyp:hlinkClr xmlns:ahyp="http://schemas.microsoft.com/office/drawing/2018/hyperlinkcolor" val="tx"/>
                    </a:ext>
                  </a:extLst>
                </a:hlinkClick>
              </a:rPr>
              <a:t>qualitative research</a:t>
            </a:r>
            <a:r>
              <a:rPr lang="en-US" sz="2800" b="0" i="0" dirty="0">
                <a:solidFill>
                  <a:schemeClr val="bg1"/>
                </a:solidFill>
                <a:effectLst/>
              </a:rPr>
              <a:t>, your results might not all be directly related to specific hypotheses. In this case, you can structure your results section around key </a:t>
            </a:r>
            <a:r>
              <a:rPr lang="en-US" sz="2800" b="1" dirty="0">
                <a:solidFill>
                  <a:schemeClr val="bg1"/>
                </a:solidFill>
              </a:rPr>
              <a:t>themes</a:t>
            </a:r>
            <a:r>
              <a:rPr lang="en-US" sz="2800" b="1" i="0" dirty="0">
                <a:solidFill>
                  <a:schemeClr val="bg1"/>
                </a:solidFill>
                <a:effectLst/>
              </a:rPr>
              <a:t> or </a:t>
            </a:r>
            <a:r>
              <a:rPr lang="en-US" sz="2800" b="1" dirty="0">
                <a:solidFill>
                  <a:schemeClr val="bg1"/>
                </a:solidFill>
              </a:rPr>
              <a:t>topics </a:t>
            </a:r>
            <a:r>
              <a:rPr lang="en-US" sz="2800" b="0" i="0" dirty="0">
                <a:solidFill>
                  <a:schemeClr val="bg1"/>
                </a:solidFill>
                <a:effectLst/>
              </a:rPr>
              <a:t>that emerged from your analysis of the data.</a:t>
            </a:r>
          </a:p>
        </p:txBody>
      </p:sp>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chemeClr val="bg1"/>
                </a:solidFill>
                <a:effectLst/>
                <a:latin typeface="Inter"/>
              </a:rPr>
              <a:t>(George, T.,2022)</a:t>
            </a:r>
            <a:endParaRPr lang="en-US" dirty="0">
              <a:solidFill>
                <a:schemeClr val="bg1"/>
              </a:solidFill>
            </a:endParaRPr>
          </a:p>
        </p:txBody>
      </p:sp>
      <p:sp>
        <p:nvSpPr>
          <p:cNvPr id="2" name="TextBox 1">
            <a:extLst>
              <a:ext uri="{FF2B5EF4-FFF2-40B4-BE49-F238E27FC236}">
                <a16:creationId xmlns:a16="http://schemas.microsoft.com/office/drawing/2014/main" id="{2ACAC5B2-0F0E-4321-2423-5AB378002C9F}"/>
              </a:ext>
            </a:extLst>
          </p:cNvPr>
          <p:cNvSpPr txBox="1"/>
          <p:nvPr/>
        </p:nvSpPr>
        <p:spPr>
          <a:xfrm>
            <a:off x="2948946" y="605198"/>
            <a:ext cx="5440557" cy="584775"/>
          </a:xfrm>
          <a:prstGeom prst="rect">
            <a:avLst/>
          </a:prstGeom>
          <a:noFill/>
        </p:spPr>
        <p:txBody>
          <a:bodyPr wrap="square" rtlCol="0">
            <a:spAutoFit/>
          </a:bodyPr>
          <a:lstStyle/>
          <a:p>
            <a:r>
              <a:rPr lang="en-US" sz="3200" b="1" dirty="0">
                <a:solidFill>
                  <a:schemeClr val="bg1"/>
                </a:solidFill>
              </a:rPr>
              <a:t>Qualitative Research Results </a:t>
            </a:r>
          </a:p>
        </p:txBody>
      </p:sp>
    </p:spTree>
    <p:extLst>
      <p:ext uri="{BB962C8B-B14F-4D97-AF65-F5344CB8AC3E}">
        <p14:creationId xmlns:p14="http://schemas.microsoft.com/office/powerpoint/2010/main" val="2945335281"/>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272F11-64D1-6D10-B994-71436B759939}"/>
              </a:ext>
            </a:extLst>
          </p:cNvPr>
          <p:cNvSpPr txBox="1"/>
          <p:nvPr/>
        </p:nvSpPr>
        <p:spPr>
          <a:xfrm>
            <a:off x="269823" y="1672008"/>
            <a:ext cx="11662347" cy="3913059"/>
          </a:xfrm>
          <a:prstGeom prst="rect">
            <a:avLst/>
          </a:prstGeom>
          <a:noFill/>
        </p:spPr>
        <p:txBody>
          <a:bodyPr wrap="square">
            <a:spAutoFit/>
          </a:bodyPr>
          <a:lstStyle/>
          <a:p>
            <a:pPr algn="l">
              <a:lnSpc>
                <a:spcPct val="150000"/>
              </a:lnSpc>
            </a:pPr>
            <a:r>
              <a:rPr lang="en-US" sz="2400" b="1" i="0" dirty="0">
                <a:solidFill>
                  <a:schemeClr val="bg1"/>
                </a:solidFill>
                <a:effectLst/>
              </a:rPr>
              <a:t>For each theme, start with general observations about what the data showed. You can mention:</a:t>
            </a:r>
          </a:p>
          <a:p>
            <a:pPr marL="342900" indent="-342900" algn="l">
              <a:lnSpc>
                <a:spcPct val="150000"/>
              </a:lnSpc>
              <a:buFont typeface="Wingdings" panose="05000000000000000000" pitchFamily="2" charset="2"/>
              <a:buChar char="§"/>
            </a:pPr>
            <a:r>
              <a:rPr lang="en-US" sz="2400" b="0" i="0" dirty="0">
                <a:solidFill>
                  <a:schemeClr val="bg1"/>
                </a:solidFill>
                <a:effectLst/>
              </a:rPr>
              <a:t>Recurring points of agreement or disagreement</a:t>
            </a:r>
          </a:p>
          <a:p>
            <a:pPr marL="342900" indent="-342900" algn="l">
              <a:lnSpc>
                <a:spcPct val="150000"/>
              </a:lnSpc>
              <a:buFont typeface="Wingdings" panose="05000000000000000000" pitchFamily="2" charset="2"/>
              <a:buChar char="§"/>
            </a:pPr>
            <a:r>
              <a:rPr lang="en-US" sz="2400" b="0" i="0" dirty="0">
                <a:solidFill>
                  <a:schemeClr val="bg1"/>
                </a:solidFill>
                <a:effectLst/>
              </a:rPr>
              <a:t>Patterns and trends</a:t>
            </a:r>
          </a:p>
          <a:p>
            <a:pPr marL="342900" indent="-342900" algn="l">
              <a:lnSpc>
                <a:spcPct val="150000"/>
              </a:lnSpc>
              <a:buFont typeface="Wingdings" panose="05000000000000000000" pitchFamily="2" charset="2"/>
              <a:buChar char="§"/>
            </a:pPr>
            <a:r>
              <a:rPr lang="en-US" sz="2400" b="0" i="0" dirty="0">
                <a:solidFill>
                  <a:schemeClr val="bg1"/>
                </a:solidFill>
                <a:effectLst/>
              </a:rPr>
              <a:t>Particularly significant snippets from individual responses</a:t>
            </a:r>
          </a:p>
          <a:p>
            <a:pPr algn="l">
              <a:lnSpc>
                <a:spcPct val="150000"/>
              </a:lnSpc>
            </a:pPr>
            <a:r>
              <a:rPr lang="en-US" sz="2400" b="0" i="0" dirty="0">
                <a:solidFill>
                  <a:schemeClr val="bg1"/>
                </a:solidFill>
                <a:effectLst/>
              </a:rPr>
              <a:t>Next, clarify and support these points with direct quotations. Be sure to report any relevant demographic information about participants.</a:t>
            </a:r>
            <a:endParaRPr lang="en-US" sz="2400" b="1" i="0" u="sng" dirty="0">
              <a:solidFill>
                <a:schemeClr val="bg1"/>
              </a:solidFill>
              <a:effectLst/>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4348902" y="512200"/>
            <a:ext cx="5440557" cy="584775"/>
          </a:xfrm>
          <a:prstGeom prst="rect">
            <a:avLst/>
          </a:prstGeom>
          <a:noFill/>
        </p:spPr>
        <p:txBody>
          <a:bodyPr wrap="square" rtlCol="0">
            <a:spAutoFit/>
          </a:bodyPr>
          <a:lstStyle/>
          <a:p>
            <a:r>
              <a:rPr lang="en-US" sz="3200" b="1" dirty="0">
                <a:solidFill>
                  <a:schemeClr val="bg1"/>
                </a:solidFill>
              </a:rPr>
              <a:t> </a:t>
            </a:r>
          </a:p>
        </p:txBody>
      </p:sp>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chemeClr val="bg1"/>
                </a:solidFill>
                <a:effectLst/>
                <a:latin typeface="Inter"/>
              </a:rPr>
              <a:t>(George, T.,2022)</a:t>
            </a:r>
            <a:endParaRPr lang="en-US" dirty="0">
              <a:solidFill>
                <a:schemeClr val="bg1"/>
              </a:solidFill>
            </a:endParaRPr>
          </a:p>
        </p:txBody>
      </p:sp>
      <p:sp>
        <p:nvSpPr>
          <p:cNvPr id="2" name="TextBox 1">
            <a:extLst>
              <a:ext uri="{FF2B5EF4-FFF2-40B4-BE49-F238E27FC236}">
                <a16:creationId xmlns:a16="http://schemas.microsoft.com/office/drawing/2014/main" id="{94A54247-7E97-0630-B090-48C9600D427A}"/>
              </a:ext>
            </a:extLst>
          </p:cNvPr>
          <p:cNvSpPr txBox="1"/>
          <p:nvPr/>
        </p:nvSpPr>
        <p:spPr>
          <a:xfrm>
            <a:off x="3203779" y="635178"/>
            <a:ext cx="5440557" cy="584775"/>
          </a:xfrm>
          <a:prstGeom prst="rect">
            <a:avLst/>
          </a:prstGeom>
          <a:noFill/>
        </p:spPr>
        <p:txBody>
          <a:bodyPr wrap="square" rtlCol="0">
            <a:spAutoFit/>
          </a:bodyPr>
          <a:lstStyle/>
          <a:p>
            <a:r>
              <a:rPr lang="en-US" sz="3200" b="1" dirty="0">
                <a:solidFill>
                  <a:schemeClr val="bg1"/>
                </a:solidFill>
              </a:rPr>
              <a:t>Qualitative Research Results </a:t>
            </a:r>
          </a:p>
        </p:txBody>
      </p:sp>
    </p:spTree>
    <p:extLst>
      <p:ext uri="{BB962C8B-B14F-4D97-AF65-F5344CB8AC3E}">
        <p14:creationId xmlns:p14="http://schemas.microsoft.com/office/powerpoint/2010/main" val="19256047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350585"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24852" y="1431997"/>
            <a:ext cx="11647358" cy="4420890"/>
          </a:xfrm>
          <a:prstGeom prst="rect">
            <a:avLst/>
          </a:prstGeom>
          <a:noFill/>
        </p:spPr>
        <p:txBody>
          <a:bodyPr wrap="square">
            <a:spAutoFit/>
          </a:bodyPr>
          <a:lstStyle/>
          <a:p>
            <a:pPr algn="just">
              <a:lnSpc>
                <a:spcPct val="200000"/>
              </a:lnSpc>
            </a:pPr>
            <a:r>
              <a:rPr lang="en-US" sz="2400" b="1" i="0" dirty="0">
                <a:solidFill>
                  <a:schemeClr val="bg1"/>
                </a:solidFill>
                <a:effectLst/>
              </a:rPr>
              <a:t>Recommendations in research</a:t>
            </a:r>
            <a:r>
              <a:rPr lang="en-US" sz="2400" b="0" i="0" dirty="0">
                <a:solidFill>
                  <a:schemeClr val="bg1"/>
                </a:solidFill>
                <a:effectLst/>
              </a:rPr>
              <a:t> are a crucial component of your </a:t>
            </a:r>
            <a:r>
              <a:rPr lang="en-US" sz="2400" dirty="0">
                <a:solidFill>
                  <a:schemeClr val="bg1"/>
                </a:solidFill>
              </a:rPr>
              <a:t>discussion section</a:t>
            </a:r>
            <a:r>
              <a:rPr lang="en-US" sz="2400" b="0" i="0" dirty="0">
                <a:solidFill>
                  <a:schemeClr val="bg1"/>
                </a:solidFill>
                <a:effectLst/>
              </a:rPr>
              <a:t> and the </a:t>
            </a:r>
            <a:r>
              <a:rPr lang="en-US" sz="2400" dirty="0">
                <a:solidFill>
                  <a:schemeClr val="bg1"/>
                </a:solidFill>
              </a:rPr>
              <a:t>conclusion </a:t>
            </a:r>
            <a:r>
              <a:rPr lang="en-US" sz="2400" b="0" i="0" dirty="0">
                <a:solidFill>
                  <a:schemeClr val="bg1"/>
                </a:solidFill>
                <a:effectLst/>
              </a:rPr>
              <a:t>of your </a:t>
            </a:r>
            <a:r>
              <a:rPr lang="en-US" sz="2400" dirty="0">
                <a:solidFill>
                  <a:schemeClr val="bg1"/>
                </a:solidFill>
              </a:rPr>
              <a:t>research paper</a:t>
            </a:r>
            <a:r>
              <a:rPr lang="en-US" sz="2400" b="0" i="0" dirty="0">
                <a:solidFill>
                  <a:schemeClr val="bg1"/>
                </a:solidFill>
                <a:effectLst/>
              </a:rPr>
              <a:t>.</a:t>
            </a:r>
          </a:p>
          <a:p>
            <a:pPr algn="just">
              <a:lnSpc>
                <a:spcPct val="200000"/>
              </a:lnSpc>
            </a:pPr>
            <a:r>
              <a:rPr lang="en-US" sz="2400" b="0" i="0" dirty="0">
                <a:solidFill>
                  <a:schemeClr val="bg1"/>
                </a:solidFill>
                <a:effectLst/>
              </a:rPr>
              <a:t>As you conduct your research and analyze the </a:t>
            </a:r>
            <a:r>
              <a:rPr lang="en-US" sz="2400" dirty="0">
                <a:solidFill>
                  <a:schemeClr val="bg1"/>
                </a:solidFill>
              </a:rPr>
              <a:t>data you collected</a:t>
            </a:r>
            <a:r>
              <a:rPr lang="en-US" sz="2400" b="0" i="0" dirty="0">
                <a:solidFill>
                  <a:schemeClr val="bg1"/>
                </a:solidFill>
                <a:effectLst/>
              </a:rPr>
              <a:t>, perhaps there are ideas or results that don’t quite fit the scope of your </a:t>
            </a:r>
            <a:r>
              <a:rPr lang="en-US" sz="2400" dirty="0">
                <a:solidFill>
                  <a:schemeClr val="bg1"/>
                </a:solidFill>
              </a:rPr>
              <a:t>research topic</a:t>
            </a:r>
            <a:r>
              <a:rPr lang="en-US" sz="2400" b="0" i="0" dirty="0">
                <a:solidFill>
                  <a:schemeClr val="bg1"/>
                </a:solidFill>
                <a:effectLst/>
              </a:rPr>
              <a:t>. Or, maybe your results suggest that there are further implications of your results or the </a:t>
            </a:r>
            <a:r>
              <a:rPr lang="en-US" sz="2400" dirty="0">
                <a:solidFill>
                  <a:schemeClr val="bg1"/>
                </a:solidFill>
              </a:rPr>
              <a:t>causal relationships</a:t>
            </a:r>
            <a:r>
              <a:rPr lang="en-US" sz="2400" b="0" i="0" dirty="0">
                <a:solidFill>
                  <a:schemeClr val="bg1"/>
                </a:solidFill>
                <a:effectLst/>
              </a:rPr>
              <a:t> between previously-studied </a:t>
            </a:r>
            <a:r>
              <a:rPr lang="en-US" sz="2400" dirty="0">
                <a:solidFill>
                  <a:schemeClr val="bg1"/>
                </a:solidFill>
              </a:rPr>
              <a:t>variables</a:t>
            </a:r>
            <a:r>
              <a:rPr lang="en-US" sz="2400" b="0" i="0" dirty="0">
                <a:solidFill>
                  <a:schemeClr val="bg1"/>
                </a:solidFill>
                <a:effectLst/>
              </a:rPr>
              <a:t> than covered in extant research.</a:t>
            </a:r>
          </a:p>
        </p:txBody>
      </p:sp>
    </p:spTree>
    <p:extLst>
      <p:ext uri="{BB962C8B-B14F-4D97-AF65-F5344CB8AC3E}">
        <p14:creationId xmlns:p14="http://schemas.microsoft.com/office/powerpoint/2010/main" val="192644348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479685" y="1372037"/>
            <a:ext cx="10618621" cy="5159554"/>
          </a:xfrm>
          <a:prstGeom prst="rect">
            <a:avLst/>
          </a:prstGeom>
          <a:noFill/>
        </p:spPr>
        <p:txBody>
          <a:bodyPr wrap="square">
            <a:spAutoFit/>
          </a:bodyPr>
          <a:lstStyle/>
          <a:p>
            <a:pPr algn="just">
              <a:lnSpc>
                <a:spcPct val="200000"/>
              </a:lnSpc>
            </a:pPr>
            <a:r>
              <a:rPr lang="en-US" sz="2400" b="1" i="0" u="sng" dirty="0">
                <a:solidFill>
                  <a:schemeClr val="bg1"/>
                </a:solidFill>
                <a:effectLst/>
              </a:rPr>
              <a:t>Recommendations for future research should be:</a:t>
            </a:r>
          </a:p>
          <a:p>
            <a:pPr algn="just">
              <a:lnSpc>
                <a:spcPct val="200000"/>
              </a:lnSpc>
              <a:buFont typeface="Arial" panose="020B0604020202020204" pitchFamily="34" charset="0"/>
              <a:buChar char="•"/>
            </a:pPr>
            <a:r>
              <a:rPr lang="en-US" sz="2400" b="0" i="0" dirty="0">
                <a:solidFill>
                  <a:schemeClr val="bg1"/>
                </a:solidFill>
                <a:effectLst/>
              </a:rPr>
              <a:t>Concrete and specific</a:t>
            </a:r>
          </a:p>
          <a:p>
            <a:pPr algn="just">
              <a:lnSpc>
                <a:spcPct val="200000"/>
              </a:lnSpc>
              <a:buFont typeface="Arial" panose="020B0604020202020204" pitchFamily="34" charset="0"/>
              <a:buChar char="•"/>
            </a:pPr>
            <a:r>
              <a:rPr lang="en-US" sz="2400" b="0" i="0" dirty="0">
                <a:solidFill>
                  <a:schemeClr val="bg1"/>
                </a:solidFill>
                <a:effectLst/>
              </a:rPr>
              <a:t>Supported with a clear rationale</a:t>
            </a:r>
          </a:p>
          <a:p>
            <a:pPr algn="just">
              <a:lnSpc>
                <a:spcPct val="200000"/>
              </a:lnSpc>
              <a:buFont typeface="Arial" panose="020B0604020202020204" pitchFamily="34" charset="0"/>
              <a:buChar char="•"/>
            </a:pPr>
            <a:r>
              <a:rPr lang="en-US" sz="2400" b="0" i="0" dirty="0">
                <a:solidFill>
                  <a:schemeClr val="bg1"/>
                </a:solidFill>
                <a:effectLst/>
              </a:rPr>
              <a:t>Directly connected to your research</a:t>
            </a:r>
          </a:p>
          <a:p>
            <a:pPr algn="just">
              <a:lnSpc>
                <a:spcPct val="200000"/>
              </a:lnSpc>
            </a:pPr>
            <a:r>
              <a:rPr lang="en-US" sz="2400" b="0" i="0" dirty="0">
                <a:solidFill>
                  <a:schemeClr val="bg1"/>
                </a:solidFill>
                <a:effectLst/>
              </a:rPr>
              <a:t>Overall, strive to highlight ways other researchers can </a:t>
            </a:r>
            <a:r>
              <a:rPr lang="en-US" sz="2400" dirty="0">
                <a:solidFill>
                  <a:schemeClr val="bg1"/>
                </a:solidFill>
              </a:rPr>
              <a:t>reproduce or replicate</a:t>
            </a:r>
            <a:r>
              <a:rPr lang="en-US" sz="2400" b="0" i="0" dirty="0">
                <a:solidFill>
                  <a:schemeClr val="bg1"/>
                </a:solidFill>
                <a:effectLst/>
              </a:rPr>
              <a:t> your results to draw further conclusions, and suggest different directions that future research can take, if applicable.</a:t>
            </a:r>
          </a:p>
        </p:txBody>
      </p:sp>
    </p:spTree>
    <p:extLst>
      <p:ext uri="{BB962C8B-B14F-4D97-AF65-F5344CB8AC3E}">
        <p14:creationId xmlns:p14="http://schemas.microsoft.com/office/powerpoint/2010/main" val="35697197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149901" y="1431997"/>
            <a:ext cx="11647357" cy="4524315"/>
          </a:xfrm>
          <a:prstGeom prst="rect">
            <a:avLst/>
          </a:prstGeom>
          <a:noFill/>
        </p:spPr>
        <p:txBody>
          <a:bodyPr wrap="square">
            <a:spAutoFit/>
          </a:bodyPr>
          <a:lstStyle/>
          <a:p>
            <a:pPr algn="just">
              <a:lnSpc>
                <a:spcPct val="200000"/>
              </a:lnSpc>
            </a:pPr>
            <a:r>
              <a:rPr lang="en-US" sz="2400" b="0" i="0" dirty="0">
                <a:solidFill>
                  <a:schemeClr val="bg1"/>
                </a:solidFill>
                <a:effectLst/>
                <a:latin typeface="Inter"/>
              </a:rPr>
              <a:t>There are many different ways to frame recommendations, but the easiest is perhaps to follow the formula of </a:t>
            </a:r>
            <a:r>
              <a:rPr lang="en-US" sz="2400" dirty="0">
                <a:solidFill>
                  <a:schemeClr val="bg1"/>
                </a:solidFill>
                <a:latin typeface="Inter"/>
              </a:rPr>
              <a:t>research question</a:t>
            </a:r>
            <a:r>
              <a:rPr lang="en-US" sz="2400" b="0" i="0" dirty="0">
                <a:solidFill>
                  <a:schemeClr val="bg1"/>
                </a:solidFill>
                <a:effectLst/>
                <a:latin typeface="Inter"/>
              </a:rPr>
              <a:t> – conclusion - recommendation.</a:t>
            </a:r>
          </a:p>
          <a:p>
            <a:pPr algn="just">
              <a:lnSpc>
                <a:spcPct val="200000"/>
              </a:lnSpc>
            </a:pPr>
            <a:r>
              <a:rPr lang="en-US" sz="2400" dirty="0">
                <a:solidFill>
                  <a:schemeClr val="bg1"/>
                </a:solidFill>
                <a:latin typeface="Inter"/>
              </a:rPr>
              <a:t>Example:</a:t>
            </a:r>
          </a:p>
          <a:p>
            <a:pPr>
              <a:lnSpc>
                <a:spcPct val="200000"/>
              </a:lnSpc>
            </a:pPr>
            <a:r>
              <a:rPr lang="en-US" sz="2400" b="1" i="0" u="sng" dirty="0">
                <a:solidFill>
                  <a:schemeClr val="bg1"/>
                </a:solidFill>
                <a:effectLst/>
                <a:latin typeface="Inter"/>
              </a:rPr>
              <a:t>Research question</a:t>
            </a:r>
            <a:br>
              <a:rPr lang="en-US" sz="2400" dirty="0">
                <a:solidFill>
                  <a:schemeClr val="bg1"/>
                </a:solidFill>
              </a:rPr>
            </a:br>
            <a:r>
              <a:rPr lang="en-US" sz="2400" b="0" i="0" dirty="0">
                <a:solidFill>
                  <a:schemeClr val="bg1"/>
                </a:solidFill>
                <a:effectLst/>
                <a:latin typeface="Inter"/>
              </a:rPr>
              <a:t>How can teachers at your local preschool ensure that social skills that contribute to maintaining peer relationships are promoted in children aged 1 to 4?</a:t>
            </a:r>
            <a:endParaRPr lang="en-US" sz="2400" b="0" i="0" dirty="0">
              <a:solidFill>
                <a:schemeClr val="bg1"/>
              </a:solidFill>
              <a:effectLst/>
            </a:endParaRPr>
          </a:p>
        </p:txBody>
      </p:sp>
    </p:spTree>
    <p:extLst>
      <p:ext uri="{BB962C8B-B14F-4D97-AF65-F5344CB8AC3E}">
        <p14:creationId xmlns:p14="http://schemas.microsoft.com/office/powerpoint/2010/main" val="173590634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524656" y="1431997"/>
            <a:ext cx="11129462" cy="4661276"/>
          </a:xfrm>
          <a:prstGeom prst="rect">
            <a:avLst/>
          </a:prstGeom>
          <a:noFill/>
        </p:spPr>
        <p:txBody>
          <a:bodyPr wrap="square">
            <a:spAutoFit/>
          </a:bodyPr>
          <a:lstStyle/>
          <a:p>
            <a:pPr algn="just">
              <a:lnSpc>
                <a:spcPct val="150000"/>
              </a:lnSpc>
            </a:pPr>
            <a:r>
              <a:rPr lang="en-US" sz="2000" b="1" i="0" dirty="0">
                <a:solidFill>
                  <a:schemeClr val="bg1"/>
                </a:solidFill>
                <a:effectLst/>
              </a:rPr>
              <a:t>Conclusion</a:t>
            </a:r>
            <a:br>
              <a:rPr lang="en-US" sz="2000" b="0" i="0" dirty="0">
                <a:solidFill>
                  <a:schemeClr val="bg1"/>
                </a:solidFill>
                <a:effectLst/>
              </a:rPr>
            </a:br>
            <a:r>
              <a:rPr lang="en-US" sz="2000" b="0" i="0" dirty="0">
                <a:solidFill>
                  <a:schemeClr val="bg1"/>
                </a:solidFill>
                <a:effectLst/>
              </a:rPr>
              <a:t>An important condition for controlling many social skills is mastering the language. If children have a better command of the language, they can express themselves better and are better able to understand their peers. Opportunities to practice social skills are thus dependent on the development of language skills.</a:t>
            </a:r>
          </a:p>
          <a:p>
            <a:pPr algn="just">
              <a:lnSpc>
                <a:spcPct val="150000"/>
              </a:lnSpc>
            </a:pPr>
            <a:r>
              <a:rPr lang="en-US" sz="2000" b="1" i="0" dirty="0">
                <a:solidFill>
                  <a:schemeClr val="bg1"/>
                </a:solidFill>
                <a:effectLst/>
              </a:rPr>
              <a:t>Recommendation</a:t>
            </a:r>
            <a:br>
              <a:rPr lang="en-US" sz="2000" b="0" i="0" dirty="0">
                <a:solidFill>
                  <a:schemeClr val="bg1"/>
                </a:solidFill>
                <a:effectLst/>
              </a:rPr>
            </a:br>
            <a:r>
              <a:rPr lang="en-US" sz="2000" b="0" i="0" dirty="0">
                <a:solidFill>
                  <a:schemeClr val="bg1"/>
                </a:solidFill>
                <a:effectLst/>
              </a:rPr>
              <a:t>The investigation revealed that mastering language is an important prerequisite for mastering social skills. On this basis, future research should examine the ability of language development programs to expand the language skills of children aged 1 to 4.</a:t>
            </a:r>
          </a:p>
          <a:p>
            <a:pPr algn="just">
              <a:lnSpc>
                <a:spcPct val="150000"/>
              </a:lnSpc>
            </a:pPr>
            <a:endParaRPr lang="en-US" sz="2000" b="0" i="0" dirty="0">
              <a:solidFill>
                <a:schemeClr val="bg1"/>
              </a:solidFill>
              <a:effectLst/>
            </a:endParaRPr>
          </a:p>
        </p:txBody>
      </p:sp>
    </p:spTree>
    <p:extLst>
      <p:ext uri="{BB962C8B-B14F-4D97-AF65-F5344CB8AC3E}">
        <p14:creationId xmlns:p14="http://schemas.microsoft.com/office/powerpoint/2010/main" val="98613870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314793" y="1390387"/>
            <a:ext cx="11384149" cy="3785652"/>
          </a:xfrm>
          <a:prstGeom prst="rect">
            <a:avLst/>
          </a:prstGeom>
          <a:noFill/>
        </p:spPr>
        <p:txBody>
          <a:bodyPr wrap="square">
            <a:spAutoFit/>
          </a:bodyPr>
          <a:lstStyle/>
          <a:p>
            <a:pPr algn="just">
              <a:lnSpc>
                <a:spcPct val="150000"/>
              </a:lnSpc>
            </a:pPr>
            <a:r>
              <a:rPr lang="en-US" sz="2000" b="1" i="0" u="sng" dirty="0">
                <a:solidFill>
                  <a:schemeClr val="bg1"/>
                </a:solidFill>
                <a:effectLst/>
                <a:latin typeface="Inter"/>
              </a:rPr>
              <a:t>Recommendation example that you can use as a template to write your own:</a:t>
            </a:r>
          </a:p>
          <a:p>
            <a:pPr algn="just">
              <a:lnSpc>
                <a:spcPct val="150000"/>
              </a:lnSpc>
            </a:pPr>
            <a:endParaRPr lang="en-US" sz="2000" b="0" i="0" dirty="0">
              <a:solidFill>
                <a:schemeClr val="bg1"/>
              </a:solidFill>
              <a:effectLst/>
              <a:latin typeface="Inter"/>
            </a:endParaRPr>
          </a:p>
          <a:p>
            <a:pPr algn="just">
              <a:lnSpc>
                <a:spcPct val="150000"/>
              </a:lnSpc>
            </a:pPr>
            <a:r>
              <a:rPr lang="en-US" sz="2000" b="0" i="0" dirty="0">
                <a:solidFill>
                  <a:schemeClr val="bg1"/>
                </a:solidFill>
                <a:effectLst/>
                <a:latin typeface="Constantia" panose="02030602050306030303" pitchFamily="18" charset="0"/>
              </a:rPr>
              <a:t>The current study can be interpreted as a first step in the research on COPD speech characteristics. However, the results of this study should be treated with caution due to the small sample size and the lack of details regarding the participants’ characteristics.</a:t>
            </a:r>
          </a:p>
          <a:p>
            <a:pPr algn="just">
              <a:lnSpc>
                <a:spcPct val="150000"/>
              </a:lnSpc>
            </a:pPr>
            <a:r>
              <a:rPr lang="en-US" sz="2000" b="0" i="0" u="sng" dirty="0">
                <a:solidFill>
                  <a:schemeClr val="bg1"/>
                </a:solidFill>
                <a:effectLst/>
                <a:latin typeface="Constantia" panose="02030602050306030303" pitchFamily="18" charset="0"/>
              </a:rPr>
              <a:t>Future research could further examine the differences in speech characteristics </a:t>
            </a:r>
            <a:r>
              <a:rPr lang="en-US" sz="2000" b="0" i="0" dirty="0">
                <a:solidFill>
                  <a:schemeClr val="bg1"/>
                </a:solidFill>
                <a:effectLst/>
                <a:latin typeface="Constantia" panose="02030602050306030303" pitchFamily="18" charset="0"/>
              </a:rPr>
              <a:t>between exacerbated COPD patients, stable COPD patients, and healthy controls. It could also contribute to a deeper understanding of the acoustic measurements suitable for e-health measurements.</a:t>
            </a:r>
          </a:p>
        </p:txBody>
      </p:sp>
    </p:spTree>
    <p:extLst>
      <p:ext uri="{BB962C8B-B14F-4D97-AF65-F5344CB8AC3E}">
        <p14:creationId xmlns:p14="http://schemas.microsoft.com/office/powerpoint/2010/main" val="129545808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57325" y="556764"/>
            <a:ext cx="1946367" cy="584775"/>
          </a:xfrm>
          <a:prstGeom prst="rect">
            <a:avLst/>
          </a:prstGeom>
          <a:noFill/>
        </p:spPr>
        <p:txBody>
          <a:bodyPr wrap="none" rtlCol="0">
            <a:spAutoFit/>
          </a:bodyPr>
          <a:lstStyle/>
          <a:p>
            <a:r>
              <a:rPr lang="en-US" sz="3200" b="1" dirty="0">
                <a:solidFill>
                  <a:schemeClr val="bg1"/>
                </a:solidFill>
              </a:rPr>
              <a:t>Plagiarism</a:t>
            </a:r>
          </a:p>
        </p:txBody>
      </p:sp>
      <p:sp>
        <p:nvSpPr>
          <p:cNvPr id="6" name="TextBox 5">
            <a:extLst>
              <a:ext uri="{FF2B5EF4-FFF2-40B4-BE49-F238E27FC236}">
                <a16:creationId xmlns:a16="http://schemas.microsoft.com/office/drawing/2014/main" id="{CD991FE7-A2C0-DD54-C568-6AB0F7A7399D}"/>
              </a:ext>
            </a:extLst>
          </p:cNvPr>
          <p:cNvSpPr txBox="1"/>
          <p:nvPr/>
        </p:nvSpPr>
        <p:spPr>
          <a:xfrm>
            <a:off x="299803" y="1530583"/>
            <a:ext cx="11512445" cy="3697487"/>
          </a:xfrm>
          <a:prstGeom prst="rect">
            <a:avLst/>
          </a:prstGeom>
          <a:noFill/>
        </p:spPr>
        <p:txBody>
          <a:bodyPr wrap="square">
            <a:spAutoFit/>
          </a:bodyPr>
          <a:lstStyle/>
          <a:p>
            <a:pPr marL="342900" indent="-342900" algn="just" rtl="0">
              <a:lnSpc>
                <a:spcPct val="200000"/>
              </a:lnSpc>
              <a:buFontTx/>
              <a:buChar char="-"/>
            </a:pPr>
            <a:r>
              <a:rPr lang="en-US" sz="2000" dirty="0">
                <a:solidFill>
                  <a:schemeClr val="bg1"/>
                </a:solidFill>
              </a:rPr>
              <a:t>Scientific plagiarism is the theft of ideas or writings of others and attributing them to oneself without mentioning their sources.</a:t>
            </a:r>
          </a:p>
          <a:p>
            <a:pPr algn="just" rtl="0">
              <a:lnSpc>
                <a:spcPct val="200000"/>
              </a:lnSpc>
            </a:pPr>
            <a:r>
              <a:rPr lang="en-US" sz="2000" b="1" u="sng" dirty="0">
                <a:solidFill>
                  <a:schemeClr val="bg1"/>
                </a:solidFill>
              </a:rPr>
              <a:t>What are some of the most common types of plagiarism?</a:t>
            </a:r>
          </a:p>
          <a:p>
            <a:pPr algn="just" rtl="0">
              <a:lnSpc>
                <a:spcPct val="200000"/>
              </a:lnSpc>
            </a:pPr>
            <a:r>
              <a:rPr lang="en-US" sz="2000" b="1" dirty="0">
                <a:solidFill>
                  <a:schemeClr val="bg1"/>
                </a:solidFill>
              </a:rPr>
              <a:t>1. Paraphrasing</a:t>
            </a:r>
          </a:p>
          <a:p>
            <a:pPr algn="just" rtl="0">
              <a:lnSpc>
                <a:spcPct val="200000"/>
              </a:lnSpc>
            </a:pPr>
            <a:r>
              <a:rPr lang="en-US" sz="2000" dirty="0">
                <a:solidFill>
                  <a:schemeClr val="bg1"/>
                </a:solidFill>
              </a:rPr>
              <a:t>This is the most common type of plagiarism and is the act of the researcher or student rephrasing a text in their own words, without citing their sources. Paraphrasing with properly cited sources is not plagiarism.</a:t>
            </a:r>
            <a:endParaRPr lang="en-US" sz="2000" b="1" i="0" dirty="0">
              <a:solidFill>
                <a:schemeClr val="bg1"/>
              </a:solidFill>
              <a:effectLst/>
              <a:latin typeface="neo sans arabic"/>
            </a:endParaRPr>
          </a:p>
        </p:txBody>
      </p:sp>
    </p:spTree>
    <p:extLst>
      <p:ext uri="{BB962C8B-B14F-4D97-AF65-F5344CB8AC3E}">
        <p14:creationId xmlns:p14="http://schemas.microsoft.com/office/powerpoint/2010/main" val="105903965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57325" y="556764"/>
            <a:ext cx="1946367" cy="584775"/>
          </a:xfrm>
          <a:prstGeom prst="rect">
            <a:avLst/>
          </a:prstGeom>
          <a:noFill/>
        </p:spPr>
        <p:txBody>
          <a:bodyPr wrap="none" rtlCol="0">
            <a:spAutoFit/>
          </a:bodyPr>
          <a:lstStyle/>
          <a:p>
            <a:r>
              <a:rPr lang="en-US" sz="3200" b="1" dirty="0">
                <a:solidFill>
                  <a:schemeClr val="bg1"/>
                </a:solidFill>
              </a:rPr>
              <a:t>Plagiarism</a:t>
            </a:r>
          </a:p>
        </p:txBody>
      </p:sp>
      <p:sp>
        <p:nvSpPr>
          <p:cNvPr id="6" name="TextBox 5">
            <a:extLst>
              <a:ext uri="{FF2B5EF4-FFF2-40B4-BE49-F238E27FC236}">
                <a16:creationId xmlns:a16="http://schemas.microsoft.com/office/drawing/2014/main" id="{CD991FE7-A2C0-DD54-C568-6AB0F7A7399D}"/>
              </a:ext>
            </a:extLst>
          </p:cNvPr>
          <p:cNvSpPr txBox="1"/>
          <p:nvPr/>
        </p:nvSpPr>
        <p:spPr>
          <a:xfrm>
            <a:off x="344773" y="1530583"/>
            <a:ext cx="11437495" cy="3785652"/>
          </a:xfrm>
          <a:prstGeom prst="rect">
            <a:avLst/>
          </a:prstGeom>
          <a:noFill/>
        </p:spPr>
        <p:txBody>
          <a:bodyPr wrap="square">
            <a:spAutoFit/>
          </a:bodyPr>
          <a:lstStyle/>
          <a:p>
            <a:pPr algn="just" rtl="0">
              <a:lnSpc>
                <a:spcPct val="200000"/>
              </a:lnSpc>
            </a:pPr>
            <a:r>
              <a:rPr lang="en-US" sz="2400" b="1" i="0" dirty="0">
                <a:solidFill>
                  <a:schemeClr val="bg1"/>
                </a:solidFill>
                <a:effectLst/>
                <a:latin typeface="liberation-serif"/>
              </a:rPr>
              <a:t>2. Patchwork or mosaic</a:t>
            </a:r>
          </a:p>
          <a:p>
            <a:pPr algn="just" rtl="0">
              <a:lnSpc>
                <a:spcPct val="200000"/>
              </a:lnSpc>
            </a:pPr>
            <a:r>
              <a:rPr lang="en-US" sz="2400" b="0" i="0" dirty="0">
                <a:solidFill>
                  <a:schemeClr val="bg1"/>
                </a:solidFill>
                <a:effectLst/>
                <a:latin typeface="liberation-sans"/>
              </a:rPr>
              <a:t>Patchwork plagiarism is similar to paraphrasing—it is when the researcher or student copies and pastes together pieces of different text to create a new text. This includes rewording pieces of sourced material while keeping the structure of the original texts.</a:t>
            </a:r>
            <a:endParaRPr lang="en-US" sz="2400" b="1" i="0" dirty="0">
              <a:solidFill>
                <a:schemeClr val="bg1"/>
              </a:solidFill>
              <a:effectLst/>
              <a:latin typeface="neo sans arabic"/>
            </a:endParaRPr>
          </a:p>
        </p:txBody>
      </p:sp>
    </p:spTree>
    <p:extLst>
      <p:ext uri="{BB962C8B-B14F-4D97-AF65-F5344CB8AC3E}">
        <p14:creationId xmlns:p14="http://schemas.microsoft.com/office/powerpoint/2010/main" val="348423033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57325" y="556764"/>
            <a:ext cx="1946367" cy="584775"/>
          </a:xfrm>
          <a:prstGeom prst="rect">
            <a:avLst/>
          </a:prstGeom>
          <a:noFill/>
        </p:spPr>
        <p:txBody>
          <a:bodyPr wrap="none" rtlCol="0">
            <a:spAutoFit/>
          </a:bodyPr>
          <a:lstStyle/>
          <a:p>
            <a:r>
              <a:rPr lang="en-US" sz="3200" b="1" dirty="0">
                <a:solidFill>
                  <a:schemeClr val="bg1"/>
                </a:solidFill>
              </a:rPr>
              <a:t>Plagiarism</a:t>
            </a:r>
          </a:p>
        </p:txBody>
      </p:sp>
      <p:sp>
        <p:nvSpPr>
          <p:cNvPr id="6" name="TextBox 5">
            <a:extLst>
              <a:ext uri="{FF2B5EF4-FFF2-40B4-BE49-F238E27FC236}">
                <a16:creationId xmlns:a16="http://schemas.microsoft.com/office/drawing/2014/main" id="{CD991FE7-A2C0-DD54-C568-6AB0F7A7399D}"/>
              </a:ext>
            </a:extLst>
          </p:cNvPr>
          <p:cNvSpPr txBox="1"/>
          <p:nvPr/>
        </p:nvSpPr>
        <p:spPr>
          <a:xfrm>
            <a:off x="299804" y="1530583"/>
            <a:ext cx="11557416" cy="4305730"/>
          </a:xfrm>
          <a:prstGeom prst="rect">
            <a:avLst/>
          </a:prstGeom>
          <a:noFill/>
        </p:spPr>
        <p:txBody>
          <a:bodyPr wrap="square">
            <a:spAutoFit/>
          </a:bodyPr>
          <a:lstStyle/>
          <a:p>
            <a:pPr algn="just" rtl="0">
              <a:lnSpc>
                <a:spcPct val="200000"/>
              </a:lnSpc>
            </a:pPr>
            <a:r>
              <a:rPr lang="en-US" sz="2000" b="1" i="0" dirty="0">
                <a:solidFill>
                  <a:schemeClr val="bg1"/>
                </a:solidFill>
                <a:effectLst/>
                <a:latin typeface="liberation-serif"/>
              </a:rPr>
              <a:t>3. Verbatim</a:t>
            </a:r>
          </a:p>
          <a:p>
            <a:pPr algn="just" rtl="0">
              <a:lnSpc>
                <a:spcPct val="200000"/>
              </a:lnSpc>
            </a:pPr>
            <a:r>
              <a:rPr lang="en-US" sz="2000" b="0" i="0" dirty="0">
                <a:solidFill>
                  <a:schemeClr val="bg1"/>
                </a:solidFill>
                <a:effectLst/>
                <a:latin typeface="liberation-sans"/>
              </a:rPr>
              <a:t>Verbatim plagiarism is when someone directly copies text from a source and pastes it into their own research without properly citing the information.</a:t>
            </a:r>
          </a:p>
          <a:p>
            <a:pPr algn="just" rtl="0">
              <a:lnSpc>
                <a:spcPct val="200000"/>
              </a:lnSpc>
            </a:pPr>
            <a:r>
              <a:rPr lang="en-US" sz="2000" b="1" dirty="0">
                <a:solidFill>
                  <a:schemeClr val="bg1"/>
                </a:solidFill>
                <a:latin typeface="liberation-serif"/>
              </a:rPr>
              <a:t>4</a:t>
            </a:r>
            <a:r>
              <a:rPr lang="en-US" sz="2000" b="1" i="0" dirty="0">
                <a:solidFill>
                  <a:schemeClr val="bg1"/>
                </a:solidFill>
                <a:effectLst/>
                <a:latin typeface="liberation-serif"/>
              </a:rPr>
              <a:t>. Global plagiarism</a:t>
            </a:r>
          </a:p>
          <a:p>
            <a:pPr algn="just" rtl="0">
              <a:lnSpc>
                <a:spcPct val="200000"/>
              </a:lnSpc>
            </a:pPr>
            <a:r>
              <a:rPr lang="en-US" sz="2000" b="0" i="0" dirty="0">
                <a:solidFill>
                  <a:schemeClr val="bg1"/>
                </a:solidFill>
                <a:effectLst/>
                <a:latin typeface="liberation-sans"/>
              </a:rPr>
              <a:t>This is when the researcher uses someone else’s work while passing it off as their own—this can include having a friend or family member write their work for them, or paying for someone else to write their work for them</a:t>
            </a:r>
          </a:p>
        </p:txBody>
      </p:sp>
    </p:spTree>
    <p:extLst>
      <p:ext uri="{BB962C8B-B14F-4D97-AF65-F5344CB8AC3E}">
        <p14:creationId xmlns:p14="http://schemas.microsoft.com/office/powerpoint/2010/main" val="411407614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57325" y="556764"/>
            <a:ext cx="2650213" cy="584775"/>
          </a:xfrm>
          <a:prstGeom prst="rect">
            <a:avLst/>
          </a:prstGeom>
          <a:noFill/>
        </p:spPr>
        <p:txBody>
          <a:bodyPr wrap="none" rtlCol="0">
            <a:spAutoFit/>
          </a:bodyPr>
          <a:lstStyle/>
          <a:p>
            <a:r>
              <a:rPr lang="en-US" sz="3200" b="1" dirty="0">
                <a:solidFill>
                  <a:schemeClr val="bg1"/>
                </a:solidFill>
              </a:rPr>
              <a:t>Reference List </a:t>
            </a:r>
          </a:p>
        </p:txBody>
      </p:sp>
      <p:sp>
        <p:nvSpPr>
          <p:cNvPr id="6" name="TextBox 5">
            <a:extLst>
              <a:ext uri="{FF2B5EF4-FFF2-40B4-BE49-F238E27FC236}">
                <a16:creationId xmlns:a16="http://schemas.microsoft.com/office/drawing/2014/main" id="{CD991FE7-A2C0-DD54-C568-6AB0F7A7399D}"/>
              </a:ext>
            </a:extLst>
          </p:cNvPr>
          <p:cNvSpPr txBox="1"/>
          <p:nvPr/>
        </p:nvSpPr>
        <p:spPr>
          <a:xfrm>
            <a:off x="584616" y="1440643"/>
            <a:ext cx="11152682" cy="5148332"/>
          </a:xfrm>
          <a:prstGeom prst="rect">
            <a:avLst/>
          </a:prstGeom>
          <a:noFill/>
        </p:spPr>
        <p:txBody>
          <a:bodyPr wrap="square">
            <a:spAutoFit/>
          </a:bodyPr>
          <a:lstStyle/>
          <a:p>
            <a:pPr algn="just" rtl="0">
              <a:lnSpc>
                <a:spcPct val="200000"/>
              </a:lnSpc>
            </a:pPr>
            <a:r>
              <a:rPr lang="en-US" sz="2400" i="0" dirty="0">
                <a:solidFill>
                  <a:schemeClr val="bg1"/>
                </a:solidFill>
                <a:effectLst/>
                <a:latin typeface="liberation-serif"/>
              </a:rPr>
              <a:t>Scientific honesty requires the documentation of all references that the researcher used in his research. There are two types of reference documentation</a:t>
            </a:r>
            <a:r>
              <a:rPr lang="ar-SA" sz="2400" i="0" dirty="0">
                <a:solidFill>
                  <a:schemeClr val="bg1"/>
                </a:solidFill>
                <a:effectLst/>
                <a:latin typeface="liberation-serif"/>
              </a:rPr>
              <a:t>:</a:t>
            </a:r>
          </a:p>
          <a:p>
            <a:pPr algn="just" rtl="0">
              <a:lnSpc>
                <a:spcPct val="200000"/>
              </a:lnSpc>
            </a:pPr>
            <a:r>
              <a:rPr lang="en-US" sz="2400" i="0" dirty="0">
                <a:solidFill>
                  <a:schemeClr val="bg1"/>
                </a:solidFill>
                <a:effectLst/>
                <a:latin typeface="liberation-serif"/>
              </a:rPr>
              <a:t>- The documentation of references within the research.</a:t>
            </a:r>
          </a:p>
          <a:p>
            <a:pPr algn="just" rtl="0">
              <a:lnSpc>
                <a:spcPct val="200000"/>
              </a:lnSpc>
            </a:pPr>
            <a:r>
              <a:rPr lang="en-US" sz="2400" dirty="0">
                <a:solidFill>
                  <a:schemeClr val="bg1"/>
                </a:solidFill>
                <a:latin typeface="liberation-serif"/>
              </a:rPr>
              <a:t>- T</a:t>
            </a:r>
            <a:r>
              <a:rPr lang="en-US" sz="2400" i="0" dirty="0">
                <a:solidFill>
                  <a:schemeClr val="bg1"/>
                </a:solidFill>
                <a:effectLst/>
                <a:latin typeface="liberation-serif"/>
              </a:rPr>
              <a:t>he documentation of references at the end of the research. There are several scientific approaches to the process of documenting references, the most important of which are:</a:t>
            </a:r>
          </a:p>
        </p:txBody>
      </p:sp>
    </p:spTree>
    <p:extLst>
      <p:ext uri="{BB962C8B-B14F-4D97-AF65-F5344CB8AC3E}">
        <p14:creationId xmlns:p14="http://schemas.microsoft.com/office/powerpoint/2010/main" val="277506140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57325" y="556764"/>
            <a:ext cx="2650213" cy="584775"/>
          </a:xfrm>
          <a:prstGeom prst="rect">
            <a:avLst/>
          </a:prstGeom>
          <a:noFill/>
        </p:spPr>
        <p:txBody>
          <a:bodyPr wrap="none" rtlCol="0">
            <a:spAutoFit/>
          </a:bodyPr>
          <a:lstStyle/>
          <a:p>
            <a:r>
              <a:rPr lang="en-US" sz="3200" b="1" dirty="0">
                <a:solidFill>
                  <a:schemeClr val="bg1"/>
                </a:solidFill>
              </a:rPr>
              <a:t>Reference List </a:t>
            </a:r>
          </a:p>
        </p:txBody>
      </p:sp>
      <p:sp>
        <p:nvSpPr>
          <p:cNvPr id="6" name="TextBox 5">
            <a:extLst>
              <a:ext uri="{FF2B5EF4-FFF2-40B4-BE49-F238E27FC236}">
                <a16:creationId xmlns:a16="http://schemas.microsoft.com/office/drawing/2014/main" id="{CD991FE7-A2C0-DD54-C568-6AB0F7A7399D}"/>
              </a:ext>
            </a:extLst>
          </p:cNvPr>
          <p:cNvSpPr txBox="1"/>
          <p:nvPr/>
        </p:nvSpPr>
        <p:spPr>
          <a:xfrm>
            <a:off x="449705" y="1530583"/>
            <a:ext cx="11002779" cy="3671005"/>
          </a:xfrm>
          <a:prstGeom prst="rect">
            <a:avLst/>
          </a:prstGeom>
          <a:noFill/>
        </p:spPr>
        <p:txBody>
          <a:bodyPr wrap="square">
            <a:spAutoFit/>
          </a:bodyPr>
          <a:lstStyle/>
          <a:p>
            <a:pPr algn="l" rtl="0">
              <a:lnSpc>
                <a:spcPct val="200000"/>
              </a:lnSpc>
            </a:pPr>
            <a:r>
              <a:rPr lang="en-US" sz="2400" b="1" i="0" dirty="0">
                <a:solidFill>
                  <a:schemeClr val="bg1"/>
                </a:solidFill>
                <a:effectLst/>
                <a:latin typeface="liberation-serif"/>
              </a:rPr>
              <a:t>There are several scientific approaches to the process of documenting references, the most important of which are:</a:t>
            </a:r>
          </a:p>
          <a:p>
            <a:pPr marL="457200" indent="-457200" algn="l" rtl="0">
              <a:lnSpc>
                <a:spcPct val="200000"/>
              </a:lnSpc>
              <a:buFont typeface="+mj-lt"/>
              <a:buAutoNum type="arabicPeriod"/>
            </a:pPr>
            <a:r>
              <a:rPr lang="en-US" sz="2400" dirty="0">
                <a:solidFill>
                  <a:schemeClr val="bg1"/>
                </a:solidFill>
                <a:latin typeface="liberation-serif"/>
              </a:rPr>
              <a:t>The American Psychological Association (APA).</a:t>
            </a:r>
          </a:p>
          <a:p>
            <a:pPr marL="457200" indent="-457200" algn="l" rtl="0">
              <a:lnSpc>
                <a:spcPct val="200000"/>
              </a:lnSpc>
              <a:buFont typeface="+mj-lt"/>
              <a:buAutoNum type="arabicPeriod"/>
            </a:pPr>
            <a:r>
              <a:rPr lang="en-US" sz="2400" i="0" dirty="0">
                <a:solidFill>
                  <a:schemeClr val="bg1"/>
                </a:solidFill>
                <a:effectLst/>
                <a:latin typeface="liberation-serif"/>
              </a:rPr>
              <a:t>Chicago Manual of Style.</a:t>
            </a:r>
          </a:p>
          <a:p>
            <a:pPr marL="457200" indent="-457200" algn="l" rtl="0">
              <a:lnSpc>
                <a:spcPct val="200000"/>
              </a:lnSpc>
              <a:buFont typeface="+mj-lt"/>
              <a:buAutoNum type="arabicPeriod"/>
            </a:pPr>
            <a:r>
              <a:rPr lang="en-US" sz="2400" dirty="0">
                <a:solidFill>
                  <a:schemeClr val="bg1"/>
                </a:solidFill>
                <a:latin typeface="liberation-serif"/>
              </a:rPr>
              <a:t>Harvard Style.</a:t>
            </a:r>
            <a:endParaRPr lang="en-US" sz="2400" i="0" dirty="0">
              <a:solidFill>
                <a:schemeClr val="bg1"/>
              </a:solidFill>
              <a:effectLst/>
              <a:latin typeface="liberation-serif"/>
            </a:endParaRPr>
          </a:p>
        </p:txBody>
      </p:sp>
    </p:spTree>
    <p:extLst>
      <p:ext uri="{BB962C8B-B14F-4D97-AF65-F5344CB8AC3E}">
        <p14:creationId xmlns:p14="http://schemas.microsoft.com/office/powerpoint/2010/main" val="209276364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997956" y="661695"/>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6" name="TextBox 5">
            <a:extLst>
              <a:ext uri="{FF2B5EF4-FFF2-40B4-BE49-F238E27FC236}">
                <a16:creationId xmlns:a16="http://schemas.microsoft.com/office/drawing/2014/main" id="{CD991FE7-A2C0-DD54-C568-6AB0F7A7399D}"/>
              </a:ext>
            </a:extLst>
          </p:cNvPr>
          <p:cNvSpPr txBox="1"/>
          <p:nvPr/>
        </p:nvSpPr>
        <p:spPr>
          <a:xfrm>
            <a:off x="359764" y="1530583"/>
            <a:ext cx="11542426" cy="3785652"/>
          </a:xfrm>
          <a:prstGeom prst="rect">
            <a:avLst/>
          </a:prstGeom>
          <a:noFill/>
        </p:spPr>
        <p:txBody>
          <a:bodyPr wrap="square">
            <a:spAutoFit/>
          </a:bodyPr>
          <a:lstStyle/>
          <a:p>
            <a:pPr algn="just" rtl="0">
              <a:lnSpc>
                <a:spcPct val="200000"/>
              </a:lnSpc>
            </a:pPr>
            <a:r>
              <a:rPr lang="en-US" sz="2000" b="1" i="0" u="sng" dirty="0">
                <a:solidFill>
                  <a:schemeClr val="bg1"/>
                </a:solidFill>
                <a:effectLst/>
                <a:latin typeface="liberation-serif"/>
              </a:rPr>
              <a:t>First: Documenting the references inside the text:</a:t>
            </a:r>
          </a:p>
          <a:p>
            <a:pPr algn="just" rtl="0">
              <a:lnSpc>
                <a:spcPct val="200000"/>
              </a:lnSpc>
            </a:pPr>
            <a:r>
              <a:rPr lang="en-US" sz="2000" i="0" dirty="0">
                <a:solidFill>
                  <a:schemeClr val="bg1"/>
                </a:solidFill>
                <a:effectLst/>
                <a:latin typeface="liberation-serif"/>
              </a:rPr>
              <a:t>- </a:t>
            </a:r>
            <a:r>
              <a:rPr lang="en-US" sz="2000" b="1" i="0" dirty="0">
                <a:solidFill>
                  <a:schemeClr val="bg1"/>
                </a:solidFill>
                <a:effectLst/>
                <a:latin typeface="liberation-serif"/>
              </a:rPr>
              <a:t>Single author</a:t>
            </a:r>
            <a:r>
              <a:rPr lang="en-US" sz="2000" i="0" dirty="0">
                <a:solidFill>
                  <a:schemeClr val="bg1"/>
                </a:solidFill>
                <a:effectLst/>
                <a:latin typeface="liberation-serif"/>
              </a:rPr>
              <a:t>: In this case, the author's last name is given, followed by a comma, and the year of publication is in parentheses after the end of the text.</a:t>
            </a:r>
          </a:p>
          <a:p>
            <a:pPr algn="just" rtl="0">
              <a:lnSpc>
                <a:spcPct val="200000"/>
              </a:lnSpc>
            </a:pPr>
            <a:r>
              <a:rPr lang="en-US" sz="2000" b="1" i="0" dirty="0">
                <a:solidFill>
                  <a:schemeClr val="bg1"/>
                </a:solidFill>
                <a:effectLst/>
                <a:latin typeface="liberation-serif"/>
              </a:rPr>
              <a:t>Example: (</a:t>
            </a:r>
            <a:r>
              <a:rPr lang="en-US" sz="2000" b="1" i="0" dirty="0" err="1">
                <a:solidFill>
                  <a:schemeClr val="bg1"/>
                </a:solidFill>
                <a:effectLst/>
                <a:latin typeface="liberation-serif"/>
              </a:rPr>
              <a:t>Mohieddin</a:t>
            </a:r>
            <a:r>
              <a:rPr lang="en-US" sz="2000" b="1" i="0" dirty="0">
                <a:solidFill>
                  <a:schemeClr val="bg1"/>
                </a:solidFill>
                <a:effectLst/>
                <a:latin typeface="liberation-serif"/>
              </a:rPr>
              <a:t>, 2002) - Ryan (2002) pointed out</a:t>
            </a:r>
          </a:p>
          <a:p>
            <a:pPr algn="just" rtl="0">
              <a:lnSpc>
                <a:spcPct val="200000"/>
              </a:lnSpc>
            </a:pPr>
            <a:r>
              <a:rPr lang="en-US" sz="2000" i="0" dirty="0">
                <a:solidFill>
                  <a:schemeClr val="bg1"/>
                </a:solidFill>
                <a:effectLst/>
                <a:latin typeface="liberation-serif"/>
              </a:rPr>
              <a:t>- </a:t>
            </a:r>
            <a:r>
              <a:rPr lang="en-US" sz="2000" b="1" i="0" dirty="0">
                <a:solidFill>
                  <a:schemeClr val="bg1"/>
                </a:solidFill>
                <a:effectLst/>
                <a:latin typeface="liberation-serif"/>
              </a:rPr>
              <a:t>Two authors</a:t>
            </a:r>
            <a:r>
              <a:rPr lang="en-US" sz="2000" i="0" dirty="0">
                <a:solidFill>
                  <a:schemeClr val="bg1"/>
                </a:solidFill>
                <a:effectLst/>
                <a:latin typeface="liberation-serif"/>
              </a:rPr>
              <a:t>: The last name of both authors is written followed by the year of publication.</a:t>
            </a:r>
          </a:p>
          <a:p>
            <a:pPr algn="just" rtl="0">
              <a:lnSpc>
                <a:spcPct val="200000"/>
              </a:lnSpc>
            </a:pPr>
            <a:r>
              <a:rPr lang="en-US" sz="2000" b="1" i="0" dirty="0">
                <a:solidFill>
                  <a:schemeClr val="bg1"/>
                </a:solidFill>
                <a:effectLst/>
                <a:latin typeface="liberation-serif"/>
              </a:rPr>
              <a:t>Example authors: (Tony and Shehab, 2015)</a:t>
            </a:r>
          </a:p>
        </p:txBody>
      </p:sp>
    </p:spTree>
    <p:extLst>
      <p:ext uri="{BB962C8B-B14F-4D97-AF65-F5344CB8AC3E}">
        <p14:creationId xmlns:p14="http://schemas.microsoft.com/office/powerpoint/2010/main" val="258914588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6" name="TextBox 5">
            <a:extLst>
              <a:ext uri="{FF2B5EF4-FFF2-40B4-BE49-F238E27FC236}">
                <a16:creationId xmlns:a16="http://schemas.microsoft.com/office/drawing/2014/main" id="{CD991FE7-A2C0-DD54-C568-6AB0F7A7399D}"/>
              </a:ext>
            </a:extLst>
          </p:cNvPr>
          <p:cNvSpPr txBox="1"/>
          <p:nvPr/>
        </p:nvSpPr>
        <p:spPr>
          <a:xfrm>
            <a:off x="224852" y="1530583"/>
            <a:ext cx="11467476" cy="3908762"/>
          </a:xfrm>
          <a:prstGeom prst="rect">
            <a:avLst/>
          </a:prstGeom>
          <a:noFill/>
        </p:spPr>
        <p:txBody>
          <a:bodyPr wrap="square">
            <a:spAutoFit/>
          </a:bodyPr>
          <a:lstStyle/>
          <a:p>
            <a:pPr algn="just" rtl="0">
              <a:lnSpc>
                <a:spcPct val="200000"/>
              </a:lnSpc>
            </a:pPr>
            <a:r>
              <a:rPr lang="en-US" sz="2400" dirty="0">
                <a:solidFill>
                  <a:schemeClr val="bg1"/>
                </a:solidFill>
                <a:latin typeface="liberation-serif"/>
              </a:rPr>
              <a:t>- </a:t>
            </a:r>
            <a:r>
              <a:rPr lang="en-US" sz="2400" b="1" dirty="0">
                <a:solidFill>
                  <a:schemeClr val="bg1"/>
                </a:solidFill>
                <a:latin typeface="liberation-serif"/>
              </a:rPr>
              <a:t>T</a:t>
            </a:r>
            <a:r>
              <a:rPr lang="en-US" sz="2400" b="1" i="0" dirty="0">
                <a:solidFill>
                  <a:schemeClr val="bg1"/>
                </a:solidFill>
                <a:effectLst/>
                <a:latin typeface="liberation-serif"/>
              </a:rPr>
              <a:t>hree authors or more</a:t>
            </a:r>
            <a:r>
              <a:rPr lang="en-US" sz="2400" i="0" dirty="0">
                <a:solidFill>
                  <a:schemeClr val="bg1"/>
                </a:solidFill>
                <a:effectLst/>
                <a:latin typeface="liberation-serif"/>
              </a:rPr>
              <a:t>: we write the last name of the first author, followed by the word et al, then the year of publication. In the case of the reference in English, write the first author’s last name, followed by the word et al. Then the year of publication.</a:t>
            </a:r>
          </a:p>
          <a:p>
            <a:pPr algn="just" rtl="0">
              <a:lnSpc>
                <a:spcPct val="200000"/>
              </a:lnSpc>
            </a:pPr>
            <a:r>
              <a:rPr lang="en-US" sz="2800" b="1" i="0" u="sng" dirty="0">
                <a:solidFill>
                  <a:schemeClr val="bg1"/>
                </a:solidFill>
                <a:effectLst/>
                <a:latin typeface="liberation-serif"/>
              </a:rPr>
              <a:t>For example: </a:t>
            </a:r>
          </a:p>
          <a:p>
            <a:pPr algn="just" rtl="0">
              <a:lnSpc>
                <a:spcPct val="200000"/>
              </a:lnSpc>
            </a:pPr>
            <a:r>
              <a:rPr lang="en-US" sz="2400" b="1" i="0" dirty="0">
                <a:solidFill>
                  <a:schemeClr val="bg1"/>
                </a:solidFill>
                <a:effectLst/>
                <a:latin typeface="liberation-serif"/>
              </a:rPr>
              <a:t>(</a:t>
            </a:r>
            <a:r>
              <a:rPr lang="ar-SA" sz="2400" b="1" i="0" dirty="0">
                <a:solidFill>
                  <a:schemeClr val="bg1"/>
                </a:solidFill>
                <a:effectLst/>
                <a:latin typeface="liberation-serif"/>
              </a:rPr>
              <a:t>الصواف واخرون، 2009</a:t>
            </a:r>
            <a:r>
              <a:rPr lang="en-US" sz="2400" b="1" i="0" dirty="0">
                <a:solidFill>
                  <a:schemeClr val="bg1"/>
                </a:solidFill>
                <a:effectLst/>
                <a:latin typeface="liberation-serif"/>
              </a:rPr>
              <a:t>) or (Al </a:t>
            </a:r>
            <a:r>
              <a:rPr lang="en-US" sz="2400" b="1" dirty="0" err="1">
                <a:solidFill>
                  <a:schemeClr val="bg1"/>
                </a:solidFill>
                <a:latin typeface="liberation-serif"/>
              </a:rPr>
              <a:t>S</a:t>
            </a:r>
            <a:r>
              <a:rPr lang="en-US" sz="2400" b="1" i="0" dirty="0" err="1">
                <a:solidFill>
                  <a:schemeClr val="bg1"/>
                </a:solidFill>
                <a:effectLst/>
                <a:latin typeface="liberation-serif"/>
              </a:rPr>
              <a:t>awaf</a:t>
            </a:r>
            <a:r>
              <a:rPr lang="en-US" sz="2400" b="1" i="0" dirty="0">
                <a:solidFill>
                  <a:schemeClr val="bg1"/>
                </a:solidFill>
                <a:effectLst/>
                <a:latin typeface="liberation-serif"/>
              </a:rPr>
              <a:t> et al., 2009)</a:t>
            </a:r>
          </a:p>
        </p:txBody>
      </p:sp>
    </p:spTree>
    <p:extLst>
      <p:ext uri="{BB962C8B-B14F-4D97-AF65-F5344CB8AC3E}">
        <p14:creationId xmlns:p14="http://schemas.microsoft.com/office/powerpoint/2010/main" val="1738357240"/>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6" name="TextBox 5">
            <a:extLst>
              <a:ext uri="{FF2B5EF4-FFF2-40B4-BE49-F238E27FC236}">
                <a16:creationId xmlns:a16="http://schemas.microsoft.com/office/drawing/2014/main" id="{CD991FE7-A2C0-DD54-C568-6AB0F7A7399D}"/>
              </a:ext>
            </a:extLst>
          </p:cNvPr>
          <p:cNvSpPr txBox="1"/>
          <p:nvPr/>
        </p:nvSpPr>
        <p:spPr>
          <a:xfrm>
            <a:off x="389744" y="1530583"/>
            <a:ext cx="11422505" cy="4409669"/>
          </a:xfrm>
          <a:prstGeom prst="rect">
            <a:avLst/>
          </a:prstGeom>
          <a:noFill/>
        </p:spPr>
        <p:txBody>
          <a:bodyPr wrap="square">
            <a:spAutoFit/>
          </a:bodyPr>
          <a:lstStyle/>
          <a:p>
            <a:pPr algn="just" rtl="0">
              <a:lnSpc>
                <a:spcPct val="200000"/>
              </a:lnSpc>
            </a:pPr>
            <a:r>
              <a:rPr lang="en-US" sz="2400" i="0" dirty="0">
                <a:solidFill>
                  <a:schemeClr val="bg1"/>
                </a:solidFill>
                <a:effectLst/>
                <a:latin typeface="liberation-serif"/>
              </a:rPr>
              <a:t>When the same author has </a:t>
            </a:r>
            <a:r>
              <a:rPr lang="en-US" sz="2400" b="1" i="0" dirty="0">
                <a:solidFill>
                  <a:schemeClr val="bg1"/>
                </a:solidFill>
                <a:effectLst/>
                <a:latin typeface="liberation-serif"/>
              </a:rPr>
              <a:t>more than one work </a:t>
            </a:r>
            <a:r>
              <a:rPr lang="en-US" sz="2400" i="0" dirty="0">
                <a:solidFill>
                  <a:schemeClr val="bg1"/>
                </a:solidFill>
                <a:effectLst/>
                <a:latin typeface="liberation-serif"/>
              </a:rPr>
              <a:t>in the same year: In this case, a letter is added after the year (a, b, c, ...) or (a, b, c) in order to distinguish between these compositions.</a:t>
            </a:r>
          </a:p>
          <a:p>
            <a:pPr algn="just" rtl="0">
              <a:lnSpc>
                <a:spcPct val="200000"/>
              </a:lnSpc>
            </a:pPr>
            <a:r>
              <a:rPr lang="en-US" sz="2400" i="0" dirty="0">
                <a:solidFill>
                  <a:schemeClr val="bg1"/>
                </a:solidFill>
                <a:effectLst/>
                <a:latin typeface="liberation-serif"/>
              </a:rPr>
              <a:t>If the source is</a:t>
            </a:r>
            <a:r>
              <a:rPr lang="en-US" sz="2400" b="1" i="0" dirty="0">
                <a:solidFill>
                  <a:schemeClr val="bg1"/>
                </a:solidFill>
                <a:effectLst/>
                <a:latin typeface="liberation-serif"/>
              </a:rPr>
              <a:t> from websites</a:t>
            </a:r>
            <a:r>
              <a:rPr lang="en-US" sz="2400" i="0" dirty="0">
                <a:solidFill>
                  <a:schemeClr val="bg1"/>
                </a:solidFill>
                <a:effectLst/>
                <a:latin typeface="liberation-serif"/>
              </a:rPr>
              <a:t>: we write the name of the author of the research or article as the author. If the author is not known, we write the name of the website owner, followed by the year of publication of the article.</a:t>
            </a:r>
          </a:p>
        </p:txBody>
      </p:sp>
    </p:spTree>
    <p:extLst>
      <p:ext uri="{BB962C8B-B14F-4D97-AF65-F5344CB8AC3E}">
        <p14:creationId xmlns:p14="http://schemas.microsoft.com/office/powerpoint/2010/main" val="81488048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6" name="TextBox 5">
            <a:extLst>
              <a:ext uri="{FF2B5EF4-FFF2-40B4-BE49-F238E27FC236}">
                <a16:creationId xmlns:a16="http://schemas.microsoft.com/office/drawing/2014/main" id="{CD991FE7-A2C0-DD54-C568-6AB0F7A7399D}"/>
              </a:ext>
            </a:extLst>
          </p:cNvPr>
          <p:cNvSpPr txBox="1"/>
          <p:nvPr/>
        </p:nvSpPr>
        <p:spPr>
          <a:xfrm>
            <a:off x="164892" y="1530583"/>
            <a:ext cx="11692328" cy="2695674"/>
          </a:xfrm>
          <a:prstGeom prst="rect">
            <a:avLst/>
          </a:prstGeom>
          <a:noFill/>
        </p:spPr>
        <p:txBody>
          <a:bodyPr wrap="square">
            <a:spAutoFit/>
          </a:bodyPr>
          <a:lstStyle/>
          <a:p>
            <a:pPr algn="l" rtl="0">
              <a:lnSpc>
                <a:spcPct val="200000"/>
              </a:lnSpc>
            </a:pPr>
            <a:r>
              <a:rPr lang="en-US" sz="2200" b="1" i="0" dirty="0">
                <a:solidFill>
                  <a:schemeClr val="bg1"/>
                </a:solidFill>
                <a:effectLst/>
                <a:latin typeface="liberation-serif"/>
              </a:rPr>
              <a:t>Second: </a:t>
            </a:r>
            <a:r>
              <a:rPr lang="en-US" sz="2200" b="1" dirty="0">
                <a:solidFill>
                  <a:schemeClr val="bg1"/>
                </a:solidFill>
                <a:latin typeface="liberation-serif"/>
              </a:rPr>
              <a:t>R</a:t>
            </a:r>
            <a:r>
              <a:rPr lang="en-US" sz="2200" b="1" i="0" dirty="0">
                <a:solidFill>
                  <a:schemeClr val="bg1"/>
                </a:solidFill>
                <a:effectLst/>
                <a:latin typeface="liberation-serif"/>
              </a:rPr>
              <a:t>eference list</a:t>
            </a:r>
          </a:p>
          <a:p>
            <a:pPr marL="457200" indent="-457200" algn="l" rtl="0">
              <a:lnSpc>
                <a:spcPct val="200000"/>
              </a:lnSpc>
              <a:buFont typeface="+mj-lt"/>
              <a:buAutoNum type="alphaUcPeriod"/>
            </a:pPr>
            <a:r>
              <a:rPr lang="en-US" sz="2200" i="0" dirty="0">
                <a:solidFill>
                  <a:schemeClr val="bg1"/>
                </a:solidFill>
                <a:effectLst/>
                <a:latin typeface="liberation-serif"/>
              </a:rPr>
              <a:t>Books: Sigle author</a:t>
            </a:r>
          </a:p>
          <a:p>
            <a:pPr algn="l" rtl="0">
              <a:lnSpc>
                <a:spcPct val="200000"/>
              </a:lnSpc>
            </a:pPr>
            <a:r>
              <a:rPr lang="ar-SA" sz="2200" dirty="0">
                <a:solidFill>
                  <a:schemeClr val="bg1"/>
                </a:solidFill>
                <a:latin typeface="liberation-serif"/>
              </a:rPr>
              <a:t>توني، محمود (2016) </a:t>
            </a:r>
            <a:r>
              <a:rPr lang="ar-SA" sz="2200" i="1" dirty="0">
                <a:solidFill>
                  <a:schemeClr val="bg1"/>
                </a:solidFill>
                <a:latin typeface="liberation-serif"/>
              </a:rPr>
              <a:t>أقتصاديات النقود والبنوك: رؤية معاصرة</a:t>
            </a:r>
            <a:r>
              <a:rPr lang="ar-SA" sz="2200" dirty="0">
                <a:solidFill>
                  <a:schemeClr val="bg1"/>
                </a:solidFill>
                <a:latin typeface="liberation-serif"/>
              </a:rPr>
              <a:t>. الطبعة الاولى، الرياض: مكتبة الشقري</a:t>
            </a:r>
          </a:p>
          <a:p>
            <a:pPr algn="l" rtl="0">
              <a:lnSpc>
                <a:spcPct val="200000"/>
              </a:lnSpc>
            </a:pPr>
            <a:r>
              <a:rPr lang="en-US" sz="2200" i="0" dirty="0">
                <a:solidFill>
                  <a:schemeClr val="bg1"/>
                </a:solidFill>
                <a:effectLst/>
                <a:latin typeface="liberation-serif"/>
              </a:rPr>
              <a:t>Babbie, E. R.(2007) </a:t>
            </a:r>
            <a:r>
              <a:rPr lang="en-US" sz="2200" i="1" dirty="0">
                <a:solidFill>
                  <a:schemeClr val="bg1"/>
                </a:solidFill>
                <a:effectLst/>
                <a:latin typeface="liberation-serif"/>
              </a:rPr>
              <a:t>The </a:t>
            </a:r>
            <a:r>
              <a:rPr lang="en-US" sz="2200" i="1" dirty="0">
                <a:solidFill>
                  <a:schemeClr val="bg1"/>
                </a:solidFill>
                <a:latin typeface="liberation-serif"/>
              </a:rPr>
              <a:t>p</a:t>
            </a:r>
            <a:r>
              <a:rPr lang="en-US" sz="2200" i="1" dirty="0">
                <a:solidFill>
                  <a:schemeClr val="bg1"/>
                </a:solidFill>
                <a:effectLst/>
                <a:latin typeface="liberation-serif"/>
              </a:rPr>
              <a:t>ractice of Social research</a:t>
            </a:r>
            <a:r>
              <a:rPr lang="en-US" sz="2200" i="0" dirty="0">
                <a:solidFill>
                  <a:schemeClr val="bg1"/>
                </a:solidFill>
                <a:effectLst/>
                <a:latin typeface="liberation-serif"/>
              </a:rPr>
              <a:t>. 11</a:t>
            </a:r>
            <a:r>
              <a:rPr lang="en-US" sz="2200" i="0" baseline="30000" dirty="0">
                <a:solidFill>
                  <a:schemeClr val="bg1"/>
                </a:solidFill>
                <a:effectLst/>
                <a:latin typeface="liberation-serif"/>
              </a:rPr>
              <a:t>th</a:t>
            </a:r>
            <a:r>
              <a:rPr lang="en-US" sz="2200" i="0" dirty="0">
                <a:solidFill>
                  <a:schemeClr val="bg1"/>
                </a:solidFill>
                <a:effectLst/>
                <a:latin typeface="liberation-serif"/>
              </a:rPr>
              <a:t> ed. Belmont, CA: Wadsworth</a:t>
            </a:r>
          </a:p>
        </p:txBody>
      </p:sp>
    </p:spTree>
    <p:extLst>
      <p:ext uri="{BB962C8B-B14F-4D97-AF65-F5344CB8AC3E}">
        <p14:creationId xmlns:p14="http://schemas.microsoft.com/office/powerpoint/2010/main" val="74945647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6" name="TextBox 5">
            <a:extLst>
              <a:ext uri="{FF2B5EF4-FFF2-40B4-BE49-F238E27FC236}">
                <a16:creationId xmlns:a16="http://schemas.microsoft.com/office/drawing/2014/main" id="{CD991FE7-A2C0-DD54-C568-6AB0F7A7399D}"/>
              </a:ext>
            </a:extLst>
          </p:cNvPr>
          <p:cNvSpPr txBox="1"/>
          <p:nvPr/>
        </p:nvSpPr>
        <p:spPr>
          <a:xfrm>
            <a:off x="599607" y="1530583"/>
            <a:ext cx="11182662" cy="3785652"/>
          </a:xfrm>
          <a:prstGeom prst="rect">
            <a:avLst/>
          </a:prstGeom>
          <a:noFill/>
        </p:spPr>
        <p:txBody>
          <a:bodyPr wrap="square">
            <a:spAutoFit/>
          </a:bodyPr>
          <a:lstStyle/>
          <a:p>
            <a:pPr algn="l" rtl="0">
              <a:lnSpc>
                <a:spcPct val="200000"/>
              </a:lnSpc>
            </a:pPr>
            <a:r>
              <a:rPr lang="en-US" sz="2000" b="1" i="0" dirty="0">
                <a:solidFill>
                  <a:schemeClr val="bg1"/>
                </a:solidFill>
                <a:effectLst/>
                <a:latin typeface="liberation-serif"/>
              </a:rPr>
              <a:t>Second: </a:t>
            </a:r>
            <a:r>
              <a:rPr lang="en-US" sz="2000" b="1" dirty="0">
                <a:solidFill>
                  <a:schemeClr val="bg1"/>
                </a:solidFill>
                <a:latin typeface="liberation-serif"/>
              </a:rPr>
              <a:t>R</a:t>
            </a:r>
            <a:r>
              <a:rPr lang="en-US" sz="2000" b="1" i="0" dirty="0">
                <a:solidFill>
                  <a:schemeClr val="bg1"/>
                </a:solidFill>
                <a:effectLst/>
                <a:latin typeface="liberation-serif"/>
              </a:rPr>
              <a:t>eference list</a:t>
            </a:r>
          </a:p>
          <a:p>
            <a:pPr algn="l" rtl="0">
              <a:lnSpc>
                <a:spcPct val="200000"/>
              </a:lnSpc>
            </a:pPr>
            <a:r>
              <a:rPr lang="en-US" sz="2000" i="0" dirty="0">
                <a:solidFill>
                  <a:schemeClr val="bg1"/>
                </a:solidFill>
                <a:effectLst/>
                <a:latin typeface="liberation-serif"/>
              </a:rPr>
              <a:t>B. Books: </a:t>
            </a:r>
            <a:r>
              <a:rPr lang="en-US" sz="2000" dirty="0">
                <a:solidFill>
                  <a:schemeClr val="bg1"/>
                </a:solidFill>
                <a:latin typeface="liberation-serif"/>
              </a:rPr>
              <a:t>Two or more </a:t>
            </a:r>
            <a:r>
              <a:rPr lang="en-US" sz="2000" i="0" dirty="0">
                <a:solidFill>
                  <a:schemeClr val="bg1"/>
                </a:solidFill>
                <a:effectLst/>
                <a:latin typeface="liberation-serif"/>
              </a:rPr>
              <a:t>authors</a:t>
            </a:r>
          </a:p>
          <a:p>
            <a:pPr algn="r" rtl="1">
              <a:lnSpc>
                <a:spcPct val="200000"/>
              </a:lnSpc>
            </a:pPr>
            <a:r>
              <a:rPr lang="ar-SA" sz="2000" dirty="0">
                <a:solidFill>
                  <a:schemeClr val="bg1"/>
                </a:solidFill>
                <a:latin typeface="liberation-serif"/>
              </a:rPr>
              <a:t>عليان، ربحي مصطفى و غنيم، عثمان محمد (2000) </a:t>
            </a:r>
            <a:r>
              <a:rPr lang="ar-SA" sz="2000" i="1" dirty="0">
                <a:solidFill>
                  <a:schemeClr val="bg1"/>
                </a:solidFill>
                <a:latin typeface="liberation-serif"/>
              </a:rPr>
              <a:t>مناهج واساليب البحث العلمي: النظرية والتطبيق</a:t>
            </a:r>
            <a:r>
              <a:rPr lang="ar-SA" sz="2000" dirty="0">
                <a:solidFill>
                  <a:schemeClr val="bg1"/>
                </a:solidFill>
                <a:latin typeface="liberation-serif"/>
              </a:rPr>
              <a:t>. الطبعة الاولى. عمان، الاردن: دار صفاء للنشر والتوزيع</a:t>
            </a:r>
          </a:p>
          <a:p>
            <a:pPr algn="l" rtl="0">
              <a:lnSpc>
                <a:spcPct val="200000"/>
              </a:lnSpc>
            </a:pPr>
            <a:r>
              <a:rPr lang="en-US" sz="2000" i="0" dirty="0">
                <a:solidFill>
                  <a:schemeClr val="bg1"/>
                </a:solidFill>
                <a:effectLst/>
                <a:latin typeface="liberation-serif"/>
              </a:rPr>
              <a:t>Sekaran, U. and Bougie, R. (2010) </a:t>
            </a:r>
            <a:r>
              <a:rPr lang="en-US" sz="2000" i="1" dirty="0">
                <a:solidFill>
                  <a:schemeClr val="bg1"/>
                </a:solidFill>
                <a:effectLst/>
                <a:latin typeface="liberation-serif"/>
              </a:rPr>
              <a:t>Research methods for business, A skill-building approach</a:t>
            </a:r>
            <a:r>
              <a:rPr lang="en-US" sz="2000" i="0" dirty="0">
                <a:solidFill>
                  <a:schemeClr val="bg1"/>
                </a:solidFill>
                <a:effectLst/>
                <a:latin typeface="liberation-serif"/>
              </a:rPr>
              <a:t>. 5</a:t>
            </a:r>
            <a:r>
              <a:rPr lang="en-US" sz="2000" i="0" baseline="30000" dirty="0">
                <a:solidFill>
                  <a:schemeClr val="bg1"/>
                </a:solidFill>
                <a:effectLst/>
                <a:latin typeface="liberation-serif"/>
              </a:rPr>
              <a:t>th</a:t>
            </a:r>
            <a:r>
              <a:rPr lang="en-US" sz="2000" i="0" dirty="0">
                <a:solidFill>
                  <a:schemeClr val="bg1"/>
                </a:solidFill>
                <a:effectLst/>
                <a:latin typeface="liberation-serif"/>
              </a:rPr>
              <a:t> edition. London: John Wiley &amp; Sons Ltd.</a:t>
            </a:r>
          </a:p>
        </p:txBody>
      </p:sp>
    </p:spTree>
    <p:extLst>
      <p:ext uri="{BB962C8B-B14F-4D97-AF65-F5344CB8AC3E}">
        <p14:creationId xmlns:p14="http://schemas.microsoft.com/office/powerpoint/2010/main" val="70419410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6" name="TextBox 5">
            <a:extLst>
              <a:ext uri="{FF2B5EF4-FFF2-40B4-BE49-F238E27FC236}">
                <a16:creationId xmlns:a16="http://schemas.microsoft.com/office/drawing/2014/main" id="{CD991FE7-A2C0-DD54-C568-6AB0F7A7399D}"/>
              </a:ext>
            </a:extLst>
          </p:cNvPr>
          <p:cNvSpPr txBox="1"/>
          <p:nvPr/>
        </p:nvSpPr>
        <p:spPr>
          <a:xfrm>
            <a:off x="314793" y="1500601"/>
            <a:ext cx="11632368" cy="4409669"/>
          </a:xfrm>
          <a:prstGeom prst="rect">
            <a:avLst/>
          </a:prstGeom>
          <a:noFill/>
        </p:spPr>
        <p:txBody>
          <a:bodyPr wrap="square">
            <a:spAutoFit/>
          </a:bodyPr>
          <a:lstStyle/>
          <a:p>
            <a:pPr algn="just" rtl="0">
              <a:lnSpc>
                <a:spcPct val="200000"/>
              </a:lnSpc>
            </a:pPr>
            <a:r>
              <a:rPr lang="en-US" sz="2400" b="1" u="sng" dirty="0">
                <a:solidFill>
                  <a:schemeClr val="bg1"/>
                </a:solidFill>
                <a:latin typeface="liberation-serif"/>
              </a:rPr>
              <a:t>G</a:t>
            </a:r>
            <a:r>
              <a:rPr lang="en-US" sz="2400" b="1" i="0" u="sng" dirty="0">
                <a:solidFill>
                  <a:schemeClr val="bg1"/>
                </a:solidFill>
                <a:effectLst/>
                <a:latin typeface="liberation-serif"/>
              </a:rPr>
              <a:t>overnmental </a:t>
            </a:r>
            <a:r>
              <a:rPr lang="en-US" sz="2400" b="1" u="sng" dirty="0">
                <a:solidFill>
                  <a:schemeClr val="bg1"/>
                </a:solidFill>
                <a:latin typeface="liberation-serif"/>
              </a:rPr>
              <a:t>D</a:t>
            </a:r>
            <a:r>
              <a:rPr lang="en-US" sz="2400" b="1" i="0" u="sng" dirty="0">
                <a:solidFill>
                  <a:schemeClr val="bg1"/>
                </a:solidFill>
                <a:effectLst/>
                <a:latin typeface="liberation-serif"/>
              </a:rPr>
              <a:t>ocuments:</a:t>
            </a:r>
          </a:p>
          <a:p>
            <a:pPr algn="just" rtl="0">
              <a:lnSpc>
                <a:spcPct val="200000"/>
              </a:lnSpc>
            </a:pPr>
            <a:r>
              <a:rPr lang="en-US" sz="2400" i="0" dirty="0">
                <a:solidFill>
                  <a:schemeClr val="bg1"/>
                </a:solidFill>
                <a:effectLst/>
                <a:latin typeface="liberation-serif"/>
              </a:rPr>
              <a:t>Often some governmental bodies or international or private organizations issue some reports that do not include the name of the author. In this case, the same method is followed in the previous document in documenting the book, with the author's name replaced with the name of the authority responsible for issuing this report or document.</a:t>
            </a:r>
          </a:p>
        </p:txBody>
      </p:sp>
    </p:spTree>
    <p:extLst>
      <p:ext uri="{BB962C8B-B14F-4D97-AF65-F5344CB8AC3E}">
        <p14:creationId xmlns:p14="http://schemas.microsoft.com/office/powerpoint/2010/main" val="10110564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6" name="TextBox 5">
            <a:extLst>
              <a:ext uri="{FF2B5EF4-FFF2-40B4-BE49-F238E27FC236}">
                <a16:creationId xmlns:a16="http://schemas.microsoft.com/office/drawing/2014/main" id="{CD991FE7-A2C0-DD54-C568-6AB0F7A7399D}"/>
              </a:ext>
            </a:extLst>
          </p:cNvPr>
          <p:cNvSpPr txBox="1"/>
          <p:nvPr/>
        </p:nvSpPr>
        <p:spPr>
          <a:xfrm>
            <a:off x="374754" y="1530583"/>
            <a:ext cx="11362544" cy="3046988"/>
          </a:xfrm>
          <a:prstGeom prst="rect">
            <a:avLst/>
          </a:prstGeom>
          <a:noFill/>
        </p:spPr>
        <p:txBody>
          <a:bodyPr wrap="square">
            <a:spAutoFit/>
          </a:bodyPr>
          <a:lstStyle/>
          <a:p>
            <a:pPr algn="just" rtl="0">
              <a:lnSpc>
                <a:spcPct val="200000"/>
              </a:lnSpc>
            </a:pPr>
            <a:r>
              <a:rPr lang="en-US" sz="2400" b="1" u="sng" dirty="0">
                <a:solidFill>
                  <a:schemeClr val="bg1"/>
                </a:solidFill>
                <a:latin typeface="liberation-serif"/>
              </a:rPr>
              <a:t>G</a:t>
            </a:r>
            <a:r>
              <a:rPr lang="en-US" sz="2400" b="1" i="0" u="sng" dirty="0">
                <a:solidFill>
                  <a:schemeClr val="bg1"/>
                </a:solidFill>
                <a:effectLst/>
                <a:latin typeface="liberation-serif"/>
              </a:rPr>
              <a:t>overnmental </a:t>
            </a:r>
            <a:r>
              <a:rPr lang="en-US" sz="2400" b="1" u="sng" dirty="0">
                <a:solidFill>
                  <a:schemeClr val="bg1"/>
                </a:solidFill>
                <a:latin typeface="liberation-serif"/>
              </a:rPr>
              <a:t>D</a:t>
            </a:r>
            <a:r>
              <a:rPr lang="en-US" sz="2400" b="1" i="0" u="sng" dirty="0">
                <a:solidFill>
                  <a:schemeClr val="bg1"/>
                </a:solidFill>
                <a:effectLst/>
                <a:latin typeface="liberation-serif"/>
              </a:rPr>
              <a:t>ocuments:</a:t>
            </a:r>
            <a:endParaRPr lang="ar-SA" sz="2400" b="1" i="0" u="sng" dirty="0">
              <a:solidFill>
                <a:schemeClr val="bg1"/>
              </a:solidFill>
              <a:effectLst/>
              <a:latin typeface="liberation-serif"/>
            </a:endParaRPr>
          </a:p>
          <a:p>
            <a:pPr algn="just" rtl="1">
              <a:lnSpc>
                <a:spcPct val="200000"/>
              </a:lnSpc>
            </a:pPr>
            <a:r>
              <a:rPr lang="ar-SA" sz="2400" dirty="0">
                <a:solidFill>
                  <a:schemeClr val="bg1"/>
                </a:solidFill>
                <a:latin typeface="liberation-serif"/>
              </a:rPr>
              <a:t>مؤسسة النقد العربي السعودي (2013) </a:t>
            </a:r>
            <a:r>
              <a:rPr lang="ar-SA" sz="2400" i="1" dirty="0">
                <a:solidFill>
                  <a:schemeClr val="bg1"/>
                </a:solidFill>
                <a:latin typeface="liberation-serif"/>
              </a:rPr>
              <a:t>التقرير السنوي</a:t>
            </a:r>
            <a:r>
              <a:rPr lang="ar-SA" sz="2400" dirty="0">
                <a:solidFill>
                  <a:schemeClr val="bg1"/>
                </a:solidFill>
                <a:latin typeface="liberation-serif"/>
              </a:rPr>
              <a:t>. التاسع والاربعون، المملكة العربية السعودية.</a:t>
            </a:r>
          </a:p>
          <a:p>
            <a:pPr algn="just" rtl="1">
              <a:lnSpc>
                <a:spcPct val="200000"/>
              </a:lnSpc>
            </a:pPr>
            <a:r>
              <a:rPr lang="en-US" sz="2400" i="0" dirty="0">
                <a:solidFill>
                  <a:schemeClr val="bg1"/>
                </a:solidFill>
                <a:effectLst/>
                <a:latin typeface="liberation-serif"/>
              </a:rPr>
              <a:t>European Commission (2012)</a:t>
            </a:r>
            <a:r>
              <a:rPr lang="en-US" sz="2400" i="1" dirty="0">
                <a:solidFill>
                  <a:schemeClr val="bg1"/>
                </a:solidFill>
                <a:effectLst/>
                <a:latin typeface="liberation-serif"/>
              </a:rPr>
              <a:t> Women in economic decision-making in the UE: progress report</a:t>
            </a:r>
            <a:r>
              <a:rPr lang="en-US" sz="2400" i="0" dirty="0">
                <a:solidFill>
                  <a:schemeClr val="bg1"/>
                </a:solidFill>
                <a:effectLst/>
                <a:latin typeface="liberation-serif"/>
              </a:rPr>
              <a:t>. Luxembourg: Publication</a:t>
            </a:r>
            <a:r>
              <a:rPr lang="en-US" sz="2400" dirty="0">
                <a:solidFill>
                  <a:schemeClr val="bg1"/>
                </a:solidFill>
                <a:latin typeface="liberation-serif"/>
              </a:rPr>
              <a:t>s Office of the European Union.</a:t>
            </a:r>
            <a:endParaRPr lang="en-US" sz="2400" i="0" dirty="0">
              <a:solidFill>
                <a:schemeClr val="bg1"/>
              </a:solidFill>
              <a:effectLst/>
              <a:latin typeface="liberation-serif"/>
            </a:endParaRPr>
          </a:p>
        </p:txBody>
      </p:sp>
    </p:spTree>
    <p:extLst>
      <p:ext uri="{BB962C8B-B14F-4D97-AF65-F5344CB8AC3E}">
        <p14:creationId xmlns:p14="http://schemas.microsoft.com/office/powerpoint/2010/main" val="351837166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6" name="TextBox 5">
            <a:extLst>
              <a:ext uri="{FF2B5EF4-FFF2-40B4-BE49-F238E27FC236}">
                <a16:creationId xmlns:a16="http://schemas.microsoft.com/office/drawing/2014/main" id="{CD991FE7-A2C0-DD54-C568-6AB0F7A7399D}"/>
              </a:ext>
            </a:extLst>
          </p:cNvPr>
          <p:cNvSpPr txBox="1"/>
          <p:nvPr/>
        </p:nvSpPr>
        <p:spPr>
          <a:xfrm>
            <a:off x="1514149" y="999661"/>
            <a:ext cx="8965592" cy="612412"/>
          </a:xfrm>
          <a:prstGeom prst="rect">
            <a:avLst/>
          </a:prstGeom>
          <a:noFill/>
        </p:spPr>
        <p:txBody>
          <a:bodyPr wrap="square">
            <a:spAutoFit/>
          </a:bodyPr>
          <a:lstStyle/>
          <a:p>
            <a:pPr algn="l" rtl="0">
              <a:lnSpc>
                <a:spcPct val="200000"/>
              </a:lnSpc>
            </a:pPr>
            <a:r>
              <a:rPr lang="en-US" sz="2000" b="1" i="0" u="sng" dirty="0">
                <a:solidFill>
                  <a:schemeClr val="bg1"/>
                </a:solidFill>
                <a:effectLst/>
                <a:latin typeface="liberation-serif"/>
              </a:rPr>
              <a:t>Electronic Resources:</a:t>
            </a:r>
            <a:endParaRPr lang="ar-SA" sz="2000" b="1" i="0" u="sng" dirty="0">
              <a:solidFill>
                <a:schemeClr val="bg1"/>
              </a:solidFill>
              <a:effectLst/>
              <a:latin typeface="liberation-serif"/>
            </a:endParaRPr>
          </a:p>
        </p:txBody>
      </p:sp>
      <p:pic>
        <p:nvPicPr>
          <p:cNvPr id="19" name="Picture 18">
            <a:extLst>
              <a:ext uri="{FF2B5EF4-FFF2-40B4-BE49-F238E27FC236}">
                <a16:creationId xmlns:a16="http://schemas.microsoft.com/office/drawing/2014/main" id="{A7875C41-9C1F-B717-C953-2ACA654E5D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130" y="2085747"/>
            <a:ext cx="11677177" cy="4075209"/>
          </a:xfrm>
          <a:prstGeom prst="rect">
            <a:avLst/>
          </a:prstGeom>
        </p:spPr>
      </p:pic>
    </p:spTree>
    <p:extLst>
      <p:ext uri="{BB962C8B-B14F-4D97-AF65-F5344CB8AC3E}">
        <p14:creationId xmlns:p14="http://schemas.microsoft.com/office/powerpoint/2010/main" val="221785713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7586" y="6569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624</TotalTime>
  <Words>1792</Words>
  <Application>Microsoft Office PowerPoint</Application>
  <PresentationFormat>Widescreen</PresentationFormat>
  <Paragraphs>131</Paragraphs>
  <Slides>37</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Arial</vt:lpstr>
      <vt:lpstr>Calibri</vt:lpstr>
      <vt:lpstr>Calibri Light</vt:lpstr>
      <vt:lpstr>Constantia</vt:lpstr>
      <vt:lpstr>Inter</vt:lpstr>
      <vt:lpstr>liberation-sans</vt:lpstr>
      <vt:lpstr>liberation-serif</vt:lpstr>
      <vt:lpstr>neo sans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29</cp:revision>
  <dcterms:created xsi:type="dcterms:W3CDTF">2023-04-29T09:08:23Z</dcterms:created>
  <dcterms:modified xsi:type="dcterms:W3CDTF">2023-10-10T14:45:54Z</dcterms:modified>
</cp:coreProperties>
</file>