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45"/>
  </p:notesMasterIdLst>
  <p:sldIdLst>
    <p:sldId id="257" r:id="rId4"/>
    <p:sldId id="320" r:id="rId5"/>
    <p:sldId id="404" r:id="rId6"/>
    <p:sldId id="391" r:id="rId7"/>
    <p:sldId id="351" r:id="rId8"/>
    <p:sldId id="352" r:id="rId9"/>
    <p:sldId id="353" r:id="rId10"/>
    <p:sldId id="357" r:id="rId11"/>
    <p:sldId id="350" r:id="rId12"/>
    <p:sldId id="361" r:id="rId13"/>
    <p:sldId id="371" r:id="rId14"/>
    <p:sldId id="358" r:id="rId15"/>
    <p:sldId id="395" r:id="rId16"/>
    <p:sldId id="398" r:id="rId17"/>
    <p:sldId id="399" r:id="rId18"/>
    <p:sldId id="400" r:id="rId19"/>
    <p:sldId id="360" r:id="rId20"/>
    <p:sldId id="362" r:id="rId21"/>
    <p:sldId id="363" r:id="rId22"/>
    <p:sldId id="392" r:id="rId23"/>
    <p:sldId id="364" r:id="rId24"/>
    <p:sldId id="366" r:id="rId25"/>
    <p:sldId id="365" r:id="rId26"/>
    <p:sldId id="356" r:id="rId27"/>
    <p:sldId id="370" r:id="rId28"/>
    <p:sldId id="367" r:id="rId29"/>
    <p:sldId id="372" r:id="rId30"/>
    <p:sldId id="373" r:id="rId31"/>
    <p:sldId id="374" r:id="rId32"/>
    <p:sldId id="379" r:id="rId33"/>
    <p:sldId id="375" r:id="rId34"/>
    <p:sldId id="380" r:id="rId35"/>
    <p:sldId id="368" r:id="rId36"/>
    <p:sldId id="381" r:id="rId37"/>
    <p:sldId id="401" r:id="rId38"/>
    <p:sldId id="402" r:id="rId39"/>
    <p:sldId id="376" r:id="rId40"/>
    <p:sldId id="354" r:id="rId41"/>
    <p:sldId id="403" r:id="rId42"/>
    <p:sldId id="355"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9FF"/>
    <a:srgbClr val="00CCFF"/>
    <a:srgbClr val="B9EDFF"/>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B699D7-07C4-4D49-848B-E62E5D77876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78DF6E8A-F0FA-4A96-8D69-1660D56122A5}">
      <dgm:prSet phldrT="[نص]" custT="1"/>
      <dgm:spPr/>
      <dgm:t>
        <a:bodyPr/>
        <a:lstStyle/>
        <a:p>
          <a:r>
            <a:rPr lang="ar-EG" sz="1400" b="1" dirty="0">
              <a:solidFill>
                <a:srgbClr val="002060"/>
              </a:solidFill>
              <a:latin typeface="Alexandria" pitchFamily="2" charset="-78"/>
              <a:cs typeface="Alexandria" pitchFamily="2" charset="-78"/>
            </a:rPr>
            <a:t>الفرق من حيث المفهوم</a:t>
          </a:r>
          <a:endParaRPr lang="en-US" sz="1400" b="1" dirty="0">
            <a:solidFill>
              <a:srgbClr val="002060"/>
            </a:solidFill>
            <a:latin typeface="Alexandria" pitchFamily="2" charset="-78"/>
            <a:cs typeface="Alexandria" pitchFamily="2" charset="-78"/>
          </a:endParaRPr>
        </a:p>
      </dgm:t>
    </dgm:pt>
    <dgm:pt modelId="{EE145087-4474-41D5-A387-555F46F3A375}" type="parTrans" cxnId="{FFE48784-871A-4453-BB90-317E96C012A9}">
      <dgm:prSet/>
      <dgm:spPr/>
      <dgm:t>
        <a:bodyPr/>
        <a:lstStyle/>
        <a:p>
          <a:endParaRPr lang="en-US"/>
        </a:p>
      </dgm:t>
    </dgm:pt>
    <dgm:pt modelId="{DF834D33-46F7-4B21-A094-69C82AD555A0}" type="sibTrans" cxnId="{FFE48784-871A-4453-BB90-317E96C012A9}">
      <dgm:prSet custT="1"/>
      <dgm:spPr/>
      <dgm:t>
        <a:bodyPr/>
        <a:lstStyle/>
        <a:p>
          <a:endParaRPr lang="en-US" sz="3600">
            <a:latin typeface="Alexandria" pitchFamily="2" charset="-78"/>
            <a:cs typeface="Alexandria" pitchFamily="2" charset="-78"/>
          </a:endParaRPr>
        </a:p>
      </dgm:t>
    </dgm:pt>
    <dgm:pt modelId="{F17FA361-BD19-4197-B182-7317D0C225B8}">
      <dgm:prSet phldrT="[نص]" custT="1"/>
      <dgm:spPr/>
      <dgm:t>
        <a:bodyPr/>
        <a:lstStyle/>
        <a:p>
          <a:endParaRPr lang="en-US" sz="1400" b="1" dirty="0">
            <a:solidFill>
              <a:srgbClr val="002060"/>
            </a:solidFill>
            <a:latin typeface="Alexandria" pitchFamily="2" charset="-78"/>
            <a:cs typeface="Alexandria" pitchFamily="2" charset="-78"/>
          </a:endParaRPr>
        </a:p>
      </dgm:t>
    </dgm:pt>
    <dgm:pt modelId="{D67AB7A7-A5FE-42A3-89D7-A0E5A8387080}" type="parTrans" cxnId="{29960EE2-0243-4EB5-A3A6-9478F0FB00D5}">
      <dgm:prSet/>
      <dgm:spPr/>
      <dgm:t>
        <a:bodyPr/>
        <a:lstStyle/>
        <a:p>
          <a:endParaRPr lang="en-US"/>
        </a:p>
      </dgm:t>
    </dgm:pt>
    <dgm:pt modelId="{E27EB96A-AEFD-48FE-815B-914F2BC4B040}" type="sibTrans" cxnId="{29960EE2-0243-4EB5-A3A6-9478F0FB00D5}">
      <dgm:prSet/>
      <dgm:spPr/>
      <dgm:t>
        <a:bodyPr/>
        <a:lstStyle/>
        <a:p>
          <a:endParaRPr lang="en-US"/>
        </a:p>
      </dgm:t>
    </dgm:pt>
    <dgm:pt modelId="{9206BB3A-965D-4509-86D9-C6B091D9BCE0}">
      <dgm:prSet phldrT="[نص]" custT="1"/>
      <dgm:spPr/>
      <dgm:t>
        <a:bodyPr/>
        <a:lstStyle/>
        <a:p>
          <a:r>
            <a:rPr lang="ar-EG" sz="1400" b="1" dirty="0">
              <a:solidFill>
                <a:srgbClr val="002060"/>
              </a:solidFill>
              <a:latin typeface="Alexandria" pitchFamily="2" charset="-78"/>
              <a:cs typeface="Alexandria" pitchFamily="2" charset="-78"/>
            </a:rPr>
            <a:t>الفرق من حيث قوة التعلم </a:t>
          </a:r>
          <a:endParaRPr lang="en-US" sz="1400" b="1" dirty="0">
            <a:solidFill>
              <a:srgbClr val="002060"/>
            </a:solidFill>
            <a:latin typeface="Alexandria" pitchFamily="2" charset="-78"/>
            <a:cs typeface="Alexandria" pitchFamily="2" charset="-78"/>
          </a:endParaRPr>
        </a:p>
      </dgm:t>
    </dgm:pt>
    <dgm:pt modelId="{9D783EAD-F578-41FA-B6B5-E03A47658999}" type="parTrans" cxnId="{EB8AB3EF-0E6E-4CF6-B584-2AA3294BEA0E}">
      <dgm:prSet/>
      <dgm:spPr/>
      <dgm:t>
        <a:bodyPr/>
        <a:lstStyle/>
        <a:p>
          <a:endParaRPr lang="en-US"/>
        </a:p>
      </dgm:t>
    </dgm:pt>
    <dgm:pt modelId="{A9CC2E24-4711-4CA5-AC83-76543DA6DD47}" type="sibTrans" cxnId="{EB8AB3EF-0E6E-4CF6-B584-2AA3294BEA0E}">
      <dgm:prSet custT="1"/>
      <dgm:spPr/>
      <dgm:t>
        <a:bodyPr/>
        <a:lstStyle/>
        <a:p>
          <a:endParaRPr lang="en-US" sz="3600">
            <a:latin typeface="Alexandria" pitchFamily="2" charset="-78"/>
            <a:cs typeface="Alexandria" pitchFamily="2" charset="-78"/>
          </a:endParaRPr>
        </a:p>
      </dgm:t>
    </dgm:pt>
    <dgm:pt modelId="{B0C964B5-AC81-4F99-A9DA-D08344285F7C}">
      <dgm:prSet phldrT="[نص]" custT="1"/>
      <dgm:spPr/>
      <dgm:t>
        <a:bodyPr/>
        <a:lstStyle/>
        <a:p>
          <a:r>
            <a:rPr lang="ar-EG" sz="1400" b="1" dirty="0">
              <a:solidFill>
                <a:srgbClr val="002060"/>
              </a:solidFill>
              <a:latin typeface="Alexandria" pitchFamily="2" charset="-78"/>
              <a:cs typeface="Alexandria" pitchFamily="2" charset="-78"/>
            </a:rPr>
            <a:t>الفرق من حيث استخدام الذاكرة</a:t>
          </a:r>
          <a:endParaRPr lang="en-US" sz="1400" b="1" dirty="0">
            <a:solidFill>
              <a:srgbClr val="002060"/>
            </a:solidFill>
            <a:latin typeface="Alexandria" pitchFamily="2" charset="-78"/>
            <a:cs typeface="Alexandria" pitchFamily="2" charset="-78"/>
          </a:endParaRPr>
        </a:p>
      </dgm:t>
    </dgm:pt>
    <dgm:pt modelId="{54286A9F-40DF-48CB-A111-175F1422B190}" type="parTrans" cxnId="{22BB456D-18FD-43DB-9F5F-8A2C8DF32555}">
      <dgm:prSet/>
      <dgm:spPr/>
      <dgm:t>
        <a:bodyPr/>
        <a:lstStyle/>
        <a:p>
          <a:endParaRPr lang="en-US"/>
        </a:p>
      </dgm:t>
    </dgm:pt>
    <dgm:pt modelId="{D8A99130-11EA-446A-8DA1-A1A416536A14}" type="sibTrans" cxnId="{22BB456D-18FD-43DB-9F5F-8A2C8DF32555}">
      <dgm:prSet custT="1"/>
      <dgm:spPr/>
      <dgm:t>
        <a:bodyPr/>
        <a:lstStyle/>
        <a:p>
          <a:endParaRPr lang="en-US" sz="3600">
            <a:latin typeface="Alexandria" pitchFamily="2" charset="-78"/>
            <a:cs typeface="Alexandria" pitchFamily="2" charset="-78"/>
          </a:endParaRPr>
        </a:p>
      </dgm:t>
    </dgm:pt>
    <dgm:pt modelId="{D8639D33-757B-4D71-8DA5-AA1CDDD6AE36}">
      <dgm:prSet custT="1"/>
      <dgm:spPr/>
      <dgm:t>
        <a:bodyPr/>
        <a:lstStyle/>
        <a:p>
          <a:r>
            <a:rPr lang="fa-IR" sz="1400" b="1" dirty="0">
              <a:solidFill>
                <a:srgbClr val="002060"/>
              </a:solidFill>
              <a:latin typeface="Alexandria" pitchFamily="2" charset="-78"/>
              <a:cs typeface="Alexandria" pitchFamily="2" charset="-78"/>
            </a:rPr>
            <a:t>الفرق من حيث الطبيعة</a:t>
          </a:r>
          <a:endParaRPr lang="en-US" sz="1400" b="1" dirty="0">
            <a:solidFill>
              <a:srgbClr val="002060"/>
            </a:solidFill>
            <a:latin typeface="Alexandria" pitchFamily="2" charset="-78"/>
            <a:cs typeface="Alexandria" pitchFamily="2" charset="-78"/>
          </a:endParaRPr>
        </a:p>
      </dgm:t>
    </dgm:pt>
    <dgm:pt modelId="{7828D9B0-6A0A-4B02-AAA1-1E6A0903C402}" type="parTrans" cxnId="{7FE67670-40F9-47FE-B5A2-97A516C94498}">
      <dgm:prSet/>
      <dgm:spPr/>
      <dgm:t>
        <a:bodyPr/>
        <a:lstStyle/>
        <a:p>
          <a:endParaRPr lang="en-US"/>
        </a:p>
      </dgm:t>
    </dgm:pt>
    <dgm:pt modelId="{30C5561F-FE28-4799-8629-82B0CAE8DA82}" type="sibTrans" cxnId="{7FE67670-40F9-47FE-B5A2-97A516C94498}">
      <dgm:prSet custT="1"/>
      <dgm:spPr/>
      <dgm:t>
        <a:bodyPr/>
        <a:lstStyle/>
        <a:p>
          <a:endParaRPr lang="en-US" sz="3600">
            <a:latin typeface="Alexandria" pitchFamily="2" charset="-78"/>
            <a:cs typeface="Alexandria" pitchFamily="2" charset="-78"/>
          </a:endParaRPr>
        </a:p>
      </dgm:t>
    </dgm:pt>
    <dgm:pt modelId="{F8644672-C629-4A29-A536-FD76401ED928}">
      <dgm:prSet custT="1"/>
      <dgm:spPr/>
      <dgm:t>
        <a:bodyPr/>
        <a:lstStyle/>
        <a:p>
          <a:r>
            <a:rPr lang="ar-EG" sz="1400" b="1" dirty="0">
              <a:solidFill>
                <a:srgbClr val="002060"/>
              </a:solidFill>
              <a:latin typeface="Alexandria" pitchFamily="2" charset="-78"/>
              <a:cs typeface="Alexandria" pitchFamily="2" charset="-78"/>
            </a:rPr>
            <a:t>الفرق من حيث الهيمنة</a:t>
          </a:r>
          <a:endParaRPr lang="en-US" sz="1400" b="1" dirty="0">
            <a:solidFill>
              <a:srgbClr val="002060"/>
            </a:solidFill>
            <a:latin typeface="Alexandria" pitchFamily="2" charset="-78"/>
            <a:cs typeface="Alexandria" pitchFamily="2" charset="-78"/>
          </a:endParaRPr>
        </a:p>
      </dgm:t>
    </dgm:pt>
    <dgm:pt modelId="{AFFE0827-1F29-4BF6-98B3-5157E4E9FBC0}" type="parTrans" cxnId="{6AE24953-7346-407B-B286-32F8BB2401A7}">
      <dgm:prSet/>
      <dgm:spPr/>
      <dgm:t>
        <a:bodyPr/>
        <a:lstStyle/>
        <a:p>
          <a:endParaRPr lang="en-US"/>
        </a:p>
      </dgm:t>
    </dgm:pt>
    <dgm:pt modelId="{32ED0731-0741-4355-BE19-769ACDC4CEA9}" type="sibTrans" cxnId="{6AE24953-7346-407B-B286-32F8BB2401A7}">
      <dgm:prSet custT="1"/>
      <dgm:spPr/>
      <dgm:t>
        <a:bodyPr/>
        <a:lstStyle/>
        <a:p>
          <a:endParaRPr lang="en-US" sz="3600">
            <a:latin typeface="Alexandria" pitchFamily="2" charset="-78"/>
            <a:cs typeface="Alexandria" pitchFamily="2" charset="-78"/>
          </a:endParaRPr>
        </a:p>
      </dgm:t>
    </dgm:pt>
    <dgm:pt modelId="{409666D8-D228-4598-A3E7-0DB58C39FCC8}">
      <dgm:prSet custT="1"/>
      <dgm:spPr/>
      <dgm:t>
        <a:bodyPr/>
        <a:lstStyle/>
        <a:p>
          <a:r>
            <a:rPr lang="ar-EG" sz="1400" b="1" dirty="0">
              <a:solidFill>
                <a:srgbClr val="002060"/>
              </a:solidFill>
              <a:latin typeface="Alexandria" pitchFamily="2" charset="-78"/>
              <a:cs typeface="Alexandria" pitchFamily="2" charset="-78"/>
            </a:rPr>
            <a:t>الفرق من حيث طريقة الخلق</a:t>
          </a:r>
          <a:endParaRPr lang="en-US" sz="1400" b="1" dirty="0">
            <a:solidFill>
              <a:srgbClr val="002060"/>
            </a:solidFill>
            <a:latin typeface="Alexandria" pitchFamily="2" charset="-78"/>
            <a:cs typeface="Alexandria" pitchFamily="2" charset="-78"/>
          </a:endParaRPr>
        </a:p>
      </dgm:t>
    </dgm:pt>
    <dgm:pt modelId="{9FD979AC-A236-4A76-BE9E-29064D6AB97C}" type="sibTrans" cxnId="{798043F0-9503-4A3D-B70C-BFFEA6B382A3}">
      <dgm:prSet custT="1"/>
      <dgm:spPr/>
      <dgm:t>
        <a:bodyPr/>
        <a:lstStyle/>
        <a:p>
          <a:endParaRPr lang="en-US" sz="3600">
            <a:latin typeface="Alexandria" pitchFamily="2" charset="-78"/>
            <a:cs typeface="Alexandria" pitchFamily="2" charset="-78"/>
          </a:endParaRPr>
        </a:p>
      </dgm:t>
    </dgm:pt>
    <dgm:pt modelId="{92AF41CC-640D-4D8E-96EC-A0E9648B1BAA}" type="parTrans" cxnId="{798043F0-9503-4A3D-B70C-BFFEA6B382A3}">
      <dgm:prSet/>
      <dgm:spPr/>
      <dgm:t>
        <a:bodyPr/>
        <a:lstStyle/>
        <a:p>
          <a:endParaRPr lang="en-US"/>
        </a:p>
      </dgm:t>
    </dgm:pt>
    <dgm:pt modelId="{65D6AC6E-837B-4A39-AD52-CED7C2515098}">
      <dgm:prSet custT="1"/>
      <dgm:spPr/>
      <dgm:t>
        <a:bodyPr/>
        <a:lstStyle/>
        <a:p>
          <a:r>
            <a:rPr lang="fa-IR" sz="1400" b="1" dirty="0">
              <a:solidFill>
                <a:srgbClr val="002060"/>
              </a:solidFill>
              <a:latin typeface="Alexandria" pitchFamily="2" charset="-78"/>
              <a:cs typeface="Alexandria" pitchFamily="2" charset="-78"/>
            </a:rPr>
            <a:t>الفرق من حيث</a:t>
          </a:r>
          <a:r>
            <a:rPr lang="ar-EG" sz="1400" b="1" dirty="0">
              <a:solidFill>
                <a:srgbClr val="002060"/>
              </a:solidFill>
              <a:latin typeface="Alexandria" pitchFamily="2" charset="-78"/>
              <a:cs typeface="Alexandria" pitchFamily="2" charset="-78"/>
            </a:rPr>
            <a:t> طريقة صنع القرار </a:t>
          </a:r>
          <a:endParaRPr lang="en-US" sz="1400" b="1" dirty="0">
            <a:solidFill>
              <a:srgbClr val="002060"/>
            </a:solidFill>
            <a:latin typeface="Alexandria" pitchFamily="2" charset="-78"/>
            <a:cs typeface="Alexandria" pitchFamily="2" charset="-78"/>
          </a:endParaRPr>
        </a:p>
      </dgm:t>
    </dgm:pt>
    <dgm:pt modelId="{1FA17808-DD4C-4E61-A465-95CE6760BCD2}" type="sibTrans" cxnId="{A5460120-1362-4334-B41B-EB9BF801F32A}">
      <dgm:prSet custT="1"/>
      <dgm:spPr/>
      <dgm:t>
        <a:bodyPr/>
        <a:lstStyle/>
        <a:p>
          <a:endParaRPr lang="en-US" sz="3600">
            <a:latin typeface="Alexandria" pitchFamily="2" charset="-78"/>
            <a:cs typeface="Alexandria" pitchFamily="2" charset="-78"/>
          </a:endParaRPr>
        </a:p>
      </dgm:t>
    </dgm:pt>
    <dgm:pt modelId="{A4CAB780-02B1-4AA2-AB15-F6E87BC4E6BD}" type="parTrans" cxnId="{A5460120-1362-4334-B41B-EB9BF801F32A}">
      <dgm:prSet/>
      <dgm:spPr/>
      <dgm:t>
        <a:bodyPr/>
        <a:lstStyle/>
        <a:p>
          <a:endParaRPr lang="en-US"/>
        </a:p>
      </dgm:t>
    </dgm:pt>
    <dgm:pt modelId="{7B7F400B-D9B1-44D6-9CB7-B2450C66FF34}">
      <dgm:prSet custT="1"/>
      <dgm:spPr/>
      <dgm:t>
        <a:bodyPr/>
        <a:lstStyle/>
        <a:p>
          <a:r>
            <a:rPr lang="fa-IR" sz="1400" b="1" dirty="0">
              <a:solidFill>
                <a:srgbClr val="002060"/>
              </a:solidFill>
              <a:latin typeface="Alexandria" pitchFamily="2" charset="-78"/>
              <a:cs typeface="Alexandria" pitchFamily="2" charset="-78"/>
            </a:rPr>
            <a:t>الفرق من حي</a:t>
          </a:r>
          <a:r>
            <a:rPr lang="ar-EG" sz="1400" b="1" dirty="0">
              <a:solidFill>
                <a:srgbClr val="002060"/>
              </a:solidFill>
              <a:latin typeface="Alexandria" pitchFamily="2" charset="-78"/>
              <a:cs typeface="Alexandria" pitchFamily="2" charset="-78"/>
            </a:rPr>
            <a:t>ث تعدد المهام</a:t>
          </a:r>
          <a:endParaRPr lang="en-US" sz="1400" b="1" dirty="0">
            <a:solidFill>
              <a:srgbClr val="002060"/>
            </a:solidFill>
            <a:latin typeface="Alexandria" pitchFamily="2" charset="-78"/>
            <a:cs typeface="Alexandria" pitchFamily="2" charset="-78"/>
          </a:endParaRPr>
        </a:p>
      </dgm:t>
    </dgm:pt>
    <dgm:pt modelId="{B3EBAB73-E6B7-417D-92E5-8705F6C2699A}" type="parTrans" cxnId="{661ED78C-5629-4756-B197-278D17601962}">
      <dgm:prSet/>
      <dgm:spPr/>
      <dgm:t>
        <a:bodyPr/>
        <a:lstStyle/>
        <a:p>
          <a:endParaRPr lang="en-US"/>
        </a:p>
      </dgm:t>
    </dgm:pt>
    <dgm:pt modelId="{8A98E005-0375-4DE2-8527-BCDE154B649D}" type="sibTrans" cxnId="{661ED78C-5629-4756-B197-278D17601962}">
      <dgm:prSet custT="1"/>
      <dgm:spPr/>
      <dgm:t>
        <a:bodyPr/>
        <a:lstStyle/>
        <a:p>
          <a:endParaRPr lang="en-US" sz="3600">
            <a:latin typeface="Alexandria" pitchFamily="2" charset="-78"/>
            <a:cs typeface="Alexandria" pitchFamily="2" charset="-78"/>
          </a:endParaRPr>
        </a:p>
      </dgm:t>
    </dgm:pt>
    <dgm:pt modelId="{4E45DB4E-1678-43E7-9398-7A152A9DE6D6}" type="pres">
      <dgm:prSet presAssocID="{DCB699D7-07C4-4D49-848B-E62E5D778761}" presName="linear" presStyleCnt="0">
        <dgm:presLayoutVars>
          <dgm:dir/>
          <dgm:animLvl val="lvl"/>
          <dgm:resizeHandles val="exact"/>
        </dgm:presLayoutVars>
      </dgm:prSet>
      <dgm:spPr/>
    </dgm:pt>
    <dgm:pt modelId="{5D30DFC1-E16A-4286-985C-84D207DBEA97}" type="pres">
      <dgm:prSet presAssocID="{78DF6E8A-F0FA-4A96-8D69-1660D56122A5}" presName="parentLin" presStyleCnt="0"/>
      <dgm:spPr/>
    </dgm:pt>
    <dgm:pt modelId="{78325C6D-0FF8-46E0-BB0D-883B67D16347}" type="pres">
      <dgm:prSet presAssocID="{78DF6E8A-F0FA-4A96-8D69-1660D56122A5}" presName="parentLeftMargin" presStyleLbl="node1" presStyleIdx="0" presStyleCnt="8"/>
      <dgm:spPr/>
    </dgm:pt>
    <dgm:pt modelId="{F042CD0B-E6A5-4C19-A293-BF795B3829CE}" type="pres">
      <dgm:prSet presAssocID="{78DF6E8A-F0FA-4A96-8D69-1660D56122A5}" presName="parentText" presStyleLbl="node1" presStyleIdx="0" presStyleCnt="8">
        <dgm:presLayoutVars>
          <dgm:chMax val="0"/>
          <dgm:bulletEnabled val="1"/>
        </dgm:presLayoutVars>
      </dgm:prSet>
      <dgm:spPr/>
    </dgm:pt>
    <dgm:pt modelId="{5F1D1660-81CE-4616-A695-31FF4E3B8D2E}" type="pres">
      <dgm:prSet presAssocID="{78DF6E8A-F0FA-4A96-8D69-1660D56122A5}" presName="negativeSpace" presStyleCnt="0"/>
      <dgm:spPr/>
    </dgm:pt>
    <dgm:pt modelId="{8BCA4908-9750-40C6-9662-64CE65B760CC}" type="pres">
      <dgm:prSet presAssocID="{78DF6E8A-F0FA-4A96-8D69-1660D56122A5}" presName="childText" presStyleLbl="conFgAcc1" presStyleIdx="0" presStyleCnt="8">
        <dgm:presLayoutVars>
          <dgm:bulletEnabled val="1"/>
        </dgm:presLayoutVars>
      </dgm:prSet>
      <dgm:spPr/>
    </dgm:pt>
    <dgm:pt modelId="{12A14016-4421-4C6E-8636-F6585584C8D8}" type="pres">
      <dgm:prSet presAssocID="{DF834D33-46F7-4B21-A094-69C82AD555A0}" presName="spaceBetweenRectangles" presStyleCnt="0"/>
      <dgm:spPr/>
    </dgm:pt>
    <dgm:pt modelId="{F537C159-6B0A-468D-B545-2E85B31432F1}" type="pres">
      <dgm:prSet presAssocID="{9206BB3A-965D-4509-86D9-C6B091D9BCE0}" presName="parentLin" presStyleCnt="0"/>
      <dgm:spPr/>
    </dgm:pt>
    <dgm:pt modelId="{F47B8EEC-F054-4717-8CE4-DFE67CD7C1D7}" type="pres">
      <dgm:prSet presAssocID="{9206BB3A-965D-4509-86D9-C6B091D9BCE0}" presName="parentLeftMargin" presStyleLbl="node1" presStyleIdx="0" presStyleCnt="8"/>
      <dgm:spPr/>
    </dgm:pt>
    <dgm:pt modelId="{2687D229-9F1B-4D6D-95DB-7DF7A217E57B}" type="pres">
      <dgm:prSet presAssocID="{9206BB3A-965D-4509-86D9-C6B091D9BCE0}" presName="parentText" presStyleLbl="node1" presStyleIdx="1" presStyleCnt="8">
        <dgm:presLayoutVars>
          <dgm:chMax val="0"/>
          <dgm:bulletEnabled val="1"/>
        </dgm:presLayoutVars>
      </dgm:prSet>
      <dgm:spPr/>
    </dgm:pt>
    <dgm:pt modelId="{A37323A4-48FD-4D37-84C1-BEACE0C03ACF}" type="pres">
      <dgm:prSet presAssocID="{9206BB3A-965D-4509-86D9-C6B091D9BCE0}" presName="negativeSpace" presStyleCnt="0"/>
      <dgm:spPr/>
    </dgm:pt>
    <dgm:pt modelId="{BFAD5803-F21D-453C-9921-56B38986AA9B}" type="pres">
      <dgm:prSet presAssocID="{9206BB3A-965D-4509-86D9-C6B091D9BCE0}" presName="childText" presStyleLbl="conFgAcc1" presStyleIdx="1" presStyleCnt="8">
        <dgm:presLayoutVars>
          <dgm:bulletEnabled val="1"/>
        </dgm:presLayoutVars>
      </dgm:prSet>
      <dgm:spPr/>
    </dgm:pt>
    <dgm:pt modelId="{CA6065BE-F8E5-4E61-ADD8-867C9A87DFD0}" type="pres">
      <dgm:prSet presAssocID="{A9CC2E24-4711-4CA5-AC83-76543DA6DD47}" presName="spaceBetweenRectangles" presStyleCnt="0"/>
      <dgm:spPr/>
    </dgm:pt>
    <dgm:pt modelId="{36F1AB46-EB7B-431F-AEAE-6A1ADD9DB3B2}" type="pres">
      <dgm:prSet presAssocID="{D8639D33-757B-4D71-8DA5-AA1CDDD6AE36}" presName="parentLin" presStyleCnt="0"/>
      <dgm:spPr/>
    </dgm:pt>
    <dgm:pt modelId="{E46C2C5D-7C30-49CF-BAD2-5C43BD933381}" type="pres">
      <dgm:prSet presAssocID="{D8639D33-757B-4D71-8DA5-AA1CDDD6AE36}" presName="parentLeftMargin" presStyleLbl="node1" presStyleIdx="1" presStyleCnt="8"/>
      <dgm:spPr/>
    </dgm:pt>
    <dgm:pt modelId="{EA76B2FA-FD2F-46B3-9E03-B517A909313E}" type="pres">
      <dgm:prSet presAssocID="{D8639D33-757B-4D71-8DA5-AA1CDDD6AE36}" presName="parentText" presStyleLbl="node1" presStyleIdx="2" presStyleCnt="8">
        <dgm:presLayoutVars>
          <dgm:chMax val="0"/>
          <dgm:bulletEnabled val="1"/>
        </dgm:presLayoutVars>
      </dgm:prSet>
      <dgm:spPr/>
    </dgm:pt>
    <dgm:pt modelId="{17886371-1F11-4D40-B7E3-172D309A35A2}" type="pres">
      <dgm:prSet presAssocID="{D8639D33-757B-4D71-8DA5-AA1CDDD6AE36}" presName="negativeSpace" presStyleCnt="0"/>
      <dgm:spPr/>
    </dgm:pt>
    <dgm:pt modelId="{A17266EE-03E9-4431-A739-471FDF2F5F4C}" type="pres">
      <dgm:prSet presAssocID="{D8639D33-757B-4D71-8DA5-AA1CDDD6AE36}" presName="childText" presStyleLbl="conFgAcc1" presStyleIdx="2" presStyleCnt="8">
        <dgm:presLayoutVars>
          <dgm:bulletEnabled val="1"/>
        </dgm:presLayoutVars>
      </dgm:prSet>
      <dgm:spPr/>
    </dgm:pt>
    <dgm:pt modelId="{E4B19C12-131E-4E44-8023-1FABB46F5A8A}" type="pres">
      <dgm:prSet presAssocID="{30C5561F-FE28-4799-8629-82B0CAE8DA82}" presName="spaceBetweenRectangles" presStyleCnt="0"/>
      <dgm:spPr/>
    </dgm:pt>
    <dgm:pt modelId="{49DF7158-05BB-467F-B17D-006B2A0C1FFF}" type="pres">
      <dgm:prSet presAssocID="{F8644672-C629-4A29-A536-FD76401ED928}" presName="parentLin" presStyleCnt="0"/>
      <dgm:spPr/>
    </dgm:pt>
    <dgm:pt modelId="{167A8652-13F9-4783-8F38-D9C9A55DB933}" type="pres">
      <dgm:prSet presAssocID="{F8644672-C629-4A29-A536-FD76401ED928}" presName="parentLeftMargin" presStyleLbl="node1" presStyleIdx="2" presStyleCnt="8"/>
      <dgm:spPr/>
    </dgm:pt>
    <dgm:pt modelId="{4464E1A4-0A10-4415-B82F-9D8359E7C4B7}" type="pres">
      <dgm:prSet presAssocID="{F8644672-C629-4A29-A536-FD76401ED928}" presName="parentText" presStyleLbl="node1" presStyleIdx="3" presStyleCnt="8">
        <dgm:presLayoutVars>
          <dgm:chMax val="0"/>
          <dgm:bulletEnabled val="1"/>
        </dgm:presLayoutVars>
      </dgm:prSet>
      <dgm:spPr/>
    </dgm:pt>
    <dgm:pt modelId="{33F9FCFC-97BD-4B47-ABA2-1E7B78D8C0BC}" type="pres">
      <dgm:prSet presAssocID="{F8644672-C629-4A29-A536-FD76401ED928}" presName="negativeSpace" presStyleCnt="0"/>
      <dgm:spPr/>
    </dgm:pt>
    <dgm:pt modelId="{06FA78FE-3FBD-40EE-9623-8D00EB93F42D}" type="pres">
      <dgm:prSet presAssocID="{F8644672-C629-4A29-A536-FD76401ED928}" presName="childText" presStyleLbl="conFgAcc1" presStyleIdx="3" presStyleCnt="8">
        <dgm:presLayoutVars>
          <dgm:bulletEnabled val="1"/>
        </dgm:presLayoutVars>
      </dgm:prSet>
      <dgm:spPr/>
    </dgm:pt>
    <dgm:pt modelId="{EEE4DD4F-2DD3-4205-8CC2-26DF1521E5C5}" type="pres">
      <dgm:prSet presAssocID="{32ED0731-0741-4355-BE19-769ACDC4CEA9}" presName="spaceBetweenRectangles" presStyleCnt="0"/>
      <dgm:spPr/>
    </dgm:pt>
    <dgm:pt modelId="{1458FEDF-1AA7-41F6-8A0A-FB99E8285664}" type="pres">
      <dgm:prSet presAssocID="{65D6AC6E-837B-4A39-AD52-CED7C2515098}" presName="parentLin" presStyleCnt="0"/>
      <dgm:spPr/>
    </dgm:pt>
    <dgm:pt modelId="{99936F16-514C-4670-9BAA-E1B0B778D0F6}" type="pres">
      <dgm:prSet presAssocID="{65D6AC6E-837B-4A39-AD52-CED7C2515098}" presName="parentLeftMargin" presStyleLbl="node1" presStyleIdx="3" presStyleCnt="8"/>
      <dgm:spPr/>
    </dgm:pt>
    <dgm:pt modelId="{81B46991-33B0-4E6A-A9F7-CDC2667D2401}" type="pres">
      <dgm:prSet presAssocID="{65D6AC6E-837B-4A39-AD52-CED7C2515098}" presName="parentText" presStyleLbl="node1" presStyleIdx="4" presStyleCnt="8">
        <dgm:presLayoutVars>
          <dgm:chMax val="0"/>
          <dgm:bulletEnabled val="1"/>
        </dgm:presLayoutVars>
      </dgm:prSet>
      <dgm:spPr/>
    </dgm:pt>
    <dgm:pt modelId="{93E52D4D-569B-4351-85F8-82E451DD82CE}" type="pres">
      <dgm:prSet presAssocID="{65D6AC6E-837B-4A39-AD52-CED7C2515098}" presName="negativeSpace" presStyleCnt="0"/>
      <dgm:spPr/>
    </dgm:pt>
    <dgm:pt modelId="{7AACBC5D-1EE0-4016-84BE-F324E1F6BF33}" type="pres">
      <dgm:prSet presAssocID="{65D6AC6E-837B-4A39-AD52-CED7C2515098}" presName="childText" presStyleLbl="conFgAcc1" presStyleIdx="4" presStyleCnt="8">
        <dgm:presLayoutVars>
          <dgm:bulletEnabled val="1"/>
        </dgm:presLayoutVars>
      </dgm:prSet>
      <dgm:spPr/>
    </dgm:pt>
    <dgm:pt modelId="{942A57A6-729F-43F9-BF10-6C400468C8C4}" type="pres">
      <dgm:prSet presAssocID="{1FA17808-DD4C-4E61-A465-95CE6760BCD2}" presName="spaceBetweenRectangles" presStyleCnt="0"/>
      <dgm:spPr/>
    </dgm:pt>
    <dgm:pt modelId="{0A29AF12-A29E-4B35-B825-0062D3B9F702}" type="pres">
      <dgm:prSet presAssocID="{7B7F400B-D9B1-44D6-9CB7-B2450C66FF34}" presName="parentLin" presStyleCnt="0"/>
      <dgm:spPr/>
    </dgm:pt>
    <dgm:pt modelId="{A7C79D59-29B5-4B88-A191-6967865F4A34}" type="pres">
      <dgm:prSet presAssocID="{7B7F400B-D9B1-44D6-9CB7-B2450C66FF34}" presName="parentLeftMargin" presStyleLbl="node1" presStyleIdx="4" presStyleCnt="8"/>
      <dgm:spPr/>
    </dgm:pt>
    <dgm:pt modelId="{A117AAE2-A22B-4088-8535-55FA4BC6F65A}" type="pres">
      <dgm:prSet presAssocID="{7B7F400B-D9B1-44D6-9CB7-B2450C66FF34}" presName="parentText" presStyleLbl="node1" presStyleIdx="5" presStyleCnt="8">
        <dgm:presLayoutVars>
          <dgm:chMax val="0"/>
          <dgm:bulletEnabled val="1"/>
        </dgm:presLayoutVars>
      </dgm:prSet>
      <dgm:spPr/>
    </dgm:pt>
    <dgm:pt modelId="{3AD44A8B-3E1B-4F43-BE51-7C4128EFCA61}" type="pres">
      <dgm:prSet presAssocID="{7B7F400B-D9B1-44D6-9CB7-B2450C66FF34}" presName="negativeSpace" presStyleCnt="0"/>
      <dgm:spPr/>
    </dgm:pt>
    <dgm:pt modelId="{AD438C1F-6897-41CB-97D3-3CD9C7386C85}" type="pres">
      <dgm:prSet presAssocID="{7B7F400B-D9B1-44D6-9CB7-B2450C66FF34}" presName="childText" presStyleLbl="conFgAcc1" presStyleIdx="5" presStyleCnt="8">
        <dgm:presLayoutVars>
          <dgm:bulletEnabled val="1"/>
        </dgm:presLayoutVars>
      </dgm:prSet>
      <dgm:spPr/>
    </dgm:pt>
    <dgm:pt modelId="{A018675B-9514-4243-95C4-365BEB32077B}" type="pres">
      <dgm:prSet presAssocID="{8A98E005-0375-4DE2-8527-BCDE154B649D}" presName="spaceBetweenRectangles" presStyleCnt="0"/>
      <dgm:spPr/>
    </dgm:pt>
    <dgm:pt modelId="{AED2FD45-91B1-42B2-A081-B9350CC515EB}" type="pres">
      <dgm:prSet presAssocID="{409666D8-D228-4598-A3E7-0DB58C39FCC8}" presName="parentLin" presStyleCnt="0"/>
      <dgm:spPr/>
    </dgm:pt>
    <dgm:pt modelId="{478E5F7F-1BBE-480B-B271-3B8F17573160}" type="pres">
      <dgm:prSet presAssocID="{409666D8-D228-4598-A3E7-0DB58C39FCC8}" presName="parentLeftMargin" presStyleLbl="node1" presStyleIdx="5" presStyleCnt="8"/>
      <dgm:spPr/>
    </dgm:pt>
    <dgm:pt modelId="{73C7E80D-09E4-424D-B2B5-849DAE089490}" type="pres">
      <dgm:prSet presAssocID="{409666D8-D228-4598-A3E7-0DB58C39FCC8}" presName="parentText" presStyleLbl="node1" presStyleIdx="6" presStyleCnt="8">
        <dgm:presLayoutVars>
          <dgm:chMax val="0"/>
          <dgm:bulletEnabled val="1"/>
        </dgm:presLayoutVars>
      </dgm:prSet>
      <dgm:spPr/>
    </dgm:pt>
    <dgm:pt modelId="{098ED15D-07F5-4109-A86D-061B8924EF00}" type="pres">
      <dgm:prSet presAssocID="{409666D8-D228-4598-A3E7-0DB58C39FCC8}" presName="negativeSpace" presStyleCnt="0"/>
      <dgm:spPr/>
    </dgm:pt>
    <dgm:pt modelId="{6E0710F4-3035-4481-BF80-729720195C1D}" type="pres">
      <dgm:prSet presAssocID="{409666D8-D228-4598-A3E7-0DB58C39FCC8}" presName="childText" presStyleLbl="conFgAcc1" presStyleIdx="6" presStyleCnt="8">
        <dgm:presLayoutVars>
          <dgm:bulletEnabled val="1"/>
        </dgm:presLayoutVars>
      </dgm:prSet>
      <dgm:spPr/>
    </dgm:pt>
    <dgm:pt modelId="{1B0691F7-18B7-4144-BD4E-309E9396BCCC}" type="pres">
      <dgm:prSet presAssocID="{9FD979AC-A236-4A76-BE9E-29064D6AB97C}" presName="spaceBetweenRectangles" presStyleCnt="0"/>
      <dgm:spPr/>
    </dgm:pt>
    <dgm:pt modelId="{67AAA027-F507-40FD-831B-C033BC7FABFE}" type="pres">
      <dgm:prSet presAssocID="{B0C964B5-AC81-4F99-A9DA-D08344285F7C}" presName="parentLin" presStyleCnt="0"/>
      <dgm:spPr/>
    </dgm:pt>
    <dgm:pt modelId="{AAFF4731-598F-4757-9873-BB03BDE23DAC}" type="pres">
      <dgm:prSet presAssocID="{B0C964B5-AC81-4F99-A9DA-D08344285F7C}" presName="parentLeftMargin" presStyleLbl="node1" presStyleIdx="6" presStyleCnt="8"/>
      <dgm:spPr/>
    </dgm:pt>
    <dgm:pt modelId="{0B884EBE-BDFA-453C-A1C6-50DF38DA89C5}" type="pres">
      <dgm:prSet presAssocID="{B0C964B5-AC81-4F99-A9DA-D08344285F7C}" presName="parentText" presStyleLbl="node1" presStyleIdx="7" presStyleCnt="8">
        <dgm:presLayoutVars>
          <dgm:chMax val="0"/>
          <dgm:bulletEnabled val="1"/>
        </dgm:presLayoutVars>
      </dgm:prSet>
      <dgm:spPr/>
    </dgm:pt>
    <dgm:pt modelId="{DF616A4B-40C1-4F7A-967C-0E7466BEE8EC}" type="pres">
      <dgm:prSet presAssocID="{B0C964B5-AC81-4F99-A9DA-D08344285F7C}" presName="negativeSpace" presStyleCnt="0"/>
      <dgm:spPr/>
    </dgm:pt>
    <dgm:pt modelId="{858F9C28-CFB4-4E46-BF8C-73E9856BD266}" type="pres">
      <dgm:prSet presAssocID="{B0C964B5-AC81-4F99-A9DA-D08344285F7C}" presName="childText" presStyleLbl="conFgAcc1" presStyleIdx="7" presStyleCnt="8">
        <dgm:presLayoutVars>
          <dgm:bulletEnabled val="1"/>
        </dgm:presLayoutVars>
      </dgm:prSet>
      <dgm:spPr/>
    </dgm:pt>
  </dgm:ptLst>
  <dgm:cxnLst>
    <dgm:cxn modelId="{DAA44111-A77D-4578-9C75-B4223F77F1CE}" type="presOf" srcId="{F8644672-C629-4A29-A536-FD76401ED928}" destId="{167A8652-13F9-4783-8F38-D9C9A55DB933}" srcOrd="0" destOrd="0" presId="urn:microsoft.com/office/officeart/2005/8/layout/list1"/>
    <dgm:cxn modelId="{67139315-ED1C-401A-AF0F-2C8ED2F2C477}" type="presOf" srcId="{F8644672-C629-4A29-A536-FD76401ED928}" destId="{4464E1A4-0A10-4415-B82F-9D8359E7C4B7}" srcOrd="1" destOrd="0" presId="urn:microsoft.com/office/officeart/2005/8/layout/list1"/>
    <dgm:cxn modelId="{A5460120-1362-4334-B41B-EB9BF801F32A}" srcId="{DCB699D7-07C4-4D49-848B-E62E5D778761}" destId="{65D6AC6E-837B-4A39-AD52-CED7C2515098}" srcOrd="4" destOrd="0" parTransId="{A4CAB780-02B1-4AA2-AB15-F6E87BC4E6BD}" sibTransId="{1FA17808-DD4C-4E61-A465-95CE6760BCD2}"/>
    <dgm:cxn modelId="{028F3D3E-F96A-404A-92CB-20A20B7E7DE2}" type="presOf" srcId="{78DF6E8A-F0FA-4A96-8D69-1660D56122A5}" destId="{78325C6D-0FF8-46E0-BB0D-883B67D16347}" srcOrd="0" destOrd="0" presId="urn:microsoft.com/office/officeart/2005/8/layout/list1"/>
    <dgm:cxn modelId="{53270961-63ED-4881-AE20-27CEF04B0291}" type="presOf" srcId="{D8639D33-757B-4D71-8DA5-AA1CDDD6AE36}" destId="{E46C2C5D-7C30-49CF-BAD2-5C43BD933381}" srcOrd="0" destOrd="0" presId="urn:microsoft.com/office/officeart/2005/8/layout/list1"/>
    <dgm:cxn modelId="{10395244-3A13-48BA-9340-0CC7B43716B7}" type="presOf" srcId="{DCB699D7-07C4-4D49-848B-E62E5D778761}" destId="{4E45DB4E-1678-43E7-9398-7A152A9DE6D6}" srcOrd="0" destOrd="0" presId="urn:microsoft.com/office/officeart/2005/8/layout/list1"/>
    <dgm:cxn modelId="{89EFF369-114E-4F17-BDFA-B47A6BE04EB2}" type="presOf" srcId="{9206BB3A-965D-4509-86D9-C6B091D9BCE0}" destId="{F47B8EEC-F054-4717-8CE4-DFE67CD7C1D7}" srcOrd="0" destOrd="0" presId="urn:microsoft.com/office/officeart/2005/8/layout/list1"/>
    <dgm:cxn modelId="{22BB456D-18FD-43DB-9F5F-8A2C8DF32555}" srcId="{DCB699D7-07C4-4D49-848B-E62E5D778761}" destId="{B0C964B5-AC81-4F99-A9DA-D08344285F7C}" srcOrd="7" destOrd="0" parTransId="{54286A9F-40DF-48CB-A111-175F1422B190}" sibTransId="{D8A99130-11EA-446A-8DA1-A1A416536A14}"/>
    <dgm:cxn modelId="{7FE67670-40F9-47FE-B5A2-97A516C94498}" srcId="{DCB699D7-07C4-4D49-848B-E62E5D778761}" destId="{D8639D33-757B-4D71-8DA5-AA1CDDD6AE36}" srcOrd="2" destOrd="0" parTransId="{7828D9B0-6A0A-4B02-AAA1-1E6A0903C402}" sibTransId="{30C5561F-FE28-4799-8629-82B0CAE8DA82}"/>
    <dgm:cxn modelId="{6AE24953-7346-407B-B286-32F8BB2401A7}" srcId="{DCB699D7-07C4-4D49-848B-E62E5D778761}" destId="{F8644672-C629-4A29-A536-FD76401ED928}" srcOrd="3" destOrd="0" parTransId="{AFFE0827-1F29-4BF6-98B3-5157E4E9FBC0}" sibTransId="{32ED0731-0741-4355-BE19-769ACDC4CEA9}"/>
    <dgm:cxn modelId="{D1DFD376-3E1D-40B5-8219-1D8EDA2992B5}" type="presOf" srcId="{409666D8-D228-4598-A3E7-0DB58C39FCC8}" destId="{478E5F7F-1BBE-480B-B271-3B8F17573160}" srcOrd="0" destOrd="0" presId="urn:microsoft.com/office/officeart/2005/8/layout/list1"/>
    <dgm:cxn modelId="{5B6C397B-315A-402E-9620-2687D594922A}" type="presOf" srcId="{D8639D33-757B-4D71-8DA5-AA1CDDD6AE36}" destId="{EA76B2FA-FD2F-46B3-9E03-B517A909313E}" srcOrd="1" destOrd="0" presId="urn:microsoft.com/office/officeart/2005/8/layout/list1"/>
    <dgm:cxn modelId="{B4D3ED7D-8E15-4A0F-BA17-D5381A06FDD0}" type="presOf" srcId="{7B7F400B-D9B1-44D6-9CB7-B2450C66FF34}" destId="{A117AAE2-A22B-4088-8535-55FA4BC6F65A}" srcOrd="1" destOrd="0" presId="urn:microsoft.com/office/officeart/2005/8/layout/list1"/>
    <dgm:cxn modelId="{E043BC80-C2E6-4F33-8A29-B5EC1F03BA29}" type="presOf" srcId="{B0C964B5-AC81-4F99-A9DA-D08344285F7C}" destId="{AAFF4731-598F-4757-9873-BB03BDE23DAC}" srcOrd="0" destOrd="0" presId="urn:microsoft.com/office/officeart/2005/8/layout/list1"/>
    <dgm:cxn modelId="{FFE48784-871A-4453-BB90-317E96C012A9}" srcId="{DCB699D7-07C4-4D49-848B-E62E5D778761}" destId="{78DF6E8A-F0FA-4A96-8D69-1660D56122A5}" srcOrd="0" destOrd="0" parTransId="{EE145087-4474-41D5-A387-555F46F3A375}" sibTransId="{DF834D33-46F7-4B21-A094-69C82AD555A0}"/>
    <dgm:cxn modelId="{F7A2B187-FA0D-4B8B-9556-2245F1AE05F1}" type="presOf" srcId="{78DF6E8A-F0FA-4A96-8D69-1660D56122A5}" destId="{F042CD0B-E6A5-4C19-A293-BF795B3829CE}" srcOrd="1" destOrd="0" presId="urn:microsoft.com/office/officeart/2005/8/layout/list1"/>
    <dgm:cxn modelId="{F11E128A-29FC-4137-A707-BF21A5CBD6A1}" type="presOf" srcId="{F17FA361-BD19-4197-B182-7317D0C225B8}" destId="{8BCA4908-9750-40C6-9662-64CE65B760CC}" srcOrd="0" destOrd="0" presId="urn:microsoft.com/office/officeart/2005/8/layout/list1"/>
    <dgm:cxn modelId="{661ED78C-5629-4756-B197-278D17601962}" srcId="{DCB699D7-07C4-4D49-848B-E62E5D778761}" destId="{7B7F400B-D9B1-44D6-9CB7-B2450C66FF34}" srcOrd="5" destOrd="0" parTransId="{B3EBAB73-E6B7-417D-92E5-8705F6C2699A}" sibTransId="{8A98E005-0375-4DE2-8527-BCDE154B649D}"/>
    <dgm:cxn modelId="{5D9A5E9E-BC7B-4700-91BA-CE09768993FA}" type="presOf" srcId="{65D6AC6E-837B-4A39-AD52-CED7C2515098}" destId="{99936F16-514C-4670-9BAA-E1B0B778D0F6}" srcOrd="0" destOrd="0" presId="urn:microsoft.com/office/officeart/2005/8/layout/list1"/>
    <dgm:cxn modelId="{C4545AA8-3ABD-43CB-81B4-8C3DB87B8249}" type="presOf" srcId="{B0C964B5-AC81-4F99-A9DA-D08344285F7C}" destId="{0B884EBE-BDFA-453C-A1C6-50DF38DA89C5}" srcOrd="1" destOrd="0" presId="urn:microsoft.com/office/officeart/2005/8/layout/list1"/>
    <dgm:cxn modelId="{BFA7F7AB-8CBD-4F46-BAF9-94540A3D9668}" type="presOf" srcId="{409666D8-D228-4598-A3E7-0DB58C39FCC8}" destId="{73C7E80D-09E4-424D-B2B5-849DAE089490}" srcOrd="1" destOrd="0" presId="urn:microsoft.com/office/officeart/2005/8/layout/list1"/>
    <dgm:cxn modelId="{29960EE2-0243-4EB5-A3A6-9478F0FB00D5}" srcId="{78DF6E8A-F0FA-4A96-8D69-1660D56122A5}" destId="{F17FA361-BD19-4197-B182-7317D0C225B8}" srcOrd="0" destOrd="0" parTransId="{D67AB7A7-A5FE-42A3-89D7-A0E5A8387080}" sibTransId="{E27EB96A-AEFD-48FE-815B-914F2BC4B040}"/>
    <dgm:cxn modelId="{EB8AB3EF-0E6E-4CF6-B584-2AA3294BEA0E}" srcId="{DCB699D7-07C4-4D49-848B-E62E5D778761}" destId="{9206BB3A-965D-4509-86D9-C6B091D9BCE0}" srcOrd="1" destOrd="0" parTransId="{9D783EAD-F578-41FA-B6B5-E03A47658999}" sibTransId="{A9CC2E24-4711-4CA5-AC83-76543DA6DD47}"/>
    <dgm:cxn modelId="{798043F0-9503-4A3D-B70C-BFFEA6B382A3}" srcId="{DCB699D7-07C4-4D49-848B-E62E5D778761}" destId="{409666D8-D228-4598-A3E7-0DB58C39FCC8}" srcOrd="6" destOrd="0" parTransId="{92AF41CC-640D-4D8E-96EC-A0E9648B1BAA}" sibTransId="{9FD979AC-A236-4A76-BE9E-29064D6AB97C}"/>
    <dgm:cxn modelId="{49469BF3-6BB1-406B-A77A-3764F48643B9}" type="presOf" srcId="{7B7F400B-D9B1-44D6-9CB7-B2450C66FF34}" destId="{A7C79D59-29B5-4B88-A191-6967865F4A34}" srcOrd="0" destOrd="0" presId="urn:microsoft.com/office/officeart/2005/8/layout/list1"/>
    <dgm:cxn modelId="{5D86BBF6-063D-4D43-A466-7799A82328C9}" type="presOf" srcId="{65D6AC6E-837B-4A39-AD52-CED7C2515098}" destId="{81B46991-33B0-4E6A-A9F7-CDC2667D2401}" srcOrd="1" destOrd="0" presId="urn:microsoft.com/office/officeart/2005/8/layout/list1"/>
    <dgm:cxn modelId="{749B4BFD-3915-4639-9FE0-80B40219E701}" type="presOf" srcId="{9206BB3A-965D-4509-86D9-C6B091D9BCE0}" destId="{2687D229-9F1B-4D6D-95DB-7DF7A217E57B}" srcOrd="1" destOrd="0" presId="urn:microsoft.com/office/officeart/2005/8/layout/list1"/>
    <dgm:cxn modelId="{287110F9-87AB-4882-93F4-584AD7B01421}" type="presParOf" srcId="{4E45DB4E-1678-43E7-9398-7A152A9DE6D6}" destId="{5D30DFC1-E16A-4286-985C-84D207DBEA97}" srcOrd="0" destOrd="0" presId="urn:microsoft.com/office/officeart/2005/8/layout/list1"/>
    <dgm:cxn modelId="{4BF36B83-A8AD-47A9-9996-AD7B3DEB5D5D}" type="presParOf" srcId="{5D30DFC1-E16A-4286-985C-84D207DBEA97}" destId="{78325C6D-0FF8-46E0-BB0D-883B67D16347}" srcOrd="0" destOrd="0" presId="urn:microsoft.com/office/officeart/2005/8/layout/list1"/>
    <dgm:cxn modelId="{AFE15CBE-037B-4170-B252-D6C814792E3B}" type="presParOf" srcId="{5D30DFC1-E16A-4286-985C-84D207DBEA97}" destId="{F042CD0B-E6A5-4C19-A293-BF795B3829CE}" srcOrd="1" destOrd="0" presId="urn:microsoft.com/office/officeart/2005/8/layout/list1"/>
    <dgm:cxn modelId="{D71ED5F6-5E82-47C7-B0CA-ED9D35A45F4F}" type="presParOf" srcId="{4E45DB4E-1678-43E7-9398-7A152A9DE6D6}" destId="{5F1D1660-81CE-4616-A695-31FF4E3B8D2E}" srcOrd="1" destOrd="0" presId="urn:microsoft.com/office/officeart/2005/8/layout/list1"/>
    <dgm:cxn modelId="{04195A43-D49D-4DB1-9EB1-3383DD95945D}" type="presParOf" srcId="{4E45DB4E-1678-43E7-9398-7A152A9DE6D6}" destId="{8BCA4908-9750-40C6-9662-64CE65B760CC}" srcOrd="2" destOrd="0" presId="urn:microsoft.com/office/officeart/2005/8/layout/list1"/>
    <dgm:cxn modelId="{9A54A2B1-40E6-4D1E-B253-C2328C218925}" type="presParOf" srcId="{4E45DB4E-1678-43E7-9398-7A152A9DE6D6}" destId="{12A14016-4421-4C6E-8636-F6585584C8D8}" srcOrd="3" destOrd="0" presId="urn:microsoft.com/office/officeart/2005/8/layout/list1"/>
    <dgm:cxn modelId="{E1457C28-C32F-4CFA-8CB0-00918570742F}" type="presParOf" srcId="{4E45DB4E-1678-43E7-9398-7A152A9DE6D6}" destId="{F537C159-6B0A-468D-B545-2E85B31432F1}" srcOrd="4" destOrd="0" presId="urn:microsoft.com/office/officeart/2005/8/layout/list1"/>
    <dgm:cxn modelId="{CA6B51AB-FCE6-4856-8066-E173D5B3301A}" type="presParOf" srcId="{F537C159-6B0A-468D-B545-2E85B31432F1}" destId="{F47B8EEC-F054-4717-8CE4-DFE67CD7C1D7}" srcOrd="0" destOrd="0" presId="urn:microsoft.com/office/officeart/2005/8/layout/list1"/>
    <dgm:cxn modelId="{C1C3A7AC-71A8-4861-BB12-D1D29167A756}" type="presParOf" srcId="{F537C159-6B0A-468D-B545-2E85B31432F1}" destId="{2687D229-9F1B-4D6D-95DB-7DF7A217E57B}" srcOrd="1" destOrd="0" presId="urn:microsoft.com/office/officeart/2005/8/layout/list1"/>
    <dgm:cxn modelId="{2C0DE9A3-6319-4DDE-B9E2-2E41CF11B711}" type="presParOf" srcId="{4E45DB4E-1678-43E7-9398-7A152A9DE6D6}" destId="{A37323A4-48FD-4D37-84C1-BEACE0C03ACF}" srcOrd="5" destOrd="0" presId="urn:microsoft.com/office/officeart/2005/8/layout/list1"/>
    <dgm:cxn modelId="{283748DE-1846-4216-82E4-3CAE30240719}" type="presParOf" srcId="{4E45DB4E-1678-43E7-9398-7A152A9DE6D6}" destId="{BFAD5803-F21D-453C-9921-56B38986AA9B}" srcOrd="6" destOrd="0" presId="urn:microsoft.com/office/officeart/2005/8/layout/list1"/>
    <dgm:cxn modelId="{591888BB-9956-4EFF-9C70-BBC40E71EBB6}" type="presParOf" srcId="{4E45DB4E-1678-43E7-9398-7A152A9DE6D6}" destId="{CA6065BE-F8E5-4E61-ADD8-867C9A87DFD0}" srcOrd="7" destOrd="0" presId="urn:microsoft.com/office/officeart/2005/8/layout/list1"/>
    <dgm:cxn modelId="{1E92B06A-CAE7-4E9C-B1A9-1A86A25EF8FD}" type="presParOf" srcId="{4E45DB4E-1678-43E7-9398-7A152A9DE6D6}" destId="{36F1AB46-EB7B-431F-AEAE-6A1ADD9DB3B2}" srcOrd="8" destOrd="0" presId="urn:microsoft.com/office/officeart/2005/8/layout/list1"/>
    <dgm:cxn modelId="{228346E9-14EA-4EC7-A24C-3672CC2D5497}" type="presParOf" srcId="{36F1AB46-EB7B-431F-AEAE-6A1ADD9DB3B2}" destId="{E46C2C5D-7C30-49CF-BAD2-5C43BD933381}" srcOrd="0" destOrd="0" presId="urn:microsoft.com/office/officeart/2005/8/layout/list1"/>
    <dgm:cxn modelId="{851654A3-F011-42A7-B8A2-CBDAC2789B58}" type="presParOf" srcId="{36F1AB46-EB7B-431F-AEAE-6A1ADD9DB3B2}" destId="{EA76B2FA-FD2F-46B3-9E03-B517A909313E}" srcOrd="1" destOrd="0" presId="urn:microsoft.com/office/officeart/2005/8/layout/list1"/>
    <dgm:cxn modelId="{3F6A4580-3E5C-4B22-BB7A-D25D5553807C}" type="presParOf" srcId="{4E45DB4E-1678-43E7-9398-7A152A9DE6D6}" destId="{17886371-1F11-4D40-B7E3-172D309A35A2}" srcOrd="9" destOrd="0" presId="urn:microsoft.com/office/officeart/2005/8/layout/list1"/>
    <dgm:cxn modelId="{ABEDFB5F-A6D9-439D-9E87-A9B6C5E4540A}" type="presParOf" srcId="{4E45DB4E-1678-43E7-9398-7A152A9DE6D6}" destId="{A17266EE-03E9-4431-A739-471FDF2F5F4C}" srcOrd="10" destOrd="0" presId="urn:microsoft.com/office/officeart/2005/8/layout/list1"/>
    <dgm:cxn modelId="{C7FE8BF2-0FAF-4E6A-852D-9A6FE9BC49F7}" type="presParOf" srcId="{4E45DB4E-1678-43E7-9398-7A152A9DE6D6}" destId="{E4B19C12-131E-4E44-8023-1FABB46F5A8A}" srcOrd="11" destOrd="0" presId="urn:microsoft.com/office/officeart/2005/8/layout/list1"/>
    <dgm:cxn modelId="{84CFD954-6734-47F1-8962-D214B2153485}" type="presParOf" srcId="{4E45DB4E-1678-43E7-9398-7A152A9DE6D6}" destId="{49DF7158-05BB-467F-B17D-006B2A0C1FFF}" srcOrd="12" destOrd="0" presId="urn:microsoft.com/office/officeart/2005/8/layout/list1"/>
    <dgm:cxn modelId="{EA324B0B-BA67-4FA9-8EB4-4066F9A4735F}" type="presParOf" srcId="{49DF7158-05BB-467F-B17D-006B2A0C1FFF}" destId="{167A8652-13F9-4783-8F38-D9C9A55DB933}" srcOrd="0" destOrd="0" presId="urn:microsoft.com/office/officeart/2005/8/layout/list1"/>
    <dgm:cxn modelId="{ACEBB1F3-17F8-4458-A550-51015B669BE5}" type="presParOf" srcId="{49DF7158-05BB-467F-B17D-006B2A0C1FFF}" destId="{4464E1A4-0A10-4415-B82F-9D8359E7C4B7}" srcOrd="1" destOrd="0" presId="urn:microsoft.com/office/officeart/2005/8/layout/list1"/>
    <dgm:cxn modelId="{D9772A0C-A7A9-49D3-AD3B-40E595423B7F}" type="presParOf" srcId="{4E45DB4E-1678-43E7-9398-7A152A9DE6D6}" destId="{33F9FCFC-97BD-4B47-ABA2-1E7B78D8C0BC}" srcOrd="13" destOrd="0" presId="urn:microsoft.com/office/officeart/2005/8/layout/list1"/>
    <dgm:cxn modelId="{391F2C51-C3A2-43DF-A4EA-DBF35D8D463C}" type="presParOf" srcId="{4E45DB4E-1678-43E7-9398-7A152A9DE6D6}" destId="{06FA78FE-3FBD-40EE-9623-8D00EB93F42D}" srcOrd="14" destOrd="0" presId="urn:microsoft.com/office/officeart/2005/8/layout/list1"/>
    <dgm:cxn modelId="{D337B622-C11D-44F6-8214-9A71A3970F4C}" type="presParOf" srcId="{4E45DB4E-1678-43E7-9398-7A152A9DE6D6}" destId="{EEE4DD4F-2DD3-4205-8CC2-26DF1521E5C5}" srcOrd="15" destOrd="0" presId="urn:microsoft.com/office/officeart/2005/8/layout/list1"/>
    <dgm:cxn modelId="{4B71024C-BC2B-49BC-BCE0-48E1A3818C10}" type="presParOf" srcId="{4E45DB4E-1678-43E7-9398-7A152A9DE6D6}" destId="{1458FEDF-1AA7-41F6-8A0A-FB99E8285664}" srcOrd="16" destOrd="0" presId="urn:microsoft.com/office/officeart/2005/8/layout/list1"/>
    <dgm:cxn modelId="{8CA70D94-7436-4966-9162-EA0545B75D7E}" type="presParOf" srcId="{1458FEDF-1AA7-41F6-8A0A-FB99E8285664}" destId="{99936F16-514C-4670-9BAA-E1B0B778D0F6}" srcOrd="0" destOrd="0" presId="urn:microsoft.com/office/officeart/2005/8/layout/list1"/>
    <dgm:cxn modelId="{A1F4A34E-BBFE-4E49-8577-50F5D8140142}" type="presParOf" srcId="{1458FEDF-1AA7-41F6-8A0A-FB99E8285664}" destId="{81B46991-33B0-4E6A-A9F7-CDC2667D2401}" srcOrd="1" destOrd="0" presId="urn:microsoft.com/office/officeart/2005/8/layout/list1"/>
    <dgm:cxn modelId="{93BF8CB0-DCBA-41F0-9A0F-1A530DB30D19}" type="presParOf" srcId="{4E45DB4E-1678-43E7-9398-7A152A9DE6D6}" destId="{93E52D4D-569B-4351-85F8-82E451DD82CE}" srcOrd="17" destOrd="0" presId="urn:microsoft.com/office/officeart/2005/8/layout/list1"/>
    <dgm:cxn modelId="{78CC8818-1F6E-4603-8D9D-480EC99795D2}" type="presParOf" srcId="{4E45DB4E-1678-43E7-9398-7A152A9DE6D6}" destId="{7AACBC5D-1EE0-4016-84BE-F324E1F6BF33}" srcOrd="18" destOrd="0" presId="urn:microsoft.com/office/officeart/2005/8/layout/list1"/>
    <dgm:cxn modelId="{4E548117-487D-4D33-ADF3-475BC8BC9E8E}" type="presParOf" srcId="{4E45DB4E-1678-43E7-9398-7A152A9DE6D6}" destId="{942A57A6-729F-43F9-BF10-6C400468C8C4}" srcOrd="19" destOrd="0" presId="urn:microsoft.com/office/officeart/2005/8/layout/list1"/>
    <dgm:cxn modelId="{3CC460BE-381E-4247-8103-B8E3882C3D71}" type="presParOf" srcId="{4E45DB4E-1678-43E7-9398-7A152A9DE6D6}" destId="{0A29AF12-A29E-4B35-B825-0062D3B9F702}" srcOrd="20" destOrd="0" presId="urn:microsoft.com/office/officeart/2005/8/layout/list1"/>
    <dgm:cxn modelId="{ED6ED783-2C86-4F1E-8CD3-BF2BB8563028}" type="presParOf" srcId="{0A29AF12-A29E-4B35-B825-0062D3B9F702}" destId="{A7C79D59-29B5-4B88-A191-6967865F4A34}" srcOrd="0" destOrd="0" presId="urn:microsoft.com/office/officeart/2005/8/layout/list1"/>
    <dgm:cxn modelId="{1BB745F4-A00C-4775-BE0F-1ACCA4FBADBB}" type="presParOf" srcId="{0A29AF12-A29E-4B35-B825-0062D3B9F702}" destId="{A117AAE2-A22B-4088-8535-55FA4BC6F65A}" srcOrd="1" destOrd="0" presId="urn:microsoft.com/office/officeart/2005/8/layout/list1"/>
    <dgm:cxn modelId="{C8F34CAF-F517-43F2-ABB1-303D62DE9658}" type="presParOf" srcId="{4E45DB4E-1678-43E7-9398-7A152A9DE6D6}" destId="{3AD44A8B-3E1B-4F43-BE51-7C4128EFCA61}" srcOrd="21" destOrd="0" presId="urn:microsoft.com/office/officeart/2005/8/layout/list1"/>
    <dgm:cxn modelId="{88736457-61EC-47EC-8FFF-E699E6189E3D}" type="presParOf" srcId="{4E45DB4E-1678-43E7-9398-7A152A9DE6D6}" destId="{AD438C1F-6897-41CB-97D3-3CD9C7386C85}" srcOrd="22" destOrd="0" presId="urn:microsoft.com/office/officeart/2005/8/layout/list1"/>
    <dgm:cxn modelId="{36021042-811B-46F5-AAA4-65534C602FDF}" type="presParOf" srcId="{4E45DB4E-1678-43E7-9398-7A152A9DE6D6}" destId="{A018675B-9514-4243-95C4-365BEB32077B}" srcOrd="23" destOrd="0" presId="urn:microsoft.com/office/officeart/2005/8/layout/list1"/>
    <dgm:cxn modelId="{648D1D90-ED74-4E06-8A53-1568705CA5FA}" type="presParOf" srcId="{4E45DB4E-1678-43E7-9398-7A152A9DE6D6}" destId="{AED2FD45-91B1-42B2-A081-B9350CC515EB}" srcOrd="24" destOrd="0" presId="urn:microsoft.com/office/officeart/2005/8/layout/list1"/>
    <dgm:cxn modelId="{114DA659-A903-4BA4-9760-6112692A1023}" type="presParOf" srcId="{AED2FD45-91B1-42B2-A081-B9350CC515EB}" destId="{478E5F7F-1BBE-480B-B271-3B8F17573160}" srcOrd="0" destOrd="0" presId="urn:microsoft.com/office/officeart/2005/8/layout/list1"/>
    <dgm:cxn modelId="{2689864F-B9DA-43E5-B519-971AD2E54C53}" type="presParOf" srcId="{AED2FD45-91B1-42B2-A081-B9350CC515EB}" destId="{73C7E80D-09E4-424D-B2B5-849DAE089490}" srcOrd="1" destOrd="0" presId="urn:microsoft.com/office/officeart/2005/8/layout/list1"/>
    <dgm:cxn modelId="{28C301F6-7E27-455A-B7BB-BA4FA8565492}" type="presParOf" srcId="{4E45DB4E-1678-43E7-9398-7A152A9DE6D6}" destId="{098ED15D-07F5-4109-A86D-061B8924EF00}" srcOrd="25" destOrd="0" presId="urn:microsoft.com/office/officeart/2005/8/layout/list1"/>
    <dgm:cxn modelId="{AD86984F-5047-47BA-A0A1-FE5297DDC8E0}" type="presParOf" srcId="{4E45DB4E-1678-43E7-9398-7A152A9DE6D6}" destId="{6E0710F4-3035-4481-BF80-729720195C1D}" srcOrd="26" destOrd="0" presId="urn:microsoft.com/office/officeart/2005/8/layout/list1"/>
    <dgm:cxn modelId="{6EE944E4-E34F-413D-85B1-706F9F3491BB}" type="presParOf" srcId="{4E45DB4E-1678-43E7-9398-7A152A9DE6D6}" destId="{1B0691F7-18B7-4144-BD4E-309E9396BCCC}" srcOrd="27" destOrd="0" presId="urn:microsoft.com/office/officeart/2005/8/layout/list1"/>
    <dgm:cxn modelId="{44FDFBD0-11C4-4CB0-8460-A8F05D3AB491}" type="presParOf" srcId="{4E45DB4E-1678-43E7-9398-7A152A9DE6D6}" destId="{67AAA027-F507-40FD-831B-C033BC7FABFE}" srcOrd="28" destOrd="0" presId="urn:microsoft.com/office/officeart/2005/8/layout/list1"/>
    <dgm:cxn modelId="{33ADC194-DB47-4DCE-B09C-1F2D6AEB6066}" type="presParOf" srcId="{67AAA027-F507-40FD-831B-C033BC7FABFE}" destId="{AAFF4731-598F-4757-9873-BB03BDE23DAC}" srcOrd="0" destOrd="0" presId="urn:microsoft.com/office/officeart/2005/8/layout/list1"/>
    <dgm:cxn modelId="{6E0F3093-EF2D-43AC-B612-5C6857414C1F}" type="presParOf" srcId="{67AAA027-F507-40FD-831B-C033BC7FABFE}" destId="{0B884EBE-BDFA-453C-A1C6-50DF38DA89C5}" srcOrd="1" destOrd="0" presId="urn:microsoft.com/office/officeart/2005/8/layout/list1"/>
    <dgm:cxn modelId="{7356BF1F-C408-4666-83E3-8978720B414B}" type="presParOf" srcId="{4E45DB4E-1678-43E7-9398-7A152A9DE6D6}" destId="{DF616A4B-40C1-4F7A-967C-0E7466BEE8EC}" srcOrd="29" destOrd="0" presId="urn:microsoft.com/office/officeart/2005/8/layout/list1"/>
    <dgm:cxn modelId="{E12F5A09-CFC3-4BDB-BA05-148237D564A0}" type="presParOf" srcId="{4E45DB4E-1678-43E7-9398-7A152A9DE6D6}" destId="{858F9C28-CFB4-4E46-BF8C-73E9856BD266}"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A4908-9750-40C6-9662-64CE65B760CC}">
      <dsp:nvSpPr>
        <dsp:cNvPr id="0" name=""/>
        <dsp:cNvSpPr/>
      </dsp:nvSpPr>
      <dsp:spPr>
        <a:xfrm>
          <a:off x="0" y="300611"/>
          <a:ext cx="5116286" cy="327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7081" tIns="270764" rIns="397081" bIns="99568" numCol="1" spcCol="1270" anchor="t" anchorCtr="0">
          <a:noAutofit/>
        </a:bodyPr>
        <a:lstStyle/>
        <a:p>
          <a:pPr marL="114300" lvl="1" indent="-114300" algn="l" defTabSz="622300">
            <a:lnSpc>
              <a:spcPct val="90000"/>
            </a:lnSpc>
            <a:spcBef>
              <a:spcPct val="0"/>
            </a:spcBef>
            <a:spcAft>
              <a:spcPct val="15000"/>
            </a:spcAft>
            <a:buChar char="•"/>
          </a:pPr>
          <a:endParaRPr lang="en-US" sz="1400" b="1" kern="1200" dirty="0">
            <a:solidFill>
              <a:srgbClr val="002060"/>
            </a:solidFill>
            <a:latin typeface="Alexandria" pitchFamily="2" charset="-78"/>
            <a:cs typeface="Alexandria" pitchFamily="2" charset="-78"/>
          </a:endParaRPr>
        </a:p>
      </dsp:txBody>
      <dsp:txXfrm>
        <a:off x="0" y="300611"/>
        <a:ext cx="5116286" cy="327600"/>
      </dsp:txXfrm>
    </dsp:sp>
    <dsp:sp modelId="{F042CD0B-E6A5-4C19-A293-BF795B3829CE}">
      <dsp:nvSpPr>
        <dsp:cNvPr id="0" name=""/>
        <dsp:cNvSpPr/>
      </dsp:nvSpPr>
      <dsp:spPr>
        <a:xfrm>
          <a:off x="255814" y="108731"/>
          <a:ext cx="3581400" cy="3837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المفهوم</a:t>
          </a:r>
          <a:endParaRPr lang="en-US" sz="1400" b="1" kern="1200" dirty="0">
            <a:solidFill>
              <a:srgbClr val="002060"/>
            </a:solidFill>
            <a:latin typeface="Alexandria" pitchFamily="2" charset="-78"/>
            <a:cs typeface="Alexandria" pitchFamily="2" charset="-78"/>
          </a:endParaRPr>
        </a:p>
      </dsp:txBody>
      <dsp:txXfrm>
        <a:off x="274548" y="127465"/>
        <a:ext cx="3543932" cy="346292"/>
      </dsp:txXfrm>
    </dsp:sp>
    <dsp:sp modelId="{BFAD5803-F21D-453C-9921-56B38986AA9B}">
      <dsp:nvSpPr>
        <dsp:cNvPr id="0" name=""/>
        <dsp:cNvSpPr/>
      </dsp:nvSpPr>
      <dsp:spPr>
        <a:xfrm>
          <a:off x="0" y="890291"/>
          <a:ext cx="5116286" cy="327600"/>
        </a:xfrm>
        <a:prstGeom prst="rect">
          <a:avLst/>
        </a:prstGeom>
        <a:solidFill>
          <a:schemeClr val="lt1">
            <a:alpha val="90000"/>
            <a:hueOff val="0"/>
            <a:satOff val="0"/>
            <a:lumOff val="0"/>
            <a:alphaOff val="0"/>
          </a:schemeClr>
        </a:solidFill>
        <a:ln w="12700" cap="flat" cmpd="sng" algn="ctr">
          <a:solidFill>
            <a:schemeClr val="accent5">
              <a:hueOff val="-3046160"/>
              <a:satOff val="1731"/>
              <a:lumOff val="-1429"/>
              <a:alphaOff val="0"/>
            </a:schemeClr>
          </a:solidFill>
          <a:prstDash val="solid"/>
        </a:ln>
        <a:effectLst/>
      </dsp:spPr>
      <dsp:style>
        <a:lnRef idx="2">
          <a:scrgbClr r="0" g="0" b="0"/>
        </a:lnRef>
        <a:fillRef idx="1">
          <a:scrgbClr r="0" g="0" b="0"/>
        </a:fillRef>
        <a:effectRef idx="0">
          <a:scrgbClr r="0" g="0" b="0"/>
        </a:effectRef>
        <a:fontRef idx="minor"/>
      </dsp:style>
    </dsp:sp>
    <dsp:sp modelId="{2687D229-9F1B-4D6D-95DB-7DF7A217E57B}">
      <dsp:nvSpPr>
        <dsp:cNvPr id="0" name=""/>
        <dsp:cNvSpPr/>
      </dsp:nvSpPr>
      <dsp:spPr>
        <a:xfrm>
          <a:off x="255814" y="698411"/>
          <a:ext cx="3581400" cy="383760"/>
        </a:xfrm>
        <a:prstGeom prst="roundRect">
          <a:avLst/>
        </a:prstGeom>
        <a:solidFill>
          <a:schemeClr val="accent5">
            <a:hueOff val="-3046160"/>
            <a:satOff val="1731"/>
            <a:lumOff val="-14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قوة التعلم </a:t>
          </a:r>
          <a:endParaRPr lang="en-US" sz="1400" b="1" kern="1200" dirty="0">
            <a:solidFill>
              <a:srgbClr val="002060"/>
            </a:solidFill>
            <a:latin typeface="Alexandria" pitchFamily="2" charset="-78"/>
            <a:cs typeface="Alexandria" pitchFamily="2" charset="-78"/>
          </a:endParaRPr>
        </a:p>
      </dsp:txBody>
      <dsp:txXfrm>
        <a:off x="274548" y="717145"/>
        <a:ext cx="3543932" cy="346292"/>
      </dsp:txXfrm>
    </dsp:sp>
    <dsp:sp modelId="{A17266EE-03E9-4431-A739-471FDF2F5F4C}">
      <dsp:nvSpPr>
        <dsp:cNvPr id="0" name=""/>
        <dsp:cNvSpPr/>
      </dsp:nvSpPr>
      <dsp:spPr>
        <a:xfrm>
          <a:off x="0" y="1479971"/>
          <a:ext cx="5116286" cy="327600"/>
        </a:xfrm>
        <a:prstGeom prst="rect">
          <a:avLst/>
        </a:prstGeom>
        <a:solidFill>
          <a:schemeClr val="lt1">
            <a:alpha val="90000"/>
            <a:hueOff val="0"/>
            <a:satOff val="0"/>
            <a:lumOff val="0"/>
            <a:alphaOff val="0"/>
          </a:schemeClr>
        </a:solidFill>
        <a:ln w="12700" cap="flat" cmpd="sng" algn="ctr">
          <a:solidFill>
            <a:schemeClr val="accent5">
              <a:hueOff val="-6092320"/>
              <a:satOff val="3463"/>
              <a:lumOff val="-2857"/>
              <a:alphaOff val="0"/>
            </a:schemeClr>
          </a:solidFill>
          <a:prstDash val="solid"/>
        </a:ln>
        <a:effectLst/>
      </dsp:spPr>
      <dsp:style>
        <a:lnRef idx="2">
          <a:scrgbClr r="0" g="0" b="0"/>
        </a:lnRef>
        <a:fillRef idx="1">
          <a:scrgbClr r="0" g="0" b="0"/>
        </a:fillRef>
        <a:effectRef idx="0">
          <a:scrgbClr r="0" g="0" b="0"/>
        </a:effectRef>
        <a:fontRef idx="minor"/>
      </dsp:style>
    </dsp:sp>
    <dsp:sp modelId="{EA76B2FA-FD2F-46B3-9E03-B517A909313E}">
      <dsp:nvSpPr>
        <dsp:cNvPr id="0" name=""/>
        <dsp:cNvSpPr/>
      </dsp:nvSpPr>
      <dsp:spPr>
        <a:xfrm>
          <a:off x="255814" y="1288092"/>
          <a:ext cx="3581400" cy="383760"/>
        </a:xfrm>
        <a:prstGeom prst="roundRect">
          <a:avLst/>
        </a:prstGeom>
        <a:solidFill>
          <a:schemeClr val="accent5">
            <a:hueOff val="-6092320"/>
            <a:satOff val="3463"/>
            <a:lumOff val="-285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 الطبيعة</a:t>
          </a:r>
          <a:endParaRPr lang="en-US" sz="1400" b="1" kern="1200" dirty="0">
            <a:solidFill>
              <a:srgbClr val="002060"/>
            </a:solidFill>
            <a:latin typeface="Alexandria" pitchFamily="2" charset="-78"/>
            <a:cs typeface="Alexandria" pitchFamily="2" charset="-78"/>
          </a:endParaRPr>
        </a:p>
      </dsp:txBody>
      <dsp:txXfrm>
        <a:off x="274548" y="1306826"/>
        <a:ext cx="3543932" cy="346292"/>
      </dsp:txXfrm>
    </dsp:sp>
    <dsp:sp modelId="{06FA78FE-3FBD-40EE-9623-8D00EB93F42D}">
      <dsp:nvSpPr>
        <dsp:cNvPr id="0" name=""/>
        <dsp:cNvSpPr/>
      </dsp:nvSpPr>
      <dsp:spPr>
        <a:xfrm>
          <a:off x="0" y="2069652"/>
          <a:ext cx="5116286" cy="327600"/>
        </a:xfrm>
        <a:prstGeom prst="rect">
          <a:avLst/>
        </a:prstGeom>
        <a:solidFill>
          <a:schemeClr val="lt1">
            <a:alpha val="90000"/>
            <a:hueOff val="0"/>
            <a:satOff val="0"/>
            <a:lumOff val="0"/>
            <a:alphaOff val="0"/>
          </a:schemeClr>
        </a:solidFill>
        <a:ln w="12700" cap="flat" cmpd="sng" algn="ctr">
          <a:solidFill>
            <a:schemeClr val="accent5">
              <a:hueOff val="-9138481"/>
              <a:satOff val="5194"/>
              <a:lumOff val="-4286"/>
              <a:alphaOff val="0"/>
            </a:schemeClr>
          </a:solidFill>
          <a:prstDash val="solid"/>
        </a:ln>
        <a:effectLst/>
      </dsp:spPr>
      <dsp:style>
        <a:lnRef idx="2">
          <a:scrgbClr r="0" g="0" b="0"/>
        </a:lnRef>
        <a:fillRef idx="1">
          <a:scrgbClr r="0" g="0" b="0"/>
        </a:fillRef>
        <a:effectRef idx="0">
          <a:scrgbClr r="0" g="0" b="0"/>
        </a:effectRef>
        <a:fontRef idx="minor"/>
      </dsp:style>
    </dsp:sp>
    <dsp:sp modelId="{4464E1A4-0A10-4415-B82F-9D8359E7C4B7}">
      <dsp:nvSpPr>
        <dsp:cNvPr id="0" name=""/>
        <dsp:cNvSpPr/>
      </dsp:nvSpPr>
      <dsp:spPr>
        <a:xfrm>
          <a:off x="255814" y="1877772"/>
          <a:ext cx="3581400" cy="383760"/>
        </a:xfrm>
        <a:prstGeom prst="roundRect">
          <a:avLst/>
        </a:prstGeom>
        <a:solidFill>
          <a:schemeClr val="accent5">
            <a:hueOff val="-9138481"/>
            <a:satOff val="5194"/>
            <a:lumOff val="-42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الهيمنة</a:t>
          </a:r>
          <a:endParaRPr lang="en-US" sz="1400" b="1" kern="1200" dirty="0">
            <a:solidFill>
              <a:srgbClr val="002060"/>
            </a:solidFill>
            <a:latin typeface="Alexandria" pitchFamily="2" charset="-78"/>
            <a:cs typeface="Alexandria" pitchFamily="2" charset="-78"/>
          </a:endParaRPr>
        </a:p>
      </dsp:txBody>
      <dsp:txXfrm>
        <a:off x="274548" y="1896506"/>
        <a:ext cx="3543932" cy="346292"/>
      </dsp:txXfrm>
    </dsp:sp>
    <dsp:sp modelId="{7AACBC5D-1EE0-4016-84BE-F324E1F6BF33}">
      <dsp:nvSpPr>
        <dsp:cNvPr id="0" name=""/>
        <dsp:cNvSpPr/>
      </dsp:nvSpPr>
      <dsp:spPr>
        <a:xfrm>
          <a:off x="0" y="2659332"/>
          <a:ext cx="5116286" cy="327600"/>
        </a:xfrm>
        <a:prstGeom prst="rect">
          <a:avLst/>
        </a:prstGeom>
        <a:solidFill>
          <a:schemeClr val="lt1">
            <a:alpha val="90000"/>
            <a:hueOff val="0"/>
            <a:satOff val="0"/>
            <a:lumOff val="0"/>
            <a:alphaOff val="0"/>
          </a:schemeClr>
        </a:solidFill>
        <a:ln w="12700" cap="flat" cmpd="sng" algn="ctr">
          <a:solidFill>
            <a:schemeClr val="accent5">
              <a:hueOff val="-12184641"/>
              <a:satOff val="6925"/>
              <a:lumOff val="-5714"/>
              <a:alphaOff val="0"/>
            </a:schemeClr>
          </a:solidFill>
          <a:prstDash val="solid"/>
        </a:ln>
        <a:effectLst/>
      </dsp:spPr>
      <dsp:style>
        <a:lnRef idx="2">
          <a:scrgbClr r="0" g="0" b="0"/>
        </a:lnRef>
        <a:fillRef idx="1">
          <a:scrgbClr r="0" g="0" b="0"/>
        </a:fillRef>
        <a:effectRef idx="0">
          <a:scrgbClr r="0" g="0" b="0"/>
        </a:effectRef>
        <a:fontRef idx="minor"/>
      </dsp:style>
    </dsp:sp>
    <dsp:sp modelId="{81B46991-33B0-4E6A-A9F7-CDC2667D2401}">
      <dsp:nvSpPr>
        <dsp:cNvPr id="0" name=""/>
        <dsp:cNvSpPr/>
      </dsp:nvSpPr>
      <dsp:spPr>
        <a:xfrm>
          <a:off x="255814" y="2467452"/>
          <a:ext cx="3581400" cy="383760"/>
        </a:xfrm>
        <a:prstGeom prst="roundRect">
          <a:avLst/>
        </a:prstGeom>
        <a:solidFill>
          <a:schemeClr val="accent5">
            <a:hueOff val="-12184641"/>
            <a:satOff val="6925"/>
            <a:lumOff val="-571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a:t>
          </a:r>
          <a:r>
            <a:rPr lang="ar-EG" sz="1400" b="1" kern="1200" dirty="0">
              <a:solidFill>
                <a:srgbClr val="002060"/>
              </a:solidFill>
              <a:latin typeface="Alexandria" pitchFamily="2" charset="-78"/>
              <a:cs typeface="Alexandria" pitchFamily="2" charset="-78"/>
            </a:rPr>
            <a:t> طريقة صنع القرار </a:t>
          </a:r>
          <a:endParaRPr lang="en-US" sz="1400" b="1" kern="1200" dirty="0">
            <a:solidFill>
              <a:srgbClr val="002060"/>
            </a:solidFill>
            <a:latin typeface="Alexandria" pitchFamily="2" charset="-78"/>
            <a:cs typeface="Alexandria" pitchFamily="2" charset="-78"/>
          </a:endParaRPr>
        </a:p>
      </dsp:txBody>
      <dsp:txXfrm>
        <a:off x="274548" y="2486186"/>
        <a:ext cx="3543932" cy="346292"/>
      </dsp:txXfrm>
    </dsp:sp>
    <dsp:sp modelId="{AD438C1F-6897-41CB-97D3-3CD9C7386C85}">
      <dsp:nvSpPr>
        <dsp:cNvPr id="0" name=""/>
        <dsp:cNvSpPr/>
      </dsp:nvSpPr>
      <dsp:spPr>
        <a:xfrm>
          <a:off x="0" y="3249012"/>
          <a:ext cx="5116286" cy="327600"/>
        </a:xfrm>
        <a:prstGeom prst="rect">
          <a:avLst/>
        </a:prstGeom>
        <a:solidFill>
          <a:schemeClr val="lt1">
            <a:alpha val="90000"/>
            <a:hueOff val="0"/>
            <a:satOff val="0"/>
            <a:lumOff val="0"/>
            <a:alphaOff val="0"/>
          </a:schemeClr>
        </a:solidFill>
        <a:ln w="12700" cap="flat" cmpd="sng" algn="ctr">
          <a:solidFill>
            <a:schemeClr val="accent5">
              <a:hueOff val="-15230801"/>
              <a:satOff val="8656"/>
              <a:lumOff val="-7143"/>
              <a:alphaOff val="0"/>
            </a:schemeClr>
          </a:solidFill>
          <a:prstDash val="solid"/>
        </a:ln>
        <a:effectLst/>
      </dsp:spPr>
      <dsp:style>
        <a:lnRef idx="2">
          <a:scrgbClr r="0" g="0" b="0"/>
        </a:lnRef>
        <a:fillRef idx="1">
          <a:scrgbClr r="0" g="0" b="0"/>
        </a:fillRef>
        <a:effectRef idx="0">
          <a:scrgbClr r="0" g="0" b="0"/>
        </a:effectRef>
        <a:fontRef idx="minor"/>
      </dsp:style>
    </dsp:sp>
    <dsp:sp modelId="{A117AAE2-A22B-4088-8535-55FA4BC6F65A}">
      <dsp:nvSpPr>
        <dsp:cNvPr id="0" name=""/>
        <dsp:cNvSpPr/>
      </dsp:nvSpPr>
      <dsp:spPr>
        <a:xfrm>
          <a:off x="255814" y="3057132"/>
          <a:ext cx="3581400" cy="383760"/>
        </a:xfrm>
        <a:prstGeom prst="roundRect">
          <a:avLst/>
        </a:prstGeom>
        <a:solidFill>
          <a:schemeClr val="accent5">
            <a:hueOff val="-15230801"/>
            <a:satOff val="8656"/>
            <a:lumOff val="-71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a:t>
          </a:r>
          <a:r>
            <a:rPr lang="ar-EG" sz="1400" b="1" kern="1200" dirty="0">
              <a:solidFill>
                <a:srgbClr val="002060"/>
              </a:solidFill>
              <a:latin typeface="Alexandria" pitchFamily="2" charset="-78"/>
              <a:cs typeface="Alexandria" pitchFamily="2" charset="-78"/>
            </a:rPr>
            <a:t>ث تعدد المهام</a:t>
          </a:r>
          <a:endParaRPr lang="en-US" sz="1400" b="1" kern="1200" dirty="0">
            <a:solidFill>
              <a:srgbClr val="002060"/>
            </a:solidFill>
            <a:latin typeface="Alexandria" pitchFamily="2" charset="-78"/>
            <a:cs typeface="Alexandria" pitchFamily="2" charset="-78"/>
          </a:endParaRPr>
        </a:p>
      </dsp:txBody>
      <dsp:txXfrm>
        <a:off x="274548" y="3075866"/>
        <a:ext cx="3543932" cy="346292"/>
      </dsp:txXfrm>
    </dsp:sp>
    <dsp:sp modelId="{6E0710F4-3035-4481-BF80-729720195C1D}">
      <dsp:nvSpPr>
        <dsp:cNvPr id="0" name=""/>
        <dsp:cNvSpPr/>
      </dsp:nvSpPr>
      <dsp:spPr>
        <a:xfrm>
          <a:off x="0" y="3838692"/>
          <a:ext cx="5116286" cy="327600"/>
        </a:xfrm>
        <a:prstGeom prst="rect">
          <a:avLst/>
        </a:prstGeom>
        <a:solidFill>
          <a:schemeClr val="lt1">
            <a:alpha val="90000"/>
            <a:hueOff val="0"/>
            <a:satOff val="0"/>
            <a:lumOff val="0"/>
            <a:alphaOff val="0"/>
          </a:schemeClr>
        </a:solidFill>
        <a:ln w="12700" cap="flat" cmpd="sng" algn="ctr">
          <a:solidFill>
            <a:schemeClr val="accent5">
              <a:hueOff val="-18276962"/>
              <a:satOff val="10388"/>
              <a:lumOff val="-8571"/>
              <a:alphaOff val="0"/>
            </a:schemeClr>
          </a:solidFill>
          <a:prstDash val="solid"/>
        </a:ln>
        <a:effectLst/>
      </dsp:spPr>
      <dsp:style>
        <a:lnRef idx="2">
          <a:scrgbClr r="0" g="0" b="0"/>
        </a:lnRef>
        <a:fillRef idx="1">
          <a:scrgbClr r="0" g="0" b="0"/>
        </a:fillRef>
        <a:effectRef idx="0">
          <a:scrgbClr r="0" g="0" b="0"/>
        </a:effectRef>
        <a:fontRef idx="minor"/>
      </dsp:style>
    </dsp:sp>
    <dsp:sp modelId="{73C7E80D-09E4-424D-B2B5-849DAE089490}">
      <dsp:nvSpPr>
        <dsp:cNvPr id="0" name=""/>
        <dsp:cNvSpPr/>
      </dsp:nvSpPr>
      <dsp:spPr>
        <a:xfrm>
          <a:off x="255814" y="3646812"/>
          <a:ext cx="3581400" cy="383760"/>
        </a:xfrm>
        <a:prstGeom prst="roundRect">
          <a:avLst/>
        </a:prstGeom>
        <a:solidFill>
          <a:schemeClr val="accent5">
            <a:hueOff val="-18276962"/>
            <a:satOff val="10388"/>
            <a:lumOff val="-857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طريقة الخلق</a:t>
          </a:r>
          <a:endParaRPr lang="en-US" sz="1400" b="1" kern="1200" dirty="0">
            <a:solidFill>
              <a:srgbClr val="002060"/>
            </a:solidFill>
            <a:latin typeface="Alexandria" pitchFamily="2" charset="-78"/>
            <a:cs typeface="Alexandria" pitchFamily="2" charset="-78"/>
          </a:endParaRPr>
        </a:p>
      </dsp:txBody>
      <dsp:txXfrm>
        <a:off x="274548" y="3665546"/>
        <a:ext cx="3543932" cy="346292"/>
      </dsp:txXfrm>
    </dsp:sp>
    <dsp:sp modelId="{858F9C28-CFB4-4E46-BF8C-73E9856BD266}">
      <dsp:nvSpPr>
        <dsp:cNvPr id="0" name=""/>
        <dsp:cNvSpPr/>
      </dsp:nvSpPr>
      <dsp:spPr>
        <a:xfrm>
          <a:off x="0" y="4428372"/>
          <a:ext cx="5116286" cy="327600"/>
        </a:xfrm>
        <a:prstGeom prst="rect">
          <a:avLst/>
        </a:prstGeom>
        <a:solidFill>
          <a:schemeClr val="lt1">
            <a:alpha val="90000"/>
            <a:hueOff val="0"/>
            <a:satOff val="0"/>
            <a:lumOff val="0"/>
            <a:alphaOff val="0"/>
          </a:schemeClr>
        </a:solidFill>
        <a:ln w="12700" cap="flat" cmpd="sng" algn="ctr">
          <a:solidFill>
            <a:schemeClr val="accent5">
              <a:hueOff val="-21323121"/>
              <a:satOff val="12119"/>
              <a:lumOff val="-10000"/>
              <a:alphaOff val="0"/>
            </a:schemeClr>
          </a:solidFill>
          <a:prstDash val="solid"/>
        </a:ln>
        <a:effectLst/>
      </dsp:spPr>
      <dsp:style>
        <a:lnRef idx="2">
          <a:scrgbClr r="0" g="0" b="0"/>
        </a:lnRef>
        <a:fillRef idx="1">
          <a:scrgbClr r="0" g="0" b="0"/>
        </a:fillRef>
        <a:effectRef idx="0">
          <a:scrgbClr r="0" g="0" b="0"/>
        </a:effectRef>
        <a:fontRef idx="minor"/>
      </dsp:style>
    </dsp:sp>
    <dsp:sp modelId="{0B884EBE-BDFA-453C-A1C6-50DF38DA89C5}">
      <dsp:nvSpPr>
        <dsp:cNvPr id="0" name=""/>
        <dsp:cNvSpPr/>
      </dsp:nvSpPr>
      <dsp:spPr>
        <a:xfrm>
          <a:off x="255814" y="4236492"/>
          <a:ext cx="3581400" cy="383760"/>
        </a:xfrm>
        <a:prstGeom prst="roundRect">
          <a:avLst/>
        </a:prstGeom>
        <a:solidFill>
          <a:schemeClr val="accent5">
            <a:hueOff val="-21323121"/>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استخدام الذاكرة</a:t>
          </a:r>
          <a:endParaRPr lang="en-US" sz="1400" b="1" kern="1200" dirty="0">
            <a:solidFill>
              <a:srgbClr val="002060"/>
            </a:solidFill>
            <a:latin typeface="Alexandria" pitchFamily="2" charset="-78"/>
            <a:cs typeface="Alexandria" pitchFamily="2" charset="-78"/>
          </a:endParaRPr>
        </a:p>
      </dsp:txBody>
      <dsp:txXfrm>
        <a:off x="274548" y="4255226"/>
        <a:ext cx="354393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B0C3A4C6-D787-4DEE-9FB7-B3CAA31A7CC6}" type="datetimeFigureOut">
              <a:rPr lang="en-US" smtClean="0"/>
              <a:t>6/2/2025</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7E42A64-A9D9-4900-BCD6-AE46E6B16F84}" type="slidenum">
              <a:rPr lang="en-US" smtClean="0"/>
              <a:t>‹#›</a:t>
            </a:fld>
            <a:endParaRPr lang="en-US"/>
          </a:p>
        </p:txBody>
      </p:sp>
    </p:spTree>
    <p:extLst>
      <p:ext uri="{BB962C8B-B14F-4D97-AF65-F5344CB8AC3E}">
        <p14:creationId xmlns:p14="http://schemas.microsoft.com/office/powerpoint/2010/main" val="97544793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dirty="0" err="1">
                <a:latin typeface="Alexandria" pitchFamily="2" charset="-78"/>
                <a:cs typeface="Alexandria" pitchFamily="2" charset="-78"/>
              </a:rPr>
              <a:t>LAW626</a:t>
            </a:r>
            <a:endParaRPr lang="en-US" sz="1600" b="1" dirty="0">
              <a:latin typeface="Alexandria" pitchFamily="2" charset="-78"/>
              <a:cs typeface="Alexandria" pitchFamily="2" charset="-78"/>
            </a:endParaRP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a:latin typeface="Alexandria" pitchFamily="2" charset="-78"/>
                <a:cs typeface="Alexandria" pitchFamily="2" charset="-78"/>
              </a:rPr>
              <a:t>ماهية الذكاء الاصطناعي</a:t>
            </a:r>
            <a:br>
              <a:rPr lang="ar-EG" sz="2800" b="1">
                <a:latin typeface="Alexandria" pitchFamily="2" charset="-78"/>
                <a:cs typeface="Alexandria" pitchFamily="2" charset="-78"/>
              </a:rPr>
            </a:br>
            <a:br>
              <a:rPr lang="ar-EG" sz="2800" b="1">
                <a:latin typeface="Alexandria" pitchFamily="2" charset="-78"/>
                <a:cs typeface="Alexandria" pitchFamily="2" charset="-78"/>
              </a:rPr>
            </a:br>
            <a:r>
              <a:rPr lang="ar-EG" sz="2000" b="1">
                <a:solidFill>
                  <a:srgbClr val="C00000"/>
                </a:solidFill>
                <a:latin typeface="Alexandria" pitchFamily="2" charset="-78"/>
                <a:cs typeface="Alexandria" pitchFamily="2" charset="-78"/>
              </a:rPr>
              <a:t>المحاضرة الأولي</a:t>
            </a:r>
            <a:br>
              <a:rPr lang="ar-EG" sz="2800" b="1">
                <a:latin typeface="Alexandria" pitchFamily="2" charset="-78"/>
                <a:cs typeface="Alexandria" pitchFamily="2" charset="-78"/>
              </a:rPr>
            </a:br>
            <a:br>
              <a:rPr lang="ar-EG" sz="2800" b="1">
                <a:latin typeface="Alexandria" pitchFamily="2" charset="-78"/>
                <a:cs typeface="Alexandria" pitchFamily="2" charset="-78"/>
              </a:rPr>
            </a:br>
            <a:endParaRPr lang="ar-KW" sz="2800" b="1">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937" y="1709057"/>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26660"/>
    </mc:Choice>
    <mc:Fallback xmlns="">
      <p:transition spd="slow" advTm="266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089650" y="2220685"/>
            <a:ext cx="5109933" cy="2416629"/>
          </a:xfrm>
          <a:solidFill>
            <a:schemeClr val="bg1"/>
          </a:solidFill>
        </p:spPr>
        <p:txBody>
          <a:bodyPr/>
          <a:lstStyle/>
          <a:p>
            <a:pPr algn="just" rtl="1">
              <a:lnSpc>
                <a:spcPct val="150000"/>
              </a:lnSpc>
            </a:pPr>
            <a:r>
              <a:rPr lang="ar-EG" sz="2000" b="1" dirty="0">
                <a:latin typeface="Alexandria" pitchFamily="2" charset="-78"/>
                <a:cs typeface="Alexandria" pitchFamily="2" charset="-78"/>
              </a:rPr>
              <a:t>1- تعريف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2- تاريخ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3- خصائص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4- فئات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5- أنواع الذكاء الاصطناعي</a:t>
            </a:r>
            <a:endParaRPr lang="en-US" sz="2000" b="1"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a:solidFill>
                  <a:srgbClr val="FF0000"/>
                </a:solidFill>
                <a:latin typeface="Alexandria Black" pitchFamily="2" charset="-78"/>
                <a:cs typeface="Alexandria Black" pitchFamily="2" charset="-78"/>
              </a:rPr>
              <a:t>محاور المحاضرة</a:t>
            </a:r>
            <a:endParaRPr lang="en-US" b="1">
              <a:solidFill>
                <a:srgbClr val="FF0000"/>
              </a:solidFill>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9866" y="2024742"/>
            <a:ext cx="4445906" cy="303711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99567828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كاميرا&#10;&#10;تم إنشاء الوصف تلقائياً">
            <a:extLst>
              <a:ext uri="{FF2B5EF4-FFF2-40B4-BE49-F238E27FC236}">
                <a16:creationId xmlns:a16="http://schemas.microsoft.com/office/drawing/2014/main" id="{5B816693-B945-38A3-07DB-2B0E00F75B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6943" y="1643742"/>
            <a:ext cx="11277600" cy="4193041"/>
          </a:xfrm>
          <a:prstGeom prst="rect">
            <a:avLst/>
          </a:prstGeom>
        </p:spPr>
      </p:pic>
    </p:spTree>
    <p:extLst>
      <p:ext uri="{BB962C8B-B14F-4D97-AF65-F5344CB8AC3E}">
        <p14:creationId xmlns:p14="http://schemas.microsoft.com/office/powerpoint/2010/main" val="4000203934"/>
      </p:ext>
    </p:extLst>
  </p:cSld>
  <p:clrMapOvr>
    <a:masterClrMapping/>
  </p:clrMapOvr>
  <mc:AlternateContent xmlns:mc="http://schemas.openxmlformats.org/markup-compatibility/2006" xmlns:p14="http://schemas.microsoft.com/office/powerpoint/2010/main">
    <mc:Choice Requires="p14">
      <p:transition spd="slow" p14:dur="2000" advTm="305393"/>
    </mc:Choice>
    <mc:Fallback xmlns="">
      <p:transition spd="slow" advTm="3053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لقطة شاشة, رسوم متحركة, الرسومات, فن&#10;&#10;تم إنشاء الوصف تلقائياً">
            <a:extLst>
              <a:ext uri="{FF2B5EF4-FFF2-40B4-BE49-F238E27FC236}">
                <a16:creationId xmlns:a16="http://schemas.microsoft.com/office/drawing/2014/main" id="{14F29B29-47EA-3CD6-E8C5-5744631565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28" y="1858734"/>
            <a:ext cx="5268686" cy="342900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صورة 8" descr="صورة تحتوي على خط يد, قصاصة فنية, الخط, رسم&#10;&#10;تم إنشاء الوصف تلقائياً">
            <a:extLst>
              <a:ext uri="{FF2B5EF4-FFF2-40B4-BE49-F238E27FC236}">
                <a16:creationId xmlns:a16="http://schemas.microsoft.com/office/drawing/2014/main" id="{BE3C5517-1D1E-2FBF-4C48-0589ABEECE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4600" y="1612558"/>
            <a:ext cx="5660572" cy="4247923"/>
          </a:xfrm>
          <a:prstGeom prst="rect">
            <a:avLst/>
          </a:prstGeom>
        </p:spPr>
      </p:pic>
    </p:spTree>
    <p:extLst>
      <p:ext uri="{BB962C8B-B14F-4D97-AF65-F5344CB8AC3E}">
        <p14:creationId xmlns:p14="http://schemas.microsoft.com/office/powerpoint/2010/main" val="162077844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3363685" y="1502229"/>
            <a:ext cx="8741229" cy="4626427"/>
          </a:xfrm>
          <a:solidFill>
            <a:schemeClr val="bg1"/>
          </a:solidFill>
        </p:spPr>
        <p:txBody>
          <a:bodyPr/>
          <a:lstStyle/>
          <a:p>
            <a:pPr algn="ctr" rtl="1">
              <a:lnSpc>
                <a:spcPct val="150000"/>
              </a:lnSpc>
            </a:pPr>
            <a:r>
              <a:rPr lang="fa-IR" sz="1400" b="1" dirty="0">
                <a:latin typeface="Alexandria" pitchFamily="2" charset="-78"/>
                <a:cs typeface="Alexandria" pitchFamily="2" charset="-78"/>
              </a:rPr>
              <a:t>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تتوفر العديد من اختبارات قياس مستوى الذكاء </a:t>
            </a:r>
            <a:r>
              <a:rPr lang="en-US" sz="1400" b="1" dirty="0">
                <a:latin typeface="Alexandria" pitchFamily="2" charset="-78"/>
                <a:cs typeface="Alexandria" pitchFamily="2" charset="-78"/>
              </a:rPr>
              <a:t>IQ</a:t>
            </a:r>
            <a:r>
              <a:rPr lang="ar-EG" sz="1400" b="1" dirty="0">
                <a:latin typeface="Alexandria" pitchFamily="2" charset="-78"/>
                <a:cs typeface="Alexandria" pitchFamily="2" charset="-78"/>
              </a:rPr>
              <a:t> </a:t>
            </a:r>
            <a:r>
              <a:rPr lang="en-US" sz="1400" b="1" dirty="0">
                <a:latin typeface="Alexandria" pitchFamily="2" charset="-78"/>
                <a:cs typeface="Alexandria" pitchFamily="2" charset="-78"/>
              </a:rPr>
              <a:t> </a:t>
            </a:r>
            <a:r>
              <a:rPr lang="fa-IR" sz="1400" b="1" dirty="0">
                <a:latin typeface="Alexandria" pitchFamily="2" charset="-78"/>
                <a:cs typeface="Alexandria" pitchFamily="2" charset="-78"/>
              </a:rPr>
              <a:t>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a:t>
            </a:r>
            <a:endParaRPr lang="en-US" sz="1400" b="1" dirty="0">
              <a:latin typeface="Alexandria" pitchFamily="2" charset="-78"/>
              <a:cs typeface="Alexandria" pitchFamily="2" charset="-78"/>
            </a:endParaRPr>
          </a:p>
        </p:txBody>
      </p:sp>
      <p:pic>
        <p:nvPicPr>
          <p:cNvPr id="11" name="عنصر نائب للمحتوى 7">
            <a:extLst>
              <a:ext uri="{FF2B5EF4-FFF2-40B4-BE49-F238E27FC236}">
                <a16:creationId xmlns:a16="http://schemas.microsoft.com/office/drawing/2014/main" id="{FEA69D08-0A60-D137-AEE1-D206EA39D4F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337457" y="1491344"/>
            <a:ext cx="2862943" cy="4746169"/>
          </a:xfrm>
        </p:spPr>
      </p:pic>
    </p:spTree>
    <p:extLst>
      <p:ext uri="{BB962C8B-B14F-4D97-AF65-F5344CB8AC3E}">
        <p14:creationId xmlns:p14="http://schemas.microsoft.com/office/powerpoint/2010/main" val="109838496"/>
      </p:ext>
    </p:extLst>
  </p:cSld>
  <p:clrMapOvr>
    <a:masterClrMapping/>
  </p:clrMapOvr>
  <mc:AlternateContent xmlns:mc="http://schemas.openxmlformats.org/markup-compatibility/2006" xmlns:p14="http://schemas.microsoft.com/office/powerpoint/2010/main">
    <mc:Choice Requires="p14">
      <p:transition spd="slow" p14:dur="2000" advTm="131797"/>
    </mc:Choice>
    <mc:Fallback xmlns="">
      <p:transition spd="slow" advTm="1317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2449287" y="1861457"/>
            <a:ext cx="9655628" cy="4027714"/>
          </a:xfrm>
          <a:solidFill>
            <a:schemeClr val="bg1"/>
          </a:solidFill>
        </p:spPr>
        <p:txBody>
          <a:bodyPr/>
          <a:lstStyle/>
          <a:p>
            <a:pPr algn="just" rtl="1">
              <a:lnSpc>
                <a:spcPct val="150000"/>
              </a:lnSpc>
            </a:pPr>
            <a:r>
              <a:rPr lang="fa-IR" sz="1600" b="1" dirty="0">
                <a:latin typeface="Alexandria" pitchFamily="2" charset="-78"/>
                <a:cs typeface="Alexandria" pitchFamily="2" charset="-78"/>
              </a:rPr>
              <a:t>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a:t>
            </a:r>
            <a:br>
              <a:rPr lang="ar-EG" sz="1600" b="1" dirty="0">
                <a:latin typeface="Alexandria" pitchFamily="2" charset="-78"/>
                <a:cs typeface="Alexandria" pitchFamily="2" charset="-78"/>
              </a:rPr>
            </a:br>
            <a:br>
              <a:rPr lang="ar-EG" sz="1600" b="1" dirty="0">
                <a:latin typeface="Alexandria" pitchFamily="2" charset="-78"/>
                <a:cs typeface="Alexandria" pitchFamily="2" charset="-78"/>
              </a:rPr>
            </a:br>
            <a:r>
              <a:rPr lang="fa-IR" sz="1600" b="1" dirty="0">
                <a:latin typeface="Alexandria" pitchFamily="2" charset="-78"/>
                <a:cs typeface="Alexandria" pitchFamily="2" charset="-78"/>
              </a:rPr>
              <a:t>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a:t>
            </a:r>
            <a:endParaRPr lang="en-US" sz="1600" b="1" dirty="0">
              <a:latin typeface="Alexandria" pitchFamily="2" charset="-78"/>
              <a:cs typeface="Alexandria" pitchFamily="2" charset="-78"/>
            </a:endParaRPr>
          </a:p>
        </p:txBody>
      </p:sp>
      <p:pic>
        <p:nvPicPr>
          <p:cNvPr id="11" name="عنصر نائب للمحتوى 7" descr="صورة تحتوي على نص, تصميم الجرافيك, الرسومات, لقطة شاشة&#10;&#10;تم إنشاء الوصف تلقائياً">
            <a:extLst>
              <a:ext uri="{FF2B5EF4-FFF2-40B4-BE49-F238E27FC236}">
                <a16:creationId xmlns:a16="http://schemas.microsoft.com/office/drawing/2014/main" id="{FEA69D08-0A60-D137-AEE1-D206EA39D4FA}"/>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37457" y="1861457"/>
            <a:ext cx="1948543" cy="4027714"/>
          </a:xfrm>
        </p:spPr>
      </p:pic>
    </p:spTree>
    <p:extLst>
      <p:ext uri="{BB962C8B-B14F-4D97-AF65-F5344CB8AC3E}">
        <p14:creationId xmlns:p14="http://schemas.microsoft.com/office/powerpoint/2010/main" val="2272497704"/>
      </p:ext>
    </p:extLst>
  </p:cSld>
  <p:clrMapOvr>
    <a:masterClrMapping/>
  </p:clrMapOvr>
  <mc:AlternateContent xmlns:mc="http://schemas.openxmlformats.org/markup-compatibility/2006" xmlns:p14="http://schemas.microsoft.com/office/powerpoint/2010/main">
    <mc:Choice Requires="p14">
      <p:transition spd="slow" p14:dur="2000" advTm="122062"/>
    </mc:Choice>
    <mc:Fallback xmlns="">
      <p:transition spd="slow" advTm="1220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descr="صورة تحتوي على نص, لقطة شاشة, الخط, التصميم&#10;&#10;تم إنشاء الوصف تلقائياً">
            <a:extLst>
              <a:ext uri="{FF2B5EF4-FFF2-40B4-BE49-F238E27FC236}">
                <a16:creationId xmlns:a16="http://schemas.microsoft.com/office/drawing/2014/main" id="{07F32EFD-940C-67B8-3334-0F23679F9A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02771" y="1654627"/>
            <a:ext cx="11593285" cy="4463144"/>
          </a:xfrm>
        </p:spPr>
      </p:pic>
    </p:spTree>
    <p:extLst>
      <p:ext uri="{BB962C8B-B14F-4D97-AF65-F5344CB8AC3E}">
        <p14:creationId xmlns:p14="http://schemas.microsoft.com/office/powerpoint/2010/main" val="2661720412"/>
      </p:ext>
    </p:extLst>
  </p:cSld>
  <p:clrMapOvr>
    <a:masterClrMapping/>
  </p:clrMapOvr>
  <mc:AlternateContent xmlns:mc="http://schemas.openxmlformats.org/markup-compatibility/2006" xmlns:p14="http://schemas.microsoft.com/office/powerpoint/2010/main">
    <mc:Choice Requires="p14">
      <p:transition spd="slow" p14:dur="2000" advTm="194739"/>
    </mc:Choice>
    <mc:Fallback xmlns="">
      <p:transition spd="slow" advTm="1947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ما هو الذكاء الإصطناعي ؟ _ فِهموجرافيك ١">
            <a:hlinkClick r:id="" action="ppaction://media"/>
            <a:extLst>
              <a:ext uri="{FF2B5EF4-FFF2-40B4-BE49-F238E27FC236}">
                <a16:creationId xmlns:a16="http://schemas.microsoft.com/office/drawing/2014/main" id="{9DE5460C-DB2B-DDB9-744B-B9C3ECAADA5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39486" y="1513114"/>
            <a:ext cx="11745685" cy="3973286"/>
          </a:xfrm>
        </p:spPr>
      </p:pic>
    </p:spTree>
    <p:extLst>
      <p:ext uri="{BB962C8B-B14F-4D97-AF65-F5344CB8AC3E}">
        <p14:creationId xmlns:p14="http://schemas.microsoft.com/office/powerpoint/2010/main" val="121394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60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740230" y="1393371"/>
            <a:ext cx="10515600" cy="2035629"/>
          </a:xfrm>
          <a:solidFill>
            <a:schemeClr val="bg1"/>
          </a:solidFill>
        </p:spPr>
        <p:txBody>
          <a:bodyPr/>
          <a:lstStyle/>
          <a:p>
            <a:pPr algn="just" rtl="1">
              <a:lnSpc>
                <a:spcPct val="150000"/>
              </a:lnSpc>
            </a:pPr>
            <a:r>
              <a:rPr lang="fa-IR" sz="1800" b="0" i="0" dirty="0">
                <a:solidFill>
                  <a:srgbClr val="333333"/>
                </a:solidFill>
                <a:effectLst/>
                <a:latin typeface="Alexandria" pitchFamily="2" charset="-78"/>
                <a:cs typeface="Alexandria" pitchFamily="2" charset="-78"/>
              </a:rPr>
              <a:t>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a:t>
            </a:r>
            <a:r>
              <a:rPr lang="ar-EG" sz="1800" b="0" i="0" dirty="0">
                <a:solidFill>
                  <a:srgbClr val="333333"/>
                </a:solidFill>
                <a:effectLst/>
                <a:latin typeface="Alexandria" pitchFamily="2" charset="-78"/>
                <a:cs typeface="Alexandria" pitchFamily="2" charset="-78"/>
              </a:rPr>
              <a:t>.</a:t>
            </a:r>
            <a:endParaRPr lang="en-US" sz="1800" dirty="0">
              <a:latin typeface="Alexandria" pitchFamily="2" charset="-78"/>
              <a:cs typeface="Alexandria" pitchFamily="2" charset="-78"/>
            </a:endParaRPr>
          </a:p>
        </p:txBody>
      </p:sp>
      <p:pic>
        <p:nvPicPr>
          <p:cNvPr id="7" name="صورة 6" descr="صورة تحتوي على توضيح, رسوم متحركة, رسم, قصص مصورة يابانية&#10;&#10;تم إنشاء الوصف تلقائياً">
            <a:extLst>
              <a:ext uri="{FF2B5EF4-FFF2-40B4-BE49-F238E27FC236}">
                <a16:creationId xmlns:a16="http://schemas.microsoft.com/office/drawing/2014/main" id="{4F8B0505-B212-A487-1329-732E08282D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0230" y="3559629"/>
            <a:ext cx="10515600" cy="2579914"/>
          </a:xfrm>
          <a:prstGeom prst="rect">
            <a:avLst/>
          </a:prstGeom>
        </p:spPr>
      </p:pic>
    </p:spTree>
    <p:extLst>
      <p:ext uri="{BB962C8B-B14F-4D97-AF65-F5344CB8AC3E}">
        <p14:creationId xmlns:p14="http://schemas.microsoft.com/office/powerpoint/2010/main" val="2405245397"/>
      </p:ext>
    </p:extLst>
  </p:cSld>
  <p:clrMapOvr>
    <a:masterClrMapping/>
  </p:clrMapOvr>
  <mc:AlternateContent xmlns:mc="http://schemas.openxmlformats.org/markup-compatibility/2006" xmlns:p14="http://schemas.microsoft.com/office/powerpoint/2010/main">
    <mc:Choice Requires="p14">
      <p:transition spd="slow" p14:dur="2000" advTm="121025"/>
    </mc:Choice>
    <mc:Fallback xmlns="">
      <p:transition spd="slow" advTm="1210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idx="4294967295"/>
          </p:nvPr>
        </p:nvSpPr>
        <p:spPr>
          <a:xfrm>
            <a:off x="332014" y="1426029"/>
            <a:ext cx="11527971" cy="4604657"/>
          </a:xfrm>
          <a:prstGeom prst="rect">
            <a:avLst/>
          </a:prstGeom>
          <a:solidFill>
            <a:schemeClr val="bg1"/>
          </a:solidFill>
        </p:spPr>
        <p:txBody>
          <a:bodyPr/>
          <a:lstStyle/>
          <a:p>
            <a:pPr algn="ctr" defTabSz="0" rtl="1">
              <a:lnSpc>
                <a:spcPct val="150000"/>
              </a:lnSpc>
            </a:pPr>
            <a:r>
              <a:rPr lang="fa-IR" sz="1600" dirty="0">
                <a:latin typeface="Alexandria" pitchFamily="2" charset="-78"/>
                <a:cs typeface="Alexandria" pitchFamily="2" charset="-78"/>
              </a:rPr>
              <a:t>يعتبر العالم الأمريكي جون ما كارثي </a:t>
            </a:r>
            <a:r>
              <a:rPr lang="en-US" sz="1600" dirty="0">
                <a:latin typeface="Alexandria" pitchFamily="2" charset="-78"/>
                <a:cs typeface="Alexandria" pitchFamily="2" charset="-78"/>
              </a:rPr>
              <a:t>John McCarthy </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هو الذي صك مصطلح الذكاء الاصطناعي في ١٩٥٦م، </a:t>
            </a:r>
            <a:br>
              <a:rPr lang="ar-EG" sz="1600" dirty="0">
                <a:latin typeface="Alexandria" pitchFamily="2" charset="-78"/>
                <a:cs typeface="Alexandria" pitchFamily="2" charset="-78"/>
              </a:rPr>
            </a:br>
            <a:r>
              <a:rPr lang="fa-IR" sz="1600" dirty="0">
                <a:latin typeface="Alexandria" pitchFamily="2" charset="-78"/>
                <a:cs typeface="Alexandria" pitchFamily="2" charset="-78"/>
              </a:rPr>
              <a:t>وقد عرفه</a:t>
            </a:r>
            <a:r>
              <a:rPr lang="en-US" sz="1600" dirty="0">
                <a:latin typeface="Alexandria" pitchFamily="2" charset="-78"/>
                <a:cs typeface="Alexandria" pitchFamily="2" charset="-78"/>
              </a:rPr>
              <a:t> </a:t>
            </a:r>
            <a:r>
              <a:rPr lang="fa-IR" sz="1600" dirty="0">
                <a:latin typeface="Alexandria" pitchFamily="2" charset="-78"/>
                <a:cs typeface="Alexandria" pitchFamily="2" charset="-78"/>
              </a:rPr>
              <a:t>بأنه علم وهندسة صناعة الآلات الذكية وخاصة برامج الحاسوب الذكية.</a:t>
            </a:r>
            <a:br>
              <a:rPr lang="en-US" sz="1600" dirty="0">
                <a:latin typeface="Alexandria" pitchFamily="2" charset="-78"/>
                <a:cs typeface="Alexandria" pitchFamily="2" charset="-78"/>
              </a:rPr>
            </a:br>
            <a:r>
              <a:rPr lang="fa-IR" sz="1600" dirty="0">
                <a:latin typeface="Alexandria" pitchFamily="2" charset="-78"/>
                <a:cs typeface="Alexandria" pitchFamily="2" charset="-78"/>
              </a:rPr>
              <a:t> أو هو فرع علوم الحاسوب الذي يهدف إلى إنشاء الآلات الذكية.</a:t>
            </a:r>
            <a:br>
              <a:rPr lang="fa-IR" sz="1600" dirty="0">
                <a:latin typeface="Alexandria" pitchFamily="2" charset="-78"/>
                <a:cs typeface="Alexandria" pitchFamily="2" charset="-78"/>
              </a:rPr>
            </a:br>
            <a:r>
              <a:rPr lang="fa-IR" sz="1600" dirty="0">
                <a:latin typeface="Alexandria" pitchFamily="2" charset="-78"/>
                <a:cs typeface="Alexandria" pitchFamily="2" charset="-78"/>
              </a:rPr>
              <a:t>والذكاء </a:t>
            </a:r>
            <a:r>
              <a:rPr lang="en-US" sz="1600" dirty="0">
                <a:latin typeface="Alexandria" pitchFamily="2" charset="-78"/>
                <a:cs typeface="Alexandria" pitchFamily="2" charset="-78"/>
              </a:rPr>
              <a:t>Intelligence </a:t>
            </a:r>
            <a:r>
              <a:rPr lang="fa-IR" sz="1600" dirty="0">
                <a:latin typeface="Alexandria" pitchFamily="2" charset="-78"/>
                <a:cs typeface="Alexandria" pitchFamily="2" charset="-78"/>
              </a:rPr>
              <a:t>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a:t>
            </a:r>
            <a:br>
              <a:rPr lang="fa-IR" sz="1600" dirty="0">
                <a:latin typeface="Alexandria" pitchFamily="2" charset="-78"/>
                <a:cs typeface="Alexandria" pitchFamily="2" charset="-78"/>
              </a:rPr>
            </a:br>
            <a:r>
              <a:rPr lang="ar-EG" sz="1600" b="1" dirty="0">
                <a:latin typeface="Alexandria" pitchFamily="2" charset="-78"/>
                <a:cs typeface="Alexandria" pitchFamily="2" charset="-78"/>
              </a:rPr>
              <a:t>و</a:t>
            </a:r>
            <a:r>
              <a:rPr lang="fa-IR" sz="1600" b="1" dirty="0">
                <a:latin typeface="Alexandria" pitchFamily="2" charset="-78"/>
                <a:cs typeface="Alexandria" pitchFamily="2" charset="-78"/>
              </a:rPr>
              <a:t>نستطيع تعريف الذكاء الاصطناعي بأكثر من تعريف منها : </a:t>
            </a:r>
            <a:br>
              <a:rPr lang="ar-EG" sz="1600" b="1"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القدرات الذهنية من خلال استخدامه للنماذج الاحتسابية </a:t>
            </a:r>
            <a:r>
              <a:rPr lang="en-US" sz="1600" dirty="0">
                <a:latin typeface="Alexandria" pitchFamily="2" charset="-78"/>
                <a:cs typeface="Alexandria" pitchFamily="2" charset="-78"/>
              </a:rPr>
              <a:t>computational</a:t>
            </a:r>
            <a:br>
              <a:rPr lang="en-US" sz="1600" dirty="0">
                <a:latin typeface="Alexandria" pitchFamily="2" charset="-78"/>
                <a:cs typeface="Alexandria" pitchFamily="2" charset="-78"/>
              </a:rPr>
            </a:br>
            <a:r>
              <a:rPr lang="en-US" sz="1600" dirty="0">
                <a:latin typeface="Alexandria" pitchFamily="2" charset="-78"/>
                <a:cs typeface="Alexandria" pitchFamily="2" charset="-78"/>
              </a:rPr>
              <a:t>.models</a:t>
            </a:r>
            <a:br>
              <a:rPr lang="en-US"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كيفية جعل الحواسيب تقوم بأشياء يقوم بها الإنسان بشكل أفضل في الوقت</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الحالي.</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وتصميم العملاء الأذكياء </a:t>
            </a:r>
            <a:r>
              <a:rPr lang="en-US" sz="1600" dirty="0">
                <a:latin typeface="Alexandria" pitchFamily="2" charset="-78"/>
                <a:cs typeface="Alexandria" pitchFamily="2" charset="-78"/>
              </a:rPr>
              <a:t>intelligent agents، </a:t>
            </a:r>
            <a:r>
              <a:rPr lang="fa-IR" sz="1600" dirty="0">
                <a:latin typeface="Alexandria" pitchFamily="2" charset="-78"/>
                <a:cs typeface="Alexandria" pitchFamily="2" charset="-78"/>
              </a:rPr>
              <a:t>حيث أن العميل الذكي هو نظام</a:t>
            </a:r>
            <a:br>
              <a:rPr lang="fa-IR" sz="1600" dirty="0">
                <a:latin typeface="Alexandria" pitchFamily="2" charset="-78"/>
                <a:cs typeface="Alexandria" pitchFamily="2" charset="-78"/>
              </a:rPr>
            </a:br>
            <a:r>
              <a:rPr lang="fa-IR" sz="1600" dirty="0">
                <a:latin typeface="Alexandria" pitchFamily="2" charset="-78"/>
                <a:cs typeface="Alexandria" pitchFamily="2" charset="-78"/>
              </a:rPr>
              <a:t>يدرك بيئته ويقدم أفعالا تزيد من فرصة نجاحه في أهدافه.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014442"/>
      </p:ext>
    </p:extLst>
  </p:cSld>
  <p:clrMapOvr>
    <a:masterClrMapping/>
  </p:clrMapOvr>
  <mc:AlternateContent xmlns:mc="http://schemas.openxmlformats.org/markup-compatibility/2006" xmlns:p14="http://schemas.microsoft.com/office/powerpoint/2010/main">
    <mc:Choice Requires="p14">
      <p:transition spd="slow" p14:dur="2000" advTm="137199"/>
    </mc:Choice>
    <mc:Fallback xmlns="">
      <p:transition spd="slow" advTm="1371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421085" y="2057399"/>
            <a:ext cx="6313713" cy="4103913"/>
          </a:xfrm>
          <a:solidFill>
            <a:schemeClr val="bg1"/>
          </a:solidFill>
        </p:spPr>
        <p:txBody>
          <a:bodyPr>
            <a:normAutofit fontScale="92500" lnSpcReduction="20000"/>
          </a:bodyPr>
          <a:lstStyle/>
          <a:p>
            <a:pPr algn="just" rtl="1">
              <a:lnSpc>
                <a:spcPct val="170000"/>
              </a:lnSpc>
            </a:pPr>
            <a:r>
              <a:rPr lang="fa-IR" sz="1600" dirty="0">
                <a:latin typeface="Alexandria" pitchFamily="2" charset="-78"/>
                <a:cs typeface="Alexandria" pitchFamily="2" charset="-78"/>
              </a:rPr>
              <a:t>أحد علوم الحاسب الآلي الحديثة التي تبحث عن أساليب متطورة لبرمجته للقيام بأعمال واستنتاجات تشابه ولو في حدود ضيقة تلك الأساليب التي تنسب الذكاء الإنسان .</a:t>
            </a:r>
          </a:p>
          <a:p>
            <a:pPr algn="just" rtl="1">
              <a:lnSpc>
                <a:spcPct val="170000"/>
              </a:lnSpc>
            </a:pPr>
            <a:r>
              <a:rPr lang="fa-IR" sz="1600" dirty="0">
                <a:latin typeface="Alexandria" pitchFamily="2" charset="-78"/>
                <a:cs typeface="Alexandria" pitchFamily="2" charset="-78"/>
              </a:rPr>
              <a:t> فهو بذلك علم يبحث أولا في تعريف الذكاء الإنساني وتحديد أبعاده ، ومن ثم محاكاة بعض خواصه ، وهنا يجب توضيح أن هذا العلم لا يهدف إلى مقارنة أو تمثيل العقل البشري الذي خلقه الله جلت قدرته وعظمته بالآلة التي هي من صنع المخلوق ، بل يهدف هذا العلم الجديد إلى فهم العمليات الذهنية المعقدة التي يقوم بها العقل البشري أثناء ممارسته (التفكير) ومن ثم ترجمة هذه العمليات الذهنية إلى ما يوازيها من عمليات محاسبية تزيد من قدرة الحاسب على حل المشاكل المعقدة وهو الذكاء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الاصطناعي.</a:t>
            </a:r>
            <a:endParaRPr lang="en-US" sz="1600" dirty="0">
              <a:latin typeface="Alexandria" pitchFamily="2" charset="-78"/>
              <a:cs typeface="Alexandria" pitchFamily="2" charset="-78"/>
            </a:endParaRPr>
          </a:p>
        </p:txBody>
      </p:sp>
      <p:pic>
        <p:nvPicPr>
          <p:cNvPr id="3" name="صورة 2" descr="صورة تحتوي على لقطة شاشة, شخص, ضوء&#10;&#10;تم إنشاء الوصف تلقائياً">
            <a:extLst>
              <a:ext uri="{FF2B5EF4-FFF2-40B4-BE49-F238E27FC236}">
                <a16:creationId xmlns:a16="http://schemas.microsoft.com/office/drawing/2014/main" id="{90802D68-1CEE-44C5-DA4A-3D376A91A5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1" y="1600199"/>
            <a:ext cx="4656617" cy="4691742"/>
          </a:xfrm>
          <a:prstGeom prst="rect">
            <a:avLst/>
          </a:prstGeom>
        </p:spPr>
      </p:pic>
      <p:sp>
        <p:nvSpPr>
          <p:cNvPr id="4" name="عنوان فرعي 5">
            <a:extLst>
              <a:ext uri="{FF2B5EF4-FFF2-40B4-BE49-F238E27FC236}">
                <a16:creationId xmlns:a16="http://schemas.microsoft.com/office/drawing/2014/main" id="{141EF925-68A9-E237-E3A2-4315170F8AA2}"/>
              </a:ext>
            </a:extLst>
          </p:cNvPr>
          <p:cNvSpPr txBox="1">
            <a:spLocks/>
          </p:cNvSpPr>
          <p:nvPr/>
        </p:nvSpPr>
        <p:spPr>
          <a:xfrm>
            <a:off x="5421086" y="1534886"/>
            <a:ext cx="6313713"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تعريف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1246973320"/>
      </p:ext>
    </p:extLst>
  </p:cSld>
  <p:clrMapOvr>
    <a:masterClrMapping/>
  </p:clrMapOvr>
  <mc:AlternateContent xmlns:mc="http://schemas.openxmlformats.org/markup-compatibility/2006" xmlns:p14="http://schemas.microsoft.com/office/powerpoint/2010/main">
    <mc:Choice Requires="p14">
      <p:transition spd="slow" p14:dur="2000" advTm="97361"/>
    </mc:Choice>
    <mc:Fallback xmlns="">
      <p:transition spd="slow" advTm="973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4691743" y="2906485"/>
            <a:ext cx="7173686" cy="1621971"/>
          </a:xfrm>
          <a:solidFill>
            <a:schemeClr val="bg1"/>
          </a:solidFill>
        </p:spPr>
        <p:txBody>
          <a:bodyPr/>
          <a:lstStyle/>
          <a:p>
            <a:pPr algn="just" rtl="1">
              <a:lnSpc>
                <a:spcPct val="150000"/>
              </a:lnSpc>
            </a:pPr>
            <a:r>
              <a:rPr lang="fa-IR" sz="1800" b="1" dirty="0">
                <a:latin typeface="Alexandria" pitchFamily="2" charset="-78"/>
                <a:cs typeface="Alexandria" pitchFamily="2" charset="-78"/>
              </a:rPr>
              <a:t>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a:t>
            </a:r>
            <a:r>
              <a:rPr lang="ar-EG" sz="1800" b="1" dirty="0">
                <a:latin typeface="Alexandria" pitchFamily="2" charset="-78"/>
                <a:cs typeface="Alexandria" pitchFamily="2" charset="-78"/>
              </a:rPr>
              <a:t> </a:t>
            </a:r>
            <a:r>
              <a:rPr lang="fa-IR" sz="1800" b="1" dirty="0">
                <a:latin typeface="Alexandria" pitchFamily="2" charset="-78"/>
                <a:cs typeface="Alexandria" pitchFamily="2" charset="-78"/>
              </a:rPr>
              <a:t>الافتراضي لمجموعة من البشر أو الأشياء.»</a:t>
            </a:r>
            <a:endParaRPr lang="en-US" sz="1800" b="1"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9E5ED0EF-2743-9D5F-B687-037D77269B60}"/>
              </a:ext>
            </a:extLst>
          </p:cNvPr>
          <p:cNvSpPr txBox="1">
            <a:spLocks/>
          </p:cNvSpPr>
          <p:nvPr/>
        </p:nvSpPr>
        <p:spPr>
          <a:xfrm>
            <a:off x="5410200" y="1817914"/>
            <a:ext cx="60198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lgn="ctr" rtl="1">
              <a:buNone/>
            </a:pPr>
            <a:r>
              <a:rPr lang="en-US" sz="1800" b="1" dirty="0">
                <a:latin typeface="Alexandria" pitchFamily="2" charset="-78"/>
                <a:cs typeface="Alexandria" pitchFamily="2" charset="-78"/>
              </a:rPr>
              <a:t> </a:t>
            </a:r>
            <a:r>
              <a:rPr lang="ar-EG" sz="1800" b="1" dirty="0">
                <a:latin typeface="Alexandria" pitchFamily="2" charset="-78"/>
                <a:cs typeface="Alexandria" pitchFamily="2" charset="-78"/>
              </a:rPr>
              <a:t>تعريف الذكاء الاصطناعي المؤسسي</a:t>
            </a:r>
            <a:endParaRPr lang="en-US" sz="1800" b="1" dirty="0">
              <a:latin typeface="Alexandria" pitchFamily="2" charset="-78"/>
              <a:cs typeface="Alexandria" pitchFamily="2" charset="-78"/>
            </a:endParaRPr>
          </a:p>
        </p:txBody>
      </p:sp>
      <p:pic>
        <p:nvPicPr>
          <p:cNvPr id="5" name="صورة 4" descr="صورة تحتوي على رسوم متحركة, لقطة شاشة, أنيميشن, نمذجة ثلاثية الأبعاد&#10;&#10;تم إنشاء الوصف تلقائياً">
            <a:extLst>
              <a:ext uri="{FF2B5EF4-FFF2-40B4-BE49-F238E27FC236}">
                <a16:creationId xmlns:a16="http://schemas.microsoft.com/office/drawing/2014/main" id="{1817EC56-09B1-E3D6-854E-19F9FE4789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 y="1600201"/>
            <a:ext cx="4245429" cy="4430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15984543"/>
      </p:ext>
    </p:extLst>
  </p:cSld>
  <p:clrMapOvr>
    <a:masterClrMapping/>
  </p:clrMapOvr>
  <mc:AlternateContent xmlns:mc="http://schemas.openxmlformats.org/markup-compatibility/2006" xmlns:p14="http://schemas.microsoft.com/office/powerpoint/2010/main">
    <mc:Choice Requires="p14">
      <p:transition spd="slow" p14:dur="2000" advTm="68733"/>
    </mc:Choice>
    <mc:Fallback xmlns="">
      <p:transition spd="slow" advTm="6873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عنصر نائب للمحتوى 9" descr="صورة تحتوي على شخص, شخصية خيالية, الوجه الإنساني, لقطة شاشة&#10;&#10;تم إنشاء الوصف تلقائياً">
            <a:extLst>
              <a:ext uri="{FF2B5EF4-FFF2-40B4-BE49-F238E27FC236}">
                <a16:creationId xmlns:a16="http://schemas.microsoft.com/office/drawing/2014/main" id="{7DE9339C-F49C-EDDC-C32E-CD2B2046B629}"/>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616532" y="2155372"/>
            <a:ext cx="2873827" cy="3878602"/>
          </a:xfrm>
        </p:spPr>
      </p:pic>
      <p:sp>
        <p:nvSpPr>
          <p:cNvPr id="8" name="عنصر نائب للمحتوى 7">
            <a:extLst>
              <a:ext uri="{FF2B5EF4-FFF2-40B4-BE49-F238E27FC236}">
                <a16:creationId xmlns:a16="http://schemas.microsoft.com/office/drawing/2014/main" id="{0274BE99-E2B8-0FA8-2C81-DD7443EBFFCD}"/>
              </a:ext>
            </a:extLst>
          </p:cNvPr>
          <p:cNvSpPr>
            <a:spLocks noGrp="1"/>
          </p:cNvSpPr>
          <p:nvPr>
            <p:ph sz="quarter" idx="4"/>
          </p:nvPr>
        </p:nvSpPr>
        <p:spPr>
          <a:xfrm>
            <a:off x="174625" y="1411343"/>
            <a:ext cx="5496832" cy="417458"/>
          </a:xfrm>
          <a:solidFill>
            <a:schemeClr val="bg1"/>
          </a:solidFill>
        </p:spPr>
        <p:txBody>
          <a:bodyPr>
            <a:normAutofit fontScale="85000" lnSpcReduction="10000"/>
          </a:bodyPr>
          <a:lstStyle/>
          <a:p>
            <a:pPr marL="0" indent="0" algn="ctr">
              <a:lnSpc>
                <a:spcPct val="150000"/>
              </a:lnSpc>
              <a:buNone/>
            </a:pPr>
            <a:r>
              <a:rPr lang="ar-EG" sz="2000" b="1" dirty="0">
                <a:solidFill>
                  <a:srgbClr val="002060"/>
                </a:solidFill>
                <a:latin typeface="Alexandria" pitchFamily="2" charset="-78"/>
                <a:cs typeface="Alexandria" pitchFamily="2" charset="-78"/>
              </a:rPr>
              <a:t>الفرق بين الذكاء الاصطناعي والذكاء البشري</a:t>
            </a:r>
            <a:endParaRPr lang="en-US" sz="2000" b="1" dirty="0">
              <a:solidFill>
                <a:srgbClr val="002060"/>
              </a:solidFill>
              <a:latin typeface="Alexandria" pitchFamily="2" charset="-78"/>
              <a:cs typeface="Alexandria" pitchFamily="2" charset="-78"/>
            </a:endParaRPr>
          </a:p>
        </p:txBody>
      </p:sp>
      <p:graphicFrame>
        <p:nvGraphicFramePr>
          <p:cNvPr id="11" name="رسم تخطيطي 10">
            <a:extLst>
              <a:ext uri="{FF2B5EF4-FFF2-40B4-BE49-F238E27FC236}">
                <a16:creationId xmlns:a16="http://schemas.microsoft.com/office/drawing/2014/main" id="{BDF044E7-809D-048E-31A2-DAC7997125DC}"/>
              </a:ext>
            </a:extLst>
          </p:cNvPr>
          <p:cNvGraphicFramePr/>
          <p:nvPr>
            <p:extLst>
              <p:ext uri="{D42A27DB-BD31-4B8C-83A1-F6EECF244321}">
                <p14:modId xmlns:p14="http://schemas.microsoft.com/office/powerpoint/2010/main" val="838445877"/>
              </p:ext>
            </p:extLst>
          </p:nvPr>
        </p:nvGraphicFramePr>
        <p:xfrm>
          <a:off x="6183087" y="1513114"/>
          <a:ext cx="5116286" cy="486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5241107"/>
      </p:ext>
    </p:extLst>
  </p:cSld>
  <p:clrMapOvr>
    <a:masterClrMapping/>
  </p:clrMapOvr>
  <mc:AlternateContent xmlns:mc="http://schemas.openxmlformats.org/markup-compatibility/2006" xmlns:p14="http://schemas.microsoft.com/office/powerpoint/2010/main">
    <mc:Choice Requires="p14">
      <p:transition spd="slow" p14:dur="2000" advTm="40799"/>
    </mc:Choice>
    <mc:Fallback xmlns="">
      <p:transition spd="slow" advTm="407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E755EDC1-CDD9-A0AC-966F-72B69CE7354D}"/>
              </a:ext>
            </a:extLst>
          </p:cNvPr>
          <p:cNvSpPr>
            <a:spLocks noGrp="1"/>
          </p:cNvSpPr>
          <p:nvPr>
            <p:ph type="subTitle" idx="1"/>
          </p:nvPr>
        </p:nvSpPr>
        <p:spPr>
          <a:xfrm>
            <a:off x="435428" y="1763486"/>
            <a:ext cx="11495314" cy="4397828"/>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المفهوم:</a:t>
            </a:r>
            <a:r>
              <a:rPr lang="ar-SA" sz="1800" kern="100" dirty="0">
                <a:effectLst/>
                <a:latin typeface="Aptos" panose="020B0004020202020204" pitchFamily="34" charset="0"/>
                <a:ea typeface="Aptos" panose="020B0004020202020204" pitchFamily="34" charset="0"/>
                <a:cs typeface="Alexandria" pitchFamily="2" charset="-78"/>
              </a:rPr>
              <a:t> يعرّف الذكاء البشري بأنه قدرة العقل البشري على التعلّم، واستخدام المعرفة المكتسبة من التجارب السابقة للتكيّف مع المواقف الجديدة في البيئة المحيطة. من ناحية أخرى، يمثّل الذكاء الاصطناعي أحد العلوم التي ظهرت حديثاً، ويعرّف بأنه التكنولوجيا التي تحاكي تفكير وأداء العقل البشري، وتنسخ سلوك البشر للقيام بالمهام المختلفة.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الطبيعة:</a:t>
            </a:r>
            <a:r>
              <a:rPr lang="ar-SA" sz="1800" kern="100" dirty="0">
                <a:effectLst/>
                <a:latin typeface="Aptos" panose="020B0004020202020204" pitchFamily="34" charset="0"/>
                <a:ea typeface="Aptos" panose="020B0004020202020204" pitchFamily="34" charset="0"/>
                <a:cs typeface="Alexandria" pitchFamily="2" charset="-78"/>
              </a:rPr>
              <a:t> يستخدم ذكاء الإنسان الوظائف المعرفية؛ لتفسير الظواهر والتكيّف مع البيئة المحيطة من خلال المعرفة المكتسبة، أما الذكاء الاصطناعي فيركز على تصميم الآلة وقدرتها على محاكاة السلوك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قوة التعلم:</a:t>
            </a:r>
            <a:r>
              <a:rPr lang="ar-SA" sz="1800" kern="100" dirty="0">
                <a:effectLst/>
                <a:latin typeface="Aptos" panose="020B0004020202020204" pitchFamily="34" charset="0"/>
                <a:ea typeface="Aptos" panose="020B0004020202020204" pitchFamily="34" charset="0"/>
                <a:cs typeface="Alexandria" pitchFamily="2" charset="-78"/>
              </a:rPr>
              <a:t> يتيح الذكاء البشري التعلّم عن طريق مبدأ التجربة والخطأ، وحل المشاكل قياساً على مواقف سابقة مشابهة في حياة الفرد، أما في حالة الذكاء الاصطناعي؛ فالآلات يمكنها التعلّم من خلال البيانات أو التدريب المستمر، ولا يمكنها أبداً تحقيق عملية التفكير المميزة للعقل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7333304"/>
      </p:ext>
    </p:extLst>
  </p:cSld>
  <p:clrMapOvr>
    <a:masterClrMapping/>
  </p:clrMapOvr>
  <mc:AlternateContent xmlns:mc="http://schemas.openxmlformats.org/markup-compatibility/2006" xmlns:p14="http://schemas.microsoft.com/office/powerpoint/2010/main">
    <mc:Choice Requires="p14">
      <p:transition spd="slow" p14:dur="2000" advTm="152700"/>
    </mc:Choice>
    <mc:Fallback xmlns="">
      <p:transition spd="slow" advTm="1527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7A6E8120-7496-EEA2-2FA5-F4D91D67461F}"/>
              </a:ext>
            </a:extLst>
          </p:cNvPr>
          <p:cNvSpPr>
            <a:spLocks noGrp="1"/>
          </p:cNvSpPr>
          <p:nvPr>
            <p:ph type="subTitle" idx="1"/>
          </p:nvPr>
        </p:nvSpPr>
        <p:spPr>
          <a:xfrm>
            <a:off x="555171" y="1730829"/>
            <a:ext cx="11125199" cy="4419600"/>
          </a:xfrm>
          <a:solidFill>
            <a:schemeClr val="bg1"/>
          </a:solidFill>
        </p:spPr>
        <p:txBody>
          <a:bodyPr>
            <a:normAutofit/>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استخدام الذاكرة:</a:t>
            </a:r>
            <a:r>
              <a:rPr lang="ar-SA" sz="1800" kern="100" dirty="0">
                <a:effectLst/>
                <a:latin typeface="Aptos" panose="020B0004020202020204" pitchFamily="34" charset="0"/>
                <a:ea typeface="Aptos" panose="020B0004020202020204" pitchFamily="34" charset="0"/>
                <a:cs typeface="Alexandria" pitchFamily="2" charset="-78"/>
              </a:rPr>
              <a:t> يمتلك البشر القدرة على استخدام الذاكرة والتفكير لحل المشاكل، وهذه القدرة لا تتوفر في الذكاء الاصطناعي؛ فالروبوتات لا تستطيع التفكير، ويعتمد سلوكها على تعليمات وبيانات مبرمجة صممها العلماء.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الخلق:</a:t>
            </a:r>
            <a:r>
              <a:rPr lang="ar-SA" sz="1800" kern="100" dirty="0">
                <a:effectLst/>
                <a:latin typeface="Aptos" panose="020B0004020202020204" pitchFamily="34" charset="0"/>
                <a:ea typeface="Aptos" panose="020B0004020202020204" pitchFamily="34" charset="0"/>
                <a:cs typeface="Alexandria" pitchFamily="2" charset="-78"/>
              </a:rPr>
              <a:t> أبدع الله في خلق ذكاء الإنسان، وميزه بقدرات فكرية ومعرفية هائلة، أما الذكاء الاصطناعي فهو من صنع الإنسان ولا يضاهي قدرة الله الخالق؛ حيث يمتلك البشر العديد من الوظائف المعرفية والقدرة على التفكير المنطقي، والتي تكون غائبة كلياً عن الذكاء الاصطناعي.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الهيمنة:</a:t>
            </a:r>
            <a:r>
              <a:rPr lang="ar-SA" sz="1800" kern="100" dirty="0">
                <a:effectLst/>
                <a:latin typeface="Aptos" panose="020B0004020202020204" pitchFamily="34" charset="0"/>
                <a:ea typeface="Aptos" panose="020B0004020202020204" pitchFamily="34" charset="0"/>
                <a:cs typeface="Alexandria" pitchFamily="2" charset="-78"/>
              </a:rPr>
              <a:t> يمكن للذكاء الاصطناعي التغلب على الذكاء البشري في بعض المجالات، فعلى سبيل المثال؛ تعدّ لعبة الشطرنج نشاطاً ذهنياً يختص به البشر، لكن تمكّن الحاسوب من التغلب على اللاعب البشري في لعبة الشطرنج؛ إذ يمتلك القدرة على حفظ وتوقّع جميع حركات اللاعب، ويمكنه التحرّك 10 خطوات للأمام في اللعبة، لكن لا يمكن للحاسوب تخزين استرداد هذا العدد من الحركات في نفس لعبة الشطرنج.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51420662"/>
      </p:ext>
    </p:extLst>
  </p:cSld>
  <p:clrMapOvr>
    <a:masterClrMapping/>
  </p:clrMapOvr>
  <mc:AlternateContent xmlns:mc="http://schemas.openxmlformats.org/markup-compatibility/2006" xmlns:p14="http://schemas.microsoft.com/office/powerpoint/2010/main">
    <mc:Choice Requires="p14">
      <p:transition spd="slow" p14:dur="2000" advTm="125570"/>
    </mc:Choice>
    <mc:Fallback xmlns="">
      <p:transition spd="slow" advTm="1255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5D0A4B2A-5BF0-1CC1-8D95-E9F4CC59DE5C}"/>
              </a:ext>
            </a:extLst>
          </p:cNvPr>
          <p:cNvSpPr>
            <a:spLocks noGrp="1"/>
          </p:cNvSpPr>
          <p:nvPr>
            <p:ph type="subTitle" idx="1"/>
          </p:nvPr>
        </p:nvSpPr>
        <p:spPr>
          <a:xfrm>
            <a:off x="783771" y="2198913"/>
            <a:ext cx="11038115" cy="3853543"/>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صناعة القرار:</a:t>
            </a:r>
            <a:r>
              <a:rPr lang="ar-SA" sz="1800" kern="100" dirty="0">
                <a:effectLst/>
                <a:latin typeface="Aptos" panose="020B0004020202020204" pitchFamily="34" charset="0"/>
                <a:ea typeface="Aptos" panose="020B0004020202020204" pitchFamily="34" charset="0"/>
                <a:cs typeface="Alexandria" pitchFamily="2" charset="-78"/>
              </a:rPr>
              <a:t> يستطيع الإنسان اتخاذ القرارات نتيجة الخبرة المعرفية المكتسبة، إذ يمتلك العقل البشري المرونة الكافية للتفكير بشكل مستقل واتخاذ القرار السليم لحل المشاكل التي تواجهه، بينما الذكاء الاصطناعي ليس لديه الوعي الذاتي والمبادرة لصناعة القرار، بحيث لا يستطيع روبوت متطوّر أن يتخذ قرار التنقل والحركة أفضل من طفل عمره 6 سنوات؛ فالروبوت بحاجة إلى إدخال بيانات ذات صلة بالحركة حتى يتنقل بشكل صحيح.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تعدد المهام:</a:t>
            </a:r>
            <a:r>
              <a:rPr lang="ar-SA" sz="1800" kern="100" dirty="0">
                <a:effectLst/>
                <a:latin typeface="Aptos" panose="020B0004020202020204" pitchFamily="34" charset="0"/>
                <a:ea typeface="Aptos" panose="020B0004020202020204" pitchFamily="34" charset="0"/>
                <a:cs typeface="Alexandria" pitchFamily="2" charset="-78"/>
              </a:rPr>
              <a:t> يستطيع البشر بطبيعتهم الفطرية القيام بمهام ووظائف متعددة بشكل مستقل، من ناحية أخرى، يستغرق العلماء الكثير من الوقت لتدريب الآلات وبرمجتها وتزويدها بالمعلومات الكافية حتى تتمكن من القيام بمهمة ذات نطاق محدود.</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009038718"/>
      </p:ext>
    </p:extLst>
  </p:cSld>
  <p:clrMapOvr>
    <a:masterClrMapping/>
  </p:clrMapOvr>
  <mc:AlternateContent xmlns:mc="http://schemas.openxmlformats.org/markup-compatibility/2006" xmlns:p14="http://schemas.microsoft.com/office/powerpoint/2010/main">
    <mc:Choice Requires="p14">
      <p:transition spd="slow" p14:dur="2000" advTm="76648"/>
    </mc:Choice>
    <mc:Fallback xmlns="">
      <p:transition spd="slow" advTm="766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382486" y="1556657"/>
            <a:ext cx="9144000" cy="489857"/>
          </a:xfrm>
          <a:solidFill>
            <a:srgbClr val="E1F9FF"/>
          </a:solidFill>
        </p:spPr>
        <p:txBody>
          <a:bodyPr>
            <a:normAutofit/>
          </a:bodyPr>
          <a:lstStyle/>
          <a:p>
            <a:r>
              <a:rPr lang="ar-EG" sz="1800" b="1" dirty="0">
                <a:latin typeface="Alexandria" pitchFamily="2" charset="-78"/>
                <a:cs typeface="Alexandria" pitchFamily="2" charset="-78"/>
              </a:rPr>
              <a:t>أهداف الذكاء الاصطناعي من خلال التعريف</a:t>
            </a:r>
            <a:endParaRPr lang="en-US" sz="1800" b="1" dirty="0">
              <a:latin typeface="Alexandria" pitchFamily="2" charset="-78"/>
              <a:cs typeface="Alexandria" pitchFamily="2" charset="-78"/>
            </a:endParaRPr>
          </a:p>
        </p:txBody>
      </p:sp>
      <p:pic>
        <p:nvPicPr>
          <p:cNvPr id="3" name="صورة 2">
            <a:extLst>
              <a:ext uri="{FF2B5EF4-FFF2-40B4-BE49-F238E27FC236}">
                <a16:creationId xmlns:a16="http://schemas.microsoft.com/office/drawing/2014/main" id="{2FDE1506-A3F2-A0E2-1EE6-CD56DE72CED9}"/>
              </a:ext>
            </a:extLst>
          </p:cNvPr>
          <p:cNvPicPr>
            <a:picLocks noChangeAspect="1"/>
          </p:cNvPicPr>
          <p:nvPr/>
        </p:nvPicPr>
        <p:blipFill>
          <a:blip r:embed="rId2"/>
          <a:stretch>
            <a:fillRect/>
          </a:stretch>
        </p:blipFill>
        <p:spPr>
          <a:xfrm>
            <a:off x="244928" y="2209800"/>
            <a:ext cx="11702143" cy="3962399"/>
          </a:xfrm>
          <a:prstGeom prst="rect">
            <a:avLst/>
          </a:prstGeom>
        </p:spPr>
      </p:pic>
    </p:spTree>
    <p:extLst>
      <p:ext uri="{BB962C8B-B14F-4D97-AF65-F5344CB8AC3E}">
        <p14:creationId xmlns:p14="http://schemas.microsoft.com/office/powerpoint/2010/main" val="2115572388"/>
      </p:ext>
    </p:extLst>
  </p:cSld>
  <p:clrMapOvr>
    <a:masterClrMapping/>
  </p:clrMapOvr>
  <mc:AlternateContent xmlns:mc="http://schemas.openxmlformats.org/markup-compatibility/2006" xmlns:p14="http://schemas.microsoft.com/office/powerpoint/2010/main">
    <mc:Choice Requires="p14">
      <p:transition spd="slow" p14:dur="2000" advTm="82843"/>
    </mc:Choice>
    <mc:Fallback xmlns="">
      <p:transition spd="slow" advTm="828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3"/>
            <a:ext cx="9144000" cy="489857"/>
          </a:xfrm>
          <a:solidFill>
            <a:srgbClr val="E1F9FF"/>
          </a:solidFill>
        </p:spPr>
        <p:txBody>
          <a:bodyPr>
            <a:normAutofit/>
          </a:bodyPr>
          <a:lstStyle/>
          <a:p>
            <a:r>
              <a:rPr lang="ar-EG" sz="1600" b="1" dirty="0">
                <a:latin typeface="Alexandria" pitchFamily="2" charset="-78"/>
                <a:cs typeface="Alexandria" pitchFamily="2" charset="-78"/>
              </a:rPr>
              <a:t>أهداف الذكاء الاصطناعي العامة</a:t>
            </a:r>
            <a:endParaRPr lang="en-US" sz="1600" b="1" dirty="0">
              <a:latin typeface="Alexandria" pitchFamily="2" charset="-78"/>
              <a:cs typeface="Alexandria" pitchFamily="2" charset="-78"/>
            </a:endParaRPr>
          </a:p>
        </p:txBody>
      </p:sp>
      <p:grpSp>
        <p:nvGrpSpPr>
          <p:cNvPr id="8" name="مجموعة 7">
            <a:extLst>
              <a:ext uri="{FF2B5EF4-FFF2-40B4-BE49-F238E27FC236}">
                <a16:creationId xmlns:a16="http://schemas.microsoft.com/office/drawing/2014/main" id="{41F301DE-6469-B0C0-F1E4-6DCF481AE7A7}"/>
              </a:ext>
            </a:extLst>
          </p:cNvPr>
          <p:cNvGrpSpPr/>
          <p:nvPr/>
        </p:nvGrpSpPr>
        <p:grpSpPr>
          <a:xfrm>
            <a:off x="468085" y="2278754"/>
            <a:ext cx="11255829" cy="3436246"/>
            <a:chOff x="2032000" y="750059"/>
            <a:chExt cx="8128000" cy="5357880"/>
          </a:xfrm>
        </p:grpSpPr>
        <p:sp>
          <p:nvSpPr>
            <p:cNvPr id="9" name="مستطيل 8">
              <a:extLst>
                <a:ext uri="{FF2B5EF4-FFF2-40B4-BE49-F238E27FC236}">
                  <a16:creationId xmlns:a16="http://schemas.microsoft.com/office/drawing/2014/main" id="{211FE462-3F19-4D93-F500-C7BA0A92DF69}"/>
                </a:ext>
              </a:extLst>
            </p:cNvPr>
            <p:cNvSpPr/>
            <p:nvPr/>
          </p:nvSpPr>
          <p:spPr>
            <a:xfrm>
              <a:off x="2032000" y="135521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0" name="شكل حر: شكل 9">
              <a:extLst>
                <a:ext uri="{FF2B5EF4-FFF2-40B4-BE49-F238E27FC236}">
                  <a16:creationId xmlns:a16="http://schemas.microsoft.com/office/drawing/2014/main" id="{5D80DC8F-B82E-96C1-97CA-C5FC17A1A9C2}"/>
                </a:ext>
              </a:extLst>
            </p:cNvPr>
            <p:cNvSpPr/>
            <p:nvPr/>
          </p:nvSpPr>
          <p:spPr>
            <a:xfrm>
              <a:off x="2438400" y="75005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تكرار الذكاء الإنساني</a:t>
              </a:r>
              <a:endParaRPr lang="en-US" sz="1600" b="1" kern="1200" dirty="0">
                <a:latin typeface="Alexandria" pitchFamily="2" charset="-78"/>
                <a:cs typeface="Alexandria" pitchFamily="2" charset="-78"/>
              </a:endParaRPr>
            </a:p>
          </p:txBody>
        </p:sp>
        <p:sp>
          <p:nvSpPr>
            <p:cNvPr id="11" name="مستطيل 10">
              <a:extLst>
                <a:ext uri="{FF2B5EF4-FFF2-40B4-BE49-F238E27FC236}">
                  <a16:creationId xmlns:a16="http://schemas.microsoft.com/office/drawing/2014/main" id="{96A8C414-1462-C1F6-FFFA-2DEFD37FC5D2}"/>
                </a:ext>
              </a:extLst>
            </p:cNvPr>
            <p:cNvSpPr/>
            <p:nvPr/>
          </p:nvSpPr>
          <p:spPr>
            <a:xfrm>
              <a:off x="2032000" y="321497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2" name="شكل حر: شكل 11">
              <a:extLst>
                <a:ext uri="{FF2B5EF4-FFF2-40B4-BE49-F238E27FC236}">
                  <a16:creationId xmlns:a16="http://schemas.microsoft.com/office/drawing/2014/main" id="{DA675707-BB18-CC4B-E2BF-5F2434E04E6B}"/>
                </a:ext>
              </a:extLst>
            </p:cNvPr>
            <p:cNvSpPr/>
            <p:nvPr/>
          </p:nvSpPr>
          <p:spPr>
            <a:xfrm>
              <a:off x="2438400" y="260981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حل مشكلة المهام المكثفة للمعرفة</a:t>
              </a:r>
              <a:endParaRPr lang="en-US" sz="1600" b="1" kern="1200" dirty="0">
                <a:latin typeface="Alexandria" pitchFamily="2" charset="-78"/>
                <a:cs typeface="Alexandria" pitchFamily="2" charset="-78"/>
              </a:endParaRPr>
            </a:p>
          </p:txBody>
        </p:sp>
        <p:sp>
          <p:nvSpPr>
            <p:cNvPr id="13" name="مستطيل 12">
              <a:extLst>
                <a:ext uri="{FF2B5EF4-FFF2-40B4-BE49-F238E27FC236}">
                  <a16:creationId xmlns:a16="http://schemas.microsoft.com/office/drawing/2014/main" id="{637720E1-63A8-46E8-8478-95967507E506}"/>
                </a:ext>
              </a:extLst>
            </p:cNvPr>
            <p:cNvSpPr/>
            <p:nvPr/>
          </p:nvSpPr>
          <p:spPr>
            <a:xfrm>
              <a:off x="2032000" y="507473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4" name="شكل حر: شكل 13">
              <a:extLst>
                <a:ext uri="{FF2B5EF4-FFF2-40B4-BE49-F238E27FC236}">
                  <a16:creationId xmlns:a16="http://schemas.microsoft.com/office/drawing/2014/main" id="{3EF03D84-0D0C-D749-040C-803227E800A4}"/>
                </a:ext>
              </a:extLst>
            </p:cNvPr>
            <p:cNvSpPr/>
            <p:nvPr/>
          </p:nvSpPr>
          <p:spPr>
            <a:xfrm>
              <a:off x="2438400" y="446957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dirty="0">
                  <a:latin typeface="Alexandria" pitchFamily="2" charset="-78"/>
                  <a:cs typeface="Alexandria" pitchFamily="2" charset="-78"/>
                </a:rPr>
                <a:t>عمل اتصال ذكي بين الإدراك والفعل</a:t>
              </a:r>
              <a:endParaRPr lang="en-US" sz="1600" b="1" kern="1200" dirty="0">
                <a:latin typeface="Alexandria" pitchFamily="2" charset="-78"/>
                <a:cs typeface="Alexandria" pitchFamily="2" charset="-78"/>
              </a:endParaRPr>
            </a:p>
          </p:txBody>
        </p:sp>
      </p:grpSp>
    </p:spTree>
    <p:extLst>
      <p:ext uri="{BB962C8B-B14F-4D97-AF65-F5344CB8AC3E}">
        <p14:creationId xmlns:p14="http://schemas.microsoft.com/office/powerpoint/2010/main" val="392354537"/>
      </p:ext>
    </p:extLst>
  </p:cSld>
  <p:clrMapOvr>
    <a:masterClrMapping/>
  </p:clrMapOvr>
  <mc:AlternateContent xmlns:mc="http://schemas.openxmlformats.org/markup-compatibility/2006" xmlns:p14="http://schemas.microsoft.com/office/powerpoint/2010/main">
    <mc:Choice Requires="p14">
      <p:transition spd="slow" p14:dur="2000" advTm="140957"/>
    </mc:Choice>
    <mc:Fallback xmlns="">
      <p:transition spd="slow" advTm="14095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مربع نص 16">
            <a:extLst>
              <a:ext uri="{FF2B5EF4-FFF2-40B4-BE49-F238E27FC236}">
                <a16:creationId xmlns:a16="http://schemas.microsoft.com/office/drawing/2014/main" id="{B3D5C86F-1CA0-F9EA-C20E-2371D8DC3FB5}"/>
              </a:ext>
            </a:extLst>
          </p:cNvPr>
          <p:cNvSpPr txBox="1"/>
          <p:nvPr/>
        </p:nvSpPr>
        <p:spPr>
          <a:xfrm>
            <a:off x="1" y="1954802"/>
            <a:ext cx="12191999" cy="4210896"/>
          </a:xfrm>
          <a:prstGeom prst="rect">
            <a:avLst/>
          </a:prstGeom>
          <a:solidFill>
            <a:schemeClr val="bg1"/>
          </a:solidFill>
        </p:spPr>
        <p:txBody>
          <a:bodyPr wrap="square">
            <a:spAutoFit/>
          </a:bodyPr>
          <a:lstStyle/>
          <a:p>
            <a:pPr algn="just">
              <a:lnSpc>
                <a:spcPct val="150000"/>
              </a:lnSpc>
            </a:pPr>
            <a:r>
              <a:rPr lang="en-US" sz="1600" b="1" dirty="0">
                <a:latin typeface="Alexandria" pitchFamily="2" charset="-78"/>
                <a:cs typeface="Alexandria" pitchFamily="2" charset="-78"/>
              </a:rPr>
              <a:t>الكفاءة </a:t>
            </a:r>
            <a:r>
              <a:rPr lang="en-US" sz="1600" b="1" dirty="0" err="1">
                <a:latin typeface="Alexandria" pitchFamily="2" charset="-78"/>
                <a:cs typeface="Alexandria" pitchFamily="2" charset="-78"/>
              </a:rPr>
              <a:t>والإنتاجية</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a:t>
            </a:r>
            <a:r>
              <a:rPr lang="ar-EG" sz="1400" dirty="0">
                <a:latin typeface="Alexandria" pitchFamily="2" charset="-78"/>
                <a:cs typeface="Alexandria" pitchFamily="2" charset="-78"/>
              </a:rPr>
              <a:t> القيام ب</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المختلفة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زيادة</a:t>
            </a:r>
            <a:r>
              <a:rPr lang="en-US" sz="1400" dirty="0">
                <a:latin typeface="Alexandria" pitchFamily="2" charset="-78"/>
                <a:cs typeface="Alexandria" pitchFamily="2" charset="-78"/>
              </a:rPr>
              <a:t> الكفاءة </a:t>
            </a:r>
            <a:r>
              <a:rPr lang="en-US" sz="1400" dirty="0" err="1">
                <a:latin typeface="Alexandria" pitchFamily="2" charset="-78"/>
                <a:cs typeface="Alexandria" pitchFamily="2" charset="-78"/>
              </a:rPr>
              <a:t>والإنتاجية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لبرامج</a:t>
            </a:r>
            <a:r>
              <a:rPr lang="en-US" sz="1400" dirty="0">
                <a:latin typeface="Alexandria" pitchFamily="2" charset="-78"/>
                <a:cs typeface="Alexandria" pitchFamily="2" charset="-78"/>
              </a:rPr>
              <a:t> الدردشة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تعتمد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التعامل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استفسارات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يسمح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للوكلاء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بالتركيز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المشكلات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تعقيد</a:t>
            </a:r>
            <a:r>
              <a:rPr lang="ar-EG" sz="1400" dirty="0">
                <a:latin typeface="Alexandria" pitchFamily="2" charset="-78"/>
                <a:cs typeface="Alexandria" pitchFamily="2" charset="-78"/>
              </a:rPr>
              <a:t>ً</a:t>
            </a:r>
            <a:r>
              <a:rPr lang="en-US" sz="1400" dirty="0">
                <a:latin typeface="Alexandria" pitchFamily="2" charset="-78"/>
                <a:cs typeface="Alexandria" pitchFamily="2" charset="-78"/>
              </a:rPr>
              <a:t>ا</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ar-EG" sz="1400" dirty="0">
                <a:latin typeface="Alexandria" pitchFamily="2" charset="-78"/>
                <a:cs typeface="Alexandria" pitchFamily="2" charset="-78"/>
              </a:rPr>
              <a:t>ا</a:t>
            </a:r>
            <a:r>
              <a:rPr lang="en-US" sz="1600" b="1" dirty="0" err="1">
                <a:latin typeface="Alexandria" pitchFamily="2" charset="-78"/>
                <a:cs typeface="Alexandria" pitchFamily="2" charset="-78"/>
              </a:rPr>
              <a:t>لتخصيص</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تخصيص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الخبرات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والموظفين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والمستخدمين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التوصية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المبنية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اقتراح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أو</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بناءً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تفضيلات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وسلوكه</a:t>
            </a:r>
            <a:r>
              <a:rPr lang="en-US" sz="1400" dirty="0">
                <a:latin typeface="Alexandria" pitchFamily="2" charset="-78"/>
                <a:cs typeface="Alexandria" pitchFamily="2" charset="-78"/>
              </a:rPr>
              <a:t>. </a:t>
            </a:r>
          </a:p>
          <a:p>
            <a:pPr algn="just">
              <a:lnSpc>
                <a:spcPct val="150000"/>
              </a:lnSpc>
            </a:pPr>
            <a:r>
              <a:rPr lang="en-US" sz="1600" b="1" dirty="0" err="1">
                <a:latin typeface="Alexandria" pitchFamily="2" charset="-78"/>
                <a:cs typeface="Alexandria" pitchFamily="2" charset="-78"/>
              </a:rPr>
              <a:t>الدقة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معالجة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كميات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هائلة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البيانات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وتحديد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الأنماط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يتمكن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اكتشافها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تنبؤات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واتخاذ</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قرارات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أفضل</a:t>
            </a:r>
            <a:r>
              <a:rPr lang="en-US" sz="1400" dirty="0">
                <a:latin typeface="Alexandria" pitchFamily="2" charset="-78"/>
                <a:cs typeface="Alexandria" pitchFamily="2" charset="-78"/>
              </a:rPr>
              <a:t>.</a:t>
            </a:r>
          </a:p>
          <a:p>
            <a:pPr algn="just">
              <a:lnSpc>
                <a:spcPct val="150000"/>
              </a:lnSpc>
            </a:pPr>
            <a:r>
              <a:rPr lang="en-US" sz="1600" b="1" dirty="0" err="1">
                <a:latin typeface="Alexandria" pitchFamily="2" charset="-78"/>
                <a:cs typeface="Alexandria" pitchFamily="2" charset="-78"/>
              </a:rPr>
              <a:t>الابتكار</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الاصطناعى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تطوير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جديدة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ممكنة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السابق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يستخدم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لإنشاء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حلول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شخصية</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الفعالية</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من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حيث</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التكلفة</a:t>
            </a:r>
            <a:r>
              <a:rPr lang="en-US" sz="1600" b="1" dirty="0">
                <a:latin typeface="Alexandria" pitchFamily="2" charset="-78"/>
                <a:cs typeface="Alexandria" pitchFamily="2" charset="-78"/>
              </a:rPr>
              <a:t>:</a:t>
            </a:r>
            <a:r>
              <a:rPr lang="ar-EG" sz="1600" b="1" dirty="0">
                <a:latin typeface="Alexandria" pitchFamily="2" charset="-78"/>
                <a:cs typeface="Alexandria" pitchFamily="2" charset="-78"/>
              </a:rPr>
              <a:t> </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التكاليف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طريق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أتمتة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الحاجة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التدخل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يفيد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الشركات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والمؤسسات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الصناعات</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تحسين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السلامة</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لتحسين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السلامة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المجالات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مثل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النقل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مراقبة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العلامات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الحيوية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للمرضى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وتنبيه</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الطاقم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الطبي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حالة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حدوث</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تشوهات</a:t>
            </a:r>
            <a:r>
              <a:rPr lang="en-US" sz="1400" dirty="0">
                <a:latin typeface="Alexandria" pitchFamily="2" charset="-78"/>
                <a:cs typeface="Alexandria" pitchFamily="2" charset="-78"/>
              </a:rPr>
              <a:t>.</a:t>
            </a:r>
          </a:p>
        </p:txBody>
      </p:sp>
      <p:sp>
        <p:nvSpPr>
          <p:cNvPr id="18" name="عنوان فرعي 5">
            <a:extLst>
              <a:ext uri="{FF2B5EF4-FFF2-40B4-BE49-F238E27FC236}">
                <a16:creationId xmlns:a16="http://schemas.microsoft.com/office/drawing/2014/main" id="{C77A9A93-A496-7883-F7D0-EBF02B640F3A}"/>
              </a:ext>
            </a:extLst>
          </p:cNvPr>
          <p:cNvSpPr txBox="1">
            <a:spLocks/>
          </p:cNvSpPr>
          <p:nvPr/>
        </p:nvSpPr>
        <p:spPr>
          <a:xfrm>
            <a:off x="1524000" y="1381488"/>
            <a:ext cx="91440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1800" b="1" dirty="0">
                <a:latin typeface="Alexandria" pitchFamily="2" charset="-78"/>
                <a:cs typeface="Alexandria" pitchFamily="2" charset="-78"/>
              </a:rPr>
              <a:t>أهمية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2939120119"/>
      </p:ext>
    </p:extLst>
  </p:cSld>
  <p:clrMapOvr>
    <a:masterClrMapping/>
  </p:clrMapOvr>
  <mc:AlternateContent xmlns:mc="http://schemas.openxmlformats.org/markup-compatibility/2006" xmlns:p14="http://schemas.microsoft.com/office/powerpoint/2010/main">
    <mc:Choice Requires="p14">
      <p:transition spd="slow" p14:dur="2000" advTm="285276"/>
    </mc:Choice>
    <mc:Fallback xmlns="">
      <p:transition spd="slow" advTm="2852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خط, الأصفر, تصميم الجرافيك&#10;&#10;تم إنشاء الوصف تلقائياً">
            <a:extLst>
              <a:ext uri="{FF2B5EF4-FFF2-40B4-BE49-F238E27FC236}">
                <a16:creationId xmlns:a16="http://schemas.microsoft.com/office/drawing/2014/main" id="{4F2B9075-0371-E795-B6F2-23E18DAD16C9}"/>
              </a:ext>
            </a:extLst>
          </p:cNvPr>
          <p:cNvPicPr>
            <a:picLocks noGrp="1" noChangeAspect="1"/>
          </p:cNvPicPr>
          <p:nvPr>
            <p:ph idx="1"/>
          </p:nvPr>
        </p:nvPicPr>
        <p:blipFill rotWithShape="1">
          <a:blip r:embed="rId2" cstate="email">
            <a:duotone>
              <a:schemeClr val="accent4">
                <a:shade val="45000"/>
                <a:satMod val="135000"/>
              </a:schemeClr>
              <a:prstClr val="white"/>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1142999" y="1589315"/>
            <a:ext cx="10091057" cy="409302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506334952"/>
      </p:ext>
    </p:extLst>
  </p:cSld>
  <p:clrMapOvr>
    <a:masterClrMapping/>
  </p:clrMapOvr>
  <mc:AlternateContent xmlns:mc="http://schemas.openxmlformats.org/markup-compatibility/2006" xmlns:p14="http://schemas.microsoft.com/office/powerpoint/2010/main">
    <mc:Choice Requires="p14">
      <p:transition spd="slow" p14:dur="2000" advTm="31376"/>
    </mc:Choice>
    <mc:Fallback xmlns="">
      <p:transition spd="slow" advTm="313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4"/>
            <a:ext cx="9144000" cy="312526"/>
          </a:xfrm>
          <a:solidFill>
            <a:srgbClr val="E1F9FF"/>
          </a:solidFill>
        </p:spPr>
        <p:txBody>
          <a:bodyPr>
            <a:normAutofit/>
          </a:bodyPr>
          <a:lstStyle/>
          <a:p>
            <a:r>
              <a:rPr lang="ar-EG" sz="1600" b="1" dirty="0">
                <a:latin typeface="Alexandria" pitchFamily="2" charset="-78"/>
                <a:cs typeface="Alexandria" pitchFamily="2" charset="-78"/>
              </a:rPr>
              <a:t>خصائص الذكاء الاصطناعي</a:t>
            </a:r>
            <a:endParaRPr lang="en-US" sz="1600" b="1"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120BB827-8CBC-47E8-4636-7C6294A137D4}"/>
              </a:ext>
            </a:extLst>
          </p:cNvPr>
          <p:cNvSpPr txBox="1"/>
          <p:nvPr/>
        </p:nvSpPr>
        <p:spPr>
          <a:xfrm>
            <a:off x="223157" y="1981567"/>
            <a:ext cx="11745685" cy="4113306"/>
          </a:xfrm>
          <a:prstGeom prst="rect">
            <a:avLst/>
          </a:prstGeom>
          <a:solidFill>
            <a:schemeClr val="bg1"/>
          </a:solidFill>
        </p:spPr>
        <p:txBody>
          <a:bodyPr wrap="square">
            <a:spAutoFit/>
          </a:bodyPr>
          <a:lstStyle/>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الذكاء:</a:t>
            </a:r>
            <a:r>
              <a:rPr lang="ar-SA" sz="1600" kern="100" dirty="0">
                <a:effectLst/>
                <a:latin typeface="Alexandria" pitchFamily="2" charset="-78"/>
                <a:ea typeface="Aptos" panose="020B0004020202020204" pitchFamily="34" charset="0"/>
                <a:cs typeface="Alexandria" pitchFamily="2" charset="-78"/>
              </a:rPr>
              <a:t> تتمتع أنظمة الذكاء الاصطناعي بالقدرة على التعلم والتكيف مع المواقف الجديدة، وهذا يسمح لها بأداء المهام التي كانت ممكنة سابقاً للبشر فقط.</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التعلم الذاتي:</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التعلم وتحسين أدائها بمرور الوقت دون الحاجة إلى تدخل بشري.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صنع القرار:</a:t>
            </a:r>
            <a:r>
              <a:rPr lang="ar-SA" sz="1600" kern="100" dirty="0">
                <a:effectLst/>
                <a:latin typeface="Alexandria" pitchFamily="2" charset="-78"/>
                <a:ea typeface="Aptos" panose="020B0004020202020204" pitchFamily="34" charset="0"/>
                <a:cs typeface="Alexandria" pitchFamily="2" charset="-78"/>
              </a:rPr>
              <a:t> أنظمة الذكاء الاصطناعي قادرة على اتخاذ القرارات بناءً على البيانات والقواعد والتفكير الاحتمالي.</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معالجة اللغة الطبيعية: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فهم اللغة البشرية وتفسيرها وتوليدها، وهذا يسمح بمزيد من التواصل الطبيعي مع البشر.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الإدراك:</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استشعار بيئتها وتفسيرها باستخدام أجهزة استشعار وأجهزة إدخال مختلفة.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الإبداع:</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أن تولد أفكاراً وحلولاً جديدة تؤدي إلى ابتكارات واختراقات في مختلف المجالات.</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حل المشكلات:</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تحليل المشكلات المعقدة وتقديم الحلول، وغالباً بسرعة ودقة أكبر من البشر.</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المعالجة المتوازية: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معالجة كميات هائلة من البيانات في وقت واحد، وهذا يسمح بإجراء عمليات حسابية أسرع وأكثر كفاءة.</a:t>
            </a:r>
            <a:endParaRPr lang="en-US" sz="1600" kern="100" dirty="0">
              <a:effectLst/>
              <a:latin typeface="Alexandria" pitchFamily="2" charset="-78"/>
              <a:ea typeface="Aptos" panose="020B0004020202020204" pitchFamily="34" charset="0"/>
              <a:cs typeface="Alexandria" pitchFamily="2" charset="-78"/>
            </a:endParaRPr>
          </a:p>
        </p:txBody>
      </p:sp>
      <p:pic>
        <p:nvPicPr>
          <p:cNvPr id="4" name="صورة 3" descr="صورة تحتوي على شكل, دائرة, التلون, تناظر&#10;&#10;تم إنشاء الوصف تلقائياً">
            <a:extLst>
              <a:ext uri="{FF2B5EF4-FFF2-40B4-BE49-F238E27FC236}">
                <a16:creationId xmlns:a16="http://schemas.microsoft.com/office/drawing/2014/main" id="{F1E8EBAD-77F4-39AF-D3E7-4BFDF2F83D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627915" y="6085116"/>
            <a:ext cx="674914" cy="718457"/>
          </a:xfrm>
          <a:prstGeom prst="rect">
            <a:avLst/>
          </a:prstGeom>
        </p:spPr>
      </p:pic>
    </p:spTree>
    <p:extLst>
      <p:ext uri="{BB962C8B-B14F-4D97-AF65-F5344CB8AC3E}">
        <p14:creationId xmlns:p14="http://schemas.microsoft.com/office/powerpoint/2010/main" val="139494581"/>
      </p:ext>
    </p:extLst>
  </p:cSld>
  <p:clrMapOvr>
    <a:masterClrMapping/>
  </p:clrMapOvr>
  <mc:AlternateContent xmlns:mc="http://schemas.openxmlformats.org/markup-compatibility/2006" xmlns:p14="http://schemas.microsoft.com/office/powerpoint/2010/main">
    <mc:Choice Requires="p14">
      <p:transition spd="slow" p14:dur="2000" advTm="132841"/>
    </mc:Choice>
    <mc:Fallback xmlns="">
      <p:transition spd="slow" advTm="1328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نص, لقطة شاشة, رسوم متحركة, تصميم الجرافيك&#10;&#10;تم إنشاء الوصف تلقائياً">
            <a:extLst>
              <a:ext uri="{FF2B5EF4-FFF2-40B4-BE49-F238E27FC236}">
                <a16:creationId xmlns:a16="http://schemas.microsoft.com/office/drawing/2014/main" id="{B2B3B207-8DA8-CA41-3E15-0F87388DD633}"/>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a:ext>
            </a:extLst>
          </a:blip>
          <a:srcRect l="5356" t="17073" r="1"/>
          <a:stretch/>
        </p:blipFill>
        <p:spPr>
          <a:xfrm>
            <a:off x="326571" y="1621970"/>
            <a:ext cx="11538857" cy="42018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31397001"/>
      </p:ext>
    </p:extLst>
  </p:cSld>
  <p:clrMapOvr>
    <a:masterClrMapping/>
  </p:clrMapOvr>
  <mc:AlternateContent xmlns:mc="http://schemas.openxmlformats.org/markup-compatibility/2006" xmlns:p14="http://schemas.microsoft.com/office/powerpoint/2010/main">
    <mc:Choice Requires="p14">
      <p:transition spd="slow" p14:dur="2000" advTm="48386"/>
    </mc:Choice>
    <mc:Fallback xmlns="">
      <p:transition spd="slow" advTm="483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فيديو 2">
            <a:hlinkClick r:id="" action="ppaction://media"/>
            <a:extLst>
              <a:ext uri="{FF2B5EF4-FFF2-40B4-BE49-F238E27FC236}">
                <a16:creationId xmlns:a16="http://schemas.microsoft.com/office/drawing/2014/main" id="{D1172B51-73A6-BCBB-1033-75FDEAF525E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9229" y="1632857"/>
            <a:ext cx="11419113" cy="4082142"/>
          </a:xfrm>
          <a:prstGeom prst="rect">
            <a:avLst/>
          </a:prstGeom>
        </p:spPr>
      </p:pic>
    </p:spTree>
    <p:extLst>
      <p:ext uri="{BB962C8B-B14F-4D97-AF65-F5344CB8AC3E}">
        <p14:creationId xmlns:p14="http://schemas.microsoft.com/office/powerpoint/2010/main" val="154485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2723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لقطة شاشة, رسم بياني, الخط&#10;&#10;تم إنشاء الوصف تلقائياً">
            <a:extLst>
              <a:ext uri="{FF2B5EF4-FFF2-40B4-BE49-F238E27FC236}">
                <a16:creationId xmlns:a16="http://schemas.microsoft.com/office/drawing/2014/main" id="{B927C1A7-1DA0-43EF-F201-5CE30232A43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70114" y="1665514"/>
            <a:ext cx="11604172" cy="4495801"/>
          </a:xfrm>
          <a:prstGeom prst="rect">
            <a:avLst/>
          </a:prstGeom>
        </p:spPr>
      </p:pic>
    </p:spTree>
    <p:extLst>
      <p:ext uri="{BB962C8B-B14F-4D97-AF65-F5344CB8AC3E}">
        <p14:creationId xmlns:p14="http://schemas.microsoft.com/office/powerpoint/2010/main" val="1217063241"/>
      </p:ext>
    </p:extLst>
  </p:cSld>
  <p:clrMapOvr>
    <a:masterClrMapping/>
  </p:clrMapOvr>
  <mc:AlternateContent xmlns:mc="http://schemas.openxmlformats.org/markup-compatibility/2006" xmlns:p14="http://schemas.microsoft.com/office/powerpoint/2010/main">
    <mc:Choice Requires="p14">
      <p:transition spd="slow" p14:dur="2000" advTm="550"/>
    </mc:Choice>
    <mc:Fallback xmlns="">
      <p:transition spd="slow" advTm="55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704113" y="2383971"/>
            <a:ext cx="5921829" cy="3820886"/>
          </a:xfrm>
          <a:solidFill>
            <a:schemeClr val="bg1"/>
          </a:solidFill>
        </p:spPr>
        <p:txBody>
          <a:bodyPr>
            <a:normAutofit/>
          </a:bodyPr>
          <a:lstStyle/>
          <a:p>
            <a:pPr algn="just" rtl="1">
              <a:lnSpc>
                <a:spcPct val="170000"/>
              </a:lnSpc>
            </a:pPr>
            <a:r>
              <a:rPr lang="fa-IR" sz="1600" b="1" dirty="0">
                <a:latin typeface="Alexandria" pitchFamily="2" charset="-78"/>
                <a:cs typeface="Alexandria" pitchFamily="2" charset="-78"/>
              </a:rPr>
              <a:t>الفترة ما بين </a:t>
            </a:r>
            <a:r>
              <a:rPr lang="ar-EG" sz="1600" b="1" dirty="0">
                <a:latin typeface="Alexandria" pitchFamily="2" charset="-78"/>
                <a:cs typeface="Alexandria" pitchFamily="2" charset="-78"/>
              </a:rPr>
              <a:t>عام 1950</a:t>
            </a:r>
            <a:r>
              <a:rPr lang="fa-IR" sz="1600" b="1" dirty="0">
                <a:latin typeface="Alexandria" pitchFamily="2" charset="-78"/>
                <a:cs typeface="Alexandria" pitchFamily="2" charset="-78"/>
              </a:rPr>
              <a:t> إلى </a:t>
            </a:r>
            <a:r>
              <a:rPr lang="ar-EG" sz="1600" b="1" dirty="0">
                <a:latin typeface="Alexandria" pitchFamily="2" charset="-78"/>
                <a:cs typeface="Alexandria" pitchFamily="2" charset="-78"/>
              </a:rPr>
              <a:t>1954:</a:t>
            </a:r>
            <a:endParaRPr lang="fa-IR" sz="1400" b="1" dirty="0">
              <a:latin typeface="Alexandria" pitchFamily="2" charset="-78"/>
              <a:cs typeface="Alexandria" pitchFamily="2" charset="-78"/>
            </a:endParaRPr>
          </a:p>
          <a:p>
            <a:pPr algn="just" rtl="1">
              <a:lnSpc>
                <a:spcPct val="170000"/>
              </a:lnSpc>
            </a:pPr>
            <a:r>
              <a:rPr lang="fa-IR" sz="1400" dirty="0">
                <a:latin typeface="Alexandria" pitchFamily="2" charset="-78"/>
                <a:cs typeface="Alexandria" pitchFamily="2" charset="-78"/>
              </a:rPr>
              <a:t>في هذه الفترة</a:t>
            </a:r>
            <a:r>
              <a:rPr lang="ar-EG" sz="1400" dirty="0">
                <a:latin typeface="Alexandria" pitchFamily="2" charset="-78"/>
                <a:cs typeface="Alexandria" pitchFamily="2" charset="-78"/>
              </a:rPr>
              <a:t> ب</a:t>
            </a:r>
            <a:r>
              <a:rPr lang="fa-IR" sz="1400" dirty="0">
                <a:latin typeface="Alexandria" pitchFamily="2" charset="-78"/>
                <a:cs typeface="Alexandria" pitchFamily="2" charset="-78"/>
              </a:rPr>
              <a:t>دأ استخدام مصطلح الذكاء الاصطناعي من خلال ما يلي:</a:t>
            </a:r>
          </a:p>
          <a:p>
            <a:pPr algn="just" rtl="1">
              <a:lnSpc>
                <a:spcPct val="170000"/>
              </a:lnSpc>
            </a:pPr>
            <a:r>
              <a:rPr lang="fa-IR" sz="1400" dirty="0">
                <a:latin typeface="Alexandria" pitchFamily="2" charset="-78"/>
                <a:cs typeface="Alexandria" pitchFamily="2" charset="-78"/>
              </a:rPr>
              <a:t>في عام </a:t>
            </a:r>
            <a:r>
              <a:rPr lang="ar-EG" sz="1400" dirty="0">
                <a:latin typeface="Alexandria" pitchFamily="2" charset="-78"/>
                <a:cs typeface="Alexandria" pitchFamily="2" charset="-78"/>
              </a:rPr>
              <a:t>1950</a:t>
            </a:r>
            <a:r>
              <a:rPr lang="fa-IR" sz="1400" dirty="0">
                <a:latin typeface="Alexandria" pitchFamily="2" charset="-78"/>
                <a:cs typeface="Alexandria" pitchFamily="2" charset="-78"/>
              </a:rPr>
              <a:t>، قام آلان تورينج بنشر آلات الكمبيوتر والذكاء والتي اقترحت لعبة التقليد، وهي عبارة عن اختبار لذكاء الآلة.</a:t>
            </a:r>
          </a:p>
          <a:p>
            <a:pPr algn="just" rtl="1">
              <a:lnSpc>
                <a:spcPct val="170000"/>
              </a:lnSpc>
            </a:pPr>
            <a:r>
              <a:rPr lang="fa-IR" sz="1400" dirty="0">
                <a:latin typeface="Alexandria" pitchFamily="2" charset="-78"/>
                <a:cs typeface="Alexandria" pitchFamily="2" charset="-78"/>
              </a:rPr>
              <a:t>في عام 1952 تم تطوير أول برنامج يتعلم اللعبة بشكل مستقل على يد عالم الكمبيوتر آرثر صموئيل.</a:t>
            </a:r>
          </a:p>
          <a:p>
            <a:pPr algn="just" rtl="1">
              <a:lnSpc>
                <a:spcPct val="170000"/>
              </a:lnSpc>
            </a:pPr>
            <a:r>
              <a:rPr lang="fa-IR" sz="1400" dirty="0">
                <a:latin typeface="Alexandria" pitchFamily="2" charset="-78"/>
                <a:cs typeface="Alexandria" pitchFamily="2" charset="-78"/>
              </a:rPr>
              <a:t>في عام 1955 استخدم جون مكارثي مصطلح الذكاء الاصطناعي لأول مرة خلال ورشة عمل.</a:t>
            </a:r>
            <a:endParaRPr lang="en-US" sz="1400"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083C21A4-8772-2521-E112-60EBB3C6CCF7}"/>
              </a:ext>
            </a:extLst>
          </p:cNvPr>
          <p:cNvSpPr txBox="1">
            <a:spLocks/>
          </p:cNvSpPr>
          <p:nvPr/>
        </p:nvSpPr>
        <p:spPr>
          <a:xfrm>
            <a:off x="1382485" y="1556657"/>
            <a:ext cx="9535885"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مرحلة وضع تسمية "الذكاء الاصطناعي"</a:t>
            </a:r>
            <a:endParaRPr lang="en-US" sz="1800" b="1" dirty="0">
              <a:latin typeface="Alexandria" pitchFamily="2" charset="-78"/>
              <a:cs typeface="Alexandria" pitchFamily="2" charset="-78"/>
            </a:endParaRPr>
          </a:p>
        </p:txBody>
      </p:sp>
      <p:pic>
        <p:nvPicPr>
          <p:cNvPr id="6" name="صورة 5" descr="صورة تحتوي على لقطة شاشة, رسوم متحركة, فن&#10;&#10;تم إنشاء الوصف تلقائياً">
            <a:extLst>
              <a:ext uri="{FF2B5EF4-FFF2-40B4-BE49-F238E27FC236}">
                <a16:creationId xmlns:a16="http://schemas.microsoft.com/office/drawing/2014/main" id="{B8AB4F13-6EFF-8EF6-3A71-22E794A2C8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686" y="2383970"/>
            <a:ext cx="5203371" cy="38208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933485446"/>
      </p:ext>
    </p:extLst>
  </p:cSld>
  <p:clrMapOvr>
    <a:masterClrMapping/>
  </p:clrMapOvr>
  <mc:AlternateContent xmlns:mc="http://schemas.openxmlformats.org/markup-compatibility/2006" xmlns:p14="http://schemas.microsoft.com/office/powerpoint/2010/main">
    <mc:Choice Requires="p14">
      <p:transition spd="slow" p14:dur="2000" advTm="71849"/>
    </mc:Choice>
    <mc:Fallback xmlns="">
      <p:transition spd="slow" advTm="718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624334C-8D1D-7238-9BC3-327B1AC86C56}"/>
              </a:ext>
            </a:extLst>
          </p:cNvPr>
          <p:cNvSpPr>
            <a:spLocks noGrp="1"/>
          </p:cNvSpPr>
          <p:nvPr>
            <p:ph idx="1"/>
          </p:nvPr>
        </p:nvSpPr>
        <p:spPr>
          <a:xfrm>
            <a:off x="391887" y="1687286"/>
            <a:ext cx="11615056" cy="4071257"/>
          </a:xfrm>
          <a:solidFill>
            <a:schemeClr val="bg1"/>
          </a:solidFill>
        </p:spPr>
        <p:txBody>
          <a:bodyPr>
            <a:normAutofit/>
          </a:bodyPr>
          <a:lstStyle/>
          <a:p>
            <a:pPr marL="0" indent="0" algn="just" rtl="1">
              <a:lnSpc>
                <a:spcPct val="150000"/>
              </a:lnSpc>
              <a:buNone/>
            </a:pPr>
            <a:r>
              <a:rPr lang="ar-EG" sz="1800" b="1" dirty="0">
                <a:solidFill>
                  <a:srgbClr val="002060"/>
                </a:solidFill>
                <a:latin typeface="Alexandria" pitchFamily="2" charset="-78"/>
                <a:cs typeface="Alexandria" pitchFamily="2" charset="-78"/>
              </a:rPr>
              <a:t>المحطة الأولي (</a:t>
            </a:r>
            <a:r>
              <a:rPr lang="fa-IR" sz="1800" b="1" i="0" dirty="0">
                <a:solidFill>
                  <a:srgbClr val="002060"/>
                </a:solidFill>
                <a:effectLst/>
                <a:latin typeface="Alexandria" pitchFamily="2" charset="-78"/>
                <a:cs typeface="Alexandria" pitchFamily="2" charset="-78"/>
              </a:rPr>
              <a:t>عام 195</a:t>
            </a:r>
            <a:r>
              <a:rPr lang="ar-EG" sz="1800" b="1" i="0" dirty="0">
                <a:solidFill>
                  <a:srgbClr val="002060"/>
                </a:solidFill>
                <a:effectLst/>
                <a:latin typeface="Alexandria" pitchFamily="2" charset="-78"/>
                <a:cs typeface="Alexandria" pitchFamily="2" charset="-78"/>
              </a:rPr>
              <a:t>6):</a:t>
            </a:r>
            <a:endParaRPr lang="fa-IR" sz="1800" b="1" i="0" dirty="0">
              <a:solidFill>
                <a:srgbClr val="002060"/>
              </a:solidFill>
              <a:effectLst/>
              <a:latin typeface="Alexandria" pitchFamily="2" charset="-78"/>
              <a:cs typeface="Alexandria" pitchFamily="2" charset="-78"/>
            </a:endParaRPr>
          </a:p>
          <a:p>
            <a:pPr marL="0" indent="0" algn="just" rtl="1">
              <a:lnSpc>
                <a:spcPct val="150000"/>
              </a:lnSpc>
              <a:buNone/>
            </a:pPr>
            <a:r>
              <a:rPr lang="fa-IR" sz="1600" i="0" dirty="0">
                <a:solidFill>
                  <a:srgbClr val="3B3B3B"/>
                </a:solidFill>
                <a:effectLst/>
                <a:latin typeface="Alexandria" pitchFamily="2" charset="-78"/>
                <a:cs typeface="Alexandria" pitchFamily="2" charset="-78"/>
              </a:rPr>
              <a:t>استُخدم مصطلح الذكاء الاصطناعي وتم تفسيره لأول مرة في مؤتمر صيفي بجامعة (دارتموث) نظمه أربعة باحثين وهم (جون مكارثي، مارفن مينسكي، ناثانييل روتشستر وكلود شانون) ناقشوا فيه إمكانية محاكاة الآلة للذكاء بكل أشكاله وليس البشري فقط بل الحيواني والنباتي أيضًا،</a:t>
            </a:r>
            <a:r>
              <a:rPr lang="ar-EG" sz="1600" i="0" dirty="0">
                <a:solidFill>
                  <a:srgbClr val="3B3B3B"/>
                </a:solidFill>
                <a:effectLst/>
                <a:latin typeface="Alexandria" pitchFamily="2" charset="-78"/>
                <a:cs typeface="Alexandria" pitchFamily="2" charset="-78"/>
              </a:rPr>
              <a:t> </a:t>
            </a:r>
            <a:r>
              <a:rPr lang="fa-IR" sz="1600" i="0" dirty="0">
                <a:solidFill>
                  <a:srgbClr val="3B3B3B"/>
                </a:solidFill>
                <a:effectLst/>
                <a:latin typeface="Alexandria" pitchFamily="2" charset="-78"/>
                <a:cs typeface="Alexandria" pitchFamily="2" charset="-78"/>
              </a:rPr>
              <a:t>وتبع ذلك ثمانية أعوام من الازدهار حيث قدمت الحكومات تمويلات متعددة لبراءات الاختراع الخاصة بالذكاء الاصطناعي. </a:t>
            </a:r>
            <a:endParaRPr lang="ar-EG" sz="1600" i="0" dirty="0">
              <a:solidFill>
                <a:srgbClr val="3B3B3B"/>
              </a:solidFill>
              <a:effectLst/>
              <a:latin typeface="Alexandria" pitchFamily="2" charset="-78"/>
              <a:cs typeface="Alexandria" pitchFamily="2" charset="-78"/>
            </a:endParaRPr>
          </a:p>
          <a:p>
            <a:pPr marL="0" indent="0" algn="just" rtl="1">
              <a:lnSpc>
                <a:spcPct val="150000"/>
              </a:lnSpc>
              <a:buNone/>
            </a:pPr>
            <a:r>
              <a:rPr lang="ar-EG" sz="1800" b="1" dirty="0">
                <a:solidFill>
                  <a:srgbClr val="002060"/>
                </a:solidFill>
                <a:latin typeface="Alexandria" pitchFamily="2" charset="-78"/>
                <a:cs typeface="Alexandria" pitchFamily="2" charset="-78"/>
              </a:rPr>
              <a:t>المحطة الثانية عام (1973):</a:t>
            </a:r>
          </a:p>
          <a:p>
            <a:pPr marL="0" indent="0" algn="just" rtl="1">
              <a:lnSpc>
                <a:spcPct val="150000"/>
              </a:lnSpc>
              <a:buNone/>
            </a:pPr>
            <a:r>
              <a:rPr lang="ar-EG" sz="1600" dirty="0">
                <a:solidFill>
                  <a:srgbClr val="3B3B3B"/>
                </a:solidFill>
                <a:latin typeface="Alexandria" pitchFamily="2" charset="-78"/>
                <a:cs typeface="Alexandria" pitchFamily="2" charset="-78"/>
              </a:rPr>
              <a:t>تعرّض الذكاء الاصطناعي لانتقادات كثيرة نظرّا لعدم واقعية ما تنبأ العلماء بإمكانية تحقيقه، لذا بدأت الحكومات الأمريكية والبريطانية بوقف تمويل أبحاثه، وحتى أوائل الثمانينات انطفأ بريقه وأطلق على تلك الفترة “شتاء الذكاء الاصطناعي“.</a:t>
            </a:r>
          </a:p>
        </p:txBody>
      </p:sp>
    </p:spTree>
    <p:extLst>
      <p:ext uri="{BB962C8B-B14F-4D97-AF65-F5344CB8AC3E}">
        <p14:creationId xmlns:p14="http://schemas.microsoft.com/office/powerpoint/2010/main" val="1550873139"/>
      </p:ext>
    </p:extLst>
  </p:cSld>
  <p:clrMapOvr>
    <a:masterClrMapping/>
  </p:clrMapOvr>
  <mc:AlternateContent xmlns:mc="http://schemas.openxmlformats.org/markup-compatibility/2006" xmlns:p14="http://schemas.microsoft.com/office/powerpoint/2010/main">
    <mc:Choice Requires="p14">
      <p:transition spd="slow" p14:dur="2000" advTm="90504"/>
    </mc:Choice>
    <mc:Fallback xmlns="">
      <p:transition spd="slow" advTm="905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86443" y="2416629"/>
            <a:ext cx="11419113" cy="2862943"/>
          </a:xfrm>
          <a:solidFill>
            <a:schemeClr val="bg1"/>
          </a:solidFill>
        </p:spPr>
        <p:txBody>
          <a:bodyPr>
            <a:normAutofit/>
          </a:bodyPr>
          <a:lstStyle/>
          <a:p>
            <a:pPr algn="just" rtl="1">
              <a:lnSpc>
                <a:spcPct val="150000"/>
              </a:lnSpc>
            </a:pPr>
            <a:r>
              <a:rPr lang="ar-EG" sz="1600" b="1" i="0" dirty="0">
                <a:solidFill>
                  <a:srgbClr val="002060"/>
                </a:solidFill>
                <a:effectLst/>
                <a:latin typeface="Alexandria" pitchFamily="2" charset="-78"/>
                <a:cs typeface="Alexandria" pitchFamily="2" charset="-78"/>
              </a:rPr>
              <a:t>المحطة الثالثة (</a:t>
            </a:r>
            <a:r>
              <a:rPr lang="fa-IR" sz="1600" b="1" i="0" dirty="0">
                <a:solidFill>
                  <a:srgbClr val="002060"/>
                </a:solidFill>
                <a:effectLst/>
                <a:latin typeface="Alexandria" pitchFamily="2" charset="-78"/>
                <a:cs typeface="Alexandria" pitchFamily="2" charset="-78"/>
              </a:rPr>
              <a:t>عام 1980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تم استحداث أنظمة متخصصة تحاكي القرارات التي يتخذها الخبراء، مما أعاد بريقه من جديد وعادت الحكومات بتمويلاتها بالمليارات لمشاريعه</a:t>
            </a:r>
            <a:r>
              <a:rPr lang="ar-EG" sz="1600" b="0" i="0" dirty="0">
                <a:solidFill>
                  <a:srgbClr val="3B3B3B"/>
                </a:solidFill>
                <a:effectLst/>
                <a:latin typeface="Alexandria" pitchFamily="2" charset="-78"/>
                <a:cs typeface="Alexandria" pitchFamily="2" charset="-78"/>
              </a:rPr>
              <a:t>، </a:t>
            </a:r>
            <a:r>
              <a:rPr lang="fa-IR" sz="1600" b="0" i="0" dirty="0">
                <a:solidFill>
                  <a:srgbClr val="3B3B3B"/>
                </a:solidFill>
                <a:effectLst/>
                <a:latin typeface="Alexandria" pitchFamily="2" charset="-78"/>
                <a:cs typeface="Alexandria" pitchFamily="2" charset="-78"/>
              </a:rPr>
              <a:t>واستمر هذا الوضع حتى سبع سنوات متتالية.</a:t>
            </a:r>
          </a:p>
          <a:p>
            <a:pPr algn="just" rtl="1">
              <a:lnSpc>
                <a:spcPct val="150000"/>
              </a:lnSpc>
            </a:pPr>
            <a:r>
              <a:rPr lang="ar-EG" sz="1600" b="1" i="0" dirty="0">
                <a:solidFill>
                  <a:srgbClr val="002060"/>
                </a:solidFill>
                <a:effectLst/>
                <a:latin typeface="Alexandria" pitchFamily="2" charset="-78"/>
                <a:cs typeface="Alexandria" pitchFamily="2" charset="-78"/>
              </a:rPr>
              <a:t>المحطة الرابعة (</a:t>
            </a:r>
            <a:r>
              <a:rPr lang="fa-IR" sz="1600" b="1" i="0" dirty="0">
                <a:solidFill>
                  <a:srgbClr val="002060"/>
                </a:solidFill>
                <a:effectLst/>
                <a:latin typeface="Alexandria" pitchFamily="2" charset="-78"/>
                <a:cs typeface="Alexandria" pitchFamily="2" charset="-78"/>
              </a:rPr>
              <a:t>عام 1987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سحب الممولون أموالهم نظرًا لعدم توفر الطاقة والموارد الكافية لتطوير أنظمة </a:t>
            </a:r>
            <a:r>
              <a:rPr lang="fa-IR" sz="1600" b="1" i="0" dirty="0">
                <a:solidFill>
                  <a:srgbClr val="3B3B3B"/>
                </a:solidFill>
                <a:effectLst/>
                <a:latin typeface="Alexandria" pitchFamily="2" charset="-78"/>
                <a:cs typeface="Alexandria" pitchFamily="2" charset="-78"/>
              </a:rPr>
              <a:t>الذكاء الاصطناعي</a:t>
            </a:r>
            <a:r>
              <a:rPr lang="fa-IR" sz="1600" b="0" i="0" dirty="0">
                <a:solidFill>
                  <a:srgbClr val="3B3B3B"/>
                </a:solidFill>
                <a:effectLst/>
                <a:latin typeface="Alexandria" pitchFamily="2" charset="-78"/>
                <a:cs typeface="Alexandria" pitchFamily="2" charset="-78"/>
              </a:rPr>
              <a:t> مما أدى إلى “شتاء </a:t>
            </a:r>
            <a:r>
              <a:rPr lang="fa-IR" sz="1600" b="1" i="0" dirty="0">
                <a:solidFill>
                  <a:srgbClr val="3B3B3B"/>
                </a:solidFill>
                <a:effectLst/>
                <a:latin typeface="Alexandria" pitchFamily="2" charset="-78"/>
                <a:cs typeface="Alexandria" pitchFamily="2" charset="-78"/>
              </a:rPr>
              <a:t>ذكاء اصطناعي</a:t>
            </a:r>
            <a:r>
              <a:rPr lang="fa-IR" sz="1600" b="0" i="0" dirty="0">
                <a:solidFill>
                  <a:srgbClr val="3B3B3B"/>
                </a:solidFill>
                <a:effectLst/>
                <a:latin typeface="Alexandria" pitchFamily="2" charset="-78"/>
                <a:cs typeface="Alexandria" pitchFamily="2" charset="-78"/>
              </a:rPr>
              <a:t>” جديد استمر أكثر من ست سنوات.</a:t>
            </a:r>
          </a:p>
        </p:txBody>
      </p:sp>
    </p:spTree>
    <p:extLst>
      <p:ext uri="{BB962C8B-B14F-4D97-AF65-F5344CB8AC3E}">
        <p14:creationId xmlns:p14="http://schemas.microsoft.com/office/powerpoint/2010/main" val="3988323136"/>
      </p:ext>
    </p:extLst>
  </p:cSld>
  <p:clrMapOvr>
    <a:masterClrMapping/>
  </p:clrMapOvr>
  <mc:AlternateContent xmlns:mc="http://schemas.openxmlformats.org/markup-compatibility/2006" xmlns:p14="http://schemas.microsoft.com/office/powerpoint/2010/main">
    <mc:Choice Requires="p14">
      <p:transition spd="slow" p14:dur="2000" advTm="40205"/>
    </mc:Choice>
    <mc:Fallback xmlns="">
      <p:transition spd="slow" advTm="402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26571" y="1883229"/>
            <a:ext cx="11549743" cy="3668485"/>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الخامسة (</a:t>
            </a:r>
            <a:r>
              <a:rPr lang="fa-IR" sz="1600" b="1" dirty="0">
                <a:solidFill>
                  <a:srgbClr val="002060"/>
                </a:solidFill>
                <a:latin typeface="Alexandria" pitchFamily="2" charset="-78"/>
                <a:cs typeface="Alexandria" pitchFamily="2" charset="-78"/>
              </a:rPr>
              <a:t>عام 1997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عادت الآلة من جديد لتهزم الإنسان، حيث قام الحاسوب الخاص بشركة “آي بي إم” بهزيمة بطل العالم في الشطرنج في مباراة من </a:t>
            </a:r>
            <a:r>
              <a:rPr lang="ar-EG" sz="1600" dirty="0">
                <a:latin typeface="Alexandria" pitchFamily="2" charset="-78"/>
                <a:cs typeface="Alexandria" pitchFamily="2" charset="-78"/>
              </a:rPr>
              <a:t>4</a:t>
            </a:r>
            <a:r>
              <a:rPr lang="fa-IR" sz="1600" dirty="0">
                <a:latin typeface="Alexandria" pitchFamily="2" charset="-78"/>
                <a:cs typeface="Alexandria" pitchFamily="2" charset="-78"/>
              </a:rPr>
              <a:t> أشواط. </a:t>
            </a:r>
          </a:p>
          <a:p>
            <a:pPr algn="just" rtl="1">
              <a:lnSpc>
                <a:spcPct val="170000"/>
              </a:lnSpc>
            </a:pPr>
            <a:r>
              <a:rPr lang="ar-EG" sz="1600" b="1" dirty="0">
                <a:solidFill>
                  <a:srgbClr val="002060"/>
                </a:solidFill>
                <a:latin typeface="Alexandria" pitchFamily="2" charset="-78"/>
                <a:cs typeface="Alexandria" pitchFamily="2" charset="-78"/>
              </a:rPr>
              <a:t>المحطة السادسة (</a:t>
            </a:r>
            <a:r>
              <a:rPr lang="fa-IR" sz="1600" b="1" dirty="0">
                <a:solidFill>
                  <a:srgbClr val="002060"/>
                </a:solidFill>
                <a:latin typeface="Alexandria" pitchFamily="2" charset="-78"/>
                <a:cs typeface="Alexandria" pitchFamily="2" charset="-78"/>
              </a:rPr>
              <a:t>عام 2011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ساعدت كميات البيانات المخزنة الهائلة إلى ظهور تقنيات تسمى بـ”التعلم العميق” وهي إمكانية الذكاء الاصطناعي التطور ذاتيًا،</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مما أدى إلى ثورة هائلة في هذا المجال لم تتوقف حتى اليوم، حيث ساعدت المهندسين والعلماء في الوصول إلى الحواسيب الأرخص من حيث التكلفة والأسرع أداءً، كما مكنت الآلات من قراءات الوجه وجعلت حتى السيارات ذاتية القيادة.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4946452"/>
      </p:ext>
    </p:extLst>
  </p:cSld>
  <p:clrMapOvr>
    <a:masterClrMapping/>
  </p:clrMapOvr>
  <mc:AlternateContent xmlns:mc="http://schemas.openxmlformats.org/markup-compatibility/2006" xmlns:p14="http://schemas.microsoft.com/office/powerpoint/2010/main">
    <mc:Choice Requires="p14">
      <p:transition spd="slow" p14:dur="2000" advTm="62483"/>
    </mc:Choice>
    <mc:Fallback xmlns="">
      <p:transition spd="slow" advTm="624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37458" y="1698171"/>
            <a:ext cx="11517086" cy="3831772"/>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السابعة (</a:t>
            </a:r>
            <a:r>
              <a:rPr lang="fa-IR" sz="1600" b="1" dirty="0">
                <a:solidFill>
                  <a:srgbClr val="002060"/>
                </a:solidFill>
                <a:latin typeface="Alexandria" pitchFamily="2" charset="-78"/>
                <a:cs typeface="Alexandria" pitchFamily="2" charset="-78"/>
              </a:rPr>
              <a:t>عام 2019 م</a:t>
            </a:r>
            <a:r>
              <a:rPr lang="ar-EG" sz="1600" dirty="0">
                <a:latin typeface="Alexandria" pitchFamily="2" charset="-78"/>
                <a:cs typeface="Alexandria" pitchFamily="2" charset="-78"/>
              </a:rPr>
              <a:t>):</a:t>
            </a:r>
            <a:endParaRPr lang="fa-IR" sz="1600" dirty="0">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أعلنت الإمارات عن استراتيجية الذكاء الاصطناعي 2031 التي تتضمن احتضان ابتكاراته، كما أطلقت أبو ظبي جامعة (محمد بن زايد) لتكون أول جامعة في العالم تختص بأبحاث الذكاء الاصطناعي.</a:t>
            </a:r>
          </a:p>
          <a:p>
            <a:pPr algn="just" rtl="1">
              <a:lnSpc>
                <a:spcPct val="170000"/>
              </a:lnSpc>
            </a:pPr>
            <a:r>
              <a:rPr lang="ar-EG" sz="1600" b="1" dirty="0">
                <a:solidFill>
                  <a:srgbClr val="002060"/>
                </a:solidFill>
                <a:latin typeface="Alexandria" pitchFamily="2" charset="-78"/>
                <a:cs typeface="Alexandria" pitchFamily="2" charset="-78"/>
              </a:rPr>
              <a:t>المحطة الثامنة (</a:t>
            </a:r>
            <a:r>
              <a:rPr lang="fa-IR" sz="1600" b="1" dirty="0">
                <a:solidFill>
                  <a:srgbClr val="002060"/>
                </a:solidFill>
                <a:latin typeface="Alexandria" pitchFamily="2" charset="-78"/>
                <a:cs typeface="Alexandria" pitchFamily="2" charset="-78"/>
              </a:rPr>
              <a:t>عام 2020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أطلقت المملكة العربية السعودية الاستراتيجية الوطنية للبيانات والذكاء الاصطناعي (سدايا) ضمن رؤية المملكة 2030،</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والتي تهدف لتطوير الذكاء الاصطناعي وتطبيقه المستدام والعملي والأخلاقي على جميع مناطق ومجالات المملكة.</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وظل يتطور سريعًا ليصل لجميع المجالات ويقدم حلولًا مبتكرة مذهلة تُحدث كل يوم لتساعد الإنسان في إتمام مهامه على أكمل وجه.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4900062"/>
      </p:ext>
    </p:extLst>
  </p:cSld>
  <p:clrMapOvr>
    <a:masterClrMapping/>
  </p:clrMapOvr>
  <mc:AlternateContent xmlns:mc="http://schemas.openxmlformats.org/markup-compatibility/2006" xmlns:p14="http://schemas.microsoft.com/office/powerpoint/2010/main">
    <mc:Choice Requires="p14">
      <p:transition spd="slow" p14:dur="2000" advTm="83809"/>
    </mc:Choice>
    <mc:Fallback xmlns="">
      <p:transition spd="slow" advTm="838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524000" y="1849438"/>
            <a:ext cx="9144000" cy="469219"/>
          </a:xfrm>
          <a:solidFill>
            <a:schemeClr val="bg1"/>
          </a:solidFill>
        </p:spPr>
        <p:txBody>
          <a:bodyPr/>
          <a:lstStyle/>
          <a:p>
            <a:r>
              <a:rPr lang="ar-EG" b="1" dirty="0">
                <a:latin typeface="Alexandria" pitchFamily="2" charset="-78"/>
                <a:cs typeface="Alexandria" pitchFamily="2" charset="-78"/>
              </a:rPr>
              <a:t>فئات الذكاء الاصطناعي</a:t>
            </a:r>
            <a:endParaRPr lang="en-US" b="1" dirty="0">
              <a:latin typeface="Alexandria" pitchFamily="2" charset="-78"/>
              <a:cs typeface="Alexandria" pitchFamily="2" charset="-78"/>
            </a:endParaRPr>
          </a:p>
        </p:txBody>
      </p:sp>
      <p:pic>
        <p:nvPicPr>
          <p:cNvPr id="4" name="صورة 3" descr="صورة تحتوي على رسم, رسوم متحركة, نص, توضيح&#10;&#10;تم إنشاء الوصف تلقائياً">
            <a:extLst>
              <a:ext uri="{FF2B5EF4-FFF2-40B4-BE49-F238E27FC236}">
                <a16:creationId xmlns:a16="http://schemas.microsoft.com/office/drawing/2014/main" id="{03887F6F-EC07-328B-F3C6-B88280A2C3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400" y="2714624"/>
            <a:ext cx="11201400" cy="2924175"/>
          </a:xfrm>
          <a:prstGeom prst="rect">
            <a:avLst/>
          </a:prstGeom>
        </p:spPr>
      </p:pic>
    </p:spTree>
    <p:extLst>
      <p:ext uri="{BB962C8B-B14F-4D97-AF65-F5344CB8AC3E}">
        <p14:creationId xmlns:p14="http://schemas.microsoft.com/office/powerpoint/2010/main" val="964138748"/>
      </p:ext>
    </p:extLst>
  </p:cSld>
  <p:clrMapOvr>
    <a:masterClrMapping/>
  </p:clrMapOvr>
  <mc:AlternateContent xmlns:mc="http://schemas.openxmlformats.org/markup-compatibility/2006" xmlns:p14="http://schemas.microsoft.com/office/powerpoint/2010/main">
    <mc:Choice Requires="p14">
      <p:transition spd="slow" p14:dur="2000" advTm="16293"/>
    </mc:Choice>
    <mc:Fallback xmlns="">
      <p:transition spd="slow" advTm="162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عنصر نائب للمحتوى 7" descr="صورة تحتوي على نص, جمجمة, لقطة شاشة, ملصق&#10;&#10;تم إنشاء الوصف تلقائياً">
            <a:extLst>
              <a:ext uri="{FF2B5EF4-FFF2-40B4-BE49-F238E27FC236}">
                <a16:creationId xmlns:a16="http://schemas.microsoft.com/office/drawing/2014/main" id="{EF9A47F4-98C7-5E1F-4343-908D751DA3BE}"/>
              </a:ext>
            </a:extLst>
          </p:cNvPr>
          <p:cNvPicPr>
            <a:picLocks noGrp="1" noChangeAspect="1"/>
          </p:cNvPicPr>
          <p:nvPr>
            <p:ph sz="half" idx="1"/>
          </p:nvPr>
        </p:nvPicPr>
        <p:blipFill rotWithShape="1">
          <a:blip r:embed="rId2" cstate="email">
            <a:extLst>
              <a:ext uri="{28A0092B-C50C-407E-A947-70E740481C1C}">
                <a14:useLocalDpi xmlns:a14="http://schemas.microsoft.com/office/drawing/2010/main"/>
              </a:ext>
            </a:extLst>
          </a:blip>
          <a:srcRect/>
          <a:stretch/>
        </p:blipFill>
        <p:spPr>
          <a:xfrm>
            <a:off x="478971" y="1825624"/>
            <a:ext cx="2917372" cy="4117975"/>
          </a:xfrm>
        </p:spPr>
      </p:pic>
      <p:sp>
        <p:nvSpPr>
          <p:cNvPr id="5" name="عنصر نائب للمحتوى 4">
            <a:extLst>
              <a:ext uri="{FF2B5EF4-FFF2-40B4-BE49-F238E27FC236}">
                <a16:creationId xmlns:a16="http://schemas.microsoft.com/office/drawing/2014/main" id="{6474B3BE-C759-95AE-039D-54BC51406EAB}"/>
              </a:ext>
            </a:extLst>
          </p:cNvPr>
          <p:cNvSpPr>
            <a:spLocks noGrp="1"/>
          </p:cNvSpPr>
          <p:nvPr>
            <p:ph sz="half" idx="2"/>
          </p:nvPr>
        </p:nvSpPr>
        <p:spPr>
          <a:xfrm>
            <a:off x="3668486" y="1567544"/>
            <a:ext cx="8392884" cy="4680856"/>
          </a:xfrm>
          <a:solidFill>
            <a:schemeClr val="bg1"/>
          </a:solidFill>
        </p:spPr>
        <p:txBody>
          <a:bodyPr>
            <a:noAutofit/>
          </a:bodyPr>
          <a:lstStyle/>
          <a:p>
            <a:pPr marL="0" indent="0" algn="just" rtl="1">
              <a:lnSpc>
                <a:spcPct val="170000"/>
              </a:lnSpc>
              <a:buNone/>
            </a:pPr>
            <a:r>
              <a:rPr lang="fa-IR" sz="1400" b="1" i="0" dirty="0">
                <a:solidFill>
                  <a:srgbClr val="0A0A0A"/>
                </a:solidFill>
                <a:effectLst/>
                <a:latin typeface="Alexandria" pitchFamily="2" charset="-78"/>
                <a:cs typeface="Alexandria" pitchFamily="2" charset="-78"/>
              </a:rPr>
              <a:t>نظرية العقل </a:t>
            </a:r>
            <a:r>
              <a:rPr lang="en-US" sz="1400" b="1" i="0" dirty="0">
                <a:solidFill>
                  <a:srgbClr val="0A0A0A"/>
                </a:solidFill>
                <a:effectLst/>
                <a:latin typeface="Alexandria" pitchFamily="2" charset="-78"/>
                <a:cs typeface="Alexandria" pitchFamily="2" charset="-78"/>
              </a:rPr>
              <a:t>Theory of Mind</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تطبيقات الذكاء الاصطناعي قادرة على فهم الكيانات التي تتفاعل معها بشكل أفضل من خلال تمييز احتياجاتهم وعواطفهم ومعتقداتهم وعملياتهم الفكرية.</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العلم الذاتي </a:t>
            </a:r>
            <a:r>
              <a:rPr lang="en-US" sz="1400" b="1" i="0" dirty="0">
                <a:solidFill>
                  <a:srgbClr val="0A0A0A"/>
                </a:solidFill>
                <a:effectLst/>
                <a:latin typeface="Alexandria" pitchFamily="2" charset="-78"/>
                <a:cs typeface="Alexandria" pitchFamily="2" charset="-78"/>
              </a:rPr>
              <a:t>Self-aware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منظومة ذكية تطورت لتكون مشابهة للعقل البشري لدرجة أنها طورت الوعي الذاتي.</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العام </a:t>
            </a:r>
            <a:r>
              <a:rPr lang="en-US" sz="1400" b="1" i="0" dirty="0">
                <a:solidFill>
                  <a:srgbClr val="0A0A0A"/>
                </a:solidFill>
                <a:effectLst/>
                <a:latin typeface="Alexandria" pitchFamily="2" charset="-78"/>
                <a:cs typeface="Alexandria" pitchFamily="2" charset="-78"/>
              </a:rPr>
              <a:t>Artificial General Intelligence</a:t>
            </a:r>
            <a:r>
              <a:rPr lang="ar-EG" sz="1400" b="1" i="0" dirty="0">
                <a:solidFill>
                  <a:srgbClr val="0A0A0A"/>
                </a:solidFill>
                <a:effectLst/>
                <a:latin typeface="Alexandria" pitchFamily="2" charset="-78"/>
                <a:cs typeface="Alexandria" pitchFamily="2" charset="-78"/>
              </a:rPr>
              <a:t> </a:t>
            </a:r>
            <a:r>
              <a:rPr lang="en-US" sz="1400" b="1"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قادرة على بناء كفاءات متعددة بشكل مستقل وتشكيل روابط وتعميمات عبر المجالات مما يقلل بشكل كبير من الوقت اللازم للتدريب.</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الضيق </a:t>
            </a:r>
            <a:r>
              <a:rPr lang="en-US" sz="1400" b="1" i="0" dirty="0">
                <a:solidFill>
                  <a:srgbClr val="0A0A0A"/>
                </a:solidFill>
                <a:effectLst/>
                <a:latin typeface="Alexandria" pitchFamily="2" charset="-78"/>
                <a:cs typeface="Alexandria" pitchFamily="2" charset="-78"/>
              </a:rPr>
              <a:t>Artificial Narrow 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لا يمكنها سوى أداء مهمة محددة بشكل مستقل باستخدام قدرات شبيهة بالإنسان.</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الفائق </a:t>
            </a:r>
            <a:r>
              <a:rPr lang="en-US" sz="1400" b="1" i="0" dirty="0">
                <a:solidFill>
                  <a:srgbClr val="0A0A0A"/>
                </a:solidFill>
                <a:effectLst/>
                <a:latin typeface="Alexandria" pitchFamily="2" charset="-78"/>
                <a:cs typeface="Alexandria" pitchFamily="2" charset="-78"/>
              </a:rPr>
              <a:t>Artificial superintelligence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تتضمن تطوير الذاكرة والقدرة على معالجة البيانات بشكل أسرع.</a:t>
            </a:r>
          </a:p>
        </p:txBody>
      </p:sp>
    </p:spTree>
    <p:extLst>
      <p:ext uri="{BB962C8B-B14F-4D97-AF65-F5344CB8AC3E}">
        <p14:creationId xmlns:p14="http://schemas.microsoft.com/office/powerpoint/2010/main" val="280756490"/>
      </p:ext>
    </p:extLst>
  </p:cSld>
  <p:clrMapOvr>
    <a:masterClrMapping/>
  </p:clrMapOvr>
  <mc:AlternateContent xmlns:mc="http://schemas.openxmlformats.org/markup-compatibility/2006" xmlns:p14="http://schemas.microsoft.com/office/powerpoint/2010/main">
    <mc:Choice Requires="p14">
      <p:transition spd="slow" p14:dur="2000" advTm="86566"/>
    </mc:Choice>
    <mc:Fallback xmlns="">
      <p:transition spd="slow" advTm="865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صورة 5" descr="صورة تحتوي على نص, لقطة شاشة, الرسومات, دائرة&#10;&#10;تم إنشاء الوصف تلقائياً">
            <a:extLst>
              <a:ext uri="{FF2B5EF4-FFF2-40B4-BE49-F238E27FC236}">
                <a16:creationId xmlns:a16="http://schemas.microsoft.com/office/drawing/2014/main" id="{A160216F-8432-BE64-4A5C-E9B2A6317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0343" y="1839686"/>
            <a:ext cx="10580914" cy="4027714"/>
          </a:xfrm>
          <a:prstGeom prst="rect">
            <a:avLst/>
          </a:prstGeom>
        </p:spPr>
      </p:pic>
    </p:spTree>
    <p:extLst>
      <p:ext uri="{BB962C8B-B14F-4D97-AF65-F5344CB8AC3E}">
        <p14:creationId xmlns:p14="http://schemas.microsoft.com/office/powerpoint/2010/main" val="1258744623"/>
      </p:ext>
    </p:extLst>
  </p:cSld>
  <p:clrMapOvr>
    <a:masterClrMapping/>
  </p:clrMapOvr>
  <mc:AlternateContent xmlns:mc="http://schemas.openxmlformats.org/markup-compatibility/2006" xmlns:p14="http://schemas.microsoft.com/office/powerpoint/2010/main">
    <mc:Choice Requires="p14">
      <p:transition spd="slow" p14:dur="2000" advTm="32225"/>
    </mc:Choice>
    <mc:Fallback xmlns="">
      <p:transition spd="slow" advTm="3222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لقطة شاشة, خط يد&#10;&#10;تم إنشاء الوصف تلقائياً">
            <a:extLst>
              <a:ext uri="{FF2B5EF4-FFF2-40B4-BE49-F238E27FC236}">
                <a16:creationId xmlns:a16="http://schemas.microsoft.com/office/drawing/2014/main" id="{0383BE0A-45AC-0468-E8EE-9F343ABC58B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4800" y="1751239"/>
            <a:ext cx="11604171" cy="4137932"/>
          </a:xfrm>
          <a:prstGeom prst="rect">
            <a:avLst/>
          </a:prstGeom>
        </p:spPr>
      </p:pic>
    </p:spTree>
    <p:extLst>
      <p:ext uri="{BB962C8B-B14F-4D97-AF65-F5344CB8AC3E}">
        <p14:creationId xmlns:p14="http://schemas.microsoft.com/office/powerpoint/2010/main" val="938449415"/>
      </p:ext>
    </p:extLst>
  </p:cSld>
  <p:clrMapOvr>
    <a:masterClrMapping/>
  </p:clrMapOvr>
  <mc:AlternateContent xmlns:mc="http://schemas.openxmlformats.org/markup-compatibility/2006" xmlns:p14="http://schemas.microsoft.com/office/powerpoint/2010/main">
    <mc:Choice Requires="p14">
      <p:transition spd="slow" p14:dur="2000" advTm="62062"/>
    </mc:Choice>
    <mc:Fallback xmlns="">
      <p:transition spd="slow" advTm="6206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 y="1545771"/>
            <a:ext cx="12192000" cy="4604657"/>
          </a:xfrm>
          <a:solidFill>
            <a:schemeClr val="bg1"/>
          </a:solidFill>
        </p:spPr>
        <p:txBody>
          <a:bodyPr>
            <a:normAutofit lnSpcReduction="10000"/>
          </a:bodyPr>
          <a:lstStyle/>
          <a:p>
            <a:pPr algn="just" rtl="1">
              <a:lnSpc>
                <a:spcPct val="150000"/>
              </a:lnSpc>
            </a:pPr>
            <a:r>
              <a:rPr lang="fa-IR" sz="1400" b="1" i="0" dirty="0">
                <a:solidFill>
                  <a:srgbClr val="002060"/>
                </a:solidFill>
                <a:effectLst/>
                <a:highlight>
                  <a:srgbClr val="FFFFFF"/>
                </a:highlight>
                <a:latin typeface="Alexandria" pitchFamily="2" charset="-78"/>
                <a:cs typeface="Alexandria" pitchFamily="2" charset="-78"/>
              </a:rPr>
              <a:t>ذكاء اصطناعي ضعيف </a:t>
            </a:r>
            <a:r>
              <a:rPr lang="en-US" sz="1400" b="1" i="0" dirty="0">
                <a:solidFill>
                  <a:srgbClr val="002060"/>
                </a:solidFill>
                <a:effectLst/>
                <a:highlight>
                  <a:srgbClr val="FFFFFF"/>
                </a:highlight>
                <a:latin typeface="Alexandria" pitchFamily="2" charset="-78"/>
                <a:cs typeface="Alexandria" pitchFamily="2" charset="-78"/>
              </a:rPr>
              <a:t>Weak AI</a:t>
            </a:r>
            <a:r>
              <a:rPr lang="ar-EG" sz="1400" b="1" i="0" dirty="0">
                <a:solidFill>
                  <a:srgbClr val="002060"/>
                </a:solidFill>
                <a:effectLst/>
                <a:highlight>
                  <a:srgbClr val="FFFFFF"/>
                </a:highlight>
                <a:latin typeface="Alexandria" pitchFamily="2" charset="-78"/>
                <a:cs typeface="Alexandria" pitchFamily="2" charset="-78"/>
              </a:rPr>
              <a:t> </a:t>
            </a:r>
            <a:r>
              <a:rPr lang="fa-IR" sz="1400" b="1" i="0" dirty="0">
                <a:solidFill>
                  <a:srgbClr val="002060"/>
                </a:solidFill>
                <a:effectLst/>
                <a:highlight>
                  <a:srgbClr val="FFFFFF"/>
                </a:highlight>
                <a:latin typeface="Alexandria" pitchFamily="2" charset="-78"/>
                <a:cs typeface="Alexandria" pitchFamily="2" charset="-78"/>
              </a:rPr>
              <a:t>هل تستطيع الآلات التصرف بذكاء؟</a:t>
            </a:r>
            <a:endParaRPr lang="ar-EG" sz="1400" b="1" i="0" dirty="0">
              <a:solidFill>
                <a:srgbClr val="002060"/>
              </a:solidFill>
              <a:effectLst/>
              <a:highlight>
                <a:srgbClr val="FFFFFF"/>
              </a:highlight>
              <a:latin typeface="Alexandria" pitchFamily="2" charset="-78"/>
              <a:cs typeface="Alexandria" pitchFamily="2" charset="-78"/>
            </a:endParaRPr>
          </a:p>
          <a:p>
            <a:pPr algn="just" rtl="1">
              <a:lnSpc>
                <a:spcPct val="150000"/>
              </a:lnSpc>
            </a:pPr>
            <a:r>
              <a:rPr lang="fa-IR" sz="1400" b="0" i="0" dirty="0">
                <a:solidFill>
                  <a:srgbClr val="353C41"/>
                </a:solidFill>
                <a:effectLst/>
                <a:highlight>
                  <a:srgbClr val="FFFFFF"/>
                </a:highlight>
                <a:latin typeface="Alexandria" pitchFamily="2" charset="-78"/>
                <a:cs typeface="Alexandria" pitchFamily="2" charset="-78"/>
              </a:rPr>
              <a:t>هو الذكاء الصناعي الذي يتخصص في مجال واحد أو الذي يستطيع تنفيذ مهمة محددة فقط، فمثلاً هناك أنظمة ذكاء اصطناعي يمكنها التنبؤ بمرض محدد أو عدة أمراض لكن لا يمكنها توقع حالة الطقس. يُسمى هذا النوع أيضًا بالذكاء الاصطناعي الضيق </a:t>
            </a:r>
            <a:r>
              <a:rPr lang="en-US" sz="1400" b="0" i="0" dirty="0">
                <a:solidFill>
                  <a:srgbClr val="353C41"/>
                </a:solidFill>
                <a:effectLst/>
                <a:highlight>
                  <a:srgbClr val="FFFFFF"/>
                </a:highlight>
                <a:latin typeface="Alexandria" pitchFamily="2" charset="-78"/>
                <a:cs typeface="Alexandria" pitchFamily="2" charset="-78"/>
              </a:rPr>
              <a:t>Narrow AI </a:t>
            </a:r>
            <a:r>
              <a:rPr lang="fa-IR" sz="1400" b="0" i="0" dirty="0">
                <a:solidFill>
                  <a:srgbClr val="353C41"/>
                </a:solidFill>
                <a:effectLst/>
                <a:highlight>
                  <a:srgbClr val="FFFFFF"/>
                </a:highlight>
                <a:latin typeface="Alexandria" pitchFamily="2" charset="-78"/>
                <a:cs typeface="Alexandria" pitchFamily="2" charset="-78"/>
              </a:rPr>
              <a:t>أو الذكاء الاصطناعي المتخصص </a:t>
            </a:r>
            <a:r>
              <a:rPr lang="en-US" sz="1400" b="0" i="0" dirty="0">
                <a:solidFill>
                  <a:srgbClr val="353C41"/>
                </a:solidFill>
                <a:effectLst/>
                <a:highlight>
                  <a:srgbClr val="FFFFFF"/>
                </a:highlight>
                <a:latin typeface="Alexandria" pitchFamily="2" charset="-78"/>
                <a:cs typeface="Alexandria" pitchFamily="2" charset="-78"/>
              </a:rPr>
              <a:t>Specialized AI. </a:t>
            </a:r>
            <a:r>
              <a:rPr lang="ar-EG" sz="1400" b="0" i="0" dirty="0">
                <a:solidFill>
                  <a:srgbClr val="353C41"/>
                </a:solidFill>
                <a:effectLst/>
                <a:highlight>
                  <a:srgbClr val="FFFFFF"/>
                </a:highlight>
                <a:latin typeface="Alexandria" pitchFamily="2" charset="-78"/>
                <a:cs typeface="Alexandria" pitchFamily="2" charset="-78"/>
              </a:rPr>
              <a:t> </a:t>
            </a:r>
            <a:r>
              <a:rPr lang="fa-IR" sz="1400" b="0" i="0" dirty="0">
                <a:solidFill>
                  <a:srgbClr val="353C41"/>
                </a:solidFill>
                <a:effectLst/>
                <a:highlight>
                  <a:srgbClr val="FFFFFF"/>
                </a:highlight>
                <a:latin typeface="Alexandria" pitchFamily="2" charset="-78"/>
                <a:cs typeface="Alexandria" pitchFamily="2" charset="-78"/>
              </a:rPr>
              <a:t>عمومًا كلمة "ضعيف" تعني أن أنظمة الذكاء الاصطناعي هذه ليست قوية وغير قادرة على أداء مهام مفيدة، وهذا ليس هو الحال في وقتنا الحالي، فجميع التطبيقات الحالية للذكاء الاصطناعي تندرج تحت هذه الفئة والكثير منها يتفوق على البشر في المهام المحددة له (تسميتها بالضعيف أصبح غير دقيق).</a:t>
            </a:r>
            <a:endParaRPr lang="fa-IR" sz="1400" b="1" i="0" dirty="0">
              <a:effectLst/>
              <a:highlight>
                <a:srgbClr val="FFFFFF"/>
              </a:highlight>
              <a:latin typeface="Alexandria" pitchFamily="2" charset="-78"/>
              <a:cs typeface="Alexandria" pitchFamily="2" charset="-78"/>
            </a:endParaRPr>
          </a:p>
          <a:p>
            <a:pPr algn="r" rtl="1">
              <a:lnSpc>
                <a:spcPct val="150000"/>
              </a:lnSpc>
            </a:pPr>
            <a:r>
              <a:rPr lang="fa-IR" sz="1400" b="1" i="0" dirty="0">
                <a:solidFill>
                  <a:srgbClr val="353C41"/>
                </a:solidFill>
                <a:effectLst/>
                <a:highlight>
                  <a:srgbClr val="FFFFFF"/>
                </a:highlight>
                <a:latin typeface="Alexandria" pitchFamily="2" charset="-78"/>
                <a:cs typeface="Alexandria" pitchFamily="2" charset="-78"/>
              </a:rPr>
              <a:t>يمكننا توضيح الذكاء الصناعي الضعيف بالنقاط التالية: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الذكاء الاصطناعي الأكثر شيوعًا من بين جميع أنواع الذكاء الصناعي الأخرى (والمتوفر حاليًا) هو الذكاء الاصطناعي الضعيف.</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لا يمكن للذكاء الصناعي الضعيف أن يتعدى مجاله أو حدوده، حيث يتم تدريبه على مهمة واحدة فقط (يفشل في أي مهمة أخرى).</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المساعد الشخصي الذكي سيري </a:t>
            </a:r>
            <a:r>
              <a:rPr lang="en-US" sz="1400" b="0" i="0" dirty="0">
                <a:solidFill>
                  <a:srgbClr val="353C41"/>
                </a:solidFill>
                <a:effectLst/>
                <a:highlight>
                  <a:srgbClr val="FFFFFF"/>
                </a:highlight>
                <a:latin typeface="Alexandria" pitchFamily="2" charset="-78"/>
                <a:cs typeface="Alexandria" pitchFamily="2" charset="-78"/>
              </a:rPr>
              <a:t>Siri </a:t>
            </a:r>
            <a:r>
              <a:rPr lang="fa-IR" sz="1400" b="0" i="0" dirty="0">
                <a:solidFill>
                  <a:srgbClr val="353C41"/>
                </a:solidFill>
                <a:effectLst/>
                <a:highlight>
                  <a:srgbClr val="FFFFFF"/>
                </a:highlight>
                <a:latin typeface="Alexandria" pitchFamily="2" charset="-78"/>
                <a:cs typeface="Alexandria" pitchFamily="2" charset="-78"/>
              </a:rPr>
              <a:t>هو مثال جيد عن هذا النوع، إضافةً إلى حاسوب واتسون </a:t>
            </a:r>
            <a:r>
              <a:rPr lang="en-US" sz="1400" b="0" i="0" dirty="0">
                <a:solidFill>
                  <a:srgbClr val="353C41"/>
                </a:solidFill>
                <a:effectLst/>
                <a:highlight>
                  <a:srgbClr val="FFFFFF"/>
                </a:highlight>
                <a:latin typeface="Alexandria" pitchFamily="2" charset="-78"/>
                <a:cs typeface="Alexandria" pitchFamily="2" charset="-78"/>
              </a:rPr>
              <a:t>Watson </a:t>
            </a:r>
            <a:r>
              <a:rPr lang="fa-IR" sz="1400" b="0" i="0" dirty="0">
                <a:solidFill>
                  <a:srgbClr val="353C41"/>
                </a:solidFill>
                <a:effectLst/>
                <a:highlight>
                  <a:srgbClr val="FFFFFF"/>
                </a:highlight>
                <a:latin typeface="Alexandria" pitchFamily="2" charset="-78"/>
                <a:cs typeface="Alexandria" pitchFamily="2" charset="-78"/>
              </a:rPr>
              <a:t>العملاق الخاص بشركة </a:t>
            </a:r>
            <a:r>
              <a:rPr lang="en-US" sz="1400" b="0" i="0" dirty="0">
                <a:solidFill>
                  <a:srgbClr val="353C41"/>
                </a:solidFill>
                <a:effectLst/>
                <a:highlight>
                  <a:srgbClr val="FFFFFF"/>
                </a:highlight>
                <a:latin typeface="Alexandria" pitchFamily="2" charset="-78"/>
                <a:cs typeface="Alexandria" pitchFamily="2" charset="-78"/>
              </a:rPr>
              <a:t>IBM </a:t>
            </a:r>
            <a:r>
              <a:rPr lang="fa-IR" sz="1400" b="0" i="0" dirty="0">
                <a:solidFill>
                  <a:srgbClr val="353C41"/>
                </a:solidFill>
                <a:effectLst/>
                <a:highlight>
                  <a:srgbClr val="FFFFFF"/>
                </a:highlight>
                <a:latin typeface="Alexandria" pitchFamily="2" charset="-78"/>
                <a:cs typeface="Alexandria" pitchFamily="2" charset="-78"/>
              </a:rPr>
              <a:t>أيضًا، حيث يستخدم نهج النظام الخبير جنبًا إلى جنب مع التعلم الآلي ومعالجة اللغة الطبيعية.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من الأمثلة الأخرى على هذا النوع هي السيارات ذاتية القيادة، والتعرف على الكلام، والتعرف على الصور وتصنيف النصوص والترجمة الآلية …إلخ.</a:t>
            </a:r>
          </a:p>
        </p:txBody>
      </p:sp>
    </p:spTree>
    <p:extLst>
      <p:ext uri="{BB962C8B-B14F-4D97-AF65-F5344CB8AC3E}">
        <p14:creationId xmlns:p14="http://schemas.microsoft.com/office/powerpoint/2010/main" val="1537367318"/>
      </p:ext>
    </p:extLst>
  </p:cSld>
  <p:clrMapOvr>
    <a:masterClrMapping/>
  </p:clrMapOvr>
  <mc:AlternateContent xmlns:mc="http://schemas.openxmlformats.org/markup-compatibility/2006" xmlns:p14="http://schemas.microsoft.com/office/powerpoint/2010/main">
    <mc:Choice Requires="p14">
      <p:transition spd="slow" p14:dur="2000" advTm="138086"/>
    </mc:Choice>
    <mc:Fallback xmlns="">
      <p:transition spd="slow" advTm="1380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68D7B49-7D1F-3682-AA21-7B906EB513D8}"/>
              </a:ext>
            </a:extLst>
          </p:cNvPr>
          <p:cNvSpPr>
            <a:spLocks noGrp="1"/>
          </p:cNvSpPr>
          <p:nvPr>
            <p:ph type="subTitle" idx="1"/>
          </p:nvPr>
        </p:nvSpPr>
        <p:spPr>
          <a:xfrm>
            <a:off x="108857" y="2231571"/>
            <a:ext cx="11985171" cy="3461658"/>
          </a:xfrm>
          <a:solidFill>
            <a:schemeClr val="bg1"/>
          </a:solidFill>
        </p:spPr>
        <p:txBody>
          <a:bodyPr>
            <a:normAutofit/>
          </a:bodyPr>
          <a:lstStyle/>
          <a:p>
            <a:pPr algn="just" rtl="1">
              <a:lnSpc>
                <a:spcPct val="150000"/>
              </a:lnSpc>
            </a:pPr>
            <a:r>
              <a:rPr lang="fa-IR" sz="1800" b="1" i="0" dirty="0">
                <a:solidFill>
                  <a:srgbClr val="002060"/>
                </a:solidFill>
                <a:effectLst/>
                <a:latin typeface="Alexandria" pitchFamily="2" charset="-78"/>
                <a:cs typeface="Alexandria" pitchFamily="2" charset="-78"/>
              </a:rPr>
              <a:t>ذكاء اصطناعي قوي </a:t>
            </a:r>
            <a:r>
              <a:rPr lang="en-US" sz="1800" b="1" i="0" dirty="0">
                <a:solidFill>
                  <a:srgbClr val="002060"/>
                </a:solidFill>
                <a:effectLst/>
                <a:latin typeface="Alexandria" pitchFamily="2" charset="-78"/>
                <a:cs typeface="Alexandria" pitchFamily="2" charset="-78"/>
              </a:rPr>
              <a:t>Strong AI: </a:t>
            </a:r>
            <a:r>
              <a:rPr lang="ar-EG" sz="1800" b="1" i="0" dirty="0">
                <a:solidFill>
                  <a:srgbClr val="002060"/>
                </a:solidFill>
                <a:effectLst/>
                <a:latin typeface="Alexandria" pitchFamily="2" charset="-78"/>
                <a:cs typeface="Alexandria" pitchFamily="2" charset="-78"/>
              </a:rPr>
              <a:t> </a:t>
            </a:r>
            <a:r>
              <a:rPr lang="fa-IR" sz="1800" b="1" i="0" dirty="0">
                <a:solidFill>
                  <a:srgbClr val="002060"/>
                </a:solidFill>
                <a:effectLst/>
                <a:latin typeface="Alexandria" pitchFamily="2" charset="-78"/>
                <a:cs typeface="Alexandria" pitchFamily="2" charset="-78"/>
              </a:rPr>
              <a:t>هل يمكن للآلات أن تفكر؟</a:t>
            </a:r>
            <a:endParaRPr lang="ar-EG" sz="18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53C41"/>
                </a:solidFill>
                <a:effectLst/>
                <a:latin typeface="Alexandria" pitchFamily="2" charset="-78"/>
                <a:cs typeface="Alexandria" pitchFamily="2" charset="-78"/>
              </a:rPr>
              <a:t> </a:t>
            </a:r>
            <a:r>
              <a:rPr lang="fa-IR" sz="1600" b="1" i="0" dirty="0">
                <a:solidFill>
                  <a:srgbClr val="353C41"/>
                </a:solidFill>
                <a:effectLst/>
                <a:latin typeface="Alexandria" pitchFamily="2" charset="-78"/>
                <a:cs typeface="Alexandria" pitchFamily="2" charset="-78"/>
              </a:rPr>
              <a:t>توضيح الذكاء الصناعي القوي بالنقاط التالية: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مصطلح يشير إلى فكرة وجود آلة ذات ذكاء عام يمكنها التعلم وتطبيق ذكائها لحل كل مشكلة.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يمكن للذكاء الاصطناعي القوي أن يفكر ويستوعب ويتصرف بطريقة مكافئة للبشر، كما يمكنه أداء أي مهمة فكرية بكفاءة مثل الإنسان.</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في الوقت الحالي، لا يوجد مثل هذا النظام.</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يركز الباحثون في جميع أنحاء العالم الآن على تطوير الآلات باستخدام الذكاء الاصطناعي القوي.</a:t>
            </a:r>
          </a:p>
        </p:txBody>
      </p:sp>
    </p:spTree>
    <p:extLst>
      <p:ext uri="{BB962C8B-B14F-4D97-AF65-F5344CB8AC3E}">
        <p14:creationId xmlns:p14="http://schemas.microsoft.com/office/powerpoint/2010/main" val="748030412"/>
      </p:ext>
    </p:extLst>
  </p:cSld>
  <p:clrMapOvr>
    <a:masterClrMapping/>
  </p:clrMapOvr>
  <mc:AlternateContent xmlns:mc="http://schemas.openxmlformats.org/markup-compatibility/2006" xmlns:p14="http://schemas.microsoft.com/office/powerpoint/2010/main">
    <mc:Choice Requires="p14">
      <p:transition spd="slow" p14:dur="2000" advTm="106633"/>
    </mc:Choice>
    <mc:Fallback xmlns="">
      <p:transition spd="slow" advTm="10663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B73F6CC-1DDA-7D93-B867-52F676D46923}"/>
              </a:ext>
            </a:extLst>
          </p:cNvPr>
          <p:cNvSpPr>
            <a:spLocks noGrp="1"/>
          </p:cNvSpPr>
          <p:nvPr>
            <p:ph type="subTitle" idx="1"/>
          </p:nvPr>
        </p:nvSpPr>
        <p:spPr>
          <a:xfrm>
            <a:off x="468087" y="1665513"/>
            <a:ext cx="11440884" cy="4332515"/>
          </a:xfrm>
          <a:solidFill>
            <a:schemeClr val="bg1"/>
          </a:solidFill>
        </p:spPr>
        <p:txBody>
          <a:bodyPr>
            <a:normAutofit fontScale="92500"/>
          </a:bodyPr>
          <a:lstStyle/>
          <a:p>
            <a:pPr algn="just" rtl="1">
              <a:lnSpc>
                <a:spcPct val="160000"/>
              </a:lnSpc>
            </a:pPr>
            <a:r>
              <a:rPr lang="fa-IR" sz="1900" b="1" i="0" dirty="0">
                <a:solidFill>
                  <a:srgbClr val="002060"/>
                </a:solidFill>
                <a:effectLst/>
                <a:highlight>
                  <a:srgbClr val="FFFFFF"/>
                </a:highlight>
                <a:latin typeface="Alexandria" pitchFamily="2" charset="-78"/>
                <a:cs typeface="Alexandria" pitchFamily="2" charset="-78"/>
              </a:rPr>
              <a:t>ذكاء اصطناعي خارق </a:t>
            </a:r>
            <a:r>
              <a:rPr lang="en-US" sz="1900" b="1" i="0" dirty="0">
                <a:solidFill>
                  <a:srgbClr val="002060"/>
                </a:solidFill>
                <a:effectLst/>
                <a:highlight>
                  <a:srgbClr val="FFFFFF"/>
                </a:highlight>
                <a:latin typeface="Alexandria" pitchFamily="2" charset="-78"/>
                <a:cs typeface="Alexandria" pitchFamily="2" charset="-78"/>
              </a:rPr>
              <a:t>Super AI</a:t>
            </a:r>
            <a:r>
              <a:rPr lang="ar-EG" sz="1900" b="1" i="0" dirty="0">
                <a:solidFill>
                  <a:srgbClr val="002060"/>
                </a:solidFill>
                <a:effectLst/>
                <a:highlight>
                  <a:srgbClr val="FFFFFF"/>
                </a:highlight>
                <a:latin typeface="Alexandria" pitchFamily="2" charset="-78"/>
                <a:cs typeface="Alexandria" pitchFamily="2" charset="-78"/>
              </a:rPr>
              <a:t>:</a:t>
            </a:r>
            <a:endParaRPr lang="en-US" sz="1900" b="1" i="0" dirty="0">
              <a:solidFill>
                <a:srgbClr val="002060"/>
              </a:solidFill>
              <a:effectLst/>
              <a:highlight>
                <a:srgbClr val="FFFFFF"/>
              </a:highlight>
              <a:latin typeface="Alexandria" pitchFamily="2" charset="-78"/>
              <a:cs typeface="Alexandria" pitchFamily="2" charset="-78"/>
            </a:endParaRPr>
          </a:p>
          <a:p>
            <a:pPr algn="just" rtl="1">
              <a:lnSpc>
                <a:spcPct val="160000"/>
              </a:lnSpc>
            </a:pPr>
            <a:r>
              <a:rPr lang="fa-IR" sz="1600" b="0" i="0" dirty="0">
                <a:solidFill>
                  <a:srgbClr val="353C41"/>
                </a:solidFill>
                <a:effectLst/>
                <a:highlight>
                  <a:srgbClr val="FFFFFF"/>
                </a:highlight>
                <a:latin typeface="Alexandria" pitchFamily="2" charset="-78"/>
                <a:cs typeface="Alexandria" pitchFamily="2" charset="-78"/>
              </a:rPr>
              <a:t>يصف هذا المصطلح سيناريو يتحسن فيه الذكاء الاصطناعي ذاتيًا بطريقة متسارعة ويتجاوز الذكاء البشري -بعبارةٍ أخرى، يصبح ذكاءً خارقًا.</a:t>
            </a:r>
          </a:p>
          <a:p>
            <a:pPr algn="just" rtl="1">
              <a:lnSpc>
                <a:spcPct val="160000"/>
              </a:lnSpc>
            </a:pPr>
            <a:r>
              <a:rPr lang="fa-IR" sz="1600" b="1" i="0" dirty="0">
                <a:solidFill>
                  <a:srgbClr val="353C41"/>
                </a:solidFill>
                <a:effectLst/>
                <a:highlight>
                  <a:srgbClr val="FFFFFF"/>
                </a:highlight>
                <a:latin typeface="Alexandria" pitchFamily="2" charset="-78"/>
                <a:cs typeface="Alexandria" pitchFamily="2" charset="-78"/>
              </a:rPr>
              <a:t>يمكننا توضيح الذكاء الصناعي الخارق بالنقاط التالية: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الذكاء الصناعي الخارق هو مستوى الأنظمة الذكية حيث يمكن للآلات فيه أن تتفوق على الذكاء البشري، ويمكن أن تؤدي أي مهمة بطريقة أفضل من الإنسان ذي الخصائص المعرفية. وهو نتيجة للذكاء الاصطناعي العام </a:t>
            </a:r>
            <a:r>
              <a:rPr lang="en-US" sz="1600" b="0" i="0" dirty="0">
                <a:solidFill>
                  <a:srgbClr val="353C41"/>
                </a:solidFill>
                <a:effectLst/>
                <a:highlight>
                  <a:srgbClr val="FFFFFF"/>
                </a:highlight>
                <a:latin typeface="Alexandria" pitchFamily="2" charset="-78"/>
                <a:cs typeface="Alexandria" pitchFamily="2" charset="-78"/>
              </a:rPr>
              <a:t>General AI.</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يتضمن الذكاء الصناعي الخارق أمورًا مثل الذكاء الحقيقي والتفكير والإدراك والوعي وحل الألغاز وإصدار الأحكام والتخطيط والتعلم والتواصل.</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يرتبط الذكاء الصناعي الخارق بمفهوم التفرد التكنولوجي، الذي يفترض أن الآلات فائقة الذكاء سوف تتفوق على الحضارة البشرية.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لا يزال مفهومًا افتراضيًا للذكاء الاصطناعي.</a:t>
            </a:r>
          </a:p>
        </p:txBody>
      </p:sp>
    </p:spTree>
    <p:extLst>
      <p:ext uri="{BB962C8B-B14F-4D97-AF65-F5344CB8AC3E}">
        <p14:creationId xmlns:p14="http://schemas.microsoft.com/office/powerpoint/2010/main" val="4163569263"/>
      </p:ext>
    </p:extLst>
  </p:cSld>
  <p:clrMapOvr>
    <a:masterClrMapping/>
  </p:clrMapOvr>
  <mc:AlternateContent xmlns:mc="http://schemas.openxmlformats.org/markup-compatibility/2006" xmlns:p14="http://schemas.microsoft.com/office/powerpoint/2010/main">
    <mc:Choice Requires="p14">
      <p:transition spd="slow" p14:dur="2000" advTm="140902"/>
    </mc:Choice>
    <mc:Fallback xmlns="">
      <p:transition spd="slow" advTm="14090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عنصر نائب للمحتوى 7">
            <a:extLst>
              <a:ext uri="{FF2B5EF4-FFF2-40B4-BE49-F238E27FC236}">
                <a16:creationId xmlns:a16="http://schemas.microsoft.com/office/drawing/2014/main" id="{1C4598C5-CACA-E610-6AD6-33B2186BAAA1}"/>
              </a:ext>
            </a:extLst>
          </p:cNvPr>
          <p:cNvSpPr>
            <a:spLocks noGrp="1"/>
          </p:cNvSpPr>
          <p:nvPr>
            <p:ph idx="1"/>
          </p:nvPr>
        </p:nvSpPr>
        <p:spPr>
          <a:xfrm>
            <a:off x="76200" y="1447800"/>
            <a:ext cx="12039600" cy="4761820"/>
          </a:xfrm>
          <a:solidFill>
            <a:schemeClr val="bg1"/>
          </a:solidFill>
        </p:spPr>
        <p:txBody>
          <a:bodyPr>
            <a:noAutofit/>
          </a:bodyPr>
          <a:lstStyle/>
          <a:p>
            <a:pPr marL="0" indent="0" algn="just" rtl="1">
              <a:lnSpc>
                <a:spcPct val="170000"/>
              </a:lnSpc>
              <a:buNone/>
            </a:pPr>
            <a:endParaRPr lang="ar-EG" sz="1500" b="1" i="0" dirty="0">
              <a:solidFill>
                <a:srgbClr val="03759A"/>
              </a:solidFill>
              <a:effectLst/>
              <a:latin typeface="Alexandria" pitchFamily="2" charset="-78"/>
              <a:cs typeface="Alexandria" pitchFamily="2" charset="-78"/>
            </a:endParaRP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الدردشة</a:t>
            </a:r>
            <a:r>
              <a:rPr lang="ar-EG" sz="1500" b="1" i="0" dirty="0">
                <a:solidFill>
                  <a:srgbClr val="03759A"/>
                </a:solidFill>
                <a:effectLst/>
                <a:latin typeface="Alexandria" pitchFamily="2" charset="-78"/>
                <a:cs typeface="Alexandria" pitchFamily="2" charset="-78"/>
              </a:rPr>
              <a:t>: </a:t>
            </a:r>
            <a:r>
              <a:rPr lang="ar-EG" sz="1500" dirty="0">
                <a:solidFill>
                  <a:srgbClr val="303D47"/>
                </a:solidFill>
                <a:latin typeface="Alexandria" pitchFamily="2" charset="-78"/>
                <a:cs typeface="Alexandria" pitchFamily="2" charset="-78"/>
              </a:rPr>
              <a:t>ي</a:t>
            </a:r>
            <a:r>
              <a:rPr lang="fa-IR" sz="1500" b="0" i="0" dirty="0">
                <a:solidFill>
                  <a:srgbClr val="303D47"/>
                </a:solidFill>
                <a:effectLst/>
                <a:latin typeface="Alexandria" pitchFamily="2" charset="-78"/>
                <a:cs typeface="Alexandria" pitchFamily="2" charset="-78"/>
              </a:rPr>
              <a:t>عد روبوت الدردشة من أبرز أفكار مشروع الذكاء الاصطناعي التي يمكن للمبتدئين تنفيذها، وهو عبارة عن برنامج يمكنه محاكاة محادثة مع مستخدم، ويُستخدم في عدة أغراض مثل خدمة العملاء أو تعلم اللغة، وذلك باستخدام أدوات مثل </a:t>
            </a:r>
            <a:r>
              <a:rPr lang="en-US" sz="1500" b="0" i="0" dirty="0">
                <a:solidFill>
                  <a:srgbClr val="303D47"/>
                </a:solidFill>
                <a:effectLst/>
                <a:latin typeface="Alexandria" pitchFamily="2" charset="-78"/>
                <a:cs typeface="Alexandria" pitchFamily="2" charset="-78"/>
              </a:rPr>
              <a:t>Dialog flow </a:t>
            </a:r>
            <a:r>
              <a:rPr lang="fa-IR" sz="1500" b="0" i="0" dirty="0">
                <a:solidFill>
                  <a:srgbClr val="303D47"/>
                </a:solidFill>
                <a:effectLst/>
                <a:latin typeface="Alexandria" pitchFamily="2" charset="-78"/>
                <a:cs typeface="Alexandria" pitchFamily="2" charset="-78"/>
              </a:rPr>
              <a:t>و </a:t>
            </a:r>
            <a:r>
              <a:rPr lang="en-US" sz="1500" b="0" i="0" dirty="0" err="1">
                <a:solidFill>
                  <a:srgbClr val="303D47"/>
                </a:solidFill>
                <a:effectLst/>
                <a:latin typeface="Alexandria" pitchFamily="2" charset="-78"/>
                <a:cs typeface="Alexandria" pitchFamily="2" charset="-78"/>
              </a:rPr>
              <a:t>Botpress</a:t>
            </a:r>
            <a:r>
              <a:rPr lang="en-US" sz="1500" b="0" i="0" dirty="0">
                <a:solidFill>
                  <a:srgbClr val="303D47"/>
                </a:solidFill>
                <a:effectLst/>
                <a:latin typeface="Alexandria" pitchFamily="2" charset="-78"/>
                <a:cs typeface="Alexandria" pitchFamily="2" charset="-78"/>
              </a:rPr>
              <a:t>.</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منصة تحليلات تنبؤية</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في هذا المشروع، يتم إنشاء منصة قائمة على الذكاء الاصطناعي متخصصة في التحليلات التنبؤية والتي تستعين بالبيانات التاريخية لعمل تنبؤات حول الأحداث المستقبلية، إذ يمكن من خلالها التنبؤ بأحوال الطقس أو أسعار الأسهم.</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تطبيق الكشف عن الاحتيال</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يمكن تطوير تطبيق للكشف عن الاحتيال قائم على الذكاء الاصطناعي، إذ تحتاج إليه الشركات من أجل  تحديد الأنشطة الاحتيالية في المعاملات المالية مثل التأمين أو بطاقات الائتمان، وذلك باستخدام  خوارزميات التعلم الآلي مثل الانحدار اللوجستي أو أشجار القرار.</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إنشاء المحتو</a:t>
            </a:r>
            <a:r>
              <a:rPr lang="ar-EG" sz="1500" b="1" i="0" dirty="0">
                <a:solidFill>
                  <a:srgbClr val="03759A"/>
                </a:solidFill>
                <a:effectLst/>
                <a:latin typeface="Alexandria" pitchFamily="2" charset="-78"/>
                <a:cs typeface="Alexandria" pitchFamily="2" charset="-78"/>
              </a:rPr>
              <a:t>ي: </a:t>
            </a:r>
            <a:r>
              <a:rPr lang="ar-EG" sz="1500" dirty="0">
                <a:solidFill>
                  <a:srgbClr val="303D47"/>
                </a:solidFill>
                <a:latin typeface="Alexandria" pitchFamily="2" charset="-78"/>
                <a:cs typeface="Alexandria" pitchFamily="2" charset="-78"/>
              </a:rPr>
              <a:t>ت</a:t>
            </a:r>
            <a:r>
              <a:rPr lang="fa-IR" sz="1500" b="0" i="0" dirty="0">
                <a:solidFill>
                  <a:srgbClr val="303D47"/>
                </a:solidFill>
                <a:effectLst/>
                <a:latin typeface="Alexandria" pitchFamily="2" charset="-78"/>
                <a:cs typeface="Alexandria" pitchFamily="2" charset="-78"/>
              </a:rPr>
              <a:t>عد روبوتات إنشاء المحتوى التي تعمل بالذكاء الاصطناعي من أفضل مشروعات هذه التقنية والتي يمكن للمبتدئين التفكير في تطويرها سواء بشكل فردي أو بمساعدة شركة خدمات ذكاء اصطناعي مُعتمدة، ومن أمثلة تلك الروبوتات </a:t>
            </a:r>
            <a:r>
              <a:rPr lang="en-US" sz="1500" b="0" i="0" dirty="0">
                <a:solidFill>
                  <a:srgbClr val="303D47"/>
                </a:solidFill>
                <a:effectLst/>
                <a:latin typeface="Alexandria" pitchFamily="2" charset="-78"/>
                <a:cs typeface="Alexandria" pitchFamily="2" charset="-78"/>
              </a:rPr>
              <a:t>ChatGPT.</a:t>
            </a:r>
            <a:endParaRPr lang="fa-IR" sz="1500" b="1" i="0" dirty="0">
              <a:solidFill>
                <a:srgbClr val="03274C"/>
              </a:solidFill>
              <a:effectLst/>
              <a:latin typeface="Alexandria" pitchFamily="2" charset="-78"/>
              <a:cs typeface="Alexandria" pitchFamily="2" charset="-78"/>
            </a:endParaRPr>
          </a:p>
          <a:p>
            <a:pPr marL="0" indent="0">
              <a:lnSpc>
                <a:spcPct val="170000"/>
              </a:lnSpc>
              <a:buNone/>
            </a:pPr>
            <a:endParaRPr lang="en-US" sz="1200" dirty="0">
              <a:latin typeface="Alexandria" pitchFamily="2" charset="-78"/>
              <a:cs typeface="Alexandria" pitchFamily="2" charset="-78"/>
            </a:endParaRPr>
          </a:p>
        </p:txBody>
      </p:sp>
      <p:pic>
        <p:nvPicPr>
          <p:cNvPr id="3" name="صورة 2" descr="صورة تحتوي على شكل, دائرة, التلون, تناظر&#10;&#10;تم إنشاء الوصف تلقائياً">
            <a:extLst>
              <a:ext uri="{FF2B5EF4-FFF2-40B4-BE49-F238E27FC236}">
                <a16:creationId xmlns:a16="http://schemas.microsoft.com/office/drawing/2014/main" id="{78DC4D44-B3A1-9AA3-A066-622BF203567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15643" y="6096000"/>
            <a:ext cx="729343" cy="762000"/>
          </a:xfrm>
          <a:prstGeom prst="rect">
            <a:avLst/>
          </a:prstGeom>
        </p:spPr>
      </p:pic>
      <p:sp>
        <p:nvSpPr>
          <p:cNvPr id="9" name="مستطيل 8">
            <a:extLst>
              <a:ext uri="{FF2B5EF4-FFF2-40B4-BE49-F238E27FC236}">
                <a16:creationId xmlns:a16="http://schemas.microsoft.com/office/drawing/2014/main" id="{7DBEACF1-AA77-0DBD-64EB-A5D7368B2AA9}"/>
              </a:ext>
            </a:extLst>
          </p:cNvPr>
          <p:cNvSpPr/>
          <p:nvPr/>
        </p:nvSpPr>
        <p:spPr>
          <a:xfrm>
            <a:off x="4580200" y="1447800"/>
            <a:ext cx="3031599" cy="400110"/>
          </a:xfrm>
          <a:prstGeom prst="rect">
            <a:avLst/>
          </a:prstGeom>
          <a:noFill/>
        </p:spPr>
        <p:txBody>
          <a:bodyPr wrap="none" lIns="91440" tIns="45720" rIns="91440" bIns="45720">
            <a:spAutoFit/>
          </a:bodyPr>
          <a:lstStyle/>
          <a:p>
            <a:pPr algn="ctr"/>
            <a:r>
              <a:rPr lang="ar-EG"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أ</a:t>
            </a:r>
            <a:r>
              <a:rPr lang="fa-IR"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فكار الذكاء الاصطناعي</a:t>
            </a:r>
            <a:endParaRPr lang="en-US" sz="20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3948079306"/>
      </p:ext>
    </p:extLst>
  </p:cSld>
  <p:clrMapOvr>
    <a:masterClrMapping/>
  </p:clrMapOvr>
  <mc:AlternateContent xmlns:mc="http://schemas.openxmlformats.org/markup-compatibility/2006" xmlns:p14="http://schemas.microsoft.com/office/powerpoint/2010/main">
    <mc:Choice Requires="p14">
      <p:transition spd="slow" p14:dur="2000" advTm="100487"/>
    </mc:Choice>
    <mc:Fallback xmlns="">
      <p:transition spd="slow" advTm="1004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4236131" y="1251857"/>
            <a:ext cx="3932237" cy="457201"/>
          </a:xfrm>
          <a:solidFill>
            <a:srgbClr val="B9EDFF"/>
          </a:solidFill>
        </p:spPr>
        <p:txBody>
          <a:bodyPr/>
          <a:lstStyle/>
          <a:p>
            <a:pPr algn="ctr"/>
            <a:r>
              <a:rPr lang="ar-EG" sz="1800" b="1">
                <a:latin typeface="Alexandria" pitchFamily="2" charset="-78"/>
                <a:cs typeface="Alexandria" pitchFamily="2" charset="-78"/>
              </a:rPr>
              <a:t>نموذج للذكاء الاصطناعي العالمي</a:t>
            </a:r>
            <a:endParaRPr lang="en-US" sz="1800" b="1">
              <a:latin typeface="Alexandria" pitchFamily="2" charset="-78"/>
              <a:cs typeface="Alexandria" pitchFamily="2" charset="-78"/>
            </a:endParaRPr>
          </a:p>
        </p:txBody>
      </p:sp>
      <p:pic>
        <p:nvPicPr>
          <p:cNvPr id="14" name="عنصر نائب للمحتوى 13" descr="صورة تحتوي على نص, الوجه الإنساني, تلبيس, شخص&#10;&#10;تم إنشاء الوصف تلقائياً">
            <a:extLst>
              <a:ext uri="{FF2B5EF4-FFF2-40B4-BE49-F238E27FC236}">
                <a16:creationId xmlns:a16="http://schemas.microsoft.com/office/drawing/2014/main" id="{14B5653E-FB56-FAB2-CF58-255411B77E3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168368" y="1926771"/>
            <a:ext cx="3639184" cy="4192589"/>
          </a:xfrm>
        </p:spPr>
      </p:pic>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28601" y="2481943"/>
            <a:ext cx="7707086" cy="2895601"/>
          </a:xfrm>
          <a:solidFill>
            <a:schemeClr val="bg1"/>
          </a:solidFill>
        </p:spPr>
        <p:txBody>
          <a:bodyPr/>
          <a:lstStyle/>
          <a:p>
            <a:pPr algn="just" rtl="1">
              <a:lnSpc>
                <a:spcPct val="150000"/>
              </a:lnSpc>
            </a:pPr>
            <a:r>
              <a:rPr lang="fa-IR" dirty="0">
                <a:latin typeface="Alexandria" pitchFamily="2" charset="-78"/>
                <a:cs typeface="Alexandria" pitchFamily="2" charset="-78"/>
              </a:rPr>
              <a:t>ظهر الروبوت صوفيا لأول مرة في عام 2016، فهذا الروبوت الشبيه بالإنسان يجسد الأحلام لمستقبل الذكاء الاصطناعي، حيث إنه مزيج فريد من العلوم والهندسة والفن، </a:t>
            </a:r>
            <a:endParaRPr lang="en-US" dirty="0">
              <a:latin typeface="Alexandria" pitchFamily="2" charset="-78"/>
              <a:cs typeface="Alexandria" pitchFamily="2" charset="-78"/>
            </a:endParaRPr>
          </a:p>
          <a:p>
            <a:pPr algn="just" rtl="1">
              <a:lnSpc>
                <a:spcPct val="150000"/>
              </a:lnSpc>
            </a:pPr>
            <a:r>
              <a:rPr lang="fa-IR" dirty="0">
                <a:latin typeface="Alexandria" pitchFamily="2" charset="-78"/>
                <a:cs typeface="Alexandria" pitchFamily="2" charset="-78"/>
              </a:rPr>
              <a:t>صوفيا هي في الوقت نفسه شخصية خيال علمية من صنع الإنسان تصور مستقبل الذكاء الاصطناعي والروبوتات، ومنصة للروبوتات المتقدمة وأبحاث الذكاء الاصطناعي، والروبوت الذكي اصطناعيًا "صوفيا" الذي ابتكرته وبرمجته شركة</a:t>
            </a:r>
            <a:r>
              <a:rPr lang="en-US" dirty="0">
                <a:latin typeface="Alexandria" pitchFamily="2" charset="-78"/>
                <a:cs typeface="Alexandria" pitchFamily="2" charset="-78"/>
              </a:rPr>
              <a:t>Hanson Robotics</a:t>
            </a:r>
            <a:r>
              <a:rPr lang="ar-EG" dirty="0">
                <a:latin typeface="Alexandria" pitchFamily="2" charset="-78"/>
                <a:cs typeface="Alexandria" pitchFamily="2" charset="-78"/>
              </a:rPr>
              <a:t> </a:t>
            </a:r>
            <a:r>
              <a:rPr lang="en-US" dirty="0">
                <a:latin typeface="Alexandria" pitchFamily="2" charset="-78"/>
                <a:cs typeface="Alexandria" pitchFamily="2" charset="-78"/>
              </a:rPr>
              <a:t> </a:t>
            </a:r>
            <a:r>
              <a:rPr lang="fa-IR" dirty="0">
                <a:latin typeface="Alexandria" pitchFamily="2" charset="-78"/>
                <a:cs typeface="Alexandria" pitchFamily="2" charset="-78"/>
              </a:rPr>
              <a:t>وهي شركة روبوتات بشرية مقرها هونغ كونغ، هو أول روبوت في العالم يتم الاعتراف به كمواطن سعودي.</a:t>
            </a:r>
          </a:p>
        </p:txBody>
      </p:sp>
      <p:pic>
        <p:nvPicPr>
          <p:cNvPr id="3" name="صورة 2" descr="صورة تحتوي على شكل, دائرة, التلون, تناظر&#10;&#10;تم إنشاء الوصف تلقائياً">
            <a:extLst>
              <a:ext uri="{FF2B5EF4-FFF2-40B4-BE49-F238E27FC236}">
                <a16:creationId xmlns:a16="http://schemas.microsoft.com/office/drawing/2014/main" id="{7407E532-92C5-6212-996E-405D9C77DD1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116286" y="5945187"/>
            <a:ext cx="685800" cy="783772"/>
          </a:xfrm>
          <a:prstGeom prst="rect">
            <a:avLst/>
          </a:prstGeom>
        </p:spPr>
      </p:pic>
    </p:spTree>
    <p:extLst>
      <p:ext uri="{BB962C8B-B14F-4D97-AF65-F5344CB8AC3E}">
        <p14:creationId xmlns:p14="http://schemas.microsoft.com/office/powerpoint/2010/main" val="1287135727"/>
      </p:ext>
    </p:extLst>
  </p:cSld>
  <p:clrMapOvr>
    <a:masterClrMapping/>
  </p:clrMapOvr>
  <mc:AlternateContent xmlns:mc="http://schemas.openxmlformats.org/markup-compatibility/2006" xmlns:p14="http://schemas.microsoft.com/office/powerpoint/2010/main">
    <mc:Choice Requires="p14">
      <p:transition spd="slow" p14:dur="2000" advTm="33627"/>
    </mc:Choice>
    <mc:Fallback xmlns="">
      <p:transition spd="slow" advTm="3362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BC9B591C-9814-B25B-1C02-CD502B065704}"/>
              </a:ext>
            </a:extLst>
          </p:cNvPr>
          <p:cNvSpPr>
            <a:spLocks noGrp="1"/>
          </p:cNvSpPr>
          <p:nvPr>
            <p:ph type="subTitle" idx="1"/>
          </p:nvPr>
        </p:nvSpPr>
        <p:spPr>
          <a:xfrm>
            <a:off x="413657" y="1632857"/>
            <a:ext cx="11451771" cy="4561114"/>
          </a:xfrm>
          <a:solidFill>
            <a:schemeClr val="bg1"/>
          </a:solidFill>
        </p:spPr>
        <p:txBody>
          <a:bodyPr>
            <a:normAutofit fontScale="92500" lnSpcReduction="20000"/>
          </a:bodyPr>
          <a:lstStyle/>
          <a:p>
            <a:pPr rtl="1">
              <a:lnSpc>
                <a:spcPct val="150000"/>
              </a:lnSpc>
            </a:pPr>
            <a:r>
              <a:rPr lang="fa-IR" b="1" dirty="0">
                <a:solidFill>
                  <a:srgbClr val="C00000"/>
                </a:solidFill>
                <a:effectLst/>
                <a:latin typeface="Alexandria" pitchFamily="2" charset="-78"/>
                <a:cs typeface="Alexandria" pitchFamily="2" charset="-78"/>
              </a:rPr>
              <a:t>أفضل 7 ابتكارات في مجال الذكاء الاصطناعي خلال عام 2023</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 فوتوشوب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اكتشاف السلع المُقلدة</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روبوت الدردشة جي بي تي-4</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تحويل الخيال لواقع</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أفلام روائية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عيون في السماء</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الحماية من حرائق الغابات</a:t>
            </a: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8443100"/>
      </p:ext>
    </p:extLst>
  </p:cSld>
  <p:clrMapOvr>
    <a:masterClrMapping/>
  </p:clrMapOvr>
  <mc:AlternateContent xmlns:mc="http://schemas.openxmlformats.org/markup-compatibility/2006" xmlns:p14="http://schemas.microsoft.com/office/powerpoint/2010/main">
    <mc:Choice Requires="p14">
      <p:transition spd="slow" p14:dur="2000" advTm="320587"/>
    </mc:Choice>
    <mc:Fallback xmlns="">
      <p:transition spd="slow" advTm="3205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3222171" y="1251857"/>
            <a:ext cx="4946197" cy="478972"/>
          </a:xfrm>
          <a:solidFill>
            <a:srgbClr val="B9EDFF"/>
          </a:solidFill>
        </p:spPr>
        <p:txBody>
          <a:bodyPr/>
          <a:lstStyle/>
          <a:p>
            <a:pPr algn="ctr"/>
            <a:r>
              <a:rPr lang="ar-EG" sz="1800" b="1">
                <a:latin typeface="Alexandria Black" pitchFamily="2" charset="-78"/>
                <a:cs typeface="Alexandria Black" pitchFamily="2" charset="-78"/>
              </a:rPr>
              <a:t>مراجع المحاضرة</a:t>
            </a:r>
            <a:endParaRPr lang="en-US" sz="1800" b="1">
              <a:latin typeface="Alexandria Black" pitchFamily="2" charset="-78"/>
              <a:cs typeface="Alexandria Black" pitchFamily="2" charset="-78"/>
            </a:endParaRPr>
          </a:p>
        </p:txBody>
      </p:sp>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61258" y="2079171"/>
            <a:ext cx="7380514" cy="4040190"/>
          </a:xfrm>
          <a:solidFill>
            <a:srgbClr val="E1F9FF"/>
          </a:solidFill>
        </p:spPr>
        <p:txBody>
          <a:bodyPr>
            <a:normAutofit/>
          </a:bodyPr>
          <a:lstStyle/>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 </a:t>
            </a:r>
            <a:r>
              <a:rPr lang="en-US" sz="1400" kern="100" dirty="0">
                <a:effectLst/>
                <a:latin typeface="Alexandria" pitchFamily="2" charset="-78"/>
                <a:ea typeface="Aptos" panose="020B0004020202020204" pitchFamily="34" charset="0"/>
                <a:cs typeface="Alexandria" pitchFamily="2" charset="-78"/>
              </a:rPr>
              <a:t>Artificial Intelligence</a:t>
            </a:r>
            <a:r>
              <a:rPr lang="ar-SA" sz="1400" kern="100" dirty="0">
                <a:effectLst/>
                <a:latin typeface="Alexandria" pitchFamily="2" charset="-78"/>
                <a:ea typeface="Aptos" panose="020B0004020202020204" pitchFamily="34" charset="0"/>
                <a:cs typeface="Alexandria" pitchFamily="2" charset="-78"/>
              </a:rPr>
              <a:t>، إضاءات، نشرة توعوية يصدرها معهد الدراسات المصرفية دولة الكويت، مارس 2021.</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a:t>
            </a:r>
            <a:r>
              <a:rPr lang="ar-SA" sz="1400" kern="100" dirty="0">
                <a:effectLst/>
                <a:latin typeface="Alexandria" pitchFamily="2" charset="-78"/>
                <a:ea typeface="Aptos" panose="020B0004020202020204" pitchFamily="34" charset="0"/>
                <a:cs typeface="Alexandria" pitchFamily="2" charset="-78"/>
              </a:rPr>
              <a:t>، سلسلة الذكاء الاصطناعي للتنفيذيين، الهيئة السعودية للبيانات والذكاء الاصطناعي، الطبعة الثانية، إبريل 2024.</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fa-IR" sz="1400" b="1" dirty="0">
                <a:latin typeface="Alexandria" pitchFamily="2" charset="-78"/>
                <a:cs typeface="Alexandria" pitchFamily="2" charset="-78"/>
              </a:rPr>
              <a:t>الذكاء الاصطناعي، </a:t>
            </a:r>
            <a:r>
              <a:rPr lang="fa-IR" sz="1400" dirty="0">
                <a:latin typeface="Alexandria" pitchFamily="2" charset="-78"/>
                <a:cs typeface="Alexandria" pitchFamily="2" charset="-78"/>
              </a:rPr>
              <a:t>مركز الاتحاد للأبحاث والتطوير، يوليو 2023.</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نرمين مجدي</a:t>
            </a:r>
            <a:r>
              <a:rPr lang="fa-IR" sz="1400" dirty="0">
                <a:latin typeface="Alexandria" pitchFamily="2" charset="-78"/>
                <a:cs typeface="Alexandria" pitchFamily="2" charset="-78"/>
              </a:rPr>
              <a:t>، الذكاء الاصطناعي وتعلم الآلة، صندوق النقد العربي، سلسلة كتيبات تعريفية، العدد (3) موجه إلى الفئة العمرية الشابة في الوطن العربي، أبو ظبي، 2020.</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د/ هناء رزق محمد</a:t>
            </a:r>
            <a:r>
              <a:rPr lang="fa-IR" sz="1400" dirty="0">
                <a:latin typeface="Alexandria" pitchFamily="2" charset="-78"/>
                <a:cs typeface="Alexandria" pitchFamily="2" charset="-78"/>
              </a:rPr>
              <a:t>، أنظمة الذكاء الاصطناعي ومستقبل التعليم، مجلة دراسات في التعليم الجامعي، العدد الثاني والخمسون، ۲۰۲۱.</a:t>
            </a:r>
          </a:p>
        </p:txBody>
      </p:sp>
      <p:pic>
        <p:nvPicPr>
          <p:cNvPr id="5" name="عنصر نائب للمحتوى 4">
            <a:extLst>
              <a:ext uri="{FF2B5EF4-FFF2-40B4-BE49-F238E27FC236}">
                <a16:creationId xmlns:a16="http://schemas.microsoft.com/office/drawing/2014/main" id="{B69BBBBE-0BDC-F5F8-04F2-A1756848053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7954736" y="2079171"/>
            <a:ext cx="3899806" cy="4040190"/>
          </a:xfrm>
        </p:spPr>
      </p:pic>
    </p:spTree>
    <p:extLst>
      <p:ext uri="{BB962C8B-B14F-4D97-AF65-F5344CB8AC3E}">
        <p14:creationId xmlns:p14="http://schemas.microsoft.com/office/powerpoint/2010/main" val="260577015"/>
      </p:ext>
    </p:extLst>
  </p:cSld>
  <p:clrMapOvr>
    <a:masterClrMapping/>
  </p:clrMapOvr>
  <mc:AlternateContent xmlns:mc="http://schemas.openxmlformats.org/markup-compatibility/2006" xmlns:p14="http://schemas.microsoft.com/office/powerpoint/2010/main">
    <mc:Choice Requires="p14">
      <p:transition spd="slow" p14:dur="2000" advTm="61678"/>
    </mc:Choice>
    <mc:Fallback xmlns="">
      <p:transition spd="slow" advTm="616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a:solidFill>
                  <a:srgbClr val="002060"/>
                </a:solidFill>
                <a:latin typeface="Alexandria" charset="0"/>
                <a:cs typeface="Alexandria" charset="0"/>
              </a:rPr>
              <a:t>شكرًا جزيلاً</a:t>
            </a:r>
            <a:endParaRPr lang="en-US" sz="4800" b="1">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5642"/>
    </mc:Choice>
    <mc:Fallback xmlns="">
      <p:transition spd="slow" advTm="15642"/>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D7AB3F-8688-4F7B-8E47-F603E1321F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E5BC0B-4601-4022-8D7C-36B5E7A0459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6265</TotalTime>
  <Words>3056</Words>
  <Application>Microsoft Office PowerPoint</Application>
  <PresentationFormat>Widescreen</PresentationFormat>
  <Paragraphs>125</Paragraphs>
  <Slides>41</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 Black</vt:lpstr>
      <vt:lpstr>Arial</vt:lpstr>
      <vt:lpstr>Alexandria</vt:lpstr>
      <vt:lpstr>Calibri</vt:lpstr>
      <vt:lpstr>Aptos</vt:lpstr>
      <vt:lpstr>Office Theme</vt:lpstr>
      <vt:lpstr>ماهية الذكاء الاصطناعي  المحاضرة الأولي  </vt:lpstr>
      <vt:lpstr>1- تعريف الذكاء الاصطناعي 2- تاريخ الذكاء الاصطناعي 3- خصائص الذكاء الاصطناعي 4- فئات الذكاء الاصطناعي 5- أنواع الذكاء الاصطناعي</vt:lpstr>
      <vt:lpstr>PowerPoint Presentation</vt:lpstr>
      <vt:lpstr>PowerPoint Presentation</vt:lpstr>
      <vt:lpstr>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 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 تتوفر العديد من اختبارات قياس مستوى الذكاء IQ  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 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vt:lpstr>
      <vt:lpstr>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  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vt:lpstr>
      <vt:lpstr>PowerPoint Presentation</vt:lpstr>
      <vt:lpstr>PowerPoint Presentation</vt:lpstr>
      <vt:lpstr>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vt:lpstr>
      <vt:lpstr>يعتبر العالم الأمريكي جون ما كارثي John McCarthy  هو الذي صك مصطلح الذكاء الاصطناعي في ١٩٥٦م،  وقد عرفه بأنه علم وهندسة صناعة الآلات الذكية وخاصة برامج الحاسوب الذكية.  أو هو فرع علوم الحاسوب الذي يهدف إلى إنشاء الآلات الذكية. والذكاء Intelligence 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 ونستطيع تعريف الذكاء الاصطناعي بأكثر من تعريف منها :  الذكاء الاصطناعي AI هو دراسة القدرات الذهنية من خلال استخدامه للنماذج الاحتسابية computational .models الذكاء الاصطناعي AI هو دراسة كيفية جعل الحواسيب تقوم بأشياء يقوم بها الإنسان بشكل أفضل في الوقت الحالي. الذكاء الاصطناعي AI هو دراسة وتصميم العملاء الأذكياء intelligent agents، حيث أن العميل الذكي هو نظام يدرك بيئته ويقدم أفعالا تزيد من فرصة نجاحه في أهدافه.</vt:lpstr>
      <vt:lpstr>PowerPoint Presentation</vt:lpstr>
      <vt:lpstr>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 الافتراضي لمجموعة من البشر أو الأشياء.»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نموذج للذكاء الاصطناعي العالمي</vt:lpstr>
      <vt:lpstr>PowerPoint Presentation</vt:lpstr>
      <vt:lpstr>مراجع المحاضرة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Ramy Elbadry</cp:lastModifiedBy>
  <cp:revision>30</cp:revision>
  <dcterms:created xsi:type="dcterms:W3CDTF">2024-05-22T14:40:37Z</dcterms:created>
  <dcterms:modified xsi:type="dcterms:W3CDTF">2025-02-06T16:41:34Z</dcterms:modified>
</cp:coreProperties>
</file>