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0" r:id="rId2"/>
    <p:sldId id="549" r:id="rId3"/>
    <p:sldId id="550" r:id="rId4"/>
    <p:sldId id="551" r:id="rId5"/>
    <p:sldId id="552" r:id="rId6"/>
    <p:sldId id="553" r:id="rId7"/>
    <p:sldId id="554" r:id="rId8"/>
    <p:sldId id="555" r:id="rId9"/>
    <p:sldId id="556" r:id="rId10"/>
    <p:sldId id="557" r:id="rId11"/>
    <p:sldId id="558" r:id="rId12"/>
    <p:sldId id="559" r:id="rId13"/>
    <p:sldId id="560" r:id="rId14"/>
    <p:sldId id="561" r:id="rId15"/>
    <p:sldId id="562" r:id="rId16"/>
    <p:sldId id="563" r:id="rId17"/>
    <p:sldId id="564" r:id="rId18"/>
    <p:sldId id="565" r:id="rId19"/>
    <p:sldId id="566" r:id="rId20"/>
    <p:sldId id="567" r:id="rId21"/>
    <p:sldId id="568"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8" d="100"/>
          <a:sy n="68" d="100"/>
        </p:scale>
        <p:origin x="59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smtClean="0"/>
            <a:t>Overview on communication theory and Audience</a:t>
          </a:r>
          <a:endParaRPr lang="en-US" dirty="0"/>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smtClean="0"/>
            <a:t>Planning Project communication</a:t>
          </a:r>
          <a:endParaRPr lang="en-US" dirty="0"/>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smtClean="0"/>
            <a:t>Managing and Monitoring project communications</a:t>
          </a:r>
          <a:endParaRPr lang="en-US" dirty="0"/>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smtClean="0"/>
            <a:t>Communication tools and change</a:t>
          </a:r>
          <a:endParaRPr lang="en-US" dirty="0"/>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smtClean="0"/>
            <a:t>Managing conflicts through communication</a:t>
          </a:r>
          <a:endParaRPr lang="en-US" dirty="0"/>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t>
        <a:bodyPr/>
        <a:lstStyle/>
        <a:p>
          <a:endParaRPr lang="en-US"/>
        </a:p>
      </dgm:t>
    </dgm:pt>
    <dgm:pt modelId="{30C3E32E-027F-4A4D-9170-101812009A13}" type="pres">
      <dgm:prSet presAssocID="{79A5D0AE-57D6-4E83-9402-E02CD699275B}" presName="node" presStyleLbl="node1" presStyleIdx="0" presStyleCnt="5">
        <dgm:presLayoutVars>
          <dgm:bulletEnabled val="1"/>
        </dgm:presLayoutVars>
      </dgm:prSet>
      <dgm:spPr/>
      <dgm:t>
        <a:bodyPr/>
        <a:lstStyle/>
        <a:p>
          <a:endParaRPr lang="en-US"/>
        </a:p>
      </dgm:t>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t>
        <a:bodyPr/>
        <a:lstStyle/>
        <a:p>
          <a:endParaRPr lang="en-US"/>
        </a:p>
      </dgm:t>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t>
        <a:bodyPr/>
        <a:lstStyle/>
        <a:p>
          <a:endParaRPr lang="en-US"/>
        </a:p>
      </dgm:t>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t>
        <a:bodyPr/>
        <a:lstStyle/>
        <a:p>
          <a:endParaRPr lang="en-US"/>
        </a:p>
      </dgm:t>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t>
        <a:bodyPr/>
        <a:lstStyle/>
        <a:p>
          <a:endParaRPr lang="en-US"/>
        </a:p>
      </dgm:t>
    </dgm:pt>
  </dgm:ptLst>
  <dgm:cxnLs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0B8384B-9688-4845-94E8-6E7ED1413A7F}" srcId="{F904505C-B096-4A13-B459-0845207BAC04}" destId="{77D7B388-AE02-4CDD-9C07-055119351735}" srcOrd="4" destOrd="0" parTransId="{D3E68083-A63E-4CDD-8908-C6F1C96CA376}" sibTransId="{4D034968-AB36-4A47-ACC1-C0A90606FF32}"/>
    <dgm:cxn modelId="{8D6A1EB5-45BE-40FC-89B4-FB4E762DF94B}" type="presOf" srcId="{55741075-16CC-46F9-A797-68CAF1A95A6E}" destId="{6849EEEF-B423-4DEA-A128-910087EC4DD4}" srcOrd="0" destOrd="0" presId="urn:microsoft.com/office/officeart/2005/8/layout/default"/>
    <dgm:cxn modelId="{15283BBF-0E7A-4DFB-B926-FEC2BC1A0780}" type="presOf" srcId="{A8907912-5965-456D-92A1-BF7A6AF2832B}" destId="{88598FC7-3D25-4138-B057-52CE3CABE227}" srcOrd="0" destOrd="0" presId="urn:microsoft.com/office/officeart/2005/8/layout/default"/>
    <dgm:cxn modelId="{CAA61E06-6426-4467-B6E3-E3041328EF06}" type="presOf" srcId="{77D7B388-AE02-4CDD-9C07-055119351735}" destId="{85F0CDAD-7751-446E-815E-CA8DEB91A041}" srcOrd="0" destOrd="0" presId="urn:microsoft.com/office/officeart/2005/8/layout/default"/>
    <dgm:cxn modelId="{0E1EC46E-0FC8-4093-B7C0-6F8EFBF222BD}" srcId="{F904505C-B096-4A13-B459-0845207BAC04}" destId="{79A5D0AE-57D6-4E83-9402-E02CD699275B}" srcOrd="0" destOrd="0" parTransId="{76A1FC1E-0B93-427E-A3F1-B34E3AF0FD11}" sibTransId="{71B86E09-9BE0-4735-B643-C3F2D5C2C00F}"/>
    <dgm:cxn modelId="{44D2F232-A57E-4F58-9F13-C667626BA50C}" srcId="{F904505C-B096-4A13-B459-0845207BAC04}" destId="{55741075-16CC-46F9-A797-68CAF1A95A6E}" srcOrd="1" destOrd="0" parTransId="{171FF828-398A-4E09-9458-2EFB0669E941}" sibTransId="{3D25A5B5-BF85-4F0E-9DCC-7D7A32A03CAA}"/>
    <dgm:cxn modelId="{0C4B4CA1-D92C-4D78-9565-81FD716DD64A}" type="presOf" srcId="{F904505C-B096-4A13-B459-0845207BAC04}" destId="{7A8799B9-4B0E-4E0C-B2EC-48CE9196F98A}"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50043"/>
          <a:ext cx="2860445" cy="1716267"/>
        </a:xfrm>
        <a:prstGeom prst="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Overview on communication theory and Audience</a:t>
          </a:r>
          <a:endParaRPr lang="en-US" sz="2700" kern="1200" dirty="0"/>
        </a:p>
      </dsp:txBody>
      <dsp:txXfrm>
        <a:off x="0" y="850043"/>
        <a:ext cx="2860445" cy="1716267"/>
      </dsp:txXfrm>
    </dsp:sp>
    <dsp:sp modelId="{6849EEEF-B423-4DEA-A128-910087EC4DD4}">
      <dsp:nvSpPr>
        <dsp:cNvPr id="0" name=""/>
        <dsp:cNvSpPr/>
      </dsp:nvSpPr>
      <dsp:spPr>
        <a:xfrm>
          <a:off x="3156444" y="859998"/>
          <a:ext cx="2860445" cy="1716267"/>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Planning Project communication</a:t>
          </a:r>
          <a:endParaRPr lang="en-US" sz="2700" kern="1200" dirty="0"/>
        </a:p>
      </dsp:txBody>
      <dsp:txXfrm>
        <a:off x="3156444" y="859998"/>
        <a:ext cx="2860445" cy="1716267"/>
      </dsp:txXfrm>
    </dsp:sp>
    <dsp:sp modelId="{88598FC7-3D25-4138-B057-52CE3CABE227}">
      <dsp:nvSpPr>
        <dsp:cNvPr id="0" name=""/>
        <dsp:cNvSpPr/>
      </dsp:nvSpPr>
      <dsp:spPr>
        <a:xfrm>
          <a:off x="6292980" y="850043"/>
          <a:ext cx="2860445" cy="1716267"/>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Managing and Monitoring project communications</a:t>
          </a:r>
          <a:endParaRPr lang="en-US" sz="2700" kern="1200" dirty="0"/>
        </a:p>
      </dsp:txBody>
      <dsp:txXfrm>
        <a:off x="6292980" y="850043"/>
        <a:ext cx="2860445" cy="1716267"/>
      </dsp:txXfrm>
    </dsp:sp>
    <dsp:sp modelId="{0EBBCB97-6DC3-43DF-A1DD-06AFC5889AAC}">
      <dsp:nvSpPr>
        <dsp:cNvPr id="0" name=""/>
        <dsp:cNvSpPr/>
      </dsp:nvSpPr>
      <dsp:spPr>
        <a:xfrm>
          <a:off x="1573245" y="2852355"/>
          <a:ext cx="2860445" cy="1716267"/>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Communication tools and change</a:t>
          </a:r>
          <a:endParaRPr lang="en-US" sz="2700" kern="1200" dirty="0"/>
        </a:p>
      </dsp:txBody>
      <dsp:txXfrm>
        <a:off x="1573245" y="2852355"/>
        <a:ext cx="2860445" cy="1716267"/>
      </dsp:txXfrm>
    </dsp:sp>
    <dsp:sp modelId="{85F0CDAD-7751-446E-815E-CA8DEB91A041}">
      <dsp:nvSpPr>
        <dsp:cNvPr id="0" name=""/>
        <dsp:cNvSpPr/>
      </dsp:nvSpPr>
      <dsp:spPr>
        <a:xfrm>
          <a:off x="4719735" y="2852355"/>
          <a:ext cx="2860445" cy="1716267"/>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Managing conflicts through communication</a:t>
          </a:r>
          <a:endParaRPr lang="en-US" sz="2700" kern="1200" dirty="0"/>
        </a:p>
      </dsp:txBody>
      <dsp:txXfrm>
        <a:off x="4719735" y="2852355"/>
        <a:ext cx="2860445" cy="171626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29-Sep-23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29-Sep-23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gif"/></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3079" y="0"/>
            <a:ext cx="5328190" cy="721736"/>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endPar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00" y="885312"/>
            <a:ext cx="5852759" cy="5524915"/>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23529"/>
            <a:ext cx="1264585" cy="596884"/>
          </a:xfrm>
          <a:prstGeom prst="rect">
            <a:avLst/>
          </a:prstGeom>
        </p:spPr>
      </p:pic>
    </p:spTree>
    <p:extLst>
      <p:ext uri="{BB962C8B-B14F-4D97-AF65-F5344CB8AC3E}">
        <p14:creationId xmlns:p14="http://schemas.microsoft.com/office/powerpoint/2010/main" val="92719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5214248"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smtClean="0">
                <a:latin typeface="Calibri" panose="020F0502020204030204" pitchFamily="34" charset="0"/>
                <a:ea typeface="Calibri" panose="020F0502020204030204" pitchFamily="34" charset="0"/>
                <a:cs typeface="Arial" panose="020B0604020202020204" pitchFamily="34" charset="0"/>
              </a:rPr>
              <a:t>Project communications</a:t>
            </a:r>
            <a:endParaRPr lang="en-US" sz="40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832427"/>
            <a:ext cx="11387579"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Miscommunication is the biggest culprit in project failures. When changes and updates are not communicated correctly and on time, it creates confusion among coworkers and different departments. This confusion further leads to errors, missed steps in process, conflicts, and more. All these scenarios will ultimately result in delays or budget over.</a:t>
            </a:r>
            <a:endParaRPr lang="en-US" sz="2800" dirty="0">
              <a:solidFill>
                <a:schemeClr val="bg1"/>
              </a:solidFill>
            </a:endParaRPr>
          </a:p>
        </p:txBody>
      </p:sp>
      <p:sp>
        <p:nvSpPr>
          <p:cNvPr id="4" name="Rectangle 3"/>
          <p:cNvSpPr/>
          <p:nvPr/>
        </p:nvSpPr>
        <p:spPr>
          <a:xfrm>
            <a:off x="0" y="3307278"/>
            <a:ext cx="6260026" cy="3046988"/>
          </a:xfrm>
          <a:prstGeom prst="rect">
            <a:avLst/>
          </a:prstGeom>
          <a:solidFill>
            <a:schemeClr val="tx1"/>
          </a:solidFill>
          <a:ln>
            <a:solidFill>
              <a:schemeClr val="bg2"/>
            </a:solidFill>
          </a:ln>
        </p:spPr>
        <p:txBody>
          <a:bodyPr wrap="square">
            <a:spAutoFit/>
          </a:bodyPr>
          <a:lstStyle/>
          <a:p>
            <a:r>
              <a:rPr lang="en-US" sz="2400" dirty="0">
                <a:solidFill>
                  <a:schemeClr val="bg1"/>
                </a:solidFill>
              </a:rPr>
              <a:t>Because project teams often comprise of professionals with a diverse range of backgrounds and skills, communication is crucial in order to keep each professional informed and on-task. Project managers spend much of their time as leaders communicating to their team to ensure the success of the project.</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86910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flipH="1">
            <a:off x="3082564" y="1852367"/>
            <a:ext cx="1" cy="22294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0" y="4458689"/>
            <a:ext cx="6043977" cy="2246769"/>
          </a:xfrm>
          <a:prstGeom prst="rect">
            <a:avLst/>
          </a:prstGeom>
          <a:ln>
            <a:solidFill>
              <a:schemeClr val="bg2"/>
            </a:solidFill>
          </a:ln>
        </p:spPr>
        <p:txBody>
          <a:bodyPr wrap="square">
            <a:spAutoFit/>
          </a:bodyPr>
          <a:lstStyle/>
          <a:p>
            <a:r>
              <a:rPr lang="en-US" sz="2000" dirty="0">
                <a:solidFill>
                  <a:schemeClr val="bg1"/>
                </a:solidFill>
              </a:rPr>
              <a:t>Gain actionable insights into identifying your audience, choosing the right tools, managing change, and handling conflict. Expand your professional toolkit with templates, activities, and resources. Develop your project communications expertise with reflective questions and recommendations.</a:t>
            </a:r>
          </a:p>
        </p:txBody>
      </p:sp>
      <p:sp>
        <p:nvSpPr>
          <p:cNvPr id="13" name="Rectangle 12"/>
          <p:cNvSpPr/>
          <p:nvPr/>
        </p:nvSpPr>
        <p:spPr>
          <a:xfrm>
            <a:off x="6727772" y="1330693"/>
            <a:ext cx="4895478" cy="1938992"/>
          </a:xfrm>
          <a:prstGeom prst="rect">
            <a:avLst/>
          </a:prstGeom>
          <a:ln>
            <a:solidFill>
              <a:schemeClr val="bg2"/>
            </a:solidFill>
          </a:ln>
        </p:spPr>
        <p:txBody>
          <a:bodyPr wrap="square">
            <a:spAutoFit/>
          </a:bodyPr>
          <a:lstStyle/>
          <a:p>
            <a:r>
              <a:rPr lang="en-US" sz="2000" dirty="0">
                <a:solidFill>
                  <a:schemeClr val="bg1"/>
                </a:solidFill>
              </a:rPr>
              <a:t>This book presents a new way to look at communication within projects. It combines real-world examples and practical tips with theory, research, and professional standards you can apply to any size and type of project.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3082564" cy="3374797"/>
          </a:xfrm>
          <a:prstGeom prst="rect">
            <a:avLst/>
          </a:prstGeom>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54820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200329"/>
          </a:xfrm>
          <a:prstGeom prst="rect">
            <a:avLst/>
          </a:prstGeom>
          <a:noFill/>
          <a:ln>
            <a:solidFill>
              <a:schemeClr val="tx1"/>
            </a:solidFill>
          </a:ln>
        </p:spPr>
        <p:txBody>
          <a:bodyPr wrap="square">
            <a:spAutoFit/>
          </a:bodyPr>
          <a:lstStyle/>
          <a:p>
            <a:r>
              <a:rPr lang="en-US" sz="2400" dirty="0" smtClean="0">
                <a:solidFill>
                  <a:schemeClr val="bg1"/>
                </a:solidFill>
              </a:rPr>
              <a:t>Understand </a:t>
            </a:r>
            <a:r>
              <a:rPr lang="en-US" sz="2400" dirty="0">
                <a:solidFill>
                  <a:schemeClr val="bg1"/>
                </a:solidFill>
              </a:rPr>
              <a:t>why project communication is so important </a:t>
            </a:r>
          </a:p>
        </p:txBody>
      </p:sp>
      <p:sp>
        <p:nvSpPr>
          <p:cNvPr id="6" name="Rectangle 5"/>
          <p:cNvSpPr/>
          <p:nvPr/>
        </p:nvSpPr>
        <p:spPr>
          <a:xfrm>
            <a:off x="6768445" y="904973"/>
            <a:ext cx="4846949" cy="1938992"/>
          </a:xfrm>
          <a:prstGeom prst="rect">
            <a:avLst/>
          </a:prstGeom>
          <a:noFill/>
          <a:ln>
            <a:solidFill>
              <a:schemeClr val="tx1"/>
            </a:solidFill>
          </a:ln>
        </p:spPr>
        <p:txBody>
          <a:bodyPr wrap="square">
            <a:spAutoFit/>
          </a:bodyPr>
          <a:lstStyle/>
          <a:p>
            <a:r>
              <a:rPr lang="en-US" sz="2400" dirty="0" smtClean="0">
                <a:solidFill>
                  <a:schemeClr val="bg1"/>
                </a:solidFill>
              </a:rPr>
              <a:t>Understand </a:t>
            </a:r>
            <a:r>
              <a:rPr lang="en-US" sz="2400" dirty="0">
                <a:solidFill>
                  <a:schemeClr val="bg1"/>
                </a:solidFill>
              </a:rPr>
              <a:t>why people communicate by looking at two different communication theories that focus on communication as a way people handle uncertainty </a:t>
            </a:r>
          </a:p>
        </p:txBody>
      </p:sp>
      <p:sp>
        <p:nvSpPr>
          <p:cNvPr id="7" name="Rectangle 6"/>
          <p:cNvSpPr/>
          <p:nvPr/>
        </p:nvSpPr>
        <p:spPr>
          <a:xfrm>
            <a:off x="65988" y="4549676"/>
            <a:ext cx="3739299" cy="830997"/>
          </a:xfrm>
          <a:prstGeom prst="rect">
            <a:avLst/>
          </a:prstGeom>
          <a:noFill/>
          <a:ln>
            <a:solidFill>
              <a:schemeClr val="tx1"/>
            </a:solidFill>
          </a:ln>
        </p:spPr>
        <p:txBody>
          <a:bodyPr wrap="square">
            <a:spAutoFit/>
          </a:bodyPr>
          <a:lstStyle/>
          <a:p>
            <a:r>
              <a:rPr lang="en-US" sz="2400" dirty="0" smtClean="0">
                <a:solidFill>
                  <a:schemeClr val="bg1"/>
                </a:solidFill>
              </a:rPr>
              <a:t>Trace </a:t>
            </a:r>
            <a:r>
              <a:rPr lang="en-US" sz="2400" dirty="0">
                <a:solidFill>
                  <a:schemeClr val="bg1"/>
                </a:solidFill>
              </a:rPr>
              <a:t>the evolution of project communications </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6230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4739552" cy="1200329"/>
          </a:xfrm>
          <a:prstGeom prst="rect">
            <a:avLst/>
          </a:prstGeom>
          <a:noFill/>
          <a:ln>
            <a:solidFill>
              <a:schemeClr val="tx1"/>
            </a:solidFill>
          </a:ln>
        </p:spPr>
        <p:txBody>
          <a:bodyPr wrap="square">
            <a:spAutoFit/>
          </a:bodyPr>
          <a:lstStyle/>
          <a:p>
            <a:r>
              <a:rPr lang="en-US" sz="2400" dirty="0" smtClean="0">
                <a:solidFill>
                  <a:schemeClr val="bg1"/>
                </a:solidFill>
              </a:rPr>
              <a:t>Evaluate </a:t>
            </a:r>
            <a:r>
              <a:rPr lang="en-US" sz="2400" dirty="0">
                <a:solidFill>
                  <a:schemeClr val="bg1"/>
                </a:solidFill>
              </a:rPr>
              <a:t>the impact of the quality as well as the quantity of communication in a project </a:t>
            </a:r>
          </a:p>
        </p:txBody>
      </p:sp>
      <p:sp>
        <p:nvSpPr>
          <p:cNvPr id="6" name="Rectangle 5"/>
          <p:cNvSpPr/>
          <p:nvPr/>
        </p:nvSpPr>
        <p:spPr>
          <a:xfrm>
            <a:off x="6416509" y="942614"/>
            <a:ext cx="3805287" cy="1569660"/>
          </a:xfrm>
          <a:prstGeom prst="rect">
            <a:avLst/>
          </a:prstGeom>
          <a:noFill/>
          <a:ln>
            <a:solidFill>
              <a:schemeClr val="tx1"/>
            </a:solidFill>
          </a:ln>
        </p:spPr>
        <p:txBody>
          <a:bodyPr wrap="square">
            <a:spAutoFit/>
          </a:bodyPr>
          <a:lstStyle/>
          <a:p>
            <a:r>
              <a:rPr lang="en-US" sz="2400" dirty="0">
                <a:solidFill>
                  <a:schemeClr val="bg1"/>
                </a:solidFill>
              </a:rPr>
              <a:t>S</a:t>
            </a:r>
            <a:r>
              <a:rPr lang="en-US" sz="2400" dirty="0" smtClean="0">
                <a:solidFill>
                  <a:schemeClr val="bg1"/>
                </a:solidFill>
              </a:rPr>
              <a:t>ee </a:t>
            </a:r>
            <a:r>
              <a:rPr lang="en-US" sz="2400" dirty="0">
                <a:solidFill>
                  <a:schemeClr val="bg1"/>
                </a:solidFill>
              </a:rPr>
              <a:t>the connection between effective communication and stakeholder trust </a:t>
            </a:r>
          </a:p>
        </p:txBody>
      </p:sp>
      <p:sp>
        <p:nvSpPr>
          <p:cNvPr id="7" name="Rectangle 6"/>
          <p:cNvSpPr/>
          <p:nvPr/>
        </p:nvSpPr>
        <p:spPr>
          <a:xfrm>
            <a:off x="0" y="4549676"/>
            <a:ext cx="3805287" cy="1569660"/>
          </a:xfrm>
          <a:prstGeom prst="rect">
            <a:avLst/>
          </a:prstGeom>
          <a:noFill/>
          <a:ln>
            <a:solidFill>
              <a:schemeClr val="tx1"/>
            </a:solidFill>
          </a:ln>
        </p:spPr>
        <p:txBody>
          <a:bodyPr wrap="square">
            <a:spAutoFit/>
          </a:bodyPr>
          <a:lstStyle/>
          <a:p>
            <a:r>
              <a:rPr lang="en-US" sz="2400" dirty="0" smtClean="0">
                <a:solidFill>
                  <a:schemeClr val="bg1"/>
                </a:solidFill>
              </a:rPr>
              <a:t>Put a Project communication plan between the different parties of the project</a:t>
            </a:r>
            <a:endParaRPr lang="en-US" sz="2800" dirty="0">
              <a:solidFill>
                <a:schemeClr val="bg1"/>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65536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Outline of the Book</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nvPr>
        </p:nvGraphicFramePr>
        <p:xfrm>
          <a:off x="1" y="1005700"/>
          <a:ext cx="91534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3993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431355" y="1592286"/>
            <a:ext cx="4109238" cy="830997"/>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p>
        </p:txBody>
      </p:sp>
      <p:sp>
        <p:nvSpPr>
          <p:cNvPr id="7" name="Rectangle 6"/>
          <p:cNvSpPr/>
          <p:nvPr/>
        </p:nvSpPr>
        <p:spPr>
          <a:xfrm>
            <a:off x="3342522" y="2532774"/>
            <a:ext cx="4286904" cy="830997"/>
          </a:xfrm>
          <a:prstGeom prst="rect">
            <a:avLst/>
          </a:prstGeom>
          <a:ln>
            <a:solidFill>
              <a:schemeClr val="bg1">
                <a:lumMod val="75000"/>
                <a:lumOff val="25000"/>
              </a:schemeClr>
            </a:solidFill>
          </a:ln>
        </p:spPr>
        <p:txBody>
          <a:bodyPr wrap="square">
            <a:spAutoFit/>
          </a:bodyPr>
          <a:lstStyle/>
          <a:p>
            <a:r>
              <a:rPr lang="en-US" sz="2400" b="1" dirty="0">
                <a:solidFill>
                  <a:schemeClr val="bg1"/>
                </a:solidFill>
              </a:rPr>
              <a:t>Improvement of project communication stages</a:t>
            </a:r>
          </a:p>
        </p:txBody>
      </p:sp>
      <p:sp>
        <p:nvSpPr>
          <p:cNvPr id="8" name="Rectangle 7"/>
          <p:cNvSpPr/>
          <p:nvPr/>
        </p:nvSpPr>
        <p:spPr>
          <a:xfrm>
            <a:off x="1287902" y="3812165"/>
            <a:ext cx="5075189"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Exploring Communication Theories</a:t>
            </a:r>
          </a:p>
        </p:txBody>
      </p:sp>
      <p:sp>
        <p:nvSpPr>
          <p:cNvPr id="9" name="Rectangle 8"/>
          <p:cNvSpPr/>
          <p:nvPr/>
        </p:nvSpPr>
        <p:spPr>
          <a:xfrm>
            <a:off x="1199068" y="4918929"/>
            <a:ext cx="5164023"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Uncertainty and Effective communication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77813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Defining Audience</a:t>
            </a:r>
            <a:endParaRPr lang="en-US" sz="2400" b="1" dirty="0">
              <a:solidFill>
                <a:schemeClr val="bg1"/>
              </a:solidFill>
            </a:endParaRP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Prioritizing Stakeholders</a:t>
            </a:r>
            <a:endParaRPr lang="en-US" sz="32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Stakeholder engagement</a:t>
            </a:r>
            <a:endParaRPr lang="en-US" sz="2400" b="1" dirty="0">
              <a:solidFill>
                <a:schemeClr val="bg1"/>
              </a:solidFill>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99729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Project Kick-Off meeting</a:t>
            </a:r>
            <a:endParaRPr lang="en-US" sz="2400" b="1" dirty="0">
              <a:solidFill>
                <a:schemeClr val="bg1"/>
              </a:solidFill>
            </a:endParaRP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The project Plan</a:t>
            </a:r>
            <a:endParaRPr lang="en-US" sz="24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5639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3431355" y="1592286"/>
            <a:ext cx="4109238"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Managing communications</a:t>
            </a:r>
          </a:p>
        </p:txBody>
      </p:sp>
      <p:sp>
        <p:nvSpPr>
          <p:cNvPr id="7" name="Rectangle 6"/>
          <p:cNvSpPr/>
          <p:nvPr/>
        </p:nvSpPr>
        <p:spPr>
          <a:xfrm>
            <a:off x="3356661" y="2655171"/>
            <a:ext cx="4286904"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Monitoring communications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73163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5</a:t>
            </a:r>
            <a:r>
              <a:rPr lang="en-US" sz="4000" b="1" dirty="0" smtClean="0">
                <a:latin typeface="Calibri" panose="020F0502020204030204" pitchFamily="34" charset="0"/>
                <a:ea typeface="Calibri" panose="020F0502020204030204" pitchFamily="34" charset="0"/>
                <a:cs typeface="Arial" panose="020B0604020202020204" pitchFamily="34" charset="0"/>
              </a:rPr>
              <a:t> </a:t>
            </a:r>
            <a:endParaRPr lang="en-US" sz="4000" dirty="0"/>
          </a:p>
        </p:txBody>
      </p:sp>
      <p:sp>
        <p:nvSpPr>
          <p:cNvPr id="7" name="Rectangle 6"/>
          <p:cNvSpPr/>
          <p:nvPr/>
        </p:nvSpPr>
        <p:spPr>
          <a:xfrm>
            <a:off x="3431355" y="2634595"/>
            <a:ext cx="4286904"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Monitoring communications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a:t>
            </a: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Managing communications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9615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Communication tools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Choosing the right tools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4248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7" name="Rectangle 6"/>
          <p:cNvSpPr/>
          <p:nvPr/>
        </p:nvSpPr>
        <p:spPr>
          <a:xfrm>
            <a:off x="3342522" y="3051463"/>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a:t>
            </a:r>
          </a:p>
        </p:txBody>
      </p:sp>
      <p:sp>
        <p:nvSpPr>
          <p:cNvPr id="8" name="Rectangle 7"/>
          <p:cNvSpPr/>
          <p:nvPr/>
        </p:nvSpPr>
        <p:spPr>
          <a:xfrm>
            <a:off x="533758" y="4070011"/>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Change management</a:t>
            </a:r>
          </a:p>
        </p:txBody>
      </p:sp>
      <p:sp>
        <p:nvSpPr>
          <p:cNvPr id="10" name="Rectangle 9"/>
          <p:cNvSpPr/>
          <p:nvPr/>
        </p:nvSpPr>
        <p:spPr>
          <a:xfrm>
            <a:off x="3431355" y="1697827"/>
            <a:ext cx="4109238"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Communication tools- part 2</a:t>
            </a:r>
          </a:p>
        </p:txBody>
      </p:sp>
      <p:sp>
        <p:nvSpPr>
          <p:cNvPr id="9" name="Rectangle 8"/>
          <p:cNvSpPr/>
          <p:nvPr/>
        </p:nvSpPr>
        <p:spPr>
          <a:xfrm>
            <a:off x="825195" y="5005264"/>
            <a:ext cx="4037114" cy="830997"/>
          </a:xfrm>
          <a:prstGeom prst="rect">
            <a:avLst/>
          </a:prstGeom>
          <a:noFill/>
          <a:ln>
            <a:solidFill>
              <a:schemeClr val="bg1"/>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bg1"/>
                </a:solidFill>
              </a:rPr>
              <a:t>ACMP’s Standard Change Management</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5921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Process pitfalls</a:t>
            </a: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Managing Conflict with Stakeholders</a:t>
            </a:r>
            <a:endParaRPr lang="en-US" sz="2400" dirty="0">
              <a:solidFill>
                <a:schemeClr val="bg1"/>
              </a:solidFill>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Personal pitfalls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1060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development</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Structure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29188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10 </a:t>
            </a:r>
            <a:endParaRPr lang="en-US" sz="4000" dirty="0"/>
          </a:p>
        </p:txBody>
      </p:sp>
      <p:sp>
        <p:nvSpPr>
          <p:cNvPr id="7" name="Rectangle 6"/>
          <p:cNvSpPr/>
          <p:nvPr/>
        </p:nvSpPr>
        <p:spPr>
          <a:xfrm>
            <a:off x="3259888" y="2896627"/>
            <a:ext cx="4286904" cy="1200329"/>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Leadership styles to communicate to distributed teams </a:t>
            </a:r>
            <a:endParaRPr lang="en-US" sz="3200" b="1" dirty="0">
              <a:solidFill>
                <a:schemeClr val="bg1"/>
              </a:solidFill>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Various Approaches to Virtual Communication</a:t>
            </a:r>
            <a:endParaRPr lang="en-US" sz="24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83491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733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9543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54679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1622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957</TotalTime>
  <Words>499</Words>
  <Application>Microsoft Office PowerPoint</Application>
  <PresentationFormat>Widescreen</PresentationFormat>
  <Paragraphs>82</Paragraphs>
  <Slides>22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25</cp:revision>
  <dcterms:created xsi:type="dcterms:W3CDTF">2023-04-29T09:08:23Z</dcterms:created>
  <dcterms:modified xsi:type="dcterms:W3CDTF">2023-09-29T20:18:30Z</dcterms:modified>
</cp:coreProperties>
</file>