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9145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8318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550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1883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9192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19749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8009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1734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8012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46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7519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544973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2343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4421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61137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7018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01642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9947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3154401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249873"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1029"/>
    </mc:Choice>
    <mc:Fallback xmlns="">
      <p:transition spd="slow" advTm="2102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الثامنة</a:t>
            </a:r>
          </a:p>
          <a:p>
            <a:pPr algn="ctr"/>
            <a:r>
              <a:rPr lang="ar-EG" sz="2800" b="1" dirty="0" smtClean="0">
                <a:solidFill>
                  <a:schemeClr val="tx1"/>
                </a:solidFill>
                <a:latin typeface="Alexandria" pitchFamily="2" charset="-78"/>
                <a:cs typeface="Alexandria" pitchFamily="2" charset="-78"/>
              </a:rPr>
              <a:t>نفاذ القرار الإداري الالكتروني</a:t>
            </a:r>
            <a:r>
              <a:rPr lang="ar-EG" sz="2800" b="1" dirty="0">
                <a:solidFill>
                  <a:schemeClr val="tx1"/>
                </a:solidFill>
                <a:latin typeface="Alexandria" pitchFamily="2" charset="-78"/>
                <a:cs typeface="Alexandria" pitchFamily="2" charset="-78"/>
              </a:rPr>
              <a:t/>
            </a:r>
            <a:br>
              <a:rPr lang="ar-EG" sz="2800" b="1" dirty="0">
                <a:solidFill>
                  <a:schemeClr val="tx1"/>
                </a:solidFill>
                <a:latin typeface="Alexandria" pitchFamily="2" charset="-78"/>
                <a:cs typeface="Alexandria" pitchFamily="2" charset="-78"/>
              </a:rPr>
            </a:br>
            <a:endParaRPr lang="en-US" sz="2800" b="1" dirty="0">
              <a:solidFill>
                <a:schemeClr val="tx1"/>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pic>
        <p:nvPicPr>
          <p:cNvPr id="4" name="Picture 3"/>
          <p:cNvPicPr>
            <a:picLocks noChangeAspect="1"/>
          </p:cNvPicPr>
          <p:nvPr/>
        </p:nvPicPr>
        <p:blipFill>
          <a:blip r:embed="rId4"/>
          <a:stretch>
            <a:fillRect/>
          </a:stretch>
        </p:blipFill>
        <p:spPr>
          <a:xfrm>
            <a:off x="9019284" y="305476"/>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03203"/>
    </mc:Choice>
    <mc:Fallback xmlns="">
      <p:transition spd="slow" advTm="20320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1" y="4884389"/>
            <a:ext cx="6122194" cy="1643527"/>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نفاذ القرار الإداري الالكتروني</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225204" y="101919"/>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0973"/>
    </mc:Choice>
    <mc:Fallback xmlns="">
      <p:transition spd="slow" advTm="10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7615" y="1805651"/>
            <a:ext cx="7841908" cy="3599728"/>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قد رأينا أن من أهم نتائج التحول الرقمي الحكومي هو انتقال الإدارة العامة من الاعتماد على الأساليب التقليدية في انجاز الأنشطة الإدارية بما يقتضيه من أعمال قانونية، قرار إداري – عقد إداري، إلى الاعتماد على أساليب تكنولوجيا المعلومات والاتصالات.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2"/>
          <a:stretch>
            <a:fillRect/>
          </a:stretch>
        </p:blipFill>
        <p:spPr>
          <a:xfrm>
            <a:off x="9019284" y="256491"/>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62833"/>
    </mc:Choice>
    <mc:Fallback xmlns="">
      <p:transition spd="slow" advTm="628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00132" y="1388962"/>
            <a:ext cx="8287473" cy="3750197"/>
          </a:xfrm>
        </p:spPr>
        <p:txBody>
          <a:bodyPr>
            <a:normAutofit/>
          </a:bodyPr>
          <a:lstStyle/>
          <a:p>
            <a:pPr marL="0" indent="0" algn="r">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وقد ظهر أثر ذلك على القرار الإداري الالكتروني في مفهومه وخصائصه وأركانه على النحو الذي وضحناه في السابق، ويمتد أثر الإدارة العامة الالكترونية ليشمل أيضا مرحلة نفاذ القرار الإداري. </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8907490" y="171771"/>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85323"/>
    </mc:Choice>
    <mc:Fallback xmlns="">
      <p:transition spd="slow" advTm="853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95017" y="2314937"/>
            <a:ext cx="7882359" cy="3078866"/>
          </a:xfrm>
        </p:spPr>
        <p:txBody>
          <a:bodyPr/>
          <a:lstStyle/>
          <a:p>
            <a:pPr marL="0" indent="0" algn="just" rtl="1">
              <a:lnSpc>
                <a:spcPct val="150000"/>
              </a:lnSpc>
              <a:buNone/>
            </a:pPr>
            <a:r>
              <a:rPr lang="ar-EG" dirty="0" smtClean="0">
                <a:latin typeface="Alexandria" pitchFamily="2" charset="-78"/>
                <a:cs typeface="Alexandria" pitchFamily="2" charset="-78"/>
              </a:rPr>
              <a:t>نفاذ القرار الإداري يعني دخوله حيز التنفيذ ومرحلة العمل به في مواجهة أطرافه، ويعد القرار الإداري نافذا في مواجهة الإدارة بمجرد صدوره، أما </a:t>
            </a:r>
            <a:r>
              <a:rPr lang="ar-EG" dirty="0" err="1" smtClean="0">
                <a:latin typeface="Alexandria" pitchFamily="2" charset="-78"/>
                <a:cs typeface="Alexandria" pitchFamily="2" charset="-78"/>
              </a:rPr>
              <a:t>نفاذه</a:t>
            </a:r>
            <a:r>
              <a:rPr lang="ar-EG" dirty="0" smtClean="0">
                <a:latin typeface="Alexandria" pitchFamily="2" charset="-78"/>
                <a:cs typeface="Alexandria" pitchFamily="2" charset="-78"/>
              </a:rPr>
              <a:t> في مواجهة الأفراد فيتطلب العلم 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8738986" y="449752"/>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98098"/>
    </mc:Choice>
    <mc:Fallback xmlns="">
      <p:transition spd="slow" advTm="980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 والعلم بالقرار الإداري يكون بصفة أساسية إما عن طريق النشر وهذا بالنسبة للقرار التنظيمي أو بالإعلان ويخص ذلك القرار الفردي.</a:t>
            </a:r>
          </a:p>
          <a:p>
            <a:pPr marL="0" indent="0" algn="just" rtl="1">
              <a:lnSpc>
                <a:spcPct val="150000"/>
              </a:lnSpc>
              <a:buNone/>
            </a:pPr>
            <a:r>
              <a:rPr lang="ar-EG" dirty="0" smtClean="0">
                <a:latin typeface="Alexandria" pitchFamily="2" charset="-78"/>
                <a:cs typeface="Alexandria" pitchFamily="2" charset="-78"/>
              </a:rPr>
              <a:t>والقرار الإداري التنظيمي هو القرار الذي يشتمل على قواعد عامة مجردة تنطبق على كل من يتوافر فيه شروط تطبيقها.</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888034" y="178669"/>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15858"/>
    </mc:Choice>
    <mc:Fallback xmlns="">
      <p:transition spd="slow" advTm="11585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بينما القرار الإداري الفردي في المقابل يتناول فردا أو مجموعة من الأفراد معينين بذاتهم.</a:t>
            </a:r>
          </a:p>
          <a:p>
            <a:pPr marL="0" indent="0" algn="just" rtl="1">
              <a:lnSpc>
                <a:spcPct val="150000"/>
              </a:lnSpc>
              <a:buNone/>
            </a:pPr>
            <a:r>
              <a:rPr lang="ar-EG" dirty="0" smtClean="0">
                <a:latin typeface="Alexandria" pitchFamily="2" charset="-78"/>
                <a:cs typeface="Alexandria" pitchFamily="2" charset="-78"/>
              </a:rPr>
              <a:t>وبالإضافة إلى وسيلتي النشر أو الإعلان على النحو المذكور، يمكن أن يقوم علم صاحب الشأن اليقيني مقام النشر أو الإعلان عند تحقق شروط معينة.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9019284" y="227308"/>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29577"/>
    </mc:Choice>
    <mc:Fallback xmlns="">
      <p:transition spd="slow" advTm="1295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7" y="2025570"/>
            <a:ext cx="7940233" cy="2789498"/>
          </a:xfrm>
        </p:spPr>
        <p:txBody>
          <a:bodyPr>
            <a:normAutofit fontScale="92500"/>
          </a:bodyPr>
          <a:lstStyle/>
          <a:p>
            <a:pPr marL="0" lvl="0" indent="0" algn="just" rtl="1">
              <a:lnSpc>
                <a:spcPct val="150000"/>
              </a:lnSpc>
              <a:buNone/>
            </a:pPr>
            <a:r>
              <a:rPr lang="ar-EG" dirty="0" smtClean="0">
                <a:cs typeface="Alexandria" pitchFamily="2" charset="-78"/>
              </a:rPr>
              <a:t>وبالتالي لدينا ثلاث وسائل لنفاذ القرار الإداري، وهي: النشر، الإعلان العلم اليقيني.</a:t>
            </a:r>
          </a:p>
          <a:p>
            <a:pPr marL="0" lvl="0" indent="0" algn="just" rtl="1">
              <a:lnSpc>
                <a:spcPct val="150000"/>
              </a:lnSpc>
              <a:buNone/>
            </a:pPr>
            <a:r>
              <a:rPr lang="ar-EG" dirty="0" smtClean="0">
                <a:cs typeface="Alexandria" pitchFamily="2" charset="-78"/>
              </a:rPr>
              <a:t>وينطبق ذلك على حالة نفاذ القرار الإداري الالكتروني أيضا، مع بعض الخصوصيات سنذكرها لاحقا.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8936673" y="363495"/>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69636"/>
    </mc:Choice>
    <mc:Fallback xmlns="">
      <p:transition spd="slow" advTm="6963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553427"/>
          </a:xfrm>
        </p:spPr>
        <p:txBody>
          <a:bodyPr>
            <a:normAutofit fontScale="85000" lnSpcReduction="10000"/>
          </a:bodyPr>
          <a:lstStyle/>
          <a:p>
            <a:pPr marL="0" indent="0" algn="just" rtl="1">
              <a:lnSpc>
                <a:spcPct val="150000"/>
              </a:lnSpc>
              <a:buNone/>
            </a:pPr>
            <a:r>
              <a:rPr lang="ar-EG" dirty="0" smtClean="0">
                <a:cs typeface="Alexandria" pitchFamily="2" charset="-78"/>
              </a:rPr>
              <a:t>ولكن قبل ذلك يتعين علينا التمييز بين نفاذ القرار الإداري على النحو المشار إليه وتنفيذه؛ ذلك أن التنفيذ يختلف عن النفاذ في أنه يعبر عن المرحلة اللاحقة على النفاذ والتي تقوم فيها الإدارة بالإجراءات اللازمة لوضع القرار موضع التنفيذ في الواقع، مثال ذلك استلام الموظف لعمله بعد صدور قرار تعيينه.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6" name="Picture 5"/>
          <p:cNvPicPr>
            <a:picLocks noChangeAspect="1"/>
          </p:cNvPicPr>
          <p:nvPr/>
        </p:nvPicPr>
        <p:blipFill>
          <a:blip r:embed="rId2"/>
          <a:stretch>
            <a:fillRect/>
          </a:stretch>
        </p:blipFill>
        <p:spPr>
          <a:xfrm>
            <a:off x="9019284" y="344039"/>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137788"/>
    </mc:Choice>
    <mc:Fallback xmlns="">
      <p:transition spd="slow" advTm="1377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1782500"/>
            <a:ext cx="8125429" cy="4409956"/>
          </a:xfrm>
        </p:spPr>
        <p:txBody>
          <a:bodyPr>
            <a:normAutofit fontScale="850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من الجدير بالذكر أيضا أن وقت رفع دعوى الالغاء يتحدد بالنظر إلى تاريخ نفاذ القرار الإداري، وفي هذا الشأن ينص قانون مجلس الدولة المصري رقم 47 لسنة 1972م في المادة 24 على أن</a:t>
            </a:r>
            <a:r>
              <a:rPr lang="ar-EG" dirty="0">
                <a:latin typeface="Alexandria" pitchFamily="2" charset="-78"/>
                <a:cs typeface="Alexandria" pitchFamily="2" charset="-78"/>
              </a:rPr>
              <a:t>: ميعاد رفع الدعوى أمام المحكمة فيما يتعلق بطلبات الإلغاء ستون يوما من تاريخ نشر القرار الإداري ‏المطعون فيه في الجريدة الرسمية أو في النشرات التي تصدرها المصالح العامة أو إعلان صاحب الشأن </a:t>
            </a:r>
            <a:r>
              <a:rPr lang="ar-EG" dirty="0" smtClean="0">
                <a:latin typeface="Alexandria" pitchFamily="2" charset="-78"/>
                <a:cs typeface="Alexandria" pitchFamily="2" charset="-78"/>
              </a:rPr>
              <a:t>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8829668" y="398588"/>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162168"/>
    </mc:Choice>
    <mc:Fallback xmlns="">
      <p:transition spd="slow" advTm="1621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8" y="1851950"/>
            <a:ext cx="7986530" cy="3483980"/>
          </a:xfrm>
        </p:spPr>
        <p:txBody>
          <a:bodyPr>
            <a:normAutofit fontScale="92500" lnSpcReduction="20000"/>
          </a:bodyPr>
          <a:lstStyle/>
          <a:p>
            <a:pPr marL="0" indent="0" algn="just" rtl="1">
              <a:lnSpc>
                <a:spcPct val="150000"/>
              </a:lnSpc>
              <a:buNone/>
            </a:pPr>
            <a:r>
              <a:rPr lang="ar-EG" dirty="0">
                <a:latin typeface="Alexandria" pitchFamily="2" charset="-78"/>
                <a:cs typeface="Alexandria" pitchFamily="2" charset="-78"/>
              </a:rPr>
              <a:t> ومما سبق يتضح لنا أن تناول عملية نفاذ القرار الإداري الالكتروني يتطلب منا وضع الوسائل الثلاثة المذكورة سابقا-النشر، الإعلان والعلم اليقيني- في سياق أنشطة الحكومة الرقمية.</a:t>
            </a:r>
          </a:p>
          <a:p>
            <a:pPr marL="0" indent="0" algn="just" rtl="1">
              <a:lnSpc>
                <a:spcPct val="150000"/>
              </a:lnSpc>
              <a:buNone/>
            </a:pPr>
            <a:r>
              <a:rPr lang="ar-EG" dirty="0">
                <a:latin typeface="Alexandria" pitchFamily="2" charset="-78"/>
                <a:cs typeface="Alexandria" pitchFamily="2" charset="-78"/>
              </a:rPr>
              <a:t>وهو ما سنتناوله على النحو التالي:</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235184" y="305130"/>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15488"/>
    </mc:Choice>
    <mc:Fallback xmlns="">
      <p:transition spd="slow" advTm="1154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b="1" dirty="0" smtClean="0">
                <a:cs typeface="Alexandria" pitchFamily="2" charset="-78"/>
              </a:rPr>
              <a:t/>
            </a:r>
            <a:br>
              <a:rPr lang="ar-EG" b="1" dirty="0" smtClean="0">
                <a:cs typeface="Alexandria" pitchFamily="2" charset="-78"/>
              </a:rPr>
            </a:br>
            <a:r>
              <a:rPr lang="ar-EG" b="1" dirty="0" smtClean="0">
                <a:cs typeface="Alexandria" pitchFamily="2" charset="-78"/>
              </a:rPr>
              <a:t>1-النشر </a:t>
            </a:r>
            <a:endParaRPr lang="en-US" b="1" dirty="0"/>
          </a:p>
        </p:txBody>
      </p:sp>
      <p:sp>
        <p:nvSpPr>
          <p:cNvPr id="3" name="عنصر نائب للمحتوى 2"/>
          <p:cNvSpPr>
            <a:spLocks noGrp="1"/>
          </p:cNvSpPr>
          <p:nvPr>
            <p:ph idx="1"/>
          </p:nvPr>
        </p:nvSpPr>
        <p:spPr>
          <a:xfrm>
            <a:off x="1724628" y="2048719"/>
            <a:ext cx="7905509" cy="3240911"/>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يتعلق النشر بالقرارات الإدارية التنظيمية على النحو الذي وضحناه في السابق، والسؤال هنا: هل يمكن نشر القرار بصورة الكترونية ويترتب بذلك نفس الأثر المترتب على النشر بالوسائل التقليدية، وهو نفاذ القرار؟</a:t>
            </a: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150682" y="7094"/>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76982" y="1944548"/>
            <a:ext cx="7326775" cy="322933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تحدثنا من قبل عن قاعدة في هذا الشأن وهي عدم تجريد الإجراء من قيمته لمجرد أنه تم من خلال الوسائل الالكترونية. وشرحنا ذلك وفقا للقوانين النموذجية التي وضعتها لجنة </a:t>
            </a:r>
            <a:r>
              <a:rPr lang="ar-EG" dirty="0" err="1" smtClean="0">
                <a:latin typeface="Alexandria" pitchFamily="2" charset="-78"/>
                <a:cs typeface="Alexandria" pitchFamily="2" charset="-78"/>
              </a:rPr>
              <a:t>الأونسيترال</a:t>
            </a:r>
            <a:r>
              <a:rPr lang="ar-EG" dirty="0" smtClean="0">
                <a:latin typeface="Alexandria" pitchFamily="2" charset="-78"/>
                <a:cs typeface="Alexandria" pitchFamily="2" charset="-78"/>
              </a:rPr>
              <a:t>، وذلك قانون التوقيع الالكتروني المصري رقم 15 لسنة 2004م.</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42306"/>
    </mc:Choice>
    <mc:Fallback xmlns="">
      <p:transition spd="slow" advTm="1423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118167"/>
            <a:ext cx="7373074" cy="2974694"/>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ونضيف هنا ما نص عليه نظام التعاملات الالكترونية السعودي فيما يتعلق بهذا الشأن حيث أكد على نفس القاعدة السابقة في أكثر من موضع.</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9019284" y="162722"/>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52575"/>
    </mc:Choice>
    <mc:Fallback xmlns="">
      <p:transition spd="slow" advTm="5257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32971" y="1794075"/>
            <a:ext cx="8484243" cy="4525701"/>
          </a:xfrm>
        </p:spPr>
        <p:txBody>
          <a:bodyPr>
            <a:normAutofit fontScale="77500" lnSpcReduction="20000"/>
          </a:bodyPr>
          <a:lstStyle/>
          <a:p>
            <a:pPr marL="0" indent="0" algn="just" rtl="1">
              <a:lnSpc>
                <a:spcPct val="150000"/>
              </a:lnSpc>
              <a:buNone/>
            </a:pPr>
            <a:r>
              <a:rPr lang="ar-EG" dirty="0" smtClean="0">
                <a:latin typeface="Alexandria" pitchFamily="2" charset="-78"/>
                <a:cs typeface="Alexandria" pitchFamily="2" charset="-78"/>
              </a:rPr>
              <a:t>ومن ذلك نص المادة </a:t>
            </a:r>
            <a:r>
              <a:rPr lang="ar-EG" dirty="0">
                <a:latin typeface="Alexandria" pitchFamily="2" charset="-78"/>
                <a:cs typeface="Alexandria" pitchFamily="2" charset="-78"/>
              </a:rPr>
              <a:t>5 </a:t>
            </a:r>
            <a:r>
              <a:rPr lang="ar-EG" dirty="0" smtClean="0">
                <a:latin typeface="Alexandria" pitchFamily="2" charset="-78"/>
                <a:cs typeface="Alexandria" pitchFamily="2" charset="-78"/>
              </a:rPr>
              <a:t>التي جاء بها: </a:t>
            </a:r>
            <a:r>
              <a:rPr lang="ar-EG" dirty="0">
                <a:latin typeface="Alexandria" pitchFamily="2" charset="-78"/>
                <a:cs typeface="Alexandria" pitchFamily="2" charset="-78"/>
              </a:rPr>
              <a:t>1- يكون للتعاملات والسجلات والتوقيعات الإلكترونية حجيتها الملزمة، ولا يجوز نفي صحتها أو قابليتها للتنفيذ ولا منع تنفيذها بسبب أنها تمت كليا أو جزئيا بشكل إلكتروني بشرط أن تتم تلك التعاملات والسجلات والتوقيعات الإلكترونية بحسب الشروط المنصوص عليها في هذا النظام.</a:t>
            </a:r>
          </a:p>
          <a:p>
            <a:pPr marL="0" indent="0" algn="just" rtl="1">
              <a:lnSpc>
                <a:spcPct val="150000"/>
              </a:lnSpc>
              <a:buNone/>
            </a:pPr>
            <a:r>
              <a:rPr lang="ar-EG" dirty="0">
                <a:latin typeface="Alexandria" pitchFamily="2" charset="-78"/>
                <a:cs typeface="Alexandria" pitchFamily="2" charset="-78"/>
              </a:rPr>
              <a:t>2- لا تفقد المعلومات التي تنتج من التعامل الإلكتروني حجيتها أو قابليتها للتنفيذ متى كان الاطلاع على تفاصيلها متاحًا ضمن منظومة البيانات الإلكترونية الخاصة بمنشئها وأشير إلى كيفية الاطلاع عليها.</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8858852" y="207853"/>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169541"/>
    </mc:Choice>
    <mc:Fallback xmlns="">
      <p:transition spd="slow" advTm="16954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98248"/>
            <a:ext cx="8246699" cy="4699321"/>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  وتنص المادة السادسة أيضا على أنه: 1- </a:t>
            </a:r>
            <a:r>
              <a:rPr lang="ar-EG" dirty="0">
                <a:latin typeface="Alexandria" pitchFamily="2" charset="-78"/>
                <a:cs typeface="Alexandria" pitchFamily="2" charset="-78"/>
              </a:rPr>
              <a:t>مع عدم الإخلال بما تنص عليه المادة (الثالثة) من هذا النظام؛ إذا اشترط أي نظام في المملكة حفظ وثيقة أو معلومة لأي سبب فإن هذا الشرط يتحقق عندما تكون تلك الوثيقة أو المعلومة محفوظة أو مرسلة في شكل سجل إلكتروني ، بشرط مراعاة ما يلي:</a:t>
            </a:r>
          </a:p>
          <a:p>
            <a:pPr marL="0" indent="0" algn="just" rtl="1">
              <a:lnSpc>
                <a:spcPct val="150000"/>
              </a:lnSpc>
              <a:buNone/>
            </a:pPr>
            <a:r>
              <a:rPr lang="ar-EG" dirty="0">
                <a:latin typeface="Alexandria" pitchFamily="2" charset="-78"/>
                <a:cs typeface="Alexandria" pitchFamily="2" charset="-78"/>
              </a:rPr>
              <a:t>أ ) حفظ السجل الإلكتروني بالشكل الذي أنشئ أو أرسل أو تسلم به، أو بشكل يمكن من إثبات أن محتواه مطابق للمحتوى الذي أنشئ به أو أرسل به أو تم تسلمه به.</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9121499" y="390430"/>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92843"/>
    </mc:Choice>
    <mc:Fallback xmlns="">
      <p:transition spd="slow" advTm="928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763930" y="2141316"/>
            <a:ext cx="10834898" cy="4583576"/>
          </a:xfrm>
        </p:spPr>
        <p:txBody>
          <a:bodyPr>
            <a:normAutofit fontScale="85000" lnSpcReduction="10000"/>
          </a:bodyPr>
          <a:lstStyle/>
          <a:p>
            <a:pPr marL="0" indent="0" algn="just" rtl="1">
              <a:lnSpc>
                <a:spcPct val="150000"/>
              </a:lnSpc>
              <a:buNone/>
            </a:pPr>
            <a:r>
              <a:rPr lang="ar-EG" dirty="0">
                <a:latin typeface="Alexandria" pitchFamily="2" charset="-78"/>
                <a:cs typeface="Alexandria" pitchFamily="2" charset="-78"/>
              </a:rPr>
              <a:t>ب ) بقاء السجل الإلكتروني محفوظا على نحو يتيح استخدامه والرجوع إليه لاحقا.</a:t>
            </a:r>
          </a:p>
          <a:p>
            <a:pPr marL="0" indent="0" algn="just" rtl="1">
              <a:lnSpc>
                <a:spcPct val="150000"/>
              </a:lnSpc>
              <a:buNone/>
            </a:pPr>
            <a:r>
              <a:rPr lang="ar-EG" dirty="0">
                <a:latin typeface="Alexandria" pitchFamily="2" charset="-78"/>
                <a:cs typeface="Alexandria" pitchFamily="2" charset="-78"/>
              </a:rPr>
              <a:t>ج ) أن تحفظ مع السجل الإلكتروني المعلومات التي تمكن من معرفة المنشئ والمرسل إليه، وتاريخ إرسالها وتسلمها ووقتهما.</a:t>
            </a:r>
          </a:p>
          <a:p>
            <a:pPr marL="0" indent="0" algn="just" rtl="1">
              <a:lnSpc>
                <a:spcPct val="150000"/>
              </a:lnSpc>
              <a:buNone/>
            </a:pPr>
            <a:r>
              <a:rPr lang="ar-EG" dirty="0">
                <a:latin typeface="Alexandria" pitchFamily="2" charset="-78"/>
                <a:cs typeface="Alexandria" pitchFamily="2" charset="-78"/>
              </a:rPr>
              <a:t>2 - يجوز لأي شخص أن يستوفي - على مسؤوليته - المتطلبات المنصوص عليها في الفقرة (1) من هذه المادة بالاستعانة بخدمات شخص آخر.</a:t>
            </a:r>
          </a:p>
          <a:p>
            <a:pPr marL="0" indent="0" algn="just" rtl="1">
              <a:lnSpc>
                <a:spcPct val="150000"/>
              </a:lnSpc>
              <a:buNone/>
            </a:pPr>
            <a:r>
              <a:rPr lang="ar-EG" dirty="0">
                <a:latin typeface="Alexandria" pitchFamily="2" charset="-78"/>
                <a:cs typeface="Alexandria" pitchFamily="2" charset="-78"/>
              </a:rPr>
              <a:t>3- تحدد اللائحة الإجراءات الخاصة بحفظ السجلات والبيانات الإلكترونية والشروط اللازمة لإبرازها بهيئتها الإلكترونية وشروط الاطلاع عليها وضوابطه.</a:t>
            </a:r>
            <a:endParaRPr lang="ar-E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51978"/>
    </mc:Choice>
    <mc:Fallback xmlns="">
      <p:transition spd="slow" advTm="5197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9" y="1770927"/>
            <a:ext cx="7928657" cy="397011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وفي </a:t>
            </a:r>
            <a:r>
              <a:rPr lang="ar-EG" dirty="0">
                <a:latin typeface="Alexandria" pitchFamily="2" charset="-78"/>
                <a:cs typeface="Alexandria" pitchFamily="2" charset="-78"/>
              </a:rPr>
              <a:t>هذا الشأن تنص المادة السابعة على </a:t>
            </a:r>
            <a:r>
              <a:rPr lang="ar-EG" dirty="0" smtClean="0">
                <a:latin typeface="Alexandria" pitchFamily="2" charset="-78"/>
                <a:cs typeface="Alexandria" pitchFamily="2" charset="-78"/>
              </a:rPr>
              <a:t>أنه: </a:t>
            </a:r>
            <a:r>
              <a:rPr lang="ar-EG" dirty="0">
                <a:latin typeface="Alexandria" pitchFamily="2" charset="-78"/>
                <a:cs typeface="Alexandria" pitchFamily="2" charset="-78"/>
              </a:rPr>
              <a:t>مع عدم الإخلال بما تنص عليه المادة (الثالثة) من هذا النظام؛ إذا اشترط أي نظام في المملكة أن تكون الوثيقة أو السجل أو المعلومة المقدمة إلى شخص آخر مكتوبة، فإن تقديمها في شكل إلكتروني يفي بهذا الغرض متى تحققت الأحكام الواردة في الفقرة (1) من المادة (السادسة).</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8868580" y="237036"/>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63478"/>
    </mc:Choice>
    <mc:Fallback xmlns="">
      <p:transition spd="slow" advTm="634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ويترتب على ذلك أن النشر لا يفقد قيمته القانونية من حيث كونه وسيلة للعلم بالقرار على النحو المشار إليه، لمجرد أنه اتخذ الشكل الرقمي.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9102043" y="256491"/>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45153"/>
    </mc:Choice>
    <mc:Fallback xmlns="">
      <p:transition spd="slow" advTm="4515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500132"/>
            <a:ext cx="6898511" cy="333351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ويكون النشر الالكتروني من خلال الوسائل التي تنقل القرار إلى المخاطبين به، ومن ذلك المواقع الالكترونية الحكومية والتطبيقات وما شابه.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8907489" y="256491"/>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40542"/>
    </mc:Choice>
    <mc:Fallback xmlns="">
      <p:transition spd="slow" advTm="405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6" y="2013994"/>
            <a:ext cx="7998106" cy="3669175"/>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ومع ذلك يتعين أن يتوافر في النظام الالكتروني المسؤول عن عملية النشر ما يجب أن يتوافر في أنظمة السجل الالكتروني من شروط تتعلق بحفظه بالشكل الذي أنشئ أو أرسل أو تسلم به أو بشكل يمكن من إثبات أن محتواه مطابق للمحتوى الذي أنشئ به أو أرسل به أو تم تسلمه به.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8714484" y="293492"/>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84129"/>
    </mc:Choice>
    <mc:Fallback xmlns="">
      <p:transition spd="slow" advTm="8412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2037144"/>
            <a:ext cx="7413645" cy="3067291"/>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كما ينبغي أن يحفظ بصورة تضمن بقائه على نحو يتيح استخدامه لا حقا والرجوع إليه.</a:t>
            </a:r>
          </a:p>
          <a:p>
            <a:pPr marL="0" indent="0" algn="just" rtl="1">
              <a:lnSpc>
                <a:spcPct val="150000"/>
              </a:lnSpc>
              <a:buNone/>
            </a:pPr>
            <a:r>
              <a:rPr lang="ar-EG" dirty="0" smtClean="0">
                <a:latin typeface="Alexandria" pitchFamily="2" charset="-78"/>
                <a:cs typeface="Alexandria" pitchFamily="2" charset="-78"/>
              </a:rPr>
              <a:t>وينبغي أن يضمن نظام النشر حفظ المعلومات التي تمكن من معرفة المنشئ والمرسل إليه  وتاريخ ووقت الإرسال والتسلم.</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8917217" y="324585"/>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91462"/>
    </mc:Choice>
    <mc:Fallback xmlns="">
      <p:transition spd="slow" advTm="9146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164466"/>
            <a:ext cx="7720314" cy="3345084"/>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وفي جميع الأحوال ينبغي أن يتضمن النشر جميع عناصر القرار الإداري، أي مضمونه كاملا؛ بحيث لو جرى نشر جزء من القرار فإن ذلك لا يعد نشرا يبدأ معه سريان المدة القانونية للطعن على القرار بالإلغاء.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9019284" y="81393"/>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85370"/>
    </mc:Choice>
    <mc:Fallback xmlns="">
      <p:transition spd="slow" advTm="8537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cs typeface="Alexandria" pitchFamily="2" charset="-78"/>
              </a:rPr>
              <a:t/>
            </a:r>
            <a:br>
              <a:rPr lang="ar-EG" dirty="0" smtClean="0">
                <a:cs typeface="Alexandria" pitchFamily="2" charset="-78"/>
              </a:rPr>
            </a:br>
            <a:r>
              <a:rPr lang="ar-EG" dirty="0" smtClean="0">
                <a:cs typeface="Alexandria" pitchFamily="2" charset="-78"/>
              </a:rPr>
              <a:t>2-الإعلان</a:t>
            </a:r>
            <a:endParaRPr lang="en-US" dirty="0"/>
          </a:p>
        </p:txBody>
      </p:sp>
      <p:sp>
        <p:nvSpPr>
          <p:cNvPr id="3" name="عنصر نائب للمحتوى 2"/>
          <p:cNvSpPr>
            <a:spLocks noGrp="1"/>
          </p:cNvSpPr>
          <p:nvPr>
            <p:ph idx="1"/>
          </p:nvPr>
        </p:nvSpPr>
        <p:spPr>
          <a:xfrm>
            <a:off x="2002420" y="1898248"/>
            <a:ext cx="8102279" cy="346083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الإعلان هو نقل مضمون القرار إلى الفرد المخاطب به من خلال التبليغ الشخصي.</a:t>
            </a:r>
          </a:p>
          <a:p>
            <a:pPr marL="0" indent="0" algn="just" rtl="1">
              <a:lnSpc>
                <a:spcPct val="150000"/>
              </a:lnSpc>
              <a:buNone/>
            </a:pPr>
            <a:r>
              <a:rPr lang="ar-EG" dirty="0" smtClean="0">
                <a:latin typeface="Alexandria" pitchFamily="2" charset="-78"/>
                <a:cs typeface="Alexandria" pitchFamily="2" charset="-78"/>
              </a:rPr>
              <a:t>والسؤال هنا: هل يمكن الاعتماد على الوسائل التقنية للقيام بعملية تبليغ القرار إلى صاحب الشأن بحيث يبدأ قانونا سريان مدة الطعن بالإلغاء في القرار من تاريخ هذا الإجراء؟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8819941" y="306776"/>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95344"/>
    </mc:Choice>
    <mc:Fallback xmlns="">
      <p:transition spd="slow" advTm="19534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54386" y="1914872"/>
            <a:ext cx="8553690" cy="3379808"/>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قلنا أن القاعدة عدم تجريد الإجراء من قيمته لمجرد اتخاذه الشكل الالكتروني، ولكن بشرط توافر وسائل تضمن عدم تغيير محتواه وهوية المرسل أو المستقبل والتاريخ والوقت الذي حدث فيه الإرسال أو الاستقبال.</a:t>
            </a:r>
          </a:p>
          <a:p>
            <a:pPr marL="0" indent="0" algn="just" rtl="1">
              <a:lnSpc>
                <a:spcPct val="150000"/>
              </a:lnSpc>
              <a:buNone/>
            </a:pPr>
            <a:r>
              <a:rPr lang="ar-EG" dirty="0" smtClean="0">
                <a:latin typeface="Alexandria" pitchFamily="2" charset="-78"/>
                <a:cs typeface="Alexandria" pitchFamily="2" charset="-78"/>
              </a:rPr>
              <a:t>ونضيف هنا ضرورة وجود ما يثبت واقعة استلام صاحب الشأن للقرار.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8829668" y="237035"/>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109106"/>
    </mc:Choice>
    <mc:Fallback xmlns="">
      <p:transition spd="slow" advTm="1091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1863524"/>
            <a:ext cx="7824487" cy="3565003"/>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وبالتالي فإن وجود نظام الكتروني يضمن تحقق الضوابط السابقة المذكورة يجعل التبليغ الالكتروني أمرا جائزا من الناحية القانونية.</a:t>
            </a:r>
          </a:p>
          <a:p>
            <a:pPr marL="0" indent="0" algn="just" rtl="1">
              <a:lnSpc>
                <a:spcPct val="150000"/>
              </a:lnSpc>
              <a:buNone/>
            </a:pPr>
            <a:r>
              <a:rPr lang="ar-EG" dirty="0" smtClean="0">
                <a:latin typeface="Alexandria" pitchFamily="2" charset="-78"/>
                <a:cs typeface="Alexandria" pitchFamily="2" charset="-78"/>
              </a:rPr>
              <a:t>وهذا يعني أننا ينبغي أن نقيم مدى استجابة أنظمة التبليغ الالكترونية للضوابط القانونية التي تضمن تحقيق الاعلان للهدف المنشود منه.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9140954" y="243745"/>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61209"/>
    </mc:Choice>
    <mc:Fallback xmlns="">
      <p:transition spd="slow" advTm="6120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1817226"/>
            <a:ext cx="7344198" cy="2801073"/>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وإذا حاولنا تطبيق هذه الضوابط على استخدام البريد الالكتروني في تبليغ القرار الإداري، فإنه يمكننا التمييز بين عدة أنواع من البريد الالكتروني: البريد الالكتروني العادي، البريد الالكتروني المزيل بالتوقيع الالكتروني والبريد الالكتروني المسجل.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9019284" y="433314"/>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66662"/>
    </mc:Choice>
    <mc:Fallback xmlns="">
      <p:transition spd="slow" advTm="6666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1"/>
            <a:ext cx="7928660" cy="3923817"/>
          </a:xfrm>
        </p:spPr>
        <p:txBody>
          <a:bodyPr>
            <a:normAutofit fontScale="92500"/>
          </a:bodyPr>
          <a:lstStyle/>
          <a:p>
            <a:pPr marL="0" indent="0" algn="just" rtl="1">
              <a:lnSpc>
                <a:spcPct val="150000"/>
              </a:lnSpc>
              <a:buNone/>
            </a:pPr>
            <a:r>
              <a:rPr lang="ar-EG" b="1" u="sng" dirty="0" smtClean="0">
                <a:latin typeface="Alexandria" pitchFamily="2" charset="-78"/>
                <a:cs typeface="Alexandria" pitchFamily="2" charset="-78"/>
              </a:rPr>
              <a:t>(أ)-البريد الالكتروني العادي: </a:t>
            </a:r>
            <a:endParaRPr lang="ar-EG" u="sng" dirty="0">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هذا النوع هو الأكثر شيوعا في الاستخدام بين الأفراد في هذه المرحلة، ولا يشتمل على أية وسيلة تضمن هوية المرسل أو عدم تغيير محتوى الرسالة أو ما يثبت استلام صاحب الشأن للرسالة دون غيره أو عدم تغيير وقت الإرسال أو الاستقبال وتاريخه.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9019284" y="108298"/>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105823"/>
    </mc:Choice>
    <mc:Fallback xmlns="">
      <p:transition spd="slow" advTm="10582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ويعد هذا النوع في من وجهة نظرنا قرينة بسيطة على العلم بالقرار، يمكن للشخص صاحب الشأن إثبات عكسها بكل طرق الإثبات.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9160409" y="127999"/>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75845"/>
    </mc:Choice>
    <mc:Fallback xmlns="">
      <p:transition spd="slow" advTm="7584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1" y="1875100"/>
            <a:ext cx="8495818" cy="4259482"/>
          </a:xfrm>
        </p:spPr>
        <p:txBody>
          <a:bodyPr>
            <a:normAutofit fontScale="77500" lnSpcReduction="20000"/>
          </a:bodyPr>
          <a:lstStyle/>
          <a:p>
            <a:pPr marL="0" indent="0" algn="just" rtl="1">
              <a:lnSpc>
                <a:spcPct val="150000"/>
              </a:lnSpc>
              <a:buNone/>
            </a:pPr>
            <a:r>
              <a:rPr lang="ar-EG" u="sng" dirty="0" smtClean="0">
                <a:latin typeface="Alexandria" pitchFamily="2" charset="-78"/>
                <a:cs typeface="Alexandria" pitchFamily="2" charset="-78"/>
              </a:rPr>
              <a:t>(ب)- البريد الالكتروني المزيل بالتوقيع الالكتروني:</a:t>
            </a:r>
          </a:p>
          <a:p>
            <a:pPr marL="0" indent="0" algn="just" rtl="1">
              <a:lnSpc>
                <a:spcPct val="150000"/>
              </a:lnSpc>
              <a:buNone/>
            </a:pPr>
            <a:r>
              <a:rPr lang="ar-EG" dirty="0" smtClean="0">
                <a:latin typeface="Alexandria" pitchFamily="2" charset="-78"/>
                <a:cs typeface="Alexandria" pitchFamily="2" charset="-78"/>
              </a:rPr>
              <a:t>هنا في هذا النوع يتم استخدام التوقيع الالكتروني لضمان هوية الشخص وإرسال الرسالة إلى الشخص المعني دون تغيير محتواها.</a:t>
            </a:r>
          </a:p>
          <a:p>
            <a:pPr marL="0" indent="0" algn="just" rtl="1">
              <a:lnSpc>
                <a:spcPct val="150000"/>
              </a:lnSpc>
              <a:buNone/>
            </a:pPr>
            <a:r>
              <a:rPr lang="ar-EG" dirty="0" smtClean="0">
                <a:latin typeface="Alexandria" pitchFamily="2" charset="-78"/>
                <a:cs typeface="Alexandria" pitchFamily="2" charset="-78"/>
              </a:rPr>
              <a:t>ولكي يحقق التبليغ هنا الأهداف المرجوة من الإعلان يجب استخدام التوقيع الالكتروني من الطرفين، المرسل والمرسل إليه.</a:t>
            </a:r>
          </a:p>
          <a:p>
            <a:pPr marL="0" indent="0" algn="just" rtl="1">
              <a:lnSpc>
                <a:spcPct val="150000"/>
              </a:lnSpc>
              <a:buNone/>
            </a:pPr>
            <a:r>
              <a:rPr lang="ar-EG" dirty="0" smtClean="0">
                <a:solidFill>
                  <a:schemeClr val="bg1"/>
                </a:solidFill>
                <a:latin typeface="Alexandria" pitchFamily="2" charset="-78"/>
                <a:cs typeface="Alexandria" pitchFamily="2" charset="-78"/>
              </a:rPr>
              <a:t> </a:t>
            </a:r>
            <a:endParaRPr lang="en-US" dirty="0">
              <a:solidFill>
                <a:schemeClr val="bg1"/>
              </a:solidFill>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8926945" y="269420"/>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84887"/>
    </mc:Choice>
    <mc:Fallback xmlns="">
      <p:transition spd="slow" advTm="8488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وهذا يعني إنه يجب استخدام التوقيع الالكتروني من المرسل عند إرساله لمضمون القرار إلى صاحب الشأن، كما يقوم الأخير بالرد على الرسالة عن طريق إقراره بالاستلام المزيل بتوقيعه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714484" y="350441"/>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87424"/>
    </mc:Choice>
    <mc:Fallback xmlns="">
      <p:transition spd="slow" advTm="874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2129742"/>
            <a:ext cx="8113854" cy="3646024"/>
          </a:xfrm>
        </p:spPr>
        <p:txBody>
          <a:bodyPr>
            <a:normAutofit fontScale="47500" lnSpcReduction="20000"/>
          </a:bodyPr>
          <a:lstStyle/>
          <a:p>
            <a:pPr marL="0" indent="0" algn="just" rtl="1">
              <a:lnSpc>
                <a:spcPct val="150000"/>
              </a:lnSpc>
              <a:buNone/>
            </a:pPr>
            <a:r>
              <a:rPr lang="ar-EG" sz="5100" b="1" u="sng" dirty="0" smtClean="0">
                <a:latin typeface="Alexandria" pitchFamily="2" charset="-78"/>
                <a:cs typeface="Alexandria" pitchFamily="2" charset="-78"/>
              </a:rPr>
              <a:t>(ج)-البريد الالكتروني المسجل:</a:t>
            </a:r>
          </a:p>
          <a:p>
            <a:pPr marL="0" indent="0" algn="just" rtl="1">
              <a:lnSpc>
                <a:spcPct val="150000"/>
              </a:lnSpc>
              <a:buNone/>
            </a:pPr>
            <a:endParaRPr lang="ar-EG" sz="3300" dirty="0" smtClean="0">
              <a:latin typeface="Alexandria" pitchFamily="2" charset="-78"/>
              <a:cs typeface="Alexandria" pitchFamily="2" charset="-78"/>
            </a:endParaRPr>
          </a:p>
          <a:p>
            <a:pPr marL="0" indent="0" algn="just" rtl="1">
              <a:lnSpc>
                <a:spcPct val="150000"/>
              </a:lnSpc>
              <a:buNone/>
            </a:pPr>
            <a:r>
              <a:rPr lang="ar-EG" sz="4500" dirty="0" smtClean="0">
                <a:latin typeface="Alexandria" pitchFamily="2" charset="-78"/>
                <a:cs typeface="Alexandria" pitchFamily="2" charset="-78"/>
              </a:rPr>
              <a:t>هنا </a:t>
            </a:r>
            <a:r>
              <a:rPr lang="ar-EG" sz="4500" dirty="0">
                <a:latin typeface="Alexandria" pitchFamily="2" charset="-78"/>
                <a:cs typeface="Alexandria" pitchFamily="2" charset="-78"/>
              </a:rPr>
              <a:t>في هذا النوع تتوسط جهة- مصلحة البريد أو غير ذلك من مقدمي مثل هذه الخدمة- بين المرسل (الجهة الإدارية) والمرسل إليه (الفرد المخاطب بالقرار)، وتتولى عملية التبليغ، وذلك لضمان تحقق </a:t>
            </a:r>
            <a:r>
              <a:rPr lang="ar-EG" sz="4500" dirty="0" smtClean="0">
                <a:latin typeface="Alexandria" pitchFamily="2" charset="-78"/>
                <a:cs typeface="Alexandria" pitchFamily="2" charset="-78"/>
              </a:rPr>
              <a:t>الآتي:</a:t>
            </a:r>
            <a:endParaRPr lang="ar-EG" sz="4500" dirty="0">
              <a:latin typeface="Alexandria" pitchFamily="2" charset="-78"/>
              <a:cs typeface="Alexandria" pitchFamily="2" charset="-78"/>
            </a:endParaRPr>
          </a:p>
          <a:p>
            <a:pPr marL="0" indent="0" algn="just" rtl="1">
              <a:lnSpc>
                <a:spcPct val="150000"/>
              </a:lnSpc>
              <a:buNone/>
            </a:pPr>
            <a:endParaRPr lang="ar-EG" b="1" u="sng" dirty="0" smtClean="0">
              <a:solidFill>
                <a:schemeClr val="bg1"/>
              </a:solidFill>
              <a:latin typeface="Alexandria" pitchFamily="2" charset="-78"/>
              <a:cs typeface="Alexandria" pitchFamily="2" charset="-78"/>
            </a:endParaRPr>
          </a:p>
          <a:p>
            <a:pPr marL="0" indent="0" algn="just" rtl="1">
              <a:lnSpc>
                <a:spcPct val="150000"/>
              </a:lnSpc>
              <a:buNone/>
            </a:pPr>
            <a:r>
              <a:rPr lang="ar-EG" u="sng" dirty="0" smtClean="0">
                <a:solidFill>
                  <a:schemeClr val="bg1"/>
                </a:solidFill>
                <a:latin typeface="Alexandria" pitchFamily="2" charset="-78"/>
                <a:cs typeface="Alexandria" pitchFamily="2" charset="-78"/>
              </a:rPr>
              <a:t> </a:t>
            </a:r>
            <a:endParaRPr lang="en-US" u="sng"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8714484" y="31485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63280"/>
    </mc:Choice>
    <mc:Fallback xmlns="">
      <p:transition spd="slow" advTm="6328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lnSpcReduction="10000"/>
          </a:bodyPr>
          <a:lstStyle/>
          <a:p>
            <a:pPr marL="0" lvl="0" indent="0" algn="just" rtl="1">
              <a:lnSpc>
                <a:spcPct val="150000"/>
              </a:lnSpc>
              <a:buNone/>
            </a:pPr>
            <a:r>
              <a:rPr lang="ar-EG" dirty="0" smtClean="0">
                <a:cs typeface="Alexandria" pitchFamily="2" charset="-78"/>
              </a:rPr>
              <a:t>- إثبات استلام صاحب الشأن المرسل إليه للرسالة التي تحتوي على القرار؛ بحيث يتحقق بذلك علمه الشخصي بمضمون القرار وتبدأ بالتالي سريان مدة الطعن عليه بالإلغاء بالنسبة له.</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800485" y="460772"/>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80564"/>
    </mc:Choice>
    <mc:Fallback xmlns="">
      <p:transition spd="slow" advTm="805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latin typeface="Alexandria" pitchFamily="2" charset="-78"/>
                <a:cs typeface="Alexandria" pitchFamily="2" charset="-78"/>
              </a:rPr>
              <a:t>-سلامة محتوى الرسالة المرسلة إلى صاحب الشأن والتي تحمل مضمون القرار إليه؛ بحيث يضمن نظام البريد المسجل أن الرسالة لم تتعرض للتغيير أثناء إرسالها، وأنها وصلت بنفس محتواها الأصلي.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8897762" y="285674"/>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73736"/>
    </mc:Choice>
    <mc:Fallback xmlns="">
      <p:transition spd="slow" advTm="7373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37144"/>
            <a:ext cx="8356921" cy="3125165"/>
          </a:xfrm>
        </p:spPr>
        <p:txBody>
          <a:bodyPr>
            <a:normAutofit/>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-وقت استلام الرسالة التي تتضمن محتوى القرار الإداري، وكما أشرنا أن هذا الوقت هو الذي يحسب منه المدة المحددة للطعن على القرار بالإلغاء.</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8917217" y="470500"/>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42960"/>
    </mc:Choice>
    <mc:Fallback xmlns="">
      <p:transition spd="slow" advTm="4296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8" y="1840376"/>
            <a:ext cx="7182150" cy="2639027"/>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ويتضح من ذلك أن البريد الالكتروني المسجل هو النظام الأمثل لتبليغ الأفراد بالقرارات الإدارية الخاصة بهم، بحيث أن يحقق الهدف المنشود من وراء إعلان الفرد بالقرار على النحو الموضح سابقا.  </a:t>
            </a:r>
          </a:p>
          <a:p>
            <a:pPr marL="0" indent="0" algn="just" rtl="1">
              <a:lnSpc>
                <a:spcPct val="150000"/>
              </a:lnSpc>
              <a:buNone/>
            </a:pPr>
            <a:endParaRPr lang="en-US" dirty="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019284" y="456464"/>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93724"/>
    </mc:Choice>
    <mc:Fallback xmlns="">
      <p:transition spd="slow" advTm="1937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34851" y="1196310"/>
            <a:ext cx="10515600" cy="1325563"/>
          </a:xfrm>
        </p:spPr>
        <p:txBody>
          <a:bodyPr>
            <a:normAutofit/>
          </a:bodyPr>
          <a:lstStyle/>
          <a:p>
            <a:pPr algn="ctr"/>
            <a:r>
              <a:rPr lang="ar-EG" sz="3600" dirty="0" smtClean="0">
                <a:cs typeface="Alexandria" pitchFamily="2" charset="-78"/>
              </a:rPr>
              <a:t/>
            </a:r>
            <a:br>
              <a:rPr lang="ar-EG" sz="3600" dirty="0" smtClean="0">
                <a:cs typeface="Alexandria" pitchFamily="2" charset="-78"/>
              </a:rPr>
            </a:br>
            <a:r>
              <a:rPr lang="ar-EG" sz="3600" dirty="0" smtClean="0">
                <a:cs typeface="Alexandria" pitchFamily="2" charset="-78"/>
              </a:rPr>
              <a:t>3-العلم اليقيني بالقرار الإداري الالكتروني</a:t>
            </a:r>
            <a:endParaRPr lang="en-US" sz="3600" dirty="0"/>
          </a:p>
        </p:txBody>
      </p:sp>
      <p:sp>
        <p:nvSpPr>
          <p:cNvPr id="3" name="عنصر نائب للمحتوى 2"/>
          <p:cNvSpPr>
            <a:spLocks noGrp="1"/>
          </p:cNvSpPr>
          <p:nvPr>
            <p:ph idx="1"/>
          </p:nvPr>
        </p:nvSpPr>
        <p:spPr>
          <a:xfrm>
            <a:off x="2069775" y="2896873"/>
            <a:ext cx="7245752" cy="3032567"/>
          </a:xfrm>
        </p:spPr>
        <p:txBody>
          <a:bodyPr>
            <a:normAutofit/>
          </a:bodyPr>
          <a:lstStyle/>
          <a:p>
            <a:pPr marL="0" indent="0" algn="just" rtl="1">
              <a:lnSpc>
                <a:spcPct val="150000"/>
              </a:lnSpc>
              <a:buNone/>
            </a:pPr>
            <a:r>
              <a:rPr lang="ar-EG" dirty="0" smtClean="0">
                <a:latin typeface="Alexandria" pitchFamily="2" charset="-78"/>
                <a:cs typeface="Alexandria" pitchFamily="2" charset="-78"/>
              </a:rPr>
              <a:t>قد أشرنا من قبل أن العلم اليقيني لصاحب الشأن الفرد المخاطب بالقرار قد يقوم مقام الإعلان أو النشر، بحيث يكون له نفس الأثر وتسري معه المدة اللازمة للطعن في القرار.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6" name="Picture 5"/>
          <p:cNvPicPr>
            <a:picLocks noChangeAspect="1"/>
          </p:cNvPicPr>
          <p:nvPr/>
        </p:nvPicPr>
        <p:blipFill>
          <a:blip r:embed="rId2"/>
          <a:stretch>
            <a:fillRect/>
          </a:stretch>
        </p:blipFill>
        <p:spPr>
          <a:xfrm>
            <a:off x="8774545" y="261724"/>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61809"/>
    </mc:Choice>
    <mc:Fallback xmlns="">
      <p:transition spd="slow" advTm="6180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87717" y="1882695"/>
            <a:ext cx="9271321" cy="4363655"/>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وفي هذا الشأن قضت المحكمة الإدارية العليا المصرية بأنه: </a:t>
            </a:r>
          </a:p>
          <a:p>
            <a:pPr marL="0" indent="0" algn="just" rtl="1">
              <a:lnSpc>
                <a:spcPct val="150000"/>
              </a:lnSpc>
              <a:buNone/>
            </a:pPr>
            <a:r>
              <a:rPr lang="ar-EG" dirty="0">
                <a:latin typeface="Alexandria" pitchFamily="2" charset="-78"/>
                <a:cs typeface="Alexandria" pitchFamily="2" charset="-78"/>
              </a:rPr>
              <a:t>أن ميعاد رفع الدعوى للمحكمة فيما يتعلق بطلبات </a:t>
            </a:r>
            <a:r>
              <a:rPr lang="ar-EG" dirty="0" smtClean="0">
                <a:latin typeface="Alexandria" pitchFamily="2" charset="-78"/>
                <a:cs typeface="Alexandria" pitchFamily="2" charset="-78"/>
              </a:rPr>
              <a:t>الإلغاء </a:t>
            </a:r>
            <a:r>
              <a:rPr lang="ar-EG" dirty="0">
                <a:latin typeface="Alexandria" pitchFamily="2" charset="-78"/>
                <a:cs typeface="Alexandria" pitchFamily="2" charset="-78"/>
              </a:rPr>
              <a:t>هو </a:t>
            </a:r>
            <a:r>
              <a:rPr lang="ar-EG" dirty="0" smtClean="0">
                <a:latin typeface="Alexandria" pitchFamily="2" charset="-78"/>
                <a:cs typeface="Alexandria" pitchFamily="2" charset="-78"/>
              </a:rPr>
              <a:t>ستون يوما </a:t>
            </a:r>
            <a:r>
              <a:rPr lang="ar-EG" dirty="0">
                <a:latin typeface="Alexandria" pitchFamily="2" charset="-78"/>
                <a:cs typeface="Alexandria" pitchFamily="2" charset="-78"/>
              </a:rPr>
              <a:t>تسري من تاريخ نشر القرار </a:t>
            </a:r>
            <a:r>
              <a:rPr lang="ar-EG" dirty="0" smtClean="0">
                <a:latin typeface="Alexandria" pitchFamily="2" charset="-78"/>
                <a:cs typeface="Alexandria" pitchFamily="2" charset="-78"/>
              </a:rPr>
              <a:t>الإداري </a:t>
            </a:r>
            <a:r>
              <a:rPr lang="ar-EG" dirty="0">
                <a:latin typeface="Alexandria" pitchFamily="2" charset="-78"/>
                <a:cs typeface="Alexandria" pitchFamily="2" charset="-78"/>
              </a:rPr>
              <a:t>المطعون فيه أو </a:t>
            </a:r>
            <a:r>
              <a:rPr lang="ar-EG" dirty="0" smtClean="0">
                <a:latin typeface="Alexandria" pitchFamily="2" charset="-78"/>
                <a:cs typeface="Alexandria" pitchFamily="2" charset="-78"/>
              </a:rPr>
              <a:t>إعلان </a:t>
            </a:r>
            <a:r>
              <a:rPr lang="ar-EG" dirty="0">
                <a:latin typeface="Alexandria" pitchFamily="2" charset="-78"/>
                <a:cs typeface="Alexandria" pitchFamily="2" charset="-78"/>
              </a:rPr>
              <a:t>صاحب الشأن به ويجري </a:t>
            </a:r>
            <a:r>
              <a:rPr lang="ar-EG" dirty="0" smtClean="0">
                <a:latin typeface="Alexandria" pitchFamily="2" charset="-78"/>
                <a:cs typeface="Alexandria" pitchFamily="2" charset="-78"/>
              </a:rPr>
              <a:t>النشر عادة </a:t>
            </a:r>
            <a:r>
              <a:rPr lang="ar-EG" dirty="0">
                <a:latin typeface="Alexandria" pitchFamily="2" charset="-78"/>
                <a:cs typeface="Alexandria" pitchFamily="2" charset="-78"/>
              </a:rPr>
              <a:t>بالنسبة إلى القرارات التنظيمية العامة أو </a:t>
            </a:r>
            <a:r>
              <a:rPr lang="ar-EG" dirty="0" err="1" smtClean="0">
                <a:latin typeface="Alexandria" pitchFamily="2" charset="-78"/>
                <a:cs typeface="Alexandria" pitchFamily="2" charset="-78"/>
              </a:rPr>
              <a:t>اللائحية</a:t>
            </a:r>
            <a:r>
              <a:rPr lang="ar-EG" dirty="0" smtClean="0">
                <a:latin typeface="Alexandria" pitchFamily="2" charset="-78"/>
                <a:cs typeface="Alexandria" pitchFamily="2" charset="-78"/>
              </a:rPr>
              <a:t> والإعلان </a:t>
            </a:r>
            <a:r>
              <a:rPr lang="ar-EG" dirty="0">
                <a:latin typeface="Alexandria" pitchFamily="2" charset="-78"/>
                <a:cs typeface="Alexandria" pitchFamily="2" charset="-78"/>
              </a:rPr>
              <a:t>بالنسبة للقرارات الفردية </a:t>
            </a:r>
            <a:r>
              <a:rPr lang="ar-EG" dirty="0" smtClean="0">
                <a:latin typeface="Alexandria" pitchFamily="2" charset="-78"/>
                <a:cs typeface="Alexandria" pitchFamily="2" charset="-78"/>
              </a:rPr>
              <a:t>إلا </a:t>
            </a:r>
            <a:r>
              <a:rPr lang="ar-EG" dirty="0">
                <a:latin typeface="Alexandria" pitchFamily="2" charset="-78"/>
                <a:cs typeface="Alexandria" pitchFamily="2" charset="-78"/>
              </a:rPr>
              <a:t>أنه يقوم مقام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في صدد هذه القرارات </a:t>
            </a:r>
            <a:r>
              <a:rPr lang="ar-EG" dirty="0" smtClean="0">
                <a:latin typeface="Alexandria" pitchFamily="2" charset="-78"/>
                <a:cs typeface="Alexandria" pitchFamily="2" charset="-78"/>
              </a:rPr>
              <a:t>الأخيرة </a:t>
            </a:r>
            <a:r>
              <a:rPr lang="ar-EG" dirty="0">
                <a:latin typeface="Alexandria" pitchFamily="2" charset="-78"/>
                <a:cs typeface="Alexandria" pitchFamily="2" charset="-78"/>
              </a:rPr>
              <a:t>علم صاحب الشأن بها بأية وسيلة من </a:t>
            </a:r>
            <a:r>
              <a:rPr lang="ar-EG" dirty="0" smtClean="0">
                <a:latin typeface="Alexandria" pitchFamily="2" charset="-78"/>
                <a:cs typeface="Alexandria" pitchFamily="2" charset="-78"/>
              </a:rPr>
              <a:t>وسائل الإخبار</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8714484" y="388783"/>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88234"/>
    </mc:Choice>
    <mc:Fallback xmlns="">
      <p:transition spd="slow" advTm="882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2037143"/>
            <a:ext cx="7048982" cy="2858947"/>
          </a:xfrm>
        </p:spPr>
        <p:txBody>
          <a:bodyPr>
            <a:normAutofit fontScale="92500"/>
          </a:bodyPr>
          <a:lstStyle/>
          <a:p>
            <a:pPr marL="0" indent="0" algn="just" rtl="1">
              <a:lnSpc>
                <a:spcPct val="150000"/>
              </a:lnSpc>
              <a:buNone/>
            </a:pPr>
            <a:r>
              <a:rPr lang="ar-EG" dirty="0">
                <a:latin typeface="Alexandria" pitchFamily="2" charset="-78"/>
                <a:cs typeface="Alexandria" pitchFamily="2" charset="-78"/>
              </a:rPr>
              <a:t>بما يحقق الغاية من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ولو لم يقع هذا </a:t>
            </a:r>
            <a:r>
              <a:rPr lang="ar-EG" dirty="0" smtClean="0">
                <a:latin typeface="Alexandria" pitchFamily="2" charset="-78"/>
                <a:cs typeface="Alexandria" pitchFamily="2" charset="-78"/>
              </a:rPr>
              <a:t>الإعلان </a:t>
            </a:r>
            <a:r>
              <a:rPr lang="ar-EG" dirty="0">
                <a:latin typeface="Alexandria" pitchFamily="2" charset="-78"/>
                <a:cs typeface="Alexandria" pitchFamily="2" charset="-78"/>
              </a:rPr>
              <a:t>بالفعل بيد أن </a:t>
            </a:r>
            <a:r>
              <a:rPr lang="ar-EG" dirty="0" smtClean="0">
                <a:latin typeface="Alexandria" pitchFamily="2" charset="-78"/>
                <a:cs typeface="Alexandria" pitchFamily="2" charset="-78"/>
              </a:rPr>
              <a:t>العلم </a:t>
            </a:r>
            <a:r>
              <a:rPr lang="ar-EG" dirty="0">
                <a:latin typeface="Alexandria" pitchFamily="2" charset="-78"/>
                <a:cs typeface="Alexandria" pitchFamily="2" charset="-78"/>
              </a:rPr>
              <a:t>الذي </a:t>
            </a:r>
            <a:r>
              <a:rPr lang="ar-EG" dirty="0" smtClean="0">
                <a:latin typeface="Alexandria" pitchFamily="2" charset="-78"/>
                <a:cs typeface="Alexandria" pitchFamily="2" charset="-78"/>
              </a:rPr>
              <a:t>يمكن ترتيب </a:t>
            </a:r>
            <a:r>
              <a:rPr lang="ar-EG" dirty="0">
                <a:latin typeface="Alexandria" pitchFamily="2" charset="-78"/>
                <a:cs typeface="Alexandria" pitchFamily="2" charset="-78"/>
              </a:rPr>
              <a:t>هذا </a:t>
            </a:r>
            <a:r>
              <a:rPr lang="ar-EG" dirty="0" smtClean="0">
                <a:latin typeface="Alexandria" pitchFamily="2" charset="-78"/>
                <a:cs typeface="Alexandria" pitchFamily="2" charset="-78"/>
              </a:rPr>
              <a:t>الأثر </a:t>
            </a:r>
            <a:r>
              <a:rPr lang="ar-EG" dirty="0">
                <a:latin typeface="Alexandria" pitchFamily="2" charset="-78"/>
                <a:cs typeface="Alexandria" pitchFamily="2" charset="-78"/>
              </a:rPr>
              <a:t>عليه من حيث جريان الميعاد المقرر لرفع دعوى </a:t>
            </a:r>
            <a:r>
              <a:rPr lang="ar-EG" dirty="0" smtClean="0">
                <a:latin typeface="Alexandria" pitchFamily="2" charset="-78"/>
                <a:cs typeface="Alexandria" pitchFamily="2" charset="-78"/>
              </a:rPr>
              <a:t>الإلغاء، يجب أن يكون علما يقينيا </a:t>
            </a:r>
            <a:endParaRPr lang="ar-EG"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972124" y="266219"/>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39272"/>
    </mc:Choice>
    <mc:Fallback xmlns="">
      <p:transition spd="slow" advTm="392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latin typeface="Alexandria" pitchFamily="2" charset="-78"/>
                <a:cs typeface="Alexandria" pitchFamily="2" charset="-78"/>
              </a:rPr>
              <a:t>لا ظنيا ولا افتراضيا وأن يكون شاملا لجميع العناصر التي يمكن لصاحب الشأن على أساسها أن يتبين مركزه القانوني بالنسبة إلى هذا القرار</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8839396" y="412134"/>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114576"/>
    </mc:Choice>
    <mc:Fallback xmlns="">
      <p:transition spd="slow" advTm="11457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44864" y="1998358"/>
            <a:ext cx="6574420" cy="3078866"/>
          </a:xfrm>
        </p:spPr>
        <p:txBody>
          <a:bodyPr>
            <a:normAutofit fontScale="92500" lnSpcReduction="10000"/>
          </a:bodyPr>
          <a:lstStyle/>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latin typeface="Alexandria" pitchFamily="2" charset="-78"/>
                <a:cs typeface="Alexandria" pitchFamily="2" charset="-78"/>
              </a:rPr>
              <a:t>ويستطيع </a:t>
            </a:r>
            <a:r>
              <a:rPr lang="ar-EG" dirty="0">
                <a:latin typeface="Alexandria" pitchFamily="2" charset="-78"/>
                <a:cs typeface="Alexandria" pitchFamily="2" charset="-78"/>
              </a:rPr>
              <a:t>أن يحدد على مقتضى ذلك </a:t>
            </a:r>
            <a:r>
              <a:rPr lang="ar-EG" dirty="0" smtClean="0">
                <a:latin typeface="Alexandria" pitchFamily="2" charset="-78"/>
                <a:cs typeface="Alexandria" pitchFamily="2" charset="-78"/>
              </a:rPr>
              <a:t>طريقة الطعن فيه، ولا يجري </a:t>
            </a:r>
            <a:r>
              <a:rPr lang="ar-EG" dirty="0">
                <a:latin typeface="Alexandria" pitchFamily="2" charset="-78"/>
                <a:cs typeface="Alexandria" pitchFamily="2" charset="-78"/>
              </a:rPr>
              <a:t>الميعاد في حقه </a:t>
            </a:r>
            <a:r>
              <a:rPr lang="ar-EG" dirty="0" smtClean="0">
                <a:latin typeface="Alexandria" pitchFamily="2" charset="-78"/>
                <a:cs typeface="Alexandria" pitchFamily="2" charset="-78"/>
              </a:rPr>
              <a:t>إلا </a:t>
            </a:r>
            <a:r>
              <a:rPr lang="ar-EG" dirty="0">
                <a:latin typeface="Alexandria" pitchFamily="2" charset="-78"/>
                <a:cs typeface="Alexandria" pitchFamily="2" charset="-78"/>
              </a:rPr>
              <a:t>من اليوم الذي يثبت فيه قيام هذا العلم اليقيني </a:t>
            </a:r>
            <a:r>
              <a:rPr lang="ar-EG" dirty="0" smtClean="0">
                <a:latin typeface="Alexandria" pitchFamily="2" charset="-78"/>
                <a:cs typeface="Alexandria" pitchFamily="2" charset="-78"/>
              </a:rPr>
              <a:t>الشامل على </a:t>
            </a:r>
            <a:r>
              <a:rPr lang="ar-EG" dirty="0">
                <a:latin typeface="Alexandria" pitchFamily="2" charset="-78"/>
                <a:cs typeface="Alexandria" pitchFamily="2" charset="-78"/>
              </a:rPr>
              <a:t>النحو السالف </a:t>
            </a:r>
            <a:r>
              <a:rPr lang="ar-EG" dirty="0" smtClean="0">
                <a:latin typeface="Alexandria" pitchFamily="2" charset="-78"/>
                <a:cs typeface="Alexandria" pitchFamily="2" charset="-78"/>
              </a:rPr>
              <a:t>إيضاحه.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019284" y="465454"/>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60586"/>
    </mc:Choice>
    <mc:Fallback xmlns="">
      <p:transition spd="slow" advTm="605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3"/>
            <a:ext cx="7928659" cy="340295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وبالتالي هناك ثلاثة شروط ينبغي توافرها لقيام العلم اليقيني، وتنطبق أيضا في السياق الرقمي وهي: يجب أن يشمل العلم جميع عناصر القرار، وأن يكون علما يقينيا لا ظنيا ولا افتراضيا وثبوت العلم في تاريخ معلوم حتى يبدأ من هذا التاريخ حساب ميعاد رفع دعوى الإلغاء. </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8714484" y="313196"/>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1001063"/>
    </mc:Choice>
    <mc:Fallback xmlns="">
      <p:transition spd="slow" advTm="100106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8898630" y="139759"/>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7497"/>
    </mc:Choice>
    <mc:Fallback xmlns="">
      <p:transition spd="slow" advTm="17497"/>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1BA635-8CB6-4562-A578-B784C492D7D6}"/>
</file>

<file path=customXml/itemProps2.xml><?xml version="1.0" encoding="utf-8"?>
<ds:datastoreItem xmlns:ds="http://schemas.openxmlformats.org/officeDocument/2006/customXml" ds:itemID="{38F891AA-EC36-49AA-9092-346B9DB4DA61}"/>
</file>

<file path=customXml/itemProps3.xml><?xml version="1.0" encoding="utf-8"?>
<ds:datastoreItem xmlns:ds="http://schemas.openxmlformats.org/officeDocument/2006/customXml" ds:itemID="{3D866535-1028-4418-A4F7-2BA61E86BF79}"/>
</file>

<file path=docProps/app.xml><?xml version="1.0" encoding="utf-8"?>
<Properties xmlns="http://schemas.openxmlformats.org/officeDocument/2006/extended-properties" xmlns:vt="http://schemas.openxmlformats.org/officeDocument/2006/docPropsVTypes">
  <Template>2024</Template>
  <TotalTime>7723</TotalTime>
  <Words>1774</Words>
  <Application>Microsoft Office PowerPoint</Application>
  <PresentationFormat>Widescreen</PresentationFormat>
  <Paragraphs>129</Paragraphs>
  <Slides>44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Roboto Light</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1-النشر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2-الإعلان</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 3-العلم اليقيني بالقرار الإداري الالكتروني</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1089</cp:revision>
  <dcterms:created xsi:type="dcterms:W3CDTF">2023-04-29T09:08:23Z</dcterms:created>
  <dcterms:modified xsi:type="dcterms:W3CDTF">2026-03-24T12:25:04Z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