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entation.xml" ContentType="application/vnd.openxmlformats-officedocument.presentationml.presentation.main+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slideLayouts/slideLayout93.xml" ContentType="application/vnd.openxmlformats-officedocument.presentationml.slideLayou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10.xml" ContentType="application/vnd.openxmlformats-officedocument.presentationml.tags+xml"/>
  <Override PartName="/ppt/tags/tag12.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1.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7.xml" ContentType="application/vnd.openxmlformats-officedocument.presentationml.tags+xml"/>
  <Override PartName="/ppt/tags/tag1.xml" ContentType="application/vnd.openxmlformats-officedocument.presentationml.tags+xml"/>
  <Override PartName="/ppt/tags/tag3.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18.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8" r:id="rId2"/>
    <p:sldMasterId id="2147483690" r:id="rId3"/>
    <p:sldMasterId id="2147483711" r:id="rId4"/>
    <p:sldMasterId id="2147483733" r:id="rId5"/>
  </p:sldMasterIdLst>
  <p:notesMasterIdLst>
    <p:notesMasterId r:id="rId53"/>
  </p:notesMasterIdLst>
  <p:sldIdLst>
    <p:sldId id="494" r:id="rId6"/>
    <p:sldId id="303" r:id="rId7"/>
    <p:sldId id="313" r:id="rId8"/>
    <p:sldId id="497" r:id="rId9"/>
    <p:sldId id="3502" r:id="rId10"/>
    <p:sldId id="496" r:id="rId11"/>
    <p:sldId id="344" r:id="rId12"/>
    <p:sldId id="3503" r:id="rId13"/>
    <p:sldId id="379" r:id="rId14"/>
    <p:sldId id="3515" r:id="rId15"/>
    <p:sldId id="3507" r:id="rId16"/>
    <p:sldId id="3527" r:id="rId17"/>
    <p:sldId id="3505" r:id="rId18"/>
    <p:sldId id="3509" r:id="rId19"/>
    <p:sldId id="3506" r:id="rId20"/>
    <p:sldId id="3512" r:id="rId21"/>
    <p:sldId id="3510" r:id="rId22"/>
    <p:sldId id="3511" r:id="rId23"/>
    <p:sldId id="3518" r:id="rId24"/>
    <p:sldId id="3526" r:id="rId25"/>
    <p:sldId id="3519" r:id="rId26"/>
    <p:sldId id="381" r:id="rId27"/>
    <p:sldId id="383" r:id="rId28"/>
    <p:sldId id="3521" r:id="rId29"/>
    <p:sldId id="352" r:id="rId30"/>
    <p:sldId id="3523" r:id="rId31"/>
    <p:sldId id="482" r:id="rId32"/>
    <p:sldId id="388" r:id="rId33"/>
    <p:sldId id="376" r:id="rId34"/>
    <p:sldId id="361" r:id="rId35"/>
    <p:sldId id="393" r:id="rId36"/>
    <p:sldId id="371" r:id="rId37"/>
    <p:sldId id="395" r:id="rId38"/>
    <p:sldId id="3525" r:id="rId39"/>
    <p:sldId id="401" r:id="rId40"/>
    <p:sldId id="408" r:id="rId41"/>
    <p:sldId id="410" r:id="rId42"/>
    <p:sldId id="412" r:id="rId43"/>
    <p:sldId id="413" r:id="rId44"/>
    <p:sldId id="414" r:id="rId45"/>
    <p:sldId id="353" r:id="rId46"/>
    <p:sldId id="415" r:id="rId47"/>
    <p:sldId id="417" r:id="rId48"/>
    <p:sldId id="398" r:id="rId49"/>
    <p:sldId id="3524" r:id="rId50"/>
    <p:sldId id="352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7"/>
            <p14:sldId id="3502"/>
            <p14:sldId id="496"/>
            <p14:sldId id="344"/>
            <p14:sldId id="3503"/>
            <p14:sldId id="379"/>
            <p14:sldId id="3515"/>
            <p14:sldId id="3507"/>
            <p14:sldId id="3527"/>
            <p14:sldId id="3505"/>
            <p14:sldId id="3509"/>
            <p14:sldId id="3506"/>
            <p14:sldId id="3512"/>
            <p14:sldId id="3510"/>
            <p14:sldId id="3511"/>
            <p14:sldId id="3518"/>
            <p14:sldId id="3526"/>
            <p14:sldId id="3519"/>
            <p14:sldId id="381"/>
            <p14:sldId id="383"/>
            <p14:sldId id="3521"/>
            <p14:sldId id="352"/>
            <p14:sldId id="3523"/>
            <p14:sldId id="482"/>
            <p14:sldId id="388"/>
            <p14:sldId id="376"/>
            <p14:sldId id="361"/>
            <p14:sldId id="393"/>
            <p14:sldId id="371"/>
            <p14:sldId id="395"/>
            <p14:sldId id="3525"/>
            <p14:sldId id="401"/>
            <p14:sldId id="408"/>
            <p14:sldId id="410"/>
            <p14:sldId id="412"/>
            <p14:sldId id="413"/>
            <p14:sldId id="414"/>
            <p14:sldId id="353"/>
            <p14:sldId id="415"/>
            <p14:sldId id="417"/>
            <p14:sldId id="398"/>
            <p14:sldId id="3524"/>
            <p14:sldId id="35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8E5A6D"/>
    <a:srgbClr val="000000"/>
    <a:srgbClr val="669BBC"/>
    <a:srgbClr val="2D3956"/>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55" autoAdjust="0"/>
  </p:normalViewPr>
  <p:slideViewPr>
    <p:cSldViewPr snapToGrid="0">
      <p:cViewPr varScale="1">
        <p:scale>
          <a:sx n="64" d="100"/>
          <a:sy n="64" d="100"/>
        </p:scale>
        <p:origin x="7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Master" Target="slideMasters/slideMaster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customXml" Target="../customXml/item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40850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13868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92587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464573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736618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B7F61-62B5-4C03-A650-4C43A0645F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96BABF-D803-7293-EEDF-7CB0F3B1D5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F1063A-6D9E-C365-6413-D69224AABBBA}"/>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AAE85710-2EB9-1BAC-B085-4BB6D7E7085A}"/>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861141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63110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90752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548354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147018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803233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1792586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116B0ED7-E0F2-48E5-B590-0D83463BD98B}"/>
              </a:ext>
            </a:extLst>
          </p:cNvPr>
          <p:cNvSpPr>
            <a:spLocks noGrp="1" noRot="1" noChangeAspect="1" noChangeArrowheads="1" noTextEdit="1"/>
          </p:cNvSpPr>
          <p:nvPr>
            <p:ph type="sldImg"/>
          </p:nvPr>
        </p:nvSpPr>
        <p:spPr>
          <a:ln/>
        </p:spPr>
      </p:sp>
      <p:sp>
        <p:nvSpPr>
          <p:cNvPr id="57347" name="Notes Placeholder 2">
            <a:extLst>
              <a:ext uri="{FF2B5EF4-FFF2-40B4-BE49-F238E27FC236}">
                <a16:creationId xmlns:a16="http://schemas.microsoft.com/office/drawing/2014/main" id="{399053FC-65CA-434C-BF91-D96565A5861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57348" name="Footer Placeholder 4">
            <a:extLst>
              <a:ext uri="{FF2B5EF4-FFF2-40B4-BE49-F238E27FC236}">
                <a16:creationId xmlns:a16="http://schemas.microsoft.com/office/drawing/2014/main" id="{182CBEA5-46D7-4FFE-A66E-8D5670778F24}"/>
              </a:ext>
            </a:extLst>
          </p:cNvPr>
          <p:cNvSpPr>
            <a:spLocks noGrp="1" noChangeArrowheads="1"/>
          </p:cNvSpPr>
          <p:nvPr>
            <p:ph type="ftr" sz="quarter" idx="4"/>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HRM</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76901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11156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31617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605799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036606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5982945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064399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31A05-0DBB-FE60-1E39-7AD98CF11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08196-E6AD-CA7C-9F69-AE521F9666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EE5A57-6D6E-6D49-0E0D-BE838F95909B}"/>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398B4F09-42D7-BFD6-FC12-FB11B10FF0E0}"/>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18558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1397220358"/>
      </p:ext>
    </p:extLst>
  </p:cSld>
  <p:clrMapOvr>
    <a:masterClrMapping/>
  </p:clrMapOvr>
  <p:transition>
    <p:cut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085EE2C7-5E75-4F59-B118-CB100157034E}"/>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B003FCC-C6B1-4137-98C8-7A5F0714FC2C}"/>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DEABE4F3-CD56-4EF4-9AFE-5812ACD47E66}"/>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C40B87D3-7D5F-45B2-9DFE-7853A4A5BDAE}"/>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E8D38006-AF81-44D6-AA02-4EB4CBECA5D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D62BAAE2-881C-4C88-BA7D-81411ED2BC03}"/>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37175309"/>
      </p:ext>
    </p:extLst>
  </p:cSld>
  <p:clrMapOvr>
    <a:masterClrMapping/>
  </p:clrMapOvr>
  <p:transition>
    <p:cut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665179277"/>
      </p:ext>
    </p:extLst>
  </p:cSld>
  <p:clrMapOvr>
    <a:masterClrMapping/>
  </p:clrMapOvr>
  <p:transition>
    <p:cut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6806726"/>
      </p:ext>
    </p:extLst>
  </p:cSld>
  <p:clrMapOvr>
    <a:masterClrMapping/>
  </p:clrMapOvr>
  <p:transition>
    <p:cut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5922918"/>
      </p:ext>
    </p:extLst>
  </p:cSld>
  <p:clrMapOvr>
    <a:masterClrMapping/>
  </p:clrMapOvr>
  <p:transition>
    <p:cut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136632166"/>
      </p:ext>
    </p:extLst>
  </p:cSld>
  <p:clrMapOvr>
    <a:masterClrMapping/>
  </p:clrMapOvr>
  <p:transition>
    <p:cut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7135854"/>
      </p:ext>
    </p:extLst>
  </p:cSld>
  <p:clrMapOvr>
    <a:masterClrMapping/>
  </p:clrMapOvr>
  <p:transition>
    <p:cut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223029061"/>
      </p:ext>
    </p:extLst>
  </p:cSld>
  <p:clrMapOvr>
    <a:masterClrMapping/>
  </p:clrMapOvr>
  <p:transition>
    <p:cut thruBlk="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548153663"/>
      </p:ext>
    </p:extLst>
  </p:cSld>
  <p:clrMapOvr>
    <a:masterClrMapping/>
  </p:clrMapOvr>
  <p:transition>
    <p:cut thruBlk="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8206370"/>
      </p:ext>
    </p:extLst>
  </p:cSld>
  <p:clrMapOvr>
    <a:masterClrMapping/>
  </p:clrMapOvr>
  <p:transition>
    <p:cut thruBlk="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9926005"/>
      </p:ext>
    </p:extLst>
  </p:cSld>
  <p:clrMapOvr>
    <a:masterClrMapping/>
  </p:clrMapOvr>
  <p:transition>
    <p:cut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001533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3" name="TextBox 5">
            <a:extLst>
              <a:ext uri="{FF2B5EF4-FFF2-40B4-BE49-F238E27FC236}">
                <a16:creationId xmlns:a16="http://schemas.microsoft.com/office/drawing/2014/main" id="{D1EA5FA6-3FD8-4F59-9E45-B9D6EF86B2C8}"/>
              </a:ext>
            </a:extLst>
          </p:cNvPr>
          <p:cNvSpPr txBox="1">
            <a:spLocks noChangeArrowheads="1"/>
          </p:cNvSpPr>
          <p:nvPr/>
        </p:nvSpPr>
        <p:spPr bwMode="auto">
          <a:xfrm>
            <a:off x="9264651" y="6292851"/>
            <a:ext cx="261620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500" b="1"/>
              <a:t>www.midocean.ae</a:t>
            </a:r>
          </a:p>
        </p:txBody>
      </p:sp>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8491541"/>
      </p:ext>
    </p:extLst>
  </p:cSld>
  <p:clrMapOvr>
    <a:masterClrMapping/>
  </p:clrMapOvr>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171865939"/>
      </p:ext>
    </p:extLst>
  </p:cSld>
  <p:clrMapOvr>
    <a:masterClrMapping/>
  </p:clrMapOvr>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634220"/>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81097374"/>
      </p:ext>
    </p:extLst>
  </p:cSld>
  <p:clrMapOvr>
    <a:masterClrMapping/>
  </p:clrMapOvr>
  <p:hf hdr="0" dt="0"/>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487016420"/>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5694164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7256998"/>
      </p:ext>
    </p:extLst>
  </p:cSld>
  <p:clrMapOvr>
    <a:masterClrMapping/>
  </p:clrMapOvr>
  <p:transition>
    <p:cut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2423015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3076805024"/>
      </p:ext>
    </p:extLst>
  </p:cSld>
  <p:clrMapOvr>
    <a:masterClrMapping/>
  </p:clrMapOvr>
  <p:transition>
    <p:cut thruBlk="1"/>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5">
            <a:extLst>
              <a:ext uri="{FF2B5EF4-FFF2-40B4-BE49-F238E27FC236}">
                <a16:creationId xmlns:a16="http://schemas.microsoft.com/office/drawing/2014/main" id="{36A7FD46-C2BD-4A20-85C7-A00AC6D2BB3F}"/>
              </a:ext>
            </a:extLst>
          </p:cNvPr>
          <p:cNvSpPr txBox="1">
            <a:spLocks noChangeArrowheads="1"/>
          </p:cNvSpPr>
          <p:nvPr/>
        </p:nvSpPr>
        <p:spPr bwMode="auto">
          <a:xfrm>
            <a:off x="1153585" y="976313"/>
            <a:ext cx="10350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EAC1B13-4A13-4A93-BEFA-AA085B38A9D0}"/>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C067C59D-F47E-4CFA-8096-3793AEA76AC8}"/>
              </a:ext>
            </a:extLst>
          </p:cNvPr>
          <p:cNvSpPr/>
          <p:nvPr userDrawn="1"/>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8E52F211-3468-4A26-B765-D565BF750A70}"/>
              </a:ext>
            </a:extLst>
          </p:cNvPr>
          <p:cNvSpPr/>
          <p:nvPr userDrawn="1"/>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6EB7BC19-0D5E-449E-899E-D980D853CC40}"/>
              </a:ext>
            </a:extLst>
          </p:cNvPr>
          <p:cNvSpPr txBox="1">
            <a:spLocks noChangeArrowheads="1"/>
          </p:cNvSpPr>
          <p:nvPr userDrawn="1"/>
        </p:nvSpPr>
        <p:spPr bwMode="auto">
          <a:xfrm>
            <a:off x="1528233" y="976313"/>
            <a:ext cx="1600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F3566157-63B8-47E7-8BE9-E1468B5F22C7}"/>
              </a:ext>
            </a:extLst>
          </p:cNvPr>
          <p:cNvSpPr txBox="1">
            <a:spLocks noChangeArrowheads="1"/>
          </p:cNvSpPr>
          <p:nvPr userDrawn="1"/>
        </p:nvSpPr>
        <p:spPr bwMode="auto">
          <a:xfrm>
            <a:off x="1528234" y="1231901"/>
            <a:ext cx="137795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5400" b="1">
                <a:solidFill>
                  <a:schemeClr val="bg1"/>
                </a:solidFill>
                <a:latin typeface="Times New Roman" panose="02020603050405020304" pitchFamily="18" charset="0"/>
                <a:cs typeface="Times New Roman" panose="02020603050405020304" pitchFamily="18" charset="0"/>
              </a:rPr>
              <a:t>06</a:t>
            </a:r>
            <a:endParaRPr lang="en-US" altLang="en-US" sz="1600" b="1">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lstStyle>
            <a:lvl1pPr>
              <a:defRPr sz="27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100">
                <a:latin typeface="Times New Roman" panose="02020603050405020304" pitchFamily="18" charset="0"/>
                <a:cs typeface="Times New Roman" panose="02020603050405020304" pitchFamily="18" charset="0"/>
              </a:defRPr>
            </a:lvl3pPr>
            <a:lvl4pPr>
              <a:defRPr sz="1800">
                <a:latin typeface="Times New Roman" panose="02020603050405020304" pitchFamily="18" charset="0"/>
                <a:cs typeface="Times New Roman" panose="02020603050405020304" pitchFamily="18" charset="0"/>
              </a:defRPr>
            </a:lvl4pPr>
            <a:lvl5pPr>
              <a:defRPr sz="1800">
                <a:latin typeface="Times New Roman" panose="02020603050405020304" pitchFamily="18" charset="0"/>
                <a:cs typeface="Times New Roman" panose="02020603050405020304"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30561275"/>
      </p:ext>
    </p:extLst>
  </p:cSld>
  <p:clrMapOvr>
    <a:masterClrMapping/>
  </p:clrMapOvr>
  <p:transition>
    <p:cut thruBlk="1"/>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450770789"/>
      </p:ext>
    </p:extLst>
  </p:cSld>
  <p:clrMapOvr>
    <a:masterClrMapping/>
  </p:clrMapOvr>
  <p:transition>
    <p:cut thruBlk="1"/>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7186869"/>
      </p:ext>
    </p:extLst>
  </p:cSld>
  <p:clrMapOvr>
    <a:masterClrMapping/>
  </p:clrMapOvr>
  <p:transition>
    <p:cut thruBlk="1"/>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73030779"/>
      </p:ext>
    </p:extLst>
  </p:cSld>
  <p:clrMapOvr>
    <a:masterClrMapping/>
  </p:clrMapOvr>
  <p:transition>
    <p:cut thruBlk="1"/>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Tree>
    <p:extLst>
      <p:ext uri="{BB962C8B-B14F-4D97-AF65-F5344CB8AC3E}">
        <p14:creationId xmlns:p14="http://schemas.microsoft.com/office/powerpoint/2010/main" val="3914202978"/>
      </p:ext>
    </p:extLst>
  </p:cSld>
  <p:clrMapOvr>
    <a:masterClrMapping/>
  </p:clrMapOvr>
  <p:transition>
    <p:cut thruBlk="1"/>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8190640"/>
      </p:ext>
    </p:extLst>
  </p:cSld>
  <p:clrMapOvr>
    <a:masterClrMapping/>
  </p:clrMapOvr>
  <p:transition>
    <p:cut thruBlk="1"/>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633239962"/>
      </p:ext>
    </p:extLst>
  </p:cSld>
  <p:clrMapOvr>
    <a:masterClrMapping/>
  </p:clrMapOvr>
  <p:transition>
    <p:cut thruBlk="1"/>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635401612"/>
      </p:ext>
    </p:extLst>
  </p:cSld>
  <p:clrMapOvr>
    <a:masterClrMapping/>
  </p:clrMapOvr>
  <p:transition>
    <p:cut thruBlk="1"/>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6251078"/>
      </p:ext>
    </p:extLst>
  </p:cSld>
  <p:clrMapOvr>
    <a:masterClrMapping/>
  </p:clrMapOvr>
  <p:transition>
    <p:cut thruBlk="1"/>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25166316"/>
      </p:ext>
    </p:extLst>
  </p:cSld>
  <p:clrMapOvr>
    <a:masterClrMapping/>
  </p:clrMapOvr>
  <p:transition>
    <p:cut thruBlk="1"/>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20340346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799357646"/>
      </p:ext>
    </p:extLst>
  </p:cSld>
  <p:clrMapOvr>
    <a:masterClrMapping/>
  </p:clrMapOvr>
  <p:hf hdr="0" dt="0"/>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942669317"/>
      </p:ext>
    </p:extLst>
  </p:cSld>
  <p:clrMapOvr>
    <a:masterClrMapping/>
  </p:clrMapOvr>
  <p:hf hdr="0" dt="0"/>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4271094"/>
      </p:ext>
    </p:extLst>
  </p:cSld>
  <p:clrMapOvr>
    <a:masterClrMapping/>
  </p:clrMapOvr>
  <p:hf hdr="0" dt="0"/>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691675396"/>
      </p:ext>
    </p:extLst>
  </p:cSld>
  <p:clrMapOvr>
    <a:masterClrMapping/>
  </p:clrMapOvr>
  <p:hf hdr="0" dt="0"/>
</p:sldLayout>
</file>

<file path=ppt/slideLayouts/slideLayout5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773421807"/>
      </p:ext>
    </p:extLst>
  </p:cSld>
  <p:clrMapOvr>
    <a:masterClrMapping/>
  </p:clrMapOvr>
  <p:hf hdr="0" dt="0"/>
</p:sldLayout>
</file>

<file path=ppt/slideLayouts/slideLayout5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8893115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381000"/>
            <a:ext cx="10769600" cy="609600"/>
          </a:xfrm>
          <a:prstGeom prst="roundRect">
            <a:avLst>
              <a:gd name="adj" fmla="val 32815"/>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0129937"/>
      </p:ext>
    </p:extLst>
  </p:cSld>
  <p:clrMapOvr>
    <a:masterClrMapping/>
  </p:clrMapOvr>
  <p:transition>
    <p:cut thruBlk="1"/>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1450176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806456778"/>
      </p:ext>
    </p:extLst>
  </p:cSld>
  <p:clrMapOvr>
    <a:masterClrMapping/>
  </p:clrMapOvr>
  <p:transition>
    <p:cut thruBlk="1"/>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8E9348-0D70-4C7C-9835-EFAABBFB5561}"/>
              </a:ext>
            </a:extLst>
          </p:cNvPr>
          <p:cNvSpPr txBox="1">
            <a:spLocks noChangeArrowheads="1"/>
          </p:cNvSpPr>
          <p:nvPr/>
        </p:nvSpPr>
        <p:spPr bwMode="auto">
          <a:xfrm>
            <a:off x="1153585" y="976313"/>
            <a:ext cx="1035049" cy="369332"/>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8857E0-95E8-4B1A-BCBE-D6A05905BE5D}"/>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2783D207-D12B-4FB7-8242-FACA5EB63F6C}"/>
              </a:ext>
            </a:extLst>
          </p:cNvPr>
          <p:cNvSpPr/>
          <p:nvPr/>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FC7BFF39-8751-4B8C-8DBC-73B4EDB0180C}"/>
              </a:ext>
            </a:extLst>
          </p:cNvPr>
          <p:cNvSpPr/>
          <p:nvPr/>
        </p:nvSpPr>
        <p:spPr>
          <a:xfrm>
            <a:off x="1257300" y="935038"/>
            <a:ext cx="187113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113B13AA-EB53-4E70-8EFE-D4635F312F7C}"/>
              </a:ext>
            </a:extLst>
          </p:cNvPr>
          <p:cNvSpPr txBox="1">
            <a:spLocks noChangeArrowheads="1"/>
          </p:cNvSpPr>
          <p:nvPr/>
        </p:nvSpPr>
        <p:spPr bwMode="auto">
          <a:xfrm>
            <a:off x="1528233" y="976313"/>
            <a:ext cx="1600200" cy="369332"/>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C82EF63D-67BC-4AD6-98A7-0D1DF9EF1213}"/>
              </a:ext>
            </a:extLst>
          </p:cNvPr>
          <p:cNvSpPr txBox="1">
            <a:spLocks noChangeArrowheads="1"/>
          </p:cNvSpPr>
          <p:nvPr/>
        </p:nvSpPr>
        <p:spPr bwMode="auto">
          <a:xfrm>
            <a:off x="1305984" y="1231901"/>
            <a:ext cx="1600200" cy="923925"/>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5400" b="1" dirty="0">
                <a:solidFill>
                  <a:schemeClr val="bg1"/>
                </a:solidFill>
                <a:latin typeface="Times New Roman" panose="02020603050405020304" pitchFamily="18" charset="0"/>
                <a:cs typeface="Times New Roman" panose="02020603050405020304" pitchFamily="18" charset="0"/>
              </a:rPr>
              <a:t>7/8</a:t>
            </a:r>
            <a:endParaRPr lang="en-US" alt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normAutofit/>
          </a:bodyPr>
          <a:lstStyle>
            <a:lvl1pPr>
              <a:defRPr sz="24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400">
                <a:latin typeface="Times New Roman" panose="02020603050405020304" pitchFamily="18" charset="0"/>
                <a:cs typeface="Times New Roman" panose="02020603050405020304" pitchFamily="18" charset="0"/>
              </a:defRPr>
            </a:lvl3pPr>
            <a:lvl4pPr>
              <a:defRPr sz="2400">
                <a:latin typeface="Times New Roman" panose="02020603050405020304" pitchFamily="18" charset="0"/>
                <a:cs typeface="Times New Roman" panose="02020603050405020304" pitchFamily="18" charset="0"/>
              </a:defRPr>
            </a:lvl4pPr>
            <a:lvl5pPr>
              <a:defRPr sz="2400">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105559070"/>
      </p:ext>
    </p:extLst>
  </p:cSld>
  <p:clrMapOvr>
    <a:masterClrMapping/>
  </p:clrMapOvr>
  <p:transition>
    <p:cut thruBlk="1"/>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232147284"/>
      </p:ext>
    </p:extLst>
  </p:cSld>
  <p:clrMapOvr>
    <a:masterClrMapping/>
  </p:clrMapOvr>
  <p:transition>
    <p:cut thruBlk="1"/>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592975"/>
      </p:ext>
    </p:extLst>
  </p:cSld>
  <p:clrMapOvr>
    <a:masterClrMapping/>
  </p:clrMapOvr>
  <p:transition>
    <p:cut thruBlk="1"/>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61970673"/>
      </p:ext>
    </p:extLst>
  </p:cSld>
  <p:clrMapOvr>
    <a:masterClrMapping/>
  </p:clrMapOvr>
  <p:transition>
    <p:cut thruBlk="1"/>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b="1">
                <a:solidFill>
                  <a:schemeClr val="tx1"/>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3456625252"/>
      </p:ext>
    </p:extLst>
  </p:cSld>
  <p:clrMapOvr>
    <a:masterClrMapping/>
  </p:clrMapOvr>
  <p:transition>
    <p:cut thruBlk="1"/>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9975030"/>
      </p:ext>
    </p:extLst>
  </p:cSld>
  <p:clrMapOvr>
    <a:masterClrMapping/>
  </p:clrMapOvr>
  <p:transition>
    <p:cut thruBlk="1"/>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56236584"/>
      </p:ext>
    </p:extLst>
  </p:cSld>
  <p:clrMapOvr>
    <a:masterClrMapping/>
  </p:clrMapOvr>
  <p:transition>
    <p:cut thruBlk="1"/>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1503251353"/>
      </p:ext>
    </p:extLst>
  </p:cSld>
  <p:clrMapOvr>
    <a:masterClrMapping/>
  </p:clrMapOvr>
  <p:transition>
    <p:cut thruBlk="1"/>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44142684"/>
      </p:ext>
    </p:extLst>
  </p:cSld>
  <p:clrMapOvr>
    <a:masterClrMapping/>
  </p:clrMapOvr>
  <p:transition>
    <p:cut thruBlk="1"/>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43074538"/>
      </p:ext>
    </p:extLst>
  </p:cSld>
  <p:clrMapOvr>
    <a:masterClrMapping/>
  </p:clrMapOvr>
  <p:transition>
    <p:cut thruBlk="1"/>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36613452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19745699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379802376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934400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9322932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5239275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9460830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681037"/>
            <a:ext cx="10769600" cy="609600"/>
          </a:xfrm>
          <a:prstGeom prst="roundRect">
            <a:avLst>
              <a:gd name="adj" fmla="val 32815"/>
            </a:avLst>
          </a:prstGeom>
        </p:spPr>
        <p:txBody>
          <a:bodyPr/>
          <a:lstStyle>
            <a:lvl1pP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23411174"/>
      </p:ext>
    </p:extLst>
  </p:cSld>
  <p:clrMapOvr>
    <a:masterClrMapping/>
  </p:clrMapOvr>
  <p:transition>
    <p:cut thruBlk="1"/>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40477526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5227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Tree>
    <p:extLst>
      <p:ext uri="{BB962C8B-B14F-4D97-AF65-F5344CB8AC3E}">
        <p14:creationId xmlns:p14="http://schemas.microsoft.com/office/powerpoint/2010/main" val="2733448612"/>
      </p:ext>
    </p:extLst>
  </p:cSld>
  <p:clrMapOvr>
    <a:masterClrMapping/>
  </p:clrMapOvr>
  <p:transition>
    <p:cut thruBlk="1"/>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E2FA0F-EF20-41A1-B742-0672EC0D3E70}"/>
              </a:ext>
            </a:extLst>
          </p:cNvPr>
          <p:cNvSpPr txBox="1">
            <a:spLocks noChangeArrowheads="1"/>
          </p:cNvSpPr>
          <p:nvPr/>
        </p:nvSpPr>
        <p:spPr bwMode="auto">
          <a:xfrm>
            <a:off x="1153585" y="976313"/>
            <a:ext cx="1035049" cy="369332"/>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a:solidFill>
                  <a:schemeClr val="bg1"/>
                </a:solidFill>
                <a:latin typeface="Times New Roman" panose="02020603050405020304" pitchFamily="18" charset="0"/>
                <a:cs typeface="Times New Roman" panose="02020603050405020304" pitchFamily="18" charset="0"/>
              </a:rPr>
              <a:t>Chapter</a:t>
            </a:r>
            <a:endParaRPr lang="en-US" altLang="en-US" sz="210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4D20468-E559-408E-990A-F21B55D705F5}"/>
              </a:ext>
            </a:extLst>
          </p:cNvPr>
          <p:cNvSpPr txBox="1"/>
          <p:nvPr/>
        </p:nvSpPr>
        <p:spPr>
          <a:xfrm>
            <a:off x="1214967" y="1231901"/>
            <a:ext cx="965200" cy="715963"/>
          </a:xfrm>
          <a:prstGeom prst="rect">
            <a:avLst/>
          </a:prstGeom>
          <a:noFill/>
        </p:spPr>
        <p:txBody>
          <a:bodyPr>
            <a:spAutoFit/>
          </a:bodyPr>
          <a:lstStyle/>
          <a:p>
            <a:pPr algn="ctr" eaLnBrk="1" fontAlgn="auto" hangingPunct="1">
              <a:spcBef>
                <a:spcPts val="0"/>
              </a:spcBef>
              <a:spcAft>
                <a:spcPts val="0"/>
              </a:spcAft>
              <a:defRPr/>
            </a:pPr>
            <a:r>
              <a:rPr lang="en-US" sz="405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4F7F04E5-744E-4524-98C0-78C01F816895}"/>
              </a:ext>
            </a:extLst>
          </p:cNvPr>
          <p:cNvSpPr/>
          <p:nvPr/>
        </p:nvSpPr>
        <p:spPr>
          <a:xfrm>
            <a:off x="823384" y="1685925"/>
            <a:ext cx="10835216" cy="437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dirty="0"/>
              <a:t>All these assets are crucial in varying degrees in different organizations. But the human assets are the “glue” that holds all the other assets together and guides their use to achieve results</a:t>
            </a:r>
          </a:p>
        </p:txBody>
      </p:sp>
      <p:sp>
        <p:nvSpPr>
          <p:cNvPr id="7" name="Rectangle 6">
            <a:extLst>
              <a:ext uri="{FF2B5EF4-FFF2-40B4-BE49-F238E27FC236}">
                <a16:creationId xmlns:a16="http://schemas.microsoft.com/office/drawing/2014/main" id="{380CCFA7-EFCC-42DD-8CBD-B4EC6143289D}"/>
              </a:ext>
            </a:extLst>
          </p:cNvPr>
          <p:cNvSpPr/>
          <p:nvPr/>
        </p:nvSpPr>
        <p:spPr>
          <a:xfrm>
            <a:off x="1257300" y="935038"/>
            <a:ext cx="1153583" cy="11668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ea typeface="Roboto Light" panose="02000000000000000000" pitchFamily="2" charset="0"/>
            </a:endParaRPr>
          </a:p>
        </p:txBody>
      </p:sp>
      <p:sp>
        <p:nvSpPr>
          <p:cNvPr id="8" name="TextBox 10">
            <a:extLst>
              <a:ext uri="{FF2B5EF4-FFF2-40B4-BE49-F238E27FC236}">
                <a16:creationId xmlns:a16="http://schemas.microsoft.com/office/drawing/2014/main" id="{09E0F5CD-F76B-4EC4-8467-6EFF95F37E56}"/>
              </a:ext>
            </a:extLst>
          </p:cNvPr>
          <p:cNvSpPr txBox="1">
            <a:spLocks noChangeArrowheads="1"/>
          </p:cNvSpPr>
          <p:nvPr/>
        </p:nvSpPr>
        <p:spPr bwMode="auto">
          <a:xfrm>
            <a:off x="1305984" y="976313"/>
            <a:ext cx="986365" cy="369332"/>
          </a:xfrm>
          <a:prstGeom prst="rect">
            <a:avLst/>
          </a:prstGeom>
          <a:noFill/>
          <a:ln>
            <a:noFill/>
          </a:ln>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800" dirty="0">
                <a:solidFill>
                  <a:schemeClr val="bg1"/>
                </a:solidFill>
                <a:latin typeface="Times New Roman" panose="02020603050405020304" pitchFamily="18" charset="0"/>
                <a:cs typeface="Times New Roman" panose="02020603050405020304" pitchFamily="18" charset="0"/>
              </a:rPr>
              <a:t>Chapter</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11">
            <a:extLst>
              <a:ext uri="{FF2B5EF4-FFF2-40B4-BE49-F238E27FC236}">
                <a16:creationId xmlns:a16="http://schemas.microsoft.com/office/drawing/2014/main" id="{E0571B95-67CE-459D-8956-9EB8640F0656}"/>
              </a:ext>
            </a:extLst>
          </p:cNvPr>
          <p:cNvSpPr txBox="1">
            <a:spLocks noChangeArrowheads="1"/>
          </p:cNvSpPr>
          <p:nvPr/>
        </p:nvSpPr>
        <p:spPr bwMode="auto">
          <a:xfrm>
            <a:off x="1305984" y="1231901"/>
            <a:ext cx="944032" cy="923925"/>
          </a:xfrm>
          <a:prstGeom prst="rect">
            <a:avLst/>
          </a:prstGeom>
          <a:noFill/>
          <a:ln>
            <a:noFill/>
          </a:ln>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5400" b="1" dirty="0">
                <a:solidFill>
                  <a:schemeClr val="bg1"/>
                </a:solidFill>
                <a:latin typeface="Times New Roman" panose="02020603050405020304" pitchFamily="18" charset="0"/>
                <a:cs typeface="Times New Roman" panose="02020603050405020304" pitchFamily="18" charset="0"/>
              </a:rPr>
              <a:t>8</a:t>
            </a:r>
            <a:endParaRPr lang="en-US" alt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a:xfrm>
            <a:off x="3400057" y="587393"/>
            <a:ext cx="7718767" cy="1325563"/>
          </a:xfrm>
        </p:spPr>
        <p:txBody>
          <a:bodyPr>
            <a:normAutofit/>
          </a:bodyPr>
          <a:lstStyle>
            <a:lvl1pPr algn="ct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Content Placeholder 2"/>
          <p:cNvSpPr>
            <a:spLocks noGrp="1"/>
          </p:cNvSpPr>
          <p:nvPr>
            <p:ph idx="1"/>
          </p:nvPr>
        </p:nvSpPr>
        <p:spPr>
          <a:xfrm>
            <a:off x="838200" y="2155119"/>
            <a:ext cx="10515600" cy="3726907"/>
          </a:xfrm>
        </p:spPr>
        <p:txBody>
          <a:bodyPr>
            <a:normAutofit/>
          </a:bodyPr>
          <a:lstStyle>
            <a:lvl1pPr>
              <a:defRPr sz="2400">
                <a:latin typeface="Times New Roman" panose="02020603050405020304" pitchFamily="18" charset="0"/>
                <a:cs typeface="Times New Roman" panose="02020603050405020304" pitchFamily="18" charset="0"/>
              </a:defRPr>
            </a:lvl1pPr>
            <a:lvl2pPr>
              <a:defRPr sz="2400">
                <a:latin typeface="Times New Roman" panose="02020603050405020304" pitchFamily="18" charset="0"/>
                <a:cs typeface="Times New Roman" panose="02020603050405020304" pitchFamily="18" charset="0"/>
              </a:defRPr>
            </a:lvl2pPr>
            <a:lvl3pPr>
              <a:defRPr sz="2400">
                <a:latin typeface="Times New Roman" panose="02020603050405020304" pitchFamily="18" charset="0"/>
                <a:cs typeface="Times New Roman" panose="02020603050405020304" pitchFamily="18" charset="0"/>
              </a:defRPr>
            </a:lvl3pPr>
            <a:lvl4pPr>
              <a:defRPr sz="2400">
                <a:latin typeface="Times New Roman" panose="02020603050405020304" pitchFamily="18" charset="0"/>
                <a:cs typeface="Times New Roman" panose="02020603050405020304" pitchFamily="18" charset="0"/>
              </a:defRPr>
            </a:lvl4pPr>
            <a:lvl5pPr>
              <a:defRPr sz="2400">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91408913"/>
      </p:ext>
    </p:extLst>
  </p:cSld>
  <p:clrMapOvr>
    <a:masterClrMapping/>
  </p:clrMapOvr>
  <p:transition>
    <p:cut thruBlk="1"/>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72072358"/>
      </p:ext>
    </p:extLst>
  </p:cSld>
  <p:clrMapOvr>
    <a:masterClrMapping/>
  </p:clrMapOvr>
  <p:transition>
    <p:cut thruBlk="1"/>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2796613"/>
      </p:ext>
    </p:extLst>
  </p:cSld>
  <p:clrMapOvr>
    <a:masterClrMapping/>
  </p:clrMapOvr>
  <p:transition>
    <p:cut thruBlk="1"/>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38647504"/>
      </p:ext>
    </p:extLst>
  </p:cSld>
  <p:clrMapOvr>
    <a:masterClrMapping/>
  </p:clrMapOvr>
  <p:transition>
    <p:cut thruBlk="1"/>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b="1">
                <a:solidFill>
                  <a:schemeClr val="tx1"/>
                </a:solidFill>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1550229229"/>
      </p:ext>
    </p:extLst>
  </p:cSld>
  <p:clrMapOvr>
    <a:masterClrMapping/>
  </p:clrMapOvr>
  <p:transition>
    <p:cut thruBlk="1"/>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1386384"/>
      </p:ext>
    </p:extLst>
  </p:cSld>
  <p:clrMapOvr>
    <a:masterClrMapping/>
  </p:clrMapOvr>
  <p:transition>
    <p:cut thruBlk="1"/>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447611053"/>
      </p:ext>
    </p:extLst>
  </p:cSld>
  <p:clrMapOvr>
    <a:masterClrMapping/>
  </p:clrMapOvr>
  <p:transition>
    <p:cut thruBlk="1"/>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2164354913"/>
      </p:ext>
    </p:extLst>
  </p:cSld>
  <p:clrMapOvr>
    <a:masterClrMapping/>
  </p:clrMapOvr>
  <p:transition>
    <p:cut thruBlk="1"/>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30201260"/>
      </p:ext>
    </p:extLst>
  </p:cSld>
  <p:clrMapOvr>
    <a:masterClrMapping/>
  </p:clrMapOvr>
  <p:transition>
    <p:cut thruBlk="1"/>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61264617"/>
      </p:ext>
    </p:extLst>
  </p:cSld>
  <p:clrMapOvr>
    <a:masterClrMapping/>
  </p:clrMapOvr>
  <p:transition>
    <p:cut thruBlk="1"/>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r>
              <a:rPr lang="en-US" noProof="0"/>
              <a:t>Click icon to add picture</a:t>
            </a:r>
            <a:endParaRPr lang="en-US" noProof="0" dirty="0"/>
          </a:p>
        </p:txBody>
      </p:sp>
    </p:spTree>
    <p:extLst>
      <p:ext uri="{BB962C8B-B14F-4D97-AF65-F5344CB8AC3E}">
        <p14:creationId xmlns:p14="http://schemas.microsoft.com/office/powerpoint/2010/main" val="147752375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2400236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59247166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08975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r>
              <a:rPr lang="en-US" noProof="0"/>
              <a:t>Click icon to add picture</a:t>
            </a:r>
            <a:endParaRPr lang="id-ID" noProof="0"/>
          </a:p>
        </p:txBody>
      </p:sp>
    </p:spTree>
    <p:extLst>
      <p:ext uri="{BB962C8B-B14F-4D97-AF65-F5344CB8AC3E}">
        <p14:creationId xmlns:p14="http://schemas.microsoft.com/office/powerpoint/2010/main" val="30024998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72861326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229741214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711200" y="681037"/>
            <a:ext cx="10769600" cy="609600"/>
          </a:xfrm>
          <a:prstGeom prst="roundRect">
            <a:avLst>
              <a:gd name="adj" fmla="val 32815"/>
            </a:avLst>
          </a:prstGeom>
        </p:spPr>
        <p:txBody>
          <a:bodyPr/>
          <a:lstStyle>
            <a:lvl1pPr>
              <a:defRPr sz="2800" b="1">
                <a:latin typeface="Times New Roman" panose="02020603050405020304" pitchFamily="18" charset="0"/>
                <a:cs typeface="Times New Roman" panose="02020603050405020304" pitchFamily="18"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32236382"/>
      </p:ext>
    </p:extLst>
  </p:cSld>
  <p:clrMapOvr>
    <a:masterClrMapping/>
  </p:clrMapOvr>
  <p:transition>
    <p:cut thruBlk="1"/>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r>
              <a:rPr lang="en-US" noProof="0"/>
              <a:t>Click icon to add picture</a:t>
            </a:r>
            <a:endParaRPr lang="id-ID" noProof="0"/>
          </a:p>
        </p:txBody>
      </p:sp>
    </p:spTree>
    <p:extLst>
      <p:ext uri="{BB962C8B-B14F-4D97-AF65-F5344CB8AC3E}">
        <p14:creationId xmlns:p14="http://schemas.microsoft.com/office/powerpoint/2010/main" val="116747752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1371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theme" Target="../theme/theme2.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image" Target="../media/image2.png"/><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21" Type="http://schemas.openxmlformats.org/officeDocument/2006/relationships/theme" Target="../theme/theme3.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slideLayout" Target="../slideLayouts/slideLayout56.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23" Type="http://schemas.openxmlformats.org/officeDocument/2006/relationships/image" Target="../media/image2.png"/><Relationship Id="rId10" Type="http://schemas.openxmlformats.org/officeDocument/2006/relationships/slideLayout" Target="../slideLayouts/slideLayout46.xml"/><Relationship Id="rId19" Type="http://schemas.openxmlformats.org/officeDocument/2006/relationships/slideLayout" Target="../slideLayouts/slideLayout55.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 Id="rId22"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18" Type="http://schemas.openxmlformats.org/officeDocument/2006/relationships/slideLayout" Target="../slideLayouts/slideLayout74.xml"/><Relationship Id="rId3" Type="http://schemas.openxmlformats.org/officeDocument/2006/relationships/slideLayout" Target="../slideLayouts/slideLayout59.xml"/><Relationship Id="rId21" Type="http://schemas.openxmlformats.org/officeDocument/2006/relationships/slideLayout" Target="../slideLayouts/slideLayout77.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slideLayout" Target="../slideLayouts/slideLayout73.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20" Type="http://schemas.openxmlformats.org/officeDocument/2006/relationships/slideLayout" Target="../slideLayouts/slideLayout76.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24" Type="http://schemas.openxmlformats.org/officeDocument/2006/relationships/image" Target="../media/image2.png"/><Relationship Id="rId5" Type="http://schemas.openxmlformats.org/officeDocument/2006/relationships/slideLayout" Target="../slideLayouts/slideLayout61.xml"/><Relationship Id="rId15" Type="http://schemas.openxmlformats.org/officeDocument/2006/relationships/slideLayout" Target="../slideLayouts/slideLayout71.xml"/><Relationship Id="rId23" Type="http://schemas.openxmlformats.org/officeDocument/2006/relationships/image" Target="../media/image1.png"/><Relationship Id="rId10" Type="http://schemas.openxmlformats.org/officeDocument/2006/relationships/slideLayout" Target="../slideLayouts/slideLayout66.xml"/><Relationship Id="rId19" Type="http://schemas.openxmlformats.org/officeDocument/2006/relationships/slideLayout" Target="../slideLayouts/slideLayout75.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 Id="rId22"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18" Type="http://schemas.openxmlformats.org/officeDocument/2006/relationships/slideLayout" Target="../slideLayouts/slideLayout95.xml"/><Relationship Id="rId3" Type="http://schemas.openxmlformats.org/officeDocument/2006/relationships/slideLayout" Target="../slideLayouts/slideLayout80.xml"/><Relationship Id="rId21" Type="http://schemas.openxmlformats.org/officeDocument/2006/relationships/slideLayout" Target="../slideLayouts/slideLayout98.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slideLayout" Target="../slideLayouts/slideLayout94.xml"/><Relationship Id="rId2" Type="http://schemas.openxmlformats.org/officeDocument/2006/relationships/slideLayout" Target="../slideLayouts/slideLayout79.xml"/><Relationship Id="rId16" Type="http://schemas.openxmlformats.org/officeDocument/2006/relationships/slideLayout" Target="../slideLayouts/slideLayout93.xml"/><Relationship Id="rId20" Type="http://schemas.openxmlformats.org/officeDocument/2006/relationships/slideLayout" Target="../slideLayouts/slideLayout97.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24" Type="http://schemas.openxmlformats.org/officeDocument/2006/relationships/image" Target="../media/image2.png"/><Relationship Id="rId5" Type="http://schemas.openxmlformats.org/officeDocument/2006/relationships/slideLayout" Target="../slideLayouts/slideLayout82.xml"/><Relationship Id="rId15" Type="http://schemas.openxmlformats.org/officeDocument/2006/relationships/slideLayout" Target="../slideLayouts/slideLayout92.xml"/><Relationship Id="rId23" Type="http://schemas.openxmlformats.org/officeDocument/2006/relationships/image" Target="../media/image1.png"/><Relationship Id="rId10" Type="http://schemas.openxmlformats.org/officeDocument/2006/relationships/slideLayout" Target="../slideLayouts/slideLayout87.xml"/><Relationship Id="rId19" Type="http://schemas.openxmlformats.org/officeDocument/2006/relationships/slideLayout" Target="../slideLayouts/slideLayout96.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 Id="rId22"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E38D89C-39CF-4917-8997-D50A4E0653BB}"/>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D0FA5A2E-D9A5-4E27-97F9-BD3D0E3738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8DEC9261-8349-4D99-8B8B-D6DB8EE03FEF}"/>
              </a:ext>
            </a:extLst>
          </p:cNvPr>
          <p:cNvPicPr>
            <a:picLocks noChangeAspect="1" noChangeArrowheads="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106874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2"/>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205C12E-D409-499C-AAB3-14C3A2FCDB42}"/>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00BF1062-D033-4F4C-A382-D25A1529A6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Graphic 21">
            <a:extLst>
              <a:ext uri="{FF2B5EF4-FFF2-40B4-BE49-F238E27FC236}">
                <a16:creationId xmlns:a16="http://schemas.microsoft.com/office/drawing/2014/main" id="{5C0D450F-53E0-4AB0-A11B-D45F6DF73256}"/>
              </a:ext>
            </a:extLst>
          </p:cNvPr>
          <p:cNvPicPr>
            <a:picLocks noChangeAspect="1" noChangeArrowheads="1"/>
          </p:cNvPicPr>
          <p:nvPr/>
        </p:nvPicPr>
        <p:blipFill>
          <a:blip r:embed="rId2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549363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 id="2147483710" r:id="rId20"/>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hdr="0" dt="0"/>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5445875-B968-4C13-9EA8-E40794F54ECE}"/>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5ACCAC5A-4264-4205-95D2-573DDB25795B}"/>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pic>
        <p:nvPicPr>
          <p:cNvPr id="1028" name="Graphic 21">
            <a:extLst>
              <a:ext uri="{FF2B5EF4-FFF2-40B4-BE49-F238E27FC236}">
                <a16:creationId xmlns:a16="http://schemas.microsoft.com/office/drawing/2014/main" id="{FE866BB0-ADFF-48F6-80B2-CD8396D5BBEE}"/>
              </a:ext>
            </a:extLst>
          </p:cNvPr>
          <p:cNvPicPr>
            <a:picLocks noChangeAspect="1" noChangeArrowheads="1"/>
          </p:cNvPicPr>
          <p:nvPr/>
        </p:nvPicPr>
        <p:blipFill>
          <a:blip r:embed="rId2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400108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 id="2147483729" r:id="rId18"/>
    <p:sldLayoutId id="2147483730" r:id="rId19"/>
    <p:sldLayoutId id="2147483731" r:id="rId20"/>
    <p:sldLayoutId id="2147483732" r:id="rId21"/>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sldNum="0" hdr="0" ftr="0" dt="0"/>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2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05D7B8F-1D90-4FD3-AFF1-0A13FBE53248}"/>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6F4D88D7-AF3A-40FA-849C-F9DB5CF5524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pic>
        <p:nvPicPr>
          <p:cNvPr id="1028" name="Graphic 21">
            <a:extLst>
              <a:ext uri="{FF2B5EF4-FFF2-40B4-BE49-F238E27FC236}">
                <a16:creationId xmlns:a16="http://schemas.microsoft.com/office/drawing/2014/main" id="{676A88B7-BCEB-465D-BFAC-02D200E8EDD8}"/>
              </a:ext>
            </a:extLst>
          </p:cNvPr>
          <p:cNvPicPr>
            <a:picLocks noChangeAspect="1" noChangeArrowheads="1"/>
          </p:cNvPicPr>
          <p:nvPr/>
        </p:nvPicPr>
        <p:blipFill>
          <a:blip r:embed="rId2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233" y="60326"/>
            <a:ext cx="2305051"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872879"/>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 id="2147483750" r:id="rId17"/>
    <p:sldLayoutId id="2147483751" r:id="rId18"/>
    <p:sldLayoutId id="2147483752" r:id="rId19"/>
    <p:sldLayoutId id="2147483753" r:id="rId20"/>
    <p:sldLayoutId id="2147483754" r:id="rId21"/>
  </p:sldLayoutIdLst>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left)">
                                      <p:cBhvr>
                                        <p:cTn id="15" dur="500"/>
                                        <p:tgtEl>
                                          <p:spTgt spid="3">
                                            <p:txEl>
                                              <p:pRg st="2" end="2"/>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left)">
                                      <p:cBhvr>
                                        <p:cTn id="18" dur="500"/>
                                        <p:tgtEl>
                                          <p:spTgt spid="3">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left)">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utoUpdateAnimBg="0">
        <p:tmplLst>
          <p:tmpl lvl="1">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3">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4">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 lvl="5">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hf sldNum="0" hdr="0" ftr="0" dt="0"/>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62.xml"/><Relationship Id="rId1" Type="http://schemas.openxmlformats.org/officeDocument/2006/relationships/tags" Target="../tags/tag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2.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62.xml"/></Relationships>
</file>

<file path=ppt/slides/_rels/slide21.xml.rels><?xml version="1.0" encoding="UTF-8" standalone="yes"?>
<Relationships xmlns="http://schemas.openxmlformats.org/package/2006/relationships"><Relationship Id="rId3" Type="http://schemas.openxmlformats.org/officeDocument/2006/relationships/image" Target="../media/image14.gif"/><Relationship Id="rId7" Type="http://schemas.openxmlformats.org/officeDocument/2006/relationships/image" Target="../media/image18.png"/><Relationship Id="rId2" Type="http://schemas.openxmlformats.org/officeDocument/2006/relationships/slideLayout" Target="../slideLayouts/slideLayout62.xml"/><Relationship Id="rId1" Type="http://schemas.openxmlformats.org/officeDocument/2006/relationships/tags" Target="../tags/tag4.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60.xml"/><Relationship Id="rId1" Type="http://schemas.openxmlformats.org/officeDocument/2006/relationships/tags" Target="../tags/tag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7.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4.xml"/><Relationship Id="rId1" Type="http://schemas.openxmlformats.org/officeDocument/2006/relationships/tags" Target="../tags/tag6.xml"/><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91.xml"/><Relationship Id="rId1" Type="http://schemas.openxmlformats.org/officeDocument/2006/relationships/tags" Target="../tags/tag7.xml"/><Relationship Id="rId4" Type="http://schemas.openxmlformats.org/officeDocument/2006/relationships/image" Target="../media/image7.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8.xml"/></Relationships>
</file>

<file path=ppt/slides/_rels/slide29.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slideLayout" Target="../slideLayouts/slideLayout81.xml"/><Relationship Id="rId1" Type="http://schemas.openxmlformats.org/officeDocument/2006/relationships/tags" Target="../tags/tag9.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10.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9.xml"/><Relationship Id="rId1" Type="http://schemas.openxmlformats.org/officeDocument/2006/relationships/tags" Target="../tags/tag11.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9.xml"/><Relationship Id="rId1" Type="http://schemas.openxmlformats.org/officeDocument/2006/relationships/tags" Target="../tags/tag12.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8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9.xml"/><Relationship Id="rId1" Type="http://schemas.openxmlformats.org/officeDocument/2006/relationships/tags" Target="../tags/tag13.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79.xml"/><Relationship Id="rId1" Type="http://schemas.openxmlformats.org/officeDocument/2006/relationships/tags" Target="../tags/tag14.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9.xml"/><Relationship Id="rId1" Type="http://schemas.openxmlformats.org/officeDocument/2006/relationships/tags" Target="../tags/tag15.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3.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17.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8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3.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9.xml"/><Relationship Id="rId1" Type="http://schemas.openxmlformats.org/officeDocument/2006/relationships/tags" Target="../tags/tag18.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9.xml"/><Relationship Id="rId1" Type="http://schemas.openxmlformats.org/officeDocument/2006/relationships/tags" Target="../tags/tag19.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98.xml"/><Relationship Id="rId1" Type="http://schemas.openxmlformats.org/officeDocument/2006/relationships/tags" Target="../tags/tag20.xml"/></Relationships>
</file>

<file path=ppt/slides/_rels/slide46.xml.rels><?xml version="1.0" encoding="UTF-8" standalone="yes"?>
<Relationships xmlns="http://schemas.openxmlformats.org/package/2006/relationships"><Relationship Id="rId8" Type="http://schemas.openxmlformats.org/officeDocument/2006/relationships/hyperlink" Target="#fn1"/><Relationship Id="rId3" Type="http://schemas.openxmlformats.org/officeDocument/2006/relationships/notesSlide" Target="../notesSlides/notesSlide24.xml"/><Relationship Id="rId7" Type="http://schemas.openxmlformats.org/officeDocument/2006/relationships/hyperlink" Target="https://preferredcfo.com/insights/8-trends-in-hr-recruitment-for-2025-its-time-to-adapt" TargetMode="External"/><Relationship Id="rId2" Type="http://schemas.openxmlformats.org/officeDocument/2006/relationships/slideLayout" Target="../slideLayouts/slideLayout98.xml"/><Relationship Id="rId1" Type="http://schemas.openxmlformats.org/officeDocument/2006/relationships/tags" Target="../tags/tag21.xml"/><Relationship Id="rId6" Type="http://schemas.openxmlformats.org/officeDocument/2006/relationships/hyperlink" Target="#fn7"/><Relationship Id="rId5" Type="http://schemas.openxmlformats.org/officeDocument/2006/relationships/hyperlink" Target="https://www.shrm.org/topics-tools/research/2025-talent-trends/recruiting-strategies" TargetMode="External"/><Relationship Id="rId10" Type="http://schemas.openxmlformats.org/officeDocument/2006/relationships/hyperlink" Target="#fn3"/><Relationship Id="rId4" Type="http://schemas.openxmlformats.org/officeDocument/2006/relationships/hyperlink" Target="#fn8"/><Relationship Id="rId9" Type="http://schemas.openxmlformats.org/officeDocument/2006/relationships/hyperlink" Target="https://business.linkedin.com/hire/resources/future-of-recruiting"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jpeg"/><Relationship Id="rId1" Type="http://schemas.openxmlformats.org/officeDocument/2006/relationships/slideLayout" Target="../slideLayouts/slideLayout15.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05</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mc:AlternateContent xmlns:mc="http://schemas.openxmlformats.org/markup-compatibility/2006" xmlns:p14="http://schemas.microsoft.com/office/powerpoint/2010/main">
    <mc:Choice Requires="p14">
      <p:transition spd="slow" p14:dur="2000" advTm="11531"/>
    </mc:Choice>
    <mc:Fallback xmlns="">
      <p:transition spd="slow" advTm="115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79881" y="2790342"/>
            <a:ext cx="6252126" cy="113877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Part (2):Staffing the Organization</a:t>
            </a:r>
          </a:p>
          <a:p>
            <a:pPr algn="ctr"/>
            <a:r>
              <a:rPr lang="en-US" sz="3600" b="1" dirty="0">
                <a:solidFill>
                  <a:srgbClr val="00B0F0"/>
                </a:solidFill>
                <a:latin typeface="Times New Roman" panose="02020603050405020304" pitchFamily="18" charset="0"/>
                <a:cs typeface="Times New Roman" panose="02020603050405020304" pitchFamily="18" charset="0"/>
              </a:rPr>
              <a:t>Recruiting in Labor Markets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05</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 </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472"/>
    </mc:Choice>
    <mc:Fallback xmlns="">
      <p:transition spd="slow" advTm="234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09849" y="2384941"/>
            <a:ext cx="8989217"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different ways that labor markets can be identified and approached. </a:t>
            </a: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Identify different strategic recruiting decisions</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Discuss advantages and disadvantages of internal and external recruiting.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Specify internal and external sources for recruiting.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Internet methods and its advantages and disadvantages.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Discuss factors to consider when evaluating recruiting efforts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6168"/>
    </mc:Choice>
    <mc:Fallback xmlns="">
      <p:transition spd="slow" advTm="15616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5900" y="1725236"/>
            <a:ext cx="11452639" cy="43072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5828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Recruiting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262835" y="2024349"/>
            <a:ext cx="11363187" cy="370903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endParaRPr lang="en-US" sz="2400" b="1" dirty="0">
              <a:solidFill>
                <a:srgbClr val="C00000"/>
              </a:solidFill>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dirty="0">
                <a:solidFill>
                  <a:srgbClr val="C00000"/>
                </a:solidFill>
                <a:latin typeface="Times New Roman" panose="02020603050405020304" pitchFamily="18" charset="0"/>
                <a:cs typeface="Times New Roman" panose="02020603050405020304" pitchFamily="18" charset="0"/>
              </a:rPr>
              <a:t>Recruiting:</a:t>
            </a:r>
            <a:r>
              <a:rPr lang="en-US" sz="2400" b="1" dirty="0">
                <a:solidFill>
                  <a:srgbClr val="FF0000"/>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Process</a:t>
            </a:r>
            <a:r>
              <a:rPr lang="en-US" sz="2400" b="1"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 generating a pool of qualified applicants for organizational jobs.</a:t>
            </a:r>
          </a:p>
          <a:p>
            <a:pPr marL="342900" indent="-342900">
              <a:buFont typeface="Courier New" panose="02070309020205020404" pitchFamily="49" charset="0"/>
              <a:buChar char="o"/>
            </a:pPr>
            <a:r>
              <a:rPr lang="en-US" sz="2400" b="1" dirty="0">
                <a:ln w="0"/>
                <a:solidFill>
                  <a:srgbClr val="C00000"/>
                </a:solidFill>
                <a:latin typeface="Times New Roman" panose="02020603050405020304" pitchFamily="18" charset="0"/>
                <a:cs typeface="Times New Roman" panose="02020603050405020304" pitchFamily="18" charset="0"/>
              </a:rPr>
              <a:t>Employer should:</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Know the industry to successfully recruit qualified employees</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Identify keys to success in the labor market, including competitors’ recruiting efforts</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Cultivate networks and relationships with sources of prospective employees</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Promote the company brand so that the organization is known as a good place to work</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 Create recruiting metrics to measure the effectiveness of recruiting efforts</a:t>
            </a:r>
          </a:p>
          <a:p>
            <a:pPr marL="800100" lvl="1" indent="-342900">
              <a:buFont typeface="Wingdings" panose="05000000000000000000" pitchFamily="2" charset="2"/>
              <a:buChar char="Ø"/>
            </a:pPr>
            <a:r>
              <a:rPr lang="en-US" sz="2400" dirty="0">
                <a:ln w="0"/>
                <a:solidFill>
                  <a:schemeClr val="tx1"/>
                </a:solidFill>
                <a:latin typeface="Times New Roman" panose="02020603050405020304" pitchFamily="18" charset="0"/>
                <a:cs typeface="Times New Roman" panose="02020603050405020304" pitchFamily="18" charset="0"/>
              </a:rPr>
              <a:t>leverage AI tools for predictive analytics in talent pipelines</a:t>
            </a:r>
          </a:p>
        </p:txBody>
      </p:sp>
    </p:spTree>
    <p:extLst>
      <p:ext uri="{BB962C8B-B14F-4D97-AF65-F5344CB8AC3E}">
        <p14:creationId xmlns:p14="http://schemas.microsoft.com/office/powerpoint/2010/main" val="3507947620"/>
      </p:ext>
    </p:extLst>
  </p:cSld>
  <p:clrMapOvr>
    <a:masterClrMapping/>
  </p:clrMapOvr>
  <mc:AlternateContent xmlns:mc="http://schemas.openxmlformats.org/markup-compatibility/2006" xmlns:p14="http://schemas.microsoft.com/office/powerpoint/2010/main">
    <mc:Choice Requires="p14">
      <p:transition p14:dur="10" advTm="301446"/>
    </mc:Choice>
    <mc:Fallback xmlns="">
      <p:transition advTm="30144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50" y="957076"/>
            <a:ext cx="675147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Strategic Recruiting Steps</a:t>
            </a:r>
          </a:p>
        </p:txBody>
      </p:sp>
      <p:sp>
        <p:nvSpPr>
          <p:cNvPr id="4" name="Rectangle 3">
            <a:extLst>
              <a:ext uri="{FF2B5EF4-FFF2-40B4-BE49-F238E27FC236}">
                <a16:creationId xmlns:a16="http://schemas.microsoft.com/office/drawing/2014/main" id="{5AD42247-F202-B017-B255-A5291CBD2A59}"/>
              </a:ext>
            </a:extLst>
          </p:cNvPr>
          <p:cNvSpPr>
            <a:spLocks noChangeArrowheads="1"/>
          </p:cNvSpPr>
          <p:nvPr/>
        </p:nvSpPr>
        <p:spPr bwMode="auto">
          <a:xfrm>
            <a:off x="4648937"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7-1</a:t>
            </a:r>
          </a:p>
        </p:txBody>
      </p:sp>
      <p:pic>
        <p:nvPicPr>
          <p:cNvPr id="5" name="Picture 4">
            <a:extLst>
              <a:ext uri="{FF2B5EF4-FFF2-40B4-BE49-F238E27FC236}">
                <a16:creationId xmlns:a16="http://schemas.microsoft.com/office/drawing/2014/main" id="{A27C3615-4BF2-7A3B-A3D2-E5DC4D9B6E1B}"/>
              </a:ext>
            </a:extLst>
          </p:cNvPr>
          <p:cNvPicPr>
            <a:picLocks noChangeAspect="1"/>
          </p:cNvPicPr>
          <p:nvPr/>
        </p:nvPicPr>
        <p:blipFill>
          <a:blip r:embed="rId3">
            <a:clrChange>
              <a:clrFrom>
                <a:srgbClr val="FFFFFF"/>
              </a:clrFrom>
              <a:clrTo>
                <a:srgbClr val="FFFFFF">
                  <a:alpha val="0"/>
                </a:srgbClr>
              </a:clrTo>
            </a:clrChange>
          </a:blip>
          <a:srcRect t="13260"/>
          <a:stretch>
            <a:fillRect/>
          </a:stretch>
        </p:blipFill>
        <p:spPr>
          <a:xfrm>
            <a:off x="650930" y="2375452"/>
            <a:ext cx="11133376" cy="4184225"/>
          </a:xfrm>
          <a:prstGeom prst="rect">
            <a:avLst/>
          </a:prstGeom>
        </p:spPr>
      </p:pic>
    </p:spTree>
    <p:extLst>
      <p:ext uri="{BB962C8B-B14F-4D97-AF65-F5344CB8AC3E}">
        <p14:creationId xmlns:p14="http://schemas.microsoft.com/office/powerpoint/2010/main" val="2331537059"/>
      </p:ext>
    </p:extLst>
  </p:cSld>
  <p:clrMapOvr>
    <a:masterClrMapping/>
  </p:clrMapOvr>
  <mc:AlternateContent xmlns:mc="http://schemas.openxmlformats.org/markup-compatibility/2006" xmlns:p14="http://schemas.microsoft.com/office/powerpoint/2010/main">
    <mc:Choice Requires="p14">
      <p:transition p14:dur="10" advTm="184640"/>
    </mc:Choice>
    <mc:Fallback xmlns="">
      <p:transition advTm="1846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Labor Market Components: Key Terms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110093"/>
            <a:ext cx="10541000" cy="3042884"/>
          </a:xfrm>
          <a:prstGeom prst="rect">
            <a:avLst/>
          </a:prstGeom>
          <a:noFill/>
        </p:spPr>
        <p:txBody>
          <a:bodyPr wrap="square" rtlCol="0">
            <a:spAutoFit/>
          </a:bodyPr>
          <a:lstStyle/>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Labor Markets</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external supply pool from which organizations attract their employees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Labor Force Population</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 individuals who are available for selection if all possible recruitment strategies are used.</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Applicant Population</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subset of the labor force that is available for selection using a particular recruiting approach.</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Applicant Pool</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 persons who are actually evaluated for selection</a:t>
            </a:r>
          </a:p>
        </p:txBody>
      </p:sp>
    </p:spTree>
    <p:extLst>
      <p:ext uri="{BB962C8B-B14F-4D97-AF65-F5344CB8AC3E}">
        <p14:creationId xmlns:p14="http://schemas.microsoft.com/office/powerpoint/2010/main" val="2510054339"/>
      </p:ext>
    </p:extLst>
  </p:cSld>
  <p:clrMapOvr>
    <a:masterClrMapping/>
  </p:clrMapOvr>
  <mc:AlternateContent xmlns:mc="http://schemas.openxmlformats.org/markup-compatibility/2006" xmlns:p14="http://schemas.microsoft.com/office/powerpoint/2010/main">
    <mc:Choice Requires="p14">
      <p:transition p14:dur="10" advTm="111946"/>
    </mc:Choice>
    <mc:Fallback xmlns="">
      <p:transition advTm="11194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7" descr="C:\My Documents\PowerPoint Files\Books\South-Western\HRM10e\HRM10e GIFS\07-01.gif">
            <a:extLst>
              <a:ext uri="{FF2B5EF4-FFF2-40B4-BE49-F238E27FC236}">
                <a16:creationId xmlns:a16="http://schemas.microsoft.com/office/drawing/2014/main" id="{C4E61B42-9DAD-4C70-AA8B-5E45FB61129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99920" y="1504777"/>
            <a:ext cx="5887619" cy="4628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76DC65CA-2691-997B-C795-8B9F9F0434DC}"/>
              </a:ext>
            </a:extLst>
          </p:cNvPr>
          <p:cNvSpPr>
            <a:spLocks noChangeArrowheads="1"/>
          </p:cNvSpPr>
          <p:nvPr/>
        </p:nvSpPr>
        <p:spPr bwMode="auto">
          <a:xfrm>
            <a:off x="4648937"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7-1</a:t>
            </a:r>
          </a:p>
        </p:txBody>
      </p:sp>
      <p:sp>
        <p:nvSpPr>
          <p:cNvPr id="4" name="TextBox 3">
            <a:extLst>
              <a:ext uri="{FF2B5EF4-FFF2-40B4-BE49-F238E27FC236}">
                <a16:creationId xmlns:a16="http://schemas.microsoft.com/office/drawing/2014/main" id="{8EAF7FFC-AB26-3AF7-7B52-F64D33143879}"/>
              </a:ext>
            </a:extLst>
          </p:cNvPr>
          <p:cNvSpPr txBox="1"/>
          <p:nvPr/>
        </p:nvSpPr>
        <p:spPr>
          <a:xfrm>
            <a:off x="3774488" y="873502"/>
            <a:ext cx="464302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Labor Market Components</a:t>
            </a:r>
          </a:p>
        </p:txBody>
      </p:sp>
    </p:spTree>
  </p:cSld>
  <p:clrMapOvr>
    <a:masterClrMapping/>
  </p:clrMapOvr>
  <mc:AlternateContent xmlns:mc="http://schemas.openxmlformats.org/markup-compatibility/2006" xmlns:p14="http://schemas.microsoft.com/office/powerpoint/2010/main">
    <mc:Choice Requires="p14">
      <p:transition spd="slow" p14:dur="2000" advTm="30752"/>
    </mc:Choice>
    <mc:Fallback xmlns="">
      <p:transition spd="slow" advTm="307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2">
            <a:extLst>
              <a:ext uri="{FF2B5EF4-FFF2-40B4-BE49-F238E27FC236}">
                <a16:creationId xmlns:a16="http://schemas.microsoft.com/office/drawing/2014/main" id="{60C51A97-4790-4580-8EAF-13A641CC57E5}"/>
              </a:ext>
            </a:extLst>
          </p:cNvPr>
          <p:cNvSpPr>
            <a:spLocks noGrp="1" noChangeArrowheads="1"/>
          </p:cNvSpPr>
          <p:nvPr>
            <p:ph type="title"/>
          </p:nvPr>
        </p:nvSpPr>
        <p:spPr>
          <a:xfrm>
            <a:off x="978247" y="852097"/>
            <a:ext cx="8776381" cy="955434"/>
          </a:xfrm>
        </p:spPr>
        <p:txBody>
          <a:bodyPr>
            <a:normAutofit/>
          </a:bodyPr>
          <a:lstStyle/>
          <a:p>
            <a:pPr algn="ctr" eaLnBrk="1" hangingPunct="1"/>
            <a:r>
              <a:rPr lang="en-US" altLang="en-US" sz="2800" b="1" dirty="0">
                <a:latin typeface="Times New Roman" panose="02020603050405020304" pitchFamily="18" charset="0"/>
                <a:cs typeface="Times New Roman" panose="02020603050405020304" pitchFamily="18" charset="0"/>
              </a:rPr>
              <a:t>Different Labor Markets And Recruiting</a:t>
            </a:r>
          </a:p>
        </p:txBody>
      </p:sp>
      <p:grpSp>
        <p:nvGrpSpPr>
          <p:cNvPr id="38915" name="Group 12">
            <a:extLst>
              <a:ext uri="{FF2B5EF4-FFF2-40B4-BE49-F238E27FC236}">
                <a16:creationId xmlns:a16="http://schemas.microsoft.com/office/drawing/2014/main" id="{32E3532B-1FB0-4219-8EE1-1538AF58C24A}"/>
              </a:ext>
            </a:extLst>
          </p:cNvPr>
          <p:cNvGrpSpPr>
            <a:grpSpLocks/>
          </p:cNvGrpSpPr>
          <p:nvPr/>
        </p:nvGrpSpPr>
        <p:grpSpPr bwMode="auto">
          <a:xfrm>
            <a:off x="1739348" y="2357746"/>
            <a:ext cx="7444346" cy="3448813"/>
            <a:chOff x="720" y="1632"/>
            <a:chExt cx="4320" cy="1998"/>
          </a:xfrm>
        </p:grpSpPr>
        <p:sp>
          <p:nvSpPr>
            <p:cNvPr id="370694" name="Text Box 6">
              <a:extLst>
                <a:ext uri="{FF2B5EF4-FFF2-40B4-BE49-F238E27FC236}">
                  <a16:creationId xmlns:a16="http://schemas.microsoft.com/office/drawing/2014/main" id="{7A83076F-96C8-4E04-90D9-D19A933DFBC5}"/>
                </a:ext>
              </a:extLst>
            </p:cNvPr>
            <p:cNvSpPr txBox="1">
              <a:spLocks noChangeArrowheads="1"/>
            </p:cNvSpPr>
            <p:nvPr/>
          </p:nvSpPr>
          <p:spPr bwMode="gray">
            <a:xfrm>
              <a:off x="2279" y="2112"/>
              <a:ext cx="1209" cy="1518"/>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1"/>
            <a:lstStyle/>
            <a:p>
              <a:pPr algn="ctr" eaLnBrk="1" hangingPunct="1">
                <a:spcBef>
                  <a:spcPct val="50000"/>
                </a:spcBef>
                <a:defRPr/>
              </a:pPr>
              <a:r>
                <a:rPr lang="en-US" altLang="en-US" sz="2000" b="1" dirty="0">
                  <a:solidFill>
                    <a:srgbClr val="FFFFCC"/>
                  </a:solidFill>
                  <a:latin typeface="Arial" panose="020B0604020202020204" pitchFamily="34" charset="0"/>
                </a:rPr>
                <a:t>Industry</a:t>
              </a:r>
              <a:br>
                <a:rPr lang="en-US" altLang="en-US" sz="2000" b="1" dirty="0">
                  <a:solidFill>
                    <a:srgbClr val="FFFFCC"/>
                  </a:solidFill>
                  <a:latin typeface="Arial" panose="020B0604020202020204" pitchFamily="34" charset="0"/>
                </a:rPr>
              </a:br>
              <a:r>
                <a:rPr lang="en-US" altLang="en-US" sz="2000" b="1" dirty="0">
                  <a:solidFill>
                    <a:srgbClr val="FFFFCC"/>
                  </a:solidFill>
                  <a:latin typeface="Arial" panose="020B0604020202020204" pitchFamily="34" charset="0"/>
                </a:rPr>
                <a:t>and</a:t>
              </a:r>
              <a:br>
                <a:rPr lang="en-US" altLang="en-US" sz="2000" b="1" dirty="0">
                  <a:solidFill>
                    <a:srgbClr val="FFFFCC"/>
                  </a:solidFill>
                  <a:latin typeface="Arial" panose="020B0604020202020204" pitchFamily="34" charset="0"/>
                </a:rPr>
              </a:br>
              <a:r>
                <a:rPr lang="en-US" altLang="en-US" sz="2000" b="1" dirty="0">
                  <a:solidFill>
                    <a:srgbClr val="FFFFCC"/>
                  </a:solidFill>
                  <a:latin typeface="Arial" panose="020B0604020202020204" pitchFamily="34" charset="0"/>
                </a:rPr>
                <a:t>Occupational</a:t>
              </a:r>
            </a:p>
            <a:p>
              <a:pPr algn="ctr">
                <a:spcBef>
                  <a:spcPct val="50000"/>
                </a:spcBef>
                <a:defRPr/>
              </a:pPr>
              <a:r>
                <a:rPr lang="en-US" altLang="en-US" b="1" dirty="0">
                  <a:solidFill>
                    <a:schemeClr val="bg1"/>
                  </a:solidFill>
                  <a:latin typeface="Arial" panose="020B0604020202020204" pitchFamily="34" charset="0"/>
                </a:rPr>
                <a:t>KSAs</a:t>
              </a:r>
              <a:r>
                <a:rPr lang="en-US" b="1" dirty="0">
                  <a:solidFill>
                    <a:schemeClr val="bg1"/>
                  </a:solidFill>
                  <a:latin typeface="Arial" panose="020B0604020202020204" pitchFamily="34" charset="0"/>
                </a:rPr>
                <a:t>(emphasize skills-based matching over credentials)</a:t>
              </a:r>
              <a:endParaRPr lang="en-US" altLang="en-US" b="1" dirty="0">
                <a:solidFill>
                  <a:schemeClr val="bg1"/>
                </a:solidFill>
                <a:latin typeface="Arial" panose="020B0604020202020204" pitchFamily="34" charset="0"/>
              </a:endParaRPr>
            </a:p>
          </p:txBody>
        </p:sp>
        <p:sp>
          <p:nvSpPr>
            <p:cNvPr id="370695" name="Text Box 7">
              <a:extLst>
                <a:ext uri="{FF2B5EF4-FFF2-40B4-BE49-F238E27FC236}">
                  <a16:creationId xmlns:a16="http://schemas.microsoft.com/office/drawing/2014/main" id="{1B34755B-F240-43B5-BDDD-A7649A5780D9}"/>
                </a:ext>
              </a:extLst>
            </p:cNvPr>
            <p:cNvSpPr txBox="1">
              <a:spLocks noChangeArrowheads="1"/>
            </p:cNvSpPr>
            <p:nvPr/>
          </p:nvSpPr>
          <p:spPr bwMode="gray">
            <a:xfrm>
              <a:off x="720" y="2112"/>
              <a:ext cx="1319" cy="1518"/>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1"/>
            <a:lstStyle/>
            <a:p>
              <a:pPr algn="ctr" eaLnBrk="1" hangingPunct="1">
                <a:spcBef>
                  <a:spcPct val="50000"/>
                </a:spcBef>
                <a:defRPr/>
              </a:pPr>
              <a:r>
                <a:rPr lang="en-US" altLang="en-US" sz="2000" b="1" dirty="0">
                  <a:solidFill>
                    <a:srgbClr val="FFFFCC"/>
                  </a:solidFill>
                  <a:latin typeface="Arial" panose="020B0604020202020204" pitchFamily="34" charset="0"/>
                </a:rPr>
                <a:t>Geographic</a:t>
              </a:r>
            </a:p>
            <a:p>
              <a:pPr algn="ctr" eaLnBrk="1" hangingPunct="1">
                <a:spcBef>
                  <a:spcPct val="50000"/>
                </a:spcBef>
                <a:defRPr/>
              </a:pPr>
              <a:r>
                <a:rPr lang="en-US" altLang="en-US" b="1" dirty="0">
                  <a:solidFill>
                    <a:schemeClr val="bg1"/>
                  </a:solidFill>
                  <a:latin typeface="Arial" panose="020B0604020202020204" pitchFamily="34" charset="0"/>
                </a:rPr>
                <a:t>Local</a:t>
              </a:r>
              <a:br>
                <a:rPr lang="en-US" altLang="en-US" b="1" dirty="0">
                  <a:solidFill>
                    <a:schemeClr val="bg1"/>
                  </a:solidFill>
                  <a:latin typeface="Arial" panose="020B0604020202020204" pitchFamily="34" charset="0"/>
                </a:rPr>
              </a:br>
              <a:r>
                <a:rPr lang="en-US" altLang="en-US" b="1" dirty="0">
                  <a:solidFill>
                    <a:schemeClr val="bg1"/>
                  </a:solidFill>
                  <a:latin typeface="Arial" panose="020B0604020202020204" pitchFamily="34" charset="0"/>
                </a:rPr>
                <a:t>Regional</a:t>
              </a:r>
              <a:br>
                <a:rPr lang="en-US" altLang="en-US" b="1" dirty="0">
                  <a:solidFill>
                    <a:schemeClr val="bg1"/>
                  </a:solidFill>
                  <a:latin typeface="Arial" panose="020B0604020202020204" pitchFamily="34" charset="0"/>
                </a:rPr>
              </a:br>
              <a:r>
                <a:rPr lang="en-US" altLang="en-US" b="1" dirty="0">
                  <a:solidFill>
                    <a:schemeClr val="bg1"/>
                  </a:solidFill>
                  <a:latin typeface="Arial" panose="020B0604020202020204" pitchFamily="34" charset="0"/>
                </a:rPr>
                <a:t>National</a:t>
              </a:r>
              <a:br>
                <a:rPr lang="en-US" altLang="en-US" b="1" dirty="0">
                  <a:solidFill>
                    <a:schemeClr val="bg1"/>
                  </a:solidFill>
                  <a:latin typeface="Arial" panose="020B0604020202020204" pitchFamily="34" charset="0"/>
                </a:rPr>
              </a:br>
              <a:r>
                <a:rPr lang="en-US" altLang="en-US" b="1" dirty="0">
                  <a:solidFill>
                    <a:schemeClr val="bg1"/>
                  </a:solidFill>
                  <a:latin typeface="Arial" panose="020B0604020202020204" pitchFamily="34" charset="0"/>
                </a:rPr>
                <a:t>International</a:t>
              </a:r>
            </a:p>
            <a:p>
              <a:pPr algn="ctr">
                <a:spcBef>
                  <a:spcPct val="50000"/>
                </a:spcBef>
                <a:defRPr/>
              </a:pPr>
              <a:r>
                <a:rPr lang="en-US" b="1" dirty="0">
                  <a:solidFill>
                    <a:schemeClr val="bg1"/>
                  </a:solidFill>
                  <a:latin typeface="Arial" panose="020B0604020202020204" pitchFamily="34" charset="0"/>
                </a:rPr>
                <a:t>Virtual/global </a:t>
              </a:r>
              <a:endParaRPr lang="en-US" altLang="en-US" b="1" dirty="0">
                <a:solidFill>
                  <a:schemeClr val="bg1"/>
                </a:solidFill>
                <a:latin typeface="Arial" panose="020B0604020202020204" pitchFamily="34" charset="0"/>
              </a:endParaRPr>
            </a:p>
          </p:txBody>
        </p:sp>
        <p:sp>
          <p:nvSpPr>
            <p:cNvPr id="370696" name="Text Box 8">
              <a:extLst>
                <a:ext uri="{FF2B5EF4-FFF2-40B4-BE49-F238E27FC236}">
                  <a16:creationId xmlns:a16="http://schemas.microsoft.com/office/drawing/2014/main" id="{8983C534-9967-47E6-8315-3CBFB8E91A8C}"/>
                </a:ext>
              </a:extLst>
            </p:cNvPr>
            <p:cNvSpPr txBox="1">
              <a:spLocks noChangeArrowheads="1"/>
            </p:cNvSpPr>
            <p:nvPr/>
          </p:nvSpPr>
          <p:spPr bwMode="gray">
            <a:xfrm>
              <a:off x="3831" y="2112"/>
              <a:ext cx="1209" cy="1518"/>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1"/>
            <a:lstStyle/>
            <a:p>
              <a:pPr algn="ctr" eaLnBrk="1" hangingPunct="1">
                <a:spcBef>
                  <a:spcPct val="50000"/>
                </a:spcBef>
                <a:defRPr/>
              </a:pPr>
              <a:r>
                <a:rPr lang="en-US" altLang="en-US" b="1" dirty="0">
                  <a:solidFill>
                    <a:srgbClr val="FFFFCC"/>
                  </a:solidFill>
                  <a:latin typeface="Arial" panose="020B0604020202020204" pitchFamily="34" charset="0"/>
                </a:rPr>
                <a:t>Educational and</a:t>
              </a:r>
              <a:br>
                <a:rPr lang="en-US" altLang="en-US" b="1" dirty="0">
                  <a:solidFill>
                    <a:srgbClr val="FFFFCC"/>
                  </a:solidFill>
                  <a:latin typeface="Arial" panose="020B0604020202020204" pitchFamily="34" charset="0"/>
                </a:rPr>
              </a:br>
              <a:r>
                <a:rPr lang="en-US" altLang="en-US" b="1" dirty="0">
                  <a:solidFill>
                    <a:srgbClr val="FFFFCC"/>
                  </a:solidFill>
                  <a:latin typeface="Arial" panose="020B0604020202020204" pitchFamily="34" charset="0"/>
                </a:rPr>
                <a:t>Technical Qualifications</a:t>
              </a:r>
            </a:p>
          </p:txBody>
        </p:sp>
        <p:sp>
          <p:nvSpPr>
            <p:cNvPr id="370697" name="Freeform 9">
              <a:extLst>
                <a:ext uri="{FF2B5EF4-FFF2-40B4-BE49-F238E27FC236}">
                  <a16:creationId xmlns:a16="http://schemas.microsoft.com/office/drawing/2014/main" id="{47BB5D27-912C-4628-815F-0B72C2A27C22}"/>
                </a:ext>
              </a:extLst>
            </p:cNvPr>
            <p:cNvSpPr>
              <a:spLocks/>
            </p:cNvSpPr>
            <p:nvPr/>
          </p:nvSpPr>
          <p:spPr bwMode="gray">
            <a:xfrm>
              <a:off x="1312" y="1824"/>
              <a:ext cx="3120" cy="204"/>
            </a:xfrm>
            <a:custGeom>
              <a:avLst/>
              <a:gdLst>
                <a:gd name="T0" fmla="*/ 0 w 3120"/>
                <a:gd name="T1" fmla="*/ 288 h 288"/>
                <a:gd name="T2" fmla="*/ 0 w 3120"/>
                <a:gd name="T3" fmla="*/ 0 h 288"/>
                <a:gd name="T4" fmla="*/ 3120 w 3120"/>
                <a:gd name="T5" fmla="*/ 0 h 288"/>
                <a:gd name="T6" fmla="*/ 3120 w 3120"/>
                <a:gd name="T7" fmla="*/ 288 h 288"/>
              </a:gdLst>
              <a:ahLst/>
              <a:cxnLst>
                <a:cxn ang="0">
                  <a:pos x="T0" y="T1"/>
                </a:cxn>
                <a:cxn ang="0">
                  <a:pos x="T2" y="T3"/>
                </a:cxn>
                <a:cxn ang="0">
                  <a:pos x="T4" y="T5"/>
                </a:cxn>
                <a:cxn ang="0">
                  <a:pos x="T6" y="T7"/>
                </a:cxn>
              </a:cxnLst>
              <a:rect l="0" t="0" r="r" b="b"/>
              <a:pathLst>
                <a:path w="3120" h="288">
                  <a:moveTo>
                    <a:pt x="0" y="288"/>
                  </a:moveTo>
                  <a:lnTo>
                    <a:pt x="0" y="0"/>
                  </a:lnTo>
                  <a:lnTo>
                    <a:pt x="3120" y="0"/>
                  </a:lnTo>
                  <a:lnTo>
                    <a:pt x="3120" y="288"/>
                  </a:lnTo>
                </a:path>
              </a:pathLst>
            </a:custGeom>
            <a:noFill/>
            <a:ln w="57150" cap="flat" cmpd="sng">
              <a:solidFill>
                <a:srgbClr val="008000"/>
              </a:solidFill>
              <a:prstDash val="solid"/>
              <a:round/>
              <a:headEnd type="triangle" w="med" len="med"/>
              <a:tailEnd type="triangle" w="med" len="med"/>
            </a:ln>
            <a:effectLst/>
          </p:spPr>
          <p:txBody>
            <a:bodyPr lIns="0">
              <a:spAutoFit/>
            </a:bodyPr>
            <a:lstStyle/>
            <a:p>
              <a:pPr eaLnBrk="1" hangingPunct="1">
                <a:lnSpc>
                  <a:spcPct val="70000"/>
                </a:lnSpc>
                <a:defRPr/>
              </a:pPr>
              <a:endParaRPr lang="en-US"/>
            </a:p>
          </p:txBody>
        </p:sp>
        <p:sp>
          <p:nvSpPr>
            <p:cNvPr id="370698" name="Line 10">
              <a:extLst>
                <a:ext uri="{FF2B5EF4-FFF2-40B4-BE49-F238E27FC236}">
                  <a16:creationId xmlns:a16="http://schemas.microsoft.com/office/drawing/2014/main" id="{9E4A9A26-1A3E-4153-A949-DFC9A41CB40F}"/>
                </a:ext>
              </a:extLst>
            </p:cNvPr>
            <p:cNvSpPr>
              <a:spLocks noChangeShapeType="1"/>
            </p:cNvSpPr>
            <p:nvPr/>
          </p:nvSpPr>
          <p:spPr bwMode="gray">
            <a:xfrm>
              <a:off x="2881" y="1632"/>
              <a:ext cx="0" cy="480"/>
            </a:xfrm>
            <a:prstGeom prst="line">
              <a:avLst/>
            </a:prstGeom>
            <a:noFill/>
            <a:ln w="57150">
              <a:solidFill>
                <a:srgbClr val="008000"/>
              </a:solidFill>
              <a:round/>
              <a:headEnd/>
              <a:tailEnd type="triangle" w="med" len="med"/>
            </a:ln>
            <a:effectLst/>
          </p:spPr>
          <p:txBody>
            <a:bodyPr lIns="0">
              <a:spAutoFit/>
            </a:bodyPr>
            <a:lstStyle/>
            <a:p>
              <a:pPr eaLnBrk="1" hangingPunct="1">
                <a:lnSpc>
                  <a:spcPct val="70000"/>
                </a:lnSpc>
                <a:defRPr/>
              </a:pPr>
              <a:endParaRPr lang="en-US"/>
            </a:p>
          </p:txBody>
        </p:sp>
      </p:grpSp>
      <p:sp>
        <p:nvSpPr>
          <p:cNvPr id="12" name="Text Box 5">
            <a:extLst>
              <a:ext uri="{FF2B5EF4-FFF2-40B4-BE49-F238E27FC236}">
                <a16:creationId xmlns:a16="http://schemas.microsoft.com/office/drawing/2014/main" id="{0EBC208B-6C24-4F63-81C0-E7E066AE5DA3}"/>
              </a:ext>
            </a:extLst>
          </p:cNvPr>
          <p:cNvSpPr txBox="1">
            <a:spLocks noChangeArrowheads="1"/>
          </p:cNvSpPr>
          <p:nvPr/>
        </p:nvSpPr>
        <p:spPr bwMode="gray">
          <a:xfrm>
            <a:off x="2885891" y="1794300"/>
            <a:ext cx="5120492" cy="563446"/>
          </a:xfrm>
          <a:prstGeom prst="rect">
            <a:avLst/>
          </a:prstGeom>
          <a:solidFill>
            <a:srgbClr val="006600"/>
          </a:solidFill>
          <a:ln>
            <a:noFill/>
          </a:ln>
          <a:effectLst>
            <a:outerShdw dist="107763" dir="2700000" algn="ctr" rotWithShape="0">
              <a:schemeClr val="tx1">
                <a:alpha val="50000"/>
              </a:schemeClr>
            </a:outerShdw>
          </a:effectLst>
        </p:spPr>
        <p:txBody>
          <a:bodyPr lIns="0" anchor="ctr" anchorCtr="1"/>
          <a:lstStyle/>
          <a:p>
            <a:pPr algn="ctr" eaLnBrk="1" hangingPunct="1">
              <a:spcBef>
                <a:spcPct val="50000"/>
              </a:spcBef>
              <a:defRPr/>
            </a:pPr>
            <a:r>
              <a:rPr lang="en-US" altLang="en-US" sz="2800" b="1" dirty="0">
                <a:solidFill>
                  <a:schemeClr val="bg1"/>
                </a:solidFill>
                <a:effectLst>
                  <a:outerShdw blurRad="38100" dist="38100" dir="2700000" algn="tl">
                    <a:srgbClr val="000000"/>
                  </a:outerShdw>
                </a:effectLst>
                <a:latin typeface="Arial" panose="020B0604020202020204" pitchFamily="34" charset="0"/>
              </a:rPr>
              <a:t>Labor Markets</a:t>
            </a:r>
          </a:p>
        </p:txBody>
      </p:sp>
      <p:sp>
        <p:nvSpPr>
          <p:cNvPr id="2" name="Rectangle 3">
            <a:extLst>
              <a:ext uri="{FF2B5EF4-FFF2-40B4-BE49-F238E27FC236}">
                <a16:creationId xmlns:a16="http://schemas.microsoft.com/office/drawing/2014/main" id="{67020DCB-1818-50A7-3EE2-D7451F4D4A7D}"/>
              </a:ext>
            </a:extLst>
          </p:cNvPr>
          <p:cNvSpPr>
            <a:spLocks noChangeArrowheads="1"/>
          </p:cNvSpPr>
          <p:nvPr/>
        </p:nvSpPr>
        <p:spPr bwMode="auto">
          <a:xfrm>
            <a:off x="4648937"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7-3</a:t>
            </a:r>
          </a:p>
        </p:txBody>
      </p:sp>
    </p:spTree>
  </p:cSld>
  <p:clrMapOvr>
    <a:masterClrMapping/>
  </p:clrMapOvr>
  <mc:AlternateContent xmlns:mc="http://schemas.openxmlformats.org/markup-compatibility/2006" xmlns:p14="http://schemas.microsoft.com/office/powerpoint/2010/main">
    <mc:Choice Requires="p14">
      <p:transition spd="slow" p14:dur="2000" advTm="276297"/>
    </mc:Choice>
    <mc:Fallback xmlns="">
      <p:transition spd="slow" advTm="27629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a:extLst>
              <a:ext uri="{FF2B5EF4-FFF2-40B4-BE49-F238E27FC236}">
                <a16:creationId xmlns:a16="http://schemas.microsoft.com/office/drawing/2014/main" id="{6F8AA755-3AC4-48A3-8EC4-32A857921323}"/>
              </a:ext>
            </a:extLst>
          </p:cNvPr>
          <p:cNvSpPr>
            <a:spLocks noGrp="1" noChangeArrowheads="1"/>
          </p:cNvSpPr>
          <p:nvPr>
            <p:ph type="title"/>
          </p:nvPr>
        </p:nvSpPr>
        <p:spPr>
          <a:xfrm>
            <a:off x="1318647" y="195415"/>
            <a:ext cx="8910234" cy="1325563"/>
          </a:xfrm>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Strategic Recruiting Decisions</a:t>
            </a:r>
          </a:p>
        </p:txBody>
      </p:sp>
      <p:grpSp>
        <p:nvGrpSpPr>
          <p:cNvPr id="373764" name="Group 4">
            <a:extLst>
              <a:ext uri="{FF2B5EF4-FFF2-40B4-BE49-F238E27FC236}">
                <a16:creationId xmlns:a16="http://schemas.microsoft.com/office/drawing/2014/main" id="{CBBBBE01-8C8B-428C-85FF-2D2BF34D7BAA}"/>
              </a:ext>
            </a:extLst>
          </p:cNvPr>
          <p:cNvGrpSpPr>
            <a:grpSpLocks/>
          </p:cNvGrpSpPr>
          <p:nvPr/>
        </p:nvGrpSpPr>
        <p:grpSpPr bwMode="auto">
          <a:xfrm>
            <a:off x="1618737" y="1429274"/>
            <a:ext cx="9082404" cy="5108715"/>
            <a:chOff x="192" y="621"/>
            <a:chExt cx="5523" cy="3610"/>
          </a:xfrm>
        </p:grpSpPr>
        <p:sp>
          <p:nvSpPr>
            <p:cNvPr id="373765" name="Text Box 5">
              <a:extLst>
                <a:ext uri="{FF2B5EF4-FFF2-40B4-BE49-F238E27FC236}">
                  <a16:creationId xmlns:a16="http://schemas.microsoft.com/office/drawing/2014/main" id="{1B39639A-BDA5-46BF-A219-FEB47E8E2081}"/>
                </a:ext>
              </a:extLst>
            </p:cNvPr>
            <p:cNvSpPr txBox="1">
              <a:spLocks noChangeArrowheads="1"/>
            </p:cNvSpPr>
            <p:nvPr/>
          </p:nvSpPr>
          <p:spPr bwMode="blackWhite">
            <a:xfrm>
              <a:off x="192" y="2668"/>
              <a:ext cx="1440" cy="810"/>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Recruiting</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Source Choices:</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Internal vs. External</a:t>
              </a:r>
            </a:p>
          </p:txBody>
        </p:sp>
        <p:sp>
          <p:nvSpPr>
            <p:cNvPr id="373766" name="Text Box 6">
              <a:extLst>
                <a:ext uri="{FF2B5EF4-FFF2-40B4-BE49-F238E27FC236}">
                  <a16:creationId xmlns:a16="http://schemas.microsoft.com/office/drawing/2014/main" id="{C484FC54-AEE9-4E11-9A08-B6E4D1029160}"/>
                </a:ext>
              </a:extLst>
            </p:cNvPr>
            <p:cNvSpPr txBox="1">
              <a:spLocks noChangeArrowheads="1"/>
            </p:cNvSpPr>
            <p:nvPr/>
          </p:nvSpPr>
          <p:spPr bwMode="blackWhite">
            <a:xfrm>
              <a:off x="2331" y="621"/>
              <a:ext cx="1230" cy="711"/>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Organizational-Based vs. Outsourcing</a:t>
              </a:r>
            </a:p>
          </p:txBody>
        </p:sp>
        <p:sp>
          <p:nvSpPr>
            <p:cNvPr id="373767" name="Text Box 7">
              <a:extLst>
                <a:ext uri="{FF2B5EF4-FFF2-40B4-BE49-F238E27FC236}">
                  <a16:creationId xmlns:a16="http://schemas.microsoft.com/office/drawing/2014/main" id="{B3894546-B904-48EE-B28D-35A1446F570F}"/>
                </a:ext>
              </a:extLst>
            </p:cNvPr>
            <p:cNvSpPr txBox="1">
              <a:spLocks noChangeArrowheads="1"/>
            </p:cNvSpPr>
            <p:nvPr/>
          </p:nvSpPr>
          <p:spPr bwMode="blackWhite">
            <a:xfrm>
              <a:off x="4275" y="1531"/>
              <a:ext cx="1440" cy="810"/>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Regular vs. Flexible Staffing</a:t>
              </a:r>
            </a:p>
          </p:txBody>
        </p:sp>
        <p:sp>
          <p:nvSpPr>
            <p:cNvPr id="373768" name="Text Box 8">
              <a:extLst>
                <a:ext uri="{FF2B5EF4-FFF2-40B4-BE49-F238E27FC236}">
                  <a16:creationId xmlns:a16="http://schemas.microsoft.com/office/drawing/2014/main" id="{68EFCADB-D440-48A5-9055-99404250985B}"/>
                </a:ext>
              </a:extLst>
            </p:cNvPr>
            <p:cNvSpPr txBox="1">
              <a:spLocks noChangeArrowheads="1"/>
            </p:cNvSpPr>
            <p:nvPr/>
          </p:nvSpPr>
          <p:spPr bwMode="blackWhite">
            <a:xfrm>
              <a:off x="2194" y="3421"/>
              <a:ext cx="1442" cy="810"/>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Recruiting and Diversity Considerations</a:t>
              </a:r>
            </a:p>
          </p:txBody>
        </p:sp>
      </p:grpSp>
      <p:sp>
        <p:nvSpPr>
          <p:cNvPr id="373769" name="Oval 9">
            <a:extLst>
              <a:ext uri="{FF2B5EF4-FFF2-40B4-BE49-F238E27FC236}">
                <a16:creationId xmlns:a16="http://schemas.microsoft.com/office/drawing/2014/main" id="{A902C3A4-BEBA-4743-93AA-B05D504931B9}"/>
              </a:ext>
            </a:extLst>
          </p:cNvPr>
          <p:cNvSpPr>
            <a:spLocks noChangeArrowheads="1"/>
          </p:cNvSpPr>
          <p:nvPr/>
        </p:nvSpPr>
        <p:spPr bwMode="gray">
          <a:xfrm>
            <a:off x="4648200" y="3124200"/>
            <a:ext cx="2895600" cy="1524000"/>
          </a:xfrm>
          <a:prstGeom prst="ellipse">
            <a:avLst/>
          </a:prstGeom>
          <a:solidFill>
            <a:srgbClr val="CC6600"/>
          </a:solidFill>
          <a:ln w="9525">
            <a:solidFill>
              <a:schemeClr val="tx1"/>
            </a:solidFill>
            <a:round/>
            <a:headEnd/>
            <a:tailEnd/>
          </a:ln>
          <a:effectLst>
            <a:outerShdw dist="107763" dir="2700000" algn="ctr" rotWithShape="0">
              <a:schemeClr val="bg2"/>
            </a:outerShdw>
          </a:effectLst>
        </p:spPr>
        <p:txBody>
          <a:bodyPr anchor="ctr"/>
          <a:lstStyle/>
          <a:p>
            <a:pPr algn="ctr">
              <a:defRPr/>
            </a:pPr>
            <a:r>
              <a:rPr lang="en-US" altLang="en-US" b="1" dirty="0">
                <a:solidFill>
                  <a:schemeClr val="bg1"/>
                </a:solidFill>
                <a:effectLst>
                  <a:outerShdw blurRad="38100" dist="38100" dir="2700000" algn="tl">
                    <a:srgbClr val="000000"/>
                  </a:outerShdw>
                </a:effectLst>
                <a:latin typeface="Arial" panose="020B0604020202020204" pitchFamily="34" charset="0"/>
              </a:rPr>
              <a:t>Strategic</a:t>
            </a:r>
            <a:br>
              <a:rPr lang="en-US" altLang="en-US" b="1" dirty="0">
                <a:solidFill>
                  <a:schemeClr val="bg1"/>
                </a:solidFill>
                <a:effectLst>
                  <a:outerShdw blurRad="38100" dist="38100" dir="2700000" algn="tl">
                    <a:srgbClr val="000000"/>
                  </a:outerShdw>
                </a:effectLst>
                <a:latin typeface="Arial" panose="020B0604020202020204" pitchFamily="34" charset="0"/>
              </a:rPr>
            </a:br>
            <a:r>
              <a:rPr lang="en-US" altLang="en-US" b="1" dirty="0">
                <a:solidFill>
                  <a:schemeClr val="bg1"/>
                </a:solidFill>
                <a:effectLst>
                  <a:outerShdw blurRad="38100" dist="38100" dir="2700000" algn="tl">
                    <a:srgbClr val="000000"/>
                  </a:outerShdw>
                </a:effectLst>
                <a:latin typeface="Arial" panose="020B0604020202020204" pitchFamily="34" charset="0"/>
              </a:rPr>
              <a:t>Recruiting</a:t>
            </a:r>
          </a:p>
        </p:txBody>
      </p:sp>
      <p:grpSp>
        <p:nvGrpSpPr>
          <p:cNvPr id="373770" name="Group 10">
            <a:extLst>
              <a:ext uri="{FF2B5EF4-FFF2-40B4-BE49-F238E27FC236}">
                <a16:creationId xmlns:a16="http://schemas.microsoft.com/office/drawing/2014/main" id="{2424A0C9-23CA-4796-8E76-4663F4A286BF}"/>
              </a:ext>
            </a:extLst>
          </p:cNvPr>
          <p:cNvGrpSpPr>
            <a:grpSpLocks/>
          </p:cNvGrpSpPr>
          <p:nvPr/>
        </p:nvGrpSpPr>
        <p:grpSpPr bwMode="auto">
          <a:xfrm>
            <a:off x="4001888" y="2422239"/>
            <a:ext cx="4233863" cy="2995613"/>
            <a:chOff x="1575" y="1490"/>
            <a:chExt cx="2667" cy="1887"/>
          </a:xfrm>
        </p:grpSpPr>
        <p:sp>
          <p:nvSpPr>
            <p:cNvPr id="373771" name="Line 11">
              <a:extLst>
                <a:ext uri="{FF2B5EF4-FFF2-40B4-BE49-F238E27FC236}">
                  <a16:creationId xmlns:a16="http://schemas.microsoft.com/office/drawing/2014/main" id="{F4E86842-E9C4-4EB4-BB0A-6C5112B48D6A}"/>
                </a:ext>
              </a:extLst>
            </p:cNvPr>
            <p:cNvSpPr>
              <a:spLocks noChangeShapeType="1"/>
            </p:cNvSpPr>
            <p:nvPr/>
          </p:nvSpPr>
          <p:spPr bwMode="gray">
            <a:xfrm flipH="1">
              <a:off x="1575" y="2474"/>
              <a:ext cx="633" cy="544"/>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373772" name="Line 12">
              <a:extLst>
                <a:ext uri="{FF2B5EF4-FFF2-40B4-BE49-F238E27FC236}">
                  <a16:creationId xmlns:a16="http://schemas.microsoft.com/office/drawing/2014/main" id="{33089B11-7BFB-4663-B8D5-A81E48C23853}"/>
                </a:ext>
              </a:extLst>
            </p:cNvPr>
            <p:cNvSpPr>
              <a:spLocks noChangeShapeType="1"/>
            </p:cNvSpPr>
            <p:nvPr/>
          </p:nvSpPr>
          <p:spPr bwMode="gray">
            <a:xfrm rot="16200000">
              <a:off x="2569" y="1801"/>
              <a:ext cx="621" cy="0"/>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373773" name="Line 13">
              <a:extLst>
                <a:ext uri="{FF2B5EF4-FFF2-40B4-BE49-F238E27FC236}">
                  <a16:creationId xmlns:a16="http://schemas.microsoft.com/office/drawing/2014/main" id="{9736615C-1821-43AE-B2BA-8F985BC9526A}"/>
                </a:ext>
              </a:extLst>
            </p:cNvPr>
            <p:cNvSpPr>
              <a:spLocks noChangeShapeType="1"/>
            </p:cNvSpPr>
            <p:nvPr/>
          </p:nvSpPr>
          <p:spPr bwMode="gray">
            <a:xfrm flipV="1">
              <a:off x="3672" y="2068"/>
              <a:ext cx="570" cy="146"/>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3774" name="Line 14">
              <a:extLst>
                <a:ext uri="{FF2B5EF4-FFF2-40B4-BE49-F238E27FC236}">
                  <a16:creationId xmlns:a16="http://schemas.microsoft.com/office/drawing/2014/main" id="{67A8F6B9-96D7-4898-AF75-DF7C1DE32D1E}"/>
                </a:ext>
              </a:extLst>
            </p:cNvPr>
            <p:cNvSpPr>
              <a:spLocks noChangeShapeType="1"/>
            </p:cNvSpPr>
            <p:nvPr/>
          </p:nvSpPr>
          <p:spPr bwMode="gray">
            <a:xfrm rot="5400000">
              <a:off x="2584" y="3080"/>
              <a:ext cx="592" cy="1"/>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grpSp>
      <p:sp>
        <p:nvSpPr>
          <p:cNvPr id="15" name="Text Box 6">
            <a:extLst>
              <a:ext uri="{FF2B5EF4-FFF2-40B4-BE49-F238E27FC236}">
                <a16:creationId xmlns:a16="http://schemas.microsoft.com/office/drawing/2014/main" id="{E2BBADC7-5C41-4D55-B9D5-FD4F908F6147}"/>
              </a:ext>
            </a:extLst>
          </p:cNvPr>
          <p:cNvSpPr txBox="1">
            <a:spLocks noChangeArrowheads="1"/>
          </p:cNvSpPr>
          <p:nvPr/>
        </p:nvSpPr>
        <p:spPr bwMode="blackWhite">
          <a:xfrm>
            <a:off x="1983823" y="2334267"/>
            <a:ext cx="2076737" cy="1006176"/>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Recruiting Presence and Image</a:t>
            </a:r>
          </a:p>
        </p:txBody>
      </p:sp>
      <p:sp>
        <p:nvSpPr>
          <p:cNvPr id="16" name="Text Box 6">
            <a:extLst>
              <a:ext uri="{FF2B5EF4-FFF2-40B4-BE49-F238E27FC236}">
                <a16:creationId xmlns:a16="http://schemas.microsoft.com/office/drawing/2014/main" id="{1E5E0B47-44C1-4771-B2A7-A75D495EFFBD}"/>
              </a:ext>
            </a:extLst>
          </p:cNvPr>
          <p:cNvSpPr txBox="1">
            <a:spLocks noChangeArrowheads="1"/>
          </p:cNvSpPr>
          <p:nvPr/>
        </p:nvSpPr>
        <p:spPr bwMode="blackWhite">
          <a:xfrm>
            <a:off x="8145854" y="4575277"/>
            <a:ext cx="2083027" cy="1146277"/>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b="1" dirty="0">
                <a:solidFill>
                  <a:schemeClr val="bg1"/>
                </a:solidFill>
                <a:effectLst>
                  <a:outerShdw blurRad="38100" dist="38100" dir="2700000" algn="tl">
                    <a:srgbClr val="000000"/>
                  </a:outerShdw>
                </a:effectLst>
                <a:latin typeface="Arial" panose="020B0604020202020204" pitchFamily="34" charset="0"/>
              </a:rPr>
              <a:t>Training of Recruiters</a:t>
            </a:r>
          </a:p>
        </p:txBody>
      </p:sp>
      <p:sp>
        <p:nvSpPr>
          <p:cNvPr id="17" name="Line 14">
            <a:extLst>
              <a:ext uri="{FF2B5EF4-FFF2-40B4-BE49-F238E27FC236}">
                <a16:creationId xmlns:a16="http://schemas.microsoft.com/office/drawing/2014/main" id="{D8B18915-1FC4-443E-A5E8-406BF56C7982}"/>
              </a:ext>
            </a:extLst>
          </p:cNvPr>
          <p:cNvSpPr>
            <a:spLocks noChangeShapeType="1"/>
          </p:cNvSpPr>
          <p:nvPr/>
        </p:nvSpPr>
        <p:spPr bwMode="gray">
          <a:xfrm rot="5400000" flipV="1">
            <a:off x="7365917" y="4187479"/>
            <a:ext cx="558046" cy="972999"/>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18" name="Line 12">
            <a:extLst>
              <a:ext uri="{FF2B5EF4-FFF2-40B4-BE49-F238E27FC236}">
                <a16:creationId xmlns:a16="http://schemas.microsoft.com/office/drawing/2014/main" id="{DF36AC4A-0432-436F-9576-53342272C143}"/>
              </a:ext>
            </a:extLst>
          </p:cNvPr>
          <p:cNvSpPr>
            <a:spLocks noChangeShapeType="1"/>
          </p:cNvSpPr>
          <p:nvPr/>
        </p:nvSpPr>
        <p:spPr bwMode="gray">
          <a:xfrm rot="16200000" flipV="1">
            <a:off x="4286703" y="2698463"/>
            <a:ext cx="529796" cy="982075"/>
          </a:xfrm>
          <a:prstGeom prst="line">
            <a:avLst/>
          </a:prstGeom>
          <a:noFill/>
          <a:ln w="76200">
            <a:solidFill>
              <a:srgbClr val="CC66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3" name="Rectangle 3">
            <a:extLst>
              <a:ext uri="{FF2B5EF4-FFF2-40B4-BE49-F238E27FC236}">
                <a16:creationId xmlns:a16="http://schemas.microsoft.com/office/drawing/2014/main" id="{E2070A5A-F568-14D5-602A-E39D338CD876}"/>
              </a:ext>
            </a:extLst>
          </p:cNvPr>
          <p:cNvSpPr>
            <a:spLocks noChangeArrowheads="1"/>
          </p:cNvSpPr>
          <p:nvPr/>
        </p:nvSpPr>
        <p:spPr bwMode="auto">
          <a:xfrm>
            <a:off x="5006776" y="6613309"/>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a:t>
            </a:r>
            <a:r>
              <a:rPr lang="en-US" altLang="en-US" sz="1200" b="1" i="1" dirty="0">
                <a:latin typeface="Arial" panose="020B0604020202020204" pitchFamily="34" charset="0"/>
                <a:cs typeface="Arial" panose="020B0604020202020204" pitchFamily="34" charset="0"/>
              </a:rPr>
              <a:t>–4</a:t>
            </a:r>
            <a:endParaRPr lang="en-US" altLang="en-US" sz="1200" b="1" i="1" dirty="0">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42630"/>
    </mc:Choice>
    <mc:Fallback xmlns="">
      <p:transition spd="slow" advTm="14263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3769"/>
                                        </p:tgtEl>
                                        <p:attrNameLst>
                                          <p:attrName>style.visibility</p:attrName>
                                        </p:attrNameLst>
                                      </p:cBhvr>
                                      <p:to>
                                        <p:strVal val="visible"/>
                                      </p:to>
                                    </p:set>
                                    <p:animEffect transition="in" filter="box(out)">
                                      <p:cBhvr>
                                        <p:cTn id="7" dur="500"/>
                                        <p:tgtEl>
                                          <p:spTgt spid="373769"/>
                                        </p:tgtEl>
                                      </p:cBhvr>
                                    </p:animEffect>
                                  </p:childTnLst>
                                </p:cTn>
                              </p:par>
                            </p:childTnLst>
                          </p:cTn>
                        </p:par>
                        <p:par>
                          <p:cTn id="8" fill="hold" nodeType="afterGroup">
                            <p:stCondLst>
                              <p:cond delay="500"/>
                            </p:stCondLst>
                            <p:childTnLst>
                              <p:par>
                                <p:cTn id="9" presetID="4" presetClass="entr" presetSubtype="32" fill="hold" nodeType="afterEffect">
                                  <p:stCondLst>
                                    <p:cond delay="0"/>
                                  </p:stCondLst>
                                  <p:childTnLst>
                                    <p:set>
                                      <p:cBhvr>
                                        <p:cTn id="10" dur="1" fill="hold">
                                          <p:stCondLst>
                                            <p:cond delay="0"/>
                                          </p:stCondLst>
                                        </p:cTn>
                                        <p:tgtEl>
                                          <p:spTgt spid="373770"/>
                                        </p:tgtEl>
                                        <p:attrNameLst>
                                          <p:attrName>style.visibility</p:attrName>
                                        </p:attrNameLst>
                                      </p:cBhvr>
                                      <p:to>
                                        <p:strVal val="visible"/>
                                      </p:to>
                                    </p:set>
                                    <p:animEffect transition="in" filter="box(out)">
                                      <p:cBhvr>
                                        <p:cTn id="11" dur="500"/>
                                        <p:tgtEl>
                                          <p:spTgt spid="373770"/>
                                        </p:tgtEl>
                                      </p:cBhvr>
                                    </p:animEffect>
                                  </p:childTnLst>
                                </p:cTn>
                              </p:par>
                            </p:childTnLst>
                          </p:cTn>
                        </p:par>
                        <p:par>
                          <p:cTn id="12" fill="hold" nodeType="afterGroup">
                            <p:stCondLst>
                              <p:cond delay="1000"/>
                            </p:stCondLst>
                            <p:childTnLst>
                              <p:par>
                                <p:cTn id="13" presetID="4" presetClass="entr" presetSubtype="32" fill="hold" nodeType="afterEffect">
                                  <p:stCondLst>
                                    <p:cond delay="0"/>
                                  </p:stCondLst>
                                  <p:childTnLst>
                                    <p:set>
                                      <p:cBhvr>
                                        <p:cTn id="14" dur="1" fill="hold">
                                          <p:stCondLst>
                                            <p:cond delay="0"/>
                                          </p:stCondLst>
                                        </p:cTn>
                                        <p:tgtEl>
                                          <p:spTgt spid="373764"/>
                                        </p:tgtEl>
                                        <p:attrNameLst>
                                          <p:attrName>style.visibility</p:attrName>
                                        </p:attrNameLst>
                                      </p:cBhvr>
                                      <p:to>
                                        <p:strVal val="visible"/>
                                      </p:to>
                                    </p:set>
                                    <p:animEffect transition="in" filter="box(out)">
                                      <p:cBhvr>
                                        <p:cTn id="15" dur="500"/>
                                        <p:tgtEl>
                                          <p:spTgt spid="3737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3769"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Organizational-Based VS. Outsourcing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770395" y="2141974"/>
            <a:ext cx="10392189" cy="3632347"/>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000" b="1" dirty="0">
                <a:solidFill>
                  <a:srgbClr val="852F4A"/>
                </a:solidFill>
                <a:latin typeface="Times New Roman" panose="02020603050405020304" pitchFamily="18" charset="0"/>
                <a:cs typeface="Times New Roman" panose="02020603050405020304" pitchFamily="18" charset="0"/>
              </a:rPr>
              <a:t>Recruitment Outsourcing </a:t>
            </a:r>
          </a:p>
          <a:p>
            <a:r>
              <a:rPr lang="en-US" sz="2000" dirty="0">
                <a:latin typeface="Times New Roman" panose="02020603050405020304" pitchFamily="18" charset="0"/>
                <a:cs typeface="Times New Roman" panose="02020603050405020304" pitchFamily="18" charset="0"/>
              </a:rPr>
              <a:t>Organizations outsource early recruitment tasks — such as job advertising, résumé screening, and initial candidate contact — to specialized vendors, while internal HR manages final hiring stages.</a:t>
            </a:r>
          </a:p>
          <a:p>
            <a:r>
              <a:rPr lang="en-US" sz="2000" b="1" dirty="0">
                <a:solidFill>
                  <a:srgbClr val="852F4A"/>
                </a:solidFill>
                <a:latin typeface="Times New Roman" panose="02020603050405020304" pitchFamily="18" charset="0"/>
                <a:cs typeface="Times New Roman" panose="02020603050405020304" pitchFamily="18" charset="0"/>
              </a:rPr>
              <a:t>Benefits:</a:t>
            </a:r>
            <a:endParaRPr lang="en-US" sz="2000" dirty="0">
              <a:solidFill>
                <a:srgbClr val="852F4A"/>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Faster hiring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Cost efficiency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Greater flexibility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Access to specialized expertise </a:t>
            </a:r>
          </a:p>
          <a:p>
            <a:r>
              <a:rPr lang="en-US" sz="2000" b="1" dirty="0">
                <a:solidFill>
                  <a:srgbClr val="852F4A"/>
                </a:solidFill>
                <a:latin typeface="Times New Roman" panose="02020603050405020304" pitchFamily="18" charset="0"/>
                <a:cs typeface="Times New Roman" panose="02020603050405020304" pitchFamily="18" charset="0"/>
              </a:rPr>
              <a:t>Emerging Trends:</a:t>
            </a:r>
            <a:endParaRPr lang="en-US" sz="2000" dirty="0">
              <a:solidFill>
                <a:srgbClr val="852F4A"/>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AI-powered candidate screening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Professional Employer Organizations (PEOs)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Employee leasing and shared employer responsibilities</a:t>
            </a:r>
          </a:p>
        </p:txBody>
      </p:sp>
    </p:spTree>
    <p:extLst>
      <p:ext uri="{BB962C8B-B14F-4D97-AF65-F5344CB8AC3E}">
        <p14:creationId xmlns:p14="http://schemas.microsoft.com/office/powerpoint/2010/main" val="1385196449"/>
      </p:ext>
    </p:extLst>
  </p:cSld>
  <p:clrMapOvr>
    <a:masterClrMapping/>
  </p:clrMapOvr>
  <mc:AlternateContent xmlns:mc="http://schemas.openxmlformats.org/markup-compatibility/2006" xmlns:p14="http://schemas.microsoft.com/office/powerpoint/2010/main">
    <mc:Choice Requires="p14">
      <p:transition p14:dur="10" advTm="270583"/>
    </mc:Choice>
    <mc:Fallback xmlns="">
      <p:transition advTm="2705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a:extLst>
              <a:ext uri="{FF2B5EF4-FFF2-40B4-BE49-F238E27FC236}">
                <a16:creationId xmlns:a16="http://schemas.microsoft.com/office/drawing/2014/main" id="{9326436B-0EBF-4E0D-BA9E-B72D97EE496A}"/>
              </a:ext>
            </a:extLst>
          </p:cNvPr>
          <p:cNvSpPr>
            <a:spLocks noGrp="1" noChangeArrowheads="1"/>
          </p:cNvSpPr>
          <p:nvPr>
            <p:ph type="title"/>
          </p:nvPr>
        </p:nvSpPr>
        <p:spPr>
          <a:xfrm>
            <a:off x="1069383" y="554038"/>
            <a:ext cx="8881067" cy="1325562"/>
          </a:xfrm>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Recruiting Presence and Image</a:t>
            </a:r>
          </a:p>
        </p:txBody>
      </p:sp>
      <p:grpSp>
        <p:nvGrpSpPr>
          <p:cNvPr id="372739" name="Group 3">
            <a:extLst>
              <a:ext uri="{FF2B5EF4-FFF2-40B4-BE49-F238E27FC236}">
                <a16:creationId xmlns:a16="http://schemas.microsoft.com/office/drawing/2014/main" id="{23B47C9C-CC54-4A6E-9B8B-6229B2F1E607}"/>
              </a:ext>
            </a:extLst>
          </p:cNvPr>
          <p:cNvGrpSpPr>
            <a:grpSpLocks/>
          </p:cNvGrpSpPr>
          <p:nvPr/>
        </p:nvGrpSpPr>
        <p:grpSpPr bwMode="auto">
          <a:xfrm>
            <a:off x="8330569" y="2981663"/>
            <a:ext cx="547906" cy="1369613"/>
            <a:chOff x="2544" y="1728"/>
            <a:chExt cx="672" cy="768"/>
          </a:xfrm>
        </p:grpSpPr>
        <p:sp>
          <p:nvSpPr>
            <p:cNvPr id="372741" name="Freeform 5">
              <a:extLst>
                <a:ext uri="{FF2B5EF4-FFF2-40B4-BE49-F238E27FC236}">
                  <a16:creationId xmlns:a16="http://schemas.microsoft.com/office/drawing/2014/main" id="{1D50AF6C-EDFF-4B37-B8FD-94D7E1619889}"/>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2742" name="Line 6">
              <a:extLst>
                <a:ext uri="{FF2B5EF4-FFF2-40B4-BE49-F238E27FC236}">
                  <a16:creationId xmlns:a16="http://schemas.microsoft.com/office/drawing/2014/main" id="{59F0DBBE-81C8-4DF4-8DD0-309C25693DFA}"/>
                </a:ext>
              </a:extLst>
            </p:cNvPr>
            <p:cNvSpPr>
              <a:spLocks noChangeShapeType="1"/>
            </p:cNvSpPr>
            <p:nvPr/>
          </p:nvSpPr>
          <p:spPr bwMode="blackWhite">
            <a:xfrm>
              <a:off x="2544" y="2496"/>
              <a:ext cx="672" cy="0"/>
            </a:xfrm>
            <a:prstGeom prst="line">
              <a:avLst/>
            </a:prstGeom>
            <a:noFill/>
            <a:ln w="57150">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sp>
        <p:nvSpPr>
          <p:cNvPr id="372743" name="Line 7">
            <a:extLst>
              <a:ext uri="{FF2B5EF4-FFF2-40B4-BE49-F238E27FC236}">
                <a16:creationId xmlns:a16="http://schemas.microsoft.com/office/drawing/2014/main" id="{19A43123-B661-4A2F-ACEB-A595CB85CAFE}"/>
              </a:ext>
            </a:extLst>
          </p:cNvPr>
          <p:cNvSpPr>
            <a:spLocks noChangeShapeType="1"/>
          </p:cNvSpPr>
          <p:nvPr/>
        </p:nvSpPr>
        <p:spPr bwMode="blackWhite">
          <a:xfrm rot="16200000">
            <a:off x="9220702" y="3397429"/>
            <a:ext cx="0" cy="547905"/>
          </a:xfrm>
          <a:prstGeom prst="line">
            <a:avLst/>
          </a:prstGeom>
          <a:noFill/>
          <a:ln w="57150">
            <a:solidFill>
              <a:schemeClr val="tx1"/>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nvGrpSpPr>
          <p:cNvPr id="372744" name="Group 8">
            <a:extLst>
              <a:ext uri="{FF2B5EF4-FFF2-40B4-BE49-F238E27FC236}">
                <a16:creationId xmlns:a16="http://schemas.microsoft.com/office/drawing/2014/main" id="{6F221905-2486-4DF0-AB3D-EBD938CFC9F2}"/>
              </a:ext>
            </a:extLst>
          </p:cNvPr>
          <p:cNvGrpSpPr>
            <a:grpSpLocks/>
          </p:cNvGrpSpPr>
          <p:nvPr/>
        </p:nvGrpSpPr>
        <p:grpSpPr bwMode="auto">
          <a:xfrm>
            <a:off x="6739326" y="2633695"/>
            <a:ext cx="1557106" cy="2155274"/>
            <a:chOff x="864" y="1152"/>
            <a:chExt cx="1344" cy="1296"/>
          </a:xfrm>
        </p:grpSpPr>
        <p:sp>
          <p:nvSpPr>
            <p:cNvPr id="372745" name="Text Box 9">
              <a:extLst>
                <a:ext uri="{FF2B5EF4-FFF2-40B4-BE49-F238E27FC236}">
                  <a16:creationId xmlns:a16="http://schemas.microsoft.com/office/drawing/2014/main" id="{ED8CEC33-6189-40C3-831A-17E0A5C21C65}"/>
                </a:ext>
              </a:extLst>
            </p:cNvPr>
            <p:cNvSpPr txBox="1">
              <a:spLocks noChangeArrowheads="1"/>
            </p:cNvSpPr>
            <p:nvPr/>
          </p:nvSpPr>
          <p:spPr bwMode="blackWhite">
            <a:xfrm>
              <a:off x="864" y="1152"/>
              <a:ext cx="1344" cy="576"/>
            </a:xfrm>
            <a:prstGeom prst="rect">
              <a:avLst/>
            </a:prstGeom>
            <a:solidFill>
              <a:srgbClr val="FF9933"/>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Recruiting</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Presence </a:t>
              </a:r>
            </a:p>
          </p:txBody>
        </p:sp>
        <p:sp>
          <p:nvSpPr>
            <p:cNvPr id="372746" name="Text Box 10">
              <a:extLst>
                <a:ext uri="{FF2B5EF4-FFF2-40B4-BE49-F238E27FC236}">
                  <a16:creationId xmlns:a16="http://schemas.microsoft.com/office/drawing/2014/main" id="{E0D2BB34-3BF2-4CD9-8B33-694F6611E6C0}"/>
                </a:ext>
              </a:extLst>
            </p:cNvPr>
            <p:cNvSpPr txBox="1">
              <a:spLocks noChangeArrowheads="1"/>
            </p:cNvSpPr>
            <p:nvPr/>
          </p:nvSpPr>
          <p:spPr bwMode="blackWhite">
            <a:xfrm>
              <a:off x="864" y="1872"/>
              <a:ext cx="1344" cy="576"/>
            </a:xfrm>
            <a:prstGeom prst="rect">
              <a:avLst/>
            </a:prstGeom>
            <a:solidFill>
              <a:srgbClr val="FF00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Recruiting</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Image</a:t>
              </a:r>
            </a:p>
          </p:txBody>
        </p:sp>
      </p:grpSp>
      <p:sp>
        <p:nvSpPr>
          <p:cNvPr id="372748" name="Text Box 12">
            <a:extLst>
              <a:ext uri="{FF2B5EF4-FFF2-40B4-BE49-F238E27FC236}">
                <a16:creationId xmlns:a16="http://schemas.microsoft.com/office/drawing/2014/main" id="{6F30C7B2-7240-4302-B7A0-78AD315711BB}"/>
              </a:ext>
            </a:extLst>
          </p:cNvPr>
          <p:cNvSpPr txBox="1">
            <a:spLocks noChangeArrowheads="1"/>
          </p:cNvSpPr>
          <p:nvPr/>
        </p:nvSpPr>
        <p:spPr bwMode="blackWhite">
          <a:xfrm>
            <a:off x="9488848" y="3261966"/>
            <a:ext cx="2133600" cy="914400"/>
          </a:xfrm>
          <a:prstGeom prst="rect">
            <a:avLst/>
          </a:prstGeom>
          <a:solidFill>
            <a:srgbClr val="CC33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Effective</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Recruiting</a:t>
            </a:r>
          </a:p>
        </p:txBody>
      </p:sp>
      <p:sp>
        <p:nvSpPr>
          <p:cNvPr id="15" name="TextBox 14">
            <a:extLst>
              <a:ext uri="{FF2B5EF4-FFF2-40B4-BE49-F238E27FC236}">
                <a16:creationId xmlns:a16="http://schemas.microsoft.com/office/drawing/2014/main" id="{24C581FE-5FC2-4701-A003-3170DAA3AB8C}"/>
              </a:ext>
            </a:extLst>
          </p:cNvPr>
          <p:cNvSpPr txBox="1"/>
          <p:nvPr/>
        </p:nvSpPr>
        <p:spPr>
          <a:xfrm>
            <a:off x="40423" y="2296761"/>
            <a:ext cx="5914793" cy="1477328"/>
          </a:xfrm>
          <a:prstGeom prst="rect">
            <a:avLst/>
          </a:prstGeom>
          <a:solidFill>
            <a:schemeClr val="accent4">
              <a:lumMod val="20000"/>
              <a:lumOff val="80000"/>
            </a:schemeClr>
          </a:solidFill>
        </p:spPr>
        <p:txBody>
          <a:bodyPr wrap="square">
            <a:spAutoFit/>
          </a:bodyPr>
          <a:lstStyle/>
          <a:p>
            <a:pPr marL="342900" indent="-342900">
              <a:buFont typeface="+mj-lt"/>
              <a:buAutoNum type="arabicPeriod"/>
            </a:pPr>
            <a:r>
              <a:rPr lang="en-US" b="1" dirty="0">
                <a:latin typeface="Times New Roman" panose="02020603050405020304" pitchFamily="18" charset="0"/>
                <a:cs typeface="Times New Roman" panose="02020603050405020304" pitchFamily="18" charset="0"/>
              </a:rPr>
              <a:t>Continuous efforts to recruit offer the advantage of keeping the employer in the recruiting market.</a:t>
            </a:r>
          </a:p>
          <a:p>
            <a:pPr marL="342900" indent="-342900">
              <a:buFont typeface="+mj-lt"/>
              <a:buAutoNum type="arabicPeriod"/>
            </a:pPr>
            <a:r>
              <a:rPr lang="en-US" b="1" dirty="0">
                <a:latin typeface="Times New Roman" panose="02020603050405020304" pitchFamily="18" charset="0"/>
                <a:cs typeface="Times New Roman" panose="02020603050405020304" pitchFamily="18" charset="0"/>
              </a:rPr>
              <a:t>Intensive recruiting may take the form of a vigorous recruiting campaign aimed at hiring a given number of employees, usually within a short period of time.</a:t>
            </a:r>
            <a:endParaRPr lang="en-CA" b="1"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443F0BDF-A2F5-4B83-BD4C-F7020BFF3D33}"/>
              </a:ext>
            </a:extLst>
          </p:cNvPr>
          <p:cNvSpPr txBox="1"/>
          <p:nvPr/>
        </p:nvSpPr>
        <p:spPr>
          <a:xfrm>
            <a:off x="40423" y="3806653"/>
            <a:ext cx="5914793" cy="1477328"/>
          </a:xfrm>
          <a:prstGeom prst="rect">
            <a:avLst/>
          </a:prstGeom>
          <a:solidFill>
            <a:schemeClr val="accent2">
              <a:lumMod val="60000"/>
              <a:lumOff val="4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The way the “employment brand” of the organization is viewed by both employees and outsiders is crucial to attracting applicants and retaining employees, who also may describe the organization in positive or negative terms to others.</a:t>
            </a:r>
            <a:endParaRPr lang="en-CA" b="1" dirty="0">
              <a:latin typeface="Times New Roman" panose="02020603050405020304" pitchFamily="18" charset="0"/>
              <a:cs typeface="Times New Roman" panose="02020603050405020304" pitchFamily="18" charset="0"/>
            </a:endParaRPr>
          </a:p>
        </p:txBody>
      </p:sp>
      <p:cxnSp>
        <p:nvCxnSpPr>
          <p:cNvPr id="3" name="Straight Arrow Connector 2">
            <a:extLst>
              <a:ext uri="{FF2B5EF4-FFF2-40B4-BE49-F238E27FC236}">
                <a16:creationId xmlns:a16="http://schemas.microsoft.com/office/drawing/2014/main" id="{796F69EA-B133-4578-ACB8-9D9E3492DA5B}"/>
              </a:ext>
            </a:extLst>
          </p:cNvPr>
          <p:cNvCxnSpPr>
            <a:cxnSpLocks/>
            <a:stCxn id="372745" idx="1"/>
          </p:cNvCxnSpPr>
          <p:nvPr/>
        </p:nvCxnSpPr>
        <p:spPr>
          <a:xfrm flipH="1">
            <a:off x="5892700" y="3112645"/>
            <a:ext cx="84662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 name="Straight Arrow Connector 4">
            <a:extLst>
              <a:ext uri="{FF2B5EF4-FFF2-40B4-BE49-F238E27FC236}">
                <a16:creationId xmlns:a16="http://schemas.microsoft.com/office/drawing/2014/main" id="{4F70D533-A3D6-40DD-8612-0239513342B7}"/>
              </a:ext>
            </a:extLst>
          </p:cNvPr>
          <p:cNvCxnSpPr>
            <a:cxnSpLocks/>
            <a:stCxn id="372746" idx="1"/>
          </p:cNvCxnSpPr>
          <p:nvPr/>
        </p:nvCxnSpPr>
        <p:spPr>
          <a:xfrm flipH="1">
            <a:off x="5892700" y="4310019"/>
            <a:ext cx="846626"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 name="Rectangle 3">
            <a:extLst>
              <a:ext uri="{FF2B5EF4-FFF2-40B4-BE49-F238E27FC236}">
                <a16:creationId xmlns:a16="http://schemas.microsoft.com/office/drawing/2014/main" id="{B447B973-C78C-4B3E-20EE-2A31F5816E9B}"/>
              </a:ext>
            </a:extLst>
          </p:cNvPr>
          <p:cNvSpPr>
            <a:spLocks noChangeArrowheads="1"/>
          </p:cNvSpPr>
          <p:nvPr/>
        </p:nvSpPr>
        <p:spPr bwMode="auto">
          <a:xfrm>
            <a:off x="5078393" y="6244967"/>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a:t>
            </a:r>
            <a:r>
              <a:rPr lang="en-US" altLang="en-US" sz="1200" b="1" i="1" dirty="0">
                <a:latin typeface="Arial" panose="020B0604020202020204" pitchFamily="34" charset="0"/>
                <a:cs typeface="Arial" panose="020B0604020202020204" pitchFamily="34" charset="0"/>
              </a:rPr>
              <a:t>–5</a:t>
            </a:r>
            <a:endParaRPr lang="en-US" altLang="en-US" sz="1200" b="1" i="1" dirty="0">
              <a:latin typeface="Arial" panose="020B0604020202020204" pitchFamily="34" charset="0"/>
            </a:endParaRPr>
          </a:p>
        </p:txBody>
      </p:sp>
    </p:spTree>
    <p:custDataLst>
      <p:tags r:id="rId1"/>
    </p:custDataLst>
    <p:extLst>
      <p:ext uri="{BB962C8B-B14F-4D97-AF65-F5344CB8AC3E}">
        <p14:creationId xmlns:p14="http://schemas.microsoft.com/office/powerpoint/2010/main" val="392776187"/>
      </p:ext>
    </p:extLst>
  </p:cSld>
  <p:clrMapOvr>
    <a:masterClrMapping/>
  </p:clrMapOvr>
  <mc:AlternateContent xmlns:mc="http://schemas.openxmlformats.org/markup-compatibility/2006" xmlns:p14="http://schemas.microsoft.com/office/powerpoint/2010/main">
    <mc:Choice Requires="p14">
      <p:transition spd="slow" p14:dur="2000" advTm="184416"/>
    </mc:Choice>
    <mc:Fallback xmlns="">
      <p:transition spd="slow" advTm="1844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72744"/>
                                        </p:tgtEl>
                                        <p:attrNameLst>
                                          <p:attrName>style.visibility</p:attrName>
                                        </p:attrNameLst>
                                      </p:cBhvr>
                                      <p:to>
                                        <p:strVal val="visible"/>
                                      </p:to>
                                    </p:set>
                                    <p:animEffect transition="in" filter="wipe(left)">
                                      <p:cBhvr>
                                        <p:cTn id="7" dur="500"/>
                                        <p:tgtEl>
                                          <p:spTgt spid="372744"/>
                                        </p:tgtEl>
                                      </p:cBhvr>
                                    </p:animEffect>
                                  </p:childTnLst>
                                </p:cTn>
                              </p:par>
                            </p:childTnLst>
                          </p:cTn>
                        </p:par>
                        <p:par>
                          <p:cTn id="8" fill="hold" nodeType="afterGroup">
                            <p:stCondLst>
                              <p:cond delay="500"/>
                            </p:stCondLst>
                            <p:childTnLst>
                              <p:par>
                                <p:cTn id="9" presetID="16" presetClass="entr" presetSubtype="26" fill="hold" nodeType="afterEffect">
                                  <p:stCondLst>
                                    <p:cond delay="0"/>
                                  </p:stCondLst>
                                  <p:childTnLst>
                                    <p:set>
                                      <p:cBhvr>
                                        <p:cTn id="10" dur="1" fill="hold">
                                          <p:stCondLst>
                                            <p:cond delay="0"/>
                                          </p:stCondLst>
                                        </p:cTn>
                                        <p:tgtEl>
                                          <p:spTgt spid="372739"/>
                                        </p:tgtEl>
                                        <p:attrNameLst>
                                          <p:attrName>style.visibility</p:attrName>
                                        </p:attrNameLst>
                                      </p:cBhvr>
                                      <p:to>
                                        <p:strVal val="visible"/>
                                      </p:to>
                                    </p:set>
                                    <p:animEffect transition="in" filter="barn(inHorizontal)">
                                      <p:cBhvr>
                                        <p:cTn id="11" dur="500"/>
                                        <p:tgtEl>
                                          <p:spTgt spid="37273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2743"/>
                                        </p:tgtEl>
                                        <p:attrNameLst>
                                          <p:attrName>style.visibility</p:attrName>
                                        </p:attrNameLst>
                                      </p:cBhvr>
                                      <p:to>
                                        <p:strVal val="visible"/>
                                      </p:to>
                                    </p:set>
                                    <p:animEffect transition="in" filter="wipe(left)">
                                      <p:cBhvr>
                                        <p:cTn id="15" dur="500"/>
                                        <p:tgtEl>
                                          <p:spTgt spid="372743"/>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2748"/>
                                        </p:tgtEl>
                                        <p:attrNameLst>
                                          <p:attrName>style.visibility</p:attrName>
                                        </p:attrNameLst>
                                      </p:cBhvr>
                                      <p:to>
                                        <p:strVal val="visible"/>
                                      </p:to>
                                    </p:set>
                                    <p:animEffect transition="in" filter="wipe(left)">
                                      <p:cBhvr>
                                        <p:cTn id="19" dur="500"/>
                                        <p:tgtEl>
                                          <p:spTgt spid="372748"/>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2748" grpId="0" animBg="1" autoUpdateAnimBg="0"/>
      <p:bldP spid="15"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BA633-226B-D982-7B80-B38447F17C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E07F2F-7D49-3240-6ECB-62E510939EB7}"/>
              </a:ext>
            </a:extLst>
          </p:cNvPr>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2C341A8-DBDE-E0EC-3F48-07A62F41F5E1}"/>
              </a:ext>
            </a:extLst>
          </p:cNvPr>
          <p:cNvSpPr txBox="1"/>
          <p:nvPr/>
        </p:nvSpPr>
        <p:spPr>
          <a:xfrm>
            <a:off x="2513150" y="1019069"/>
            <a:ext cx="5358641" cy="523220"/>
          </a:xfrm>
          <a:prstGeom prst="rect">
            <a:avLst/>
          </a:prstGeom>
          <a:noFill/>
        </p:spPr>
        <p:txBody>
          <a:bodyPr wrap="square" rtlCol="0">
            <a:spAutoFit/>
          </a:bodyPr>
          <a:lstStyle/>
          <a:p>
            <a:pPr algn="ctr">
              <a:spcBef>
                <a:spcPct val="50000"/>
              </a:spcBef>
              <a:defRPr/>
            </a:pPr>
            <a:r>
              <a:rPr lang="en-US" altLang="en-US" sz="2800" b="1" dirty="0">
                <a:latin typeface="Times New Roman" panose="02020603050405020304" pitchFamily="18" charset="0"/>
                <a:cs typeface="Times New Roman" panose="02020603050405020304" pitchFamily="18" charset="0"/>
              </a:rPr>
              <a:t>Training of recruiters</a:t>
            </a:r>
          </a:p>
        </p:txBody>
      </p:sp>
      <p:sp>
        <p:nvSpPr>
          <p:cNvPr id="5" name="Rectangle 4">
            <a:extLst>
              <a:ext uri="{FF2B5EF4-FFF2-40B4-BE49-F238E27FC236}">
                <a16:creationId xmlns:a16="http://schemas.microsoft.com/office/drawing/2014/main" id="{8C741E6C-E195-D62C-7C59-475829D2C8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CD8A35-EB87-FA67-3F54-BFB8CDAAB17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93685E-CB5F-67BE-FF3D-FE3A27EB0B7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627FB303-6E2B-82DC-445C-D6557670610D}"/>
              </a:ext>
            </a:extLst>
          </p:cNvPr>
          <p:cNvSpPr/>
          <p:nvPr/>
        </p:nvSpPr>
        <p:spPr>
          <a:xfrm>
            <a:off x="942308" y="2101396"/>
            <a:ext cx="10035513" cy="3633482"/>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They should be trained on:</a:t>
            </a:r>
          </a:p>
          <a:p>
            <a:pPr marL="457200" indent="-457200">
              <a:buFont typeface="Arial" panose="020B0604020202020204" pitchFamily="34" charset="0"/>
              <a:buChar char="•"/>
            </a:pP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Interviewing techniques </a:t>
            </a:r>
          </a:p>
          <a:p>
            <a:pPr marL="457200" indent="-457200">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Communications skills</a:t>
            </a:r>
          </a:p>
          <a:p>
            <a:pPr marL="457200" indent="-457200">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Knowledge of the jobs being filled </a:t>
            </a:r>
          </a:p>
          <a:p>
            <a:pPr marL="457200" indent="-457200">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Learn the types of actions that violate EEO regulations and how to be sensitive to diversity issues with applicants </a:t>
            </a:r>
          </a:p>
          <a:p>
            <a:pPr marL="457200" indent="-457200">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AI tool usage (e.g., Bias detection in algorithms).</a:t>
            </a:r>
          </a:p>
        </p:txBody>
      </p:sp>
    </p:spTree>
    <p:extLst>
      <p:ext uri="{BB962C8B-B14F-4D97-AF65-F5344CB8AC3E}">
        <p14:creationId xmlns:p14="http://schemas.microsoft.com/office/powerpoint/2010/main" val="1763268924"/>
      </p:ext>
    </p:extLst>
  </p:cSld>
  <p:clrMapOvr>
    <a:masterClrMapping/>
  </p:clrMapOvr>
  <mc:AlternateContent xmlns:mc="http://schemas.openxmlformats.org/markup-compatibility/2006" xmlns:p14="http://schemas.microsoft.com/office/powerpoint/2010/main">
    <mc:Choice Requires="p14">
      <p:transition p14:dur="10" advTm="201562"/>
    </mc:Choice>
    <mc:Fallback xmlns="">
      <p:transition advTm="20156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Regular VS. Flexible Staffing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865620" y="2291135"/>
            <a:ext cx="10386149" cy="3148770"/>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400" b="1" dirty="0">
                <a:solidFill>
                  <a:srgbClr val="C00000"/>
                </a:solidFill>
                <a:latin typeface="Times New Roman" panose="02020603050405020304" pitchFamily="18" charset="0"/>
                <a:cs typeface="Times New Roman" panose="02020603050405020304" pitchFamily="18" charset="0"/>
              </a:rPr>
              <a:t>Flexible staffing </a:t>
            </a:r>
            <a:r>
              <a:rPr lang="en-US" sz="2400" dirty="0">
                <a:latin typeface="Times New Roman" panose="02020603050405020304" pitchFamily="18" charset="0"/>
                <a:cs typeface="Times New Roman" panose="02020603050405020304" pitchFamily="18" charset="0"/>
              </a:rPr>
              <a:t>Use of workers who are not traditional employees. These</a:t>
            </a:r>
            <a:r>
              <a:rPr lang="en-US" sz="2400" dirty="0">
                <a:ln w="0"/>
                <a:solidFill>
                  <a:schemeClr val="tx1"/>
                </a:solidFill>
                <a:latin typeface="Times New Roman" panose="02020603050405020304" pitchFamily="18" charset="0"/>
                <a:cs typeface="Times New Roman" panose="02020603050405020304" pitchFamily="18" charset="0"/>
              </a:rPr>
              <a:t> arrangements can use temporary workers or independent contractors.</a:t>
            </a:r>
          </a:p>
          <a:p>
            <a:pPr marL="1257300" lvl="2" indent="-342900">
              <a:buFont typeface="Wingdings" panose="05000000000000000000" pitchFamily="2" charset="2"/>
              <a:buChar char="§"/>
            </a:pPr>
            <a:r>
              <a:rPr lang="en-US" sz="2400" b="1" dirty="0">
                <a:ln w="0"/>
                <a:solidFill>
                  <a:srgbClr val="7030A0"/>
                </a:solidFill>
                <a:latin typeface="Times New Roman" panose="02020603050405020304" pitchFamily="18" charset="0"/>
                <a:cs typeface="Times New Roman" panose="02020603050405020304" pitchFamily="18" charset="0"/>
              </a:rPr>
              <a:t>Temporary Workers </a:t>
            </a:r>
            <a:r>
              <a:rPr lang="en-US" sz="2400" dirty="0">
                <a:ln w="0"/>
                <a:solidFill>
                  <a:schemeClr val="tx1"/>
                </a:solidFill>
                <a:latin typeface="Times New Roman" panose="02020603050405020304" pitchFamily="18" charset="0"/>
                <a:cs typeface="Times New Roman" panose="02020603050405020304" pitchFamily="18" charset="0"/>
              </a:rPr>
              <a:t>Employers who use temporary employees can hire their own temporary staff members or contract with agencies supplying temporary workers on a rate-per-day or rate-per-week basis.</a:t>
            </a:r>
          </a:p>
          <a:p>
            <a:pPr marL="1257300" lvl="2" indent="-342900">
              <a:buFont typeface="Wingdings" panose="05000000000000000000" pitchFamily="2" charset="2"/>
              <a:buChar char="§"/>
            </a:pPr>
            <a:r>
              <a:rPr lang="en-US" sz="2400" b="1" dirty="0">
                <a:ln w="0"/>
                <a:solidFill>
                  <a:srgbClr val="7030A0"/>
                </a:solidFill>
                <a:latin typeface="Times New Roman" panose="02020603050405020304" pitchFamily="18" charset="0"/>
                <a:cs typeface="Times New Roman" panose="02020603050405020304" pitchFamily="18" charset="0"/>
              </a:rPr>
              <a:t>Independent contractors </a:t>
            </a:r>
            <a:r>
              <a:rPr lang="en-US" sz="2400" dirty="0">
                <a:ln w="0"/>
                <a:solidFill>
                  <a:schemeClr val="tx1"/>
                </a:solidFill>
                <a:latin typeface="Times New Roman" panose="02020603050405020304" pitchFamily="18" charset="0"/>
                <a:cs typeface="Times New Roman" panose="02020603050405020304" pitchFamily="18" charset="0"/>
              </a:rPr>
              <a:t>Workers who perform specific services on a contract basis. </a:t>
            </a:r>
          </a:p>
          <a:p>
            <a:pPr marL="1257300" lvl="2" indent="-342900">
              <a:buFont typeface="Wingdings" panose="05000000000000000000" pitchFamily="2" charset="2"/>
              <a:buChar char="§"/>
            </a:pPr>
            <a:endParaRPr lang="en-CA" sz="24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2394059"/>
      </p:ext>
    </p:extLst>
  </p:cSld>
  <p:clrMapOvr>
    <a:masterClrMapping/>
  </p:clrMapOvr>
  <mc:AlternateContent xmlns:mc="http://schemas.openxmlformats.org/markup-compatibility/2006" xmlns:p14="http://schemas.microsoft.com/office/powerpoint/2010/main">
    <mc:Choice Requires="p14">
      <p:transition p14:dur="10" advTm="152062"/>
    </mc:Choice>
    <mc:Fallback xmlns="">
      <p:transition advTm="1520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a:extLst>
              <a:ext uri="{FF2B5EF4-FFF2-40B4-BE49-F238E27FC236}">
                <a16:creationId xmlns:a16="http://schemas.microsoft.com/office/drawing/2014/main" id="{FD9B72E6-35D6-4EE9-B6D0-69F0FDD37575}"/>
              </a:ext>
            </a:extLst>
          </p:cNvPr>
          <p:cNvSpPr>
            <a:spLocks noGrp="1" noChangeArrowheads="1"/>
          </p:cNvSpPr>
          <p:nvPr>
            <p:ph type="title"/>
          </p:nvPr>
        </p:nvSpPr>
        <p:spPr>
          <a:xfrm>
            <a:off x="1580828" y="170666"/>
            <a:ext cx="7918342" cy="1325563"/>
          </a:xfrm>
        </p:spPr>
        <p:txBody>
          <a:bodyPr>
            <a:normAutofit/>
          </a:bodyPr>
          <a:lstStyle/>
          <a:p>
            <a:pPr algn="ctr" eaLnBrk="1" hangingPunct="1"/>
            <a:r>
              <a:rPr lang="en-US" altLang="en-US" sz="2800" b="1" dirty="0">
                <a:latin typeface="Times New Roman" panose="02020603050405020304" pitchFamily="18" charset="0"/>
                <a:cs typeface="Times New Roman" panose="02020603050405020304" pitchFamily="18" charset="0"/>
              </a:rPr>
              <a:t>Recruiting and Diversity Considerations</a:t>
            </a:r>
          </a:p>
        </p:txBody>
      </p:sp>
      <p:pic>
        <p:nvPicPr>
          <p:cNvPr id="44035" name="Picture 6" descr="C:\My Documents\PowerPoint Files\Books\South-Western\HRM10e\HRM10e GIFS\07-04.gif">
            <a:extLst>
              <a:ext uri="{FF2B5EF4-FFF2-40B4-BE49-F238E27FC236}">
                <a16:creationId xmlns:a16="http://schemas.microsoft.com/office/drawing/2014/main" id="{32077C0B-A822-4FA8-9F0E-33582E425BA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73470" y="1378638"/>
            <a:ext cx="6645059" cy="5031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3">
            <a:extLst>
              <a:ext uri="{FF2B5EF4-FFF2-40B4-BE49-F238E27FC236}">
                <a16:creationId xmlns:a16="http://schemas.microsoft.com/office/drawing/2014/main" id="{2444534D-E503-44FE-9860-148AC41974D9}"/>
              </a:ext>
            </a:extLst>
          </p:cNvPr>
          <p:cNvSpPr>
            <a:spLocks noChangeArrowheads="1"/>
          </p:cNvSpPr>
          <p:nvPr/>
        </p:nvSpPr>
        <p:spPr bwMode="auto">
          <a:xfrm>
            <a:off x="5562600"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7-6</a:t>
            </a:r>
          </a:p>
        </p:txBody>
      </p:sp>
    </p:spTree>
  </p:cSld>
  <p:clrMapOvr>
    <a:masterClrMapping/>
  </p:clrMapOvr>
  <mc:AlternateContent xmlns:mc="http://schemas.openxmlformats.org/markup-compatibility/2006" xmlns:p14="http://schemas.microsoft.com/office/powerpoint/2010/main">
    <mc:Choice Requires="p14">
      <p:transition spd="slow" p14:dur="2000" advTm="193809"/>
    </mc:Choice>
    <mc:Fallback xmlns="">
      <p:transition spd="slow" advTm="19380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Recruiting Nontraditional Workers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819150" y="2291136"/>
            <a:ext cx="10248210" cy="79201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800" dirty="0">
                <a:ln w="0"/>
                <a:solidFill>
                  <a:schemeClr val="tx1"/>
                </a:solidFill>
                <a:latin typeface="Times New Roman" panose="02020603050405020304" pitchFamily="18" charset="0"/>
                <a:cs typeface="Times New Roman" panose="02020603050405020304" pitchFamily="18" charset="0"/>
              </a:rPr>
              <a:t>Nontraditional sources may include:</a:t>
            </a:r>
          </a:p>
          <a:p>
            <a:endParaRPr lang="en-CA" sz="2800" dirty="0">
              <a:ln w="0"/>
              <a:solidFill>
                <a:schemeClr val="tx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00AF9EB9-7957-4F5F-84C1-25C64857C83A}"/>
              </a:ext>
            </a:extLst>
          </p:cNvPr>
          <p:cNvPicPr>
            <a:picLocks noChangeAspect="1"/>
          </p:cNvPicPr>
          <p:nvPr/>
        </p:nvPicPr>
        <p:blipFill>
          <a:blip r:embed="rId2"/>
          <a:stretch>
            <a:fillRect/>
          </a:stretch>
        </p:blipFill>
        <p:spPr>
          <a:xfrm>
            <a:off x="942309" y="3178249"/>
            <a:ext cx="9209082" cy="1564232"/>
          </a:xfrm>
          <a:prstGeom prst="rect">
            <a:avLst/>
          </a:prstGeom>
        </p:spPr>
      </p:pic>
    </p:spTree>
    <p:extLst>
      <p:ext uri="{BB962C8B-B14F-4D97-AF65-F5344CB8AC3E}">
        <p14:creationId xmlns:p14="http://schemas.microsoft.com/office/powerpoint/2010/main" val="1600165380"/>
      </p:ext>
    </p:extLst>
  </p:cSld>
  <p:clrMapOvr>
    <a:masterClrMapping/>
  </p:clrMapOvr>
  <mc:AlternateContent xmlns:mc="http://schemas.openxmlformats.org/markup-compatibility/2006" xmlns:p14="http://schemas.microsoft.com/office/powerpoint/2010/main">
    <mc:Choice Requires="p14">
      <p:transition p14:dur="10" advTm="104216"/>
    </mc:Choice>
    <mc:Fallback xmlns="">
      <p:transition advTm="10421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9409FAE8-37BD-4B64-81A4-4A330AF683B7}"/>
              </a:ext>
            </a:extLst>
          </p:cNvPr>
          <p:cNvSpPr>
            <a:spLocks noGrp="1" noChangeArrowheads="1"/>
          </p:cNvSpPr>
          <p:nvPr>
            <p:ph type="title"/>
          </p:nvPr>
        </p:nvSpPr>
        <p:spPr>
          <a:xfrm>
            <a:off x="2232365" y="202401"/>
            <a:ext cx="6817292" cy="755650"/>
          </a:xfrm>
        </p:spPr>
        <p:txBody>
          <a:bodyPr/>
          <a:lstStyle/>
          <a:p>
            <a:pPr algn="ctr" eaLnBrk="1" hangingPunct="1"/>
            <a:r>
              <a:rPr lang="en-US" altLang="en-US" dirty="0">
                <a:solidFill>
                  <a:srgbClr val="C00000"/>
                </a:solidFill>
              </a:rPr>
              <a:t>INTERNAL RECRUITING METHODS</a:t>
            </a:r>
          </a:p>
        </p:txBody>
      </p:sp>
      <p:grpSp>
        <p:nvGrpSpPr>
          <p:cNvPr id="375814" name="Group 6">
            <a:extLst>
              <a:ext uri="{FF2B5EF4-FFF2-40B4-BE49-F238E27FC236}">
                <a16:creationId xmlns:a16="http://schemas.microsoft.com/office/drawing/2014/main" id="{DE606684-0A8C-420F-9C13-7094BB33B7FC}"/>
              </a:ext>
            </a:extLst>
          </p:cNvPr>
          <p:cNvGrpSpPr>
            <a:grpSpLocks/>
          </p:cNvGrpSpPr>
          <p:nvPr/>
        </p:nvGrpSpPr>
        <p:grpSpPr bwMode="auto">
          <a:xfrm>
            <a:off x="7382621" y="2611395"/>
            <a:ext cx="1066800" cy="1757614"/>
            <a:chOff x="2544" y="1728"/>
            <a:chExt cx="672" cy="1536"/>
          </a:xfrm>
        </p:grpSpPr>
        <p:sp>
          <p:nvSpPr>
            <p:cNvPr id="375815" name="Freeform 7">
              <a:extLst>
                <a:ext uri="{FF2B5EF4-FFF2-40B4-BE49-F238E27FC236}">
                  <a16:creationId xmlns:a16="http://schemas.microsoft.com/office/drawing/2014/main" id="{1A2BF18D-EFD4-4E43-BC5C-749ECC9C04F4}"/>
                </a:ext>
              </a:extLst>
            </p:cNvPr>
            <p:cNvSpPr>
              <a:spLocks/>
            </p:cNvSpPr>
            <p:nvPr/>
          </p:nvSpPr>
          <p:spPr bwMode="blackWhite">
            <a:xfrm flipH="1">
              <a:off x="2544" y="2496"/>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marL="0" marR="0" lvl="0" indent="0" algn="l" defTabSz="914400" rtl="0" eaLnBrk="1" fontAlgn="base" latinLnBrk="0" hangingPunct="1">
                <a:lnSpc>
                  <a:spcPct val="7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sp>
          <p:nvSpPr>
            <p:cNvPr id="375816" name="Freeform 8">
              <a:extLst>
                <a:ext uri="{FF2B5EF4-FFF2-40B4-BE49-F238E27FC236}">
                  <a16:creationId xmlns:a16="http://schemas.microsoft.com/office/drawing/2014/main" id="{748EFD5B-3F5C-4E79-86A9-9994C86198D5}"/>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marL="0" marR="0" lvl="0" indent="0" algn="l" defTabSz="914400" rtl="0" eaLnBrk="1" fontAlgn="base" latinLnBrk="0" hangingPunct="1">
                <a:lnSpc>
                  <a:spcPct val="7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sp>
          <p:nvSpPr>
            <p:cNvPr id="375817" name="Line 9">
              <a:extLst>
                <a:ext uri="{FF2B5EF4-FFF2-40B4-BE49-F238E27FC236}">
                  <a16:creationId xmlns:a16="http://schemas.microsoft.com/office/drawing/2014/main" id="{1BCF20A5-8082-475F-AC6A-2D564A148EBE}"/>
                </a:ext>
              </a:extLst>
            </p:cNvPr>
            <p:cNvSpPr>
              <a:spLocks noChangeShapeType="1"/>
            </p:cNvSpPr>
            <p:nvPr/>
          </p:nvSpPr>
          <p:spPr bwMode="blackWhite">
            <a:xfrm>
              <a:off x="2544" y="2496"/>
              <a:ext cx="672" cy="0"/>
            </a:xfrm>
            <a:prstGeom prst="line">
              <a:avLst/>
            </a:prstGeom>
            <a:noFill/>
            <a:ln w="57150">
              <a:solidFill>
                <a:schemeClr val="tx1"/>
              </a:solidFill>
              <a:round/>
              <a:headEnd/>
              <a:tailEnd/>
            </a:ln>
            <a:effectLst/>
          </p:spPr>
          <p:txBody>
            <a:bodyPr wrap="none" anchor="ctr"/>
            <a:lstStyle/>
            <a:p>
              <a:pPr marL="0" marR="0" lvl="0" indent="0" algn="l" defTabSz="914400" rtl="0" eaLnBrk="1" fontAlgn="base" latinLnBrk="0" hangingPunct="1">
                <a:lnSpc>
                  <a:spcPct val="7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grpSp>
      <p:sp>
        <p:nvSpPr>
          <p:cNvPr id="375818" name="Line 10">
            <a:extLst>
              <a:ext uri="{FF2B5EF4-FFF2-40B4-BE49-F238E27FC236}">
                <a16:creationId xmlns:a16="http://schemas.microsoft.com/office/drawing/2014/main" id="{C6C7EF83-D04B-454E-8A1A-292F13DDE12A}"/>
              </a:ext>
            </a:extLst>
          </p:cNvPr>
          <p:cNvSpPr>
            <a:spLocks noChangeShapeType="1"/>
          </p:cNvSpPr>
          <p:nvPr/>
        </p:nvSpPr>
        <p:spPr bwMode="blackWhite">
          <a:xfrm rot="16200000">
            <a:off x="8754816" y="3120715"/>
            <a:ext cx="25384" cy="713592"/>
          </a:xfrm>
          <a:prstGeom prst="line">
            <a:avLst/>
          </a:prstGeom>
          <a:noFill/>
          <a:ln w="57150">
            <a:solidFill>
              <a:schemeClr val="tx1"/>
            </a:solidFill>
            <a:round/>
            <a:headEnd/>
            <a:tailEnd type="triangle" w="med" len="med"/>
          </a:ln>
          <a:effectLst/>
        </p:spPr>
        <p:txBody>
          <a:bodyPr wrap="none" anchor="ctr"/>
          <a:lstStyle/>
          <a:p>
            <a:pPr marL="0" marR="0" lvl="0" indent="0" algn="l" defTabSz="914400" rtl="0" eaLnBrk="1" fontAlgn="base" latinLnBrk="0" hangingPunct="1">
              <a:lnSpc>
                <a:spcPct val="7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mn-ea"/>
              <a:cs typeface="+mn-cs"/>
            </a:endParaRPr>
          </a:p>
        </p:txBody>
      </p:sp>
      <p:grpSp>
        <p:nvGrpSpPr>
          <p:cNvPr id="375819" name="Group 11">
            <a:extLst>
              <a:ext uri="{FF2B5EF4-FFF2-40B4-BE49-F238E27FC236}">
                <a16:creationId xmlns:a16="http://schemas.microsoft.com/office/drawing/2014/main" id="{5589F245-619D-4C95-9EB8-161F6F2837F2}"/>
              </a:ext>
            </a:extLst>
          </p:cNvPr>
          <p:cNvGrpSpPr>
            <a:grpSpLocks/>
          </p:cNvGrpSpPr>
          <p:nvPr/>
        </p:nvGrpSpPr>
        <p:grpSpPr bwMode="auto">
          <a:xfrm>
            <a:off x="4554267" y="2220219"/>
            <a:ext cx="2808287" cy="2489200"/>
            <a:chOff x="864" y="1152"/>
            <a:chExt cx="1344" cy="2016"/>
          </a:xfrm>
        </p:grpSpPr>
        <p:sp>
          <p:nvSpPr>
            <p:cNvPr id="375820" name="Text Box 12">
              <a:extLst>
                <a:ext uri="{FF2B5EF4-FFF2-40B4-BE49-F238E27FC236}">
                  <a16:creationId xmlns:a16="http://schemas.microsoft.com/office/drawing/2014/main" id="{0FB42529-EA8F-47DA-936D-A321472E2C29}"/>
                </a:ext>
              </a:extLst>
            </p:cNvPr>
            <p:cNvSpPr txBox="1">
              <a:spLocks noChangeArrowheads="1"/>
            </p:cNvSpPr>
            <p:nvPr/>
          </p:nvSpPr>
          <p:spPr bwMode="blackWhite">
            <a:xfrm>
              <a:off x="864" y="1152"/>
              <a:ext cx="1344" cy="576"/>
            </a:xfrm>
            <a:prstGeom prst="rect">
              <a:avLst/>
            </a:prstGeom>
            <a:solidFill>
              <a:srgbClr val="FF9933"/>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Employee Databases</a:t>
              </a:r>
            </a:p>
          </p:txBody>
        </p:sp>
        <p:sp>
          <p:nvSpPr>
            <p:cNvPr id="375821" name="Text Box 13">
              <a:extLst>
                <a:ext uri="{FF2B5EF4-FFF2-40B4-BE49-F238E27FC236}">
                  <a16:creationId xmlns:a16="http://schemas.microsoft.com/office/drawing/2014/main" id="{B0A88C98-15F5-401E-B4CC-E67759AC6F82}"/>
                </a:ext>
              </a:extLst>
            </p:cNvPr>
            <p:cNvSpPr txBox="1">
              <a:spLocks noChangeArrowheads="1"/>
            </p:cNvSpPr>
            <p:nvPr/>
          </p:nvSpPr>
          <p:spPr bwMode="blackWhite">
            <a:xfrm>
              <a:off x="864" y="1872"/>
              <a:ext cx="1344" cy="576"/>
            </a:xfrm>
            <a:prstGeom prst="rect">
              <a:avLst/>
            </a:prstGeom>
            <a:solidFill>
              <a:srgbClr val="FF00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Job Posting</a:t>
              </a:r>
            </a:p>
          </p:txBody>
        </p:sp>
        <p:sp>
          <p:nvSpPr>
            <p:cNvPr id="375822" name="Text Box 14">
              <a:extLst>
                <a:ext uri="{FF2B5EF4-FFF2-40B4-BE49-F238E27FC236}">
                  <a16:creationId xmlns:a16="http://schemas.microsoft.com/office/drawing/2014/main" id="{52E6A98B-6EC3-4BAE-A087-E13054FE9492}"/>
                </a:ext>
              </a:extLst>
            </p:cNvPr>
            <p:cNvSpPr txBox="1">
              <a:spLocks noChangeArrowheads="1"/>
            </p:cNvSpPr>
            <p:nvPr/>
          </p:nvSpPr>
          <p:spPr bwMode="blackWhite">
            <a:xfrm>
              <a:off x="864" y="2592"/>
              <a:ext cx="1344" cy="576"/>
            </a:xfrm>
            <a:prstGeom prst="rect">
              <a:avLst/>
            </a:prstGeom>
            <a:solidFill>
              <a:srgbClr val="00808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Promotions and Transfers </a:t>
              </a:r>
            </a:p>
          </p:txBody>
        </p:sp>
      </p:grpSp>
      <p:sp>
        <p:nvSpPr>
          <p:cNvPr id="375823" name="Text Box 15">
            <a:extLst>
              <a:ext uri="{FF2B5EF4-FFF2-40B4-BE49-F238E27FC236}">
                <a16:creationId xmlns:a16="http://schemas.microsoft.com/office/drawing/2014/main" id="{4EA3128B-3C0B-4241-95CF-8D27A0E9A763}"/>
              </a:ext>
            </a:extLst>
          </p:cNvPr>
          <p:cNvSpPr txBox="1">
            <a:spLocks noChangeArrowheads="1"/>
          </p:cNvSpPr>
          <p:nvPr/>
        </p:nvSpPr>
        <p:spPr bwMode="blackWhite">
          <a:xfrm>
            <a:off x="9126540" y="2794000"/>
            <a:ext cx="2133600" cy="1219200"/>
          </a:xfrm>
          <a:prstGeom prst="rect">
            <a:avLst/>
          </a:prstGeom>
          <a:solidFill>
            <a:srgbClr val="CC33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Internal Recruiting</a:t>
            </a:r>
            <a:b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br>
            <a:r>
              <a:rPr kumimoji="0" lang="en-US" altLang="en-US" sz="2000" b="1" i="0" u="none" strike="noStrike" kern="1200" cap="none" spc="0" normalizeH="0" baseline="0" noProof="0" dirty="0">
                <a:ln>
                  <a:noFill/>
                </a:ln>
                <a:solidFill>
                  <a:prstClr val="white"/>
                </a:solidFill>
                <a:effectLst>
                  <a:outerShdw blurRad="38100" dist="38100" dir="2700000" algn="tl">
                    <a:srgbClr val="000000"/>
                  </a:outerShdw>
                </a:effectLst>
                <a:uLnTx/>
                <a:uFillTx/>
                <a:latin typeface="Arial" panose="020B0604020202020204" pitchFamily="34" charset="0"/>
                <a:ea typeface="+mn-ea"/>
                <a:cs typeface="+mn-cs"/>
              </a:rPr>
              <a:t>Process</a:t>
            </a:r>
          </a:p>
        </p:txBody>
      </p:sp>
      <p:sp>
        <p:nvSpPr>
          <p:cNvPr id="14" name="TextBox 13">
            <a:extLst>
              <a:ext uri="{FF2B5EF4-FFF2-40B4-BE49-F238E27FC236}">
                <a16:creationId xmlns:a16="http://schemas.microsoft.com/office/drawing/2014/main" id="{C2E0574D-2983-4BA6-89F3-4FCF500322EA}"/>
              </a:ext>
            </a:extLst>
          </p:cNvPr>
          <p:cNvSpPr txBox="1"/>
          <p:nvPr/>
        </p:nvSpPr>
        <p:spPr>
          <a:xfrm>
            <a:off x="7594943" y="1052844"/>
            <a:ext cx="4031962" cy="1200329"/>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The increased use of HR management systems allows HR staff members to maintain background and KSA information on existing employees.</a:t>
            </a:r>
            <a:endParaRPr kumimoji="0" lang="en-CA"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B69671BF-15E4-4388-ABBB-94E8F0775AEA}"/>
              </a:ext>
            </a:extLst>
          </p:cNvPr>
          <p:cNvSpPr txBox="1"/>
          <p:nvPr/>
        </p:nvSpPr>
        <p:spPr>
          <a:xfrm>
            <a:off x="528503" y="2690336"/>
            <a:ext cx="2442603" cy="1477328"/>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System in which the employer provides notices of job openings and employees respond by applying. </a:t>
            </a:r>
            <a:endParaRPr kumimoji="0" lang="en-CA"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ECC8E82-DD62-406E-AEC4-E1F649964E81}"/>
              </a:ext>
            </a:extLst>
          </p:cNvPr>
          <p:cNvSpPr txBox="1"/>
          <p:nvPr/>
        </p:nvSpPr>
        <p:spPr>
          <a:xfrm>
            <a:off x="7667007" y="4781275"/>
            <a:ext cx="4282609" cy="92333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Many organizations choose to fill vacancies through promotions or transfers from within whenever possible.</a:t>
            </a:r>
            <a:endParaRPr kumimoji="0" lang="en-CA" sz="1800" b="0" i="0" u="none" strike="noStrike" kern="1200" cap="none" spc="0" normalizeH="0" baseline="0" noProof="0" dirty="0">
              <a:ln>
                <a:noFill/>
              </a:ln>
              <a:solidFill>
                <a:prstClr val="black"/>
              </a:solidFill>
              <a:effectLst/>
              <a:uLnTx/>
              <a:uFillTx/>
              <a:latin typeface="Calibri"/>
              <a:ea typeface="+mn-ea"/>
              <a:cs typeface="+mn-cs"/>
            </a:endParaRPr>
          </a:p>
        </p:txBody>
      </p:sp>
      <p:cxnSp>
        <p:nvCxnSpPr>
          <p:cNvPr id="23" name="Connector: Curved 22">
            <a:extLst>
              <a:ext uri="{FF2B5EF4-FFF2-40B4-BE49-F238E27FC236}">
                <a16:creationId xmlns:a16="http://schemas.microsoft.com/office/drawing/2014/main" id="{3A19308C-8169-4171-85F8-7C69DE560C75}"/>
              </a:ext>
            </a:extLst>
          </p:cNvPr>
          <p:cNvCxnSpPr>
            <a:stCxn id="375820" idx="0"/>
            <a:endCxn id="14" idx="1"/>
          </p:cNvCxnSpPr>
          <p:nvPr/>
        </p:nvCxnSpPr>
        <p:spPr>
          <a:xfrm rot="5400000" flipH="1" flipV="1">
            <a:off x="6493072" y="1118348"/>
            <a:ext cx="567210" cy="1636532"/>
          </a:xfrm>
          <a:prstGeom prst="curvedConnector2">
            <a:avLst/>
          </a:prstGeom>
          <a:ln>
            <a:tailEnd type="triangle"/>
          </a:ln>
        </p:spPr>
        <p:style>
          <a:lnRef idx="1">
            <a:schemeClr val="dk1"/>
          </a:lnRef>
          <a:fillRef idx="0">
            <a:schemeClr val="dk1"/>
          </a:fillRef>
          <a:effectRef idx="0">
            <a:schemeClr val="dk1"/>
          </a:effectRef>
          <a:fontRef idx="minor">
            <a:schemeClr val="tx1"/>
          </a:fontRef>
        </p:style>
      </p:cxnSp>
      <p:cxnSp>
        <p:nvCxnSpPr>
          <p:cNvPr id="26" name="Connector: Curved 25">
            <a:extLst>
              <a:ext uri="{FF2B5EF4-FFF2-40B4-BE49-F238E27FC236}">
                <a16:creationId xmlns:a16="http://schemas.microsoft.com/office/drawing/2014/main" id="{77DEAD8D-21E7-4B76-92BD-22309F9580C2}"/>
              </a:ext>
            </a:extLst>
          </p:cNvPr>
          <p:cNvCxnSpPr>
            <a:stCxn id="375822" idx="2"/>
            <a:endCxn id="25" idx="1"/>
          </p:cNvCxnSpPr>
          <p:nvPr/>
        </p:nvCxnSpPr>
        <p:spPr>
          <a:xfrm rot="16200000" flipH="1">
            <a:off x="6545949" y="4121881"/>
            <a:ext cx="533521" cy="1708596"/>
          </a:xfrm>
          <a:prstGeom prst="curvedConnector2">
            <a:avLst/>
          </a:prstGeom>
          <a:ln>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a:extLst>
              <a:ext uri="{FF2B5EF4-FFF2-40B4-BE49-F238E27FC236}">
                <a16:creationId xmlns:a16="http://schemas.microsoft.com/office/drawing/2014/main" id="{919CE58D-17B4-45E7-93DF-E4236384D091}"/>
              </a:ext>
            </a:extLst>
          </p:cNvPr>
          <p:cNvCxnSpPr>
            <a:cxnSpLocks/>
            <a:stCxn id="375821" idx="1"/>
          </p:cNvCxnSpPr>
          <p:nvPr/>
        </p:nvCxnSpPr>
        <p:spPr>
          <a:xfrm flipH="1">
            <a:off x="2991173" y="3464819"/>
            <a:ext cx="1563094" cy="25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 name="Rectangle 3">
            <a:extLst>
              <a:ext uri="{FF2B5EF4-FFF2-40B4-BE49-F238E27FC236}">
                <a16:creationId xmlns:a16="http://schemas.microsoft.com/office/drawing/2014/main" id="{64222B43-1049-1DB9-04E8-AC761B7454C0}"/>
              </a:ext>
            </a:extLst>
          </p:cNvPr>
          <p:cNvSpPr>
            <a:spLocks noChangeArrowheads="1"/>
          </p:cNvSpPr>
          <p:nvPr/>
        </p:nvSpPr>
        <p:spPr bwMode="auto">
          <a:xfrm>
            <a:off x="5562600"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7-7</a:t>
            </a:r>
          </a:p>
        </p:txBody>
      </p:sp>
    </p:spTree>
    <p:custDataLst>
      <p:tags r:id="rId1"/>
    </p:custDataLst>
    <p:extLst>
      <p:ext uri="{BB962C8B-B14F-4D97-AF65-F5344CB8AC3E}">
        <p14:creationId xmlns:p14="http://schemas.microsoft.com/office/powerpoint/2010/main" val="3672968236"/>
      </p:ext>
    </p:extLst>
  </p:cSld>
  <p:clrMapOvr>
    <a:masterClrMapping/>
  </p:clrMapOvr>
  <p:transition advTm="171323">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75819"/>
                                        </p:tgtEl>
                                        <p:attrNameLst>
                                          <p:attrName>style.visibility</p:attrName>
                                        </p:attrNameLst>
                                      </p:cBhvr>
                                      <p:to>
                                        <p:strVal val="visible"/>
                                      </p:to>
                                    </p:set>
                                    <p:animEffect transition="in" filter="wipe(left)">
                                      <p:cBhvr>
                                        <p:cTn id="7" dur="500"/>
                                        <p:tgtEl>
                                          <p:spTgt spid="375819"/>
                                        </p:tgtEl>
                                      </p:cBhvr>
                                    </p:animEffect>
                                  </p:childTnLst>
                                </p:cTn>
                              </p:par>
                            </p:childTnLst>
                          </p:cTn>
                        </p:par>
                        <p:par>
                          <p:cTn id="8" fill="hold" nodeType="afterGroup">
                            <p:stCondLst>
                              <p:cond delay="500"/>
                            </p:stCondLst>
                            <p:childTnLst>
                              <p:par>
                                <p:cTn id="9" presetID="16" presetClass="entr" presetSubtype="26" fill="hold" nodeType="afterEffect">
                                  <p:stCondLst>
                                    <p:cond delay="0"/>
                                  </p:stCondLst>
                                  <p:childTnLst>
                                    <p:set>
                                      <p:cBhvr>
                                        <p:cTn id="10" dur="1" fill="hold">
                                          <p:stCondLst>
                                            <p:cond delay="0"/>
                                          </p:stCondLst>
                                        </p:cTn>
                                        <p:tgtEl>
                                          <p:spTgt spid="375814"/>
                                        </p:tgtEl>
                                        <p:attrNameLst>
                                          <p:attrName>style.visibility</p:attrName>
                                        </p:attrNameLst>
                                      </p:cBhvr>
                                      <p:to>
                                        <p:strVal val="visible"/>
                                      </p:to>
                                    </p:set>
                                    <p:animEffect transition="in" filter="barn(inHorizontal)">
                                      <p:cBhvr>
                                        <p:cTn id="11" dur="500"/>
                                        <p:tgtEl>
                                          <p:spTgt spid="37581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5818"/>
                                        </p:tgtEl>
                                        <p:attrNameLst>
                                          <p:attrName>style.visibility</p:attrName>
                                        </p:attrNameLst>
                                      </p:cBhvr>
                                      <p:to>
                                        <p:strVal val="visible"/>
                                      </p:to>
                                    </p:set>
                                    <p:animEffect transition="in" filter="wipe(left)">
                                      <p:cBhvr>
                                        <p:cTn id="15" dur="500"/>
                                        <p:tgtEl>
                                          <p:spTgt spid="375818"/>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5823"/>
                                        </p:tgtEl>
                                        <p:attrNameLst>
                                          <p:attrName>style.visibility</p:attrName>
                                        </p:attrNameLst>
                                      </p:cBhvr>
                                      <p:to>
                                        <p:strVal val="visible"/>
                                      </p:to>
                                    </p:set>
                                    <p:animEffect transition="in" filter="wipe(left)">
                                      <p:cBhvr>
                                        <p:cTn id="19" dur="500"/>
                                        <p:tgtEl>
                                          <p:spTgt spid="37582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37"/>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23" grpId="0" animBg="1" autoUpdateAnimBg="0"/>
      <p:bldP spid="14" grpId="0" animBg="1"/>
      <p:bldP spid="16" grpId="0" animBg="1"/>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a:extLst>
              <a:ext uri="{FF2B5EF4-FFF2-40B4-BE49-F238E27FC236}">
                <a16:creationId xmlns:a16="http://schemas.microsoft.com/office/drawing/2014/main" id="{F2EB786D-CC2F-48A3-996E-D9036CDF0CF7}"/>
              </a:ext>
            </a:extLst>
          </p:cNvPr>
          <p:cNvSpPr>
            <a:spLocks noGrp="1" noChangeArrowheads="1"/>
          </p:cNvSpPr>
          <p:nvPr>
            <p:ph type="title"/>
          </p:nvPr>
        </p:nvSpPr>
        <p:spPr>
          <a:xfrm>
            <a:off x="1627323" y="896240"/>
            <a:ext cx="8183104" cy="720725"/>
          </a:xfrm>
        </p:spPr>
        <p:txBody>
          <a:bodyPr/>
          <a:lstStyle/>
          <a:p>
            <a:pPr algn="ctr" eaLnBrk="1" hangingPunct="1"/>
            <a:r>
              <a:rPr lang="en-US" altLang="en-US" dirty="0"/>
              <a:t>Advantages and Disadvantages of </a:t>
            </a:r>
            <a:br>
              <a:rPr lang="en-US" altLang="en-US" dirty="0"/>
            </a:br>
            <a:r>
              <a:rPr lang="en-US" altLang="en-US" dirty="0"/>
              <a:t>Internal and External Recruiting Sources</a:t>
            </a:r>
          </a:p>
        </p:txBody>
      </p:sp>
      <p:pic>
        <p:nvPicPr>
          <p:cNvPr id="45060" name="Picture 6" descr="C:\My Documents\PowerPoint Files\Books\South-Western\HRM10e\HRM10e GIFS\07-05.gif">
            <a:extLst>
              <a:ext uri="{FF2B5EF4-FFF2-40B4-BE49-F238E27FC236}">
                <a16:creationId xmlns:a16="http://schemas.microsoft.com/office/drawing/2014/main" id="{876A981C-83D7-47E6-8A3D-6A90A9C2BD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283" y="1813302"/>
            <a:ext cx="10723978" cy="4148458"/>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advTm="275713">
    <p:cut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9409FAE8-37BD-4B64-81A4-4A330AF683B7}"/>
              </a:ext>
            </a:extLst>
          </p:cNvPr>
          <p:cNvSpPr>
            <a:spLocks noGrp="1" noChangeArrowheads="1"/>
          </p:cNvSpPr>
          <p:nvPr>
            <p:ph type="title"/>
          </p:nvPr>
        </p:nvSpPr>
        <p:spPr>
          <a:xfrm>
            <a:off x="2309248" y="306846"/>
            <a:ext cx="6817292" cy="755650"/>
          </a:xfrm>
        </p:spPr>
        <p:txBody>
          <a:bodyPr/>
          <a:lstStyle/>
          <a:p>
            <a:pPr algn="ctr" eaLnBrk="1" hangingPunct="1"/>
            <a:r>
              <a:rPr lang="en-US" altLang="en-US" dirty="0"/>
              <a:t>Employee-Focused Recruiting</a:t>
            </a:r>
          </a:p>
        </p:txBody>
      </p:sp>
      <p:grpSp>
        <p:nvGrpSpPr>
          <p:cNvPr id="375814" name="Group 6">
            <a:extLst>
              <a:ext uri="{FF2B5EF4-FFF2-40B4-BE49-F238E27FC236}">
                <a16:creationId xmlns:a16="http://schemas.microsoft.com/office/drawing/2014/main" id="{DE606684-0A8C-420F-9C13-7094BB33B7FC}"/>
              </a:ext>
            </a:extLst>
          </p:cNvPr>
          <p:cNvGrpSpPr>
            <a:grpSpLocks/>
          </p:cNvGrpSpPr>
          <p:nvPr/>
        </p:nvGrpSpPr>
        <p:grpSpPr bwMode="auto">
          <a:xfrm>
            <a:off x="5255239" y="2818108"/>
            <a:ext cx="1066800" cy="1219200"/>
            <a:chOff x="2544" y="1728"/>
            <a:chExt cx="672" cy="768"/>
          </a:xfrm>
        </p:grpSpPr>
        <p:sp>
          <p:nvSpPr>
            <p:cNvPr id="375816" name="Freeform 8">
              <a:extLst>
                <a:ext uri="{FF2B5EF4-FFF2-40B4-BE49-F238E27FC236}">
                  <a16:creationId xmlns:a16="http://schemas.microsoft.com/office/drawing/2014/main" id="{748EFD5B-3F5C-4E79-86A9-9994C86198D5}"/>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75817" name="Line 9">
              <a:extLst>
                <a:ext uri="{FF2B5EF4-FFF2-40B4-BE49-F238E27FC236}">
                  <a16:creationId xmlns:a16="http://schemas.microsoft.com/office/drawing/2014/main" id="{1BCF20A5-8082-475F-AC6A-2D564A148EBE}"/>
                </a:ext>
              </a:extLst>
            </p:cNvPr>
            <p:cNvSpPr>
              <a:spLocks noChangeShapeType="1"/>
            </p:cNvSpPr>
            <p:nvPr/>
          </p:nvSpPr>
          <p:spPr bwMode="blackWhite">
            <a:xfrm>
              <a:off x="2544" y="2496"/>
              <a:ext cx="672" cy="0"/>
            </a:xfrm>
            <a:prstGeom prst="line">
              <a:avLst/>
            </a:prstGeom>
            <a:noFill/>
            <a:ln w="57150">
              <a:solidFill>
                <a:schemeClr val="tx1"/>
              </a:solidFill>
              <a:round/>
              <a:headEnd/>
              <a:tailEn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sp>
        <p:nvSpPr>
          <p:cNvPr id="375818" name="Line 10">
            <a:extLst>
              <a:ext uri="{FF2B5EF4-FFF2-40B4-BE49-F238E27FC236}">
                <a16:creationId xmlns:a16="http://schemas.microsoft.com/office/drawing/2014/main" id="{C6C7EF83-D04B-454E-8A1A-292F13DDE12A}"/>
              </a:ext>
            </a:extLst>
          </p:cNvPr>
          <p:cNvSpPr>
            <a:spLocks noChangeShapeType="1"/>
          </p:cNvSpPr>
          <p:nvPr/>
        </p:nvSpPr>
        <p:spPr bwMode="blackWhite">
          <a:xfrm rot="16200000">
            <a:off x="6817339" y="2932408"/>
            <a:ext cx="0" cy="990600"/>
          </a:xfrm>
          <a:prstGeom prst="line">
            <a:avLst/>
          </a:prstGeom>
          <a:noFill/>
          <a:ln w="57150">
            <a:solidFill>
              <a:schemeClr val="tx1"/>
            </a:solidFill>
            <a:round/>
            <a:headEnd/>
            <a:tailEnd type="triangle" w="med" len="me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nvGrpSpPr>
          <p:cNvPr id="375819" name="Group 11">
            <a:extLst>
              <a:ext uri="{FF2B5EF4-FFF2-40B4-BE49-F238E27FC236}">
                <a16:creationId xmlns:a16="http://schemas.microsoft.com/office/drawing/2014/main" id="{5589F245-619D-4C95-9EB8-161F6F2837F2}"/>
              </a:ext>
            </a:extLst>
          </p:cNvPr>
          <p:cNvGrpSpPr>
            <a:grpSpLocks/>
          </p:cNvGrpSpPr>
          <p:nvPr/>
        </p:nvGrpSpPr>
        <p:grpSpPr bwMode="auto">
          <a:xfrm>
            <a:off x="2461181" y="2125405"/>
            <a:ext cx="2808287" cy="2291644"/>
            <a:chOff x="836" y="1175"/>
            <a:chExt cx="1344" cy="1856"/>
          </a:xfrm>
        </p:grpSpPr>
        <p:sp>
          <p:nvSpPr>
            <p:cNvPr id="375820" name="Text Box 12">
              <a:extLst>
                <a:ext uri="{FF2B5EF4-FFF2-40B4-BE49-F238E27FC236}">
                  <a16:creationId xmlns:a16="http://schemas.microsoft.com/office/drawing/2014/main" id="{0FB42529-EA8F-47DA-936D-A321472E2C29}"/>
                </a:ext>
              </a:extLst>
            </p:cNvPr>
            <p:cNvSpPr txBox="1">
              <a:spLocks noChangeArrowheads="1"/>
            </p:cNvSpPr>
            <p:nvPr/>
          </p:nvSpPr>
          <p:spPr bwMode="blackWhite">
            <a:xfrm>
              <a:off x="864" y="1175"/>
              <a:ext cx="1316" cy="800"/>
            </a:xfrm>
            <a:prstGeom prst="rect">
              <a:avLst/>
            </a:prstGeom>
            <a:solidFill>
              <a:srgbClr val="FF9933"/>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5000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Current-Employee Referrals</a:t>
              </a:r>
            </a:p>
          </p:txBody>
        </p:sp>
        <p:sp>
          <p:nvSpPr>
            <p:cNvPr id="375821" name="Text Box 13">
              <a:extLst>
                <a:ext uri="{FF2B5EF4-FFF2-40B4-BE49-F238E27FC236}">
                  <a16:creationId xmlns:a16="http://schemas.microsoft.com/office/drawing/2014/main" id="{B0A88C98-15F5-401E-B4CC-E67759AC6F82}"/>
                </a:ext>
              </a:extLst>
            </p:cNvPr>
            <p:cNvSpPr txBox="1">
              <a:spLocks noChangeArrowheads="1"/>
            </p:cNvSpPr>
            <p:nvPr/>
          </p:nvSpPr>
          <p:spPr bwMode="blackWhite">
            <a:xfrm>
              <a:off x="836" y="2231"/>
              <a:ext cx="1344" cy="800"/>
            </a:xfrm>
            <a:prstGeom prst="rect">
              <a:avLst/>
            </a:prstGeom>
            <a:solidFill>
              <a:srgbClr val="FF00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5000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Re-Recruiting of Former Employees and Applicants</a:t>
              </a:r>
            </a:p>
          </p:txBody>
        </p:sp>
      </p:grpSp>
      <p:sp>
        <p:nvSpPr>
          <p:cNvPr id="375823" name="Text Box 15">
            <a:extLst>
              <a:ext uri="{FF2B5EF4-FFF2-40B4-BE49-F238E27FC236}">
                <a16:creationId xmlns:a16="http://schemas.microsoft.com/office/drawing/2014/main" id="{4EA3128B-3C0B-4241-95CF-8D27A0E9A763}"/>
              </a:ext>
            </a:extLst>
          </p:cNvPr>
          <p:cNvSpPr txBox="1">
            <a:spLocks noChangeArrowheads="1"/>
          </p:cNvSpPr>
          <p:nvPr/>
        </p:nvSpPr>
        <p:spPr bwMode="blackWhite">
          <a:xfrm>
            <a:off x="7467600" y="2819400"/>
            <a:ext cx="2575302" cy="1219200"/>
          </a:xfrm>
          <a:prstGeom prst="rect">
            <a:avLst/>
          </a:prstGeom>
          <a:solidFill>
            <a:srgbClr val="CC33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eaLnBrk="0" fontAlgn="base" hangingPunct="0">
              <a:spcBef>
                <a:spcPct val="5000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Employee-Focused Recruiting</a:t>
            </a:r>
          </a:p>
        </p:txBody>
      </p:sp>
      <p:sp>
        <p:nvSpPr>
          <p:cNvPr id="3" name="Rectangle 3">
            <a:extLst>
              <a:ext uri="{FF2B5EF4-FFF2-40B4-BE49-F238E27FC236}">
                <a16:creationId xmlns:a16="http://schemas.microsoft.com/office/drawing/2014/main" id="{80951297-24DC-AE11-E74A-1A39BE87B7BF}"/>
              </a:ext>
            </a:extLst>
          </p:cNvPr>
          <p:cNvSpPr>
            <a:spLocks noChangeArrowheads="1"/>
          </p:cNvSpPr>
          <p:nvPr/>
        </p:nvSpPr>
        <p:spPr bwMode="auto">
          <a:xfrm>
            <a:off x="5562600"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7-8</a:t>
            </a:r>
          </a:p>
        </p:txBody>
      </p:sp>
    </p:spTree>
    <p:custDataLst>
      <p:tags r:id="rId1"/>
    </p:custDataLst>
    <p:extLst>
      <p:ext uri="{BB962C8B-B14F-4D97-AF65-F5344CB8AC3E}">
        <p14:creationId xmlns:p14="http://schemas.microsoft.com/office/powerpoint/2010/main" val="1324436288"/>
      </p:ext>
    </p:extLst>
  </p:cSld>
  <p:clrMapOvr>
    <a:masterClrMapping/>
  </p:clrMapOvr>
  <p:transition advTm="145587">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75819"/>
                                        </p:tgtEl>
                                        <p:attrNameLst>
                                          <p:attrName>style.visibility</p:attrName>
                                        </p:attrNameLst>
                                      </p:cBhvr>
                                      <p:to>
                                        <p:strVal val="visible"/>
                                      </p:to>
                                    </p:set>
                                    <p:animEffect transition="in" filter="wipe(left)">
                                      <p:cBhvr>
                                        <p:cTn id="7" dur="500"/>
                                        <p:tgtEl>
                                          <p:spTgt spid="375819"/>
                                        </p:tgtEl>
                                      </p:cBhvr>
                                    </p:animEffect>
                                  </p:childTnLst>
                                </p:cTn>
                              </p:par>
                            </p:childTnLst>
                          </p:cTn>
                        </p:par>
                        <p:par>
                          <p:cTn id="8" fill="hold" nodeType="afterGroup">
                            <p:stCondLst>
                              <p:cond delay="500"/>
                            </p:stCondLst>
                            <p:childTnLst>
                              <p:par>
                                <p:cTn id="9" presetID="16" presetClass="entr" presetSubtype="26" fill="hold" nodeType="afterEffect">
                                  <p:stCondLst>
                                    <p:cond delay="0"/>
                                  </p:stCondLst>
                                  <p:childTnLst>
                                    <p:set>
                                      <p:cBhvr>
                                        <p:cTn id="10" dur="1" fill="hold">
                                          <p:stCondLst>
                                            <p:cond delay="0"/>
                                          </p:stCondLst>
                                        </p:cTn>
                                        <p:tgtEl>
                                          <p:spTgt spid="375814"/>
                                        </p:tgtEl>
                                        <p:attrNameLst>
                                          <p:attrName>style.visibility</p:attrName>
                                        </p:attrNameLst>
                                      </p:cBhvr>
                                      <p:to>
                                        <p:strVal val="visible"/>
                                      </p:to>
                                    </p:set>
                                    <p:animEffect transition="in" filter="barn(inHorizontal)">
                                      <p:cBhvr>
                                        <p:cTn id="11" dur="500"/>
                                        <p:tgtEl>
                                          <p:spTgt spid="375814"/>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5818"/>
                                        </p:tgtEl>
                                        <p:attrNameLst>
                                          <p:attrName>style.visibility</p:attrName>
                                        </p:attrNameLst>
                                      </p:cBhvr>
                                      <p:to>
                                        <p:strVal val="visible"/>
                                      </p:to>
                                    </p:set>
                                    <p:animEffect transition="in" filter="wipe(left)">
                                      <p:cBhvr>
                                        <p:cTn id="15" dur="500"/>
                                        <p:tgtEl>
                                          <p:spTgt spid="375818"/>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5823"/>
                                        </p:tgtEl>
                                        <p:attrNameLst>
                                          <p:attrName>style.visibility</p:attrName>
                                        </p:attrNameLst>
                                      </p:cBhvr>
                                      <p:to>
                                        <p:strVal val="visible"/>
                                      </p:to>
                                    </p:set>
                                    <p:animEffect transition="in" filter="wipe(left)">
                                      <p:cBhvr>
                                        <p:cTn id="19" dur="500"/>
                                        <p:tgtEl>
                                          <p:spTgt spid="3758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23"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a:extLst>
              <a:ext uri="{FF2B5EF4-FFF2-40B4-BE49-F238E27FC236}">
                <a16:creationId xmlns:a16="http://schemas.microsoft.com/office/drawing/2014/main" id="{907B1293-C19C-488B-B222-E12229F836DE}"/>
              </a:ext>
            </a:extLst>
          </p:cNvPr>
          <p:cNvSpPr>
            <a:spLocks noGrp="1" noChangeArrowheads="1"/>
          </p:cNvSpPr>
          <p:nvPr>
            <p:ph type="title"/>
          </p:nvPr>
        </p:nvSpPr>
        <p:spPr>
          <a:xfrm>
            <a:off x="2752324" y="555167"/>
            <a:ext cx="5938044" cy="396875"/>
          </a:xfrm>
        </p:spPr>
        <p:txBody>
          <a:bodyPr/>
          <a:lstStyle/>
          <a:p>
            <a:pPr algn="ctr" eaLnBrk="1" hangingPunct="1"/>
            <a:r>
              <a:rPr lang="en-US" altLang="en-US" dirty="0"/>
              <a:t>External Sources for Recruiting</a:t>
            </a:r>
          </a:p>
        </p:txBody>
      </p:sp>
      <p:sp>
        <p:nvSpPr>
          <p:cNvPr id="377859" name="Line 3">
            <a:extLst>
              <a:ext uri="{FF2B5EF4-FFF2-40B4-BE49-F238E27FC236}">
                <a16:creationId xmlns:a16="http://schemas.microsoft.com/office/drawing/2014/main" id="{D32C0B57-965D-436E-92BD-1AE9250D6FC0}"/>
              </a:ext>
            </a:extLst>
          </p:cNvPr>
          <p:cNvSpPr>
            <a:spLocks noChangeShapeType="1"/>
          </p:cNvSpPr>
          <p:nvPr/>
        </p:nvSpPr>
        <p:spPr bwMode="blackWhite">
          <a:xfrm rot="18900000">
            <a:off x="7449911" y="4149728"/>
            <a:ext cx="1588" cy="890587"/>
          </a:xfrm>
          <a:prstGeom prst="line">
            <a:avLst/>
          </a:prstGeom>
          <a:noFill/>
          <a:ln w="76200">
            <a:solidFill>
              <a:srgbClr val="FF00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60" name="Line 4">
            <a:extLst>
              <a:ext uri="{FF2B5EF4-FFF2-40B4-BE49-F238E27FC236}">
                <a16:creationId xmlns:a16="http://schemas.microsoft.com/office/drawing/2014/main" id="{E6C2E1CF-E27B-4B3C-8B9D-E11F6CC8AABF}"/>
              </a:ext>
            </a:extLst>
          </p:cNvPr>
          <p:cNvSpPr>
            <a:spLocks noChangeShapeType="1"/>
          </p:cNvSpPr>
          <p:nvPr/>
        </p:nvSpPr>
        <p:spPr bwMode="blackWhite">
          <a:xfrm rot="32351">
            <a:off x="4038601" y="3730985"/>
            <a:ext cx="990633" cy="2457"/>
          </a:xfrm>
          <a:prstGeom prst="line">
            <a:avLst/>
          </a:prstGeom>
          <a:noFill/>
          <a:ln w="76200">
            <a:solidFill>
              <a:srgbClr val="F42E00"/>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sp>
        <p:nvSpPr>
          <p:cNvPr id="377861" name="Line 5">
            <a:extLst>
              <a:ext uri="{FF2B5EF4-FFF2-40B4-BE49-F238E27FC236}">
                <a16:creationId xmlns:a16="http://schemas.microsoft.com/office/drawing/2014/main" id="{4233D34B-27CB-4A6E-A48A-DD47618C5428}"/>
              </a:ext>
            </a:extLst>
          </p:cNvPr>
          <p:cNvSpPr>
            <a:spLocks noChangeShapeType="1"/>
          </p:cNvSpPr>
          <p:nvPr/>
        </p:nvSpPr>
        <p:spPr bwMode="blackWhite">
          <a:xfrm rot="13467046">
            <a:off x="4712755" y="2989908"/>
            <a:ext cx="1176337" cy="1588"/>
          </a:xfrm>
          <a:prstGeom prst="line">
            <a:avLst/>
          </a:prstGeom>
          <a:noFill/>
          <a:ln w="76200">
            <a:solidFill>
              <a:srgbClr val="F42E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62" name="Line 6">
            <a:extLst>
              <a:ext uri="{FF2B5EF4-FFF2-40B4-BE49-F238E27FC236}">
                <a16:creationId xmlns:a16="http://schemas.microsoft.com/office/drawing/2014/main" id="{30962640-7B3A-4243-AE5C-80F62101AA04}"/>
              </a:ext>
            </a:extLst>
          </p:cNvPr>
          <p:cNvSpPr>
            <a:spLocks noChangeShapeType="1"/>
          </p:cNvSpPr>
          <p:nvPr/>
        </p:nvSpPr>
        <p:spPr bwMode="blackWhite">
          <a:xfrm rot="10823570">
            <a:off x="7934165" y="3831525"/>
            <a:ext cx="913110" cy="43626"/>
          </a:xfrm>
          <a:prstGeom prst="line">
            <a:avLst/>
          </a:prstGeom>
          <a:noFill/>
          <a:ln w="76200">
            <a:solidFill>
              <a:srgbClr val="F42E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63" name="Line 7">
            <a:extLst>
              <a:ext uri="{FF2B5EF4-FFF2-40B4-BE49-F238E27FC236}">
                <a16:creationId xmlns:a16="http://schemas.microsoft.com/office/drawing/2014/main" id="{AA3CFF8D-7FB3-4DAA-B2C1-C41BC54839F4}"/>
              </a:ext>
            </a:extLst>
          </p:cNvPr>
          <p:cNvSpPr>
            <a:spLocks noChangeShapeType="1"/>
          </p:cNvSpPr>
          <p:nvPr/>
        </p:nvSpPr>
        <p:spPr bwMode="blackWhite">
          <a:xfrm rot="18872351">
            <a:off x="7200242" y="3108382"/>
            <a:ext cx="952500" cy="0"/>
          </a:xfrm>
          <a:prstGeom prst="line">
            <a:avLst/>
          </a:prstGeom>
          <a:noFill/>
          <a:ln w="76200">
            <a:solidFill>
              <a:srgbClr val="F42E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64" name="AutoShape 8">
            <a:extLst>
              <a:ext uri="{FF2B5EF4-FFF2-40B4-BE49-F238E27FC236}">
                <a16:creationId xmlns:a16="http://schemas.microsoft.com/office/drawing/2014/main" id="{7AA9A92B-A2E0-46D0-84A7-48C5C7D4261A}"/>
              </a:ext>
            </a:extLst>
          </p:cNvPr>
          <p:cNvSpPr>
            <a:spLocks noChangeArrowheads="1"/>
          </p:cNvSpPr>
          <p:nvPr/>
        </p:nvSpPr>
        <p:spPr bwMode="blackWhite">
          <a:xfrm>
            <a:off x="6843701" y="4887915"/>
            <a:ext cx="3094038" cy="827087"/>
          </a:xfrm>
          <a:prstGeom prst="roundRect">
            <a:avLst>
              <a:gd name="adj" fmla="val 16667"/>
            </a:avLst>
          </a:prstGeom>
          <a:gradFill rotWithShape="0">
            <a:gsLst>
              <a:gs pos="0">
                <a:srgbClr val="FF00FF">
                  <a:gamma/>
                  <a:shade val="46275"/>
                  <a:invGamma/>
                </a:srgbClr>
              </a:gs>
              <a:gs pos="50000">
                <a:srgbClr val="FF00FF"/>
              </a:gs>
              <a:gs pos="100000">
                <a:srgbClr val="FF00FF">
                  <a:gamma/>
                  <a:shade val="46275"/>
                  <a:invGamma/>
                </a:srgbClr>
              </a:gs>
            </a:gsLst>
            <a:lin ang="5400000" scaled="1"/>
          </a:gradFill>
          <a:ln w="9525">
            <a:solidFill>
              <a:srgbClr val="000000"/>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Employment Agencies</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and Search Firms</a:t>
            </a:r>
          </a:p>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(now often AI-enhanced).</a:t>
            </a:r>
          </a:p>
        </p:txBody>
      </p:sp>
      <p:sp>
        <p:nvSpPr>
          <p:cNvPr id="377865" name="AutoShape 9">
            <a:extLst>
              <a:ext uri="{FF2B5EF4-FFF2-40B4-BE49-F238E27FC236}">
                <a16:creationId xmlns:a16="http://schemas.microsoft.com/office/drawing/2014/main" id="{59564D0C-5389-4500-9906-FC6F120233DA}"/>
              </a:ext>
            </a:extLst>
          </p:cNvPr>
          <p:cNvSpPr>
            <a:spLocks noChangeArrowheads="1"/>
          </p:cNvSpPr>
          <p:nvPr/>
        </p:nvSpPr>
        <p:spPr bwMode="blackWhite">
          <a:xfrm>
            <a:off x="2629426" y="1896133"/>
            <a:ext cx="2251075" cy="915094"/>
          </a:xfrm>
          <a:prstGeom prst="roundRect">
            <a:avLst>
              <a:gd name="adj" fmla="val 16667"/>
            </a:avLst>
          </a:prstGeom>
          <a:gradFill rotWithShape="0">
            <a:gsLst>
              <a:gs pos="0">
                <a:srgbClr val="969696">
                  <a:gamma/>
                  <a:shade val="46275"/>
                  <a:invGamma/>
                </a:srgbClr>
              </a:gs>
              <a:gs pos="50000">
                <a:srgbClr val="969696"/>
              </a:gs>
              <a:gs pos="100000">
                <a:srgbClr val="969696">
                  <a:gamma/>
                  <a:shade val="46275"/>
                  <a:invGamma/>
                </a:srgbClr>
              </a:gs>
            </a:gsLst>
            <a:lin ang="5400000" scaled="1"/>
          </a:gradFill>
          <a:ln w="9525">
            <a:solidFill>
              <a:srgbClr val="808080"/>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College and </a:t>
            </a:r>
          </a:p>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University </a:t>
            </a:r>
          </a:p>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Recruiting</a:t>
            </a:r>
          </a:p>
        </p:txBody>
      </p:sp>
      <p:sp>
        <p:nvSpPr>
          <p:cNvPr id="377866" name="AutoShape 10">
            <a:extLst>
              <a:ext uri="{FF2B5EF4-FFF2-40B4-BE49-F238E27FC236}">
                <a16:creationId xmlns:a16="http://schemas.microsoft.com/office/drawing/2014/main" id="{F0372462-E51C-4D05-8028-9461D4ACD111}"/>
              </a:ext>
            </a:extLst>
          </p:cNvPr>
          <p:cNvSpPr>
            <a:spLocks noChangeArrowheads="1"/>
          </p:cNvSpPr>
          <p:nvPr/>
        </p:nvSpPr>
        <p:spPr bwMode="blackWhite">
          <a:xfrm>
            <a:off x="7972421" y="1823364"/>
            <a:ext cx="2695575" cy="995396"/>
          </a:xfrm>
          <a:prstGeom prst="roundRect">
            <a:avLst>
              <a:gd name="adj" fmla="val 16667"/>
            </a:avLst>
          </a:prstGeom>
          <a:gradFill rotWithShape="0">
            <a:gsLst>
              <a:gs pos="0">
                <a:srgbClr val="FF6600">
                  <a:gamma/>
                  <a:shade val="46275"/>
                  <a:invGamma/>
                </a:srgbClr>
              </a:gs>
              <a:gs pos="50000">
                <a:srgbClr val="FF6600"/>
              </a:gs>
              <a:gs pos="100000">
                <a:srgbClr val="FF6600">
                  <a:gamma/>
                  <a:shade val="46275"/>
                  <a:invGamma/>
                </a:srgbClr>
              </a:gs>
            </a:gsLst>
            <a:lin ang="5400000" scaled="1"/>
          </a:gradFill>
          <a:ln w="9525">
            <a:solidFill>
              <a:srgbClr val="993300"/>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High Schools and </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Technical Schools</a:t>
            </a:r>
          </a:p>
        </p:txBody>
      </p:sp>
      <p:sp>
        <p:nvSpPr>
          <p:cNvPr id="377867" name="AutoShape 11">
            <a:extLst>
              <a:ext uri="{FF2B5EF4-FFF2-40B4-BE49-F238E27FC236}">
                <a16:creationId xmlns:a16="http://schemas.microsoft.com/office/drawing/2014/main" id="{CE3DCA10-9BBC-456B-925E-36AFD747148E}"/>
              </a:ext>
            </a:extLst>
          </p:cNvPr>
          <p:cNvSpPr>
            <a:spLocks noChangeArrowheads="1"/>
          </p:cNvSpPr>
          <p:nvPr/>
        </p:nvSpPr>
        <p:spPr bwMode="blackWhite">
          <a:xfrm>
            <a:off x="8847414" y="3482899"/>
            <a:ext cx="1798638" cy="827087"/>
          </a:xfrm>
          <a:prstGeom prst="roundRect">
            <a:avLst>
              <a:gd name="adj" fmla="val 16667"/>
            </a:avLst>
          </a:prstGeom>
          <a:gradFill rotWithShape="0">
            <a:gsLst>
              <a:gs pos="0">
                <a:srgbClr val="FF0000">
                  <a:gamma/>
                  <a:shade val="46275"/>
                  <a:invGamma/>
                </a:srgbClr>
              </a:gs>
              <a:gs pos="50000">
                <a:srgbClr val="FF0000"/>
              </a:gs>
              <a:gs pos="100000">
                <a:srgbClr val="FF0000">
                  <a:gamma/>
                  <a:shade val="46275"/>
                  <a:invGamma/>
                </a:srgbClr>
              </a:gs>
            </a:gsLst>
            <a:lin ang="5400000" scaled="1"/>
          </a:gradFill>
          <a:ln w="9525">
            <a:solidFill>
              <a:srgbClr val="800000"/>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Labor</a:t>
            </a:r>
          </a:p>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Unions</a:t>
            </a:r>
          </a:p>
        </p:txBody>
      </p:sp>
      <p:sp>
        <p:nvSpPr>
          <p:cNvPr id="377868" name="Oval 12">
            <a:extLst>
              <a:ext uri="{FF2B5EF4-FFF2-40B4-BE49-F238E27FC236}">
                <a16:creationId xmlns:a16="http://schemas.microsoft.com/office/drawing/2014/main" id="{C1D8BAF3-F010-4F2E-88AE-BE0CE59D69EC}"/>
              </a:ext>
            </a:extLst>
          </p:cNvPr>
          <p:cNvSpPr>
            <a:spLocks noChangeArrowheads="1"/>
          </p:cNvSpPr>
          <p:nvPr/>
        </p:nvSpPr>
        <p:spPr bwMode="blackWhite">
          <a:xfrm>
            <a:off x="5029201" y="3286439"/>
            <a:ext cx="2905125" cy="1015686"/>
          </a:xfrm>
          <a:prstGeom prst="ellipse">
            <a:avLst/>
          </a:prstGeom>
          <a:gradFill rotWithShape="0">
            <a:gsLst>
              <a:gs pos="0">
                <a:srgbClr val="0000FF"/>
              </a:gs>
              <a:gs pos="100000">
                <a:srgbClr val="0000FF">
                  <a:gamma/>
                  <a:shade val="46275"/>
                  <a:invGamma/>
                </a:srgbClr>
              </a:gs>
            </a:gsLst>
            <a:path path="shape">
              <a:fillToRect l="50000" t="50000" r="50000" b="50000"/>
            </a:path>
          </a:gradFill>
          <a:ln w="9525">
            <a:solidFill>
              <a:srgbClr val="0000FF"/>
            </a:solidFill>
            <a:round/>
            <a:headEnd/>
            <a:tailEnd/>
          </a:ln>
          <a:effectLst/>
        </p:spPr>
        <p:txBody>
          <a:bodyPr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External Recruiting Sources</a:t>
            </a:r>
          </a:p>
        </p:txBody>
      </p:sp>
      <p:sp>
        <p:nvSpPr>
          <p:cNvPr id="377869" name="AutoShape 13">
            <a:extLst>
              <a:ext uri="{FF2B5EF4-FFF2-40B4-BE49-F238E27FC236}">
                <a16:creationId xmlns:a16="http://schemas.microsoft.com/office/drawing/2014/main" id="{A52DC1AB-073C-438A-8ECA-4E73BDF7D8E1}"/>
              </a:ext>
            </a:extLst>
          </p:cNvPr>
          <p:cNvSpPr>
            <a:spLocks noChangeArrowheads="1"/>
          </p:cNvSpPr>
          <p:nvPr/>
        </p:nvSpPr>
        <p:spPr bwMode="blackWhite">
          <a:xfrm>
            <a:off x="1749427" y="3374446"/>
            <a:ext cx="2251075" cy="827087"/>
          </a:xfrm>
          <a:prstGeom prst="roundRect">
            <a:avLst>
              <a:gd name="adj" fmla="val 16667"/>
            </a:avLst>
          </a:prstGeom>
          <a:gradFill rotWithShape="0">
            <a:gsLst>
              <a:gs pos="0">
                <a:srgbClr val="669900">
                  <a:gamma/>
                  <a:shade val="46275"/>
                  <a:invGamma/>
                </a:srgbClr>
              </a:gs>
              <a:gs pos="50000">
                <a:srgbClr val="669900"/>
              </a:gs>
              <a:gs pos="100000">
                <a:srgbClr val="669900">
                  <a:gamma/>
                  <a:shade val="46275"/>
                  <a:invGamma/>
                </a:srgbClr>
              </a:gs>
            </a:gsLst>
            <a:lin ang="5400000" scaled="1"/>
          </a:gradFill>
          <a:ln w="9525">
            <a:solidFill>
              <a:srgbClr val="339966"/>
            </a:solidFill>
            <a:round/>
            <a:headEnd/>
            <a:tailEnd/>
          </a:ln>
          <a:effectLst/>
        </p:spPr>
        <p:txBody>
          <a:bodyPr wrap="none" anchor="ctr" anchorCtr="1"/>
          <a:lstStyle/>
          <a:p>
            <a:pPr algn="ctr">
              <a:lnSpc>
                <a:spcPct val="80000"/>
              </a:lnSpc>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Media Sources</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and Job Fairs</a:t>
            </a:r>
          </a:p>
        </p:txBody>
      </p:sp>
      <p:sp>
        <p:nvSpPr>
          <p:cNvPr id="377870" name="Line 14">
            <a:extLst>
              <a:ext uri="{FF2B5EF4-FFF2-40B4-BE49-F238E27FC236}">
                <a16:creationId xmlns:a16="http://schemas.microsoft.com/office/drawing/2014/main" id="{C0D6B6DC-96FF-4F6F-8F6C-D6F1AE203243}"/>
              </a:ext>
            </a:extLst>
          </p:cNvPr>
          <p:cNvSpPr>
            <a:spLocks noChangeShapeType="1"/>
          </p:cNvSpPr>
          <p:nvPr/>
        </p:nvSpPr>
        <p:spPr bwMode="blackWhite">
          <a:xfrm rot="13500000" flipV="1">
            <a:off x="5332829" y="4061355"/>
            <a:ext cx="0" cy="968375"/>
          </a:xfrm>
          <a:prstGeom prst="line">
            <a:avLst/>
          </a:prstGeom>
          <a:noFill/>
          <a:ln w="76200">
            <a:solidFill>
              <a:srgbClr val="FF00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7871" name="AutoShape 15">
            <a:extLst>
              <a:ext uri="{FF2B5EF4-FFF2-40B4-BE49-F238E27FC236}">
                <a16:creationId xmlns:a16="http://schemas.microsoft.com/office/drawing/2014/main" id="{A5CC164A-4F51-407C-A72E-BBB8F88A94D4}"/>
              </a:ext>
            </a:extLst>
          </p:cNvPr>
          <p:cNvSpPr>
            <a:spLocks noChangeArrowheads="1"/>
          </p:cNvSpPr>
          <p:nvPr/>
        </p:nvSpPr>
        <p:spPr bwMode="blackWhite">
          <a:xfrm>
            <a:off x="3675063" y="4927948"/>
            <a:ext cx="2251075" cy="827087"/>
          </a:xfrm>
          <a:prstGeom prst="roundRect">
            <a:avLst>
              <a:gd name="adj" fmla="val 16667"/>
            </a:avLst>
          </a:prstGeom>
          <a:gradFill rotWithShape="0">
            <a:gsLst>
              <a:gs pos="0">
                <a:srgbClr val="FFFF99">
                  <a:gamma/>
                  <a:shade val="16078"/>
                  <a:invGamma/>
                </a:srgbClr>
              </a:gs>
              <a:gs pos="50000">
                <a:srgbClr val="FFFF99"/>
              </a:gs>
              <a:gs pos="100000">
                <a:srgbClr val="FFFF99">
                  <a:gamma/>
                  <a:shade val="16078"/>
                  <a:invGamma/>
                </a:srgbClr>
              </a:gs>
            </a:gsLst>
            <a:lin ang="5400000" scaled="1"/>
          </a:gradFill>
          <a:ln w="9525">
            <a:solidFill>
              <a:schemeClr val="bg2"/>
            </a:solidFill>
            <a:round/>
            <a:headEnd/>
            <a:tailEnd/>
          </a:ln>
          <a:effectLst/>
        </p:spPr>
        <p:txBody>
          <a:bodyPr wrap="none" anchor="ctr" anchorCtr="1"/>
          <a:lstStyle/>
          <a:p>
            <a:pPr algn="ctr">
              <a:lnSpc>
                <a:spcPct val="80000"/>
              </a:lnSpc>
              <a:defRPr/>
            </a:pPr>
            <a:r>
              <a:rPr lang="en-US" altLang="en-US" sz="2000" b="1" dirty="0">
                <a:effectLst>
                  <a:outerShdw blurRad="38100" dist="38100" dir="2700000" algn="tl">
                    <a:srgbClr val="FFFFFF"/>
                  </a:outerShdw>
                </a:effectLst>
                <a:latin typeface="Arial" panose="020B0604020202020204" pitchFamily="34" charset="0"/>
              </a:rPr>
              <a:t>Competitive</a:t>
            </a:r>
          </a:p>
          <a:p>
            <a:pPr algn="ctr">
              <a:lnSpc>
                <a:spcPct val="80000"/>
              </a:lnSpc>
              <a:defRPr/>
            </a:pPr>
            <a:r>
              <a:rPr lang="en-US" altLang="en-US" sz="2000" b="1" dirty="0">
                <a:effectLst>
                  <a:outerShdw blurRad="38100" dist="38100" dir="2700000" algn="tl">
                    <a:srgbClr val="FFFFFF"/>
                  </a:outerShdw>
                </a:effectLst>
                <a:latin typeface="Arial" panose="020B0604020202020204" pitchFamily="34" charset="0"/>
              </a:rPr>
              <a:t>Sources</a:t>
            </a:r>
          </a:p>
        </p:txBody>
      </p:sp>
      <p:sp>
        <p:nvSpPr>
          <p:cNvPr id="5" name="AutoShape 15">
            <a:extLst>
              <a:ext uri="{FF2B5EF4-FFF2-40B4-BE49-F238E27FC236}">
                <a16:creationId xmlns:a16="http://schemas.microsoft.com/office/drawing/2014/main" id="{CE514291-A544-6762-CCF5-7131C6B1872F}"/>
              </a:ext>
            </a:extLst>
          </p:cNvPr>
          <p:cNvSpPr>
            <a:spLocks noChangeArrowheads="1"/>
          </p:cNvSpPr>
          <p:nvPr/>
        </p:nvSpPr>
        <p:spPr bwMode="blackWhite">
          <a:xfrm>
            <a:off x="4872426" y="1177449"/>
            <a:ext cx="3099995" cy="824918"/>
          </a:xfrm>
          <a:prstGeom prst="roundRect">
            <a:avLst>
              <a:gd name="adj" fmla="val 16667"/>
            </a:avLst>
          </a:prstGeom>
          <a:solidFill>
            <a:schemeClr val="accent2"/>
          </a:solidFill>
          <a:ln w="9525">
            <a:solidFill>
              <a:schemeClr val="bg2"/>
            </a:solidFill>
            <a:round/>
            <a:headEnd/>
            <a:tailEnd/>
          </a:ln>
          <a:effectLst/>
        </p:spPr>
        <p:txBody>
          <a:bodyPr wrap="none" anchor="ctr" anchorCtr="1"/>
          <a:lstStyle/>
          <a:p>
            <a:pPr algn="ctr">
              <a:lnSpc>
                <a:spcPct val="80000"/>
              </a:lnSpc>
              <a:defRPr/>
            </a:pPr>
            <a:r>
              <a:rPr lang="en-US" altLang="en-US" sz="2000" b="1" dirty="0">
                <a:solidFill>
                  <a:schemeClr val="bg1"/>
                </a:solidFill>
                <a:latin typeface="Arial" panose="020B0604020202020204" pitchFamily="34" charset="0"/>
              </a:rPr>
              <a:t>Social media platforms </a:t>
            </a:r>
          </a:p>
          <a:p>
            <a:pPr algn="ctr">
              <a:lnSpc>
                <a:spcPct val="80000"/>
              </a:lnSpc>
              <a:defRPr/>
            </a:pPr>
            <a:r>
              <a:rPr lang="en-US" altLang="en-US" sz="2000" b="1" dirty="0">
                <a:solidFill>
                  <a:schemeClr val="bg1"/>
                </a:solidFill>
                <a:latin typeface="Arial" panose="020B0604020202020204" pitchFamily="34" charset="0"/>
              </a:rPr>
              <a:t>for targeted outreach</a:t>
            </a:r>
          </a:p>
        </p:txBody>
      </p:sp>
      <p:sp>
        <p:nvSpPr>
          <p:cNvPr id="6" name="Line 5">
            <a:extLst>
              <a:ext uri="{FF2B5EF4-FFF2-40B4-BE49-F238E27FC236}">
                <a16:creationId xmlns:a16="http://schemas.microsoft.com/office/drawing/2014/main" id="{382ABFD7-B3FC-BFCA-A68C-488B016AD545}"/>
              </a:ext>
            </a:extLst>
          </p:cNvPr>
          <p:cNvSpPr>
            <a:spLocks noChangeShapeType="1"/>
          </p:cNvSpPr>
          <p:nvPr/>
        </p:nvSpPr>
        <p:spPr bwMode="blackWhite">
          <a:xfrm rot="13467046">
            <a:off x="5986927" y="2172942"/>
            <a:ext cx="863904" cy="922033"/>
          </a:xfrm>
          <a:prstGeom prst="line">
            <a:avLst/>
          </a:prstGeom>
          <a:noFill/>
          <a:ln w="76200">
            <a:solidFill>
              <a:srgbClr val="F42E00"/>
            </a:solidFill>
            <a:round/>
            <a:headEnd type="triangle" w="med" len="me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 name="Rectangle 3">
            <a:extLst>
              <a:ext uri="{FF2B5EF4-FFF2-40B4-BE49-F238E27FC236}">
                <a16:creationId xmlns:a16="http://schemas.microsoft.com/office/drawing/2014/main" id="{EE94B5D0-0B52-8B18-223F-F4C2A7C87461}"/>
              </a:ext>
            </a:extLst>
          </p:cNvPr>
          <p:cNvSpPr>
            <a:spLocks noChangeArrowheads="1"/>
          </p:cNvSpPr>
          <p:nvPr/>
        </p:nvSpPr>
        <p:spPr bwMode="auto">
          <a:xfrm>
            <a:off x="5562600"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7-9</a:t>
            </a:r>
          </a:p>
        </p:txBody>
      </p:sp>
    </p:spTree>
  </p:cSld>
  <p:clrMapOvr>
    <a:masterClrMapping/>
  </p:clrMapOvr>
  <p:transition advTm="241358">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7868"/>
                                        </p:tgtEl>
                                        <p:attrNameLst>
                                          <p:attrName>style.visibility</p:attrName>
                                        </p:attrNameLst>
                                      </p:cBhvr>
                                      <p:to>
                                        <p:strVal val="visible"/>
                                      </p:to>
                                    </p:set>
                                    <p:animEffect transition="in" filter="box(out)">
                                      <p:cBhvr>
                                        <p:cTn id="7" dur="500"/>
                                        <p:tgtEl>
                                          <p:spTgt spid="377868"/>
                                        </p:tgtEl>
                                      </p:cBhvr>
                                    </p:animEffect>
                                  </p:childTnLst>
                                </p:cTn>
                              </p:par>
                            </p:childTnLst>
                          </p:cTn>
                        </p:par>
                        <p:par>
                          <p:cTn id="8" fill="hold" nodeType="afterGroup">
                            <p:stCondLst>
                              <p:cond delay="500"/>
                            </p:stCondLst>
                            <p:childTnLst>
                              <p:par>
                                <p:cTn id="9" presetID="4" presetClass="entr" presetSubtype="32" fill="hold" grpId="0" nodeType="afterEffect">
                                  <p:stCondLst>
                                    <p:cond delay="0"/>
                                  </p:stCondLst>
                                  <p:childTnLst>
                                    <p:set>
                                      <p:cBhvr>
                                        <p:cTn id="10" dur="1" fill="hold">
                                          <p:stCondLst>
                                            <p:cond delay="0"/>
                                          </p:stCondLst>
                                        </p:cTn>
                                        <p:tgtEl>
                                          <p:spTgt spid="377865"/>
                                        </p:tgtEl>
                                        <p:attrNameLst>
                                          <p:attrName>style.visibility</p:attrName>
                                        </p:attrNameLst>
                                      </p:cBhvr>
                                      <p:to>
                                        <p:strVal val="visible"/>
                                      </p:to>
                                    </p:set>
                                    <p:animEffect transition="in" filter="box(out)">
                                      <p:cBhvr>
                                        <p:cTn id="11" dur="500"/>
                                        <p:tgtEl>
                                          <p:spTgt spid="377865"/>
                                        </p:tgtEl>
                                      </p:cBhvr>
                                    </p:animEffect>
                                  </p:childTnLst>
                                </p:cTn>
                              </p:par>
                            </p:childTnLst>
                          </p:cTn>
                        </p:par>
                        <p:par>
                          <p:cTn id="12" fill="hold" nodeType="afterGroup">
                            <p:stCondLst>
                              <p:cond delay="1000"/>
                            </p:stCondLst>
                            <p:childTnLst>
                              <p:par>
                                <p:cTn id="13" presetID="18" presetClass="entr" presetSubtype="6" fill="hold" nodeType="afterEffect">
                                  <p:stCondLst>
                                    <p:cond delay="0"/>
                                  </p:stCondLst>
                                  <p:childTnLst>
                                    <p:set>
                                      <p:cBhvr>
                                        <p:cTn id="14" dur="1" fill="hold">
                                          <p:stCondLst>
                                            <p:cond delay="0"/>
                                          </p:stCondLst>
                                        </p:cTn>
                                        <p:tgtEl>
                                          <p:spTgt spid="377861"/>
                                        </p:tgtEl>
                                        <p:attrNameLst>
                                          <p:attrName>style.visibility</p:attrName>
                                        </p:attrNameLst>
                                      </p:cBhvr>
                                      <p:to>
                                        <p:strVal val="visible"/>
                                      </p:to>
                                    </p:set>
                                    <p:animEffect transition="in" filter="strips(downRight)">
                                      <p:cBhvr>
                                        <p:cTn id="15" dur="500"/>
                                        <p:tgtEl>
                                          <p:spTgt spid="377861"/>
                                        </p:tgtEl>
                                      </p:cBhvr>
                                    </p:animEffect>
                                  </p:childTnLst>
                                </p:cTn>
                              </p:par>
                            </p:childTnLst>
                          </p:cTn>
                        </p:par>
                        <p:par>
                          <p:cTn id="16" fill="hold" nodeType="afterGroup">
                            <p:stCondLst>
                              <p:cond delay="1500"/>
                            </p:stCondLst>
                            <p:childTnLst>
                              <p:par>
                                <p:cTn id="17" presetID="4" presetClass="entr" presetSubtype="32" fill="hold" grpId="0" nodeType="afterEffect">
                                  <p:stCondLst>
                                    <p:cond delay="0"/>
                                  </p:stCondLst>
                                  <p:childTnLst>
                                    <p:set>
                                      <p:cBhvr>
                                        <p:cTn id="18" dur="1" fill="hold">
                                          <p:stCondLst>
                                            <p:cond delay="0"/>
                                          </p:stCondLst>
                                        </p:cTn>
                                        <p:tgtEl>
                                          <p:spTgt spid="377866"/>
                                        </p:tgtEl>
                                        <p:attrNameLst>
                                          <p:attrName>style.visibility</p:attrName>
                                        </p:attrNameLst>
                                      </p:cBhvr>
                                      <p:to>
                                        <p:strVal val="visible"/>
                                      </p:to>
                                    </p:set>
                                    <p:animEffect transition="in" filter="box(out)">
                                      <p:cBhvr>
                                        <p:cTn id="19" dur="500"/>
                                        <p:tgtEl>
                                          <p:spTgt spid="377866"/>
                                        </p:tgtEl>
                                      </p:cBhvr>
                                    </p:animEffect>
                                  </p:childTnLst>
                                </p:cTn>
                              </p:par>
                            </p:childTnLst>
                          </p:cTn>
                        </p:par>
                        <p:par>
                          <p:cTn id="20" fill="hold" nodeType="afterGroup">
                            <p:stCondLst>
                              <p:cond delay="2000"/>
                            </p:stCondLst>
                            <p:childTnLst>
                              <p:par>
                                <p:cTn id="21" presetID="18" presetClass="entr" presetSubtype="12" fill="hold" nodeType="afterEffect">
                                  <p:stCondLst>
                                    <p:cond delay="0"/>
                                  </p:stCondLst>
                                  <p:childTnLst>
                                    <p:set>
                                      <p:cBhvr>
                                        <p:cTn id="22" dur="1" fill="hold">
                                          <p:stCondLst>
                                            <p:cond delay="0"/>
                                          </p:stCondLst>
                                        </p:cTn>
                                        <p:tgtEl>
                                          <p:spTgt spid="377863"/>
                                        </p:tgtEl>
                                        <p:attrNameLst>
                                          <p:attrName>style.visibility</p:attrName>
                                        </p:attrNameLst>
                                      </p:cBhvr>
                                      <p:to>
                                        <p:strVal val="visible"/>
                                      </p:to>
                                    </p:set>
                                    <p:animEffect transition="in" filter="strips(downLeft)">
                                      <p:cBhvr>
                                        <p:cTn id="23" dur="500"/>
                                        <p:tgtEl>
                                          <p:spTgt spid="377863"/>
                                        </p:tgtEl>
                                      </p:cBhvr>
                                    </p:animEffect>
                                  </p:childTnLst>
                                </p:cTn>
                              </p:par>
                            </p:childTnLst>
                          </p:cTn>
                        </p:par>
                        <p:par>
                          <p:cTn id="24" fill="hold" nodeType="afterGroup">
                            <p:stCondLst>
                              <p:cond delay="2500"/>
                            </p:stCondLst>
                            <p:childTnLst>
                              <p:par>
                                <p:cTn id="25" presetID="4" presetClass="entr" presetSubtype="32" fill="hold" grpId="0" nodeType="afterEffect">
                                  <p:stCondLst>
                                    <p:cond delay="0"/>
                                  </p:stCondLst>
                                  <p:childTnLst>
                                    <p:set>
                                      <p:cBhvr>
                                        <p:cTn id="26" dur="1" fill="hold">
                                          <p:stCondLst>
                                            <p:cond delay="0"/>
                                          </p:stCondLst>
                                        </p:cTn>
                                        <p:tgtEl>
                                          <p:spTgt spid="377867"/>
                                        </p:tgtEl>
                                        <p:attrNameLst>
                                          <p:attrName>style.visibility</p:attrName>
                                        </p:attrNameLst>
                                      </p:cBhvr>
                                      <p:to>
                                        <p:strVal val="visible"/>
                                      </p:to>
                                    </p:set>
                                    <p:animEffect transition="in" filter="box(out)">
                                      <p:cBhvr>
                                        <p:cTn id="27" dur="500"/>
                                        <p:tgtEl>
                                          <p:spTgt spid="377867"/>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377862"/>
                                        </p:tgtEl>
                                        <p:attrNameLst>
                                          <p:attrName>style.visibility</p:attrName>
                                        </p:attrNameLst>
                                      </p:cBhvr>
                                      <p:to>
                                        <p:strVal val="visible"/>
                                      </p:to>
                                    </p:set>
                                    <p:animEffect transition="in" filter="wipe(right)">
                                      <p:cBhvr>
                                        <p:cTn id="31" dur="500"/>
                                        <p:tgtEl>
                                          <p:spTgt spid="377862"/>
                                        </p:tgtEl>
                                      </p:cBhvr>
                                    </p:animEffect>
                                  </p:childTnLst>
                                </p:cTn>
                              </p:par>
                            </p:childTnLst>
                          </p:cTn>
                        </p:par>
                        <p:par>
                          <p:cTn id="32" fill="hold" nodeType="afterGroup">
                            <p:stCondLst>
                              <p:cond delay="3500"/>
                            </p:stCondLst>
                            <p:childTnLst>
                              <p:par>
                                <p:cTn id="33" presetID="4" presetClass="entr" presetSubtype="32" fill="hold" grpId="0" nodeType="afterEffect">
                                  <p:stCondLst>
                                    <p:cond delay="0"/>
                                  </p:stCondLst>
                                  <p:childTnLst>
                                    <p:set>
                                      <p:cBhvr>
                                        <p:cTn id="34" dur="1" fill="hold">
                                          <p:stCondLst>
                                            <p:cond delay="0"/>
                                          </p:stCondLst>
                                        </p:cTn>
                                        <p:tgtEl>
                                          <p:spTgt spid="377864"/>
                                        </p:tgtEl>
                                        <p:attrNameLst>
                                          <p:attrName>style.visibility</p:attrName>
                                        </p:attrNameLst>
                                      </p:cBhvr>
                                      <p:to>
                                        <p:strVal val="visible"/>
                                      </p:to>
                                    </p:set>
                                    <p:animEffect transition="in" filter="box(out)">
                                      <p:cBhvr>
                                        <p:cTn id="35" dur="500"/>
                                        <p:tgtEl>
                                          <p:spTgt spid="377864"/>
                                        </p:tgtEl>
                                      </p:cBhvr>
                                    </p:animEffect>
                                  </p:childTnLst>
                                </p:cTn>
                              </p:par>
                            </p:childTnLst>
                          </p:cTn>
                        </p:par>
                        <p:par>
                          <p:cTn id="36" fill="hold" nodeType="afterGroup">
                            <p:stCondLst>
                              <p:cond delay="4000"/>
                            </p:stCondLst>
                            <p:childTnLst>
                              <p:par>
                                <p:cTn id="37" presetID="18" presetClass="entr" presetSubtype="9" fill="hold" nodeType="afterEffect">
                                  <p:stCondLst>
                                    <p:cond delay="0"/>
                                  </p:stCondLst>
                                  <p:childTnLst>
                                    <p:set>
                                      <p:cBhvr>
                                        <p:cTn id="38" dur="1" fill="hold">
                                          <p:stCondLst>
                                            <p:cond delay="0"/>
                                          </p:stCondLst>
                                        </p:cTn>
                                        <p:tgtEl>
                                          <p:spTgt spid="377859"/>
                                        </p:tgtEl>
                                        <p:attrNameLst>
                                          <p:attrName>style.visibility</p:attrName>
                                        </p:attrNameLst>
                                      </p:cBhvr>
                                      <p:to>
                                        <p:strVal val="visible"/>
                                      </p:to>
                                    </p:set>
                                    <p:animEffect transition="in" filter="strips(upLeft)">
                                      <p:cBhvr>
                                        <p:cTn id="39" dur="500"/>
                                        <p:tgtEl>
                                          <p:spTgt spid="377859"/>
                                        </p:tgtEl>
                                      </p:cBhvr>
                                    </p:animEffect>
                                  </p:childTnLst>
                                </p:cTn>
                              </p:par>
                            </p:childTnLst>
                          </p:cTn>
                        </p:par>
                        <p:par>
                          <p:cTn id="40" fill="hold" nodeType="afterGroup">
                            <p:stCondLst>
                              <p:cond delay="4500"/>
                            </p:stCondLst>
                            <p:childTnLst>
                              <p:par>
                                <p:cTn id="41" presetID="4" presetClass="entr" presetSubtype="32" fill="hold" grpId="0" nodeType="afterEffect">
                                  <p:stCondLst>
                                    <p:cond delay="0"/>
                                  </p:stCondLst>
                                  <p:childTnLst>
                                    <p:set>
                                      <p:cBhvr>
                                        <p:cTn id="42" dur="1" fill="hold">
                                          <p:stCondLst>
                                            <p:cond delay="0"/>
                                          </p:stCondLst>
                                        </p:cTn>
                                        <p:tgtEl>
                                          <p:spTgt spid="377871"/>
                                        </p:tgtEl>
                                        <p:attrNameLst>
                                          <p:attrName>style.visibility</p:attrName>
                                        </p:attrNameLst>
                                      </p:cBhvr>
                                      <p:to>
                                        <p:strVal val="visible"/>
                                      </p:to>
                                    </p:set>
                                    <p:animEffect transition="in" filter="box(out)">
                                      <p:cBhvr>
                                        <p:cTn id="43" dur="500"/>
                                        <p:tgtEl>
                                          <p:spTgt spid="377871"/>
                                        </p:tgtEl>
                                      </p:cBhvr>
                                    </p:animEffect>
                                  </p:childTnLst>
                                </p:cTn>
                              </p:par>
                            </p:childTnLst>
                          </p:cTn>
                        </p:par>
                        <p:par>
                          <p:cTn id="44" fill="hold" nodeType="afterGroup">
                            <p:stCondLst>
                              <p:cond delay="5000"/>
                            </p:stCondLst>
                            <p:childTnLst>
                              <p:par>
                                <p:cTn id="45" presetID="18" presetClass="entr" presetSubtype="3" fill="hold" nodeType="afterEffect">
                                  <p:stCondLst>
                                    <p:cond delay="0"/>
                                  </p:stCondLst>
                                  <p:childTnLst>
                                    <p:set>
                                      <p:cBhvr>
                                        <p:cTn id="46" dur="1" fill="hold">
                                          <p:stCondLst>
                                            <p:cond delay="0"/>
                                          </p:stCondLst>
                                        </p:cTn>
                                        <p:tgtEl>
                                          <p:spTgt spid="377870"/>
                                        </p:tgtEl>
                                        <p:attrNameLst>
                                          <p:attrName>style.visibility</p:attrName>
                                        </p:attrNameLst>
                                      </p:cBhvr>
                                      <p:to>
                                        <p:strVal val="visible"/>
                                      </p:to>
                                    </p:set>
                                    <p:animEffect transition="in" filter="strips(upRight)">
                                      <p:cBhvr>
                                        <p:cTn id="47" dur="500"/>
                                        <p:tgtEl>
                                          <p:spTgt spid="377870"/>
                                        </p:tgtEl>
                                      </p:cBhvr>
                                    </p:animEffect>
                                  </p:childTnLst>
                                </p:cTn>
                              </p:par>
                            </p:childTnLst>
                          </p:cTn>
                        </p:par>
                        <p:par>
                          <p:cTn id="48" fill="hold" nodeType="afterGroup">
                            <p:stCondLst>
                              <p:cond delay="5500"/>
                            </p:stCondLst>
                            <p:childTnLst>
                              <p:par>
                                <p:cTn id="49" presetID="4" presetClass="entr" presetSubtype="32" fill="hold" grpId="0" nodeType="afterEffect">
                                  <p:stCondLst>
                                    <p:cond delay="0"/>
                                  </p:stCondLst>
                                  <p:childTnLst>
                                    <p:set>
                                      <p:cBhvr>
                                        <p:cTn id="50" dur="1" fill="hold">
                                          <p:stCondLst>
                                            <p:cond delay="0"/>
                                          </p:stCondLst>
                                        </p:cTn>
                                        <p:tgtEl>
                                          <p:spTgt spid="377869"/>
                                        </p:tgtEl>
                                        <p:attrNameLst>
                                          <p:attrName>style.visibility</p:attrName>
                                        </p:attrNameLst>
                                      </p:cBhvr>
                                      <p:to>
                                        <p:strVal val="visible"/>
                                      </p:to>
                                    </p:set>
                                    <p:animEffect transition="in" filter="box(out)">
                                      <p:cBhvr>
                                        <p:cTn id="51" dur="500"/>
                                        <p:tgtEl>
                                          <p:spTgt spid="377869"/>
                                        </p:tgtEl>
                                      </p:cBhvr>
                                    </p:animEffect>
                                  </p:childTnLst>
                                </p:cTn>
                              </p:par>
                            </p:childTnLst>
                          </p:cTn>
                        </p:par>
                        <p:par>
                          <p:cTn id="52" fill="hold" nodeType="afterGroup">
                            <p:stCondLst>
                              <p:cond delay="6000"/>
                            </p:stCondLst>
                            <p:childTnLst>
                              <p:par>
                                <p:cTn id="53" presetID="22" presetClass="entr" presetSubtype="8" fill="hold" nodeType="afterEffect">
                                  <p:stCondLst>
                                    <p:cond delay="0"/>
                                  </p:stCondLst>
                                  <p:childTnLst>
                                    <p:set>
                                      <p:cBhvr>
                                        <p:cTn id="54" dur="1" fill="hold">
                                          <p:stCondLst>
                                            <p:cond delay="0"/>
                                          </p:stCondLst>
                                        </p:cTn>
                                        <p:tgtEl>
                                          <p:spTgt spid="377860"/>
                                        </p:tgtEl>
                                        <p:attrNameLst>
                                          <p:attrName>style.visibility</p:attrName>
                                        </p:attrNameLst>
                                      </p:cBhvr>
                                      <p:to>
                                        <p:strVal val="visible"/>
                                      </p:to>
                                    </p:set>
                                    <p:animEffect transition="in" filter="wipe(left)">
                                      <p:cBhvr>
                                        <p:cTn id="55" dur="500"/>
                                        <p:tgtEl>
                                          <p:spTgt spid="377860"/>
                                        </p:tgtEl>
                                      </p:cBhvr>
                                    </p:animEffect>
                                  </p:childTnLst>
                                </p:cTn>
                              </p:par>
                            </p:childTnLst>
                          </p:cTn>
                        </p:par>
                        <p:par>
                          <p:cTn id="56" fill="hold">
                            <p:stCondLst>
                              <p:cond delay="6500"/>
                            </p:stCondLst>
                            <p:childTnLst>
                              <p:par>
                                <p:cTn id="57" presetID="4" presetClass="entr" presetSubtype="32"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box(out)">
                                      <p:cBhvr>
                                        <p:cTn id="59" dur="500"/>
                                        <p:tgtEl>
                                          <p:spTgt spid="5"/>
                                        </p:tgtEl>
                                      </p:cBhvr>
                                    </p:animEffect>
                                  </p:childTnLst>
                                </p:cTn>
                              </p:par>
                            </p:childTnLst>
                          </p:cTn>
                        </p:par>
                        <p:par>
                          <p:cTn id="60" fill="hold">
                            <p:stCondLst>
                              <p:cond delay="7000"/>
                            </p:stCondLst>
                            <p:childTnLst>
                              <p:par>
                                <p:cTn id="61" presetID="18" presetClass="entr" presetSubtype="6" fill="hold"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strips(downRight)">
                                      <p:cBhvr>
                                        <p:cTn id="6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64" grpId="0" animBg="1" autoUpdateAnimBg="0"/>
      <p:bldP spid="377865" grpId="0" animBg="1" autoUpdateAnimBg="0"/>
      <p:bldP spid="377866" grpId="0" animBg="1" autoUpdateAnimBg="0"/>
      <p:bldP spid="377867" grpId="0" animBg="1" autoUpdateAnimBg="0"/>
      <p:bldP spid="377868" grpId="0" animBg="1" autoUpdateAnimBg="0"/>
      <p:bldP spid="377869" grpId="0" animBg="1" autoUpdateAnimBg="0"/>
      <p:bldP spid="377871" grpId="0" animBg="1" autoUpdateAnimBg="0"/>
      <p:bldP spid="5"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88F75F15-2048-0738-BE29-EAE048F0620D}"/>
              </a:ext>
            </a:extLst>
          </p:cNvPr>
          <p:cNvPicPr>
            <a:picLocks noChangeAspect="1" noChangeArrowheads="1"/>
          </p:cNvPicPr>
          <p:nvPr/>
        </p:nvPicPr>
        <p:blipFill>
          <a:blip r:embed="rId3">
            <a:clrChange>
              <a:clrFrom>
                <a:srgbClr val="F8FAFD"/>
              </a:clrFrom>
              <a:clrTo>
                <a:srgbClr val="F8FAFD">
                  <a:alpha val="0"/>
                </a:srgbClr>
              </a:clrTo>
            </a:clrChange>
            <a:extLst>
              <a:ext uri="{28A0092B-C50C-407E-A947-70E740481C1C}">
                <a14:useLocalDpi xmlns:a14="http://schemas.microsoft.com/office/drawing/2010/main" val="0"/>
              </a:ext>
            </a:extLst>
          </a:blip>
          <a:srcRect/>
          <a:stretch>
            <a:fillRect/>
          </a:stretch>
        </p:blipFill>
        <p:spPr bwMode="auto">
          <a:xfrm>
            <a:off x="646044" y="1111432"/>
            <a:ext cx="10744200" cy="535538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7340189-81DE-E968-5687-7147EA65AEFD}"/>
              </a:ext>
            </a:extLst>
          </p:cNvPr>
          <p:cNvSpPr txBox="1"/>
          <p:nvPr/>
        </p:nvSpPr>
        <p:spPr>
          <a:xfrm>
            <a:off x="1371600" y="588212"/>
            <a:ext cx="7921487" cy="523220"/>
          </a:xfrm>
          <a:prstGeom prst="rect">
            <a:avLst/>
          </a:prstGeom>
          <a:noFill/>
        </p:spPr>
        <p:txBody>
          <a:bodyPr wrap="square">
            <a:spAutoFit/>
          </a:bodyPr>
          <a:lstStyle/>
          <a:p>
            <a:r>
              <a:rPr lang="en-US" altLang="en-US" sz="2800" b="1" dirty="0">
                <a:latin typeface="Times New Roman" panose="02020603050405020304" pitchFamily="18" charset="0"/>
                <a:cs typeface="Times New Roman" panose="02020603050405020304" pitchFamily="18" charset="0"/>
              </a:rPr>
              <a:t>What to Include in an Effective Recruiting Ad</a:t>
            </a:r>
            <a:endParaRPr lang="en-US" sz="2800" b="1" dirty="0">
              <a:latin typeface="Times New Roman" panose="02020603050405020304" pitchFamily="18" charset="0"/>
              <a:cs typeface="Times New Roman" panose="02020603050405020304" pitchFamily="18" charset="0"/>
            </a:endParaRPr>
          </a:p>
        </p:txBody>
      </p:sp>
      <p:sp>
        <p:nvSpPr>
          <p:cNvPr id="2" name="Rectangle 3">
            <a:extLst>
              <a:ext uri="{FF2B5EF4-FFF2-40B4-BE49-F238E27FC236}">
                <a16:creationId xmlns:a16="http://schemas.microsoft.com/office/drawing/2014/main" id="{5608B11E-CD0E-18B2-C3A8-D6686DE4A49C}"/>
              </a:ext>
            </a:extLst>
          </p:cNvPr>
          <p:cNvSpPr>
            <a:spLocks noChangeArrowheads="1"/>
          </p:cNvSpPr>
          <p:nvPr/>
        </p:nvSpPr>
        <p:spPr bwMode="auto">
          <a:xfrm>
            <a:off x="5562600"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7-10</a:t>
            </a:r>
          </a:p>
        </p:txBody>
      </p:sp>
    </p:spTree>
    <p:extLst>
      <p:ext uri="{BB962C8B-B14F-4D97-AF65-F5344CB8AC3E}">
        <p14:creationId xmlns:p14="http://schemas.microsoft.com/office/powerpoint/2010/main" val="2826392642"/>
      </p:ext>
    </p:extLst>
  </p:cSld>
  <p:clrMapOvr>
    <a:masterClrMapping/>
  </p:clrMapOvr>
  <p:transition advTm="159904">
    <p:cut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AutoShape 2">
            <a:extLst>
              <a:ext uri="{FF2B5EF4-FFF2-40B4-BE49-F238E27FC236}">
                <a16:creationId xmlns:a16="http://schemas.microsoft.com/office/drawing/2014/main" id="{C3D09B30-A0C1-43AC-BAC7-E5EB8A55F87B}"/>
              </a:ext>
            </a:extLst>
          </p:cNvPr>
          <p:cNvSpPr>
            <a:spLocks noGrp="1" noChangeArrowheads="1"/>
          </p:cNvSpPr>
          <p:nvPr>
            <p:ph type="title"/>
          </p:nvPr>
        </p:nvSpPr>
        <p:spPr>
          <a:xfrm>
            <a:off x="2592387" y="415925"/>
            <a:ext cx="6702425" cy="755650"/>
          </a:xfrm>
        </p:spPr>
        <p:txBody>
          <a:bodyPr/>
          <a:lstStyle/>
          <a:p>
            <a:pPr algn="ctr" eaLnBrk="1" hangingPunct="1"/>
            <a:r>
              <a:rPr lang="en-US" altLang="en-US" dirty="0"/>
              <a:t>INTERNET RECRUITING METHODS</a:t>
            </a:r>
          </a:p>
        </p:txBody>
      </p:sp>
      <p:grpSp>
        <p:nvGrpSpPr>
          <p:cNvPr id="375814" name="Group 6">
            <a:extLst>
              <a:ext uri="{FF2B5EF4-FFF2-40B4-BE49-F238E27FC236}">
                <a16:creationId xmlns:a16="http://schemas.microsoft.com/office/drawing/2014/main" id="{C833D9AD-112E-4E8B-AE9A-35EC8BFD9959}"/>
              </a:ext>
            </a:extLst>
          </p:cNvPr>
          <p:cNvGrpSpPr>
            <a:grpSpLocks/>
          </p:cNvGrpSpPr>
          <p:nvPr/>
        </p:nvGrpSpPr>
        <p:grpSpPr bwMode="auto">
          <a:xfrm>
            <a:off x="7435312" y="2514600"/>
            <a:ext cx="1066800" cy="2438400"/>
            <a:chOff x="2544" y="1728"/>
            <a:chExt cx="672" cy="1536"/>
          </a:xfrm>
        </p:grpSpPr>
        <p:sp>
          <p:nvSpPr>
            <p:cNvPr id="375815" name="Freeform 7">
              <a:extLst>
                <a:ext uri="{FF2B5EF4-FFF2-40B4-BE49-F238E27FC236}">
                  <a16:creationId xmlns:a16="http://schemas.microsoft.com/office/drawing/2014/main" id="{5681925A-D402-4F4B-B50E-257C4B13727D}"/>
                </a:ext>
              </a:extLst>
            </p:cNvPr>
            <p:cNvSpPr>
              <a:spLocks/>
            </p:cNvSpPr>
            <p:nvPr/>
          </p:nvSpPr>
          <p:spPr bwMode="blackWhite">
            <a:xfrm flipH="1">
              <a:off x="2544" y="2496"/>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16" name="Freeform 8">
              <a:extLst>
                <a:ext uri="{FF2B5EF4-FFF2-40B4-BE49-F238E27FC236}">
                  <a16:creationId xmlns:a16="http://schemas.microsoft.com/office/drawing/2014/main" id="{16F205B1-FE55-4D44-84AD-2076E970C1E5}"/>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57150" cmpd="sng">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17" name="Line 9">
              <a:extLst>
                <a:ext uri="{FF2B5EF4-FFF2-40B4-BE49-F238E27FC236}">
                  <a16:creationId xmlns:a16="http://schemas.microsoft.com/office/drawing/2014/main" id="{B10F920A-14BA-4CA6-B80D-9F68189B1399}"/>
                </a:ext>
              </a:extLst>
            </p:cNvPr>
            <p:cNvSpPr>
              <a:spLocks noChangeShapeType="1"/>
            </p:cNvSpPr>
            <p:nvPr/>
          </p:nvSpPr>
          <p:spPr bwMode="blackWhite">
            <a:xfrm>
              <a:off x="2544" y="2496"/>
              <a:ext cx="672" cy="0"/>
            </a:xfrm>
            <a:prstGeom prst="line">
              <a:avLst/>
            </a:prstGeom>
            <a:noFill/>
            <a:ln w="57150">
              <a:solidFill>
                <a:schemeClr val="tx1"/>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sp>
        <p:nvSpPr>
          <p:cNvPr id="375818" name="Line 10">
            <a:extLst>
              <a:ext uri="{FF2B5EF4-FFF2-40B4-BE49-F238E27FC236}">
                <a16:creationId xmlns:a16="http://schemas.microsoft.com/office/drawing/2014/main" id="{511A029E-A8E7-4ACB-8DBD-0C7B4F7C5108}"/>
              </a:ext>
            </a:extLst>
          </p:cNvPr>
          <p:cNvSpPr>
            <a:spLocks noChangeShapeType="1"/>
          </p:cNvSpPr>
          <p:nvPr/>
        </p:nvSpPr>
        <p:spPr bwMode="blackWhite">
          <a:xfrm rot="16200000" flipH="1">
            <a:off x="8677162" y="3353711"/>
            <a:ext cx="25389" cy="785563"/>
          </a:xfrm>
          <a:prstGeom prst="line">
            <a:avLst/>
          </a:prstGeom>
          <a:noFill/>
          <a:ln w="57150">
            <a:solidFill>
              <a:schemeClr val="tx1"/>
            </a:solidFill>
            <a:round/>
            <a:headEnd/>
            <a:tailEnd type="triangle" w="med" len="med"/>
          </a:ln>
          <a:effectLst/>
        </p:spPr>
        <p:txBody>
          <a:bodyPr wrap="none" anchor="ctr"/>
          <a:lstStyle/>
          <a:p>
            <a:pPr eaLnBrk="1" hangingPunct="1">
              <a:lnSpc>
                <a:spcPct val="70000"/>
              </a:lnSpc>
              <a:defRPr/>
            </a:pPr>
            <a:endParaRPr lang="en-US" dirty="0">
              <a:effectLst>
                <a:outerShdw blurRad="38100" dist="38100" dir="2700000" algn="tl">
                  <a:srgbClr val="000000">
                    <a:alpha val="43137"/>
                  </a:srgbClr>
                </a:outerShdw>
              </a:effectLst>
            </a:endParaRPr>
          </a:p>
        </p:txBody>
      </p:sp>
      <p:grpSp>
        <p:nvGrpSpPr>
          <p:cNvPr id="375819" name="Group 11">
            <a:extLst>
              <a:ext uri="{FF2B5EF4-FFF2-40B4-BE49-F238E27FC236}">
                <a16:creationId xmlns:a16="http://schemas.microsoft.com/office/drawing/2014/main" id="{E86227C3-13CE-440B-9D11-7E30090C7F5E}"/>
              </a:ext>
            </a:extLst>
          </p:cNvPr>
          <p:cNvGrpSpPr>
            <a:grpSpLocks/>
          </p:cNvGrpSpPr>
          <p:nvPr/>
        </p:nvGrpSpPr>
        <p:grpSpPr bwMode="auto">
          <a:xfrm>
            <a:off x="4579945" y="2489198"/>
            <a:ext cx="2808287" cy="2489200"/>
            <a:chOff x="864" y="1152"/>
            <a:chExt cx="1344" cy="2016"/>
          </a:xfrm>
        </p:grpSpPr>
        <p:sp>
          <p:nvSpPr>
            <p:cNvPr id="375820" name="Text Box 12">
              <a:extLst>
                <a:ext uri="{FF2B5EF4-FFF2-40B4-BE49-F238E27FC236}">
                  <a16:creationId xmlns:a16="http://schemas.microsoft.com/office/drawing/2014/main" id="{E5A167AD-D77E-423B-AA16-8B3017F4C76E}"/>
                </a:ext>
              </a:extLst>
            </p:cNvPr>
            <p:cNvSpPr txBox="1">
              <a:spLocks noChangeArrowheads="1"/>
            </p:cNvSpPr>
            <p:nvPr/>
          </p:nvSpPr>
          <p:spPr bwMode="blackWhite">
            <a:xfrm>
              <a:off x="864" y="1152"/>
              <a:ext cx="1344" cy="576"/>
            </a:xfrm>
            <a:prstGeom prst="rect">
              <a:avLst/>
            </a:prstGeom>
            <a:solidFill>
              <a:srgbClr val="FF9933"/>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Job Boards</a:t>
              </a:r>
            </a:p>
          </p:txBody>
        </p:sp>
        <p:sp>
          <p:nvSpPr>
            <p:cNvPr id="375821" name="Text Box 13">
              <a:extLst>
                <a:ext uri="{FF2B5EF4-FFF2-40B4-BE49-F238E27FC236}">
                  <a16:creationId xmlns:a16="http://schemas.microsoft.com/office/drawing/2014/main" id="{7D7CC38B-4698-4DFB-A9B2-87E6BC43230F}"/>
                </a:ext>
              </a:extLst>
            </p:cNvPr>
            <p:cNvSpPr txBox="1">
              <a:spLocks noChangeArrowheads="1"/>
            </p:cNvSpPr>
            <p:nvPr/>
          </p:nvSpPr>
          <p:spPr bwMode="blackWhite">
            <a:xfrm>
              <a:off x="864" y="1872"/>
              <a:ext cx="1344" cy="576"/>
            </a:xfrm>
            <a:prstGeom prst="rect">
              <a:avLst/>
            </a:prstGeom>
            <a:solidFill>
              <a:srgbClr val="FF00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Professional/</a:t>
              </a:r>
              <a:br>
                <a:rPr lang="en-US" altLang="en-US" sz="2000" b="1" dirty="0">
                  <a:solidFill>
                    <a:schemeClr val="bg1"/>
                  </a:solidFill>
                  <a:effectLst>
                    <a:outerShdw blurRad="38100" dist="38100" dir="2700000" algn="tl">
                      <a:srgbClr val="000000"/>
                    </a:outerShdw>
                  </a:effectLst>
                  <a:latin typeface="Arial" panose="020B0604020202020204" pitchFamily="34" charset="0"/>
                </a:rPr>
              </a:br>
              <a:r>
                <a:rPr lang="en-US" altLang="en-US" sz="2000" b="1" dirty="0">
                  <a:solidFill>
                    <a:schemeClr val="bg1"/>
                  </a:solidFill>
                  <a:effectLst>
                    <a:outerShdw blurRad="38100" dist="38100" dir="2700000" algn="tl">
                      <a:srgbClr val="000000"/>
                    </a:outerShdw>
                  </a:effectLst>
                  <a:latin typeface="Arial" panose="020B0604020202020204" pitchFamily="34" charset="0"/>
                </a:rPr>
                <a:t>Career Web Sites</a:t>
              </a:r>
            </a:p>
          </p:txBody>
        </p:sp>
        <p:sp>
          <p:nvSpPr>
            <p:cNvPr id="375822" name="Text Box 14">
              <a:extLst>
                <a:ext uri="{FF2B5EF4-FFF2-40B4-BE49-F238E27FC236}">
                  <a16:creationId xmlns:a16="http://schemas.microsoft.com/office/drawing/2014/main" id="{E8C6681A-018D-42D4-AC90-720E9600B758}"/>
                </a:ext>
              </a:extLst>
            </p:cNvPr>
            <p:cNvSpPr txBox="1">
              <a:spLocks noChangeArrowheads="1"/>
            </p:cNvSpPr>
            <p:nvPr/>
          </p:nvSpPr>
          <p:spPr bwMode="blackWhite">
            <a:xfrm>
              <a:off x="864" y="2592"/>
              <a:ext cx="1344" cy="576"/>
            </a:xfrm>
            <a:prstGeom prst="rect">
              <a:avLst/>
            </a:prstGeom>
            <a:solidFill>
              <a:srgbClr val="00808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Employer Web Sites</a:t>
              </a:r>
            </a:p>
          </p:txBody>
        </p:sp>
      </p:grpSp>
      <p:sp>
        <p:nvSpPr>
          <p:cNvPr id="375823" name="Text Box 15">
            <a:extLst>
              <a:ext uri="{FF2B5EF4-FFF2-40B4-BE49-F238E27FC236}">
                <a16:creationId xmlns:a16="http://schemas.microsoft.com/office/drawing/2014/main" id="{A550DAD3-6832-4A9B-A93A-A5AAEE8F4DEE}"/>
              </a:ext>
            </a:extLst>
          </p:cNvPr>
          <p:cNvSpPr txBox="1">
            <a:spLocks noChangeArrowheads="1"/>
          </p:cNvSpPr>
          <p:nvPr/>
        </p:nvSpPr>
        <p:spPr bwMode="blackWhite">
          <a:xfrm>
            <a:off x="9082638" y="3048000"/>
            <a:ext cx="2133600" cy="1219200"/>
          </a:xfrm>
          <a:prstGeom prst="rect">
            <a:avLst/>
          </a:prstGeom>
          <a:solidFill>
            <a:srgbClr val="CC3300"/>
          </a:solidFill>
          <a:ln w="12700">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E-Recruiting Places</a:t>
            </a:r>
          </a:p>
        </p:txBody>
      </p:sp>
      <p:pic>
        <p:nvPicPr>
          <p:cNvPr id="8194" name="Picture 2" descr="Yahoo Messenger Sticker - Yahoo Messenger - Discover &amp; Share GIFs">
            <a:extLst>
              <a:ext uri="{FF2B5EF4-FFF2-40B4-BE49-F238E27FC236}">
                <a16:creationId xmlns:a16="http://schemas.microsoft.com/office/drawing/2014/main" id="{07460B44-F5A7-4A21-805E-6ED92446C988}"/>
              </a:ext>
            </a:extLst>
          </p:cNvPr>
          <p:cNvPicPr>
            <a:picLocks noChangeAspect="1" noChangeArrowheads="1" noCrop="1"/>
          </p:cNvPicPr>
          <p:nvPr/>
        </p:nvPicPr>
        <p:blipFill>
          <a:blip r:embed="rId3">
            <a:clrChange>
              <a:clrFrom>
                <a:srgbClr val="F8F7F8"/>
              </a:clrFrom>
              <a:clrTo>
                <a:srgbClr val="F8F7F8">
                  <a:alpha val="0"/>
                </a:srgbClr>
              </a:clrTo>
            </a:clrChange>
            <a:extLst>
              <a:ext uri="{28A0092B-C50C-407E-A947-70E740481C1C}">
                <a14:useLocalDpi xmlns:a14="http://schemas.microsoft.com/office/drawing/2010/main" val="0"/>
              </a:ext>
            </a:extLst>
          </a:blip>
          <a:srcRect/>
          <a:stretch>
            <a:fillRect/>
          </a:stretch>
        </p:blipFill>
        <p:spPr bwMode="auto">
          <a:xfrm>
            <a:off x="2646874" y="2125918"/>
            <a:ext cx="1390406" cy="77736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Monster.in">
            <a:extLst>
              <a:ext uri="{FF2B5EF4-FFF2-40B4-BE49-F238E27FC236}">
                <a16:creationId xmlns:a16="http://schemas.microsoft.com/office/drawing/2014/main" id="{5C90C7F5-9064-43D9-8EE3-497F1A555967}"/>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10764" y="1917246"/>
            <a:ext cx="909852" cy="927552"/>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ot Jobs-stamp">
            <a:extLst>
              <a:ext uri="{FF2B5EF4-FFF2-40B4-BE49-F238E27FC236}">
                <a16:creationId xmlns:a16="http://schemas.microsoft.com/office/drawing/2014/main" id="{DAF305DC-02F3-46FB-87AA-EC6083D55E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5282" y="976441"/>
            <a:ext cx="1016927" cy="101692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CSUSM Society for Human Resource Management">
            <a:extLst>
              <a:ext uri="{FF2B5EF4-FFF2-40B4-BE49-F238E27FC236}">
                <a16:creationId xmlns:a16="http://schemas.microsoft.com/office/drawing/2014/main" id="{F45307B4-5AC5-4E6A-80DE-AC673F2E93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75314" y="3228158"/>
            <a:ext cx="1071560" cy="1071560"/>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Alan Weiss, PhD">
            <a:extLst>
              <a:ext uri="{FF2B5EF4-FFF2-40B4-BE49-F238E27FC236}">
                <a16:creationId xmlns:a16="http://schemas.microsoft.com/office/drawing/2014/main" id="{6BD8D114-EEAE-4681-A9D6-1FE5120FBC8C}"/>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01356" y="3213092"/>
            <a:ext cx="1066800" cy="10668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a:extLst>
              <a:ext uri="{FF2B5EF4-FFF2-40B4-BE49-F238E27FC236}">
                <a16:creationId xmlns:a16="http://schemas.microsoft.com/office/drawing/2014/main" id="{2A0D6E30-49CF-8224-18CF-2E857DBA7ADA}"/>
              </a:ext>
            </a:extLst>
          </p:cNvPr>
          <p:cNvSpPr>
            <a:spLocks noChangeArrowheads="1"/>
          </p:cNvSpPr>
          <p:nvPr/>
        </p:nvSpPr>
        <p:spPr bwMode="auto">
          <a:xfrm>
            <a:off x="5562600"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7-11</a:t>
            </a:r>
          </a:p>
        </p:txBody>
      </p:sp>
    </p:spTree>
    <p:custDataLst>
      <p:tags r:id="rId1"/>
    </p:custDataLst>
  </p:cSld>
  <p:clrMapOvr>
    <a:masterClrMapping/>
  </p:clrMapOvr>
  <p:transition advTm="168092">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75819"/>
                                        </p:tgtEl>
                                        <p:attrNameLst>
                                          <p:attrName>style.visibility</p:attrName>
                                        </p:attrNameLst>
                                      </p:cBhvr>
                                      <p:to>
                                        <p:strVal val="visible"/>
                                      </p:to>
                                    </p:set>
                                    <p:animEffect transition="in" filter="wipe(left)">
                                      <p:cBhvr>
                                        <p:cTn id="7" dur="500"/>
                                        <p:tgtEl>
                                          <p:spTgt spid="375819"/>
                                        </p:tgtEl>
                                      </p:cBhvr>
                                    </p:animEffect>
                                  </p:childTnLst>
                                </p:cTn>
                              </p:par>
                            </p:childTnLst>
                          </p:cTn>
                        </p:par>
                        <p:par>
                          <p:cTn id="8" fill="hold">
                            <p:stCondLst>
                              <p:cond delay="500"/>
                            </p:stCondLst>
                            <p:childTnLst>
                              <p:par>
                                <p:cTn id="9" presetID="16" presetClass="entr" presetSubtype="26" fill="hold" nodeType="afterEffect">
                                  <p:stCondLst>
                                    <p:cond delay="0"/>
                                  </p:stCondLst>
                                  <p:childTnLst>
                                    <p:set>
                                      <p:cBhvr>
                                        <p:cTn id="10" dur="1" fill="hold">
                                          <p:stCondLst>
                                            <p:cond delay="0"/>
                                          </p:stCondLst>
                                        </p:cTn>
                                        <p:tgtEl>
                                          <p:spTgt spid="375814"/>
                                        </p:tgtEl>
                                        <p:attrNameLst>
                                          <p:attrName>style.visibility</p:attrName>
                                        </p:attrNameLst>
                                      </p:cBhvr>
                                      <p:to>
                                        <p:strVal val="visible"/>
                                      </p:to>
                                    </p:set>
                                    <p:animEffect transition="in" filter="barn(inHorizontal)">
                                      <p:cBhvr>
                                        <p:cTn id="11" dur="500"/>
                                        <p:tgtEl>
                                          <p:spTgt spid="37581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75818"/>
                                        </p:tgtEl>
                                        <p:attrNameLst>
                                          <p:attrName>style.visibility</p:attrName>
                                        </p:attrNameLst>
                                      </p:cBhvr>
                                      <p:to>
                                        <p:strVal val="visible"/>
                                      </p:to>
                                    </p:set>
                                    <p:animEffect transition="in" filter="wipe(left)">
                                      <p:cBhvr>
                                        <p:cTn id="15" dur="500"/>
                                        <p:tgtEl>
                                          <p:spTgt spid="37581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75823"/>
                                        </p:tgtEl>
                                        <p:attrNameLst>
                                          <p:attrName>style.visibility</p:attrName>
                                        </p:attrNameLst>
                                      </p:cBhvr>
                                      <p:to>
                                        <p:strVal val="visible"/>
                                      </p:to>
                                    </p:set>
                                    <p:animEffect transition="in" filter="wipe(left)">
                                      <p:cBhvr>
                                        <p:cTn id="19" dur="500"/>
                                        <p:tgtEl>
                                          <p:spTgt spid="37582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8194"/>
                                        </p:tgtEl>
                                        <p:attrNameLst>
                                          <p:attrName>style.visibility</p:attrName>
                                        </p:attrNameLst>
                                      </p:cBhvr>
                                      <p:to>
                                        <p:strVal val="visible"/>
                                      </p:to>
                                    </p:set>
                                    <p:animEffect transition="in" filter="fade">
                                      <p:cBhvr>
                                        <p:cTn id="24" dur="1000"/>
                                        <p:tgtEl>
                                          <p:spTgt spid="8194"/>
                                        </p:tgtEl>
                                      </p:cBhvr>
                                    </p:animEffect>
                                    <p:anim calcmode="lin" valueType="num">
                                      <p:cBhvr>
                                        <p:cTn id="25" dur="1000" fill="hold"/>
                                        <p:tgtEl>
                                          <p:spTgt spid="8194"/>
                                        </p:tgtEl>
                                        <p:attrNameLst>
                                          <p:attrName>ppt_x</p:attrName>
                                        </p:attrNameLst>
                                      </p:cBhvr>
                                      <p:tavLst>
                                        <p:tav tm="0">
                                          <p:val>
                                            <p:strVal val="#ppt_x"/>
                                          </p:val>
                                        </p:tav>
                                        <p:tav tm="100000">
                                          <p:val>
                                            <p:strVal val="#ppt_x"/>
                                          </p:val>
                                        </p:tav>
                                      </p:tavLst>
                                    </p:anim>
                                    <p:anim calcmode="lin" valueType="num">
                                      <p:cBhvr>
                                        <p:cTn id="26"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9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19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8202"/>
                                        </p:tgtEl>
                                        <p:attrNameLst>
                                          <p:attrName>style.visibility</p:attrName>
                                        </p:attrNameLst>
                                      </p:cBhvr>
                                      <p:to>
                                        <p:strVal val="visible"/>
                                      </p:to>
                                    </p:set>
                                    <p:animEffect transition="in" filter="wipe(down)">
                                      <p:cBhvr>
                                        <p:cTn id="39" dur="500"/>
                                        <p:tgtEl>
                                          <p:spTgt spid="8202"/>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8200"/>
                                        </p:tgtEl>
                                        <p:attrNameLst>
                                          <p:attrName>style.visibility</p:attrName>
                                        </p:attrNameLst>
                                      </p:cBhvr>
                                      <p:to>
                                        <p:strVal val="visible"/>
                                      </p:to>
                                    </p:set>
                                    <p:animEffect transition="in" filter="fade">
                                      <p:cBhvr>
                                        <p:cTn id="44" dur="1000"/>
                                        <p:tgtEl>
                                          <p:spTgt spid="8200"/>
                                        </p:tgtEl>
                                      </p:cBhvr>
                                    </p:animEffect>
                                    <p:anim calcmode="lin" valueType="num">
                                      <p:cBhvr>
                                        <p:cTn id="45" dur="1000" fill="hold"/>
                                        <p:tgtEl>
                                          <p:spTgt spid="8200"/>
                                        </p:tgtEl>
                                        <p:attrNameLst>
                                          <p:attrName>ppt_x</p:attrName>
                                        </p:attrNameLst>
                                      </p:cBhvr>
                                      <p:tavLst>
                                        <p:tav tm="0">
                                          <p:val>
                                            <p:strVal val="#ppt_x"/>
                                          </p:val>
                                        </p:tav>
                                        <p:tav tm="100000">
                                          <p:val>
                                            <p:strVal val="#ppt_x"/>
                                          </p:val>
                                        </p:tav>
                                      </p:tavLst>
                                    </p:anim>
                                    <p:anim calcmode="lin" valueType="num">
                                      <p:cBhvr>
                                        <p:cTn id="46" dur="1000" fill="hold"/>
                                        <p:tgtEl>
                                          <p:spTgt spid="8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8" grpId="0" animBg="1" autoUpdateAnimBg="0"/>
      <p:bldP spid="375823"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a:extLst>
              <a:ext uri="{FF2B5EF4-FFF2-40B4-BE49-F238E27FC236}">
                <a16:creationId xmlns:a16="http://schemas.microsoft.com/office/drawing/2014/main" id="{257EC396-0925-4035-8278-335D0A63FD64}"/>
              </a:ext>
            </a:extLst>
          </p:cNvPr>
          <p:cNvSpPr>
            <a:spLocks noGrp="1" noChangeArrowheads="1"/>
          </p:cNvSpPr>
          <p:nvPr>
            <p:ph type="title"/>
          </p:nvPr>
        </p:nvSpPr>
        <p:spPr/>
        <p:txBody>
          <a:bodyPr/>
          <a:lstStyle/>
          <a:p>
            <a:pPr algn="ctr" eaLnBrk="1" hangingPunct="1"/>
            <a:r>
              <a:rPr lang="en-US" altLang="en-US" sz="2800" b="1">
                <a:latin typeface="Times New Roman" panose="02020603050405020304" pitchFamily="18" charset="0"/>
                <a:cs typeface="Times New Roman" panose="02020603050405020304" pitchFamily="18" charset="0"/>
              </a:rPr>
              <a:t>INTERNET RECRUITING</a:t>
            </a:r>
          </a:p>
        </p:txBody>
      </p:sp>
      <p:sp>
        <p:nvSpPr>
          <p:cNvPr id="47107" name="Rectangle 3">
            <a:extLst>
              <a:ext uri="{FF2B5EF4-FFF2-40B4-BE49-F238E27FC236}">
                <a16:creationId xmlns:a16="http://schemas.microsoft.com/office/drawing/2014/main" id="{BEAEDCF9-D43D-49D7-8164-992179F9FD54}"/>
              </a:ext>
            </a:extLst>
          </p:cNvPr>
          <p:cNvSpPr>
            <a:spLocks noGrp="1" noChangeArrowheads="1"/>
          </p:cNvSpPr>
          <p:nvPr>
            <p:ph sz="half" idx="1"/>
          </p:nvPr>
        </p:nvSpPr>
        <p:spPr>
          <a:xfrm>
            <a:off x="1300244" y="1595388"/>
            <a:ext cx="3705709" cy="2688377"/>
          </a:xfrm>
          <a:solidFill>
            <a:schemeClr val="accent5">
              <a:lumMod val="20000"/>
              <a:lumOff val="80000"/>
            </a:schemeClr>
          </a:solidFill>
        </p:spPr>
        <p:txBody>
          <a:bodyPr/>
          <a:lstStyle/>
          <a:p>
            <a:pPr eaLnBrk="1" hangingPunct="1"/>
            <a:r>
              <a:rPr lang="en-US" altLang="en-US" sz="2400" b="1" dirty="0">
                <a:solidFill>
                  <a:srgbClr val="C00000"/>
                </a:solidFill>
                <a:latin typeface="Times New Roman" panose="02020603050405020304" pitchFamily="18" charset="0"/>
                <a:cs typeface="Times New Roman" panose="02020603050405020304" pitchFamily="18" charset="0"/>
              </a:rPr>
              <a:t>Advantages</a:t>
            </a:r>
          </a:p>
          <a:p>
            <a:pPr lvl="1" eaLnBrk="1" hangingPunct="1"/>
            <a:r>
              <a:rPr lang="en-US" altLang="en-US" sz="2400" dirty="0">
                <a:latin typeface="Times New Roman" panose="02020603050405020304" pitchFamily="18" charset="0"/>
                <a:cs typeface="Times New Roman" panose="02020603050405020304" pitchFamily="18" charset="0"/>
              </a:rPr>
              <a:t>Recruiting cost savings</a:t>
            </a:r>
          </a:p>
          <a:p>
            <a:pPr lvl="1" eaLnBrk="1" hangingPunct="1"/>
            <a:r>
              <a:rPr lang="en-US" altLang="en-US" sz="2400" dirty="0">
                <a:latin typeface="Times New Roman" panose="02020603050405020304" pitchFamily="18" charset="0"/>
                <a:cs typeface="Times New Roman" panose="02020603050405020304" pitchFamily="18" charset="0"/>
              </a:rPr>
              <a:t>Recruiting time savings</a:t>
            </a:r>
          </a:p>
          <a:p>
            <a:pPr lvl="1" eaLnBrk="1" hangingPunct="1"/>
            <a:r>
              <a:rPr lang="en-US" altLang="en-US" sz="2400" dirty="0">
                <a:latin typeface="Times New Roman" panose="02020603050405020304" pitchFamily="18" charset="0"/>
                <a:cs typeface="Times New Roman" panose="02020603050405020304" pitchFamily="18" charset="0"/>
              </a:rPr>
              <a:t>Expanded pool of applicants</a:t>
            </a:r>
          </a:p>
          <a:p>
            <a:pPr lvl="1" eaLnBrk="1" hangingPunct="1"/>
            <a:r>
              <a:rPr lang="en-US" altLang="en-US" sz="2400" dirty="0">
                <a:latin typeface="Times New Roman" panose="02020603050405020304" pitchFamily="18" charset="0"/>
                <a:cs typeface="Times New Roman" panose="02020603050405020304" pitchFamily="18" charset="0"/>
              </a:rPr>
              <a:t>Morale building for current employees</a:t>
            </a:r>
          </a:p>
        </p:txBody>
      </p:sp>
      <p:sp>
        <p:nvSpPr>
          <p:cNvPr id="47108" name="Rectangle 4">
            <a:extLst>
              <a:ext uri="{FF2B5EF4-FFF2-40B4-BE49-F238E27FC236}">
                <a16:creationId xmlns:a16="http://schemas.microsoft.com/office/drawing/2014/main" id="{3A3AE7CE-8BBA-4C10-A2B1-837CDEB3DB9C}"/>
              </a:ext>
            </a:extLst>
          </p:cNvPr>
          <p:cNvSpPr>
            <a:spLocks noGrp="1" noChangeArrowheads="1"/>
          </p:cNvSpPr>
          <p:nvPr>
            <p:ph sz="half" idx="2"/>
          </p:nvPr>
        </p:nvSpPr>
        <p:spPr>
          <a:xfrm>
            <a:off x="6355274" y="1595388"/>
            <a:ext cx="4536482" cy="3178090"/>
          </a:xfrm>
          <a:solidFill>
            <a:schemeClr val="accent2">
              <a:lumMod val="20000"/>
              <a:lumOff val="80000"/>
            </a:schemeClr>
          </a:solidFill>
        </p:spPr>
        <p:txBody>
          <a:bodyPr/>
          <a:lstStyle/>
          <a:p>
            <a:pPr eaLnBrk="1" hangingPunct="1"/>
            <a:r>
              <a:rPr lang="en-US" altLang="en-US" sz="2400" b="1" dirty="0">
                <a:solidFill>
                  <a:srgbClr val="C00000"/>
                </a:solidFill>
                <a:latin typeface="Times New Roman" panose="02020603050405020304" pitchFamily="18" charset="0"/>
                <a:cs typeface="Times New Roman" panose="02020603050405020304" pitchFamily="18" charset="0"/>
              </a:rPr>
              <a:t>Disadvantages</a:t>
            </a:r>
          </a:p>
          <a:p>
            <a:pPr lvl="1" eaLnBrk="1" hangingPunct="1"/>
            <a:r>
              <a:rPr lang="en-US" altLang="en-US" sz="2400" dirty="0">
                <a:latin typeface="Times New Roman" panose="02020603050405020304" pitchFamily="18" charset="0"/>
                <a:cs typeface="Times New Roman" panose="02020603050405020304" pitchFamily="18" charset="0"/>
              </a:rPr>
              <a:t>More unqualified applicants</a:t>
            </a:r>
          </a:p>
          <a:p>
            <a:pPr lvl="1" eaLnBrk="1" hangingPunct="1"/>
            <a:r>
              <a:rPr lang="en-US" altLang="en-US" sz="2400" dirty="0">
                <a:latin typeface="Times New Roman" panose="02020603050405020304" pitchFamily="18" charset="0"/>
                <a:cs typeface="Times New Roman" panose="02020603050405020304" pitchFamily="18" charset="0"/>
              </a:rPr>
              <a:t>Additional work for HR staff members</a:t>
            </a:r>
          </a:p>
          <a:p>
            <a:pPr lvl="1" eaLnBrk="1" hangingPunct="1"/>
            <a:r>
              <a:rPr lang="en-US" altLang="en-US" sz="2400" dirty="0">
                <a:latin typeface="Times New Roman" panose="02020603050405020304" pitchFamily="18" charset="0"/>
                <a:cs typeface="Times New Roman" panose="02020603050405020304" pitchFamily="18" charset="0"/>
              </a:rPr>
              <a:t>Many applicants are not seriously seeking employment</a:t>
            </a:r>
          </a:p>
          <a:p>
            <a:pPr lvl="1" eaLnBrk="1" hangingPunct="1"/>
            <a:r>
              <a:rPr lang="en-US" altLang="en-US" sz="2400" dirty="0">
                <a:latin typeface="Times New Roman" panose="02020603050405020304" pitchFamily="18" charset="0"/>
                <a:cs typeface="Times New Roman" panose="02020603050405020304" pitchFamily="18" charset="0"/>
              </a:rPr>
              <a:t>Access limited or unavailable to some applicants</a:t>
            </a:r>
          </a:p>
        </p:txBody>
      </p:sp>
    </p:spTree>
    <p:custDataLst>
      <p:tags r:id="rId1"/>
    </p:custDataLst>
  </p:cSld>
  <p:clrMapOvr>
    <a:masterClrMapping/>
  </p:clrMapOvr>
  <p:transition advTm="147828">
    <p:cut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71E7489B-E28E-428B-81DE-13FC2AA0FB58}"/>
              </a:ext>
            </a:extLst>
          </p:cNvPr>
          <p:cNvSpPr>
            <a:spLocks noGrp="1" noChangeArrowheads="1"/>
          </p:cNvSpPr>
          <p:nvPr>
            <p:ph type="title"/>
          </p:nvPr>
        </p:nvSpPr>
        <p:spPr/>
        <p:txBody>
          <a:bodyPr/>
          <a:lstStyle/>
          <a:p>
            <a:pPr algn="ctr" eaLnBrk="1" hangingPunct="1"/>
            <a:r>
              <a:rPr lang="en-US" altLang="en-US" dirty="0"/>
              <a:t>Evaluating Recruiting</a:t>
            </a:r>
          </a:p>
        </p:txBody>
      </p:sp>
      <p:sp>
        <p:nvSpPr>
          <p:cNvPr id="378888" name="Text Box 8">
            <a:extLst>
              <a:ext uri="{FF2B5EF4-FFF2-40B4-BE49-F238E27FC236}">
                <a16:creationId xmlns:a16="http://schemas.microsoft.com/office/drawing/2014/main" id="{2E73692C-AE37-400A-B7CC-5E5D5BCE91A5}"/>
              </a:ext>
            </a:extLst>
          </p:cNvPr>
          <p:cNvSpPr txBox="1">
            <a:spLocks noChangeArrowheads="1"/>
          </p:cNvSpPr>
          <p:nvPr/>
        </p:nvSpPr>
        <p:spPr bwMode="gray">
          <a:xfrm>
            <a:off x="4267200" y="1898650"/>
            <a:ext cx="3581400" cy="692150"/>
          </a:xfrm>
          <a:prstGeom prst="rect">
            <a:avLst/>
          </a:prstGeom>
          <a:solidFill>
            <a:srgbClr val="006600"/>
          </a:solidFill>
          <a:ln>
            <a:noFill/>
          </a:ln>
          <a:effectLst>
            <a:outerShdw dist="107763" dir="2700000" algn="ctr" rotWithShape="0">
              <a:schemeClr val="tx1">
                <a:alpha val="50000"/>
              </a:schemeClr>
            </a:outerShdw>
          </a:effectLst>
        </p:spPr>
        <p:txBody>
          <a:bodyPr lIns="0" anchor="ctr" anchorCtr="1"/>
          <a:lstStyle/>
          <a:p>
            <a:pPr algn="ctr" eaLnBrk="1" hangingPunct="1">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Evaluating Recruiting Efforts</a:t>
            </a:r>
          </a:p>
        </p:txBody>
      </p:sp>
      <p:grpSp>
        <p:nvGrpSpPr>
          <p:cNvPr id="378894" name="Group 14">
            <a:extLst>
              <a:ext uri="{FF2B5EF4-FFF2-40B4-BE49-F238E27FC236}">
                <a16:creationId xmlns:a16="http://schemas.microsoft.com/office/drawing/2014/main" id="{290BCDB0-E91A-434E-8213-2392DE980282}"/>
              </a:ext>
            </a:extLst>
          </p:cNvPr>
          <p:cNvGrpSpPr>
            <a:grpSpLocks/>
          </p:cNvGrpSpPr>
          <p:nvPr/>
        </p:nvGrpSpPr>
        <p:grpSpPr bwMode="auto">
          <a:xfrm>
            <a:off x="2927350" y="3352800"/>
            <a:ext cx="6597650" cy="1804988"/>
            <a:chOff x="720" y="2112"/>
            <a:chExt cx="4320" cy="1104"/>
          </a:xfrm>
        </p:grpSpPr>
        <p:sp>
          <p:nvSpPr>
            <p:cNvPr id="378889" name="Text Box 9">
              <a:extLst>
                <a:ext uri="{FF2B5EF4-FFF2-40B4-BE49-F238E27FC236}">
                  <a16:creationId xmlns:a16="http://schemas.microsoft.com/office/drawing/2014/main" id="{77E68362-E90C-4DDC-9611-5D10F7D6B25E}"/>
                </a:ext>
              </a:extLst>
            </p:cNvPr>
            <p:cNvSpPr txBox="1">
              <a:spLocks noChangeArrowheads="1"/>
            </p:cNvSpPr>
            <p:nvPr/>
          </p:nvSpPr>
          <p:spPr bwMode="gray">
            <a:xfrm>
              <a:off x="2279"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 anchorCtr="1"/>
            <a:lstStyle/>
            <a:p>
              <a:pPr algn="ctr" eaLnBrk="1" hangingPunct="1">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Evaluating Time Required to Fill Openings</a:t>
              </a:r>
            </a:p>
          </p:txBody>
        </p:sp>
        <p:sp>
          <p:nvSpPr>
            <p:cNvPr id="378890" name="Text Box 10">
              <a:extLst>
                <a:ext uri="{FF2B5EF4-FFF2-40B4-BE49-F238E27FC236}">
                  <a16:creationId xmlns:a16="http://schemas.microsoft.com/office/drawing/2014/main" id="{3F589519-32C6-48CA-BACA-639D23ECC6E0}"/>
                </a:ext>
              </a:extLst>
            </p:cNvPr>
            <p:cNvSpPr txBox="1">
              <a:spLocks noChangeArrowheads="1"/>
            </p:cNvSpPr>
            <p:nvPr/>
          </p:nvSpPr>
          <p:spPr bwMode="gray">
            <a:xfrm>
              <a:off x="720"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 anchorCtr="1"/>
            <a:lstStyle/>
            <a:p>
              <a:pPr algn="ctr" eaLnBrk="1" hangingPunct="1">
                <a:spcBef>
                  <a:spcPct val="50000"/>
                </a:spcBef>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Evaluating Recruiting Costs and Benefits</a:t>
              </a:r>
            </a:p>
          </p:txBody>
        </p:sp>
        <p:sp>
          <p:nvSpPr>
            <p:cNvPr id="378891" name="Text Box 11">
              <a:extLst>
                <a:ext uri="{FF2B5EF4-FFF2-40B4-BE49-F238E27FC236}">
                  <a16:creationId xmlns:a16="http://schemas.microsoft.com/office/drawing/2014/main" id="{E1A4C89B-9800-4993-895C-FCD6E2325DE3}"/>
                </a:ext>
              </a:extLst>
            </p:cNvPr>
            <p:cNvSpPr txBox="1">
              <a:spLocks noChangeArrowheads="1"/>
            </p:cNvSpPr>
            <p:nvPr/>
          </p:nvSpPr>
          <p:spPr bwMode="gray">
            <a:xfrm>
              <a:off x="3831" y="2112"/>
              <a:ext cx="1209" cy="1104"/>
            </a:xfrm>
            <a:prstGeom prst="rect">
              <a:avLst/>
            </a:prstGeom>
            <a:solidFill>
              <a:srgbClr val="CC6600"/>
            </a:solidFill>
            <a:ln>
              <a:noFill/>
            </a:ln>
            <a:effectLst>
              <a:outerShdw dist="107763" dir="2700000" algn="ctr" rotWithShape="0">
                <a:schemeClr val="tx1">
                  <a:alpha val="50000"/>
                </a:schemeClr>
              </a:outerShdw>
            </a:effectLst>
          </p:spPr>
          <p:txBody>
            <a:bodyPr tIns="91440" bIns="91440" anchor="ctr" anchorCtr="1"/>
            <a:lstStyle/>
            <a:p>
              <a:pPr algn="ctr" eaLnBrk="1" hangingPunct="1">
                <a:spcBef>
                  <a:spcPct val="50000"/>
                </a:spcBef>
                <a:defRPr/>
              </a:pPr>
              <a:r>
                <a:rPr lang="en-US" altLang="en-US" sz="2000" b="1">
                  <a:solidFill>
                    <a:schemeClr val="bg1"/>
                  </a:solidFill>
                  <a:effectLst>
                    <a:outerShdw blurRad="38100" dist="38100" dir="2700000" algn="tl">
                      <a:srgbClr val="000000"/>
                    </a:outerShdw>
                  </a:effectLst>
                  <a:latin typeface="Arial" panose="020B0604020202020204" pitchFamily="34" charset="0"/>
                </a:rPr>
                <a:t>Evaluating Recruiting Quality and Quantity</a:t>
              </a:r>
            </a:p>
          </p:txBody>
        </p:sp>
      </p:grpSp>
      <p:sp>
        <p:nvSpPr>
          <p:cNvPr id="378892" name="Freeform 12">
            <a:extLst>
              <a:ext uri="{FF2B5EF4-FFF2-40B4-BE49-F238E27FC236}">
                <a16:creationId xmlns:a16="http://schemas.microsoft.com/office/drawing/2014/main" id="{A8DB27DA-9F87-42A1-974D-9FA3B3FAF7A0}"/>
              </a:ext>
            </a:extLst>
          </p:cNvPr>
          <p:cNvSpPr>
            <a:spLocks/>
          </p:cNvSpPr>
          <p:nvPr/>
        </p:nvSpPr>
        <p:spPr bwMode="gray">
          <a:xfrm>
            <a:off x="3606800" y="2895600"/>
            <a:ext cx="4953000" cy="298672"/>
          </a:xfrm>
          <a:custGeom>
            <a:avLst/>
            <a:gdLst>
              <a:gd name="T0" fmla="*/ 0 w 3120"/>
              <a:gd name="T1" fmla="*/ 288 h 288"/>
              <a:gd name="T2" fmla="*/ 0 w 3120"/>
              <a:gd name="T3" fmla="*/ 0 h 288"/>
              <a:gd name="T4" fmla="*/ 3120 w 3120"/>
              <a:gd name="T5" fmla="*/ 0 h 288"/>
              <a:gd name="T6" fmla="*/ 3120 w 3120"/>
              <a:gd name="T7" fmla="*/ 288 h 288"/>
            </a:gdLst>
            <a:ahLst/>
            <a:cxnLst>
              <a:cxn ang="0">
                <a:pos x="T0" y="T1"/>
              </a:cxn>
              <a:cxn ang="0">
                <a:pos x="T2" y="T3"/>
              </a:cxn>
              <a:cxn ang="0">
                <a:pos x="T4" y="T5"/>
              </a:cxn>
              <a:cxn ang="0">
                <a:pos x="T6" y="T7"/>
              </a:cxn>
            </a:cxnLst>
            <a:rect l="0" t="0" r="r" b="b"/>
            <a:pathLst>
              <a:path w="3120" h="288">
                <a:moveTo>
                  <a:pt x="0" y="288"/>
                </a:moveTo>
                <a:lnTo>
                  <a:pt x="0" y="0"/>
                </a:lnTo>
                <a:lnTo>
                  <a:pt x="3120" y="0"/>
                </a:lnTo>
                <a:lnTo>
                  <a:pt x="3120" y="288"/>
                </a:lnTo>
              </a:path>
            </a:pathLst>
          </a:custGeom>
          <a:noFill/>
          <a:ln w="57150" cap="flat" cmpd="sng">
            <a:solidFill>
              <a:srgbClr val="008000"/>
            </a:solidFill>
            <a:prstDash val="solid"/>
            <a:round/>
            <a:headEnd type="triangle" w="med" len="med"/>
            <a:tailEnd type="triangle" w="med" len="med"/>
          </a:ln>
          <a:effectLst/>
        </p:spPr>
        <p:txBody>
          <a:bodyPr lIns="0">
            <a:spAutoFit/>
          </a:bodyP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8893" name="Line 13">
            <a:extLst>
              <a:ext uri="{FF2B5EF4-FFF2-40B4-BE49-F238E27FC236}">
                <a16:creationId xmlns:a16="http://schemas.microsoft.com/office/drawing/2014/main" id="{F072B55D-FCDA-4D17-BCB7-E8A0BFCFBC6C}"/>
              </a:ext>
            </a:extLst>
          </p:cNvPr>
          <p:cNvSpPr>
            <a:spLocks noChangeShapeType="1"/>
          </p:cNvSpPr>
          <p:nvPr/>
        </p:nvSpPr>
        <p:spPr bwMode="gray">
          <a:xfrm>
            <a:off x="6096000" y="2590800"/>
            <a:ext cx="0" cy="762000"/>
          </a:xfrm>
          <a:prstGeom prst="line">
            <a:avLst/>
          </a:prstGeom>
          <a:noFill/>
          <a:ln w="57150">
            <a:solidFill>
              <a:srgbClr val="008000"/>
            </a:solidFill>
            <a:round/>
            <a:headEnd/>
            <a:tailEnd type="triangle" w="med" len="med"/>
          </a:ln>
          <a:effectLst/>
        </p:spPr>
        <p:txBody>
          <a:bodyPr lIns="0">
            <a:spAutoFit/>
          </a:bodyP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 name="Rectangle 3">
            <a:extLst>
              <a:ext uri="{FF2B5EF4-FFF2-40B4-BE49-F238E27FC236}">
                <a16:creationId xmlns:a16="http://schemas.microsoft.com/office/drawing/2014/main" id="{5AF3E29F-A0DD-1014-9151-D210C94E6589}"/>
              </a:ext>
            </a:extLst>
          </p:cNvPr>
          <p:cNvSpPr>
            <a:spLocks noChangeArrowheads="1"/>
          </p:cNvSpPr>
          <p:nvPr/>
        </p:nvSpPr>
        <p:spPr bwMode="auto">
          <a:xfrm>
            <a:off x="5562600" y="6502668"/>
            <a:ext cx="1628614"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sz="1200" b="1" i="1" dirty="0">
                <a:latin typeface="Arial" panose="020B0604020202020204" pitchFamily="34" charset="0"/>
              </a:rPr>
              <a:t>Figure 7-12</a:t>
            </a:r>
          </a:p>
        </p:txBody>
      </p:sp>
    </p:spTree>
  </p:cSld>
  <p:clrMapOvr>
    <a:masterClrMapping/>
  </p:clrMapOvr>
  <p:transition advTm="77807">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78888"/>
                                        </p:tgtEl>
                                        <p:attrNameLst>
                                          <p:attrName>style.visibility</p:attrName>
                                        </p:attrNameLst>
                                      </p:cBhvr>
                                      <p:to>
                                        <p:strVal val="visible"/>
                                      </p:to>
                                    </p:set>
                                    <p:anim calcmode="lin" valueType="num">
                                      <p:cBhvr>
                                        <p:cTn id="7" dur="500" fill="hold"/>
                                        <p:tgtEl>
                                          <p:spTgt spid="378888"/>
                                        </p:tgtEl>
                                        <p:attrNameLst>
                                          <p:attrName>ppt_w</p:attrName>
                                        </p:attrNameLst>
                                      </p:cBhvr>
                                      <p:tavLst>
                                        <p:tav tm="0">
                                          <p:val>
                                            <p:fltVal val="0"/>
                                          </p:val>
                                        </p:tav>
                                        <p:tav tm="100000">
                                          <p:val>
                                            <p:strVal val="#ppt_w"/>
                                          </p:val>
                                        </p:tav>
                                      </p:tavLst>
                                    </p:anim>
                                    <p:anim calcmode="lin" valueType="num">
                                      <p:cBhvr>
                                        <p:cTn id="8" dur="500" fill="hold"/>
                                        <p:tgtEl>
                                          <p:spTgt spid="378888"/>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378893"/>
                                        </p:tgtEl>
                                        <p:attrNameLst>
                                          <p:attrName>style.visibility</p:attrName>
                                        </p:attrNameLst>
                                      </p:cBhvr>
                                      <p:to>
                                        <p:strVal val="visible"/>
                                      </p:to>
                                    </p:set>
                                    <p:animEffect transition="in" filter="wipe(up)">
                                      <p:cBhvr>
                                        <p:cTn id="12" dur="500"/>
                                        <p:tgtEl>
                                          <p:spTgt spid="378893"/>
                                        </p:tgtEl>
                                      </p:cBhvr>
                                    </p:animEffect>
                                  </p:childTnLst>
                                </p:cTn>
                              </p:par>
                            </p:childTnLst>
                          </p:cTn>
                        </p:par>
                        <p:par>
                          <p:cTn id="13" fill="hold" nodeType="afterGroup">
                            <p:stCondLst>
                              <p:cond delay="1000"/>
                            </p:stCondLst>
                            <p:childTnLst>
                              <p:par>
                                <p:cTn id="14" presetID="17" presetClass="entr" presetSubtype="10" fill="hold" nodeType="afterEffect">
                                  <p:stCondLst>
                                    <p:cond delay="0"/>
                                  </p:stCondLst>
                                  <p:childTnLst>
                                    <p:set>
                                      <p:cBhvr>
                                        <p:cTn id="15" dur="1" fill="hold">
                                          <p:stCondLst>
                                            <p:cond delay="0"/>
                                          </p:stCondLst>
                                        </p:cTn>
                                        <p:tgtEl>
                                          <p:spTgt spid="378892"/>
                                        </p:tgtEl>
                                        <p:attrNameLst>
                                          <p:attrName>style.visibility</p:attrName>
                                        </p:attrNameLst>
                                      </p:cBhvr>
                                      <p:to>
                                        <p:strVal val="visible"/>
                                      </p:to>
                                    </p:set>
                                    <p:anim calcmode="lin" valueType="num">
                                      <p:cBhvr>
                                        <p:cTn id="16" dur="500" fill="hold"/>
                                        <p:tgtEl>
                                          <p:spTgt spid="378892"/>
                                        </p:tgtEl>
                                        <p:attrNameLst>
                                          <p:attrName>ppt_w</p:attrName>
                                        </p:attrNameLst>
                                      </p:cBhvr>
                                      <p:tavLst>
                                        <p:tav tm="0">
                                          <p:val>
                                            <p:fltVal val="0"/>
                                          </p:val>
                                        </p:tav>
                                        <p:tav tm="100000">
                                          <p:val>
                                            <p:strVal val="#ppt_w"/>
                                          </p:val>
                                        </p:tav>
                                      </p:tavLst>
                                    </p:anim>
                                    <p:anim calcmode="lin" valueType="num">
                                      <p:cBhvr>
                                        <p:cTn id="17" dur="500" fill="hold"/>
                                        <p:tgtEl>
                                          <p:spTgt spid="378892"/>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1500"/>
                            </p:stCondLst>
                            <p:childTnLst>
                              <p:par>
                                <p:cTn id="19" presetID="22" presetClass="entr" presetSubtype="1" fill="hold" nodeType="afterEffect">
                                  <p:stCondLst>
                                    <p:cond delay="0"/>
                                  </p:stCondLst>
                                  <p:childTnLst>
                                    <p:set>
                                      <p:cBhvr>
                                        <p:cTn id="20" dur="1" fill="hold">
                                          <p:stCondLst>
                                            <p:cond delay="0"/>
                                          </p:stCondLst>
                                        </p:cTn>
                                        <p:tgtEl>
                                          <p:spTgt spid="378894"/>
                                        </p:tgtEl>
                                        <p:attrNameLst>
                                          <p:attrName>style.visibility</p:attrName>
                                        </p:attrNameLst>
                                      </p:cBhvr>
                                      <p:to>
                                        <p:strVal val="visible"/>
                                      </p:to>
                                    </p:set>
                                    <p:animEffect transition="in" filter="wipe(up)">
                                      <p:cBhvr>
                                        <p:cTn id="21" dur="500"/>
                                        <p:tgtEl>
                                          <p:spTgt spid="378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88"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Recruiting Evaluation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942308" y="2358700"/>
            <a:ext cx="5625978" cy="352332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General Areas for Evaluating Recruiting</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Quantity of applicants</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EEO goals met</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Quality of applicants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Yield ratios</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comparison of the number of applicants at one stage of the recruiting process to the number at the next stage.</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Selection rate</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percentage hired from a given group of candidates</a:t>
            </a:r>
          </a:p>
          <a:p>
            <a:pPr marL="1257300" lvl="2" indent="-342900">
              <a:buFont typeface="Wingdings" panose="05000000000000000000" pitchFamily="2" charset="2"/>
              <a:buChar char="§"/>
            </a:pPr>
            <a:endParaRPr lang="en-CA" sz="2000" dirty="0">
              <a:ln w="0"/>
              <a:solidFill>
                <a:schemeClr val="tx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EEC4B9B-05B1-46DF-8B49-9CD08469D781}"/>
              </a:ext>
            </a:extLst>
          </p:cNvPr>
          <p:cNvSpPr/>
          <p:nvPr/>
        </p:nvSpPr>
        <p:spPr>
          <a:xfrm>
            <a:off x="6568286" y="2171346"/>
            <a:ext cx="4668074" cy="328946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R="0" lvl="0" algn="l" defTabSz="685800" rtl="0" eaLnBrk="1" fontAlgn="base" latinLnBrk="0" hangingPunct="1">
              <a:lnSpc>
                <a:spcPct val="90000"/>
              </a:lnSpc>
              <a:spcBef>
                <a:spcPts val="750"/>
              </a:spcBef>
              <a:spcAft>
                <a:spcPct val="0"/>
              </a:spcAft>
              <a:buClrTx/>
              <a:buSzTx/>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Acceptance Rate</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lang="en-US" altLang="en-US" sz="2000" dirty="0">
                <a:solidFill>
                  <a:prstClr val="black"/>
                </a:solidFill>
                <a:latin typeface="Times New Roman" panose="02020603050405020304" pitchFamily="18" charset="0"/>
                <a:cs typeface="Times New Roman" panose="02020603050405020304" pitchFamily="18" charset="0"/>
              </a:rPr>
              <a:t>Refers</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to the percentage of applicants who receive a job offer.</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Success Base Rate</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Comparing percentage rate of past applicants who were good employees to that of current employees.</a:t>
            </a:r>
          </a:p>
          <a:p>
            <a:pPr marL="514350" marR="0" lvl="1" indent="-171450" algn="l" defTabSz="685800" rtl="0" eaLnBrk="1" fontAlgn="base" latinLnBrk="0" hangingPunct="1">
              <a:lnSpc>
                <a:spcPct val="90000"/>
              </a:lnSpc>
              <a:spcBef>
                <a:spcPts val="375"/>
              </a:spcBef>
              <a:spcAft>
                <a:spcPct val="0"/>
              </a:spcAft>
              <a:buClrTx/>
              <a:buSzTx/>
              <a:buFont typeface="Arial" panose="020B0604020202020204" pitchFamily="34" charset="0"/>
              <a:buChar char="•"/>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57300" lvl="2" indent="-342900">
              <a:buFont typeface="Wingdings" panose="05000000000000000000" pitchFamily="2" charset="2"/>
              <a:buChar char="§"/>
            </a:pPr>
            <a:endParaRPr lang="en-CA" sz="2000"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2804010"/>
      </p:ext>
    </p:extLst>
  </p:cSld>
  <p:clrMapOvr>
    <a:masterClrMapping/>
  </p:clrMapOvr>
  <mc:AlternateContent xmlns:mc="http://schemas.openxmlformats.org/markup-compatibility/2006" xmlns:p14="http://schemas.microsoft.com/office/powerpoint/2010/main">
    <mc:Choice Requires="p14">
      <p:transition p14:dur="10" advTm="140473"/>
    </mc:Choice>
    <mc:Fallback xmlns="">
      <p:transition advTm="14047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AutoShape 2">
            <a:extLst>
              <a:ext uri="{FF2B5EF4-FFF2-40B4-BE49-F238E27FC236}">
                <a16:creationId xmlns:a16="http://schemas.microsoft.com/office/drawing/2014/main" id="{CC8BF466-1917-4B81-8F95-19DEA7D1F86D}"/>
              </a:ext>
            </a:extLst>
          </p:cNvPr>
          <p:cNvSpPr>
            <a:spLocks noGrp="1" noChangeArrowheads="1"/>
          </p:cNvSpPr>
          <p:nvPr>
            <p:ph type="title"/>
          </p:nvPr>
        </p:nvSpPr>
        <p:spPr/>
        <p:txBody>
          <a:bodyPr/>
          <a:lstStyle/>
          <a:p>
            <a:pPr algn="ctr" eaLnBrk="1" hangingPunct="1"/>
            <a:r>
              <a:rPr lang="en-US" altLang="en-US" dirty="0"/>
              <a:t>Recruiting Evaluation Pyramid</a:t>
            </a:r>
          </a:p>
        </p:txBody>
      </p:sp>
      <p:pic>
        <p:nvPicPr>
          <p:cNvPr id="53251" name="Picture 6" descr="C:\My Documents\PowerPoint Files\Books\South-Western\HRM10e\HRM10e GIFS\07-09.gif">
            <a:extLst>
              <a:ext uri="{FF2B5EF4-FFF2-40B4-BE49-F238E27FC236}">
                <a16:creationId xmlns:a16="http://schemas.microsoft.com/office/drawing/2014/main" id="{440B0ABE-1ECE-4C57-B680-591B0B3538D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4939" y="1557339"/>
            <a:ext cx="6734175" cy="470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2" name="Rectangle 3">
            <a:extLst>
              <a:ext uri="{FF2B5EF4-FFF2-40B4-BE49-F238E27FC236}">
                <a16:creationId xmlns:a16="http://schemas.microsoft.com/office/drawing/2014/main" id="{1EADED01-93DA-4CDE-8642-D613513A3066}"/>
              </a:ext>
            </a:extLst>
          </p:cNvPr>
          <p:cNvSpPr>
            <a:spLocks noChangeArrowheads="1"/>
          </p:cNvSpPr>
          <p:nvPr/>
        </p:nvSpPr>
        <p:spPr bwMode="auto">
          <a:xfrm>
            <a:off x="5735638" y="632989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200" b="1" i="1" dirty="0">
                <a:latin typeface="Arial" panose="020B0604020202020204" pitchFamily="34" charset="0"/>
              </a:rPr>
              <a:t>Figure 7-13</a:t>
            </a:r>
          </a:p>
        </p:txBody>
      </p:sp>
    </p:spTree>
  </p:cSld>
  <p:clrMapOvr>
    <a:masterClrMapping/>
  </p:clrMapOvr>
  <p:transition advTm="121558">
    <p:cut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35321" y="2604231"/>
            <a:ext cx="6786359" cy="1569660"/>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Part (2):Staffing the Organization</a:t>
            </a:r>
          </a:p>
          <a:p>
            <a:pPr algn="ctr"/>
            <a:r>
              <a:rPr lang="en-US" sz="3200" b="1" dirty="0">
                <a:solidFill>
                  <a:srgbClr val="00B0F0"/>
                </a:solidFill>
                <a:latin typeface="Times New Roman" panose="02020603050405020304" pitchFamily="18" charset="0"/>
                <a:cs typeface="Times New Roman" panose="02020603050405020304" pitchFamily="18" charset="0"/>
              </a:rPr>
              <a:t>Selecting and Placing</a:t>
            </a:r>
            <a:br>
              <a:rPr lang="en-US" sz="3200" b="1" dirty="0">
                <a:solidFill>
                  <a:srgbClr val="00B0F0"/>
                </a:solidFill>
                <a:latin typeface="Times New Roman" panose="02020603050405020304" pitchFamily="18" charset="0"/>
                <a:cs typeface="Times New Roman" panose="02020603050405020304" pitchFamily="18" charset="0"/>
              </a:rPr>
            </a:br>
            <a:r>
              <a:rPr lang="en-US" sz="3200" b="1" dirty="0">
                <a:solidFill>
                  <a:srgbClr val="00B0F0"/>
                </a:solidFill>
                <a:latin typeface="Times New Roman" panose="02020603050405020304" pitchFamily="18" charset="0"/>
                <a:cs typeface="Times New Roman" panose="02020603050405020304" pitchFamily="18" charset="0"/>
              </a:rPr>
              <a:t>Human Resources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05</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8 </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780804315"/>
      </p:ext>
    </p:extLst>
  </p:cSld>
  <p:clrMapOvr>
    <a:masterClrMapping/>
  </p:clrMapOvr>
  <mc:AlternateContent xmlns:mc="http://schemas.openxmlformats.org/markup-compatibility/2006" xmlns:p14="http://schemas.microsoft.com/office/powerpoint/2010/main">
    <mc:Choice Requires="p14">
      <p:transition spd="slow" p14:dur="2000" advTm="27684"/>
    </mc:Choice>
    <mc:Fallback xmlns="">
      <p:transition spd="slow" advTm="276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28E5719-C3CA-4EA2-AAF4-84EDA45A35E2}"/>
              </a:ext>
            </a:extLst>
          </p:cNvPr>
          <p:cNvPicPr>
            <a:picLocks noGrp="1" noChangeAspect="1"/>
          </p:cNvPicPr>
          <p:nvPr>
            <p:ph type="pic" sz="quarter" idx="10"/>
          </p:nvPr>
        </p:nvPicPr>
        <p:blipFill>
          <a:blip r:embed="rId4" cstate="print"/>
          <a:srcRect l="13924" r="13924"/>
          <a:stretch>
            <a:fillRect/>
          </a:stretch>
        </p:blipFill>
        <p:spPr>
          <a:xfrm>
            <a:off x="1162373" y="491825"/>
            <a:ext cx="4524497" cy="4545541"/>
          </a:xfrm>
        </p:spPr>
      </p:pic>
      <p:sp>
        <p:nvSpPr>
          <p:cNvPr id="2" name="Right Triangle 1">
            <a:extLst>
              <a:ext uri="{FF2B5EF4-FFF2-40B4-BE49-F238E27FC236}">
                <a16:creationId xmlns:a16="http://schemas.microsoft.com/office/drawing/2014/main" id="{302B50F4-05F9-4595-8E4D-53FEECF74C84}"/>
              </a:ext>
            </a:extLst>
          </p:cNvPr>
          <p:cNvSpPr/>
          <p:nvPr/>
        </p:nvSpPr>
        <p:spPr>
          <a:xfrm rot="5400000">
            <a:off x="1520826" y="860426"/>
            <a:ext cx="1349375" cy="134302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id-ID" sz="1350">
              <a:solidFill>
                <a:prstClr val="white"/>
              </a:solidFill>
              <a:latin typeface="Calibri"/>
            </a:endParaRPr>
          </a:p>
        </p:txBody>
      </p:sp>
      <p:sp>
        <p:nvSpPr>
          <p:cNvPr id="56324" name="TextBox 24">
            <a:extLst>
              <a:ext uri="{FF2B5EF4-FFF2-40B4-BE49-F238E27FC236}">
                <a16:creationId xmlns:a16="http://schemas.microsoft.com/office/drawing/2014/main" id="{5AFD5B1B-985A-4562-975B-BCCEB6A108EA}"/>
              </a:ext>
            </a:extLst>
          </p:cNvPr>
          <p:cNvSpPr txBox="1">
            <a:spLocks noChangeArrowheads="1"/>
          </p:cNvSpPr>
          <p:nvPr/>
        </p:nvSpPr>
        <p:spPr bwMode="auto">
          <a:xfrm>
            <a:off x="5040314" y="1917700"/>
            <a:ext cx="4727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fontAlgn="base">
              <a:lnSpc>
                <a:spcPct val="100000"/>
              </a:lnSpc>
              <a:spcBef>
                <a:spcPct val="0"/>
              </a:spcBef>
              <a:spcAft>
                <a:spcPct val="0"/>
              </a:spcAft>
              <a:buNone/>
            </a:pPr>
            <a:r>
              <a:rPr lang="en-US" altLang="en-US" sz="2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28" name="Rectangle 27">
            <a:extLst>
              <a:ext uri="{FF2B5EF4-FFF2-40B4-BE49-F238E27FC236}">
                <a16:creationId xmlns:a16="http://schemas.microsoft.com/office/drawing/2014/main" id="{02B0882B-6929-4E6F-8393-8166A9CD28A5}"/>
              </a:ext>
            </a:extLst>
          </p:cNvPr>
          <p:cNvSpPr/>
          <p:nvPr/>
        </p:nvSpPr>
        <p:spPr>
          <a:xfrm>
            <a:off x="3887789" y="1295400"/>
            <a:ext cx="4886325" cy="333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n-US" sz="1350">
              <a:solidFill>
                <a:prstClr val="white"/>
              </a:solidFill>
              <a:latin typeface="Calibri"/>
            </a:endParaRPr>
          </a:p>
        </p:txBody>
      </p:sp>
      <p:sp>
        <p:nvSpPr>
          <p:cNvPr id="31" name="TextBox 30">
            <a:extLst>
              <a:ext uri="{FF2B5EF4-FFF2-40B4-BE49-F238E27FC236}">
                <a16:creationId xmlns:a16="http://schemas.microsoft.com/office/drawing/2014/main" id="{9C7AEEA2-45EE-4EF8-9C50-026AE2F25359}"/>
              </a:ext>
            </a:extLst>
          </p:cNvPr>
          <p:cNvSpPr txBox="1"/>
          <p:nvPr/>
        </p:nvSpPr>
        <p:spPr>
          <a:xfrm>
            <a:off x="3719514" y="2578101"/>
            <a:ext cx="7826723" cy="2677656"/>
          </a:xfrm>
          <a:prstGeom prst="rect">
            <a:avLst/>
          </a:prstGeom>
          <a:noFill/>
        </p:spPr>
        <p:txBody>
          <a:bodyPr wrap="square">
            <a:spAutoFit/>
          </a:bodyPr>
          <a:lstStyle/>
          <a:p>
            <a:pPr defTabSz="685800">
              <a:defRPr/>
            </a:pPr>
            <a:r>
              <a:rPr lang="en-US" altLang="en-US" sz="2400" b="1" dirty="0">
                <a:solidFill>
                  <a:prstClr val="black"/>
                </a:solidFill>
                <a:latin typeface="Times New Roman" panose="02020603050405020304" pitchFamily="18" charset="0"/>
                <a:cs typeface="Times New Roman" panose="02020603050405020304" pitchFamily="18" charset="0"/>
              </a:rPr>
              <a:t>After you read this chapter, you should be able to:</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Describe why selection and placement must consider both person-job and person-organization fit.</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Diagram the sequence of a typical selection process.</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Identify three types of selection tests.</a:t>
            </a:r>
          </a:p>
          <a:p>
            <a:pPr marL="600075" lvl="1" indent="-257175" defTabSz="685800">
              <a:buFont typeface="Arial" panose="020B0604020202020204" pitchFamily="34" charset="0"/>
              <a:buChar char="•"/>
              <a:defRPr/>
            </a:pPr>
            <a:r>
              <a:rPr lang="en-US" altLang="en-US" sz="2400" dirty="0">
                <a:solidFill>
                  <a:prstClr val="black"/>
                </a:solidFill>
                <a:latin typeface="Times New Roman" panose="02020603050405020304" pitchFamily="18" charset="0"/>
                <a:cs typeface="Times New Roman" panose="02020603050405020304" pitchFamily="18" charset="0"/>
              </a:rPr>
              <a:t>Discuss several types of selection interviews and some key considerations when conducting these interviews.</a:t>
            </a:r>
          </a:p>
        </p:txBody>
      </p:sp>
      <p:sp>
        <p:nvSpPr>
          <p:cNvPr id="32" name="Rectangle 31">
            <a:extLst>
              <a:ext uri="{FF2B5EF4-FFF2-40B4-BE49-F238E27FC236}">
                <a16:creationId xmlns:a16="http://schemas.microsoft.com/office/drawing/2014/main" id="{C77F31D2-F21B-4182-9A25-719F41E8D452}"/>
              </a:ext>
            </a:extLst>
          </p:cNvPr>
          <p:cNvSpPr/>
          <p:nvPr/>
        </p:nvSpPr>
        <p:spPr>
          <a:xfrm>
            <a:off x="4064001" y="1858963"/>
            <a:ext cx="892175" cy="7413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en-US" sz="1050">
              <a:solidFill>
                <a:prstClr val="white"/>
              </a:solidFill>
              <a:latin typeface="Calibri"/>
              <a:ea typeface="Roboto Light" panose="02000000000000000000" pitchFamily="2" charset="0"/>
            </a:endParaRPr>
          </a:p>
        </p:txBody>
      </p:sp>
      <p:sp>
        <p:nvSpPr>
          <p:cNvPr id="56328" name="TextBox 32">
            <a:extLst>
              <a:ext uri="{FF2B5EF4-FFF2-40B4-BE49-F238E27FC236}">
                <a16:creationId xmlns:a16="http://schemas.microsoft.com/office/drawing/2014/main" id="{01BD2A7C-A5FD-47BA-8472-8E3A0085B05F}"/>
              </a:ext>
            </a:extLst>
          </p:cNvPr>
          <p:cNvSpPr txBox="1">
            <a:spLocks noChangeArrowheads="1"/>
          </p:cNvSpPr>
          <p:nvPr/>
        </p:nvSpPr>
        <p:spPr bwMode="auto">
          <a:xfrm>
            <a:off x="4102101" y="1854200"/>
            <a:ext cx="817563"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US" altLang="en-US" sz="1500">
                <a:solidFill>
                  <a:srgbClr val="FFFFFF"/>
                </a:solidFill>
                <a:latin typeface="Times New Roman" panose="02020603050405020304" pitchFamily="18" charset="0"/>
                <a:cs typeface="Times New Roman" panose="02020603050405020304" pitchFamily="18" charset="0"/>
              </a:rPr>
              <a:t>Chapter</a:t>
            </a:r>
            <a:endParaRPr lang="en-US" altLang="en-US">
              <a:solidFill>
                <a:srgbClr val="FFFFFF"/>
              </a:solidFill>
              <a:latin typeface="Times New Roman" panose="02020603050405020304" pitchFamily="18" charset="0"/>
              <a:cs typeface="Times New Roman" panose="02020603050405020304" pitchFamily="18" charset="0"/>
            </a:endParaRPr>
          </a:p>
        </p:txBody>
      </p:sp>
      <p:sp>
        <p:nvSpPr>
          <p:cNvPr id="56329" name="TextBox 33">
            <a:extLst>
              <a:ext uri="{FF2B5EF4-FFF2-40B4-BE49-F238E27FC236}">
                <a16:creationId xmlns:a16="http://schemas.microsoft.com/office/drawing/2014/main" id="{7085DE33-6415-4CD6-8275-DDF39A8497D9}"/>
              </a:ext>
            </a:extLst>
          </p:cNvPr>
          <p:cNvSpPr txBox="1">
            <a:spLocks noChangeArrowheads="1"/>
          </p:cNvSpPr>
          <p:nvPr/>
        </p:nvSpPr>
        <p:spPr bwMode="auto">
          <a:xfrm>
            <a:off x="4062413" y="2057401"/>
            <a:ext cx="85725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fontAlgn="base">
              <a:lnSpc>
                <a:spcPct val="100000"/>
              </a:lnSpc>
              <a:spcBef>
                <a:spcPct val="0"/>
              </a:spcBef>
              <a:spcAft>
                <a:spcPct val="0"/>
              </a:spcAft>
              <a:buNone/>
            </a:pPr>
            <a:r>
              <a:rPr lang="en-US" altLang="en-US" sz="3300" b="1">
                <a:solidFill>
                  <a:srgbClr val="FFFFFF"/>
                </a:solidFill>
                <a:latin typeface="Times New Roman" panose="02020603050405020304" pitchFamily="18" charset="0"/>
                <a:cs typeface="Times New Roman" panose="02020603050405020304" pitchFamily="18" charset="0"/>
              </a:rPr>
              <a:t>8</a:t>
            </a:r>
            <a:endParaRPr lang="en-US" altLang="en-US" sz="900" b="1">
              <a:solidFill>
                <a:srgbClr val="FFFFFF"/>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p:transition advTm="55347">
    <p:cut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AutoShape 5">
            <a:extLst>
              <a:ext uri="{FF2B5EF4-FFF2-40B4-BE49-F238E27FC236}">
                <a16:creationId xmlns:a16="http://schemas.microsoft.com/office/drawing/2014/main" id="{EE693CA5-23CC-4F48-A7EA-EDA879D7EBE3}"/>
              </a:ext>
            </a:extLst>
          </p:cNvPr>
          <p:cNvSpPr>
            <a:spLocks noGrp="1" noChangeArrowheads="1"/>
          </p:cNvSpPr>
          <p:nvPr>
            <p:ph type="title"/>
          </p:nvPr>
        </p:nvSpPr>
        <p:spPr>
          <a:xfrm>
            <a:off x="2562779" y="679452"/>
            <a:ext cx="5789613" cy="1325563"/>
          </a:xfrm>
        </p:spPr>
        <p:txBody>
          <a:bodyPr/>
          <a:lstStyle/>
          <a:p>
            <a:pPr eaLnBrk="1" hangingPunct="1"/>
            <a:r>
              <a:rPr lang="en-US" altLang="en-US" dirty="0"/>
              <a:t>Selection and Placement</a:t>
            </a:r>
          </a:p>
        </p:txBody>
      </p:sp>
      <p:sp>
        <p:nvSpPr>
          <p:cNvPr id="58371" name="Rectangle 6">
            <a:extLst>
              <a:ext uri="{FF2B5EF4-FFF2-40B4-BE49-F238E27FC236}">
                <a16:creationId xmlns:a16="http://schemas.microsoft.com/office/drawing/2014/main" id="{6FC66495-7F07-4EF7-AB49-E6135342C35D}"/>
              </a:ext>
            </a:extLst>
          </p:cNvPr>
          <p:cNvSpPr>
            <a:spLocks noGrp="1" noChangeArrowheads="1"/>
          </p:cNvSpPr>
          <p:nvPr>
            <p:ph idx="1"/>
          </p:nvPr>
        </p:nvSpPr>
        <p:spPr>
          <a:xfrm>
            <a:off x="883403" y="2155826"/>
            <a:ext cx="10585343" cy="3725863"/>
          </a:xfrm>
        </p:spPr>
        <p:txBody>
          <a:bodyPr>
            <a:normAutofit fontScale="92500" lnSpcReduction="10000"/>
          </a:bodyPr>
          <a:lstStyle/>
          <a:p>
            <a:pPr eaLnBrk="1" hangingPunct="1"/>
            <a:r>
              <a:rPr lang="en-US" altLang="en-US" b="1" dirty="0"/>
              <a:t>Selection</a:t>
            </a:r>
          </a:p>
          <a:p>
            <a:pPr lvl="1" eaLnBrk="1" hangingPunct="1"/>
            <a:r>
              <a:rPr lang="en-US" altLang="en-US" dirty="0"/>
              <a:t>The process of choosing individuals who have needed qualities to fill jobs in an organization.</a:t>
            </a:r>
          </a:p>
          <a:p>
            <a:pPr lvl="1" eaLnBrk="1" hangingPunct="1"/>
            <a:r>
              <a:rPr lang="en-US" altLang="en-US" dirty="0"/>
              <a:t>Organizations need qualified employees to succeed</a:t>
            </a:r>
          </a:p>
          <a:p>
            <a:pPr lvl="2" eaLnBrk="1" hangingPunct="1"/>
            <a:r>
              <a:rPr lang="en-US" altLang="en-US" b="1" i="1" dirty="0">
                <a:solidFill>
                  <a:srgbClr val="C00000"/>
                </a:solidFill>
              </a:rPr>
              <a:t>“Good training will not make up for bad selection.”</a:t>
            </a:r>
          </a:p>
          <a:p>
            <a:pPr lvl="2" eaLnBrk="1" hangingPunct="1"/>
            <a:r>
              <a:rPr lang="en-US" altLang="en-US" b="1" i="1" dirty="0">
                <a:solidFill>
                  <a:srgbClr val="C00000"/>
                </a:solidFill>
              </a:rPr>
              <a:t>“Hire hard, manage easy.”</a:t>
            </a:r>
          </a:p>
          <a:p>
            <a:pPr eaLnBrk="1" hangingPunct="1"/>
            <a:r>
              <a:rPr lang="en-US" altLang="en-US" b="1" dirty="0"/>
              <a:t>Reasons for centralizing selection</a:t>
            </a:r>
          </a:p>
          <a:p>
            <a:pPr lvl="1" eaLnBrk="1" hangingPunct="1"/>
            <a:r>
              <a:rPr lang="en-US" altLang="en-US" dirty="0"/>
              <a:t>Easier to have applicants in one place.</a:t>
            </a:r>
          </a:p>
          <a:p>
            <a:pPr lvl="1" eaLnBrk="1" hangingPunct="1"/>
            <a:r>
              <a:rPr lang="en-US" altLang="en-US" dirty="0"/>
              <a:t>Contact with outside applicants is easier.</a:t>
            </a:r>
          </a:p>
          <a:p>
            <a:pPr lvl="1" eaLnBrk="1" hangingPunct="1"/>
            <a:r>
              <a:rPr lang="en-US" altLang="en-US" dirty="0"/>
              <a:t>Managers can concentrate on operating responsibilities rather than the selection process.</a:t>
            </a:r>
          </a:p>
          <a:p>
            <a:pPr lvl="1" eaLnBrk="1" hangingPunct="1"/>
            <a:r>
              <a:rPr lang="en-US" altLang="en-US" dirty="0"/>
              <a:t>Selection costs are lower with no duplicated efforts.</a:t>
            </a:r>
          </a:p>
          <a:p>
            <a:pPr lvl="2" eaLnBrk="1" hangingPunct="1"/>
            <a:endParaRPr lang="en-US" altLang="en-US" i="1" dirty="0"/>
          </a:p>
        </p:txBody>
      </p:sp>
    </p:spTree>
    <p:custDataLst>
      <p:tags r:id="rId1"/>
    </p:custDataLst>
  </p:cSld>
  <p:clrMapOvr>
    <a:masterClrMapping/>
  </p:clrMapOvr>
  <p:transition advTm="164776">
    <p:cut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AutoShape 2">
            <a:extLst>
              <a:ext uri="{FF2B5EF4-FFF2-40B4-BE49-F238E27FC236}">
                <a16:creationId xmlns:a16="http://schemas.microsoft.com/office/drawing/2014/main" id="{FDE12DF9-E432-4078-9DEE-8C6E951DAA73}"/>
              </a:ext>
            </a:extLst>
          </p:cNvPr>
          <p:cNvSpPr>
            <a:spLocks noGrp="1" noChangeArrowheads="1"/>
          </p:cNvSpPr>
          <p:nvPr>
            <p:ph type="title"/>
          </p:nvPr>
        </p:nvSpPr>
        <p:spPr/>
        <p:txBody>
          <a:bodyPr/>
          <a:lstStyle/>
          <a:p>
            <a:pPr algn="ctr" eaLnBrk="1" hangingPunct="1"/>
            <a:r>
              <a:rPr lang="en-US" altLang="en-US" sz="2800" b="1" dirty="0">
                <a:latin typeface="Times New Roman" panose="02020603050405020304" pitchFamily="18" charset="0"/>
                <a:cs typeface="Times New Roman" panose="02020603050405020304" pitchFamily="18" charset="0"/>
              </a:rPr>
              <a:t>HR Employment Functions</a:t>
            </a:r>
          </a:p>
        </p:txBody>
      </p:sp>
      <p:sp>
        <p:nvSpPr>
          <p:cNvPr id="30723" name="Rectangle 3">
            <a:extLst>
              <a:ext uri="{FF2B5EF4-FFF2-40B4-BE49-F238E27FC236}">
                <a16:creationId xmlns:a16="http://schemas.microsoft.com/office/drawing/2014/main" id="{68E56BD5-46CF-449F-9C49-08CE6592BA91}"/>
              </a:ext>
            </a:extLst>
          </p:cNvPr>
          <p:cNvSpPr>
            <a:spLocks noGrp="1" noChangeArrowheads="1"/>
          </p:cNvSpPr>
          <p:nvPr>
            <p:ph sz="half" idx="1"/>
          </p:nvPr>
        </p:nvSpPr>
        <p:spPr>
          <a:xfrm>
            <a:off x="1992314" y="1825625"/>
            <a:ext cx="4160837" cy="4351338"/>
          </a:xfrm>
        </p:spPr>
        <p:txBody>
          <a:bodyPr rtlCol="0">
            <a:normAutofit lnSpcReduction="10000"/>
          </a:bodyPr>
          <a:lstStyle/>
          <a:p>
            <a:pPr eaLnBrk="1" hangingPunct="1">
              <a:defRPr/>
            </a:pPr>
            <a:r>
              <a:rPr lang="en-US" altLang="en-US" sz="2400" dirty="0">
                <a:latin typeface="Times New Roman" panose="02020603050405020304" pitchFamily="18" charset="0"/>
                <a:cs typeface="Times New Roman" panose="02020603050405020304" pitchFamily="18" charset="0"/>
              </a:rPr>
              <a:t>Receiving applications</a:t>
            </a:r>
          </a:p>
          <a:p>
            <a:pPr eaLnBrk="1" hangingPunct="1">
              <a:defRPr/>
            </a:pPr>
            <a:r>
              <a:rPr lang="en-US" altLang="en-US" sz="2400" dirty="0">
                <a:latin typeface="Times New Roman" panose="02020603050405020304" pitchFamily="18" charset="0"/>
                <a:cs typeface="Times New Roman" panose="02020603050405020304" pitchFamily="18" charset="0"/>
              </a:rPr>
              <a:t>Interviewing applicants</a:t>
            </a:r>
          </a:p>
          <a:p>
            <a:pPr eaLnBrk="1" hangingPunct="1">
              <a:defRPr/>
            </a:pPr>
            <a:r>
              <a:rPr lang="en-US" altLang="en-US" sz="2400" dirty="0">
                <a:latin typeface="Times New Roman" panose="02020603050405020304" pitchFamily="18" charset="0"/>
                <a:cs typeface="Times New Roman" panose="02020603050405020304" pitchFamily="18" charset="0"/>
              </a:rPr>
              <a:t>Administering tests to applicants</a:t>
            </a:r>
          </a:p>
          <a:p>
            <a:pPr eaLnBrk="1" hangingPunct="1">
              <a:defRPr/>
            </a:pPr>
            <a:r>
              <a:rPr lang="en-US" altLang="en-US" sz="2400" dirty="0">
                <a:latin typeface="Times New Roman" panose="02020603050405020304" pitchFamily="18" charset="0"/>
                <a:cs typeface="Times New Roman" panose="02020603050405020304" pitchFamily="18" charset="0"/>
              </a:rPr>
              <a:t>Conducting background investigations</a:t>
            </a:r>
          </a:p>
          <a:p>
            <a:pPr eaLnBrk="1" hangingPunct="1">
              <a:defRPr/>
            </a:pPr>
            <a:r>
              <a:rPr lang="en-US" altLang="en-US" sz="2400" dirty="0">
                <a:latin typeface="Times New Roman" panose="02020603050405020304" pitchFamily="18" charset="0"/>
                <a:cs typeface="Times New Roman" panose="02020603050405020304" pitchFamily="18" charset="0"/>
              </a:rPr>
              <a:t>Arranging physical examinations</a:t>
            </a:r>
          </a:p>
          <a:p>
            <a:pPr eaLnBrk="1" hangingPunct="1">
              <a:defRPr/>
            </a:pPr>
            <a:r>
              <a:rPr lang="en-US" altLang="en-US" sz="2400" dirty="0">
                <a:latin typeface="Times New Roman" panose="02020603050405020304" pitchFamily="18" charset="0"/>
                <a:cs typeface="Times New Roman" panose="02020603050405020304" pitchFamily="18" charset="0"/>
              </a:rPr>
              <a:t>Placing and assigning new employees</a:t>
            </a:r>
          </a:p>
          <a:p>
            <a:pPr eaLnBrk="1" hangingPunct="1">
              <a:defRPr/>
            </a:pPr>
            <a:r>
              <a:rPr lang="en-US" altLang="en-US" sz="2400" dirty="0">
                <a:latin typeface="Times New Roman" panose="02020603050405020304" pitchFamily="18" charset="0"/>
                <a:cs typeface="Times New Roman" panose="02020603050405020304" pitchFamily="18" charset="0"/>
              </a:rPr>
              <a:t>Coordinating follow-up of new employees</a:t>
            </a:r>
          </a:p>
        </p:txBody>
      </p:sp>
      <p:sp>
        <p:nvSpPr>
          <p:cNvPr id="30724" name="Rectangle 4">
            <a:extLst>
              <a:ext uri="{FF2B5EF4-FFF2-40B4-BE49-F238E27FC236}">
                <a16:creationId xmlns:a16="http://schemas.microsoft.com/office/drawing/2014/main" id="{E1FC80FA-DEFC-446A-8213-B65E33788E78}"/>
              </a:ext>
            </a:extLst>
          </p:cNvPr>
          <p:cNvSpPr>
            <a:spLocks noGrp="1" noChangeArrowheads="1"/>
          </p:cNvSpPr>
          <p:nvPr>
            <p:ph sz="half" idx="2"/>
          </p:nvPr>
        </p:nvSpPr>
        <p:spPr>
          <a:xfrm>
            <a:off x="6153150" y="1825625"/>
            <a:ext cx="4046538" cy="4351338"/>
          </a:xfrm>
        </p:spPr>
        <p:txBody>
          <a:bodyPr rtlCol="0">
            <a:normAutofit lnSpcReduction="10000"/>
          </a:bodyPr>
          <a:lstStyle/>
          <a:p>
            <a:pPr eaLnBrk="1" hangingPunct="1">
              <a:defRPr/>
            </a:pPr>
            <a:r>
              <a:rPr lang="en-US" altLang="en-US" sz="2400" dirty="0">
                <a:latin typeface="Times New Roman" panose="02020603050405020304" pitchFamily="18" charset="0"/>
                <a:cs typeface="Times New Roman" panose="02020603050405020304" pitchFamily="18" charset="0"/>
              </a:rPr>
              <a:t>Exit interviewing departing employees</a:t>
            </a:r>
          </a:p>
          <a:p>
            <a:pPr eaLnBrk="1" hangingPunct="1">
              <a:defRPr/>
            </a:pPr>
            <a:r>
              <a:rPr lang="en-US" altLang="en-US" sz="2400" dirty="0">
                <a:latin typeface="Times New Roman" panose="02020603050405020304" pitchFamily="18" charset="0"/>
                <a:cs typeface="Times New Roman" panose="02020603050405020304" pitchFamily="18" charset="0"/>
              </a:rPr>
              <a:t>Maintaining employee records and reports.</a:t>
            </a:r>
          </a:p>
        </p:txBody>
      </p:sp>
      <p:pic>
        <p:nvPicPr>
          <p:cNvPr id="60421" name="Picture 5" descr="C:\WINDOWS\Application Data\Microsoft\Media Catalog\Downloaded Clips\cl2\bd06627_.wmf">
            <a:extLst>
              <a:ext uri="{FF2B5EF4-FFF2-40B4-BE49-F238E27FC236}">
                <a16:creationId xmlns:a16="http://schemas.microsoft.com/office/drawing/2014/main" id="{37DA6916-112E-475A-A898-2520E32B64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3424238"/>
            <a:ext cx="2438400" cy="213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advTm="204230">
    <p:cut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AutoShape 7">
            <a:extLst>
              <a:ext uri="{FF2B5EF4-FFF2-40B4-BE49-F238E27FC236}">
                <a16:creationId xmlns:a16="http://schemas.microsoft.com/office/drawing/2014/main" id="{42305958-710F-4F9C-B58D-8668F79602F2}"/>
              </a:ext>
            </a:extLst>
          </p:cNvPr>
          <p:cNvSpPr>
            <a:spLocks noGrp="1" noChangeArrowheads="1"/>
          </p:cNvSpPr>
          <p:nvPr>
            <p:ph type="title"/>
          </p:nvPr>
        </p:nvSpPr>
        <p:spPr>
          <a:xfrm>
            <a:off x="2017643" y="656950"/>
            <a:ext cx="4913452" cy="1325563"/>
          </a:xfrm>
        </p:spPr>
        <p:txBody>
          <a:bodyPr/>
          <a:lstStyle/>
          <a:p>
            <a:pPr eaLnBrk="1" hangingPunct="1"/>
            <a:r>
              <a:rPr lang="en-US" altLang="en-US" dirty="0"/>
              <a:t>Placement</a:t>
            </a:r>
          </a:p>
        </p:txBody>
      </p:sp>
      <p:sp>
        <p:nvSpPr>
          <p:cNvPr id="61443" name="Rectangle 8">
            <a:extLst>
              <a:ext uri="{FF2B5EF4-FFF2-40B4-BE49-F238E27FC236}">
                <a16:creationId xmlns:a16="http://schemas.microsoft.com/office/drawing/2014/main" id="{A0323391-B8BB-44ED-B67F-09B1B2C9700F}"/>
              </a:ext>
            </a:extLst>
          </p:cNvPr>
          <p:cNvSpPr>
            <a:spLocks noGrp="1" noChangeArrowheads="1"/>
          </p:cNvSpPr>
          <p:nvPr>
            <p:ph idx="1"/>
          </p:nvPr>
        </p:nvSpPr>
        <p:spPr>
          <a:xfrm>
            <a:off x="960895" y="2155826"/>
            <a:ext cx="10182386" cy="3725863"/>
          </a:xfrm>
        </p:spPr>
        <p:txBody>
          <a:bodyPr>
            <a:normAutofit/>
          </a:bodyPr>
          <a:lstStyle/>
          <a:p>
            <a:pPr eaLnBrk="1" hangingPunct="1"/>
            <a:r>
              <a:rPr lang="en-US" altLang="en-US" sz="2800" b="1" dirty="0"/>
              <a:t>Placement</a:t>
            </a:r>
          </a:p>
          <a:p>
            <a:pPr lvl="1" eaLnBrk="1" hangingPunct="1"/>
            <a:r>
              <a:rPr lang="en-US" altLang="en-US" sz="2800" dirty="0"/>
              <a:t>Fitting a person to the right job.</a:t>
            </a:r>
          </a:p>
          <a:p>
            <a:pPr eaLnBrk="1" hangingPunct="1"/>
            <a:r>
              <a:rPr lang="en-US" altLang="en-US" sz="2800" b="1" dirty="0"/>
              <a:t>Person-job fit</a:t>
            </a:r>
          </a:p>
          <a:p>
            <a:pPr lvl="1" eaLnBrk="1" hangingPunct="1"/>
            <a:r>
              <a:rPr lang="en-US" altLang="en-US" sz="2800" dirty="0"/>
              <a:t>Matching the knowledge, skills and abilities (KSAs) of people to the characteristics of jobs (tasks, duties and responsibilities).</a:t>
            </a:r>
          </a:p>
          <a:p>
            <a:pPr lvl="1" eaLnBrk="1" hangingPunct="1"/>
            <a:r>
              <a:rPr lang="en-US" altLang="en-US" sz="2800" dirty="0"/>
              <a:t>Benefits of person-job fit</a:t>
            </a:r>
          </a:p>
          <a:p>
            <a:pPr lvl="2" eaLnBrk="1" hangingPunct="1"/>
            <a:r>
              <a:rPr lang="en-US" altLang="en-US" sz="2800" dirty="0"/>
              <a:t>Higher employee performance</a:t>
            </a:r>
          </a:p>
          <a:p>
            <a:pPr lvl="2" eaLnBrk="1" hangingPunct="1"/>
            <a:r>
              <a:rPr lang="en-US" altLang="en-US" sz="2800" dirty="0"/>
              <a:t>Lower turnover and absenteeism</a:t>
            </a:r>
          </a:p>
        </p:txBody>
      </p:sp>
    </p:spTree>
    <p:custDataLst>
      <p:tags r:id="rId1"/>
    </p:custDataLst>
  </p:cSld>
  <p:clrMapOvr>
    <a:masterClrMapping/>
  </p:clrMapOvr>
  <p:transition advTm="223350">
    <p:cut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AutoShape 2">
            <a:extLst>
              <a:ext uri="{FF2B5EF4-FFF2-40B4-BE49-F238E27FC236}">
                <a16:creationId xmlns:a16="http://schemas.microsoft.com/office/drawing/2014/main" id="{4089BE9C-4176-454A-90E1-C15A2E4A356D}"/>
              </a:ext>
            </a:extLst>
          </p:cNvPr>
          <p:cNvSpPr>
            <a:spLocks noGrp="1" noChangeArrowheads="1"/>
          </p:cNvSpPr>
          <p:nvPr>
            <p:ph type="title"/>
          </p:nvPr>
        </p:nvSpPr>
        <p:spPr>
          <a:xfrm>
            <a:off x="387626" y="436078"/>
            <a:ext cx="5128591" cy="1371600"/>
          </a:xfrm>
        </p:spPr>
        <p:txBody>
          <a:bodyPr/>
          <a:lstStyle/>
          <a:p>
            <a:pPr eaLnBrk="1" hangingPunct="1"/>
            <a:r>
              <a:rPr lang="en-US" altLang="en-US" dirty="0"/>
              <a:t>Selection Process Flow Chart</a:t>
            </a:r>
          </a:p>
        </p:txBody>
      </p:sp>
      <p:pic>
        <p:nvPicPr>
          <p:cNvPr id="65539" name="Picture 6" descr="C:\My Documents\PowerPoint Files\Books\South-Western\HRM10e\HRM10e GIFS\08-04.gif">
            <a:extLst>
              <a:ext uri="{FF2B5EF4-FFF2-40B4-BE49-F238E27FC236}">
                <a16:creationId xmlns:a16="http://schemas.microsoft.com/office/drawing/2014/main" id="{0D3A9CE0-F564-4FFE-B039-A16C7FCFE20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24400" y="304800"/>
            <a:ext cx="4349750" cy="591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0" name="Rectangle 3">
            <a:extLst>
              <a:ext uri="{FF2B5EF4-FFF2-40B4-BE49-F238E27FC236}">
                <a16:creationId xmlns:a16="http://schemas.microsoft.com/office/drawing/2014/main" id="{4DCD227C-778C-47D5-AECF-ED673AED2CE0}"/>
              </a:ext>
            </a:extLst>
          </p:cNvPr>
          <p:cNvSpPr>
            <a:spLocks noChangeArrowheads="1"/>
          </p:cNvSpPr>
          <p:nvPr/>
        </p:nvSpPr>
        <p:spPr bwMode="auto">
          <a:xfrm>
            <a:off x="6096000" y="6460868"/>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8-1</a:t>
            </a:r>
          </a:p>
        </p:txBody>
      </p:sp>
    </p:spTree>
  </p:cSld>
  <p:clrMapOvr>
    <a:masterClrMapping/>
  </p:clrMapOvr>
  <p:transition advTm="61000">
    <p:cut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AutoShape 7">
            <a:extLst>
              <a:ext uri="{FF2B5EF4-FFF2-40B4-BE49-F238E27FC236}">
                <a16:creationId xmlns:a16="http://schemas.microsoft.com/office/drawing/2014/main" id="{362A29C2-0203-4F44-805F-F0C96BF53159}"/>
              </a:ext>
            </a:extLst>
          </p:cNvPr>
          <p:cNvSpPr>
            <a:spLocks noGrp="1" noChangeArrowheads="1"/>
          </p:cNvSpPr>
          <p:nvPr>
            <p:ph type="title"/>
          </p:nvPr>
        </p:nvSpPr>
        <p:spPr>
          <a:xfrm>
            <a:off x="2336020" y="863783"/>
            <a:ext cx="6641722" cy="941198"/>
          </a:xfrm>
        </p:spPr>
        <p:txBody>
          <a:bodyPr/>
          <a:lstStyle/>
          <a:p>
            <a:pPr eaLnBrk="1" hangingPunct="1"/>
            <a:r>
              <a:rPr lang="en-US" altLang="en-US" dirty="0"/>
              <a:t>Pre-employment Screening</a:t>
            </a:r>
          </a:p>
        </p:txBody>
      </p:sp>
      <p:sp>
        <p:nvSpPr>
          <p:cNvPr id="67587" name="Rectangle 8">
            <a:extLst>
              <a:ext uri="{FF2B5EF4-FFF2-40B4-BE49-F238E27FC236}">
                <a16:creationId xmlns:a16="http://schemas.microsoft.com/office/drawing/2014/main" id="{8BD5AF39-4CC8-4D15-B265-850ECCFB40BC}"/>
              </a:ext>
            </a:extLst>
          </p:cNvPr>
          <p:cNvSpPr>
            <a:spLocks noGrp="1" noChangeArrowheads="1"/>
          </p:cNvSpPr>
          <p:nvPr>
            <p:ph idx="1"/>
          </p:nvPr>
        </p:nvSpPr>
        <p:spPr>
          <a:xfrm>
            <a:off x="1179271" y="2275579"/>
            <a:ext cx="4477610" cy="3671888"/>
          </a:xfrm>
        </p:spPr>
        <p:txBody>
          <a:bodyPr/>
          <a:lstStyle/>
          <a:p>
            <a:pPr eaLnBrk="1" hangingPunct="1"/>
            <a:r>
              <a:rPr lang="en-US" altLang="en-US" b="1" dirty="0"/>
              <a:t>Pre-screening interview</a:t>
            </a:r>
          </a:p>
          <a:p>
            <a:pPr lvl="1" eaLnBrk="1" hangingPunct="1"/>
            <a:r>
              <a:rPr lang="en-US" altLang="en-US" dirty="0"/>
              <a:t>Verify minimum qualifications</a:t>
            </a:r>
          </a:p>
          <a:p>
            <a:pPr eaLnBrk="1" hangingPunct="1"/>
            <a:r>
              <a:rPr lang="en-US" altLang="en-US" b="1" dirty="0"/>
              <a:t>Electronic pre-screening</a:t>
            </a:r>
          </a:p>
          <a:p>
            <a:pPr lvl="1" eaLnBrk="1" hangingPunct="1"/>
            <a:r>
              <a:rPr lang="en-US" altLang="en-US" dirty="0"/>
              <a:t>Scanning resumes and applications</a:t>
            </a:r>
          </a:p>
          <a:p>
            <a:pPr lvl="1" eaLnBrk="1" hangingPunct="1"/>
            <a:r>
              <a:rPr lang="en-US" altLang="en-US" dirty="0"/>
              <a:t>Electronic/AI pre-screening (resume parsing, chatbots)</a:t>
            </a:r>
          </a:p>
          <a:p>
            <a:pPr eaLnBrk="1" hangingPunct="1"/>
            <a:r>
              <a:rPr lang="en-US" altLang="en-US" b="1" dirty="0"/>
              <a:t>Electronic submission of applications</a:t>
            </a:r>
          </a:p>
        </p:txBody>
      </p:sp>
      <p:pic>
        <p:nvPicPr>
          <p:cNvPr id="5" name="Picture 6" descr="C:\My Documents\PowerPoint Files\Books\South-Western\HRM10e\HRM10e GIFS\08-05.gif">
            <a:extLst>
              <a:ext uri="{FF2B5EF4-FFF2-40B4-BE49-F238E27FC236}">
                <a16:creationId xmlns:a16="http://schemas.microsoft.com/office/drawing/2014/main" id="{24364C1B-AD58-497F-8236-AEEB6E08FD5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53036" y="2275578"/>
            <a:ext cx="3615329" cy="3695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2">
            <a:extLst>
              <a:ext uri="{FF2B5EF4-FFF2-40B4-BE49-F238E27FC236}">
                <a16:creationId xmlns:a16="http://schemas.microsoft.com/office/drawing/2014/main" id="{76974A87-5F37-40CA-A673-D12E4EE8D5A7}"/>
              </a:ext>
            </a:extLst>
          </p:cNvPr>
          <p:cNvSpPr txBox="1">
            <a:spLocks noChangeArrowheads="1"/>
          </p:cNvSpPr>
          <p:nvPr/>
        </p:nvSpPr>
        <p:spPr bwMode="auto">
          <a:xfrm>
            <a:off x="5656881" y="1812823"/>
            <a:ext cx="5355848" cy="462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62500" lnSpcReduction="20000"/>
          </a:bodyPr>
          <a:lstStyle>
            <a:lvl1pPr algn="ctr" defTabSz="685800" rtl="0" eaLnBrk="0" fontAlgn="base" hangingPunct="0">
              <a:lnSpc>
                <a:spcPct val="90000"/>
              </a:lnSpc>
              <a:spcBef>
                <a:spcPct val="0"/>
              </a:spcBef>
              <a:spcAft>
                <a:spcPct val="0"/>
              </a:spcAft>
              <a:defRPr sz="2800" b="1" kern="1200">
                <a:solidFill>
                  <a:schemeClr val="tx1"/>
                </a:solidFill>
                <a:latin typeface="Times New Roman" panose="02020603050405020304" pitchFamily="18" charset="0"/>
                <a:ea typeface="+mj-ea"/>
                <a:cs typeface="Times New Roman" panose="02020603050405020304" pitchFamily="18" charset="0"/>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a:lstStyle>
          <a:p>
            <a:pPr eaLnBrk="1" hangingPunct="1"/>
            <a:r>
              <a:rPr lang="en-US" altLang="en-US" dirty="0"/>
              <a:t>LIMITING WHO BECOMES AN APPLICANT</a:t>
            </a:r>
          </a:p>
        </p:txBody>
      </p:sp>
      <p:sp>
        <p:nvSpPr>
          <p:cNvPr id="7" name="Rectangle 3">
            <a:extLst>
              <a:ext uri="{FF2B5EF4-FFF2-40B4-BE49-F238E27FC236}">
                <a16:creationId xmlns:a16="http://schemas.microsoft.com/office/drawing/2014/main" id="{EE2E5872-4479-41C3-90F4-0680DB8474B5}"/>
              </a:ext>
            </a:extLst>
          </p:cNvPr>
          <p:cNvSpPr>
            <a:spLocks noChangeArrowheads="1"/>
          </p:cNvSpPr>
          <p:nvPr/>
        </p:nvSpPr>
        <p:spPr bwMode="auto">
          <a:xfrm>
            <a:off x="8027300" y="632459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8-2</a:t>
            </a:r>
          </a:p>
        </p:txBody>
      </p:sp>
    </p:spTree>
    <p:custDataLst>
      <p:tags r:id="rId1"/>
    </p:custDataLst>
  </p:cSld>
  <p:clrMapOvr>
    <a:masterClrMapping/>
  </p:clrMapOvr>
  <p:transition advTm="289099">
    <p:cut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AutoShape 2">
            <a:extLst>
              <a:ext uri="{FF2B5EF4-FFF2-40B4-BE49-F238E27FC236}">
                <a16:creationId xmlns:a16="http://schemas.microsoft.com/office/drawing/2014/main" id="{0CC75B95-2684-4394-B1EB-EA7441AB457B}"/>
              </a:ext>
            </a:extLst>
          </p:cNvPr>
          <p:cNvSpPr>
            <a:spLocks noGrp="1" noChangeArrowheads="1"/>
          </p:cNvSpPr>
          <p:nvPr>
            <p:ph type="title"/>
          </p:nvPr>
        </p:nvSpPr>
        <p:spPr>
          <a:xfrm>
            <a:off x="2448202" y="668545"/>
            <a:ext cx="5788025" cy="1325563"/>
          </a:xfrm>
        </p:spPr>
        <p:txBody>
          <a:bodyPr/>
          <a:lstStyle/>
          <a:p>
            <a:pPr eaLnBrk="1" hangingPunct="1"/>
            <a:r>
              <a:rPr lang="en-US" altLang="en-US" dirty="0"/>
              <a:t>Applications</a:t>
            </a:r>
          </a:p>
        </p:txBody>
      </p:sp>
      <p:sp>
        <p:nvSpPr>
          <p:cNvPr id="68611" name="Rectangle 3">
            <a:extLst>
              <a:ext uri="{FF2B5EF4-FFF2-40B4-BE49-F238E27FC236}">
                <a16:creationId xmlns:a16="http://schemas.microsoft.com/office/drawing/2014/main" id="{0FD303D6-D300-41BE-A0BC-F7AB281E001C}"/>
              </a:ext>
            </a:extLst>
          </p:cNvPr>
          <p:cNvSpPr>
            <a:spLocks noGrp="1" noChangeArrowheads="1"/>
          </p:cNvSpPr>
          <p:nvPr>
            <p:ph idx="1"/>
          </p:nvPr>
        </p:nvSpPr>
        <p:spPr>
          <a:xfrm>
            <a:off x="1069384" y="2155826"/>
            <a:ext cx="4680488" cy="3725863"/>
          </a:xfrm>
        </p:spPr>
        <p:txBody>
          <a:bodyPr>
            <a:normAutofit fontScale="92500"/>
          </a:bodyPr>
          <a:lstStyle/>
          <a:p>
            <a:pPr eaLnBrk="1" hangingPunct="1"/>
            <a:r>
              <a:rPr lang="en-US" altLang="en-US" sz="2000" b="1" dirty="0"/>
              <a:t>Purposes of Applications</a:t>
            </a:r>
          </a:p>
          <a:p>
            <a:pPr lvl="1" eaLnBrk="1" hangingPunct="1"/>
            <a:r>
              <a:rPr lang="en-US" altLang="en-US" sz="2000" dirty="0"/>
              <a:t>Record of applicant’s interest in the job</a:t>
            </a:r>
          </a:p>
          <a:p>
            <a:pPr lvl="1" eaLnBrk="1" hangingPunct="1"/>
            <a:r>
              <a:rPr lang="en-US" altLang="en-US" sz="2000" dirty="0"/>
              <a:t>Provides a profile of the applicant</a:t>
            </a:r>
          </a:p>
          <a:p>
            <a:pPr lvl="1" eaLnBrk="1" hangingPunct="1"/>
            <a:r>
              <a:rPr lang="en-US" altLang="en-US" sz="2000" dirty="0"/>
              <a:t>Basic record for applicants who are hired</a:t>
            </a:r>
          </a:p>
          <a:p>
            <a:pPr lvl="1" eaLnBrk="1" hangingPunct="1"/>
            <a:r>
              <a:rPr lang="en-US" altLang="en-US" sz="2000" dirty="0"/>
              <a:t>Research effectiveness of the selection process</a:t>
            </a:r>
          </a:p>
          <a:p>
            <a:pPr eaLnBrk="1" hangingPunct="1"/>
            <a:r>
              <a:rPr lang="en-US" altLang="en-US" sz="2000" b="1" dirty="0"/>
              <a:t>Application Disclaimers and Notices</a:t>
            </a:r>
          </a:p>
          <a:p>
            <a:pPr lvl="1" eaLnBrk="1" hangingPunct="1"/>
            <a:r>
              <a:rPr lang="en-US" altLang="en-US" sz="2000" dirty="0"/>
              <a:t>Employment-at-will</a:t>
            </a:r>
          </a:p>
          <a:p>
            <a:pPr lvl="2" eaLnBrk="1" hangingPunct="1"/>
            <a:r>
              <a:rPr lang="en-US" altLang="en-US" sz="2000" dirty="0"/>
              <a:t>Indicates the right of the employer or employee to terminate the employment relationship without cause or notice</a:t>
            </a:r>
          </a:p>
          <a:p>
            <a:pPr lvl="2" eaLnBrk="1" hangingPunct="1"/>
            <a:endParaRPr lang="en-US" altLang="en-US" sz="2000" dirty="0"/>
          </a:p>
        </p:txBody>
      </p:sp>
      <p:sp>
        <p:nvSpPr>
          <p:cNvPr id="4" name="Rectangle 3">
            <a:extLst>
              <a:ext uri="{FF2B5EF4-FFF2-40B4-BE49-F238E27FC236}">
                <a16:creationId xmlns:a16="http://schemas.microsoft.com/office/drawing/2014/main" id="{54F738B7-3B4B-47DC-8D8C-CD0E615DCFF2}"/>
              </a:ext>
            </a:extLst>
          </p:cNvPr>
          <p:cNvSpPr txBox="1">
            <a:spLocks noChangeArrowheads="1"/>
          </p:cNvSpPr>
          <p:nvPr/>
        </p:nvSpPr>
        <p:spPr bwMode="auto">
          <a:xfrm>
            <a:off x="6442129" y="2155826"/>
            <a:ext cx="4840637" cy="372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2500" lnSpcReduction="10000"/>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sz="2000" b="1" dirty="0"/>
              <a:t>References contacts</a:t>
            </a:r>
          </a:p>
          <a:p>
            <a:pPr lvl="1" eaLnBrk="1" hangingPunct="1"/>
            <a:r>
              <a:rPr lang="en-US" altLang="en-US" sz="2000" dirty="0"/>
              <a:t>Obtains applicant’s permission of contact references</a:t>
            </a:r>
          </a:p>
          <a:p>
            <a:pPr eaLnBrk="1" hangingPunct="1"/>
            <a:r>
              <a:rPr lang="en-US" altLang="en-US" sz="2000" b="1" dirty="0"/>
              <a:t>Employment testing</a:t>
            </a:r>
          </a:p>
          <a:p>
            <a:pPr lvl="1" eaLnBrk="1" hangingPunct="1"/>
            <a:r>
              <a:rPr lang="en-US" altLang="en-US" sz="2000" dirty="0"/>
              <a:t>Notifies applicants of required drug tests, physical exams, or other tests.</a:t>
            </a:r>
          </a:p>
          <a:p>
            <a:pPr eaLnBrk="1" hangingPunct="1"/>
            <a:r>
              <a:rPr lang="en-US" altLang="en-US" sz="2000" b="1" dirty="0"/>
              <a:t>Application time limits</a:t>
            </a:r>
          </a:p>
          <a:p>
            <a:pPr lvl="1" eaLnBrk="1" hangingPunct="1"/>
            <a:r>
              <a:rPr lang="en-US" altLang="en-US" sz="2000" dirty="0"/>
              <a:t>Indicates how long the application will remain active.</a:t>
            </a:r>
          </a:p>
          <a:p>
            <a:pPr eaLnBrk="1" hangingPunct="1"/>
            <a:r>
              <a:rPr lang="en-US" altLang="en-US" sz="2000" b="1" dirty="0"/>
              <a:t>Information Falsification</a:t>
            </a:r>
          </a:p>
          <a:p>
            <a:pPr lvl="1" eaLnBrk="1" hangingPunct="1"/>
            <a:r>
              <a:rPr lang="en-US" altLang="en-US" sz="2000" dirty="0"/>
              <a:t>Indicates that false information is grounds for termination.</a:t>
            </a:r>
          </a:p>
          <a:p>
            <a:pPr lvl="2" eaLnBrk="1" hangingPunct="1"/>
            <a:endParaRPr lang="en-US" altLang="en-US" sz="2000" dirty="0"/>
          </a:p>
        </p:txBody>
      </p:sp>
    </p:spTree>
    <p:custDataLst>
      <p:tags r:id="rId1"/>
    </p:custDataLst>
  </p:cSld>
  <p:clrMapOvr>
    <a:masterClrMapping/>
  </p:clrMapOvr>
  <p:transition advTm="237192">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B3CF439F-BC56-7B24-5E1C-FFB536A99FA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8843" y="1165619"/>
            <a:ext cx="11638721" cy="5348429"/>
          </a:xfrm>
          <a:prstGeom prst="rect">
            <a:avLst/>
          </a:prstGeom>
          <a:solidFill>
            <a:schemeClr val="bg1"/>
          </a:solidFill>
        </p:spPr>
      </p:pic>
      <p:sp>
        <p:nvSpPr>
          <p:cNvPr id="3" name="AutoShape 2">
            <a:extLst>
              <a:ext uri="{FF2B5EF4-FFF2-40B4-BE49-F238E27FC236}">
                <a16:creationId xmlns:a16="http://schemas.microsoft.com/office/drawing/2014/main" id="{EC6962FB-6469-E09F-66D7-C8BF7BDC847D}"/>
              </a:ext>
            </a:extLst>
          </p:cNvPr>
          <p:cNvSpPr>
            <a:spLocks noGrp="1" noChangeArrowheads="1"/>
          </p:cNvSpPr>
          <p:nvPr>
            <p:ph type="title"/>
          </p:nvPr>
        </p:nvSpPr>
        <p:spPr>
          <a:xfrm>
            <a:off x="3422374" y="233811"/>
            <a:ext cx="4936435" cy="1325563"/>
          </a:xfrm>
        </p:spPr>
        <p:txBody>
          <a:bodyPr/>
          <a:lstStyle/>
          <a:p>
            <a:pPr eaLnBrk="1" hangingPunct="1"/>
            <a:r>
              <a:rPr lang="en-US" altLang="en-US" dirty="0"/>
              <a:t>Sample Application Form</a:t>
            </a:r>
          </a:p>
        </p:txBody>
      </p:sp>
      <p:sp>
        <p:nvSpPr>
          <p:cNvPr id="2" name="Rectangle 3">
            <a:extLst>
              <a:ext uri="{FF2B5EF4-FFF2-40B4-BE49-F238E27FC236}">
                <a16:creationId xmlns:a16="http://schemas.microsoft.com/office/drawing/2014/main" id="{3EA0F625-9C58-65F5-A554-073223288ED8}"/>
              </a:ext>
            </a:extLst>
          </p:cNvPr>
          <p:cNvSpPr>
            <a:spLocks noChangeArrowheads="1"/>
          </p:cNvSpPr>
          <p:nvPr/>
        </p:nvSpPr>
        <p:spPr bwMode="auto">
          <a:xfrm>
            <a:off x="5264222" y="6531856"/>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8-3</a:t>
            </a:r>
          </a:p>
        </p:txBody>
      </p:sp>
    </p:spTree>
    <p:extLst>
      <p:ext uri="{BB962C8B-B14F-4D97-AF65-F5344CB8AC3E}">
        <p14:creationId xmlns:p14="http://schemas.microsoft.com/office/powerpoint/2010/main" val="1972925187"/>
      </p:ext>
    </p:extLst>
  </p:cSld>
  <p:clrMapOvr>
    <a:masterClrMapping/>
  </p:clrMapOvr>
  <p:transition advTm="44515">
    <p:cut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AutoShape 2">
            <a:extLst>
              <a:ext uri="{FF2B5EF4-FFF2-40B4-BE49-F238E27FC236}">
                <a16:creationId xmlns:a16="http://schemas.microsoft.com/office/drawing/2014/main" id="{31965206-26C0-4511-AFD2-A48CAE7EC601}"/>
              </a:ext>
            </a:extLst>
          </p:cNvPr>
          <p:cNvSpPr>
            <a:spLocks noGrp="1" noChangeArrowheads="1"/>
          </p:cNvSpPr>
          <p:nvPr>
            <p:ph type="title"/>
          </p:nvPr>
        </p:nvSpPr>
        <p:spPr>
          <a:xfrm>
            <a:off x="2803250" y="579093"/>
            <a:ext cx="5788025" cy="1325563"/>
          </a:xfrm>
        </p:spPr>
        <p:txBody>
          <a:bodyPr/>
          <a:lstStyle/>
          <a:p>
            <a:pPr eaLnBrk="1" hangingPunct="1"/>
            <a:r>
              <a:rPr lang="en-US" altLang="en-US" dirty="0"/>
              <a:t>Selection and Testing: Ability Tests</a:t>
            </a:r>
          </a:p>
        </p:txBody>
      </p:sp>
      <p:sp>
        <p:nvSpPr>
          <p:cNvPr id="73731" name="Rectangle 3">
            <a:extLst>
              <a:ext uri="{FF2B5EF4-FFF2-40B4-BE49-F238E27FC236}">
                <a16:creationId xmlns:a16="http://schemas.microsoft.com/office/drawing/2014/main" id="{C868E343-2976-4EFA-9EB4-632233AA6297}"/>
              </a:ext>
            </a:extLst>
          </p:cNvPr>
          <p:cNvSpPr>
            <a:spLocks noGrp="1" noChangeArrowheads="1"/>
          </p:cNvSpPr>
          <p:nvPr>
            <p:ph idx="1"/>
          </p:nvPr>
        </p:nvSpPr>
        <p:spPr>
          <a:xfrm>
            <a:off x="1026440" y="2290469"/>
            <a:ext cx="5069560" cy="3456577"/>
          </a:xfrm>
        </p:spPr>
        <p:txBody>
          <a:bodyPr>
            <a:noAutofit/>
          </a:bodyPr>
          <a:lstStyle/>
          <a:p>
            <a:pPr eaLnBrk="1" hangingPunct="1"/>
            <a:r>
              <a:rPr lang="en-US" altLang="en-US" b="1" dirty="0">
                <a:solidFill>
                  <a:srgbClr val="FF0000"/>
                </a:solidFill>
              </a:rPr>
              <a:t>Cognitive Ability Tests</a:t>
            </a:r>
          </a:p>
          <a:p>
            <a:pPr lvl="1" eaLnBrk="1" hangingPunct="1"/>
            <a:r>
              <a:rPr lang="en-US" altLang="en-US" sz="2000" dirty="0"/>
              <a:t>Measure an individual’s thinking, memory, reasoning, and verbal and mathematical abilities.</a:t>
            </a:r>
          </a:p>
          <a:p>
            <a:pPr eaLnBrk="1" hangingPunct="1"/>
            <a:r>
              <a:rPr lang="en-US" altLang="en-US" b="1" dirty="0">
                <a:solidFill>
                  <a:srgbClr val="FF0000"/>
                </a:solidFill>
              </a:rPr>
              <a:t>Physical Ability Tests</a:t>
            </a:r>
          </a:p>
          <a:p>
            <a:pPr lvl="1" eaLnBrk="1" hangingPunct="1"/>
            <a:r>
              <a:rPr lang="en-US" altLang="en-US" sz="2000" dirty="0"/>
              <a:t>Measure strength, endurance, and muscular movement</a:t>
            </a:r>
          </a:p>
          <a:p>
            <a:pPr eaLnBrk="1" hangingPunct="1"/>
            <a:r>
              <a:rPr lang="en-US" altLang="en-US" b="1" dirty="0">
                <a:solidFill>
                  <a:srgbClr val="FF0000"/>
                </a:solidFill>
              </a:rPr>
              <a:t>Psychomotor Tests</a:t>
            </a:r>
          </a:p>
          <a:p>
            <a:pPr lvl="1" eaLnBrk="1" hangingPunct="1"/>
            <a:r>
              <a:rPr lang="en-US" altLang="en-US" sz="2000" dirty="0"/>
              <a:t>Measure dexterity, hand-eye coordination, arm-hand steadiness, and other factors.</a:t>
            </a:r>
          </a:p>
        </p:txBody>
      </p:sp>
      <p:sp>
        <p:nvSpPr>
          <p:cNvPr id="4" name="Rectangle 3">
            <a:extLst>
              <a:ext uri="{FF2B5EF4-FFF2-40B4-BE49-F238E27FC236}">
                <a16:creationId xmlns:a16="http://schemas.microsoft.com/office/drawing/2014/main" id="{41B05D0B-EE0A-41E0-AA45-574E5BEC6AB0}"/>
              </a:ext>
            </a:extLst>
          </p:cNvPr>
          <p:cNvSpPr txBox="1">
            <a:spLocks noChangeArrowheads="1"/>
          </p:cNvSpPr>
          <p:nvPr/>
        </p:nvSpPr>
        <p:spPr bwMode="auto">
          <a:xfrm>
            <a:off x="6096000" y="2290469"/>
            <a:ext cx="5441895" cy="345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lnSpcReduction="10000"/>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b="1" dirty="0">
                <a:solidFill>
                  <a:srgbClr val="FF0000"/>
                </a:solidFill>
              </a:rPr>
              <a:t>Work Sample Tests</a:t>
            </a:r>
          </a:p>
          <a:p>
            <a:pPr lvl="1" eaLnBrk="1" hangingPunct="1"/>
            <a:r>
              <a:rPr lang="en-US" altLang="en-US" sz="2000" dirty="0"/>
              <a:t>Require an applicant to perform a simulated task.</a:t>
            </a:r>
          </a:p>
          <a:p>
            <a:pPr eaLnBrk="1" hangingPunct="1"/>
            <a:r>
              <a:rPr lang="en-US" altLang="en-US" b="1" dirty="0">
                <a:solidFill>
                  <a:srgbClr val="FF0000"/>
                </a:solidFill>
              </a:rPr>
              <a:t>Assessment Centers</a:t>
            </a:r>
          </a:p>
          <a:p>
            <a:pPr lvl="1" eaLnBrk="1" hangingPunct="1"/>
            <a:r>
              <a:rPr lang="en-US" altLang="en-US" sz="2000" dirty="0"/>
              <a:t>A series of evaluation exercises and tests used for the selection and development of managerial personnel.</a:t>
            </a:r>
          </a:p>
          <a:p>
            <a:pPr lvl="1" eaLnBrk="1" hangingPunct="1"/>
            <a:r>
              <a:rPr lang="en-US" altLang="en-US" sz="2000" dirty="0"/>
              <a:t>Multiple raters assess participants in multiple exercises and problems that are job content-related to the jobs for which the individuals are being screened.</a:t>
            </a:r>
          </a:p>
        </p:txBody>
      </p:sp>
    </p:spTree>
    <p:custDataLst>
      <p:tags r:id="rId1"/>
    </p:custDataLst>
  </p:cSld>
  <p:clrMapOvr>
    <a:masterClrMapping/>
  </p:clrMapOvr>
  <p:transition advTm="282204">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AutoShape 2">
            <a:extLst>
              <a:ext uri="{FF2B5EF4-FFF2-40B4-BE49-F238E27FC236}">
                <a16:creationId xmlns:a16="http://schemas.microsoft.com/office/drawing/2014/main" id="{240A7637-2530-4A97-B8BA-501AF57690BF}"/>
              </a:ext>
            </a:extLst>
          </p:cNvPr>
          <p:cNvSpPr>
            <a:spLocks noGrp="1" noChangeArrowheads="1"/>
          </p:cNvSpPr>
          <p:nvPr>
            <p:ph type="title"/>
          </p:nvPr>
        </p:nvSpPr>
        <p:spPr>
          <a:xfrm>
            <a:off x="3201193" y="635859"/>
            <a:ext cx="5789613" cy="1325563"/>
          </a:xfrm>
        </p:spPr>
        <p:txBody>
          <a:bodyPr/>
          <a:lstStyle/>
          <a:p>
            <a:pPr eaLnBrk="1" hangingPunct="1"/>
            <a:r>
              <a:rPr lang="en-US" altLang="en-US" dirty="0"/>
              <a:t>Selection Interviewing</a:t>
            </a:r>
          </a:p>
        </p:txBody>
      </p:sp>
      <p:sp>
        <p:nvSpPr>
          <p:cNvPr id="80899" name="Rectangle 3">
            <a:extLst>
              <a:ext uri="{FF2B5EF4-FFF2-40B4-BE49-F238E27FC236}">
                <a16:creationId xmlns:a16="http://schemas.microsoft.com/office/drawing/2014/main" id="{F52655C9-914A-403D-9A55-F316342E900F}"/>
              </a:ext>
            </a:extLst>
          </p:cNvPr>
          <p:cNvSpPr>
            <a:spLocks noGrp="1" noChangeArrowheads="1"/>
          </p:cNvSpPr>
          <p:nvPr>
            <p:ph idx="1"/>
          </p:nvPr>
        </p:nvSpPr>
        <p:spPr>
          <a:xfrm>
            <a:off x="1301858" y="2155826"/>
            <a:ext cx="5769000" cy="3725863"/>
          </a:xfrm>
        </p:spPr>
        <p:txBody>
          <a:bodyPr>
            <a:normAutofit/>
          </a:bodyPr>
          <a:lstStyle/>
          <a:p>
            <a:pPr eaLnBrk="1" hangingPunct="1"/>
            <a:r>
              <a:rPr lang="en-US" altLang="en-US" b="1" dirty="0"/>
              <a:t>Concerns with Interviewing</a:t>
            </a:r>
          </a:p>
          <a:p>
            <a:pPr lvl="1" eaLnBrk="1" hangingPunct="1"/>
            <a:r>
              <a:rPr lang="en-US" altLang="en-US" dirty="0"/>
              <a:t>Identify objective job-related criteria to be sought in the interview</a:t>
            </a:r>
          </a:p>
          <a:p>
            <a:pPr lvl="1" eaLnBrk="1" hangingPunct="1"/>
            <a:r>
              <a:rPr lang="en-US" altLang="en-US" dirty="0"/>
              <a:t>Specify the decision-making criteria used</a:t>
            </a:r>
          </a:p>
          <a:p>
            <a:pPr lvl="1" eaLnBrk="1" hangingPunct="1"/>
            <a:r>
              <a:rPr lang="en-US" altLang="en-US" dirty="0"/>
              <a:t>Provide multiple levels of review for decisions</a:t>
            </a:r>
          </a:p>
          <a:p>
            <a:pPr lvl="1" eaLnBrk="1" hangingPunct="1"/>
            <a:r>
              <a:rPr lang="en-US" altLang="en-US" dirty="0"/>
              <a:t>Use structured interviews, asking the same questions of all those interviewed</a:t>
            </a:r>
          </a:p>
        </p:txBody>
      </p:sp>
      <p:pic>
        <p:nvPicPr>
          <p:cNvPr id="4" name="Picture 6" descr="C:\My Documents\PowerPoint Files\Books\South-Western\HRM10e\HRM10e GIFS\08-09.gif">
            <a:extLst>
              <a:ext uri="{FF2B5EF4-FFF2-40B4-BE49-F238E27FC236}">
                <a16:creationId xmlns:a16="http://schemas.microsoft.com/office/drawing/2014/main" id="{D2D46C2E-C643-49F1-8DC8-BCC385D802BB}"/>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10566" y="2155826"/>
            <a:ext cx="4211462" cy="372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2">
            <a:extLst>
              <a:ext uri="{FF2B5EF4-FFF2-40B4-BE49-F238E27FC236}">
                <a16:creationId xmlns:a16="http://schemas.microsoft.com/office/drawing/2014/main" id="{7407EA6B-3760-4004-B559-1DEFA897AABE}"/>
              </a:ext>
            </a:extLst>
          </p:cNvPr>
          <p:cNvSpPr txBox="1">
            <a:spLocks noChangeArrowheads="1"/>
          </p:cNvSpPr>
          <p:nvPr/>
        </p:nvSpPr>
        <p:spPr bwMode="auto">
          <a:xfrm>
            <a:off x="7210565" y="1627322"/>
            <a:ext cx="4645638" cy="80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defTabSz="685800" rtl="0" eaLnBrk="0" fontAlgn="base" hangingPunct="0">
              <a:lnSpc>
                <a:spcPct val="90000"/>
              </a:lnSpc>
              <a:spcBef>
                <a:spcPct val="0"/>
              </a:spcBef>
              <a:spcAft>
                <a:spcPct val="0"/>
              </a:spcAft>
              <a:defRPr sz="2800" b="1" kern="1200">
                <a:solidFill>
                  <a:schemeClr val="tx1"/>
                </a:solidFill>
                <a:latin typeface="Times New Roman" panose="02020603050405020304" pitchFamily="18" charset="0"/>
                <a:ea typeface="+mj-ea"/>
                <a:cs typeface="Times New Roman" panose="02020603050405020304" pitchFamily="18" charset="0"/>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a:lstStyle>
          <a:p>
            <a:pPr eaLnBrk="1" hangingPunct="1"/>
            <a:r>
              <a:rPr lang="en-US" altLang="en-US" sz="1800" dirty="0"/>
              <a:t>TYPES OF SELECTION INTERVIEWS</a:t>
            </a:r>
          </a:p>
        </p:txBody>
      </p:sp>
      <p:sp>
        <p:nvSpPr>
          <p:cNvPr id="6" name="Rectangle 3">
            <a:extLst>
              <a:ext uri="{FF2B5EF4-FFF2-40B4-BE49-F238E27FC236}">
                <a16:creationId xmlns:a16="http://schemas.microsoft.com/office/drawing/2014/main" id="{DDBC1676-3775-410B-84BF-89530D47CCE4}"/>
              </a:ext>
            </a:extLst>
          </p:cNvPr>
          <p:cNvSpPr>
            <a:spLocks noChangeArrowheads="1"/>
          </p:cNvSpPr>
          <p:nvPr/>
        </p:nvSpPr>
        <p:spPr bwMode="auto">
          <a:xfrm>
            <a:off x="8347653" y="6129808"/>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8-4</a:t>
            </a:r>
          </a:p>
        </p:txBody>
      </p:sp>
    </p:spTree>
    <p:custDataLst>
      <p:tags r:id="rId1"/>
    </p:custDataLst>
  </p:cSld>
  <p:clrMapOvr>
    <a:masterClrMapping/>
  </p:clrMapOvr>
  <p:transition advTm="201276">
    <p:cut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8FCDBD40-A80B-446B-889B-E43E2FF2E5B2}"/>
              </a:ext>
            </a:extLst>
          </p:cNvPr>
          <p:cNvSpPr>
            <a:spLocks noGrp="1" noChangeArrowheads="1"/>
          </p:cNvSpPr>
          <p:nvPr>
            <p:ph type="title"/>
          </p:nvPr>
        </p:nvSpPr>
        <p:spPr>
          <a:xfrm>
            <a:off x="3031506" y="587376"/>
            <a:ext cx="5789613" cy="1325563"/>
          </a:xfrm>
        </p:spPr>
        <p:txBody>
          <a:bodyPr/>
          <a:lstStyle/>
          <a:p>
            <a:pPr eaLnBrk="1" hangingPunct="1"/>
            <a:r>
              <a:rPr lang="en-US" altLang="en-US" dirty="0"/>
              <a:t>Structured Interviews</a:t>
            </a:r>
          </a:p>
        </p:txBody>
      </p:sp>
      <p:sp>
        <p:nvSpPr>
          <p:cNvPr id="82947" name="Rectangle 3">
            <a:extLst>
              <a:ext uri="{FF2B5EF4-FFF2-40B4-BE49-F238E27FC236}">
                <a16:creationId xmlns:a16="http://schemas.microsoft.com/office/drawing/2014/main" id="{149EC950-111D-4D2C-A2DB-26BBB94A4DBF}"/>
              </a:ext>
            </a:extLst>
          </p:cNvPr>
          <p:cNvSpPr>
            <a:spLocks noGrp="1" noChangeArrowheads="1"/>
          </p:cNvSpPr>
          <p:nvPr>
            <p:ph idx="1"/>
          </p:nvPr>
        </p:nvSpPr>
        <p:spPr>
          <a:xfrm>
            <a:off x="874659" y="2141889"/>
            <a:ext cx="4881966" cy="3725863"/>
          </a:xfrm>
        </p:spPr>
        <p:txBody>
          <a:bodyPr>
            <a:noAutofit/>
          </a:bodyPr>
          <a:lstStyle/>
          <a:p>
            <a:pPr eaLnBrk="1" hangingPunct="1"/>
            <a:r>
              <a:rPr lang="en-US" altLang="en-US" sz="2000" b="1" dirty="0">
                <a:solidFill>
                  <a:srgbClr val="FF0000"/>
                </a:solidFill>
              </a:rPr>
              <a:t>Structured Interview</a:t>
            </a:r>
          </a:p>
          <a:p>
            <a:pPr lvl="1" eaLnBrk="1" hangingPunct="1">
              <a:lnSpc>
                <a:spcPct val="80000"/>
              </a:lnSpc>
            </a:pPr>
            <a:r>
              <a:rPr lang="en-US" altLang="en-US" sz="2000" dirty="0"/>
              <a:t>Uses a set of standardized questions asked of all job applicants.</a:t>
            </a:r>
          </a:p>
          <a:p>
            <a:pPr lvl="1" eaLnBrk="1" hangingPunct="1">
              <a:lnSpc>
                <a:spcPct val="80000"/>
              </a:lnSpc>
            </a:pPr>
            <a:r>
              <a:rPr lang="en-US" altLang="en-US" sz="2000" dirty="0"/>
              <a:t>Useful for initial screening and comparisons</a:t>
            </a:r>
          </a:p>
          <a:p>
            <a:pPr lvl="1" eaLnBrk="1" hangingPunct="1">
              <a:buFont typeface="Courier New" panose="02070309020205020404" pitchFamily="49" charset="0"/>
              <a:buChar char="o"/>
            </a:pPr>
            <a:r>
              <a:rPr lang="en-US" altLang="en-US" sz="2000" b="1" dirty="0">
                <a:solidFill>
                  <a:srgbClr val="002060"/>
                </a:solidFill>
              </a:rPr>
              <a:t>Benefits</a:t>
            </a:r>
          </a:p>
          <a:p>
            <a:pPr lvl="1" eaLnBrk="1" hangingPunct="1">
              <a:lnSpc>
                <a:spcPct val="80000"/>
              </a:lnSpc>
            </a:pPr>
            <a:r>
              <a:rPr lang="en-US" altLang="en-US" sz="2000" dirty="0"/>
              <a:t>Obtains consistent information needed for selection decision</a:t>
            </a:r>
          </a:p>
          <a:p>
            <a:pPr lvl="1" eaLnBrk="1" hangingPunct="1">
              <a:lnSpc>
                <a:spcPct val="80000"/>
              </a:lnSpc>
            </a:pPr>
            <a:r>
              <a:rPr lang="en-US" altLang="en-US" sz="2000" dirty="0"/>
              <a:t>Is more reliable and valid than other interview formats</a:t>
            </a:r>
          </a:p>
          <a:p>
            <a:pPr lvl="1" eaLnBrk="1" hangingPunct="1">
              <a:lnSpc>
                <a:spcPct val="80000"/>
              </a:lnSpc>
            </a:pPr>
            <a:r>
              <a:rPr lang="en-US" altLang="en-US" sz="2000" dirty="0"/>
              <a:t>Meets EEO guidelines for the selection process</a:t>
            </a:r>
          </a:p>
        </p:txBody>
      </p:sp>
      <p:sp>
        <p:nvSpPr>
          <p:cNvPr id="4" name="Rectangle 3">
            <a:extLst>
              <a:ext uri="{FF2B5EF4-FFF2-40B4-BE49-F238E27FC236}">
                <a16:creationId xmlns:a16="http://schemas.microsoft.com/office/drawing/2014/main" id="{F46437FA-A9B5-4FB4-BC3E-278B06487EDE}"/>
              </a:ext>
            </a:extLst>
          </p:cNvPr>
          <p:cNvSpPr txBox="1">
            <a:spLocks noChangeArrowheads="1"/>
          </p:cNvSpPr>
          <p:nvPr/>
        </p:nvSpPr>
        <p:spPr bwMode="auto">
          <a:xfrm>
            <a:off x="6096000" y="1912939"/>
            <a:ext cx="5450238" cy="395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sz="2000" b="1" dirty="0">
                <a:solidFill>
                  <a:srgbClr val="FF0000"/>
                </a:solidFill>
              </a:rPr>
              <a:t>Behavioral interview</a:t>
            </a:r>
          </a:p>
          <a:p>
            <a:pPr lvl="1" eaLnBrk="1" hangingPunct="1">
              <a:lnSpc>
                <a:spcPct val="100000"/>
              </a:lnSpc>
            </a:pPr>
            <a:r>
              <a:rPr lang="en-US" altLang="en-US" sz="2000" dirty="0"/>
              <a:t>Applicants are asked to give specific examples of how they have performed a certain task or handled a problem in the past.</a:t>
            </a:r>
          </a:p>
          <a:p>
            <a:pPr lvl="1" eaLnBrk="1" hangingPunct="1">
              <a:lnSpc>
                <a:spcPct val="100000"/>
              </a:lnSpc>
            </a:pPr>
            <a:r>
              <a:rPr lang="en-US" altLang="en-US" sz="2000" dirty="0"/>
              <a:t>Helps discover applicant’s suitability for current jobs based on past behaviors.</a:t>
            </a:r>
          </a:p>
          <a:p>
            <a:pPr lvl="1" eaLnBrk="1" hangingPunct="1">
              <a:lnSpc>
                <a:spcPct val="100000"/>
              </a:lnSpc>
            </a:pPr>
            <a:r>
              <a:rPr lang="en-US" altLang="en-US" sz="2000" dirty="0"/>
              <a:t>Assumes that applicants have had experience related to the problem.</a:t>
            </a:r>
          </a:p>
          <a:p>
            <a:pPr eaLnBrk="1" hangingPunct="1"/>
            <a:r>
              <a:rPr lang="en-US" altLang="en-US" sz="2000" b="1" dirty="0">
                <a:solidFill>
                  <a:srgbClr val="FF0000"/>
                </a:solidFill>
              </a:rPr>
              <a:t>Situational interview</a:t>
            </a:r>
          </a:p>
          <a:p>
            <a:pPr lvl="1" eaLnBrk="1" hangingPunct="1">
              <a:lnSpc>
                <a:spcPct val="100000"/>
              </a:lnSpc>
            </a:pPr>
            <a:r>
              <a:rPr lang="en-US" altLang="en-US" sz="2000" dirty="0"/>
              <a:t>Applicants are asked how they would respond to a specific job situation related to the content of the job they are seeking.</a:t>
            </a:r>
          </a:p>
        </p:txBody>
      </p:sp>
    </p:spTree>
    <p:custDataLst>
      <p:tags r:id="rId1"/>
    </p:custDataLst>
  </p:cSld>
  <p:clrMapOvr>
    <a:masterClrMapping/>
  </p:clrMapOvr>
  <p:transition advTm="301646">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extLst>
              <a:ext uri="{FF2B5EF4-FFF2-40B4-BE49-F238E27FC236}">
                <a16:creationId xmlns:a16="http://schemas.microsoft.com/office/drawing/2014/main" id="{78657F34-03EE-47A1-96C6-51D79E6A9765}"/>
              </a:ext>
            </a:extLst>
          </p:cNvPr>
          <p:cNvSpPr>
            <a:spLocks noGrp="1" noChangeArrowheads="1"/>
          </p:cNvSpPr>
          <p:nvPr>
            <p:ph type="title"/>
          </p:nvPr>
        </p:nvSpPr>
        <p:spPr>
          <a:xfrm>
            <a:off x="2991173" y="549276"/>
            <a:ext cx="6373491" cy="1325563"/>
          </a:xfrm>
        </p:spPr>
        <p:txBody>
          <a:bodyPr/>
          <a:lstStyle/>
          <a:p>
            <a:pPr eaLnBrk="1" hangingPunct="1"/>
            <a:r>
              <a:rPr lang="en-US" altLang="en-US" dirty="0"/>
              <a:t>Less Structured Interviews</a:t>
            </a:r>
          </a:p>
        </p:txBody>
      </p:sp>
      <p:sp>
        <p:nvSpPr>
          <p:cNvPr id="84995" name="Rectangle 3">
            <a:extLst>
              <a:ext uri="{FF2B5EF4-FFF2-40B4-BE49-F238E27FC236}">
                <a16:creationId xmlns:a16="http://schemas.microsoft.com/office/drawing/2014/main" id="{0F70376D-C82E-4620-82A9-87F9C8A2AB5C}"/>
              </a:ext>
            </a:extLst>
          </p:cNvPr>
          <p:cNvSpPr>
            <a:spLocks noGrp="1" noChangeArrowheads="1"/>
          </p:cNvSpPr>
          <p:nvPr>
            <p:ph idx="1"/>
          </p:nvPr>
        </p:nvSpPr>
        <p:spPr>
          <a:xfrm>
            <a:off x="1565329" y="2155826"/>
            <a:ext cx="8474021" cy="3725863"/>
          </a:xfrm>
        </p:spPr>
        <p:txBody>
          <a:bodyPr/>
          <a:lstStyle/>
          <a:p>
            <a:pPr eaLnBrk="1" hangingPunct="1"/>
            <a:r>
              <a:rPr lang="en-US" altLang="en-US" b="1" dirty="0">
                <a:solidFill>
                  <a:srgbClr val="FF0000"/>
                </a:solidFill>
              </a:rPr>
              <a:t>Nondirective Interview</a:t>
            </a:r>
          </a:p>
          <a:p>
            <a:pPr lvl="1" eaLnBrk="1" hangingPunct="1"/>
            <a:r>
              <a:rPr lang="en-US" altLang="en-US" dirty="0"/>
              <a:t>Applicants are queried using questions that are developed from the answers to previous questions.</a:t>
            </a:r>
          </a:p>
          <a:p>
            <a:pPr lvl="1" eaLnBrk="1" hangingPunct="1"/>
            <a:r>
              <a:rPr lang="en-US" altLang="en-US" dirty="0"/>
              <a:t>Possibility of not obtaining needed information.</a:t>
            </a:r>
          </a:p>
          <a:p>
            <a:pPr lvl="1" eaLnBrk="1" hangingPunct="1"/>
            <a:r>
              <a:rPr lang="en-US" altLang="en-US" dirty="0"/>
              <a:t>Information obtained may not be not job-related or comparable to that obtained from other applicants.</a:t>
            </a:r>
          </a:p>
          <a:p>
            <a:pPr eaLnBrk="1" hangingPunct="1"/>
            <a:r>
              <a:rPr lang="en-US" altLang="en-US" b="1" dirty="0">
                <a:solidFill>
                  <a:srgbClr val="FF0000"/>
                </a:solidFill>
              </a:rPr>
              <a:t>Stress Interviews</a:t>
            </a:r>
          </a:p>
          <a:p>
            <a:pPr lvl="1" eaLnBrk="1" hangingPunct="1"/>
            <a:r>
              <a:rPr lang="en-US" altLang="en-US" dirty="0"/>
              <a:t>An interview designed to create anxiety and put pressure on an applicant to see how the person responds.</a:t>
            </a:r>
          </a:p>
        </p:txBody>
      </p:sp>
    </p:spTree>
    <p:custDataLst>
      <p:tags r:id="rId1"/>
    </p:custDataLst>
  </p:cSld>
  <p:clrMapOvr>
    <a:masterClrMapping/>
  </p:clrMapOvr>
  <p:transition advTm="251173">
    <p:cut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extLst>
              <a:ext uri="{FF2B5EF4-FFF2-40B4-BE49-F238E27FC236}">
                <a16:creationId xmlns:a16="http://schemas.microsoft.com/office/drawing/2014/main" id="{6E5210B6-DD1A-4697-BAD3-D0D1A24F4876}"/>
              </a:ext>
            </a:extLst>
          </p:cNvPr>
          <p:cNvSpPr>
            <a:spLocks noGrp="1" noChangeArrowheads="1"/>
          </p:cNvSpPr>
          <p:nvPr>
            <p:ph type="title"/>
          </p:nvPr>
        </p:nvSpPr>
        <p:spPr>
          <a:xfrm>
            <a:off x="3697870" y="507830"/>
            <a:ext cx="6002338" cy="762000"/>
          </a:xfrm>
        </p:spPr>
        <p:txBody>
          <a:bodyPr/>
          <a:lstStyle/>
          <a:p>
            <a:pPr algn="ctr" eaLnBrk="1" hangingPunct="1"/>
            <a:r>
              <a:rPr lang="en-US" altLang="en-US" dirty="0"/>
              <a:t>Who Does Interviews?</a:t>
            </a:r>
          </a:p>
        </p:txBody>
      </p:sp>
      <p:sp>
        <p:nvSpPr>
          <p:cNvPr id="391172" name="Line 4">
            <a:extLst>
              <a:ext uri="{FF2B5EF4-FFF2-40B4-BE49-F238E27FC236}">
                <a16:creationId xmlns:a16="http://schemas.microsoft.com/office/drawing/2014/main" id="{B1DD1329-4472-4621-B9CD-DF7BCB89F939}"/>
              </a:ext>
            </a:extLst>
          </p:cNvPr>
          <p:cNvSpPr>
            <a:spLocks noChangeShapeType="1"/>
          </p:cNvSpPr>
          <p:nvPr/>
        </p:nvSpPr>
        <p:spPr bwMode="blackWhite">
          <a:xfrm rot="18872351">
            <a:off x="5032039" y="3246738"/>
            <a:ext cx="1030128" cy="74361"/>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1173" name="Line 5">
            <a:extLst>
              <a:ext uri="{FF2B5EF4-FFF2-40B4-BE49-F238E27FC236}">
                <a16:creationId xmlns:a16="http://schemas.microsoft.com/office/drawing/2014/main" id="{B8A312D5-2FBD-4D9F-A214-F99AB3C80167}"/>
              </a:ext>
            </a:extLst>
          </p:cNvPr>
          <p:cNvSpPr>
            <a:spLocks noChangeShapeType="1"/>
          </p:cNvSpPr>
          <p:nvPr/>
        </p:nvSpPr>
        <p:spPr bwMode="blackWhite">
          <a:xfrm rot="13467046" flipV="1">
            <a:off x="4419531" y="2192317"/>
            <a:ext cx="1352523" cy="241603"/>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1174" name="Line 6">
            <a:extLst>
              <a:ext uri="{FF2B5EF4-FFF2-40B4-BE49-F238E27FC236}">
                <a16:creationId xmlns:a16="http://schemas.microsoft.com/office/drawing/2014/main" id="{E5980A67-62E3-4397-98BB-3CE81531BEA7}"/>
              </a:ext>
            </a:extLst>
          </p:cNvPr>
          <p:cNvSpPr>
            <a:spLocks noChangeShapeType="1"/>
          </p:cNvSpPr>
          <p:nvPr/>
        </p:nvSpPr>
        <p:spPr bwMode="blackWhite">
          <a:xfrm rot="13463570">
            <a:off x="7463518" y="3646740"/>
            <a:ext cx="1085359" cy="3792"/>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dirty="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1175" name="Line 7">
            <a:extLst>
              <a:ext uri="{FF2B5EF4-FFF2-40B4-BE49-F238E27FC236}">
                <a16:creationId xmlns:a16="http://schemas.microsoft.com/office/drawing/2014/main" id="{468E3049-DC06-4B3D-96E5-E2211629E62C}"/>
              </a:ext>
            </a:extLst>
          </p:cNvPr>
          <p:cNvSpPr>
            <a:spLocks noChangeShapeType="1"/>
          </p:cNvSpPr>
          <p:nvPr/>
        </p:nvSpPr>
        <p:spPr bwMode="blackWhite">
          <a:xfrm rot="18872351">
            <a:off x="7564475" y="2300966"/>
            <a:ext cx="1236166" cy="237758"/>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1176" name="Rectangle 8">
            <a:extLst>
              <a:ext uri="{FF2B5EF4-FFF2-40B4-BE49-F238E27FC236}">
                <a16:creationId xmlns:a16="http://schemas.microsoft.com/office/drawing/2014/main" id="{EDBE0C7A-DF0C-4A3A-BF89-CE310787174F}"/>
              </a:ext>
            </a:extLst>
          </p:cNvPr>
          <p:cNvSpPr>
            <a:spLocks noChangeArrowheads="1"/>
          </p:cNvSpPr>
          <p:nvPr/>
        </p:nvSpPr>
        <p:spPr bwMode="blackWhite">
          <a:xfrm>
            <a:off x="405962" y="3596709"/>
            <a:ext cx="4764084" cy="978245"/>
          </a:xfrm>
          <a:prstGeom prst="rect">
            <a:avLst/>
          </a:prstGeom>
          <a:solidFill>
            <a:srgbClr val="669900"/>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Video</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Interviewing</a:t>
            </a:r>
          </a:p>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(now standard for remote/global hiring)</a:t>
            </a:r>
          </a:p>
        </p:txBody>
      </p:sp>
      <p:sp>
        <p:nvSpPr>
          <p:cNvPr id="391177" name="Rectangle 9">
            <a:extLst>
              <a:ext uri="{FF2B5EF4-FFF2-40B4-BE49-F238E27FC236}">
                <a16:creationId xmlns:a16="http://schemas.microsoft.com/office/drawing/2014/main" id="{FE6BF78B-CAAD-445A-A78C-8F23121F75D9}"/>
              </a:ext>
            </a:extLst>
          </p:cNvPr>
          <p:cNvSpPr>
            <a:spLocks noChangeArrowheads="1"/>
          </p:cNvSpPr>
          <p:nvPr/>
        </p:nvSpPr>
        <p:spPr bwMode="blackWhite">
          <a:xfrm>
            <a:off x="2983105" y="1443546"/>
            <a:ext cx="1627188" cy="762000"/>
          </a:xfrm>
          <a:prstGeom prst="rect">
            <a:avLst/>
          </a:prstGeom>
          <a:solidFill>
            <a:srgbClr val="969696"/>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Individuals</a:t>
            </a:r>
          </a:p>
        </p:txBody>
      </p:sp>
      <p:sp>
        <p:nvSpPr>
          <p:cNvPr id="391178" name="Rectangle 10">
            <a:extLst>
              <a:ext uri="{FF2B5EF4-FFF2-40B4-BE49-F238E27FC236}">
                <a16:creationId xmlns:a16="http://schemas.microsoft.com/office/drawing/2014/main" id="{AE880CB9-6819-47C1-B3B5-2F50C3FDB99A}"/>
              </a:ext>
            </a:extLst>
          </p:cNvPr>
          <p:cNvSpPr>
            <a:spLocks noChangeArrowheads="1"/>
          </p:cNvSpPr>
          <p:nvPr/>
        </p:nvSpPr>
        <p:spPr bwMode="blackWhite">
          <a:xfrm>
            <a:off x="8395302" y="1528506"/>
            <a:ext cx="1627187" cy="762000"/>
          </a:xfrm>
          <a:prstGeom prst="rect">
            <a:avLst/>
          </a:prstGeom>
          <a:solidFill>
            <a:srgbClr val="FF6600"/>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Panel</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Interviews</a:t>
            </a:r>
          </a:p>
        </p:txBody>
      </p:sp>
      <p:sp>
        <p:nvSpPr>
          <p:cNvPr id="391179" name="Rectangle 11">
            <a:extLst>
              <a:ext uri="{FF2B5EF4-FFF2-40B4-BE49-F238E27FC236}">
                <a16:creationId xmlns:a16="http://schemas.microsoft.com/office/drawing/2014/main" id="{8D9E9F93-578A-4E2F-B07E-2B70F82C965D}"/>
              </a:ext>
            </a:extLst>
          </p:cNvPr>
          <p:cNvSpPr>
            <a:spLocks noChangeArrowheads="1"/>
          </p:cNvSpPr>
          <p:nvPr/>
        </p:nvSpPr>
        <p:spPr bwMode="blackWhite">
          <a:xfrm>
            <a:off x="8308680" y="3683616"/>
            <a:ext cx="1627187" cy="762000"/>
          </a:xfrm>
          <a:prstGeom prst="rect">
            <a:avLst/>
          </a:prstGeom>
          <a:solidFill>
            <a:srgbClr val="FF0000"/>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Team</a:t>
            </a:r>
            <a:br>
              <a:rPr lang="en-US" altLang="en-US" sz="2000" b="1" dirty="0">
                <a:solidFill>
                  <a:prstClr val="white"/>
                </a:solidFill>
                <a:effectLst>
                  <a:outerShdw blurRad="38100" dist="38100" dir="2700000" algn="tl">
                    <a:srgbClr val="000000"/>
                  </a:outerShdw>
                </a:effectLst>
                <a:latin typeface="Arial" panose="020B0604020202020204" pitchFamily="34" charset="0"/>
              </a:rPr>
            </a:br>
            <a:r>
              <a:rPr lang="en-US" altLang="en-US" sz="2000" b="1" dirty="0">
                <a:solidFill>
                  <a:prstClr val="white"/>
                </a:solidFill>
                <a:effectLst>
                  <a:outerShdw blurRad="38100" dist="38100" dir="2700000" algn="tl">
                    <a:srgbClr val="000000"/>
                  </a:outerShdw>
                </a:effectLst>
                <a:latin typeface="Arial" panose="020B0604020202020204" pitchFamily="34" charset="0"/>
              </a:rPr>
              <a:t>Interviews</a:t>
            </a:r>
          </a:p>
        </p:txBody>
      </p:sp>
      <p:sp>
        <p:nvSpPr>
          <p:cNvPr id="6" name="Line 6">
            <a:extLst>
              <a:ext uri="{FF2B5EF4-FFF2-40B4-BE49-F238E27FC236}">
                <a16:creationId xmlns:a16="http://schemas.microsoft.com/office/drawing/2014/main" id="{0D199B6F-FCE1-8A29-EDAF-0349516C1655}"/>
              </a:ext>
            </a:extLst>
          </p:cNvPr>
          <p:cNvSpPr>
            <a:spLocks noChangeShapeType="1"/>
          </p:cNvSpPr>
          <p:nvPr/>
        </p:nvSpPr>
        <p:spPr bwMode="blackWhite">
          <a:xfrm rot="13463570">
            <a:off x="6167410" y="3408623"/>
            <a:ext cx="1084783" cy="1114131"/>
          </a:xfrm>
          <a:prstGeom prst="line">
            <a:avLst/>
          </a:prstGeom>
          <a:noFill/>
          <a:ln w="101600">
            <a:solidFill>
              <a:srgbClr val="F42E00"/>
            </a:solidFill>
            <a:round/>
            <a:headEnd/>
            <a:tailEnd/>
          </a:ln>
          <a:effectLst/>
        </p:spPr>
        <p:txBody>
          <a:bodyPr wrap="none" anchor="ctr"/>
          <a:lstStyle/>
          <a:p>
            <a:pPr fontAlgn="base">
              <a:lnSpc>
                <a:spcPct val="70000"/>
              </a:lnSpc>
              <a:spcBef>
                <a:spcPct val="0"/>
              </a:spcBef>
              <a:spcAft>
                <a:spcPct val="0"/>
              </a:spcAft>
              <a:defRPr/>
            </a:pPr>
            <a:endParaRPr lang="en-US" sz="2000" dirty="0">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5" name="Rectangle 8">
            <a:extLst>
              <a:ext uri="{FF2B5EF4-FFF2-40B4-BE49-F238E27FC236}">
                <a16:creationId xmlns:a16="http://schemas.microsoft.com/office/drawing/2014/main" id="{BEA1470C-203A-EB81-33EA-88DF3A5365AF}"/>
              </a:ext>
            </a:extLst>
          </p:cNvPr>
          <p:cNvSpPr>
            <a:spLocks noChangeArrowheads="1"/>
          </p:cNvSpPr>
          <p:nvPr/>
        </p:nvSpPr>
        <p:spPr bwMode="blackWhite">
          <a:xfrm>
            <a:off x="4969044" y="4670046"/>
            <a:ext cx="3459990" cy="978245"/>
          </a:xfrm>
          <a:prstGeom prst="rect">
            <a:avLst/>
          </a:prstGeom>
          <a:solidFill>
            <a:srgbClr val="8E5A6D"/>
          </a:solidFill>
          <a:ln w="9525">
            <a:solidFill>
              <a:schemeClr val="tx1"/>
            </a:solidFill>
            <a:miter lim="800000"/>
            <a:headEnd/>
            <a:tailEnd/>
          </a:ln>
          <a:effectLst>
            <a:outerShdw dist="107763" dir="2700000" algn="ctr" rotWithShape="0">
              <a:schemeClr val="bg2"/>
            </a:outerShdw>
          </a:effectLst>
        </p:spPr>
        <p:txBody>
          <a:bodyPr wrap="none" anchor="ctr" anchorCtr="1"/>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AI-Powered Interviews </a:t>
            </a:r>
          </a:p>
        </p:txBody>
      </p:sp>
      <p:sp>
        <p:nvSpPr>
          <p:cNvPr id="391180" name="Oval 12">
            <a:extLst>
              <a:ext uri="{FF2B5EF4-FFF2-40B4-BE49-F238E27FC236}">
                <a16:creationId xmlns:a16="http://schemas.microsoft.com/office/drawing/2014/main" id="{BF94903C-0A94-477A-A15F-7D833CEFACA3}"/>
              </a:ext>
            </a:extLst>
          </p:cNvPr>
          <p:cNvSpPr>
            <a:spLocks noChangeArrowheads="1"/>
          </p:cNvSpPr>
          <p:nvPr/>
        </p:nvSpPr>
        <p:spPr bwMode="blackWhite">
          <a:xfrm>
            <a:off x="5215520" y="2494903"/>
            <a:ext cx="2967038" cy="874712"/>
          </a:xfrm>
          <a:prstGeom prst="ellipse">
            <a:avLst/>
          </a:prstGeom>
          <a:solidFill>
            <a:srgbClr val="0000FF"/>
          </a:solidFill>
          <a:ln w="9525">
            <a:solidFill>
              <a:schemeClr val="tx1"/>
            </a:solidFill>
            <a:round/>
            <a:headEnd/>
            <a:tailEnd/>
          </a:ln>
          <a:effectLst>
            <a:outerShdw dist="107763" dir="2700000" algn="ctr" rotWithShape="0">
              <a:schemeClr val="bg2"/>
            </a:outerShdw>
          </a:effectLst>
        </p:spPr>
        <p:txBody>
          <a:bodyPr anchor="ctr"/>
          <a:lstStyle/>
          <a:p>
            <a:pPr algn="ctr" eaLnBrk="0" fontAlgn="base" hangingPunct="0">
              <a:spcBef>
                <a:spcPct val="0"/>
              </a:spcBef>
              <a:spcAft>
                <a:spcPct val="0"/>
              </a:spcAft>
              <a:defRPr/>
            </a:pPr>
            <a:r>
              <a:rPr lang="en-US" altLang="en-US" sz="2000" b="1" dirty="0">
                <a:solidFill>
                  <a:prstClr val="white"/>
                </a:solidFill>
                <a:effectLst>
                  <a:outerShdw blurRad="38100" dist="38100" dir="2700000" algn="tl">
                    <a:srgbClr val="000000"/>
                  </a:outerShdw>
                </a:effectLst>
                <a:latin typeface="Arial" panose="020B0604020202020204" pitchFamily="34" charset="0"/>
              </a:rPr>
              <a:t>Interviews</a:t>
            </a:r>
          </a:p>
        </p:txBody>
      </p:sp>
      <p:sp>
        <p:nvSpPr>
          <p:cNvPr id="7" name="Rectangle 3">
            <a:extLst>
              <a:ext uri="{FF2B5EF4-FFF2-40B4-BE49-F238E27FC236}">
                <a16:creationId xmlns:a16="http://schemas.microsoft.com/office/drawing/2014/main" id="{28B41416-1213-A53B-E858-0AB9637D5BB3}"/>
              </a:ext>
            </a:extLst>
          </p:cNvPr>
          <p:cNvSpPr>
            <a:spLocks noChangeArrowheads="1"/>
          </p:cNvSpPr>
          <p:nvPr/>
        </p:nvSpPr>
        <p:spPr bwMode="auto">
          <a:xfrm>
            <a:off x="6176401" y="6172527"/>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50000"/>
              </a:spcBef>
              <a:spcAft>
                <a:spcPct val="0"/>
              </a:spcAft>
            </a:pPr>
            <a:r>
              <a:rPr lang="en-US" altLang="en-US" sz="1200" b="1" i="1" dirty="0">
                <a:solidFill>
                  <a:prstClr val="black"/>
                </a:solidFill>
                <a:latin typeface="Arial" panose="020B0604020202020204" pitchFamily="34" charset="0"/>
              </a:rPr>
              <a:t>Figure 8-5</a:t>
            </a:r>
          </a:p>
        </p:txBody>
      </p:sp>
    </p:spTree>
  </p:cSld>
  <p:clrMapOvr>
    <a:masterClrMapping/>
  </p:clrMapOvr>
  <p:transition advTm="105876">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91180"/>
                                        </p:tgtEl>
                                        <p:attrNameLst>
                                          <p:attrName>style.visibility</p:attrName>
                                        </p:attrNameLst>
                                      </p:cBhvr>
                                      <p:to>
                                        <p:strVal val="visible"/>
                                      </p:to>
                                    </p:set>
                                    <p:animEffect transition="in" filter="box(out)">
                                      <p:cBhvr>
                                        <p:cTn id="7" dur="500"/>
                                        <p:tgtEl>
                                          <p:spTgt spid="391180"/>
                                        </p:tgtEl>
                                      </p:cBhvr>
                                    </p:animEffect>
                                  </p:childTnLst>
                                </p:cTn>
                              </p:par>
                            </p:childTnLst>
                          </p:cTn>
                        </p:par>
                        <p:par>
                          <p:cTn id="8" fill="hold" nodeType="afterGroup">
                            <p:stCondLst>
                              <p:cond delay="500"/>
                            </p:stCondLst>
                            <p:childTnLst>
                              <p:par>
                                <p:cTn id="9" presetID="18" presetClass="entr" presetSubtype="9" fill="hold" nodeType="afterEffect">
                                  <p:stCondLst>
                                    <p:cond delay="0"/>
                                  </p:stCondLst>
                                  <p:childTnLst>
                                    <p:set>
                                      <p:cBhvr>
                                        <p:cTn id="10" dur="1" fill="hold">
                                          <p:stCondLst>
                                            <p:cond delay="0"/>
                                          </p:stCondLst>
                                        </p:cTn>
                                        <p:tgtEl>
                                          <p:spTgt spid="391173"/>
                                        </p:tgtEl>
                                        <p:attrNameLst>
                                          <p:attrName>style.visibility</p:attrName>
                                        </p:attrNameLst>
                                      </p:cBhvr>
                                      <p:to>
                                        <p:strVal val="visible"/>
                                      </p:to>
                                    </p:set>
                                    <p:animEffect transition="in" filter="strips(upLeft)">
                                      <p:cBhvr>
                                        <p:cTn id="11" dur="500"/>
                                        <p:tgtEl>
                                          <p:spTgt spid="391173"/>
                                        </p:tgtEl>
                                      </p:cBhvr>
                                    </p:animEffect>
                                  </p:childTnLst>
                                </p:cTn>
                              </p:par>
                            </p:childTnLst>
                          </p:cTn>
                        </p:par>
                        <p:par>
                          <p:cTn id="12" fill="hold" nodeType="afterGroup">
                            <p:stCondLst>
                              <p:cond delay="1000"/>
                            </p:stCondLst>
                            <p:childTnLst>
                              <p:par>
                                <p:cTn id="13" presetID="12" presetClass="entr" presetSubtype="2" fill="hold" grpId="0" nodeType="afterEffect">
                                  <p:stCondLst>
                                    <p:cond delay="0"/>
                                  </p:stCondLst>
                                  <p:childTnLst>
                                    <p:set>
                                      <p:cBhvr>
                                        <p:cTn id="14" dur="1" fill="hold">
                                          <p:stCondLst>
                                            <p:cond delay="0"/>
                                          </p:stCondLst>
                                        </p:cTn>
                                        <p:tgtEl>
                                          <p:spTgt spid="391177"/>
                                        </p:tgtEl>
                                        <p:attrNameLst>
                                          <p:attrName>style.visibility</p:attrName>
                                        </p:attrNameLst>
                                      </p:cBhvr>
                                      <p:to>
                                        <p:strVal val="visible"/>
                                      </p:to>
                                    </p:set>
                                    <p:anim calcmode="lin" valueType="num">
                                      <p:cBhvr additive="base">
                                        <p:cTn id="15" dur="500"/>
                                        <p:tgtEl>
                                          <p:spTgt spid="391177"/>
                                        </p:tgtEl>
                                        <p:attrNameLst>
                                          <p:attrName>ppt_x</p:attrName>
                                        </p:attrNameLst>
                                      </p:cBhvr>
                                      <p:tavLst>
                                        <p:tav tm="0">
                                          <p:val>
                                            <p:strVal val="#ppt_x+#ppt_w*1.125000"/>
                                          </p:val>
                                        </p:tav>
                                        <p:tav tm="100000">
                                          <p:val>
                                            <p:strVal val="#ppt_x"/>
                                          </p:val>
                                        </p:tav>
                                      </p:tavLst>
                                    </p:anim>
                                    <p:animEffect transition="in" filter="wipe(left)">
                                      <p:cBhvr>
                                        <p:cTn id="16" dur="500"/>
                                        <p:tgtEl>
                                          <p:spTgt spid="391177"/>
                                        </p:tgtEl>
                                      </p:cBhvr>
                                    </p:animEffect>
                                  </p:childTnLst>
                                </p:cTn>
                              </p:par>
                            </p:childTnLst>
                          </p:cTn>
                        </p:par>
                        <p:par>
                          <p:cTn id="17" fill="hold" nodeType="afterGroup">
                            <p:stCondLst>
                              <p:cond delay="1500"/>
                            </p:stCondLst>
                            <p:childTnLst>
                              <p:par>
                                <p:cTn id="18" presetID="18" presetClass="entr" presetSubtype="3" fill="hold" nodeType="afterEffect">
                                  <p:stCondLst>
                                    <p:cond delay="0"/>
                                  </p:stCondLst>
                                  <p:childTnLst>
                                    <p:set>
                                      <p:cBhvr>
                                        <p:cTn id="19" dur="1" fill="hold">
                                          <p:stCondLst>
                                            <p:cond delay="0"/>
                                          </p:stCondLst>
                                        </p:cTn>
                                        <p:tgtEl>
                                          <p:spTgt spid="391175"/>
                                        </p:tgtEl>
                                        <p:attrNameLst>
                                          <p:attrName>style.visibility</p:attrName>
                                        </p:attrNameLst>
                                      </p:cBhvr>
                                      <p:to>
                                        <p:strVal val="visible"/>
                                      </p:to>
                                    </p:set>
                                    <p:animEffect transition="in" filter="strips(upRight)">
                                      <p:cBhvr>
                                        <p:cTn id="20" dur="500"/>
                                        <p:tgtEl>
                                          <p:spTgt spid="391175"/>
                                        </p:tgtEl>
                                      </p:cBhvr>
                                    </p:animEffect>
                                  </p:childTnLst>
                                </p:cTn>
                              </p:par>
                            </p:childTnLst>
                          </p:cTn>
                        </p:par>
                        <p:par>
                          <p:cTn id="21" fill="hold" nodeType="afterGroup">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91178"/>
                                        </p:tgtEl>
                                        <p:attrNameLst>
                                          <p:attrName>style.visibility</p:attrName>
                                        </p:attrNameLst>
                                      </p:cBhvr>
                                      <p:to>
                                        <p:strVal val="visible"/>
                                      </p:to>
                                    </p:set>
                                    <p:animEffect transition="in" filter="wipe(left)">
                                      <p:cBhvr>
                                        <p:cTn id="24" dur="500"/>
                                        <p:tgtEl>
                                          <p:spTgt spid="391178"/>
                                        </p:tgtEl>
                                      </p:cBhvr>
                                    </p:animEffect>
                                  </p:childTnLst>
                                </p:cTn>
                              </p:par>
                            </p:childTnLst>
                          </p:cTn>
                        </p:par>
                        <p:par>
                          <p:cTn id="25" fill="hold" nodeType="afterGroup">
                            <p:stCondLst>
                              <p:cond delay="2500"/>
                            </p:stCondLst>
                            <p:childTnLst>
                              <p:par>
                                <p:cTn id="26" presetID="18" presetClass="entr" presetSubtype="6" fill="hold" nodeType="afterEffect">
                                  <p:stCondLst>
                                    <p:cond delay="0"/>
                                  </p:stCondLst>
                                  <p:childTnLst>
                                    <p:set>
                                      <p:cBhvr>
                                        <p:cTn id="27" dur="1" fill="hold">
                                          <p:stCondLst>
                                            <p:cond delay="0"/>
                                          </p:stCondLst>
                                        </p:cTn>
                                        <p:tgtEl>
                                          <p:spTgt spid="391174"/>
                                        </p:tgtEl>
                                        <p:attrNameLst>
                                          <p:attrName>style.visibility</p:attrName>
                                        </p:attrNameLst>
                                      </p:cBhvr>
                                      <p:to>
                                        <p:strVal val="visible"/>
                                      </p:to>
                                    </p:set>
                                    <p:animEffect transition="in" filter="strips(downRight)">
                                      <p:cBhvr>
                                        <p:cTn id="28" dur="500"/>
                                        <p:tgtEl>
                                          <p:spTgt spid="391174"/>
                                        </p:tgtEl>
                                      </p:cBhvr>
                                    </p:animEffect>
                                  </p:childTnLst>
                                </p:cTn>
                              </p:par>
                            </p:childTnLst>
                          </p:cTn>
                        </p:par>
                        <p:par>
                          <p:cTn id="29" fill="hold" nodeType="afterGroup">
                            <p:stCondLst>
                              <p:cond delay="3000"/>
                            </p:stCondLst>
                            <p:childTnLst>
                              <p:par>
                                <p:cTn id="30" presetID="12" presetClass="entr" presetSubtype="8" fill="hold" grpId="0" nodeType="afterEffect">
                                  <p:stCondLst>
                                    <p:cond delay="0"/>
                                  </p:stCondLst>
                                  <p:childTnLst>
                                    <p:set>
                                      <p:cBhvr>
                                        <p:cTn id="31" dur="1" fill="hold">
                                          <p:stCondLst>
                                            <p:cond delay="0"/>
                                          </p:stCondLst>
                                        </p:cTn>
                                        <p:tgtEl>
                                          <p:spTgt spid="391179"/>
                                        </p:tgtEl>
                                        <p:attrNameLst>
                                          <p:attrName>style.visibility</p:attrName>
                                        </p:attrNameLst>
                                      </p:cBhvr>
                                      <p:to>
                                        <p:strVal val="visible"/>
                                      </p:to>
                                    </p:set>
                                    <p:anim calcmode="lin" valueType="num">
                                      <p:cBhvr additive="base">
                                        <p:cTn id="32" dur="500"/>
                                        <p:tgtEl>
                                          <p:spTgt spid="391179"/>
                                        </p:tgtEl>
                                        <p:attrNameLst>
                                          <p:attrName>ppt_x</p:attrName>
                                        </p:attrNameLst>
                                      </p:cBhvr>
                                      <p:tavLst>
                                        <p:tav tm="0">
                                          <p:val>
                                            <p:strVal val="#ppt_x-#ppt_w*1.125000"/>
                                          </p:val>
                                        </p:tav>
                                        <p:tav tm="100000">
                                          <p:val>
                                            <p:strVal val="#ppt_x"/>
                                          </p:val>
                                        </p:tav>
                                      </p:tavLst>
                                    </p:anim>
                                    <p:animEffect transition="in" filter="wipe(right)">
                                      <p:cBhvr>
                                        <p:cTn id="33" dur="500"/>
                                        <p:tgtEl>
                                          <p:spTgt spid="391179"/>
                                        </p:tgtEl>
                                      </p:cBhvr>
                                    </p:animEffect>
                                  </p:childTnLst>
                                </p:cTn>
                              </p:par>
                            </p:childTnLst>
                          </p:cTn>
                        </p:par>
                        <p:par>
                          <p:cTn id="34" fill="hold" nodeType="afterGroup">
                            <p:stCondLst>
                              <p:cond delay="3500"/>
                            </p:stCondLst>
                            <p:childTnLst>
                              <p:par>
                                <p:cTn id="35" presetID="18" presetClass="entr" presetSubtype="12" fill="hold" nodeType="afterEffect">
                                  <p:stCondLst>
                                    <p:cond delay="0"/>
                                  </p:stCondLst>
                                  <p:childTnLst>
                                    <p:set>
                                      <p:cBhvr>
                                        <p:cTn id="36" dur="1" fill="hold">
                                          <p:stCondLst>
                                            <p:cond delay="0"/>
                                          </p:stCondLst>
                                        </p:cTn>
                                        <p:tgtEl>
                                          <p:spTgt spid="391172"/>
                                        </p:tgtEl>
                                        <p:attrNameLst>
                                          <p:attrName>style.visibility</p:attrName>
                                        </p:attrNameLst>
                                      </p:cBhvr>
                                      <p:to>
                                        <p:strVal val="visible"/>
                                      </p:to>
                                    </p:set>
                                    <p:animEffect transition="in" filter="strips(downLeft)">
                                      <p:cBhvr>
                                        <p:cTn id="37" dur="500"/>
                                        <p:tgtEl>
                                          <p:spTgt spid="391172"/>
                                        </p:tgtEl>
                                      </p:cBhvr>
                                    </p:animEffect>
                                  </p:childTnLst>
                                </p:cTn>
                              </p:par>
                            </p:childTnLst>
                          </p:cTn>
                        </p:par>
                        <p:par>
                          <p:cTn id="38" fill="hold" nodeType="afterGroup">
                            <p:stCondLst>
                              <p:cond delay="4000"/>
                            </p:stCondLst>
                            <p:childTnLst>
                              <p:par>
                                <p:cTn id="39" presetID="12" presetClass="entr" presetSubtype="2" fill="hold" grpId="0" nodeType="afterEffect">
                                  <p:stCondLst>
                                    <p:cond delay="0"/>
                                  </p:stCondLst>
                                  <p:childTnLst>
                                    <p:set>
                                      <p:cBhvr>
                                        <p:cTn id="40" dur="1" fill="hold">
                                          <p:stCondLst>
                                            <p:cond delay="0"/>
                                          </p:stCondLst>
                                        </p:cTn>
                                        <p:tgtEl>
                                          <p:spTgt spid="391176"/>
                                        </p:tgtEl>
                                        <p:attrNameLst>
                                          <p:attrName>style.visibility</p:attrName>
                                        </p:attrNameLst>
                                      </p:cBhvr>
                                      <p:to>
                                        <p:strVal val="visible"/>
                                      </p:to>
                                    </p:set>
                                    <p:anim calcmode="lin" valueType="num">
                                      <p:cBhvr additive="base">
                                        <p:cTn id="41" dur="500"/>
                                        <p:tgtEl>
                                          <p:spTgt spid="391176"/>
                                        </p:tgtEl>
                                        <p:attrNameLst>
                                          <p:attrName>ppt_x</p:attrName>
                                        </p:attrNameLst>
                                      </p:cBhvr>
                                      <p:tavLst>
                                        <p:tav tm="0">
                                          <p:val>
                                            <p:strVal val="#ppt_x+#ppt_w*1.125000"/>
                                          </p:val>
                                        </p:tav>
                                        <p:tav tm="100000">
                                          <p:val>
                                            <p:strVal val="#ppt_x"/>
                                          </p:val>
                                        </p:tav>
                                      </p:tavLst>
                                    </p:anim>
                                    <p:animEffect transition="in" filter="wipe(left)">
                                      <p:cBhvr>
                                        <p:cTn id="42" dur="500"/>
                                        <p:tgtEl>
                                          <p:spTgt spid="391176"/>
                                        </p:tgtEl>
                                      </p:cBhvr>
                                    </p:animEffect>
                                  </p:childTnLst>
                                </p:cTn>
                              </p:par>
                            </p:childTnLst>
                          </p:cTn>
                        </p:par>
                        <p:par>
                          <p:cTn id="43" fill="hold">
                            <p:stCondLst>
                              <p:cond delay="4500"/>
                            </p:stCondLst>
                            <p:childTnLst>
                              <p:par>
                                <p:cTn id="44" presetID="1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p:tgtEl>
                                          <p:spTgt spid="5"/>
                                        </p:tgtEl>
                                        <p:attrNameLst>
                                          <p:attrName>ppt_x</p:attrName>
                                        </p:attrNameLst>
                                      </p:cBhvr>
                                      <p:tavLst>
                                        <p:tav tm="0">
                                          <p:val>
                                            <p:strVal val="#ppt_x+#ppt_w*1.125000"/>
                                          </p:val>
                                        </p:tav>
                                        <p:tav tm="100000">
                                          <p:val>
                                            <p:strVal val="#ppt_x"/>
                                          </p:val>
                                        </p:tav>
                                      </p:tavLst>
                                    </p:anim>
                                    <p:animEffect transition="in" filter="wipe(left)">
                                      <p:cBhvr>
                                        <p:cTn id="47" dur="500"/>
                                        <p:tgtEl>
                                          <p:spTgt spid="5"/>
                                        </p:tgtEl>
                                      </p:cBhvr>
                                    </p:animEffect>
                                  </p:childTnLst>
                                </p:cTn>
                              </p:par>
                            </p:childTnLst>
                          </p:cTn>
                        </p:par>
                        <p:par>
                          <p:cTn id="48" fill="hold">
                            <p:stCondLst>
                              <p:cond delay="5000"/>
                            </p:stCondLst>
                            <p:childTnLst>
                              <p:par>
                                <p:cTn id="49" presetID="18" presetClass="entr" presetSubtype="6"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strips(downRight)">
                                      <p:cBhvr>
                                        <p:cTn id="5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1176" grpId="0" animBg="1" autoUpdateAnimBg="0"/>
      <p:bldP spid="391177" grpId="0" animBg="1" autoUpdateAnimBg="0"/>
      <p:bldP spid="391178" grpId="0" animBg="1" autoUpdateAnimBg="0"/>
      <p:bldP spid="391179" grpId="0" animBg="1" autoUpdateAnimBg="0"/>
      <p:bldP spid="5" grpId="0" animBg="1" autoUpdateAnimBg="0"/>
      <p:bldP spid="391180"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extLst>
              <a:ext uri="{FF2B5EF4-FFF2-40B4-BE49-F238E27FC236}">
                <a16:creationId xmlns:a16="http://schemas.microsoft.com/office/drawing/2014/main" id="{47C7D08E-EF6D-44E7-99E1-CDA87F9472C3}"/>
              </a:ext>
            </a:extLst>
          </p:cNvPr>
          <p:cNvSpPr>
            <a:spLocks noGrp="1" noChangeArrowheads="1"/>
          </p:cNvSpPr>
          <p:nvPr>
            <p:ph type="title"/>
          </p:nvPr>
        </p:nvSpPr>
        <p:spPr>
          <a:xfrm>
            <a:off x="2363995" y="944915"/>
            <a:ext cx="5789613" cy="943250"/>
          </a:xfrm>
        </p:spPr>
        <p:txBody>
          <a:bodyPr/>
          <a:lstStyle/>
          <a:p>
            <a:pPr eaLnBrk="1" hangingPunct="1"/>
            <a:r>
              <a:rPr lang="en-US" altLang="en-US" dirty="0"/>
              <a:t>Effective Interviewing</a:t>
            </a:r>
          </a:p>
        </p:txBody>
      </p:sp>
      <p:sp>
        <p:nvSpPr>
          <p:cNvPr id="87043" name="Rectangle 3">
            <a:extLst>
              <a:ext uri="{FF2B5EF4-FFF2-40B4-BE49-F238E27FC236}">
                <a16:creationId xmlns:a16="http://schemas.microsoft.com/office/drawing/2014/main" id="{25DC2AD7-B40C-499D-818E-3FB8DB6F80EB}"/>
              </a:ext>
            </a:extLst>
          </p:cNvPr>
          <p:cNvSpPr>
            <a:spLocks noGrp="1" noChangeArrowheads="1"/>
          </p:cNvSpPr>
          <p:nvPr>
            <p:ph idx="1"/>
          </p:nvPr>
        </p:nvSpPr>
        <p:spPr>
          <a:xfrm>
            <a:off x="912785" y="2728241"/>
            <a:ext cx="5348530" cy="1703252"/>
          </a:xfrm>
        </p:spPr>
        <p:txBody>
          <a:bodyPr>
            <a:noAutofit/>
          </a:bodyPr>
          <a:lstStyle/>
          <a:p>
            <a:pPr eaLnBrk="1" hangingPunct="1"/>
            <a:r>
              <a:rPr lang="en-US" altLang="en-US" b="1" dirty="0">
                <a:solidFill>
                  <a:srgbClr val="FF0000"/>
                </a:solidFill>
              </a:rPr>
              <a:t>Conducting an Effective Interview</a:t>
            </a:r>
          </a:p>
          <a:p>
            <a:pPr lvl="1" eaLnBrk="1" hangingPunct="1"/>
            <a:r>
              <a:rPr lang="en-US" altLang="en-US" dirty="0"/>
              <a:t>Planning the interview</a:t>
            </a:r>
          </a:p>
          <a:p>
            <a:pPr lvl="1" eaLnBrk="1" hangingPunct="1"/>
            <a:r>
              <a:rPr lang="en-US" altLang="en-US" dirty="0"/>
              <a:t>Controlling the interview</a:t>
            </a:r>
          </a:p>
          <a:p>
            <a:pPr lvl="1" eaLnBrk="1" hangingPunct="1"/>
            <a:r>
              <a:rPr lang="en-US" altLang="en-US" dirty="0"/>
              <a:t>Using proper questioning techniques</a:t>
            </a:r>
          </a:p>
        </p:txBody>
      </p:sp>
      <p:sp>
        <p:nvSpPr>
          <p:cNvPr id="4" name="Rectangle 3">
            <a:extLst>
              <a:ext uri="{FF2B5EF4-FFF2-40B4-BE49-F238E27FC236}">
                <a16:creationId xmlns:a16="http://schemas.microsoft.com/office/drawing/2014/main" id="{BE2145EA-E064-4636-AA5B-B83E9A203AD5}"/>
              </a:ext>
            </a:extLst>
          </p:cNvPr>
          <p:cNvSpPr txBox="1">
            <a:spLocks noChangeArrowheads="1"/>
          </p:cNvSpPr>
          <p:nvPr/>
        </p:nvSpPr>
        <p:spPr bwMode="auto">
          <a:xfrm>
            <a:off x="6096000" y="2278791"/>
            <a:ext cx="5419241" cy="3486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b="1" dirty="0">
                <a:solidFill>
                  <a:srgbClr val="FF0000"/>
                </a:solidFill>
              </a:rPr>
              <a:t>Question types to avoid in interviews</a:t>
            </a:r>
          </a:p>
          <a:p>
            <a:pPr lvl="1" eaLnBrk="1" hangingPunct="1"/>
            <a:r>
              <a:rPr lang="en-US" altLang="en-US" dirty="0"/>
              <a:t>Yes/No questions</a:t>
            </a:r>
          </a:p>
          <a:p>
            <a:pPr lvl="1" eaLnBrk="1" hangingPunct="1"/>
            <a:r>
              <a:rPr lang="en-US" altLang="en-US" dirty="0"/>
              <a:t>Obvious questions</a:t>
            </a:r>
          </a:p>
          <a:p>
            <a:pPr lvl="1" eaLnBrk="1" hangingPunct="1"/>
            <a:r>
              <a:rPr lang="en-US" altLang="en-US" dirty="0"/>
              <a:t>Questions that rarely produce a true answer</a:t>
            </a:r>
          </a:p>
          <a:p>
            <a:pPr lvl="1" eaLnBrk="1" hangingPunct="1"/>
            <a:r>
              <a:rPr lang="en-US" altLang="en-US" dirty="0"/>
              <a:t>Leading questions</a:t>
            </a:r>
          </a:p>
          <a:p>
            <a:pPr lvl="1" eaLnBrk="1" hangingPunct="1"/>
            <a:r>
              <a:rPr lang="en-US" altLang="en-US" dirty="0"/>
              <a:t>Illegal questions</a:t>
            </a:r>
          </a:p>
          <a:p>
            <a:pPr lvl="1" eaLnBrk="1" hangingPunct="1"/>
            <a:r>
              <a:rPr lang="en-US" altLang="en-US" dirty="0"/>
              <a:t>Questions that are not job related</a:t>
            </a:r>
          </a:p>
        </p:txBody>
      </p:sp>
    </p:spTree>
    <p:custDataLst>
      <p:tags r:id="rId1"/>
    </p:custDataLst>
  </p:cSld>
  <p:clrMapOvr>
    <a:masterClrMapping/>
  </p:clrMapOvr>
  <p:transition advTm="122826">
    <p:cut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extLst>
              <a:ext uri="{FF2B5EF4-FFF2-40B4-BE49-F238E27FC236}">
                <a16:creationId xmlns:a16="http://schemas.microsoft.com/office/drawing/2014/main" id="{37687D25-DE4F-47D0-9C82-CCFC0DA75ECD}"/>
              </a:ext>
            </a:extLst>
          </p:cNvPr>
          <p:cNvSpPr>
            <a:spLocks noGrp="1" noChangeArrowheads="1"/>
          </p:cNvSpPr>
          <p:nvPr>
            <p:ph type="title"/>
          </p:nvPr>
        </p:nvSpPr>
        <p:spPr>
          <a:xfrm>
            <a:off x="168965" y="304800"/>
            <a:ext cx="3695011" cy="1684338"/>
          </a:xfrm>
        </p:spPr>
        <p:txBody>
          <a:bodyPr/>
          <a:lstStyle/>
          <a:p>
            <a:pPr eaLnBrk="1" hangingPunct="1"/>
            <a:r>
              <a:rPr lang="en-US" altLang="en-US" dirty="0"/>
              <a:t>Common Selection Interview Questions</a:t>
            </a:r>
          </a:p>
        </p:txBody>
      </p:sp>
      <p:pic>
        <p:nvPicPr>
          <p:cNvPr id="88067" name="Picture 6" descr="C:\My Documents\PowerPoint Files\Books\South-Western\HRM10e\HRM10e GIFS\08-10.gif">
            <a:extLst>
              <a:ext uri="{FF2B5EF4-FFF2-40B4-BE49-F238E27FC236}">
                <a16:creationId xmlns:a16="http://schemas.microsoft.com/office/drawing/2014/main" id="{1490A00C-CBDF-4AE1-BE24-4F9E358E737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813" y="279401"/>
            <a:ext cx="5594350" cy="594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8" name="Rectangle 3">
            <a:extLst>
              <a:ext uri="{FF2B5EF4-FFF2-40B4-BE49-F238E27FC236}">
                <a16:creationId xmlns:a16="http://schemas.microsoft.com/office/drawing/2014/main" id="{BE91BC7A-EB9E-4007-9E59-C57104F05143}"/>
              </a:ext>
            </a:extLst>
          </p:cNvPr>
          <p:cNvSpPr>
            <a:spLocks noChangeArrowheads="1"/>
          </p:cNvSpPr>
          <p:nvPr/>
        </p:nvSpPr>
        <p:spPr bwMode="auto">
          <a:xfrm>
            <a:off x="5562600" y="6394986"/>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8-6</a:t>
            </a:r>
          </a:p>
        </p:txBody>
      </p:sp>
    </p:spTree>
  </p:cSld>
  <p:clrMapOvr>
    <a:masterClrMapping/>
  </p:clrMapOvr>
  <p:transition advTm="97960">
    <p:cut thruBlk="1"/>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extLst>
              <a:ext uri="{FF2B5EF4-FFF2-40B4-BE49-F238E27FC236}">
                <a16:creationId xmlns:a16="http://schemas.microsoft.com/office/drawing/2014/main" id="{27BE9B83-A7B5-4B11-BA0B-723FE199E936}"/>
              </a:ext>
            </a:extLst>
          </p:cNvPr>
          <p:cNvSpPr>
            <a:spLocks noGrp="1" noChangeArrowheads="1"/>
          </p:cNvSpPr>
          <p:nvPr>
            <p:ph type="title"/>
          </p:nvPr>
        </p:nvSpPr>
        <p:spPr/>
        <p:txBody>
          <a:bodyPr/>
          <a:lstStyle/>
          <a:p>
            <a:pPr algn="ctr" eaLnBrk="1" hangingPunct="1"/>
            <a:r>
              <a:rPr lang="en-US" altLang="en-US" dirty="0"/>
              <a:t>Problems in the Interview</a:t>
            </a:r>
          </a:p>
        </p:txBody>
      </p:sp>
      <p:sp>
        <p:nvSpPr>
          <p:cNvPr id="394244" name="Rectangle 4">
            <a:extLst>
              <a:ext uri="{FF2B5EF4-FFF2-40B4-BE49-F238E27FC236}">
                <a16:creationId xmlns:a16="http://schemas.microsoft.com/office/drawing/2014/main" id="{980305D2-944E-47AE-AB0E-0B0EAB0C27F4}"/>
              </a:ext>
            </a:extLst>
          </p:cNvPr>
          <p:cNvSpPr>
            <a:spLocks noChangeArrowheads="1"/>
          </p:cNvSpPr>
          <p:nvPr/>
        </p:nvSpPr>
        <p:spPr bwMode="blackWhite">
          <a:xfrm>
            <a:off x="4872038" y="1916113"/>
            <a:ext cx="2755900" cy="990600"/>
          </a:xfrm>
          <a:prstGeom prst="rect">
            <a:avLst/>
          </a:prstGeom>
          <a:solidFill>
            <a:srgbClr val="0080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b="1" dirty="0">
                <a:solidFill>
                  <a:srgbClr val="FFFFAB"/>
                </a:solidFill>
                <a:effectLst>
                  <a:outerShdw blurRad="38100" dist="38100" dir="2700000" algn="tl">
                    <a:srgbClr val="000000"/>
                  </a:outerShdw>
                </a:effectLst>
                <a:latin typeface="Arial" panose="020B0604020202020204" pitchFamily="34" charset="0"/>
              </a:rPr>
              <a:t>Problems in </a:t>
            </a:r>
            <a:br>
              <a:rPr lang="en-US" altLang="en-US" b="1" dirty="0">
                <a:solidFill>
                  <a:srgbClr val="FFFFAB"/>
                </a:solidFill>
                <a:effectLst>
                  <a:outerShdw blurRad="38100" dist="38100" dir="2700000" algn="tl">
                    <a:srgbClr val="000000"/>
                  </a:outerShdw>
                </a:effectLst>
                <a:latin typeface="Arial" panose="020B0604020202020204" pitchFamily="34" charset="0"/>
              </a:rPr>
            </a:br>
            <a:r>
              <a:rPr lang="en-US" altLang="en-US" b="1" dirty="0">
                <a:solidFill>
                  <a:srgbClr val="FFFFAB"/>
                </a:solidFill>
                <a:effectLst>
                  <a:outerShdw blurRad="38100" dist="38100" dir="2700000" algn="tl">
                    <a:srgbClr val="000000"/>
                  </a:outerShdw>
                </a:effectLst>
                <a:latin typeface="Arial" panose="020B0604020202020204" pitchFamily="34" charset="0"/>
              </a:rPr>
              <a:t>the Interview</a:t>
            </a:r>
          </a:p>
        </p:txBody>
      </p:sp>
      <p:grpSp>
        <p:nvGrpSpPr>
          <p:cNvPr id="394245" name="Group 5">
            <a:extLst>
              <a:ext uri="{FF2B5EF4-FFF2-40B4-BE49-F238E27FC236}">
                <a16:creationId xmlns:a16="http://schemas.microsoft.com/office/drawing/2014/main" id="{66B5A001-6DCA-458F-887D-68CA25A2EFCB}"/>
              </a:ext>
            </a:extLst>
          </p:cNvPr>
          <p:cNvGrpSpPr>
            <a:grpSpLocks/>
          </p:cNvGrpSpPr>
          <p:nvPr/>
        </p:nvGrpSpPr>
        <p:grpSpPr bwMode="auto">
          <a:xfrm>
            <a:off x="2822575" y="3440113"/>
            <a:ext cx="6858000" cy="381000"/>
            <a:chOff x="720" y="2160"/>
            <a:chExt cx="4320" cy="240"/>
          </a:xfrm>
        </p:grpSpPr>
        <p:sp>
          <p:nvSpPr>
            <p:cNvPr id="394246" name="Line 6">
              <a:extLst>
                <a:ext uri="{FF2B5EF4-FFF2-40B4-BE49-F238E27FC236}">
                  <a16:creationId xmlns:a16="http://schemas.microsoft.com/office/drawing/2014/main" id="{5F16885C-3081-44E1-B4E2-C13CB0D4AF48}"/>
                </a:ext>
              </a:extLst>
            </p:cNvPr>
            <p:cNvSpPr>
              <a:spLocks noChangeShapeType="1"/>
            </p:cNvSpPr>
            <p:nvPr/>
          </p:nvSpPr>
          <p:spPr bwMode="blackWhite">
            <a:xfrm>
              <a:off x="2880" y="2160"/>
              <a:ext cx="0" cy="240"/>
            </a:xfrm>
            <a:prstGeom prst="line">
              <a:avLst/>
            </a:prstGeom>
            <a:noFill/>
            <a:ln w="63500">
              <a:solidFill>
                <a:srgbClr val="FF0000"/>
              </a:solidFill>
              <a:round/>
              <a:headEnd/>
              <a:tailEnd type="triangle" w="med" len="me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nvGrpSpPr>
            <p:cNvPr id="89101" name="Group 7">
              <a:extLst>
                <a:ext uri="{FF2B5EF4-FFF2-40B4-BE49-F238E27FC236}">
                  <a16:creationId xmlns:a16="http://schemas.microsoft.com/office/drawing/2014/main" id="{4CF1315D-110F-4484-8773-201CE75A91CB}"/>
                </a:ext>
              </a:extLst>
            </p:cNvPr>
            <p:cNvGrpSpPr>
              <a:grpSpLocks/>
            </p:cNvGrpSpPr>
            <p:nvPr/>
          </p:nvGrpSpPr>
          <p:grpSpPr bwMode="auto">
            <a:xfrm>
              <a:off x="720" y="2160"/>
              <a:ext cx="4320" cy="240"/>
              <a:chOff x="720" y="2160"/>
              <a:chExt cx="4320" cy="240"/>
            </a:xfrm>
          </p:grpSpPr>
          <p:sp>
            <p:nvSpPr>
              <p:cNvPr id="394248" name="Freeform 8">
                <a:extLst>
                  <a:ext uri="{FF2B5EF4-FFF2-40B4-BE49-F238E27FC236}">
                    <a16:creationId xmlns:a16="http://schemas.microsoft.com/office/drawing/2014/main" id="{6AADCF69-BF51-41E2-B7FD-AC9D76482AA8}"/>
                  </a:ext>
                </a:extLst>
              </p:cNvPr>
              <p:cNvSpPr>
                <a:spLocks/>
              </p:cNvSpPr>
              <p:nvPr/>
            </p:nvSpPr>
            <p:spPr bwMode="blackWhite">
              <a:xfrm>
                <a:off x="720" y="2160"/>
                <a:ext cx="4320" cy="240"/>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FF0000"/>
                </a:solidFill>
                <a:prstDash val="solid"/>
                <a:round/>
                <a:headEnd type="triangle" w="med" len="med"/>
                <a:tailEnd type="triangle" w="med" len="med"/>
              </a:ln>
              <a:effectLst/>
            </p:spPr>
            <p:txBody>
              <a:bodyP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4249" name="Line 9">
                <a:extLst>
                  <a:ext uri="{FF2B5EF4-FFF2-40B4-BE49-F238E27FC236}">
                    <a16:creationId xmlns:a16="http://schemas.microsoft.com/office/drawing/2014/main" id="{2C3E21F2-6EDC-460B-BF98-4AB19CED5F9E}"/>
                  </a:ext>
                </a:extLst>
              </p:cNvPr>
              <p:cNvSpPr>
                <a:spLocks noChangeShapeType="1"/>
              </p:cNvSpPr>
              <p:nvPr/>
            </p:nvSpPr>
            <p:spPr bwMode="blackWhite">
              <a:xfrm>
                <a:off x="1776" y="2160"/>
                <a:ext cx="0" cy="240"/>
              </a:xfrm>
              <a:prstGeom prst="line">
                <a:avLst/>
              </a:prstGeom>
              <a:noFill/>
              <a:ln w="63500">
                <a:solidFill>
                  <a:srgbClr val="FF0000"/>
                </a:solidFill>
                <a:round/>
                <a:headEnd/>
                <a:tailEnd type="triangle" w="med" len="me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sp>
            <p:nvSpPr>
              <p:cNvPr id="394250" name="Line 10">
                <a:extLst>
                  <a:ext uri="{FF2B5EF4-FFF2-40B4-BE49-F238E27FC236}">
                    <a16:creationId xmlns:a16="http://schemas.microsoft.com/office/drawing/2014/main" id="{64506E79-09FF-4458-96B3-534F694A70A6}"/>
                  </a:ext>
                </a:extLst>
              </p:cNvPr>
              <p:cNvSpPr>
                <a:spLocks noChangeShapeType="1"/>
              </p:cNvSpPr>
              <p:nvPr/>
            </p:nvSpPr>
            <p:spPr bwMode="blackWhite">
              <a:xfrm>
                <a:off x="3936" y="2160"/>
                <a:ext cx="0" cy="240"/>
              </a:xfrm>
              <a:prstGeom prst="line">
                <a:avLst/>
              </a:prstGeom>
              <a:noFill/>
              <a:ln w="63500">
                <a:solidFill>
                  <a:srgbClr val="FF0000"/>
                </a:solidFill>
                <a:round/>
                <a:headEnd/>
                <a:tailEnd type="triangle" w="med" len="me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grpSp>
      <p:sp>
        <p:nvSpPr>
          <p:cNvPr id="394251" name="Line 11">
            <a:extLst>
              <a:ext uri="{FF2B5EF4-FFF2-40B4-BE49-F238E27FC236}">
                <a16:creationId xmlns:a16="http://schemas.microsoft.com/office/drawing/2014/main" id="{D1465A04-7C5D-4B2A-9EC5-EA104A65BAAF}"/>
              </a:ext>
            </a:extLst>
          </p:cNvPr>
          <p:cNvSpPr>
            <a:spLocks noChangeShapeType="1"/>
          </p:cNvSpPr>
          <p:nvPr/>
        </p:nvSpPr>
        <p:spPr bwMode="blackWhite">
          <a:xfrm>
            <a:off x="6251575" y="2919413"/>
            <a:ext cx="0" cy="520700"/>
          </a:xfrm>
          <a:prstGeom prst="line">
            <a:avLst/>
          </a:prstGeom>
          <a:noFill/>
          <a:ln w="63500">
            <a:solidFill>
              <a:srgbClr val="FF0000"/>
            </a:solidFill>
            <a:round/>
            <a:headEnd/>
            <a:tailEnd/>
          </a:ln>
          <a:effectLst/>
        </p:spPr>
        <p:txBody>
          <a:bodyPr wrap="none" anchor="ctr"/>
          <a:lstStyle/>
          <a:p>
            <a:pPr fontAlgn="base">
              <a:lnSpc>
                <a:spcPct val="70000"/>
              </a:lnSpc>
              <a:spcBef>
                <a:spcPct val="0"/>
              </a:spcBef>
              <a:spcAft>
                <a:spcPct val="0"/>
              </a:spcAft>
              <a:defRPr/>
            </a:pPr>
            <a:endParaRPr lang="en-US">
              <a:solidFill>
                <a:prstClr val="black"/>
              </a:solidFill>
              <a:effectLst>
                <a:outerShdw blurRad="38100" dist="38100" dir="2700000" algn="tl">
                  <a:srgbClr val="000000">
                    <a:alpha val="43137"/>
                  </a:srgbClr>
                </a:outerShdw>
              </a:effectLst>
              <a:latin typeface="Calibri" panose="020F0502020204030204" pitchFamily="34" charset="0"/>
            </a:endParaRPr>
          </a:p>
        </p:txBody>
      </p:sp>
      <p:grpSp>
        <p:nvGrpSpPr>
          <p:cNvPr id="394252" name="Group 12">
            <a:extLst>
              <a:ext uri="{FF2B5EF4-FFF2-40B4-BE49-F238E27FC236}">
                <a16:creationId xmlns:a16="http://schemas.microsoft.com/office/drawing/2014/main" id="{BE807F16-5CE0-43BF-8B77-B2149F2FD2EE}"/>
              </a:ext>
            </a:extLst>
          </p:cNvPr>
          <p:cNvGrpSpPr>
            <a:grpSpLocks/>
          </p:cNvGrpSpPr>
          <p:nvPr/>
        </p:nvGrpSpPr>
        <p:grpSpPr bwMode="auto">
          <a:xfrm>
            <a:off x="2098675" y="3821113"/>
            <a:ext cx="8305800" cy="990600"/>
            <a:chOff x="264" y="2400"/>
            <a:chExt cx="5232" cy="624"/>
          </a:xfrm>
        </p:grpSpPr>
        <p:sp>
          <p:nvSpPr>
            <p:cNvPr id="394253" name="Rectangle 13">
              <a:extLst>
                <a:ext uri="{FF2B5EF4-FFF2-40B4-BE49-F238E27FC236}">
                  <a16:creationId xmlns:a16="http://schemas.microsoft.com/office/drawing/2014/main" id="{E5F7B06C-FB21-4682-AA94-E8C783138390}"/>
                </a:ext>
              </a:extLst>
            </p:cNvPr>
            <p:cNvSpPr>
              <a:spLocks noChangeArrowheads="1"/>
            </p:cNvSpPr>
            <p:nvPr/>
          </p:nvSpPr>
          <p:spPr bwMode="blackWhite">
            <a:xfrm>
              <a:off x="2445"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Halo</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Effect</a:t>
              </a:r>
            </a:p>
          </p:txBody>
        </p:sp>
        <p:sp>
          <p:nvSpPr>
            <p:cNvPr id="394254" name="Rectangle 14">
              <a:extLst>
                <a:ext uri="{FF2B5EF4-FFF2-40B4-BE49-F238E27FC236}">
                  <a16:creationId xmlns:a16="http://schemas.microsoft.com/office/drawing/2014/main" id="{B89D946B-6FC0-4BC2-9A8E-AA974E8A7CCF}"/>
                </a:ext>
              </a:extLst>
            </p:cNvPr>
            <p:cNvSpPr>
              <a:spLocks noChangeArrowheads="1"/>
            </p:cNvSpPr>
            <p:nvPr/>
          </p:nvSpPr>
          <p:spPr bwMode="blackWhite">
            <a:xfrm>
              <a:off x="264" y="2400"/>
              <a:ext cx="862"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Snap</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Judgments</a:t>
              </a:r>
            </a:p>
          </p:txBody>
        </p:sp>
        <p:sp>
          <p:nvSpPr>
            <p:cNvPr id="394255" name="Rectangle 15">
              <a:extLst>
                <a:ext uri="{FF2B5EF4-FFF2-40B4-BE49-F238E27FC236}">
                  <a16:creationId xmlns:a16="http://schemas.microsoft.com/office/drawing/2014/main" id="{472AAB2A-C6F5-4325-A720-3AEDE2C2968A}"/>
                </a:ext>
              </a:extLst>
            </p:cNvPr>
            <p:cNvSpPr>
              <a:spLocks noChangeArrowheads="1"/>
            </p:cNvSpPr>
            <p:nvPr/>
          </p:nvSpPr>
          <p:spPr bwMode="blackWhite">
            <a:xfrm>
              <a:off x="1352"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Negative</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Emphasis</a:t>
              </a:r>
            </a:p>
          </p:txBody>
        </p:sp>
        <p:sp>
          <p:nvSpPr>
            <p:cNvPr id="394256" name="Rectangle 16">
              <a:extLst>
                <a:ext uri="{FF2B5EF4-FFF2-40B4-BE49-F238E27FC236}">
                  <a16:creationId xmlns:a16="http://schemas.microsoft.com/office/drawing/2014/main" id="{D3F87A93-647F-4450-AB38-B4C23900ABC4}"/>
                </a:ext>
              </a:extLst>
            </p:cNvPr>
            <p:cNvSpPr>
              <a:spLocks noChangeArrowheads="1"/>
            </p:cNvSpPr>
            <p:nvPr/>
          </p:nvSpPr>
          <p:spPr bwMode="blackWhite">
            <a:xfrm>
              <a:off x="3537"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Biases and</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Stereotyping</a:t>
              </a:r>
            </a:p>
          </p:txBody>
        </p:sp>
        <p:sp>
          <p:nvSpPr>
            <p:cNvPr id="394257" name="Rectangle 17">
              <a:extLst>
                <a:ext uri="{FF2B5EF4-FFF2-40B4-BE49-F238E27FC236}">
                  <a16:creationId xmlns:a16="http://schemas.microsoft.com/office/drawing/2014/main" id="{4159DB8E-C16D-46AC-A42E-38D2585C26C0}"/>
                </a:ext>
              </a:extLst>
            </p:cNvPr>
            <p:cNvSpPr>
              <a:spLocks noChangeArrowheads="1"/>
            </p:cNvSpPr>
            <p:nvPr/>
          </p:nvSpPr>
          <p:spPr bwMode="blackWhite">
            <a:xfrm>
              <a:off x="4630"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eaLnBrk="0" fontAlgn="base" hangingPunct="0">
                <a:spcBef>
                  <a:spcPct val="0"/>
                </a:spcBef>
                <a:spcAft>
                  <a:spcPct val="0"/>
                </a:spcAft>
                <a:defRPr/>
              </a:pPr>
              <a:r>
                <a:rPr lang="en-US" altLang="en-US" sz="1700" b="1">
                  <a:solidFill>
                    <a:prstClr val="white"/>
                  </a:solidFill>
                  <a:effectLst>
                    <a:outerShdw blurRad="38100" dist="38100" dir="2700000" algn="tl">
                      <a:srgbClr val="000000"/>
                    </a:outerShdw>
                  </a:effectLst>
                  <a:latin typeface="Arial" panose="020B0604020202020204" pitchFamily="34" charset="0"/>
                </a:rPr>
                <a:t>Cultural</a:t>
              </a:r>
              <a:br>
                <a:rPr lang="en-US" altLang="en-US" sz="1700" b="1">
                  <a:solidFill>
                    <a:prstClr val="white"/>
                  </a:solidFill>
                  <a:effectLst>
                    <a:outerShdw blurRad="38100" dist="38100" dir="2700000" algn="tl">
                      <a:srgbClr val="000000"/>
                    </a:outerShdw>
                  </a:effectLst>
                  <a:latin typeface="Arial" panose="020B0604020202020204" pitchFamily="34" charset="0"/>
                </a:rPr>
              </a:br>
              <a:r>
                <a:rPr lang="en-US" altLang="en-US" sz="1700" b="1">
                  <a:solidFill>
                    <a:prstClr val="white"/>
                  </a:solidFill>
                  <a:effectLst>
                    <a:outerShdw blurRad="38100" dist="38100" dir="2700000" algn="tl">
                      <a:srgbClr val="000000"/>
                    </a:outerShdw>
                  </a:effectLst>
                  <a:latin typeface="Arial" panose="020B0604020202020204" pitchFamily="34" charset="0"/>
                </a:rPr>
                <a:t>Noise</a:t>
              </a:r>
            </a:p>
          </p:txBody>
        </p:sp>
      </p:grpSp>
      <p:sp>
        <p:nvSpPr>
          <p:cNvPr id="2" name="Rectangle 3">
            <a:extLst>
              <a:ext uri="{FF2B5EF4-FFF2-40B4-BE49-F238E27FC236}">
                <a16:creationId xmlns:a16="http://schemas.microsoft.com/office/drawing/2014/main" id="{ED60916D-13CD-F106-5D89-6DE5133E19E4}"/>
              </a:ext>
            </a:extLst>
          </p:cNvPr>
          <p:cNvSpPr>
            <a:spLocks noChangeArrowheads="1"/>
          </p:cNvSpPr>
          <p:nvPr/>
        </p:nvSpPr>
        <p:spPr bwMode="auto">
          <a:xfrm>
            <a:off x="5970104" y="6337300"/>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50000"/>
              </a:spcBef>
              <a:spcAft>
                <a:spcPct val="0"/>
              </a:spcAft>
            </a:pPr>
            <a:r>
              <a:rPr lang="en-US" altLang="en-US" sz="1200" b="1" i="1" dirty="0">
                <a:solidFill>
                  <a:prstClr val="black"/>
                </a:solidFill>
                <a:latin typeface="Arial" panose="020B0604020202020204" pitchFamily="34" charset="0"/>
              </a:rPr>
              <a:t>Figure 8-7</a:t>
            </a:r>
          </a:p>
        </p:txBody>
      </p:sp>
    </p:spTree>
  </p:cSld>
  <p:clrMapOvr>
    <a:masterClrMapping/>
  </p:clrMapOvr>
  <p:transition advTm="188187">
    <p:cut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94244"/>
                                        </p:tgtEl>
                                        <p:attrNameLst>
                                          <p:attrName>style.visibility</p:attrName>
                                        </p:attrNameLst>
                                      </p:cBhvr>
                                      <p:to>
                                        <p:strVal val="visible"/>
                                      </p:to>
                                    </p:set>
                                    <p:animEffect transition="in" filter="box(out)">
                                      <p:cBhvr>
                                        <p:cTn id="7" dur="500"/>
                                        <p:tgtEl>
                                          <p:spTgt spid="394244"/>
                                        </p:tgtEl>
                                      </p:cBhvr>
                                    </p:animEffect>
                                  </p:childTnLst>
                                </p:cTn>
                              </p:par>
                            </p:childTnLst>
                          </p:cTn>
                        </p:par>
                        <p:par>
                          <p:cTn id="8" fill="hold" nodeType="afterGroup">
                            <p:stCondLst>
                              <p:cond delay="500"/>
                            </p:stCondLst>
                            <p:childTnLst>
                              <p:par>
                                <p:cTn id="9" presetID="12" presetClass="entr" presetSubtype="1" fill="hold" nodeType="afterEffect">
                                  <p:stCondLst>
                                    <p:cond delay="0"/>
                                  </p:stCondLst>
                                  <p:childTnLst>
                                    <p:set>
                                      <p:cBhvr>
                                        <p:cTn id="10" dur="1" fill="hold">
                                          <p:stCondLst>
                                            <p:cond delay="0"/>
                                          </p:stCondLst>
                                        </p:cTn>
                                        <p:tgtEl>
                                          <p:spTgt spid="394251"/>
                                        </p:tgtEl>
                                        <p:attrNameLst>
                                          <p:attrName>style.visibility</p:attrName>
                                        </p:attrNameLst>
                                      </p:cBhvr>
                                      <p:to>
                                        <p:strVal val="visible"/>
                                      </p:to>
                                    </p:set>
                                    <p:anim calcmode="lin" valueType="num">
                                      <p:cBhvr additive="base">
                                        <p:cTn id="11" dur="500"/>
                                        <p:tgtEl>
                                          <p:spTgt spid="394251"/>
                                        </p:tgtEl>
                                        <p:attrNameLst>
                                          <p:attrName>ppt_y</p:attrName>
                                        </p:attrNameLst>
                                      </p:cBhvr>
                                      <p:tavLst>
                                        <p:tav tm="0">
                                          <p:val>
                                            <p:strVal val="#ppt_y-#ppt_h*1.125000"/>
                                          </p:val>
                                        </p:tav>
                                        <p:tav tm="100000">
                                          <p:val>
                                            <p:strVal val="#ppt_y"/>
                                          </p:val>
                                        </p:tav>
                                      </p:tavLst>
                                    </p:anim>
                                    <p:animEffect transition="in" filter="wipe(down)">
                                      <p:cBhvr>
                                        <p:cTn id="12" dur="500"/>
                                        <p:tgtEl>
                                          <p:spTgt spid="394251"/>
                                        </p:tgtEl>
                                      </p:cBhvr>
                                    </p:animEffect>
                                  </p:childTnLst>
                                </p:cTn>
                              </p:par>
                            </p:childTnLst>
                          </p:cTn>
                        </p:par>
                        <p:par>
                          <p:cTn id="13" fill="hold" nodeType="afterGroup">
                            <p:stCondLst>
                              <p:cond delay="1000"/>
                            </p:stCondLst>
                            <p:childTnLst>
                              <p:par>
                                <p:cTn id="14" presetID="17" presetClass="entr" presetSubtype="10" fill="hold" nodeType="afterEffect">
                                  <p:stCondLst>
                                    <p:cond delay="0"/>
                                  </p:stCondLst>
                                  <p:childTnLst>
                                    <p:set>
                                      <p:cBhvr>
                                        <p:cTn id="15" dur="1" fill="hold">
                                          <p:stCondLst>
                                            <p:cond delay="0"/>
                                          </p:stCondLst>
                                        </p:cTn>
                                        <p:tgtEl>
                                          <p:spTgt spid="394245"/>
                                        </p:tgtEl>
                                        <p:attrNameLst>
                                          <p:attrName>style.visibility</p:attrName>
                                        </p:attrNameLst>
                                      </p:cBhvr>
                                      <p:to>
                                        <p:strVal val="visible"/>
                                      </p:to>
                                    </p:set>
                                    <p:anim calcmode="lin" valueType="num">
                                      <p:cBhvr>
                                        <p:cTn id="16" dur="500" fill="hold"/>
                                        <p:tgtEl>
                                          <p:spTgt spid="394245"/>
                                        </p:tgtEl>
                                        <p:attrNameLst>
                                          <p:attrName>ppt_w</p:attrName>
                                        </p:attrNameLst>
                                      </p:cBhvr>
                                      <p:tavLst>
                                        <p:tav tm="0">
                                          <p:val>
                                            <p:fltVal val="0"/>
                                          </p:val>
                                        </p:tav>
                                        <p:tav tm="100000">
                                          <p:val>
                                            <p:strVal val="#ppt_w"/>
                                          </p:val>
                                        </p:tav>
                                      </p:tavLst>
                                    </p:anim>
                                    <p:anim calcmode="lin" valueType="num">
                                      <p:cBhvr>
                                        <p:cTn id="17" dur="500" fill="hold"/>
                                        <p:tgtEl>
                                          <p:spTgt spid="394245"/>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1500"/>
                            </p:stCondLst>
                            <p:childTnLst>
                              <p:par>
                                <p:cTn id="19" presetID="12" presetClass="entr" presetSubtype="1" fill="hold" nodeType="afterEffect">
                                  <p:stCondLst>
                                    <p:cond delay="0"/>
                                  </p:stCondLst>
                                  <p:childTnLst>
                                    <p:set>
                                      <p:cBhvr>
                                        <p:cTn id="20" dur="1" fill="hold">
                                          <p:stCondLst>
                                            <p:cond delay="0"/>
                                          </p:stCondLst>
                                        </p:cTn>
                                        <p:tgtEl>
                                          <p:spTgt spid="394252"/>
                                        </p:tgtEl>
                                        <p:attrNameLst>
                                          <p:attrName>style.visibility</p:attrName>
                                        </p:attrNameLst>
                                      </p:cBhvr>
                                      <p:to>
                                        <p:strVal val="visible"/>
                                      </p:to>
                                    </p:set>
                                    <p:anim calcmode="lin" valueType="num">
                                      <p:cBhvr additive="base">
                                        <p:cTn id="21" dur="500"/>
                                        <p:tgtEl>
                                          <p:spTgt spid="394252"/>
                                        </p:tgtEl>
                                        <p:attrNameLst>
                                          <p:attrName>ppt_y</p:attrName>
                                        </p:attrNameLst>
                                      </p:cBhvr>
                                      <p:tavLst>
                                        <p:tav tm="0">
                                          <p:val>
                                            <p:strVal val="#ppt_y-#ppt_h*1.125000"/>
                                          </p:val>
                                        </p:tav>
                                        <p:tav tm="100000">
                                          <p:val>
                                            <p:strVal val="#ppt_y"/>
                                          </p:val>
                                        </p:tav>
                                      </p:tavLst>
                                    </p:anim>
                                    <p:animEffect transition="in" filter="wipe(down)">
                                      <p:cBhvr>
                                        <p:cTn id="22" dur="500"/>
                                        <p:tgtEl>
                                          <p:spTgt spid="394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244" grpId="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82161F27-804C-416F-A63B-174577EFE538}"/>
              </a:ext>
            </a:extLst>
          </p:cNvPr>
          <p:cNvSpPr>
            <a:spLocks noGrp="1" noChangeArrowheads="1"/>
          </p:cNvSpPr>
          <p:nvPr>
            <p:ph type="title"/>
          </p:nvPr>
        </p:nvSpPr>
        <p:spPr>
          <a:xfrm>
            <a:off x="2807118" y="653929"/>
            <a:ext cx="5789613" cy="1325563"/>
          </a:xfrm>
        </p:spPr>
        <p:txBody>
          <a:bodyPr/>
          <a:lstStyle/>
          <a:p>
            <a:pPr eaLnBrk="1" hangingPunct="1"/>
            <a:r>
              <a:rPr lang="en-US" altLang="en-US" dirty="0"/>
              <a:t>Background Investigation</a:t>
            </a:r>
          </a:p>
        </p:txBody>
      </p:sp>
      <p:sp>
        <p:nvSpPr>
          <p:cNvPr id="91139" name="Rectangle 3">
            <a:extLst>
              <a:ext uri="{FF2B5EF4-FFF2-40B4-BE49-F238E27FC236}">
                <a16:creationId xmlns:a16="http://schemas.microsoft.com/office/drawing/2014/main" id="{0FF81709-D2C0-4A08-9FD4-8C715D430160}"/>
              </a:ext>
            </a:extLst>
          </p:cNvPr>
          <p:cNvSpPr>
            <a:spLocks noGrp="1" noChangeArrowheads="1"/>
          </p:cNvSpPr>
          <p:nvPr>
            <p:ph idx="1"/>
          </p:nvPr>
        </p:nvSpPr>
        <p:spPr>
          <a:xfrm>
            <a:off x="910693" y="2115620"/>
            <a:ext cx="4884494" cy="3847306"/>
          </a:xfrm>
        </p:spPr>
        <p:txBody>
          <a:bodyPr>
            <a:normAutofit/>
          </a:bodyPr>
          <a:lstStyle/>
          <a:p>
            <a:pPr eaLnBrk="1" hangingPunct="1"/>
            <a:r>
              <a:rPr lang="en-US" altLang="en-US" sz="2000" b="1" dirty="0"/>
              <a:t>Falsification of Background Information</a:t>
            </a:r>
          </a:p>
          <a:p>
            <a:pPr lvl="1" eaLnBrk="1" hangingPunct="1"/>
            <a:r>
              <a:rPr lang="en-US" altLang="en-US" sz="1800" dirty="0"/>
              <a:t>One-third of applications and resumes contain factual misstatements or significant omissions.</a:t>
            </a:r>
          </a:p>
          <a:p>
            <a:pPr eaLnBrk="1" hangingPunct="1"/>
            <a:r>
              <a:rPr lang="en-US" altLang="en-US" sz="2000" b="1" dirty="0"/>
              <a:t>Reference Checking Methods</a:t>
            </a:r>
          </a:p>
          <a:p>
            <a:pPr lvl="1" eaLnBrk="1" hangingPunct="1"/>
            <a:r>
              <a:rPr lang="en-US" altLang="en-US" sz="1800" dirty="0"/>
              <a:t>Telephoning the reference</a:t>
            </a:r>
          </a:p>
          <a:p>
            <a:pPr lvl="1" eaLnBrk="1" hangingPunct="1"/>
            <a:r>
              <a:rPr lang="en-US" altLang="en-US" sz="1800" dirty="0"/>
              <a:t>Preprinted reference forms</a:t>
            </a:r>
          </a:p>
          <a:p>
            <a:pPr lvl="1" eaLnBrk="1" hangingPunct="1"/>
            <a:r>
              <a:rPr lang="en-US" altLang="en-US" sz="1800" dirty="0"/>
              <a:t>Outsourcing reference checking</a:t>
            </a:r>
          </a:p>
          <a:p>
            <a:pPr eaLnBrk="1" hangingPunct="1"/>
            <a:r>
              <a:rPr lang="en-US" altLang="en-US" sz="2000" b="1" dirty="0"/>
              <a:t>Legal Constraints</a:t>
            </a:r>
          </a:p>
          <a:p>
            <a:pPr lvl="1" eaLnBrk="1" hangingPunct="1"/>
            <a:r>
              <a:rPr lang="en-US" altLang="en-US" sz="1800" dirty="0"/>
              <a:t>Obtaining signed releases from applicants avoids problems with privacy issues</a:t>
            </a:r>
          </a:p>
        </p:txBody>
      </p:sp>
      <p:sp>
        <p:nvSpPr>
          <p:cNvPr id="4" name="Rectangle 3">
            <a:extLst>
              <a:ext uri="{FF2B5EF4-FFF2-40B4-BE49-F238E27FC236}">
                <a16:creationId xmlns:a16="http://schemas.microsoft.com/office/drawing/2014/main" id="{A32FDF28-5D5B-4875-AFE5-9BCCB0ACAD9C}"/>
              </a:ext>
            </a:extLst>
          </p:cNvPr>
          <p:cNvSpPr txBox="1">
            <a:spLocks noChangeArrowheads="1"/>
          </p:cNvSpPr>
          <p:nvPr/>
        </p:nvSpPr>
        <p:spPr bwMode="auto">
          <a:xfrm>
            <a:off x="5701925" y="1843365"/>
            <a:ext cx="5969375" cy="4119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eaLnBrk="1" hangingPunct="1"/>
            <a:r>
              <a:rPr lang="en-US" altLang="en-US" sz="2000" b="1" dirty="0"/>
              <a:t>Fair Credit Reporting Act</a:t>
            </a:r>
          </a:p>
          <a:p>
            <a:pPr lvl="1" eaLnBrk="1" hangingPunct="1"/>
            <a:r>
              <a:rPr lang="en-US" altLang="en-US" sz="1800" dirty="0"/>
              <a:t>Requires disclosure of a credit check</a:t>
            </a:r>
          </a:p>
          <a:p>
            <a:pPr lvl="1" eaLnBrk="1" hangingPunct="1"/>
            <a:r>
              <a:rPr lang="en-US" altLang="en-US" sz="1800" dirty="0"/>
              <a:t>Requires written consent of applicant</a:t>
            </a:r>
          </a:p>
          <a:p>
            <a:pPr lvl="1" eaLnBrk="1" hangingPunct="1"/>
            <a:r>
              <a:rPr lang="en-US" altLang="en-US" sz="1800" dirty="0"/>
              <a:t>Requires a copy of credit report be given to the applicant</a:t>
            </a:r>
          </a:p>
          <a:p>
            <a:pPr eaLnBrk="1" hangingPunct="1"/>
            <a:r>
              <a:rPr lang="en-US" altLang="en-US" sz="2000" b="1" dirty="0"/>
              <a:t>Giving References on Former Employees</a:t>
            </a:r>
          </a:p>
          <a:p>
            <a:pPr lvl="1" eaLnBrk="1" hangingPunct="1"/>
            <a:r>
              <a:rPr lang="en-US" altLang="en-US" sz="1800" dirty="0"/>
              <a:t>Employers can incur a civil liability for statements made about former employees.</a:t>
            </a:r>
          </a:p>
          <a:p>
            <a:pPr lvl="1" eaLnBrk="1" hangingPunct="1"/>
            <a:r>
              <a:rPr lang="en-US" altLang="en-US" sz="1800" dirty="0"/>
              <a:t>Employers have adopted policies restricting the release of reference information to name, employment dates, and job title.</a:t>
            </a:r>
          </a:p>
          <a:p>
            <a:pPr eaLnBrk="1" hangingPunct="1"/>
            <a:r>
              <a:rPr lang="en-US" altLang="en-US" sz="2000" b="1" dirty="0"/>
              <a:t>Risks of Negligent Hiring</a:t>
            </a:r>
          </a:p>
          <a:p>
            <a:pPr lvl="1" eaLnBrk="1" hangingPunct="1"/>
            <a:r>
              <a:rPr lang="en-US" altLang="en-US" sz="1800" dirty="0"/>
              <a:t>Employers must exercise “due diligence” in investigating an applicant’s background to avoid suits for the actions of their employees.</a:t>
            </a:r>
          </a:p>
          <a:p>
            <a:pPr lvl="1" eaLnBrk="1" hangingPunct="1"/>
            <a:endParaRPr lang="en-US" altLang="en-US" sz="1800" dirty="0"/>
          </a:p>
        </p:txBody>
      </p:sp>
    </p:spTree>
    <p:custDataLst>
      <p:tags r:id="rId1"/>
    </p:custDataLst>
  </p:cSld>
  <p:clrMapOvr>
    <a:masterClrMapping/>
  </p:clrMapOvr>
  <p:transition advTm="171097">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extLst>
              <a:ext uri="{FF2B5EF4-FFF2-40B4-BE49-F238E27FC236}">
                <a16:creationId xmlns:a16="http://schemas.microsoft.com/office/drawing/2014/main" id="{C651DC3C-0B49-4A56-B9AE-DEE58055D2EA}"/>
              </a:ext>
            </a:extLst>
          </p:cNvPr>
          <p:cNvSpPr>
            <a:spLocks noGrp="1" noChangeArrowheads="1"/>
          </p:cNvSpPr>
          <p:nvPr>
            <p:ph type="title"/>
          </p:nvPr>
        </p:nvSpPr>
        <p:spPr>
          <a:xfrm>
            <a:off x="2795174" y="690287"/>
            <a:ext cx="5789612" cy="1098756"/>
          </a:xfrm>
        </p:spPr>
        <p:txBody>
          <a:bodyPr/>
          <a:lstStyle/>
          <a:p>
            <a:pPr eaLnBrk="1" hangingPunct="1"/>
            <a:r>
              <a:rPr lang="en-US" altLang="en-US" dirty="0"/>
              <a:t>Making the Job Offer</a:t>
            </a:r>
          </a:p>
        </p:txBody>
      </p:sp>
      <p:sp>
        <p:nvSpPr>
          <p:cNvPr id="95235" name="Rectangle 3">
            <a:extLst>
              <a:ext uri="{FF2B5EF4-FFF2-40B4-BE49-F238E27FC236}">
                <a16:creationId xmlns:a16="http://schemas.microsoft.com/office/drawing/2014/main" id="{0DB5ECB4-D968-456B-A374-C701F6B8AB55}"/>
              </a:ext>
            </a:extLst>
          </p:cNvPr>
          <p:cNvSpPr>
            <a:spLocks noGrp="1" noChangeArrowheads="1"/>
          </p:cNvSpPr>
          <p:nvPr>
            <p:ph idx="1"/>
          </p:nvPr>
        </p:nvSpPr>
        <p:spPr>
          <a:xfrm>
            <a:off x="1031885" y="2623363"/>
            <a:ext cx="9905033" cy="2497085"/>
          </a:xfrm>
        </p:spPr>
        <p:txBody>
          <a:bodyPr>
            <a:normAutofit/>
          </a:bodyPr>
          <a:lstStyle/>
          <a:p>
            <a:pPr eaLnBrk="1" hangingPunct="1"/>
            <a:r>
              <a:rPr lang="en-US" altLang="en-US" sz="2800" b="1" dirty="0"/>
              <a:t>Offer Guidelines</a:t>
            </a:r>
          </a:p>
          <a:p>
            <a:pPr lvl="1" eaLnBrk="1" hangingPunct="1"/>
            <a:r>
              <a:rPr lang="en-US" altLang="en-US" sz="2800" dirty="0"/>
              <a:t>Formalize the offer with a letter to the applicant clearly stating the terms and conditions of employment.</a:t>
            </a:r>
          </a:p>
          <a:p>
            <a:pPr lvl="1" eaLnBrk="1" hangingPunct="1"/>
            <a:r>
              <a:rPr lang="en-US" altLang="en-US" sz="2800" dirty="0"/>
              <a:t>Avoid vague, general statements and promises.</a:t>
            </a:r>
          </a:p>
          <a:p>
            <a:pPr lvl="1" eaLnBrk="1" hangingPunct="1"/>
            <a:r>
              <a:rPr lang="en-US" altLang="en-US" sz="2800" dirty="0"/>
              <a:t>Require return of a signed acceptance of the offer.</a:t>
            </a:r>
          </a:p>
        </p:txBody>
      </p:sp>
    </p:spTree>
    <p:custDataLst>
      <p:tags r:id="rId1"/>
    </p:custDataLst>
  </p:cSld>
  <p:clrMapOvr>
    <a:masterClrMapping/>
  </p:clrMapOvr>
  <p:transition advTm="59941">
    <p:cut thruBlk="1"/>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00471" y="1280679"/>
            <a:ext cx="1140177"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7&amp;8</a:t>
            </a:r>
            <a:endParaRPr lang="en-US" sz="105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743919" y="2076773"/>
            <a:ext cx="4881966" cy="357068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lang="en-US" altLang="en-US" sz="2000" b="1" dirty="0">
              <a:solidFill>
                <a:srgbClr val="FF0000"/>
              </a:solidFill>
              <a:latin typeface="Times New Roman" panose="02020603050405020304" pitchFamily="18" charset="0"/>
              <a:cs typeface="Times New Roman" panose="02020603050405020304" pitchFamily="18" charset="0"/>
            </a:endParaRPr>
          </a:p>
          <a:p>
            <a:pPr marL="457200" marR="0" lvl="0" indent="-457200" algn="l" defTabSz="685800" rtl="0" eaLnBrk="1" fontAlgn="base" latinLnBrk="0" hangingPunct="1">
              <a:lnSpc>
                <a:spcPct val="90000"/>
              </a:lnSpc>
              <a:spcBef>
                <a:spcPts val="750"/>
              </a:spcBef>
              <a:spcAft>
                <a:spcPct val="0"/>
              </a:spcAft>
              <a:buClrTx/>
              <a:buSzTx/>
              <a:buFont typeface="Wingdings" panose="05000000000000000000" pitchFamily="2" charset="2"/>
              <a:buChar char="Ø"/>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Recruiting in Labor Markets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Recruiting</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Labor Markets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Strategic Recruiting Decisions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 Internal  and External Recruiting Methods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Internet Recruiting Methods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Evaluating Recruitment</a:t>
            </a:r>
            <a:endPar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257300" lvl="2" indent="-342900">
              <a:buFont typeface="Wingdings" panose="05000000000000000000" pitchFamily="2" charset="2"/>
              <a:buChar char="§"/>
            </a:pPr>
            <a:endParaRPr lang="en-CA" sz="2000" dirty="0">
              <a:ln w="0"/>
              <a:solidFill>
                <a:schemeClr val="tx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A8AE772A-735C-4BC9-B8B4-EFEAF83458A7}"/>
              </a:ext>
            </a:extLst>
          </p:cNvPr>
          <p:cNvSpPr/>
          <p:nvPr/>
        </p:nvSpPr>
        <p:spPr>
          <a:xfrm>
            <a:off x="5763178" y="2188619"/>
            <a:ext cx="5271615" cy="384484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lang="en-US" altLang="en-US" sz="2000" b="1" dirty="0">
              <a:solidFill>
                <a:srgbClr val="FF0000"/>
              </a:solidFill>
              <a:latin typeface="Times New Roman" panose="02020603050405020304" pitchFamily="18" charset="0"/>
              <a:cs typeface="Times New Roman" panose="02020603050405020304" pitchFamily="18" charset="0"/>
            </a:endParaRPr>
          </a:p>
          <a:p>
            <a:pPr marL="457200" marR="0" lvl="0" indent="-457200" algn="l" defTabSz="685800" rtl="0" eaLnBrk="1" fontAlgn="base" latinLnBrk="0" hangingPunct="1">
              <a:lnSpc>
                <a:spcPct val="90000"/>
              </a:lnSpc>
              <a:spcBef>
                <a:spcPts val="750"/>
              </a:spcBef>
              <a:spcAft>
                <a:spcPct val="0"/>
              </a:spcAft>
              <a:buClrTx/>
              <a:buSzTx/>
              <a:buFont typeface="Wingdings" panose="05000000000000000000" pitchFamily="2" charset="2"/>
              <a:buChar char="Ø"/>
              <a:tabLst/>
              <a:defRPr/>
            </a:pPr>
            <a:r>
              <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Selecting and Placing Human Resources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Selection and Placement</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Applications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kumimoji="0" lang="en-US" altLang="en-US" sz="2000" b="1"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Selection and Testing: Ability Tests</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Selection Interviewing</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Effective Interviewing</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Problems in The Interview</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r>
              <a:rPr lang="en-US" altLang="en-US" sz="2000" b="1" dirty="0">
                <a:solidFill>
                  <a:schemeClr val="tx1"/>
                </a:solidFill>
                <a:latin typeface="Times New Roman" panose="02020603050405020304" pitchFamily="18" charset="0"/>
                <a:cs typeface="Times New Roman" panose="02020603050405020304" pitchFamily="18" charset="0"/>
              </a:rPr>
              <a:t>Background Investigation</a:t>
            </a: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71450" marR="0" lvl="0" indent="-171450" algn="l" defTabSz="685800" rtl="0" eaLnBrk="1" fontAlgn="base" latinLnBrk="0" hangingPunct="1">
              <a:lnSpc>
                <a:spcPct val="90000"/>
              </a:lnSpc>
              <a:spcBef>
                <a:spcPts val="750"/>
              </a:spcBef>
              <a:spcAft>
                <a:spcPct val="0"/>
              </a:spcAft>
              <a:buClrTx/>
              <a:buSzTx/>
              <a:buFont typeface="Arial" panose="020B0604020202020204" pitchFamily="34" charset="0"/>
              <a:buChar char="•"/>
              <a:tabLst/>
              <a:defRPr/>
            </a:pPr>
            <a:endParaRPr kumimoji="0" lang="en-US" alt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1257300" lvl="2" indent="-342900">
              <a:buFont typeface="Wingdings" panose="05000000000000000000" pitchFamily="2" charset="2"/>
              <a:buChar char="§"/>
            </a:pPr>
            <a:endParaRPr lang="en-CA" sz="2000" dirty="0">
              <a:ln w="0"/>
              <a:solidFill>
                <a:schemeClr val="tx1"/>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119672055"/>
      </p:ext>
    </p:extLst>
  </p:cSld>
  <p:clrMapOvr>
    <a:masterClrMapping/>
  </p:clrMapOvr>
  <mc:AlternateContent xmlns:mc="http://schemas.openxmlformats.org/markup-compatibility/2006" xmlns:p14="http://schemas.microsoft.com/office/powerpoint/2010/main">
    <mc:Choice Requires="p14">
      <p:transition p14:dur="10" advTm="95818"/>
    </mc:Choice>
    <mc:Fallback xmlns="">
      <p:transition advTm="958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anim calcmode="lin" valueType="num">
                                      <p:cBhvr additive="base">
                                        <p:cTn id="1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 calcmode="lin" valueType="num">
                                      <p:cBhvr additive="base">
                                        <p:cTn id="1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 calcmode="lin" valueType="num">
                                      <p:cBhvr additive="base">
                                        <p:cTn id="1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anim calcmode="lin" valueType="num">
                                      <p:cBhvr additive="base">
                                        <p:cTn id="23"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 calcmode="lin" valueType="num">
                                      <p:cBhvr additive="base">
                                        <p:cTn id="27"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7" end="7"/>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 calcmode="lin" valueType="num">
                                      <p:cBhvr additive="base">
                                        <p:cTn id="3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1">
                                            <p:txEl>
                                              <p:pRg st="2" end="2"/>
                                            </p:txEl>
                                          </p:spTgt>
                                        </p:tgtEl>
                                        <p:attrNameLst>
                                          <p:attrName>style.visibility</p:attrName>
                                        </p:attrNameLst>
                                      </p:cBhvr>
                                      <p:to>
                                        <p:strVal val="visible"/>
                                      </p:to>
                                    </p:set>
                                    <p:animEffect transition="in" filter="wipe(down)">
                                      <p:cBhvr>
                                        <p:cTn id="37" dur="500"/>
                                        <p:tgtEl>
                                          <p:spTgt spid="11">
                                            <p:txEl>
                                              <p:pRg st="2" end="2"/>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11">
                                            <p:txEl>
                                              <p:pRg st="3" end="3"/>
                                            </p:txEl>
                                          </p:spTgt>
                                        </p:tgtEl>
                                        <p:attrNameLst>
                                          <p:attrName>style.visibility</p:attrName>
                                        </p:attrNameLst>
                                      </p:cBhvr>
                                      <p:to>
                                        <p:strVal val="visible"/>
                                      </p:to>
                                    </p:set>
                                    <p:animEffect transition="in" filter="wipe(down)">
                                      <p:cBhvr>
                                        <p:cTn id="40" dur="500"/>
                                        <p:tgtEl>
                                          <p:spTgt spid="11">
                                            <p:txEl>
                                              <p:pRg st="3" end="3"/>
                                            </p:txEl>
                                          </p:spTgt>
                                        </p:tgtEl>
                                      </p:cBhvr>
                                    </p:animEffect>
                                  </p:childTnLst>
                                </p:cTn>
                              </p:par>
                              <p:par>
                                <p:cTn id="41" presetID="22" presetClass="entr" presetSubtype="4" fill="hold" nodeType="withEffect">
                                  <p:stCondLst>
                                    <p:cond delay="0"/>
                                  </p:stCondLst>
                                  <p:childTnLst>
                                    <p:set>
                                      <p:cBhvr>
                                        <p:cTn id="42" dur="1" fill="hold">
                                          <p:stCondLst>
                                            <p:cond delay="0"/>
                                          </p:stCondLst>
                                        </p:cTn>
                                        <p:tgtEl>
                                          <p:spTgt spid="11">
                                            <p:txEl>
                                              <p:pRg st="4" end="4"/>
                                            </p:txEl>
                                          </p:spTgt>
                                        </p:tgtEl>
                                        <p:attrNameLst>
                                          <p:attrName>style.visibility</p:attrName>
                                        </p:attrNameLst>
                                      </p:cBhvr>
                                      <p:to>
                                        <p:strVal val="visible"/>
                                      </p:to>
                                    </p:set>
                                    <p:animEffect transition="in" filter="wipe(down)">
                                      <p:cBhvr>
                                        <p:cTn id="43" dur="500"/>
                                        <p:tgtEl>
                                          <p:spTgt spid="11">
                                            <p:txEl>
                                              <p:pRg st="4" end="4"/>
                                            </p:txEl>
                                          </p:spTgt>
                                        </p:tgtEl>
                                      </p:cBhvr>
                                    </p:animEffect>
                                  </p:childTnLst>
                                </p:cTn>
                              </p:par>
                              <p:par>
                                <p:cTn id="44" presetID="22" presetClass="entr" presetSubtype="4" fill="hold" nodeType="withEffect">
                                  <p:stCondLst>
                                    <p:cond delay="0"/>
                                  </p:stCondLst>
                                  <p:childTnLst>
                                    <p:set>
                                      <p:cBhvr>
                                        <p:cTn id="45" dur="1" fill="hold">
                                          <p:stCondLst>
                                            <p:cond delay="0"/>
                                          </p:stCondLst>
                                        </p:cTn>
                                        <p:tgtEl>
                                          <p:spTgt spid="11">
                                            <p:txEl>
                                              <p:pRg st="5" end="5"/>
                                            </p:txEl>
                                          </p:spTgt>
                                        </p:tgtEl>
                                        <p:attrNameLst>
                                          <p:attrName>style.visibility</p:attrName>
                                        </p:attrNameLst>
                                      </p:cBhvr>
                                      <p:to>
                                        <p:strVal val="visible"/>
                                      </p:to>
                                    </p:set>
                                    <p:animEffect transition="in" filter="wipe(down)">
                                      <p:cBhvr>
                                        <p:cTn id="46" dur="500"/>
                                        <p:tgtEl>
                                          <p:spTgt spid="11">
                                            <p:txEl>
                                              <p:pRg st="5" end="5"/>
                                            </p:txEl>
                                          </p:spTgt>
                                        </p:tgtEl>
                                      </p:cBhvr>
                                    </p:animEffect>
                                  </p:childTnLst>
                                </p:cTn>
                              </p:par>
                              <p:par>
                                <p:cTn id="47" presetID="22" presetClass="entr" presetSubtype="4" fill="hold" nodeType="withEffect">
                                  <p:stCondLst>
                                    <p:cond delay="0"/>
                                  </p:stCondLst>
                                  <p:childTnLst>
                                    <p:set>
                                      <p:cBhvr>
                                        <p:cTn id="48" dur="1" fill="hold">
                                          <p:stCondLst>
                                            <p:cond delay="0"/>
                                          </p:stCondLst>
                                        </p:cTn>
                                        <p:tgtEl>
                                          <p:spTgt spid="11">
                                            <p:txEl>
                                              <p:pRg st="6" end="6"/>
                                            </p:txEl>
                                          </p:spTgt>
                                        </p:tgtEl>
                                        <p:attrNameLst>
                                          <p:attrName>style.visibility</p:attrName>
                                        </p:attrNameLst>
                                      </p:cBhvr>
                                      <p:to>
                                        <p:strVal val="visible"/>
                                      </p:to>
                                    </p:set>
                                    <p:animEffect transition="in" filter="wipe(down)">
                                      <p:cBhvr>
                                        <p:cTn id="49" dur="500"/>
                                        <p:tgtEl>
                                          <p:spTgt spid="11">
                                            <p:txEl>
                                              <p:pRg st="6" end="6"/>
                                            </p:txEl>
                                          </p:spTgt>
                                        </p:tgtEl>
                                      </p:cBhvr>
                                    </p:animEffect>
                                  </p:childTnLst>
                                </p:cTn>
                              </p:par>
                              <p:par>
                                <p:cTn id="50" presetID="22" presetClass="entr" presetSubtype="4" fill="hold" nodeType="withEffect">
                                  <p:stCondLst>
                                    <p:cond delay="0"/>
                                  </p:stCondLst>
                                  <p:childTnLst>
                                    <p:set>
                                      <p:cBhvr>
                                        <p:cTn id="51" dur="1" fill="hold">
                                          <p:stCondLst>
                                            <p:cond delay="0"/>
                                          </p:stCondLst>
                                        </p:cTn>
                                        <p:tgtEl>
                                          <p:spTgt spid="11">
                                            <p:txEl>
                                              <p:pRg st="7" end="7"/>
                                            </p:txEl>
                                          </p:spTgt>
                                        </p:tgtEl>
                                        <p:attrNameLst>
                                          <p:attrName>style.visibility</p:attrName>
                                        </p:attrNameLst>
                                      </p:cBhvr>
                                      <p:to>
                                        <p:strVal val="visible"/>
                                      </p:to>
                                    </p:set>
                                    <p:animEffect transition="in" filter="wipe(down)">
                                      <p:cBhvr>
                                        <p:cTn id="52" dur="500"/>
                                        <p:tgtEl>
                                          <p:spTgt spid="11">
                                            <p:txEl>
                                              <p:pRg st="7" end="7"/>
                                            </p:txEl>
                                          </p:spTgt>
                                        </p:tgtEl>
                                      </p:cBhvr>
                                    </p:animEffect>
                                  </p:childTnLst>
                                </p:cTn>
                              </p:par>
                              <p:par>
                                <p:cTn id="53" presetID="22" presetClass="entr" presetSubtype="4" fill="hold" nodeType="withEffect">
                                  <p:stCondLst>
                                    <p:cond delay="0"/>
                                  </p:stCondLst>
                                  <p:childTnLst>
                                    <p:set>
                                      <p:cBhvr>
                                        <p:cTn id="54" dur="1" fill="hold">
                                          <p:stCondLst>
                                            <p:cond delay="0"/>
                                          </p:stCondLst>
                                        </p:cTn>
                                        <p:tgtEl>
                                          <p:spTgt spid="11">
                                            <p:txEl>
                                              <p:pRg st="8" end="8"/>
                                            </p:txEl>
                                          </p:spTgt>
                                        </p:tgtEl>
                                        <p:attrNameLst>
                                          <p:attrName>style.visibility</p:attrName>
                                        </p:attrNameLst>
                                      </p:cBhvr>
                                      <p:to>
                                        <p:strVal val="visible"/>
                                      </p:to>
                                    </p:set>
                                    <p:animEffect transition="in" filter="wipe(down)">
                                      <p:cBhvr>
                                        <p:cTn id="55" dur="500"/>
                                        <p:tgtEl>
                                          <p:spTgt spid="11">
                                            <p:txEl>
                                              <p:pRg st="8" end="8"/>
                                            </p:txEl>
                                          </p:spTgt>
                                        </p:tgtEl>
                                      </p:cBhvr>
                                    </p:animEffect>
                                  </p:childTnLst>
                                </p:cTn>
                              </p:par>
                              <p:par>
                                <p:cTn id="56" presetID="22" presetClass="entr" presetSubtype="4" fill="hold" nodeType="withEffect">
                                  <p:stCondLst>
                                    <p:cond delay="0"/>
                                  </p:stCondLst>
                                  <p:childTnLst>
                                    <p:set>
                                      <p:cBhvr>
                                        <p:cTn id="57" dur="1" fill="hold">
                                          <p:stCondLst>
                                            <p:cond delay="0"/>
                                          </p:stCondLst>
                                        </p:cTn>
                                        <p:tgtEl>
                                          <p:spTgt spid="11">
                                            <p:txEl>
                                              <p:pRg st="9" end="9"/>
                                            </p:txEl>
                                          </p:spTgt>
                                        </p:tgtEl>
                                        <p:attrNameLst>
                                          <p:attrName>style.visibility</p:attrName>
                                        </p:attrNameLst>
                                      </p:cBhvr>
                                      <p:to>
                                        <p:strVal val="visible"/>
                                      </p:to>
                                    </p:set>
                                    <p:animEffect transition="in" filter="wipe(down)">
                                      <p:cBhvr>
                                        <p:cTn id="58" dur="500"/>
                                        <p:tgtEl>
                                          <p:spTgt spid="1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564E4-B638-A3F6-16AB-A7FD02E41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991F22-35FF-0011-E9F5-D1021BE2F972}"/>
              </a:ext>
            </a:extLst>
          </p:cNvPr>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F021F0-19B3-E5C3-8926-060A42D9AAEA}"/>
              </a:ext>
            </a:extLst>
          </p:cNvPr>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References </a:t>
            </a:r>
          </a:p>
        </p:txBody>
      </p:sp>
      <p:sp>
        <p:nvSpPr>
          <p:cNvPr id="5" name="Rectangle 4">
            <a:extLst>
              <a:ext uri="{FF2B5EF4-FFF2-40B4-BE49-F238E27FC236}">
                <a16:creationId xmlns:a16="http://schemas.microsoft.com/office/drawing/2014/main" id="{9D17ABA0-2DD0-85C7-745E-D16623B6BB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35538B-0874-610D-1641-AD76C2D0B4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82B6845-3FD1-FA33-F077-F998ED1F2A0B}"/>
              </a:ext>
            </a:extLst>
          </p:cNvPr>
          <p:cNvSpPr txBox="1"/>
          <p:nvPr/>
        </p:nvSpPr>
        <p:spPr>
          <a:xfrm>
            <a:off x="1100471" y="1280679"/>
            <a:ext cx="1140177"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7&amp;8</a:t>
            </a:r>
            <a:endParaRPr lang="en-US" sz="105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146065E-5013-D14B-925F-2A255516381D}"/>
              </a:ext>
            </a:extLst>
          </p:cNvPr>
          <p:cNvSpPr/>
          <p:nvPr/>
        </p:nvSpPr>
        <p:spPr>
          <a:xfrm>
            <a:off x="743918" y="2076773"/>
            <a:ext cx="10505774" cy="357068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mj-lt"/>
              <a:buAutoNum type="arabicPeriod"/>
            </a:pPr>
            <a:endParaRPr lang="en-US" sz="20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2000" dirty="0">
                <a:solidFill>
                  <a:schemeClr val="tx1"/>
                </a:solidFill>
                <a:latin typeface="Times New Roman" panose="02020603050405020304" pitchFamily="18" charset="0"/>
                <a:cs typeface="Times New Roman" panose="02020603050405020304" pitchFamily="18" charset="0"/>
              </a:rPr>
              <a:t>Textbook: Mathis &amp; Jackson, Human Resource Management</a:t>
            </a:r>
            <a:endParaRPr lang="en-US" sz="20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Dessler, G. (2023). </a:t>
            </a:r>
            <a:r>
              <a:rPr lang="en-US" sz="2000" i="1" dirty="0">
                <a:latin typeface="Times New Roman" panose="02020603050405020304" pitchFamily="18" charset="0"/>
                <a:cs typeface="Times New Roman" panose="02020603050405020304" pitchFamily="18" charset="0"/>
              </a:rPr>
              <a:t>Human resource management</a:t>
            </a:r>
            <a:r>
              <a:rPr lang="en-US" sz="2000" dirty="0">
                <a:latin typeface="Times New Roman" panose="02020603050405020304" pitchFamily="18" charset="0"/>
                <a:cs typeface="Times New Roman" panose="02020603050405020304" pitchFamily="18" charset="0"/>
              </a:rPr>
              <a:t> (17th ed.). Pearson.</a:t>
            </a:r>
            <a:r>
              <a:rPr lang="en-US" sz="2000" baseline="30000" dirty="0">
                <a:latin typeface="Times New Roman" panose="02020603050405020304" pitchFamily="18" charset="0"/>
                <a:cs typeface="Times New Roman" panose="02020603050405020304" pitchFamily="18" charset="0"/>
                <a:hlinkClick r:id="rId4" action="ppaction://hlinkfile"/>
              </a:rPr>
              <a:t>[8]</a:t>
            </a:r>
            <a:endParaRPr lang="en-US" sz="20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Boxall, P., &amp; Purcell, J. (2022). </a:t>
            </a:r>
            <a:r>
              <a:rPr lang="en-US" sz="2000" i="1" dirty="0">
                <a:latin typeface="Times New Roman" panose="02020603050405020304" pitchFamily="18" charset="0"/>
                <a:cs typeface="Times New Roman" panose="02020603050405020304" pitchFamily="18" charset="0"/>
              </a:rPr>
              <a:t>Strategy and human resource management</a:t>
            </a:r>
            <a:r>
              <a:rPr lang="en-US" sz="2000" dirty="0">
                <a:latin typeface="Times New Roman" panose="02020603050405020304" pitchFamily="18" charset="0"/>
                <a:cs typeface="Times New Roman" panose="02020603050405020304" pitchFamily="18" charset="0"/>
              </a:rPr>
              <a:t> (5th ed.). Palgrave Macmillan.</a:t>
            </a: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SHRM. (2026). </a:t>
            </a:r>
            <a:r>
              <a:rPr lang="en-US" sz="2000" i="1" dirty="0">
                <a:latin typeface="Times New Roman" panose="02020603050405020304" pitchFamily="18" charset="0"/>
                <a:cs typeface="Times New Roman" panose="02020603050405020304" pitchFamily="18" charset="0"/>
              </a:rPr>
              <a:t>2025 Talent Trends</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hlinkClick r:id="rId5"/>
              </a:rPr>
              <a:t>https://www.shrm.org/topics-tools/research/2025-talent-trends/recruiting-strategies</a:t>
            </a:r>
            <a:r>
              <a:rPr lang="en-US" sz="2000" baseline="30000" dirty="0">
                <a:latin typeface="Times New Roman" panose="02020603050405020304" pitchFamily="18" charset="0"/>
                <a:cs typeface="Times New Roman" panose="02020603050405020304" pitchFamily="18" charset="0"/>
                <a:hlinkClick r:id="rId6" action="ppaction://hlinkfile"/>
              </a:rPr>
              <a:t>[7]</a:t>
            </a:r>
            <a:endParaRPr lang="en-US" sz="20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Preferred CFO. (2025). </a:t>
            </a:r>
            <a:r>
              <a:rPr lang="en-US" sz="2000" i="1" dirty="0">
                <a:latin typeface="Times New Roman" panose="02020603050405020304" pitchFamily="18" charset="0"/>
                <a:cs typeface="Times New Roman" panose="02020603050405020304" pitchFamily="18" charset="0"/>
              </a:rPr>
              <a:t>8 Trends In HR &amp; Recruitment For 2025</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hlinkClick r:id="rId7"/>
              </a:rPr>
              <a:t>https://preferredcfo.com/insights/8-trends-in-hr-recruitment-for-2025-its-time-to-adapt</a:t>
            </a:r>
            <a:r>
              <a:rPr lang="en-US" sz="2000" baseline="30000" dirty="0">
                <a:latin typeface="Times New Roman" panose="02020603050405020304" pitchFamily="18" charset="0"/>
                <a:cs typeface="Times New Roman" panose="02020603050405020304" pitchFamily="18" charset="0"/>
                <a:hlinkClick r:id="rId8" action="ppaction://hlinkfile"/>
              </a:rPr>
              <a:t>[1]</a:t>
            </a:r>
            <a:endParaRPr lang="en-US" sz="20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2000" dirty="0">
                <a:latin typeface="Times New Roman" panose="02020603050405020304" pitchFamily="18" charset="0"/>
                <a:cs typeface="Times New Roman" panose="02020603050405020304" pitchFamily="18" charset="0"/>
              </a:rPr>
              <a:t>LinkedIn. (2026). </a:t>
            </a:r>
            <a:r>
              <a:rPr lang="en-US" sz="2000" i="1" dirty="0">
                <a:latin typeface="Times New Roman" panose="02020603050405020304" pitchFamily="18" charset="0"/>
                <a:cs typeface="Times New Roman" panose="02020603050405020304" pitchFamily="18" charset="0"/>
              </a:rPr>
              <a:t>The Future of Recruiting 2025</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hlinkClick r:id="rId9"/>
              </a:rPr>
              <a:t>https://business.linkedin.com/hire/resources/future-of-recruiting</a:t>
            </a:r>
            <a:r>
              <a:rPr lang="en-US" sz="2000" baseline="30000" dirty="0">
                <a:latin typeface="Times New Roman" panose="02020603050405020304" pitchFamily="18" charset="0"/>
                <a:cs typeface="Times New Roman" panose="02020603050405020304" pitchFamily="18" charset="0"/>
                <a:hlinkClick r:id="rId10" action="ppaction://hlinkfile"/>
              </a:rPr>
              <a:t>[3]</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674198281"/>
      </p:ext>
    </p:extLst>
  </p:cSld>
  <p:clrMapOvr>
    <a:masterClrMapping/>
  </p:clrMapOvr>
  <mc:AlternateContent xmlns:mc="http://schemas.openxmlformats.org/markup-compatibility/2006" xmlns:p14="http://schemas.microsoft.com/office/powerpoint/2010/main">
    <mc:Choice Requires="p14">
      <p:transition p14:dur="10" advTm="7527"/>
    </mc:Choice>
    <mc:Fallback xmlns="">
      <p:transition advTm="752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398"/>
    </mc:Choice>
    <mc:Fallback xmlns="">
      <p:transition spd="slow" advTm="1539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8.9|9.2|13.7|50.9"/>
</p:tagLst>
</file>

<file path=ppt/tags/tag2.xml><?xml version="1.0" encoding="utf-8"?>
<p:tagLst xmlns:a="http://schemas.openxmlformats.org/drawingml/2006/main" xmlns:r="http://schemas.openxmlformats.org/officeDocument/2006/relationships" xmlns:p="http://schemas.openxmlformats.org/presentationml/2006/main">
  <p:tag name="TIMING" val="|8.2|12.3|87.3|0.8|2|24.9|2.1"/>
</p:tagLst>
</file>

<file path=ppt/tags/tag3.xml><?xml version="1.0" encoding="utf-8"?>
<p:tagLst xmlns:a="http://schemas.openxmlformats.org/drawingml/2006/main" xmlns:r="http://schemas.openxmlformats.org/officeDocument/2006/relationships" xmlns:p="http://schemas.openxmlformats.org/presentationml/2006/main">
  <p:tag name="TIMING" val="|2.2"/>
</p:tagLst>
</file>

<file path=ppt/tags/tag4.xml><?xml version="1.0" encoding="utf-8"?>
<p:tagLst xmlns:a="http://schemas.openxmlformats.org/drawingml/2006/main" xmlns:r="http://schemas.openxmlformats.org/officeDocument/2006/relationships" xmlns:p="http://schemas.openxmlformats.org/presentationml/2006/main">
  <p:tag name="TIMING" val="|6.7|29.2|6|3.1|49.6|24.7"/>
</p:tagLst>
</file>

<file path=ppt/tags/tag5.xml><?xml version="1.0" encoding="utf-8"?>
<p:tagLst xmlns:a="http://schemas.openxmlformats.org/drawingml/2006/main" xmlns:r="http://schemas.openxmlformats.org/officeDocument/2006/relationships" xmlns:p="http://schemas.openxmlformats.org/presentationml/2006/main">
  <p:tag name="TIMING" val="|4|1.6|0.7|11.5|10.7|15.4|7.7|17.9|12.8|16.9"/>
</p:tagLst>
</file>

<file path=ppt/tags/tag6.xml><?xml version="1.0" encoding="utf-8"?>
<p:tagLst xmlns:a="http://schemas.openxmlformats.org/drawingml/2006/main" xmlns:r="http://schemas.openxmlformats.org/officeDocument/2006/relationships" xmlns:p="http://schemas.openxmlformats.org/presentationml/2006/main">
  <p:tag name="TIMING" val="|8.2"/>
</p:tagLst>
</file>

<file path=ppt/tags/tag7.xml><?xml version="1.0" encoding="utf-8"?>
<p:tagLst xmlns:a="http://schemas.openxmlformats.org/drawingml/2006/main" xmlns:r="http://schemas.openxmlformats.org/officeDocument/2006/relationships" xmlns:p="http://schemas.openxmlformats.org/presentationml/2006/main">
  <p:tag name="TIMING" val="|2.9"/>
</p:tagLst>
</file>

<file path=ppt/tags/tag8.xml><?xml version="1.0" encoding="utf-8"?>
<p:tagLst xmlns:a="http://schemas.openxmlformats.org/drawingml/2006/main" xmlns:r="http://schemas.openxmlformats.org/officeDocument/2006/relationships" xmlns:p="http://schemas.openxmlformats.org/presentationml/2006/main">
  <p:tag name="TIMING" val="|1.1|0.9|1.1|81.5|14.4|11.2|9.7|22.9"/>
</p:tagLst>
</file>

<file path=ppt/tags/tag9.xml><?xml version="1.0" encoding="utf-8"?>
<p:tagLst xmlns:a="http://schemas.openxmlformats.org/drawingml/2006/main" xmlns:r="http://schemas.openxmlformats.org/officeDocument/2006/relationships" xmlns:p="http://schemas.openxmlformats.org/presentationml/2006/main">
  <p:tag name="TIMING" val="|2.2|11.6|8.2|8.3|21.6|22.5|24.3|16.5|55.6"/>
</p:tagLst>
</file>

<file path=ppt/tags/tag10.xml><?xml version="1.0" encoding="utf-8"?>
<p:tagLst xmlns:a="http://schemas.openxmlformats.org/drawingml/2006/main" xmlns:r="http://schemas.openxmlformats.org/officeDocument/2006/relationships" xmlns:p="http://schemas.openxmlformats.org/presentationml/2006/main">
  <p:tag name="TIMING" val="|2.4|2.9|12.9|9|37.6"/>
</p:tagLst>
</file>

<file path=ppt/tags/tag11.xml><?xml version="1.0" encoding="utf-8"?>
<p:tagLst xmlns:a="http://schemas.openxmlformats.org/drawingml/2006/main" xmlns:r="http://schemas.openxmlformats.org/officeDocument/2006/relationships" xmlns:p="http://schemas.openxmlformats.org/presentationml/2006/main">
  <p:tag name="TIMING" val="|2.1|2.3|7.1|21.1|6.3|51.7"/>
</p:tagLst>
</file>

<file path=ppt/tags/tag12.xml><?xml version="1.0" encoding="utf-8"?>
<p:tagLst xmlns:a="http://schemas.openxmlformats.org/drawingml/2006/main" xmlns:r="http://schemas.openxmlformats.org/officeDocument/2006/relationships" xmlns:p="http://schemas.openxmlformats.org/presentationml/2006/main">
  <p:tag name="TIMING" val="|1.7|5.2|6.9|47.6|12.9|17.3|6.2|42.2"/>
</p:tagLst>
</file>

<file path=ppt/tags/tag13.xml><?xml version="1.0" encoding="utf-8"?>
<p:tagLst xmlns:a="http://schemas.openxmlformats.org/drawingml/2006/main" xmlns:r="http://schemas.openxmlformats.org/officeDocument/2006/relationships" xmlns:p="http://schemas.openxmlformats.org/presentationml/2006/main">
  <p:tag name="TIMING" val="|3.9|7.5|67.8|13.2|40.4|21.5|24.7"/>
</p:tagLst>
</file>

<file path=ppt/tags/tag14.xml><?xml version="1.0" encoding="utf-8"?>
<p:tagLst xmlns:a="http://schemas.openxmlformats.org/drawingml/2006/main" xmlns:r="http://schemas.openxmlformats.org/officeDocument/2006/relationships" xmlns:p="http://schemas.openxmlformats.org/presentationml/2006/main">
  <p:tag name="TIMING" val="|5.6|10.5|47.8|32.3|32"/>
</p:tagLst>
</file>

<file path=ppt/tags/tag15.xml><?xml version="1.0" encoding="utf-8"?>
<p:tagLst xmlns:a="http://schemas.openxmlformats.org/drawingml/2006/main" xmlns:r="http://schemas.openxmlformats.org/officeDocument/2006/relationships" xmlns:p="http://schemas.openxmlformats.org/presentationml/2006/main">
  <p:tag name="TIMING" val="|7.5|1.3|15.4|4.8|4.9|7.1|5.1|85.8"/>
</p:tagLst>
</file>

<file path=ppt/tags/tag16.xml><?xml version="1.0" encoding="utf-8"?>
<p:tagLst xmlns:a="http://schemas.openxmlformats.org/drawingml/2006/main" xmlns:r="http://schemas.openxmlformats.org/officeDocument/2006/relationships" xmlns:p="http://schemas.openxmlformats.org/presentationml/2006/main">
  <p:tag name="TIMING" val="|12.7|18.1|8.3|4.2|121.2|2.5"/>
</p:tagLst>
</file>

<file path=ppt/tags/tag17.xml><?xml version="1.0" encoding="utf-8"?>
<p:tagLst xmlns:a="http://schemas.openxmlformats.org/drawingml/2006/main" xmlns:r="http://schemas.openxmlformats.org/officeDocument/2006/relationships" xmlns:p="http://schemas.openxmlformats.org/presentationml/2006/main">
  <p:tag name="TIMING" val="|2.1|1.6|0.9|1.5"/>
</p:tagLst>
</file>

<file path=ppt/tags/tag18.xml><?xml version="1.0" encoding="utf-8"?>
<p:tagLst xmlns:a="http://schemas.openxmlformats.org/drawingml/2006/main" xmlns:r="http://schemas.openxmlformats.org/officeDocument/2006/relationships" xmlns:p="http://schemas.openxmlformats.org/presentationml/2006/main">
  <p:tag name="TIMING" val="|2.7|0.8|16.9|5.8|5.1|0.8|20.8|8.1|13.8"/>
</p:tagLst>
</file>

<file path=ppt/tags/tag19.xml><?xml version="1.0" encoding="utf-8"?>
<p:tagLst xmlns:a="http://schemas.openxmlformats.org/drawingml/2006/main" xmlns:r="http://schemas.openxmlformats.org/officeDocument/2006/relationships" xmlns:p="http://schemas.openxmlformats.org/presentationml/2006/main">
  <p:tag name="TIMING" val="|2.5|10.2|1.9|34.5"/>
</p:tagLst>
</file>

<file path=ppt/tags/tag20.xml><?xml version="1.0" encoding="utf-8"?>
<p:tagLst xmlns:a="http://schemas.openxmlformats.org/drawingml/2006/main" xmlns:r="http://schemas.openxmlformats.org/officeDocument/2006/relationships" xmlns:p="http://schemas.openxmlformats.org/presentationml/2006/main">
  <p:tag name="TIMING" val="|8.2|35.9"/>
</p:tagLst>
</file>

<file path=ppt/tags/tag21.xml><?xml version="1.0" encoding="utf-8"?>
<p:tagLst xmlns:a="http://schemas.openxmlformats.org/drawingml/2006/main" xmlns:r="http://schemas.openxmlformats.org/officeDocument/2006/relationships" xmlns:p="http://schemas.openxmlformats.org/presentationml/2006/main">
  <p:tag name="TIMING" val="|2.6|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1EC73BB-3879-4307-892D-DF776DA3A10B}"/>
</file>

<file path=customXml/itemProps2.xml><?xml version="1.0" encoding="utf-8"?>
<ds:datastoreItem xmlns:ds="http://schemas.openxmlformats.org/officeDocument/2006/customXml" ds:itemID="{7CB50C34-09AF-4DA8-B1D7-3D0FE2ADE0E3}"/>
</file>

<file path=customXml/itemProps3.xml><?xml version="1.0" encoding="utf-8"?>
<ds:datastoreItem xmlns:ds="http://schemas.openxmlformats.org/officeDocument/2006/customXml" ds:itemID="{6A326AF5-0E37-4BD1-A0C0-C679E78B8AC0}"/>
</file>

<file path=docProps/app.xml><?xml version="1.0" encoding="utf-8"?>
<Properties xmlns="http://schemas.openxmlformats.org/officeDocument/2006/extended-properties" xmlns:vt="http://schemas.openxmlformats.org/officeDocument/2006/docPropsVTypes">
  <TotalTime>6907</TotalTime>
  <Words>2213</Words>
  <Application>Microsoft Office PowerPoint</Application>
  <PresentationFormat>Widescreen</PresentationFormat>
  <Paragraphs>417</Paragraphs>
  <Slides>47</Slides>
  <Notes>24</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47</vt:i4>
      </vt:variant>
    </vt:vector>
  </HeadingPairs>
  <TitlesOfParts>
    <vt:vector size="59" baseType="lpstr">
      <vt:lpstr>Arial</vt:lpstr>
      <vt:lpstr>Calibri</vt:lpstr>
      <vt:lpstr>Calibri Light</vt:lpstr>
      <vt:lpstr>Courier New</vt:lpstr>
      <vt:lpstr>Roboto Light</vt:lpstr>
      <vt:lpstr>Times New Roman</vt:lpstr>
      <vt:lpstr>Wingdings</vt:lpstr>
      <vt:lpstr>Office Theme</vt:lpstr>
      <vt:lpstr>Midocean Template</vt:lpstr>
      <vt:lpstr>1_Midocean Template</vt:lpstr>
      <vt:lpstr>2_Midocean Template</vt:lpstr>
      <vt:lpstr>3_Midocean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Different Labor Markets And Recruiting</vt:lpstr>
      <vt:lpstr>Strategic Recruiting Decisions</vt:lpstr>
      <vt:lpstr>PowerPoint Presentation</vt:lpstr>
      <vt:lpstr>Recruiting Presence and Image</vt:lpstr>
      <vt:lpstr>PowerPoint Presentation</vt:lpstr>
      <vt:lpstr>PowerPoint Presentation</vt:lpstr>
      <vt:lpstr>Recruiting and Diversity Considerations</vt:lpstr>
      <vt:lpstr>PowerPoint Presentation</vt:lpstr>
      <vt:lpstr>INTERNAL RECRUITING METHODS</vt:lpstr>
      <vt:lpstr>Advantages and Disadvantages of  Internal and External Recruiting Sources</vt:lpstr>
      <vt:lpstr>Employee-Focused Recruiting</vt:lpstr>
      <vt:lpstr>External Sources for Recruiting</vt:lpstr>
      <vt:lpstr>PowerPoint Presentation</vt:lpstr>
      <vt:lpstr>INTERNET RECRUITING METHODS</vt:lpstr>
      <vt:lpstr>INTERNET RECRUITING</vt:lpstr>
      <vt:lpstr>Evaluating Recruiting</vt:lpstr>
      <vt:lpstr>PowerPoint Presentation</vt:lpstr>
      <vt:lpstr>Recruiting Evaluation Pyramid</vt:lpstr>
      <vt:lpstr>PowerPoint Presentation</vt:lpstr>
      <vt:lpstr>PowerPoint Presentation</vt:lpstr>
      <vt:lpstr>Selection and Placement</vt:lpstr>
      <vt:lpstr>HR Employment Functions</vt:lpstr>
      <vt:lpstr>Placement</vt:lpstr>
      <vt:lpstr>Selection Process Flow Chart</vt:lpstr>
      <vt:lpstr>Pre-employment Screening</vt:lpstr>
      <vt:lpstr>Applications</vt:lpstr>
      <vt:lpstr>Sample Application Form</vt:lpstr>
      <vt:lpstr>Selection and Testing: Ability Tests</vt:lpstr>
      <vt:lpstr>Selection Interviewing</vt:lpstr>
      <vt:lpstr>Structured Interviews</vt:lpstr>
      <vt:lpstr>Less Structured Interviews</vt:lpstr>
      <vt:lpstr>Who Does Interviews?</vt:lpstr>
      <vt:lpstr>Effective Interviewing</vt:lpstr>
      <vt:lpstr>Common Selection Interview Questions</vt:lpstr>
      <vt:lpstr>Problems in the Interview</vt:lpstr>
      <vt:lpstr>Background Investigation</vt:lpstr>
      <vt:lpstr>Making the Job Offer</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Aiya M Elhakim</cp:lastModifiedBy>
  <cp:revision>97</cp:revision>
  <dcterms:created xsi:type="dcterms:W3CDTF">2023-04-29T09:08:00Z</dcterms:created>
  <dcterms:modified xsi:type="dcterms:W3CDTF">2026-05-31T15:42:57Z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