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0"/>
  </p:notesMasterIdLst>
  <p:sldIdLst>
    <p:sldId id="480" r:id="rId5"/>
    <p:sldId id="260" r:id="rId6"/>
    <p:sldId id="559" r:id="rId7"/>
    <p:sldId id="498" r:id="rId8"/>
    <p:sldId id="296" r:id="rId9"/>
    <p:sldId id="598" r:id="rId10"/>
    <p:sldId id="601" r:id="rId11"/>
    <p:sldId id="599" r:id="rId12"/>
    <p:sldId id="560" r:id="rId13"/>
    <p:sldId id="561" r:id="rId14"/>
    <p:sldId id="609" r:id="rId15"/>
    <p:sldId id="606" r:id="rId16"/>
    <p:sldId id="607" r:id="rId17"/>
    <p:sldId id="593" r:id="rId18"/>
    <p:sldId id="608" r:id="rId19"/>
    <p:sldId id="562" r:id="rId20"/>
    <p:sldId id="563" r:id="rId21"/>
    <p:sldId id="564" r:id="rId22"/>
    <p:sldId id="568" r:id="rId23"/>
    <p:sldId id="610" r:id="rId24"/>
    <p:sldId id="569" r:id="rId25"/>
    <p:sldId id="570" r:id="rId26"/>
    <p:sldId id="571" r:id="rId27"/>
    <p:sldId id="573" r:id="rId28"/>
    <p:sldId id="575" r:id="rId29"/>
    <p:sldId id="576" r:id="rId30"/>
    <p:sldId id="577" r:id="rId31"/>
    <p:sldId id="581" r:id="rId32"/>
    <p:sldId id="613" r:id="rId33"/>
    <p:sldId id="612" r:id="rId34"/>
    <p:sldId id="578" r:id="rId35"/>
    <p:sldId id="579" r:id="rId36"/>
    <p:sldId id="594" r:id="rId37"/>
    <p:sldId id="611" r:id="rId38"/>
    <p:sldId id="582" r:id="rId39"/>
    <p:sldId id="583" r:id="rId40"/>
    <p:sldId id="584" r:id="rId41"/>
    <p:sldId id="580" r:id="rId42"/>
    <p:sldId id="587" r:id="rId43"/>
    <p:sldId id="589" r:id="rId44"/>
    <p:sldId id="590" r:id="rId45"/>
    <p:sldId id="591" r:id="rId46"/>
    <p:sldId id="604" r:id="rId47"/>
    <p:sldId id="558" r:id="rId48"/>
    <p:sldId id="313"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60"/>
            <p14:sldId id="559"/>
            <p14:sldId id="498"/>
            <p14:sldId id="296"/>
            <p14:sldId id="598"/>
            <p14:sldId id="601"/>
            <p14:sldId id="599"/>
            <p14:sldId id="560"/>
            <p14:sldId id="561"/>
            <p14:sldId id="609"/>
            <p14:sldId id="606"/>
            <p14:sldId id="607"/>
            <p14:sldId id="593"/>
            <p14:sldId id="608"/>
            <p14:sldId id="562"/>
            <p14:sldId id="563"/>
            <p14:sldId id="564"/>
            <p14:sldId id="568"/>
            <p14:sldId id="610"/>
            <p14:sldId id="569"/>
            <p14:sldId id="570"/>
            <p14:sldId id="571"/>
            <p14:sldId id="573"/>
            <p14:sldId id="575"/>
            <p14:sldId id="576"/>
            <p14:sldId id="577"/>
            <p14:sldId id="581"/>
            <p14:sldId id="613"/>
            <p14:sldId id="612"/>
            <p14:sldId id="578"/>
            <p14:sldId id="579"/>
            <p14:sldId id="594"/>
            <p14:sldId id="611"/>
            <p14:sldId id="582"/>
            <p14:sldId id="583"/>
            <p14:sldId id="584"/>
            <p14:sldId id="580"/>
            <p14:sldId id="587"/>
            <p14:sldId id="589"/>
            <p14:sldId id="590"/>
            <p14:sldId id="591"/>
            <p14:sldId id="604"/>
            <p14:sldId id="558"/>
            <p14:sldId id="313"/>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00FF"/>
    <a:srgbClr val="2D3956"/>
    <a:srgbClr val="852F4A"/>
    <a:srgbClr val="203E5F"/>
    <a:srgbClr val="000000"/>
    <a:srgbClr val="00AEEF"/>
    <a:srgbClr val="FFD200"/>
    <a:srgbClr val="F58221"/>
    <a:srgbClr val="669BBC"/>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54" d="100"/>
          <a:sy n="54" d="100"/>
        </p:scale>
        <p:origin x="1056" y="2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192781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8" name="Rectangle: Rounded Corners 7">
            <a:extLst>
              <a:ext uri="{FF2B5EF4-FFF2-40B4-BE49-F238E27FC236}">
                <a16:creationId xmlns:a16="http://schemas.microsoft.com/office/drawing/2014/main" id="{D53B7B4A-424B-41AE-A35C-615D6A5FCC4D}"/>
              </a:ext>
            </a:extLst>
          </p:cNvPr>
          <p:cNvSpPr/>
          <p:nvPr userDrawn="1"/>
        </p:nvSpPr>
        <p:spPr>
          <a:xfrm>
            <a:off x="10225669" y="78059"/>
            <a:ext cx="1427356" cy="785093"/>
          </a:xfrm>
          <a:prstGeom prst="roundRect">
            <a:avLst/>
          </a:prstGeom>
        </p:spPr>
        <p:style>
          <a:lnRef idx="1">
            <a:schemeClr val="accent5"/>
          </a:lnRef>
          <a:fillRef idx="2">
            <a:schemeClr val="accent5"/>
          </a:fillRef>
          <a:effectRef idx="1">
            <a:schemeClr val="accent5"/>
          </a:effectRef>
          <a:fontRef idx="minor">
            <a:schemeClr val="dk1"/>
          </a:fontRef>
        </p:style>
        <p:txBody>
          <a:bodyPr rtlCol="1" anchor="ctr"/>
          <a:lstStyle/>
          <a:p>
            <a:pPr algn="ctr"/>
            <a:r>
              <a:rPr lang="en-US" b="1" dirty="0">
                <a:latin typeface="Arial Black" panose="020B0A04020102020204" pitchFamily="34" charset="0"/>
              </a:rPr>
              <a:t>Chapter 3</a:t>
            </a:r>
            <a:endParaRPr lang="ar-EG" b="1" dirty="0">
              <a:latin typeface="Arial Black" panose="020B0A04020102020204" pitchFamily="34" charset="0"/>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7/23/2024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7/23/2024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7/23/2024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en-US"/>
              <a:t>Lecture 0 - Overview</a:t>
            </a:r>
            <a:endParaRPr lang="en-US" dirty="0"/>
          </a:p>
        </p:txBody>
      </p:sp>
      <p:sp>
        <p:nvSpPr>
          <p:cNvPr id="4"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z="1200" dirty="0">
                <a:solidFill>
                  <a:schemeClr val="bg1"/>
                </a:solidFill>
              </a:rPr>
              <a:t>www.midocean.ae</a:t>
            </a:r>
          </a:p>
        </p:txBody>
      </p:sp>
      <p:sp>
        <p:nvSpPr>
          <p:cNvPr id="5"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 Principles of Management Information Systems</a:t>
            </a:r>
          </a:p>
        </p:txBody>
      </p:sp>
    </p:spTree>
    <p:extLst>
      <p:ext uri="{BB962C8B-B14F-4D97-AF65-F5344CB8AC3E}">
        <p14:creationId xmlns:p14="http://schemas.microsoft.com/office/powerpoint/2010/main" val="467913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1002244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8" name="Rectangle: Rounded Corners 7">
            <a:extLst>
              <a:ext uri="{FF2B5EF4-FFF2-40B4-BE49-F238E27FC236}">
                <a16:creationId xmlns:a16="http://schemas.microsoft.com/office/drawing/2014/main" id="{2BE1E352-52D4-44A5-A41B-006CE70750EC}"/>
              </a:ext>
            </a:extLst>
          </p:cNvPr>
          <p:cNvSpPr/>
          <p:nvPr userDrawn="1"/>
        </p:nvSpPr>
        <p:spPr>
          <a:xfrm>
            <a:off x="10225669" y="78059"/>
            <a:ext cx="1427356" cy="785093"/>
          </a:xfrm>
          <a:prstGeom prst="roundRect">
            <a:avLst/>
          </a:prstGeom>
        </p:spPr>
        <p:style>
          <a:lnRef idx="1">
            <a:schemeClr val="accent5"/>
          </a:lnRef>
          <a:fillRef idx="2">
            <a:schemeClr val="accent5"/>
          </a:fillRef>
          <a:effectRef idx="1">
            <a:schemeClr val="accent5"/>
          </a:effectRef>
          <a:fontRef idx="minor">
            <a:schemeClr val="dk1"/>
          </a:fontRef>
        </p:style>
        <p:txBody>
          <a:bodyPr rtlCol="1" anchor="ctr"/>
          <a:lstStyle/>
          <a:p>
            <a:pPr algn="ctr"/>
            <a:r>
              <a:rPr lang="en-US" b="1" dirty="0">
                <a:latin typeface="Arial Black" panose="020B0A04020102020204" pitchFamily="34" charset="0"/>
              </a:rPr>
              <a:t>Chapter 3</a:t>
            </a:r>
            <a:endParaRPr lang="ar-EG" b="1" dirty="0">
              <a:latin typeface="Arial Black" panose="020B0A04020102020204" pitchFamily="34" charset="0"/>
            </a:endParaRPr>
          </a:p>
        </p:txBody>
      </p:sp>
      <p:pic>
        <p:nvPicPr>
          <p:cNvPr id="9" name="Graphic 21">
            <a:extLst>
              <a:ext uri="{FF2B5EF4-FFF2-40B4-BE49-F238E27FC236}">
                <a16:creationId xmlns:a16="http://schemas.microsoft.com/office/drawing/2014/main" id="{A746F64A-D3B6-4376-BEC2-0FE776A1D1A7}"/>
              </a:ext>
            </a:extLst>
          </p:cNvPr>
          <p:cNvPicPr>
            <a:picLocks noChangeAspect="1"/>
          </p:cNvPicPr>
          <p:nvPr userDrawn="1"/>
        </p:nvPicPr>
        <p:blipFill rotWithShape="1">
          <a:blip r:embed="rId1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3"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1.xml"/><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3.xml"/><Relationship Id="rId5" Type="http://schemas.openxmlformats.org/officeDocument/2006/relationships/hyperlink" Target="https://www.thwink.org/sustain/glossary/CausalChain.htm" TargetMode="External"/><Relationship Id="rId4" Type="http://schemas.openxmlformats.org/officeDocument/2006/relationships/image" Target="../media/image15.png"/></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2.xml"/><Relationship Id="rId1" Type="http://schemas.openxmlformats.org/officeDocument/2006/relationships/tags" Target="../tags/tag4.xml"/><Relationship Id="rId5" Type="http://schemas.openxmlformats.org/officeDocument/2006/relationships/image" Target="../media/image16.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794899" y="-231354"/>
            <a:ext cx="6722800" cy="6511486"/>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76594" y="1566018"/>
            <a:ext cx="6096000" cy="1478418"/>
          </a:xfrm>
          <a:prstGeom prst="rect">
            <a:avLst/>
          </a:prstGeom>
          <a:noFill/>
        </p:spPr>
        <p:txBody>
          <a:bodyPr wrap="square" rtlCol="0">
            <a:spAutoFit/>
          </a:bodyPr>
          <a:lstStyle>
            <a:defPPr>
              <a:defRPr lang="en-US"/>
            </a:defPPr>
            <a:lvl1pPr>
              <a:defRPr sz="4400" b="1">
                <a:solidFill>
                  <a:srgbClr val="00B0F0"/>
                </a:solidFill>
                <a:latin typeface="Alexandria" charset="0"/>
                <a:cs typeface="Alexandria" charset="0"/>
              </a:defRPr>
            </a:lvl1pPr>
          </a:lstStyle>
          <a:p>
            <a:pPr algn="ctr">
              <a:lnSpc>
                <a:spcPct val="150000"/>
              </a:lnSpc>
            </a:pPr>
            <a:r>
              <a:rPr lang="en-US" sz="3200" dirty="0">
                <a:solidFill>
                  <a:schemeClr val="accent3">
                    <a:lumMod val="50000"/>
                  </a:schemeClr>
                </a:solidFill>
                <a:effectLst>
                  <a:outerShdw blurRad="38100" dist="38100" dir="2700000" algn="tl">
                    <a:srgbClr val="000000">
                      <a:alpha val="43137"/>
                    </a:srgbClr>
                  </a:outerShdw>
                </a:effectLst>
              </a:rPr>
              <a:t>Strategic And Operational Risk Management</a:t>
            </a:r>
          </a:p>
        </p:txBody>
      </p:sp>
      <p:sp>
        <p:nvSpPr>
          <p:cNvPr id="46" name="TextBox 45"/>
          <p:cNvSpPr txBox="1"/>
          <p:nvPr/>
        </p:nvSpPr>
        <p:spPr>
          <a:xfrm>
            <a:off x="2743157" y="3453844"/>
            <a:ext cx="1362874" cy="461665"/>
          </a:xfrm>
          <a:prstGeom prst="rect">
            <a:avLst/>
          </a:prstGeom>
          <a:noFill/>
        </p:spPr>
        <p:txBody>
          <a:bodyPr wrap="none" rtlCol="0">
            <a:spAutoFit/>
          </a:bodyPr>
          <a:lstStyle/>
          <a:p>
            <a:r>
              <a:rPr lang="en-US" sz="2400" b="1" u="sng" dirty="0">
                <a:solidFill>
                  <a:srgbClr val="002060"/>
                </a:solidFill>
                <a:latin typeface="Times New Roman" panose="02020603050405020304" pitchFamily="18" charset="0"/>
                <a:cs typeface="Times New Roman" panose="02020603050405020304" pitchFamily="18" charset="0"/>
              </a:rPr>
              <a:t>PMG630</a:t>
            </a:r>
            <a:endParaRPr lang="en-US" sz="2400" dirty="0">
              <a:latin typeface="Alexandria" charset="0"/>
              <a:cs typeface="Alexandria" charset="0"/>
            </a:endParaRPr>
          </a:p>
        </p:txBody>
      </p:sp>
      <p:sp>
        <p:nvSpPr>
          <p:cNvPr id="2" name="TextBox 1">
            <a:extLst>
              <a:ext uri="{FF2B5EF4-FFF2-40B4-BE49-F238E27FC236}">
                <a16:creationId xmlns:a16="http://schemas.microsoft.com/office/drawing/2014/main" id="{B064ED9D-F779-462F-3C99-D88E66A2D776}"/>
              </a:ext>
            </a:extLst>
          </p:cNvPr>
          <p:cNvSpPr txBox="1"/>
          <p:nvPr/>
        </p:nvSpPr>
        <p:spPr>
          <a:xfrm>
            <a:off x="1469540" y="4331222"/>
            <a:ext cx="3910107" cy="1138773"/>
          </a:xfrm>
          <a:prstGeom prst="rect">
            <a:avLst/>
          </a:prstGeom>
          <a:noFill/>
        </p:spPr>
        <p:txBody>
          <a:bodyPr wrap="square" rtlCol="0">
            <a:spAutoFit/>
          </a:bodyPr>
          <a:lstStyle/>
          <a:p>
            <a:pPr algn="ctr"/>
            <a:r>
              <a:rPr lang="en-US" sz="2000" b="1" u="sng"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Prepared by</a:t>
            </a:r>
          </a:p>
          <a:p>
            <a:pPr algn="ctr"/>
            <a:endParaRPr lang="en-US" sz="2400" b="1" u="sng" dirty="0">
              <a:solidFill>
                <a:srgbClr val="002060"/>
              </a:solidFill>
              <a:latin typeface="Times New Roman" panose="02020603050405020304" pitchFamily="18" charset="0"/>
              <a:cs typeface="Times New Roman" panose="02020603050405020304" pitchFamily="18" charset="0"/>
            </a:endParaRPr>
          </a:p>
          <a:p>
            <a:pPr algn="ctr"/>
            <a:r>
              <a:rPr lang="en-US" sz="24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Dr. Ayman Hassan </a:t>
            </a:r>
          </a:p>
        </p:txBody>
      </p:sp>
      <p:pic>
        <p:nvPicPr>
          <p:cNvPr id="3" name="Picture 2">
            <a:extLst>
              <a:ext uri="{FF2B5EF4-FFF2-40B4-BE49-F238E27FC236}">
                <a16:creationId xmlns:a16="http://schemas.microsoft.com/office/drawing/2014/main" id="{3EF5EBD3-EFAC-9CAD-F85C-8AA1711C43E5}"/>
              </a:ext>
            </a:extLst>
          </p:cNvPr>
          <p:cNvPicPr>
            <a:picLocks noChangeAspect="1"/>
          </p:cNvPicPr>
          <p:nvPr/>
        </p:nvPicPr>
        <p:blipFill>
          <a:blip r:embed="rId3"/>
          <a:stretch>
            <a:fillRect/>
          </a:stretch>
        </p:blipFill>
        <p:spPr>
          <a:xfrm>
            <a:off x="7754603" y="771181"/>
            <a:ext cx="4734855" cy="4521070"/>
          </a:xfrm>
          <a:prstGeom prst="rect">
            <a:avLst/>
          </a:prstGeom>
        </p:spPr>
      </p:pic>
      <p:sp>
        <p:nvSpPr>
          <p:cNvPr id="10" name="Rectangle: Rounded Corners 9">
            <a:extLst>
              <a:ext uri="{FF2B5EF4-FFF2-40B4-BE49-F238E27FC236}">
                <a16:creationId xmlns:a16="http://schemas.microsoft.com/office/drawing/2014/main" id="{B87213F1-FB5E-4867-A48F-D68F67D7FD62}"/>
              </a:ext>
            </a:extLst>
          </p:cNvPr>
          <p:cNvSpPr/>
          <p:nvPr/>
        </p:nvSpPr>
        <p:spPr>
          <a:xfrm>
            <a:off x="171291" y="5586802"/>
            <a:ext cx="10210494" cy="707061"/>
          </a:xfrm>
          <a:prstGeom prst="roundRect">
            <a:avLst>
              <a:gd name="adj" fmla="val 47829"/>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r>
              <a:rPr lang="en-US" sz="2000" b="1" dirty="0">
                <a:solidFill>
                  <a:schemeClr val="bg1"/>
                </a:solidFill>
                <a:cs typeface="Alexandria" charset="0"/>
              </a:rPr>
              <a:t>	Lecture .</a:t>
            </a:r>
            <a:r>
              <a:rPr lang="en-GB" sz="2000" b="1" dirty="0">
                <a:solidFill>
                  <a:schemeClr val="bg1"/>
                </a:solidFill>
                <a:cs typeface="Alexandria" charset="0"/>
              </a:rPr>
              <a:t>7 </a:t>
            </a:r>
            <a:r>
              <a:rPr lang="en-US" sz="2000" b="1" dirty="0">
                <a:solidFill>
                  <a:schemeClr val="bg1"/>
                </a:solidFill>
                <a:cs typeface="Alexandria" charset="0"/>
              </a:rPr>
              <a:t>“</a:t>
            </a:r>
            <a:r>
              <a:rPr lang="en-US" sz="2000" b="1" u="sng" dirty="0">
                <a:solidFill>
                  <a:schemeClr val="bg1"/>
                </a:solidFill>
              </a:rPr>
              <a:t>Tools and Techniques</a:t>
            </a:r>
            <a:r>
              <a:rPr lang="en-US" sz="2000" dirty="0"/>
              <a:t>” </a:t>
            </a:r>
            <a:r>
              <a:rPr lang="en-US" sz="2000" b="1" dirty="0"/>
              <a:t>CCA-ALARB</a:t>
            </a:r>
            <a:r>
              <a:rPr lang="en-US" sz="2000" dirty="0"/>
              <a:t> “ </a:t>
            </a:r>
            <a:endParaRPr lang="en-US" sz="2000" b="1" dirty="0">
              <a:solidFill>
                <a:srgbClr val="C00000"/>
              </a:solidFill>
            </a:endParaRPr>
          </a:p>
        </p:txBody>
      </p:sp>
    </p:spTree>
  </p:cSld>
  <p:clrMapOvr>
    <a:masterClrMapping/>
  </p:clrMapOvr>
  <mc:AlternateContent xmlns:mc="http://schemas.openxmlformats.org/markup-compatibility/2006" xmlns:p14="http://schemas.microsoft.com/office/powerpoint/2010/main">
    <mc:Choice Requires="p14">
      <p:transition spd="slow" p14:dur="2000" advTm="1140"/>
    </mc:Choice>
    <mc:Fallback xmlns="">
      <p:transition spd="slow" advTm="114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12859"/>
            <a:ext cx="12191999" cy="6488575"/>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1" y="-43541"/>
            <a:ext cx="5155894" cy="5441806"/>
          </a:xfrm>
        </p:spPr>
      </p:pic>
      <p:sp>
        <p:nvSpPr>
          <p:cNvPr id="11" name="TextBox 10">
            <a:extLst>
              <a:ext uri="{FF2B5EF4-FFF2-40B4-BE49-F238E27FC236}">
                <a16:creationId xmlns:a16="http://schemas.microsoft.com/office/drawing/2014/main" id="{781F72BC-06B8-4FB5-F2D5-D8EA1BFF812E}"/>
              </a:ext>
            </a:extLst>
          </p:cNvPr>
          <p:cNvSpPr txBox="1"/>
          <p:nvPr/>
        </p:nvSpPr>
        <p:spPr>
          <a:xfrm>
            <a:off x="3152129" y="3769849"/>
            <a:ext cx="184731" cy="954107"/>
          </a:xfrm>
          <a:prstGeom prst="rect">
            <a:avLst/>
          </a:prstGeom>
          <a:noFill/>
        </p:spPr>
        <p:txBody>
          <a:bodyPr wrap="none" rtlCol="0">
            <a:spAutoFit/>
          </a:bodyPr>
          <a:lstStyle/>
          <a:p>
            <a:endParaRPr lang="en-US" sz="2800" dirty="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12" name="TextBox 11">
            <a:extLst>
              <a:ext uri="{FF2B5EF4-FFF2-40B4-BE49-F238E27FC236}">
                <a16:creationId xmlns:a16="http://schemas.microsoft.com/office/drawing/2014/main" id="{FC9D0E9F-8BCE-48DD-AFF2-26CB51595483}"/>
              </a:ext>
            </a:extLst>
          </p:cNvPr>
          <p:cNvSpPr txBox="1"/>
          <p:nvPr/>
        </p:nvSpPr>
        <p:spPr>
          <a:xfrm>
            <a:off x="9417025" y="6445031"/>
            <a:ext cx="2616200" cy="400110"/>
          </a:xfrm>
          <a:prstGeom prst="rect">
            <a:avLst/>
          </a:prstGeom>
          <a:noFill/>
        </p:spPr>
        <p:txBody>
          <a:bodyPr wrap="square" rtlCol="0">
            <a:spAutoFit/>
          </a:bodyPr>
          <a:lstStyle/>
          <a:p>
            <a:pPr algn="ctr"/>
            <a:r>
              <a:rPr lang="en-US" sz="2000" b="1" dirty="0"/>
              <a:t>www.midocean.ae</a:t>
            </a:r>
          </a:p>
        </p:txBody>
      </p:sp>
      <p:sp>
        <p:nvSpPr>
          <p:cNvPr id="4" name="Rectangle: Rounded Corners 3">
            <a:extLst>
              <a:ext uri="{FF2B5EF4-FFF2-40B4-BE49-F238E27FC236}">
                <a16:creationId xmlns:a16="http://schemas.microsoft.com/office/drawing/2014/main" id="{FCDA150F-2CFB-43F4-8758-B75C8CC01876}"/>
              </a:ext>
            </a:extLst>
          </p:cNvPr>
          <p:cNvSpPr/>
          <p:nvPr/>
        </p:nvSpPr>
        <p:spPr>
          <a:xfrm>
            <a:off x="6773643" y="1337474"/>
            <a:ext cx="1771172" cy="1166001"/>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800" b="1" dirty="0"/>
              <a:t>Chapter 3</a:t>
            </a:r>
            <a:endParaRPr lang="ar-EG" sz="2800" b="1" dirty="0"/>
          </a:p>
        </p:txBody>
      </p:sp>
      <p:sp>
        <p:nvSpPr>
          <p:cNvPr id="13" name="TextBox 12">
            <a:extLst>
              <a:ext uri="{FF2B5EF4-FFF2-40B4-BE49-F238E27FC236}">
                <a16:creationId xmlns:a16="http://schemas.microsoft.com/office/drawing/2014/main" id="{7974BFC8-102A-402D-A5D1-3FE2C3F34DF5}"/>
              </a:ext>
            </a:extLst>
          </p:cNvPr>
          <p:cNvSpPr txBox="1"/>
          <p:nvPr/>
        </p:nvSpPr>
        <p:spPr>
          <a:xfrm>
            <a:off x="4175393" y="2858463"/>
            <a:ext cx="7028761" cy="1384995"/>
          </a:xfrm>
          <a:prstGeom prst="rect">
            <a:avLst/>
          </a:prstGeom>
          <a:noFill/>
        </p:spPr>
        <p:txBody>
          <a:bodyPr wrap="square">
            <a:spAutoFit/>
          </a:bodyPr>
          <a:lstStyle/>
          <a:p>
            <a:pPr algn="ctr"/>
            <a:r>
              <a:rPr lang="en-US" sz="3600" b="1" u="sng" dirty="0">
                <a:solidFill>
                  <a:srgbClr val="002060"/>
                </a:solidFill>
              </a:rPr>
              <a:t>Tools and Techniques</a:t>
            </a:r>
            <a:endParaRPr lang="en-GB" sz="3600" b="1" u="sng" dirty="0">
              <a:solidFill>
                <a:srgbClr val="002060"/>
              </a:solidFill>
            </a:endParaRPr>
          </a:p>
          <a:p>
            <a:pPr algn="ctr"/>
            <a:r>
              <a:rPr lang="en-US" sz="2400" dirty="0"/>
              <a:t>fault Tree analysis</a:t>
            </a:r>
          </a:p>
          <a:p>
            <a:pPr algn="ctr"/>
            <a:r>
              <a:rPr lang="en-US" sz="2400" dirty="0">
                <a:solidFill>
                  <a:srgbClr val="002060"/>
                </a:solidFill>
              </a:rPr>
              <a:t>FTA</a:t>
            </a:r>
            <a:endParaRPr lang="ar-EG" sz="4400" dirty="0">
              <a:solidFill>
                <a:srgbClr val="002060"/>
              </a:solidFill>
            </a:endParaRPr>
          </a:p>
        </p:txBody>
      </p:sp>
      <p:sp>
        <p:nvSpPr>
          <p:cNvPr id="14" name="TextBox 13">
            <a:extLst>
              <a:ext uri="{FF2B5EF4-FFF2-40B4-BE49-F238E27FC236}">
                <a16:creationId xmlns:a16="http://schemas.microsoft.com/office/drawing/2014/main" id="{476BD393-E453-4457-816C-05700D834722}"/>
              </a:ext>
            </a:extLst>
          </p:cNvPr>
          <p:cNvSpPr txBox="1"/>
          <p:nvPr/>
        </p:nvSpPr>
        <p:spPr>
          <a:xfrm>
            <a:off x="5762872" y="4399125"/>
            <a:ext cx="3910107" cy="1384995"/>
          </a:xfrm>
          <a:prstGeom prst="rect">
            <a:avLst/>
          </a:prstGeom>
          <a:noFill/>
        </p:spPr>
        <p:txBody>
          <a:bodyPr wrap="square" rtlCol="0">
            <a:spAutoFit/>
          </a:bodyPr>
          <a:lstStyle/>
          <a:p>
            <a:pPr algn="ctr"/>
            <a:r>
              <a:rPr lang="en-US" sz="2800" b="1" u="sng" dirty="0">
                <a:solidFill>
                  <a:srgbClr val="C00000"/>
                </a:solidFill>
                <a:latin typeface="Segoe Script" panose="030B0504020000000003" pitchFamily="66" charset="0"/>
                <a:cs typeface="Times New Roman" panose="02020603050405020304" pitchFamily="18" charset="0"/>
              </a:rPr>
              <a:t>Prepared by</a:t>
            </a:r>
          </a:p>
          <a:p>
            <a:pPr algn="ctr"/>
            <a:endParaRPr lang="en-US" sz="2800" b="1" u="sng" dirty="0">
              <a:solidFill>
                <a:srgbClr val="C00000"/>
              </a:solidFill>
              <a:latin typeface="Segoe Script" panose="030B0504020000000003" pitchFamily="66" charset="0"/>
              <a:cs typeface="Times New Roman" panose="02020603050405020304" pitchFamily="18" charset="0"/>
            </a:endParaRPr>
          </a:p>
          <a:p>
            <a:pPr algn="ctr"/>
            <a:r>
              <a:rPr lang="en-US" sz="2800" b="1" dirty="0">
                <a:solidFill>
                  <a:srgbClr val="C00000"/>
                </a:solidFill>
                <a:latin typeface="Segoe Script" panose="030B0504020000000003" pitchFamily="66" charset="0"/>
                <a:cs typeface="Times New Roman" panose="02020603050405020304" pitchFamily="18" charset="0"/>
              </a:rPr>
              <a:t>Dr. Ayman Hassan </a:t>
            </a:r>
          </a:p>
        </p:txBody>
      </p:sp>
    </p:spTree>
    <p:extLst>
      <p:ext uri="{BB962C8B-B14F-4D97-AF65-F5344CB8AC3E}">
        <p14:creationId xmlns:p14="http://schemas.microsoft.com/office/powerpoint/2010/main" val="3666184360"/>
      </p:ext>
    </p:extLst>
  </p:cSld>
  <p:clrMapOvr>
    <a:masterClrMapping/>
  </p:clrMapOvr>
  <mc:AlternateContent xmlns:mc="http://schemas.openxmlformats.org/markup-compatibility/2006" xmlns:p14="http://schemas.microsoft.com/office/powerpoint/2010/main">
    <mc:Choice Requires="p14">
      <p:transition spd="slow" p14:dur="2000" advTm="640"/>
    </mc:Choice>
    <mc:Fallback xmlns="">
      <p:transition spd="slow" advTm="64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descr="ref, 1"/>
          <p:cNvSpPr/>
          <p:nvPr/>
        </p:nvSpPr>
        <p:spPr>
          <a:xfrm>
            <a:off x="379425" y="97247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r</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itle 1">
            <a:extLst>
              <a:ext uri="{FF2B5EF4-FFF2-40B4-BE49-F238E27FC236}">
                <a16:creationId xmlns:a16="http://schemas.microsoft.com/office/drawing/2014/main" id="{9EF735D8-3FB7-4F60-8C1C-0F1298D2E41F}"/>
              </a:ext>
            </a:extLst>
          </p:cNvPr>
          <p:cNvSpPr txBox="1">
            <a:spLocks/>
          </p:cNvSpPr>
          <p:nvPr/>
        </p:nvSpPr>
        <p:spPr>
          <a:xfrm>
            <a:off x="2364059" y="145629"/>
            <a:ext cx="6900566"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3000" b="1" kern="100" dirty="0">
                <a:latin typeface="Times New Roman" panose="02020603050405020304" pitchFamily="18" charset="0"/>
                <a:ea typeface="+mn-ea"/>
              </a:rPr>
              <a:t>Important note, 1</a:t>
            </a:r>
            <a:endParaRPr lang="en-US" sz="3000" b="1" i="1" u="sng" kern="100" dirty="0">
              <a:solidFill>
                <a:srgbClr val="002060"/>
              </a:solidFill>
              <a:latin typeface="Times New Roman" panose="02020603050405020304" pitchFamily="18" charset="0"/>
              <a:ea typeface="+mn-ea"/>
            </a:endParaRPr>
          </a:p>
        </p:txBody>
      </p:sp>
      <p:sp>
        <p:nvSpPr>
          <p:cNvPr id="12" name="Rectangle 11">
            <a:extLst>
              <a:ext uri="{FF2B5EF4-FFF2-40B4-BE49-F238E27FC236}">
                <a16:creationId xmlns:a16="http://schemas.microsoft.com/office/drawing/2014/main" id="{5D251107-2F70-4E7E-991D-D70C28C9D9FA}"/>
              </a:ext>
            </a:extLst>
          </p:cNvPr>
          <p:cNvSpPr/>
          <p:nvPr/>
        </p:nvSpPr>
        <p:spPr>
          <a:xfrm>
            <a:off x="470647" y="1256750"/>
            <a:ext cx="9353577" cy="523220"/>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endParaRPr lang="en-US" sz="2800" dirty="0">
              <a:solidFill>
                <a:srgbClr val="002060"/>
              </a:solidFill>
              <a:effectLst/>
              <a:ea typeface="Times New Roman" panose="02020603050405020304" pitchFamily="18" charset="0"/>
            </a:endParaRPr>
          </a:p>
        </p:txBody>
      </p:sp>
      <p:pic>
        <p:nvPicPr>
          <p:cNvPr id="6" name="Picture 5">
            <a:extLst>
              <a:ext uri="{FF2B5EF4-FFF2-40B4-BE49-F238E27FC236}">
                <a16:creationId xmlns:a16="http://schemas.microsoft.com/office/drawing/2014/main" id="{E9764506-6112-4818-9465-C4240483D0D4}"/>
              </a:ext>
            </a:extLst>
          </p:cNvPr>
          <p:cNvPicPr>
            <a:picLocks noChangeAspect="1"/>
          </p:cNvPicPr>
          <p:nvPr/>
        </p:nvPicPr>
        <p:blipFill>
          <a:blip r:embed="rId4"/>
          <a:stretch>
            <a:fillRect/>
          </a:stretch>
        </p:blipFill>
        <p:spPr>
          <a:xfrm>
            <a:off x="7833613" y="1880851"/>
            <a:ext cx="2492414" cy="3780446"/>
          </a:xfrm>
          <a:prstGeom prst="rect">
            <a:avLst/>
          </a:prstGeom>
        </p:spPr>
      </p:pic>
      <p:pic>
        <p:nvPicPr>
          <p:cNvPr id="8" name="Picture 7">
            <a:extLst>
              <a:ext uri="{FF2B5EF4-FFF2-40B4-BE49-F238E27FC236}">
                <a16:creationId xmlns:a16="http://schemas.microsoft.com/office/drawing/2014/main" id="{2F04804E-7614-4088-8FD8-7AA52FFBE56E}"/>
              </a:ext>
            </a:extLst>
          </p:cNvPr>
          <p:cNvPicPr>
            <a:picLocks noChangeAspect="1"/>
          </p:cNvPicPr>
          <p:nvPr/>
        </p:nvPicPr>
        <p:blipFill>
          <a:blip r:embed="rId5"/>
          <a:stretch>
            <a:fillRect/>
          </a:stretch>
        </p:blipFill>
        <p:spPr>
          <a:xfrm>
            <a:off x="2130833" y="1932570"/>
            <a:ext cx="2492414" cy="3780446"/>
          </a:xfrm>
          <a:prstGeom prst="rect">
            <a:avLst/>
          </a:prstGeom>
        </p:spPr>
      </p:pic>
      <p:sp>
        <p:nvSpPr>
          <p:cNvPr id="9" name="Rectangle 8">
            <a:extLst>
              <a:ext uri="{FF2B5EF4-FFF2-40B4-BE49-F238E27FC236}">
                <a16:creationId xmlns:a16="http://schemas.microsoft.com/office/drawing/2014/main" id="{226E05A1-E068-48B5-99AC-3BBEB379002F}"/>
              </a:ext>
            </a:extLst>
          </p:cNvPr>
          <p:cNvSpPr/>
          <p:nvPr/>
        </p:nvSpPr>
        <p:spPr>
          <a:xfrm>
            <a:off x="2364059" y="5905154"/>
            <a:ext cx="2041686" cy="33054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a:t>REF, 1</a:t>
            </a:r>
            <a:endParaRPr lang="ar-EG" dirty="0"/>
          </a:p>
        </p:txBody>
      </p:sp>
      <p:sp>
        <p:nvSpPr>
          <p:cNvPr id="15" name="Rectangle 14">
            <a:extLst>
              <a:ext uri="{FF2B5EF4-FFF2-40B4-BE49-F238E27FC236}">
                <a16:creationId xmlns:a16="http://schemas.microsoft.com/office/drawing/2014/main" id="{8106E5FA-0F1D-4999-AC9C-FFFBC223DE96}"/>
              </a:ext>
            </a:extLst>
          </p:cNvPr>
          <p:cNvSpPr/>
          <p:nvPr/>
        </p:nvSpPr>
        <p:spPr>
          <a:xfrm>
            <a:off x="8058977" y="5861810"/>
            <a:ext cx="2041686" cy="33054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a:t>REF,2</a:t>
            </a:r>
            <a:endParaRPr lang="ar-EG" dirty="0"/>
          </a:p>
        </p:txBody>
      </p:sp>
    </p:spTree>
    <p:custDataLst>
      <p:tags r:id="rId1"/>
    </p:custDataLst>
    <p:extLst>
      <p:ext uri="{BB962C8B-B14F-4D97-AF65-F5344CB8AC3E}">
        <p14:creationId xmlns:p14="http://schemas.microsoft.com/office/powerpoint/2010/main" val="3070944615"/>
      </p:ext>
    </p:extLst>
  </p:cSld>
  <p:clrMapOvr>
    <a:masterClrMapping/>
  </p:clrMapOvr>
  <mc:AlternateContent xmlns:mc="http://schemas.openxmlformats.org/markup-compatibility/2006" xmlns:p14="http://schemas.microsoft.com/office/powerpoint/2010/main">
    <mc:Choice Requires="p14">
      <p:transition spd="slow" p14:dur="2000" advTm="172"/>
    </mc:Choice>
    <mc:Fallback xmlns="">
      <p:transition spd="slow" advTm="172"/>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67990"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itle 1">
            <a:extLst>
              <a:ext uri="{FF2B5EF4-FFF2-40B4-BE49-F238E27FC236}">
                <a16:creationId xmlns:a16="http://schemas.microsoft.com/office/drawing/2014/main" id="{9EF735D8-3FB7-4F60-8C1C-0F1298D2E41F}"/>
              </a:ext>
            </a:extLst>
          </p:cNvPr>
          <p:cNvSpPr txBox="1">
            <a:spLocks/>
          </p:cNvSpPr>
          <p:nvPr/>
        </p:nvSpPr>
        <p:spPr>
          <a:xfrm>
            <a:off x="2364059" y="145629"/>
            <a:ext cx="6900566"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3000" b="1" kern="100" dirty="0">
                <a:latin typeface="Times New Roman" panose="02020603050405020304" pitchFamily="18" charset="0"/>
                <a:ea typeface="+mn-ea"/>
              </a:rPr>
              <a:t>Lecture No.</a:t>
            </a:r>
            <a:r>
              <a:rPr lang="en-GB" sz="3000" b="1" kern="100" dirty="0">
                <a:latin typeface="Times New Roman" panose="02020603050405020304" pitchFamily="18" charset="0"/>
                <a:ea typeface="+mn-ea"/>
              </a:rPr>
              <a:t>7</a:t>
            </a:r>
            <a:r>
              <a:rPr lang="en-US" sz="3000" b="1" kern="100" dirty="0">
                <a:latin typeface="Times New Roman" panose="02020603050405020304" pitchFamily="18" charset="0"/>
                <a:ea typeface="+mn-ea"/>
              </a:rPr>
              <a:t>, </a:t>
            </a:r>
            <a:r>
              <a:rPr lang="en-US" sz="2400" b="1" u="sng" kern="100" dirty="0">
                <a:solidFill>
                  <a:srgbClr val="002060"/>
                </a:solidFill>
                <a:effectLst>
                  <a:outerShdw blurRad="38100" dist="38100" dir="2700000" algn="tl">
                    <a:srgbClr val="000000">
                      <a:alpha val="43137"/>
                    </a:srgbClr>
                  </a:outerShdw>
                </a:effectLst>
                <a:latin typeface="Times New Roman" panose="02020603050405020304" pitchFamily="18" charset="0"/>
                <a:ea typeface="+mn-ea"/>
              </a:rPr>
              <a:t>The Content</a:t>
            </a:r>
            <a:endParaRPr lang="en-US" sz="3000" b="1" u="sng" kern="100" dirty="0">
              <a:solidFill>
                <a:srgbClr val="002060"/>
              </a:solidFill>
              <a:effectLst>
                <a:outerShdw blurRad="38100" dist="38100" dir="2700000" algn="tl">
                  <a:srgbClr val="000000">
                    <a:alpha val="43137"/>
                  </a:srgbClr>
                </a:outerShdw>
              </a:effectLst>
              <a:latin typeface="Times New Roman" panose="02020603050405020304" pitchFamily="18" charset="0"/>
              <a:ea typeface="+mn-ea"/>
            </a:endParaRPr>
          </a:p>
        </p:txBody>
      </p:sp>
      <p:sp>
        <p:nvSpPr>
          <p:cNvPr id="12" name="Rectangle 11">
            <a:extLst>
              <a:ext uri="{FF2B5EF4-FFF2-40B4-BE49-F238E27FC236}">
                <a16:creationId xmlns:a16="http://schemas.microsoft.com/office/drawing/2014/main" id="{5D251107-2F70-4E7E-991D-D70C28C9D9FA}"/>
              </a:ext>
            </a:extLst>
          </p:cNvPr>
          <p:cNvSpPr/>
          <p:nvPr/>
        </p:nvSpPr>
        <p:spPr>
          <a:xfrm>
            <a:off x="470647" y="1256750"/>
            <a:ext cx="9353577" cy="523220"/>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endParaRPr lang="en-US" sz="2800" dirty="0">
              <a:solidFill>
                <a:srgbClr val="002060"/>
              </a:solidFill>
              <a:effectLst/>
              <a:ea typeface="Times New Roman" panose="02020603050405020304" pitchFamily="18" charset="0"/>
            </a:endParaRPr>
          </a:p>
        </p:txBody>
      </p:sp>
      <p:sp>
        <p:nvSpPr>
          <p:cNvPr id="10" name="TextBox 9">
            <a:extLst>
              <a:ext uri="{FF2B5EF4-FFF2-40B4-BE49-F238E27FC236}">
                <a16:creationId xmlns:a16="http://schemas.microsoft.com/office/drawing/2014/main" id="{1C080FFD-C305-4AA9-B7A6-E89CBF8235EB}"/>
              </a:ext>
            </a:extLst>
          </p:cNvPr>
          <p:cNvSpPr txBox="1"/>
          <p:nvPr/>
        </p:nvSpPr>
        <p:spPr>
          <a:xfrm>
            <a:off x="367990" y="1548184"/>
            <a:ext cx="11074582" cy="4154984"/>
          </a:xfrm>
          <a:prstGeom prst="rect">
            <a:avLst/>
          </a:prstGeom>
          <a:noFill/>
        </p:spPr>
        <p:txBody>
          <a:bodyPr wrap="square">
            <a:spAutoFit/>
          </a:bodyPr>
          <a:lstStyle/>
          <a:p>
            <a:pPr marL="971550" indent="-514350">
              <a:buClr>
                <a:srgbClr val="852F4A"/>
              </a:buClr>
              <a:buSzPct val="90000"/>
              <a:buFont typeface="+mj-lt"/>
              <a:buAutoNum type="arabicPeriod"/>
            </a:pPr>
            <a:r>
              <a:rPr lang="en-US" sz="2400" b="1" kern="100" dirty="0">
                <a:cs typeface="+mj-cs"/>
              </a:rPr>
              <a:t>Summary of the previous lecture  </a:t>
            </a:r>
          </a:p>
          <a:p>
            <a:pPr marL="971550" indent="-514350">
              <a:buClr>
                <a:srgbClr val="852F4A"/>
              </a:buClr>
              <a:buSzPct val="90000"/>
              <a:buFont typeface="+mj-lt"/>
              <a:buAutoNum type="arabicPeriod"/>
            </a:pPr>
            <a:r>
              <a:rPr lang="en-US" sz="2400" b="1" kern="100" dirty="0">
                <a:cs typeface="+mj-cs"/>
              </a:rPr>
              <a:t>Introduction</a:t>
            </a:r>
          </a:p>
          <a:p>
            <a:pPr marL="971550" indent="-514350">
              <a:buClr>
                <a:srgbClr val="852F4A"/>
              </a:buClr>
              <a:buSzPct val="90000"/>
              <a:buFont typeface="+mj-lt"/>
              <a:buAutoNum type="arabicPeriod"/>
            </a:pPr>
            <a:r>
              <a:rPr lang="en-US" sz="2400" b="1" u="sng" dirty="0">
                <a:solidFill>
                  <a:srgbClr val="C00000"/>
                </a:solidFill>
              </a:rPr>
              <a:t>C</a:t>
            </a:r>
            <a:r>
              <a:rPr lang="en-US" sz="2400" b="1" dirty="0"/>
              <a:t>ause and </a:t>
            </a:r>
            <a:r>
              <a:rPr lang="en-US" sz="2400" b="1" u="sng" dirty="0">
                <a:solidFill>
                  <a:srgbClr val="C00000"/>
                </a:solidFill>
              </a:rPr>
              <a:t>C</a:t>
            </a:r>
            <a:r>
              <a:rPr lang="en-US" sz="2400" b="1" dirty="0"/>
              <a:t>onsequences </a:t>
            </a:r>
            <a:r>
              <a:rPr lang="en-US" sz="2400" b="1" u="sng" dirty="0">
                <a:solidFill>
                  <a:srgbClr val="C00000"/>
                </a:solidFill>
              </a:rPr>
              <a:t>A</a:t>
            </a:r>
            <a:r>
              <a:rPr lang="en-US" sz="2400" b="1" dirty="0"/>
              <a:t>nalysis “ </a:t>
            </a:r>
            <a:r>
              <a:rPr lang="en-US" sz="2400" b="1" u="sng" dirty="0">
                <a:solidFill>
                  <a:srgbClr val="C00000"/>
                </a:solidFill>
              </a:rPr>
              <a:t>CCA</a:t>
            </a:r>
            <a:r>
              <a:rPr lang="en-US" sz="2400" b="1" dirty="0"/>
              <a:t> ”</a:t>
            </a:r>
          </a:p>
          <a:p>
            <a:pPr marL="971550" indent="-514350">
              <a:buClr>
                <a:srgbClr val="852F4A"/>
              </a:buClr>
              <a:buSzPct val="90000"/>
              <a:buFont typeface="+mj-lt"/>
              <a:buAutoNum type="arabicPeriod"/>
            </a:pPr>
            <a:r>
              <a:rPr lang="en-US" sz="2400" b="1" dirty="0">
                <a:solidFill>
                  <a:srgbClr val="3C4043"/>
                </a:solidFill>
              </a:rPr>
              <a:t>Historical overview</a:t>
            </a:r>
          </a:p>
          <a:p>
            <a:pPr marL="971550" indent="-514350">
              <a:buClr>
                <a:srgbClr val="852F4A"/>
              </a:buClr>
              <a:buSzPct val="90000"/>
              <a:buFont typeface="+mj-lt"/>
              <a:buAutoNum type="arabicPeriod"/>
            </a:pPr>
            <a:r>
              <a:rPr lang="en-US" sz="2400" b="1" dirty="0">
                <a:solidFill>
                  <a:srgbClr val="3C4043"/>
                </a:solidFill>
              </a:rPr>
              <a:t>Where and when using </a:t>
            </a:r>
          </a:p>
          <a:p>
            <a:pPr marL="971550" indent="-514350">
              <a:buClr>
                <a:srgbClr val="852F4A"/>
              </a:buClr>
              <a:buSzPct val="90000"/>
              <a:buFont typeface="+mj-lt"/>
              <a:buAutoNum type="arabicPeriod"/>
            </a:pPr>
            <a:r>
              <a:rPr lang="en-US" sz="2400" b="1" dirty="0">
                <a:solidFill>
                  <a:srgbClr val="3C4043"/>
                </a:solidFill>
              </a:rPr>
              <a:t>Forms and models</a:t>
            </a:r>
          </a:p>
          <a:p>
            <a:pPr marL="971550" indent="-514350">
              <a:buClr>
                <a:srgbClr val="852F4A"/>
              </a:buClr>
              <a:buSzPct val="90000"/>
              <a:buFont typeface="+mj-lt"/>
              <a:buAutoNum type="arabicPeriod"/>
            </a:pPr>
            <a:r>
              <a:rPr lang="en-US" sz="2400" b="1" dirty="0">
                <a:solidFill>
                  <a:srgbClr val="C00000"/>
                </a:solidFill>
              </a:rPr>
              <a:t>A</a:t>
            </a:r>
            <a:r>
              <a:rPr lang="en-US" sz="2400" b="1" dirty="0">
                <a:solidFill>
                  <a:srgbClr val="3C4043"/>
                </a:solidFill>
              </a:rPr>
              <a:t>s </a:t>
            </a:r>
            <a:r>
              <a:rPr lang="en-US" sz="2400" b="1" dirty="0">
                <a:solidFill>
                  <a:srgbClr val="C00000"/>
                </a:solidFill>
              </a:rPr>
              <a:t>L</a:t>
            </a:r>
            <a:r>
              <a:rPr lang="en-US" sz="2400" b="1" dirty="0">
                <a:solidFill>
                  <a:srgbClr val="3C4043"/>
                </a:solidFill>
              </a:rPr>
              <a:t>ow </a:t>
            </a:r>
            <a:r>
              <a:rPr lang="en-US" sz="2400" b="1" dirty="0">
                <a:solidFill>
                  <a:srgbClr val="C00000"/>
                </a:solidFill>
              </a:rPr>
              <a:t>A</a:t>
            </a:r>
            <a:r>
              <a:rPr lang="en-US" sz="2400" b="1" dirty="0">
                <a:solidFill>
                  <a:srgbClr val="3C4043"/>
                </a:solidFill>
              </a:rPr>
              <a:t>s </a:t>
            </a:r>
            <a:r>
              <a:rPr lang="en-US" sz="2400" b="1" dirty="0">
                <a:solidFill>
                  <a:srgbClr val="C00000"/>
                </a:solidFill>
              </a:rPr>
              <a:t>R</a:t>
            </a:r>
            <a:r>
              <a:rPr lang="en-US" sz="2400" b="1" dirty="0">
                <a:solidFill>
                  <a:srgbClr val="3C4043"/>
                </a:solidFill>
              </a:rPr>
              <a:t>easonably </a:t>
            </a:r>
            <a:r>
              <a:rPr lang="en-US" sz="2400" b="1" dirty="0">
                <a:solidFill>
                  <a:srgbClr val="C00000"/>
                </a:solidFill>
              </a:rPr>
              <a:t>P</a:t>
            </a:r>
            <a:r>
              <a:rPr lang="en-US" sz="2400" b="1" dirty="0">
                <a:solidFill>
                  <a:srgbClr val="3C4043"/>
                </a:solidFill>
              </a:rPr>
              <a:t>racticable “ </a:t>
            </a:r>
            <a:r>
              <a:rPr lang="en-US" sz="2400" b="1" u="sng" dirty="0">
                <a:solidFill>
                  <a:srgbClr val="C00000"/>
                </a:solidFill>
              </a:rPr>
              <a:t>ALARP</a:t>
            </a:r>
            <a:r>
              <a:rPr lang="en-US" sz="2400" b="1" dirty="0">
                <a:solidFill>
                  <a:srgbClr val="3C4043"/>
                </a:solidFill>
              </a:rPr>
              <a:t> ”</a:t>
            </a:r>
          </a:p>
          <a:p>
            <a:pPr marL="971550" indent="-514350">
              <a:buClr>
                <a:srgbClr val="852F4A"/>
              </a:buClr>
              <a:buSzPct val="90000"/>
              <a:buFont typeface="+mj-lt"/>
              <a:buAutoNum type="arabicPeriod"/>
            </a:pPr>
            <a:r>
              <a:rPr lang="en-US" sz="2400" b="1" dirty="0">
                <a:solidFill>
                  <a:srgbClr val="3C4043"/>
                </a:solidFill>
              </a:rPr>
              <a:t>How, Where, and When “ </a:t>
            </a:r>
            <a:r>
              <a:rPr lang="en-US" sz="2400" b="1" dirty="0">
                <a:solidFill>
                  <a:srgbClr val="C00000"/>
                </a:solidFill>
              </a:rPr>
              <a:t>ALARP</a:t>
            </a:r>
            <a:r>
              <a:rPr lang="en-US" sz="2400" b="1" dirty="0">
                <a:solidFill>
                  <a:srgbClr val="3C4043"/>
                </a:solidFill>
              </a:rPr>
              <a:t> “</a:t>
            </a:r>
          </a:p>
          <a:p>
            <a:pPr marL="971550" indent="-514350">
              <a:buClr>
                <a:srgbClr val="852F4A"/>
              </a:buClr>
              <a:buSzPct val="90000"/>
              <a:buFont typeface="+mj-lt"/>
              <a:buAutoNum type="arabicPeriod"/>
            </a:pPr>
            <a:r>
              <a:rPr lang="en-US" sz="2400" b="1" dirty="0">
                <a:solidFill>
                  <a:srgbClr val="212B32"/>
                </a:solidFill>
              </a:rPr>
              <a:t>Some fallacies about </a:t>
            </a:r>
            <a:r>
              <a:rPr lang="en-US" sz="2400" b="1" dirty="0">
                <a:solidFill>
                  <a:srgbClr val="C00000"/>
                </a:solidFill>
              </a:rPr>
              <a:t>ALARP</a:t>
            </a:r>
            <a:endParaRPr lang="ar-EG" sz="2400" dirty="0">
              <a:solidFill>
                <a:srgbClr val="C00000"/>
              </a:solidFill>
            </a:endParaRPr>
          </a:p>
          <a:p>
            <a:pPr marL="971550" indent="-514350">
              <a:buClr>
                <a:srgbClr val="852F4A"/>
              </a:buClr>
              <a:buSzPct val="90000"/>
              <a:buFont typeface="+mj-lt"/>
              <a:buAutoNum type="arabicPeriod"/>
            </a:pPr>
            <a:r>
              <a:rPr lang="en-US" sz="2400" b="1" kern="100" dirty="0">
                <a:cs typeface="+mj-cs"/>
              </a:rPr>
              <a:t>Pay attention </a:t>
            </a:r>
          </a:p>
          <a:p>
            <a:pPr marL="971550" indent="-514350">
              <a:buClr>
                <a:srgbClr val="852F4A"/>
              </a:buClr>
              <a:buSzPct val="90000"/>
              <a:buFont typeface="+mj-lt"/>
              <a:buAutoNum type="arabicPeriod"/>
            </a:pPr>
            <a:r>
              <a:rPr lang="en-US" sz="2400" b="1" dirty="0"/>
              <a:t>References &amp; Resources</a:t>
            </a:r>
          </a:p>
        </p:txBody>
      </p:sp>
    </p:spTree>
    <p:custDataLst>
      <p:tags r:id="rId1"/>
    </p:custDataLst>
    <p:extLst>
      <p:ext uri="{BB962C8B-B14F-4D97-AF65-F5344CB8AC3E}">
        <p14:creationId xmlns:p14="http://schemas.microsoft.com/office/powerpoint/2010/main" val="2147915977"/>
      </p:ext>
    </p:extLst>
  </p:cSld>
  <p:clrMapOvr>
    <a:masterClrMapping/>
  </p:clrMapOvr>
  <mc:AlternateContent xmlns:mc="http://schemas.openxmlformats.org/markup-compatibility/2006" xmlns:p14="http://schemas.microsoft.com/office/powerpoint/2010/main">
    <mc:Choice Requires="p14">
      <p:transition spd="slow" p14:dur="2000" advTm="1604"/>
    </mc:Choice>
    <mc:Fallback xmlns="">
      <p:transition spd="slow" advTm="160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additive="base">
                                        <p:cTn id="7"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xEl>
                                              <p:pRg st="1" end="1"/>
                                            </p:txEl>
                                          </p:spTgt>
                                        </p:tgtEl>
                                        <p:attrNameLst>
                                          <p:attrName>style.visibility</p:attrName>
                                        </p:attrNameLst>
                                      </p:cBhvr>
                                      <p:to>
                                        <p:strVal val="visible"/>
                                      </p:to>
                                    </p:set>
                                    <p:anim calcmode="lin" valueType="num">
                                      <p:cBhvr additive="base">
                                        <p:cTn id="13" dur="500" fill="hold"/>
                                        <p:tgtEl>
                                          <p:spTgt spid="1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
                                            <p:txEl>
                                              <p:pRg st="2" end="2"/>
                                            </p:txEl>
                                          </p:spTgt>
                                        </p:tgtEl>
                                        <p:attrNameLst>
                                          <p:attrName>style.visibility</p:attrName>
                                        </p:attrNameLst>
                                      </p:cBhvr>
                                      <p:to>
                                        <p:strVal val="visible"/>
                                      </p:to>
                                    </p:set>
                                    <p:anim calcmode="lin" valueType="num">
                                      <p:cBhvr additive="base">
                                        <p:cTn id="19" dur="500" fill="hold"/>
                                        <p:tgtEl>
                                          <p:spTgt spid="1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0">
                                            <p:txEl>
                                              <p:pRg st="3" end="3"/>
                                            </p:txEl>
                                          </p:spTgt>
                                        </p:tgtEl>
                                        <p:attrNameLst>
                                          <p:attrName>style.visibility</p:attrName>
                                        </p:attrNameLst>
                                      </p:cBhvr>
                                      <p:to>
                                        <p:strVal val="visible"/>
                                      </p:to>
                                    </p:set>
                                    <p:anim calcmode="lin" valueType="num">
                                      <p:cBhvr additive="base">
                                        <p:cTn id="25" dur="500" fill="hold"/>
                                        <p:tgtEl>
                                          <p:spTgt spid="10">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0">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0">
                                            <p:txEl>
                                              <p:pRg st="4" end="4"/>
                                            </p:txEl>
                                          </p:spTgt>
                                        </p:tgtEl>
                                        <p:attrNameLst>
                                          <p:attrName>style.visibility</p:attrName>
                                        </p:attrNameLst>
                                      </p:cBhvr>
                                      <p:to>
                                        <p:strVal val="visible"/>
                                      </p:to>
                                    </p:set>
                                    <p:anim calcmode="lin" valueType="num">
                                      <p:cBhvr additive="base">
                                        <p:cTn id="31" dur="500" fill="hold"/>
                                        <p:tgtEl>
                                          <p:spTgt spid="10">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0">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0">
                                            <p:txEl>
                                              <p:pRg st="5" end="5"/>
                                            </p:txEl>
                                          </p:spTgt>
                                        </p:tgtEl>
                                        <p:attrNameLst>
                                          <p:attrName>style.visibility</p:attrName>
                                        </p:attrNameLst>
                                      </p:cBhvr>
                                      <p:to>
                                        <p:strVal val="visible"/>
                                      </p:to>
                                    </p:set>
                                    <p:anim calcmode="lin" valueType="num">
                                      <p:cBhvr additive="base">
                                        <p:cTn id="37" dur="500" fill="hold"/>
                                        <p:tgtEl>
                                          <p:spTgt spid="10">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0">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10">
                                            <p:txEl>
                                              <p:pRg st="6" end="6"/>
                                            </p:txEl>
                                          </p:spTgt>
                                        </p:tgtEl>
                                        <p:attrNameLst>
                                          <p:attrName>style.visibility</p:attrName>
                                        </p:attrNameLst>
                                      </p:cBhvr>
                                      <p:to>
                                        <p:strVal val="visible"/>
                                      </p:to>
                                    </p:set>
                                    <p:anim calcmode="lin" valueType="num">
                                      <p:cBhvr additive="base">
                                        <p:cTn id="43" dur="500" fill="hold"/>
                                        <p:tgtEl>
                                          <p:spTgt spid="10">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10">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10">
                                            <p:txEl>
                                              <p:pRg st="7" end="7"/>
                                            </p:txEl>
                                          </p:spTgt>
                                        </p:tgtEl>
                                        <p:attrNameLst>
                                          <p:attrName>style.visibility</p:attrName>
                                        </p:attrNameLst>
                                      </p:cBhvr>
                                      <p:to>
                                        <p:strVal val="visible"/>
                                      </p:to>
                                    </p:set>
                                    <p:anim calcmode="lin" valueType="num">
                                      <p:cBhvr additive="base">
                                        <p:cTn id="49" dur="500" fill="hold"/>
                                        <p:tgtEl>
                                          <p:spTgt spid="10">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10">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10">
                                            <p:txEl>
                                              <p:pRg st="8" end="8"/>
                                            </p:txEl>
                                          </p:spTgt>
                                        </p:tgtEl>
                                        <p:attrNameLst>
                                          <p:attrName>style.visibility</p:attrName>
                                        </p:attrNameLst>
                                      </p:cBhvr>
                                      <p:to>
                                        <p:strVal val="visible"/>
                                      </p:to>
                                    </p:set>
                                    <p:anim calcmode="lin" valueType="num">
                                      <p:cBhvr additive="base">
                                        <p:cTn id="55" dur="500" fill="hold"/>
                                        <p:tgtEl>
                                          <p:spTgt spid="10">
                                            <p:txEl>
                                              <p:pRg st="8" end="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10">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10">
                                            <p:txEl>
                                              <p:pRg st="9" end="9"/>
                                            </p:txEl>
                                          </p:spTgt>
                                        </p:tgtEl>
                                        <p:attrNameLst>
                                          <p:attrName>style.visibility</p:attrName>
                                        </p:attrNameLst>
                                      </p:cBhvr>
                                      <p:to>
                                        <p:strVal val="visible"/>
                                      </p:to>
                                    </p:set>
                                    <p:anim calcmode="lin" valueType="num">
                                      <p:cBhvr additive="base">
                                        <p:cTn id="61" dur="500" fill="hold"/>
                                        <p:tgtEl>
                                          <p:spTgt spid="10">
                                            <p:txEl>
                                              <p:pRg st="9" end="9"/>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10">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6" name="Title 1"/>
          <p:cNvSpPr>
            <a:spLocks noGrp="1"/>
          </p:cNvSpPr>
          <p:nvPr>
            <p:ph type="title"/>
          </p:nvPr>
        </p:nvSpPr>
        <p:spPr>
          <a:xfrm>
            <a:off x="3084723" y="200409"/>
            <a:ext cx="5928648" cy="655264"/>
          </a:xfrm>
        </p:spPr>
        <p:txBody>
          <a:bodyPr>
            <a:normAutofit/>
          </a:bodyPr>
          <a:lstStyle/>
          <a:p>
            <a:r>
              <a:rPr lang="en-US" sz="2800" b="1" u="sng" dirty="0">
                <a:solidFill>
                  <a:srgbClr val="C00000"/>
                </a:solidFill>
              </a:rPr>
              <a:t>C</a:t>
            </a:r>
            <a:r>
              <a:rPr lang="en-US" sz="2800" b="1" dirty="0"/>
              <a:t>ause and </a:t>
            </a:r>
            <a:r>
              <a:rPr lang="en-US" sz="2800" b="1" u="sng" dirty="0">
                <a:solidFill>
                  <a:srgbClr val="C00000"/>
                </a:solidFill>
              </a:rPr>
              <a:t>C</a:t>
            </a:r>
            <a:r>
              <a:rPr lang="en-US" sz="2800" b="1" dirty="0"/>
              <a:t>onsequences </a:t>
            </a:r>
            <a:r>
              <a:rPr lang="en-US" sz="2800" b="1" u="sng" dirty="0">
                <a:solidFill>
                  <a:srgbClr val="C00000"/>
                </a:solidFill>
              </a:rPr>
              <a:t>A</a:t>
            </a:r>
            <a:r>
              <a:rPr lang="en-US" sz="2800" b="1" dirty="0"/>
              <a:t>nalysis</a:t>
            </a:r>
          </a:p>
        </p:txBody>
      </p:sp>
      <p:sp>
        <p:nvSpPr>
          <p:cNvPr id="2" name="Rectangle 1"/>
          <p:cNvSpPr/>
          <p:nvPr/>
        </p:nvSpPr>
        <p:spPr>
          <a:xfrm>
            <a:off x="645802" y="1467215"/>
            <a:ext cx="10675916" cy="3416320"/>
          </a:xfrm>
          <a:prstGeom prst="rect">
            <a:avLst/>
          </a:prstGeom>
        </p:spPr>
        <p:txBody>
          <a:bodyPr wrap="square">
            <a:spAutoFit/>
          </a:bodyPr>
          <a:lstStyle/>
          <a:p>
            <a:pPr marL="342900" indent="-342900">
              <a:buFont typeface="Wingdings" panose="05000000000000000000" pitchFamily="2" charset="2"/>
              <a:buChar char="§"/>
            </a:pPr>
            <a:r>
              <a:rPr lang="en-US" sz="2400" b="1" dirty="0">
                <a:solidFill>
                  <a:srgbClr val="C00000"/>
                </a:solidFill>
              </a:rPr>
              <a:t>CCA</a:t>
            </a:r>
            <a:r>
              <a:rPr lang="en-US" sz="2400" dirty="0">
                <a:solidFill>
                  <a:prstClr val="black"/>
                </a:solidFill>
              </a:rPr>
              <a:t> </a:t>
            </a:r>
            <a:r>
              <a:rPr lang="en-GB" sz="2400" dirty="0"/>
              <a:t>: Deeply Analysing to Identify Root Causes and Potential Consequences</a:t>
            </a:r>
          </a:p>
          <a:p>
            <a:pPr marL="342900" indent="-342900">
              <a:buFont typeface="Wingdings" panose="05000000000000000000" pitchFamily="2" charset="2"/>
              <a:buChar char="§"/>
            </a:pPr>
            <a:endParaRPr lang="en-GB" sz="2400" dirty="0"/>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1" i="0" u="sng" strike="noStrike" kern="1200" cap="none" spc="0" normalizeH="0" baseline="0" noProof="0" dirty="0">
                <a:ln>
                  <a:noFill/>
                </a:ln>
                <a:solidFill>
                  <a:srgbClr val="C00000"/>
                </a:solidFill>
                <a:effectLst/>
                <a:uLnTx/>
                <a:uFillTx/>
                <a:latin typeface="Times New Roman"/>
                <a:ea typeface="+mn-ea"/>
                <a:cs typeface="Times New Roman"/>
              </a:rPr>
              <a:t>CCA</a:t>
            </a:r>
            <a:r>
              <a:rPr kumimoji="0" lang="en-US" sz="2400" b="0" i="0" u="none" strike="noStrike" kern="1200" cap="none" spc="0" normalizeH="0" baseline="0" noProof="0" dirty="0">
                <a:ln>
                  <a:noFill/>
                </a:ln>
                <a:solidFill>
                  <a:prstClr val="black"/>
                </a:solidFill>
                <a:effectLst/>
                <a:uLnTx/>
                <a:uFillTx/>
                <a:latin typeface="Times New Roman"/>
                <a:ea typeface="+mn-ea"/>
                <a:cs typeface="Times New Roman"/>
              </a:rPr>
              <a:t> is a modeling</a:t>
            </a:r>
            <a:r>
              <a:rPr kumimoji="0" lang="ar-EG" sz="2400" b="0" i="0" u="none" strike="noStrike" kern="1200" cap="none" spc="0" normalizeH="0" baseline="0" noProof="0" dirty="0">
                <a:ln>
                  <a:noFill/>
                </a:ln>
                <a:solidFill>
                  <a:prstClr val="black"/>
                </a:solidFill>
                <a:effectLst/>
                <a:uLnTx/>
                <a:uFillTx/>
                <a:latin typeface="Times New Roman"/>
                <a:ea typeface="+mn-ea"/>
                <a:cs typeface="Times New Roman"/>
              </a:rPr>
              <a:t> </a:t>
            </a:r>
            <a:r>
              <a:rPr kumimoji="0" lang="en-US" sz="2400" b="0" i="0" u="none" strike="noStrike" kern="1200" cap="none" spc="0" normalizeH="0" baseline="0" noProof="0" dirty="0">
                <a:ln>
                  <a:noFill/>
                </a:ln>
                <a:solidFill>
                  <a:prstClr val="black"/>
                </a:solidFill>
                <a:effectLst/>
                <a:uLnTx/>
                <a:uFillTx/>
                <a:latin typeface="Times New Roman"/>
                <a:ea typeface="+mn-ea"/>
                <a:cs typeface="Times New Roman"/>
              </a:rPr>
              <a:t>technique that uses graphical methods and diagrams.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Times New Roman"/>
                <a:ea typeface="+mn-ea"/>
                <a:cs typeface="Times New Roman"/>
              </a:rPr>
              <a:t> </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1" i="0" u="sng" strike="noStrike" kern="1200" cap="none" spc="0" normalizeH="0" baseline="0" noProof="0" dirty="0">
                <a:ln>
                  <a:noFill/>
                </a:ln>
                <a:solidFill>
                  <a:srgbClr val="C00000"/>
                </a:solidFill>
                <a:effectLst/>
                <a:uLnTx/>
                <a:uFillTx/>
                <a:latin typeface="Times New Roman"/>
                <a:ea typeface="+mn-ea"/>
                <a:cs typeface="Times New Roman"/>
              </a:rPr>
              <a:t>CCA</a:t>
            </a:r>
            <a:r>
              <a:rPr kumimoji="0" lang="en-US" sz="2400" b="0" i="0" u="none" strike="noStrike" kern="1200" cap="none" spc="0" normalizeH="0" baseline="0" noProof="0" dirty="0">
                <a:ln>
                  <a:noFill/>
                </a:ln>
                <a:solidFill>
                  <a:prstClr val="black"/>
                </a:solidFill>
                <a:effectLst/>
                <a:uLnTx/>
                <a:uFillTx/>
                <a:latin typeface="Times New Roman"/>
                <a:ea typeface="+mn-ea"/>
                <a:cs typeface="Times New Roman"/>
              </a:rPr>
              <a:t> is an analytical method for tracing and exposing the chains of events related to a particular risk event of interest.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1" i="0" u="sng" strike="noStrike" kern="1200" cap="none" spc="0" normalizeH="0" baseline="0" noProof="0" dirty="0">
                <a:ln>
                  <a:noFill/>
                </a:ln>
                <a:solidFill>
                  <a:srgbClr val="C00000"/>
                </a:solidFill>
                <a:effectLst/>
                <a:uLnTx/>
                <a:uFillTx/>
                <a:latin typeface="Times New Roman"/>
                <a:ea typeface="+mn-ea"/>
                <a:cs typeface="Times New Roman"/>
              </a:rPr>
              <a:t>CCA</a:t>
            </a:r>
            <a:r>
              <a:rPr kumimoji="0" lang="en-US" sz="2400" b="0" i="0" u="none" strike="noStrike" kern="1200" cap="none" spc="0" normalizeH="0" baseline="0" noProof="0" dirty="0">
                <a:ln>
                  <a:noFill/>
                </a:ln>
                <a:solidFill>
                  <a:prstClr val="black"/>
                </a:solidFill>
                <a:effectLst/>
                <a:uLnTx/>
                <a:uFillTx/>
                <a:latin typeface="Times New Roman"/>
                <a:ea typeface="+mn-ea"/>
                <a:cs typeface="Times New Roman"/>
              </a:rPr>
              <a:t> serves as a visual chronological description of failures from its initiation to the final outcomes.</a:t>
            </a:r>
          </a:p>
        </p:txBody>
      </p:sp>
    </p:spTree>
    <p:extLst>
      <p:ext uri="{BB962C8B-B14F-4D97-AF65-F5344CB8AC3E}">
        <p14:creationId xmlns:p14="http://schemas.microsoft.com/office/powerpoint/2010/main" val="3600988184"/>
      </p:ext>
    </p:extLst>
  </p:cSld>
  <p:clrMapOvr>
    <a:masterClrMapping/>
  </p:clrMapOvr>
  <mc:AlternateContent xmlns:mc="http://schemas.openxmlformats.org/markup-compatibility/2006" xmlns:p14="http://schemas.microsoft.com/office/powerpoint/2010/main">
    <mc:Choice Requires="p14">
      <p:transition spd="slow" p14:dur="2000" advTm="368"/>
    </mc:Choice>
    <mc:Fallback xmlns="">
      <p:transition spd="slow" advTm="368"/>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6" name="Title 1"/>
          <p:cNvSpPr>
            <a:spLocks noGrp="1"/>
          </p:cNvSpPr>
          <p:nvPr>
            <p:ph type="title"/>
          </p:nvPr>
        </p:nvSpPr>
        <p:spPr>
          <a:xfrm>
            <a:off x="3084723" y="200409"/>
            <a:ext cx="5418009" cy="655264"/>
          </a:xfrm>
        </p:spPr>
        <p:txBody>
          <a:bodyPr>
            <a:normAutofit/>
          </a:bodyPr>
          <a:lstStyle/>
          <a:p>
            <a:r>
              <a:rPr lang="en-US" sz="2800" b="1" u="sng" dirty="0">
                <a:solidFill>
                  <a:srgbClr val="C00000"/>
                </a:solidFill>
              </a:rPr>
              <a:t>C</a:t>
            </a:r>
            <a:r>
              <a:rPr lang="en-US" sz="2800" b="1" dirty="0"/>
              <a:t>ause and </a:t>
            </a:r>
            <a:r>
              <a:rPr lang="en-US" sz="2800" b="1" u="sng" dirty="0">
                <a:solidFill>
                  <a:srgbClr val="C00000"/>
                </a:solidFill>
              </a:rPr>
              <a:t>C</a:t>
            </a:r>
            <a:r>
              <a:rPr lang="en-US" sz="2800" b="1" dirty="0"/>
              <a:t>onsequences </a:t>
            </a:r>
            <a:r>
              <a:rPr lang="en-US" sz="2800" b="1" u="sng" dirty="0">
                <a:solidFill>
                  <a:srgbClr val="C00000"/>
                </a:solidFill>
              </a:rPr>
              <a:t>A</a:t>
            </a:r>
            <a:r>
              <a:rPr lang="en-US" sz="2800" b="1" dirty="0"/>
              <a:t>nalysis</a:t>
            </a:r>
            <a:endParaRPr lang="en-US" sz="2800" dirty="0"/>
          </a:p>
        </p:txBody>
      </p:sp>
      <p:sp>
        <p:nvSpPr>
          <p:cNvPr id="13" name="TextBox 12">
            <a:extLst>
              <a:ext uri="{FF2B5EF4-FFF2-40B4-BE49-F238E27FC236}">
                <a16:creationId xmlns:a16="http://schemas.microsoft.com/office/drawing/2014/main" id="{52B7A1FA-B57C-4972-96B2-628DBE6EAE6E}"/>
              </a:ext>
            </a:extLst>
          </p:cNvPr>
          <p:cNvSpPr txBox="1"/>
          <p:nvPr/>
        </p:nvSpPr>
        <p:spPr>
          <a:xfrm>
            <a:off x="969444" y="1306869"/>
            <a:ext cx="10478369" cy="4269887"/>
          </a:xfrm>
          <a:prstGeom prst="rect">
            <a:avLst/>
          </a:prstGeom>
          <a:noFill/>
        </p:spPr>
        <p:txBody>
          <a:bodyPr wrap="square">
            <a:spAutoFit/>
          </a:bodyPr>
          <a:lstStyle/>
          <a:p>
            <a:pPr marL="457200" indent="-457200">
              <a:lnSpc>
                <a:spcPct val="200000"/>
              </a:lnSpc>
              <a:buFont typeface="Wingdings" panose="05000000000000000000" pitchFamily="2" charset="2"/>
              <a:buChar char="§"/>
            </a:pPr>
            <a:r>
              <a:rPr lang="en-US" sz="2800" dirty="0"/>
              <a:t>Also known as Cause and Effect Diagrams.</a:t>
            </a:r>
          </a:p>
          <a:p>
            <a:pPr marL="457200" indent="-457200">
              <a:lnSpc>
                <a:spcPct val="200000"/>
              </a:lnSpc>
              <a:buFont typeface="Wingdings" panose="05000000000000000000" pitchFamily="2" charset="2"/>
              <a:buChar char="§"/>
            </a:pPr>
            <a:r>
              <a:rPr lang="en-US" sz="2800" dirty="0"/>
              <a:t>Fishbone Diagrams</a:t>
            </a:r>
          </a:p>
          <a:p>
            <a:pPr marL="457200" indent="-457200">
              <a:lnSpc>
                <a:spcPct val="200000"/>
              </a:lnSpc>
              <a:buFont typeface="Wingdings" panose="05000000000000000000" pitchFamily="2" charset="2"/>
              <a:buChar char="§"/>
            </a:pPr>
            <a:r>
              <a:rPr lang="en-US" sz="2800" dirty="0"/>
              <a:t>Ishikawa Diagrams</a:t>
            </a:r>
          </a:p>
          <a:p>
            <a:pPr marL="457200" indent="-457200">
              <a:lnSpc>
                <a:spcPct val="200000"/>
              </a:lnSpc>
              <a:buFont typeface="Wingdings" panose="05000000000000000000" pitchFamily="2" charset="2"/>
              <a:buChar char="§"/>
            </a:pPr>
            <a:r>
              <a:rPr lang="en-US" sz="2800" dirty="0"/>
              <a:t>Herringbone Diagrams</a:t>
            </a:r>
          </a:p>
          <a:p>
            <a:pPr marL="457200" indent="-457200">
              <a:lnSpc>
                <a:spcPct val="200000"/>
              </a:lnSpc>
              <a:buFont typeface="Wingdings" panose="05000000000000000000" pitchFamily="2" charset="2"/>
              <a:buChar char="§"/>
            </a:pPr>
            <a:r>
              <a:rPr lang="en-US" sz="2800" dirty="0"/>
              <a:t>and Fishikawa Diagrams.</a:t>
            </a:r>
            <a:endParaRPr lang="ar-EG" sz="2800" dirty="0"/>
          </a:p>
        </p:txBody>
      </p:sp>
    </p:spTree>
    <p:extLst>
      <p:ext uri="{BB962C8B-B14F-4D97-AF65-F5344CB8AC3E}">
        <p14:creationId xmlns:p14="http://schemas.microsoft.com/office/powerpoint/2010/main" val="746647868"/>
      </p:ext>
    </p:extLst>
  </p:cSld>
  <p:clrMapOvr>
    <a:masterClrMapping/>
  </p:clrMapOvr>
  <mc:AlternateContent xmlns:mc="http://schemas.openxmlformats.org/markup-compatibility/2006" xmlns:p14="http://schemas.microsoft.com/office/powerpoint/2010/main">
    <mc:Choice Requires="p14">
      <p:transition spd="slow" p14:dur="2000" advTm="368"/>
    </mc:Choice>
    <mc:Fallback xmlns="">
      <p:transition spd="slow" advTm="368"/>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A42F8D5F-938D-4A85-BF43-63D578DDE733}"/>
              </a:ext>
            </a:extLst>
          </p:cNvPr>
          <p:cNvSpPr txBox="1"/>
          <p:nvPr/>
        </p:nvSpPr>
        <p:spPr>
          <a:xfrm>
            <a:off x="3890720" y="200409"/>
            <a:ext cx="3984171" cy="523220"/>
          </a:xfrm>
          <a:prstGeom prst="rect">
            <a:avLst/>
          </a:prstGeom>
          <a:noFill/>
        </p:spPr>
        <p:txBody>
          <a:bodyPr wrap="square">
            <a:spAutoFit/>
          </a:bodyPr>
          <a:lstStyle/>
          <a:p>
            <a:pPr algn="ctr"/>
            <a:r>
              <a:rPr lang="en-US" sz="2800" b="1" i="0" dirty="0">
                <a:solidFill>
                  <a:srgbClr val="3C4043"/>
                </a:solidFill>
                <a:effectLst/>
              </a:rPr>
              <a:t>Historical overview</a:t>
            </a:r>
            <a:endParaRPr lang="ar-EG" sz="2800" b="1" dirty="0"/>
          </a:p>
        </p:txBody>
      </p:sp>
      <p:sp>
        <p:nvSpPr>
          <p:cNvPr id="13" name="TextBox 12">
            <a:extLst>
              <a:ext uri="{FF2B5EF4-FFF2-40B4-BE49-F238E27FC236}">
                <a16:creationId xmlns:a16="http://schemas.microsoft.com/office/drawing/2014/main" id="{0048A10F-DDB9-45FA-B7F7-C5A63E603761}"/>
              </a:ext>
            </a:extLst>
          </p:cNvPr>
          <p:cNvSpPr txBox="1"/>
          <p:nvPr/>
        </p:nvSpPr>
        <p:spPr>
          <a:xfrm>
            <a:off x="633348" y="1027981"/>
            <a:ext cx="11162804" cy="5565947"/>
          </a:xfrm>
          <a:prstGeom prst="rect">
            <a:avLst/>
          </a:prstGeom>
          <a:noFill/>
        </p:spPr>
        <p:txBody>
          <a:bodyPr wrap="square">
            <a:spAutoFit/>
          </a:bodyPr>
          <a:lstStyle/>
          <a:p>
            <a:pPr marL="342900" indent="-342900">
              <a:lnSpc>
                <a:spcPct val="150000"/>
              </a:lnSpc>
              <a:buFont typeface="Wingdings" panose="05000000000000000000" pitchFamily="2" charset="2"/>
              <a:buChar char="Ø"/>
            </a:pPr>
            <a:r>
              <a:rPr lang="en-US" sz="2400" dirty="0"/>
              <a:t>Cause and Effect Analysis was devised by professor Kaoru Ishikawa, a pioneer of quality management, in the 1960s. The technique was then published in his 1990 book, "Introduction to Quality Control.“</a:t>
            </a:r>
          </a:p>
          <a:p>
            <a:pPr marL="342900" indent="-342900">
              <a:lnSpc>
                <a:spcPct val="150000"/>
              </a:lnSpc>
              <a:buFont typeface="Wingdings" panose="05000000000000000000" pitchFamily="2" charset="2"/>
              <a:buChar char="Ø"/>
            </a:pPr>
            <a:r>
              <a:rPr lang="en-US" sz="2400" dirty="0"/>
              <a:t>The diagrams that you create with are known as Ishikawa Diagrams or Fishbone Diagrams (because a completed diagram can look like the skeleton of a fish).</a:t>
            </a:r>
          </a:p>
          <a:p>
            <a:pPr marL="342900" indent="-342900">
              <a:lnSpc>
                <a:spcPct val="150000"/>
              </a:lnSpc>
              <a:buFont typeface="Wingdings" panose="05000000000000000000" pitchFamily="2" charset="2"/>
              <a:buChar char="Ø"/>
            </a:pPr>
            <a:r>
              <a:rPr lang="en-US" sz="2400" dirty="0"/>
              <a:t>Although it was originally developed as a quality control tool, you can use the technique just as well in other ways. For instance, you can use it to:</a:t>
            </a:r>
          </a:p>
          <a:p>
            <a:pPr marL="342900" indent="-342900">
              <a:lnSpc>
                <a:spcPct val="150000"/>
              </a:lnSpc>
              <a:buFont typeface="Wingdings" panose="05000000000000000000" pitchFamily="2" charset="2"/>
              <a:buChar char="ü"/>
            </a:pPr>
            <a:r>
              <a:rPr lang="en-US" sz="2400" dirty="0"/>
              <a:t>Discover the root cause of a problem.</a:t>
            </a:r>
          </a:p>
          <a:p>
            <a:pPr marL="342900" indent="-342900">
              <a:lnSpc>
                <a:spcPct val="150000"/>
              </a:lnSpc>
              <a:buFont typeface="Wingdings" panose="05000000000000000000" pitchFamily="2" charset="2"/>
              <a:buChar char="ü"/>
            </a:pPr>
            <a:r>
              <a:rPr lang="en-US" sz="2400" dirty="0"/>
              <a:t>Uncover bottlenecks in your processes.</a:t>
            </a:r>
          </a:p>
          <a:p>
            <a:pPr marL="342900" indent="-342900">
              <a:lnSpc>
                <a:spcPct val="150000"/>
              </a:lnSpc>
              <a:buFont typeface="Wingdings" panose="05000000000000000000" pitchFamily="2" charset="2"/>
              <a:buChar char="ü"/>
            </a:pPr>
            <a:r>
              <a:rPr lang="en-US" sz="2400" dirty="0"/>
              <a:t>Identify where and why a process isn't working.</a:t>
            </a:r>
          </a:p>
        </p:txBody>
      </p:sp>
    </p:spTree>
    <p:extLst>
      <p:ext uri="{BB962C8B-B14F-4D97-AF65-F5344CB8AC3E}">
        <p14:creationId xmlns:p14="http://schemas.microsoft.com/office/powerpoint/2010/main" val="1594072052"/>
      </p:ext>
    </p:extLst>
  </p:cSld>
  <p:clrMapOvr>
    <a:masterClrMapping/>
  </p:clrMapOvr>
  <mc:AlternateContent xmlns:mc="http://schemas.openxmlformats.org/markup-compatibility/2006" xmlns:p14="http://schemas.microsoft.com/office/powerpoint/2010/main">
    <mc:Choice Requires="p14">
      <p:transition spd="slow" p14:dur="2000" advTm="368"/>
    </mc:Choice>
    <mc:Fallback xmlns="">
      <p:transition spd="slow" advTm="368"/>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6" name="Title 1"/>
          <p:cNvSpPr>
            <a:spLocks noGrp="1"/>
          </p:cNvSpPr>
          <p:nvPr>
            <p:ph type="title"/>
          </p:nvPr>
        </p:nvSpPr>
        <p:spPr>
          <a:xfrm>
            <a:off x="3084723" y="200409"/>
            <a:ext cx="5418009" cy="655264"/>
          </a:xfrm>
        </p:spPr>
        <p:txBody>
          <a:bodyPr>
            <a:normAutofit/>
          </a:bodyPr>
          <a:lstStyle/>
          <a:p>
            <a:pPr algn="ctr"/>
            <a:r>
              <a:rPr lang="en-US" sz="2800" b="1" dirty="0"/>
              <a:t>When using CCA</a:t>
            </a:r>
          </a:p>
        </p:txBody>
      </p:sp>
      <p:sp>
        <p:nvSpPr>
          <p:cNvPr id="11" name="TextBox 10">
            <a:extLst>
              <a:ext uri="{FF2B5EF4-FFF2-40B4-BE49-F238E27FC236}">
                <a16:creationId xmlns:a16="http://schemas.microsoft.com/office/drawing/2014/main" id="{34CBDC06-FCDC-4BB4-AF17-B847369103F2}"/>
              </a:ext>
            </a:extLst>
          </p:cNvPr>
          <p:cNvSpPr txBox="1"/>
          <p:nvPr/>
        </p:nvSpPr>
        <p:spPr>
          <a:xfrm>
            <a:off x="573708" y="1437494"/>
            <a:ext cx="11227065" cy="4457952"/>
          </a:xfrm>
          <a:prstGeom prst="rect">
            <a:avLst/>
          </a:prstGeom>
          <a:noFill/>
        </p:spPr>
        <p:txBody>
          <a:bodyPr wrap="square">
            <a:spAutoFit/>
          </a:bodyPr>
          <a:lstStyle/>
          <a:p>
            <a:pPr marL="342900" indent="-342900">
              <a:lnSpc>
                <a:spcPct val="150000"/>
              </a:lnSpc>
              <a:buFont typeface="Wingdings" panose="05000000000000000000" pitchFamily="2" charset="2"/>
              <a:buChar char="§"/>
            </a:pPr>
            <a:r>
              <a:rPr lang="en-US" sz="2400" dirty="0"/>
              <a:t>When you have a serious problem, it's important to explore all of the things that could cause it, before you start to think about a solution.</a:t>
            </a:r>
          </a:p>
          <a:p>
            <a:pPr marL="342900" indent="-342900">
              <a:lnSpc>
                <a:spcPct val="150000"/>
              </a:lnSpc>
              <a:buFont typeface="Wingdings" panose="05000000000000000000" pitchFamily="2" charset="2"/>
              <a:buChar char="§"/>
            </a:pPr>
            <a:r>
              <a:rPr lang="en-US" sz="2400" dirty="0"/>
              <a:t>That way you can solve the problem completely, first time round, rather than just addressing part of it and having the problem run on and on.</a:t>
            </a:r>
          </a:p>
          <a:p>
            <a:pPr marL="342900" indent="-342900">
              <a:lnSpc>
                <a:spcPct val="150000"/>
              </a:lnSpc>
              <a:buFont typeface="Wingdings" panose="05000000000000000000" pitchFamily="2" charset="2"/>
              <a:buChar char="§"/>
            </a:pPr>
            <a:r>
              <a:rPr lang="en-US" sz="2400" dirty="0"/>
              <a:t>Cause and Effect Analysis gives you a useful way of doing this. This diagram-based technique, which combines Brainstorming with a type of Mind Map, pushes you to consider all possible causes of a problem, rather than just the ones that are most obvious</a:t>
            </a:r>
            <a:endParaRPr lang="ar-EG" sz="2400" dirty="0"/>
          </a:p>
        </p:txBody>
      </p:sp>
    </p:spTree>
    <p:extLst>
      <p:ext uri="{BB962C8B-B14F-4D97-AF65-F5344CB8AC3E}">
        <p14:creationId xmlns:p14="http://schemas.microsoft.com/office/powerpoint/2010/main" val="4061760249"/>
      </p:ext>
    </p:extLst>
  </p:cSld>
  <p:clrMapOvr>
    <a:masterClrMapping/>
  </p:clrMapOvr>
  <mc:AlternateContent xmlns:mc="http://schemas.openxmlformats.org/markup-compatibility/2006" xmlns:p14="http://schemas.microsoft.com/office/powerpoint/2010/main">
    <mc:Choice Requires="p14">
      <p:transition spd="slow" p14:dur="2000" advTm="368"/>
    </mc:Choice>
    <mc:Fallback xmlns="">
      <p:transition spd="slow" advTm="368"/>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itle 1"/>
          <p:cNvSpPr>
            <a:spLocks noGrp="1"/>
          </p:cNvSpPr>
          <p:nvPr>
            <p:ph type="title"/>
          </p:nvPr>
        </p:nvSpPr>
        <p:spPr>
          <a:xfrm>
            <a:off x="3172858" y="189753"/>
            <a:ext cx="5448628" cy="655264"/>
          </a:xfrm>
        </p:spPr>
        <p:txBody>
          <a:bodyPr>
            <a:normAutofit/>
          </a:bodyPr>
          <a:lstStyle/>
          <a:p>
            <a:pPr algn="ctr"/>
            <a:r>
              <a:rPr lang="en-US" sz="2800" b="1" dirty="0"/>
              <a:t>Where To use CCA</a:t>
            </a:r>
          </a:p>
        </p:txBody>
      </p:sp>
      <p:sp>
        <p:nvSpPr>
          <p:cNvPr id="13" name="Rectangle 12">
            <a:extLst>
              <a:ext uri="{FF2B5EF4-FFF2-40B4-BE49-F238E27FC236}">
                <a16:creationId xmlns:a16="http://schemas.microsoft.com/office/drawing/2014/main" id="{1DC88B21-950D-4C63-9A7B-0002CAF30805}"/>
              </a:ext>
            </a:extLst>
          </p:cNvPr>
          <p:cNvSpPr/>
          <p:nvPr/>
        </p:nvSpPr>
        <p:spPr>
          <a:xfrm>
            <a:off x="377250" y="1610200"/>
            <a:ext cx="11448789" cy="3349956"/>
          </a:xfrm>
          <a:prstGeom prst="rect">
            <a:avLst/>
          </a:prstGeom>
        </p:spPr>
        <p:txBody>
          <a:bodyPr wrap="square">
            <a:spAutoFit/>
          </a:bodyPr>
          <a:lstStyle/>
          <a:p>
            <a:pPr marL="457200" indent="-457200" algn="just">
              <a:lnSpc>
                <a:spcPct val="150000"/>
              </a:lnSpc>
              <a:buFont typeface="Wingdings" panose="05000000000000000000" pitchFamily="2" charset="2"/>
              <a:buChar char="q"/>
            </a:pPr>
            <a:r>
              <a:rPr lang="en-US" sz="2400" b="1" u="sng" dirty="0">
                <a:solidFill>
                  <a:srgbClr val="C00000"/>
                </a:solidFill>
                <a:latin typeface="+mj-lt"/>
              </a:rPr>
              <a:t>CCA</a:t>
            </a:r>
            <a:r>
              <a:rPr lang="en-US" sz="2400" dirty="0">
                <a:solidFill>
                  <a:prstClr val="black"/>
                </a:solidFill>
                <a:latin typeface="+mj-lt"/>
              </a:rPr>
              <a:t> is an effective tool for illustrating the relationships between causes and consequences, especially when examining complex causal event chains</a:t>
            </a:r>
            <a:r>
              <a:rPr lang="ar-EG" sz="2400" dirty="0">
                <a:solidFill>
                  <a:prstClr val="black"/>
                </a:solidFill>
                <a:latin typeface="+mj-lt"/>
                <a:cs typeface="Arial" panose="020B0604020202020204" pitchFamily="34" charset="0"/>
              </a:rPr>
              <a:t> </a:t>
            </a:r>
            <a:r>
              <a:rPr lang="en-US" sz="2400" dirty="0">
                <a:solidFill>
                  <a:prstClr val="black"/>
                </a:solidFill>
                <a:latin typeface="+mj-lt"/>
              </a:rPr>
              <a:t>where many possible causes and consequences connect to a single event. </a:t>
            </a:r>
            <a:endParaRPr lang="ar-EG" sz="2400" dirty="0">
              <a:solidFill>
                <a:prstClr val="black"/>
              </a:solidFill>
              <a:latin typeface="+mj-lt"/>
            </a:endParaRPr>
          </a:p>
          <a:p>
            <a:pPr marL="457200" indent="-457200" algn="just">
              <a:lnSpc>
                <a:spcPct val="150000"/>
              </a:lnSpc>
              <a:buFont typeface="Wingdings" panose="05000000000000000000" pitchFamily="2" charset="2"/>
              <a:buChar char="q"/>
            </a:pPr>
            <a:r>
              <a:rPr lang="en-US" sz="2400" b="1" u="sng" dirty="0">
                <a:solidFill>
                  <a:srgbClr val="C00000"/>
                </a:solidFill>
              </a:rPr>
              <a:t>CCA</a:t>
            </a:r>
            <a:r>
              <a:rPr lang="en-US" sz="2400" dirty="0">
                <a:solidFill>
                  <a:prstClr val="black"/>
                </a:solidFill>
                <a:latin typeface="+mj-lt"/>
              </a:rPr>
              <a:t> is commonly used for analysis of security and safety problems. </a:t>
            </a:r>
          </a:p>
          <a:p>
            <a:pPr marL="457200" indent="-457200" algn="just">
              <a:lnSpc>
                <a:spcPct val="150000"/>
              </a:lnSpc>
              <a:buFont typeface="Wingdings" panose="05000000000000000000" pitchFamily="2" charset="2"/>
              <a:buChar char="q"/>
            </a:pPr>
            <a:r>
              <a:rPr lang="en-US" sz="2400" b="1" u="sng" dirty="0">
                <a:solidFill>
                  <a:srgbClr val="C00000"/>
                </a:solidFill>
              </a:rPr>
              <a:t>CCA</a:t>
            </a:r>
            <a:r>
              <a:rPr lang="en-US" sz="2400" dirty="0"/>
              <a:t> can be applied as a stand-alone tool in managing risk as well as a support for other tools such as FMEA and HAZOP</a:t>
            </a:r>
            <a:endParaRPr lang="en-US" sz="2400" dirty="0">
              <a:solidFill>
                <a:prstClr val="black"/>
              </a:solidFill>
              <a:latin typeface="+mj-lt"/>
            </a:endParaRPr>
          </a:p>
        </p:txBody>
      </p:sp>
    </p:spTree>
    <p:extLst>
      <p:ext uri="{BB962C8B-B14F-4D97-AF65-F5344CB8AC3E}">
        <p14:creationId xmlns:p14="http://schemas.microsoft.com/office/powerpoint/2010/main" val="1635638606"/>
      </p:ext>
    </p:extLst>
  </p:cSld>
  <p:clrMapOvr>
    <a:masterClrMapping/>
  </p:clrMapOvr>
  <mc:AlternateContent xmlns:mc="http://schemas.openxmlformats.org/markup-compatibility/2006" xmlns:p14="http://schemas.microsoft.com/office/powerpoint/2010/main">
    <mc:Choice Requires="p14">
      <p:transition spd="slow" p14:dur="2000" advTm="368"/>
    </mc:Choice>
    <mc:Fallback xmlns="">
      <p:transition spd="slow" advTm="368"/>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65961" y="987021"/>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Rectangle 10">
            <a:extLst>
              <a:ext uri="{FF2B5EF4-FFF2-40B4-BE49-F238E27FC236}">
                <a16:creationId xmlns:a16="http://schemas.microsoft.com/office/drawing/2014/main" id="{1DC88B21-950D-4C63-9A7B-0002CAF30805}"/>
              </a:ext>
            </a:extLst>
          </p:cNvPr>
          <p:cNvSpPr/>
          <p:nvPr/>
        </p:nvSpPr>
        <p:spPr>
          <a:xfrm>
            <a:off x="377250" y="1610200"/>
            <a:ext cx="11448789" cy="5011949"/>
          </a:xfrm>
          <a:prstGeom prst="rect">
            <a:avLst/>
          </a:prstGeom>
        </p:spPr>
        <p:txBody>
          <a:bodyPr wrap="square">
            <a:spAutoFit/>
          </a:bodyPr>
          <a:lstStyle/>
          <a:p>
            <a:pPr marL="342900" indent="-342900" algn="just">
              <a:lnSpc>
                <a:spcPct val="150000"/>
              </a:lnSpc>
              <a:buFont typeface="Wingdings" panose="05000000000000000000" pitchFamily="2" charset="2"/>
              <a:buChar char="q"/>
              <a:defRPr/>
            </a:pPr>
            <a:r>
              <a:rPr lang="en-US" sz="2400" dirty="0">
                <a:solidFill>
                  <a:prstClr val="black"/>
                </a:solidFill>
              </a:rPr>
              <a:t>It can also be useful for determining requirements for risk management in the design and development of a new system. It can be used for assessing an existing system’s performance standards, risk management strategies, and accountability. CCA can be applied as a stand-alone tool in managing risk as well as a support for other tools such as FMEA and HAZOP.</a:t>
            </a:r>
          </a:p>
          <a:p>
            <a:pPr marL="342900" indent="-342900" algn="just">
              <a:lnSpc>
                <a:spcPct val="150000"/>
              </a:lnSpc>
              <a:buFont typeface="Wingdings" panose="05000000000000000000" pitchFamily="2" charset="2"/>
              <a:buChar char="q"/>
              <a:defRPr/>
            </a:pPr>
            <a:r>
              <a:rPr lang="en-US" sz="2400" b="0" i="0" dirty="0">
                <a:effectLst/>
              </a:rPr>
              <a:t>Cause and Effect Analysis is a technique that helps you identify all the likely causes of a problem. This means that you can find and fix the main cause, first time around, without the problem running on and on.</a:t>
            </a:r>
            <a:endParaRPr lang="ar-EG" sz="2400" dirty="0"/>
          </a:p>
          <a:p>
            <a:pPr algn="just">
              <a:lnSpc>
                <a:spcPct val="150000"/>
              </a:lnSpc>
              <a:defRPr/>
            </a:pPr>
            <a:endParaRPr lang="en-US" sz="2400" dirty="0">
              <a:solidFill>
                <a:prstClr val="black"/>
              </a:solidFill>
            </a:endParaRPr>
          </a:p>
        </p:txBody>
      </p:sp>
      <p:sp>
        <p:nvSpPr>
          <p:cNvPr id="14" name="Title 1">
            <a:extLst>
              <a:ext uri="{FF2B5EF4-FFF2-40B4-BE49-F238E27FC236}">
                <a16:creationId xmlns:a16="http://schemas.microsoft.com/office/drawing/2014/main" id="{E7EF3B0D-C116-4A56-8813-515F966C5993}"/>
              </a:ext>
            </a:extLst>
          </p:cNvPr>
          <p:cNvSpPr>
            <a:spLocks noGrp="1"/>
          </p:cNvSpPr>
          <p:nvPr>
            <p:ph type="title"/>
          </p:nvPr>
        </p:nvSpPr>
        <p:spPr>
          <a:xfrm>
            <a:off x="3172858" y="189753"/>
            <a:ext cx="5448628" cy="655264"/>
          </a:xfrm>
        </p:spPr>
        <p:txBody>
          <a:bodyPr>
            <a:normAutofit/>
          </a:bodyPr>
          <a:lstStyle/>
          <a:p>
            <a:pPr algn="ctr"/>
            <a:r>
              <a:rPr lang="en-US" sz="2800" b="1" dirty="0"/>
              <a:t>Where To use CCA</a:t>
            </a:r>
          </a:p>
        </p:txBody>
      </p:sp>
    </p:spTree>
    <p:extLst>
      <p:ext uri="{BB962C8B-B14F-4D97-AF65-F5344CB8AC3E}">
        <p14:creationId xmlns:p14="http://schemas.microsoft.com/office/powerpoint/2010/main" val="4042252380"/>
      </p:ext>
    </p:extLst>
  </p:cSld>
  <p:clrMapOvr>
    <a:masterClrMapping/>
  </p:clrMapOvr>
  <mc:AlternateContent xmlns:mc="http://schemas.openxmlformats.org/markup-compatibility/2006" xmlns:p14="http://schemas.microsoft.com/office/powerpoint/2010/main">
    <mc:Choice Requires="p14">
      <p:transition spd="slow" p14:dur="2000" advTm="368"/>
    </mc:Choice>
    <mc:Fallback xmlns="">
      <p:transition spd="slow" advTm="368"/>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65961" y="987021"/>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4" name="Title 1">
            <a:extLst>
              <a:ext uri="{FF2B5EF4-FFF2-40B4-BE49-F238E27FC236}">
                <a16:creationId xmlns:a16="http://schemas.microsoft.com/office/drawing/2014/main" id="{E7EF3B0D-C116-4A56-8813-515F966C5993}"/>
              </a:ext>
            </a:extLst>
          </p:cNvPr>
          <p:cNvSpPr>
            <a:spLocks noGrp="1"/>
          </p:cNvSpPr>
          <p:nvPr>
            <p:ph type="title"/>
          </p:nvPr>
        </p:nvSpPr>
        <p:spPr>
          <a:xfrm>
            <a:off x="3172858" y="189753"/>
            <a:ext cx="5448628" cy="655264"/>
          </a:xfrm>
        </p:spPr>
        <p:txBody>
          <a:bodyPr>
            <a:normAutofit/>
          </a:bodyPr>
          <a:lstStyle/>
          <a:p>
            <a:pPr algn="ctr"/>
            <a:r>
              <a:rPr lang="en-US" sz="2800" b="1" dirty="0"/>
              <a:t>So Why Using CCA?</a:t>
            </a:r>
          </a:p>
        </p:txBody>
      </p:sp>
      <p:sp>
        <p:nvSpPr>
          <p:cNvPr id="15" name="TextBox 14">
            <a:extLst>
              <a:ext uri="{FF2B5EF4-FFF2-40B4-BE49-F238E27FC236}">
                <a16:creationId xmlns:a16="http://schemas.microsoft.com/office/drawing/2014/main" id="{5645030A-C6A9-40A2-BA6E-031F13A76A8C}"/>
              </a:ext>
            </a:extLst>
          </p:cNvPr>
          <p:cNvSpPr txBox="1"/>
          <p:nvPr/>
        </p:nvSpPr>
        <p:spPr>
          <a:xfrm>
            <a:off x="497676" y="1426838"/>
            <a:ext cx="11196647" cy="3673121"/>
          </a:xfrm>
          <a:prstGeom prst="rect">
            <a:avLst/>
          </a:prstGeom>
          <a:noFill/>
        </p:spPr>
        <p:txBody>
          <a:bodyPr wrap="square">
            <a:spAutoFit/>
          </a:bodyPr>
          <a:lstStyle/>
          <a:p>
            <a:pPr marL="342900" indent="-342900">
              <a:lnSpc>
                <a:spcPct val="200000"/>
              </a:lnSpc>
              <a:buFont typeface="Wingdings" panose="05000000000000000000" pitchFamily="2" charset="2"/>
              <a:buChar char="ü"/>
            </a:pPr>
            <a:r>
              <a:rPr lang="en-US" sz="2400" dirty="0"/>
              <a:t>Helps to determine the Root Cause of a Problem.</a:t>
            </a:r>
          </a:p>
          <a:p>
            <a:pPr marL="342900" indent="-342900">
              <a:lnSpc>
                <a:spcPct val="200000"/>
              </a:lnSpc>
              <a:buFont typeface="Wingdings" panose="05000000000000000000" pitchFamily="2" charset="2"/>
              <a:buChar char="ü"/>
            </a:pPr>
            <a:r>
              <a:rPr lang="en-US" sz="2400" dirty="0"/>
              <a:t>To identify the Key Inputs variables – Primary, Secondary and Tertiary causes.</a:t>
            </a:r>
          </a:p>
          <a:p>
            <a:pPr marL="342900" indent="-342900">
              <a:lnSpc>
                <a:spcPct val="200000"/>
              </a:lnSpc>
              <a:buFont typeface="Wingdings" panose="05000000000000000000" pitchFamily="2" charset="2"/>
              <a:buChar char="ü"/>
            </a:pPr>
            <a:r>
              <a:rPr lang="en-US" sz="2400" dirty="0"/>
              <a:t>Helps in identifying the possible cause for variation present in a process.</a:t>
            </a:r>
          </a:p>
          <a:p>
            <a:pPr marL="342900" indent="-342900">
              <a:lnSpc>
                <a:spcPct val="200000"/>
              </a:lnSpc>
              <a:buFont typeface="Wingdings" panose="05000000000000000000" pitchFamily="2" charset="2"/>
              <a:buChar char="ü"/>
            </a:pPr>
            <a:r>
              <a:rPr lang="en-US" sz="2400" dirty="0"/>
              <a:t>Increases knowledge of a process and its factors.</a:t>
            </a:r>
          </a:p>
          <a:p>
            <a:pPr marL="342900" indent="-342900">
              <a:lnSpc>
                <a:spcPct val="200000"/>
              </a:lnSpc>
              <a:buFont typeface="Wingdings" panose="05000000000000000000" pitchFamily="2" charset="2"/>
              <a:buChar char="ü"/>
            </a:pPr>
            <a:r>
              <a:rPr lang="en-US" sz="2400" dirty="0"/>
              <a:t>Helps to identify areas for data collection.</a:t>
            </a:r>
            <a:endParaRPr lang="ar-EG" sz="2400" dirty="0"/>
          </a:p>
        </p:txBody>
      </p:sp>
    </p:spTree>
    <p:extLst>
      <p:ext uri="{BB962C8B-B14F-4D97-AF65-F5344CB8AC3E}">
        <p14:creationId xmlns:p14="http://schemas.microsoft.com/office/powerpoint/2010/main" val="181221404"/>
      </p:ext>
    </p:extLst>
  </p:cSld>
  <p:clrMapOvr>
    <a:masterClrMapping/>
  </p:clrMapOvr>
  <mc:AlternateContent xmlns:mc="http://schemas.openxmlformats.org/markup-compatibility/2006" xmlns:p14="http://schemas.microsoft.com/office/powerpoint/2010/main">
    <mc:Choice Requires="p14">
      <p:transition spd="slow" p14:dur="2000" advTm="368"/>
    </mc:Choice>
    <mc:Fallback xmlns="">
      <p:transition spd="slow" advTm="368"/>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3" name="TextBox 12">
            <a:extLst>
              <a:ext uri="{FF2B5EF4-FFF2-40B4-BE49-F238E27FC236}">
                <a16:creationId xmlns:a16="http://schemas.microsoft.com/office/drawing/2014/main" id="{8CCCCA33-D7C1-4C92-8D81-88DDA3F500DB}"/>
              </a:ext>
            </a:extLst>
          </p:cNvPr>
          <p:cNvSpPr txBox="1"/>
          <p:nvPr/>
        </p:nvSpPr>
        <p:spPr>
          <a:xfrm>
            <a:off x="3760547" y="182382"/>
            <a:ext cx="4128422" cy="523220"/>
          </a:xfrm>
          <a:prstGeom prst="rect">
            <a:avLst/>
          </a:prstGeom>
          <a:noFill/>
        </p:spPr>
        <p:txBody>
          <a:bodyPr wrap="square">
            <a:spAutoFit/>
          </a:bodyPr>
          <a:lstStyle/>
          <a:p>
            <a:pPr algn="ctr"/>
            <a:r>
              <a:rPr lang="en-US" sz="2800" b="1" dirty="0"/>
              <a:t>Forms and models, 1</a:t>
            </a:r>
            <a:endParaRPr lang="ar-EG" sz="2800" b="1" dirty="0"/>
          </a:p>
        </p:txBody>
      </p:sp>
      <p:pic>
        <p:nvPicPr>
          <p:cNvPr id="14" name="Content Placeholder 3">
            <a:extLst>
              <a:ext uri="{FF2B5EF4-FFF2-40B4-BE49-F238E27FC236}">
                <a16:creationId xmlns:a16="http://schemas.microsoft.com/office/drawing/2014/main" id="{941F0621-1D77-46DC-8DD4-8401BD619526}"/>
              </a:ext>
            </a:extLst>
          </p:cNvPr>
          <p:cNvPicPr>
            <a:picLocks noChangeAspect="1"/>
          </p:cNvPicPr>
          <p:nvPr/>
        </p:nvPicPr>
        <p:blipFill>
          <a:blip r:embed="rId2"/>
          <a:stretch>
            <a:fillRect/>
          </a:stretch>
        </p:blipFill>
        <p:spPr>
          <a:xfrm>
            <a:off x="2268187" y="1762432"/>
            <a:ext cx="7243947" cy="4748356"/>
          </a:xfrm>
          <a:prstGeom prst="rect">
            <a:avLst/>
          </a:prstGeom>
        </p:spPr>
      </p:pic>
      <p:sp>
        <p:nvSpPr>
          <p:cNvPr id="15" name="TextBox 14">
            <a:extLst>
              <a:ext uri="{FF2B5EF4-FFF2-40B4-BE49-F238E27FC236}">
                <a16:creationId xmlns:a16="http://schemas.microsoft.com/office/drawing/2014/main" id="{47147304-70FD-45AD-B487-8D0E5E1DFDA4}"/>
              </a:ext>
            </a:extLst>
          </p:cNvPr>
          <p:cNvSpPr txBox="1"/>
          <p:nvPr/>
        </p:nvSpPr>
        <p:spPr>
          <a:xfrm>
            <a:off x="3030081" y="1264907"/>
            <a:ext cx="6234544" cy="523220"/>
          </a:xfrm>
          <a:prstGeom prst="rect">
            <a:avLst/>
          </a:prstGeom>
          <a:noFill/>
        </p:spPr>
        <p:txBody>
          <a:bodyPr wrap="square">
            <a:spAutoFit/>
          </a:bodyPr>
          <a:lstStyle/>
          <a:p>
            <a:pPr algn="ctr"/>
            <a:r>
              <a:rPr kumimoji="0" lang="en-US" sz="2800" b="1" i="0" u="sng" strike="noStrike" kern="1200" cap="none" spc="0" normalizeH="0" baseline="0" noProof="0" dirty="0">
                <a:ln>
                  <a:noFill/>
                </a:ln>
                <a:solidFill>
                  <a:srgbClr val="C00000"/>
                </a:solidFill>
                <a:effectLst/>
                <a:uLnTx/>
                <a:uFillTx/>
                <a:latin typeface="Times New Roman"/>
                <a:ea typeface="+mn-ea"/>
                <a:cs typeface="Times New Roman"/>
              </a:rPr>
              <a:t>a bow-tie</a:t>
            </a:r>
            <a:endParaRPr lang="ar-EG" u="sng" dirty="0">
              <a:solidFill>
                <a:srgbClr val="C00000"/>
              </a:solidFill>
            </a:endParaRPr>
          </a:p>
        </p:txBody>
      </p:sp>
    </p:spTree>
    <p:extLst>
      <p:ext uri="{BB962C8B-B14F-4D97-AF65-F5344CB8AC3E}">
        <p14:creationId xmlns:p14="http://schemas.microsoft.com/office/powerpoint/2010/main" val="1174925622"/>
      </p:ext>
    </p:extLst>
  </p:cSld>
  <p:clrMapOvr>
    <a:masterClrMapping/>
  </p:clrMapOvr>
  <mc:AlternateContent xmlns:mc="http://schemas.openxmlformats.org/markup-compatibility/2006" xmlns:p14="http://schemas.microsoft.com/office/powerpoint/2010/main">
    <mc:Choice Requires="p14">
      <p:transition spd="slow" p14:dur="2000" advTm="368"/>
    </mc:Choice>
    <mc:Fallback xmlns="">
      <p:transition spd="slow" advTm="368"/>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3" name="TextBox 12">
            <a:extLst>
              <a:ext uri="{FF2B5EF4-FFF2-40B4-BE49-F238E27FC236}">
                <a16:creationId xmlns:a16="http://schemas.microsoft.com/office/drawing/2014/main" id="{8CCCCA33-D7C1-4C92-8D81-88DDA3F500DB}"/>
              </a:ext>
            </a:extLst>
          </p:cNvPr>
          <p:cNvSpPr txBox="1"/>
          <p:nvPr/>
        </p:nvSpPr>
        <p:spPr>
          <a:xfrm>
            <a:off x="3724922" y="289258"/>
            <a:ext cx="4128422" cy="523220"/>
          </a:xfrm>
          <a:prstGeom prst="rect">
            <a:avLst/>
          </a:prstGeom>
          <a:noFill/>
        </p:spPr>
        <p:txBody>
          <a:bodyPr wrap="square">
            <a:spAutoFit/>
          </a:bodyPr>
          <a:lstStyle/>
          <a:p>
            <a:pPr algn="ctr"/>
            <a:r>
              <a:rPr lang="en-US" sz="2800" b="1" dirty="0"/>
              <a:t>What is a bow-tie?</a:t>
            </a:r>
          </a:p>
        </p:txBody>
      </p:sp>
      <p:sp>
        <p:nvSpPr>
          <p:cNvPr id="14" name="TextBox 13">
            <a:extLst>
              <a:ext uri="{FF2B5EF4-FFF2-40B4-BE49-F238E27FC236}">
                <a16:creationId xmlns:a16="http://schemas.microsoft.com/office/drawing/2014/main" id="{E4DDE594-4167-415A-968C-06BADEFEADB8}"/>
              </a:ext>
            </a:extLst>
          </p:cNvPr>
          <p:cNvSpPr txBox="1"/>
          <p:nvPr/>
        </p:nvSpPr>
        <p:spPr>
          <a:xfrm>
            <a:off x="407719" y="1446509"/>
            <a:ext cx="5688281" cy="4154984"/>
          </a:xfrm>
          <a:prstGeom prst="rect">
            <a:avLst/>
          </a:prstGeom>
          <a:noFill/>
        </p:spPr>
        <p:txBody>
          <a:bodyPr wrap="square">
            <a:spAutoFit/>
          </a:bodyPr>
          <a:lstStyle/>
          <a:p>
            <a:endParaRPr lang="en-US" sz="2400" dirty="0"/>
          </a:p>
          <a:p>
            <a:pPr marL="342900" indent="-342900">
              <a:buFont typeface="Wingdings" panose="05000000000000000000" pitchFamily="2" charset="2"/>
              <a:buChar char="§"/>
            </a:pPr>
            <a:r>
              <a:rPr lang="en-US" sz="2400" dirty="0"/>
              <a:t>A bow-tie diagram summaries the risks associated with a particular hazard in a pictorial form. </a:t>
            </a:r>
          </a:p>
          <a:p>
            <a:pPr marL="342900" indent="-342900">
              <a:buFont typeface="Wingdings" panose="05000000000000000000" pitchFamily="2" charset="2"/>
              <a:buChar char="§"/>
            </a:pPr>
            <a:r>
              <a:rPr lang="en-US" sz="2400" dirty="0"/>
              <a:t>It gets its name from the bowtie shape of the diagram, which separates proactive and reactive risk management.</a:t>
            </a:r>
          </a:p>
          <a:p>
            <a:pPr marL="342900" indent="-342900">
              <a:buFont typeface="Wingdings" panose="05000000000000000000" pitchFamily="2" charset="2"/>
              <a:buChar char="§"/>
            </a:pPr>
            <a:r>
              <a:rPr lang="en-US" sz="2400" dirty="0"/>
              <a:t>The starting point is to map out the incident using a hazard and the ‘top event’, or point at which the hazard becomes active. </a:t>
            </a:r>
            <a:endParaRPr lang="ar-EG" sz="2400" dirty="0"/>
          </a:p>
        </p:txBody>
      </p:sp>
      <p:pic>
        <p:nvPicPr>
          <p:cNvPr id="3" name="Picture 2">
            <a:extLst>
              <a:ext uri="{FF2B5EF4-FFF2-40B4-BE49-F238E27FC236}">
                <a16:creationId xmlns:a16="http://schemas.microsoft.com/office/drawing/2014/main" id="{A2BCA9F5-F5BF-4581-95FF-67E5AF1466D3}"/>
              </a:ext>
            </a:extLst>
          </p:cNvPr>
          <p:cNvPicPr>
            <a:picLocks noChangeAspect="1"/>
          </p:cNvPicPr>
          <p:nvPr/>
        </p:nvPicPr>
        <p:blipFill>
          <a:blip r:embed="rId2"/>
          <a:stretch>
            <a:fillRect/>
          </a:stretch>
        </p:blipFill>
        <p:spPr>
          <a:xfrm>
            <a:off x="6340081" y="1351507"/>
            <a:ext cx="5444200" cy="4084674"/>
          </a:xfrm>
          <a:prstGeom prst="rect">
            <a:avLst/>
          </a:prstGeom>
        </p:spPr>
      </p:pic>
    </p:spTree>
    <p:extLst>
      <p:ext uri="{BB962C8B-B14F-4D97-AF65-F5344CB8AC3E}">
        <p14:creationId xmlns:p14="http://schemas.microsoft.com/office/powerpoint/2010/main" val="3377434161"/>
      </p:ext>
    </p:extLst>
  </p:cSld>
  <p:clrMapOvr>
    <a:masterClrMapping/>
  </p:clrMapOvr>
  <mc:AlternateContent xmlns:mc="http://schemas.openxmlformats.org/markup-compatibility/2006" xmlns:p14="http://schemas.microsoft.com/office/powerpoint/2010/main">
    <mc:Choice Requires="p14">
      <p:transition spd="slow" p14:dur="2000" advTm="368"/>
    </mc:Choice>
    <mc:Fallback xmlns="">
      <p:transition spd="slow" advTm="368"/>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Picture 10">
            <a:extLst>
              <a:ext uri="{FF2B5EF4-FFF2-40B4-BE49-F238E27FC236}">
                <a16:creationId xmlns:a16="http://schemas.microsoft.com/office/drawing/2014/main" id="{267B2570-C8C7-4F93-88A9-CEBC7E705918}"/>
              </a:ext>
            </a:extLst>
          </p:cNvPr>
          <p:cNvPicPr>
            <a:picLocks noChangeAspect="1"/>
          </p:cNvPicPr>
          <p:nvPr/>
        </p:nvPicPr>
        <p:blipFill>
          <a:blip r:embed="rId2"/>
          <a:stretch>
            <a:fillRect/>
          </a:stretch>
        </p:blipFill>
        <p:spPr>
          <a:xfrm>
            <a:off x="1816920" y="1935677"/>
            <a:ext cx="8277101" cy="4329938"/>
          </a:xfrm>
          <a:prstGeom prst="rect">
            <a:avLst/>
          </a:prstGeom>
        </p:spPr>
      </p:pic>
      <p:sp>
        <p:nvSpPr>
          <p:cNvPr id="13" name="TextBox 12">
            <a:extLst>
              <a:ext uri="{FF2B5EF4-FFF2-40B4-BE49-F238E27FC236}">
                <a16:creationId xmlns:a16="http://schemas.microsoft.com/office/drawing/2014/main" id="{8CCCCA33-D7C1-4C92-8D81-88DDA3F500DB}"/>
              </a:ext>
            </a:extLst>
          </p:cNvPr>
          <p:cNvSpPr txBox="1"/>
          <p:nvPr/>
        </p:nvSpPr>
        <p:spPr>
          <a:xfrm>
            <a:off x="3760547" y="182382"/>
            <a:ext cx="4128422" cy="523220"/>
          </a:xfrm>
          <a:prstGeom prst="rect">
            <a:avLst/>
          </a:prstGeom>
          <a:noFill/>
        </p:spPr>
        <p:txBody>
          <a:bodyPr wrap="square">
            <a:spAutoFit/>
          </a:bodyPr>
          <a:lstStyle/>
          <a:p>
            <a:pPr algn="ctr"/>
            <a:r>
              <a:rPr lang="en-US" sz="2800" b="1" dirty="0"/>
              <a:t>Forms and models,2</a:t>
            </a:r>
            <a:endParaRPr lang="ar-EG" sz="2800" b="1" dirty="0"/>
          </a:p>
        </p:txBody>
      </p:sp>
      <p:sp>
        <p:nvSpPr>
          <p:cNvPr id="14" name="TextBox 13">
            <a:extLst>
              <a:ext uri="{FF2B5EF4-FFF2-40B4-BE49-F238E27FC236}">
                <a16:creationId xmlns:a16="http://schemas.microsoft.com/office/drawing/2014/main" id="{397F77A5-1DB7-491F-9CED-320ECF51A500}"/>
              </a:ext>
            </a:extLst>
          </p:cNvPr>
          <p:cNvSpPr txBox="1"/>
          <p:nvPr/>
        </p:nvSpPr>
        <p:spPr>
          <a:xfrm>
            <a:off x="2367247" y="1157251"/>
            <a:ext cx="6234544" cy="523220"/>
          </a:xfrm>
          <a:prstGeom prst="rect">
            <a:avLst/>
          </a:prstGeom>
          <a:noFill/>
        </p:spPr>
        <p:txBody>
          <a:bodyPr wrap="square">
            <a:spAutoFit/>
          </a:bodyPr>
          <a:lstStyle/>
          <a:p>
            <a:pPr algn="ctr" fontAlgn="base"/>
            <a:r>
              <a:rPr lang="en-US" sz="2800" b="1" i="0" u="sng" dirty="0">
                <a:solidFill>
                  <a:srgbClr val="C00000"/>
                </a:solidFill>
                <a:effectLst/>
                <a:latin typeface="-apple-system"/>
                <a:cs typeface="+mj-cs"/>
              </a:rPr>
              <a:t>Fishbone Diagram</a:t>
            </a:r>
          </a:p>
        </p:txBody>
      </p:sp>
    </p:spTree>
    <p:extLst>
      <p:ext uri="{BB962C8B-B14F-4D97-AF65-F5344CB8AC3E}">
        <p14:creationId xmlns:p14="http://schemas.microsoft.com/office/powerpoint/2010/main" val="3352544164"/>
      </p:ext>
    </p:extLst>
  </p:cSld>
  <p:clrMapOvr>
    <a:masterClrMapping/>
  </p:clrMapOvr>
  <mc:AlternateContent xmlns:mc="http://schemas.openxmlformats.org/markup-compatibility/2006" xmlns:p14="http://schemas.microsoft.com/office/powerpoint/2010/main">
    <mc:Choice Requires="p14">
      <p:transition spd="slow" p14:dur="2000" advTm="368"/>
    </mc:Choice>
    <mc:Fallback xmlns="">
      <p:transition spd="slow" advTm="368"/>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3" name="TextBox 12">
            <a:extLst>
              <a:ext uri="{FF2B5EF4-FFF2-40B4-BE49-F238E27FC236}">
                <a16:creationId xmlns:a16="http://schemas.microsoft.com/office/drawing/2014/main" id="{8CCCCA33-D7C1-4C92-8D81-88DDA3F500DB}"/>
              </a:ext>
            </a:extLst>
          </p:cNvPr>
          <p:cNvSpPr txBox="1"/>
          <p:nvPr/>
        </p:nvSpPr>
        <p:spPr>
          <a:xfrm>
            <a:off x="3760547" y="182382"/>
            <a:ext cx="4128422" cy="523220"/>
          </a:xfrm>
          <a:prstGeom prst="rect">
            <a:avLst/>
          </a:prstGeom>
          <a:noFill/>
        </p:spPr>
        <p:txBody>
          <a:bodyPr wrap="square">
            <a:spAutoFit/>
          </a:bodyPr>
          <a:lstStyle/>
          <a:p>
            <a:pPr algn="ctr"/>
            <a:r>
              <a:rPr lang="en-US" sz="2800" b="1" dirty="0"/>
              <a:t>Forms and models</a:t>
            </a:r>
            <a:endParaRPr lang="ar-EG" sz="2800" b="1" dirty="0"/>
          </a:p>
        </p:txBody>
      </p:sp>
      <p:sp>
        <p:nvSpPr>
          <p:cNvPr id="14" name="TextBox 13">
            <a:extLst>
              <a:ext uri="{FF2B5EF4-FFF2-40B4-BE49-F238E27FC236}">
                <a16:creationId xmlns:a16="http://schemas.microsoft.com/office/drawing/2014/main" id="{397F77A5-1DB7-491F-9CED-320ECF51A500}"/>
              </a:ext>
            </a:extLst>
          </p:cNvPr>
          <p:cNvSpPr txBox="1"/>
          <p:nvPr/>
        </p:nvSpPr>
        <p:spPr>
          <a:xfrm>
            <a:off x="2367247" y="1157251"/>
            <a:ext cx="6234544" cy="523220"/>
          </a:xfrm>
          <a:prstGeom prst="rect">
            <a:avLst/>
          </a:prstGeom>
          <a:noFill/>
        </p:spPr>
        <p:txBody>
          <a:bodyPr wrap="square">
            <a:spAutoFit/>
          </a:bodyPr>
          <a:lstStyle/>
          <a:p>
            <a:pPr algn="ctr" fontAlgn="base"/>
            <a:r>
              <a:rPr lang="en-US" sz="2800" b="1" i="0" u="sng" dirty="0">
                <a:solidFill>
                  <a:srgbClr val="C00000"/>
                </a:solidFill>
                <a:effectLst/>
                <a:latin typeface="-apple-system"/>
                <a:cs typeface="+mj-cs"/>
              </a:rPr>
              <a:t>Fishbone Diagram</a:t>
            </a:r>
          </a:p>
        </p:txBody>
      </p:sp>
      <p:sp>
        <p:nvSpPr>
          <p:cNvPr id="15" name="TextBox 14">
            <a:extLst>
              <a:ext uri="{FF2B5EF4-FFF2-40B4-BE49-F238E27FC236}">
                <a16:creationId xmlns:a16="http://schemas.microsoft.com/office/drawing/2014/main" id="{4982D5C5-AF29-4C49-AE9A-C4ED4987A2B0}"/>
              </a:ext>
            </a:extLst>
          </p:cNvPr>
          <p:cNvSpPr txBox="1"/>
          <p:nvPr/>
        </p:nvSpPr>
        <p:spPr>
          <a:xfrm>
            <a:off x="546266" y="1871611"/>
            <a:ext cx="11079678" cy="3903954"/>
          </a:xfrm>
          <a:prstGeom prst="rect">
            <a:avLst/>
          </a:prstGeom>
          <a:noFill/>
        </p:spPr>
        <p:txBody>
          <a:bodyPr wrap="square">
            <a:spAutoFit/>
          </a:bodyPr>
          <a:lstStyle/>
          <a:p>
            <a:pPr marL="285750" indent="-285750">
              <a:lnSpc>
                <a:spcPct val="150000"/>
              </a:lnSpc>
              <a:buFont typeface="Wingdings" panose="05000000000000000000" pitchFamily="2" charset="2"/>
              <a:buChar char="§"/>
            </a:pPr>
            <a:r>
              <a:rPr lang="en-US" sz="2400" dirty="0"/>
              <a:t>Developed by Kaoru Ishikawa of Japan.</a:t>
            </a:r>
          </a:p>
          <a:p>
            <a:pPr marL="285750" indent="-285750">
              <a:lnSpc>
                <a:spcPct val="150000"/>
              </a:lnSpc>
              <a:buFont typeface="Wingdings" panose="05000000000000000000" pitchFamily="2" charset="2"/>
              <a:buChar char="§"/>
            </a:pPr>
            <a:r>
              <a:rPr lang="en-US" sz="2400" dirty="0"/>
              <a:t>To find out probable or potential that contributes to problem/effect.</a:t>
            </a:r>
          </a:p>
          <a:p>
            <a:pPr marL="285750" indent="-285750">
              <a:lnSpc>
                <a:spcPct val="150000"/>
              </a:lnSpc>
              <a:buFont typeface="Wingdings" panose="05000000000000000000" pitchFamily="2" charset="2"/>
              <a:buChar char="§"/>
            </a:pPr>
            <a:r>
              <a:rPr lang="en-US" sz="2400" dirty="0"/>
              <a:t>The brainstorming technique is used to identify potential causes.</a:t>
            </a:r>
          </a:p>
          <a:p>
            <a:pPr marL="285750" indent="-285750">
              <a:lnSpc>
                <a:spcPct val="150000"/>
              </a:lnSpc>
              <a:buFont typeface="Wingdings" panose="05000000000000000000" pitchFamily="2" charset="2"/>
              <a:buChar char="§"/>
            </a:pPr>
            <a:r>
              <a:rPr lang="en-US" sz="2400" dirty="0"/>
              <a:t>4M or 6M factors analysis done in brainstorming.</a:t>
            </a:r>
          </a:p>
          <a:p>
            <a:pPr>
              <a:lnSpc>
                <a:spcPct val="150000"/>
              </a:lnSpc>
            </a:pPr>
            <a:r>
              <a:rPr lang="en-US" sz="2400" dirty="0">
                <a:solidFill>
                  <a:srgbClr val="C00000"/>
                </a:solidFill>
                <a:latin typeface="+mj-lt"/>
              </a:rPr>
              <a:t>“</a:t>
            </a:r>
            <a:r>
              <a:rPr lang="en-US" sz="2400" b="0" i="0" dirty="0">
                <a:solidFill>
                  <a:srgbClr val="C00000"/>
                </a:solidFill>
                <a:effectLst/>
                <a:latin typeface="+mj-lt"/>
              </a:rPr>
              <a:t>4M or 6M factors are – Man, Machine, Method, Material, Measurement, and Mother nature also called Environment “</a:t>
            </a:r>
            <a:endParaRPr lang="en-US" sz="2400" dirty="0">
              <a:solidFill>
                <a:srgbClr val="C00000"/>
              </a:solidFill>
              <a:latin typeface="+mj-lt"/>
            </a:endParaRPr>
          </a:p>
          <a:p>
            <a:pPr marL="285750" indent="-285750">
              <a:lnSpc>
                <a:spcPct val="150000"/>
              </a:lnSpc>
              <a:buFont typeface="Wingdings" panose="05000000000000000000" pitchFamily="2" charset="2"/>
              <a:buChar char="§"/>
            </a:pPr>
            <a:r>
              <a:rPr lang="en-US" sz="2400" dirty="0"/>
              <a:t>Helps to identify the root cause of the problem</a:t>
            </a:r>
            <a:endParaRPr lang="ar-EG" sz="2400" dirty="0"/>
          </a:p>
        </p:txBody>
      </p:sp>
    </p:spTree>
    <p:extLst>
      <p:ext uri="{BB962C8B-B14F-4D97-AF65-F5344CB8AC3E}">
        <p14:creationId xmlns:p14="http://schemas.microsoft.com/office/powerpoint/2010/main" val="674074090"/>
      </p:ext>
    </p:extLst>
  </p:cSld>
  <p:clrMapOvr>
    <a:masterClrMapping/>
  </p:clrMapOvr>
  <mc:AlternateContent xmlns:mc="http://schemas.openxmlformats.org/markup-compatibility/2006" xmlns:p14="http://schemas.microsoft.com/office/powerpoint/2010/main">
    <mc:Choice Requires="p14">
      <p:transition spd="slow" p14:dur="2000" advTm="368"/>
    </mc:Choice>
    <mc:Fallback xmlns="">
      <p:transition spd="slow" advTm="368"/>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itle 1"/>
          <p:cNvSpPr>
            <a:spLocks noGrp="1"/>
          </p:cNvSpPr>
          <p:nvPr>
            <p:ph type="title"/>
          </p:nvPr>
        </p:nvSpPr>
        <p:spPr>
          <a:xfrm>
            <a:off x="3388473" y="209642"/>
            <a:ext cx="5112311" cy="655264"/>
          </a:xfrm>
        </p:spPr>
        <p:txBody>
          <a:bodyPr>
            <a:normAutofit/>
          </a:bodyPr>
          <a:lstStyle/>
          <a:p>
            <a:pPr algn="ctr"/>
            <a:r>
              <a:rPr lang="en-US" sz="2800" b="1" dirty="0"/>
              <a:t>SO,….. CCA Format, 1</a:t>
            </a:r>
          </a:p>
        </p:txBody>
      </p:sp>
      <p:sp>
        <p:nvSpPr>
          <p:cNvPr id="13" name="Content Placeholder 2">
            <a:extLst>
              <a:ext uri="{FF2B5EF4-FFF2-40B4-BE49-F238E27FC236}">
                <a16:creationId xmlns:a16="http://schemas.microsoft.com/office/drawing/2014/main" id="{E32CF287-2C68-445C-B6C8-B56FC97EFAF0}"/>
              </a:ext>
            </a:extLst>
          </p:cNvPr>
          <p:cNvSpPr txBox="1">
            <a:spLocks/>
          </p:cNvSpPr>
          <p:nvPr/>
        </p:nvSpPr>
        <p:spPr>
          <a:xfrm>
            <a:off x="486888" y="1421866"/>
            <a:ext cx="11222182" cy="481781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Font typeface="Arial" panose="020B0604020202020204" pitchFamily="34" charset="0"/>
              <a:buNone/>
            </a:pPr>
            <a:r>
              <a:rPr lang="en-US" sz="2400" dirty="0">
                <a:solidFill>
                  <a:prstClr val="black"/>
                </a:solidFill>
              </a:rPr>
              <a:t>CCA, similar to FTA, uses diagrams to represent failure events and their connections that define pathways to a particular risk event of interest. </a:t>
            </a:r>
          </a:p>
          <a:p>
            <a:pPr marL="0" indent="0" algn="just">
              <a:lnSpc>
                <a:spcPct val="150000"/>
              </a:lnSpc>
              <a:buFont typeface="Arial" panose="020B0604020202020204" pitchFamily="34" charset="0"/>
              <a:buNone/>
            </a:pPr>
            <a:r>
              <a:rPr lang="en-US" sz="2400" dirty="0">
                <a:solidFill>
                  <a:prstClr val="black"/>
                </a:solidFill>
              </a:rPr>
              <a:t>However, unlike FTA, CCA is organized according to a timeline. </a:t>
            </a:r>
          </a:p>
          <a:p>
            <a:pPr marL="0" indent="0" algn="just">
              <a:lnSpc>
                <a:spcPct val="150000"/>
              </a:lnSpc>
              <a:buFont typeface="Arial" panose="020B0604020202020204" pitchFamily="34" charset="0"/>
              <a:buNone/>
            </a:pPr>
            <a:r>
              <a:rPr lang="en-US" sz="2400" dirty="0">
                <a:solidFill>
                  <a:prstClr val="black"/>
                </a:solidFill>
              </a:rPr>
              <a:t>The simplest version of a CCA is structured like a bowtie shown in Figure 3.10 where the risk event (the primary event) is positioned in the middle of the bowtie.</a:t>
            </a:r>
          </a:p>
          <a:p>
            <a:pPr marL="0" indent="0" algn="just">
              <a:lnSpc>
                <a:spcPct val="150000"/>
              </a:lnSpc>
              <a:buNone/>
            </a:pPr>
            <a:r>
              <a:rPr lang="en-US" sz="2400" dirty="0">
                <a:solidFill>
                  <a:prstClr val="black"/>
                </a:solidFill>
              </a:rPr>
              <a:t>The sequence of events that are considered causes is drawn to the left of the bowtie. These events are initiating events that lead up to the primary event. </a:t>
            </a:r>
          </a:p>
          <a:p>
            <a:pPr marL="0" indent="0" algn="just">
              <a:lnSpc>
                <a:spcPct val="150000"/>
              </a:lnSpc>
              <a:buFont typeface="Arial" panose="020B0604020202020204" pitchFamily="34" charset="0"/>
              <a:buNone/>
            </a:pPr>
            <a:endParaRPr lang="en-US" sz="2400" dirty="0">
              <a:solidFill>
                <a:prstClr val="black"/>
              </a:solidFill>
            </a:endParaRPr>
          </a:p>
        </p:txBody>
      </p:sp>
    </p:spTree>
    <p:extLst>
      <p:ext uri="{BB962C8B-B14F-4D97-AF65-F5344CB8AC3E}">
        <p14:creationId xmlns:p14="http://schemas.microsoft.com/office/powerpoint/2010/main" val="511002624"/>
      </p:ext>
    </p:extLst>
  </p:cSld>
  <p:clrMapOvr>
    <a:masterClrMapping/>
  </p:clrMapOvr>
  <mc:AlternateContent xmlns:mc="http://schemas.openxmlformats.org/markup-compatibility/2006" xmlns:p14="http://schemas.microsoft.com/office/powerpoint/2010/main">
    <mc:Choice Requires="p14">
      <p:transition spd="slow" p14:dur="2000" advTm="368"/>
    </mc:Choice>
    <mc:Fallback xmlns="">
      <p:transition spd="slow" advTm="368"/>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Content Placeholder 2">
            <a:extLst>
              <a:ext uri="{FF2B5EF4-FFF2-40B4-BE49-F238E27FC236}">
                <a16:creationId xmlns:a16="http://schemas.microsoft.com/office/drawing/2014/main" id="{2D4B9EF7-AA38-4A22-8A5C-1BC68B3FD4C3}"/>
              </a:ext>
            </a:extLst>
          </p:cNvPr>
          <p:cNvSpPr txBox="1">
            <a:spLocks/>
          </p:cNvSpPr>
          <p:nvPr/>
        </p:nvSpPr>
        <p:spPr>
          <a:xfrm>
            <a:off x="641267" y="950033"/>
            <a:ext cx="11079677" cy="560020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Font typeface="Arial" panose="020B0604020202020204" pitchFamily="34" charset="0"/>
              <a:buNone/>
            </a:pPr>
            <a:r>
              <a:rPr lang="en-US" sz="2400" dirty="0">
                <a:solidFill>
                  <a:prstClr val="black"/>
                </a:solidFill>
              </a:rPr>
              <a:t>The initiating events can be drawn as an FTA where several levels and sublevels of causality are depicted and where the top event is the primary event. </a:t>
            </a:r>
          </a:p>
          <a:p>
            <a:pPr marL="0" indent="0">
              <a:lnSpc>
                <a:spcPct val="150000"/>
              </a:lnSpc>
              <a:buFont typeface="Arial" panose="020B0604020202020204" pitchFamily="34" charset="0"/>
              <a:buNone/>
            </a:pPr>
            <a:r>
              <a:rPr lang="en-US" sz="2400" dirty="0">
                <a:solidFill>
                  <a:prstClr val="black"/>
                </a:solidFill>
              </a:rPr>
              <a:t>As described in the earlier section, FTA is useful to show how various events may combine to lead up to the primary event.</a:t>
            </a:r>
          </a:p>
          <a:p>
            <a:pPr marL="0" indent="0">
              <a:lnSpc>
                <a:spcPct val="150000"/>
              </a:lnSpc>
              <a:buNone/>
            </a:pPr>
            <a:r>
              <a:rPr lang="en-US" sz="2400" dirty="0">
                <a:solidFill>
                  <a:prstClr val="black"/>
                </a:solidFill>
              </a:rPr>
              <a:t>The sequence of events that are considered consequences is drawn to the right of the bowtie. </a:t>
            </a:r>
          </a:p>
          <a:p>
            <a:pPr marL="0" indent="0">
              <a:lnSpc>
                <a:spcPct val="150000"/>
              </a:lnSpc>
              <a:buNone/>
            </a:pPr>
            <a:r>
              <a:rPr lang="en-US" sz="2400" dirty="0">
                <a:solidFill>
                  <a:prstClr val="black"/>
                </a:solidFill>
              </a:rPr>
              <a:t>These events occur as a result of the primary event and are known as the damage chain. </a:t>
            </a:r>
          </a:p>
          <a:p>
            <a:pPr marL="0" indent="0">
              <a:lnSpc>
                <a:spcPct val="150000"/>
              </a:lnSpc>
              <a:buNone/>
            </a:pPr>
            <a:r>
              <a:rPr lang="en-US" sz="2400" dirty="0">
                <a:solidFill>
                  <a:prstClr val="black"/>
                </a:solidFill>
              </a:rPr>
              <a:t>Damage chains can be drawn as an event tree analysis (ETA) to enumerate the possible follow-up risk events (consequences) that may arise from the primary event. </a:t>
            </a:r>
          </a:p>
          <a:p>
            <a:pPr marL="0" indent="0">
              <a:lnSpc>
                <a:spcPct val="150000"/>
              </a:lnSpc>
              <a:buNone/>
            </a:pPr>
            <a:endParaRPr lang="en-US" sz="2400" dirty="0">
              <a:solidFill>
                <a:prstClr val="black"/>
              </a:solidFill>
            </a:endParaRPr>
          </a:p>
          <a:p>
            <a:pPr marL="0" indent="0">
              <a:lnSpc>
                <a:spcPct val="150000"/>
              </a:lnSpc>
              <a:buNone/>
            </a:pPr>
            <a:endParaRPr lang="en-US" sz="2400" dirty="0">
              <a:solidFill>
                <a:prstClr val="black"/>
              </a:solidFill>
            </a:endParaRPr>
          </a:p>
          <a:p>
            <a:pPr marL="0" indent="0">
              <a:lnSpc>
                <a:spcPct val="150000"/>
              </a:lnSpc>
              <a:buFont typeface="Arial" panose="020B0604020202020204" pitchFamily="34" charset="0"/>
              <a:buNone/>
            </a:pPr>
            <a:endParaRPr lang="en-US" sz="2400" dirty="0">
              <a:solidFill>
                <a:prstClr val="black"/>
              </a:solidFill>
            </a:endParaRPr>
          </a:p>
        </p:txBody>
      </p:sp>
      <p:sp>
        <p:nvSpPr>
          <p:cNvPr id="13" name="Title 1">
            <a:extLst>
              <a:ext uri="{FF2B5EF4-FFF2-40B4-BE49-F238E27FC236}">
                <a16:creationId xmlns:a16="http://schemas.microsoft.com/office/drawing/2014/main" id="{AC48FBFA-C8BA-40E8-A9D6-0403DAC03DF1}"/>
              </a:ext>
            </a:extLst>
          </p:cNvPr>
          <p:cNvSpPr>
            <a:spLocks noGrp="1"/>
          </p:cNvSpPr>
          <p:nvPr>
            <p:ph type="title"/>
          </p:nvPr>
        </p:nvSpPr>
        <p:spPr>
          <a:xfrm>
            <a:off x="3388473" y="209642"/>
            <a:ext cx="5112311" cy="655264"/>
          </a:xfrm>
        </p:spPr>
        <p:txBody>
          <a:bodyPr>
            <a:normAutofit/>
          </a:bodyPr>
          <a:lstStyle/>
          <a:p>
            <a:pPr algn="ctr"/>
            <a:r>
              <a:rPr lang="en-US" sz="2800" b="1" dirty="0"/>
              <a:t>SO,….. CCA Format, 2</a:t>
            </a:r>
          </a:p>
        </p:txBody>
      </p:sp>
    </p:spTree>
    <p:extLst>
      <p:ext uri="{BB962C8B-B14F-4D97-AF65-F5344CB8AC3E}">
        <p14:creationId xmlns:p14="http://schemas.microsoft.com/office/powerpoint/2010/main" val="702169703"/>
      </p:ext>
    </p:extLst>
  </p:cSld>
  <p:clrMapOvr>
    <a:masterClrMapping/>
  </p:clrMapOvr>
  <mc:AlternateContent xmlns:mc="http://schemas.openxmlformats.org/markup-compatibility/2006" xmlns:p14="http://schemas.microsoft.com/office/powerpoint/2010/main">
    <mc:Choice Requires="p14">
      <p:transition spd="slow" p14:dur="2000" advTm="368"/>
    </mc:Choice>
    <mc:Fallback xmlns="">
      <p:transition spd="slow" advTm="368"/>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Content Placeholder 2">
            <a:extLst>
              <a:ext uri="{FF2B5EF4-FFF2-40B4-BE49-F238E27FC236}">
                <a16:creationId xmlns:a16="http://schemas.microsoft.com/office/drawing/2014/main" id="{84D8F2F4-E5C5-4F46-BBEF-7E3D8582117E}"/>
              </a:ext>
            </a:extLst>
          </p:cNvPr>
          <p:cNvSpPr txBox="1">
            <a:spLocks/>
          </p:cNvSpPr>
          <p:nvPr/>
        </p:nvSpPr>
        <p:spPr>
          <a:xfrm>
            <a:off x="522513" y="1196235"/>
            <a:ext cx="11210307" cy="492419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buFont typeface="Wingdings" panose="05000000000000000000" pitchFamily="2" charset="2"/>
              <a:buChar char="ü"/>
            </a:pPr>
            <a:r>
              <a:rPr lang="en-US" sz="2400" dirty="0">
                <a:solidFill>
                  <a:prstClr val="black"/>
                </a:solidFill>
              </a:rPr>
              <a:t>For example, consider the primary event a fire starts. The follow-up events that are considered are (1) fire detection, (2) fire alarm, and (3) fire sprinkler. For each follow-up event, possible outcomes are enumerated. </a:t>
            </a:r>
          </a:p>
          <a:p>
            <a:pPr algn="just">
              <a:lnSpc>
                <a:spcPct val="150000"/>
              </a:lnSpc>
              <a:buFont typeface="Wingdings" panose="05000000000000000000" pitchFamily="2" charset="2"/>
              <a:buChar char="ü"/>
            </a:pPr>
            <a:r>
              <a:rPr lang="en-US" sz="2600" dirty="0">
                <a:solidFill>
                  <a:prstClr val="black"/>
                </a:solidFill>
              </a:rPr>
              <a:t>For fire detection, two things can possibly happen—the fire detection works or fire detection does not work. Note that in this example, each succeeding event has two possible mutually </a:t>
            </a:r>
            <a:r>
              <a:rPr lang="ar-EG" sz="2600" dirty="0">
                <a:solidFill>
                  <a:prstClr val="black"/>
                </a:solidFill>
                <a:cs typeface="Arial" panose="020B0604020202020204" pitchFamily="34" charset="0"/>
              </a:rPr>
              <a:t>متبادل</a:t>
            </a:r>
            <a:r>
              <a:rPr lang="en-US" sz="2600" dirty="0">
                <a:solidFill>
                  <a:prstClr val="black"/>
                </a:solidFill>
              </a:rPr>
              <a:t> exclusive outcomes that can occur. In many cases, there may be more than two outcomes.</a:t>
            </a:r>
          </a:p>
          <a:p>
            <a:pPr marL="0" indent="0" algn="just">
              <a:lnSpc>
                <a:spcPct val="150000"/>
              </a:lnSpc>
              <a:buFont typeface="Arial" panose="020B0604020202020204" pitchFamily="34" charset="0"/>
              <a:buNone/>
            </a:pPr>
            <a:endParaRPr lang="en-US" sz="2400" dirty="0">
              <a:solidFill>
                <a:prstClr val="black"/>
              </a:solidFill>
            </a:endParaRPr>
          </a:p>
        </p:txBody>
      </p:sp>
      <p:sp>
        <p:nvSpPr>
          <p:cNvPr id="13" name="TextBox 12">
            <a:extLst>
              <a:ext uri="{FF2B5EF4-FFF2-40B4-BE49-F238E27FC236}">
                <a16:creationId xmlns:a16="http://schemas.microsoft.com/office/drawing/2014/main" id="{4DAC2490-1419-4C07-8D20-5BD63DDF4001}"/>
              </a:ext>
            </a:extLst>
          </p:cNvPr>
          <p:cNvSpPr txBox="1"/>
          <p:nvPr/>
        </p:nvSpPr>
        <p:spPr>
          <a:xfrm>
            <a:off x="4221681" y="313800"/>
            <a:ext cx="3022269" cy="523220"/>
          </a:xfrm>
          <a:prstGeom prst="rect">
            <a:avLst/>
          </a:prstGeom>
          <a:noFill/>
        </p:spPr>
        <p:txBody>
          <a:bodyPr wrap="square">
            <a:spAutoFit/>
          </a:bodyPr>
          <a:lstStyle/>
          <a:p>
            <a:pPr algn="ctr"/>
            <a:r>
              <a:rPr lang="en-US" sz="2800" b="1" dirty="0">
                <a:solidFill>
                  <a:prstClr val="black"/>
                </a:solidFill>
              </a:rPr>
              <a:t>An example,1</a:t>
            </a:r>
            <a:endParaRPr lang="ar-EG" sz="2800" b="1" dirty="0"/>
          </a:p>
        </p:txBody>
      </p:sp>
    </p:spTree>
    <p:extLst>
      <p:ext uri="{BB962C8B-B14F-4D97-AF65-F5344CB8AC3E}">
        <p14:creationId xmlns:p14="http://schemas.microsoft.com/office/powerpoint/2010/main" val="4062199877"/>
      </p:ext>
    </p:extLst>
  </p:cSld>
  <p:clrMapOvr>
    <a:masterClrMapping/>
  </p:clrMapOvr>
  <mc:AlternateContent xmlns:mc="http://schemas.openxmlformats.org/markup-compatibility/2006" xmlns:p14="http://schemas.microsoft.com/office/powerpoint/2010/main">
    <mc:Choice Requires="p14">
      <p:transition spd="slow" p14:dur="2000" advTm="368"/>
    </mc:Choice>
    <mc:Fallback xmlns="">
      <p:transition spd="slow" advTm="368"/>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Content Placeholder 2">
            <a:extLst>
              <a:ext uri="{FF2B5EF4-FFF2-40B4-BE49-F238E27FC236}">
                <a16:creationId xmlns:a16="http://schemas.microsoft.com/office/drawing/2014/main" id="{278AAA0E-F7FD-4F8C-8617-516DCCB9EA0D}"/>
              </a:ext>
            </a:extLst>
          </p:cNvPr>
          <p:cNvSpPr txBox="1">
            <a:spLocks/>
          </p:cNvSpPr>
          <p:nvPr/>
        </p:nvSpPr>
        <p:spPr>
          <a:xfrm>
            <a:off x="463137" y="1516864"/>
            <a:ext cx="11293434" cy="381515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Font typeface="Arial" panose="020B0604020202020204" pitchFamily="34" charset="0"/>
              <a:buNone/>
            </a:pPr>
            <a:r>
              <a:rPr lang="en-US" sz="2400" dirty="0">
                <a:solidFill>
                  <a:prstClr val="black"/>
                </a:solidFill>
              </a:rPr>
              <a:t>CCA can be used fairly directly for quantification of risk and probabilities, but the diagrams can become exhaustive and cumbersome. </a:t>
            </a:r>
          </a:p>
          <a:p>
            <a:pPr marL="0" indent="0" algn="just">
              <a:lnSpc>
                <a:spcPct val="150000"/>
              </a:lnSpc>
              <a:buFont typeface="Arial" panose="020B0604020202020204" pitchFamily="34" charset="0"/>
              <a:buNone/>
            </a:pPr>
            <a:r>
              <a:rPr lang="en-US" sz="2400" dirty="0">
                <a:solidFill>
                  <a:prstClr val="black"/>
                </a:solidFill>
              </a:rPr>
              <a:t>Because of this, </a:t>
            </a:r>
          </a:p>
          <a:p>
            <a:pPr marL="0" indent="0" algn="just">
              <a:lnSpc>
                <a:spcPct val="150000"/>
              </a:lnSpc>
              <a:buFont typeface="Arial" panose="020B0604020202020204" pitchFamily="34" charset="0"/>
              <a:buNone/>
            </a:pPr>
            <a:r>
              <a:rPr lang="en-US" sz="2400" dirty="0">
                <a:solidFill>
                  <a:prstClr val="black"/>
                </a:solidFill>
              </a:rPr>
              <a:t>CCA is not as widely used as FTA or ETA. </a:t>
            </a:r>
          </a:p>
          <a:p>
            <a:pPr marL="0" indent="0" algn="just">
              <a:lnSpc>
                <a:spcPct val="150000"/>
              </a:lnSpc>
              <a:buFont typeface="Arial" panose="020B0604020202020204" pitchFamily="34" charset="0"/>
              <a:buNone/>
            </a:pPr>
            <a:r>
              <a:rPr lang="en-US" sz="2400" dirty="0">
                <a:solidFill>
                  <a:prstClr val="black"/>
                </a:solidFill>
              </a:rPr>
              <a:t>Fault and event trees are easier to follow and so tend to be preferred for presentation of the separate parts of the analysis.</a:t>
            </a:r>
          </a:p>
        </p:txBody>
      </p:sp>
      <p:sp>
        <p:nvSpPr>
          <p:cNvPr id="13" name="TextBox 12">
            <a:extLst>
              <a:ext uri="{FF2B5EF4-FFF2-40B4-BE49-F238E27FC236}">
                <a16:creationId xmlns:a16="http://schemas.microsoft.com/office/drawing/2014/main" id="{A51F21EE-3E94-4361-ABCE-EA5ABF1826B7}"/>
              </a:ext>
            </a:extLst>
          </p:cNvPr>
          <p:cNvSpPr txBox="1"/>
          <p:nvPr/>
        </p:nvSpPr>
        <p:spPr>
          <a:xfrm>
            <a:off x="4221681" y="313800"/>
            <a:ext cx="3022269" cy="523220"/>
          </a:xfrm>
          <a:prstGeom prst="rect">
            <a:avLst/>
          </a:prstGeom>
          <a:noFill/>
        </p:spPr>
        <p:txBody>
          <a:bodyPr wrap="square">
            <a:spAutoFit/>
          </a:bodyPr>
          <a:lstStyle/>
          <a:p>
            <a:pPr algn="ctr"/>
            <a:r>
              <a:rPr lang="en-US" sz="2800" b="1" dirty="0">
                <a:solidFill>
                  <a:prstClr val="black"/>
                </a:solidFill>
              </a:rPr>
              <a:t>An example,2</a:t>
            </a:r>
            <a:endParaRPr lang="ar-EG" sz="2800" b="1" dirty="0"/>
          </a:p>
        </p:txBody>
      </p:sp>
    </p:spTree>
    <p:extLst>
      <p:ext uri="{BB962C8B-B14F-4D97-AF65-F5344CB8AC3E}">
        <p14:creationId xmlns:p14="http://schemas.microsoft.com/office/powerpoint/2010/main" val="673226141"/>
      </p:ext>
    </p:extLst>
  </p:cSld>
  <p:clrMapOvr>
    <a:masterClrMapping/>
  </p:clrMapOvr>
  <mc:AlternateContent xmlns:mc="http://schemas.openxmlformats.org/markup-compatibility/2006" xmlns:p14="http://schemas.microsoft.com/office/powerpoint/2010/main">
    <mc:Choice Requires="p14">
      <p:transition spd="slow" p14:dur="2000" advTm="368"/>
    </mc:Choice>
    <mc:Fallback xmlns="">
      <p:transition spd="slow" advTm="368"/>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3" name="TextBox 12">
            <a:extLst>
              <a:ext uri="{FF2B5EF4-FFF2-40B4-BE49-F238E27FC236}">
                <a16:creationId xmlns:a16="http://schemas.microsoft.com/office/drawing/2014/main" id="{A51F21EE-3E94-4361-ABCE-EA5ABF1826B7}"/>
              </a:ext>
            </a:extLst>
          </p:cNvPr>
          <p:cNvSpPr txBox="1"/>
          <p:nvPr/>
        </p:nvSpPr>
        <p:spPr>
          <a:xfrm>
            <a:off x="4221681" y="313800"/>
            <a:ext cx="3022269" cy="523220"/>
          </a:xfrm>
          <a:prstGeom prst="rect">
            <a:avLst/>
          </a:prstGeom>
          <a:noFill/>
        </p:spPr>
        <p:txBody>
          <a:bodyPr wrap="square">
            <a:spAutoFit/>
          </a:bodyPr>
          <a:lstStyle/>
          <a:p>
            <a:pPr algn="ctr"/>
            <a:r>
              <a:rPr lang="en-US" sz="2800" b="1" dirty="0">
                <a:solidFill>
                  <a:prstClr val="black"/>
                </a:solidFill>
              </a:rPr>
              <a:t>An example,3</a:t>
            </a:r>
            <a:endParaRPr lang="ar-EG" sz="2800" b="1" dirty="0"/>
          </a:p>
        </p:txBody>
      </p:sp>
      <p:pic>
        <p:nvPicPr>
          <p:cNvPr id="3" name="Picture 2">
            <a:extLst>
              <a:ext uri="{FF2B5EF4-FFF2-40B4-BE49-F238E27FC236}">
                <a16:creationId xmlns:a16="http://schemas.microsoft.com/office/drawing/2014/main" id="{9681EA44-4789-4FD3-9EAB-237B8D48DA23}"/>
              </a:ext>
            </a:extLst>
          </p:cNvPr>
          <p:cNvPicPr>
            <a:picLocks noChangeAspect="1"/>
          </p:cNvPicPr>
          <p:nvPr/>
        </p:nvPicPr>
        <p:blipFill>
          <a:blip r:embed="rId2"/>
          <a:stretch>
            <a:fillRect/>
          </a:stretch>
        </p:blipFill>
        <p:spPr>
          <a:xfrm rot="5400000">
            <a:off x="3170716" y="-308749"/>
            <a:ext cx="5153887" cy="7980218"/>
          </a:xfrm>
          <a:prstGeom prst="rect">
            <a:avLst/>
          </a:prstGeom>
        </p:spPr>
      </p:pic>
    </p:spTree>
    <p:extLst>
      <p:ext uri="{BB962C8B-B14F-4D97-AF65-F5344CB8AC3E}">
        <p14:creationId xmlns:p14="http://schemas.microsoft.com/office/powerpoint/2010/main" val="4205550225"/>
      </p:ext>
    </p:extLst>
  </p:cSld>
  <p:clrMapOvr>
    <a:masterClrMapping/>
  </p:clrMapOvr>
  <mc:AlternateContent xmlns:mc="http://schemas.openxmlformats.org/markup-compatibility/2006" xmlns:p14="http://schemas.microsoft.com/office/powerpoint/2010/main">
    <mc:Choice Requires="p14">
      <p:transition spd="slow" p14:dur="2000" advTm="368"/>
    </mc:Choice>
    <mc:Fallback xmlns="">
      <p:transition spd="slow" advTm="368"/>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itle 1"/>
          <p:cNvSpPr>
            <a:spLocks noGrp="1"/>
          </p:cNvSpPr>
          <p:nvPr>
            <p:ph type="title"/>
          </p:nvPr>
        </p:nvSpPr>
        <p:spPr>
          <a:xfrm>
            <a:off x="2918140" y="238206"/>
            <a:ext cx="6251484" cy="655264"/>
          </a:xfrm>
        </p:spPr>
        <p:txBody>
          <a:bodyPr>
            <a:normAutofit/>
          </a:bodyPr>
          <a:lstStyle/>
          <a:p>
            <a:pPr algn="ctr"/>
            <a:r>
              <a:rPr lang="en-US" sz="2800" b="1" dirty="0"/>
              <a:t>Generalized steps for CCA</a:t>
            </a:r>
          </a:p>
        </p:txBody>
      </p:sp>
      <p:sp>
        <p:nvSpPr>
          <p:cNvPr id="13" name="Content Placeholder 2">
            <a:extLst>
              <a:ext uri="{FF2B5EF4-FFF2-40B4-BE49-F238E27FC236}">
                <a16:creationId xmlns:a16="http://schemas.microsoft.com/office/drawing/2014/main" id="{54D95434-753B-4A1E-A09D-637CD9194898}"/>
              </a:ext>
            </a:extLst>
          </p:cNvPr>
          <p:cNvSpPr txBox="1">
            <a:spLocks/>
          </p:cNvSpPr>
          <p:nvPr/>
        </p:nvSpPr>
        <p:spPr>
          <a:xfrm>
            <a:off x="553332" y="1087813"/>
            <a:ext cx="11058525" cy="5370427"/>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Font typeface="Arial" panose="020B0604020202020204" pitchFamily="34" charset="0"/>
              <a:buNone/>
            </a:pPr>
            <a:r>
              <a:rPr lang="en-US" sz="2400" u="sng" dirty="0">
                <a:solidFill>
                  <a:prstClr val="black"/>
                </a:solidFill>
              </a:rPr>
              <a:t>1.  Define the system of interest.</a:t>
            </a:r>
          </a:p>
          <a:p>
            <a:pPr marL="0" indent="0">
              <a:lnSpc>
                <a:spcPct val="150000"/>
              </a:lnSpc>
              <a:buFont typeface="Arial" panose="020B0604020202020204" pitchFamily="34" charset="0"/>
              <a:buNone/>
            </a:pPr>
            <a:r>
              <a:rPr lang="en-US" sz="2400" u="sng" dirty="0">
                <a:solidFill>
                  <a:prstClr val="black"/>
                </a:solidFill>
              </a:rPr>
              <a:t>2.  Identify the primary event.</a:t>
            </a:r>
          </a:p>
          <a:p>
            <a:pPr marL="0" indent="0">
              <a:lnSpc>
                <a:spcPct val="150000"/>
              </a:lnSpc>
              <a:buFont typeface="Arial" panose="020B0604020202020204" pitchFamily="34" charset="0"/>
              <a:buNone/>
            </a:pPr>
            <a:r>
              <a:rPr lang="en-US" sz="2400" u="sng" dirty="0">
                <a:solidFill>
                  <a:prstClr val="black"/>
                </a:solidFill>
              </a:rPr>
              <a:t>3.  Generate the initiating chain (similar to FTA if applicable).</a:t>
            </a:r>
          </a:p>
          <a:p>
            <a:pPr>
              <a:lnSpc>
                <a:spcPct val="150000"/>
              </a:lnSpc>
            </a:pPr>
            <a:r>
              <a:rPr lang="en-US" sz="2400" dirty="0">
                <a:solidFill>
                  <a:prstClr val="black"/>
                </a:solidFill>
              </a:rPr>
              <a:t>Determine the underlying causes of the event.</a:t>
            </a:r>
          </a:p>
          <a:p>
            <a:pPr>
              <a:lnSpc>
                <a:spcPct val="150000"/>
              </a:lnSpc>
            </a:pPr>
            <a:r>
              <a:rPr lang="en-US" sz="2400" dirty="0">
                <a:solidFill>
                  <a:prstClr val="black"/>
                </a:solidFill>
              </a:rPr>
              <a:t>For each underlying cause, identify the causes or initiating events.</a:t>
            </a:r>
          </a:p>
          <a:p>
            <a:pPr>
              <a:lnSpc>
                <a:spcPct val="150000"/>
              </a:lnSpc>
            </a:pPr>
            <a:r>
              <a:rPr lang="en-US" sz="2400" dirty="0">
                <a:solidFill>
                  <a:prstClr val="black"/>
                </a:solidFill>
              </a:rPr>
              <a:t>Repeat until the underlying cause becomes uncontrollable.</a:t>
            </a:r>
          </a:p>
        </p:txBody>
      </p:sp>
    </p:spTree>
    <p:extLst>
      <p:ext uri="{BB962C8B-B14F-4D97-AF65-F5344CB8AC3E}">
        <p14:creationId xmlns:p14="http://schemas.microsoft.com/office/powerpoint/2010/main" val="502347863"/>
      </p:ext>
    </p:extLst>
  </p:cSld>
  <p:clrMapOvr>
    <a:masterClrMapping/>
  </p:clrMapOvr>
  <mc:AlternateContent xmlns:mc="http://schemas.openxmlformats.org/markup-compatibility/2006" xmlns:p14="http://schemas.microsoft.com/office/powerpoint/2010/main">
    <mc:Choice Requires="p14">
      <p:transition spd="slow" p14:dur="2000" advTm="368"/>
    </mc:Choice>
    <mc:Fallback xmlns="">
      <p:transition spd="slow" advTm="368"/>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3" name="Content Placeholder 2">
            <a:extLst>
              <a:ext uri="{FF2B5EF4-FFF2-40B4-BE49-F238E27FC236}">
                <a16:creationId xmlns:a16="http://schemas.microsoft.com/office/drawing/2014/main" id="{54D95434-753B-4A1E-A09D-637CD9194898}"/>
              </a:ext>
            </a:extLst>
          </p:cNvPr>
          <p:cNvSpPr txBox="1">
            <a:spLocks/>
          </p:cNvSpPr>
          <p:nvPr/>
        </p:nvSpPr>
        <p:spPr>
          <a:xfrm>
            <a:off x="546265" y="1291234"/>
            <a:ext cx="11079677" cy="383890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defRPr/>
            </a:pPr>
            <a:r>
              <a:rPr lang="en-US" sz="2400" u="sng" dirty="0">
                <a:solidFill>
                  <a:prstClr val="black"/>
                </a:solidFill>
              </a:rPr>
              <a:t>4.  Generate the damage chain (similar to ETA if applicable).</a:t>
            </a:r>
          </a:p>
          <a:p>
            <a:pPr marL="457200" lvl="1" indent="0">
              <a:spcBef>
                <a:spcPts val="1000"/>
              </a:spcBef>
              <a:buFont typeface="Arial" panose="020B0604020202020204" pitchFamily="34" charset="0"/>
              <a:buNone/>
            </a:pPr>
            <a:r>
              <a:rPr lang="en-US" dirty="0">
                <a:solidFill>
                  <a:prstClr val="black"/>
                </a:solidFill>
              </a:rPr>
              <a:t>•  Determine follow-up events.</a:t>
            </a:r>
          </a:p>
          <a:p>
            <a:pPr marL="457200" lvl="1" indent="0">
              <a:spcBef>
                <a:spcPts val="1000"/>
              </a:spcBef>
              <a:buFont typeface="Arial" panose="020B0604020202020204" pitchFamily="34" charset="0"/>
              <a:buNone/>
            </a:pPr>
            <a:r>
              <a:rPr lang="en-US" dirty="0">
                <a:solidFill>
                  <a:prstClr val="black"/>
                </a:solidFill>
              </a:rPr>
              <a:t>•  For each follow-up event, identify the consequences.</a:t>
            </a:r>
          </a:p>
          <a:p>
            <a:pPr marL="457200" lvl="1" indent="0">
              <a:spcBef>
                <a:spcPts val="1000"/>
              </a:spcBef>
              <a:buFont typeface="Arial" panose="020B0604020202020204" pitchFamily="34" charset="0"/>
              <a:buNone/>
            </a:pPr>
            <a:r>
              <a:rPr lang="en-US" dirty="0">
                <a:solidFill>
                  <a:prstClr val="black"/>
                </a:solidFill>
              </a:rPr>
              <a:t>•  Repeat until all outcomes are exhausted.</a:t>
            </a:r>
          </a:p>
        </p:txBody>
      </p:sp>
      <p:sp>
        <p:nvSpPr>
          <p:cNvPr id="14" name="Title 1">
            <a:extLst>
              <a:ext uri="{FF2B5EF4-FFF2-40B4-BE49-F238E27FC236}">
                <a16:creationId xmlns:a16="http://schemas.microsoft.com/office/drawing/2014/main" id="{E90E9D62-BB1A-4457-877F-0A8F2AD1EE05}"/>
              </a:ext>
            </a:extLst>
          </p:cNvPr>
          <p:cNvSpPr>
            <a:spLocks noGrp="1"/>
          </p:cNvSpPr>
          <p:nvPr>
            <p:ph type="title"/>
          </p:nvPr>
        </p:nvSpPr>
        <p:spPr>
          <a:xfrm>
            <a:off x="2918140" y="238206"/>
            <a:ext cx="6251484" cy="655264"/>
          </a:xfrm>
        </p:spPr>
        <p:txBody>
          <a:bodyPr>
            <a:normAutofit/>
          </a:bodyPr>
          <a:lstStyle/>
          <a:p>
            <a:pPr algn="ctr"/>
            <a:r>
              <a:rPr lang="en-US" sz="2800" b="1" dirty="0"/>
              <a:t>Generalized steps for CCA</a:t>
            </a:r>
          </a:p>
        </p:txBody>
      </p:sp>
    </p:spTree>
    <p:extLst>
      <p:ext uri="{BB962C8B-B14F-4D97-AF65-F5344CB8AC3E}">
        <p14:creationId xmlns:p14="http://schemas.microsoft.com/office/powerpoint/2010/main" val="684901301"/>
      </p:ext>
    </p:extLst>
  </p:cSld>
  <p:clrMapOvr>
    <a:masterClrMapping/>
  </p:clrMapOvr>
  <mc:AlternateContent xmlns:mc="http://schemas.openxmlformats.org/markup-compatibility/2006" xmlns:p14="http://schemas.microsoft.com/office/powerpoint/2010/main">
    <mc:Choice Requires="p14">
      <p:transition spd="slow" p14:dur="2000" advTm="368"/>
    </mc:Choice>
    <mc:Fallback xmlns="">
      <p:transition spd="slow" advTm="368"/>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3" name="Content Placeholder 2">
            <a:extLst>
              <a:ext uri="{FF2B5EF4-FFF2-40B4-BE49-F238E27FC236}">
                <a16:creationId xmlns:a16="http://schemas.microsoft.com/office/drawing/2014/main" id="{6FB729F1-41E1-45D7-B740-3FA552B2610D}"/>
              </a:ext>
            </a:extLst>
          </p:cNvPr>
          <p:cNvSpPr txBox="1">
            <a:spLocks/>
          </p:cNvSpPr>
          <p:nvPr/>
        </p:nvSpPr>
        <p:spPr>
          <a:xfrm>
            <a:off x="475013" y="1053735"/>
            <a:ext cx="11305309" cy="54332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Font typeface="Arial" panose="020B0604020202020204" pitchFamily="34" charset="0"/>
              <a:buNone/>
            </a:pPr>
            <a:r>
              <a:rPr lang="en-US" sz="2400" b="1" u="sng" dirty="0">
                <a:solidFill>
                  <a:srgbClr val="FF0000"/>
                </a:solidFill>
              </a:rPr>
              <a:t>Step1</a:t>
            </a:r>
            <a:r>
              <a:rPr lang="en-US" sz="2400" dirty="0">
                <a:solidFill>
                  <a:prstClr val="black"/>
                </a:solidFill>
              </a:rPr>
              <a:t>:Identifies the primary event. Consider an FMEA worksheet of a brewing process shown in Figure 3.12. The FMEA defines the primary event from one of its failure modes, bad batch (shaded in gray). </a:t>
            </a:r>
          </a:p>
          <a:p>
            <a:pPr marL="0" indent="0" algn="just">
              <a:lnSpc>
                <a:spcPct val="150000"/>
              </a:lnSpc>
              <a:buFont typeface="Arial" panose="020B0604020202020204" pitchFamily="34" charset="0"/>
              <a:buNone/>
            </a:pPr>
            <a:r>
              <a:rPr lang="en-US" sz="2400" dirty="0">
                <a:solidFill>
                  <a:prstClr val="black"/>
                </a:solidFill>
              </a:rPr>
              <a:t>The CCA focuses on this primary event as illustrated in Figure 3.13. </a:t>
            </a:r>
          </a:p>
          <a:p>
            <a:pPr marL="0" indent="0" algn="just">
              <a:lnSpc>
                <a:spcPct val="150000"/>
              </a:lnSpc>
              <a:buFont typeface="Arial" panose="020B0604020202020204" pitchFamily="34" charset="0"/>
              <a:buNone/>
            </a:pPr>
            <a:r>
              <a:rPr lang="en-US" sz="2400" dirty="0">
                <a:solidFill>
                  <a:prstClr val="black"/>
                </a:solidFill>
              </a:rPr>
              <a:t>As shown in the example, the CCA can be used to extensively detail the causes of failure and their effects.</a:t>
            </a:r>
          </a:p>
          <a:p>
            <a:pPr marL="0" marR="0" lvl="0" indent="0" algn="just" defTabSz="914400" rtl="0" eaLnBrk="1" fontAlgn="auto" latinLnBrk="0" hangingPunct="1">
              <a:lnSpc>
                <a:spcPct val="150000"/>
              </a:lnSpc>
              <a:spcBef>
                <a:spcPts val="0"/>
              </a:spcBef>
              <a:spcAft>
                <a:spcPts val="0"/>
              </a:spcAft>
              <a:buClrTx/>
              <a:buSzTx/>
              <a:buFont typeface="Arial" panose="020B0604020202020204" pitchFamily="34" charset="0"/>
              <a:buNone/>
              <a:tabLst/>
              <a:defRPr/>
            </a:pPr>
            <a:r>
              <a:rPr kumimoji="0" lang="en-US" sz="2400" b="1" i="0" u="sng" strike="noStrike" kern="1200" cap="none" spc="0" normalizeH="0" baseline="0" noProof="0" dirty="0">
                <a:ln>
                  <a:noFill/>
                </a:ln>
                <a:solidFill>
                  <a:srgbClr val="FF0000"/>
                </a:solidFill>
                <a:effectLst/>
                <a:uLnTx/>
                <a:uFillTx/>
                <a:ea typeface="+mn-ea"/>
                <a:cs typeface="Times New Roman"/>
              </a:rPr>
              <a:t>Step2</a:t>
            </a:r>
            <a:r>
              <a:rPr kumimoji="0" lang="en-US" sz="2400" b="0" i="0" u="none" strike="noStrike" kern="1200" cap="none" spc="0" normalizeH="0" baseline="0" noProof="0" dirty="0">
                <a:ln>
                  <a:noFill/>
                </a:ln>
                <a:solidFill>
                  <a:prstClr val="black"/>
                </a:solidFill>
                <a:effectLst/>
                <a:uLnTx/>
                <a:uFillTx/>
                <a:ea typeface="+mn-ea"/>
                <a:cs typeface="Times New Roman"/>
              </a:rPr>
              <a:t>: Generates the initiating events. The bowtie structure is applied as a simplified form of CCA. Underlying causes of a bad batch include incorrect strain of yeast added, too much yeast added, worth too cold, and expired or contaminated yeast.</a:t>
            </a:r>
          </a:p>
          <a:p>
            <a:pPr marL="0" indent="0" algn="just">
              <a:lnSpc>
                <a:spcPct val="150000"/>
              </a:lnSpc>
              <a:buFont typeface="Arial" panose="020B0604020202020204" pitchFamily="34" charset="0"/>
              <a:buNone/>
            </a:pPr>
            <a:endParaRPr lang="en-US" sz="2400" dirty="0">
              <a:solidFill>
                <a:prstClr val="black"/>
              </a:solidFill>
            </a:endParaRPr>
          </a:p>
        </p:txBody>
      </p:sp>
      <p:sp>
        <p:nvSpPr>
          <p:cNvPr id="14" name="Title 1">
            <a:extLst>
              <a:ext uri="{FF2B5EF4-FFF2-40B4-BE49-F238E27FC236}">
                <a16:creationId xmlns:a16="http://schemas.microsoft.com/office/drawing/2014/main" id="{36CE5928-D463-46DC-8AF3-0FED3EB78E2A}"/>
              </a:ext>
            </a:extLst>
          </p:cNvPr>
          <p:cNvSpPr>
            <a:spLocks noGrp="1"/>
          </p:cNvSpPr>
          <p:nvPr>
            <p:ph type="title"/>
          </p:nvPr>
        </p:nvSpPr>
        <p:spPr>
          <a:xfrm>
            <a:off x="2918140" y="238206"/>
            <a:ext cx="6251484" cy="655264"/>
          </a:xfrm>
        </p:spPr>
        <p:txBody>
          <a:bodyPr>
            <a:normAutofit/>
          </a:bodyPr>
          <a:lstStyle/>
          <a:p>
            <a:pPr algn="ctr"/>
            <a:r>
              <a:rPr lang="en-US" sz="2800" b="1" dirty="0"/>
              <a:t>Generalized steps for CCA</a:t>
            </a:r>
          </a:p>
        </p:txBody>
      </p:sp>
    </p:spTree>
    <p:extLst>
      <p:ext uri="{BB962C8B-B14F-4D97-AF65-F5344CB8AC3E}">
        <p14:creationId xmlns:p14="http://schemas.microsoft.com/office/powerpoint/2010/main" val="2273989319"/>
      </p:ext>
    </p:extLst>
  </p:cSld>
  <p:clrMapOvr>
    <a:masterClrMapping/>
  </p:clrMapOvr>
  <mc:AlternateContent xmlns:mc="http://schemas.openxmlformats.org/markup-compatibility/2006" xmlns:p14="http://schemas.microsoft.com/office/powerpoint/2010/main">
    <mc:Choice Requires="p14">
      <p:transition spd="slow" p14:dur="2000" advTm="368"/>
    </mc:Choice>
    <mc:Fallback xmlns="">
      <p:transition spd="slow" advTm="368"/>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3" name="Content Placeholder 2">
            <a:extLst>
              <a:ext uri="{FF2B5EF4-FFF2-40B4-BE49-F238E27FC236}">
                <a16:creationId xmlns:a16="http://schemas.microsoft.com/office/drawing/2014/main" id="{232E8258-CD2A-486E-A265-49FF4B948A21}"/>
              </a:ext>
            </a:extLst>
          </p:cNvPr>
          <p:cNvSpPr txBox="1">
            <a:spLocks/>
          </p:cNvSpPr>
          <p:nvPr/>
        </p:nvSpPr>
        <p:spPr>
          <a:xfrm>
            <a:off x="415637" y="1077481"/>
            <a:ext cx="11376560" cy="5380760"/>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Font typeface="Arial" panose="020B0604020202020204" pitchFamily="34" charset="0"/>
              <a:buNone/>
              <a:defRPr/>
            </a:pPr>
            <a:r>
              <a:rPr lang="en-US" sz="2400" dirty="0">
                <a:solidFill>
                  <a:prstClr val="black"/>
                </a:solidFill>
              </a:rPr>
              <a:t>Consider the first cause—incorrect strain of yeast added. </a:t>
            </a:r>
          </a:p>
          <a:p>
            <a:pPr marL="0" indent="0" algn="just">
              <a:lnSpc>
                <a:spcPct val="150000"/>
              </a:lnSpc>
              <a:buFont typeface="Arial" panose="020B0604020202020204" pitchFamily="34" charset="0"/>
              <a:buNone/>
              <a:defRPr/>
            </a:pPr>
            <a:r>
              <a:rPr lang="en-US" sz="2400" dirty="0">
                <a:solidFill>
                  <a:prstClr val="black"/>
                </a:solidFill>
              </a:rPr>
              <a:t>How can this happen? </a:t>
            </a:r>
          </a:p>
          <a:p>
            <a:pPr marL="0" indent="0" algn="just">
              <a:lnSpc>
                <a:spcPct val="150000"/>
              </a:lnSpc>
              <a:buFont typeface="Arial" panose="020B0604020202020204" pitchFamily="34" charset="0"/>
              <a:buNone/>
              <a:defRPr/>
            </a:pPr>
            <a:r>
              <a:rPr lang="en-US" sz="2400" dirty="0">
                <a:solidFill>
                  <a:prstClr val="black"/>
                </a:solidFill>
              </a:rPr>
              <a:t>It can happen when (1) the operator selects the incorrect yeast or (2) the supplier mislabels the yeast. </a:t>
            </a:r>
          </a:p>
          <a:p>
            <a:pPr marL="0" indent="0" algn="just">
              <a:lnSpc>
                <a:spcPct val="150000"/>
              </a:lnSpc>
              <a:buFont typeface="Arial" panose="020B0604020202020204" pitchFamily="34" charset="0"/>
              <a:buNone/>
              <a:defRPr/>
            </a:pPr>
            <a:r>
              <a:rPr lang="en-US" sz="2400" dirty="0">
                <a:solidFill>
                  <a:prstClr val="black"/>
                </a:solidFill>
              </a:rPr>
              <a:t>The initiating events are ordered sequentially from left to right and events that cause other events are connected by links such as those used in an FTA.</a:t>
            </a:r>
          </a:p>
          <a:p>
            <a:pPr marL="0" indent="0" algn="just">
              <a:lnSpc>
                <a:spcPct val="150000"/>
              </a:lnSpc>
              <a:buNone/>
              <a:defRPr/>
            </a:pPr>
            <a:r>
              <a:rPr lang="en-US" sz="2400" b="1" u="sng" dirty="0">
                <a:solidFill>
                  <a:srgbClr val="FF0000"/>
                </a:solidFill>
              </a:rPr>
              <a:t>Step3</a:t>
            </a:r>
            <a:r>
              <a:rPr lang="en-US" sz="2400" dirty="0">
                <a:solidFill>
                  <a:prstClr val="black"/>
                </a:solidFill>
              </a:rPr>
              <a:t> : Generates the damage chain. The consequence of a bad batch is either it is scrapped or it is distributed, which can result in loss of customer, consumer getting sick, fines, or loss of license.</a:t>
            </a:r>
          </a:p>
          <a:p>
            <a:pPr marL="0" indent="0" algn="just">
              <a:lnSpc>
                <a:spcPct val="150000"/>
              </a:lnSpc>
              <a:buFont typeface="Arial" panose="020B0604020202020204" pitchFamily="34" charset="0"/>
              <a:buNone/>
              <a:defRPr/>
            </a:pPr>
            <a:endParaRPr lang="en-US" sz="2400" dirty="0">
              <a:solidFill>
                <a:prstClr val="black"/>
              </a:solidFill>
            </a:endParaRPr>
          </a:p>
          <a:p>
            <a:pPr marL="0" indent="0" algn="just">
              <a:lnSpc>
                <a:spcPct val="150000"/>
              </a:lnSpc>
              <a:buFont typeface="Arial" panose="020B0604020202020204" pitchFamily="34" charset="0"/>
              <a:buNone/>
              <a:defRPr/>
            </a:pPr>
            <a:endParaRPr lang="en-US" sz="2400" dirty="0">
              <a:solidFill>
                <a:prstClr val="black"/>
              </a:solidFill>
            </a:endParaRPr>
          </a:p>
        </p:txBody>
      </p:sp>
      <p:sp>
        <p:nvSpPr>
          <p:cNvPr id="14" name="Title 1">
            <a:extLst>
              <a:ext uri="{FF2B5EF4-FFF2-40B4-BE49-F238E27FC236}">
                <a16:creationId xmlns:a16="http://schemas.microsoft.com/office/drawing/2014/main" id="{807F043C-843C-461E-BB63-11B6AA5B1C17}"/>
              </a:ext>
            </a:extLst>
          </p:cNvPr>
          <p:cNvSpPr>
            <a:spLocks noGrp="1"/>
          </p:cNvSpPr>
          <p:nvPr>
            <p:ph type="title"/>
          </p:nvPr>
        </p:nvSpPr>
        <p:spPr>
          <a:xfrm>
            <a:off x="2918140" y="238206"/>
            <a:ext cx="6251484" cy="655264"/>
          </a:xfrm>
        </p:spPr>
        <p:txBody>
          <a:bodyPr>
            <a:normAutofit/>
          </a:bodyPr>
          <a:lstStyle/>
          <a:p>
            <a:pPr algn="ctr"/>
            <a:r>
              <a:rPr lang="en-US" sz="2800" b="1" dirty="0"/>
              <a:t>Generalized steps for CCA</a:t>
            </a:r>
          </a:p>
        </p:txBody>
      </p:sp>
    </p:spTree>
    <p:extLst>
      <p:ext uri="{BB962C8B-B14F-4D97-AF65-F5344CB8AC3E}">
        <p14:creationId xmlns:p14="http://schemas.microsoft.com/office/powerpoint/2010/main" val="3079429577"/>
      </p:ext>
    </p:extLst>
  </p:cSld>
  <p:clrMapOvr>
    <a:masterClrMapping/>
  </p:clrMapOvr>
  <mc:AlternateContent xmlns:mc="http://schemas.openxmlformats.org/markup-compatibility/2006" xmlns:p14="http://schemas.microsoft.com/office/powerpoint/2010/main">
    <mc:Choice Requires="p14">
      <p:transition spd="slow" p14:dur="2000" advTm="368"/>
    </mc:Choice>
    <mc:Fallback xmlns="">
      <p:transition spd="slow" advTm="368"/>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Picture 12">
            <a:extLst>
              <a:ext uri="{FF2B5EF4-FFF2-40B4-BE49-F238E27FC236}">
                <a16:creationId xmlns:a16="http://schemas.microsoft.com/office/drawing/2014/main" id="{3EF7570E-8683-41CA-A302-2E7A4CD1702D}"/>
              </a:ext>
            </a:extLst>
          </p:cNvPr>
          <p:cNvPicPr>
            <a:picLocks noChangeAspect="1"/>
          </p:cNvPicPr>
          <p:nvPr/>
        </p:nvPicPr>
        <p:blipFill>
          <a:blip r:embed="rId2"/>
          <a:stretch>
            <a:fillRect/>
          </a:stretch>
        </p:blipFill>
        <p:spPr>
          <a:xfrm>
            <a:off x="1484658" y="1495542"/>
            <a:ext cx="8096250" cy="4595169"/>
          </a:xfrm>
          <a:prstGeom prst="rect">
            <a:avLst/>
          </a:prstGeom>
        </p:spPr>
      </p:pic>
      <p:sp>
        <p:nvSpPr>
          <p:cNvPr id="14" name="Title 1">
            <a:extLst>
              <a:ext uri="{FF2B5EF4-FFF2-40B4-BE49-F238E27FC236}">
                <a16:creationId xmlns:a16="http://schemas.microsoft.com/office/drawing/2014/main" id="{8BB9E66B-8294-43BB-AC43-7EB64F6491B8}"/>
              </a:ext>
            </a:extLst>
          </p:cNvPr>
          <p:cNvSpPr>
            <a:spLocks noGrp="1"/>
          </p:cNvSpPr>
          <p:nvPr>
            <p:ph type="title"/>
          </p:nvPr>
        </p:nvSpPr>
        <p:spPr>
          <a:xfrm>
            <a:off x="2918140" y="238206"/>
            <a:ext cx="6251484" cy="655264"/>
          </a:xfrm>
        </p:spPr>
        <p:txBody>
          <a:bodyPr>
            <a:normAutofit/>
          </a:bodyPr>
          <a:lstStyle/>
          <a:p>
            <a:pPr algn="ctr"/>
            <a:r>
              <a:rPr lang="en-US" sz="2800" b="1" dirty="0"/>
              <a:t>Generalized steps for CCA</a:t>
            </a:r>
          </a:p>
        </p:txBody>
      </p:sp>
    </p:spTree>
    <p:extLst>
      <p:ext uri="{BB962C8B-B14F-4D97-AF65-F5344CB8AC3E}">
        <p14:creationId xmlns:p14="http://schemas.microsoft.com/office/powerpoint/2010/main" val="2951298270"/>
      </p:ext>
    </p:extLst>
  </p:cSld>
  <p:clrMapOvr>
    <a:masterClrMapping/>
  </p:clrMapOvr>
  <mc:AlternateContent xmlns:mc="http://schemas.openxmlformats.org/markup-compatibility/2006" xmlns:p14="http://schemas.microsoft.com/office/powerpoint/2010/main">
    <mc:Choice Requires="p14">
      <p:transition spd="slow" p14:dur="2000" advTm="368"/>
    </mc:Choice>
    <mc:Fallback xmlns="">
      <p:transition spd="slow" advTm="368"/>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itle 1"/>
          <p:cNvSpPr>
            <a:spLocks noGrp="1"/>
          </p:cNvSpPr>
          <p:nvPr>
            <p:ph type="title"/>
          </p:nvPr>
        </p:nvSpPr>
        <p:spPr>
          <a:xfrm>
            <a:off x="2705283" y="267984"/>
            <a:ext cx="7227550" cy="655264"/>
          </a:xfrm>
        </p:spPr>
        <p:txBody>
          <a:bodyPr>
            <a:normAutofit/>
          </a:bodyPr>
          <a:lstStyle/>
          <a:p>
            <a:r>
              <a:rPr lang="en-US" sz="2800" b="1" dirty="0">
                <a:solidFill>
                  <a:srgbClr val="FF0000"/>
                </a:solidFill>
              </a:rPr>
              <a:t>A</a:t>
            </a:r>
            <a:r>
              <a:rPr lang="en-US" sz="2800" b="1" dirty="0"/>
              <a:t>s </a:t>
            </a:r>
            <a:r>
              <a:rPr lang="en-US" sz="2800" b="1" dirty="0">
                <a:solidFill>
                  <a:srgbClr val="FF0000"/>
                </a:solidFill>
              </a:rPr>
              <a:t>L</a:t>
            </a:r>
            <a:r>
              <a:rPr lang="en-US" sz="2800" b="1" dirty="0"/>
              <a:t>ow </a:t>
            </a:r>
            <a:r>
              <a:rPr lang="en-US" sz="2800" b="1" dirty="0">
                <a:solidFill>
                  <a:srgbClr val="FF0000"/>
                </a:solidFill>
              </a:rPr>
              <a:t>A</a:t>
            </a:r>
            <a:r>
              <a:rPr lang="en-US" sz="2800" b="1" dirty="0"/>
              <a:t>s </a:t>
            </a:r>
            <a:r>
              <a:rPr lang="en-US" sz="2800" b="1" dirty="0">
                <a:solidFill>
                  <a:srgbClr val="FF0000"/>
                </a:solidFill>
              </a:rPr>
              <a:t>R</a:t>
            </a:r>
            <a:r>
              <a:rPr lang="en-US" sz="2800" b="1" dirty="0"/>
              <a:t>easonably </a:t>
            </a:r>
            <a:r>
              <a:rPr lang="en-US" sz="2800" b="1" dirty="0">
                <a:solidFill>
                  <a:srgbClr val="FF0000"/>
                </a:solidFill>
              </a:rPr>
              <a:t>P</a:t>
            </a:r>
            <a:r>
              <a:rPr lang="en-US" sz="2800" b="1" dirty="0"/>
              <a:t>racticable, </a:t>
            </a:r>
            <a:r>
              <a:rPr lang="en-US" sz="2800" b="1" dirty="0">
                <a:solidFill>
                  <a:srgbClr val="FF0000"/>
                </a:solidFill>
              </a:rPr>
              <a:t>ALARP</a:t>
            </a:r>
          </a:p>
        </p:txBody>
      </p:sp>
      <p:sp>
        <p:nvSpPr>
          <p:cNvPr id="13" name="Content Placeholder 2">
            <a:extLst>
              <a:ext uri="{FF2B5EF4-FFF2-40B4-BE49-F238E27FC236}">
                <a16:creationId xmlns:a16="http://schemas.microsoft.com/office/drawing/2014/main" id="{2A49DDAE-39D3-49DE-BBCD-E8B6A742CCE6}"/>
              </a:ext>
            </a:extLst>
          </p:cNvPr>
          <p:cNvSpPr txBox="1">
            <a:spLocks/>
          </p:cNvSpPr>
          <p:nvPr/>
        </p:nvSpPr>
        <p:spPr>
          <a:xfrm>
            <a:off x="534390" y="1386241"/>
            <a:ext cx="11198431" cy="368452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Font typeface="Arial" panose="020B0604020202020204" pitchFamily="34" charset="0"/>
              <a:buNone/>
            </a:pPr>
            <a:r>
              <a:rPr lang="en-US" sz="2400" b="1" dirty="0">
                <a:solidFill>
                  <a:srgbClr val="C00000"/>
                </a:solidFill>
              </a:rPr>
              <a:t>ALARP</a:t>
            </a:r>
            <a:r>
              <a:rPr lang="en-US" sz="2400" dirty="0">
                <a:solidFill>
                  <a:prstClr val="black"/>
                </a:solidFill>
              </a:rPr>
              <a:t> is a principle and not a technique like those described in the earlier sections of this chapter. </a:t>
            </a:r>
          </a:p>
          <a:p>
            <a:pPr marL="0" indent="0" algn="just">
              <a:lnSpc>
                <a:spcPct val="150000"/>
              </a:lnSpc>
              <a:buFont typeface="Arial" panose="020B0604020202020204" pitchFamily="34" charset="0"/>
              <a:buNone/>
            </a:pPr>
            <a:r>
              <a:rPr lang="en-US" sz="2400" dirty="0">
                <a:solidFill>
                  <a:prstClr val="black"/>
                </a:solidFill>
              </a:rPr>
              <a:t>The </a:t>
            </a:r>
            <a:r>
              <a:rPr lang="en-US" sz="2400" b="1" dirty="0">
                <a:solidFill>
                  <a:srgbClr val="C00000"/>
                </a:solidFill>
              </a:rPr>
              <a:t>ALARP</a:t>
            </a:r>
            <a:r>
              <a:rPr lang="en-US" sz="2400" dirty="0">
                <a:solidFill>
                  <a:prstClr val="black"/>
                </a:solidFill>
              </a:rPr>
              <a:t> principle supports the notion that residual risk shall be as low as reasonably practicable. Since safety (i.e., zero risk) cannot be guaranteed and the cost of addressing risk can be excessive if pursued without limits, </a:t>
            </a:r>
            <a:r>
              <a:rPr lang="en-US" sz="2400" b="1" dirty="0">
                <a:solidFill>
                  <a:srgbClr val="C00000"/>
                </a:solidFill>
              </a:rPr>
              <a:t>ALARP</a:t>
            </a:r>
            <a:r>
              <a:rPr lang="en-US" sz="2400" dirty="0">
                <a:solidFill>
                  <a:prstClr val="black"/>
                </a:solidFill>
              </a:rPr>
              <a:t> provides an approach to help derive a justifiable level of riskiness and set tolerable risk levels. </a:t>
            </a:r>
          </a:p>
          <a:p>
            <a:pPr marL="0" indent="0" algn="just">
              <a:lnSpc>
                <a:spcPct val="150000"/>
              </a:lnSpc>
              <a:buFont typeface="Arial" panose="020B0604020202020204" pitchFamily="34" charset="0"/>
              <a:buNone/>
            </a:pPr>
            <a:endParaRPr lang="en-US" sz="2400" dirty="0">
              <a:solidFill>
                <a:prstClr val="black"/>
              </a:solidFill>
            </a:endParaRPr>
          </a:p>
        </p:txBody>
      </p:sp>
    </p:spTree>
    <p:extLst>
      <p:ext uri="{BB962C8B-B14F-4D97-AF65-F5344CB8AC3E}">
        <p14:creationId xmlns:p14="http://schemas.microsoft.com/office/powerpoint/2010/main" val="1457618050"/>
      </p:ext>
    </p:extLst>
  </p:cSld>
  <p:clrMapOvr>
    <a:masterClrMapping/>
  </p:clrMapOvr>
  <mc:AlternateContent xmlns:mc="http://schemas.openxmlformats.org/markup-compatibility/2006" xmlns:p14="http://schemas.microsoft.com/office/powerpoint/2010/main">
    <mc:Choice Requires="p14">
      <p:transition spd="slow" p14:dur="2000" advTm="368"/>
    </mc:Choice>
    <mc:Fallback xmlns="">
      <p:transition spd="slow" advTm="368"/>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3" name="Content Placeholder 2">
            <a:extLst>
              <a:ext uri="{FF2B5EF4-FFF2-40B4-BE49-F238E27FC236}">
                <a16:creationId xmlns:a16="http://schemas.microsoft.com/office/drawing/2014/main" id="{28570730-FDAB-4B9E-98A9-26EAA86750DE}"/>
              </a:ext>
            </a:extLst>
          </p:cNvPr>
          <p:cNvSpPr txBox="1">
            <a:spLocks/>
          </p:cNvSpPr>
          <p:nvPr/>
        </p:nvSpPr>
        <p:spPr>
          <a:xfrm>
            <a:off x="510639" y="1148729"/>
            <a:ext cx="11245932"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Font typeface="Arial" panose="020B0604020202020204" pitchFamily="34" charset="0"/>
              <a:buNone/>
            </a:pPr>
            <a:r>
              <a:rPr lang="en-US" sz="2400" dirty="0">
                <a:solidFill>
                  <a:prstClr val="black"/>
                </a:solidFill>
              </a:rPr>
              <a:t>The approach involves judgment in weighing the riskiness and the cost of attaining such levels. Thus, the concept also includes accepting a certain level of risk because of the deliberate decision to bear it rather than address it. </a:t>
            </a:r>
          </a:p>
          <a:p>
            <a:pPr marL="0" indent="0" algn="just">
              <a:lnSpc>
                <a:spcPct val="150000"/>
              </a:lnSpc>
              <a:buFont typeface="Arial" panose="020B0604020202020204" pitchFamily="34" charset="0"/>
              <a:buNone/>
            </a:pPr>
            <a:r>
              <a:rPr lang="en-US" sz="2400" dirty="0">
                <a:solidFill>
                  <a:prstClr val="black"/>
                </a:solidFill>
              </a:rPr>
              <a:t>The ALARP principle is also similar to SFAIRP (so far as is reasonably practical).</a:t>
            </a:r>
          </a:p>
          <a:p>
            <a:pPr marL="0" indent="0" algn="just">
              <a:lnSpc>
                <a:spcPct val="150000"/>
              </a:lnSpc>
              <a:buFont typeface="Arial" panose="020B0604020202020204" pitchFamily="34" charset="0"/>
              <a:buNone/>
            </a:pPr>
            <a:endParaRPr lang="en-US" sz="2400" dirty="0">
              <a:solidFill>
                <a:prstClr val="black"/>
              </a:solidFill>
            </a:endParaRPr>
          </a:p>
        </p:txBody>
      </p:sp>
      <p:sp>
        <p:nvSpPr>
          <p:cNvPr id="14" name="Title 1">
            <a:extLst>
              <a:ext uri="{FF2B5EF4-FFF2-40B4-BE49-F238E27FC236}">
                <a16:creationId xmlns:a16="http://schemas.microsoft.com/office/drawing/2014/main" id="{74A328DB-6A51-4EB4-88F0-E2720D0FB662}"/>
              </a:ext>
            </a:extLst>
          </p:cNvPr>
          <p:cNvSpPr>
            <a:spLocks noGrp="1"/>
          </p:cNvSpPr>
          <p:nvPr>
            <p:ph type="title"/>
          </p:nvPr>
        </p:nvSpPr>
        <p:spPr>
          <a:xfrm>
            <a:off x="2598405" y="256109"/>
            <a:ext cx="7227550" cy="655264"/>
          </a:xfrm>
        </p:spPr>
        <p:txBody>
          <a:bodyPr>
            <a:normAutofit/>
          </a:bodyPr>
          <a:lstStyle/>
          <a:p>
            <a:r>
              <a:rPr lang="en-US" sz="2800" b="1" dirty="0">
                <a:solidFill>
                  <a:srgbClr val="FF0000"/>
                </a:solidFill>
              </a:rPr>
              <a:t>A</a:t>
            </a:r>
            <a:r>
              <a:rPr lang="en-US" sz="2800" b="1" dirty="0"/>
              <a:t>s </a:t>
            </a:r>
            <a:r>
              <a:rPr lang="en-US" sz="2800" b="1" dirty="0">
                <a:solidFill>
                  <a:srgbClr val="FF0000"/>
                </a:solidFill>
              </a:rPr>
              <a:t>L</a:t>
            </a:r>
            <a:r>
              <a:rPr lang="en-US" sz="2800" b="1" dirty="0"/>
              <a:t>ow </a:t>
            </a:r>
            <a:r>
              <a:rPr lang="en-US" sz="2800" b="1" dirty="0">
                <a:solidFill>
                  <a:srgbClr val="FF0000"/>
                </a:solidFill>
              </a:rPr>
              <a:t>A</a:t>
            </a:r>
            <a:r>
              <a:rPr lang="en-US" sz="2800" b="1" dirty="0"/>
              <a:t>s </a:t>
            </a:r>
            <a:r>
              <a:rPr lang="en-US" sz="2800" b="1" dirty="0">
                <a:solidFill>
                  <a:srgbClr val="FF0000"/>
                </a:solidFill>
              </a:rPr>
              <a:t>R</a:t>
            </a:r>
            <a:r>
              <a:rPr lang="en-US" sz="2800" b="1" dirty="0"/>
              <a:t>easonably </a:t>
            </a:r>
            <a:r>
              <a:rPr lang="en-US" sz="2800" b="1" dirty="0">
                <a:solidFill>
                  <a:srgbClr val="FF0000"/>
                </a:solidFill>
              </a:rPr>
              <a:t>P</a:t>
            </a:r>
            <a:r>
              <a:rPr lang="en-US" sz="2800" b="1" dirty="0"/>
              <a:t>racticable, </a:t>
            </a:r>
            <a:r>
              <a:rPr lang="en-US" sz="2800" b="1" dirty="0">
                <a:solidFill>
                  <a:srgbClr val="FF0000"/>
                </a:solidFill>
              </a:rPr>
              <a:t>ALARP</a:t>
            </a:r>
          </a:p>
        </p:txBody>
      </p:sp>
    </p:spTree>
    <p:extLst>
      <p:ext uri="{BB962C8B-B14F-4D97-AF65-F5344CB8AC3E}">
        <p14:creationId xmlns:p14="http://schemas.microsoft.com/office/powerpoint/2010/main" val="150273099"/>
      </p:ext>
    </p:extLst>
  </p:cSld>
  <p:clrMapOvr>
    <a:masterClrMapping/>
  </p:clrMapOvr>
  <mc:AlternateContent xmlns:mc="http://schemas.openxmlformats.org/markup-compatibility/2006" xmlns:p14="http://schemas.microsoft.com/office/powerpoint/2010/main">
    <mc:Choice Requires="p14">
      <p:transition spd="slow" p14:dur="2000" advTm="368"/>
    </mc:Choice>
    <mc:Fallback xmlns="">
      <p:transition spd="slow" advTm="368"/>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8C343A81-8FAD-4E8D-B245-0964D132ACC9}"/>
              </a:ext>
            </a:extLst>
          </p:cNvPr>
          <p:cNvSpPr txBox="1"/>
          <p:nvPr/>
        </p:nvSpPr>
        <p:spPr>
          <a:xfrm>
            <a:off x="2992582" y="340102"/>
            <a:ext cx="5345768" cy="523220"/>
          </a:xfrm>
          <a:prstGeom prst="rect">
            <a:avLst/>
          </a:prstGeom>
          <a:noFill/>
        </p:spPr>
        <p:txBody>
          <a:bodyPr wrap="square">
            <a:spAutoFit/>
          </a:bodyPr>
          <a:lstStyle/>
          <a:p>
            <a:pPr algn="ctr"/>
            <a:r>
              <a:rPr lang="en-US" sz="2800" b="1" dirty="0"/>
              <a:t>How we use ALARP</a:t>
            </a:r>
          </a:p>
        </p:txBody>
      </p:sp>
      <p:sp>
        <p:nvSpPr>
          <p:cNvPr id="13" name="TextBox 12">
            <a:extLst>
              <a:ext uri="{FF2B5EF4-FFF2-40B4-BE49-F238E27FC236}">
                <a16:creationId xmlns:a16="http://schemas.microsoft.com/office/drawing/2014/main" id="{385A2B09-406E-4C97-9D2C-78DBB0B6D142}"/>
              </a:ext>
            </a:extLst>
          </p:cNvPr>
          <p:cNvSpPr txBox="1"/>
          <p:nvPr/>
        </p:nvSpPr>
        <p:spPr>
          <a:xfrm>
            <a:off x="498764" y="1177555"/>
            <a:ext cx="11257807" cy="4457952"/>
          </a:xfrm>
          <a:prstGeom prst="rect">
            <a:avLst/>
          </a:prstGeom>
          <a:noFill/>
        </p:spPr>
        <p:txBody>
          <a:bodyPr wrap="square">
            <a:spAutoFit/>
          </a:bodyPr>
          <a:lstStyle/>
          <a:p>
            <a:pPr>
              <a:lnSpc>
                <a:spcPct val="150000"/>
              </a:lnSpc>
            </a:pPr>
            <a:r>
              <a:rPr lang="en-US" sz="2400" dirty="0"/>
              <a:t>Using "reasonably practicable" allows us to set goals for duty-holders, rather than being prescriptive. This flexibility is a great advantage but it has its drawbacks, too. </a:t>
            </a:r>
          </a:p>
          <a:p>
            <a:pPr>
              <a:lnSpc>
                <a:spcPct val="150000"/>
              </a:lnSpc>
            </a:pPr>
            <a:r>
              <a:rPr lang="en-US" sz="2400" dirty="0"/>
              <a:t>Deciding whether a risk is ALARP can be challenging because it requires duty-holders and us to exercise judgement. In the great majority of cases, we can decide by referring to existing 'good practice' that has been established by a process of discussion with stakeholders to achieve a consensus about what is ALARP. For high hazards, complex or novel situations, we build on good practice, using more formal decision making techniques, including cost-benefit analysis, to inform our judgement.</a:t>
            </a:r>
            <a:endParaRPr lang="ar-EG" sz="2400" dirty="0"/>
          </a:p>
        </p:txBody>
      </p:sp>
    </p:spTree>
    <p:extLst>
      <p:ext uri="{BB962C8B-B14F-4D97-AF65-F5344CB8AC3E}">
        <p14:creationId xmlns:p14="http://schemas.microsoft.com/office/powerpoint/2010/main" val="2201055642"/>
      </p:ext>
    </p:extLst>
  </p:cSld>
  <p:clrMapOvr>
    <a:masterClrMapping/>
  </p:clrMapOvr>
  <mc:AlternateContent xmlns:mc="http://schemas.openxmlformats.org/markup-compatibility/2006" xmlns:p14="http://schemas.microsoft.com/office/powerpoint/2010/main">
    <mc:Choice Requires="p14">
      <p:transition spd="slow" p14:dur="2000" advTm="368"/>
    </mc:Choice>
    <mc:Fallback xmlns="">
      <p:transition spd="slow" advTm="368"/>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3" name="TextBox 12">
            <a:extLst>
              <a:ext uri="{FF2B5EF4-FFF2-40B4-BE49-F238E27FC236}">
                <a16:creationId xmlns:a16="http://schemas.microsoft.com/office/drawing/2014/main" id="{DFB1545C-6794-4C83-BBA1-7FE6BFC13054}"/>
              </a:ext>
            </a:extLst>
          </p:cNvPr>
          <p:cNvSpPr txBox="1"/>
          <p:nvPr/>
        </p:nvSpPr>
        <p:spPr>
          <a:xfrm>
            <a:off x="2844140" y="302894"/>
            <a:ext cx="6240484" cy="523220"/>
          </a:xfrm>
          <a:prstGeom prst="rect">
            <a:avLst/>
          </a:prstGeom>
          <a:noFill/>
        </p:spPr>
        <p:txBody>
          <a:bodyPr wrap="square">
            <a:spAutoFit/>
          </a:bodyPr>
          <a:lstStyle/>
          <a:p>
            <a:pPr algn="ctr"/>
            <a:r>
              <a:rPr lang="en-US" sz="2800" b="1" dirty="0"/>
              <a:t>Why do I need to know about ALARP?</a:t>
            </a:r>
          </a:p>
        </p:txBody>
      </p:sp>
      <p:sp>
        <p:nvSpPr>
          <p:cNvPr id="14" name="TextBox 13">
            <a:extLst>
              <a:ext uri="{FF2B5EF4-FFF2-40B4-BE49-F238E27FC236}">
                <a16:creationId xmlns:a16="http://schemas.microsoft.com/office/drawing/2014/main" id="{7ED7A766-D358-4C1C-9593-BA94DFD57E59}"/>
              </a:ext>
            </a:extLst>
          </p:cNvPr>
          <p:cNvSpPr txBox="1"/>
          <p:nvPr/>
        </p:nvSpPr>
        <p:spPr>
          <a:xfrm>
            <a:off x="546266" y="1383571"/>
            <a:ext cx="11198430" cy="4524315"/>
          </a:xfrm>
          <a:prstGeom prst="rect">
            <a:avLst/>
          </a:prstGeom>
          <a:noFill/>
        </p:spPr>
        <p:txBody>
          <a:bodyPr wrap="square">
            <a:spAutoFit/>
          </a:bodyPr>
          <a:lstStyle/>
          <a:p>
            <a:pPr algn="l"/>
            <a:r>
              <a:rPr lang="en-US" sz="2400" dirty="0"/>
              <a:t>The concept of "reasonably practicable" lies at the heart of the British health and safety system. It is a key part of the general duties of the Health and Safety at Work etc. </a:t>
            </a:r>
          </a:p>
          <a:p>
            <a:pPr algn="l"/>
            <a:r>
              <a:rPr lang="en-US" sz="2400" dirty="0"/>
              <a:t>Act 1974 and many sets of health and safety regulations that we and Local Authorities enforce. HSC's policy is that any proposed regulatory action (Regulations,  guidance, campaigns, etc.) should be based on what is reasonably practicable. </a:t>
            </a:r>
          </a:p>
          <a:p>
            <a:pPr algn="l"/>
            <a:r>
              <a:rPr lang="en-US" sz="2400" dirty="0"/>
              <a:t>In some cases, however, this may not be possible because the Regulations implement a European directive or other international measure that adopt a risk control standard different from "reasonably practicable" (</a:t>
            </a:r>
            <a:r>
              <a:rPr lang="en-US" sz="2400" dirty="0" err="1"/>
              <a:t>ie</a:t>
            </a:r>
            <a:r>
              <a:rPr lang="en-US" sz="2400" dirty="0"/>
              <a:t> different from what is ALARP).</a:t>
            </a:r>
          </a:p>
          <a:p>
            <a:pPr algn="l"/>
            <a:r>
              <a:rPr lang="en-US" sz="2400" dirty="0"/>
              <a:t>Because ALARP is fundamental to the work of the whole organization, it is important that everyone, whatever their role, knows about it. Here are some specific reasons for you to know about ALARP and its relationship with good practice, but this is not an exhaustive list.</a:t>
            </a:r>
            <a:endParaRPr lang="ar-EG" sz="2400" dirty="0"/>
          </a:p>
        </p:txBody>
      </p:sp>
    </p:spTree>
    <p:extLst>
      <p:ext uri="{BB962C8B-B14F-4D97-AF65-F5344CB8AC3E}">
        <p14:creationId xmlns:p14="http://schemas.microsoft.com/office/powerpoint/2010/main" val="801010283"/>
      </p:ext>
    </p:extLst>
  </p:cSld>
  <p:clrMapOvr>
    <a:masterClrMapping/>
  </p:clrMapOvr>
  <mc:AlternateContent xmlns:mc="http://schemas.openxmlformats.org/markup-compatibility/2006" xmlns:p14="http://schemas.microsoft.com/office/powerpoint/2010/main">
    <mc:Choice Requires="p14">
      <p:transition spd="slow" p14:dur="2000" advTm="368"/>
    </mc:Choice>
    <mc:Fallback xmlns="">
      <p:transition spd="slow" advTm="368"/>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5A2C0DED-B505-4590-82F0-CD87B5493D65}"/>
              </a:ext>
            </a:extLst>
          </p:cNvPr>
          <p:cNvSpPr txBox="1"/>
          <p:nvPr/>
        </p:nvSpPr>
        <p:spPr>
          <a:xfrm>
            <a:off x="463138" y="1177539"/>
            <a:ext cx="11257807" cy="5011949"/>
          </a:xfrm>
          <a:prstGeom prst="rect">
            <a:avLst/>
          </a:prstGeom>
          <a:noFill/>
        </p:spPr>
        <p:txBody>
          <a:bodyPr wrap="square">
            <a:spAutoFit/>
          </a:bodyPr>
          <a:lstStyle/>
          <a:p>
            <a:pPr>
              <a:lnSpc>
                <a:spcPct val="150000"/>
              </a:lnSpc>
            </a:pPr>
            <a:r>
              <a:rPr lang="en-US" sz="2400" dirty="0"/>
              <a:t>Policy makers and those engaged in </a:t>
            </a:r>
            <a:r>
              <a:rPr lang="en-US" sz="2400" dirty="0" err="1"/>
              <a:t>Programme</a:t>
            </a:r>
            <a:r>
              <a:rPr lang="en-US" sz="2400" dirty="0"/>
              <a:t> delivery need to know about ALARP because when you make proposals for HSC/E action to control health or safety risks, you need to make sure that, as far as possible, those controls will reduce the risks to employees (or other people, as the case may be) ALARP.</a:t>
            </a:r>
          </a:p>
          <a:p>
            <a:pPr>
              <a:lnSpc>
                <a:spcPct val="150000"/>
              </a:lnSpc>
            </a:pPr>
            <a:r>
              <a:rPr lang="en-US" sz="2400" dirty="0"/>
              <a:t>Enforcers need to know about ALARP because you will have to decide whether duty-holders have reduced their risks ALARP and so have complied with the law.</a:t>
            </a:r>
          </a:p>
          <a:p>
            <a:pPr>
              <a:lnSpc>
                <a:spcPct val="150000"/>
              </a:lnSpc>
            </a:pPr>
            <a:r>
              <a:rPr lang="en-US" sz="2400" dirty="0"/>
              <a:t>Technical specialists in HSE need to know about ALARP because you advise colleagues in HSE about whether control measures reduce risks ALARP and you help identify standards of risk control that are ALARP.</a:t>
            </a:r>
            <a:endParaRPr lang="ar-EG" sz="2400" dirty="0"/>
          </a:p>
        </p:txBody>
      </p:sp>
      <p:sp>
        <p:nvSpPr>
          <p:cNvPr id="13" name="TextBox 12">
            <a:extLst>
              <a:ext uri="{FF2B5EF4-FFF2-40B4-BE49-F238E27FC236}">
                <a16:creationId xmlns:a16="http://schemas.microsoft.com/office/drawing/2014/main" id="{18F603EF-D3AD-4F64-84A5-4F126C93EB02}"/>
              </a:ext>
            </a:extLst>
          </p:cNvPr>
          <p:cNvSpPr txBox="1"/>
          <p:nvPr/>
        </p:nvSpPr>
        <p:spPr>
          <a:xfrm>
            <a:off x="2844140" y="302894"/>
            <a:ext cx="6240484" cy="523220"/>
          </a:xfrm>
          <a:prstGeom prst="rect">
            <a:avLst/>
          </a:prstGeom>
          <a:noFill/>
        </p:spPr>
        <p:txBody>
          <a:bodyPr wrap="square">
            <a:spAutoFit/>
          </a:bodyPr>
          <a:lstStyle/>
          <a:p>
            <a:pPr algn="ctr"/>
            <a:r>
              <a:rPr lang="en-US" sz="2800" b="1" dirty="0"/>
              <a:t>Why do I need to know about ALARP?</a:t>
            </a:r>
          </a:p>
        </p:txBody>
      </p:sp>
    </p:spTree>
    <p:extLst>
      <p:ext uri="{BB962C8B-B14F-4D97-AF65-F5344CB8AC3E}">
        <p14:creationId xmlns:p14="http://schemas.microsoft.com/office/powerpoint/2010/main" val="1623469139"/>
      </p:ext>
    </p:extLst>
  </p:cSld>
  <p:clrMapOvr>
    <a:masterClrMapping/>
  </p:clrMapOvr>
  <mc:AlternateContent xmlns:mc="http://schemas.openxmlformats.org/markup-compatibility/2006" xmlns:p14="http://schemas.microsoft.com/office/powerpoint/2010/main">
    <mc:Choice Requires="p14">
      <p:transition spd="slow" p14:dur="2000" advTm="368"/>
    </mc:Choice>
    <mc:Fallback xmlns="">
      <p:transition spd="slow" advTm="368"/>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itle 1"/>
          <p:cNvSpPr>
            <a:spLocks noGrp="1"/>
          </p:cNvSpPr>
          <p:nvPr>
            <p:ph type="title"/>
          </p:nvPr>
        </p:nvSpPr>
        <p:spPr>
          <a:xfrm>
            <a:off x="2992582" y="197411"/>
            <a:ext cx="5851408" cy="655264"/>
          </a:xfrm>
        </p:spPr>
        <p:txBody>
          <a:bodyPr>
            <a:normAutofit/>
          </a:bodyPr>
          <a:lstStyle/>
          <a:p>
            <a:pPr algn="ctr"/>
            <a:r>
              <a:rPr lang="en-US" sz="2800" b="1" dirty="0"/>
              <a:t>Where and When to use ALARP</a:t>
            </a:r>
          </a:p>
        </p:txBody>
      </p:sp>
      <p:sp>
        <p:nvSpPr>
          <p:cNvPr id="13" name="Content Placeholder 2">
            <a:extLst>
              <a:ext uri="{FF2B5EF4-FFF2-40B4-BE49-F238E27FC236}">
                <a16:creationId xmlns:a16="http://schemas.microsoft.com/office/drawing/2014/main" id="{B2320D75-D2AF-4F69-8664-C887C361DA1A}"/>
              </a:ext>
            </a:extLst>
          </p:cNvPr>
          <p:cNvSpPr txBox="1">
            <a:spLocks/>
          </p:cNvSpPr>
          <p:nvPr/>
        </p:nvSpPr>
        <p:spPr>
          <a:xfrm>
            <a:off x="625346" y="1250189"/>
            <a:ext cx="11071848" cy="4351338"/>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Font typeface="Arial" panose="020B0604020202020204" pitchFamily="34" charset="0"/>
              <a:buNone/>
            </a:pPr>
            <a:r>
              <a:rPr lang="en-US" sz="2400" dirty="0">
                <a:solidFill>
                  <a:prstClr val="black"/>
                </a:solidFill>
              </a:rPr>
              <a:t>ALARP is used primarily to address the questions </a:t>
            </a:r>
          </a:p>
          <a:p>
            <a:pPr marL="0" indent="0" algn="just">
              <a:lnSpc>
                <a:spcPct val="150000"/>
              </a:lnSpc>
              <a:buFont typeface="Arial" panose="020B0604020202020204" pitchFamily="34" charset="0"/>
              <a:buNone/>
            </a:pPr>
            <a:r>
              <a:rPr lang="en-US" sz="2400" dirty="0">
                <a:solidFill>
                  <a:prstClr val="black"/>
                </a:solidFill>
              </a:rPr>
              <a:t>-What can be done to detect, control, and manage them? </a:t>
            </a:r>
          </a:p>
          <a:p>
            <a:pPr marL="0" indent="0" algn="just">
              <a:lnSpc>
                <a:spcPct val="150000"/>
              </a:lnSpc>
              <a:buFont typeface="Arial" panose="020B0604020202020204" pitchFamily="34" charset="0"/>
              <a:buNone/>
            </a:pPr>
            <a:r>
              <a:rPr lang="en-US" sz="2400" dirty="0">
                <a:solidFill>
                  <a:prstClr val="black"/>
                </a:solidFill>
              </a:rPr>
              <a:t>-What are the alternatives? And – </a:t>
            </a:r>
          </a:p>
          <a:p>
            <a:pPr marL="0" indent="0" algn="just">
              <a:lnSpc>
                <a:spcPct val="150000"/>
              </a:lnSpc>
              <a:buFont typeface="Arial" panose="020B0604020202020204" pitchFamily="34" charset="0"/>
              <a:buNone/>
            </a:pPr>
            <a:r>
              <a:rPr lang="en-US" sz="2400" dirty="0">
                <a:solidFill>
                  <a:prstClr val="black"/>
                </a:solidFill>
              </a:rPr>
              <a:t>-What are the effects beyond? Given that a risk study has been undertaken, whether through an FMEA, HAZOP, PHA, or other techniques, decision makers are then presented with recommended or proposed measures to treat the particular risk events. </a:t>
            </a:r>
          </a:p>
          <a:p>
            <a:pPr marL="0" indent="0" algn="just">
              <a:lnSpc>
                <a:spcPct val="150000"/>
              </a:lnSpc>
              <a:buFont typeface="Arial" panose="020B0604020202020204" pitchFamily="34" charset="0"/>
              <a:buNone/>
            </a:pPr>
            <a:r>
              <a:rPr lang="en-US" sz="2400" dirty="0">
                <a:solidFill>
                  <a:prstClr val="black"/>
                </a:solidFill>
              </a:rPr>
              <a:t>At this point, decision makers need to decide if a certain risk is to be addressed. </a:t>
            </a:r>
          </a:p>
        </p:txBody>
      </p:sp>
    </p:spTree>
    <p:extLst>
      <p:ext uri="{BB962C8B-B14F-4D97-AF65-F5344CB8AC3E}">
        <p14:creationId xmlns:p14="http://schemas.microsoft.com/office/powerpoint/2010/main" val="3249135233"/>
      </p:ext>
    </p:extLst>
  </p:cSld>
  <p:clrMapOvr>
    <a:masterClrMapping/>
  </p:clrMapOvr>
  <mc:AlternateContent xmlns:mc="http://schemas.openxmlformats.org/markup-compatibility/2006" xmlns:p14="http://schemas.microsoft.com/office/powerpoint/2010/main">
    <mc:Choice Requires="p14">
      <p:transition spd="slow" p14:dur="2000" advTm="368"/>
    </mc:Choice>
    <mc:Fallback xmlns="">
      <p:transition spd="slow" advTm="368"/>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3" name="Content Placeholder 2">
            <a:extLst>
              <a:ext uri="{FF2B5EF4-FFF2-40B4-BE49-F238E27FC236}">
                <a16:creationId xmlns:a16="http://schemas.microsoft.com/office/drawing/2014/main" id="{A2F0A81E-EFC9-4468-B432-844292EBB6BF}"/>
              </a:ext>
            </a:extLst>
          </p:cNvPr>
          <p:cNvSpPr txBox="1">
            <a:spLocks/>
          </p:cNvSpPr>
          <p:nvPr/>
        </p:nvSpPr>
        <p:spPr>
          <a:xfrm>
            <a:off x="498764" y="1196237"/>
            <a:ext cx="11257806"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Font typeface="Arial" panose="020B0604020202020204" pitchFamily="34" charset="0"/>
              <a:buNone/>
            </a:pPr>
            <a:r>
              <a:rPr lang="en-US" sz="2400" dirty="0">
                <a:solidFill>
                  <a:prstClr val="black"/>
                </a:solidFill>
              </a:rPr>
              <a:t>If it is, how much of the risk should be addressed. Or if it is not, whether the risk can be reasonably accepted or tolerated. </a:t>
            </a:r>
          </a:p>
          <a:p>
            <a:pPr marL="0" indent="0" algn="just">
              <a:lnSpc>
                <a:spcPct val="150000"/>
              </a:lnSpc>
              <a:buFont typeface="Arial" panose="020B0604020202020204" pitchFamily="34" charset="0"/>
              <a:buNone/>
            </a:pPr>
            <a:r>
              <a:rPr lang="en-US" sz="2400" dirty="0">
                <a:solidFill>
                  <a:prstClr val="black"/>
                </a:solidFill>
              </a:rPr>
              <a:t>ALARP is a way of thinking that aids making such decisions.</a:t>
            </a:r>
          </a:p>
          <a:p>
            <a:pPr marL="0" indent="0" algn="just">
              <a:lnSpc>
                <a:spcPct val="150000"/>
              </a:lnSpc>
              <a:buFont typeface="Arial" panose="020B0604020202020204" pitchFamily="34" charset="0"/>
              <a:buNone/>
            </a:pPr>
            <a:r>
              <a:rPr lang="en-US" sz="2400" dirty="0">
                <a:solidFill>
                  <a:prstClr val="black"/>
                </a:solidFill>
              </a:rPr>
              <a:t>The approach can also be applied preemptively during the recommendation step of risk studies. </a:t>
            </a:r>
          </a:p>
        </p:txBody>
      </p:sp>
      <p:sp>
        <p:nvSpPr>
          <p:cNvPr id="14" name="Title 1">
            <a:extLst>
              <a:ext uri="{FF2B5EF4-FFF2-40B4-BE49-F238E27FC236}">
                <a16:creationId xmlns:a16="http://schemas.microsoft.com/office/drawing/2014/main" id="{D0E9D19D-7AC9-4DC2-A4B5-D3040D432A99}"/>
              </a:ext>
            </a:extLst>
          </p:cNvPr>
          <p:cNvSpPr>
            <a:spLocks noGrp="1"/>
          </p:cNvSpPr>
          <p:nvPr>
            <p:ph type="title"/>
          </p:nvPr>
        </p:nvSpPr>
        <p:spPr>
          <a:xfrm>
            <a:off x="2992582" y="197411"/>
            <a:ext cx="5851408" cy="655264"/>
          </a:xfrm>
        </p:spPr>
        <p:txBody>
          <a:bodyPr>
            <a:normAutofit/>
          </a:bodyPr>
          <a:lstStyle/>
          <a:p>
            <a:pPr algn="ctr"/>
            <a:r>
              <a:rPr lang="en-US" sz="2800" b="1" dirty="0"/>
              <a:t>Where and When to use ALARP</a:t>
            </a:r>
          </a:p>
        </p:txBody>
      </p:sp>
    </p:spTree>
    <p:extLst>
      <p:ext uri="{BB962C8B-B14F-4D97-AF65-F5344CB8AC3E}">
        <p14:creationId xmlns:p14="http://schemas.microsoft.com/office/powerpoint/2010/main" val="811830658"/>
      </p:ext>
    </p:extLst>
  </p:cSld>
  <p:clrMapOvr>
    <a:masterClrMapping/>
  </p:clrMapOvr>
  <mc:AlternateContent xmlns:mc="http://schemas.openxmlformats.org/markup-compatibility/2006" xmlns:p14="http://schemas.microsoft.com/office/powerpoint/2010/main">
    <mc:Choice Requires="p14">
      <p:transition spd="slow" p14:dur="2000" advTm="368"/>
    </mc:Choice>
    <mc:Fallback xmlns="">
      <p:transition spd="slow" advTm="368"/>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itle 1">
            <a:extLst>
              <a:ext uri="{FF2B5EF4-FFF2-40B4-BE49-F238E27FC236}">
                <a16:creationId xmlns:a16="http://schemas.microsoft.com/office/drawing/2014/main" id="{3C2A502A-6B7D-4D10-A7F7-2B60B0A058A3}"/>
              </a:ext>
            </a:extLst>
          </p:cNvPr>
          <p:cNvSpPr>
            <a:spLocks noGrp="1"/>
          </p:cNvSpPr>
          <p:nvPr>
            <p:ph type="title"/>
          </p:nvPr>
        </p:nvSpPr>
        <p:spPr>
          <a:xfrm>
            <a:off x="2992582" y="197411"/>
            <a:ext cx="5851408" cy="655264"/>
          </a:xfrm>
        </p:spPr>
        <p:txBody>
          <a:bodyPr>
            <a:normAutofit/>
          </a:bodyPr>
          <a:lstStyle/>
          <a:p>
            <a:pPr algn="ctr"/>
            <a:r>
              <a:rPr lang="en-US" sz="2800" b="1" dirty="0"/>
              <a:t>Where and When to use ALARP</a:t>
            </a:r>
          </a:p>
        </p:txBody>
      </p:sp>
      <p:sp>
        <p:nvSpPr>
          <p:cNvPr id="13" name="TextBox 12">
            <a:extLst>
              <a:ext uri="{FF2B5EF4-FFF2-40B4-BE49-F238E27FC236}">
                <a16:creationId xmlns:a16="http://schemas.microsoft.com/office/drawing/2014/main" id="{E475CEDE-D88D-49D4-B73B-ABEC05F9B025}"/>
              </a:ext>
            </a:extLst>
          </p:cNvPr>
          <p:cNvSpPr txBox="1"/>
          <p:nvPr/>
        </p:nvSpPr>
        <p:spPr>
          <a:xfrm>
            <a:off x="463138" y="1038900"/>
            <a:ext cx="11293433" cy="5565947"/>
          </a:xfrm>
          <a:prstGeom prst="rect">
            <a:avLst/>
          </a:prstGeom>
          <a:noFill/>
        </p:spPr>
        <p:txBody>
          <a:bodyPr wrap="square">
            <a:spAutoFit/>
          </a:bodyPr>
          <a:lstStyle/>
          <a:p>
            <a:pPr>
              <a:lnSpc>
                <a:spcPct val="150000"/>
              </a:lnSpc>
            </a:pPr>
            <a:r>
              <a:rPr lang="en-US" sz="2400" dirty="0"/>
              <a:t>Several factors are likely to be considered when deciding whether or not a risk has been reduced as far as reasonably practicable:</a:t>
            </a:r>
          </a:p>
          <a:p>
            <a:pPr marL="342900" indent="-342900">
              <a:lnSpc>
                <a:spcPct val="150000"/>
              </a:lnSpc>
              <a:buFont typeface="Wingdings" panose="05000000000000000000" pitchFamily="2" charset="2"/>
              <a:buChar char="v"/>
            </a:pPr>
            <a:r>
              <a:rPr lang="en-US" sz="2400" dirty="0"/>
              <a:t>Health and safety guidelines and codes of practice</a:t>
            </a:r>
          </a:p>
          <a:p>
            <a:pPr marL="342900" indent="-342900">
              <a:lnSpc>
                <a:spcPct val="150000"/>
              </a:lnSpc>
              <a:buFont typeface="Wingdings" panose="05000000000000000000" pitchFamily="2" charset="2"/>
              <a:buChar char="v"/>
            </a:pPr>
            <a:r>
              <a:rPr lang="en-US" sz="2400" dirty="0"/>
              <a:t>Manufacturer's specifications and recommendations</a:t>
            </a:r>
          </a:p>
          <a:p>
            <a:pPr marL="342900" indent="-342900">
              <a:lnSpc>
                <a:spcPct val="150000"/>
              </a:lnSpc>
              <a:buFont typeface="Wingdings" panose="05000000000000000000" pitchFamily="2" charset="2"/>
              <a:buChar char="v"/>
            </a:pPr>
            <a:r>
              <a:rPr lang="en-US" sz="2400" dirty="0"/>
              <a:t>Industry practice</a:t>
            </a:r>
          </a:p>
          <a:p>
            <a:pPr marL="342900" indent="-342900">
              <a:lnSpc>
                <a:spcPct val="150000"/>
              </a:lnSpc>
              <a:buFont typeface="Wingdings" panose="05000000000000000000" pitchFamily="2" charset="2"/>
              <a:buChar char="v"/>
            </a:pPr>
            <a:r>
              <a:rPr lang="en-US" sz="2400" dirty="0"/>
              <a:t>International standards and laws</a:t>
            </a:r>
          </a:p>
          <a:p>
            <a:pPr marL="342900" indent="-342900">
              <a:lnSpc>
                <a:spcPct val="150000"/>
              </a:lnSpc>
              <a:buFont typeface="Wingdings" panose="05000000000000000000" pitchFamily="2" charset="2"/>
              <a:buChar char="v"/>
            </a:pPr>
            <a:r>
              <a:rPr lang="en-US" sz="2400" dirty="0"/>
              <a:t>Suggestions from advisory bodies</a:t>
            </a:r>
          </a:p>
          <a:p>
            <a:pPr marL="342900" indent="-342900">
              <a:lnSpc>
                <a:spcPct val="150000"/>
              </a:lnSpc>
              <a:buFont typeface="Wingdings" panose="05000000000000000000" pitchFamily="2" charset="2"/>
              <a:buChar char="v"/>
            </a:pPr>
            <a:r>
              <a:rPr lang="en-US" sz="2400" dirty="0"/>
              <a:t>Comparison with similar hazardous events in other industries</a:t>
            </a:r>
          </a:p>
          <a:p>
            <a:pPr marL="342900" indent="-342900">
              <a:lnSpc>
                <a:spcPct val="150000"/>
              </a:lnSpc>
              <a:buFont typeface="Wingdings" panose="05000000000000000000" pitchFamily="2" charset="2"/>
              <a:buChar char="v"/>
            </a:pPr>
            <a:r>
              <a:rPr lang="en-US" sz="2400" dirty="0"/>
              <a:t>Cost of further measures would be disproportionate to the risk reduction they would achieve</a:t>
            </a:r>
            <a:endParaRPr lang="ar-EG" sz="2400" dirty="0"/>
          </a:p>
        </p:txBody>
      </p:sp>
    </p:spTree>
    <p:extLst>
      <p:ext uri="{BB962C8B-B14F-4D97-AF65-F5344CB8AC3E}">
        <p14:creationId xmlns:p14="http://schemas.microsoft.com/office/powerpoint/2010/main" val="674038593"/>
      </p:ext>
    </p:extLst>
  </p:cSld>
  <p:clrMapOvr>
    <a:masterClrMapping/>
  </p:clrMapOvr>
  <mc:AlternateContent xmlns:mc="http://schemas.openxmlformats.org/markup-compatibility/2006" xmlns:p14="http://schemas.microsoft.com/office/powerpoint/2010/main">
    <mc:Choice Requires="p14">
      <p:transition spd="slow" p14:dur="2000" advTm="368"/>
    </mc:Choice>
    <mc:Fallback xmlns="">
      <p:transition spd="slow" advTm="368"/>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2C45BB7C-142A-43AE-93E1-18C913FAA983}"/>
              </a:ext>
            </a:extLst>
          </p:cNvPr>
          <p:cNvSpPr txBox="1"/>
          <p:nvPr/>
        </p:nvSpPr>
        <p:spPr>
          <a:xfrm>
            <a:off x="2796641" y="347644"/>
            <a:ext cx="6234544" cy="523220"/>
          </a:xfrm>
          <a:prstGeom prst="rect">
            <a:avLst/>
          </a:prstGeom>
          <a:noFill/>
        </p:spPr>
        <p:txBody>
          <a:bodyPr wrap="square">
            <a:spAutoFit/>
          </a:bodyPr>
          <a:lstStyle/>
          <a:p>
            <a:pPr algn="ctr"/>
            <a:r>
              <a:rPr lang="en-US" sz="2800" b="1" i="0" dirty="0">
                <a:solidFill>
                  <a:srgbClr val="212B32"/>
                </a:solidFill>
                <a:effectLst/>
              </a:rPr>
              <a:t>Some fallacies about ALARP</a:t>
            </a:r>
            <a:endParaRPr lang="ar-EG" sz="2800" dirty="0"/>
          </a:p>
        </p:txBody>
      </p:sp>
      <p:sp>
        <p:nvSpPr>
          <p:cNvPr id="14" name="TextBox 13">
            <a:extLst>
              <a:ext uri="{FF2B5EF4-FFF2-40B4-BE49-F238E27FC236}">
                <a16:creationId xmlns:a16="http://schemas.microsoft.com/office/drawing/2014/main" id="{0F6DC725-73E8-4E69-ACD7-A3747FF62CFA}"/>
              </a:ext>
            </a:extLst>
          </p:cNvPr>
          <p:cNvSpPr txBox="1"/>
          <p:nvPr/>
        </p:nvSpPr>
        <p:spPr>
          <a:xfrm>
            <a:off x="362198" y="1258341"/>
            <a:ext cx="11518627" cy="4524315"/>
          </a:xfrm>
          <a:prstGeom prst="rect">
            <a:avLst/>
          </a:prstGeom>
          <a:noFill/>
        </p:spPr>
        <p:txBody>
          <a:bodyPr wrap="square">
            <a:spAutoFit/>
          </a:bodyPr>
          <a:lstStyle/>
          <a:p>
            <a:r>
              <a:rPr lang="en-US" sz="2400" b="1" u="sng" dirty="0">
                <a:solidFill>
                  <a:srgbClr val="C00000"/>
                </a:solidFill>
              </a:rPr>
              <a:t>Fallacy 1,</a:t>
            </a:r>
            <a:r>
              <a:rPr lang="en-US" sz="2400" b="1" dirty="0">
                <a:solidFill>
                  <a:srgbClr val="C00000"/>
                </a:solidFill>
              </a:rPr>
              <a:t> Ensuring that risks are reduced ALARP means that we have to raise standards continually</a:t>
            </a:r>
          </a:p>
          <a:p>
            <a:pPr>
              <a:lnSpc>
                <a:spcPct val="150000"/>
              </a:lnSpc>
            </a:pPr>
            <a:r>
              <a:rPr lang="en-US" sz="2400" dirty="0"/>
              <a:t>Our decision about what is ALARP will also be affected by changes in knowledge about the size or nature of the risk presented by a hazard. If there is sound evidence to show that a hazard presents significantly greater risks than previously thought, then of course we should press for stronger controls to tackle the new situation. However, if the evidence shows the hazard presents significantly lesser risks than previously thought, then we should accept a relaxation in control provided the new arrangements ensure the risks are ALARP.</a:t>
            </a:r>
          </a:p>
          <a:p>
            <a:endParaRPr lang="ar-EG" sz="2400" dirty="0"/>
          </a:p>
        </p:txBody>
      </p:sp>
    </p:spTree>
    <p:extLst>
      <p:ext uri="{BB962C8B-B14F-4D97-AF65-F5344CB8AC3E}">
        <p14:creationId xmlns:p14="http://schemas.microsoft.com/office/powerpoint/2010/main" val="3399668949"/>
      </p:ext>
    </p:extLst>
  </p:cSld>
  <p:clrMapOvr>
    <a:masterClrMapping/>
  </p:clrMapOvr>
  <mc:AlternateContent xmlns:mc="http://schemas.openxmlformats.org/markup-compatibility/2006" xmlns:p14="http://schemas.microsoft.com/office/powerpoint/2010/main">
    <mc:Choice Requires="p14">
      <p:transition spd="slow" p14:dur="2000" advTm="368"/>
    </mc:Choice>
    <mc:Fallback xmlns="">
      <p:transition spd="slow" advTm="368"/>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7D3B8193-4313-4E93-917A-D4EEA0B882E2}"/>
              </a:ext>
            </a:extLst>
          </p:cNvPr>
          <p:cNvSpPr txBox="1"/>
          <p:nvPr/>
        </p:nvSpPr>
        <p:spPr>
          <a:xfrm>
            <a:off x="427512" y="1232503"/>
            <a:ext cx="11352810" cy="7848302"/>
          </a:xfrm>
          <a:prstGeom prst="rect">
            <a:avLst/>
          </a:prstGeom>
          <a:noFill/>
        </p:spPr>
        <p:txBody>
          <a:bodyPr wrap="square">
            <a:spAutoFit/>
          </a:bodyPr>
          <a:lstStyle/>
          <a:p>
            <a:r>
              <a:rPr lang="en-US" sz="2400" b="1" u="sng" dirty="0">
                <a:solidFill>
                  <a:srgbClr val="C00000"/>
                </a:solidFill>
              </a:rPr>
              <a:t>Fallacy</a:t>
            </a:r>
            <a:r>
              <a:rPr lang="en-US" sz="2400" dirty="0"/>
              <a:t> 2 - If a few employers have adopted a high standard of risk control, that standard is ALARP</a:t>
            </a:r>
          </a:p>
          <a:p>
            <a:r>
              <a:rPr lang="en-US" sz="2400" dirty="0"/>
              <a:t>Some </a:t>
            </a:r>
            <a:r>
              <a:rPr lang="en-US" sz="2400" dirty="0" err="1"/>
              <a:t>organisations</a:t>
            </a:r>
            <a:r>
              <a:rPr lang="en-US" sz="2400" dirty="0"/>
              <a:t> implement standards of risk control that are more stringent than good practice. </a:t>
            </a:r>
          </a:p>
          <a:p>
            <a:r>
              <a:rPr lang="en-US" sz="2400" dirty="0"/>
              <a:t>They may do this for a number of reasons, such as meeting corporate social responsibility goals, or because they strive to be the best at all they do, or because they have reached an agreement with their staff to provide additional controls. </a:t>
            </a:r>
          </a:p>
          <a:p>
            <a:r>
              <a:rPr lang="en-US" sz="2400" dirty="0"/>
              <a:t>It does not follow that these risk control standards are reasonably practicable, just because a few </a:t>
            </a:r>
            <a:r>
              <a:rPr lang="en-US" sz="2400" dirty="0" err="1"/>
              <a:t>organisations</a:t>
            </a:r>
            <a:r>
              <a:rPr lang="en-US" sz="2400" dirty="0"/>
              <a:t> have adopted them. Until such practices are evaluated and recognized by HSE as representing good practice, you should not seek to enforce them (whether at a policy level or an operational one). </a:t>
            </a:r>
          </a:p>
          <a:p>
            <a:r>
              <a:rPr lang="en-US" sz="2400" dirty="0"/>
              <a:t>It is also acceptable for a duty holder to choose to relax from a self-imposed higher standard to one which is accepted as ALARP (</a:t>
            </a:r>
            <a:r>
              <a:rPr lang="en-US" sz="2400" dirty="0" err="1"/>
              <a:t>eg</a:t>
            </a:r>
            <a:r>
              <a:rPr lang="en-US" sz="2400" dirty="0"/>
              <a:t> just meeting the requirements of a relevant ACOP).</a:t>
            </a:r>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p:txBody>
      </p:sp>
    </p:spTree>
    <p:extLst>
      <p:ext uri="{BB962C8B-B14F-4D97-AF65-F5344CB8AC3E}">
        <p14:creationId xmlns:p14="http://schemas.microsoft.com/office/powerpoint/2010/main" val="125065000"/>
      </p:ext>
    </p:extLst>
  </p:cSld>
  <p:clrMapOvr>
    <a:masterClrMapping/>
  </p:clrMapOvr>
  <mc:AlternateContent xmlns:mc="http://schemas.openxmlformats.org/markup-compatibility/2006" xmlns:p14="http://schemas.microsoft.com/office/powerpoint/2010/main">
    <mc:Choice Requires="p14">
      <p:transition spd="slow" p14:dur="2000" advTm="368"/>
    </mc:Choice>
    <mc:Fallback xmlns="">
      <p:transition spd="slow" advTm="368"/>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DD4FEB2A-C8B0-434B-954A-A0E1D14256C2}"/>
              </a:ext>
            </a:extLst>
          </p:cNvPr>
          <p:cNvSpPr txBox="1"/>
          <p:nvPr/>
        </p:nvSpPr>
        <p:spPr>
          <a:xfrm>
            <a:off x="451262" y="1042496"/>
            <a:ext cx="11293433" cy="5447645"/>
          </a:xfrm>
          <a:prstGeom prst="rect">
            <a:avLst/>
          </a:prstGeom>
          <a:noFill/>
        </p:spPr>
        <p:txBody>
          <a:bodyPr wrap="square">
            <a:spAutoFit/>
          </a:bodyPr>
          <a:lstStyle/>
          <a:p>
            <a:r>
              <a:rPr lang="en-US" sz="2400" b="1" dirty="0">
                <a:solidFill>
                  <a:srgbClr val="C00000"/>
                </a:solidFill>
              </a:rPr>
              <a:t>Fallacy</a:t>
            </a:r>
            <a:r>
              <a:rPr lang="en-US" sz="2400" dirty="0"/>
              <a:t> 3 - Ensuring that risks are reduced ALARP means that we can insist on all possible risk controls</a:t>
            </a:r>
          </a:p>
          <a:p>
            <a:endParaRPr lang="en-US" sz="2400" dirty="0"/>
          </a:p>
          <a:p>
            <a:pPr>
              <a:lnSpc>
                <a:spcPct val="150000"/>
              </a:lnSpc>
            </a:pPr>
            <a:r>
              <a:rPr lang="en-US" sz="2400" b="1" dirty="0">
                <a:solidFill>
                  <a:srgbClr val="C00000"/>
                </a:solidFill>
              </a:rPr>
              <a:t>ALARP</a:t>
            </a:r>
            <a:r>
              <a:rPr lang="en-US" sz="2400" dirty="0"/>
              <a:t> does not mean that every measure that could possibly be taken (however theoretical) to reduce risk must be taken. Sometimes, there is more than one way of controlling a risk. These controls can be thought of as barriers that prevent the risk being </a:t>
            </a:r>
            <a:r>
              <a:rPr lang="en-US" sz="2400" dirty="0" err="1"/>
              <a:t>realised</a:t>
            </a:r>
            <a:r>
              <a:rPr lang="en-US" sz="2400" dirty="0"/>
              <a:t> and there is a temptation to require more and more of these protective barriers, to reduce the risk as low as possible. (The so-called "belt and braces" approach.) </a:t>
            </a:r>
          </a:p>
          <a:p>
            <a:pPr>
              <a:lnSpc>
                <a:spcPct val="150000"/>
              </a:lnSpc>
            </a:pPr>
            <a:r>
              <a:rPr lang="en-US" sz="2400" dirty="0"/>
              <a:t>You must remember that ALARP means that a barrier can be required only if its introduction does not involve grossly disproportionate cost</a:t>
            </a:r>
          </a:p>
          <a:p>
            <a:endParaRPr lang="ar-EG" sz="2400" dirty="0"/>
          </a:p>
        </p:txBody>
      </p:sp>
    </p:spTree>
    <p:extLst>
      <p:ext uri="{BB962C8B-B14F-4D97-AF65-F5344CB8AC3E}">
        <p14:creationId xmlns:p14="http://schemas.microsoft.com/office/powerpoint/2010/main" val="4150312812"/>
      </p:ext>
    </p:extLst>
  </p:cSld>
  <p:clrMapOvr>
    <a:masterClrMapping/>
  </p:clrMapOvr>
  <mc:AlternateContent xmlns:mc="http://schemas.openxmlformats.org/markup-compatibility/2006" xmlns:p14="http://schemas.microsoft.com/office/powerpoint/2010/main">
    <mc:Choice Requires="p14">
      <p:transition spd="slow" p14:dur="2000" advTm="368"/>
    </mc:Choice>
    <mc:Fallback xmlns="">
      <p:transition spd="slow" advTm="368"/>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3" name="TextBox 12">
            <a:extLst>
              <a:ext uri="{FF2B5EF4-FFF2-40B4-BE49-F238E27FC236}">
                <a16:creationId xmlns:a16="http://schemas.microsoft.com/office/drawing/2014/main" id="{BC556F79-A931-4C6C-AD5A-9227C04AF7D8}"/>
              </a:ext>
            </a:extLst>
          </p:cNvPr>
          <p:cNvSpPr txBox="1"/>
          <p:nvPr/>
        </p:nvSpPr>
        <p:spPr>
          <a:xfrm>
            <a:off x="451262" y="1185005"/>
            <a:ext cx="11305309" cy="4524315"/>
          </a:xfrm>
          <a:prstGeom prst="rect">
            <a:avLst/>
          </a:prstGeom>
          <a:noFill/>
        </p:spPr>
        <p:txBody>
          <a:bodyPr wrap="square">
            <a:spAutoFit/>
          </a:bodyPr>
          <a:lstStyle/>
          <a:p>
            <a:r>
              <a:rPr lang="en-US" sz="2400" b="1" u="sng" dirty="0">
                <a:solidFill>
                  <a:srgbClr val="C00000"/>
                </a:solidFill>
              </a:rPr>
              <a:t>Fallacy</a:t>
            </a:r>
            <a:r>
              <a:rPr lang="en-US" sz="2400" dirty="0"/>
              <a:t> 4 - Ensuring that risks are reduced ALARP means that there will be no accidents or ill-health</a:t>
            </a:r>
          </a:p>
          <a:p>
            <a:r>
              <a:rPr lang="en-US" sz="2400" dirty="0"/>
              <a:t>ALARP does not represent zero risk. We have to expect the risk arising from a hazard to be </a:t>
            </a:r>
            <a:r>
              <a:rPr lang="en-US" sz="2400" dirty="0" err="1"/>
              <a:t>realised</a:t>
            </a:r>
            <a:r>
              <a:rPr lang="en-US" sz="2400" dirty="0"/>
              <a:t> sometimes, and so for harm to occur, even though the risk is ALARP. This is an uncomfortable thought for many people, but it is inescapable. Of course we should strive to make sure that duty-holders reduce and maintain the risks ALARP, and we should never be complacent but, nevertheless, we have to accept that risk from an activity can never be entirely eliminated unless the activity is stopped. </a:t>
            </a:r>
          </a:p>
          <a:p>
            <a:r>
              <a:rPr lang="en-US" sz="2400" dirty="0"/>
              <a:t>This relates to the issue of the "tolerability" of a risk, which is covered in detail in Reducing Risks, Protecting People (PDF) (88 pages). </a:t>
            </a:r>
          </a:p>
          <a:p>
            <a:r>
              <a:rPr lang="en-US" sz="2400" dirty="0"/>
              <a:t>It also goes some way to explaining why risk assessments feed into contingency planning.</a:t>
            </a:r>
          </a:p>
          <a:p>
            <a:endParaRPr lang="en-US" sz="2400" dirty="0"/>
          </a:p>
        </p:txBody>
      </p:sp>
    </p:spTree>
    <p:extLst>
      <p:ext uri="{BB962C8B-B14F-4D97-AF65-F5344CB8AC3E}">
        <p14:creationId xmlns:p14="http://schemas.microsoft.com/office/powerpoint/2010/main" val="1582063235"/>
      </p:ext>
    </p:extLst>
  </p:cSld>
  <p:clrMapOvr>
    <a:masterClrMapping/>
  </p:clrMapOvr>
  <mc:AlternateContent xmlns:mc="http://schemas.openxmlformats.org/markup-compatibility/2006" xmlns:p14="http://schemas.microsoft.com/office/powerpoint/2010/main">
    <mc:Choice Requires="p14">
      <p:transition spd="slow" p14:dur="2000" advTm="368"/>
    </mc:Choice>
    <mc:Fallback xmlns="">
      <p:transition spd="slow" advTm="368"/>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itle 1"/>
          <p:cNvSpPr>
            <a:spLocks noGrp="1"/>
          </p:cNvSpPr>
          <p:nvPr>
            <p:ph type="title"/>
          </p:nvPr>
        </p:nvSpPr>
        <p:spPr>
          <a:xfrm>
            <a:off x="3443840" y="315478"/>
            <a:ext cx="4612689" cy="655264"/>
          </a:xfrm>
        </p:spPr>
        <p:txBody>
          <a:bodyPr>
            <a:normAutofit/>
          </a:bodyPr>
          <a:lstStyle/>
          <a:p>
            <a:pPr algn="ctr"/>
            <a:r>
              <a:rPr lang="en-US" sz="2800" b="1" dirty="0"/>
              <a:t>ALARP Format </a:t>
            </a:r>
          </a:p>
        </p:txBody>
      </p:sp>
      <p:sp>
        <p:nvSpPr>
          <p:cNvPr id="13" name="Content Placeholder 2">
            <a:extLst>
              <a:ext uri="{FF2B5EF4-FFF2-40B4-BE49-F238E27FC236}">
                <a16:creationId xmlns:a16="http://schemas.microsoft.com/office/drawing/2014/main" id="{8EB9ADFE-2522-4248-B5B1-AAB64DCAD958}"/>
              </a:ext>
            </a:extLst>
          </p:cNvPr>
          <p:cNvSpPr txBox="1">
            <a:spLocks/>
          </p:cNvSpPr>
          <p:nvPr/>
        </p:nvSpPr>
        <p:spPr>
          <a:xfrm>
            <a:off x="475017" y="1303112"/>
            <a:ext cx="11287058"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Font typeface="Arial" panose="020B0604020202020204" pitchFamily="34" charset="0"/>
              <a:buNone/>
            </a:pPr>
            <a:r>
              <a:rPr lang="en-US" sz="2400" dirty="0">
                <a:solidFill>
                  <a:prstClr val="black"/>
                </a:solidFill>
              </a:rPr>
              <a:t>In ALARP, “reasonable practicability” involves weighing a risk against the benefits. And “low” suggests a reduction of risk to a level wherein the benefits arising from further risk reduction are disproportionate to the time, cost, and technical difficulty of implementing further risk reduction measures</a:t>
            </a:r>
            <a:r>
              <a:rPr lang="en-US" dirty="0">
                <a:solidFill>
                  <a:prstClr val="black"/>
                </a:solidFill>
                <a:latin typeface="Calibri" panose="020F0502020204030204"/>
              </a:rPr>
              <a:t>.</a:t>
            </a:r>
          </a:p>
        </p:txBody>
      </p:sp>
    </p:spTree>
    <p:extLst>
      <p:ext uri="{BB962C8B-B14F-4D97-AF65-F5344CB8AC3E}">
        <p14:creationId xmlns:p14="http://schemas.microsoft.com/office/powerpoint/2010/main" val="1721600315"/>
      </p:ext>
    </p:extLst>
  </p:cSld>
  <p:clrMapOvr>
    <a:masterClrMapping/>
  </p:clrMapOvr>
  <mc:AlternateContent xmlns:mc="http://schemas.openxmlformats.org/markup-compatibility/2006" xmlns:p14="http://schemas.microsoft.com/office/powerpoint/2010/main">
    <mc:Choice Requires="p14">
      <p:transition spd="slow" p14:dur="2000" advTm="368"/>
    </mc:Choice>
    <mc:Fallback xmlns="">
      <p:transition spd="slow" advTm="368"/>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050" name="Picture 2" descr="The ALARP principle in connection with offshore oil and gas operations">
            <a:extLst>
              <a:ext uri="{FF2B5EF4-FFF2-40B4-BE49-F238E27FC236}">
                <a16:creationId xmlns:a16="http://schemas.microsoft.com/office/drawing/2014/main" id="{47B735A7-A001-4C22-A79A-B1388B5AA3A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80384" y="1517678"/>
            <a:ext cx="7744938" cy="4581820"/>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B24F2871-EDCB-458F-B5B4-493BC57DA0B1}"/>
              </a:ext>
            </a:extLst>
          </p:cNvPr>
          <p:cNvSpPr txBox="1"/>
          <p:nvPr/>
        </p:nvSpPr>
        <p:spPr>
          <a:xfrm>
            <a:off x="464128" y="1676466"/>
            <a:ext cx="3666364" cy="4401205"/>
          </a:xfrm>
          <a:prstGeom prst="rect">
            <a:avLst/>
          </a:prstGeom>
          <a:noFill/>
        </p:spPr>
        <p:txBody>
          <a:bodyPr wrap="square">
            <a:spAutoFit/>
          </a:bodyPr>
          <a:lstStyle/>
          <a:p>
            <a:r>
              <a:rPr lang="en-US" sz="2000" dirty="0"/>
              <a:t>The level of risk at which additional reduction of the risk is unnecessary. It may be expressed quantitatively in the same way as the highest acceptable level of risk.</a:t>
            </a:r>
          </a:p>
          <a:p>
            <a:endParaRPr lang="en-US" sz="2000" dirty="0"/>
          </a:p>
          <a:p>
            <a:r>
              <a:rPr lang="en-US" sz="2000" dirty="0"/>
              <a:t>If a risk is found to be at this level or less in connection with a risk assessment, is not necessary to reduce the risk further. The ALARP triangle in figure 1 indicates the position of the generally acceptable level of risk.</a:t>
            </a:r>
            <a:endParaRPr lang="ar-EG" sz="2000" dirty="0"/>
          </a:p>
        </p:txBody>
      </p:sp>
      <p:sp>
        <p:nvSpPr>
          <p:cNvPr id="13" name="Title 1">
            <a:extLst>
              <a:ext uri="{FF2B5EF4-FFF2-40B4-BE49-F238E27FC236}">
                <a16:creationId xmlns:a16="http://schemas.microsoft.com/office/drawing/2014/main" id="{DF5CD698-2D6A-44F0-8614-0D1882236870}"/>
              </a:ext>
            </a:extLst>
          </p:cNvPr>
          <p:cNvSpPr>
            <a:spLocks noGrp="1"/>
          </p:cNvSpPr>
          <p:nvPr>
            <p:ph type="title"/>
          </p:nvPr>
        </p:nvSpPr>
        <p:spPr>
          <a:xfrm>
            <a:off x="3443840" y="315478"/>
            <a:ext cx="4612689" cy="655264"/>
          </a:xfrm>
        </p:spPr>
        <p:txBody>
          <a:bodyPr>
            <a:normAutofit/>
          </a:bodyPr>
          <a:lstStyle/>
          <a:p>
            <a:pPr algn="ctr"/>
            <a:r>
              <a:rPr lang="en-US" sz="2800" b="1" dirty="0"/>
              <a:t>ALARP Format </a:t>
            </a:r>
          </a:p>
        </p:txBody>
      </p:sp>
    </p:spTree>
    <p:extLst>
      <p:ext uri="{BB962C8B-B14F-4D97-AF65-F5344CB8AC3E}">
        <p14:creationId xmlns:p14="http://schemas.microsoft.com/office/powerpoint/2010/main" val="3130479276"/>
      </p:ext>
    </p:extLst>
  </p:cSld>
  <p:clrMapOvr>
    <a:masterClrMapping/>
  </p:clrMapOvr>
  <mc:AlternateContent xmlns:mc="http://schemas.openxmlformats.org/markup-compatibility/2006" xmlns:p14="http://schemas.microsoft.com/office/powerpoint/2010/main">
    <mc:Choice Requires="p14">
      <p:transition spd="slow" p14:dur="2000" advTm="368"/>
    </mc:Choice>
    <mc:Fallback xmlns="">
      <p:transition spd="slow" advTm="368"/>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89435BD7-3139-4127-B366-B448EB7CC224}"/>
              </a:ext>
            </a:extLst>
          </p:cNvPr>
          <p:cNvSpPr txBox="1"/>
          <p:nvPr/>
        </p:nvSpPr>
        <p:spPr>
          <a:xfrm>
            <a:off x="510639" y="1106436"/>
            <a:ext cx="11257808" cy="5565947"/>
          </a:xfrm>
          <a:prstGeom prst="rect">
            <a:avLst/>
          </a:prstGeom>
          <a:noFill/>
        </p:spPr>
        <p:txBody>
          <a:bodyPr wrap="square">
            <a:spAutoFit/>
          </a:bodyPr>
          <a:lstStyle/>
          <a:p>
            <a:pPr>
              <a:lnSpc>
                <a:spcPct val="150000"/>
              </a:lnSpc>
            </a:pPr>
            <a:r>
              <a:rPr lang="en-US" sz="2400" dirty="0"/>
              <a:t>Figure 1 : The ALARP region is the risk level between the highest acceptable level of risk and the generally acceptable level of risk. Risk reduction in this region must be carried out in accordance with the ALARP principle.</a:t>
            </a:r>
          </a:p>
          <a:p>
            <a:pPr>
              <a:lnSpc>
                <a:spcPct val="150000"/>
              </a:lnSpc>
            </a:pPr>
            <a:r>
              <a:rPr lang="en-US" sz="2400" dirty="0"/>
              <a:t>Workplace assessment</a:t>
            </a:r>
          </a:p>
          <a:p>
            <a:pPr>
              <a:lnSpc>
                <a:spcPct val="150000"/>
              </a:lnSpc>
            </a:pPr>
            <a:r>
              <a:rPr lang="en-US" sz="2400" dirty="0"/>
              <a:t>An expression originating from the Danish Working Environment Act. A workplace assessment includes an assessment of health and safety concerns and an action plan on how to resolve any workplace health and safety issues, including risks of major accidents. Absenteeism due to sickness must be included in the assessment. In the present context, a workplace assessment corresponds to a risk assessment combined with a plan for reducing the risks.</a:t>
            </a:r>
            <a:endParaRPr lang="ar-EG" sz="2400" dirty="0"/>
          </a:p>
        </p:txBody>
      </p:sp>
      <p:sp>
        <p:nvSpPr>
          <p:cNvPr id="13" name="Title 1">
            <a:extLst>
              <a:ext uri="{FF2B5EF4-FFF2-40B4-BE49-F238E27FC236}">
                <a16:creationId xmlns:a16="http://schemas.microsoft.com/office/drawing/2014/main" id="{63F31261-30D4-4DCD-B129-CBEAFFEC7357}"/>
              </a:ext>
            </a:extLst>
          </p:cNvPr>
          <p:cNvSpPr>
            <a:spLocks noGrp="1"/>
          </p:cNvSpPr>
          <p:nvPr>
            <p:ph type="title"/>
          </p:nvPr>
        </p:nvSpPr>
        <p:spPr>
          <a:xfrm>
            <a:off x="3443840" y="315478"/>
            <a:ext cx="4612689" cy="655264"/>
          </a:xfrm>
        </p:spPr>
        <p:txBody>
          <a:bodyPr>
            <a:normAutofit/>
          </a:bodyPr>
          <a:lstStyle/>
          <a:p>
            <a:pPr algn="ctr"/>
            <a:r>
              <a:rPr lang="en-US" sz="2800" b="1" dirty="0"/>
              <a:t>ALARP Format </a:t>
            </a:r>
          </a:p>
        </p:txBody>
      </p:sp>
    </p:spTree>
    <p:extLst>
      <p:ext uri="{BB962C8B-B14F-4D97-AF65-F5344CB8AC3E}">
        <p14:creationId xmlns:p14="http://schemas.microsoft.com/office/powerpoint/2010/main" val="2925563784"/>
      </p:ext>
    </p:extLst>
  </p:cSld>
  <p:clrMapOvr>
    <a:masterClrMapping/>
  </p:clrMapOvr>
  <mc:AlternateContent xmlns:mc="http://schemas.openxmlformats.org/markup-compatibility/2006" xmlns:p14="http://schemas.microsoft.com/office/powerpoint/2010/main">
    <mc:Choice Requires="p14">
      <p:transition spd="slow" p14:dur="2000" advTm="368"/>
    </mc:Choice>
    <mc:Fallback xmlns="">
      <p:transition spd="slow" advTm="368"/>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3" name="Picture 2">
            <a:extLst>
              <a:ext uri="{FF2B5EF4-FFF2-40B4-BE49-F238E27FC236}">
                <a16:creationId xmlns:a16="http://schemas.microsoft.com/office/drawing/2014/main" id="{0EEAF000-85DC-4F53-B9F5-F5B31272CA51}"/>
              </a:ext>
            </a:extLst>
          </p:cNvPr>
          <p:cNvPicPr>
            <a:picLocks noChangeAspect="1"/>
          </p:cNvPicPr>
          <p:nvPr/>
        </p:nvPicPr>
        <p:blipFill>
          <a:blip r:embed="rId2"/>
          <a:stretch>
            <a:fillRect/>
          </a:stretch>
        </p:blipFill>
        <p:spPr>
          <a:xfrm>
            <a:off x="1704975" y="1421037"/>
            <a:ext cx="8782050" cy="5000625"/>
          </a:xfrm>
          <a:prstGeom prst="rect">
            <a:avLst/>
          </a:prstGeom>
        </p:spPr>
      </p:pic>
      <p:sp>
        <p:nvSpPr>
          <p:cNvPr id="11" name="TextBox 10">
            <a:extLst>
              <a:ext uri="{FF2B5EF4-FFF2-40B4-BE49-F238E27FC236}">
                <a16:creationId xmlns:a16="http://schemas.microsoft.com/office/drawing/2014/main" id="{69C4648D-9E70-45E7-9A4D-9304F9B0A59A}"/>
              </a:ext>
            </a:extLst>
          </p:cNvPr>
          <p:cNvSpPr txBox="1"/>
          <p:nvPr/>
        </p:nvSpPr>
        <p:spPr>
          <a:xfrm>
            <a:off x="3406238" y="342283"/>
            <a:ext cx="4597730" cy="523220"/>
          </a:xfrm>
          <a:prstGeom prst="rect">
            <a:avLst/>
          </a:prstGeom>
          <a:noFill/>
        </p:spPr>
        <p:txBody>
          <a:bodyPr wrap="square">
            <a:spAutoFit/>
          </a:bodyPr>
          <a:lstStyle/>
          <a:p>
            <a:pPr algn="ctr"/>
            <a:r>
              <a:rPr lang="en-US" sz="2800" b="1" dirty="0"/>
              <a:t>Finally - pay attention</a:t>
            </a:r>
            <a:endParaRPr lang="ar-EG" sz="2800" b="1" dirty="0"/>
          </a:p>
        </p:txBody>
      </p:sp>
    </p:spTree>
    <p:extLst>
      <p:ext uri="{BB962C8B-B14F-4D97-AF65-F5344CB8AC3E}">
        <p14:creationId xmlns:p14="http://schemas.microsoft.com/office/powerpoint/2010/main" val="2403785462"/>
      </p:ext>
    </p:extLst>
  </p:cSld>
  <p:clrMapOvr>
    <a:masterClrMapping/>
  </p:clrMapOvr>
  <mc:AlternateContent xmlns:mc="http://schemas.openxmlformats.org/markup-compatibility/2006" xmlns:p14="http://schemas.microsoft.com/office/powerpoint/2010/main">
    <mc:Choice Requires="p14">
      <p:transition spd="slow" p14:dur="2000" advTm="368"/>
    </mc:Choice>
    <mc:Fallback xmlns="">
      <p:transition spd="slow" advTm="368"/>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97EBBC04-E768-482D-9FF1-311ABDD20901}"/>
              </a:ext>
            </a:extLst>
          </p:cNvPr>
          <p:cNvSpPr txBox="1"/>
          <p:nvPr/>
        </p:nvSpPr>
        <p:spPr>
          <a:xfrm>
            <a:off x="498764" y="1027313"/>
            <a:ext cx="11382061" cy="5632311"/>
          </a:xfrm>
          <a:prstGeom prst="rect">
            <a:avLst/>
          </a:prstGeom>
          <a:noFill/>
        </p:spPr>
        <p:txBody>
          <a:bodyPr wrap="square">
            <a:spAutoFit/>
          </a:bodyPr>
          <a:lstStyle/>
          <a:p>
            <a:r>
              <a:rPr lang="en-US" sz="2400" dirty="0"/>
              <a:t>If you are not using a common control to manage the risk, then you should think about: How likely is the risk to occur </a:t>
            </a:r>
          </a:p>
          <a:p>
            <a:r>
              <a:rPr lang="en-US" sz="2400" dirty="0"/>
              <a:t>The more likely a risk is to occur, the more should be done to eliminate or </a:t>
            </a:r>
            <a:r>
              <a:rPr lang="en-US" sz="2400" dirty="0" err="1"/>
              <a:t>minimise</a:t>
            </a:r>
            <a:r>
              <a:rPr lang="en-US" sz="2400" dirty="0"/>
              <a:t> the risk. </a:t>
            </a:r>
          </a:p>
          <a:p>
            <a:r>
              <a:rPr lang="en-US" sz="2400" dirty="0"/>
              <a:t>Your response should be proportionate to the risk. How severe is the harm that might result from the risk</a:t>
            </a:r>
          </a:p>
          <a:p>
            <a:r>
              <a:rPr lang="en-US" sz="2400" dirty="0"/>
              <a:t>More should be done to eliminate the risk if death or serious injury is a possible or likely result. </a:t>
            </a:r>
          </a:p>
          <a:p>
            <a:r>
              <a:rPr lang="en-US" sz="2400" dirty="0"/>
              <a:t>The greater the potential harm, the greater the response required. </a:t>
            </a:r>
          </a:p>
          <a:p>
            <a:r>
              <a:rPr lang="en-US" sz="2400" dirty="0"/>
              <a:t>What you know or ought to reasonably know about the risk and the ways of eliminating or minimizing it </a:t>
            </a:r>
          </a:p>
          <a:p>
            <a:r>
              <a:rPr lang="en-US" sz="2400" dirty="0"/>
              <a:t>You are expected to find out if there are any ways to eliminate or </a:t>
            </a:r>
            <a:r>
              <a:rPr lang="en-US" sz="2400" dirty="0" err="1"/>
              <a:t>minimise</a:t>
            </a:r>
            <a:r>
              <a:rPr lang="en-US" sz="2400" dirty="0"/>
              <a:t> the risk.</a:t>
            </a:r>
          </a:p>
          <a:p>
            <a:r>
              <a:rPr lang="en-US" sz="2400" dirty="0"/>
              <a:t>Doing a risk assessment, talking to workers, other PCBUs in the industry and health and safety representatives, and looking at health and safety records and processes of others will help inform decisions. The WorkSafe website is also a valuable resource. </a:t>
            </a:r>
            <a:endParaRPr lang="ar-EG" sz="2400" dirty="0"/>
          </a:p>
        </p:txBody>
      </p:sp>
      <p:sp>
        <p:nvSpPr>
          <p:cNvPr id="13" name="TextBox 12">
            <a:extLst>
              <a:ext uri="{FF2B5EF4-FFF2-40B4-BE49-F238E27FC236}">
                <a16:creationId xmlns:a16="http://schemas.microsoft.com/office/drawing/2014/main" id="{724CD802-39C3-4288-8AA2-E02BFE563680}"/>
              </a:ext>
            </a:extLst>
          </p:cNvPr>
          <p:cNvSpPr txBox="1"/>
          <p:nvPr/>
        </p:nvSpPr>
        <p:spPr>
          <a:xfrm>
            <a:off x="3406238" y="342283"/>
            <a:ext cx="4597730" cy="523220"/>
          </a:xfrm>
          <a:prstGeom prst="rect">
            <a:avLst/>
          </a:prstGeom>
          <a:noFill/>
        </p:spPr>
        <p:txBody>
          <a:bodyPr wrap="square">
            <a:spAutoFit/>
          </a:bodyPr>
          <a:lstStyle/>
          <a:p>
            <a:pPr algn="ctr"/>
            <a:r>
              <a:rPr lang="en-US" sz="2800" b="1" dirty="0"/>
              <a:t>Finally - pay attention</a:t>
            </a:r>
            <a:endParaRPr lang="ar-EG" sz="2800" b="1" dirty="0"/>
          </a:p>
        </p:txBody>
      </p:sp>
    </p:spTree>
    <p:extLst>
      <p:ext uri="{BB962C8B-B14F-4D97-AF65-F5344CB8AC3E}">
        <p14:creationId xmlns:p14="http://schemas.microsoft.com/office/powerpoint/2010/main" val="4006540758"/>
      </p:ext>
    </p:extLst>
  </p:cSld>
  <p:clrMapOvr>
    <a:masterClrMapping/>
  </p:clrMapOvr>
  <mc:AlternateContent xmlns:mc="http://schemas.openxmlformats.org/markup-compatibility/2006" xmlns:p14="http://schemas.microsoft.com/office/powerpoint/2010/main">
    <mc:Choice Requires="p14">
      <p:transition spd="slow" p14:dur="2000" advTm="368"/>
    </mc:Choice>
    <mc:Fallback xmlns="">
      <p:transition spd="slow" advTm="368"/>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321F188E-406A-4947-846C-11415B3518D0}"/>
              </a:ext>
            </a:extLst>
          </p:cNvPr>
          <p:cNvSpPr txBox="1"/>
          <p:nvPr/>
        </p:nvSpPr>
        <p:spPr>
          <a:xfrm>
            <a:off x="522514" y="1331924"/>
            <a:ext cx="11358311" cy="4457952"/>
          </a:xfrm>
          <a:prstGeom prst="rect">
            <a:avLst/>
          </a:prstGeom>
          <a:noFill/>
        </p:spPr>
        <p:txBody>
          <a:bodyPr wrap="square">
            <a:spAutoFit/>
          </a:bodyPr>
          <a:lstStyle/>
          <a:p>
            <a:pPr>
              <a:lnSpc>
                <a:spcPct val="150000"/>
              </a:lnSpc>
            </a:pPr>
            <a:r>
              <a:rPr lang="en-US" sz="2400" dirty="0"/>
              <a:t>The availability of the control measures, and how suitable are they for the specific risk</a:t>
            </a:r>
          </a:p>
          <a:p>
            <a:pPr>
              <a:lnSpc>
                <a:spcPct val="150000"/>
              </a:lnSpc>
            </a:pPr>
            <a:r>
              <a:rPr lang="en-US" sz="2400" dirty="0"/>
              <a:t>How a risk is eliminated or </a:t>
            </a:r>
            <a:r>
              <a:rPr lang="en-US" sz="2400" dirty="0" err="1"/>
              <a:t>minimised</a:t>
            </a:r>
            <a:r>
              <a:rPr lang="en-US" sz="2400" dirty="0"/>
              <a:t> will depend on the situation, type of work, work</a:t>
            </a:r>
          </a:p>
          <a:p>
            <a:pPr>
              <a:lnSpc>
                <a:spcPct val="150000"/>
              </a:lnSpc>
            </a:pPr>
            <a:r>
              <a:rPr lang="en-US" sz="2400" dirty="0"/>
              <a:t>environment etc. </a:t>
            </a:r>
          </a:p>
          <a:p>
            <a:pPr>
              <a:lnSpc>
                <a:spcPct val="150000"/>
              </a:lnSpc>
            </a:pPr>
            <a:r>
              <a:rPr lang="en-US" sz="2400" dirty="0"/>
              <a:t>This is where you will need to apply judgement to figure out the best</a:t>
            </a:r>
          </a:p>
          <a:p>
            <a:pPr>
              <a:lnSpc>
                <a:spcPct val="150000"/>
              </a:lnSpc>
            </a:pPr>
            <a:r>
              <a:rPr lang="en-US" sz="2400" dirty="0"/>
              <a:t>actions to take.</a:t>
            </a:r>
          </a:p>
          <a:p>
            <a:pPr>
              <a:lnSpc>
                <a:spcPct val="150000"/>
              </a:lnSpc>
            </a:pPr>
            <a:r>
              <a:rPr lang="en-US" sz="2400" dirty="0"/>
              <a:t>As a final step, consider if the cost of setting up control measures is grossly disproportionate to the risk.</a:t>
            </a:r>
          </a:p>
          <a:p>
            <a:pPr>
              <a:lnSpc>
                <a:spcPct val="150000"/>
              </a:lnSpc>
            </a:pPr>
            <a:r>
              <a:rPr lang="en-US" sz="2400" dirty="0"/>
              <a:t>Note: Cost is rarely an excuse for not setting up a necessary control for a risk.</a:t>
            </a:r>
            <a:endParaRPr lang="ar-EG" sz="2400" dirty="0"/>
          </a:p>
        </p:txBody>
      </p:sp>
      <p:sp>
        <p:nvSpPr>
          <p:cNvPr id="13" name="TextBox 12">
            <a:extLst>
              <a:ext uri="{FF2B5EF4-FFF2-40B4-BE49-F238E27FC236}">
                <a16:creationId xmlns:a16="http://schemas.microsoft.com/office/drawing/2014/main" id="{7F42CA7D-66C7-4917-9C87-C01D5433FB8B}"/>
              </a:ext>
            </a:extLst>
          </p:cNvPr>
          <p:cNvSpPr txBox="1"/>
          <p:nvPr/>
        </p:nvSpPr>
        <p:spPr>
          <a:xfrm>
            <a:off x="3406238" y="342283"/>
            <a:ext cx="4597730" cy="523220"/>
          </a:xfrm>
          <a:prstGeom prst="rect">
            <a:avLst/>
          </a:prstGeom>
          <a:noFill/>
        </p:spPr>
        <p:txBody>
          <a:bodyPr wrap="square">
            <a:spAutoFit/>
          </a:bodyPr>
          <a:lstStyle/>
          <a:p>
            <a:pPr algn="ctr"/>
            <a:r>
              <a:rPr lang="en-US" sz="2800" b="1" dirty="0"/>
              <a:t>Finally - pay attention</a:t>
            </a:r>
            <a:endParaRPr lang="ar-EG" sz="2800" b="1" dirty="0"/>
          </a:p>
        </p:txBody>
      </p:sp>
    </p:spTree>
    <p:extLst>
      <p:ext uri="{BB962C8B-B14F-4D97-AF65-F5344CB8AC3E}">
        <p14:creationId xmlns:p14="http://schemas.microsoft.com/office/powerpoint/2010/main" val="982363172"/>
      </p:ext>
    </p:extLst>
  </p:cSld>
  <p:clrMapOvr>
    <a:masterClrMapping/>
  </p:clrMapOvr>
  <mc:AlternateContent xmlns:mc="http://schemas.openxmlformats.org/markup-compatibility/2006" xmlns:p14="http://schemas.microsoft.com/office/powerpoint/2010/main">
    <mc:Choice Requires="p14">
      <p:transition spd="slow" p14:dur="2000" advTm="368"/>
    </mc:Choice>
    <mc:Fallback xmlns="">
      <p:transition spd="slow" advTm="368"/>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itle 1">
            <a:extLst>
              <a:ext uri="{FF2B5EF4-FFF2-40B4-BE49-F238E27FC236}">
                <a16:creationId xmlns:a16="http://schemas.microsoft.com/office/drawing/2014/main" id="{B32758B3-891C-4551-8966-FBF2903F557B}"/>
              </a:ext>
            </a:extLst>
          </p:cNvPr>
          <p:cNvSpPr txBox="1">
            <a:spLocks/>
          </p:cNvSpPr>
          <p:nvPr/>
        </p:nvSpPr>
        <p:spPr>
          <a:xfrm>
            <a:off x="2082090" y="258981"/>
            <a:ext cx="7182535"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10000"/>
              </a:lnSpc>
            </a:pPr>
            <a:r>
              <a:rPr lang="en-US" sz="3200" b="1" dirty="0">
                <a:latin typeface="+mn-lt"/>
              </a:rPr>
              <a:t>10. References &amp; Resources</a:t>
            </a:r>
          </a:p>
        </p:txBody>
      </p:sp>
      <p:pic>
        <p:nvPicPr>
          <p:cNvPr id="9" name="Picture 8">
            <a:extLst>
              <a:ext uri="{FF2B5EF4-FFF2-40B4-BE49-F238E27FC236}">
                <a16:creationId xmlns:a16="http://schemas.microsoft.com/office/drawing/2014/main" id="{1F3B2C98-25E7-469A-9244-26C231380069}"/>
              </a:ext>
            </a:extLst>
          </p:cNvPr>
          <p:cNvPicPr>
            <a:picLocks noChangeAspect="1"/>
          </p:cNvPicPr>
          <p:nvPr/>
        </p:nvPicPr>
        <p:blipFill>
          <a:blip r:embed="rId4"/>
          <a:stretch>
            <a:fillRect/>
          </a:stretch>
        </p:blipFill>
        <p:spPr>
          <a:xfrm>
            <a:off x="7636089" y="1155869"/>
            <a:ext cx="3437072" cy="4943333"/>
          </a:xfrm>
          <a:prstGeom prst="rect">
            <a:avLst/>
          </a:prstGeom>
        </p:spPr>
      </p:pic>
      <p:sp>
        <p:nvSpPr>
          <p:cNvPr id="13" name="TextBox 12">
            <a:extLst>
              <a:ext uri="{FF2B5EF4-FFF2-40B4-BE49-F238E27FC236}">
                <a16:creationId xmlns:a16="http://schemas.microsoft.com/office/drawing/2014/main" id="{D84BD7F6-6D35-4921-AE2E-984626D08525}"/>
              </a:ext>
            </a:extLst>
          </p:cNvPr>
          <p:cNvSpPr txBox="1"/>
          <p:nvPr/>
        </p:nvSpPr>
        <p:spPr>
          <a:xfrm>
            <a:off x="603811" y="1736192"/>
            <a:ext cx="6283712" cy="369332"/>
          </a:xfrm>
          <a:prstGeom prst="rect">
            <a:avLst/>
          </a:prstGeom>
          <a:noFill/>
        </p:spPr>
        <p:txBody>
          <a:bodyPr wrap="square">
            <a:spAutoFit/>
          </a:bodyPr>
          <a:lstStyle/>
          <a:p>
            <a:pPr marL="285750" indent="-285750">
              <a:buFont typeface="Wingdings" panose="05000000000000000000" pitchFamily="2" charset="2"/>
              <a:buChar char="q"/>
            </a:pPr>
            <a:r>
              <a:rPr lang="en-US" dirty="0">
                <a:hlinkClick r:id="rId5"/>
              </a:rPr>
              <a:t>Causal Chain - Tool/Concept/Definition (thwink.org)</a:t>
            </a:r>
            <a:endParaRPr lang="ar-EG" dirty="0"/>
          </a:p>
        </p:txBody>
      </p:sp>
      <p:sp>
        <p:nvSpPr>
          <p:cNvPr id="10" name="TextBox 9">
            <a:extLst>
              <a:ext uri="{FF2B5EF4-FFF2-40B4-BE49-F238E27FC236}">
                <a16:creationId xmlns:a16="http://schemas.microsoft.com/office/drawing/2014/main" id="{F43CF8F6-7CA0-484F-8736-86F467FF8265}"/>
              </a:ext>
            </a:extLst>
          </p:cNvPr>
          <p:cNvSpPr txBox="1"/>
          <p:nvPr/>
        </p:nvSpPr>
        <p:spPr>
          <a:xfrm>
            <a:off x="603811" y="2501181"/>
            <a:ext cx="6234544" cy="369332"/>
          </a:xfrm>
          <a:prstGeom prst="rect">
            <a:avLst/>
          </a:prstGeom>
          <a:noFill/>
        </p:spPr>
        <p:txBody>
          <a:bodyPr wrap="square">
            <a:spAutoFit/>
          </a:bodyPr>
          <a:lstStyle/>
          <a:p>
            <a:pPr marL="285750" indent="-285750">
              <a:buFont typeface="Wingdings" panose="05000000000000000000" pitchFamily="2" charset="2"/>
              <a:buChar char="q"/>
            </a:pPr>
            <a:r>
              <a:rPr lang="en-US" dirty="0"/>
              <a:t>https://www.hse.gov.uk/enforce/expert/alarpglance.htm</a:t>
            </a:r>
            <a:endParaRPr lang="ar-EG" dirty="0"/>
          </a:p>
        </p:txBody>
      </p:sp>
      <p:sp>
        <p:nvSpPr>
          <p:cNvPr id="12" name="TextBox 11">
            <a:extLst>
              <a:ext uri="{FF2B5EF4-FFF2-40B4-BE49-F238E27FC236}">
                <a16:creationId xmlns:a16="http://schemas.microsoft.com/office/drawing/2014/main" id="{597D73FE-ECE2-4ED6-8EB2-9A7318B23C26}"/>
              </a:ext>
            </a:extLst>
          </p:cNvPr>
          <p:cNvSpPr txBox="1"/>
          <p:nvPr/>
        </p:nvSpPr>
        <p:spPr>
          <a:xfrm>
            <a:off x="611583" y="3265116"/>
            <a:ext cx="6234544" cy="646331"/>
          </a:xfrm>
          <a:prstGeom prst="rect">
            <a:avLst/>
          </a:prstGeom>
          <a:noFill/>
        </p:spPr>
        <p:txBody>
          <a:bodyPr wrap="square">
            <a:spAutoFit/>
          </a:bodyPr>
          <a:lstStyle/>
          <a:p>
            <a:pPr marL="285750" indent="-285750">
              <a:buFont typeface="Wingdings" panose="05000000000000000000" pitchFamily="2" charset="2"/>
              <a:buChar char="q"/>
            </a:pPr>
            <a:r>
              <a:rPr lang="en-US" dirty="0"/>
              <a:t>https://en.wikipedia.org/wiki/As_low_as_reasonably_practicable</a:t>
            </a:r>
            <a:endParaRPr lang="ar-EG" dirty="0"/>
          </a:p>
        </p:txBody>
      </p:sp>
      <p:sp>
        <p:nvSpPr>
          <p:cNvPr id="14" name="TextBox 13">
            <a:extLst>
              <a:ext uri="{FF2B5EF4-FFF2-40B4-BE49-F238E27FC236}">
                <a16:creationId xmlns:a16="http://schemas.microsoft.com/office/drawing/2014/main" id="{C085B4B3-4899-423A-B589-A4085A1510B4}"/>
              </a:ext>
            </a:extLst>
          </p:cNvPr>
          <p:cNvSpPr txBox="1"/>
          <p:nvPr/>
        </p:nvSpPr>
        <p:spPr>
          <a:xfrm>
            <a:off x="603811" y="4075967"/>
            <a:ext cx="6853916" cy="369332"/>
          </a:xfrm>
          <a:prstGeom prst="rect">
            <a:avLst/>
          </a:prstGeom>
          <a:noFill/>
        </p:spPr>
        <p:txBody>
          <a:bodyPr wrap="square">
            <a:spAutoFit/>
          </a:bodyPr>
          <a:lstStyle/>
          <a:p>
            <a:pPr marL="285750" indent="-285750">
              <a:buFont typeface="Wingdings" panose="05000000000000000000" pitchFamily="2" charset="2"/>
              <a:buChar char="q"/>
            </a:pPr>
            <a:r>
              <a:rPr lang="en-US" dirty="0"/>
              <a:t>https://offshore.at.dk/en/regulations/wea-guidelines/alarp-principle/</a:t>
            </a:r>
            <a:endParaRPr lang="ar-EG" dirty="0"/>
          </a:p>
        </p:txBody>
      </p:sp>
      <p:sp>
        <p:nvSpPr>
          <p:cNvPr id="16" name="TextBox 15">
            <a:extLst>
              <a:ext uri="{FF2B5EF4-FFF2-40B4-BE49-F238E27FC236}">
                <a16:creationId xmlns:a16="http://schemas.microsoft.com/office/drawing/2014/main" id="{69F5D668-6C9F-4962-9C6E-25EE0C5BDB52}"/>
              </a:ext>
            </a:extLst>
          </p:cNvPr>
          <p:cNvSpPr txBox="1"/>
          <p:nvPr/>
        </p:nvSpPr>
        <p:spPr>
          <a:xfrm>
            <a:off x="593604" y="4714611"/>
            <a:ext cx="6234544" cy="923330"/>
          </a:xfrm>
          <a:prstGeom prst="rect">
            <a:avLst/>
          </a:prstGeom>
          <a:noFill/>
        </p:spPr>
        <p:txBody>
          <a:bodyPr wrap="square">
            <a:spAutoFit/>
          </a:bodyPr>
          <a:lstStyle/>
          <a:p>
            <a:pPr marL="285750" indent="-285750">
              <a:buFont typeface="Wingdings" panose="05000000000000000000" pitchFamily="2" charset="2"/>
              <a:buChar char="q"/>
            </a:pPr>
            <a:r>
              <a:rPr lang="en-US" dirty="0"/>
              <a:t>http://www.worksafe.govt.nz/worksafe/information-guidance/all-guidance-items/hswa-fact-sheets/reasonably-practicable/reasonably-practicable.pdf</a:t>
            </a:r>
            <a:endParaRPr lang="ar-EG" dirty="0"/>
          </a:p>
        </p:txBody>
      </p:sp>
    </p:spTree>
    <p:custDataLst>
      <p:tags r:id="rId1"/>
    </p:custDataLst>
    <p:extLst>
      <p:ext uri="{BB962C8B-B14F-4D97-AF65-F5344CB8AC3E}">
        <p14:creationId xmlns:p14="http://schemas.microsoft.com/office/powerpoint/2010/main" val="15149610"/>
      </p:ext>
    </p:extLst>
  </p:cSld>
  <p:clrMapOvr>
    <a:masterClrMapping/>
  </p:clrMapOvr>
  <mc:AlternateContent xmlns:mc="http://schemas.openxmlformats.org/markup-compatibility/2006" xmlns:p14="http://schemas.microsoft.com/office/powerpoint/2010/main">
    <mc:Choice Requires="p14">
      <p:transition spd="slow" p14:dur="2000" advTm="53"/>
    </mc:Choice>
    <mc:Fallback xmlns="">
      <p:transition spd="slow" advTm="53"/>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76897" y="80234"/>
            <a:ext cx="2305141" cy="1076343"/>
          </a:xfrm>
          <a:prstGeom prst="rect">
            <a:avLst/>
          </a:prstGeom>
        </p:spPr>
      </p:pic>
      <p:pic>
        <p:nvPicPr>
          <p:cNvPr id="4" name="Picture 3">
            <a:extLst>
              <a:ext uri="{FF2B5EF4-FFF2-40B4-BE49-F238E27FC236}">
                <a16:creationId xmlns:a16="http://schemas.microsoft.com/office/drawing/2014/main" id="{F7F3056C-9497-3E46-0303-F62CA378E0F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48630" y="1326018"/>
            <a:ext cx="8076691" cy="4843001"/>
          </a:xfrm>
          <a:prstGeom prst="rect">
            <a:avLst/>
          </a:prstGeom>
        </p:spPr>
      </p:pic>
      <p:sp>
        <p:nvSpPr>
          <p:cNvPr id="7" name="TextBox 6">
            <a:extLst>
              <a:ext uri="{FF2B5EF4-FFF2-40B4-BE49-F238E27FC236}">
                <a16:creationId xmlns:a16="http://schemas.microsoft.com/office/drawing/2014/main" id="{9FB95A0A-FC35-EC89-8043-10188DD91326}"/>
              </a:ext>
            </a:extLst>
          </p:cNvPr>
          <p:cNvSpPr txBox="1"/>
          <p:nvPr/>
        </p:nvSpPr>
        <p:spPr>
          <a:xfrm>
            <a:off x="3389063" y="4383936"/>
            <a:ext cx="4684420" cy="1077218"/>
          </a:xfrm>
          <a:prstGeom prst="rect">
            <a:avLst/>
          </a:prstGeom>
          <a:noFill/>
        </p:spPr>
        <p:txBody>
          <a:bodyPr wrap="square" rtlCol="1">
            <a:spAutoFit/>
          </a:bodyPr>
          <a:lstStyle/>
          <a:p>
            <a:pPr algn="ctr"/>
            <a:r>
              <a:rPr lang="en-US" sz="3200" b="1" dirty="0">
                <a:latin typeface="Ink Free" panose="03080402000500000000" pitchFamily="66" charset="0"/>
              </a:rPr>
              <a:t>My Best Wishes …</a:t>
            </a:r>
          </a:p>
          <a:p>
            <a:pPr algn="ctr"/>
            <a:r>
              <a:rPr lang="en-US" sz="3200" b="1" dirty="0">
                <a:latin typeface="Ink Free" panose="03080402000500000000" pitchFamily="66" charset="0"/>
              </a:rPr>
              <a:t>* Dr. Ayman Hassan *</a:t>
            </a:r>
            <a:endParaRPr lang="ar-EG" sz="3200" b="1" dirty="0">
              <a:latin typeface="Ink Free" panose="03080402000500000000" pitchFamily="66" charset="0"/>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4617"/>
    </mc:Choice>
    <mc:Fallback xmlns="">
      <p:transition spd="slow" advTm="461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4"/>
                                        </p:tgtEl>
                                        <p:attrNameLst>
                                          <p:attrName>r</p:attrName>
                                        </p:attrNameLst>
                                      </p:cBhvr>
                                    </p:animRot>
                                  </p:childTnLst>
                                </p:cTn>
                              </p:par>
                            </p:childTnLst>
                          </p:cTn>
                        </p:par>
                      </p:childTnLst>
                    </p:cTn>
                  </p:par>
                  <p:par>
                    <p:cTn id="7" fill="hold">
                      <p:stCondLst>
                        <p:cond delay="indefinite"/>
                      </p:stCondLst>
                      <p:childTnLst>
                        <p:par>
                          <p:cTn id="8" fill="hold">
                            <p:stCondLst>
                              <p:cond delay="0"/>
                            </p:stCondLst>
                            <p:childTnLst>
                              <p:par>
                                <p:cTn id="9" presetID="1" presetClass="path" presetSubtype="0" accel="50000" decel="50000" fill="hold" grpId="0" nodeType="clickEffect">
                                  <p:stCondLst>
                                    <p:cond delay="0"/>
                                  </p:stCondLst>
                                  <p:childTnLst>
                                    <p:animMotion origin="layout" path="M 0 0 C 0.069 0 0.125 0.056 0.125 0.125 C 0.125 0.194 0.069 0.25 0 0.25 C -0.069 0.25 -0.125 0.194 -0.125 0.125 C -0.125 0.056 -0.069 0 0 0 Z" pathEditMode="relative" ptsTypes="">
                                      <p:cBhvr>
                                        <p:cTn id="10" dur="2000" fill="hold"/>
                                        <p:tgtEl>
                                          <p:spTgt spid="7"/>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tags/tag1.xml><?xml version="1.0" encoding="utf-8"?>
<p:tagLst xmlns:a="http://schemas.openxmlformats.org/drawingml/2006/main" xmlns:r="http://schemas.openxmlformats.org/officeDocument/2006/relationships" xmlns:p="http://schemas.openxmlformats.org/presentationml/2006/main">
  <p:tag name="TIMING" val="|11.9|8.5|13.4|12.6|32.4|16.6|8.2|15.3|13.3|23.9|4|12.9|24.9"/>
</p:tagLst>
</file>

<file path=ppt/tags/tag2.xml><?xml version="1.0" encoding="utf-8"?>
<p:tagLst xmlns:a="http://schemas.openxmlformats.org/drawingml/2006/main" xmlns:r="http://schemas.openxmlformats.org/officeDocument/2006/relationships" xmlns:p="http://schemas.openxmlformats.org/presentationml/2006/main">
  <p:tag name="TIMING" val="|0.1|0.4|0|0|0.3|0|0|0|0.3"/>
</p:tagLst>
</file>

<file path=ppt/tags/tag3.xml><?xml version="1.0" encoding="utf-8"?>
<p:tagLst xmlns:a="http://schemas.openxmlformats.org/drawingml/2006/main" xmlns:r="http://schemas.openxmlformats.org/officeDocument/2006/relationships" xmlns:p="http://schemas.openxmlformats.org/presentationml/2006/main">
  <p:tag name="TIMING" val="|1.8|4"/>
</p:tagLst>
</file>

<file path=ppt/tags/tag4.xml><?xml version="1.0" encoding="utf-8"?>
<p:tagLst xmlns:a="http://schemas.openxmlformats.org/drawingml/2006/main" xmlns:r="http://schemas.openxmlformats.org/officeDocument/2006/relationships" xmlns:p="http://schemas.openxmlformats.org/presentationml/2006/main">
  <p:tag name="TIMING" val="|0.1|0"/>
</p:tagLst>
</file>

<file path=ppt/theme/theme1.xml><?xml version="1.0" encoding="utf-8"?>
<a:theme xmlns:a="http://schemas.openxmlformats.org/drawingml/2006/main" name="Office Theme">
  <a:themeElements>
    <a:clrScheme name="Violet II">
      <a:dk1>
        <a:sysClr val="windowText" lastClr="000000"/>
      </a:dk1>
      <a:lt1>
        <a:sysClr val="window" lastClr="FFFFFF"/>
      </a:lt1>
      <a:dk2>
        <a:srgbClr val="632E62"/>
      </a:dk2>
      <a:lt2>
        <a:srgbClr val="EAE5EB"/>
      </a:lt2>
      <a:accent1>
        <a:srgbClr val="92278F"/>
      </a:accent1>
      <a:accent2>
        <a:srgbClr val="9B57D3"/>
      </a:accent2>
      <a:accent3>
        <a:srgbClr val="755DD9"/>
      </a:accent3>
      <a:accent4>
        <a:srgbClr val="665EB8"/>
      </a:accent4>
      <a:accent5>
        <a:srgbClr val="45A5ED"/>
      </a:accent5>
      <a:accent6>
        <a:srgbClr val="5982DB"/>
      </a:accent6>
      <a:hlink>
        <a:srgbClr val="0066FF"/>
      </a:hlink>
      <a:folHlink>
        <a:srgbClr val="666699"/>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EC677EF-C016-403D-BCAC-C09C16A155B2}"/>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microsoft.com/office/2006/documentManagement/types"/>
    <ds:schemaRef ds:uri="http://schemas.microsoft.com/office/infopath/2007/PartnerControls"/>
    <ds:schemaRef ds:uri="http://purl.org/dc/dcmitype/"/>
    <ds:schemaRef ds:uri="http://purl.org/dc/terms/"/>
    <ds:schemaRef ds:uri="http://schemas.microsoft.com/office/2006/metadata/properties"/>
    <ds:schemaRef ds:uri="http://purl.org/dc/elements/1.1/"/>
    <ds:schemaRef ds:uri="http://www.w3.org/XML/1998/namespace"/>
    <ds:schemaRef ds:uri="http://schemas.openxmlformats.org/package/2006/metadata/core-properties"/>
    <ds:schemaRef ds:uri="688354b5-287c-4cda-825e-1d7935aea40e"/>
    <ds:schemaRef ds:uri="aca13214-df29-4e3c-a050-857c0bf7bd8e"/>
  </ds:schemaRefs>
</ds:datastoreItem>
</file>

<file path=docProps/app.xml><?xml version="1.0" encoding="utf-8"?>
<Properties xmlns="http://schemas.openxmlformats.org/officeDocument/2006/extended-properties" xmlns:vt="http://schemas.openxmlformats.org/officeDocument/2006/docPropsVTypes">
  <TotalTime>7204</TotalTime>
  <Words>4386</Words>
  <Application>Microsoft Office PowerPoint</Application>
  <PresentationFormat>Widescreen</PresentationFormat>
  <Paragraphs>388</Paragraphs>
  <Slides>45</Slides>
  <Notes>3</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45</vt:i4>
      </vt:variant>
    </vt:vector>
  </HeadingPairs>
  <TitlesOfParts>
    <vt:vector size="55" baseType="lpstr">
      <vt:lpstr>Alexandria</vt:lpstr>
      <vt:lpstr>-apple-system</vt:lpstr>
      <vt:lpstr>Arial</vt:lpstr>
      <vt:lpstr>Arial Black</vt:lpstr>
      <vt:lpstr>Calibri</vt:lpstr>
      <vt:lpstr>Ink Free</vt:lpstr>
      <vt:lpstr>Segoe Script</vt:lpstr>
      <vt:lpstr>Times New Roman</vt:lpstr>
      <vt:lpstr>Wingdings</vt:lpstr>
      <vt:lpstr>Office Theme</vt:lpstr>
      <vt:lpstr>PowerPoint Presentation</vt:lpstr>
      <vt:lpstr>PowerPoint Presentation</vt:lpstr>
      <vt:lpstr>PowerPoint Presentation</vt:lpstr>
      <vt:lpstr>PowerPoint Presentation</vt:lpstr>
      <vt:lpstr>Cause and Consequences Analysis</vt:lpstr>
      <vt:lpstr>Cause and Consequences Analysis</vt:lpstr>
      <vt:lpstr>PowerPoint Presentation</vt:lpstr>
      <vt:lpstr>When using CCA</vt:lpstr>
      <vt:lpstr>Where To use CCA</vt:lpstr>
      <vt:lpstr>Where To use CCA</vt:lpstr>
      <vt:lpstr>So Why Using CCA?</vt:lpstr>
      <vt:lpstr>PowerPoint Presentation</vt:lpstr>
      <vt:lpstr>PowerPoint Presentation</vt:lpstr>
      <vt:lpstr>PowerPoint Presentation</vt:lpstr>
      <vt:lpstr>PowerPoint Presentation</vt:lpstr>
      <vt:lpstr>SO,….. CCA Format, 1</vt:lpstr>
      <vt:lpstr>SO,….. CCA Format, 2</vt:lpstr>
      <vt:lpstr>PowerPoint Presentation</vt:lpstr>
      <vt:lpstr>PowerPoint Presentation</vt:lpstr>
      <vt:lpstr>PowerPoint Presentation</vt:lpstr>
      <vt:lpstr>Generalized steps for CCA</vt:lpstr>
      <vt:lpstr>Generalized steps for CCA</vt:lpstr>
      <vt:lpstr>Generalized steps for CCA</vt:lpstr>
      <vt:lpstr>Generalized steps for CCA</vt:lpstr>
      <vt:lpstr>Generalized steps for CCA</vt:lpstr>
      <vt:lpstr>As Low As Reasonably Practicable, ALARP</vt:lpstr>
      <vt:lpstr>As Low As Reasonably Practicable, ALARP</vt:lpstr>
      <vt:lpstr>PowerPoint Presentation</vt:lpstr>
      <vt:lpstr>PowerPoint Presentation</vt:lpstr>
      <vt:lpstr>PowerPoint Presentation</vt:lpstr>
      <vt:lpstr>Where and When to use ALARP</vt:lpstr>
      <vt:lpstr>Where and When to use ALARP</vt:lpstr>
      <vt:lpstr>Where and When to use ALARP</vt:lpstr>
      <vt:lpstr>PowerPoint Presentation</vt:lpstr>
      <vt:lpstr>PowerPoint Presentation</vt:lpstr>
      <vt:lpstr>PowerPoint Presentation</vt:lpstr>
      <vt:lpstr>PowerPoint Presentation</vt:lpstr>
      <vt:lpstr>ALARP Format </vt:lpstr>
      <vt:lpstr>ALARP Format </vt:lpstr>
      <vt:lpstr>ALARP Format </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masa store</cp:lastModifiedBy>
  <cp:revision>1067</cp:revision>
  <dcterms:created xsi:type="dcterms:W3CDTF">2023-04-29T09:08:00Z</dcterms:created>
  <dcterms:modified xsi:type="dcterms:W3CDTF">2024-07-23T12:30:00Z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