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theme/themeOverride1.xml" ContentType="application/vnd.openxmlformats-officedocument.themeOverr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5"/>
  </p:notesMasterIdLst>
  <p:sldIdLst>
    <p:sldId id="480" r:id="rId5"/>
    <p:sldId id="303" r:id="rId6"/>
    <p:sldId id="508" r:id="rId7"/>
    <p:sldId id="276" r:id="rId8"/>
    <p:sldId id="495" r:id="rId9"/>
    <p:sldId id="554" r:id="rId10"/>
    <p:sldId id="560" r:id="rId11"/>
    <p:sldId id="256" r:id="rId12"/>
    <p:sldId id="306" r:id="rId13"/>
    <p:sldId id="501" r:id="rId14"/>
    <p:sldId id="497" r:id="rId15"/>
    <p:sldId id="494" r:id="rId16"/>
    <p:sldId id="496" r:id="rId17"/>
    <p:sldId id="559" r:id="rId18"/>
    <p:sldId id="514" r:id="rId19"/>
    <p:sldId id="498" r:id="rId20"/>
    <p:sldId id="507" r:id="rId21"/>
    <p:sldId id="513" r:id="rId22"/>
    <p:sldId id="499" r:id="rId23"/>
    <p:sldId id="500" r:id="rId24"/>
    <p:sldId id="538" r:id="rId25"/>
    <p:sldId id="515" r:id="rId26"/>
    <p:sldId id="516" r:id="rId27"/>
    <p:sldId id="517" r:id="rId28"/>
    <p:sldId id="537" r:id="rId29"/>
    <p:sldId id="539" r:id="rId30"/>
    <p:sldId id="540" r:id="rId31"/>
    <p:sldId id="541" r:id="rId32"/>
    <p:sldId id="542" r:id="rId33"/>
    <p:sldId id="543" r:id="rId34"/>
    <p:sldId id="561" r:id="rId35"/>
    <p:sldId id="562" r:id="rId36"/>
    <p:sldId id="545" r:id="rId37"/>
    <p:sldId id="555" r:id="rId38"/>
    <p:sldId id="556" r:id="rId39"/>
    <p:sldId id="557" r:id="rId40"/>
    <p:sldId id="552" r:id="rId41"/>
    <p:sldId id="558" r:id="rId42"/>
    <p:sldId id="536" r:id="rId43"/>
    <p:sldId id="349"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508"/>
            <p14:sldId id="276"/>
            <p14:sldId id="495"/>
            <p14:sldId id="554"/>
            <p14:sldId id="560"/>
            <p14:sldId id="256"/>
            <p14:sldId id="306"/>
            <p14:sldId id="501"/>
            <p14:sldId id="497"/>
            <p14:sldId id="494"/>
            <p14:sldId id="496"/>
            <p14:sldId id="559"/>
            <p14:sldId id="514"/>
            <p14:sldId id="498"/>
            <p14:sldId id="507"/>
            <p14:sldId id="513"/>
            <p14:sldId id="499"/>
            <p14:sldId id="500"/>
            <p14:sldId id="538"/>
            <p14:sldId id="515"/>
            <p14:sldId id="516"/>
            <p14:sldId id="517"/>
            <p14:sldId id="537"/>
            <p14:sldId id="539"/>
            <p14:sldId id="540"/>
            <p14:sldId id="541"/>
            <p14:sldId id="542"/>
            <p14:sldId id="543"/>
            <p14:sldId id="561"/>
            <p14:sldId id="562"/>
            <p14:sldId id="545"/>
            <p14:sldId id="555"/>
            <p14:sldId id="556"/>
            <p14:sldId id="557"/>
            <p14:sldId id="552"/>
            <p14:sldId id="558"/>
            <p14:sldId id="536"/>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472C4"/>
    <a:srgbClr val="000000"/>
    <a:srgbClr val="669BBC"/>
    <a:srgbClr val="2D3956"/>
    <a:srgbClr val="8E5A6D"/>
    <a:srgbClr val="FAC748"/>
    <a:srgbClr val="852F4A"/>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603" autoAdjust="0"/>
    <p:restoredTop sz="92529" autoAdjust="0"/>
  </p:normalViewPr>
  <p:slideViewPr>
    <p:cSldViewPr snapToGrid="0">
      <p:cViewPr varScale="1">
        <p:scale>
          <a:sx n="69" d="100"/>
          <a:sy n="69" d="100"/>
        </p:scale>
        <p:origin x="83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heme" Target="theme/theme1.xml"/><Relationship Id="rId8" Type="http://schemas.openxmlformats.org/officeDocument/2006/relationships/slide" Target="slides/slide4.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21EE7C7-221E-4592-A1EA-B7BFCA5ACE23}" type="doc">
      <dgm:prSet loTypeId="urn:microsoft.com/office/officeart/2005/8/layout/cycle8" loCatId="cycle" qsTypeId="urn:microsoft.com/office/officeart/2005/8/quickstyle/simple1" qsCatId="simple" csTypeId="urn:microsoft.com/office/officeart/2005/8/colors/accent1_2" csCatId="accent1" phldr="1"/>
      <dgm:spPr/>
    </dgm:pt>
    <dgm:pt modelId="{7204DFF9-D507-4CD3-BC29-19A1373C4C9B}">
      <dgm:prSet/>
      <dgm:spPr>
        <a:gradFill rotWithShape="0">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dgm:spPr>
      <dgm:t>
        <a:bodyPr/>
        <a:lstStyle/>
        <a:p>
          <a:r>
            <a:rPr lang="ar-JO" b="0" i="0" dirty="0">
              <a:solidFill>
                <a:schemeClr val="tx1"/>
              </a:solidFill>
              <a:effectLst/>
              <a:latin typeface="Alexandria Light" pitchFamily="2" charset="-78"/>
              <a:cs typeface="Alexandria Light" pitchFamily="2" charset="-78"/>
            </a:rPr>
            <a:t>المستفيد من التطوير</a:t>
          </a:r>
        </a:p>
      </dgm:t>
    </dgm:pt>
    <dgm:pt modelId="{F9938D59-D115-4841-9E50-C155C55F21A9}" type="parTrans" cxnId="{DB80CDEE-3036-4441-BC96-1E18174A4787}">
      <dgm:prSet/>
      <dgm:spPr/>
      <dgm:t>
        <a:bodyPr/>
        <a:lstStyle/>
        <a:p>
          <a:endParaRPr lang="en-US"/>
        </a:p>
      </dgm:t>
    </dgm:pt>
    <dgm:pt modelId="{26AE3CE3-E10A-4E96-95C5-787DA1BFF108}" type="sibTrans" cxnId="{DB80CDEE-3036-4441-BC96-1E18174A4787}">
      <dgm:prSet/>
      <dgm:spPr/>
      <dgm:t>
        <a:bodyPr/>
        <a:lstStyle/>
        <a:p>
          <a:endParaRPr lang="en-US"/>
        </a:p>
      </dgm:t>
    </dgm:pt>
    <dgm:pt modelId="{79FE5C13-993F-488E-8819-F22AE21A92BC}">
      <dgm:prSet/>
      <dgm:spPr>
        <a:gradFill rotWithShape="0">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dgm:spPr>
      <dgm:t>
        <a:bodyPr/>
        <a:lstStyle/>
        <a:p>
          <a:r>
            <a:rPr lang="ar-JO" dirty="0">
              <a:solidFill>
                <a:schemeClr val="tx1"/>
              </a:solidFill>
              <a:latin typeface="Alexandria Light" pitchFamily="2" charset="-78"/>
              <a:cs typeface="Alexandria Light" pitchFamily="2" charset="-78"/>
            </a:rPr>
            <a:t>المستهدف من التطوير</a:t>
          </a:r>
        </a:p>
      </dgm:t>
    </dgm:pt>
    <dgm:pt modelId="{F1FDA955-E866-4134-843F-00729C8A9D9B}" type="parTrans" cxnId="{46A3898A-FF92-4209-90E0-5C762B870889}">
      <dgm:prSet/>
      <dgm:spPr/>
      <dgm:t>
        <a:bodyPr/>
        <a:lstStyle/>
        <a:p>
          <a:endParaRPr lang="en-US"/>
        </a:p>
      </dgm:t>
    </dgm:pt>
    <dgm:pt modelId="{8C06DD5E-9B01-4C23-A1C3-A6375DF0F8D8}" type="sibTrans" cxnId="{46A3898A-FF92-4209-90E0-5C762B870889}">
      <dgm:prSet/>
      <dgm:spPr/>
      <dgm:t>
        <a:bodyPr/>
        <a:lstStyle/>
        <a:p>
          <a:endParaRPr lang="en-US"/>
        </a:p>
      </dgm:t>
    </dgm:pt>
    <dgm:pt modelId="{4DF252D9-5AC5-45BD-B6CC-BA9F6BD358DB}">
      <dgm:prSet/>
      <dgm:spPr>
        <a:gradFill rotWithShape="0">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dgm:spPr>
      <dgm:t>
        <a:bodyPr/>
        <a:lstStyle/>
        <a:p>
          <a:r>
            <a:rPr lang="ar-JO" b="0" i="0" dirty="0">
              <a:solidFill>
                <a:schemeClr val="tx1"/>
              </a:solidFill>
              <a:effectLst/>
              <a:latin typeface="Alexandria Light" pitchFamily="2" charset="-78"/>
              <a:cs typeface="Alexandria Light" pitchFamily="2" charset="-78"/>
            </a:rPr>
            <a:t>مجال التطوير  والعلاقات التي يشملها</a:t>
          </a:r>
        </a:p>
      </dgm:t>
    </dgm:pt>
    <dgm:pt modelId="{62E7B41F-E314-455E-94FD-6E615F62241F}" type="parTrans" cxnId="{AFEB3767-970A-4842-AF6E-3D5484DF148D}">
      <dgm:prSet/>
      <dgm:spPr/>
      <dgm:t>
        <a:bodyPr/>
        <a:lstStyle/>
        <a:p>
          <a:endParaRPr lang="en-US"/>
        </a:p>
      </dgm:t>
    </dgm:pt>
    <dgm:pt modelId="{B11D829A-9BCB-4503-85C0-F290C266E69F}" type="sibTrans" cxnId="{AFEB3767-970A-4842-AF6E-3D5484DF148D}">
      <dgm:prSet/>
      <dgm:spPr/>
      <dgm:t>
        <a:bodyPr/>
        <a:lstStyle/>
        <a:p>
          <a:endParaRPr lang="en-US"/>
        </a:p>
      </dgm:t>
    </dgm:pt>
    <dgm:pt modelId="{A18AFC9C-0DE1-4D00-804D-1ADAA349C42D}" type="pres">
      <dgm:prSet presAssocID="{221EE7C7-221E-4592-A1EA-B7BFCA5ACE23}" presName="compositeShape" presStyleCnt="0">
        <dgm:presLayoutVars>
          <dgm:chMax val="7"/>
          <dgm:dir/>
          <dgm:resizeHandles val="exact"/>
        </dgm:presLayoutVars>
      </dgm:prSet>
      <dgm:spPr/>
    </dgm:pt>
    <dgm:pt modelId="{3CDA40E9-B3CD-46F8-9F20-D1968A394DC7}" type="pres">
      <dgm:prSet presAssocID="{221EE7C7-221E-4592-A1EA-B7BFCA5ACE23}" presName="wedge1" presStyleLbl="node1" presStyleIdx="0" presStyleCnt="3"/>
      <dgm:spPr/>
      <dgm:t>
        <a:bodyPr/>
        <a:lstStyle/>
        <a:p>
          <a:endParaRPr lang="en-US"/>
        </a:p>
      </dgm:t>
    </dgm:pt>
    <dgm:pt modelId="{D05F222C-76F0-4314-9792-BF6942E79213}" type="pres">
      <dgm:prSet presAssocID="{221EE7C7-221E-4592-A1EA-B7BFCA5ACE23}" presName="dummy1a" presStyleCnt="0"/>
      <dgm:spPr/>
    </dgm:pt>
    <dgm:pt modelId="{EFD73DE8-1F2E-4780-A2E9-1DEF020061C9}" type="pres">
      <dgm:prSet presAssocID="{221EE7C7-221E-4592-A1EA-B7BFCA5ACE23}" presName="dummy1b" presStyleCnt="0"/>
      <dgm:spPr/>
    </dgm:pt>
    <dgm:pt modelId="{3141AFFE-3E7F-42F1-A426-A7928568886A}" type="pres">
      <dgm:prSet presAssocID="{221EE7C7-221E-4592-A1EA-B7BFCA5ACE23}" presName="wedge1Tx" presStyleLbl="node1" presStyleIdx="0" presStyleCnt="3">
        <dgm:presLayoutVars>
          <dgm:chMax val="0"/>
          <dgm:chPref val="0"/>
          <dgm:bulletEnabled val="1"/>
        </dgm:presLayoutVars>
      </dgm:prSet>
      <dgm:spPr/>
      <dgm:t>
        <a:bodyPr/>
        <a:lstStyle/>
        <a:p>
          <a:endParaRPr lang="en-US"/>
        </a:p>
      </dgm:t>
    </dgm:pt>
    <dgm:pt modelId="{D696D477-B886-41D7-A97B-21E18DE9B593}" type="pres">
      <dgm:prSet presAssocID="{221EE7C7-221E-4592-A1EA-B7BFCA5ACE23}" presName="wedge2" presStyleLbl="node1" presStyleIdx="1" presStyleCnt="3"/>
      <dgm:spPr/>
      <dgm:t>
        <a:bodyPr/>
        <a:lstStyle/>
        <a:p>
          <a:endParaRPr lang="en-US"/>
        </a:p>
      </dgm:t>
    </dgm:pt>
    <dgm:pt modelId="{02AD809D-8920-4B9A-88E7-C1411995BB86}" type="pres">
      <dgm:prSet presAssocID="{221EE7C7-221E-4592-A1EA-B7BFCA5ACE23}" presName="dummy2a" presStyleCnt="0"/>
      <dgm:spPr/>
    </dgm:pt>
    <dgm:pt modelId="{4870ED5B-F7EF-4438-AA73-B31ED58297BE}" type="pres">
      <dgm:prSet presAssocID="{221EE7C7-221E-4592-A1EA-B7BFCA5ACE23}" presName="dummy2b" presStyleCnt="0"/>
      <dgm:spPr/>
    </dgm:pt>
    <dgm:pt modelId="{B1F4324D-3B0C-48BD-A605-7C6C1EB8258D}" type="pres">
      <dgm:prSet presAssocID="{221EE7C7-221E-4592-A1EA-B7BFCA5ACE23}" presName="wedge2Tx" presStyleLbl="node1" presStyleIdx="1" presStyleCnt="3">
        <dgm:presLayoutVars>
          <dgm:chMax val="0"/>
          <dgm:chPref val="0"/>
          <dgm:bulletEnabled val="1"/>
        </dgm:presLayoutVars>
      </dgm:prSet>
      <dgm:spPr/>
      <dgm:t>
        <a:bodyPr/>
        <a:lstStyle/>
        <a:p>
          <a:endParaRPr lang="en-US"/>
        </a:p>
      </dgm:t>
    </dgm:pt>
    <dgm:pt modelId="{7A68E678-0E61-40D3-BB1B-693F2C19CC23}" type="pres">
      <dgm:prSet presAssocID="{221EE7C7-221E-4592-A1EA-B7BFCA5ACE23}" presName="wedge3" presStyleLbl="node1" presStyleIdx="2" presStyleCnt="3"/>
      <dgm:spPr/>
      <dgm:t>
        <a:bodyPr/>
        <a:lstStyle/>
        <a:p>
          <a:endParaRPr lang="en-US"/>
        </a:p>
      </dgm:t>
    </dgm:pt>
    <dgm:pt modelId="{87ED617B-1554-4BC2-ACCE-D474073D1027}" type="pres">
      <dgm:prSet presAssocID="{221EE7C7-221E-4592-A1EA-B7BFCA5ACE23}" presName="dummy3a" presStyleCnt="0"/>
      <dgm:spPr/>
    </dgm:pt>
    <dgm:pt modelId="{9875E353-D9B5-4FC3-B329-6B1C5CD17CC5}" type="pres">
      <dgm:prSet presAssocID="{221EE7C7-221E-4592-A1EA-B7BFCA5ACE23}" presName="dummy3b" presStyleCnt="0"/>
      <dgm:spPr/>
    </dgm:pt>
    <dgm:pt modelId="{2F9D06C0-5B84-44A5-98B2-155851154A0E}" type="pres">
      <dgm:prSet presAssocID="{221EE7C7-221E-4592-A1EA-B7BFCA5ACE23}" presName="wedge3Tx" presStyleLbl="node1" presStyleIdx="2" presStyleCnt="3">
        <dgm:presLayoutVars>
          <dgm:chMax val="0"/>
          <dgm:chPref val="0"/>
          <dgm:bulletEnabled val="1"/>
        </dgm:presLayoutVars>
      </dgm:prSet>
      <dgm:spPr/>
      <dgm:t>
        <a:bodyPr/>
        <a:lstStyle/>
        <a:p>
          <a:endParaRPr lang="en-US"/>
        </a:p>
      </dgm:t>
    </dgm:pt>
    <dgm:pt modelId="{4C85AF62-B702-44F1-9BC5-6D45696093DA}" type="pres">
      <dgm:prSet presAssocID="{8C06DD5E-9B01-4C23-A1C3-A6375DF0F8D8}" presName="arrowWedge1" presStyleLbl="fgSibTrans2D1" presStyleIdx="0" presStyleCnt="3"/>
      <dgm:spPr/>
    </dgm:pt>
    <dgm:pt modelId="{E7F11818-2EB8-4413-B780-4A3FB38489BC}" type="pres">
      <dgm:prSet presAssocID="{26AE3CE3-E10A-4E96-95C5-787DA1BFF108}" presName="arrowWedge2" presStyleLbl="fgSibTrans2D1" presStyleIdx="1" presStyleCnt="3"/>
      <dgm:spPr/>
    </dgm:pt>
    <dgm:pt modelId="{0A410BCA-3285-4309-9D4A-4254E340CFB6}" type="pres">
      <dgm:prSet presAssocID="{B11D829A-9BCB-4503-85C0-F290C266E69F}" presName="arrowWedge3" presStyleLbl="fgSibTrans2D1" presStyleIdx="2" presStyleCnt="3"/>
      <dgm:spPr/>
    </dgm:pt>
  </dgm:ptLst>
  <dgm:cxnLst>
    <dgm:cxn modelId="{AFEB3767-970A-4842-AF6E-3D5484DF148D}" srcId="{221EE7C7-221E-4592-A1EA-B7BFCA5ACE23}" destId="{4DF252D9-5AC5-45BD-B6CC-BA9F6BD358DB}" srcOrd="2" destOrd="0" parTransId="{62E7B41F-E314-455E-94FD-6E615F62241F}" sibTransId="{B11D829A-9BCB-4503-85C0-F290C266E69F}"/>
    <dgm:cxn modelId="{6C422B85-1A36-4DFC-8033-7AEFA0DA83CE}" type="presOf" srcId="{221EE7C7-221E-4592-A1EA-B7BFCA5ACE23}" destId="{A18AFC9C-0DE1-4D00-804D-1ADAA349C42D}" srcOrd="0" destOrd="0" presId="urn:microsoft.com/office/officeart/2005/8/layout/cycle8"/>
    <dgm:cxn modelId="{DB80CDEE-3036-4441-BC96-1E18174A4787}" srcId="{221EE7C7-221E-4592-A1EA-B7BFCA5ACE23}" destId="{7204DFF9-D507-4CD3-BC29-19A1373C4C9B}" srcOrd="1" destOrd="0" parTransId="{F9938D59-D115-4841-9E50-C155C55F21A9}" sibTransId="{26AE3CE3-E10A-4E96-95C5-787DA1BFF108}"/>
    <dgm:cxn modelId="{6917F90A-3408-48D9-A3A7-268F9E22F0D6}" type="presOf" srcId="{79FE5C13-993F-488E-8819-F22AE21A92BC}" destId="{3141AFFE-3E7F-42F1-A426-A7928568886A}" srcOrd="1" destOrd="0" presId="urn:microsoft.com/office/officeart/2005/8/layout/cycle8"/>
    <dgm:cxn modelId="{047CB7B7-B05C-4DC0-A69D-C369F4CD5053}" type="presOf" srcId="{4DF252D9-5AC5-45BD-B6CC-BA9F6BD358DB}" destId="{2F9D06C0-5B84-44A5-98B2-155851154A0E}" srcOrd="1" destOrd="0" presId="urn:microsoft.com/office/officeart/2005/8/layout/cycle8"/>
    <dgm:cxn modelId="{D36DD81F-9E5D-4270-9A32-EFC1B2F645D5}" type="presOf" srcId="{4DF252D9-5AC5-45BD-B6CC-BA9F6BD358DB}" destId="{7A68E678-0E61-40D3-BB1B-693F2C19CC23}" srcOrd="0" destOrd="0" presId="urn:microsoft.com/office/officeart/2005/8/layout/cycle8"/>
    <dgm:cxn modelId="{6DC35371-5B54-43D9-8AF0-AAB954E94210}" type="presOf" srcId="{79FE5C13-993F-488E-8819-F22AE21A92BC}" destId="{3CDA40E9-B3CD-46F8-9F20-D1968A394DC7}" srcOrd="0" destOrd="0" presId="urn:microsoft.com/office/officeart/2005/8/layout/cycle8"/>
    <dgm:cxn modelId="{C828C96C-0093-4640-97A3-2829CD05EDC0}" type="presOf" srcId="{7204DFF9-D507-4CD3-BC29-19A1373C4C9B}" destId="{D696D477-B886-41D7-A97B-21E18DE9B593}" srcOrd="0" destOrd="0" presId="urn:microsoft.com/office/officeart/2005/8/layout/cycle8"/>
    <dgm:cxn modelId="{C15F3490-EDD2-4E2F-AEF7-C69C1BFE19B2}" type="presOf" srcId="{7204DFF9-D507-4CD3-BC29-19A1373C4C9B}" destId="{B1F4324D-3B0C-48BD-A605-7C6C1EB8258D}" srcOrd="1" destOrd="0" presId="urn:microsoft.com/office/officeart/2005/8/layout/cycle8"/>
    <dgm:cxn modelId="{46A3898A-FF92-4209-90E0-5C762B870889}" srcId="{221EE7C7-221E-4592-A1EA-B7BFCA5ACE23}" destId="{79FE5C13-993F-488E-8819-F22AE21A92BC}" srcOrd="0" destOrd="0" parTransId="{F1FDA955-E866-4134-843F-00729C8A9D9B}" sibTransId="{8C06DD5E-9B01-4C23-A1C3-A6375DF0F8D8}"/>
    <dgm:cxn modelId="{C14A9DC0-2D37-41DD-9D63-9823718D3556}" type="presParOf" srcId="{A18AFC9C-0DE1-4D00-804D-1ADAA349C42D}" destId="{3CDA40E9-B3CD-46F8-9F20-D1968A394DC7}" srcOrd="0" destOrd="0" presId="urn:microsoft.com/office/officeart/2005/8/layout/cycle8"/>
    <dgm:cxn modelId="{095AF2B6-51DA-4D82-8CB4-24E1CFD7BF26}" type="presParOf" srcId="{A18AFC9C-0DE1-4D00-804D-1ADAA349C42D}" destId="{D05F222C-76F0-4314-9792-BF6942E79213}" srcOrd="1" destOrd="0" presId="urn:microsoft.com/office/officeart/2005/8/layout/cycle8"/>
    <dgm:cxn modelId="{2CADDF82-E41B-4559-9A7D-3BBDA1F5D563}" type="presParOf" srcId="{A18AFC9C-0DE1-4D00-804D-1ADAA349C42D}" destId="{EFD73DE8-1F2E-4780-A2E9-1DEF020061C9}" srcOrd="2" destOrd="0" presId="urn:microsoft.com/office/officeart/2005/8/layout/cycle8"/>
    <dgm:cxn modelId="{8FF907EA-9713-4F48-B755-CA3A29A2D188}" type="presParOf" srcId="{A18AFC9C-0DE1-4D00-804D-1ADAA349C42D}" destId="{3141AFFE-3E7F-42F1-A426-A7928568886A}" srcOrd="3" destOrd="0" presId="urn:microsoft.com/office/officeart/2005/8/layout/cycle8"/>
    <dgm:cxn modelId="{8B24585B-8C8F-4100-84B6-170984E2AA9D}" type="presParOf" srcId="{A18AFC9C-0DE1-4D00-804D-1ADAA349C42D}" destId="{D696D477-B886-41D7-A97B-21E18DE9B593}" srcOrd="4" destOrd="0" presId="urn:microsoft.com/office/officeart/2005/8/layout/cycle8"/>
    <dgm:cxn modelId="{27266C94-25FC-4612-9A4A-DDD27B87D8B0}" type="presParOf" srcId="{A18AFC9C-0DE1-4D00-804D-1ADAA349C42D}" destId="{02AD809D-8920-4B9A-88E7-C1411995BB86}" srcOrd="5" destOrd="0" presId="urn:microsoft.com/office/officeart/2005/8/layout/cycle8"/>
    <dgm:cxn modelId="{1D7543F0-1256-4DE4-8C67-681A5F505EED}" type="presParOf" srcId="{A18AFC9C-0DE1-4D00-804D-1ADAA349C42D}" destId="{4870ED5B-F7EF-4438-AA73-B31ED58297BE}" srcOrd="6" destOrd="0" presId="urn:microsoft.com/office/officeart/2005/8/layout/cycle8"/>
    <dgm:cxn modelId="{3D1E554C-0CD3-46CE-8336-458FF13119D1}" type="presParOf" srcId="{A18AFC9C-0DE1-4D00-804D-1ADAA349C42D}" destId="{B1F4324D-3B0C-48BD-A605-7C6C1EB8258D}" srcOrd="7" destOrd="0" presId="urn:microsoft.com/office/officeart/2005/8/layout/cycle8"/>
    <dgm:cxn modelId="{BC61430A-1A79-4989-9635-0D98AB7DC0C9}" type="presParOf" srcId="{A18AFC9C-0DE1-4D00-804D-1ADAA349C42D}" destId="{7A68E678-0E61-40D3-BB1B-693F2C19CC23}" srcOrd="8" destOrd="0" presId="urn:microsoft.com/office/officeart/2005/8/layout/cycle8"/>
    <dgm:cxn modelId="{5ACB97CD-8F9F-48EB-B9ED-8262644BCC0D}" type="presParOf" srcId="{A18AFC9C-0DE1-4D00-804D-1ADAA349C42D}" destId="{87ED617B-1554-4BC2-ACCE-D474073D1027}" srcOrd="9" destOrd="0" presId="urn:microsoft.com/office/officeart/2005/8/layout/cycle8"/>
    <dgm:cxn modelId="{E2233FBE-2C73-4E38-AFB6-2027446AC795}" type="presParOf" srcId="{A18AFC9C-0DE1-4D00-804D-1ADAA349C42D}" destId="{9875E353-D9B5-4FC3-B329-6B1C5CD17CC5}" srcOrd="10" destOrd="0" presId="urn:microsoft.com/office/officeart/2005/8/layout/cycle8"/>
    <dgm:cxn modelId="{DD6A46D0-253C-4A73-9809-2685E79F8925}" type="presParOf" srcId="{A18AFC9C-0DE1-4D00-804D-1ADAA349C42D}" destId="{2F9D06C0-5B84-44A5-98B2-155851154A0E}" srcOrd="11" destOrd="0" presId="urn:microsoft.com/office/officeart/2005/8/layout/cycle8"/>
    <dgm:cxn modelId="{C093B7FE-35CF-4F9C-9128-BDCDE44114CD}" type="presParOf" srcId="{A18AFC9C-0DE1-4D00-804D-1ADAA349C42D}" destId="{4C85AF62-B702-44F1-9BC5-6D45696093DA}" srcOrd="12" destOrd="0" presId="urn:microsoft.com/office/officeart/2005/8/layout/cycle8"/>
    <dgm:cxn modelId="{25D0805C-5A84-4AA8-B409-2B6AB5DB5F44}" type="presParOf" srcId="{A18AFC9C-0DE1-4D00-804D-1ADAA349C42D}" destId="{E7F11818-2EB8-4413-B780-4A3FB38489BC}" srcOrd="13" destOrd="0" presId="urn:microsoft.com/office/officeart/2005/8/layout/cycle8"/>
    <dgm:cxn modelId="{4B4827CC-7668-4B58-8BF2-913B39F711DC}" type="presParOf" srcId="{A18AFC9C-0DE1-4D00-804D-1ADAA349C42D}" destId="{0A410BCA-3285-4309-9D4A-4254E340CFB6}" srcOrd="14"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CC6294C-31CB-419B-BDC8-999A98360ECB}" type="doc">
      <dgm:prSet loTypeId="urn:microsoft.com/office/officeart/2005/8/layout/chevronAccent+Icon" loCatId="officeonline" qsTypeId="urn:microsoft.com/office/officeart/2005/8/quickstyle/simple1" qsCatId="simple" csTypeId="urn:microsoft.com/office/officeart/2005/8/colors/accent1_2" csCatId="accent1" phldr="1"/>
      <dgm:spPr/>
      <dgm:t>
        <a:bodyPr/>
        <a:lstStyle/>
        <a:p>
          <a:endParaRPr lang="en-US"/>
        </a:p>
      </dgm:t>
    </dgm:pt>
    <dgm:pt modelId="{08B5A7CA-25DB-4CC1-98D6-CE612A9782D9}">
      <dgm:prSet custT="1"/>
      <dgm:spPr/>
      <dgm:t>
        <a:bodyPr/>
        <a:lstStyle/>
        <a:p>
          <a:pPr>
            <a:lnSpc>
              <a:spcPct val="200000"/>
            </a:lnSpc>
          </a:pPr>
          <a:r>
            <a:rPr lang="ar-YE" sz="1200" b="1" u="sng" dirty="0">
              <a:solidFill>
                <a:schemeClr val="tx1"/>
              </a:solidFill>
              <a:latin typeface="Segoe UI" panose="020B0502040204020203" pitchFamily="34" charset="0"/>
              <a:cs typeface="Segoe UI" panose="020B0502040204020203" pitchFamily="34" charset="0"/>
            </a:rPr>
            <a:t>المنظمة ككل </a:t>
          </a:r>
          <a:endParaRPr lang="ar-JO" sz="1200" b="1" u="sng" dirty="0">
            <a:solidFill>
              <a:schemeClr val="tx1"/>
            </a:solidFill>
            <a:latin typeface="Segoe UI" panose="020B0502040204020203" pitchFamily="34" charset="0"/>
            <a:cs typeface="Segoe UI" panose="020B0502040204020203" pitchFamily="34" charset="0"/>
          </a:endParaRPr>
        </a:p>
        <a:p>
          <a:pPr>
            <a:lnSpc>
              <a:spcPct val="200000"/>
            </a:lnSpc>
          </a:pPr>
          <a:r>
            <a:rPr lang="ar-YE" sz="1200" b="1" dirty="0">
              <a:solidFill>
                <a:schemeClr val="tx1"/>
              </a:solidFill>
              <a:latin typeface="Segoe UI" panose="020B0502040204020203" pitchFamily="34" charset="0"/>
              <a:cs typeface="Segoe UI" panose="020B0502040204020203" pitchFamily="34" charset="0"/>
            </a:rPr>
            <a:t>( يشمل ذلك كل الأفراد فى نطاق عمل المنظمة</a:t>
          </a:r>
          <a:r>
            <a:rPr lang="ar-JO" sz="1200" b="1" dirty="0">
              <a:solidFill>
                <a:schemeClr val="tx1"/>
              </a:solidFill>
              <a:latin typeface="Segoe UI" panose="020B0502040204020203" pitchFamily="34" charset="0"/>
              <a:cs typeface="Segoe UI" panose="020B0502040204020203" pitchFamily="34" charset="0"/>
            </a:rPr>
            <a:t> وسلطاتها</a:t>
          </a:r>
          <a:endParaRPr lang="ar-YE" sz="1200" b="1" dirty="0">
            <a:solidFill>
              <a:schemeClr val="tx1"/>
            </a:solidFill>
            <a:latin typeface="Segoe UI" panose="020B0502040204020203" pitchFamily="34" charset="0"/>
            <a:cs typeface="Segoe UI" panose="020B0502040204020203" pitchFamily="34" charset="0"/>
          </a:endParaRPr>
        </a:p>
      </dgm:t>
    </dgm:pt>
    <dgm:pt modelId="{852D578B-DE40-4951-9F4C-2D6A04741F23}" type="parTrans" cxnId="{E8F8BBC2-DA28-4331-92CC-0D84884EAC2E}">
      <dgm:prSet/>
      <dgm:spPr/>
      <dgm:t>
        <a:bodyPr/>
        <a:lstStyle/>
        <a:p>
          <a:endParaRPr lang="en-US">
            <a:latin typeface="Segoe UI" panose="020B0502040204020203" pitchFamily="34" charset="0"/>
            <a:cs typeface="Segoe UI" panose="020B0502040204020203" pitchFamily="34" charset="0"/>
          </a:endParaRPr>
        </a:p>
      </dgm:t>
    </dgm:pt>
    <dgm:pt modelId="{6012A297-30CC-476B-BE4B-C8091246217C}" type="sibTrans" cxnId="{E8F8BBC2-DA28-4331-92CC-0D84884EAC2E}">
      <dgm:prSet/>
      <dgm:spPr/>
      <dgm:t>
        <a:bodyPr/>
        <a:lstStyle/>
        <a:p>
          <a:endParaRPr lang="en-US">
            <a:latin typeface="Segoe UI" panose="020B0502040204020203" pitchFamily="34" charset="0"/>
            <a:cs typeface="Segoe UI" panose="020B0502040204020203" pitchFamily="34" charset="0"/>
          </a:endParaRPr>
        </a:p>
      </dgm:t>
    </dgm:pt>
    <dgm:pt modelId="{43BFC790-4582-4A92-A488-6E2C8E1EFF25}">
      <dgm:prSet custT="1"/>
      <dgm:spPr/>
      <dgm:t>
        <a:bodyPr/>
        <a:lstStyle/>
        <a:p>
          <a:pPr>
            <a:lnSpc>
              <a:spcPct val="200000"/>
            </a:lnSpc>
          </a:pPr>
          <a:r>
            <a:rPr lang="ar-YE" sz="2000" b="1" u="sng" dirty="0">
              <a:solidFill>
                <a:schemeClr val="tx1"/>
              </a:solidFill>
              <a:latin typeface="Segoe UI" panose="020B0502040204020203" pitchFamily="34" charset="0"/>
              <a:cs typeface="Segoe UI" panose="020B0502040204020203" pitchFamily="34" charset="0"/>
            </a:rPr>
            <a:t>المجتمع</a:t>
          </a:r>
          <a:r>
            <a:rPr lang="ar-YE" sz="2000" b="1" dirty="0">
              <a:solidFill>
                <a:schemeClr val="tx1"/>
              </a:solidFill>
              <a:latin typeface="Segoe UI" panose="020B0502040204020203" pitchFamily="34" charset="0"/>
              <a:cs typeface="Segoe UI" panose="020B0502040204020203" pitchFamily="34" charset="0"/>
            </a:rPr>
            <a:t> والرأى العام</a:t>
          </a:r>
        </a:p>
      </dgm:t>
    </dgm:pt>
    <dgm:pt modelId="{6BC55467-37B4-4EEA-9CFC-57EF5C0FDDB0}" type="parTrans" cxnId="{4CCCDAEE-EE0C-4EDF-A866-F601AAE0063C}">
      <dgm:prSet/>
      <dgm:spPr/>
      <dgm:t>
        <a:bodyPr/>
        <a:lstStyle/>
        <a:p>
          <a:endParaRPr lang="en-US">
            <a:latin typeface="Segoe UI" panose="020B0502040204020203" pitchFamily="34" charset="0"/>
            <a:cs typeface="Segoe UI" panose="020B0502040204020203" pitchFamily="34" charset="0"/>
          </a:endParaRPr>
        </a:p>
      </dgm:t>
    </dgm:pt>
    <dgm:pt modelId="{1531F5EF-9B30-4986-BB1D-9AA0311E56A5}" type="sibTrans" cxnId="{4CCCDAEE-EE0C-4EDF-A866-F601AAE0063C}">
      <dgm:prSet/>
      <dgm:spPr/>
      <dgm:t>
        <a:bodyPr/>
        <a:lstStyle/>
        <a:p>
          <a:endParaRPr lang="en-US">
            <a:latin typeface="Segoe UI" panose="020B0502040204020203" pitchFamily="34" charset="0"/>
            <a:cs typeface="Segoe UI" panose="020B0502040204020203" pitchFamily="34" charset="0"/>
          </a:endParaRPr>
        </a:p>
      </dgm:t>
    </dgm:pt>
    <dgm:pt modelId="{19648DC3-DD58-43D3-A0CB-04E08D0F15DD}">
      <dgm:prSet custT="1"/>
      <dgm:spPr/>
      <dgm:t>
        <a:bodyPr/>
        <a:lstStyle/>
        <a:p>
          <a:pPr>
            <a:lnSpc>
              <a:spcPct val="200000"/>
            </a:lnSpc>
          </a:pPr>
          <a:r>
            <a:rPr lang="ar-YE" sz="1800" b="1" u="sng" dirty="0">
              <a:solidFill>
                <a:schemeClr val="tx1"/>
              </a:solidFill>
              <a:latin typeface="Segoe UI" panose="020B0502040204020203" pitchFamily="34" charset="0"/>
              <a:cs typeface="Segoe UI" panose="020B0502040204020203" pitchFamily="34" charset="0"/>
            </a:rPr>
            <a:t>الجماعة</a:t>
          </a:r>
          <a:r>
            <a:rPr lang="ar-YE" sz="1800" b="1" dirty="0">
              <a:solidFill>
                <a:schemeClr val="tx1"/>
              </a:solidFill>
              <a:latin typeface="Segoe UI" panose="020B0502040204020203" pitchFamily="34" charset="0"/>
              <a:cs typeface="Segoe UI" panose="020B0502040204020203" pitchFamily="34" charset="0"/>
            </a:rPr>
            <a:t> </a:t>
          </a:r>
          <a:r>
            <a:rPr lang="ar-JO" sz="1800" b="1" dirty="0">
              <a:solidFill>
                <a:schemeClr val="tx1"/>
              </a:solidFill>
              <a:latin typeface="Segoe UI" panose="020B0502040204020203" pitchFamily="34" charset="0"/>
              <a:cs typeface="Segoe UI" panose="020B0502040204020203" pitchFamily="34" charset="0"/>
            </a:rPr>
            <a:t>(أفرادها)</a:t>
          </a:r>
          <a:endParaRPr lang="en-US" sz="1800" b="1" dirty="0">
            <a:solidFill>
              <a:schemeClr val="tx1"/>
            </a:solidFill>
            <a:latin typeface="Segoe UI" panose="020B0502040204020203" pitchFamily="34" charset="0"/>
            <a:cs typeface="Segoe UI" panose="020B0502040204020203" pitchFamily="34" charset="0"/>
          </a:endParaRPr>
        </a:p>
      </dgm:t>
    </dgm:pt>
    <dgm:pt modelId="{96E6B919-349C-4F6A-84CD-F56AE791BC2E}" type="parTrans" cxnId="{D9E3163A-AC4F-4538-AE08-BF97F1CB9894}">
      <dgm:prSet/>
      <dgm:spPr/>
      <dgm:t>
        <a:bodyPr/>
        <a:lstStyle/>
        <a:p>
          <a:endParaRPr lang="en-US">
            <a:latin typeface="Segoe UI" panose="020B0502040204020203" pitchFamily="34" charset="0"/>
            <a:cs typeface="Segoe UI" panose="020B0502040204020203" pitchFamily="34" charset="0"/>
          </a:endParaRPr>
        </a:p>
      </dgm:t>
    </dgm:pt>
    <dgm:pt modelId="{4085D539-C0B8-4446-AC38-0A240315305D}" type="sibTrans" cxnId="{D9E3163A-AC4F-4538-AE08-BF97F1CB9894}">
      <dgm:prSet/>
      <dgm:spPr/>
      <dgm:t>
        <a:bodyPr/>
        <a:lstStyle/>
        <a:p>
          <a:endParaRPr lang="en-US">
            <a:latin typeface="Segoe UI" panose="020B0502040204020203" pitchFamily="34" charset="0"/>
            <a:cs typeface="Segoe UI" panose="020B0502040204020203" pitchFamily="34" charset="0"/>
          </a:endParaRPr>
        </a:p>
      </dgm:t>
    </dgm:pt>
    <dgm:pt modelId="{49A39E9D-0188-4285-9819-22C076303802}">
      <dgm:prSet custT="1"/>
      <dgm:spPr/>
      <dgm:t>
        <a:bodyPr/>
        <a:lstStyle/>
        <a:p>
          <a:pPr>
            <a:lnSpc>
              <a:spcPct val="200000"/>
            </a:lnSpc>
          </a:pPr>
          <a:r>
            <a:rPr lang="ar-YE" sz="1400" b="1" u="sng" dirty="0">
              <a:solidFill>
                <a:schemeClr val="tx1"/>
              </a:solidFill>
              <a:latin typeface="Segoe UI" panose="020B0502040204020203" pitchFamily="34" charset="0"/>
              <a:cs typeface="Segoe UI" panose="020B0502040204020203" pitchFamily="34" charset="0"/>
            </a:rPr>
            <a:t>الفرد </a:t>
          </a:r>
          <a:endParaRPr lang="ar-JO" sz="1400" b="1" u="sng" dirty="0">
            <a:solidFill>
              <a:schemeClr val="tx1"/>
            </a:solidFill>
            <a:latin typeface="Segoe UI" panose="020B0502040204020203" pitchFamily="34" charset="0"/>
            <a:cs typeface="Segoe UI" panose="020B0502040204020203" pitchFamily="34" charset="0"/>
          </a:endParaRPr>
        </a:p>
        <a:p>
          <a:pPr>
            <a:lnSpc>
              <a:spcPct val="200000"/>
            </a:lnSpc>
          </a:pPr>
          <a:r>
            <a:rPr lang="ar-YE" sz="1400" b="1" dirty="0">
              <a:solidFill>
                <a:schemeClr val="tx1"/>
              </a:solidFill>
              <a:latin typeface="Segoe UI" panose="020B0502040204020203" pitchFamily="34" charset="0"/>
              <a:cs typeface="Segoe UI" panose="020B0502040204020203" pitchFamily="34" charset="0"/>
            </a:rPr>
            <a:t>( بغض النظر عن مركزه وعمله أو مكانته فى الجماعة </a:t>
          </a:r>
          <a:endParaRPr lang="en-US" sz="1400" b="1" dirty="0">
            <a:solidFill>
              <a:schemeClr val="tx1"/>
            </a:solidFill>
            <a:latin typeface="Segoe UI" panose="020B0502040204020203" pitchFamily="34" charset="0"/>
            <a:cs typeface="Segoe UI" panose="020B0502040204020203" pitchFamily="34" charset="0"/>
          </a:endParaRPr>
        </a:p>
      </dgm:t>
    </dgm:pt>
    <dgm:pt modelId="{7EF35A4E-BC1A-41AB-B932-EF42DEA793BE}" type="parTrans" cxnId="{6FF37F17-9A25-45D7-B3CE-70CB639BF112}">
      <dgm:prSet/>
      <dgm:spPr/>
      <dgm:t>
        <a:bodyPr/>
        <a:lstStyle/>
        <a:p>
          <a:endParaRPr lang="en-US">
            <a:latin typeface="Segoe UI" panose="020B0502040204020203" pitchFamily="34" charset="0"/>
            <a:cs typeface="Segoe UI" panose="020B0502040204020203" pitchFamily="34" charset="0"/>
          </a:endParaRPr>
        </a:p>
      </dgm:t>
    </dgm:pt>
    <dgm:pt modelId="{68728E8F-FFCC-4B23-9DF7-2640D0BBC1A9}" type="sibTrans" cxnId="{6FF37F17-9A25-45D7-B3CE-70CB639BF112}">
      <dgm:prSet/>
      <dgm:spPr/>
      <dgm:t>
        <a:bodyPr/>
        <a:lstStyle/>
        <a:p>
          <a:endParaRPr lang="en-US">
            <a:latin typeface="Segoe UI" panose="020B0502040204020203" pitchFamily="34" charset="0"/>
            <a:cs typeface="Segoe UI" panose="020B0502040204020203" pitchFamily="34" charset="0"/>
          </a:endParaRPr>
        </a:p>
      </dgm:t>
    </dgm:pt>
    <dgm:pt modelId="{DDEE8892-5CBC-4D14-BE68-E5B374EB0668}" type="pres">
      <dgm:prSet presAssocID="{5CC6294C-31CB-419B-BDC8-999A98360ECB}" presName="Name0" presStyleCnt="0">
        <dgm:presLayoutVars>
          <dgm:dir/>
          <dgm:resizeHandles val="exact"/>
        </dgm:presLayoutVars>
      </dgm:prSet>
      <dgm:spPr/>
      <dgm:t>
        <a:bodyPr/>
        <a:lstStyle/>
        <a:p>
          <a:endParaRPr lang="en-US"/>
        </a:p>
      </dgm:t>
    </dgm:pt>
    <dgm:pt modelId="{E0772127-458A-4640-B71D-11BA05887C98}" type="pres">
      <dgm:prSet presAssocID="{49A39E9D-0188-4285-9819-22C076303802}" presName="composite" presStyleCnt="0"/>
      <dgm:spPr/>
    </dgm:pt>
    <dgm:pt modelId="{20979932-0A3E-42E0-9956-38C690F1F8F1}" type="pres">
      <dgm:prSet presAssocID="{49A39E9D-0188-4285-9819-22C076303802}" presName="bgChev" presStyleLbl="node1" presStyleIdx="0" presStyleCnt="4"/>
      <dgm:spPr/>
    </dgm:pt>
    <dgm:pt modelId="{1572645C-47F8-4350-9253-7F99C606F01A}" type="pres">
      <dgm:prSet presAssocID="{49A39E9D-0188-4285-9819-22C076303802}" presName="txNode" presStyleLbl="fgAcc1" presStyleIdx="0" presStyleCnt="4" custScaleY="455825">
        <dgm:presLayoutVars>
          <dgm:bulletEnabled val="1"/>
        </dgm:presLayoutVars>
      </dgm:prSet>
      <dgm:spPr/>
      <dgm:t>
        <a:bodyPr/>
        <a:lstStyle/>
        <a:p>
          <a:endParaRPr lang="en-US"/>
        </a:p>
      </dgm:t>
    </dgm:pt>
    <dgm:pt modelId="{40C8E3B1-7440-4C50-B290-ED0575B6589C}" type="pres">
      <dgm:prSet presAssocID="{68728E8F-FFCC-4B23-9DF7-2640D0BBC1A9}" presName="compositeSpace" presStyleCnt="0"/>
      <dgm:spPr/>
    </dgm:pt>
    <dgm:pt modelId="{197D2CCE-7879-4202-94E0-8C9D14F84F61}" type="pres">
      <dgm:prSet presAssocID="{19648DC3-DD58-43D3-A0CB-04E08D0F15DD}" presName="composite" presStyleCnt="0"/>
      <dgm:spPr/>
    </dgm:pt>
    <dgm:pt modelId="{9490BFB8-C3A2-4114-9B52-DA98AC92D6DD}" type="pres">
      <dgm:prSet presAssocID="{19648DC3-DD58-43D3-A0CB-04E08D0F15DD}" presName="bgChev" presStyleLbl="node1" presStyleIdx="1" presStyleCnt="4"/>
      <dgm:spPr/>
    </dgm:pt>
    <dgm:pt modelId="{B6F57D4F-D89F-45CD-B5DB-B2F5EFCDF7CE}" type="pres">
      <dgm:prSet presAssocID="{19648DC3-DD58-43D3-A0CB-04E08D0F15DD}" presName="txNode" presStyleLbl="fgAcc1" presStyleIdx="1" presStyleCnt="4" custScaleY="451259" custLinFactNeighborX="-7564" custLinFactNeighborY="-2282">
        <dgm:presLayoutVars>
          <dgm:bulletEnabled val="1"/>
        </dgm:presLayoutVars>
      </dgm:prSet>
      <dgm:spPr/>
      <dgm:t>
        <a:bodyPr/>
        <a:lstStyle/>
        <a:p>
          <a:endParaRPr lang="en-US"/>
        </a:p>
      </dgm:t>
    </dgm:pt>
    <dgm:pt modelId="{E8ABED32-C670-4DD7-A20F-5CCF41D1A35E}" type="pres">
      <dgm:prSet presAssocID="{4085D539-C0B8-4446-AC38-0A240315305D}" presName="compositeSpace" presStyleCnt="0"/>
      <dgm:spPr/>
    </dgm:pt>
    <dgm:pt modelId="{69F2C682-0D96-4072-96C2-FB23CEBC0E88}" type="pres">
      <dgm:prSet presAssocID="{43BFC790-4582-4A92-A488-6E2C8E1EFF25}" presName="composite" presStyleCnt="0"/>
      <dgm:spPr/>
    </dgm:pt>
    <dgm:pt modelId="{55D0F182-E86D-40AC-9F4C-48445969C9A1}" type="pres">
      <dgm:prSet presAssocID="{43BFC790-4582-4A92-A488-6E2C8E1EFF25}" presName="bgChev" presStyleLbl="node1" presStyleIdx="2" presStyleCnt="4"/>
      <dgm:spPr/>
    </dgm:pt>
    <dgm:pt modelId="{EF14E37A-8D4C-4FC3-84CE-F4779DEB242D}" type="pres">
      <dgm:prSet presAssocID="{43BFC790-4582-4A92-A488-6E2C8E1EFF25}" presName="txNode" presStyleLbl="fgAcc1" presStyleIdx="2" presStyleCnt="4" custScaleY="442131">
        <dgm:presLayoutVars>
          <dgm:bulletEnabled val="1"/>
        </dgm:presLayoutVars>
      </dgm:prSet>
      <dgm:spPr/>
      <dgm:t>
        <a:bodyPr/>
        <a:lstStyle/>
        <a:p>
          <a:endParaRPr lang="en-US"/>
        </a:p>
      </dgm:t>
    </dgm:pt>
    <dgm:pt modelId="{0A678017-9C19-4DC8-BFD5-499093FD5D66}" type="pres">
      <dgm:prSet presAssocID="{1531F5EF-9B30-4986-BB1D-9AA0311E56A5}" presName="compositeSpace" presStyleCnt="0"/>
      <dgm:spPr/>
    </dgm:pt>
    <dgm:pt modelId="{8CB2BE4E-2587-4756-BAC2-5746B19BF78F}" type="pres">
      <dgm:prSet presAssocID="{08B5A7CA-25DB-4CC1-98D6-CE612A9782D9}" presName="composite" presStyleCnt="0"/>
      <dgm:spPr/>
    </dgm:pt>
    <dgm:pt modelId="{E9E7FA2C-4E71-4829-91A7-073A7392F38C}" type="pres">
      <dgm:prSet presAssocID="{08B5A7CA-25DB-4CC1-98D6-CE612A9782D9}" presName="bgChev" presStyleLbl="node1" presStyleIdx="3" presStyleCnt="4"/>
      <dgm:spPr/>
    </dgm:pt>
    <dgm:pt modelId="{E644CD74-63E8-4A0D-95D5-3281660C80CB}" type="pres">
      <dgm:prSet presAssocID="{08B5A7CA-25DB-4CC1-98D6-CE612A9782D9}" presName="txNode" presStyleLbl="fgAcc1" presStyleIdx="3" presStyleCnt="4" custScaleY="446695">
        <dgm:presLayoutVars>
          <dgm:bulletEnabled val="1"/>
        </dgm:presLayoutVars>
      </dgm:prSet>
      <dgm:spPr/>
      <dgm:t>
        <a:bodyPr/>
        <a:lstStyle/>
        <a:p>
          <a:endParaRPr lang="en-US"/>
        </a:p>
      </dgm:t>
    </dgm:pt>
  </dgm:ptLst>
  <dgm:cxnLst>
    <dgm:cxn modelId="{D9E3163A-AC4F-4538-AE08-BF97F1CB9894}" srcId="{5CC6294C-31CB-419B-BDC8-999A98360ECB}" destId="{19648DC3-DD58-43D3-A0CB-04E08D0F15DD}" srcOrd="1" destOrd="0" parTransId="{96E6B919-349C-4F6A-84CD-F56AE791BC2E}" sibTransId="{4085D539-C0B8-4446-AC38-0A240315305D}"/>
    <dgm:cxn modelId="{71C93074-4B4A-4F9C-A465-41D79195506C}" type="presOf" srcId="{49A39E9D-0188-4285-9819-22C076303802}" destId="{1572645C-47F8-4350-9253-7F99C606F01A}" srcOrd="0" destOrd="0" presId="urn:microsoft.com/office/officeart/2005/8/layout/chevronAccent+Icon"/>
    <dgm:cxn modelId="{4CCCDAEE-EE0C-4EDF-A866-F601AAE0063C}" srcId="{5CC6294C-31CB-419B-BDC8-999A98360ECB}" destId="{43BFC790-4582-4A92-A488-6E2C8E1EFF25}" srcOrd="2" destOrd="0" parTransId="{6BC55467-37B4-4EEA-9CFC-57EF5C0FDDB0}" sibTransId="{1531F5EF-9B30-4986-BB1D-9AA0311E56A5}"/>
    <dgm:cxn modelId="{B17C8581-AD00-411D-BEA0-4FE09D922BF1}" type="presOf" srcId="{19648DC3-DD58-43D3-A0CB-04E08D0F15DD}" destId="{B6F57D4F-D89F-45CD-B5DB-B2F5EFCDF7CE}" srcOrd="0" destOrd="0" presId="urn:microsoft.com/office/officeart/2005/8/layout/chevronAccent+Icon"/>
    <dgm:cxn modelId="{6FF37F17-9A25-45D7-B3CE-70CB639BF112}" srcId="{5CC6294C-31CB-419B-BDC8-999A98360ECB}" destId="{49A39E9D-0188-4285-9819-22C076303802}" srcOrd="0" destOrd="0" parTransId="{7EF35A4E-BC1A-41AB-B932-EF42DEA793BE}" sibTransId="{68728E8F-FFCC-4B23-9DF7-2640D0BBC1A9}"/>
    <dgm:cxn modelId="{AD8477DB-D613-416F-9C45-81BB3CD6AC7D}" type="presOf" srcId="{08B5A7CA-25DB-4CC1-98D6-CE612A9782D9}" destId="{E644CD74-63E8-4A0D-95D5-3281660C80CB}" srcOrd="0" destOrd="0" presId="urn:microsoft.com/office/officeart/2005/8/layout/chevronAccent+Icon"/>
    <dgm:cxn modelId="{E8F8BBC2-DA28-4331-92CC-0D84884EAC2E}" srcId="{5CC6294C-31CB-419B-BDC8-999A98360ECB}" destId="{08B5A7CA-25DB-4CC1-98D6-CE612A9782D9}" srcOrd="3" destOrd="0" parTransId="{852D578B-DE40-4951-9F4C-2D6A04741F23}" sibTransId="{6012A297-30CC-476B-BE4B-C8091246217C}"/>
    <dgm:cxn modelId="{06CB26A7-8652-4D67-B672-27D2C1906902}" type="presOf" srcId="{5CC6294C-31CB-419B-BDC8-999A98360ECB}" destId="{DDEE8892-5CBC-4D14-BE68-E5B374EB0668}" srcOrd="0" destOrd="0" presId="urn:microsoft.com/office/officeart/2005/8/layout/chevronAccent+Icon"/>
    <dgm:cxn modelId="{7BA46DC8-EC98-4C8C-82A7-B93076C1BDA2}" type="presOf" srcId="{43BFC790-4582-4A92-A488-6E2C8E1EFF25}" destId="{EF14E37A-8D4C-4FC3-84CE-F4779DEB242D}" srcOrd="0" destOrd="0" presId="urn:microsoft.com/office/officeart/2005/8/layout/chevronAccent+Icon"/>
    <dgm:cxn modelId="{B52F967F-3409-41C9-B2D0-AF0B362BB27E}" type="presParOf" srcId="{DDEE8892-5CBC-4D14-BE68-E5B374EB0668}" destId="{E0772127-458A-4640-B71D-11BA05887C98}" srcOrd="0" destOrd="0" presId="urn:microsoft.com/office/officeart/2005/8/layout/chevronAccent+Icon"/>
    <dgm:cxn modelId="{C4B059E1-8909-44F9-954F-EF5584934CA9}" type="presParOf" srcId="{E0772127-458A-4640-B71D-11BA05887C98}" destId="{20979932-0A3E-42E0-9956-38C690F1F8F1}" srcOrd="0" destOrd="0" presId="urn:microsoft.com/office/officeart/2005/8/layout/chevronAccent+Icon"/>
    <dgm:cxn modelId="{06F0A310-800C-4F6D-BC71-DBE11CA887BA}" type="presParOf" srcId="{E0772127-458A-4640-B71D-11BA05887C98}" destId="{1572645C-47F8-4350-9253-7F99C606F01A}" srcOrd="1" destOrd="0" presId="urn:microsoft.com/office/officeart/2005/8/layout/chevronAccent+Icon"/>
    <dgm:cxn modelId="{63F6E7EE-C8FD-49D7-938B-0B4D90E76555}" type="presParOf" srcId="{DDEE8892-5CBC-4D14-BE68-E5B374EB0668}" destId="{40C8E3B1-7440-4C50-B290-ED0575B6589C}" srcOrd="1" destOrd="0" presId="urn:microsoft.com/office/officeart/2005/8/layout/chevronAccent+Icon"/>
    <dgm:cxn modelId="{B0C17C1A-8C1D-4242-BD48-BEFC528E246C}" type="presParOf" srcId="{DDEE8892-5CBC-4D14-BE68-E5B374EB0668}" destId="{197D2CCE-7879-4202-94E0-8C9D14F84F61}" srcOrd="2" destOrd="0" presId="urn:microsoft.com/office/officeart/2005/8/layout/chevronAccent+Icon"/>
    <dgm:cxn modelId="{93105DCE-A5E8-4602-84DB-A3B358EC1156}" type="presParOf" srcId="{197D2CCE-7879-4202-94E0-8C9D14F84F61}" destId="{9490BFB8-C3A2-4114-9B52-DA98AC92D6DD}" srcOrd="0" destOrd="0" presId="urn:microsoft.com/office/officeart/2005/8/layout/chevronAccent+Icon"/>
    <dgm:cxn modelId="{9E1D84F5-C9CC-40CA-BD7C-161AFA3BD9E8}" type="presParOf" srcId="{197D2CCE-7879-4202-94E0-8C9D14F84F61}" destId="{B6F57D4F-D89F-45CD-B5DB-B2F5EFCDF7CE}" srcOrd="1" destOrd="0" presId="urn:microsoft.com/office/officeart/2005/8/layout/chevronAccent+Icon"/>
    <dgm:cxn modelId="{FCA1F717-3AFD-48ED-8C38-A12B7660F8FF}" type="presParOf" srcId="{DDEE8892-5CBC-4D14-BE68-E5B374EB0668}" destId="{E8ABED32-C670-4DD7-A20F-5CCF41D1A35E}" srcOrd="3" destOrd="0" presId="urn:microsoft.com/office/officeart/2005/8/layout/chevronAccent+Icon"/>
    <dgm:cxn modelId="{5A857C7D-ADD6-4A71-A45B-3AC289582EEC}" type="presParOf" srcId="{DDEE8892-5CBC-4D14-BE68-E5B374EB0668}" destId="{69F2C682-0D96-4072-96C2-FB23CEBC0E88}" srcOrd="4" destOrd="0" presId="urn:microsoft.com/office/officeart/2005/8/layout/chevronAccent+Icon"/>
    <dgm:cxn modelId="{9C736B9E-DFB3-47A7-B6A7-76BAF06862DF}" type="presParOf" srcId="{69F2C682-0D96-4072-96C2-FB23CEBC0E88}" destId="{55D0F182-E86D-40AC-9F4C-48445969C9A1}" srcOrd="0" destOrd="0" presId="urn:microsoft.com/office/officeart/2005/8/layout/chevronAccent+Icon"/>
    <dgm:cxn modelId="{65723C52-EBC9-4EE3-8F17-F9F553FA8289}" type="presParOf" srcId="{69F2C682-0D96-4072-96C2-FB23CEBC0E88}" destId="{EF14E37A-8D4C-4FC3-84CE-F4779DEB242D}" srcOrd="1" destOrd="0" presId="urn:microsoft.com/office/officeart/2005/8/layout/chevronAccent+Icon"/>
    <dgm:cxn modelId="{D190E5A7-A671-4CEA-8DF7-2BDFC25CA0A4}" type="presParOf" srcId="{DDEE8892-5CBC-4D14-BE68-E5B374EB0668}" destId="{0A678017-9C19-4DC8-BFD5-499093FD5D66}" srcOrd="5" destOrd="0" presId="urn:microsoft.com/office/officeart/2005/8/layout/chevronAccent+Icon"/>
    <dgm:cxn modelId="{45E48CB1-6ADF-4B1C-8CD4-1C9DB8F08E95}" type="presParOf" srcId="{DDEE8892-5CBC-4D14-BE68-E5B374EB0668}" destId="{8CB2BE4E-2587-4756-BAC2-5746B19BF78F}" srcOrd="6" destOrd="0" presId="urn:microsoft.com/office/officeart/2005/8/layout/chevronAccent+Icon"/>
    <dgm:cxn modelId="{05D762C0-4951-49C3-BC38-B0892246071C}" type="presParOf" srcId="{8CB2BE4E-2587-4756-BAC2-5746B19BF78F}" destId="{E9E7FA2C-4E71-4829-91A7-073A7392F38C}" srcOrd="0" destOrd="0" presId="urn:microsoft.com/office/officeart/2005/8/layout/chevronAccent+Icon"/>
    <dgm:cxn modelId="{93A92EB4-BAFE-428D-8783-61D82765D6C5}" type="presParOf" srcId="{8CB2BE4E-2587-4756-BAC2-5746B19BF78F}" destId="{E644CD74-63E8-4A0D-95D5-3281660C80CB}" srcOrd="1" destOrd="0" presId="urn:microsoft.com/office/officeart/2005/8/layout/chevronAccent+Icon"/>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DA40E9-B3CD-46F8-9F20-D1968A394DC7}">
      <dsp:nvSpPr>
        <dsp:cNvPr id="0" name=""/>
        <dsp:cNvSpPr/>
      </dsp:nvSpPr>
      <dsp:spPr>
        <a:xfrm>
          <a:off x="2214295" y="298561"/>
          <a:ext cx="3858335" cy="3858335"/>
        </a:xfrm>
        <a:prstGeom prst="pie">
          <a:avLst>
            <a:gd name="adj1" fmla="val 16200000"/>
            <a:gd name="adj2" fmla="val 1800000"/>
          </a:avLst>
        </a:prstGeom>
        <a:gradFill rotWithShape="0">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lvl="0" algn="ctr" defTabSz="977900">
            <a:lnSpc>
              <a:spcPct val="90000"/>
            </a:lnSpc>
            <a:spcBef>
              <a:spcPct val="0"/>
            </a:spcBef>
            <a:spcAft>
              <a:spcPct val="35000"/>
            </a:spcAft>
          </a:pPr>
          <a:r>
            <a:rPr lang="ar-JO" sz="2200" kern="1200" dirty="0">
              <a:solidFill>
                <a:schemeClr val="tx1"/>
              </a:solidFill>
              <a:latin typeface="Alexandria Light" pitchFamily="2" charset="-78"/>
              <a:cs typeface="Alexandria Light" pitchFamily="2" charset="-78"/>
            </a:rPr>
            <a:t>المستهدف من التطوير</a:t>
          </a:r>
        </a:p>
      </dsp:txBody>
      <dsp:txXfrm>
        <a:off x="4247730" y="1116161"/>
        <a:ext cx="1377976" cy="1148314"/>
      </dsp:txXfrm>
    </dsp:sp>
    <dsp:sp modelId="{D696D477-B886-41D7-A97B-21E18DE9B593}">
      <dsp:nvSpPr>
        <dsp:cNvPr id="0" name=""/>
        <dsp:cNvSpPr/>
      </dsp:nvSpPr>
      <dsp:spPr>
        <a:xfrm>
          <a:off x="2134832" y="436359"/>
          <a:ext cx="3858335" cy="3858335"/>
        </a:xfrm>
        <a:prstGeom prst="pie">
          <a:avLst>
            <a:gd name="adj1" fmla="val 1800000"/>
            <a:gd name="adj2" fmla="val 9000000"/>
          </a:avLst>
        </a:prstGeom>
        <a:gradFill rotWithShape="0">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lvl="0" algn="ctr" defTabSz="977900">
            <a:lnSpc>
              <a:spcPct val="90000"/>
            </a:lnSpc>
            <a:spcBef>
              <a:spcPct val="0"/>
            </a:spcBef>
            <a:spcAft>
              <a:spcPct val="35000"/>
            </a:spcAft>
          </a:pPr>
          <a:r>
            <a:rPr lang="ar-JO" sz="2200" b="0" i="0" kern="1200" dirty="0">
              <a:solidFill>
                <a:schemeClr val="tx1"/>
              </a:solidFill>
              <a:effectLst/>
              <a:latin typeface="Alexandria Light" pitchFamily="2" charset="-78"/>
              <a:cs typeface="Alexandria Light" pitchFamily="2" charset="-78"/>
            </a:rPr>
            <a:t>المستفيد من التطوير</a:t>
          </a:r>
        </a:p>
      </dsp:txBody>
      <dsp:txXfrm>
        <a:off x="3053483" y="2939683"/>
        <a:ext cx="2066965" cy="1010516"/>
      </dsp:txXfrm>
    </dsp:sp>
    <dsp:sp modelId="{7A68E678-0E61-40D3-BB1B-693F2C19CC23}">
      <dsp:nvSpPr>
        <dsp:cNvPr id="0" name=""/>
        <dsp:cNvSpPr/>
      </dsp:nvSpPr>
      <dsp:spPr>
        <a:xfrm>
          <a:off x="2055369" y="298561"/>
          <a:ext cx="3858335" cy="3858335"/>
        </a:xfrm>
        <a:prstGeom prst="pie">
          <a:avLst>
            <a:gd name="adj1" fmla="val 9000000"/>
            <a:gd name="adj2" fmla="val 16200000"/>
          </a:avLst>
        </a:prstGeom>
        <a:gradFill rotWithShape="0">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lvl="0" algn="ctr" defTabSz="977900">
            <a:lnSpc>
              <a:spcPct val="90000"/>
            </a:lnSpc>
            <a:spcBef>
              <a:spcPct val="0"/>
            </a:spcBef>
            <a:spcAft>
              <a:spcPct val="35000"/>
            </a:spcAft>
          </a:pPr>
          <a:r>
            <a:rPr lang="ar-JO" sz="2200" b="0" i="0" kern="1200" dirty="0">
              <a:solidFill>
                <a:schemeClr val="tx1"/>
              </a:solidFill>
              <a:effectLst/>
              <a:latin typeface="Alexandria Light" pitchFamily="2" charset="-78"/>
              <a:cs typeface="Alexandria Light" pitchFamily="2" charset="-78"/>
            </a:rPr>
            <a:t>مجال التطوير  والعلاقات التي يشملها</a:t>
          </a:r>
        </a:p>
      </dsp:txBody>
      <dsp:txXfrm>
        <a:off x="2502292" y="1116161"/>
        <a:ext cx="1377976" cy="1148314"/>
      </dsp:txXfrm>
    </dsp:sp>
    <dsp:sp modelId="{4C85AF62-B702-44F1-9BC5-6D45696093DA}">
      <dsp:nvSpPr>
        <dsp:cNvPr id="0" name=""/>
        <dsp:cNvSpPr/>
      </dsp:nvSpPr>
      <dsp:spPr>
        <a:xfrm>
          <a:off x="1975764" y="59712"/>
          <a:ext cx="4336033" cy="4336033"/>
        </a:xfrm>
        <a:prstGeom prst="circularArrow">
          <a:avLst>
            <a:gd name="adj1" fmla="val 5085"/>
            <a:gd name="adj2" fmla="val 327528"/>
            <a:gd name="adj3" fmla="val 1472472"/>
            <a:gd name="adj4" fmla="val 16199432"/>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7F11818-2EB8-4413-B780-4A3FB38489BC}">
      <dsp:nvSpPr>
        <dsp:cNvPr id="0" name=""/>
        <dsp:cNvSpPr/>
      </dsp:nvSpPr>
      <dsp:spPr>
        <a:xfrm>
          <a:off x="1895983" y="197266"/>
          <a:ext cx="4336033" cy="4336033"/>
        </a:xfrm>
        <a:prstGeom prst="circularArrow">
          <a:avLst>
            <a:gd name="adj1" fmla="val 5085"/>
            <a:gd name="adj2" fmla="val 327528"/>
            <a:gd name="adj3" fmla="val 8671970"/>
            <a:gd name="adj4" fmla="val 1800502"/>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A410BCA-3285-4309-9D4A-4254E340CFB6}">
      <dsp:nvSpPr>
        <dsp:cNvPr id="0" name=""/>
        <dsp:cNvSpPr/>
      </dsp:nvSpPr>
      <dsp:spPr>
        <a:xfrm>
          <a:off x="1816201" y="59712"/>
          <a:ext cx="4336033" cy="4336033"/>
        </a:xfrm>
        <a:prstGeom prst="circularArrow">
          <a:avLst>
            <a:gd name="adj1" fmla="val 5085"/>
            <a:gd name="adj2" fmla="val 327528"/>
            <a:gd name="adj3" fmla="val 15873039"/>
            <a:gd name="adj4" fmla="val 9000000"/>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979932-0A3E-42E0-9956-38C690F1F8F1}">
      <dsp:nvSpPr>
        <dsp:cNvPr id="0" name=""/>
        <dsp:cNvSpPr/>
      </dsp:nvSpPr>
      <dsp:spPr>
        <a:xfrm>
          <a:off x="4549" y="1736189"/>
          <a:ext cx="2141072" cy="826453"/>
        </a:xfrm>
        <a:prstGeom prst="chevron">
          <a:avLst>
            <a:gd name="adj" fmla="val 4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72645C-47F8-4350-9253-7F99C606F01A}">
      <dsp:nvSpPr>
        <dsp:cNvPr id="0" name=""/>
        <dsp:cNvSpPr/>
      </dsp:nvSpPr>
      <dsp:spPr>
        <a:xfrm>
          <a:off x="575501" y="472438"/>
          <a:ext cx="1808016" cy="376718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568" tIns="99568" rIns="99568" bIns="99568" numCol="1" spcCol="1270" anchor="ctr" anchorCtr="0">
          <a:noAutofit/>
        </a:bodyPr>
        <a:lstStyle/>
        <a:p>
          <a:pPr lvl="0" algn="ctr" defTabSz="622300">
            <a:lnSpc>
              <a:spcPct val="200000"/>
            </a:lnSpc>
            <a:spcBef>
              <a:spcPct val="0"/>
            </a:spcBef>
            <a:spcAft>
              <a:spcPct val="35000"/>
            </a:spcAft>
          </a:pPr>
          <a:r>
            <a:rPr lang="ar-YE" sz="1400" b="1" u="sng" kern="1200" dirty="0">
              <a:solidFill>
                <a:schemeClr val="tx1"/>
              </a:solidFill>
              <a:latin typeface="Segoe UI" panose="020B0502040204020203" pitchFamily="34" charset="0"/>
              <a:cs typeface="Segoe UI" panose="020B0502040204020203" pitchFamily="34" charset="0"/>
            </a:rPr>
            <a:t>الفرد </a:t>
          </a:r>
          <a:endParaRPr lang="ar-JO" sz="1400" b="1" u="sng" kern="1200" dirty="0">
            <a:solidFill>
              <a:schemeClr val="tx1"/>
            </a:solidFill>
            <a:latin typeface="Segoe UI" panose="020B0502040204020203" pitchFamily="34" charset="0"/>
            <a:cs typeface="Segoe UI" panose="020B0502040204020203" pitchFamily="34" charset="0"/>
          </a:endParaRPr>
        </a:p>
        <a:p>
          <a:pPr lvl="0" algn="ctr" defTabSz="622300">
            <a:lnSpc>
              <a:spcPct val="200000"/>
            </a:lnSpc>
            <a:spcBef>
              <a:spcPct val="0"/>
            </a:spcBef>
            <a:spcAft>
              <a:spcPct val="35000"/>
            </a:spcAft>
          </a:pPr>
          <a:r>
            <a:rPr lang="ar-YE" sz="1400" b="1" kern="1200" dirty="0">
              <a:solidFill>
                <a:schemeClr val="tx1"/>
              </a:solidFill>
              <a:latin typeface="Segoe UI" panose="020B0502040204020203" pitchFamily="34" charset="0"/>
              <a:cs typeface="Segoe UI" panose="020B0502040204020203" pitchFamily="34" charset="0"/>
            </a:rPr>
            <a:t>( بغض النظر عن مركزه وعمله أو مكانته فى الجماعة </a:t>
          </a:r>
          <a:endParaRPr lang="en-US" sz="1400" b="1" kern="1200" dirty="0">
            <a:solidFill>
              <a:schemeClr val="tx1"/>
            </a:solidFill>
            <a:latin typeface="Segoe UI" panose="020B0502040204020203" pitchFamily="34" charset="0"/>
            <a:cs typeface="Segoe UI" panose="020B0502040204020203" pitchFamily="34" charset="0"/>
          </a:endParaRPr>
        </a:p>
      </dsp:txBody>
      <dsp:txXfrm>
        <a:off x="628456" y="525393"/>
        <a:ext cx="1702106" cy="3661273"/>
      </dsp:txXfrm>
    </dsp:sp>
    <dsp:sp modelId="{9490BFB8-C3A2-4114-9B52-DA98AC92D6DD}">
      <dsp:nvSpPr>
        <dsp:cNvPr id="0" name=""/>
        <dsp:cNvSpPr/>
      </dsp:nvSpPr>
      <dsp:spPr>
        <a:xfrm>
          <a:off x="2450129" y="1736189"/>
          <a:ext cx="2141072" cy="826453"/>
        </a:xfrm>
        <a:prstGeom prst="chevron">
          <a:avLst>
            <a:gd name="adj" fmla="val 4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F57D4F-D89F-45CD-B5DB-B2F5EFCDF7CE}">
      <dsp:nvSpPr>
        <dsp:cNvPr id="0" name=""/>
        <dsp:cNvSpPr/>
      </dsp:nvSpPr>
      <dsp:spPr>
        <a:xfrm>
          <a:off x="2884323" y="472446"/>
          <a:ext cx="1808016" cy="372944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28016" rIns="128016" bIns="128016" numCol="1" spcCol="1270" anchor="ctr" anchorCtr="0">
          <a:noAutofit/>
        </a:bodyPr>
        <a:lstStyle/>
        <a:p>
          <a:pPr lvl="0" algn="ctr" defTabSz="800100">
            <a:lnSpc>
              <a:spcPct val="200000"/>
            </a:lnSpc>
            <a:spcBef>
              <a:spcPct val="0"/>
            </a:spcBef>
            <a:spcAft>
              <a:spcPct val="35000"/>
            </a:spcAft>
          </a:pPr>
          <a:r>
            <a:rPr lang="ar-YE" sz="1800" b="1" u="sng" kern="1200" dirty="0">
              <a:solidFill>
                <a:schemeClr val="tx1"/>
              </a:solidFill>
              <a:latin typeface="Segoe UI" panose="020B0502040204020203" pitchFamily="34" charset="0"/>
              <a:cs typeface="Segoe UI" panose="020B0502040204020203" pitchFamily="34" charset="0"/>
            </a:rPr>
            <a:t>الجماعة</a:t>
          </a:r>
          <a:r>
            <a:rPr lang="ar-YE" sz="1800" b="1" kern="1200" dirty="0">
              <a:solidFill>
                <a:schemeClr val="tx1"/>
              </a:solidFill>
              <a:latin typeface="Segoe UI" panose="020B0502040204020203" pitchFamily="34" charset="0"/>
              <a:cs typeface="Segoe UI" panose="020B0502040204020203" pitchFamily="34" charset="0"/>
            </a:rPr>
            <a:t> </a:t>
          </a:r>
          <a:r>
            <a:rPr lang="ar-JO" sz="1800" b="1" kern="1200" dirty="0">
              <a:solidFill>
                <a:schemeClr val="tx1"/>
              </a:solidFill>
              <a:latin typeface="Segoe UI" panose="020B0502040204020203" pitchFamily="34" charset="0"/>
              <a:cs typeface="Segoe UI" panose="020B0502040204020203" pitchFamily="34" charset="0"/>
            </a:rPr>
            <a:t>(أفرادها)</a:t>
          </a:r>
          <a:endParaRPr lang="en-US" sz="1800" b="1" kern="1200" dirty="0">
            <a:solidFill>
              <a:schemeClr val="tx1"/>
            </a:solidFill>
            <a:latin typeface="Segoe UI" panose="020B0502040204020203" pitchFamily="34" charset="0"/>
            <a:cs typeface="Segoe UI" panose="020B0502040204020203" pitchFamily="34" charset="0"/>
          </a:endParaRPr>
        </a:p>
      </dsp:txBody>
      <dsp:txXfrm>
        <a:off x="2937278" y="525401"/>
        <a:ext cx="1702106" cy="3623537"/>
      </dsp:txXfrm>
    </dsp:sp>
    <dsp:sp modelId="{55D0F182-E86D-40AC-9F4C-48445969C9A1}">
      <dsp:nvSpPr>
        <dsp:cNvPr id="0" name=""/>
        <dsp:cNvSpPr/>
      </dsp:nvSpPr>
      <dsp:spPr>
        <a:xfrm>
          <a:off x="4895709" y="1736189"/>
          <a:ext cx="2141072" cy="826453"/>
        </a:xfrm>
        <a:prstGeom prst="chevron">
          <a:avLst>
            <a:gd name="adj" fmla="val 4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14E37A-8D4C-4FC3-84CE-F4779DEB242D}">
      <dsp:nvSpPr>
        <dsp:cNvPr id="0" name=""/>
        <dsp:cNvSpPr/>
      </dsp:nvSpPr>
      <dsp:spPr>
        <a:xfrm>
          <a:off x="5466661" y="529025"/>
          <a:ext cx="1808016" cy="365400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142240" rIns="142240" bIns="142240" numCol="1" spcCol="1270" anchor="ctr" anchorCtr="0">
          <a:noAutofit/>
        </a:bodyPr>
        <a:lstStyle/>
        <a:p>
          <a:pPr lvl="0" algn="ctr" defTabSz="889000">
            <a:lnSpc>
              <a:spcPct val="200000"/>
            </a:lnSpc>
            <a:spcBef>
              <a:spcPct val="0"/>
            </a:spcBef>
            <a:spcAft>
              <a:spcPct val="35000"/>
            </a:spcAft>
          </a:pPr>
          <a:r>
            <a:rPr lang="ar-YE" sz="2000" b="1" u="sng" kern="1200" dirty="0">
              <a:solidFill>
                <a:schemeClr val="tx1"/>
              </a:solidFill>
              <a:latin typeface="Segoe UI" panose="020B0502040204020203" pitchFamily="34" charset="0"/>
              <a:cs typeface="Segoe UI" panose="020B0502040204020203" pitchFamily="34" charset="0"/>
            </a:rPr>
            <a:t>المجتمع</a:t>
          </a:r>
          <a:r>
            <a:rPr lang="ar-YE" sz="2000" b="1" kern="1200" dirty="0">
              <a:solidFill>
                <a:schemeClr val="tx1"/>
              </a:solidFill>
              <a:latin typeface="Segoe UI" panose="020B0502040204020203" pitchFamily="34" charset="0"/>
              <a:cs typeface="Segoe UI" panose="020B0502040204020203" pitchFamily="34" charset="0"/>
            </a:rPr>
            <a:t> والرأى العام</a:t>
          </a:r>
        </a:p>
      </dsp:txBody>
      <dsp:txXfrm>
        <a:off x="5519616" y="581980"/>
        <a:ext cx="1702106" cy="3548098"/>
      </dsp:txXfrm>
    </dsp:sp>
    <dsp:sp modelId="{E9E7FA2C-4E71-4829-91A7-073A7392F38C}">
      <dsp:nvSpPr>
        <dsp:cNvPr id="0" name=""/>
        <dsp:cNvSpPr/>
      </dsp:nvSpPr>
      <dsp:spPr>
        <a:xfrm>
          <a:off x="7341289" y="1736189"/>
          <a:ext cx="2141072" cy="826453"/>
        </a:xfrm>
        <a:prstGeom prst="chevron">
          <a:avLst>
            <a:gd name="adj" fmla="val 4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44CD74-63E8-4A0D-95D5-3281660C80CB}">
      <dsp:nvSpPr>
        <dsp:cNvPr id="0" name=""/>
        <dsp:cNvSpPr/>
      </dsp:nvSpPr>
      <dsp:spPr>
        <a:xfrm>
          <a:off x="7912241" y="510166"/>
          <a:ext cx="1808016" cy="369172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85344" rIns="85344" bIns="85344" numCol="1" spcCol="1270" anchor="ctr" anchorCtr="0">
          <a:noAutofit/>
        </a:bodyPr>
        <a:lstStyle/>
        <a:p>
          <a:pPr lvl="0" algn="ctr" defTabSz="533400">
            <a:lnSpc>
              <a:spcPct val="200000"/>
            </a:lnSpc>
            <a:spcBef>
              <a:spcPct val="0"/>
            </a:spcBef>
            <a:spcAft>
              <a:spcPct val="35000"/>
            </a:spcAft>
          </a:pPr>
          <a:r>
            <a:rPr lang="ar-YE" sz="1200" b="1" u="sng" kern="1200" dirty="0">
              <a:solidFill>
                <a:schemeClr val="tx1"/>
              </a:solidFill>
              <a:latin typeface="Segoe UI" panose="020B0502040204020203" pitchFamily="34" charset="0"/>
              <a:cs typeface="Segoe UI" panose="020B0502040204020203" pitchFamily="34" charset="0"/>
            </a:rPr>
            <a:t>المنظمة ككل </a:t>
          </a:r>
          <a:endParaRPr lang="ar-JO" sz="1200" b="1" u="sng" kern="1200" dirty="0">
            <a:solidFill>
              <a:schemeClr val="tx1"/>
            </a:solidFill>
            <a:latin typeface="Segoe UI" panose="020B0502040204020203" pitchFamily="34" charset="0"/>
            <a:cs typeface="Segoe UI" panose="020B0502040204020203" pitchFamily="34" charset="0"/>
          </a:endParaRPr>
        </a:p>
        <a:p>
          <a:pPr lvl="0" algn="ctr" defTabSz="533400">
            <a:lnSpc>
              <a:spcPct val="200000"/>
            </a:lnSpc>
            <a:spcBef>
              <a:spcPct val="0"/>
            </a:spcBef>
            <a:spcAft>
              <a:spcPct val="35000"/>
            </a:spcAft>
          </a:pPr>
          <a:r>
            <a:rPr lang="ar-YE" sz="1200" b="1" kern="1200" dirty="0">
              <a:solidFill>
                <a:schemeClr val="tx1"/>
              </a:solidFill>
              <a:latin typeface="Segoe UI" panose="020B0502040204020203" pitchFamily="34" charset="0"/>
              <a:cs typeface="Segoe UI" panose="020B0502040204020203" pitchFamily="34" charset="0"/>
            </a:rPr>
            <a:t>( يشمل ذلك كل الأفراد فى نطاق عمل المنظمة</a:t>
          </a:r>
          <a:r>
            <a:rPr lang="ar-JO" sz="1200" b="1" kern="1200" dirty="0">
              <a:solidFill>
                <a:schemeClr val="tx1"/>
              </a:solidFill>
              <a:latin typeface="Segoe UI" panose="020B0502040204020203" pitchFamily="34" charset="0"/>
              <a:cs typeface="Segoe UI" panose="020B0502040204020203" pitchFamily="34" charset="0"/>
            </a:rPr>
            <a:t> وسلطاتها</a:t>
          </a:r>
          <a:endParaRPr lang="ar-YE" sz="1200" b="1" kern="1200" dirty="0">
            <a:solidFill>
              <a:schemeClr val="tx1"/>
            </a:solidFill>
            <a:latin typeface="Segoe UI" panose="020B0502040204020203" pitchFamily="34" charset="0"/>
            <a:cs typeface="Segoe UI" panose="020B0502040204020203" pitchFamily="34" charset="0"/>
          </a:endParaRPr>
        </a:p>
      </dsp:txBody>
      <dsp:txXfrm>
        <a:off x="7965196" y="563121"/>
        <a:ext cx="1702106" cy="3585817"/>
      </dsp:txXfrm>
    </dsp:sp>
  </dsp:spTree>
</dsp:drawing>
</file>

<file path=ppt/diagrams/layout1.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chevronAccent+Icon">
  <dgm:title val="Chevron Accent Process"/>
  <dgm:desc val="Use to show sequential steps in a task, process, or workflow, or to emphasize movement or direction. Works best with minimal Level 1 and Level 2 text."/>
  <dgm:catLst>
    <dgm:cat type="process" pri="9500"/>
    <dgm:cat type="officeonline" pri="2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osite" refType="w"/>
      <dgm:constr type="primFontSz" for="des" forName="txNode" op="equ" val="65"/>
      <dgm:constr type="w" for="ch" forName="compositeSpace" refType="w" refFor="ch" refForName="composite" fact="0.028"/>
    </dgm:constrLst>
    <dgm:ruleLst/>
    <dgm:forEach name="Name4" axis="ch" ptType="node">
      <dgm:layoutNode name="composite">
        <dgm:alg type="composite"/>
        <dgm:shape xmlns:r="http://schemas.openxmlformats.org/officeDocument/2006/relationships" r:blip="">
          <dgm:adjLst/>
        </dgm:shape>
        <dgm:presOf/>
        <dgm:choose name="Name5">
          <dgm:if name="Name6" func="var" arg="dir" op="equ" val="norm">
            <dgm:constrLst>
              <dgm:constr type="l" for="ch" forName="bgChev"/>
              <dgm:constr type="w" for="ch" forName="bgChev" refType="w" fact="0.9"/>
              <dgm:constr type="t" for="ch" forName="bgChev"/>
              <dgm:constr type="h" for="ch" forName="bgChev" refType="w" refFor="ch" refForName="bgChev" fact="0.386"/>
              <dgm:constr type="l" for="ch" forName="txNode" refType="w" fact="0.24"/>
              <dgm:constr type="w" for="ch" forName="txNode" refType="w" fact="0.76"/>
              <dgm:constr type="t" for="ch" forName="txNode" refType="h" refFor="ch" refForName="bgChev" fact="0.25"/>
              <dgm:constr type="h" for="ch" forName="txNode" refType="h" refFor="ch" refForName="bgChev"/>
            </dgm:constrLst>
          </dgm:if>
          <dgm:else name="Name7">
            <dgm:constrLst>
              <dgm:constr type="l" for="ch" forName="bgChev" refType="w" fact="0.1"/>
              <dgm:constr type="w" for="ch" forName="bgChev" refType="w" fact="0.9"/>
              <dgm:constr type="t" for="ch" forName="bgChev"/>
              <dgm:constr type="h" for="ch" forName="bgChev" refType="w" refFor="ch" refForName="bgChev" fact="0.386"/>
              <dgm:constr type="l" for="ch" forName="txNode"/>
              <dgm:constr type="w" for="ch" forName="txNode" refType="w" fact="0.76"/>
              <dgm:constr type="t" for="ch" forName="txNode" refType="h" refFor="ch" refForName="bgChev" fact="0.25"/>
              <dgm:constr type="h" for="ch" forName="txNode" refType="h" refFor="ch" refForName="bgChev"/>
            </dgm:constrLst>
          </dgm:else>
        </dgm:choose>
        <dgm:ruleLst/>
        <dgm:layoutNode name="bgChev" styleLbl="node1">
          <dgm:alg type="sp"/>
          <dgm:choose name="Name8">
            <dgm:if name="Name9" func="var" arg="dir" op="equ" val="norm">
              <dgm:shape xmlns:r="http://schemas.openxmlformats.org/officeDocument/2006/relationships" type="chevron" r:blip="">
                <dgm:adjLst>
                  <dgm:adj idx="1" val="0.4"/>
                </dgm:adjLst>
              </dgm:shape>
            </dgm:if>
            <dgm:else name="Name10">
              <dgm:shape xmlns:r="http://schemas.openxmlformats.org/officeDocument/2006/relationships" rot="180" type="chevron" r:blip="">
                <dgm:adjLst>
                  <dgm:adj idx="1" val="0.4"/>
                </dgm:adjLst>
              </dgm:shape>
            </dgm:else>
          </dgm:choose>
          <dgm:presOf/>
          <dgm:constrLst/>
        </dgm:layoutNode>
        <dgm:layoutNode name="txNode" styleLbl="fgAcc1">
          <dgm:varLst>
            <dgm:bulletEnabled val="1"/>
          </dgm:varLst>
          <dgm:alg type="tx"/>
          <dgm:shape xmlns:r="http://schemas.openxmlformats.org/officeDocument/2006/relationships" type="roundRect" r:blip="">
            <dgm:adjLst>
              <dgm:adj idx="1" val="0.1"/>
            </dgm:adjLst>
          </dgm:shape>
          <dgm:presOf axis="desOrSelf" ptType="node"/>
          <dgm:ruleLst>
            <dgm:rule type="primFontSz" val="5" fact="NaN" max="NaN"/>
          </dgm:ruleLst>
        </dgm:layoutNode>
      </dgm:layoutNode>
      <dgm:forEach name="Name11" axis="followSib" ptType="sibTrans" cnt="1">
        <dgm:layoutNode name="compositeSpace">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2/17/2026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3206914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4711511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13245109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a:t>
            </a:fld>
            <a:endParaRPr lang="en-US"/>
          </a:p>
        </p:txBody>
      </p:sp>
    </p:spTree>
    <p:extLst>
      <p:ext uri="{BB962C8B-B14F-4D97-AF65-F5344CB8AC3E}">
        <p14:creationId xmlns:p14="http://schemas.microsoft.com/office/powerpoint/2010/main" val="15529531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D09555F8-7517-C22D-771A-30530EA2E8D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xmlns="" id="{66596C63-5010-78C3-E985-29A9D7118A1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xmlns="" id="{F038EED4-7458-6A83-9722-5A5AC34DB55C}"/>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xmlns="" id="{7A558C7B-1DAA-8650-5A35-42EAD78AB3B1}"/>
              </a:ext>
            </a:extLst>
          </p:cNvPr>
          <p:cNvSpPr>
            <a:spLocks noGrp="1"/>
          </p:cNvSpPr>
          <p:nvPr>
            <p:ph type="sldNum" sz="quarter" idx="5"/>
          </p:nvPr>
        </p:nvSpPr>
        <p:spPr/>
        <p:txBody>
          <a:bodyPr/>
          <a:lstStyle/>
          <a:p>
            <a:fld id="{E88088B5-5D3D-41C5-9929-9FAB3A249D9E}" type="slidenum">
              <a:rPr lang="en-US" smtClean="0"/>
              <a:t>6</a:t>
            </a:fld>
            <a:endParaRPr lang="en-US"/>
          </a:p>
        </p:txBody>
      </p:sp>
    </p:spTree>
    <p:extLst>
      <p:ext uri="{BB962C8B-B14F-4D97-AF65-F5344CB8AC3E}">
        <p14:creationId xmlns:p14="http://schemas.microsoft.com/office/powerpoint/2010/main" val="30068650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8AFB9716-F6A6-B2A6-D823-C4F97FF4748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xmlns="" id="{B2738781-F27B-3455-D169-9C10EA63D05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xmlns="" id="{8D64C6C3-9835-A97C-0502-0D3F14C9B852}"/>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xmlns="" id="{684C2906-D00D-8FD3-53E8-82A7E28FDE9A}"/>
              </a:ext>
            </a:extLst>
          </p:cNvPr>
          <p:cNvSpPr>
            <a:spLocks noGrp="1"/>
          </p:cNvSpPr>
          <p:nvPr>
            <p:ph type="sldNum" sz="quarter" idx="5"/>
          </p:nvPr>
        </p:nvSpPr>
        <p:spPr/>
        <p:txBody>
          <a:bodyPr/>
          <a:lstStyle/>
          <a:p>
            <a:fld id="{E88088B5-5D3D-41C5-9929-9FAB3A249D9E}" type="slidenum">
              <a:rPr lang="en-US" smtClean="0"/>
              <a:t>7</a:t>
            </a:fld>
            <a:endParaRPr lang="en-US"/>
          </a:p>
        </p:txBody>
      </p:sp>
    </p:spTree>
    <p:extLst>
      <p:ext uri="{BB962C8B-B14F-4D97-AF65-F5344CB8AC3E}">
        <p14:creationId xmlns:p14="http://schemas.microsoft.com/office/powerpoint/2010/main" val="34179574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23</a:t>
            </a:fld>
            <a:endParaRPr lang="en-US"/>
          </a:p>
        </p:txBody>
      </p:sp>
    </p:spTree>
    <p:extLst>
      <p:ext uri="{BB962C8B-B14F-4D97-AF65-F5344CB8AC3E}">
        <p14:creationId xmlns:p14="http://schemas.microsoft.com/office/powerpoint/2010/main" val="40573411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86573123-3C32-5C77-4B4D-76A8B77F3BD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xmlns="" id="{F0FDBBB3-D55D-FF83-1029-0ABB3EAE801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xmlns="" id="{89F47793-B78A-B13C-6C88-24246CE0D6D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xmlns="" id="{00CD7C1D-6F21-EDCE-B91E-238879C64266}"/>
              </a:ext>
            </a:extLst>
          </p:cNvPr>
          <p:cNvSpPr>
            <a:spLocks noGrp="1"/>
          </p:cNvSpPr>
          <p:nvPr>
            <p:ph type="sldNum" sz="quarter" idx="5"/>
          </p:nvPr>
        </p:nvSpPr>
        <p:spPr/>
        <p:txBody>
          <a:bodyPr/>
          <a:lstStyle/>
          <a:p>
            <a:fld id="{E88088B5-5D3D-41C5-9929-9FAB3A249D9E}" type="slidenum">
              <a:rPr lang="en-US" smtClean="0"/>
              <a:t>38</a:t>
            </a:fld>
            <a:endParaRPr lang="en-US"/>
          </a:p>
        </p:txBody>
      </p:sp>
    </p:spTree>
    <p:extLst>
      <p:ext uri="{BB962C8B-B14F-4D97-AF65-F5344CB8AC3E}">
        <p14:creationId xmlns:p14="http://schemas.microsoft.com/office/powerpoint/2010/main" val="12760834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2/17/2026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2/17/2026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2/17/2026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2/17/2026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2/17/2026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2/17/2026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2/17/2026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2/17/2026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2/17/2026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3" r:id="rId14"/>
    <p:sldLayoutId id="2147483664" r:id="rId15"/>
    <p:sldLayoutId id="2147483665" r:id="rId16"/>
    <p:sldLayoutId id="2147483666"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5.xml"/><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5.xml"/><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4.xml"/><Relationship Id="rId4" Type="http://schemas.openxmlformats.org/officeDocument/2006/relationships/image" Target="../media/image10.jpeg"/></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6.png"/><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1.xml"/><Relationship Id="rId1" Type="http://schemas.openxmlformats.org/officeDocument/2006/relationships/themeOverride" Target="../theme/themeOverride1.xml"/><Relationship Id="rId6" Type="http://schemas.openxmlformats.org/officeDocument/2006/relationships/image" Target="../media/image17.jpeg"/><Relationship Id="rId5" Type="http://schemas.openxmlformats.org/officeDocument/2006/relationships/image" Target="../media/image6.png"/><Relationship Id="rId4" Type="http://schemas.openxmlformats.org/officeDocument/2006/relationships/hyperlink" Target="https://blog.mostaql.com/expansion-strategy/"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www.business4lions.com/%d8%a7%d9%84%d8%aa%d8%ad%d9%81%d9%8a%d8%b2/" TargetMode="External"/><Relationship Id="rId2" Type="http://schemas.openxmlformats.org/officeDocument/2006/relationships/hyperlink" Target="https://www.business4lions.com/%d8%a7%d9%84%d8%aa%d9%85%d9%83%d9%8a%d9%86/" TargetMode="External"/><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hyperlink" Target="https://www.business4lions.com/%d8%a7%d9%84%d8%aa%d8%ad%d8%b3%d9%8a%d9%86-%d8%a7%d9%84%d9%85%d8%b3%d8%aa%d9%85%d8%b1/"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business4lions.com/%d8%b1%d8%b3%d8%a7%d9%84%d8%a9-%d8%a7%d9%84%d9%85%d9%86%d8%b8%d9%85%d8%a9/" TargetMode="Externa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hyperlink" Target="https://www.business4lions.com/%d8%a7%d9%84%d8%aa%d8%ae%d8%b7%d9%8a%d8%b7/" TargetMode="External"/><Relationship Id="rId2" Type="http://schemas.openxmlformats.org/officeDocument/2006/relationships/hyperlink" Target="https://www.business4lions.com/%d8%b6%d8%ba%d9%88%d8%b7-%d8%a7%d9%84%d8%b9%d9%85%d9%84/" TargetMode="External"/><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2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18.jpeg"/></Relationships>
</file>

<file path=ppt/slides/_rels/slide2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hyperlink" Target="https://blog.mostaql.com/operational-plan/" TargetMode="External"/><Relationship Id="rId2" Type="http://schemas.openxmlformats.org/officeDocument/2006/relationships/hyperlink" Target="https://blog.mostaql.com/growth-strategy/" TargetMode="External"/><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2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blog.mostaql.com/kpis/" TargetMode="External"/><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6.png"/><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6.png"/><Relationship Id="rId1" Type="http://schemas.openxmlformats.org/officeDocument/2006/relationships/slideLayout" Target="../slideLayouts/slideLayout1.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14.xml"/><Relationship Id="rId4" Type="http://schemas.openxmlformats.org/officeDocument/2006/relationships/image" Target="../media/image10.jpeg"/></Relationships>
</file>

<file path=ppt/slides/_rels/slide39.xml.rels><?xml version="1.0" encoding="UTF-8" standalone="yes"?>
<Relationships xmlns="http://schemas.openxmlformats.org/package/2006/relationships"><Relationship Id="rId3" Type="http://schemas.openxmlformats.org/officeDocument/2006/relationships/hyperlink" Target="https://www.almrsal.com/post/409666" TargetMode="External"/><Relationship Id="rId2" Type="http://schemas.openxmlformats.org/officeDocument/2006/relationships/hyperlink" Target="https://www.facebook.com/EdaraElmWFan/posts/1826432664074483/" TargetMode="External"/><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hyperlink" Target="https://blog.baaeed.com/organizational-development/" TargetMode="External"/></Relationships>
</file>

<file path=ppt/slides/_rels/slide4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jpeg"/><Relationship Id="rId1" Type="http://schemas.openxmlformats.org/officeDocument/2006/relationships/slideLayout" Target="../slideLayouts/slideLayout16.xml"/><Relationship Id="rId5" Type="http://schemas.openxmlformats.org/officeDocument/2006/relationships/image" Target="../media/image24.png"/><Relationship Id="rId4" Type="http://schemas.openxmlformats.org/officeDocument/2006/relationships/image" Target="../media/image24.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 name="TextBox 45"/>
          <p:cNvSpPr txBox="1"/>
          <p:nvPr/>
        </p:nvSpPr>
        <p:spPr>
          <a:xfrm>
            <a:off x="300344" y="5443547"/>
            <a:ext cx="1148071" cy="400110"/>
          </a:xfrm>
          <a:prstGeom prst="rect">
            <a:avLst/>
          </a:prstGeom>
          <a:noFill/>
        </p:spPr>
        <p:txBody>
          <a:bodyPr wrap="none" rtlCol="0">
            <a:spAutoFit/>
          </a:bodyPr>
          <a:lstStyle/>
          <a:p>
            <a:r>
              <a:rPr lang="en-US" sz="2000" dirty="0">
                <a:latin typeface="Times New Roman" panose="02020603050405020304" pitchFamily="18" charset="0"/>
                <a:cs typeface="Times New Roman" panose="02020603050405020304" pitchFamily="18" charset="0"/>
              </a:rPr>
              <a:t>LDR 726</a:t>
            </a:r>
          </a:p>
        </p:txBody>
      </p:sp>
      <p:pic>
        <p:nvPicPr>
          <p:cNvPr id="4"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
        <p:nvSpPr>
          <p:cNvPr id="5" name="Oval 4">
            <a:extLst>
              <a:ext uri="{FF2B5EF4-FFF2-40B4-BE49-F238E27FC236}">
                <a16:creationId xmlns:a16="http://schemas.microsoft.com/office/drawing/2014/main" xmlns="" id="{9668F59B-36C0-6B99-0D61-749CAE6FAB16}"/>
              </a:ext>
            </a:extLst>
          </p:cNvPr>
          <p:cNvSpPr/>
          <p:nvPr/>
        </p:nvSpPr>
        <p:spPr>
          <a:xfrm>
            <a:off x="6394960" y="127460"/>
            <a:ext cx="5797040" cy="6603079"/>
          </a:xfrm>
          <a:prstGeom prst="ellipse">
            <a:avLst/>
          </a:prstGeom>
          <a:blipFill>
            <a:blip r:embed="rId4"/>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xmlns="" id="{62B7B105-14EE-5700-F788-BEF7A5DF221C}"/>
              </a:ext>
            </a:extLst>
          </p:cNvPr>
          <p:cNvSpPr txBox="1"/>
          <p:nvPr/>
        </p:nvSpPr>
        <p:spPr>
          <a:xfrm>
            <a:off x="767040" y="2156173"/>
            <a:ext cx="5405775" cy="2215991"/>
          </a:xfrm>
          <a:prstGeom prst="rect">
            <a:avLst/>
          </a:prstGeom>
          <a:noFill/>
        </p:spPr>
        <p:txBody>
          <a:bodyPr wrap="square">
            <a:spAutoFit/>
          </a:bodyPr>
          <a:lstStyle/>
          <a:p>
            <a:pPr algn="ctr"/>
            <a:r>
              <a:rPr lang="en-US" altLang="en-US" sz="3200" b="1" dirty="0">
                <a:solidFill>
                  <a:srgbClr val="00B0F0"/>
                </a:solidFill>
                <a:latin typeface="Segoe UI" panose="020B0502040204020203" pitchFamily="34" charset="0"/>
                <a:cs typeface="Segoe UI" panose="020B0502040204020203" pitchFamily="34" charset="0"/>
              </a:rPr>
              <a:t>communication and </a:t>
            </a:r>
            <a:endParaRPr lang="ar-JO" altLang="en-US" sz="3200" b="1" dirty="0">
              <a:solidFill>
                <a:srgbClr val="00B0F0"/>
              </a:solidFill>
              <a:latin typeface="Segoe UI" panose="020B0502040204020203" pitchFamily="34" charset="0"/>
              <a:cs typeface="Segoe UI" panose="020B0502040204020203" pitchFamily="34" charset="0"/>
            </a:endParaRPr>
          </a:p>
          <a:p>
            <a:pPr algn="ctr"/>
            <a:r>
              <a:rPr lang="en-US" altLang="en-US" sz="3200" b="1" dirty="0">
                <a:solidFill>
                  <a:srgbClr val="00B0F0"/>
                </a:solidFill>
                <a:latin typeface="Segoe UI" panose="020B0502040204020203" pitchFamily="34" charset="0"/>
                <a:cs typeface="Segoe UI" panose="020B0502040204020203" pitchFamily="34" charset="0"/>
              </a:rPr>
              <a:t>Leadership</a:t>
            </a:r>
            <a:endParaRPr lang="ar-JO" altLang="en-US" sz="3200" b="1" dirty="0">
              <a:solidFill>
                <a:srgbClr val="00B0F0"/>
              </a:solidFill>
              <a:latin typeface="Segoe UI" panose="020B0502040204020203" pitchFamily="34" charset="0"/>
              <a:cs typeface="Segoe UI" panose="020B0502040204020203" pitchFamily="34" charset="0"/>
            </a:endParaRPr>
          </a:p>
          <a:p>
            <a:pPr algn="ctr"/>
            <a:r>
              <a:rPr lang="ar-JO" altLang="en-US" sz="3200" b="1" dirty="0">
                <a:solidFill>
                  <a:srgbClr val="00B0F0"/>
                </a:solidFill>
                <a:latin typeface="Segoe UI" panose="020B0502040204020203" pitchFamily="34" charset="0"/>
                <a:cs typeface="Segoe UI" panose="020B0502040204020203" pitchFamily="34" charset="0"/>
              </a:rPr>
              <a:t>الاتصال والقيادة</a:t>
            </a:r>
            <a:endParaRPr lang="en-US" altLang="en-US" sz="3200" b="1" dirty="0">
              <a:solidFill>
                <a:srgbClr val="00B0F0"/>
              </a:solidFill>
              <a:latin typeface="Segoe UI" panose="020B0502040204020203" pitchFamily="34" charset="0"/>
              <a:cs typeface="Segoe UI" panose="020B0502040204020203" pitchFamily="34" charset="0"/>
            </a:endParaRPr>
          </a:p>
          <a:p>
            <a:pPr algn="ctr"/>
            <a:endParaRPr lang="ar-JO" altLang="en-US" b="1" dirty="0">
              <a:solidFill>
                <a:srgbClr val="00B0F0"/>
              </a:solidFill>
              <a:latin typeface="Segoe UI" panose="020B0502040204020203" pitchFamily="34" charset="0"/>
              <a:cs typeface="Segoe UI" panose="020B0502040204020203" pitchFamily="34" charset="0"/>
            </a:endParaRPr>
          </a:p>
          <a:p>
            <a:pPr algn="ctr"/>
            <a:r>
              <a:rPr lang="en-US" sz="2400" dirty="0">
                <a:latin typeface="Segoe UI" panose="020B0502040204020203" pitchFamily="34" charset="0"/>
                <a:cs typeface="Segoe UI" panose="020B0502040204020203" pitchFamily="34" charset="0"/>
              </a:rPr>
              <a:t>Prepared by Dr. </a:t>
            </a:r>
            <a:r>
              <a:rPr lang="en-US" sz="2400" dirty="0" err="1">
                <a:latin typeface="Segoe UI" panose="020B0502040204020203" pitchFamily="34" charset="0"/>
                <a:cs typeface="Segoe UI" panose="020B0502040204020203" pitchFamily="34" charset="0"/>
              </a:rPr>
              <a:t>Eman</a:t>
            </a:r>
            <a:r>
              <a:rPr lang="en-US" sz="2400" dirty="0">
                <a:latin typeface="Segoe UI" panose="020B0502040204020203" pitchFamily="34" charset="0"/>
                <a:cs typeface="Segoe UI" panose="020B0502040204020203" pitchFamily="34" charset="0"/>
              </a:rPr>
              <a:t> almasri</a:t>
            </a:r>
          </a:p>
        </p:txBody>
      </p:sp>
      <p:sp>
        <p:nvSpPr>
          <p:cNvPr id="8" name="Rectangle: Rounded Corners 7">
            <a:extLst>
              <a:ext uri="{FF2B5EF4-FFF2-40B4-BE49-F238E27FC236}">
                <a16:creationId xmlns:a16="http://schemas.microsoft.com/office/drawing/2014/main" xmlns="" id="{33AEECB3-E0F7-4421-F795-40810415BE20}"/>
              </a:ext>
            </a:extLst>
          </p:cNvPr>
          <p:cNvSpPr/>
          <p:nvPr/>
        </p:nvSpPr>
        <p:spPr>
          <a:xfrm>
            <a:off x="-502796" y="5990768"/>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JO" sz="2800" b="1" dirty="0">
                <a:solidFill>
                  <a:schemeClr val="bg1"/>
                </a:solidFill>
                <a:latin typeface="Times New Roman" panose="02020603050405020304" pitchFamily="18" charset="0"/>
                <a:cs typeface="Times New Roman" panose="02020603050405020304" pitchFamily="18" charset="0"/>
              </a:rPr>
              <a:t>المحاضرة الرّابعة </a:t>
            </a:r>
            <a:endParaRPr lang="en-US" sz="2800" b="1"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68613"/>
    </mc:Choice>
    <mc:Fallback xmlns="">
      <p:transition spd="slow" advTm="68613"/>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0" y="-58058"/>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dirty="0">
              <a:latin typeface="Segoe UI" panose="020B0502040204020203" pitchFamily="34" charset="0"/>
              <a:cs typeface="Segoe UI" panose="020B0502040204020203" pitchFamily="34" charset="0"/>
            </a:endParaRPr>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4538783"/>
          </a:xfrm>
        </p:spPr>
      </p:pic>
      <p:sp>
        <p:nvSpPr>
          <p:cNvPr id="10" name="Rectangle: Rounded Corners 9"/>
          <p:cNvSpPr/>
          <p:nvPr/>
        </p:nvSpPr>
        <p:spPr>
          <a:xfrm>
            <a:off x="3603520" y="4679421"/>
            <a:ext cx="4984956" cy="529167"/>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JO" sz="2800" b="1" dirty="0">
                <a:solidFill>
                  <a:schemeClr val="tx1"/>
                </a:solidFill>
                <a:latin typeface="Segoe UI" panose="020B0502040204020203" pitchFamily="34" charset="0"/>
                <a:cs typeface="Segoe UI" panose="020B0502040204020203" pitchFamily="34" charset="0"/>
              </a:rPr>
              <a:t>المحاضرة الرابعة:</a:t>
            </a:r>
          </a:p>
          <a:p>
            <a:pPr algn="ctr"/>
            <a:r>
              <a:rPr lang="ar-JO" sz="2800" b="1" dirty="0">
                <a:solidFill>
                  <a:schemeClr val="tx1"/>
                </a:solidFill>
                <a:latin typeface="Segoe UI" panose="020B0502040204020203" pitchFamily="34" charset="0"/>
                <a:cs typeface="Segoe UI" panose="020B0502040204020203" pitchFamily="34" charset="0"/>
              </a:rPr>
              <a:t> التطوير التنظيمي</a:t>
            </a:r>
            <a:endParaRPr lang="en-US" sz="2800" b="1" dirty="0">
              <a:solidFill>
                <a:schemeClr val="tx1"/>
              </a:solidFill>
              <a:latin typeface="Segoe UI" panose="020B0502040204020203" pitchFamily="34" charset="0"/>
              <a:cs typeface="Segoe UI" panose="020B0502040204020203" pitchFamily="34" charset="0"/>
            </a:endParaRPr>
          </a:p>
        </p:txBody>
      </p:sp>
      <p:sp>
        <p:nvSpPr>
          <p:cNvPr id="12" name="TextBox 11"/>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Alexandria SemiBold" pitchFamily="2" charset="-78"/>
                <a:cs typeface="Alexandria SemiBold" pitchFamily="2" charset="-78"/>
              </a:rPr>
              <a:t>Dr. </a:t>
            </a:r>
            <a:r>
              <a:rPr lang="en-US" sz="2800" b="1" dirty="0" err="1">
                <a:solidFill>
                  <a:srgbClr val="00B0F0"/>
                </a:solidFill>
                <a:latin typeface="Alexandria SemiBold" pitchFamily="2" charset="-78"/>
                <a:cs typeface="Alexandria SemiBold" pitchFamily="2" charset="-78"/>
              </a:rPr>
              <a:t>Eman</a:t>
            </a:r>
            <a:r>
              <a:rPr lang="en-US" sz="2800" b="1" dirty="0">
                <a:solidFill>
                  <a:srgbClr val="00B0F0"/>
                </a:solidFill>
                <a:latin typeface="Alexandria SemiBold" pitchFamily="2" charset="-78"/>
                <a:cs typeface="Alexandria SemiBold" pitchFamily="2" charset="-78"/>
              </a:rPr>
              <a:t> </a:t>
            </a:r>
            <a:r>
              <a:rPr lang="en-US" sz="2800" b="1" dirty="0" err="1">
                <a:solidFill>
                  <a:srgbClr val="00B0F0"/>
                </a:solidFill>
                <a:latin typeface="Alexandria SemiBold" pitchFamily="2" charset="-78"/>
                <a:cs typeface="Alexandria SemiBold" pitchFamily="2" charset="-78"/>
              </a:rPr>
              <a:t>ALmasri</a:t>
            </a:r>
            <a:endParaRPr lang="en-US" sz="2800" b="1" dirty="0">
              <a:solidFill>
                <a:srgbClr val="00B0F0"/>
              </a:solidFill>
              <a:latin typeface="Alexandria SemiBold" pitchFamily="2" charset="-78"/>
              <a:cs typeface="Alexandria SemiBold" pitchFamily="2" charset="-78"/>
            </a:endParaRPr>
          </a:p>
        </p:txBody>
      </p:sp>
      <p:sp>
        <p:nvSpPr>
          <p:cNvPr id="13" name="TextBox 12"/>
          <p:cNvSpPr txBox="1"/>
          <p:nvPr/>
        </p:nvSpPr>
        <p:spPr>
          <a:xfrm>
            <a:off x="459185" y="5772909"/>
            <a:ext cx="4886463" cy="461665"/>
          </a:xfrm>
          <a:prstGeom prst="rect">
            <a:avLst/>
          </a:prstGeom>
          <a:noFill/>
        </p:spPr>
        <p:txBody>
          <a:bodyPr wrap="square" rtlCol="0">
            <a:spAutoFit/>
          </a:bodyPr>
          <a:lstStyle/>
          <a:p>
            <a:r>
              <a:rPr lang="en-US" sz="2400" dirty="0">
                <a:solidFill>
                  <a:srgbClr val="00B0F0"/>
                </a:solidFill>
                <a:latin typeface="Alexandria SemiBold" pitchFamily="2" charset="-78"/>
                <a:cs typeface="Alexandria SemiBold" pitchFamily="2" charset="-78"/>
              </a:rPr>
              <a:t>Prepared by</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7" name="TextBox 6">
            <a:extLst>
              <a:ext uri="{FF2B5EF4-FFF2-40B4-BE49-F238E27FC236}">
                <a16:creationId xmlns:a16="http://schemas.microsoft.com/office/drawing/2014/main" xmlns="" id="{5B962E94-61A0-15B1-8A77-96564295E7AC}"/>
              </a:ext>
            </a:extLst>
          </p:cNvPr>
          <p:cNvSpPr txBox="1"/>
          <p:nvPr/>
        </p:nvSpPr>
        <p:spPr>
          <a:xfrm>
            <a:off x="8107692" y="2548124"/>
            <a:ext cx="4144297" cy="1569660"/>
          </a:xfrm>
          <a:prstGeom prst="rect">
            <a:avLst/>
          </a:prstGeom>
          <a:noFill/>
        </p:spPr>
        <p:txBody>
          <a:bodyPr wrap="square" rtlCol="0">
            <a:spAutoFit/>
          </a:bodyPr>
          <a:lstStyle/>
          <a:p>
            <a:pPr algn="ctr"/>
            <a:r>
              <a:rPr lang="en-US" altLang="en-US" sz="3200" b="1" dirty="0">
                <a:latin typeface="Segoe UI" panose="020B0502040204020203" pitchFamily="34" charset="0"/>
                <a:cs typeface="Segoe UI" panose="020B0502040204020203" pitchFamily="34" charset="0"/>
              </a:rPr>
              <a:t>communication and leadership</a:t>
            </a:r>
            <a:endParaRPr lang="ar-JO" altLang="en-US" sz="3200" b="1" dirty="0">
              <a:latin typeface="Segoe UI" panose="020B0502040204020203" pitchFamily="34" charset="0"/>
              <a:cs typeface="Segoe UI" panose="020B0502040204020203" pitchFamily="34" charset="0"/>
            </a:endParaRPr>
          </a:p>
          <a:p>
            <a:pPr algn="ctr"/>
            <a:r>
              <a:rPr lang="ar-JO" altLang="en-US" sz="3200" b="1" dirty="0">
                <a:solidFill>
                  <a:srgbClr val="00B0F0"/>
                </a:solidFill>
                <a:latin typeface="Segoe UI" panose="020B0502040204020203" pitchFamily="34" charset="0"/>
                <a:cs typeface="Segoe UI" panose="020B0502040204020203" pitchFamily="34" charset="0"/>
              </a:rPr>
              <a:t>الاتصال والقيادة</a:t>
            </a:r>
          </a:p>
        </p:txBody>
      </p:sp>
      <p:sp>
        <p:nvSpPr>
          <p:cNvPr id="8" name="TextBox 7">
            <a:extLst>
              <a:ext uri="{FF2B5EF4-FFF2-40B4-BE49-F238E27FC236}">
                <a16:creationId xmlns:a16="http://schemas.microsoft.com/office/drawing/2014/main" xmlns="" id="{D7EC08C9-3499-B9E4-EAAE-C6C4D6CCE6D9}"/>
              </a:ext>
            </a:extLst>
          </p:cNvPr>
          <p:cNvSpPr txBox="1"/>
          <p:nvPr/>
        </p:nvSpPr>
        <p:spPr>
          <a:xfrm>
            <a:off x="104388" y="5238983"/>
            <a:ext cx="1255472" cy="400110"/>
          </a:xfrm>
          <a:prstGeom prst="rect">
            <a:avLst/>
          </a:prstGeom>
          <a:noFill/>
        </p:spPr>
        <p:txBody>
          <a:bodyPr wrap="none" rtlCol="0">
            <a:spAutoFit/>
          </a:bodyPr>
          <a:lstStyle/>
          <a:p>
            <a:r>
              <a:rPr lang="en-US" sz="2000" dirty="0">
                <a:latin typeface="Alexandria Black" pitchFamily="2" charset="-78"/>
                <a:cs typeface="Alexandria Black" pitchFamily="2" charset="-78"/>
              </a:rPr>
              <a:t>LDR 726</a:t>
            </a:r>
          </a:p>
        </p:txBody>
      </p:sp>
      <p:sp>
        <p:nvSpPr>
          <p:cNvPr id="9" name="Rectangle 8">
            <a:extLst>
              <a:ext uri="{FF2B5EF4-FFF2-40B4-BE49-F238E27FC236}">
                <a16:creationId xmlns:a16="http://schemas.microsoft.com/office/drawing/2014/main" xmlns="" id="{D617676B-6832-0ECE-484F-86E9ED0D1404}"/>
              </a:ext>
            </a:extLst>
          </p:cNvPr>
          <p:cNvSpPr/>
          <p:nvPr/>
        </p:nvSpPr>
        <p:spPr>
          <a:xfrm>
            <a:off x="10707328" y="1409506"/>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JO" dirty="0">
              <a:solidFill>
                <a:schemeClr val="bg1"/>
              </a:solidFill>
              <a:latin typeface="Times New Roman" panose="02020603050405020304" pitchFamily="18" charset="0"/>
              <a:cs typeface="Times New Roman" panose="02020603050405020304" pitchFamily="18" charset="0"/>
            </a:endParaRPr>
          </a:p>
          <a:p>
            <a:pPr algn="ctr"/>
            <a:r>
              <a:rPr lang="en-US" dirty="0">
                <a:solidFill>
                  <a:schemeClr val="bg1"/>
                </a:solidFill>
                <a:latin typeface="Times New Roman" panose="02020603050405020304" pitchFamily="18" charset="0"/>
                <a:cs typeface="Times New Roman" panose="02020603050405020304" pitchFamily="18" charset="0"/>
              </a:rPr>
              <a:t>Chapter</a:t>
            </a:r>
            <a:endParaRPr lang="ar-JO" dirty="0">
              <a:solidFill>
                <a:schemeClr val="bg1"/>
              </a:solidFill>
              <a:latin typeface="Times New Roman" panose="02020603050405020304" pitchFamily="18" charset="0"/>
              <a:cs typeface="Times New Roman" panose="02020603050405020304" pitchFamily="18" charset="0"/>
            </a:endParaRPr>
          </a:p>
          <a:p>
            <a:pPr algn="ctr"/>
            <a:r>
              <a:rPr lang="en-US" sz="3200" b="1" dirty="0">
                <a:solidFill>
                  <a:schemeClr val="bg1"/>
                </a:solidFill>
                <a:latin typeface="Times New Roman" panose="02020603050405020304" pitchFamily="18" charset="0"/>
                <a:cs typeface="Times New Roman" panose="02020603050405020304" pitchFamily="18" charset="0"/>
              </a:rPr>
              <a:t>0</a:t>
            </a:r>
            <a:r>
              <a:rPr lang="ar-JO" sz="3200" b="1">
                <a:solidFill>
                  <a:schemeClr val="bg1"/>
                </a:solidFill>
                <a:latin typeface="Times New Roman" panose="02020603050405020304" pitchFamily="18" charset="0"/>
                <a:cs typeface="Times New Roman" panose="02020603050405020304" pitchFamily="18" charset="0"/>
              </a:rPr>
              <a:t>4</a:t>
            </a:r>
            <a:endParaRPr lang="en-US" sz="1100" b="1" dirty="0">
              <a:solidFill>
                <a:schemeClr val="bg1"/>
              </a:solidFill>
              <a:latin typeface="Times New Roman" panose="02020603050405020304" pitchFamily="18" charset="0"/>
              <a:cs typeface="Times New Roman" panose="02020603050405020304" pitchFamily="18" charset="0"/>
            </a:endParaRPr>
          </a:p>
          <a:p>
            <a:pPr algn="ctr"/>
            <a:endParaRPr lang="en-US" sz="1800"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30692"/>
    </mc:Choice>
    <mc:Fallback xmlns="">
      <p:transition spd="slow" advTm="30692"/>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9" y="500900"/>
            <a:ext cx="9385390" cy="8521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347588" y="952845"/>
            <a:ext cx="366398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r>
              <a:rPr lang="ar-JO" sz="1600" b="1" dirty="0">
                <a:solidFill>
                  <a:schemeClr val="bg1"/>
                </a:solidFill>
                <a:latin typeface="Segoe UI" panose="020B0502040204020203" pitchFamily="34" charset="0"/>
                <a:cs typeface="Segoe UI" panose="020B0502040204020203" pitchFamily="34" charset="0"/>
              </a:rPr>
              <a:t>مادة الاتصالات والقيادة </a:t>
            </a:r>
          </a:p>
          <a:p>
            <a:pPr algn="r" rtl="1"/>
            <a:endParaRPr lang="ar-JO" sz="1600" b="1" dirty="0">
              <a:solidFill>
                <a:schemeClr val="bg1"/>
              </a:solidFill>
              <a:latin typeface="Segoe UI" panose="020B0502040204020203" pitchFamily="34" charset="0"/>
              <a:cs typeface="Segoe UI" panose="020B0502040204020203" pitchFamily="34" charset="0"/>
            </a:endParaRPr>
          </a:p>
          <a:p>
            <a:pPr algn="r" rtl="1"/>
            <a:endParaRPr lang="ar-JO" sz="1600" b="1" dirty="0">
              <a:solidFill>
                <a:schemeClr val="bg1"/>
              </a:solidFill>
              <a:latin typeface="Segoe UI" panose="020B0502040204020203" pitchFamily="34" charset="0"/>
              <a:cs typeface="Segoe UI" panose="020B0502040204020203" pitchFamily="34" charset="0"/>
            </a:endParaRPr>
          </a:p>
          <a:p>
            <a:pPr algn="r" rtl="1"/>
            <a:endParaRPr lang="ar-JO" sz="1600" b="1" dirty="0">
              <a:solidFill>
                <a:schemeClr val="bg1"/>
              </a:solidFill>
              <a:latin typeface="Segoe UI" panose="020B0502040204020203" pitchFamily="34" charset="0"/>
              <a:cs typeface="Segoe UI" panose="020B0502040204020203" pitchFamily="34" charset="0"/>
            </a:endParaRPr>
          </a:p>
          <a:p>
            <a:pPr algn="r" rtl="1"/>
            <a:r>
              <a:rPr lang="ar-JO" sz="1600" b="1" dirty="0">
                <a:solidFill>
                  <a:schemeClr val="bg1"/>
                </a:solidFill>
                <a:latin typeface="Segoe UI" panose="020B0502040204020203" pitchFamily="34" charset="0"/>
                <a:cs typeface="Segoe UI" panose="020B0502040204020203" pitchFamily="34" charset="0"/>
              </a:rPr>
              <a:t>هي إحدى مقررات برنامج</a:t>
            </a:r>
          </a:p>
          <a:p>
            <a:pPr algn="r" rtl="1"/>
            <a:endParaRPr lang="ar-JO" sz="1600" b="1" dirty="0">
              <a:solidFill>
                <a:schemeClr val="bg1"/>
              </a:solidFill>
              <a:latin typeface="Segoe UI" panose="020B0502040204020203" pitchFamily="34" charset="0"/>
              <a:cs typeface="Segoe UI" panose="020B0502040204020203" pitchFamily="34" charset="0"/>
            </a:endParaRPr>
          </a:p>
          <a:p>
            <a:pPr algn="r" rtl="1"/>
            <a:endParaRPr lang="ar-JO" sz="1600" b="1" dirty="0">
              <a:solidFill>
                <a:schemeClr val="bg1"/>
              </a:solidFill>
              <a:latin typeface="Segoe UI" panose="020B0502040204020203" pitchFamily="34" charset="0"/>
              <a:cs typeface="Segoe UI" panose="020B0502040204020203" pitchFamily="34" charset="0"/>
            </a:endParaRPr>
          </a:p>
          <a:p>
            <a:pPr algn="r" rtl="1"/>
            <a:endParaRPr lang="ar-JO" sz="1600" b="1" dirty="0">
              <a:solidFill>
                <a:schemeClr val="bg1"/>
              </a:solidFill>
              <a:latin typeface="Segoe UI" panose="020B0502040204020203" pitchFamily="34" charset="0"/>
              <a:cs typeface="Segoe UI" panose="020B0502040204020203" pitchFamily="34" charset="0"/>
            </a:endParaRPr>
          </a:p>
          <a:p>
            <a:pPr algn="r" rtl="1"/>
            <a:r>
              <a:rPr lang="ar-JO" sz="1600" b="1" dirty="0">
                <a:solidFill>
                  <a:schemeClr val="bg1"/>
                </a:solidFill>
                <a:latin typeface="Segoe UI" panose="020B0502040204020203" pitchFamily="34" charset="0"/>
                <a:cs typeface="Segoe UI" panose="020B0502040204020203" pitchFamily="34" charset="0"/>
              </a:rPr>
              <a:t>ماجستير القيادة التربوية</a:t>
            </a:r>
            <a:endParaRPr lang="en-US" sz="1600" b="1" dirty="0">
              <a:solidFill>
                <a:schemeClr val="bg1"/>
              </a:solidFill>
              <a:latin typeface="Segoe UI" panose="020B0502040204020203" pitchFamily="34" charset="0"/>
              <a:cs typeface="Segoe UI" panose="020B0502040204020203" pitchFamily="34" charset="0"/>
            </a:endParaRPr>
          </a:p>
        </p:txBody>
      </p:sp>
      <p:sp>
        <p:nvSpPr>
          <p:cNvPr id="25" name="Rectangle: Rounded Corners 24"/>
          <p:cNvSpPr/>
          <p:nvPr/>
        </p:nvSpPr>
        <p:spPr>
          <a:xfrm>
            <a:off x="911764" y="1223161"/>
            <a:ext cx="7671798" cy="540933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gn="r" rtl="1">
              <a:lnSpc>
                <a:spcPct val="200000"/>
              </a:lnSpc>
              <a:buFont typeface="+mj-lt"/>
              <a:buAutoNum type="arabicPeriod"/>
            </a:pPr>
            <a:endParaRPr lang="en-US" sz="1600" dirty="0">
              <a:solidFill>
                <a:srgbClr val="000000"/>
              </a:solidFill>
              <a:latin typeface="Alexandria Light" pitchFamily="2" charset="-78"/>
              <a:cs typeface="Alexandria Light" pitchFamily="2" charset="-78"/>
            </a:endParaRPr>
          </a:p>
        </p:txBody>
      </p:sp>
      <p:sp>
        <p:nvSpPr>
          <p:cNvPr id="24" name="TextBox 23"/>
          <p:cNvSpPr txBox="1"/>
          <p:nvPr/>
        </p:nvSpPr>
        <p:spPr>
          <a:xfrm>
            <a:off x="1645277" y="745324"/>
            <a:ext cx="8417320" cy="400110"/>
          </a:xfrm>
          <a:prstGeom prst="rect">
            <a:avLst/>
          </a:prstGeom>
          <a:noFill/>
        </p:spPr>
        <p:txBody>
          <a:bodyPr wrap="square" rtlCol="0">
            <a:spAutoFit/>
          </a:bodyPr>
          <a:lstStyle/>
          <a:p>
            <a:pPr algn="ctr"/>
            <a:r>
              <a:rPr lang="ar-JO" sz="2000" b="1" dirty="0">
                <a:solidFill>
                  <a:srgbClr val="00B0F0"/>
                </a:solidFill>
                <a:effectLst/>
                <a:latin typeface="Segoe UI" panose="020B0502040204020203" pitchFamily="34" charset="0"/>
                <a:ea typeface="Simplified Arabic" panose="02020603050405020304" pitchFamily="18" charset="-78"/>
                <a:cs typeface="Segoe UI" panose="020B0502040204020203" pitchFamily="34" charset="0"/>
              </a:rPr>
              <a:t>برنامج ماجستير القيادة التربوية</a:t>
            </a:r>
            <a:endParaRPr lang="en-US" sz="2000" b="1" dirty="0">
              <a:solidFill>
                <a:srgbClr val="00B0F0"/>
              </a:solidFill>
              <a:latin typeface="Segoe UI" panose="020B0502040204020203" pitchFamily="34" charset="0"/>
              <a:cs typeface="Segoe UI" panose="020B0502040204020203" pitchFamily="34"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4" name="Picture 3">
            <a:extLst>
              <a:ext uri="{FF2B5EF4-FFF2-40B4-BE49-F238E27FC236}">
                <a16:creationId xmlns:a16="http://schemas.microsoft.com/office/drawing/2014/main" xmlns="" id="{950C7FF0-9F1A-6DCA-6CE0-4D3DF9939F85}"/>
              </a:ext>
            </a:extLst>
          </p:cNvPr>
          <p:cNvPicPr>
            <a:picLocks noChangeAspect="1"/>
          </p:cNvPicPr>
          <p:nvPr/>
        </p:nvPicPr>
        <p:blipFill>
          <a:blip r:embed="rId3"/>
          <a:stretch>
            <a:fillRect/>
          </a:stretch>
        </p:blipFill>
        <p:spPr>
          <a:xfrm>
            <a:off x="2182762" y="1346088"/>
            <a:ext cx="5719736" cy="5187447"/>
          </a:xfrm>
          <a:prstGeom prst="rect">
            <a:avLst/>
          </a:prstGeom>
        </p:spPr>
      </p:pic>
    </p:spTree>
    <p:extLst>
      <p:ext uri="{BB962C8B-B14F-4D97-AF65-F5344CB8AC3E}">
        <p14:creationId xmlns:p14="http://schemas.microsoft.com/office/powerpoint/2010/main" val="702647388"/>
      </p:ext>
    </p:extLst>
  </p:cSld>
  <p:clrMapOvr>
    <a:masterClrMapping/>
  </p:clrMapOvr>
  <mc:AlternateContent xmlns:mc="http://schemas.openxmlformats.org/markup-compatibility/2006" xmlns:p14="http://schemas.microsoft.com/office/powerpoint/2010/main">
    <mc:Choice Requires="p14">
      <p:transition spd="slow" p14:dur="2000" advTm="84891"/>
    </mc:Choice>
    <mc:Fallback xmlns="">
      <p:transition spd="slow" advTm="84891"/>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311175" y="1237843"/>
            <a:ext cx="11413793" cy="491223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442438" y="529957"/>
            <a:ext cx="5871383" cy="400110"/>
          </a:xfrm>
          <a:prstGeom prst="rect">
            <a:avLst/>
          </a:prstGeom>
          <a:noFill/>
        </p:spPr>
        <p:txBody>
          <a:bodyPr wrap="square" rtlCol="0">
            <a:spAutoFit/>
          </a:bodyPr>
          <a:lstStyle/>
          <a:p>
            <a:pPr algn="ctr"/>
            <a:r>
              <a:rPr lang="ar-JO" sz="2000" b="1" dirty="0">
                <a:solidFill>
                  <a:srgbClr val="00B0F0"/>
                </a:solidFill>
                <a:latin typeface="Segoe UI" panose="020B0502040204020203" pitchFamily="34" charset="0"/>
                <a:cs typeface="Segoe UI" panose="020B0502040204020203" pitchFamily="34" charset="0"/>
              </a:rPr>
              <a:t>اهم المواضيع التي ذكرت في المحاضرة السابقة</a:t>
            </a:r>
            <a:endParaRPr lang="ar-JO" altLang="en-US" sz="2000" b="1" dirty="0">
              <a:solidFill>
                <a:srgbClr val="00B0F0"/>
              </a:solidFill>
              <a:latin typeface="Segoe UI" panose="020B0502040204020203" pitchFamily="34" charset="0"/>
              <a:cs typeface="Segoe UI" panose="020B0502040204020203" pitchFamily="34" charset="0"/>
            </a:endParaRPr>
          </a:p>
        </p:txBody>
      </p:sp>
      <p:sp>
        <p:nvSpPr>
          <p:cNvPr id="48" name="TextBox 47"/>
          <p:cNvSpPr txBox="1"/>
          <p:nvPr/>
        </p:nvSpPr>
        <p:spPr>
          <a:xfrm>
            <a:off x="536587" y="1552176"/>
            <a:ext cx="10962968" cy="4196662"/>
          </a:xfrm>
          <a:prstGeom prst="rect">
            <a:avLst/>
          </a:prstGeom>
          <a:noFill/>
        </p:spPr>
        <p:txBody>
          <a:bodyPr wrap="square" rtlCol="0">
            <a:spAutoFit/>
          </a:bodyPr>
          <a:lstStyle/>
          <a:p>
            <a:pPr marL="342900" marR="0" indent="-34290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800" dirty="0">
                <a:solidFill>
                  <a:srgbClr val="000000"/>
                </a:solidFill>
                <a:latin typeface="Segoe UI" panose="020B0502040204020203" pitchFamily="34" charset="0"/>
                <a:ea typeface="Arial" panose="020B0604020202020204" pitchFamily="34" charset="0"/>
                <a:cs typeface="Segoe UI" panose="020B0502040204020203" pitchFamily="34" charset="0"/>
              </a:rPr>
              <a:t>مفهوم الإدارة لغة واصطلاحًا</a:t>
            </a:r>
          </a:p>
          <a:p>
            <a:pPr marL="285750" marR="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800" dirty="0">
                <a:solidFill>
                  <a:srgbClr val="000000"/>
                </a:solidFill>
                <a:effectLst/>
                <a:latin typeface="Segoe UI" panose="020B0502040204020203" pitchFamily="34" charset="0"/>
                <a:ea typeface="Arial" panose="020B0604020202020204" pitchFamily="34" charset="0"/>
                <a:cs typeface="Segoe UI" panose="020B0502040204020203" pitchFamily="34" charset="0"/>
              </a:rPr>
              <a:t>وظائف الإدارة وعناصر التنظيم الإداري</a:t>
            </a:r>
          </a:p>
          <a:p>
            <a:pPr marL="285750" marR="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800" dirty="0">
                <a:solidFill>
                  <a:srgbClr val="000000"/>
                </a:solidFill>
                <a:latin typeface="Segoe UI" panose="020B0502040204020203" pitchFamily="34" charset="0"/>
                <a:ea typeface="Arial" panose="020B0604020202020204" pitchFamily="34" charset="0"/>
                <a:cs typeface="Segoe UI" panose="020B0502040204020203" pitchFamily="34" charset="0"/>
              </a:rPr>
              <a:t>أهمية التنظيم الإداري وخطواته</a:t>
            </a:r>
          </a:p>
          <a:p>
            <a:pPr marL="285750" marR="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800" dirty="0">
                <a:solidFill>
                  <a:srgbClr val="000000"/>
                </a:solidFill>
                <a:latin typeface="Segoe UI" panose="020B0502040204020203" pitchFamily="34" charset="0"/>
                <a:ea typeface="Arial" panose="020B0604020202020204" pitchFamily="34" charset="0"/>
                <a:cs typeface="Segoe UI" panose="020B0502040204020203" pitchFamily="34" charset="0"/>
              </a:rPr>
              <a:t>أنواع التنظيم الإداري وخصائصه</a:t>
            </a:r>
          </a:p>
          <a:p>
            <a:pPr marL="285750" marR="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800" dirty="0">
                <a:solidFill>
                  <a:srgbClr val="000000"/>
                </a:solidFill>
                <a:latin typeface="Segoe UI" panose="020B0502040204020203" pitchFamily="34" charset="0"/>
                <a:ea typeface="Arial" panose="020B0604020202020204" pitchFamily="34" charset="0"/>
                <a:cs typeface="Segoe UI" panose="020B0502040204020203" pitchFamily="34" charset="0"/>
              </a:rPr>
              <a:t>مبادئ التنظيم الإداري</a:t>
            </a:r>
          </a:p>
          <a:p>
            <a:pPr marL="285750" marR="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800" dirty="0">
                <a:solidFill>
                  <a:srgbClr val="000000"/>
                </a:solidFill>
                <a:latin typeface="Segoe UI" panose="020B0502040204020203" pitchFamily="34" charset="0"/>
                <a:ea typeface="Arial" panose="020B0604020202020204" pitchFamily="34" charset="0"/>
                <a:cs typeface="Segoe UI" panose="020B0502040204020203" pitchFamily="34" charset="0"/>
              </a:rPr>
              <a:t>معيقات التنظيم الإداري</a:t>
            </a:r>
          </a:p>
          <a:p>
            <a:pPr marL="285750" marR="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800" dirty="0">
                <a:solidFill>
                  <a:srgbClr val="000000"/>
                </a:solidFill>
                <a:latin typeface="Segoe UI" panose="020B0502040204020203" pitchFamily="34" charset="0"/>
                <a:ea typeface="Arial" panose="020B0604020202020204" pitchFamily="34" charset="0"/>
                <a:cs typeface="Segoe UI" panose="020B0502040204020203" pitchFamily="34" charset="0"/>
              </a:rPr>
              <a:t>خاتمة</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6" name="Picture 5">
            <a:extLst>
              <a:ext uri="{FF2B5EF4-FFF2-40B4-BE49-F238E27FC236}">
                <a16:creationId xmlns:a16="http://schemas.microsoft.com/office/drawing/2014/main" xmlns="" id="{23D84F95-A8F8-0AD5-5722-134C49D51DC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45678" y="1945728"/>
            <a:ext cx="2857500" cy="3360095"/>
          </a:xfrm>
          <a:prstGeom prst="rect">
            <a:avLst/>
          </a:prstGeom>
        </p:spPr>
      </p:pic>
    </p:spTree>
  </p:cSld>
  <p:clrMapOvr>
    <a:masterClrMapping/>
  </p:clrMapOvr>
  <mc:AlternateContent xmlns:mc="http://schemas.openxmlformats.org/markup-compatibility/2006" xmlns:p14="http://schemas.microsoft.com/office/powerpoint/2010/main">
    <mc:Choice Requires="p14">
      <p:transition p14:dur="10" advTm="110628"/>
    </mc:Choice>
    <mc:Fallback xmlns="">
      <p:transition advTm="110628"/>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485573" y="571978"/>
            <a:ext cx="9706428"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4153705" y="764200"/>
            <a:ext cx="5624476" cy="400110"/>
          </a:xfrm>
          <a:prstGeom prst="rect">
            <a:avLst/>
          </a:prstGeom>
          <a:noFill/>
        </p:spPr>
        <p:txBody>
          <a:bodyPr wrap="square" rtlCol="0">
            <a:spAutoFit/>
          </a:bodyPr>
          <a:lstStyle/>
          <a:p>
            <a:r>
              <a:rPr lang="ar-JO" sz="2000" dirty="0">
                <a:solidFill>
                  <a:srgbClr val="00B0F0"/>
                </a:solidFill>
                <a:latin typeface="Segoe UI" panose="020B0502040204020203" pitchFamily="34" charset="0"/>
                <a:cs typeface="Segoe UI" panose="020B0502040204020203" pitchFamily="34" charset="0"/>
              </a:rPr>
              <a:t>محتوى المادة الدراسية والجدول الزمني</a:t>
            </a:r>
            <a:endParaRPr lang="en-US" sz="2000" dirty="0">
              <a:solidFill>
                <a:srgbClr val="00B0F0"/>
              </a:solidFill>
              <a:latin typeface="Segoe UI" panose="020B0502040204020203" pitchFamily="34" charset="0"/>
              <a:cs typeface="Segoe UI" panose="020B0502040204020203" pitchFamily="34"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graphicFrame>
        <p:nvGraphicFramePr>
          <p:cNvPr id="3" name="Table 2">
            <a:extLst>
              <a:ext uri="{FF2B5EF4-FFF2-40B4-BE49-F238E27FC236}">
                <a16:creationId xmlns:a16="http://schemas.microsoft.com/office/drawing/2014/main" xmlns="" id="{3F4FE775-3F97-DE5A-EB30-8652EDB5B522}"/>
              </a:ext>
            </a:extLst>
          </p:cNvPr>
          <p:cNvGraphicFramePr>
            <a:graphicFrameLocks noGrp="1"/>
          </p:cNvGraphicFramePr>
          <p:nvPr>
            <p:extLst>
              <p:ext uri="{D42A27DB-BD31-4B8C-83A1-F6EECF244321}">
                <p14:modId xmlns:p14="http://schemas.microsoft.com/office/powerpoint/2010/main" val="2336354910"/>
              </p:ext>
            </p:extLst>
          </p:nvPr>
        </p:nvGraphicFramePr>
        <p:xfrm>
          <a:off x="2485572" y="1356534"/>
          <a:ext cx="7985783" cy="4845978"/>
        </p:xfrm>
        <a:graphic>
          <a:graphicData uri="http://schemas.openxmlformats.org/drawingml/2006/table">
            <a:tbl>
              <a:tblPr rtl="1" firstRow="1" firstCol="1" bandRow="1">
                <a:tableStyleId>{5C22544A-7EE6-4342-B048-85BDC9FD1C3A}</a:tableStyleId>
              </a:tblPr>
              <a:tblGrid>
                <a:gridCol w="950804">
                  <a:extLst>
                    <a:ext uri="{9D8B030D-6E8A-4147-A177-3AD203B41FA5}">
                      <a16:colId xmlns:a16="http://schemas.microsoft.com/office/drawing/2014/main" xmlns="" val="1807025547"/>
                    </a:ext>
                  </a:extLst>
                </a:gridCol>
                <a:gridCol w="4896464">
                  <a:extLst>
                    <a:ext uri="{9D8B030D-6E8A-4147-A177-3AD203B41FA5}">
                      <a16:colId xmlns:a16="http://schemas.microsoft.com/office/drawing/2014/main" xmlns="" val="1615406851"/>
                    </a:ext>
                  </a:extLst>
                </a:gridCol>
                <a:gridCol w="988142">
                  <a:extLst>
                    <a:ext uri="{9D8B030D-6E8A-4147-A177-3AD203B41FA5}">
                      <a16:colId xmlns:a16="http://schemas.microsoft.com/office/drawing/2014/main" xmlns="" val="3921856315"/>
                    </a:ext>
                  </a:extLst>
                </a:gridCol>
                <a:gridCol w="1150373">
                  <a:extLst>
                    <a:ext uri="{9D8B030D-6E8A-4147-A177-3AD203B41FA5}">
                      <a16:colId xmlns:a16="http://schemas.microsoft.com/office/drawing/2014/main" xmlns="" val="123633427"/>
                    </a:ext>
                  </a:extLst>
                </a:gridCol>
              </a:tblGrid>
              <a:tr h="413272">
                <a:tc>
                  <a:txBody>
                    <a:bodyPr/>
                    <a:lstStyle/>
                    <a:p>
                      <a:pPr marL="0" marR="0" algn="ctr" rtl="1">
                        <a:lnSpc>
                          <a:spcPct val="115000"/>
                        </a:lnSpc>
                        <a:spcBef>
                          <a:spcPts val="0"/>
                        </a:spcBef>
                        <a:spcAft>
                          <a:spcPts val="0"/>
                        </a:spcAft>
                      </a:pPr>
                      <a:r>
                        <a:rPr lang="ar-SA" sz="1400" dirty="0">
                          <a:effectLst/>
                          <a:latin typeface="Segoe UI" panose="020B0502040204020203" pitchFamily="34" charset="0"/>
                          <a:cs typeface="Segoe UI" panose="020B0502040204020203" pitchFamily="34" charset="0"/>
                        </a:rPr>
                        <a:t>المحاضرة</a:t>
                      </a:r>
                      <a:endParaRPr lang="en-US" sz="1000" dirty="0">
                        <a:effectLst/>
                        <a:latin typeface="Segoe UI" panose="020B0502040204020203" pitchFamily="34" charset="0"/>
                        <a:ea typeface="Times New Roman" panose="02020603050405020304" pitchFamily="18" charset="0"/>
                        <a:cs typeface="Segoe UI" panose="020B0502040204020203" pitchFamily="34" charset="0"/>
                      </a:endParaRPr>
                    </a:p>
                  </a:txBody>
                  <a:tcPr marL="68580" marR="68580" marT="0" marB="0"/>
                </a:tc>
                <a:tc>
                  <a:txBody>
                    <a:bodyPr/>
                    <a:lstStyle/>
                    <a:p>
                      <a:pPr marL="0" marR="0" algn="ctr" rtl="1">
                        <a:lnSpc>
                          <a:spcPct val="115000"/>
                        </a:lnSpc>
                        <a:spcBef>
                          <a:spcPts val="0"/>
                        </a:spcBef>
                        <a:spcAft>
                          <a:spcPts val="0"/>
                        </a:spcAft>
                      </a:pPr>
                      <a:r>
                        <a:rPr lang="ar-SA" sz="1400">
                          <a:effectLst/>
                          <a:latin typeface="Segoe UI" panose="020B0502040204020203" pitchFamily="34" charset="0"/>
                          <a:cs typeface="Segoe UI" panose="020B0502040204020203" pitchFamily="34" charset="0"/>
                        </a:rPr>
                        <a:t>الموضوع</a:t>
                      </a:r>
                      <a:endParaRPr lang="en-US" sz="1000">
                        <a:effectLst/>
                        <a:latin typeface="Segoe UI" panose="020B0502040204020203" pitchFamily="34" charset="0"/>
                        <a:ea typeface="Times New Roman" panose="02020603050405020304" pitchFamily="18" charset="0"/>
                        <a:cs typeface="Segoe UI" panose="020B0502040204020203" pitchFamily="34" charset="0"/>
                      </a:endParaRPr>
                    </a:p>
                  </a:txBody>
                  <a:tcPr marL="68580" marR="68580" marT="0" marB="0"/>
                </a:tc>
                <a:tc>
                  <a:txBody>
                    <a:bodyPr/>
                    <a:lstStyle/>
                    <a:p>
                      <a:pPr marL="0" marR="0" algn="ctr" rtl="1">
                        <a:lnSpc>
                          <a:spcPct val="115000"/>
                        </a:lnSpc>
                        <a:spcBef>
                          <a:spcPts val="0"/>
                        </a:spcBef>
                        <a:spcAft>
                          <a:spcPts val="0"/>
                        </a:spcAft>
                      </a:pPr>
                      <a:r>
                        <a:rPr lang="ar-SA" sz="1400" dirty="0">
                          <a:effectLst/>
                          <a:latin typeface="Segoe UI" panose="020B0502040204020203" pitchFamily="34" charset="0"/>
                          <a:cs typeface="Segoe UI" panose="020B0502040204020203" pitchFamily="34" charset="0"/>
                        </a:rPr>
                        <a:t>التاريخ</a:t>
                      </a:r>
                      <a:endParaRPr lang="en-US" sz="1000" dirty="0">
                        <a:effectLst/>
                        <a:latin typeface="Segoe UI" panose="020B0502040204020203" pitchFamily="34" charset="0"/>
                        <a:ea typeface="Times New Roman" panose="02020603050405020304" pitchFamily="18" charset="0"/>
                        <a:cs typeface="Segoe UI" panose="020B0502040204020203" pitchFamily="34" charset="0"/>
                      </a:endParaRPr>
                    </a:p>
                  </a:txBody>
                  <a:tcPr marL="68580" marR="68580" marT="0" marB="0"/>
                </a:tc>
                <a:tc>
                  <a:txBody>
                    <a:bodyPr/>
                    <a:lstStyle/>
                    <a:p>
                      <a:pPr marL="0" marR="0" algn="ctr" rtl="1">
                        <a:lnSpc>
                          <a:spcPct val="115000"/>
                        </a:lnSpc>
                        <a:spcBef>
                          <a:spcPts val="0"/>
                        </a:spcBef>
                        <a:spcAft>
                          <a:spcPts val="0"/>
                        </a:spcAft>
                      </a:pPr>
                      <a:r>
                        <a:rPr lang="ar-SA" sz="1400" dirty="0">
                          <a:effectLst/>
                          <a:latin typeface="Segoe UI" panose="020B0502040204020203" pitchFamily="34" charset="0"/>
                          <a:cs typeface="Segoe UI" panose="020B0502040204020203" pitchFamily="34" charset="0"/>
                        </a:rPr>
                        <a:t>ملاحظات</a:t>
                      </a:r>
                      <a:endParaRPr lang="en-US" sz="1000" dirty="0">
                        <a:effectLst/>
                        <a:latin typeface="Segoe UI" panose="020B0502040204020203" pitchFamily="34" charset="0"/>
                        <a:ea typeface="Times New Roman" panose="02020603050405020304" pitchFamily="18" charset="0"/>
                        <a:cs typeface="Segoe UI" panose="020B0502040204020203" pitchFamily="34" charset="0"/>
                      </a:endParaRPr>
                    </a:p>
                  </a:txBody>
                  <a:tcPr marL="68580" marR="68580" marT="0" marB="0"/>
                </a:tc>
                <a:extLst>
                  <a:ext uri="{0D108BD9-81ED-4DB2-BD59-A6C34878D82A}">
                    <a16:rowId xmlns:a16="http://schemas.microsoft.com/office/drawing/2014/main" xmlns="" val="2866409209"/>
                  </a:ext>
                </a:extLst>
              </a:tr>
              <a:tr h="406882">
                <a:tc>
                  <a:txBody>
                    <a:bodyPr/>
                    <a:lstStyle/>
                    <a:p>
                      <a:pPr marL="0" marR="0" lvl="0" indent="0" algn="ctr" rtl="1">
                        <a:lnSpc>
                          <a:spcPct val="150000"/>
                        </a:lnSpc>
                        <a:spcBef>
                          <a:spcPts val="0"/>
                        </a:spcBef>
                        <a:spcAft>
                          <a:spcPts val="0"/>
                        </a:spcAft>
                        <a:buFont typeface="+mj-lt"/>
                        <a:buNone/>
                      </a:pPr>
                      <a:r>
                        <a:rPr lang="ar-JO" sz="1400" dirty="0">
                          <a:solidFill>
                            <a:schemeClr val="bg1"/>
                          </a:solidFill>
                          <a:effectLst/>
                          <a:latin typeface="Segoe UI" panose="020B0502040204020203" pitchFamily="34" charset="0"/>
                          <a:ea typeface="Simplified Arabic" panose="02020603050405020304" pitchFamily="18" charset="-78"/>
                          <a:cs typeface="Segoe UI" panose="020B0502040204020203" pitchFamily="34" charset="0"/>
                        </a:rPr>
                        <a:t>1</a:t>
                      </a:r>
                      <a:r>
                        <a:rPr lang="en-GB" sz="1400" dirty="0">
                          <a:solidFill>
                            <a:schemeClr val="bg1"/>
                          </a:solidFill>
                          <a:effectLst/>
                          <a:latin typeface="Segoe UI" panose="020B0502040204020203" pitchFamily="34" charset="0"/>
                          <a:ea typeface="Simplified Arabic" panose="02020603050405020304" pitchFamily="18" charset="-78"/>
                          <a:cs typeface="Segoe UI" panose="020B0502040204020203" pitchFamily="34" charset="0"/>
                        </a:rPr>
                        <a:t> </a:t>
                      </a:r>
                      <a:endParaRPr lang="en-US" sz="1000" dirty="0">
                        <a:solidFill>
                          <a:schemeClr val="bg1"/>
                        </a:solidFill>
                        <a:effectLst/>
                        <a:latin typeface="Segoe UI" panose="020B0502040204020203" pitchFamily="34" charset="0"/>
                        <a:ea typeface="Arial" panose="020B0604020202020204" pitchFamily="34" charset="0"/>
                        <a:cs typeface="Segoe UI" panose="020B0502040204020203" pitchFamily="34" charset="0"/>
                      </a:endParaRPr>
                    </a:p>
                  </a:txBody>
                  <a:tcPr marL="68580" marR="68580" marT="0" marB="0"/>
                </a:tc>
                <a:tc>
                  <a:txBody>
                    <a:bodyPr/>
                    <a:lstStyle/>
                    <a:p>
                      <a:pPr marL="0" marR="0" algn="just" rtl="1">
                        <a:lnSpc>
                          <a:spcPct val="150000"/>
                        </a:lnSpc>
                        <a:spcBef>
                          <a:spcPts val="0"/>
                        </a:spcBef>
                        <a:spcAft>
                          <a:spcPts val="0"/>
                        </a:spcAft>
                      </a:pPr>
                      <a:r>
                        <a:rPr lang="ar-SA" sz="1600">
                          <a:effectLst/>
                          <a:latin typeface="Segoe UI" panose="020B0502040204020203" pitchFamily="34" charset="0"/>
                          <a:ea typeface="Simplified Arabic" panose="02020603050405020304" pitchFamily="18" charset="-78"/>
                          <a:cs typeface="Segoe UI" panose="020B0502040204020203" pitchFamily="34" charset="0"/>
                        </a:rPr>
                        <a:t>الاتصال والقيادة</a:t>
                      </a:r>
                      <a:endParaRPr lang="en-US" sz="1050">
                        <a:effectLst/>
                        <a:latin typeface="Segoe UI" panose="020B0502040204020203" pitchFamily="34" charset="0"/>
                        <a:ea typeface="Arial" panose="020B0604020202020204" pitchFamily="34" charset="0"/>
                        <a:cs typeface="Segoe UI" panose="020B0502040204020203" pitchFamily="34" charset="0"/>
                      </a:endParaRPr>
                    </a:p>
                  </a:txBody>
                  <a:tcPr marL="68580" marR="68580" marT="0" marB="0"/>
                </a:tc>
                <a:tc>
                  <a:txBody>
                    <a:bodyPr/>
                    <a:lstStyle/>
                    <a:p>
                      <a:pPr marL="0" marR="0" algn="ctr" rtl="1">
                        <a:lnSpc>
                          <a:spcPct val="115000"/>
                        </a:lnSpc>
                        <a:spcBef>
                          <a:spcPts val="0"/>
                        </a:spcBef>
                        <a:spcAft>
                          <a:spcPts val="0"/>
                        </a:spcAft>
                      </a:pPr>
                      <a:r>
                        <a:rPr lang="ar-SA" sz="1400" dirty="0">
                          <a:effectLst/>
                          <a:latin typeface="Segoe UI" panose="020B0502040204020203" pitchFamily="34" charset="0"/>
                          <a:cs typeface="Segoe UI" panose="020B0502040204020203" pitchFamily="34" charset="0"/>
                        </a:rPr>
                        <a:t> </a:t>
                      </a:r>
                      <a:r>
                        <a:rPr lang="ar-JO" sz="1800" b="1" dirty="0">
                          <a:effectLst/>
                          <a:latin typeface="Segoe UI" panose="020B0502040204020203" pitchFamily="34" charset="0"/>
                          <a:cs typeface="Segoe UI" panose="020B0502040204020203" pitchFamily="34" charset="0"/>
                        </a:rPr>
                        <a:t>/</a:t>
                      </a:r>
                      <a:endParaRPr lang="en-US" sz="1000" b="1" dirty="0">
                        <a:effectLst/>
                        <a:latin typeface="Segoe UI" panose="020B0502040204020203" pitchFamily="34" charset="0"/>
                        <a:ea typeface="Times New Roman" panose="02020603050405020304" pitchFamily="18" charset="0"/>
                        <a:cs typeface="Segoe UI" panose="020B0502040204020203" pitchFamily="34" charset="0"/>
                      </a:endParaRPr>
                    </a:p>
                  </a:txBody>
                  <a:tcPr marL="68580" marR="68580" marT="0" marB="0"/>
                </a:tc>
                <a:tc>
                  <a:txBody>
                    <a:bodyPr/>
                    <a:lstStyle/>
                    <a:p>
                      <a:pPr marL="0" marR="0" algn="r" rtl="1">
                        <a:lnSpc>
                          <a:spcPct val="115000"/>
                        </a:lnSpc>
                        <a:spcBef>
                          <a:spcPts val="0"/>
                        </a:spcBef>
                        <a:spcAft>
                          <a:spcPts val="0"/>
                        </a:spcAft>
                      </a:pPr>
                      <a:r>
                        <a:rPr lang="ar-SA" sz="1400">
                          <a:effectLst/>
                          <a:latin typeface="Segoe UI" panose="020B0502040204020203" pitchFamily="34" charset="0"/>
                          <a:cs typeface="Segoe UI" panose="020B0502040204020203" pitchFamily="34" charset="0"/>
                        </a:rPr>
                        <a:t> </a:t>
                      </a:r>
                      <a:endParaRPr lang="en-US" sz="1000">
                        <a:effectLst/>
                        <a:latin typeface="Segoe UI" panose="020B0502040204020203" pitchFamily="34" charset="0"/>
                        <a:ea typeface="Times New Roman" panose="02020603050405020304" pitchFamily="18" charset="0"/>
                        <a:cs typeface="Segoe UI" panose="020B0502040204020203" pitchFamily="34" charset="0"/>
                      </a:endParaRPr>
                    </a:p>
                  </a:txBody>
                  <a:tcPr marL="68580" marR="68580" marT="0" marB="0"/>
                </a:tc>
                <a:extLst>
                  <a:ext uri="{0D108BD9-81ED-4DB2-BD59-A6C34878D82A}">
                    <a16:rowId xmlns:a16="http://schemas.microsoft.com/office/drawing/2014/main" xmlns="" val="2232341521"/>
                  </a:ext>
                </a:extLst>
              </a:tr>
              <a:tr h="406882">
                <a:tc>
                  <a:txBody>
                    <a:bodyPr/>
                    <a:lstStyle/>
                    <a:p>
                      <a:pPr marL="0" marR="0" lvl="0" indent="0" algn="ctr" rtl="1">
                        <a:lnSpc>
                          <a:spcPct val="150000"/>
                        </a:lnSpc>
                        <a:spcBef>
                          <a:spcPts val="0"/>
                        </a:spcBef>
                        <a:spcAft>
                          <a:spcPts val="800"/>
                        </a:spcAft>
                        <a:buFont typeface="+mj-lt"/>
                        <a:buNone/>
                      </a:pPr>
                      <a:r>
                        <a:rPr lang="ar-JO" sz="1400" dirty="0">
                          <a:solidFill>
                            <a:schemeClr val="bg1"/>
                          </a:solidFill>
                          <a:effectLst/>
                          <a:latin typeface="Segoe UI" panose="020B0502040204020203" pitchFamily="34" charset="0"/>
                          <a:ea typeface="Simplified Arabic" panose="02020603050405020304" pitchFamily="18" charset="-78"/>
                          <a:cs typeface="Segoe UI" panose="020B0502040204020203" pitchFamily="34" charset="0"/>
                        </a:rPr>
                        <a:t>2</a:t>
                      </a:r>
                      <a:endParaRPr lang="en-US" sz="1000" dirty="0">
                        <a:solidFill>
                          <a:schemeClr val="bg1"/>
                        </a:solidFill>
                        <a:effectLst/>
                        <a:latin typeface="Segoe UI" panose="020B0502040204020203" pitchFamily="34" charset="0"/>
                        <a:ea typeface="Arial" panose="020B0604020202020204" pitchFamily="34" charset="0"/>
                        <a:cs typeface="Segoe UI" panose="020B0502040204020203" pitchFamily="34" charset="0"/>
                      </a:endParaRPr>
                    </a:p>
                  </a:txBody>
                  <a:tcPr marL="68580" marR="68580" marT="0" marB="0"/>
                </a:tc>
                <a:tc>
                  <a:txBody>
                    <a:bodyPr/>
                    <a:lstStyle/>
                    <a:p>
                      <a:pPr marL="0" marR="0" algn="r" rtl="1">
                        <a:lnSpc>
                          <a:spcPct val="150000"/>
                        </a:lnSpc>
                        <a:spcBef>
                          <a:spcPts val="0"/>
                        </a:spcBef>
                        <a:spcAft>
                          <a:spcPts val="0"/>
                        </a:spcAft>
                      </a:pPr>
                      <a:r>
                        <a:rPr lang="ar-SA" sz="1600">
                          <a:solidFill>
                            <a:srgbClr val="000000"/>
                          </a:solidFill>
                          <a:effectLst/>
                          <a:latin typeface="Segoe UI" panose="020B0502040204020203" pitchFamily="34" charset="0"/>
                          <a:ea typeface="Simplified Arabic" panose="02020603050405020304" pitchFamily="18" charset="-78"/>
                          <a:cs typeface="Segoe UI" panose="020B0502040204020203" pitchFamily="34" charset="0"/>
                        </a:rPr>
                        <a:t>الاتصال التنظيمي</a:t>
                      </a:r>
                      <a:r>
                        <a:rPr lang="ar-SA" sz="1600">
                          <a:effectLst/>
                          <a:latin typeface="Segoe UI" panose="020B0502040204020203" pitchFamily="34" charset="0"/>
                          <a:ea typeface="Simplified Arabic" panose="02020603050405020304" pitchFamily="18" charset="-78"/>
                          <a:cs typeface="Segoe UI" panose="020B0502040204020203" pitchFamily="34" charset="0"/>
                        </a:rPr>
                        <a:t> </a:t>
                      </a:r>
                      <a:endParaRPr lang="en-US" sz="1050">
                        <a:effectLst/>
                        <a:latin typeface="Segoe UI" panose="020B0502040204020203" pitchFamily="34" charset="0"/>
                        <a:ea typeface="Arial" panose="020B0604020202020204" pitchFamily="34" charset="0"/>
                        <a:cs typeface="Segoe UI" panose="020B0502040204020203" pitchFamily="34" charset="0"/>
                      </a:endParaRPr>
                    </a:p>
                  </a:txBody>
                  <a:tcPr marL="68580" marR="68580" marT="0" marB="0"/>
                </a:tc>
                <a:tc>
                  <a:txBody>
                    <a:bodyPr/>
                    <a:lstStyle/>
                    <a:p>
                      <a:pPr marL="0" marR="0" algn="ctr" rtl="1">
                        <a:lnSpc>
                          <a:spcPct val="115000"/>
                        </a:lnSpc>
                        <a:spcBef>
                          <a:spcPts val="0"/>
                        </a:spcBef>
                        <a:spcAft>
                          <a:spcPts val="0"/>
                        </a:spcAft>
                      </a:pPr>
                      <a:r>
                        <a:rPr lang="ar-JO" sz="1800" b="1" kern="1200" dirty="0">
                          <a:solidFill>
                            <a:schemeClr val="dk1"/>
                          </a:solidFill>
                          <a:effectLst/>
                          <a:latin typeface="Segoe UI" panose="020B0502040204020203" pitchFamily="34" charset="0"/>
                          <a:ea typeface="+mn-ea"/>
                          <a:cs typeface="Segoe UI" panose="020B0502040204020203" pitchFamily="34" charset="0"/>
                        </a:rPr>
                        <a:t>/</a:t>
                      </a:r>
                      <a:r>
                        <a:rPr lang="ar-SA" sz="1800" b="1" kern="1200" dirty="0">
                          <a:solidFill>
                            <a:schemeClr val="dk1"/>
                          </a:solidFill>
                          <a:effectLst/>
                          <a:latin typeface="Segoe UI" panose="020B0502040204020203" pitchFamily="34" charset="0"/>
                          <a:ea typeface="+mn-ea"/>
                          <a:cs typeface="Segoe UI" panose="020B0502040204020203" pitchFamily="34" charset="0"/>
                        </a:rPr>
                        <a:t> </a:t>
                      </a:r>
                      <a:endParaRPr lang="en-US" sz="1800" b="1" kern="1200" dirty="0">
                        <a:solidFill>
                          <a:schemeClr val="dk1"/>
                        </a:solidFill>
                        <a:effectLst/>
                        <a:latin typeface="Segoe UI" panose="020B0502040204020203" pitchFamily="34" charset="0"/>
                        <a:ea typeface="+mn-ea"/>
                        <a:cs typeface="Segoe UI" panose="020B0502040204020203" pitchFamily="34" charset="0"/>
                      </a:endParaRPr>
                    </a:p>
                  </a:txBody>
                  <a:tcPr marL="68580" marR="68580" marT="0" marB="0"/>
                </a:tc>
                <a:tc>
                  <a:txBody>
                    <a:bodyPr/>
                    <a:lstStyle/>
                    <a:p>
                      <a:pPr marL="0" marR="0" algn="ctr" rtl="1">
                        <a:lnSpc>
                          <a:spcPct val="115000"/>
                        </a:lnSpc>
                        <a:spcBef>
                          <a:spcPts val="0"/>
                        </a:spcBef>
                        <a:spcAft>
                          <a:spcPts val="0"/>
                        </a:spcAft>
                      </a:pPr>
                      <a:r>
                        <a:rPr lang="ar-SA" sz="1400">
                          <a:effectLst/>
                          <a:latin typeface="Segoe UI" panose="020B0502040204020203" pitchFamily="34" charset="0"/>
                          <a:cs typeface="Segoe UI" panose="020B0502040204020203" pitchFamily="34" charset="0"/>
                        </a:rPr>
                        <a:t> </a:t>
                      </a:r>
                      <a:endParaRPr lang="en-US" sz="1000">
                        <a:effectLst/>
                        <a:latin typeface="Segoe UI" panose="020B0502040204020203" pitchFamily="34" charset="0"/>
                        <a:ea typeface="Times New Roman" panose="02020603050405020304" pitchFamily="18" charset="0"/>
                        <a:cs typeface="Segoe UI" panose="020B0502040204020203" pitchFamily="34" charset="0"/>
                      </a:endParaRPr>
                    </a:p>
                  </a:txBody>
                  <a:tcPr marL="68580" marR="68580" marT="0" marB="0" anchor="ctr"/>
                </a:tc>
                <a:extLst>
                  <a:ext uri="{0D108BD9-81ED-4DB2-BD59-A6C34878D82A}">
                    <a16:rowId xmlns:a16="http://schemas.microsoft.com/office/drawing/2014/main" xmlns="" val="3028637424"/>
                  </a:ext>
                </a:extLst>
              </a:tr>
              <a:tr h="424781">
                <a:tc>
                  <a:txBody>
                    <a:bodyPr/>
                    <a:lstStyle/>
                    <a:p>
                      <a:pPr marL="0" marR="0" lvl="0" indent="0" algn="ctr" rtl="1">
                        <a:lnSpc>
                          <a:spcPct val="150000"/>
                        </a:lnSpc>
                        <a:spcBef>
                          <a:spcPts val="0"/>
                        </a:spcBef>
                        <a:spcAft>
                          <a:spcPts val="800"/>
                        </a:spcAft>
                        <a:buFont typeface="+mj-lt"/>
                        <a:buNone/>
                      </a:pPr>
                      <a:r>
                        <a:rPr lang="ar-JO" sz="1400" dirty="0">
                          <a:solidFill>
                            <a:schemeClr val="bg1"/>
                          </a:solidFill>
                          <a:effectLst/>
                          <a:latin typeface="Segoe UI" panose="020B0502040204020203" pitchFamily="34" charset="0"/>
                          <a:ea typeface="Simplified Arabic" panose="02020603050405020304" pitchFamily="18" charset="-78"/>
                          <a:cs typeface="Segoe UI" panose="020B0502040204020203" pitchFamily="34" charset="0"/>
                        </a:rPr>
                        <a:t>3</a:t>
                      </a:r>
                      <a:endParaRPr lang="en-US" sz="1000" dirty="0">
                        <a:solidFill>
                          <a:schemeClr val="bg1"/>
                        </a:solidFill>
                        <a:effectLst/>
                        <a:latin typeface="Segoe UI" panose="020B0502040204020203" pitchFamily="34" charset="0"/>
                        <a:ea typeface="Arial" panose="020B0604020202020204" pitchFamily="34" charset="0"/>
                        <a:cs typeface="Segoe UI" panose="020B0502040204020203" pitchFamily="34" charset="0"/>
                      </a:endParaRPr>
                    </a:p>
                  </a:txBody>
                  <a:tcPr marL="68580" marR="68580" marT="0" marB="0"/>
                </a:tc>
                <a:tc>
                  <a:txBody>
                    <a:bodyPr/>
                    <a:lstStyle/>
                    <a:p>
                      <a:pPr marL="0" marR="0" algn="r" rtl="1">
                        <a:lnSpc>
                          <a:spcPct val="150000"/>
                        </a:lnSpc>
                        <a:spcBef>
                          <a:spcPts val="0"/>
                        </a:spcBef>
                        <a:spcAft>
                          <a:spcPts val="0"/>
                        </a:spcAft>
                      </a:pPr>
                      <a:r>
                        <a:rPr lang="ar-SA" sz="1600" dirty="0">
                          <a:effectLst/>
                          <a:latin typeface="Segoe UI" panose="020B0502040204020203" pitchFamily="34" charset="0"/>
                          <a:ea typeface="Simplified Arabic" panose="02020603050405020304" pitchFamily="18" charset="-78"/>
                          <a:cs typeface="Segoe UI" panose="020B0502040204020203" pitchFamily="34" charset="0"/>
                        </a:rPr>
                        <a:t>التنظيم الإداري</a:t>
                      </a:r>
                      <a:endParaRPr lang="en-US" sz="1050" dirty="0">
                        <a:effectLst/>
                        <a:latin typeface="Segoe UI" panose="020B0502040204020203" pitchFamily="34" charset="0"/>
                        <a:ea typeface="Arial" panose="020B0604020202020204" pitchFamily="34" charset="0"/>
                        <a:cs typeface="Segoe UI" panose="020B0502040204020203" pitchFamily="34" charset="0"/>
                      </a:endParaRPr>
                    </a:p>
                  </a:txBody>
                  <a:tcPr marL="68580" marR="68580" marT="0" marB="0" anchor="ctr"/>
                </a:tc>
                <a:tc>
                  <a:txBody>
                    <a:bodyPr/>
                    <a:lstStyle/>
                    <a:p>
                      <a:pPr marL="0" marR="0" algn="ctr" rtl="1">
                        <a:lnSpc>
                          <a:spcPct val="115000"/>
                        </a:lnSpc>
                        <a:spcBef>
                          <a:spcPts val="0"/>
                        </a:spcBef>
                        <a:spcAft>
                          <a:spcPts val="0"/>
                        </a:spcAft>
                      </a:pPr>
                      <a:r>
                        <a:rPr lang="ar-JO" sz="2400" b="1" dirty="0">
                          <a:effectLst/>
                          <a:latin typeface="Segoe UI" panose="020B0502040204020203" pitchFamily="34" charset="0"/>
                          <a:cs typeface="Segoe UI" panose="020B0502040204020203" pitchFamily="34" charset="0"/>
                        </a:rPr>
                        <a:t>/</a:t>
                      </a:r>
                      <a:r>
                        <a:rPr lang="ar-SA" sz="2400" b="1" dirty="0">
                          <a:effectLst/>
                          <a:latin typeface="Segoe UI" panose="020B0502040204020203" pitchFamily="34" charset="0"/>
                          <a:cs typeface="Segoe UI" panose="020B0502040204020203" pitchFamily="34" charset="0"/>
                        </a:rPr>
                        <a:t> </a:t>
                      </a:r>
                      <a:endParaRPr lang="en-US" sz="1400" b="1" dirty="0">
                        <a:effectLst/>
                        <a:latin typeface="Segoe UI" panose="020B0502040204020203" pitchFamily="34" charset="0"/>
                        <a:ea typeface="Times New Roman" panose="02020603050405020304" pitchFamily="18" charset="0"/>
                        <a:cs typeface="Segoe UI" panose="020B0502040204020203" pitchFamily="34" charset="0"/>
                      </a:endParaRPr>
                    </a:p>
                  </a:txBody>
                  <a:tcPr marL="68580" marR="68580" marT="0" marB="0"/>
                </a:tc>
                <a:tc>
                  <a:txBody>
                    <a:bodyPr/>
                    <a:lstStyle/>
                    <a:p>
                      <a:pPr marL="0" marR="0" algn="ctr" rtl="1">
                        <a:lnSpc>
                          <a:spcPct val="115000"/>
                        </a:lnSpc>
                        <a:spcBef>
                          <a:spcPts val="0"/>
                        </a:spcBef>
                        <a:spcAft>
                          <a:spcPts val="0"/>
                        </a:spcAft>
                      </a:pPr>
                      <a:r>
                        <a:rPr lang="ar-SA" sz="1400">
                          <a:effectLst/>
                          <a:latin typeface="Segoe UI" panose="020B0502040204020203" pitchFamily="34" charset="0"/>
                          <a:cs typeface="Segoe UI" panose="020B0502040204020203" pitchFamily="34" charset="0"/>
                        </a:rPr>
                        <a:t> </a:t>
                      </a:r>
                      <a:endParaRPr lang="en-US" sz="1000">
                        <a:effectLst/>
                        <a:latin typeface="Segoe UI" panose="020B0502040204020203" pitchFamily="34" charset="0"/>
                        <a:ea typeface="Times New Roman" panose="02020603050405020304" pitchFamily="18" charset="0"/>
                        <a:cs typeface="Segoe UI" panose="020B0502040204020203" pitchFamily="34" charset="0"/>
                      </a:endParaRPr>
                    </a:p>
                  </a:txBody>
                  <a:tcPr marL="68580" marR="68580" marT="0" marB="0" anchor="ctr"/>
                </a:tc>
                <a:extLst>
                  <a:ext uri="{0D108BD9-81ED-4DB2-BD59-A6C34878D82A}">
                    <a16:rowId xmlns:a16="http://schemas.microsoft.com/office/drawing/2014/main" xmlns="" val="766164847"/>
                  </a:ext>
                </a:extLst>
              </a:tr>
              <a:tr h="406882">
                <a:tc>
                  <a:txBody>
                    <a:bodyPr/>
                    <a:lstStyle/>
                    <a:p>
                      <a:pPr marL="0" marR="0" lvl="0" indent="0" algn="ctr" rtl="1">
                        <a:lnSpc>
                          <a:spcPct val="150000"/>
                        </a:lnSpc>
                        <a:spcBef>
                          <a:spcPts val="0"/>
                        </a:spcBef>
                        <a:spcAft>
                          <a:spcPts val="800"/>
                        </a:spcAft>
                        <a:buFont typeface="+mj-lt"/>
                        <a:buNone/>
                      </a:pPr>
                      <a:r>
                        <a:rPr lang="ar-JO" sz="1400" dirty="0">
                          <a:solidFill>
                            <a:schemeClr val="bg1"/>
                          </a:solidFill>
                          <a:effectLst/>
                          <a:latin typeface="Segoe UI" panose="020B0502040204020203" pitchFamily="34" charset="0"/>
                          <a:ea typeface="Simplified Arabic" panose="02020603050405020304" pitchFamily="18" charset="-78"/>
                          <a:cs typeface="Segoe UI" panose="020B0502040204020203" pitchFamily="34" charset="0"/>
                        </a:rPr>
                        <a:t>4</a:t>
                      </a:r>
                      <a:r>
                        <a:rPr lang="en-GB" sz="1400" dirty="0">
                          <a:solidFill>
                            <a:schemeClr val="bg1"/>
                          </a:solidFill>
                          <a:effectLst/>
                          <a:latin typeface="Segoe UI" panose="020B0502040204020203" pitchFamily="34" charset="0"/>
                          <a:ea typeface="Simplified Arabic" panose="02020603050405020304" pitchFamily="18" charset="-78"/>
                          <a:cs typeface="Segoe UI" panose="020B0502040204020203" pitchFamily="34" charset="0"/>
                        </a:rPr>
                        <a:t> </a:t>
                      </a:r>
                      <a:endParaRPr lang="en-US" sz="1000" dirty="0">
                        <a:solidFill>
                          <a:schemeClr val="bg1"/>
                        </a:solidFill>
                        <a:effectLst/>
                        <a:latin typeface="Segoe UI" panose="020B0502040204020203" pitchFamily="34" charset="0"/>
                        <a:ea typeface="Arial" panose="020B0604020202020204" pitchFamily="34" charset="0"/>
                        <a:cs typeface="Segoe UI" panose="020B0502040204020203" pitchFamily="34" charset="0"/>
                      </a:endParaRPr>
                    </a:p>
                  </a:txBody>
                  <a:tcPr marL="68580" marR="68580" marT="0" marB="0"/>
                </a:tc>
                <a:tc>
                  <a:txBody>
                    <a:bodyPr/>
                    <a:lstStyle/>
                    <a:p>
                      <a:pPr marL="0" marR="0" algn="r" rtl="1">
                        <a:lnSpc>
                          <a:spcPct val="150000"/>
                        </a:lnSpc>
                        <a:spcBef>
                          <a:spcPts val="0"/>
                        </a:spcBef>
                        <a:spcAft>
                          <a:spcPts val="0"/>
                        </a:spcAft>
                      </a:pPr>
                      <a:r>
                        <a:rPr lang="ar-SA" sz="1600" dirty="0">
                          <a:effectLst/>
                          <a:latin typeface="Segoe UI" panose="020B0502040204020203" pitchFamily="34" charset="0"/>
                          <a:ea typeface="Simplified Arabic" panose="02020603050405020304" pitchFamily="18" charset="-78"/>
                          <a:cs typeface="Segoe UI" panose="020B0502040204020203" pitchFamily="34" charset="0"/>
                        </a:rPr>
                        <a:t>التطوير التنظيمي</a:t>
                      </a:r>
                      <a:endParaRPr lang="en-US" sz="1050" dirty="0">
                        <a:effectLst/>
                        <a:latin typeface="Segoe UI" panose="020B0502040204020203" pitchFamily="34" charset="0"/>
                        <a:ea typeface="Arial" panose="020B0604020202020204" pitchFamily="34" charset="0"/>
                        <a:cs typeface="Segoe UI" panose="020B0502040204020203" pitchFamily="34" charset="0"/>
                      </a:endParaRPr>
                    </a:p>
                  </a:txBody>
                  <a:tcPr marL="68580" marR="68580" marT="0" marB="0" anchor="ctr"/>
                </a:tc>
                <a:tc>
                  <a:txBody>
                    <a:bodyPr/>
                    <a:lstStyle/>
                    <a:p>
                      <a:pPr marL="0" marR="0" algn="ctr" rtl="1">
                        <a:lnSpc>
                          <a:spcPct val="115000"/>
                        </a:lnSpc>
                        <a:spcBef>
                          <a:spcPts val="0"/>
                        </a:spcBef>
                        <a:spcAft>
                          <a:spcPts val="0"/>
                        </a:spcAft>
                      </a:pPr>
                      <a:r>
                        <a:rPr lang="ar-SA" sz="1400" dirty="0">
                          <a:effectLst/>
                          <a:latin typeface="Segoe UI" panose="020B0502040204020203" pitchFamily="34" charset="0"/>
                          <a:cs typeface="Segoe UI" panose="020B0502040204020203" pitchFamily="34" charset="0"/>
                        </a:rPr>
                        <a:t> </a:t>
                      </a:r>
                      <a:endParaRPr lang="en-US" sz="1000" dirty="0">
                        <a:effectLst/>
                        <a:latin typeface="Segoe UI" panose="020B0502040204020203" pitchFamily="34" charset="0"/>
                        <a:ea typeface="Times New Roman" panose="02020603050405020304" pitchFamily="18" charset="0"/>
                        <a:cs typeface="Segoe UI" panose="020B0502040204020203" pitchFamily="34" charset="0"/>
                      </a:endParaRPr>
                    </a:p>
                  </a:txBody>
                  <a:tcPr marL="68580" marR="68580" marT="0" marB="0"/>
                </a:tc>
                <a:tc>
                  <a:txBody>
                    <a:bodyPr/>
                    <a:lstStyle/>
                    <a:p>
                      <a:pPr marL="0" marR="0" algn="r" rtl="1">
                        <a:lnSpc>
                          <a:spcPct val="115000"/>
                        </a:lnSpc>
                        <a:spcBef>
                          <a:spcPts val="0"/>
                        </a:spcBef>
                        <a:spcAft>
                          <a:spcPts val="0"/>
                        </a:spcAft>
                      </a:pPr>
                      <a:r>
                        <a:rPr lang="ar-SA" sz="1400">
                          <a:effectLst/>
                          <a:latin typeface="Segoe UI" panose="020B0502040204020203" pitchFamily="34" charset="0"/>
                          <a:cs typeface="Segoe UI" panose="020B0502040204020203" pitchFamily="34" charset="0"/>
                        </a:rPr>
                        <a:t> </a:t>
                      </a:r>
                      <a:endParaRPr lang="en-US" sz="1000">
                        <a:effectLst/>
                        <a:latin typeface="Segoe UI" panose="020B0502040204020203" pitchFamily="34" charset="0"/>
                        <a:ea typeface="Times New Roman" panose="02020603050405020304" pitchFamily="18" charset="0"/>
                        <a:cs typeface="Segoe UI" panose="020B0502040204020203" pitchFamily="34" charset="0"/>
                      </a:endParaRPr>
                    </a:p>
                  </a:txBody>
                  <a:tcPr marL="68580" marR="68580" marT="0" marB="0" anchor="ctr"/>
                </a:tc>
                <a:extLst>
                  <a:ext uri="{0D108BD9-81ED-4DB2-BD59-A6C34878D82A}">
                    <a16:rowId xmlns:a16="http://schemas.microsoft.com/office/drawing/2014/main" xmlns="" val="3686205660"/>
                  </a:ext>
                </a:extLst>
              </a:tr>
              <a:tr h="406882">
                <a:tc>
                  <a:txBody>
                    <a:bodyPr/>
                    <a:lstStyle/>
                    <a:p>
                      <a:pPr marL="0" marR="0" lvl="0" indent="0" algn="ctr" rtl="1">
                        <a:lnSpc>
                          <a:spcPct val="115000"/>
                        </a:lnSpc>
                        <a:spcBef>
                          <a:spcPts val="0"/>
                        </a:spcBef>
                        <a:spcAft>
                          <a:spcPts val="800"/>
                        </a:spcAft>
                        <a:buFont typeface="+mj-lt"/>
                        <a:buNone/>
                      </a:pPr>
                      <a:r>
                        <a:rPr lang="ar-JO" sz="1400" dirty="0">
                          <a:solidFill>
                            <a:schemeClr val="bg1"/>
                          </a:solidFill>
                          <a:effectLst/>
                          <a:latin typeface="Segoe UI" panose="020B0502040204020203" pitchFamily="34" charset="0"/>
                          <a:cs typeface="Segoe UI" panose="020B0502040204020203" pitchFamily="34" charset="0"/>
                        </a:rPr>
                        <a:t>5 </a:t>
                      </a:r>
                      <a:endParaRPr lang="en-US" sz="1100" dirty="0">
                        <a:solidFill>
                          <a:schemeClr val="bg1"/>
                        </a:solidFill>
                        <a:effectLst/>
                        <a:latin typeface="Segoe UI" panose="020B0502040204020203" pitchFamily="34" charset="0"/>
                        <a:ea typeface="Calibri" panose="020F0502020204030204" pitchFamily="34" charset="0"/>
                        <a:cs typeface="Segoe UI" panose="020B0502040204020203" pitchFamily="34" charset="0"/>
                      </a:endParaRPr>
                    </a:p>
                  </a:txBody>
                  <a:tcPr marL="68580" marR="68580" marT="0" marB="0"/>
                </a:tc>
                <a:tc>
                  <a:txBody>
                    <a:bodyPr/>
                    <a:lstStyle/>
                    <a:p>
                      <a:pPr marL="0" marR="0" algn="r" rtl="1">
                        <a:lnSpc>
                          <a:spcPct val="150000"/>
                        </a:lnSpc>
                        <a:spcBef>
                          <a:spcPts val="0"/>
                        </a:spcBef>
                        <a:spcAft>
                          <a:spcPts val="0"/>
                        </a:spcAft>
                      </a:pPr>
                      <a:r>
                        <a:rPr lang="ar-SA" sz="1600">
                          <a:effectLst/>
                          <a:latin typeface="Segoe UI" panose="020B0502040204020203" pitchFamily="34" charset="0"/>
                          <a:ea typeface="Simplified Arabic" panose="02020603050405020304" pitchFamily="18" charset="-78"/>
                          <a:cs typeface="Segoe UI" panose="020B0502040204020203" pitchFamily="34" charset="0"/>
                        </a:rPr>
                        <a:t>الأداء الوظيفي و تقييم الأداء الوظيفي</a:t>
                      </a:r>
                      <a:endParaRPr lang="en-US" sz="1050">
                        <a:effectLst/>
                        <a:latin typeface="Segoe UI" panose="020B0502040204020203" pitchFamily="34" charset="0"/>
                        <a:ea typeface="Arial" panose="020B0604020202020204" pitchFamily="34" charset="0"/>
                        <a:cs typeface="Segoe UI" panose="020B0502040204020203" pitchFamily="34" charset="0"/>
                      </a:endParaRPr>
                    </a:p>
                  </a:txBody>
                  <a:tcPr marL="68580" marR="68580" marT="0" marB="0" anchor="ctr"/>
                </a:tc>
                <a:tc>
                  <a:txBody>
                    <a:bodyPr/>
                    <a:lstStyle/>
                    <a:p>
                      <a:pPr marL="0" marR="0" algn="ctr" rtl="1">
                        <a:lnSpc>
                          <a:spcPct val="115000"/>
                        </a:lnSpc>
                        <a:spcBef>
                          <a:spcPts val="0"/>
                        </a:spcBef>
                        <a:spcAft>
                          <a:spcPts val="0"/>
                        </a:spcAft>
                      </a:pPr>
                      <a:r>
                        <a:rPr lang="ar-SA" sz="1400" dirty="0">
                          <a:effectLst/>
                          <a:latin typeface="Segoe UI" panose="020B0502040204020203" pitchFamily="34" charset="0"/>
                          <a:cs typeface="Segoe UI" panose="020B0502040204020203" pitchFamily="34" charset="0"/>
                        </a:rPr>
                        <a:t> </a:t>
                      </a:r>
                      <a:endParaRPr lang="en-US" sz="1000" dirty="0">
                        <a:effectLst/>
                        <a:latin typeface="Segoe UI" panose="020B0502040204020203" pitchFamily="34" charset="0"/>
                        <a:ea typeface="Times New Roman" panose="02020603050405020304" pitchFamily="18" charset="0"/>
                        <a:cs typeface="Segoe UI" panose="020B0502040204020203" pitchFamily="34" charset="0"/>
                      </a:endParaRPr>
                    </a:p>
                  </a:txBody>
                  <a:tcPr marL="68580" marR="68580" marT="0" marB="0"/>
                </a:tc>
                <a:tc>
                  <a:txBody>
                    <a:bodyPr/>
                    <a:lstStyle/>
                    <a:p>
                      <a:pPr marL="0" marR="0" algn="ctr" rtl="1">
                        <a:lnSpc>
                          <a:spcPct val="115000"/>
                        </a:lnSpc>
                        <a:spcBef>
                          <a:spcPts val="0"/>
                        </a:spcBef>
                        <a:spcAft>
                          <a:spcPts val="0"/>
                        </a:spcAft>
                      </a:pPr>
                      <a:r>
                        <a:rPr lang="ar-SA" sz="1400">
                          <a:effectLst/>
                          <a:latin typeface="Segoe UI" panose="020B0502040204020203" pitchFamily="34" charset="0"/>
                          <a:cs typeface="Segoe UI" panose="020B0502040204020203" pitchFamily="34" charset="0"/>
                        </a:rPr>
                        <a:t> </a:t>
                      </a:r>
                      <a:endParaRPr lang="en-US" sz="1000">
                        <a:effectLst/>
                        <a:latin typeface="Segoe UI" panose="020B0502040204020203" pitchFamily="34" charset="0"/>
                        <a:ea typeface="Times New Roman" panose="02020603050405020304" pitchFamily="18" charset="0"/>
                        <a:cs typeface="Segoe UI" panose="020B0502040204020203" pitchFamily="34" charset="0"/>
                      </a:endParaRPr>
                    </a:p>
                  </a:txBody>
                  <a:tcPr marL="68580" marR="68580" marT="0" marB="0" anchor="ctr"/>
                </a:tc>
                <a:extLst>
                  <a:ext uri="{0D108BD9-81ED-4DB2-BD59-A6C34878D82A}">
                    <a16:rowId xmlns:a16="http://schemas.microsoft.com/office/drawing/2014/main" xmlns="" val="3459696556"/>
                  </a:ext>
                </a:extLst>
              </a:tr>
              <a:tr h="406882">
                <a:tc>
                  <a:txBody>
                    <a:bodyPr/>
                    <a:lstStyle/>
                    <a:p>
                      <a:pPr marL="0" marR="0" lvl="0" indent="0" algn="ctr" rtl="1">
                        <a:lnSpc>
                          <a:spcPct val="115000"/>
                        </a:lnSpc>
                        <a:spcBef>
                          <a:spcPts val="0"/>
                        </a:spcBef>
                        <a:spcAft>
                          <a:spcPts val="800"/>
                        </a:spcAft>
                        <a:buFont typeface="+mj-lt"/>
                        <a:buNone/>
                        <a:tabLst>
                          <a:tab pos="38735" algn="l"/>
                        </a:tabLst>
                      </a:pPr>
                      <a:r>
                        <a:rPr lang="ar-JO" sz="1400" dirty="0">
                          <a:solidFill>
                            <a:schemeClr val="bg1"/>
                          </a:solidFill>
                          <a:effectLst/>
                          <a:latin typeface="Segoe UI" panose="020B0502040204020203" pitchFamily="34" charset="0"/>
                          <a:cs typeface="Segoe UI" panose="020B0502040204020203" pitchFamily="34" charset="0"/>
                        </a:rPr>
                        <a:t>6 </a:t>
                      </a:r>
                      <a:endParaRPr lang="en-US" sz="1100" dirty="0">
                        <a:solidFill>
                          <a:schemeClr val="bg1"/>
                        </a:solidFill>
                        <a:effectLst/>
                        <a:latin typeface="Segoe UI" panose="020B0502040204020203" pitchFamily="34" charset="0"/>
                        <a:ea typeface="Calibri" panose="020F0502020204030204" pitchFamily="34" charset="0"/>
                        <a:cs typeface="Segoe UI" panose="020B0502040204020203" pitchFamily="34" charset="0"/>
                      </a:endParaRPr>
                    </a:p>
                  </a:txBody>
                  <a:tcPr marL="68580" marR="68580" marT="0" marB="0"/>
                </a:tc>
                <a:tc>
                  <a:txBody>
                    <a:bodyPr/>
                    <a:lstStyle/>
                    <a:p>
                      <a:pPr marL="0" marR="0" algn="r" rtl="1">
                        <a:lnSpc>
                          <a:spcPct val="150000"/>
                        </a:lnSpc>
                        <a:spcBef>
                          <a:spcPts val="0"/>
                        </a:spcBef>
                        <a:spcAft>
                          <a:spcPts val="0"/>
                        </a:spcAft>
                        <a:tabLst>
                          <a:tab pos="38735" algn="l"/>
                        </a:tabLst>
                      </a:pPr>
                      <a:r>
                        <a:rPr lang="ar-SA" sz="1600">
                          <a:effectLst/>
                          <a:latin typeface="Segoe UI" panose="020B0502040204020203" pitchFamily="34" charset="0"/>
                          <a:ea typeface="Simplified Arabic" panose="02020603050405020304" pitchFamily="18" charset="-78"/>
                          <a:cs typeface="Segoe UI" panose="020B0502040204020203" pitchFamily="34" charset="0"/>
                        </a:rPr>
                        <a:t>الاتصال والإدارة الإلكترونية</a:t>
                      </a:r>
                      <a:endParaRPr lang="en-US" sz="1050">
                        <a:effectLst/>
                        <a:latin typeface="Segoe UI" panose="020B0502040204020203" pitchFamily="34" charset="0"/>
                        <a:ea typeface="Arial" panose="020B0604020202020204" pitchFamily="34" charset="0"/>
                        <a:cs typeface="Segoe UI" panose="020B0502040204020203" pitchFamily="34" charset="0"/>
                      </a:endParaRPr>
                    </a:p>
                  </a:txBody>
                  <a:tcPr marL="68580" marR="68580" marT="0" marB="0" anchor="ctr"/>
                </a:tc>
                <a:tc>
                  <a:txBody>
                    <a:bodyPr/>
                    <a:lstStyle/>
                    <a:p>
                      <a:pPr marL="0" marR="0" algn="ctr" rtl="1">
                        <a:lnSpc>
                          <a:spcPct val="115000"/>
                        </a:lnSpc>
                        <a:spcBef>
                          <a:spcPts val="0"/>
                        </a:spcBef>
                        <a:spcAft>
                          <a:spcPts val="0"/>
                        </a:spcAft>
                      </a:pPr>
                      <a:r>
                        <a:rPr lang="ar-JO" sz="1400">
                          <a:effectLst/>
                          <a:latin typeface="Segoe UI" panose="020B0502040204020203" pitchFamily="34" charset="0"/>
                          <a:cs typeface="Segoe UI" panose="020B0502040204020203" pitchFamily="34" charset="0"/>
                        </a:rPr>
                        <a:t> </a:t>
                      </a:r>
                      <a:endParaRPr lang="en-US" sz="1000">
                        <a:effectLst/>
                        <a:latin typeface="Segoe UI" panose="020B0502040204020203" pitchFamily="34" charset="0"/>
                        <a:ea typeface="Times New Roman" panose="02020603050405020304" pitchFamily="18" charset="0"/>
                        <a:cs typeface="Segoe UI" panose="020B0502040204020203" pitchFamily="34" charset="0"/>
                      </a:endParaRPr>
                    </a:p>
                  </a:txBody>
                  <a:tcPr marL="68580" marR="68580" marT="0" marB="0"/>
                </a:tc>
                <a:tc>
                  <a:txBody>
                    <a:bodyPr/>
                    <a:lstStyle/>
                    <a:p>
                      <a:pPr marL="0" marR="0" algn="ctr" rtl="1">
                        <a:lnSpc>
                          <a:spcPct val="115000"/>
                        </a:lnSpc>
                        <a:spcBef>
                          <a:spcPts val="0"/>
                        </a:spcBef>
                        <a:spcAft>
                          <a:spcPts val="0"/>
                        </a:spcAft>
                      </a:pPr>
                      <a:r>
                        <a:rPr lang="ar-JO" sz="1400">
                          <a:effectLst/>
                          <a:latin typeface="Segoe UI" panose="020B0502040204020203" pitchFamily="34" charset="0"/>
                          <a:cs typeface="Segoe UI" panose="020B0502040204020203" pitchFamily="34" charset="0"/>
                        </a:rPr>
                        <a:t> </a:t>
                      </a:r>
                      <a:endParaRPr lang="en-US" sz="1000">
                        <a:effectLst/>
                        <a:latin typeface="Segoe UI" panose="020B0502040204020203" pitchFamily="34" charset="0"/>
                        <a:ea typeface="Times New Roman" panose="02020603050405020304" pitchFamily="18" charset="0"/>
                        <a:cs typeface="Segoe UI" panose="020B0502040204020203" pitchFamily="34" charset="0"/>
                      </a:endParaRPr>
                    </a:p>
                  </a:txBody>
                  <a:tcPr marL="68580" marR="68580" marT="0" marB="0" anchor="ctr"/>
                </a:tc>
                <a:extLst>
                  <a:ext uri="{0D108BD9-81ED-4DB2-BD59-A6C34878D82A}">
                    <a16:rowId xmlns:a16="http://schemas.microsoft.com/office/drawing/2014/main" xmlns="" val="3064923832"/>
                  </a:ext>
                </a:extLst>
              </a:tr>
              <a:tr h="406882">
                <a:tc>
                  <a:txBody>
                    <a:bodyPr/>
                    <a:lstStyle/>
                    <a:p>
                      <a:pPr marL="0" marR="0" lvl="0" indent="0" algn="ctr" rtl="1">
                        <a:lnSpc>
                          <a:spcPct val="115000"/>
                        </a:lnSpc>
                        <a:spcBef>
                          <a:spcPts val="0"/>
                        </a:spcBef>
                        <a:spcAft>
                          <a:spcPts val="0"/>
                        </a:spcAft>
                        <a:buFont typeface="+mj-lt"/>
                        <a:buNone/>
                        <a:tabLst>
                          <a:tab pos="38735" algn="l"/>
                        </a:tabLst>
                      </a:pPr>
                      <a:r>
                        <a:rPr lang="ar-JO" sz="1400" dirty="0">
                          <a:solidFill>
                            <a:schemeClr val="bg1"/>
                          </a:solidFill>
                          <a:effectLst/>
                          <a:latin typeface="Segoe UI" panose="020B0502040204020203" pitchFamily="34" charset="0"/>
                          <a:cs typeface="Segoe UI" panose="020B0502040204020203" pitchFamily="34" charset="0"/>
                        </a:rPr>
                        <a:t>7 </a:t>
                      </a:r>
                      <a:endParaRPr lang="en-US" sz="1100" dirty="0">
                        <a:solidFill>
                          <a:schemeClr val="bg1"/>
                        </a:solidFill>
                        <a:effectLst/>
                        <a:latin typeface="Segoe UI" panose="020B0502040204020203" pitchFamily="34" charset="0"/>
                        <a:ea typeface="Calibri" panose="020F0502020204030204" pitchFamily="34" charset="0"/>
                        <a:cs typeface="Segoe UI" panose="020B0502040204020203" pitchFamily="34" charset="0"/>
                      </a:endParaRPr>
                    </a:p>
                  </a:txBody>
                  <a:tcPr marL="68580" marR="68580" marT="0" marB="0"/>
                </a:tc>
                <a:tc>
                  <a:txBody>
                    <a:bodyPr/>
                    <a:lstStyle/>
                    <a:p>
                      <a:pPr marL="0" marR="0" algn="r" rtl="1">
                        <a:lnSpc>
                          <a:spcPct val="150000"/>
                        </a:lnSpc>
                        <a:spcBef>
                          <a:spcPts val="0"/>
                        </a:spcBef>
                        <a:spcAft>
                          <a:spcPts val="0"/>
                        </a:spcAft>
                        <a:tabLst>
                          <a:tab pos="38735" algn="l"/>
                        </a:tabLst>
                      </a:pPr>
                      <a:r>
                        <a:rPr lang="ar-SA" sz="1600">
                          <a:solidFill>
                            <a:srgbClr val="000000"/>
                          </a:solidFill>
                          <a:effectLst/>
                          <a:latin typeface="Segoe UI" panose="020B0502040204020203" pitchFamily="34" charset="0"/>
                          <a:ea typeface="Simplified Arabic" panose="02020603050405020304" pitchFamily="18" charset="-78"/>
                          <a:cs typeface="Segoe UI" panose="020B0502040204020203" pitchFamily="34" charset="0"/>
                        </a:rPr>
                        <a:t>العلاقات العامة</a:t>
                      </a:r>
                      <a:endParaRPr lang="en-US" sz="1050">
                        <a:effectLst/>
                        <a:latin typeface="Segoe UI" panose="020B0502040204020203" pitchFamily="34" charset="0"/>
                        <a:ea typeface="Arial" panose="020B0604020202020204" pitchFamily="34" charset="0"/>
                        <a:cs typeface="Segoe UI" panose="020B0502040204020203" pitchFamily="34" charset="0"/>
                      </a:endParaRPr>
                    </a:p>
                  </a:txBody>
                  <a:tcPr marL="68580" marR="68580" marT="0" marB="0" anchor="ctr"/>
                </a:tc>
                <a:tc>
                  <a:txBody>
                    <a:bodyPr/>
                    <a:lstStyle/>
                    <a:p>
                      <a:pPr marL="0" marR="0" algn="ctr" rtl="1">
                        <a:lnSpc>
                          <a:spcPct val="115000"/>
                        </a:lnSpc>
                        <a:spcBef>
                          <a:spcPts val="0"/>
                        </a:spcBef>
                        <a:spcAft>
                          <a:spcPts val="0"/>
                        </a:spcAft>
                      </a:pPr>
                      <a:r>
                        <a:rPr lang="ar-SA" sz="1400">
                          <a:effectLst/>
                          <a:latin typeface="Segoe UI" panose="020B0502040204020203" pitchFamily="34" charset="0"/>
                          <a:cs typeface="Segoe UI" panose="020B0502040204020203" pitchFamily="34" charset="0"/>
                        </a:rPr>
                        <a:t> </a:t>
                      </a:r>
                      <a:endParaRPr lang="en-US" sz="1000">
                        <a:effectLst/>
                        <a:latin typeface="Segoe UI" panose="020B0502040204020203" pitchFamily="34" charset="0"/>
                        <a:ea typeface="Times New Roman" panose="02020603050405020304" pitchFamily="18" charset="0"/>
                        <a:cs typeface="Segoe UI" panose="020B0502040204020203" pitchFamily="34" charset="0"/>
                      </a:endParaRPr>
                    </a:p>
                  </a:txBody>
                  <a:tcPr marL="68580" marR="68580" marT="0" marB="0"/>
                </a:tc>
                <a:tc>
                  <a:txBody>
                    <a:bodyPr/>
                    <a:lstStyle/>
                    <a:p>
                      <a:pPr marL="0" marR="0" algn="ctr" rtl="1">
                        <a:lnSpc>
                          <a:spcPct val="115000"/>
                        </a:lnSpc>
                        <a:spcBef>
                          <a:spcPts val="0"/>
                        </a:spcBef>
                        <a:spcAft>
                          <a:spcPts val="0"/>
                        </a:spcAft>
                      </a:pPr>
                      <a:r>
                        <a:rPr lang="ar-SA" sz="1400">
                          <a:effectLst/>
                          <a:latin typeface="Segoe UI" panose="020B0502040204020203" pitchFamily="34" charset="0"/>
                          <a:cs typeface="Segoe UI" panose="020B0502040204020203" pitchFamily="34" charset="0"/>
                        </a:rPr>
                        <a:t> </a:t>
                      </a:r>
                      <a:endParaRPr lang="en-US" sz="1000">
                        <a:effectLst/>
                        <a:latin typeface="Segoe UI" panose="020B0502040204020203" pitchFamily="34" charset="0"/>
                        <a:ea typeface="Times New Roman" panose="02020603050405020304" pitchFamily="18" charset="0"/>
                        <a:cs typeface="Segoe UI" panose="020B0502040204020203" pitchFamily="34" charset="0"/>
                      </a:endParaRPr>
                    </a:p>
                  </a:txBody>
                  <a:tcPr marL="68580" marR="68580" marT="0" marB="0" anchor="ctr"/>
                </a:tc>
                <a:extLst>
                  <a:ext uri="{0D108BD9-81ED-4DB2-BD59-A6C34878D82A}">
                    <a16:rowId xmlns:a16="http://schemas.microsoft.com/office/drawing/2014/main" xmlns="" val="2255707143"/>
                  </a:ext>
                </a:extLst>
              </a:tr>
              <a:tr h="406882">
                <a:tc>
                  <a:txBody>
                    <a:bodyPr/>
                    <a:lstStyle/>
                    <a:p>
                      <a:pPr marL="0" marR="0" lvl="0" indent="0" algn="ctr" rtl="1">
                        <a:lnSpc>
                          <a:spcPct val="115000"/>
                        </a:lnSpc>
                        <a:spcBef>
                          <a:spcPts val="0"/>
                        </a:spcBef>
                        <a:spcAft>
                          <a:spcPts val="800"/>
                        </a:spcAft>
                        <a:buFont typeface="+mj-lt"/>
                        <a:buNone/>
                      </a:pPr>
                      <a:r>
                        <a:rPr lang="ar-JO" sz="1400" dirty="0">
                          <a:solidFill>
                            <a:schemeClr val="bg1"/>
                          </a:solidFill>
                          <a:effectLst/>
                          <a:latin typeface="Segoe UI" panose="020B0502040204020203" pitchFamily="34" charset="0"/>
                          <a:cs typeface="Segoe UI" panose="020B0502040204020203" pitchFamily="34" charset="0"/>
                        </a:rPr>
                        <a:t>8 </a:t>
                      </a:r>
                      <a:endParaRPr lang="en-US" sz="1100" dirty="0">
                        <a:solidFill>
                          <a:schemeClr val="bg1"/>
                        </a:solidFill>
                        <a:effectLst/>
                        <a:latin typeface="Segoe UI" panose="020B0502040204020203" pitchFamily="34" charset="0"/>
                        <a:ea typeface="Calibri" panose="020F0502020204030204" pitchFamily="34" charset="0"/>
                        <a:cs typeface="Segoe UI" panose="020B0502040204020203" pitchFamily="34" charset="0"/>
                      </a:endParaRPr>
                    </a:p>
                  </a:txBody>
                  <a:tcPr marL="68580" marR="68580" marT="0" marB="0"/>
                </a:tc>
                <a:tc>
                  <a:txBody>
                    <a:bodyPr/>
                    <a:lstStyle/>
                    <a:p>
                      <a:pPr marL="0" marR="0" algn="just" rtl="1">
                        <a:lnSpc>
                          <a:spcPct val="150000"/>
                        </a:lnSpc>
                        <a:spcBef>
                          <a:spcPts val="0"/>
                        </a:spcBef>
                        <a:spcAft>
                          <a:spcPts val="0"/>
                        </a:spcAft>
                      </a:pPr>
                      <a:r>
                        <a:rPr lang="ar-SA" sz="1600" dirty="0">
                          <a:effectLst/>
                          <a:latin typeface="Segoe UI" panose="020B0502040204020203" pitchFamily="34" charset="0"/>
                          <a:ea typeface="Simplified Arabic" panose="02020603050405020304" pitchFamily="18" charset="-78"/>
                          <a:cs typeface="Segoe UI" panose="020B0502040204020203" pitchFamily="34" charset="0"/>
                        </a:rPr>
                        <a:t>الثقافة التنظيمية</a:t>
                      </a:r>
                      <a:endParaRPr lang="en-US" sz="1050" dirty="0">
                        <a:effectLst/>
                        <a:latin typeface="Segoe UI" panose="020B0502040204020203" pitchFamily="34" charset="0"/>
                        <a:ea typeface="Arial" panose="020B0604020202020204" pitchFamily="34" charset="0"/>
                        <a:cs typeface="Segoe UI" panose="020B0502040204020203" pitchFamily="34" charset="0"/>
                      </a:endParaRPr>
                    </a:p>
                  </a:txBody>
                  <a:tcPr marL="68580" marR="68580" marT="0" marB="0" anchor="ctr"/>
                </a:tc>
                <a:tc>
                  <a:txBody>
                    <a:bodyPr/>
                    <a:lstStyle/>
                    <a:p>
                      <a:pPr marL="0" marR="0" algn="ctr" rtl="1">
                        <a:lnSpc>
                          <a:spcPct val="115000"/>
                        </a:lnSpc>
                        <a:spcBef>
                          <a:spcPts val="0"/>
                        </a:spcBef>
                        <a:spcAft>
                          <a:spcPts val="0"/>
                        </a:spcAft>
                      </a:pPr>
                      <a:r>
                        <a:rPr lang="ar-SA" sz="1400">
                          <a:effectLst/>
                          <a:latin typeface="Segoe UI" panose="020B0502040204020203" pitchFamily="34" charset="0"/>
                          <a:cs typeface="Segoe UI" panose="020B0502040204020203" pitchFamily="34" charset="0"/>
                        </a:rPr>
                        <a:t> </a:t>
                      </a:r>
                      <a:endParaRPr lang="en-US" sz="1000">
                        <a:effectLst/>
                        <a:latin typeface="Segoe UI" panose="020B0502040204020203" pitchFamily="34" charset="0"/>
                        <a:ea typeface="Times New Roman" panose="02020603050405020304" pitchFamily="18" charset="0"/>
                        <a:cs typeface="Segoe UI" panose="020B0502040204020203" pitchFamily="34" charset="0"/>
                      </a:endParaRPr>
                    </a:p>
                  </a:txBody>
                  <a:tcPr marL="68580" marR="68580" marT="0" marB="0"/>
                </a:tc>
                <a:tc>
                  <a:txBody>
                    <a:bodyPr/>
                    <a:lstStyle/>
                    <a:p>
                      <a:pPr marL="0" marR="0" algn="ctr" rtl="1">
                        <a:lnSpc>
                          <a:spcPct val="115000"/>
                        </a:lnSpc>
                        <a:spcBef>
                          <a:spcPts val="0"/>
                        </a:spcBef>
                        <a:spcAft>
                          <a:spcPts val="0"/>
                        </a:spcAft>
                      </a:pPr>
                      <a:r>
                        <a:rPr lang="ar-SA" sz="1400">
                          <a:effectLst/>
                          <a:latin typeface="Segoe UI" panose="020B0502040204020203" pitchFamily="34" charset="0"/>
                          <a:cs typeface="Segoe UI" panose="020B0502040204020203" pitchFamily="34" charset="0"/>
                        </a:rPr>
                        <a:t> </a:t>
                      </a:r>
                      <a:endParaRPr lang="en-US" sz="1000">
                        <a:effectLst/>
                        <a:latin typeface="Segoe UI" panose="020B0502040204020203" pitchFamily="34" charset="0"/>
                        <a:ea typeface="Times New Roman" panose="02020603050405020304" pitchFamily="18" charset="0"/>
                        <a:cs typeface="Segoe UI" panose="020B0502040204020203" pitchFamily="34" charset="0"/>
                      </a:endParaRPr>
                    </a:p>
                  </a:txBody>
                  <a:tcPr marL="68580" marR="68580" marT="0" marB="0" anchor="ctr"/>
                </a:tc>
                <a:extLst>
                  <a:ext uri="{0D108BD9-81ED-4DB2-BD59-A6C34878D82A}">
                    <a16:rowId xmlns:a16="http://schemas.microsoft.com/office/drawing/2014/main" xmlns="" val="2542931447"/>
                  </a:ext>
                </a:extLst>
              </a:tr>
              <a:tr h="406882">
                <a:tc>
                  <a:txBody>
                    <a:bodyPr/>
                    <a:lstStyle/>
                    <a:p>
                      <a:pPr marL="0" marR="0" lvl="0" indent="0" algn="ctr" rtl="1">
                        <a:lnSpc>
                          <a:spcPct val="115000"/>
                        </a:lnSpc>
                        <a:spcBef>
                          <a:spcPts val="0"/>
                        </a:spcBef>
                        <a:spcAft>
                          <a:spcPts val="800"/>
                        </a:spcAft>
                        <a:buFont typeface="+mj-lt"/>
                        <a:buNone/>
                      </a:pPr>
                      <a:r>
                        <a:rPr lang="ar-JO" sz="1400" dirty="0">
                          <a:solidFill>
                            <a:schemeClr val="bg1"/>
                          </a:solidFill>
                          <a:effectLst/>
                          <a:latin typeface="Segoe UI" panose="020B0502040204020203" pitchFamily="34" charset="0"/>
                          <a:cs typeface="Segoe UI" panose="020B0502040204020203" pitchFamily="34" charset="0"/>
                        </a:rPr>
                        <a:t>9</a:t>
                      </a:r>
                      <a:r>
                        <a:rPr lang="ar-SA" sz="1400" dirty="0">
                          <a:solidFill>
                            <a:schemeClr val="bg1"/>
                          </a:solidFill>
                          <a:effectLst/>
                          <a:latin typeface="Segoe UI" panose="020B0502040204020203" pitchFamily="34" charset="0"/>
                          <a:cs typeface="Segoe UI" panose="020B0502040204020203" pitchFamily="34" charset="0"/>
                        </a:rPr>
                        <a:t> </a:t>
                      </a:r>
                      <a:endParaRPr lang="en-US" sz="1100" dirty="0">
                        <a:solidFill>
                          <a:schemeClr val="bg1"/>
                        </a:solidFill>
                        <a:effectLst/>
                        <a:latin typeface="Segoe UI" panose="020B0502040204020203" pitchFamily="34" charset="0"/>
                        <a:ea typeface="Calibri" panose="020F0502020204030204" pitchFamily="34" charset="0"/>
                        <a:cs typeface="Segoe UI" panose="020B0502040204020203" pitchFamily="34" charset="0"/>
                      </a:endParaRPr>
                    </a:p>
                  </a:txBody>
                  <a:tcPr marL="68580" marR="68580" marT="0" marB="0"/>
                </a:tc>
                <a:tc>
                  <a:txBody>
                    <a:bodyPr/>
                    <a:lstStyle/>
                    <a:p>
                      <a:pPr marL="0" marR="0" algn="r" rtl="1">
                        <a:lnSpc>
                          <a:spcPct val="150000"/>
                        </a:lnSpc>
                        <a:spcBef>
                          <a:spcPts val="0"/>
                        </a:spcBef>
                        <a:spcAft>
                          <a:spcPts val="0"/>
                        </a:spcAft>
                      </a:pPr>
                      <a:r>
                        <a:rPr lang="ar-SA" sz="1600" dirty="0">
                          <a:effectLst/>
                          <a:latin typeface="Segoe UI" panose="020B0502040204020203" pitchFamily="34" charset="0"/>
                          <a:ea typeface="Simplified Arabic" panose="02020603050405020304" pitchFamily="18" charset="-78"/>
                          <a:cs typeface="Segoe UI" panose="020B0502040204020203" pitchFamily="34" charset="0"/>
                        </a:rPr>
                        <a:t>الانتماء التنظيمي</a:t>
                      </a:r>
                      <a:endParaRPr lang="en-US" sz="1050" dirty="0">
                        <a:effectLst/>
                        <a:latin typeface="Segoe UI" panose="020B0502040204020203" pitchFamily="34" charset="0"/>
                        <a:ea typeface="Arial" panose="020B0604020202020204" pitchFamily="34" charset="0"/>
                        <a:cs typeface="Segoe UI" panose="020B0502040204020203" pitchFamily="34" charset="0"/>
                      </a:endParaRPr>
                    </a:p>
                  </a:txBody>
                  <a:tcPr marL="68580" marR="68580" marT="0" marB="0" anchor="ctr"/>
                </a:tc>
                <a:tc>
                  <a:txBody>
                    <a:bodyPr/>
                    <a:lstStyle/>
                    <a:p>
                      <a:pPr marL="0" marR="0" algn="ctr" rtl="1">
                        <a:lnSpc>
                          <a:spcPct val="115000"/>
                        </a:lnSpc>
                        <a:spcBef>
                          <a:spcPts val="0"/>
                        </a:spcBef>
                        <a:spcAft>
                          <a:spcPts val="0"/>
                        </a:spcAft>
                      </a:pPr>
                      <a:r>
                        <a:rPr lang="ar-SA" sz="1400">
                          <a:effectLst/>
                          <a:latin typeface="Segoe UI" panose="020B0502040204020203" pitchFamily="34" charset="0"/>
                          <a:cs typeface="Segoe UI" panose="020B0502040204020203" pitchFamily="34" charset="0"/>
                        </a:rPr>
                        <a:t> </a:t>
                      </a:r>
                      <a:endParaRPr lang="en-US" sz="1000">
                        <a:effectLst/>
                        <a:latin typeface="Segoe UI" panose="020B0502040204020203" pitchFamily="34" charset="0"/>
                        <a:ea typeface="Times New Roman" panose="02020603050405020304" pitchFamily="18" charset="0"/>
                        <a:cs typeface="Segoe UI" panose="020B0502040204020203" pitchFamily="34" charset="0"/>
                      </a:endParaRPr>
                    </a:p>
                  </a:txBody>
                  <a:tcPr marL="68580" marR="68580" marT="0" marB="0"/>
                </a:tc>
                <a:tc>
                  <a:txBody>
                    <a:bodyPr/>
                    <a:lstStyle/>
                    <a:p>
                      <a:pPr marL="0" marR="0" algn="ctr" rtl="1">
                        <a:lnSpc>
                          <a:spcPct val="115000"/>
                        </a:lnSpc>
                        <a:spcBef>
                          <a:spcPts val="0"/>
                        </a:spcBef>
                        <a:spcAft>
                          <a:spcPts val="0"/>
                        </a:spcAft>
                      </a:pPr>
                      <a:r>
                        <a:rPr lang="ar-SA" sz="1400">
                          <a:effectLst/>
                          <a:latin typeface="Segoe UI" panose="020B0502040204020203" pitchFamily="34" charset="0"/>
                          <a:cs typeface="Segoe UI" panose="020B0502040204020203" pitchFamily="34" charset="0"/>
                        </a:rPr>
                        <a:t> </a:t>
                      </a:r>
                      <a:endParaRPr lang="en-US" sz="1000">
                        <a:effectLst/>
                        <a:latin typeface="Segoe UI" panose="020B0502040204020203" pitchFamily="34" charset="0"/>
                        <a:ea typeface="Times New Roman" panose="02020603050405020304" pitchFamily="18" charset="0"/>
                        <a:cs typeface="Segoe UI" panose="020B0502040204020203" pitchFamily="34" charset="0"/>
                      </a:endParaRPr>
                    </a:p>
                  </a:txBody>
                  <a:tcPr marL="68580" marR="68580" marT="0" marB="0" anchor="ctr"/>
                </a:tc>
                <a:extLst>
                  <a:ext uri="{0D108BD9-81ED-4DB2-BD59-A6C34878D82A}">
                    <a16:rowId xmlns:a16="http://schemas.microsoft.com/office/drawing/2014/main" xmlns="" val="2308612543"/>
                  </a:ext>
                </a:extLst>
              </a:tr>
              <a:tr h="406882">
                <a:tc>
                  <a:txBody>
                    <a:bodyPr/>
                    <a:lstStyle/>
                    <a:p>
                      <a:pPr marL="0" marR="0" lvl="0" indent="0" algn="ctr" rtl="1">
                        <a:lnSpc>
                          <a:spcPct val="115000"/>
                        </a:lnSpc>
                        <a:spcBef>
                          <a:spcPts val="0"/>
                        </a:spcBef>
                        <a:spcAft>
                          <a:spcPts val="800"/>
                        </a:spcAft>
                        <a:buFont typeface="+mj-lt"/>
                        <a:buNone/>
                      </a:pPr>
                      <a:r>
                        <a:rPr lang="ar-JO" sz="1400" dirty="0">
                          <a:solidFill>
                            <a:schemeClr val="bg1"/>
                          </a:solidFill>
                          <a:effectLst/>
                          <a:latin typeface="Segoe UI" panose="020B0502040204020203" pitchFamily="34" charset="0"/>
                          <a:cs typeface="Segoe UI" panose="020B0502040204020203" pitchFamily="34" charset="0"/>
                        </a:rPr>
                        <a:t>10 </a:t>
                      </a:r>
                      <a:endParaRPr lang="en-US" sz="1100" dirty="0">
                        <a:solidFill>
                          <a:schemeClr val="bg1"/>
                        </a:solidFill>
                        <a:effectLst/>
                        <a:latin typeface="Segoe UI" panose="020B0502040204020203" pitchFamily="34" charset="0"/>
                        <a:ea typeface="Calibri" panose="020F0502020204030204" pitchFamily="34" charset="0"/>
                        <a:cs typeface="Segoe UI" panose="020B0502040204020203" pitchFamily="34" charset="0"/>
                      </a:endParaRPr>
                    </a:p>
                  </a:txBody>
                  <a:tcPr marL="68580" marR="68580" marT="0" marB="0"/>
                </a:tc>
                <a:tc>
                  <a:txBody>
                    <a:bodyPr/>
                    <a:lstStyle/>
                    <a:p>
                      <a:pPr marL="0" marR="0" algn="r" rtl="1">
                        <a:lnSpc>
                          <a:spcPct val="150000"/>
                        </a:lnSpc>
                        <a:spcBef>
                          <a:spcPts val="0"/>
                        </a:spcBef>
                        <a:spcAft>
                          <a:spcPts val="0"/>
                        </a:spcAft>
                      </a:pPr>
                      <a:r>
                        <a:rPr lang="ar-SA" sz="1600" dirty="0">
                          <a:effectLst/>
                          <a:latin typeface="Segoe UI" panose="020B0502040204020203" pitchFamily="34" charset="0"/>
                          <a:ea typeface="Simplified Arabic" panose="02020603050405020304" pitchFamily="18" charset="-78"/>
                          <a:cs typeface="Segoe UI" panose="020B0502040204020203" pitchFamily="34" charset="0"/>
                        </a:rPr>
                        <a:t>البيئة التنظيمي</a:t>
                      </a:r>
                      <a:r>
                        <a:rPr lang="ar-JO" sz="1600" dirty="0">
                          <a:effectLst/>
                          <a:latin typeface="Segoe UI" panose="020B0502040204020203" pitchFamily="34" charset="0"/>
                          <a:ea typeface="Simplified Arabic" panose="02020603050405020304" pitchFamily="18" charset="-78"/>
                          <a:cs typeface="Segoe UI" panose="020B0502040204020203" pitchFamily="34" charset="0"/>
                        </a:rPr>
                        <a:t>ة</a:t>
                      </a:r>
                      <a:endParaRPr lang="en-US" sz="1050" dirty="0">
                        <a:effectLst/>
                        <a:latin typeface="Segoe UI" panose="020B0502040204020203" pitchFamily="34" charset="0"/>
                        <a:ea typeface="Arial" panose="020B0604020202020204" pitchFamily="34" charset="0"/>
                        <a:cs typeface="Segoe UI" panose="020B0502040204020203" pitchFamily="34" charset="0"/>
                      </a:endParaRPr>
                    </a:p>
                  </a:txBody>
                  <a:tcPr marL="68580" marR="68580" marT="0" marB="0" anchor="ctr"/>
                </a:tc>
                <a:tc>
                  <a:txBody>
                    <a:bodyPr/>
                    <a:lstStyle/>
                    <a:p>
                      <a:pPr marL="0" marR="0" algn="ctr" rtl="1">
                        <a:lnSpc>
                          <a:spcPct val="115000"/>
                        </a:lnSpc>
                        <a:spcBef>
                          <a:spcPts val="0"/>
                        </a:spcBef>
                        <a:spcAft>
                          <a:spcPts val="0"/>
                        </a:spcAft>
                      </a:pPr>
                      <a:r>
                        <a:rPr lang="ar-SA" sz="1400">
                          <a:effectLst/>
                          <a:latin typeface="Segoe UI" panose="020B0502040204020203" pitchFamily="34" charset="0"/>
                          <a:cs typeface="Segoe UI" panose="020B0502040204020203" pitchFamily="34" charset="0"/>
                        </a:rPr>
                        <a:t> </a:t>
                      </a:r>
                      <a:endParaRPr lang="en-US" sz="1000">
                        <a:effectLst/>
                        <a:latin typeface="Segoe UI" panose="020B0502040204020203" pitchFamily="34" charset="0"/>
                        <a:ea typeface="Times New Roman" panose="02020603050405020304" pitchFamily="18" charset="0"/>
                        <a:cs typeface="Segoe UI" panose="020B0502040204020203" pitchFamily="34" charset="0"/>
                      </a:endParaRPr>
                    </a:p>
                  </a:txBody>
                  <a:tcPr marL="68580" marR="68580" marT="0" marB="0"/>
                </a:tc>
                <a:tc>
                  <a:txBody>
                    <a:bodyPr/>
                    <a:lstStyle/>
                    <a:p>
                      <a:pPr marL="0" marR="0" algn="ctr" rtl="1">
                        <a:lnSpc>
                          <a:spcPct val="115000"/>
                        </a:lnSpc>
                        <a:spcBef>
                          <a:spcPts val="0"/>
                        </a:spcBef>
                        <a:spcAft>
                          <a:spcPts val="0"/>
                        </a:spcAft>
                      </a:pPr>
                      <a:r>
                        <a:rPr lang="ar-SA" sz="1400">
                          <a:effectLst/>
                          <a:latin typeface="Segoe UI" panose="020B0502040204020203" pitchFamily="34" charset="0"/>
                          <a:cs typeface="Segoe UI" panose="020B0502040204020203" pitchFamily="34" charset="0"/>
                        </a:rPr>
                        <a:t> </a:t>
                      </a:r>
                      <a:endParaRPr lang="en-US" sz="1000">
                        <a:effectLst/>
                        <a:latin typeface="Segoe UI" panose="020B0502040204020203" pitchFamily="34" charset="0"/>
                        <a:ea typeface="Times New Roman" panose="02020603050405020304" pitchFamily="18" charset="0"/>
                        <a:cs typeface="Segoe UI" panose="020B0502040204020203" pitchFamily="34" charset="0"/>
                      </a:endParaRPr>
                    </a:p>
                  </a:txBody>
                  <a:tcPr marL="68580" marR="68580" marT="0" marB="0" anchor="ctr"/>
                </a:tc>
                <a:extLst>
                  <a:ext uri="{0D108BD9-81ED-4DB2-BD59-A6C34878D82A}">
                    <a16:rowId xmlns:a16="http://schemas.microsoft.com/office/drawing/2014/main" xmlns="" val="1640285340"/>
                  </a:ext>
                </a:extLst>
              </a:tr>
              <a:tr h="345987">
                <a:tc>
                  <a:txBody>
                    <a:bodyPr/>
                    <a:lstStyle/>
                    <a:p>
                      <a:pPr marL="0" marR="0" algn="r" rtl="1">
                        <a:lnSpc>
                          <a:spcPct val="115000"/>
                        </a:lnSpc>
                        <a:spcBef>
                          <a:spcPts val="0"/>
                        </a:spcBef>
                        <a:spcAft>
                          <a:spcPts val="0"/>
                        </a:spcAft>
                      </a:pPr>
                      <a:r>
                        <a:rPr lang="ar-JO" sz="1400">
                          <a:effectLst/>
                          <a:latin typeface="Segoe UI" panose="020B0502040204020203" pitchFamily="34" charset="0"/>
                          <a:cs typeface="Segoe UI" panose="020B0502040204020203" pitchFamily="34" charset="0"/>
                        </a:rPr>
                        <a:t> </a:t>
                      </a:r>
                      <a:endParaRPr lang="en-US" sz="1000">
                        <a:effectLst/>
                        <a:latin typeface="Segoe UI" panose="020B0502040204020203" pitchFamily="34" charset="0"/>
                        <a:ea typeface="Times New Roman" panose="02020603050405020304" pitchFamily="18" charset="0"/>
                        <a:cs typeface="Segoe UI" panose="020B0502040204020203" pitchFamily="34" charset="0"/>
                      </a:endParaRPr>
                    </a:p>
                  </a:txBody>
                  <a:tcPr marL="68580" marR="68580" marT="0" marB="0"/>
                </a:tc>
                <a:tc>
                  <a:txBody>
                    <a:bodyPr/>
                    <a:lstStyle/>
                    <a:p>
                      <a:pPr marL="0" marR="0" algn="r" rtl="1">
                        <a:lnSpc>
                          <a:spcPct val="115000"/>
                        </a:lnSpc>
                        <a:spcBef>
                          <a:spcPts val="0"/>
                        </a:spcBef>
                        <a:spcAft>
                          <a:spcPts val="0"/>
                        </a:spcAft>
                      </a:pPr>
                      <a:r>
                        <a:rPr lang="ar-JO" sz="1800" dirty="0">
                          <a:effectLst/>
                          <a:latin typeface="Segoe UI" panose="020B0502040204020203" pitchFamily="34" charset="0"/>
                          <a:cs typeface="Segoe UI" panose="020B0502040204020203" pitchFamily="34" charset="0"/>
                        </a:rPr>
                        <a:t>الامتحان النهائي </a:t>
                      </a:r>
                      <a:endParaRPr lang="en-US" sz="1100" dirty="0">
                        <a:effectLst/>
                        <a:latin typeface="Segoe UI" panose="020B0502040204020203" pitchFamily="34" charset="0"/>
                        <a:ea typeface="Times New Roman" panose="02020603050405020304" pitchFamily="18" charset="0"/>
                        <a:cs typeface="Segoe UI" panose="020B0502040204020203" pitchFamily="34" charset="0"/>
                      </a:endParaRPr>
                    </a:p>
                  </a:txBody>
                  <a:tcPr marL="68580" marR="68580" marT="0" marB="0" anchor="ctr"/>
                </a:tc>
                <a:tc>
                  <a:txBody>
                    <a:bodyPr/>
                    <a:lstStyle/>
                    <a:p>
                      <a:pPr marL="0" marR="0" algn="r" rtl="1">
                        <a:lnSpc>
                          <a:spcPct val="115000"/>
                        </a:lnSpc>
                        <a:spcBef>
                          <a:spcPts val="0"/>
                        </a:spcBef>
                        <a:spcAft>
                          <a:spcPts val="0"/>
                        </a:spcAft>
                      </a:pPr>
                      <a:r>
                        <a:rPr lang="ar-SA" sz="1400">
                          <a:effectLst/>
                          <a:latin typeface="Segoe UI" panose="020B0502040204020203" pitchFamily="34" charset="0"/>
                          <a:cs typeface="Segoe UI" panose="020B0502040204020203" pitchFamily="34" charset="0"/>
                        </a:rPr>
                        <a:t> </a:t>
                      </a:r>
                      <a:endParaRPr lang="en-US" sz="1000">
                        <a:effectLst/>
                        <a:latin typeface="Segoe UI" panose="020B0502040204020203" pitchFamily="34" charset="0"/>
                        <a:ea typeface="Times New Roman" panose="02020603050405020304" pitchFamily="18" charset="0"/>
                        <a:cs typeface="Segoe UI" panose="020B0502040204020203" pitchFamily="34" charset="0"/>
                      </a:endParaRPr>
                    </a:p>
                  </a:txBody>
                  <a:tcPr marL="68580" marR="68580" marT="0" marB="0"/>
                </a:tc>
                <a:tc>
                  <a:txBody>
                    <a:bodyPr/>
                    <a:lstStyle/>
                    <a:p>
                      <a:pPr marL="0" marR="0" algn="r" rtl="1">
                        <a:lnSpc>
                          <a:spcPct val="115000"/>
                        </a:lnSpc>
                        <a:spcBef>
                          <a:spcPts val="0"/>
                        </a:spcBef>
                        <a:spcAft>
                          <a:spcPts val="0"/>
                        </a:spcAft>
                      </a:pPr>
                      <a:r>
                        <a:rPr lang="ar-SA" sz="1400" dirty="0">
                          <a:effectLst/>
                          <a:latin typeface="Segoe UI" panose="020B0502040204020203" pitchFamily="34" charset="0"/>
                          <a:cs typeface="Segoe UI" panose="020B0502040204020203" pitchFamily="34" charset="0"/>
                        </a:rPr>
                        <a:t> </a:t>
                      </a:r>
                      <a:endParaRPr lang="en-US" sz="1000" dirty="0">
                        <a:effectLst/>
                        <a:latin typeface="Segoe UI" panose="020B0502040204020203" pitchFamily="34" charset="0"/>
                        <a:ea typeface="Times New Roman" panose="02020603050405020304" pitchFamily="18" charset="0"/>
                        <a:cs typeface="Segoe UI" panose="020B0502040204020203" pitchFamily="34" charset="0"/>
                      </a:endParaRPr>
                    </a:p>
                  </a:txBody>
                  <a:tcPr marL="68580" marR="68580" marT="0" marB="0"/>
                </a:tc>
                <a:extLst>
                  <a:ext uri="{0D108BD9-81ED-4DB2-BD59-A6C34878D82A}">
                    <a16:rowId xmlns:a16="http://schemas.microsoft.com/office/drawing/2014/main" xmlns="" val="2125925656"/>
                  </a:ext>
                </a:extLst>
              </a:tr>
            </a:tbl>
          </a:graphicData>
        </a:graphic>
      </p:graphicFrame>
    </p:spTree>
    <p:extLst>
      <p:ext uri="{BB962C8B-B14F-4D97-AF65-F5344CB8AC3E}">
        <p14:creationId xmlns:p14="http://schemas.microsoft.com/office/powerpoint/2010/main" val="610540862"/>
      </p:ext>
    </p:extLst>
  </p:cSld>
  <p:clrMapOvr>
    <a:masterClrMapping/>
  </p:clrMapOvr>
  <mc:AlternateContent xmlns:mc="http://schemas.openxmlformats.org/markup-compatibility/2006" xmlns:p14="http://schemas.microsoft.com/office/powerpoint/2010/main">
    <mc:Choice Requires="p14">
      <p:transition spd="slow" p14:dur="2000" advTm="46348"/>
    </mc:Choice>
    <mc:Fallback xmlns="">
      <p:transition spd="slow" advTm="46348"/>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DC3B983C-7F28-7E5C-E24A-035E41E23212}"/>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046B9398-8C19-80AA-D150-728C73CBB1B5}"/>
              </a:ext>
            </a:extLst>
          </p:cNvPr>
          <p:cNvSpPr/>
          <p:nvPr/>
        </p:nvSpPr>
        <p:spPr>
          <a:xfrm>
            <a:off x="311175" y="1237843"/>
            <a:ext cx="11413793" cy="491223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xmlns="" id="{F09E0218-0BDE-D955-04E5-A8F2DEDD8E96}"/>
              </a:ext>
            </a:extLst>
          </p:cNvPr>
          <p:cNvSpPr txBox="1"/>
          <p:nvPr/>
        </p:nvSpPr>
        <p:spPr>
          <a:xfrm>
            <a:off x="8819534" y="1957349"/>
            <a:ext cx="2286001" cy="400110"/>
          </a:xfrm>
          <a:prstGeom prst="rect">
            <a:avLst/>
          </a:prstGeom>
          <a:noFill/>
        </p:spPr>
        <p:txBody>
          <a:bodyPr wrap="square" rtlCol="0">
            <a:spAutoFit/>
          </a:bodyPr>
          <a:lstStyle/>
          <a:p>
            <a:pPr algn="ctr"/>
            <a:r>
              <a:rPr lang="ar-JO" sz="2000" b="1" dirty="0">
                <a:solidFill>
                  <a:srgbClr val="00B0F0"/>
                </a:solidFill>
                <a:latin typeface="Segoe UI" panose="020B0502040204020203" pitchFamily="34" charset="0"/>
                <a:cs typeface="Segoe UI" panose="020B0502040204020203" pitchFamily="34" charset="0"/>
              </a:rPr>
              <a:t>مقدمة</a:t>
            </a:r>
            <a:endParaRPr lang="ar-JO" altLang="en-US" sz="2000" b="1" dirty="0">
              <a:solidFill>
                <a:srgbClr val="00B0F0"/>
              </a:solidFill>
              <a:latin typeface="Segoe UI" panose="020B0502040204020203" pitchFamily="34" charset="0"/>
              <a:cs typeface="Segoe UI" panose="020B0502040204020203" pitchFamily="34" charset="0"/>
            </a:endParaRPr>
          </a:p>
        </p:txBody>
      </p:sp>
      <p:sp>
        <p:nvSpPr>
          <p:cNvPr id="48" name="TextBox 47">
            <a:extLst>
              <a:ext uri="{FF2B5EF4-FFF2-40B4-BE49-F238E27FC236}">
                <a16:creationId xmlns:a16="http://schemas.microsoft.com/office/drawing/2014/main" xmlns="" id="{3DC493B7-3193-86AB-F79A-F3A703F183F7}"/>
              </a:ext>
            </a:extLst>
          </p:cNvPr>
          <p:cNvSpPr txBox="1"/>
          <p:nvPr/>
        </p:nvSpPr>
        <p:spPr>
          <a:xfrm>
            <a:off x="467032" y="2391844"/>
            <a:ext cx="10962968" cy="3437479"/>
          </a:xfrm>
          <a:prstGeom prst="rect">
            <a:avLst/>
          </a:prstGeom>
          <a:noFill/>
        </p:spPr>
        <p:txBody>
          <a:bodyPr wrap="square" rtlCol="0">
            <a:spAutoFit/>
          </a:bodyPr>
          <a:lstStyle/>
          <a:p>
            <a:pPr algn="just" rtl="1">
              <a:lnSpc>
                <a:spcPct val="200000"/>
              </a:lnSpc>
              <a:spcAft>
                <a:spcPts val="800"/>
              </a:spcAft>
            </a:pPr>
            <a:r>
              <a:rPr lang="ar-JO" kern="100" dirty="0">
                <a:latin typeface="Segoe UI" panose="020B0502040204020203" pitchFamily="34" charset="0"/>
                <a:cs typeface="Segoe UI" panose="020B0502040204020203" pitchFamily="34" charset="0"/>
              </a:rPr>
              <a:t>    يتصف عالم اليوم بالتغيرات السريعة والنوعية في كافة مجالات الحياة، لذلك توجب على المنظمات التعليمية وغير التعليمية أن تعي طبيعة هذه التغيرات وآثارها الإيجابية والسلبية على كافة عناصر وأنشطة المنظمة من أجل استثمارها في التخطيط السليم لأنشطة المنظمة وزيادة فاعلية الموارد البشرية والمادية فيها لتحقيق اهدافها ورؤيتها المستقبلية ودخولها مجال التنافسية.</a:t>
            </a:r>
          </a:p>
          <a:p>
            <a:pPr algn="just" rtl="1">
              <a:lnSpc>
                <a:spcPct val="200000"/>
              </a:lnSpc>
              <a:spcAft>
                <a:spcPts val="800"/>
              </a:spcAft>
            </a:pPr>
            <a:r>
              <a:rPr lang="ar-JO" kern="100" dirty="0">
                <a:latin typeface="Segoe UI" panose="020B0502040204020203" pitchFamily="34" charset="0"/>
                <a:cs typeface="Segoe UI" panose="020B0502040204020203" pitchFamily="34" charset="0"/>
              </a:rPr>
              <a:t>لذلك ارتأت المنظمات القيام بعمليات التطوير المستمرة في نظمها الإدارية كافة لتحافظ على مرونتها واستيعابها متغيرات العصر الحالي بما يخدم أهدافها .  </a:t>
            </a:r>
            <a:r>
              <a:rPr lang="ar-JO" u="sng" kern="100" dirty="0">
                <a:solidFill>
                  <a:srgbClr val="00B0F0"/>
                </a:solidFill>
                <a:latin typeface="Segoe UI" panose="020B0502040204020203" pitchFamily="34" charset="0"/>
                <a:cs typeface="Segoe UI" panose="020B0502040204020203" pitchFamily="34" charset="0"/>
              </a:rPr>
              <a:t>فما المقصود بالتطوير التنظيمي؟</a:t>
            </a:r>
            <a:endParaRPr lang="en-US" u="sng" kern="100" dirty="0">
              <a:solidFill>
                <a:srgbClr val="00B0F0"/>
              </a:solidFill>
              <a:latin typeface="Segoe UI" panose="020B0502040204020203" pitchFamily="34" charset="0"/>
              <a:cs typeface="Segoe UI" panose="020B0502040204020203" pitchFamily="34" charset="0"/>
            </a:endParaRPr>
          </a:p>
        </p:txBody>
      </p:sp>
      <p:pic>
        <p:nvPicPr>
          <p:cNvPr id="7" name="Graphic 21">
            <a:extLst>
              <a:ext uri="{FF2B5EF4-FFF2-40B4-BE49-F238E27FC236}">
                <a16:creationId xmlns:a16="http://schemas.microsoft.com/office/drawing/2014/main" xmlns="" id="{3BE78958-CD85-61D3-1207-28FD92587293}"/>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6" name="Picture 5">
            <a:extLst>
              <a:ext uri="{FF2B5EF4-FFF2-40B4-BE49-F238E27FC236}">
                <a16:creationId xmlns:a16="http://schemas.microsoft.com/office/drawing/2014/main" xmlns="" id="{32453457-9548-CE59-50E6-B56FE3465AE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37288" y="480974"/>
            <a:ext cx="3105150" cy="1476375"/>
          </a:xfrm>
          <a:prstGeom prst="rect">
            <a:avLst/>
          </a:prstGeom>
        </p:spPr>
      </p:pic>
    </p:spTree>
    <p:extLst>
      <p:ext uri="{BB962C8B-B14F-4D97-AF65-F5344CB8AC3E}">
        <p14:creationId xmlns:p14="http://schemas.microsoft.com/office/powerpoint/2010/main" val="2539765674"/>
      </p:ext>
    </p:extLst>
  </p:cSld>
  <p:clrMapOvr>
    <a:masterClrMapping/>
  </p:clrMapOvr>
  <mc:AlternateContent xmlns:mc="http://schemas.openxmlformats.org/markup-compatibility/2006" xmlns:p14="http://schemas.microsoft.com/office/powerpoint/2010/main">
    <mc:Choice Requires="p14">
      <p:transition p14:dur="10" advTm="114328"/>
    </mc:Choice>
    <mc:Fallback xmlns="">
      <p:transition advTm="114328"/>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D33FFE07-459F-C4EB-47AB-4E360AEBCE31}"/>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xmlns="" id="{F79EFDF1-84C4-22C1-43CF-328BB9AF0F46}"/>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8" name="Rectangle 27">
            <a:extLst>
              <a:ext uri="{FF2B5EF4-FFF2-40B4-BE49-F238E27FC236}">
                <a16:creationId xmlns:a16="http://schemas.microsoft.com/office/drawing/2014/main" xmlns="" id="{4AC3EBB5-486B-42D8-96F2-4D6D12E126ED}"/>
              </a:ext>
            </a:extLst>
          </p:cNvPr>
          <p:cNvSpPr/>
          <p:nvPr/>
        </p:nvSpPr>
        <p:spPr>
          <a:xfrm>
            <a:off x="3142429" y="64019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xmlns="" id="{43BE2946-C443-F392-4D3A-51FEC520E75F}"/>
              </a:ext>
            </a:extLst>
          </p:cNvPr>
          <p:cNvSpPr txBox="1"/>
          <p:nvPr/>
        </p:nvSpPr>
        <p:spPr>
          <a:xfrm>
            <a:off x="1371643" y="899652"/>
            <a:ext cx="9448714" cy="5529078"/>
          </a:xfrm>
          <a:prstGeom prst="rect">
            <a:avLst/>
          </a:prstGeom>
          <a:solidFill>
            <a:schemeClr val="bg1"/>
          </a:solidFill>
        </p:spPr>
        <p:txBody>
          <a:bodyPr wrap="square" rtlCol="0">
            <a:spAutoFit/>
          </a:bodyPr>
          <a:lstStyle/>
          <a:p>
            <a:pPr marR="0" algn="ctr" rtl="1">
              <a:lnSpc>
                <a:spcPct val="200000"/>
              </a:lnSpc>
              <a:spcBef>
                <a:spcPts val="200"/>
              </a:spcBef>
              <a:spcAft>
                <a:spcPts val="200"/>
              </a:spcAft>
              <a:tabLst>
                <a:tab pos="365760" algn="l"/>
                <a:tab pos="731520" algn="l"/>
                <a:tab pos="1097280" algn="l"/>
                <a:tab pos="1463040" algn="l"/>
                <a:tab pos="3036570" algn="l"/>
              </a:tabLst>
            </a:pPr>
            <a:r>
              <a:rPr lang="ar-JO" sz="2000" b="1" dirty="0">
                <a:solidFill>
                  <a:srgbClr val="00B0F0"/>
                </a:solidFill>
                <a:latin typeface="Segoe UI" panose="020B0502040204020203" pitchFamily="34" charset="0"/>
                <a:cs typeface="Segoe UI" panose="020B0502040204020203" pitchFamily="34" charset="0"/>
              </a:rPr>
              <a:t>نتاجات المحاضرة الرابعة </a:t>
            </a:r>
          </a:p>
          <a:p>
            <a:pPr marL="285750" marR="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Segoe UI" panose="020B0502040204020203" pitchFamily="34" charset="0"/>
                <a:ea typeface="Arial" panose="020B0604020202020204" pitchFamily="34" charset="0"/>
                <a:cs typeface="Segoe UI" panose="020B0502040204020203" pitchFamily="34" charset="0"/>
              </a:rPr>
              <a:t>مفهوم التطوير والتطوير التنظيمي</a:t>
            </a:r>
          </a:p>
          <a:p>
            <a:pPr marL="28575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Segoe UI" panose="020B0502040204020203" pitchFamily="34" charset="0"/>
                <a:ea typeface="Arial" panose="020B0604020202020204" pitchFamily="34" charset="0"/>
                <a:cs typeface="Segoe UI" panose="020B0502040204020203" pitchFamily="34" charset="0"/>
              </a:rPr>
              <a:t>أنشطة وعمليات التطوير التنظيمي</a:t>
            </a:r>
          </a:p>
          <a:p>
            <a:pPr marL="28575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Segoe UI" panose="020B0502040204020203" pitchFamily="34" charset="0"/>
                <a:ea typeface="Arial" panose="020B0604020202020204" pitchFamily="34" charset="0"/>
                <a:cs typeface="Segoe UI" panose="020B0502040204020203" pitchFamily="34" charset="0"/>
              </a:rPr>
              <a:t>التطوير والتغيير</a:t>
            </a:r>
          </a:p>
          <a:p>
            <a:pPr marL="28575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Segoe UI" panose="020B0502040204020203" pitchFamily="34" charset="0"/>
                <a:ea typeface="Arial" panose="020B0604020202020204" pitchFamily="34" charset="0"/>
                <a:cs typeface="Segoe UI" panose="020B0502040204020203" pitchFamily="34" charset="0"/>
              </a:rPr>
              <a:t>أهداف التطوير التنظيمي</a:t>
            </a:r>
          </a:p>
          <a:p>
            <a:pPr marL="28575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Segoe UI" panose="020B0502040204020203" pitchFamily="34" charset="0"/>
                <a:ea typeface="Arial" panose="020B0604020202020204" pitchFamily="34" charset="0"/>
                <a:cs typeface="Segoe UI" panose="020B0502040204020203" pitchFamily="34" charset="0"/>
              </a:rPr>
              <a:t>إيجابيات وسلبيات التطوير التنظيمي</a:t>
            </a:r>
          </a:p>
          <a:p>
            <a:pPr marL="28575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Segoe UI" panose="020B0502040204020203" pitchFamily="34" charset="0"/>
                <a:ea typeface="Arial" panose="020B0604020202020204" pitchFamily="34" charset="0"/>
                <a:cs typeface="Segoe UI" panose="020B0502040204020203" pitchFamily="34" charset="0"/>
              </a:rPr>
              <a:t>خطوات التطوير التنظيمي</a:t>
            </a:r>
          </a:p>
          <a:p>
            <a:pPr marL="28575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Segoe UI" panose="020B0502040204020203" pitchFamily="34" charset="0"/>
                <a:ea typeface="Arial" panose="020B0604020202020204" pitchFamily="34" charset="0"/>
                <a:cs typeface="Segoe UI" panose="020B0502040204020203" pitchFamily="34" charset="0"/>
              </a:rPr>
              <a:t>أساليب التطوير التنظيمي</a:t>
            </a:r>
          </a:p>
          <a:p>
            <a:pPr marL="28575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Segoe UI" panose="020B0502040204020203" pitchFamily="34" charset="0"/>
                <a:ea typeface="Arial" panose="020B0604020202020204" pitchFamily="34" charset="0"/>
                <a:cs typeface="Segoe UI" panose="020B0502040204020203" pitchFamily="34" charset="0"/>
              </a:rPr>
              <a:t>محاور التطوير التنظيمي.</a:t>
            </a:r>
          </a:p>
          <a:p>
            <a:pPr marR="0" algn="r" rtl="1">
              <a:lnSpc>
                <a:spcPct val="200000"/>
              </a:lnSpc>
              <a:spcBef>
                <a:spcPts val="200"/>
              </a:spcBef>
              <a:spcAft>
                <a:spcPts val="200"/>
              </a:spcAft>
              <a:tabLst>
                <a:tab pos="365760" algn="l"/>
                <a:tab pos="731520" algn="l"/>
                <a:tab pos="1097280" algn="l"/>
                <a:tab pos="1463040" algn="l"/>
                <a:tab pos="3036570" algn="l"/>
              </a:tabLst>
            </a:pPr>
            <a:endParaRPr lang="ar-JO" sz="1600" dirty="0">
              <a:solidFill>
                <a:srgbClr val="000000"/>
              </a:solidFill>
              <a:latin typeface="Segoe UI" panose="020B0502040204020203" pitchFamily="34" charset="0"/>
              <a:ea typeface="Arial" panose="020B0604020202020204" pitchFamily="34" charset="0"/>
              <a:cs typeface="Segoe UI" panose="020B0502040204020203" pitchFamily="34" charset="0"/>
            </a:endParaRPr>
          </a:p>
        </p:txBody>
      </p:sp>
      <p:pic>
        <p:nvPicPr>
          <p:cNvPr id="6" name="Graphic 21">
            <a:extLst>
              <a:ext uri="{FF2B5EF4-FFF2-40B4-BE49-F238E27FC236}">
                <a16:creationId xmlns:a16="http://schemas.microsoft.com/office/drawing/2014/main" xmlns="" id="{410E720B-FD12-B3CC-B838-3E11C1246F96}"/>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35557" y="102026"/>
            <a:ext cx="2305141" cy="1076343"/>
          </a:xfrm>
          <a:prstGeom prst="rect">
            <a:avLst/>
          </a:prstGeom>
        </p:spPr>
      </p:pic>
      <p:pic>
        <p:nvPicPr>
          <p:cNvPr id="9" name="Picture 8">
            <a:extLst>
              <a:ext uri="{FF2B5EF4-FFF2-40B4-BE49-F238E27FC236}">
                <a16:creationId xmlns:a16="http://schemas.microsoft.com/office/drawing/2014/main" xmlns="" id="{B2EDD529-11EB-C98E-6CDE-3FF19EC60FD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89411" y="2184069"/>
            <a:ext cx="3105150" cy="3318097"/>
          </a:xfrm>
          <a:prstGeom prst="rect">
            <a:avLst/>
          </a:prstGeom>
        </p:spPr>
      </p:pic>
    </p:spTree>
    <p:extLst>
      <p:ext uri="{BB962C8B-B14F-4D97-AF65-F5344CB8AC3E}">
        <p14:creationId xmlns:p14="http://schemas.microsoft.com/office/powerpoint/2010/main" val="3166229742"/>
      </p:ext>
    </p:extLst>
  </p:cSld>
  <p:clrMapOvr>
    <a:masterClrMapping/>
  </p:clrMapOvr>
  <mc:AlternateContent xmlns:mc="http://schemas.openxmlformats.org/markup-compatibility/2006" xmlns:p14="http://schemas.microsoft.com/office/powerpoint/2010/main">
    <mc:Choice Requires="p14">
      <p:transition spd="slow" p14:dur="2000" advTm="76762"/>
    </mc:Choice>
    <mc:Fallback xmlns="">
      <p:transition spd="slow" advTm="76762"/>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p:cNvSpPr txBox="1"/>
          <p:nvPr/>
        </p:nvSpPr>
        <p:spPr>
          <a:xfrm>
            <a:off x="1571045" y="734041"/>
            <a:ext cx="8417320" cy="400110"/>
          </a:xfrm>
          <a:prstGeom prst="rect">
            <a:avLst/>
          </a:prstGeom>
          <a:noFill/>
        </p:spPr>
        <p:txBody>
          <a:bodyPr wrap="square" rtlCol="0">
            <a:spAutoFit/>
          </a:bodyPr>
          <a:lstStyle/>
          <a:p>
            <a:pPr algn="ctr"/>
            <a:r>
              <a:rPr lang="ar-JO" sz="2000" b="1" dirty="0">
                <a:solidFill>
                  <a:srgbClr val="00B0F0"/>
                </a:solidFill>
                <a:effectLst/>
                <a:latin typeface="Segoe UI" panose="020B0502040204020203" pitchFamily="34" charset="0"/>
                <a:ea typeface="Simplified Arabic" panose="02020603050405020304" pitchFamily="18" charset="-78"/>
                <a:cs typeface="Segoe UI" panose="020B0502040204020203" pitchFamily="34" charset="0"/>
              </a:rPr>
              <a:t>مفهوم التطوير التنظيمي</a:t>
            </a:r>
            <a:endParaRPr lang="en-US" sz="2000" b="1" dirty="0">
              <a:solidFill>
                <a:srgbClr val="00B0F0"/>
              </a:solidFill>
              <a:latin typeface="Segoe UI" panose="020B0502040204020203" pitchFamily="34" charset="0"/>
              <a:cs typeface="Segoe UI" panose="020B0502040204020203" pitchFamily="34"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Rounded Corners 2">
            <a:extLst>
              <a:ext uri="{FF2B5EF4-FFF2-40B4-BE49-F238E27FC236}">
                <a16:creationId xmlns:a16="http://schemas.microsoft.com/office/drawing/2014/main" xmlns="" id="{71AFC805-1B9D-BFE7-0243-317274C5587C}"/>
              </a:ext>
            </a:extLst>
          </p:cNvPr>
          <p:cNvSpPr/>
          <p:nvPr/>
        </p:nvSpPr>
        <p:spPr>
          <a:xfrm>
            <a:off x="362537" y="1693889"/>
            <a:ext cx="11466926" cy="4430069"/>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1" algn="r" rtl="1">
              <a:lnSpc>
                <a:spcPct val="150000"/>
              </a:lnSpc>
            </a:pPr>
            <a:r>
              <a:rPr lang="ar-JO" kern="100" dirty="0">
                <a:solidFill>
                  <a:schemeClr val="tx1"/>
                </a:solidFill>
                <a:latin typeface="Segoe UI" panose="020B0502040204020203" pitchFamily="34" charset="0"/>
                <a:cs typeface="Segoe UI" panose="020B0502040204020203" pitchFamily="34" charset="0"/>
              </a:rPr>
              <a:t>تعريف التطوير لغة</a:t>
            </a:r>
          </a:p>
          <a:p>
            <a:pPr lvl="1" algn="r" rtl="1">
              <a:lnSpc>
                <a:spcPct val="150000"/>
              </a:lnSpc>
            </a:pPr>
            <a:endParaRPr lang="ar-JO" kern="100" dirty="0">
              <a:solidFill>
                <a:schemeClr val="tx1"/>
              </a:solidFill>
              <a:latin typeface="Segoe UI" panose="020B0502040204020203" pitchFamily="34" charset="0"/>
              <a:cs typeface="Segoe UI" panose="020B0502040204020203" pitchFamily="34" charset="0"/>
            </a:endParaRPr>
          </a:p>
          <a:p>
            <a:pPr lvl="1" algn="r" rtl="1">
              <a:lnSpc>
                <a:spcPct val="150000"/>
              </a:lnSpc>
            </a:pPr>
            <a:r>
              <a:rPr lang="ar-JO" b="1" i="0" dirty="0">
                <a:solidFill>
                  <a:srgbClr val="000000"/>
                </a:solidFill>
                <a:effectLst/>
                <a:latin typeface="Segoe UI" panose="020B0502040204020203" pitchFamily="34" charset="0"/>
                <a:cs typeface="Segoe UI" panose="020B0502040204020203" pitchFamily="34" charset="0"/>
              </a:rPr>
              <a:t>ا</a:t>
            </a:r>
            <a:r>
              <a:rPr lang="ar-YE" b="1" i="0" dirty="0">
                <a:solidFill>
                  <a:srgbClr val="000000"/>
                </a:solidFill>
                <a:effectLst/>
                <a:latin typeface="Segoe UI" panose="020B0502040204020203" pitchFamily="34" charset="0"/>
                <a:cs typeface="Segoe UI" panose="020B0502040204020203" pitchFamily="34" charset="0"/>
              </a:rPr>
              <a:t>لتطوير </a:t>
            </a:r>
            <a:r>
              <a:rPr lang="ar-YE" b="0" i="0" dirty="0">
                <a:solidFill>
                  <a:srgbClr val="000000"/>
                </a:solidFill>
                <a:effectLst/>
                <a:latin typeface="Segoe UI" panose="020B0502040204020203" pitchFamily="34" charset="0"/>
                <a:cs typeface="Segoe UI" panose="020B0502040204020203" pitchFamily="34" charset="0"/>
              </a:rPr>
              <a:t>: التغيير أو التحويل من طور إلى طور</a:t>
            </a:r>
            <a:r>
              <a:rPr lang="ar-JO" b="0" i="0" dirty="0">
                <a:solidFill>
                  <a:srgbClr val="000000"/>
                </a:solidFill>
                <a:effectLst/>
                <a:latin typeface="Segoe UI" panose="020B0502040204020203" pitchFamily="34" charset="0"/>
                <a:cs typeface="Segoe UI" panose="020B0502040204020203" pitchFamily="34" charset="0"/>
              </a:rPr>
              <a:t> ، وكذلك يعني التجديد والتحديث</a:t>
            </a:r>
            <a:r>
              <a:rPr lang="ar-YE" b="0" i="0" dirty="0">
                <a:solidFill>
                  <a:srgbClr val="000000"/>
                </a:solidFill>
                <a:effectLst/>
                <a:latin typeface="Segoe UI" panose="020B0502040204020203" pitchFamily="34" charset="0"/>
                <a:cs typeface="Segoe UI" panose="020B0502040204020203" pitchFamily="34" charset="0"/>
              </a:rPr>
              <a:t> .</a:t>
            </a:r>
            <a:r>
              <a:rPr lang="ar-YE" dirty="0">
                <a:latin typeface="Segoe UI" panose="020B0502040204020203" pitchFamily="34" charset="0"/>
                <a:cs typeface="Segoe UI" panose="020B0502040204020203" pitchFamily="34" charset="0"/>
              </a:rPr>
              <a:t/>
            </a:r>
            <a:br>
              <a:rPr lang="ar-YE" dirty="0">
                <a:latin typeface="Segoe UI" panose="020B0502040204020203" pitchFamily="34" charset="0"/>
                <a:cs typeface="Segoe UI" panose="020B0502040204020203" pitchFamily="34" charset="0"/>
              </a:rPr>
            </a:br>
            <a:r>
              <a:rPr lang="ar-YE" b="0" i="0" dirty="0">
                <a:solidFill>
                  <a:srgbClr val="000000"/>
                </a:solidFill>
                <a:effectLst/>
                <a:latin typeface="Segoe UI" panose="020B0502040204020203" pitchFamily="34" charset="0"/>
                <a:cs typeface="Segoe UI" panose="020B0502040204020203" pitchFamily="34" charset="0"/>
              </a:rPr>
              <a:t>و تعني كلمة " التطور" التغير التدريجي.</a:t>
            </a:r>
            <a:r>
              <a:rPr lang="ar-YE" dirty="0">
                <a:latin typeface="Segoe UI" panose="020B0502040204020203" pitchFamily="34" charset="0"/>
                <a:cs typeface="Segoe UI" panose="020B0502040204020203" pitchFamily="34" charset="0"/>
              </a:rPr>
              <a:t/>
            </a:r>
            <a:br>
              <a:rPr lang="ar-YE" dirty="0">
                <a:latin typeface="Segoe UI" panose="020B0502040204020203" pitchFamily="34" charset="0"/>
                <a:cs typeface="Segoe UI" panose="020B0502040204020203" pitchFamily="34" charset="0"/>
              </a:rPr>
            </a:br>
            <a:r>
              <a:rPr lang="ar-YE" b="0" i="0" dirty="0">
                <a:solidFill>
                  <a:srgbClr val="000000"/>
                </a:solidFill>
                <a:effectLst/>
                <a:latin typeface="Segoe UI" panose="020B0502040204020203" pitchFamily="34" charset="0"/>
                <a:cs typeface="Segoe UI" panose="020B0502040204020203" pitchFamily="34" charset="0"/>
              </a:rPr>
              <a:t>ويطلق أيضاً على " التغير التدريجي الذي يحدث في تركيب المجتمع أو العلاقات أوالنظم أوالقيم السائدة فيه ".</a:t>
            </a:r>
            <a:endParaRPr lang="ar-JO" b="0" i="0" dirty="0">
              <a:solidFill>
                <a:srgbClr val="000000"/>
              </a:solidFill>
              <a:effectLst/>
              <a:latin typeface="Segoe UI" panose="020B0502040204020203" pitchFamily="34" charset="0"/>
              <a:cs typeface="Segoe UI" panose="020B0502040204020203" pitchFamily="34" charset="0"/>
            </a:endParaRPr>
          </a:p>
          <a:p>
            <a:pPr lvl="1" algn="r" rtl="1">
              <a:lnSpc>
                <a:spcPct val="150000"/>
              </a:lnSpc>
            </a:pPr>
            <a:r>
              <a:rPr lang="ar-YE" dirty="0">
                <a:latin typeface="Segoe UI" panose="020B0502040204020203" pitchFamily="34" charset="0"/>
                <a:cs typeface="Segoe UI" panose="020B0502040204020203" pitchFamily="34" charset="0"/>
              </a:rPr>
              <a:t/>
            </a:r>
            <a:br>
              <a:rPr lang="ar-YE" dirty="0">
                <a:latin typeface="Segoe UI" panose="020B0502040204020203" pitchFamily="34" charset="0"/>
                <a:cs typeface="Segoe UI" panose="020B0502040204020203" pitchFamily="34" charset="0"/>
              </a:rPr>
            </a:br>
            <a:r>
              <a:rPr lang="ar-YE" b="1" dirty="0">
                <a:solidFill>
                  <a:srgbClr val="000000"/>
                </a:solidFill>
                <a:latin typeface="Segoe UI" panose="020B0502040204020203" pitchFamily="34" charset="0"/>
                <a:cs typeface="Segoe UI" panose="020B0502040204020203" pitchFamily="34" charset="0"/>
              </a:rPr>
              <a:t>التطوير اصطلاح</a:t>
            </a:r>
            <a:r>
              <a:rPr lang="ar-JO" b="1" dirty="0">
                <a:solidFill>
                  <a:srgbClr val="000000"/>
                </a:solidFill>
                <a:latin typeface="Segoe UI" panose="020B0502040204020203" pitchFamily="34" charset="0"/>
                <a:cs typeface="Segoe UI" panose="020B0502040204020203" pitchFamily="34" charset="0"/>
              </a:rPr>
              <a:t>ًا</a:t>
            </a:r>
            <a:r>
              <a:rPr lang="ar-YE" b="1" dirty="0">
                <a:solidFill>
                  <a:srgbClr val="000000"/>
                </a:solidFill>
                <a:latin typeface="Segoe UI" panose="020B0502040204020203" pitchFamily="34" charset="0"/>
                <a:cs typeface="Segoe UI" panose="020B0502040204020203" pitchFamily="34" charset="0"/>
              </a:rPr>
              <a:t> </a:t>
            </a:r>
            <a:r>
              <a:rPr lang="ar-JO" b="1" dirty="0">
                <a:solidFill>
                  <a:srgbClr val="000000"/>
                </a:solidFill>
                <a:latin typeface="Segoe UI" panose="020B0502040204020203" pitchFamily="34" charset="0"/>
                <a:cs typeface="Segoe UI" panose="020B0502040204020203" pitchFamily="34" charset="0"/>
              </a:rPr>
              <a:t>:</a:t>
            </a:r>
          </a:p>
          <a:p>
            <a:pPr lvl="1" algn="r" rtl="1">
              <a:lnSpc>
                <a:spcPct val="150000"/>
              </a:lnSpc>
            </a:pPr>
            <a:r>
              <a:rPr lang="ar-YE" b="0" i="0" dirty="0">
                <a:solidFill>
                  <a:srgbClr val="000000"/>
                </a:solidFill>
                <a:effectLst/>
                <a:latin typeface="Segoe UI" panose="020B0502040204020203" pitchFamily="34" charset="0"/>
                <a:cs typeface="Segoe UI" panose="020B0502040204020203" pitchFamily="34" charset="0"/>
              </a:rPr>
              <a:t>التحسين وصولاً إلى تحقيق الأهداف المرجوة بصورة أكثر كفاءة .</a:t>
            </a:r>
            <a:r>
              <a:rPr lang="ar-YE" dirty="0">
                <a:latin typeface="Segoe UI" panose="020B0502040204020203" pitchFamily="34" charset="0"/>
                <a:cs typeface="Segoe UI" panose="020B0502040204020203" pitchFamily="34" charset="0"/>
              </a:rPr>
              <a:t/>
            </a:r>
            <a:br>
              <a:rPr lang="ar-YE" dirty="0">
                <a:latin typeface="Segoe UI" panose="020B0502040204020203" pitchFamily="34" charset="0"/>
                <a:cs typeface="Segoe UI" panose="020B0502040204020203" pitchFamily="34" charset="0"/>
              </a:rPr>
            </a:br>
            <a:endParaRPr lang="ar-JO" sz="1600" kern="100" dirty="0">
              <a:solidFill>
                <a:schemeClr val="tx1"/>
              </a:solidFill>
              <a:latin typeface="Segoe UI" panose="020B0502040204020203" pitchFamily="34" charset="0"/>
              <a:cs typeface="Segoe UI" panose="020B0502040204020203" pitchFamily="34" charset="0"/>
            </a:endParaRPr>
          </a:p>
        </p:txBody>
      </p:sp>
      <p:pic>
        <p:nvPicPr>
          <p:cNvPr id="6" name="Picture 5">
            <a:extLst>
              <a:ext uri="{FF2B5EF4-FFF2-40B4-BE49-F238E27FC236}">
                <a16:creationId xmlns:a16="http://schemas.microsoft.com/office/drawing/2014/main" xmlns="" id="{F351FCA9-6648-24EA-1C15-5921621A182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0996" y="1875195"/>
            <a:ext cx="3105150" cy="1476375"/>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44844"/>
    </mc:Choice>
    <mc:Fallback xmlns="">
      <p:transition spd="slow" advTm="144844"/>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1" name="TextBox 10">
            <a:extLst>
              <a:ext uri="{FF2B5EF4-FFF2-40B4-BE49-F238E27FC236}">
                <a16:creationId xmlns:a16="http://schemas.microsoft.com/office/drawing/2014/main" xmlns="" id="{6199EBCB-7B72-8BD8-C40E-AFF383964031}"/>
              </a:ext>
            </a:extLst>
          </p:cNvPr>
          <p:cNvSpPr txBox="1"/>
          <p:nvPr/>
        </p:nvSpPr>
        <p:spPr>
          <a:xfrm>
            <a:off x="3320769" y="803154"/>
            <a:ext cx="6516913" cy="400110"/>
          </a:xfrm>
          <a:prstGeom prst="rect">
            <a:avLst/>
          </a:prstGeom>
          <a:noFill/>
        </p:spPr>
        <p:txBody>
          <a:bodyPr wrap="square">
            <a:spAutoFit/>
          </a:bodyPr>
          <a:lstStyle/>
          <a:p>
            <a:r>
              <a:rPr lang="en-US" sz="2000" kern="0" dirty="0">
                <a:solidFill>
                  <a:srgbClr val="00B0F0"/>
                </a:solidFill>
                <a:latin typeface="Segoe UI" panose="020B0502040204020203" pitchFamily="34" charset="0"/>
                <a:ea typeface="Times New Roman" panose="02020603050405020304" pitchFamily="18" charset="0"/>
                <a:cs typeface="Segoe UI" panose="020B0502040204020203" pitchFamily="34" charset="0"/>
              </a:rPr>
              <a:t>O</a:t>
            </a:r>
            <a:r>
              <a:rPr lang="en-US" sz="2000" kern="0" dirty="0">
                <a:solidFill>
                  <a:srgbClr val="00B0F0"/>
                </a:solidFill>
                <a:effectLst/>
                <a:latin typeface="Segoe UI" panose="020B0502040204020203" pitchFamily="34" charset="0"/>
                <a:ea typeface="Times New Roman" panose="02020603050405020304" pitchFamily="18" charset="0"/>
                <a:cs typeface="Segoe UI" panose="020B0502040204020203" pitchFamily="34" charset="0"/>
              </a:rPr>
              <a:t>rganizational Development </a:t>
            </a:r>
            <a:r>
              <a:rPr lang="ar-JO" sz="2000" kern="0" dirty="0">
                <a:solidFill>
                  <a:srgbClr val="00B0F0"/>
                </a:solidFill>
                <a:effectLst/>
                <a:latin typeface="Segoe UI" panose="020B0502040204020203" pitchFamily="34" charset="0"/>
                <a:ea typeface="Times New Roman" panose="02020603050405020304" pitchFamily="18" charset="0"/>
                <a:cs typeface="Segoe UI" panose="020B0502040204020203" pitchFamily="34" charset="0"/>
              </a:rPr>
              <a:t>التطوير التنظيمي</a:t>
            </a:r>
            <a:endParaRPr lang="en-US" sz="2000" dirty="0">
              <a:solidFill>
                <a:srgbClr val="00B0F0"/>
              </a:solidFill>
              <a:latin typeface="Segoe UI" panose="020B0502040204020203" pitchFamily="34" charset="0"/>
              <a:cs typeface="Segoe UI" panose="020B0502040204020203" pitchFamily="34" charset="0"/>
            </a:endParaRPr>
          </a:p>
        </p:txBody>
      </p:sp>
      <p:sp>
        <p:nvSpPr>
          <p:cNvPr id="15" name="TextBox 14">
            <a:extLst>
              <a:ext uri="{FF2B5EF4-FFF2-40B4-BE49-F238E27FC236}">
                <a16:creationId xmlns:a16="http://schemas.microsoft.com/office/drawing/2014/main" xmlns="" id="{65037DF1-D33B-3621-58C9-E2C15FCC5169}"/>
              </a:ext>
            </a:extLst>
          </p:cNvPr>
          <p:cNvSpPr txBox="1"/>
          <p:nvPr/>
        </p:nvSpPr>
        <p:spPr>
          <a:xfrm>
            <a:off x="467193" y="1405557"/>
            <a:ext cx="11257613" cy="4755469"/>
          </a:xfrm>
          <a:prstGeom prst="rect">
            <a:avLst/>
          </a:prstGeom>
          <a:solidFill>
            <a:schemeClr val="bg1"/>
          </a:solidFill>
        </p:spPr>
        <p:txBody>
          <a:bodyPr wrap="square" rtlCol="0">
            <a:spAutoFit/>
          </a:bodyPr>
          <a:lstStyle/>
          <a:p>
            <a:pPr algn="just" rtl="1">
              <a:lnSpc>
                <a:spcPct val="200000"/>
              </a:lnSpc>
            </a:pPr>
            <a:endParaRPr lang="ar-JO" sz="1600" dirty="0">
              <a:latin typeface="Segoe UI" panose="020B0502040204020203" pitchFamily="34" charset="0"/>
              <a:ea typeface="Simplified Arabic" panose="02020603050405020304" pitchFamily="18" charset="-78"/>
              <a:cs typeface="Segoe UI" panose="020B0502040204020203" pitchFamily="34" charset="0"/>
            </a:endParaRPr>
          </a:p>
          <a:p>
            <a:pPr algn="just" rtl="1">
              <a:lnSpc>
                <a:spcPct val="200000"/>
              </a:lnSpc>
            </a:pPr>
            <a:r>
              <a:rPr lang="ar-JO" sz="1600" dirty="0">
                <a:latin typeface="Segoe UI" panose="020B0502040204020203" pitchFamily="34" charset="0"/>
                <a:ea typeface="Simplified Arabic" panose="02020603050405020304" pitchFamily="18" charset="-78"/>
                <a:cs typeface="Segoe UI" panose="020B0502040204020203" pitchFamily="34" charset="0"/>
              </a:rPr>
              <a:t>تنوعت تعريفات التطوير التنظيمي اصطلاحًا بتنوع تخصصات الباحثين ومنها:</a:t>
            </a:r>
          </a:p>
          <a:p>
            <a:pPr algn="just" rtl="1">
              <a:lnSpc>
                <a:spcPct val="200000"/>
              </a:lnSpc>
            </a:pPr>
            <a:r>
              <a:rPr lang="ar-SA" sz="1800" b="1" kern="0" dirty="0">
                <a:solidFill>
                  <a:srgbClr val="000000"/>
                </a:solidFill>
                <a:effectLst/>
                <a:latin typeface="Segoe UI" panose="020B0502040204020203" pitchFamily="34" charset="0"/>
                <a:ea typeface="Times New Roman" panose="02020603050405020304" pitchFamily="18" charset="0"/>
                <a:cs typeface="Segoe UI" panose="020B0502040204020203" pitchFamily="34" charset="0"/>
              </a:rPr>
              <a:t>التطور التنظيمي</a:t>
            </a:r>
            <a:r>
              <a:rPr lang="ar-JO" sz="1800" b="1" kern="0" dirty="0">
                <a:solidFill>
                  <a:srgbClr val="000000"/>
                </a:solidFill>
                <a:effectLst/>
                <a:latin typeface="Segoe UI" panose="020B0502040204020203" pitchFamily="34" charset="0"/>
                <a:ea typeface="Times New Roman" panose="02020603050405020304" pitchFamily="18" charset="0"/>
                <a:cs typeface="Segoe UI" panose="020B0502040204020203" pitchFamily="34" charset="0"/>
              </a:rPr>
              <a:t>:</a:t>
            </a:r>
            <a:r>
              <a:rPr lang="en-US" sz="1800" b="1" kern="0" dirty="0">
                <a:solidFill>
                  <a:srgbClr val="000000"/>
                </a:solidFill>
                <a:effectLst/>
                <a:latin typeface="Segoe UI" panose="020B0502040204020203" pitchFamily="34" charset="0"/>
                <a:ea typeface="Times New Roman" panose="02020603050405020304" pitchFamily="18" charset="0"/>
                <a:cs typeface="Segoe UI" panose="020B0502040204020203" pitchFamily="34" charset="0"/>
              </a:rPr>
              <a:t> organizational development</a:t>
            </a:r>
            <a:r>
              <a:rPr lang="en-US" sz="1800" kern="0" dirty="0">
                <a:solidFill>
                  <a:srgbClr val="000000"/>
                </a:solidFill>
                <a:effectLst/>
                <a:latin typeface="Segoe UI" panose="020B0502040204020203" pitchFamily="34" charset="0"/>
                <a:ea typeface="Times New Roman" panose="02020603050405020304" pitchFamily="18" charset="0"/>
                <a:cs typeface="Segoe UI" panose="020B0502040204020203" pitchFamily="34" charset="0"/>
              </a:rPr>
              <a:t> </a:t>
            </a:r>
            <a:r>
              <a:rPr lang="ar-SA" sz="1800" kern="0" dirty="0">
                <a:solidFill>
                  <a:srgbClr val="000000"/>
                </a:solidFill>
                <a:effectLst/>
                <a:latin typeface="Segoe UI" panose="020B0502040204020203" pitchFamily="34" charset="0"/>
                <a:ea typeface="Times New Roman" panose="02020603050405020304" pitchFamily="18" charset="0"/>
                <a:cs typeface="Segoe UI" panose="020B0502040204020203" pitchFamily="34" charset="0"/>
              </a:rPr>
              <a:t>هو </a:t>
            </a:r>
            <a:r>
              <a:rPr lang="ar-JO" sz="1800" kern="0" dirty="0">
                <a:solidFill>
                  <a:srgbClr val="000000"/>
                </a:solidFill>
                <a:effectLst/>
                <a:latin typeface="Segoe UI" panose="020B0502040204020203" pitchFamily="34" charset="0"/>
                <a:ea typeface="Times New Roman" panose="02020603050405020304" pitchFamily="18" charset="0"/>
                <a:cs typeface="Segoe UI" panose="020B0502040204020203" pitchFamily="34" charset="0"/>
              </a:rPr>
              <a:t>عملية التغيير المنظمة </a:t>
            </a:r>
            <a:r>
              <a:rPr lang="ar-SA" sz="1800" kern="0" dirty="0">
                <a:solidFill>
                  <a:srgbClr val="000000"/>
                </a:solidFill>
                <a:effectLst/>
                <a:latin typeface="Segoe UI" panose="020B0502040204020203" pitchFamily="34" charset="0"/>
                <a:ea typeface="Times New Roman" panose="02020603050405020304" pitchFamily="18" charset="0"/>
                <a:cs typeface="Segoe UI" panose="020B0502040204020203" pitchFamily="34" charset="0"/>
              </a:rPr>
              <a:t>المخطط</a:t>
            </a:r>
            <a:r>
              <a:rPr lang="ar-JO" sz="1800" kern="0" dirty="0">
                <a:solidFill>
                  <a:srgbClr val="000000"/>
                </a:solidFill>
                <a:effectLst/>
                <a:latin typeface="Segoe UI" panose="020B0502040204020203" pitchFamily="34" charset="0"/>
                <a:ea typeface="Times New Roman" panose="02020603050405020304" pitchFamily="18" charset="0"/>
                <a:cs typeface="Segoe UI" panose="020B0502040204020203" pitchFamily="34" charset="0"/>
              </a:rPr>
              <a:t> لها</a:t>
            </a:r>
            <a:r>
              <a:rPr lang="en-US" sz="1800" kern="0" dirty="0">
                <a:solidFill>
                  <a:srgbClr val="000000"/>
                </a:solidFill>
                <a:effectLst/>
                <a:latin typeface="Segoe UI" panose="020B0502040204020203" pitchFamily="34" charset="0"/>
                <a:ea typeface="Times New Roman" panose="02020603050405020304" pitchFamily="18" charset="0"/>
                <a:cs typeface="Segoe UI" panose="020B0502040204020203" pitchFamily="34" charset="0"/>
              </a:rPr>
              <a:t> </a:t>
            </a:r>
            <a:r>
              <a:rPr lang="ar-SA" sz="1800" kern="0" dirty="0">
                <a:solidFill>
                  <a:srgbClr val="000000"/>
                </a:solidFill>
                <a:effectLst/>
                <a:latin typeface="Segoe UI" panose="020B0502040204020203" pitchFamily="34" charset="0"/>
                <a:ea typeface="Times New Roman" panose="02020603050405020304" pitchFamily="18" charset="0"/>
                <a:cs typeface="Segoe UI" panose="020B0502040204020203" pitchFamily="34" charset="0"/>
              </a:rPr>
              <a:t>وذلك </a:t>
            </a:r>
            <a:r>
              <a:rPr lang="ar-JO" sz="1800" kern="0" dirty="0">
                <a:solidFill>
                  <a:srgbClr val="000000"/>
                </a:solidFill>
                <a:effectLst/>
                <a:latin typeface="Segoe UI" panose="020B0502040204020203" pitchFamily="34" charset="0"/>
                <a:ea typeface="Times New Roman" panose="02020603050405020304" pitchFamily="18" charset="0"/>
                <a:cs typeface="Segoe UI" panose="020B0502040204020203" pitchFamily="34" charset="0"/>
              </a:rPr>
              <a:t>لت</a:t>
            </a:r>
            <a:r>
              <a:rPr lang="ar-SA" sz="1800" kern="0" dirty="0">
                <a:solidFill>
                  <a:srgbClr val="000000"/>
                </a:solidFill>
                <a:effectLst/>
                <a:latin typeface="Segoe UI" panose="020B0502040204020203" pitchFamily="34" charset="0"/>
                <a:ea typeface="Times New Roman" panose="02020603050405020304" pitchFamily="18" charset="0"/>
                <a:cs typeface="Segoe UI" panose="020B0502040204020203" pitchFamily="34" charset="0"/>
              </a:rPr>
              <a:t>حويل المنظمة من منظمة فعالة إلى منظمة أكثر فاعلية؛ والتغيير المخطط هو التغيير المدروس وليس هدفاً في حد ذاته وإنما أداة وأسلوب لتحقيق هدف</a:t>
            </a:r>
            <a:r>
              <a:rPr lang="ar-JO" sz="1800" kern="0" dirty="0">
                <a:solidFill>
                  <a:srgbClr val="000000"/>
                </a:solidFill>
                <a:effectLst/>
                <a:latin typeface="Segoe UI" panose="020B0502040204020203" pitchFamily="34" charset="0"/>
                <a:ea typeface="Times New Roman" panose="02020603050405020304" pitchFamily="18" charset="0"/>
                <a:cs typeface="Segoe UI" panose="020B0502040204020203" pitchFamily="34" charset="0"/>
              </a:rPr>
              <a:t>.</a:t>
            </a:r>
          </a:p>
          <a:p>
            <a:pPr algn="just" rtl="1">
              <a:lnSpc>
                <a:spcPct val="200000"/>
              </a:lnSpc>
            </a:pPr>
            <a:r>
              <a:rPr lang="ar-SA" sz="1800" b="1" kern="0" dirty="0">
                <a:solidFill>
                  <a:srgbClr val="000000"/>
                </a:solidFill>
                <a:effectLst/>
                <a:latin typeface="Segoe UI" panose="020B0502040204020203" pitchFamily="34" charset="0"/>
                <a:ea typeface="Times New Roman" panose="02020603050405020304" pitchFamily="18" charset="0"/>
                <a:cs typeface="Segoe UI" panose="020B0502040204020203" pitchFamily="34" charset="0"/>
              </a:rPr>
              <a:t>التطوير التنظيمي</a:t>
            </a:r>
            <a:r>
              <a:rPr lang="ar-JO" sz="1800" b="1" kern="0" dirty="0">
                <a:solidFill>
                  <a:srgbClr val="000000"/>
                </a:solidFill>
                <a:effectLst/>
                <a:latin typeface="Segoe UI" panose="020B0502040204020203" pitchFamily="34" charset="0"/>
                <a:ea typeface="Times New Roman" panose="02020603050405020304" pitchFamily="18" charset="0"/>
                <a:cs typeface="Segoe UI" panose="020B0502040204020203" pitchFamily="34" charset="0"/>
              </a:rPr>
              <a:t>:</a:t>
            </a:r>
            <a:r>
              <a:rPr lang="ar-SA" sz="1800" b="1" kern="0" dirty="0">
                <a:solidFill>
                  <a:srgbClr val="000000"/>
                </a:solidFill>
                <a:effectLst/>
                <a:latin typeface="Segoe UI" panose="020B0502040204020203" pitchFamily="34" charset="0"/>
                <a:ea typeface="Times New Roman" panose="02020603050405020304" pitchFamily="18" charset="0"/>
                <a:cs typeface="Segoe UI" panose="020B0502040204020203" pitchFamily="34" charset="0"/>
              </a:rPr>
              <a:t>  </a:t>
            </a:r>
            <a:r>
              <a:rPr lang="ar-SA" sz="1800" kern="0" dirty="0">
                <a:solidFill>
                  <a:srgbClr val="000000"/>
                </a:solidFill>
                <a:effectLst/>
                <a:latin typeface="Segoe UI" panose="020B0502040204020203" pitchFamily="34" charset="0"/>
                <a:ea typeface="Times New Roman" panose="02020603050405020304" pitchFamily="18" charset="0"/>
                <a:cs typeface="Segoe UI" panose="020B0502040204020203" pitchFamily="34" charset="0"/>
              </a:rPr>
              <a:t>خطة طويلة الأجل </a:t>
            </a:r>
            <a:r>
              <a:rPr lang="ar-JO" sz="1800" kern="0" dirty="0">
                <a:solidFill>
                  <a:srgbClr val="000000"/>
                </a:solidFill>
                <a:effectLst/>
                <a:latin typeface="Segoe UI" panose="020B0502040204020203" pitchFamily="34" charset="0"/>
                <a:ea typeface="Times New Roman" panose="02020603050405020304" pitchFamily="18" charset="0"/>
                <a:cs typeface="Segoe UI" panose="020B0502040204020203" pitchFamily="34" charset="0"/>
              </a:rPr>
              <a:t>تهدف</a:t>
            </a:r>
            <a:r>
              <a:rPr lang="ar-SA" sz="1800" kern="0" dirty="0">
                <a:solidFill>
                  <a:srgbClr val="000000"/>
                </a:solidFill>
                <a:effectLst/>
                <a:latin typeface="Segoe UI" panose="020B0502040204020203" pitchFamily="34" charset="0"/>
                <a:ea typeface="Times New Roman" panose="02020603050405020304" pitchFamily="18" charset="0"/>
                <a:cs typeface="Segoe UI" panose="020B0502040204020203" pitchFamily="34" charset="0"/>
              </a:rPr>
              <a:t> إلى زيادة قدرة التنظيم على مواجهة التغيرات </a:t>
            </a:r>
            <a:r>
              <a:rPr lang="ar-JO" sz="1800" kern="0" dirty="0">
                <a:solidFill>
                  <a:srgbClr val="000000"/>
                </a:solidFill>
                <a:effectLst/>
                <a:latin typeface="Segoe UI" panose="020B0502040204020203" pitchFamily="34" charset="0"/>
                <a:ea typeface="Times New Roman" panose="02020603050405020304" pitchFamily="18" charset="0"/>
                <a:cs typeface="Segoe UI" panose="020B0502040204020203" pitchFamily="34" charset="0"/>
              </a:rPr>
              <a:t>المستقبلية </a:t>
            </a:r>
            <a:r>
              <a:rPr lang="ar-SA" sz="1800" kern="0" dirty="0">
                <a:solidFill>
                  <a:srgbClr val="000000"/>
                </a:solidFill>
                <a:effectLst/>
                <a:latin typeface="Segoe UI" panose="020B0502040204020203" pitchFamily="34" charset="0"/>
                <a:ea typeface="Times New Roman" panose="02020603050405020304" pitchFamily="18" charset="0"/>
                <a:cs typeface="Segoe UI" panose="020B0502040204020203" pitchFamily="34" charset="0"/>
              </a:rPr>
              <a:t>ومواكبة المست</a:t>
            </a:r>
            <a:r>
              <a:rPr lang="ar-JO" sz="1800" kern="0" dirty="0">
                <a:solidFill>
                  <a:srgbClr val="000000"/>
                </a:solidFill>
                <a:effectLst/>
                <a:latin typeface="Segoe UI" panose="020B0502040204020203" pitchFamily="34" charset="0"/>
                <a:ea typeface="Times New Roman" panose="02020603050405020304" pitchFamily="18" charset="0"/>
                <a:cs typeface="Segoe UI" panose="020B0502040204020203" pitchFamily="34" charset="0"/>
              </a:rPr>
              <a:t>جدات</a:t>
            </a:r>
            <a:r>
              <a:rPr lang="ar-SA" sz="1800" kern="0" dirty="0">
                <a:solidFill>
                  <a:srgbClr val="000000"/>
                </a:solidFill>
                <a:effectLst/>
                <a:latin typeface="Segoe UI" panose="020B0502040204020203" pitchFamily="34" charset="0"/>
                <a:ea typeface="Times New Roman" panose="02020603050405020304" pitchFamily="18" charset="0"/>
                <a:cs typeface="Segoe UI" panose="020B0502040204020203" pitchFamily="34" charset="0"/>
              </a:rPr>
              <a:t> التي تفرضها الظروف المتغيرة للتصدى للمشكلات المحتملة وحلها بما يحقق الفعالية في أداء هذه المنظمات</a:t>
            </a:r>
            <a:endParaRPr lang="en-US" sz="1800" kern="100" dirty="0">
              <a:solidFill>
                <a:srgbClr val="000000"/>
              </a:solidFill>
              <a:effectLst/>
              <a:latin typeface="Segoe UI" panose="020B0502040204020203" pitchFamily="34" charset="0"/>
              <a:ea typeface="Calibri" panose="020F0502020204030204" pitchFamily="34" charset="0"/>
              <a:cs typeface="Segoe UI" panose="020B0502040204020203" pitchFamily="34" charset="0"/>
            </a:endParaRPr>
          </a:p>
          <a:p>
            <a:pPr algn="just" rtl="1">
              <a:lnSpc>
                <a:spcPct val="200000"/>
              </a:lnSpc>
            </a:pPr>
            <a:r>
              <a:rPr lang="ar-YE" sz="1600" dirty="0">
                <a:latin typeface="Segoe UI" panose="020B0502040204020203" pitchFamily="34" charset="0"/>
                <a:cs typeface="Segoe UI" panose="020B0502040204020203" pitchFamily="34" charset="0"/>
              </a:rPr>
              <a:t>كما يعرف على أنه جهد مخطط على مستوى المنظمة ككل، يتم إحداثه من خلال الإدارة العليا في المؤسسة، لزيادة فعالية المؤسسة عن طريق استخدام أساليب المعرفة السلوكية في إدارة العمليات</a:t>
            </a:r>
            <a:r>
              <a:rPr lang="ar-JO" sz="1600" dirty="0">
                <a:latin typeface="Segoe UI" panose="020B0502040204020203" pitchFamily="34" charset="0"/>
                <a:cs typeface="Segoe UI" panose="020B0502040204020203" pitchFamily="34" charset="0"/>
              </a:rPr>
              <a:t>.</a:t>
            </a:r>
            <a:endParaRPr lang="en-US" sz="1600" dirty="0">
              <a:latin typeface="Segoe UI" panose="020B0502040204020203" pitchFamily="34" charset="0"/>
              <a:cs typeface="Segoe UI" panose="020B0502040204020203" pitchFamily="34" charset="0"/>
            </a:endParaRPr>
          </a:p>
        </p:txBody>
      </p:sp>
      <p:pic>
        <p:nvPicPr>
          <p:cNvPr id="4" name="Picture 3">
            <a:extLst>
              <a:ext uri="{FF2B5EF4-FFF2-40B4-BE49-F238E27FC236}">
                <a16:creationId xmlns:a16="http://schemas.microsoft.com/office/drawing/2014/main" xmlns="" id="{31E1C8F4-3FDB-C02F-8595-48F73419618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8544" y="1405557"/>
            <a:ext cx="2562225" cy="1100406"/>
          </a:xfrm>
          <a:prstGeom prst="rect">
            <a:avLst/>
          </a:prstGeom>
        </p:spPr>
      </p:pic>
    </p:spTree>
  </p:cSld>
  <p:clrMapOvr>
    <a:masterClrMapping/>
  </p:clrMapOvr>
  <p:transition spd="slow" advTm="188070">
    <p:comb/>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839449" y="1507809"/>
            <a:ext cx="10756563" cy="462241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200000"/>
              </a:lnSpc>
            </a:pPr>
            <a:endParaRPr lang="ar-JO" sz="1600" dirty="0">
              <a:solidFill>
                <a:schemeClr val="tx1"/>
              </a:solidFill>
              <a:latin typeface="Segoe UI" panose="020B0502040204020203" pitchFamily="34" charset="0"/>
              <a:cs typeface="Segoe UI" panose="020B0502040204020203" pitchFamily="34" charset="0"/>
            </a:endParaRPr>
          </a:p>
          <a:p>
            <a:pPr algn="r" rtl="1"/>
            <a:r>
              <a:rPr lang="ar-JO" b="1" dirty="0">
                <a:solidFill>
                  <a:schemeClr val="tx1"/>
                </a:solidFill>
                <a:latin typeface="Segoe UI" panose="020B0502040204020203" pitchFamily="34" charset="0"/>
                <a:cs typeface="Segoe UI" panose="020B0502040204020203" pitchFamily="34" charset="0"/>
              </a:rPr>
              <a:t>تأسيسًا لما سبق فإن التطوير التظيمي يختص بـــِ</a:t>
            </a:r>
            <a:endParaRPr lang="ar-JO" b="1" i="0" dirty="0">
              <a:solidFill>
                <a:schemeClr val="tx1"/>
              </a:solidFill>
              <a:effectLst/>
              <a:latin typeface="Segoe UI" panose="020B0502040204020203" pitchFamily="34" charset="0"/>
              <a:cs typeface="Segoe UI" panose="020B0502040204020203" pitchFamily="34" charset="0"/>
            </a:endParaRPr>
          </a:p>
          <a:p>
            <a:pPr algn="r" rtl="1"/>
            <a:endParaRPr lang="ar-JO" sz="1600" dirty="0">
              <a:solidFill>
                <a:srgbClr val="394960"/>
              </a:solidFill>
              <a:latin typeface="Segoe UI" panose="020B0502040204020203" pitchFamily="34" charset="0"/>
              <a:cs typeface="Segoe UI" panose="020B0502040204020203" pitchFamily="34" charset="0"/>
            </a:endParaRPr>
          </a:p>
          <a:p>
            <a:pPr marL="285750" indent="-285750" algn="just" rtl="1">
              <a:lnSpc>
                <a:spcPct val="150000"/>
              </a:lnSpc>
              <a:buFont typeface="Wingdings" panose="05000000000000000000" pitchFamily="2" charset="2"/>
              <a:buChar char="Ø"/>
            </a:pPr>
            <a:r>
              <a:rPr lang="ar-JO" sz="1600" dirty="0">
                <a:solidFill>
                  <a:schemeClr val="tx1"/>
                </a:solidFill>
                <a:latin typeface="Segoe UI" panose="020B0502040204020203" pitchFamily="34" charset="0"/>
                <a:cs typeface="Segoe UI" panose="020B0502040204020203" pitchFamily="34" charset="0"/>
              </a:rPr>
              <a:t>ال</a:t>
            </a:r>
            <a:r>
              <a:rPr lang="ar-YE" sz="1600" b="0" i="0" dirty="0">
                <a:solidFill>
                  <a:schemeClr val="tx1"/>
                </a:solidFill>
                <a:effectLst/>
                <a:latin typeface="Segoe UI" panose="020B0502040204020203" pitchFamily="34" charset="0"/>
                <a:cs typeface="Segoe UI" panose="020B0502040204020203" pitchFamily="34" charset="0"/>
              </a:rPr>
              <a:t>تطوير التنظيمي هو مجال </a:t>
            </a:r>
            <a:r>
              <a:rPr lang="ar-JO" sz="1600" b="0" i="0" dirty="0">
                <a:solidFill>
                  <a:schemeClr val="tx1"/>
                </a:solidFill>
                <a:effectLst/>
                <a:latin typeface="Segoe UI" panose="020B0502040204020203" pitchFamily="34" charset="0"/>
                <a:cs typeface="Segoe UI" panose="020B0502040204020203" pitchFamily="34" charset="0"/>
              </a:rPr>
              <a:t>إداري</a:t>
            </a:r>
            <a:r>
              <a:rPr lang="ar-YE" sz="1600" b="0" i="0" dirty="0">
                <a:solidFill>
                  <a:schemeClr val="tx1"/>
                </a:solidFill>
                <a:effectLst/>
                <a:latin typeface="Segoe UI" panose="020B0502040204020203" pitchFamily="34" charset="0"/>
                <a:cs typeface="Segoe UI" panose="020B0502040204020203" pitchFamily="34" charset="0"/>
              </a:rPr>
              <a:t> </a:t>
            </a:r>
            <a:r>
              <a:rPr lang="ar-JO" sz="1600" b="0" i="0" dirty="0">
                <a:solidFill>
                  <a:schemeClr val="tx1"/>
                </a:solidFill>
                <a:effectLst/>
                <a:latin typeface="Segoe UI" panose="020B0502040204020203" pitchFamily="34" charset="0"/>
                <a:cs typeface="Segoe UI" panose="020B0502040204020203" pitchFamily="34" charset="0"/>
              </a:rPr>
              <a:t>يسعى ل</a:t>
            </a:r>
            <a:r>
              <a:rPr lang="ar-YE" sz="1600" b="0" i="0" dirty="0">
                <a:solidFill>
                  <a:schemeClr val="tx1"/>
                </a:solidFill>
                <a:effectLst/>
                <a:latin typeface="Segoe UI" panose="020B0502040204020203" pitchFamily="34" charset="0"/>
                <a:cs typeface="Segoe UI" panose="020B0502040204020203" pitchFamily="34" charset="0"/>
              </a:rPr>
              <a:t>تحسين وتعزيز قدرة المنظمة على التكيف بشكل عام. </a:t>
            </a:r>
            <a:endParaRPr lang="ar-JO" sz="1600" b="0" i="0" dirty="0">
              <a:solidFill>
                <a:schemeClr val="tx1"/>
              </a:solidFill>
              <a:effectLst/>
              <a:latin typeface="Segoe UI" panose="020B0502040204020203" pitchFamily="34" charset="0"/>
              <a:cs typeface="Segoe UI" panose="020B0502040204020203" pitchFamily="34" charset="0"/>
            </a:endParaRPr>
          </a:p>
          <a:p>
            <a:pPr marL="285750" indent="-285750" algn="just" rtl="1">
              <a:lnSpc>
                <a:spcPct val="150000"/>
              </a:lnSpc>
              <a:buFont typeface="Wingdings" panose="05000000000000000000" pitchFamily="2" charset="2"/>
              <a:buChar char="Ø"/>
            </a:pPr>
            <a:r>
              <a:rPr lang="ar-YE" sz="1600" b="0" i="0" dirty="0">
                <a:solidFill>
                  <a:schemeClr val="tx1"/>
                </a:solidFill>
                <a:effectLst/>
                <a:latin typeface="Segoe UI" panose="020B0502040204020203" pitchFamily="34" charset="0"/>
                <a:cs typeface="Segoe UI" panose="020B0502040204020203" pitchFamily="34" charset="0"/>
              </a:rPr>
              <a:t>يشمل </a:t>
            </a:r>
            <a:r>
              <a:rPr lang="ar-JO" sz="1600" b="0" i="0" dirty="0">
                <a:solidFill>
                  <a:schemeClr val="tx1"/>
                </a:solidFill>
                <a:effectLst/>
                <a:latin typeface="Segoe UI" panose="020B0502040204020203" pitchFamily="34" charset="0"/>
                <a:cs typeface="Segoe UI" panose="020B0502040204020203" pitchFamily="34" charset="0"/>
              </a:rPr>
              <a:t>الخطط الاستراتيجية </a:t>
            </a:r>
            <a:r>
              <a:rPr lang="ar-YE" sz="1600" b="0" i="0" dirty="0">
                <a:solidFill>
                  <a:schemeClr val="tx1"/>
                </a:solidFill>
                <a:effectLst/>
                <a:latin typeface="Segoe UI" panose="020B0502040204020203" pitchFamily="34" charset="0"/>
                <a:cs typeface="Segoe UI" panose="020B0502040204020203" pitchFamily="34" charset="0"/>
              </a:rPr>
              <a:t>لتحسين </a:t>
            </a:r>
            <a:r>
              <a:rPr lang="ar-JO" sz="1600" b="0" i="0" dirty="0">
                <a:solidFill>
                  <a:schemeClr val="tx1"/>
                </a:solidFill>
                <a:effectLst/>
                <a:latin typeface="Segoe UI" panose="020B0502040204020203" pitchFamily="34" charset="0"/>
                <a:cs typeface="Segoe UI" panose="020B0502040204020203" pitchFamily="34" charset="0"/>
              </a:rPr>
              <a:t>عناصر </a:t>
            </a:r>
            <a:r>
              <a:rPr lang="ar-JO" sz="1600" dirty="0">
                <a:solidFill>
                  <a:schemeClr val="tx1"/>
                </a:solidFill>
                <a:latin typeface="Segoe UI" panose="020B0502040204020203" pitchFamily="34" charset="0"/>
                <a:cs typeface="Segoe UI" panose="020B0502040204020203" pitchFamily="34" charset="0"/>
              </a:rPr>
              <a:t>ا</a:t>
            </a:r>
            <a:r>
              <a:rPr lang="ar-YE" sz="1600" b="0" i="0" dirty="0">
                <a:solidFill>
                  <a:schemeClr val="tx1"/>
                </a:solidFill>
                <a:effectLst/>
                <a:latin typeface="Segoe UI" panose="020B0502040204020203" pitchFamily="34" charset="0"/>
                <a:cs typeface="Segoe UI" panose="020B0502040204020203" pitchFamily="34" charset="0"/>
              </a:rPr>
              <a:t>لمنظمة ، مثل الهيكل والعملية والأشخاص.</a:t>
            </a:r>
          </a:p>
          <a:p>
            <a:pPr marL="285750" indent="-285750" algn="just" rtl="1">
              <a:lnSpc>
                <a:spcPct val="150000"/>
              </a:lnSpc>
              <a:buFont typeface="Wingdings" panose="05000000000000000000" pitchFamily="2" charset="2"/>
              <a:buChar char="Ø"/>
            </a:pPr>
            <a:r>
              <a:rPr lang="ar-YE" sz="1600" b="0" i="0" dirty="0">
                <a:solidFill>
                  <a:schemeClr val="tx1"/>
                </a:solidFill>
                <a:effectLst/>
                <a:latin typeface="Segoe UI" panose="020B0502040204020203" pitchFamily="34" charset="0"/>
                <a:cs typeface="Segoe UI" panose="020B0502040204020203" pitchFamily="34" charset="0"/>
              </a:rPr>
              <a:t>يعزز التطوير التنظيمي التغييرات الإيجابية والنمو داخل المنظمة التي تمكن من مواءمة الأهداف التنظيمية وتحقيقها والحفاظ على قدرتها التنافسية ، </a:t>
            </a:r>
            <a:endParaRPr lang="ar-JO" sz="1600" b="0" i="0" dirty="0">
              <a:solidFill>
                <a:schemeClr val="tx1"/>
              </a:solidFill>
              <a:effectLst/>
              <a:latin typeface="Segoe UI" panose="020B0502040204020203" pitchFamily="34" charset="0"/>
              <a:cs typeface="Segoe UI" panose="020B0502040204020203" pitchFamily="34" charset="0"/>
            </a:endParaRPr>
          </a:p>
          <a:p>
            <a:pPr marL="285750" indent="-285750" algn="just" rtl="1">
              <a:lnSpc>
                <a:spcPct val="150000"/>
              </a:lnSpc>
              <a:buFont typeface="Wingdings" panose="05000000000000000000" pitchFamily="2" charset="2"/>
              <a:buChar char="Ø"/>
            </a:pPr>
            <a:r>
              <a:rPr lang="ar-JO" sz="1600" b="0" i="0" dirty="0">
                <a:solidFill>
                  <a:schemeClr val="tx1"/>
                </a:solidFill>
                <a:effectLst/>
                <a:latin typeface="Segoe UI" panose="020B0502040204020203" pitchFamily="34" charset="0"/>
                <a:cs typeface="Segoe UI" panose="020B0502040204020203" pitchFamily="34" charset="0"/>
              </a:rPr>
              <a:t>يتيح المجال للتفكير بالمنظمة باعتبارها </a:t>
            </a:r>
            <a:r>
              <a:rPr lang="ar-YE" sz="1600" b="0" i="0" dirty="0">
                <a:solidFill>
                  <a:schemeClr val="tx1"/>
                </a:solidFill>
                <a:effectLst/>
                <a:latin typeface="Segoe UI" panose="020B0502040204020203" pitchFamily="34" charset="0"/>
                <a:cs typeface="Segoe UI" panose="020B0502040204020203" pitchFamily="34" charset="0"/>
              </a:rPr>
              <a:t>أنظمة متطورة وأي تعزيز أو تغيير في أي مجال يمكن أن يؤثر على أداء المنظمة وأدائها بشكل عام</a:t>
            </a:r>
            <a:endParaRPr lang="ar-JO" sz="1600" dirty="0">
              <a:solidFill>
                <a:schemeClr val="tx1"/>
              </a:solidFill>
              <a:latin typeface="Segoe UI" panose="020B0502040204020203" pitchFamily="34" charset="0"/>
              <a:cs typeface="Segoe UI" panose="020B0502040204020203" pitchFamily="34" charset="0"/>
            </a:endParaRPr>
          </a:p>
          <a:p>
            <a:pPr marL="285750" indent="-285750" algn="just" rtl="1">
              <a:lnSpc>
                <a:spcPct val="150000"/>
              </a:lnSpc>
              <a:buFont typeface="Wingdings" panose="05000000000000000000" pitchFamily="2" charset="2"/>
              <a:buChar char="Ø"/>
            </a:pPr>
            <a:r>
              <a:rPr lang="ar-JO" sz="1600" b="0" i="0" dirty="0">
                <a:solidFill>
                  <a:schemeClr val="tx1"/>
                </a:solidFill>
                <a:effectLst/>
                <a:latin typeface="Segoe UI" panose="020B0502040204020203" pitchFamily="34" charset="0"/>
                <a:cs typeface="Segoe UI" panose="020B0502040204020203" pitchFamily="34" charset="0"/>
              </a:rPr>
              <a:t>ظهر </a:t>
            </a:r>
            <a:r>
              <a:rPr lang="ar-YE" sz="1600" b="0" i="0" dirty="0">
                <a:solidFill>
                  <a:schemeClr val="tx1"/>
                </a:solidFill>
                <a:effectLst/>
                <a:latin typeface="Segoe UI" panose="020B0502040204020203" pitchFamily="34" charset="0"/>
                <a:cs typeface="Segoe UI" panose="020B0502040204020203" pitchFamily="34" charset="0"/>
              </a:rPr>
              <a:t>مفهوم التطوير التنظيمي بسبب حاجة </a:t>
            </a:r>
            <a:r>
              <a:rPr lang="ar-JO" sz="1600" b="0" i="0" dirty="0">
                <a:solidFill>
                  <a:schemeClr val="tx1"/>
                </a:solidFill>
                <a:effectLst/>
                <a:latin typeface="Segoe UI" panose="020B0502040204020203" pitchFamily="34" charset="0"/>
                <a:cs typeface="Segoe UI" panose="020B0502040204020203" pitchFamily="34" charset="0"/>
              </a:rPr>
              <a:t>المنظمات</a:t>
            </a:r>
            <a:r>
              <a:rPr lang="ar-YE" sz="1600" b="0" i="0" dirty="0">
                <a:solidFill>
                  <a:schemeClr val="tx1"/>
                </a:solidFill>
                <a:effectLst/>
                <a:latin typeface="Segoe UI" panose="020B0502040204020203" pitchFamily="34" charset="0"/>
                <a:cs typeface="Segoe UI" panose="020B0502040204020203" pitchFamily="34" charset="0"/>
              </a:rPr>
              <a:t> إلى المنافسة في السوق وتحسين الأداء الإداري فيها، واستثمار إمكانيات المؤسسة بأفضل شكل ممكن. وجوهر هذه العملية يكمن في الممارسات السلوكيّة المعتمدة</a:t>
            </a:r>
            <a:endParaRPr lang="ar-JO" dirty="0">
              <a:solidFill>
                <a:schemeClr val="tx1"/>
              </a:solidFill>
              <a:latin typeface="Segoe UI" panose="020B0502040204020203" pitchFamily="34" charset="0"/>
              <a:cs typeface="Segoe UI" panose="020B0502040204020203" pitchFamily="34" charset="0"/>
            </a:endParaRPr>
          </a:p>
          <a:p>
            <a:pPr algn="r" rtl="1">
              <a:lnSpc>
                <a:spcPct val="150000"/>
              </a:lnSpc>
            </a:pPr>
            <a:endParaRPr lang="ar-JO" sz="1800" b="0" i="0" u="none" strike="noStrike" baseline="0" dirty="0">
              <a:solidFill>
                <a:schemeClr val="tx1"/>
              </a:solidFill>
              <a:latin typeface="Segoe UI" panose="020B0502040204020203" pitchFamily="34" charset="0"/>
              <a:cs typeface="Segoe UI" panose="020B0502040204020203" pitchFamily="34" charset="0"/>
            </a:endParaRPr>
          </a:p>
          <a:p>
            <a:pPr algn="r" rtl="1">
              <a:lnSpc>
                <a:spcPct val="150000"/>
              </a:lnSpc>
            </a:pPr>
            <a:endParaRPr lang="ar-JO" dirty="0">
              <a:solidFill>
                <a:schemeClr val="tx1"/>
              </a:solidFill>
              <a:latin typeface="Segoe UI" panose="020B0502040204020203" pitchFamily="34" charset="0"/>
              <a:cs typeface="Segoe UI" panose="020B0502040204020203" pitchFamily="34" charset="0"/>
            </a:endParaRPr>
          </a:p>
          <a:p>
            <a:pPr algn="r" rtl="1">
              <a:lnSpc>
                <a:spcPct val="150000"/>
              </a:lnSpc>
            </a:pPr>
            <a:endParaRPr lang="ar-JO" sz="1800" b="0" i="0" u="none" strike="noStrike" baseline="0" dirty="0">
              <a:solidFill>
                <a:schemeClr val="tx1"/>
              </a:solidFill>
              <a:latin typeface="Segoe UI" panose="020B0502040204020203" pitchFamily="34" charset="0"/>
              <a:cs typeface="Segoe UI" panose="020B0502040204020203" pitchFamily="34"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xmlns="" id="{EEE52B36-20BF-1F29-52C8-1F67F6425B53}"/>
              </a:ext>
            </a:extLst>
          </p:cNvPr>
          <p:cNvSpPr txBox="1"/>
          <p:nvPr/>
        </p:nvSpPr>
        <p:spPr>
          <a:xfrm>
            <a:off x="4561669" y="869065"/>
            <a:ext cx="4856813" cy="646331"/>
          </a:xfrm>
          <a:prstGeom prst="rect">
            <a:avLst/>
          </a:prstGeom>
          <a:noFill/>
        </p:spPr>
        <p:txBody>
          <a:bodyPr wrap="square" rtlCol="0">
            <a:spAutoFit/>
          </a:bodyPr>
          <a:lstStyle/>
          <a:p>
            <a:pPr algn="ctr"/>
            <a:r>
              <a:rPr lang="ar-JO" dirty="0">
                <a:solidFill>
                  <a:srgbClr val="00B0F0"/>
                </a:solidFill>
                <a:latin typeface="Segoe UI" panose="020B0502040204020203" pitchFamily="34" charset="0"/>
                <a:cs typeface="Segoe UI" panose="020B0502040204020203" pitchFamily="34" charset="0"/>
              </a:rPr>
              <a:t>التطوير التنظيمي</a:t>
            </a:r>
          </a:p>
          <a:p>
            <a:endParaRPr lang="en-US" dirty="0">
              <a:latin typeface="Segoe UI" panose="020B0502040204020203" pitchFamily="34" charset="0"/>
              <a:cs typeface="Segoe UI" panose="020B0502040204020203" pitchFamily="34" charset="0"/>
            </a:endParaRPr>
          </a:p>
        </p:txBody>
      </p:sp>
      <p:pic>
        <p:nvPicPr>
          <p:cNvPr id="6" name="Picture 5">
            <a:extLst>
              <a:ext uri="{FF2B5EF4-FFF2-40B4-BE49-F238E27FC236}">
                <a16:creationId xmlns:a16="http://schemas.microsoft.com/office/drawing/2014/main" xmlns="" id="{6119D08C-A1ED-3425-7F27-51FB4CAD7A4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9449" y="1169217"/>
            <a:ext cx="2962275" cy="771525"/>
          </a:xfrm>
          <a:prstGeom prst="rect">
            <a:avLst/>
          </a:prstGeom>
        </p:spPr>
      </p:pic>
    </p:spTree>
    <p:extLst>
      <p:ext uri="{BB962C8B-B14F-4D97-AF65-F5344CB8AC3E}">
        <p14:creationId xmlns:p14="http://schemas.microsoft.com/office/powerpoint/2010/main" val="4219284734"/>
      </p:ext>
    </p:extLst>
  </p:cSld>
  <p:clrMapOvr>
    <a:masterClrMapping/>
  </p:clrMapOvr>
  <mc:AlternateContent xmlns:mc="http://schemas.openxmlformats.org/markup-compatibility/2006" xmlns:p14="http://schemas.microsoft.com/office/powerpoint/2010/main">
    <mc:Choice Requires="p14">
      <p:transition spd="slow" p14:dur="2000" advTm="154804"/>
    </mc:Choice>
    <mc:Fallback xmlns="">
      <p:transition spd="slow" advTm="154804"/>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869430" y="1512180"/>
            <a:ext cx="11011395" cy="484492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JO" sz="2000" b="1" dirty="0">
              <a:solidFill>
                <a:srgbClr val="00B0F0"/>
              </a:solidFill>
              <a:effectLst/>
              <a:latin typeface="Segoe UI" panose="020B0502040204020203" pitchFamily="34" charset="0"/>
              <a:ea typeface="Times New Roman" panose="02020603050405020304" pitchFamily="18" charset="0"/>
              <a:cs typeface="Segoe UI" panose="020B0502040204020203" pitchFamily="34" charset="0"/>
            </a:endParaRPr>
          </a:p>
          <a:p>
            <a:pPr algn="ctr"/>
            <a:endParaRPr lang="ar-JO" sz="2000" b="1" dirty="0">
              <a:solidFill>
                <a:srgbClr val="00B0F0"/>
              </a:solidFill>
              <a:latin typeface="Segoe UI" panose="020B0502040204020203" pitchFamily="34" charset="0"/>
              <a:cs typeface="Segoe UI" panose="020B0502040204020203" pitchFamily="34" charset="0"/>
            </a:endParaRPr>
          </a:p>
          <a:p>
            <a:pPr algn="ctr"/>
            <a:endParaRPr lang="ar-JO" sz="2000" b="1" dirty="0">
              <a:solidFill>
                <a:srgbClr val="00B0F0"/>
              </a:solidFill>
              <a:latin typeface="Segoe UI" panose="020B0502040204020203" pitchFamily="34" charset="0"/>
              <a:cs typeface="Segoe UI" panose="020B0502040204020203" pitchFamily="34" charset="0"/>
            </a:endParaRPr>
          </a:p>
          <a:p>
            <a:pPr algn="ctr"/>
            <a:endParaRPr lang="ar-JO" sz="2000" b="1" dirty="0">
              <a:solidFill>
                <a:srgbClr val="00B0F0"/>
              </a:solidFill>
              <a:latin typeface="Segoe UI" panose="020B0502040204020203" pitchFamily="34" charset="0"/>
              <a:cs typeface="Segoe UI" panose="020B0502040204020203" pitchFamily="34" charset="0"/>
            </a:endParaRPr>
          </a:p>
          <a:p>
            <a:pPr algn="r" rtl="1"/>
            <a:endParaRPr lang="ar-JO" sz="2000" b="1" dirty="0">
              <a:solidFill>
                <a:srgbClr val="00B0F0"/>
              </a:solidFill>
              <a:latin typeface="Segoe UI" panose="020B0502040204020203" pitchFamily="34" charset="0"/>
              <a:cs typeface="Segoe UI" panose="020B0502040204020203" pitchFamily="34" charset="0"/>
            </a:endParaRPr>
          </a:p>
          <a:p>
            <a:pPr algn="r" rtl="1">
              <a:lnSpc>
                <a:spcPct val="150000"/>
              </a:lnSpc>
            </a:pPr>
            <a:endParaRPr lang="ar-JO" sz="1600" dirty="0">
              <a:solidFill>
                <a:schemeClr val="tx1"/>
              </a:solidFill>
              <a:latin typeface="Segoe UI" panose="020B0502040204020203" pitchFamily="34" charset="0"/>
              <a:cs typeface="Segoe UI" panose="020B0502040204020203" pitchFamily="34" charset="0"/>
            </a:endParaRPr>
          </a:p>
          <a:p>
            <a:pPr algn="r" rtl="1">
              <a:lnSpc>
                <a:spcPct val="150000"/>
              </a:lnSpc>
            </a:pPr>
            <a:endParaRPr lang="ar-JO" sz="1600" dirty="0">
              <a:solidFill>
                <a:schemeClr val="tx1"/>
              </a:solidFill>
              <a:latin typeface="Segoe UI" panose="020B0502040204020203" pitchFamily="34" charset="0"/>
              <a:cs typeface="Segoe UI" panose="020B0502040204020203" pitchFamily="34" charset="0"/>
            </a:endParaRPr>
          </a:p>
          <a:p>
            <a:pPr algn="r" rtl="1">
              <a:lnSpc>
                <a:spcPct val="150000"/>
              </a:lnSpc>
            </a:pPr>
            <a:endParaRPr lang="ar-JO" sz="1600" dirty="0">
              <a:solidFill>
                <a:schemeClr val="tx1"/>
              </a:solidFill>
              <a:latin typeface="Segoe UI" panose="020B0502040204020203" pitchFamily="34" charset="0"/>
              <a:cs typeface="Segoe UI" panose="020B0502040204020203" pitchFamily="34" charset="0"/>
            </a:endParaRPr>
          </a:p>
          <a:p>
            <a:pPr marR="0" lvl="0" algn="r" rtl="1" fontAlgn="base">
              <a:lnSpc>
                <a:spcPct val="107000"/>
              </a:lnSpc>
              <a:spcBef>
                <a:spcPts val="0"/>
              </a:spcBef>
              <a:spcAft>
                <a:spcPts val="0"/>
              </a:spcAft>
              <a:buSzPts val="1000"/>
              <a:tabLst>
                <a:tab pos="457200" algn="l"/>
              </a:tabLst>
            </a:pPr>
            <a:endParaRPr lang="ar-JO" sz="1600" dirty="0">
              <a:solidFill>
                <a:schemeClr val="tx1"/>
              </a:solidFill>
              <a:latin typeface="Segoe UI" panose="020B0502040204020203" pitchFamily="34" charset="0"/>
              <a:cs typeface="Segoe UI" panose="020B0502040204020203" pitchFamily="34" charset="0"/>
            </a:endParaRPr>
          </a:p>
          <a:p>
            <a:pPr marR="0" lvl="0" algn="r" rtl="1" fontAlgn="base">
              <a:lnSpc>
                <a:spcPct val="107000"/>
              </a:lnSpc>
              <a:spcBef>
                <a:spcPts val="0"/>
              </a:spcBef>
              <a:spcAft>
                <a:spcPts val="0"/>
              </a:spcAft>
              <a:buSzPts val="1000"/>
              <a:tabLst>
                <a:tab pos="457200" algn="l"/>
              </a:tabLst>
            </a:pPr>
            <a:endParaRPr lang="ar-JO" sz="1600" dirty="0">
              <a:solidFill>
                <a:schemeClr val="tx1"/>
              </a:solidFill>
              <a:latin typeface="Segoe UI" panose="020B0502040204020203" pitchFamily="34" charset="0"/>
              <a:cs typeface="Segoe UI" panose="020B0502040204020203" pitchFamily="34" charset="0"/>
            </a:endParaRPr>
          </a:p>
          <a:p>
            <a:pPr marR="0" lvl="0" algn="r" rtl="1" fontAlgn="base">
              <a:lnSpc>
                <a:spcPct val="150000"/>
              </a:lnSpc>
              <a:spcBef>
                <a:spcPts val="0"/>
              </a:spcBef>
              <a:spcAft>
                <a:spcPts val="0"/>
              </a:spcAft>
              <a:buSzPts val="1000"/>
              <a:tabLst>
                <a:tab pos="457200" algn="l"/>
              </a:tabLst>
            </a:pPr>
            <a:endParaRPr lang="ar-JO" sz="1600" dirty="0">
              <a:solidFill>
                <a:schemeClr val="tx1"/>
              </a:solidFill>
              <a:latin typeface="Segoe UI" panose="020B0502040204020203" pitchFamily="34" charset="0"/>
              <a:cs typeface="Segoe UI" panose="020B0502040204020203" pitchFamily="34" charset="0"/>
            </a:endParaRPr>
          </a:p>
          <a:p>
            <a:pPr marR="0" lvl="0" algn="r" rtl="1" fontAlgn="base">
              <a:lnSpc>
                <a:spcPct val="150000"/>
              </a:lnSpc>
              <a:spcBef>
                <a:spcPts val="0"/>
              </a:spcBef>
              <a:spcAft>
                <a:spcPts val="0"/>
              </a:spcAft>
              <a:buSzPts val="1000"/>
              <a:tabLst>
                <a:tab pos="457200" algn="l"/>
              </a:tabLst>
            </a:pPr>
            <a:endParaRPr lang="ar-JO" sz="1600" dirty="0">
              <a:solidFill>
                <a:schemeClr val="tx1"/>
              </a:solidFill>
              <a:latin typeface="Segoe UI" panose="020B0502040204020203" pitchFamily="34" charset="0"/>
              <a:cs typeface="Segoe UI" panose="020B0502040204020203" pitchFamily="34" charset="0"/>
            </a:endParaRPr>
          </a:p>
          <a:p>
            <a:pPr marR="0" lvl="0" algn="r" rtl="1" fontAlgn="base">
              <a:lnSpc>
                <a:spcPct val="150000"/>
              </a:lnSpc>
              <a:spcBef>
                <a:spcPts val="0"/>
              </a:spcBef>
              <a:spcAft>
                <a:spcPts val="0"/>
              </a:spcAft>
              <a:buSzPts val="1000"/>
              <a:tabLst>
                <a:tab pos="457200" algn="l"/>
              </a:tabLst>
            </a:pPr>
            <a:r>
              <a:rPr lang="ar-JO" sz="1600" dirty="0">
                <a:solidFill>
                  <a:schemeClr val="tx1"/>
                </a:solidFill>
                <a:latin typeface="Segoe UI" panose="020B0502040204020203" pitchFamily="34" charset="0"/>
                <a:cs typeface="Segoe UI" panose="020B0502040204020203" pitchFamily="34" charset="0"/>
              </a:rPr>
              <a:t>*  مما لا شك فيه بأن  </a:t>
            </a:r>
            <a:r>
              <a:rPr lang="ar-SA" sz="1800" kern="0" dirty="0">
                <a:solidFill>
                  <a:srgbClr val="000000"/>
                </a:solidFill>
                <a:effectLst/>
                <a:latin typeface="Segoe UI" panose="020B0502040204020203" pitchFamily="34" charset="0"/>
                <a:ea typeface="Times New Roman" panose="02020603050405020304" pitchFamily="18" charset="0"/>
                <a:cs typeface="Segoe UI" panose="020B0502040204020203" pitchFamily="34" charset="0"/>
              </a:rPr>
              <a:t>التطوير التنظيمى </a:t>
            </a:r>
            <a:r>
              <a:rPr lang="ar-JO" sz="1800" kern="0" dirty="0">
                <a:solidFill>
                  <a:srgbClr val="000000"/>
                </a:solidFill>
                <a:effectLst/>
                <a:latin typeface="Segoe UI" panose="020B0502040204020203" pitchFamily="34" charset="0"/>
                <a:ea typeface="Times New Roman" panose="02020603050405020304" pitchFamily="18" charset="0"/>
                <a:cs typeface="Segoe UI" panose="020B0502040204020203" pitchFamily="34" charset="0"/>
              </a:rPr>
              <a:t>معنيٌ بحدوث </a:t>
            </a:r>
            <a:r>
              <a:rPr lang="ar-SA" sz="1800" kern="0" dirty="0">
                <a:solidFill>
                  <a:srgbClr val="000000"/>
                </a:solidFill>
                <a:effectLst/>
                <a:latin typeface="Segoe UI" panose="020B0502040204020203" pitchFamily="34" charset="0"/>
                <a:ea typeface="Times New Roman" panose="02020603050405020304" pitchFamily="18" charset="0"/>
                <a:cs typeface="Segoe UI" panose="020B0502040204020203" pitchFamily="34" charset="0"/>
              </a:rPr>
              <a:t>الاستجابة للتغير</a:t>
            </a:r>
            <a:r>
              <a:rPr lang="ar-JO" sz="1800" kern="0" dirty="0">
                <a:solidFill>
                  <a:srgbClr val="000000"/>
                </a:solidFill>
                <a:effectLst/>
                <a:latin typeface="Segoe UI" panose="020B0502040204020203" pitchFamily="34" charset="0"/>
                <a:ea typeface="Times New Roman" panose="02020603050405020304" pitchFamily="18" charset="0"/>
                <a:cs typeface="Segoe UI" panose="020B0502040204020203" pitchFamily="34" charset="0"/>
              </a:rPr>
              <a:t>ات</a:t>
            </a:r>
            <a:r>
              <a:rPr lang="ar-SA" sz="1800" kern="0" dirty="0">
                <a:solidFill>
                  <a:srgbClr val="000000"/>
                </a:solidFill>
                <a:effectLst/>
                <a:latin typeface="Segoe UI" panose="020B0502040204020203" pitchFamily="34" charset="0"/>
                <a:ea typeface="Times New Roman" panose="02020603050405020304" pitchFamily="18" charset="0"/>
                <a:cs typeface="Segoe UI" panose="020B0502040204020203" pitchFamily="34" charset="0"/>
              </a:rPr>
              <a:t> </a:t>
            </a:r>
            <a:r>
              <a:rPr lang="ar-JO" sz="1800" kern="0" dirty="0">
                <a:solidFill>
                  <a:srgbClr val="000000"/>
                </a:solidFill>
                <a:effectLst/>
                <a:latin typeface="Segoe UI" panose="020B0502040204020203" pitchFamily="34" charset="0"/>
                <a:ea typeface="Times New Roman" panose="02020603050405020304" pitchFamily="18" charset="0"/>
                <a:cs typeface="Segoe UI" panose="020B0502040204020203" pitchFamily="34" charset="0"/>
              </a:rPr>
              <a:t>الداخلية والخارجية و</a:t>
            </a:r>
            <a:r>
              <a:rPr lang="ar-SA" sz="1800" kern="0" dirty="0">
                <a:solidFill>
                  <a:srgbClr val="000000"/>
                </a:solidFill>
                <a:effectLst/>
                <a:latin typeface="Segoe UI" panose="020B0502040204020203" pitchFamily="34" charset="0"/>
                <a:ea typeface="Times New Roman" panose="02020603050405020304" pitchFamily="18" charset="0"/>
                <a:cs typeface="Segoe UI" panose="020B0502040204020203" pitchFamily="34" charset="0"/>
              </a:rPr>
              <a:t>التأثير على المعتقدات والقيم والاتجاهات داخل المنظمة </a:t>
            </a:r>
            <a:r>
              <a:rPr lang="ar-JO" sz="1800" kern="0" dirty="0">
                <a:solidFill>
                  <a:srgbClr val="000000"/>
                </a:solidFill>
                <a:effectLst/>
                <a:latin typeface="Segoe UI" panose="020B0502040204020203" pitchFamily="34" charset="0"/>
                <a:ea typeface="Times New Roman" panose="02020603050405020304" pitchFamily="18" charset="0"/>
                <a:cs typeface="Segoe UI" panose="020B0502040204020203" pitchFamily="34" charset="0"/>
              </a:rPr>
              <a:t>من خلال الأنشطة المخطط لها من قبل إدارة المنظمة </a:t>
            </a:r>
            <a:r>
              <a:rPr lang="ar-SA" sz="1800" kern="0" dirty="0">
                <a:solidFill>
                  <a:srgbClr val="000000"/>
                </a:solidFill>
                <a:effectLst/>
                <a:latin typeface="Segoe UI" panose="020B0502040204020203" pitchFamily="34" charset="0"/>
                <a:ea typeface="Times New Roman" panose="02020603050405020304" pitchFamily="18" charset="0"/>
                <a:cs typeface="Segoe UI" panose="020B0502040204020203" pitchFamily="34" charset="0"/>
              </a:rPr>
              <a:t> </a:t>
            </a:r>
            <a:r>
              <a:rPr lang="ar-JO" sz="1800" kern="0" dirty="0">
                <a:solidFill>
                  <a:srgbClr val="000000"/>
                </a:solidFill>
                <a:effectLst/>
                <a:latin typeface="Segoe UI" panose="020B0502040204020203" pitchFamily="34" charset="0"/>
                <a:ea typeface="Times New Roman" panose="02020603050405020304" pitchFamily="18" charset="0"/>
                <a:cs typeface="Segoe UI" panose="020B0502040204020203" pitchFamily="34" charset="0"/>
              </a:rPr>
              <a:t>للتكيف</a:t>
            </a:r>
            <a:r>
              <a:rPr lang="ar-SA" sz="1800" kern="0" dirty="0">
                <a:solidFill>
                  <a:srgbClr val="000000"/>
                </a:solidFill>
                <a:effectLst/>
                <a:latin typeface="Segoe UI" panose="020B0502040204020203" pitchFamily="34" charset="0"/>
                <a:ea typeface="Times New Roman" panose="02020603050405020304" pitchFamily="18" charset="0"/>
                <a:cs typeface="Segoe UI" panose="020B0502040204020203" pitchFamily="34" charset="0"/>
              </a:rPr>
              <a:t> </a:t>
            </a:r>
            <a:r>
              <a:rPr lang="ar-JO" sz="1800" kern="0" dirty="0">
                <a:solidFill>
                  <a:srgbClr val="000000"/>
                </a:solidFill>
                <a:effectLst/>
                <a:latin typeface="Segoe UI" panose="020B0502040204020203" pitchFamily="34" charset="0"/>
                <a:ea typeface="Times New Roman" panose="02020603050405020304" pitchFamily="18" charset="0"/>
                <a:cs typeface="Segoe UI" panose="020B0502040204020203" pitchFamily="34" charset="0"/>
              </a:rPr>
              <a:t>وا</a:t>
            </a:r>
            <a:r>
              <a:rPr lang="ar-SA" sz="1800" kern="0" dirty="0">
                <a:solidFill>
                  <a:srgbClr val="000000"/>
                </a:solidFill>
                <a:effectLst/>
                <a:latin typeface="Segoe UI" panose="020B0502040204020203" pitchFamily="34" charset="0"/>
                <a:ea typeface="Times New Roman" panose="02020603050405020304" pitchFamily="18" charset="0"/>
                <a:cs typeface="Segoe UI" panose="020B0502040204020203" pitchFamily="34" charset="0"/>
              </a:rPr>
              <a:t>ستيعاب التحديات </a:t>
            </a:r>
            <a:r>
              <a:rPr lang="ar-JO" sz="1800" kern="0" dirty="0">
                <a:solidFill>
                  <a:srgbClr val="000000"/>
                </a:solidFill>
                <a:effectLst/>
                <a:latin typeface="Segoe UI" panose="020B0502040204020203" pitchFamily="34" charset="0"/>
                <a:ea typeface="Times New Roman" panose="02020603050405020304" pitchFamily="18" charset="0"/>
                <a:cs typeface="Segoe UI" panose="020B0502040204020203" pitchFamily="34" charset="0"/>
              </a:rPr>
              <a:t>المختلفة</a:t>
            </a:r>
            <a:r>
              <a:rPr lang="ar-JO" kern="0" dirty="0">
                <a:solidFill>
                  <a:srgbClr val="000000"/>
                </a:solidFill>
                <a:latin typeface="Segoe UI" panose="020B0502040204020203" pitchFamily="34" charset="0"/>
                <a:ea typeface="Times New Roman" panose="02020603050405020304" pitchFamily="18" charset="0"/>
                <a:cs typeface="Segoe UI" panose="020B0502040204020203" pitchFamily="34" charset="0"/>
              </a:rPr>
              <a:t> وتحقيق اهداف المنظمة, لذلك توجب التركيز على مجموعة من الإجراءات والأنشطة لقيادة عملية التطوير.</a:t>
            </a:r>
            <a:endParaRPr lang="en-US" sz="1800" kern="100" dirty="0">
              <a:solidFill>
                <a:srgbClr val="000000"/>
              </a:solidFill>
              <a:effectLst/>
              <a:latin typeface="Segoe UI" panose="020B0502040204020203" pitchFamily="34" charset="0"/>
              <a:ea typeface="Calibri" panose="020F0502020204030204" pitchFamily="34" charset="0"/>
              <a:cs typeface="Segoe UI" panose="020B0502040204020203" pitchFamily="34" charset="0"/>
            </a:endParaRPr>
          </a:p>
          <a:p>
            <a:pPr algn="r" rtl="1">
              <a:lnSpc>
                <a:spcPct val="150000"/>
              </a:lnSpc>
            </a:pPr>
            <a:r>
              <a:rPr lang="ar-YE" sz="1600" b="1" dirty="0">
                <a:solidFill>
                  <a:schemeClr val="tx1"/>
                </a:solidFill>
                <a:effectLst/>
                <a:latin typeface="Segoe UI" panose="020B0502040204020203" pitchFamily="34" charset="0"/>
                <a:cs typeface="Segoe UI" panose="020B0502040204020203" pitchFamily="34" charset="0"/>
              </a:rPr>
              <a:t>أنشطة التطوير التنظيمي</a:t>
            </a:r>
          </a:p>
          <a:p>
            <a:pPr algn="r" rtl="1">
              <a:lnSpc>
                <a:spcPct val="150000"/>
              </a:lnSpc>
              <a:buFont typeface="+mj-lt"/>
              <a:buAutoNum type="arabicPeriod"/>
            </a:pPr>
            <a:r>
              <a:rPr lang="ar-YE" sz="1600" b="0" i="0" dirty="0">
                <a:solidFill>
                  <a:schemeClr val="tx1"/>
                </a:solidFill>
                <a:effectLst/>
                <a:latin typeface="Segoe UI" panose="020B0502040204020203" pitchFamily="34" charset="0"/>
                <a:cs typeface="Segoe UI" panose="020B0502040204020203" pitchFamily="34" charset="0"/>
              </a:rPr>
              <a:t>التخطيط الاستراتيجي</a:t>
            </a:r>
          </a:p>
          <a:p>
            <a:pPr algn="r" rtl="1">
              <a:lnSpc>
                <a:spcPct val="150000"/>
              </a:lnSpc>
              <a:buFont typeface="+mj-lt"/>
              <a:buAutoNum type="arabicPeriod"/>
            </a:pPr>
            <a:r>
              <a:rPr lang="ar-YE" sz="1600" b="0" i="0" dirty="0">
                <a:solidFill>
                  <a:schemeClr val="tx1"/>
                </a:solidFill>
                <a:effectLst/>
                <a:latin typeface="Segoe UI" panose="020B0502040204020203" pitchFamily="34" charset="0"/>
                <a:cs typeface="Segoe UI" panose="020B0502040204020203" pitchFamily="34" charset="0"/>
              </a:rPr>
              <a:t>التدريب والتطوير </a:t>
            </a:r>
          </a:p>
          <a:p>
            <a:pPr algn="r" rtl="1">
              <a:lnSpc>
                <a:spcPct val="150000"/>
              </a:lnSpc>
              <a:buFont typeface="+mj-lt"/>
              <a:buAutoNum type="arabicPeriod"/>
            </a:pPr>
            <a:r>
              <a:rPr lang="ar-YE" sz="1600" b="0" i="0" dirty="0">
                <a:solidFill>
                  <a:schemeClr val="tx1"/>
                </a:solidFill>
                <a:effectLst/>
                <a:latin typeface="Segoe UI" panose="020B0502040204020203" pitchFamily="34" charset="0"/>
                <a:cs typeface="Segoe UI" panose="020B0502040204020203" pitchFamily="34" charset="0"/>
              </a:rPr>
              <a:t>إدارة الأداء</a:t>
            </a:r>
          </a:p>
          <a:p>
            <a:pPr algn="r" rtl="1">
              <a:lnSpc>
                <a:spcPct val="150000"/>
              </a:lnSpc>
              <a:buFont typeface="+mj-lt"/>
              <a:buAutoNum type="arabicPeriod"/>
            </a:pPr>
            <a:r>
              <a:rPr lang="ar-JO" sz="1600" dirty="0">
                <a:solidFill>
                  <a:schemeClr val="tx1"/>
                </a:solidFill>
                <a:latin typeface="Segoe UI" panose="020B0502040204020203" pitchFamily="34" charset="0"/>
                <a:cs typeface="Segoe UI" panose="020B0502040204020203" pitchFamily="34" charset="0"/>
              </a:rPr>
              <a:t>جودة العمليات وتحسينها</a:t>
            </a:r>
            <a:endParaRPr lang="ar-YE" sz="1600" b="0" i="0" dirty="0">
              <a:solidFill>
                <a:schemeClr val="tx1"/>
              </a:solidFill>
              <a:effectLst/>
              <a:latin typeface="Segoe UI" panose="020B0502040204020203" pitchFamily="34" charset="0"/>
              <a:cs typeface="Segoe UI" panose="020B0502040204020203" pitchFamily="34" charset="0"/>
            </a:endParaRPr>
          </a:p>
          <a:p>
            <a:pPr algn="r" rtl="1">
              <a:lnSpc>
                <a:spcPct val="150000"/>
              </a:lnSpc>
              <a:buFont typeface="+mj-lt"/>
              <a:buAutoNum type="arabicPeriod"/>
            </a:pPr>
            <a:r>
              <a:rPr lang="ar-YE" sz="1600" b="0" i="0" dirty="0">
                <a:solidFill>
                  <a:schemeClr val="tx1"/>
                </a:solidFill>
                <a:effectLst/>
                <a:latin typeface="Segoe UI" panose="020B0502040204020203" pitchFamily="34" charset="0"/>
                <a:cs typeface="Segoe UI" panose="020B0502040204020203" pitchFamily="34" charset="0"/>
              </a:rPr>
              <a:t>التواصل والتغذية الراجعة</a:t>
            </a:r>
            <a:endParaRPr lang="ar-JO" sz="1600" b="0" i="0" dirty="0">
              <a:solidFill>
                <a:schemeClr val="tx1"/>
              </a:solidFill>
              <a:effectLst/>
              <a:latin typeface="Segoe UI" panose="020B0502040204020203" pitchFamily="34" charset="0"/>
              <a:cs typeface="Segoe UI" panose="020B0502040204020203" pitchFamily="34" charset="0"/>
            </a:endParaRPr>
          </a:p>
          <a:p>
            <a:pPr algn="r" rtl="1">
              <a:lnSpc>
                <a:spcPct val="150000"/>
              </a:lnSpc>
              <a:buFont typeface="+mj-lt"/>
              <a:buAutoNum type="arabicPeriod"/>
            </a:pPr>
            <a:r>
              <a:rPr lang="ar-JO" sz="1600" dirty="0">
                <a:solidFill>
                  <a:schemeClr val="tx1"/>
                </a:solidFill>
                <a:latin typeface="Segoe UI" panose="020B0502040204020203" pitchFamily="34" charset="0"/>
                <a:cs typeface="Segoe UI" panose="020B0502040204020203" pitchFamily="34" charset="0"/>
              </a:rPr>
              <a:t>إنشاء فريق التطوير</a:t>
            </a:r>
            <a:endParaRPr lang="ar-YE" sz="1600" b="0" i="0" dirty="0">
              <a:solidFill>
                <a:schemeClr val="tx1"/>
              </a:solidFill>
              <a:effectLst/>
              <a:latin typeface="Segoe UI" panose="020B0502040204020203" pitchFamily="34" charset="0"/>
              <a:cs typeface="Segoe UI" panose="020B0502040204020203" pitchFamily="34" charset="0"/>
            </a:endParaRPr>
          </a:p>
          <a:p>
            <a:pPr algn="r" rtl="1"/>
            <a:r>
              <a:rPr lang="ar-YE" sz="1600" dirty="0">
                <a:solidFill>
                  <a:schemeClr val="tx1"/>
                </a:solidFill>
                <a:effectLst/>
                <a:latin typeface="Segoe UI" panose="020B0502040204020203" pitchFamily="34" charset="0"/>
                <a:cs typeface="Segoe UI" panose="020B0502040204020203" pitchFamily="34" charset="0"/>
              </a:rPr>
              <a:t/>
            </a:r>
            <a:br>
              <a:rPr lang="ar-YE" sz="1600" dirty="0">
                <a:solidFill>
                  <a:schemeClr val="tx1"/>
                </a:solidFill>
                <a:effectLst/>
                <a:latin typeface="Segoe UI" panose="020B0502040204020203" pitchFamily="34" charset="0"/>
                <a:cs typeface="Segoe UI" panose="020B0502040204020203" pitchFamily="34" charset="0"/>
              </a:rPr>
            </a:br>
            <a:endParaRPr lang="ar-JO" sz="1600" dirty="0">
              <a:solidFill>
                <a:schemeClr val="tx1"/>
              </a:solidFill>
              <a:latin typeface="Segoe UI" panose="020B0502040204020203" pitchFamily="34" charset="0"/>
              <a:cs typeface="Segoe UI" panose="020B0502040204020203" pitchFamily="34" charset="0"/>
            </a:endParaRPr>
          </a:p>
          <a:p>
            <a:pPr algn="just" rtl="1">
              <a:lnSpc>
                <a:spcPct val="200000"/>
              </a:lnSpc>
            </a:pPr>
            <a:endParaRPr lang="ar-JO" sz="1600" dirty="0">
              <a:solidFill>
                <a:schemeClr val="tx1"/>
              </a:solidFill>
              <a:latin typeface="Segoe UI" panose="020B0502040204020203" pitchFamily="34" charset="0"/>
              <a:cs typeface="Segoe UI" panose="020B0502040204020203" pitchFamily="34" charset="0"/>
            </a:endParaRPr>
          </a:p>
          <a:p>
            <a:pPr algn="just" rtl="1">
              <a:lnSpc>
                <a:spcPct val="200000"/>
              </a:lnSpc>
            </a:pPr>
            <a:endParaRPr lang="ar-JO" sz="2000" b="1" dirty="0">
              <a:solidFill>
                <a:srgbClr val="00B0F0"/>
              </a:solidFill>
              <a:latin typeface="Segoe UI" panose="020B0502040204020203" pitchFamily="34" charset="0"/>
              <a:cs typeface="Segoe UI" panose="020B0502040204020203" pitchFamily="34" charset="0"/>
            </a:endParaRPr>
          </a:p>
          <a:p>
            <a:pPr algn="ctr"/>
            <a:endParaRPr lang="ar-JO" sz="2000" b="1" dirty="0">
              <a:solidFill>
                <a:srgbClr val="00B0F0"/>
              </a:solidFill>
              <a:latin typeface="Segoe UI" panose="020B0502040204020203" pitchFamily="34" charset="0"/>
              <a:cs typeface="Segoe UI" panose="020B0502040204020203" pitchFamily="34" charset="0"/>
            </a:endParaRPr>
          </a:p>
          <a:p>
            <a:pPr algn="ctr"/>
            <a:endParaRPr lang="ar-JO" sz="2000" b="1" dirty="0">
              <a:solidFill>
                <a:srgbClr val="00B0F0"/>
              </a:solidFill>
              <a:latin typeface="Segoe UI" panose="020B0502040204020203" pitchFamily="34" charset="0"/>
              <a:cs typeface="Segoe UI" panose="020B0502040204020203" pitchFamily="34" charset="0"/>
            </a:endParaRPr>
          </a:p>
          <a:p>
            <a:pPr algn="ctr"/>
            <a:endParaRPr lang="ar-JO" sz="2000" b="1" dirty="0">
              <a:solidFill>
                <a:srgbClr val="00B0F0"/>
              </a:solidFill>
              <a:latin typeface="Segoe UI" panose="020B0502040204020203" pitchFamily="34" charset="0"/>
              <a:cs typeface="Segoe UI" panose="020B0502040204020203" pitchFamily="34" charset="0"/>
            </a:endParaRPr>
          </a:p>
          <a:p>
            <a:pPr algn="ctr"/>
            <a:endParaRPr lang="ar-JO" sz="2000" b="1" dirty="0">
              <a:solidFill>
                <a:srgbClr val="00B0F0"/>
              </a:solidFill>
              <a:latin typeface="Segoe UI" panose="020B0502040204020203" pitchFamily="34" charset="0"/>
              <a:cs typeface="Segoe UI" panose="020B0502040204020203" pitchFamily="34" charset="0"/>
            </a:endParaRPr>
          </a:p>
          <a:p>
            <a:pPr algn="ctr"/>
            <a:endParaRPr lang="ar-JO" sz="2000" b="1" dirty="0">
              <a:solidFill>
                <a:srgbClr val="00B0F0"/>
              </a:solidFill>
              <a:latin typeface="Segoe UI" panose="020B0502040204020203" pitchFamily="34" charset="0"/>
              <a:cs typeface="Segoe UI" panose="020B0502040204020203" pitchFamily="34" charset="0"/>
            </a:endParaRPr>
          </a:p>
          <a:p>
            <a:pPr algn="ctr"/>
            <a:endParaRPr lang="ar-JO" sz="2000" b="1" dirty="0">
              <a:solidFill>
                <a:srgbClr val="00B0F0"/>
              </a:solidFill>
              <a:latin typeface="Segoe UI" panose="020B0502040204020203" pitchFamily="34" charset="0"/>
              <a:cs typeface="Segoe UI" panose="020B0502040204020203" pitchFamily="34" charset="0"/>
            </a:endParaRPr>
          </a:p>
          <a:p>
            <a:pPr algn="ctr"/>
            <a:endParaRPr lang="ar-JO" sz="1600" b="1" dirty="0">
              <a:solidFill>
                <a:schemeClr val="tx1"/>
              </a:solidFill>
              <a:latin typeface="Segoe UI" panose="020B0502040204020203" pitchFamily="34" charset="0"/>
              <a:cs typeface="Segoe UI" panose="020B0502040204020203" pitchFamily="34" charset="0"/>
            </a:endParaRPr>
          </a:p>
          <a:p>
            <a:pPr algn="just" rtl="1">
              <a:lnSpc>
                <a:spcPct val="250000"/>
              </a:lnSpc>
            </a:pPr>
            <a:r>
              <a:rPr lang="ar-JO" sz="1600" b="0" i="0" dirty="0">
                <a:solidFill>
                  <a:schemeClr val="tx1"/>
                </a:solidFill>
                <a:effectLst/>
                <a:latin typeface="Segoe UI" panose="020B0502040204020203" pitchFamily="34" charset="0"/>
                <a:cs typeface="Segoe UI" panose="020B0502040204020203" pitchFamily="34" charset="0"/>
              </a:rPr>
              <a:t>     </a:t>
            </a:r>
            <a:endParaRPr lang="en-US" sz="3600" b="1" dirty="0">
              <a:solidFill>
                <a:srgbClr val="00B0F0"/>
              </a:solidFill>
              <a:latin typeface="Segoe UI" panose="020B0502040204020203" pitchFamily="34" charset="0"/>
              <a:cs typeface="Segoe UI" panose="020B0502040204020203" pitchFamily="34"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xmlns="" id="{3F300FCE-B439-B78D-6744-4BEFE7FF4316}"/>
              </a:ext>
            </a:extLst>
          </p:cNvPr>
          <p:cNvSpPr txBox="1"/>
          <p:nvPr/>
        </p:nvSpPr>
        <p:spPr>
          <a:xfrm>
            <a:off x="4299319" y="807207"/>
            <a:ext cx="4839182" cy="369332"/>
          </a:xfrm>
          <a:prstGeom prst="rect">
            <a:avLst/>
          </a:prstGeom>
          <a:noFill/>
        </p:spPr>
        <p:txBody>
          <a:bodyPr wrap="square" rtlCol="0">
            <a:spAutoFit/>
          </a:bodyPr>
          <a:lstStyle/>
          <a:p>
            <a:pPr algn="ctr"/>
            <a:r>
              <a:rPr lang="ar-JO" sz="1800" b="1" dirty="0">
                <a:solidFill>
                  <a:srgbClr val="00B0F0"/>
                </a:solidFill>
                <a:effectLst/>
                <a:latin typeface="Segoe UI" panose="020B0502040204020203" pitchFamily="34" charset="0"/>
                <a:ea typeface="Times New Roman" panose="02020603050405020304" pitchFamily="18" charset="0"/>
                <a:cs typeface="Segoe UI" panose="020B0502040204020203" pitchFamily="34" charset="0"/>
              </a:rPr>
              <a:t>أنشطة وعمليات التطوير التنظيمي</a:t>
            </a:r>
          </a:p>
        </p:txBody>
      </p:sp>
      <p:sp>
        <p:nvSpPr>
          <p:cNvPr id="7" name="TextBox 6">
            <a:extLst>
              <a:ext uri="{FF2B5EF4-FFF2-40B4-BE49-F238E27FC236}">
                <a16:creationId xmlns:a16="http://schemas.microsoft.com/office/drawing/2014/main" xmlns="" id="{50BAAAF7-2A45-B57F-CC98-E79AEC2D0384}"/>
              </a:ext>
            </a:extLst>
          </p:cNvPr>
          <p:cNvSpPr txBox="1"/>
          <p:nvPr/>
        </p:nvSpPr>
        <p:spPr>
          <a:xfrm>
            <a:off x="2485572" y="5771213"/>
            <a:ext cx="1000058" cy="369332"/>
          </a:xfrm>
          <a:prstGeom prst="rect">
            <a:avLst/>
          </a:prstGeom>
          <a:solidFill>
            <a:schemeClr val="bg1"/>
          </a:solidFill>
        </p:spPr>
        <p:txBody>
          <a:bodyPr wrap="square" rtlCol="0">
            <a:spAutoFit/>
          </a:bodyPr>
          <a:lstStyle/>
          <a:p>
            <a:endParaRPr lang="en-US" dirty="0"/>
          </a:p>
        </p:txBody>
      </p:sp>
      <p:pic>
        <p:nvPicPr>
          <p:cNvPr id="8" name="Picture 7">
            <a:extLst>
              <a:ext uri="{FF2B5EF4-FFF2-40B4-BE49-F238E27FC236}">
                <a16:creationId xmlns:a16="http://schemas.microsoft.com/office/drawing/2014/main" xmlns="" id="{866CDE5A-4FE2-E31B-35BE-3D8BD57A80A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33001" y="3811093"/>
            <a:ext cx="3752850" cy="1960120"/>
          </a:xfrm>
          <a:prstGeom prst="rect">
            <a:avLst/>
          </a:prstGeom>
        </p:spPr>
      </p:pic>
    </p:spTree>
    <p:extLst>
      <p:ext uri="{BB962C8B-B14F-4D97-AF65-F5344CB8AC3E}">
        <p14:creationId xmlns:p14="http://schemas.microsoft.com/office/powerpoint/2010/main" val="3445823365"/>
      </p:ext>
    </p:extLst>
  </p:cSld>
  <p:clrMapOvr>
    <a:masterClrMapping/>
  </p:clrMapOvr>
  <mc:AlternateContent xmlns:mc="http://schemas.openxmlformats.org/markup-compatibility/2006" xmlns:p14="http://schemas.microsoft.com/office/powerpoint/2010/main">
    <mc:Choice Requires="p14">
      <p:transition spd="slow" p14:dur="2000" advTm="160782"/>
    </mc:Choice>
    <mc:Fallback xmlns="">
      <p:transition spd="slow" advTm="160782"/>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573373" y="1388558"/>
            <a:ext cx="11045253" cy="483732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50000"/>
              </a:lnSpc>
              <a:buFont typeface="+mj-lt"/>
              <a:buAutoNum type="arabicPeriod"/>
            </a:pPr>
            <a:endParaRPr lang="ar-JO" sz="1600" i="0" dirty="0">
              <a:solidFill>
                <a:schemeClr val="tx1"/>
              </a:solidFill>
              <a:effectLst/>
              <a:latin typeface="Segoe UI" panose="020B0502040204020203" pitchFamily="34" charset="0"/>
              <a:cs typeface="Segoe UI" panose="020B0502040204020203" pitchFamily="34" charset="0"/>
            </a:endParaRPr>
          </a:p>
          <a:p>
            <a:pPr algn="r" rtl="1">
              <a:lnSpc>
                <a:spcPct val="150000"/>
              </a:lnSpc>
              <a:buFont typeface="+mj-lt"/>
              <a:buAutoNum type="arabicPeriod"/>
            </a:pPr>
            <a:endParaRPr lang="ar-JO" sz="1600" dirty="0">
              <a:solidFill>
                <a:schemeClr val="tx1"/>
              </a:solidFill>
              <a:latin typeface="Segoe UI" panose="020B0502040204020203" pitchFamily="34" charset="0"/>
              <a:cs typeface="Segoe UI" panose="020B0502040204020203" pitchFamily="34" charset="0"/>
            </a:endParaRPr>
          </a:p>
          <a:p>
            <a:pPr algn="r" rtl="1">
              <a:lnSpc>
                <a:spcPct val="200000"/>
              </a:lnSpc>
              <a:buFont typeface="+mj-lt"/>
              <a:buAutoNum type="arabicPeriod"/>
            </a:pPr>
            <a:r>
              <a:rPr lang="ar-JO" sz="1600" i="0" dirty="0">
                <a:solidFill>
                  <a:schemeClr val="tx1"/>
                </a:solidFill>
                <a:effectLst/>
                <a:latin typeface="Segoe UI" panose="020B0502040204020203" pitchFamily="34" charset="0"/>
                <a:cs typeface="Segoe UI" panose="020B0502040204020203" pitchFamily="34" charset="0"/>
              </a:rPr>
              <a:t>.</a:t>
            </a:r>
            <a:r>
              <a:rPr lang="ar-JO" sz="1600" b="1" dirty="0">
                <a:solidFill>
                  <a:schemeClr val="tx1"/>
                </a:solidFill>
                <a:latin typeface="Segoe UI" panose="020B0502040204020203" pitchFamily="34" charset="0"/>
                <a:cs typeface="Segoe UI" panose="020B0502040204020203" pitchFamily="34" charset="0"/>
              </a:rPr>
              <a:t>ا</a:t>
            </a:r>
            <a:r>
              <a:rPr lang="ar-YE" sz="1600" b="1" i="0" dirty="0">
                <a:solidFill>
                  <a:schemeClr val="tx1"/>
                </a:solidFill>
                <a:effectLst/>
                <a:latin typeface="Segoe UI" panose="020B0502040204020203" pitchFamily="34" charset="0"/>
                <a:cs typeface="Segoe UI" panose="020B0502040204020203" pitchFamily="34" charset="0"/>
              </a:rPr>
              <a:t>لتخطيط الاستراتيجي: </a:t>
            </a:r>
            <a:endParaRPr lang="ar-JO" sz="1600" b="1" i="0" dirty="0">
              <a:solidFill>
                <a:schemeClr val="tx1"/>
              </a:solidFill>
              <a:effectLst/>
              <a:latin typeface="Segoe UI" panose="020B0502040204020203" pitchFamily="34" charset="0"/>
              <a:cs typeface="Segoe UI" panose="020B0502040204020203" pitchFamily="34" charset="0"/>
            </a:endParaRPr>
          </a:p>
          <a:p>
            <a:pPr algn="r" rtl="1">
              <a:lnSpc>
                <a:spcPct val="200000"/>
              </a:lnSpc>
            </a:pPr>
            <a:r>
              <a:rPr lang="ar-JO" sz="1600" b="0" i="0" dirty="0">
                <a:solidFill>
                  <a:schemeClr val="tx1"/>
                </a:solidFill>
                <a:effectLst/>
                <a:latin typeface="Segoe UI" panose="020B0502040204020203" pitchFamily="34" charset="0"/>
                <a:cs typeface="Segoe UI" panose="020B0502040204020203" pitchFamily="34" charset="0"/>
              </a:rPr>
              <a:t>ويتم صياغة</a:t>
            </a:r>
            <a:r>
              <a:rPr lang="ar-YE" sz="1600" b="0" i="0" dirty="0">
                <a:solidFill>
                  <a:schemeClr val="tx1"/>
                </a:solidFill>
                <a:effectLst/>
                <a:latin typeface="Segoe UI" panose="020B0502040204020203" pitchFamily="34" charset="0"/>
                <a:cs typeface="Segoe UI" panose="020B0502040204020203" pitchFamily="34" charset="0"/>
              </a:rPr>
              <a:t> </a:t>
            </a:r>
            <a:r>
              <a:rPr lang="ar-JO" sz="1600" b="0" i="0" dirty="0">
                <a:solidFill>
                  <a:schemeClr val="tx1"/>
                </a:solidFill>
                <a:effectLst/>
                <a:latin typeface="Segoe UI" panose="020B0502040204020203" pitchFamily="34" charset="0"/>
                <a:cs typeface="Segoe UI" panose="020B0502040204020203" pitchFamily="34" charset="0"/>
              </a:rPr>
              <a:t>أهداف</a:t>
            </a:r>
            <a:r>
              <a:rPr lang="ar-YE" sz="1600" b="0" i="0" dirty="0">
                <a:solidFill>
                  <a:schemeClr val="tx1"/>
                </a:solidFill>
                <a:effectLst/>
                <a:latin typeface="Segoe UI" panose="020B0502040204020203" pitchFamily="34" charset="0"/>
                <a:cs typeface="Segoe UI" panose="020B0502040204020203" pitchFamily="34" charset="0"/>
              </a:rPr>
              <a:t> المنظمة ورؤيتها </a:t>
            </a:r>
            <a:r>
              <a:rPr lang="ar-JO" sz="1600" b="0" i="0" dirty="0">
                <a:solidFill>
                  <a:schemeClr val="tx1"/>
                </a:solidFill>
                <a:effectLst/>
                <a:latin typeface="Segoe UI" panose="020B0502040204020203" pitchFamily="34" charset="0"/>
                <a:cs typeface="Segoe UI" panose="020B0502040204020203" pitchFamily="34" charset="0"/>
              </a:rPr>
              <a:t>المستقبلية و</a:t>
            </a:r>
            <a:r>
              <a:rPr lang="ar-YE" sz="1600" b="0" i="0" dirty="0">
                <a:solidFill>
                  <a:schemeClr val="tx1"/>
                </a:solidFill>
                <a:effectLst/>
                <a:latin typeface="Segoe UI" panose="020B0502040204020203" pitchFamily="34" charset="0"/>
                <a:cs typeface="Segoe UI" panose="020B0502040204020203" pitchFamily="34" charset="0"/>
              </a:rPr>
              <a:t>تحليل البيئة الخارجية</a:t>
            </a:r>
            <a:r>
              <a:rPr lang="ar-JO" sz="1600" b="0" i="0" dirty="0">
                <a:solidFill>
                  <a:schemeClr val="tx1"/>
                </a:solidFill>
                <a:effectLst/>
                <a:latin typeface="Segoe UI" panose="020B0502040204020203" pitchFamily="34" charset="0"/>
                <a:cs typeface="Segoe UI" panose="020B0502040204020203" pitchFamily="34" charset="0"/>
              </a:rPr>
              <a:t> والداخلية</a:t>
            </a:r>
            <a:r>
              <a:rPr lang="ar-YE" sz="1600" b="0" i="0" dirty="0">
                <a:solidFill>
                  <a:schemeClr val="tx1"/>
                </a:solidFill>
                <a:effectLst/>
                <a:latin typeface="Segoe UI" panose="020B0502040204020203" pitchFamily="34" charset="0"/>
                <a:cs typeface="Segoe UI" panose="020B0502040204020203" pitchFamily="34" charset="0"/>
              </a:rPr>
              <a:t> </a:t>
            </a:r>
            <a:r>
              <a:rPr lang="ar-JO" sz="1600" b="0" i="0" dirty="0">
                <a:solidFill>
                  <a:schemeClr val="tx1"/>
                </a:solidFill>
                <a:effectLst/>
                <a:latin typeface="Segoe UI" panose="020B0502040204020203" pitchFamily="34" charset="0"/>
                <a:cs typeface="Segoe UI" panose="020B0502040204020203" pitchFamily="34" charset="0"/>
              </a:rPr>
              <a:t>وتحديد </a:t>
            </a:r>
            <a:r>
              <a:rPr lang="ar-YE" sz="1600" b="0" i="0" dirty="0">
                <a:solidFill>
                  <a:schemeClr val="tx1"/>
                </a:solidFill>
                <a:effectLst/>
                <a:latin typeface="Segoe UI" panose="020B0502040204020203" pitchFamily="34" charset="0"/>
                <a:cs typeface="Segoe UI" panose="020B0502040204020203" pitchFamily="34" charset="0"/>
              </a:rPr>
              <a:t>خطة عمل </a:t>
            </a:r>
            <a:r>
              <a:rPr lang="ar-JO" sz="1600" b="0" i="0" dirty="0">
                <a:solidFill>
                  <a:schemeClr val="tx1"/>
                </a:solidFill>
                <a:effectLst/>
                <a:latin typeface="Segoe UI" panose="020B0502040204020203" pitchFamily="34" charset="0"/>
                <a:cs typeface="Segoe UI" panose="020B0502040204020203" pitchFamily="34" charset="0"/>
              </a:rPr>
              <a:t>مناسبة .</a:t>
            </a:r>
            <a:endParaRPr lang="ar-YE" sz="1600" b="0" i="0" dirty="0">
              <a:solidFill>
                <a:schemeClr val="tx1"/>
              </a:solidFill>
              <a:effectLst/>
              <a:latin typeface="Segoe UI" panose="020B0502040204020203" pitchFamily="34" charset="0"/>
              <a:cs typeface="Segoe UI" panose="020B0502040204020203" pitchFamily="34" charset="0"/>
            </a:endParaRPr>
          </a:p>
          <a:p>
            <a:pPr algn="r" rtl="1">
              <a:lnSpc>
                <a:spcPct val="200000"/>
              </a:lnSpc>
            </a:pPr>
            <a:r>
              <a:rPr lang="ar-JO" sz="1600" b="1" i="0" dirty="0">
                <a:solidFill>
                  <a:schemeClr val="tx1"/>
                </a:solidFill>
                <a:effectLst/>
                <a:latin typeface="Segoe UI" panose="020B0502040204020203" pitchFamily="34" charset="0"/>
                <a:cs typeface="Segoe UI" panose="020B0502040204020203" pitchFamily="34" charset="0"/>
              </a:rPr>
              <a:t>2- </a:t>
            </a:r>
            <a:r>
              <a:rPr lang="ar-YE" sz="1600" b="1" i="0" dirty="0">
                <a:solidFill>
                  <a:schemeClr val="tx1"/>
                </a:solidFill>
                <a:effectLst/>
                <a:latin typeface="Segoe UI" panose="020B0502040204020203" pitchFamily="34" charset="0"/>
                <a:cs typeface="Segoe UI" panose="020B0502040204020203" pitchFamily="34" charset="0"/>
              </a:rPr>
              <a:t>التدريب والتطوير: </a:t>
            </a:r>
            <a:endParaRPr lang="ar-JO" sz="1600" b="1" i="0" dirty="0">
              <a:solidFill>
                <a:schemeClr val="tx1"/>
              </a:solidFill>
              <a:effectLst/>
              <a:latin typeface="Segoe UI" panose="020B0502040204020203" pitchFamily="34" charset="0"/>
              <a:cs typeface="Segoe UI" panose="020B0502040204020203" pitchFamily="34" charset="0"/>
            </a:endParaRPr>
          </a:p>
          <a:p>
            <a:pPr algn="r" rtl="1">
              <a:lnSpc>
                <a:spcPct val="200000"/>
              </a:lnSpc>
            </a:pPr>
            <a:r>
              <a:rPr lang="ar-JO" sz="1600" b="0" i="0" dirty="0">
                <a:solidFill>
                  <a:schemeClr val="tx1"/>
                </a:solidFill>
                <a:effectLst/>
                <a:latin typeface="Segoe UI" panose="020B0502040204020203" pitchFamily="34" charset="0"/>
                <a:cs typeface="Segoe UI" panose="020B0502040204020203" pitchFamily="34" charset="0"/>
              </a:rPr>
              <a:t>ويتم تحديد </a:t>
            </a:r>
            <a:r>
              <a:rPr lang="ar-YE" sz="1600" b="0" i="0" dirty="0">
                <a:solidFill>
                  <a:schemeClr val="tx1"/>
                </a:solidFill>
                <a:effectLst/>
                <a:latin typeface="Segoe UI" panose="020B0502040204020203" pitchFamily="34" charset="0"/>
                <a:cs typeface="Segoe UI" panose="020B0502040204020203" pitchFamily="34" charset="0"/>
              </a:rPr>
              <a:t>برامج لتعزيز المهارات والمعرفة والكفاءات المختلفة بما في ذلك المهارات الفنية ومهارات الاتصال وخدمات العملاء. للأشخاص المعنيين </a:t>
            </a:r>
            <a:r>
              <a:rPr lang="ar-JO" sz="1600" b="0" i="0" dirty="0">
                <a:solidFill>
                  <a:schemeClr val="tx1"/>
                </a:solidFill>
                <a:effectLst/>
                <a:latin typeface="Segoe UI" panose="020B0502040204020203" pitchFamily="34" charset="0"/>
                <a:cs typeface="Segoe UI" panose="020B0502040204020203" pitchFamily="34" charset="0"/>
              </a:rPr>
              <a:t>على أن تمتاز التدريب بالاستمرارية والتجديد وشمول كافة أفراد المنظمة على اختلاف مهامهم.</a:t>
            </a:r>
          </a:p>
          <a:p>
            <a:pPr algn="r" rtl="1">
              <a:lnSpc>
                <a:spcPct val="200000"/>
              </a:lnSpc>
            </a:pPr>
            <a:r>
              <a:rPr lang="ar-JO" sz="1600" b="1" i="0" dirty="0">
                <a:solidFill>
                  <a:schemeClr val="tx1"/>
                </a:solidFill>
                <a:effectLst/>
                <a:latin typeface="Segoe UI" panose="020B0502040204020203" pitchFamily="34" charset="0"/>
                <a:cs typeface="Segoe UI" panose="020B0502040204020203" pitchFamily="34" charset="0"/>
              </a:rPr>
              <a:t>3. </a:t>
            </a:r>
            <a:r>
              <a:rPr lang="ar-YE" sz="1600" b="1" i="0" dirty="0">
                <a:solidFill>
                  <a:schemeClr val="tx1"/>
                </a:solidFill>
                <a:effectLst/>
                <a:latin typeface="Segoe UI" panose="020B0502040204020203" pitchFamily="34" charset="0"/>
                <a:cs typeface="Segoe UI" panose="020B0502040204020203" pitchFamily="34" charset="0"/>
              </a:rPr>
              <a:t>إدارة الأداء: </a:t>
            </a:r>
            <a:endParaRPr lang="ar-JO" sz="1600" b="1" i="0" dirty="0">
              <a:solidFill>
                <a:schemeClr val="tx1"/>
              </a:solidFill>
              <a:effectLst/>
              <a:latin typeface="Segoe UI" panose="020B0502040204020203" pitchFamily="34" charset="0"/>
              <a:cs typeface="Segoe UI" panose="020B0502040204020203" pitchFamily="34" charset="0"/>
            </a:endParaRPr>
          </a:p>
          <a:p>
            <a:pPr algn="r" rtl="1">
              <a:lnSpc>
                <a:spcPct val="200000"/>
              </a:lnSpc>
            </a:pPr>
            <a:r>
              <a:rPr lang="ar-JO" sz="1600" b="0" i="0" dirty="0">
                <a:solidFill>
                  <a:schemeClr val="tx1"/>
                </a:solidFill>
                <a:effectLst/>
                <a:latin typeface="Segoe UI" panose="020B0502040204020203" pitchFamily="34" charset="0"/>
                <a:cs typeface="Segoe UI" panose="020B0502040204020203" pitchFamily="34" charset="0"/>
              </a:rPr>
              <a:t>وتتعلق ب</a:t>
            </a:r>
            <a:r>
              <a:rPr lang="ar-YE" sz="1600" b="0" i="0" dirty="0">
                <a:solidFill>
                  <a:schemeClr val="tx1"/>
                </a:solidFill>
                <a:effectLst/>
                <a:latin typeface="Segoe UI" panose="020B0502040204020203" pitchFamily="34" charset="0"/>
                <a:cs typeface="Segoe UI" panose="020B0502040204020203" pitchFamily="34" charset="0"/>
              </a:rPr>
              <a:t>توقعات الأداء الواضحة</a:t>
            </a:r>
            <a:r>
              <a:rPr lang="ar-JO" sz="1600" b="0" i="0" dirty="0">
                <a:solidFill>
                  <a:schemeClr val="tx1"/>
                </a:solidFill>
                <a:effectLst/>
                <a:latin typeface="Segoe UI" panose="020B0502040204020203" pitchFamily="34" charset="0"/>
                <a:cs typeface="Segoe UI" panose="020B0502040204020203" pitchFamily="34" charset="0"/>
              </a:rPr>
              <a:t> وتحديد المهام</a:t>
            </a:r>
            <a:r>
              <a:rPr lang="ar-YE" sz="1600" b="0" i="0" dirty="0">
                <a:solidFill>
                  <a:schemeClr val="tx1"/>
                </a:solidFill>
                <a:effectLst/>
                <a:latin typeface="Segoe UI" panose="020B0502040204020203" pitchFamily="34" charset="0"/>
                <a:cs typeface="Segoe UI" panose="020B0502040204020203" pitchFamily="34" charset="0"/>
              </a:rPr>
              <a:t> </a:t>
            </a:r>
            <a:r>
              <a:rPr lang="ar-JO" sz="1600" b="0" i="0" dirty="0">
                <a:solidFill>
                  <a:schemeClr val="tx1"/>
                </a:solidFill>
                <a:effectLst/>
                <a:latin typeface="Segoe UI" panose="020B0502040204020203" pitchFamily="34" charset="0"/>
                <a:cs typeface="Segoe UI" panose="020B0502040204020203" pitchFamily="34" charset="0"/>
              </a:rPr>
              <a:t>والطريقة الصحيحة لأدائها</a:t>
            </a:r>
            <a:r>
              <a:rPr lang="ar-YE" sz="1600" b="0" i="0" dirty="0">
                <a:solidFill>
                  <a:schemeClr val="tx1"/>
                </a:solidFill>
                <a:effectLst/>
                <a:latin typeface="Segoe UI" panose="020B0502040204020203" pitchFamily="34" charset="0"/>
                <a:cs typeface="Segoe UI" panose="020B0502040204020203" pitchFamily="34" charset="0"/>
              </a:rPr>
              <a:t>، وتقييم الأداء ، وتحسين خطط الأداء لأنها تساعد على مواءمة الأداء الشخصي والجماعي مع أهداف المنظم</a:t>
            </a:r>
            <a:r>
              <a:rPr lang="ar-JO" sz="1600" b="0" i="0" dirty="0">
                <a:solidFill>
                  <a:schemeClr val="tx1"/>
                </a:solidFill>
                <a:effectLst/>
                <a:latin typeface="Segoe UI" panose="020B0502040204020203" pitchFamily="34" charset="0"/>
                <a:cs typeface="Segoe UI" panose="020B0502040204020203" pitchFamily="34" charset="0"/>
              </a:rPr>
              <a:t>ة.</a:t>
            </a:r>
            <a:endParaRPr lang="ar-YE" sz="1600" b="0" i="0" dirty="0">
              <a:solidFill>
                <a:schemeClr val="tx1"/>
              </a:solidFill>
              <a:effectLst/>
              <a:latin typeface="Segoe UI" panose="020B0502040204020203" pitchFamily="34" charset="0"/>
              <a:cs typeface="Segoe UI" panose="020B0502040204020203" pitchFamily="34" charset="0"/>
            </a:endParaRPr>
          </a:p>
          <a:p>
            <a:pPr marL="0" marR="0" algn="just" rtl="1">
              <a:lnSpc>
                <a:spcPct val="200000"/>
              </a:lnSpc>
              <a:spcBef>
                <a:spcPts val="200"/>
              </a:spcBef>
              <a:spcAft>
                <a:spcPts val="200"/>
              </a:spcAft>
              <a:tabLst>
                <a:tab pos="365760" algn="l"/>
                <a:tab pos="731520" algn="l"/>
                <a:tab pos="1097280" algn="l"/>
                <a:tab pos="1463040" algn="l"/>
                <a:tab pos="3036570" algn="l"/>
              </a:tabLst>
            </a:pPr>
            <a:endParaRPr lang="ar-YE" sz="1600" i="0" dirty="0">
              <a:solidFill>
                <a:schemeClr val="tx1"/>
              </a:solidFill>
              <a:effectLst/>
              <a:latin typeface="Segoe UI" panose="020B0502040204020203" pitchFamily="34" charset="0"/>
              <a:cs typeface="Segoe UI" panose="020B0502040204020203" pitchFamily="34" charset="0"/>
            </a:endParaRPr>
          </a:p>
          <a:p>
            <a:pPr marL="0" marR="0" algn="just" rtl="1">
              <a:lnSpc>
                <a:spcPct val="200000"/>
              </a:lnSpc>
              <a:spcBef>
                <a:spcPts val="200"/>
              </a:spcBef>
              <a:spcAft>
                <a:spcPts val="200"/>
              </a:spcAft>
              <a:tabLst>
                <a:tab pos="365760" algn="l"/>
                <a:tab pos="731520" algn="l"/>
                <a:tab pos="1097280" algn="l"/>
                <a:tab pos="1463040" algn="l"/>
                <a:tab pos="3036570" algn="l"/>
              </a:tabLst>
            </a:pPr>
            <a:r>
              <a:rPr lang="ar-YE" sz="1600" dirty="0">
                <a:latin typeface="Segoe UI" panose="020B0502040204020203" pitchFamily="34" charset="0"/>
                <a:cs typeface="Segoe UI" panose="020B0502040204020203" pitchFamily="34" charset="0"/>
              </a:rPr>
              <a:t/>
            </a:r>
            <a:br>
              <a:rPr lang="ar-YE" sz="1600" dirty="0">
                <a:latin typeface="Segoe UI" panose="020B0502040204020203" pitchFamily="34" charset="0"/>
                <a:cs typeface="Segoe UI" panose="020B0502040204020203" pitchFamily="34" charset="0"/>
              </a:rPr>
            </a:br>
            <a:endParaRPr lang="en-US" sz="1600" dirty="0">
              <a:solidFill>
                <a:schemeClr val="tx1"/>
              </a:solidFill>
              <a:latin typeface="Segoe UI" panose="020B0502040204020203" pitchFamily="34" charset="0"/>
              <a:cs typeface="Segoe UI" panose="020B0502040204020203" pitchFamily="34" charset="0"/>
            </a:endParaRPr>
          </a:p>
        </p:txBody>
      </p:sp>
      <p:sp>
        <p:nvSpPr>
          <p:cNvPr id="24" name="TextBox 23"/>
          <p:cNvSpPr txBox="1"/>
          <p:nvPr/>
        </p:nvSpPr>
        <p:spPr>
          <a:xfrm>
            <a:off x="1495104" y="735478"/>
            <a:ext cx="8417320" cy="415883"/>
          </a:xfrm>
          <a:prstGeom prst="rect">
            <a:avLst/>
          </a:prstGeom>
          <a:noFill/>
        </p:spPr>
        <p:txBody>
          <a:bodyPr wrap="square" rtlCol="0">
            <a:spAutoFit/>
          </a:bodyPr>
          <a:lstStyle/>
          <a:p>
            <a:pPr marL="342900" marR="0" lvl="0" indent="-342900" algn="ctr" rtl="1">
              <a:lnSpc>
                <a:spcPct val="115000"/>
              </a:lnSpc>
              <a:spcBef>
                <a:spcPts val="200"/>
              </a:spcBef>
              <a:spcAft>
                <a:spcPts val="200"/>
              </a:spcAft>
              <a:buFont typeface="Symbol" panose="05050102010706020507" pitchFamily="18" charset="2"/>
              <a:buChar char=""/>
              <a:tabLst>
                <a:tab pos="365760" algn="l"/>
                <a:tab pos="731520" algn="l"/>
                <a:tab pos="1097280" algn="l"/>
                <a:tab pos="1463040" algn="l"/>
                <a:tab pos="457200" algn="l"/>
              </a:tabLst>
            </a:pPr>
            <a:r>
              <a:rPr lang="ar-JO" sz="2000" b="1" dirty="0">
                <a:solidFill>
                  <a:srgbClr val="00B0F0"/>
                </a:solidFill>
                <a:effectLst/>
                <a:latin typeface="Segoe UI" panose="020B0502040204020203" pitchFamily="34" charset="0"/>
                <a:ea typeface="Times New Roman" panose="02020603050405020304" pitchFamily="18" charset="0"/>
                <a:cs typeface="Segoe UI" panose="020B0502040204020203" pitchFamily="34" charset="0"/>
              </a:rPr>
              <a:t>أنشطة التطوير التنظيمي</a:t>
            </a:r>
            <a:endParaRPr lang="en-US" sz="2000" b="1" dirty="0">
              <a:solidFill>
                <a:srgbClr val="00B0F0"/>
              </a:solidFill>
              <a:effectLst/>
              <a:latin typeface="Segoe UI" panose="020B0502040204020203" pitchFamily="34" charset="0"/>
              <a:ea typeface="Times New Roman" panose="02020603050405020304" pitchFamily="18" charset="0"/>
              <a:cs typeface="Segoe UI" panose="020B0502040204020203" pitchFamily="34"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4" name="Picture 3">
            <a:extLst>
              <a:ext uri="{FF2B5EF4-FFF2-40B4-BE49-F238E27FC236}">
                <a16:creationId xmlns:a16="http://schemas.microsoft.com/office/drawing/2014/main" xmlns="" id="{C5A66A68-E5AB-115E-0532-26BA0C62807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7045" y="1387136"/>
            <a:ext cx="1428848" cy="1499606"/>
          </a:xfrm>
          <a:prstGeom prst="rect">
            <a:avLst/>
          </a:prstGeom>
        </p:spPr>
      </p:pic>
    </p:spTree>
    <p:extLst>
      <p:ext uri="{BB962C8B-B14F-4D97-AF65-F5344CB8AC3E}">
        <p14:creationId xmlns:p14="http://schemas.microsoft.com/office/powerpoint/2010/main" val="1726790879"/>
      </p:ext>
    </p:extLst>
  </p:cSld>
  <p:clrMapOvr>
    <a:masterClrMapping/>
  </p:clrMapOvr>
  <mc:AlternateContent xmlns:mc="http://schemas.openxmlformats.org/markup-compatibility/2006" xmlns:p14="http://schemas.microsoft.com/office/powerpoint/2010/main">
    <mc:Choice Requires="p14">
      <p:transition spd="slow" p14:dur="2000" advTm="195634"/>
    </mc:Choice>
    <mc:Fallback xmlns="">
      <p:transition spd="slow" advTm="195634"/>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485573" y="563212"/>
            <a:ext cx="9706428" cy="5138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TextBox 3">
            <a:extLst>
              <a:ext uri="{FF2B5EF4-FFF2-40B4-BE49-F238E27FC236}">
                <a16:creationId xmlns:a16="http://schemas.microsoft.com/office/drawing/2014/main" xmlns="" id="{1A7B5BB0-CBB6-5272-347E-60875DA83ABF}"/>
              </a:ext>
            </a:extLst>
          </p:cNvPr>
          <p:cNvSpPr txBox="1"/>
          <p:nvPr/>
        </p:nvSpPr>
        <p:spPr>
          <a:xfrm>
            <a:off x="536029" y="1435576"/>
            <a:ext cx="11051368" cy="4447692"/>
          </a:xfrm>
          <a:prstGeom prst="rect">
            <a:avLst/>
          </a:prstGeom>
          <a:solidFill>
            <a:schemeClr val="bg1"/>
          </a:solidFill>
          <a:ln w="57150">
            <a:solidFill>
              <a:srgbClr val="00B0F0"/>
            </a:solidFill>
          </a:ln>
        </p:spPr>
        <p:txBody>
          <a:bodyPr wrap="square">
            <a:spAutoFit/>
          </a:bodyPr>
          <a:lstStyle/>
          <a:p>
            <a:pPr algn="r" rtl="1">
              <a:lnSpc>
                <a:spcPct val="200000"/>
              </a:lnSpc>
            </a:pPr>
            <a:r>
              <a:rPr lang="ar-JO" sz="1600" b="1" dirty="0">
                <a:latin typeface="Segoe UI" panose="020B0502040204020203" pitchFamily="34" charset="0"/>
                <a:cs typeface="Segoe UI" panose="020B0502040204020203" pitchFamily="34" charset="0"/>
              </a:rPr>
              <a:t>4- جودة العمليات وتحسينها</a:t>
            </a:r>
          </a:p>
          <a:p>
            <a:pPr algn="just" rtl="1">
              <a:lnSpc>
                <a:spcPct val="200000"/>
              </a:lnSpc>
            </a:pPr>
            <a:r>
              <a:rPr lang="ar-JO" sz="1600" dirty="0">
                <a:latin typeface="Segoe UI" panose="020B0502040204020203" pitchFamily="34" charset="0"/>
                <a:cs typeface="Segoe UI" panose="020B0502040204020203" pitchFamily="34" charset="0"/>
              </a:rPr>
              <a:t>إن من دواعي ا</a:t>
            </a:r>
            <a:r>
              <a:rPr lang="ar-YE" sz="1600" i="0" dirty="0">
                <a:effectLst/>
                <a:latin typeface="Segoe UI" panose="020B0502040204020203" pitchFamily="34" charset="0"/>
                <a:cs typeface="Segoe UI" panose="020B0502040204020203" pitchFamily="34" charset="0"/>
              </a:rPr>
              <a:t>لتطوير </a:t>
            </a:r>
            <a:r>
              <a:rPr lang="ar-YE" sz="1600" b="0" i="0" dirty="0">
                <a:effectLst/>
                <a:latin typeface="Segoe UI" panose="020B0502040204020203" pitchFamily="34" charset="0"/>
                <a:cs typeface="Segoe UI" panose="020B0502040204020203" pitchFamily="34" charset="0"/>
              </a:rPr>
              <a:t>التنظيمي</a:t>
            </a:r>
            <a:r>
              <a:rPr lang="ar-JO" sz="1600" b="0" i="0" dirty="0">
                <a:effectLst/>
                <a:latin typeface="Segoe UI" panose="020B0502040204020203" pitchFamily="34" charset="0"/>
                <a:cs typeface="Segoe UI" panose="020B0502040204020203" pitchFamily="34" charset="0"/>
              </a:rPr>
              <a:t> الأداء المنخفض أو غير الفعال، لذلك يجب إدخال مفاهيم الجودة والتقييم للأداء في عمليات المنظمة.</a:t>
            </a:r>
          </a:p>
          <a:p>
            <a:pPr algn="r" rtl="1" fontAlgn="base">
              <a:buFont typeface="Arial" panose="020B0604020202020204" pitchFamily="34" charset="0"/>
              <a:buChar char="•"/>
            </a:pPr>
            <a:r>
              <a:rPr lang="ar-YE" sz="1600" dirty="0">
                <a:latin typeface="Segoe UI" panose="020B0502040204020203" pitchFamily="34" charset="0"/>
                <a:cs typeface="Segoe UI" panose="020B0502040204020203" pitchFamily="34" charset="0"/>
              </a:rPr>
              <a:t>الجودة: تعني الدقة والإتقان عبر الالتزام بتطبيق المعايير القياسية في الأداء.</a:t>
            </a:r>
          </a:p>
          <a:p>
            <a:pPr algn="r" rtl="1" fontAlgn="base">
              <a:buFont typeface="Arial" panose="020B0604020202020204" pitchFamily="34" charset="0"/>
              <a:buChar char="•"/>
            </a:pPr>
            <a:r>
              <a:rPr lang="ar-YE" sz="1600" dirty="0">
                <a:latin typeface="Segoe UI" panose="020B0502040204020203" pitchFamily="34" charset="0"/>
                <a:cs typeface="Segoe UI" panose="020B0502040204020203" pitchFamily="34" charset="0"/>
              </a:rPr>
              <a:t>التقييم: عملية قياس جودة الأداء في كل الأنشطة بهدف التحسين المستمر للأداء المستقبلي</a:t>
            </a:r>
            <a:r>
              <a:rPr lang="ar-YE" sz="1600" b="0" i="0" dirty="0">
                <a:effectLst/>
                <a:latin typeface="Segoe UI" panose="020B0502040204020203" pitchFamily="34" charset="0"/>
                <a:cs typeface="Segoe UI" panose="020B0502040204020203" pitchFamily="34" charset="0"/>
              </a:rPr>
              <a:t>.</a:t>
            </a:r>
          </a:p>
          <a:p>
            <a:pPr algn="just" rtl="1">
              <a:lnSpc>
                <a:spcPct val="200000"/>
              </a:lnSpc>
            </a:pPr>
            <a:r>
              <a:rPr lang="ar-JO" sz="1600" b="1" dirty="0">
                <a:latin typeface="Segoe UI" panose="020B0502040204020203" pitchFamily="34" charset="0"/>
                <a:cs typeface="Segoe UI" panose="020B0502040204020203" pitchFamily="34" charset="0"/>
              </a:rPr>
              <a:t>5- ا</a:t>
            </a:r>
            <a:r>
              <a:rPr lang="ar-YE" sz="1600" b="1" dirty="0">
                <a:latin typeface="Segoe UI" panose="020B0502040204020203" pitchFamily="34" charset="0"/>
                <a:cs typeface="Segoe UI" panose="020B0502040204020203" pitchFamily="34" charset="0"/>
              </a:rPr>
              <a:t>لتواصل</a:t>
            </a:r>
            <a:r>
              <a:rPr lang="ar-JO" sz="1600" b="1" dirty="0">
                <a:latin typeface="Segoe UI" panose="020B0502040204020203" pitchFamily="34" charset="0"/>
                <a:cs typeface="Segoe UI" panose="020B0502040204020203" pitchFamily="34" charset="0"/>
              </a:rPr>
              <a:t> الفعال</a:t>
            </a:r>
            <a:r>
              <a:rPr lang="ar-YE" sz="1600" b="1" dirty="0">
                <a:latin typeface="Segoe UI" panose="020B0502040204020203" pitchFamily="34" charset="0"/>
                <a:cs typeface="Segoe UI" panose="020B0502040204020203" pitchFamily="34" charset="0"/>
              </a:rPr>
              <a:t> :</a:t>
            </a:r>
            <a:endParaRPr lang="ar-JO" sz="1600" b="1" dirty="0">
              <a:latin typeface="Segoe UI" panose="020B0502040204020203" pitchFamily="34" charset="0"/>
              <a:cs typeface="Segoe UI" panose="020B0502040204020203" pitchFamily="34" charset="0"/>
            </a:endParaRPr>
          </a:p>
          <a:p>
            <a:pPr algn="just" rtl="1">
              <a:lnSpc>
                <a:spcPct val="200000"/>
              </a:lnSpc>
            </a:pPr>
            <a:r>
              <a:rPr lang="ar-JO" sz="1600" b="0" i="0" dirty="0">
                <a:effectLst/>
                <a:latin typeface="Segoe UI" panose="020B0502040204020203" pitchFamily="34" charset="0"/>
                <a:cs typeface="Segoe UI" panose="020B0502040204020203" pitchFamily="34" charset="0"/>
              </a:rPr>
              <a:t>من خلال إيمان الإدارة العليا بأهمية فتح قنوات الاتصال الفعال بين جميع العاملين والوحدات الإدارية لضمان التحقق من أداء العمل بطريقة فعالة وتحقيق اهداف المنظمة.</a:t>
            </a:r>
          </a:p>
          <a:p>
            <a:pPr algn="just" rtl="1">
              <a:lnSpc>
                <a:spcPct val="200000"/>
              </a:lnSpc>
            </a:pPr>
            <a:r>
              <a:rPr lang="ar-JO" sz="1600" b="1" dirty="0">
                <a:latin typeface="Segoe UI" panose="020B0502040204020203" pitchFamily="34" charset="0"/>
                <a:cs typeface="Segoe UI" panose="020B0502040204020203" pitchFamily="34" charset="0"/>
              </a:rPr>
              <a:t>6- إنشاء فريق التطوير</a:t>
            </a:r>
          </a:p>
          <a:p>
            <a:pPr algn="just" rtl="1">
              <a:lnSpc>
                <a:spcPct val="200000"/>
              </a:lnSpc>
            </a:pPr>
            <a:r>
              <a:rPr lang="ar-JO" sz="1600" b="0" i="0" dirty="0">
                <a:effectLst/>
                <a:latin typeface="Segoe UI" panose="020B0502040204020203" pitchFamily="34" charset="0"/>
                <a:cs typeface="Segoe UI" panose="020B0502040204020203" pitchFamily="34" charset="0"/>
              </a:rPr>
              <a:t>تحديد فريق العمل الخاص بالتطوير على </a:t>
            </a:r>
            <a:r>
              <a:rPr lang="ar-JO" sz="1600" dirty="0">
                <a:latin typeface="Segoe UI" panose="020B0502040204020203" pitchFamily="34" charset="0"/>
                <a:cs typeface="Segoe UI" panose="020B0502040204020203" pitchFamily="34" charset="0"/>
              </a:rPr>
              <a:t>أ</a:t>
            </a:r>
            <a:r>
              <a:rPr lang="ar-JO" sz="1600" b="0" i="0" dirty="0">
                <a:effectLst/>
                <a:latin typeface="Segoe UI" panose="020B0502040204020203" pitchFamily="34" charset="0"/>
                <a:cs typeface="Segoe UI" panose="020B0502040204020203" pitchFamily="34" charset="0"/>
              </a:rPr>
              <a:t>ن يتم مراعاة انه يمثل كافة أطياف المنظمة والتخصص وكذلك توفر الخبرة والتأكيد على أهمية </a:t>
            </a:r>
            <a:r>
              <a:rPr lang="ar-YE" sz="1600" b="0" i="0" dirty="0">
                <a:effectLst/>
                <a:latin typeface="Segoe UI" panose="020B0502040204020203" pitchFamily="34" charset="0"/>
                <a:cs typeface="Segoe UI" panose="020B0502040204020203" pitchFamily="34" charset="0"/>
              </a:rPr>
              <a:t>التواصل والتعاون بين أعضاء الفريق </a:t>
            </a:r>
            <a:r>
              <a:rPr lang="ar-JO" sz="1600" b="0" i="0" dirty="0">
                <a:effectLst/>
                <a:latin typeface="Segoe UI" panose="020B0502040204020203" pitchFamily="34" charset="0"/>
                <a:cs typeface="Segoe UI" panose="020B0502040204020203" pitchFamily="34" charset="0"/>
              </a:rPr>
              <a:t>.</a:t>
            </a:r>
            <a:endParaRPr lang="ar-YE" sz="1600" b="0" i="0" dirty="0">
              <a:effectLst/>
              <a:latin typeface="Segoe UI" panose="020B0502040204020203" pitchFamily="34" charset="0"/>
              <a:cs typeface="Segoe UI" panose="020B0502040204020203" pitchFamily="34" charset="0"/>
            </a:endParaRPr>
          </a:p>
        </p:txBody>
      </p:sp>
      <p:sp>
        <p:nvSpPr>
          <p:cNvPr id="3" name="TextBox 2">
            <a:extLst>
              <a:ext uri="{FF2B5EF4-FFF2-40B4-BE49-F238E27FC236}">
                <a16:creationId xmlns:a16="http://schemas.microsoft.com/office/drawing/2014/main" xmlns="" id="{BAD93A2F-B7F5-7FDD-3E13-C4CF50E569AF}"/>
              </a:ext>
            </a:extLst>
          </p:cNvPr>
          <p:cNvSpPr txBox="1"/>
          <p:nvPr/>
        </p:nvSpPr>
        <p:spPr>
          <a:xfrm>
            <a:off x="2485572" y="811906"/>
            <a:ext cx="8417320" cy="415883"/>
          </a:xfrm>
          <a:prstGeom prst="rect">
            <a:avLst/>
          </a:prstGeom>
          <a:noFill/>
        </p:spPr>
        <p:txBody>
          <a:bodyPr wrap="square" rtlCol="0">
            <a:spAutoFit/>
          </a:bodyPr>
          <a:lstStyle/>
          <a:p>
            <a:pPr marL="342900" marR="0" lvl="0" indent="-342900" algn="ctr" rtl="1">
              <a:lnSpc>
                <a:spcPct val="115000"/>
              </a:lnSpc>
              <a:spcBef>
                <a:spcPts val="200"/>
              </a:spcBef>
              <a:spcAft>
                <a:spcPts val="200"/>
              </a:spcAft>
              <a:buFont typeface="Symbol" panose="05050102010706020507" pitchFamily="18" charset="2"/>
              <a:buChar char=""/>
              <a:tabLst>
                <a:tab pos="365760" algn="l"/>
                <a:tab pos="731520" algn="l"/>
                <a:tab pos="1097280" algn="l"/>
                <a:tab pos="1463040" algn="l"/>
                <a:tab pos="457200" algn="l"/>
              </a:tabLst>
            </a:pPr>
            <a:r>
              <a:rPr lang="ar-JO" sz="2000" b="1" dirty="0">
                <a:solidFill>
                  <a:srgbClr val="00B0F0"/>
                </a:solidFill>
                <a:effectLst/>
                <a:latin typeface="Segoe UI" panose="020B0502040204020203" pitchFamily="34" charset="0"/>
                <a:ea typeface="Times New Roman" panose="02020603050405020304" pitchFamily="18" charset="0"/>
                <a:cs typeface="Segoe UI" panose="020B0502040204020203" pitchFamily="34" charset="0"/>
              </a:rPr>
              <a:t>أنشطة التطوير التنظيمي</a:t>
            </a:r>
            <a:endParaRPr lang="en-US" sz="2000" b="1" dirty="0">
              <a:solidFill>
                <a:srgbClr val="00B0F0"/>
              </a:solidFill>
              <a:effectLst/>
              <a:latin typeface="Segoe UI" panose="020B0502040204020203" pitchFamily="34" charset="0"/>
              <a:ea typeface="Times New Roman" panose="02020603050405020304" pitchFamily="18" charset="0"/>
              <a:cs typeface="Segoe UI" panose="020B0502040204020203" pitchFamily="34" charset="0"/>
            </a:endParaRPr>
          </a:p>
        </p:txBody>
      </p:sp>
      <p:pic>
        <p:nvPicPr>
          <p:cNvPr id="11" name="Picture 10">
            <a:extLst>
              <a:ext uri="{FF2B5EF4-FFF2-40B4-BE49-F238E27FC236}">
                <a16:creationId xmlns:a16="http://schemas.microsoft.com/office/drawing/2014/main" xmlns="" id="{AF87A389-D773-F11C-C68C-609E64C1328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3327" y="1435576"/>
            <a:ext cx="3105150" cy="572650"/>
          </a:xfrm>
          <a:prstGeom prst="rect">
            <a:avLst/>
          </a:prstGeom>
        </p:spPr>
      </p:pic>
    </p:spTree>
    <p:extLst>
      <p:ext uri="{BB962C8B-B14F-4D97-AF65-F5344CB8AC3E}">
        <p14:creationId xmlns:p14="http://schemas.microsoft.com/office/powerpoint/2010/main" val="2568276086"/>
      </p:ext>
    </p:extLst>
  </p:cSld>
  <p:clrMapOvr>
    <a:masterClrMapping/>
  </p:clrMapOvr>
  <mc:AlternateContent xmlns:mc="http://schemas.openxmlformats.org/markup-compatibility/2006" xmlns:p14="http://schemas.microsoft.com/office/powerpoint/2010/main">
    <mc:Choice Requires="p14">
      <p:transition spd="slow" p14:dur="2000" advTm="238067"/>
    </mc:Choice>
    <mc:Fallback xmlns="">
      <p:transition spd="slow" advTm="238067"/>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D28A5610-344B-2ABB-7E69-8519C934CC15}"/>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xmlns="" id="{DB11622A-ED5C-F0C7-F177-C9FEF7333242}"/>
              </a:ext>
            </a:extLst>
          </p:cNvPr>
          <p:cNvSpPr/>
          <p:nvPr/>
        </p:nvSpPr>
        <p:spPr>
          <a:xfrm>
            <a:off x="2485573" y="563212"/>
            <a:ext cx="9706428" cy="5138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xmlns="" id="{C1AB7C58-5414-5AC4-9401-7C831022B32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TextBox 3">
            <a:extLst>
              <a:ext uri="{FF2B5EF4-FFF2-40B4-BE49-F238E27FC236}">
                <a16:creationId xmlns:a16="http://schemas.microsoft.com/office/drawing/2014/main" xmlns="" id="{E27F2D2D-02DA-C0B7-3135-71EA243B4C53}"/>
              </a:ext>
            </a:extLst>
          </p:cNvPr>
          <p:cNvSpPr txBox="1"/>
          <p:nvPr/>
        </p:nvSpPr>
        <p:spPr>
          <a:xfrm>
            <a:off x="536029" y="1435576"/>
            <a:ext cx="11051368" cy="4482637"/>
          </a:xfrm>
          <a:prstGeom prst="rect">
            <a:avLst/>
          </a:prstGeom>
          <a:solidFill>
            <a:schemeClr val="bg1"/>
          </a:solidFill>
          <a:ln w="57150">
            <a:solidFill>
              <a:srgbClr val="00B0F0"/>
            </a:solidFill>
          </a:ln>
        </p:spPr>
        <p:txBody>
          <a:bodyPr wrap="square">
            <a:spAutoFit/>
          </a:bodyPr>
          <a:lstStyle/>
          <a:p>
            <a:pPr marL="285750" indent="-285750" algn="r" rtl="1">
              <a:lnSpc>
                <a:spcPct val="150000"/>
              </a:lnSpc>
              <a:buFont typeface="Wingdings" panose="05000000000000000000" pitchFamily="2" charset="2"/>
              <a:buChar char="Ø"/>
            </a:pPr>
            <a:r>
              <a:rPr lang="ar-YE" sz="1600" b="0" i="0" dirty="0">
                <a:solidFill>
                  <a:srgbClr val="050505"/>
                </a:solidFill>
                <a:effectLst/>
                <a:latin typeface="Segoe UI" panose="020B0502040204020203" pitchFamily="34" charset="0"/>
                <a:cs typeface="Segoe UI" panose="020B0502040204020203" pitchFamily="34" charset="0"/>
              </a:rPr>
              <a:t>من  الأخطاء الشائعة عدم التفريق بين التطوير والتغيير التنظيمي واستعمالهما كمترادفين لهما نفس المعنى, </a:t>
            </a:r>
            <a:r>
              <a:rPr lang="ar-JO" sz="1600" b="0" i="0" dirty="0">
                <a:solidFill>
                  <a:srgbClr val="050505"/>
                </a:solidFill>
                <a:effectLst/>
                <a:latin typeface="Segoe UI" panose="020B0502040204020203" pitchFamily="34" charset="0"/>
                <a:cs typeface="Segoe UI" panose="020B0502040204020203" pitchFamily="34" charset="0"/>
              </a:rPr>
              <a:t>وكذلك </a:t>
            </a:r>
            <a:r>
              <a:rPr lang="ar-YE" sz="1600" b="0" i="0" dirty="0">
                <a:solidFill>
                  <a:srgbClr val="050505"/>
                </a:solidFill>
                <a:effectLst/>
                <a:latin typeface="Segoe UI" panose="020B0502040204020203" pitchFamily="34" charset="0"/>
                <a:cs typeface="Segoe UI" panose="020B0502040204020203" pitchFamily="34" charset="0"/>
              </a:rPr>
              <a:t>الفصل بين المفهومين أيضاً؛</a:t>
            </a:r>
            <a:r>
              <a:rPr lang="ar-JO" sz="1600" b="0" i="0" dirty="0">
                <a:solidFill>
                  <a:srgbClr val="050505"/>
                </a:solidFill>
                <a:effectLst/>
                <a:latin typeface="Segoe UI" panose="020B0502040204020203" pitchFamily="34" charset="0"/>
                <a:cs typeface="Segoe UI" panose="020B0502040204020203" pitchFamily="34" charset="0"/>
              </a:rPr>
              <a:t>.</a:t>
            </a:r>
          </a:p>
          <a:p>
            <a:pPr marL="285750" indent="-285750" algn="r" rtl="1">
              <a:lnSpc>
                <a:spcPct val="150000"/>
              </a:lnSpc>
              <a:buFont typeface="Wingdings" panose="05000000000000000000" pitchFamily="2" charset="2"/>
              <a:buChar char="Ø"/>
            </a:pPr>
            <a:r>
              <a:rPr lang="ar-YE" sz="1600" b="0" i="0" dirty="0">
                <a:solidFill>
                  <a:srgbClr val="050505"/>
                </a:solidFill>
                <a:effectLst/>
                <a:latin typeface="Segoe UI" panose="020B0502040204020203" pitchFamily="34" charset="0"/>
                <a:cs typeface="Segoe UI" panose="020B0502040204020203" pitchFamily="34" charset="0"/>
              </a:rPr>
              <a:t>قد يكون التغيير مدروساً أو عشوائياً, سلبياً أو إيجابياً, مخططاً أو طارئاً, يمكن التكهن بالنتائج المتحققة منه أو غير ممكن. </a:t>
            </a:r>
            <a:endParaRPr lang="ar-JO" sz="1600" b="0" i="0" dirty="0">
              <a:solidFill>
                <a:srgbClr val="050505"/>
              </a:solidFill>
              <a:effectLst/>
              <a:latin typeface="Segoe UI" panose="020B0502040204020203" pitchFamily="34" charset="0"/>
              <a:cs typeface="Segoe UI" panose="020B0502040204020203" pitchFamily="34" charset="0"/>
            </a:endParaRPr>
          </a:p>
          <a:p>
            <a:pPr marL="285750" indent="-285750" algn="r" rtl="1">
              <a:lnSpc>
                <a:spcPct val="150000"/>
              </a:lnSpc>
              <a:buFont typeface="Wingdings" panose="05000000000000000000" pitchFamily="2" charset="2"/>
              <a:buChar char="Ø"/>
            </a:pPr>
            <a:r>
              <a:rPr lang="ar-YE" sz="1600" b="0" i="0" dirty="0">
                <a:solidFill>
                  <a:srgbClr val="050505"/>
                </a:solidFill>
                <a:effectLst/>
                <a:latin typeface="Segoe UI" panose="020B0502040204020203" pitchFamily="34" charset="0"/>
                <a:cs typeface="Segoe UI" panose="020B0502040204020203" pitchFamily="34" charset="0"/>
              </a:rPr>
              <a:t>إما التطوير </a:t>
            </a:r>
            <a:r>
              <a:rPr lang="ar-JO" sz="1600" b="0" i="0" dirty="0">
                <a:solidFill>
                  <a:srgbClr val="050505"/>
                </a:solidFill>
                <a:effectLst/>
                <a:latin typeface="Segoe UI" panose="020B0502040204020203" pitchFamily="34" charset="0"/>
                <a:cs typeface="Segoe UI" panose="020B0502040204020203" pitchFamily="34" charset="0"/>
              </a:rPr>
              <a:t>فهو  الجزء المخطط </a:t>
            </a:r>
            <a:r>
              <a:rPr lang="ar-YE" sz="1600" b="0" i="0" dirty="0">
                <a:solidFill>
                  <a:srgbClr val="050505"/>
                </a:solidFill>
                <a:effectLst/>
                <a:latin typeface="Segoe UI" panose="020B0502040204020203" pitchFamily="34" charset="0"/>
                <a:cs typeface="Segoe UI" panose="020B0502040204020203" pitchFamily="34" charset="0"/>
              </a:rPr>
              <a:t> (من عملية التغيير) و يمكن </a:t>
            </a:r>
            <a:r>
              <a:rPr lang="ar-JO" sz="1600" b="0" i="0" dirty="0">
                <a:solidFill>
                  <a:srgbClr val="050505"/>
                </a:solidFill>
                <a:effectLst/>
                <a:latin typeface="Segoe UI" panose="020B0502040204020203" pitchFamily="34" charset="0"/>
                <a:cs typeface="Segoe UI" panose="020B0502040204020203" pitchFamily="34" charset="0"/>
              </a:rPr>
              <a:t>توقع</a:t>
            </a:r>
            <a:r>
              <a:rPr lang="ar-YE" sz="1600" b="0" i="0" dirty="0">
                <a:solidFill>
                  <a:srgbClr val="050505"/>
                </a:solidFill>
                <a:effectLst/>
                <a:latin typeface="Segoe UI" panose="020B0502040204020203" pitchFamily="34" charset="0"/>
                <a:cs typeface="Segoe UI" panose="020B0502040204020203" pitchFamily="34" charset="0"/>
              </a:rPr>
              <a:t> تائجه والتي تكون إيجابية في الغالب.</a:t>
            </a:r>
          </a:p>
          <a:p>
            <a:pPr algn="r" rtl="1">
              <a:lnSpc>
                <a:spcPct val="150000"/>
              </a:lnSpc>
            </a:pPr>
            <a:r>
              <a:rPr lang="ar-JO" sz="1600" b="0" i="0" dirty="0">
                <a:solidFill>
                  <a:srgbClr val="050505"/>
                </a:solidFill>
                <a:effectLst/>
                <a:latin typeface="Segoe UI" panose="020B0502040204020203" pitchFamily="34" charset="0"/>
                <a:cs typeface="Segoe UI" panose="020B0502040204020203" pitchFamily="34" charset="0"/>
              </a:rPr>
              <a:t>و</a:t>
            </a:r>
            <a:r>
              <a:rPr lang="ar-YE" sz="1600" b="0" i="0" dirty="0">
                <a:solidFill>
                  <a:srgbClr val="050505"/>
                </a:solidFill>
                <a:effectLst/>
                <a:latin typeface="Segoe UI" panose="020B0502040204020203" pitchFamily="34" charset="0"/>
                <a:cs typeface="Segoe UI" panose="020B0502040204020203" pitchFamily="34" charset="0"/>
              </a:rPr>
              <a:t> يعتمد على توظيف تقنيات "العلوم السلوكية" مثل التدريب المختبري, والبحث الإجرائي, وبناء الفريق, والاستشارات </a:t>
            </a:r>
            <a:r>
              <a:rPr lang="ar-JO" sz="1600" b="0" i="0" dirty="0">
                <a:solidFill>
                  <a:srgbClr val="050505"/>
                </a:solidFill>
                <a:effectLst/>
                <a:latin typeface="Segoe UI" panose="020B0502040204020203" pitchFamily="34" charset="0"/>
                <a:cs typeface="Segoe UI" panose="020B0502040204020203" pitchFamily="34" charset="0"/>
              </a:rPr>
              <a:t>و</a:t>
            </a:r>
            <a:r>
              <a:rPr lang="ar-YE" sz="1600" b="0" i="0" dirty="0">
                <a:solidFill>
                  <a:srgbClr val="050505"/>
                </a:solidFill>
                <a:effectLst/>
                <a:latin typeface="Segoe UI" panose="020B0502040204020203" pitchFamily="34" charset="0"/>
                <a:cs typeface="Segoe UI" panose="020B0502040204020203" pitchFamily="34" charset="0"/>
              </a:rPr>
              <a:t>المعارف السلوكية الخاصة بتطوير الاتجاهات النفسية للعاملين وتنمية مهاراتهم في التعامل مع بعضهم </a:t>
            </a:r>
            <a:endParaRPr lang="ar-JO" sz="1600" b="0" i="0" dirty="0">
              <a:solidFill>
                <a:srgbClr val="050505"/>
              </a:solidFill>
              <a:effectLst/>
              <a:latin typeface="Segoe UI" panose="020B0502040204020203" pitchFamily="34" charset="0"/>
              <a:cs typeface="Segoe UI" panose="020B0502040204020203" pitchFamily="34" charset="0"/>
            </a:endParaRPr>
          </a:p>
          <a:p>
            <a:pPr marL="285750" indent="-285750" algn="r" rtl="1">
              <a:lnSpc>
                <a:spcPct val="150000"/>
              </a:lnSpc>
              <a:buFont typeface="Wingdings" panose="05000000000000000000" pitchFamily="2" charset="2"/>
              <a:buChar char="Ø"/>
            </a:pPr>
            <a:r>
              <a:rPr lang="ar-JO" sz="1600" b="0" i="0" dirty="0">
                <a:solidFill>
                  <a:srgbClr val="050505"/>
                </a:solidFill>
                <a:effectLst/>
                <a:latin typeface="Segoe UI" panose="020B0502040204020203" pitchFamily="34" charset="0"/>
                <a:cs typeface="Segoe UI" panose="020B0502040204020203" pitchFamily="34" charset="0"/>
              </a:rPr>
              <a:t>يركز </a:t>
            </a:r>
            <a:r>
              <a:rPr lang="ar-YE" sz="1600" b="0" i="0" dirty="0">
                <a:solidFill>
                  <a:srgbClr val="050505"/>
                </a:solidFill>
                <a:effectLst/>
                <a:latin typeface="Segoe UI" panose="020B0502040204020203" pitchFamily="34" charset="0"/>
                <a:cs typeface="Segoe UI" panose="020B0502040204020203" pitchFamily="34" charset="0"/>
              </a:rPr>
              <a:t>التغيير التنظيمي على أساليب وتقنيات وأدوات أخرى كثيرة ومختلفة بالإضافة إلى العلوم السلوكية من أمثلتها الأساليب المالية والمحاسبية, والأساليب التقنية والإحصائية. </a:t>
            </a:r>
          </a:p>
          <a:p>
            <a:pPr marL="285750" indent="-285750" algn="r" rtl="1">
              <a:lnSpc>
                <a:spcPct val="150000"/>
              </a:lnSpc>
              <a:buFont typeface="Wingdings" panose="05000000000000000000" pitchFamily="2" charset="2"/>
              <a:buChar char="Ø"/>
            </a:pPr>
            <a:r>
              <a:rPr lang="ar-YE" sz="1600" b="0" i="0" dirty="0">
                <a:solidFill>
                  <a:srgbClr val="050505"/>
                </a:solidFill>
                <a:effectLst/>
                <a:latin typeface="Segoe UI" panose="020B0502040204020203" pitchFamily="34" charset="0"/>
                <a:cs typeface="Segoe UI" panose="020B0502040204020203" pitchFamily="34" charset="0"/>
              </a:rPr>
              <a:t>التوقيت فإن التغيير قد يحدث في فترة زمنية قصيرة </a:t>
            </a:r>
            <a:r>
              <a:rPr lang="ar-JO" sz="1600" b="0" i="0" dirty="0">
                <a:solidFill>
                  <a:srgbClr val="050505"/>
                </a:solidFill>
                <a:effectLst/>
                <a:latin typeface="Segoe UI" panose="020B0502040204020203" pitchFamily="34" charset="0"/>
                <a:cs typeface="Segoe UI" panose="020B0502040204020203" pitchFamily="34" charset="0"/>
              </a:rPr>
              <a:t>ولا يحتاج فترة </a:t>
            </a:r>
            <a:r>
              <a:rPr lang="ar-YE" sz="1600" b="0" i="0" dirty="0">
                <a:solidFill>
                  <a:srgbClr val="050505"/>
                </a:solidFill>
                <a:effectLst/>
                <a:latin typeface="Segoe UI" panose="020B0502040204020203" pitchFamily="34" charset="0"/>
                <a:cs typeface="Segoe UI" panose="020B0502040204020203" pitchFamily="34" charset="0"/>
              </a:rPr>
              <a:t>زمنية طويلة, وعلى العكس منه فإن التطوير يركز على تأسيس وترسيخ النظام وجعله أسلوباً ومنهجاً في عمل المؤسسة وبالتالي فهو يستغرق فترة زمنية طويلة.</a:t>
            </a:r>
          </a:p>
          <a:p>
            <a:pPr marL="285750" indent="-285750" algn="r" rtl="1">
              <a:lnSpc>
                <a:spcPct val="150000"/>
              </a:lnSpc>
              <a:buFont typeface="Wingdings" panose="05000000000000000000" pitchFamily="2" charset="2"/>
              <a:buChar char="Ø"/>
            </a:pPr>
            <a:r>
              <a:rPr lang="ar-YE" sz="1600" b="0" i="0" dirty="0">
                <a:solidFill>
                  <a:srgbClr val="050505"/>
                </a:solidFill>
                <a:effectLst/>
                <a:latin typeface="Segoe UI" panose="020B0502040204020203" pitchFamily="34" charset="0"/>
                <a:cs typeface="Segoe UI" panose="020B0502040204020203" pitchFamily="34" charset="0"/>
              </a:rPr>
              <a:t>ويتضح مما سبق أن علاقة التغيير بالتطوير هي علاقة الجزء بالكل؛ إذ إن التطوير يؤدي إلى التغيير الإيجابي </a:t>
            </a:r>
            <a:r>
              <a:rPr lang="ar-JO" sz="1600" b="0" i="0" dirty="0">
                <a:solidFill>
                  <a:srgbClr val="050505"/>
                </a:solidFill>
                <a:effectLst/>
                <a:latin typeface="Segoe UI" panose="020B0502040204020203" pitchFamily="34" charset="0"/>
                <a:cs typeface="Segoe UI" panose="020B0502040204020203" pitchFamily="34" charset="0"/>
              </a:rPr>
              <a:t>الذي</a:t>
            </a:r>
            <a:r>
              <a:rPr lang="ar-YE" sz="1600" b="0" i="0" dirty="0">
                <a:solidFill>
                  <a:srgbClr val="050505"/>
                </a:solidFill>
                <a:effectLst/>
                <a:latin typeface="Segoe UI" panose="020B0502040204020203" pitchFamily="34" charset="0"/>
                <a:cs typeface="Segoe UI" panose="020B0502040204020203" pitchFamily="34" charset="0"/>
              </a:rPr>
              <a:t> </a:t>
            </a:r>
            <a:r>
              <a:rPr lang="ar-JO" sz="1600" b="0" i="0" dirty="0">
                <a:solidFill>
                  <a:srgbClr val="050505"/>
                </a:solidFill>
                <a:effectLst/>
                <a:latin typeface="Segoe UI" panose="020B0502040204020203" pitchFamily="34" charset="0"/>
                <a:cs typeface="Segoe UI" panose="020B0502040204020203" pitchFamily="34" charset="0"/>
              </a:rPr>
              <a:t>ي</a:t>
            </a:r>
            <a:r>
              <a:rPr lang="ar-YE" sz="1600" b="0" i="0" dirty="0">
                <a:solidFill>
                  <a:srgbClr val="050505"/>
                </a:solidFill>
                <a:effectLst/>
                <a:latin typeface="Segoe UI" panose="020B0502040204020203" pitchFamily="34" charset="0"/>
                <a:cs typeface="Segoe UI" panose="020B0502040204020203" pitchFamily="34" charset="0"/>
              </a:rPr>
              <a:t>هدف إلى التنمية والإصلاح والمنفعة وتلبية الحاجات عن طريق تحقيق الأهداف المنشودة بأقل جهد وأسرع وقت مع توفير المال اللازم</a:t>
            </a:r>
          </a:p>
        </p:txBody>
      </p:sp>
      <p:sp>
        <p:nvSpPr>
          <p:cNvPr id="3" name="TextBox 2">
            <a:extLst>
              <a:ext uri="{FF2B5EF4-FFF2-40B4-BE49-F238E27FC236}">
                <a16:creationId xmlns:a16="http://schemas.microsoft.com/office/drawing/2014/main" xmlns="" id="{AD4F9333-CA8D-BD02-CD10-51A299AD9CEF}"/>
              </a:ext>
            </a:extLst>
          </p:cNvPr>
          <p:cNvSpPr txBox="1"/>
          <p:nvPr/>
        </p:nvSpPr>
        <p:spPr>
          <a:xfrm>
            <a:off x="2485572" y="811906"/>
            <a:ext cx="8417320" cy="400110"/>
          </a:xfrm>
          <a:prstGeom prst="rect">
            <a:avLst/>
          </a:prstGeom>
          <a:noFill/>
        </p:spPr>
        <p:txBody>
          <a:bodyPr wrap="square" rtlCol="0">
            <a:spAutoFit/>
          </a:bodyPr>
          <a:lstStyle/>
          <a:p>
            <a:pPr algn="ctr"/>
            <a:r>
              <a:rPr lang="ar-JO" sz="2000" b="1" dirty="0">
                <a:solidFill>
                  <a:srgbClr val="00B0F0"/>
                </a:solidFill>
                <a:latin typeface="Segoe UI" panose="020B0502040204020203" pitchFamily="34" charset="0"/>
                <a:cs typeface="Segoe UI" panose="020B0502040204020203" pitchFamily="34" charset="0"/>
              </a:rPr>
              <a:t>التطوير والتغيير</a:t>
            </a:r>
            <a:endParaRPr lang="ar-JO" sz="1600" b="1" dirty="0">
              <a:solidFill>
                <a:schemeClr val="tx1"/>
              </a:solidFill>
              <a:latin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4238045782"/>
      </p:ext>
    </p:extLst>
  </p:cSld>
  <p:clrMapOvr>
    <a:masterClrMapping/>
  </p:clrMapOvr>
  <mc:AlternateContent xmlns:mc="http://schemas.openxmlformats.org/markup-compatibility/2006" xmlns:p14="http://schemas.microsoft.com/office/powerpoint/2010/main">
    <mc:Choice Requires="p14">
      <p:transition spd="slow" p14:dur="2000" advTm="319415"/>
    </mc:Choice>
    <mc:Fallback xmlns="">
      <p:transition spd="slow" advTm="319415"/>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719528" y="1403719"/>
            <a:ext cx="11161297" cy="47758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ar-YE" sz="1600" b="0" i="0" dirty="0">
              <a:solidFill>
                <a:schemeClr val="tx1"/>
              </a:solidFill>
              <a:effectLst/>
              <a:latin typeface="aliMath"/>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xmlns="" id="{84016CEC-B065-08C0-95C7-868CEAB2578F}"/>
              </a:ext>
            </a:extLst>
          </p:cNvPr>
          <p:cNvSpPr txBox="1"/>
          <p:nvPr/>
        </p:nvSpPr>
        <p:spPr>
          <a:xfrm>
            <a:off x="4811427" y="786537"/>
            <a:ext cx="2823148" cy="369332"/>
          </a:xfrm>
          <a:prstGeom prst="rect">
            <a:avLst/>
          </a:prstGeom>
          <a:noFill/>
        </p:spPr>
        <p:txBody>
          <a:bodyPr wrap="square" rtlCol="0">
            <a:spAutoFit/>
          </a:bodyPr>
          <a:lstStyle/>
          <a:p>
            <a:pPr algn="ctr"/>
            <a:r>
              <a:rPr lang="ar-JO" b="1" dirty="0">
                <a:solidFill>
                  <a:srgbClr val="00B0F0"/>
                </a:solidFill>
                <a:latin typeface="Alexandria Black" pitchFamily="2" charset="-78"/>
                <a:cs typeface="Alexandria Black" pitchFamily="2" charset="-78"/>
              </a:rPr>
              <a:t>التطوير والتغيير</a:t>
            </a:r>
            <a:endParaRPr lang="ar-JO" sz="1400" b="1" dirty="0">
              <a:solidFill>
                <a:schemeClr val="tx1"/>
              </a:solidFill>
              <a:latin typeface="Alexandria Light" pitchFamily="2" charset="-78"/>
              <a:cs typeface="Alexandria Light" pitchFamily="2" charset="-78"/>
            </a:endParaRPr>
          </a:p>
        </p:txBody>
      </p:sp>
      <p:pic>
        <p:nvPicPr>
          <p:cNvPr id="8" name="Picture 7">
            <a:extLst>
              <a:ext uri="{FF2B5EF4-FFF2-40B4-BE49-F238E27FC236}">
                <a16:creationId xmlns:a16="http://schemas.microsoft.com/office/drawing/2014/main" xmlns="" id="{46D9F891-1414-076D-E946-F8DE93A46A5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55834" y="1596915"/>
            <a:ext cx="9790387" cy="4330919"/>
          </a:xfrm>
          <a:prstGeom prst="rect">
            <a:avLst/>
          </a:prstGeom>
        </p:spPr>
      </p:pic>
      <p:sp>
        <p:nvSpPr>
          <p:cNvPr id="9" name="TextBox 8">
            <a:extLst>
              <a:ext uri="{FF2B5EF4-FFF2-40B4-BE49-F238E27FC236}">
                <a16:creationId xmlns:a16="http://schemas.microsoft.com/office/drawing/2014/main" xmlns="" id="{4E5B585D-D723-3DDE-F382-8369397DA863}"/>
              </a:ext>
            </a:extLst>
          </p:cNvPr>
          <p:cNvSpPr txBox="1"/>
          <p:nvPr/>
        </p:nvSpPr>
        <p:spPr>
          <a:xfrm>
            <a:off x="5817476" y="2971800"/>
            <a:ext cx="914400" cy="914400"/>
          </a:xfrm>
          <a:prstGeom prst="rect">
            <a:avLst/>
          </a:prstGeom>
          <a:noFill/>
        </p:spPr>
        <p:txBody>
          <a:bodyPr wrap="square" rtlCol="0">
            <a:spAutoFit/>
          </a:bodyPr>
          <a:lstStyle/>
          <a:p>
            <a:endParaRPr lang="en-US" dirty="0"/>
          </a:p>
        </p:txBody>
      </p:sp>
      <p:sp>
        <p:nvSpPr>
          <p:cNvPr id="10" name="TextBox 9">
            <a:extLst>
              <a:ext uri="{FF2B5EF4-FFF2-40B4-BE49-F238E27FC236}">
                <a16:creationId xmlns:a16="http://schemas.microsoft.com/office/drawing/2014/main" xmlns="" id="{7DCD7CDB-627A-CD3B-1513-EEE5C779ACC7}"/>
              </a:ext>
            </a:extLst>
          </p:cNvPr>
          <p:cNvSpPr txBox="1"/>
          <p:nvPr/>
        </p:nvSpPr>
        <p:spPr>
          <a:xfrm>
            <a:off x="1466196" y="5276851"/>
            <a:ext cx="1513490" cy="509094"/>
          </a:xfrm>
          <a:prstGeom prst="rect">
            <a:avLst/>
          </a:prstGeom>
          <a:solidFill>
            <a:schemeClr val="bg1"/>
          </a:solidFill>
        </p:spPr>
        <p:txBody>
          <a:bodyPr wrap="square" rtlCol="0">
            <a:spAutoFit/>
          </a:bodyPr>
          <a:lstStyle/>
          <a:p>
            <a:endParaRPr lang="en-US" dirty="0"/>
          </a:p>
        </p:txBody>
      </p:sp>
    </p:spTree>
    <p:extLst>
      <p:ext uri="{BB962C8B-B14F-4D97-AF65-F5344CB8AC3E}">
        <p14:creationId xmlns:p14="http://schemas.microsoft.com/office/powerpoint/2010/main" val="500970975"/>
      </p:ext>
    </p:extLst>
  </p:cSld>
  <p:clrMapOvr>
    <a:masterClrMapping/>
  </p:clrMapOvr>
  <mc:AlternateContent xmlns:mc="http://schemas.openxmlformats.org/markup-compatibility/2006" xmlns:p14="http://schemas.microsoft.com/office/powerpoint/2010/main">
    <mc:Choice Requires="p14">
      <p:transition spd="slow" p14:dur="2000" advTm="115385"/>
    </mc:Choice>
    <mc:Fallback xmlns="">
      <p:transition spd="slow" advTm="115385"/>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630622" y="1319883"/>
            <a:ext cx="11102720" cy="460123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ar-JO" sz="1600" b="0" i="0" dirty="0">
                <a:solidFill>
                  <a:schemeClr val="tx1"/>
                </a:solidFill>
                <a:effectLst/>
                <a:latin typeface="Segoe UI" panose="020B0502040204020203" pitchFamily="34" charset="0"/>
                <a:cs typeface="Segoe UI" panose="020B0502040204020203" pitchFamily="34" charset="0"/>
              </a:rPr>
              <a:t>تسعى المنظمات غالبًا إلى التطوير التنظيمي عند ظهور الحاجة إلى ذلك لحدوث خلل في في أحد إداراتها أو ضعف الأداء والإنتاجية ومن هذه الدواعي والحاجات ما يأتي:</a:t>
            </a:r>
          </a:p>
          <a:p>
            <a:pPr algn="r"/>
            <a:endParaRPr lang="ar-JO" sz="1600" b="0" i="0" dirty="0">
              <a:solidFill>
                <a:schemeClr val="tx1"/>
              </a:solidFill>
              <a:effectLst/>
              <a:latin typeface="Segoe UI" panose="020B0502040204020203" pitchFamily="34" charset="0"/>
              <a:cs typeface="Segoe UI" panose="020B0502040204020203" pitchFamily="34" charset="0"/>
            </a:endParaRPr>
          </a:p>
          <a:p>
            <a:pPr algn="r"/>
            <a:r>
              <a:rPr lang="ar-JO" sz="1600" b="0" i="0" dirty="0">
                <a:solidFill>
                  <a:schemeClr val="tx1"/>
                </a:solidFill>
                <a:effectLst/>
                <a:latin typeface="Segoe UI" panose="020B0502040204020203" pitchFamily="34" charset="0"/>
                <a:cs typeface="Segoe UI" panose="020B0502040204020203" pitchFamily="34" charset="0"/>
              </a:rPr>
              <a:t> </a:t>
            </a:r>
            <a:r>
              <a:rPr lang="ar-YE" sz="1600" b="1" i="0" dirty="0">
                <a:solidFill>
                  <a:schemeClr val="tx1"/>
                </a:solidFill>
                <a:effectLst/>
                <a:latin typeface="Segoe UI" panose="020B0502040204020203" pitchFamily="34" charset="0"/>
                <a:cs typeface="Segoe UI" panose="020B0502040204020203" pitchFamily="34" charset="0"/>
              </a:rPr>
              <a:t>أولًا: عدم است</a:t>
            </a:r>
            <a:r>
              <a:rPr lang="ar-JO" sz="1600" b="1" i="0" dirty="0">
                <a:solidFill>
                  <a:schemeClr val="tx1"/>
                </a:solidFill>
                <a:effectLst/>
                <a:latin typeface="Segoe UI" panose="020B0502040204020203" pitchFamily="34" charset="0"/>
                <a:cs typeface="Segoe UI" panose="020B0502040204020203" pitchFamily="34" charset="0"/>
              </a:rPr>
              <a:t>ثمار</a:t>
            </a:r>
            <a:r>
              <a:rPr lang="ar-YE" sz="1600" b="1" i="0" dirty="0">
                <a:solidFill>
                  <a:schemeClr val="tx1"/>
                </a:solidFill>
                <a:effectLst/>
                <a:latin typeface="Segoe UI" panose="020B0502040204020203" pitchFamily="34" charset="0"/>
                <a:cs typeface="Segoe UI" panose="020B0502040204020203" pitchFamily="34" charset="0"/>
              </a:rPr>
              <a:t> الموارد البشرية </a:t>
            </a:r>
            <a:r>
              <a:rPr lang="ar-JO" sz="1600" b="1" i="0" dirty="0">
                <a:solidFill>
                  <a:schemeClr val="tx1"/>
                </a:solidFill>
                <a:effectLst/>
                <a:latin typeface="Segoe UI" panose="020B0502040204020203" pitchFamily="34" charset="0"/>
                <a:cs typeface="Segoe UI" panose="020B0502040204020203" pitchFamily="34" charset="0"/>
              </a:rPr>
              <a:t>بطريقة</a:t>
            </a:r>
            <a:r>
              <a:rPr lang="ar-YE" sz="1600" b="1" i="0" dirty="0">
                <a:solidFill>
                  <a:schemeClr val="tx1"/>
                </a:solidFill>
                <a:effectLst/>
                <a:latin typeface="Segoe UI" panose="020B0502040204020203" pitchFamily="34" charset="0"/>
                <a:cs typeface="Segoe UI" panose="020B0502040204020203" pitchFamily="34" charset="0"/>
              </a:rPr>
              <a:t> </a:t>
            </a:r>
            <a:r>
              <a:rPr lang="ar-JO" sz="1600" b="1" i="0" dirty="0">
                <a:solidFill>
                  <a:schemeClr val="tx1"/>
                </a:solidFill>
                <a:effectLst/>
                <a:latin typeface="Segoe UI" panose="020B0502040204020203" pitchFamily="34" charset="0"/>
                <a:cs typeface="Segoe UI" panose="020B0502040204020203" pitchFamily="34" charset="0"/>
              </a:rPr>
              <a:t>فعالة</a:t>
            </a:r>
          </a:p>
          <a:p>
            <a:pPr algn="r"/>
            <a:endParaRPr lang="ar-YE" sz="1600" b="1" i="0" dirty="0">
              <a:solidFill>
                <a:schemeClr val="tx1"/>
              </a:solidFill>
              <a:effectLst/>
              <a:latin typeface="Segoe UI" panose="020B0502040204020203" pitchFamily="34" charset="0"/>
              <a:cs typeface="Segoe UI" panose="020B0502040204020203" pitchFamily="34" charset="0"/>
            </a:endParaRPr>
          </a:p>
          <a:p>
            <a:pPr algn="r"/>
            <a:r>
              <a:rPr lang="ar-YE" sz="1600" dirty="0">
                <a:solidFill>
                  <a:schemeClr val="tx1"/>
                </a:solidFill>
                <a:latin typeface="Segoe UI" panose="020B0502040204020203" pitchFamily="34" charset="0"/>
                <a:cs typeface="Segoe UI" panose="020B0502040204020203" pitchFamily="34" charset="0"/>
              </a:rPr>
              <a:t>تعاني بعض المؤسسات من العجز في استغلال الإمكانيات البشرية في المؤسسة، خصوصًا عندما يكون أعضاء فريق المؤسسة بحاجة إلى التطوير والتدريب لاستلام المهام الموكلة إليهم على أكمل وجه، أو عند وجود خلل في النظام الداخلي للمؤسسة، مثل نقص في الكادر أو قلّة معرفة أفراد الفريق. وتكون هذه المشكلة دليلًا على وجوب استخدام أساليب التطوير التنظيمي في المؤسسة.</a:t>
            </a:r>
            <a:endParaRPr lang="ar-JO" sz="1600" dirty="0">
              <a:solidFill>
                <a:schemeClr val="tx1"/>
              </a:solidFill>
              <a:latin typeface="Segoe UI" panose="020B0502040204020203" pitchFamily="34" charset="0"/>
              <a:cs typeface="Segoe UI" panose="020B0502040204020203" pitchFamily="34" charset="0"/>
            </a:endParaRPr>
          </a:p>
          <a:p>
            <a:pPr algn="r"/>
            <a:endParaRPr lang="ar-YE" sz="1600" b="0" i="0" dirty="0">
              <a:solidFill>
                <a:srgbClr val="3D4957"/>
              </a:solidFill>
              <a:effectLst/>
              <a:latin typeface="Segoe UI" panose="020B0502040204020203" pitchFamily="34" charset="0"/>
              <a:cs typeface="Segoe UI" panose="020B0502040204020203" pitchFamily="34" charset="0"/>
            </a:endParaRPr>
          </a:p>
          <a:p>
            <a:pPr algn="r"/>
            <a:r>
              <a:rPr lang="ar-YE" sz="1600" b="1" dirty="0">
                <a:solidFill>
                  <a:schemeClr val="tx1"/>
                </a:solidFill>
                <a:latin typeface="Segoe UI" panose="020B0502040204020203" pitchFamily="34" charset="0"/>
                <a:cs typeface="Segoe UI" panose="020B0502040204020203" pitchFamily="34" charset="0"/>
              </a:rPr>
              <a:t>ثانيًا: حل الصراعات الداخلية</a:t>
            </a:r>
            <a:endParaRPr lang="ar-JO" sz="1600" b="1" dirty="0">
              <a:solidFill>
                <a:schemeClr val="tx1"/>
              </a:solidFill>
              <a:latin typeface="Segoe UI" panose="020B0502040204020203" pitchFamily="34" charset="0"/>
              <a:cs typeface="Segoe UI" panose="020B0502040204020203" pitchFamily="34" charset="0"/>
            </a:endParaRPr>
          </a:p>
          <a:p>
            <a:pPr algn="r"/>
            <a:endParaRPr lang="ar-YE" sz="1600" b="1" i="0" dirty="0">
              <a:solidFill>
                <a:srgbClr val="3C4859"/>
              </a:solidFill>
              <a:effectLst/>
              <a:latin typeface="Segoe UI" panose="020B0502040204020203" pitchFamily="34" charset="0"/>
              <a:cs typeface="Segoe UI" panose="020B0502040204020203" pitchFamily="34" charset="0"/>
            </a:endParaRPr>
          </a:p>
          <a:p>
            <a:pPr algn="r"/>
            <a:r>
              <a:rPr lang="ar-YE" sz="1600" dirty="0">
                <a:solidFill>
                  <a:schemeClr val="tx1"/>
                </a:solidFill>
                <a:latin typeface="Segoe UI" panose="020B0502040204020203" pitchFamily="34" charset="0"/>
                <a:cs typeface="Segoe UI" panose="020B0502040204020203" pitchFamily="34" charset="0"/>
              </a:rPr>
              <a:t>تتغاضى بعض المؤسسات عن الصراعات الداخلية في المؤسسة ولا توليها أي أهميّة، ولكن في الواقع تتسبب هذه الصراعات بإعاقة سير العمل في المؤسسة وتقليل جود الإنتاج في المؤسسة. ولهذا يجب الاستعانة بالتطوير التنظيمي باعتباره قائم على العلوم السلوكية والاجتماعية من أجل حل هذه المشاكل.</a:t>
            </a:r>
          </a:p>
          <a:p>
            <a:pPr algn="r" rtl="1">
              <a:lnSpc>
                <a:spcPct val="200000"/>
              </a:lnSpc>
            </a:pPr>
            <a:endParaRPr lang="en-US" sz="1600" dirty="0">
              <a:solidFill>
                <a:schemeClr val="tx1"/>
              </a:solidFill>
              <a:latin typeface="Segoe UI" panose="020B0502040204020203" pitchFamily="34" charset="0"/>
              <a:cs typeface="Segoe UI" panose="020B0502040204020203" pitchFamily="34"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xmlns="" id="{9C22ABAB-0145-0561-F4A7-D03CECFC9378}"/>
              </a:ext>
            </a:extLst>
          </p:cNvPr>
          <p:cNvSpPr txBox="1"/>
          <p:nvPr/>
        </p:nvSpPr>
        <p:spPr>
          <a:xfrm>
            <a:off x="2485572" y="811906"/>
            <a:ext cx="8417320" cy="415883"/>
          </a:xfrm>
          <a:prstGeom prst="rect">
            <a:avLst/>
          </a:prstGeom>
          <a:noFill/>
        </p:spPr>
        <p:txBody>
          <a:bodyPr wrap="square" rtlCol="0">
            <a:spAutoFit/>
          </a:bodyPr>
          <a:lstStyle/>
          <a:p>
            <a:pPr marL="342900" marR="0" lvl="0" indent="-342900" algn="ctr" rtl="1">
              <a:lnSpc>
                <a:spcPct val="115000"/>
              </a:lnSpc>
              <a:spcBef>
                <a:spcPts val="200"/>
              </a:spcBef>
              <a:spcAft>
                <a:spcPts val="200"/>
              </a:spcAft>
              <a:buFont typeface="Symbol" panose="05050102010706020507" pitchFamily="18" charset="2"/>
              <a:buChar char=""/>
              <a:tabLst>
                <a:tab pos="365760" algn="l"/>
                <a:tab pos="731520" algn="l"/>
                <a:tab pos="1097280" algn="l"/>
                <a:tab pos="1463040" algn="l"/>
                <a:tab pos="457200" algn="l"/>
              </a:tabLst>
            </a:pPr>
            <a:r>
              <a:rPr lang="ar-JO" sz="2000" b="1" dirty="0">
                <a:solidFill>
                  <a:srgbClr val="00B0F0"/>
                </a:solidFill>
                <a:effectLst/>
                <a:latin typeface="Segoe UI" panose="020B0502040204020203" pitchFamily="34" charset="0"/>
                <a:ea typeface="Times New Roman" panose="02020603050405020304" pitchFamily="18" charset="0"/>
                <a:cs typeface="Segoe UI" panose="020B0502040204020203" pitchFamily="34" charset="0"/>
              </a:rPr>
              <a:t>دواعي التطوير التنظيمي</a:t>
            </a:r>
            <a:endParaRPr lang="en-US" sz="2000" b="1" dirty="0">
              <a:solidFill>
                <a:srgbClr val="00B0F0"/>
              </a:solidFill>
              <a:effectLst/>
              <a:latin typeface="Segoe UI" panose="020B0502040204020203" pitchFamily="34" charset="0"/>
              <a:ea typeface="Times New Roman" panose="02020603050405020304" pitchFamily="18" charset="0"/>
              <a:cs typeface="Segoe UI" panose="020B0502040204020203" pitchFamily="34" charset="0"/>
            </a:endParaRPr>
          </a:p>
        </p:txBody>
      </p:sp>
    </p:spTree>
    <p:extLst>
      <p:ext uri="{BB962C8B-B14F-4D97-AF65-F5344CB8AC3E}">
        <p14:creationId xmlns:p14="http://schemas.microsoft.com/office/powerpoint/2010/main" val="1062737543"/>
      </p:ext>
    </p:extLst>
  </p:cSld>
  <p:clrMapOvr>
    <a:masterClrMapping/>
  </p:clrMapOvr>
  <mc:AlternateContent xmlns:mc="http://schemas.openxmlformats.org/markup-compatibility/2006" xmlns:p14="http://schemas.microsoft.com/office/powerpoint/2010/main">
    <mc:Choice Requires="p14">
      <p:transition spd="slow" p14:dur="2000" advTm="231105"/>
    </mc:Choice>
    <mc:Fallback xmlns="">
      <p:transition spd="slow" advTm="231105"/>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51793" y="1421156"/>
            <a:ext cx="10984258" cy="478070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lnSpc>
                <a:spcPct val="200000"/>
              </a:lnSpc>
            </a:pPr>
            <a:r>
              <a:rPr lang="ar-YE" sz="1600" dirty="0">
                <a:solidFill>
                  <a:schemeClr val="tx1"/>
                </a:solidFill>
                <a:latin typeface="Segoe UI" panose="020B0502040204020203" pitchFamily="34" charset="0"/>
                <a:cs typeface="Segoe UI" panose="020B0502040204020203" pitchFamily="34" charset="0"/>
              </a:rPr>
              <a:t>ثالثًا: وجود نقاط ضعف في المؤسسة</a:t>
            </a:r>
          </a:p>
          <a:p>
            <a:pPr algn="r">
              <a:lnSpc>
                <a:spcPct val="200000"/>
              </a:lnSpc>
            </a:pPr>
            <a:r>
              <a:rPr lang="ar-YE" sz="1600" dirty="0">
                <a:solidFill>
                  <a:schemeClr val="tx1"/>
                </a:solidFill>
                <a:latin typeface="Segoe UI" panose="020B0502040204020203" pitchFamily="34" charset="0"/>
                <a:cs typeface="Segoe UI" panose="020B0502040204020203" pitchFamily="34" charset="0"/>
              </a:rPr>
              <a:t>قد تمتلك المؤسسة مجموعة من الأقسام الجيّدة التي تؤدي مهمتها بشكل جيّد، مع وجود بعض الأقسام التي تعيق تقدّم العمل فيها لمجموعة من الأسباب. وهنا يأتي دور التنظيم الوظيفي لتحديد كلّ من نقاط القوة في المؤسسة التي يعتمد عليها، وتحديد نقاط الضعف التي يجب تغييرها أو العمل على إصلاحها.</a:t>
            </a:r>
          </a:p>
          <a:p>
            <a:pPr algn="r">
              <a:lnSpc>
                <a:spcPct val="200000"/>
              </a:lnSpc>
            </a:pPr>
            <a:r>
              <a:rPr lang="ar-YE" sz="1600" dirty="0">
                <a:solidFill>
                  <a:schemeClr val="tx1"/>
                </a:solidFill>
                <a:latin typeface="Segoe UI" panose="020B0502040204020203" pitchFamily="34" charset="0"/>
                <a:cs typeface="Segoe UI" panose="020B0502040204020203" pitchFamily="34" charset="0"/>
              </a:rPr>
              <a:t>رابعًا: التخطيط الاستراتيجي</a:t>
            </a:r>
          </a:p>
          <a:p>
            <a:pPr algn="r">
              <a:lnSpc>
                <a:spcPct val="200000"/>
              </a:lnSpc>
            </a:pPr>
            <a:r>
              <a:rPr lang="ar-YE" sz="1600" dirty="0">
                <a:solidFill>
                  <a:schemeClr val="tx1"/>
                </a:solidFill>
                <a:latin typeface="Segoe UI" panose="020B0502040204020203" pitchFamily="34" charset="0"/>
                <a:cs typeface="Segoe UI" panose="020B0502040204020203" pitchFamily="34" charset="0"/>
              </a:rPr>
              <a:t>كما ذكر سابقًا، فالتنظيم الوظيفي من مهام الإدارة العليا في المؤسسة، التي تعنى بوضع الخطّة الاستراتيجية، والتنظيم الوظيفي هو أحد الأقسام التي تساهم في وضع الخطّة الاستراتيجيّة للمؤسسة.</a:t>
            </a:r>
          </a:p>
          <a:p>
            <a:pPr algn="r" rtl="1">
              <a:lnSpc>
                <a:spcPct val="200000"/>
              </a:lnSpc>
            </a:pPr>
            <a:endParaRPr lang="en-US" sz="1600" dirty="0">
              <a:solidFill>
                <a:schemeClr val="tx1"/>
              </a:solidFill>
              <a:latin typeface="Segoe UI" panose="020B0502040204020203" pitchFamily="34" charset="0"/>
              <a:cs typeface="Segoe UI" panose="020B0502040204020203" pitchFamily="34"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TextBox 3">
            <a:extLst>
              <a:ext uri="{FF2B5EF4-FFF2-40B4-BE49-F238E27FC236}">
                <a16:creationId xmlns:a16="http://schemas.microsoft.com/office/drawing/2014/main" xmlns="" id="{941615A0-F8D2-2EF6-5482-E43864CD0BED}"/>
              </a:ext>
            </a:extLst>
          </p:cNvPr>
          <p:cNvSpPr txBox="1"/>
          <p:nvPr/>
        </p:nvSpPr>
        <p:spPr>
          <a:xfrm>
            <a:off x="2485572" y="811906"/>
            <a:ext cx="8417320" cy="415883"/>
          </a:xfrm>
          <a:prstGeom prst="rect">
            <a:avLst/>
          </a:prstGeom>
          <a:noFill/>
        </p:spPr>
        <p:txBody>
          <a:bodyPr wrap="square" rtlCol="0">
            <a:spAutoFit/>
          </a:bodyPr>
          <a:lstStyle/>
          <a:p>
            <a:pPr marL="342900" marR="0" lvl="0" indent="-342900" algn="ctr" rtl="1">
              <a:lnSpc>
                <a:spcPct val="115000"/>
              </a:lnSpc>
              <a:spcBef>
                <a:spcPts val="200"/>
              </a:spcBef>
              <a:spcAft>
                <a:spcPts val="200"/>
              </a:spcAft>
              <a:buFont typeface="Symbol" panose="05050102010706020507" pitchFamily="18" charset="2"/>
              <a:buChar char=""/>
              <a:tabLst>
                <a:tab pos="365760" algn="l"/>
                <a:tab pos="731520" algn="l"/>
                <a:tab pos="1097280" algn="l"/>
                <a:tab pos="1463040" algn="l"/>
                <a:tab pos="457200" algn="l"/>
              </a:tabLst>
            </a:pPr>
            <a:r>
              <a:rPr lang="ar-JO" sz="2000" b="1" dirty="0">
                <a:solidFill>
                  <a:srgbClr val="00B0F0"/>
                </a:solidFill>
                <a:effectLst/>
                <a:latin typeface="Segoe UI" panose="020B0502040204020203" pitchFamily="34" charset="0"/>
                <a:ea typeface="Times New Roman" panose="02020603050405020304" pitchFamily="18" charset="0"/>
                <a:cs typeface="Segoe UI" panose="020B0502040204020203" pitchFamily="34" charset="0"/>
              </a:rPr>
              <a:t>دواعي التطوير التنظيمي</a:t>
            </a:r>
            <a:endParaRPr lang="en-US" sz="2000" b="1" dirty="0">
              <a:solidFill>
                <a:srgbClr val="00B0F0"/>
              </a:solidFill>
              <a:effectLst/>
              <a:latin typeface="Segoe UI" panose="020B0502040204020203" pitchFamily="34" charset="0"/>
              <a:ea typeface="Times New Roman" panose="02020603050405020304" pitchFamily="18" charset="0"/>
              <a:cs typeface="Segoe UI" panose="020B0502040204020203" pitchFamily="34" charset="0"/>
            </a:endParaRPr>
          </a:p>
        </p:txBody>
      </p:sp>
    </p:spTree>
    <p:extLst>
      <p:ext uri="{BB962C8B-B14F-4D97-AF65-F5344CB8AC3E}">
        <p14:creationId xmlns:p14="http://schemas.microsoft.com/office/powerpoint/2010/main" val="1808390526"/>
      </p:ext>
    </p:extLst>
  </p:cSld>
  <p:clrMapOvr>
    <a:masterClrMapping/>
  </p:clrMapOvr>
  <mc:AlternateContent xmlns:mc="http://schemas.openxmlformats.org/markup-compatibility/2006" xmlns:p14="http://schemas.microsoft.com/office/powerpoint/2010/main">
    <mc:Choice Requires="p14">
      <p:transition spd="slow" p14:dur="2000" advTm="92367"/>
    </mc:Choice>
    <mc:Fallback xmlns="">
      <p:transition spd="slow" advTm="92367"/>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764498" y="1436523"/>
            <a:ext cx="10531710" cy="474692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ar-JO" sz="1600" b="1" i="0" dirty="0">
              <a:solidFill>
                <a:srgbClr val="003E61"/>
              </a:solidFill>
              <a:effectLst/>
              <a:latin typeface="Segoe UI" panose="020B0502040204020203" pitchFamily="34" charset="0"/>
              <a:cs typeface="Segoe UI" panose="020B0502040204020203" pitchFamily="34" charset="0"/>
            </a:endParaRPr>
          </a:p>
          <a:p>
            <a:pPr algn="r">
              <a:lnSpc>
                <a:spcPct val="200000"/>
              </a:lnSpc>
            </a:pPr>
            <a:r>
              <a:rPr lang="ar-YE" sz="1600" dirty="0">
                <a:solidFill>
                  <a:schemeClr val="tx1"/>
                </a:solidFill>
                <a:latin typeface="Segoe UI" panose="020B0502040204020203" pitchFamily="34" charset="0"/>
                <a:cs typeface="Segoe UI" panose="020B0502040204020203" pitchFamily="34" charset="0"/>
              </a:rPr>
              <a:t>خامسًا: الحاجة إلى الابتكار</a:t>
            </a:r>
          </a:p>
          <a:p>
            <a:pPr algn="r">
              <a:lnSpc>
                <a:spcPct val="200000"/>
              </a:lnSpc>
            </a:pPr>
            <a:r>
              <a:rPr lang="ar-YE" sz="1600" dirty="0">
                <a:solidFill>
                  <a:schemeClr val="tx1"/>
                </a:solidFill>
                <a:latin typeface="Segoe UI" panose="020B0502040204020203" pitchFamily="34" charset="0"/>
                <a:cs typeface="Segoe UI" panose="020B0502040204020203" pitchFamily="34" charset="0"/>
              </a:rPr>
              <a:t>مع اتساع رقعة الأعمال في العالم، لم تعد الجودة أو تقديم المنتجات هي الأمر الحاسم لدى المؤسسات، بل أصبحت المنافسة هي العنصر الأكثر أهمية في المؤسسة من أجل التفوق على الشركات أو المنظمات المنافسة. ويأتي دور التطوير التنظيمي في </a:t>
            </a:r>
            <a:r>
              <a:rPr lang="ar-JO" sz="1600" dirty="0">
                <a:solidFill>
                  <a:schemeClr val="tx1"/>
                </a:solidFill>
                <a:latin typeface="Segoe UI" panose="020B0502040204020203" pitchFamily="34" charset="0"/>
                <a:cs typeface="Segoe UI" panose="020B0502040204020203" pitchFamily="34" charset="0"/>
              </a:rPr>
              <a:t>إيجاد</a:t>
            </a:r>
            <a:r>
              <a:rPr lang="ar-YE" sz="1600" dirty="0">
                <a:solidFill>
                  <a:schemeClr val="tx1"/>
                </a:solidFill>
                <a:latin typeface="Segoe UI" panose="020B0502040204020203" pitchFamily="34" charset="0"/>
                <a:cs typeface="Segoe UI" panose="020B0502040204020203" pitchFamily="34" charset="0"/>
              </a:rPr>
              <a:t> إمكانيات تُمكِّن المنظمة من المنافسة في السوق، وتُمكِّن من الابتكار والتطوير في أعمالها أو منتجاتها.</a:t>
            </a:r>
          </a:p>
          <a:p>
            <a:pPr algn="r">
              <a:lnSpc>
                <a:spcPct val="200000"/>
              </a:lnSpc>
            </a:pPr>
            <a:r>
              <a:rPr lang="ar-YE" sz="1600" dirty="0">
                <a:solidFill>
                  <a:schemeClr val="tx1"/>
                </a:solidFill>
                <a:latin typeface="Segoe UI" panose="020B0502040204020203" pitchFamily="34" charset="0"/>
                <a:cs typeface="Segoe UI" panose="020B0502040204020203" pitchFamily="34" charset="0"/>
              </a:rPr>
              <a:t>سادسًا: تطوير العلاقات التجاريّة</a:t>
            </a:r>
            <a:r>
              <a:rPr lang="ar-JO" sz="1600" dirty="0">
                <a:solidFill>
                  <a:schemeClr val="tx1"/>
                </a:solidFill>
                <a:latin typeface="Segoe UI" panose="020B0502040204020203" pitchFamily="34" charset="0"/>
                <a:cs typeface="Segoe UI" panose="020B0502040204020203" pitchFamily="34" charset="0"/>
              </a:rPr>
              <a:t> أو المعرفية أو الاجتماعية</a:t>
            </a:r>
            <a:endParaRPr lang="ar-YE" sz="1600" dirty="0">
              <a:solidFill>
                <a:schemeClr val="tx1"/>
              </a:solidFill>
              <a:latin typeface="Segoe UI" panose="020B0502040204020203" pitchFamily="34" charset="0"/>
              <a:cs typeface="Segoe UI" panose="020B0502040204020203" pitchFamily="34" charset="0"/>
            </a:endParaRPr>
          </a:p>
          <a:p>
            <a:pPr algn="r">
              <a:lnSpc>
                <a:spcPct val="200000"/>
              </a:lnSpc>
            </a:pPr>
            <a:r>
              <a:rPr lang="ar-YE" sz="1600" dirty="0">
                <a:solidFill>
                  <a:schemeClr val="tx1"/>
                </a:solidFill>
                <a:latin typeface="Segoe UI" panose="020B0502040204020203" pitchFamily="34" charset="0"/>
                <a:cs typeface="Segoe UI" panose="020B0502040204020203" pitchFamily="34" charset="0"/>
              </a:rPr>
              <a:t>من أهم فوائد هذا النوع من التطوير هو </a:t>
            </a:r>
            <a:r>
              <a:rPr lang="ar-JO" sz="1600" dirty="0">
                <a:solidFill>
                  <a:schemeClr val="tx1"/>
                </a:solidFill>
                <a:latin typeface="Segoe UI" panose="020B0502040204020203" pitchFamily="34" charset="0"/>
                <a:cs typeface="Segoe UI" panose="020B0502040204020203" pitchFamily="34" charset="0"/>
              </a:rPr>
              <a:t>إيجاد</a:t>
            </a:r>
            <a:r>
              <a:rPr lang="ar-YE" sz="1600" dirty="0">
                <a:solidFill>
                  <a:schemeClr val="tx1"/>
                </a:solidFill>
                <a:latin typeface="Segoe UI" panose="020B0502040204020203" pitchFamily="34" charset="0"/>
                <a:cs typeface="Segoe UI" panose="020B0502040204020203" pitchFamily="34" charset="0"/>
              </a:rPr>
              <a:t> علاقات تجاريّة جيدة للمؤسسة مع المؤسسات الأخرى، وتكون فائدة هذا الأمر العمل على </a:t>
            </a:r>
            <a:r>
              <a:rPr lang="ar-YE" sz="1600" dirty="0">
                <a:solidFill>
                  <a:schemeClr val="tx1"/>
                </a:solidFill>
                <a:latin typeface="Segoe UI" panose="020B0502040204020203" pitchFamily="34" charset="0"/>
                <a:cs typeface="Segoe UI" panose="020B0502040204020203" pitchFamily="34" charset="0"/>
                <a:hlinkClick r:id="rId4">
                  <a:extLst>
                    <a:ext uri="{A12FA001-AC4F-418D-AE19-62706E023703}">
                      <ahyp:hlinkClr xmlns:ahyp="http://schemas.microsoft.com/office/drawing/2018/hyperlinkcolor" xmlns="" val="tx"/>
                    </a:ext>
                  </a:extLst>
                </a:hlinkClick>
              </a:rPr>
              <a:t>استراتيجيات جديدة للتوسع</a:t>
            </a:r>
            <a:r>
              <a:rPr lang="ar-YE" sz="1600" dirty="0">
                <a:solidFill>
                  <a:schemeClr val="tx1"/>
                </a:solidFill>
                <a:latin typeface="Segoe UI" panose="020B0502040204020203" pitchFamily="34" charset="0"/>
                <a:cs typeface="Segoe UI" panose="020B0502040204020203" pitchFamily="34" charset="0"/>
              </a:rPr>
              <a:t> من خلال </a:t>
            </a:r>
            <a:r>
              <a:rPr lang="ar-JO" sz="1600" dirty="0">
                <a:solidFill>
                  <a:schemeClr val="tx1"/>
                </a:solidFill>
                <a:latin typeface="Segoe UI" panose="020B0502040204020203" pitchFamily="34" charset="0"/>
                <a:cs typeface="Segoe UI" panose="020B0502040204020203" pitchFamily="34" charset="0"/>
              </a:rPr>
              <a:t>إيجاد</a:t>
            </a:r>
            <a:r>
              <a:rPr lang="ar-YE" sz="1600" dirty="0">
                <a:solidFill>
                  <a:schemeClr val="tx1"/>
                </a:solidFill>
                <a:latin typeface="Segoe UI" panose="020B0502040204020203" pitchFamily="34" charset="0"/>
                <a:cs typeface="Segoe UI" panose="020B0502040204020203" pitchFamily="34" charset="0"/>
              </a:rPr>
              <a:t> علاقات جيّدة تعاونية مع المؤسسات الأخرى.</a:t>
            </a:r>
          </a:p>
          <a:p>
            <a:pPr algn="r" rtl="1">
              <a:lnSpc>
                <a:spcPct val="150000"/>
              </a:lnSpc>
            </a:pPr>
            <a:r>
              <a:rPr lang="ar-YE" dirty="0">
                <a:latin typeface="Segoe UI" panose="020B0502040204020203" pitchFamily="34" charset="0"/>
                <a:cs typeface="Segoe UI" panose="020B0502040204020203" pitchFamily="34" charset="0"/>
              </a:rPr>
              <a:t/>
            </a:r>
            <a:br>
              <a:rPr lang="ar-YE" dirty="0">
                <a:latin typeface="Segoe UI" panose="020B0502040204020203" pitchFamily="34" charset="0"/>
                <a:cs typeface="Segoe UI" panose="020B0502040204020203" pitchFamily="34" charset="0"/>
              </a:rPr>
            </a:br>
            <a:r>
              <a:rPr lang="ar-JO" dirty="0">
                <a:latin typeface="Segoe UI" panose="020B0502040204020203" pitchFamily="34" charset="0"/>
                <a:cs typeface="Segoe UI" panose="020B0502040204020203" pitchFamily="34" charset="0"/>
              </a:rPr>
              <a:t> </a:t>
            </a:r>
            <a:endParaRPr lang="en-US" b="1" dirty="0">
              <a:solidFill>
                <a:srgbClr val="00B0F0"/>
              </a:solidFill>
              <a:latin typeface="Segoe UI" panose="020B0502040204020203" pitchFamily="34" charset="0"/>
              <a:cs typeface="Segoe UI" panose="020B0502040204020203" pitchFamily="34" charset="0"/>
            </a:endParaRPr>
          </a:p>
        </p:txBody>
      </p:sp>
      <p:pic>
        <p:nvPicPr>
          <p:cNvPr id="5"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xmlns="" id="{067A542D-E142-1F3D-0204-BF9034B946AF}"/>
              </a:ext>
            </a:extLst>
          </p:cNvPr>
          <p:cNvSpPr txBox="1"/>
          <p:nvPr/>
        </p:nvSpPr>
        <p:spPr>
          <a:xfrm>
            <a:off x="2485572" y="811906"/>
            <a:ext cx="8417320" cy="415883"/>
          </a:xfrm>
          <a:prstGeom prst="rect">
            <a:avLst/>
          </a:prstGeom>
          <a:noFill/>
        </p:spPr>
        <p:txBody>
          <a:bodyPr wrap="square" rtlCol="0">
            <a:spAutoFit/>
          </a:bodyPr>
          <a:lstStyle/>
          <a:p>
            <a:pPr marL="342900" marR="0" lvl="0" indent="-342900" algn="ctr" rtl="1">
              <a:lnSpc>
                <a:spcPct val="115000"/>
              </a:lnSpc>
              <a:spcBef>
                <a:spcPts val="200"/>
              </a:spcBef>
              <a:spcAft>
                <a:spcPts val="200"/>
              </a:spcAft>
              <a:buFont typeface="Symbol" panose="05050102010706020507" pitchFamily="18" charset="2"/>
              <a:buChar char=""/>
              <a:tabLst>
                <a:tab pos="365760" algn="l"/>
                <a:tab pos="731520" algn="l"/>
                <a:tab pos="1097280" algn="l"/>
                <a:tab pos="1463040" algn="l"/>
                <a:tab pos="457200" algn="l"/>
              </a:tabLst>
            </a:pPr>
            <a:r>
              <a:rPr lang="ar-JO" sz="2000" b="1" dirty="0">
                <a:solidFill>
                  <a:srgbClr val="00B0F0"/>
                </a:solidFill>
                <a:effectLst/>
                <a:latin typeface="Segoe UI" panose="020B0502040204020203" pitchFamily="34" charset="0"/>
                <a:ea typeface="Times New Roman" panose="02020603050405020304" pitchFamily="18" charset="0"/>
                <a:cs typeface="Segoe UI" panose="020B0502040204020203" pitchFamily="34" charset="0"/>
              </a:rPr>
              <a:t>دواعي التطوير التنظيمي</a:t>
            </a:r>
            <a:endParaRPr lang="en-US" sz="2000" b="1" dirty="0">
              <a:solidFill>
                <a:srgbClr val="00B0F0"/>
              </a:solidFill>
              <a:effectLst/>
              <a:latin typeface="Segoe UI" panose="020B0502040204020203" pitchFamily="34" charset="0"/>
              <a:ea typeface="Times New Roman" panose="02020603050405020304" pitchFamily="18" charset="0"/>
              <a:cs typeface="Segoe UI" panose="020B0502040204020203" pitchFamily="34" charset="0"/>
            </a:endParaRPr>
          </a:p>
        </p:txBody>
      </p:sp>
      <p:pic>
        <p:nvPicPr>
          <p:cNvPr id="6" name="Picture 5">
            <a:extLst>
              <a:ext uri="{FF2B5EF4-FFF2-40B4-BE49-F238E27FC236}">
                <a16:creationId xmlns:a16="http://schemas.microsoft.com/office/drawing/2014/main" xmlns="" id="{50CEE6FD-74B5-58E0-541D-2BCF177564B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22226" y="5569940"/>
            <a:ext cx="1621549" cy="1122801"/>
          </a:xfrm>
          <a:prstGeom prst="rect">
            <a:avLst/>
          </a:prstGeom>
        </p:spPr>
      </p:pic>
    </p:spTree>
    <p:extLst>
      <p:ext uri="{BB962C8B-B14F-4D97-AF65-F5344CB8AC3E}">
        <p14:creationId xmlns:p14="http://schemas.microsoft.com/office/powerpoint/2010/main" val="160897294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32964"/>
    </mc:Choice>
    <mc:Fallback xmlns="">
      <p:transition spd="slow" advTm="132964"/>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80431" y="1448849"/>
            <a:ext cx="11700394" cy="484378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50000"/>
              </a:lnSpc>
            </a:pPr>
            <a:endParaRPr lang="ar-JO" sz="1600" dirty="0">
              <a:solidFill>
                <a:srgbClr val="333333"/>
              </a:solidFill>
              <a:latin typeface="Segoe UI" panose="020B0502040204020203" pitchFamily="34" charset="0"/>
              <a:cs typeface="Segoe UI" panose="020B0502040204020203" pitchFamily="34" charset="0"/>
            </a:endParaRPr>
          </a:p>
          <a:p>
            <a:pPr marL="0" marR="0" algn="r" rtl="1">
              <a:lnSpc>
                <a:spcPct val="200000"/>
              </a:lnSpc>
              <a:spcBef>
                <a:spcPts val="0"/>
              </a:spcBef>
              <a:spcAft>
                <a:spcPts val="0"/>
              </a:spcAft>
            </a:pPr>
            <a:r>
              <a:rPr lang="ar-JO" sz="1600" kern="0" dirty="0">
                <a:solidFill>
                  <a:srgbClr val="2C2F34"/>
                </a:solidFill>
                <a:effectLst/>
                <a:latin typeface="Segoe UI" panose="020B0502040204020203" pitchFamily="34" charset="0"/>
                <a:ea typeface="Times New Roman" panose="02020603050405020304" pitchFamily="18" charset="0"/>
                <a:cs typeface="Segoe UI" panose="020B0502040204020203" pitchFamily="34" charset="0"/>
              </a:rPr>
              <a:t>     </a:t>
            </a:r>
          </a:p>
          <a:p>
            <a:pPr marL="0" marR="0" algn="r" rtl="1">
              <a:lnSpc>
                <a:spcPct val="150000"/>
              </a:lnSpc>
              <a:spcBef>
                <a:spcPts val="0"/>
              </a:spcBef>
              <a:spcAft>
                <a:spcPts val="0"/>
              </a:spcAft>
            </a:pPr>
            <a:endParaRPr lang="ar-JO" sz="1600" dirty="0">
              <a:solidFill>
                <a:schemeClr val="tx1"/>
              </a:solidFill>
              <a:latin typeface="Segoe UI" panose="020B0502040204020203" pitchFamily="34" charset="0"/>
              <a:cs typeface="Segoe UI" panose="020B0502040204020203" pitchFamily="34" charset="0"/>
            </a:endParaRPr>
          </a:p>
          <a:p>
            <a:pPr marL="0" marR="0" algn="r" rtl="1" fontAlgn="base">
              <a:lnSpc>
                <a:spcPct val="150000"/>
              </a:lnSpc>
              <a:spcBef>
                <a:spcPts val="0"/>
              </a:spcBef>
              <a:spcAft>
                <a:spcPts val="1500"/>
              </a:spcAft>
            </a:pPr>
            <a:r>
              <a:rPr lang="ar-JO" sz="1600" dirty="0">
                <a:solidFill>
                  <a:schemeClr val="tx1"/>
                </a:solidFill>
                <a:latin typeface="Segoe UI" panose="020B0502040204020203" pitchFamily="34" charset="0"/>
                <a:cs typeface="Segoe UI" panose="020B0502040204020203" pitchFamily="34" charset="0"/>
              </a:rPr>
              <a:t>   </a:t>
            </a:r>
            <a:r>
              <a:rPr lang="ar-JO" b="1" dirty="0">
                <a:solidFill>
                  <a:schemeClr val="tx1"/>
                </a:solidFill>
                <a:latin typeface="Segoe UI" panose="020B0502040204020203" pitchFamily="34" charset="0"/>
                <a:cs typeface="Segoe UI" panose="020B0502040204020203" pitchFamily="34" charset="0"/>
              </a:rPr>
              <a:t>1 </a:t>
            </a:r>
            <a:r>
              <a:rPr lang="en-US" b="1" dirty="0">
                <a:solidFill>
                  <a:schemeClr val="tx1"/>
                </a:solidFill>
                <a:latin typeface="Segoe UI" panose="020B0502040204020203" pitchFamily="34" charset="0"/>
                <a:cs typeface="Segoe UI" panose="020B0502040204020203" pitchFamily="34" charset="0"/>
              </a:rPr>
              <a:t>. </a:t>
            </a:r>
            <a:r>
              <a:rPr lang="ar-SA" sz="1600" dirty="0">
                <a:solidFill>
                  <a:schemeClr val="tx1"/>
                </a:solidFill>
                <a:latin typeface="Segoe UI" panose="020B0502040204020203" pitchFamily="34" charset="0"/>
                <a:cs typeface="Segoe UI" panose="020B0502040204020203" pitchFamily="34" charset="0"/>
              </a:rPr>
              <a:t>تحسين إنتاجية الموظف وكفاءته</a:t>
            </a:r>
            <a:endParaRPr lang="en-US" sz="1600" dirty="0">
              <a:solidFill>
                <a:schemeClr val="tx1"/>
              </a:solidFill>
              <a:latin typeface="Segoe UI" panose="020B0502040204020203" pitchFamily="34" charset="0"/>
              <a:cs typeface="Segoe UI" panose="020B0502040204020203" pitchFamily="34" charset="0"/>
            </a:endParaRPr>
          </a:p>
          <a:p>
            <a:pPr marL="0" marR="0" algn="r" rtl="1" fontAlgn="base">
              <a:lnSpc>
                <a:spcPct val="150000"/>
              </a:lnSpc>
              <a:spcBef>
                <a:spcPts val="0"/>
              </a:spcBef>
              <a:spcAft>
                <a:spcPts val="1200"/>
              </a:spcAft>
            </a:pPr>
            <a:r>
              <a:rPr lang="ar-SA" sz="1600" dirty="0">
                <a:solidFill>
                  <a:schemeClr val="tx1"/>
                </a:solidFill>
                <a:latin typeface="Segoe UI" panose="020B0502040204020203" pitchFamily="34" charset="0"/>
                <a:cs typeface="Segoe UI" panose="020B0502040204020203" pitchFamily="34" charset="0"/>
              </a:rPr>
              <a:t>يساعد التطوير التنظيمي قسم الموارد البشرية على زيادة إنتاجية الموظفين وكفاءتهم من خلال وضعهم في مناصب تشجع وتدعم مساهمتهم، ويعمل التطوير التنظيمي على مواءمة الموظفين مع أهداف المنظمة وتعليم الموظفين وتعريفهم بقيم الشركة من خلال التدريب والتغذية الراجعة؛ وبمجرد أن يشعر الموظفون </a:t>
            </a:r>
            <a:r>
              <a:rPr lang="ar-SA" sz="1600" dirty="0">
                <a:solidFill>
                  <a:schemeClr val="tx1"/>
                </a:solidFill>
                <a:latin typeface="Segoe UI" panose="020B0502040204020203" pitchFamily="34" charset="0"/>
                <a:cs typeface="Segoe UI" panose="020B0502040204020203" pitchFamily="34" charset="0"/>
                <a:hlinkClick r:id="rId2">
                  <a:extLst>
                    <a:ext uri="{A12FA001-AC4F-418D-AE19-62706E023703}">
                      <ahyp:hlinkClr xmlns:ahyp="http://schemas.microsoft.com/office/drawing/2018/hyperlinkcolor" xmlns="" val="tx"/>
                    </a:ext>
                  </a:extLst>
                </a:hlinkClick>
              </a:rPr>
              <a:t>بالتمكين</a:t>
            </a:r>
            <a:r>
              <a:rPr lang="ar-SA" sz="1600" dirty="0">
                <a:solidFill>
                  <a:schemeClr val="tx1"/>
                </a:solidFill>
                <a:latin typeface="Segoe UI" panose="020B0502040204020203" pitchFamily="34" charset="0"/>
                <a:cs typeface="Segoe UI" panose="020B0502040204020203" pitchFamily="34" charset="0"/>
              </a:rPr>
              <a:t>، فإنهم يشعرون </a:t>
            </a:r>
            <a:r>
              <a:rPr lang="ar-SA" sz="1600" dirty="0">
                <a:solidFill>
                  <a:schemeClr val="tx1"/>
                </a:solidFill>
                <a:latin typeface="Segoe UI" panose="020B0502040204020203" pitchFamily="34" charset="0"/>
                <a:cs typeface="Segoe UI" panose="020B0502040204020203" pitchFamily="34" charset="0"/>
                <a:hlinkClick r:id="rId3">
                  <a:extLst>
                    <a:ext uri="{A12FA001-AC4F-418D-AE19-62706E023703}">
                      <ahyp:hlinkClr xmlns:ahyp="http://schemas.microsoft.com/office/drawing/2018/hyperlinkcolor" xmlns="" val="tx"/>
                    </a:ext>
                  </a:extLst>
                </a:hlinkClick>
              </a:rPr>
              <a:t>بالحافز </a:t>
            </a:r>
            <a:r>
              <a:rPr lang="ar-SA" sz="1600" dirty="0">
                <a:solidFill>
                  <a:schemeClr val="tx1"/>
                </a:solidFill>
                <a:latin typeface="Segoe UI" panose="020B0502040204020203" pitchFamily="34" charset="0"/>
                <a:cs typeface="Segoe UI" panose="020B0502040204020203" pitchFamily="34" charset="0"/>
              </a:rPr>
              <a:t>لتقديم أفضل أداء لديهم ومن المرجح أن يتخذوا عملهم على محمل الجد</a:t>
            </a:r>
            <a:r>
              <a:rPr lang="en-US" sz="1600" dirty="0">
                <a:solidFill>
                  <a:schemeClr val="tx1"/>
                </a:solidFill>
                <a:latin typeface="Segoe UI" panose="020B0502040204020203" pitchFamily="34" charset="0"/>
                <a:cs typeface="Segoe UI" panose="020B0502040204020203" pitchFamily="34" charset="0"/>
              </a:rPr>
              <a:t>.</a:t>
            </a:r>
          </a:p>
          <a:p>
            <a:pPr algn="r" rtl="1" fontAlgn="base">
              <a:lnSpc>
                <a:spcPct val="150000"/>
              </a:lnSpc>
              <a:spcAft>
                <a:spcPts val="1500"/>
              </a:spcAft>
            </a:pPr>
            <a:r>
              <a:rPr lang="en-US" sz="1600" dirty="0">
                <a:solidFill>
                  <a:schemeClr val="tx1"/>
                </a:solidFill>
                <a:latin typeface="Segoe UI" panose="020B0502040204020203" pitchFamily="34" charset="0"/>
                <a:cs typeface="Segoe UI" panose="020B0502040204020203" pitchFamily="34" charset="0"/>
              </a:rPr>
              <a:t>2. </a:t>
            </a:r>
            <a:r>
              <a:rPr lang="ar-JO" sz="1600" dirty="0">
                <a:solidFill>
                  <a:schemeClr val="tx1"/>
                </a:solidFill>
                <a:latin typeface="Segoe UI" panose="020B0502040204020203" pitchFamily="34" charset="0"/>
                <a:cs typeface="Segoe UI" panose="020B0502040204020203" pitchFamily="34" charset="0"/>
              </a:rPr>
              <a:t>إيجاد</a:t>
            </a:r>
            <a:r>
              <a:rPr lang="ar-SA" sz="1600" dirty="0">
                <a:solidFill>
                  <a:schemeClr val="tx1"/>
                </a:solidFill>
                <a:latin typeface="Segoe UI" panose="020B0502040204020203" pitchFamily="34" charset="0"/>
                <a:cs typeface="Segoe UI" panose="020B0502040204020203" pitchFamily="34" charset="0"/>
              </a:rPr>
              <a:t> ثقافة تتبنى وتدعم الابتكار</a:t>
            </a:r>
            <a:endParaRPr lang="en-US" sz="1600" dirty="0">
              <a:solidFill>
                <a:schemeClr val="tx1"/>
              </a:solidFill>
              <a:latin typeface="Segoe UI" panose="020B0502040204020203" pitchFamily="34" charset="0"/>
              <a:cs typeface="Segoe UI" panose="020B0502040204020203" pitchFamily="34" charset="0"/>
            </a:endParaRPr>
          </a:p>
          <a:p>
            <a:pPr marL="0" marR="0" algn="r" rtl="1" fontAlgn="base">
              <a:lnSpc>
                <a:spcPct val="150000"/>
              </a:lnSpc>
              <a:spcBef>
                <a:spcPts val="0"/>
              </a:spcBef>
              <a:spcAft>
                <a:spcPts val="1200"/>
              </a:spcAft>
            </a:pPr>
            <a:r>
              <a:rPr lang="ar-SA" sz="1600" dirty="0">
                <a:solidFill>
                  <a:schemeClr val="tx1"/>
                </a:solidFill>
                <a:latin typeface="Segoe UI" panose="020B0502040204020203" pitchFamily="34" charset="0"/>
                <a:cs typeface="Segoe UI" panose="020B0502040204020203" pitchFamily="34" charset="0"/>
              </a:rPr>
              <a:t>يشجع التطوير التنظيمي ثقافة تتبنى وتدعم الابتكار والتغيير، ومع التطوير التنظيمي يجري قسم الموارد البشرية تحليلًا تنافسيًا ويفهم سلوك العملاء ويركز على أبحاث السوق،</a:t>
            </a:r>
            <a:r>
              <a:rPr lang="en-US" sz="1600" dirty="0">
                <a:solidFill>
                  <a:schemeClr val="tx1"/>
                </a:solidFill>
                <a:latin typeface="Segoe UI" panose="020B0502040204020203" pitchFamily="34" charset="0"/>
                <a:cs typeface="Segoe UI" panose="020B0502040204020203" pitchFamily="34" charset="0"/>
              </a:rPr>
              <a:t> </a:t>
            </a:r>
            <a:r>
              <a:rPr lang="ar-SA" sz="1600" dirty="0">
                <a:solidFill>
                  <a:schemeClr val="tx1"/>
                </a:solidFill>
                <a:latin typeface="Segoe UI" panose="020B0502040204020203" pitchFamily="34" charset="0"/>
                <a:cs typeface="Segoe UI" panose="020B0502040204020203" pitchFamily="34" charset="0"/>
              </a:rPr>
              <a:t>وهذا يساعد الموظفين على ابتكار منتجات وخدمات مبتكرة؛ وكما أنه يعزز </a:t>
            </a:r>
            <a:r>
              <a:rPr lang="ar-SA" sz="1600" dirty="0">
                <a:solidFill>
                  <a:schemeClr val="tx1"/>
                </a:solidFill>
                <a:latin typeface="Segoe UI" panose="020B0502040204020203" pitchFamily="34" charset="0"/>
                <a:cs typeface="Segoe UI" panose="020B0502040204020203" pitchFamily="34" charset="0"/>
                <a:hlinkClick r:id="rId4">
                  <a:extLst>
                    <a:ext uri="{A12FA001-AC4F-418D-AE19-62706E023703}">
                      <ahyp:hlinkClr xmlns:ahyp="http://schemas.microsoft.com/office/drawing/2018/hyperlinkcolor" xmlns="" val="tx"/>
                    </a:ext>
                  </a:extLst>
                </a:hlinkClick>
              </a:rPr>
              <a:t>ثقافة التحسين المستمر</a:t>
            </a:r>
            <a:r>
              <a:rPr lang="en-US" sz="1600" dirty="0">
                <a:solidFill>
                  <a:schemeClr val="tx1"/>
                </a:solidFill>
                <a:latin typeface="Segoe UI" panose="020B0502040204020203" pitchFamily="34" charset="0"/>
                <a:cs typeface="Segoe UI" panose="020B0502040204020203" pitchFamily="34" charset="0"/>
              </a:rPr>
              <a:t> </a:t>
            </a:r>
            <a:r>
              <a:rPr lang="ar-SA" sz="1600" dirty="0">
                <a:solidFill>
                  <a:schemeClr val="tx1"/>
                </a:solidFill>
                <a:latin typeface="Segoe UI" panose="020B0502040204020203" pitchFamily="34" charset="0"/>
                <a:cs typeface="Segoe UI" panose="020B0502040204020203" pitchFamily="34" charset="0"/>
              </a:rPr>
              <a:t>ويشجع العمليات الجديدة. والتطوير التنظيمي يضمن أن الموظفين الجدد يعرفوا أنهم بحاجة إلى التعلم باستمرار لمواكبة ديناميكيات الأعمال المتغيرة والنمو مهنيًا</a:t>
            </a:r>
            <a:r>
              <a:rPr lang="en-US" sz="1600" dirty="0">
                <a:solidFill>
                  <a:schemeClr val="tx1"/>
                </a:solidFill>
                <a:latin typeface="Segoe UI" panose="020B0502040204020203" pitchFamily="34" charset="0"/>
                <a:cs typeface="Segoe UI" panose="020B0502040204020203" pitchFamily="34" charset="0"/>
              </a:rPr>
              <a:t>.</a:t>
            </a:r>
          </a:p>
          <a:p>
            <a:pPr marL="285750" marR="0" indent="-285750" algn="r" rtl="1">
              <a:lnSpc>
                <a:spcPct val="200000"/>
              </a:lnSpc>
              <a:spcBef>
                <a:spcPts val="0"/>
              </a:spcBef>
              <a:spcAft>
                <a:spcPts val="0"/>
              </a:spcAft>
              <a:buFont typeface="Wingdings" panose="05000000000000000000" pitchFamily="2" charset="2"/>
              <a:buChar char="Ø"/>
            </a:pPr>
            <a:r>
              <a:rPr lang="ar-YE" sz="2000" dirty="0">
                <a:latin typeface="Segoe UI" panose="020B0502040204020203" pitchFamily="34" charset="0"/>
                <a:cs typeface="Segoe UI" panose="020B0502040204020203" pitchFamily="34" charset="0"/>
              </a:rPr>
              <a:t/>
            </a:r>
            <a:br>
              <a:rPr lang="ar-YE" sz="2000" dirty="0">
                <a:latin typeface="Segoe UI" panose="020B0502040204020203" pitchFamily="34" charset="0"/>
                <a:cs typeface="Segoe UI" panose="020B0502040204020203" pitchFamily="34" charset="0"/>
              </a:rPr>
            </a:br>
            <a:r>
              <a:rPr lang="ar-YE" sz="2000" dirty="0">
                <a:latin typeface="Segoe UI" panose="020B0502040204020203" pitchFamily="34" charset="0"/>
                <a:cs typeface="Segoe UI" panose="020B0502040204020203" pitchFamily="34" charset="0"/>
              </a:rPr>
              <a:t/>
            </a:r>
            <a:br>
              <a:rPr lang="ar-YE" sz="2000" dirty="0">
                <a:latin typeface="Segoe UI" panose="020B0502040204020203" pitchFamily="34" charset="0"/>
                <a:cs typeface="Segoe UI" panose="020B0502040204020203" pitchFamily="34" charset="0"/>
              </a:rPr>
            </a:br>
            <a:endParaRPr lang="ar-JO" sz="2000" b="1" dirty="0">
              <a:solidFill>
                <a:srgbClr val="00B0F0"/>
              </a:solidFill>
              <a:effectLst/>
              <a:latin typeface="Segoe UI" panose="020B0502040204020203" pitchFamily="34" charset="0"/>
              <a:ea typeface="Simplified Arabic" panose="02020603050405020304" pitchFamily="18" charset="-78"/>
              <a:cs typeface="Segoe UI" panose="020B0502040204020203" pitchFamily="34" charset="0"/>
            </a:endParaRPr>
          </a:p>
        </p:txBody>
      </p:sp>
      <p:pic>
        <p:nvPicPr>
          <p:cNvPr id="5"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xmlns="" id="{544D958A-B8FC-105C-22A0-45BF971CB5DE}"/>
              </a:ext>
            </a:extLst>
          </p:cNvPr>
          <p:cNvSpPr txBox="1"/>
          <p:nvPr/>
        </p:nvSpPr>
        <p:spPr>
          <a:xfrm>
            <a:off x="2485572" y="811906"/>
            <a:ext cx="8417320" cy="387735"/>
          </a:xfrm>
          <a:prstGeom prst="rect">
            <a:avLst/>
          </a:prstGeom>
          <a:noFill/>
        </p:spPr>
        <p:txBody>
          <a:bodyPr wrap="square" rtlCol="0">
            <a:spAutoFit/>
          </a:bodyPr>
          <a:lstStyle/>
          <a:p>
            <a:pPr marL="342900" marR="0" lvl="0" indent="-342900" algn="ctr" rtl="1">
              <a:lnSpc>
                <a:spcPct val="115000"/>
              </a:lnSpc>
              <a:spcBef>
                <a:spcPts val="200"/>
              </a:spcBef>
              <a:spcAft>
                <a:spcPts val="200"/>
              </a:spcAft>
              <a:buFont typeface="Symbol" panose="05050102010706020507" pitchFamily="18" charset="2"/>
              <a:buChar char=""/>
              <a:tabLst>
                <a:tab pos="365760" algn="l"/>
                <a:tab pos="731520" algn="l"/>
                <a:tab pos="1097280" algn="l"/>
                <a:tab pos="1463040" algn="l"/>
                <a:tab pos="457200" algn="l"/>
              </a:tabLst>
            </a:pPr>
            <a:r>
              <a:rPr lang="ar-SA" sz="1800" b="1" kern="0" dirty="0">
                <a:solidFill>
                  <a:srgbClr val="00B0F0"/>
                </a:solidFill>
                <a:effectLst/>
                <a:latin typeface="Segoe UI" panose="020B0502040204020203" pitchFamily="34" charset="0"/>
                <a:ea typeface="Times New Roman" panose="02020603050405020304" pitchFamily="18" charset="0"/>
                <a:cs typeface="Segoe UI" panose="020B0502040204020203" pitchFamily="34" charset="0"/>
              </a:rPr>
              <a:t>ما هي أهداف التطوير التنظيمي</a:t>
            </a:r>
            <a:endParaRPr lang="en-US" sz="2000" b="1" dirty="0">
              <a:solidFill>
                <a:srgbClr val="00B0F0"/>
              </a:solidFill>
              <a:effectLst/>
              <a:latin typeface="Segoe UI" panose="020B0502040204020203" pitchFamily="34" charset="0"/>
              <a:ea typeface="Times New Roman" panose="02020603050405020304" pitchFamily="18" charset="0"/>
              <a:cs typeface="Segoe UI" panose="020B0502040204020203" pitchFamily="34" charset="0"/>
            </a:endParaRPr>
          </a:p>
        </p:txBody>
      </p:sp>
    </p:spTree>
    <p:extLst>
      <p:ext uri="{BB962C8B-B14F-4D97-AF65-F5344CB8AC3E}">
        <p14:creationId xmlns:p14="http://schemas.microsoft.com/office/powerpoint/2010/main" val="3421370540"/>
      </p:ext>
    </p:extLst>
  </p:cSld>
  <p:clrMapOvr>
    <a:masterClrMapping/>
  </p:clrMapOvr>
  <mc:AlternateContent xmlns:mc="http://schemas.openxmlformats.org/markup-compatibility/2006" xmlns:p14="http://schemas.microsoft.com/office/powerpoint/2010/main">
    <mc:Choice Requires="p14">
      <p:transition spd="slow" p14:dur="2000" advTm="128847"/>
    </mc:Choice>
    <mc:Fallback xmlns="">
      <p:transition spd="slow" advTm="128847"/>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80431" y="1559587"/>
            <a:ext cx="11446110" cy="448650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JO" sz="2000" b="1" dirty="0">
              <a:solidFill>
                <a:srgbClr val="00B0F0"/>
              </a:solidFill>
              <a:latin typeface="Segoe UI" panose="020B0502040204020203" pitchFamily="34" charset="0"/>
              <a:cs typeface="Segoe UI" panose="020B0502040204020203" pitchFamily="34" charset="0"/>
            </a:endParaRPr>
          </a:p>
          <a:p>
            <a:pPr algn="ctr"/>
            <a:endParaRPr lang="ar-JO" sz="2000" b="1" dirty="0">
              <a:solidFill>
                <a:srgbClr val="00B0F0"/>
              </a:solidFill>
              <a:latin typeface="Segoe UI" panose="020B0502040204020203" pitchFamily="34" charset="0"/>
              <a:cs typeface="Segoe UI" panose="020B0502040204020203" pitchFamily="34" charset="0"/>
            </a:endParaRPr>
          </a:p>
          <a:p>
            <a:pPr algn="ctr">
              <a:lnSpc>
                <a:spcPct val="200000"/>
              </a:lnSpc>
            </a:pPr>
            <a:endParaRPr lang="ar-JO" sz="1600" dirty="0">
              <a:solidFill>
                <a:srgbClr val="000000"/>
              </a:solidFill>
              <a:latin typeface="Segoe UI" panose="020B0502040204020203" pitchFamily="34" charset="0"/>
              <a:cs typeface="Segoe UI" panose="020B0502040204020203" pitchFamily="34" charset="0"/>
            </a:endParaRPr>
          </a:p>
          <a:p>
            <a:pPr marL="0" marR="0" algn="r" rtl="1" fontAlgn="base">
              <a:lnSpc>
                <a:spcPct val="150000"/>
              </a:lnSpc>
              <a:spcBef>
                <a:spcPts val="0"/>
              </a:spcBef>
              <a:spcAft>
                <a:spcPts val="1500"/>
              </a:spcAft>
            </a:pPr>
            <a:r>
              <a:rPr lang="en-US" sz="1600" dirty="0">
                <a:solidFill>
                  <a:schemeClr val="tx1"/>
                </a:solidFill>
                <a:latin typeface="Segoe UI" panose="020B0502040204020203" pitchFamily="34" charset="0"/>
                <a:cs typeface="Segoe UI" panose="020B0502040204020203" pitchFamily="34" charset="0"/>
              </a:rPr>
              <a:t>.</a:t>
            </a:r>
            <a:r>
              <a:rPr lang="ar-JO" sz="1600" dirty="0">
                <a:solidFill>
                  <a:schemeClr val="tx1"/>
                </a:solidFill>
                <a:latin typeface="Segoe UI" panose="020B0502040204020203" pitchFamily="34" charset="0"/>
                <a:cs typeface="Segoe UI" panose="020B0502040204020203" pitchFamily="34" charset="0"/>
              </a:rPr>
              <a:t>3</a:t>
            </a:r>
            <a:r>
              <a:rPr lang="en-US" sz="1600" dirty="0">
                <a:solidFill>
                  <a:schemeClr val="tx1"/>
                </a:solidFill>
                <a:latin typeface="Segoe UI" panose="020B0502040204020203" pitchFamily="34" charset="0"/>
                <a:cs typeface="Segoe UI" panose="020B0502040204020203" pitchFamily="34" charset="0"/>
              </a:rPr>
              <a:t> </a:t>
            </a:r>
            <a:r>
              <a:rPr lang="ar-SA" sz="1600" dirty="0">
                <a:solidFill>
                  <a:schemeClr val="tx1"/>
                </a:solidFill>
                <a:latin typeface="Segoe UI" panose="020B0502040204020203" pitchFamily="34" charset="0"/>
                <a:cs typeface="Segoe UI" panose="020B0502040204020203" pitchFamily="34" charset="0"/>
              </a:rPr>
              <a:t>تعزيز الولاء والالتزام</a:t>
            </a:r>
            <a:endParaRPr lang="en-US" sz="1600" dirty="0">
              <a:solidFill>
                <a:schemeClr val="tx1"/>
              </a:solidFill>
              <a:latin typeface="Segoe UI" panose="020B0502040204020203" pitchFamily="34" charset="0"/>
              <a:cs typeface="Segoe UI" panose="020B0502040204020203" pitchFamily="34" charset="0"/>
            </a:endParaRPr>
          </a:p>
          <a:p>
            <a:pPr marL="0" marR="0" algn="r" rtl="1" fontAlgn="base">
              <a:lnSpc>
                <a:spcPct val="150000"/>
              </a:lnSpc>
              <a:spcBef>
                <a:spcPts val="0"/>
              </a:spcBef>
              <a:spcAft>
                <a:spcPts val="1200"/>
              </a:spcAft>
            </a:pPr>
            <a:r>
              <a:rPr lang="ar-SA" sz="1600" dirty="0">
                <a:solidFill>
                  <a:schemeClr val="tx1"/>
                </a:solidFill>
                <a:latin typeface="Segoe UI" panose="020B0502040204020203" pitchFamily="34" charset="0"/>
                <a:cs typeface="Segoe UI" panose="020B0502040204020203" pitchFamily="34" charset="0"/>
              </a:rPr>
              <a:t>عندما تمنح المنظمة الموظفين مسؤوليات بناءً على مجموعة مهاراتهم، فإنها تحسن معنوياتهم والتزامهم تجاه الشركة، ويساعد التدريب والتعليم المنتظم الموظفين على فهم وظائفهم وتحديد مجالات التحسين؛ فتقديم التحديات للموظفين وتشجيعهم على تحمل المسؤولية يخلق ثقافة يشعر فيها الموظفون بالتقدير</a:t>
            </a:r>
            <a:r>
              <a:rPr lang="en-US" sz="1600" dirty="0">
                <a:solidFill>
                  <a:schemeClr val="tx1"/>
                </a:solidFill>
                <a:latin typeface="Segoe UI" panose="020B0502040204020203" pitchFamily="34" charset="0"/>
                <a:cs typeface="Segoe UI" panose="020B0502040204020203" pitchFamily="34" charset="0"/>
              </a:rPr>
              <a:t>.</a:t>
            </a:r>
          </a:p>
          <a:p>
            <a:pPr algn="r" rtl="1" fontAlgn="base">
              <a:lnSpc>
                <a:spcPct val="150000"/>
              </a:lnSpc>
              <a:spcAft>
                <a:spcPts val="1500"/>
              </a:spcAft>
            </a:pPr>
            <a:r>
              <a:rPr lang="ar-JO" sz="1600" dirty="0">
                <a:solidFill>
                  <a:schemeClr val="tx1"/>
                </a:solidFill>
                <a:latin typeface="Segoe UI" panose="020B0502040204020203" pitchFamily="34" charset="0"/>
                <a:cs typeface="Segoe UI" panose="020B0502040204020203" pitchFamily="34" charset="0"/>
              </a:rPr>
              <a:t>4.</a:t>
            </a:r>
            <a:r>
              <a:rPr lang="en-US" sz="1600" dirty="0">
                <a:solidFill>
                  <a:schemeClr val="tx1"/>
                </a:solidFill>
                <a:latin typeface="Segoe UI" panose="020B0502040204020203" pitchFamily="34" charset="0"/>
                <a:cs typeface="Segoe UI" panose="020B0502040204020203" pitchFamily="34" charset="0"/>
              </a:rPr>
              <a:t> </a:t>
            </a:r>
            <a:r>
              <a:rPr lang="ar-SA" sz="1600" dirty="0">
                <a:solidFill>
                  <a:schemeClr val="tx1"/>
                </a:solidFill>
                <a:latin typeface="Segoe UI" panose="020B0502040204020203" pitchFamily="34" charset="0"/>
                <a:cs typeface="Segoe UI" panose="020B0502040204020203" pitchFamily="34" charset="0"/>
              </a:rPr>
              <a:t>ضمان تواصل أفضل</a:t>
            </a:r>
            <a:endParaRPr lang="en-US" sz="1600" dirty="0">
              <a:solidFill>
                <a:schemeClr val="tx1"/>
              </a:solidFill>
              <a:latin typeface="Segoe UI" panose="020B0502040204020203" pitchFamily="34" charset="0"/>
              <a:cs typeface="Segoe UI" panose="020B0502040204020203" pitchFamily="34" charset="0"/>
            </a:endParaRPr>
          </a:p>
          <a:p>
            <a:pPr marL="0" marR="0" algn="r" rtl="1" fontAlgn="base">
              <a:lnSpc>
                <a:spcPct val="150000"/>
              </a:lnSpc>
              <a:spcBef>
                <a:spcPts val="0"/>
              </a:spcBef>
              <a:spcAft>
                <a:spcPts val="1200"/>
              </a:spcAft>
            </a:pPr>
            <a:r>
              <a:rPr lang="ar-SA" sz="1600" dirty="0">
                <a:solidFill>
                  <a:schemeClr val="tx1"/>
                </a:solidFill>
                <a:latin typeface="Segoe UI" panose="020B0502040204020203" pitchFamily="34" charset="0"/>
                <a:cs typeface="Segoe UI" panose="020B0502040204020203" pitchFamily="34" charset="0"/>
              </a:rPr>
              <a:t>تتمثل إحدى المزايا الأساسية للتطوير التنظيمي في أنه يحسن التواصل بشكل أفضل في مكان العمل، وتشجع مبادئ التطوير التنظيمي التواصل المفتوح عبر كل مستوى تنظيمي وتشجع علي </a:t>
            </a:r>
            <a:r>
              <a:rPr lang="ar-JO" sz="1600" dirty="0">
                <a:solidFill>
                  <a:schemeClr val="tx1"/>
                </a:solidFill>
                <a:latin typeface="Segoe UI" panose="020B0502040204020203" pitchFamily="34" charset="0"/>
                <a:cs typeface="Segoe UI" panose="020B0502040204020203" pitchFamily="34" charset="0"/>
              </a:rPr>
              <a:t>إيجاد</a:t>
            </a:r>
            <a:r>
              <a:rPr lang="ar-SA" sz="1600" dirty="0">
                <a:solidFill>
                  <a:schemeClr val="tx1"/>
                </a:solidFill>
                <a:latin typeface="Segoe UI" panose="020B0502040204020203" pitchFamily="34" charset="0"/>
                <a:cs typeface="Segoe UI" panose="020B0502040204020203" pitchFamily="34" charset="0"/>
              </a:rPr>
              <a:t> ثقافة يمكن للجميع فيها مشاركة ملاحظاتهم؛ ويضمن ذلك أن يتماشى الموظفون مع أهداف المنظمة </a:t>
            </a:r>
            <a:r>
              <a:rPr lang="ar-SA" sz="1600" dirty="0">
                <a:solidFill>
                  <a:schemeClr val="tx1"/>
                </a:solidFill>
                <a:latin typeface="Segoe UI" panose="020B0502040204020203" pitchFamily="34" charset="0"/>
                <a:cs typeface="Segoe UI" panose="020B0502040204020203" pitchFamily="34" charset="0"/>
                <a:hlinkClick r:id="rId2">
                  <a:extLst>
                    <a:ext uri="{A12FA001-AC4F-418D-AE19-62706E023703}">
                      <ahyp:hlinkClr xmlns:ahyp="http://schemas.microsoft.com/office/drawing/2018/hyperlinkcolor" xmlns="" val="tx"/>
                    </a:ext>
                  </a:extLst>
                </a:hlinkClick>
              </a:rPr>
              <a:t>ورسالتها ورؤيتها</a:t>
            </a:r>
            <a:r>
              <a:rPr lang="en-US" sz="1600" dirty="0">
                <a:solidFill>
                  <a:schemeClr val="tx1"/>
                </a:solidFill>
                <a:latin typeface="Segoe UI" panose="020B0502040204020203" pitchFamily="34" charset="0"/>
                <a:cs typeface="Segoe UI" panose="020B0502040204020203" pitchFamily="34" charset="0"/>
              </a:rPr>
              <a:t> </a:t>
            </a:r>
            <a:r>
              <a:rPr lang="ar-SA" sz="1600" dirty="0">
                <a:solidFill>
                  <a:schemeClr val="tx1"/>
                </a:solidFill>
                <a:latin typeface="Segoe UI" panose="020B0502040204020203" pitchFamily="34" charset="0"/>
                <a:cs typeface="Segoe UI" panose="020B0502040204020203" pitchFamily="34" charset="0"/>
              </a:rPr>
              <a:t>ويفهمون بشكل أفضل هدف المنظمة. وتعتبر المنظمة التي تعلم ثقافة الاتصال (التواصل) أفضل في تبني التغيير داخل الشركة والمضي قدمًا في الأعمال</a:t>
            </a:r>
            <a:r>
              <a:rPr lang="en-US" sz="1600" dirty="0">
                <a:solidFill>
                  <a:schemeClr val="tx1"/>
                </a:solidFill>
                <a:latin typeface="Segoe UI" panose="020B0502040204020203" pitchFamily="34" charset="0"/>
                <a:cs typeface="Segoe UI" panose="020B0502040204020203" pitchFamily="34" charset="0"/>
              </a:rPr>
              <a:t>.</a:t>
            </a:r>
          </a:p>
          <a:p>
            <a:r>
              <a:rPr lang="ar-YE" sz="2000" dirty="0">
                <a:latin typeface="Segoe UI" panose="020B0502040204020203" pitchFamily="34" charset="0"/>
                <a:cs typeface="Segoe UI" panose="020B0502040204020203" pitchFamily="34" charset="0"/>
              </a:rPr>
              <a:t/>
            </a:r>
            <a:br>
              <a:rPr lang="ar-YE" sz="2000" dirty="0">
                <a:latin typeface="Segoe UI" panose="020B0502040204020203" pitchFamily="34" charset="0"/>
                <a:cs typeface="Segoe UI" panose="020B0502040204020203" pitchFamily="34" charset="0"/>
              </a:rPr>
            </a:br>
            <a:r>
              <a:rPr lang="ar-YE" sz="2000" dirty="0">
                <a:latin typeface="Segoe UI" panose="020B0502040204020203" pitchFamily="34" charset="0"/>
                <a:cs typeface="Segoe UI" panose="020B0502040204020203" pitchFamily="34" charset="0"/>
              </a:rPr>
              <a:t/>
            </a:r>
            <a:br>
              <a:rPr lang="ar-YE" sz="2000" dirty="0">
                <a:latin typeface="Segoe UI" panose="020B0502040204020203" pitchFamily="34" charset="0"/>
                <a:cs typeface="Segoe UI" panose="020B0502040204020203" pitchFamily="34" charset="0"/>
              </a:rPr>
            </a:br>
            <a:endParaRPr lang="ar-JO" sz="2000" b="1" dirty="0">
              <a:solidFill>
                <a:srgbClr val="00B0F0"/>
              </a:solidFill>
              <a:latin typeface="Segoe UI" panose="020B0502040204020203" pitchFamily="34" charset="0"/>
              <a:ea typeface="Simplified Arabic" panose="02020603050405020304" pitchFamily="18" charset="-78"/>
              <a:cs typeface="Segoe UI" panose="020B0502040204020203" pitchFamily="34" charset="0"/>
            </a:endParaRPr>
          </a:p>
          <a:p>
            <a:pPr algn="r"/>
            <a:endParaRPr lang="ar-JO" sz="2000" b="1" dirty="0">
              <a:solidFill>
                <a:srgbClr val="00B0F0"/>
              </a:solidFill>
              <a:effectLst/>
              <a:latin typeface="Segoe UI" panose="020B0502040204020203" pitchFamily="34" charset="0"/>
              <a:ea typeface="Simplified Arabic" panose="02020603050405020304" pitchFamily="18" charset="-78"/>
              <a:cs typeface="Segoe UI" panose="020B0502040204020203" pitchFamily="34" charset="0"/>
            </a:endParaRPr>
          </a:p>
          <a:p>
            <a:pPr algn="r"/>
            <a:r>
              <a:rPr lang="ar-SA" sz="2000" b="1" dirty="0">
                <a:solidFill>
                  <a:srgbClr val="00B0F0"/>
                </a:solidFill>
                <a:effectLst/>
                <a:latin typeface="Segoe UI" panose="020B0502040204020203" pitchFamily="34" charset="0"/>
                <a:ea typeface="Simplified Arabic" panose="02020603050405020304" pitchFamily="18" charset="-78"/>
                <a:cs typeface="Segoe UI" panose="020B0502040204020203" pitchFamily="34" charset="0"/>
              </a:rPr>
              <a:t> </a:t>
            </a:r>
            <a:endParaRPr lang="ar-JO" sz="2000" b="1" dirty="0">
              <a:solidFill>
                <a:srgbClr val="00B0F0"/>
              </a:solidFill>
              <a:effectLst/>
              <a:latin typeface="Segoe UI" panose="020B0502040204020203" pitchFamily="34" charset="0"/>
              <a:ea typeface="Simplified Arabic" panose="02020603050405020304" pitchFamily="18" charset="-78"/>
              <a:cs typeface="Segoe UI" panose="020B0502040204020203" pitchFamily="34" charset="0"/>
            </a:endParaRP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xmlns="" id="{D87AC215-3752-F0E1-D40C-262DFBAAC359}"/>
              </a:ext>
            </a:extLst>
          </p:cNvPr>
          <p:cNvSpPr txBox="1"/>
          <p:nvPr/>
        </p:nvSpPr>
        <p:spPr>
          <a:xfrm>
            <a:off x="2485572" y="811906"/>
            <a:ext cx="8417320" cy="415883"/>
          </a:xfrm>
          <a:prstGeom prst="rect">
            <a:avLst/>
          </a:prstGeom>
          <a:noFill/>
        </p:spPr>
        <p:txBody>
          <a:bodyPr wrap="square" rtlCol="0">
            <a:spAutoFit/>
          </a:bodyPr>
          <a:lstStyle/>
          <a:p>
            <a:pPr marL="342900" marR="0" lvl="0" indent="-342900" algn="ctr" rtl="1">
              <a:lnSpc>
                <a:spcPct val="115000"/>
              </a:lnSpc>
              <a:spcBef>
                <a:spcPts val="200"/>
              </a:spcBef>
              <a:spcAft>
                <a:spcPts val="200"/>
              </a:spcAft>
              <a:buFont typeface="Symbol" panose="05050102010706020507" pitchFamily="18" charset="2"/>
              <a:buChar char=""/>
              <a:tabLst>
                <a:tab pos="365760" algn="l"/>
                <a:tab pos="731520" algn="l"/>
                <a:tab pos="1097280" algn="l"/>
                <a:tab pos="1463040" algn="l"/>
                <a:tab pos="457200" algn="l"/>
              </a:tabLst>
            </a:pPr>
            <a:r>
              <a:rPr lang="ar-JO" sz="2000" b="1" dirty="0">
                <a:solidFill>
                  <a:srgbClr val="00B0F0"/>
                </a:solidFill>
                <a:effectLst/>
                <a:latin typeface="Segoe UI" panose="020B0502040204020203" pitchFamily="34" charset="0"/>
                <a:ea typeface="Times New Roman" panose="02020603050405020304" pitchFamily="18" charset="0"/>
                <a:cs typeface="Segoe UI" panose="020B0502040204020203" pitchFamily="34" charset="0"/>
              </a:rPr>
              <a:t>أهداف التطوير التنظيمي</a:t>
            </a:r>
            <a:endParaRPr lang="en-US" sz="2000" b="1" dirty="0">
              <a:solidFill>
                <a:srgbClr val="00B0F0"/>
              </a:solidFill>
              <a:effectLst/>
              <a:latin typeface="Segoe UI" panose="020B0502040204020203" pitchFamily="34" charset="0"/>
              <a:ea typeface="Times New Roman" panose="02020603050405020304" pitchFamily="18" charset="0"/>
              <a:cs typeface="Segoe UI" panose="020B0502040204020203" pitchFamily="34" charset="0"/>
            </a:endParaRPr>
          </a:p>
        </p:txBody>
      </p:sp>
    </p:spTree>
    <p:extLst>
      <p:ext uri="{BB962C8B-B14F-4D97-AF65-F5344CB8AC3E}">
        <p14:creationId xmlns:p14="http://schemas.microsoft.com/office/powerpoint/2010/main" val="2604120195"/>
      </p:ext>
    </p:extLst>
  </p:cSld>
  <p:clrMapOvr>
    <a:masterClrMapping/>
  </p:clrMapOvr>
  <mc:AlternateContent xmlns:mc="http://schemas.openxmlformats.org/markup-compatibility/2006" xmlns:p14="http://schemas.microsoft.com/office/powerpoint/2010/main">
    <mc:Choice Requires="p14">
      <p:transition spd="slow" p14:dur="2000" advTm="92234"/>
    </mc:Choice>
    <mc:Fallback xmlns="">
      <p:transition spd="slow" advTm="92234"/>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434715" y="1155869"/>
            <a:ext cx="11446110" cy="482520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JO" sz="2000" b="1" dirty="0">
              <a:solidFill>
                <a:schemeClr val="tx1"/>
              </a:solidFill>
              <a:latin typeface="Segoe UI" panose="020B0502040204020203" pitchFamily="34" charset="0"/>
              <a:cs typeface="Segoe UI" panose="020B0502040204020203" pitchFamily="34" charset="0"/>
            </a:endParaRPr>
          </a:p>
          <a:p>
            <a:pPr algn="r" rtl="1">
              <a:lnSpc>
                <a:spcPct val="200000"/>
              </a:lnSpc>
            </a:pPr>
            <a:endParaRPr lang="ar-JO" sz="2000" b="1" dirty="0">
              <a:solidFill>
                <a:schemeClr val="tx1"/>
              </a:solidFill>
              <a:latin typeface="Segoe UI" panose="020B0502040204020203" pitchFamily="34" charset="0"/>
              <a:cs typeface="Segoe UI" panose="020B0502040204020203" pitchFamily="34" charset="0"/>
            </a:endParaRPr>
          </a:p>
          <a:p>
            <a:pPr algn="r" rtl="1">
              <a:lnSpc>
                <a:spcPct val="200000"/>
              </a:lnSpc>
            </a:pPr>
            <a:endParaRPr lang="ar-JO" sz="2000" b="1" dirty="0">
              <a:solidFill>
                <a:schemeClr val="tx1"/>
              </a:solidFill>
              <a:latin typeface="Segoe UI" panose="020B0502040204020203" pitchFamily="34" charset="0"/>
              <a:cs typeface="Segoe UI" panose="020B0502040204020203" pitchFamily="34" charset="0"/>
            </a:endParaRPr>
          </a:p>
          <a:p>
            <a:pPr marL="0" marR="0" algn="r" rtl="1" fontAlgn="base">
              <a:lnSpc>
                <a:spcPct val="150000"/>
              </a:lnSpc>
              <a:spcBef>
                <a:spcPts val="0"/>
              </a:spcBef>
              <a:spcAft>
                <a:spcPts val="1500"/>
              </a:spcAft>
            </a:pPr>
            <a:r>
              <a:rPr lang="ar-JO" sz="1600" dirty="0">
                <a:solidFill>
                  <a:schemeClr val="tx1"/>
                </a:solidFill>
                <a:latin typeface="Segoe UI" panose="020B0502040204020203" pitchFamily="34" charset="0"/>
                <a:cs typeface="Segoe UI" panose="020B0502040204020203" pitchFamily="34" charset="0"/>
              </a:rPr>
              <a:t>5</a:t>
            </a:r>
            <a:r>
              <a:rPr lang="en-US" sz="1600" dirty="0">
                <a:solidFill>
                  <a:schemeClr val="tx1"/>
                </a:solidFill>
                <a:latin typeface="Segoe UI" panose="020B0502040204020203" pitchFamily="34" charset="0"/>
                <a:cs typeface="Segoe UI" panose="020B0502040204020203" pitchFamily="34" charset="0"/>
              </a:rPr>
              <a:t>. </a:t>
            </a:r>
            <a:r>
              <a:rPr lang="ar-SA" sz="1600" dirty="0">
                <a:solidFill>
                  <a:schemeClr val="tx1"/>
                </a:solidFill>
                <a:latin typeface="Segoe UI" panose="020B0502040204020203" pitchFamily="34" charset="0"/>
                <a:cs typeface="Segoe UI" panose="020B0502040204020203" pitchFamily="34" charset="0"/>
              </a:rPr>
              <a:t>توفير التحسين المستمر</a:t>
            </a:r>
            <a:endParaRPr lang="en-US" sz="1600" dirty="0">
              <a:solidFill>
                <a:schemeClr val="tx1"/>
              </a:solidFill>
              <a:latin typeface="Segoe UI" panose="020B0502040204020203" pitchFamily="34" charset="0"/>
              <a:cs typeface="Segoe UI" panose="020B0502040204020203" pitchFamily="34" charset="0"/>
            </a:endParaRPr>
          </a:p>
          <a:p>
            <a:pPr marL="0" marR="0" algn="r" rtl="1" fontAlgn="base">
              <a:lnSpc>
                <a:spcPct val="150000"/>
              </a:lnSpc>
              <a:spcBef>
                <a:spcPts val="0"/>
              </a:spcBef>
              <a:spcAft>
                <a:spcPts val="1200"/>
              </a:spcAft>
            </a:pPr>
            <a:r>
              <a:rPr lang="ar-SA" sz="1600" dirty="0">
                <a:solidFill>
                  <a:schemeClr val="tx1"/>
                </a:solidFill>
                <a:latin typeface="Segoe UI" panose="020B0502040204020203" pitchFamily="34" charset="0"/>
                <a:cs typeface="Segoe UI" panose="020B0502040204020203" pitchFamily="34" charset="0"/>
              </a:rPr>
              <a:t>تساعد مبادئ التطوير التنظيمي في إنشاء دورة ثابتة لتحسين العمليات والإجراءات التجارية، وعندما تطبق المنظمات مبادئ التطوير التنظيمي فإنها تركز على التحسين المستمر وتحاول تقديم منتجات وخدمات أفضل؛ فالمنظمة التي تركز على التحسين المستمر هي أكثر مهارة في تلبية متطلبات العملاء وتتطور باستمرار وفقًا لمتطلبات السوق المتغيرة</a:t>
            </a:r>
            <a:r>
              <a:rPr lang="en-US" sz="1600" dirty="0">
                <a:solidFill>
                  <a:schemeClr val="tx1"/>
                </a:solidFill>
                <a:latin typeface="Segoe UI" panose="020B0502040204020203" pitchFamily="34" charset="0"/>
                <a:cs typeface="Segoe UI" panose="020B0502040204020203" pitchFamily="34" charset="0"/>
              </a:rPr>
              <a:t>.</a:t>
            </a:r>
          </a:p>
          <a:p>
            <a:pPr marR="0" algn="r" rtl="1" fontAlgn="base">
              <a:lnSpc>
                <a:spcPct val="150000"/>
              </a:lnSpc>
              <a:spcBef>
                <a:spcPts val="0"/>
              </a:spcBef>
              <a:spcAft>
                <a:spcPts val="1500"/>
              </a:spcAft>
            </a:pPr>
            <a:r>
              <a:rPr lang="ar-JO" sz="2000" b="1" dirty="0">
                <a:solidFill>
                  <a:schemeClr val="tx1"/>
                </a:solidFill>
                <a:latin typeface="Segoe UI" panose="020B0502040204020203" pitchFamily="34" charset="0"/>
                <a:cs typeface="Segoe UI" panose="020B0502040204020203" pitchFamily="34" charset="0"/>
              </a:rPr>
              <a:t>6. </a:t>
            </a:r>
            <a:r>
              <a:rPr lang="ar-SA" sz="2000" b="1" dirty="0">
                <a:solidFill>
                  <a:schemeClr val="tx1"/>
                </a:solidFill>
                <a:latin typeface="Segoe UI" panose="020B0502040204020203" pitchFamily="34" charset="0"/>
                <a:cs typeface="Segoe UI" panose="020B0502040204020203" pitchFamily="34" charset="0"/>
              </a:rPr>
              <a:t>تحسن عملية التوظيف</a:t>
            </a:r>
            <a:endParaRPr lang="en-US" sz="2000" b="1" dirty="0">
              <a:solidFill>
                <a:schemeClr val="tx1"/>
              </a:solidFill>
              <a:latin typeface="Segoe UI" panose="020B0502040204020203" pitchFamily="34" charset="0"/>
              <a:cs typeface="Segoe UI" panose="020B0502040204020203" pitchFamily="34" charset="0"/>
            </a:endParaRPr>
          </a:p>
          <a:p>
            <a:pPr marL="0" marR="0" algn="r" rtl="1" fontAlgn="base">
              <a:lnSpc>
                <a:spcPct val="150000"/>
              </a:lnSpc>
              <a:spcBef>
                <a:spcPts val="0"/>
              </a:spcBef>
              <a:spcAft>
                <a:spcPts val="1200"/>
              </a:spcAft>
            </a:pPr>
            <a:r>
              <a:rPr lang="ar-SA" sz="1600" dirty="0">
                <a:solidFill>
                  <a:schemeClr val="tx1"/>
                </a:solidFill>
                <a:latin typeface="Segoe UI" panose="020B0502040204020203" pitchFamily="34" charset="0"/>
                <a:cs typeface="Segoe UI" panose="020B0502040204020203" pitchFamily="34" charset="0"/>
              </a:rPr>
              <a:t>يساعد التطوير التنظيمي المنظمة في تعيين الموظفين المؤهلين وتدريبهم والاحتفاظ بهم، وعادةً ما تكتسب المنظمات ميزة تنافسية عندما تجذب المواهب المؤهلة للعمل لديها؛ فعندما تقوم المنظمات بتوظيف موظفين مهرة، فإنها تضيف إلى قيمة المنتج وتكون أفضل في تقديم خدمات فريدة</a:t>
            </a:r>
            <a:r>
              <a:rPr lang="en-US" sz="1600" dirty="0">
                <a:solidFill>
                  <a:schemeClr val="tx1"/>
                </a:solidFill>
                <a:latin typeface="Segoe UI" panose="020B0502040204020203" pitchFamily="34" charset="0"/>
                <a:cs typeface="Segoe UI" panose="020B0502040204020203" pitchFamily="34" charset="0"/>
              </a:rPr>
              <a:t>.</a:t>
            </a:r>
          </a:p>
          <a:p>
            <a:pPr marL="342900" indent="-342900" algn="r" rtl="1">
              <a:lnSpc>
                <a:spcPct val="150000"/>
              </a:lnSpc>
              <a:buFont typeface="+mj-lt"/>
              <a:buAutoNum type="arabicPeriod"/>
            </a:pPr>
            <a:r>
              <a:rPr lang="ar-YE" sz="1600" dirty="0">
                <a:latin typeface="Segoe UI" panose="020B0502040204020203" pitchFamily="34" charset="0"/>
                <a:cs typeface="Segoe UI" panose="020B0502040204020203" pitchFamily="34" charset="0"/>
              </a:rPr>
              <a:t/>
            </a:r>
            <a:br>
              <a:rPr lang="ar-YE" sz="1600" dirty="0">
                <a:latin typeface="Segoe UI" panose="020B0502040204020203" pitchFamily="34" charset="0"/>
                <a:cs typeface="Segoe UI" panose="020B0502040204020203" pitchFamily="34" charset="0"/>
              </a:rPr>
            </a:br>
            <a:r>
              <a:rPr lang="ar-YE" sz="2000" dirty="0">
                <a:solidFill>
                  <a:schemeClr val="tx1"/>
                </a:solidFill>
                <a:latin typeface="Segoe UI" panose="020B0502040204020203" pitchFamily="34" charset="0"/>
                <a:cs typeface="Segoe UI" panose="020B0502040204020203" pitchFamily="34" charset="0"/>
              </a:rPr>
              <a:t/>
            </a:r>
            <a:br>
              <a:rPr lang="ar-YE" sz="2000" dirty="0">
                <a:solidFill>
                  <a:schemeClr val="tx1"/>
                </a:solidFill>
                <a:latin typeface="Segoe UI" panose="020B0502040204020203" pitchFamily="34" charset="0"/>
                <a:cs typeface="Segoe UI" panose="020B0502040204020203" pitchFamily="34" charset="0"/>
              </a:rPr>
            </a:br>
            <a:endParaRPr lang="ar-JO" sz="2000" b="1" dirty="0">
              <a:solidFill>
                <a:schemeClr val="tx1"/>
              </a:solidFill>
              <a:latin typeface="Segoe UI" panose="020B0502040204020203" pitchFamily="34" charset="0"/>
              <a:ea typeface="Simplified Arabic" panose="02020603050405020304" pitchFamily="18" charset="-78"/>
              <a:cs typeface="Segoe UI" panose="020B0502040204020203" pitchFamily="34" charset="0"/>
            </a:endParaRPr>
          </a:p>
          <a:p>
            <a:pPr algn="r"/>
            <a:endParaRPr lang="ar-JO" sz="2000" b="1" dirty="0">
              <a:solidFill>
                <a:srgbClr val="00B0F0"/>
              </a:solidFill>
              <a:effectLst/>
              <a:latin typeface="Segoe UI" panose="020B0502040204020203" pitchFamily="34" charset="0"/>
              <a:ea typeface="Simplified Arabic" panose="02020603050405020304" pitchFamily="18" charset="-78"/>
              <a:cs typeface="Segoe UI" panose="020B0502040204020203" pitchFamily="34" charset="0"/>
            </a:endParaRPr>
          </a:p>
          <a:p>
            <a:pPr algn="r"/>
            <a:r>
              <a:rPr lang="ar-SA" sz="2000" b="1" dirty="0">
                <a:solidFill>
                  <a:srgbClr val="00B0F0"/>
                </a:solidFill>
                <a:effectLst/>
                <a:latin typeface="Segoe UI" panose="020B0502040204020203" pitchFamily="34" charset="0"/>
                <a:ea typeface="Simplified Arabic" panose="02020603050405020304" pitchFamily="18" charset="-78"/>
                <a:cs typeface="Segoe UI" panose="020B0502040204020203" pitchFamily="34" charset="0"/>
              </a:rPr>
              <a:t> </a:t>
            </a:r>
            <a:endParaRPr lang="ar-JO" sz="2000" b="1" dirty="0">
              <a:solidFill>
                <a:srgbClr val="00B0F0"/>
              </a:solidFill>
              <a:effectLst/>
              <a:latin typeface="Segoe UI" panose="020B0502040204020203" pitchFamily="34" charset="0"/>
              <a:ea typeface="Simplified Arabic" panose="02020603050405020304" pitchFamily="18" charset="-78"/>
              <a:cs typeface="Segoe UI" panose="020B0502040204020203" pitchFamily="34"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xmlns="" id="{20E9FA94-73A5-0C14-9FBF-2CD60F6A0E6B}"/>
              </a:ext>
            </a:extLst>
          </p:cNvPr>
          <p:cNvSpPr txBox="1"/>
          <p:nvPr/>
        </p:nvSpPr>
        <p:spPr>
          <a:xfrm>
            <a:off x="2485572" y="626946"/>
            <a:ext cx="8417320" cy="415883"/>
          </a:xfrm>
          <a:prstGeom prst="rect">
            <a:avLst/>
          </a:prstGeom>
          <a:noFill/>
        </p:spPr>
        <p:txBody>
          <a:bodyPr wrap="square" rtlCol="0">
            <a:spAutoFit/>
          </a:bodyPr>
          <a:lstStyle/>
          <a:p>
            <a:pPr marL="342900" marR="0" lvl="0" indent="-342900" algn="ctr" rtl="1">
              <a:lnSpc>
                <a:spcPct val="115000"/>
              </a:lnSpc>
              <a:spcBef>
                <a:spcPts val="200"/>
              </a:spcBef>
              <a:spcAft>
                <a:spcPts val="200"/>
              </a:spcAft>
              <a:buFont typeface="Symbol" panose="05050102010706020507" pitchFamily="18" charset="2"/>
              <a:buChar char=""/>
              <a:tabLst>
                <a:tab pos="365760" algn="l"/>
                <a:tab pos="731520" algn="l"/>
                <a:tab pos="1097280" algn="l"/>
                <a:tab pos="1463040" algn="l"/>
                <a:tab pos="457200" algn="l"/>
              </a:tabLst>
            </a:pPr>
            <a:r>
              <a:rPr lang="ar-JO" sz="2000" b="1" dirty="0">
                <a:solidFill>
                  <a:srgbClr val="00B0F0"/>
                </a:solidFill>
                <a:effectLst/>
                <a:latin typeface="Segoe UI" panose="020B0502040204020203" pitchFamily="34" charset="0"/>
                <a:ea typeface="Times New Roman" panose="02020603050405020304" pitchFamily="18" charset="0"/>
                <a:cs typeface="Segoe UI" panose="020B0502040204020203" pitchFamily="34" charset="0"/>
              </a:rPr>
              <a:t>أهداف التطوير التنظيمي</a:t>
            </a:r>
            <a:endParaRPr lang="en-US" sz="2000" b="1" dirty="0">
              <a:solidFill>
                <a:srgbClr val="00B0F0"/>
              </a:solidFill>
              <a:effectLst/>
              <a:latin typeface="Segoe UI" panose="020B0502040204020203" pitchFamily="34" charset="0"/>
              <a:ea typeface="Times New Roman" panose="02020603050405020304" pitchFamily="18" charset="0"/>
              <a:cs typeface="Segoe UI" panose="020B0502040204020203" pitchFamily="34" charset="0"/>
            </a:endParaRPr>
          </a:p>
        </p:txBody>
      </p:sp>
    </p:spTree>
    <p:extLst>
      <p:ext uri="{BB962C8B-B14F-4D97-AF65-F5344CB8AC3E}">
        <p14:creationId xmlns:p14="http://schemas.microsoft.com/office/powerpoint/2010/main" val="3302570553"/>
      </p:ext>
    </p:extLst>
  </p:cSld>
  <p:clrMapOvr>
    <a:masterClrMapping/>
  </p:clrMapOvr>
  <mc:AlternateContent xmlns:mc="http://schemas.openxmlformats.org/markup-compatibility/2006" xmlns:p14="http://schemas.microsoft.com/office/powerpoint/2010/main">
    <mc:Choice Requires="p14">
      <p:transition spd="slow" p14:dur="2000" advTm="88629"/>
    </mc:Choice>
    <mc:Fallback xmlns="">
      <p:transition spd="slow" advTm="88629"/>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056290" y="1646790"/>
            <a:ext cx="10198913" cy="436535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JO" sz="2000" b="1" dirty="0">
              <a:solidFill>
                <a:srgbClr val="00B0F0"/>
              </a:solidFill>
              <a:latin typeface="Segoe UI" panose="020B0502040204020203" pitchFamily="34" charset="0"/>
              <a:cs typeface="Segoe UI" panose="020B0502040204020203" pitchFamily="34" charset="0"/>
            </a:endParaRPr>
          </a:p>
          <a:p>
            <a:pPr algn="ctr"/>
            <a:endParaRPr lang="ar-JO" sz="2000" b="1" dirty="0">
              <a:solidFill>
                <a:srgbClr val="00B0F0"/>
              </a:solidFill>
              <a:latin typeface="Segoe UI" panose="020B0502040204020203" pitchFamily="34" charset="0"/>
              <a:cs typeface="Segoe UI" panose="020B0502040204020203" pitchFamily="34" charset="0"/>
            </a:endParaRPr>
          </a:p>
          <a:p>
            <a:pPr algn="ctr"/>
            <a:endParaRPr lang="ar-JO" sz="2000" b="1" dirty="0">
              <a:solidFill>
                <a:srgbClr val="00B0F0"/>
              </a:solidFill>
              <a:latin typeface="Segoe UI" panose="020B0502040204020203" pitchFamily="34" charset="0"/>
              <a:cs typeface="Segoe UI" panose="020B0502040204020203" pitchFamily="34" charset="0"/>
            </a:endParaRPr>
          </a:p>
          <a:p>
            <a:pPr algn="ctr"/>
            <a:endParaRPr lang="ar-JO" sz="2000" b="1" dirty="0">
              <a:solidFill>
                <a:srgbClr val="00B0F0"/>
              </a:solidFill>
              <a:latin typeface="Segoe UI" panose="020B0502040204020203" pitchFamily="34" charset="0"/>
              <a:cs typeface="Segoe UI" panose="020B0502040204020203" pitchFamily="34" charset="0"/>
            </a:endParaRPr>
          </a:p>
          <a:p>
            <a:pPr algn="ctr"/>
            <a:endParaRPr lang="ar-JO" sz="2000" b="1" dirty="0">
              <a:solidFill>
                <a:srgbClr val="00B0F0"/>
              </a:solidFill>
              <a:latin typeface="Segoe UI" panose="020B0502040204020203" pitchFamily="34" charset="0"/>
              <a:cs typeface="Segoe UI" panose="020B0502040204020203" pitchFamily="34" charset="0"/>
            </a:endParaRPr>
          </a:p>
          <a:p>
            <a:pPr algn="r" rtl="1">
              <a:lnSpc>
                <a:spcPct val="150000"/>
              </a:lnSpc>
            </a:pPr>
            <a:endParaRPr lang="ar-JO" b="1" dirty="0">
              <a:solidFill>
                <a:srgbClr val="00B0F0"/>
              </a:solidFill>
              <a:latin typeface="Segoe UI" panose="020B0502040204020203" pitchFamily="34" charset="0"/>
              <a:cs typeface="Segoe UI" panose="020B0502040204020203" pitchFamily="34" charset="0"/>
            </a:endParaRPr>
          </a:p>
          <a:p>
            <a:pPr algn="r" rtl="1">
              <a:lnSpc>
                <a:spcPct val="150000"/>
              </a:lnSpc>
            </a:pPr>
            <a:endParaRPr lang="ar-JO" b="1" dirty="0">
              <a:solidFill>
                <a:srgbClr val="00B0F0"/>
              </a:solidFill>
              <a:latin typeface="Segoe UI" panose="020B0502040204020203" pitchFamily="34" charset="0"/>
              <a:cs typeface="Segoe UI" panose="020B0502040204020203" pitchFamily="34" charset="0"/>
            </a:endParaRPr>
          </a:p>
          <a:p>
            <a:pPr algn="r" rtl="1">
              <a:lnSpc>
                <a:spcPct val="150000"/>
              </a:lnSpc>
            </a:pPr>
            <a:endParaRPr lang="ar-JO" b="1" dirty="0">
              <a:solidFill>
                <a:srgbClr val="00B0F0"/>
              </a:solidFill>
              <a:latin typeface="Segoe UI" panose="020B0502040204020203" pitchFamily="34" charset="0"/>
              <a:cs typeface="Segoe UI" panose="020B0502040204020203" pitchFamily="34" charset="0"/>
            </a:endParaRPr>
          </a:p>
          <a:p>
            <a:pPr marL="0" marR="0" algn="r" rtl="1" fontAlgn="base">
              <a:lnSpc>
                <a:spcPct val="150000"/>
              </a:lnSpc>
              <a:spcBef>
                <a:spcPts val="0"/>
              </a:spcBef>
              <a:spcAft>
                <a:spcPts val="1500"/>
              </a:spcAft>
            </a:pPr>
            <a:r>
              <a:rPr lang="ar-JO" sz="1600" dirty="0">
                <a:solidFill>
                  <a:schemeClr val="tx1"/>
                </a:solidFill>
                <a:latin typeface="Segoe UI" panose="020B0502040204020203" pitchFamily="34" charset="0"/>
                <a:cs typeface="Segoe UI" panose="020B0502040204020203" pitchFamily="34" charset="0"/>
              </a:rPr>
              <a:t>7. تحقيق </a:t>
            </a:r>
            <a:r>
              <a:rPr lang="ar-SA" sz="1600" dirty="0">
                <a:solidFill>
                  <a:schemeClr val="tx1"/>
                </a:solidFill>
                <a:latin typeface="Segoe UI" panose="020B0502040204020203" pitchFamily="34" charset="0"/>
                <a:cs typeface="Segoe UI" panose="020B0502040204020203" pitchFamily="34" charset="0"/>
              </a:rPr>
              <a:t>بيئة ودية في المنظمة</a:t>
            </a:r>
            <a:endParaRPr lang="en-US" sz="1600" dirty="0">
              <a:solidFill>
                <a:schemeClr val="tx1"/>
              </a:solidFill>
              <a:latin typeface="Segoe UI" panose="020B0502040204020203" pitchFamily="34" charset="0"/>
              <a:cs typeface="Segoe UI" panose="020B0502040204020203" pitchFamily="34" charset="0"/>
            </a:endParaRPr>
          </a:p>
          <a:p>
            <a:pPr marL="0" marR="0" algn="r" rtl="1" fontAlgn="base">
              <a:lnSpc>
                <a:spcPct val="150000"/>
              </a:lnSpc>
              <a:spcBef>
                <a:spcPts val="0"/>
              </a:spcBef>
              <a:spcAft>
                <a:spcPts val="1200"/>
              </a:spcAft>
            </a:pPr>
            <a:r>
              <a:rPr lang="ar-SA" sz="1600" dirty="0">
                <a:solidFill>
                  <a:schemeClr val="tx1"/>
                </a:solidFill>
                <a:latin typeface="Segoe UI" panose="020B0502040204020203" pitchFamily="34" charset="0"/>
                <a:cs typeface="Segoe UI" panose="020B0502040204020203" pitchFamily="34" charset="0"/>
              </a:rPr>
              <a:t>أحد الأهداف الأساسية للتطوير التنظيمي هو </a:t>
            </a:r>
            <a:r>
              <a:rPr lang="ar-JO" sz="1600" dirty="0">
                <a:solidFill>
                  <a:schemeClr val="tx1"/>
                </a:solidFill>
                <a:latin typeface="Segoe UI" panose="020B0502040204020203" pitchFamily="34" charset="0"/>
                <a:cs typeface="Segoe UI" panose="020B0502040204020203" pitchFamily="34" charset="0"/>
              </a:rPr>
              <a:t>إنشاء</a:t>
            </a:r>
            <a:r>
              <a:rPr lang="ar-SA" sz="1600" dirty="0">
                <a:solidFill>
                  <a:schemeClr val="tx1"/>
                </a:solidFill>
                <a:latin typeface="Segoe UI" panose="020B0502040204020203" pitchFamily="34" charset="0"/>
                <a:cs typeface="Segoe UI" panose="020B0502040204020203" pitchFamily="34" charset="0"/>
              </a:rPr>
              <a:t> بيئة ودية وخالية من الإجهاد من أجل الأداء السلس والسليم للمؤسسة، فعندما توفر منظمة بيئة صديقة للموظفين، يشعر الموظفون بالحماس للتميز في وظائفهم والعمل بكفاءة لإكمال واجباتهم؛ ومن المرجح أن يكون لدى المنظمة ذات مستوى </a:t>
            </a:r>
            <a:r>
              <a:rPr lang="ar-SA" sz="1600" dirty="0">
                <a:solidFill>
                  <a:schemeClr val="tx1"/>
                </a:solidFill>
                <a:latin typeface="Segoe UI" panose="020B0502040204020203" pitchFamily="34" charset="0"/>
                <a:cs typeface="Segoe UI" panose="020B0502040204020203" pitchFamily="34" charset="0"/>
                <a:hlinkClick r:id="rId2">
                  <a:extLst>
                    <a:ext uri="{A12FA001-AC4F-418D-AE19-62706E023703}">
                      <ahyp:hlinkClr xmlns:ahyp="http://schemas.microsoft.com/office/drawing/2018/hyperlinkcolor" xmlns="" val="tx"/>
                    </a:ext>
                  </a:extLst>
                </a:hlinkClick>
              </a:rPr>
              <a:t>ضغوط العمل </a:t>
            </a:r>
            <a:r>
              <a:rPr lang="ar-SA" sz="1600" dirty="0">
                <a:solidFill>
                  <a:schemeClr val="tx1"/>
                </a:solidFill>
                <a:latin typeface="Segoe UI" panose="020B0502040204020203" pitchFamily="34" charset="0"/>
                <a:cs typeface="Segoe UI" panose="020B0502040204020203" pitchFamily="34" charset="0"/>
              </a:rPr>
              <a:t>المنخفض ربحية أعلى</a:t>
            </a:r>
            <a:r>
              <a:rPr lang="en-US" sz="1600" dirty="0">
                <a:solidFill>
                  <a:schemeClr val="tx1"/>
                </a:solidFill>
                <a:latin typeface="Segoe UI" panose="020B0502040204020203" pitchFamily="34" charset="0"/>
                <a:cs typeface="Segoe UI" panose="020B0502040204020203" pitchFamily="34" charset="0"/>
              </a:rPr>
              <a:t>.</a:t>
            </a:r>
          </a:p>
          <a:p>
            <a:pPr algn="r" rtl="1" fontAlgn="base">
              <a:lnSpc>
                <a:spcPct val="150000"/>
              </a:lnSpc>
              <a:spcAft>
                <a:spcPts val="1500"/>
              </a:spcAft>
            </a:pPr>
            <a:r>
              <a:rPr lang="ar-JO" sz="1600" dirty="0">
                <a:solidFill>
                  <a:schemeClr val="tx1"/>
                </a:solidFill>
                <a:latin typeface="Segoe UI" panose="020B0502040204020203" pitchFamily="34" charset="0"/>
                <a:cs typeface="Segoe UI" panose="020B0502040204020203" pitchFamily="34" charset="0"/>
              </a:rPr>
              <a:t>8.</a:t>
            </a:r>
            <a:r>
              <a:rPr lang="en-US" sz="1600" dirty="0">
                <a:solidFill>
                  <a:schemeClr val="tx1"/>
                </a:solidFill>
                <a:latin typeface="Segoe UI" panose="020B0502040204020203" pitchFamily="34" charset="0"/>
                <a:cs typeface="Segoe UI" panose="020B0502040204020203" pitchFamily="34" charset="0"/>
              </a:rPr>
              <a:t> </a:t>
            </a:r>
            <a:r>
              <a:rPr lang="ar-SA" sz="1600" dirty="0">
                <a:solidFill>
                  <a:schemeClr val="tx1"/>
                </a:solidFill>
                <a:latin typeface="Segoe UI" panose="020B0502040204020203" pitchFamily="34" charset="0"/>
                <a:cs typeface="Segoe UI" panose="020B0502040204020203" pitchFamily="34" charset="0"/>
              </a:rPr>
              <a:t>تشجيع الموظفين على المشاركة في عملية التخطيط</a:t>
            </a:r>
            <a:endParaRPr lang="en-US" sz="1600" dirty="0">
              <a:solidFill>
                <a:schemeClr val="tx1"/>
              </a:solidFill>
              <a:latin typeface="Segoe UI" panose="020B0502040204020203" pitchFamily="34" charset="0"/>
              <a:cs typeface="Segoe UI" panose="020B0502040204020203" pitchFamily="34" charset="0"/>
            </a:endParaRPr>
          </a:p>
          <a:p>
            <a:pPr marL="0" marR="0" algn="r" rtl="1" fontAlgn="base">
              <a:lnSpc>
                <a:spcPct val="150000"/>
              </a:lnSpc>
              <a:spcBef>
                <a:spcPts val="0"/>
              </a:spcBef>
              <a:spcAft>
                <a:spcPts val="1200"/>
              </a:spcAft>
            </a:pPr>
            <a:r>
              <a:rPr lang="ar-SA" sz="1600" dirty="0">
                <a:solidFill>
                  <a:schemeClr val="tx1"/>
                </a:solidFill>
                <a:latin typeface="Segoe UI" panose="020B0502040204020203" pitchFamily="34" charset="0"/>
                <a:cs typeface="Segoe UI" panose="020B0502040204020203" pitchFamily="34" charset="0"/>
              </a:rPr>
              <a:t>يشجع التطوير التنظيمي الموظفين على المشاركة في عملية </a:t>
            </a:r>
            <a:r>
              <a:rPr lang="ar-SA" sz="1600" dirty="0">
                <a:solidFill>
                  <a:schemeClr val="tx1"/>
                </a:solidFill>
                <a:latin typeface="Segoe UI" panose="020B0502040204020203" pitchFamily="34" charset="0"/>
                <a:cs typeface="Segoe UI" panose="020B0502040204020203" pitchFamily="34" charset="0"/>
                <a:hlinkClick r:id="rId3">
                  <a:extLst>
                    <a:ext uri="{A12FA001-AC4F-418D-AE19-62706E023703}">
                      <ahyp:hlinkClr xmlns:ahyp="http://schemas.microsoft.com/office/drawing/2018/hyperlinkcolor" xmlns="" val="tx"/>
                    </a:ext>
                  </a:extLst>
                </a:hlinkClick>
              </a:rPr>
              <a:t>التخطيط </a:t>
            </a:r>
            <a:r>
              <a:rPr lang="ar-SA" sz="1600" dirty="0">
                <a:solidFill>
                  <a:schemeClr val="tx1"/>
                </a:solidFill>
                <a:latin typeface="Segoe UI" panose="020B0502040204020203" pitchFamily="34" charset="0"/>
                <a:cs typeface="Segoe UI" panose="020B0502040204020203" pitchFamily="34" charset="0"/>
              </a:rPr>
              <a:t>بناءً على مهاراتهم، وهذا يضمن أن الموظف يحقق أهدافه وأن الشركة تحقق الأهداف التنظيمية؛ وأيضًا، عندما يكون الموظفون جزءًا من عملية التخطيط، فإنهم يشعرون بالمسؤولية، مما يدفعهم إلى تقديم أفضل أداء ممكن</a:t>
            </a:r>
            <a:r>
              <a:rPr lang="en-US" sz="1600" dirty="0">
                <a:solidFill>
                  <a:schemeClr val="tx1"/>
                </a:solidFill>
                <a:latin typeface="Segoe UI" panose="020B0502040204020203" pitchFamily="34" charset="0"/>
                <a:cs typeface="Segoe UI" panose="020B0502040204020203" pitchFamily="34" charset="0"/>
              </a:rPr>
              <a:t>.</a:t>
            </a:r>
          </a:p>
          <a:p>
            <a:pPr algn="r" rtl="1">
              <a:lnSpc>
                <a:spcPct val="150000"/>
              </a:lnSpc>
            </a:pPr>
            <a:r>
              <a:rPr lang="ar-YE" dirty="0">
                <a:latin typeface="Segoe UI" panose="020B0502040204020203" pitchFamily="34" charset="0"/>
                <a:cs typeface="Segoe UI" panose="020B0502040204020203" pitchFamily="34" charset="0"/>
              </a:rPr>
              <a:t/>
            </a:r>
            <a:br>
              <a:rPr lang="ar-YE" dirty="0">
                <a:latin typeface="Segoe UI" panose="020B0502040204020203" pitchFamily="34" charset="0"/>
                <a:cs typeface="Segoe UI" panose="020B0502040204020203" pitchFamily="34" charset="0"/>
              </a:rPr>
            </a:br>
            <a:r>
              <a:rPr lang="ar-YE" dirty="0">
                <a:latin typeface="Segoe UI" panose="020B0502040204020203" pitchFamily="34" charset="0"/>
                <a:cs typeface="Segoe UI" panose="020B0502040204020203" pitchFamily="34" charset="0"/>
              </a:rPr>
              <a:t/>
            </a:r>
            <a:br>
              <a:rPr lang="ar-YE" dirty="0">
                <a:latin typeface="Segoe UI" panose="020B0502040204020203" pitchFamily="34" charset="0"/>
                <a:cs typeface="Segoe UI" panose="020B0502040204020203" pitchFamily="34" charset="0"/>
              </a:rPr>
            </a:br>
            <a:endParaRPr lang="ar-JO" b="1" dirty="0">
              <a:solidFill>
                <a:schemeClr val="tx1"/>
              </a:solidFill>
              <a:latin typeface="Segoe UI" panose="020B0502040204020203" pitchFamily="34" charset="0"/>
              <a:ea typeface="Simplified Arabic" panose="02020603050405020304" pitchFamily="18" charset="-78"/>
              <a:cs typeface="Segoe UI" panose="020B0502040204020203" pitchFamily="34" charset="0"/>
            </a:endParaRPr>
          </a:p>
          <a:p>
            <a:pPr algn="r" rtl="1">
              <a:lnSpc>
                <a:spcPct val="150000"/>
              </a:lnSpc>
            </a:pPr>
            <a:endParaRPr lang="ar-JO" b="1" dirty="0">
              <a:solidFill>
                <a:schemeClr val="tx1"/>
              </a:solidFill>
              <a:effectLst/>
              <a:latin typeface="Segoe UI" panose="020B0502040204020203" pitchFamily="34" charset="0"/>
              <a:ea typeface="Simplified Arabic" panose="02020603050405020304" pitchFamily="18" charset="-78"/>
              <a:cs typeface="Segoe UI" panose="020B0502040204020203" pitchFamily="34" charset="0"/>
            </a:endParaRPr>
          </a:p>
          <a:p>
            <a:pPr algn="ctr"/>
            <a:endParaRPr lang="ar-JO" sz="2000" b="1" dirty="0">
              <a:solidFill>
                <a:schemeClr val="tx1"/>
              </a:solidFill>
              <a:latin typeface="Segoe UI" panose="020B0502040204020203" pitchFamily="34" charset="0"/>
              <a:ea typeface="Simplified Arabic" panose="02020603050405020304" pitchFamily="18" charset="-78"/>
              <a:cs typeface="Segoe UI" panose="020B0502040204020203" pitchFamily="34" charset="0"/>
            </a:endParaRPr>
          </a:p>
          <a:p>
            <a:pPr algn="ctr"/>
            <a:endParaRPr lang="ar-JO" sz="2000" b="1" dirty="0">
              <a:solidFill>
                <a:schemeClr val="tx1"/>
              </a:solidFill>
              <a:effectLst/>
              <a:latin typeface="Segoe UI" panose="020B0502040204020203" pitchFamily="34" charset="0"/>
              <a:ea typeface="Simplified Arabic" panose="02020603050405020304" pitchFamily="18" charset="-78"/>
              <a:cs typeface="Segoe UI" panose="020B0502040204020203" pitchFamily="34" charset="0"/>
            </a:endParaRPr>
          </a:p>
          <a:p>
            <a:pPr algn="ctr"/>
            <a:endParaRPr lang="ar-JO" sz="2000" b="1" dirty="0">
              <a:solidFill>
                <a:schemeClr val="tx1"/>
              </a:solidFill>
              <a:latin typeface="Segoe UI" panose="020B0502040204020203" pitchFamily="34" charset="0"/>
              <a:ea typeface="Simplified Arabic" panose="02020603050405020304" pitchFamily="18" charset="-78"/>
              <a:cs typeface="Segoe UI" panose="020B0502040204020203" pitchFamily="34" charset="0"/>
            </a:endParaRPr>
          </a:p>
          <a:p>
            <a:pPr algn="ctr"/>
            <a:endParaRPr lang="ar-JO" sz="2000" b="1" dirty="0">
              <a:solidFill>
                <a:schemeClr val="tx1"/>
              </a:solidFill>
              <a:effectLst/>
              <a:latin typeface="Segoe UI" panose="020B0502040204020203" pitchFamily="34" charset="0"/>
              <a:ea typeface="Simplified Arabic" panose="02020603050405020304" pitchFamily="18" charset="-78"/>
              <a:cs typeface="Segoe UI" panose="020B0502040204020203" pitchFamily="34" charset="0"/>
            </a:endParaRPr>
          </a:p>
          <a:p>
            <a:pPr algn="ctr"/>
            <a:endParaRPr lang="ar-JO" sz="2000" b="1" dirty="0">
              <a:solidFill>
                <a:schemeClr val="tx1"/>
              </a:solidFill>
              <a:effectLst/>
              <a:latin typeface="Segoe UI" panose="020B0502040204020203" pitchFamily="34" charset="0"/>
              <a:ea typeface="Simplified Arabic" panose="02020603050405020304" pitchFamily="18" charset="-78"/>
              <a:cs typeface="Segoe UI" panose="020B0502040204020203" pitchFamily="34" charset="0"/>
            </a:endParaRPr>
          </a:p>
        </p:txBody>
      </p:sp>
      <p:pic>
        <p:nvPicPr>
          <p:cNvPr id="5"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xmlns="" id="{619490F9-321B-F0B1-5D72-6258132DD67C}"/>
              </a:ext>
            </a:extLst>
          </p:cNvPr>
          <p:cNvSpPr txBox="1"/>
          <p:nvPr/>
        </p:nvSpPr>
        <p:spPr>
          <a:xfrm>
            <a:off x="2296386" y="845851"/>
            <a:ext cx="8417320" cy="415883"/>
          </a:xfrm>
          <a:prstGeom prst="rect">
            <a:avLst/>
          </a:prstGeom>
          <a:noFill/>
        </p:spPr>
        <p:txBody>
          <a:bodyPr wrap="square" rtlCol="0">
            <a:spAutoFit/>
          </a:bodyPr>
          <a:lstStyle/>
          <a:p>
            <a:pPr marL="342900" marR="0" lvl="0" indent="-342900" algn="ctr" rtl="1">
              <a:lnSpc>
                <a:spcPct val="115000"/>
              </a:lnSpc>
              <a:spcBef>
                <a:spcPts val="200"/>
              </a:spcBef>
              <a:spcAft>
                <a:spcPts val="200"/>
              </a:spcAft>
              <a:buFont typeface="Symbol" panose="05050102010706020507" pitchFamily="18" charset="2"/>
              <a:buChar char=""/>
              <a:tabLst>
                <a:tab pos="365760" algn="l"/>
                <a:tab pos="731520" algn="l"/>
                <a:tab pos="1097280" algn="l"/>
                <a:tab pos="1463040" algn="l"/>
                <a:tab pos="457200" algn="l"/>
              </a:tabLst>
            </a:pPr>
            <a:r>
              <a:rPr lang="ar-JO" sz="2000" b="1" dirty="0">
                <a:solidFill>
                  <a:srgbClr val="00B0F0"/>
                </a:solidFill>
                <a:effectLst/>
                <a:latin typeface="Segoe UI" panose="020B0502040204020203" pitchFamily="34" charset="0"/>
                <a:ea typeface="Times New Roman" panose="02020603050405020304" pitchFamily="18" charset="0"/>
                <a:cs typeface="Segoe UI" panose="020B0502040204020203" pitchFamily="34" charset="0"/>
              </a:rPr>
              <a:t>أهداف التطوير التنظيمي</a:t>
            </a:r>
            <a:endParaRPr lang="en-US" sz="2000" b="1" dirty="0">
              <a:solidFill>
                <a:srgbClr val="00B0F0"/>
              </a:solidFill>
              <a:effectLst/>
              <a:latin typeface="Segoe UI" panose="020B0502040204020203" pitchFamily="34" charset="0"/>
              <a:ea typeface="Times New Roman" panose="02020603050405020304" pitchFamily="18" charset="0"/>
              <a:cs typeface="Segoe UI" panose="020B0502040204020203" pitchFamily="34" charset="0"/>
            </a:endParaRPr>
          </a:p>
        </p:txBody>
      </p:sp>
    </p:spTree>
    <p:extLst>
      <p:ext uri="{BB962C8B-B14F-4D97-AF65-F5344CB8AC3E}">
        <p14:creationId xmlns:p14="http://schemas.microsoft.com/office/powerpoint/2010/main" val="1862871185"/>
      </p:ext>
    </p:extLst>
  </p:cSld>
  <p:clrMapOvr>
    <a:masterClrMapping/>
  </p:clrMapOvr>
  <mc:AlternateContent xmlns:mc="http://schemas.openxmlformats.org/markup-compatibility/2006" xmlns:p14="http://schemas.microsoft.com/office/powerpoint/2010/main">
    <mc:Choice Requires="p14">
      <p:transition spd="slow" p14:dur="2000" advTm="117034"/>
    </mc:Choice>
    <mc:Fallback xmlns="">
      <p:transition spd="slow" advTm="117034"/>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719528" y="1422379"/>
            <a:ext cx="10978486" cy="45137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endParaRPr lang="ar-JO" b="0" i="0" dirty="0">
              <a:solidFill>
                <a:schemeClr val="tx1"/>
              </a:solidFill>
              <a:effectLst/>
              <a:latin typeface="Segoe UI" panose="020B0502040204020203" pitchFamily="34" charset="0"/>
              <a:cs typeface="Segoe UI" panose="020B0502040204020203" pitchFamily="34" charset="0"/>
            </a:endParaRPr>
          </a:p>
          <a:p>
            <a:pPr algn="r" rtl="1"/>
            <a:endParaRPr lang="ar-JO" dirty="0">
              <a:solidFill>
                <a:schemeClr val="tx1"/>
              </a:solidFill>
              <a:latin typeface="Segoe UI" panose="020B0502040204020203" pitchFamily="34" charset="0"/>
              <a:cs typeface="Segoe UI" panose="020B0502040204020203" pitchFamily="34" charset="0"/>
            </a:endParaRPr>
          </a:p>
          <a:p>
            <a:pPr algn="r" rtl="1"/>
            <a:endParaRPr lang="ar-JO" b="0" i="0" dirty="0">
              <a:solidFill>
                <a:schemeClr val="tx1"/>
              </a:solidFill>
              <a:effectLst/>
              <a:latin typeface="Segoe UI" panose="020B0502040204020203" pitchFamily="34" charset="0"/>
              <a:cs typeface="Segoe UI" panose="020B0502040204020203" pitchFamily="34" charset="0"/>
            </a:endParaRPr>
          </a:p>
          <a:p>
            <a:pPr algn="r" rtl="1"/>
            <a:endParaRPr lang="ar-JO" b="0" i="0" dirty="0">
              <a:solidFill>
                <a:schemeClr val="tx1"/>
              </a:solidFill>
              <a:effectLst/>
              <a:latin typeface="Segoe UI" panose="020B0502040204020203" pitchFamily="34" charset="0"/>
              <a:cs typeface="Segoe UI" panose="020B0502040204020203" pitchFamily="34" charset="0"/>
            </a:endParaRPr>
          </a:p>
          <a:p>
            <a:pPr algn="r" rtl="1">
              <a:lnSpc>
                <a:spcPct val="150000"/>
              </a:lnSpc>
            </a:pPr>
            <a:endParaRPr lang="ar-JO" b="0" i="0" dirty="0">
              <a:solidFill>
                <a:schemeClr val="tx1"/>
              </a:solidFill>
              <a:effectLst/>
              <a:latin typeface="Segoe UI" panose="020B0502040204020203" pitchFamily="34" charset="0"/>
              <a:cs typeface="Segoe UI" panose="020B0502040204020203" pitchFamily="34" charset="0"/>
            </a:endParaRPr>
          </a:p>
          <a:p>
            <a:pPr marL="0" marR="0" algn="r" rtl="1">
              <a:lnSpc>
                <a:spcPct val="107000"/>
              </a:lnSpc>
              <a:spcBef>
                <a:spcPts val="0"/>
              </a:spcBef>
              <a:spcAft>
                <a:spcPts val="800"/>
              </a:spcAft>
            </a:pPr>
            <a:endParaRPr lang="ar-JO" sz="1800" kern="100" dirty="0">
              <a:solidFill>
                <a:schemeClr val="tx1"/>
              </a:solidFill>
              <a:effectLst/>
              <a:latin typeface="Segoe UI" panose="020B0502040204020203" pitchFamily="34" charset="0"/>
              <a:ea typeface="Calibri" panose="020F0502020204030204" pitchFamily="34" charset="0"/>
              <a:cs typeface="Segoe UI" panose="020B0502040204020203" pitchFamily="34" charset="0"/>
            </a:endParaRPr>
          </a:p>
          <a:p>
            <a:pPr marL="0" marR="0" algn="r" rtl="1">
              <a:lnSpc>
                <a:spcPct val="107000"/>
              </a:lnSpc>
              <a:spcBef>
                <a:spcPts val="0"/>
              </a:spcBef>
              <a:spcAft>
                <a:spcPts val="800"/>
              </a:spcAft>
            </a:pPr>
            <a:r>
              <a:rPr lang="ar-JO" sz="1800" kern="100" dirty="0">
                <a:solidFill>
                  <a:schemeClr val="tx1"/>
                </a:solidFill>
                <a:effectLst/>
                <a:latin typeface="Segoe UI" panose="020B0502040204020203" pitchFamily="34" charset="0"/>
                <a:ea typeface="Calibri" panose="020F0502020204030204" pitchFamily="34" charset="0"/>
                <a:cs typeface="Segoe UI" panose="020B0502040204020203" pitchFamily="34" charset="0"/>
              </a:rPr>
              <a:t>9- </a:t>
            </a:r>
            <a:r>
              <a:rPr lang="ar-SA" sz="1800" kern="100" dirty="0">
                <a:solidFill>
                  <a:schemeClr val="tx1"/>
                </a:solidFill>
                <a:effectLst/>
                <a:latin typeface="Segoe UI" panose="020B0502040204020203" pitchFamily="34" charset="0"/>
                <a:ea typeface="Calibri" panose="020F0502020204030204" pitchFamily="34" charset="0"/>
                <a:cs typeface="Segoe UI" panose="020B0502040204020203" pitchFamily="34" charset="0"/>
              </a:rPr>
              <a:t>مشاركة الموظفين: </a:t>
            </a:r>
            <a:endParaRPr lang="ar-JO" sz="1800" kern="100" dirty="0">
              <a:solidFill>
                <a:schemeClr val="tx1"/>
              </a:solidFill>
              <a:effectLst/>
              <a:latin typeface="Segoe UI" panose="020B0502040204020203" pitchFamily="34" charset="0"/>
              <a:ea typeface="Calibri" panose="020F0502020204030204" pitchFamily="34" charset="0"/>
              <a:cs typeface="Segoe UI" panose="020B0502040204020203" pitchFamily="34" charset="0"/>
            </a:endParaRPr>
          </a:p>
          <a:p>
            <a:pPr marL="0" marR="0" algn="r" rtl="1">
              <a:lnSpc>
                <a:spcPct val="107000"/>
              </a:lnSpc>
              <a:spcBef>
                <a:spcPts val="0"/>
              </a:spcBef>
              <a:spcAft>
                <a:spcPts val="800"/>
              </a:spcAft>
            </a:pPr>
            <a:r>
              <a:rPr lang="ar-SA" sz="1800" kern="100" dirty="0">
                <a:solidFill>
                  <a:schemeClr val="tx1"/>
                </a:solidFill>
                <a:effectLst/>
                <a:latin typeface="Segoe UI" panose="020B0502040204020203" pitchFamily="34" charset="0"/>
                <a:ea typeface="Calibri" panose="020F0502020204030204" pitchFamily="34" charset="0"/>
                <a:cs typeface="Segoe UI" panose="020B0502040204020203" pitchFamily="34" charset="0"/>
              </a:rPr>
              <a:t>تعمل ممارسات التطوير التنظيمي على تعزيز وتعزيز مشاركة الموظفين في عمليات صنع القرار الأفضل ، وتوفير فرص للنمو والتطوير </a:t>
            </a:r>
            <a:r>
              <a:rPr lang="ar-JO" sz="1800" kern="100" dirty="0">
                <a:solidFill>
                  <a:schemeClr val="tx1"/>
                </a:solidFill>
                <a:effectLst/>
                <a:latin typeface="Segoe UI" panose="020B0502040204020203" pitchFamily="34" charset="0"/>
                <a:ea typeface="Calibri" panose="020F0502020204030204" pitchFamily="34" charset="0"/>
                <a:cs typeface="Segoe UI" panose="020B0502040204020203" pitchFamily="34" charset="0"/>
              </a:rPr>
              <a:t>وبناء</a:t>
            </a:r>
            <a:r>
              <a:rPr lang="ar-SA" sz="1800" kern="100" dirty="0">
                <a:solidFill>
                  <a:schemeClr val="tx1"/>
                </a:solidFill>
                <a:effectLst/>
                <a:latin typeface="Segoe UI" panose="020B0502040204020203" pitchFamily="34" charset="0"/>
                <a:ea typeface="Calibri" panose="020F0502020204030204" pitchFamily="34" charset="0"/>
                <a:cs typeface="Segoe UI" panose="020B0502040204020203" pitchFamily="34" charset="0"/>
              </a:rPr>
              <a:t> بيئة عمل أفضل. تميل </a:t>
            </a:r>
            <a:r>
              <a:rPr lang="ar-JO" sz="1800" kern="100" dirty="0">
                <a:solidFill>
                  <a:schemeClr val="tx1"/>
                </a:solidFill>
                <a:effectLst/>
                <a:latin typeface="Segoe UI" panose="020B0502040204020203" pitchFamily="34" charset="0"/>
                <a:ea typeface="Calibri" panose="020F0502020204030204" pitchFamily="34" charset="0"/>
                <a:cs typeface="Segoe UI" panose="020B0502040204020203" pitchFamily="34" charset="0"/>
              </a:rPr>
              <a:t>إلى</a:t>
            </a:r>
            <a:r>
              <a:rPr lang="ar-SA" sz="1800" kern="100" dirty="0">
                <a:solidFill>
                  <a:schemeClr val="tx1"/>
                </a:solidFill>
                <a:effectLst/>
                <a:latin typeface="Segoe UI" panose="020B0502040204020203" pitchFamily="34" charset="0"/>
                <a:ea typeface="Calibri" panose="020F0502020204030204" pitchFamily="34" charset="0"/>
                <a:cs typeface="Segoe UI" panose="020B0502040204020203" pitchFamily="34" charset="0"/>
              </a:rPr>
              <a:t>مشاركة الموظفين </a:t>
            </a:r>
            <a:r>
              <a:rPr lang="ar-JO" sz="1800" kern="100" dirty="0">
                <a:solidFill>
                  <a:schemeClr val="tx1"/>
                </a:solidFill>
                <a:effectLst/>
                <a:latin typeface="Segoe UI" panose="020B0502040204020203" pitchFamily="34" charset="0"/>
                <a:ea typeface="Calibri" panose="020F0502020204030204" pitchFamily="34" charset="0"/>
                <a:cs typeface="Segoe UI" panose="020B0502040204020203" pitchFamily="34" charset="0"/>
              </a:rPr>
              <a:t>ل</a:t>
            </a:r>
            <a:r>
              <a:rPr lang="ar-SA" sz="1800" kern="100" dirty="0">
                <a:solidFill>
                  <a:schemeClr val="tx1"/>
                </a:solidFill>
                <a:effectLst/>
                <a:latin typeface="Segoe UI" panose="020B0502040204020203" pitchFamily="34" charset="0"/>
                <a:ea typeface="Calibri" panose="020F0502020204030204" pitchFamily="34" charset="0"/>
                <a:cs typeface="Segoe UI" panose="020B0502040204020203" pitchFamily="34" charset="0"/>
              </a:rPr>
              <a:t>يكونوا أكثر رضا وتحفيزا والتزاما بعملهم ، مما يؤدي إلى إنتاجية أفضل ودوران أقل</a:t>
            </a:r>
            <a:endParaRPr lang="en-US" sz="1800" kern="100" dirty="0">
              <a:solidFill>
                <a:schemeClr val="tx1"/>
              </a:solidFill>
              <a:effectLst/>
              <a:latin typeface="Segoe UI" panose="020B0502040204020203" pitchFamily="34" charset="0"/>
              <a:ea typeface="Calibri" panose="020F0502020204030204" pitchFamily="34" charset="0"/>
              <a:cs typeface="Segoe UI" panose="020B0502040204020203" pitchFamily="34" charset="0"/>
            </a:endParaRPr>
          </a:p>
          <a:p>
            <a:pPr algn="r" rtl="1">
              <a:lnSpc>
                <a:spcPct val="107000"/>
              </a:lnSpc>
              <a:spcAft>
                <a:spcPts val="800"/>
              </a:spcAft>
            </a:pPr>
            <a:r>
              <a:rPr lang="ar-JO" kern="100" dirty="0">
                <a:solidFill>
                  <a:schemeClr val="tx1"/>
                </a:solidFill>
                <a:latin typeface="Segoe UI" panose="020B0502040204020203" pitchFamily="34" charset="0"/>
                <a:cs typeface="Segoe UI" panose="020B0502040204020203" pitchFamily="34" charset="0"/>
              </a:rPr>
              <a:t>10-</a:t>
            </a:r>
            <a:r>
              <a:rPr lang="ar-SA" kern="100" dirty="0">
                <a:solidFill>
                  <a:schemeClr val="tx1"/>
                </a:solidFill>
                <a:latin typeface="Segoe UI" panose="020B0502040204020203" pitchFamily="34" charset="0"/>
                <a:cs typeface="Segoe UI" panose="020B0502040204020203" pitchFamily="34" charset="0"/>
              </a:rPr>
              <a:t>القيادة القوية:</a:t>
            </a:r>
            <a:endParaRPr lang="ar-JO" kern="100" dirty="0">
              <a:solidFill>
                <a:schemeClr val="tx1"/>
              </a:solidFill>
              <a:latin typeface="Segoe UI" panose="020B0502040204020203" pitchFamily="34" charset="0"/>
              <a:cs typeface="Segoe UI" panose="020B0502040204020203" pitchFamily="34" charset="0"/>
            </a:endParaRPr>
          </a:p>
          <a:p>
            <a:pPr marL="0" marR="0" algn="r" rtl="1">
              <a:lnSpc>
                <a:spcPct val="107000"/>
              </a:lnSpc>
              <a:spcBef>
                <a:spcPts val="0"/>
              </a:spcBef>
              <a:spcAft>
                <a:spcPts val="800"/>
              </a:spcAft>
            </a:pPr>
            <a:r>
              <a:rPr lang="ar-SA" sz="1800" kern="100" dirty="0">
                <a:solidFill>
                  <a:schemeClr val="tx1"/>
                </a:solidFill>
                <a:effectLst/>
                <a:latin typeface="Segoe UI" panose="020B0502040204020203" pitchFamily="34" charset="0"/>
                <a:ea typeface="Calibri" panose="020F0502020204030204" pitchFamily="34" charset="0"/>
                <a:cs typeface="Segoe UI" panose="020B0502040204020203" pitchFamily="34" charset="0"/>
              </a:rPr>
              <a:t> التطوير الأفضل هو عنصر حيوي في التطوير الشامل للمنظمة. من خلال الاستثمار في التدريب </a:t>
            </a:r>
            <a:endParaRPr lang="ar-JO" sz="1800" kern="100" dirty="0">
              <a:solidFill>
                <a:schemeClr val="tx1"/>
              </a:solidFill>
              <a:effectLst/>
              <a:latin typeface="Segoe UI" panose="020B0502040204020203" pitchFamily="34" charset="0"/>
              <a:ea typeface="Calibri" panose="020F0502020204030204" pitchFamily="34" charset="0"/>
              <a:cs typeface="Segoe UI" panose="020B0502040204020203" pitchFamily="34" charset="0"/>
            </a:endParaRPr>
          </a:p>
          <a:p>
            <a:pPr marL="0" marR="0" algn="r" rtl="1">
              <a:lnSpc>
                <a:spcPct val="107000"/>
              </a:lnSpc>
              <a:spcBef>
                <a:spcPts val="0"/>
              </a:spcBef>
              <a:spcAft>
                <a:spcPts val="800"/>
              </a:spcAft>
            </a:pPr>
            <a:r>
              <a:rPr lang="ar-SA" sz="1800" kern="100" dirty="0">
                <a:solidFill>
                  <a:schemeClr val="tx1"/>
                </a:solidFill>
                <a:effectLst/>
                <a:latin typeface="Segoe UI" panose="020B0502040204020203" pitchFamily="34" charset="0"/>
                <a:ea typeface="Calibri" panose="020F0502020204030204" pitchFamily="34" charset="0"/>
                <a:cs typeface="Segoe UI" panose="020B0502040204020203" pitchFamily="34" charset="0"/>
              </a:rPr>
              <a:t>والتدريب على القيادة ، يمكن للمؤسسات تطوير ميزة تنافسية وقادة فعالين يمكنهم إلهام الفرق ومساعدتها ، ودفع الابتكار والتغلب على التحديات المعقدة</a:t>
            </a:r>
            <a:endParaRPr lang="en-US" sz="1800" kern="100" dirty="0">
              <a:solidFill>
                <a:schemeClr val="tx1"/>
              </a:solidFill>
              <a:effectLst/>
              <a:latin typeface="Segoe UI" panose="020B0502040204020203" pitchFamily="34" charset="0"/>
              <a:ea typeface="Calibri" panose="020F0502020204030204" pitchFamily="34" charset="0"/>
              <a:cs typeface="Segoe UI" panose="020B0502040204020203" pitchFamily="34" charset="0"/>
            </a:endParaRPr>
          </a:p>
          <a:p>
            <a:pPr algn="r" rtl="1">
              <a:lnSpc>
                <a:spcPct val="107000"/>
              </a:lnSpc>
              <a:spcAft>
                <a:spcPts val="800"/>
              </a:spcAft>
            </a:pPr>
            <a:r>
              <a:rPr lang="ar-JO" kern="100" dirty="0">
                <a:solidFill>
                  <a:schemeClr val="tx1"/>
                </a:solidFill>
                <a:latin typeface="Segoe UI" panose="020B0502040204020203" pitchFamily="34" charset="0"/>
                <a:cs typeface="Segoe UI" panose="020B0502040204020203" pitchFamily="34" charset="0"/>
              </a:rPr>
              <a:t>11-</a:t>
            </a:r>
            <a:r>
              <a:rPr lang="ar-SA" kern="100" dirty="0">
                <a:solidFill>
                  <a:schemeClr val="tx1"/>
                </a:solidFill>
                <a:latin typeface="Segoe UI" panose="020B0502040204020203" pitchFamily="34" charset="0"/>
                <a:cs typeface="Segoe UI" panose="020B0502040204020203" pitchFamily="34" charset="0"/>
              </a:rPr>
              <a:t> تحسين الابتكار والإبداع: </a:t>
            </a:r>
            <a:endParaRPr lang="ar-JO" kern="100" dirty="0">
              <a:solidFill>
                <a:schemeClr val="tx1"/>
              </a:solidFill>
              <a:latin typeface="Segoe UI" panose="020B0502040204020203" pitchFamily="34" charset="0"/>
              <a:cs typeface="Segoe UI" panose="020B0502040204020203" pitchFamily="34" charset="0"/>
            </a:endParaRPr>
          </a:p>
          <a:p>
            <a:pPr algn="r" rtl="1">
              <a:lnSpc>
                <a:spcPct val="150000"/>
              </a:lnSpc>
            </a:pPr>
            <a:r>
              <a:rPr lang="ar-SA" sz="1800" dirty="0">
                <a:solidFill>
                  <a:schemeClr val="tx1"/>
                </a:solidFill>
                <a:effectLst/>
                <a:latin typeface="Segoe UI" panose="020B0502040204020203" pitchFamily="34" charset="0"/>
                <a:ea typeface="Calibri" panose="020F0502020204030204" pitchFamily="34" charset="0"/>
                <a:cs typeface="Segoe UI" panose="020B0502040204020203" pitchFamily="34" charset="0"/>
              </a:rPr>
              <a:t>يشجع التطوير التنظيمي الابتكار والإبداع من خلال</a:t>
            </a:r>
            <a:r>
              <a:rPr lang="ar-JO" sz="1800" dirty="0">
                <a:solidFill>
                  <a:schemeClr val="tx1"/>
                </a:solidFill>
                <a:effectLst/>
                <a:latin typeface="Segoe UI" panose="020B0502040204020203" pitchFamily="34" charset="0"/>
                <a:ea typeface="Calibri" panose="020F0502020204030204" pitchFamily="34" charset="0"/>
                <a:cs typeface="Segoe UI" panose="020B0502040204020203" pitchFamily="34" charset="0"/>
              </a:rPr>
              <a:t> بناء </a:t>
            </a:r>
            <a:r>
              <a:rPr lang="ar-SA" sz="1800" dirty="0">
                <a:solidFill>
                  <a:schemeClr val="tx1"/>
                </a:solidFill>
                <a:effectLst/>
                <a:latin typeface="Segoe UI" panose="020B0502040204020203" pitchFamily="34" charset="0"/>
                <a:ea typeface="Calibri" panose="020F0502020204030204" pitchFamily="34" charset="0"/>
                <a:cs typeface="Segoe UI" panose="020B0502040204020203" pitchFamily="34" charset="0"/>
              </a:rPr>
              <a:t>ثقافة تقييم الأفكار والتجارب الجديدة والمخاطرة. يسمح للمنظمة بالبقاء في المقدمة في مشهد العمل التنافسي</a:t>
            </a:r>
            <a:endParaRPr lang="ar-JO" sz="1600" dirty="0">
              <a:solidFill>
                <a:schemeClr val="tx1"/>
              </a:solidFill>
              <a:latin typeface="Segoe UI" panose="020B0502040204020203" pitchFamily="34" charset="0"/>
              <a:cs typeface="Segoe UI" panose="020B0502040204020203" pitchFamily="34" charset="0"/>
            </a:endParaRPr>
          </a:p>
          <a:p>
            <a:pPr algn="ctr">
              <a:lnSpc>
                <a:spcPct val="150000"/>
              </a:lnSpc>
            </a:pPr>
            <a:endParaRPr lang="ar-JO" sz="2000" dirty="0">
              <a:solidFill>
                <a:schemeClr val="tx1"/>
              </a:solidFill>
              <a:latin typeface="Segoe UI" panose="020B0502040204020203" pitchFamily="34" charset="0"/>
              <a:ea typeface="Simplified Arabic" panose="02020603050405020304" pitchFamily="18" charset="-78"/>
              <a:cs typeface="Segoe UI" panose="020B0502040204020203" pitchFamily="34" charset="0"/>
            </a:endParaRPr>
          </a:p>
          <a:p>
            <a:pPr algn="ctr"/>
            <a:endParaRPr lang="ar-JO" sz="2000" b="1" dirty="0">
              <a:solidFill>
                <a:schemeClr val="tx1"/>
              </a:solidFill>
              <a:effectLst/>
              <a:latin typeface="Segoe UI" panose="020B0502040204020203" pitchFamily="34" charset="0"/>
              <a:ea typeface="Simplified Arabic" panose="02020603050405020304" pitchFamily="18" charset="-78"/>
              <a:cs typeface="Segoe UI" panose="020B0502040204020203" pitchFamily="34" charset="0"/>
            </a:endParaRPr>
          </a:p>
          <a:p>
            <a:pPr algn="ctr"/>
            <a:endParaRPr lang="ar-JO" sz="2000" b="1" dirty="0">
              <a:solidFill>
                <a:schemeClr val="tx1"/>
              </a:solidFill>
              <a:latin typeface="Segoe UI" panose="020B0502040204020203" pitchFamily="34" charset="0"/>
              <a:ea typeface="Simplified Arabic" panose="02020603050405020304" pitchFamily="18" charset="-78"/>
              <a:cs typeface="Segoe UI" panose="020B0502040204020203" pitchFamily="34" charset="0"/>
            </a:endParaRPr>
          </a:p>
          <a:p>
            <a:pPr algn="ctr"/>
            <a:endParaRPr lang="ar-JO" sz="2000" b="1" dirty="0">
              <a:solidFill>
                <a:srgbClr val="000000"/>
              </a:solidFill>
              <a:effectLst/>
              <a:latin typeface="Segoe UI" panose="020B0502040204020203" pitchFamily="34" charset="0"/>
              <a:ea typeface="Simplified Arabic" panose="02020603050405020304" pitchFamily="18" charset="-78"/>
              <a:cs typeface="Segoe UI" panose="020B0502040204020203" pitchFamily="34" charset="0"/>
            </a:endParaRPr>
          </a:p>
          <a:p>
            <a:pPr algn="ctr"/>
            <a:endParaRPr lang="ar-JO" sz="2000" b="1" dirty="0">
              <a:solidFill>
                <a:srgbClr val="00B0F0"/>
              </a:solidFill>
              <a:effectLst/>
              <a:latin typeface="Segoe UI" panose="020B0502040204020203" pitchFamily="34" charset="0"/>
              <a:ea typeface="Simplified Arabic" panose="02020603050405020304" pitchFamily="18" charset="-78"/>
              <a:cs typeface="Segoe UI" panose="020B0502040204020203" pitchFamily="34" charset="0"/>
            </a:endParaRP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xmlns="" id="{D0C4452D-CA29-57A5-A4AE-218AC8AE402F}"/>
              </a:ext>
            </a:extLst>
          </p:cNvPr>
          <p:cNvSpPr txBox="1"/>
          <p:nvPr/>
        </p:nvSpPr>
        <p:spPr>
          <a:xfrm>
            <a:off x="4182256" y="659567"/>
            <a:ext cx="4077324" cy="369332"/>
          </a:xfrm>
          <a:prstGeom prst="rect">
            <a:avLst/>
          </a:prstGeom>
          <a:noFill/>
        </p:spPr>
        <p:txBody>
          <a:bodyPr wrap="square" rtlCol="0">
            <a:spAutoFit/>
          </a:bodyPr>
          <a:lstStyle/>
          <a:p>
            <a:pPr algn="ctr"/>
            <a:r>
              <a:rPr lang="ar-JO" dirty="0">
                <a:solidFill>
                  <a:srgbClr val="00B0F0"/>
                </a:solidFill>
                <a:latin typeface="Segoe UI" panose="020B0502040204020203" pitchFamily="34" charset="0"/>
                <a:cs typeface="Segoe UI" panose="020B0502040204020203" pitchFamily="34" charset="0"/>
              </a:rPr>
              <a:t>أهداف  التطوير التنظيمي</a:t>
            </a:r>
            <a:endParaRPr lang="en-US" sz="2000" dirty="0">
              <a:solidFill>
                <a:srgbClr val="00B0F0"/>
              </a:solidFill>
              <a:latin typeface="Segoe UI" panose="020B0502040204020203" pitchFamily="34" charset="0"/>
              <a:cs typeface="Segoe UI" panose="020B0502040204020203" pitchFamily="34" charset="0"/>
            </a:endParaRPr>
          </a:p>
        </p:txBody>
      </p:sp>
      <p:pic>
        <p:nvPicPr>
          <p:cNvPr id="8" name="Picture 7">
            <a:extLst>
              <a:ext uri="{FF2B5EF4-FFF2-40B4-BE49-F238E27FC236}">
                <a16:creationId xmlns:a16="http://schemas.microsoft.com/office/drawing/2014/main" xmlns="" id="{26D4077B-5221-2678-F7DF-87B41AA5EFF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19528" y="1028900"/>
            <a:ext cx="1534941" cy="1002730"/>
          </a:xfrm>
          <a:prstGeom prst="rect">
            <a:avLst/>
          </a:prstGeom>
        </p:spPr>
      </p:pic>
    </p:spTree>
    <p:extLst>
      <p:ext uri="{BB962C8B-B14F-4D97-AF65-F5344CB8AC3E}">
        <p14:creationId xmlns:p14="http://schemas.microsoft.com/office/powerpoint/2010/main" val="258027532"/>
      </p:ext>
    </p:extLst>
  </p:cSld>
  <p:clrMapOvr>
    <a:masterClrMapping/>
  </p:clrMapOvr>
  <mc:AlternateContent xmlns:mc="http://schemas.openxmlformats.org/markup-compatibility/2006" xmlns:p14="http://schemas.microsoft.com/office/powerpoint/2010/main">
    <mc:Choice Requires="p14">
      <p:transition spd="slow" p14:dur="2000" advTm="99148"/>
    </mc:Choice>
    <mc:Fallback xmlns="">
      <p:transition spd="slow" advTm="99148"/>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034321" y="1492991"/>
            <a:ext cx="10696602" cy="453305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algn="r" rtl="1">
              <a:lnSpc>
                <a:spcPct val="107000"/>
              </a:lnSpc>
              <a:spcBef>
                <a:spcPts val="0"/>
              </a:spcBef>
              <a:spcAft>
                <a:spcPts val="800"/>
              </a:spcAft>
            </a:pPr>
            <a:r>
              <a:rPr lang="ar-JO" kern="100" dirty="0">
                <a:solidFill>
                  <a:schemeClr val="tx1"/>
                </a:solidFill>
                <a:latin typeface="Segoe UI" panose="020B0502040204020203" pitchFamily="34" charset="0"/>
                <a:cs typeface="Segoe UI" panose="020B0502040204020203" pitchFamily="34" charset="0"/>
              </a:rPr>
              <a:t>1- </a:t>
            </a:r>
            <a:r>
              <a:rPr lang="en-US" kern="100" dirty="0">
                <a:solidFill>
                  <a:schemeClr val="tx1"/>
                </a:solidFill>
                <a:latin typeface="Segoe UI" panose="020B0502040204020203" pitchFamily="34" charset="0"/>
                <a:cs typeface="Segoe UI" panose="020B0502040204020203" pitchFamily="34" charset="0"/>
              </a:rPr>
              <a:t> </a:t>
            </a:r>
            <a:r>
              <a:rPr lang="ar-SA" kern="100" dirty="0">
                <a:solidFill>
                  <a:schemeClr val="tx1"/>
                </a:solidFill>
                <a:latin typeface="Segoe UI" panose="020B0502040204020203" pitchFamily="34" charset="0"/>
                <a:cs typeface="Segoe UI" panose="020B0502040204020203" pitchFamily="34" charset="0"/>
              </a:rPr>
              <a:t>التطوير المستمر</a:t>
            </a:r>
            <a:endParaRPr lang="en-US" kern="100" dirty="0">
              <a:solidFill>
                <a:schemeClr val="tx1"/>
              </a:solidFill>
              <a:latin typeface="Segoe UI" panose="020B0502040204020203" pitchFamily="34" charset="0"/>
              <a:cs typeface="Segoe UI" panose="020B0502040204020203" pitchFamily="34" charset="0"/>
            </a:endParaRPr>
          </a:p>
          <a:p>
            <a:pPr marL="0" marR="0" algn="r" rtl="1">
              <a:lnSpc>
                <a:spcPct val="107000"/>
              </a:lnSpc>
              <a:spcBef>
                <a:spcPts val="0"/>
              </a:spcBef>
              <a:spcAft>
                <a:spcPts val="800"/>
              </a:spcAft>
            </a:pPr>
            <a:r>
              <a:rPr lang="ar-SA" kern="100" dirty="0">
                <a:solidFill>
                  <a:schemeClr val="tx1"/>
                </a:solidFill>
                <a:latin typeface="Segoe UI" panose="020B0502040204020203" pitchFamily="34" charset="0"/>
                <a:cs typeface="Segoe UI" panose="020B0502040204020203" pitchFamily="34" charset="0"/>
              </a:rPr>
              <a:t>يلعب دورًا جوهريًا في تقييم الخطط والاستراتيجيات المتبعة في المؤسسات ومراقبتها من أجل اتخاذ القرارات المناسبة، لتغيير سير عمل المؤسسة باتجاه التطوير والتحديث</a:t>
            </a:r>
            <a:r>
              <a:rPr lang="en-US" kern="100" dirty="0">
                <a:solidFill>
                  <a:schemeClr val="tx1"/>
                </a:solidFill>
                <a:latin typeface="Segoe UI" panose="020B0502040204020203" pitchFamily="34" charset="0"/>
                <a:cs typeface="Segoe UI" panose="020B0502040204020203" pitchFamily="34" charset="0"/>
              </a:rPr>
              <a:t>.</a:t>
            </a:r>
          </a:p>
          <a:p>
            <a:pPr algn="r" rtl="1">
              <a:lnSpc>
                <a:spcPct val="107000"/>
              </a:lnSpc>
              <a:spcAft>
                <a:spcPts val="800"/>
              </a:spcAft>
            </a:pPr>
            <a:r>
              <a:rPr lang="ar-JO" kern="100" dirty="0">
                <a:solidFill>
                  <a:schemeClr val="tx1"/>
                </a:solidFill>
                <a:latin typeface="Segoe UI" panose="020B0502040204020203" pitchFamily="34" charset="0"/>
                <a:cs typeface="Segoe UI" panose="020B0502040204020203" pitchFamily="34" charset="0"/>
              </a:rPr>
              <a:t>2-</a:t>
            </a:r>
            <a:r>
              <a:rPr lang="en-US" kern="100" dirty="0">
                <a:solidFill>
                  <a:schemeClr val="tx1"/>
                </a:solidFill>
                <a:latin typeface="Segoe UI" panose="020B0502040204020203" pitchFamily="34" charset="0"/>
                <a:cs typeface="Segoe UI" panose="020B0502040204020203" pitchFamily="34" charset="0"/>
              </a:rPr>
              <a:t> </a:t>
            </a:r>
            <a:r>
              <a:rPr lang="ar-SA" kern="100" dirty="0">
                <a:solidFill>
                  <a:schemeClr val="tx1"/>
                </a:solidFill>
                <a:latin typeface="Segoe UI" panose="020B0502040204020203" pitchFamily="34" charset="0"/>
                <a:cs typeface="Segoe UI" panose="020B0502040204020203" pitchFamily="34" charset="0"/>
              </a:rPr>
              <a:t>تحسين عمليات الاتصال الداخلية</a:t>
            </a:r>
            <a:endParaRPr lang="en-US" kern="100" dirty="0">
              <a:solidFill>
                <a:schemeClr val="tx1"/>
              </a:solidFill>
              <a:latin typeface="Segoe UI" panose="020B0502040204020203" pitchFamily="34" charset="0"/>
              <a:cs typeface="Segoe UI" panose="020B0502040204020203" pitchFamily="34" charset="0"/>
            </a:endParaRPr>
          </a:p>
          <a:p>
            <a:pPr marL="0" marR="0" algn="r" rtl="1">
              <a:lnSpc>
                <a:spcPct val="107000"/>
              </a:lnSpc>
              <a:spcBef>
                <a:spcPts val="0"/>
              </a:spcBef>
              <a:spcAft>
                <a:spcPts val="800"/>
              </a:spcAft>
            </a:pPr>
            <a:r>
              <a:rPr lang="ar-SA" kern="100" dirty="0">
                <a:solidFill>
                  <a:schemeClr val="tx1"/>
                </a:solidFill>
                <a:latin typeface="Segoe UI" panose="020B0502040204020203" pitchFamily="34" charset="0"/>
                <a:cs typeface="Segoe UI" panose="020B0502040204020203" pitchFamily="34" charset="0"/>
              </a:rPr>
              <a:t>يعد الاتصال من أبرز النواحي التي يعمل التطوير التنظيمي على تحسينها، إذ يعمل على خلق نظام اتصالات مناسب في المؤسسة لتحسين الاتصال الأفقي بين الموظفين من نفس المستوى الإداري، وبين المرؤوسين والرؤساء في المنظمة الواحدة، عن طريق زيادة الاهتمام بالتواصل ومشاركة التعليقات لتشجيع كافة المستويات الإدارية على التطوير</a:t>
            </a:r>
            <a:r>
              <a:rPr lang="en-US" kern="100" dirty="0">
                <a:solidFill>
                  <a:schemeClr val="tx1"/>
                </a:solidFill>
                <a:latin typeface="Segoe UI" panose="020B0502040204020203" pitchFamily="34" charset="0"/>
                <a:cs typeface="Segoe UI" panose="020B0502040204020203" pitchFamily="34" charset="0"/>
              </a:rPr>
              <a:t>.</a:t>
            </a:r>
          </a:p>
          <a:p>
            <a:pPr marR="0" algn="r" rtl="1">
              <a:lnSpc>
                <a:spcPct val="107000"/>
              </a:lnSpc>
              <a:spcBef>
                <a:spcPts val="0"/>
              </a:spcBef>
              <a:spcAft>
                <a:spcPts val="800"/>
              </a:spcAft>
            </a:pPr>
            <a:r>
              <a:rPr lang="ar-JO" kern="100" dirty="0">
                <a:solidFill>
                  <a:schemeClr val="tx1"/>
                </a:solidFill>
                <a:latin typeface="Segoe UI" panose="020B0502040204020203" pitchFamily="34" charset="0"/>
                <a:cs typeface="Segoe UI" panose="020B0502040204020203" pitchFamily="34" charset="0"/>
              </a:rPr>
              <a:t>3-</a:t>
            </a:r>
            <a:r>
              <a:rPr lang="en-US" kern="100" dirty="0">
                <a:solidFill>
                  <a:schemeClr val="tx1"/>
                </a:solidFill>
                <a:latin typeface="Segoe UI" panose="020B0502040204020203" pitchFamily="34" charset="0"/>
                <a:cs typeface="Segoe UI" panose="020B0502040204020203" pitchFamily="34" charset="0"/>
              </a:rPr>
              <a:t> </a:t>
            </a:r>
            <a:r>
              <a:rPr lang="ar-SA" kern="100" dirty="0">
                <a:solidFill>
                  <a:schemeClr val="tx1"/>
                </a:solidFill>
                <a:latin typeface="Segoe UI" panose="020B0502040204020203" pitchFamily="34" charset="0"/>
                <a:cs typeface="Segoe UI" panose="020B0502040204020203" pitchFamily="34" charset="0"/>
              </a:rPr>
              <a:t>تنمية مهارات الموظفين</a:t>
            </a:r>
            <a:endParaRPr lang="en-US" kern="100" dirty="0">
              <a:solidFill>
                <a:schemeClr val="tx1"/>
              </a:solidFill>
              <a:latin typeface="Segoe UI" panose="020B0502040204020203" pitchFamily="34" charset="0"/>
              <a:cs typeface="Segoe UI" panose="020B0502040204020203" pitchFamily="34" charset="0"/>
            </a:endParaRPr>
          </a:p>
          <a:p>
            <a:pPr marL="0" marR="0" algn="r" rtl="1">
              <a:lnSpc>
                <a:spcPct val="107000"/>
              </a:lnSpc>
              <a:spcBef>
                <a:spcPts val="0"/>
              </a:spcBef>
              <a:spcAft>
                <a:spcPts val="800"/>
              </a:spcAft>
            </a:pPr>
            <a:r>
              <a:rPr lang="ar-SA" kern="100" dirty="0">
                <a:solidFill>
                  <a:schemeClr val="tx1"/>
                </a:solidFill>
                <a:latin typeface="Segoe UI" panose="020B0502040204020203" pitchFamily="34" charset="0"/>
                <a:cs typeface="Segoe UI" panose="020B0502040204020203" pitchFamily="34" charset="0"/>
              </a:rPr>
              <a:t>يعمل التطوير التنظيمي على تعزيز نمو الموظفين وتحسين أدائهم. لذلك فدوره هو تخطيط البرامج التي تهدف إلى تزويد العاملين في المنظمة بمهارات جديدة تزيد من قدرتهم على تطوير العمل داخل المؤسسة</a:t>
            </a:r>
            <a:r>
              <a:rPr lang="en-US" sz="1800" kern="0" dirty="0">
                <a:solidFill>
                  <a:schemeClr val="tx1"/>
                </a:solidFill>
                <a:effectLst/>
                <a:latin typeface="Segoe UI" panose="020B0502040204020203" pitchFamily="34" charset="0"/>
                <a:ea typeface="Times New Roman" panose="02020603050405020304" pitchFamily="18" charset="0"/>
                <a:cs typeface="Segoe UI" panose="020B0502040204020203" pitchFamily="34" charset="0"/>
              </a:rPr>
              <a:t>.</a:t>
            </a:r>
            <a:endParaRPr lang="en-US" sz="1800" kern="100" dirty="0">
              <a:solidFill>
                <a:schemeClr val="tx1"/>
              </a:solidFill>
              <a:effectLst/>
              <a:latin typeface="Segoe UI" panose="020B0502040204020203" pitchFamily="34" charset="0"/>
              <a:ea typeface="Calibri" panose="020F0502020204030204" pitchFamily="34" charset="0"/>
              <a:cs typeface="Segoe UI" panose="020B0502040204020203" pitchFamily="34"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xmlns="" id="{7644ADF9-93F1-23BB-CD1C-001D25746DFB}"/>
              </a:ext>
            </a:extLst>
          </p:cNvPr>
          <p:cNvSpPr txBox="1"/>
          <p:nvPr/>
        </p:nvSpPr>
        <p:spPr>
          <a:xfrm>
            <a:off x="4182256" y="659567"/>
            <a:ext cx="4077324" cy="369332"/>
          </a:xfrm>
          <a:prstGeom prst="rect">
            <a:avLst/>
          </a:prstGeom>
          <a:noFill/>
        </p:spPr>
        <p:txBody>
          <a:bodyPr wrap="square" rtlCol="0">
            <a:spAutoFit/>
          </a:bodyPr>
          <a:lstStyle/>
          <a:p>
            <a:pPr algn="ctr"/>
            <a:r>
              <a:rPr lang="ar-JO" dirty="0">
                <a:solidFill>
                  <a:srgbClr val="00B0F0"/>
                </a:solidFill>
                <a:latin typeface="Segoe UI" panose="020B0502040204020203" pitchFamily="34" charset="0"/>
                <a:cs typeface="Segoe UI" panose="020B0502040204020203" pitchFamily="34" charset="0"/>
              </a:rPr>
              <a:t>إيجابيات التطوير التنظيمي</a:t>
            </a:r>
            <a:endParaRPr lang="en-US" sz="2000" dirty="0">
              <a:solidFill>
                <a:srgbClr val="00B0F0"/>
              </a:solidFill>
              <a:latin typeface="Segoe UI" panose="020B0502040204020203" pitchFamily="34" charset="0"/>
              <a:cs typeface="Segoe UI" panose="020B0502040204020203" pitchFamily="34" charset="0"/>
            </a:endParaRPr>
          </a:p>
        </p:txBody>
      </p:sp>
      <p:pic>
        <p:nvPicPr>
          <p:cNvPr id="6" name="Picture 5">
            <a:extLst>
              <a:ext uri="{FF2B5EF4-FFF2-40B4-BE49-F238E27FC236}">
                <a16:creationId xmlns:a16="http://schemas.microsoft.com/office/drawing/2014/main" xmlns="" id="{E9708E69-1C05-4D45-2F89-D6C27BC0774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26979" y="635329"/>
            <a:ext cx="1021966" cy="689101"/>
          </a:xfrm>
          <a:prstGeom prst="rect">
            <a:avLst/>
          </a:prstGeom>
        </p:spPr>
      </p:pic>
    </p:spTree>
    <p:extLst>
      <p:ext uri="{BB962C8B-B14F-4D97-AF65-F5344CB8AC3E}">
        <p14:creationId xmlns:p14="http://schemas.microsoft.com/office/powerpoint/2010/main" val="3738431553"/>
      </p:ext>
    </p:extLst>
  </p:cSld>
  <p:clrMapOvr>
    <a:masterClrMapping/>
  </p:clrMapOvr>
  <mc:AlternateContent xmlns:mc="http://schemas.openxmlformats.org/markup-compatibility/2006" xmlns:p14="http://schemas.microsoft.com/office/powerpoint/2010/main">
    <mc:Choice Requires="p14">
      <p:transition spd="slow" p14:dur="2000" advTm="104293"/>
    </mc:Choice>
    <mc:Fallback xmlns="">
      <p:transition spd="slow" advTm="104293"/>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034321" y="1155869"/>
            <a:ext cx="10696602" cy="48701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50000"/>
              </a:lnSpc>
            </a:pPr>
            <a:endParaRPr lang="ar-JO" sz="1600" dirty="0">
              <a:solidFill>
                <a:schemeClr val="tx1"/>
              </a:solidFill>
              <a:latin typeface="Segoe UI" panose="020B0502040204020203" pitchFamily="34" charset="0"/>
              <a:cs typeface="Segoe UI" panose="020B0502040204020203" pitchFamily="34" charset="0"/>
            </a:endParaRPr>
          </a:p>
          <a:p>
            <a:pPr algn="r" rtl="1">
              <a:lnSpc>
                <a:spcPct val="150000"/>
              </a:lnSpc>
            </a:pPr>
            <a:endParaRPr lang="ar-JO" sz="1600" dirty="0">
              <a:solidFill>
                <a:schemeClr val="tx1"/>
              </a:solidFill>
              <a:latin typeface="Segoe UI" panose="020B0502040204020203" pitchFamily="34" charset="0"/>
              <a:cs typeface="Segoe UI" panose="020B0502040204020203" pitchFamily="34" charset="0"/>
            </a:endParaRPr>
          </a:p>
          <a:p>
            <a:pPr marL="0" marR="0" algn="r" rtl="1">
              <a:lnSpc>
                <a:spcPct val="107000"/>
              </a:lnSpc>
              <a:spcBef>
                <a:spcPts val="0"/>
              </a:spcBef>
              <a:spcAft>
                <a:spcPts val="800"/>
              </a:spcAft>
            </a:pPr>
            <a:r>
              <a:rPr lang="ar-JO" sz="1800" b="1" kern="0" dirty="0">
                <a:solidFill>
                  <a:schemeClr val="tx1"/>
                </a:solidFill>
                <a:effectLst/>
                <a:latin typeface="Segoe UI" panose="020B0502040204020203" pitchFamily="34" charset="0"/>
                <a:ea typeface="Times New Roman" panose="02020603050405020304" pitchFamily="18" charset="0"/>
                <a:cs typeface="Segoe UI" panose="020B0502040204020203" pitchFamily="34" charset="0"/>
              </a:rPr>
              <a:t>4- </a:t>
            </a:r>
            <a:r>
              <a:rPr lang="ar-SA" kern="100" dirty="0">
                <a:solidFill>
                  <a:schemeClr val="tx1"/>
                </a:solidFill>
                <a:latin typeface="Segoe UI" panose="020B0502040204020203" pitchFamily="34" charset="0"/>
                <a:cs typeface="Segoe UI" panose="020B0502040204020203" pitchFamily="34" charset="0"/>
              </a:rPr>
              <a:t>تحسين الإنتاج</a:t>
            </a:r>
            <a:endParaRPr lang="en-US" kern="100" dirty="0">
              <a:solidFill>
                <a:schemeClr val="tx1"/>
              </a:solidFill>
              <a:latin typeface="Segoe UI" panose="020B0502040204020203" pitchFamily="34" charset="0"/>
              <a:cs typeface="Segoe UI" panose="020B0502040204020203" pitchFamily="34" charset="0"/>
            </a:endParaRPr>
          </a:p>
          <a:p>
            <a:pPr marL="0" marR="0" algn="r" rtl="1">
              <a:lnSpc>
                <a:spcPct val="107000"/>
              </a:lnSpc>
              <a:spcBef>
                <a:spcPts val="0"/>
              </a:spcBef>
              <a:spcAft>
                <a:spcPts val="800"/>
              </a:spcAft>
            </a:pPr>
            <a:r>
              <a:rPr lang="ar-SA" kern="100" dirty="0">
                <a:solidFill>
                  <a:schemeClr val="tx1"/>
                </a:solidFill>
                <a:latin typeface="Segoe UI" panose="020B0502040204020203" pitchFamily="34" charset="0"/>
                <a:cs typeface="Segoe UI" panose="020B0502040204020203" pitchFamily="34" charset="0"/>
              </a:rPr>
              <a:t>يهدف إلى تحسين مجموعة من أعمال المنظمة مثل أبحاث السوق ودراسة سلوك المستهدف والتحليل التنافسي، ما يعني أن الهدف الأول يكون من أجل تقديم خدمات أكثر تنافسية في السوق وأكثر فائدة للمستخدم، من أجل تحقيق هدف المنظمة الرئيسي المتمثل في تقديم خدمة ناجحة مقابل فائدة معيّنة</a:t>
            </a:r>
            <a:r>
              <a:rPr lang="en-US" kern="100" dirty="0">
                <a:solidFill>
                  <a:schemeClr val="tx1"/>
                </a:solidFill>
                <a:latin typeface="Segoe UI" panose="020B0502040204020203" pitchFamily="34" charset="0"/>
                <a:cs typeface="Segoe UI" panose="020B0502040204020203" pitchFamily="34" charset="0"/>
              </a:rPr>
              <a:t>.</a:t>
            </a:r>
          </a:p>
          <a:p>
            <a:pPr algn="r" rtl="1">
              <a:lnSpc>
                <a:spcPct val="107000"/>
              </a:lnSpc>
              <a:spcAft>
                <a:spcPts val="800"/>
              </a:spcAft>
            </a:pPr>
            <a:r>
              <a:rPr lang="ar-JO" b="1" kern="0" dirty="0">
                <a:solidFill>
                  <a:schemeClr val="tx1"/>
                </a:solidFill>
                <a:latin typeface="Segoe UI" panose="020B0502040204020203" pitchFamily="34" charset="0"/>
                <a:cs typeface="Segoe UI" panose="020B0502040204020203" pitchFamily="34" charset="0"/>
              </a:rPr>
              <a:t>5- </a:t>
            </a:r>
            <a:r>
              <a:rPr lang="en-US" b="1" kern="0" dirty="0">
                <a:solidFill>
                  <a:schemeClr val="tx1"/>
                </a:solidFill>
                <a:latin typeface="Segoe UI" panose="020B0502040204020203" pitchFamily="34" charset="0"/>
                <a:cs typeface="Segoe UI" panose="020B0502040204020203" pitchFamily="34" charset="0"/>
              </a:rPr>
              <a:t> </a:t>
            </a:r>
            <a:r>
              <a:rPr lang="ar-SA" b="1" kern="0" dirty="0">
                <a:solidFill>
                  <a:schemeClr val="tx1"/>
                </a:solidFill>
                <a:latin typeface="Segoe UI" panose="020B0502040204020203" pitchFamily="34" charset="0"/>
                <a:cs typeface="Segoe UI" panose="020B0502040204020203" pitchFamily="34" charset="0"/>
              </a:rPr>
              <a:t>زيادة هوامش الربح</a:t>
            </a:r>
            <a:endParaRPr lang="en-US" b="1" kern="0" dirty="0">
              <a:solidFill>
                <a:schemeClr val="tx1"/>
              </a:solidFill>
              <a:latin typeface="Segoe UI" panose="020B0502040204020203" pitchFamily="34" charset="0"/>
              <a:cs typeface="Segoe UI" panose="020B0502040204020203" pitchFamily="34" charset="0"/>
            </a:endParaRPr>
          </a:p>
          <a:p>
            <a:pPr marL="0" marR="0" algn="r" rtl="1">
              <a:lnSpc>
                <a:spcPct val="107000"/>
              </a:lnSpc>
              <a:spcBef>
                <a:spcPts val="0"/>
              </a:spcBef>
              <a:spcAft>
                <a:spcPts val="800"/>
              </a:spcAft>
            </a:pPr>
            <a:r>
              <a:rPr lang="ar-SA" kern="100" dirty="0">
                <a:solidFill>
                  <a:schemeClr val="tx1"/>
                </a:solidFill>
                <a:latin typeface="Segoe UI" panose="020B0502040204020203" pitchFamily="34" charset="0"/>
                <a:cs typeface="Segoe UI" panose="020B0502040204020203" pitchFamily="34" charset="0"/>
              </a:rPr>
              <a:t>عند حلّ مشكلة دوران العمالة، وتحسين الإنتاج والابتكار في المؤسسة، سيزيد إنتاج المؤسسة ليصبح أكثر كفاءة. وكنتيجة لذلك، ستتحسن هوامش الربح في المؤسسة عن طريق تخفيضات تكاليف الإنتاج، وزيادة النوعية والكمية من أجل </a:t>
            </a:r>
            <a:r>
              <a:rPr lang="ar-SA" kern="100" dirty="0">
                <a:solidFill>
                  <a:schemeClr val="tx1"/>
                </a:solidFill>
                <a:latin typeface="Segoe UI" panose="020B0502040204020203" pitchFamily="34" charset="0"/>
                <a:cs typeface="Segoe UI" panose="020B0502040204020203" pitchFamily="34" charset="0"/>
                <a:hlinkClick r:id="rId2">
                  <a:extLst>
                    <a:ext uri="{A12FA001-AC4F-418D-AE19-62706E023703}">
                      <ahyp:hlinkClr xmlns:ahyp="http://schemas.microsoft.com/office/drawing/2018/hyperlinkcolor" xmlns="" val="tx"/>
                    </a:ext>
                  </a:extLst>
                </a:hlinkClick>
              </a:rPr>
              <a:t>تحقيق النمو السريع للمؤسسة</a:t>
            </a:r>
            <a:r>
              <a:rPr lang="en-US" kern="100" dirty="0">
                <a:solidFill>
                  <a:schemeClr val="tx1"/>
                </a:solidFill>
                <a:latin typeface="Segoe UI" panose="020B0502040204020203" pitchFamily="34" charset="0"/>
                <a:cs typeface="Segoe UI" panose="020B0502040204020203" pitchFamily="34" charset="0"/>
                <a:hlinkClick r:id="rId2">
                  <a:extLst>
                    <a:ext uri="{A12FA001-AC4F-418D-AE19-62706E023703}">
                      <ahyp:hlinkClr xmlns:ahyp="http://schemas.microsoft.com/office/drawing/2018/hyperlinkcolor" xmlns="" val="tx"/>
                    </a:ext>
                  </a:extLst>
                </a:hlinkClick>
              </a:rPr>
              <a:t>.</a:t>
            </a:r>
            <a:endParaRPr lang="en-US" kern="100" dirty="0">
              <a:solidFill>
                <a:schemeClr val="tx1"/>
              </a:solidFill>
              <a:latin typeface="Segoe UI" panose="020B0502040204020203" pitchFamily="34" charset="0"/>
              <a:cs typeface="Segoe UI" panose="020B0502040204020203" pitchFamily="34" charset="0"/>
            </a:endParaRPr>
          </a:p>
          <a:p>
            <a:pPr marR="0" algn="r" rtl="1">
              <a:lnSpc>
                <a:spcPct val="107000"/>
              </a:lnSpc>
              <a:spcBef>
                <a:spcPts val="0"/>
              </a:spcBef>
              <a:spcAft>
                <a:spcPts val="800"/>
              </a:spcAft>
            </a:pPr>
            <a:r>
              <a:rPr lang="ar-JO" b="1" kern="0" dirty="0">
                <a:solidFill>
                  <a:schemeClr val="tx1"/>
                </a:solidFill>
                <a:latin typeface="Segoe UI" panose="020B0502040204020203" pitchFamily="34" charset="0"/>
                <a:cs typeface="Segoe UI" panose="020B0502040204020203" pitchFamily="34" charset="0"/>
              </a:rPr>
              <a:t>6- </a:t>
            </a:r>
            <a:r>
              <a:rPr lang="en-US" b="1" kern="0" dirty="0">
                <a:solidFill>
                  <a:schemeClr val="tx1"/>
                </a:solidFill>
                <a:latin typeface="Segoe UI" panose="020B0502040204020203" pitchFamily="34" charset="0"/>
                <a:cs typeface="Segoe UI" panose="020B0502040204020203" pitchFamily="34" charset="0"/>
              </a:rPr>
              <a:t> </a:t>
            </a:r>
            <a:r>
              <a:rPr lang="ar-SA" b="1" kern="0" dirty="0">
                <a:solidFill>
                  <a:schemeClr val="tx1"/>
                </a:solidFill>
                <a:latin typeface="Segoe UI" panose="020B0502040204020203" pitchFamily="34" charset="0"/>
                <a:cs typeface="Segoe UI" panose="020B0502040204020203" pitchFamily="34" charset="0"/>
              </a:rPr>
              <a:t>رفع روح الفريق</a:t>
            </a:r>
            <a:endParaRPr lang="en-US" b="1" kern="0" dirty="0">
              <a:solidFill>
                <a:schemeClr val="tx1"/>
              </a:solidFill>
              <a:latin typeface="Segoe UI" panose="020B0502040204020203" pitchFamily="34" charset="0"/>
              <a:cs typeface="Segoe UI" panose="020B0502040204020203" pitchFamily="34" charset="0"/>
            </a:endParaRPr>
          </a:p>
          <a:p>
            <a:pPr marL="0" marR="0" algn="r" rtl="1">
              <a:lnSpc>
                <a:spcPct val="107000"/>
              </a:lnSpc>
              <a:spcBef>
                <a:spcPts val="0"/>
              </a:spcBef>
              <a:spcAft>
                <a:spcPts val="800"/>
              </a:spcAft>
            </a:pPr>
            <a:r>
              <a:rPr lang="ar-SA" kern="100" dirty="0">
                <a:solidFill>
                  <a:schemeClr val="tx1"/>
                </a:solidFill>
                <a:latin typeface="Segoe UI" panose="020B0502040204020203" pitchFamily="34" charset="0"/>
                <a:cs typeface="Segoe UI" panose="020B0502040204020203" pitchFamily="34" charset="0"/>
              </a:rPr>
              <a:t>يعمل على رفع الروح المعنوية للفريق، ما يساهم في تحقيق الأهداف المثالية التي تضعها الإدارة العليا في </a:t>
            </a:r>
            <a:r>
              <a:rPr lang="ar-SA" kern="100" dirty="0">
                <a:solidFill>
                  <a:schemeClr val="tx1"/>
                </a:solidFill>
                <a:latin typeface="Segoe UI" panose="020B0502040204020203" pitchFamily="34" charset="0"/>
                <a:cs typeface="Segoe UI" panose="020B0502040204020203" pitchFamily="34" charset="0"/>
                <a:hlinkClick r:id="rId3">
                  <a:extLst>
                    <a:ext uri="{A12FA001-AC4F-418D-AE19-62706E023703}">
                      <ahyp:hlinkClr xmlns:ahyp="http://schemas.microsoft.com/office/drawing/2018/hyperlinkcolor" xmlns="" val="tx"/>
                    </a:ext>
                  </a:extLst>
                </a:hlinkClick>
              </a:rPr>
              <a:t>الخطط التشغيلية</a:t>
            </a:r>
            <a:r>
              <a:rPr lang="en-US" kern="100" dirty="0">
                <a:solidFill>
                  <a:schemeClr val="tx1"/>
                </a:solidFill>
                <a:latin typeface="Segoe UI" panose="020B0502040204020203" pitchFamily="34" charset="0"/>
                <a:cs typeface="Segoe UI" panose="020B0502040204020203" pitchFamily="34" charset="0"/>
              </a:rPr>
              <a:t> </a:t>
            </a:r>
            <a:r>
              <a:rPr lang="ar-SA" kern="100" dirty="0">
                <a:solidFill>
                  <a:schemeClr val="tx1"/>
                </a:solidFill>
                <a:latin typeface="Segoe UI" panose="020B0502040204020203" pitchFamily="34" charset="0"/>
                <a:cs typeface="Segoe UI" panose="020B0502040204020203" pitchFamily="34" charset="0"/>
              </a:rPr>
              <a:t>والاستراتيجية والتنفيذية</a:t>
            </a:r>
            <a:r>
              <a:rPr lang="en-US" sz="1800" kern="0" dirty="0">
                <a:solidFill>
                  <a:schemeClr val="tx1"/>
                </a:solidFill>
                <a:effectLst/>
                <a:latin typeface="Segoe UI" panose="020B0502040204020203" pitchFamily="34" charset="0"/>
                <a:ea typeface="Times New Roman" panose="02020603050405020304" pitchFamily="18" charset="0"/>
                <a:cs typeface="Segoe UI" panose="020B0502040204020203" pitchFamily="34" charset="0"/>
              </a:rPr>
              <a:t>.</a:t>
            </a:r>
            <a:endParaRPr lang="en-US" sz="1800" kern="100" dirty="0">
              <a:solidFill>
                <a:schemeClr val="tx1"/>
              </a:solidFill>
              <a:effectLst/>
              <a:latin typeface="Segoe UI" panose="020B0502040204020203" pitchFamily="34" charset="0"/>
              <a:ea typeface="Calibri" panose="020F0502020204030204" pitchFamily="34" charset="0"/>
              <a:cs typeface="Segoe UI" panose="020B0502040204020203" pitchFamily="34" charset="0"/>
            </a:endParaRPr>
          </a:p>
          <a:p>
            <a:pPr algn="r">
              <a:lnSpc>
                <a:spcPct val="150000"/>
              </a:lnSpc>
            </a:pPr>
            <a:endParaRPr lang="ar-JO" sz="2000" b="0" i="0" dirty="0">
              <a:solidFill>
                <a:schemeClr val="tx1"/>
              </a:solidFill>
              <a:effectLst/>
              <a:latin typeface="Segoe UI" panose="020B0502040204020203" pitchFamily="34" charset="0"/>
              <a:cs typeface="Segoe UI" panose="020B0502040204020203" pitchFamily="34" charset="0"/>
            </a:endParaRPr>
          </a:p>
          <a:p>
            <a:pPr algn="r">
              <a:lnSpc>
                <a:spcPct val="150000"/>
              </a:lnSpc>
            </a:pPr>
            <a:r>
              <a:rPr lang="ar-JO" sz="2000" b="0" i="0" dirty="0">
                <a:solidFill>
                  <a:schemeClr val="tx1"/>
                </a:solidFill>
                <a:effectLst/>
                <a:latin typeface="Segoe UI" panose="020B0502040204020203" pitchFamily="34" charset="0"/>
                <a:cs typeface="Segoe UI" panose="020B0502040204020203" pitchFamily="34" charset="0"/>
              </a:rPr>
              <a:t>   </a:t>
            </a:r>
            <a:endParaRPr lang="ar-YE" sz="2000" b="0" i="0" dirty="0">
              <a:solidFill>
                <a:schemeClr val="tx1"/>
              </a:solidFill>
              <a:effectLst/>
              <a:latin typeface="Segoe UI" panose="020B0502040204020203" pitchFamily="34" charset="0"/>
              <a:cs typeface="Segoe UI" panose="020B0502040204020203" pitchFamily="34" charset="0"/>
            </a:endParaRPr>
          </a:p>
        </p:txBody>
      </p:sp>
      <p:pic>
        <p:nvPicPr>
          <p:cNvPr id="5"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xmlns="" id="{35A80F03-335E-1686-9B96-37162BE7F322}"/>
              </a:ext>
            </a:extLst>
          </p:cNvPr>
          <p:cNvSpPr txBox="1"/>
          <p:nvPr/>
        </p:nvSpPr>
        <p:spPr>
          <a:xfrm>
            <a:off x="4182256" y="659567"/>
            <a:ext cx="4077324" cy="369332"/>
          </a:xfrm>
          <a:prstGeom prst="rect">
            <a:avLst/>
          </a:prstGeom>
          <a:noFill/>
        </p:spPr>
        <p:txBody>
          <a:bodyPr wrap="square" rtlCol="0">
            <a:spAutoFit/>
          </a:bodyPr>
          <a:lstStyle/>
          <a:p>
            <a:pPr algn="ctr"/>
            <a:r>
              <a:rPr lang="ar-JO" dirty="0">
                <a:solidFill>
                  <a:srgbClr val="00B0F0"/>
                </a:solidFill>
                <a:latin typeface="Segoe UI" panose="020B0502040204020203" pitchFamily="34" charset="0"/>
                <a:cs typeface="Segoe UI" panose="020B0502040204020203" pitchFamily="34" charset="0"/>
              </a:rPr>
              <a:t>إيجابيات التطوير التنظيمي</a:t>
            </a:r>
            <a:endParaRPr lang="en-US" sz="2000" dirty="0">
              <a:solidFill>
                <a:srgbClr val="00B0F0"/>
              </a:solidFill>
              <a:latin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2580375174"/>
      </p:ext>
    </p:extLst>
  </p:cSld>
  <p:clrMapOvr>
    <a:masterClrMapping/>
  </p:clrMapOvr>
  <mc:AlternateContent xmlns:mc="http://schemas.openxmlformats.org/markup-compatibility/2006" xmlns:p14="http://schemas.microsoft.com/office/powerpoint/2010/main">
    <mc:Choice Requires="p14">
      <p:transition spd="slow" p14:dur="2000" advTm="83313"/>
    </mc:Choice>
    <mc:Fallback xmlns="">
      <p:transition spd="slow" advTm="83313"/>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034321" y="1418897"/>
            <a:ext cx="10696602" cy="460714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algn="just" rtl="1">
              <a:lnSpc>
                <a:spcPct val="150000"/>
              </a:lnSpc>
              <a:spcBef>
                <a:spcPts val="0"/>
              </a:spcBef>
              <a:spcAft>
                <a:spcPts val="800"/>
              </a:spcAft>
            </a:pPr>
            <a:r>
              <a:rPr lang="ar-JO" sz="1800" b="1" kern="0" dirty="0">
                <a:solidFill>
                  <a:srgbClr val="3C4859"/>
                </a:solidFill>
                <a:effectLst/>
                <a:latin typeface="Segoe UI" panose="020B0502040204020203" pitchFamily="34" charset="0"/>
                <a:ea typeface="Times New Roman" panose="02020603050405020304" pitchFamily="18" charset="0"/>
                <a:cs typeface="Segoe UI" panose="020B0502040204020203" pitchFamily="34" charset="0"/>
              </a:rPr>
              <a:t>1- </a:t>
            </a:r>
            <a:r>
              <a:rPr lang="en-US" sz="1800" b="1" kern="0" dirty="0">
                <a:solidFill>
                  <a:srgbClr val="3C4859"/>
                </a:solidFill>
                <a:effectLst/>
                <a:latin typeface="Segoe UI" panose="020B0502040204020203" pitchFamily="34" charset="0"/>
                <a:ea typeface="Times New Roman" panose="02020603050405020304" pitchFamily="18" charset="0"/>
                <a:cs typeface="Segoe UI" panose="020B0502040204020203" pitchFamily="34" charset="0"/>
              </a:rPr>
              <a:t> </a:t>
            </a:r>
            <a:r>
              <a:rPr lang="ar-SA" sz="1600" b="1" kern="0" dirty="0">
                <a:solidFill>
                  <a:schemeClr val="tx1"/>
                </a:solidFill>
                <a:effectLst/>
                <a:latin typeface="Segoe UI" panose="020B0502040204020203" pitchFamily="34" charset="0"/>
                <a:ea typeface="Times New Roman" panose="02020603050405020304" pitchFamily="18" charset="0"/>
                <a:cs typeface="Segoe UI" panose="020B0502040204020203" pitchFamily="34" charset="0"/>
              </a:rPr>
              <a:t>صعوبة </a:t>
            </a:r>
            <a:r>
              <a:rPr lang="ar-JO" sz="1600" b="1" kern="0" dirty="0">
                <a:solidFill>
                  <a:schemeClr val="tx1"/>
                </a:solidFill>
                <a:effectLst/>
                <a:latin typeface="Segoe UI" panose="020B0502040204020203" pitchFamily="34" charset="0"/>
                <a:ea typeface="Times New Roman" panose="02020603050405020304" pitchFamily="18" charset="0"/>
                <a:cs typeface="Segoe UI" panose="020B0502040204020203" pitchFamily="34" charset="0"/>
              </a:rPr>
              <a:t>تقبل التغيير والتطوير</a:t>
            </a:r>
            <a:endParaRPr lang="en-US" sz="1600" kern="100" dirty="0">
              <a:solidFill>
                <a:schemeClr val="tx1"/>
              </a:solidFill>
              <a:effectLst/>
              <a:latin typeface="Segoe UI" panose="020B0502040204020203" pitchFamily="34" charset="0"/>
              <a:ea typeface="Calibri" panose="020F0502020204030204" pitchFamily="34" charset="0"/>
              <a:cs typeface="Segoe UI" panose="020B0502040204020203" pitchFamily="34" charset="0"/>
            </a:endParaRPr>
          </a:p>
          <a:p>
            <a:pPr marL="0" marR="0" algn="just" rtl="1">
              <a:lnSpc>
                <a:spcPct val="150000"/>
              </a:lnSpc>
              <a:spcBef>
                <a:spcPts val="0"/>
              </a:spcBef>
              <a:spcAft>
                <a:spcPts val="800"/>
              </a:spcAft>
            </a:pPr>
            <a:r>
              <a:rPr lang="ar-SA" sz="1600" kern="0" dirty="0">
                <a:solidFill>
                  <a:schemeClr val="tx1"/>
                </a:solidFill>
                <a:effectLst/>
                <a:latin typeface="Segoe UI" panose="020B0502040204020203" pitchFamily="34" charset="0"/>
                <a:ea typeface="Times New Roman" panose="02020603050405020304" pitchFamily="18" charset="0"/>
                <a:cs typeface="Segoe UI" panose="020B0502040204020203" pitchFamily="34" charset="0"/>
              </a:rPr>
              <a:t>يقع الموظفون في أي مؤسسة تحت العديد من الضغوط الإدارية في المؤسسة، لذلك فمن الصعب بالنسبة لهم تقبل فكرة وجود إدار جديدة تزيد من مهامهم، أو تزيد من الإشراف عليهم. خصوصًا لو كان الموظفون في المؤسسة لا يملكون ثقافة إدارية عالية، ولكن يمكن التغلب على هذه الناحية عن طريق التدريج في إدخال التطوير التنظيمي وتوضيح آلية عمله في المؤسسات الأخرى كمثال</a:t>
            </a:r>
            <a:r>
              <a:rPr lang="en-US" sz="1600" kern="0" dirty="0">
                <a:solidFill>
                  <a:schemeClr val="tx1"/>
                </a:solidFill>
                <a:effectLst/>
                <a:latin typeface="Segoe UI" panose="020B0502040204020203" pitchFamily="34" charset="0"/>
                <a:ea typeface="Times New Roman" panose="02020603050405020304" pitchFamily="18" charset="0"/>
                <a:cs typeface="Segoe UI" panose="020B0502040204020203" pitchFamily="34" charset="0"/>
              </a:rPr>
              <a:t>.</a:t>
            </a:r>
            <a:endParaRPr lang="en-US" sz="1600" kern="100" dirty="0">
              <a:solidFill>
                <a:schemeClr val="tx1"/>
              </a:solidFill>
              <a:effectLst/>
              <a:latin typeface="Segoe UI" panose="020B0502040204020203" pitchFamily="34" charset="0"/>
              <a:ea typeface="Calibri" panose="020F0502020204030204" pitchFamily="34" charset="0"/>
              <a:cs typeface="Segoe UI" panose="020B0502040204020203" pitchFamily="34" charset="0"/>
            </a:endParaRPr>
          </a:p>
          <a:p>
            <a:pPr algn="just" rtl="1">
              <a:lnSpc>
                <a:spcPct val="150000"/>
              </a:lnSpc>
              <a:spcAft>
                <a:spcPts val="800"/>
              </a:spcAft>
            </a:pPr>
            <a:r>
              <a:rPr lang="ar-JO" sz="1600" b="1" kern="0" dirty="0">
                <a:solidFill>
                  <a:schemeClr val="tx1"/>
                </a:solidFill>
                <a:latin typeface="Segoe UI" panose="020B0502040204020203" pitchFamily="34" charset="0"/>
                <a:cs typeface="Segoe UI" panose="020B0502040204020203" pitchFamily="34" charset="0"/>
              </a:rPr>
              <a:t>2- </a:t>
            </a:r>
            <a:r>
              <a:rPr lang="en-US" sz="1600" b="1" kern="0" dirty="0">
                <a:solidFill>
                  <a:schemeClr val="tx1"/>
                </a:solidFill>
                <a:latin typeface="Segoe UI" panose="020B0502040204020203" pitchFamily="34" charset="0"/>
                <a:cs typeface="Segoe UI" panose="020B0502040204020203" pitchFamily="34" charset="0"/>
              </a:rPr>
              <a:t> </a:t>
            </a:r>
            <a:r>
              <a:rPr lang="ar-SA" sz="1600" b="1" kern="0" dirty="0">
                <a:solidFill>
                  <a:schemeClr val="tx1"/>
                </a:solidFill>
                <a:latin typeface="Segoe UI" panose="020B0502040204020203" pitchFamily="34" charset="0"/>
                <a:cs typeface="Segoe UI" panose="020B0502040204020203" pitchFamily="34" charset="0"/>
              </a:rPr>
              <a:t>التكلفة العالية</a:t>
            </a:r>
            <a:endParaRPr lang="en-US" sz="1600" b="1" kern="0" dirty="0">
              <a:solidFill>
                <a:schemeClr val="tx1"/>
              </a:solidFill>
              <a:latin typeface="Segoe UI" panose="020B0502040204020203" pitchFamily="34" charset="0"/>
              <a:cs typeface="Segoe UI" panose="020B0502040204020203" pitchFamily="34" charset="0"/>
            </a:endParaRPr>
          </a:p>
          <a:p>
            <a:pPr marL="0" marR="0" algn="just" rtl="1">
              <a:lnSpc>
                <a:spcPct val="150000"/>
              </a:lnSpc>
              <a:spcBef>
                <a:spcPts val="0"/>
              </a:spcBef>
              <a:spcAft>
                <a:spcPts val="800"/>
              </a:spcAft>
            </a:pPr>
            <a:r>
              <a:rPr lang="ar-SA" sz="1600" kern="0" dirty="0">
                <a:solidFill>
                  <a:schemeClr val="tx1"/>
                </a:solidFill>
                <a:effectLst/>
                <a:latin typeface="Segoe UI" panose="020B0502040204020203" pitchFamily="34" charset="0"/>
                <a:ea typeface="Times New Roman" panose="02020603050405020304" pitchFamily="18" charset="0"/>
                <a:cs typeface="Segoe UI" panose="020B0502040204020203" pitchFamily="34" charset="0"/>
              </a:rPr>
              <a:t>بالتأكيد سيحمّل هذا التطوير المزيد من التكاليف على المؤسسة، فيمكن أن تحتاج إلى إجراء المقابلات مع عدد كبير من المستشارين في هذا المجال، لمعرفة الإمكانية الأفضل للتطوير التنظيمي في مؤسستك، إضافةً لإمكانية رفض الموظفين للعمل الإداري الجديد، مما قد يحمل مؤسستك بعض الأعباء الماديّة لفترة من الزمن قبل ظهور النتائج</a:t>
            </a:r>
            <a:r>
              <a:rPr lang="en-US" sz="1600" kern="0" dirty="0">
                <a:solidFill>
                  <a:schemeClr val="tx1"/>
                </a:solidFill>
                <a:effectLst/>
                <a:latin typeface="Segoe UI" panose="020B0502040204020203" pitchFamily="34" charset="0"/>
                <a:ea typeface="Times New Roman" panose="02020603050405020304" pitchFamily="18" charset="0"/>
                <a:cs typeface="Segoe UI" panose="020B0502040204020203" pitchFamily="34" charset="0"/>
              </a:rPr>
              <a:t>.</a:t>
            </a:r>
            <a:endParaRPr lang="en-US" sz="1600" kern="100" dirty="0">
              <a:solidFill>
                <a:schemeClr val="tx1"/>
              </a:solidFill>
              <a:effectLst/>
              <a:latin typeface="Segoe UI" panose="020B0502040204020203" pitchFamily="34" charset="0"/>
              <a:ea typeface="Calibri" panose="020F0502020204030204" pitchFamily="34" charset="0"/>
              <a:cs typeface="Segoe UI" panose="020B0502040204020203" pitchFamily="34"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xmlns="" id="{6869CDDA-B7EA-7CA5-8A00-AC5A7E4D8FFB}"/>
              </a:ext>
            </a:extLst>
          </p:cNvPr>
          <p:cNvSpPr txBox="1"/>
          <p:nvPr/>
        </p:nvSpPr>
        <p:spPr>
          <a:xfrm>
            <a:off x="4182256" y="659567"/>
            <a:ext cx="4077324" cy="369332"/>
          </a:xfrm>
          <a:prstGeom prst="rect">
            <a:avLst/>
          </a:prstGeom>
          <a:noFill/>
        </p:spPr>
        <p:txBody>
          <a:bodyPr wrap="square" rtlCol="0">
            <a:spAutoFit/>
          </a:bodyPr>
          <a:lstStyle/>
          <a:p>
            <a:pPr algn="ctr"/>
            <a:r>
              <a:rPr lang="ar-JO" dirty="0">
                <a:solidFill>
                  <a:srgbClr val="00B0F0"/>
                </a:solidFill>
                <a:latin typeface="Segoe UI" panose="020B0502040204020203" pitchFamily="34" charset="0"/>
                <a:cs typeface="Segoe UI" panose="020B0502040204020203" pitchFamily="34" charset="0"/>
              </a:rPr>
              <a:t>سلبيات التطوير التنظيمي</a:t>
            </a:r>
            <a:endParaRPr lang="en-US" sz="2000" dirty="0">
              <a:solidFill>
                <a:srgbClr val="00B0F0"/>
              </a:solidFill>
              <a:latin typeface="Segoe UI" panose="020B0502040204020203" pitchFamily="34" charset="0"/>
              <a:cs typeface="Segoe UI" panose="020B0502040204020203" pitchFamily="34" charset="0"/>
            </a:endParaRPr>
          </a:p>
        </p:txBody>
      </p:sp>
      <p:pic>
        <p:nvPicPr>
          <p:cNvPr id="6" name="Picture 5">
            <a:extLst>
              <a:ext uri="{FF2B5EF4-FFF2-40B4-BE49-F238E27FC236}">
                <a16:creationId xmlns:a16="http://schemas.microsoft.com/office/drawing/2014/main" xmlns="" id="{233A6ED7-86A4-BEEE-A468-324BEF86A41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34321" y="1162473"/>
            <a:ext cx="2143125" cy="1076344"/>
          </a:xfrm>
          <a:prstGeom prst="rect">
            <a:avLst/>
          </a:prstGeom>
        </p:spPr>
      </p:pic>
    </p:spTree>
    <p:extLst>
      <p:ext uri="{BB962C8B-B14F-4D97-AF65-F5344CB8AC3E}">
        <p14:creationId xmlns:p14="http://schemas.microsoft.com/office/powerpoint/2010/main" val="3228288367"/>
      </p:ext>
    </p:extLst>
  </p:cSld>
  <p:clrMapOvr>
    <a:masterClrMapping/>
  </p:clrMapOvr>
  <mc:AlternateContent xmlns:mc="http://schemas.openxmlformats.org/markup-compatibility/2006" xmlns:p14="http://schemas.microsoft.com/office/powerpoint/2010/main">
    <mc:Choice Requires="p14">
      <p:transition spd="slow" p14:dur="2000" advTm="105111"/>
    </mc:Choice>
    <mc:Fallback xmlns="">
      <p:transition spd="slow" advTm="105111"/>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421878" y="635040"/>
            <a:ext cx="971581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034321" y="1496147"/>
            <a:ext cx="10696602" cy="452989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algn="r" rtl="1">
              <a:lnSpc>
                <a:spcPct val="107000"/>
              </a:lnSpc>
              <a:spcBef>
                <a:spcPts val="0"/>
              </a:spcBef>
              <a:spcAft>
                <a:spcPts val="800"/>
              </a:spcAft>
            </a:pPr>
            <a:r>
              <a:rPr lang="ar-JO" sz="1600" b="1" kern="0" dirty="0">
                <a:solidFill>
                  <a:schemeClr val="tx1"/>
                </a:solidFill>
                <a:effectLst/>
                <a:latin typeface="Segoe UI" panose="020B0502040204020203" pitchFamily="34" charset="0"/>
                <a:ea typeface="Times New Roman" panose="02020603050405020304" pitchFamily="18" charset="0"/>
                <a:cs typeface="Segoe UI" panose="020B0502040204020203" pitchFamily="34" charset="0"/>
              </a:rPr>
              <a:t>3- ت</a:t>
            </a:r>
            <a:r>
              <a:rPr lang="ar-SA" sz="1600" b="1" kern="0" dirty="0">
                <a:solidFill>
                  <a:schemeClr val="tx1"/>
                </a:solidFill>
                <a:effectLst/>
                <a:latin typeface="Segoe UI" panose="020B0502040204020203" pitchFamily="34" charset="0"/>
                <a:ea typeface="Times New Roman" panose="02020603050405020304" pitchFamily="18" charset="0"/>
                <a:cs typeface="Segoe UI" panose="020B0502040204020203" pitchFamily="34" charset="0"/>
              </a:rPr>
              <a:t>أخر النتائج أو عدم وضوحها</a:t>
            </a:r>
            <a:endParaRPr lang="en-US" sz="1600" kern="100" dirty="0">
              <a:solidFill>
                <a:schemeClr val="tx1"/>
              </a:solidFill>
              <a:effectLst/>
              <a:latin typeface="Segoe UI" panose="020B0502040204020203" pitchFamily="34" charset="0"/>
              <a:ea typeface="Calibri" panose="020F0502020204030204" pitchFamily="34" charset="0"/>
              <a:cs typeface="Segoe UI" panose="020B0502040204020203" pitchFamily="34" charset="0"/>
            </a:endParaRPr>
          </a:p>
          <a:p>
            <a:pPr marL="0" marR="0" algn="r" rtl="1">
              <a:lnSpc>
                <a:spcPct val="107000"/>
              </a:lnSpc>
              <a:spcBef>
                <a:spcPts val="0"/>
              </a:spcBef>
              <a:spcAft>
                <a:spcPts val="800"/>
              </a:spcAft>
            </a:pPr>
            <a:r>
              <a:rPr lang="ar-SA" sz="1600" kern="0" dirty="0">
                <a:solidFill>
                  <a:schemeClr val="tx1"/>
                </a:solidFill>
                <a:effectLst/>
                <a:latin typeface="Segoe UI" panose="020B0502040204020203" pitchFamily="34" charset="0"/>
                <a:ea typeface="Times New Roman" panose="02020603050405020304" pitchFamily="18" charset="0"/>
                <a:cs typeface="Segoe UI" panose="020B0502040204020203" pitchFamily="34" charset="0"/>
              </a:rPr>
              <a:t>غالبًا ما يسعى المدراء وأصحاب المؤسسات لالتماس النجاحات السريعة، وبالنسبة للتطوير التنظيمي، فمن الصعب إظهار نتائج سريعة أو كبيرة في الفترة الأولى من تطبيقه</a:t>
            </a:r>
            <a:r>
              <a:rPr lang="en-US" sz="1600" kern="0" dirty="0">
                <a:solidFill>
                  <a:schemeClr val="tx1"/>
                </a:solidFill>
                <a:effectLst/>
                <a:latin typeface="Segoe UI" panose="020B0502040204020203" pitchFamily="34" charset="0"/>
                <a:ea typeface="Times New Roman" panose="02020603050405020304" pitchFamily="18" charset="0"/>
                <a:cs typeface="Segoe UI" panose="020B0502040204020203" pitchFamily="34" charset="0"/>
              </a:rPr>
              <a:t>.</a:t>
            </a:r>
            <a:endParaRPr lang="en-US" sz="1600" kern="100" dirty="0">
              <a:solidFill>
                <a:schemeClr val="tx1"/>
              </a:solidFill>
              <a:effectLst/>
              <a:latin typeface="Segoe UI" panose="020B0502040204020203" pitchFamily="34" charset="0"/>
              <a:ea typeface="Calibri" panose="020F0502020204030204" pitchFamily="34" charset="0"/>
              <a:cs typeface="Segoe UI" panose="020B0502040204020203" pitchFamily="34" charset="0"/>
            </a:endParaRPr>
          </a:p>
          <a:p>
            <a:pPr algn="r" rtl="1">
              <a:lnSpc>
                <a:spcPct val="200000"/>
              </a:lnSpc>
            </a:pPr>
            <a:endParaRPr lang="ar-JO" sz="1600" dirty="0">
              <a:solidFill>
                <a:schemeClr val="tx1"/>
              </a:solidFill>
              <a:latin typeface="Segoe UI" panose="020B0502040204020203" pitchFamily="34" charset="0"/>
              <a:cs typeface="Segoe UI" panose="020B0502040204020203" pitchFamily="34" charset="0"/>
            </a:endParaRPr>
          </a:p>
          <a:p>
            <a:pPr algn="r" rtl="1">
              <a:lnSpc>
                <a:spcPct val="107000"/>
              </a:lnSpc>
              <a:spcAft>
                <a:spcPts val="800"/>
              </a:spcAft>
            </a:pPr>
            <a:r>
              <a:rPr lang="ar-JO" sz="1600" b="1" kern="0" dirty="0">
                <a:solidFill>
                  <a:schemeClr val="tx1"/>
                </a:solidFill>
                <a:latin typeface="Segoe UI" panose="020B0502040204020203" pitchFamily="34" charset="0"/>
                <a:cs typeface="Segoe UI" panose="020B0502040204020203" pitchFamily="34" charset="0"/>
              </a:rPr>
              <a:t>4- </a:t>
            </a:r>
            <a:r>
              <a:rPr lang="en-US" sz="1600" b="1" kern="0" dirty="0">
                <a:solidFill>
                  <a:schemeClr val="tx1"/>
                </a:solidFill>
                <a:latin typeface="Segoe UI" panose="020B0502040204020203" pitchFamily="34" charset="0"/>
                <a:cs typeface="Segoe UI" panose="020B0502040204020203" pitchFamily="34" charset="0"/>
              </a:rPr>
              <a:t> </a:t>
            </a:r>
            <a:r>
              <a:rPr lang="ar-SA" sz="1600" b="1" kern="0" dirty="0">
                <a:solidFill>
                  <a:schemeClr val="tx1"/>
                </a:solidFill>
                <a:latin typeface="Segoe UI" panose="020B0502040204020203" pitchFamily="34" charset="0"/>
                <a:cs typeface="Segoe UI" panose="020B0502040204020203" pitchFamily="34" charset="0"/>
              </a:rPr>
              <a:t>التعارض مع الفكر الإداري</a:t>
            </a:r>
            <a:endParaRPr lang="en-US" sz="1600" b="1" kern="0" dirty="0">
              <a:solidFill>
                <a:schemeClr val="tx1"/>
              </a:solidFill>
              <a:latin typeface="Segoe UI" panose="020B0502040204020203" pitchFamily="34" charset="0"/>
              <a:cs typeface="Segoe UI" panose="020B0502040204020203" pitchFamily="34" charset="0"/>
            </a:endParaRPr>
          </a:p>
          <a:p>
            <a:pPr marL="0" marR="0" algn="r" rtl="1">
              <a:lnSpc>
                <a:spcPct val="107000"/>
              </a:lnSpc>
              <a:spcBef>
                <a:spcPts val="0"/>
              </a:spcBef>
              <a:spcAft>
                <a:spcPts val="800"/>
              </a:spcAft>
            </a:pPr>
            <a:r>
              <a:rPr lang="ar-SA" sz="1800" kern="0" dirty="0">
                <a:solidFill>
                  <a:schemeClr val="tx1"/>
                </a:solidFill>
                <a:effectLst/>
                <a:latin typeface="Segoe UI" panose="020B0502040204020203" pitchFamily="34" charset="0"/>
                <a:ea typeface="Times New Roman" panose="02020603050405020304" pitchFamily="18" charset="0"/>
                <a:cs typeface="Segoe UI" panose="020B0502040204020203" pitchFamily="34" charset="0"/>
              </a:rPr>
              <a:t>ظهور ناحية إدارية جديدة في البداية، سيتعارض أو يؤثر على سير العمليات الإدارية في المؤسسة، خصوصًا فيما يتعلق بالأقسام التي تعنى بالموارد البشريّة، ويمكن اعتبار عمل التطوير التنظيمي بمثابة تدخّل غير لازم بالأمور الإداريّة</a:t>
            </a:r>
            <a:r>
              <a:rPr lang="en-US" sz="1800" kern="0" dirty="0">
                <a:solidFill>
                  <a:schemeClr val="tx1"/>
                </a:solidFill>
                <a:effectLst/>
                <a:latin typeface="Segoe UI" panose="020B0502040204020203" pitchFamily="34" charset="0"/>
                <a:ea typeface="Times New Roman" panose="02020603050405020304" pitchFamily="18" charset="0"/>
                <a:cs typeface="Segoe UI" panose="020B0502040204020203" pitchFamily="34" charset="0"/>
              </a:rPr>
              <a:t>.</a:t>
            </a:r>
            <a:endParaRPr lang="en-US" sz="1800" kern="100" dirty="0">
              <a:solidFill>
                <a:schemeClr val="tx1"/>
              </a:solidFill>
              <a:effectLst/>
              <a:latin typeface="Segoe UI" panose="020B0502040204020203" pitchFamily="34" charset="0"/>
              <a:ea typeface="Calibri" panose="020F0502020204030204" pitchFamily="34" charset="0"/>
              <a:cs typeface="Segoe UI" panose="020B0502040204020203" pitchFamily="34" charset="0"/>
            </a:endParaRPr>
          </a:p>
          <a:p>
            <a:pPr algn="r" rtl="1">
              <a:lnSpc>
                <a:spcPct val="200000"/>
              </a:lnSpc>
            </a:pPr>
            <a:endParaRPr lang="ar-JO" sz="2000" b="0" i="0" dirty="0">
              <a:solidFill>
                <a:schemeClr val="tx1"/>
              </a:solidFill>
              <a:effectLst/>
              <a:latin typeface="Segoe UI" panose="020B0502040204020203" pitchFamily="34" charset="0"/>
              <a:cs typeface="Segoe UI" panose="020B0502040204020203" pitchFamily="34" charset="0"/>
            </a:endParaRPr>
          </a:p>
          <a:p>
            <a:pPr algn="r" rtl="1">
              <a:lnSpc>
                <a:spcPct val="200000"/>
              </a:lnSpc>
            </a:pPr>
            <a:r>
              <a:rPr lang="ar-JO" sz="2000" b="0" i="0" dirty="0">
                <a:solidFill>
                  <a:schemeClr val="tx1"/>
                </a:solidFill>
                <a:effectLst/>
                <a:latin typeface="Segoe UI" panose="020B0502040204020203" pitchFamily="34" charset="0"/>
                <a:cs typeface="Segoe UI" panose="020B0502040204020203" pitchFamily="34" charset="0"/>
              </a:rPr>
              <a:t>   </a:t>
            </a:r>
            <a:endParaRPr lang="ar-YE" sz="2000" b="0" i="0" dirty="0">
              <a:solidFill>
                <a:schemeClr val="tx1"/>
              </a:solidFill>
              <a:effectLst/>
              <a:latin typeface="Segoe UI" panose="020B0502040204020203" pitchFamily="34" charset="0"/>
              <a:cs typeface="Segoe UI" panose="020B0502040204020203" pitchFamily="34"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xmlns="" id="{87478955-8AFD-4733-C2FB-B835C90EDE75}"/>
              </a:ext>
            </a:extLst>
          </p:cNvPr>
          <p:cNvSpPr txBox="1"/>
          <p:nvPr/>
        </p:nvSpPr>
        <p:spPr>
          <a:xfrm>
            <a:off x="4182256" y="797159"/>
            <a:ext cx="4077324" cy="369332"/>
          </a:xfrm>
          <a:prstGeom prst="rect">
            <a:avLst/>
          </a:prstGeom>
          <a:noFill/>
        </p:spPr>
        <p:txBody>
          <a:bodyPr wrap="square" rtlCol="0">
            <a:spAutoFit/>
          </a:bodyPr>
          <a:lstStyle/>
          <a:p>
            <a:pPr algn="ctr"/>
            <a:r>
              <a:rPr lang="ar-JO" dirty="0">
                <a:solidFill>
                  <a:srgbClr val="00B0F0"/>
                </a:solidFill>
                <a:latin typeface="Segoe UI" panose="020B0502040204020203" pitchFamily="34" charset="0"/>
                <a:cs typeface="Segoe UI" panose="020B0502040204020203" pitchFamily="34" charset="0"/>
              </a:rPr>
              <a:t>سلبيات التطوير التنظيمي</a:t>
            </a:r>
            <a:endParaRPr lang="en-US" sz="2000" dirty="0">
              <a:solidFill>
                <a:srgbClr val="00B0F0"/>
              </a:solidFill>
              <a:latin typeface="Segoe UI" panose="020B0502040204020203" pitchFamily="34" charset="0"/>
              <a:cs typeface="Segoe UI" panose="020B0502040204020203" pitchFamily="34" charset="0"/>
            </a:endParaRPr>
          </a:p>
        </p:txBody>
      </p:sp>
      <p:pic>
        <p:nvPicPr>
          <p:cNvPr id="8" name="Picture 7">
            <a:extLst>
              <a:ext uri="{FF2B5EF4-FFF2-40B4-BE49-F238E27FC236}">
                <a16:creationId xmlns:a16="http://schemas.microsoft.com/office/drawing/2014/main" xmlns="" id="{A23141F6-9EAE-4D68-FB90-97A3E82C168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88540" y="4423317"/>
            <a:ext cx="2771775" cy="1493948"/>
          </a:xfrm>
          <a:prstGeom prst="rect">
            <a:avLst/>
          </a:prstGeom>
        </p:spPr>
      </p:pic>
    </p:spTree>
    <p:extLst>
      <p:ext uri="{BB962C8B-B14F-4D97-AF65-F5344CB8AC3E}">
        <p14:creationId xmlns:p14="http://schemas.microsoft.com/office/powerpoint/2010/main" val="2767032874"/>
      </p:ext>
    </p:extLst>
  </p:cSld>
  <p:clrMapOvr>
    <a:masterClrMapping/>
  </p:clrMapOvr>
  <mc:AlternateContent xmlns:mc="http://schemas.openxmlformats.org/markup-compatibility/2006" xmlns:p14="http://schemas.microsoft.com/office/powerpoint/2010/main">
    <mc:Choice Requires="p14">
      <p:transition spd="slow" p14:dur="2000" advTm="58746"/>
    </mc:Choice>
    <mc:Fallback xmlns="">
      <p:transition spd="slow" advTm="58746"/>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034321" y="1430183"/>
            <a:ext cx="10696602" cy="459586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lnSpc>
                <a:spcPct val="150000"/>
              </a:lnSpc>
            </a:pPr>
            <a:r>
              <a:rPr lang="ar-YE" sz="1600" b="0" i="0" dirty="0">
                <a:solidFill>
                  <a:srgbClr val="3D4957"/>
                </a:solidFill>
                <a:effectLst/>
                <a:latin typeface="Segoe UI" panose="020B0502040204020203" pitchFamily="34" charset="0"/>
                <a:cs typeface="Segoe UI" panose="020B0502040204020203" pitchFamily="34" charset="0"/>
              </a:rPr>
              <a:t>يجب السير في هذه العملية بخطوات محدّدة ومرتبة، بدءًا من جمع البيانات وتحليلها وتبويبها، وانتهاءً بالنجاح الخطّة الموضوعة وتقييمها. ويتم تنفيذ التطوير التنظيمي عن طريق الخطوات التالية:</a:t>
            </a:r>
          </a:p>
          <a:p>
            <a:pPr algn="r">
              <a:lnSpc>
                <a:spcPct val="150000"/>
              </a:lnSpc>
            </a:pPr>
            <a:r>
              <a:rPr lang="ar-YE" sz="1600" b="1" i="0" dirty="0">
                <a:solidFill>
                  <a:srgbClr val="3C4859"/>
                </a:solidFill>
                <a:effectLst/>
                <a:latin typeface="Segoe UI" panose="020B0502040204020203" pitchFamily="34" charset="0"/>
                <a:cs typeface="Segoe UI" panose="020B0502040204020203" pitchFamily="34" charset="0"/>
              </a:rPr>
              <a:t>1. تقييم المشكلة</a:t>
            </a:r>
          </a:p>
          <a:p>
            <a:pPr algn="r">
              <a:lnSpc>
                <a:spcPct val="150000"/>
              </a:lnSpc>
            </a:pPr>
            <a:r>
              <a:rPr lang="ar-YE" sz="1600" b="0" i="0" dirty="0">
                <a:solidFill>
                  <a:srgbClr val="3D4957"/>
                </a:solidFill>
                <a:effectLst/>
                <a:latin typeface="Segoe UI" panose="020B0502040204020203" pitchFamily="34" charset="0"/>
                <a:cs typeface="Segoe UI" panose="020B0502040204020203" pitchFamily="34" charset="0"/>
              </a:rPr>
              <a:t>أول خطوات التطوير التنظيمي تكون بجمع المعلومات عن الناحية المراد دراستها وتحليلها ومعرفة ماهيّة المشكلة التي يسعى لمعالجتها. وبنفس الوقت توضع مجموعة من المعلومات والاحتمالات التي تحل هذه المشكلة، كما يتم التأكد من صحّة أو إمكانيّة تطبيق هذه الخيارات.</a:t>
            </a:r>
          </a:p>
          <a:p>
            <a:pPr algn="r">
              <a:lnSpc>
                <a:spcPct val="150000"/>
              </a:lnSpc>
            </a:pPr>
            <a:r>
              <a:rPr lang="ar-YE" sz="1600" b="1" i="0" dirty="0">
                <a:solidFill>
                  <a:srgbClr val="3C4859"/>
                </a:solidFill>
                <a:effectLst/>
                <a:latin typeface="Segoe UI" panose="020B0502040204020203" pitchFamily="34" charset="0"/>
                <a:cs typeface="Segoe UI" panose="020B0502040204020203" pitchFamily="34" charset="0"/>
              </a:rPr>
              <a:t>2</a:t>
            </a:r>
            <a:r>
              <a:rPr lang="ar-YE" sz="1600" b="1" dirty="0">
                <a:solidFill>
                  <a:srgbClr val="3C4859"/>
                </a:solidFill>
                <a:latin typeface="Segoe UI" panose="020B0502040204020203" pitchFamily="34" charset="0"/>
                <a:cs typeface="Segoe UI" panose="020B0502040204020203" pitchFamily="34" charset="0"/>
              </a:rPr>
              <a:t>. ردود الفعل والتقييم الأولي</a:t>
            </a:r>
          </a:p>
          <a:p>
            <a:pPr algn="r">
              <a:lnSpc>
                <a:spcPct val="150000"/>
              </a:lnSpc>
            </a:pPr>
            <a:r>
              <a:rPr lang="ar-YE" sz="1600" b="0" i="0" dirty="0">
                <a:solidFill>
                  <a:srgbClr val="3D4957"/>
                </a:solidFill>
                <a:effectLst/>
                <a:latin typeface="Segoe UI" panose="020B0502040204020203" pitchFamily="34" charset="0"/>
                <a:cs typeface="Segoe UI" panose="020B0502040204020203" pitchFamily="34" charset="0"/>
              </a:rPr>
              <a:t>تكون هذه الخطوة بمثابة الخطوة الأولى لمعرفة أسباب المشكلة عن طريق معرفة ردود الموظفين في المؤسسة تجاه المشكلة، من أجل تكوين فهم عميق للخلل الحاصل في المنظمة. ويكون هذا التحقيق عن طريق تقييم المعلومات الموجودة ومراقبتها أو عن طريق تكوين ما يعرف بـ “مجموعات التركيز” وهي مجموعة من الأشخاص يتم إجراء دراسة عنهم عن طريق الأسئلة لمعرفة ردود أفعالهم، وآرائهم حول المنتجات التي تقدّمها المؤسسة</a:t>
            </a:r>
          </a:p>
          <a:p>
            <a:pPr algn="r" rtl="1">
              <a:lnSpc>
                <a:spcPct val="150000"/>
              </a:lnSpc>
            </a:pPr>
            <a:r>
              <a:rPr lang="ar-YE" sz="1600" dirty="0">
                <a:solidFill>
                  <a:schemeClr val="tx1"/>
                </a:solidFill>
                <a:latin typeface="Segoe UI" panose="020B0502040204020203" pitchFamily="34" charset="0"/>
                <a:cs typeface="Segoe UI" panose="020B0502040204020203" pitchFamily="34" charset="0"/>
              </a:rPr>
              <a:t>. </a:t>
            </a:r>
            <a:endParaRPr lang="ar-YE" sz="2000" b="0" i="0" dirty="0">
              <a:solidFill>
                <a:schemeClr val="tx1"/>
              </a:solidFill>
              <a:effectLst/>
              <a:latin typeface="Segoe UI" panose="020B0502040204020203" pitchFamily="34" charset="0"/>
              <a:cs typeface="Segoe UI" panose="020B0502040204020203" pitchFamily="34"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TextBox 3">
            <a:extLst>
              <a:ext uri="{FF2B5EF4-FFF2-40B4-BE49-F238E27FC236}">
                <a16:creationId xmlns:a16="http://schemas.microsoft.com/office/drawing/2014/main" xmlns="" id="{A4B4F55D-9A99-7AC9-56A9-CFD7ECC0372C}"/>
              </a:ext>
            </a:extLst>
          </p:cNvPr>
          <p:cNvSpPr txBox="1"/>
          <p:nvPr/>
        </p:nvSpPr>
        <p:spPr>
          <a:xfrm>
            <a:off x="3436883" y="784373"/>
            <a:ext cx="6274676" cy="369332"/>
          </a:xfrm>
          <a:prstGeom prst="rect">
            <a:avLst/>
          </a:prstGeom>
          <a:noFill/>
        </p:spPr>
        <p:txBody>
          <a:bodyPr wrap="square">
            <a:spAutoFit/>
          </a:bodyPr>
          <a:lstStyle/>
          <a:p>
            <a:pPr algn="ctr"/>
            <a:r>
              <a:rPr lang="ar-JO" dirty="0">
                <a:solidFill>
                  <a:srgbClr val="00B0F0"/>
                </a:solidFill>
                <a:latin typeface="Segoe UI" panose="020B0502040204020203" pitchFamily="34" charset="0"/>
                <a:cs typeface="Segoe UI" panose="020B0502040204020203" pitchFamily="34" charset="0"/>
              </a:rPr>
              <a:t>خطوات التطوير التنظيمي</a:t>
            </a:r>
            <a:endParaRPr lang="en-US" sz="2000" dirty="0">
              <a:solidFill>
                <a:srgbClr val="00B0F0"/>
              </a:solidFill>
              <a:latin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1081628081"/>
      </p:ext>
    </p:extLst>
  </p:cSld>
  <p:clrMapOvr>
    <a:masterClrMapping/>
  </p:clrMapOvr>
  <mc:AlternateContent xmlns:mc="http://schemas.openxmlformats.org/markup-compatibility/2006" xmlns:p14="http://schemas.microsoft.com/office/powerpoint/2010/main">
    <mc:Choice Requires="p14">
      <p:transition spd="slow" p14:dur="2000" advTm="115104"/>
    </mc:Choice>
    <mc:Fallback xmlns="">
      <p:transition spd="slow" advTm="115104"/>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819807" y="1729474"/>
            <a:ext cx="10911116" cy="42965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algn="just" rtl="1">
              <a:lnSpc>
                <a:spcPct val="150000"/>
              </a:lnSpc>
              <a:spcBef>
                <a:spcPts val="0"/>
              </a:spcBef>
              <a:spcAft>
                <a:spcPts val="800"/>
              </a:spcAft>
            </a:pPr>
            <a:endParaRPr lang="en-US" sz="1600" dirty="0">
              <a:solidFill>
                <a:srgbClr val="3D4957"/>
              </a:solidFill>
              <a:latin typeface="Segoe UI" panose="020B0502040204020203" pitchFamily="34" charset="0"/>
              <a:cs typeface="Segoe UI" panose="020B0502040204020203" pitchFamily="34" charset="0"/>
            </a:endParaRPr>
          </a:p>
          <a:p>
            <a:pPr algn="r">
              <a:lnSpc>
                <a:spcPct val="150000"/>
              </a:lnSpc>
            </a:pPr>
            <a:r>
              <a:rPr lang="ar-YE" sz="1600" dirty="0">
                <a:solidFill>
                  <a:srgbClr val="3D4957"/>
                </a:solidFill>
                <a:latin typeface="Segoe UI" panose="020B0502040204020203" pitchFamily="34" charset="0"/>
                <a:cs typeface="Segoe UI" panose="020B0502040204020203" pitchFamily="34" charset="0"/>
              </a:rPr>
              <a:t>3. التخطيط</a:t>
            </a:r>
          </a:p>
          <a:p>
            <a:pPr algn="r">
              <a:lnSpc>
                <a:spcPct val="150000"/>
              </a:lnSpc>
            </a:pPr>
            <a:r>
              <a:rPr lang="ar-YE" sz="1600" dirty="0">
                <a:solidFill>
                  <a:srgbClr val="3D4957"/>
                </a:solidFill>
                <a:latin typeface="Segoe UI" panose="020B0502040204020203" pitchFamily="34" charset="0"/>
                <a:cs typeface="Segoe UI" panose="020B0502040204020203" pitchFamily="34" charset="0"/>
              </a:rPr>
              <a:t>عند معرفة المشكلة وفهمها بشكل صحيح ومعرفة أسبابها وطرق حلّها، توضع خطّة العمل التي تشمل جميع الأساليب المتبعة لحل المشكلة. وبالنسبة للتطوير التنظيمي، فغالبًا ما تعتمد الطرق المعتمدة على العلوم الاجتماعية والنفسية والتدريبية، مثل تأمين تدريبات محدّدة أو إقامة ندوات تثقيفية أو أي طريقة مناسبة تفيد في تحفيز العمّال من أجل تغطية القصور في المؤسسة، والأهم من ذلك هو تشكيل أهداف قابلة للقياس والتحقيق.</a:t>
            </a:r>
          </a:p>
          <a:p>
            <a:pPr algn="r">
              <a:lnSpc>
                <a:spcPct val="150000"/>
              </a:lnSpc>
            </a:pPr>
            <a:r>
              <a:rPr lang="ar-YE" sz="1600" dirty="0">
                <a:solidFill>
                  <a:srgbClr val="3D4957"/>
                </a:solidFill>
                <a:latin typeface="Segoe UI" panose="020B0502040204020203" pitchFamily="34" charset="0"/>
                <a:cs typeface="Segoe UI" panose="020B0502040204020203" pitchFamily="34" charset="0"/>
              </a:rPr>
              <a:t>4. التنفيذ</a:t>
            </a:r>
          </a:p>
          <a:p>
            <a:pPr algn="r">
              <a:lnSpc>
                <a:spcPct val="150000"/>
              </a:lnSpc>
            </a:pPr>
            <a:r>
              <a:rPr lang="ar-YE" sz="1600" dirty="0">
                <a:solidFill>
                  <a:srgbClr val="3D4957"/>
                </a:solidFill>
                <a:latin typeface="Segoe UI" panose="020B0502040204020203" pitchFamily="34" charset="0"/>
                <a:cs typeface="Segoe UI" panose="020B0502040204020203" pitchFamily="34" charset="0"/>
              </a:rPr>
              <a:t>بعد وضع أسباب المشكلة ومعرفتها وتحديد الخطّة اللازمة لحلّ المشكلة وتأمين البدائل، يجب البدء تنفيذ الحلول بشكل مناسب للخطّة، ولكن بشرط أن يكون تنفيذ الخطّة محدّدًا ودقيقًا. أي في حال وجود عدّة حلول مناسبة، لا يمكن تنفيذ مجموعة من الحلول المتعارضة في نفس الوقت، بل يجب المفاضلة بين الحلول وتنفيذ الحل الأنسب.</a:t>
            </a:r>
          </a:p>
          <a:p>
            <a:pPr algn="l" rtl="1">
              <a:lnSpc>
                <a:spcPct val="150000"/>
              </a:lnSpc>
            </a:pPr>
            <a:endParaRPr lang="ar-JO" sz="2000" b="0" i="0" dirty="0">
              <a:solidFill>
                <a:schemeClr val="tx1"/>
              </a:solidFill>
              <a:effectLst/>
              <a:latin typeface="Segoe UI" panose="020B0502040204020203" pitchFamily="34" charset="0"/>
              <a:cs typeface="Segoe UI" panose="020B0502040204020203" pitchFamily="34" charset="0"/>
            </a:endParaRPr>
          </a:p>
          <a:p>
            <a:pPr algn="l" rtl="1">
              <a:lnSpc>
                <a:spcPct val="150000"/>
              </a:lnSpc>
            </a:pPr>
            <a:r>
              <a:rPr lang="ar-JO" sz="2000" b="0" i="0" dirty="0">
                <a:solidFill>
                  <a:schemeClr val="tx1"/>
                </a:solidFill>
                <a:effectLst/>
                <a:latin typeface="Segoe UI" panose="020B0502040204020203" pitchFamily="34" charset="0"/>
                <a:cs typeface="Segoe UI" panose="020B0502040204020203" pitchFamily="34" charset="0"/>
              </a:rPr>
              <a:t>   </a:t>
            </a:r>
            <a:endParaRPr lang="ar-YE" sz="2000" b="0" i="0" dirty="0">
              <a:solidFill>
                <a:schemeClr val="tx1"/>
              </a:solidFill>
              <a:effectLst/>
              <a:latin typeface="Segoe UI" panose="020B0502040204020203" pitchFamily="34" charset="0"/>
              <a:cs typeface="Segoe UI" panose="020B0502040204020203" pitchFamily="34"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xmlns="" id="{7ED99F5F-7219-4A7E-164B-F1D660D6625A}"/>
              </a:ext>
            </a:extLst>
          </p:cNvPr>
          <p:cNvSpPr txBox="1"/>
          <p:nvPr/>
        </p:nvSpPr>
        <p:spPr>
          <a:xfrm>
            <a:off x="3373821" y="971203"/>
            <a:ext cx="6274676" cy="369332"/>
          </a:xfrm>
          <a:prstGeom prst="rect">
            <a:avLst/>
          </a:prstGeom>
          <a:noFill/>
        </p:spPr>
        <p:txBody>
          <a:bodyPr wrap="square">
            <a:spAutoFit/>
          </a:bodyPr>
          <a:lstStyle/>
          <a:p>
            <a:pPr algn="ctr"/>
            <a:r>
              <a:rPr lang="ar-JO" dirty="0">
                <a:solidFill>
                  <a:srgbClr val="00B0F0"/>
                </a:solidFill>
                <a:latin typeface="Segoe UI" panose="020B0502040204020203" pitchFamily="34" charset="0"/>
                <a:cs typeface="Segoe UI" panose="020B0502040204020203" pitchFamily="34" charset="0"/>
              </a:rPr>
              <a:t>خطوات التطوير التنظيمي</a:t>
            </a:r>
            <a:endParaRPr lang="en-US" sz="2000" dirty="0">
              <a:solidFill>
                <a:srgbClr val="00B0F0"/>
              </a:solidFill>
              <a:latin typeface="Segoe UI" panose="020B0502040204020203" pitchFamily="34" charset="0"/>
              <a:cs typeface="Segoe UI" panose="020B0502040204020203" pitchFamily="34" charset="0"/>
            </a:endParaRPr>
          </a:p>
        </p:txBody>
      </p:sp>
      <p:pic>
        <p:nvPicPr>
          <p:cNvPr id="6" name="Picture 5">
            <a:extLst>
              <a:ext uri="{FF2B5EF4-FFF2-40B4-BE49-F238E27FC236}">
                <a16:creationId xmlns:a16="http://schemas.microsoft.com/office/drawing/2014/main" xmlns="" id="{2A4D96A0-8034-1B7E-992D-B00EE3967B0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26178" y="617697"/>
            <a:ext cx="1249870" cy="939186"/>
          </a:xfrm>
          <a:prstGeom prst="rect">
            <a:avLst/>
          </a:prstGeom>
        </p:spPr>
      </p:pic>
    </p:spTree>
    <p:extLst>
      <p:ext uri="{BB962C8B-B14F-4D97-AF65-F5344CB8AC3E}">
        <p14:creationId xmlns:p14="http://schemas.microsoft.com/office/powerpoint/2010/main" val="2431184497"/>
      </p:ext>
    </p:extLst>
  </p:cSld>
  <p:clrMapOvr>
    <a:masterClrMapping/>
  </p:clrMapOvr>
  <mc:AlternateContent xmlns:mc="http://schemas.openxmlformats.org/markup-compatibility/2006" xmlns:p14="http://schemas.microsoft.com/office/powerpoint/2010/main">
    <mc:Choice Requires="p14">
      <p:transition spd="slow" p14:dur="2000" advTm="103659"/>
    </mc:Choice>
    <mc:Fallback xmlns="">
      <p:transition spd="slow" advTm="103659"/>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747958" y="1430183"/>
            <a:ext cx="10951434" cy="443390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lnSpc>
                <a:spcPct val="150000"/>
              </a:lnSpc>
            </a:pPr>
            <a:r>
              <a:rPr lang="ar-YE" sz="1600" dirty="0">
                <a:solidFill>
                  <a:srgbClr val="3D4957"/>
                </a:solidFill>
                <a:latin typeface="Segoe UI" panose="020B0502040204020203" pitchFamily="34" charset="0"/>
                <a:cs typeface="Segoe UI" panose="020B0502040204020203" pitchFamily="34" charset="0"/>
              </a:rPr>
              <a:t>5. التقييم</a:t>
            </a:r>
          </a:p>
          <a:p>
            <a:pPr algn="r">
              <a:lnSpc>
                <a:spcPct val="150000"/>
              </a:lnSpc>
            </a:pPr>
            <a:r>
              <a:rPr lang="ar-YE" sz="1600" dirty="0">
                <a:solidFill>
                  <a:srgbClr val="3D4957"/>
                </a:solidFill>
                <a:latin typeface="Segoe UI" panose="020B0502040204020203" pitchFamily="34" charset="0"/>
                <a:cs typeface="Segoe UI" panose="020B0502040204020203" pitchFamily="34" charset="0"/>
              </a:rPr>
              <a:t>بمجرد انتهاء الوقت المتاح للتنفيذ، وانتهاء تنفيذ كافّة القرارات المتخذة، يجب البدء مرحلة التقييم الشامل لأداء الخطّة المتّبعة للتأكد من نجاحها. وهنا يكون دور التطوير التنظيمي بمراقبة وتقييم الحلول المتّبعة في الخطةّ، وهو ما يعد أحد أهم</a:t>
            </a:r>
            <a:r>
              <a:rPr lang="ar-YE" sz="1600" dirty="0">
                <a:solidFill>
                  <a:srgbClr val="3D4957"/>
                </a:solidFill>
                <a:latin typeface="Segoe UI" panose="020B0502040204020203" pitchFamily="34" charset="0"/>
                <a:cs typeface="Segoe UI" panose="020B0502040204020203" pitchFamily="34" charset="0"/>
                <a:hlinkClick r:id="rId2">
                  <a:extLst>
                    <a:ext uri="{A12FA001-AC4F-418D-AE19-62706E023703}">
                      <ahyp:hlinkClr xmlns:ahyp="http://schemas.microsoft.com/office/drawing/2018/hyperlinkcolor" xmlns="" val="tx"/>
                    </a:ext>
                  </a:extLst>
                </a:hlinkClick>
              </a:rPr>
              <a:t> مؤشرات الأداء</a:t>
            </a:r>
            <a:r>
              <a:rPr lang="ar-YE" sz="1600" dirty="0">
                <a:solidFill>
                  <a:srgbClr val="3D4957"/>
                </a:solidFill>
                <a:latin typeface="Segoe UI" panose="020B0502040204020203" pitchFamily="34" charset="0"/>
                <a:cs typeface="Segoe UI" panose="020B0502040204020203" pitchFamily="34" charset="0"/>
              </a:rPr>
              <a:t> في المؤسسة.</a:t>
            </a:r>
          </a:p>
          <a:p>
            <a:pPr algn="r">
              <a:lnSpc>
                <a:spcPct val="150000"/>
              </a:lnSpc>
            </a:pPr>
            <a:r>
              <a:rPr lang="ar-YE" sz="1600" dirty="0">
                <a:solidFill>
                  <a:srgbClr val="3D4957"/>
                </a:solidFill>
                <a:latin typeface="Segoe UI" panose="020B0502040204020203" pitchFamily="34" charset="0"/>
                <a:cs typeface="Segoe UI" panose="020B0502040204020203" pitchFamily="34" charset="0"/>
              </a:rPr>
              <a:t>ففي الكثير من الأحيان قد تحدث تغييرات تؤثر بالنتائج النهائيّة للخطّة. وفي حال لم تحقق الخطة الأهداف التي وضعت من أجلها، يتم إجراء تحليل للمشكلة ومعرفة طريقة حلّها ولو استلزم الأمر إعادة خطوات عملية التطوير.</a:t>
            </a:r>
          </a:p>
          <a:p>
            <a:pPr algn="r">
              <a:lnSpc>
                <a:spcPct val="150000"/>
              </a:lnSpc>
            </a:pPr>
            <a:r>
              <a:rPr lang="ar-YE" sz="1600" dirty="0">
                <a:solidFill>
                  <a:srgbClr val="3D4957"/>
                </a:solidFill>
                <a:latin typeface="Segoe UI" panose="020B0502040204020203" pitchFamily="34" charset="0"/>
                <a:cs typeface="Segoe UI" panose="020B0502040204020203" pitchFamily="34" charset="0"/>
              </a:rPr>
              <a:t>6. النجاح بالخطة</a:t>
            </a:r>
          </a:p>
          <a:p>
            <a:pPr algn="r">
              <a:lnSpc>
                <a:spcPct val="150000"/>
              </a:lnSpc>
            </a:pPr>
            <a:r>
              <a:rPr lang="ar-YE" sz="1600" dirty="0">
                <a:solidFill>
                  <a:srgbClr val="3D4957"/>
                </a:solidFill>
                <a:latin typeface="Segoe UI" panose="020B0502040204020203" pitchFamily="34" charset="0"/>
                <a:cs typeface="Segoe UI" panose="020B0502040204020203" pitchFamily="34" charset="0"/>
              </a:rPr>
              <a:t>لا تقتصر هذه الخطوة على التأكد من نجاح الخطّة فقط، بل يجب التأكد من استدامة هذا النجاح، فالتأثيرات المؤقتة الناتجة عن الخطّة لا يمكن اعتمادها كحلّ للمشكلة، بل أن التطوير التنظيمي الجيّد هو الذي يساهم بحلّ المشكلة، والتأكد من استدامة الحلول وعدم ظهور أي مشاكل متعلقة بنفس الناحية، لضمان استمرار نمو المؤسسة.</a:t>
            </a: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xmlns="" id="{E3EA94CA-4060-3D3F-8B82-B4242602D863}"/>
              </a:ext>
            </a:extLst>
          </p:cNvPr>
          <p:cNvSpPr txBox="1"/>
          <p:nvPr/>
        </p:nvSpPr>
        <p:spPr>
          <a:xfrm>
            <a:off x="3247696" y="769975"/>
            <a:ext cx="6274676" cy="369332"/>
          </a:xfrm>
          <a:prstGeom prst="rect">
            <a:avLst/>
          </a:prstGeom>
          <a:noFill/>
        </p:spPr>
        <p:txBody>
          <a:bodyPr wrap="square">
            <a:spAutoFit/>
          </a:bodyPr>
          <a:lstStyle/>
          <a:p>
            <a:pPr algn="ctr"/>
            <a:r>
              <a:rPr lang="ar-JO" dirty="0">
                <a:solidFill>
                  <a:srgbClr val="00B0F0"/>
                </a:solidFill>
                <a:latin typeface="Segoe UI" panose="020B0502040204020203" pitchFamily="34" charset="0"/>
                <a:cs typeface="Segoe UI" panose="020B0502040204020203" pitchFamily="34" charset="0"/>
              </a:rPr>
              <a:t>خطوات التطوير التنظيمي</a:t>
            </a:r>
            <a:endParaRPr lang="en-US" sz="2000" dirty="0">
              <a:solidFill>
                <a:srgbClr val="00B0F0"/>
              </a:solidFill>
              <a:latin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606880163"/>
      </p:ext>
    </p:extLst>
  </p:cSld>
  <p:clrMapOvr>
    <a:masterClrMapping/>
  </p:clrMapOvr>
  <mc:AlternateContent xmlns:mc="http://schemas.openxmlformats.org/markup-compatibility/2006" xmlns:p14="http://schemas.microsoft.com/office/powerpoint/2010/main">
    <mc:Choice Requires="p14">
      <p:transition spd="slow" p14:dur="2000" advTm="66166"/>
    </mc:Choice>
    <mc:Fallback xmlns="">
      <p:transition spd="slow" advTm="66166"/>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E03FAC86-C5BD-C064-2DAE-5EDE3F068EE5}"/>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xmlns="" id="{47860AD8-2B18-C583-27B0-D94A9891D4F2}"/>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xmlns="" id="{15A18CA9-B4E2-C217-6DB5-06CC12AE5B02}"/>
              </a:ext>
            </a:extLst>
          </p:cNvPr>
          <p:cNvSpPr/>
          <p:nvPr/>
        </p:nvSpPr>
        <p:spPr>
          <a:xfrm>
            <a:off x="747958" y="1430183"/>
            <a:ext cx="10951434" cy="443390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gn="r" rtl="1">
              <a:lnSpc>
                <a:spcPct val="200000"/>
              </a:lnSpc>
              <a:buFont typeface="+mj-lt"/>
              <a:buAutoNum type="arabicParenR"/>
            </a:pPr>
            <a:r>
              <a:rPr lang="ar-YE" sz="1600" b="1" dirty="0">
                <a:solidFill>
                  <a:srgbClr val="3D4957"/>
                </a:solidFill>
                <a:latin typeface="Segoe UI" panose="020B0502040204020203" pitchFamily="34" charset="0"/>
                <a:cs typeface="Segoe UI" panose="020B0502040204020203" pitchFamily="34" charset="0"/>
              </a:rPr>
              <a:t>التأهيل والتدريب </a:t>
            </a:r>
            <a:r>
              <a:rPr lang="ar-JO" sz="1600" b="1" dirty="0">
                <a:solidFill>
                  <a:srgbClr val="3D4957"/>
                </a:solidFill>
                <a:latin typeface="Segoe UI" panose="020B0502040204020203" pitchFamily="34" charset="0"/>
                <a:cs typeface="Segoe UI" panose="020B0502040204020203" pitchFamily="34" charset="0"/>
              </a:rPr>
              <a:t>:</a:t>
            </a:r>
            <a:r>
              <a:rPr lang="ar-YE" sz="1600" dirty="0">
                <a:solidFill>
                  <a:srgbClr val="3D4957"/>
                </a:solidFill>
                <a:latin typeface="Segoe UI" panose="020B0502040204020203" pitchFamily="34" charset="0"/>
                <a:cs typeface="Segoe UI" panose="020B0502040204020203" pitchFamily="34" charset="0"/>
              </a:rPr>
              <a:t>وهو مدخل يركز على تدريب الفرد وتنمية مداركه ليواكب التطورات</a:t>
            </a:r>
            <a:r>
              <a:rPr lang="ar-JO" sz="1600" dirty="0">
                <a:solidFill>
                  <a:srgbClr val="3D4957"/>
                </a:solidFill>
                <a:latin typeface="Segoe UI" panose="020B0502040204020203" pitchFamily="34" charset="0"/>
                <a:cs typeface="Segoe UI" panose="020B0502040204020203" pitchFamily="34" charset="0"/>
              </a:rPr>
              <a:t> </a:t>
            </a:r>
            <a:r>
              <a:rPr lang="ar-YE" sz="1600" dirty="0">
                <a:solidFill>
                  <a:srgbClr val="3D4957"/>
                </a:solidFill>
                <a:latin typeface="Segoe UI" panose="020B0502040204020203" pitchFamily="34" charset="0"/>
                <a:cs typeface="Segoe UI" panose="020B0502040204020203" pitchFamily="34" charset="0"/>
              </a:rPr>
              <a:t>التي تحدث، ويتطلب إعادة النظر في السلوك ليتفق مع اتجاهات العمل.</a:t>
            </a:r>
            <a:endParaRPr lang="ar-JO" sz="1600" dirty="0">
              <a:solidFill>
                <a:srgbClr val="3D4957"/>
              </a:solidFill>
              <a:latin typeface="Segoe UI" panose="020B0502040204020203" pitchFamily="34" charset="0"/>
              <a:cs typeface="Segoe UI" panose="020B0502040204020203" pitchFamily="34" charset="0"/>
            </a:endParaRPr>
          </a:p>
          <a:p>
            <a:pPr marL="342900" indent="-342900" algn="r" rtl="1">
              <a:lnSpc>
                <a:spcPct val="200000"/>
              </a:lnSpc>
              <a:buFont typeface="+mj-lt"/>
              <a:buAutoNum type="arabicParenR"/>
            </a:pPr>
            <a:r>
              <a:rPr lang="ar-YE" sz="1600" dirty="0">
                <a:solidFill>
                  <a:srgbClr val="3D4957"/>
                </a:solidFill>
                <a:latin typeface="Segoe UI" panose="020B0502040204020203" pitchFamily="34" charset="0"/>
                <a:cs typeface="Segoe UI" panose="020B0502040204020203" pitchFamily="34" charset="0"/>
              </a:rPr>
              <a:t> الاختيار والتعيين</a:t>
            </a:r>
            <a:r>
              <a:rPr lang="ar-JO" sz="1600" dirty="0">
                <a:solidFill>
                  <a:srgbClr val="3D4957"/>
                </a:solidFill>
                <a:latin typeface="Segoe UI" panose="020B0502040204020203" pitchFamily="34" charset="0"/>
                <a:cs typeface="Segoe UI" panose="020B0502040204020203" pitchFamily="34" charset="0"/>
              </a:rPr>
              <a:t>: </a:t>
            </a:r>
            <a:r>
              <a:rPr lang="ar-YE" sz="1600" dirty="0">
                <a:solidFill>
                  <a:srgbClr val="3D4957"/>
                </a:solidFill>
                <a:latin typeface="Segoe UI" panose="020B0502040204020203" pitchFamily="34" charset="0"/>
                <a:cs typeface="Segoe UI" panose="020B0502040204020203" pitchFamily="34" charset="0"/>
              </a:rPr>
              <a:t>وهو مدخل يعني باختيار أفضل المؤهلات والخبرات واستقطاب</a:t>
            </a:r>
            <a:r>
              <a:rPr lang="ar-JO" sz="1600" dirty="0">
                <a:solidFill>
                  <a:srgbClr val="3D4957"/>
                </a:solidFill>
                <a:latin typeface="Segoe UI" panose="020B0502040204020203" pitchFamily="34" charset="0"/>
                <a:cs typeface="Segoe UI" panose="020B0502040204020203" pitchFamily="34" charset="0"/>
              </a:rPr>
              <a:t> </a:t>
            </a:r>
            <a:r>
              <a:rPr lang="ar-YE" sz="1600" dirty="0">
                <a:solidFill>
                  <a:srgbClr val="3D4957"/>
                </a:solidFill>
                <a:latin typeface="Segoe UI" panose="020B0502040204020203" pitchFamily="34" charset="0"/>
                <a:cs typeface="Segoe UI" panose="020B0502040204020203" pitchFamily="34" charset="0"/>
              </a:rPr>
              <a:t>الكفاءات التي لديها قدرات تطويرية للعمل في التنظيم.</a:t>
            </a:r>
            <a:endParaRPr lang="ar-JO" sz="1600" dirty="0">
              <a:solidFill>
                <a:srgbClr val="3D4957"/>
              </a:solidFill>
              <a:latin typeface="Segoe UI" panose="020B0502040204020203" pitchFamily="34" charset="0"/>
              <a:cs typeface="Segoe UI" panose="020B0502040204020203" pitchFamily="34" charset="0"/>
            </a:endParaRPr>
          </a:p>
          <a:p>
            <a:pPr marL="342900" indent="-342900" algn="r" rtl="1">
              <a:lnSpc>
                <a:spcPct val="200000"/>
              </a:lnSpc>
              <a:buFont typeface="+mj-lt"/>
              <a:buAutoNum type="arabicParenR"/>
            </a:pPr>
            <a:r>
              <a:rPr lang="ar-YE" sz="1600" dirty="0">
                <a:solidFill>
                  <a:srgbClr val="3D4957"/>
                </a:solidFill>
                <a:latin typeface="Segoe UI" panose="020B0502040204020203" pitchFamily="34" charset="0"/>
                <a:cs typeface="Segoe UI" panose="020B0502040204020203" pitchFamily="34" charset="0"/>
              </a:rPr>
              <a:t>  الأجور والمكافآت والحوافز </a:t>
            </a:r>
            <a:r>
              <a:rPr lang="ar-JO" sz="1600" dirty="0">
                <a:solidFill>
                  <a:srgbClr val="3D4957"/>
                </a:solidFill>
                <a:latin typeface="Segoe UI" panose="020B0502040204020203" pitchFamily="34" charset="0"/>
                <a:cs typeface="Segoe UI" panose="020B0502040204020203" pitchFamily="34" charset="0"/>
              </a:rPr>
              <a:t>: </a:t>
            </a:r>
            <a:r>
              <a:rPr lang="ar-YE" sz="1600" dirty="0">
                <a:solidFill>
                  <a:srgbClr val="3D4957"/>
                </a:solidFill>
                <a:latin typeface="Segoe UI" panose="020B0502040204020203" pitchFamily="34" charset="0"/>
                <a:cs typeface="Segoe UI" panose="020B0502040204020203" pitchFamily="34" charset="0"/>
              </a:rPr>
              <a:t>ويتم السعي هنا لتطوير أنظمة الأجور والحوافز لوضع</a:t>
            </a:r>
            <a:r>
              <a:rPr lang="ar-JO" sz="1600" dirty="0">
                <a:solidFill>
                  <a:srgbClr val="3D4957"/>
                </a:solidFill>
                <a:latin typeface="Segoe UI" panose="020B0502040204020203" pitchFamily="34" charset="0"/>
                <a:cs typeface="Segoe UI" panose="020B0502040204020203" pitchFamily="34" charset="0"/>
              </a:rPr>
              <a:t> </a:t>
            </a:r>
            <a:r>
              <a:rPr lang="ar-YE" sz="1600" dirty="0">
                <a:solidFill>
                  <a:srgbClr val="3D4957"/>
                </a:solidFill>
                <a:latin typeface="Segoe UI" panose="020B0502040204020203" pitchFamily="34" charset="0"/>
                <a:cs typeface="Segoe UI" panose="020B0502040204020203" pitchFamily="34" charset="0"/>
              </a:rPr>
              <a:t>إنتاجية العناصر البشرية، وتنشيطها، وتحسين نوعيتها، والمساعدة في التوجه نحو التطوير.</a:t>
            </a:r>
            <a:endParaRPr lang="ar-JO" sz="1600" dirty="0">
              <a:solidFill>
                <a:srgbClr val="3D4957"/>
              </a:solidFill>
              <a:latin typeface="Segoe UI" panose="020B0502040204020203" pitchFamily="34" charset="0"/>
              <a:cs typeface="Segoe UI" panose="020B0502040204020203" pitchFamily="34" charset="0"/>
            </a:endParaRPr>
          </a:p>
          <a:p>
            <a:pPr marL="342900" indent="-342900" algn="r" rtl="1">
              <a:lnSpc>
                <a:spcPct val="200000"/>
              </a:lnSpc>
              <a:buFont typeface="+mj-lt"/>
              <a:buAutoNum type="arabicParenR"/>
            </a:pPr>
            <a:r>
              <a:rPr lang="ar-YE" sz="1600" dirty="0">
                <a:solidFill>
                  <a:srgbClr val="3D4957"/>
                </a:solidFill>
                <a:latin typeface="Segoe UI" panose="020B0502040204020203" pitchFamily="34" charset="0"/>
                <a:cs typeface="Segoe UI" panose="020B0502040204020203" pitchFamily="34" charset="0"/>
              </a:rPr>
              <a:t>مدخل النظم الشاملة</a:t>
            </a:r>
            <a:r>
              <a:rPr lang="ar-JO" sz="1600" dirty="0">
                <a:solidFill>
                  <a:srgbClr val="3D4957"/>
                </a:solidFill>
                <a:latin typeface="Segoe UI" panose="020B0502040204020203" pitchFamily="34" charset="0"/>
                <a:cs typeface="Segoe UI" panose="020B0502040204020203" pitchFamily="34" charset="0"/>
              </a:rPr>
              <a:t>:</a:t>
            </a:r>
            <a:r>
              <a:rPr lang="ar-YE" sz="1600" dirty="0">
                <a:solidFill>
                  <a:srgbClr val="3D4957"/>
                </a:solidFill>
                <a:latin typeface="Segoe UI" panose="020B0502040204020203" pitchFamily="34" charset="0"/>
                <a:cs typeface="Segoe UI" panose="020B0502040204020203" pitchFamily="34" charset="0"/>
              </a:rPr>
              <a:t> وهو يدرس المشكلات العمالية الفردية والجماعية، بالإضافة إلى نظم العمل وأساليبه وأهدافه بشكل مخطط وشامل كمعالجة للتطوير الإداري.</a:t>
            </a:r>
          </a:p>
        </p:txBody>
      </p:sp>
      <p:pic>
        <p:nvPicPr>
          <p:cNvPr id="5" name="Graphic 21">
            <a:extLst>
              <a:ext uri="{FF2B5EF4-FFF2-40B4-BE49-F238E27FC236}">
                <a16:creationId xmlns:a16="http://schemas.microsoft.com/office/drawing/2014/main" xmlns="" id="{3312848E-620E-1062-A591-46F4519ADE2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xmlns="" id="{4444DB30-74E4-4893-49B3-95352BE8B75A}"/>
              </a:ext>
            </a:extLst>
          </p:cNvPr>
          <p:cNvSpPr txBox="1"/>
          <p:nvPr/>
        </p:nvSpPr>
        <p:spPr>
          <a:xfrm>
            <a:off x="3247696" y="769975"/>
            <a:ext cx="6274676" cy="369332"/>
          </a:xfrm>
          <a:prstGeom prst="rect">
            <a:avLst/>
          </a:prstGeom>
          <a:noFill/>
        </p:spPr>
        <p:txBody>
          <a:bodyPr wrap="square">
            <a:spAutoFit/>
          </a:bodyPr>
          <a:lstStyle/>
          <a:p>
            <a:pPr algn="ctr"/>
            <a:r>
              <a:rPr lang="ar-JO" dirty="0">
                <a:solidFill>
                  <a:srgbClr val="00B0F0"/>
                </a:solidFill>
                <a:latin typeface="Segoe UI" panose="020B0502040204020203" pitchFamily="34" charset="0"/>
                <a:cs typeface="Segoe UI" panose="020B0502040204020203" pitchFamily="34" charset="0"/>
              </a:rPr>
              <a:t>أساليب التطوير التنظيمي</a:t>
            </a:r>
            <a:endParaRPr lang="en-US" sz="2000" dirty="0">
              <a:solidFill>
                <a:srgbClr val="00B0F0"/>
              </a:solidFill>
              <a:latin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1852816825"/>
      </p:ext>
    </p:extLst>
  </p:cSld>
  <p:clrMapOvr>
    <a:masterClrMapping/>
  </p:clrMapOvr>
  <mc:AlternateContent xmlns:mc="http://schemas.openxmlformats.org/markup-compatibility/2006" xmlns:p14="http://schemas.microsoft.com/office/powerpoint/2010/main">
    <mc:Choice Requires="p14">
      <p:transition spd="slow" p14:dur="2000" advTm="97464"/>
    </mc:Choice>
    <mc:Fallback xmlns="">
      <p:transition spd="slow" advTm="97464"/>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324F2A57-F0C5-9D3E-DD82-534115F9EF5A}"/>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xmlns="" id="{01CAF13C-4397-1F3A-447F-8BA133D12267}"/>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xmlns="" id="{39DFE0B7-2787-AA22-0E98-8395A722664E}"/>
              </a:ext>
            </a:extLst>
          </p:cNvPr>
          <p:cNvSpPr/>
          <p:nvPr/>
        </p:nvSpPr>
        <p:spPr>
          <a:xfrm>
            <a:off x="747958" y="1430183"/>
            <a:ext cx="10951434" cy="443390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200000"/>
              </a:lnSpc>
            </a:pPr>
            <a:r>
              <a:rPr lang="ar-JO" sz="1600" dirty="0">
                <a:solidFill>
                  <a:srgbClr val="3D4957"/>
                </a:solidFill>
                <a:latin typeface="Segoe UI" panose="020B0502040204020203" pitchFamily="34" charset="0"/>
                <a:cs typeface="Segoe UI" panose="020B0502040204020203" pitchFamily="34" charset="0"/>
              </a:rPr>
              <a:t>5) </a:t>
            </a:r>
            <a:r>
              <a:rPr lang="ar-YE" sz="1600" dirty="0">
                <a:solidFill>
                  <a:srgbClr val="3D4957"/>
                </a:solidFill>
                <a:latin typeface="Segoe UI" panose="020B0502040204020203" pitchFamily="34" charset="0"/>
                <a:cs typeface="Segoe UI" panose="020B0502040204020203" pitchFamily="34" charset="0"/>
              </a:rPr>
              <a:t>توصيف وتصنيف الوظائف ويتم من خلاله تحديد المهارات والمؤهلات والواجبات الملحقة بكل وظيفة، وهذا يساعد على اختيار أنسب الكفاءات في إطار تطوير الكفاءات البشرية</a:t>
            </a:r>
            <a:endParaRPr lang="ar-JO" sz="1600" dirty="0">
              <a:solidFill>
                <a:srgbClr val="3D4957"/>
              </a:solidFill>
              <a:latin typeface="Segoe UI" panose="020B0502040204020203" pitchFamily="34" charset="0"/>
              <a:cs typeface="Segoe UI" panose="020B0502040204020203" pitchFamily="34" charset="0"/>
            </a:endParaRPr>
          </a:p>
          <a:p>
            <a:pPr algn="r" rtl="1">
              <a:lnSpc>
                <a:spcPct val="200000"/>
              </a:lnSpc>
            </a:pPr>
            <a:r>
              <a:rPr lang="ar-JO" sz="1600" dirty="0">
                <a:solidFill>
                  <a:srgbClr val="3D4957"/>
                </a:solidFill>
                <a:latin typeface="Segoe UI" panose="020B0502040204020203" pitchFamily="34" charset="0"/>
                <a:cs typeface="Segoe UI" panose="020B0502040204020203" pitchFamily="34" charset="0"/>
              </a:rPr>
              <a:t>6) </a:t>
            </a:r>
            <a:r>
              <a:rPr lang="ar-YE" sz="1600" dirty="0">
                <a:solidFill>
                  <a:srgbClr val="3D4957"/>
                </a:solidFill>
                <a:latin typeface="Segoe UI" panose="020B0502040204020203" pitchFamily="34" charset="0"/>
                <a:cs typeface="Segoe UI" panose="020B0502040204020203" pitchFamily="34" charset="0"/>
              </a:rPr>
              <a:t>تبسيط الإجراءات وعلى أساسها التأكد من سلامة الإجراءات، وتطابقهما مع الأهداف وتعديلها بما يتناسب مع التطورات في المحيط، واختصار الوقت الذي تحتاجه، والتخلص من الخطوات 6 غير الضرورية فيها</a:t>
            </a:r>
            <a:r>
              <a:rPr lang="ar-JO" sz="1600" dirty="0">
                <a:solidFill>
                  <a:srgbClr val="3D4957"/>
                </a:solidFill>
                <a:latin typeface="Segoe UI" panose="020B0502040204020203" pitchFamily="34" charset="0"/>
                <a:cs typeface="Segoe UI" panose="020B0502040204020203" pitchFamily="34" charset="0"/>
              </a:rPr>
              <a:t>.</a:t>
            </a:r>
          </a:p>
          <a:p>
            <a:pPr algn="r" rtl="1">
              <a:lnSpc>
                <a:spcPct val="200000"/>
              </a:lnSpc>
            </a:pPr>
            <a:r>
              <a:rPr lang="ar-JO" sz="1600" dirty="0">
                <a:solidFill>
                  <a:srgbClr val="3D4957"/>
                </a:solidFill>
                <a:latin typeface="Segoe UI" panose="020B0502040204020203" pitchFamily="34" charset="0"/>
                <a:cs typeface="Segoe UI" panose="020B0502040204020203" pitchFamily="34" charset="0"/>
              </a:rPr>
              <a:t>7) </a:t>
            </a:r>
            <a:r>
              <a:rPr lang="ar-YE" sz="1600" dirty="0">
                <a:solidFill>
                  <a:srgbClr val="3D4957"/>
                </a:solidFill>
                <a:latin typeface="Segoe UI" panose="020B0502040204020203" pitchFamily="34" charset="0"/>
                <a:cs typeface="Segoe UI" panose="020B0502040204020203" pitchFamily="34" charset="0"/>
              </a:rPr>
              <a:t> القوانين والأنظمة ويتم من خلالهم إصدار قوانين جديدة، أو تعديل القديمة منهم التدعم حركة التطوير، مع ما يلزم هذه القوانين من لوائح مفسرة، وعادة تختص بتنظيم المؤسسات إنشائها، أو نشاطاتها، وواجباتها، وإدارتها. </a:t>
            </a:r>
            <a:endParaRPr lang="ar-JO" sz="1600" dirty="0">
              <a:solidFill>
                <a:srgbClr val="3D4957"/>
              </a:solidFill>
              <a:latin typeface="Segoe UI" panose="020B0502040204020203" pitchFamily="34" charset="0"/>
              <a:cs typeface="Segoe UI" panose="020B0502040204020203" pitchFamily="34" charset="0"/>
            </a:endParaRPr>
          </a:p>
          <a:p>
            <a:pPr algn="r" rtl="1">
              <a:lnSpc>
                <a:spcPct val="200000"/>
              </a:lnSpc>
            </a:pPr>
            <a:r>
              <a:rPr lang="ar-JO" sz="1600" dirty="0">
                <a:solidFill>
                  <a:srgbClr val="3D4957"/>
                </a:solidFill>
                <a:latin typeface="Segoe UI" panose="020B0502040204020203" pitchFamily="34" charset="0"/>
                <a:cs typeface="Segoe UI" panose="020B0502040204020203" pitchFamily="34" charset="0"/>
              </a:rPr>
              <a:t>8) ا</a:t>
            </a:r>
            <a:r>
              <a:rPr lang="ar-YE" sz="1600" dirty="0">
                <a:solidFill>
                  <a:srgbClr val="3D4957"/>
                </a:solidFill>
                <a:latin typeface="Segoe UI" panose="020B0502040204020203" pitchFamily="34" charset="0"/>
                <a:cs typeface="Segoe UI" panose="020B0502040204020203" pitchFamily="34" charset="0"/>
              </a:rPr>
              <a:t>لهياكل التنظيمية ويتم هنا معالجة الاختصاصات والصلاحيات، وعلاقة الأقسام مع بعضها، ووجود تشكيلات إدارية مترابطة، وتسلسل هرمي لكل مستوى إداري</a:t>
            </a:r>
          </a:p>
        </p:txBody>
      </p:sp>
      <p:pic>
        <p:nvPicPr>
          <p:cNvPr id="5" name="Graphic 21">
            <a:extLst>
              <a:ext uri="{FF2B5EF4-FFF2-40B4-BE49-F238E27FC236}">
                <a16:creationId xmlns:a16="http://schemas.microsoft.com/office/drawing/2014/main" xmlns="" id="{57B285E5-FF78-B3DF-0E8B-0F367E71368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xmlns="" id="{293A3235-815B-4FDE-4755-28F844AD221E}"/>
              </a:ext>
            </a:extLst>
          </p:cNvPr>
          <p:cNvSpPr txBox="1"/>
          <p:nvPr/>
        </p:nvSpPr>
        <p:spPr>
          <a:xfrm>
            <a:off x="3247696" y="769975"/>
            <a:ext cx="6274676" cy="369332"/>
          </a:xfrm>
          <a:prstGeom prst="rect">
            <a:avLst/>
          </a:prstGeom>
          <a:noFill/>
        </p:spPr>
        <p:txBody>
          <a:bodyPr wrap="square">
            <a:spAutoFit/>
          </a:bodyPr>
          <a:lstStyle/>
          <a:p>
            <a:pPr algn="ctr"/>
            <a:r>
              <a:rPr lang="ar-JO" dirty="0">
                <a:solidFill>
                  <a:srgbClr val="00B0F0"/>
                </a:solidFill>
                <a:latin typeface="Segoe UI" panose="020B0502040204020203" pitchFamily="34" charset="0"/>
                <a:cs typeface="Segoe UI" panose="020B0502040204020203" pitchFamily="34" charset="0"/>
              </a:rPr>
              <a:t>أساليب التطوير التنظيمي</a:t>
            </a:r>
            <a:endParaRPr lang="en-US" sz="2000" dirty="0">
              <a:solidFill>
                <a:srgbClr val="00B0F0"/>
              </a:solidFill>
              <a:latin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460054465"/>
      </p:ext>
    </p:extLst>
  </p:cSld>
  <p:clrMapOvr>
    <a:masterClrMapping/>
  </p:clrMapOvr>
  <mc:AlternateContent xmlns:mc="http://schemas.openxmlformats.org/markup-compatibility/2006" xmlns:p14="http://schemas.microsoft.com/office/powerpoint/2010/main">
    <mc:Choice Requires="p14">
      <p:transition spd="slow" p14:dur="2000" advTm="108615"/>
    </mc:Choice>
    <mc:Fallback xmlns="">
      <p:transition spd="slow" advTm="108615"/>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Rectangle: Rounded Corners 9">
            <a:extLst>
              <a:ext uri="{FF2B5EF4-FFF2-40B4-BE49-F238E27FC236}">
                <a16:creationId xmlns:a16="http://schemas.microsoft.com/office/drawing/2014/main" xmlns="" id="{A7980822-291A-932B-C021-831A2AC34463}"/>
              </a:ext>
            </a:extLst>
          </p:cNvPr>
          <p:cNvSpPr/>
          <p:nvPr/>
        </p:nvSpPr>
        <p:spPr>
          <a:xfrm>
            <a:off x="3815133" y="1257590"/>
            <a:ext cx="6873765" cy="4870206"/>
          </a:xfrm>
          <a:prstGeom prst="roundRect">
            <a:avLst/>
          </a:prstGeom>
          <a:solidFill>
            <a:schemeClr val="bg1"/>
          </a:solidFill>
          <a:ln w="57150">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aphicFrame>
        <p:nvGraphicFramePr>
          <p:cNvPr id="11" name="Diagram 10">
            <a:extLst>
              <a:ext uri="{FF2B5EF4-FFF2-40B4-BE49-F238E27FC236}">
                <a16:creationId xmlns:a16="http://schemas.microsoft.com/office/drawing/2014/main" xmlns="" id="{C2C43DD5-AD1A-5A8A-FAA9-7B85F630A266}"/>
              </a:ext>
            </a:extLst>
          </p:cNvPr>
          <p:cNvGraphicFramePr/>
          <p:nvPr>
            <p:extLst>
              <p:ext uri="{D42A27DB-BD31-4B8C-83A1-F6EECF244321}">
                <p14:modId xmlns:p14="http://schemas.microsoft.com/office/powerpoint/2010/main" val="1488763464"/>
              </p:ext>
            </p:extLst>
          </p:nvPr>
        </p:nvGraphicFramePr>
        <p:xfrm>
          <a:off x="3188015" y="1423284"/>
          <a:ext cx="8128000" cy="45932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5" name="Rectangle: Rounded Corners 14">
            <a:extLst>
              <a:ext uri="{FF2B5EF4-FFF2-40B4-BE49-F238E27FC236}">
                <a16:creationId xmlns:a16="http://schemas.microsoft.com/office/drawing/2014/main" xmlns="" id="{E9F18B94-924A-67A0-AC5B-8D395DEA054A}"/>
              </a:ext>
            </a:extLst>
          </p:cNvPr>
          <p:cNvSpPr/>
          <p:nvPr/>
        </p:nvSpPr>
        <p:spPr>
          <a:xfrm>
            <a:off x="1157765" y="1161833"/>
            <a:ext cx="3909849" cy="1237679"/>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rtl="1">
              <a:lnSpc>
                <a:spcPct val="200000"/>
              </a:lnSpc>
            </a:pPr>
            <a:r>
              <a:rPr lang="ar-JO" sz="1800">
                <a:solidFill>
                  <a:srgbClr val="00B0F0"/>
                </a:solidFill>
                <a:latin typeface="Alexandria Black" pitchFamily="2" charset="-78"/>
                <a:cs typeface="Alexandria Black" pitchFamily="2" charset="-78"/>
              </a:rPr>
              <a:t>محاور التطوير التنظيمي</a:t>
            </a:r>
            <a:endParaRPr lang="ar-JO" sz="1400" dirty="0">
              <a:solidFill>
                <a:schemeClr val="tx1"/>
              </a:solidFill>
              <a:latin typeface="Alexandria Light" pitchFamily="2" charset="-78"/>
              <a:cs typeface="Alexandria Light" pitchFamily="2" charset="-78"/>
            </a:endParaRPr>
          </a:p>
        </p:txBody>
      </p:sp>
    </p:spTree>
    <p:extLst>
      <p:ext uri="{BB962C8B-B14F-4D97-AF65-F5344CB8AC3E}">
        <p14:creationId xmlns:p14="http://schemas.microsoft.com/office/powerpoint/2010/main" val="3068617964"/>
      </p:ext>
    </p:extLst>
  </p:cSld>
  <p:clrMapOvr>
    <a:masterClrMapping/>
  </p:clrMapOvr>
  <mc:AlternateContent xmlns:mc="http://schemas.openxmlformats.org/markup-compatibility/2006" xmlns:p14="http://schemas.microsoft.com/office/powerpoint/2010/main">
    <mc:Choice Requires="p14">
      <p:transition spd="slow" p14:dur="2000" advTm="38726"/>
    </mc:Choice>
    <mc:Fallback xmlns="">
      <p:transition spd="slow" advTm="38726"/>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AED5B25D-75FD-5EF9-64A3-8A818419C448}"/>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xmlns="" id="{6001D840-EF33-BDA7-AE34-FFE30ED13410}"/>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xmlns="" id="{07BE22D8-757D-08F5-DC9A-E51E5DB12496}"/>
              </a:ext>
            </a:extLst>
          </p:cNvPr>
          <p:cNvSpPr/>
          <p:nvPr/>
        </p:nvSpPr>
        <p:spPr>
          <a:xfrm>
            <a:off x="1142889" y="1352149"/>
            <a:ext cx="10247805" cy="479145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250000"/>
              </a:lnSpc>
            </a:pPr>
            <a:endParaRPr lang="ar-YE" sz="1600" dirty="0">
              <a:solidFill>
                <a:srgbClr val="3D4957"/>
              </a:solidFill>
              <a:latin typeface="Alexandria Light" pitchFamily="2" charset="-78"/>
              <a:cs typeface="Alexandria Light" pitchFamily="2" charset="-78"/>
            </a:endParaRPr>
          </a:p>
        </p:txBody>
      </p:sp>
      <p:pic>
        <p:nvPicPr>
          <p:cNvPr id="5" name="Graphic 21">
            <a:extLst>
              <a:ext uri="{FF2B5EF4-FFF2-40B4-BE49-F238E27FC236}">
                <a16:creationId xmlns:a16="http://schemas.microsoft.com/office/drawing/2014/main" xmlns="" id="{00DEAB0B-0A21-453C-504B-33D1C4E8D11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6" name="TextBox 5">
            <a:extLst>
              <a:ext uri="{FF2B5EF4-FFF2-40B4-BE49-F238E27FC236}">
                <a16:creationId xmlns:a16="http://schemas.microsoft.com/office/drawing/2014/main" xmlns="" id="{2E29270A-4A7A-EA70-18C9-1E58651936F1}"/>
              </a:ext>
            </a:extLst>
          </p:cNvPr>
          <p:cNvSpPr txBox="1"/>
          <p:nvPr/>
        </p:nvSpPr>
        <p:spPr>
          <a:xfrm>
            <a:off x="4209391" y="523759"/>
            <a:ext cx="5055233" cy="646331"/>
          </a:xfrm>
          <a:prstGeom prst="rect">
            <a:avLst/>
          </a:prstGeom>
          <a:noFill/>
        </p:spPr>
        <p:txBody>
          <a:bodyPr wrap="square" rtlCol="0">
            <a:spAutoFit/>
          </a:bodyPr>
          <a:lstStyle/>
          <a:p>
            <a:pPr algn="ctr" rtl="1">
              <a:lnSpc>
                <a:spcPct val="200000"/>
              </a:lnSpc>
            </a:pPr>
            <a:r>
              <a:rPr lang="ar-JO" sz="1800" dirty="0">
                <a:solidFill>
                  <a:srgbClr val="00B0F0"/>
                </a:solidFill>
                <a:latin typeface="Segoe UI" panose="020B0502040204020203" pitchFamily="34" charset="0"/>
                <a:cs typeface="Segoe UI" panose="020B0502040204020203" pitchFamily="34" charset="0"/>
              </a:rPr>
              <a:t>المحور الأول : المستفيد من التطوير</a:t>
            </a:r>
            <a:endParaRPr lang="ar-JO" sz="1400" dirty="0">
              <a:solidFill>
                <a:schemeClr val="tx1"/>
              </a:solidFill>
              <a:latin typeface="Segoe UI" panose="020B0502040204020203" pitchFamily="34" charset="0"/>
              <a:cs typeface="Segoe UI" panose="020B0502040204020203" pitchFamily="34" charset="0"/>
            </a:endParaRPr>
          </a:p>
        </p:txBody>
      </p:sp>
      <p:graphicFrame>
        <p:nvGraphicFramePr>
          <p:cNvPr id="9" name="Diagram 8">
            <a:extLst>
              <a:ext uri="{FF2B5EF4-FFF2-40B4-BE49-F238E27FC236}">
                <a16:creationId xmlns:a16="http://schemas.microsoft.com/office/drawing/2014/main" xmlns="" id="{BA3DA695-2CE3-FF8C-03B7-C051FFFE69F1}"/>
              </a:ext>
            </a:extLst>
          </p:cNvPr>
          <p:cNvGraphicFramePr/>
          <p:nvPr>
            <p:extLst>
              <p:ext uri="{D42A27DB-BD31-4B8C-83A1-F6EECF244321}">
                <p14:modId xmlns:p14="http://schemas.microsoft.com/office/powerpoint/2010/main" val="4176736296"/>
              </p:ext>
            </p:extLst>
          </p:nvPr>
        </p:nvGraphicFramePr>
        <p:xfrm>
          <a:off x="1324303" y="1111516"/>
          <a:ext cx="9724807" cy="47120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88304750"/>
      </p:ext>
    </p:extLst>
  </p:cSld>
  <p:clrMapOvr>
    <a:masterClrMapping/>
  </p:clrMapOvr>
  <mc:AlternateContent xmlns:mc="http://schemas.openxmlformats.org/markup-compatibility/2006" xmlns:p14="http://schemas.microsoft.com/office/powerpoint/2010/main">
    <mc:Choice Requires="p14">
      <p:transition spd="slow" p14:dur="2000" advTm="57679"/>
    </mc:Choice>
    <mc:Fallback xmlns="">
      <p:transition spd="slow" advTm="57679"/>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74967B28-090D-C651-CBBD-618AF1DE41CB}"/>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xmlns="" id="{CEA8D713-6154-62EA-272F-81B5CDF51738}"/>
              </a:ext>
            </a:extLst>
          </p:cNvPr>
          <p:cNvSpPr/>
          <p:nvPr/>
        </p:nvSpPr>
        <p:spPr>
          <a:xfrm>
            <a:off x="2626178" y="478625"/>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xmlns="" id="{8DB4B019-86E6-A3A8-B661-8CBE19634749}"/>
              </a:ext>
            </a:extLst>
          </p:cNvPr>
          <p:cNvSpPr/>
          <p:nvPr/>
        </p:nvSpPr>
        <p:spPr>
          <a:xfrm>
            <a:off x="746180" y="1155183"/>
            <a:ext cx="10699640" cy="499481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gn="r" rtl="1">
              <a:lnSpc>
                <a:spcPct val="200000"/>
              </a:lnSpc>
              <a:buFont typeface="+mj-lt"/>
              <a:buAutoNum type="arabicPeriod"/>
            </a:pPr>
            <a:r>
              <a:rPr lang="ar-YE" sz="1800" b="0" i="0" u="none" strike="noStrike" baseline="0" dirty="0">
                <a:solidFill>
                  <a:schemeClr val="tx1"/>
                </a:solidFill>
                <a:latin typeface="Segoe UI" panose="020B0502040204020203" pitchFamily="34" charset="0"/>
                <a:cs typeface="Segoe UI" panose="020B0502040204020203" pitchFamily="34" charset="0"/>
              </a:rPr>
              <a:t>إحداث التغيير الهيكلى</a:t>
            </a:r>
            <a:r>
              <a:rPr lang="ar-JO" sz="1800" b="0" i="0" u="none" strike="noStrike" baseline="0" dirty="0">
                <a:solidFill>
                  <a:schemeClr val="tx1"/>
                </a:solidFill>
                <a:latin typeface="Segoe UI" panose="020B0502040204020203" pitchFamily="34" charset="0"/>
                <a:cs typeface="Segoe UI" panose="020B0502040204020203" pitchFamily="34" charset="0"/>
              </a:rPr>
              <a:t> </a:t>
            </a:r>
            <a:r>
              <a:rPr lang="ar-YE" sz="1800" b="0" i="0" u="none" strike="noStrike" baseline="0" dirty="0">
                <a:solidFill>
                  <a:schemeClr val="tx1"/>
                </a:solidFill>
                <a:latin typeface="Segoe UI" panose="020B0502040204020203" pitchFamily="34" charset="0"/>
                <a:cs typeface="Segoe UI" panose="020B0502040204020203" pitchFamily="34" charset="0"/>
              </a:rPr>
              <a:t>( تغيير الهيكل العام</a:t>
            </a:r>
            <a:r>
              <a:rPr lang="ar-JO" sz="1800" b="0" i="0" u="none" strike="noStrike" baseline="0" dirty="0">
                <a:solidFill>
                  <a:schemeClr val="tx1"/>
                </a:solidFill>
                <a:latin typeface="Segoe UI" panose="020B0502040204020203" pitchFamily="34" charset="0"/>
                <a:cs typeface="Segoe UI" panose="020B0502040204020203" pitchFamily="34" charset="0"/>
              </a:rPr>
              <a:t> </a:t>
            </a:r>
            <a:r>
              <a:rPr lang="ar-YE" sz="1800" b="0" i="0" u="none" strike="noStrike" baseline="0" dirty="0">
                <a:solidFill>
                  <a:schemeClr val="tx1"/>
                </a:solidFill>
                <a:latin typeface="Segoe UI" panose="020B0502040204020203" pitchFamily="34" charset="0"/>
                <a:cs typeface="Segoe UI" panose="020B0502040204020203" pitchFamily="34" charset="0"/>
              </a:rPr>
              <a:t>وقنوات الاتصال وتدفق</a:t>
            </a:r>
            <a:r>
              <a:rPr lang="ar-JO" sz="1800" b="0" i="0" u="none" strike="noStrike" baseline="0" dirty="0">
                <a:solidFill>
                  <a:schemeClr val="tx1"/>
                </a:solidFill>
                <a:latin typeface="Segoe UI" panose="020B0502040204020203" pitchFamily="34" charset="0"/>
                <a:cs typeface="Segoe UI" panose="020B0502040204020203" pitchFamily="34" charset="0"/>
              </a:rPr>
              <a:t> </a:t>
            </a:r>
            <a:r>
              <a:rPr lang="ar-YE" sz="1800" b="0" i="0" u="none" strike="noStrike" baseline="0" dirty="0">
                <a:solidFill>
                  <a:schemeClr val="tx1"/>
                </a:solidFill>
                <a:latin typeface="Segoe UI" panose="020B0502040204020203" pitchFamily="34" charset="0"/>
                <a:cs typeface="Segoe UI" panose="020B0502040204020203" pitchFamily="34" charset="0"/>
              </a:rPr>
              <a:t>السلطة ، والعلاقات</a:t>
            </a:r>
            <a:r>
              <a:rPr lang="ar-JO" sz="1800" b="0" i="0" u="none" strike="noStrike" baseline="0" dirty="0">
                <a:solidFill>
                  <a:schemeClr val="tx1"/>
                </a:solidFill>
                <a:latin typeface="Segoe UI" panose="020B0502040204020203" pitchFamily="34" charset="0"/>
                <a:cs typeface="Segoe UI" panose="020B0502040204020203" pitchFamily="34" charset="0"/>
              </a:rPr>
              <a:t> </a:t>
            </a:r>
            <a:r>
              <a:rPr lang="ar-YE" sz="1800" b="0" i="0" u="none" strike="noStrike" baseline="0" dirty="0">
                <a:solidFill>
                  <a:schemeClr val="tx1"/>
                </a:solidFill>
                <a:latin typeface="Segoe UI" panose="020B0502040204020203" pitchFamily="34" charset="0"/>
                <a:cs typeface="Segoe UI" panose="020B0502040204020203" pitchFamily="34" charset="0"/>
              </a:rPr>
              <a:t>التبعية وتقسيمات العمل</a:t>
            </a:r>
            <a:r>
              <a:rPr lang="ar-JO" sz="1800" b="0" i="0" u="none" strike="noStrike" baseline="0" dirty="0">
                <a:solidFill>
                  <a:schemeClr val="tx1"/>
                </a:solidFill>
                <a:latin typeface="Segoe UI" panose="020B0502040204020203" pitchFamily="34" charset="0"/>
                <a:cs typeface="Segoe UI" panose="020B0502040204020203" pitchFamily="34" charset="0"/>
              </a:rPr>
              <a:t> </a:t>
            </a:r>
            <a:r>
              <a:rPr lang="ar-YE" sz="1800" b="0" i="0" u="none" strike="noStrike" baseline="0" dirty="0">
                <a:solidFill>
                  <a:schemeClr val="tx1"/>
                </a:solidFill>
                <a:latin typeface="Segoe UI" panose="020B0502040204020203" pitchFamily="34" charset="0"/>
                <a:cs typeface="Segoe UI" panose="020B0502040204020203" pitchFamily="34" charset="0"/>
              </a:rPr>
              <a:t>وتصميم الوظائف)</a:t>
            </a:r>
          </a:p>
          <a:p>
            <a:pPr marL="342900" indent="-342900" algn="r" rtl="1">
              <a:lnSpc>
                <a:spcPct val="200000"/>
              </a:lnSpc>
              <a:buFont typeface="+mj-lt"/>
              <a:buAutoNum type="arabicPeriod"/>
            </a:pPr>
            <a:r>
              <a:rPr lang="ar-YE" sz="1800" b="0" i="0" u="none" strike="noStrike" baseline="0" dirty="0">
                <a:solidFill>
                  <a:schemeClr val="tx1"/>
                </a:solidFill>
                <a:latin typeface="Segoe UI" panose="020B0502040204020203" pitchFamily="34" charset="0"/>
                <a:cs typeface="Segoe UI" panose="020B0502040204020203" pitchFamily="34" charset="0"/>
              </a:rPr>
              <a:t>إحداث التغيير الفكرى</a:t>
            </a:r>
            <a:r>
              <a:rPr lang="ar-JO" sz="1800" b="0" i="0" u="none" strike="noStrike" baseline="0" dirty="0">
                <a:solidFill>
                  <a:schemeClr val="tx1"/>
                </a:solidFill>
                <a:latin typeface="Segoe UI" panose="020B0502040204020203" pitchFamily="34" charset="0"/>
                <a:cs typeface="Segoe UI" panose="020B0502040204020203" pitchFamily="34" charset="0"/>
              </a:rPr>
              <a:t> </a:t>
            </a:r>
            <a:r>
              <a:rPr lang="ar-YE" sz="1800" b="0" i="0" u="none" strike="noStrike" baseline="0" dirty="0">
                <a:solidFill>
                  <a:schemeClr val="tx1"/>
                </a:solidFill>
                <a:latin typeface="Segoe UI" panose="020B0502040204020203" pitchFamily="34" charset="0"/>
                <a:cs typeface="Segoe UI" panose="020B0502040204020203" pitchFamily="34" charset="0"/>
              </a:rPr>
              <a:t>(تغيير أسلوب التفكير ،</a:t>
            </a:r>
            <a:r>
              <a:rPr lang="ar-JO" sz="1800" b="0" i="0" u="none" strike="noStrike" baseline="0" dirty="0">
                <a:solidFill>
                  <a:schemeClr val="tx1"/>
                </a:solidFill>
                <a:latin typeface="Segoe UI" panose="020B0502040204020203" pitchFamily="34" charset="0"/>
                <a:cs typeface="Segoe UI" panose="020B0502040204020203" pitchFamily="34" charset="0"/>
              </a:rPr>
              <a:t> </a:t>
            </a:r>
            <a:r>
              <a:rPr lang="ar-YE" sz="1800" b="0" i="0" u="none" strike="noStrike" baseline="0" dirty="0">
                <a:solidFill>
                  <a:schemeClr val="tx1"/>
                </a:solidFill>
                <a:latin typeface="Segoe UI" panose="020B0502040204020203" pitchFamily="34" charset="0"/>
                <a:cs typeface="Segoe UI" panose="020B0502040204020203" pitchFamily="34" charset="0"/>
              </a:rPr>
              <a:t>تغيير فى</a:t>
            </a:r>
            <a:r>
              <a:rPr lang="ar-JO" sz="1800" b="0" i="0" u="none" strike="noStrike" baseline="0" dirty="0">
                <a:solidFill>
                  <a:schemeClr val="tx1"/>
                </a:solidFill>
                <a:latin typeface="Segoe UI" panose="020B0502040204020203" pitchFamily="34" charset="0"/>
                <a:cs typeface="Segoe UI" panose="020B0502040204020203" pitchFamily="34" charset="0"/>
              </a:rPr>
              <a:t> </a:t>
            </a:r>
            <a:r>
              <a:rPr lang="ar-YE" sz="1800" b="0" i="0" u="none" strike="noStrike" baseline="0" dirty="0">
                <a:solidFill>
                  <a:schemeClr val="tx1"/>
                </a:solidFill>
                <a:latin typeface="Segoe UI" panose="020B0502040204020203" pitchFamily="34" charset="0"/>
                <a:cs typeface="Segoe UI" panose="020B0502040204020203" pitchFamily="34" charset="0"/>
              </a:rPr>
              <a:t>الإدراك والموقف</a:t>
            </a:r>
            <a:r>
              <a:rPr lang="ar-JO" sz="1800" b="0" i="0" u="none" strike="noStrike" baseline="0" dirty="0">
                <a:solidFill>
                  <a:schemeClr val="tx1"/>
                </a:solidFill>
                <a:latin typeface="Segoe UI" panose="020B0502040204020203" pitchFamily="34" charset="0"/>
                <a:cs typeface="Segoe UI" panose="020B0502040204020203" pitchFamily="34" charset="0"/>
              </a:rPr>
              <a:t> </a:t>
            </a:r>
            <a:r>
              <a:rPr lang="ar-YE" sz="1800" b="0" i="0" u="none" strike="noStrike" baseline="0" dirty="0">
                <a:solidFill>
                  <a:schemeClr val="tx1"/>
                </a:solidFill>
                <a:latin typeface="Segoe UI" panose="020B0502040204020203" pitchFamily="34" charset="0"/>
                <a:cs typeface="Segoe UI" panose="020B0502040204020203" pitchFamily="34" charset="0"/>
              </a:rPr>
              <a:t>والمشاعر</a:t>
            </a:r>
            <a:r>
              <a:rPr lang="ar-JO" sz="1800" b="0" i="0" u="none" strike="noStrike" baseline="0" dirty="0">
                <a:solidFill>
                  <a:schemeClr val="tx1"/>
                </a:solidFill>
                <a:latin typeface="Segoe UI" panose="020B0502040204020203" pitchFamily="34" charset="0"/>
                <a:cs typeface="Segoe UI" panose="020B0502040204020203" pitchFamily="34" charset="0"/>
              </a:rPr>
              <a:t>)</a:t>
            </a:r>
            <a:endParaRPr lang="ar-YE" sz="1800" b="0" i="0" u="none" strike="noStrike" baseline="0" dirty="0">
              <a:solidFill>
                <a:schemeClr val="tx1"/>
              </a:solidFill>
              <a:latin typeface="Segoe UI" panose="020B0502040204020203" pitchFamily="34" charset="0"/>
              <a:cs typeface="Segoe UI" panose="020B0502040204020203" pitchFamily="34" charset="0"/>
            </a:endParaRPr>
          </a:p>
          <a:p>
            <a:pPr marL="342900" indent="-342900" algn="r" rtl="1">
              <a:lnSpc>
                <a:spcPct val="200000"/>
              </a:lnSpc>
              <a:buFont typeface="+mj-lt"/>
              <a:buAutoNum type="arabicPeriod"/>
            </a:pPr>
            <a:r>
              <a:rPr lang="ar-YE" sz="1800" b="0" i="0" u="none" strike="noStrike" baseline="0" dirty="0">
                <a:solidFill>
                  <a:schemeClr val="tx1"/>
                </a:solidFill>
                <a:latin typeface="Segoe UI" panose="020B0502040204020203" pitchFamily="34" charset="0"/>
                <a:cs typeface="Segoe UI" panose="020B0502040204020203" pitchFamily="34" charset="0"/>
              </a:rPr>
              <a:t>إحداث التغيير الاجرائى</a:t>
            </a:r>
            <a:r>
              <a:rPr lang="ar-JO" sz="1800" b="0" i="0" u="none" strike="noStrike" baseline="0" dirty="0">
                <a:solidFill>
                  <a:schemeClr val="tx1"/>
                </a:solidFill>
                <a:latin typeface="Segoe UI" panose="020B0502040204020203" pitchFamily="34" charset="0"/>
                <a:cs typeface="Segoe UI" panose="020B0502040204020203" pitchFamily="34" charset="0"/>
              </a:rPr>
              <a:t> </a:t>
            </a:r>
            <a:r>
              <a:rPr lang="ar-YE" sz="1800" b="0" i="0" u="none" strike="noStrike" baseline="0" dirty="0">
                <a:solidFill>
                  <a:schemeClr val="tx1"/>
                </a:solidFill>
                <a:latin typeface="Segoe UI" panose="020B0502040204020203" pitchFamily="34" charset="0"/>
                <a:cs typeface="Segoe UI" panose="020B0502040204020203" pitchFamily="34" charset="0"/>
              </a:rPr>
              <a:t>( تغيير فى قواعد العمل</a:t>
            </a:r>
            <a:r>
              <a:rPr lang="ar-JO" sz="1800" b="0" i="0" u="none" strike="noStrike" baseline="0" dirty="0">
                <a:solidFill>
                  <a:schemeClr val="tx1"/>
                </a:solidFill>
                <a:latin typeface="Segoe UI" panose="020B0502040204020203" pitchFamily="34" charset="0"/>
                <a:cs typeface="Segoe UI" panose="020B0502040204020203" pitchFamily="34" charset="0"/>
              </a:rPr>
              <a:t> </a:t>
            </a:r>
            <a:r>
              <a:rPr lang="ar-YE" sz="1800" b="0" i="0" u="none" strike="noStrike" baseline="0" dirty="0">
                <a:solidFill>
                  <a:schemeClr val="tx1"/>
                </a:solidFill>
                <a:latin typeface="Segoe UI" panose="020B0502040204020203" pitchFamily="34" charset="0"/>
                <a:cs typeface="Segoe UI" panose="020B0502040204020203" pitchFamily="34" charset="0"/>
              </a:rPr>
              <a:t>ونظم الحوافز</a:t>
            </a:r>
            <a:r>
              <a:rPr lang="ar-JO" sz="1800" b="0" i="0" u="none" strike="noStrike" baseline="0" dirty="0">
                <a:solidFill>
                  <a:schemeClr val="tx1"/>
                </a:solidFill>
                <a:latin typeface="Segoe UI" panose="020B0502040204020203" pitchFamily="34" charset="0"/>
                <a:cs typeface="Segoe UI" panose="020B0502040204020203" pitchFamily="34" charset="0"/>
              </a:rPr>
              <a:t> </a:t>
            </a:r>
            <a:r>
              <a:rPr lang="ar-YE" sz="1800" b="0" i="0" u="none" strike="noStrike" baseline="0" dirty="0">
                <a:solidFill>
                  <a:schemeClr val="tx1"/>
                </a:solidFill>
                <a:latin typeface="Segoe UI" panose="020B0502040204020203" pitchFamily="34" charset="0"/>
                <a:cs typeface="Segoe UI" panose="020B0502040204020203" pitchFamily="34" charset="0"/>
              </a:rPr>
              <a:t>والإجراءات )</a:t>
            </a:r>
          </a:p>
          <a:p>
            <a:pPr marL="342900" indent="-342900" algn="r" rtl="1">
              <a:lnSpc>
                <a:spcPct val="200000"/>
              </a:lnSpc>
              <a:buFont typeface="+mj-lt"/>
              <a:buAutoNum type="arabicPeriod"/>
            </a:pPr>
            <a:r>
              <a:rPr lang="ar-YE" sz="1800" b="0" i="0" u="none" strike="noStrike" baseline="0" dirty="0">
                <a:solidFill>
                  <a:schemeClr val="tx1"/>
                </a:solidFill>
                <a:latin typeface="Segoe UI" panose="020B0502040204020203" pitchFamily="34" charset="0"/>
                <a:cs typeface="Segoe UI" panose="020B0502040204020203" pitchFamily="34" charset="0"/>
              </a:rPr>
              <a:t>إحداث التغيير السلوكى</a:t>
            </a:r>
            <a:r>
              <a:rPr lang="ar-JO" sz="1800" b="0" i="0" u="none" strike="noStrike" baseline="0" dirty="0">
                <a:solidFill>
                  <a:schemeClr val="tx1"/>
                </a:solidFill>
                <a:latin typeface="Segoe UI" panose="020B0502040204020203" pitchFamily="34" charset="0"/>
                <a:cs typeface="Segoe UI" panose="020B0502040204020203" pitchFamily="34" charset="0"/>
              </a:rPr>
              <a:t> </a:t>
            </a:r>
            <a:r>
              <a:rPr lang="ar-YE" sz="1800" b="0" i="0" u="none" strike="noStrike" baseline="0" dirty="0">
                <a:solidFill>
                  <a:schemeClr val="tx1"/>
                </a:solidFill>
                <a:latin typeface="Segoe UI" panose="020B0502040204020203" pitchFamily="34" charset="0"/>
                <a:cs typeface="Segoe UI" panose="020B0502040204020203" pitchFamily="34" charset="0"/>
              </a:rPr>
              <a:t>( تغيير فى القيم</a:t>
            </a:r>
            <a:r>
              <a:rPr lang="ar-JO" sz="1800" b="0" i="0" u="none" strike="noStrike" baseline="0" dirty="0">
                <a:solidFill>
                  <a:schemeClr val="tx1"/>
                </a:solidFill>
                <a:latin typeface="Segoe UI" panose="020B0502040204020203" pitchFamily="34" charset="0"/>
                <a:cs typeface="Segoe UI" panose="020B0502040204020203" pitchFamily="34" charset="0"/>
              </a:rPr>
              <a:t> </a:t>
            </a:r>
            <a:r>
              <a:rPr lang="ar-YE" sz="1800" b="0" i="0" u="none" strike="noStrike" baseline="0" dirty="0">
                <a:solidFill>
                  <a:schemeClr val="tx1"/>
                </a:solidFill>
                <a:latin typeface="Segoe UI" panose="020B0502040204020203" pitchFamily="34" charset="0"/>
                <a:cs typeface="Segoe UI" panose="020B0502040204020203" pitchFamily="34" charset="0"/>
              </a:rPr>
              <a:t>والأفعال والتفاعلات )</a:t>
            </a:r>
          </a:p>
        </p:txBody>
      </p:sp>
      <p:pic>
        <p:nvPicPr>
          <p:cNvPr id="5" name="Graphic 21">
            <a:extLst>
              <a:ext uri="{FF2B5EF4-FFF2-40B4-BE49-F238E27FC236}">
                <a16:creationId xmlns:a16="http://schemas.microsoft.com/office/drawing/2014/main" xmlns="" id="{057654FF-A3E9-425C-663C-6363CECE481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xmlns="" id="{1338E926-6F01-9EFA-E1FD-49FFD0C80F72}"/>
              </a:ext>
            </a:extLst>
          </p:cNvPr>
          <p:cNvSpPr txBox="1"/>
          <p:nvPr/>
        </p:nvSpPr>
        <p:spPr>
          <a:xfrm>
            <a:off x="3957144" y="1456828"/>
            <a:ext cx="5055233" cy="564898"/>
          </a:xfrm>
          <a:prstGeom prst="rect">
            <a:avLst/>
          </a:prstGeom>
          <a:noFill/>
        </p:spPr>
        <p:txBody>
          <a:bodyPr wrap="square" rtlCol="0">
            <a:spAutoFit/>
          </a:bodyPr>
          <a:lstStyle/>
          <a:p>
            <a:pPr algn="ctr" rtl="1">
              <a:lnSpc>
                <a:spcPct val="200000"/>
              </a:lnSpc>
            </a:pPr>
            <a:r>
              <a:rPr lang="ar-JO" sz="1800" dirty="0">
                <a:solidFill>
                  <a:srgbClr val="00B0F0"/>
                </a:solidFill>
                <a:latin typeface="Segoe UI" panose="020B0502040204020203" pitchFamily="34" charset="0"/>
                <a:cs typeface="Segoe UI" panose="020B0502040204020203" pitchFamily="34" charset="0"/>
              </a:rPr>
              <a:t>المحور الثاني : المستهدف من التطوير</a:t>
            </a:r>
            <a:endParaRPr lang="ar-JO" sz="1400" dirty="0">
              <a:solidFill>
                <a:schemeClr val="tx1"/>
              </a:solidFill>
              <a:latin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3053033762"/>
      </p:ext>
    </p:extLst>
  </p:cSld>
  <p:clrMapOvr>
    <a:masterClrMapping/>
  </p:clrMapOvr>
  <mc:AlternateContent xmlns:mc="http://schemas.openxmlformats.org/markup-compatibility/2006" xmlns:p14="http://schemas.microsoft.com/office/powerpoint/2010/main">
    <mc:Choice Requires="p14">
      <p:transition spd="slow" p14:dur="2000" advTm="52868"/>
    </mc:Choice>
    <mc:Fallback xmlns="">
      <p:transition spd="slow" advTm="52868"/>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DDC1DCF9-5568-B5A5-E9EB-41F252A1B2A5}"/>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xmlns="" id="{1C57B0A2-AD9D-3754-6633-75C7AC4C248B}"/>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xmlns="" id="{EFFF73FC-3EBA-FE96-C2EC-F0A622D181D2}"/>
              </a:ext>
            </a:extLst>
          </p:cNvPr>
          <p:cNvSpPr/>
          <p:nvPr/>
        </p:nvSpPr>
        <p:spPr>
          <a:xfrm>
            <a:off x="746180" y="1544480"/>
            <a:ext cx="10699640" cy="446933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gn="r" rtl="1">
              <a:lnSpc>
                <a:spcPct val="200000"/>
              </a:lnSpc>
              <a:buFont typeface="+mj-lt"/>
              <a:buAutoNum type="arabicPeriod"/>
            </a:pPr>
            <a:r>
              <a:rPr lang="ar-YE" sz="1600" b="0" i="0" u="none" strike="noStrike" baseline="0" dirty="0">
                <a:solidFill>
                  <a:schemeClr val="tx1"/>
                </a:solidFill>
                <a:latin typeface="Segoe UI" panose="020B0502040204020203" pitchFamily="34" charset="0"/>
                <a:cs typeface="Segoe UI" panose="020B0502040204020203" pitchFamily="34" charset="0"/>
              </a:rPr>
              <a:t>إحداث التغيير فى القدرات الشخصية للأفراد ( الإدراك الشخصى والمواقف والسلوك )</a:t>
            </a:r>
          </a:p>
          <a:p>
            <a:pPr marL="342900" indent="-342900" algn="r" rtl="1">
              <a:lnSpc>
                <a:spcPct val="200000"/>
              </a:lnSpc>
              <a:buFont typeface="+mj-lt"/>
              <a:buAutoNum type="arabicPeriod"/>
            </a:pPr>
            <a:r>
              <a:rPr lang="ar-YE" sz="1600" b="0" i="0" u="none" strike="noStrike" baseline="0" dirty="0">
                <a:solidFill>
                  <a:schemeClr val="tx1"/>
                </a:solidFill>
                <a:latin typeface="Segoe UI" panose="020B0502040204020203" pitchFamily="34" charset="0"/>
                <a:cs typeface="Segoe UI" panose="020B0502040204020203" pitchFamily="34" charset="0"/>
              </a:rPr>
              <a:t> إحداث التغيير فى العلاقات بين الأفراد ( كيف يرى الفرد والآخرون أنفسهم )</a:t>
            </a:r>
          </a:p>
          <a:p>
            <a:pPr marL="342900" indent="-342900" algn="r" rtl="1">
              <a:lnSpc>
                <a:spcPct val="200000"/>
              </a:lnSpc>
              <a:buFont typeface="+mj-lt"/>
              <a:buAutoNum type="arabicPeriod"/>
            </a:pPr>
            <a:r>
              <a:rPr lang="ar-YE" sz="1600" b="0" i="0" u="none" strike="noStrike" baseline="0" dirty="0">
                <a:solidFill>
                  <a:schemeClr val="tx1"/>
                </a:solidFill>
                <a:latin typeface="Segoe UI" panose="020B0502040204020203" pitchFamily="34" charset="0"/>
                <a:cs typeface="Segoe UI" panose="020B0502040204020203" pitchFamily="34" charset="0"/>
              </a:rPr>
              <a:t>إحداث التغيير فى قدرات جماعات العمل ( كيف يشعر الأعضاء وكيف يكون سلوكهم كجماعة )</a:t>
            </a:r>
          </a:p>
          <a:p>
            <a:pPr marL="342900" indent="-342900" algn="r" rtl="1">
              <a:lnSpc>
                <a:spcPct val="200000"/>
              </a:lnSpc>
              <a:buFont typeface="+mj-lt"/>
              <a:buAutoNum type="arabicPeriod"/>
            </a:pPr>
            <a:r>
              <a:rPr lang="ar-YE" sz="1600" b="0" i="0" u="none" strike="noStrike" baseline="0" dirty="0">
                <a:solidFill>
                  <a:schemeClr val="tx1"/>
                </a:solidFill>
                <a:latin typeface="Segoe UI" panose="020B0502040204020203" pitchFamily="34" charset="0"/>
                <a:cs typeface="Segoe UI" panose="020B0502040204020203" pitchFamily="34" charset="0"/>
              </a:rPr>
              <a:t>إحداث التغيير فى العلاقات بين جماعات العمل ( كيف ترى كل جماعه الجماعة الأخرى ككل أو على مستوى</a:t>
            </a:r>
          </a:p>
          <a:p>
            <a:pPr algn="r" rtl="1">
              <a:lnSpc>
                <a:spcPct val="200000"/>
              </a:lnSpc>
            </a:pPr>
            <a:r>
              <a:rPr lang="ar-YE" sz="1600" b="0" i="0" u="none" strike="noStrike" baseline="0" dirty="0">
                <a:solidFill>
                  <a:schemeClr val="tx1"/>
                </a:solidFill>
                <a:latin typeface="Segoe UI" panose="020B0502040204020203" pitchFamily="34" charset="0"/>
                <a:cs typeface="Segoe UI" panose="020B0502040204020203" pitchFamily="34" charset="0"/>
              </a:rPr>
              <a:t>إجراءات معينة بها )</a:t>
            </a:r>
          </a:p>
          <a:p>
            <a:pPr marL="342900" indent="-342900" algn="r" rtl="1">
              <a:lnSpc>
                <a:spcPct val="200000"/>
              </a:lnSpc>
              <a:buFont typeface="+mj-lt"/>
              <a:buAutoNum type="arabicPeriod"/>
            </a:pPr>
            <a:r>
              <a:rPr lang="ar-YE" sz="1600" b="0" i="0" u="none" strike="noStrike" baseline="0" dirty="0">
                <a:solidFill>
                  <a:schemeClr val="tx1"/>
                </a:solidFill>
                <a:latin typeface="Segoe UI" panose="020B0502040204020203" pitchFamily="34" charset="0"/>
                <a:cs typeface="Segoe UI" panose="020B0502040204020203" pitchFamily="34" charset="0"/>
              </a:rPr>
              <a:t>إحداث التغيير فى العلاقات بين الأفراد على مستوى المنظمة ( كيف يرى الفرد أو الجماعة المنظمة ككل )</a:t>
            </a:r>
            <a:endParaRPr lang="ar-YE" sz="1400" b="0" i="0" dirty="0">
              <a:solidFill>
                <a:schemeClr val="tx1"/>
              </a:solidFill>
              <a:effectLst/>
              <a:latin typeface="Segoe UI" panose="020B0502040204020203" pitchFamily="34" charset="0"/>
              <a:cs typeface="Segoe UI" panose="020B0502040204020203" pitchFamily="34" charset="0"/>
            </a:endParaRPr>
          </a:p>
        </p:txBody>
      </p:sp>
      <p:pic>
        <p:nvPicPr>
          <p:cNvPr id="5" name="Graphic 21">
            <a:extLst>
              <a:ext uri="{FF2B5EF4-FFF2-40B4-BE49-F238E27FC236}">
                <a16:creationId xmlns:a16="http://schemas.microsoft.com/office/drawing/2014/main" xmlns="" id="{94DFA299-AF51-9902-36B4-791BBF7F757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6" name="TextBox 5">
            <a:extLst>
              <a:ext uri="{FF2B5EF4-FFF2-40B4-BE49-F238E27FC236}">
                <a16:creationId xmlns:a16="http://schemas.microsoft.com/office/drawing/2014/main" xmlns="" id="{2B458799-21C8-0645-2B2C-B6BA6DE6F07D}"/>
              </a:ext>
            </a:extLst>
          </p:cNvPr>
          <p:cNvSpPr txBox="1"/>
          <p:nvPr/>
        </p:nvSpPr>
        <p:spPr>
          <a:xfrm>
            <a:off x="3147847" y="844184"/>
            <a:ext cx="5896305" cy="646331"/>
          </a:xfrm>
          <a:prstGeom prst="rect">
            <a:avLst/>
          </a:prstGeom>
          <a:noFill/>
        </p:spPr>
        <p:txBody>
          <a:bodyPr wrap="square" rtlCol="0">
            <a:spAutoFit/>
          </a:bodyPr>
          <a:lstStyle/>
          <a:p>
            <a:pPr algn="ctr" rtl="1">
              <a:lnSpc>
                <a:spcPct val="200000"/>
              </a:lnSpc>
            </a:pPr>
            <a:r>
              <a:rPr lang="ar-JO" sz="1800" dirty="0">
                <a:solidFill>
                  <a:srgbClr val="00B0F0"/>
                </a:solidFill>
                <a:latin typeface="Segoe UI" panose="020B0502040204020203" pitchFamily="34" charset="0"/>
                <a:cs typeface="Segoe UI" panose="020B0502040204020203" pitchFamily="34" charset="0"/>
              </a:rPr>
              <a:t>المحور الثالث: أين يكون والعلاقات التي يشملها</a:t>
            </a:r>
            <a:endParaRPr lang="ar-JO" sz="1400" dirty="0">
              <a:solidFill>
                <a:schemeClr val="tx1"/>
              </a:solidFill>
              <a:latin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527452912"/>
      </p:ext>
    </p:extLst>
  </p:cSld>
  <p:clrMapOvr>
    <a:masterClrMapping/>
  </p:clrMapOvr>
  <mc:AlternateContent xmlns:mc="http://schemas.openxmlformats.org/markup-compatibility/2006" xmlns:p14="http://schemas.microsoft.com/office/powerpoint/2010/main">
    <mc:Choice Requires="p14">
      <p:transition spd="slow" p14:dur="2000" advTm="55086"/>
    </mc:Choice>
    <mc:Fallback xmlns="">
      <p:transition spd="slow" advTm="55086"/>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620283" y="993911"/>
            <a:ext cx="10951434" cy="48701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JO" sz="2000" dirty="0">
                <a:solidFill>
                  <a:schemeClr val="tx1"/>
                </a:solidFill>
                <a:latin typeface="Segoe UI" panose="020B0502040204020203" pitchFamily="34" charset="0"/>
                <a:cs typeface="Segoe UI" panose="020B0502040204020203" pitchFamily="34" charset="0"/>
              </a:rPr>
              <a:t>خاتمة</a:t>
            </a:r>
            <a:endParaRPr lang="ar-JO" sz="2000" b="0" i="0" dirty="0">
              <a:solidFill>
                <a:schemeClr val="tx1"/>
              </a:solidFill>
              <a:effectLst/>
              <a:latin typeface="Segoe UI" panose="020B0502040204020203" pitchFamily="34" charset="0"/>
              <a:cs typeface="Segoe UI" panose="020B0502040204020203" pitchFamily="34" charset="0"/>
            </a:endParaRPr>
          </a:p>
          <a:p>
            <a:pPr algn="just" rtl="1">
              <a:lnSpc>
                <a:spcPct val="200000"/>
              </a:lnSpc>
            </a:pPr>
            <a:r>
              <a:rPr lang="ar-JO" sz="1600" b="0" i="0" dirty="0">
                <a:solidFill>
                  <a:schemeClr val="tx1"/>
                </a:solidFill>
                <a:effectLst/>
                <a:latin typeface="Segoe UI" panose="020B0502040204020203" pitchFamily="34" charset="0"/>
                <a:cs typeface="Segoe UI" panose="020B0502040204020203" pitchFamily="34" charset="0"/>
              </a:rPr>
              <a:t>       </a:t>
            </a:r>
            <a:r>
              <a:rPr lang="ar-YE" b="0" i="0" dirty="0">
                <a:solidFill>
                  <a:srgbClr val="333333"/>
                </a:solidFill>
                <a:effectLst/>
                <a:latin typeface="Segoe UI" panose="020B0502040204020203" pitchFamily="34" charset="0"/>
                <a:cs typeface="Segoe UI" panose="020B0502040204020203" pitchFamily="34" charset="0"/>
              </a:rPr>
              <a:t>حظ</a:t>
            </a:r>
            <a:r>
              <a:rPr lang="ar-JO" b="0" i="0" dirty="0">
                <a:solidFill>
                  <a:srgbClr val="333333"/>
                </a:solidFill>
                <a:effectLst/>
                <a:latin typeface="Segoe UI" panose="020B0502040204020203" pitchFamily="34" charset="0"/>
                <a:cs typeface="Segoe UI" panose="020B0502040204020203" pitchFamily="34" charset="0"/>
              </a:rPr>
              <a:t>ي</a:t>
            </a:r>
            <a:r>
              <a:rPr lang="ar-YE" b="0" i="0" dirty="0">
                <a:solidFill>
                  <a:srgbClr val="333333"/>
                </a:solidFill>
                <a:effectLst/>
                <a:latin typeface="Segoe UI" panose="020B0502040204020203" pitchFamily="34" charset="0"/>
                <a:cs typeface="Segoe UI" panose="020B0502040204020203" pitchFamily="34" charset="0"/>
              </a:rPr>
              <a:t> موضوع التطوير التنظيمي اليوم بأهمية كبيرة باعتباره عملية مقصودة لتطوير إمكانيات المؤسسة وقدرات الأفراد ومهاراتهم من أجل تمكينها من التكيف مع التكنولوجيا الحديثة ومواجهة التحديات </a:t>
            </a:r>
            <a:r>
              <a:rPr lang="ar-JO" b="0" i="0" dirty="0">
                <a:solidFill>
                  <a:srgbClr val="333333"/>
                </a:solidFill>
                <a:effectLst/>
                <a:latin typeface="Segoe UI" panose="020B0502040204020203" pitchFamily="34" charset="0"/>
                <a:cs typeface="Segoe UI" panose="020B0502040204020203" pitchFamily="34" charset="0"/>
              </a:rPr>
              <a:t>المتنوعة</a:t>
            </a:r>
            <a:r>
              <a:rPr lang="ar-YE" b="0" i="0" dirty="0">
                <a:solidFill>
                  <a:srgbClr val="333333"/>
                </a:solidFill>
                <a:effectLst/>
                <a:latin typeface="Segoe UI" panose="020B0502040204020203" pitchFamily="34" charset="0"/>
                <a:cs typeface="Segoe UI" panose="020B0502040204020203" pitchFamily="34" charset="0"/>
              </a:rPr>
              <a:t> والمساهمة في رفع مستوى الأداء، بما يساعدها على تنفيذ خططها وتحقيق أهدافها. على اعتبار التطوير التنظيمي أداة حتمية لمواكبة هذه التغيرات حيث يساهم في نجاح المؤسسة حتى تستطيع البقاء وال</a:t>
            </a:r>
            <a:r>
              <a:rPr lang="ar-JO" b="0" i="0" dirty="0">
                <a:solidFill>
                  <a:srgbClr val="333333"/>
                </a:solidFill>
                <a:effectLst/>
                <a:latin typeface="Segoe UI" panose="020B0502040204020203" pitchFamily="34" charset="0"/>
                <a:cs typeface="Segoe UI" panose="020B0502040204020203" pitchFamily="34" charset="0"/>
              </a:rPr>
              <a:t>ا</a:t>
            </a:r>
            <a:r>
              <a:rPr lang="ar-YE" b="0" i="0" dirty="0">
                <a:solidFill>
                  <a:srgbClr val="333333"/>
                </a:solidFill>
                <a:effectLst/>
                <a:latin typeface="Segoe UI" panose="020B0502040204020203" pitchFamily="34" charset="0"/>
                <a:cs typeface="Segoe UI" panose="020B0502040204020203" pitchFamily="34" charset="0"/>
              </a:rPr>
              <a:t>ستمرارية </a:t>
            </a:r>
            <a:r>
              <a:rPr lang="ar-JO" b="0" i="0" dirty="0">
                <a:solidFill>
                  <a:srgbClr val="333333"/>
                </a:solidFill>
                <a:effectLst/>
                <a:latin typeface="Segoe UI" panose="020B0502040204020203" pitchFamily="34" charset="0"/>
                <a:cs typeface="Segoe UI" panose="020B0502040204020203" pitchFamily="34" charset="0"/>
              </a:rPr>
              <a:t>وتحقيق أهدافها الاستراتيجية وتحقيق الاتصال الفعال وبناء علاقات إيجابية بين العاملين في المنظمة.</a:t>
            </a:r>
            <a:endParaRPr lang="ar-YE" sz="1600" b="1" i="0" dirty="0">
              <a:solidFill>
                <a:schemeClr val="tx1"/>
              </a:solidFill>
              <a:effectLst/>
              <a:latin typeface="Segoe UI" panose="020B0502040204020203" pitchFamily="34" charset="0"/>
              <a:cs typeface="Segoe UI" panose="020B0502040204020203" pitchFamily="34"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2813419167"/>
      </p:ext>
    </p:extLst>
  </p:cSld>
  <p:clrMapOvr>
    <a:masterClrMapping/>
  </p:clrMapOvr>
  <mc:AlternateContent xmlns:mc="http://schemas.openxmlformats.org/markup-compatibility/2006" xmlns:p14="http://schemas.microsoft.com/office/powerpoint/2010/main">
    <mc:Choice Requires="p14">
      <p:transition spd="slow" p14:dur="2000" advTm="143316"/>
    </mc:Choice>
    <mc:Fallback xmlns="">
      <p:transition spd="slow" advTm="143316"/>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8D2BB568-322A-453F-F7E9-ED9A34176E0D}"/>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xmlns="" id="{9FB25203-DD61-C751-435B-1EE5DE32CE4F}"/>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8" name="Rectangle 27">
            <a:extLst>
              <a:ext uri="{FF2B5EF4-FFF2-40B4-BE49-F238E27FC236}">
                <a16:creationId xmlns:a16="http://schemas.microsoft.com/office/drawing/2014/main" xmlns="" id="{B3D84AD8-FC41-31C0-62CD-B14148D38DCD}"/>
              </a:ext>
            </a:extLst>
          </p:cNvPr>
          <p:cNvSpPr/>
          <p:nvPr/>
        </p:nvSpPr>
        <p:spPr>
          <a:xfrm>
            <a:off x="3142429" y="64019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xmlns="" id="{094C3220-9EB8-6904-EF30-03C04D3D2E50}"/>
              </a:ext>
            </a:extLst>
          </p:cNvPr>
          <p:cNvSpPr txBox="1"/>
          <p:nvPr/>
        </p:nvSpPr>
        <p:spPr>
          <a:xfrm>
            <a:off x="1486855" y="1021016"/>
            <a:ext cx="9448714" cy="4985339"/>
          </a:xfrm>
          <a:prstGeom prst="rect">
            <a:avLst/>
          </a:prstGeom>
          <a:solidFill>
            <a:schemeClr val="bg1"/>
          </a:solidFill>
        </p:spPr>
        <p:txBody>
          <a:bodyPr wrap="square" rtlCol="0">
            <a:spAutoFit/>
          </a:bodyPr>
          <a:lstStyle/>
          <a:p>
            <a:pPr marR="0" algn="ctr" rtl="1">
              <a:lnSpc>
                <a:spcPct val="200000"/>
              </a:lnSpc>
              <a:spcBef>
                <a:spcPts val="200"/>
              </a:spcBef>
              <a:spcAft>
                <a:spcPts val="200"/>
              </a:spcAft>
              <a:tabLst>
                <a:tab pos="365760" algn="l"/>
                <a:tab pos="731520" algn="l"/>
                <a:tab pos="1097280" algn="l"/>
                <a:tab pos="1463040" algn="l"/>
                <a:tab pos="3036570" algn="l"/>
              </a:tabLst>
            </a:pPr>
            <a:r>
              <a:rPr lang="ar-JO" sz="2000" b="1" dirty="0">
                <a:solidFill>
                  <a:srgbClr val="00B0F0"/>
                </a:solidFill>
                <a:latin typeface="Alexandria Black" pitchFamily="2" charset="-78"/>
                <a:cs typeface="Alexandria Black" pitchFamily="2" charset="-78"/>
              </a:rPr>
              <a:t>نتاجات المحاضرة الرابعة </a:t>
            </a:r>
          </a:p>
          <a:p>
            <a:pPr marL="285750" marR="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مفهوم التطوير والتطوير التنظيمي</a:t>
            </a:r>
          </a:p>
          <a:p>
            <a:pPr marL="28575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أنشطة وعمليات التطوير التنظيمي</a:t>
            </a:r>
          </a:p>
          <a:p>
            <a:pPr marL="28575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التطوير والتغيير</a:t>
            </a:r>
          </a:p>
          <a:p>
            <a:pPr marL="28575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أهداف التطوير التنظيمي</a:t>
            </a:r>
          </a:p>
          <a:p>
            <a:pPr marL="28575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إيجابيات وسلبيات التطوير التنظيمي</a:t>
            </a:r>
          </a:p>
          <a:p>
            <a:pPr marL="28575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خطوات التطوير التنظيمي</a:t>
            </a:r>
          </a:p>
          <a:p>
            <a:pPr marL="28575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أساليب التطوير التنظيمي</a:t>
            </a:r>
          </a:p>
          <a:p>
            <a:pPr marL="28575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محاور التطوير التنظيمي.</a:t>
            </a:r>
          </a:p>
        </p:txBody>
      </p:sp>
      <p:pic>
        <p:nvPicPr>
          <p:cNvPr id="6" name="Graphic 21">
            <a:extLst>
              <a:ext uri="{FF2B5EF4-FFF2-40B4-BE49-F238E27FC236}">
                <a16:creationId xmlns:a16="http://schemas.microsoft.com/office/drawing/2014/main" xmlns="" id="{5AB3BE46-4078-A848-97B4-38D5C2690DE8}"/>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35557" y="102026"/>
            <a:ext cx="2305141" cy="1076343"/>
          </a:xfrm>
          <a:prstGeom prst="rect">
            <a:avLst/>
          </a:prstGeom>
        </p:spPr>
      </p:pic>
      <p:pic>
        <p:nvPicPr>
          <p:cNvPr id="9" name="Picture 8">
            <a:extLst>
              <a:ext uri="{FF2B5EF4-FFF2-40B4-BE49-F238E27FC236}">
                <a16:creationId xmlns:a16="http://schemas.microsoft.com/office/drawing/2014/main" xmlns="" id="{D84F5A7E-C882-EC2F-56F6-B0FC494750D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89411" y="2184069"/>
            <a:ext cx="3105150" cy="3318097"/>
          </a:xfrm>
          <a:prstGeom prst="rect">
            <a:avLst/>
          </a:prstGeom>
        </p:spPr>
      </p:pic>
    </p:spTree>
    <p:extLst>
      <p:ext uri="{BB962C8B-B14F-4D97-AF65-F5344CB8AC3E}">
        <p14:creationId xmlns:p14="http://schemas.microsoft.com/office/powerpoint/2010/main" val="1848100879"/>
      </p:ext>
    </p:extLst>
  </p:cSld>
  <p:clrMapOvr>
    <a:masterClrMapping/>
  </p:clrMapOvr>
  <mc:AlternateContent xmlns:mc="http://schemas.openxmlformats.org/markup-compatibility/2006" xmlns:p14="http://schemas.microsoft.com/office/powerpoint/2010/main">
    <mc:Choice Requires="p14">
      <p:transition spd="slow" p14:dur="2000" advTm="83644"/>
    </mc:Choice>
    <mc:Fallback xmlns="">
      <p:transition spd="slow" advTm="83644"/>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454046" y="1409824"/>
            <a:ext cx="10426779" cy="488280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JO" sz="2000" b="1" dirty="0">
                <a:solidFill>
                  <a:srgbClr val="00B0F0"/>
                </a:solidFill>
                <a:latin typeface="Alexandria Black" pitchFamily="2" charset="-78"/>
                <a:cs typeface="Alexandria Black" pitchFamily="2" charset="-78"/>
              </a:rPr>
              <a:t>المراجع</a:t>
            </a:r>
            <a:endParaRPr lang="en-US" sz="2000" b="1" dirty="0">
              <a:solidFill>
                <a:srgbClr val="00B0F0"/>
              </a:solidFill>
              <a:latin typeface="Alexandria Black" pitchFamily="2" charset="-78"/>
              <a:cs typeface="Alexandria Black" pitchFamily="2" charset="-78"/>
            </a:endParaRPr>
          </a:p>
          <a:p>
            <a:r>
              <a:rPr lang="en-US" sz="1600" dirty="0">
                <a:solidFill>
                  <a:schemeClr val="tx1"/>
                </a:solidFill>
                <a:effectLst/>
                <a:latin typeface="Alexandria Light" pitchFamily="2" charset="-78"/>
                <a:ea typeface="Simplified Arabic" panose="02020603050405020304" pitchFamily="18" charset="-78"/>
                <a:cs typeface="Alexandria Light" pitchFamily="2" charset="-78"/>
                <a:hlinkClick r:id="rId2"/>
              </a:rPr>
              <a:t>https://www.facebook.com/EdaraElmWFan/posts/1826432664074483/</a:t>
            </a:r>
            <a:endParaRPr lang="ar-JO" sz="1600" dirty="0">
              <a:solidFill>
                <a:schemeClr val="tx1"/>
              </a:solidFill>
              <a:effectLst/>
              <a:latin typeface="Alexandria Light" pitchFamily="2" charset="-78"/>
              <a:ea typeface="Simplified Arabic" panose="02020603050405020304" pitchFamily="18" charset="-78"/>
              <a:cs typeface="Alexandria Light" pitchFamily="2" charset="-78"/>
            </a:endParaRPr>
          </a:p>
          <a:p>
            <a:r>
              <a:rPr lang="en-US" sz="1800" u="sng" kern="0" dirty="0">
                <a:solidFill>
                  <a:srgbClr val="000000"/>
                </a:solidFill>
                <a:effectLst/>
                <a:latin typeface="Noto Sans Kufi Arabic"/>
                <a:ea typeface="Times New Roman" panose="02020603050405020304" pitchFamily="18" charset="0"/>
                <a:cs typeface="Times New Roman" panose="02020603050405020304" pitchFamily="18" charset="0"/>
                <a:hlinkClick r:id="rId3"/>
              </a:rPr>
              <a:t>https://www.almrsal.com/post/409666</a:t>
            </a:r>
            <a:endParaRPr lang="ar-JO" sz="1800" u="sng" kern="0" dirty="0">
              <a:solidFill>
                <a:srgbClr val="000000"/>
              </a:solidFill>
              <a:effectLst/>
              <a:latin typeface="Noto Sans Kufi Arabic"/>
              <a:ea typeface="Times New Roman" panose="02020603050405020304" pitchFamily="18" charset="0"/>
              <a:cs typeface="Times New Roman" panose="02020603050405020304" pitchFamily="18" charset="0"/>
            </a:endParaRPr>
          </a:p>
          <a:p>
            <a:endParaRPr lang="en-US" sz="1800" kern="100" dirty="0">
              <a:effectLst/>
              <a:latin typeface="Calibri" panose="020F0502020204030204" pitchFamily="34" charset="0"/>
              <a:ea typeface="Calibri" panose="020F0502020204030204" pitchFamily="34" charset="0"/>
              <a:cs typeface="Arial" panose="020B0604020202020204" pitchFamily="34" charset="0"/>
            </a:endParaRPr>
          </a:p>
          <a:p>
            <a:r>
              <a:rPr lang="en-US" sz="1600" dirty="0">
                <a:solidFill>
                  <a:schemeClr val="tx1"/>
                </a:solidFill>
                <a:latin typeface="Alexandria Light" pitchFamily="2" charset="-78"/>
                <a:cs typeface="Alexandria Light" pitchFamily="2" charset="-78"/>
                <a:hlinkClick r:id="rId4"/>
              </a:rPr>
              <a:t>https://blog.baaeed.com/organizational-development/</a:t>
            </a:r>
            <a:endParaRPr lang="ar-JO" sz="1600" dirty="0">
              <a:solidFill>
                <a:schemeClr val="tx1"/>
              </a:solidFill>
              <a:latin typeface="Alexandria Light" pitchFamily="2" charset="-78"/>
              <a:cs typeface="Alexandria Light" pitchFamily="2" charset="-78"/>
            </a:endParaRPr>
          </a:p>
          <a:p>
            <a:r>
              <a:rPr lang="en-US" sz="1800" u="sng" kern="100" dirty="0">
                <a:solidFill>
                  <a:srgbClr val="0563C1"/>
                </a:solidFill>
                <a:effectLst/>
                <a:latin typeface="Alexandria Light" pitchFamily="2" charset="-78"/>
                <a:ea typeface="Calibri" panose="020F0502020204030204" pitchFamily="34" charset="0"/>
                <a:cs typeface="Arial" panose="020B0604020202020204" pitchFamily="34" charset="0"/>
                <a:hlinkClick r:id="rId4"/>
              </a:rPr>
              <a:t>https://blog.baaeed.com/organizational-development</a:t>
            </a:r>
            <a:r>
              <a:rPr lang="ar-SA" sz="1800" u="sng" kern="100" dirty="0">
                <a:solidFill>
                  <a:srgbClr val="0563C1"/>
                </a:solidFill>
                <a:effectLst/>
                <a:latin typeface="Calibri" panose="020F0502020204030204" pitchFamily="34" charset="0"/>
                <a:ea typeface="Calibri" panose="020F0502020204030204" pitchFamily="34" charset="0"/>
                <a:cs typeface="Alexandria Light" pitchFamily="2" charset="-78"/>
                <a:hlinkClick r:id="rId4"/>
              </a:rPr>
              <a:t>/</a:t>
            </a:r>
            <a:endParaRPr lang="en-US" sz="1800" kern="100" dirty="0">
              <a:effectLst/>
              <a:latin typeface="Calibri" panose="020F0502020204030204" pitchFamily="34" charset="0"/>
              <a:ea typeface="Calibri" panose="020F0502020204030204" pitchFamily="34" charset="0"/>
              <a:cs typeface="Arial" panose="020B0604020202020204" pitchFamily="34" charset="0"/>
            </a:endParaRPr>
          </a:p>
          <a:p>
            <a:endParaRPr lang="ar-JO" sz="1600" dirty="0">
              <a:solidFill>
                <a:schemeClr val="tx1"/>
              </a:solidFill>
              <a:latin typeface="Alexandria Light" pitchFamily="2" charset="-78"/>
              <a:cs typeface="Alexandria Light" pitchFamily="2" charset="-78"/>
            </a:endParaRPr>
          </a:p>
          <a:p>
            <a:pPr algn="r" rtl="1"/>
            <a:r>
              <a:rPr lang="ar-JO" sz="1600" dirty="0">
                <a:solidFill>
                  <a:schemeClr val="tx1"/>
                </a:solidFill>
                <a:latin typeface="Alexandria Light" pitchFamily="2" charset="-78"/>
                <a:cs typeface="Alexandria Light" pitchFamily="2" charset="-78"/>
              </a:rPr>
              <a:t>علي، محمد (2020). </a:t>
            </a:r>
            <a:r>
              <a:rPr lang="ar-YE" sz="1600" b="0" i="0" dirty="0">
                <a:solidFill>
                  <a:srgbClr val="333333"/>
                </a:solidFill>
                <a:effectLst/>
                <a:latin typeface="Noto Naskh Arabic"/>
              </a:rPr>
              <a:t>احتراف التطوير التنظيمي</a:t>
            </a:r>
            <a:endParaRPr lang="ar-JO" sz="1600" b="0" i="0" dirty="0">
              <a:solidFill>
                <a:srgbClr val="333333"/>
              </a:solidFill>
              <a:effectLst/>
              <a:latin typeface="Noto Naskh Arabic"/>
            </a:endParaRPr>
          </a:p>
          <a:p>
            <a:pPr algn="r" rtl="1"/>
            <a:r>
              <a:rPr lang="ar-JO" sz="1600" dirty="0">
                <a:solidFill>
                  <a:srgbClr val="333333"/>
                </a:solidFill>
                <a:latin typeface="Noto Naskh Arabic"/>
                <a:cs typeface="Alexandria Light" pitchFamily="2" charset="-78"/>
              </a:rPr>
              <a:t>شهاب، فادية (2014). التطزير التنظيمي القواعد النظرية والمارسات التطبيقية: الأكاديميون للنشر والتوزيع: عمّان.</a:t>
            </a:r>
            <a:endParaRPr lang="ar-JO" sz="1600" dirty="0">
              <a:solidFill>
                <a:schemeClr val="tx1"/>
              </a:solidFill>
              <a:latin typeface="Alexandria Light" pitchFamily="2" charset="-78"/>
              <a:cs typeface="Alexandria Light" pitchFamily="2" charset="-78"/>
            </a:endParaRPr>
          </a:p>
          <a:p>
            <a:pPr algn="r"/>
            <a:endParaRPr lang="ar-JO" sz="1600" dirty="0">
              <a:solidFill>
                <a:schemeClr val="tx1"/>
              </a:solidFill>
              <a:latin typeface="Alexandria Light" pitchFamily="2" charset="-78"/>
              <a:cs typeface="Alexandria Light" pitchFamily="2" charset="-78"/>
            </a:endParaRPr>
          </a:p>
        </p:txBody>
      </p:sp>
      <p:pic>
        <p:nvPicPr>
          <p:cNvPr id="5"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197224191"/>
      </p:ext>
    </p:extLst>
  </p:cSld>
  <p:clrMapOvr>
    <a:masterClrMapping/>
  </p:clrMapOvr>
  <mc:AlternateContent xmlns:mc="http://schemas.openxmlformats.org/markup-compatibility/2006" xmlns:p14="http://schemas.microsoft.com/office/powerpoint/2010/main">
    <mc:Choice Requires="p14">
      <p:transition spd="slow" p14:dur="2000" advTm="33107"/>
    </mc:Choice>
    <mc:Fallback xmlns="">
      <p:transition spd="slow" advTm="33107"/>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1097456" y="539210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xmlns="" r:embed="rId4"/>
              </a:ext>
            </a:extLst>
          </a:blip>
          <a:stretch>
            <a:fillRect/>
          </a:stretch>
        </p:blipFill>
        <p:spPr>
          <a:xfrm>
            <a:off x="9576180" y="6168740"/>
            <a:ext cx="2279266" cy="384052"/>
          </a:xfrm>
          <a:prstGeom prst="rect">
            <a:avLst/>
          </a:prstGeom>
        </p:spPr>
      </p:pic>
      <p:sp>
        <p:nvSpPr>
          <p:cNvPr id="14" name="Parallelogram 13"/>
          <p:cNvSpPr/>
          <p:nvPr/>
        </p:nvSpPr>
        <p:spPr>
          <a:xfrm rot="5400000" flipV="1">
            <a:off x="-1800333" y="3690068"/>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JO" dirty="0">
                <a:solidFill>
                  <a:schemeClr val="bg1"/>
                </a:solidFill>
                <a:latin typeface="Alexandria SemiBold" pitchFamily="2" charset="-78"/>
                <a:cs typeface="Alexandria SemiBold" pitchFamily="2" charset="-78"/>
              </a:rPr>
              <a:t>الاتصال والقيادة</a:t>
            </a:r>
            <a:endParaRPr lang="id-ID" dirty="0">
              <a:solidFill>
                <a:schemeClr val="bg1"/>
              </a:solidFill>
              <a:latin typeface="Alexandria SemiBold" pitchFamily="2" charset="-78"/>
              <a:cs typeface="Alexandria SemiBold" pitchFamily="2" charset="-78"/>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44101"/>
    </mc:Choice>
    <mc:Fallback xmlns="">
      <p:transition spd="slow" advTm="44101"/>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Segoe UI"/>
        <a:ea typeface=""/>
        <a:cs typeface="Segoe UI"/>
      </a:majorFont>
      <a:minorFont>
        <a:latin typeface="Segoe UI"/>
        <a:ea typeface=""/>
        <a:cs typeface="Segoe UI"/>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72fdf276c93115d6eb6a9ae39e44b9c5">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8201e3470885003e0f21af8e364f037c"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21CFDB9-E742-4583-97C5-720CFCB4E46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E8F9F33-0BA1-4347-AFE4-33BEE13F751A}">
  <ds:schemaRefs>
    <ds:schemaRef ds:uri="http://schemas.microsoft.com/office/2006/metadata/properties"/>
    <ds:schemaRef ds:uri="http://schemas.microsoft.com/office/infopath/2007/PartnerControls"/>
    <ds:schemaRef ds:uri="49100919-8a76-4266-be0c-7dc583902cb4"/>
    <ds:schemaRef ds:uri="d13aca44-ef33-4cf4-9980-7f0b00e6eeb9"/>
  </ds:schemaRefs>
</ds:datastoreItem>
</file>

<file path=customXml/itemProps3.xml><?xml version="1.0" encoding="utf-8"?>
<ds:datastoreItem xmlns:ds="http://schemas.openxmlformats.org/officeDocument/2006/customXml" ds:itemID="{8B6DE50F-AA38-4F1B-8EAF-01156497849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2068</TotalTime>
  <Words>2650</Words>
  <Application>Microsoft Office PowerPoint</Application>
  <PresentationFormat>Widescreen</PresentationFormat>
  <Paragraphs>381</Paragraphs>
  <Slides>40</Slides>
  <Notes>7</Notes>
  <HiddenSlides>0</HiddenSlides>
  <MMClips>0</MMClips>
  <ScaleCrop>false</ScaleCrop>
  <HeadingPairs>
    <vt:vector size="6" baseType="variant">
      <vt:variant>
        <vt:lpstr>Fonts Used</vt:lpstr>
      </vt:variant>
      <vt:variant>
        <vt:i4>14</vt:i4>
      </vt:variant>
      <vt:variant>
        <vt:lpstr>Theme</vt:lpstr>
      </vt:variant>
      <vt:variant>
        <vt:i4>1</vt:i4>
      </vt:variant>
      <vt:variant>
        <vt:lpstr>Slide Titles</vt:lpstr>
      </vt:variant>
      <vt:variant>
        <vt:i4>40</vt:i4>
      </vt:variant>
    </vt:vector>
  </HeadingPairs>
  <TitlesOfParts>
    <vt:vector size="55" baseType="lpstr">
      <vt:lpstr>Alexandria</vt:lpstr>
      <vt:lpstr>Alexandria Black</vt:lpstr>
      <vt:lpstr>Alexandria Light</vt:lpstr>
      <vt:lpstr>Alexandria SemiBold</vt:lpstr>
      <vt:lpstr>aliMath</vt:lpstr>
      <vt:lpstr>Arial</vt:lpstr>
      <vt:lpstr>Calibri</vt:lpstr>
      <vt:lpstr>Noto Naskh Arabic</vt:lpstr>
      <vt:lpstr>Noto Sans Kufi Arabic</vt:lpstr>
      <vt:lpstr>Segoe UI</vt:lpstr>
      <vt:lpstr>Simplified Arabic</vt:lpstr>
      <vt:lpstr>Symbol</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moh-b-2013@live.com</cp:lastModifiedBy>
  <cp:revision>408</cp:revision>
  <dcterms:created xsi:type="dcterms:W3CDTF">2023-04-29T09:08:00Z</dcterms:created>
  <dcterms:modified xsi:type="dcterms:W3CDTF">2026-02-17T16:40:56Z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1033-12.2.0.13306</vt:lpwstr>
  </property>
  <property fmtid="{D5CDD505-2E9C-101B-9397-08002B2CF9AE}" pid="4" name="ContentTypeId">
    <vt:lpwstr>0x0101006A254F5D6A14094B8840E79896A2F150</vt:lpwstr>
  </property>
</Properties>
</file>