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96" r:id="rId5"/>
    <p:sldId id="271" r:id="rId6"/>
    <p:sldId id="256" r:id="rId7"/>
    <p:sldId id="497" r:id="rId8"/>
    <p:sldId id="498" r:id="rId9"/>
    <p:sldId id="499" r:id="rId10"/>
    <p:sldId id="500" r:id="rId11"/>
    <p:sldId id="501" r:id="rId12"/>
    <p:sldId id="502" r:id="rId13"/>
    <p:sldId id="503" r:id="rId14"/>
    <p:sldId id="504" r:id="rId15"/>
    <p:sldId id="505" r:id="rId16"/>
    <p:sldId id="506" r:id="rId17"/>
    <p:sldId id="507" r:id="rId18"/>
    <p:sldId id="508" r:id="rId19"/>
    <p:sldId id="509" r:id="rId20"/>
    <p:sldId id="510" r:id="rId21"/>
    <p:sldId id="511" r:id="rId22"/>
    <p:sldId id="512" r:id="rId23"/>
    <p:sldId id="516" r:id="rId24"/>
    <p:sldId id="517" r:id="rId25"/>
    <p:sldId id="518" r:id="rId26"/>
    <p:sldId id="519" r:id="rId27"/>
    <p:sldId id="520" r:id="rId28"/>
    <p:sldId id="521" r:id="rId29"/>
    <p:sldId id="522" r:id="rId30"/>
    <p:sldId id="523" r:id="rId31"/>
    <p:sldId id="524" r:id="rId32"/>
    <p:sldId id="525" r:id="rId33"/>
    <p:sldId id="526" r:id="rId34"/>
    <p:sldId id="527" r:id="rId35"/>
    <p:sldId id="528" r:id="rId36"/>
    <p:sldId id="529" r:id="rId37"/>
    <p:sldId id="530" r:id="rId38"/>
    <p:sldId id="531" r:id="rId39"/>
    <p:sldId id="533" r:id="rId40"/>
    <p:sldId id="532" r:id="rId41"/>
    <p:sldId id="534" r:id="rId42"/>
    <p:sldId id="535" r:id="rId43"/>
    <p:sldId id="536" r:id="rId44"/>
    <p:sldId id="537" r:id="rId45"/>
    <p:sldId id="538" r:id="rId46"/>
    <p:sldId id="539" r:id="rId47"/>
    <p:sldId id="541" r:id="rId48"/>
    <p:sldId id="540" r:id="rId49"/>
    <p:sldId id="542" r:id="rId50"/>
    <p:sldId id="543" r:id="rId51"/>
    <p:sldId id="544"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271"/>
            <p14:sldId id="256"/>
            <p14:sldId id="497"/>
            <p14:sldId id="498"/>
            <p14:sldId id="499"/>
            <p14:sldId id="500"/>
            <p14:sldId id="501"/>
            <p14:sldId id="502"/>
            <p14:sldId id="503"/>
            <p14:sldId id="504"/>
            <p14:sldId id="505"/>
            <p14:sldId id="506"/>
            <p14:sldId id="507"/>
            <p14:sldId id="508"/>
            <p14:sldId id="509"/>
            <p14:sldId id="510"/>
            <p14:sldId id="511"/>
            <p14:sldId id="512"/>
            <p14:sldId id="516"/>
            <p14:sldId id="517"/>
            <p14:sldId id="518"/>
            <p14:sldId id="519"/>
            <p14:sldId id="520"/>
            <p14:sldId id="521"/>
            <p14:sldId id="522"/>
            <p14:sldId id="523"/>
            <p14:sldId id="524"/>
            <p14:sldId id="525"/>
            <p14:sldId id="526"/>
            <p14:sldId id="527"/>
            <p14:sldId id="528"/>
            <p14:sldId id="529"/>
            <p14:sldId id="530"/>
            <p14:sldId id="531"/>
            <p14:sldId id="533"/>
            <p14:sldId id="532"/>
            <p14:sldId id="534"/>
            <p14:sldId id="535"/>
            <p14:sldId id="536"/>
            <p14:sldId id="537"/>
            <p14:sldId id="538"/>
            <p14:sldId id="539"/>
            <p14:sldId id="541"/>
            <p14:sldId id="540"/>
            <p14:sldId id="542"/>
            <p14:sldId id="543"/>
            <p14:sldId id="54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25-Oct-24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517760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76451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25-Oct-24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29514" y="3331663"/>
            <a:ext cx="4388157" cy="461665"/>
          </a:xfrm>
          <a:prstGeom prst="rect">
            <a:avLst/>
          </a:prstGeom>
          <a:noFill/>
        </p:spPr>
        <p:txBody>
          <a:bodyPr wrap="square" rtlCol="0">
            <a:spAutoFit/>
          </a:bodyPr>
          <a:lstStyle/>
          <a:p>
            <a:r>
              <a:rPr lang="en-US" sz="2400" dirty="0">
                <a:latin typeface="Alexandria" charset="0"/>
              </a:rPr>
              <a:t>Prepared by Dr. Merna Emad</a:t>
            </a:r>
          </a:p>
        </p:txBody>
      </p:sp>
      <p:sp>
        <p:nvSpPr>
          <p:cNvPr id="31" name="TextBox 30"/>
          <p:cNvSpPr txBox="1"/>
          <p:nvPr/>
        </p:nvSpPr>
        <p:spPr>
          <a:xfrm>
            <a:off x="995600" y="2424037"/>
            <a:ext cx="4185313" cy="769441"/>
          </a:xfrm>
          <a:prstGeom prst="rect">
            <a:avLst/>
          </a:prstGeom>
          <a:noFill/>
        </p:spPr>
        <p:txBody>
          <a:bodyPr wrap="none" rtlCol="0">
            <a:spAutoFit/>
          </a:bodyPr>
          <a:lstStyle/>
          <a:p>
            <a:r>
              <a:rPr lang="en-US" sz="4400" b="1" dirty="0">
                <a:solidFill>
                  <a:srgbClr val="00B0F0"/>
                </a:solidFill>
                <a:latin typeface="Alexandria" charset="0"/>
              </a:rPr>
              <a:t>Project Contracts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46" name="TextBox 45"/>
          <p:cNvSpPr txBox="1"/>
          <p:nvPr/>
        </p:nvSpPr>
        <p:spPr>
          <a:xfrm>
            <a:off x="583184" y="5392112"/>
            <a:ext cx="1452642" cy="523220"/>
          </a:xfrm>
          <a:prstGeom prst="rect">
            <a:avLst/>
          </a:prstGeom>
          <a:noFill/>
        </p:spPr>
        <p:txBody>
          <a:bodyPr wrap="none" rtlCol="0">
            <a:spAutoFit/>
          </a:bodyPr>
          <a:lstStyle/>
          <a:p>
            <a:r>
              <a:rPr lang="en-US" sz="2800" dirty="0">
                <a:latin typeface="Alexandria" charset="0"/>
                <a:cs typeface="Alexandria" charset="0"/>
              </a:rPr>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5521494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954381" cy="646331"/>
          </a:xfrm>
          <a:prstGeom prst="rect">
            <a:avLst/>
          </a:prstGeom>
          <a:noFill/>
        </p:spPr>
        <p:txBody>
          <a:bodyPr wrap="none" rtlCol="0">
            <a:spAutoFit/>
          </a:bodyPr>
          <a:lstStyle/>
          <a:p>
            <a:r>
              <a:rPr lang="en-US" sz="3600" b="1" dirty="0" smtClean="0">
                <a:solidFill>
                  <a:srgbClr val="00B0F0"/>
                </a:solidFill>
                <a:latin typeface="Alexandria" charset="0"/>
                <a:cs typeface="Alexandria" charset="0"/>
              </a:rPr>
              <a:t>Drafting</a:t>
            </a:r>
            <a:endParaRPr lang="en-US" sz="36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8232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14960" y="1440106"/>
            <a:ext cx="6949440" cy="489364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If an overarching theme has been detected yet, hopefully it is that contracts should clarify the rights and obligations of both parties, not confuse them. In cleaning up any draft agreement, always assume that others will eventually have to read it for any number of reasons</a:t>
            </a:r>
            <a:r>
              <a:rPr lang="en-US" sz="2400" dirty="0" smtClean="0">
                <a:latin typeface="Times New Roman" panose="02020603050405020304" pitchFamily="18" charset="0"/>
                <a:cs typeface="Times New Roman" panose="02020603050405020304" pitchFamily="18" charset="0"/>
              </a:rPr>
              <a:t>:</a:t>
            </a:r>
          </a:p>
          <a:p>
            <a:endParaRPr lang="en-US" sz="24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Comply with performance or payment obligations.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Prepare amendments and supplements to the agreement.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Understand the agreement’s term and termination provisions.</a:t>
            </a:r>
          </a:p>
          <a:p>
            <a:endParaRPr lang="en-US" sz="2400"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1566454" cy="707886"/>
          </a:xfrm>
          <a:prstGeom prst="rect">
            <a:avLst/>
          </a:prstGeom>
        </p:spPr>
        <p:txBody>
          <a:bodyPr wrap="none">
            <a:spAutoFit/>
          </a:bodyPr>
          <a:lstStyle/>
          <a:p>
            <a:pPr lvl="0"/>
            <a:r>
              <a:rPr lang="en-US" sz="4000" b="1" dirty="0">
                <a:solidFill>
                  <a:schemeClr val="tx1">
                    <a:lumMod val="95000"/>
                    <a:lumOff val="5000"/>
                  </a:schemeClr>
                </a:solidFill>
                <a:effectLst>
                  <a:outerShdw blurRad="38100" dist="38100" dir="2700000" algn="tl">
                    <a:srgbClr val="000000">
                      <a:alpha val="43137"/>
                    </a:srgbClr>
                  </a:outerShdw>
                </a:effectLst>
              </a:rPr>
              <a:t>Clarity</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8232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14960" y="1440106"/>
            <a:ext cx="6949440" cy="452431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If an overarching theme has been detected yet, hopefully it is that contracts should clarify the rights and obligations of both parties, not confuse them. In cleaning up any draft agreement, always assume that others will eventually have to read it for any number of reasons</a:t>
            </a:r>
            <a:r>
              <a:rPr lang="en-US" sz="2400" dirty="0" smtClean="0">
                <a:latin typeface="Times New Roman" panose="02020603050405020304" pitchFamily="18" charset="0"/>
                <a:cs typeface="Times New Roman" panose="02020603050405020304" pitchFamily="18" charset="0"/>
              </a:rPr>
              <a:t>:</a:t>
            </a:r>
          </a:p>
          <a:p>
            <a:endParaRPr lang="en-US" sz="2400" dirty="0" smtClean="0">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tx1">
                    <a:lumMod val="95000"/>
                    <a:lumOff val="5000"/>
                  </a:schemeClr>
                </a:solidFill>
              </a:rPr>
              <a:t>Exercise or pursue appropriate breach or default remedies.</a:t>
            </a:r>
          </a:p>
          <a:p>
            <a:pPr marL="342900" indent="-342900">
              <a:buFont typeface="Arial" panose="020B0604020202020204" pitchFamily="34" charset="0"/>
              <a:buChar char="•"/>
            </a:pPr>
            <a:r>
              <a:rPr lang="en-US" sz="2400" dirty="0">
                <a:solidFill>
                  <a:schemeClr val="tx1">
                    <a:lumMod val="95000"/>
                    <a:lumOff val="5000"/>
                  </a:schemeClr>
                </a:solidFill>
              </a:rPr>
              <a:t>Future readers of an agreement will greatly appreciate being able to understand it.</a:t>
            </a:r>
          </a:p>
          <a:p>
            <a:endParaRPr lang="en-US" sz="2400"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1566454" cy="707886"/>
          </a:xfrm>
          <a:prstGeom prst="rect">
            <a:avLst/>
          </a:prstGeom>
        </p:spPr>
        <p:txBody>
          <a:bodyPr wrap="none">
            <a:spAutoFit/>
          </a:bodyPr>
          <a:lstStyle/>
          <a:p>
            <a:pPr lvl="0"/>
            <a:r>
              <a:rPr lang="en-US" sz="4000" b="1" dirty="0">
                <a:solidFill>
                  <a:schemeClr val="tx1">
                    <a:lumMod val="95000"/>
                    <a:lumOff val="5000"/>
                  </a:schemeClr>
                </a:solidFill>
                <a:effectLst>
                  <a:outerShdw blurRad="38100" dist="38100" dir="2700000" algn="tl">
                    <a:srgbClr val="000000">
                      <a:alpha val="43137"/>
                    </a:srgbClr>
                  </a:outerShdw>
                </a:effectLst>
              </a:rPr>
              <a:t>Clarity</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199309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8232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14960" y="2234862"/>
            <a:ext cx="6949440" cy="2677656"/>
          </a:xfrm>
          <a:prstGeom prst="rect">
            <a:avLst/>
          </a:prstGeom>
          <a:noFill/>
        </p:spPr>
        <p:txBody>
          <a:bodyPr wrap="square" rtlCol="0">
            <a:spAutoFit/>
          </a:bodyPr>
          <a:lstStyle/>
          <a:p>
            <a:r>
              <a:rPr lang="en-US" sz="2400" dirty="0"/>
              <a:t>Whether reviewing your own work or a document from the other side, follow these rules</a:t>
            </a:r>
            <a:r>
              <a:rPr lang="en-US" sz="2400" dirty="0" smtClean="0"/>
              <a:t>:</a:t>
            </a:r>
          </a:p>
          <a:p>
            <a:endParaRPr lang="en-US" sz="2400" dirty="0"/>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Fix unclear or confusing language.</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Remove unnecessary, inapplicable provisions.</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Correct internal inconsistencies.</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1566454" cy="707886"/>
          </a:xfrm>
          <a:prstGeom prst="rect">
            <a:avLst/>
          </a:prstGeom>
        </p:spPr>
        <p:txBody>
          <a:bodyPr wrap="none">
            <a:spAutoFit/>
          </a:bodyPr>
          <a:lstStyle/>
          <a:p>
            <a:pPr lvl="0"/>
            <a:r>
              <a:rPr lang="en-US" sz="4000" b="1" dirty="0">
                <a:solidFill>
                  <a:schemeClr val="tx1">
                    <a:lumMod val="95000"/>
                    <a:lumOff val="5000"/>
                  </a:schemeClr>
                </a:solidFill>
                <a:effectLst>
                  <a:outerShdw blurRad="38100" dist="38100" dir="2700000" algn="tl">
                    <a:srgbClr val="000000">
                      <a:alpha val="43137"/>
                    </a:srgbClr>
                  </a:outerShdw>
                </a:effectLst>
              </a:rPr>
              <a:t>Clarity</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816547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45925" y="1966311"/>
            <a:ext cx="5598160" cy="4524315"/>
          </a:xfrm>
          <a:prstGeom prst="rect">
            <a:avLst/>
          </a:prstGeom>
          <a:noFill/>
        </p:spPr>
        <p:txBody>
          <a:bodyPr wrap="square" rtlCol="0">
            <a:spAutoFit/>
          </a:bodyPr>
          <a:lstStyle/>
          <a:p>
            <a:r>
              <a:rPr lang="en-US" sz="2400" dirty="0"/>
              <a:t>It is important to not be intimidated when reviewing drafts originated by the other side, even if they bluster that it is their “standard template” and that they usually do not change it</a:t>
            </a:r>
            <a:r>
              <a:rPr lang="en-US" sz="2400" dirty="0" smtClean="0"/>
              <a:t>.</a:t>
            </a:r>
          </a:p>
          <a:p>
            <a:r>
              <a:rPr lang="en-US" sz="2400" dirty="0"/>
              <a:t>As a general rule, if you cannot understand a sentence or paragraph after reading it once or twice, flag it. If someone can explain it, require edits consistent with the explanation. If it cannot be explained, strike it.</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84855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Drafting red flags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1600263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0" y="1376862"/>
            <a:ext cx="6616609" cy="5632311"/>
          </a:xfrm>
          <a:prstGeom prst="rect">
            <a:avLst/>
          </a:prstGeom>
          <a:noFill/>
        </p:spPr>
        <p:txBody>
          <a:bodyPr wrap="square" rtlCol="0">
            <a:spAutoFit/>
          </a:bodyPr>
          <a:lstStyle/>
          <a:p>
            <a:r>
              <a:rPr lang="en-US" sz="2400" dirty="0"/>
              <a:t>Another red flag is any document that seems suspiciously longer than similar types of agreements</a:t>
            </a:r>
            <a:r>
              <a:rPr lang="en-US" sz="2400" dirty="0" smtClean="0"/>
              <a:t>.</a:t>
            </a:r>
          </a:p>
          <a:p>
            <a:endParaRPr lang="en-US" sz="2400" dirty="0" smtClean="0"/>
          </a:p>
          <a:p>
            <a:endParaRPr lang="en-US" sz="2400" dirty="0" smtClean="0"/>
          </a:p>
          <a:p>
            <a:r>
              <a:rPr lang="en-US" sz="2400" dirty="0"/>
              <a:t>In addition to burdening and possibly confusing future readers, unnecessarily long documents can increase the likelihood of internal inconsistencies and other errors. While some commercial relationships are unavoidably complex, some contracts are too long simply because of bad drafting. “Over lawyered” templates drafted to cover multiple types of products or services or multiple irrelevant options are common offenders.</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84855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Drafting red flags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8811981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07055" y="1702419"/>
            <a:ext cx="6616609" cy="4524315"/>
          </a:xfrm>
          <a:prstGeom prst="rect">
            <a:avLst/>
          </a:prstGeom>
          <a:noFill/>
        </p:spPr>
        <p:txBody>
          <a:bodyPr wrap="square" rtlCol="0">
            <a:spAutoFit/>
          </a:bodyPr>
          <a:lstStyle/>
          <a:p>
            <a:pPr algn="just"/>
            <a:r>
              <a:rPr lang="en-US" sz="2400" dirty="0"/>
              <a:t>While non-lawyers need to be cautious when editing legal “boilerplate,” removing wholly irrelevant terms from a bloated template always makes for a more readable document</a:t>
            </a:r>
            <a:r>
              <a:rPr lang="en-US" sz="2400" dirty="0" smtClean="0"/>
              <a:t>.</a:t>
            </a:r>
          </a:p>
          <a:p>
            <a:pPr algn="just"/>
            <a:endParaRPr lang="en-US" sz="2400" dirty="0"/>
          </a:p>
          <a:p>
            <a:pPr algn="just"/>
            <a:endParaRPr lang="en-US" sz="2400" dirty="0" smtClean="0"/>
          </a:p>
          <a:p>
            <a:pPr algn="just"/>
            <a:r>
              <a:rPr lang="en-US" sz="2400" dirty="0"/>
              <a:t>In general, it is reasonable to take a run at aggressively carving back overly expansive, one-sided legalese written purely for the other party’s benefit.</a:t>
            </a:r>
          </a:p>
          <a:p>
            <a:pPr algn="just"/>
            <a:endParaRPr lang="en-US" sz="2400" dirty="0" smtClean="0"/>
          </a:p>
          <a:p>
            <a:pPr algn="just"/>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84855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Drafting red flags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527457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07055" y="1993078"/>
            <a:ext cx="6616609" cy="3046988"/>
          </a:xfrm>
          <a:prstGeom prst="rect">
            <a:avLst/>
          </a:prstGeom>
          <a:noFill/>
        </p:spPr>
        <p:txBody>
          <a:bodyPr wrap="square" rtlCol="0">
            <a:spAutoFit/>
          </a:bodyPr>
          <a:lstStyle/>
          <a:p>
            <a:r>
              <a:rPr lang="en-US" sz="2400" dirty="0"/>
              <a:t>In addition to being clear and concise, contracts need to be complete. While certainly not standardized across all industries and types of agreements, similar legal elements are found across most types of contracts and most contracts are organized using somewhat similar looking headings and sub-headings</a:t>
            </a:r>
            <a:r>
              <a:rPr lang="en-US" sz="2400" dirty="0" smtClean="0"/>
              <a:t>.</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17888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Completeness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19850325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07055" y="1993078"/>
            <a:ext cx="6616609" cy="4044056"/>
          </a:xfrm>
          <a:prstGeom prst="rect">
            <a:avLst/>
          </a:prstGeom>
          <a:noFill/>
        </p:spPr>
        <p:txBody>
          <a:bodyPr wrap="square" rtlCol="0">
            <a:spAutoFit/>
          </a:bodyPr>
          <a:lstStyle/>
          <a:p>
            <a:pPr algn="ctr">
              <a:lnSpc>
                <a:spcPct val="107000"/>
              </a:lnSpc>
            </a:pPr>
            <a:r>
              <a:rPr lang="en-US" sz="2400" dirty="0">
                <a:solidFill>
                  <a:srgbClr val="000000"/>
                </a:solidFill>
                <a:latin typeface="LiberationSerif"/>
                <a:ea typeface="Calibri" panose="020F0502020204030204" pitchFamily="34" charset="0"/>
                <a:cs typeface="LiberationSerif"/>
              </a:rPr>
              <a:t>Understanding typical contract structure helps one quickly assess how well a document likely addresses key issues</a:t>
            </a:r>
            <a:r>
              <a:rPr lang="en-US" sz="2400" dirty="0" smtClean="0">
                <a:solidFill>
                  <a:srgbClr val="000000"/>
                </a:solidFill>
                <a:latin typeface="LiberationSerif"/>
                <a:ea typeface="Calibri" panose="020F0502020204030204" pitchFamily="34" charset="0"/>
                <a:cs typeface="LiberationSerif"/>
              </a:rPr>
              <a:t>:</a:t>
            </a:r>
          </a:p>
          <a:p>
            <a:pPr algn="ctr">
              <a:lnSpc>
                <a:spcPct val="107000"/>
              </a:lnSpc>
            </a:pPr>
            <a:r>
              <a:rPr lang="en-US" sz="2400" dirty="0">
                <a:solidFill>
                  <a:srgbClr val="000000"/>
                </a:solidFill>
                <a:effectLst>
                  <a:outerShdw blurRad="38100" dist="38100" dir="2700000" algn="tl">
                    <a:srgbClr val="000000">
                      <a:alpha val="43137"/>
                    </a:srgbClr>
                  </a:outerShdw>
                </a:effectLst>
                <a:latin typeface="LiberationSerif"/>
                <a:ea typeface="Calibri" panose="020F0502020204030204" pitchFamily="34" charset="0"/>
                <a:cs typeface="LiberationSerif"/>
              </a:rPr>
              <a:t>Is it clear what the parties intend to accomplish?</a:t>
            </a:r>
            <a:endParaRPr lang="en-US" sz="24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a:p>
            <a:pPr algn="ctr">
              <a:lnSpc>
                <a:spcPct val="107000"/>
              </a:lnSpc>
            </a:pPr>
            <a:r>
              <a:rPr lang="en-US" sz="2400" dirty="0">
                <a:effectLst>
                  <a:outerShdw blurRad="38100" dist="38100" dir="2700000" algn="tl">
                    <a:srgbClr val="000000">
                      <a:alpha val="43137"/>
                    </a:srgbClr>
                  </a:outerShdw>
                </a:effectLst>
              </a:rPr>
              <a:t>Are their mutual obligations spelled out sufficiently?</a:t>
            </a:r>
          </a:p>
          <a:p>
            <a:pPr algn="ctr">
              <a:lnSpc>
                <a:spcPct val="107000"/>
              </a:lnSpc>
            </a:pPr>
            <a:r>
              <a:rPr lang="en-US" sz="2400" dirty="0">
                <a:effectLst>
                  <a:outerShdw blurRad="38100" dist="38100" dir="2700000" algn="tl">
                    <a:srgbClr val="000000">
                      <a:alpha val="43137"/>
                    </a:srgbClr>
                  </a:outerShdw>
                </a:effectLst>
              </a:rPr>
              <a:t>Does the agreement say what should happen if either party fails to perform?</a:t>
            </a:r>
          </a:p>
          <a:p>
            <a:pPr algn="ctr">
              <a:lnSpc>
                <a:spcPct val="107000"/>
              </a:lnSpc>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17888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Completeness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4120316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07055" y="1993078"/>
            <a:ext cx="6616609" cy="3623043"/>
          </a:xfrm>
          <a:prstGeom prst="rect">
            <a:avLst/>
          </a:prstGeom>
          <a:noFill/>
        </p:spPr>
        <p:txBody>
          <a:bodyPr wrap="square" rtlCol="0">
            <a:spAutoFit/>
          </a:bodyPr>
          <a:lstStyle/>
          <a:p>
            <a:pPr algn="ctr">
              <a:lnSpc>
                <a:spcPct val="107000"/>
              </a:lnSpc>
            </a:pPr>
            <a:r>
              <a:rPr lang="en-US" sz="2400" dirty="0">
                <a:solidFill>
                  <a:srgbClr val="000000"/>
                </a:solidFill>
                <a:latin typeface="LiberationSerif"/>
                <a:ea typeface="Calibri" panose="020F0502020204030204" pitchFamily="34" charset="0"/>
                <a:cs typeface="LiberationSerif"/>
              </a:rPr>
              <a:t>Understanding typical contract structure helps one quickly assess how well a document likely addresses key issues</a:t>
            </a:r>
            <a:r>
              <a:rPr lang="en-US" sz="2400" dirty="0" smtClean="0">
                <a:solidFill>
                  <a:srgbClr val="000000"/>
                </a:solidFill>
                <a:latin typeface="LiberationSerif"/>
                <a:ea typeface="Calibri" panose="020F0502020204030204" pitchFamily="34" charset="0"/>
                <a:cs typeface="LiberationSerif"/>
              </a:rPr>
              <a:t>:</a:t>
            </a:r>
          </a:p>
          <a:p>
            <a:r>
              <a:rPr lang="en-US" sz="2400" dirty="0">
                <a:effectLst>
                  <a:outerShdw blurRad="38100" dist="38100" dir="2700000" algn="tl">
                    <a:srgbClr val="000000">
                      <a:alpha val="43137"/>
                    </a:srgbClr>
                  </a:outerShdw>
                </a:effectLst>
              </a:rPr>
              <a:t>How and when can it be terminated?</a:t>
            </a:r>
          </a:p>
          <a:p>
            <a:pPr algn="ctr">
              <a:lnSpc>
                <a:spcPct val="107000"/>
              </a:lnSpc>
            </a:pPr>
            <a:r>
              <a:rPr lang="en-US" sz="2400" dirty="0">
                <a:effectLst>
                  <a:outerShdw blurRad="38100" dist="38100" dir="2700000" algn="tl">
                    <a:srgbClr val="000000">
                      <a:alpha val="43137"/>
                    </a:srgbClr>
                  </a:outerShdw>
                </a:effectLst>
              </a:rPr>
              <a:t>What happens when it is terminated?</a:t>
            </a:r>
          </a:p>
          <a:p>
            <a:pPr algn="ctr">
              <a:lnSpc>
                <a:spcPct val="107000"/>
              </a:lnSpc>
            </a:pPr>
            <a:r>
              <a:rPr lang="en-US" sz="2400" dirty="0">
                <a:effectLst>
                  <a:outerShdw blurRad="38100" dist="38100" dir="2700000" algn="tl">
                    <a:srgbClr val="000000">
                      <a:alpha val="43137"/>
                    </a:srgbClr>
                  </a:outerShdw>
                </a:effectLst>
              </a:rPr>
              <a:t>Which parts of the agreement survive termination?</a:t>
            </a:r>
          </a:p>
          <a:p>
            <a:pPr algn="ctr">
              <a:lnSpc>
                <a:spcPct val="107000"/>
              </a:lnSpc>
            </a:pPr>
            <a:r>
              <a:rPr lang="en-US" sz="2400" dirty="0">
                <a:effectLst>
                  <a:outerShdw blurRad="38100" dist="38100" dir="2700000" algn="tl">
                    <a:srgbClr val="000000">
                      <a:alpha val="43137"/>
                    </a:srgbClr>
                  </a:outerShdw>
                </a:effectLst>
              </a:rPr>
              <a:t>How are intellectual property rights addressed?</a:t>
            </a:r>
          </a:p>
          <a:p>
            <a:pPr algn="ctr">
              <a:lnSpc>
                <a:spcPct val="107000"/>
              </a:lnSpc>
            </a:pPr>
            <a:r>
              <a:rPr lang="en-US" sz="2400" dirty="0">
                <a:effectLst>
                  <a:outerShdw blurRad="38100" dist="38100" dir="2700000" algn="tl">
                    <a:srgbClr val="000000">
                      <a:alpha val="43137"/>
                    </a:srgbClr>
                  </a:outerShdw>
                </a:effectLst>
              </a:rPr>
              <a:t>How are disputes resolved?</a:t>
            </a:r>
          </a:p>
          <a:p>
            <a:pPr algn="ctr">
              <a:lnSpc>
                <a:spcPct val="107000"/>
              </a:lnSpc>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17888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Completeness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368262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6277" y="1485941"/>
            <a:ext cx="6616609" cy="5632311"/>
          </a:xfrm>
          <a:prstGeom prst="rect">
            <a:avLst/>
          </a:prstGeom>
          <a:noFill/>
        </p:spPr>
        <p:txBody>
          <a:bodyPr wrap="square" rtlCol="0">
            <a:spAutoFit/>
          </a:bodyPr>
          <a:lstStyle/>
          <a:p>
            <a:r>
              <a:rPr lang="en-US" sz="2400" dirty="0"/>
              <a:t>Disputes and disappointments are less likely with contracts that clearly and completely address these issues. Tight agreements discourage meritless disputes by helping keep everyone more honest. Even if completeness requires accepting provisions that cut both ways, it is generally better to choose the devil you know over the devil you do not</a:t>
            </a:r>
            <a:r>
              <a:rPr lang="en-US" sz="2400" dirty="0" smtClean="0"/>
              <a:t>.</a:t>
            </a:r>
          </a:p>
          <a:p>
            <a:endParaRPr lang="en-US" sz="2400" dirty="0" smtClean="0"/>
          </a:p>
          <a:p>
            <a:r>
              <a:rPr lang="en-US" sz="2400" dirty="0"/>
              <a:t>Sometimes a party to a negotiation will balk at detailing performance obligations, timelines, remedies, termination rights, or other terms discussed This is sometimes a clue that they have orally over-promised. Do not be deterred, insist on clear commitments and remedies.</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178884"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Completeness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720238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6277" y="1485941"/>
            <a:ext cx="6616609" cy="4893647"/>
          </a:xfrm>
          <a:prstGeom prst="rect">
            <a:avLst/>
          </a:prstGeom>
          <a:noFill/>
        </p:spPr>
        <p:txBody>
          <a:bodyPr wrap="square" rtlCol="0">
            <a:spAutoFit/>
          </a:bodyPr>
          <a:lstStyle/>
          <a:p>
            <a:r>
              <a:rPr lang="en-US" sz="2400" dirty="0"/>
              <a:t>Technical details are often best addressed in one or more “schedules” or “exhibits” attached at the end of the document. These schedules and exhibits are often captioned “Specifications,” “Technical Specifications,” “Schematics,” “Deliverables,” or “Work Order</a:t>
            </a:r>
            <a:r>
              <a:rPr lang="en-US" sz="2400" dirty="0" smtClean="0"/>
              <a:t>.”</a:t>
            </a:r>
          </a:p>
          <a:p>
            <a:endParaRPr lang="en-US" sz="2400" dirty="0" smtClean="0"/>
          </a:p>
          <a:p>
            <a:r>
              <a:rPr lang="en-US" sz="2400" dirty="0"/>
              <a:t>Placing schedules and exhibits at the end of the document enhances readability, but doing so is no excuse for less rigorous analysis and drafting, or for signing an agreement before its schedules and exhibits are complete.</a:t>
            </a:r>
          </a:p>
          <a:p>
            <a:endParaRPr lang="en-US" sz="24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666645"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Technical details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11215374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70307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7397" y="1828933"/>
            <a:ext cx="6616609" cy="3785652"/>
          </a:xfrm>
          <a:prstGeom prst="rect">
            <a:avLst/>
          </a:prstGeom>
          <a:noFill/>
        </p:spPr>
        <p:txBody>
          <a:bodyPr wrap="square" rtlCol="0">
            <a:spAutoFit/>
          </a:bodyPr>
          <a:lstStyle/>
          <a:p>
            <a:r>
              <a:rPr lang="en-US" sz="2400" dirty="0"/>
              <a:t>In fact, schedules and exhibits are often at the heart of one or both parties’ obligations and, as such, critical for ensuring proper performance or resolving disputes over performance. Persons with “subject matter expertise” should review, understand, and take responsibility for complex or technical exhibits, and confirm that each exhibit stands on its own, such that persons with similar expertise will know exactly what it describes and requires.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320728" y="668976"/>
            <a:ext cx="3666645"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Technical details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1440122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7397" y="1828933"/>
            <a:ext cx="5561883" cy="4154984"/>
          </a:xfrm>
          <a:prstGeom prst="rect">
            <a:avLst/>
          </a:prstGeom>
          <a:noFill/>
        </p:spPr>
        <p:txBody>
          <a:bodyPr wrap="square" rtlCol="0">
            <a:spAutoFit/>
          </a:bodyPr>
          <a:lstStyle/>
          <a:p>
            <a:r>
              <a:rPr lang="en-US" sz="2400" dirty="0"/>
              <a:t>If your role is limited to drafting or editing a contract versus participating in the business discussions to be covered in the contract, get as much background information as possible. Ask who, what, when, where, why, how, how much and a lot of “what ifs” to establish a foundation for your review. Invite yourself to key meetings and conference calls when possible</a:t>
            </a:r>
            <a:r>
              <a:rPr lang="en-US" sz="2400" dirty="0" smtClean="0"/>
              <a:t>.</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015928" y="668976"/>
            <a:ext cx="5185009"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Understanding the deal</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16777679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7397" y="1828933"/>
            <a:ext cx="5561883" cy="5262979"/>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Other helpful questions or requests might include</a:t>
            </a:r>
            <a:r>
              <a:rPr lang="en-US" sz="2400" dirty="0" smtClean="0">
                <a:effectLst>
                  <a:outerShdw blurRad="38100" dist="38100" dir="2700000" algn="tl">
                    <a:srgbClr val="000000">
                      <a:alpha val="43137"/>
                    </a:srgbClr>
                  </a:outerShdw>
                </a:effectLst>
              </a:rPr>
              <a:t>:</a:t>
            </a:r>
          </a:p>
          <a:p>
            <a:pPr marL="342900" indent="-342900">
              <a:buFont typeface="Wingdings" panose="05000000000000000000" pitchFamily="2" charset="2"/>
              <a:buChar char="ü"/>
            </a:pPr>
            <a:r>
              <a:rPr lang="en-US" sz="2400" dirty="0">
                <a:effectLst>
                  <a:outerShdw blurRad="38100" dist="38100" dir="2700000" algn="tl">
                    <a:srgbClr val="000000">
                      <a:alpha val="43137"/>
                    </a:srgbClr>
                  </a:outerShdw>
                </a:effectLst>
              </a:rPr>
              <a:t>Please explain the importance, cost and logic of the transaction.</a:t>
            </a:r>
          </a:p>
          <a:p>
            <a:pPr marL="342900" indent="-342900">
              <a:buFont typeface="Wingdings" panose="05000000000000000000" pitchFamily="2" charset="2"/>
              <a:buChar char="ü"/>
            </a:pPr>
            <a:r>
              <a:rPr lang="en-US" sz="2400" dirty="0">
                <a:effectLst>
                  <a:outerShdw blurRad="38100" dist="38100" dir="2700000" algn="tl">
                    <a:srgbClr val="000000">
                      <a:alpha val="43137"/>
                    </a:srgbClr>
                  </a:outerShdw>
                </a:effectLst>
              </a:rPr>
              <a:t>How are the negotiations going?</a:t>
            </a:r>
          </a:p>
          <a:p>
            <a:pPr marL="342900" indent="-342900">
              <a:buFont typeface="Wingdings" panose="05000000000000000000" pitchFamily="2" charset="2"/>
              <a:buChar char="ü"/>
            </a:pPr>
            <a:r>
              <a:rPr lang="en-US" sz="2400" dirty="0">
                <a:effectLst>
                  <a:outerShdw blurRad="38100" dist="38100" dir="2700000" algn="tl">
                    <a:srgbClr val="000000">
                      <a:alpha val="43137"/>
                    </a:srgbClr>
                  </a:outerShdw>
                </a:effectLst>
              </a:rPr>
              <a:t>Are there possible concerns about the partner or the transaction</a:t>
            </a:r>
            <a:r>
              <a:rPr lang="en-US" sz="2400" dirty="0" smtClean="0">
                <a:effectLst>
                  <a:outerShdw blurRad="38100" dist="38100" dir="2700000" algn="tl">
                    <a:srgbClr val="000000">
                      <a:alpha val="43137"/>
                    </a:srgbClr>
                  </a:outerShdw>
                </a:effectLst>
              </a:rPr>
              <a:t>?</a:t>
            </a:r>
          </a:p>
          <a:p>
            <a:pPr marL="342900" indent="-342900">
              <a:buFont typeface="Wingdings" panose="05000000000000000000" pitchFamily="2" charset="2"/>
              <a:buChar char="ü"/>
            </a:pPr>
            <a:r>
              <a:rPr lang="en-US" sz="2400" dirty="0">
                <a:effectLst>
                  <a:outerShdw blurRad="38100" dist="38100" dir="2700000" algn="tl">
                    <a:srgbClr val="000000">
                      <a:alpha val="43137"/>
                    </a:srgbClr>
                  </a:outerShdw>
                </a:effectLst>
              </a:rPr>
              <a:t>What alternatives were considered?</a:t>
            </a:r>
          </a:p>
          <a:p>
            <a:pPr marL="342900" indent="-342900">
              <a:buFont typeface="Wingdings" panose="05000000000000000000" pitchFamily="2" charset="2"/>
              <a:buChar char="ü"/>
            </a:pPr>
            <a:r>
              <a:rPr lang="en-US" sz="2400" dirty="0">
                <a:effectLst>
                  <a:outerShdw blurRad="38100" dist="38100" dir="2700000" algn="tl">
                    <a:srgbClr val="000000">
                      <a:alpha val="43137"/>
                    </a:srgbClr>
                  </a:outerShdw>
                </a:effectLst>
              </a:rPr>
              <a:t>What are the technical or industry-specific considerations?</a:t>
            </a:r>
          </a:p>
          <a:p>
            <a:pPr marL="342900" indent="-342900">
              <a:buFont typeface="Wingdings" panose="05000000000000000000" pitchFamily="2" charset="2"/>
              <a:buChar char="ü"/>
            </a:pPr>
            <a:r>
              <a:rPr lang="en-US" sz="2400" dirty="0">
                <a:effectLst>
                  <a:outerShdw blurRad="38100" dist="38100" dir="2700000" algn="tl">
                    <a:srgbClr val="000000">
                      <a:alpha val="43137"/>
                    </a:srgbClr>
                  </a:outerShdw>
                </a:effectLst>
              </a:rPr>
              <a:t>What are the anticipated implementation processes?</a:t>
            </a:r>
          </a:p>
          <a:p>
            <a:endParaRPr lang="en-US" sz="2400" dirty="0"/>
          </a:p>
          <a:p>
            <a:endParaRPr lang="en-US" sz="2400" dirty="0">
              <a:effectLst>
                <a:outerShdw blurRad="38100" dist="38100" dir="2700000" algn="tl">
                  <a:srgbClr val="000000">
                    <a:alpha val="43137"/>
                  </a:srgbClr>
                </a:outerShdw>
              </a:effectLst>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015928" y="668976"/>
            <a:ext cx="5185009"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Understanding the deal</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10362097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4978" y="1670607"/>
            <a:ext cx="6049563" cy="5262979"/>
          </a:xfrm>
          <a:prstGeom prst="rect">
            <a:avLst/>
          </a:prstGeom>
          <a:noFill/>
        </p:spPr>
        <p:txBody>
          <a:bodyPr wrap="square" rtlCol="0">
            <a:spAutoFit/>
          </a:bodyPr>
          <a:lstStyle/>
          <a:p>
            <a:r>
              <a:rPr lang="en-US" sz="2400" dirty="0"/>
              <a:t>Carefully reading and analyzing a contract is challenging and requires energy, focus and discipline. Even bad contracts can read well and seem to make sense, especially if you fail to think hard about what might be missing</a:t>
            </a:r>
            <a:r>
              <a:rPr lang="en-US" sz="2400" dirty="0" smtClean="0"/>
              <a:t>.</a:t>
            </a:r>
          </a:p>
          <a:p>
            <a:r>
              <a:rPr lang="en-US" sz="2400" b="1" dirty="0">
                <a:effectLst>
                  <a:outerShdw blurRad="38100" dist="38100" dir="2700000" algn="tl">
                    <a:srgbClr val="000000">
                      <a:alpha val="43137"/>
                    </a:srgbClr>
                  </a:outerShdw>
                </a:effectLst>
              </a:rPr>
              <a:t>The following are some helpful tips for ensuring active analysis:</a:t>
            </a:r>
          </a:p>
          <a:p>
            <a:pPr marL="342900" indent="-342900">
              <a:buFont typeface="Wingdings" panose="05000000000000000000" pitchFamily="2" charset="2"/>
              <a:buChar char="§"/>
            </a:pPr>
            <a:r>
              <a:rPr lang="en-US" sz="2400" dirty="0">
                <a:effectLst>
                  <a:outerShdw blurRad="38100" dist="38100" dir="2700000" algn="tl">
                    <a:srgbClr val="000000">
                      <a:alpha val="43137"/>
                    </a:srgbClr>
                  </a:outerShdw>
                </a:effectLst>
              </a:rPr>
              <a:t>Use any background information you requested to identify unaddressed concerns.</a:t>
            </a:r>
          </a:p>
          <a:p>
            <a:pPr marL="342900" indent="-342900">
              <a:buFont typeface="Wingdings" panose="05000000000000000000" pitchFamily="2" charset="2"/>
              <a:buChar char="§"/>
            </a:pPr>
            <a:r>
              <a:rPr lang="en-US" sz="2400" dirty="0">
                <a:effectLst>
                  <a:outerShdw blurRad="38100" dist="38100" dir="2700000" algn="tl">
                    <a:srgbClr val="000000">
                      <a:alpha val="43137"/>
                    </a:srgbClr>
                  </a:outerShdw>
                </a:effectLst>
              </a:rPr>
              <a:t>Use a general contract checklist based on customary contract headings and sub-headings to look for important missing provisions. </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015928" y="668976"/>
            <a:ext cx="3369833"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Active Analysis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29955184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4978" y="1499219"/>
            <a:ext cx="6049563" cy="5632311"/>
          </a:xfrm>
          <a:prstGeom prst="rect">
            <a:avLst/>
          </a:prstGeom>
          <a:noFill/>
        </p:spPr>
        <p:txBody>
          <a:bodyPr wrap="square" rtlCol="0">
            <a:spAutoFit/>
          </a:bodyPr>
          <a:lstStyle/>
          <a:p>
            <a:r>
              <a:rPr lang="en-US" sz="2400" dirty="0"/>
              <a:t>Carefully reading and analyzing a contract is challenging and requires energy, focus and discipline. Even bad contracts can read well and seem to make sense, especially if you fail to think hard about what might be missing</a:t>
            </a:r>
            <a:r>
              <a:rPr lang="en-US" sz="2400" dirty="0" smtClean="0"/>
              <a:t>.</a:t>
            </a:r>
          </a:p>
          <a:p>
            <a:r>
              <a:rPr lang="en-US" sz="2400" b="1" dirty="0">
                <a:effectLst>
                  <a:outerShdw blurRad="38100" dist="38100" dir="2700000" algn="tl">
                    <a:srgbClr val="000000">
                      <a:alpha val="43137"/>
                    </a:srgbClr>
                  </a:outerShdw>
                </a:effectLst>
              </a:rPr>
              <a:t>The following are some helpful tips for ensuring active analysis:</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Be alert for passages that overreach or that provide too much flexibility or ambiguity in favor of the other party.</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Imagine different ways in which the relationship could unfold over time and how those different scenarios could or should be addressed.</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015928" y="668976"/>
            <a:ext cx="3369833"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Active Analysis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0826337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4978" y="1499219"/>
            <a:ext cx="6049563" cy="4893647"/>
          </a:xfrm>
          <a:prstGeom prst="rect">
            <a:avLst/>
          </a:prstGeom>
          <a:noFill/>
        </p:spPr>
        <p:txBody>
          <a:bodyPr wrap="square" rtlCol="0">
            <a:spAutoFit/>
          </a:bodyPr>
          <a:lstStyle/>
          <a:p>
            <a:r>
              <a:rPr lang="en-US" sz="2400" dirty="0"/>
              <a:t>Carefully reading and analyzing a contract is challenging and requires energy, focus and discipline. Even bad contracts can read well and seem to make sense, especially if you fail to think hard about what might be missing</a:t>
            </a:r>
            <a:r>
              <a:rPr lang="en-US" sz="2400" dirty="0" smtClean="0"/>
              <a:t>.</a:t>
            </a:r>
          </a:p>
          <a:p>
            <a:r>
              <a:rPr lang="en-US" sz="2400" b="1" dirty="0">
                <a:effectLst>
                  <a:outerShdw blurRad="38100" dist="38100" dir="2700000" algn="tl">
                    <a:srgbClr val="000000">
                      <a:alpha val="43137"/>
                    </a:srgbClr>
                  </a:outerShdw>
                </a:effectLst>
              </a:rPr>
              <a:t>The following are some helpful tips for ensuring active analysis:</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Ask yourself whether and how each sentence is relevant, how each sentence relates to the paragraph, how each paragraph relates to the section, and how the section relates to the overall agreement.</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015928" y="668976"/>
            <a:ext cx="3369833"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Active Analysis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40842550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4978" y="1376862"/>
            <a:ext cx="6049563" cy="4708981"/>
          </a:xfrm>
          <a:prstGeom prst="rect">
            <a:avLst/>
          </a:prstGeom>
          <a:noFill/>
        </p:spPr>
        <p:txBody>
          <a:bodyPr wrap="square" rtlCol="0">
            <a:spAutoFit/>
          </a:bodyPr>
          <a:lstStyle/>
          <a:p>
            <a:pPr algn="just"/>
            <a:r>
              <a:rPr lang="en-US" sz="2000" dirty="0"/>
              <a:t>In reviewing any third-party’s proposed agreement, keep in mind that sloppy drafting and one-sided drafting are both common. In somewhat rare instances, documents proposed by third parties are so bad that they are simply not a valid starting point</a:t>
            </a:r>
            <a:r>
              <a:rPr lang="en-US" sz="2000" dirty="0" smtClean="0"/>
              <a:t>.</a:t>
            </a:r>
          </a:p>
          <a:p>
            <a:pPr algn="just"/>
            <a:r>
              <a:rPr lang="en-US" sz="2000" dirty="0"/>
              <a:t>Several choices present themselves when faced with such a document. The path of least resistance is often to edit extensively until it resembles something you would sign.</a:t>
            </a:r>
          </a:p>
          <a:p>
            <a:pPr algn="just"/>
            <a:r>
              <a:rPr lang="en-US" sz="2000" dirty="0"/>
              <a:t> </a:t>
            </a:r>
          </a:p>
          <a:p>
            <a:pPr algn="just"/>
            <a:r>
              <a:rPr lang="en-US" sz="2000" dirty="0"/>
              <a:t>If the proposed agreement is so far off that it seems unrealistic as a starting point, consider telling the other party as much, and politely ask that they work with outside counsel to produce a better document.</a:t>
            </a:r>
          </a:p>
          <a:p>
            <a:pPr algn="just"/>
            <a:endParaRPr lang="en-US" sz="20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592735" y="668976"/>
            <a:ext cx="4009816" cy="707886"/>
          </a:xfrm>
          <a:prstGeom prst="rect">
            <a:avLst/>
          </a:prstGeom>
        </p:spPr>
        <p:txBody>
          <a:bodyPr wrap="none">
            <a:spAutoFit/>
          </a:bodyPr>
          <a:lstStyle/>
          <a:p>
            <a:pPr lvl="0" algn="just"/>
            <a:r>
              <a:rPr lang="en-US" sz="4000" b="1" dirty="0">
                <a:effectLst>
                  <a:outerShdw blurRad="38100" dist="38100" dir="2700000" algn="tl">
                    <a:srgbClr val="000000">
                      <a:alpha val="43137"/>
                    </a:srgbClr>
                  </a:outerShdw>
                </a:effectLst>
              </a:rPr>
              <a:t>Initial Draft Issues</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40994161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1952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9957" y="2199822"/>
            <a:ext cx="6049563" cy="3170099"/>
          </a:xfrm>
          <a:prstGeom prst="rect">
            <a:avLst/>
          </a:prstGeom>
          <a:noFill/>
        </p:spPr>
        <p:txBody>
          <a:bodyPr wrap="square" rtlCol="0">
            <a:spAutoFit/>
          </a:bodyPr>
          <a:lstStyle/>
          <a:p>
            <a:r>
              <a:rPr lang="en-US" sz="2000" dirty="0"/>
              <a:t>Depending on timing and resource constraints, a third alternative, and possibly the most practical approach, is to offer to start from scratch with your own document. </a:t>
            </a:r>
            <a:endParaRPr lang="en-US" sz="2000" dirty="0" smtClean="0"/>
          </a:p>
          <a:p>
            <a:endParaRPr lang="en-US" sz="2000" dirty="0" smtClean="0"/>
          </a:p>
          <a:p>
            <a:r>
              <a:rPr lang="en-US" sz="2000" dirty="0"/>
              <a:t>The other party may simply lack the business and legal sophistication necessary to do better or to even see the problems. Starting from scratch, although burdensome, may be the best way to protect your own interests.</a:t>
            </a:r>
          </a:p>
          <a:p>
            <a:endParaRPr lang="en-US" sz="2000" dirty="0" smtClean="0"/>
          </a:p>
          <a:p>
            <a:endParaRPr lang="en-US" sz="20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592735" y="668976"/>
            <a:ext cx="4659865"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Starting from Scratch</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9908586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6548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1" y="2021302"/>
            <a:ext cx="6049563" cy="3785652"/>
          </a:xfrm>
          <a:prstGeom prst="rect">
            <a:avLst/>
          </a:prstGeom>
          <a:noFill/>
        </p:spPr>
        <p:txBody>
          <a:bodyPr wrap="square" rtlCol="0">
            <a:spAutoFit/>
          </a:bodyPr>
          <a:lstStyle/>
          <a:p>
            <a:r>
              <a:rPr lang="en-US" sz="2400" dirty="0"/>
              <a:t>Handwritten text inserted into, or deletions of text from, the final copy of any agreement must be initialed in each instance by both parties in a manner that clearly reflects acceptance of the changes by both parties</a:t>
            </a:r>
            <a:r>
              <a:rPr lang="en-US" sz="2400" dirty="0" smtClean="0"/>
              <a:t>.</a:t>
            </a:r>
          </a:p>
          <a:p>
            <a:endParaRPr lang="en-US" sz="2400" dirty="0" smtClean="0"/>
          </a:p>
          <a:p>
            <a:r>
              <a:rPr lang="en-US" sz="2400" dirty="0"/>
              <a:t>Otherwise, it would be easy for the party who has not initialed a change to argue that it is not part of the agreement.</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84707" y="606101"/>
            <a:ext cx="7625998" cy="707886"/>
          </a:xfrm>
          <a:prstGeom prst="rect">
            <a:avLst/>
          </a:prstGeom>
        </p:spPr>
        <p:txBody>
          <a:bodyPr wrap="none">
            <a:spAutoFit/>
          </a:bodyPr>
          <a:lstStyle/>
          <a:p>
            <a:pPr lvl="0"/>
            <a:r>
              <a:rPr lang="en-US" sz="4000" b="1" dirty="0">
                <a:effectLst>
                  <a:outerShdw blurRad="38100" dist="38100" dir="2700000" algn="tl">
                    <a:srgbClr val="000000">
                      <a:alpha val="43137"/>
                    </a:srgbClr>
                  </a:outerShdw>
                </a:effectLst>
              </a:rPr>
              <a:t>Handwritten Changes in Final Draft</a:t>
            </a:r>
          </a:p>
        </p:txBody>
      </p:sp>
      <p:sp>
        <p:nvSpPr>
          <p:cNvPr id="3" name="Rectangle 2"/>
          <p:cNvSpPr/>
          <p:nvPr/>
        </p:nvSpPr>
        <p:spPr>
          <a:xfrm>
            <a:off x="6041373" y="7613"/>
            <a:ext cx="1223027" cy="461665"/>
          </a:xfrm>
          <a:prstGeom prst="rect">
            <a:avLst/>
          </a:prstGeom>
        </p:spPr>
        <p:txBody>
          <a:bodyPr wrap="none">
            <a:spAutoFit/>
          </a:bodyPr>
          <a:lstStyle/>
          <a:p>
            <a:pPr algn="ctr"/>
            <a:r>
              <a:rPr lang="en-US" sz="2400" b="1" dirty="0">
                <a:solidFill>
                  <a:srgbClr val="00B0F0"/>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3190554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3416320" cy="646331"/>
          </a:xfrm>
          <a:prstGeom prst="rect">
            <a:avLst/>
          </a:prstGeom>
          <a:noFill/>
        </p:spPr>
        <p:txBody>
          <a:bodyPr wrap="none" rtlCol="0">
            <a:spAutoFit/>
          </a:bodyPr>
          <a:lstStyle/>
          <a:p>
            <a:r>
              <a:rPr lang="en-US" sz="3600" b="1" dirty="0" smtClean="0">
                <a:solidFill>
                  <a:srgbClr val="00B0F0"/>
                </a:solidFill>
                <a:latin typeface="Alexandria" charset="0"/>
                <a:cs typeface="Alexandria" charset="0"/>
              </a:rPr>
              <a:t>Contract types</a:t>
            </a:r>
            <a:endParaRPr lang="en-US" sz="36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9316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6548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1" y="2021302"/>
            <a:ext cx="6049563" cy="2677656"/>
          </a:xfrm>
          <a:prstGeom prst="rect">
            <a:avLst/>
          </a:prstGeom>
          <a:noFill/>
        </p:spPr>
        <p:txBody>
          <a:bodyPr wrap="square" rtlCol="0">
            <a:spAutoFit/>
          </a:bodyPr>
          <a:lstStyle/>
          <a:p>
            <a:pPr algn="just"/>
            <a:r>
              <a:rPr lang="en-US" sz="2400" dirty="0"/>
              <a:t>In Fixed Price Contracts, a Fixed Amount of consideration is required to be paid by the Buyer to the Seller for the Specified Work. The Specified Work could be Deliverables, a Service or a Result or anything else as defined in the agreement document. It is also called Lump-sum Contract.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Tree>
    <p:extLst>
      <p:ext uri="{BB962C8B-B14F-4D97-AF65-F5344CB8AC3E}">
        <p14:creationId xmlns:p14="http://schemas.microsoft.com/office/powerpoint/2010/main" val="19119289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12818" y="46037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6548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61614" y="-138352"/>
            <a:ext cx="1374049" cy="753594"/>
          </a:xfrm>
          <a:prstGeom prst="rect">
            <a:avLst/>
          </a:prstGeom>
        </p:spPr>
      </p:pic>
      <p:sp>
        <p:nvSpPr>
          <p:cNvPr id="2" name="Rectangle 1"/>
          <p:cNvSpPr/>
          <p:nvPr/>
        </p:nvSpPr>
        <p:spPr>
          <a:xfrm>
            <a:off x="-13990" y="457957"/>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graphicFrame>
        <p:nvGraphicFramePr>
          <p:cNvPr id="9" name="Table 8"/>
          <p:cNvGraphicFramePr>
            <a:graphicFrameLocks noGrp="1"/>
          </p:cNvGraphicFramePr>
          <p:nvPr>
            <p:extLst>
              <p:ext uri="{D42A27DB-BD31-4B8C-83A1-F6EECF244321}">
                <p14:modId xmlns:p14="http://schemas.microsoft.com/office/powerpoint/2010/main" val="413637990"/>
              </p:ext>
            </p:extLst>
          </p:nvPr>
        </p:nvGraphicFramePr>
        <p:xfrm>
          <a:off x="0" y="1077181"/>
          <a:ext cx="7635713" cy="5798408"/>
        </p:xfrm>
        <a:graphic>
          <a:graphicData uri="http://schemas.openxmlformats.org/drawingml/2006/table">
            <a:tbl>
              <a:tblPr firstRow="1" firstCol="1" bandRow="1">
                <a:tableStyleId>{5C22544A-7EE6-4342-B048-85BDC9FD1C3A}</a:tableStyleId>
              </a:tblPr>
              <a:tblGrid>
                <a:gridCol w="2176840">
                  <a:extLst>
                    <a:ext uri="{9D8B030D-6E8A-4147-A177-3AD203B41FA5}">
                      <a16:colId xmlns:a16="http://schemas.microsoft.com/office/drawing/2014/main" val="3454989366"/>
                    </a:ext>
                  </a:extLst>
                </a:gridCol>
                <a:gridCol w="2812342">
                  <a:extLst>
                    <a:ext uri="{9D8B030D-6E8A-4147-A177-3AD203B41FA5}">
                      <a16:colId xmlns:a16="http://schemas.microsoft.com/office/drawing/2014/main" val="445654279"/>
                    </a:ext>
                  </a:extLst>
                </a:gridCol>
                <a:gridCol w="2646531">
                  <a:extLst>
                    <a:ext uri="{9D8B030D-6E8A-4147-A177-3AD203B41FA5}">
                      <a16:colId xmlns:a16="http://schemas.microsoft.com/office/drawing/2014/main" val="3435531724"/>
                    </a:ext>
                  </a:extLst>
                </a:gridCol>
              </a:tblGrid>
              <a:tr h="481150">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Contract Attribute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nchor="ctr">
                    <a:solidFill>
                      <a:schemeClr val="accent3">
                        <a:lumMod val="50000"/>
                      </a:schemeClr>
                    </a:solidFill>
                  </a:tcPr>
                </a:tc>
                <a:tc>
                  <a:txBody>
                    <a:bodyPr/>
                    <a:lstStyle/>
                    <a:p>
                      <a:pPr marL="0" marR="0">
                        <a:lnSpc>
                          <a:spcPct val="107000"/>
                        </a:lnSpc>
                        <a:spcBef>
                          <a:spcPts val="0"/>
                        </a:spcBef>
                        <a:spcAft>
                          <a:spcPts val="0"/>
                        </a:spcAft>
                      </a:pPr>
                      <a:r>
                        <a:rPr lang="en-US" sz="1600">
                          <a:effectLst/>
                          <a:latin typeface="Times New Roman" panose="02020603050405020304" pitchFamily="18" charset="0"/>
                          <a:cs typeface="Times New Roman" panose="02020603050405020304" pitchFamily="18" charset="0"/>
                        </a:rPr>
                        <a:t>Buyer's Responsibility</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nchor="ctr">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Seller's Responsibility</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nchor="ctr">
                    <a:solidFill>
                      <a:schemeClr val="accent3">
                        <a:lumMod val="50000"/>
                      </a:schemeClr>
                    </a:solidFill>
                  </a:tcPr>
                </a:tc>
                <a:extLst>
                  <a:ext uri="{0D108BD9-81ED-4DB2-BD59-A6C34878D82A}">
                    <a16:rowId xmlns:a16="http://schemas.microsoft.com/office/drawing/2014/main" val="1895176600"/>
                  </a:ext>
                </a:extLst>
              </a:tr>
              <a:tr h="1031820">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Scope of Work is well defined.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has a legal obligation to accept finished work as defined in the Scope.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has a legal obligation to complete work as defined in the Scope.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421738702"/>
                  </a:ext>
                </a:extLst>
              </a:tr>
              <a:tr h="1307155">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Scope change (modification) is allowed as per the T&amp;C of the contract.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Generally, Buyer has to pay extra (over &amp; above the Fixed Price) for the agreed upon change.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has to complete extra work as defined in the agreed upon change.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1317989434"/>
                  </a:ext>
                </a:extLst>
              </a:tr>
              <a:tr h="1179765">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Price is Fixed.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has a legal obligation to pay Fixed Price to the Seller after the work has been completed.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can legally claim full payment after completing the work as defined in Scope.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726307765"/>
                  </a:ext>
                </a:extLst>
              </a:tr>
              <a:tr h="1031820">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Cost Risk is in favor of the Buyer.</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has minimal Cost Risk.</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has a Risk of losing money. Conversely the Seller can maximize her/his profits.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1151447701"/>
                  </a:ext>
                </a:extLst>
              </a:tr>
              <a:tr h="756485">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When is this used?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can document Scope of Work in detail.</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can estimate Cost based on the defined Scope of Work.</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633022648"/>
                  </a:ext>
                </a:extLst>
              </a:tr>
            </a:tbl>
          </a:graphicData>
        </a:graphic>
      </p:graphicFrame>
    </p:spTree>
    <p:extLst>
      <p:ext uri="{BB962C8B-B14F-4D97-AF65-F5344CB8AC3E}">
        <p14:creationId xmlns:p14="http://schemas.microsoft.com/office/powerpoint/2010/main" val="13775914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65480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1" y="2021302"/>
            <a:ext cx="6049563" cy="3046988"/>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rPr>
              <a:t>Example projects where this is generally used</a:t>
            </a:r>
            <a:r>
              <a:rPr lang="en-US" sz="2400" b="1" dirty="0" smtClean="0">
                <a:effectLst>
                  <a:outerShdw blurRad="38100" dist="38100" dir="2700000" algn="tl">
                    <a:srgbClr val="000000">
                      <a:alpha val="43137"/>
                    </a:srgbClr>
                  </a:outerShdw>
                </a:effectLst>
              </a:rPr>
              <a:t>:</a:t>
            </a:r>
          </a:p>
          <a:p>
            <a:pPr algn="ctr"/>
            <a:endParaRPr lang="en-US" sz="2400" b="1" dirty="0" smtClean="0">
              <a:effectLst>
                <a:outerShdw blurRad="38100" dist="38100" dir="2700000" algn="tl">
                  <a:srgbClr val="000000">
                    <a:alpha val="43137"/>
                  </a:srgbClr>
                </a:outerShdw>
              </a:effectLst>
            </a:endParaRPr>
          </a:p>
          <a:p>
            <a:pPr algn="ctr"/>
            <a:r>
              <a:rPr lang="en-US" sz="24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For developing limited scope software projects like developing mobile apps.</a:t>
            </a:r>
            <a:endParaRPr lang="en-US"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en-US" sz="2400" b="1" dirty="0" smtClean="0">
              <a:effectLst>
                <a:outerShdw blurRad="38100" dist="38100" dir="2700000" algn="tl">
                  <a:srgbClr val="000000">
                    <a:alpha val="43137"/>
                  </a:srgbClr>
                </a:outerShdw>
              </a:effectLst>
            </a:endParaRPr>
          </a:p>
          <a:p>
            <a:pPr algn="ct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 testing strength of telecom signals in a region.</a:t>
            </a:r>
          </a:p>
          <a:p>
            <a:pPr algn="ctr"/>
            <a:endParaRPr lang="en-US" sz="2400" b="1" dirty="0">
              <a:effectLst>
                <a:outerShdw blurRad="38100" dist="38100" dir="2700000" algn="tl">
                  <a:srgbClr val="000000">
                    <a:alpha val="43137"/>
                  </a:srgbClr>
                </a:outerShdw>
              </a:effectLst>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Tree>
    <p:extLst>
      <p:ext uri="{BB962C8B-B14F-4D97-AF65-F5344CB8AC3E}">
        <p14:creationId xmlns:p14="http://schemas.microsoft.com/office/powerpoint/2010/main" val="27841092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1" y="2021302"/>
            <a:ext cx="6049563" cy="3170099"/>
          </a:xfrm>
          <a:prstGeom prst="rect">
            <a:avLst/>
          </a:prstGeom>
          <a:noFill/>
        </p:spPr>
        <p:txBody>
          <a:bodyPr wrap="square" rtlCol="0">
            <a:spAutoFit/>
          </a:bodyPr>
          <a:lstStyle/>
          <a:p>
            <a:pPr algn="ctr"/>
            <a:r>
              <a:rPr lang="en-US" sz="2800" b="1" dirty="0">
                <a:effectLst>
                  <a:outerShdw blurRad="38100" dist="38100" dir="2700000" algn="tl">
                    <a:srgbClr val="000000">
                      <a:alpha val="43137"/>
                    </a:srgbClr>
                  </a:outerShdw>
                </a:effectLst>
              </a:rPr>
              <a:t>There are three sub-categories of this type of contract</a:t>
            </a:r>
            <a:r>
              <a:rPr lang="en-US" sz="2800" b="1" dirty="0" smtClean="0">
                <a:effectLst>
                  <a:outerShdw blurRad="38100" dist="38100" dir="2700000" algn="tl">
                    <a:srgbClr val="000000">
                      <a:alpha val="43137"/>
                    </a:srgbClr>
                  </a:outerShdw>
                </a:effectLst>
              </a:rPr>
              <a:t>:</a:t>
            </a:r>
          </a:p>
          <a:p>
            <a:endParaRPr lang="en-US" sz="2400" b="1" dirty="0" smtClean="0"/>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rPr>
              <a:t>Firm Fixed Price (FFP)</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Incentive Fee (FPIF)</a:t>
            </a:r>
          </a:p>
          <a:p>
            <a:pPr marL="342900" indent="-342900">
              <a:buFont typeface="Arial" panose="020B0604020202020204" pitchFamily="34" charset="0"/>
              <a:buChar char="•"/>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p>
          <a:p>
            <a:endParaRPr lang="en-US" sz="24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Tree>
    <p:extLst>
      <p:ext uri="{BB962C8B-B14F-4D97-AF65-F5344CB8AC3E}">
        <p14:creationId xmlns:p14="http://schemas.microsoft.com/office/powerpoint/2010/main" val="22003617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1" y="2021302"/>
            <a:ext cx="6049563" cy="5449953"/>
          </a:xfrm>
          <a:prstGeom prst="rect">
            <a:avLst/>
          </a:prstGeom>
          <a:noFill/>
        </p:spPr>
        <p:txBody>
          <a:bodyPr wrap="square" rtlCol="0">
            <a:spAutoFit/>
          </a:bodyPr>
          <a:lstStyle/>
          <a:p>
            <a:pPr algn="just">
              <a:lnSpc>
                <a:spcPct val="107000"/>
              </a:lnSpc>
              <a:spcBef>
                <a:spcPts val="750"/>
              </a:spcBef>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Even though FFP Contract is one of the sub-types of FP Contract but it is just like FP Contract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ct val="107000"/>
              </a:lnSpc>
              <a:spcBef>
                <a:spcPts val="750"/>
              </a:spcBef>
              <a:buFont typeface="Arial" panose="020B0604020202020204" pitchFamily="34" charset="0"/>
              <a:buChar char="•"/>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The Buyer and the Seller agree upon a Price at the time of signing the Contract.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Bef>
                <a:spcPts val="750"/>
              </a:spcBef>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Scope of the Contract is well defined</a:t>
            </a:r>
            <a:r>
              <a:rPr lang="en-US" sz="2400" dirty="0" smtClean="0">
                <a:latin typeface="Times New Roman" panose="02020603050405020304" pitchFamily="18" charset="0"/>
                <a:cs typeface="Times New Roman" panose="02020603050405020304" pitchFamily="18" charset="0"/>
              </a:rPr>
              <a:t>.</a:t>
            </a:r>
          </a:p>
          <a:p>
            <a:pPr marL="342900" indent="-342900" algn="just">
              <a:lnSpc>
                <a:spcPct val="107000"/>
              </a:lnSpc>
              <a:spcBef>
                <a:spcPts val="750"/>
              </a:spcBef>
              <a:buFont typeface="Arial" panose="020B0604020202020204" pitchFamily="34" charset="0"/>
              <a:buChar char="•"/>
            </a:pPr>
            <a:r>
              <a:rPr lang="en-US" sz="2400" dirty="0"/>
              <a:t>The Price and Scope can be changed only through a formal change control procedure.</a:t>
            </a:r>
          </a:p>
          <a:p>
            <a:pPr marL="342900" indent="-342900" algn="just">
              <a:lnSpc>
                <a:spcPct val="107000"/>
              </a:lnSpc>
              <a:spcBef>
                <a:spcPts val="750"/>
              </a:spcBef>
              <a:buFont typeface="Arial" panose="020B0604020202020204" pitchFamily="34" charset="0"/>
              <a:buChar char="•"/>
            </a:pPr>
            <a:r>
              <a:rPr lang="en-US" sz="2400" dirty="0"/>
              <a:t>The Sellers have more Cost Risk than the Buyers in this type of Contract.</a:t>
            </a:r>
          </a:p>
          <a:p>
            <a:pPr algn="just">
              <a:lnSpc>
                <a:spcPct val="107000"/>
              </a:lnSpc>
              <a:spcBef>
                <a:spcPts val="750"/>
              </a:spcBef>
            </a:pPr>
            <a:endParaRPr lang="en-US" sz="2400" dirty="0">
              <a:latin typeface="Times New Roman" panose="02020603050405020304" pitchFamily="18" charset="0"/>
              <a:cs typeface="Times New Roman" panose="02020603050405020304" pitchFamily="18" charset="0"/>
            </a:endParaRPr>
          </a:p>
          <a:p>
            <a:pPr algn="just">
              <a:lnSpc>
                <a:spcPct val="107000"/>
              </a:lnSpc>
              <a:spcBef>
                <a:spcPts val="750"/>
              </a:spcBef>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t>Firm Fixed Price (FFP)</a:t>
            </a:r>
          </a:p>
        </p:txBody>
      </p:sp>
    </p:spTree>
    <p:extLst>
      <p:ext uri="{BB962C8B-B14F-4D97-AF65-F5344CB8AC3E}">
        <p14:creationId xmlns:p14="http://schemas.microsoft.com/office/powerpoint/2010/main" val="8887483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t>Firm Fixed Price (FFP)</a:t>
            </a:r>
          </a:p>
        </p:txBody>
      </p:sp>
      <p:pic>
        <p:nvPicPr>
          <p:cNvPr id="10" name="Picture 9"/>
          <p:cNvPicPr/>
          <p:nvPr/>
        </p:nvPicPr>
        <p:blipFill>
          <a:blip r:embed="rId3"/>
          <a:stretch>
            <a:fillRect/>
          </a:stretch>
        </p:blipFill>
        <p:spPr>
          <a:xfrm>
            <a:off x="47980" y="1855859"/>
            <a:ext cx="6228451" cy="4431473"/>
          </a:xfrm>
          <a:prstGeom prst="rect">
            <a:avLst/>
          </a:prstGeom>
        </p:spPr>
      </p:pic>
      <p:sp>
        <p:nvSpPr>
          <p:cNvPr id="4" name="Rectangle 3"/>
          <p:cNvSpPr/>
          <p:nvPr/>
        </p:nvSpPr>
        <p:spPr>
          <a:xfrm>
            <a:off x="1554480" y="6390370"/>
            <a:ext cx="2852063" cy="467629"/>
          </a:xfrm>
          <a:prstGeom prst="rect">
            <a:avLst/>
          </a:prstGeom>
          <a:solidFill>
            <a:schemeClr val="accent1">
              <a:lumMod val="40000"/>
              <a:lumOff val="60000"/>
            </a:schemeClr>
          </a:solidFill>
        </p:spPr>
        <p:txBody>
          <a:bodyPr wrap="none">
            <a:spAutoFit/>
          </a:bodyPr>
          <a:lstStyle/>
          <a:p>
            <a:pPr algn="just">
              <a:lnSpc>
                <a:spcPct val="107000"/>
              </a:lnSpc>
              <a:spcBef>
                <a:spcPts val="750"/>
              </a:spcBef>
            </a:pPr>
            <a:r>
              <a:rPr lang="en-US" sz="2400" b="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Price = Cost + Fee</a:t>
            </a:r>
            <a:endPar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296187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t>Firm Fixed Price (FFP)</a:t>
            </a:r>
          </a:p>
        </p:txBody>
      </p:sp>
      <p:sp>
        <p:nvSpPr>
          <p:cNvPr id="4" name="Rectangle 3"/>
          <p:cNvSpPr/>
          <p:nvPr/>
        </p:nvSpPr>
        <p:spPr>
          <a:xfrm>
            <a:off x="1554480" y="6390370"/>
            <a:ext cx="2852063" cy="467629"/>
          </a:xfrm>
          <a:prstGeom prst="rect">
            <a:avLst/>
          </a:prstGeom>
          <a:solidFill>
            <a:schemeClr val="accent1">
              <a:lumMod val="40000"/>
              <a:lumOff val="60000"/>
            </a:schemeClr>
          </a:solidFill>
        </p:spPr>
        <p:txBody>
          <a:bodyPr wrap="none">
            <a:spAutoFit/>
          </a:bodyPr>
          <a:lstStyle/>
          <a:p>
            <a:pPr algn="just">
              <a:lnSpc>
                <a:spcPct val="107000"/>
              </a:lnSpc>
              <a:spcBef>
                <a:spcPts val="750"/>
              </a:spcBef>
            </a:pPr>
            <a:r>
              <a:rPr lang="en-US" sz="2400" b="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Price = Cost + Fee</a:t>
            </a:r>
            <a:endPar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p:cNvPicPr/>
          <p:nvPr/>
        </p:nvPicPr>
        <p:blipFill>
          <a:blip r:embed="rId3"/>
          <a:stretch>
            <a:fillRect/>
          </a:stretch>
        </p:blipFill>
        <p:spPr>
          <a:xfrm>
            <a:off x="174633" y="1993078"/>
            <a:ext cx="6041373" cy="4285802"/>
          </a:xfrm>
          <a:prstGeom prst="rect">
            <a:avLst/>
          </a:prstGeom>
        </p:spPr>
      </p:pic>
    </p:spTree>
    <p:extLst>
      <p:ext uri="{BB962C8B-B14F-4D97-AF65-F5344CB8AC3E}">
        <p14:creationId xmlns:p14="http://schemas.microsoft.com/office/powerpoint/2010/main" val="30270558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431" y="2021302"/>
            <a:ext cx="6049563" cy="3785652"/>
          </a:xfrm>
          <a:prstGeom prst="rect">
            <a:avLst/>
          </a:prstGeom>
          <a:noFill/>
        </p:spPr>
        <p:txBody>
          <a:bodyPr wrap="square" rtlCol="0">
            <a:spAutoFit/>
          </a:bodyPr>
          <a:lstStyle/>
          <a:p>
            <a:r>
              <a:rPr lang="en-US" sz="2400" dirty="0"/>
              <a:t>The basic nature of FPIF Contract is very much like a FP Contract but there is some price flexibility built into the contract. The price flexibility is achieved through financial incentive(s). The Buyer and Seller agree upon financial incentive(s) and establish some performance criteria as part of the contract. The Seller is entitled to the agreed upon incentive(s) after meeting or exceeding the established performance criteria.</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Incentive Fee (FPIF)</a:t>
            </a:r>
          </a:p>
        </p:txBody>
      </p:sp>
    </p:spTree>
    <p:extLst>
      <p:ext uri="{BB962C8B-B14F-4D97-AF65-F5344CB8AC3E}">
        <p14:creationId xmlns:p14="http://schemas.microsoft.com/office/powerpoint/2010/main" val="37886154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26868" y="2732502"/>
            <a:ext cx="6049563" cy="3785652"/>
          </a:xfrm>
          <a:prstGeom prst="rect">
            <a:avLst/>
          </a:prstGeom>
          <a:noFill/>
        </p:spPr>
        <p:txBody>
          <a:bodyPr wrap="square" rtlCol="0">
            <a:spAutoFit/>
          </a:bodyPr>
          <a:lstStyle/>
          <a:p>
            <a:r>
              <a:rPr lang="en-US" sz="2400" dirty="0"/>
              <a:t>FPIF Contracts can have provision for negative incentives also. These are often called penalties. The penalties are levied in case the Seller does not meet established performance criteria</a:t>
            </a:r>
            <a:r>
              <a:rPr lang="en-US" sz="2400" dirty="0" smtClean="0"/>
              <a:t>.</a:t>
            </a:r>
          </a:p>
          <a:p>
            <a:r>
              <a:rPr lang="en-US" sz="2400" dirty="0"/>
              <a:t>In FPIF Contract, the final price is determined only after completion of the contracted work. The final price can vary based on the performance of the Seller.</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Incentive Fee (FPIF)</a:t>
            </a:r>
          </a:p>
        </p:txBody>
      </p:sp>
    </p:spTree>
    <p:extLst>
      <p:ext uri="{BB962C8B-B14F-4D97-AF65-F5344CB8AC3E}">
        <p14:creationId xmlns:p14="http://schemas.microsoft.com/office/powerpoint/2010/main" val="26929585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4468" y="2562638"/>
            <a:ext cx="6049563" cy="2251194"/>
          </a:xfrm>
          <a:prstGeom prst="rect">
            <a:avLst/>
          </a:prstGeom>
          <a:noFill/>
        </p:spPr>
        <p:txBody>
          <a:bodyPr wrap="square" rtlCol="0">
            <a:spAutoFit/>
          </a:bodyPr>
          <a:lstStyle/>
          <a:p>
            <a:pPr algn="just">
              <a:lnSpc>
                <a:spcPct val="107000"/>
              </a:lnSpc>
              <a:spcBef>
                <a:spcPts val="750"/>
              </a:spcBef>
            </a:pPr>
            <a:r>
              <a:rPr lang="en-US" sz="2000" dirty="0">
                <a:solidFill>
                  <a:srgbClr val="272626"/>
                </a:solidFill>
                <a:latin typeface="Times New Roman" panose="02020603050405020304" pitchFamily="18" charset="0"/>
                <a:ea typeface="Times New Roman" panose="02020603050405020304" pitchFamily="18" charset="0"/>
                <a:cs typeface="Times New Roman" panose="02020603050405020304" pitchFamily="18" charset="0"/>
              </a:rPr>
              <a:t>In FPIF Contract, the Buyer and the Seller can use any project parameter to establish the performance criteria. Project parameters can include Schedule, Cost, Quality, technical performance etc. </a:t>
            </a:r>
            <a:endParaRPr lang="en-US" sz="2000" dirty="0" smtClean="0">
              <a:solidFill>
                <a:srgbClr val="272626"/>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spcBef>
                <a:spcPts val="750"/>
              </a:spcBef>
            </a:pPr>
            <a:r>
              <a:rPr lang="en-US" sz="2000" b="1" u="sng" dirty="0" smtClean="0">
                <a:solidFill>
                  <a:srgbClr val="272626"/>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Following </a:t>
            </a:r>
            <a:r>
              <a:rPr lang="en-US" sz="2000" b="1" u="sng" dirty="0">
                <a:solidFill>
                  <a:srgbClr val="272626"/>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are some examples of performance criteria</a:t>
            </a:r>
            <a:r>
              <a:rPr lang="en-US" sz="2000" b="1" u="sng" dirty="0" smtClean="0">
                <a:solidFill>
                  <a:srgbClr val="272626"/>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07000"/>
              </a:lnSpc>
              <a:spcBef>
                <a:spcPts val="750"/>
              </a:spcBef>
            </a:pPr>
            <a:endParaRPr lang="en-US" sz="2000" b="1" u="sng"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Criteria of Fixed Price Incentive Fee (FPIF)</a:t>
            </a:r>
          </a:p>
        </p:txBody>
      </p:sp>
      <p:sp>
        <p:nvSpPr>
          <p:cNvPr id="4" name="Rectangle 3"/>
          <p:cNvSpPr/>
          <p:nvPr/>
        </p:nvSpPr>
        <p:spPr>
          <a:xfrm>
            <a:off x="102499" y="4671431"/>
            <a:ext cx="6096000" cy="1515928"/>
          </a:xfrm>
          <a:prstGeom prst="rect">
            <a:avLst/>
          </a:prstGeom>
        </p:spPr>
        <p:txBody>
          <a:bodyPr>
            <a:spAutoFit/>
          </a:bodyPr>
          <a:lstStyle/>
          <a:p>
            <a:pPr marL="285750" indent="-285750" algn="just">
              <a:lnSpc>
                <a:spcPct val="107000"/>
              </a:lnSpc>
              <a:spcBef>
                <a:spcPts val="750"/>
              </a:spcBef>
              <a:buFont typeface="Arial" panose="020B0604020202020204" pitchFamily="34" charset="0"/>
              <a:buChar char="•"/>
            </a:pPr>
            <a:r>
              <a:rPr lang="en-US" dirty="0">
                <a:solidFill>
                  <a:srgbClr val="272626"/>
                </a:solidFill>
                <a:latin typeface="Arial" panose="020B0604020202020204" pitchFamily="34" charset="0"/>
                <a:ea typeface="Times New Roman" panose="02020603050405020304" pitchFamily="18" charset="0"/>
                <a:cs typeface="Arial" panose="020B0604020202020204" pitchFamily="34" charset="0"/>
              </a:rPr>
              <a:t>Finishing the contractual work one month before the due </a:t>
            </a:r>
            <a:r>
              <a:rPr lang="en-US" dirty="0" smtClean="0">
                <a:solidFill>
                  <a:srgbClr val="272626"/>
                </a:solidFill>
                <a:latin typeface="Arial" panose="020B0604020202020204" pitchFamily="34" charset="0"/>
                <a:ea typeface="Times New Roman" panose="02020603050405020304" pitchFamily="18" charset="0"/>
                <a:cs typeface="Arial" panose="020B0604020202020204" pitchFamily="34" charset="0"/>
              </a:rPr>
              <a:t>date.</a:t>
            </a:r>
          </a:p>
          <a:p>
            <a:pPr marL="285750" indent="-285750" algn="just">
              <a:lnSpc>
                <a:spcPct val="107000"/>
              </a:lnSpc>
              <a:spcBef>
                <a:spcPts val="750"/>
              </a:spcBef>
              <a:buFont typeface="Arial" panose="020B0604020202020204" pitchFamily="34" charset="0"/>
              <a:buChar char="•"/>
            </a:pPr>
            <a:r>
              <a:rPr lang="en-US" dirty="0">
                <a:latin typeface="Arial" panose="020B0604020202020204" pitchFamily="34" charset="0"/>
                <a:cs typeface="Arial" panose="020B0604020202020204" pitchFamily="34" charset="0"/>
              </a:rPr>
              <a:t>Product downtime is less than 0.1%</a:t>
            </a:r>
          </a:p>
          <a:p>
            <a:pPr marL="285750" indent="-285750" algn="just">
              <a:lnSpc>
                <a:spcPct val="107000"/>
              </a:lnSpc>
              <a:spcBef>
                <a:spcPts val="750"/>
              </a:spcBef>
              <a:buFont typeface="Arial" panose="020B0604020202020204" pitchFamily="34"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536371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4788" y="2351441"/>
            <a:ext cx="6049563" cy="4524315"/>
          </a:xfrm>
          <a:prstGeom prst="rect">
            <a:avLst/>
          </a:prstGeom>
          <a:noFill/>
        </p:spPr>
        <p:txBody>
          <a:bodyPr wrap="square" rtlCol="0">
            <a:spAutoFit/>
          </a:bodyPr>
          <a:lstStyle/>
          <a:p>
            <a:r>
              <a:rPr lang="en-US" sz="2400" dirty="0"/>
              <a:t>The defined performance criteria can be based on a single project parameter or on a combination of multiple project parameters. One of the more popular performance criteria is based on cost performance of the Seller. The cost performance is established by defining Cost Targets at the outset</a:t>
            </a:r>
            <a:r>
              <a:rPr lang="en-US" sz="2400" dirty="0" smtClean="0"/>
              <a:t>.</a:t>
            </a:r>
          </a:p>
          <a:p>
            <a:endParaRPr lang="en-US" sz="2400" dirty="0" smtClean="0"/>
          </a:p>
          <a:p>
            <a:r>
              <a:rPr lang="en-US" sz="2400" dirty="0"/>
              <a:t>The same general formula that we discussed for FFP contract, is applicable for FPIF Contract also.</a:t>
            </a:r>
          </a:p>
          <a:p>
            <a:endParaRPr lang="en-US" sz="2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Criteria of Fixed Price Incentive Fee (FPIF)</a:t>
            </a:r>
          </a:p>
        </p:txBody>
      </p:sp>
    </p:spTree>
    <p:extLst>
      <p:ext uri="{BB962C8B-B14F-4D97-AF65-F5344CB8AC3E}">
        <p14:creationId xmlns:p14="http://schemas.microsoft.com/office/powerpoint/2010/main" val="30227681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3022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94788" y="2351441"/>
            <a:ext cx="6049563" cy="461665"/>
          </a:xfrm>
          <a:prstGeom prst="rect">
            <a:avLst/>
          </a:prstGeom>
          <a:noFill/>
        </p:spPr>
        <p:txBody>
          <a:bodyPr wrap="square" rtlCol="0">
            <a:spAutoFit/>
          </a:bodyPr>
          <a:lstStyle/>
          <a:p>
            <a:pPr algn="ctr"/>
            <a:r>
              <a:rPr lang="en-US" sz="2400" b="1" dirty="0">
                <a:solidFill>
                  <a:srgbClr val="C00000"/>
                </a:solidFill>
                <a:effectLst>
                  <a:outerShdw blurRad="38100" dist="38100" dir="2700000" algn="tl">
                    <a:srgbClr val="000000">
                      <a:alpha val="43137"/>
                    </a:srgbClr>
                  </a:outerShdw>
                </a:effectLst>
              </a:rPr>
              <a:t>Price = Cost + Fee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Criteria of Fixed Price Incentive Fee (FPIF)</a:t>
            </a:r>
          </a:p>
        </p:txBody>
      </p:sp>
      <p:sp>
        <p:nvSpPr>
          <p:cNvPr id="4" name="Rectangle 3"/>
          <p:cNvSpPr/>
          <p:nvPr/>
        </p:nvSpPr>
        <p:spPr>
          <a:xfrm>
            <a:off x="48350" y="2813106"/>
            <a:ext cx="6342289" cy="1182888"/>
          </a:xfrm>
          <a:prstGeom prst="rect">
            <a:avLst/>
          </a:prstGeom>
        </p:spPr>
        <p:txBody>
          <a:bodyPr wrap="square">
            <a:spAutoFit/>
          </a:bodyPr>
          <a:lstStyle/>
          <a:p>
            <a:pPr algn="just">
              <a:lnSpc>
                <a:spcPct val="107000"/>
              </a:lnSpc>
              <a:spcBef>
                <a:spcPts val="750"/>
              </a:spcBef>
            </a:pPr>
            <a:r>
              <a:rPr lang="en-US" sz="2000" dirty="0">
                <a:latin typeface="Arial" panose="020B0604020202020204" pitchFamily="34" charset="0"/>
                <a:ea typeface="Times New Roman" panose="02020603050405020304" pitchFamily="18" charset="0"/>
                <a:cs typeface="Arial" panose="020B0604020202020204" pitchFamily="34" charset="0"/>
              </a:rPr>
              <a:t>The Fee calculation can be done only after determining the Incentives as defined in the Contract.</a:t>
            </a:r>
          </a:p>
          <a:p>
            <a:pPr algn="just">
              <a:lnSpc>
                <a:spcPct val="107000"/>
              </a:lnSpc>
              <a:spcBef>
                <a:spcPts val="750"/>
              </a:spcBef>
            </a:pP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916625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p>
        </p:txBody>
      </p:sp>
      <p:sp>
        <p:nvSpPr>
          <p:cNvPr id="4" name="Rectangle 3"/>
          <p:cNvSpPr/>
          <p:nvPr/>
        </p:nvSpPr>
        <p:spPr>
          <a:xfrm>
            <a:off x="48351" y="2453741"/>
            <a:ext cx="6342289" cy="4154984"/>
          </a:xfrm>
          <a:prstGeom prst="rect">
            <a:avLst/>
          </a:prstGeom>
        </p:spPr>
        <p:txBody>
          <a:bodyPr wrap="square">
            <a:spAutoFit/>
          </a:bodyPr>
          <a:lstStyle/>
          <a:p>
            <a:r>
              <a:rPr lang="en-US" sz="2400" dirty="0"/>
              <a:t>The basic nature of FP-EPA Contract is very much like an FP Contract. But in FP-EPA Contract, special provision is made to allow price adjustments. At the beginning of the contract, the Buyer and the Seller agree upon predefined criteria for such price adjustments. This is done due to uncertainties and vagaries that are inherently present in the markets. The market dynamics and economic conditions change with time. Usually, these contracts run for a very long period spanning multiple years.</a:t>
            </a:r>
          </a:p>
        </p:txBody>
      </p:sp>
    </p:spTree>
    <p:extLst>
      <p:ext uri="{BB962C8B-B14F-4D97-AF65-F5344CB8AC3E}">
        <p14:creationId xmlns:p14="http://schemas.microsoft.com/office/powerpoint/2010/main" val="11363309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94788" y="2351441"/>
            <a:ext cx="6049563" cy="830997"/>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rPr>
              <a:t>Some of the common characteristics of this type of Contract are: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p>
        </p:txBody>
      </p:sp>
      <p:sp>
        <p:nvSpPr>
          <p:cNvPr id="4" name="Rectangle 3"/>
          <p:cNvSpPr/>
          <p:nvPr/>
        </p:nvSpPr>
        <p:spPr>
          <a:xfrm>
            <a:off x="24175" y="3372247"/>
            <a:ext cx="6342289" cy="3020058"/>
          </a:xfrm>
          <a:prstGeom prst="rect">
            <a:avLst/>
          </a:prstGeom>
        </p:spPr>
        <p:txBody>
          <a:bodyPr wrap="square">
            <a:spAutoFit/>
          </a:bodyPr>
          <a:lstStyle/>
          <a:p>
            <a:pPr marL="342900" indent="-342900">
              <a:lnSpc>
                <a:spcPct val="107000"/>
              </a:lnSpc>
              <a:spcAft>
                <a:spcPts val="800"/>
              </a:spcAft>
              <a:buFont typeface="Arial" panose="020B0604020202020204" pitchFamily="34" charset="0"/>
              <a:buChar char="•"/>
            </a:pPr>
            <a:r>
              <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 Buyer and the Seller agree upon a Fixed Price at the time of the signing of the Contract</a:t>
            </a:r>
            <a:r>
              <a:rPr lang="en-US"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p>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Buyer and the Seller agree upon definite criteria for Adjusting the Final Price.</a:t>
            </a:r>
          </a:p>
          <a:p>
            <a:pPr marL="342900" indent="-342900">
              <a:lnSpc>
                <a:spcPct val="107000"/>
              </a:lnSpc>
              <a:spcAft>
                <a:spcPts val="8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criteria are based on the market and economic conditions as they are beyond the Buyer’s or Seller’s control.</a:t>
            </a:r>
          </a:p>
          <a:p>
            <a:pPr marL="342900" indent="-342900">
              <a:lnSpc>
                <a:spcPct val="107000"/>
              </a:lnSpc>
              <a:spcAft>
                <a:spcPts val="800"/>
              </a:spcAft>
              <a:buFont typeface="Arial" panose="020B0604020202020204" pitchFamily="34" charset="0"/>
              <a:buChar char="•"/>
            </a:pP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367210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94788" y="2351441"/>
            <a:ext cx="6049563" cy="830997"/>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rPr>
              <a:t>Some of the common characteristics of this type of Contract are: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p>
        </p:txBody>
      </p:sp>
      <p:sp>
        <p:nvSpPr>
          <p:cNvPr id="4" name="Rectangle 3"/>
          <p:cNvSpPr/>
          <p:nvPr/>
        </p:nvSpPr>
        <p:spPr>
          <a:xfrm>
            <a:off x="24175" y="3372247"/>
            <a:ext cx="6342289" cy="2677656"/>
          </a:xfrm>
          <a:prstGeom prst="rect">
            <a:avLst/>
          </a:prstGeom>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Usually, the Scope of the Contract is well defined</a:t>
            </a:r>
            <a:r>
              <a:rPr lang="en-US" sz="2400" dirty="0" smtClean="0">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Usually, these contracts run for multiple years.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Usually, these contracts involve a lot of administrative difficulties, but money at risk outweighs the difficulties of administration.</a:t>
            </a: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7763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94788" y="2351441"/>
            <a:ext cx="6049563" cy="830997"/>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rPr>
              <a:t>The uncertainties can arise due to any of the following factors: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dirty="0">
                <a:solidFill>
                  <a:srgbClr val="FF0000"/>
                </a:solidFill>
              </a:rPr>
              <a:t>How is an FP-EPA Contract Framed?</a:t>
            </a:r>
          </a:p>
        </p:txBody>
      </p:sp>
      <p:sp>
        <p:nvSpPr>
          <p:cNvPr id="4" name="Rectangle 3"/>
          <p:cNvSpPr/>
          <p:nvPr/>
        </p:nvSpPr>
        <p:spPr>
          <a:xfrm>
            <a:off x="24175" y="3372247"/>
            <a:ext cx="6342289" cy="2677656"/>
          </a:xfrm>
          <a:prstGeom prst="rect">
            <a:avLst/>
          </a:prstGeom>
        </p:spPr>
        <p:txBody>
          <a:bodyPr wrap="square">
            <a:spAutoFit/>
          </a:bodyPr>
          <a:lstStyle/>
          <a:p>
            <a:pPr marL="342900" indent="-342900">
              <a:buFont typeface="Arial" panose="020B0604020202020204" pitchFamily="34" charset="0"/>
              <a:buChar char="•"/>
            </a:pPr>
            <a:r>
              <a:rPr lang="en-US" sz="2400" dirty="0"/>
              <a:t>Changes in labor, material or other resource </a:t>
            </a:r>
            <a:r>
              <a:rPr lang="en-US" sz="2400" dirty="0" smtClean="0"/>
              <a:t>costs</a:t>
            </a:r>
          </a:p>
          <a:p>
            <a:pPr marL="342900" indent="-342900">
              <a:buFont typeface="Arial" panose="020B0604020202020204" pitchFamily="34" charset="0"/>
              <a:buChar char="•"/>
            </a:pPr>
            <a:r>
              <a:rPr lang="en-US" sz="2400" dirty="0"/>
              <a:t>General inflation</a:t>
            </a:r>
          </a:p>
          <a:p>
            <a:pPr marL="342900" indent="-342900">
              <a:buFont typeface="Arial" panose="020B0604020202020204" pitchFamily="34" charset="0"/>
              <a:buChar char="•"/>
            </a:pPr>
            <a:r>
              <a:rPr lang="en-US" sz="2400" dirty="0"/>
              <a:t>Price fluctuations in commodities</a:t>
            </a:r>
          </a:p>
          <a:p>
            <a:pPr marL="342900" indent="-342900">
              <a:buFont typeface="Arial" panose="020B0604020202020204" pitchFamily="34" charset="0"/>
              <a:buChar char="•"/>
            </a:pPr>
            <a:r>
              <a:rPr lang="en-US" sz="2400" dirty="0"/>
              <a:t>Changes in bank interest rates</a:t>
            </a:r>
          </a:p>
          <a:p>
            <a:pPr marL="342900" indent="-342900">
              <a:buFont typeface="Arial" panose="020B0604020202020204" pitchFamily="34" charset="0"/>
              <a:buChar char="•"/>
            </a:pPr>
            <a:r>
              <a:rPr lang="en-US" sz="2400" dirty="0"/>
              <a:t>Fluctuations in currency markets</a:t>
            </a: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41772236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285192"/>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dirty="0">
                <a:solidFill>
                  <a:srgbClr val="FF0000"/>
                </a:solidFill>
              </a:rPr>
              <a:t>How is an FP-EPA Contract Framed?</a:t>
            </a:r>
          </a:p>
        </p:txBody>
      </p:sp>
      <p:sp>
        <p:nvSpPr>
          <p:cNvPr id="4" name="Rectangle 3"/>
          <p:cNvSpPr/>
          <p:nvPr/>
        </p:nvSpPr>
        <p:spPr>
          <a:xfrm>
            <a:off x="24175" y="3372247"/>
            <a:ext cx="6342289" cy="2677656"/>
          </a:xfrm>
          <a:prstGeom prst="rect">
            <a:avLst/>
          </a:prstGeom>
        </p:spPr>
        <p:txBody>
          <a:bodyPr wrap="square">
            <a:spAutoFit/>
          </a:bodyPr>
          <a:lstStyle/>
          <a:p>
            <a:pPr algn="just"/>
            <a:r>
              <a:rPr lang="en-US" sz="2400" dirty="0"/>
              <a:t>This is not a complete list. There could be many more factors that can lead to market uncertainty. The Buyer and the Seller frame a FP-EPA Contract if they believe that such factors can influence the cost of completing the contracted work. They can either develop a simple or a complex criteria based on these factor(s).</a:t>
            </a:r>
          </a:p>
        </p:txBody>
      </p:sp>
    </p:spTree>
    <p:extLst>
      <p:ext uri="{BB962C8B-B14F-4D97-AF65-F5344CB8AC3E}">
        <p14:creationId xmlns:p14="http://schemas.microsoft.com/office/powerpoint/2010/main" val="31048057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0" y="1310156"/>
            <a:ext cx="6390640"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1424328" y="606101"/>
            <a:ext cx="4607928" cy="707886"/>
          </a:xfrm>
          <a:prstGeom prst="rect">
            <a:avLst/>
          </a:prstGeom>
        </p:spPr>
        <p:txBody>
          <a:bodyPr wrap="none">
            <a:spAutoFit/>
          </a:bodyPr>
          <a:lstStyle/>
          <a:p>
            <a:pPr algn="just"/>
            <a:r>
              <a:rPr lang="en-US" sz="4000" b="1" dirty="0"/>
              <a:t>Fixed Price Contracts</a:t>
            </a:r>
            <a:endParaRPr lang="en-US" sz="4000" dirty="0"/>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9" name="Rectangle 8"/>
          <p:cNvSpPr/>
          <p:nvPr/>
        </p:nvSpPr>
        <p:spPr>
          <a:xfrm>
            <a:off x="180431" y="137346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dirty="0">
                <a:solidFill>
                  <a:srgbClr val="FF0000"/>
                </a:solidFill>
              </a:rPr>
              <a:t>How is an FP-EPA Contract Framed?</a:t>
            </a:r>
          </a:p>
        </p:txBody>
      </p:sp>
      <p:sp>
        <p:nvSpPr>
          <p:cNvPr id="4" name="Rectangle 3"/>
          <p:cNvSpPr/>
          <p:nvPr/>
        </p:nvSpPr>
        <p:spPr>
          <a:xfrm>
            <a:off x="24175" y="3161400"/>
            <a:ext cx="6342289" cy="2677656"/>
          </a:xfrm>
          <a:prstGeom prst="rect">
            <a:avLst/>
          </a:prstGeom>
        </p:spPr>
        <p:txBody>
          <a:bodyPr wrap="square">
            <a:spAutoFit/>
          </a:bodyPr>
          <a:lstStyle/>
          <a:p>
            <a:r>
              <a:rPr lang="en-US" sz="2400" dirty="0"/>
              <a:t>– A multi-year software development project outsourced to a different country: interest rates &amp; currency exchange rates fluctuate with time</a:t>
            </a:r>
            <a:r>
              <a:rPr lang="en-US" sz="2400" dirty="0" smtClean="0"/>
              <a:t>.</a:t>
            </a:r>
          </a:p>
          <a:p>
            <a:endParaRPr lang="en-US" sz="2400" dirty="0" smtClean="0"/>
          </a:p>
          <a:p>
            <a:r>
              <a:rPr lang="en-US" sz="2400" dirty="0"/>
              <a:t>– A multi-year oil and gas exploration work: Labor &amp; commodity rates change with time.</a:t>
            </a:r>
          </a:p>
          <a:p>
            <a:endParaRPr lang="en-US" sz="2400" dirty="0"/>
          </a:p>
        </p:txBody>
      </p:sp>
      <p:sp>
        <p:nvSpPr>
          <p:cNvPr id="6" name="Rectangle 5"/>
          <p:cNvSpPr/>
          <p:nvPr/>
        </p:nvSpPr>
        <p:spPr>
          <a:xfrm>
            <a:off x="71019" y="1991005"/>
            <a:ext cx="159287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Examples</a:t>
            </a:r>
          </a:p>
        </p:txBody>
      </p:sp>
    </p:spTree>
    <p:extLst>
      <p:ext uri="{BB962C8B-B14F-4D97-AF65-F5344CB8AC3E}">
        <p14:creationId xmlns:p14="http://schemas.microsoft.com/office/powerpoint/2010/main" val="11541651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 y="1310156"/>
            <a:ext cx="6504701"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837820" y="606101"/>
            <a:ext cx="5780943" cy="707886"/>
          </a:xfrm>
          <a:prstGeom prst="rect">
            <a:avLst/>
          </a:prstGeom>
        </p:spPr>
        <p:txBody>
          <a:bodyPr wrap="none">
            <a:spAutoFit/>
          </a:bodyPr>
          <a:lstStyle/>
          <a:p>
            <a:pPr algn="ctr"/>
            <a:r>
              <a:rPr lang="en-US" sz="4000" b="1" dirty="0">
                <a:effectLst>
                  <a:outerShdw blurRad="38100" dist="38100" dir="2700000" algn="tl">
                    <a:srgbClr val="000000">
                      <a:alpha val="43137"/>
                    </a:srgbClr>
                  </a:outerShdw>
                </a:effectLst>
              </a:rPr>
              <a:t>Time &amp; Material Contracts</a:t>
            </a:r>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4" name="Rectangle 3"/>
          <p:cNvSpPr/>
          <p:nvPr/>
        </p:nvSpPr>
        <p:spPr>
          <a:xfrm>
            <a:off x="162412" y="1537176"/>
            <a:ext cx="6342289" cy="3046988"/>
          </a:xfrm>
          <a:prstGeom prst="rect">
            <a:avLst/>
          </a:prstGeom>
        </p:spPr>
        <p:txBody>
          <a:bodyPr wrap="square">
            <a:spAutoFit/>
          </a:bodyPr>
          <a:lstStyle/>
          <a:p>
            <a:r>
              <a:rPr lang="en-US" sz="2400" dirty="0"/>
              <a:t>In Time &amp; Material Contracts, a Fixed Rate is required to be paid by the Buyer to the Seller for the Specified Unit. The Specified Unit could be Labor Duration Unit or a Material Unit as mutually decided between the Buyer and the Seller. The Quantity of Labor or Material is not specified at the beginning. The Quantity is take as per the actual consumption.</a:t>
            </a:r>
          </a:p>
        </p:txBody>
      </p:sp>
      <p:sp>
        <p:nvSpPr>
          <p:cNvPr id="7" name="Rectangle 6"/>
          <p:cNvSpPr/>
          <p:nvPr/>
        </p:nvSpPr>
        <p:spPr>
          <a:xfrm>
            <a:off x="-10469" y="5271898"/>
            <a:ext cx="6688049" cy="461665"/>
          </a:xfrm>
          <a:prstGeom prst="rect">
            <a:avLst/>
          </a:prstGeom>
        </p:spPr>
        <p:txBody>
          <a:bodyPr wrap="none">
            <a:spAutoFit/>
          </a:bodyPr>
          <a:lstStyle/>
          <a:p>
            <a:r>
              <a:rPr lang="en-US" sz="2400" dirty="0">
                <a:latin typeface="Times New Roman" panose="02020603050405020304" pitchFamily="18" charset="0"/>
                <a:cs typeface="Times New Roman" panose="02020603050405020304" pitchFamily="18" charset="0"/>
              </a:rPr>
              <a:t>It is also called Rate Contract or Unit Price Contract.</a:t>
            </a:r>
          </a:p>
        </p:txBody>
      </p:sp>
    </p:spTree>
    <p:extLst>
      <p:ext uri="{BB962C8B-B14F-4D97-AF65-F5344CB8AC3E}">
        <p14:creationId xmlns:p14="http://schemas.microsoft.com/office/powerpoint/2010/main" val="42487584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 y="1310156"/>
            <a:ext cx="6504701"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837820" y="606101"/>
            <a:ext cx="5780943" cy="707886"/>
          </a:xfrm>
          <a:prstGeom prst="rect">
            <a:avLst/>
          </a:prstGeom>
        </p:spPr>
        <p:txBody>
          <a:bodyPr wrap="none">
            <a:spAutoFit/>
          </a:bodyPr>
          <a:lstStyle/>
          <a:p>
            <a:pPr algn="ctr"/>
            <a:r>
              <a:rPr lang="en-US" sz="4000" b="1" dirty="0">
                <a:effectLst>
                  <a:outerShdw blurRad="38100" dist="38100" dir="2700000" algn="tl">
                    <a:srgbClr val="000000">
                      <a:alpha val="43137"/>
                    </a:srgbClr>
                  </a:outerShdw>
                </a:effectLst>
              </a:rPr>
              <a:t>Time &amp; Material Contracts</a:t>
            </a:r>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graphicFrame>
        <p:nvGraphicFramePr>
          <p:cNvPr id="10" name="Table 9"/>
          <p:cNvGraphicFramePr>
            <a:graphicFrameLocks noGrp="1"/>
          </p:cNvGraphicFramePr>
          <p:nvPr>
            <p:extLst>
              <p:ext uri="{D42A27DB-BD31-4B8C-83A1-F6EECF244321}">
                <p14:modId xmlns:p14="http://schemas.microsoft.com/office/powerpoint/2010/main" val="1387662897"/>
              </p:ext>
            </p:extLst>
          </p:nvPr>
        </p:nvGraphicFramePr>
        <p:xfrm>
          <a:off x="-1" y="1198377"/>
          <a:ext cx="7542289" cy="6097043"/>
        </p:xfrm>
        <a:graphic>
          <a:graphicData uri="http://schemas.openxmlformats.org/drawingml/2006/table">
            <a:tbl>
              <a:tblPr firstRow="1" firstCol="1" bandRow="1">
                <a:tableStyleId>{5C22544A-7EE6-4342-B048-85BDC9FD1C3A}</a:tableStyleId>
              </a:tblPr>
              <a:tblGrid>
                <a:gridCol w="2101135">
                  <a:extLst>
                    <a:ext uri="{9D8B030D-6E8A-4147-A177-3AD203B41FA5}">
                      <a16:colId xmlns:a16="http://schemas.microsoft.com/office/drawing/2014/main" val="2597340775"/>
                    </a:ext>
                  </a:extLst>
                </a:gridCol>
                <a:gridCol w="2862692">
                  <a:extLst>
                    <a:ext uri="{9D8B030D-6E8A-4147-A177-3AD203B41FA5}">
                      <a16:colId xmlns:a16="http://schemas.microsoft.com/office/drawing/2014/main" val="3322071783"/>
                    </a:ext>
                  </a:extLst>
                </a:gridCol>
                <a:gridCol w="2578462">
                  <a:extLst>
                    <a:ext uri="{9D8B030D-6E8A-4147-A177-3AD203B41FA5}">
                      <a16:colId xmlns:a16="http://schemas.microsoft.com/office/drawing/2014/main" val="3638171943"/>
                    </a:ext>
                  </a:extLst>
                </a:gridCol>
              </a:tblGrid>
              <a:tr h="437022">
                <a:tc>
                  <a:txBody>
                    <a:bodyPr/>
                    <a:lstStyle/>
                    <a:p>
                      <a:pPr marL="0" marR="0" algn="l">
                        <a:lnSpc>
                          <a:spcPct val="107000"/>
                        </a:lnSpc>
                        <a:spcBef>
                          <a:spcPts val="0"/>
                        </a:spcBef>
                        <a:spcAft>
                          <a:spcPts val="0"/>
                        </a:spcAft>
                      </a:pPr>
                      <a:r>
                        <a:rPr lang="en-US" sz="1600">
                          <a:effectLst/>
                        </a:rPr>
                        <a:t>General Attribute</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nchor="ctr">
                    <a:solidFill>
                      <a:schemeClr val="accent6">
                        <a:lumMod val="50000"/>
                      </a:schemeClr>
                    </a:solidFill>
                  </a:tcPr>
                </a:tc>
                <a:tc>
                  <a:txBody>
                    <a:bodyPr/>
                    <a:lstStyle/>
                    <a:p>
                      <a:pPr marL="0" marR="0" algn="l">
                        <a:lnSpc>
                          <a:spcPct val="107000"/>
                        </a:lnSpc>
                        <a:spcBef>
                          <a:spcPts val="0"/>
                        </a:spcBef>
                        <a:spcAft>
                          <a:spcPts val="0"/>
                        </a:spcAft>
                      </a:pPr>
                      <a:r>
                        <a:rPr lang="en-US" sz="1600">
                          <a:effectLst/>
                        </a:rPr>
                        <a:t>Buyer's Responsibility</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nchor="ctr">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Seller's Responsibility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nchor="ctr">
                    <a:solidFill>
                      <a:schemeClr val="accent6">
                        <a:lumMod val="50000"/>
                      </a:schemeClr>
                    </a:solidFill>
                  </a:tcPr>
                </a:tc>
                <a:extLst>
                  <a:ext uri="{0D108BD9-81ED-4DB2-BD59-A6C34878D82A}">
                    <a16:rowId xmlns:a16="http://schemas.microsoft.com/office/drawing/2014/main" val="1221794484"/>
                  </a:ext>
                </a:extLst>
              </a:tr>
              <a:tr h="928413">
                <a:tc>
                  <a:txBody>
                    <a:bodyPr/>
                    <a:lstStyle/>
                    <a:p>
                      <a:pPr marL="0" marR="0" algn="l">
                        <a:lnSpc>
                          <a:spcPct val="107000"/>
                        </a:lnSpc>
                        <a:spcBef>
                          <a:spcPts val="0"/>
                        </a:spcBef>
                        <a:spcAft>
                          <a:spcPts val="0"/>
                        </a:spcAft>
                      </a:pPr>
                      <a:r>
                        <a:rPr lang="en-US" sz="1600" dirty="0">
                          <a:effectLst/>
                        </a:rPr>
                        <a:t>Scope of Work is broadly defined. Quantity is undefined.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provides acceptance only after work is satisfactorily completed.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has a legal obligation to complete the work as defined by the Buyer.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3621594513"/>
                  </a:ext>
                </a:extLst>
              </a:tr>
              <a:tr h="1165341">
                <a:tc>
                  <a:txBody>
                    <a:bodyPr/>
                    <a:lstStyle/>
                    <a:p>
                      <a:pPr marL="0" marR="0" algn="l">
                        <a:lnSpc>
                          <a:spcPct val="107000"/>
                        </a:lnSpc>
                        <a:spcBef>
                          <a:spcPts val="0"/>
                        </a:spcBef>
                        <a:spcAft>
                          <a:spcPts val="0"/>
                        </a:spcAft>
                      </a:pPr>
                      <a:r>
                        <a:rPr lang="en-US" sz="1600" dirty="0">
                          <a:effectLst/>
                        </a:rPr>
                        <a:t>Scope change (modification) is allowed as per the T&amp;C of the contract.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has a legal obligation to pay for the extra units that were used due to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 legally claim payment for the extra units that were used due to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1923708756"/>
                  </a:ext>
                </a:extLst>
              </a:tr>
              <a:tr h="1126414">
                <a:tc>
                  <a:txBody>
                    <a:bodyPr/>
                    <a:lstStyle/>
                    <a:p>
                      <a:pPr marL="0" marR="0" algn="l">
                        <a:lnSpc>
                          <a:spcPct val="107000"/>
                        </a:lnSpc>
                        <a:spcBef>
                          <a:spcPts val="0"/>
                        </a:spcBef>
                        <a:spcAft>
                          <a:spcPts val="0"/>
                        </a:spcAft>
                      </a:pPr>
                      <a:r>
                        <a:rPr lang="en-US" sz="1600" dirty="0">
                          <a:effectLst/>
                        </a:rPr>
                        <a:t>Rate is fixed.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has a legal obligation to make payment for each unit delivered by the Seller at the predefined rate.</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 legally claim payments at predefined rate after delivering the units.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498738892"/>
                  </a:ext>
                </a:extLst>
              </a:tr>
              <a:tr h="1126414">
                <a:tc>
                  <a:txBody>
                    <a:bodyPr/>
                    <a:lstStyle/>
                    <a:p>
                      <a:pPr marL="0" marR="0" algn="l">
                        <a:lnSpc>
                          <a:spcPct val="107000"/>
                        </a:lnSpc>
                        <a:spcBef>
                          <a:spcPts val="0"/>
                        </a:spcBef>
                        <a:spcAft>
                          <a:spcPts val="0"/>
                        </a:spcAft>
                      </a:pPr>
                      <a:r>
                        <a:rPr lang="en-US" sz="1600" dirty="0">
                          <a:effectLst/>
                        </a:rPr>
                        <a:t>Buyer and Seller share the Cost Risk.</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has to pay predefined rate for each delivered unit even if the work is not completed.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 claim only predefined rate for each delivered unit even if the costs escalate.</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1697856612"/>
                  </a:ext>
                </a:extLst>
              </a:tr>
              <a:tr h="1165341">
                <a:tc>
                  <a:txBody>
                    <a:bodyPr/>
                    <a:lstStyle/>
                    <a:p>
                      <a:pPr marL="0" marR="0" algn="l">
                        <a:lnSpc>
                          <a:spcPct val="107000"/>
                        </a:lnSpc>
                        <a:spcBef>
                          <a:spcPts val="0"/>
                        </a:spcBef>
                        <a:spcAft>
                          <a:spcPts val="0"/>
                        </a:spcAft>
                      </a:pPr>
                      <a:r>
                        <a:rPr lang="en-US" sz="1600" dirty="0">
                          <a:effectLst/>
                        </a:rPr>
                        <a:t>When is this used?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is unable to estimate the quantity due to uncertainty of requirements or for some other reason.</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cannot estimate the total cost due to the absence of well defined Scope of Work.</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624104182"/>
                  </a:ext>
                </a:extLst>
              </a:tr>
            </a:tbl>
          </a:graphicData>
        </a:graphic>
      </p:graphicFrame>
    </p:spTree>
    <p:extLst>
      <p:ext uri="{BB962C8B-B14F-4D97-AF65-F5344CB8AC3E}">
        <p14:creationId xmlns:p14="http://schemas.microsoft.com/office/powerpoint/2010/main" val="42478227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 y="1310156"/>
            <a:ext cx="6504701"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837820" y="606101"/>
            <a:ext cx="5780943" cy="707886"/>
          </a:xfrm>
          <a:prstGeom prst="rect">
            <a:avLst/>
          </a:prstGeom>
        </p:spPr>
        <p:txBody>
          <a:bodyPr wrap="none">
            <a:spAutoFit/>
          </a:bodyPr>
          <a:lstStyle/>
          <a:p>
            <a:pPr algn="ctr"/>
            <a:r>
              <a:rPr lang="en-US" sz="4000" b="1" dirty="0">
                <a:effectLst>
                  <a:outerShdw blurRad="38100" dist="38100" dir="2700000" algn="tl">
                    <a:srgbClr val="000000">
                      <a:alpha val="43137"/>
                    </a:srgbClr>
                  </a:outerShdw>
                </a:effectLst>
              </a:rPr>
              <a:t>Time &amp; Material Contracts</a:t>
            </a:r>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4" name="Rectangle 3"/>
          <p:cNvSpPr/>
          <p:nvPr/>
        </p:nvSpPr>
        <p:spPr>
          <a:xfrm>
            <a:off x="162412" y="1537176"/>
            <a:ext cx="6342289" cy="461665"/>
          </a:xfrm>
          <a:prstGeom prst="rect">
            <a:avLst/>
          </a:prstGeom>
        </p:spPr>
        <p:txBody>
          <a:bodyPr wrap="square">
            <a:spAutoFit/>
          </a:bodyPr>
          <a:lstStyle/>
          <a:p>
            <a:pPr algn="ctr"/>
            <a:r>
              <a:rPr lang="en-US" sz="2400" b="1" dirty="0">
                <a:solidFill>
                  <a:srgbClr val="FF0000"/>
                </a:solidFill>
                <a:effectLst>
                  <a:outerShdw blurRad="38100" dist="38100" dir="2700000" algn="tl">
                    <a:srgbClr val="000000">
                      <a:alpha val="43137"/>
                    </a:srgbClr>
                  </a:outerShdw>
                </a:effectLst>
              </a:rPr>
              <a:t>Examples of Time &amp; Material Contracts</a:t>
            </a:r>
          </a:p>
        </p:txBody>
      </p:sp>
      <p:sp>
        <p:nvSpPr>
          <p:cNvPr id="7" name="Rectangle 6"/>
          <p:cNvSpPr/>
          <p:nvPr/>
        </p:nvSpPr>
        <p:spPr>
          <a:xfrm>
            <a:off x="0" y="2573182"/>
            <a:ext cx="6515169" cy="2677656"/>
          </a:xfrm>
          <a:prstGeom prst="rect">
            <a:avLst/>
          </a:prstGeom>
        </p:spPr>
        <p:txBody>
          <a:bodyPr wrap="square">
            <a:spAutoFit/>
          </a:bodyPr>
          <a:lstStyle/>
          <a:p>
            <a:pPr marL="342900" lvl="0" indent="-342900">
              <a:buFont typeface="Arial" panose="020B0604020202020204" pitchFamily="34" charset="0"/>
              <a:buChar char="•"/>
            </a:pPr>
            <a:r>
              <a:rPr lang="en-US" sz="2400" dirty="0"/>
              <a:t>For providing services of skilled/unskilled labor at a predefined rate e.g. services of lab technicians</a:t>
            </a:r>
            <a:r>
              <a:rPr lang="en-US" sz="2400" dirty="0" smtClean="0"/>
              <a:t>.</a:t>
            </a:r>
          </a:p>
          <a:p>
            <a:pPr marL="342900" indent="-342900">
              <a:buFont typeface="Arial" panose="020B0604020202020204" pitchFamily="34" charset="0"/>
              <a:buChar char="•"/>
            </a:pPr>
            <a:r>
              <a:rPr lang="en-US" sz="2400" dirty="0"/>
              <a:t>For delivering standard off-the-shelf consumable products at a predefined rate like machine parts.</a:t>
            </a:r>
          </a:p>
          <a:p>
            <a:pPr marL="342900" lvl="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18066696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 y="1310156"/>
            <a:ext cx="6504701"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584802" y="606101"/>
            <a:ext cx="6286979" cy="707886"/>
          </a:xfrm>
          <a:prstGeom prst="rect">
            <a:avLst/>
          </a:prstGeom>
        </p:spPr>
        <p:txBody>
          <a:bodyPr wrap="none">
            <a:spAutoFit/>
          </a:bodyPr>
          <a:lstStyle/>
          <a:p>
            <a:pPr algn="ctr"/>
            <a:r>
              <a:rPr lang="en-US" sz="4000" b="1" dirty="0">
                <a:effectLst>
                  <a:outerShdw blurRad="38100" dist="38100" dir="2700000" algn="tl">
                    <a:srgbClr val="000000">
                      <a:alpha val="43137"/>
                    </a:srgbClr>
                  </a:outerShdw>
                </a:effectLst>
              </a:rPr>
              <a:t>Cost Reimbursable Contracts</a:t>
            </a:r>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7" name="Rectangle 6"/>
          <p:cNvSpPr/>
          <p:nvPr/>
        </p:nvSpPr>
        <p:spPr>
          <a:xfrm>
            <a:off x="0" y="2573182"/>
            <a:ext cx="6515169" cy="2308324"/>
          </a:xfrm>
          <a:prstGeom prst="rect">
            <a:avLst/>
          </a:prstGeom>
        </p:spPr>
        <p:txBody>
          <a:bodyPr wrap="square">
            <a:spAutoFit/>
          </a:bodyPr>
          <a:lstStyle/>
          <a:p>
            <a:r>
              <a:rPr lang="en-US" sz="2400" dirty="0"/>
              <a:t>In Cost Reimbursable Contracts, the Buyer is required to reimburse Actual Cost of Work and an Agreed Upon Fee to the Seller for the Specified Work. The Specified Work is usually loosely defined in the agreement document. It is also called Cost Plus Contract.</a:t>
            </a:r>
          </a:p>
        </p:txBody>
      </p:sp>
    </p:spTree>
    <p:extLst>
      <p:ext uri="{BB962C8B-B14F-4D97-AF65-F5344CB8AC3E}">
        <p14:creationId xmlns:p14="http://schemas.microsoft.com/office/powerpoint/2010/main" val="40039872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 y="1310156"/>
            <a:ext cx="6504701"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584802" y="606101"/>
            <a:ext cx="6286979" cy="707886"/>
          </a:xfrm>
          <a:prstGeom prst="rect">
            <a:avLst/>
          </a:prstGeom>
        </p:spPr>
        <p:txBody>
          <a:bodyPr wrap="none">
            <a:spAutoFit/>
          </a:bodyPr>
          <a:lstStyle/>
          <a:p>
            <a:pPr algn="ctr"/>
            <a:r>
              <a:rPr lang="en-US" sz="4000" b="1" dirty="0">
                <a:effectLst>
                  <a:outerShdw blurRad="38100" dist="38100" dir="2700000" algn="tl">
                    <a:srgbClr val="000000">
                      <a:alpha val="43137"/>
                    </a:srgbClr>
                  </a:outerShdw>
                </a:effectLst>
              </a:rPr>
              <a:t>Cost Reimbursable Contracts</a:t>
            </a:r>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graphicFrame>
        <p:nvGraphicFramePr>
          <p:cNvPr id="9" name="Table 8"/>
          <p:cNvGraphicFramePr>
            <a:graphicFrameLocks noGrp="1"/>
          </p:cNvGraphicFramePr>
          <p:nvPr>
            <p:extLst>
              <p:ext uri="{D42A27DB-BD31-4B8C-83A1-F6EECF244321}">
                <p14:modId xmlns:p14="http://schemas.microsoft.com/office/powerpoint/2010/main" val="1533866665"/>
              </p:ext>
            </p:extLst>
          </p:nvPr>
        </p:nvGraphicFramePr>
        <p:xfrm>
          <a:off x="-12357" y="1313871"/>
          <a:ext cx="7083716" cy="5858733"/>
        </p:xfrm>
        <a:graphic>
          <a:graphicData uri="http://schemas.openxmlformats.org/drawingml/2006/table">
            <a:tbl>
              <a:tblPr firstRow="1" firstCol="1" bandRow="1">
                <a:tableStyleId>{5C22544A-7EE6-4342-B048-85BDC9FD1C3A}</a:tableStyleId>
              </a:tblPr>
              <a:tblGrid>
                <a:gridCol w="1896173">
                  <a:extLst>
                    <a:ext uri="{9D8B030D-6E8A-4147-A177-3AD203B41FA5}">
                      <a16:colId xmlns:a16="http://schemas.microsoft.com/office/drawing/2014/main" val="2941770356"/>
                    </a:ext>
                  </a:extLst>
                </a:gridCol>
                <a:gridCol w="2540202">
                  <a:extLst>
                    <a:ext uri="{9D8B030D-6E8A-4147-A177-3AD203B41FA5}">
                      <a16:colId xmlns:a16="http://schemas.microsoft.com/office/drawing/2014/main" val="2803709066"/>
                    </a:ext>
                  </a:extLst>
                </a:gridCol>
                <a:gridCol w="2647341">
                  <a:extLst>
                    <a:ext uri="{9D8B030D-6E8A-4147-A177-3AD203B41FA5}">
                      <a16:colId xmlns:a16="http://schemas.microsoft.com/office/drawing/2014/main" val="3861892368"/>
                    </a:ext>
                  </a:extLst>
                </a:gridCol>
              </a:tblGrid>
              <a:tr h="294294">
                <a:tc>
                  <a:txBody>
                    <a:bodyPr/>
                    <a:lstStyle/>
                    <a:p>
                      <a:pPr marL="0" marR="0">
                        <a:lnSpc>
                          <a:spcPct val="107000"/>
                        </a:lnSpc>
                        <a:spcBef>
                          <a:spcPts val="0"/>
                        </a:spcBef>
                        <a:spcAft>
                          <a:spcPts val="0"/>
                        </a:spcAft>
                      </a:pPr>
                      <a:r>
                        <a:rPr lang="en-US" sz="1200">
                          <a:effectLst/>
                        </a:rPr>
                        <a:t>Contract Attribute</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nchor="ctr">
                    <a:solidFill>
                      <a:schemeClr val="accent4">
                        <a:lumMod val="50000"/>
                      </a:schemeClr>
                    </a:solidFill>
                  </a:tcPr>
                </a:tc>
                <a:tc>
                  <a:txBody>
                    <a:bodyPr/>
                    <a:lstStyle/>
                    <a:p>
                      <a:pPr marL="0" marR="0">
                        <a:lnSpc>
                          <a:spcPct val="107000"/>
                        </a:lnSpc>
                        <a:spcBef>
                          <a:spcPts val="0"/>
                        </a:spcBef>
                        <a:spcAft>
                          <a:spcPts val="0"/>
                        </a:spcAft>
                      </a:pPr>
                      <a:r>
                        <a:rPr lang="en-US" sz="1200">
                          <a:effectLst/>
                        </a:rPr>
                        <a:t>Buyer's Responsibility</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nchor="ctr">
                    <a:solidFill>
                      <a:schemeClr val="accent4">
                        <a:lumMod val="50000"/>
                      </a:schemeClr>
                    </a:solidFill>
                  </a:tcPr>
                </a:tc>
                <a:tc>
                  <a:txBody>
                    <a:bodyPr/>
                    <a:lstStyle/>
                    <a:p>
                      <a:pPr marL="0" marR="0">
                        <a:lnSpc>
                          <a:spcPct val="107000"/>
                        </a:lnSpc>
                        <a:spcBef>
                          <a:spcPts val="0"/>
                        </a:spcBef>
                        <a:spcAft>
                          <a:spcPts val="0"/>
                        </a:spcAft>
                      </a:pPr>
                      <a:r>
                        <a:rPr lang="en-US" sz="1200" dirty="0">
                          <a:effectLst/>
                        </a:rPr>
                        <a:t>Seller's Responsibility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nchor="ctr">
                    <a:solidFill>
                      <a:schemeClr val="accent4">
                        <a:lumMod val="50000"/>
                      </a:schemeClr>
                    </a:solidFill>
                  </a:tcPr>
                </a:tc>
                <a:extLst>
                  <a:ext uri="{0D108BD9-81ED-4DB2-BD59-A6C34878D82A}">
                    <a16:rowId xmlns:a16="http://schemas.microsoft.com/office/drawing/2014/main" val="2666555431"/>
                  </a:ext>
                </a:extLst>
              </a:tr>
              <a:tr h="852646">
                <a:tc>
                  <a:txBody>
                    <a:bodyPr/>
                    <a:lstStyle/>
                    <a:p>
                      <a:pPr marL="0" marR="0">
                        <a:lnSpc>
                          <a:spcPct val="107000"/>
                        </a:lnSpc>
                        <a:spcBef>
                          <a:spcPts val="0"/>
                        </a:spcBef>
                        <a:spcAft>
                          <a:spcPts val="0"/>
                        </a:spcAft>
                      </a:pPr>
                      <a:r>
                        <a:rPr lang="en-US" sz="1200" dirty="0">
                          <a:effectLst/>
                        </a:rPr>
                        <a:t>Scope of Work is either undefined or loosely defined.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provides acceptance only after work is satisfactorily completed.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has a legal obligation to complete the work as defined by the Buyer.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2785048982"/>
                  </a:ext>
                </a:extLst>
              </a:tr>
              <a:tr h="1234116">
                <a:tc>
                  <a:txBody>
                    <a:bodyPr/>
                    <a:lstStyle/>
                    <a:p>
                      <a:pPr marL="0" marR="0">
                        <a:lnSpc>
                          <a:spcPct val="107000"/>
                        </a:lnSpc>
                        <a:spcBef>
                          <a:spcPts val="0"/>
                        </a:spcBef>
                        <a:spcAft>
                          <a:spcPts val="0"/>
                        </a:spcAft>
                      </a:pPr>
                      <a:r>
                        <a:rPr lang="en-US" sz="1200" dirty="0">
                          <a:effectLst/>
                        </a:rPr>
                        <a:t>Scope change (modification) is allowed as per the T&amp;C of the contract.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a legal obligation to reimburse extra cost and additional fee that arises because of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 legally claim extra cost and additional fee that arises because of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4137670583"/>
                  </a:ext>
                </a:extLst>
              </a:tr>
              <a:tr h="1043382">
                <a:tc>
                  <a:txBody>
                    <a:bodyPr/>
                    <a:lstStyle/>
                    <a:p>
                      <a:pPr marL="0" marR="0">
                        <a:lnSpc>
                          <a:spcPct val="107000"/>
                        </a:lnSpc>
                        <a:spcBef>
                          <a:spcPts val="0"/>
                        </a:spcBef>
                        <a:spcAft>
                          <a:spcPts val="0"/>
                        </a:spcAft>
                      </a:pPr>
                      <a:r>
                        <a:rPr lang="en-US" sz="1200" dirty="0">
                          <a:effectLst/>
                        </a:rPr>
                        <a:t>Price is not fixed.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a legal obligation to reimburse the Actual Cost and agreed upon fee to the Seller.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 legally claim reimbursement of the Actual Cost and agreed upon fee after delivering the best effort.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2989982275"/>
                  </a:ext>
                </a:extLst>
              </a:tr>
              <a:tr h="852646">
                <a:tc>
                  <a:txBody>
                    <a:bodyPr/>
                    <a:lstStyle/>
                    <a:p>
                      <a:pPr marL="0" marR="0">
                        <a:lnSpc>
                          <a:spcPct val="107000"/>
                        </a:lnSpc>
                        <a:spcBef>
                          <a:spcPts val="0"/>
                        </a:spcBef>
                        <a:spcAft>
                          <a:spcPts val="0"/>
                        </a:spcAft>
                      </a:pPr>
                      <a:r>
                        <a:rPr lang="en-US" sz="1200" dirty="0">
                          <a:effectLst/>
                        </a:rPr>
                        <a:t>Contract Fee is well defined.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a legal obligation to pay the agreed upon Fee to the Seller.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 legally claim Fee after delivering the best effort.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1095684242"/>
                  </a:ext>
                </a:extLst>
              </a:tr>
              <a:tr h="475170">
                <a:tc>
                  <a:txBody>
                    <a:bodyPr/>
                    <a:lstStyle/>
                    <a:p>
                      <a:pPr marL="0" marR="0">
                        <a:lnSpc>
                          <a:spcPct val="107000"/>
                        </a:lnSpc>
                        <a:spcBef>
                          <a:spcPts val="0"/>
                        </a:spcBef>
                        <a:spcAft>
                          <a:spcPts val="0"/>
                        </a:spcAft>
                      </a:pPr>
                      <a:r>
                        <a:rPr lang="en-US" sz="1200" dirty="0">
                          <a:effectLst/>
                        </a:rPr>
                        <a:t>Cost Risk is in favor of the Seller.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maximum Cost Risk.</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has almost no Risk of losing money.</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1304301927"/>
                  </a:ext>
                </a:extLst>
              </a:tr>
              <a:tr h="1043382">
                <a:tc>
                  <a:txBody>
                    <a:bodyPr/>
                    <a:lstStyle/>
                    <a:p>
                      <a:pPr marL="0" marR="0">
                        <a:lnSpc>
                          <a:spcPct val="107000"/>
                        </a:lnSpc>
                        <a:spcBef>
                          <a:spcPts val="0"/>
                        </a:spcBef>
                        <a:spcAft>
                          <a:spcPts val="0"/>
                        </a:spcAft>
                      </a:pPr>
                      <a:r>
                        <a:rPr lang="en-US" sz="1200" dirty="0">
                          <a:effectLst/>
                        </a:rPr>
                        <a:t>When is this used?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is unable to define Scope of Work due to lack of information or for some other reason.</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cannot estimate Cost due to absence of well defined Scope of Work and changing economic conditions.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1951226408"/>
                  </a:ext>
                </a:extLst>
              </a:tr>
            </a:tbl>
          </a:graphicData>
        </a:graphic>
      </p:graphicFrame>
    </p:spTree>
    <p:extLst>
      <p:ext uri="{BB962C8B-B14F-4D97-AF65-F5344CB8AC3E}">
        <p14:creationId xmlns:p14="http://schemas.microsoft.com/office/powerpoint/2010/main" val="27248330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 y="1310156"/>
            <a:ext cx="6504701"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Bef>
                <a:spcPts val="750"/>
              </a:spcBef>
            </a:pP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7"/>
            <a:ext cx="1374049" cy="753594"/>
          </a:xfrm>
          <a:prstGeom prst="rect">
            <a:avLst/>
          </a:prstGeom>
        </p:spPr>
      </p:pic>
      <p:sp>
        <p:nvSpPr>
          <p:cNvPr id="2" name="Rectangle 1"/>
          <p:cNvSpPr/>
          <p:nvPr/>
        </p:nvSpPr>
        <p:spPr>
          <a:xfrm>
            <a:off x="837820" y="606101"/>
            <a:ext cx="5780943" cy="707886"/>
          </a:xfrm>
          <a:prstGeom prst="rect">
            <a:avLst/>
          </a:prstGeom>
        </p:spPr>
        <p:txBody>
          <a:bodyPr wrap="none">
            <a:spAutoFit/>
          </a:bodyPr>
          <a:lstStyle/>
          <a:p>
            <a:pPr algn="ctr"/>
            <a:r>
              <a:rPr lang="en-US" sz="4000" b="1" dirty="0">
                <a:effectLst>
                  <a:outerShdw blurRad="38100" dist="38100" dir="2700000" algn="tl">
                    <a:srgbClr val="000000">
                      <a:alpha val="43137"/>
                    </a:srgbClr>
                  </a:outerShdw>
                </a:effectLst>
              </a:rPr>
              <a:t>Time &amp; Material Contracts</a:t>
            </a:r>
          </a:p>
        </p:txBody>
      </p:sp>
      <p:sp>
        <p:nvSpPr>
          <p:cNvPr id="3" name="Rectangle 2"/>
          <p:cNvSpPr/>
          <p:nvPr/>
        </p:nvSpPr>
        <p:spPr>
          <a:xfrm>
            <a:off x="6041373" y="7613"/>
            <a:ext cx="2340705" cy="461665"/>
          </a:xfrm>
          <a:prstGeom prst="rect">
            <a:avLst/>
          </a:prstGeom>
        </p:spPr>
        <p:txBody>
          <a:bodyPr wrap="none">
            <a:spAutoFit/>
          </a:bodyPr>
          <a:lstStyle/>
          <a:p>
            <a:r>
              <a:rPr lang="en-US" sz="2400" b="1" dirty="0">
                <a:solidFill>
                  <a:srgbClr val="00B0F0"/>
                </a:solidFill>
                <a:latin typeface="Alexandria" charset="0"/>
                <a:cs typeface="Alexandria" charset="0"/>
              </a:rPr>
              <a:t>Contract types</a:t>
            </a:r>
          </a:p>
        </p:txBody>
      </p:sp>
      <p:sp>
        <p:nvSpPr>
          <p:cNvPr id="4" name="Rectangle 3"/>
          <p:cNvSpPr/>
          <p:nvPr/>
        </p:nvSpPr>
        <p:spPr>
          <a:xfrm>
            <a:off x="162412" y="1537176"/>
            <a:ext cx="6342289" cy="461665"/>
          </a:xfrm>
          <a:prstGeom prst="rect">
            <a:avLst/>
          </a:prstGeom>
        </p:spPr>
        <p:txBody>
          <a:bodyPr wrap="square">
            <a:spAutoFit/>
          </a:bodyPr>
          <a:lstStyle/>
          <a:p>
            <a:pPr algn="ctr"/>
            <a:r>
              <a:rPr lang="en-US" sz="2400" b="1" dirty="0">
                <a:solidFill>
                  <a:srgbClr val="FF0000"/>
                </a:solidFill>
                <a:effectLst>
                  <a:outerShdw blurRad="38100" dist="38100" dir="2700000" algn="tl">
                    <a:srgbClr val="000000">
                      <a:alpha val="43137"/>
                    </a:srgbClr>
                  </a:outerShdw>
                </a:effectLst>
              </a:rPr>
              <a:t>Examples of Cost Reimbursable Contracts</a:t>
            </a:r>
          </a:p>
        </p:txBody>
      </p:sp>
      <p:sp>
        <p:nvSpPr>
          <p:cNvPr id="7" name="Rectangle 6"/>
          <p:cNvSpPr/>
          <p:nvPr/>
        </p:nvSpPr>
        <p:spPr>
          <a:xfrm>
            <a:off x="0" y="2573182"/>
            <a:ext cx="6515169" cy="2308324"/>
          </a:xfrm>
          <a:prstGeom prst="rect">
            <a:avLst/>
          </a:prstGeom>
        </p:spPr>
        <p:txBody>
          <a:bodyPr wrap="square">
            <a:spAutoFit/>
          </a:bodyPr>
          <a:lstStyle/>
          <a:p>
            <a:pPr marL="342900" indent="-342900">
              <a:buFont typeface="Arial" panose="020B0604020202020204" pitchFamily="34" charset="0"/>
              <a:buChar char="•"/>
            </a:pPr>
            <a:r>
              <a:rPr lang="en-US" sz="2400" dirty="0"/>
              <a:t>Large infrastructure projects where cost of goods changes from time to time e.g. cost of cement bags</a:t>
            </a:r>
            <a:r>
              <a:rPr lang="en-US" sz="2400" dirty="0" smtClean="0"/>
              <a:t>.</a:t>
            </a:r>
            <a:r>
              <a:rPr lang="en-US" sz="2400" dirty="0"/>
              <a:t> </a:t>
            </a:r>
            <a:endParaRPr lang="en-US" sz="2400" dirty="0" smtClean="0"/>
          </a:p>
          <a:p>
            <a:pPr marL="342900" indent="-342900">
              <a:buFont typeface="Arial" panose="020B0604020202020204" pitchFamily="34" charset="0"/>
              <a:buChar char="•"/>
            </a:pPr>
            <a:r>
              <a:rPr lang="en-US" sz="2400" dirty="0" smtClean="0"/>
              <a:t>Projects </a:t>
            </a:r>
            <a:r>
              <a:rPr lang="en-US" sz="2400" dirty="0"/>
              <a:t>involving lot of travel by project personnel.</a:t>
            </a:r>
          </a:p>
          <a:p>
            <a:pPr marL="342900" lvl="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34526115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61339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962E12-8807-4CEB-AB32-E3BB26FC7EBF}"/>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aca13214-df29-4e3c-a050-857c0bf7bd8e"/>
    <ds:schemaRef ds:uri="http://schemas.openxmlformats.org/package/2006/metadata/core-properties"/>
    <ds:schemaRef ds:uri="http://schemas.microsoft.com/office/infopath/2007/PartnerControls"/>
    <ds:schemaRef ds:uri="http://purl.org/dc/elements/1.1/"/>
    <ds:schemaRef ds:uri="http://purl.org/dc/dcmitype/"/>
    <ds:schemaRef ds:uri="688354b5-287c-4cda-825e-1d7935aea40e"/>
    <ds:schemaRef ds:uri="http://www.w3.org/XML/1998/namespace"/>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53</TotalTime>
  <Words>3335</Words>
  <Application>Microsoft Office PowerPoint</Application>
  <PresentationFormat>Widescreen</PresentationFormat>
  <Paragraphs>301</Paragraphs>
  <Slides>48</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LiberationSerif</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8</cp:revision>
  <dcterms:created xsi:type="dcterms:W3CDTF">2023-04-29T09:08:00Z</dcterms:created>
  <dcterms:modified xsi:type="dcterms:W3CDTF">2024-10-25T08:30:59Z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