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commentAuthors" Target="commentAuthors.xml"/><Relationship Id="rId21" Type="http://schemas.openxmlformats.org/officeDocument/2006/relationships/slide" Target="slides/slide14.xml"/><Relationship Id="rId7" Type="http://schemas.openxmlformats.org/officeDocument/2006/relationships/notesMaster" Target="notesMasters/notesMaster1.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customXml" Target="../customXml/item3.xml"/><Relationship Id="rId2" Type="http://schemas.openxmlformats.org/officeDocument/2006/relationships/viewProps" Target="viewProps.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presProps" Target="presProps.xml"/><Relationship Id="rId6" Type="http://schemas.openxmlformats.org/officeDocument/2006/relationships/theme" Target="theme/theme1.xml"/><Relationship Id="rId11" Type="http://schemas.openxmlformats.org/officeDocument/2006/relationships/slide" Target="slides/slide4.xml"/><Relationship Id="rId24" Type="http://schemas.openxmlformats.org/officeDocument/2006/relationships/customXml" Target="../customXml/item2.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customXml" Target="../customXml/item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jpeg"/><Relationship Id="rId3" Type="http://schemas.openxmlformats.org/officeDocument/2006/relationships/image" Target="../media/image2.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5.jpeg"/><Relationship Id="rId5"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5.jpeg"/><Relationship Id="rId5"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6.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3.png"/><Relationship Id="rId4" Type="http://schemas.openxmlformats.org/officeDocument/2006/relationships/image" Target="../media/image7.jpeg"/><Relationship Id="rId5"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image" Target="../media/image8.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jpeg"/><Relationship Id="rId3" Type="http://schemas.openxmlformats.org/officeDocument/2006/relationships/hyperlink" Target="https://sis.midocean.ae/login" TargetMode="External"/><Relationship Id="rId4" Type="http://schemas.openxmlformats.org/officeDocument/2006/relationships/image" Target="../media/image3.png"/><Relationship Id="rId5" Type="http://schemas.openxmlformats.org/officeDocument/2006/relationships/image" Target="../media/image9.jpeg"/><Relationship Id="rId6"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0" name="aksub.jpg" descr="aksub.jpg"/>
          <p:cNvPicPr>
            <a:picLocks noChangeAspect="1"/>
          </p:cNvPicPr>
          <p:nvPr/>
        </p:nvPicPr>
        <p:blipFill>
          <a:blip r:embed="rId2">
            <a:extLst/>
          </a:blip>
          <a:srcRect l="467" t="0" r="467" b="0"/>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52" name="TextBox 29"/>
          <p:cNvSpPr txBox="1"/>
          <p:nvPr/>
        </p:nvSpPr>
        <p:spPr>
          <a:xfrm>
            <a:off x="554015" y="3794395"/>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pPr/>
            <a:r>
              <a:t>by Samara Jasim</a:t>
            </a:r>
          </a:p>
        </p:txBody>
      </p:sp>
      <p:sp>
        <p:nvSpPr>
          <p:cNvPr id="153" name="TextBox 30"/>
          <p:cNvSpPr txBox="1"/>
          <p:nvPr/>
        </p:nvSpPr>
        <p:spPr>
          <a:xfrm>
            <a:off x="327141" y="2424036"/>
            <a:ext cx="5615351" cy="136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4100">
                <a:solidFill>
                  <a:srgbClr val="00B0F0"/>
                </a:solidFill>
                <a:latin typeface="Alexandria Regular Bold"/>
                <a:ea typeface="Alexandria Regular Bold"/>
                <a:cs typeface="Alexandria Regular Bold"/>
                <a:sym typeface="Alexandria Regular Bold"/>
              </a:defRPr>
            </a:lvl1pPr>
          </a:lstStyle>
          <a:p>
            <a:pPr/>
            <a:r>
              <a:t>English Language for Digital Law</a:t>
            </a:r>
          </a:p>
        </p:txBody>
      </p:sp>
      <p:grpSp>
        <p:nvGrpSpPr>
          <p:cNvPr id="156" name="Rectangle: Rounded Corners 33"/>
          <p:cNvGrpSpPr/>
          <p:nvPr/>
        </p:nvGrpSpPr>
        <p:grpSpPr>
          <a:xfrm>
            <a:off x="41359" y="5769782"/>
            <a:ext cx="3516608" cy="529168"/>
            <a:chOff x="-1802540" y="73874"/>
            <a:chExt cx="3516607" cy="529167"/>
          </a:xfrm>
        </p:grpSpPr>
        <p:sp>
          <p:nvSpPr>
            <p:cNvPr id="154" name="Rounded Rectangle"/>
            <p:cNvSpPr/>
            <p:nvPr/>
          </p:nvSpPr>
          <p:spPr>
            <a:xfrm>
              <a:off x="-1802541" y="73874"/>
              <a:ext cx="3516609"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p>
          </p:txBody>
        </p:sp>
        <p:sp>
          <p:nvSpPr>
            <p:cNvPr id="155" name="Orientation Lecture"/>
            <p:cNvSpPr txBox="1"/>
            <p:nvPr/>
          </p:nvSpPr>
          <p:spPr>
            <a:xfrm>
              <a:off x="-1724638" y="102238"/>
              <a:ext cx="3360804" cy="472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500">
                  <a:latin typeface="Alexandria Regular Bold"/>
                  <a:ea typeface="Alexandria Regular Bold"/>
                  <a:cs typeface="Alexandria Regular Bold"/>
                  <a:sym typeface="Alexandria Regular Bold"/>
                </a:defRPr>
              </a:lvl1pPr>
            </a:lstStyle>
            <a:p>
              <a:pPr/>
              <a:r>
                <a:t>Orientation Lecture</a:t>
              </a:r>
            </a:p>
          </p:txBody>
        </p:sp>
      </p:grpSp>
      <p:sp>
        <p:nvSpPr>
          <p:cNvPr id="157" name="TextBox 45"/>
          <p:cNvSpPr txBox="1"/>
          <p:nvPr/>
        </p:nvSpPr>
        <p:spPr>
          <a:xfrm>
            <a:off x="374988" y="5413224"/>
            <a:ext cx="116281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pPr/>
            <a:r>
              <a:t>LAW 614</a:t>
            </a:r>
          </a:p>
        </p:txBody>
      </p:sp>
      <p:sp>
        <p:nvSpPr>
          <p:cNvPr id="158"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63" name="TextBox 47"/>
          <p:cNvSpPr txBox="1"/>
          <p:nvPr/>
        </p:nvSpPr>
        <p:spPr>
          <a:xfrm>
            <a:off x="934719" y="2061643"/>
            <a:ext cx="10449561" cy="40335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sz="2600">
                <a:solidFill>
                  <a:srgbClr val="4EABE7"/>
                </a:solidFill>
                <a:latin typeface="Alexandria Regular Bold"/>
                <a:ea typeface="Alexandria Regular Bold"/>
                <a:cs typeface="Alexandria Regular Bold"/>
                <a:sym typeface="Alexandria Regular Bold"/>
              </a:defRPr>
            </a:pPr>
            <a:r>
              <a:t>Samara Jasim</a:t>
            </a:r>
          </a:p>
          <a:p>
            <a:pPr lvl="1" marL="581526"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lvl="1" marL="581526"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Educational Consultant;</a:t>
            </a:r>
          </a:p>
          <a:p>
            <a:pPr lvl="1" marL="581526"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Sworn Translator; and</a:t>
            </a:r>
          </a:p>
          <a:p>
            <a:pPr lvl="1" marL="581526"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Paralegal</a:t>
            </a:r>
          </a:p>
        </p:txBody>
      </p:sp>
      <p:sp>
        <p:nvSpPr>
          <p:cNvPr id="164"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65"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sp>
        <p:nvSpPr>
          <p:cNvPr id="16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6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68"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7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Course Details</a:t>
            </a:r>
          </a:p>
        </p:txBody>
      </p:sp>
      <p:sp>
        <p:nvSpPr>
          <p:cNvPr id="17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73" name="TextBox 47"/>
          <p:cNvSpPr txBox="1"/>
          <p:nvPr/>
        </p:nvSpPr>
        <p:spPr>
          <a:xfrm>
            <a:off x="820419" y="2188643"/>
            <a:ext cx="10449561" cy="3540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buClr>
                <a:srgbClr val="232735"/>
              </a:buClr>
              <a:buSzPct val="100000"/>
              <a:buChar char="✦"/>
              <a:defRPr sz="2300">
                <a:solidFill>
                  <a:srgbClr val="E2913D"/>
                </a:solidFill>
                <a:latin typeface="Alexandria Regular Bold"/>
                <a:ea typeface="Alexandria Regular Bold"/>
                <a:cs typeface="Alexandria Regular Bold"/>
                <a:sym typeface="Alexandria Regular Bold"/>
              </a:defRPr>
            </a:pPr>
            <a:r>
              <a:rPr>
                <a:solidFill>
                  <a:srgbClr val="4EADEA"/>
                </a:solidFill>
              </a:rPr>
              <a:t>This course</a:t>
            </a:r>
            <a:r>
              <a:t> </a:t>
            </a:r>
            <a:r>
              <a:rPr>
                <a:solidFill>
                  <a:srgbClr val="000000"/>
                </a:solidFill>
                <a:latin typeface="Alexandria Regular Regular"/>
                <a:ea typeface="Alexandria Regular Regular"/>
                <a:cs typeface="Alexandria Regular Regular"/>
                <a:sym typeface="Alexandria Regular Regular"/>
              </a:rPr>
              <a:t>is designed to give students a deep understanding of the legal issues and challenges brought by the digital transformation of our economy and the regulation of the innovations it implies.</a:t>
            </a:r>
          </a:p>
          <a:p>
            <a:pPr algn="just">
              <a:lnSpc>
                <a:spcPct val="180000"/>
              </a:lnSpc>
              <a:defRPr sz="2300">
                <a:latin typeface="Alexandria Regular Regular"/>
                <a:ea typeface="Alexandria Regular Regular"/>
                <a:cs typeface="Alexandria Regular Regular"/>
                <a:sym typeface="Alexandria Regular Regular"/>
              </a:defRPr>
            </a:pPr>
            <a:r>
              <a:t>The aim of the course is to provide in-depth knowledge of legal English as well as an increased ability to communicate in international legal contexts, both academic and professional, in an effective manner.</a:t>
            </a:r>
          </a:p>
        </p:txBody>
      </p:sp>
      <p:pic>
        <p:nvPicPr>
          <p:cNvPr id="174"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17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7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77"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7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0"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Learning Resources</a:t>
            </a:r>
          </a:p>
        </p:txBody>
      </p:sp>
      <p:sp>
        <p:nvSpPr>
          <p:cNvPr id="18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82" name="TextBox 47"/>
          <p:cNvSpPr txBox="1"/>
          <p:nvPr/>
        </p:nvSpPr>
        <p:spPr>
          <a:xfrm>
            <a:off x="820419" y="2188643"/>
            <a:ext cx="10449561" cy="37566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30000"/>
              </a:lnSpc>
              <a:buClr>
                <a:srgbClr val="1F2330"/>
              </a:buClr>
              <a:buSzPct val="100000"/>
              <a:buChar char="✦"/>
              <a:defRPr sz="2600">
                <a:solidFill>
                  <a:srgbClr val="4EADEA"/>
                </a:solidFill>
                <a:latin typeface="Alexandria Regular Bold"/>
                <a:ea typeface="Alexandria Regular Bold"/>
                <a:cs typeface="Alexandria Regular Bold"/>
                <a:sym typeface="Alexandria Regular Bold"/>
              </a:defRPr>
            </a:pPr>
            <a:r>
              <a:t> Credit Hours: </a:t>
            </a:r>
          </a:p>
          <a:p>
            <a:pPr marL="446087" indent="-446087">
              <a:lnSpc>
                <a:spcPct val="130000"/>
              </a:lnSpc>
              <a:defRPr sz="2600">
                <a:latin typeface="Alexandria Regular Regular"/>
                <a:ea typeface="Alexandria Regular Regular"/>
                <a:cs typeface="Alexandria Regular Regular"/>
                <a:sym typeface="Alexandria Regular Regular"/>
              </a:defRPr>
            </a:pPr>
            <a:r>
              <a:t>3</a:t>
            </a:r>
            <a:r>
              <a:t> credit hours.  </a:t>
            </a:r>
          </a:p>
          <a:p>
            <a:pPr lvl="1" marL="457199" indent="-457199">
              <a:lnSpc>
                <a:spcPct val="130000"/>
              </a:lnSpc>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Recommended Resources: </a:t>
            </a:r>
            <a:endParaRPr>
              <a:solidFill>
                <a:srgbClr val="FF0000"/>
              </a:solidFill>
            </a:endParaRPr>
          </a:p>
          <a:p>
            <a:pPr lvl="1" marL="514350" indent="-514350">
              <a:lnSpc>
                <a:spcPct val="130000"/>
              </a:lnSpc>
              <a:buSzPct val="100000"/>
              <a:buAutoNum type="arabicPeriod" startAt="1"/>
              <a:defRPr sz="2600">
                <a:latin typeface="Alexandria Regular Regular"/>
                <a:ea typeface="Alexandria Regular Regular"/>
                <a:cs typeface="Alexandria Regular Regular"/>
                <a:sym typeface="Alexandria Regular Regular"/>
              </a:defRPr>
            </a:pPr>
            <a:r>
              <a:t>IT Security Risk Control Management by Raymond Pompon</a:t>
            </a:r>
          </a:p>
          <a:p>
            <a:pPr lvl="1" marL="514350" indent="-514350">
              <a:lnSpc>
                <a:spcPct val="130000"/>
              </a:lnSpc>
              <a:buSzPct val="100000"/>
              <a:buAutoNum type="arabicPeriod" startAt="1"/>
              <a:defRPr sz="2600">
                <a:latin typeface="Alexandria Regular Regular"/>
                <a:ea typeface="Alexandria Regular Regular"/>
                <a:cs typeface="Alexandria Regular Regular"/>
                <a:sym typeface="Alexandria Regular Regular"/>
              </a:defRPr>
            </a:pPr>
            <a:r>
              <a:t> Law and Technology in a Global Digital Society</a:t>
            </a:r>
          </a:p>
          <a:p>
            <a:pPr lvl="1" marL="457199" indent="-457199">
              <a:lnSpc>
                <a:spcPct val="130000"/>
              </a:lnSpc>
              <a:spcBef>
                <a:spcPts val="700"/>
              </a:spcBef>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Essential References:</a:t>
            </a:r>
            <a:endParaRPr>
              <a:solidFill>
                <a:srgbClr val="E2913D"/>
              </a:solidFill>
            </a:endParaRPr>
          </a:p>
          <a:p>
            <a:pPr>
              <a:lnSpc>
                <a:spcPct val="130000"/>
              </a:lnSpc>
              <a:defRPr sz="2600">
                <a:solidFill>
                  <a:srgbClr val="F14124"/>
                </a:solidFill>
                <a:latin typeface="Alexandria Regular Bold"/>
                <a:ea typeface="Alexandria Regular Bold"/>
                <a:cs typeface="Alexandria Regular Bold"/>
                <a:sym typeface="Alexandria Regular Bold"/>
              </a:defRPr>
            </a:pPr>
            <a:r>
              <a:rPr>
                <a:solidFill>
                  <a:srgbClr val="000000"/>
                </a:solidFill>
                <a:latin typeface="Alexandria Regular Regular"/>
                <a:ea typeface="Alexandria Regular Regular"/>
                <a:cs typeface="Alexandria Regular Regular"/>
                <a:sym typeface="Alexandria Regular Regular"/>
              </a:rPr>
              <a:t>1. A Dictionary</a:t>
            </a:r>
          </a:p>
        </p:txBody>
      </p:sp>
      <p:pic>
        <p:nvPicPr>
          <p:cNvPr id="18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184" name="978-3-030-90513-2.jpeg" descr="978-3-030-90513-2.jpeg"/>
          <p:cNvPicPr>
            <a:picLocks noChangeAspect="1"/>
          </p:cNvPicPr>
          <p:nvPr/>
        </p:nvPicPr>
        <p:blipFill>
          <a:blip r:embed="rId4">
            <a:extLst/>
          </a:blip>
          <a:stretch>
            <a:fillRect/>
          </a:stretch>
        </p:blipFill>
        <p:spPr>
          <a:xfrm>
            <a:off x="7957753" y="1757094"/>
            <a:ext cx="1346431" cy="2026973"/>
          </a:xfrm>
          <a:prstGeom prst="rect">
            <a:avLst/>
          </a:prstGeom>
          <a:ln w="12700">
            <a:miter lim="400000"/>
          </a:ln>
        </p:spPr>
      </p:pic>
      <p:pic>
        <p:nvPicPr>
          <p:cNvPr id="185" name="it-security-risk-control-management.jpeg" descr="it-security-risk-control-management.jpeg"/>
          <p:cNvPicPr>
            <a:picLocks noChangeAspect="1"/>
          </p:cNvPicPr>
          <p:nvPr/>
        </p:nvPicPr>
        <p:blipFill>
          <a:blip r:embed="rId5">
            <a:extLst/>
          </a:blip>
          <a:stretch>
            <a:fillRect/>
          </a:stretch>
        </p:blipFill>
        <p:spPr>
          <a:xfrm>
            <a:off x="9480822" y="1740354"/>
            <a:ext cx="1442558" cy="2060453"/>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88"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1" name="TextBox 2"/>
          <p:cNvSpPr txBox="1"/>
          <p:nvPr/>
        </p:nvSpPr>
        <p:spPr>
          <a:xfrm>
            <a:off x="2558870" y="1019068"/>
            <a:ext cx="5303134"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93" name="TextBox 47"/>
          <p:cNvSpPr txBox="1"/>
          <p:nvPr/>
        </p:nvSpPr>
        <p:spPr>
          <a:xfrm>
            <a:off x="820419" y="2188643"/>
            <a:ext cx="10449561" cy="3749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pPr/>
            <a:r>
              <a:t>The transformation of society into a digital society, in which essential areas of life are carried out through the exchange of data via electronic networks and machines equipped with artificial intelligence to carry out activities that were previously the preserve of humans, is taking place worldwide with great dynamics. </a:t>
            </a:r>
          </a:p>
        </p:txBody>
      </p:sp>
      <p:pic>
        <p:nvPicPr>
          <p:cNvPr id="194"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197"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00" name="TextBox 2"/>
          <p:cNvSpPr txBox="1"/>
          <p:nvPr/>
        </p:nvSpPr>
        <p:spPr>
          <a:xfrm>
            <a:off x="2558870" y="1019068"/>
            <a:ext cx="5885820"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What is this course about?</a:t>
            </a:r>
          </a:p>
        </p:txBody>
      </p:sp>
      <p:sp>
        <p:nvSpPr>
          <p:cNvPr id="20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02" name="TextBox 47"/>
          <p:cNvSpPr txBox="1"/>
          <p:nvPr/>
        </p:nvSpPr>
        <p:spPr>
          <a:xfrm>
            <a:off x="820419" y="2188643"/>
            <a:ext cx="10449561" cy="3749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pPr/>
            <a:r>
              <a:t>This transformation process involves the law in two ways: On the one hand, law has to adapt in order to provide the changed society with appropriate rules, and on the other hand, it acts as a driving factor of the transformation by setting limits to technological development while at the same time providing a framework and basis for it. </a:t>
            </a:r>
          </a:p>
        </p:txBody>
      </p:sp>
      <p:pic>
        <p:nvPicPr>
          <p:cNvPr id="20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20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05"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06"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08"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latin typeface="Times New Roman"/>
                <a:ea typeface="Times New Roman"/>
                <a:cs typeface="Times New Roman"/>
                <a:sym typeface="Times New Roman"/>
              </a:defRPr>
            </a:lvl1pPr>
          </a:lstStyle>
          <a:p>
            <a:pPr/>
            <a:r>
              <a:t>Course Content</a:t>
            </a:r>
          </a:p>
        </p:txBody>
      </p:sp>
      <p:sp>
        <p:nvSpPr>
          <p:cNvPr id="209"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graphicFrame>
        <p:nvGraphicFramePr>
          <p:cNvPr id="210" name="Table 9"/>
          <p:cNvGraphicFramePr/>
          <p:nvPr/>
        </p:nvGraphicFramePr>
        <p:xfrm>
          <a:off x="1269494" y="1272281"/>
          <a:ext cx="10520340"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6487594"/>
                <a:gridCol w="2121262"/>
                <a:gridCol w="1898782"/>
              </a:tblGrid>
              <a:tr h="777943">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r>
              <a:tr h="422022">
                <a:tc>
                  <a:txBody>
                    <a:bodyPr/>
                    <a:lstStyle/>
                    <a:p>
                      <a:pPr algn="l" defTabSz="457200">
                        <a:defRPr sz="1800"/>
                      </a:pPr>
                      <a:r>
                        <a:rPr sz="2500">
                          <a:solidFill>
                            <a:srgbClr val="FFFFFF"/>
                          </a:solidFill>
                          <a:latin typeface="Arial Narrow"/>
                          <a:ea typeface="Arial Narrow"/>
                          <a:cs typeface="Arial Narrow"/>
                          <a:sym typeface="Arial Narrow"/>
                        </a:rPr>
                        <a:t>1. Introduction to Digital Law</a:t>
                      </a:r>
                    </a:p>
                  </a:txBody>
                  <a:tcPr marL="45721" marR="45721" marT="45721" marB="45721" anchor="ctr" anchorCtr="0"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anchorCtr="0"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tr>
              <a:tr h="412656">
                <a:tc>
                  <a:txBody>
                    <a:bodyPr/>
                    <a:lstStyle/>
                    <a:p>
                      <a:pPr algn="l">
                        <a:defRPr sz="1800"/>
                      </a:pPr>
                      <a:r>
                        <a:rPr sz="2500">
                          <a:solidFill>
                            <a:srgbClr val="FFFFFF"/>
                          </a:solidFill>
                          <a:latin typeface="Arial Narrow"/>
                          <a:ea typeface="Arial Narrow"/>
                          <a:cs typeface="Arial Narrow"/>
                          <a:sym typeface="Arial Narrow"/>
                        </a:rPr>
                        <a:t>2. IT Security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a:defRPr sz="1800"/>
                      </a:pPr>
                      <a:r>
                        <a:rPr sz="2500">
                          <a:solidFill>
                            <a:srgbClr val="FFFFFF"/>
                          </a:solidFill>
                          <a:latin typeface="Arial Narrow"/>
                          <a:ea typeface="Arial Narrow"/>
                          <a:cs typeface="Arial Narrow"/>
                          <a:sym typeface="Arial Narrow"/>
                        </a:rPr>
                        <a:t>3. Artificial Intelligence</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4. Data Protection</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5. Smart Contracts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27086">
                <a:tc>
                  <a:txBody>
                    <a:bodyPr/>
                    <a:lstStyle/>
                    <a:p>
                      <a:pPr algn="l" defTabSz="457200">
                        <a:defRPr sz="1800"/>
                      </a:pPr>
                      <a:r>
                        <a:rPr sz="2500">
                          <a:solidFill>
                            <a:srgbClr val="FFFFFF"/>
                          </a:solidFill>
                          <a:latin typeface="Arial Narrow"/>
                          <a:ea typeface="Arial Narrow"/>
                          <a:cs typeface="Arial Narrow"/>
                          <a:sym typeface="Arial Narrow"/>
                        </a:rPr>
                        <a:t>6. Ethics of Digital Law</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7. Internet of Things and Consumers’ Privacy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8. Phishing in Online Banking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9. Digital Media</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10. Human Rights in the Digital Law</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tr>
            </a:tbl>
          </a:graphicData>
        </a:graphic>
      </p:graphicFrame>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13"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18" name="TextBox 47"/>
          <p:cNvSpPr txBox="1"/>
          <p:nvPr/>
        </p:nvSpPr>
        <p:spPr>
          <a:xfrm>
            <a:off x="528319" y="2099744"/>
            <a:ext cx="10983312" cy="396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80</a:t>
            </a:r>
            <a:r>
              <a:t>% mark</a:t>
            </a:r>
            <a:r>
              <a:t>s</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lvl="2" marL="1206500"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 Marks for each of short exam. </a:t>
            </a:r>
          </a:p>
          <a:p>
            <a:pPr lvl="2" marL="1206500"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t>8 questions </a:t>
            </a:r>
          </a:p>
          <a:p>
            <a:pPr lvl="1" marL="457200"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20</a:t>
            </a:r>
            <a:r>
              <a:t>% Final Examination</a:t>
            </a:r>
          </a:p>
        </p:txBody>
      </p:sp>
      <p:pic>
        <p:nvPicPr>
          <p:cNvPr id="219"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22"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27"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extLst/>
          </a:blip>
          <a:srcRect l="0" t="18821" r="0" b="39801"/>
          <a:stretch>
            <a:fillRect/>
          </a:stretch>
        </p:blipFill>
        <p:spPr>
          <a:xfrm>
            <a:off x="1453575" y="2117126"/>
            <a:ext cx="9233735" cy="3820673"/>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31"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Assessment Tools</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36"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37" name="WhatsApp Image 2023-09-25 at 11.27.11 PM.jpeg" descr="WhatsApp Image 2023-09-25 at 11.27.11 PM.jpeg"/>
          <p:cNvPicPr>
            <a:picLocks noChangeAspect="1"/>
          </p:cNvPicPr>
          <p:nvPr/>
        </p:nvPicPr>
        <p:blipFill>
          <a:blip r:embed="rId4">
            <a:extLst/>
          </a:blip>
          <a:srcRect l="45" t="60425" r="45" b="3932"/>
          <a:stretch>
            <a:fillRect/>
          </a:stretch>
        </p:blipFill>
        <p:spPr>
          <a:xfrm>
            <a:off x="835123" y="2195022"/>
            <a:ext cx="10377123" cy="3702031"/>
          </a:xfrm>
          <a:prstGeom prst="rect">
            <a:avLst/>
          </a:prstGeom>
          <a:ln w="12700">
            <a:miter lim="400000"/>
          </a:ln>
        </p:spPr>
      </p:pic>
      <p:sp>
        <p:nvSpPr>
          <p:cNvPr id="238"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39"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40"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4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3"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Academic Calendar</a:t>
            </a:r>
          </a:p>
        </p:txBody>
      </p:sp>
      <p:sp>
        <p:nvSpPr>
          <p:cNvPr id="24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45"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
        <p:nvSpPr>
          <p:cNvPr id="24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4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48" name="Graphic 21" descr="Graphic 21"/>
          <p:cNvPicPr>
            <a:picLocks noChangeAspect="1"/>
          </p:cNvPicPr>
          <p:nvPr/>
        </p:nvPicPr>
        <p:blipFill>
          <a:blip r:embed="rId4">
            <a:extLst/>
          </a:blip>
          <a:srcRect l="0" t="27877" r="0" b="25429"/>
          <a:stretch>
            <a:fillRect/>
          </a:stretch>
        </p:blipFill>
        <p:spPr>
          <a:xfrm>
            <a:off x="180431" y="79526"/>
            <a:ext cx="2305142" cy="1076344"/>
          </a:xfrm>
          <a:prstGeom prst="rect">
            <a:avLst/>
          </a:prstGeom>
          <a:ln w="12700">
            <a:miter lim="400000"/>
          </a:ln>
        </p:spPr>
      </p:pic>
      <p:pic>
        <p:nvPicPr>
          <p:cNvPr id="249" name="PHOTO-2024-01-22-02-09-03.jpg" descr="PHOTO-2024-01-22-02-09-03.jpg"/>
          <p:cNvPicPr>
            <a:picLocks noChangeAspect="1"/>
          </p:cNvPicPr>
          <p:nvPr/>
        </p:nvPicPr>
        <p:blipFill>
          <a:blip r:embed="rId5">
            <a:extLst/>
          </a:blip>
          <a:srcRect l="10439" t="45059" r="10439" b="12450"/>
          <a:stretch>
            <a:fillRect/>
          </a:stretch>
        </p:blipFill>
        <p:spPr>
          <a:xfrm>
            <a:off x="2424506" y="1808340"/>
            <a:ext cx="7680697" cy="4124739"/>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2"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Online Session</a:t>
            </a:r>
          </a:p>
        </p:txBody>
      </p:sp>
      <p:sp>
        <p:nvSpPr>
          <p:cNvPr id="25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54"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55" name="hjb.jpg" descr="hjb.jpg"/>
          <p:cNvPicPr>
            <a:picLocks noChangeAspect="1"/>
          </p:cNvPicPr>
          <p:nvPr/>
        </p:nvPicPr>
        <p:blipFill>
          <a:blip r:embed="rId4">
            <a:extLst/>
          </a:blip>
          <a:srcRect l="3866" t="0" r="935" b="0"/>
          <a:stretch>
            <a:fillRect/>
          </a:stretch>
        </p:blipFill>
        <p:spPr>
          <a:xfrm>
            <a:off x="837604" y="3452196"/>
            <a:ext cx="10516680" cy="836903"/>
          </a:xfrm>
          <a:prstGeom prst="rect">
            <a:avLst/>
          </a:prstGeom>
          <a:ln w="12700">
            <a:miter lim="400000"/>
          </a:ln>
        </p:spPr>
      </p:pic>
      <p:sp>
        <p:nvSpPr>
          <p:cNvPr id="25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5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58"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6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61" name="PHOTO-2024-01-22-02-09-03 2.jpg" descr="PHOTO-2024-01-22-02-09-03 2.jpg"/>
          <p:cNvPicPr>
            <a:picLocks noChangeAspect="1"/>
          </p:cNvPicPr>
          <p:nvPr/>
        </p:nvPicPr>
        <p:blipFill>
          <a:blip r:embed="rId3">
            <a:extLst/>
          </a:blip>
          <a:stretch>
            <a:fillRect/>
          </a:stretch>
        </p:blipFill>
        <p:spPr>
          <a:xfrm>
            <a:off x="3041762" y="0"/>
            <a:ext cx="5895819" cy="6858001"/>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6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4"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pPr/>
            <a:r>
              <a:t>Contact Us</a:t>
            </a:r>
          </a:p>
        </p:txBody>
      </p:sp>
      <p:sp>
        <p:nvSpPr>
          <p:cNvPr id="26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66"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invalidUrl="" action="" tgtFrame="" tooltip="" history="1" highlightClick="0" endSnd="0"/>
              </a:rPr>
              <a:t>https://sis.midocean.ae/login</a:t>
            </a:r>
            <a:r>
              <a:t> </a:t>
            </a:r>
          </a:p>
        </p:txBody>
      </p:sp>
      <p:pic>
        <p:nvPicPr>
          <p:cNvPr id="267"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pic>
        <p:nvPicPr>
          <p:cNvPr id="268" name="vfxg.jpg" descr="vfxg.jpg"/>
          <p:cNvPicPr>
            <a:picLocks noChangeAspect="1"/>
          </p:cNvPicPr>
          <p:nvPr/>
        </p:nvPicPr>
        <p:blipFill>
          <a:blip r:embed="rId5">
            <a:extLst/>
          </a:blip>
          <a:stretch>
            <a:fillRect/>
          </a:stretch>
        </p:blipFill>
        <p:spPr>
          <a:xfrm>
            <a:off x="5367556" y="2068066"/>
            <a:ext cx="5989517" cy="3605270"/>
          </a:xfrm>
          <a:prstGeom prst="rect">
            <a:avLst/>
          </a:prstGeom>
          <a:ln w="12700">
            <a:miter lim="400000"/>
          </a:ln>
        </p:spPr>
      </p:pic>
      <p:sp>
        <p:nvSpPr>
          <p:cNvPr id="26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pPr/>
            <a:r>
              <a:t>www.midocean.ae</a:t>
            </a:r>
          </a:p>
        </p:txBody>
      </p:sp>
      <p:pic>
        <p:nvPicPr>
          <p:cNvPr id="271"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3" name="Image" descr="Image"/>
          <p:cNvPicPr>
            <a:picLocks noChangeAspect="1"/>
          </p:cNvPicPr>
          <p:nvPr/>
        </p:nvPicPr>
        <p:blipFill>
          <a:blip r:embed="rId2">
            <a:extLst/>
          </a:blip>
          <a:stretch>
            <a:fillRect/>
          </a:stretch>
        </p:blipFill>
        <p:spPr>
          <a:xfrm>
            <a:off x="-883169" y="-189000"/>
            <a:ext cx="13348739" cy="7094803"/>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FA9F097-1E92-4E2C-A889-66277FC9FC1F}"/>
</file>

<file path=customXml/itemProps2.xml><?xml version="1.0" encoding="utf-8"?>
<ds:datastoreItem xmlns:ds="http://schemas.openxmlformats.org/officeDocument/2006/customXml" ds:itemID="{F2A92593-DC6F-4CFB-8111-85B280E11F90}"/>
</file>

<file path=customXml/itemProps3.xml><?xml version="1.0" encoding="utf-8"?>
<ds:datastoreItem xmlns:ds="http://schemas.openxmlformats.org/officeDocument/2006/customXml" ds:itemID="{D0857459-F2C3-4AF4-A8F0-5CC10A71DBDF}"/>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