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49"/>
  </p:notesMasterIdLst>
  <p:sldIdLst>
    <p:sldId id="256" r:id="rId5"/>
    <p:sldId id="313" r:id="rId6"/>
    <p:sldId id="1595" r:id="rId7"/>
    <p:sldId id="1491" r:id="rId8"/>
    <p:sldId id="1594" r:id="rId9"/>
    <p:sldId id="1624" r:id="rId10"/>
    <p:sldId id="1596" r:id="rId11"/>
    <p:sldId id="1598" r:id="rId12"/>
    <p:sldId id="1597" r:id="rId13"/>
    <p:sldId id="1599" r:id="rId14"/>
    <p:sldId id="1600" r:id="rId15"/>
    <p:sldId id="1601" r:id="rId16"/>
    <p:sldId id="1602" r:id="rId17"/>
    <p:sldId id="1603" r:id="rId18"/>
    <p:sldId id="1604" r:id="rId19"/>
    <p:sldId id="1457" r:id="rId20"/>
    <p:sldId id="1605" r:id="rId21"/>
    <p:sldId id="1626" r:id="rId22"/>
    <p:sldId id="1627" r:id="rId23"/>
    <p:sldId id="1628" r:id="rId24"/>
    <p:sldId id="1629" r:id="rId25"/>
    <p:sldId id="1630" r:id="rId26"/>
    <p:sldId id="1606" r:id="rId27"/>
    <p:sldId id="1607" r:id="rId28"/>
    <p:sldId id="1608" r:id="rId29"/>
    <p:sldId id="1613" r:id="rId30"/>
    <p:sldId id="1609" r:id="rId31"/>
    <p:sldId id="1614" r:id="rId32"/>
    <p:sldId id="1610" r:id="rId33"/>
    <p:sldId id="1615" r:id="rId34"/>
    <p:sldId id="1611" r:id="rId35"/>
    <p:sldId id="1612" r:id="rId36"/>
    <p:sldId id="1583" r:id="rId37"/>
    <p:sldId id="1619" r:id="rId38"/>
    <p:sldId id="1585" r:id="rId39"/>
    <p:sldId id="1586" r:id="rId40"/>
    <p:sldId id="1588" r:id="rId41"/>
    <p:sldId id="1625" r:id="rId42"/>
    <p:sldId id="1589" r:id="rId43"/>
    <p:sldId id="1481" r:id="rId44"/>
    <p:sldId id="1620" r:id="rId45"/>
    <p:sldId id="1622" r:id="rId46"/>
    <p:sldId id="1623" r:id="rId47"/>
    <p:sldId id="263" r:id="rId48"/>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35" autoAdjust="0"/>
    <p:restoredTop sz="88907" autoAdjust="0"/>
  </p:normalViewPr>
  <p:slideViewPr>
    <p:cSldViewPr snapToGrid="0">
      <p:cViewPr varScale="1">
        <p:scale>
          <a:sx n="62" d="100"/>
          <a:sy n="62" d="100"/>
        </p:scale>
        <p:origin x="1008"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Greetings to all of you, let us continue our conversation and discussion regarding human resources management. We have almost covered the largest percentage of the main human resources functions and practices, and of course these practices differ from one organization to another depending on the nature of its work, its size, the management style, and the philosophy followed.</a:t>
            </a: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By</a:t>
            </a:r>
            <a:r>
              <a:rPr lang="en-US" baseline="0" dirty="0"/>
              <a:t> the time we have finished this chapter you will be able to:</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60682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Employee compensation refers to all forms of pay going to employees and arising from their employment. It has two main components, direct financial payments (wages, salaries, incentives, commissions, and bonuses) and indirect financial payments (financial benefits like employer-paid insurance and vacations).</a:t>
            </a:r>
          </a:p>
          <a:p>
            <a:pPr eaLnBrk="1" hangingPunct="1"/>
            <a:r>
              <a:rPr lang="en-US" altLang="en-US" dirty="0">
                <a:latin typeface="Arial" panose="020B0604020202020204" pitchFamily="34" charset="0"/>
              </a:rPr>
              <a:t>There are two basic ways to make direct financial payments to employees: base them on increments of time or on performance. </a:t>
            </a:r>
            <a:r>
              <a:rPr lang="en-US" dirty="0"/>
              <a:t>Time-based pay is still the foundation of most employers pay plans.</a:t>
            </a:r>
          </a:p>
          <a:p>
            <a:pPr eaLnBrk="1" hangingPunct="1"/>
            <a:r>
              <a:rPr lang="en-US" dirty="0"/>
              <a:t>Several factors determine the design of any pay plan: company strategy and policy, equity, legal, and union.</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9609797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8">
            <a:extLst>
              <a:ext uri="{FF2B5EF4-FFF2-40B4-BE49-F238E27FC236}">
                <a16:creationId xmlns:a16="http://schemas.microsoft.com/office/drawing/2014/main" xmlns="" id="{1047AD4C-D4B9-5930-1152-0F6A107CF36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6803" name="Rectangle 11">
            <a:extLst>
              <a:ext uri="{FF2B5EF4-FFF2-40B4-BE49-F238E27FC236}">
                <a16:creationId xmlns:a16="http://schemas.microsoft.com/office/drawing/2014/main" xmlns="" id="{41ABF25E-8BA4-C0C1-0CEF-6D67F57526AB}"/>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6804" name="Rectangle 12">
            <a:extLst>
              <a:ext uri="{FF2B5EF4-FFF2-40B4-BE49-F238E27FC236}">
                <a16:creationId xmlns:a16="http://schemas.microsoft.com/office/drawing/2014/main" xmlns="" id="{D346AD56-E90D-38B0-6E0F-0A1364885DB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5194F7B2-A74A-4469-9B66-38B80E61FCA8}" type="slidenum">
              <a:rPr lang="en-US" altLang="en-US" sz="900"/>
              <a:pPr eaLnBrk="1" hangingPunct="1"/>
              <a:t>8</a:t>
            </a:fld>
            <a:endParaRPr lang="en-US" altLang="en-US" sz="900"/>
          </a:p>
        </p:txBody>
      </p:sp>
      <p:sp>
        <p:nvSpPr>
          <p:cNvPr id="76805" name="Rectangle 2">
            <a:extLst>
              <a:ext uri="{FF2B5EF4-FFF2-40B4-BE49-F238E27FC236}">
                <a16:creationId xmlns:a16="http://schemas.microsoft.com/office/drawing/2014/main" xmlns="" id="{9C697611-660B-BAC5-E791-C260E754E0AA}"/>
              </a:ext>
            </a:extLst>
          </p:cNvPr>
          <p:cNvSpPr>
            <a:spLocks noGrp="1" noRot="1" noChangeAspect="1" noChangeArrowheads="1" noTextEdit="1"/>
          </p:cNvSpPr>
          <p:nvPr>
            <p:ph type="sldImg"/>
          </p:nvPr>
        </p:nvSpPr>
        <p:spPr>
          <a:ln/>
        </p:spPr>
      </p:sp>
      <p:sp>
        <p:nvSpPr>
          <p:cNvPr id="76806" name="Rectangle 3">
            <a:extLst>
              <a:ext uri="{FF2B5EF4-FFF2-40B4-BE49-F238E27FC236}">
                <a16:creationId xmlns:a16="http://schemas.microsoft.com/office/drawing/2014/main" xmlns="" id="{56620DC6-B758-90CE-8722-266F9B35C17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Managers can use various methods to address equity issues. For example, they use salary surveys (surveys of what other employers are paying) to monitor and maintain external equity. They use job analysis and job evaluation comparisons of each job to maintain internal equity. They use performance appraisal and incentive pay to maintain individual equity. And they use communications, grievance mechanisms, and employees’ participation in developing the company’s pay plan to help ensure that employees view the pay process as transparent and procedurally fair.</a:t>
            </a:r>
          </a:p>
        </p:txBody>
      </p:sp>
    </p:spTree>
    <p:extLst>
      <p:ext uri="{BB962C8B-B14F-4D97-AF65-F5344CB8AC3E}">
        <p14:creationId xmlns:p14="http://schemas.microsoft.com/office/powerpoint/2010/main" val="197302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8">
            <a:extLst>
              <a:ext uri="{FF2B5EF4-FFF2-40B4-BE49-F238E27FC236}">
                <a16:creationId xmlns:a16="http://schemas.microsoft.com/office/drawing/2014/main" xmlns="" id="{F1420E6D-1497-30C3-9EB8-04CE1B4993D8}"/>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7827" name="Rectangle 11">
            <a:extLst>
              <a:ext uri="{FF2B5EF4-FFF2-40B4-BE49-F238E27FC236}">
                <a16:creationId xmlns:a16="http://schemas.microsoft.com/office/drawing/2014/main" xmlns="" id="{3A40DF21-48F0-FCB6-5230-A4644A99DDB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7828" name="Rectangle 12">
            <a:extLst>
              <a:ext uri="{FF2B5EF4-FFF2-40B4-BE49-F238E27FC236}">
                <a16:creationId xmlns:a16="http://schemas.microsoft.com/office/drawing/2014/main" xmlns="" id="{26132EEB-97A0-4401-11C5-0801C78A098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2599046F-18EE-4365-BB4F-1562FF513B1D}" type="slidenum">
              <a:rPr lang="en-US" altLang="en-US" sz="900"/>
              <a:pPr eaLnBrk="1" hangingPunct="1"/>
              <a:t>15</a:t>
            </a:fld>
            <a:endParaRPr lang="en-US" altLang="en-US" sz="900"/>
          </a:p>
        </p:txBody>
      </p:sp>
      <p:sp>
        <p:nvSpPr>
          <p:cNvPr id="77829" name="Rectangle 2">
            <a:extLst>
              <a:ext uri="{FF2B5EF4-FFF2-40B4-BE49-F238E27FC236}">
                <a16:creationId xmlns:a16="http://schemas.microsoft.com/office/drawing/2014/main" xmlns="" id="{62870519-83F3-2D06-EA2D-24D7BD58B631}"/>
              </a:ext>
            </a:extLst>
          </p:cNvPr>
          <p:cNvSpPr>
            <a:spLocks noGrp="1" noRot="1" noChangeAspect="1" noChangeArrowheads="1" noTextEdit="1"/>
          </p:cNvSpPr>
          <p:nvPr>
            <p:ph type="sldImg"/>
          </p:nvPr>
        </p:nvSpPr>
        <p:spPr>
          <a:ln/>
        </p:spPr>
      </p:sp>
      <p:sp>
        <p:nvSpPr>
          <p:cNvPr id="77830" name="Rectangle 3">
            <a:extLst>
              <a:ext uri="{FF2B5EF4-FFF2-40B4-BE49-F238E27FC236}">
                <a16:creationId xmlns:a16="http://schemas.microsoft.com/office/drawing/2014/main" xmlns="" id="{EB090146-F6B9-23E0-FBAB-F7DE46DA29A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The process of establishing pay rates while ensuring external, internal, and (to some extent) procedural equity consists of five steps. </a:t>
            </a:r>
            <a:r>
              <a:rPr lang="en-US" dirty="0"/>
              <a:t>conducting a salary survey, determining the worth of executive benefits and, particularly at the top levels, </a:t>
            </a:r>
            <a:r>
              <a:rPr lang="en-US" dirty="0" err="1"/>
              <a:t>doesn</a:t>
            </a:r>
            <a:r>
              <a:rPr lang="en-US" dirty="0"/>
              <a:t> t lend itself to job evaluation but rather to understanding the job s complexity, the employers ability to pay, and the need to be competitive in attracting top talent</a:t>
            </a:r>
            <a:endParaRPr lang="en-US" altLang="en-US" dirty="0">
              <a:latin typeface="Arial" panose="020B0604020202020204" pitchFamily="34" charset="0"/>
            </a:endParaRPr>
          </a:p>
        </p:txBody>
      </p:sp>
    </p:spTree>
    <p:extLst>
      <p:ext uri="{BB962C8B-B14F-4D97-AF65-F5344CB8AC3E}">
        <p14:creationId xmlns:p14="http://schemas.microsoft.com/office/powerpoint/2010/main" val="1973054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8">
            <a:extLst>
              <a:ext uri="{FF2B5EF4-FFF2-40B4-BE49-F238E27FC236}">
                <a16:creationId xmlns:a16="http://schemas.microsoft.com/office/drawing/2014/main" xmlns="" id="{E06EB600-165D-74EC-E1DB-0B8F50A69F9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9875" name="Rectangle 11">
            <a:extLst>
              <a:ext uri="{FF2B5EF4-FFF2-40B4-BE49-F238E27FC236}">
                <a16:creationId xmlns:a16="http://schemas.microsoft.com/office/drawing/2014/main" xmlns="" id="{B7910D67-989A-E6B9-B4E1-64F3225415AF}"/>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9876" name="Rectangle 12">
            <a:extLst>
              <a:ext uri="{FF2B5EF4-FFF2-40B4-BE49-F238E27FC236}">
                <a16:creationId xmlns:a16="http://schemas.microsoft.com/office/drawing/2014/main" xmlns="" id="{6C1925DF-0341-D4E6-AE7C-3E4B263F065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A9AAF89A-E4CD-428B-A0F4-CB9E120C0650}" type="slidenum">
              <a:rPr lang="en-US" altLang="en-US" sz="900"/>
              <a:pPr eaLnBrk="1" hangingPunct="1"/>
              <a:t>16</a:t>
            </a:fld>
            <a:endParaRPr lang="en-US" altLang="en-US" sz="900"/>
          </a:p>
        </p:txBody>
      </p:sp>
      <p:sp>
        <p:nvSpPr>
          <p:cNvPr id="79877" name="Rectangle 2">
            <a:extLst>
              <a:ext uri="{FF2B5EF4-FFF2-40B4-BE49-F238E27FC236}">
                <a16:creationId xmlns:a16="http://schemas.microsoft.com/office/drawing/2014/main" xmlns="" id="{2B54D412-1F1F-8A95-393E-BAA03FA3F41B}"/>
              </a:ext>
            </a:extLst>
          </p:cNvPr>
          <p:cNvSpPr>
            <a:spLocks noGrp="1" noRot="1" noChangeAspect="1" noChangeArrowheads="1" noTextEdit="1"/>
          </p:cNvSpPr>
          <p:nvPr>
            <p:ph type="sldImg"/>
          </p:nvPr>
        </p:nvSpPr>
        <p:spPr>
          <a:ln/>
        </p:spPr>
      </p:sp>
      <p:sp>
        <p:nvSpPr>
          <p:cNvPr id="79878" name="Rectangle 3">
            <a:extLst>
              <a:ext uri="{FF2B5EF4-FFF2-40B4-BE49-F238E27FC236}">
                <a16:creationId xmlns:a16="http://schemas.microsoft.com/office/drawing/2014/main" xmlns="" id="{16DEE09D-0233-A666-0E10-CFE37758C45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Salary surveys can be formal or informal. </a:t>
            </a:r>
            <a:r>
              <a:rPr lang="en-US" altLang="en-US" i="1" dirty="0">
                <a:latin typeface="Arial" panose="020B0604020202020204" pitchFamily="34" charset="0"/>
              </a:rPr>
              <a:t>Informal </a:t>
            </a:r>
            <a:r>
              <a:rPr lang="en-US" altLang="en-US" dirty="0">
                <a:latin typeface="Arial" panose="020B0604020202020204" pitchFamily="34" charset="0"/>
              </a:rPr>
              <a:t>phone or Internet surveys are good for checking specific issues. Some large employers can afford to send out their own </a:t>
            </a:r>
            <a:r>
              <a:rPr lang="en-US" altLang="en-US" i="1" dirty="0">
                <a:latin typeface="Arial" panose="020B0604020202020204" pitchFamily="34" charset="0"/>
              </a:rPr>
              <a:t>formal </a:t>
            </a:r>
            <a:r>
              <a:rPr lang="en-US" altLang="en-US" dirty="0">
                <a:latin typeface="Arial" panose="020B0604020202020204" pitchFamily="34" charset="0"/>
              </a:rPr>
              <a:t>surveys to collect compensation information from other employers. Many employers use surveys published by consulting firms, professional associations, or government agencies.</a:t>
            </a:r>
          </a:p>
        </p:txBody>
      </p:sp>
    </p:spTree>
    <p:extLst>
      <p:ext uri="{BB962C8B-B14F-4D97-AF65-F5344CB8AC3E}">
        <p14:creationId xmlns:p14="http://schemas.microsoft.com/office/powerpoint/2010/main" val="17772899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0487243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Arial" panose="020B0604020202020204" pitchFamily="34" charset="0"/>
              </a:rPr>
              <a:t>The </a:t>
            </a:r>
            <a:r>
              <a:rPr lang="en-US" altLang="en-US" b="1" dirty="0">
                <a:latin typeface="Arial" panose="020B0604020202020204" pitchFamily="34" charset="0"/>
              </a:rPr>
              <a:t>wage curve </a:t>
            </a:r>
            <a:r>
              <a:rPr lang="en-US" altLang="en-US" dirty="0">
                <a:latin typeface="Arial" panose="020B0604020202020204" pitchFamily="34" charset="0"/>
              </a:rPr>
              <a:t>shows the pay rates currently paid for jobs in each pay grade, relative to the points or rankings values assigned to each job or grade by the job evaluation. The purpose of the wage curve is to show the relationships between (1) the value of the job as determined by one of the job evaluation methods and (2) the current average pay rates for graded jobs.</a:t>
            </a:r>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98592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Fine-tuning involves (1) developing </a:t>
            </a:r>
            <a:r>
              <a:rPr lang="en-US" altLang="en-US" i="1" dirty="0">
                <a:latin typeface="Arial" panose="020B0604020202020204" pitchFamily="34" charset="0"/>
              </a:rPr>
              <a:t>pay ranges </a:t>
            </a:r>
            <a:r>
              <a:rPr lang="en-US" altLang="en-US" dirty="0">
                <a:latin typeface="Arial" panose="020B0604020202020204" pitchFamily="34" charset="0"/>
              </a:rPr>
              <a:t>and (2) correcting </a:t>
            </a:r>
            <a:r>
              <a:rPr lang="en-US" altLang="en-US" i="1" dirty="0">
                <a:latin typeface="Arial" panose="020B0604020202020204" pitchFamily="34" charset="0"/>
              </a:rPr>
              <a:t>out-of-line rates.</a:t>
            </a:r>
          </a:p>
          <a:p>
            <a:pPr eaLnBrk="1" hangingPunct="1"/>
            <a:r>
              <a:rPr lang="en-US" dirty="0"/>
              <a:t>Once the committee uses job evaluation to determine the relative worth of each job, it can turn to the task of assigning pay rates to each job; it would usually first want to group jobs into pay grades to streamline the process. The team can then use wage curves to price each grade and then fine-tune pay rates</a:t>
            </a:r>
            <a:r>
              <a:rPr lang="en-US" i="1" dirty="0">
                <a:latin typeface="Arial" panose="020B0604020202020204" pitchFamily="34"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525973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Fine-tuning involves (1) developing </a:t>
            </a:r>
            <a:r>
              <a:rPr lang="en-US" altLang="en-US" i="1" dirty="0">
                <a:latin typeface="Arial" panose="020B0604020202020204" pitchFamily="34" charset="0"/>
              </a:rPr>
              <a:t>pay ranges </a:t>
            </a:r>
            <a:r>
              <a:rPr lang="en-US" altLang="en-US" dirty="0">
                <a:latin typeface="Arial" panose="020B0604020202020204" pitchFamily="34" charset="0"/>
              </a:rPr>
              <a:t>and (2) correcting </a:t>
            </a:r>
            <a:r>
              <a:rPr lang="en-US" altLang="en-US" i="1" dirty="0">
                <a:latin typeface="Arial" panose="020B0604020202020204" pitchFamily="34" charset="0"/>
              </a:rPr>
              <a:t>out-of-line rates.</a:t>
            </a:r>
          </a:p>
          <a:p>
            <a:pPr eaLnBrk="1" hangingPunct="1"/>
            <a:r>
              <a:rPr lang="en-US" dirty="0"/>
              <a:t>Once the committee uses job evaluation to determine the relative worth of each job, it can turn to the task of assigning pay rates to each job; it would usually first want to group jobs into pay grades to streamline the process. The team can then use wage curves to price each grade and then fine-tune pay rates</a:t>
            </a:r>
            <a:r>
              <a:rPr lang="en-US" i="1" dirty="0">
                <a:latin typeface="Arial" panose="020B0604020202020204" pitchFamily="34"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717359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8">
            <a:extLst>
              <a:ext uri="{FF2B5EF4-FFF2-40B4-BE49-F238E27FC236}">
                <a16:creationId xmlns:a16="http://schemas.microsoft.com/office/drawing/2014/main" xmlns="" id="{45A37CD4-2CE0-6FFB-58F9-F24C333376B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4211" name="Rectangle 11">
            <a:extLst>
              <a:ext uri="{FF2B5EF4-FFF2-40B4-BE49-F238E27FC236}">
                <a16:creationId xmlns:a16="http://schemas.microsoft.com/office/drawing/2014/main" xmlns="" id="{E5F73CC5-0C30-5C6B-6640-66BDCCBFC32C}"/>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4212" name="Rectangle 12">
            <a:extLst>
              <a:ext uri="{FF2B5EF4-FFF2-40B4-BE49-F238E27FC236}">
                <a16:creationId xmlns:a16="http://schemas.microsoft.com/office/drawing/2014/main" xmlns="" id="{E1499777-0C79-D9B4-DE16-330851FB595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FCE8444B-645F-4C50-BD38-19B2933D5166}" type="slidenum">
              <a:rPr lang="en-US" altLang="en-US" sz="900"/>
              <a:pPr eaLnBrk="1" hangingPunct="1"/>
              <a:t>21</a:t>
            </a:fld>
            <a:endParaRPr lang="en-US" altLang="en-US" sz="900"/>
          </a:p>
        </p:txBody>
      </p:sp>
      <p:sp>
        <p:nvSpPr>
          <p:cNvPr id="94213" name="Rectangle 2">
            <a:extLst>
              <a:ext uri="{FF2B5EF4-FFF2-40B4-BE49-F238E27FC236}">
                <a16:creationId xmlns:a16="http://schemas.microsoft.com/office/drawing/2014/main" xmlns="" id="{123E1812-A3A4-2247-DFDA-1221969EB333}"/>
              </a:ext>
            </a:extLst>
          </p:cNvPr>
          <p:cNvSpPr>
            <a:spLocks noGrp="1" noRot="1" noChangeAspect="1" noChangeArrowheads="1" noTextEdit="1"/>
          </p:cNvSpPr>
          <p:nvPr>
            <p:ph type="sldImg"/>
          </p:nvPr>
        </p:nvSpPr>
        <p:spPr>
          <a:solidFill>
            <a:srgbClr val="FFFFFF"/>
          </a:solidFill>
          <a:ln/>
        </p:spPr>
      </p:sp>
      <p:sp>
        <p:nvSpPr>
          <p:cNvPr id="94214" name="Rectangle 3">
            <a:extLst>
              <a:ext uri="{FF2B5EF4-FFF2-40B4-BE49-F238E27FC236}">
                <a16:creationId xmlns:a16="http://schemas.microsoft.com/office/drawing/2014/main" xmlns="" id="{E8DB27A9-D218-12A1-0E3C-708DB94A6789}"/>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a:latin typeface="Arial" panose="020B0604020202020204" pitchFamily="34" charset="0"/>
              </a:rPr>
              <a:t>Most employers do not pay just one rate for all jobs in a particular pay grade. </a:t>
            </a:r>
            <a:r>
              <a:rPr lang="en-US" altLang="en-US" b="1">
                <a:latin typeface="Arial" panose="020B0604020202020204" pitchFamily="34" charset="0"/>
              </a:rPr>
              <a:t>Figure 11-6</a:t>
            </a:r>
            <a:r>
              <a:rPr lang="en-US" altLang="en-US">
                <a:latin typeface="Arial" panose="020B0604020202020204" pitchFamily="34" charset="0"/>
              </a:rPr>
              <a:t> depicts how most employers create a wage structure such that their pay ranges somewhat overlap, so an employee in one grade who has more experience or seniority may earn more than an entry-level position in the next higher pay grade.</a:t>
            </a:r>
          </a:p>
        </p:txBody>
      </p:sp>
    </p:spTree>
    <p:extLst>
      <p:ext uri="{BB962C8B-B14F-4D97-AF65-F5344CB8AC3E}">
        <p14:creationId xmlns:p14="http://schemas.microsoft.com/office/powerpoint/2010/main" val="13213409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Fine-tuning involves (1) developing </a:t>
            </a:r>
            <a:r>
              <a:rPr lang="en-US" altLang="en-US" i="1" dirty="0">
                <a:latin typeface="Arial" panose="020B0604020202020204" pitchFamily="34" charset="0"/>
              </a:rPr>
              <a:t>pay ranges </a:t>
            </a:r>
            <a:r>
              <a:rPr lang="en-US" altLang="en-US" dirty="0">
                <a:latin typeface="Arial" panose="020B0604020202020204" pitchFamily="34" charset="0"/>
              </a:rPr>
              <a:t>and (2) correcting </a:t>
            </a:r>
            <a:r>
              <a:rPr lang="en-US" altLang="en-US" i="1" dirty="0">
                <a:latin typeface="Arial" panose="020B0604020202020204" pitchFamily="34" charset="0"/>
              </a:rPr>
              <a:t>out-of-line rates.</a:t>
            </a:r>
          </a:p>
          <a:p>
            <a:pPr eaLnBrk="1" hangingPunct="1"/>
            <a:r>
              <a:rPr lang="en-US" dirty="0"/>
              <a:t>Once the committee uses job evaluation to determine the relative worth of each job, it can turn to the task of assigning pay rates to each job; it would usually first want to group jobs into pay grades to streamline the process. The team can then use wage curves to price each grade and then fine-tune pay rates</a:t>
            </a:r>
            <a:r>
              <a:rPr lang="en-US" i="1" dirty="0">
                <a:latin typeface="Arial" panose="020B0604020202020204" pitchFamily="34"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706470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For top executive jobs (especially the CEO), job evaluation typically has little relevance. One recent study concluded that three main factors, </a:t>
            </a:r>
            <a:r>
              <a:rPr lang="en-US" altLang="en-US" i="1" dirty="0">
                <a:latin typeface="Arial" panose="020B0604020202020204" pitchFamily="34" charset="0"/>
              </a:rPr>
              <a:t>job complexity </a:t>
            </a:r>
            <a:r>
              <a:rPr lang="en-US" altLang="en-US" dirty="0">
                <a:latin typeface="Arial" panose="020B0604020202020204" pitchFamily="34" charset="0"/>
              </a:rPr>
              <a:t>(span of control, the number of functional divisions over which the executive has direct responsibility, and management level), the employer’s </a:t>
            </a:r>
            <a:r>
              <a:rPr lang="en-US" altLang="en-US" i="1" dirty="0">
                <a:latin typeface="Arial" panose="020B0604020202020204" pitchFamily="34" charset="0"/>
              </a:rPr>
              <a:t>ability to pay </a:t>
            </a:r>
            <a:r>
              <a:rPr lang="en-US" altLang="en-US" dirty="0">
                <a:latin typeface="Arial" panose="020B0604020202020204" pitchFamily="34" charset="0"/>
              </a:rPr>
              <a:t>(total profit and rate of return), and the executive’s </a:t>
            </a:r>
            <a:r>
              <a:rPr lang="en-US" altLang="en-US" i="1" dirty="0">
                <a:latin typeface="Arial" panose="020B0604020202020204" pitchFamily="34" charset="0"/>
              </a:rPr>
              <a:t>human capital </a:t>
            </a:r>
            <a:r>
              <a:rPr lang="en-US" altLang="en-US" dirty="0">
                <a:latin typeface="Arial" panose="020B0604020202020204" pitchFamily="34" charset="0"/>
              </a:rPr>
              <a:t>(educational level, field of study, work experience) accounted for about two-thirds of executive compensation variance.</a:t>
            </a: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89882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For top executive jobs (especially the CEO), job evaluation typically has little relevance. One recent study concluded that three main factors, </a:t>
            </a:r>
            <a:r>
              <a:rPr lang="en-US" altLang="en-US" i="1" dirty="0">
                <a:latin typeface="Arial" panose="020B0604020202020204" pitchFamily="34" charset="0"/>
              </a:rPr>
              <a:t>job complexity </a:t>
            </a:r>
            <a:r>
              <a:rPr lang="en-US" altLang="en-US" dirty="0">
                <a:latin typeface="Arial" panose="020B0604020202020204" pitchFamily="34" charset="0"/>
              </a:rPr>
              <a:t>(span of control, the number of functional divisions over which the executive has direct responsibility, and management level), the employer’s </a:t>
            </a:r>
            <a:r>
              <a:rPr lang="en-US" altLang="en-US" i="1" dirty="0">
                <a:latin typeface="Arial" panose="020B0604020202020204" pitchFamily="34" charset="0"/>
              </a:rPr>
              <a:t>ability to pay </a:t>
            </a:r>
            <a:r>
              <a:rPr lang="en-US" altLang="en-US" dirty="0">
                <a:latin typeface="Arial" panose="020B0604020202020204" pitchFamily="34" charset="0"/>
              </a:rPr>
              <a:t>(total profit and rate of return), and the executive’s </a:t>
            </a:r>
            <a:r>
              <a:rPr lang="en-US" altLang="en-US" i="1" dirty="0">
                <a:latin typeface="Arial" panose="020B0604020202020204" pitchFamily="34" charset="0"/>
              </a:rPr>
              <a:t>human capital </a:t>
            </a:r>
            <a:r>
              <a:rPr lang="en-US" altLang="en-US" dirty="0">
                <a:latin typeface="Arial" panose="020B0604020202020204" pitchFamily="34" charset="0"/>
              </a:rPr>
              <a:t>(educational level, field of study, work experience) accounted for about two-thirds of executive compensation variance.</a:t>
            </a:r>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441096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latin typeface="Arial" panose="020B0604020202020204" pitchFamily="34" charset="0"/>
              </a:rPr>
              <a:t>Competency-based pay </a:t>
            </a:r>
            <a:r>
              <a:rPr lang="en-US" altLang="en-US" dirty="0">
                <a:latin typeface="Arial" panose="020B0604020202020204" pitchFamily="34" charset="0"/>
              </a:rPr>
              <a:t>means the company pays for the employee’s range, depth, and types of skills and knowledge, rather than for the job title he or she holds.  Experts variously call this competency-, knowledge-, or skill-based pay.</a:t>
            </a:r>
          </a:p>
          <a:p>
            <a:pPr eaLnBrk="1" hangingPunct="1"/>
            <a:r>
              <a:rPr lang="en-US" altLang="en-US" dirty="0">
                <a:latin typeface="Arial" panose="020B0604020202020204" pitchFamily="34" charset="0"/>
              </a:rPr>
              <a:t>Competency-based pay ties the worker’s pay to his or her competencies—pay is more </a:t>
            </a:r>
            <a:r>
              <a:rPr lang="en-US" altLang="en-US" i="1" dirty="0">
                <a:latin typeface="Arial" panose="020B0604020202020204" pitchFamily="34" charset="0"/>
              </a:rPr>
              <a:t>person oriented. </a:t>
            </a:r>
            <a:r>
              <a:rPr lang="en-US" altLang="en-US" dirty="0">
                <a:latin typeface="Arial" panose="020B0604020202020204" pitchFamily="34" charset="0"/>
              </a:rPr>
              <a:t>Employees here are paid based on what they know or can do—even if, at the moment, they don’t have to do it.</a:t>
            </a:r>
          </a:p>
          <a:p>
            <a:pPr eaLnBrk="1" hangingPunct="1"/>
            <a:r>
              <a:rPr lang="en-US" altLang="en-US" dirty="0">
                <a:latin typeface="Arial" panose="020B0604020202020204" pitchFamily="34" charset="0"/>
              </a:rPr>
              <a:t>Traditional pay plans may backfire if a </a:t>
            </a:r>
            <a:r>
              <a:rPr lang="en-US" altLang="en-US" i="1" dirty="0">
                <a:latin typeface="Arial" panose="020B0604020202020204" pitchFamily="34" charset="0"/>
              </a:rPr>
              <a:t>high-performance work system (HPWS) </a:t>
            </a:r>
            <a:r>
              <a:rPr lang="en-US" altLang="en-US" dirty="0">
                <a:latin typeface="Arial" panose="020B0604020202020204" pitchFamily="34" charset="0"/>
              </a:rPr>
              <a:t>is the goal. HPWS employees must be enthusiastic about learning and moving among other jobs.</a:t>
            </a:r>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880800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In practice, any skill/competency/knowledge-based pay program generally contains these five main elements.</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477502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latin typeface="Arial" panose="020B0604020202020204" pitchFamily="34" charset="0"/>
              </a:rPr>
              <a:t>Broadbanding </a:t>
            </a:r>
            <a:r>
              <a:rPr lang="en-US" altLang="en-US" dirty="0">
                <a:latin typeface="Arial" panose="020B0604020202020204" pitchFamily="34" charset="0"/>
              </a:rPr>
              <a:t>means collapsing salary grades into a few wide levels or bands, each of which contains a relatively wide range of jobs and pay levels.</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464512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latin typeface="Arial" panose="020B0604020202020204" pitchFamily="34" charset="0"/>
              </a:rPr>
              <a:t>Broadbanding </a:t>
            </a:r>
            <a:r>
              <a:rPr lang="en-US" altLang="en-US" dirty="0">
                <a:latin typeface="Arial" panose="020B0604020202020204" pitchFamily="34" charset="0"/>
              </a:rPr>
              <a:t>means collapsing salary grades into a few wide levels or bands, each of which contains a relatively wide range of jobs and pay levels.</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457027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latin typeface="Arial" panose="020B0604020202020204" pitchFamily="34" charset="0"/>
              </a:rPr>
              <a:t>Comparable worth </a:t>
            </a:r>
            <a:r>
              <a:rPr lang="en-US" altLang="en-US" dirty="0">
                <a:latin typeface="Arial" panose="020B0604020202020204" pitchFamily="34" charset="0"/>
              </a:rPr>
              <a:t>refers to the requirement to pay men and women equal wages for jobs that are of </a:t>
            </a:r>
            <a:r>
              <a:rPr lang="en-US" altLang="en-US" i="1" dirty="0">
                <a:latin typeface="Arial" panose="020B0604020202020204" pitchFamily="34" charset="0"/>
              </a:rPr>
              <a:t>comparable </a:t>
            </a:r>
            <a:r>
              <a:rPr lang="en-US" altLang="en-US" dirty="0">
                <a:latin typeface="Arial" panose="020B0604020202020204" pitchFamily="34" charset="0"/>
              </a:rPr>
              <a:t>(rather than strictly </a:t>
            </a:r>
            <a:r>
              <a:rPr lang="en-US" altLang="en-US" i="1" dirty="0">
                <a:latin typeface="Arial" panose="020B0604020202020204" pitchFamily="34" charset="0"/>
              </a:rPr>
              <a:t>equal</a:t>
            </a:r>
            <a:r>
              <a:rPr lang="en-US" altLang="en-US" dirty="0">
                <a:latin typeface="Arial" panose="020B0604020202020204" pitchFamily="34" charset="0"/>
              </a:rPr>
              <a:t>) value to the employer. Women tend to predominate in lower-paid (lesser-valued) jobs.</a:t>
            </a:r>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94374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2390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rgbClr val="00B0F0"/>
                </a:solidFill>
              </a:defRPr>
            </a:lvl1pPr>
          </a:lstStyle>
          <a:p>
            <a:fld id="{7AD86B2E-B702-4422-B277-3A08C7449694}" type="datetimeFigureOut">
              <a:rPr lang="en-US" smtClean="0"/>
              <a:pPr/>
              <a:t>8/3/2024</a:t>
            </a:fld>
            <a:endParaRPr lang="en-US" dirty="0"/>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B0F0"/>
                </a:solidFill>
              </a:defRPr>
            </a:lvl1pPr>
          </a:lstStyle>
          <a:p>
            <a:endParaRPr lang="en-US" dirty="0"/>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xmlns="" id="{F7591E9D-599C-3BA1-6EF8-0ED11CDA87C3}"/>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74" r:id="rId15"/>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431280" y="992632"/>
            <a:ext cx="5505578" cy="560352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Sahar</a:t>
            </a:r>
            <a:r>
              <a:rPr lang="en-US" sz="2400" dirty="0" smtClean="0">
                <a:latin typeface="Times New Roman" panose="02020603050405020304" pitchFamily="18" charset="0"/>
                <a:cs typeface="Times New Roman" panose="02020603050405020304" pitchFamily="18" charset="0"/>
              </a:rPr>
              <a:t> Ahmed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34334" y="2289768"/>
            <a:ext cx="5750292"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 </a:t>
            </a:r>
            <a:r>
              <a:rPr lang="en-US" altLang="en-US" sz="4400" b="1" dirty="0">
                <a:solidFill>
                  <a:srgbClr val="00B0F0"/>
                </a:solidFill>
                <a:latin typeface="Times New Roman" panose="02020603050405020304" pitchFamily="18" charset="0"/>
                <a:cs typeface="Times New Roman" panose="02020603050405020304" pitchFamily="18" charset="0"/>
              </a:rPr>
              <a:t>Establishing Strategic </a:t>
            </a:r>
            <a:endParaRPr lang="en-US" altLang="en-US" sz="4400" b="1" dirty="0" smtClean="0">
              <a:solidFill>
                <a:srgbClr val="00B0F0"/>
              </a:solidFill>
              <a:latin typeface="Times New Roman" panose="02020603050405020304" pitchFamily="18" charset="0"/>
              <a:cs typeface="Times New Roman" panose="02020603050405020304" pitchFamily="18" charset="0"/>
            </a:endParaRPr>
          </a:p>
          <a:p>
            <a:r>
              <a:rPr lang="en-US" altLang="en-US" sz="4400" b="1" dirty="0" smtClean="0">
                <a:solidFill>
                  <a:srgbClr val="00B0F0"/>
                </a:solidFill>
                <a:latin typeface="Times New Roman" panose="02020603050405020304" pitchFamily="18" charset="0"/>
                <a:cs typeface="Times New Roman" panose="02020603050405020304" pitchFamily="18" charset="0"/>
              </a:rPr>
              <a:t>Pay </a:t>
            </a:r>
            <a:r>
              <a:rPr lang="en-US" altLang="en-US" sz="4400" b="1" dirty="0">
                <a:solidFill>
                  <a:srgbClr val="00B0F0"/>
                </a:solidFill>
                <a:latin typeface="Times New Roman" panose="02020603050405020304" pitchFamily="18" charset="0"/>
                <a:cs typeface="Times New Roman" panose="02020603050405020304" pitchFamily="18" charset="0"/>
              </a:rPr>
              <a:t>Plans</a:t>
            </a:r>
            <a:endParaRPr lang="en-GB" alt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194617" y="582336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xmlns="" id="{46F3C90B-EB3F-EA91-08C5-03400C278827}"/>
              </a:ext>
            </a:extLst>
          </p:cNvPr>
          <p:cNvSpPr/>
          <p:nvPr/>
        </p:nvSpPr>
        <p:spPr>
          <a:xfrm>
            <a:off x="6547729" y="1102519"/>
            <a:ext cx="5242475" cy="53629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146796"/>
            <a:ext cx="8417320" cy="3416320"/>
          </a:xfrm>
          <a:prstGeom prst="rect">
            <a:avLst/>
          </a:prstGeom>
          <a:noFill/>
        </p:spPr>
        <p:txBody>
          <a:bodyPr wrap="square" rtlCol="0">
            <a:spAutoFit/>
          </a:bodyPr>
          <a:lstStyle/>
          <a:p>
            <a:r>
              <a:rPr lang="en-US" sz="2400" dirty="0" smtClean="0">
                <a:effectLst>
                  <a:outerShdw blurRad="38100" dist="38100" dir="2700000" algn="tl">
                    <a:srgbClr val="C0C0C0"/>
                  </a:outerShdw>
                </a:effectLst>
              </a:rPr>
              <a:t>1.  </a:t>
            </a:r>
            <a:r>
              <a:rPr lang="en-US" sz="2400" dirty="0">
                <a:effectLst>
                  <a:outerShdw blurRad="38100" dist="38100" dir="2700000" algn="tl">
                    <a:srgbClr val="C0C0C0"/>
                  </a:outerShdw>
                </a:effectLst>
              </a:rPr>
              <a:t>List the basic factors determining pay rates. </a:t>
            </a:r>
          </a:p>
          <a:p>
            <a:r>
              <a:rPr lang="en-US" sz="2400" dirty="0">
                <a:effectLst>
                  <a:outerShdw blurRad="38100" dist="38100" dir="2700000" algn="tl">
                    <a:srgbClr val="C0C0C0"/>
                  </a:outerShdw>
                </a:effectLst>
              </a:rPr>
              <a:t>2. </a:t>
            </a:r>
            <a:r>
              <a:rPr lang="en-US" sz="2400" dirty="0" smtClean="0">
                <a:effectLst>
                  <a:outerShdw blurRad="38100" dist="38100" dir="2700000" algn="tl">
                    <a:srgbClr val="C0C0C0"/>
                  </a:outerShdw>
                </a:effectLst>
              </a:rPr>
              <a:t>Understand how </a:t>
            </a:r>
            <a:r>
              <a:rPr lang="en-US" sz="2400" dirty="0">
                <a:effectLst>
                  <a:outerShdw blurRad="38100" dist="38100" dir="2700000" algn="tl">
                    <a:srgbClr val="C0C0C0"/>
                  </a:outerShdw>
                </a:effectLst>
              </a:rPr>
              <a:t>to conduct a job evaluation. </a:t>
            </a:r>
          </a:p>
          <a:p>
            <a:r>
              <a:rPr lang="en-US" sz="2400" dirty="0">
                <a:effectLst>
                  <a:outerShdw blurRad="38100" dist="38100" dir="2700000" algn="tl">
                    <a:srgbClr val="C0C0C0"/>
                  </a:outerShdw>
                </a:effectLst>
              </a:rPr>
              <a:t>3. Explain </a:t>
            </a:r>
            <a:r>
              <a:rPr lang="en-US" sz="2400" dirty="0" smtClean="0">
                <a:effectLst>
                  <a:outerShdw blurRad="38100" dist="38100" dir="2700000" algn="tl">
                    <a:srgbClr val="C0C0C0"/>
                  </a:outerShdw>
                </a:effectLst>
              </a:rPr>
              <a:t>how </a:t>
            </a:r>
            <a:r>
              <a:rPr lang="en-US" sz="2400" dirty="0">
                <a:effectLst>
                  <a:outerShdw blurRad="38100" dist="38100" dir="2700000" algn="tl">
                    <a:srgbClr val="C0C0C0"/>
                  </a:outerShdw>
                </a:effectLst>
              </a:rPr>
              <a:t>to establish a market-competitive pay plan.</a:t>
            </a:r>
          </a:p>
          <a:p>
            <a:r>
              <a:rPr lang="en-US" sz="2400" dirty="0">
                <a:effectLst>
                  <a:outerShdw blurRad="38100" dist="38100" dir="2700000" algn="tl">
                    <a:srgbClr val="C0C0C0"/>
                  </a:outerShdw>
                </a:effectLst>
              </a:rPr>
              <a:t> 4. Explain how to price managerial and professional jobs.</a:t>
            </a:r>
          </a:p>
          <a:p>
            <a:r>
              <a:rPr lang="en-US" sz="2400" dirty="0">
                <a:effectLst>
                  <a:outerShdw blurRad="38100" dist="38100" dir="2700000" algn="tl">
                    <a:srgbClr val="C0C0C0"/>
                  </a:outerShdw>
                </a:effectLst>
              </a:rPr>
              <a:t> 5. Explain the difference between competency-based and traditional pay plans.</a:t>
            </a:r>
          </a:p>
          <a:p>
            <a:r>
              <a:rPr lang="en-US" sz="2400" dirty="0">
                <a:effectLst>
                  <a:outerShdw blurRad="38100" dist="38100" dir="2700000" algn="tl">
                    <a:srgbClr val="C0C0C0"/>
                  </a:outerShdw>
                </a:effectLst>
              </a:rPr>
              <a:t> 6. List and explain important trends in compensation management. </a:t>
            </a:r>
          </a:p>
          <a:p>
            <a:r>
              <a:rPr lang="en-US" sz="2400" dirty="0">
                <a:effectLst>
                  <a:outerShdw blurRad="38100" dist="38100" dir="2700000" algn="tl">
                    <a:srgbClr val="C0C0C0"/>
                  </a:outerShdw>
                </a:effectLst>
              </a:rPr>
              <a:t>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3057034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846029" y="1839368"/>
            <a:ext cx="10141862" cy="3785652"/>
          </a:xfrm>
          <a:prstGeom prst="rect">
            <a:avLst/>
          </a:prstGeom>
          <a:noFill/>
        </p:spPr>
        <p:txBody>
          <a:bodyPr wrap="square" rtlCol="0">
            <a:spAutoFit/>
          </a:bodyPr>
          <a:lstStyle/>
          <a:p>
            <a:r>
              <a:rPr lang="en-US" sz="2000" dirty="0">
                <a:latin typeface="Alexandria"/>
              </a:rPr>
              <a:t>Creating an effective compensation plan involves considering several factors, including company strategy, equity, legal requirements, and union agreements. </a:t>
            </a:r>
          </a:p>
          <a:p>
            <a:endParaRPr lang="en-US" sz="2000" dirty="0">
              <a:latin typeface="Alexandria"/>
            </a:endParaRPr>
          </a:p>
          <a:p>
            <a:r>
              <a:rPr lang="en-US" sz="2000" dirty="0" smtClean="0">
                <a:latin typeface="Alexandria"/>
              </a:rPr>
              <a:t>A </a:t>
            </a:r>
            <a:r>
              <a:rPr lang="en-US" sz="2000" dirty="0">
                <a:latin typeface="Alexandria"/>
              </a:rPr>
              <a:t>crucial aspect is aligning the compensation plan with the company's overall goals. This involves developing a </a:t>
            </a:r>
            <a:r>
              <a:rPr lang="en-US" sz="2000" b="1" dirty="0">
                <a:solidFill>
                  <a:srgbClr val="C00000"/>
                </a:solidFill>
                <a:latin typeface="Alexandria"/>
              </a:rPr>
              <a:t>total rewards strategy </a:t>
            </a:r>
            <a:r>
              <a:rPr lang="en-US" sz="2000" dirty="0">
                <a:latin typeface="Alexandria"/>
              </a:rPr>
              <a:t>that includes not only traditional pay and benefits, but also other factors like job design, career growth, and employee </a:t>
            </a:r>
            <a:r>
              <a:rPr lang="en-US" sz="2000" dirty="0" smtClean="0">
                <a:latin typeface="Alexandria"/>
              </a:rPr>
              <a:t>recognition</a:t>
            </a:r>
            <a:r>
              <a:rPr lang="en-US" sz="2000" dirty="0">
                <a:latin typeface="Alexandria"/>
              </a:rPr>
              <a:t>,</a:t>
            </a:r>
            <a:r>
              <a:rPr lang="en-US" sz="2000" dirty="0" smtClean="0">
                <a:latin typeface="Alexandria"/>
              </a:rPr>
              <a:t> </a:t>
            </a:r>
            <a:r>
              <a:rPr lang="en-US" sz="2000" b="1" dirty="0">
                <a:solidFill>
                  <a:srgbClr val="0070C0"/>
                </a:solidFill>
                <a:latin typeface="Alexandria"/>
              </a:rPr>
              <a:t>that produces the employee behaviors the firm needs to support and achieve its competitive strategy. </a:t>
            </a:r>
            <a:endParaRPr lang="en-US" sz="2000" b="1" dirty="0" smtClean="0">
              <a:solidFill>
                <a:srgbClr val="0070C0"/>
              </a:solidFill>
              <a:latin typeface="Alexandria"/>
            </a:endParaRPr>
          </a:p>
          <a:p>
            <a:endParaRPr lang="en-US" sz="2000" dirty="0">
              <a:solidFill>
                <a:srgbClr val="00B0F0"/>
              </a:solidFill>
              <a:latin typeface="Alexandria"/>
            </a:endParaRPr>
          </a:p>
          <a:p>
            <a:r>
              <a:rPr lang="en-US" sz="2000" dirty="0">
                <a:latin typeface="Alexandria"/>
              </a:rPr>
              <a:t>Essentially, the goal is to create a compensation package that are consistent with the firm’s strategic aims  and motivate employees to contribute to the company's success in line with its strategic objectives.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Basic Factors in Determining Pay Rates</a:t>
            </a:r>
          </a:p>
        </p:txBody>
      </p:sp>
    </p:spTree>
    <p:extLst>
      <p:ext uri="{BB962C8B-B14F-4D97-AF65-F5344CB8AC3E}">
        <p14:creationId xmlns:p14="http://schemas.microsoft.com/office/powerpoint/2010/main" val="2166336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144759" y="388443"/>
            <a:ext cx="7592550" cy="461665"/>
          </a:xfrm>
          <a:prstGeom prst="rect">
            <a:avLst/>
          </a:prstGeom>
          <a:noFill/>
        </p:spPr>
        <p:txBody>
          <a:bodyPr wrap="square" rtlCol="0">
            <a:spAutoFit/>
          </a:bodyPr>
          <a:lstStyle/>
          <a:p>
            <a:pPr algn="ctr"/>
            <a:r>
              <a:rPr lang="en-US" sz="2400" b="1" dirty="0">
                <a:latin typeface="Alexandria"/>
              </a:rPr>
              <a:t>Basic Factors in Determining Pay Rates</a:t>
            </a:r>
          </a:p>
        </p:txBody>
      </p:sp>
      <p:pic>
        <p:nvPicPr>
          <p:cNvPr id="13" name="Picture 12"/>
          <p:cNvPicPr>
            <a:picLocks noChangeAspect="1"/>
          </p:cNvPicPr>
          <p:nvPr/>
        </p:nvPicPr>
        <p:blipFill>
          <a:blip r:embed="rId3"/>
          <a:stretch>
            <a:fillRect/>
          </a:stretch>
        </p:blipFill>
        <p:spPr>
          <a:xfrm>
            <a:off x="1630681" y="1133441"/>
            <a:ext cx="9204960" cy="5267325"/>
          </a:xfrm>
          <a:prstGeom prst="rect">
            <a:avLst/>
          </a:prstGeom>
        </p:spPr>
      </p:pic>
      <p:sp>
        <p:nvSpPr>
          <p:cNvPr id="6" name="TextBox 5"/>
          <p:cNvSpPr txBox="1"/>
          <p:nvPr/>
        </p:nvSpPr>
        <p:spPr>
          <a:xfrm>
            <a:off x="9527541" y="6400766"/>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1763935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2862322"/>
          </a:xfrm>
          <a:prstGeom prst="rect">
            <a:avLst/>
          </a:prstGeom>
          <a:noFill/>
        </p:spPr>
        <p:txBody>
          <a:bodyPr wrap="square" rtlCol="0">
            <a:spAutoFit/>
          </a:bodyPr>
          <a:lstStyle/>
          <a:p>
            <a:r>
              <a:rPr lang="en-US" sz="2000" b="1" dirty="0">
                <a:solidFill>
                  <a:srgbClr val="C00000"/>
                </a:solidFill>
                <a:latin typeface="Alexandria"/>
              </a:rPr>
              <a:t>Employee compensation </a:t>
            </a:r>
            <a:r>
              <a:rPr lang="en-US" sz="2000" dirty="0">
                <a:latin typeface="Alexandria"/>
              </a:rPr>
              <a:t>is the total package of financial rewards and benefits given to employees in exchange for their work. It comprises two main parts:</a:t>
            </a:r>
          </a:p>
          <a:p>
            <a:endParaRPr lang="en-US" sz="2000" dirty="0">
              <a:latin typeface="Alexandria"/>
            </a:endParaRPr>
          </a:p>
          <a:p>
            <a:pPr lvl="0"/>
            <a:r>
              <a:rPr lang="en-US" sz="2000" b="1" dirty="0">
                <a:solidFill>
                  <a:srgbClr val="C00000"/>
                </a:solidFill>
                <a:latin typeface="Alexandria"/>
              </a:rPr>
              <a:t>Direct financial payments: </a:t>
            </a:r>
            <a:r>
              <a:rPr lang="en-US" sz="2000" dirty="0">
                <a:latin typeface="Alexandria"/>
              </a:rPr>
              <a:t>These are monetary rewards like wages, salaries, commissions, bonuses, and incentives. They can be based on time worked (hourly or salaried) or on performance (piecework or sales commissions).</a:t>
            </a:r>
          </a:p>
          <a:p>
            <a:pPr lvl="0"/>
            <a:endParaRPr lang="en-US" sz="2000" dirty="0">
              <a:latin typeface="Alexandria"/>
            </a:endParaRPr>
          </a:p>
          <a:p>
            <a:pPr lvl="0"/>
            <a:r>
              <a:rPr lang="en-US" sz="2000" b="1" dirty="0">
                <a:solidFill>
                  <a:srgbClr val="C00000"/>
                </a:solidFill>
                <a:latin typeface="Alexandria"/>
              </a:rPr>
              <a:t>Indirect payments (Benefits</a:t>
            </a:r>
            <a:r>
              <a:rPr lang="en-US" sz="2000" b="1" dirty="0" smtClean="0">
                <a:solidFill>
                  <a:srgbClr val="C00000"/>
                </a:solidFill>
                <a:latin typeface="Alexandria"/>
              </a:rPr>
              <a:t>): </a:t>
            </a:r>
            <a:r>
              <a:rPr lang="en-US" sz="2000" dirty="0">
                <a:latin typeface="Alexandria"/>
              </a:rPr>
              <a:t>These are non-cash benefits like health insurance, paid vacations, and retirement plans.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Compensation Structure</a:t>
            </a:r>
          </a:p>
        </p:txBody>
      </p:sp>
    </p:spTree>
    <p:extLst>
      <p:ext uri="{BB962C8B-B14F-4D97-AF65-F5344CB8AC3E}">
        <p14:creationId xmlns:p14="http://schemas.microsoft.com/office/powerpoint/2010/main" val="487857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4093428"/>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latin typeface="Alexandria"/>
              </a:rPr>
              <a:t>NES’s component </a:t>
            </a:r>
            <a:r>
              <a:rPr lang="en-US" sz="2000" dirty="0">
                <a:latin typeface="Alexandria"/>
              </a:rPr>
              <a:t>of the employer’s total rewards program, including benefits, should help produce the employee behaviors that the company needs to achieve its strategic goals. </a:t>
            </a:r>
            <a:endParaRPr lang="en-US" sz="2000" dirty="0" smtClean="0">
              <a:latin typeface="Alexandria"/>
            </a:endParaRPr>
          </a:p>
          <a:p>
            <a:pPr marL="342900" indent="-342900">
              <a:buFont typeface="Arial" panose="020B0604020202020204" pitchFamily="34" charset="0"/>
              <a:buChar char="•"/>
            </a:pPr>
            <a:r>
              <a:rPr lang="en-US" sz="2000" dirty="0" smtClean="0">
                <a:latin typeface="Alexandria"/>
              </a:rPr>
              <a:t>Seeking </a:t>
            </a:r>
            <a:r>
              <a:rPr lang="en-US" sz="2000" dirty="0">
                <a:latin typeface="Alexandria"/>
              </a:rPr>
              <a:t>to cut costs while maintaining its reputation for great service, NES Rentals sent its employ </a:t>
            </a:r>
            <a:r>
              <a:rPr lang="en-US" sz="2000" dirty="0" err="1">
                <a:latin typeface="Alexandria"/>
              </a:rPr>
              <a:t>ees</a:t>
            </a:r>
            <a:r>
              <a:rPr lang="en-US" sz="2000" dirty="0">
                <a:latin typeface="Alexandria"/>
              </a:rPr>
              <a:t> home. </a:t>
            </a:r>
            <a:endParaRPr lang="en-US" sz="2000" dirty="0" smtClean="0">
              <a:latin typeface="Alexandria"/>
            </a:endParaRPr>
          </a:p>
          <a:p>
            <a:pPr marL="342900" indent="-342900">
              <a:buFont typeface="Arial" panose="020B0604020202020204" pitchFamily="34" charset="0"/>
              <a:buChar char="•"/>
            </a:pPr>
            <a:r>
              <a:rPr lang="en-US" sz="2000" dirty="0" smtClean="0">
                <a:latin typeface="Alexandria"/>
              </a:rPr>
              <a:t>Today</a:t>
            </a:r>
            <a:r>
              <a:rPr lang="en-US" sz="2000" dirty="0">
                <a:latin typeface="Alexandria"/>
              </a:rPr>
              <a:t>, three-fourths of the company’s Chicago office customer support, collections, finance, and other back-office workers work from home (“telecommute”) at least part of the </a:t>
            </a:r>
            <a:r>
              <a:rPr lang="en-US" sz="2000" dirty="0" smtClean="0">
                <a:latin typeface="Alexandria"/>
              </a:rPr>
              <a:t>week.</a:t>
            </a:r>
          </a:p>
          <a:p>
            <a:pPr marL="342900" indent="-342900">
              <a:buFont typeface="Arial" panose="020B0604020202020204" pitchFamily="34" charset="0"/>
              <a:buChar char="•"/>
            </a:pPr>
            <a:r>
              <a:rPr lang="en-US" sz="2000" dirty="0" smtClean="0">
                <a:latin typeface="Alexandria"/>
              </a:rPr>
              <a:t> Productivity </a:t>
            </a:r>
            <a:r>
              <a:rPr lang="en-US" sz="2000" dirty="0">
                <a:latin typeface="Alexandria"/>
              </a:rPr>
              <a:t>is up 20% and employee turnover is down. NES is also leasing less space</a:t>
            </a:r>
            <a:r>
              <a:rPr lang="en-US" sz="2000" dirty="0" smtClean="0">
                <a:latin typeface="Alexandria"/>
              </a:rPr>
              <a:t>.</a:t>
            </a:r>
          </a:p>
          <a:p>
            <a:pPr marL="342900" indent="-342900">
              <a:buFont typeface="Arial" panose="020B0604020202020204" pitchFamily="34" charset="0"/>
              <a:buChar char="•"/>
            </a:pPr>
            <a:r>
              <a:rPr lang="en-US" sz="2000" dirty="0" smtClean="0">
                <a:latin typeface="Alexandria"/>
              </a:rPr>
              <a:t> </a:t>
            </a:r>
            <a:r>
              <a:rPr lang="en-US" sz="2000" dirty="0">
                <a:latin typeface="Alexandria"/>
              </a:rPr>
              <a:t>It estimates its total savings from its new telecommuting benefit at about $350,000 annually. Introducing an employee benefit turned </a:t>
            </a:r>
            <a:r>
              <a:rPr lang="en-US" sz="2000" dirty="0"/>
              <a:t>out to be a smart way to support NES’s strategy.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NES Rentals Holdings, Inc. Strategic Compensation</a:t>
            </a:r>
          </a:p>
        </p:txBody>
      </p:sp>
    </p:spTree>
    <p:extLst>
      <p:ext uri="{BB962C8B-B14F-4D97-AF65-F5344CB8AC3E}">
        <p14:creationId xmlns:p14="http://schemas.microsoft.com/office/powerpoint/2010/main" val="427133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3477875"/>
          </a:xfrm>
          <a:prstGeom prst="rect">
            <a:avLst/>
          </a:prstGeom>
          <a:noFill/>
        </p:spPr>
        <p:txBody>
          <a:bodyPr wrap="square" rtlCol="0">
            <a:spAutoFit/>
          </a:bodyPr>
          <a:lstStyle/>
          <a:p>
            <a:pPr lvl="0"/>
            <a:r>
              <a:rPr lang="en-US" sz="2000" b="1" dirty="0">
                <a:solidFill>
                  <a:srgbClr val="C00000"/>
                </a:solidFill>
                <a:latin typeface="Alexandria"/>
              </a:rPr>
              <a:t>Equity theory</a:t>
            </a:r>
            <a:r>
              <a:rPr lang="en-US" sz="2000" dirty="0">
                <a:solidFill>
                  <a:srgbClr val="C00000"/>
                </a:solidFill>
                <a:latin typeface="Alexandria"/>
              </a:rPr>
              <a:t> </a:t>
            </a:r>
            <a:r>
              <a:rPr lang="en-US" sz="2000" dirty="0">
                <a:latin typeface="Alexandria"/>
              </a:rPr>
              <a:t>posits that people strive for a balance between their inputs (effort, skills, etc.) and outputs (pay, benefits, etc.). If this balance is perceived to be unfair, it can lead to dissatisfaction and decreased motivation.</a:t>
            </a:r>
          </a:p>
          <a:p>
            <a:pPr marL="577850" lvl="0" indent="-342900">
              <a:buFont typeface="Wingdings" panose="05000000000000000000" pitchFamily="2" charset="2"/>
              <a:buChar char="Ø"/>
            </a:pPr>
            <a:r>
              <a:rPr lang="en-US" sz="2000" b="1" dirty="0">
                <a:latin typeface="Alexandria"/>
              </a:rPr>
              <a:t>External equity</a:t>
            </a:r>
            <a:r>
              <a:rPr lang="en-US" sz="2000" dirty="0">
                <a:latin typeface="Alexandria"/>
              </a:rPr>
              <a:t> focuses on how a company's pay rates compare to those in the external market for similar jobs.</a:t>
            </a:r>
          </a:p>
          <a:p>
            <a:pPr marL="577850" lvl="0" indent="-342900">
              <a:buFont typeface="Wingdings" panose="05000000000000000000" pitchFamily="2" charset="2"/>
              <a:buChar char="Ø"/>
            </a:pPr>
            <a:r>
              <a:rPr lang="en-US" sz="2000" b="1" dirty="0">
                <a:latin typeface="Alexandria"/>
              </a:rPr>
              <a:t>Internal equity</a:t>
            </a:r>
            <a:r>
              <a:rPr lang="en-US" sz="2000" dirty="0">
                <a:latin typeface="Alexandria"/>
              </a:rPr>
              <a:t> ensures fair pay comparisons within the company across different job roles.</a:t>
            </a:r>
          </a:p>
          <a:p>
            <a:pPr marL="577850" lvl="0" indent="-342900">
              <a:buFont typeface="Wingdings" panose="05000000000000000000" pitchFamily="2" charset="2"/>
              <a:buChar char="Ø"/>
            </a:pPr>
            <a:r>
              <a:rPr lang="en-US" sz="2000" b="1" dirty="0">
                <a:latin typeface="Alexandria"/>
              </a:rPr>
              <a:t>Individual equity</a:t>
            </a:r>
            <a:r>
              <a:rPr lang="en-US" sz="2000" dirty="0">
                <a:latin typeface="Alexandria"/>
              </a:rPr>
              <a:t> relates to the fairness of pay for individual employees based on their performance and contributions.</a:t>
            </a:r>
          </a:p>
          <a:p>
            <a:pPr marL="577850" lvl="0" indent="-342900">
              <a:buFont typeface="Wingdings" panose="05000000000000000000" pitchFamily="2" charset="2"/>
              <a:buChar char="Ø"/>
            </a:pPr>
            <a:r>
              <a:rPr lang="en-US" sz="2000" b="1" dirty="0">
                <a:latin typeface="Alexandria"/>
              </a:rPr>
              <a:t>Procedural equity</a:t>
            </a:r>
            <a:r>
              <a:rPr lang="en-US" sz="2000" dirty="0">
                <a:latin typeface="Alexandria"/>
              </a:rPr>
              <a:t> concerns the fairness of the processes used to determine pay, such as performance evaluation methods.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Equity and Pay Rates</a:t>
            </a:r>
            <a:endParaRPr lang="en-US" sz="2400" dirty="0">
              <a:latin typeface="Alexandria"/>
            </a:endParaRPr>
          </a:p>
        </p:txBody>
      </p:sp>
    </p:spTree>
    <p:extLst>
      <p:ext uri="{BB962C8B-B14F-4D97-AF65-F5344CB8AC3E}">
        <p14:creationId xmlns:p14="http://schemas.microsoft.com/office/powerpoint/2010/main" val="2250951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3298" name="Rectangle 2">
            <a:extLst>
              <a:ext uri="{FF2B5EF4-FFF2-40B4-BE49-F238E27FC236}">
                <a16:creationId xmlns:a16="http://schemas.microsoft.com/office/drawing/2014/main" xmlns="" id="{5EA091AD-22C8-BC9C-0D15-EBB584B5FB8D}"/>
              </a:ext>
            </a:extLst>
          </p:cNvPr>
          <p:cNvSpPr>
            <a:spLocks noGrp="1" noChangeArrowheads="1"/>
          </p:cNvSpPr>
          <p:nvPr>
            <p:ph type="title"/>
          </p:nvPr>
        </p:nvSpPr>
        <p:spPr>
          <a:xfrm>
            <a:off x="2533651" y="590472"/>
            <a:ext cx="7424738" cy="854075"/>
          </a:xfrm>
        </p:spPr>
        <p:txBody>
          <a:bodyPr>
            <a:normAutofit/>
          </a:bodyPr>
          <a:lstStyle/>
          <a:p>
            <a:pPr algn="ctr">
              <a:defRPr/>
            </a:pPr>
            <a:r>
              <a:rPr lang="en-US" sz="2400" b="1" dirty="0">
                <a:solidFill>
                  <a:schemeClr val="tx1"/>
                </a:solidFill>
                <a:latin typeface="Alexandria"/>
                <a:ea typeface="+mn-ea"/>
                <a:cs typeface="+mn-cs"/>
              </a:rPr>
              <a:t>Addressing Equity Issues</a:t>
            </a:r>
          </a:p>
        </p:txBody>
      </p:sp>
      <p:grpSp>
        <p:nvGrpSpPr>
          <p:cNvPr id="2" name="Group 23">
            <a:extLst>
              <a:ext uri="{FF2B5EF4-FFF2-40B4-BE49-F238E27FC236}">
                <a16:creationId xmlns:a16="http://schemas.microsoft.com/office/drawing/2014/main" xmlns="" id="{9EBE4241-DF0F-B2B7-EB3A-ACBEE02220BE}"/>
              </a:ext>
            </a:extLst>
          </p:cNvPr>
          <p:cNvGrpSpPr>
            <a:grpSpLocks/>
          </p:cNvGrpSpPr>
          <p:nvPr/>
        </p:nvGrpSpPr>
        <p:grpSpPr bwMode="auto">
          <a:xfrm>
            <a:off x="2073276" y="1557121"/>
            <a:ext cx="7885113" cy="4294187"/>
            <a:chOff x="346" y="893"/>
            <a:chExt cx="4967" cy="2705"/>
          </a:xfrm>
        </p:grpSpPr>
        <p:sp>
          <p:nvSpPr>
            <p:cNvPr id="15366" name="AutoShape 14" descr="brownfill01">
              <a:extLst>
                <a:ext uri="{FF2B5EF4-FFF2-40B4-BE49-F238E27FC236}">
                  <a16:creationId xmlns:a16="http://schemas.microsoft.com/office/drawing/2014/main" xmlns="" id="{36A23A0D-BB14-7B2F-6A65-5E93FBA9AFDF}"/>
                </a:ext>
              </a:extLst>
            </p:cNvPr>
            <p:cNvSpPr>
              <a:spLocks noChangeArrowheads="1"/>
            </p:cNvSpPr>
            <p:nvPr/>
          </p:nvSpPr>
          <p:spPr bwMode="auto">
            <a:xfrm>
              <a:off x="2477" y="893"/>
              <a:ext cx="2836" cy="538"/>
            </a:xfrm>
            <a:prstGeom prst="roundRect">
              <a:avLst>
                <a:gd name="adj" fmla="val 16667"/>
              </a:avLst>
            </a:prstGeom>
            <a:blipFill dpi="0" rotWithShape="1">
              <a:blip r:embed="rId3"/>
              <a:srcRect/>
              <a:stretch>
                <a:fillRect/>
              </a:stretch>
            </a:blipFill>
            <a:ln w="508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Area wage and salary surveys</a:t>
              </a:r>
            </a:p>
          </p:txBody>
        </p:sp>
        <p:sp>
          <p:nvSpPr>
            <p:cNvPr id="15367" name="AutoShape 15" descr="purplefill01">
              <a:extLst>
                <a:ext uri="{FF2B5EF4-FFF2-40B4-BE49-F238E27FC236}">
                  <a16:creationId xmlns:a16="http://schemas.microsoft.com/office/drawing/2014/main" xmlns="" id="{0A77B22C-09B1-B182-9CEC-3EC5F97DCC14}"/>
                </a:ext>
              </a:extLst>
            </p:cNvPr>
            <p:cNvSpPr>
              <a:spLocks noChangeArrowheads="1"/>
            </p:cNvSpPr>
            <p:nvPr/>
          </p:nvSpPr>
          <p:spPr bwMode="auto">
            <a:xfrm>
              <a:off x="2477" y="1624"/>
              <a:ext cx="2836" cy="538"/>
            </a:xfrm>
            <a:prstGeom prst="roundRect">
              <a:avLst>
                <a:gd name="adj" fmla="val 16667"/>
              </a:avLst>
            </a:prstGeom>
            <a:blipFill dpi="0" rotWithShape="1">
              <a:blip r:embed="rId4"/>
              <a:srcRect/>
              <a:stretch>
                <a:fillRect/>
              </a:stretch>
            </a:blipFill>
            <a:ln w="508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Job analysis and job evaluation</a:t>
              </a:r>
            </a:p>
          </p:txBody>
        </p:sp>
        <p:sp>
          <p:nvSpPr>
            <p:cNvPr id="15368" name="AutoShape 16" descr="greenfill01">
              <a:extLst>
                <a:ext uri="{FF2B5EF4-FFF2-40B4-BE49-F238E27FC236}">
                  <a16:creationId xmlns:a16="http://schemas.microsoft.com/office/drawing/2014/main" xmlns="" id="{9D3D9C6C-6A6E-76DE-9AF8-ADBB2C0C30EB}"/>
                </a:ext>
              </a:extLst>
            </p:cNvPr>
            <p:cNvSpPr>
              <a:spLocks noChangeArrowheads="1"/>
            </p:cNvSpPr>
            <p:nvPr/>
          </p:nvSpPr>
          <p:spPr bwMode="auto">
            <a:xfrm>
              <a:off x="2477" y="2333"/>
              <a:ext cx="2836" cy="538"/>
            </a:xfrm>
            <a:prstGeom prst="roundRect">
              <a:avLst>
                <a:gd name="adj" fmla="val 16667"/>
              </a:avLst>
            </a:prstGeom>
            <a:blipFill dpi="0" rotWithShape="1">
              <a:blip r:embed="rId5"/>
              <a:srcRect/>
              <a:stretch>
                <a:fillRect/>
              </a:stretch>
            </a:blipFill>
            <a:ln w="5080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Performance appraisal and incentive pay</a:t>
              </a:r>
            </a:p>
          </p:txBody>
        </p:sp>
        <p:sp>
          <p:nvSpPr>
            <p:cNvPr id="15369" name="AutoShape 17" descr="bluefill01">
              <a:extLst>
                <a:ext uri="{FF2B5EF4-FFF2-40B4-BE49-F238E27FC236}">
                  <a16:creationId xmlns:a16="http://schemas.microsoft.com/office/drawing/2014/main" xmlns="" id="{E9C2679C-478B-9A1E-07A4-40155AFD9E53}"/>
                </a:ext>
              </a:extLst>
            </p:cNvPr>
            <p:cNvSpPr>
              <a:spLocks noChangeArrowheads="1"/>
            </p:cNvSpPr>
            <p:nvPr/>
          </p:nvSpPr>
          <p:spPr bwMode="auto">
            <a:xfrm>
              <a:off x="2477" y="3060"/>
              <a:ext cx="2836" cy="538"/>
            </a:xfrm>
            <a:prstGeom prst="roundRect">
              <a:avLst>
                <a:gd name="adj" fmla="val 16667"/>
              </a:avLst>
            </a:prstGeom>
            <a:blipFill dpi="0" rotWithShape="1">
              <a:blip r:embed="rId6"/>
              <a:srcRect/>
              <a:stretch>
                <a:fillRect/>
              </a:stretch>
            </a:blipFill>
            <a:ln w="508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Communications, grievance mechanisms, and employees’ participation</a:t>
              </a:r>
            </a:p>
          </p:txBody>
        </p:sp>
        <p:cxnSp>
          <p:nvCxnSpPr>
            <p:cNvPr id="15370" name="AutoShape 18">
              <a:extLst>
                <a:ext uri="{FF2B5EF4-FFF2-40B4-BE49-F238E27FC236}">
                  <a16:creationId xmlns:a16="http://schemas.microsoft.com/office/drawing/2014/main" xmlns="" id="{F5B487E4-F846-C5C5-B534-0B9096A6538D}"/>
                </a:ext>
              </a:extLst>
            </p:cNvPr>
            <p:cNvCxnSpPr>
              <a:cxnSpLocks noChangeShapeType="1"/>
              <a:stCxn id="15374" idx="0"/>
              <a:endCxn id="15366" idx="1"/>
            </p:cNvCxnSpPr>
            <p:nvPr/>
          </p:nvCxnSpPr>
          <p:spPr bwMode="auto">
            <a:xfrm rot="-5400000">
              <a:off x="1614" y="886"/>
              <a:ext cx="572" cy="1123"/>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371" name="AutoShape 19">
              <a:extLst>
                <a:ext uri="{FF2B5EF4-FFF2-40B4-BE49-F238E27FC236}">
                  <a16:creationId xmlns:a16="http://schemas.microsoft.com/office/drawing/2014/main" xmlns="" id="{A0A62221-D1C2-C345-AE1A-F6B771345331}"/>
                </a:ext>
              </a:extLst>
            </p:cNvPr>
            <p:cNvCxnSpPr>
              <a:cxnSpLocks noChangeShapeType="1"/>
              <a:stCxn id="15374" idx="1"/>
              <a:endCxn id="15367" idx="1"/>
            </p:cNvCxnSpPr>
            <p:nvPr/>
          </p:nvCxnSpPr>
          <p:spPr bwMode="auto">
            <a:xfrm>
              <a:off x="636" y="1881"/>
              <a:ext cx="1825" cy="1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5372" name="AutoShape 20">
              <a:extLst>
                <a:ext uri="{FF2B5EF4-FFF2-40B4-BE49-F238E27FC236}">
                  <a16:creationId xmlns:a16="http://schemas.microsoft.com/office/drawing/2014/main" xmlns="" id="{E4852926-5B1F-D216-04D4-43972368285C}"/>
                </a:ext>
              </a:extLst>
            </p:cNvPr>
            <p:cNvCxnSpPr>
              <a:cxnSpLocks noChangeShapeType="1"/>
              <a:stCxn id="15374" idx="3"/>
              <a:endCxn id="15368" idx="1"/>
            </p:cNvCxnSpPr>
            <p:nvPr/>
          </p:nvCxnSpPr>
          <p:spPr bwMode="auto">
            <a:xfrm flipV="1">
              <a:off x="636" y="2602"/>
              <a:ext cx="1825" cy="2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5373" name="AutoShape 21">
              <a:extLst>
                <a:ext uri="{FF2B5EF4-FFF2-40B4-BE49-F238E27FC236}">
                  <a16:creationId xmlns:a16="http://schemas.microsoft.com/office/drawing/2014/main" xmlns="" id="{849EE8B2-8266-EB75-4F7B-56FF5676DAB5}"/>
                </a:ext>
              </a:extLst>
            </p:cNvPr>
            <p:cNvCxnSpPr>
              <a:cxnSpLocks noChangeShapeType="1"/>
              <a:stCxn id="15374" idx="4"/>
              <a:endCxn id="15369" idx="1"/>
            </p:cNvCxnSpPr>
            <p:nvPr/>
          </p:nvCxnSpPr>
          <p:spPr bwMode="auto">
            <a:xfrm rot="16200000" flipH="1">
              <a:off x="1621" y="2489"/>
              <a:ext cx="557" cy="1123"/>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5374" name="Oval 22">
              <a:extLst>
                <a:ext uri="{FF2B5EF4-FFF2-40B4-BE49-F238E27FC236}">
                  <a16:creationId xmlns:a16="http://schemas.microsoft.com/office/drawing/2014/main" xmlns="" id="{59DF221B-82ED-1B20-BC5B-C43BF968DB54}"/>
                </a:ext>
              </a:extLst>
            </p:cNvPr>
            <p:cNvSpPr>
              <a:spLocks noChangeArrowheads="1"/>
            </p:cNvSpPr>
            <p:nvPr/>
          </p:nvSpPr>
          <p:spPr bwMode="auto">
            <a:xfrm>
              <a:off x="346" y="1750"/>
              <a:ext cx="1983" cy="1006"/>
            </a:xfrm>
            <a:prstGeom prst="ellipse">
              <a:avLst/>
            </a:prstGeom>
            <a:gradFill rotWithShape="1">
              <a:gsLst>
                <a:gs pos="0">
                  <a:srgbClr val="EAD596"/>
                </a:gs>
                <a:gs pos="100000">
                  <a:srgbClr val="CC9900"/>
                </a:gs>
              </a:gsLst>
              <a:lin ang="5400000" scaled="1"/>
            </a:gradFill>
            <a:ln w="5080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Methods to Address Equity Issues</a:t>
              </a:r>
            </a:p>
          </p:txBody>
        </p:sp>
      </p:grpSp>
      <p:sp>
        <p:nvSpPr>
          <p:cNvPr id="4" name="TextBox 3">
            <a:extLst>
              <a:ext uri="{FF2B5EF4-FFF2-40B4-BE49-F238E27FC236}">
                <a16:creationId xmlns:a16="http://schemas.microsoft.com/office/drawing/2014/main" xmlns="" id="{637CF2D8-AF1E-254E-50B5-AF4C4BB73263}"/>
              </a:ext>
            </a:extLst>
          </p:cNvPr>
          <p:cNvSpPr txBox="1"/>
          <p:nvPr/>
        </p:nvSpPr>
        <p:spPr>
          <a:xfrm>
            <a:off x="920678" y="676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7" name="TextBox 16"/>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1371460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4093428"/>
          </a:xfrm>
          <a:prstGeom prst="rect">
            <a:avLst/>
          </a:prstGeom>
          <a:noFill/>
        </p:spPr>
        <p:txBody>
          <a:bodyPr wrap="square" rtlCol="0">
            <a:spAutoFit/>
          </a:bodyPr>
          <a:lstStyle/>
          <a:p>
            <a:pPr lvl="0"/>
            <a:r>
              <a:rPr lang="en-US" sz="2000" dirty="0">
                <a:latin typeface="Alexandria"/>
              </a:rPr>
              <a:t>Managers strive to maintain fairness in pay across four areas</a:t>
            </a:r>
            <a:r>
              <a:rPr lang="en-US" sz="2000" dirty="0" smtClean="0">
                <a:latin typeface="Alexandria"/>
              </a:rPr>
              <a:t>:</a:t>
            </a:r>
          </a:p>
          <a:p>
            <a:pPr lvl="0"/>
            <a:endParaRPr lang="en-US" sz="2000" dirty="0">
              <a:latin typeface="Alexandria"/>
            </a:endParaRPr>
          </a:p>
          <a:p>
            <a:pPr lvl="1"/>
            <a:r>
              <a:rPr lang="en-US" sz="2000" b="1" dirty="0">
                <a:solidFill>
                  <a:srgbClr val="C00000"/>
                </a:solidFill>
                <a:latin typeface="Alexandria"/>
              </a:rPr>
              <a:t>External equity:</a:t>
            </a:r>
            <a:r>
              <a:rPr lang="en-US" sz="2000" dirty="0">
                <a:solidFill>
                  <a:srgbClr val="C00000"/>
                </a:solidFill>
                <a:latin typeface="Alexandria"/>
              </a:rPr>
              <a:t> </a:t>
            </a:r>
            <a:r>
              <a:rPr lang="en-US" sz="2000" dirty="0">
                <a:latin typeface="Alexandria"/>
              </a:rPr>
              <a:t>Comparing pay rates within the company to those offered by similar companies for the same jobs. Salary surveys help monitor this</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Internal equity:</a:t>
            </a:r>
            <a:r>
              <a:rPr lang="en-US" sz="2000" dirty="0">
                <a:solidFill>
                  <a:srgbClr val="C00000"/>
                </a:solidFill>
                <a:latin typeface="Alexandria"/>
              </a:rPr>
              <a:t> </a:t>
            </a:r>
            <a:r>
              <a:rPr lang="en-US" sz="2000" dirty="0">
                <a:latin typeface="Alexandria"/>
              </a:rPr>
              <a:t>Ensuring fair pay comparisons between different job roles within the company. Job analysis and evaluation methods are used for this</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Individual equity:</a:t>
            </a:r>
            <a:r>
              <a:rPr lang="en-US" sz="2000" dirty="0">
                <a:solidFill>
                  <a:srgbClr val="C00000"/>
                </a:solidFill>
                <a:latin typeface="Alexandria"/>
              </a:rPr>
              <a:t> </a:t>
            </a:r>
            <a:r>
              <a:rPr lang="en-US" sz="2000" dirty="0">
                <a:latin typeface="Alexandria"/>
              </a:rPr>
              <a:t>Maintaining fairness in pay based on individual performance and contributions. Performance appraisals and incentive pay are relevant here</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Procedural equity:</a:t>
            </a:r>
            <a:r>
              <a:rPr lang="en-US" sz="2000" dirty="0">
                <a:solidFill>
                  <a:srgbClr val="C00000"/>
                </a:solidFill>
                <a:latin typeface="Alexandria"/>
              </a:rPr>
              <a:t> </a:t>
            </a:r>
            <a:r>
              <a:rPr lang="en-US" sz="2000" dirty="0">
                <a:latin typeface="Alexandria"/>
              </a:rPr>
              <a:t>Ensuring employees perceive the pay determination process as fair. Communication, grievance mechanisms, and employee participation are crucial.</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Addressing Equity Issues</a:t>
            </a:r>
          </a:p>
        </p:txBody>
      </p:sp>
    </p:spTree>
    <p:extLst>
      <p:ext uri="{BB962C8B-B14F-4D97-AF65-F5344CB8AC3E}">
        <p14:creationId xmlns:p14="http://schemas.microsoft.com/office/powerpoint/2010/main" val="2120083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3785652"/>
          </a:xfrm>
          <a:prstGeom prst="rect">
            <a:avLst/>
          </a:prstGeom>
          <a:noFill/>
        </p:spPr>
        <p:txBody>
          <a:bodyPr wrap="square" rtlCol="0">
            <a:spAutoFit/>
          </a:bodyPr>
          <a:lstStyle/>
          <a:p>
            <a:pPr marL="396875" lvl="1" indent="-342900">
              <a:buFont typeface="Wingdings" panose="05000000000000000000" pitchFamily="2" charset="2"/>
              <a:buChar char="q"/>
            </a:pPr>
            <a:r>
              <a:rPr lang="en-US" sz="2000" b="1" dirty="0" smtClean="0">
                <a:solidFill>
                  <a:srgbClr val="C00000"/>
                </a:solidFill>
                <a:latin typeface="Alexandria"/>
              </a:rPr>
              <a:t>Fair </a:t>
            </a:r>
            <a:r>
              <a:rPr lang="en-US" sz="2000" b="1" dirty="0">
                <a:solidFill>
                  <a:srgbClr val="C00000"/>
                </a:solidFill>
                <a:latin typeface="Alexandria"/>
              </a:rPr>
              <a:t>Labor Standards Act (FLSA):</a:t>
            </a:r>
            <a:r>
              <a:rPr lang="en-US" sz="2000" dirty="0">
                <a:solidFill>
                  <a:srgbClr val="C00000"/>
                </a:solidFill>
                <a:latin typeface="Alexandria"/>
              </a:rPr>
              <a:t> </a:t>
            </a:r>
            <a:r>
              <a:rPr lang="en-US" sz="2000" dirty="0">
                <a:latin typeface="Alexandria"/>
              </a:rPr>
              <a:t>Sets minimum wage, overtime pay (time-and-a-half for exceeding 40 hours per week), record-keeping requirements, and child labor provisions. It applies to most workers engaged in interstate commerce or for the federal </a:t>
            </a:r>
            <a:r>
              <a:rPr lang="en-US" sz="2000" dirty="0" smtClean="0">
                <a:latin typeface="Alexandria"/>
              </a:rPr>
              <a:t>government.</a:t>
            </a:r>
          </a:p>
          <a:p>
            <a:pPr marL="396875" lvl="1" indent="-342900">
              <a:buFont typeface="Wingdings" panose="05000000000000000000" pitchFamily="2" charset="2"/>
              <a:buChar char="q"/>
            </a:pPr>
            <a:r>
              <a:rPr lang="en-US" sz="2000" b="1" dirty="0" smtClean="0">
                <a:solidFill>
                  <a:srgbClr val="C00000"/>
                </a:solidFill>
                <a:latin typeface="Alexandria"/>
              </a:rPr>
              <a:t>Equal </a:t>
            </a:r>
            <a:r>
              <a:rPr lang="en-US" sz="2000" b="1" dirty="0">
                <a:solidFill>
                  <a:srgbClr val="C00000"/>
                </a:solidFill>
                <a:latin typeface="Alexandria"/>
              </a:rPr>
              <a:t>Pay Act:</a:t>
            </a:r>
            <a:r>
              <a:rPr lang="en-US" sz="2000" dirty="0">
                <a:solidFill>
                  <a:srgbClr val="C00000"/>
                </a:solidFill>
                <a:latin typeface="Alexandria"/>
              </a:rPr>
              <a:t> </a:t>
            </a:r>
            <a:r>
              <a:rPr lang="en-US" sz="2000" dirty="0">
                <a:latin typeface="Alexandria"/>
              </a:rPr>
              <a:t>Prohibits gender-based pay discrimination for equal work requiring similar skills, effort, and responsibility.</a:t>
            </a:r>
          </a:p>
          <a:p>
            <a:pPr marL="396875" lvl="1" indent="-342900">
              <a:buFont typeface="Wingdings" panose="05000000000000000000" pitchFamily="2" charset="2"/>
              <a:buChar char="q"/>
            </a:pPr>
            <a:r>
              <a:rPr lang="en-US" sz="2000" b="1" dirty="0">
                <a:solidFill>
                  <a:srgbClr val="C00000"/>
                </a:solidFill>
                <a:latin typeface="Alexandria"/>
              </a:rPr>
              <a:t>Employee Retirement Income Security Act (ERISA):</a:t>
            </a:r>
            <a:r>
              <a:rPr lang="en-US" sz="2000" dirty="0">
                <a:solidFill>
                  <a:srgbClr val="C00000"/>
                </a:solidFill>
                <a:latin typeface="Alexandria"/>
              </a:rPr>
              <a:t> </a:t>
            </a:r>
            <a:r>
              <a:rPr lang="en-US" sz="2000" dirty="0">
                <a:latin typeface="Alexandria"/>
              </a:rPr>
              <a:t>Regulates employer-sponsored pension plans, including vesting and portability rights, and sets employer fiduciary standards.</a:t>
            </a:r>
          </a:p>
          <a:p>
            <a:pPr marL="342900" indent="-342900">
              <a:buFont typeface="Wingdings" panose="05000000000000000000" pitchFamily="2" charset="2"/>
              <a:buChar char="q"/>
            </a:pPr>
            <a:r>
              <a:rPr lang="en-US" sz="2000" b="1" dirty="0">
                <a:solidFill>
                  <a:srgbClr val="C00000"/>
                </a:solidFill>
                <a:latin typeface="Alexandria"/>
              </a:rPr>
              <a:t>Other Laws:</a:t>
            </a:r>
            <a:r>
              <a:rPr lang="en-US" sz="2000" dirty="0">
                <a:solidFill>
                  <a:srgbClr val="C00000"/>
                </a:solidFill>
                <a:latin typeface="Alexandria"/>
              </a:rPr>
              <a:t> </a:t>
            </a:r>
            <a:r>
              <a:rPr lang="en-US" sz="2000" dirty="0">
                <a:latin typeface="Alexandria"/>
              </a:rPr>
              <a:t>The Age Discrimination in Employment Act, Americans with Disabilities Act, Family and Medical Leave Act, and various state laws (e.g., workers' compensation) also impact compensation decisions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Legal Considerations in Compensation</a:t>
            </a:r>
            <a:endParaRPr lang="en-US" sz="2400" dirty="0">
              <a:latin typeface="Alexandria"/>
            </a:endParaRPr>
          </a:p>
        </p:txBody>
      </p:sp>
    </p:spTree>
    <p:extLst>
      <p:ext uri="{BB962C8B-B14F-4D97-AF65-F5344CB8AC3E}">
        <p14:creationId xmlns:p14="http://schemas.microsoft.com/office/powerpoint/2010/main" val="2936722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54440" y="1983684"/>
            <a:ext cx="10141862" cy="2554545"/>
          </a:xfrm>
          <a:prstGeom prst="rect">
            <a:avLst/>
          </a:prstGeom>
          <a:noFill/>
        </p:spPr>
        <p:txBody>
          <a:bodyPr wrap="square" rtlCol="0">
            <a:spAutoFit/>
          </a:bodyPr>
          <a:lstStyle/>
          <a:p>
            <a:r>
              <a:rPr lang="en-US" sz="2000" b="1" dirty="0" smtClean="0">
                <a:solidFill>
                  <a:srgbClr val="C00000"/>
                </a:solidFill>
                <a:latin typeface="Alexandria"/>
              </a:rPr>
              <a:t>Key </a:t>
            </a:r>
            <a:r>
              <a:rPr lang="en-US" sz="2000" b="1" dirty="0">
                <a:solidFill>
                  <a:srgbClr val="C00000"/>
                </a:solidFill>
                <a:latin typeface="Alexandria"/>
              </a:rPr>
              <a:t>Policy Areas</a:t>
            </a:r>
            <a:r>
              <a:rPr lang="en-US" sz="2000" b="1" dirty="0" smtClean="0">
                <a:solidFill>
                  <a:srgbClr val="C00000"/>
                </a:solidFill>
                <a:latin typeface="Alexandria"/>
              </a:rPr>
              <a:t>:</a:t>
            </a:r>
          </a:p>
          <a:p>
            <a:endParaRPr lang="en-US" sz="2000" dirty="0">
              <a:solidFill>
                <a:srgbClr val="C00000"/>
              </a:solidFill>
              <a:latin typeface="Alexandria"/>
            </a:endParaRPr>
          </a:p>
          <a:p>
            <a:pPr lvl="0"/>
            <a:r>
              <a:rPr lang="en-US" sz="2000" b="1" dirty="0">
                <a:latin typeface="Alexandria"/>
              </a:rPr>
              <a:t>Seniority vs. Performance:</a:t>
            </a:r>
            <a:r>
              <a:rPr lang="en-US" sz="2000" dirty="0">
                <a:latin typeface="Alexandria"/>
              </a:rPr>
              <a:t> This involves deciding whether to base pay increases on length of service or employee performance. While seniority offers objectivity, it can demotivate high performers</a:t>
            </a:r>
            <a:r>
              <a:rPr lang="en-US" sz="2000" dirty="0" smtClean="0">
                <a:latin typeface="Alexandria"/>
              </a:rPr>
              <a:t>.</a:t>
            </a:r>
          </a:p>
          <a:p>
            <a:pPr lvl="0"/>
            <a:endParaRPr lang="en-US" sz="2000" dirty="0">
              <a:latin typeface="Alexandria"/>
            </a:endParaRPr>
          </a:p>
          <a:p>
            <a:pPr lvl="0"/>
            <a:r>
              <a:rPr lang="en-US" sz="2000" b="1" dirty="0">
                <a:latin typeface="Alexandria"/>
              </a:rPr>
              <a:t>Performance Evaluation:</a:t>
            </a:r>
            <a:r>
              <a:rPr lang="en-US" sz="2000" dirty="0">
                <a:latin typeface="Alexandria"/>
              </a:rPr>
              <a:t> Determining how to differentiate between high and low performers for pay purposes is crucial</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Pay Policies and Their </a:t>
            </a:r>
            <a:r>
              <a:rPr lang="en-US" sz="2400" b="1" dirty="0" smtClean="0">
                <a:latin typeface="Alexandria"/>
              </a:rPr>
              <a:t>Impact on Compensation Strategy</a:t>
            </a:r>
            <a:endParaRPr lang="en-US" sz="2400" dirty="0">
              <a:latin typeface="Alexandria"/>
            </a:endParaRPr>
          </a:p>
        </p:txBody>
      </p:sp>
    </p:spTree>
    <p:extLst>
      <p:ext uri="{BB962C8B-B14F-4D97-AF65-F5344CB8AC3E}">
        <p14:creationId xmlns:p14="http://schemas.microsoft.com/office/powerpoint/2010/main" val="1028127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2554545"/>
          </a:xfrm>
          <a:prstGeom prst="rect">
            <a:avLst/>
          </a:prstGeom>
          <a:noFill/>
        </p:spPr>
        <p:txBody>
          <a:bodyPr wrap="square" rtlCol="0">
            <a:spAutoFit/>
          </a:bodyPr>
          <a:lstStyle/>
          <a:p>
            <a:pPr lvl="0"/>
            <a:r>
              <a:rPr lang="en-US" sz="2000" b="1" dirty="0" smtClean="0">
                <a:latin typeface="Alexandria"/>
              </a:rPr>
              <a:t>Salary </a:t>
            </a:r>
            <a:r>
              <a:rPr lang="en-US" sz="2000" b="1" dirty="0">
                <a:latin typeface="Alexandria"/>
              </a:rPr>
              <a:t>Increases and Promotions:</a:t>
            </a:r>
            <a:r>
              <a:rPr lang="en-US" sz="2000" dirty="0">
                <a:latin typeface="Alexandria"/>
              </a:rPr>
              <a:t> Establishing guidelines for salary adjustments and promotions is essential</a:t>
            </a:r>
            <a:r>
              <a:rPr lang="en-US" sz="2000" dirty="0" smtClean="0">
                <a:latin typeface="Alexandria"/>
              </a:rPr>
              <a:t>.</a:t>
            </a:r>
          </a:p>
          <a:p>
            <a:pPr lvl="0"/>
            <a:endParaRPr lang="en-US" sz="2000" dirty="0">
              <a:latin typeface="Alexandria"/>
            </a:endParaRPr>
          </a:p>
          <a:p>
            <a:pPr lvl="0"/>
            <a:r>
              <a:rPr lang="en-US" sz="2000" b="1" dirty="0">
                <a:latin typeface="Alexandria"/>
              </a:rPr>
              <a:t>Overtime, Probationary Pay, and Leaves:</a:t>
            </a:r>
            <a:r>
              <a:rPr lang="en-US" sz="2000" dirty="0">
                <a:latin typeface="Alexandria"/>
              </a:rPr>
              <a:t> Policies covering these areas ensure consistent treatment of employees</a:t>
            </a:r>
            <a:r>
              <a:rPr lang="en-US" sz="2000" dirty="0" smtClean="0">
                <a:latin typeface="Alexandria"/>
              </a:rPr>
              <a:t>.</a:t>
            </a:r>
          </a:p>
          <a:p>
            <a:pPr lvl="0"/>
            <a:endParaRPr lang="en-US" sz="2000" dirty="0">
              <a:latin typeface="Alexandria"/>
            </a:endParaRPr>
          </a:p>
          <a:p>
            <a:pPr lvl="0"/>
            <a:r>
              <a:rPr lang="en-US" sz="2000" b="1" dirty="0">
                <a:latin typeface="Alexandria"/>
              </a:rPr>
              <a:t>Geographic Differences:</a:t>
            </a:r>
            <a:r>
              <a:rPr lang="en-US" sz="2000" dirty="0">
                <a:latin typeface="Alexandria"/>
              </a:rPr>
              <a:t> Addressing cost-of-living variations for employees in different locations, especially for those transferred or working overseas, is important.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Pay Policies and Their </a:t>
            </a:r>
            <a:r>
              <a:rPr lang="en-US" sz="2400" b="1" dirty="0" smtClean="0">
                <a:latin typeface="Alexandria"/>
              </a:rPr>
              <a:t>Impact on Compensation Strategy</a:t>
            </a:r>
            <a:endParaRPr lang="en-US" sz="2400" dirty="0">
              <a:latin typeface="Alexandria"/>
            </a:endParaRPr>
          </a:p>
        </p:txBody>
      </p:sp>
    </p:spTree>
    <p:extLst>
      <p:ext uri="{BB962C8B-B14F-4D97-AF65-F5344CB8AC3E}">
        <p14:creationId xmlns:p14="http://schemas.microsoft.com/office/powerpoint/2010/main" val="3777522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862322"/>
          </a:xfrm>
          <a:prstGeom prst="rect">
            <a:avLst/>
          </a:prstGeom>
          <a:noFill/>
        </p:spPr>
        <p:txBody>
          <a:bodyPr wrap="square" rtlCol="0">
            <a:spAutoFit/>
          </a:bodyPr>
          <a:lstStyle/>
          <a:p>
            <a:r>
              <a:rPr lang="en-US" sz="2000" dirty="0">
                <a:latin typeface="Alexandria"/>
              </a:rPr>
              <a:t>Employers use two primary methods to establish pay rates</a:t>
            </a:r>
            <a:r>
              <a:rPr lang="en-US" sz="2000" dirty="0" smtClean="0">
                <a:latin typeface="Alexandria"/>
              </a:rPr>
              <a:t>:</a:t>
            </a:r>
          </a:p>
          <a:p>
            <a:endParaRPr lang="en-US" sz="2000" dirty="0">
              <a:latin typeface="Alexandria"/>
            </a:endParaRPr>
          </a:p>
          <a:p>
            <a:pPr lvl="0"/>
            <a:r>
              <a:rPr lang="en-US" sz="2000" b="1" dirty="0">
                <a:solidFill>
                  <a:srgbClr val="C00000"/>
                </a:solidFill>
                <a:latin typeface="Alexandria"/>
              </a:rPr>
              <a:t>Market-based approach:</a:t>
            </a:r>
            <a:r>
              <a:rPr lang="en-US" sz="2000" dirty="0">
                <a:solidFill>
                  <a:srgbClr val="C00000"/>
                </a:solidFill>
                <a:latin typeface="Alexandria"/>
              </a:rPr>
              <a:t> </a:t>
            </a:r>
            <a:r>
              <a:rPr lang="en-US" sz="2000" dirty="0">
                <a:latin typeface="Alexandria"/>
              </a:rPr>
              <a:t>This involves comparing job pay rates to those offered by similar companies in the same labor market. Salary surveys are commonly used to gather this data</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Job evaluation:</a:t>
            </a:r>
            <a:r>
              <a:rPr lang="en-US" sz="2000" dirty="0">
                <a:solidFill>
                  <a:srgbClr val="C00000"/>
                </a:solidFill>
                <a:latin typeface="Alexandria"/>
              </a:rPr>
              <a:t> </a:t>
            </a:r>
            <a:r>
              <a:rPr lang="en-US" sz="2000" dirty="0">
                <a:latin typeface="Alexandria"/>
              </a:rPr>
              <a:t>This method assigns values to each job within a company based on factors like required skills, responsibilities, and complexity. The goal is to create a pay structure where jobs are compensated fairly relative to each other.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Establishing Pay Rates</a:t>
            </a:r>
          </a:p>
        </p:txBody>
      </p:sp>
    </p:spTree>
    <p:extLst>
      <p:ext uri="{BB962C8B-B14F-4D97-AF65-F5344CB8AC3E}">
        <p14:creationId xmlns:p14="http://schemas.microsoft.com/office/powerpoint/2010/main" val="899775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3477875"/>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While job evaluation establishes internal pay equity, market data is still essential to ensure external competitiveness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Compensable factors are carefully selected to accurately reflect the value of different jobs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Different job evaluation methods and compensable factors may be used depending on the company's size, industry, and specific needs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In essence, job evaluation provides a systematic approach to determining fair pay rates within an organization while also considering external market factors.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smtClean="0">
                <a:latin typeface="Alexandria"/>
              </a:rPr>
              <a:t>Key Consideration</a:t>
            </a:r>
            <a:endParaRPr lang="en-US" sz="2400" b="1" dirty="0">
              <a:latin typeface="Alexandria"/>
            </a:endParaRPr>
          </a:p>
        </p:txBody>
      </p:sp>
    </p:spTree>
    <p:extLst>
      <p:ext uri="{BB962C8B-B14F-4D97-AF65-F5344CB8AC3E}">
        <p14:creationId xmlns:p14="http://schemas.microsoft.com/office/powerpoint/2010/main" val="2610386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5346" name="Rectangle 2">
            <a:extLst>
              <a:ext uri="{FF2B5EF4-FFF2-40B4-BE49-F238E27FC236}">
                <a16:creationId xmlns:a16="http://schemas.microsoft.com/office/drawing/2014/main" xmlns="" id="{E57FE196-9B7A-2CA0-AE8D-120095DFCEF9}"/>
              </a:ext>
            </a:extLst>
          </p:cNvPr>
          <p:cNvSpPr>
            <a:spLocks noGrp="1" noChangeArrowheads="1"/>
          </p:cNvSpPr>
          <p:nvPr>
            <p:ph type="title"/>
          </p:nvPr>
        </p:nvSpPr>
        <p:spPr>
          <a:xfrm>
            <a:off x="2255838" y="617539"/>
            <a:ext cx="7680324" cy="899955"/>
          </a:xfrm>
        </p:spPr>
        <p:txBody>
          <a:bodyPr>
            <a:normAutofit/>
          </a:bodyPr>
          <a:lstStyle/>
          <a:p>
            <a:pPr algn="ctr" eaLnBrk="1" hangingPunct="1">
              <a:defRPr/>
            </a:pPr>
            <a:r>
              <a:rPr lang="en-US" sz="2400" dirty="0">
                <a:solidFill>
                  <a:schemeClr val="tx1"/>
                </a:solidFill>
                <a:latin typeface="Alexandria"/>
                <a:ea typeface="+mn-ea"/>
                <a:cs typeface="+mn-cs"/>
              </a:rPr>
              <a:t>Establishing Pay Rates</a:t>
            </a:r>
          </a:p>
        </p:txBody>
      </p:sp>
      <p:grpSp>
        <p:nvGrpSpPr>
          <p:cNvPr id="2" name="Group 3">
            <a:extLst>
              <a:ext uri="{FF2B5EF4-FFF2-40B4-BE49-F238E27FC236}">
                <a16:creationId xmlns:a16="http://schemas.microsoft.com/office/drawing/2014/main" xmlns="" id="{F0004D5B-A62F-6FE0-309C-A8EE4CCD8A2D}"/>
              </a:ext>
            </a:extLst>
          </p:cNvPr>
          <p:cNvGrpSpPr>
            <a:grpSpLocks/>
          </p:cNvGrpSpPr>
          <p:nvPr/>
        </p:nvGrpSpPr>
        <p:grpSpPr bwMode="auto">
          <a:xfrm>
            <a:off x="2660650" y="1746251"/>
            <a:ext cx="966788" cy="1044575"/>
            <a:chOff x="576" y="1008"/>
            <a:chExt cx="403" cy="658"/>
          </a:xfrm>
        </p:grpSpPr>
        <p:sp>
          <p:nvSpPr>
            <p:cNvPr id="16408" name="Freeform 4">
              <a:extLst>
                <a:ext uri="{FF2B5EF4-FFF2-40B4-BE49-F238E27FC236}">
                  <a16:creationId xmlns:a16="http://schemas.microsoft.com/office/drawing/2014/main" xmlns="" id="{F8D5CB77-72B0-9E63-CA61-7E0054D81863}"/>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9" name="Oval 5">
              <a:extLst>
                <a:ext uri="{FF2B5EF4-FFF2-40B4-BE49-F238E27FC236}">
                  <a16:creationId xmlns:a16="http://schemas.microsoft.com/office/drawing/2014/main" xmlns="" id="{F79E9FD3-D420-2ECF-799A-78FA15A85C78}"/>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grpSp>
        <p:nvGrpSpPr>
          <p:cNvPr id="3" name="Group 6">
            <a:extLst>
              <a:ext uri="{FF2B5EF4-FFF2-40B4-BE49-F238E27FC236}">
                <a16:creationId xmlns:a16="http://schemas.microsoft.com/office/drawing/2014/main" xmlns="" id="{57E17A99-DED3-5A0E-71FE-807FD51B19A0}"/>
              </a:ext>
            </a:extLst>
          </p:cNvPr>
          <p:cNvGrpSpPr>
            <a:grpSpLocks/>
          </p:cNvGrpSpPr>
          <p:nvPr/>
        </p:nvGrpSpPr>
        <p:grpSpPr bwMode="auto">
          <a:xfrm>
            <a:off x="2660650" y="2530476"/>
            <a:ext cx="966788" cy="1044575"/>
            <a:chOff x="581" y="1757"/>
            <a:chExt cx="403" cy="658"/>
          </a:xfrm>
        </p:grpSpPr>
        <p:sp>
          <p:nvSpPr>
            <p:cNvPr id="16406" name="Freeform 7">
              <a:extLst>
                <a:ext uri="{FF2B5EF4-FFF2-40B4-BE49-F238E27FC236}">
                  <a16:creationId xmlns:a16="http://schemas.microsoft.com/office/drawing/2014/main" xmlns="" id="{E518F5BB-D6FA-5F11-36F6-D993FFADF5FE}"/>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7" name="Oval 8">
              <a:extLst>
                <a:ext uri="{FF2B5EF4-FFF2-40B4-BE49-F238E27FC236}">
                  <a16:creationId xmlns:a16="http://schemas.microsoft.com/office/drawing/2014/main" xmlns="" id="{16FEBEE9-656F-EE1F-37CA-11153BC28268}"/>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9">
            <a:extLst>
              <a:ext uri="{FF2B5EF4-FFF2-40B4-BE49-F238E27FC236}">
                <a16:creationId xmlns:a16="http://schemas.microsoft.com/office/drawing/2014/main" xmlns="" id="{6CF09DBF-29B7-ACC5-3034-553B97C8133D}"/>
              </a:ext>
            </a:extLst>
          </p:cNvPr>
          <p:cNvGrpSpPr>
            <a:grpSpLocks/>
          </p:cNvGrpSpPr>
          <p:nvPr/>
        </p:nvGrpSpPr>
        <p:grpSpPr bwMode="auto">
          <a:xfrm>
            <a:off x="2660650" y="2570163"/>
            <a:ext cx="966788" cy="1725612"/>
            <a:chOff x="581" y="2045"/>
            <a:chExt cx="403" cy="1037"/>
          </a:xfrm>
        </p:grpSpPr>
        <p:sp>
          <p:nvSpPr>
            <p:cNvPr id="16404" name="Freeform 10">
              <a:extLst>
                <a:ext uri="{FF2B5EF4-FFF2-40B4-BE49-F238E27FC236}">
                  <a16:creationId xmlns:a16="http://schemas.microsoft.com/office/drawing/2014/main" xmlns="" id="{7CAF9080-A7C9-FDF7-F2DE-B0A1895806ED}"/>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5" name="Oval 11">
              <a:extLst>
                <a:ext uri="{FF2B5EF4-FFF2-40B4-BE49-F238E27FC236}">
                  <a16:creationId xmlns:a16="http://schemas.microsoft.com/office/drawing/2014/main" xmlns="" id="{1F2E46B4-260D-1280-3874-262A9ED133F1}"/>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2">
            <a:extLst>
              <a:ext uri="{FF2B5EF4-FFF2-40B4-BE49-F238E27FC236}">
                <a16:creationId xmlns:a16="http://schemas.microsoft.com/office/drawing/2014/main" xmlns="" id="{8BE2717D-8BD2-B21C-E7DD-AA6194E66E5C}"/>
              </a:ext>
            </a:extLst>
          </p:cNvPr>
          <p:cNvGrpSpPr>
            <a:grpSpLocks/>
          </p:cNvGrpSpPr>
          <p:nvPr/>
        </p:nvGrpSpPr>
        <p:grpSpPr bwMode="auto">
          <a:xfrm>
            <a:off x="2655889" y="3224213"/>
            <a:ext cx="966787" cy="1725612"/>
            <a:chOff x="581" y="2045"/>
            <a:chExt cx="403" cy="1037"/>
          </a:xfrm>
        </p:grpSpPr>
        <p:sp>
          <p:nvSpPr>
            <p:cNvPr id="16402" name="Freeform 13">
              <a:extLst>
                <a:ext uri="{FF2B5EF4-FFF2-40B4-BE49-F238E27FC236}">
                  <a16:creationId xmlns:a16="http://schemas.microsoft.com/office/drawing/2014/main" xmlns="" id="{B61278D0-19E4-4330-F3EF-FE226B87F684}"/>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3" name="Oval 14">
              <a:extLst>
                <a:ext uri="{FF2B5EF4-FFF2-40B4-BE49-F238E27FC236}">
                  <a16:creationId xmlns:a16="http://schemas.microsoft.com/office/drawing/2014/main" xmlns="" id="{1E8261A2-C5ED-2422-3D7B-B99CE3935D43}"/>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grpSp>
        <p:nvGrpSpPr>
          <p:cNvPr id="6" name="Group 15">
            <a:extLst>
              <a:ext uri="{FF2B5EF4-FFF2-40B4-BE49-F238E27FC236}">
                <a16:creationId xmlns:a16="http://schemas.microsoft.com/office/drawing/2014/main" xmlns="" id="{26554305-8839-C47F-912B-79E9C7F922DD}"/>
              </a:ext>
            </a:extLst>
          </p:cNvPr>
          <p:cNvGrpSpPr>
            <a:grpSpLocks/>
          </p:cNvGrpSpPr>
          <p:nvPr/>
        </p:nvGrpSpPr>
        <p:grpSpPr bwMode="auto">
          <a:xfrm>
            <a:off x="2652714" y="3832226"/>
            <a:ext cx="966787" cy="1725613"/>
            <a:chOff x="581" y="2045"/>
            <a:chExt cx="403" cy="1037"/>
          </a:xfrm>
        </p:grpSpPr>
        <p:sp>
          <p:nvSpPr>
            <p:cNvPr id="16400" name="Freeform 16">
              <a:extLst>
                <a:ext uri="{FF2B5EF4-FFF2-40B4-BE49-F238E27FC236}">
                  <a16:creationId xmlns:a16="http://schemas.microsoft.com/office/drawing/2014/main" xmlns="" id="{35F34473-541A-2E7A-B186-BC72F4D79EB2}"/>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1" name="Oval 17">
              <a:extLst>
                <a:ext uri="{FF2B5EF4-FFF2-40B4-BE49-F238E27FC236}">
                  <a16:creationId xmlns:a16="http://schemas.microsoft.com/office/drawing/2014/main" xmlns="" id="{32DD786B-DA9C-743F-CC83-1838D5FA14FF}"/>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
        <p:nvSpPr>
          <p:cNvPr id="2745362" name="AutoShape 18" descr="bluefill01">
            <a:extLst>
              <a:ext uri="{FF2B5EF4-FFF2-40B4-BE49-F238E27FC236}">
                <a16:creationId xmlns:a16="http://schemas.microsoft.com/office/drawing/2014/main" xmlns="" id="{7DF69A64-43E6-6E36-0A21-A484BC5538FD}"/>
              </a:ext>
            </a:extLst>
          </p:cNvPr>
          <p:cNvSpPr>
            <a:spLocks noChangeArrowheads="1"/>
          </p:cNvSpPr>
          <p:nvPr/>
        </p:nvSpPr>
        <p:spPr bwMode="auto">
          <a:xfrm>
            <a:off x="2255838" y="1597026"/>
            <a:ext cx="4754562"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Steps in Establishing Pay Rates</a:t>
            </a:r>
          </a:p>
        </p:txBody>
      </p:sp>
      <p:sp>
        <p:nvSpPr>
          <p:cNvPr id="2745363" name="Rectangle 19">
            <a:extLst>
              <a:ext uri="{FF2B5EF4-FFF2-40B4-BE49-F238E27FC236}">
                <a16:creationId xmlns:a16="http://schemas.microsoft.com/office/drawing/2014/main" xmlns="" id="{D7DA1DBE-7D98-A70E-40F2-4F23D74CB1AA}"/>
              </a:ext>
            </a:extLst>
          </p:cNvPr>
          <p:cNvSpPr>
            <a:spLocks noChangeArrowheads="1"/>
          </p:cNvSpPr>
          <p:nvPr/>
        </p:nvSpPr>
        <p:spPr bwMode="blackWhite">
          <a:xfrm>
            <a:off x="3635375" y="3244851"/>
            <a:ext cx="6300788"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Determine the worth of each job in your organization through </a:t>
            </a:r>
            <a:r>
              <a:rPr lang="en-US" altLang="en-US" sz="1800" b="1"/>
              <a:t>job evaluation</a:t>
            </a:r>
            <a:r>
              <a:rPr lang="en-US" altLang="en-US" sz="1800"/>
              <a:t> (to ensure internal equity).</a:t>
            </a:r>
          </a:p>
        </p:txBody>
      </p:sp>
      <p:sp>
        <p:nvSpPr>
          <p:cNvPr id="2745364" name="Rectangle 20">
            <a:extLst>
              <a:ext uri="{FF2B5EF4-FFF2-40B4-BE49-F238E27FC236}">
                <a16:creationId xmlns:a16="http://schemas.microsoft.com/office/drawing/2014/main" xmlns="" id="{8F913F5C-971E-62F6-50C8-C981E21200AA}"/>
              </a:ext>
            </a:extLst>
          </p:cNvPr>
          <p:cNvSpPr>
            <a:spLocks noChangeArrowheads="1"/>
          </p:cNvSpPr>
          <p:nvPr/>
        </p:nvSpPr>
        <p:spPr bwMode="blackWhite">
          <a:xfrm>
            <a:off x="3635375" y="2474913"/>
            <a:ext cx="6300788"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dirty="0"/>
              <a:t>Conduct a </a:t>
            </a:r>
            <a:r>
              <a:rPr lang="en-US" altLang="en-US" sz="1800" b="1" dirty="0"/>
              <a:t>salary survey</a:t>
            </a:r>
            <a:r>
              <a:rPr lang="en-US" altLang="en-US" sz="1800" dirty="0"/>
              <a:t> of what other employers are paying for comparable jobs (to help ensure external equity).</a:t>
            </a:r>
          </a:p>
        </p:txBody>
      </p:sp>
      <p:sp>
        <p:nvSpPr>
          <p:cNvPr id="2745365" name="Rectangle 21">
            <a:extLst>
              <a:ext uri="{FF2B5EF4-FFF2-40B4-BE49-F238E27FC236}">
                <a16:creationId xmlns:a16="http://schemas.microsoft.com/office/drawing/2014/main" xmlns="" id="{FD62C13D-5DBB-85ED-AF0E-53C5459877CC}"/>
              </a:ext>
            </a:extLst>
          </p:cNvPr>
          <p:cNvSpPr>
            <a:spLocks noChangeArrowheads="1"/>
          </p:cNvSpPr>
          <p:nvPr/>
        </p:nvSpPr>
        <p:spPr bwMode="blackWhite">
          <a:xfrm>
            <a:off x="3635376" y="3941764"/>
            <a:ext cx="611822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Group similar jobs into </a:t>
            </a:r>
            <a:r>
              <a:rPr lang="en-US" altLang="en-US" sz="1800" b="1"/>
              <a:t>pay grades</a:t>
            </a:r>
            <a:r>
              <a:rPr lang="en-US" altLang="en-US" sz="1800"/>
              <a:t>.</a:t>
            </a:r>
          </a:p>
        </p:txBody>
      </p:sp>
      <p:sp>
        <p:nvSpPr>
          <p:cNvPr id="2745366" name="Rectangle 22">
            <a:extLst>
              <a:ext uri="{FF2B5EF4-FFF2-40B4-BE49-F238E27FC236}">
                <a16:creationId xmlns:a16="http://schemas.microsoft.com/office/drawing/2014/main" xmlns="" id="{6C954151-0B92-062D-156E-A4EC3C810EF5}"/>
              </a:ext>
            </a:extLst>
          </p:cNvPr>
          <p:cNvSpPr>
            <a:spLocks noChangeArrowheads="1"/>
          </p:cNvSpPr>
          <p:nvPr/>
        </p:nvSpPr>
        <p:spPr bwMode="blackWhite">
          <a:xfrm>
            <a:off x="3630614" y="4592639"/>
            <a:ext cx="6300787"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Price each pay grade by using </a:t>
            </a:r>
            <a:r>
              <a:rPr lang="en-US" altLang="en-US" sz="1800" b="1"/>
              <a:t>wave curves</a:t>
            </a:r>
            <a:r>
              <a:rPr lang="en-US" altLang="en-US" sz="1800"/>
              <a:t>.</a:t>
            </a:r>
          </a:p>
        </p:txBody>
      </p:sp>
      <p:sp>
        <p:nvSpPr>
          <p:cNvPr id="2745367" name="Rectangle 23">
            <a:extLst>
              <a:ext uri="{FF2B5EF4-FFF2-40B4-BE49-F238E27FC236}">
                <a16:creationId xmlns:a16="http://schemas.microsoft.com/office/drawing/2014/main" xmlns="" id="{8AEEBC8D-3570-BB7C-0A74-067EE08CC44F}"/>
              </a:ext>
            </a:extLst>
          </p:cNvPr>
          <p:cNvSpPr>
            <a:spLocks noChangeArrowheads="1"/>
          </p:cNvSpPr>
          <p:nvPr/>
        </p:nvSpPr>
        <p:spPr bwMode="blackWhite">
          <a:xfrm>
            <a:off x="3627439" y="5207000"/>
            <a:ext cx="6300787"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Fine-tune </a:t>
            </a:r>
            <a:r>
              <a:rPr lang="en-US" altLang="en-US" sz="1800" b="1"/>
              <a:t>pay rates</a:t>
            </a:r>
            <a:r>
              <a:rPr lang="en-US" altLang="en-US" sz="1800"/>
              <a:t>.</a:t>
            </a:r>
          </a:p>
        </p:txBody>
      </p:sp>
      <p:sp>
        <p:nvSpPr>
          <p:cNvPr id="8" name="TextBox 7">
            <a:extLst>
              <a:ext uri="{FF2B5EF4-FFF2-40B4-BE49-F238E27FC236}">
                <a16:creationId xmlns:a16="http://schemas.microsoft.com/office/drawing/2014/main" xmlns="" id="{4C8DC461-5C8C-CEEB-1565-B21A7E642028}"/>
              </a:ext>
            </a:extLst>
          </p:cNvPr>
          <p:cNvSpPr txBox="1"/>
          <p:nvPr/>
        </p:nvSpPr>
        <p:spPr>
          <a:xfrm>
            <a:off x="610714" y="6301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8" name="TextBox 27"/>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5342199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45362"/>
                                        </p:tgtEl>
                                        <p:attrNameLst>
                                          <p:attrName>style.visibility</p:attrName>
                                        </p:attrNameLst>
                                      </p:cBhvr>
                                      <p:to>
                                        <p:strVal val="visible"/>
                                      </p:to>
                                    </p:set>
                                    <p:animEffect transition="in" filter="wipe(left)">
                                      <p:cBhvr>
                                        <p:cTn id="7" dur="500"/>
                                        <p:tgtEl>
                                          <p:spTgt spid="27453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45364"/>
                                        </p:tgtEl>
                                        <p:attrNameLst>
                                          <p:attrName>style.visibility</p:attrName>
                                        </p:attrNameLst>
                                      </p:cBhvr>
                                      <p:to>
                                        <p:strVal val="visible"/>
                                      </p:to>
                                    </p:set>
                                    <p:animEffect transition="in" filter="wipe(left)">
                                      <p:cBhvr>
                                        <p:cTn id="16" dur="500"/>
                                        <p:tgtEl>
                                          <p:spTgt spid="274536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45363"/>
                                        </p:tgtEl>
                                        <p:attrNameLst>
                                          <p:attrName>style.visibility</p:attrName>
                                        </p:attrNameLst>
                                      </p:cBhvr>
                                      <p:to>
                                        <p:strVal val="visible"/>
                                      </p:to>
                                    </p:set>
                                    <p:animEffect transition="in" filter="wipe(left)">
                                      <p:cBhvr>
                                        <p:cTn id="25" dur="1000"/>
                                        <p:tgtEl>
                                          <p:spTgt spid="274536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45365"/>
                                        </p:tgtEl>
                                        <p:attrNameLst>
                                          <p:attrName>style.visibility</p:attrName>
                                        </p:attrNameLst>
                                      </p:cBhvr>
                                      <p:to>
                                        <p:strVal val="visible"/>
                                      </p:to>
                                    </p:set>
                                    <p:animEffect transition="in" filter="wipe(left)">
                                      <p:cBhvr>
                                        <p:cTn id="34" dur="1000"/>
                                        <p:tgtEl>
                                          <p:spTgt spid="2745365"/>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745366"/>
                                        </p:tgtEl>
                                        <p:attrNameLst>
                                          <p:attrName>style.visibility</p:attrName>
                                        </p:attrNameLst>
                                      </p:cBhvr>
                                      <p:to>
                                        <p:strVal val="visible"/>
                                      </p:to>
                                    </p:set>
                                    <p:animEffect transition="in" filter="wipe(left)">
                                      <p:cBhvr>
                                        <p:cTn id="43" dur="1000"/>
                                        <p:tgtEl>
                                          <p:spTgt spid="2745366"/>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8" presetClass="entr" presetSubtype="6" fill="hold"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strips(downRight)">
                                      <p:cBhvr>
                                        <p:cTn id="48" dur="1000"/>
                                        <p:tgtEl>
                                          <p:spTgt spid="6"/>
                                        </p:tgtEl>
                                      </p:cBhvr>
                                    </p:animEffect>
                                  </p:childTnLst>
                                </p:cTn>
                              </p:par>
                            </p:childTnLst>
                          </p:cTn>
                        </p:par>
                        <p:par>
                          <p:cTn id="49" fill="hold" nodeType="afterGroup">
                            <p:stCondLst>
                              <p:cond delay="1000"/>
                            </p:stCondLst>
                            <p:childTnLst>
                              <p:par>
                                <p:cTn id="50" presetID="22" presetClass="entr" presetSubtype="8" fill="hold" nodeType="afterEffect">
                                  <p:stCondLst>
                                    <p:cond delay="0"/>
                                  </p:stCondLst>
                                  <p:childTnLst>
                                    <p:set>
                                      <p:cBhvr>
                                        <p:cTn id="51" dur="1" fill="hold">
                                          <p:stCondLst>
                                            <p:cond delay="0"/>
                                          </p:stCondLst>
                                        </p:cTn>
                                        <p:tgtEl>
                                          <p:spTgt spid="2745367"/>
                                        </p:tgtEl>
                                        <p:attrNameLst>
                                          <p:attrName>style.visibility</p:attrName>
                                        </p:attrNameLst>
                                      </p:cBhvr>
                                      <p:to>
                                        <p:strVal val="visible"/>
                                      </p:to>
                                    </p:set>
                                    <p:animEffect transition="in" filter="wipe(left)">
                                      <p:cBhvr>
                                        <p:cTn id="52" dur="1000"/>
                                        <p:tgtEl>
                                          <p:spTgt spid="2745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5362" grpId="0" animBg="1" autoUpdateAnimBg="0"/>
      <p:bldP spid="2745363" grpId="0"/>
      <p:bldP spid="2745364" grpId="0"/>
      <p:bldP spid="2745365" grpId="0"/>
      <p:bldP spid="2745366" grpId="0"/>
      <p:bldP spid="274536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9442" name="Rectangle 2">
            <a:extLst>
              <a:ext uri="{FF2B5EF4-FFF2-40B4-BE49-F238E27FC236}">
                <a16:creationId xmlns:a16="http://schemas.microsoft.com/office/drawing/2014/main" xmlns="" id="{64F518C5-23F2-8B49-1C45-62994B4DD2C5}"/>
              </a:ext>
            </a:extLst>
          </p:cNvPr>
          <p:cNvSpPr>
            <a:spLocks noGrp="1" noChangeArrowheads="1"/>
          </p:cNvSpPr>
          <p:nvPr>
            <p:ph type="title"/>
          </p:nvPr>
        </p:nvSpPr>
        <p:spPr>
          <a:xfrm>
            <a:off x="2994025" y="800662"/>
            <a:ext cx="6203950" cy="625475"/>
          </a:xfrm>
        </p:spPr>
        <p:txBody>
          <a:bodyPr>
            <a:noAutofit/>
          </a:bodyPr>
          <a:lstStyle/>
          <a:p>
            <a:pPr algn="ctr" eaLnBrk="1" hangingPunct="1">
              <a:defRPr/>
            </a:pPr>
            <a:r>
              <a:rPr lang="en-US" sz="3600" dirty="0">
                <a:latin typeface="Times New Roman" panose="02020603050405020304" pitchFamily="18" charset="0"/>
                <a:cs typeface="Times New Roman" panose="02020603050405020304" pitchFamily="18" charset="0"/>
              </a:rPr>
              <a:t>Sources for Salary Surveys</a:t>
            </a:r>
          </a:p>
        </p:txBody>
      </p:sp>
      <p:grpSp>
        <p:nvGrpSpPr>
          <p:cNvPr id="2" name="Group 15">
            <a:extLst>
              <a:ext uri="{FF2B5EF4-FFF2-40B4-BE49-F238E27FC236}">
                <a16:creationId xmlns:a16="http://schemas.microsoft.com/office/drawing/2014/main" xmlns="" id="{81200DDE-E842-A748-5E29-65E634D8F7B1}"/>
              </a:ext>
            </a:extLst>
          </p:cNvPr>
          <p:cNvGrpSpPr>
            <a:grpSpLocks/>
          </p:cNvGrpSpPr>
          <p:nvPr/>
        </p:nvGrpSpPr>
        <p:grpSpPr bwMode="auto">
          <a:xfrm>
            <a:off x="1973264" y="2126228"/>
            <a:ext cx="8245475" cy="3108325"/>
            <a:chOff x="294" y="1238"/>
            <a:chExt cx="5194" cy="1958"/>
          </a:xfrm>
        </p:grpSpPr>
        <p:sp>
          <p:nvSpPr>
            <p:cNvPr id="18438" name="AutoShape 16" descr="brownfill01">
              <a:extLst>
                <a:ext uri="{FF2B5EF4-FFF2-40B4-BE49-F238E27FC236}">
                  <a16:creationId xmlns:a16="http://schemas.microsoft.com/office/drawing/2014/main" xmlns="" id="{1F1B5EC9-77D2-3EE8-6120-D85C14A1BEF4}"/>
                </a:ext>
              </a:extLst>
            </p:cNvPr>
            <p:cNvSpPr>
              <a:spLocks noChangeArrowheads="1"/>
            </p:cNvSpPr>
            <p:nvPr/>
          </p:nvSpPr>
          <p:spPr bwMode="auto">
            <a:xfrm>
              <a:off x="294" y="2620"/>
              <a:ext cx="926" cy="576"/>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Self-Conducted Surveys</a:t>
              </a:r>
            </a:p>
          </p:txBody>
        </p:sp>
        <p:sp>
          <p:nvSpPr>
            <p:cNvPr id="18439" name="AutoShape 17" descr="purplefill01">
              <a:extLst>
                <a:ext uri="{FF2B5EF4-FFF2-40B4-BE49-F238E27FC236}">
                  <a16:creationId xmlns:a16="http://schemas.microsoft.com/office/drawing/2014/main" xmlns="" id="{57FE3726-6A5E-3FF0-CAD7-9D150E4DE283}"/>
                </a:ext>
              </a:extLst>
            </p:cNvPr>
            <p:cNvSpPr>
              <a:spLocks noChangeArrowheads="1"/>
            </p:cNvSpPr>
            <p:nvPr/>
          </p:nvSpPr>
          <p:spPr bwMode="auto">
            <a:xfrm>
              <a:off x="3495" y="2620"/>
              <a:ext cx="926" cy="576"/>
            </a:xfrm>
            <a:prstGeom prst="roundRect">
              <a:avLst>
                <a:gd name="adj" fmla="val 16667"/>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Government Agencies</a:t>
              </a:r>
            </a:p>
          </p:txBody>
        </p:sp>
        <p:sp>
          <p:nvSpPr>
            <p:cNvPr id="18440" name="AutoShape 18" descr="greenfill01">
              <a:extLst>
                <a:ext uri="{FF2B5EF4-FFF2-40B4-BE49-F238E27FC236}">
                  <a16:creationId xmlns:a16="http://schemas.microsoft.com/office/drawing/2014/main" xmlns="" id="{538182F0-D74E-998D-B4F2-4CEB327A3DEA}"/>
                </a:ext>
              </a:extLst>
            </p:cNvPr>
            <p:cNvSpPr>
              <a:spLocks noChangeArrowheads="1"/>
            </p:cNvSpPr>
            <p:nvPr/>
          </p:nvSpPr>
          <p:spPr bwMode="auto">
            <a:xfrm>
              <a:off x="1361" y="2620"/>
              <a:ext cx="926" cy="576"/>
            </a:xfrm>
            <a:prstGeom prst="roundRect">
              <a:avLst>
                <a:gd name="adj" fmla="val 16667"/>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Consulting Firms</a:t>
              </a:r>
            </a:p>
          </p:txBody>
        </p:sp>
        <p:sp>
          <p:nvSpPr>
            <p:cNvPr id="18441" name="Oval 19">
              <a:extLst>
                <a:ext uri="{FF2B5EF4-FFF2-40B4-BE49-F238E27FC236}">
                  <a16:creationId xmlns:a16="http://schemas.microsoft.com/office/drawing/2014/main" xmlns="" id="{5AC21027-C2E2-B4BE-40E4-9D82B0782871}"/>
                </a:ext>
              </a:extLst>
            </p:cNvPr>
            <p:cNvSpPr>
              <a:spLocks noChangeArrowheads="1"/>
            </p:cNvSpPr>
            <p:nvPr/>
          </p:nvSpPr>
          <p:spPr bwMode="auto">
            <a:xfrm>
              <a:off x="1498" y="1238"/>
              <a:ext cx="276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Sources of Wage and Salary Information</a:t>
              </a:r>
            </a:p>
          </p:txBody>
        </p:sp>
        <p:sp>
          <p:nvSpPr>
            <p:cNvPr id="18442" name="AutoShape 20" descr="bluefill01">
              <a:extLst>
                <a:ext uri="{FF2B5EF4-FFF2-40B4-BE49-F238E27FC236}">
                  <a16:creationId xmlns:a16="http://schemas.microsoft.com/office/drawing/2014/main" xmlns="" id="{265A2DC2-FADC-9DAF-7DFC-2694CD1C3239}"/>
                </a:ext>
              </a:extLst>
            </p:cNvPr>
            <p:cNvSpPr>
              <a:spLocks noChangeArrowheads="1"/>
            </p:cNvSpPr>
            <p:nvPr/>
          </p:nvSpPr>
          <p:spPr bwMode="auto">
            <a:xfrm>
              <a:off x="2418" y="2620"/>
              <a:ext cx="926" cy="576"/>
            </a:xfrm>
            <a:prstGeom prst="roundRect">
              <a:avLst>
                <a:gd name="adj" fmla="val 16667"/>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Professional Associations</a:t>
              </a:r>
            </a:p>
          </p:txBody>
        </p:sp>
        <p:cxnSp>
          <p:nvCxnSpPr>
            <p:cNvPr id="18443" name="AutoShape 21">
              <a:extLst>
                <a:ext uri="{FF2B5EF4-FFF2-40B4-BE49-F238E27FC236}">
                  <a16:creationId xmlns:a16="http://schemas.microsoft.com/office/drawing/2014/main" xmlns="" id="{CC3E6563-DAA9-F3C6-92F7-39E4B2740E87}"/>
                </a:ext>
              </a:extLst>
            </p:cNvPr>
            <p:cNvCxnSpPr>
              <a:cxnSpLocks noChangeShapeType="1"/>
              <a:stCxn id="18441" idx="4"/>
              <a:endCxn id="18438" idx="0"/>
            </p:cNvCxnSpPr>
            <p:nvPr/>
          </p:nvCxnSpPr>
          <p:spPr bwMode="auto">
            <a:xfrm rot="5400000">
              <a:off x="1535" y="1256"/>
              <a:ext cx="568" cy="2123"/>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8444" name="AutoShape 22">
              <a:extLst>
                <a:ext uri="{FF2B5EF4-FFF2-40B4-BE49-F238E27FC236}">
                  <a16:creationId xmlns:a16="http://schemas.microsoft.com/office/drawing/2014/main" xmlns="" id="{800E4CE4-7908-ACB0-D774-95AD015A389F}"/>
                </a:ext>
              </a:extLst>
            </p:cNvPr>
            <p:cNvCxnSpPr>
              <a:cxnSpLocks noChangeShapeType="1"/>
              <a:stCxn id="18441" idx="4"/>
              <a:endCxn id="18440" idx="0"/>
            </p:cNvCxnSpPr>
            <p:nvPr/>
          </p:nvCxnSpPr>
          <p:spPr bwMode="auto">
            <a:xfrm rot="5400000">
              <a:off x="2068" y="1790"/>
              <a:ext cx="568" cy="1056"/>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8445" name="AutoShape 23">
              <a:extLst>
                <a:ext uri="{FF2B5EF4-FFF2-40B4-BE49-F238E27FC236}">
                  <a16:creationId xmlns:a16="http://schemas.microsoft.com/office/drawing/2014/main" xmlns="" id="{CC722B9F-39CB-34CC-6A36-9DC1A6B0D342}"/>
                </a:ext>
              </a:extLst>
            </p:cNvPr>
            <p:cNvCxnSpPr>
              <a:cxnSpLocks noChangeShapeType="1"/>
              <a:stCxn id="18441" idx="4"/>
              <a:endCxn id="18439" idx="0"/>
            </p:cNvCxnSpPr>
            <p:nvPr/>
          </p:nvCxnSpPr>
          <p:spPr bwMode="auto">
            <a:xfrm rot="16200000" flipH="1">
              <a:off x="3135" y="1779"/>
              <a:ext cx="568" cy="1078"/>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8446" name="AutoShape 24">
              <a:extLst>
                <a:ext uri="{FF2B5EF4-FFF2-40B4-BE49-F238E27FC236}">
                  <a16:creationId xmlns:a16="http://schemas.microsoft.com/office/drawing/2014/main" xmlns="" id="{6321DEC4-8C9F-7FE3-CC63-C13BE56440E1}"/>
                </a:ext>
              </a:extLst>
            </p:cNvPr>
            <p:cNvCxnSpPr>
              <a:cxnSpLocks noChangeShapeType="1"/>
              <a:stCxn id="18441" idx="4"/>
              <a:endCxn id="18442" idx="0"/>
            </p:cNvCxnSpPr>
            <p:nvPr/>
          </p:nvCxnSpPr>
          <p:spPr bwMode="auto">
            <a:xfrm rot="16200000" flipH="1">
              <a:off x="2597" y="2317"/>
              <a:ext cx="568" cy="1"/>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8447" name="AutoShape 25" descr="redfill01">
              <a:extLst>
                <a:ext uri="{FF2B5EF4-FFF2-40B4-BE49-F238E27FC236}">
                  <a16:creationId xmlns:a16="http://schemas.microsoft.com/office/drawing/2014/main" xmlns="" id="{EF6E54C2-976B-B178-C773-FB0F8DBE35DE}"/>
                </a:ext>
              </a:extLst>
            </p:cNvPr>
            <p:cNvSpPr>
              <a:spLocks noChangeArrowheads="1"/>
            </p:cNvSpPr>
            <p:nvPr/>
          </p:nvSpPr>
          <p:spPr bwMode="auto">
            <a:xfrm>
              <a:off x="4562" y="2620"/>
              <a:ext cx="926" cy="576"/>
            </a:xfrm>
            <a:prstGeom prst="roundRect">
              <a:avLst>
                <a:gd name="adj" fmla="val 16667"/>
              </a:avLst>
            </a:prstGeom>
            <a:blipFill dpi="0" rotWithShape="1">
              <a:blip r:embed="rId7"/>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The </a:t>
              </a:r>
              <a:br>
                <a:rPr lang="en-US" altLang="en-US" sz="1800">
                  <a:latin typeface="Franklin Gothic Medium" panose="020B0603020102020204" pitchFamily="34" charset="0"/>
                </a:rPr>
              </a:br>
              <a:r>
                <a:rPr lang="en-US" altLang="en-US" sz="1800">
                  <a:latin typeface="Franklin Gothic Medium" panose="020B0603020102020204" pitchFamily="34" charset="0"/>
                </a:rPr>
                <a:t>Internet </a:t>
              </a:r>
            </a:p>
          </p:txBody>
        </p:sp>
        <p:cxnSp>
          <p:nvCxnSpPr>
            <p:cNvPr id="18448" name="AutoShape 26">
              <a:extLst>
                <a:ext uri="{FF2B5EF4-FFF2-40B4-BE49-F238E27FC236}">
                  <a16:creationId xmlns:a16="http://schemas.microsoft.com/office/drawing/2014/main" xmlns="" id="{3CB47C26-CEF2-F374-A479-9E48CB816D50}"/>
                </a:ext>
              </a:extLst>
            </p:cNvPr>
            <p:cNvCxnSpPr>
              <a:cxnSpLocks noChangeShapeType="1"/>
              <a:stCxn id="18441" idx="4"/>
              <a:endCxn id="18447" idx="0"/>
            </p:cNvCxnSpPr>
            <p:nvPr/>
          </p:nvCxnSpPr>
          <p:spPr bwMode="auto">
            <a:xfrm rot="16200000" flipH="1">
              <a:off x="3669" y="1245"/>
              <a:ext cx="568" cy="2145"/>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5" name="TextBox 4">
            <a:extLst>
              <a:ext uri="{FF2B5EF4-FFF2-40B4-BE49-F238E27FC236}">
                <a16:creationId xmlns:a16="http://schemas.microsoft.com/office/drawing/2014/main" xmlns="" id="{2D19CD98-C78E-5E53-B22B-1C287DD3008B}"/>
              </a:ext>
            </a:extLst>
          </p:cNvPr>
          <p:cNvSpPr txBox="1"/>
          <p:nvPr/>
        </p:nvSpPr>
        <p:spPr>
          <a:xfrm>
            <a:off x="671744" y="8860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14B34CB4-1CA7-5B1B-D3E5-2F8D4170A096}"/>
              </a:ext>
            </a:extLst>
          </p:cNvPr>
          <p:cNvSpPr txBox="1"/>
          <p:nvPr/>
        </p:nvSpPr>
        <p:spPr>
          <a:xfrm>
            <a:off x="4772402" y="633877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7254586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24034" y="1803857"/>
            <a:ext cx="10599211" cy="3785652"/>
          </a:xfrm>
          <a:prstGeom prst="rect">
            <a:avLst/>
          </a:prstGeom>
          <a:noFill/>
        </p:spPr>
        <p:txBody>
          <a:bodyPr wrap="square" rtlCol="0">
            <a:spAutoFit/>
          </a:bodyPr>
          <a:lstStyle/>
          <a:p>
            <a:pPr marL="457200" lvl="0" indent="-457200">
              <a:buFont typeface="+mj-lt"/>
              <a:buAutoNum type="arabicPeriod"/>
            </a:pPr>
            <a:r>
              <a:rPr lang="en-US" sz="2000" b="1" dirty="0">
                <a:solidFill>
                  <a:srgbClr val="C00000"/>
                </a:solidFill>
                <a:latin typeface="Alexandria"/>
              </a:rPr>
              <a:t>Identify the need:</a:t>
            </a:r>
            <a:r>
              <a:rPr lang="en-US" sz="2000" dirty="0">
                <a:solidFill>
                  <a:srgbClr val="C00000"/>
                </a:solidFill>
                <a:latin typeface="Alexandria"/>
              </a:rPr>
              <a:t> </a:t>
            </a:r>
            <a:r>
              <a:rPr lang="en-US" sz="2000" dirty="0">
                <a:latin typeface="Alexandria"/>
              </a:rPr>
              <a:t>Reasons for conducting a job evaluation include inconsistencies in pay for similar jobs, employee dissatisfaction, or a desire for a more structured compensation system</a:t>
            </a:r>
            <a:r>
              <a:rPr lang="en-US" sz="2000" dirty="0" smtClean="0">
                <a:latin typeface="Alexandria"/>
              </a:rPr>
              <a:t>.</a:t>
            </a:r>
          </a:p>
          <a:p>
            <a:pPr marL="457200" lvl="0" indent="-457200">
              <a:buFont typeface="+mj-lt"/>
              <a:buAutoNum type="arabicPeriod"/>
            </a:pPr>
            <a:endParaRPr lang="en-US" sz="2000" dirty="0" smtClean="0">
              <a:latin typeface="Alexandria"/>
            </a:endParaRPr>
          </a:p>
          <a:p>
            <a:pPr marL="457200" lvl="0" indent="-457200">
              <a:buFont typeface="+mj-lt"/>
              <a:buAutoNum type="arabicPeriod"/>
            </a:pPr>
            <a:r>
              <a:rPr lang="en-US" sz="2000" b="1" dirty="0" smtClean="0">
                <a:solidFill>
                  <a:srgbClr val="C00000"/>
                </a:solidFill>
                <a:latin typeface="Alexandria"/>
              </a:rPr>
              <a:t>Gain </a:t>
            </a:r>
            <a:r>
              <a:rPr lang="en-US" sz="2000" b="1" dirty="0">
                <a:solidFill>
                  <a:srgbClr val="C00000"/>
                </a:solidFill>
                <a:latin typeface="Alexandria"/>
              </a:rPr>
              <a:t>cooperation:</a:t>
            </a:r>
            <a:r>
              <a:rPr lang="en-US" sz="2000" dirty="0">
                <a:solidFill>
                  <a:srgbClr val="C00000"/>
                </a:solidFill>
                <a:latin typeface="Alexandria"/>
              </a:rPr>
              <a:t> </a:t>
            </a:r>
            <a:r>
              <a:rPr lang="en-US" sz="2000" dirty="0">
                <a:latin typeface="Alexandria"/>
              </a:rPr>
              <a:t>It's crucial to secure support from management, employees, and potentially unions. Open communication about the process and its benefits is essential to address concerns and build trust</a:t>
            </a:r>
            <a:r>
              <a:rPr lang="en-US" sz="2000" dirty="0" smtClean="0">
                <a:latin typeface="Alexandria"/>
              </a:rPr>
              <a:t>.</a:t>
            </a:r>
          </a:p>
          <a:p>
            <a:pPr marL="457200" lvl="0" indent="-457200">
              <a:buFont typeface="+mj-lt"/>
              <a:buAutoNum type="arabicPeriod"/>
            </a:pPr>
            <a:endParaRPr lang="en-US" sz="2000" dirty="0" smtClean="0">
              <a:latin typeface="Alexandria"/>
            </a:endParaRPr>
          </a:p>
          <a:p>
            <a:pPr marL="457200" lvl="0" indent="-457200">
              <a:buFont typeface="+mj-lt"/>
              <a:buAutoNum type="arabicPeriod"/>
            </a:pPr>
            <a:r>
              <a:rPr lang="en-US" sz="2000" b="1" dirty="0" smtClean="0">
                <a:solidFill>
                  <a:srgbClr val="C00000"/>
                </a:solidFill>
                <a:latin typeface="Alexandria"/>
              </a:rPr>
              <a:t>Form </a:t>
            </a:r>
            <a:r>
              <a:rPr lang="en-US" sz="2000" b="1" dirty="0">
                <a:solidFill>
                  <a:srgbClr val="C00000"/>
                </a:solidFill>
                <a:latin typeface="Alexandria"/>
              </a:rPr>
              <a:t>a job evaluation committee:</a:t>
            </a:r>
            <a:r>
              <a:rPr lang="en-US" sz="2000" dirty="0">
                <a:solidFill>
                  <a:srgbClr val="C00000"/>
                </a:solidFill>
                <a:latin typeface="Alexandria"/>
              </a:rPr>
              <a:t> </a:t>
            </a:r>
            <a:r>
              <a:rPr lang="en-US" sz="2000" dirty="0">
                <a:latin typeface="Alexandria"/>
              </a:rPr>
              <a:t>This committee typically consists of representatives from management, HR, and employees (or union representatives). Their role is to oversee the evaluation process</a:t>
            </a:r>
            <a:r>
              <a:rPr lang="en-US" sz="2000" dirty="0" smtClean="0">
                <a:latin typeface="Alexandria"/>
              </a:rPr>
              <a:t>.</a:t>
            </a:r>
          </a:p>
          <a:p>
            <a:pPr lvl="0"/>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Key steps in </a:t>
            </a:r>
            <a:r>
              <a:rPr lang="en-US" sz="2400" b="1" dirty="0" smtClean="0">
                <a:latin typeface="Alexandria"/>
              </a:rPr>
              <a:t>Job Evaluation</a:t>
            </a:r>
            <a:endParaRPr lang="en-US" sz="2400" dirty="0">
              <a:latin typeface="Alexandria"/>
            </a:endParaRPr>
          </a:p>
        </p:txBody>
      </p:sp>
    </p:spTree>
    <p:extLst>
      <p:ext uri="{BB962C8B-B14F-4D97-AF65-F5344CB8AC3E}">
        <p14:creationId xmlns:p14="http://schemas.microsoft.com/office/powerpoint/2010/main" val="2749762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200000"/>
              </a:lnSpc>
              <a:spcAft>
                <a:spcPts val="0"/>
              </a:spcAft>
              <a:buClrTx/>
              <a:buSzTx/>
              <a:tabLst>
                <a:tab pos="3260725" algn="l"/>
              </a:tabLst>
              <a:defRPr/>
            </a:pPr>
            <a:r>
              <a:rPr lang="en-US" sz="2000" b="1" dirty="0" smtClean="0">
                <a:solidFill>
                  <a:srgbClr val="C00000"/>
                </a:solidFill>
                <a:latin typeface="Alexandria"/>
              </a:rPr>
              <a:t>4: Build the </a:t>
            </a:r>
            <a:r>
              <a:rPr lang="en-US" sz="2000" b="1" dirty="0">
                <a:solidFill>
                  <a:srgbClr val="C00000"/>
                </a:solidFill>
                <a:latin typeface="Alexandria"/>
              </a:rPr>
              <a:t>Wage Curve </a:t>
            </a:r>
          </a:p>
          <a:p>
            <a:pPr marL="744538" marR="0" lvl="1" indent="-228600" algn="l" defTabSz="914400" rtl="0" eaLnBrk="1" fontAlgn="auto" latinLnBrk="0" hangingPunct="1">
              <a:spcBef>
                <a:spcPct val="50000"/>
              </a:spcBef>
              <a:spcAft>
                <a:spcPts val="0"/>
              </a:spcAft>
              <a:buClrTx/>
              <a:buSzTx/>
              <a:buFont typeface="Arial" panose="020B0604020202020204" pitchFamily="34" charset="0"/>
              <a:buChar char="•"/>
              <a:tabLst>
                <a:tab pos="3260725" algn="l"/>
              </a:tabLst>
              <a:defRPr/>
            </a:pPr>
            <a:r>
              <a:rPr lang="en-US" sz="2000" dirty="0">
                <a:solidFill>
                  <a:schemeClr val="tx1"/>
                </a:solidFill>
                <a:latin typeface="Alexandria"/>
              </a:rPr>
              <a:t>Shows the pay rates paid for jobs in each pay grade, relative to the points or rankings assigned to each job or grade by the job evaluation.</a:t>
            </a:r>
          </a:p>
          <a:p>
            <a:pPr marL="744538" marR="0" lvl="1" indent="-228600" algn="l" defTabSz="914400" rtl="0" eaLnBrk="1" fontAlgn="auto" latinLnBrk="0" hangingPunct="1">
              <a:spcBef>
                <a:spcPct val="50000"/>
              </a:spcBef>
              <a:spcAft>
                <a:spcPts val="0"/>
              </a:spcAft>
              <a:buClrTx/>
              <a:buSzTx/>
              <a:buFont typeface="Arial" panose="020B0604020202020204" pitchFamily="34" charset="0"/>
              <a:buChar char="•"/>
              <a:tabLst>
                <a:tab pos="3260725" algn="l"/>
              </a:tabLst>
              <a:defRPr/>
            </a:pPr>
            <a:r>
              <a:rPr lang="en-US" sz="2000" dirty="0">
                <a:solidFill>
                  <a:schemeClr val="tx1"/>
                </a:solidFill>
                <a:latin typeface="Alexandria"/>
              </a:rPr>
              <a:t>Shows the relationships between the value of the job as determined by one of the job evaluation methods and the current average pay rates for your grades</a:t>
            </a:r>
            <a:r>
              <a:rPr lang="en-US" sz="2000" dirty="0" smtClean="0">
                <a:solidFill>
                  <a:schemeClr val="tx1"/>
                </a:solidFill>
                <a:latin typeface="Alexandria"/>
              </a:rPr>
              <a:t>.</a:t>
            </a:r>
          </a:p>
          <a:p>
            <a:pPr marL="0" marR="0" lvl="1" indent="168275" algn="l" defTabSz="914400" rtl="0" eaLnBrk="1" fontAlgn="auto" latinLnBrk="0" hangingPunct="1">
              <a:spcBef>
                <a:spcPct val="50000"/>
              </a:spcBef>
              <a:spcAft>
                <a:spcPts val="0"/>
              </a:spcAft>
              <a:buClrTx/>
              <a:buSzTx/>
              <a:buFont typeface="Arial" panose="020B0604020202020204" pitchFamily="34" charset="0"/>
              <a:buChar char="•"/>
              <a:tabLst>
                <a:tab pos="3260725" algn="l"/>
              </a:tabLst>
              <a:defRPr/>
            </a:pPr>
            <a:r>
              <a:rPr lang="en-US" sz="2000" b="1" dirty="0" smtClean="0"/>
              <a:t> </a:t>
            </a:r>
            <a:r>
              <a:rPr lang="en-US" sz="2000" b="1" dirty="0">
                <a:solidFill>
                  <a:srgbClr val="C00000"/>
                </a:solidFill>
                <a:latin typeface="Alexandria"/>
              </a:rPr>
              <a:t>Curve's Role in Rate Ranges</a:t>
            </a:r>
          </a:p>
          <a:p>
            <a:pPr marL="342900" lvl="0" indent="-342900">
              <a:buFont typeface="Arial" panose="020B0604020202020204" pitchFamily="34" charset="0"/>
              <a:buChar char="•"/>
            </a:pPr>
            <a:r>
              <a:rPr lang="en-US" sz="2000" dirty="0">
                <a:solidFill>
                  <a:schemeClr val="tx1"/>
                </a:solidFill>
              </a:rPr>
              <a:t>The </a:t>
            </a:r>
            <a:r>
              <a:rPr lang="en-US" sz="2000" dirty="0">
                <a:solidFill>
                  <a:schemeClr val="tx1"/>
                </a:solidFill>
                <a:latin typeface="Alexandria"/>
              </a:rPr>
              <a:t>wage curve usually guides the average pay rate for each grade's range.</a:t>
            </a:r>
          </a:p>
          <a:p>
            <a:pPr marL="342900" lvl="0" indent="-342900">
              <a:buFont typeface="Arial" panose="020B0604020202020204" pitchFamily="34" charset="0"/>
              <a:buChar char="•"/>
            </a:pPr>
            <a:r>
              <a:rPr lang="en-US" sz="2000" dirty="0">
                <a:solidFill>
                  <a:schemeClr val="tx1"/>
                </a:solidFill>
                <a:latin typeface="Alexandria"/>
              </a:rPr>
              <a:t>Companies may then set a maximum and minimum (e.g., +/- 15%) around the average.</a:t>
            </a:r>
          </a:p>
          <a:p>
            <a:pPr marL="808038" lvl="0" indent="-290513">
              <a:buFont typeface="Arial" panose="020B0604020202020204" pitchFamily="34" charset="0"/>
              <a:buChar char="•"/>
            </a:pPr>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34319" y="845643"/>
            <a:ext cx="7592550" cy="830997"/>
          </a:xfrm>
          <a:prstGeom prst="rect">
            <a:avLst/>
          </a:prstGeom>
          <a:noFill/>
        </p:spPr>
        <p:txBody>
          <a:bodyPr wrap="square" rtlCol="0">
            <a:spAutoFit/>
          </a:bodyPr>
          <a:lstStyle/>
          <a:p>
            <a:r>
              <a:rPr lang="en-US" sz="2400" b="1" dirty="0">
                <a:latin typeface="Alexandria"/>
              </a:rPr>
              <a:t>Job evaluation process: Step 4:  Price Each Pay Grade</a:t>
            </a:r>
          </a:p>
        </p:txBody>
      </p:sp>
      <p:sp>
        <p:nvSpPr>
          <p:cNvPr id="9" name="TextBox 8"/>
          <p:cNvSpPr txBox="1"/>
          <p:nvPr/>
        </p:nvSpPr>
        <p:spPr>
          <a:xfrm>
            <a:off x="9462745" y="645789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909031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ct val="50000"/>
              </a:spcBef>
              <a:spcAft>
                <a:spcPts val="0"/>
              </a:spcAft>
              <a:buClrTx/>
              <a:buSzTx/>
              <a:tabLst/>
              <a:defRPr/>
            </a:pPr>
            <a:r>
              <a:rPr lang="en-US" sz="2000" b="1" dirty="0">
                <a:solidFill>
                  <a:srgbClr val="C00000"/>
                </a:solidFill>
                <a:latin typeface="Alexandria"/>
              </a:rPr>
              <a:t>Developing Pay Ranges</a:t>
            </a:r>
          </a:p>
          <a:p>
            <a:pPr marL="342900" lvl="0" indent="-342900">
              <a:buFont typeface="Arial" panose="020B0604020202020204" pitchFamily="34" charset="0"/>
              <a:buChar char="•"/>
            </a:pPr>
            <a:r>
              <a:rPr lang="en-US" sz="2000" dirty="0">
                <a:solidFill>
                  <a:schemeClr val="tx1"/>
                </a:solidFill>
              </a:rPr>
              <a:t>Group similar jobs (based on point values) into pay grades.</a:t>
            </a:r>
          </a:p>
          <a:p>
            <a:pPr marL="342900" lvl="0" indent="-342900">
              <a:buFont typeface="Arial" panose="020B0604020202020204" pitchFamily="34" charset="0"/>
              <a:buChar char="•"/>
            </a:pPr>
            <a:r>
              <a:rPr lang="en-US" sz="2000" dirty="0">
                <a:solidFill>
                  <a:schemeClr val="tx1"/>
                </a:solidFill>
              </a:rPr>
              <a:t>This simplifies pay structure management (focusing on a smaller number of pay grades instead of individual jobs</a:t>
            </a:r>
            <a:r>
              <a:rPr lang="en-US" sz="2000" dirty="0" smtClean="0">
                <a:solidFill>
                  <a:schemeClr val="tx1"/>
                </a:solidFill>
              </a:rPr>
              <a:t>).</a:t>
            </a:r>
          </a:p>
          <a:p>
            <a:pPr marL="342900" lvl="0" indent="-342900">
              <a:buFont typeface="Arial" panose="020B0604020202020204" pitchFamily="34" charset="0"/>
              <a:buChar char="•"/>
            </a:pPr>
            <a:endParaRPr lang="en-US" sz="2000" dirty="0">
              <a:solidFill>
                <a:schemeClr val="tx1"/>
              </a:solidFill>
            </a:endParaRPr>
          </a:p>
          <a:p>
            <a:pPr>
              <a:lnSpc>
                <a:spcPct val="90000"/>
              </a:lnSpc>
              <a:spcBef>
                <a:spcPct val="50000"/>
              </a:spcBef>
              <a:defRPr/>
            </a:pPr>
            <a:r>
              <a:rPr lang="en-US" sz="2000" b="1" dirty="0" smtClean="0">
                <a:solidFill>
                  <a:srgbClr val="C00000"/>
                </a:solidFill>
                <a:latin typeface="Alexandria"/>
              </a:rPr>
              <a:t>Determining </a:t>
            </a:r>
            <a:r>
              <a:rPr lang="en-US" sz="2000" b="1" dirty="0">
                <a:solidFill>
                  <a:srgbClr val="C00000"/>
                </a:solidFill>
                <a:latin typeface="Alexandria"/>
              </a:rPr>
              <a:t>the Number of Pay Grades</a:t>
            </a:r>
          </a:p>
          <a:p>
            <a:pPr marL="342900" lvl="0" indent="-342900">
              <a:buFont typeface="Arial" panose="020B0604020202020204" pitchFamily="34" charset="0"/>
              <a:buChar char="•"/>
            </a:pPr>
            <a:r>
              <a:rPr lang="en-US" sz="2000" dirty="0">
                <a:solidFill>
                  <a:schemeClr val="tx1"/>
                </a:solidFill>
              </a:rPr>
              <a:t>No ideal number exists, but commonly used ranges are 10-16 grades per job cluster.</a:t>
            </a:r>
          </a:p>
          <a:p>
            <a:pPr marL="342900" lvl="0" indent="-342900">
              <a:buFont typeface="Arial" panose="020B0604020202020204" pitchFamily="34" charset="0"/>
              <a:buChar char="•"/>
            </a:pPr>
            <a:r>
              <a:rPr lang="en-US" sz="2000" dirty="0">
                <a:solidFill>
                  <a:schemeClr val="tx1"/>
                </a:solidFill>
              </a:rPr>
              <a:t>More grades are needed for larger numbers of jobs to be classified.</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618636" y="819112"/>
            <a:ext cx="7592550" cy="830997"/>
          </a:xfrm>
          <a:prstGeom prst="rect">
            <a:avLst/>
          </a:prstGeom>
          <a:noFill/>
        </p:spPr>
        <p:txBody>
          <a:bodyPr wrap="square" rtlCol="0">
            <a:spAutoFit/>
          </a:bodyPr>
          <a:lstStyle/>
          <a:p>
            <a:r>
              <a:rPr lang="en-US" sz="2400" b="1" dirty="0">
                <a:latin typeface="Alexandria"/>
              </a:rPr>
              <a:t>Job evaluation process: Step </a:t>
            </a:r>
            <a:r>
              <a:rPr lang="en-US" sz="2400" b="1" dirty="0" smtClean="0">
                <a:latin typeface="Alexandria"/>
              </a:rPr>
              <a:t>5</a:t>
            </a:r>
            <a:r>
              <a:rPr lang="en-US" sz="2400" b="1" dirty="0">
                <a:latin typeface="Alexandria"/>
              </a:rPr>
              <a:t>:  Fine-Tune Pay Rates</a:t>
            </a:r>
          </a:p>
        </p:txBody>
      </p:sp>
      <p:sp>
        <p:nvSpPr>
          <p:cNvPr id="9" name="TextBox 8"/>
          <p:cNvSpPr txBox="1"/>
          <p:nvPr/>
        </p:nvSpPr>
        <p:spPr>
          <a:xfrm>
            <a:off x="9462745" y="643615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1957220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endParaRPr lang="en-US" sz="2000" dirty="0" smtClean="0">
              <a:solidFill>
                <a:srgbClr val="C00000"/>
              </a:solidFill>
            </a:endParaRPr>
          </a:p>
          <a:p>
            <a:pPr>
              <a:lnSpc>
                <a:spcPct val="150000"/>
              </a:lnSpc>
            </a:pPr>
            <a:r>
              <a:rPr lang="en-US" sz="2000" b="1" dirty="0" smtClean="0">
                <a:solidFill>
                  <a:srgbClr val="C00000"/>
                </a:solidFill>
                <a:latin typeface="Alexandria"/>
              </a:rPr>
              <a:t>Establishing </a:t>
            </a:r>
            <a:r>
              <a:rPr lang="en-US" sz="2000" b="1" dirty="0">
                <a:solidFill>
                  <a:srgbClr val="C00000"/>
                </a:solidFill>
                <a:latin typeface="Alexandria"/>
              </a:rPr>
              <a:t>Rate </a:t>
            </a:r>
            <a:r>
              <a:rPr lang="en-US" sz="2000" b="1" dirty="0" smtClean="0">
                <a:solidFill>
                  <a:srgbClr val="C00000"/>
                </a:solidFill>
                <a:latin typeface="Alexandria"/>
              </a:rPr>
              <a:t>Ranges</a:t>
            </a:r>
            <a:endParaRPr lang="en-US" sz="2000" dirty="0">
              <a:solidFill>
                <a:srgbClr val="C00000"/>
              </a:solidFill>
              <a:latin typeface="Alexandria"/>
            </a:endParaRPr>
          </a:p>
          <a:p>
            <a:pPr marL="808038" lvl="0" indent="-290513">
              <a:lnSpc>
                <a:spcPct val="150000"/>
              </a:lnSpc>
              <a:buFont typeface="Arial" panose="020B0604020202020204" pitchFamily="34" charset="0"/>
              <a:buChar char="•"/>
            </a:pPr>
            <a:r>
              <a:rPr lang="en-US" sz="2000" dirty="0">
                <a:solidFill>
                  <a:schemeClr val="tx1"/>
                </a:solidFill>
                <a:latin typeface="Alexandria"/>
              </a:rPr>
              <a:t>Most employers don't offer a single rate within a pay grade</a:t>
            </a:r>
            <a:r>
              <a:rPr lang="en-US" sz="2000" dirty="0" smtClean="0">
                <a:solidFill>
                  <a:schemeClr val="tx1"/>
                </a:solidFill>
                <a:latin typeface="Alexandria"/>
              </a:rPr>
              <a:t>.</a:t>
            </a:r>
          </a:p>
          <a:p>
            <a:pPr marL="808038" lvl="0" indent="-290513">
              <a:buFont typeface="Arial" panose="020B0604020202020204" pitchFamily="34" charset="0"/>
              <a:buChar char="•"/>
            </a:pPr>
            <a:r>
              <a:rPr lang="en-US" sz="2000" dirty="0" smtClean="0">
                <a:solidFill>
                  <a:schemeClr val="tx1"/>
                </a:solidFill>
                <a:latin typeface="Alexandria"/>
              </a:rPr>
              <a:t>Pay </a:t>
            </a:r>
            <a:r>
              <a:rPr lang="en-US" sz="2000" dirty="0">
                <a:solidFill>
                  <a:schemeClr val="tx1"/>
                </a:solidFill>
                <a:latin typeface="Alexandria"/>
              </a:rPr>
              <a:t>ranges are established with a minimum, </a:t>
            </a:r>
            <a:r>
              <a:rPr lang="en-US" sz="2000" dirty="0" smtClean="0">
                <a:solidFill>
                  <a:schemeClr val="tx1"/>
                </a:solidFill>
                <a:latin typeface="Alexandria"/>
              </a:rPr>
              <a:t>midpoint</a:t>
            </a:r>
            <a:r>
              <a:rPr lang="en-US" sz="2000" dirty="0" smtClean="0">
                <a:solidFill>
                  <a:schemeClr val="tx1"/>
                </a:solidFill>
              </a:rPr>
              <a:t>,</a:t>
            </a:r>
            <a:r>
              <a:rPr lang="en-US" sz="2000" dirty="0">
                <a:solidFill>
                  <a:schemeClr val="tx1"/>
                </a:solidFill>
              </a:rPr>
              <a:t> </a:t>
            </a:r>
            <a:r>
              <a:rPr lang="en-US" sz="2000" dirty="0">
                <a:solidFill>
                  <a:schemeClr val="tx1"/>
                </a:solidFill>
                <a:latin typeface="Alexandria"/>
              </a:rPr>
              <a:t>and maximum salary for each grade</a:t>
            </a:r>
          </a:p>
          <a:p>
            <a:pPr indent="-228600">
              <a:lnSpc>
                <a:spcPct val="90000"/>
              </a:lnSpc>
              <a:spcBef>
                <a:spcPct val="50000"/>
              </a:spcBef>
              <a:buFont typeface="Arial" panose="020B0604020202020204" pitchFamily="34" charset="0"/>
              <a:buChar char="•"/>
              <a:defRPr/>
            </a:pPr>
            <a:r>
              <a:rPr lang="en-US" sz="2000" b="1" dirty="0" smtClean="0">
                <a:solidFill>
                  <a:srgbClr val="C00000"/>
                </a:solidFill>
                <a:latin typeface="Alexandria"/>
              </a:rPr>
              <a:t>5- Adjust pay range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smtClean="0">
                <a:solidFill>
                  <a:schemeClr val="tx1"/>
                </a:solidFill>
                <a:latin typeface="Alexandria"/>
              </a:rPr>
              <a:t>Raising underpaid jobs to the minimum of the rate range </a:t>
            </a:r>
            <a:br>
              <a:rPr lang="en-US" sz="2000" dirty="0" smtClean="0">
                <a:solidFill>
                  <a:schemeClr val="tx1"/>
                </a:solidFill>
                <a:latin typeface="Alexandria"/>
              </a:rPr>
            </a:br>
            <a:r>
              <a:rPr lang="en-US" sz="2000" dirty="0" smtClean="0">
                <a:solidFill>
                  <a:schemeClr val="tx1"/>
                </a:solidFill>
                <a:latin typeface="Alexandria"/>
              </a:rPr>
              <a:t>for their pay grade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smtClean="0">
                <a:solidFill>
                  <a:schemeClr val="tx1"/>
                </a:solidFill>
                <a:latin typeface="Alexandria"/>
              </a:rPr>
              <a:t>Freezing rates or cutting pay rates for overpaid (“red circle”) jobs to maximum in the pay range for their pay grade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endParaRPr lang="en-US" sz="2000" dirty="0">
              <a:solidFill>
                <a:schemeClr val="tx1"/>
              </a:solidFill>
              <a:latin typeface="Alexandria"/>
            </a:endParaRP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618636" y="819112"/>
            <a:ext cx="7592550" cy="830997"/>
          </a:xfrm>
          <a:prstGeom prst="rect">
            <a:avLst/>
          </a:prstGeom>
          <a:noFill/>
        </p:spPr>
        <p:txBody>
          <a:bodyPr wrap="square" rtlCol="0">
            <a:spAutoFit/>
          </a:bodyPr>
          <a:lstStyle/>
          <a:p>
            <a:r>
              <a:rPr lang="en-US" sz="2400" b="1" dirty="0">
                <a:latin typeface="Alexandria"/>
              </a:rPr>
              <a:t>Job evaluation process: Step </a:t>
            </a:r>
            <a:r>
              <a:rPr lang="en-US" sz="2400" b="1" dirty="0" smtClean="0">
                <a:latin typeface="Alexandria"/>
              </a:rPr>
              <a:t>5</a:t>
            </a:r>
            <a:r>
              <a:rPr lang="en-US" sz="2400" b="1" dirty="0">
                <a:latin typeface="Alexandria"/>
              </a:rPr>
              <a:t>:  Fine-Tune Pay Rates</a:t>
            </a: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9575800" y="6400765"/>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3910513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Slide Number Placeholder 2">
            <a:extLst>
              <a:ext uri="{FF2B5EF4-FFF2-40B4-BE49-F238E27FC236}">
                <a16:creationId xmlns:a16="http://schemas.microsoft.com/office/drawing/2014/main" xmlns="" id="{53DF588A-16A2-2EEE-6888-CA393368DBD1}"/>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11–</a:t>
            </a:r>
            <a:fld id="{D243DF1C-25DF-46A8-955A-FF4B044E86A7}" type="slidenum">
              <a:rPr lang="en-US" altLang="en-US" sz="900">
                <a:cs typeface="Times New Roman" panose="02020603050405020304" pitchFamily="18" charset="0"/>
              </a:rPr>
              <a:pPr eaLnBrk="1" hangingPunct="1"/>
              <a:t>21</a:t>
            </a:fld>
            <a:endParaRPr lang="en-US" altLang="en-US" sz="900">
              <a:cs typeface="Times New Roman" panose="02020603050405020304" pitchFamily="18" charset="0"/>
            </a:endParaRPr>
          </a:p>
        </p:txBody>
      </p:sp>
      <p:sp>
        <p:nvSpPr>
          <p:cNvPr id="32772" name="Line 2">
            <a:extLst>
              <a:ext uri="{FF2B5EF4-FFF2-40B4-BE49-F238E27FC236}">
                <a16:creationId xmlns:a16="http://schemas.microsoft.com/office/drawing/2014/main" xmlns="" id="{3B9CF754-6E0D-97EC-7D82-73B11A9D9101}"/>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32773" name="Text Box 3">
            <a:extLst>
              <a:ext uri="{FF2B5EF4-FFF2-40B4-BE49-F238E27FC236}">
                <a16:creationId xmlns:a16="http://schemas.microsoft.com/office/drawing/2014/main" xmlns="" id="{7CA4F040-B6B0-865E-0160-868B0D3F87CC}"/>
              </a:ext>
            </a:extLst>
          </p:cNvPr>
          <p:cNvSpPr txBox="1">
            <a:spLocks noChangeArrowheads="1"/>
          </p:cNvSpPr>
          <p:nvPr/>
        </p:nvSpPr>
        <p:spPr bwMode="auto">
          <a:xfrm>
            <a:off x="2014539" y="315913"/>
            <a:ext cx="8137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482725" indent="-1482725"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algn="ctr" eaLnBrk="1" hangingPunct="1">
              <a:spcBef>
                <a:spcPct val="50000"/>
              </a:spcBef>
            </a:pPr>
            <a:r>
              <a:rPr lang="en-US" altLang="en-US" sz="1600" dirty="0">
                <a:cs typeface="Arial" panose="020B0604020202020204" pitchFamily="34" charset="0"/>
              </a:rPr>
              <a:t>	</a:t>
            </a:r>
            <a:r>
              <a:rPr lang="en-US" altLang="en-US" sz="2400" b="1" dirty="0">
                <a:latin typeface="Alexandria"/>
                <a:cs typeface="+mn-cs"/>
              </a:rPr>
              <a:t>Wage Structure</a:t>
            </a:r>
          </a:p>
        </p:txBody>
      </p:sp>
      <p:pic>
        <p:nvPicPr>
          <p:cNvPr id="2626564" name="Picture 4" descr="1106">
            <a:extLst>
              <a:ext uri="{FF2B5EF4-FFF2-40B4-BE49-F238E27FC236}">
                <a16:creationId xmlns:a16="http://schemas.microsoft.com/office/drawing/2014/main" xmlns="" id="{8377A1C8-E92C-74FF-9433-6D3F073382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041" y="890589"/>
            <a:ext cx="6781800"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9575800" y="635635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30902122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3" fill="hold" nodeType="afterEffect">
                                  <p:stCondLst>
                                    <p:cond delay="0"/>
                                  </p:stCondLst>
                                  <p:childTnLst>
                                    <p:set>
                                      <p:cBhvr>
                                        <p:cTn id="6" dur="1" fill="hold">
                                          <p:stCondLst>
                                            <p:cond delay="0"/>
                                          </p:stCondLst>
                                        </p:cTn>
                                        <p:tgtEl>
                                          <p:spTgt spid="2626564"/>
                                        </p:tgtEl>
                                        <p:attrNameLst>
                                          <p:attrName>style.visibility</p:attrName>
                                        </p:attrNameLst>
                                      </p:cBhvr>
                                      <p:to>
                                        <p:strVal val="visible"/>
                                      </p:to>
                                    </p:set>
                                    <p:animEffect transition="in" filter="strips(upRight)">
                                      <p:cBhvr>
                                        <p:cTn id="7" dur="1000"/>
                                        <p:tgtEl>
                                          <p:spTgt spid="2626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a:solidFill>
                  <a:srgbClr val="C00000"/>
                </a:solidFill>
                <a:latin typeface="Alexandria"/>
              </a:rPr>
              <a:t>Key Considerations</a:t>
            </a:r>
          </a:p>
          <a:p>
            <a:pPr marL="342900" lvl="0" indent="-342900">
              <a:buFont typeface="Arial" panose="020B0604020202020204" pitchFamily="34" charset="0"/>
              <a:buChar char="•"/>
            </a:pPr>
            <a:r>
              <a:rPr lang="en-US" sz="2000" dirty="0" smtClean="0">
                <a:solidFill>
                  <a:schemeClr val="tx1"/>
                </a:solidFill>
                <a:latin typeface="Alexandria"/>
              </a:rPr>
              <a:t>Wider </a:t>
            </a:r>
            <a:r>
              <a:rPr lang="en-US" sz="2000" dirty="0">
                <a:solidFill>
                  <a:schemeClr val="tx1"/>
                </a:solidFill>
                <a:latin typeface="Alexandria"/>
              </a:rPr>
              <a:t>pay ranges are used for higher grades to reflect greater complexity of jobs.</a:t>
            </a:r>
          </a:p>
          <a:p>
            <a:pPr marL="342900" lvl="0" indent="-342900">
              <a:buFont typeface="Arial" panose="020B0604020202020204" pitchFamily="34" charset="0"/>
              <a:buChar char="•"/>
            </a:pPr>
            <a:r>
              <a:rPr lang="en-US" sz="2000" dirty="0">
                <a:solidFill>
                  <a:schemeClr val="tx1"/>
                </a:solidFill>
                <a:latin typeface="Alexandria"/>
              </a:rPr>
              <a:t>Overlapping ranges ensure salaries in one grade can be higher than entry-level salaries in the next grade (based on experience or seniority</a:t>
            </a:r>
            <a:r>
              <a:rPr lang="en-US" sz="2000" dirty="0" smtClean="0">
                <a:solidFill>
                  <a:schemeClr val="tx1"/>
                </a:solidFill>
                <a:latin typeface="Alexandria"/>
              </a:rPr>
              <a:t>).</a:t>
            </a:r>
          </a:p>
          <a:p>
            <a:pPr lvl="0"/>
            <a:endParaRPr lang="en-US" sz="2000" dirty="0" smtClean="0">
              <a:solidFill>
                <a:schemeClr val="tx1"/>
              </a:solidFill>
              <a:latin typeface="Alexandria"/>
            </a:endParaRPr>
          </a:p>
          <a:p>
            <a:r>
              <a:rPr lang="en-US" sz="2000" b="1" dirty="0">
                <a:solidFill>
                  <a:srgbClr val="C00000"/>
                </a:solidFill>
                <a:latin typeface="Alexandria"/>
              </a:rPr>
              <a:t>Benefits of Pay Ranges</a:t>
            </a:r>
            <a:endParaRPr lang="en-US" sz="2000" dirty="0">
              <a:solidFill>
                <a:srgbClr val="C00000"/>
              </a:solidFill>
              <a:latin typeface="Alexandria"/>
            </a:endParaRPr>
          </a:p>
          <a:p>
            <a:pPr marL="342900" lvl="0" indent="-342900">
              <a:buFont typeface="Arial" panose="020B0604020202020204" pitchFamily="34" charset="0"/>
              <a:buChar char="•"/>
            </a:pPr>
            <a:r>
              <a:rPr lang="en-US" sz="2000" dirty="0">
                <a:solidFill>
                  <a:schemeClr val="tx1"/>
                </a:solidFill>
                <a:latin typeface="Alexandria"/>
              </a:rPr>
              <a:t>Employers gain flexibility in attracting experienced employees.</a:t>
            </a:r>
          </a:p>
          <a:p>
            <a:pPr marL="342900" lvl="0" indent="-342900">
              <a:buFont typeface="Arial" panose="020B0604020202020204" pitchFamily="34" charset="0"/>
              <a:buChar char="•"/>
            </a:pPr>
            <a:r>
              <a:rPr lang="en-US" sz="2000" dirty="0">
                <a:solidFill>
                  <a:schemeClr val="tx1"/>
                </a:solidFill>
                <a:latin typeface="Alexandria"/>
              </a:rPr>
              <a:t>Allows for performance-based pay adjustments within a grade</a:t>
            </a:r>
            <a:r>
              <a:rPr lang="en-US" sz="2000" dirty="0" smtClean="0">
                <a:solidFill>
                  <a:schemeClr val="tx1"/>
                </a:solidFill>
                <a:latin typeface="Alexandria"/>
              </a:rPr>
              <a:t>.</a:t>
            </a: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a:p>
            <a:pPr lvl="0"/>
            <a:endParaRPr lang="en-US" sz="2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123537"/>
            <a:ext cx="7592550" cy="461665"/>
          </a:xfrm>
          <a:prstGeom prst="rect">
            <a:avLst/>
          </a:prstGeom>
          <a:noFill/>
        </p:spPr>
        <p:txBody>
          <a:bodyPr wrap="square" rtlCol="0">
            <a:spAutoFit/>
          </a:bodyPr>
          <a:lstStyle/>
          <a:p>
            <a:pPr algn="ctr"/>
            <a:r>
              <a:rPr lang="en-US" sz="2400" b="1" dirty="0" smtClean="0"/>
              <a:t> </a:t>
            </a:r>
            <a:r>
              <a:rPr lang="en-US" sz="2400" b="1" dirty="0">
                <a:latin typeface="Alexandria"/>
              </a:rPr>
              <a:t>Considerations for Rate Ranges</a:t>
            </a:r>
          </a:p>
        </p:txBody>
      </p:sp>
      <p:sp>
        <p:nvSpPr>
          <p:cNvPr id="9" name="TextBox 8"/>
          <p:cNvSpPr txBox="1"/>
          <p:nvPr/>
        </p:nvSpPr>
        <p:spPr>
          <a:xfrm>
            <a:off x="9401785" y="6400765"/>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1862303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862322"/>
          </a:xfrm>
          <a:prstGeom prst="rect">
            <a:avLst/>
          </a:prstGeom>
          <a:noFill/>
        </p:spPr>
        <p:txBody>
          <a:bodyPr wrap="square" rtlCol="0">
            <a:spAutoFit/>
          </a:bodyPr>
          <a:lstStyle/>
          <a:p>
            <a:pPr marL="342900" lvl="0" indent="-342900">
              <a:buFont typeface="Wingdings" panose="05000000000000000000" pitchFamily="2" charset="2"/>
              <a:buChar char="q"/>
            </a:pPr>
            <a:r>
              <a:rPr lang="en-US" sz="2000" b="1" dirty="0" smtClean="0">
                <a:solidFill>
                  <a:srgbClr val="C00000"/>
                </a:solidFill>
                <a:latin typeface="Alexandria"/>
              </a:rPr>
              <a:t>Identify </a:t>
            </a:r>
            <a:r>
              <a:rPr lang="en-US" sz="2000" b="1" dirty="0">
                <a:solidFill>
                  <a:srgbClr val="C00000"/>
                </a:solidFill>
                <a:latin typeface="Alexandria"/>
              </a:rPr>
              <a:t>benchmark jobs:</a:t>
            </a:r>
            <a:r>
              <a:rPr lang="en-US" sz="2000" dirty="0">
                <a:solidFill>
                  <a:srgbClr val="C00000"/>
                </a:solidFill>
                <a:latin typeface="Alexandria"/>
              </a:rPr>
              <a:t> </a:t>
            </a:r>
            <a:r>
              <a:rPr lang="en-US" sz="2000" dirty="0">
                <a:latin typeface="Alexandria"/>
              </a:rPr>
              <a:t>These are key positions that represent a range of job levels within the organization and serve as reference points for evaluating other jobs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b="1" dirty="0">
                <a:solidFill>
                  <a:srgbClr val="C00000"/>
                </a:solidFill>
                <a:latin typeface="Alexandria"/>
              </a:rPr>
              <a:t>Select compensable factors:</a:t>
            </a:r>
            <a:r>
              <a:rPr lang="en-US" sz="2000" dirty="0">
                <a:solidFill>
                  <a:srgbClr val="C00000"/>
                </a:solidFill>
                <a:latin typeface="Alexandria"/>
              </a:rPr>
              <a:t> </a:t>
            </a:r>
            <a:r>
              <a:rPr lang="en-US" sz="2000" dirty="0">
                <a:latin typeface="Alexandria"/>
              </a:rPr>
              <a:t>These are the criteria used to compare jobs, such as skills, effort, responsibility, and working conditions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b="1" dirty="0">
                <a:solidFill>
                  <a:srgbClr val="C00000"/>
                </a:solidFill>
                <a:latin typeface="Alexandria"/>
              </a:rPr>
              <a:t>Evaluate jobs:</a:t>
            </a:r>
            <a:r>
              <a:rPr lang="en-US" sz="2000" dirty="0">
                <a:solidFill>
                  <a:srgbClr val="C00000"/>
                </a:solidFill>
                <a:latin typeface="Alexandria"/>
              </a:rPr>
              <a:t> </a:t>
            </a:r>
            <a:r>
              <a:rPr lang="en-US" sz="2000" dirty="0">
                <a:latin typeface="Alexandria"/>
              </a:rPr>
              <a:t>The committee applies the chosen job evaluation method (ranking, classification, or point factor) to assess the relative worth of each job based on the compensable factors.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830997"/>
          </a:xfrm>
          <a:prstGeom prst="rect">
            <a:avLst/>
          </a:prstGeom>
          <a:noFill/>
        </p:spPr>
        <p:txBody>
          <a:bodyPr wrap="square" rtlCol="0">
            <a:spAutoFit/>
          </a:bodyPr>
          <a:lstStyle/>
          <a:p>
            <a:pPr algn="ctr"/>
            <a:r>
              <a:rPr lang="en-US" sz="2400" b="1" dirty="0" smtClean="0">
                <a:latin typeface="Alexandria"/>
              </a:rPr>
              <a:t>Job Evaluation </a:t>
            </a:r>
            <a:r>
              <a:rPr lang="en-US" sz="2400" b="1" dirty="0">
                <a:latin typeface="Alexandria"/>
              </a:rPr>
              <a:t>Committee’s responsibilities:</a:t>
            </a:r>
          </a:p>
          <a:p>
            <a:pPr algn="ctr"/>
            <a:endParaRPr lang="en-US" sz="2400" b="1" dirty="0">
              <a:latin typeface="Alexandria"/>
            </a:endParaRPr>
          </a:p>
        </p:txBody>
      </p:sp>
    </p:spTree>
    <p:extLst>
      <p:ext uri="{BB962C8B-B14F-4D97-AF65-F5344CB8AC3E}">
        <p14:creationId xmlns:p14="http://schemas.microsoft.com/office/powerpoint/2010/main" val="8928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Job Evaluation Methods</a:t>
            </a:r>
            <a:endParaRPr lang="en-US" sz="2400" dirty="0">
              <a:latin typeface="Alexandria"/>
            </a:endParaRPr>
          </a:p>
        </p:txBody>
      </p:sp>
      <p:pic>
        <p:nvPicPr>
          <p:cNvPr id="2" name="Picture 1"/>
          <p:cNvPicPr>
            <a:picLocks noChangeAspect="1"/>
          </p:cNvPicPr>
          <p:nvPr/>
        </p:nvPicPr>
        <p:blipFill>
          <a:blip r:embed="rId2"/>
          <a:stretch>
            <a:fillRect/>
          </a:stretch>
        </p:blipFill>
        <p:spPr>
          <a:xfrm>
            <a:off x="2380129" y="1859030"/>
            <a:ext cx="6723530" cy="3956836"/>
          </a:xfrm>
          <a:prstGeom prst="rect">
            <a:avLst/>
          </a:prstGeom>
        </p:spPr>
      </p:pic>
    </p:spTree>
    <p:extLst>
      <p:ext uri="{BB962C8B-B14F-4D97-AF65-F5344CB8AC3E}">
        <p14:creationId xmlns:p14="http://schemas.microsoft.com/office/powerpoint/2010/main" val="1701384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3346" y="1843190"/>
            <a:ext cx="2376372" cy="3113096"/>
          </a:xfrm>
          <a:prstGeom prst="rect">
            <a:avLst/>
          </a:prstGeom>
          <a:noFill/>
        </p:spPr>
        <p:txBody>
          <a:bodyPr wrap="square" rtlCol="0">
            <a:spAutoFit/>
          </a:bodyPr>
          <a:lstStyle/>
          <a:p>
            <a:pPr lvl="0"/>
            <a:r>
              <a:rPr lang="en-US" sz="2000" b="1" dirty="0" smtClean="0">
                <a:solidFill>
                  <a:srgbClr val="C00000"/>
                </a:solidFill>
              </a:rPr>
              <a:t>1- </a:t>
            </a:r>
            <a:r>
              <a:rPr lang="en-US" sz="2000" b="1" dirty="0" smtClean="0">
                <a:solidFill>
                  <a:srgbClr val="C00000"/>
                </a:solidFill>
                <a:latin typeface="Alexandria"/>
              </a:rPr>
              <a:t>Job </a:t>
            </a:r>
            <a:r>
              <a:rPr lang="en-US" sz="2000" b="1" dirty="0">
                <a:solidFill>
                  <a:srgbClr val="C00000"/>
                </a:solidFill>
                <a:latin typeface="Alexandria"/>
              </a:rPr>
              <a:t>Ranking:</a:t>
            </a:r>
            <a:r>
              <a:rPr lang="en-US" sz="2000" dirty="0">
                <a:solidFill>
                  <a:srgbClr val="C00000"/>
                </a:solidFill>
                <a:latin typeface="Alexandria"/>
              </a:rPr>
              <a:t> </a:t>
            </a:r>
            <a:endParaRPr lang="en-US" sz="2000" dirty="0" smtClean="0">
              <a:solidFill>
                <a:srgbClr val="C00000"/>
              </a:solidFill>
              <a:latin typeface="Alexandria"/>
            </a:endParaRPr>
          </a:p>
          <a:p>
            <a:pPr lvl="0">
              <a:lnSpc>
                <a:spcPct val="150000"/>
              </a:lnSpc>
            </a:pPr>
            <a:r>
              <a:rPr lang="en-US" sz="2000" dirty="0" smtClean="0">
                <a:latin typeface="Alexandria"/>
              </a:rPr>
              <a:t>A </a:t>
            </a:r>
            <a:r>
              <a:rPr lang="en-US" sz="2000" dirty="0">
                <a:latin typeface="Alexandria"/>
              </a:rPr>
              <a:t>simple method where jobs are ranked based on overall difficulty, suitable for </a:t>
            </a:r>
            <a:r>
              <a:rPr lang="en-US" sz="2000" dirty="0" smtClean="0">
                <a:latin typeface="Alexandria"/>
              </a:rPr>
              <a:t>- small </a:t>
            </a:r>
            <a:r>
              <a:rPr lang="en-US" sz="2000" dirty="0">
                <a:latin typeface="Alexandria"/>
              </a:rPr>
              <a:t>organizations.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smtClean="0">
                <a:latin typeface="Alexandria"/>
              </a:rPr>
              <a:t>Job Evaluation Methods- </a:t>
            </a:r>
            <a:r>
              <a:rPr lang="en-US" sz="2400" b="1" dirty="0">
                <a:latin typeface="Alexandria"/>
              </a:rPr>
              <a:t>Job </a:t>
            </a:r>
            <a:r>
              <a:rPr lang="en-US" sz="2400" b="1" dirty="0" smtClean="0">
                <a:latin typeface="Alexandria"/>
              </a:rPr>
              <a:t>Ranking</a:t>
            </a:r>
            <a:endParaRPr lang="en-US" sz="2400" dirty="0">
              <a:latin typeface="Alexandria"/>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5860" y="2133468"/>
            <a:ext cx="7093812" cy="3484129"/>
          </a:xfrm>
          <a:prstGeom prst="rect">
            <a:avLst/>
          </a:prstGeom>
        </p:spPr>
      </p:pic>
    </p:spTree>
    <p:extLst>
      <p:ext uri="{BB962C8B-B14F-4D97-AF65-F5344CB8AC3E}">
        <p14:creationId xmlns:p14="http://schemas.microsoft.com/office/powerpoint/2010/main" val="2013601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4093428"/>
          </a:xfrm>
          <a:prstGeom prst="rect">
            <a:avLst/>
          </a:prstGeom>
          <a:noFill/>
        </p:spPr>
        <p:txBody>
          <a:bodyPr wrap="square" rtlCol="0">
            <a:spAutoFit/>
          </a:bodyPr>
          <a:lstStyle/>
          <a:p>
            <a:r>
              <a:rPr lang="en-US" sz="2000" b="1" dirty="0">
                <a:solidFill>
                  <a:srgbClr val="C00000"/>
                </a:solidFill>
                <a:latin typeface="Alexandria"/>
              </a:rPr>
              <a:t>Advantages:</a:t>
            </a:r>
            <a:endParaRPr lang="en-US" sz="2000" dirty="0">
              <a:solidFill>
                <a:srgbClr val="C00000"/>
              </a:solidFill>
              <a:latin typeface="Alexandria"/>
            </a:endParaRPr>
          </a:p>
          <a:p>
            <a:pPr lvl="0"/>
            <a:r>
              <a:rPr lang="en-US" sz="2000" dirty="0">
                <a:latin typeface="Alexandria"/>
              </a:rPr>
              <a:t>Simple to understand and implement</a:t>
            </a:r>
          </a:p>
          <a:p>
            <a:pPr lvl="0"/>
            <a:r>
              <a:rPr lang="en-US" sz="2000" dirty="0">
                <a:latin typeface="Alexandria"/>
              </a:rPr>
              <a:t>Less time-consuming compared to other </a:t>
            </a:r>
            <a:r>
              <a:rPr lang="en-US" sz="2000" dirty="0" smtClean="0">
                <a:latin typeface="Alexandria"/>
              </a:rPr>
              <a:t>methods</a:t>
            </a:r>
          </a:p>
          <a:p>
            <a:pPr lvl="0"/>
            <a:endParaRPr lang="en-US" sz="2000" dirty="0">
              <a:latin typeface="Alexandria"/>
            </a:endParaRPr>
          </a:p>
          <a:p>
            <a:r>
              <a:rPr lang="en-US" sz="2000" b="1" dirty="0">
                <a:solidFill>
                  <a:srgbClr val="C00000"/>
                </a:solidFill>
                <a:latin typeface="Alexandria"/>
              </a:rPr>
              <a:t>Disadvantages:</a:t>
            </a:r>
            <a:endParaRPr lang="en-US" sz="2000" dirty="0">
              <a:solidFill>
                <a:srgbClr val="C00000"/>
              </a:solidFill>
              <a:latin typeface="Alexandria"/>
            </a:endParaRPr>
          </a:p>
          <a:p>
            <a:pPr lvl="0"/>
            <a:r>
              <a:rPr lang="en-US" sz="2000" dirty="0">
                <a:latin typeface="Alexandria"/>
              </a:rPr>
              <a:t>Relies on subjective judgments ("guesstimates")</a:t>
            </a:r>
          </a:p>
          <a:p>
            <a:pPr lvl="0"/>
            <a:r>
              <a:rPr lang="en-US" sz="2000" dirty="0">
                <a:latin typeface="Alexandria"/>
              </a:rPr>
              <a:t>Lacks quantification of job value differences (e.g., how much "more valuable" is one job compared to another</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Suitability:</a:t>
            </a:r>
            <a:endParaRPr lang="en-US" sz="2000" dirty="0">
              <a:solidFill>
                <a:srgbClr val="C00000"/>
              </a:solidFill>
              <a:latin typeface="Alexandria"/>
            </a:endParaRPr>
          </a:p>
          <a:p>
            <a:r>
              <a:rPr lang="en-US" sz="2000" dirty="0">
                <a:latin typeface="Alexandria"/>
              </a:rPr>
              <a:t>This method is best suited for small organizations that lack the resources for more complex systems.</a:t>
            </a:r>
          </a:p>
          <a:p>
            <a:pPr marL="34290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949824" y="1174102"/>
            <a:ext cx="8622901" cy="461665"/>
          </a:xfrm>
          <a:prstGeom prst="rect">
            <a:avLst/>
          </a:prstGeom>
          <a:noFill/>
        </p:spPr>
        <p:txBody>
          <a:bodyPr wrap="square" rtlCol="0">
            <a:spAutoFit/>
          </a:bodyPr>
          <a:lstStyle/>
          <a:p>
            <a:pPr lvl="0" algn="ctr"/>
            <a:r>
              <a:rPr lang="en-US" sz="2400" b="1" dirty="0">
                <a:latin typeface="Alexandria"/>
              </a:rPr>
              <a:t>Job Evaluation Methods- Job Ranking</a:t>
            </a:r>
            <a:endParaRPr lang="en-US" sz="2400" dirty="0">
              <a:latin typeface="Alexandria"/>
            </a:endParaRPr>
          </a:p>
        </p:txBody>
      </p:sp>
    </p:spTree>
    <p:extLst>
      <p:ext uri="{BB962C8B-B14F-4D97-AF65-F5344CB8AC3E}">
        <p14:creationId xmlns:p14="http://schemas.microsoft.com/office/powerpoint/2010/main" val="4064634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9" y="2146506"/>
            <a:ext cx="2101047" cy="3477875"/>
          </a:xfrm>
          <a:prstGeom prst="rect">
            <a:avLst/>
          </a:prstGeom>
          <a:noFill/>
        </p:spPr>
        <p:txBody>
          <a:bodyPr wrap="square" rtlCol="0">
            <a:spAutoFit/>
          </a:bodyPr>
          <a:lstStyle/>
          <a:p>
            <a:r>
              <a:rPr lang="en-US" sz="2000" dirty="0" smtClean="0">
                <a:solidFill>
                  <a:srgbClr val="C00000"/>
                </a:solidFill>
                <a:latin typeface="Alexandria"/>
              </a:rPr>
              <a:t>2-</a:t>
            </a:r>
            <a:r>
              <a:rPr lang="en-US" sz="2000" b="1" dirty="0">
                <a:solidFill>
                  <a:srgbClr val="C00000"/>
                </a:solidFill>
                <a:latin typeface="Alexandria"/>
              </a:rPr>
              <a:t>Job Classification:</a:t>
            </a:r>
            <a:r>
              <a:rPr lang="en-US" sz="2000" dirty="0">
                <a:solidFill>
                  <a:srgbClr val="C00000"/>
                </a:solidFill>
                <a:latin typeface="Alexandria"/>
              </a:rPr>
              <a:t> </a:t>
            </a:r>
            <a:endParaRPr lang="en-US" sz="2000" dirty="0" smtClean="0">
              <a:solidFill>
                <a:srgbClr val="C00000"/>
              </a:solidFill>
              <a:latin typeface="Alexandria"/>
            </a:endParaRPr>
          </a:p>
          <a:p>
            <a:endParaRPr lang="en-US" sz="2000" dirty="0">
              <a:solidFill>
                <a:srgbClr val="C00000"/>
              </a:solidFill>
              <a:latin typeface="Alexandria"/>
            </a:endParaRPr>
          </a:p>
          <a:p>
            <a:r>
              <a:rPr lang="en-US" sz="2000" dirty="0" smtClean="0">
                <a:latin typeface="Alexandria"/>
              </a:rPr>
              <a:t>Groups </a:t>
            </a:r>
            <a:r>
              <a:rPr lang="en-US" sz="2000" dirty="0">
                <a:latin typeface="Alexandria"/>
              </a:rPr>
              <a:t>similar jobs into classes or grades, offering a more structured approach than ranking.</a:t>
            </a:r>
          </a:p>
          <a:p>
            <a:pPr lvl="0"/>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smtClean="0">
                <a:latin typeface="Alexandria"/>
              </a:rPr>
              <a:t>Job Evaluation Methods- </a:t>
            </a:r>
            <a:r>
              <a:rPr lang="en-US" sz="2400" b="1" dirty="0">
                <a:latin typeface="Alexandria"/>
              </a:rPr>
              <a:t>Job </a:t>
            </a:r>
            <a:r>
              <a:rPr lang="en-US" sz="2400" b="1" dirty="0" smtClean="0">
                <a:latin typeface="Alexandria"/>
              </a:rPr>
              <a:t>Classification</a:t>
            </a:r>
            <a:endParaRPr lang="en-US" sz="2400" dirty="0">
              <a:latin typeface="Alexandria"/>
            </a:endParaRPr>
          </a:p>
        </p:txBody>
      </p:sp>
      <p:pic>
        <p:nvPicPr>
          <p:cNvPr id="9" name="Picture 8">
            <a:extLst>
              <a:ext uri="{FF2B5EF4-FFF2-40B4-BE49-F238E27FC236}">
                <a16:creationId xmlns:a16="http://schemas.microsoft.com/office/drawing/2014/main" xmlns="" id="{07F266AB-11D4-4991-B9B8-D9BAEFADB29F}"/>
              </a:ext>
            </a:extLst>
          </p:cNvPr>
          <p:cNvPicPr>
            <a:picLocks noChangeAspect="1"/>
          </p:cNvPicPr>
          <p:nvPr/>
        </p:nvPicPr>
        <p:blipFill>
          <a:blip r:embed="rId2"/>
          <a:stretch>
            <a:fillRect/>
          </a:stretch>
        </p:blipFill>
        <p:spPr>
          <a:xfrm>
            <a:off x="3211252" y="2133468"/>
            <a:ext cx="8017041" cy="3756343"/>
          </a:xfrm>
          <a:prstGeom prst="rect">
            <a:avLst/>
          </a:prstGeom>
        </p:spPr>
      </p:pic>
    </p:spTree>
    <p:extLst>
      <p:ext uri="{BB962C8B-B14F-4D97-AF65-F5344CB8AC3E}">
        <p14:creationId xmlns:p14="http://schemas.microsoft.com/office/powerpoint/2010/main" val="1731411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2862322"/>
          </a:xfrm>
          <a:prstGeom prst="rect">
            <a:avLst/>
          </a:prstGeom>
          <a:noFill/>
        </p:spPr>
        <p:txBody>
          <a:bodyPr wrap="square" rtlCol="0">
            <a:spAutoFit/>
          </a:bodyPr>
          <a:lstStyle/>
          <a:p>
            <a:r>
              <a:rPr lang="en-US" sz="2000" b="1" dirty="0">
                <a:solidFill>
                  <a:srgbClr val="C00000"/>
                </a:solidFill>
                <a:latin typeface="Alexandria"/>
              </a:rPr>
              <a:t>Advantages:</a:t>
            </a:r>
            <a:endParaRPr lang="en-US" sz="2000" dirty="0">
              <a:solidFill>
                <a:srgbClr val="C00000"/>
              </a:solidFill>
              <a:latin typeface="Alexandria"/>
            </a:endParaRPr>
          </a:p>
          <a:p>
            <a:pPr marL="342900" lvl="0" indent="-342900">
              <a:lnSpc>
                <a:spcPct val="150000"/>
              </a:lnSpc>
              <a:buFont typeface="Wingdings" panose="05000000000000000000" pitchFamily="2" charset="2"/>
              <a:buChar char="q"/>
            </a:pPr>
            <a:r>
              <a:rPr lang="en-US" sz="2000" dirty="0">
                <a:latin typeface="Alexandria"/>
              </a:rPr>
              <a:t>Simple to understand and implement</a:t>
            </a:r>
          </a:p>
          <a:p>
            <a:pPr marL="342900" lvl="0" indent="-342900">
              <a:lnSpc>
                <a:spcPct val="150000"/>
              </a:lnSpc>
              <a:buFont typeface="Wingdings" panose="05000000000000000000" pitchFamily="2" charset="2"/>
              <a:buChar char="q"/>
            </a:pPr>
            <a:r>
              <a:rPr lang="en-US" sz="2000" dirty="0">
                <a:latin typeface="Alexandria"/>
              </a:rPr>
              <a:t>Reduces the number of pay rates to </a:t>
            </a:r>
            <a:r>
              <a:rPr lang="en-US" sz="2000" dirty="0" smtClean="0">
                <a:latin typeface="Alexandria"/>
              </a:rPr>
              <a:t>manage</a:t>
            </a:r>
          </a:p>
          <a:p>
            <a:pPr lvl="0"/>
            <a:endParaRPr lang="en-US" sz="2000" dirty="0">
              <a:latin typeface="Alexandria"/>
            </a:endParaRPr>
          </a:p>
          <a:p>
            <a:r>
              <a:rPr lang="en-US" sz="2000" b="1" dirty="0">
                <a:solidFill>
                  <a:srgbClr val="C00000"/>
                </a:solidFill>
                <a:latin typeface="Alexandria"/>
              </a:rPr>
              <a:t>Disadvantages:</a:t>
            </a:r>
            <a:endParaRPr lang="en-US" sz="2000" dirty="0">
              <a:solidFill>
                <a:srgbClr val="C00000"/>
              </a:solidFill>
              <a:latin typeface="Alexandria"/>
            </a:endParaRPr>
          </a:p>
          <a:p>
            <a:pPr marL="342900" lvl="0" indent="-342900">
              <a:lnSpc>
                <a:spcPct val="150000"/>
              </a:lnSpc>
              <a:buFont typeface="Wingdings" panose="05000000000000000000" pitchFamily="2" charset="2"/>
              <a:buChar char="q"/>
            </a:pPr>
            <a:r>
              <a:rPr lang="en-US" sz="2000" dirty="0">
                <a:latin typeface="Alexandria"/>
              </a:rPr>
              <a:t>Can be subjective and inconsistent</a:t>
            </a:r>
          </a:p>
          <a:p>
            <a:pPr marL="342900" lvl="0" indent="-342900">
              <a:lnSpc>
                <a:spcPct val="150000"/>
              </a:lnSpc>
              <a:buFont typeface="Wingdings" panose="05000000000000000000" pitchFamily="2" charset="2"/>
              <a:buChar char="q"/>
            </a:pPr>
            <a:r>
              <a:rPr lang="en-US" sz="2000" dirty="0">
                <a:latin typeface="Alexandria"/>
              </a:rPr>
              <a:t>Less precise in determining pay differentials between jobs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949824" y="1174102"/>
            <a:ext cx="8622901" cy="461665"/>
          </a:xfrm>
          <a:prstGeom prst="rect">
            <a:avLst/>
          </a:prstGeom>
          <a:noFill/>
        </p:spPr>
        <p:txBody>
          <a:bodyPr wrap="square" rtlCol="0">
            <a:spAutoFit/>
          </a:bodyPr>
          <a:lstStyle/>
          <a:p>
            <a:pPr lvl="0"/>
            <a:r>
              <a:rPr lang="en-US" sz="2400" b="1" dirty="0">
                <a:latin typeface="Alexandria"/>
              </a:rPr>
              <a:t>Job Evaluation Methods- Job Classification</a:t>
            </a:r>
            <a:endParaRPr lang="en-US" sz="2400" dirty="0">
              <a:latin typeface="Alexandria"/>
            </a:endParaRPr>
          </a:p>
        </p:txBody>
      </p:sp>
    </p:spTree>
    <p:extLst>
      <p:ext uri="{BB962C8B-B14F-4D97-AF65-F5344CB8AC3E}">
        <p14:creationId xmlns:p14="http://schemas.microsoft.com/office/powerpoint/2010/main" val="3183946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70241" y="1998588"/>
            <a:ext cx="2524288" cy="3170099"/>
          </a:xfrm>
          <a:prstGeom prst="rect">
            <a:avLst/>
          </a:prstGeom>
          <a:noFill/>
        </p:spPr>
        <p:txBody>
          <a:bodyPr wrap="square" rtlCol="0">
            <a:spAutoFit/>
          </a:bodyPr>
          <a:lstStyle/>
          <a:p>
            <a:pPr lvl="0"/>
            <a:r>
              <a:rPr lang="en-US" sz="2000" b="1" dirty="0" smtClean="0">
                <a:solidFill>
                  <a:srgbClr val="C00000"/>
                </a:solidFill>
              </a:rPr>
              <a:t>3. </a:t>
            </a:r>
            <a:r>
              <a:rPr lang="en-US" sz="2000" b="1" dirty="0" smtClean="0">
                <a:solidFill>
                  <a:srgbClr val="C00000"/>
                </a:solidFill>
                <a:latin typeface="Alexandria"/>
              </a:rPr>
              <a:t>Factor </a:t>
            </a:r>
            <a:r>
              <a:rPr lang="en-US" sz="2000" b="1" dirty="0">
                <a:solidFill>
                  <a:srgbClr val="C00000"/>
                </a:solidFill>
                <a:latin typeface="Alexandria"/>
              </a:rPr>
              <a:t>Comparison:</a:t>
            </a:r>
            <a:r>
              <a:rPr lang="en-US" sz="2000" dirty="0">
                <a:solidFill>
                  <a:srgbClr val="C00000"/>
                </a:solidFill>
                <a:latin typeface="Alexandria"/>
              </a:rPr>
              <a:t> </a:t>
            </a:r>
            <a:endParaRPr lang="en-US" sz="2000" dirty="0" smtClean="0">
              <a:solidFill>
                <a:srgbClr val="C00000"/>
              </a:solidFill>
              <a:latin typeface="Alexandria"/>
            </a:endParaRPr>
          </a:p>
          <a:p>
            <a:pPr lvl="0"/>
            <a:endParaRPr lang="en-US" sz="2000" dirty="0">
              <a:latin typeface="Alexandria"/>
            </a:endParaRPr>
          </a:p>
          <a:p>
            <a:pPr lvl="0"/>
            <a:r>
              <a:rPr lang="en-US" sz="2000" dirty="0" smtClean="0">
                <a:latin typeface="Alexandria"/>
              </a:rPr>
              <a:t>Compares </a:t>
            </a:r>
            <a:r>
              <a:rPr lang="en-US" sz="2000" dirty="0">
                <a:latin typeface="Alexandria"/>
              </a:rPr>
              <a:t>jobs based on factors like responsibility, skills, and effort to determine relative pay.</a:t>
            </a:r>
          </a:p>
          <a:p>
            <a:pPr lvl="0"/>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smtClean="0">
                <a:latin typeface="Alexandria"/>
              </a:rPr>
              <a:t>Job Evaluation Methods- Factor Comparison</a:t>
            </a:r>
            <a:endParaRPr lang="en-US" sz="2400" dirty="0">
              <a:latin typeface="Alexandria"/>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8303" y="2133467"/>
            <a:ext cx="7495110" cy="3326039"/>
          </a:xfrm>
          <a:prstGeom prst="rect">
            <a:avLst/>
          </a:prstGeom>
        </p:spPr>
      </p:pic>
    </p:spTree>
    <p:extLst>
      <p:ext uri="{BB962C8B-B14F-4D97-AF65-F5344CB8AC3E}">
        <p14:creationId xmlns:p14="http://schemas.microsoft.com/office/powerpoint/2010/main" val="3392907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2862322"/>
          </a:xfrm>
          <a:prstGeom prst="rect">
            <a:avLst/>
          </a:prstGeom>
          <a:noFill/>
        </p:spPr>
        <p:txBody>
          <a:bodyPr wrap="square" rtlCol="0">
            <a:spAutoFit/>
          </a:bodyPr>
          <a:lstStyle/>
          <a:p>
            <a:r>
              <a:rPr lang="en-US" sz="2000" b="1" dirty="0">
                <a:solidFill>
                  <a:srgbClr val="C00000"/>
                </a:solidFill>
                <a:latin typeface="Alexandria"/>
              </a:rPr>
              <a:t>Advantages:</a:t>
            </a:r>
            <a:endParaRPr lang="en-US" sz="2000" dirty="0">
              <a:solidFill>
                <a:srgbClr val="C00000"/>
              </a:solidFill>
              <a:latin typeface="Alexandria"/>
            </a:endParaRPr>
          </a:p>
          <a:p>
            <a:pPr marL="342900" lvl="0" indent="-342900">
              <a:lnSpc>
                <a:spcPct val="150000"/>
              </a:lnSpc>
              <a:buFont typeface="Wingdings" panose="05000000000000000000" pitchFamily="2" charset="2"/>
              <a:buChar char="q"/>
            </a:pPr>
            <a:r>
              <a:rPr lang="en-US" sz="2000" dirty="0">
                <a:latin typeface="Alexandria"/>
              </a:rPr>
              <a:t>Simple to understand and implement</a:t>
            </a:r>
          </a:p>
          <a:p>
            <a:pPr marL="342900" lvl="0" indent="-342900">
              <a:lnSpc>
                <a:spcPct val="150000"/>
              </a:lnSpc>
              <a:buFont typeface="Wingdings" panose="05000000000000000000" pitchFamily="2" charset="2"/>
              <a:buChar char="q"/>
            </a:pPr>
            <a:r>
              <a:rPr lang="en-US" sz="2000" dirty="0">
                <a:latin typeface="Alexandria"/>
              </a:rPr>
              <a:t>Reduces the number of pay rates to </a:t>
            </a:r>
            <a:r>
              <a:rPr lang="en-US" sz="2000" dirty="0" smtClean="0">
                <a:latin typeface="Alexandria"/>
              </a:rPr>
              <a:t>manage</a:t>
            </a:r>
          </a:p>
          <a:p>
            <a:pPr lvl="0"/>
            <a:endParaRPr lang="en-US" sz="2000" dirty="0">
              <a:latin typeface="Alexandria"/>
            </a:endParaRPr>
          </a:p>
          <a:p>
            <a:r>
              <a:rPr lang="en-US" sz="2000" b="1" dirty="0">
                <a:solidFill>
                  <a:srgbClr val="C00000"/>
                </a:solidFill>
                <a:latin typeface="Alexandria"/>
              </a:rPr>
              <a:t>Disadvantages:</a:t>
            </a:r>
            <a:endParaRPr lang="en-US" sz="2000" dirty="0">
              <a:solidFill>
                <a:srgbClr val="C00000"/>
              </a:solidFill>
              <a:latin typeface="Alexandria"/>
            </a:endParaRPr>
          </a:p>
          <a:p>
            <a:pPr marL="342900" lvl="0" indent="-342900">
              <a:lnSpc>
                <a:spcPct val="150000"/>
              </a:lnSpc>
              <a:buFont typeface="Wingdings" panose="05000000000000000000" pitchFamily="2" charset="2"/>
              <a:buChar char="q"/>
            </a:pPr>
            <a:r>
              <a:rPr lang="en-US" sz="2000" dirty="0">
                <a:latin typeface="Alexandria"/>
              </a:rPr>
              <a:t>Can be subjective and inconsistent</a:t>
            </a:r>
          </a:p>
          <a:p>
            <a:pPr marL="342900" lvl="0" indent="-342900">
              <a:lnSpc>
                <a:spcPct val="150000"/>
              </a:lnSpc>
              <a:buFont typeface="Wingdings" panose="05000000000000000000" pitchFamily="2" charset="2"/>
              <a:buChar char="q"/>
            </a:pPr>
            <a:r>
              <a:rPr lang="en-US" sz="2000" dirty="0">
                <a:latin typeface="Alexandria"/>
              </a:rPr>
              <a:t>Less precise in determining pay differentials between jobs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949824" y="1174102"/>
            <a:ext cx="8622901" cy="461665"/>
          </a:xfrm>
          <a:prstGeom prst="rect">
            <a:avLst/>
          </a:prstGeom>
          <a:noFill/>
        </p:spPr>
        <p:txBody>
          <a:bodyPr wrap="square" rtlCol="0">
            <a:spAutoFit/>
          </a:bodyPr>
          <a:lstStyle/>
          <a:p>
            <a:pPr lvl="0"/>
            <a:r>
              <a:rPr lang="en-US" sz="2400" b="1" dirty="0">
                <a:latin typeface="Alexandria"/>
              </a:rPr>
              <a:t>Job Evaluation Methods- Job Classification</a:t>
            </a:r>
            <a:endParaRPr lang="en-US" sz="2400" dirty="0">
              <a:latin typeface="Alexandria"/>
            </a:endParaRPr>
          </a:p>
        </p:txBody>
      </p:sp>
    </p:spTree>
    <p:extLst>
      <p:ext uri="{BB962C8B-B14F-4D97-AF65-F5344CB8AC3E}">
        <p14:creationId xmlns:p14="http://schemas.microsoft.com/office/powerpoint/2010/main" val="3289462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70241" y="2025482"/>
            <a:ext cx="2806678" cy="3477875"/>
          </a:xfrm>
          <a:prstGeom prst="rect">
            <a:avLst/>
          </a:prstGeom>
          <a:noFill/>
        </p:spPr>
        <p:txBody>
          <a:bodyPr wrap="square" rtlCol="0">
            <a:spAutoFit/>
          </a:bodyPr>
          <a:lstStyle/>
          <a:p>
            <a:r>
              <a:rPr lang="en-US" sz="2000" b="1" dirty="0" smtClean="0">
                <a:solidFill>
                  <a:srgbClr val="C00000"/>
                </a:solidFill>
              </a:rPr>
              <a:t>4. </a:t>
            </a:r>
            <a:r>
              <a:rPr lang="en-US" sz="2000" b="1" dirty="0" smtClean="0">
                <a:solidFill>
                  <a:srgbClr val="C00000"/>
                </a:solidFill>
                <a:latin typeface="Alexandria"/>
              </a:rPr>
              <a:t>Point Method:</a:t>
            </a:r>
            <a:r>
              <a:rPr lang="en-US" sz="2000" dirty="0" smtClean="0">
                <a:solidFill>
                  <a:srgbClr val="C00000"/>
                </a:solidFill>
                <a:latin typeface="Alexandria"/>
              </a:rPr>
              <a:t> </a:t>
            </a:r>
          </a:p>
          <a:p>
            <a:r>
              <a:rPr lang="en-US" sz="2000" dirty="0" smtClean="0">
                <a:latin typeface="Alexandria"/>
              </a:rPr>
              <a:t>A </a:t>
            </a:r>
            <a:r>
              <a:rPr lang="en-US" sz="2000" dirty="0">
                <a:latin typeface="Alexandria"/>
              </a:rPr>
              <a:t>quantitative method assigning points to job factors like skills, responsibilities, and working conditions to determine pay. The </a:t>
            </a:r>
            <a:r>
              <a:rPr lang="en-US" sz="2000" b="1" dirty="0">
                <a:latin typeface="Alexandria"/>
              </a:rPr>
              <a:t>Hay Plan</a:t>
            </a:r>
            <a:r>
              <a:rPr lang="en-US" sz="2000" dirty="0">
                <a:latin typeface="Alexandria"/>
              </a:rPr>
              <a:t> is a popular point </a:t>
            </a:r>
            <a:r>
              <a:rPr lang="en-US" sz="2000" dirty="0" smtClean="0">
                <a:latin typeface="Alexandria"/>
              </a:rPr>
              <a:t>system.</a:t>
            </a:r>
            <a:endParaRPr lang="en-US" sz="2000" dirty="0">
              <a:latin typeface="Alexandria"/>
            </a:endParaRPr>
          </a:p>
          <a:p>
            <a:pPr lvl="0"/>
            <a:endParaRPr lang="en-US" sz="2000" dirty="0">
              <a:latin typeface="Alexandria"/>
            </a:endParaRPr>
          </a:p>
          <a:p>
            <a:pPr lvl="0"/>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smtClean="0">
                <a:latin typeface="Alexandria"/>
              </a:rPr>
              <a:t>Job Evaluation Methods- Point Method</a:t>
            </a:r>
            <a:endParaRPr lang="en-US" sz="2400" dirty="0">
              <a:latin typeface="Alexandria"/>
            </a:endParaRPr>
          </a:p>
        </p:txBody>
      </p:sp>
      <p:pic>
        <p:nvPicPr>
          <p:cNvPr id="9" name="Picture 8">
            <a:extLst>
              <a:ext uri="{FF2B5EF4-FFF2-40B4-BE49-F238E27FC236}">
                <a16:creationId xmlns:a16="http://schemas.microsoft.com/office/drawing/2014/main" xmlns="" id="{99D0D8FD-39ED-4B43-BE7E-714992B6BB69}"/>
              </a:ext>
            </a:extLst>
          </p:cNvPr>
          <p:cNvPicPr>
            <a:picLocks noChangeAspect="1"/>
          </p:cNvPicPr>
          <p:nvPr/>
        </p:nvPicPr>
        <p:blipFill>
          <a:blip r:embed="rId2"/>
          <a:stretch>
            <a:fillRect/>
          </a:stretch>
        </p:blipFill>
        <p:spPr>
          <a:xfrm>
            <a:off x="3576919" y="1808581"/>
            <a:ext cx="7925359" cy="4199395"/>
          </a:xfrm>
          <a:prstGeom prst="rect">
            <a:avLst/>
          </a:prstGeom>
        </p:spPr>
      </p:pic>
    </p:spTree>
    <p:extLst>
      <p:ext uri="{BB962C8B-B14F-4D97-AF65-F5344CB8AC3E}">
        <p14:creationId xmlns:p14="http://schemas.microsoft.com/office/powerpoint/2010/main" val="454517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36437" y="1867416"/>
            <a:ext cx="10434483" cy="4401205"/>
          </a:xfrm>
          <a:prstGeom prst="rect">
            <a:avLst/>
          </a:prstGeom>
          <a:noFill/>
        </p:spPr>
        <p:txBody>
          <a:bodyPr wrap="square" rtlCol="0">
            <a:spAutoFit/>
          </a:bodyPr>
          <a:lstStyle/>
          <a:p>
            <a:pPr>
              <a:lnSpc>
                <a:spcPct val="150000"/>
              </a:lnSpc>
            </a:pPr>
            <a:r>
              <a:rPr lang="en-US" sz="2000" b="1" dirty="0">
                <a:solidFill>
                  <a:srgbClr val="C00000"/>
                </a:solidFill>
                <a:latin typeface="Alexandria"/>
              </a:rPr>
              <a:t>Advantages:</a:t>
            </a:r>
            <a:endParaRPr lang="en-US" sz="2000" dirty="0">
              <a:solidFill>
                <a:srgbClr val="C00000"/>
              </a:solidFill>
              <a:latin typeface="Alexandria"/>
            </a:endParaRPr>
          </a:p>
          <a:p>
            <a:pPr marL="342900" lvl="0" indent="-342900">
              <a:lnSpc>
                <a:spcPct val="150000"/>
              </a:lnSpc>
              <a:buFont typeface="Wingdings" panose="05000000000000000000" pitchFamily="2" charset="2"/>
              <a:buChar char="q"/>
            </a:pPr>
            <a:r>
              <a:rPr lang="en-US" sz="2000" dirty="0">
                <a:latin typeface="Alexandria"/>
              </a:rPr>
              <a:t>More precise in determining pay differences between jobs</a:t>
            </a:r>
          </a:p>
          <a:p>
            <a:pPr marL="342900" lvl="0" indent="-342900">
              <a:lnSpc>
                <a:spcPct val="150000"/>
              </a:lnSpc>
              <a:buFont typeface="Wingdings" panose="05000000000000000000" pitchFamily="2" charset="2"/>
              <a:buChar char="q"/>
            </a:pPr>
            <a:r>
              <a:rPr lang="en-US" sz="2000" dirty="0">
                <a:latin typeface="Alexandria"/>
              </a:rPr>
              <a:t>Provides a quantitative basis for pay </a:t>
            </a:r>
            <a:r>
              <a:rPr lang="en-US" sz="2000" dirty="0" smtClean="0">
                <a:latin typeface="Alexandria"/>
              </a:rPr>
              <a:t>decisions</a:t>
            </a:r>
          </a:p>
          <a:p>
            <a:pPr>
              <a:lnSpc>
                <a:spcPct val="150000"/>
              </a:lnSpc>
            </a:pPr>
            <a:r>
              <a:rPr lang="en-US" sz="2000" b="1" dirty="0" smtClean="0">
                <a:solidFill>
                  <a:srgbClr val="C00000"/>
                </a:solidFill>
                <a:latin typeface="Alexandria"/>
              </a:rPr>
              <a:t>Disadvantages</a:t>
            </a:r>
            <a:r>
              <a:rPr lang="en-US" sz="2000" b="1" dirty="0">
                <a:solidFill>
                  <a:srgbClr val="C00000"/>
                </a:solidFill>
                <a:latin typeface="Alexandria"/>
              </a:rPr>
              <a:t>:</a:t>
            </a:r>
            <a:endParaRPr lang="en-US" sz="2000" dirty="0">
              <a:solidFill>
                <a:srgbClr val="C00000"/>
              </a:solidFill>
              <a:latin typeface="Alexandria"/>
            </a:endParaRPr>
          </a:p>
          <a:p>
            <a:pPr marL="342900" lvl="0" indent="-342900">
              <a:lnSpc>
                <a:spcPct val="150000"/>
              </a:lnSpc>
              <a:buFont typeface="Wingdings" panose="05000000000000000000" pitchFamily="2" charset="2"/>
              <a:buChar char="q"/>
            </a:pPr>
            <a:r>
              <a:rPr lang="en-US" sz="2000" dirty="0">
                <a:latin typeface="Alexandria"/>
              </a:rPr>
              <a:t>Can be time-consuming and complex to develop and implement</a:t>
            </a:r>
          </a:p>
          <a:p>
            <a:pPr marL="342900" lvl="0" indent="-342900">
              <a:buFont typeface="Wingdings" panose="05000000000000000000" pitchFamily="2" charset="2"/>
              <a:buChar char="q"/>
            </a:pPr>
            <a:r>
              <a:rPr lang="en-US" sz="2000" dirty="0">
                <a:latin typeface="Alexandria"/>
              </a:rPr>
              <a:t>Requires careful job analysis and </a:t>
            </a:r>
            <a:r>
              <a:rPr lang="en-US" sz="2000" dirty="0" smtClean="0">
                <a:latin typeface="Alexandria"/>
              </a:rPr>
              <a:t>evaluation</a:t>
            </a:r>
          </a:p>
          <a:p>
            <a:pPr marL="342900" lvl="0" indent="-342900">
              <a:buFont typeface="Wingdings" panose="05000000000000000000" pitchFamily="2" charset="2"/>
              <a:buChar char="q"/>
            </a:pPr>
            <a:endParaRPr lang="en-US" sz="2000" dirty="0">
              <a:latin typeface="Alexandria"/>
            </a:endParaRPr>
          </a:p>
          <a:p>
            <a:r>
              <a:rPr lang="en-US" sz="2000" b="1" dirty="0">
                <a:solidFill>
                  <a:srgbClr val="C00000"/>
                </a:solidFill>
                <a:latin typeface="Alexandria"/>
              </a:rPr>
              <a:t>Packaged Point Plans: </a:t>
            </a:r>
            <a:r>
              <a:rPr lang="en-US" sz="2000" dirty="0" smtClean="0">
                <a:latin typeface="Alexandria"/>
              </a:rPr>
              <a:t>Many </a:t>
            </a:r>
            <a:r>
              <a:rPr lang="en-US" sz="2000" dirty="0">
                <a:latin typeface="Alexandria"/>
              </a:rPr>
              <a:t>organizations use pre-developed point plans, such as those offered by the Hay Group, which provide standardized compensable factors, degree definitions, and point values.</a:t>
            </a:r>
          </a:p>
          <a:p>
            <a:pPr marL="342900" lvl="0" indent="-342900">
              <a:lnSpc>
                <a:spcPct val="150000"/>
              </a:lnSpc>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949824" y="1174102"/>
            <a:ext cx="8622901" cy="461665"/>
          </a:xfrm>
          <a:prstGeom prst="rect">
            <a:avLst/>
          </a:prstGeom>
          <a:noFill/>
        </p:spPr>
        <p:txBody>
          <a:bodyPr wrap="square" rtlCol="0">
            <a:spAutoFit/>
          </a:bodyPr>
          <a:lstStyle/>
          <a:p>
            <a:pPr lvl="0" algn="ctr"/>
            <a:r>
              <a:rPr lang="en-US" sz="2400" b="1" dirty="0">
                <a:latin typeface="Alexandria"/>
              </a:rPr>
              <a:t>Job Evaluation Methods- Point Method</a:t>
            </a:r>
            <a:endParaRPr lang="en-US" sz="2400" dirty="0">
              <a:latin typeface="Alexandria"/>
            </a:endParaRPr>
          </a:p>
        </p:txBody>
      </p:sp>
    </p:spTree>
    <p:extLst>
      <p:ext uri="{BB962C8B-B14F-4D97-AF65-F5344CB8AC3E}">
        <p14:creationId xmlns:p14="http://schemas.microsoft.com/office/powerpoint/2010/main" val="571235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ct val="50000"/>
              </a:spcBef>
              <a:spcAft>
                <a:spcPts val="0"/>
              </a:spcAft>
              <a:buClrTx/>
              <a:buSzTx/>
              <a:tabLst/>
              <a:defRPr/>
            </a:pPr>
            <a:r>
              <a:rPr lang="en-US" sz="2400" b="1" dirty="0">
                <a:solidFill>
                  <a:srgbClr val="C00000"/>
                </a:solidFill>
                <a:latin typeface="Alexandria"/>
              </a:rPr>
              <a:t>What Determines Executive Pay?</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CEO pay is set by the board of directors taking into account factors such as the business strategy, corporate trends, and where they want to be in the  short and long term.</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CEOs can have considerable influence over the boards that determine their pay.</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Firms pay CEOs based on the complexity of the jobs they fill.</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Shareholder activism and government oversight have tightened the restrictions on what companies pay top executives.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Boards are reducing the relative importance of base salary while boosting the emphasis on performance-based pay.</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34319" y="845643"/>
            <a:ext cx="7592550" cy="461665"/>
          </a:xfrm>
          <a:prstGeom prst="rect">
            <a:avLst/>
          </a:prstGeom>
          <a:noFill/>
        </p:spPr>
        <p:txBody>
          <a:bodyPr wrap="square" rtlCol="0">
            <a:spAutoFit/>
          </a:bodyPr>
          <a:lstStyle/>
          <a:p>
            <a:pPr algn="ctr"/>
            <a:r>
              <a:rPr lang="en-US" sz="2400" dirty="0">
                <a:latin typeface="Alexandria"/>
              </a:rPr>
              <a:t>Pricing Managerial </a:t>
            </a:r>
            <a:r>
              <a:rPr lang="en-US" sz="2400" dirty="0" smtClean="0">
                <a:latin typeface="Alexandria"/>
              </a:rPr>
              <a:t>Jobs</a:t>
            </a:r>
            <a:endParaRPr lang="en-US" sz="2400" dirty="0">
              <a:latin typeface="Alexandria"/>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9691345" y="645789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3807803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chemeClr val="tx1"/>
                </a:solidFill>
              </a:rPr>
              <a:t>Executive </a:t>
            </a:r>
            <a:r>
              <a:rPr lang="en-US" sz="2400" dirty="0">
                <a:solidFill>
                  <a:schemeClr val="tx1"/>
                </a:solidFill>
              </a:rPr>
              <a:t>compensation packages typically comprise four main elements</a:t>
            </a:r>
            <a:r>
              <a:rPr lang="en-US" sz="2400" dirty="0" smtClean="0">
                <a:solidFill>
                  <a:schemeClr val="tx1"/>
                </a:solidFill>
              </a:rPr>
              <a:t>:</a:t>
            </a:r>
            <a:endParaRPr lang="en-US" sz="2400" dirty="0">
              <a:solidFill>
                <a:schemeClr val="tx1"/>
              </a:solidFill>
            </a:endParaRPr>
          </a:p>
          <a:p>
            <a:pPr lvl="0"/>
            <a:r>
              <a:rPr lang="en-US" sz="2400" b="1" dirty="0">
                <a:solidFill>
                  <a:srgbClr val="C00000"/>
                </a:solidFill>
              </a:rPr>
              <a:t>Base Pay:</a:t>
            </a:r>
            <a:r>
              <a:rPr lang="en-US" sz="2400" dirty="0">
                <a:solidFill>
                  <a:srgbClr val="C00000"/>
                </a:solidFill>
              </a:rPr>
              <a:t> </a:t>
            </a:r>
            <a:r>
              <a:rPr lang="en-US" sz="2400" dirty="0">
                <a:solidFill>
                  <a:schemeClr val="tx1"/>
                </a:solidFill>
              </a:rPr>
              <a:t>Includes fixed salary and guaranteed bonuses.</a:t>
            </a:r>
          </a:p>
          <a:p>
            <a:pPr lvl="0"/>
            <a:r>
              <a:rPr lang="en-US" sz="2400" b="1" dirty="0">
                <a:solidFill>
                  <a:srgbClr val="C00000"/>
                </a:solidFill>
              </a:rPr>
              <a:t>Short-Term Incentives:</a:t>
            </a:r>
            <a:r>
              <a:rPr lang="en-US" sz="2400" dirty="0">
                <a:solidFill>
                  <a:srgbClr val="C00000"/>
                </a:solidFill>
              </a:rPr>
              <a:t> </a:t>
            </a:r>
            <a:r>
              <a:rPr lang="en-US" sz="2400" dirty="0">
                <a:solidFill>
                  <a:schemeClr val="tx1"/>
                </a:solidFill>
              </a:rPr>
              <a:t>Cash or stock bonuses for achieving short-term goals.</a:t>
            </a:r>
          </a:p>
          <a:p>
            <a:pPr lvl="0"/>
            <a:r>
              <a:rPr lang="en-US" sz="2400" b="1" dirty="0">
                <a:solidFill>
                  <a:srgbClr val="C00000"/>
                </a:solidFill>
              </a:rPr>
              <a:t>Long-Term Incentives:</a:t>
            </a:r>
            <a:r>
              <a:rPr lang="en-US" sz="2400" dirty="0">
                <a:solidFill>
                  <a:srgbClr val="C00000"/>
                </a:solidFill>
              </a:rPr>
              <a:t> </a:t>
            </a:r>
            <a:r>
              <a:rPr lang="en-US" sz="2400" dirty="0">
                <a:solidFill>
                  <a:schemeClr val="tx1"/>
                </a:solidFill>
              </a:rPr>
              <a:t>Stock options that incentivize executives to increase stock value over time.</a:t>
            </a:r>
          </a:p>
          <a:p>
            <a:pPr lvl="0"/>
            <a:r>
              <a:rPr lang="en-US" sz="2400" b="1" dirty="0">
                <a:solidFill>
                  <a:srgbClr val="C00000"/>
                </a:solidFill>
              </a:rPr>
              <a:t>Benefits and Perks:</a:t>
            </a:r>
            <a:r>
              <a:rPr lang="en-US" sz="2400" dirty="0">
                <a:solidFill>
                  <a:srgbClr val="C00000"/>
                </a:solidFill>
              </a:rPr>
              <a:t> </a:t>
            </a:r>
            <a:r>
              <a:rPr lang="en-US" sz="2400" dirty="0">
                <a:solidFill>
                  <a:schemeClr val="tx1"/>
                </a:solidFill>
              </a:rPr>
              <a:t>Executive retirement plans, supplemental life insurance, and comprehensive health insurance</a:t>
            </a:r>
            <a:r>
              <a:rPr lang="en-US" sz="2400" dirty="0" smtClean="0">
                <a:solidFill>
                  <a:schemeClr val="tx1"/>
                </a:solidFill>
              </a:rPr>
              <a:t>.</a:t>
            </a:r>
          </a:p>
          <a:p>
            <a:pPr lvl="0"/>
            <a:endParaRPr lang="en-US" sz="2400" dirty="0">
              <a:solidFill>
                <a:schemeClr val="tx1"/>
              </a:solidFill>
            </a:endParaRPr>
          </a:p>
          <a:p>
            <a:pPr lvl="0"/>
            <a:endParaRPr lang="en-US" sz="24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34319" y="845643"/>
            <a:ext cx="7592550" cy="461665"/>
          </a:xfrm>
          <a:prstGeom prst="rect">
            <a:avLst/>
          </a:prstGeom>
          <a:noFill/>
        </p:spPr>
        <p:txBody>
          <a:bodyPr wrap="square" rtlCol="0">
            <a:spAutoFit/>
          </a:bodyPr>
          <a:lstStyle/>
          <a:p>
            <a:pPr algn="ctr"/>
            <a:r>
              <a:rPr lang="en-US" sz="2400" dirty="0">
                <a:latin typeface="Alexandria"/>
              </a:rPr>
              <a:t>Pricing Managerial </a:t>
            </a:r>
            <a:r>
              <a:rPr lang="en-US" sz="2400" dirty="0" smtClean="0">
                <a:latin typeface="Alexandria"/>
              </a:rPr>
              <a:t>Jobs</a:t>
            </a:r>
            <a:endParaRPr lang="en-US" sz="2400" dirty="0">
              <a:latin typeface="Alexandria"/>
            </a:endParaRPr>
          </a:p>
        </p:txBody>
      </p:sp>
      <p:sp>
        <p:nvSpPr>
          <p:cNvPr id="9" name="TextBox 8"/>
          <p:cNvSpPr txBox="1"/>
          <p:nvPr/>
        </p:nvSpPr>
        <p:spPr>
          <a:xfrm>
            <a:off x="9325585" y="645789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520847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1" dirty="0">
                <a:solidFill>
                  <a:srgbClr val="C00000"/>
                </a:solidFill>
              </a:rPr>
              <a:t>Competencies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US" sz="2400" dirty="0">
                <a:solidFill>
                  <a:schemeClr val="tx1"/>
                </a:solidFill>
              </a:rPr>
              <a:t>Demonstrable characteristics of a person, including knowledge, skills, and behaviors, that enable performance</a:t>
            </a:r>
            <a:r>
              <a:rPr lang="en-US" sz="2400" dirty="0" smtClean="0">
                <a:solidFill>
                  <a:schemeClr val="tx1"/>
                </a:solidFill>
              </a:rPr>
              <a: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lang="en-US" sz="2400" dirty="0">
              <a:solidFill>
                <a:srgbClr val="C00000"/>
              </a:solidFill>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1" dirty="0">
                <a:solidFill>
                  <a:srgbClr val="C00000"/>
                </a:solidFill>
              </a:rPr>
              <a:t>What is Competency-Based Pay?</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US" sz="2400" dirty="0">
                <a:solidFill>
                  <a:schemeClr val="tx1"/>
                </a:solidFill>
              </a:rPr>
              <a:t>Paying for the employee’s range, depth, and types of skills and knowledge, rather than for the job title he or she holds.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lang="en-US" sz="2400" dirty="0">
              <a:solidFill>
                <a:schemeClr val="tx1"/>
              </a:solidFill>
            </a:endParaRPr>
          </a:p>
          <a:p>
            <a:pPr marR="0" lvl="1" algn="l" defTabSz="914400" rtl="0" eaLnBrk="1" fontAlgn="auto" latinLnBrk="0" hangingPunct="1">
              <a:lnSpc>
                <a:spcPct val="90000"/>
              </a:lnSpc>
              <a:spcBef>
                <a:spcPts val="500"/>
              </a:spcBef>
              <a:spcAft>
                <a:spcPts val="0"/>
              </a:spcAft>
              <a:buClrTx/>
              <a:buSzTx/>
              <a:tabLst/>
              <a:defRPr/>
            </a:pPr>
            <a:endParaRPr lang="en-US" sz="24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992996"/>
            <a:ext cx="7592550" cy="461665"/>
          </a:xfrm>
          <a:prstGeom prst="rect">
            <a:avLst/>
          </a:prstGeom>
          <a:noFill/>
        </p:spPr>
        <p:txBody>
          <a:bodyPr wrap="square" rtlCol="0">
            <a:spAutoFit/>
          </a:bodyPr>
          <a:lstStyle/>
          <a:p>
            <a:pPr algn="ctr"/>
            <a:r>
              <a:rPr lang="en-US" sz="2400" b="1" dirty="0">
                <a:latin typeface="Alexandria"/>
              </a:rPr>
              <a:t>Contemporary Compensation Topics</a:t>
            </a:r>
          </a:p>
        </p:txBody>
      </p:sp>
      <p:sp>
        <p:nvSpPr>
          <p:cNvPr id="9" name="TextBox 8"/>
          <p:cNvSpPr txBox="1"/>
          <p:nvPr/>
        </p:nvSpPr>
        <p:spPr>
          <a:xfrm>
            <a:off x="9371305" y="645789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366006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C00000"/>
                </a:solidFill>
                <a:latin typeface="Alexandria"/>
              </a:rPr>
              <a:t>Key elements of competency-based pay</a:t>
            </a:r>
            <a:r>
              <a:rPr lang="en-US" sz="2000" b="1" dirty="0" smtClean="0">
                <a:solidFill>
                  <a:srgbClr val="C00000"/>
                </a:solidFill>
                <a:latin typeface="Alexandria"/>
              </a:rPr>
              <a:t>:</a:t>
            </a:r>
          </a:p>
          <a:p>
            <a:endParaRPr lang="en-US" sz="2000" dirty="0">
              <a:solidFill>
                <a:schemeClr val="tx1"/>
              </a:solidFill>
              <a:latin typeface="Alexandria"/>
            </a:endParaRPr>
          </a:p>
          <a:p>
            <a:pPr marL="342900" lvl="0" indent="-342900">
              <a:buFont typeface="Arial" panose="020B0604020202020204" pitchFamily="34" charset="0"/>
              <a:buChar char="•"/>
            </a:pPr>
            <a:r>
              <a:rPr lang="en-US" sz="2000" dirty="0">
                <a:solidFill>
                  <a:schemeClr val="tx1"/>
                </a:solidFill>
                <a:latin typeface="Alexandria"/>
              </a:rPr>
              <a:t>Defining required skills</a:t>
            </a:r>
          </a:p>
          <a:p>
            <a:pPr marL="342900" lvl="0" indent="-342900">
              <a:buFont typeface="Arial" panose="020B0604020202020204" pitchFamily="34" charset="0"/>
              <a:buChar char="•"/>
            </a:pPr>
            <a:r>
              <a:rPr lang="en-US" sz="2000" dirty="0">
                <a:solidFill>
                  <a:schemeClr val="tx1"/>
                </a:solidFill>
                <a:latin typeface="Alexandria"/>
              </a:rPr>
              <a:t>Linking pay to skill levels</a:t>
            </a:r>
          </a:p>
          <a:p>
            <a:pPr marL="342900" lvl="0" indent="-342900">
              <a:buFont typeface="Arial" panose="020B0604020202020204" pitchFamily="34" charset="0"/>
              <a:buChar char="•"/>
            </a:pPr>
            <a:r>
              <a:rPr lang="en-US" sz="2000" dirty="0">
                <a:solidFill>
                  <a:schemeClr val="tx1"/>
                </a:solidFill>
                <a:latin typeface="Alexandria"/>
              </a:rPr>
              <a:t>Providing training opportunities</a:t>
            </a:r>
          </a:p>
          <a:p>
            <a:pPr marL="342900" lvl="0" indent="-342900">
              <a:buFont typeface="Arial" panose="020B0604020202020204" pitchFamily="34" charset="0"/>
              <a:buChar char="•"/>
            </a:pPr>
            <a:r>
              <a:rPr lang="en-US" sz="2000" dirty="0">
                <a:solidFill>
                  <a:schemeClr val="tx1"/>
                </a:solidFill>
                <a:latin typeface="Alexandria"/>
              </a:rPr>
              <a:t>Implementing competency testing</a:t>
            </a:r>
          </a:p>
          <a:p>
            <a:pPr marL="342900" lvl="0" indent="-342900">
              <a:buFont typeface="Arial" panose="020B0604020202020204" pitchFamily="34" charset="0"/>
              <a:buChar char="•"/>
            </a:pPr>
            <a:r>
              <a:rPr lang="en-US" sz="2000" dirty="0">
                <a:solidFill>
                  <a:schemeClr val="tx1"/>
                </a:solidFill>
                <a:latin typeface="Alexandria"/>
              </a:rPr>
              <a:t>Designing flexible job roles</a:t>
            </a:r>
          </a:p>
          <a:p>
            <a:pPr marL="342900" indent="-342900">
              <a:buFont typeface="Arial" panose="020B0604020202020204" pitchFamily="34" charset="0"/>
              <a:buChar char="•"/>
            </a:pPr>
            <a:r>
              <a:rPr lang="en-US" sz="2000" dirty="0">
                <a:solidFill>
                  <a:schemeClr val="tx1"/>
                </a:solidFill>
                <a:latin typeface="Alexandria"/>
              </a:rPr>
              <a:t>While this approach offers flexibility, it can be challenging to implement and may not be suitable for all organizations.</a:t>
            </a:r>
          </a:p>
          <a:p>
            <a:pPr marL="231775" marR="0" lvl="0" indent="-231775"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B0F0"/>
              </a:solidFill>
              <a:effectLst/>
              <a:uLnTx/>
              <a:uFillTx/>
              <a:latin typeface="Alexandria"/>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03089"/>
            <a:ext cx="7592550" cy="461665"/>
          </a:xfrm>
          <a:prstGeom prst="rect">
            <a:avLst/>
          </a:prstGeom>
          <a:noFill/>
        </p:spPr>
        <p:txBody>
          <a:bodyPr wrap="square" rtlCol="0">
            <a:spAutoFit/>
          </a:bodyPr>
          <a:lstStyle/>
          <a:p>
            <a:pPr algn="ctr"/>
            <a:r>
              <a:rPr lang="en-US" sz="2400" b="1" dirty="0">
                <a:latin typeface="Alexandria"/>
              </a:rPr>
              <a:t>Competency-Based Pay in Practice</a:t>
            </a:r>
          </a:p>
        </p:txBody>
      </p:sp>
      <p:sp>
        <p:nvSpPr>
          <p:cNvPr id="9" name="TextBox 8"/>
          <p:cNvSpPr txBox="1"/>
          <p:nvPr/>
        </p:nvSpPr>
        <p:spPr>
          <a:xfrm>
            <a:off x="9386545" y="645789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3453039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400" dirty="0">
                <a:solidFill>
                  <a:srgbClr val="C00000"/>
                </a:solidFill>
                <a:latin typeface="Alexandria"/>
              </a:rPr>
              <a:t>Broadbanding</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Consolidating salary grades and ranges into a few wide levels or “bands,” each of which contains a relatively wide range of jobs and salary levels.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b="1" dirty="0">
                <a:solidFill>
                  <a:srgbClr val="C00000"/>
                </a:solidFill>
                <a:latin typeface="Alexandria"/>
              </a:rPr>
              <a:t>Pros and Cons</a:t>
            </a:r>
          </a:p>
          <a:p>
            <a:pPr marL="1143000" marR="0" lvl="2"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More flexibility in assigning workers to different job grades</a:t>
            </a:r>
          </a:p>
          <a:p>
            <a:pPr marL="1143000" marR="0" lvl="2"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Provides support for flatter hierarchies and teams</a:t>
            </a:r>
          </a:p>
          <a:p>
            <a:pPr marL="1143000" marR="0" lvl="2"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Promotes skills learning and mobility</a:t>
            </a:r>
          </a:p>
          <a:p>
            <a:pPr marL="1143000" marR="0" lvl="2"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Lack of permanence in job responsibilities can be unsettling to new employees.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61521"/>
            <a:ext cx="7592550" cy="461665"/>
          </a:xfrm>
          <a:prstGeom prst="rect">
            <a:avLst/>
          </a:prstGeom>
          <a:noFill/>
        </p:spPr>
        <p:txBody>
          <a:bodyPr wrap="square" rtlCol="0">
            <a:spAutoFit/>
          </a:bodyPr>
          <a:lstStyle/>
          <a:p>
            <a:pPr algn="ctr"/>
            <a:r>
              <a:rPr lang="en-US" sz="2400" b="1" dirty="0">
                <a:latin typeface="Alexandria"/>
              </a:rPr>
              <a:t>Special Topics in Compensation</a:t>
            </a:r>
          </a:p>
        </p:txBody>
      </p:sp>
      <p:sp>
        <p:nvSpPr>
          <p:cNvPr id="9" name="TextBox 8"/>
          <p:cNvSpPr txBox="1"/>
          <p:nvPr/>
        </p:nvSpPr>
        <p:spPr>
          <a:xfrm>
            <a:off x="9575800" y="645789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3405241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434319" y="845643"/>
            <a:ext cx="7592550" cy="461665"/>
          </a:xfrm>
          <a:prstGeom prst="rect">
            <a:avLst/>
          </a:prstGeom>
          <a:noFill/>
        </p:spPr>
        <p:txBody>
          <a:bodyPr wrap="square" rtlCol="0">
            <a:spAutoFit/>
          </a:bodyPr>
          <a:lstStyle/>
          <a:p>
            <a:pPr algn="ctr"/>
            <a:r>
              <a:rPr lang="en-US" sz="2400" b="1" dirty="0" smtClean="0">
                <a:latin typeface="Alexandria"/>
              </a:rPr>
              <a:t>Broad banding Example</a:t>
            </a:r>
            <a:endParaRPr lang="en-US" sz="2400" b="1" dirty="0">
              <a:latin typeface="Alexandria"/>
            </a:endParaRPr>
          </a:p>
        </p:txBody>
      </p:sp>
      <p:sp>
        <p:nvSpPr>
          <p:cNvPr id="9" name="Line 2">
            <a:extLst>
              <a:ext uri="{FF2B5EF4-FFF2-40B4-BE49-F238E27FC236}">
                <a16:creationId xmlns="" xmlns:a16="http://schemas.microsoft.com/office/drawing/2014/main" id="{0666DFD5-E0F7-4B1F-8652-9B067A7B2851}"/>
              </a:ext>
            </a:extLst>
          </p:cNvPr>
          <p:cNvSpPr>
            <a:spLocks noChangeShapeType="1"/>
          </p:cNvSpPr>
          <p:nvPr/>
        </p:nvSpPr>
        <p:spPr bwMode="auto">
          <a:xfrm>
            <a:off x="8229600" y="6355080"/>
            <a:ext cx="1066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 name="Line 3">
            <a:extLst>
              <a:ext uri="{FF2B5EF4-FFF2-40B4-BE49-F238E27FC236}">
                <a16:creationId xmlns="" xmlns:a16="http://schemas.microsoft.com/office/drawing/2014/main" id="{178ABCDF-E735-4779-8309-EAA32ED0C359}"/>
              </a:ext>
            </a:extLst>
          </p:cNvPr>
          <p:cNvSpPr>
            <a:spLocks noChangeShapeType="1"/>
          </p:cNvSpPr>
          <p:nvPr/>
        </p:nvSpPr>
        <p:spPr bwMode="auto">
          <a:xfrm>
            <a:off x="8305800" y="1935480"/>
            <a:ext cx="990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Line 4">
            <a:extLst>
              <a:ext uri="{FF2B5EF4-FFF2-40B4-BE49-F238E27FC236}">
                <a16:creationId xmlns="" xmlns:a16="http://schemas.microsoft.com/office/drawing/2014/main" id="{17225C2C-FAF2-4AA9-92B2-0DA78BE54E04}"/>
              </a:ext>
            </a:extLst>
          </p:cNvPr>
          <p:cNvSpPr>
            <a:spLocks noChangeShapeType="1"/>
          </p:cNvSpPr>
          <p:nvPr/>
        </p:nvSpPr>
        <p:spPr bwMode="auto">
          <a:xfrm>
            <a:off x="8153400" y="1935480"/>
            <a:ext cx="76200" cy="441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 name="Line 5">
            <a:extLst>
              <a:ext uri="{FF2B5EF4-FFF2-40B4-BE49-F238E27FC236}">
                <a16:creationId xmlns="" xmlns:a16="http://schemas.microsoft.com/office/drawing/2014/main" id="{853F224F-65CE-4D90-8A10-2C1E16C226C7}"/>
              </a:ext>
            </a:extLst>
          </p:cNvPr>
          <p:cNvSpPr>
            <a:spLocks noChangeShapeType="1"/>
          </p:cNvSpPr>
          <p:nvPr/>
        </p:nvSpPr>
        <p:spPr bwMode="auto">
          <a:xfrm>
            <a:off x="9296400" y="1935480"/>
            <a:ext cx="0" cy="441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 name="Text Box 7">
            <a:extLst>
              <a:ext uri="{FF2B5EF4-FFF2-40B4-BE49-F238E27FC236}">
                <a16:creationId xmlns="" xmlns:a16="http://schemas.microsoft.com/office/drawing/2014/main" id="{D62CA01C-0FCB-40F4-BAB6-F664516C0C59}"/>
              </a:ext>
            </a:extLst>
          </p:cNvPr>
          <p:cNvSpPr txBox="1">
            <a:spLocks noChangeArrowheads="1"/>
          </p:cNvSpPr>
          <p:nvPr/>
        </p:nvSpPr>
        <p:spPr bwMode="auto">
          <a:xfrm>
            <a:off x="9356725" y="1249680"/>
            <a:ext cx="895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160%</a:t>
            </a:r>
          </a:p>
        </p:txBody>
      </p:sp>
      <p:sp>
        <p:nvSpPr>
          <p:cNvPr id="15" name="Rectangle 9">
            <a:extLst>
              <a:ext uri="{FF2B5EF4-FFF2-40B4-BE49-F238E27FC236}">
                <a16:creationId xmlns="" xmlns:a16="http://schemas.microsoft.com/office/drawing/2014/main" id="{4C4C3FCA-67CA-4588-BD58-12C68827623E}"/>
              </a:ext>
            </a:extLst>
          </p:cNvPr>
          <p:cNvSpPr>
            <a:spLocks noChangeArrowheads="1"/>
          </p:cNvSpPr>
          <p:nvPr/>
        </p:nvSpPr>
        <p:spPr bwMode="auto">
          <a:xfrm>
            <a:off x="3352800" y="5288280"/>
            <a:ext cx="609600" cy="9906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6" name="Rectangle 10">
            <a:extLst>
              <a:ext uri="{FF2B5EF4-FFF2-40B4-BE49-F238E27FC236}">
                <a16:creationId xmlns="" xmlns:a16="http://schemas.microsoft.com/office/drawing/2014/main" id="{EFCB3AAB-2683-43A2-BD67-20015E945EBD}"/>
              </a:ext>
            </a:extLst>
          </p:cNvPr>
          <p:cNvSpPr>
            <a:spLocks noChangeArrowheads="1"/>
          </p:cNvSpPr>
          <p:nvPr/>
        </p:nvSpPr>
        <p:spPr bwMode="auto">
          <a:xfrm>
            <a:off x="3962400" y="4069080"/>
            <a:ext cx="685800" cy="1143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7" name="Rectangle 11">
            <a:extLst>
              <a:ext uri="{FF2B5EF4-FFF2-40B4-BE49-F238E27FC236}">
                <a16:creationId xmlns="" xmlns:a16="http://schemas.microsoft.com/office/drawing/2014/main" id="{483B4481-4A34-42D4-9E1E-8CC76EF14C89}"/>
              </a:ext>
            </a:extLst>
          </p:cNvPr>
          <p:cNvSpPr>
            <a:spLocks noChangeArrowheads="1"/>
          </p:cNvSpPr>
          <p:nvPr/>
        </p:nvSpPr>
        <p:spPr bwMode="auto">
          <a:xfrm>
            <a:off x="4648200" y="2926080"/>
            <a:ext cx="609600" cy="1066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8" name="Rectangle 12">
            <a:extLst>
              <a:ext uri="{FF2B5EF4-FFF2-40B4-BE49-F238E27FC236}">
                <a16:creationId xmlns="" xmlns:a16="http://schemas.microsoft.com/office/drawing/2014/main" id="{C6699B18-C20F-4363-9381-5D4273499D78}"/>
              </a:ext>
            </a:extLst>
          </p:cNvPr>
          <p:cNvSpPr>
            <a:spLocks noChangeArrowheads="1"/>
          </p:cNvSpPr>
          <p:nvPr/>
        </p:nvSpPr>
        <p:spPr bwMode="auto">
          <a:xfrm>
            <a:off x="5257800" y="1935480"/>
            <a:ext cx="609600" cy="9906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9" name="Text Box 13">
            <a:extLst>
              <a:ext uri="{FF2B5EF4-FFF2-40B4-BE49-F238E27FC236}">
                <a16:creationId xmlns="" xmlns:a16="http://schemas.microsoft.com/office/drawing/2014/main" id="{B5AE79D3-7824-4FCE-9139-91A522E45BA3}"/>
              </a:ext>
            </a:extLst>
          </p:cNvPr>
          <p:cNvSpPr txBox="1">
            <a:spLocks noChangeArrowheads="1"/>
          </p:cNvSpPr>
          <p:nvPr/>
        </p:nvSpPr>
        <p:spPr bwMode="auto">
          <a:xfrm>
            <a:off x="2117726" y="3272156"/>
            <a:ext cx="192713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Salary  grades</a:t>
            </a:r>
          </a:p>
          <a:p>
            <a:r>
              <a:rPr lang="en-US" altLang="en-US"/>
              <a:t>for Engineers</a:t>
            </a:r>
          </a:p>
        </p:txBody>
      </p:sp>
      <p:sp>
        <p:nvSpPr>
          <p:cNvPr id="20" name="Text Box 14">
            <a:extLst>
              <a:ext uri="{FF2B5EF4-FFF2-40B4-BE49-F238E27FC236}">
                <a16:creationId xmlns="" xmlns:a16="http://schemas.microsoft.com/office/drawing/2014/main" id="{B064DEAB-C125-49B2-809E-35757585D3B8}"/>
              </a:ext>
            </a:extLst>
          </p:cNvPr>
          <p:cNvSpPr txBox="1">
            <a:spLocks noChangeArrowheads="1"/>
          </p:cNvSpPr>
          <p:nvPr/>
        </p:nvSpPr>
        <p:spPr bwMode="auto">
          <a:xfrm>
            <a:off x="2651125" y="5558155"/>
            <a:ext cx="285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I</a:t>
            </a:r>
          </a:p>
        </p:txBody>
      </p:sp>
      <p:sp>
        <p:nvSpPr>
          <p:cNvPr id="21" name="Text Box 15">
            <a:extLst>
              <a:ext uri="{FF2B5EF4-FFF2-40B4-BE49-F238E27FC236}">
                <a16:creationId xmlns="" xmlns:a16="http://schemas.microsoft.com/office/drawing/2014/main" id="{9C0E5417-4BF2-4DCF-A39E-D82473271A12}"/>
              </a:ext>
            </a:extLst>
          </p:cNvPr>
          <p:cNvSpPr txBox="1">
            <a:spLocks noChangeArrowheads="1"/>
          </p:cNvSpPr>
          <p:nvPr/>
        </p:nvSpPr>
        <p:spPr bwMode="auto">
          <a:xfrm>
            <a:off x="3336925" y="4415155"/>
            <a:ext cx="387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II</a:t>
            </a:r>
          </a:p>
        </p:txBody>
      </p:sp>
      <p:sp>
        <p:nvSpPr>
          <p:cNvPr id="22" name="Text Box 16">
            <a:extLst>
              <a:ext uri="{FF2B5EF4-FFF2-40B4-BE49-F238E27FC236}">
                <a16:creationId xmlns="" xmlns:a16="http://schemas.microsoft.com/office/drawing/2014/main" id="{8D5DEDA1-6D9F-424B-A376-F5F415ABF787}"/>
              </a:ext>
            </a:extLst>
          </p:cNvPr>
          <p:cNvSpPr txBox="1">
            <a:spLocks noChangeArrowheads="1"/>
          </p:cNvSpPr>
          <p:nvPr/>
        </p:nvSpPr>
        <p:spPr bwMode="auto">
          <a:xfrm>
            <a:off x="4098925" y="3119755"/>
            <a:ext cx="488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III</a:t>
            </a:r>
          </a:p>
        </p:txBody>
      </p:sp>
      <p:sp>
        <p:nvSpPr>
          <p:cNvPr id="23" name="Text Box 17">
            <a:extLst>
              <a:ext uri="{FF2B5EF4-FFF2-40B4-BE49-F238E27FC236}">
                <a16:creationId xmlns="" xmlns:a16="http://schemas.microsoft.com/office/drawing/2014/main" id="{378FD023-891B-4279-8CDD-BBCE704940A2}"/>
              </a:ext>
            </a:extLst>
          </p:cNvPr>
          <p:cNvSpPr txBox="1">
            <a:spLocks noChangeArrowheads="1"/>
          </p:cNvSpPr>
          <p:nvPr/>
        </p:nvSpPr>
        <p:spPr bwMode="auto">
          <a:xfrm>
            <a:off x="4632326" y="2052955"/>
            <a:ext cx="506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IV</a:t>
            </a:r>
          </a:p>
        </p:txBody>
      </p:sp>
      <p:sp>
        <p:nvSpPr>
          <p:cNvPr id="24" name="Line 18">
            <a:extLst>
              <a:ext uri="{FF2B5EF4-FFF2-40B4-BE49-F238E27FC236}">
                <a16:creationId xmlns="" xmlns:a16="http://schemas.microsoft.com/office/drawing/2014/main" id="{4CE163A7-8019-438E-B26A-3F9BDDE9D1DE}"/>
              </a:ext>
            </a:extLst>
          </p:cNvPr>
          <p:cNvSpPr>
            <a:spLocks noChangeShapeType="1"/>
          </p:cNvSpPr>
          <p:nvPr/>
        </p:nvSpPr>
        <p:spPr bwMode="auto">
          <a:xfrm>
            <a:off x="4114800" y="6355080"/>
            <a:ext cx="4191000" cy="0"/>
          </a:xfrm>
          <a:prstGeom prst="line">
            <a:avLst/>
          </a:prstGeom>
          <a:noFill/>
          <a:ln w="9525">
            <a:solidFill>
              <a:schemeClr val="tx1"/>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 name="Line 19">
            <a:extLst>
              <a:ext uri="{FF2B5EF4-FFF2-40B4-BE49-F238E27FC236}">
                <a16:creationId xmlns="" xmlns:a16="http://schemas.microsoft.com/office/drawing/2014/main" id="{06981DD4-ED75-434C-917D-AC16C8305990}"/>
              </a:ext>
            </a:extLst>
          </p:cNvPr>
          <p:cNvSpPr>
            <a:spLocks noChangeShapeType="1"/>
          </p:cNvSpPr>
          <p:nvPr/>
        </p:nvSpPr>
        <p:spPr bwMode="auto">
          <a:xfrm>
            <a:off x="6019800" y="2011680"/>
            <a:ext cx="2209800" cy="0"/>
          </a:xfrm>
          <a:prstGeom prst="line">
            <a:avLst/>
          </a:prstGeom>
          <a:noFill/>
          <a:ln w="9525">
            <a:solidFill>
              <a:schemeClr val="tx1"/>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 name="Text Box 20">
            <a:extLst>
              <a:ext uri="{FF2B5EF4-FFF2-40B4-BE49-F238E27FC236}">
                <a16:creationId xmlns="" xmlns:a16="http://schemas.microsoft.com/office/drawing/2014/main" id="{B3D3CA45-C863-435B-BC08-A740D2D8278B}"/>
              </a:ext>
            </a:extLst>
          </p:cNvPr>
          <p:cNvSpPr txBox="1">
            <a:spLocks noChangeArrowheads="1"/>
          </p:cNvSpPr>
          <p:nvPr/>
        </p:nvSpPr>
        <p:spPr bwMode="auto">
          <a:xfrm>
            <a:off x="7375526" y="5710555"/>
            <a:ext cx="862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$35K</a:t>
            </a:r>
          </a:p>
        </p:txBody>
      </p:sp>
      <p:sp>
        <p:nvSpPr>
          <p:cNvPr id="28" name="Text Box 21">
            <a:extLst>
              <a:ext uri="{FF2B5EF4-FFF2-40B4-BE49-F238E27FC236}">
                <a16:creationId xmlns="" xmlns:a16="http://schemas.microsoft.com/office/drawing/2014/main" id="{33537B32-5838-4A47-B0E1-35162AB35C67}"/>
              </a:ext>
            </a:extLst>
          </p:cNvPr>
          <p:cNvSpPr txBox="1">
            <a:spLocks noChangeArrowheads="1"/>
          </p:cNvSpPr>
          <p:nvPr/>
        </p:nvSpPr>
        <p:spPr bwMode="auto">
          <a:xfrm>
            <a:off x="7070726" y="1976755"/>
            <a:ext cx="862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$85K</a:t>
            </a:r>
          </a:p>
        </p:txBody>
      </p:sp>
      <p:sp>
        <p:nvSpPr>
          <p:cNvPr id="29" name="Text Box 22">
            <a:extLst>
              <a:ext uri="{FF2B5EF4-FFF2-40B4-BE49-F238E27FC236}">
                <a16:creationId xmlns="" xmlns:a16="http://schemas.microsoft.com/office/drawing/2014/main" id="{705371DB-5240-43CB-AEA8-334C621A42D5}"/>
              </a:ext>
            </a:extLst>
          </p:cNvPr>
          <p:cNvSpPr txBox="1">
            <a:spLocks noChangeArrowheads="1"/>
          </p:cNvSpPr>
          <p:nvPr/>
        </p:nvSpPr>
        <p:spPr bwMode="auto">
          <a:xfrm>
            <a:off x="4098925" y="5405755"/>
            <a:ext cx="742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40%</a:t>
            </a:r>
          </a:p>
        </p:txBody>
      </p:sp>
      <p:sp>
        <p:nvSpPr>
          <p:cNvPr id="30" name="Text Box 23">
            <a:extLst>
              <a:ext uri="{FF2B5EF4-FFF2-40B4-BE49-F238E27FC236}">
                <a16:creationId xmlns="" xmlns:a16="http://schemas.microsoft.com/office/drawing/2014/main" id="{CF4DE7A7-D0E9-4C93-8CD6-2408395A405C}"/>
              </a:ext>
            </a:extLst>
          </p:cNvPr>
          <p:cNvSpPr txBox="1">
            <a:spLocks noChangeArrowheads="1"/>
          </p:cNvSpPr>
          <p:nvPr/>
        </p:nvSpPr>
        <p:spPr bwMode="auto">
          <a:xfrm>
            <a:off x="4784725" y="4338955"/>
            <a:ext cx="742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40%</a:t>
            </a:r>
          </a:p>
        </p:txBody>
      </p:sp>
      <p:sp>
        <p:nvSpPr>
          <p:cNvPr id="31" name="Text Box 24">
            <a:extLst>
              <a:ext uri="{FF2B5EF4-FFF2-40B4-BE49-F238E27FC236}">
                <a16:creationId xmlns="" xmlns:a16="http://schemas.microsoft.com/office/drawing/2014/main" id="{6A793B1B-B7EB-4BC9-A1E1-B7DAC359E2B8}"/>
              </a:ext>
            </a:extLst>
          </p:cNvPr>
          <p:cNvSpPr txBox="1">
            <a:spLocks noChangeArrowheads="1"/>
          </p:cNvSpPr>
          <p:nvPr/>
        </p:nvSpPr>
        <p:spPr bwMode="auto">
          <a:xfrm>
            <a:off x="5470525" y="3119755"/>
            <a:ext cx="742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40%</a:t>
            </a:r>
          </a:p>
        </p:txBody>
      </p:sp>
      <p:sp>
        <p:nvSpPr>
          <p:cNvPr id="32" name="Text Box 25">
            <a:extLst>
              <a:ext uri="{FF2B5EF4-FFF2-40B4-BE49-F238E27FC236}">
                <a16:creationId xmlns="" xmlns:a16="http://schemas.microsoft.com/office/drawing/2014/main" id="{ECC51E10-7650-431D-B1C0-62560610F39B}"/>
              </a:ext>
            </a:extLst>
          </p:cNvPr>
          <p:cNvSpPr txBox="1">
            <a:spLocks noChangeArrowheads="1"/>
          </p:cNvSpPr>
          <p:nvPr/>
        </p:nvSpPr>
        <p:spPr bwMode="auto">
          <a:xfrm>
            <a:off x="5927725" y="2357755"/>
            <a:ext cx="742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40%</a:t>
            </a:r>
          </a:p>
        </p:txBody>
      </p:sp>
    </p:spTree>
    <p:extLst>
      <p:ext uri="{BB962C8B-B14F-4D97-AF65-F5344CB8AC3E}">
        <p14:creationId xmlns:p14="http://schemas.microsoft.com/office/powerpoint/2010/main" val="2532299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400" b="1" dirty="0">
                <a:solidFill>
                  <a:srgbClr val="C00000"/>
                </a:solidFill>
                <a:latin typeface="Alexandria"/>
              </a:rPr>
              <a:t>Concept:</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000" dirty="0">
                <a:solidFill>
                  <a:schemeClr val="tx1"/>
                </a:solidFill>
                <a:latin typeface="Alexandria"/>
              </a:rPr>
              <a:t>Employers should be required to pay men and women equal wages for dissimilar jobs that are of comparable (rather than strictly equal) value to the employer.</a:t>
            </a:r>
          </a:p>
          <a:p>
            <a:pPr marL="228600" indent="-228600">
              <a:lnSpc>
                <a:spcPct val="90000"/>
              </a:lnSpc>
              <a:spcBef>
                <a:spcPct val="30000"/>
              </a:spcBef>
              <a:buFont typeface="Arial" panose="020B0604020202020204" pitchFamily="34" charset="0"/>
              <a:buChar char="•"/>
              <a:defRPr/>
            </a:pPr>
            <a:r>
              <a:rPr lang="en-US" sz="2400" b="1" dirty="0">
                <a:solidFill>
                  <a:srgbClr val="C00000"/>
                </a:solidFill>
                <a:latin typeface="Alexandria"/>
              </a:rPr>
              <a:t>Basis: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000" dirty="0">
                <a:solidFill>
                  <a:schemeClr val="tx1"/>
                </a:solidFill>
                <a:latin typeface="Alexandria"/>
              </a:rPr>
              <a:t>Seeks to address the issue that women have jobs that are dissimilar to those of men and those jobs are often consistently valued less than men’s jobs.</a:t>
            </a:r>
          </a:p>
          <a:p>
            <a:pPr marL="228600" marR="0" lvl="0" indent="-228600" fontAlgn="auto">
              <a:lnSpc>
                <a:spcPct val="90000"/>
              </a:lnSpc>
              <a:spcBef>
                <a:spcPct val="30000"/>
              </a:spcBef>
              <a:spcAft>
                <a:spcPts val="0"/>
              </a:spcAft>
              <a:buClrTx/>
              <a:buSzTx/>
              <a:buFont typeface="Arial" panose="020B0604020202020204" pitchFamily="34" charset="0"/>
              <a:buChar char="•"/>
              <a:tabLst/>
              <a:defRPr/>
            </a:pPr>
            <a:r>
              <a:rPr lang="en-US" sz="2400" b="1" dirty="0">
                <a:solidFill>
                  <a:srgbClr val="C00000"/>
                </a:solidFill>
                <a:latin typeface="Alexandria"/>
              </a:rPr>
              <a:t>Question at Hand:</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000" dirty="0">
                <a:solidFill>
                  <a:schemeClr val="tx1"/>
                </a:solidFill>
                <a:latin typeface="Alexandria"/>
              </a:rPr>
              <a:t>Who will get to make final decisions on the comparability of jobs?</a:t>
            </a:r>
          </a:p>
          <a:p>
            <a:pPr marL="1143000" marR="0" lvl="2"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000" dirty="0">
                <a:solidFill>
                  <a:schemeClr val="tx1"/>
                </a:solidFill>
                <a:latin typeface="Alexandria"/>
              </a:rPr>
              <a:t>Employers</a:t>
            </a:r>
          </a:p>
          <a:p>
            <a:pPr marL="1143000" marR="0" lvl="2"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000" dirty="0">
                <a:solidFill>
                  <a:schemeClr val="tx1"/>
                </a:solidFill>
                <a:latin typeface="Alexandria"/>
              </a:rPr>
              <a:t>Courts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34319" y="845643"/>
            <a:ext cx="7592550" cy="461665"/>
          </a:xfrm>
          <a:prstGeom prst="rect">
            <a:avLst/>
          </a:prstGeom>
          <a:noFill/>
        </p:spPr>
        <p:txBody>
          <a:bodyPr wrap="square" rtlCol="0">
            <a:spAutoFit/>
          </a:bodyPr>
          <a:lstStyle/>
          <a:p>
            <a:pPr algn="ctr"/>
            <a:r>
              <a:rPr lang="en-US" sz="2400" b="1" dirty="0">
                <a:latin typeface="Alexandria"/>
              </a:rPr>
              <a:t>Comparable Worth</a:t>
            </a:r>
          </a:p>
        </p:txBody>
      </p:sp>
      <p:sp>
        <p:nvSpPr>
          <p:cNvPr id="9" name="TextBox 8"/>
          <p:cNvSpPr txBox="1"/>
          <p:nvPr/>
        </p:nvSpPr>
        <p:spPr>
          <a:xfrm>
            <a:off x="9401785" y="645789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4196168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1" y="1555104"/>
            <a:ext cx="9345749" cy="4093428"/>
          </a:xfrm>
          <a:prstGeom prst="rect">
            <a:avLst/>
          </a:prstGeom>
          <a:noFill/>
        </p:spPr>
        <p:txBody>
          <a:bodyPr wrap="square" rtlCol="0">
            <a:spAutoFit/>
          </a:bodyPr>
          <a:lstStyle/>
          <a:p>
            <a:r>
              <a:rPr lang="en-US" sz="2000" dirty="0" smtClean="0"/>
              <a:t> </a:t>
            </a:r>
            <a:r>
              <a:rPr lang="en-US" sz="2000" dirty="0"/>
              <a:t>Compensation management is a strategic process involving the design, implementation, and administration of pay structures to attract, motivate, and retain </a:t>
            </a:r>
            <a:r>
              <a:rPr lang="en-US" sz="2000" dirty="0" smtClean="0"/>
              <a:t>employees.</a:t>
            </a:r>
          </a:p>
          <a:p>
            <a:endParaRPr lang="en-US" sz="2000" dirty="0">
              <a:cs typeface="Times New Roman" panose="02020603050405020304" pitchFamily="18" charset="0"/>
            </a:endParaRPr>
          </a:p>
          <a:p>
            <a:r>
              <a:rPr lang="en-US" sz="2000" b="1" dirty="0">
                <a:solidFill>
                  <a:srgbClr val="C00000"/>
                </a:solidFill>
              </a:rPr>
              <a:t>Several factors influence pay rates, including:</a:t>
            </a:r>
          </a:p>
          <a:p>
            <a:pPr lvl="0"/>
            <a:r>
              <a:rPr lang="en-US" sz="2000" b="1" dirty="0"/>
              <a:t>Job-related factors:</a:t>
            </a:r>
            <a:r>
              <a:rPr lang="en-US" sz="2000" dirty="0"/>
              <a:t> Job complexity, responsibility, required skills, working conditions, and performance levels.</a:t>
            </a:r>
          </a:p>
          <a:p>
            <a:pPr lvl="0"/>
            <a:r>
              <a:rPr lang="en-US" sz="2000" b="1" dirty="0"/>
              <a:t>Employee-related factors:</a:t>
            </a:r>
            <a:r>
              <a:rPr lang="en-US" sz="2000" dirty="0"/>
              <a:t> Education, experience, certifications, and performance.</a:t>
            </a:r>
          </a:p>
          <a:p>
            <a:pPr lvl="0"/>
            <a:r>
              <a:rPr lang="en-US" sz="2000" b="1" dirty="0"/>
              <a:t>Organizational factors:</a:t>
            </a:r>
            <a:r>
              <a:rPr lang="en-US" sz="2000" dirty="0"/>
              <a:t> Company size, industry, profitability, and compensation philosophy.</a:t>
            </a:r>
          </a:p>
          <a:p>
            <a:pPr lvl="0"/>
            <a:r>
              <a:rPr lang="en-US" sz="2000" b="1" dirty="0"/>
              <a:t>Market factors:</a:t>
            </a:r>
            <a:r>
              <a:rPr lang="en-US" sz="2000" dirty="0"/>
              <a:t> Labor supply and demand, cost of living, and competitor pay rates.</a:t>
            </a:r>
          </a:p>
          <a:p>
            <a:pPr lvl="0"/>
            <a:r>
              <a:rPr lang="en-US" sz="2000" b="1" dirty="0"/>
              <a:t>Legal and regulatory factors:</a:t>
            </a:r>
            <a:r>
              <a:rPr lang="en-US" sz="2000" dirty="0"/>
              <a:t> Minimum wage laws, overtime regulations, and equal pay legislation.</a:t>
            </a:r>
          </a:p>
          <a:p>
            <a:endParaRPr lang="en-US" sz="2000" dirty="0">
              <a:cs typeface="Times New Roman" panose="02020603050405020304" pitchFamily="18" charset="0"/>
            </a:endParaRP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TextBox 6"/>
          <p:cNvSpPr txBox="1"/>
          <p:nvPr/>
        </p:nvSpPr>
        <p:spPr>
          <a:xfrm>
            <a:off x="9371305" y="6399106"/>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15212497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1" y="1555104"/>
            <a:ext cx="9345749" cy="4708981"/>
          </a:xfrm>
          <a:prstGeom prst="rect">
            <a:avLst/>
          </a:prstGeom>
          <a:noFill/>
        </p:spPr>
        <p:txBody>
          <a:bodyPr wrap="square" rtlCol="0">
            <a:spAutoFit/>
          </a:bodyPr>
          <a:lstStyle/>
          <a:p>
            <a:r>
              <a:rPr lang="en-US" sz="2000" dirty="0" smtClean="0"/>
              <a:t> </a:t>
            </a:r>
            <a:r>
              <a:rPr lang="en-US" sz="2000" b="1" dirty="0"/>
              <a:t>Job evaluation </a:t>
            </a:r>
            <a:r>
              <a:rPr lang="en-US" sz="2000" dirty="0"/>
              <a:t>is a systematic process of determining the relative worth of different jobs within an organization. It involves comparing jobs based on factors like skills, effort, responsibility, and working conditions. Methods include job ranking, job classification, and the point factor method</a:t>
            </a:r>
            <a:r>
              <a:rPr lang="en-US" sz="2000" dirty="0" smtClean="0"/>
              <a:t>.</a:t>
            </a:r>
          </a:p>
          <a:p>
            <a:endParaRPr lang="en-US" sz="2000" dirty="0"/>
          </a:p>
          <a:p>
            <a:r>
              <a:rPr lang="en-US" sz="2000" b="1" dirty="0">
                <a:solidFill>
                  <a:srgbClr val="C00000"/>
                </a:solidFill>
              </a:rPr>
              <a:t>Establishing a Market-Competitive Pay Plan</a:t>
            </a:r>
          </a:p>
          <a:p>
            <a:pPr lvl="0"/>
            <a:r>
              <a:rPr lang="en-US" sz="2000" b="1" dirty="0"/>
              <a:t>Conduct a Job Evaluation:</a:t>
            </a:r>
            <a:r>
              <a:rPr lang="en-US" sz="2000" dirty="0"/>
              <a:t> Determine the relative worth of jobs within the organization.</a:t>
            </a:r>
          </a:p>
          <a:p>
            <a:pPr lvl="0"/>
            <a:r>
              <a:rPr lang="en-US" sz="2000" b="1" dirty="0"/>
              <a:t>Conduct a Salary Survey:</a:t>
            </a:r>
            <a:r>
              <a:rPr lang="en-US" sz="2000" dirty="0"/>
              <a:t> Gather data on market rates for similar jobs.</a:t>
            </a:r>
          </a:p>
          <a:p>
            <a:pPr lvl="0"/>
            <a:r>
              <a:rPr lang="en-US" sz="2000" b="1" dirty="0"/>
              <a:t>Develop Pay Grades and Ranges:</a:t>
            </a:r>
            <a:r>
              <a:rPr lang="en-US" sz="2000" dirty="0"/>
              <a:t> Group similar jobs into pay grades and establish pay ranges for each grade.</a:t>
            </a:r>
          </a:p>
          <a:p>
            <a:pPr lvl="0"/>
            <a:r>
              <a:rPr lang="en-US" sz="2000" b="1" dirty="0"/>
              <a:t>Create a Wage Curve:</a:t>
            </a:r>
            <a:r>
              <a:rPr lang="en-US" sz="2000" dirty="0"/>
              <a:t> Plot the relationship between job evaluation points and pay rates to visualize pay distribution.</a:t>
            </a:r>
          </a:p>
          <a:p>
            <a:pPr lvl="0"/>
            <a:r>
              <a:rPr lang="en-US" sz="2000" b="1" dirty="0"/>
              <a:t>Adjust Pay Rates:</a:t>
            </a:r>
            <a:r>
              <a:rPr lang="en-US" sz="2000" dirty="0"/>
              <a:t> Compare internal pay rates to market rates and make necessary adjustments.</a:t>
            </a:r>
          </a:p>
          <a:p>
            <a:endParaRPr lang="en-US" sz="2000" dirty="0"/>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TextBox 6"/>
          <p:cNvSpPr txBox="1"/>
          <p:nvPr/>
        </p:nvSpPr>
        <p:spPr>
          <a:xfrm>
            <a:off x="9218710" y="6453309"/>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32626891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1" y="1555104"/>
            <a:ext cx="9345749" cy="3477875"/>
          </a:xfrm>
          <a:prstGeom prst="rect">
            <a:avLst/>
          </a:prstGeom>
          <a:noFill/>
        </p:spPr>
        <p:txBody>
          <a:bodyPr wrap="square" rtlCol="0">
            <a:spAutoFit/>
          </a:bodyPr>
          <a:lstStyle/>
          <a:p>
            <a:r>
              <a:rPr lang="en-US" sz="2000" b="1" dirty="0">
                <a:solidFill>
                  <a:srgbClr val="C00000"/>
                </a:solidFill>
              </a:rPr>
              <a:t>Pricing Managerial and Professional Jobs</a:t>
            </a:r>
          </a:p>
          <a:p>
            <a:r>
              <a:rPr lang="en-US" sz="2000" dirty="0"/>
              <a:t>Managerial and professional jobs often require specialized compensation approaches due to their unique characteristics. Factors such as education, experience, certifications, and performance play a more significant role in determining pay for these positions. Market-based pricing and incentive compensation are often used</a:t>
            </a:r>
            <a:r>
              <a:rPr lang="en-US" sz="2000" dirty="0" smtClean="0"/>
              <a:t>.</a:t>
            </a:r>
          </a:p>
          <a:p>
            <a:endParaRPr lang="en-US" sz="2000" dirty="0"/>
          </a:p>
          <a:p>
            <a:r>
              <a:rPr lang="en-US" sz="2000" b="1" dirty="0">
                <a:solidFill>
                  <a:srgbClr val="C00000"/>
                </a:solidFill>
              </a:rPr>
              <a:t>Competency-Based vs. Traditional Pay Plans</a:t>
            </a:r>
          </a:p>
          <a:p>
            <a:pPr lvl="0"/>
            <a:r>
              <a:rPr lang="en-US" sz="2000" b="1" dirty="0"/>
              <a:t>Traditional pay plans</a:t>
            </a:r>
            <a:r>
              <a:rPr lang="en-US" sz="2000" dirty="0"/>
              <a:t> focus on job titles and responsibilities, with pay rates based on job grades.</a:t>
            </a:r>
          </a:p>
          <a:p>
            <a:pPr lvl="0"/>
            <a:r>
              <a:rPr lang="en-US" sz="2000" b="1" dirty="0"/>
              <a:t>Competency-based pay</a:t>
            </a:r>
            <a:r>
              <a:rPr lang="en-US" sz="2000" dirty="0"/>
              <a:t> rewards employees for the skills and knowledge they possess, regardless of their job title. This approach encourages skill development and flexibility.</a:t>
            </a: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TextBox 6"/>
          <p:cNvSpPr txBox="1"/>
          <p:nvPr/>
        </p:nvSpPr>
        <p:spPr>
          <a:xfrm>
            <a:off x="9479909" y="643138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22413831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1" y="1555104"/>
            <a:ext cx="9345749" cy="3170099"/>
          </a:xfrm>
          <a:prstGeom prst="rect">
            <a:avLst/>
          </a:prstGeom>
          <a:noFill/>
        </p:spPr>
        <p:txBody>
          <a:bodyPr wrap="square" rtlCol="0">
            <a:spAutoFit/>
          </a:bodyPr>
          <a:lstStyle/>
          <a:p>
            <a:r>
              <a:rPr lang="en-US" sz="2000" b="1" dirty="0">
                <a:solidFill>
                  <a:srgbClr val="C00000"/>
                </a:solidFill>
              </a:rPr>
              <a:t>Contemporary Compensation </a:t>
            </a:r>
            <a:r>
              <a:rPr lang="en-US" sz="2000" b="1" dirty="0" smtClean="0">
                <a:solidFill>
                  <a:srgbClr val="C00000"/>
                </a:solidFill>
              </a:rPr>
              <a:t>Trends</a:t>
            </a:r>
          </a:p>
          <a:p>
            <a:endParaRPr lang="en-US" sz="2000" b="1" dirty="0">
              <a:solidFill>
                <a:srgbClr val="C00000"/>
              </a:solidFill>
            </a:endParaRPr>
          </a:p>
          <a:p>
            <a:pPr lvl="0"/>
            <a:r>
              <a:rPr lang="en-US" sz="2000" b="1" dirty="0" err="1"/>
              <a:t>Broadbanding</a:t>
            </a:r>
            <a:r>
              <a:rPr lang="en-US" sz="2000" b="1" dirty="0"/>
              <a:t>:</a:t>
            </a:r>
            <a:r>
              <a:rPr lang="en-US" sz="2000" dirty="0"/>
              <a:t> Consolidating pay grades into wider bands to increase flexibility.</a:t>
            </a:r>
          </a:p>
          <a:p>
            <a:pPr lvl="0"/>
            <a:r>
              <a:rPr lang="en-US" sz="2000" b="1" dirty="0"/>
              <a:t>Talent Management:</a:t>
            </a:r>
            <a:r>
              <a:rPr lang="en-US" sz="2000" dirty="0"/>
              <a:t> Focusing on high-potential employees and allocating resources accordingly</a:t>
            </a:r>
            <a:r>
              <a:rPr lang="en-US" sz="2000" dirty="0" smtClean="0"/>
              <a:t>.</a:t>
            </a:r>
          </a:p>
          <a:p>
            <a:pPr lvl="0"/>
            <a:endParaRPr lang="en-US" sz="2000" dirty="0"/>
          </a:p>
          <a:p>
            <a:pPr lvl="0"/>
            <a:r>
              <a:rPr lang="en-US" sz="2000" b="1" dirty="0"/>
              <a:t>Comparable Worth:</a:t>
            </a:r>
            <a:r>
              <a:rPr lang="en-US" sz="2000" dirty="0"/>
              <a:t> Ensuring equal pay for jobs of comparable value, regardless of gender or job title</a:t>
            </a:r>
            <a:r>
              <a:rPr lang="en-US" sz="2000" dirty="0" smtClean="0"/>
              <a:t>.</a:t>
            </a:r>
          </a:p>
          <a:p>
            <a:pPr lvl="0"/>
            <a:endParaRPr lang="en-US" sz="2000" dirty="0"/>
          </a:p>
          <a:p>
            <a:pPr lvl="0"/>
            <a:r>
              <a:rPr lang="en-US" sz="2000" b="1" dirty="0"/>
              <a:t>Pay for Performance:</a:t>
            </a:r>
            <a:r>
              <a:rPr lang="en-US" sz="2000" dirty="0"/>
              <a:t> Linking compensation to individual or team performance.</a:t>
            </a:r>
          </a:p>
        </p:txBody>
      </p:sp>
      <p:sp>
        <p:nvSpPr>
          <p:cNvPr id="5" name="Rectangle 4">
            <a:extLst>
              <a:ext uri="{FF2B5EF4-FFF2-40B4-BE49-F238E27FC236}">
                <a16:creationId xmlns:a16="http://schemas.microsoft.com/office/drawing/2014/main" xmlns=""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
        <p:nvSpPr>
          <p:cNvPr id="7" name="TextBox 6"/>
          <p:cNvSpPr txBox="1"/>
          <p:nvPr/>
        </p:nvSpPr>
        <p:spPr>
          <a:xfrm>
            <a:off x="9479909" y="645789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41531463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AD1A358-57FF-4CCC-ABFA-F66A43201A3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391348D-9716-4EF7-8587-D9D2C05B5421}">
  <ds:schemaRefs>
    <ds:schemaRef ds:uri="http://schemas.microsoft.com/sharepoint/v3/contenttype/forms"/>
  </ds:schemaRefs>
</ds:datastoreItem>
</file>

<file path=customXml/itemProps3.xml><?xml version="1.0" encoding="utf-8"?>
<ds:datastoreItem xmlns:ds="http://schemas.openxmlformats.org/officeDocument/2006/customXml" ds:itemID="{F1ACBBD8-AB55-4A19-AA74-470D1CEA48E6}"/>
</file>

<file path=docProps/app.xml><?xml version="1.0" encoding="utf-8"?>
<Properties xmlns="http://schemas.openxmlformats.org/officeDocument/2006/extended-properties" xmlns:vt="http://schemas.openxmlformats.org/officeDocument/2006/docPropsVTypes">
  <TotalTime>2405</TotalTime>
  <Words>4257</Words>
  <Application>Microsoft Office PowerPoint</Application>
  <PresentationFormat>Widescreen</PresentationFormat>
  <Paragraphs>410</Paragraphs>
  <Slides>44</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Arial</vt:lpstr>
      <vt:lpstr>Calibri</vt:lpstr>
      <vt:lpstr>Calibri Light</vt:lpstr>
      <vt:lpstr>Franklin Gothic Medium</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Addressing Equity Issues</vt:lpstr>
      <vt:lpstr>PowerPoint Presentation</vt:lpstr>
      <vt:lpstr>PowerPoint Presentation</vt:lpstr>
      <vt:lpstr>PowerPoint Presentation</vt:lpstr>
      <vt:lpstr>PowerPoint Presentation</vt:lpstr>
      <vt:lpstr>PowerPoint Presentation</vt:lpstr>
      <vt:lpstr>PowerPoint Presentation</vt:lpstr>
      <vt:lpstr>Establishing Pay Rates</vt:lpstr>
      <vt:lpstr>Sources for Salary Surveys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Microsoft account</cp:lastModifiedBy>
  <cp:revision>71</cp:revision>
  <dcterms:modified xsi:type="dcterms:W3CDTF">2024-08-02T23:34:03Z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