
<file path=[Content_Types].xml><?xml version="1.0" encoding="utf-8"?>
<Types xmlns="http://schemas.openxmlformats.org/package/2006/content-types"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02" r:id="rId1"/>
    <p:sldMasterId id="2147483703" r:id="rId2"/>
  </p:sldMasterIdLst>
  <p:notesMasterIdLst>
    <p:notesMasterId r:id="rId14"/>
  </p:notesMasterIdLst>
  <p:sldIdLst>
    <p:sldId id="256" r:id="rId3"/>
    <p:sldId id="257" r:id="rId4"/>
    <p:sldId id="266" r:id="rId5"/>
    <p:sldId id="296" r:id="rId6"/>
    <p:sldId id="298" r:id="rId7"/>
    <p:sldId id="267" r:id="rId8"/>
    <p:sldId id="268" r:id="rId9"/>
    <p:sldId id="297" r:id="rId10"/>
    <p:sldId id="269" r:id="rId11"/>
    <p:sldId id="299" r:id="rId12"/>
    <p:sldId id="289" r:id="rId13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 /><Relationship Id="rId13" Type="http://schemas.openxmlformats.org/officeDocument/2006/relationships/slide" Target="slides/slide11.xml" /><Relationship Id="rId18" Type="http://schemas.openxmlformats.org/officeDocument/2006/relationships/tableStyles" Target="tableStyles.xml" /><Relationship Id="rId3" Type="http://schemas.openxmlformats.org/officeDocument/2006/relationships/slide" Target="slides/slide1.xml" /><Relationship Id="rId7" Type="http://schemas.openxmlformats.org/officeDocument/2006/relationships/slide" Target="slides/slide5.xml" /><Relationship Id="rId12" Type="http://schemas.openxmlformats.org/officeDocument/2006/relationships/slide" Target="slides/slide10.xml" /><Relationship Id="rId17" Type="http://schemas.openxmlformats.org/officeDocument/2006/relationships/theme" Target="theme/theme1.xml" /><Relationship Id="rId2" Type="http://schemas.openxmlformats.org/officeDocument/2006/relationships/slideMaster" Target="slideMasters/slideMaster2.xml" /><Relationship Id="rId16" Type="http://schemas.openxmlformats.org/officeDocument/2006/relationships/viewProps" Target="view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4.xml" /><Relationship Id="rId11" Type="http://schemas.openxmlformats.org/officeDocument/2006/relationships/slide" Target="slides/slide9.xml" /><Relationship Id="rId5" Type="http://schemas.openxmlformats.org/officeDocument/2006/relationships/slide" Target="slides/slide3.xml" /><Relationship Id="rId15" Type="http://schemas.openxmlformats.org/officeDocument/2006/relationships/presProps" Target="presProps.xml" /><Relationship Id="rId10" Type="http://schemas.openxmlformats.org/officeDocument/2006/relationships/slide" Target="slides/slide8.xml" /><Relationship Id="rId4" Type="http://schemas.openxmlformats.org/officeDocument/2006/relationships/slide" Target="slides/slide2.xml" /><Relationship Id="rId9" Type="http://schemas.openxmlformats.org/officeDocument/2006/relationships/slide" Target="slides/slide7.xml" /><Relationship Id="rId14" Type="http://schemas.openxmlformats.org/officeDocument/2006/relationships/notesMaster" Target="notesMasters/notesMaster1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8" name="Google Shape;278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9" name="Google Shape;279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9" name="Google Shape;289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0" name="Google Shape;290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2e938f9bb0c_0_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5" name="Google Shape;385;g2e938f9bb0c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>
          <a:extLst>
            <a:ext uri="{FF2B5EF4-FFF2-40B4-BE49-F238E27FC236}">
              <a16:creationId xmlns:a16="http://schemas.microsoft.com/office/drawing/2014/main" id="{3F695646-A088-F551-23BA-E26CAE94CE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2e938f9bb0c_0_8:notes">
            <a:extLst>
              <a:ext uri="{FF2B5EF4-FFF2-40B4-BE49-F238E27FC236}">
                <a16:creationId xmlns:a16="http://schemas.microsoft.com/office/drawing/2014/main" id="{58049EA3-EEC1-7136-EDD4-4C7498E6156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5" name="Google Shape;385;g2e938f9bb0c_0_8:notes">
            <a:extLst>
              <a:ext uri="{FF2B5EF4-FFF2-40B4-BE49-F238E27FC236}">
                <a16:creationId xmlns:a16="http://schemas.microsoft.com/office/drawing/2014/main" id="{78867C42-E100-ABDC-8791-6BAA3B58F61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458156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>
          <a:extLst>
            <a:ext uri="{FF2B5EF4-FFF2-40B4-BE49-F238E27FC236}">
              <a16:creationId xmlns:a16="http://schemas.microsoft.com/office/drawing/2014/main" id="{83392317-80C6-E0D5-9471-ED404F8D4B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2e938f9bb0c_0_8:notes">
            <a:extLst>
              <a:ext uri="{FF2B5EF4-FFF2-40B4-BE49-F238E27FC236}">
                <a16:creationId xmlns:a16="http://schemas.microsoft.com/office/drawing/2014/main" id="{0EB8FAFC-E9BD-F088-9388-117D9251889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5" name="Google Shape;385;g2e938f9bb0c_0_8:notes">
            <a:extLst>
              <a:ext uri="{FF2B5EF4-FFF2-40B4-BE49-F238E27FC236}">
                <a16:creationId xmlns:a16="http://schemas.microsoft.com/office/drawing/2014/main" id="{CF4EB97B-40A8-9953-1CF7-BCEBD75BD7A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309832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g2e938f9bb0c_0_20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7" name="Google Shape;397;g2e938f9bb0c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g2e938f9bb0c_0_30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9" name="Google Shape;409;g2e938f9bb0c_0_3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>
          <a:extLst>
            <a:ext uri="{FF2B5EF4-FFF2-40B4-BE49-F238E27FC236}">
              <a16:creationId xmlns:a16="http://schemas.microsoft.com/office/drawing/2014/main" id="{C6FDE3A6-AB4F-238B-C05A-ADD59BEFF4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2e938f9bb0c_0_8:notes">
            <a:extLst>
              <a:ext uri="{FF2B5EF4-FFF2-40B4-BE49-F238E27FC236}">
                <a16:creationId xmlns:a16="http://schemas.microsoft.com/office/drawing/2014/main" id="{5B6BABE9-7650-0BB1-569A-9A0ED9514D1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5" name="Google Shape;385;g2e938f9bb0c_0_8:notes">
            <a:extLst>
              <a:ext uri="{FF2B5EF4-FFF2-40B4-BE49-F238E27FC236}">
                <a16:creationId xmlns:a16="http://schemas.microsoft.com/office/drawing/2014/main" id="{C3A720D5-DF41-C19C-8490-959B65E1794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638547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g2e938f9bb0c_0_40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1" name="Google Shape;421;g2e938f9bb0c_0_4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9">
          <a:extLst>
            <a:ext uri="{FF2B5EF4-FFF2-40B4-BE49-F238E27FC236}">
              <a16:creationId xmlns:a16="http://schemas.microsoft.com/office/drawing/2014/main" id="{C2185B5F-8E7C-3934-CABF-77E2EAA4B1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g2e938f9bb0c_0_409:notes">
            <a:extLst>
              <a:ext uri="{FF2B5EF4-FFF2-40B4-BE49-F238E27FC236}">
                <a16:creationId xmlns:a16="http://schemas.microsoft.com/office/drawing/2014/main" id="{D81ABE84-9125-E9BE-B4E0-2F98F4424CF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1" name="Google Shape;421;g2e938f9bb0c_0_409:notes">
            <a:extLst>
              <a:ext uri="{FF2B5EF4-FFF2-40B4-BE49-F238E27FC236}">
                <a16:creationId xmlns:a16="http://schemas.microsoft.com/office/drawing/2014/main" id="{F62D74C9-FA1F-61F5-566E-3ED49C849F3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8001758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8" name="Google Shape;648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019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1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>
            <a:spLocks noGrp="1"/>
          </p:cNvSpPr>
          <p:nvPr>
            <p:ph type="pic" idx="2"/>
          </p:nvPr>
        </p:nvSpPr>
        <p:spPr>
          <a:xfrm>
            <a:off x="1" y="0"/>
            <a:ext cx="9741000" cy="5962800"/>
          </a:xfrm>
          <a:prstGeom prst="rect">
            <a:avLst/>
          </a:prstGeom>
          <a:solidFill>
            <a:srgbClr val="D8D8D8">
              <a:alpha val="4784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700" cy="5184000"/>
          </a:xfrm>
          <a:prstGeom prst="rect">
            <a:avLst/>
          </a:prstGeom>
          <a:solidFill>
            <a:srgbClr val="D8D8D8">
              <a:alpha val="47840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00" cy="6858000"/>
          </a:xfrm>
          <a:prstGeom prst="rect">
            <a:avLst/>
          </a:prstGeom>
          <a:solidFill>
            <a:srgbClr val="D8D8D8">
              <a:alpha val="4784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5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600" cy="4610100"/>
          </a:xfrm>
          <a:prstGeom prst="rect">
            <a:avLst/>
          </a:prstGeom>
          <a:solidFill>
            <a:srgbClr val="D8D8D8">
              <a:alpha val="4784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6"/>
          <p:cNvSpPr>
            <a:spLocks noGrp="1"/>
          </p:cNvSpPr>
          <p:nvPr>
            <p:ph type="pic" idx="2"/>
          </p:nvPr>
        </p:nvSpPr>
        <p:spPr>
          <a:xfrm>
            <a:off x="0" y="1"/>
            <a:ext cx="6826200" cy="6858000"/>
          </a:xfrm>
          <a:prstGeom prst="rect">
            <a:avLst/>
          </a:prstGeom>
          <a:solidFill>
            <a:srgbClr val="D8D8D8">
              <a:alpha val="4784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19" name="Google Shape;119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8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000" cy="2495700"/>
          </a:xfrm>
          <a:prstGeom prst="rect">
            <a:avLst/>
          </a:prstGeom>
          <a:solidFill>
            <a:srgbClr val="D8D8D8">
              <a:alpha val="4784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3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3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1" name="Google Shape;131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31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31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37" name="Google Shape;137;p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3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3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3" name="Google Shape;143;p32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4" name="Google Shape;144;p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33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33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9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50" name="Google Shape;150;p33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9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1" name="Google Shape;151;p33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52" name="Google Shape;152;p33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3" name="Google Shape;153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4" name="Google Shape;154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3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9" name="Google Shape;159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3" name="Google Shape;163;p3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64" name="Google Shape;164;p3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65" name="Google Shape;165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6" name="Google Shape;166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7" name="Google Shape;167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3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</p:sp>
      <p:sp>
        <p:nvSpPr>
          <p:cNvPr id="171" name="Google Shape;171;p3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72" name="Google Shape;172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4" name="Google Shape;174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7" name="Google Shape;177;p37"/>
          <p:cNvSpPr txBox="1">
            <a:spLocks noGrp="1"/>
          </p:cNvSpPr>
          <p:nvPr>
            <p:ph type="body" idx="1"/>
          </p:nvPr>
        </p:nvSpPr>
        <p:spPr>
          <a:xfrm rot="5400000">
            <a:off x="3920400" y="-1256575"/>
            <a:ext cx="4351200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8" name="Google Shape;178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9" name="Google Shape;179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0" name="Google Shape;180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38"/>
          <p:cNvSpPr txBox="1">
            <a:spLocks noGrp="1"/>
          </p:cNvSpPr>
          <p:nvPr>
            <p:ph type="title"/>
          </p:nvPr>
        </p:nvSpPr>
        <p:spPr>
          <a:xfrm rot="5400000">
            <a:off x="7133400" y="1956625"/>
            <a:ext cx="5811900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3" name="Google Shape;183;p38"/>
          <p:cNvSpPr txBox="1">
            <a:spLocks noGrp="1"/>
          </p:cNvSpPr>
          <p:nvPr>
            <p:ph type="body" idx="1"/>
          </p:nvPr>
        </p:nvSpPr>
        <p:spPr>
          <a:xfrm rot="5400000">
            <a:off x="1799400" y="-596075"/>
            <a:ext cx="5811900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4" name="Google Shape;184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6" name="Google Shape;186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19" Type="http://schemas.openxmlformats.org/officeDocument/2006/relationships/image" Target="../media/image1.png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 /><Relationship Id="rId13" Type="http://schemas.openxmlformats.org/officeDocument/2006/relationships/slideLayout" Target="../slideLayouts/slideLayout30.xml" /><Relationship Id="rId18" Type="http://schemas.openxmlformats.org/officeDocument/2006/relationships/slideLayout" Target="../slideLayouts/slideLayout35.xml" /><Relationship Id="rId3" Type="http://schemas.openxmlformats.org/officeDocument/2006/relationships/slideLayout" Target="../slideLayouts/slideLayout20.xml" /><Relationship Id="rId7" Type="http://schemas.openxmlformats.org/officeDocument/2006/relationships/slideLayout" Target="../slideLayouts/slideLayout24.xml" /><Relationship Id="rId12" Type="http://schemas.openxmlformats.org/officeDocument/2006/relationships/slideLayout" Target="../slideLayouts/slideLayout29.xml" /><Relationship Id="rId17" Type="http://schemas.openxmlformats.org/officeDocument/2006/relationships/slideLayout" Target="../slideLayouts/slideLayout34.xml" /><Relationship Id="rId2" Type="http://schemas.openxmlformats.org/officeDocument/2006/relationships/slideLayout" Target="../slideLayouts/slideLayout19.xml" /><Relationship Id="rId16" Type="http://schemas.openxmlformats.org/officeDocument/2006/relationships/slideLayout" Target="../slideLayouts/slideLayout33.xml" /><Relationship Id="rId20" Type="http://schemas.openxmlformats.org/officeDocument/2006/relationships/image" Target="../media/image1.png" /><Relationship Id="rId1" Type="http://schemas.openxmlformats.org/officeDocument/2006/relationships/slideLayout" Target="../slideLayouts/slideLayout18.xml" /><Relationship Id="rId6" Type="http://schemas.openxmlformats.org/officeDocument/2006/relationships/slideLayout" Target="../slideLayouts/slideLayout23.xml" /><Relationship Id="rId11" Type="http://schemas.openxmlformats.org/officeDocument/2006/relationships/slideLayout" Target="../slideLayouts/slideLayout28.xml" /><Relationship Id="rId5" Type="http://schemas.openxmlformats.org/officeDocument/2006/relationships/slideLayout" Target="../slideLayouts/slideLayout22.xml" /><Relationship Id="rId15" Type="http://schemas.openxmlformats.org/officeDocument/2006/relationships/slideLayout" Target="../slideLayouts/slideLayout32.xml" /><Relationship Id="rId10" Type="http://schemas.openxmlformats.org/officeDocument/2006/relationships/slideLayout" Target="../slideLayouts/slideLayout27.xml" /><Relationship Id="rId19" Type="http://schemas.openxmlformats.org/officeDocument/2006/relationships/theme" Target="../theme/theme2.xml" /><Relationship Id="rId4" Type="http://schemas.openxmlformats.org/officeDocument/2006/relationships/slideLayout" Target="../slideLayouts/slideLayout21.xml" /><Relationship Id="rId9" Type="http://schemas.openxmlformats.org/officeDocument/2006/relationships/slideLayout" Target="../slideLayouts/slideLayout26.xml" /><Relationship Id="rId14" Type="http://schemas.openxmlformats.org/officeDocument/2006/relationships/slideLayout" Target="../slideLayouts/slideLayout3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0" name="Google Shape;100;p2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1" name="Google Shape;101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2" name="Google Shape;102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3" name="Google Shape;103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  <p:sldLayoutId id="2147483682" r:id="rId17"/>
    <p:sldLayoutId id="2147483683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3.pn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6.png" /><Relationship Id="rId4" Type="http://schemas.openxmlformats.org/officeDocument/2006/relationships/image" Target="../media/image5.jp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3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3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3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 /><Relationship Id="rId2" Type="http://schemas.openxmlformats.org/officeDocument/2006/relationships/video" Target="../media/media1.mp4" /><Relationship Id="rId1" Type="http://schemas.microsoft.com/office/2007/relationships/media" Target="../media/media1.mp4" /><Relationship Id="rId6" Type="http://schemas.openxmlformats.org/officeDocument/2006/relationships/image" Target="../media/image7.png" /><Relationship Id="rId5" Type="http://schemas.openxmlformats.org/officeDocument/2006/relationships/image" Target="../media/image6.png" /><Relationship Id="rId4" Type="http://schemas.openxmlformats.org/officeDocument/2006/relationships/notesSlide" Target="../notesSlides/notesSlide6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20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3.xml" /><Relationship Id="rId4" Type="http://schemas.openxmlformats.org/officeDocument/2006/relationships/image" Target="../media/image8.png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20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exhibitaenglish.com/pronunciation-the-final-s-in-english/" TargetMode="External" /><Relationship Id="rId2" Type="http://schemas.openxmlformats.org/officeDocument/2006/relationships/notesSlide" Target="../notesSlides/notesSlide10.xml" /><Relationship Id="rId1" Type="http://schemas.openxmlformats.org/officeDocument/2006/relationships/slideLayout" Target="../slideLayouts/slideLayout20.xml" /><Relationship Id="rId4" Type="http://schemas.openxmlformats.org/officeDocument/2006/relationships/image" Target="../media/image6.png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 /><Relationship Id="rId2" Type="http://schemas.openxmlformats.org/officeDocument/2006/relationships/notesSlide" Target="../notesSlides/notesSlide11.xml" /><Relationship Id="rId1" Type="http://schemas.openxmlformats.org/officeDocument/2006/relationships/slideLayout" Target="../slideLayouts/slideLayout4.xml" /><Relationship Id="rId5" Type="http://schemas.openxmlformats.org/officeDocument/2006/relationships/image" Target="../media/image11.png" /><Relationship Id="rId4" Type="http://schemas.openxmlformats.org/officeDocument/2006/relationships/image" Target="../media/image10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58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58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58"/>
          <p:cNvSpPr/>
          <p:nvPr/>
        </p:nvSpPr>
        <p:spPr>
          <a:xfrm>
            <a:off x="505360" y="5028707"/>
            <a:ext cx="3516600" cy="529200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28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4" name="Google Shape;284;p58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7"/>
            </a:stretch>
          </a:blip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5" name="Google Shape;285;p58"/>
          <p:cNvPicPr preferRelativeResize="0"/>
          <p:nvPr/>
        </p:nvPicPr>
        <p:blipFill rotWithShape="1">
          <a:blip r:embed="rId4">
            <a:alphaModFix/>
          </a:blip>
          <a:srcRect t="27876" b="25427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58"/>
          <p:cNvSpPr txBox="1"/>
          <p:nvPr/>
        </p:nvSpPr>
        <p:spPr>
          <a:xfrm>
            <a:off x="194625" y="2245000"/>
            <a:ext cx="53286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Pronunciation Course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Google Shape;292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59992" y="-58058"/>
            <a:ext cx="12663752" cy="7053944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p59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4" name="Google Shape;294;p59"/>
          <p:cNvPicPr preferRelativeResize="0">
            <a:picLocks noGrp="1"/>
          </p:cNvPicPr>
          <p:nvPr>
            <p:ph type="pic" idx="2"/>
          </p:nvPr>
        </p:nvPicPr>
        <p:blipFill rotWithShape="1">
          <a:blip r:embed="rId4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295" name="Google Shape;295;p59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3</a:t>
            </a:r>
            <a:endParaRPr sz="2800" b="1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7" name="Google Shape;297;p59"/>
          <p:cNvPicPr preferRelativeResize="0"/>
          <p:nvPr/>
        </p:nvPicPr>
        <p:blipFill rotWithShape="1">
          <a:blip r:embed="rId5">
            <a:alphaModFix/>
          </a:blip>
          <a:srcRect t="27876" b="2542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68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3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68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9" name="Google Shape;389;p6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6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1" name="Google Shape;391;p6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68"/>
          <p:cNvSpPr txBox="1"/>
          <p:nvPr/>
        </p:nvSpPr>
        <p:spPr>
          <a:xfrm>
            <a:off x="708592" y="2095405"/>
            <a:ext cx="10541100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8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Outline:</a:t>
            </a: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200" b="1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Final S Pronunciation</a:t>
            </a: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4" name="Google Shape;394;p68"/>
          <p:cNvPicPr preferRelativeResize="0"/>
          <p:nvPr/>
        </p:nvPicPr>
        <p:blipFill rotWithShape="1">
          <a:blip r:embed="rId3">
            <a:alphaModFix/>
          </a:blip>
          <a:srcRect t="27874" b="25427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>
          <a:extLst>
            <a:ext uri="{FF2B5EF4-FFF2-40B4-BE49-F238E27FC236}">
              <a16:creationId xmlns:a16="http://schemas.microsoft.com/office/drawing/2014/main" id="{AABFBF25-D08E-EA1D-301F-74C179EE80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68">
            <a:extLst>
              <a:ext uri="{FF2B5EF4-FFF2-40B4-BE49-F238E27FC236}">
                <a16:creationId xmlns:a16="http://schemas.microsoft.com/office/drawing/2014/main" id="{31C99AEB-9136-CDFF-BD2E-69B0101305DD}"/>
              </a:ext>
            </a:extLst>
          </p:cNvPr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3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68">
            <a:extLst>
              <a:ext uri="{FF2B5EF4-FFF2-40B4-BE49-F238E27FC236}">
                <a16:creationId xmlns:a16="http://schemas.microsoft.com/office/drawing/2014/main" id="{C7F578CF-37A4-7AB5-0BE5-C8AEB9002015}"/>
              </a:ext>
            </a:extLst>
          </p:cNvPr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9" name="Google Shape;389;p68">
            <a:extLst>
              <a:ext uri="{FF2B5EF4-FFF2-40B4-BE49-F238E27FC236}">
                <a16:creationId xmlns:a16="http://schemas.microsoft.com/office/drawing/2014/main" id="{9D4B6BB9-1D20-1182-7FA9-C868428584D6}"/>
              </a:ext>
            </a:extLst>
          </p:cNvPr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68">
            <a:extLst>
              <a:ext uri="{FF2B5EF4-FFF2-40B4-BE49-F238E27FC236}">
                <a16:creationId xmlns:a16="http://schemas.microsoft.com/office/drawing/2014/main" id="{5D79ABC1-1DAD-3602-BAFE-0CD1705DBFD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1" name="Google Shape;391;p68">
            <a:extLst>
              <a:ext uri="{FF2B5EF4-FFF2-40B4-BE49-F238E27FC236}">
                <a16:creationId xmlns:a16="http://schemas.microsoft.com/office/drawing/2014/main" id="{F5A89105-29DB-8B4D-922A-1C86A0F1894B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68">
            <a:extLst>
              <a:ext uri="{FF2B5EF4-FFF2-40B4-BE49-F238E27FC236}">
                <a16:creationId xmlns:a16="http://schemas.microsoft.com/office/drawing/2014/main" id="{505E9918-92AF-76B5-9B85-6024ED8F9ED8}"/>
              </a:ext>
            </a:extLst>
          </p:cNvPr>
          <p:cNvSpPr txBox="1"/>
          <p:nvPr/>
        </p:nvSpPr>
        <p:spPr>
          <a:xfrm>
            <a:off x="889000" y="1939125"/>
            <a:ext cx="10541100" cy="30161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8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(Final S Pronunciation)</a:t>
            </a: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4" name="Google Shape;394;p68">
            <a:extLst>
              <a:ext uri="{FF2B5EF4-FFF2-40B4-BE49-F238E27FC236}">
                <a16:creationId xmlns:a16="http://schemas.microsoft.com/office/drawing/2014/main" id="{0E2EC898-62ED-130C-4F69-E8AB4F7493D1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7874" b="25427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84499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>
          <a:extLst>
            <a:ext uri="{FF2B5EF4-FFF2-40B4-BE49-F238E27FC236}">
              <a16:creationId xmlns:a16="http://schemas.microsoft.com/office/drawing/2014/main" id="{8DFDE4B1-92B6-7718-044D-849750FC31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68">
            <a:extLst>
              <a:ext uri="{FF2B5EF4-FFF2-40B4-BE49-F238E27FC236}">
                <a16:creationId xmlns:a16="http://schemas.microsoft.com/office/drawing/2014/main" id="{CC7D775D-A3F1-8391-3790-855AAE31CE51}"/>
              </a:ext>
            </a:extLst>
          </p:cNvPr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3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68">
            <a:extLst>
              <a:ext uri="{FF2B5EF4-FFF2-40B4-BE49-F238E27FC236}">
                <a16:creationId xmlns:a16="http://schemas.microsoft.com/office/drawing/2014/main" id="{501B14FB-1C8F-8E27-1932-0194E51C5886}"/>
              </a:ext>
            </a:extLst>
          </p:cNvPr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9" name="Google Shape;389;p68">
            <a:extLst>
              <a:ext uri="{FF2B5EF4-FFF2-40B4-BE49-F238E27FC236}">
                <a16:creationId xmlns:a16="http://schemas.microsoft.com/office/drawing/2014/main" id="{85F43F4A-33BE-28AF-D187-B380F40CF13C}"/>
              </a:ext>
            </a:extLst>
          </p:cNvPr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68">
            <a:extLst>
              <a:ext uri="{FF2B5EF4-FFF2-40B4-BE49-F238E27FC236}">
                <a16:creationId xmlns:a16="http://schemas.microsoft.com/office/drawing/2014/main" id="{3E33F06B-2A4D-C8AB-975A-DB9D3307A678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1" name="Google Shape;391;p68">
            <a:extLst>
              <a:ext uri="{FF2B5EF4-FFF2-40B4-BE49-F238E27FC236}">
                <a16:creationId xmlns:a16="http://schemas.microsoft.com/office/drawing/2014/main" id="{F234DA48-55FE-9F1E-9AB3-D47B72BC74E3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68">
            <a:extLst>
              <a:ext uri="{FF2B5EF4-FFF2-40B4-BE49-F238E27FC236}">
                <a16:creationId xmlns:a16="http://schemas.microsoft.com/office/drawing/2014/main" id="{D4C4647B-72F2-3242-CCDC-F771F9BE77D0}"/>
              </a:ext>
            </a:extLst>
          </p:cNvPr>
          <p:cNvSpPr txBox="1"/>
          <p:nvPr/>
        </p:nvSpPr>
        <p:spPr>
          <a:xfrm>
            <a:off x="889000" y="1939125"/>
            <a:ext cx="10541100" cy="1061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FF"/>
                </a:highlight>
                <a:uLnTx/>
                <a:uFillTx/>
                <a:latin typeface="Arial"/>
                <a:cs typeface="Arial"/>
                <a:sym typeface="Arial"/>
              </a:rPr>
              <a:t>We pronounce the final </a:t>
            </a:r>
            <a:r>
              <a:rPr kumimoji="0" lang="en-US" sz="2100" b="1" i="1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FF"/>
                </a:highlight>
                <a:uLnTx/>
                <a:uFillTx/>
                <a:latin typeface="Arial"/>
                <a:cs typeface="Arial"/>
                <a:sym typeface="Arial"/>
              </a:rPr>
              <a:t>S </a:t>
            </a:r>
            <a:r>
              <a:rPr kumimoji="0" 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FF"/>
                </a:highlight>
                <a:uLnTx/>
                <a:uFillTx/>
                <a:latin typeface="Arial"/>
                <a:cs typeface="Arial"/>
                <a:sym typeface="Arial"/>
              </a:rPr>
              <a:t>in three ways: </a:t>
            </a:r>
            <a:r>
              <a:rPr kumimoji="0" 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FF"/>
                </a:highlight>
                <a:uLnTx/>
                <a:uFillTx/>
                <a:latin typeface="Arial"/>
                <a:cs typeface="Arial"/>
                <a:sym typeface="Arial"/>
              </a:rPr>
              <a:t>/s/ - /z/ - /</a:t>
            </a:r>
            <a:r>
              <a:rPr kumimoji="0" lang="en-US" sz="21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FF"/>
                </a:highlight>
                <a:uLnTx/>
                <a:uFillTx/>
                <a:latin typeface="Arial"/>
                <a:cs typeface="Arial"/>
                <a:sym typeface="Arial"/>
              </a:rPr>
              <a:t>iz</a:t>
            </a:r>
            <a:r>
              <a:rPr kumimoji="0" 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FF"/>
                </a:highlight>
                <a:uLnTx/>
                <a:uFillTx/>
                <a:latin typeface="Arial"/>
                <a:cs typeface="Arial"/>
                <a:sym typeface="Arial"/>
              </a:rPr>
              <a:t>/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21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highlight>
                <a:srgbClr val="FFFFFF"/>
              </a:highlight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sz="2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FF"/>
                </a:highlight>
                <a:uLnTx/>
                <a:uFillTx/>
                <a:latin typeface="Arial"/>
                <a:cs typeface="Arial"/>
                <a:sym typeface="Arial"/>
              </a:rPr>
              <a:t>Watch the video in the next slide to know the rule</a:t>
            </a:r>
          </a:p>
        </p:txBody>
      </p:sp>
      <p:pic>
        <p:nvPicPr>
          <p:cNvPr id="394" name="Google Shape;394;p68">
            <a:extLst>
              <a:ext uri="{FF2B5EF4-FFF2-40B4-BE49-F238E27FC236}">
                <a16:creationId xmlns:a16="http://schemas.microsoft.com/office/drawing/2014/main" id="{0387B65E-BA5D-C7F0-1502-D2915194CC8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7874" b="25427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2840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69"/>
          <p:cNvSpPr/>
          <p:nvPr/>
        </p:nvSpPr>
        <p:spPr>
          <a:xfrm>
            <a:off x="617275" y="1285000"/>
            <a:ext cx="10812600" cy="50076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1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0" name="Google Shape;400;p69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1" name="Google Shape;401;p6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2" name="Google Shape;402;p6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3" name="Google Shape;403;p69"/>
          <p:cNvSpPr txBox="1"/>
          <p:nvPr/>
        </p:nvSpPr>
        <p:spPr>
          <a:xfrm>
            <a:off x="889000" y="1841126"/>
            <a:ext cx="10541100" cy="4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0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5" name="Google Shape;405;p69"/>
          <p:cNvPicPr preferRelativeResize="0"/>
          <p:nvPr/>
        </p:nvPicPr>
        <p:blipFill rotWithShape="1">
          <a:blip r:embed="rId5">
            <a:alphaModFix/>
          </a:blip>
          <a:srcRect t="27877" b="2542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3 Sounds of the Plural _s_ in English_ [s], [z] or [ɪz]">
            <a:hlinkClick r:id="" action="ppaction://media"/>
            <a:extLst>
              <a:ext uri="{FF2B5EF4-FFF2-40B4-BE49-F238E27FC236}">
                <a16:creationId xmlns:a16="http://schemas.microsoft.com/office/drawing/2014/main" id="{790604AE-7166-246C-BE5A-21057A995D8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1900" y="1398516"/>
            <a:ext cx="10210900" cy="47736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085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70"/>
          <p:cNvSpPr/>
          <p:nvPr/>
        </p:nvSpPr>
        <p:spPr>
          <a:xfrm>
            <a:off x="617275" y="1285000"/>
            <a:ext cx="10812600" cy="50076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1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2" name="Google Shape;412;p7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" name="Google Shape;413;p7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4" name="Google Shape;414;p70"/>
          <p:cNvSpPr txBox="1"/>
          <p:nvPr/>
        </p:nvSpPr>
        <p:spPr>
          <a:xfrm>
            <a:off x="942084" y="1231789"/>
            <a:ext cx="1404824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Rule</a:t>
            </a:r>
            <a:endParaRPr lang="en-US" sz="20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5" name="Google Shape;415;p70"/>
          <p:cNvSpPr txBox="1"/>
          <p:nvPr/>
        </p:nvSpPr>
        <p:spPr>
          <a:xfrm>
            <a:off x="889000" y="1841126"/>
            <a:ext cx="10541100" cy="36922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350"/>
              <a:buFont typeface="Arial"/>
              <a:buNone/>
            </a:pP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voiceless + s                                             /s/</a:t>
            </a:r>
          </a:p>
          <a:p>
            <a:pPr marL="45720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350"/>
              <a:buFont typeface="Arial"/>
              <a:buNone/>
            </a:pPr>
            <a:r>
              <a:rPr lang="en-US" sz="20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/p/ - /t/ - /k/ - /f/</a:t>
            </a:r>
            <a:endParaRPr lang="en-US" sz="2000" b="1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350"/>
              <a:buFont typeface="Arial"/>
              <a:buNone/>
            </a:pP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voiced + s                                                  /z/</a:t>
            </a:r>
          </a:p>
          <a:p>
            <a:pPr marL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20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/b/ - /d/ /g/ - /l/ - /m/ - /n/ - /r/ - /v/ - /w/ </a:t>
            </a: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350"/>
              <a:buFont typeface="Arial"/>
              <a:buNone/>
            </a:pPr>
            <a:r>
              <a:rPr lang="en-US" sz="20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/ʃ/ </a:t>
            </a:r>
            <a:r>
              <a:rPr lang="en-US" sz="20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lang="en-US" sz="20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sh</a:t>
            </a:r>
            <a:r>
              <a:rPr lang="en-US" sz="20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r>
              <a:rPr lang="en-US" sz="20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- /</a:t>
            </a:r>
            <a:r>
              <a:rPr lang="en-US" sz="2000" dirty="0" err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tʃ</a:t>
            </a:r>
            <a:r>
              <a:rPr lang="en-US" sz="20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 </a:t>
            </a:r>
            <a:r>
              <a:rPr lang="en-US" sz="20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lang="en-US" sz="20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</a:t>
            </a:r>
            <a:r>
              <a:rPr lang="en-US" sz="20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r>
              <a:rPr lang="en-US" sz="20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-  /</a:t>
            </a:r>
            <a:r>
              <a:rPr lang="en-US" sz="2000" dirty="0" err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dʒ</a:t>
            </a:r>
            <a:r>
              <a:rPr lang="en-US" sz="20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 - /s/ - /z/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+ s                       /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iz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</a:t>
            </a: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0" i="0" u="none" strike="noStrike" cap="none" dirty="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0" i="0" u="none" strike="noStrike" cap="none" dirty="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17" name="Google Shape;417;p70"/>
          <p:cNvPicPr preferRelativeResize="0"/>
          <p:nvPr/>
        </p:nvPicPr>
        <p:blipFill rotWithShape="1">
          <a:blip r:embed="rId3">
            <a:alphaModFix/>
          </a:blip>
          <a:srcRect t="27877" b="2542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8A12AF11-9B78-F416-57BB-D1FA9AF29D6D}"/>
              </a:ext>
            </a:extLst>
          </p:cNvPr>
          <p:cNvCxnSpPr>
            <a:cxnSpLocks/>
          </p:cNvCxnSpPr>
          <p:nvPr/>
        </p:nvCxnSpPr>
        <p:spPr>
          <a:xfrm>
            <a:off x="2985796" y="2241195"/>
            <a:ext cx="240729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81AAC13D-17B1-028B-F978-BC95B9265248}"/>
              </a:ext>
            </a:extLst>
          </p:cNvPr>
          <p:cNvCxnSpPr>
            <a:cxnSpLocks/>
          </p:cNvCxnSpPr>
          <p:nvPr/>
        </p:nvCxnSpPr>
        <p:spPr>
          <a:xfrm>
            <a:off x="2895600" y="3261342"/>
            <a:ext cx="2600131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FF6BE99D-A803-D02F-83FF-DBE3F0FC3C72}"/>
              </a:ext>
            </a:extLst>
          </p:cNvPr>
          <p:cNvCxnSpPr>
            <a:cxnSpLocks/>
          </p:cNvCxnSpPr>
          <p:nvPr/>
        </p:nvCxnSpPr>
        <p:spPr>
          <a:xfrm>
            <a:off x="5162938" y="4353024"/>
            <a:ext cx="1219201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>
          <a:extLst>
            <a:ext uri="{FF2B5EF4-FFF2-40B4-BE49-F238E27FC236}">
              <a16:creationId xmlns:a16="http://schemas.microsoft.com/office/drawing/2014/main" id="{AA414323-7629-7749-D17B-5E602EF6E2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68">
            <a:extLst>
              <a:ext uri="{FF2B5EF4-FFF2-40B4-BE49-F238E27FC236}">
                <a16:creationId xmlns:a16="http://schemas.microsoft.com/office/drawing/2014/main" id="{B6AF4361-195D-550E-85F3-6F2EDC053816}"/>
              </a:ext>
            </a:extLst>
          </p:cNvPr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3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68">
            <a:extLst>
              <a:ext uri="{FF2B5EF4-FFF2-40B4-BE49-F238E27FC236}">
                <a16:creationId xmlns:a16="http://schemas.microsoft.com/office/drawing/2014/main" id="{9F6DF7EE-909B-25D5-6ED8-05B8525DBA44}"/>
              </a:ext>
            </a:extLst>
          </p:cNvPr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9" name="Google Shape;389;p68">
            <a:extLst>
              <a:ext uri="{FF2B5EF4-FFF2-40B4-BE49-F238E27FC236}">
                <a16:creationId xmlns:a16="http://schemas.microsoft.com/office/drawing/2014/main" id="{DD6BCCA5-DC5E-07E7-8A43-A213CBCD800A}"/>
              </a:ext>
            </a:extLst>
          </p:cNvPr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68">
            <a:extLst>
              <a:ext uri="{FF2B5EF4-FFF2-40B4-BE49-F238E27FC236}">
                <a16:creationId xmlns:a16="http://schemas.microsoft.com/office/drawing/2014/main" id="{7CA9148D-DBCE-39C9-C6C6-AB4CDBF96706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1" name="Google Shape;391;p68">
            <a:extLst>
              <a:ext uri="{FF2B5EF4-FFF2-40B4-BE49-F238E27FC236}">
                <a16:creationId xmlns:a16="http://schemas.microsoft.com/office/drawing/2014/main" id="{4E5882A2-EDD2-96FC-08A8-6A572C07A2C9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68">
            <a:extLst>
              <a:ext uri="{FF2B5EF4-FFF2-40B4-BE49-F238E27FC236}">
                <a16:creationId xmlns:a16="http://schemas.microsoft.com/office/drawing/2014/main" id="{F8E69E62-D6A6-BD68-19A5-6A305579764A}"/>
              </a:ext>
            </a:extLst>
          </p:cNvPr>
          <p:cNvSpPr txBox="1"/>
          <p:nvPr/>
        </p:nvSpPr>
        <p:spPr>
          <a:xfrm>
            <a:off x="-1058515" y="1939125"/>
            <a:ext cx="12488615" cy="24313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8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4" name="Google Shape;394;p68">
            <a:extLst>
              <a:ext uri="{FF2B5EF4-FFF2-40B4-BE49-F238E27FC236}">
                <a16:creationId xmlns:a16="http://schemas.microsoft.com/office/drawing/2014/main" id="{4D64E45A-687B-D700-574C-83030402BC5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7874" b="25427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pronunciation of the final s">
            <a:extLst>
              <a:ext uri="{FF2B5EF4-FFF2-40B4-BE49-F238E27FC236}">
                <a16:creationId xmlns:a16="http://schemas.microsoft.com/office/drawing/2014/main" id="{2F23E574-CFA0-A5F2-2928-7A3E7E0E3F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9" r="4406" b="11892"/>
          <a:stretch/>
        </p:blipFill>
        <p:spPr bwMode="auto">
          <a:xfrm>
            <a:off x="942307" y="1643225"/>
            <a:ext cx="10133129" cy="437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47887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71"/>
          <p:cNvSpPr/>
          <p:nvPr/>
        </p:nvSpPr>
        <p:spPr>
          <a:xfrm>
            <a:off x="617275" y="1285000"/>
            <a:ext cx="10812600" cy="50076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1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4" name="Google Shape;424;p71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5" name="Google Shape;425;p7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" name="Google Shape;426;p7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7" name="Google Shape;427;p71"/>
          <p:cNvSpPr txBox="1"/>
          <p:nvPr/>
        </p:nvSpPr>
        <p:spPr>
          <a:xfrm>
            <a:off x="889000" y="1231800"/>
            <a:ext cx="1458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28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Practice</a:t>
            </a:r>
            <a:endParaRPr sz="2800" b="1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8" name="Google Shape;428;p71"/>
          <p:cNvSpPr txBox="1"/>
          <p:nvPr/>
        </p:nvSpPr>
        <p:spPr>
          <a:xfrm>
            <a:off x="889000" y="1841124"/>
            <a:ext cx="10541100" cy="21851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Exercise: Classify the words according to their pronunciation</a:t>
            </a: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jars- bags- graphs- prizes-friends - books- labs- kisses- dishes- laps-</a:t>
            </a: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things- gloves- buses- fans- watches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en-US" sz="2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30" name="Google Shape;430;p71"/>
          <p:cNvPicPr preferRelativeResize="0"/>
          <p:nvPr/>
        </p:nvPicPr>
        <p:blipFill rotWithShape="1">
          <a:blip r:embed="rId3">
            <a:alphaModFix/>
          </a:blip>
          <a:srcRect t="27877" b="2542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8CB72C5-7D3F-C75C-974B-05CC843710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4071872"/>
              </p:ext>
            </p:extLst>
          </p:nvPr>
        </p:nvGraphicFramePr>
        <p:xfrm>
          <a:off x="1136626" y="3765508"/>
          <a:ext cx="8127999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687868695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20469898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34627797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/s/</a:t>
                      </a:r>
                      <a:endParaRPr lang="en-US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/z/</a:t>
                      </a:r>
                      <a:endParaRPr lang="en-US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en-US" sz="1800" b="1" i="0" u="none" strike="noStrike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iz</a:t>
                      </a:r>
                      <a:r>
                        <a:rPr lang="en-US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endParaRPr lang="en-US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72222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/>
                        <a:t>Graphs – books – laps -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Jars – bags – friends – labs – things – gloves- fans -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Prizes – kisses – dishes – buses - watches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047138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2">
          <a:extLst>
            <a:ext uri="{FF2B5EF4-FFF2-40B4-BE49-F238E27FC236}">
              <a16:creationId xmlns:a16="http://schemas.microsoft.com/office/drawing/2014/main" id="{CF5FF00E-E5AF-ED1C-3C45-B2C8BF07D9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71">
            <a:extLst>
              <a:ext uri="{FF2B5EF4-FFF2-40B4-BE49-F238E27FC236}">
                <a16:creationId xmlns:a16="http://schemas.microsoft.com/office/drawing/2014/main" id="{4FF2ACD9-7BD1-8BD5-6D12-24A121CCBA61}"/>
              </a:ext>
            </a:extLst>
          </p:cNvPr>
          <p:cNvSpPr/>
          <p:nvPr/>
        </p:nvSpPr>
        <p:spPr>
          <a:xfrm>
            <a:off x="617275" y="1285000"/>
            <a:ext cx="10812600" cy="50076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1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4" name="Google Shape;424;p71">
            <a:extLst>
              <a:ext uri="{FF2B5EF4-FFF2-40B4-BE49-F238E27FC236}">
                <a16:creationId xmlns:a16="http://schemas.microsoft.com/office/drawing/2014/main" id="{AF338AF6-1923-A3FB-3A67-55211CD1AC80}"/>
              </a:ext>
            </a:extLst>
          </p:cNvPr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5" name="Google Shape;425;p71">
            <a:extLst>
              <a:ext uri="{FF2B5EF4-FFF2-40B4-BE49-F238E27FC236}">
                <a16:creationId xmlns:a16="http://schemas.microsoft.com/office/drawing/2014/main" id="{62735F6D-5B41-3769-1D12-C42FBB6B4703}"/>
              </a:ext>
            </a:extLst>
          </p:cNvPr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" name="Google Shape;426;p71">
            <a:extLst>
              <a:ext uri="{FF2B5EF4-FFF2-40B4-BE49-F238E27FC236}">
                <a16:creationId xmlns:a16="http://schemas.microsoft.com/office/drawing/2014/main" id="{E0837501-013C-945E-217A-6FE0341F7313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7" name="Google Shape;427;p71">
            <a:extLst>
              <a:ext uri="{FF2B5EF4-FFF2-40B4-BE49-F238E27FC236}">
                <a16:creationId xmlns:a16="http://schemas.microsoft.com/office/drawing/2014/main" id="{EFADDFA5-DD46-C1AE-FEB2-25408B0A066D}"/>
              </a:ext>
            </a:extLst>
          </p:cNvPr>
          <p:cNvSpPr txBox="1"/>
          <p:nvPr/>
        </p:nvSpPr>
        <p:spPr>
          <a:xfrm>
            <a:off x="889000" y="1231800"/>
            <a:ext cx="1458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28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Practice</a:t>
            </a:r>
            <a:endParaRPr sz="2800" b="1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8" name="Google Shape;428;p71">
            <a:extLst>
              <a:ext uri="{FF2B5EF4-FFF2-40B4-BE49-F238E27FC236}">
                <a16:creationId xmlns:a16="http://schemas.microsoft.com/office/drawing/2014/main" id="{D40601A6-9B5D-0E98-966B-E3E1BCEBC38A}"/>
              </a:ext>
            </a:extLst>
          </p:cNvPr>
          <p:cNvSpPr txBox="1"/>
          <p:nvPr/>
        </p:nvSpPr>
        <p:spPr>
          <a:xfrm>
            <a:off x="889000" y="1841124"/>
            <a:ext cx="10541100" cy="11387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en-US" sz="2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  <a:hlinkClick r:id="rId3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https://exhibitaenglish.com/pronunciation-the-final-s-in-english/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</p:txBody>
      </p:sp>
      <p:pic>
        <p:nvPicPr>
          <p:cNvPr id="430" name="Google Shape;430;p71">
            <a:extLst>
              <a:ext uri="{FF2B5EF4-FFF2-40B4-BE49-F238E27FC236}">
                <a16:creationId xmlns:a16="http://schemas.microsoft.com/office/drawing/2014/main" id="{15F64242-D179-E4AC-1EEC-C9A4FAC05810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t="27877" b="2542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8450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0" name="Google Shape;650;p9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1997" cy="6843775"/>
          </a:xfrm>
          <a:prstGeom prst="rect">
            <a:avLst/>
          </a:prstGeom>
          <a:noFill/>
          <a:ln>
            <a:noFill/>
          </a:ln>
        </p:spPr>
      </p:pic>
      <p:sp>
        <p:nvSpPr>
          <p:cNvPr id="651" name="Google Shape;651;p91"/>
          <p:cNvSpPr/>
          <p:nvPr/>
        </p:nvSpPr>
        <p:spPr>
          <a:xfrm flipH="1">
            <a:off x="6512700" y="3153102"/>
            <a:ext cx="5679300" cy="3705000"/>
          </a:xfrm>
          <a:prstGeom prst="rtTriangle">
            <a:avLst/>
          </a:prstGeom>
          <a:solidFill>
            <a:srgbClr val="669BBC">
              <a:alpha val="76078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2" name="Google Shape;652;p91"/>
          <p:cNvSpPr txBox="1"/>
          <p:nvPr/>
        </p:nvSpPr>
        <p:spPr>
          <a:xfrm>
            <a:off x="582006" y="5707075"/>
            <a:ext cx="45246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n-US" sz="54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53" name="Google Shape;653;p9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54" name="Google Shape;654;p91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55" name="Google Shape;655;p91"/>
          <p:cNvPicPr preferRelativeResize="0"/>
          <p:nvPr/>
        </p:nvPicPr>
        <p:blipFill rotWithShape="1">
          <a:blip r:embed="rId5">
            <a:alphaModFix/>
          </a:blip>
          <a:srcRect t="27875" b="25428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267</Words>
  <Application>Microsoft Office PowerPoint</Application>
  <PresentationFormat>Widescreen</PresentationFormat>
  <Paragraphs>46</Paragraphs>
  <Slides>11</Slides>
  <Notes>11</Notes>
  <HiddenSlides>0</HiddenSlides>
  <MMClips>1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majd jeraisi</cp:lastModifiedBy>
  <cp:revision>6</cp:revision>
  <dcterms:modified xsi:type="dcterms:W3CDTF">2024-11-09T02:54:21Z</dcterms:modified>
</cp:coreProperties>
</file>