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303" r:id="rId5"/>
    <p:sldId id="276" r:id="rId6"/>
    <p:sldId id="496" r:id="rId7"/>
    <p:sldId id="498" r:id="rId8"/>
    <p:sldId id="508" r:id="rId9"/>
    <p:sldId id="509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6"/>
            <p14:sldId id="498"/>
            <p14:sldId id="508"/>
            <p14:sldId id="509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203E5F"/>
    <a:srgbClr val="00AEEF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158984" y="2753626"/>
            <a:ext cx="703301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Overview of common IoT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Communication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19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IoT 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Foreword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2748" y="2199338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Alexandria"/>
              </a:rPr>
              <a:t>Communications technologies are the foundation of not only the Internet of Things (IoT), but also a fully connected world. If the IoT is a logistics system of information, then communications technologies are the various means of transportation. However, regardless of the technology adopted, the ultimate goal is to connect devices to the cloud-based applications.</a:t>
            </a:r>
          </a:p>
          <a:p>
            <a:endParaRPr lang="en-US" sz="2400" dirty="0">
              <a:solidFill>
                <a:srgbClr val="2D3956"/>
              </a:solidFill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Alexandria"/>
              </a:rPr>
              <a:t>Common communications technologies can be classified into two types: wired and wireless communications technologies. In terms of their applications and technical features, the specifications of wired and wireless technologies vary considerably.</a:t>
            </a:r>
          </a:p>
          <a:p>
            <a:endParaRPr lang="en-US" sz="2400" dirty="0">
              <a:solidFill>
                <a:srgbClr val="2D3956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6E68E-EE0A-141E-96A5-55B61408B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394724-65C8-F29B-9F8C-533F897D6C1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DC20B-A664-DBDC-9790-E121AB8C5859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1198B9-E7A2-ADED-BF45-D8B08C85CA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6B4268-77D6-F6F0-5CF2-DBEA80CCC68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BE2E8D-CBBD-95E1-2B12-40C5EDD3F47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933372-48D8-074E-1167-E32DCD893CD0}"/>
              </a:ext>
            </a:extLst>
          </p:cNvPr>
          <p:cNvSpPr txBox="1"/>
          <p:nvPr/>
        </p:nvSpPr>
        <p:spPr>
          <a:xfrm>
            <a:off x="760664" y="2103085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Alexandria"/>
              </a:rPr>
              <a:t>At the end of this course, you will have knowledge of:</a:t>
            </a:r>
          </a:p>
          <a:p>
            <a:endParaRPr lang="en-US" sz="2400" dirty="0">
              <a:solidFill>
                <a:srgbClr val="2D3956"/>
              </a:solidFill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Alexandria"/>
              </a:rPr>
              <a:t>Common IoT wired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Alexandria"/>
              </a:rPr>
              <a:t>The technical standards, features, and differences between various short-range wireless communications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Alexandria"/>
              </a:rPr>
              <a:t>The characteristics and developing trends of cellular mobile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Alexandria"/>
              </a:rPr>
              <a:t>The  characteristics   of  Low  Power  Wide  Area  (LPWA)  communications technologies and distinguish between their different types.</a:t>
            </a:r>
          </a:p>
          <a:p>
            <a:endParaRPr lang="en-US" sz="2400" dirty="0">
              <a:solidFill>
                <a:srgbClr val="2D3956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D54559-340B-B6E7-853C-D54AE2ADD1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/>
              <a:t>At the end of this course, you will have knowledge of:</a:t>
            </a:r>
          </a:p>
          <a:p>
            <a:endParaRPr lang="en-US" sz="1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Common IoT wired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technical standards, features, and differences between various short-range wireless communications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characteristics and developing trends of cellular mobile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 characteristics   of  Low  Power  Wide  Area  (LPWA)  communications technologies and distinguish between their different types.</a:t>
            </a:r>
            <a:endParaRPr lang="en-US" sz="1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3AD9072-8020-4DDC-7350-052A81AE51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3116999"/>
              </p:ext>
            </p:extLst>
          </p:nvPr>
        </p:nvGraphicFramePr>
        <p:xfrm>
          <a:off x="2486526" y="1913987"/>
          <a:ext cx="8543836" cy="3890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05440" imgH="2689920" progId="PBrush">
                  <p:embed/>
                </p:oleObj>
              </mc:Choice>
              <mc:Fallback>
                <p:oleObj name="Bitmap Image" r:id="rId3" imgW="5905440" imgH="26899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77E6AA7A-A9C4-5797-8D00-7CF2439F000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6526" y="1913987"/>
                        <a:ext cx="8543836" cy="38906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416896" y="1131364"/>
            <a:ext cx="7737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Introduction and Comparison Between RS-232 &amp; RS-485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752C6A1-1BDD-6084-38D6-089CDA0BDEF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8619215"/>
              </p:ext>
            </p:extLst>
          </p:nvPr>
        </p:nvGraphicFramePr>
        <p:xfrm>
          <a:off x="2502568" y="1844650"/>
          <a:ext cx="8256966" cy="40973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265360" imgH="2613600" progId="PBrush">
                  <p:embed/>
                </p:oleObj>
              </mc:Choice>
              <mc:Fallback>
                <p:oleObj name="Bitmap Image" r:id="rId3" imgW="5265360" imgH="26136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AEEBB76-5245-470E-ED1E-DF19817918A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2568" y="1844650"/>
                        <a:ext cx="8256966" cy="40973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USB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1EA9EFF-1C42-4327-0531-4E8243E4D54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0864762"/>
              </p:ext>
            </p:extLst>
          </p:nvPr>
        </p:nvGraphicFramePr>
        <p:xfrm>
          <a:off x="2550695" y="1868216"/>
          <a:ext cx="8502787" cy="3933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6012360" imgH="2781360" progId="PBrush">
                  <p:embed/>
                </p:oleObj>
              </mc:Choice>
              <mc:Fallback>
                <p:oleObj name="Bitmap Image" r:id="rId3" imgW="6012360" imgH="27813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FC548AE-A1CD-0702-6C91-A99BE6D191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0695" y="1868216"/>
                        <a:ext cx="8502787" cy="39336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6AB44-21CD-CF02-7253-57E8C1AEB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650441-9F92-1E77-5DDD-BB3FB04BA6F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563B1A-6394-6007-DE44-E7C3E09C24B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M-Bus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205B40-EC86-A9D7-6C21-B463013DD0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573CE-BADB-B8D2-68AE-7EFFEC7B13B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700F02-4BFE-E7A9-76AF-8F8D48DD6E8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C9FFDD-13A2-2F8A-633F-E4491909E7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900E6E38-A3EE-C933-3242-13F3280EFF3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4185784"/>
              </p:ext>
            </p:extLst>
          </p:nvPr>
        </p:nvGraphicFramePr>
        <p:xfrm>
          <a:off x="1042737" y="2194066"/>
          <a:ext cx="10090484" cy="3770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44600" imgH="2430720" progId="PBrush">
                  <p:embed/>
                </p:oleObj>
              </mc:Choice>
              <mc:Fallback>
                <p:oleObj name="Bitmap Image" r:id="rId3" imgW="5844600" imgH="24307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0C406D4F-695E-4C18-2B02-58D1423332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2737" y="2194066"/>
                        <a:ext cx="10090484" cy="37701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2405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E9698-A7A4-1044-2F63-C78511732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EAF15B-D563-62CA-B94B-3BD05658FE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E6CAC9-8E1D-7C8C-C994-8D94507AA555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Power Line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95623-3649-24F4-608B-13E4E7BEF5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6558C-EEC5-67E6-B103-C5CAE638A8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4F7B98-CBBF-F7E7-7C98-2D65695DE28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73D21D-6A3A-73F1-5639-9FD130DEF4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08BCE3F-32D2-2EA6-FADE-0E0C9864F8C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9012650"/>
              </p:ext>
            </p:extLst>
          </p:nvPr>
        </p:nvGraphicFramePr>
        <p:xfrm>
          <a:off x="2519582" y="1842515"/>
          <a:ext cx="8113031" cy="4060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768280" imgH="2887920" progId="Paint.Picture">
                  <p:embed/>
                </p:oleObj>
              </mc:Choice>
              <mc:Fallback>
                <p:oleObj name="Bitmap Image" r:id="rId3" imgW="5768280" imgH="288792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1D29E25-30C8-BC02-A3B8-ADF0FF1892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9582" y="1842515"/>
                        <a:ext cx="8113031" cy="40609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415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52D1D-A97F-44DF-9700-1AB3C8F9C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795C58-A351-09B0-1F92-1A6954EF9C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6F6867-1B1E-9DE3-6517-D2134C2D295F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Comparison of Wired Communications Technologies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6E8120-8705-6A36-2041-D9898730FD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52C729-084B-5A71-19A2-5E9BBD1E8C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30D471-AD1E-3A3F-EAB1-BBBAF61287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0E3D9B-BC72-B20D-640D-44D87F6BB5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E54ECDE4-D772-CA79-48EF-6AB7C93F28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5413615"/>
              </p:ext>
            </p:extLst>
          </p:nvPr>
        </p:nvGraphicFramePr>
        <p:xfrm>
          <a:off x="2422358" y="1788592"/>
          <a:ext cx="7958300" cy="4190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280840" imgH="2781360" progId="Paint.Picture">
                  <p:embed/>
                </p:oleObj>
              </mc:Choice>
              <mc:Fallback>
                <p:oleObj name="Bitmap Image" r:id="rId3" imgW="5280840" imgH="278136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24002633-2C2C-8E47-0395-3B6D01408EE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2358" y="1788592"/>
                        <a:ext cx="7958300" cy="41908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951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5504A9-0D70-4527-3FE5-308C46BEB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8692D8-5934-98DA-9A32-53DECBD79BF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24B857-9FF1-1265-D738-0DB7813F6499}"/>
              </a:ext>
            </a:extLst>
          </p:cNvPr>
          <p:cNvSpPr txBox="1"/>
          <p:nvPr/>
        </p:nvSpPr>
        <p:spPr>
          <a:xfrm>
            <a:off x="2384813" y="1083237"/>
            <a:ext cx="8427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Short-Range Wireless Communications Technology: Bluetooth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9D7CF1-CAC2-86AC-9764-2B96A55E6F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171682-E905-E080-582C-784E2C687E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35689F-3E25-7088-46FA-40C04716176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791A5C-3918-0610-8D0F-34B9EA57C9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F832B524-04D1-9B99-9722-F49F8FEFAAA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1764314"/>
              </p:ext>
            </p:extLst>
          </p:nvPr>
        </p:nvGraphicFramePr>
        <p:xfrm>
          <a:off x="2342145" y="1947826"/>
          <a:ext cx="8928701" cy="3923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44600" imgH="2567880" progId="PBrush">
                  <p:embed/>
                </p:oleObj>
              </mc:Choice>
              <mc:Fallback>
                <p:oleObj name="Bitmap Image" r:id="rId3" imgW="5844600" imgH="25678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5CB782BC-51C6-0247-3EF6-2A530ACFF32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42145" y="1947826"/>
                        <a:ext cx="8928701" cy="3923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717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A0319-6324-2BD0-F9E3-933193734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134FB5-1FB6-8595-B9E0-0E732AD5C52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4A885E-4208-F469-BA88-4BBD1BDF84D3}"/>
              </a:ext>
            </a:extLst>
          </p:cNvPr>
          <p:cNvSpPr txBox="1"/>
          <p:nvPr/>
        </p:nvSpPr>
        <p:spPr>
          <a:xfrm>
            <a:off x="2384813" y="1083237"/>
            <a:ext cx="8427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Short-Range Wireless Communications Technology: Wi-Fi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AA9708-6734-0507-5D5E-684EF49080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B16C92-59ED-33A2-6202-C70CFF72FB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9C9B1F-D286-30AB-6EB1-62715D4BF32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6A7B34-C6B5-10C1-1F8A-23535F48B8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D445E511-EE54-4747-7132-F3AF69E030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984133"/>
              </p:ext>
            </p:extLst>
          </p:nvPr>
        </p:nvGraphicFramePr>
        <p:xfrm>
          <a:off x="2414260" y="1917243"/>
          <a:ext cx="8533888" cy="39220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51160" imgH="2735640" progId="PBrush">
                  <p:embed/>
                </p:oleObj>
              </mc:Choice>
              <mc:Fallback>
                <p:oleObj name="Bitmap Image" r:id="rId3" imgW="5951160" imgH="27356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237C0DDF-7027-00B2-92F3-206B071C82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4260" y="1917243"/>
                        <a:ext cx="8533888" cy="39220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555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02433-04C6-9A56-CE4D-0849C731E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6B327C-CD7B-3446-4B70-F614ED4F45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E64C8-1D2A-EC37-D030-1F5818787182}"/>
              </a:ext>
            </a:extLst>
          </p:cNvPr>
          <p:cNvSpPr txBox="1"/>
          <p:nvPr/>
        </p:nvSpPr>
        <p:spPr>
          <a:xfrm>
            <a:off x="2384813" y="1083237"/>
            <a:ext cx="8427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Short-Range Wireless Communications Technology: ZigBee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002279-EB49-EF1F-8ACB-A637B35F98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DFCB7C-D419-CA86-AB10-FCAB479D1BD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86841A-929E-287F-09FF-169E3D45BFC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57B12D-94C2-0781-3B21-AE7A76471C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329E028-AC70-3BD4-3BB2-C5D8E8CC20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5182581"/>
              </p:ext>
            </p:extLst>
          </p:nvPr>
        </p:nvGraphicFramePr>
        <p:xfrm>
          <a:off x="2470484" y="1940394"/>
          <a:ext cx="8760158" cy="385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36040" imgH="2613600" progId="Paint.Picture">
                  <p:embed/>
                </p:oleObj>
              </mc:Choice>
              <mc:Fallback>
                <p:oleObj name="Bitmap Image" r:id="rId3" imgW="5936040" imgH="261360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EE36CB1A-247A-232B-1366-1CDCDEFA69D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0484" y="1940394"/>
                        <a:ext cx="8760158" cy="3856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0031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2BAE7-81BD-56D9-9618-9DA5A430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1FC818-8C94-98C9-19BA-829DC3C0159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364C74-D6AB-329E-44FF-DDE846034018}"/>
              </a:ext>
            </a:extLst>
          </p:cNvPr>
          <p:cNvSpPr txBox="1"/>
          <p:nvPr/>
        </p:nvSpPr>
        <p:spPr>
          <a:xfrm>
            <a:off x="2384813" y="1083237"/>
            <a:ext cx="8427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Short-Range Wireless Communications Technology: Z-Wave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5147A4-AA99-2D63-B91B-C72A4B825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F986C2-8481-0351-4D40-718DA00D144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90B59A-23EF-9816-754A-66E498E017A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5E297C-EE37-A796-E62F-FFE69B6953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0AECD72-1BE8-8D12-E6EB-FDC25B022B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1758775"/>
              </p:ext>
            </p:extLst>
          </p:nvPr>
        </p:nvGraphicFramePr>
        <p:xfrm>
          <a:off x="2486525" y="1860691"/>
          <a:ext cx="8703467" cy="4010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36040" imgH="2735640" progId="PBrush">
                  <p:embed/>
                </p:oleObj>
              </mc:Choice>
              <mc:Fallback>
                <p:oleObj name="Bitmap Image" r:id="rId3" imgW="5936040" imgH="27356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3CCE67A2-6684-2BEC-BEA4-63556CDA52E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6525" y="1860691"/>
                        <a:ext cx="8703467" cy="4010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359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CBBA1-84A5-D697-A2C0-A4EEE771A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1AA7D5-B751-8A51-E36F-FD7310D5430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9B2DC4-9BC8-76FB-2C30-BFD7D3E6112F}"/>
              </a:ext>
            </a:extLst>
          </p:cNvPr>
          <p:cNvSpPr txBox="1"/>
          <p:nvPr/>
        </p:nvSpPr>
        <p:spPr>
          <a:xfrm>
            <a:off x="2384813" y="1083237"/>
            <a:ext cx="8892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Comparison of Short-Range Wireless Communications Technologies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5CE556-1A98-1823-5928-D1F0E8E6A4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88A7BA-FE5E-E261-1878-3A8FC1B131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8C5050-0128-D0E6-861C-79818085F86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9491D-E601-F925-C466-BBA06D5D78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8EA218B-6BA6-D4A4-A02D-45D9697967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8579983"/>
              </p:ext>
            </p:extLst>
          </p:nvPr>
        </p:nvGraphicFramePr>
        <p:xfrm>
          <a:off x="2502567" y="1882917"/>
          <a:ext cx="8278670" cy="399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356800" imgH="2583360" progId="Paint.Picture">
                  <p:embed/>
                </p:oleObj>
              </mc:Choice>
              <mc:Fallback>
                <p:oleObj name="Bitmap Image" r:id="rId3" imgW="5356800" imgH="258336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65243526-922F-7DDC-3D74-2748CC92E5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2567" y="1882917"/>
                        <a:ext cx="8278670" cy="399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73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320</Words>
  <Application>Microsoft Office PowerPoint</Application>
  <PresentationFormat>Widescreen</PresentationFormat>
  <Paragraphs>62</Paragraphs>
  <Slides>15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Alexandria</vt:lpstr>
      <vt:lpstr>Arial</vt:lpstr>
      <vt:lpstr>Calibri</vt:lpstr>
      <vt:lpstr>Calibri Light</vt:lpstr>
      <vt:lpstr>Roboto Light</vt:lpstr>
      <vt:lpstr>Office Theme</vt:lpstr>
      <vt:lpstr>Bitmap Image</vt:lpstr>
      <vt:lpstr>Paintbrush Picture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12</cp:revision>
  <dcterms:created xsi:type="dcterms:W3CDTF">2023-04-29T09:08:00Z</dcterms:created>
  <dcterms:modified xsi:type="dcterms:W3CDTF">2025-05-13T05:01:34Z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