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24.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5.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1.xml" ContentType="application/vnd.openxmlformats-officedocument.presentationml.slideLayout+xml"/>
  <Override PartName="/ppt/webextensions/webextension1.xml" ContentType="application/vnd.ms-office.webextension+xml"/>
  <Override PartName="/ppt/webextensions/webextension2.xml" ContentType="application/vnd.ms-office.webextension+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webextensions/taskpanes.xml" ContentType="application/vnd.ms-office.webextensiontaskpanes+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9"/>
  </p:notesMasterIdLst>
  <p:sldIdLst>
    <p:sldId id="480" r:id="rId2"/>
    <p:sldId id="271" r:id="rId3"/>
    <p:sldId id="313" r:id="rId4"/>
    <p:sldId id="276" r:id="rId5"/>
    <p:sldId id="494" r:id="rId6"/>
    <p:sldId id="559" r:id="rId7"/>
    <p:sldId id="510" r:id="rId8"/>
    <p:sldId id="560" r:id="rId9"/>
    <p:sldId id="561" r:id="rId10"/>
    <p:sldId id="306" r:id="rId11"/>
    <p:sldId id="256" r:id="rId12"/>
    <p:sldId id="495" r:id="rId13"/>
    <p:sldId id="553" r:id="rId14"/>
    <p:sldId id="562" r:id="rId15"/>
    <p:sldId id="496" r:id="rId16"/>
    <p:sldId id="563" r:id="rId17"/>
    <p:sldId id="502" r:id="rId18"/>
    <p:sldId id="564" r:id="rId19"/>
    <p:sldId id="565" r:id="rId20"/>
    <p:sldId id="566" r:id="rId21"/>
    <p:sldId id="514" r:id="rId22"/>
    <p:sldId id="567" r:id="rId23"/>
    <p:sldId id="555" r:id="rId24"/>
    <p:sldId id="556" r:id="rId25"/>
    <p:sldId id="515" r:id="rId26"/>
    <p:sldId id="538" r:id="rId27"/>
    <p:sldId id="568" r:id="rId28"/>
    <p:sldId id="569" r:id="rId29"/>
    <p:sldId id="570" r:id="rId30"/>
    <p:sldId id="571" r:id="rId31"/>
    <p:sldId id="572" r:id="rId32"/>
    <p:sldId id="574" r:id="rId33"/>
    <p:sldId id="575" r:id="rId34"/>
    <p:sldId id="573" r:id="rId35"/>
    <p:sldId id="576" r:id="rId36"/>
    <p:sldId id="579" r:id="rId37"/>
    <p:sldId id="577" r:id="rId38"/>
    <p:sldId id="578" r:id="rId39"/>
    <p:sldId id="580" r:id="rId40"/>
    <p:sldId id="582" r:id="rId41"/>
    <p:sldId id="581" r:id="rId42"/>
    <p:sldId id="583" r:id="rId43"/>
    <p:sldId id="584" r:id="rId44"/>
    <p:sldId id="586" r:id="rId45"/>
    <p:sldId id="523" r:id="rId46"/>
    <p:sldId id="552"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94"/>
            <p14:sldId id="559"/>
            <p14:sldId id="510"/>
            <p14:sldId id="560"/>
            <p14:sldId id="561"/>
            <p14:sldId id="306"/>
            <p14:sldId id="256"/>
            <p14:sldId id="495"/>
            <p14:sldId id="553"/>
            <p14:sldId id="562"/>
            <p14:sldId id="496"/>
            <p14:sldId id="563"/>
            <p14:sldId id="502"/>
            <p14:sldId id="564"/>
            <p14:sldId id="565"/>
            <p14:sldId id="566"/>
            <p14:sldId id="514"/>
            <p14:sldId id="567"/>
            <p14:sldId id="555"/>
            <p14:sldId id="556"/>
            <p14:sldId id="515"/>
            <p14:sldId id="538"/>
            <p14:sldId id="568"/>
            <p14:sldId id="569"/>
            <p14:sldId id="570"/>
            <p14:sldId id="571"/>
            <p14:sldId id="572"/>
            <p14:sldId id="574"/>
            <p14:sldId id="575"/>
            <p14:sldId id="573"/>
            <p14:sldId id="576"/>
            <p14:sldId id="579"/>
            <p14:sldId id="577"/>
            <p14:sldId id="578"/>
            <p14:sldId id="580"/>
            <p14:sldId id="582"/>
            <p14:sldId id="581"/>
            <p14:sldId id="583"/>
            <p14:sldId id="584"/>
            <p14:sldId id="586"/>
            <p14:sldId id="523"/>
            <p14:sldId id="55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E2E4E6"/>
    <a:srgbClr val="00B0F0"/>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2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20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5.xml"/><Relationship Id="rId1" Type="http://schemas.openxmlformats.org/officeDocument/2006/relationships/themeOverride" Target="../theme/themeOverride1.xml"/><Relationship Id="rId6" Type="http://schemas.openxmlformats.org/officeDocument/2006/relationships/image" Target="../media/image19.png"/><Relationship Id="rId5" Type="http://schemas.openxmlformats.org/officeDocument/2006/relationships/hyperlink" Target="https://ia600504.us.archive.org/16/items/PublicOpinion/lippmann_walter_1889_1974_public_opinion.pdf?utm_source=chatgpt.com" TargetMode="Externa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3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50.png"/></Relationships>
</file>

<file path=ppt/slides/_rels/slide3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5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12" Type="http://schemas.openxmlformats.org/officeDocument/2006/relationships/image" Target="../media/image6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57.png"/><Relationship Id="rId11" Type="http://schemas.openxmlformats.org/officeDocument/2006/relationships/image" Target="../media/image62.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66.png"/><Relationship Id="rId4" Type="http://schemas.openxmlformats.org/officeDocument/2006/relationships/image" Target="../media/image65.png"/></Relationships>
</file>

<file path=ppt/slides/_rels/slide43.xml.rels><?xml version="1.0" encoding="UTF-8" standalone="yes"?>
<Relationships xmlns="http://schemas.openxmlformats.org/package/2006/relationships"><Relationship Id="rId3" Type="http://schemas.openxmlformats.org/officeDocument/2006/relationships/image" Target="../media/image67.png"/><Relationship Id="rId7" Type="http://schemas.openxmlformats.org/officeDocument/2006/relationships/image" Target="../media/image71.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slideLayout" Target="../slideLayouts/slideLayout16.xml"/><Relationship Id="rId5" Type="http://schemas.openxmlformats.org/officeDocument/2006/relationships/image" Target="../media/image75.png"/><Relationship Id="rId4" Type="http://schemas.openxmlformats.org/officeDocument/2006/relationships/image" Target="../media/image7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848455"/>
          </a:xfrm>
          <a:prstGeom prst="rect">
            <a:avLst/>
          </a:prstGeom>
          <a:noFill/>
        </p:spPr>
        <p:txBody>
          <a:bodyPr wrap="square" rtlCol="0">
            <a:spAutoFit/>
          </a:bodyPr>
          <a:lstStyle/>
          <a:p>
            <a:pPr algn="ctr">
              <a:lnSpc>
                <a:spcPct val="200000"/>
              </a:lnSpc>
            </a:pPr>
            <a:r>
              <a:rPr lang="ar-EG" sz="2000" b="1">
                <a:solidFill>
                  <a:srgbClr val="00B0F0"/>
                </a:solidFill>
                <a:latin typeface="Alexandria" pitchFamily="2" charset="-78"/>
                <a:cs typeface="Alexandria" pitchFamily="2" charset="-78"/>
              </a:rPr>
              <a:t>المحاضرة الأولى</a:t>
            </a:r>
          </a:p>
          <a:p>
            <a:pPr algn="ctr">
              <a:lnSpc>
                <a:spcPct val="200000"/>
              </a:lnSpc>
            </a:pPr>
            <a:r>
              <a:rPr lang="ar-EG" sz="2000" b="1">
                <a:solidFill>
                  <a:srgbClr val="00B0F0"/>
                </a:solidFill>
                <a:latin typeface="Alexandria" pitchFamily="2" charset="-78"/>
                <a:cs typeface="Alexandria" pitchFamily="2" charset="-78"/>
              </a:rPr>
              <a:t>مفهوم البحث العلمي وتطوره </a:t>
            </a:r>
          </a:p>
          <a:p>
            <a:pPr algn="ctr">
              <a:lnSpc>
                <a:spcPct val="200000"/>
              </a:lnSpc>
            </a:pPr>
            <a:r>
              <a:rPr lang="ar-EG" sz="2000" b="1">
                <a:solidFill>
                  <a:srgbClr val="00B0F0"/>
                </a:solidFill>
                <a:latin typeface="Alexandria" pitchFamily="2" charset="-78"/>
                <a:cs typeface="Alexandria" pitchFamily="2" charset="-78"/>
              </a:rPr>
              <a:t>وضوابط اختيار الفكرة البحثية</a:t>
            </a:r>
            <a:endParaRPr lang="ar-EG"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11188" y="165997"/>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9002" y="110811"/>
            <a:ext cx="2305141" cy="1076343"/>
          </a:xfrm>
          <a:prstGeom prst="rect">
            <a:avLst/>
          </a:prstGeom>
        </p:spPr>
      </p:pic>
      <p:grpSp>
        <p:nvGrpSpPr>
          <p:cNvPr id="7" name="Group 6">
            <a:extLst>
              <a:ext uri="{FF2B5EF4-FFF2-40B4-BE49-F238E27FC236}">
                <a16:creationId xmlns:a16="http://schemas.microsoft.com/office/drawing/2014/main" id="{E3DF2110-4F43-EB28-3FA3-C8FB61B0E7FF}"/>
              </a:ext>
            </a:extLst>
          </p:cNvPr>
          <p:cNvGrpSpPr/>
          <p:nvPr/>
        </p:nvGrpSpPr>
        <p:grpSpPr>
          <a:xfrm>
            <a:off x="4026007" y="1149554"/>
            <a:ext cx="7351420" cy="5240613"/>
            <a:chOff x="4689259" y="736749"/>
            <a:chExt cx="6670675" cy="5832475"/>
          </a:xfrm>
        </p:grpSpPr>
        <p:sp>
          <p:nvSpPr>
            <p:cNvPr id="9" name="Google Shape;322;p19">
              <a:extLst>
                <a:ext uri="{FF2B5EF4-FFF2-40B4-BE49-F238E27FC236}">
                  <a16:creationId xmlns:a16="http://schemas.microsoft.com/office/drawing/2014/main" id="{9E7F1025-C7A0-7148-CF80-7F028065EE85}"/>
                </a:ext>
              </a:extLst>
            </p:cNvPr>
            <p:cNvSpPr/>
            <p:nvPr/>
          </p:nvSpPr>
          <p:spPr>
            <a:xfrm>
              <a:off x="6679984" y="736749"/>
              <a:ext cx="2689225" cy="968375"/>
            </a:xfrm>
            <a:custGeom>
              <a:avLst/>
              <a:gdLst/>
              <a:ahLst/>
              <a:cxnLst/>
              <a:rect l="l" t="t" r="r" b="b"/>
              <a:pathLst>
                <a:path w="716" h="258" extrusionOk="0">
                  <a:moveTo>
                    <a:pt x="7" y="258"/>
                  </a:moveTo>
                  <a:cubicBezTo>
                    <a:pt x="97" y="258"/>
                    <a:pt x="97" y="258"/>
                    <a:pt x="97" y="258"/>
                  </a:cubicBezTo>
                  <a:cubicBezTo>
                    <a:pt x="100" y="258"/>
                    <a:pt x="102" y="256"/>
                    <a:pt x="103" y="253"/>
                  </a:cubicBezTo>
                  <a:cubicBezTo>
                    <a:pt x="119" y="168"/>
                    <a:pt x="229" y="97"/>
                    <a:pt x="358" y="97"/>
                  </a:cubicBezTo>
                  <a:cubicBezTo>
                    <a:pt x="487" y="97"/>
                    <a:pt x="597" y="168"/>
                    <a:pt x="613" y="253"/>
                  </a:cubicBezTo>
                  <a:cubicBezTo>
                    <a:pt x="614" y="256"/>
                    <a:pt x="616" y="258"/>
                    <a:pt x="619" y="258"/>
                  </a:cubicBezTo>
                  <a:cubicBezTo>
                    <a:pt x="709" y="258"/>
                    <a:pt x="709" y="258"/>
                    <a:pt x="709" y="258"/>
                  </a:cubicBezTo>
                  <a:cubicBezTo>
                    <a:pt x="713" y="258"/>
                    <a:pt x="716" y="255"/>
                    <a:pt x="716" y="251"/>
                  </a:cubicBezTo>
                  <a:cubicBezTo>
                    <a:pt x="709" y="184"/>
                    <a:pt x="670" y="122"/>
                    <a:pt x="606" y="75"/>
                  </a:cubicBezTo>
                  <a:cubicBezTo>
                    <a:pt x="539" y="27"/>
                    <a:pt x="451" y="0"/>
                    <a:pt x="358" y="0"/>
                  </a:cubicBezTo>
                  <a:cubicBezTo>
                    <a:pt x="265" y="0"/>
                    <a:pt x="177" y="27"/>
                    <a:pt x="110" y="75"/>
                  </a:cubicBezTo>
                  <a:cubicBezTo>
                    <a:pt x="46" y="122"/>
                    <a:pt x="7" y="184"/>
                    <a:pt x="0" y="251"/>
                  </a:cubicBezTo>
                  <a:cubicBezTo>
                    <a:pt x="0" y="255"/>
                    <a:pt x="3" y="258"/>
                    <a:pt x="7" y="258"/>
                  </a:cubicBezTo>
                  <a:close/>
                </a:path>
              </a:pathLst>
            </a:custGeom>
            <a:solidFill>
              <a:srgbClr val="4C4C4C"/>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10" name="Google Shape;323;p19">
              <a:extLst>
                <a:ext uri="{FF2B5EF4-FFF2-40B4-BE49-F238E27FC236}">
                  <a16:creationId xmlns:a16="http://schemas.microsoft.com/office/drawing/2014/main" id="{9B4DD4B4-B122-6C44-0C27-356E93811A80}"/>
                </a:ext>
              </a:extLst>
            </p:cNvPr>
            <p:cNvSpPr/>
            <p:nvPr/>
          </p:nvSpPr>
          <p:spPr>
            <a:xfrm>
              <a:off x="8731034" y="1768624"/>
              <a:ext cx="901700" cy="112712"/>
            </a:xfrm>
            <a:custGeom>
              <a:avLst/>
              <a:gdLst/>
              <a:ahLst/>
              <a:cxnLst/>
              <a:rect l="l" t="t" r="r" b="b"/>
              <a:pathLst>
                <a:path w="240" h="30" extrusionOk="0">
                  <a:moveTo>
                    <a:pt x="235" y="0"/>
                  </a:moveTo>
                  <a:cubicBezTo>
                    <a:pt x="5" y="0"/>
                    <a:pt x="5" y="0"/>
                    <a:pt x="5" y="0"/>
                  </a:cubicBezTo>
                  <a:cubicBezTo>
                    <a:pt x="2" y="0"/>
                    <a:pt x="0" y="3"/>
                    <a:pt x="0" y="7"/>
                  </a:cubicBezTo>
                  <a:cubicBezTo>
                    <a:pt x="0" y="23"/>
                    <a:pt x="0" y="23"/>
                    <a:pt x="0" y="23"/>
                  </a:cubicBezTo>
                  <a:cubicBezTo>
                    <a:pt x="0" y="27"/>
                    <a:pt x="2" y="30"/>
                    <a:pt x="5" y="30"/>
                  </a:cubicBezTo>
                  <a:cubicBezTo>
                    <a:pt x="235" y="30"/>
                    <a:pt x="235" y="30"/>
                    <a:pt x="235" y="30"/>
                  </a:cubicBezTo>
                  <a:cubicBezTo>
                    <a:pt x="238" y="30"/>
                    <a:pt x="240" y="27"/>
                    <a:pt x="240" y="23"/>
                  </a:cubicBezTo>
                  <a:cubicBezTo>
                    <a:pt x="240" y="7"/>
                    <a:pt x="240" y="7"/>
                    <a:pt x="240" y="7"/>
                  </a:cubicBezTo>
                  <a:cubicBezTo>
                    <a:pt x="240" y="3"/>
                    <a:pt x="238" y="0"/>
                    <a:pt x="235" y="0"/>
                  </a:cubicBezTo>
                  <a:close/>
                </a:path>
              </a:pathLst>
            </a:custGeom>
            <a:solidFill>
              <a:srgbClr val="353535"/>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11" name="Google Shape;324;p19">
              <a:extLst>
                <a:ext uri="{FF2B5EF4-FFF2-40B4-BE49-F238E27FC236}">
                  <a16:creationId xmlns:a16="http://schemas.microsoft.com/office/drawing/2014/main" id="{23B0E367-087A-AD5E-6A0B-55F22CA771BB}"/>
                </a:ext>
              </a:extLst>
            </p:cNvPr>
            <p:cNvSpPr/>
            <p:nvPr/>
          </p:nvSpPr>
          <p:spPr>
            <a:xfrm>
              <a:off x="6418047" y="1768624"/>
              <a:ext cx="901700" cy="112712"/>
            </a:xfrm>
            <a:custGeom>
              <a:avLst/>
              <a:gdLst/>
              <a:ahLst/>
              <a:cxnLst/>
              <a:rect l="l" t="t" r="r" b="b"/>
              <a:pathLst>
                <a:path w="240" h="30" extrusionOk="0">
                  <a:moveTo>
                    <a:pt x="235" y="0"/>
                  </a:moveTo>
                  <a:cubicBezTo>
                    <a:pt x="5" y="0"/>
                    <a:pt x="5" y="0"/>
                    <a:pt x="5" y="0"/>
                  </a:cubicBezTo>
                  <a:cubicBezTo>
                    <a:pt x="2" y="0"/>
                    <a:pt x="0" y="3"/>
                    <a:pt x="0" y="7"/>
                  </a:cubicBezTo>
                  <a:cubicBezTo>
                    <a:pt x="0" y="23"/>
                    <a:pt x="0" y="23"/>
                    <a:pt x="0" y="23"/>
                  </a:cubicBezTo>
                  <a:cubicBezTo>
                    <a:pt x="0" y="27"/>
                    <a:pt x="2" y="30"/>
                    <a:pt x="5" y="30"/>
                  </a:cubicBezTo>
                  <a:cubicBezTo>
                    <a:pt x="235" y="30"/>
                    <a:pt x="235" y="30"/>
                    <a:pt x="235" y="30"/>
                  </a:cubicBezTo>
                  <a:cubicBezTo>
                    <a:pt x="238" y="30"/>
                    <a:pt x="240" y="27"/>
                    <a:pt x="240" y="23"/>
                  </a:cubicBezTo>
                  <a:cubicBezTo>
                    <a:pt x="240" y="7"/>
                    <a:pt x="240" y="7"/>
                    <a:pt x="240" y="7"/>
                  </a:cubicBezTo>
                  <a:cubicBezTo>
                    <a:pt x="240" y="3"/>
                    <a:pt x="238" y="0"/>
                    <a:pt x="235" y="0"/>
                  </a:cubicBezTo>
                  <a:close/>
                </a:path>
              </a:pathLst>
            </a:custGeom>
            <a:solidFill>
              <a:srgbClr val="353535"/>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grpSp>
          <p:nvGrpSpPr>
            <p:cNvPr id="12" name="Группа 1">
              <a:extLst>
                <a:ext uri="{FF2B5EF4-FFF2-40B4-BE49-F238E27FC236}">
                  <a16:creationId xmlns:a16="http://schemas.microsoft.com/office/drawing/2014/main" id="{9EEE90D3-5D20-AC14-8FE8-50249202CEB6}"/>
                </a:ext>
              </a:extLst>
            </p:cNvPr>
            <p:cNvGrpSpPr/>
            <p:nvPr/>
          </p:nvGrpSpPr>
          <p:grpSpPr>
            <a:xfrm>
              <a:off x="4689259" y="1938487"/>
              <a:ext cx="2182812" cy="2395537"/>
              <a:chOff x="2763837" y="1714500"/>
              <a:chExt cx="2182812" cy="2395537"/>
            </a:xfrm>
          </p:grpSpPr>
          <p:sp>
            <p:nvSpPr>
              <p:cNvPr id="57" name="Google Shape;312;p19">
                <a:extLst>
                  <a:ext uri="{FF2B5EF4-FFF2-40B4-BE49-F238E27FC236}">
                    <a16:creationId xmlns:a16="http://schemas.microsoft.com/office/drawing/2014/main" id="{6D607588-D6A0-822D-3696-7830E75A145C}"/>
                  </a:ext>
                </a:extLst>
              </p:cNvPr>
              <p:cNvSpPr/>
              <p:nvPr/>
            </p:nvSpPr>
            <p:spPr>
              <a:xfrm>
                <a:off x="2763837" y="1714500"/>
                <a:ext cx="2182812" cy="660400"/>
              </a:xfrm>
              <a:custGeom>
                <a:avLst/>
                <a:gdLst/>
                <a:ahLst/>
                <a:cxnLst/>
                <a:rect l="l" t="t" r="r" b="b"/>
                <a:pathLst>
                  <a:path w="581" h="176" extrusionOk="0">
                    <a:moveTo>
                      <a:pt x="581" y="8"/>
                    </a:moveTo>
                    <a:cubicBezTo>
                      <a:pt x="581" y="4"/>
                      <a:pt x="577" y="0"/>
                      <a:pt x="572" y="0"/>
                    </a:cubicBezTo>
                    <a:cubicBezTo>
                      <a:pt x="171" y="0"/>
                      <a:pt x="171" y="0"/>
                      <a:pt x="171" y="0"/>
                    </a:cubicBezTo>
                    <a:cubicBezTo>
                      <a:pt x="77" y="0"/>
                      <a:pt x="0" y="76"/>
                      <a:pt x="0" y="170"/>
                    </a:cubicBezTo>
                    <a:cubicBezTo>
                      <a:pt x="0" y="176"/>
                      <a:pt x="0" y="176"/>
                      <a:pt x="0" y="176"/>
                    </a:cubicBezTo>
                    <a:cubicBezTo>
                      <a:pt x="581" y="176"/>
                      <a:pt x="581" y="176"/>
                      <a:pt x="581" y="176"/>
                    </a:cubicBezTo>
                    <a:lnTo>
                      <a:pt x="581" y="8"/>
                    </a:lnTo>
                    <a:close/>
                  </a:path>
                </a:pathLst>
              </a:custGeom>
              <a:solidFill>
                <a:srgbClr val="FFD487"/>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8" name="Google Shape;313;p19">
                <a:extLst>
                  <a:ext uri="{FF2B5EF4-FFF2-40B4-BE49-F238E27FC236}">
                    <a16:creationId xmlns:a16="http://schemas.microsoft.com/office/drawing/2014/main" id="{D8F2068E-7BE8-A7D5-7488-19931005FE06}"/>
                  </a:ext>
                </a:extLst>
              </p:cNvPr>
              <p:cNvSpPr txBox="1"/>
              <p:nvPr/>
            </p:nvSpPr>
            <p:spPr>
              <a:xfrm>
                <a:off x="2763837" y="2374900"/>
                <a:ext cx="2182812" cy="750887"/>
              </a:xfrm>
              <a:prstGeom prst="rect">
                <a:avLst/>
              </a:prstGeom>
              <a:solidFill>
                <a:srgbClr val="FFCA59"/>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9" name="Google Shape;314;p19">
                <a:extLst>
                  <a:ext uri="{FF2B5EF4-FFF2-40B4-BE49-F238E27FC236}">
                    <a16:creationId xmlns:a16="http://schemas.microsoft.com/office/drawing/2014/main" id="{F28A7EBD-C824-F30D-28D6-8034613CD0DB}"/>
                  </a:ext>
                </a:extLst>
              </p:cNvPr>
              <p:cNvSpPr/>
              <p:nvPr/>
            </p:nvSpPr>
            <p:spPr>
              <a:xfrm>
                <a:off x="2763837" y="3125787"/>
                <a:ext cx="2182812" cy="984250"/>
              </a:xfrm>
              <a:custGeom>
                <a:avLst/>
                <a:gdLst/>
                <a:ahLst/>
                <a:cxnLst/>
                <a:rect l="l" t="t" r="r" b="b"/>
                <a:pathLst>
                  <a:path w="581" h="262" extrusionOk="0">
                    <a:moveTo>
                      <a:pt x="0" y="83"/>
                    </a:moveTo>
                    <a:cubicBezTo>
                      <a:pt x="0" y="86"/>
                      <a:pt x="2" y="89"/>
                      <a:pt x="5" y="91"/>
                    </a:cubicBezTo>
                    <a:cubicBezTo>
                      <a:pt x="182" y="173"/>
                      <a:pt x="372" y="231"/>
                      <a:pt x="571" y="261"/>
                    </a:cubicBezTo>
                    <a:cubicBezTo>
                      <a:pt x="576" y="262"/>
                      <a:pt x="581" y="258"/>
                      <a:pt x="581" y="253"/>
                    </a:cubicBezTo>
                    <a:cubicBezTo>
                      <a:pt x="581" y="0"/>
                      <a:pt x="581" y="0"/>
                      <a:pt x="581" y="0"/>
                    </a:cubicBezTo>
                    <a:cubicBezTo>
                      <a:pt x="0" y="0"/>
                      <a:pt x="0" y="0"/>
                      <a:pt x="0" y="0"/>
                    </a:cubicBezTo>
                    <a:lnTo>
                      <a:pt x="0" y="83"/>
                    </a:lnTo>
                    <a:close/>
                  </a:path>
                </a:pathLst>
              </a:custGeom>
              <a:solidFill>
                <a:srgbClr val="FAB320"/>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60" name="Google Shape;327;p19">
                <a:extLst>
                  <a:ext uri="{FF2B5EF4-FFF2-40B4-BE49-F238E27FC236}">
                    <a16:creationId xmlns:a16="http://schemas.microsoft.com/office/drawing/2014/main" id="{8F8FBEE4-C8CD-D6CC-A282-2E5DDB04B073}"/>
                  </a:ext>
                </a:extLst>
              </p:cNvPr>
              <p:cNvSpPr/>
              <p:nvPr/>
            </p:nvSpPr>
            <p:spPr>
              <a:xfrm>
                <a:off x="4289425" y="3292475"/>
                <a:ext cx="469900" cy="555625"/>
              </a:xfrm>
              <a:custGeom>
                <a:avLst/>
                <a:gdLst/>
                <a:ahLst/>
                <a:cxnLst/>
                <a:rect l="l" t="t" r="r" b="b"/>
                <a:pathLst>
                  <a:path w="125" h="148" extrusionOk="0">
                    <a:moveTo>
                      <a:pt x="84" y="143"/>
                    </a:moveTo>
                    <a:cubicBezTo>
                      <a:pt x="84" y="146"/>
                      <a:pt x="81" y="148"/>
                      <a:pt x="79" y="148"/>
                    </a:cubicBezTo>
                    <a:cubicBezTo>
                      <a:pt x="47" y="148"/>
                      <a:pt x="47" y="148"/>
                      <a:pt x="47" y="148"/>
                    </a:cubicBezTo>
                    <a:cubicBezTo>
                      <a:pt x="44" y="148"/>
                      <a:pt x="42" y="146"/>
                      <a:pt x="42" y="143"/>
                    </a:cubicBezTo>
                    <a:cubicBezTo>
                      <a:pt x="42" y="143"/>
                      <a:pt x="42" y="143"/>
                      <a:pt x="42" y="143"/>
                    </a:cubicBezTo>
                    <a:cubicBezTo>
                      <a:pt x="42" y="140"/>
                      <a:pt x="44" y="138"/>
                      <a:pt x="47" y="138"/>
                    </a:cubicBezTo>
                    <a:cubicBezTo>
                      <a:pt x="79" y="138"/>
                      <a:pt x="79" y="138"/>
                      <a:pt x="79" y="138"/>
                    </a:cubicBezTo>
                    <a:cubicBezTo>
                      <a:pt x="81" y="138"/>
                      <a:pt x="84" y="140"/>
                      <a:pt x="84" y="143"/>
                    </a:cubicBezTo>
                    <a:close/>
                    <a:moveTo>
                      <a:pt x="84" y="130"/>
                    </a:moveTo>
                    <a:cubicBezTo>
                      <a:pt x="84" y="127"/>
                      <a:pt x="81" y="125"/>
                      <a:pt x="79" y="125"/>
                    </a:cubicBezTo>
                    <a:cubicBezTo>
                      <a:pt x="47" y="125"/>
                      <a:pt x="47" y="125"/>
                      <a:pt x="47" y="125"/>
                    </a:cubicBezTo>
                    <a:cubicBezTo>
                      <a:pt x="44" y="125"/>
                      <a:pt x="42" y="127"/>
                      <a:pt x="42" y="130"/>
                    </a:cubicBezTo>
                    <a:cubicBezTo>
                      <a:pt x="42" y="130"/>
                      <a:pt x="42" y="130"/>
                      <a:pt x="42" y="130"/>
                    </a:cubicBezTo>
                    <a:cubicBezTo>
                      <a:pt x="42" y="133"/>
                      <a:pt x="44" y="135"/>
                      <a:pt x="47" y="135"/>
                    </a:cubicBezTo>
                    <a:cubicBezTo>
                      <a:pt x="79" y="135"/>
                      <a:pt x="79" y="135"/>
                      <a:pt x="79" y="135"/>
                    </a:cubicBezTo>
                    <a:cubicBezTo>
                      <a:pt x="81" y="135"/>
                      <a:pt x="84" y="133"/>
                      <a:pt x="84" y="130"/>
                    </a:cubicBezTo>
                    <a:close/>
                    <a:moveTo>
                      <a:pt x="68" y="73"/>
                    </a:moveTo>
                    <a:cubicBezTo>
                      <a:pt x="61" y="73"/>
                      <a:pt x="61" y="73"/>
                      <a:pt x="61" y="73"/>
                    </a:cubicBezTo>
                    <a:cubicBezTo>
                      <a:pt x="58" y="73"/>
                      <a:pt x="58" y="73"/>
                      <a:pt x="58" y="73"/>
                    </a:cubicBezTo>
                    <a:cubicBezTo>
                      <a:pt x="58" y="121"/>
                      <a:pt x="58" y="121"/>
                      <a:pt x="58" y="121"/>
                    </a:cubicBezTo>
                    <a:cubicBezTo>
                      <a:pt x="60" y="121"/>
                      <a:pt x="61" y="121"/>
                      <a:pt x="63" y="121"/>
                    </a:cubicBezTo>
                    <a:cubicBezTo>
                      <a:pt x="63" y="121"/>
                      <a:pt x="63" y="121"/>
                      <a:pt x="63" y="121"/>
                    </a:cubicBezTo>
                    <a:cubicBezTo>
                      <a:pt x="63" y="121"/>
                      <a:pt x="63" y="121"/>
                      <a:pt x="63" y="121"/>
                    </a:cubicBezTo>
                    <a:cubicBezTo>
                      <a:pt x="63" y="121"/>
                      <a:pt x="63" y="121"/>
                      <a:pt x="63" y="121"/>
                    </a:cubicBezTo>
                    <a:cubicBezTo>
                      <a:pt x="63" y="121"/>
                      <a:pt x="63" y="121"/>
                      <a:pt x="63" y="121"/>
                    </a:cubicBezTo>
                    <a:cubicBezTo>
                      <a:pt x="65" y="121"/>
                      <a:pt x="66" y="121"/>
                      <a:pt x="68" y="121"/>
                    </a:cubicBezTo>
                    <a:lnTo>
                      <a:pt x="68" y="73"/>
                    </a:lnTo>
                    <a:close/>
                    <a:moveTo>
                      <a:pt x="46" y="53"/>
                    </a:moveTo>
                    <a:cubicBezTo>
                      <a:pt x="42" y="53"/>
                      <a:pt x="38" y="57"/>
                      <a:pt x="38" y="61"/>
                    </a:cubicBezTo>
                    <a:cubicBezTo>
                      <a:pt x="38" y="65"/>
                      <a:pt x="42" y="68"/>
                      <a:pt x="46" y="68"/>
                    </a:cubicBezTo>
                    <a:cubicBezTo>
                      <a:pt x="53" y="68"/>
                      <a:pt x="53" y="68"/>
                      <a:pt x="53" y="68"/>
                    </a:cubicBezTo>
                    <a:cubicBezTo>
                      <a:pt x="53" y="61"/>
                      <a:pt x="53" y="61"/>
                      <a:pt x="53" y="61"/>
                    </a:cubicBezTo>
                    <a:cubicBezTo>
                      <a:pt x="53" y="57"/>
                      <a:pt x="50" y="53"/>
                      <a:pt x="46" y="53"/>
                    </a:cubicBezTo>
                    <a:close/>
                    <a:moveTo>
                      <a:pt x="88" y="61"/>
                    </a:moveTo>
                    <a:cubicBezTo>
                      <a:pt x="88" y="57"/>
                      <a:pt x="84" y="53"/>
                      <a:pt x="80" y="53"/>
                    </a:cubicBezTo>
                    <a:cubicBezTo>
                      <a:pt x="76" y="53"/>
                      <a:pt x="73" y="57"/>
                      <a:pt x="73" y="61"/>
                    </a:cubicBezTo>
                    <a:cubicBezTo>
                      <a:pt x="73" y="68"/>
                      <a:pt x="73" y="68"/>
                      <a:pt x="73" y="68"/>
                    </a:cubicBezTo>
                    <a:cubicBezTo>
                      <a:pt x="80" y="68"/>
                      <a:pt x="80" y="68"/>
                      <a:pt x="80" y="68"/>
                    </a:cubicBezTo>
                    <a:cubicBezTo>
                      <a:pt x="84" y="68"/>
                      <a:pt x="88" y="65"/>
                      <a:pt x="88" y="61"/>
                    </a:cubicBezTo>
                    <a:close/>
                    <a:moveTo>
                      <a:pt x="104" y="47"/>
                    </a:moveTo>
                    <a:cubicBezTo>
                      <a:pt x="101" y="34"/>
                      <a:pt x="85" y="20"/>
                      <a:pt x="63" y="20"/>
                    </a:cubicBezTo>
                    <a:cubicBezTo>
                      <a:pt x="41" y="20"/>
                      <a:pt x="25" y="34"/>
                      <a:pt x="22" y="47"/>
                    </a:cubicBezTo>
                    <a:cubicBezTo>
                      <a:pt x="19" y="57"/>
                      <a:pt x="22" y="67"/>
                      <a:pt x="26" y="76"/>
                    </a:cubicBezTo>
                    <a:cubicBezTo>
                      <a:pt x="31" y="84"/>
                      <a:pt x="35" y="91"/>
                      <a:pt x="39" y="100"/>
                    </a:cubicBezTo>
                    <a:cubicBezTo>
                      <a:pt x="41" y="105"/>
                      <a:pt x="42" y="111"/>
                      <a:pt x="43" y="116"/>
                    </a:cubicBezTo>
                    <a:cubicBezTo>
                      <a:pt x="44" y="120"/>
                      <a:pt x="45" y="121"/>
                      <a:pt x="50" y="121"/>
                    </a:cubicBezTo>
                    <a:cubicBezTo>
                      <a:pt x="51" y="121"/>
                      <a:pt x="52" y="121"/>
                      <a:pt x="53" y="121"/>
                    </a:cubicBezTo>
                    <a:cubicBezTo>
                      <a:pt x="53" y="73"/>
                      <a:pt x="53" y="73"/>
                      <a:pt x="53" y="73"/>
                    </a:cubicBezTo>
                    <a:cubicBezTo>
                      <a:pt x="46" y="73"/>
                      <a:pt x="46" y="73"/>
                      <a:pt x="46" y="73"/>
                    </a:cubicBezTo>
                    <a:cubicBezTo>
                      <a:pt x="42" y="73"/>
                      <a:pt x="39" y="72"/>
                      <a:pt x="37" y="69"/>
                    </a:cubicBezTo>
                    <a:cubicBezTo>
                      <a:pt x="35" y="67"/>
                      <a:pt x="33" y="64"/>
                      <a:pt x="33" y="61"/>
                    </a:cubicBezTo>
                    <a:cubicBezTo>
                      <a:pt x="33" y="57"/>
                      <a:pt x="35" y="54"/>
                      <a:pt x="37" y="52"/>
                    </a:cubicBezTo>
                    <a:cubicBezTo>
                      <a:pt x="39" y="50"/>
                      <a:pt x="42" y="48"/>
                      <a:pt x="46" y="48"/>
                    </a:cubicBezTo>
                    <a:cubicBezTo>
                      <a:pt x="52" y="48"/>
                      <a:pt x="58" y="54"/>
                      <a:pt x="58" y="61"/>
                    </a:cubicBezTo>
                    <a:cubicBezTo>
                      <a:pt x="58" y="61"/>
                      <a:pt x="58" y="61"/>
                      <a:pt x="58" y="61"/>
                    </a:cubicBezTo>
                    <a:cubicBezTo>
                      <a:pt x="58" y="68"/>
                      <a:pt x="58" y="68"/>
                      <a:pt x="58" y="68"/>
                    </a:cubicBezTo>
                    <a:cubicBezTo>
                      <a:pt x="61" y="68"/>
                      <a:pt x="61" y="68"/>
                      <a:pt x="61" y="68"/>
                    </a:cubicBezTo>
                    <a:cubicBezTo>
                      <a:pt x="68" y="68"/>
                      <a:pt x="68" y="68"/>
                      <a:pt x="68" y="68"/>
                    </a:cubicBezTo>
                    <a:cubicBezTo>
                      <a:pt x="68" y="61"/>
                      <a:pt x="68" y="61"/>
                      <a:pt x="68" y="61"/>
                    </a:cubicBezTo>
                    <a:cubicBezTo>
                      <a:pt x="68" y="61"/>
                      <a:pt x="68" y="61"/>
                      <a:pt x="68" y="61"/>
                    </a:cubicBezTo>
                    <a:cubicBezTo>
                      <a:pt x="68" y="57"/>
                      <a:pt x="69" y="54"/>
                      <a:pt x="72" y="52"/>
                    </a:cubicBezTo>
                    <a:cubicBezTo>
                      <a:pt x="74" y="50"/>
                      <a:pt x="77" y="48"/>
                      <a:pt x="80" y="48"/>
                    </a:cubicBezTo>
                    <a:cubicBezTo>
                      <a:pt x="84" y="48"/>
                      <a:pt x="87" y="50"/>
                      <a:pt x="89" y="52"/>
                    </a:cubicBezTo>
                    <a:cubicBezTo>
                      <a:pt x="91" y="54"/>
                      <a:pt x="93" y="57"/>
                      <a:pt x="93" y="61"/>
                    </a:cubicBezTo>
                    <a:cubicBezTo>
                      <a:pt x="93" y="64"/>
                      <a:pt x="91" y="67"/>
                      <a:pt x="89" y="69"/>
                    </a:cubicBezTo>
                    <a:cubicBezTo>
                      <a:pt x="87" y="72"/>
                      <a:pt x="84" y="73"/>
                      <a:pt x="80" y="73"/>
                    </a:cubicBezTo>
                    <a:cubicBezTo>
                      <a:pt x="73" y="73"/>
                      <a:pt x="73" y="73"/>
                      <a:pt x="73" y="73"/>
                    </a:cubicBezTo>
                    <a:cubicBezTo>
                      <a:pt x="73" y="121"/>
                      <a:pt x="73" y="121"/>
                      <a:pt x="73" y="121"/>
                    </a:cubicBezTo>
                    <a:cubicBezTo>
                      <a:pt x="74" y="121"/>
                      <a:pt x="75" y="121"/>
                      <a:pt x="76" y="121"/>
                    </a:cubicBezTo>
                    <a:cubicBezTo>
                      <a:pt x="81" y="121"/>
                      <a:pt x="82" y="120"/>
                      <a:pt x="83" y="116"/>
                    </a:cubicBezTo>
                    <a:cubicBezTo>
                      <a:pt x="84" y="111"/>
                      <a:pt x="85" y="105"/>
                      <a:pt x="87" y="100"/>
                    </a:cubicBezTo>
                    <a:cubicBezTo>
                      <a:pt x="91" y="91"/>
                      <a:pt x="95" y="84"/>
                      <a:pt x="99" y="76"/>
                    </a:cubicBezTo>
                    <a:cubicBezTo>
                      <a:pt x="104" y="67"/>
                      <a:pt x="107" y="57"/>
                      <a:pt x="104" y="47"/>
                    </a:cubicBezTo>
                    <a:close/>
                    <a:moveTo>
                      <a:pt x="68" y="4"/>
                    </a:moveTo>
                    <a:cubicBezTo>
                      <a:pt x="68" y="2"/>
                      <a:pt x="65" y="0"/>
                      <a:pt x="63" y="0"/>
                    </a:cubicBezTo>
                    <a:cubicBezTo>
                      <a:pt x="63" y="0"/>
                      <a:pt x="63" y="0"/>
                      <a:pt x="63" y="0"/>
                    </a:cubicBezTo>
                    <a:cubicBezTo>
                      <a:pt x="60" y="0"/>
                      <a:pt x="58" y="2"/>
                      <a:pt x="58" y="4"/>
                    </a:cubicBezTo>
                    <a:cubicBezTo>
                      <a:pt x="58" y="13"/>
                      <a:pt x="58" y="13"/>
                      <a:pt x="58" y="13"/>
                    </a:cubicBezTo>
                    <a:cubicBezTo>
                      <a:pt x="58" y="15"/>
                      <a:pt x="60" y="17"/>
                      <a:pt x="63" y="17"/>
                    </a:cubicBezTo>
                    <a:cubicBezTo>
                      <a:pt x="63" y="17"/>
                      <a:pt x="63" y="17"/>
                      <a:pt x="63" y="17"/>
                    </a:cubicBezTo>
                    <a:cubicBezTo>
                      <a:pt x="65" y="17"/>
                      <a:pt x="68" y="15"/>
                      <a:pt x="68" y="13"/>
                    </a:cubicBezTo>
                    <a:lnTo>
                      <a:pt x="68" y="4"/>
                    </a:lnTo>
                    <a:close/>
                    <a:moveTo>
                      <a:pt x="93" y="12"/>
                    </a:moveTo>
                    <a:cubicBezTo>
                      <a:pt x="94" y="10"/>
                      <a:pt x="93" y="7"/>
                      <a:pt x="91" y="6"/>
                    </a:cubicBezTo>
                    <a:cubicBezTo>
                      <a:pt x="91" y="6"/>
                      <a:pt x="91" y="6"/>
                      <a:pt x="91" y="6"/>
                    </a:cubicBezTo>
                    <a:cubicBezTo>
                      <a:pt x="89" y="4"/>
                      <a:pt x="86" y="5"/>
                      <a:pt x="85" y="7"/>
                    </a:cubicBezTo>
                    <a:cubicBezTo>
                      <a:pt x="81" y="15"/>
                      <a:pt x="81" y="15"/>
                      <a:pt x="81" y="15"/>
                    </a:cubicBezTo>
                    <a:cubicBezTo>
                      <a:pt x="79" y="17"/>
                      <a:pt x="80" y="20"/>
                      <a:pt x="82" y="21"/>
                    </a:cubicBezTo>
                    <a:cubicBezTo>
                      <a:pt x="82" y="21"/>
                      <a:pt x="82" y="21"/>
                      <a:pt x="82" y="21"/>
                    </a:cubicBezTo>
                    <a:cubicBezTo>
                      <a:pt x="85" y="22"/>
                      <a:pt x="87" y="21"/>
                      <a:pt x="89" y="19"/>
                    </a:cubicBezTo>
                    <a:lnTo>
                      <a:pt x="93" y="12"/>
                    </a:lnTo>
                    <a:close/>
                    <a:moveTo>
                      <a:pt x="111" y="26"/>
                    </a:moveTo>
                    <a:cubicBezTo>
                      <a:pt x="113" y="25"/>
                      <a:pt x="113" y="22"/>
                      <a:pt x="111" y="20"/>
                    </a:cubicBezTo>
                    <a:cubicBezTo>
                      <a:pt x="111" y="20"/>
                      <a:pt x="111" y="20"/>
                      <a:pt x="111" y="20"/>
                    </a:cubicBezTo>
                    <a:cubicBezTo>
                      <a:pt x="110" y="18"/>
                      <a:pt x="107" y="18"/>
                      <a:pt x="105" y="20"/>
                    </a:cubicBezTo>
                    <a:cubicBezTo>
                      <a:pt x="99" y="25"/>
                      <a:pt x="99" y="25"/>
                      <a:pt x="99" y="25"/>
                    </a:cubicBezTo>
                    <a:cubicBezTo>
                      <a:pt x="97" y="27"/>
                      <a:pt x="97" y="30"/>
                      <a:pt x="98" y="32"/>
                    </a:cubicBezTo>
                    <a:cubicBezTo>
                      <a:pt x="98" y="32"/>
                      <a:pt x="98" y="32"/>
                      <a:pt x="98" y="32"/>
                    </a:cubicBezTo>
                    <a:cubicBezTo>
                      <a:pt x="100" y="33"/>
                      <a:pt x="103" y="34"/>
                      <a:pt x="105" y="32"/>
                    </a:cubicBezTo>
                    <a:lnTo>
                      <a:pt x="111" y="26"/>
                    </a:lnTo>
                    <a:close/>
                    <a:moveTo>
                      <a:pt x="121" y="49"/>
                    </a:moveTo>
                    <a:cubicBezTo>
                      <a:pt x="123" y="48"/>
                      <a:pt x="125" y="46"/>
                      <a:pt x="124" y="43"/>
                    </a:cubicBezTo>
                    <a:cubicBezTo>
                      <a:pt x="124" y="43"/>
                      <a:pt x="124" y="43"/>
                      <a:pt x="124" y="43"/>
                    </a:cubicBezTo>
                    <a:cubicBezTo>
                      <a:pt x="124" y="41"/>
                      <a:pt x="122" y="39"/>
                      <a:pt x="119" y="40"/>
                    </a:cubicBezTo>
                    <a:cubicBezTo>
                      <a:pt x="111" y="41"/>
                      <a:pt x="111" y="41"/>
                      <a:pt x="111" y="41"/>
                    </a:cubicBezTo>
                    <a:cubicBezTo>
                      <a:pt x="109" y="42"/>
                      <a:pt x="107" y="44"/>
                      <a:pt x="107" y="46"/>
                    </a:cubicBezTo>
                    <a:cubicBezTo>
                      <a:pt x="107" y="46"/>
                      <a:pt x="107" y="46"/>
                      <a:pt x="107" y="46"/>
                    </a:cubicBezTo>
                    <a:cubicBezTo>
                      <a:pt x="108" y="49"/>
                      <a:pt x="110" y="50"/>
                      <a:pt x="113" y="50"/>
                    </a:cubicBezTo>
                    <a:lnTo>
                      <a:pt x="121" y="49"/>
                    </a:lnTo>
                    <a:close/>
                    <a:moveTo>
                      <a:pt x="119" y="73"/>
                    </a:moveTo>
                    <a:cubicBezTo>
                      <a:pt x="121" y="73"/>
                      <a:pt x="124" y="72"/>
                      <a:pt x="124" y="69"/>
                    </a:cubicBezTo>
                    <a:cubicBezTo>
                      <a:pt x="124" y="69"/>
                      <a:pt x="124" y="69"/>
                      <a:pt x="124" y="69"/>
                    </a:cubicBezTo>
                    <a:cubicBezTo>
                      <a:pt x="125" y="67"/>
                      <a:pt x="123" y="64"/>
                      <a:pt x="121" y="64"/>
                    </a:cubicBezTo>
                    <a:cubicBezTo>
                      <a:pt x="112" y="62"/>
                      <a:pt x="112" y="62"/>
                      <a:pt x="112" y="62"/>
                    </a:cubicBezTo>
                    <a:cubicBezTo>
                      <a:pt x="110" y="62"/>
                      <a:pt x="108" y="63"/>
                      <a:pt x="107" y="66"/>
                    </a:cubicBezTo>
                    <a:cubicBezTo>
                      <a:pt x="107" y="66"/>
                      <a:pt x="107" y="66"/>
                      <a:pt x="107" y="66"/>
                    </a:cubicBezTo>
                    <a:cubicBezTo>
                      <a:pt x="107" y="68"/>
                      <a:pt x="108" y="71"/>
                      <a:pt x="111" y="71"/>
                    </a:cubicBezTo>
                    <a:lnTo>
                      <a:pt x="119" y="73"/>
                    </a:lnTo>
                    <a:close/>
                    <a:moveTo>
                      <a:pt x="37" y="19"/>
                    </a:moveTo>
                    <a:cubicBezTo>
                      <a:pt x="38" y="21"/>
                      <a:pt x="41" y="22"/>
                      <a:pt x="43" y="21"/>
                    </a:cubicBezTo>
                    <a:cubicBezTo>
                      <a:pt x="43" y="21"/>
                      <a:pt x="43" y="21"/>
                      <a:pt x="43" y="21"/>
                    </a:cubicBezTo>
                    <a:cubicBezTo>
                      <a:pt x="45" y="20"/>
                      <a:pt x="46" y="17"/>
                      <a:pt x="45" y="15"/>
                    </a:cubicBezTo>
                    <a:cubicBezTo>
                      <a:pt x="41" y="7"/>
                      <a:pt x="41" y="7"/>
                      <a:pt x="41" y="7"/>
                    </a:cubicBezTo>
                    <a:cubicBezTo>
                      <a:pt x="40" y="5"/>
                      <a:pt x="37" y="4"/>
                      <a:pt x="35" y="6"/>
                    </a:cubicBezTo>
                    <a:cubicBezTo>
                      <a:pt x="35" y="6"/>
                      <a:pt x="35" y="6"/>
                      <a:pt x="35" y="6"/>
                    </a:cubicBezTo>
                    <a:cubicBezTo>
                      <a:pt x="32" y="7"/>
                      <a:pt x="32" y="10"/>
                      <a:pt x="33" y="12"/>
                    </a:cubicBezTo>
                    <a:lnTo>
                      <a:pt x="37" y="19"/>
                    </a:lnTo>
                    <a:close/>
                    <a:moveTo>
                      <a:pt x="21" y="32"/>
                    </a:moveTo>
                    <a:cubicBezTo>
                      <a:pt x="22" y="34"/>
                      <a:pt x="25" y="33"/>
                      <a:pt x="27" y="32"/>
                    </a:cubicBezTo>
                    <a:cubicBezTo>
                      <a:pt x="27" y="32"/>
                      <a:pt x="27" y="32"/>
                      <a:pt x="27" y="32"/>
                    </a:cubicBezTo>
                    <a:cubicBezTo>
                      <a:pt x="29" y="30"/>
                      <a:pt x="28" y="27"/>
                      <a:pt x="27" y="25"/>
                    </a:cubicBezTo>
                    <a:cubicBezTo>
                      <a:pt x="20" y="20"/>
                      <a:pt x="20" y="20"/>
                      <a:pt x="20" y="20"/>
                    </a:cubicBezTo>
                    <a:cubicBezTo>
                      <a:pt x="18" y="18"/>
                      <a:pt x="16" y="18"/>
                      <a:pt x="14" y="20"/>
                    </a:cubicBezTo>
                    <a:cubicBezTo>
                      <a:pt x="14" y="20"/>
                      <a:pt x="14" y="20"/>
                      <a:pt x="14" y="20"/>
                    </a:cubicBezTo>
                    <a:cubicBezTo>
                      <a:pt x="12" y="22"/>
                      <a:pt x="12" y="25"/>
                      <a:pt x="14" y="26"/>
                    </a:cubicBezTo>
                    <a:lnTo>
                      <a:pt x="21" y="32"/>
                    </a:lnTo>
                    <a:close/>
                    <a:moveTo>
                      <a:pt x="13" y="50"/>
                    </a:moveTo>
                    <a:cubicBezTo>
                      <a:pt x="15" y="50"/>
                      <a:pt x="18" y="49"/>
                      <a:pt x="18" y="46"/>
                    </a:cubicBezTo>
                    <a:cubicBezTo>
                      <a:pt x="18" y="46"/>
                      <a:pt x="18" y="46"/>
                      <a:pt x="18" y="46"/>
                    </a:cubicBezTo>
                    <a:cubicBezTo>
                      <a:pt x="18" y="44"/>
                      <a:pt x="17" y="42"/>
                      <a:pt x="14" y="41"/>
                    </a:cubicBezTo>
                    <a:cubicBezTo>
                      <a:pt x="6" y="40"/>
                      <a:pt x="6" y="40"/>
                      <a:pt x="6" y="40"/>
                    </a:cubicBezTo>
                    <a:cubicBezTo>
                      <a:pt x="4" y="39"/>
                      <a:pt x="1" y="41"/>
                      <a:pt x="1" y="43"/>
                    </a:cubicBezTo>
                    <a:cubicBezTo>
                      <a:pt x="1" y="43"/>
                      <a:pt x="1" y="43"/>
                      <a:pt x="1" y="43"/>
                    </a:cubicBezTo>
                    <a:cubicBezTo>
                      <a:pt x="0" y="46"/>
                      <a:pt x="2" y="48"/>
                      <a:pt x="5" y="49"/>
                    </a:cubicBezTo>
                    <a:lnTo>
                      <a:pt x="13" y="50"/>
                    </a:lnTo>
                    <a:close/>
                    <a:moveTo>
                      <a:pt x="15" y="71"/>
                    </a:moveTo>
                    <a:cubicBezTo>
                      <a:pt x="17" y="71"/>
                      <a:pt x="19" y="68"/>
                      <a:pt x="18" y="66"/>
                    </a:cubicBezTo>
                    <a:cubicBezTo>
                      <a:pt x="18" y="66"/>
                      <a:pt x="18" y="66"/>
                      <a:pt x="18" y="66"/>
                    </a:cubicBezTo>
                    <a:cubicBezTo>
                      <a:pt x="18" y="63"/>
                      <a:pt x="15" y="62"/>
                      <a:pt x="13" y="62"/>
                    </a:cubicBezTo>
                    <a:cubicBezTo>
                      <a:pt x="5" y="64"/>
                      <a:pt x="5" y="64"/>
                      <a:pt x="5" y="64"/>
                    </a:cubicBezTo>
                    <a:cubicBezTo>
                      <a:pt x="2" y="64"/>
                      <a:pt x="1" y="67"/>
                      <a:pt x="1" y="69"/>
                    </a:cubicBezTo>
                    <a:cubicBezTo>
                      <a:pt x="1" y="69"/>
                      <a:pt x="1" y="69"/>
                      <a:pt x="1" y="69"/>
                    </a:cubicBezTo>
                    <a:cubicBezTo>
                      <a:pt x="2" y="72"/>
                      <a:pt x="4" y="73"/>
                      <a:pt x="7" y="73"/>
                    </a:cubicBezTo>
                    <a:lnTo>
                      <a:pt x="15" y="71"/>
                    </a:ln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61" name="Google Shape;336;p19">
                <a:extLst>
                  <a:ext uri="{FF2B5EF4-FFF2-40B4-BE49-F238E27FC236}">
                    <a16:creationId xmlns:a16="http://schemas.microsoft.com/office/drawing/2014/main" id="{8D5BDDBC-D48D-4114-381A-EC5632CAB531}"/>
                  </a:ext>
                </a:extLst>
              </p:cNvPr>
              <p:cNvSpPr txBox="1"/>
              <p:nvPr/>
            </p:nvSpPr>
            <p:spPr>
              <a:xfrm>
                <a:off x="3708443" y="1817455"/>
                <a:ext cx="574675" cy="547687"/>
              </a:xfrm>
              <a:prstGeom prst="rect">
                <a:avLst/>
              </a:prstGeom>
              <a:noFill/>
              <a:ln>
                <a:noFill/>
              </a:ln>
            </p:spPr>
            <p:txBody>
              <a:bodyPr spcFirstLastPara="1" wrap="square" lIns="0" tIns="0" rIns="0" bIns="0" anchor="t" anchorCtr="0">
                <a:noAutofit/>
              </a:bodyPr>
              <a:lstStyle/>
              <a:p>
                <a:pPr algn="ctr" rtl="1">
                  <a:buClr>
                    <a:srgbClr val="FFFFFF"/>
                  </a:buClr>
                  <a:buSzPts val="2600"/>
                  <a:buFont typeface="Open Sans"/>
                  <a:buNone/>
                </a:pPr>
                <a:r>
                  <a:rPr lang="ar-EG" sz="2600">
                    <a:solidFill>
                      <a:srgbClr val="FFFFFF"/>
                    </a:solidFill>
                    <a:latin typeface="Alexandria" pitchFamily="2" charset="-78"/>
                    <a:ea typeface="Open Sans"/>
                    <a:cs typeface="Alexandria" pitchFamily="2" charset="-78"/>
                    <a:sym typeface="Open Sans"/>
                  </a:rPr>
                  <a:t>2</a:t>
                </a:r>
                <a:endParaRPr dirty="0">
                  <a:solidFill>
                    <a:prstClr val="black"/>
                  </a:solidFill>
                  <a:latin typeface="Alexandria" pitchFamily="2" charset="-78"/>
                  <a:cs typeface="Alexandria" pitchFamily="2" charset="-78"/>
                </a:endParaRPr>
              </a:p>
            </p:txBody>
          </p:sp>
          <p:sp>
            <p:nvSpPr>
              <p:cNvPr id="62" name="Google Shape;337;p19">
                <a:extLst>
                  <a:ext uri="{FF2B5EF4-FFF2-40B4-BE49-F238E27FC236}">
                    <a16:creationId xmlns:a16="http://schemas.microsoft.com/office/drawing/2014/main" id="{700035DD-5313-0D9D-7EC0-2FF3CDFC401A}"/>
                  </a:ext>
                </a:extLst>
              </p:cNvPr>
              <p:cNvSpPr txBox="1">
                <a:spLocks noGrp="1" noRot="1" noMove="1" noResize="1" noEditPoints="1" noAdjustHandles="1" noChangeArrowheads="1" noChangeShapeType="1"/>
              </p:cNvSpPr>
              <p:nvPr/>
            </p:nvSpPr>
            <p:spPr>
              <a:xfrm>
                <a:off x="3030567" y="2531711"/>
                <a:ext cx="1760742" cy="461963"/>
              </a:xfrm>
              <a:prstGeom prst="rect">
                <a:avLst/>
              </a:prstGeom>
              <a:noFill/>
              <a:ln>
                <a:noFill/>
              </a:ln>
            </p:spPr>
            <p:txBody>
              <a:bodyPr spcFirstLastPara="1" wrap="square" lIns="0" tIns="0" rIns="0" bIns="0" anchor="t" anchorCtr="0">
                <a:noAutofit/>
              </a:bodyPr>
              <a:lstStyle/>
              <a:p>
                <a:pPr algn="ctr" rtl="1">
                  <a:buClr>
                    <a:srgbClr val="FFFFFF"/>
                  </a:buClr>
                  <a:buSzPts val="2100"/>
                  <a:buFont typeface="Open Sans"/>
                  <a:buNone/>
                </a:pPr>
                <a:r>
                  <a:rPr lang="ar-EG">
                    <a:solidFill>
                      <a:srgbClr val="FFFFFF"/>
                    </a:solidFill>
                    <a:latin typeface="Alexandria" pitchFamily="2" charset="-78"/>
                    <a:ea typeface="Open Sans"/>
                    <a:cs typeface="Alexandria" pitchFamily="2" charset="-78"/>
                    <a:sym typeface="Open Sans"/>
                  </a:rPr>
                  <a:t>البحث العلمي في العلاقات العامة</a:t>
                </a:r>
                <a:endParaRPr lang="ar-SA" dirty="0">
                  <a:solidFill>
                    <a:prstClr val="black"/>
                  </a:solidFill>
                  <a:latin typeface="Alexandria" pitchFamily="2" charset="-78"/>
                  <a:cs typeface="Alexandria" pitchFamily="2" charset="-78"/>
                </a:endParaRPr>
              </a:p>
            </p:txBody>
          </p:sp>
        </p:grpSp>
        <p:grpSp>
          <p:nvGrpSpPr>
            <p:cNvPr id="13" name="Группа 7">
              <a:extLst>
                <a:ext uri="{FF2B5EF4-FFF2-40B4-BE49-F238E27FC236}">
                  <a16:creationId xmlns:a16="http://schemas.microsoft.com/office/drawing/2014/main" id="{8C1F3B85-EC37-20B4-620E-EFF2A6A03C33}"/>
                </a:ext>
              </a:extLst>
            </p:cNvPr>
            <p:cNvGrpSpPr/>
            <p:nvPr/>
          </p:nvGrpSpPr>
          <p:grpSpPr>
            <a:xfrm>
              <a:off x="6954622" y="1938487"/>
              <a:ext cx="2141537" cy="2463799"/>
              <a:chOff x="5029200" y="1714500"/>
              <a:chExt cx="2141537" cy="2463799"/>
            </a:xfrm>
          </p:grpSpPr>
          <p:sp>
            <p:nvSpPr>
              <p:cNvPr id="53" name="Google Shape;309;p19">
                <a:extLst>
                  <a:ext uri="{FF2B5EF4-FFF2-40B4-BE49-F238E27FC236}">
                    <a16:creationId xmlns:a16="http://schemas.microsoft.com/office/drawing/2014/main" id="{71812022-2ECA-C1F1-EB7B-1856C6DCFCE6}"/>
                  </a:ext>
                </a:extLst>
              </p:cNvPr>
              <p:cNvSpPr/>
              <p:nvPr/>
            </p:nvSpPr>
            <p:spPr>
              <a:xfrm>
                <a:off x="5029200" y="1714500"/>
                <a:ext cx="2141537" cy="660400"/>
              </a:xfrm>
              <a:custGeom>
                <a:avLst/>
                <a:gdLst/>
                <a:ahLst/>
                <a:cxnLst/>
                <a:rect l="l" t="t" r="r" b="b"/>
                <a:pathLst>
                  <a:path w="570" h="176" extrusionOk="0">
                    <a:moveTo>
                      <a:pt x="570" y="8"/>
                    </a:moveTo>
                    <a:cubicBezTo>
                      <a:pt x="570" y="4"/>
                      <a:pt x="566" y="0"/>
                      <a:pt x="561" y="0"/>
                    </a:cubicBezTo>
                    <a:cubicBezTo>
                      <a:pt x="9" y="0"/>
                      <a:pt x="9" y="0"/>
                      <a:pt x="9" y="0"/>
                    </a:cubicBezTo>
                    <a:cubicBezTo>
                      <a:pt x="4" y="0"/>
                      <a:pt x="0" y="4"/>
                      <a:pt x="0" y="8"/>
                    </a:cubicBezTo>
                    <a:cubicBezTo>
                      <a:pt x="0" y="176"/>
                      <a:pt x="0" y="176"/>
                      <a:pt x="0" y="176"/>
                    </a:cubicBezTo>
                    <a:cubicBezTo>
                      <a:pt x="570" y="176"/>
                      <a:pt x="570" y="176"/>
                      <a:pt x="570" y="176"/>
                    </a:cubicBezTo>
                    <a:lnTo>
                      <a:pt x="570" y="8"/>
                    </a:lnTo>
                    <a:close/>
                  </a:path>
                </a:pathLst>
              </a:custGeom>
              <a:solidFill>
                <a:srgbClr val="FFA757"/>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4" name="Google Shape;310;p19">
                <a:extLst>
                  <a:ext uri="{FF2B5EF4-FFF2-40B4-BE49-F238E27FC236}">
                    <a16:creationId xmlns:a16="http://schemas.microsoft.com/office/drawing/2014/main" id="{CA4C09DF-111F-65B0-8606-C71C4B93BBA1}"/>
                  </a:ext>
                </a:extLst>
              </p:cNvPr>
              <p:cNvSpPr/>
              <p:nvPr/>
            </p:nvSpPr>
            <p:spPr>
              <a:xfrm>
                <a:off x="5029200" y="3125787"/>
                <a:ext cx="2141537" cy="1052512"/>
              </a:xfrm>
              <a:custGeom>
                <a:avLst/>
                <a:gdLst/>
                <a:ahLst/>
                <a:cxnLst/>
                <a:rect l="l" t="t" r="r" b="b"/>
                <a:pathLst>
                  <a:path w="570" h="280" extrusionOk="0">
                    <a:moveTo>
                      <a:pt x="0" y="258"/>
                    </a:moveTo>
                    <a:cubicBezTo>
                      <a:pt x="0" y="263"/>
                      <a:pt x="4" y="266"/>
                      <a:pt x="8" y="267"/>
                    </a:cubicBezTo>
                    <a:cubicBezTo>
                      <a:pt x="50" y="272"/>
                      <a:pt x="92" y="277"/>
                      <a:pt x="134" y="280"/>
                    </a:cubicBezTo>
                    <a:cubicBezTo>
                      <a:pt x="139" y="280"/>
                      <a:pt x="143" y="276"/>
                      <a:pt x="143" y="271"/>
                    </a:cubicBezTo>
                    <a:cubicBezTo>
                      <a:pt x="143" y="225"/>
                      <a:pt x="143" y="225"/>
                      <a:pt x="143" y="225"/>
                    </a:cubicBezTo>
                    <a:cubicBezTo>
                      <a:pt x="143" y="191"/>
                      <a:pt x="171" y="163"/>
                      <a:pt x="205" y="163"/>
                    </a:cubicBezTo>
                    <a:cubicBezTo>
                      <a:pt x="365" y="163"/>
                      <a:pt x="365" y="163"/>
                      <a:pt x="365" y="163"/>
                    </a:cubicBezTo>
                    <a:cubicBezTo>
                      <a:pt x="399" y="163"/>
                      <a:pt x="427" y="191"/>
                      <a:pt x="427" y="225"/>
                    </a:cubicBezTo>
                    <a:cubicBezTo>
                      <a:pt x="427" y="271"/>
                      <a:pt x="427" y="271"/>
                      <a:pt x="427" y="271"/>
                    </a:cubicBezTo>
                    <a:cubicBezTo>
                      <a:pt x="427" y="276"/>
                      <a:pt x="431" y="280"/>
                      <a:pt x="436" y="280"/>
                    </a:cubicBezTo>
                    <a:cubicBezTo>
                      <a:pt x="478" y="277"/>
                      <a:pt x="520" y="272"/>
                      <a:pt x="562" y="267"/>
                    </a:cubicBezTo>
                    <a:cubicBezTo>
                      <a:pt x="566" y="266"/>
                      <a:pt x="570" y="263"/>
                      <a:pt x="570" y="258"/>
                    </a:cubicBezTo>
                    <a:cubicBezTo>
                      <a:pt x="570" y="0"/>
                      <a:pt x="570" y="0"/>
                      <a:pt x="570" y="0"/>
                    </a:cubicBezTo>
                    <a:cubicBezTo>
                      <a:pt x="0" y="0"/>
                      <a:pt x="0" y="0"/>
                      <a:pt x="0" y="0"/>
                    </a:cubicBezTo>
                    <a:lnTo>
                      <a:pt x="0" y="258"/>
                    </a:lnTo>
                    <a:close/>
                  </a:path>
                </a:pathLst>
              </a:custGeom>
              <a:solidFill>
                <a:srgbClr val="FA7902"/>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5" name="Google Shape;311;p19">
                <a:extLst>
                  <a:ext uri="{FF2B5EF4-FFF2-40B4-BE49-F238E27FC236}">
                    <a16:creationId xmlns:a16="http://schemas.microsoft.com/office/drawing/2014/main" id="{ED3D16E0-D216-A365-9F1F-6FA8599CC718}"/>
                  </a:ext>
                </a:extLst>
              </p:cNvPr>
              <p:cNvSpPr txBox="1"/>
              <p:nvPr/>
            </p:nvSpPr>
            <p:spPr>
              <a:xfrm>
                <a:off x="5029200" y="2374900"/>
                <a:ext cx="2141537" cy="750887"/>
              </a:xfrm>
              <a:prstGeom prst="rect">
                <a:avLst/>
              </a:prstGeom>
              <a:solidFill>
                <a:srgbClr val="FF912B"/>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6" name="Google Shape;329;p19">
                <a:extLst>
                  <a:ext uri="{FF2B5EF4-FFF2-40B4-BE49-F238E27FC236}">
                    <a16:creationId xmlns:a16="http://schemas.microsoft.com/office/drawing/2014/main" id="{07C29B24-AD17-7541-3592-909A2E32A801}"/>
                  </a:ext>
                </a:extLst>
              </p:cNvPr>
              <p:cNvSpPr/>
              <p:nvPr/>
            </p:nvSpPr>
            <p:spPr>
              <a:xfrm>
                <a:off x="5713412" y="2536825"/>
                <a:ext cx="739775" cy="387350"/>
              </a:xfrm>
              <a:custGeom>
                <a:avLst/>
                <a:gdLst/>
                <a:ahLst/>
                <a:cxnLst/>
                <a:rect l="l" t="t" r="r" b="b"/>
                <a:pathLst>
                  <a:path w="197" h="103" extrusionOk="0">
                    <a:moveTo>
                      <a:pt x="143" y="97"/>
                    </a:moveTo>
                    <a:cubicBezTo>
                      <a:pt x="140" y="98"/>
                      <a:pt x="137" y="99"/>
                      <a:pt x="134" y="100"/>
                    </a:cubicBezTo>
                    <a:cubicBezTo>
                      <a:pt x="124" y="102"/>
                      <a:pt x="114" y="102"/>
                      <a:pt x="101" y="103"/>
                    </a:cubicBezTo>
                    <a:cubicBezTo>
                      <a:pt x="89" y="102"/>
                      <a:pt x="79" y="102"/>
                      <a:pt x="69" y="100"/>
                    </a:cubicBezTo>
                    <a:cubicBezTo>
                      <a:pt x="66" y="99"/>
                      <a:pt x="63" y="98"/>
                      <a:pt x="60" y="97"/>
                    </a:cubicBezTo>
                    <a:cubicBezTo>
                      <a:pt x="51" y="93"/>
                      <a:pt x="51" y="86"/>
                      <a:pt x="56" y="81"/>
                    </a:cubicBezTo>
                    <a:cubicBezTo>
                      <a:pt x="61" y="76"/>
                      <a:pt x="68" y="72"/>
                      <a:pt x="74" y="69"/>
                    </a:cubicBezTo>
                    <a:cubicBezTo>
                      <a:pt x="77" y="67"/>
                      <a:pt x="81" y="66"/>
                      <a:pt x="84" y="65"/>
                    </a:cubicBezTo>
                    <a:cubicBezTo>
                      <a:pt x="89" y="63"/>
                      <a:pt x="91" y="57"/>
                      <a:pt x="87" y="53"/>
                    </a:cubicBezTo>
                    <a:cubicBezTo>
                      <a:pt x="78" y="44"/>
                      <a:pt x="75" y="34"/>
                      <a:pt x="75" y="22"/>
                    </a:cubicBezTo>
                    <a:cubicBezTo>
                      <a:pt x="76" y="10"/>
                      <a:pt x="83" y="4"/>
                      <a:pt x="94" y="1"/>
                    </a:cubicBezTo>
                    <a:cubicBezTo>
                      <a:pt x="97" y="0"/>
                      <a:pt x="99" y="0"/>
                      <a:pt x="101" y="0"/>
                    </a:cubicBezTo>
                    <a:cubicBezTo>
                      <a:pt x="104" y="0"/>
                      <a:pt x="106" y="0"/>
                      <a:pt x="108" y="1"/>
                    </a:cubicBezTo>
                    <a:cubicBezTo>
                      <a:pt x="120" y="4"/>
                      <a:pt x="127" y="10"/>
                      <a:pt x="127" y="22"/>
                    </a:cubicBezTo>
                    <a:cubicBezTo>
                      <a:pt x="128" y="34"/>
                      <a:pt x="124" y="44"/>
                      <a:pt x="116" y="53"/>
                    </a:cubicBezTo>
                    <a:cubicBezTo>
                      <a:pt x="112" y="57"/>
                      <a:pt x="113" y="63"/>
                      <a:pt x="119" y="65"/>
                    </a:cubicBezTo>
                    <a:cubicBezTo>
                      <a:pt x="122" y="66"/>
                      <a:pt x="125" y="67"/>
                      <a:pt x="128" y="69"/>
                    </a:cubicBezTo>
                    <a:cubicBezTo>
                      <a:pt x="135" y="72"/>
                      <a:pt x="141" y="76"/>
                      <a:pt x="146" y="81"/>
                    </a:cubicBezTo>
                    <a:cubicBezTo>
                      <a:pt x="150" y="84"/>
                      <a:pt x="151" y="93"/>
                      <a:pt x="143" y="97"/>
                    </a:cubicBezTo>
                    <a:close/>
                    <a:moveTo>
                      <a:pt x="194" y="87"/>
                    </a:moveTo>
                    <a:cubicBezTo>
                      <a:pt x="191" y="84"/>
                      <a:pt x="186" y="81"/>
                      <a:pt x="181" y="79"/>
                    </a:cubicBezTo>
                    <a:cubicBezTo>
                      <a:pt x="179" y="78"/>
                      <a:pt x="177" y="77"/>
                      <a:pt x="175" y="77"/>
                    </a:cubicBezTo>
                    <a:cubicBezTo>
                      <a:pt x="171" y="75"/>
                      <a:pt x="170" y="71"/>
                      <a:pt x="173" y="68"/>
                    </a:cubicBezTo>
                    <a:cubicBezTo>
                      <a:pt x="179" y="62"/>
                      <a:pt x="181" y="55"/>
                      <a:pt x="181" y="47"/>
                    </a:cubicBezTo>
                    <a:cubicBezTo>
                      <a:pt x="181" y="38"/>
                      <a:pt x="176" y="34"/>
                      <a:pt x="168" y="32"/>
                    </a:cubicBezTo>
                    <a:cubicBezTo>
                      <a:pt x="166" y="31"/>
                      <a:pt x="164" y="31"/>
                      <a:pt x="163" y="31"/>
                    </a:cubicBezTo>
                    <a:cubicBezTo>
                      <a:pt x="161" y="31"/>
                      <a:pt x="160" y="31"/>
                      <a:pt x="158" y="32"/>
                    </a:cubicBezTo>
                    <a:cubicBezTo>
                      <a:pt x="150" y="34"/>
                      <a:pt x="145" y="38"/>
                      <a:pt x="145" y="47"/>
                    </a:cubicBezTo>
                    <a:cubicBezTo>
                      <a:pt x="144" y="55"/>
                      <a:pt x="147" y="62"/>
                      <a:pt x="153" y="68"/>
                    </a:cubicBezTo>
                    <a:cubicBezTo>
                      <a:pt x="156" y="71"/>
                      <a:pt x="154" y="75"/>
                      <a:pt x="151" y="77"/>
                    </a:cubicBezTo>
                    <a:cubicBezTo>
                      <a:pt x="150" y="77"/>
                      <a:pt x="150" y="77"/>
                      <a:pt x="150" y="77"/>
                    </a:cubicBezTo>
                    <a:cubicBezTo>
                      <a:pt x="151" y="77"/>
                      <a:pt x="151" y="78"/>
                      <a:pt x="152" y="78"/>
                    </a:cubicBezTo>
                    <a:cubicBezTo>
                      <a:pt x="155" y="81"/>
                      <a:pt x="156" y="86"/>
                      <a:pt x="155" y="90"/>
                    </a:cubicBezTo>
                    <a:cubicBezTo>
                      <a:pt x="154" y="94"/>
                      <a:pt x="152" y="98"/>
                      <a:pt x="147" y="100"/>
                    </a:cubicBezTo>
                    <a:cubicBezTo>
                      <a:pt x="146" y="100"/>
                      <a:pt x="145" y="101"/>
                      <a:pt x="144" y="101"/>
                    </a:cubicBezTo>
                    <a:cubicBezTo>
                      <a:pt x="149" y="102"/>
                      <a:pt x="155" y="102"/>
                      <a:pt x="163" y="103"/>
                    </a:cubicBezTo>
                    <a:cubicBezTo>
                      <a:pt x="172" y="102"/>
                      <a:pt x="179" y="102"/>
                      <a:pt x="185" y="100"/>
                    </a:cubicBezTo>
                    <a:cubicBezTo>
                      <a:pt x="187" y="100"/>
                      <a:pt x="190" y="99"/>
                      <a:pt x="192" y="98"/>
                    </a:cubicBezTo>
                    <a:cubicBezTo>
                      <a:pt x="197" y="96"/>
                      <a:pt x="196" y="90"/>
                      <a:pt x="194" y="87"/>
                    </a:cubicBezTo>
                    <a:close/>
                    <a:moveTo>
                      <a:pt x="47" y="90"/>
                    </a:moveTo>
                    <a:cubicBezTo>
                      <a:pt x="46" y="86"/>
                      <a:pt x="47" y="82"/>
                      <a:pt x="51" y="78"/>
                    </a:cubicBezTo>
                    <a:cubicBezTo>
                      <a:pt x="52" y="77"/>
                      <a:pt x="53" y="76"/>
                      <a:pt x="55" y="75"/>
                    </a:cubicBezTo>
                    <a:cubicBezTo>
                      <a:pt x="54" y="74"/>
                      <a:pt x="53" y="74"/>
                      <a:pt x="52" y="74"/>
                    </a:cubicBezTo>
                    <a:cubicBezTo>
                      <a:pt x="48" y="72"/>
                      <a:pt x="46" y="68"/>
                      <a:pt x="50" y="64"/>
                    </a:cubicBezTo>
                    <a:cubicBezTo>
                      <a:pt x="56" y="58"/>
                      <a:pt x="59" y="50"/>
                      <a:pt x="59" y="41"/>
                    </a:cubicBezTo>
                    <a:cubicBezTo>
                      <a:pt x="58" y="31"/>
                      <a:pt x="53" y="26"/>
                      <a:pt x="44" y="24"/>
                    </a:cubicBezTo>
                    <a:cubicBezTo>
                      <a:pt x="42" y="24"/>
                      <a:pt x="40" y="23"/>
                      <a:pt x="39" y="23"/>
                    </a:cubicBezTo>
                    <a:cubicBezTo>
                      <a:pt x="37" y="23"/>
                      <a:pt x="35" y="24"/>
                      <a:pt x="33" y="24"/>
                    </a:cubicBezTo>
                    <a:cubicBezTo>
                      <a:pt x="24" y="26"/>
                      <a:pt x="19" y="31"/>
                      <a:pt x="19" y="41"/>
                    </a:cubicBezTo>
                    <a:cubicBezTo>
                      <a:pt x="18" y="50"/>
                      <a:pt x="21" y="58"/>
                      <a:pt x="27" y="64"/>
                    </a:cubicBezTo>
                    <a:cubicBezTo>
                      <a:pt x="31" y="68"/>
                      <a:pt x="29" y="72"/>
                      <a:pt x="25" y="74"/>
                    </a:cubicBezTo>
                    <a:cubicBezTo>
                      <a:pt x="23" y="75"/>
                      <a:pt x="20" y="76"/>
                      <a:pt x="18" y="77"/>
                    </a:cubicBezTo>
                    <a:cubicBezTo>
                      <a:pt x="13" y="79"/>
                      <a:pt x="8" y="82"/>
                      <a:pt x="4" y="86"/>
                    </a:cubicBezTo>
                    <a:cubicBezTo>
                      <a:pt x="0" y="90"/>
                      <a:pt x="0" y="95"/>
                      <a:pt x="7" y="98"/>
                    </a:cubicBezTo>
                    <a:cubicBezTo>
                      <a:pt x="9" y="99"/>
                      <a:pt x="11" y="100"/>
                      <a:pt x="14" y="100"/>
                    </a:cubicBezTo>
                    <a:cubicBezTo>
                      <a:pt x="21" y="102"/>
                      <a:pt x="29" y="102"/>
                      <a:pt x="39" y="103"/>
                    </a:cubicBezTo>
                    <a:cubicBezTo>
                      <a:pt x="46" y="102"/>
                      <a:pt x="53" y="102"/>
                      <a:pt x="59" y="101"/>
                    </a:cubicBezTo>
                    <a:cubicBezTo>
                      <a:pt x="58" y="101"/>
                      <a:pt x="56" y="100"/>
                      <a:pt x="55" y="100"/>
                    </a:cubicBezTo>
                    <a:cubicBezTo>
                      <a:pt x="50" y="97"/>
                      <a:pt x="47" y="94"/>
                      <a:pt x="47" y="90"/>
                    </a:cubicBez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grpSp>
        <p:grpSp>
          <p:nvGrpSpPr>
            <p:cNvPr id="14" name="Группа 3">
              <a:extLst>
                <a:ext uri="{FF2B5EF4-FFF2-40B4-BE49-F238E27FC236}">
                  <a16:creationId xmlns:a16="http://schemas.microsoft.com/office/drawing/2014/main" id="{44E0AA2B-7881-90FF-3967-B1AC7DD9E71C}"/>
                </a:ext>
              </a:extLst>
            </p:cNvPr>
            <p:cNvGrpSpPr/>
            <p:nvPr/>
          </p:nvGrpSpPr>
          <p:grpSpPr>
            <a:xfrm>
              <a:off x="9178709" y="1938487"/>
              <a:ext cx="2181225" cy="2395537"/>
              <a:chOff x="7253287" y="1714500"/>
              <a:chExt cx="2181225" cy="2395537"/>
            </a:xfrm>
          </p:grpSpPr>
          <p:sp>
            <p:nvSpPr>
              <p:cNvPr id="46" name="Google Shape;306;p19">
                <a:extLst>
                  <a:ext uri="{FF2B5EF4-FFF2-40B4-BE49-F238E27FC236}">
                    <a16:creationId xmlns:a16="http://schemas.microsoft.com/office/drawing/2014/main" id="{C7B3F158-4DB1-214E-0324-5F23698A0C0F}"/>
                  </a:ext>
                </a:extLst>
              </p:cNvPr>
              <p:cNvSpPr/>
              <p:nvPr/>
            </p:nvSpPr>
            <p:spPr>
              <a:xfrm>
                <a:off x="7253287" y="1714500"/>
                <a:ext cx="2181225" cy="660400"/>
              </a:xfrm>
              <a:custGeom>
                <a:avLst/>
                <a:gdLst/>
                <a:ahLst/>
                <a:cxnLst/>
                <a:rect l="l" t="t" r="r" b="b"/>
                <a:pathLst>
                  <a:path w="581" h="176" extrusionOk="0">
                    <a:moveTo>
                      <a:pt x="581" y="170"/>
                    </a:moveTo>
                    <a:cubicBezTo>
                      <a:pt x="581" y="76"/>
                      <a:pt x="504" y="0"/>
                      <a:pt x="410" y="0"/>
                    </a:cubicBezTo>
                    <a:cubicBezTo>
                      <a:pt x="9" y="0"/>
                      <a:pt x="9" y="0"/>
                      <a:pt x="9" y="0"/>
                    </a:cubicBezTo>
                    <a:cubicBezTo>
                      <a:pt x="4" y="0"/>
                      <a:pt x="0" y="4"/>
                      <a:pt x="0" y="8"/>
                    </a:cubicBezTo>
                    <a:cubicBezTo>
                      <a:pt x="0" y="176"/>
                      <a:pt x="0" y="176"/>
                      <a:pt x="0" y="176"/>
                    </a:cubicBezTo>
                    <a:cubicBezTo>
                      <a:pt x="581" y="176"/>
                      <a:pt x="581" y="176"/>
                      <a:pt x="581" y="176"/>
                    </a:cubicBezTo>
                    <a:lnTo>
                      <a:pt x="581" y="170"/>
                    </a:lnTo>
                    <a:close/>
                  </a:path>
                </a:pathLst>
              </a:custGeom>
              <a:solidFill>
                <a:srgbClr val="F06E7A"/>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7" name="Google Shape;307;p19">
                <a:extLst>
                  <a:ext uri="{FF2B5EF4-FFF2-40B4-BE49-F238E27FC236}">
                    <a16:creationId xmlns:a16="http://schemas.microsoft.com/office/drawing/2014/main" id="{76D25274-2ECE-9F52-33C6-A3E914B28985}"/>
                  </a:ext>
                </a:extLst>
              </p:cNvPr>
              <p:cNvSpPr/>
              <p:nvPr/>
            </p:nvSpPr>
            <p:spPr>
              <a:xfrm>
                <a:off x="7253287" y="3125787"/>
                <a:ext cx="2181225" cy="984250"/>
              </a:xfrm>
              <a:custGeom>
                <a:avLst/>
                <a:gdLst/>
                <a:ahLst/>
                <a:cxnLst/>
                <a:rect l="l" t="t" r="r" b="b"/>
                <a:pathLst>
                  <a:path w="581" h="262" extrusionOk="0">
                    <a:moveTo>
                      <a:pt x="0" y="253"/>
                    </a:moveTo>
                    <a:cubicBezTo>
                      <a:pt x="0" y="258"/>
                      <a:pt x="5" y="262"/>
                      <a:pt x="10" y="261"/>
                    </a:cubicBezTo>
                    <a:cubicBezTo>
                      <a:pt x="209" y="231"/>
                      <a:pt x="399" y="173"/>
                      <a:pt x="576" y="91"/>
                    </a:cubicBezTo>
                    <a:cubicBezTo>
                      <a:pt x="579" y="89"/>
                      <a:pt x="581" y="86"/>
                      <a:pt x="581" y="83"/>
                    </a:cubicBezTo>
                    <a:cubicBezTo>
                      <a:pt x="581" y="0"/>
                      <a:pt x="581" y="0"/>
                      <a:pt x="581" y="0"/>
                    </a:cubicBezTo>
                    <a:cubicBezTo>
                      <a:pt x="0" y="0"/>
                      <a:pt x="0" y="0"/>
                      <a:pt x="0" y="0"/>
                    </a:cubicBezTo>
                    <a:lnTo>
                      <a:pt x="0" y="253"/>
                    </a:lnTo>
                    <a:close/>
                  </a:path>
                </a:pathLst>
              </a:custGeom>
              <a:solidFill>
                <a:srgbClr val="CC2331"/>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8" name="Google Shape;308;p19">
                <a:extLst>
                  <a:ext uri="{FF2B5EF4-FFF2-40B4-BE49-F238E27FC236}">
                    <a16:creationId xmlns:a16="http://schemas.microsoft.com/office/drawing/2014/main" id="{C6C0FE66-B6F9-67BE-239C-35A71036D1F9}"/>
                  </a:ext>
                </a:extLst>
              </p:cNvPr>
              <p:cNvSpPr txBox="1"/>
              <p:nvPr/>
            </p:nvSpPr>
            <p:spPr>
              <a:xfrm>
                <a:off x="7253287" y="2374900"/>
                <a:ext cx="2181225" cy="750887"/>
              </a:xfrm>
              <a:prstGeom prst="rect">
                <a:avLst/>
              </a:prstGeom>
              <a:solidFill>
                <a:srgbClr val="E24956"/>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9" name="Google Shape;330;p19">
                <a:extLst>
                  <a:ext uri="{FF2B5EF4-FFF2-40B4-BE49-F238E27FC236}">
                    <a16:creationId xmlns:a16="http://schemas.microsoft.com/office/drawing/2014/main" id="{78DC0B9B-E7F0-9642-5285-D4382A8CAE8B}"/>
                  </a:ext>
                </a:extLst>
              </p:cNvPr>
              <p:cNvSpPr/>
              <p:nvPr/>
            </p:nvSpPr>
            <p:spPr>
              <a:xfrm>
                <a:off x="7542212" y="3309937"/>
                <a:ext cx="450850" cy="450850"/>
              </a:xfrm>
              <a:custGeom>
                <a:avLst/>
                <a:gdLst/>
                <a:ahLst/>
                <a:cxnLst/>
                <a:rect l="l" t="t" r="r" b="b"/>
                <a:pathLst>
                  <a:path w="120" h="120" extrusionOk="0">
                    <a:moveTo>
                      <a:pt x="56" y="63"/>
                    </a:moveTo>
                    <a:cubicBezTo>
                      <a:pt x="113" y="63"/>
                      <a:pt x="113" y="63"/>
                      <a:pt x="113" y="63"/>
                    </a:cubicBezTo>
                    <a:cubicBezTo>
                      <a:pt x="113" y="95"/>
                      <a:pt x="88" y="120"/>
                      <a:pt x="56" y="120"/>
                    </a:cubicBezTo>
                    <a:cubicBezTo>
                      <a:pt x="25" y="120"/>
                      <a:pt x="0" y="95"/>
                      <a:pt x="0" y="63"/>
                    </a:cubicBezTo>
                    <a:cubicBezTo>
                      <a:pt x="0" y="32"/>
                      <a:pt x="25" y="7"/>
                      <a:pt x="56" y="7"/>
                    </a:cubicBezTo>
                    <a:lnTo>
                      <a:pt x="56" y="63"/>
                    </a:lnTo>
                    <a:close/>
                    <a:moveTo>
                      <a:pt x="63" y="0"/>
                    </a:moveTo>
                    <a:cubicBezTo>
                      <a:pt x="63" y="56"/>
                      <a:pt x="63" y="56"/>
                      <a:pt x="63" y="56"/>
                    </a:cubicBezTo>
                    <a:cubicBezTo>
                      <a:pt x="120" y="56"/>
                      <a:pt x="120" y="56"/>
                      <a:pt x="120" y="56"/>
                    </a:cubicBezTo>
                    <a:cubicBezTo>
                      <a:pt x="120" y="25"/>
                      <a:pt x="95" y="0"/>
                      <a:pt x="63" y="0"/>
                    </a:cubicBez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0" name="Google Shape;335;p19">
                <a:extLst>
                  <a:ext uri="{FF2B5EF4-FFF2-40B4-BE49-F238E27FC236}">
                    <a16:creationId xmlns:a16="http://schemas.microsoft.com/office/drawing/2014/main" id="{64E6FAE8-37C7-B1FF-C1CB-8E53DC7A4813}"/>
                  </a:ext>
                </a:extLst>
              </p:cNvPr>
              <p:cNvSpPr txBox="1"/>
              <p:nvPr/>
            </p:nvSpPr>
            <p:spPr>
              <a:xfrm>
                <a:off x="7994859" y="1860615"/>
                <a:ext cx="574675" cy="547687"/>
              </a:xfrm>
              <a:prstGeom prst="rect">
                <a:avLst/>
              </a:prstGeom>
              <a:noFill/>
              <a:ln>
                <a:noFill/>
              </a:ln>
            </p:spPr>
            <p:txBody>
              <a:bodyPr spcFirstLastPara="1" wrap="square" lIns="0" tIns="0" rIns="0" bIns="0" anchor="t" anchorCtr="0">
                <a:noAutofit/>
              </a:bodyPr>
              <a:lstStyle/>
              <a:p>
                <a:pPr algn="ctr" rtl="1">
                  <a:buClr>
                    <a:srgbClr val="FFFFFF"/>
                  </a:buClr>
                  <a:buSzPts val="2600"/>
                  <a:buFont typeface="Open Sans"/>
                  <a:buNone/>
                </a:pPr>
                <a:r>
                  <a:rPr lang="ar-EG" sz="2600">
                    <a:solidFill>
                      <a:srgbClr val="FFFFFF"/>
                    </a:solidFill>
                    <a:latin typeface="Alexandria" pitchFamily="2" charset="-78"/>
                    <a:ea typeface="Open Sans"/>
                    <a:cs typeface="Alexandria" pitchFamily="2" charset="-78"/>
                    <a:sym typeface="Open Sans"/>
                  </a:rPr>
                  <a:t>1</a:t>
                </a:r>
                <a:endParaRPr dirty="0">
                  <a:solidFill>
                    <a:prstClr val="black"/>
                  </a:solidFill>
                  <a:latin typeface="Alexandria" pitchFamily="2" charset="-78"/>
                  <a:cs typeface="Alexandria" pitchFamily="2" charset="-78"/>
                </a:endParaRPr>
              </a:p>
            </p:txBody>
          </p:sp>
          <p:sp>
            <p:nvSpPr>
              <p:cNvPr id="51" name="Google Shape;341;p19">
                <a:extLst>
                  <a:ext uri="{FF2B5EF4-FFF2-40B4-BE49-F238E27FC236}">
                    <a16:creationId xmlns:a16="http://schemas.microsoft.com/office/drawing/2014/main" id="{02D16E15-E780-6601-54C8-5ADAE34011B2}"/>
                  </a:ext>
                </a:extLst>
              </p:cNvPr>
              <p:cNvSpPr txBox="1"/>
              <p:nvPr/>
            </p:nvSpPr>
            <p:spPr>
              <a:xfrm>
                <a:off x="7542212" y="2484402"/>
                <a:ext cx="1446212" cy="461963"/>
              </a:xfrm>
              <a:prstGeom prst="rect">
                <a:avLst/>
              </a:prstGeom>
              <a:noFill/>
              <a:ln>
                <a:noFill/>
              </a:ln>
            </p:spPr>
            <p:txBody>
              <a:bodyPr spcFirstLastPara="1" wrap="square" lIns="0" tIns="0" rIns="0" bIns="0" anchor="t" anchorCtr="0">
                <a:noAutofit/>
              </a:bodyPr>
              <a:lstStyle/>
              <a:p>
                <a:pPr algn="ctr" rtl="1">
                  <a:buClr>
                    <a:srgbClr val="FFFFFF"/>
                  </a:buClr>
                  <a:buSzPts val="2100"/>
                  <a:buFont typeface="Open Sans"/>
                  <a:buNone/>
                </a:pPr>
                <a:r>
                  <a:rPr lang="ar-SA">
                    <a:solidFill>
                      <a:srgbClr val="FFFFFF"/>
                    </a:solidFill>
                    <a:latin typeface="Alexandria" pitchFamily="2" charset="-78"/>
                    <a:ea typeface="Open Sans"/>
                    <a:cs typeface="Alexandria" pitchFamily="2" charset="-78"/>
                    <a:sym typeface="Open Sans"/>
                  </a:rPr>
                  <a:t>مفهوم البحث العلمي</a:t>
                </a:r>
              </a:p>
            </p:txBody>
          </p:sp>
        </p:grpSp>
        <p:grpSp>
          <p:nvGrpSpPr>
            <p:cNvPr id="15" name="Группа 6">
              <a:extLst>
                <a:ext uri="{FF2B5EF4-FFF2-40B4-BE49-F238E27FC236}">
                  <a16:creationId xmlns:a16="http://schemas.microsoft.com/office/drawing/2014/main" id="{F45F8B1B-5E7F-116C-C92F-501032653BBA}"/>
                </a:ext>
              </a:extLst>
            </p:cNvPr>
            <p:cNvGrpSpPr/>
            <p:nvPr/>
          </p:nvGrpSpPr>
          <p:grpSpPr>
            <a:xfrm>
              <a:off x="4689259" y="3872062"/>
              <a:ext cx="2182812" cy="2697162"/>
              <a:chOff x="2763837" y="3648075"/>
              <a:chExt cx="2182812" cy="2697162"/>
            </a:xfrm>
          </p:grpSpPr>
          <p:sp>
            <p:nvSpPr>
              <p:cNvPr id="39" name="Google Shape;303;p19">
                <a:extLst>
                  <a:ext uri="{FF2B5EF4-FFF2-40B4-BE49-F238E27FC236}">
                    <a16:creationId xmlns:a16="http://schemas.microsoft.com/office/drawing/2014/main" id="{FF91DF7D-0A68-9698-074E-1F65B35AE13F}"/>
                  </a:ext>
                </a:extLst>
              </p:cNvPr>
              <p:cNvSpPr txBox="1"/>
              <p:nvPr/>
            </p:nvSpPr>
            <p:spPr>
              <a:xfrm>
                <a:off x="2763837" y="4802187"/>
                <a:ext cx="2182812" cy="773112"/>
              </a:xfrm>
              <a:prstGeom prst="rect">
                <a:avLst/>
              </a:prstGeom>
              <a:solidFill>
                <a:srgbClr val="64D1DA"/>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0" name="Google Shape;304;p19">
                <a:extLst>
                  <a:ext uri="{FF2B5EF4-FFF2-40B4-BE49-F238E27FC236}">
                    <a16:creationId xmlns:a16="http://schemas.microsoft.com/office/drawing/2014/main" id="{468C0842-7543-873C-A8AC-38C4FBE94E04}"/>
                  </a:ext>
                </a:extLst>
              </p:cNvPr>
              <p:cNvSpPr/>
              <p:nvPr/>
            </p:nvSpPr>
            <p:spPr>
              <a:xfrm>
                <a:off x="2763837" y="5575300"/>
                <a:ext cx="2182812" cy="769937"/>
              </a:xfrm>
              <a:custGeom>
                <a:avLst/>
                <a:gdLst/>
                <a:ahLst/>
                <a:cxnLst/>
                <a:rect l="l" t="t" r="r" b="b"/>
                <a:pathLst>
                  <a:path w="581" h="205" extrusionOk="0">
                    <a:moveTo>
                      <a:pt x="0" y="35"/>
                    </a:moveTo>
                    <a:cubicBezTo>
                      <a:pt x="0" y="129"/>
                      <a:pt x="77" y="205"/>
                      <a:pt x="171" y="205"/>
                    </a:cubicBezTo>
                    <a:cubicBezTo>
                      <a:pt x="572" y="205"/>
                      <a:pt x="572" y="205"/>
                      <a:pt x="572" y="205"/>
                    </a:cubicBezTo>
                    <a:cubicBezTo>
                      <a:pt x="577" y="205"/>
                      <a:pt x="581" y="201"/>
                      <a:pt x="581" y="196"/>
                    </a:cubicBezTo>
                    <a:cubicBezTo>
                      <a:pt x="581" y="0"/>
                      <a:pt x="581" y="0"/>
                      <a:pt x="581" y="0"/>
                    </a:cubicBezTo>
                    <a:cubicBezTo>
                      <a:pt x="0" y="0"/>
                      <a:pt x="0" y="0"/>
                      <a:pt x="0" y="0"/>
                    </a:cubicBezTo>
                    <a:lnTo>
                      <a:pt x="0" y="35"/>
                    </a:lnTo>
                    <a:close/>
                  </a:path>
                </a:pathLst>
              </a:custGeom>
              <a:solidFill>
                <a:srgbClr val="3DC6D1"/>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1" name="Google Shape;305;p19">
                <a:extLst>
                  <a:ext uri="{FF2B5EF4-FFF2-40B4-BE49-F238E27FC236}">
                    <a16:creationId xmlns:a16="http://schemas.microsoft.com/office/drawing/2014/main" id="{5DA3DCAF-0905-5562-EF57-A6C301D62A93}"/>
                  </a:ext>
                </a:extLst>
              </p:cNvPr>
              <p:cNvSpPr/>
              <p:nvPr/>
            </p:nvSpPr>
            <p:spPr>
              <a:xfrm>
                <a:off x="2763837" y="3648075"/>
                <a:ext cx="2182812" cy="1154112"/>
              </a:xfrm>
              <a:custGeom>
                <a:avLst/>
                <a:gdLst/>
                <a:ahLst/>
                <a:cxnLst/>
                <a:rect l="l" t="t" r="r" b="b"/>
                <a:pathLst>
                  <a:path w="581" h="307" extrusionOk="0">
                    <a:moveTo>
                      <a:pt x="581" y="175"/>
                    </a:moveTo>
                    <a:cubicBezTo>
                      <a:pt x="581" y="171"/>
                      <a:pt x="578" y="167"/>
                      <a:pt x="573" y="167"/>
                    </a:cubicBezTo>
                    <a:cubicBezTo>
                      <a:pt x="395" y="140"/>
                      <a:pt x="221" y="92"/>
                      <a:pt x="54" y="21"/>
                    </a:cubicBezTo>
                    <a:cubicBezTo>
                      <a:pt x="40" y="15"/>
                      <a:pt x="26" y="9"/>
                      <a:pt x="13" y="3"/>
                    </a:cubicBezTo>
                    <a:cubicBezTo>
                      <a:pt x="7" y="0"/>
                      <a:pt x="0" y="5"/>
                      <a:pt x="0" y="11"/>
                    </a:cubicBezTo>
                    <a:cubicBezTo>
                      <a:pt x="0" y="307"/>
                      <a:pt x="0" y="307"/>
                      <a:pt x="0" y="307"/>
                    </a:cubicBezTo>
                    <a:cubicBezTo>
                      <a:pt x="581" y="307"/>
                      <a:pt x="581" y="307"/>
                      <a:pt x="581" y="307"/>
                    </a:cubicBezTo>
                    <a:lnTo>
                      <a:pt x="581" y="175"/>
                    </a:lnTo>
                    <a:close/>
                  </a:path>
                </a:pathLst>
              </a:custGeom>
              <a:solidFill>
                <a:srgbClr val="91E5EB"/>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2" name="Google Shape;325;p19">
                <a:extLst>
                  <a:ext uri="{FF2B5EF4-FFF2-40B4-BE49-F238E27FC236}">
                    <a16:creationId xmlns:a16="http://schemas.microsoft.com/office/drawing/2014/main" id="{AD914942-8044-0044-E868-74974F032613}"/>
                  </a:ext>
                </a:extLst>
              </p:cNvPr>
              <p:cNvSpPr/>
              <p:nvPr/>
            </p:nvSpPr>
            <p:spPr>
              <a:xfrm>
                <a:off x="3024187" y="4140200"/>
                <a:ext cx="503237" cy="417512"/>
              </a:xfrm>
              <a:custGeom>
                <a:avLst/>
                <a:gdLst/>
                <a:ahLst/>
                <a:cxnLst/>
                <a:rect l="l" t="t" r="r" b="b"/>
                <a:pathLst>
                  <a:path w="134" h="111" extrusionOk="0">
                    <a:moveTo>
                      <a:pt x="18" y="91"/>
                    </a:moveTo>
                    <a:cubicBezTo>
                      <a:pt x="18" y="61"/>
                      <a:pt x="18" y="61"/>
                      <a:pt x="18" y="61"/>
                    </a:cubicBezTo>
                    <a:cubicBezTo>
                      <a:pt x="18" y="58"/>
                      <a:pt x="20" y="56"/>
                      <a:pt x="23" y="56"/>
                    </a:cubicBezTo>
                    <a:cubicBezTo>
                      <a:pt x="30" y="56"/>
                      <a:pt x="30" y="56"/>
                      <a:pt x="30" y="56"/>
                    </a:cubicBezTo>
                    <a:cubicBezTo>
                      <a:pt x="32" y="56"/>
                      <a:pt x="34" y="58"/>
                      <a:pt x="34" y="61"/>
                    </a:cubicBezTo>
                    <a:cubicBezTo>
                      <a:pt x="34" y="91"/>
                      <a:pt x="34" y="91"/>
                      <a:pt x="34" y="91"/>
                    </a:cubicBezTo>
                    <a:cubicBezTo>
                      <a:pt x="34" y="93"/>
                      <a:pt x="32" y="95"/>
                      <a:pt x="30" y="95"/>
                    </a:cubicBezTo>
                    <a:cubicBezTo>
                      <a:pt x="23" y="95"/>
                      <a:pt x="23" y="95"/>
                      <a:pt x="23" y="95"/>
                    </a:cubicBezTo>
                    <a:cubicBezTo>
                      <a:pt x="20" y="95"/>
                      <a:pt x="18" y="93"/>
                      <a:pt x="18" y="91"/>
                    </a:cubicBezTo>
                    <a:close/>
                    <a:moveTo>
                      <a:pt x="49" y="46"/>
                    </a:moveTo>
                    <a:cubicBezTo>
                      <a:pt x="47" y="46"/>
                      <a:pt x="45" y="47"/>
                      <a:pt x="45" y="50"/>
                    </a:cubicBezTo>
                    <a:cubicBezTo>
                      <a:pt x="45" y="91"/>
                      <a:pt x="45" y="91"/>
                      <a:pt x="45" y="91"/>
                    </a:cubicBezTo>
                    <a:cubicBezTo>
                      <a:pt x="45" y="93"/>
                      <a:pt x="47" y="95"/>
                      <a:pt x="49" y="95"/>
                    </a:cubicBezTo>
                    <a:cubicBezTo>
                      <a:pt x="57" y="95"/>
                      <a:pt x="57" y="95"/>
                      <a:pt x="57" y="95"/>
                    </a:cubicBezTo>
                    <a:cubicBezTo>
                      <a:pt x="59" y="95"/>
                      <a:pt x="61" y="93"/>
                      <a:pt x="61" y="91"/>
                    </a:cubicBezTo>
                    <a:cubicBezTo>
                      <a:pt x="61" y="50"/>
                      <a:pt x="61" y="50"/>
                      <a:pt x="61" y="50"/>
                    </a:cubicBezTo>
                    <a:cubicBezTo>
                      <a:pt x="61" y="47"/>
                      <a:pt x="59" y="46"/>
                      <a:pt x="57" y="46"/>
                    </a:cubicBezTo>
                    <a:lnTo>
                      <a:pt x="49" y="46"/>
                    </a:lnTo>
                    <a:close/>
                    <a:moveTo>
                      <a:pt x="76" y="36"/>
                    </a:moveTo>
                    <a:cubicBezTo>
                      <a:pt x="74" y="36"/>
                      <a:pt x="72" y="38"/>
                      <a:pt x="72" y="41"/>
                    </a:cubicBezTo>
                    <a:cubicBezTo>
                      <a:pt x="72" y="91"/>
                      <a:pt x="72" y="91"/>
                      <a:pt x="72" y="91"/>
                    </a:cubicBezTo>
                    <a:cubicBezTo>
                      <a:pt x="72" y="93"/>
                      <a:pt x="74" y="95"/>
                      <a:pt x="76" y="95"/>
                    </a:cubicBezTo>
                    <a:cubicBezTo>
                      <a:pt x="83" y="95"/>
                      <a:pt x="83" y="95"/>
                      <a:pt x="83" y="95"/>
                    </a:cubicBezTo>
                    <a:cubicBezTo>
                      <a:pt x="86" y="95"/>
                      <a:pt x="88" y="93"/>
                      <a:pt x="88" y="91"/>
                    </a:cubicBezTo>
                    <a:cubicBezTo>
                      <a:pt x="88" y="41"/>
                      <a:pt x="88" y="41"/>
                      <a:pt x="88" y="41"/>
                    </a:cubicBezTo>
                    <a:cubicBezTo>
                      <a:pt x="88" y="38"/>
                      <a:pt x="86" y="36"/>
                      <a:pt x="83" y="36"/>
                    </a:cubicBezTo>
                    <a:lnTo>
                      <a:pt x="76" y="36"/>
                    </a:lnTo>
                    <a:close/>
                    <a:moveTo>
                      <a:pt x="103" y="27"/>
                    </a:moveTo>
                    <a:cubicBezTo>
                      <a:pt x="100" y="27"/>
                      <a:pt x="98" y="29"/>
                      <a:pt x="98" y="31"/>
                    </a:cubicBezTo>
                    <a:cubicBezTo>
                      <a:pt x="98" y="91"/>
                      <a:pt x="98" y="91"/>
                      <a:pt x="98" y="91"/>
                    </a:cubicBezTo>
                    <a:cubicBezTo>
                      <a:pt x="98" y="93"/>
                      <a:pt x="100" y="95"/>
                      <a:pt x="103" y="95"/>
                    </a:cubicBezTo>
                    <a:cubicBezTo>
                      <a:pt x="110" y="95"/>
                      <a:pt x="110" y="95"/>
                      <a:pt x="110" y="95"/>
                    </a:cubicBezTo>
                    <a:cubicBezTo>
                      <a:pt x="112" y="95"/>
                      <a:pt x="114" y="93"/>
                      <a:pt x="114" y="91"/>
                    </a:cubicBezTo>
                    <a:cubicBezTo>
                      <a:pt x="114" y="31"/>
                      <a:pt x="114" y="31"/>
                      <a:pt x="114" y="31"/>
                    </a:cubicBezTo>
                    <a:cubicBezTo>
                      <a:pt x="114" y="29"/>
                      <a:pt x="112" y="27"/>
                      <a:pt x="110" y="27"/>
                    </a:cubicBezTo>
                    <a:lnTo>
                      <a:pt x="103" y="27"/>
                    </a:lnTo>
                    <a:close/>
                    <a:moveTo>
                      <a:pt x="20" y="45"/>
                    </a:moveTo>
                    <a:cubicBezTo>
                      <a:pt x="49" y="39"/>
                      <a:pt x="75" y="29"/>
                      <a:pt x="99" y="15"/>
                    </a:cubicBezTo>
                    <a:cubicBezTo>
                      <a:pt x="102" y="19"/>
                      <a:pt x="102" y="19"/>
                      <a:pt x="102" y="19"/>
                    </a:cubicBezTo>
                    <a:cubicBezTo>
                      <a:pt x="110" y="6"/>
                      <a:pt x="110" y="6"/>
                      <a:pt x="110" y="6"/>
                    </a:cubicBezTo>
                    <a:cubicBezTo>
                      <a:pt x="94" y="5"/>
                      <a:pt x="94" y="5"/>
                      <a:pt x="94" y="5"/>
                    </a:cubicBezTo>
                    <a:cubicBezTo>
                      <a:pt x="97" y="10"/>
                      <a:pt x="97" y="10"/>
                      <a:pt x="97" y="10"/>
                    </a:cubicBezTo>
                    <a:cubicBezTo>
                      <a:pt x="73" y="24"/>
                      <a:pt x="47" y="34"/>
                      <a:pt x="19" y="39"/>
                    </a:cubicBezTo>
                    <a:lnTo>
                      <a:pt x="20" y="45"/>
                    </a:lnTo>
                    <a:close/>
                    <a:moveTo>
                      <a:pt x="134" y="103"/>
                    </a:moveTo>
                    <a:cubicBezTo>
                      <a:pt x="120" y="96"/>
                      <a:pt x="120" y="96"/>
                      <a:pt x="120" y="96"/>
                    </a:cubicBezTo>
                    <a:cubicBezTo>
                      <a:pt x="120" y="100"/>
                      <a:pt x="120" y="100"/>
                      <a:pt x="120" y="100"/>
                    </a:cubicBezTo>
                    <a:cubicBezTo>
                      <a:pt x="11" y="100"/>
                      <a:pt x="11" y="100"/>
                      <a:pt x="11" y="100"/>
                    </a:cubicBezTo>
                    <a:cubicBezTo>
                      <a:pt x="11" y="13"/>
                      <a:pt x="11" y="13"/>
                      <a:pt x="11" y="13"/>
                    </a:cubicBezTo>
                    <a:cubicBezTo>
                      <a:pt x="16" y="13"/>
                      <a:pt x="16" y="13"/>
                      <a:pt x="16" y="13"/>
                    </a:cubicBezTo>
                    <a:cubicBezTo>
                      <a:pt x="8" y="0"/>
                      <a:pt x="8" y="0"/>
                      <a:pt x="8" y="0"/>
                    </a:cubicBezTo>
                    <a:cubicBezTo>
                      <a:pt x="0" y="13"/>
                      <a:pt x="0" y="13"/>
                      <a:pt x="0" y="13"/>
                    </a:cubicBezTo>
                    <a:cubicBezTo>
                      <a:pt x="5" y="13"/>
                      <a:pt x="5" y="13"/>
                      <a:pt x="5" y="13"/>
                    </a:cubicBezTo>
                    <a:cubicBezTo>
                      <a:pt x="5" y="100"/>
                      <a:pt x="5" y="100"/>
                      <a:pt x="5" y="100"/>
                    </a:cubicBezTo>
                    <a:cubicBezTo>
                      <a:pt x="5" y="103"/>
                      <a:pt x="5" y="103"/>
                      <a:pt x="5" y="103"/>
                    </a:cubicBezTo>
                    <a:cubicBezTo>
                      <a:pt x="5" y="106"/>
                      <a:pt x="5" y="106"/>
                      <a:pt x="5" y="106"/>
                    </a:cubicBezTo>
                    <a:cubicBezTo>
                      <a:pt x="120" y="106"/>
                      <a:pt x="120" y="106"/>
                      <a:pt x="120" y="106"/>
                    </a:cubicBezTo>
                    <a:cubicBezTo>
                      <a:pt x="120" y="111"/>
                      <a:pt x="120" y="111"/>
                      <a:pt x="120" y="111"/>
                    </a:cubicBezTo>
                    <a:lnTo>
                      <a:pt x="134" y="103"/>
                    </a:ln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3" name="Google Shape;333;p19">
                <a:extLst>
                  <a:ext uri="{FF2B5EF4-FFF2-40B4-BE49-F238E27FC236}">
                    <a16:creationId xmlns:a16="http://schemas.microsoft.com/office/drawing/2014/main" id="{2824F29B-119D-B4C7-7D4D-B0226EF55113}"/>
                  </a:ext>
                </a:extLst>
              </p:cNvPr>
              <p:cNvSpPr txBox="1"/>
              <p:nvPr/>
            </p:nvSpPr>
            <p:spPr>
              <a:xfrm>
                <a:off x="3640461" y="5053029"/>
                <a:ext cx="574675" cy="547687"/>
              </a:xfrm>
              <a:prstGeom prst="rect">
                <a:avLst/>
              </a:prstGeom>
              <a:noFill/>
              <a:ln>
                <a:noFill/>
              </a:ln>
            </p:spPr>
            <p:txBody>
              <a:bodyPr spcFirstLastPara="1" wrap="square" lIns="0" tIns="0" rIns="0" bIns="0" anchor="t" anchorCtr="0">
                <a:noAutofit/>
              </a:bodyPr>
              <a:lstStyle/>
              <a:p>
                <a:pPr algn="ctr" rtl="1">
                  <a:buClr>
                    <a:srgbClr val="FFFFFF"/>
                  </a:buClr>
                  <a:buSzPts val="2600"/>
                  <a:buFont typeface="Open Sans"/>
                  <a:buNone/>
                </a:pPr>
                <a:r>
                  <a:rPr lang="ar-EG" sz="2600">
                    <a:solidFill>
                      <a:srgbClr val="FFFFFF"/>
                    </a:solidFill>
                    <a:latin typeface="Alexandria" pitchFamily="2" charset="-78"/>
                    <a:ea typeface="Open Sans"/>
                    <a:cs typeface="Alexandria" pitchFamily="2" charset="-78"/>
                    <a:sym typeface="Open Sans"/>
                  </a:rPr>
                  <a:t>5</a:t>
                </a:r>
                <a:endParaRPr dirty="0">
                  <a:solidFill>
                    <a:prstClr val="black"/>
                  </a:solidFill>
                  <a:latin typeface="Alexandria" pitchFamily="2" charset="-78"/>
                  <a:cs typeface="Alexandria" pitchFamily="2" charset="-78"/>
                </a:endParaRPr>
              </a:p>
            </p:txBody>
          </p:sp>
          <p:sp>
            <p:nvSpPr>
              <p:cNvPr id="44" name="Google Shape;342;p19">
                <a:extLst>
                  <a:ext uri="{FF2B5EF4-FFF2-40B4-BE49-F238E27FC236}">
                    <a16:creationId xmlns:a16="http://schemas.microsoft.com/office/drawing/2014/main" id="{63F30FC2-267D-CC20-0C13-791501B13FFC}"/>
                  </a:ext>
                </a:extLst>
              </p:cNvPr>
              <p:cNvSpPr txBox="1"/>
              <p:nvPr/>
            </p:nvSpPr>
            <p:spPr>
              <a:xfrm>
                <a:off x="3118941" y="5685854"/>
                <a:ext cx="1633914" cy="461963"/>
              </a:xfrm>
              <a:prstGeom prst="rect">
                <a:avLst/>
              </a:prstGeom>
              <a:noFill/>
              <a:ln>
                <a:noFill/>
              </a:ln>
            </p:spPr>
            <p:txBody>
              <a:bodyPr spcFirstLastPara="1" wrap="square" lIns="0" tIns="0" rIns="0" bIns="0" anchor="t" anchorCtr="0">
                <a:noAutofit/>
              </a:bodyPr>
              <a:lstStyle/>
              <a:p>
                <a:pPr algn="ctr" rtl="1">
                  <a:buClr>
                    <a:srgbClr val="FFFFFF"/>
                  </a:buClr>
                  <a:buSzPts val="2100"/>
                  <a:buFont typeface="Open Sans"/>
                  <a:buNone/>
                </a:pPr>
                <a:r>
                  <a:rPr lang="ar-SA">
                    <a:solidFill>
                      <a:srgbClr val="FFFFFF"/>
                    </a:solidFill>
                    <a:latin typeface="Alexandria" pitchFamily="2" charset="-78"/>
                    <a:ea typeface="Open Sans"/>
                    <a:cs typeface="Alexandria" pitchFamily="2" charset="-78"/>
                    <a:sym typeface="Open Sans"/>
                  </a:rPr>
                  <a:t>أساليب اختيار الفكرة البحثة</a:t>
                </a:r>
              </a:p>
            </p:txBody>
          </p:sp>
        </p:grpSp>
        <p:grpSp>
          <p:nvGrpSpPr>
            <p:cNvPr id="16" name="Группа 4">
              <a:extLst>
                <a:ext uri="{FF2B5EF4-FFF2-40B4-BE49-F238E27FC236}">
                  <a16:creationId xmlns:a16="http://schemas.microsoft.com/office/drawing/2014/main" id="{2473CB22-BF5C-B5AE-1C00-66E6B8BAFCB4}"/>
                </a:ext>
              </a:extLst>
            </p:cNvPr>
            <p:cNvGrpSpPr/>
            <p:nvPr/>
          </p:nvGrpSpPr>
          <p:grpSpPr>
            <a:xfrm>
              <a:off x="9178709" y="3872062"/>
              <a:ext cx="2181225" cy="2697162"/>
              <a:chOff x="7253287" y="3648075"/>
              <a:chExt cx="2181225" cy="2697162"/>
            </a:xfrm>
          </p:grpSpPr>
          <p:sp>
            <p:nvSpPr>
              <p:cNvPr id="27" name="Google Shape;300;p19">
                <a:extLst>
                  <a:ext uri="{FF2B5EF4-FFF2-40B4-BE49-F238E27FC236}">
                    <a16:creationId xmlns:a16="http://schemas.microsoft.com/office/drawing/2014/main" id="{FBBDF41C-C37E-42D8-ECE4-102A0B9A41BB}"/>
                  </a:ext>
                </a:extLst>
              </p:cNvPr>
              <p:cNvSpPr txBox="1"/>
              <p:nvPr/>
            </p:nvSpPr>
            <p:spPr>
              <a:xfrm>
                <a:off x="7253287" y="4802187"/>
                <a:ext cx="2181225" cy="773112"/>
              </a:xfrm>
              <a:prstGeom prst="rect">
                <a:avLst/>
              </a:prstGeom>
              <a:solidFill>
                <a:srgbClr val="065280"/>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9" name="Google Shape;301;p19">
                <a:extLst>
                  <a:ext uri="{FF2B5EF4-FFF2-40B4-BE49-F238E27FC236}">
                    <a16:creationId xmlns:a16="http://schemas.microsoft.com/office/drawing/2014/main" id="{5280E0F0-A4DC-5D40-EDF3-EE41075D932E}"/>
                  </a:ext>
                </a:extLst>
              </p:cNvPr>
              <p:cNvSpPr/>
              <p:nvPr/>
            </p:nvSpPr>
            <p:spPr>
              <a:xfrm>
                <a:off x="7253287" y="5575300"/>
                <a:ext cx="2181225" cy="769937"/>
              </a:xfrm>
              <a:custGeom>
                <a:avLst/>
                <a:gdLst/>
                <a:ahLst/>
                <a:cxnLst/>
                <a:rect l="l" t="t" r="r" b="b"/>
                <a:pathLst>
                  <a:path w="581" h="205" extrusionOk="0">
                    <a:moveTo>
                      <a:pt x="0" y="196"/>
                    </a:moveTo>
                    <a:cubicBezTo>
                      <a:pt x="0" y="201"/>
                      <a:pt x="4" y="205"/>
                      <a:pt x="9" y="205"/>
                    </a:cubicBezTo>
                    <a:cubicBezTo>
                      <a:pt x="410" y="205"/>
                      <a:pt x="410" y="205"/>
                      <a:pt x="410" y="205"/>
                    </a:cubicBezTo>
                    <a:cubicBezTo>
                      <a:pt x="504" y="205"/>
                      <a:pt x="581" y="129"/>
                      <a:pt x="581" y="35"/>
                    </a:cubicBezTo>
                    <a:cubicBezTo>
                      <a:pt x="581" y="0"/>
                      <a:pt x="581" y="0"/>
                      <a:pt x="581" y="0"/>
                    </a:cubicBezTo>
                    <a:cubicBezTo>
                      <a:pt x="0" y="0"/>
                      <a:pt x="0" y="0"/>
                      <a:pt x="0" y="0"/>
                    </a:cubicBezTo>
                    <a:lnTo>
                      <a:pt x="0" y="196"/>
                    </a:lnTo>
                    <a:close/>
                  </a:path>
                </a:pathLst>
              </a:custGeom>
              <a:solidFill>
                <a:srgbClr val="0A4366"/>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30" name="Google Shape;302;p19">
                <a:extLst>
                  <a:ext uri="{FF2B5EF4-FFF2-40B4-BE49-F238E27FC236}">
                    <a16:creationId xmlns:a16="http://schemas.microsoft.com/office/drawing/2014/main" id="{BB911319-F36D-9421-3403-714CE6806F0C}"/>
                  </a:ext>
                </a:extLst>
              </p:cNvPr>
              <p:cNvSpPr/>
              <p:nvPr/>
            </p:nvSpPr>
            <p:spPr>
              <a:xfrm>
                <a:off x="7253287" y="3648075"/>
                <a:ext cx="2181225" cy="1154112"/>
              </a:xfrm>
              <a:custGeom>
                <a:avLst/>
                <a:gdLst/>
                <a:ahLst/>
                <a:cxnLst/>
                <a:rect l="l" t="t" r="r" b="b"/>
                <a:pathLst>
                  <a:path w="581" h="307" extrusionOk="0">
                    <a:moveTo>
                      <a:pt x="581" y="11"/>
                    </a:moveTo>
                    <a:cubicBezTo>
                      <a:pt x="581" y="5"/>
                      <a:pt x="574" y="0"/>
                      <a:pt x="568" y="3"/>
                    </a:cubicBezTo>
                    <a:cubicBezTo>
                      <a:pt x="555" y="9"/>
                      <a:pt x="541" y="15"/>
                      <a:pt x="527" y="21"/>
                    </a:cubicBezTo>
                    <a:cubicBezTo>
                      <a:pt x="360" y="92"/>
                      <a:pt x="186" y="140"/>
                      <a:pt x="8" y="167"/>
                    </a:cubicBezTo>
                    <a:cubicBezTo>
                      <a:pt x="3" y="167"/>
                      <a:pt x="0" y="171"/>
                      <a:pt x="0" y="175"/>
                    </a:cubicBezTo>
                    <a:cubicBezTo>
                      <a:pt x="0" y="307"/>
                      <a:pt x="0" y="307"/>
                      <a:pt x="0" y="307"/>
                    </a:cubicBezTo>
                    <a:cubicBezTo>
                      <a:pt x="581" y="307"/>
                      <a:pt x="581" y="307"/>
                      <a:pt x="581" y="307"/>
                    </a:cubicBezTo>
                    <a:lnTo>
                      <a:pt x="581" y="11"/>
                    </a:lnTo>
                    <a:close/>
                  </a:path>
                </a:pathLst>
              </a:custGeom>
              <a:solidFill>
                <a:srgbClr val="2070A1"/>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35" name="Google Shape;328;p19">
                <a:extLst>
                  <a:ext uri="{FF2B5EF4-FFF2-40B4-BE49-F238E27FC236}">
                    <a16:creationId xmlns:a16="http://schemas.microsoft.com/office/drawing/2014/main" id="{FA84188C-89C6-6154-15F1-EE1E8D2BC6FF}"/>
                  </a:ext>
                </a:extLst>
              </p:cNvPr>
              <p:cNvSpPr/>
              <p:nvPr/>
            </p:nvSpPr>
            <p:spPr>
              <a:xfrm>
                <a:off x="8575675" y="4178300"/>
                <a:ext cx="635000" cy="420687"/>
              </a:xfrm>
              <a:custGeom>
                <a:avLst/>
                <a:gdLst/>
                <a:ahLst/>
                <a:cxnLst/>
                <a:rect l="l" t="t" r="r" b="b"/>
                <a:pathLst>
                  <a:path w="169" h="112" extrusionOk="0">
                    <a:moveTo>
                      <a:pt x="134" y="11"/>
                    </a:moveTo>
                    <a:cubicBezTo>
                      <a:pt x="150" y="50"/>
                      <a:pt x="150" y="50"/>
                      <a:pt x="150" y="50"/>
                    </a:cubicBezTo>
                    <a:cubicBezTo>
                      <a:pt x="130" y="58"/>
                      <a:pt x="130" y="58"/>
                      <a:pt x="130" y="58"/>
                    </a:cubicBezTo>
                    <a:cubicBezTo>
                      <a:pt x="120" y="49"/>
                      <a:pt x="88" y="22"/>
                      <a:pt x="86" y="22"/>
                    </a:cubicBezTo>
                    <a:cubicBezTo>
                      <a:pt x="84" y="22"/>
                      <a:pt x="74" y="25"/>
                      <a:pt x="73" y="25"/>
                    </a:cubicBezTo>
                    <a:cubicBezTo>
                      <a:pt x="73" y="26"/>
                      <a:pt x="67" y="27"/>
                      <a:pt x="61" y="27"/>
                    </a:cubicBezTo>
                    <a:cubicBezTo>
                      <a:pt x="59" y="27"/>
                      <a:pt x="57" y="27"/>
                      <a:pt x="56" y="26"/>
                    </a:cubicBezTo>
                    <a:cubicBezTo>
                      <a:pt x="55" y="25"/>
                      <a:pt x="54" y="24"/>
                      <a:pt x="54" y="23"/>
                    </a:cubicBezTo>
                    <a:cubicBezTo>
                      <a:pt x="54" y="21"/>
                      <a:pt x="56" y="19"/>
                      <a:pt x="58" y="19"/>
                    </a:cubicBezTo>
                    <a:cubicBezTo>
                      <a:pt x="66" y="14"/>
                      <a:pt x="88" y="6"/>
                      <a:pt x="90" y="5"/>
                    </a:cubicBezTo>
                    <a:cubicBezTo>
                      <a:pt x="91" y="5"/>
                      <a:pt x="91" y="5"/>
                      <a:pt x="91" y="5"/>
                    </a:cubicBezTo>
                    <a:cubicBezTo>
                      <a:pt x="96" y="5"/>
                      <a:pt x="130" y="10"/>
                      <a:pt x="134" y="11"/>
                    </a:cubicBezTo>
                    <a:close/>
                    <a:moveTo>
                      <a:pt x="148" y="0"/>
                    </a:moveTo>
                    <a:cubicBezTo>
                      <a:pt x="148" y="0"/>
                      <a:pt x="147" y="0"/>
                      <a:pt x="147" y="0"/>
                    </a:cubicBezTo>
                    <a:cubicBezTo>
                      <a:pt x="140" y="3"/>
                      <a:pt x="140" y="3"/>
                      <a:pt x="140" y="3"/>
                    </a:cubicBezTo>
                    <a:cubicBezTo>
                      <a:pt x="139" y="3"/>
                      <a:pt x="138" y="4"/>
                      <a:pt x="138" y="5"/>
                    </a:cubicBezTo>
                    <a:cubicBezTo>
                      <a:pt x="137" y="6"/>
                      <a:pt x="137" y="7"/>
                      <a:pt x="138" y="8"/>
                    </a:cubicBezTo>
                    <a:cubicBezTo>
                      <a:pt x="154" y="49"/>
                      <a:pt x="154" y="49"/>
                      <a:pt x="154" y="49"/>
                    </a:cubicBezTo>
                    <a:cubicBezTo>
                      <a:pt x="155" y="51"/>
                      <a:pt x="157" y="53"/>
                      <a:pt x="159" y="52"/>
                    </a:cubicBezTo>
                    <a:cubicBezTo>
                      <a:pt x="166" y="49"/>
                      <a:pt x="166" y="49"/>
                      <a:pt x="166" y="49"/>
                    </a:cubicBezTo>
                    <a:cubicBezTo>
                      <a:pt x="167" y="49"/>
                      <a:pt x="168" y="48"/>
                      <a:pt x="168" y="47"/>
                    </a:cubicBezTo>
                    <a:cubicBezTo>
                      <a:pt x="169" y="46"/>
                      <a:pt x="169" y="45"/>
                      <a:pt x="168" y="43"/>
                    </a:cubicBezTo>
                    <a:cubicBezTo>
                      <a:pt x="152" y="2"/>
                      <a:pt x="152" y="2"/>
                      <a:pt x="152" y="2"/>
                    </a:cubicBezTo>
                    <a:cubicBezTo>
                      <a:pt x="152" y="1"/>
                      <a:pt x="150" y="0"/>
                      <a:pt x="148" y="0"/>
                    </a:cubicBezTo>
                    <a:close/>
                    <a:moveTo>
                      <a:pt x="0" y="56"/>
                    </a:moveTo>
                    <a:cubicBezTo>
                      <a:pt x="0" y="57"/>
                      <a:pt x="1" y="58"/>
                      <a:pt x="1" y="59"/>
                    </a:cubicBezTo>
                    <a:cubicBezTo>
                      <a:pt x="2" y="60"/>
                      <a:pt x="3" y="61"/>
                      <a:pt x="4" y="61"/>
                    </a:cubicBezTo>
                    <a:cubicBezTo>
                      <a:pt x="11" y="61"/>
                      <a:pt x="11" y="61"/>
                      <a:pt x="11" y="61"/>
                    </a:cubicBezTo>
                    <a:cubicBezTo>
                      <a:pt x="14" y="61"/>
                      <a:pt x="16" y="59"/>
                      <a:pt x="16" y="57"/>
                    </a:cubicBezTo>
                    <a:cubicBezTo>
                      <a:pt x="19" y="11"/>
                      <a:pt x="19" y="11"/>
                      <a:pt x="19" y="11"/>
                    </a:cubicBezTo>
                    <a:cubicBezTo>
                      <a:pt x="20" y="10"/>
                      <a:pt x="19" y="9"/>
                      <a:pt x="18" y="8"/>
                    </a:cubicBezTo>
                    <a:cubicBezTo>
                      <a:pt x="18" y="7"/>
                      <a:pt x="17" y="6"/>
                      <a:pt x="15" y="6"/>
                    </a:cubicBezTo>
                    <a:cubicBezTo>
                      <a:pt x="9" y="6"/>
                      <a:pt x="9" y="6"/>
                      <a:pt x="9" y="6"/>
                    </a:cubicBezTo>
                    <a:cubicBezTo>
                      <a:pt x="8" y="6"/>
                      <a:pt x="8" y="6"/>
                      <a:pt x="8" y="6"/>
                    </a:cubicBezTo>
                    <a:cubicBezTo>
                      <a:pt x="6" y="6"/>
                      <a:pt x="4" y="8"/>
                      <a:pt x="4" y="10"/>
                    </a:cubicBezTo>
                    <a:lnTo>
                      <a:pt x="0" y="56"/>
                    </a:lnTo>
                    <a:close/>
                    <a:moveTo>
                      <a:pt x="70" y="97"/>
                    </a:moveTo>
                    <a:cubicBezTo>
                      <a:pt x="69" y="95"/>
                      <a:pt x="68" y="94"/>
                      <a:pt x="67" y="93"/>
                    </a:cubicBezTo>
                    <a:cubicBezTo>
                      <a:pt x="64" y="90"/>
                      <a:pt x="61" y="91"/>
                      <a:pt x="58" y="94"/>
                    </a:cubicBezTo>
                    <a:cubicBezTo>
                      <a:pt x="55" y="98"/>
                      <a:pt x="55" y="98"/>
                      <a:pt x="55" y="98"/>
                    </a:cubicBezTo>
                    <a:cubicBezTo>
                      <a:pt x="55" y="98"/>
                      <a:pt x="55" y="98"/>
                      <a:pt x="55" y="98"/>
                    </a:cubicBezTo>
                    <a:cubicBezTo>
                      <a:pt x="52" y="102"/>
                      <a:pt x="52" y="102"/>
                      <a:pt x="52" y="102"/>
                    </a:cubicBezTo>
                    <a:cubicBezTo>
                      <a:pt x="48" y="106"/>
                      <a:pt x="52" y="110"/>
                      <a:pt x="53" y="111"/>
                    </a:cubicBezTo>
                    <a:cubicBezTo>
                      <a:pt x="54" y="112"/>
                      <a:pt x="56" y="112"/>
                      <a:pt x="57" y="112"/>
                    </a:cubicBezTo>
                    <a:cubicBezTo>
                      <a:pt x="59" y="112"/>
                      <a:pt x="60" y="111"/>
                      <a:pt x="62" y="110"/>
                    </a:cubicBezTo>
                    <a:cubicBezTo>
                      <a:pt x="66" y="104"/>
                      <a:pt x="66" y="104"/>
                      <a:pt x="66" y="104"/>
                    </a:cubicBezTo>
                    <a:cubicBezTo>
                      <a:pt x="66" y="104"/>
                      <a:pt x="66" y="104"/>
                      <a:pt x="66" y="104"/>
                    </a:cubicBezTo>
                    <a:cubicBezTo>
                      <a:pt x="68" y="102"/>
                      <a:pt x="68" y="102"/>
                      <a:pt x="68" y="102"/>
                    </a:cubicBezTo>
                    <a:cubicBezTo>
                      <a:pt x="69" y="100"/>
                      <a:pt x="70" y="99"/>
                      <a:pt x="70" y="97"/>
                    </a:cubicBezTo>
                    <a:close/>
                    <a:moveTo>
                      <a:pt x="37" y="94"/>
                    </a:moveTo>
                    <a:cubicBezTo>
                      <a:pt x="34" y="97"/>
                      <a:pt x="35" y="100"/>
                      <a:pt x="39" y="102"/>
                    </a:cubicBezTo>
                    <a:cubicBezTo>
                      <a:pt x="42" y="105"/>
                      <a:pt x="45" y="104"/>
                      <a:pt x="47" y="101"/>
                    </a:cubicBezTo>
                    <a:cubicBezTo>
                      <a:pt x="55" y="92"/>
                      <a:pt x="55" y="92"/>
                      <a:pt x="55" y="92"/>
                    </a:cubicBezTo>
                    <a:cubicBezTo>
                      <a:pt x="59" y="87"/>
                      <a:pt x="55" y="84"/>
                      <a:pt x="54" y="83"/>
                    </a:cubicBezTo>
                    <a:cubicBezTo>
                      <a:pt x="51" y="80"/>
                      <a:pt x="48" y="81"/>
                      <a:pt x="46" y="84"/>
                    </a:cubicBezTo>
                    <a:cubicBezTo>
                      <a:pt x="41" y="89"/>
                      <a:pt x="41" y="89"/>
                      <a:pt x="41" y="89"/>
                    </a:cubicBezTo>
                    <a:cubicBezTo>
                      <a:pt x="41" y="89"/>
                      <a:pt x="41" y="89"/>
                      <a:pt x="41" y="89"/>
                    </a:cubicBezTo>
                    <a:cubicBezTo>
                      <a:pt x="41" y="90"/>
                      <a:pt x="41" y="90"/>
                      <a:pt x="41" y="90"/>
                    </a:cubicBezTo>
                    <a:lnTo>
                      <a:pt x="37" y="94"/>
                    </a:lnTo>
                    <a:close/>
                    <a:moveTo>
                      <a:pt x="25" y="83"/>
                    </a:moveTo>
                    <a:cubicBezTo>
                      <a:pt x="24" y="84"/>
                      <a:pt x="23" y="86"/>
                      <a:pt x="24" y="88"/>
                    </a:cubicBezTo>
                    <a:cubicBezTo>
                      <a:pt x="24" y="89"/>
                      <a:pt x="25" y="91"/>
                      <a:pt x="26" y="92"/>
                    </a:cubicBezTo>
                    <a:cubicBezTo>
                      <a:pt x="29" y="94"/>
                      <a:pt x="32" y="94"/>
                      <a:pt x="35" y="91"/>
                    </a:cubicBezTo>
                    <a:cubicBezTo>
                      <a:pt x="44" y="80"/>
                      <a:pt x="44" y="80"/>
                      <a:pt x="44" y="80"/>
                    </a:cubicBezTo>
                    <a:cubicBezTo>
                      <a:pt x="45" y="79"/>
                      <a:pt x="45" y="77"/>
                      <a:pt x="45" y="75"/>
                    </a:cubicBezTo>
                    <a:cubicBezTo>
                      <a:pt x="45" y="74"/>
                      <a:pt x="44" y="72"/>
                      <a:pt x="43" y="71"/>
                    </a:cubicBezTo>
                    <a:cubicBezTo>
                      <a:pt x="40" y="69"/>
                      <a:pt x="37" y="69"/>
                      <a:pt x="34" y="72"/>
                    </a:cubicBezTo>
                    <a:cubicBezTo>
                      <a:pt x="30" y="77"/>
                      <a:pt x="30" y="77"/>
                      <a:pt x="30" y="77"/>
                    </a:cubicBezTo>
                    <a:cubicBezTo>
                      <a:pt x="30" y="77"/>
                      <a:pt x="30" y="77"/>
                      <a:pt x="30" y="77"/>
                    </a:cubicBezTo>
                    <a:cubicBezTo>
                      <a:pt x="29" y="78"/>
                      <a:pt x="29" y="78"/>
                      <a:pt x="29" y="78"/>
                    </a:cubicBezTo>
                    <a:lnTo>
                      <a:pt x="25" y="83"/>
                    </a:lnTo>
                    <a:close/>
                    <a:moveTo>
                      <a:pt x="23" y="79"/>
                    </a:moveTo>
                    <a:cubicBezTo>
                      <a:pt x="32" y="69"/>
                      <a:pt x="32" y="69"/>
                      <a:pt x="32" y="69"/>
                    </a:cubicBezTo>
                    <a:cubicBezTo>
                      <a:pt x="36" y="64"/>
                      <a:pt x="32" y="60"/>
                      <a:pt x="31" y="59"/>
                    </a:cubicBezTo>
                    <a:cubicBezTo>
                      <a:pt x="28" y="57"/>
                      <a:pt x="25" y="57"/>
                      <a:pt x="22" y="61"/>
                    </a:cubicBezTo>
                    <a:cubicBezTo>
                      <a:pt x="20" y="64"/>
                      <a:pt x="20" y="64"/>
                      <a:pt x="20" y="64"/>
                    </a:cubicBezTo>
                    <a:cubicBezTo>
                      <a:pt x="20" y="64"/>
                      <a:pt x="20" y="64"/>
                      <a:pt x="20" y="64"/>
                    </a:cubicBezTo>
                    <a:cubicBezTo>
                      <a:pt x="19" y="65"/>
                      <a:pt x="19" y="65"/>
                      <a:pt x="19" y="65"/>
                    </a:cubicBezTo>
                    <a:cubicBezTo>
                      <a:pt x="15" y="70"/>
                      <a:pt x="15" y="70"/>
                      <a:pt x="15" y="70"/>
                    </a:cubicBezTo>
                    <a:cubicBezTo>
                      <a:pt x="14" y="71"/>
                      <a:pt x="13" y="73"/>
                      <a:pt x="13" y="74"/>
                    </a:cubicBezTo>
                    <a:cubicBezTo>
                      <a:pt x="13" y="76"/>
                      <a:pt x="14" y="77"/>
                      <a:pt x="15" y="78"/>
                    </a:cubicBezTo>
                    <a:cubicBezTo>
                      <a:pt x="17" y="79"/>
                      <a:pt x="18" y="80"/>
                      <a:pt x="20" y="80"/>
                    </a:cubicBezTo>
                    <a:cubicBezTo>
                      <a:pt x="21" y="80"/>
                      <a:pt x="22" y="80"/>
                      <a:pt x="23" y="79"/>
                    </a:cubicBezTo>
                    <a:close/>
                    <a:moveTo>
                      <a:pt x="128" y="70"/>
                    </a:moveTo>
                    <a:cubicBezTo>
                      <a:pt x="130" y="68"/>
                      <a:pt x="131" y="64"/>
                      <a:pt x="127" y="61"/>
                    </a:cubicBezTo>
                    <a:cubicBezTo>
                      <a:pt x="124" y="58"/>
                      <a:pt x="124" y="58"/>
                      <a:pt x="124" y="58"/>
                    </a:cubicBezTo>
                    <a:cubicBezTo>
                      <a:pt x="108" y="44"/>
                      <a:pt x="89" y="28"/>
                      <a:pt x="85" y="26"/>
                    </a:cubicBezTo>
                    <a:cubicBezTo>
                      <a:pt x="83" y="26"/>
                      <a:pt x="78" y="28"/>
                      <a:pt x="74" y="29"/>
                    </a:cubicBezTo>
                    <a:cubicBezTo>
                      <a:pt x="74" y="29"/>
                      <a:pt x="74" y="29"/>
                      <a:pt x="74" y="29"/>
                    </a:cubicBezTo>
                    <a:cubicBezTo>
                      <a:pt x="74" y="29"/>
                      <a:pt x="67" y="31"/>
                      <a:pt x="61" y="31"/>
                    </a:cubicBezTo>
                    <a:cubicBezTo>
                      <a:pt x="58" y="31"/>
                      <a:pt x="56" y="31"/>
                      <a:pt x="54" y="30"/>
                    </a:cubicBezTo>
                    <a:cubicBezTo>
                      <a:pt x="50" y="27"/>
                      <a:pt x="50" y="25"/>
                      <a:pt x="50" y="23"/>
                    </a:cubicBezTo>
                    <a:cubicBezTo>
                      <a:pt x="50" y="19"/>
                      <a:pt x="53" y="16"/>
                      <a:pt x="55" y="15"/>
                    </a:cubicBezTo>
                    <a:cubicBezTo>
                      <a:pt x="23" y="11"/>
                      <a:pt x="23" y="11"/>
                      <a:pt x="23" y="11"/>
                    </a:cubicBezTo>
                    <a:cubicBezTo>
                      <a:pt x="20" y="57"/>
                      <a:pt x="20" y="57"/>
                      <a:pt x="20" y="57"/>
                    </a:cubicBezTo>
                    <a:cubicBezTo>
                      <a:pt x="23" y="55"/>
                      <a:pt x="25" y="54"/>
                      <a:pt x="27" y="54"/>
                    </a:cubicBezTo>
                    <a:cubicBezTo>
                      <a:pt x="29" y="54"/>
                      <a:pt x="31" y="55"/>
                      <a:pt x="33" y="56"/>
                    </a:cubicBezTo>
                    <a:cubicBezTo>
                      <a:pt x="36" y="59"/>
                      <a:pt x="38" y="62"/>
                      <a:pt x="37" y="66"/>
                    </a:cubicBezTo>
                    <a:cubicBezTo>
                      <a:pt x="40" y="65"/>
                      <a:pt x="43" y="66"/>
                      <a:pt x="45" y="68"/>
                    </a:cubicBezTo>
                    <a:cubicBezTo>
                      <a:pt x="48" y="71"/>
                      <a:pt x="50" y="74"/>
                      <a:pt x="49" y="77"/>
                    </a:cubicBezTo>
                    <a:cubicBezTo>
                      <a:pt x="52" y="77"/>
                      <a:pt x="54" y="78"/>
                      <a:pt x="57" y="80"/>
                    </a:cubicBezTo>
                    <a:cubicBezTo>
                      <a:pt x="59" y="82"/>
                      <a:pt x="61" y="85"/>
                      <a:pt x="61" y="88"/>
                    </a:cubicBezTo>
                    <a:cubicBezTo>
                      <a:pt x="64" y="87"/>
                      <a:pt x="67" y="88"/>
                      <a:pt x="69" y="90"/>
                    </a:cubicBezTo>
                    <a:cubicBezTo>
                      <a:pt x="73" y="93"/>
                      <a:pt x="74" y="97"/>
                      <a:pt x="73" y="101"/>
                    </a:cubicBezTo>
                    <a:cubicBezTo>
                      <a:pt x="76" y="103"/>
                      <a:pt x="76" y="103"/>
                      <a:pt x="76" y="103"/>
                    </a:cubicBezTo>
                    <a:cubicBezTo>
                      <a:pt x="76" y="103"/>
                      <a:pt x="76" y="104"/>
                      <a:pt x="76" y="104"/>
                    </a:cubicBezTo>
                    <a:cubicBezTo>
                      <a:pt x="76" y="104"/>
                      <a:pt x="76" y="104"/>
                      <a:pt x="76" y="104"/>
                    </a:cubicBezTo>
                    <a:cubicBezTo>
                      <a:pt x="78" y="105"/>
                      <a:pt x="79" y="105"/>
                      <a:pt x="80" y="105"/>
                    </a:cubicBezTo>
                    <a:cubicBezTo>
                      <a:pt x="82" y="105"/>
                      <a:pt x="83" y="104"/>
                      <a:pt x="84" y="103"/>
                    </a:cubicBezTo>
                    <a:cubicBezTo>
                      <a:pt x="86" y="100"/>
                      <a:pt x="87" y="98"/>
                      <a:pt x="85" y="96"/>
                    </a:cubicBezTo>
                    <a:cubicBezTo>
                      <a:pt x="85" y="96"/>
                      <a:pt x="85" y="96"/>
                      <a:pt x="85" y="96"/>
                    </a:cubicBezTo>
                    <a:cubicBezTo>
                      <a:pt x="70" y="84"/>
                      <a:pt x="70" y="84"/>
                      <a:pt x="70" y="84"/>
                    </a:cubicBezTo>
                    <a:cubicBezTo>
                      <a:pt x="70" y="83"/>
                      <a:pt x="70" y="83"/>
                      <a:pt x="70" y="82"/>
                    </a:cubicBezTo>
                    <a:cubicBezTo>
                      <a:pt x="70" y="81"/>
                      <a:pt x="70" y="81"/>
                      <a:pt x="70" y="80"/>
                    </a:cubicBezTo>
                    <a:cubicBezTo>
                      <a:pt x="71" y="79"/>
                      <a:pt x="72" y="79"/>
                      <a:pt x="73" y="80"/>
                    </a:cubicBezTo>
                    <a:cubicBezTo>
                      <a:pt x="92" y="96"/>
                      <a:pt x="92" y="96"/>
                      <a:pt x="92" y="96"/>
                    </a:cubicBezTo>
                    <a:cubicBezTo>
                      <a:pt x="93" y="96"/>
                      <a:pt x="94" y="97"/>
                      <a:pt x="95" y="97"/>
                    </a:cubicBezTo>
                    <a:cubicBezTo>
                      <a:pt x="97" y="97"/>
                      <a:pt x="99" y="96"/>
                      <a:pt x="100" y="94"/>
                    </a:cubicBezTo>
                    <a:cubicBezTo>
                      <a:pt x="101" y="93"/>
                      <a:pt x="102" y="91"/>
                      <a:pt x="102" y="90"/>
                    </a:cubicBezTo>
                    <a:cubicBezTo>
                      <a:pt x="102" y="88"/>
                      <a:pt x="101" y="86"/>
                      <a:pt x="99" y="85"/>
                    </a:cubicBezTo>
                    <a:cubicBezTo>
                      <a:pt x="97" y="83"/>
                      <a:pt x="97" y="83"/>
                      <a:pt x="97" y="83"/>
                    </a:cubicBezTo>
                    <a:cubicBezTo>
                      <a:pt x="97" y="83"/>
                      <a:pt x="97" y="83"/>
                      <a:pt x="97" y="83"/>
                    </a:cubicBezTo>
                    <a:cubicBezTo>
                      <a:pt x="86" y="75"/>
                      <a:pt x="86" y="75"/>
                      <a:pt x="86" y="75"/>
                    </a:cubicBezTo>
                    <a:cubicBezTo>
                      <a:pt x="86" y="74"/>
                      <a:pt x="86" y="74"/>
                      <a:pt x="86" y="73"/>
                    </a:cubicBezTo>
                    <a:cubicBezTo>
                      <a:pt x="86" y="73"/>
                      <a:pt x="86" y="72"/>
                      <a:pt x="86" y="72"/>
                    </a:cubicBezTo>
                    <a:cubicBezTo>
                      <a:pt x="87" y="71"/>
                      <a:pt x="88" y="71"/>
                      <a:pt x="89" y="71"/>
                    </a:cubicBezTo>
                    <a:cubicBezTo>
                      <a:pt x="106" y="85"/>
                      <a:pt x="106" y="85"/>
                      <a:pt x="106" y="85"/>
                    </a:cubicBezTo>
                    <a:cubicBezTo>
                      <a:pt x="108" y="86"/>
                      <a:pt x="109" y="87"/>
                      <a:pt x="110" y="87"/>
                    </a:cubicBezTo>
                    <a:cubicBezTo>
                      <a:pt x="112" y="87"/>
                      <a:pt x="114" y="86"/>
                      <a:pt x="116" y="84"/>
                    </a:cubicBezTo>
                    <a:cubicBezTo>
                      <a:pt x="117" y="82"/>
                      <a:pt x="118" y="81"/>
                      <a:pt x="118" y="79"/>
                    </a:cubicBezTo>
                    <a:cubicBezTo>
                      <a:pt x="118" y="77"/>
                      <a:pt x="117" y="76"/>
                      <a:pt x="115" y="75"/>
                    </a:cubicBezTo>
                    <a:cubicBezTo>
                      <a:pt x="110" y="70"/>
                      <a:pt x="110" y="70"/>
                      <a:pt x="110" y="70"/>
                    </a:cubicBezTo>
                    <a:cubicBezTo>
                      <a:pt x="110" y="70"/>
                      <a:pt x="110" y="70"/>
                      <a:pt x="110" y="70"/>
                    </a:cubicBezTo>
                    <a:cubicBezTo>
                      <a:pt x="101" y="63"/>
                      <a:pt x="101" y="63"/>
                      <a:pt x="101" y="63"/>
                    </a:cubicBezTo>
                    <a:cubicBezTo>
                      <a:pt x="100" y="62"/>
                      <a:pt x="100" y="61"/>
                      <a:pt x="101" y="60"/>
                    </a:cubicBezTo>
                    <a:cubicBezTo>
                      <a:pt x="102" y="59"/>
                      <a:pt x="103" y="59"/>
                      <a:pt x="104" y="60"/>
                    </a:cubicBezTo>
                    <a:cubicBezTo>
                      <a:pt x="118" y="71"/>
                      <a:pt x="118" y="71"/>
                      <a:pt x="118" y="71"/>
                    </a:cubicBezTo>
                    <a:cubicBezTo>
                      <a:pt x="122" y="74"/>
                      <a:pt x="125" y="73"/>
                      <a:pt x="128" y="70"/>
                    </a:cubicBez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36" name="Google Shape;334;p19">
                <a:extLst>
                  <a:ext uri="{FF2B5EF4-FFF2-40B4-BE49-F238E27FC236}">
                    <a16:creationId xmlns:a16="http://schemas.microsoft.com/office/drawing/2014/main" id="{F0A47277-16A8-2803-53EF-72C0681BC0ED}"/>
                  </a:ext>
                </a:extLst>
              </p:cNvPr>
              <p:cNvSpPr txBox="1"/>
              <p:nvPr/>
            </p:nvSpPr>
            <p:spPr>
              <a:xfrm>
                <a:off x="8056562" y="4990366"/>
                <a:ext cx="574675" cy="547687"/>
              </a:xfrm>
              <a:prstGeom prst="rect">
                <a:avLst/>
              </a:prstGeom>
              <a:noFill/>
              <a:ln>
                <a:noFill/>
              </a:ln>
            </p:spPr>
            <p:txBody>
              <a:bodyPr spcFirstLastPara="1" wrap="square" lIns="0" tIns="0" rIns="0" bIns="0" anchor="t" anchorCtr="0">
                <a:noAutofit/>
              </a:bodyPr>
              <a:lstStyle/>
              <a:p>
                <a:pPr algn="ctr" rtl="1">
                  <a:buClr>
                    <a:srgbClr val="FFFFFF"/>
                  </a:buClr>
                  <a:buSzPts val="2600"/>
                  <a:buFont typeface="Open Sans"/>
                  <a:buNone/>
                </a:pPr>
                <a:r>
                  <a:rPr lang="ar-EG" sz="2600">
                    <a:solidFill>
                      <a:srgbClr val="FFFFFF"/>
                    </a:solidFill>
                    <a:latin typeface="Alexandria" pitchFamily="2" charset="-78"/>
                    <a:ea typeface="Open Sans"/>
                    <a:cs typeface="Alexandria" pitchFamily="2" charset="-78"/>
                    <a:sym typeface="Open Sans"/>
                  </a:rPr>
                  <a:t>3</a:t>
                </a:r>
                <a:endParaRPr dirty="0">
                  <a:solidFill>
                    <a:prstClr val="black"/>
                  </a:solidFill>
                  <a:latin typeface="Alexandria" pitchFamily="2" charset="-78"/>
                  <a:cs typeface="Alexandria" pitchFamily="2" charset="-78"/>
                </a:endParaRPr>
              </a:p>
            </p:txBody>
          </p:sp>
          <p:sp>
            <p:nvSpPr>
              <p:cNvPr id="37" name="Google Shape;340;p19">
                <a:extLst>
                  <a:ext uri="{FF2B5EF4-FFF2-40B4-BE49-F238E27FC236}">
                    <a16:creationId xmlns:a16="http://schemas.microsoft.com/office/drawing/2014/main" id="{39BE0B0D-7F0C-B186-0A48-483D3416A95A}"/>
                  </a:ext>
                </a:extLst>
              </p:cNvPr>
              <p:cNvSpPr txBox="1"/>
              <p:nvPr/>
            </p:nvSpPr>
            <p:spPr>
              <a:xfrm>
                <a:off x="7443786" y="5625103"/>
                <a:ext cx="1662158" cy="572342"/>
              </a:xfrm>
              <a:prstGeom prst="rect">
                <a:avLst/>
              </a:prstGeom>
              <a:noFill/>
              <a:ln>
                <a:noFill/>
              </a:ln>
            </p:spPr>
            <p:txBody>
              <a:bodyPr spcFirstLastPara="1" wrap="square" lIns="0" tIns="0" rIns="0" bIns="0" anchor="t" anchorCtr="0">
                <a:noAutofit/>
              </a:bodyPr>
              <a:lstStyle/>
              <a:p>
                <a:pPr algn="ctr" rtl="1">
                  <a:buClr>
                    <a:srgbClr val="FFFFFF"/>
                  </a:buClr>
                  <a:buSzPts val="2000"/>
                  <a:buFont typeface="Open Sans"/>
                  <a:buNone/>
                </a:pPr>
                <a:r>
                  <a:rPr lang="ar-EG">
                    <a:solidFill>
                      <a:srgbClr val="FFFFFF"/>
                    </a:solidFill>
                    <a:latin typeface="Alexandria" pitchFamily="2" charset="-78"/>
                    <a:ea typeface="Open Sans"/>
                    <a:cs typeface="Alexandria" pitchFamily="2" charset="-78"/>
                    <a:sym typeface="Open Sans"/>
                  </a:rPr>
                  <a:t>نشأة بحوث الإعلام وتطورها</a:t>
                </a:r>
                <a:endParaRPr dirty="0">
                  <a:solidFill>
                    <a:prstClr val="black"/>
                  </a:solidFill>
                  <a:latin typeface="Alexandria" pitchFamily="2" charset="-78"/>
                  <a:cs typeface="Alexandria" pitchFamily="2" charset="-78"/>
                </a:endParaRPr>
              </a:p>
            </p:txBody>
          </p:sp>
        </p:grpSp>
        <p:grpSp>
          <p:nvGrpSpPr>
            <p:cNvPr id="17" name="Группа 11">
              <a:extLst>
                <a:ext uri="{FF2B5EF4-FFF2-40B4-BE49-F238E27FC236}">
                  <a16:creationId xmlns:a16="http://schemas.microsoft.com/office/drawing/2014/main" id="{7306FB90-D19D-57CB-0181-1FE1B53457A5}"/>
                </a:ext>
              </a:extLst>
            </p:cNvPr>
            <p:cNvGrpSpPr/>
            <p:nvPr/>
          </p:nvGrpSpPr>
          <p:grpSpPr>
            <a:xfrm>
              <a:off x="7578509" y="4049862"/>
              <a:ext cx="893762" cy="893762"/>
              <a:chOff x="5653087" y="3825875"/>
              <a:chExt cx="893762" cy="893762"/>
            </a:xfrm>
          </p:grpSpPr>
          <p:sp>
            <p:nvSpPr>
              <p:cNvPr id="23" name="Google Shape;319;p19">
                <a:extLst>
                  <a:ext uri="{FF2B5EF4-FFF2-40B4-BE49-F238E27FC236}">
                    <a16:creationId xmlns:a16="http://schemas.microsoft.com/office/drawing/2014/main" id="{D459BEC7-F9B5-2C61-E9C2-C3FAAB21F585}"/>
                  </a:ext>
                </a:extLst>
              </p:cNvPr>
              <p:cNvSpPr/>
              <p:nvPr/>
            </p:nvSpPr>
            <p:spPr>
              <a:xfrm>
                <a:off x="5653087" y="3825875"/>
                <a:ext cx="893762" cy="296862"/>
              </a:xfrm>
              <a:custGeom>
                <a:avLst/>
                <a:gdLst/>
                <a:ahLst/>
                <a:cxnLst/>
                <a:rect l="l" t="t" r="r" b="b"/>
                <a:pathLst>
                  <a:path w="238" h="79" extrusionOk="0">
                    <a:moveTo>
                      <a:pt x="238" y="52"/>
                    </a:moveTo>
                    <a:cubicBezTo>
                      <a:pt x="238" y="23"/>
                      <a:pt x="215" y="0"/>
                      <a:pt x="186" y="0"/>
                    </a:cubicBezTo>
                    <a:cubicBezTo>
                      <a:pt x="52" y="0"/>
                      <a:pt x="52" y="0"/>
                      <a:pt x="52" y="0"/>
                    </a:cubicBezTo>
                    <a:cubicBezTo>
                      <a:pt x="23" y="0"/>
                      <a:pt x="0" y="23"/>
                      <a:pt x="0" y="52"/>
                    </a:cubicBezTo>
                    <a:cubicBezTo>
                      <a:pt x="0" y="79"/>
                      <a:pt x="0" y="79"/>
                      <a:pt x="0" y="79"/>
                    </a:cubicBezTo>
                    <a:cubicBezTo>
                      <a:pt x="238" y="79"/>
                      <a:pt x="238" y="79"/>
                      <a:pt x="238" y="79"/>
                    </a:cubicBezTo>
                    <a:lnTo>
                      <a:pt x="238" y="52"/>
                    </a:lnTo>
                    <a:close/>
                  </a:path>
                </a:pathLst>
              </a:custGeom>
              <a:solidFill>
                <a:srgbClr val="616161"/>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4" name="Google Shape;321;p19">
                <a:extLst>
                  <a:ext uri="{FF2B5EF4-FFF2-40B4-BE49-F238E27FC236}">
                    <a16:creationId xmlns:a16="http://schemas.microsoft.com/office/drawing/2014/main" id="{4D5BF756-5800-5953-AB25-C328292C984B}"/>
                  </a:ext>
                </a:extLst>
              </p:cNvPr>
              <p:cNvSpPr txBox="1"/>
              <p:nvPr/>
            </p:nvSpPr>
            <p:spPr>
              <a:xfrm>
                <a:off x="5653087" y="4122737"/>
                <a:ext cx="893762" cy="300037"/>
              </a:xfrm>
              <a:prstGeom prst="rect">
                <a:avLst/>
              </a:prstGeom>
              <a:solidFill>
                <a:srgbClr val="4C4C4C"/>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6" name="Google Shape;320;p19">
                <a:extLst>
                  <a:ext uri="{FF2B5EF4-FFF2-40B4-BE49-F238E27FC236}">
                    <a16:creationId xmlns:a16="http://schemas.microsoft.com/office/drawing/2014/main" id="{EA9B3B77-8156-1F86-4619-5FE731F1F0AC}"/>
                  </a:ext>
                </a:extLst>
              </p:cNvPr>
              <p:cNvSpPr/>
              <p:nvPr/>
            </p:nvSpPr>
            <p:spPr>
              <a:xfrm>
                <a:off x="5653087" y="4422775"/>
                <a:ext cx="893762" cy="296862"/>
              </a:xfrm>
              <a:custGeom>
                <a:avLst/>
                <a:gdLst/>
                <a:ahLst/>
                <a:cxnLst/>
                <a:rect l="l" t="t" r="r" b="b"/>
                <a:pathLst>
                  <a:path w="238" h="79" extrusionOk="0">
                    <a:moveTo>
                      <a:pt x="0" y="27"/>
                    </a:moveTo>
                    <a:cubicBezTo>
                      <a:pt x="0" y="55"/>
                      <a:pt x="23" y="79"/>
                      <a:pt x="52" y="79"/>
                    </a:cubicBezTo>
                    <a:cubicBezTo>
                      <a:pt x="186" y="79"/>
                      <a:pt x="186" y="79"/>
                      <a:pt x="186" y="79"/>
                    </a:cubicBezTo>
                    <a:cubicBezTo>
                      <a:pt x="215" y="79"/>
                      <a:pt x="238" y="55"/>
                      <a:pt x="238" y="27"/>
                    </a:cubicBezTo>
                    <a:cubicBezTo>
                      <a:pt x="238" y="0"/>
                      <a:pt x="238" y="0"/>
                      <a:pt x="238" y="0"/>
                    </a:cubicBezTo>
                    <a:cubicBezTo>
                      <a:pt x="0" y="0"/>
                      <a:pt x="0" y="0"/>
                      <a:pt x="0" y="0"/>
                    </a:cubicBezTo>
                    <a:lnTo>
                      <a:pt x="0" y="27"/>
                    </a:lnTo>
                    <a:close/>
                  </a:path>
                </a:pathLst>
              </a:custGeom>
              <a:solidFill>
                <a:srgbClr val="383838"/>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grpSp>
        <p:grpSp>
          <p:nvGrpSpPr>
            <p:cNvPr id="18" name="Группа 10">
              <a:extLst>
                <a:ext uri="{FF2B5EF4-FFF2-40B4-BE49-F238E27FC236}">
                  <a16:creationId xmlns:a16="http://schemas.microsoft.com/office/drawing/2014/main" id="{49FA60A7-2E0B-D204-D3B2-5057B5FCDF0D}"/>
                </a:ext>
              </a:extLst>
            </p:cNvPr>
            <p:cNvGrpSpPr/>
            <p:nvPr/>
          </p:nvGrpSpPr>
          <p:grpSpPr>
            <a:xfrm>
              <a:off x="6954622" y="4514999"/>
              <a:ext cx="2141537" cy="2054225"/>
              <a:chOff x="5029200" y="4291012"/>
              <a:chExt cx="2141537" cy="2054225"/>
            </a:xfrm>
          </p:grpSpPr>
          <p:sp>
            <p:nvSpPr>
              <p:cNvPr id="19" name="Google Shape;317;p19">
                <a:extLst>
                  <a:ext uri="{FF2B5EF4-FFF2-40B4-BE49-F238E27FC236}">
                    <a16:creationId xmlns:a16="http://schemas.microsoft.com/office/drawing/2014/main" id="{F814240D-118F-C6C9-807D-6A10D3B4B245}"/>
                  </a:ext>
                </a:extLst>
              </p:cNvPr>
              <p:cNvSpPr/>
              <p:nvPr/>
            </p:nvSpPr>
            <p:spPr>
              <a:xfrm>
                <a:off x="5029200" y="4805362"/>
                <a:ext cx="2141537" cy="769937"/>
              </a:xfrm>
              <a:custGeom>
                <a:avLst/>
                <a:gdLst/>
                <a:ahLst/>
                <a:cxnLst/>
                <a:rect l="l" t="t" r="r" b="b"/>
                <a:pathLst>
                  <a:path w="1349" h="485" extrusionOk="0">
                    <a:moveTo>
                      <a:pt x="864" y="0"/>
                    </a:moveTo>
                    <a:lnTo>
                      <a:pt x="485" y="0"/>
                    </a:lnTo>
                    <a:lnTo>
                      <a:pt x="0" y="0"/>
                    </a:lnTo>
                    <a:lnTo>
                      <a:pt x="0" y="485"/>
                    </a:lnTo>
                    <a:lnTo>
                      <a:pt x="1349" y="485"/>
                    </a:lnTo>
                    <a:lnTo>
                      <a:pt x="1349" y="0"/>
                    </a:lnTo>
                    <a:lnTo>
                      <a:pt x="864" y="0"/>
                    </a:lnTo>
                    <a:close/>
                  </a:path>
                </a:pathLst>
              </a:custGeom>
              <a:solidFill>
                <a:srgbClr val="34B2E3"/>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0" name="Google Shape;315;p19">
                <a:extLst>
                  <a:ext uri="{FF2B5EF4-FFF2-40B4-BE49-F238E27FC236}">
                    <a16:creationId xmlns:a16="http://schemas.microsoft.com/office/drawing/2014/main" id="{2D0FEE48-9429-CE30-20CA-3BC0C11AE41B}"/>
                  </a:ext>
                </a:extLst>
              </p:cNvPr>
              <p:cNvSpPr/>
              <p:nvPr/>
            </p:nvSpPr>
            <p:spPr>
              <a:xfrm>
                <a:off x="5029200" y="5575300"/>
                <a:ext cx="2141537" cy="769937"/>
              </a:xfrm>
              <a:custGeom>
                <a:avLst/>
                <a:gdLst/>
                <a:ahLst/>
                <a:cxnLst/>
                <a:rect l="l" t="t" r="r" b="b"/>
                <a:pathLst>
                  <a:path w="570" h="205" extrusionOk="0">
                    <a:moveTo>
                      <a:pt x="0" y="0"/>
                    </a:moveTo>
                    <a:cubicBezTo>
                      <a:pt x="0" y="196"/>
                      <a:pt x="0" y="196"/>
                      <a:pt x="0" y="196"/>
                    </a:cubicBezTo>
                    <a:cubicBezTo>
                      <a:pt x="0" y="201"/>
                      <a:pt x="4" y="205"/>
                      <a:pt x="9" y="205"/>
                    </a:cubicBezTo>
                    <a:cubicBezTo>
                      <a:pt x="561" y="205"/>
                      <a:pt x="561" y="205"/>
                      <a:pt x="561" y="205"/>
                    </a:cubicBezTo>
                    <a:cubicBezTo>
                      <a:pt x="566" y="205"/>
                      <a:pt x="570" y="201"/>
                      <a:pt x="570" y="196"/>
                    </a:cubicBezTo>
                    <a:cubicBezTo>
                      <a:pt x="570" y="0"/>
                      <a:pt x="570" y="0"/>
                      <a:pt x="570" y="0"/>
                    </a:cubicBezTo>
                    <a:lnTo>
                      <a:pt x="0" y="0"/>
                    </a:lnTo>
                    <a:close/>
                  </a:path>
                </a:pathLst>
              </a:custGeom>
              <a:solidFill>
                <a:srgbClr val="22A2D4"/>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1" name="Google Shape;316;p19">
                <a:extLst>
                  <a:ext uri="{FF2B5EF4-FFF2-40B4-BE49-F238E27FC236}">
                    <a16:creationId xmlns:a16="http://schemas.microsoft.com/office/drawing/2014/main" id="{737CB808-33E0-9D33-A816-F6D5F96FB501}"/>
                  </a:ext>
                </a:extLst>
              </p:cNvPr>
              <p:cNvSpPr/>
              <p:nvPr/>
            </p:nvSpPr>
            <p:spPr>
              <a:xfrm>
                <a:off x="5029200" y="4291012"/>
                <a:ext cx="769937" cy="514350"/>
              </a:xfrm>
              <a:custGeom>
                <a:avLst/>
                <a:gdLst/>
                <a:ahLst/>
                <a:cxnLst/>
                <a:rect l="l" t="t" r="r" b="b"/>
                <a:pathLst>
                  <a:path w="205" h="137" extrusionOk="0">
                    <a:moveTo>
                      <a:pt x="143" y="74"/>
                    </a:moveTo>
                    <a:cubicBezTo>
                      <a:pt x="143" y="22"/>
                      <a:pt x="143" y="22"/>
                      <a:pt x="143" y="22"/>
                    </a:cubicBezTo>
                    <a:cubicBezTo>
                      <a:pt x="143" y="17"/>
                      <a:pt x="140" y="14"/>
                      <a:pt x="135" y="13"/>
                    </a:cubicBezTo>
                    <a:cubicBezTo>
                      <a:pt x="93" y="11"/>
                      <a:pt x="52" y="6"/>
                      <a:pt x="10" y="1"/>
                    </a:cubicBezTo>
                    <a:cubicBezTo>
                      <a:pt x="5" y="0"/>
                      <a:pt x="0" y="4"/>
                      <a:pt x="0" y="10"/>
                    </a:cubicBezTo>
                    <a:cubicBezTo>
                      <a:pt x="0" y="137"/>
                      <a:pt x="0" y="137"/>
                      <a:pt x="0" y="137"/>
                    </a:cubicBezTo>
                    <a:cubicBezTo>
                      <a:pt x="205" y="137"/>
                      <a:pt x="205" y="137"/>
                      <a:pt x="205" y="137"/>
                    </a:cubicBezTo>
                    <a:cubicBezTo>
                      <a:pt x="171" y="137"/>
                      <a:pt x="143" y="109"/>
                      <a:pt x="143" y="74"/>
                    </a:cubicBezTo>
                    <a:close/>
                  </a:path>
                </a:pathLst>
              </a:custGeom>
              <a:solidFill>
                <a:srgbClr val="68CBF2"/>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2" name="Google Shape;318;p19">
                <a:extLst>
                  <a:ext uri="{FF2B5EF4-FFF2-40B4-BE49-F238E27FC236}">
                    <a16:creationId xmlns:a16="http://schemas.microsoft.com/office/drawing/2014/main" id="{60EFBF85-6A9B-27BE-D132-C1B807D1C824}"/>
                  </a:ext>
                </a:extLst>
              </p:cNvPr>
              <p:cNvSpPr/>
              <p:nvPr/>
            </p:nvSpPr>
            <p:spPr>
              <a:xfrm>
                <a:off x="6400800" y="4291012"/>
                <a:ext cx="769937" cy="514350"/>
              </a:xfrm>
              <a:custGeom>
                <a:avLst/>
                <a:gdLst/>
                <a:ahLst/>
                <a:cxnLst/>
                <a:rect l="l" t="t" r="r" b="b"/>
                <a:pathLst>
                  <a:path w="205" h="137" extrusionOk="0">
                    <a:moveTo>
                      <a:pt x="205" y="10"/>
                    </a:moveTo>
                    <a:cubicBezTo>
                      <a:pt x="205" y="4"/>
                      <a:pt x="200" y="0"/>
                      <a:pt x="195" y="1"/>
                    </a:cubicBezTo>
                    <a:cubicBezTo>
                      <a:pt x="153" y="6"/>
                      <a:pt x="112" y="11"/>
                      <a:pt x="70" y="13"/>
                    </a:cubicBezTo>
                    <a:cubicBezTo>
                      <a:pt x="65" y="14"/>
                      <a:pt x="62" y="17"/>
                      <a:pt x="62" y="22"/>
                    </a:cubicBezTo>
                    <a:cubicBezTo>
                      <a:pt x="62" y="74"/>
                      <a:pt x="62" y="74"/>
                      <a:pt x="62" y="74"/>
                    </a:cubicBezTo>
                    <a:cubicBezTo>
                      <a:pt x="62" y="109"/>
                      <a:pt x="34" y="137"/>
                      <a:pt x="0" y="137"/>
                    </a:cubicBezTo>
                    <a:cubicBezTo>
                      <a:pt x="205" y="137"/>
                      <a:pt x="205" y="137"/>
                      <a:pt x="205" y="137"/>
                    </a:cubicBezTo>
                    <a:lnTo>
                      <a:pt x="205" y="10"/>
                    </a:lnTo>
                    <a:close/>
                  </a:path>
                </a:pathLst>
              </a:custGeom>
              <a:solidFill>
                <a:srgbClr val="68CBF2"/>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grpSp>
      </p:grpSp>
      <p:sp>
        <p:nvSpPr>
          <p:cNvPr id="65" name="Google Shape;334;p19">
            <a:extLst>
              <a:ext uri="{FF2B5EF4-FFF2-40B4-BE49-F238E27FC236}">
                <a16:creationId xmlns:a16="http://schemas.microsoft.com/office/drawing/2014/main" id="{3F0E8B07-7A86-A1E8-3247-1B835B31AAD2}"/>
              </a:ext>
            </a:extLst>
          </p:cNvPr>
          <p:cNvSpPr txBox="1"/>
          <p:nvPr/>
        </p:nvSpPr>
        <p:spPr>
          <a:xfrm>
            <a:off x="7328715" y="5142104"/>
            <a:ext cx="633321" cy="478531"/>
          </a:xfrm>
          <a:prstGeom prst="rect">
            <a:avLst/>
          </a:prstGeom>
          <a:noFill/>
          <a:ln>
            <a:noFill/>
          </a:ln>
        </p:spPr>
        <p:txBody>
          <a:bodyPr spcFirstLastPara="1" wrap="square" lIns="0" tIns="0" rIns="0" bIns="0" anchor="t" anchorCtr="0">
            <a:noAutofit/>
          </a:bodyPr>
          <a:lstStyle/>
          <a:p>
            <a:pPr algn="ctr" rtl="1">
              <a:buClr>
                <a:srgbClr val="FFFFFF"/>
              </a:buClr>
              <a:buSzPts val="2600"/>
              <a:buFont typeface="Open Sans"/>
              <a:buNone/>
            </a:pPr>
            <a:r>
              <a:rPr lang="ar-EG" sz="2600">
                <a:solidFill>
                  <a:srgbClr val="FFFFFF"/>
                </a:solidFill>
                <a:latin typeface="Alexandria" pitchFamily="2" charset="-78"/>
                <a:ea typeface="Open Sans"/>
                <a:cs typeface="Alexandria" pitchFamily="2" charset="-78"/>
                <a:sym typeface="Open Sans"/>
              </a:rPr>
              <a:t>4</a:t>
            </a:r>
            <a:endParaRPr dirty="0">
              <a:solidFill>
                <a:prstClr val="black"/>
              </a:solidFill>
              <a:latin typeface="Alexandria" pitchFamily="2" charset="-78"/>
              <a:cs typeface="Alexandria" pitchFamily="2" charset="-78"/>
            </a:endParaRPr>
          </a:p>
        </p:txBody>
      </p:sp>
      <p:sp>
        <p:nvSpPr>
          <p:cNvPr id="66" name="Google Shape;342;p19">
            <a:extLst>
              <a:ext uri="{FF2B5EF4-FFF2-40B4-BE49-F238E27FC236}">
                <a16:creationId xmlns:a16="http://schemas.microsoft.com/office/drawing/2014/main" id="{00226438-682D-9540-7B9C-5FBED5E58692}"/>
              </a:ext>
            </a:extLst>
          </p:cNvPr>
          <p:cNvSpPr txBox="1"/>
          <p:nvPr/>
        </p:nvSpPr>
        <p:spPr>
          <a:xfrm>
            <a:off x="6679592" y="5669446"/>
            <a:ext cx="1800655" cy="403631"/>
          </a:xfrm>
          <a:prstGeom prst="rect">
            <a:avLst/>
          </a:prstGeom>
          <a:noFill/>
          <a:ln>
            <a:noFill/>
          </a:ln>
        </p:spPr>
        <p:txBody>
          <a:bodyPr spcFirstLastPara="1" wrap="square" lIns="0" tIns="0" rIns="0" bIns="0" anchor="t" anchorCtr="0">
            <a:noAutofit/>
          </a:bodyPr>
          <a:lstStyle/>
          <a:p>
            <a:pPr algn="ctr" rtl="1">
              <a:buClr>
                <a:srgbClr val="FFFFFF"/>
              </a:buClr>
              <a:buSzPts val="2100"/>
              <a:buFont typeface="Open Sans"/>
              <a:buNone/>
            </a:pPr>
            <a:r>
              <a:rPr lang="ar-SA">
                <a:solidFill>
                  <a:srgbClr val="FFFFFF"/>
                </a:solidFill>
                <a:latin typeface="Alexandria" pitchFamily="2" charset="-78"/>
                <a:ea typeface="Open Sans"/>
                <a:cs typeface="Alexandria" pitchFamily="2" charset="-78"/>
                <a:sym typeface="Open Sans"/>
              </a:rPr>
              <a:t>أخلاقيات البحث العلمي</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545230" y="880375"/>
            <a:ext cx="3902032" cy="400110"/>
          </a:xfrm>
          <a:prstGeom prst="rect">
            <a:avLst/>
          </a:prstGeom>
          <a:noFill/>
        </p:spPr>
        <p:txBody>
          <a:bodyPr wrap="square" rtlCol="0">
            <a:spAutoFit/>
          </a:bodyPr>
          <a:lstStyle/>
          <a:p>
            <a:pPr algn="ctr"/>
            <a:r>
              <a:rPr lang="ar-EG" sz="2000" b="1" dirty="0">
                <a:solidFill>
                  <a:srgbClr val="4472C4"/>
                </a:solidFill>
                <a:latin typeface="Alexandria" pitchFamily="2" charset="-78"/>
                <a:cs typeface="Alexandria" pitchFamily="2" charset="-78"/>
              </a:rPr>
              <a:t>مقدمة</a:t>
            </a:r>
            <a:endParaRPr lang="en-US" sz="2000" b="1" dirty="0">
              <a:solidFill>
                <a:srgbClr val="4472C4"/>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7766" y="2095405"/>
            <a:ext cx="10541000" cy="3906967"/>
          </a:xfrm>
          <a:prstGeom prst="rect">
            <a:avLst/>
          </a:prstGeom>
          <a:noFill/>
        </p:spPr>
        <p:txBody>
          <a:bodyPr wrap="square" rtlCol="0">
            <a:spAutoFit/>
          </a:bodyPr>
          <a:lstStyle/>
          <a:p>
            <a:pPr indent="457200" algn="just" rtl="1">
              <a:lnSpc>
                <a:spcPct val="200000"/>
              </a:lnSpc>
            </a:pPr>
            <a:r>
              <a:rPr lang="ar-EG" sz="1400" dirty="0">
                <a:latin typeface="Alexandria" pitchFamily="2" charset="-78"/>
                <a:cs typeface="Alexandria" pitchFamily="2" charset="-78"/>
              </a:rPr>
              <a:t>يُعد البحث العلمي أحد أهم الركائز الأساسية لتطور المعرفة الإنسانية في مختلف المجالات. ويشير مفهوم البحث العلمي إلى عملية منظمة تهدف لجمع الحقائق والمعلومات بطريقة موضوعية ودقيقة حول موضوع أو مشكلة معينة، باستخدام مناهج وأدوات بحثية علمية، وتحليل هذه الحقائق والمعلومات وتفسيرها، للوصول إلى استنتاجات أو حلول ذات مصداقية وموثوقية.</a:t>
            </a:r>
          </a:p>
          <a:p>
            <a:pPr indent="457200" algn="just" rtl="1">
              <a:lnSpc>
                <a:spcPct val="200000"/>
              </a:lnSpc>
            </a:pPr>
            <a:r>
              <a:rPr lang="ar-EG" sz="1400" dirty="0">
                <a:latin typeface="Alexandria" pitchFamily="2" charset="-78"/>
                <a:cs typeface="Alexandria" pitchFamily="2" charset="-78"/>
              </a:rPr>
              <a:t>وقد شهد مجال البحث العلمي في الإعلام تطورات ملحوظة، خاصةً مع التقدم التكنولوجي الهائل وظهور وسائل الإعلام الجديدة. كما تعددت وتنوعت مناهج وأدوات البحث المستخدمة في الدراسات الإعلامية، لتشمل المنهج الكمي والنوعي والمنهج المختلط، وأساليب تحليل المحتوى والخطاب ودراسات الجمهور والاستقصاءات الإعلامية. مما ساهم في إثراء هذا الحقل المعرفي وتعميق فهمنا للظواهر والقضايا الإعلامية المختلفة وكيفية تأثير وسائل الإعلام والاتصال على الأفراد والمجتمع.</a:t>
            </a:r>
          </a:p>
          <a:p>
            <a:pPr indent="457200" algn="just" rtl="1">
              <a:lnSpc>
                <a:spcPct val="200000"/>
              </a:lnSpc>
            </a:pPr>
            <a:r>
              <a:rPr lang="ar-EG" sz="1400" dirty="0">
                <a:latin typeface="Alexandria" pitchFamily="2" charset="-78"/>
                <a:cs typeface="Alexandria" pitchFamily="2" charset="-78"/>
              </a:rPr>
              <a:t>ومن المتوقع أن يشهد مجال البحث العلمي في الإعلام مزيداً من التطورات مع تسارع التغيرات التكنولوجية وظهور وسائل إعلامية جديدة، مما يتطلب مواكبة هذه المستجدات بأبحاث ودراسات علمية تواكب هذه الديناميكية والتحولات في المشهد الإعلامي.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8391969-E023-D508-90A1-38009D50D463}"/>
              </a:ext>
            </a:extLst>
          </p:cNvPr>
          <p:cNvSpPr/>
          <p:nvPr/>
        </p:nvSpPr>
        <p:spPr>
          <a:xfrm>
            <a:off x="762000" y="2101396"/>
            <a:ext cx="10545337" cy="1578506"/>
          </a:xfrm>
          <a:prstGeom prst="roundRect">
            <a:avLst/>
          </a:prstGeom>
          <a:solidFill>
            <a:srgbClr val="00B0F0"/>
          </a:solidFill>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5" name="Rectangle: Rounded Corners 24"/>
          <p:cNvSpPr/>
          <p:nvPr/>
        </p:nvSpPr>
        <p:spPr>
          <a:xfrm>
            <a:off x="312235" y="1601120"/>
            <a:ext cx="11568590" cy="46718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a:latin typeface="Alexandria" pitchFamily="2" charset="-78"/>
                <a:cs typeface="Alexandria" pitchFamily="2" charset="-78"/>
              </a:rPr>
              <a:t>ما هو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93589" y="2321699"/>
            <a:ext cx="10409634" cy="1497269"/>
          </a:xfrm>
          <a:prstGeom prst="rect">
            <a:avLst/>
          </a:prstGeom>
          <a:solidFill>
            <a:srgbClr val="E2E4E6"/>
          </a:solidFill>
          <a:ln/>
          <a:scene3d>
            <a:camera prst="orthographicFront"/>
            <a:lightRig rig="threePt" dir="t"/>
          </a:scene3d>
          <a:sp3d>
            <a:bevelT w="114300" prst="hardEdge"/>
          </a:sp3d>
        </p:spPr>
        <p:style>
          <a:lnRef idx="3">
            <a:schemeClr val="lt1"/>
          </a:lnRef>
          <a:fillRef idx="1">
            <a:schemeClr val="accent1"/>
          </a:fillRef>
          <a:effectRef idx="1">
            <a:schemeClr val="accent1"/>
          </a:effectRef>
          <a:fontRef idx="minor">
            <a:schemeClr val="lt1"/>
          </a:fontRef>
        </p:style>
        <p:txBody>
          <a:bodyPr wrap="square" rtlCol="0">
            <a:spAutoFit/>
          </a:bodyPr>
          <a:lstStyle/>
          <a:p>
            <a:pPr algn="just" rtl="1">
              <a:lnSpc>
                <a:spcPct val="200000"/>
              </a:lnSpc>
            </a:pPr>
            <a:r>
              <a:rPr lang="ar-EG" sz="1600">
                <a:solidFill>
                  <a:schemeClr val="tx1"/>
                </a:solidFill>
                <a:latin typeface="Alexandria" pitchFamily="2" charset="-78"/>
                <a:cs typeface="Alexandria" pitchFamily="2" charset="-78"/>
              </a:rPr>
              <a:t>هو عملية منهجية منظمة تهدف إلى الكشف عن الحقائق والقوانين التي تحكم الظواهر المختلفة، من خلال استخدام الأساليب والطرق العلمية المختبرة والموثوقة. في مجال الإعلام والعلاقات العامة، يُعرف البحث العلمي بأنه النشاط الفكري المنظم الذي يهدف إلى دراسة الظواهر الاتصالية والإعلامية بطريقة علمية موضوعية.</a:t>
            </a:r>
            <a:endParaRPr lang="ar-EG" sz="1600"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73BB05A-FAA6-26C7-A725-EDB3388483CC}"/>
              </a:ext>
            </a:extLst>
          </p:cNvPr>
          <p:cNvSpPr txBox="1"/>
          <p:nvPr/>
        </p:nvSpPr>
        <p:spPr>
          <a:xfrm>
            <a:off x="993590" y="4096615"/>
            <a:ext cx="10409634" cy="1497269"/>
          </a:xfrm>
          <a:prstGeom prst="rect">
            <a:avLst/>
          </a:prstGeom>
          <a:solidFill>
            <a:srgbClr val="E2E4E6"/>
          </a:solidFill>
          <a:ln/>
          <a:scene3d>
            <a:camera prst="orthographicFront"/>
            <a:lightRig rig="threePt" dir="t"/>
          </a:scene3d>
          <a:sp3d>
            <a:bevelT w="114300" prst="hardEdge"/>
          </a:sp3d>
        </p:spPr>
        <p:style>
          <a:lnRef idx="3">
            <a:schemeClr val="lt1"/>
          </a:lnRef>
          <a:fillRef idx="1">
            <a:schemeClr val="accent1"/>
          </a:fillRef>
          <a:effectRef idx="1">
            <a:schemeClr val="accent1"/>
          </a:effectRef>
          <a:fontRef idx="minor">
            <a:schemeClr val="lt1"/>
          </a:fontRef>
        </p:style>
        <p:txBody>
          <a:bodyPr wrap="square" rtlCol="0">
            <a:spAutoFit/>
          </a:bodyPr>
          <a:lstStyle/>
          <a:p>
            <a:pPr algn="just" rtl="1">
              <a:lnSpc>
                <a:spcPct val="200000"/>
              </a:lnSpc>
            </a:pPr>
            <a:r>
              <a:rPr lang="ar-EG" sz="1600">
                <a:solidFill>
                  <a:schemeClr val="tx1"/>
                </a:solidFill>
                <a:latin typeface="Alexandria" pitchFamily="2" charset="-78"/>
                <a:cs typeface="Alexandria" pitchFamily="2" charset="-78"/>
              </a:rPr>
              <a:t>يتميز البحث العلمي بخصائص جوهرية تميزه عن غيره من أشكال المعرفة، منها الموضوعية والدقة والقابلية للتحقق والتكرار. كما يعتمد على المنهجية العلمية الصارمة في جمع البيانات وتحليلها واستخلاص النتائج، مما يجعل نتائجه قابلة للتعميم والاستفادة منها في الممارسة العملية.</a:t>
            </a:r>
          </a:p>
        </p:txBody>
      </p:sp>
    </p:spTree>
    <p:extLst>
      <p:ext uri="{BB962C8B-B14F-4D97-AF65-F5344CB8AC3E}">
        <p14:creationId xmlns:p14="http://schemas.microsoft.com/office/powerpoint/2010/main" val="4003071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56397-87D7-9379-9C00-F0CD9F4968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82FED6-1F96-2163-256D-ADDC13F73693}"/>
              </a:ext>
            </a:extLst>
          </p:cNvPr>
          <p:cNvSpPr/>
          <p:nvPr/>
        </p:nvSpPr>
        <p:spPr>
          <a:xfrm>
            <a:off x="617280" y="1189153"/>
            <a:ext cx="10812720" cy="51034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D740ACD-4EE4-BB2D-FBD2-866C92948B81}"/>
              </a:ext>
            </a:extLst>
          </p:cNvPr>
          <p:cNvSpPr txBox="1"/>
          <p:nvPr/>
        </p:nvSpPr>
        <p:spPr>
          <a:xfrm>
            <a:off x="4086830" y="401983"/>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مفهوم البحث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6BB7127-E110-6616-C54E-9BDC0DE4435E}"/>
              </a:ext>
            </a:extLst>
          </p:cNvPr>
          <p:cNvSpPr/>
          <p:nvPr/>
        </p:nvSpPr>
        <p:spPr>
          <a:xfrm>
            <a:off x="982445" y="2658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433CAC-1691-EA7F-1612-2CFDC68C609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52726C-F2D7-439C-34F5-6C6CF9582188}"/>
              </a:ext>
            </a:extLst>
          </p:cNvPr>
          <p:cNvSpPr txBox="1"/>
          <p:nvPr/>
        </p:nvSpPr>
        <p:spPr>
          <a:xfrm>
            <a:off x="1201559" y="254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F1C537B-AFAF-3BAA-EE25-1A45614ACE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9CEE9EC-C1D8-43D0-832E-C0F89282F3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7D37A7D9-B367-0948-27F7-EBF837C76556}"/>
              </a:ext>
            </a:extLst>
          </p:cNvPr>
          <p:cNvGrpSpPr/>
          <p:nvPr/>
        </p:nvGrpSpPr>
        <p:grpSpPr>
          <a:xfrm>
            <a:off x="827305" y="1552524"/>
            <a:ext cx="10390378" cy="5363029"/>
            <a:chOff x="5803135" y="1529785"/>
            <a:chExt cx="8049479" cy="6556752"/>
          </a:xfrm>
        </p:grpSpPr>
        <p:sp>
          <p:nvSpPr>
            <p:cNvPr id="9" name="Shape 1">
              <a:extLst>
                <a:ext uri="{FF2B5EF4-FFF2-40B4-BE49-F238E27FC236}">
                  <a16:creationId xmlns:a16="http://schemas.microsoft.com/office/drawing/2014/main" id="{1539C4D1-1033-C18C-58AB-A938FBB78384}"/>
                </a:ext>
              </a:extLst>
            </p:cNvPr>
            <p:cNvSpPr/>
            <p:nvPr/>
          </p:nvSpPr>
          <p:spPr>
            <a:xfrm>
              <a:off x="9923114" y="1529785"/>
              <a:ext cx="3918270" cy="1553372"/>
            </a:xfrm>
            <a:prstGeom prst="roundRect">
              <a:avLst>
                <a:gd name="adj" fmla="val 3948"/>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11" name="Text 3">
              <a:extLst>
                <a:ext uri="{FF2B5EF4-FFF2-40B4-BE49-F238E27FC236}">
                  <a16:creationId xmlns:a16="http://schemas.microsoft.com/office/drawing/2014/main" id="{2F1D0A85-024F-89E4-925E-E587AE2632E1}"/>
                </a:ext>
              </a:extLst>
            </p:cNvPr>
            <p:cNvSpPr/>
            <p:nvPr/>
          </p:nvSpPr>
          <p:spPr>
            <a:xfrm>
              <a:off x="10009679" y="1841213"/>
              <a:ext cx="3681776" cy="952619"/>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هو استقصاء دقيق يهدف إلى اكتشاف حقائق وقواعد عامة يمكن التحقق منها مستقبلا.</a:t>
              </a:r>
              <a:endParaRPr lang="en-US" dirty="0">
                <a:latin typeface="Alexandria" pitchFamily="2" charset="-78"/>
                <a:cs typeface="Alexandria" pitchFamily="2" charset="-78"/>
              </a:endParaRPr>
            </a:p>
          </p:txBody>
        </p:sp>
        <p:sp>
          <p:nvSpPr>
            <p:cNvPr id="12" name="Shape 4">
              <a:extLst>
                <a:ext uri="{FF2B5EF4-FFF2-40B4-BE49-F238E27FC236}">
                  <a16:creationId xmlns:a16="http://schemas.microsoft.com/office/drawing/2014/main" id="{7C7973CA-D97E-890A-D9EB-35A9D9099E78}"/>
                </a:ext>
              </a:extLst>
            </p:cNvPr>
            <p:cNvSpPr/>
            <p:nvPr/>
          </p:nvSpPr>
          <p:spPr>
            <a:xfrm>
              <a:off x="5803135" y="1538629"/>
              <a:ext cx="3957271" cy="1531811"/>
            </a:xfrm>
            <a:prstGeom prst="roundRect">
              <a:avLst>
                <a:gd name="adj" fmla="val 3948"/>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13" name="Text 6">
              <a:extLst>
                <a:ext uri="{FF2B5EF4-FFF2-40B4-BE49-F238E27FC236}">
                  <a16:creationId xmlns:a16="http://schemas.microsoft.com/office/drawing/2014/main" id="{0877CB0B-5F53-9B7E-73EF-04B5B5812998}"/>
                </a:ext>
              </a:extLst>
            </p:cNvPr>
            <p:cNvSpPr/>
            <p:nvPr/>
          </p:nvSpPr>
          <p:spPr>
            <a:xfrm>
              <a:off x="5946160" y="1785796"/>
              <a:ext cx="3631024" cy="1270161"/>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دراسة علمية منظمة لظاهرة معينة باستخدام المنهج العلمي للوصول إلى حقائق جديدة يمكن توصيلها والتحقق من صحتها.</a:t>
              </a:r>
              <a:endParaRPr lang="en-US"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ABE9EDB3-75D0-E9C7-914C-0178D7D0B255}"/>
                </a:ext>
              </a:extLst>
            </p:cNvPr>
            <p:cNvSpPr/>
            <p:nvPr/>
          </p:nvSpPr>
          <p:spPr>
            <a:xfrm>
              <a:off x="5826133" y="3377868"/>
              <a:ext cx="8026481" cy="1242772"/>
            </a:xfrm>
            <a:prstGeom prst="roundRect">
              <a:avLst>
                <a:gd name="adj" fmla="val 5647"/>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15" name="Text 9">
              <a:extLst>
                <a:ext uri="{FF2B5EF4-FFF2-40B4-BE49-F238E27FC236}">
                  <a16:creationId xmlns:a16="http://schemas.microsoft.com/office/drawing/2014/main" id="{FD724283-0D4B-BAEC-32C3-A041ED6D2057}"/>
                </a:ext>
              </a:extLst>
            </p:cNvPr>
            <p:cNvSpPr/>
            <p:nvPr/>
          </p:nvSpPr>
          <p:spPr>
            <a:xfrm>
              <a:off x="5959604" y="3639994"/>
              <a:ext cx="7615595" cy="635078"/>
            </a:xfrm>
            <a:prstGeom prst="rect">
              <a:avLst/>
            </a:prstGeom>
            <a:noFill/>
            <a:ln/>
          </p:spPr>
          <p:txBody>
            <a:bodyPr wrap="square" lIns="0" tIns="0" rIns="0" bIns="0" rtlCol="0" anchor="t"/>
            <a:lstStyle/>
            <a:p>
              <a:pPr marL="0" indent="0" algn="ctr" rtl="1">
                <a:lnSpc>
                  <a:spcPts val="2500"/>
                </a:lnSpc>
                <a:buNone/>
              </a:pPr>
              <a:r>
                <a:rPr lang="en-US" dirty="0">
                  <a:solidFill>
                    <a:srgbClr val="5B5F71"/>
                  </a:solidFill>
                  <a:latin typeface="Alexandria" pitchFamily="2" charset="-78"/>
                  <a:ea typeface="Instrument Sans Medium" pitchFamily="34" charset="-122"/>
                  <a:cs typeface="Alexandria" pitchFamily="2" charset="-78"/>
                </a:rPr>
                <a:t>عرف كلينجر Klenger البحث العلمي على أنه نظام متسق ومسيطر وتجريبي وتحقيق نقدي حول فروض العلاقات بين الظواهر.</a:t>
              </a:r>
              <a:endParaRPr lang="en-US" dirty="0">
                <a:latin typeface="Alexandria" pitchFamily="2" charset="-78"/>
                <a:cs typeface="Alexandria" pitchFamily="2" charset="-78"/>
              </a:endParaRPr>
            </a:p>
          </p:txBody>
        </p:sp>
        <p:sp>
          <p:nvSpPr>
            <p:cNvPr id="16" name="Text 10">
              <a:extLst>
                <a:ext uri="{FF2B5EF4-FFF2-40B4-BE49-F238E27FC236}">
                  <a16:creationId xmlns:a16="http://schemas.microsoft.com/office/drawing/2014/main" id="{0FBC74B5-D535-00DD-A26E-D9F13A411961}"/>
                </a:ext>
              </a:extLst>
            </p:cNvPr>
            <p:cNvSpPr/>
            <p:nvPr/>
          </p:nvSpPr>
          <p:spPr>
            <a:xfrm>
              <a:off x="6280190" y="7451458"/>
              <a:ext cx="7556421" cy="635079"/>
            </a:xfrm>
            <a:prstGeom prst="rect">
              <a:avLst/>
            </a:prstGeom>
            <a:noFill/>
            <a:ln/>
          </p:spPr>
          <p:txBody>
            <a:bodyPr wrap="square" lIns="0" tIns="0" rIns="0" bIns="0" rtlCol="0" anchor="t"/>
            <a:lstStyle/>
            <a:p>
              <a:pPr marL="0" indent="0" algn="just" rtl="1">
                <a:lnSpc>
                  <a:spcPts val="2500"/>
                </a:lnSpc>
                <a:buNone/>
              </a:pPr>
              <a:endParaRPr lang="en-US" dirty="0">
                <a:latin typeface="Alexandria" pitchFamily="2" charset="-78"/>
                <a:cs typeface="Alexandria" pitchFamily="2" charset="-78"/>
              </a:endParaRPr>
            </a:p>
          </p:txBody>
        </p:sp>
        <p:sp>
          <p:nvSpPr>
            <p:cNvPr id="17" name="Text 11">
              <a:extLst>
                <a:ext uri="{FF2B5EF4-FFF2-40B4-BE49-F238E27FC236}">
                  <a16:creationId xmlns:a16="http://schemas.microsoft.com/office/drawing/2014/main" id="{E1081577-1FAB-FAEA-AA9A-4C9A906FF757}"/>
                </a:ext>
              </a:extLst>
            </p:cNvPr>
            <p:cNvSpPr/>
            <p:nvPr/>
          </p:nvSpPr>
          <p:spPr>
            <a:xfrm>
              <a:off x="8657398" y="5513516"/>
              <a:ext cx="5042911" cy="635078"/>
            </a:xfrm>
            <a:prstGeom prst="rect">
              <a:avLst/>
            </a:prstGeom>
            <a:noFill/>
            <a:ln/>
          </p:spPr>
          <p:txBody>
            <a:bodyPr wrap="square" lIns="0" tIns="0" rIns="0" bIns="0" rtlCol="0" anchor="t"/>
            <a:lstStyle/>
            <a:p>
              <a:pPr marL="0" indent="0" algn="just" rtl="1">
                <a:lnSpc>
                  <a:spcPts val="2500"/>
                </a:lnSpc>
                <a:buNone/>
              </a:pPr>
              <a:endParaRPr lang="en-US" dirty="0">
                <a:latin typeface="Alexandria" pitchFamily="2" charset="-78"/>
                <a:cs typeface="Alexandria" pitchFamily="2" charset="-78"/>
              </a:endParaRPr>
            </a:p>
          </p:txBody>
        </p:sp>
      </p:grpSp>
      <p:sp>
        <p:nvSpPr>
          <p:cNvPr id="18" name="Shape 1">
            <a:extLst>
              <a:ext uri="{FF2B5EF4-FFF2-40B4-BE49-F238E27FC236}">
                <a16:creationId xmlns:a16="http://schemas.microsoft.com/office/drawing/2014/main" id="{62CE4625-B8CA-5E44-E3F1-9880B5AA0012}"/>
              </a:ext>
            </a:extLst>
          </p:cNvPr>
          <p:cNvSpPr/>
          <p:nvPr/>
        </p:nvSpPr>
        <p:spPr>
          <a:xfrm>
            <a:off x="6247566" y="4541929"/>
            <a:ext cx="4970117" cy="1507578"/>
          </a:xfrm>
          <a:prstGeom prst="roundRect">
            <a:avLst>
              <a:gd name="adj" fmla="val 3948"/>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19" name="Shape 1">
            <a:extLst>
              <a:ext uri="{FF2B5EF4-FFF2-40B4-BE49-F238E27FC236}">
                <a16:creationId xmlns:a16="http://schemas.microsoft.com/office/drawing/2014/main" id="{582D8593-3E3F-BA99-D80B-6DA5F05C01B6}"/>
              </a:ext>
            </a:extLst>
          </p:cNvPr>
          <p:cNvSpPr/>
          <p:nvPr/>
        </p:nvSpPr>
        <p:spPr>
          <a:xfrm>
            <a:off x="836335" y="4547672"/>
            <a:ext cx="5099070" cy="1459255"/>
          </a:xfrm>
          <a:prstGeom prst="roundRect">
            <a:avLst>
              <a:gd name="adj" fmla="val 3948"/>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20" name="TextBox 19">
            <a:extLst>
              <a:ext uri="{FF2B5EF4-FFF2-40B4-BE49-F238E27FC236}">
                <a16:creationId xmlns:a16="http://schemas.microsoft.com/office/drawing/2014/main" id="{AEC6C584-9193-CACF-8236-44F7BCB35356}"/>
              </a:ext>
            </a:extLst>
          </p:cNvPr>
          <p:cNvSpPr txBox="1"/>
          <p:nvPr/>
        </p:nvSpPr>
        <p:spPr>
          <a:xfrm>
            <a:off x="6257171" y="4697918"/>
            <a:ext cx="4870073" cy="1030988"/>
          </a:xfrm>
          <a:prstGeom prst="rect">
            <a:avLst/>
          </a:prstGeom>
          <a:noFill/>
        </p:spPr>
        <p:txBody>
          <a:bodyPr wrap="square" rtlCol="0">
            <a:spAutoFit/>
          </a:bodyPr>
          <a:lstStyle/>
          <a:p>
            <a:pPr algn="just" rtl="1">
              <a:lnSpc>
                <a:spcPts val="2500"/>
              </a:lnSpc>
            </a:pPr>
            <a:r>
              <a:rPr lang="ar-EG">
                <a:solidFill>
                  <a:srgbClr val="5B5F71"/>
                </a:solidFill>
                <a:latin typeface="Alexandria" pitchFamily="2" charset="-78"/>
                <a:ea typeface="Instrument Sans Medium" pitchFamily="34" charset="-122"/>
                <a:cs typeface="Alexandria" pitchFamily="2" charset="-78"/>
              </a:rPr>
              <a:t>و</a:t>
            </a:r>
            <a:r>
              <a:rPr lang="en-US">
                <a:solidFill>
                  <a:srgbClr val="5B5F71"/>
                </a:solidFill>
                <a:latin typeface="Alexandria" pitchFamily="2" charset="-78"/>
                <a:ea typeface="Instrument Sans Medium" pitchFamily="34" charset="-122"/>
                <a:cs typeface="Alexandria" pitchFamily="2" charset="-78"/>
              </a:rPr>
              <a:t>هو عملية منظمة لبناء المعرفة من خلال جمع وتحليل البيانات بطريقة موضوعية ومنهجية تستند إلى الأدلة والبراهين.</a:t>
            </a:r>
            <a:endParaRPr lang="en-US" dirty="0">
              <a:latin typeface="Alexandria" pitchFamily="2" charset="-78"/>
              <a:cs typeface="Alexandria" pitchFamily="2" charset="-78"/>
            </a:endParaRPr>
          </a:p>
        </p:txBody>
      </p:sp>
      <p:sp>
        <p:nvSpPr>
          <p:cNvPr id="21" name="TextBox 20">
            <a:extLst>
              <a:ext uri="{FF2B5EF4-FFF2-40B4-BE49-F238E27FC236}">
                <a16:creationId xmlns:a16="http://schemas.microsoft.com/office/drawing/2014/main" id="{A2B5DA7A-E145-C609-681C-2190AD88F21E}"/>
              </a:ext>
            </a:extLst>
          </p:cNvPr>
          <p:cNvSpPr txBox="1"/>
          <p:nvPr/>
        </p:nvSpPr>
        <p:spPr>
          <a:xfrm>
            <a:off x="942308" y="4697918"/>
            <a:ext cx="4773005" cy="1351588"/>
          </a:xfrm>
          <a:prstGeom prst="rect">
            <a:avLst/>
          </a:prstGeom>
          <a:noFill/>
        </p:spPr>
        <p:txBody>
          <a:bodyPr wrap="square" rtlCol="0">
            <a:spAutoFit/>
          </a:bodyPr>
          <a:lstStyle/>
          <a:p>
            <a:pPr algn="just" rtl="1">
              <a:lnSpc>
                <a:spcPts val="2500"/>
              </a:lnSpc>
            </a:pPr>
            <a:r>
              <a:rPr lang="ar-EG">
                <a:solidFill>
                  <a:srgbClr val="5B5F71"/>
                </a:solidFill>
                <a:latin typeface="Alexandria" pitchFamily="2" charset="-78"/>
                <a:ea typeface="Instrument Sans Medium" pitchFamily="34" charset="-122"/>
                <a:cs typeface="Alexandria" pitchFamily="2" charset="-78"/>
              </a:rPr>
              <a:t>و</a:t>
            </a:r>
            <a:r>
              <a:rPr lang="en-US">
                <a:solidFill>
                  <a:srgbClr val="5B5F71"/>
                </a:solidFill>
                <a:latin typeface="Alexandria" pitchFamily="2" charset="-78"/>
                <a:ea typeface="Instrument Sans Medium" pitchFamily="34" charset="-122"/>
                <a:cs typeface="Alexandria" pitchFamily="2" charset="-78"/>
              </a:rPr>
              <a:t>هو عملية منظمة ومنهجية لجمع المعلومات والبيانات وتحليلها وتفسيرها بهدف الوصول إلى نتائج أو حلول لمشكلة محددة أو للإجابة عن تساؤل ما.</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4580184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المفهوم الشامل للبحث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8">
            <a:extLst>
              <a:ext uri="{FF2B5EF4-FFF2-40B4-BE49-F238E27FC236}">
                <a16:creationId xmlns:a16="http://schemas.microsoft.com/office/drawing/2014/main" id="{7527C14A-2434-2D8F-D686-1CADC7DC5092}"/>
              </a:ext>
            </a:extLst>
          </p:cNvPr>
          <p:cNvGrpSpPr/>
          <p:nvPr/>
        </p:nvGrpSpPr>
        <p:grpSpPr>
          <a:xfrm>
            <a:off x="942308" y="1962615"/>
            <a:ext cx="10307383" cy="3959990"/>
            <a:chOff x="697587" y="2348032"/>
            <a:chExt cx="7748826" cy="4451270"/>
          </a:xfrm>
        </p:grpSpPr>
        <p:sp>
          <p:nvSpPr>
            <p:cNvPr id="11" name="Shape 1">
              <a:extLst>
                <a:ext uri="{FF2B5EF4-FFF2-40B4-BE49-F238E27FC236}">
                  <a16:creationId xmlns:a16="http://schemas.microsoft.com/office/drawing/2014/main" id="{CEB7CBF7-99AE-7EF2-CBD9-4F1BC7E268E7}"/>
                </a:ext>
              </a:extLst>
            </p:cNvPr>
            <p:cNvSpPr/>
            <p:nvPr/>
          </p:nvSpPr>
          <p:spPr>
            <a:xfrm>
              <a:off x="4671179" y="2444234"/>
              <a:ext cx="3679031" cy="2347793"/>
            </a:xfrm>
            <a:prstGeom prst="roundRect">
              <a:avLst>
                <a:gd name="adj" fmla="val 3551"/>
              </a:avLst>
            </a:prstGeom>
            <a:solidFill>
              <a:srgbClr val="FFFFFF">
                <a:alpha val="95000"/>
              </a:srgbClr>
            </a:solidFill>
            <a:ln w="22860">
              <a:solidFill>
                <a:srgbClr val="C8C9CF"/>
              </a:solidFill>
              <a:prstDash val="solid"/>
            </a:ln>
          </p:spPr>
          <p:txBody>
            <a:bodyPr/>
            <a:lstStyle/>
            <a:p>
              <a:pPr algn="just"/>
              <a:endParaRPr lang="en-US">
                <a:latin typeface="Alexandria" pitchFamily="2" charset="-78"/>
                <a:cs typeface="Alexandria" pitchFamily="2" charset="-78"/>
              </a:endParaRPr>
            </a:p>
          </p:txBody>
        </p:sp>
        <p:pic>
          <p:nvPicPr>
            <p:cNvPr id="12" name="Image 1" descr="preencoded.png">
              <a:extLst>
                <a:ext uri="{FF2B5EF4-FFF2-40B4-BE49-F238E27FC236}">
                  <a16:creationId xmlns:a16="http://schemas.microsoft.com/office/drawing/2014/main" id="{8EA57E67-EA7C-9CA5-547F-E4A729CF1233}"/>
                </a:ext>
              </a:extLst>
            </p:cNvPr>
            <p:cNvPicPr>
              <a:picLocks noChangeAspect="1"/>
            </p:cNvPicPr>
            <p:nvPr/>
          </p:nvPicPr>
          <p:blipFill>
            <a:blip r:embed="rId3"/>
            <a:stretch>
              <a:fillRect/>
            </a:stretch>
          </p:blipFill>
          <p:spPr>
            <a:xfrm>
              <a:off x="4574977" y="2348032"/>
              <a:ext cx="238125" cy="238125"/>
            </a:xfrm>
            <a:prstGeom prst="rect">
              <a:avLst/>
            </a:prstGeom>
          </p:spPr>
        </p:pic>
        <p:pic>
          <p:nvPicPr>
            <p:cNvPr id="13" name="Image 2" descr="preencoded.png">
              <a:extLst>
                <a:ext uri="{FF2B5EF4-FFF2-40B4-BE49-F238E27FC236}">
                  <a16:creationId xmlns:a16="http://schemas.microsoft.com/office/drawing/2014/main" id="{9349234D-53B1-E52E-2D69-184E2B25E041}"/>
                </a:ext>
              </a:extLst>
            </p:cNvPr>
            <p:cNvPicPr>
              <a:picLocks noChangeAspect="1"/>
            </p:cNvPicPr>
            <p:nvPr/>
          </p:nvPicPr>
          <p:blipFill>
            <a:blip r:embed="rId3"/>
            <a:stretch>
              <a:fillRect/>
            </a:stretch>
          </p:blipFill>
          <p:spPr>
            <a:xfrm>
              <a:off x="8208288" y="4650105"/>
              <a:ext cx="238125" cy="238125"/>
            </a:xfrm>
            <a:prstGeom prst="rect">
              <a:avLst/>
            </a:prstGeom>
          </p:spPr>
        </p:pic>
        <p:sp>
          <p:nvSpPr>
            <p:cNvPr id="14" name="Text 2">
              <a:extLst>
                <a:ext uri="{FF2B5EF4-FFF2-40B4-BE49-F238E27FC236}">
                  <a16:creationId xmlns:a16="http://schemas.microsoft.com/office/drawing/2014/main" id="{A80B69AC-5F24-BAF7-C8E8-ED03B94FDFC0}"/>
                </a:ext>
              </a:extLst>
            </p:cNvPr>
            <p:cNvSpPr/>
            <p:nvPr/>
          </p:nvSpPr>
          <p:spPr>
            <a:xfrm>
              <a:off x="4991695" y="2764750"/>
              <a:ext cx="3037999" cy="317540"/>
            </a:xfrm>
            <a:prstGeom prst="rect">
              <a:avLst/>
            </a:prstGeom>
            <a:noFill/>
            <a:ln/>
          </p:spPr>
          <p:txBody>
            <a:bodyPr wrap="none" lIns="0" tIns="0" rIns="0" bIns="0" rtlCol="0" anchor="t"/>
            <a:lstStyle/>
            <a:p>
              <a:pPr marL="0" indent="0" algn="ctr" rtl="1">
                <a:lnSpc>
                  <a:spcPts val="2500"/>
                </a:lnSpc>
                <a:buNone/>
              </a:pPr>
              <a:r>
                <a:rPr lang="en-US" b="1" dirty="0">
                  <a:solidFill>
                    <a:srgbClr val="5B5F71"/>
                  </a:solidFill>
                  <a:latin typeface="Alexandria" pitchFamily="2" charset="-78"/>
                  <a:ea typeface="Instrument Sans Medium" pitchFamily="34" charset="-122"/>
                  <a:cs typeface="Alexandria" pitchFamily="2" charset="-78"/>
                </a:rPr>
                <a:t>تعريف أكاديمي</a:t>
              </a:r>
              <a:endParaRPr lang="en-US" dirty="0">
                <a:latin typeface="Alexandria" pitchFamily="2" charset="-78"/>
                <a:cs typeface="Alexandria" pitchFamily="2" charset="-78"/>
              </a:endParaRPr>
            </a:p>
          </p:txBody>
        </p:sp>
        <p:sp>
          <p:nvSpPr>
            <p:cNvPr id="15" name="Text 3">
              <a:extLst>
                <a:ext uri="{FF2B5EF4-FFF2-40B4-BE49-F238E27FC236}">
                  <a16:creationId xmlns:a16="http://schemas.microsoft.com/office/drawing/2014/main" id="{57AB5780-E4C3-3242-ADD5-70402742BB8F}"/>
                </a:ext>
              </a:extLst>
            </p:cNvPr>
            <p:cNvSpPr/>
            <p:nvPr/>
          </p:nvSpPr>
          <p:spPr>
            <a:xfrm>
              <a:off x="4991695" y="3201353"/>
              <a:ext cx="3037999" cy="1270159"/>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"البحث العلمي هو الاستقصاء المنظم للظواهر بهدف اكتشاف الحقائق وتفسير العلاقات بينها باستخدام الطرق العلمية المقبولة"</a:t>
              </a:r>
              <a:endParaRPr lang="en-US" dirty="0">
                <a:latin typeface="Alexandria" pitchFamily="2" charset="-78"/>
                <a:cs typeface="Alexandria" pitchFamily="2" charset="-78"/>
              </a:endParaRPr>
            </a:p>
          </p:txBody>
        </p:sp>
        <p:sp>
          <p:nvSpPr>
            <p:cNvPr id="16" name="Shape 4">
              <a:extLst>
                <a:ext uri="{FF2B5EF4-FFF2-40B4-BE49-F238E27FC236}">
                  <a16:creationId xmlns:a16="http://schemas.microsoft.com/office/drawing/2014/main" id="{1B460240-0EA1-DA5D-761A-063BCB9E7661}"/>
                </a:ext>
              </a:extLst>
            </p:cNvPr>
            <p:cNvSpPr/>
            <p:nvPr/>
          </p:nvSpPr>
          <p:spPr>
            <a:xfrm>
              <a:off x="793790" y="2444234"/>
              <a:ext cx="3679031" cy="2347793"/>
            </a:xfrm>
            <a:prstGeom prst="roundRect">
              <a:avLst>
                <a:gd name="adj" fmla="val 3551"/>
              </a:avLst>
            </a:prstGeom>
            <a:solidFill>
              <a:srgbClr val="FFFFFF">
                <a:alpha val="95000"/>
              </a:srgbClr>
            </a:solidFill>
            <a:ln w="22860">
              <a:solidFill>
                <a:srgbClr val="C8C9CF"/>
              </a:solidFill>
              <a:prstDash val="solid"/>
            </a:ln>
          </p:spPr>
          <p:txBody>
            <a:bodyPr/>
            <a:lstStyle/>
            <a:p>
              <a:pPr algn="just"/>
              <a:endParaRPr lang="en-US">
                <a:latin typeface="Alexandria" pitchFamily="2" charset="-78"/>
                <a:cs typeface="Alexandria" pitchFamily="2" charset="-78"/>
              </a:endParaRPr>
            </a:p>
          </p:txBody>
        </p:sp>
        <p:pic>
          <p:nvPicPr>
            <p:cNvPr id="17" name="Image 3" descr="preencoded.png">
              <a:extLst>
                <a:ext uri="{FF2B5EF4-FFF2-40B4-BE49-F238E27FC236}">
                  <a16:creationId xmlns:a16="http://schemas.microsoft.com/office/drawing/2014/main" id="{2ADF5A69-C1A1-7916-FB7F-7F485DA7B0F4}"/>
                </a:ext>
              </a:extLst>
            </p:cNvPr>
            <p:cNvPicPr>
              <a:picLocks noChangeAspect="1"/>
            </p:cNvPicPr>
            <p:nvPr/>
          </p:nvPicPr>
          <p:blipFill>
            <a:blip r:embed="rId3"/>
            <a:stretch>
              <a:fillRect/>
            </a:stretch>
          </p:blipFill>
          <p:spPr>
            <a:xfrm>
              <a:off x="697587" y="2348032"/>
              <a:ext cx="238125" cy="238125"/>
            </a:xfrm>
            <a:prstGeom prst="rect">
              <a:avLst/>
            </a:prstGeom>
          </p:spPr>
        </p:pic>
        <p:pic>
          <p:nvPicPr>
            <p:cNvPr id="18" name="Image 4" descr="preencoded.png">
              <a:extLst>
                <a:ext uri="{FF2B5EF4-FFF2-40B4-BE49-F238E27FC236}">
                  <a16:creationId xmlns:a16="http://schemas.microsoft.com/office/drawing/2014/main" id="{6B35705C-024B-C836-7A2F-06F552ABA87C}"/>
                </a:ext>
              </a:extLst>
            </p:cNvPr>
            <p:cNvPicPr>
              <a:picLocks noChangeAspect="1"/>
            </p:cNvPicPr>
            <p:nvPr/>
          </p:nvPicPr>
          <p:blipFill>
            <a:blip r:embed="rId3"/>
            <a:stretch>
              <a:fillRect/>
            </a:stretch>
          </p:blipFill>
          <p:spPr>
            <a:xfrm>
              <a:off x="4330898" y="4650105"/>
              <a:ext cx="238125" cy="238125"/>
            </a:xfrm>
            <a:prstGeom prst="rect">
              <a:avLst/>
            </a:prstGeom>
          </p:spPr>
        </p:pic>
        <p:sp>
          <p:nvSpPr>
            <p:cNvPr id="19" name="Text 5">
              <a:extLst>
                <a:ext uri="{FF2B5EF4-FFF2-40B4-BE49-F238E27FC236}">
                  <a16:creationId xmlns:a16="http://schemas.microsoft.com/office/drawing/2014/main" id="{3254A0FE-D2FA-D93C-5283-231FF7BD1A4D}"/>
                </a:ext>
              </a:extLst>
            </p:cNvPr>
            <p:cNvSpPr/>
            <p:nvPr/>
          </p:nvSpPr>
          <p:spPr>
            <a:xfrm>
              <a:off x="1114306" y="2764750"/>
              <a:ext cx="3037999" cy="317540"/>
            </a:xfrm>
            <a:prstGeom prst="rect">
              <a:avLst/>
            </a:prstGeom>
            <a:noFill/>
            <a:ln/>
          </p:spPr>
          <p:txBody>
            <a:bodyPr wrap="none" lIns="0" tIns="0" rIns="0" bIns="0" rtlCol="0" anchor="t"/>
            <a:lstStyle/>
            <a:p>
              <a:pPr marL="0" indent="0" algn="ctr" rtl="1">
                <a:lnSpc>
                  <a:spcPts val="2500"/>
                </a:lnSpc>
                <a:buNone/>
              </a:pPr>
              <a:r>
                <a:rPr lang="en-US" b="1" dirty="0">
                  <a:solidFill>
                    <a:srgbClr val="5B5F71"/>
                  </a:solidFill>
                  <a:latin typeface="Alexandria" pitchFamily="2" charset="-78"/>
                  <a:ea typeface="Instrument Sans Medium" pitchFamily="34" charset="-122"/>
                  <a:cs typeface="Alexandria" pitchFamily="2" charset="-78"/>
                </a:rPr>
                <a:t>تعريف إجرائي</a:t>
              </a:r>
              <a:endParaRPr lang="en-US" dirty="0">
                <a:latin typeface="Alexandria" pitchFamily="2" charset="-78"/>
                <a:cs typeface="Alexandria" pitchFamily="2" charset="-78"/>
              </a:endParaRPr>
            </a:p>
          </p:txBody>
        </p:sp>
        <p:sp>
          <p:nvSpPr>
            <p:cNvPr id="20" name="Text 6">
              <a:extLst>
                <a:ext uri="{FF2B5EF4-FFF2-40B4-BE49-F238E27FC236}">
                  <a16:creationId xmlns:a16="http://schemas.microsoft.com/office/drawing/2014/main" id="{6B8CAC4C-4901-1465-FBFD-ED9C52F9B0CB}"/>
                </a:ext>
              </a:extLst>
            </p:cNvPr>
            <p:cNvSpPr/>
            <p:nvPr/>
          </p:nvSpPr>
          <p:spPr>
            <a:xfrm>
              <a:off x="1114306" y="3201353"/>
              <a:ext cx="3037999" cy="1270159"/>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"عملية تجميع المعلومات وتنظيمها وتحليلها للوصول إلى حلول للمشكلات أو إجابات للتساؤلات المطروحة في مجال معين"</a:t>
              </a:r>
              <a:endParaRPr lang="en-US" dirty="0">
                <a:latin typeface="Alexandria" pitchFamily="2" charset="-78"/>
                <a:cs typeface="Alexandria" pitchFamily="2" charset="-78"/>
              </a:endParaRPr>
            </a:p>
          </p:txBody>
        </p:sp>
        <p:sp>
          <p:nvSpPr>
            <p:cNvPr id="21" name="Shape 7">
              <a:extLst>
                <a:ext uri="{FF2B5EF4-FFF2-40B4-BE49-F238E27FC236}">
                  <a16:creationId xmlns:a16="http://schemas.microsoft.com/office/drawing/2014/main" id="{4B5C93DE-A247-ABF6-3F1E-A2093F2E38B1}"/>
                </a:ext>
              </a:extLst>
            </p:cNvPr>
            <p:cNvSpPr/>
            <p:nvPr/>
          </p:nvSpPr>
          <p:spPr>
            <a:xfrm>
              <a:off x="793790" y="4990386"/>
              <a:ext cx="7556421" cy="1712714"/>
            </a:xfrm>
            <a:prstGeom prst="roundRect">
              <a:avLst>
                <a:gd name="adj" fmla="val 4867"/>
              </a:avLst>
            </a:prstGeom>
            <a:solidFill>
              <a:srgbClr val="FFFFFF">
                <a:alpha val="95000"/>
              </a:srgbClr>
            </a:solidFill>
            <a:ln w="22860">
              <a:solidFill>
                <a:srgbClr val="C8C9CF"/>
              </a:solidFill>
              <a:prstDash val="solid"/>
            </a:ln>
          </p:spPr>
          <p:txBody>
            <a:bodyPr/>
            <a:lstStyle/>
            <a:p>
              <a:pPr algn="just"/>
              <a:endParaRPr lang="en-US">
                <a:latin typeface="Alexandria" pitchFamily="2" charset="-78"/>
                <a:cs typeface="Alexandria" pitchFamily="2" charset="-78"/>
              </a:endParaRPr>
            </a:p>
          </p:txBody>
        </p:sp>
        <p:pic>
          <p:nvPicPr>
            <p:cNvPr id="22" name="Image 5" descr="preencoded.png">
              <a:extLst>
                <a:ext uri="{FF2B5EF4-FFF2-40B4-BE49-F238E27FC236}">
                  <a16:creationId xmlns:a16="http://schemas.microsoft.com/office/drawing/2014/main" id="{C9240EA6-4784-E2A7-3394-F05580C8AF58}"/>
                </a:ext>
              </a:extLst>
            </p:cNvPr>
            <p:cNvPicPr>
              <a:picLocks noChangeAspect="1"/>
            </p:cNvPicPr>
            <p:nvPr/>
          </p:nvPicPr>
          <p:blipFill>
            <a:blip r:embed="rId3"/>
            <a:stretch>
              <a:fillRect/>
            </a:stretch>
          </p:blipFill>
          <p:spPr>
            <a:xfrm>
              <a:off x="697587" y="4894183"/>
              <a:ext cx="238125" cy="238125"/>
            </a:xfrm>
            <a:prstGeom prst="rect">
              <a:avLst/>
            </a:prstGeom>
          </p:spPr>
        </p:pic>
        <p:pic>
          <p:nvPicPr>
            <p:cNvPr id="23" name="Image 6" descr="preencoded.png">
              <a:extLst>
                <a:ext uri="{FF2B5EF4-FFF2-40B4-BE49-F238E27FC236}">
                  <a16:creationId xmlns:a16="http://schemas.microsoft.com/office/drawing/2014/main" id="{AA9E7535-A042-476C-870A-4C356224D3EF}"/>
                </a:ext>
              </a:extLst>
            </p:cNvPr>
            <p:cNvPicPr>
              <a:picLocks noChangeAspect="1"/>
            </p:cNvPicPr>
            <p:nvPr/>
          </p:nvPicPr>
          <p:blipFill>
            <a:blip r:embed="rId3"/>
            <a:stretch>
              <a:fillRect/>
            </a:stretch>
          </p:blipFill>
          <p:spPr>
            <a:xfrm>
              <a:off x="8208288" y="6561177"/>
              <a:ext cx="238125" cy="238125"/>
            </a:xfrm>
            <a:prstGeom prst="rect">
              <a:avLst/>
            </a:prstGeom>
          </p:spPr>
        </p:pic>
        <p:sp>
          <p:nvSpPr>
            <p:cNvPr id="24" name="Text 8">
              <a:extLst>
                <a:ext uri="{FF2B5EF4-FFF2-40B4-BE49-F238E27FC236}">
                  <a16:creationId xmlns:a16="http://schemas.microsoft.com/office/drawing/2014/main" id="{FB2D99BA-4E0B-F771-A78F-C93310C927D9}"/>
                </a:ext>
              </a:extLst>
            </p:cNvPr>
            <p:cNvSpPr/>
            <p:nvPr/>
          </p:nvSpPr>
          <p:spPr>
            <a:xfrm>
              <a:off x="1114306" y="5310902"/>
              <a:ext cx="6915388" cy="317540"/>
            </a:xfrm>
            <a:prstGeom prst="rect">
              <a:avLst/>
            </a:prstGeom>
            <a:noFill/>
            <a:ln/>
          </p:spPr>
          <p:txBody>
            <a:bodyPr wrap="none" lIns="0" tIns="0" rIns="0" bIns="0" rtlCol="0" anchor="t"/>
            <a:lstStyle/>
            <a:p>
              <a:pPr marL="0" indent="0" algn="ctr" rtl="1">
                <a:lnSpc>
                  <a:spcPts val="2500"/>
                </a:lnSpc>
                <a:buNone/>
              </a:pPr>
              <a:r>
                <a:rPr lang="en-US" b="1" dirty="0">
                  <a:solidFill>
                    <a:srgbClr val="5B5F71"/>
                  </a:solidFill>
                  <a:latin typeface="Alexandria" pitchFamily="2" charset="-78"/>
                  <a:ea typeface="Instrument Sans Medium" pitchFamily="34" charset="-122"/>
                  <a:cs typeface="Alexandria" pitchFamily="2" charset="-78"/>
                </a:rPr>
                <a:t>تعريف تطبيقي</a:t>
              </a:r>
              <a:endParaRPr lang="en-US" dirty="0">
                <a:latin typeface="Alexandria" pitchFamily="2" charset="-78"/>
                <a:cs typeface="Alexandria" pitchFamily="2" charset="-78"/>
              </a:endParaRPr>
            </a:p>
          </p:txBody>
        </p:sp>
        <p:sp>
          <p:nvSpPr>
            <p:cNvPr id="26" name="Text 9">
              <a:extLst>
                <a:ext uri="{FF2B5EF4-FFF2-40B4-BE49-F238E27FC236}">
                  <a16:creationId xmlns:a16="http://schemas.microsoft.com/office/drawing/2014/main" id="{43C351CE-3952-79D8-D622-B6D07F964AA1}"/>
                </a:ext>
              </a:extLst>
            </p:cNvPr>
            <p:cNvSpPr/>
            <p:nvPr/>
          </p:nvSpPr>
          <p:spPr>
            <a:xfrm>
              <a:off x="1003552" y="5747504"/>
              <a:ext cx="7204736" cy="635079"/>
            </a:xfrm>
            <a:prstGeom prst="rect">
              <a:avLst/>
            </a:prstGeom>
            <a:noFill/>
            <a:ln/>
          </p:spPr>
          <p:txBody>
            <a:bodyPr wrap="square" lIns="0" tIns="0" rIns="0" bIns="0" rtlCol="0" anchor="t"/>
            <a:lstStyle/>
            <a:p>
              <a:pPr marL="0" indent="0" algn="ctr" rtl="1">
                <a:lnSpc>
                  <a:spcPts val="2500"/>
                </a:lnSpc>
                <a:buNone/>
              </a:pPr>
              <a:r>
                <a:rPr lang="en-US" dirty="0">
                  <a:solidFill>
                    <a:srgbClr val="5B5F71"/>
                  </a:solidFill>
                  <a:latin typeface="Alexandria" pitchFamily="2" charset="-78"/>
                  <a:ea typeface="Instrument Sans Medium" pitchFamily="34" charset="-122"/>
                  <a:cs typeface="Alexandria" pitchFamily="2" charset="-78"/>
                </a:rPr>
                <a:t>"نشاط علمي يهدف إلى تطوير المعرفة النظرية والعملية من خلال الدراسة الميدانية والتحليل العلمي للبيانات"</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316911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0AFD11-E601-3078-EA85-6F6AA7A814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624B75-824F-9D72-8E3F-D22087E6DD6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8462DE9-AA5C-9495-9BCB-D87C4DEDB314}"/>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المفهوم الشامل للبحث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2DCF7E3-3CE2-2563-B783-5039221414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4700B4-9324-2572-D98F-1B9E1F27316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6A6A24-6DA7-72BE-2893-7D0A4824229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2D96505-F2C8-5DA1-AC7E-1A16472A5C55}"/>
              </a:ext>
            </a:extLst>
          </p:cNvPr>
          <p:cNvSpPr txBox="1"/>
          <p:nvPr/>
        </p:nvSpPr>
        <p:spPr>
          <a:xfrm>
            <a:off x="827963" y="2303595"/>
            <a:ext cx="8079360" cy="3467039"/>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يمكن تعريف البحث العلمي بشكل أكثر تفصيلاً على أنه: دراسة منظمة ومنهجية تستخدم طرقًا علمية محددة لجمع البيانات والحقائق المتعلقة بمشكلة ما أو ظاهرة معينة. وتحليل هذه البيانات والحقائق باستخدام أساليب إحصائية ومنطقية للوصول إلى استنتاجات أو حلول للمشكلة موضع الدراسة. ويتميز بالموضوعية وعدم التحيز، من خلال الالتزام بالدقة واتباع المناهج العلمية في كل خطوات ومراحل البحث. ويهدف إلى إنتاج معرفة جديدة أو تطوير المعارف الحالية أو حل المشكلات العملية. وتخضع نتائجه وتوصياته إلى الاختبار والتقويم من قبل الباحثين.</a:t>
            </a:r>
          </a:p>
        </p:txBody>
      </p:sp>
      <p:sp>
        <p:nvSpPr>
          <p:cNvPr id="4" name="TextBox 3">
            <a:extLst>
              <a:ext uri="{FF2B5EF4-FFF2-40B4-BE49-F238E27FC236}">
                <a16:creationId xmlns:a16="http://schemas.microsoft.com/office/drawing/2014/main" id="{B5D5271E-14A3-2181-B44A-0BB553AE38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E90C359-32DB-F980-62BA-6DC15E6F0A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77D7106-6866-4828-72EE-1523335653DA}"/>
              </a:ext>
            </a:extLst>
          </p:cNvPr>
          <p:cNvPicPr>
            <a:picLocks noChangeAspect="1"/>
          </p:cNvPicPr>
          <p:nvPr/>
        </p:nvPicPr>
        <p:blipFill>
          <a:blip r:embed="rId3"/>
          <a:stretch>
            <a:fillRect/>
          </a:stretch>
        </p:blipFill>
        <p:spPr>
          <a:xfrm>
            <a:off x="9052677" y="2393853"/>
            <a:ext cx="2311360" cy="3467039"/>
          </a:xfrm>
          <a:prstGeom prst="rect">
            <a:avLst/>
          </a:prstGeom>
        </p:spPr>
      </p:pic>
    </p:spTree>
    <p:extLst>
      <p:ext uri="{BB962C8B-B14F-4D97-AF65-F5344CB8AC3E}">
        <p14:creationId xmlns:p14="http://schemas.microsoft.com/office/powerpoint/2010/main" val="15450777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9367D2-82D2-93D9-DA23-B020DEBEC2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73EF36-1C1A-8DF3-54E4-69C5C691067E}"/>
              </a:ext>
            </a:extLst>
          </p:cNvPr>
          <p:cNvSpPr/>
          <p:nvPr/>
        </p:nvSpPr>
        <p:spPr>
          <a:xfrm>
            <a:off x="122663" y="1277417"/>
            <a:ext cx="11861327" cy="47888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4F9D8BC-6910-696D-AD2E-3EE11B953911}"/>
              </a:ext>
            </a:extLst>
          </p:cNvPr>
          <p:cNvSpPr txBox="1"/>
          <p:nvPr/>
        </p:nvSpPr>
        <p:spPr>
          <a:xfrm>
            <a:off x="4039435" y="310982"/>
            <a:ext cx="4466460" cy="400110"/>
          </a:xfrm>
          <a:prstGeom prst="rect">
            <a:avLst/>
          </a:prstGeom>
          <a:noFill/>
        </p:spPr>
        <p:txBody>
          <a:bodyPr wrap="square" rtlCol="0">
            <a:spAutoFit/>
          </a:bodyPr>
          <a:lstStyle/>
          <a:p>
            <a:pPr algn="ctr"/>
            <a:r>
              <a:rPr lang="ar-EG" sz="2000" b="1">
                <a:latin typeface="Alexandria" pitchFamily="2" charset="-78"/>
                <a:cs typeface="Alexandria" pitchFamily="2" charset="-78"/>
              </a:rPr>
              <a:t>خصائص البحث العلمي الأساسية</a:t>
            </a:r>
            <a:endParaRPr lang="ar-EG"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CB8CF22-A739-8359-C9A1-131664715DA3}"/>
              </a:ext>
            </a:extLst>
          </p:cNvPr>
          <p:cNvSpPr/>
          <p:nvPr/>
        </p:nvSpPr>
        <p:spPr>
          <a:xfrm>
            <a:off x="717377" y="1418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E9448A-E2A3-D564-8264-A87B9EB2D6E1}"/>
              </a:ext>
            </a:extLst>
          </p:cNvPr>
          <p:cNvSpPr txBox="1"/>
          <p:nvPr/>
        </p:nvSpPr>
        <p:spPr>
          <a:xfrm>
            <a:off x="810979" y="2945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15064DF-5A27-B347-412B-1ACD8B758196}"/>
              </a:ext>
            </a:extLst>
          </p:cNvPr>
          <p:cNvSpPr txBox="1"/>
          <p:nvPr/>
        </p:nvSpPr>
        <p:spPr>
          <a:xfrm>
            <a:off x="919145" y="4847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C15BB8D-49FF-5B84-6BB9-6AAC400406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617C50-4BC8-B39D-9A1A-3CBEE4D3B2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3F912063-024E-9E82-441D-06D35DCC9D00}"/>
              </a:ext>
            </a:extLst>
          </p:cNvPr>
          <p:cNvGrpSpPr/>
          <p:nvPr/>
        </p:nvGrpSpPr>
        <p:grpSpPr>
          <a:xfrm>
            <a:off x="208009" y="1359129"/>
            <a:ext cx="11672815" cy="4535964"/>
            <a:chOff x="752618" y="1767118"/>
            <a:chExt cx="13318461" cy="5252921"/>
          </a:xfrm>
        </p:grpSpPr>
        <p:pic>
          <p:nvPicPr>
            <p:cNvPr id="9" name="Image 0" descr="preencoded.png">
              <a:extLst>
                <a:ext uri="{FF2B5EF4-FFF2-40B4-BE49-F238E27FC236}">
                  <a16:creationId xmlns:a16="http://schemas.microsoft.com/office/drawing/2014/main" id="{052A5CD2-10CD-CBBD-8DFA-DD680490C0FE}"/>
                </a:ext>
              </a:extLst>
            </p:cNvPr>
            <p:cNvPicPr>
              <a:picLocks noChangeAspect="1"/>
            </p:cNvPicPr>
            <p:nvPr/>
          </p:nvPicPr>
          <p:blipFill>
            <a:blip r:embed="rId3"/>
            <a:stretch>
              <a:fillRect/>
            </a:stretch>
          </p:blipFill>
          <p:spPr>
            <a:xfrm>
              <a:off x="752618" y="1767118"/>
              <a:ext cx="13318461" cy="17251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 0">
              <a:extLst>
                <a:ext uri="{FF2B5EF4-FFF2-40B4-BE49-F238E27FC236}">
                  <a16:creationId xmlns:a16="http://schemas.microsoft.com/office/drawing/2014/main" id="{53CA4DC3-9762-6684-B3FA-94B160C6B7C9}"/>
                </a:ext>
              </a:extLst>
            </p:cNvPr>
            <p:cNvSpPr/>
            <p:nvPr/>
          </p:nvSpPr>
          <p:spPr>
            <a:xfrm>
              <a:off x="7500461" y="3711773"/>
              <a:ext cx="6336149" cy="620078"/>
            </a:xfrm>
            <a:prstGeom prst="rect">
              <a:avLst/>
            </a:prstGeom>
            <a:noFill/>
            <a:ln/>
          </p:spPr>
          <p:txBody>
            <a:bodyPr wrap="none" lIns="0" tIns="0" rIns="0" bIns="0" rtlCol="0" anchor="t"/>
            <a:lstStyle/>
            <a:p>
              <a:pPr marL="0" indent="0" algn="just" rtl="1">
                <a:lnSpc>
                  <a:spcPts val="4850"/>
                </a:lnSpc>
                <a:buNone/>
              </a:pPr>
              <a:endParaRPr lang="en-US" dirty="0">
                <a:latin typeface="Alexandria" pitchFamily="2" charset="-78"/>
                <a:cs typeface="Alexandria" pitchFamily="2" charset="-78"/>
              </a:endParaRPr>
            </a:p>
          </p:txBody>
        </p:sp>
        <p:sp>
          <p:nvSpPr>
            <p:cNvPr id="12" name="Shape 1">
              <a:extLst>
                <a:ext uri="{FF2B5EF4-FFF2-40B4-BE49-F238E27FC236}">
                  <a16:creationId xmlns:a16="http://schemas.microsoft.com/office/drawing/2014/main" id="{58E2FB12-99ED-87DE-4A9F-C184778DBB9D}"/>
                </a:ext>
              </a:extLst>
            </p:cNvPr>
            <p:cNvSpPr/>
            <p:nvPr/>
          </p:nvSpPr>
          <p:spPr>
            <a:xfrm>
              <a:off x="9621322" y="3754389"/>
              <a:ext cx="4215290" cy="3244343"/>
            </a:xfrm>
            <a:prstGeom prst="roundRect">
              <a:avLst>
                <a:gd name="adj" fmla="val 3518"/>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13" name="Text 2">
              <a:extLst>
                <a:ext uri="{FF2B5EF4-FFF2-40B4-BE49-F238E27FC236}">
                  <a16:creationId xmlns:a16="http://schemas.microsoft.com/office/drawing/2014/main" id="{9F9CE0B9-0E4F-7A0B-BD78-3D01D54BDA56}"/>
                </a:ext>
              </a:extLst>
            </p:cNvPr>
            <p:cNvSpPr/>
            <p:nvPr/>
          </p:nvSpPr>
          <p:spPr>
            <a:xfrm>
              <a:off x="11097710" y="3952980"/>
              <a:ext cx="2480905" cy="310158"/>
            </a:xfrm>
            <a:prstGeom prst="rect">
              <a:avLst/>
            </a:prstGeom>
            <a:noFill/>
            <a:ln/>
          </p:spPr>
          <p:txBody>
            <a:bodyPr wrap="none" lIns="0" tIns="0" rIns="0" bIns="0" rtlCol="0" anchor="t"/>
            <a:lstStyle/>
            <a:p>
              <a:pPr marL="0" indent="0" algn="just" rtl="1">
                <a:lnSpc>
                  <a:spcPts val="2400"/>
                </a:lnSpc>
                <a:buNone/>
              </a:pPr>
              <a:r>
                <a:rPr lang="en-US" b="1" dirty="0">
                  <a:solidFill>
                    <a:srgbClr val="5B5F71"/>
                  </a:solidFill>
                  <a:latin typeface="Alexandria" pitchFamily="2" charset="-78"/>
                  <a:ea typeface="Instrument Sans Semi Bold" pitchFamily="34" charset="-122"/>
                  <a:cs typeface="Alexandria" pitchFamily="2" charset="-78"/>
                </a:rPr>
                <a:t>الموضوعية</a:t>
              </a:r>
              <a:endParaRPr lang="en-US" b="1" dirty="0">
                <a:latin typeface="Alexandria" pitchFamily="2" charset="-78"/>
                <a:cs typeface="Alexandria" pitchFamily="2" charset="-78"/>
              </a:endParaRPr>
            </a:p>
          </p:txBody>
        </p:sp>
        <p:sp>
          <p:nvSpPr>
            <p:cNvPr id="14" name="Text 3">
              <a:extLst>
                <a:ext uri="{FF2B5EF4-FFF2-40B4-BE49-F238E27FC236}">
                  <a16:creationId xmlns:a16="http://schemas.microsoft.com/office/drawing/2014/main" id="{3CBBF74C-6B02-6C5D-318F-F7888DD15F46}"/>
                </a:ext>
              </a:extLst>
            </p:cNvPr>
            <p:cNvSpPr/>
            <p:nvPr/>
          </p:nvSpPr>
          <p:spPr>
            <a:xfrm>
              <a:off x="9863065" y="4593998"/>
              <a:ext cx="3803333" cy="317540"/>
            </a:xfrm>
            <a:prstGeom prst="rect">
              <a:avLst/>
            </a:prstGeom>
            <a:noFill/>
            <a:ln/>
          </p:spPr>
          <p:txBody>
            <a:bodyPr wrap="none" lIns="0" tIns="0" rIns="0" bIns="0" rtlCol="0" anchor="t"/>
            <a:lstStyle/>
            <a:p>
              <a:pPr marL="285750" indent="-285750" algn="just" rtl="1">
                <a:lnSpc>
                  <a:spcPts val="2500"/>
                </a:lnSpc>
                <a:buFont typeface="Arial" panose="020B0604020202020204" pitchFamily="34" charset="0"/>
                <a:buChar char="•"/>
              </a:pPr>
              <a:r>
                <a:rPr lang="en-US" sz="1600" dirty="0">
                  <a:solidFill>
                    <a:srgbClr val="5B5F71"/>
                  </a:solidFill>
                  <a:latin typeface="Alexandria" pitchFamily="2" charset="-78"/>
                  <a:ea typeface="Instrument Sans Medium" pitchFamily="34" charset="-122"/>
                  <a:cs typeface="Alexandria" pitchFamily="2" charset="-78"/>
                </a:rPr>
                <a:t>التحرر من الذاتية والتحيز الشخصي</a:t>
              </a:r>
              <a:endParaRPr lang="en-US" sz="1600" dirty="0">
                <a:latin typeface="Alexandria" pitchFamily="2" charset="-78"/>
                <a:cs typeface="Alexandria" pitchFamily="2" charset="-78"/>
              </a:endParaRPr>
            </a:p>
          </p:txBody>
        </p:sp>
        <p:sp>
          <p:nvSpPr>
            <p:cNvPr id="15" name="Text 4">
              <a:extLst>
                <a:ext uri="{FF2B5EF4-FFF2-40B4-BE49-F238E27FC236}">
                  <a16:creationId xmlns:a16="http://schemas.microsoft.com/office/drawing/2014/main" id="{E68B0DE3-FC8D-4089-BFAE-F56E95927481}"/>
                </a:ext>
              </a:extLst>
            </p:cNvPr>
            <p:cNvSpPr/>
            <p:nvPr/>
          </p:nvSpPr>
          <p:spPr>
            <a:xfrm>
              <a:off x="9953331" y="5197395"/>
              <a:ext cx="3803333"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الاعتماد على الحقائق المجردة</a:t>
              </a:r>
              <a:endParaRPr lang="en-US" sz="1600" dirty="0">
                <a:latin typeface="Alexandria" pitchFamily="2" charset="-78"/>
                <a:cs typeface="Alexandria" pitchFamily="2" charset="-78"/>
              </a:endParaRPr>
            </a:p>
          </p:txBody>
        </p:sp>
        <p:sp>
          <p:nvSpPr>
            <p:cNvPr id="16" name="Text 5">
              <a:extLst>
                <a:ext uri="{FF2B5EF4-FFF2-40B4-BE49-F238E27FC236}">
                  <a16:creationId xmlns:a16="http://schemas.microsoft.com/office/drawing/2014/main" id="{21C6AB9C-1F95-CC74-14BC-4FFE49465BE7}"/>
                </a:ext>
              </a:extLst>
            </p:cNvPr>
            <p:cNvSpPr/>
            <p:nvPr/>
          </p:nvSpPr>
          <p:spPr>
            <a:xfrm>
              <a:off x="9824896" y="5829755"/>
              <a:ext cx="3803333"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تجنب الآراء الشخصية</a:t>
              </a:r>
              <a:endParaRPr lang="en-US" sz="1600" dirty="0">
                <a:latin typeface="Alexandria" pitchFamily="2" charset="-78"/>
                <a:cs typeface="Alexandria" pitchFamily="2" charset="-78"/>
              </a:endParaRPr>
            </a:p>
          </p:txBody>
        </p:sp>
        <p:sp>
          <p:nvSpPr>
            <p:cNvPr id="17" name="Text 6">
              <a:extLst>
                <a:ext uri="{FF2B5EF4-FFF2-40B4-BE49-F238E27FC236}">
                  <a16:creationId xmlns:a16="http://schemas.microsoft.com/office/drawing/2014/main" id="{06706EA7-8D6D-43C3-CD57-E0F6D835717B}"/>
                </a:ext>
              </a:extLst>
            </p:cNvPr>
            <p:cNvSpPr/>
            <p:nvPr/>
          </p:nvSpPr>
          <p:spPr>
            <a:xfrm>
              <a:off x="9827300" y="6475214"/>
              <a:ext cx="3803333"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استخدام أدوات قياس محايدة</a:t>
              </a:r>
              <a:endParaRPr lang="en-US" sz="1600" dirty="0">
                <a:latin typeface="Alexandria" pitchFamily="2" charset="-78"/>
                <a:cs typeface="Alexandria" pitchFamily="2" charset="-78"/>
              </a:endParaRPr>
            </a:p>
          </p:txBody>
        </p:sp>
        <p:sp>
          <p:nvSpPr>
            <p:cNvPr id="18" name="Shape 7">
              <a:extLst>
                <a:ext uri="{FF2B5EF4-FFF2-40B4-BE49-F238E27FC236}">
                  <a16:creationId xmlns:a16="http://schemas.microsoft.com/office/drawing/2014/main" id="{3842EEA2-5D00-7008-1D16-9ED7D435B353}"/>
                </a:ext>
              </a:extLst>
            </p:cNvPr>
            <p:cNvSpPr/>
            <p:nvPr/>
          </p:nvSpPr>
          <p:spPr>
            <a:xfrm>
              <a:off x="5259712" y="3733080"/>
              <a:ext cx="4215408" cy="3286959"/>
            </a:xfrm>
            <a:prstGeom prst="roundRect">
              <a:avLst>
                <a:gd name="adj" fmla="val 3518"/>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19" name="Text 8">
              <a:extLst>
                <a:ext uri="{FF2B5EF4-FFF2-40B4-BE49-F238E27FC236}">
                  <a16:creationId xmlns:a16="http://schemas.microsoft.com/office/drawing/2014/main" id="{5982EA81-FDF1-B92A-5691-9D38B2220A3C}"/>
                </a:ext>
              </a:extLst>
            </p:cNvPr>
            <p:cNvSpPr/>
            <p:nvPr/>
          </p:nvSpPr>
          <p:spPr>
            <a:xfrm>
              <a:off x="6736081" y="3937124"/>
              <a:ext cx="2480905" cy="310158"/>
            </a:xfrm>
            <a:prstGeom prst="rect">
              <a:avLst/>
            </a:prstGeom>
            <a:noFill/>
            <a:ln/>
          </p:spPr>
          <p:txBody>
            <a:bodyPr wrap="none" lIns="0" tIns="0" rIns="0" bIns="0" rtlCol="0" anchor="t"/>
            <a:lstStyle/>
            <a:p>
              <a:pPr marL="0" indent="0" algn="just" rtl="1">
                <a:lnSpc>
                  <a:spcPts val="2400"/>
                </a:lnSpc>
                <a:buNone/>
              </a:pPr>
              <a:r>
                <a:rPr lang="en-US" b="1" dirty="0">
                  <a:solidFill>
                    <a:srgbClr val="5B5F71"/>
                  </a:solidFill>
                  <a:latin typeface="Alexandria" pitchFamily="2" charset="-78"/>
                  <a:ea typeface="Instrument Sans Semi Bold" pitchFamily="34" charset="-122"/>
                  <a:cs typeface="Alexandria" pitchFamily="2" charset="-78"/>
                </a:rPr>
                <a:t>المنهجية</a:t>
              </a:r>
              <a:endParaRPr lang="en-US" b="1" dirty="0">
                <a:latin typeface="Alexandria" pitchFamily="2" charset="-78"/>
                <a:cs typeface="Alexandria" pitchFamily="2" charset="-78"/>
              </a:endParaRPr>
            </a:p>
          </p:txBody>
        </p:sp>
        <p:sp>
          <p:nvSpPr>
            <p:cNvPr id="20" name="Text 9">
              <a:extLst>
                <a:ext uri="{FF2B5EF4-FFF2-40B4-BE49-F238E27FC236}">
                  <a16:creationId xmlns:a16="http://schemas.microsoft.com/office/drawing/2014/main" id="{59BE33B2-D83D-7C4A-1BE8-B9F8703BEABA}"/>
                </a:ext>
              </a:extLst>
            </p:cNvPr>
            <p:cNvSpPr/>
            <p:nvPr/>
          </p:nvSpPr>
          <p:spPr>
            <a:xfrm>
              <a:off x="5608430" y="4489744"/>
              <a:ext cx="3803452" cy="317540"/>
            </a:xfrm>
            <a:prstGeom prst="rect">
              <a:avLst/>
            </a:prstGeom>
            <a:noFill/>
            <a:ln/>
          </p:spPr>
          <p:txBody>
            <a:bodyPr wrap="none" lIns="0" tIns="0" rIns="0" bIns="0" rtlCol="0" anchor="t"/>
            <a:lstStyle/>
            <a:p>
              <a:pPr marL="0" indent="0" algn="just" rtl="1">
                <a:lnSpc>
                  <a:spcPts val="2500"/>
                </a:lnSpc>
                <a:buNone/>
              </a:pPr>
              <a:endParaRPr lang="en-US" dirty="0">
                <a:latin typeface="Alexandria" pitchFamily="2" charset="-78"/>
                <a:cs typeface="Alexandria" pitchFamily="2" charset="-78"/>
              </a:endParaRPr>
            </a:p>
          </p:txBody>
        </p:sp>
        <p:sp>
          <p:nvSpPr>
            <p:cNvPr id="21" name="Text 10">
              <a:extLst>
                <a:ext uri="{FF2B5EF4-FFF2-40B4-BE49-F238E27FC236}">
                  <a16:creationId xmlns:a16="http://schemas.microsoft.com/office/drawing/2014/main" id="{0DAEBE35-FFF3-83E4-6BB4-1BD690BBB708}"/>
                </a:ext>
              </a:extLst>
            </p:cNvPr>
            <p:cNvSpPr/>
            <p:nvPr/>
          </p:nvSpPr>
          <p:spPr>
            <a:xfrm>
              <a:off x="5731849" y="5701308"/>
              <a:ext cx="3485137" cy="273827"/>
            </a:xfrm>
            <a:prstGeom prst="rect">
              <a:avLst/>
            </a:prstGeom>
            <a:noFill/>
            <a:ln/>
          </p:spPr>
          <p:txBody>
            <a:bodyPr wrap="none" lIns="0" tIns="0" rIns="0" bIns="0" rtlCol="0" anchor="t"/>
            <a:lstStyle/>
            <a:p>
              <a:pPr marL="342900" indent="-342900" algn="just" rtl="1">
                <a:lnSpc>
                  <a:spcPts val="2500"/>
                </a:lnSpc>
                <a:buSzPct val="100000"/>
                <a:buChar char="•"/>
              </a:pPr>
              <a:endParaRPr lang="en-US" dirty="0">
                <a:latin typeface="Alexandria" pitchFamily="2" charset="-78"/>
                <a:cs typeface="Alexandria" pitchFamily="2" charset="-78"/>
              </a:endParaRPr>
            </a:p>
          </p:txBody>
        </p:sp>
        <p:sp>
          <p:nvSpPr>
            <p:cNvPr id="22" name="Text 11">
              <a:extLst>
                <a:ext uri="{FF2B5EF4-FFF2-40B4-BE49-F238E27FC236}">
                  <a16:creationId xmlns:a16="http://schemas.microsoft.com/office/drawing/2014/main" id="{EEBFD9FB-13D2-1CD0-922A-CEBAE10973E2}"/>
                </a:ext>
              </a:extLst>
            </p:cNvPr>
            <p:cNvSpPr/>
            <p:nvPr/>
          </p:nvSpPr>
          <p:spPr>
            <a:xfrm>
              <a:off x="5543406" y="6088261"/>
              <a:ext cx="3803452"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وضوح الخطوات والمراحل</a:t>
              </a:r>
              <a:endParaRPr lang="en-US" sz="1600" dirty="0">
                <a:latin typeface="Alexandria" pitchFamily="2" charset="-78"/>
                <a:cs typeface="Alexandria" pitchFamily="2" charset="-78"/>
              </a:endParaRPr>
            </a:p>
          </p:txBody>
        </p:sp>
        <p:sp>
          <p:nvSpPr>
            <p:cNvPr id="23" name="Text 12">
              <a:extLst>
                <a:ext uri="{FF2B5EF4-FFF2-40B4-BE49-F238E27FC236}">
                  <a16:creationId xmlns:a16="http://schemas.microsoft.com/office/drawing/2014/main" id="{34B0964A-6C29-1BF6-47E5-E27BC03D5213}"/>
                </a:ext>
              </a:extLst>
            </p:cNvPr>
            <p:cNvSpPr/>
            <p:nvPr/>
          </p:nvSpPr>
          <p:spPr>
            <a:xfrm>
              <a:off x="5632821" y="6587252"/>
              <a:ext cx="3803452"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إمكانية التكرار والتحقق</a:t>
              </a:r>
              <a:endParaRPr lang="en-US" sz="1600" dirty="0">
                <a:latin typeface="Alexandria" pitchFamily="2" charset="-78"/>
                <a:cs typeface="Alexandria" pitchFamily="2" charset="-78"/>
              </a:endParaRPr>
            </a:p>
          </p:txBody>
        </p:sp>
        <p:sp>
          <p:nvSpPr>
            <p:cNvPr id="24" name="Shape 13">
              <a:extLst>
                <a:ext uri="{FF2B5EF4-FFF2-40B4-BE49-F238E27FC236}">
                  <a16:creationId xmlns:a16="http://schemas.microsoft.com/office/drawing/2014/main" id="{508F19AE-B473-2870-4682-DC615F9CA013}"/>
                </a:ext>
              </a:extLst>
            </p:cNvPr>
            <p:cNvSpPr/>
            <p:nvPr/>
          </p:nvSpPr>
          <p:spPr>
            <a:xfrm>
              <a:off x="793909" y="3754389"/>
              <a:ext cx="4215290" cy="3244343"/>
            </a:xfrm>
            <a:prstGeom prst="roundRect">
              <a:avLst>
                <a:gd name="adj" fmla="val 3518"/>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26" name="Text 14">
              <a:extLst>
                <a:ext uri="{FF2B5EF4-FFF2-40B4-BE49-F238E27FC236}">
                  <a16:creationId xmlns:a16="http://schemas.microsoft.com/office/drawing/2014/main" id="{195B23F3-E522-FCCE-A975-E8A23FF51091}"/>
                </a:ext>
              </a:extLst>
            </p:cNvPr>
            <p:cNvSpPr/>
            <p:nvPr/>
          </p:nvSpPr>
          <p:spPr>
            <a:xfrm>
              <a:off x="2396618" y="3968869"/>
              <a:ext cx="2480905" cy="310158"/>
            </a:xfrm>
            <a:prstGeom prst="rect">
              <a:avLst/>
            </a:prstGeom>
            <a:noFill/>
            <a:ln/>
          </p:spPr>
          <p:txBody>
            <a:bodyPr wrap="none" lIns="0" tIns="0" rIns="0" bIns="0" rtlCol="0" anchor="t"/>
            <a:lstStyle/>
            <a:p>
              <a:pPr marL="0" indent="0" algn="just" rtl="1">
                <a:lnSpc>
                  <a:spcPts val="2400"/>
                </a:lnSpc>
                <a:buNone/>
              </a:pPr>
              <a:r>
                <a:rPr lang="en-US" b="1" dirty="0">
                  <a:solidFill>
                    <a:srgbClr val="5B5F71"/>
                  </a:solidFill>
                  <a:latin typeface="Alexandria" pitchFamily="2" charset="-78"/>
                  <a:ea typeface="Instrument Sans Semi Bold" pitchFamily="34" charset="-122"/>
                  <a:cs typeface="Alexandria" pitchFamily="2" charset="-78"/>
                </a:rPr>
                <a:t>الدقة والضبط</a:t>
              </a:r>
              <a:endParaRPr lang="en-US" b="1" dirty="0">
                <a:latin typeface="Alexandria" pitchFamily="2" charset="-78"/>
                <a:cs typeface="Alexandria" pitchFamily="2" charset="-78"/>
              </a:endParaRPr>
            </a:p>
          </p:txBody>
        </p:sp>
        <p:sp>
          <p:nvSpPr>
            <p:cNvPr id="27" name="Text 15">
              <a:extLst>
                <a:ext uri="{FF2B5EF4-FFF2-40B4-BE49-F238E27FC236}">
                  <a16:creationId xmlns:a16="http://schemas.microsoft.com/office/drawing/2014/main" id="{FE104F56-3FDB-58AF-8E59-CE58C2B7B130}"/>
                </a:ext>
              </a:extLst>
            </p:cNvPr>
            <p:cNvSpPr/>
            <p:nvPr/>
          </p:nvSpPr>
          <p:spPr>
            <a:xfrm>
              <a:off x="911120" y="4501322"/>
              <a:ext cx="3803333" cy="317540"/>
            </a:xfrm>
            <a:prstGeom prst="rect">
              <a:avLst/>
            </a:prstGeom>
            <a:noFill/>
            <a:ln/>
          </p:spPr>
          <p:txBody>
            <a:bodyPr wrap="none" lIns="0" tIns="0" rIns="0" bIns="0" rtlCol="0" anchor="t"/>
            <a:lstStyle/>
            <a:p>
              <a:pPr marL="285750" indent="-285750" algn="just" rtl="1">
                <a:lnSpc>
                  <a:spcPts val="2500"/>
                </a:lnSpc>
                <a:buFont typeface="Arial" panose="020B0604020202020204" pitchFamily="34" charset="0"/>
                <a:buChar char="•"/>
              </a:pPr>
              <a:r>
                <a:rPr lang="en-US" sz="1600" dirty="0">
                  <a:solidFill>
                    <a:srgbClr val="5B5F71"/>
                  </a:solidFill>
                  <a:latin typeface="Alexandria" pitchFamily="2" charset="-78"/>
                  <a:ea typeface="Instrument Sans Medium" pitchFamily="34" charset="-122"/>
                  <a:cs typeface="Alexandria" pitchFamily="2" charset="-78"/>
                </a:rPr>
                <a:t>الالتزام بالمعايير العلمية الصارمة</a:t>
              </a:r>
              <a:endParaRPr lang="en-US" sz="1600" dirty="0">
                <a:latin typeface="Alexandria" pitchFamily="2" charset="-78"/>
                <a:cs typeface="Alexandria" pitchFamily="2" charset="-78"/>
              </a:endParaRPr>
            </a:p>
          </p:txBody>
        </p:sp>
        <p:sp>
          <p:nvSpPr>
            <p:cNvPr id="28" name="Text 16">
              <a:extLst>
                <a:ext uri="{FF2B5EF4-FFF2-40B4-BE49-F238E27FC236}">
                  <a16:creationId xmlns:a16="http://schemas.microsoft.com/office/drawing/2014/main" id="{508F8AD3-C02A-F806-E62F-89236450318E}"/>
                </a:ext>
              </a:extLst>
            </p:cNvPr>
            <p:cNvSpPr/>
            <p:nvPr/>
          </p:nvSpPr>
          <p:spPr>
            <a:xfrm>
              <a:off x="911120" y="5091626"/>
              <a:ext cx="3803333"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دقة في تحديد المتغيرات</a:t>
              </a:r>
              <a:endParaRPr lang="en-US" sz="1600" dirty="0">
                <a:latin typeface="Alexandria" pitchFamily="2" charset="-78"/>
                <a:cs typeface="Alexandria" pitchFamily="2" charset="-78"/>
              </a:endParaRPr>
            </a:p>
          </p:txBody>
        </p:sp>
        <p:sp>
          <p:nvSpPr>
            <p:cNvPr id="29" name="Text 17">
              <a:extLst>
                <a:ext uri="{FF2B5EF4-FFF2-40B4-BE49-F238E27FC236}">
                  <a16:creationId xmlns:a16="http://schemas.microsoft.com/office/drawing/2014/main" id="{21929E6B-52EE-B656-4363-84884A8D0379}"/>
                </a:ext>
              </a:extLst>
            </p:cNvPr>
            <p:cNvSpPr/>
            <p:nvPr/>
          </p:nvSpPr>
          <p:spPr>
            <a:xfrm>
              <a:off x="999887" y="5770721"/>
              <a:ext cx="3803333"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ضبط العوامل الخارجية</a:t>
              </a:r>
              <a:endParaRPr lang="en-US" sz="1600" dirty="0">
                <a:latin typeface="Alexandria" pitchFamily="2" charset="-78"/>
                <a:cs typeface="Alexandria" pitchFamily="2" charset="-78"/>
              </a:endParaRPr>
            </a:p>
          </p:txBody>
        </p:sp>
        <p:sp>
          <p:nvSpPr>
            <p:cNvPr id="30" name="Text 18">
              <a:extLst>
                <a:ext uri="{FF2B5EF4-FFF2-40B4-BE49-F238E27FC236}">
                  <a16:creationId xmlns:a16="http://schemas.microsoft.com/office/drawing/2014/main" id="{EDC2B3D2-7658-5204-F68E-983E2B03724D}"/>
                </a:ext>
              </a:extLst>
            </p:cNvPr>
            <p:cNvSpPr/>
            <p:nvPr/>
          </p:nvSpPr>
          <p:spPr>
            <a:xfrm>
              <a:off x="999887" y="6475214"/>
              <a:ext cx="3803333"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استخدام أدوات قياس موثوقة</a:t>
              </a:r>
              <a:endParaRPr lang="en-US" sz="1600" dirty="0">
                <a:latin typeface="Alexandria" pitchFamily="2" charset="-78"/>
                <a:cs typeface="Alexandria" pitchFamily="2" charset="-78"/>
              </a:endParaRPr>
            </a:p>
          </p:txBody>
        </p:sp>
      </p:grpSp>
      <p:sp>
        <p:nvSpPr>
          <p:cNvPr id="31" name="TextBox 30">
            <a:extLst>
              <a:ext uri="{FF2B5EF4-FFF2-40B4-BE49-F238E27FC236}">
                <a16:creationId xmlns:a16="http://schemas.microsoft.com/office/drawing/2014/main" id="{141F8E55-7B7F-C1A3-1FB0-9C83D3CD77BF}"/>
              </a:ext>
            </a:extLst>
          </p:cNvPr>
          <p:cNvSpPr txBox="1"/>
          <p:nvPr/>
        </p:nvSpPr>
        <p:spPr>
          <a:xfrm>
            <a:off x="4293016" y="3676977"/>
            <a:ext cx="3495811" cy="710387"/>
          </a:xfrm>
          <a:prstGeom prst="rect">
            <a:avLst/>
          </a:prstGeom>
          <a:noFill/>
        </p:spPr>
        <p:txBody>
          <a:bodyPr wrap="square" rtlCol="0">
            <a:spAutoFit/>
          </a:bodyPr>
          <a:lstStyle/>
          <a:p>
            <a:pPr marL="285750" indent="-285750" algn="just" rtl="1">
              <a:lnSpc>
                <a:spcPts val="2500"/>
              </a:lnSpc>
              <a:buFont typeface="Arial" panose="020B0604020202020204" pitchFamily="34" charset="0"/>
              <a:buChar char="•"/>
            </a:pPr>
            <a:r>
              <a:rPr lang="en-US" sz="1600">
                <a:solidFill>
                  <a:srgbClr val="5B5F71"/>
                </a:solidFill>
                <a:latin typeface="Alexandria" pitchFamily="2" charset="-78"/>
                <a:ea typeface="Instrument Sans Medium" pitchFamily="34" charset="-122"/>
                <a:cs typeface="Alexandria" pitchFamily="2" charset="-78"/>
              </a:rPr>
              <a:t>اتباع خطوات علمية منظمة ومدروسة</a:t>
            </a:r>
            <a:endParaRPr lang="en-US" sz="1600" dirty="0">
              <a:latin typeface="Alexandria" pitchFamily="2" charset="-78"/>
              <a:cs typeface="Alexandria" pitchFamily="2" charset="-78"/>
            </a:endParaRPr>
          </a:p>
        </p:txBody>
      </p:sp>
      <p:sp>
        <p:nvSpPr>
          <p:cNvPr id="32" name="TextBox 31">
            <a:extLst>
              <a:ext uri="{FF2B5EF4-FFF2-40B4-BE49-F238E27FC236}">
                <a16:creationId xmlns:a16="http://schemas.microsoft.com/office/drawing/2014/main" id="{8912AD42-06B4-FBBE-34AA-C7D17C48E25C}"/>
              </a:ext>
            </a:extLst>
          </p:cNvPr>
          <p:cNvSpPr txBox="1"/>
          <p:nvPr/>
        </p:nvSpPr>
        <p:spPr>
          <a:xfrm>
            <a:off x="4396617" y="4381764"/>
            <a:ext cx="3357830" cy="710387"/>
          </a:xfrm>
          <a:prstGeom prst="rect">
            <a:avLst/>
          </a:prstGeom>
          <a:noFill/>
        </p:spPr>
        <p:txBody>
          <a:bodyPr wrap="square" rtlCol="0">
            <a:spAutoFit/>
          </a:bodyPr>
          <a:lstStyle/>
          <a:p>
            <a:pPr marL="342900" indent="-342900" algn="just" rtl="1">
              <a:lnSpc>
                <a:spcPts val="2500"/>
              </a:lnSpc>
              <a:buSzPct val="100000"/>
              <a:buChar char="•"/>
            </a:pPr>
            <a:r>
              <a:rPr lang="en-US" sz="1600">
                <a:solidFill>
                  <a:srgbClr val="5B5F71"/>
                </a:solidFill>
                <a:latin typeface="Alexandria" pitchFamily="2" charset="-78"/>
                <a:ea typeface="Instrument Sans Medium" pitchFamily="34" charset="-122"/>
                <a:cs typeface="Alexandria" pitchFamily="2" charset="-78"/>
              </a:rPr>
              <a:t>التسلسل المنطقي في الإجراءات</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0569483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549486"/>
            <a:ext cx="4222539" cy="2307106"/>
          </a:xfrm>
          <a:prstGeom prst="rect">
            <a:avLst/>
          </a:prstGeom>
        </p:spPr>
        <p:txBody>
          <a:bodyPr wrap="square">
            <a:spAutoFit/>
          </a:bodyPr>
          <a:lstStyle/>
          <a:p>
            <a:pPr algn="just" rtl="1">
              <a:lnSpc>
                <a:spcPts val="2500"/>
              </a:lnSpc>
            </a:pPr>
            <a:r>
              <a:rPr lang="ar-EG" sz="1600">
                <a:solidFill>
                  <a:srgbClr val="5B5F71"/>
                </a:solidFill>
                <a:latin typeface="Alexandria" pitchFamily="2" charset="-78"/>
                <a:ea typeface="Instrument Sans Medium" pitchFamily="34" charset="-122"/>
                <a:cs typeface="Alexandria" pitchFamily="2" charset="-78"/>
              </a:rPr>
              <a:t>و</a:t>
            </a:r>
            <a:r>
              <a:rPr lang="en-US" sz="1600">
                <a:solidFill>
                  <a:srgbClr val="5B5F71"/>
                </a:solidFill>
                <a:latin typeface="Alexandria" pitchFamily="2" charset="-78"/>
                <a:ea typeface="Instrument Sans Medium" pitchFamily="34" charset="-122"/>
                <a:cs typeface="Alexandria" pitchFamily="2" charset="-78"/>
              </a:rPr>
              <a:t>تشمل بحوث العلاقات العامة دراسة الرأي العام، وتحليل المواقف والاتجاهات، وقياس فعالية الحملات الإعلامية، وتحليل المحتوى الإعلامي، ودراسة تأثير وسائل الإعلام على الجمهور. كما تركز على فهم ديناميكيات العلاقة بين المؤسسات وجماهيرها المختلفة.</a:t>
            </a:r>
            <a:endParaRPr lang="ar-EG" sz="1600">
              <a:solidFill>
                <a:srgbClr val="5B5F71"/>
              </a:solidFill>
              <a:latin typeface="Alexandria" pitchFamily="2" charset="-78"/>
              <a:ea typeface="Instrument Sans Medium" pitchFamily="34" charset="-122"/>
              <a:cs typeface="Alexandria" pitchFamily="2" charset="-78"/>
            </a:endParaRPr>
          </a:p>
          <a:p>
            <a:pPr algn="just" rtl="1">
              <a:lnSpc>
                <a:spcPts val="2500"/>
              </a:lnSpc>
            </a:pPr>
            <a:endParaRPr lang="en-US" sz="1600" dirty="0">
              <a:latin typeface="Alexandria" pitchFamily="2" charset="-78"/>
              <a:cs typeface="Alexandria" pitchFamily="2" charset="-78"/>
            </a:endParaRPr>
          </a:p>
        </p:txBody>
      </p:sp>
      <p:sp>
        <p:nvSpPr>
          <p:cNvPr id="7" name="Rectangle 6"/>
          <p:cNvSpPr/>
          <p:nvPr/>
        </p:nvSpPr>
        <p:spPr>
          <a:xfrm>
            <a:off x="6263889" y="4804209"/>
            <a:ext cx="5612160" cy="1659493"/>
          </a:xfrm>
          <a:prstGeom prst="rect">
            <a:avLst/>
          </a:prstGeom>
        </p:spPr>
        <p:txBody>
          <a:bodyPr wrap="square">
            <a:spAutoFit/>
          </a:bodyPr>
          <a:lstStyle/>
          <a:p>
            <a:pPr algn="just" rtl="1">
              <a:lnSpc>
                <a:spcPts val="2500"/>
              </a:lnSpc>
            </a:pPr>
            <a:r>
              <a:rPr lang="en-US" sz="1600">
                <a:solidFill>
                  <a:srgbClr val="5B5F71"/>
                </a:solidFill>
                <a:latin typeface="Alexandria" pitchFamily="2" charset="-78"/>
                <a:ea typeface="Instrument Sans Medium" pitchFamily="34" charset="-122"/>
                <a:cs typeface="Alexandria" pitchFamily="2" charset="-78"/>
              </a:rPr>
              <a:t>يحتل البحث العلمي في مجال العلاقات العامة مكانة مميزة باعتباره الأساس العلمي لفهم عمليات الاتصال والتأثير على الجماهير. يختلف هذا النوع من البحوث عن البحوث في العلوم الطبيعية في طبيعة الظواهر المدروسة، حيث يتعامل مع السلوك الإنساني والعمليات الاتصالية المعقدة.</a:t>
            </a:r>
            <a:endParaRPr lang="en-US" sz="1600" dirty="0">
              <a:latin typeface="Alexandria" pitchFamily="2" charset="-78"/>
              <a:cs typeface="Alexandria" pitchFamily="2" charset="-78"/>
            </a:endParaRPr>
          </a:p>
        </p:txBody>
      </p:sp>
      <p:sp>
        <p:nvSpPr>
          <p:cNvPr id="17" name="TextBox 16"/>
          <p:cNvSpPr txBox="1"/>
          <p:nvPr/>
        </p:nvSpPr>
        <p:spPr>
          <a:xfrm>
            <a:off x="6769804" y="3815831"/>
            <a:ext cx="4113898" cy="830997"/>
          </a:xfrm>
          <a:prstGeom prst="rect">
            <a:avLst/>
          </a:prstGeom>
          <a:noFill/>
        </p:spPr>
        <p:txBody>
          <a:bodyPr wrap="square" rtlCol="0">
            <a:spAutoFit/>
          </a:bodyPr>
          <a:lstStyle/>
          <a:p>
            <a:pPr algn="ctr"/>
            <a:r>
              <a:rPr lang="ar-EG" sz="2400" b="1">
                <a:solidFill>
                  <a:srgbClr val="00B0F0"/>
                </a:solidFill>
                <a:latin typeface="Alexandria" charset="0"/>
                <a:cs typeface="Alexandria" charset="0"/>
              </a:rPr>
              <a:t>البحث العلمي في العلاقات العامة</a:t>
            </a:r>
            <a:endParaRPr lang="en-US" sz="2400" b="1">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descr="A stack of books on a table&#10;&#10;AI-generated content may be incorrect.">
            <a:extLst>
              <a:ext uri="{FF2B5EF4-FFF2-40B4-BE49-F238E27FC236}">
                <a16:creationId xmlns:a16="http://schemas.microsoft.com/office/drawing/2014/main" id="{0D6AB05B-C65F-2343-8685-7D50A604D40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3237" b="33237"/>
          <a:stretch>
            <a:fillRect/>
          </a:stretch>
        </p:blipFill>
        <p:spPr>
          <a:xfrm>
            <a:off x="6095999" y="933450"/>
            <a:ext cx="5915569" cy="2495550"/>
          </a:xfrm>
        </p:spPr>
      </p:pic>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4107" y="998563"/>
            <a:ext cx="10727473"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0114B0DD-92E2-FF06-B6A5-D05974ECBD32}"/>
              </a:ext>
            </a:extLst>
          </p:cNvPr>
          <p:cNvGrpSpPr/>
          <p:nvPr/>
        </p:nvGrpSpPr>
        <p:grpSpPr>
          <a:xfrm>
            <a:off x="3356517" y="903373"/>
            <a:ext cx="7571678" cy="5490331"/>
            <a:chOff x="793790" y="1274445"/>
            <a:chExt cx="7556420" cy="5680710"/>
          </a:xfrm>
        </p:grpSpPr>
        <p:sp>
          <p:nvSpPr>
            <p:cNvPr id="3" name="Text 0">
              <a:extLst>
                <a:ext uri="{FF2B5EF4-FFF2-40B4-BE49-F238E27FC236}">
                  <a16:creationId xmlns:a16="http://schemas.microsoft.com/office/drawing/2014/main" id="{D3F2AE29-50F8-0C7B-B710-53A8B9FD16B2}"/>
                </a:ext>
              </a:extLst>
            </p:cNvPr>
            <p:cNvSpPr/>
            <p:nvPr/>
          </p:nvSpPr>
          <p:spPr>
            <a:xfrm>
              <a:off x="2333506" y="1274445"/>
              <a:ext cx="6016704" cy="620078"/>
            </a:xfrm>
            <a:prstGeom prst="rect">
              <a:avLst/>
            </a:prstGeom>
            <a:noFill/>
            <a:ln/>
          </p:spPr>
          <p:txBody>
            <a:bodyPr wrap="none" lIns="0" tIns="0" rIns="0" bIns="0" rtlCol="0" anchor="t"/>
            <a:lstStyle/>
            <a:p>
              <a:pPr marL="0" indent="0" algn="r" rtl="1">
                <a:lnSpc>
                  <a:spcPts val="4850"/>
                </a:lnSpc>
                <a:buNone/>
              </a:pPr>
              <a:r>
                <a:rPr lang="en-US" dirty="0">
                  <a:solidFill>
                    <a:srgbClr val="505468"/>
                  </a:solidFill>
                  <a:latin typeface="Alexandria" pitchFamily="2" charset="-78"/>
                  <a:ea typeface="Instrument Sans Semi Bold" pitchFamily="34" charset="-122"/>
                  <a:cs typeface="Alexandria" pitchFamily="2" charset="-78"/>
                </a:rPr>
                <a:t>أهداف البحث العلمي </a:t>
              </a:r>
              <a:r>
                <a:rPr lang="en-US">
                  <a:solidFill>
                    <a:srgbClr val="505468"/>
                  </a:solidFill>
                  <a:latin typeface="Alexandria" pitchFamily="2" charset="-78"/>
                  <a:ea typeface="Instrument Sans Semi Bold" pitchFamily="34" charset="-122"/>
                  <a:cs typeface="Alexandria" pitchFamily="2" charset="-78"/>
                </a:rPr>
                <a:t>في </a:t>
              </a:r>
              <a:r>
                <a:rPr lang="ar-EG">
                  <a:solidFill>
                    <a:srgbClr val="505468"/>
                  </a:solidFill>
                  <a:latin typeface="Alexandria" pitchFamily="2" charset="-78"/>
                  <a:ea typeface="Instrument Sans Semi Bold" pitchFamily="34" charset="-122"/>
                  <a:cs typeface="Alexandria" pitchFamily="2" charset="-78"/>
                </a:rPr>
                <a:t>مجال الإعلام والعلاقات العامة</a:t>
              </a:r>
              <a:endParaRPr lang="en-US" dirty="0">
                <a:latin typeface="Alexandria" pitchFamily="2" charset="-78"/>
                <a:cs typeface="Alexandria" pitchFamily="2" charset="-78"/>
              </a:endParaRPr>
            </a:p>
          </p:txBody>
        </p:sp>
        <p:pic>
          <p:nvPicPr>
            <p:cNvPr id="4" name="Image 1" descr="preencoded.png">
              <a:extLst>
                <a:ext uri="{FF2B5EF4-FFF2-40B4-BE49-F238E27FC236}">
                  <a16:creationId xmlns:a16="http://schemas.microsoft.com/office/drawing/2014/main" id="{7E0054F6-1135-7DC4-C29F-5077A5C27225}"/>
                </a:ext>
              </a:extLst>
            </p:cNvPr>
            <p:cNvPicPr>
              <a:picLocks noChangeAspect="1"/>
            </p:cNvPicPr>
            <p:nvPr/>
          </p:nvPicPr>
          <p:blipFill>
            <a:blip r:embed="rId3"/>
            <a:stretch>
              <a:fillRect/>
            </a:stretch>
          </p:blipFill>
          <p:spPr>
            <a:xfrm>
              <a:off x="7357943" y="2192179"/>
              <a:ext cx="992267" cy="1190744"/>
            </a:xfrm>
            <a:prstGeom prst="rect">
              <a:avLst/>
            </a:prstGeom>
          </p:spPr>
        </p:pic>
        <p:sp>
          <p:nvSpPr>
            <p:cNvPr id="6" name="Text 1">
              <a:extLst>
                <a:ext uri="{FF2B5EF4-FFF2-40B4-BE49-F238E27FC236}">
                  <a16:creationId xmlns:a16="http://schemas.microsoft.com/office/drawing/2014/main" id="{753B0784-2C91-2B09-85AF-B00311C1A154}"/>
                </a:ext>
              </a:extLst>
            </p:cNvPr>
            <p:cNvSpPr/>
            <p:nvPr/>
          </p:nvSpPr>
          <p:spPr>
            <a:xfrm>
              <a:off x="4678680" y="2390537"/>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الوصف</a:t>
              </a:r>
              <a:endParaRPr lang="en-US" dirty="0">
                <a:latin typeface="Alexandria" pitchFamily="2" charset="-78"/>
                <a:cs typeface="Alexandria" pitchFamily="2" charset="-78"/>
              </a:endParaRPr>
            </a:p>
          </p:txBody>
        </p:sp>
        <p:sp>
          <p:nvSpPr>
            <p:cNvPr id="7" name="Text 2">
              <a:extLst>
                <a:ext uri="{FF2B5EF4-FFF2-40B4-BE49-F238E27FC236}">
                  <a16:creationId xmlns:a16="http://schemas.microsoft.com/office/drawing/2014/main" id="{ED353A69-6F44-AD45-0614-366CF0ED809E}"/>
                </a:ext>
              </a:extLst>
            </p:cNvPr>
            <p:cNvSpPr/>
            <p:nvPr/>
          </p:nvSpPr>
          <p:spPr>
            <a:xfrm>
              <a:off x="793790" y="2819757"/>
              <a:ext cx="6365796" cy="317540"/>
            </a:xfrm>
            <a:prstGeom prst="rect">
              <a:avLst/>
            </a:prstGeom>
            <a:noFill/>
            <a:ln/>
          </p:spPr>
          <p:txBody>
            <a:bodyPr wrap="none" lIns="0" tIns="0" rIns="0" bIns="0" rtlCol="0" anchor="t"/>
            <a:lstStyle/>
            <a:p>
              <a:pPr marL="0" indent="0" algn="r" rtl="1">
                <a:lnSpc>
                  <a:spcPts val="2500"/>
                </a:lnSpc>
                <a:buNone/>
              </a:pPr>
              <a:r>
                <a:rPr lang="en-US" dirty="0">
                  <a:solidFill>
                    <a:srgbClr val="5B5F71"/>
                  </a:solidFill>
                  <a:latin typeface="Alexandria" pitchFamily="2" charset="-78"/>
                  <a:ea typeface="Instrument Sans Medium" pitchFamily="34" charset="-122"/>
                  <a:cs typeface="Alexandria" pitchFamily="2" charset="-78"/>
                </a:rPr>
                <a:t>وصف الظواهر الإعلامية والاتصالية وتحديد خصائصها وسماتها الأساسية بدقة علمية</a:t>
              </a:r>
              <a:endParaRPr lang="en-US" dirty="0">
                <a:latin typeface="Alexandria" pitchFamily="2" charset="-78"/>
                <a:cs typeface="Alexandria" pitchFamily="2" charset="-78"/>
              </a:endParaRPr>
            </a:p>
          </p:txBody>
        </p:sp>
        <p:pic>
          <p:nvPicPr>
            <p:cNvPr id="8" name="Image 2" descr="preencoded.png">
              <a:extLst>
                <a:ext uri="{FF2B5EF4-FFF2-40B4-BE49-F238E27FC236}">
                  <a16:creationId xmlns:a16="http://schemas.microsoft.com/office/drawing/2014/main" id="{50C41928-51F4-A66E-E498-FA221A8CFDBA}"/>
                </a:ext>
              </a:extLst>
            </p:cNvPr>
            <p:cNvPicPr>
              <a:picLocks noChangeAspect="1"/>
            </p:cNvPicPr>
            <p:nvPr/>
          </p:nvPicPr>
          <p:blipFill>
            <a:blip r:embed="rId4"/>
            <a:stretch>
              <a:fillRect/>
            </a:stretch>
          </p:blipFill>
          <p:spPr>
            <a:xfrm>
              <a:off x="7357943" y="3382923"/>
              <a:ext cx="992267" cy="1190744"/>
            </a:xfrm>
            <a:prstGeom prst="rect">
              <a:avLst/>
            </a:prstGeom>
          </p:spPr>
        </p:pic>
        <p:sp>
          <p:nvSpPr>
            <p:cNvPr id="9" name="Text 3">
              <a:extLst>
                <a:ext uri="{FF2B5EF4-FFF2-40B4-BE49-F238E27FC236}">
                  <a16:creationId xmlns:a16="http://schemas.microsoft.com/office/drawing/2014/main" id="{A0BA8AAB-305A-DE5D-C1F9-5CDF3FAF232B}"/>
                </a:ext>
              </a:extLst>
            </p:cNvPr>
            <p:cNvSpPr/>
            <p:nvPr/>
          </p:nvSpPr>
          <p:spPr>
            <a:xfrm>
              <a:off x="4678680" y="3581281"/>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التفسير</a:t>
              </a:r>
              <a:endParaRPr lang="en-US"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14F087C7-3AED-F0E7-D775-039B666FA620}"/>
                </a:ext>
              </a:extLst>
            </p:cNvPr>
            <p:cNvSpPr/>
            <p:nvPr/>
          </p:nvSpPr>
          <p:spPr>
            <a:xfrm>
              <a:off x="793790" y="4010501"/>
              <a:ext cx="6365796" cy="317540"/>
            </a:xfrm>
            <a:prstGeom prst="rect">
              <a:avLst/>
            </a:prstGeom>
            <a:noFill/>
            <a:ln/>
          </p:spPr>
          <p:txBody>
            <a:bodyPr wrap="none" lIns="0" tIns="0" rIns="0" bIns="0" rtlCol="0" anchor="t"/>
            <a:lstStyle/>
            <a:p>
              <a:pPr marL="0" indent="0" algn="r" rtl="1">
                <a:lnSpc>
                  <a:spcPts val="2500"/>
                </a:lnSpc>
                <a:buNone/>
              </a:pPr>
              <a:r>
                <a:rPr lang="en-US" dirty="0">
                  <a:solidFill>
                    <a:srgbClr val="5B5F71"/>
                  </a:solidFill>
                  <a:latin typeface="Alexandria" pitchFamily="2" charset="-78"/>
                  <a:ea typeface="Instrument Sans Medium" pitchFamily="34" charset="-122"/>
                  <a:cs typeface="Alexandria" pitchFamily="2" charset="-78"/>
                </a:rPr>
                <a:t>تفسير الظواهر المدروسة وفهم الأسباب والعوامل المؤثرة في حدوثها وتطورها</a:t>
              </a:r>
              <a:endParaRPr lang="en-US" dirty="0">
                <a:latin typeface="Alexandria" pitchFamily="2" charset="-78"/>
                <a:cs typeface="Alexandria" pitchFamily="2" charset="-78"/>
              </a:endParaRPr>
            </a:p>
          </p:txBody>
        </p:sp>
        <p:pic>
          <p:nvPicPr>
            <p:cNvPr id="11" name="Image 3" descr="preencoded.png">
              <a:extLst>
                <a:ext uri="{FF2B5EF4-FFF2-40B4-BE49-F238E27FC236}">
                  <a16:creationId xmlns:a16="http://schemas.microsoft.com/office/drawing/2014/main" id="{ED4EF661-AF8F-346C-60F8-FF13507A9E96}"/>
                </a:ext>
              </a:extLst>
            </p:cNvPr>
            <p:cNvPicPr>
              <a:picLocks noChangeAspect="1"/>
            </p:cNvPicPr>
            <p:nvPr/>
          </p:nvPicPr>
          <p:blipFill>
            <a:blip r:embed="rId5"/>
            <a:stretch>
              <a:fillRect/>
            </a:stretch>
          </p:blipFill>
          <p:spPr>
            <a:xfrm>
              <a:off x="7357943" y="4573667"/>
              <a:ext cx="992267" cy="1190744"/>
            </a:xfrm>
            <a:prstGeom prst="rect">
              <a:avLst/>
            </a:prstGeom>
          </p:spPr>
        </p:pic>
        <p:sp>
          <p:nvSpPr>
            <p:cNvPr id="12" name="Text 5">
              <a:extLst>
                <a:ext uri="{FF2B5EF4-FFF2-40B4-BE49-F238E27FC236}">
                  <a16:creationId xmlns:a16="http://schemas.microsoft.com/office/drawing/2014/main" id="{C21315D6-CB06-9E6B-20D3-EEB9CFFFBB79}"/>
                </a:ext>
              </a:extLst>
            </p:cNvPr>
            <p:cNvSpPr/>
            <p:nvPr/>
          </p:nvSpPr>
          <p:spPr>
            <a:xfrm>
              <a:off x="4678680" y="4772025"/>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التنبؤ</a:t>
              </a:r>
              <a:endParaRPr lang="en-US" dirty="0">
                <a:latin typeface="Alexandria" pitchFamily="2" charset="-78"/>
                <a:cs typeface="Alexandria" pitchFamily="2" charset="-78"/>
              </a:endParaRPr>
            </a:p>
          </p:txBody>
        </p:sp>
        <p:sp>
          <p:nvSpPr>
            <p:cNvPr id="13" name="Text 6">
              <a:extLst>
                <a:ext uri="{FF2B5EF4-FFF2-40B4-BE49-F238E27FC236}">
                  <a16:creationId xmlns:a16="http://schemas.microsoft.com/office/drawing/2014/main" id="{9A6F824E-75EF-445D-0C51-1385FD015834}"/>
                </a:ext>
              </a:extLst>
            </p:cNvPr>
            <p:cNvSpPr/>
            <p:nvPr/>
          </p:nvSpPr>
          <p:spPr>
            <a:xfrm>
              <a:off x="793790" y="5201245"/>
              <a:ext cx="6365796" cy="317540"/>
            </a:xfrm>
            <a:prstGeom prst="rect">
              <a:avLst/>
            </a:prstGeom>
            <a:noFill/>
            <a:ln/>
          </p:spPr>
          <p:txBody>
            <a:bodyPr wrap="none" lIns="0" tIns="0" rIns="0" bIns="0" rtlCol="0" anchor="t"/>
            <a:lstStyle/>
            <a:p>
              <a:pPr marL="0" indent="0" algn="r" rtl="1">
                <a:lnSpc>
                  <a:spcPts val="2500"/>
                </a:lnSpc>
                <a:buNone/>
              </a:pPr>
              <a:r>
                <a:rPr lang="en-US" dirty="0">
                  <a:solidFill>
                    <a:srgbClr val="5B5F71"/>
                  </a:solidFill>
                  <a:latin typeface="Alexandria" pitchFamily="2" charset="-78"/>
                  <a:ea typeface="Instrument Sans Medium" pitchFamily="34" charset="-122"/>
                  <a:cs typeface="Alexandria" pitchFamily="2" charset="-78"/>
                </a:rPr>
                <a:t>التوقع العلمي لسلوك الظواهر في المستقبل بناءً على فهم قوانينها وعلاقاتها</a:t>
              </a:r>
              <a:endParaRPr lang="en-US" dirty="0">
                <a:latin typeface="Alexandria" pitchFamily="2" charset="-78"/>
                <a:cs typeface="Alexandria" pitchFamily="2" charset="-78"/>
              </a:endParaRPr>
            </a:p>
          </p:txBody>
        </p:sp>
        <p:pic>
          <p:nvPicPr>
            <p:cNvPr id="14" name="Image 4" descr="preencoded.png">
              <a:extLst>
                <a:ext uri="{FF2B5EF4-FFF2-40B4-BE49-F238E27FC236}">
                  <a16:creationId xmlns:a16="http://schemas.microsoft.com/office/drawing/2014/main" id="{C0D9B7BF-8C65-2E08-11A8-EB186D7281D2}"/>
                </a:ext>
              </a:extLst>
            </p:cNvPr>
            <p:cNvPicPr>
              <a:picLocks noChangeAspect="1"/>
            </p:cNvPicPr>
            <p:nvPr/>
          </p:nvPicPr>
          <p:blipFill>
            <a:blip r:embed="rId6"/>
            <a:stretch>
              <a:fillRect/>
            </a:stretch>
          </p:blipFill>
          <p:spPr>
            <a:xfrm>
              <a:off x="7357943" y="5764411"/>
              <a:ext cx="992267" cy="1190744"/>
            </a:xfrm>
            <a:prstGeom prst="rect">
              <a:avLst/>
            </a:prstGeom>
          </p:spPr>
        </p:pic>
        <p:sp>
          <p:nvSpPr>
            <p:cNvPr id="15" name="Text 7">
              <a:extLst>
                <a:ext uri="{FF2B5EF4-FFF2-40B4-BE49-F238E27FC236}">
                  <a16:creationId xmlns:a16="http://schemas.microsoft.com/office/drawing/2014/main" id="{90304178-AF4C-0719-06D2-4EB78D7DBF56}"/>
                </a:ext>
              </a:extLst>
            </p:cNvPr>
            <p:cNvSpPr/>
            <p:nvPr/>
          </p:nvSpPr>
          <p:spPr>
            <a:xfrm>
              <a:off x="4678680" y="5962769"/>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التحكم والتطوير</a:t>
              </a:r>
              <a:endParaRPr lang="en-US" dirty="0">
                <a:latin typeface="Alexandria" pitchFamily="2" charset="-78"/>
                <a:cs typeface="Alexandria" pitchFamily="2" charset="-78"/>
              </a:endParaRPr>
            </a:p>
          </p:txBody>
        </p:sp>
        <p:sp>
          <p:nvSpPr>
            <p:cNvPr id="16" name="Text 8">
              <a:extLst>
                <a:ext uri="{FF2B5EF4-FFF2-40B4-BE49-F238E27FC236}">
                  <a16:creationId xmlns:a16="http://schemas.microsoft.com/office/drawing/2014/main" id="{97F3600B-3C26-6142-6213-5A30812F0456}"/>
                </a:ext>
              </a:extLst>
            </p:cNvPr>
            <p:cNvSpPr/>
            <p:nvPr/>
          </p:nvSpPr>
          <p:spPr>
            <a:xfrm>
              <a:off x="793790" y="6391989"/>
              <a:ext cx="6365796" cy="317540"/>
            </a:xfrm>
            <a:prstGeom prst="rect">
              <a:avLst/>
            </a:prstGeom>
            <a:noFill/>
            <a:ln/>
          </p:spPr>
          <p:txBody>
            <a:bodyPr wrap="none" lIns="0" tIns="0" rIns="0" bIns="0" rtlCol="0" anchor="t"/>
            <a:lstStyle/>
            <a:p>
              <a:pPr marL="0" indent="0" algn="r" rtl="1">
                <a:lnSpc>
                  <a:spcPts val="2500"/>
                </a:lnSpc>
                <a:buNone/>
              </a:pPr>
              <a:r>
                <a:rPr lang="en-US" dirty="0">
                  <a:solidFill>
                    <a:srgbClr val="5B5F71"/>
                  </a:solidFill>
                  <a:latin typeface="Alexandria" pitchFamily="2" charset="-78"/>
                  <a:ea typeface="Instrument Sans Medium" pitchFamily="34" charset="-122"/>
                  <a:cs typeface="Alexandria" pitchFamily="2" charset="-78"/>
                </a:rPr>
                <a:t>السيطرة على الظواهر وتوجيهها لتحقيق أهداف محددة وتطوير الممارسات المهنية</a:t>
              </a:r>
              <a:endParaRPr lang="en-US" dirty="0">
                <a:latin typeface="Alexandria" pitchFamily="2" charset="-78"/>
                <a:cs typeface="Alexandria" pitchFamily="2" charset="-78"/>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6479" y="1685495"/>
            <a:ext cx="117275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7" y="500755"/>
            <a:ext cx="6684096" cy="963597"/>
          </a:xfrm>
          <a:prstGeom prst="rect">
            <a:avLst/>
          </a:prstGeom>
          <a:noFill/>
        </p:spPr>
        <p:txBody>
          <a:bodyPr wrap="square" rtlCol="0">
            <a:spAutoFit/>
          </a:bodyPr>
          <a:lstStyle/>
          <a:p>
            <a:pPr algn="ctr">
              <a:lnSpc>
                <a:spcPct val="150000"/>
              </a:lnSpc>
            </a:pPr>
            <a:r>
              <a:rPr lang="ar-EG" sz="2000" b="1" dirty="0">
                <a:latin typeface="Alexandria" pitchFamily="2" charset="-78"/>
                <a:cs typeface="Alexandria" pitchFamily="2" charset="-78"/>
              </a:rPr>
              <a:t>فوائد </a:t>
            </a:r>
            <a:r>
              <a:rPr lang="ar-EG" sz="2000" b="1">
                <a:latin typeface="Alexandria" pitchFamily="2" charset="-78"/>
                <a:cs typeface="Alexandria" pitchFamily="2" charset="-78"/>
              </a:rPr>
              <a:t>البحث العلمي في مجال الإعلام </a:t>
            </a:r>
          </a:p>
          <a:p>
            <a:pPr algn="ctr">
              <a:lnSpc>
                <a:spcPct val="150000"/>
              </a:lnSpc>
            </a:pPr>
            <a:r>
              <a:rPr lang="ar-EG" sz="2000" b="1">
                <a:latin typeface="Alexandria" pitchFamily="2" charset="-78"/>
                <a:cs typeface="Alexandria" pitchFamily="2" charset="-78"/>
              </a:rPr>
              <a:t>والعلاقات العامة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45737" y="2159172"/>
            <a:ext cx="8916850" cy="3467039"/>
          </a:xfrm>
          <a:prstGeom prst="rect">
            <a:avLst/>
          </a:prstGeom>
          <a:noFill/>
        </p:spPr>
        <p:txBody>
          <a:bodyPr wrap="square" rtlCol="0">
            <a:spAutoFit/>
          </a:bodyPr>
          <a:lstStyle/>
          <a:p>
            <a:pPr marL="520700" indent="-409575" algn="just" rtl="1">
              <a:lnSpc>
                <a:spcPct val="200000"/>
              </a:lnSpc>
            </a:pPr>
            <a:r>
              <a:rPr lang="ar-EG" sz="1600" dirty="0">
                <a:latin typeface="Alexandria" pitchFamily="2" charset="-78"/>
                <a:cs typeface="Alexandria" pitchFamily="2" charset="-78"/>
              </a:rPr>
              <a:t>يوفر البحث العلمي العديد من الفوائد المهمة، من أبرزها:</a:t>
            </a:r>
          </a:p>
          <a:p>
            <a:pPr marL="520700" indent="-409575" algn="just" rtl="1">
              <a:lnSpc>
                <a:spcPct val="200000"/>
              </a:lnSpc>
              <a:buFont typeface="Wingdings" panose="05000000000000000000" pitchFamily="2" charset="2"/>
              <a:buChar char="ü"/>
            </a:pPr>
            <a:r>
              <a:rPr lang="ar-EG" sz="1600" dirty="0">
                <a:latin typeface="Alexandria" pitchFamily="2" charset="-78"/>
                <a:cs typeface="Alexandria" pitchFamily="2" charset="-78"/>
              </a:rPr>
              <a:t> </a:t>
            </a:r>
            <a:r>
              <a:rPr lang="ar-EG" sz="1600" b="1" u="sng" dirty="0">
                <a:solidFill>
                  <a:srgbClr val="0070C0"/>
                </a:solidFill>
                <a:latin typeface="Alexandria" pitchFamily="2" charset="-78"/>
                <a:cs typeface="Alexandria" pitchFamily="2" charset="-78"/>
              </a:rPr>
              <a:t>إنتاج المعرفة والحقائق الجديدة</a:t>
            </a:r>
            <a:r>
              <a:rPr lang="ar-EG" sz="1600" b="1" dirty="0">
                <a:solidFill>
                  <a:srgbClr val="0070C0"/>
                </a:solidFill>
                <a:latin typeface="Alexandria" pitchFamily="2" charset="-78"/>
                <a:cs typeface="Alexandria" pitchFamily="2" charset="-78"/>
              </a:rPr>
              <a:t>: </a:t>
            </a:r>
            <a:r>
              <a:rPr lang="ar-EG" sz="1600" dirty="0">
                <a:latin typeface="Alexandria" pitchFamily="2" charset="-78"/>
                <a:cs typeface="Alexandria" pitchFamily="2" charset="-78"/>
              </a:rPr>
              <a:t>يسهم البحث العلمي في اكتشاف معارف وحقائق ونظريات علمية جديدة تثري مختلف المجالات.</a:t>
            </a:r>
          </a:p>
          <a:p>
            <a:pPr marL="520700" indent="-409575" algn="just" rtl="1">
              <a:lnSpc>
                <a:spcPct val="200000"/>
              </a:lnSpc>
              <a:buFont typeface="Wingdings" panose="05000000000000000000" pitchFamily="2" charset="2"/>
              <a:buChar char="ü"/>
            </a:pPr>
            <a:r>
              <a:rPr lang="ar-EG" sz="1600" b="1" u="sng" dirty="0">
                <a:solidFill>
                  <a:srgbClr val="0070C0"/>
                </a:solidFill>
                <a:latin typeface="Alexandria" pitchFamily="2" charset="-78"/>
                <a:cs typeface="Alexandria" pitchFamily="2" charset="-78"/>
              </a:rPr>
              <a:t>حل المشكلات</a:t>
            </a:r>
            <a:r>
              <a:rPr lang="ar-EG" sz="1600" b="1" dirty="0">
                <a:solidFill>
                  <a:srgbClr val="0070C0"/>
                </a:solidFill>
                <a:latin typeface="Alexandria" pitchFamily="2" charset="-78"/>
                <a:cs typeface="Alexandria" pitchFamily="2" charset="-78"/>
              </a:rPr>
              <a:t>: </a:t>
            </a:r>
            <a:r>
              <a:rPr lang="ar-EG" sz="1600" dirty="0">
                <a:latin typeface="Alexandria" pitchFamily="2" charset="-78"/>
                <a:cs typeface="Alexandria" pitchFamily="2" charset="-78"/>
              </a:rPr>
              <a:t>يوفر البحث العلمي حلولًا عملية وفعالة للتحديات والمشكلات التي تواجه المجتمع في مختلف الميادين.</a:t>
            </a:r>
          </a:p>
          <a:p>
            <a:pPr marL="520700" indent="-409575" algn="just" rtl="1">
              <a:lnSpc>
                <a:spcPct val="200000"/>
              </a:lnSpc>
              <a:buFont typeface="Wingdings" panose="05000000000000000000" pitchFamily="2" charset="2"/>
              <a:buChar char="ü"/>
            </a:pPr>
            <a:r>
              <a:rPr lang="ar-EG" sz="1600" b="1" u="sng" dirty="0">
                <a:solidFill>
                  <a:srgbClr val="0070C0"/>
                </a:solidFill>
                <a:latin typeface="Alexandria" pitchFamily="2" charset="-78"/>
                <a:cs typeface="Alexandria" pitchFamily="2" charset="-78"/>
              </a:rPr>
              <a:t>تطوير التطبيقات التكنولوجية</a:t>
            </a:r>
            <a:r>
              <a:rPr lang="ar-EG" sz="1600" b="1" dirty="0">
                <a:solidFill>
                  <a:srgbClr val="0070C0"/>
                </a:solidFill>
                <a:latin typeface="Alexandria" pitchFamily="2" charset="-78"/>
                <a:cs typeface="Alexandria" pitchFamily="2" charset="-78"/>
              </a:rPr>
              <a:t>: </a:t>
            </a:r>
            <a:r>
              <a:rPr lang="ar-EG" sz="1600" dirty="0">
                <a:latin typeface="Alexandria" pitchFamily="2" charset="-78"/>
                <a:cs typeface="Alexandria" pitchFamily="2" charset="-78"/>
              </a:rPr>
              <a:t>تعتمد التقنيات والابتكارات الحديثة في مختلف المجالات على الأبحاث </a:t>
            </a:r>
            <a:r>
              <a:rPr lang="ar-EG" sz="1600">
                <a:latin typeface="Alexandria" pitchFamily="2" charset="-78"/>
                <a:cs typeface="Alexandria" pitchFamily="2" charset="-78"/>
              </a:rPr>
              <a:t>العلمية.</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D71FF51-AE3B-7331-4545-79979D704CF2}"/>
              </a:ext>
            </a:extLst>
          </p:cNvPr>
          <p:cNvPicPr>
            <a:picLocks noChangeAspect="1"/>
          </p:cNvPicPr>
          <p:nvPr/>
        </p:nvPicPr>
        <p:blipFill>
          <a:blip r:embed="rId3"/>
          <a:stretch>
            <a:fillRect/>
          </a:stretch>
        </p:blipFill>
        <p:spPr>
          <a:xfrm>
            <a:off x="9241702" y="1913349"/>
            <a:ext cx="2639123" cy="395868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27788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0803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33132" y="104523"/>
            <a:ext cx="5965902" cy="1425262"/>
          </a:xfrm>
          <a:prstGeom prst="rect">
            <a:avLst/>
          </a:prstGeom>
          <a:noFill/>
        </p:spPr>
        <p:txBody>
          <a:bodyPr wrap="square" rtlCol="0">
            <a:spAutoFit/>
          </a:bodyPr>
          <a:lstStyle/>
          <a:p>
            <a:pPr algn="ctr">
              <a:lnSpc>
                <a:spcPct val="150000"/>
              </a:lnSpc>
            </a:pPr>
            <a:r>
              <a:rPr lang="ar-EG" sz="2000" b="1">
                <a:highlight>
                  <a:srgbClr val="FFFF00"/>
                </a:highlight>
                <a:latin typeface="Alexandria" pitchFamily="2" charset="-78"/>
                <a:cs typeface="Alexandria" pitchFamily="2" charset="-78"/>
              </a:rPr>
              <a:t>تابع</a:t>
            </a:r>
            <a:r>
              <a:rPr lang="ar-EG" sz="2000" b="1">
                <a:latin typeface="Alexandria" pitchFamily="2" charset="-78"/>
                <a:cs typeface="Alexandria" pitchFamily="2" charset="-78"/>
              </a:rPr>
              <a:t> </a:t>
            </a:r>
          </a:p>
          <a:p>
            <a:pPr algn="ctr">
              <a:lnSpc>
                <a:spcPct val="150000"/>
              </a:lnSpc>
            </a:pPr>
            <a:r>
              <a:rPr lang="ar-EG" sz="2000" b="1">
                <a:latin typeface="Alexandria" pitchFamily="2" charset="-78"/>
                <a:cs typeface="Alexandria" pitchFamily="2" charset="-78"/>
              </a:rPr>
              <a:t>فوائد البحث العلمي في مجال الإعلام </a:t>
            </a:r>
          </a:p>
          <a:p>
            <a:pPr algn="ctr">
              <a:lnSpc>
                <a:spcPct val="150000"/>
              </a:lnSpc>
            </a:pPr>
            <a:r>
              <a:rPr lang="ar-EG" sz="2000" b="1">
                <a:latin typeface="Alexandria" pitchFamily="2" charset="-78"/>
                <a:cs typeface="Alexandria" pitchFamily="2" charset="-78"/>
              </a:rPr>
              <a:t>والعلاقات العامة</a:t>
            </a:r>
            <a:endParaRPr lang="en-US" sz="2000" b="1">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83435"/>
            <a:ext cx="8237034" cy="2974532"/>
          </a:xfrm>
          <a:prstGeom prst="rect">
            <a:avLst/>
          </a:prstGeom>
          <a:noFill/>
        </p:spPr>
        <p:txBody>
          <a:bodyPr wrap="square" rtlCol="0">
            <a:spAutoFit/>
          </a:bodyPr>
          <a:lstStyle/>
          <a:p>
            <a:pPr marL="520700" indent="-409575" algn="just" rtl="1">
              <a:lnSpc>
                <a:spcPct val="200000"/>
              </a:lnSpc>
              <a:buFont typeface="Wingdings" panose="05000000000000000000" pitchFamily="2" charset="2"/>
              <a:buChar char="ü"/>
            </a:pPr>
            <a:r>
              <a:rPr lang="ar-EG" sz="1600" b="1" u="sng" dirty="0">
                <a:solidFill>
                  <a:srgbClr val="0070C0"/>
                </a:solidFill>
                <a:latin typeface="Alexandria" pitchFamily="2" charset="-78"/>
                <a:cs typeface="Alexandria" pitchFamily="2" charset="-78"/>
              </a:rPr>
              <a:t>صنع السياسات</a:t>
            </a:r>
            <a:r>
              <a:rPr lang="ar-EG" sz="1600" b="1" dirty="0">
                <a:solidFill>
                  <a:srgbClr val="0070C0"/>
                </a:solidFill>
                <a:latin typeface="Alexandria" pitchFamily="2" charset="-78"/>
                <a:cs typeface="Alexandria" pitchFamily="2" charset="-78"/>
              </a:rPr>
              <a:t>: </a:t>
            </a:r>
            <a:r>
              <a:rPr lang="ar-EG" sz="1600" dirty="0">
                <a:latin typeface="Alexandria" pitchFamily="2" charset="-78"/>
                <a:cs typeface="Alexandria" pitchFamily="2" charset="-78"/>
              </a:rPr>
              <a:t>توفر نتائج الأبحاث العلمية أساسًا موضوعيًا لواضعي السياسات ومتخذي القرار في المجالات المختلفة.</a:t>
            </a:r>
          </a:p>
          <a:p>
            <a:pPr marL="520700" indent="-409575" algn="just" rtl="1">
              <a:lnSpc>
                <a:spcPct val="200000"/>
              </a:lnSpc>
              <a:buFont typeface="Wingdings" panose="05000000000000000000" pitchFamily="2" charset="2"/>
              <a:buChar char="ü"/>
            </a:pPr>
            <a:r>
              <a:rPr lang="ar-EG" sz="1600" b="1" u="sng" dirty="0">
                <a:solidFill>
                  <a:srgbClr val="0070C0"/>
                </a:solidFill>
                <a:latin typeface="Alexandria" pitchFamily="2" charset="-78"/>
                <a:cs typeface="Alexandria" pitchFamily="2" charset="-78"/>
              </a:rPr>
              <a:t>التنبؤ بالمستقبل</a:t>
            </a:r>
            <a:r>
              <a:rPr lang="ar-EG" sz="1600" b="1" dirty="0">
                <a:solidFill>
                  <a:srgbClr val="0070C0"/>
                </a:solidFill>
                <a:latin typeface="Alexandria" pitchFamily="2" charset="-78"/>
                <a:cs typeface="Alexandria" pitchFamily="2" charset="-78"/>
              </a:rPr>
              <a:t>: </a:t>
            </a:r>
            <a:r>
              <a:rPr lang="ar-EG" sz="1600" dirty="0">
                <a:latin typeface="Alexandria" pitchFamily="2" charset="-78"/>
                <a:cs typeface="Alexandria" pitchFamily="2" charset="-78"/>
              </a:rPr>
              <a:t>يساعد البحث العلمي في التنبؤ بالاتجاهات المستقبلية ورسم صورة للمستقبل استنادًا إلى معطيات وحقائق علمية.</a:t>
            </a:r>
          </a:p>
          <a:p>
            <a:pPr marL="520700" indent="-409575" algn="just" rtl="1">
              <a:lnSpc>
                <a:spcPct val="200000"/>
              </a:lnSpc>
              <a:buFont typeface="Wingdings" panose="05000000000000000000" pitchFamily="2" charset="2"/>
              <a:buChar char="ü"/>
            </a:pPr>
            <a:r>
              <a:rPr lang="ar-EG" sz="1600" b="1" u="sng" dirty="0">
                <a:solidFill>
                  <a:srgbClr val="0070C0"/>
                </a:solidFill>
                <a:latin typeface="Alexandria" pitchFamily="2" charset="-78"/>
                <a:cs typeface="Alexandria" pitchFamily="2" charset="-78"/>
              </a:rPr>
              <a:t>تحسين نوعية الحياة</a:t>
            </a:r>
            <a:r>
              <a:rPr lang="ar-EG" sz="1600" b="1" dirty="0">
                <a:solidFill>
                  <a:srgbClr val="0070C0"/>
                </a:solidFill>
                <a:latin typeface="Alexandria" pitchFamily="2" charset="-78"/>
                <a:cs typeface="Alexandria" pitchFamily="2" charset="-78"/>
              </a:rPr>
              <a:t>: </a:t>
            </a:r>
            <a:r>
              <a:rPr lang="ar-EG" sz="1600" dirty="0">
                <a:latin typeface="Alexandria" pitchFamily="2" charset="-78"/>
                <a:cs typeface="Alexandria" pitchFamily="2" charset="-78"/>
              </a:rPr>
              <a:t>تطبيق نتائج الأبحاث العلمية ساهم بشكل كبير في تحسين الصحة والتعليم والبيئة وغيرها من مجالات الحياة.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2515B71-C553-677A-CE93-31E625DC026D}"/>
              </a:ext>
            </a:extLst>
          </p:cNvPr>
          <p:cNvPicPr>
            <a:picLocks noChangeAspect="1"/>
          </p:cNvPicPr>
          <p:nvPr/>
        </p:nvPicPr>
        <p:blipFill>
          <a:blip r:embed="rId3"/>
          <a:stretch>
            <a:fillRect/>
          </a:stretch>
        </p:blipFill>
        <p:spPr>
          <a:xfrm>
            <a:off x="9186842" y="2188333"/>
            <a:ext cx="2243158" cy="336473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39812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3E42E-903C-0F2F-8E91-AF229D0C13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87D851-1AFE-DC7B-D24E-6CEF36B34812}"/>
              </a:ext>
            </a:extLst>
          </p:cNvPr>
          <p:cNvSpPr/>
          <p:nvPr/>
        </p:nvSpPr>
        <p:spPr>
          <a:xfrm>
            <a:off x="512957" y="1685495"/>
            <a:ext cx="114710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45077F-5D0C-2ACF-F303-E0B187C82B41}"/>
              </a:ext>
            </a:extLst>
          </p:cNvPr>
          <p:cNvSpPr txBox="1"/>
          <p:nvPr/>
        </p:nvSpPr>
        <p:spPr>
          <a:xfrm>
            <a:off x="3137023" y="602038"/>
            <a:ext cx="591795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اهداف البحث العلمي في مجال الإعلام</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903FD403-BF4F-D0A0-2813-8A6B08FF6A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BC0167-C468-87B4-7384-2ACF2F02B72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1BA8AE7-E82B-8D52-C95D-1E47F913445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25BFB0A-2590-DB94-4C48-30DBC75CA807}"/>
              </a:ext>
            </a:extLst>
          </p:cNvPr>
          <p:cNvSpPr txBox="1"/>
          <p:nvPr/>
        </p:nvSpPr>
        <p:spPr>
          <a:xfrm>
            <a:off x="718420" y="1963122"/>
            <a:ext cx="8153801" cy="395948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b="1">
                <a:solidFill>
                  <a:srgbClr val="0070C0"/>
                </a:solidFill>
                <a:latin typeface="Alexandria" pitchFamily="2" charset="-78"/>
                <a:cs typeface="Alexandria" pitchFamily="2" charset="-78"/>
              </a:rPr>
              <a:t>بناء المعرفة والنظرية: </a:t>
            </a:r>
            <a:r>
              <a:rPr lang="ar-EG" sz="1600">
                <a:latin typeface="Alexandria" pitchFamily="2" charset="-78"/>
                <a:cs typeface="Alexandria" pitchFamily="2" charset="-78"/>
              </a:rPr>
              <a:t>عبر صياغة نماذج تفسّر كيف يعمل الإعلام (التأطير، وضع الأجندة، الاستخدامات والإشباعات) وتطويرها في السياق الرقمي.</a:t>
            </a:r>
          </a:p>
          <a:p>
            <a:pPr marL="285750" indent="-285750" algn="just" rtl="1">
              <a:lnSpc>
                <a:spcPct val="200000"/>
              </a:lnSpc>
              <a:buFont typeface="Wingdings" panose="05000000000000000000" pitchFamily="2" charset="2"/>
              <a:buChar char="ü"/>
            </a:pPr>
            <a:r>
              <a:rPr lang="ar-EG" sz="1600" b="1">
                <a:solidFill>
                  <a:srgbClr val="0070C0"/>
                </a:solidFill>
                <a:latin typeface="Alexandria" pitchFamily="2" charset="-78"/>
                <a:cs typeface="Alexandria" pitchFamily="2" charset="-78"/>
              </a:rPr>
              <a:t>فهم الجمهور وسلوكه: </a:t>
            </a:r>
            <a:r>
              <a:rPr lang="ar-EG" sz="1600">
                <a:latin typeface="Alexandria" pitchFamily="2" charset="-78"/>
                <a:cs typeface="Alexandria" pitchFamily="2" charset="-78"/>
              </a:rPr>
              <a:t>من خلال تحليل الوعي والمواقف والنيّات والسلوك الفعلي واختلافها بين الفئات (العمر/النوع/الثقافة).</a:t>
            </a:r>
          </a:p>
          <a:p>
            <a:pPr marL="285750" indent="-285750" algn="just" rtl="1">
              <a:lnSpc>
                <a:spcPct val="200000"/>
              </a:lnSpc>
              <a:buFont typeface="Wingdings" panose="05000000000000000000" pitchFamily="2" charset="2"/>
              <a:buChar char="ü"/>
            </a:pPr>
            <a:r>
              <a:rPr lang="ar-EG" sz="1600" b="1">
                <a:solidFill>
                  <a:srgbClr val="0070C0"/>
                </a:solidFill>
                <a:latin typeface="Alexandria" pitchFamily="2" charset="-78"/>
                <a:cs typeface="Alexandria" pitchFamily="2" charset="-78"/>
              </a:rPr>
              <a:t>قياس التأثيرات الإعلامية: </a:t>
            </a:r>
            <a:r>
              <a:rPr lang="ar-EG" sz="1600">
                <a:latin typeface="Alexandria" pitchFamily="2" charset="-78"/>
                <a:cs typeface="Alexandria" pitchFamily="2" charset="-78"/>
              </a:rPr>
              <a:t>عبر تقدير التأثيرات المعرفية والعاطفية والسلوكية قصيرة/طويلة المدى، والمقصودة/غير المقصودة.</a:t>
            </a:r>
          </a:p>
          <a:p>
            <a:pPr marL="285750" indent="-285750" algn="just" rtl="1">
              <a:lnSpc>
                <a:spcPct val="200000"/>
              </a:lnSpc>
              <a:buFont typeface="Wingdings" panose="05000000000000000000" pitchFamily="2" charset="2"/>
              <a:buChar char="ü"/>
            </a:pPr>
            <a:r>
              <a:rPr lang="ar-EG" sz="1600" b="1">
                <a:solidFill>
                  <a:srgbClr val="0070C0"/>
                </a:solidFill>
                <a:latin typeface="Alexandria" pitchFamily="2" charset="-78"/>
                <a:cs typeface="Alexandria" pitchFamily="2" charset="-78"/>
              </a:rPr>
              <a:t>تحليل المحتوى والرسائل: </a:t>
            </a:r>
            <a:r>
              <a:rPr lang="ar-EG" sz="1600">
                <a:latin typeface="Alexandria" pitchFamily="2" charset="-78"/>
                <a:cs typeface="Alexandria" pitchFamily="2" charset="-78"/>
              </a:rPr>
              <a:t>من خلال تفكيك السرديات والموضوعات والقيم والتحيّزات وتمثيلات الفئات (المرأة، اللاجئون، الأقليات… إلخ).</a:t>
            </a: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4D5CE38A-EC3E-043A-DE7B-4EC6A498F8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A276CC-81C3-5B41-3B0F-A4D2B57C13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590A2F4-FC0A-8EC6-D9F2-99C00D286CE1}"/>
              </a:ext>
            </a:extLst>
          </p:cNvPr>
          <p:cNvPicPr>
            <a:picLocks noChangeAspect="1"/>
          </p:cNvPicPr>
          <p:nvPr/>
        </p:nvPicPr>
        <p:blipFill>
          <a:blip r:embed="rId3"/>
          <a:stretch>
            <a:fillRect/>
          </a:stretch>
        </p:blipFill>
        <p:spPr>
          <a:xfrm>
            <a:off x="9153234" y="1915989"/>
            <a:ext cx="2702499" cy="4053747"/>
          </a:xfrm>
          <a:prstGeom prst="ellipse">
            <a:avLst/>
          </a:prstGeom>
          <a:ln>
            <a:noFill/>
          </a:ln>
          <a:effectLst>
            <a:softEdge rad="112500"/>
          </a:effectLst>
        </p:spPr>
      </p:pic>
    </p:spTree>
    <p:extLst>
      <p:ext uri="{BB962C8B-B14F-4D97-AF65-F5344CB8AC3E}">
        <p14:creationId xmlns:p14="http://schemas.microsoft.com/office/powerpoint/2010/main" val="15484488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8781" y="1685495"/>
            <a:ext cx="117052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45331" y="268963"/>
            <a:ext cx="6306217" cy="963597"/>
          </a:xfrm>
          <a:prstGeom prst="rect">
            <a:avLst/>
          </a:prstGeom>
          <a:noFill/>
        </p:spPr>
        <p:txBody>
          <a:bodyPr wrap="square" rtlCol="0">
            <a:spAutoFit/>
          </a:bodyPr>
          <a:lstStyle/>
          <a:p>
            <a:pPr algn="ctr">
              <a:lnSpc>
                <a:spcPct val="150000"/>
              </a:lnSpc>
            </a:pPr>
            <a:r>
              <a:rPr lang="ar-EG" sz="2000" b="1">
                <a:highlight>
                  <a:srgbClr val="FFFF00"/>
                </a:highlight>
                <a:latin typeface="Alexandria" pitchFamily="2" charset="-78"/>
                <a:cs typeface="Alexandria" pitchFamily="2" charset="-78"/>
              </a:rPr>
              <a:t>تابع</a:t>
            </a:r>
          </a:p>
          <a:p>
            <a:pPr algn="ctr">
              <a:lnSpc>
                <a:spcPct val="150000"/>
              </a:lnSpc>
            </a:pPr>
            <a:r>
              <a:rPr lang="ar-EG" sz="2000" b="1">
                <a:latin typeface="Alexandria" pitchFamily="2" charset="-78"/>
                <a:cs typeface="Alexandria" pitchFamily="2" charset="-78"/>
              </a:rPr>
              <a:t>أهم </a:t>
            </a:r>
            <a:r>
              <a:rPr lang="ar-EG" sz="2000" b="1" dirty="0">
                <a:latin typeface="Alexandria" pitchFamily="2" charset="-78"/>
                <a:cs typeface="Alexandria" pitchFamily="2" charset="-78"/>
              </a:rPr>
              <a:t>اهداف البحث العلمي في مجال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43742" y="2044527"/>
            <a:ext cx="8652367" cy="395948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b="1">
                <a:solidFill>
                  <a:srgbClr val="0070C0"/>
                </a:solidFill>
                <a:latin typeface="Alexandria" pitchFamily="2" charset="-78"/>
                <a:cs typeface="Alexandria" pitchFamily="2" charset="-78"/>
              </a:rPr>
              <a:t>دراسة النُظم والسياسات الإعلامية: </a:t>
            </a:r>
            <a:r>
              <a:rPr lang="ar-EG" sz="1600">
                <a:latin typeface="Alexandria" pitchFamily="2" charset="-78"/>
                <a:cs typeface="Alexandria" pitchFamily="2" charset="-78"/>
              </a:rPr>
              <a:t>عبر تقييم التشريعات والحوكمة وحرية الصحافة والتعدّدية والاستقلالية والنماذج التنظيمية.</a:t>
            </a:r>
          </a:p>
          <a:p>
            <a:pPr marL="285750" indent="-285750" algn="just" rtl="1">
              <a:lnSpc>
                <a:spcPct val="200000"/>
              </a:lnSpc>
              <a:buFont typeface="Wingdings" panose="05000000000000000000" pitchFamily="2" charset="2"/>
              <a:buChar char="ü"/>
            </a:pPr>
            <a:r>
              <a:rPr lang="ar-EG" sz="1600" b="1">
                <a:solidFill>
                  <a:srgbClr val="0070C0"/>
                </a:solidFill>
                <a:latin typeface="Alexandria" pitchFamily="2" charset="-78"/>
                <a:cs typeface="Alexandria" pitchFamily="2" charset="-78"/>
              </a:rPr>
              <a:t>اقتصاديات الإعلام ونماذج الأعمال: </a:t>
            </a:r>
            <a:r>
              <a:rPr lang="ar-EG" sz="1600">
                <a:latin typeface="Alexandria" pitchFamily="2" charset="-78"/>
                <a:cs typeface="Alexandria" pitchFamily="2" charset="-78"/>
              </a:rPr>
              <a:t>حيث يسهم في فهم اقتصاد الانتباه، الإعلانات والاشتراكات، استدامة غرف الأخبار، تأثير المنصّات.</a:t>
            </a:r>
          </a:p>
          <a:p>
            <a:pPr marL="285750" indent="-285750" algn="just" rtl="1">
              <a:lnSpc>
                <a:spcPct val="200000"/>
              </a:lnSpc>
              <a:buFont typeface="Wingdings" panose="05000000000000000000" pitchFamily="2" charset="2"/>
              <a:buChar char="ü"/>
            </a:pPr>
            <a:r>
              <a:rPr lang="ar-EG" sz="1600" b="1">
                <a:solidFill>
                  <a:srgbClr val="0070C0"/>
                </a:solidFill>
                <a:latin typeface="Alexandria" pitchFamily="2" charset="-78"/>
                <a:cs typeface="Alexandria" pitchFamily="2" charset="-78"/>
              </a:rPr>
              <a:t>ضبط أخلاقيات المهنة والممارسات الاحترافية: </a:t>
            </a:r>
            <a:r>
              <a:rPr lang="ar-EG" sz="1600">
                <a:latin typeface="Alexandria" pitchFamily="2" charset="-78"/>
                <a:cs typeface="Alexandria" pitchFamily="2" charset="-78"/>
              </a:rPr>
              <a:t>عبر فحص معايير الدقة والإنصاف والتحقّق والخصوصية وتضارب المصالح والمساءلة التحريرية.</a:t>
            </a:r>
          </a:p>
          <a:p>
            <a:pPr marL="285750" indent="-285750" algn="just" rtl="1">
              <a:lnSpc>
                <a:spcPct val="200000"/>
              </a:lnSpc>
              <a:buFont typeface="Wingdings" panose="05000000000000000000" pitchFamily="2" charset="2"/>
              <a:buChar char="ü"/>
            </a:pPr>
            <a:r>
              <a:rPr lang="ar-EG" sz="1600" b="1">
                <a:solidFill>
                  <a:srgbClr val="0070C0"/>
                </a:solidFill>
                <a:latin typeface="Alexandria" pitchFamily="2" charset="-78"/>
                <a:cs typeface="Alexandria" pitchFamily="2" charset="-78"/>
              </a:rPr>
              <a:t>الإعلام الرقمي والخوارزميات: </a:t>
            </a:r>
            <a:r>
              <a:rPr lang="ar-EG" sz="1600">
                <a:latin typeface="Alexandria" pitchFamily="2" charset="-78"/>
                <a:cs typeface="Alexandria" pitchFamily="2" charset="-78"/>
              </a:rPr>
              <a:t>حيث يتم دراسة خوارزميات الترتيب والتوصية، ظواهر غرف الصدى، المعلومات المُضلِّلة، وأثر الذكاء الاصطناعي التوليدي.</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AAD3A78-9C4B-AA35-361D-54D0A208AB88}"/>
              </a:ext>
            </a:extLst>
          </p:cNvPr>
          <p:cNvPicPr>
            <a:picLocks noChangeAspect="1"/>
          </p:cNvPicPr>
          <p:nvPr/>
        </p:nvPicPr>
        <p:blipFill>
          <a:blip r:embed="rId3"/>
          <a:stretch>
            <a:fillRect/>
          </a:stretch>
        </p:blipFill>
        <p:spPr>
          <a:xfrm>
            <a:off x="9376490" y="2277635"/>
            <a:ext cx="2327120" cy="34932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46566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93086" y="64902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4107" y="998563"/>
            <a:ext cx="10727473"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9C094819-5D10-DE36-8F02-2D28BAD630D1}"/>
              </a:ext>
            </a:extLst>
          </p:cNvPr>
          <p:cNvGrpSpPr/>
          <p:nvPr/>
        </p:nvGrpSpPr>
        <p:grpSpPr>
          <a:xfrm>
            <a:off x="825190" y="998563"/>
            <a:ext cx="10302691" cy="5230178"/>
            <a:chOff x="6212324" y="1919288"/>
            <a:chExt cx="7692211" cy="5230178"/>
          </a:xfrm>
        </p:grpSpPr>
        <p:sp>
          <p:nvSpPr>
            <p:cNvPr id="3" name="Shape 1">
              <a:extLst>
                <a:ext uri="{FF2B5EF4-FFF2-40B4-BE49-F238E27FC236}">
                  <a16:creationId xmlns:a16="http://schemas.microsoft.com/office/drawing/2014/main" id="{A86F7B09-16C3-903D-2ED8-A3E9EAB5EF4B}"/>
                </a:ext>
              </a:extLst>
            </p:cNvPr>
            <p:cNvSpPr/>
            <p:nvPr/>
          </p:nvSpPr>
          <p:spPr>
            <a:xfrm>
              <a:off x="13677543" y="1919288"/>
              <a:ext cx="22860" cy="5230178"/>
            </a:xfrm>
            <a:prstGeom prst="roundRect">
              <a:avLst>
                <a:gd name="adj" fmla="val 333466"/>
              </a:avLst>
            </a:prstGeom>
            <a:solidFill>
              <a:srgbClr val="C8C9CF"/>
            </a:solidFill>
            <a:ln/>
          </p:spPr>
          <p:txBody>
            <a:bodyPr/>
            <a:lstStyle/>
            <a:p>
              <a:endParaRPr lang="en-US" sz="1600">
                <a:latin typeface="Alexandria" pitchFamily="2" charset="-78"/>
                <a:cs typeface="Alexandria" pitchFamily="2" charset="-78"/>
              </a:endParaRPr>
            </a:p>
          </p:txBody>
        </p:sp>
        <p:sp>
          <p:nvSpPr>
            <p:cNvPr id="4" name="Shape 2">
              <a:extLst>
                <a:ext uri="{FF2B5EF4-FFF2-40B4-BE49-F238E27FC236}">
                  <a16:creationId xmlns:a16="http://schemas.microsoft.com/office/drawing/2014/main" id="{45B8091D-9316-04A6-3EEB-DA65CBDAB47F}"/>
                </a:ext>
              </a:extLst>
            </p:cNvPr>
            <p:cNvSpPr/>
            <p:nvPr/>
          </p:nvSpPr>
          <p:spPr>
            <a:xfrm>
              <a:off x="12974657" y="2111931"/>
              <a:ext cx="544473" cy="22860"/>
            </a:xfrm>
            <a:prstGeom prst="roundRect">
              <a:avLst>
                <a:gd name="adj" fmla="val 333466"/>
              </a:avLst>
            </a:prstGeom>
            <a:solidFill>
              <a:srgbClr val="C8C9CF"/>
            </a:solidFill>
            <a:ln/>
          </p:spPr>
          <p:txBody>
            <a:bodyPr/>
            <a:lstStyle/>
            <a:p>
              <a:endParaRPr lang="en-US" sz="1600">
                <a:latin typeface="Alexandria" pitchFamily="2" charset="-78"/>
                <a:cs typeface="Alexandria" pitchFamily="2" charset="-78"/>
              </a:endParaRPr>
            </a:p>
          </p:txBody>
        </p:sp>
        <p:sp>
          <p:nvSpPr>
            <p:cNvPr id="6" name="Shape 3">
              <a:extLst>
                <a:ext uri="{FF2B5EF4-FFF2-40B4-BE49-F238E27FC236}">
                  <a16:creationId xmlns:a16="http://schemas.microsoft.com/office/drawing/2014/main" id="{D8AA3925-E3A6-75AF-920F-CE5BA5C32F1D}"/>
                </a:ext>
              </a:extLst>
            </p:cNvPr>
            <p:cNvSpPr/>
            <p:nvPr/>
          </p:nvSpPr>
          <p:spPr>
            <a:xfrm>
              <a:off x="13496270" y="1919288"/>
              <a:ext cx="408265" cy="408265"/>
            </a:xfrm>
            <a:prstGeom prst="roundRect">
              <a:avLst>
                <a:gd name="adj" fmla="val 18672"/>
              </a:avLst>
            </a:prstGeom>
            <a:solidFill>
              <a:srgbClr val="E2E3E9"/>
            </a:solidFill>
            <a:ln w="7620">
              <a:solidFill>
                <a:srgbClr val="C8C9CF"/>
              </a:solidFill>
              <a:prstDash val="solid"/>
            </a:ln>
          </p:spPr>
          <p:txBody>
            <a:bodyPr/>
            <a:lstStyle/>
            <a:p>
              <a:endParaRPr lang="en-US" sz="1600">
                <a:latin typeface="Alexandria" pitchFamily="2" charset="-78"/>
                <a:cs typeface="Alexandria" pitchFamily="2" charset="-78"/>
              </a:endParaRPr>
            </a:p>
          </p:txBody>
        </p:sp>
        <p:sp>
          <p:nvSpPr>
            <p:cNvPr id="7" name="Text 4">
              <a:extLst>
                <a:ext uri="{FF2B5EF4-FFF2-40B4-BE49-F238E27FC236}">
                  <a16:creationId xmlns:a16="http://schemas.microsoft.com/office/drawing/2014/main" id="{386C5E34-2FD5-4209-E966-27692E9B91F9}"/>
                </a:ext>
              </a:extLst>
            </p:cNvPr>
            <p:cNvSpPr/>
            <p:nvPr/>
          </p:nvSpPr>
          <p:spPr>
            <a:xfrm>
              <a:off x="13564255" y="1953220"/>
              <a:ext cx="272177" cy="340281"/>
            </a:xfrm>
            <a:prstGeom prst="rect">
              <a:avLst/>
            </a:prstGeom>
            <a:noFill/>
            <a:ln/>
          </p:spPr>
          <p:txBody>
            <a:bodyPr wrap="none" lIns="0" tIns="0" rIns="0" bIns="0" rtlCol="0" anchor="t"/>
            <a:lstStyle/>
            <a:p>
              <a:pPr marL="0" indent="0" algn="ctr" rtl="1">
                <a:lnSpc>
                  <a:spcPts val="2100"/>
                </a:lnSpc>
                <a:buNone/>
              </a:pPr>
              <a:r>
                <a:rPr lang="en-US" sz="1600" dirty="0">
                  <a:solidFill>
                    <a:srgbClr val="5B5F71"/>
                  </a:solidFill>
                  <a:latin typeface="Alexandria" pitchFamily="2" charset="-78"/>
                  <a:ea typeface="Instrument Sans Semi Bold" pitchFamily="34" charset="-122"/>
                  <a:cs typeface="Alexandria" pitchFamily="2" charset="-78"/>
                </a:rPr>
                <a:t>1</a:t>
              </a:r>
              <a:endParaRPr lang="en-US" sz="1600" dirty="0">
                <a:latin typeface="Alexandria" pitchFamily="2" charset="-78"/>
                <a:cs typeface="Alexandria" pitchFamily="2" charset="-78"/>
              </a:endParaRPr>
            </a:p>
          </p:txBody>
        </p:sp>
        <p:sp>
          <p:nvSpPr>
            <p:cNvPr id="8" name="Text 5">
              <a:extLst>
                <a:ext uri="{FF2B5EF4-FFF2-40B4-BE49-F238E27FC236}">
                  <a16:creationId xmlns:a16="http://schemas.microsoft.com/office/drawing/2014/main" id="{552D5BC5-BDC3-2C3D-E9F6-C15416ABF434}"/>
                </a:ext>
              </a:extLst>
            </p:cNvPr>
            <p:cNvSpPr/>
            <p:nvPr/>
          </p:nvSpPr>
          <p:spPr>
            <a:xfrm>
              <a:off x="10031849" y="1981676"/>
              <a:ext cx="2760940" cy="283607"/>
            </a:xfrm>
            <a:prstGeom prst="rect">
              <a:avLst/>
            </a:prstGeom>
            <a:noFill/>
            <a:ln/>
          </p:spPr>
          <p:txBody>
            <a:bodyPr wrap="none" lIns="0" tIns="0" rIns="0" bIns="0" rtlCol="0" anchor="t"/>
            <a:lstStyle/>
            <a:p>
              <a:pPr marL="0" indent="0" algn="r" rtl="1">
                <a:lnSpc>
                  <a:spcPts val="2200"/>
                </a:lnSpc>
                <a:buNone/>
              </a:pPr>
              <a:r>
                <a:rPr lang="en-US" sz="1600" b="1" dirty="0">
                  <a:solidFill>
                    <a:srgbClr val="FF0000"/>
                  </a:solidFill>
                  <a:latin typeface="Alexandria" pitchFamily="2" charset="-78"/>
                  <a:ea typeface="Instrument Sans Semi Bold" pitchFamily="34" charset="-122"/>
                  <a:cs typeface="Alexandria" pitchFamily="2" charset="-78"/>
                </a:rPr>
                <a:t>البدايات المبكرة (1920-1940)</a:t>
              </a:r>
              <a:endParaRPr lang="en-US" sz="1600" b="1" dirty="0">
                <a:solidFill>
                  <a:srgbClr val="FF0000"/>
                </a:solidFill>
                <a:latin typeface="Alexandria" pitchFamily="2" charset="-78"/>
                <a:cs typeface="Alexandria" pitchFamily="2" charset="-78"/>
              </a:endParaRPr>
            </a:p>
          </p:txBody>
        </p:sp>
        <p:sp>
          <p:nvSpPr>
            <p:cNvPr id="9" name="Text 6">
              <a:extLst>
                <a:ext uri="{FF2B5EF4-FFF2-40B4-BE49-F238E27FC236}">
                  <a16:creationId xmlns:a16="http://schemas.microsoft.com/office/drawing/2014/main" id="{D7E3305D-FAC2-2808-91CD-A4864580C8D7}"/>
                </a:ext>
              </a:extLst>
            </p:cNvPr>
            <p:cNvSpPr/>
            <p:nvPr/>
          </p:nvSpPr>
          <p:spPr>
            <a:xfrm>
              <a:off x="6212324" y="2374106"/>
              <a:ext cx="6580465" cy="580549"/>
            </a:xfrm>
            <a:prstGeom prst="rect">
              <a:avLst/>
            </a:prstGeom>
            <a:noFill/>
            <a:ln/>
          </p:spPr>
          <p:txBody>
            <a:bodyPr wrap="square" lIns="0" tIns="0" rIns="0" bIns="0" rtlCol="0" anchor="t"/>
            <a:lstStyle/>
            <a:p>
              <a:pPr marL="0" indent="0" algn="just" rtl="1">
                <a:lnSpc>
                  <a:spcPts val="2250"/>
                </a:lnSpc>
                <a:buNone/>
              </a:pPr>
              <a:r>
                <a:rPr lang="en-US" sz="1600" dirty="0">
                  <a:solidFill>
                    <a:srgbClr val="5B5F71"/>
                  </a:solidFill>
                  <a:latin typeface="Alexandria" pitchFamily="2" charset="-78"/>
                  <a:ea typeface="Instrument Sans Medium" pitchFamily="34" charset="-122"/>
                  <a:cs typeface="Alexandria" pitchFamily="2" charset="-78"/>
                </a:rPr>
                <a:t>ظهرت أولى الدراسات الإعلامية مع انتشار الراديو والصحافة، حيث ركزت على قياس تأثير الإعلان والدعاية السياسية. شهدت هذه الفترة تأسيس أول معاهد استطلاع الرأي مثل معهد جالوب.</a:t>
              </a:r>
              <a:endParaRPr lang="en-US" sz="1600" dirty="0">
                <a:latin typeface="Alexandria" pitchFamily="2" charset="-78"/>
                <a:cs typeface="Alexandria" pitchFamily="2" charset="-78"/>
              </a:endParaRPr>
            </a:p>
          </p:txBody>
        </p:sp>
        <p:sp>
          <p:nvSpPr>
            <p:cNvPr id="10" name="Shape 7">
              <a:extLst>
                <a:ext uri="{FF2B5EF4-FFF2-40B4-BE49-F238E27FC236}">
                  <a16:creationId xmlns:a16="http://schemas.microsoft.com/office/drawing/2014/main" id="{ED7FA007-3AF9-8508-EA8F-B421F9969813}"/>
                </a:ext>
              </a:extLst>
            </p:cNvPr>
            <p:cNvSpPr/>
            <p:nvPr/>
          </p:nvSpPr>
          <p:spPr>
            <a:xfrm>
              <a:off x="12974657" y="3510201"/>
              <a:ext cx="544473" cy="22860"/>
            </a:xfrm>
            <a:prstGeom prst="roundRect">
              <a:avLst>
                <a:gd name="adj" fmla="val 333466"/>
              </a:avLst>
            </a:prstGeom>
            <a:solidFill>
              <a:srgbClr val="C8C9CF"/>
            </a:solidFill>
            <a:ln/>
          </p:spPr>
          <p:txBody>
            <a:bodyPr/>
            <a:lstStyle/>
            <a:p>
              <a:endParaRPr lang="en-US" sz="1600">
                <a:latin typeface="Alexandria" pitchFamily="2" charset="-78"/>
                <a:cs typeface="Alexandria" pitchFamily="2" charset="-78"/>
              </a:endParaRPr>
            </a:p>
          </p:txBody>
        </p:sp>
        <p:sp>
          <p:nvSpPr>
            <p:cNvPr id="11" name="Shape 8">
              <a:extLst>
                <a:ext uri="{FF2B5EF4-FFF2-40B4-BE49-F238E27FC236}">
                  <a16:creationId xmlns:a16="http://schemas.microsoft.com/office/drawing/2014/main" id="{293AFE78-90F1-4403-73D6-32B69298AB53}"/>
                </a:ext>
              </a:extLst>
            </p:cNvPr>
            <p:cNvSpPr/>
            <p:nvPr/>
          </p:nvSpPr>
          <p:spPr>
            <a:xfrm>
              <a:off x="13496270" y="3317558"/>
              <a:ext cx="408265" cy="408265"/>
            </a:xfrm>
            <a:prstGeom prst="roundRect">
              <a:avLst>
                <a:gd name="adj" fmla="val 18672"/>
              </a:avLst>
            </a:prstGeom>
            <a:solidFill>
              <a:srgbClr val="E2E3E9"/>
            </a:solidFill>
            <a:ln w="7620">
              <a:solidFill>
                <a:srgbClr val="C8C9CF"/>
              </a:solidFill>
              <a:prstDash val="solid"/>
            </a:ln>
          </p:spPr>
          <p:txBody>
            <a:bodyPr/>
            <a:lstStyle/>
            <a:p>
              <a:endParaRPr lang="en-US" sz="1600">
                <a:latin typeface="Alexandria" pitchFamily="2" charset="-78"/>
                <a:cs typeface="Alexandria" pitchFamily="2" charset="-78"/>
              </a:endParaRPr>
            </a:p>
          </p:txBody>
        </p:sp>
        <p:sp>
          <p:nvSpPr>
            <p:cNvPr id="12" name="Text 9">
              <a:extLst>
                <a:ext uri="{FF2B5EF4-FFF2-40B4-BE49-F238E27FC236}">
                  <a16:creationId xmlns:a16="http://schemas.microsoft.com/office/drawing/2014/main" id="{A958B400-B12F-1E16-8B57-7C2EE765FA10}"/>
                </a:ext>
              </a:extLst>
            </p:cNvPr>
            <p:cNvSpPr/>
            <p:nvPr/>
          </p:nvSpPr>
          <p:spPr>
            <a:xfrm>
              <a:off x="13564255" y="3351490"/>
              <a:ext cx="272177" cy="340281"/>
            </a:xfrm>
            <a:prstGeom prst="rect">
              <a:avLst/>
            </a:prstGeom>
            <a:noFill/>
            <a:ln/>
          </p:spPr>
          <p:txBody>
            <a:bodyPr wrap="none" lIns="0" tIns="0" rIns="0" bIns="0" rtlCol="0" anchor="t"/>
            <a:lstStyle/>
            <a:p>
              <a:pPr marL="0" indent="0" algn="ctr" rtl="1">
                <a:lnSpc>
                  <a:spcPts val="2100"/>
                </a:lnSpc>
                <a:buNone/>
              </a:pPr>
              <a:r>
                <a:rPr lang="en-US" sz="1600" dirty="0">
                  <a:solidFill>
                    <a:srgbClr val="5B5F71"/>
                  </a:solidFill>
                  <a:latin typeface="Alexandria" pitchFamily="2" charset="-78"/>
                  <a:ea typeface="Instrument Sans Semi Bold" pitchFamily="34" charset="-122"/>
                  <a:cs typeface="Alexandria" pitchFamily="2" charset="-78"/>
                </a:rPr>
                <a:t>2</a:t>
              </a:r>
              <a:endParaRPr lang="en-US" sz="1600" dirty="0">
                <a:latin typeface="Alexandria" pitchFamily="2" charset="-78"/>
                <a:cs typeface="Alexandria" pitchFamily="2" charset="-78"/>
              </a:endParaRPr>
            </a:p>
          </p:txBody>
        </p:sp>
        <p:sp>
          <p:nvSpPr>
            <p:cNvPr id="13" name="Text 10">
              <a:extLst>
                <a:ext uri="{FF2B5EF4-FFF2-40B4-BE49-F238E27FC236}">
                  <a16:creationId xmlns:a16="http://schemas.microsoft.com/office/drawing/2014/main" id="{3360BDF3-C00B-1EFE-BFBD-75FF34FF1DFC}"/>
                </a:ext>
              </a:extLst>
            </p:cNvPr>
            <p:cNvSpPr/>
            <p:nvPr/>
          </p:nvSpPr>
          <p:spPr>
            <a:xfrm>
              <a:off x="10203061" y="3379946"/>
              <a:ext cx="2589728" cy="283607"/>
            </a:xfrm>
            <a:prstGeom prst="rect">
              <a:avLst/>
            </a:prstGeom>
            <a:noFill/>
            <a:ln/>
          </p:spPr>
          <p:txBody>
            <a:bodyPr wrap="none" lIns="0" tIns="0" rIns="0" bIns="0" rtlCol="0" anchor="t"/>
            <a:lstStyle/>
            <a:p>
              <a:pPr marL="0" indent="0" algn="r" rtl="1">
                <a:lnSpc>
                  <a:spcPts val="2200"/>
                </a:lnSpc>
                <a:buNone/>
              </a:pPr>
              <a:r>
                <a:rPr lang="en-US" sz="1600" b="1" dirty="0">
                  <a:solidFill>
                    <a:srgbClr val="FF0000"/>
                  </a:solidFill>
                  <a:latin typeface="Alexandria" pitchFamily="2" charset="-78"/>
                  <a:ea typeface="Instrument Sans Semi Bold" pitchFamily="34" charset="-122"/>
                  <a:cs typeface="Alexandria" pitchFamily="2" charset="-78"/>
                </a:rPr>
                <a:t>العصر الذهبي (1940-1960)</a:t>
              </a:r>
              <a:endParaRPr lang="en-US" sz="1600" b="1" dirty="0">
                <a:solidFill>
                  <a:srgbClr val="FF0000"/>
                </a:solidFill>
                <a:latin typeface="Alexandria" pitchFamily="2" charset="-78"/>
                <a:cs typeface="Alexandria" pitchFamily="2" charset="-78"/>
              </a:endParaRPr>
            </a:p>
          </p:txBody>
        </p:sp>
        <p:sp>
          <p:nvSpPr>
            <p:cNvPr id="14" name="Text 11">
              <a:extLst>
                <a:ext uri="{FF2B5EF4-FFF2-40B4-BE49-F238E27FC236}">
                  <a16:creationId xmlns:a16="http://schemas.microsoft.com/office/drawing/2014/main" id="{E9B64299-9838-5C90-8339-2B41FFD16005}"/>
                </a:ext>
              </a:extLst>
            </p:cNvPr>
            <p:cNvSpPr/>
            <p:nvPr/>
          </p:nvSpPr>
          <p:spPr>
            <a:xfrm>
              <a:off x="6212324" y="3772376"/>
              <a:ext cx="6580465" cy="580549"/>
            </a:xfrm>
            <a:prstGeom prst="rect">
              <a:avLst/>
            </a:prstGeom>
            <a:noFill/>
            <a:ln/>
          </p:spPr>
          <p:txBody>
            <a:bodyPr wrap="square" lIns="0" tIns="0" rIns="0" bIns="0" rtlCol="0" anchor="t"/>
            <a:lstStyle/>
            <a:p>
              <a:pPr marL="0" indent="0" algn="just" rtl="1">
                <a:lnSpc>
                  <a:spcPts val="2250"/>
                </a:lnSpc>
                <a:buNone/>
              </a:pPr>
              <a:r>
                <a:rPr lang="en-US" sz="1600" dirty="0">
                  <a:solidFill>
                    <a:srgbClr val="5B5F71"/>
                  </a:solidFill>
                  <a:latin typeface="Alexandria" pitchFamily="2" charset="-78"/>
                  <a:ea typeface="Instrument Sans Medium" pitchFamily="34" charset="-122"/>
                  <a:cs typeface="Alexandria" pitchFamily="2" charset="-78"/>
                </a:rPr>
                <a:t>مع انتشار التلفزيون، تطورت النظريات الإعلامية الكلاسيكية مثل نظرية الرصاصة السحرية ونظرية التدفق على مرحلتين. ظهرت مدارس فكرية مؤثرة في جامعات كولومبيا وشيكاغو.</a:t>
              </a:r>
              <a:endParaRPr lang="en-US" sz="1600" dirty="0">
                <a:latin typeface="Alexandria" pitchFamily="2" charset="-78"/>
                <a:cs typeface="Alexandria" pitchFamily="2" charset="-78"/>
              </a:endParaRPr>
            </a:p>
          </p:txBody>
        </p:sp>
        <p:sp>
          <p:nvSpPr>
            <p:cNvPr id="15" name="Shape 12">
              <a:extLst>
                <a:ext uri="{FF2B5EF4-FFF2-40B4-BE49-F238E27FC236}">
                  <a16:creationId xmlns:a16="http://schemas.microsoft.com/office/drawing/2014/main" id="{106BB797-33B3-CD09-1CCE-1F1F13D3636A}"/>
                </a:ext>
              </a:extLst>
            </p:cNvPr>
            <p:cNvSpPr/>
            <p:nvPr/>
          </p:nvSpPr>
          <p:spPr>
            <a:xfrm>
              <a:off x="12974657" y="4908471"/>
              <a:ext cx="544473" cy="22860"/>
            </a:xfrm>
            <a:prstGeom prst="roundRect">
              <a:avLst>
                <a:gd name="adj" fmla="val 333466"/>
              </a:avLst>
            </a:prstGeom>
            <a:solidFill>
              <a:srgbClr val="C8C9CF"/>
            </a:solidFill>
            <a:ln/>
          </p:spPr>
          <p:txBody>
            <a:bodyPr/>
            <a:lstStyle/>
            <a:p>
              <a:endParaRPr lang="en-US" sz="1600">
                <a:latin typeface="Alexandria" pitchFamily="2" charset="-78"/>
                <a:cs typeface="Alexandria" pitchFamily="2" charset="-78"/>
              </a:endParaRPr>
            </a:p>
          </p:txBody>
        </p:sp>
        <p:sp>
          <p:nvSpPr>
            <p:cNvPr id="16" name="Shape 13">
              <a:extLst>
                <a:ext uri="{FF2B5EF4-FFF2-40B4-BE49-F238E27FC236}">
                  <a16:creationId xmlns:a16="http://schemas.microsoft.com/office/drawing/2014/main" id="{94375EE6-634E-0A36-77CB-B11667964328}"/>
                </a:ext>
              </a:extLst>
            </p:cNvPr>
            <p:cNvSpPr/>
            <p:nvPr/>
          </p:nvSpPr>
          <p:spPr>
            <a:xfrm>
              <a:off x="13496270" y="4715828"/>
              <a:ext cx="408265" cy="408265"/>
            </a:xfrm>
            <a:prstGeom prst="roundRect">
              <a:avLst>
                <a:gd name="adj" fmla="val 18672"/>
              </a:avLst>
            </a:prstGeom>
            <a:solidFill>
              <a:srgbClr val="E2E3E9"/>
            </a:solidFill>
            <a:ln w="7620">
              <a:solidFill>
                <a:srgbClr val="C8C9CF"/>
              </a:solidFill>
              <a:prstDash val="solid"/>
            </a:ln>
          </p:spPr>
          <p:txBody>
            <a:bodyPr/>
            <a:lstStyle/>
            <a:p>
              <a:endParaRPr lang="en-US" sz="1600">
                <a:latin typeface="Alexandria" pitchFamily="2" charset="-78"/>
                <a:cs typeface="Alexandria" pitchFamily="2" charset="-78"/>
              </a:endParaRPr>
            </a:p>
          </p:txBody>
        </p:sp>
        <p:sp>
          <p:nvSpPr>
            <p:cNvPr id="17" name="Text 14">
              <a:extLst>
                <a:ext uri="{FF2B5EF4-FFF2-40B4-BE49-F238E27FC236}">
                  <a16:creationId xmlns:a16="http://schemas.microsoft.com/office/drawing/2014/main" id="{3158E712-08A9-0757-90BC-6B782DCB381D}"/>
                </a:ext>
              </a:extLst>
            </p:cNvPr>
            <p:cNvSpPr/>
            <p:nvPr/>
          </p:nvSpPr>
          <p:spPr>
            <a:xfrm>
              <a:off x="13564255" y="4749760"/>
              <a:ext cx="272177" cy="340281"/>
            </a:xfrm>
            <a:prstGeom prst="rect">
              <a:avLst/>
            </a:prstGeom>
            <a:noFill/>
            <a:ln/>
          </p:spPr>
          <p:txBody>
            <a:bodyPr wrap="none" lIns="0" tIns="0" rIns="0" bIns="0" rtlCol="0" anchor="t"/>
            <a:lstStyle/>
            <a:p>
              <a:pPr marL="0" indent="0" algn="ctr" rtl="1">
                <a:lnSpc>
                  <a:spcPts val="2100"/>
                </a:lnSpc>
                <a:buNone/>
              </a:pPr>
              <a:r>
                <a:rPr lang="en-US" sz="1600" dirty="0">
                  <a:solidFill>
                    <a:srgbClr val="5B5F71"/>
                  </a:solidFill>
                  <a:latin typeface="Alexandria" pitchFamily="2" charset="-78"/>
                  <a:ea typeface="Instrument Sans Semi Bold" pitchFamily="34" charset="-122"/>
                  <a:cs typeface="Alexandria" pitchFamily="2" charset="-78"/>
                </a:rPr>
                <a:t>3</a:t>
              </a:r>
              <a:endParaRPr lang="en-US" sz="1600" dirty="0">
                <a:latin typeface="Alexandria" pitchFamily="2" charset="-78"/>
                <a:cs typeface="Alexandria" pitchFamily="2" charset="-78"/>
              </a:endParaRPr>
            </a:p>
          </p:txBody>
        </p:sp>
        <p:sp>
          <p:nvSpPr>
            <p:cNvPr id="19" name="Text 15">
              <a:extLst>
                <a:ext uri="{FF2B5EF4-FFF2-40B4-BE49-F238E27FC236}">
                  <a16:creationId xmlns:a16="http://schemas.microsoft.com/office/drawing/2014/main" id="{EFB3343C-0398-5286-9C5C-654489F397C1}"/>
                </a:ext>
              </a:extLst>
            </p:cNvPr>
            <p:cNvSpPr/>
            <p:nvPr/>
          </p:nvSpPr>
          <p:spPr>
            <a:xfrm>
              <a:off x="10003393" y="4778216"/>
              <a:ext cx="2789396" cy="283607"/>
            </a:xfrm>
            <a:prstGeom prst="rect">
              <a:avLst/>
            </a:prstGeom>
            <a:noFill/>
            <a:ln/>
          </p:spPr>
          <p:txBody>
            <a:bodyPr wrap="none" lIns="0" tIns="0" rIns="0" bIns="0" rtlCol="0" anchor="t"/>
            <a:lstStyle/>
            <a:p>
              <a:pPr marL="0" indent="0" algn="r" rtl="1">
                <a:lnSpc>
                  <a:spcPts val="2200"/>
                </a:lnSpc>
                <a:buNone/>
              </a:pPr>
              <a:r>
                <a:rPr lang="en-US" sz="1600" b="1" dirty="0">
                  <a:solidFill>
                    <a:srgbClr val="FF0000"/>
                  </a:solidFill>
                  <a:latin typeface="Alexandria" pitchFamily="2" charset="-78"/>
                  <a:ea typeface="Instrument Sans Semi Bold" pitchFamily="34" charset="-122"/>
                  <a:cs typeface="Alexandria" pitchFamily="2" charset="-78"/>
                </a:rPr>
                <a:t>التطور المعاصر (1960-2000)</a:t>
              </a:r>
              <a:endParaRPr lang="en-US" sz="1600" b="1" dirty="0">
                <a:solidFill>
                  <a:srgbClr val="FF0000"/>
                </a:solidFill>
                <a:latin typeface="Alexandria" pitchFamily="2" charset="-78"/>
                <a:cs typeface="Alexandria" pitchFamily="2" charset="-78"/>
              </a:endParaRPr>
            </a:p>
          </p:txBody>
        </p:sp>
        <p:sp>
          <p:nvSpPr>
            <p:cNvPr id="20" name="Text 16">
              <a:extLst>
                <a:ext uri="{FF2B5EF4-FFF2-40B4-BE49-F238E27FC236}">
                  <a16:creationId xmlns:a16="http://schemas.microsoft.com/office/drawing/2014/main" id="{42D8B3FB-30CB-5E45-7AE3-E7B468D35C9B}"/>
                </a:ext>
              </a:extLst>
            </p:cNvPr>
            <p:cNvSpPr/>
            <p:nvPr/>
          </p:nvSpPr>
          <p:spPr>
            <a:xfrm>
              <a:off x="6212324" y="5170646"/>
              <a:ext cx="6580465" cy="580549"/>
            </a:xfrm>
            <a:prstGeom prst="rect">
              <a:avLst/>
            </a:prstGeom>
            <a:noFill/>
            <a:ln/>
          </p:spPr>
          <p:txBody>
            <a:bodyPr wrap="square" lIns="0" tIns="0" rIns="0" bIns="0" rtlCol="0" anchor="t"/>
            <a:lstStyle/>
            <a:p>
              <a:pPr marL="0" indent="0" algn="just" rtl="1">
                <a:lnSpc>
                  <a:spcPts val="2250"/>
                </a:lnSpc>
                <a:buNone/>
              </a:pPr>
              <a:r>
                <a:rPr lang="en-US" sz="1600" dirty="0">
                  <a:solidFill>
                    <a:srgbClr val="5B5F71"/>
                  </a:solidFill>
                  <a:latin typeface="Alexandria" pitchFamily="2" charset="-78"/>
                  <a:ea typeface="Instrument Sans Medium" pitchFamily="34" charset="-122"/>
                  <a:cs typeface="Alexandria" pitchFamily="2" charset="-78"/>
                </a:rPr>
                <a:t>شهدت هذه المرحلة تنوعاً في المناهج وظهور النظريات النقدية والثقافية. تطورت أدوات البحث الكمي والكيفي، وازداد الاهتمام بدراسة تأثيرات وسائل الإعلام على المجتمع.</a:t>
              </a:r>
              <a:endParaRPr lang="en-US" sz="1600" dirty="0">
                <a:latin typeface="Alexandria" pitchFamily="2" charset="-78"/>
                <a:cs typeface="Alexandria" pitchFamily="2" charset="-78"/>
              </a:endParaRPr>
            </a:p>
          </p:txBody>
        </p:sp>
        <p:sp>
          <p:nvSpPr>
            <p:cNvPr id="21" name="Shape 17">
              <a:extLst>
                <a:ext uri="{FF2B5EF4-FFF2-40B4-BE49-F238E27FC236}">
                  <a16:creationId xmlns:a16="http://schemas.microsoft.com/office/drawing/2014/main" id="{E48B06AB-C6CD-C1D3-8295-E1D2BEF59DC7}"/>
                </a:ext>
              </a:extLst>
            </p:cNvPr>
            <p:cNvSpPr/>
            <p:nvPr/>
          </p:nvSpPr>
          <p:spPr>
            <a:xfrm>
              <a:off x="12974657" y="6306741"/>
              <a:ext cx="544473" cy="22860"/>
            </a:xfrm>
            <a:prstGeom prst="roundRect">
              <a:avLst>
                <a:gd name="adj" fmla="val 333466"/>
              </a:avLst>
            </a:prstGeom>
            <a:solidFill>
              <a:srgbClr val="C8C9CF"/>
            </a:solidFill>
            <a:ln/>
          </p:spPr>
          <p:txBody>
            <a:bodyPr/>
            <a:lstStyle/>
            <a:p>
              <a:endParaRPr lang="en-US" sz="1600">
                <a:latin typeface="Alexandria" pitchFamily="2" charset="-78"/>
                <a:cs typeface="Alexandria" pitchFamily="2" charset="-78"/>
              </a:endParaRPr>
            </a:p>
          </p:txBody>
        </p:sp>
        <p:sp>
          <p:nvSpPr>
            <p:cNvPr id="22" name="Shape 18">
              <a:extLst>
                <a:ext uri="{FF2B5EF4-FFF2-40B4-BE49-F238E27FC236}">
                  <a16:creationId xmlns:a16="http://schemas.microsoft.com/office/drawing/2014/main" id="{D336BA2F-F952-1A28-4692-0DB4D14CEEDD}"/>
                </a:ext>
              </a:extLst>
            </p:cNvPr>
            <p:cNvSpPr/>
            <p:nvPr/>
          </p:nvSpPr>
          <p:spPr>
            <a:xfrm>
              <a:off x="13496270" y="6114098"/>
              <a:ext cx="408265" cy="408265"/>
            </a:xfrm>
            <a:prstGeom prst="roundRect">
              <a:avLst>
                <a:gd name="adj" fmla="val 18672"/>
              </a:avLst>
            </a:prstGeom>
            <a:solidFill>
              <a:srgbClr val="E2E3E9"/>
            </a:solidFill>
            <a:ln w="7620">
              <a:solidFill>
                <a:srgbClr val="C8C9CF"/>
              </a:solidFill>
              <a:prstDash val="solid"/>
            </a:ln>
          </p:spPr>
          <p:txBody>
            <a:bodyPr/>
            <a:lstStyle/>
            <a:p>
              <a:endParaRPr lang="en-US" sz="1600">
                <a:latin typeface="Alexandria" pitchFamily="2" charset="-78"/>
                <a:cs typeface="Alexandria" pitchFamily="2" charset="-78"/>
              </a:endParaRPr>
            </a:p>
          </p:txBody>
        </p:sp>
        <p:sp>
          <p:nvSpPr>
            <p:cNvPr id="26" name="Text 19">
              <a:extLst>
                <a:ext uri="{FF2B5EF4-FFF2-40B4-BE49-F238E27FC236}">
                  <a16:creationId xmlns:a16="http://schemas.microsoft.com/office/drawing/2014/main" id="{62BDE365-9106-11F5-F594-032D8C07ED15}"/>
                </a:ext>
              </a:extLst>
            </p:cNvPr>
            <p:cNvSpPr/>
            <p:nvPr/>
          </p:nvSpPr>
          <p:spPr>
            <a:xfrm>
              <a:off x="13564255" y="6148030"/>
              <a:ext cx="272177" cy="340281"/>
            </a:xfrm>
            <a:prstGeom prst="rect">
              <a:avLst/>
            </a:prstGeom>
            <a:noFill/>
            <a:ln/>
          </p:spPr>
          <p:txBody>
            <a:bodyPr wrap="none" lIns="0" tIns="0" rIns="0" bIns="0" rtlCol="0" anchor="t"/>
            <a:lstStyle/>
            <a:p>
              <a:pPr marL="0" indent="0" algn="ctr" rtl="1">
                <a:lnSpc>
                  <a:spcPts val="2100"/>
                </a:lnSpc>
                <a:buNone/>
              </a:pPr>
              <a:r>
                <a:rPr lang="en-US" sz="1600" dirty="0">
                  <a:solidFill>
                    <a:srgbClr val="5B5F71"/>
                  </a:solidFill>
                  <a:latin typeface="Alexandria" pitchFamily="2" charset="-78"/>
                  <a:ea typeface="Instrument Sans Semi Bold" pitchFamily="34" charset="-122"/>
                  <a:cs typeface="Alexandria" pitchFamily="2" charset="-78"/>
                </a:rPr>
                <a:t>4</a:t>
              </a:r>
              <a:endParaRPr lang="en-US" sz="1600" dirty="0">
                <a:latin typeface="Alexandria" pitchFamily="2" charset="-78"/>
                <a:cs typeface="Alexandria" pitchFamily="2" charset="-78"/>
              </a:endParaRPr>
            </a:p>
          </p:txBody>
        </p:sp>
        <p:sp>
          <p:nvSpPr>
            <p:cNvPr id="27" name="Text 20">
              <a:extLst>
                <a:ext uri="{FF2B5EF4-FFF2-40B4-BE49-F238E27FC236}">
                  <a16:creationId xmlns:a16="http://schemas.microsoft.com/office/drawing/2014/main" id="{56161B4F-7ABD-6BAA-AE3E-BE6E5D38985A}"/>
                </a:ext>
              </a:extLst>
            </p:cNvPr>
            <p:cNvSpPr/>
            <p:nvPr/>
          </p:nvSpPr>
          <p:spPr>
            <a:xfrm>
              <a:off x="10051375" y="6176486"/>
              <a:ext cx="2741414" cy="283607"/>
            </a:xfrm>
            <a:prstGeom prst="rect">
              <a:avLst/>
            </a:prstGeom>
            <a:noFill/>
            <a:ln/>
          </p:spPr>
          <p:txBody>
            <a:bodyPr wrap="none" lIns="0" tIns="0" rIns="0" bIns="0" rtlCol="0" anchor="t"/>
            <a:lstStyle/>
            <a:p>
              <a:pPr marL="0" indent="0" algn="r" rtl="1">
                <a:lnSpc>
                  <a:spcPts val="2200"/>
                </a:lnSpc>
                <a:buNone/>
              </a:pPr>
              <a:r>
                <a:rPr lang="en-US" sz="1600" b="1" dirty="0">
                  <a:solidFill>
                    <a:srgbClr val="FF0000"/>
                  </a:solidFill>
                  <a:latin typeface="Alexandria" pitchFamily="2" charset="-78"/>
                  <a:ea typeface="Instrument Sans Semi Bold" pitchFamily="34" charset="-122"/>
                  <a:cs typeface="Alexandria" pitchFamily="2" charset="-78"/>
                </a:rPr>
                <a:t>العصر </a:t>
              </a:r>
              <a:r>
                <a:rPr lang="en-US" sz="1600" b="1">
                  <a:solidFill>
                    <a:srgbClr val="FF0000"/>
                  </a:solidFill>
                  <a:latin typeface="Alexandria" pitchFamily="2" charset="-78"/>
                  <a:ea typeface="Instrument Sans Semi Bold" pitchFamily="34" charset="-122"/>
                  <a:cs typeface="Alexandria" pitchFamily="2" charset="-78"/>
                </a:rPr>
                <a:t>الرقمي </a:t>
              </a:r>
              <a:r>
                <a:rPr lang="ar-EG" sz="1600" b="1">
                  <a:solidFill>
                    <a:srgbClr val="FF0000"/>
                  </a:solidFill>
                  <a:latin typeface="Alexandria" pitchFamily="2" charset="-78"/>
                  <a:ea typeface="Instrument Sans Semi Bold" pitchFamily="34" charset="-122"/>
                  <a:cs typeface="Alexandria" pitchFamily="2" charset="-78"/>
                </a:rPr>
                <a:t>(من عام 2000- حتى الآن)</a:t>
              </a:r>
              <a:endParaRPr lang="en-US" sz="1600" b="1" dirty="0">
                <a:solidFill>
                  <a:srgbClr val="FF0000"/>
                </a:solidFill>
                <a:latin typeface="Alexandria" pitchFamily="2" charset="-78"/>
                <a:cs typeface="Alexandria" pitchFamily="2" charset="-78"/>
              </a:endParaRPr>
            </a:p>
          </p:txBody>
        </p:sp>
        <p:sp>
          <p:nvSpPr>
            <p:cNvPr id="28" name="Text 21">
              <a:extLst>
                <a:ext uri="{FF2B5EF4-FFF2-40B4-BE49-F238E27FC236}">
                  <a16:creationId xmlns:a16="http://schemas.microsoft.com/office/drawing/2014/main" id="{64536CDD-7317-8836-50AB-470B96C085B4}"/>
                </a:ext>
              </a:extLst>
            </p:cNvPr>
            <p:cNvSpPr/>
            <p:nvPr/>
          </p:nvSpPr>
          <p:spPr>
            <a:xfrm>
              <a:off x="6212324" y="6568916"/>
              <a:ext cx="6580465" cy="580549"/>
            </a:xfrm>
            <a:prstGeom prst="rect">
              <a:avLst/>
            </a:prstGeom>
            <a:noFill/>
            <a:ln/>
          </p:spPr>
          <p:txBody>
            <a:bodyPr wrap="square" lIns="0" tIns="0" rIns="0" bIns="0" rtlCol="0" anchor="t"/>
            <a:lstStyle/>
            <a:p>
              <a:pPr marL="0" indent="0" algn="just" rtl="1">
                <a:lnSpc>
                  <a:spcPts val="2250"/>
                </a:lnSpc>
                <a:buNone/>
              </a:pPr>
              <a:r>
                <a:rPr lang="en-US" sz="1600" dirty="0">
                  <a:solidFill>
                    <a:srgbClr val="5B5F71"/>
                  </a:solidFill>
                  <a:latin typeface="Alexandria" pitchFamily="2" charset="-78"/>
                  <a:ea typeface="Instrument Sans Medium" pitchFamily="34" charset="-122"/>
                  <a:cs typeface="Alexandria" pitchFamily="2" charset="-78"/>
                </a:rPr>
                <a:t>مع ظهور الإنترنت ووسائل التواصل الاجتماعي، تغيرت طبيعة البحوث الإعلامية جذرياً. أصبح التركيز على التفاعلية، البيانات الضخمة، والذكاء الاصطناعي في تحليل السلوك الإعلامي.</a:t>
              </a:r>
              <a:endParaRPr lang="en-US" sz="1600" dirty="0">
                <a:latin typeface="Alexandria" pitchFamily="2" charset="-78"/>
                <a:cs typeface="Alexandria" pitchFamily="2" charset="-78"/>
              </a:endParaRPr>
            </a:p>
          </p:txBody>
        </p:sp>
      </p:grpSp>
      <p:sp>
        <p:nvSpPr>
          <p:cNvPr id="30" name="TextBox 29">
            <a:extLst>
              <a:ext uri="{FF2B5EF4-FFF2-40B4-BE49-F238E27FC236}">
                <a16:creationId xmlns:a16="http://schemas.microsoft.com/office/drawing/2014/main" id="{28F5B11E-B95F-93FF-CCF1-951AF1CD5F3D}"/>
              </a:ext>
            </a:extLst>
          </p:cNvPr>
          <p:cNvSpPr txBox="1"/>
          <p:nvPr/>
        </p:nvSpPr>
        <p:spPr>
          <a:xfrm>
            <a:off x="3969625" y="1209"/>
            <a:ext cx="3994924" cy="588494"/>
          </a:xfrm>
          <a:prstGeom prst="rect">
            <a:avLst/>
          </a:prstGeom>
          <a:noFill/>
        </p:spPr>
        <p:txBody>
          <a:bodyPr wrap="square">
            <a:spAutoFit/>
          </a:bodyPr>
          <a:lstStyle/>
          <a:p>
            <a:pPr marL="0" indent="0" algn="r" rtl="1">
              <a:lnSpc>
                <a:spcPts val="4450"/>
              </a:lnSpc>
              <a:buNone/>
            </a:pPr>
            <a:r>
              <a:rPr lang="en-US" sz="2000" b="1">
                <a:solidFill>
                  <a:srgbClr val="505468"/>
                </a:solidFill>
                <a:latin typeface="Alexandria" pitchFamily="2" charset="-78"/>
                <a:ea typeface="Instrument Sans Semi Bold" pitchFamily="34" charset="-122"/>
                <a:cs typeface="Alexandria" pitchFamily="2" charset="-78"/>
              </a:rPr>
              <a:t>نشأة بحوث الإعلام</a:t>
            </a:r>
            <a:r>
              <a:rPr lang="ar-EG" sz="2000" b="1">
                <a:solidFill>
                  <a:srgbClr val="505468"/>
                </a:solidFill>
                <a:latin typeface="Alexandria" pitchFamily="2" charset="-78"/>
                <a:ea typeface="Instrument Sans Semi Bold" pitchFamily="34" charset="-122"/>
                <a:cs typeface="Alexandria" pitchFamily="2" charset="-78"/>
              </a:rPr>
              <a:t> وتطورها</a:t>
            </a:r>
            <a:endParaRPr lang="en-US" sz="2000" b="1" dirty="0">
              <a:latin typeface="Alexandria" pitchFamily="2" charset="-78"/>
              <a:cs typeface="Alexandria"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p:cNvSpPr/>
          <p:nvPr/>
        </p:nvSpPr>
        <p:spPr>
          <a:xfrm>
            <a:off x="211873" y="1720834"/>
            <a:ext cx="11772117" cy="4454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707886"/>
          </a:xfrm>
          <a:prstGeom prst="rect">
            <a:avLst/>
          </a:prstGeom>
          <a:noFill/>
        </p:spPr>
        <p:txBody>
          <a:bodyPr wrap="square" rtlCol="0">
            <a:spAutoFit/>
          </a:bodyPr>
          <a:lstStyle/>
          <a:p>
            <a:pPr algn="ctr" rtl="1"/>
            <a:r>
              <a:rPr lang="ar-EG" sz="2000" b="1">
                <a:latin typeface="Alexandria" pitchFamily="2" charset="-78"/>
                <a:cs typeface="Alexandria" pitchFamily="2" charset="-78"/>
              </a:rPr>
              <a:t>المرحلة الأولى</a:t>
            </a:r>
          </a:p>
          <a:p>
            <a:pPr algn="ctr" rtl="1"/>
            <a:r>
              <a:rPr lang="ar-EG" sz="2000" b="1">
                <a:latin typeface="Alexandria" pitchFamily="2" charset="-78"/>
                <a:cs typeface="Alexandria" pitchFamily="2" charset="-78"/>
              </a:rPr>
              <a:t>البدايات المبكرة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1FFD8B3E-F266-3F72-ED55-4E4146181651}"/>
              </a:ext>
            </a:extLst>
          </p:cNvPr>
          <p:cNvGrpSpPr/>
          <p:nvPr/>
        </p:nvGrpSpPr>
        <p:grpSpPr>
          <a:xfrm>
            <a:off x="2346764" y="1793099"/>
            <a:ext cx="9534061" cy="4382520"/>
            <a:chOff x="6257329" y="1509338"/>
            <a:chExt cx="7579281" cy="5326874"/>
          </a:xfrm>
        </p:grpSpPr>
        <p:sp>
          <p:nvSpPr>
            <p:cNvPr id="8" name="Text 1">
              <a:extLst>
                <a:ext uri="{FF2B5EF4-FFF2-40B4-BE49-F238E27FC236}">
                  <a16:creationId xmlns:a16="http://schemas.microsoft.com/office/drawing/2014/main" id="{BAE974A7-1329-3DCF-9210-0683E6A982EE}"/>
                </a:ext>
              </a:extLst>
            </p:cNvPr>
            <p:cNvSpPr/>
            <p:nvPr/>
          </p:nvSpPr>
          <p:spPr>
            <a:xfrm>
              <a:off x="6257329" y="1509338"/>
              <a:ext cx="7556421" cy="2183504"/>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تعود جذور بحوث الإعلام إلى أوائل القرن العشرين، عندما بدأ العلماء والباحثون في دراسة تأثير وسائل الإعلام الجديدة آنذاك، وخاصة الراديو والسينما، على سلوك الجمهور ومواقفه. كانت هذه البدايات مرتبطة بشكل كبير بالأحداث السياسية والاجتماعية الكبرى، مثل الحرب العالمية الأولى </a:t>
              </a:r>
              <a:r>
                <a:rPr lang="en-US" sz="1600">
                  <a:solidFill>
                    <a:srgbClr val="5B5F71"/>
                  </a:solidFill>
                  <a:latin typeface="Alexandria" pitchFamily="2" charset="-78"/>
                  <a:ea typeface="Instrument Sans Medium" pitchFamily="34" charset="-122"/>
                  <a:cs typeface="Alexandria" pitchFamily="2" charset="-78"/>
                </a:rPr>
                <a:t>والثانية.</a:t>
              </a:r>
              <a:r>
                <a:rPr lang="ar-EG" sz="1600">
                  <a:solidFill>
                    <a:srgbClr val="5B5F71"/>
                  </a:solidFill>
                  <a:latin typeface="Alexandria" pitchFamily="2" charset="-78"/>
                  <a:ea typeface="Instrument Sans Medium" pitchFamily="34" charset="-122"/>
                  <a:cs typeface="Alexandria" pitchFamily="2" charset="-78"/>
                </a:rPr>
                <a:t> وقد </a:t>
              </a:r>
              <a:r>
                <a:rPr lang="ar-EG" sz="1600" b="1">
                  <a:solidFill>
                    <a:srgbClr val="FF0000"/>
                  </a:solidFill>
                  <a:latin typeface="Alexandria" pitchFamily="2" charset="-78"/>
                  <a:ea typeface="Instrument Sans Medium" pitchFamily="34" charset="-122"/>
                  <a:cs typeface="Alexandria" pitchFamily="2" charset="-78"/>
                </a:rPr>
                <a:t>كان هناك اهتمام بالوسيلة نفسها </a:t>
              </a:r>
              <a:r>
                <a:rPr lang="ar-EG" sz="1600">
                  <a:solidFill>
                    <a:srgbClr val="5B5F71"/>
                  </a:solidFill>
                  <a:latin typeface="Alexandria" pitchFamily="2" charset="-78"/>
                  <a:ea typeface="Instrument Sans Medium" pitchFamily="34" charset="-122"/>
                  <a:cs typeface="Alexandria" pitchFamily="2" charset="-78"/>
                </a:rPr>
                <a:t>من خلال ماذا تكون؟ وكيف تصل؟ وكيف تتشابه أو تختلف عما سواها؟ وما هي الوظائف أو الخدمات التي تقدمها الوسيلة؟ ومن لديهم إمكانية الوصول إلى الوسيلة؟ وكم تكلفة سعرها؟. </a:t>
              </a:r>
            </a:p>
            <a:p>
              <a:pPr marL="0" indent="0" algn="just" rtl="1">
                <a:lnSpc>
                  <a:spcPts val="2500"/>
                </a:lnSpc>
                <a:buNone/>
              </a:pPr>
              <a:endParaRPr lang="en-US" sz="1600"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728DF54C-F599-3187-1E76-C5F43BAC0655}"/>
                </a:ext>
              </a:extLst>
            </p:cNvPr>
            <p:cNvSpPr/>
            <p:nvPr/>
          </p:nvSpPr>
          <p:spPr>
            <a:xfrm>
              <a:off x="13813750" y="3486864"/>
              <a:ext cx="22860" cy="3349347"/>
            </a:xfrm>
            <a:prstGeom prst="roundRect">
              <a:avLst>
                <a:gd name="adj" fmla="val 364651"/>
              </a:avLst>
            </a:prstGeom>
            <a:solidFill>
              <a:srgbClr val="C8C9CF"/>
            </a:solidFill>
            <a:ln/>
          </p:spPr>
          <p:txBody>
            <a:bodyPr/>
            <a:lstStyle/>
            <a:p>
              <a:endParaRPr lang="en-US" sz="1600">
                <a:latin typeface="Alexandria" pitchFamily="2" charset="-78"/>
                <a:cs typeface="Alexandria" pitchFamily="2" charset="-78"/>
              </a:endParaRPr>
            </a:p>
          </p:txBody>
        </p:sp>
        <p:sp>
          <p:nvSpPr>
            <p:cNvPr id="11" name="Shape 3">
              <a:extLst>
                <a:ext uri="{FF2B5EF4-FFF2-40B4-BE49-F238E27FC236}">
                  <a16:creationId xmlns:a16="http://schemas.microsoft.com/office/drawing/2014/main" id="{B00D047E-3914-E787-8613-2FCF85C1447A}"/>
                </a:ext>
              </a:extLst>
            </p:cNvPr>
            <p:cNvSpPr/>
            <p:nvPr/>
          </p:nvSpPr>
          <p:spPr>
            <a:xfrm>
              <a:off x="6264063" y="3830183"/>
              <a:ext cx="7556421" cy="1322602"/>
            </a:xfrm>
            <a:prstGeom prst="roundRect">
              <a:avLst>
                <a:gd name="adj" fmla="val 5647"/>
              </a:avLst>
            </a:prstGeom>
            <a:solidFill>
              <a:srgbClr val="E2E3E9"/>
            </a:solidFill>
            <a:ln w="7620">
              <a:solidFill>
                <a:srgbClr val="C8C9CF"/>
              </a:solidFill>
              <a:prstDash val="solid"/>
            </a:ln>
          </p:spPr>
          <p:txBody>
            <a:bodyPr/>
            <a:lstStyle/>
            <a:p>
              <a:endParaRPr lang="en-US" sz="1600">
                <a:latin typeface="Alexandria" pitchFamily="2" charset="-78"/>
                <a:cs typeface="Alexandria" pitchFamily="2" charset="-78"/>
              </a:endParaRPr>
            </a:p>
          </p:txBody>
        </p:sp>
        <p:sp>
          <p:nvSpPr>
            <p:cNvPr id="12" name="Text 4">
              <a:extLst>
                <a:ext uri="{FF2B5EF4-FFF2-40B4-BE49-F238E27FC236}">
                  <a16:creationId xmlns:a16="http://schemas.microsoft.com/office/drawing/2014/main" id="{902D06AF-C6AA-4808-53F6-25D0FE1F15BA}"/>
                </a:ext>
              </a:extLst>
            </p:cNvPr>
            <p:cNvSpPr/>
            <p:nvPr/>
          </p:nvSpPr>
          <p:spPr>
            <a:xfrm>
              <a:off x="11134487" y="3853353"/>
              <a:ext cx="2480905" cy="310158"/>
            </a:xfrm>
            <a:prstGeom prst="rect">
              <a:avLst/>
            </a:prstGeom>
            <a:noFill/>
            <a:ln/>
          </p:spPr>
          <p:txBody>
            <a:bodyPr wrap="none" lIns="0" tIns="0" rIns="0" bIns="0" rtlCol="0" anchor="t"/>
            <a:lstStyle/>
            <a:p>
              <a:pPr marL="0" indent="0" algn="r" rtl="1">
                <a:lnSpc>
                  <a:spcPts val="2400"/>
                </a:lnSpc>
                <a:buNone/>
              </a:pPr>
              <a:r>
                <a:rPr lang="en-US" sz="1600" b="1" dirty="0">
                  <a:solidFill>
                    <a:srgbClr val="5B5F71"/>
                  </a:solidFill>
                  <a:latin typeface="Alexandria" pitchFamily="2" charset="-78"/>
                  <a:ea typeface="Instrument Sans Semi Bold" pitchFamily="34" charset="-122"/>
                  <a:cs typeface="Alexandria" pitchFamily="2" charset="-78"/>
                  <a:hlinkClick r:id="rId5"/>
                </a:rPr>
                <a:t>أولى الدراسات الرائدة</a:t>
              </a:r>
              <a:endParaRPr lang="en-US" sz="1600" b="1" dirty="0">
                <a:latin typeface="Alexandria" pitchFamily="2" charset="-78"/>
                <a:cs typeface="Alexandria" pitchFamily="2" charset="-78"/>
              </a:endParaRPr>
            </a:p>
          </p:txBody>
        </p:sp>
        <p:sp>
          <p:nvSpPr>
            <p:cNvPr id="13" name="Text 5">
              <a:extLst>
                <a:ext uri="{FF2B5EF4-FFF2-40B4-BE49-F238E27FC236}">
                  <a16:creationId xmlns:a16="http://schemas.microsoft.com/office/drawing/2014/main" id="{0A677430-05A5-D211-4C40-7068CFC99092}"/>
                </a:ext>
              </a:extLst>
            </p:cNvPr>
            <p:cNvSpPr/>
            <p:nvPr/>
          </p:nvSpPr>
          <p:spPr>
            <a:xfrm>
              <a:off x="6477373" y="4260353"/>
              <a:ext cx="7152084"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دراسات والتر ليبمان حول الرأي العام (1922</a:t>
              </a:r>
              <a:r>
                <a:rPr lang="en-US" sz="1600">
                  <a:solidFill>
                    <a:srgbClr val="5B5F71"/>
                  </a:solidFill>
                  <a:latin typeface="Alexandria" pitchFamily="2" charset="-78"/>
                  <a:ea typeface="Instrument Sans Medium" pitchFamily="34" charset="-122"/>
                  <a:cs typeface="Alexandria" pitchFamily="2" charset="-78"/>
                </a:rPr>
                <a:t>) </a:t>
              </a:r>
              <a:r>
                <a:rPr lang="ar-EG" sz="1600">
                  <a:solidFill>
                    <a:srgbClr val="5B5F71"/>
                  </a:solidFill>
                  <a:latin typeface="Alexandria" pitchFamily="2" charset="-78"/>
                  <a:ea typeface="Instrument Sans Medium" pitchFamily="34" charset="-122"/>
                  <a:cs typeface="Alexandria" pitchFamily="2" charset="-78"/>
                </a:rPr>
                <a:t> </a:t>
              </a:r>
              <a:r>
                <a:rPr lang="en-US" sz="1600">
                  <a:solidFill>
                    <a:srgbClr val="5B5F71"/>
                  </a:solidFill>
                  <a:latin typeface="Alexandria" pitchFamily="2" charset="-78"/>
                  <a:ea typeface="Instrument Sans Medium" pitchFamily="34" charset="-122"/>
                  <a:cs typeface="Alexandria" pitchFamily="2" charset="-78"/>
                </a:rPr>
                <a:t>التي </a:t>
              </a:r>
              <a:r>
                <a:rPr lang="en-US" sz="1600" dirty="0">
                  <a:solidFill>
                    <a:srgbClr val="5B5F71"/>
                  </a:solidFill>
                  <a:latin typeface="Alexandria" pitchFamily="2" charset="-78"/>
                  <a:ea typeface="Instrument Sans Medium" pitchFamily="34" charset="-122"/>
                  <a:cs typeface="Alexandria" pitchFamily="2" charset="-78"/>
                </a:rPr>
                <a:t>أسست لفهم جديد لدور وسائل الإعلام في تشكيل الوعي الجماعي</a:t>
              </a:r>
              <a:endParaRPr lang="en-US" sz="1600" dirty="0">
                <a:latin typeface="Alexandria" pitchFamily="2" charset="-78"/>
                <a:cs typeface="Alexandria" pitchFamily="2" charset="-78"/>
              </a:endParaRPr>
            </a:p>
          </p:txBody>
        </p:sp>
        <p:sp>
          <p:nvSpPr>
            <p:cNvPr id="14" name="Shape 6">
              <a:extLst>
                <a:ext uri="{FF2B5EF4-FFF2-40B4-BE49-F238E27FC236}">
                  <a16:creationId xmlns:a16="http://schemas.microsoft.com/office/drawing/2014/main" id="{3F8F9A91-2A45-3333-DE59-885B6436721A}"/>
                </a:ext>
              </a:extLst>
            </p:cNvPr>
            <p:cNvSpPr/>
            <p:nvPr/>
          </p:nvSpPr>
          <p:spPr>
            <a:xfrm>
              <a:off x="6257330" y="5359956"/>
              <a:ext cx="7556421" cy="1476256"/>
            </a:xfrm>
            <a:prstGeom prst="roundRect">
              <a:avLst>
                <a:gd name="adj" fmla="val 5647"/>
              </a:avLst>
            </a:prstGeom>
            <a:solidFill>
              <a:srgbClr val="E2E3E9"/>
            </a:solidFill>
            <a:ln w="7620">
              <a:solidFill>
                <a:srgbClr val="C8C9CF"/>
              </a:solidFill>
              <a:prstDash val="solid"/>
            </a:ln>
          </p:spPr>
          <p:txBody>
            <a:bodyPr/>
            <a:lstStyle/>
            <a:p>
              <a:endParaRPr lang="en-US" sz="1600">
                <a:latin typeface="Alexandria" pitchFamily="2" charset="-78"/>
                <a:cs typeface="Alexandria" pitchFamily="2" charset="-78"/>
              </a:endParaRPr>
            </a:p>
          </p:txBody>
        </p:sp>
        <p:sp>
          <p:nvSpPr>
            <p:cNvPr id="15" name="Text 7">
              <a:extLst>
                <a:ext uri="{FF2B5EF4-FFF2-40B4-BE49-F238E27FC236}">
                  <a16:creationId xmlns:a16="http://schemas.microsoft.com/office/drawing/2014/main" id="{E8407701-B8FC-E678-4178-5ADC6BC31DF5}"/>
                </a:ext>
              </a:extLst>
            </p:cNvPr>
            <p:cNvSpPr/>
            <p:nvPr/>
          </p:nvSpPr>
          <p:spPr>
            <a:xfrm>
              <a:off x="11134487" y="5565934"/>
              <a:ext cx="2480905" cy="310158"/>
            </a:xfrm>
            <a:prstGeom prst="rect">
              <a:avLst/>
            </a:prstGeom>
            <a:noFill/>
            <a:ln/>
          </p:spPr>
          <p:txBody>
            <a:bodyPr wrap="none" lIns="0" tIns="0" rIns="0" bIns="0" rtlCol="0" anchor="t"/>
            <a:lstStyle/>
            <a:p>
              <a:pPr marL="0" indent="0" algn="r" rtl="1">
                <a:lnSpc>
                  <a:spcPts val="2400"/>
                </a:lnSpc>
                <a:buNone/>
              </a:pPr>
              <a:r>
                <a:rPr lang="en-US" sz="1600" b="1" dirty="0">
                  <a:solidFill>
                    <a:srgbClr val="5B5F71"/>
                  </a:solidFill>
                  <a:latin typeface="Alexandria" pitchFamily="2" charset="-78"/>
                  <a:ea typeface="Instrument Sans Semi Bold" pitchFamily="34" charset="-122"/>
                  <a:cs typeface="Alexandria" pitchFamily="2" charset="-78"/>
                </a:rPr>
                <a:t>تأثير الأحداث التاريخية</a:t>
              </a:r>
              <a:endParaRPr lang="en-US" sz="1600" b="1" dirty="0">
                <a:latin typeface="Alexandria" pitchFamily="2" charset="-78"/>
                <a:cs typeface="Alexandria" pitchFamily="2" charset="-78"/>
              </a:endParaRPr>
            </a:p>
          </p:txBody>
        </p:sp>
        <p:sp>
          <p:nvSpPr>
            <p:cNvPr id="16" name="Text 8">
              <a:extLst>
                <a:ext uri="{FF2B5EF4-FFF2-40B4-BE49-F238E27FC236}">
                  <a16:creationId xmlns:a16="http://schemas.microsoft.com/office/drawing/2014/main" id="{4332B98D-3862-7699-5FC0-62D090C442EF}"/>
                </a:ext>
              </a:extLst>
            </p:cNvPr>
            <p:cNvSpPr/>
            <p:nvPr/>
          </p:nvSpPr>
          <p:spPr>
            <a:xfrm>
              <a:off x="6463308" y="5995154"/>
              <a:ext cx="7152084"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استخدام الدعاية في الحربين العالميتين أثار اهتمام الباحثين بدراسة قوة وسائل الإعلام في التأثير على الجماهير</a:t>
              </a:r>
              <a:endParaRPr lang="en-US" sz="1600" dirty="0">
                <a:latin typeface="Alexandria" pitchFamily="2" charset="-78"/>
                <a:cs typeface="Alexandria" pitchFamily="2" charset="-78"/>
              </a:endParaRPr>
            </a:p>
          </p:txBody>
        </p:sp>
      </p:grpSp>
      <p:pic>
        <p:nvPicPr>
          <p:cNvPr id="17" name="Picture 16">
            <a:extLst>
              <a:ext uri="{FF2B5EF4-FFF2-40B4-BE49-F238E27FC236}">
                <a16:creationId xmlns:a16="http://schemas.microsoft.com/office/drawing/2014/main" id="{52616693-CCD4-CCFC-4A1A-6CBF94B27EA6}"/>
              </a:ext>
            </a:extLst>
          </p:cNvPr>
          <p:cNvPicPr>
            <a:picLocks noChangeAspect="1"/>
          </p:cNvPicPr>
          <p:nvPr/>
        </p:nvPicPr>
        <p:blipFill>
          <a:blip r:embed="rId6"/>
          <a:stretch>
            <a:fillRect/>
          </a:stretch>
        </p:blipFill>
        <p:spPr>
          <a:xfrm>
            <a:off x="267184" y="2086692"/>
            <a:ext cx="1996402" cy="40889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9484037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4107" y="998563"/>
            <a:ext cx="10727473"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3950355-EE92-2D3B-477C-D164EA2F1B9F}"/>
              </a:ext>
            </a:extLst>
          </p:cNvPr>
          <p:cNvSpPr txBox="1"/>
          <p:nvPr/>
        </p:nvSpPr>
        <p:spPr>
          <a:xfrm>
            <a:off x="680405" y="1155869"/>
            <a:ext cx="10414876" cy="3045129"/>
          </a:xfrm>
          <a:prstGeom prst="rect">
            <a:avLst/>
          </a:prstGeom>
          <a:noFill/>
        </p:spPr>
        <p:txBody>
          <a:bodyPr wrap="square" rtlCol="0">
            <a:spAutoFit/>
          </a:bodyPr>
          <a:lstStyle/>
          <a:p>
            <a:pPr algn="just" rtl="1">
              <a:lnSpc>
                <a:spcPct val="200000"/>
              </a:lnSpc>
            </a:pPr>
            <a:r>
              <a:rPr lang="ar-EG" sz="1400">
                <a:latin typeface="Alexandria" pitchFamily="2" charset="-78"/>
                <a:cs typeface="Alexandria" pitchFamily="2" charset="-78"/>
              </a:rPr>
              <a:t>بدأت </a:t>
            </a:r>
            <a:r>
              <a:rPr lang="ar-EG" sz="1400" dirty="0">
                <a:latin typeface="Alexandria" pitchFamily="2" charset="-78"/>
                <a:cs typeface="Alexandria" pitchFamily="2" charset="-78"/>
              </a:rPr>
              <a:t>هذه المرحلة بتطور الوسائل الإعلامية. وفي هذه المرحلة تراكمت معلومات محددة عن دوافع الجمهور لاستخدام الوسيلة </a:t>
            </a:r>
            <a:r>
              <a:rPr lang="ar-EG" sz="1400">
                <a:latin typeface="Alexandria" pitchFamily="2" charset="-78"/>
                <a:cs typeface="Alexandria" pitchFamily="2" charset="-78"/>
              </a:rPr>
              <a:t>والإشباعات المتحققة. وتم التركيز على الإجابة على </a:t>
            </a:r>
            <a:r>
              <a:rPr lang="ar-EG" sz="1400" dirty="0">
                <a:latin typeface="Alexandria" pitchFamily="2" charset="-78"/>
                <a:cs typeface="Alexandria" pitchFamily="2" charset="-78"/>
              </a:rPr>
              <a:t>التساؤلات التالية: </a:t>
            </a:r>
          </a:p>
          <a:p>
            <a:pPr marL="568325" algn="just" rtl="1">
              <a:lnSpc>
                <a:spcPct val="200000"/>
              </a:lnSpc>
            </a:pPr>
            <a:r>
              <a:rPr lang="ar-EG" sz="1400" dirty="0">
                <a:latin typeface="Alexandria" pitchFamily="2" charset="-78"/>
                <a:cs typeface="Alexandria" pitchFamily="2" charset="-78"/>
              </a:rPr>
              <a:t>1_ ما الكيفية التي يتم بها استخدام الوسيلة في الحياة الفعلية ؟ </a:t>
            </a:r>
          </a:p>
          <a:p>
            <a:pPr marL="568325" algn="just" rtl="1">
              <a:lnSpc>
                <a:spcPct val="200000"/>
              </a:lnSpc>
            </a:pPr>
            <a:r>
              <a:rPr lang="ar-EG" sz="1400" dirty="0">
                <a:latin typeface="Alexandria" pitchFamily="2" charset="-78"/>
                <a:cs typeface="Alexandria" pitchFamily="2" charset="-78"/>
              </a:rPr>
              <a:t>2_ ما أسباب استخدام الجمهور للوسيلة ؟ </a:t>
            </a:r>
          </a:p>
          <a:p>
            <a:pPr marL="568325" algn="just" rtl="1">
              <a:lnSpc>
                <a:spcPct val="200000"/>
              </a:lnSpc>
            </a:pPr>
            <a:r>
              <a:rPr lang="ar-EG" sz="1400" dirty="0">
                <a:latin typeface="Alexandria" pitchFamily="2" charset="-78"/>
                <a:cs typeface="Alexandria" pitchFamily="2" charset="-78"/>
              </a:rPr>
              <a:t> 3_ ما هي فئات الجمهور التي تحرص على متابعة الوسيلة ؟ </a:t>
            </a:r>
          </a:p>
          <a:p>
            <a:pPr marL="568325" algn="just" rtl="1">
              <a:lnSpc>
                <a:spcPct val="200000"/>
              </a:lnSpc>
            </a:pPr>
            <a:r>
              <a:rPr lang="ar-EG" sz="1400" dirty="0">
                <a:latin typeface="Alexandria" pitchFamily="2" charset="-78"/>
                <a:cs typeface="Alexandria" pitchFamily="2" charset="-78"/>
              </a:rPr>
              <a:t>4_ ما الإشباعات التي تقدمها الوسيلة للجمهور ؟ </a:t>
            </a:r>
          </a:p>
          <a:p>
            <a:pPr marL="568325" algn="just" rtl="1">
              <a:lnSpc>
                <a:spcPct val="200000"/>
              </a:lnSpc>
            </a:pPr>
            <a:r>
              <a:rPr lang="ar-EG" sz="1400" dirty="0">
                <a:latin typeface="Alexandria" pitchFamily="2" charset="-78"/>
                <a:cs typeface="Alexandria" pitchFamily="2" charset="-78"/>
              </a:rPr>
              <a:t>5_ ما التوقعات الناشئة حول استخدام الوسيلة بشكل صحيح ؟ </a:t>
            </a:r>
          </a:p>
        </p:txBody>
      </p:sp>
      <p:sp>
        <p:nvSpPr>
          <p:cNvPr id="3" name="TextBox 2">
            <a:extLst>
              <a:ext uri="{FF2B5EF4-FFF2-40B4-BE49-F238E27FC236}">
                <a16:creationId xmlns:a16="http://schemas.microsoft.com/office/drawing/2014/main" id="{5AA835A5-E297-D00A-8088-481571F58E82}"/>
              </a:ext>
            </a:extLst>
          </p:cNvPr>
          <p:cNvSpPr txBox="1"/>
          <p:nvPr/>
        </p:nvSpPr>
        <p:spPr>
          <a:xfrm>
            <a:off x="3235160" y="-62314"/>
            <a:ext cx="5917953" cy="963597"/>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المرحلة الثانية</a:t>
            </a:r>
          </a:p>
          <a:p>
            <a:pPr algn="ctr" rtl="1">
              <a:lnSpc>
                <a:spcPct val="150000"/>
              </a:lnSpc>
            </a:pPr>
            <a:r>
              <a:rPr lang="ar-EG" sz="2000" b="1">
                <a:latin typeface="Alexandria" pitchFamily="2" charset="-78"/>
                <a:cs typeface="Alexandria" pitchFamily="2" charset="-78"/>
              </a:rPr>
              <a:t>العصر الذهبي (1940-1960)</a:t>
            </a:r>
          </a:p>
        </p:txBody>
      </p:sp>
      <p:grpSp>
        <p:nvGrpSpPr>
          <p:cNvPr id="4" name="Group 3">
            <a:extLst>
              <a:ext uri="{FF2B5EF4-FFF2-40B4-BE49-F238E27FC236}">
                <a16:creationId xmlns:a16="http://schemas.microsoft.com/office/drawing/2014/main" id="{42DD608D-83B4-F6C0-A631-2FEE4E3A138B}"/>
              </a:ext>
            </a:extLst>
          </p:cNvPr>
          <p:cNvGrpSpPr/>
          <p:nvPr/>
        </p:nvGrpSpPr>
        <p:grpSpPr>
          <a:xfrm>
            <a:off x="583580" y="4298278"/>
            <a:ext cx="11270166" cy="1935254"/>
            <a:chOff x="6012493" y="3843099"/>
            <a:chExt cx="7526462" cy="2922032"/>
          </a:xfrm>
        </p:grpSpPr>
        <p:pic>
          <p:nvPicPr>
            <p:cNvPr id="6" name="Image 2" descr="preencoded.png">
              <a:extLst>
                <a:ext uri="{FF2B5EF4-FFF2-40B4-BE49-F238E27FC236}">
                  <a16:creationId xmlns:a16="http://schemas.microsoft.com/office/drawing/2014/main" id="{B452AE5E-91B5-0AAE-B9EB-F08840791E7D}"/>
                </a:ext>
              </a:extLst>
            </p:cNvPr>
            <p:cNvPicPr>
              <a:picLocks noChangeAspect="1"/>
            </p:cNvPicPr>
            <p:nvPr/>
          </p:nvPicPr>
          <p:blipFill>
            <a:blip r:embed="rId3"/>
            <a:stretch>
              <a:fillRect/>
            </a:stretch>
          </p:blipFill>
          <p:spPr>
            <a:xfrm>
              <a:off x="12943642" y="3843099"/>
              <a:ext cx="595313" cy="1143000"/>
            </a:xfrm>
            <a:prstGeom prst="rect">
              <a:avLst/>
            </a:prstGeom>
          </p:spPr>
        </p:pic>
        <p:sp>
          <p:nvSpPr>
            <p:cNvPr id="7" name="Text 3">
              <a:extLst>
                <a:ext uri="{FF2B5EF4-FFF2-40B4-BE49-F238E27FC236}">
                  <a16:creationId xmlns:a16="http://schemas.microsoft.com/office/drawing/2014/main" id="{E65CF880-1E9A-7EE5-0EFE-D5EC93F6276D}"/>
                </a:ext>
              </a:extLst>
            </p:cNvPr>
            <p:cNvSpPr/>
            <p:nvPr/>
          </p:nvSpPr>
          <p:spPr>
            <a:xfrm>
              <a:off x="10173533" y="4041458"/>
              <a:ext cx="2571750"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Instrument Sans Semi Bold" pitchFamily="34" charset="-122"/>
                  <a:cs typeface="Alexandria" pitchFamily="2" charset="-78"/>
                </a:rPr>
                <a:t>مشروع إري كاونتي (1940)</a:t>
              </a:r>
              <a:endParaRPr lang="en-US" sz="1600" b="1" dirty="0">
                <a:solidFill>
                  <a:srgbClr val="FF0000"/>
                </a:solidFill>
                <a:latin typeface="Alexandria" pitchFamily="2" charset="-78"/>
                <a:cs typeface="Alexandria" pitchFamily="2" charset="-78"/>
              </a:endParaRPr>
            </a:p>
          </p:txBody>
        </p:sp>
        <p:sp>
          <p:nvSpPr>
            <p:cNvPr id="8" name="Text 4">
              <a:extLst>
                <a:ext uri="{FF2B5EF4-FFF2-40B4-BE49-F238E27FC236}">
                  <a16:creationId xmlns:a16="http://schemas.microsoft.com/office/drawing/2014/main" id="{8D34861E-7153-9E68-4B9B-000789B38A46}"/>
                </a:ext>
              </a:extLst>
            </p:cNvPr>
            <p:cNvSpPr/>
            <p:nvPr/>
          </p:nvSpPr>
          <p:spPr>
            <a:xfrm>
              <a:off x="6012493" y="4470678"/>
              <a:ext cx="6732791" cy="912733"/>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دراسة لازارسفيلد الرائدة حول تأثير وسائل الإعلام على الاختيارات السياسية، والتي أدت إلى اكتشاف نظرية التدفق الإعلامي على مرحلتين.</a:t>
              </a:r>
              <a:endParaRPr lang="en-US" sz="1600" dirty="0">
                <a:latin typeface="Alexandria" pitchFamily="2" charset="-78"/>
                <a:cs typeface="Alexandria" pitchFamily="2" charset="-78"/>
              </a:endParaRPr>
            </a:p>
          </p:txBody>
        </p:sp>
        <p:pic>
          <p:nvPicPr>
            <p:cNvPr id="9" name="Image 3" descr="preencoded.png">
              <a:extLst>
                <a:ext uri="{FF2B5EF4-FFF2-40B4-BE49-F238E27FC236}">
                  <a16:creationId xmlns:a16="http://schemas.microsoft.com/office/drawing/2014/main" id="{A0837976-472E-CA2D-4964-D2AD2949B70A}"/>
                </a:ext>
              </a:extLst>
            </p:cNvPr>
            <p:cNvPicPr>
              <a:picLocks noChangeAspect="1"/>
            </p:cNvPicPr>
            <p:nvPr/>
          </p:nvPicPr>
          <p:blipFill>
            <a:blip r:embed="rId3"/>
            <a:stretch>
              <a:fillRect/>
            </a:stretch>
          </p:blipFill>
          <p:spPr>
            <a:xfrm>
              <a:off x="12645985" y="5502473"/>
              <a:ext cx="595313" cy="1143000"/>
            </a:xfrm>
            <a:prstGeom prst="rect">
              <a:avLst/>
            </a:prstGeom>
          </p:spPr>
        </p:pic>
        <p:sp>
          <p:nvSpPr>
            <p:cNvPr id="10" name="Text 5">
              <a:extLst>
                <a:ext uri="{FF2B5EF4-FFF2-40B4-BE49-F238E27FC236}">
                  <a16:creationId xmlns:a16="http://schemas.microsoft.com/office/drawing/2014/main" id="{67BD3E6C-EA65-00A9-A3BF-866EBCA463F3}"/>
                </a:ext>
              </a:extLst>
            </p:cNvPr>
            <p:cNvSpPr/>
            <p:nvPr/>
          </p:nvSpPr>
          <p:spPr>
            <a:xfrm>
              <a:off x="9020175" y="5700832"/>
              <a:ext cx="3427452"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Instrument Sans Semi Bold" pitchFamily="34" charset="-122"/>
                  <a:cs typeface="Alexandria" pitchFamily="2" charset="-78"/>
                </a:rPr>
                <a:t>دراسات العنف والتلفزيون (1960s)</a:t>
              </a:r>
              <a:endParaRPr lang="en-US" sz="1600" b="1" dirty="0">
                <a:solidFill>
                  <a:srgbClr val="FF0000"/>
                </a:solidFill>
                <a:latin typeface="Alexandria" pitchFamily="2" charset="-78"/>
                <a:cs typeface="Alexandria" pitchFamily="2" charset="-78"/>
              </a:endParaRPr>
            </a:p>
          </p:txBody>
        </p:sp>
        <p:sp>
          <p:nvSpPr>
            <p:cNvPr id="11" name="Text 6">
              <a:extLst>
                <a:ext uri="{FF2B5EF4-FFF2-40B4-BE49-F238E27FC236}">
                  <a16:creationId xmlns:a16="http://schemas.microsoft.com/office/drawing/2014/main" id="{7C38802A-8626-EA43-24A9-F61C2023176F}"/>
                </a:ext>
              </a:extLst>
            </p:cNvPr>
            <p:cNvSpPr/>
            <p:nvPr/>
          </p:nvSpPr>
          <p:spPr>
            <a:xfrm>
              <a:off x="6280190" y="6130052"/>
              <a:ext cx="6167437"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سلسلة من البحوث حول تأثير مشاهدة العنف في التلفزيون على سلوك الأطفال، مما أدى إلى تطوير نظريات التعلم الاجتماعي.</a:t>
              </a:r>
              <a:endParaRPr lang="en-US" sz="1600" dirty="0">
                <a:latin typeface="Alexandria" pitchFamily="2" charset="-78"/>
                <a:cs typeface="Alexandria" pitchFamily="2" charset="-78"/>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05D54-B038-B502-C355-045C3A82ACA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9035124-F405-1DCD-E0FE-BA0F87433D5E}"/>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3456526-51C5-F612-B7B4-3719267746C2}"/>
              </a:ext>
            </a:extLst>
          </p:cNvPr>
          <p:cNvSpPr/>
          <p:nvPr/>
        </p:nvSpPr>
        <p:spPr>
          <a:xfrm>
            <a:off x="180431" y="1123933"/>
            <a:ext cx="11375949"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41AF131-FDA5-B361-FAA5-C1E6DA264C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65F0A9A-70A0-1848-7BBF-EA62B7403A48}"/>
              </a:ext>
            </a:extLst>
          </p:cNvPr>
          <p:cNvSpPr txBox="1"/>
          <p:nvPr/>
        </p:nvSpPr>
        <p:spPr>
          <a:xfrm>
            <a:off x="3235160" y="-62314"/>
            <a:ext cx="5917953" cy="963597"/>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المرحلة الثالثة</a:t>
            </a:r>
          </a:p>
          <a:p>
            <a:pPr algn="ctr" rtl="1">
              <a:lnSpc>
                <a:spcPct val="150000"/>
              </a:lnSpc>
            </a:pPr>
            <a:r>
              <a:rPr lang="ar-EG" sz="2000" b="1">
                <a:latin typeface="Alexandria" pitchFamily="2" charset="-78"/>
                <a:cs typeface="Alexandria" pitchFamily="2" charset="-78"/>
              </a:rPr>
              <a:t>التطور المعاصر (1960-2000)</a:t>
            </a:r>
          </a:p>
        </p:txBody>
      </p:sp>
      <p:sp>
        <p:nvSpPr>
          <p:cNvPr id="12" name="TextBox 11">
            <a:extLst>
              <a:ext uri="{FF2B5EF4-FFF2-40B4-BE49-F238E27FC236}">
                <a16:creationId xmlns:a16="http://schemas.microsoft.com/office/drawing/2014/main" id="{E90714DA-2E46-53A9-14A5-F64FA66E89A8}"/>
              </a:ext>
            </a:extLst>
          </p:cNvPr>
          <p:cNvSpPr txBox="1"/>
          <p:nvPr/>
        </p:nvSpPr>
        <p:spPr>
          <a:xfrm>
            <a:off x="180431" y="1069841"/>
            <a:ext cx="11244146" cy="5199565"/>
          </a:xfrm>
          <a:prstGeom prst="rect">
            <a:avLst/>
          </a:prstGeom>
          <a:noFill/>
        </p:spPr>
        <p:txBody>
          <a:bodyPr wrap="square" rtlCol="0">
            <a:spAutoFit/>
          </a:bodyPr>
          <a:lstStyle/>
          <a:p>
            <a:pPr algn="just" rtl="1">
              <a:lnSpc>
                <a:spcPct val="200000"/>
              </a:lnSpc>
            </a:pPr>
            <a:r>
              <a:rPr lang="ar-EG" sz="1400">
                <a:latin typeface="Alexandria" pitchFamily="2" charset="-78"/>
                <a:cs typeface="Alexandria" pitchFamily="2" charset="-78"/>
              </a:rPr>
              <a:t>في </a:t>
            </a:r>
            <a:r>
              <a:rPr lang="ar-EG" sz="1400" dirty="0">
                <a:latin typeface="Alexandria" pitchFamily="2" charset="-78"/>
                <a:cs typeface="Alexandria" pitchFamily="2" charset="-78"/>
              </a:rPr>
              <a:t>المرحلة الثالثة اهتمت بحوث الإعلام بالتأثير الاجتماعي والنفسي والمادي للوسيلة، وتمثل ذلك من خلال الإجابة عن الأسئلة التالية: </a:t>
            </a:r>
          </a:p>
          <a:p>
            <a:pPr marL="457200" indent="-346075" algn="just" rtl="1">
              <a:lnSpc>
                <a:spcPct val="200000"/>
              </a:lnSpc>
              <a:buFont typeface="Arial" panose="020B0604020202020204" pitchFamily="34" charset="0"/>
              <a:buChar char="•"/>
            </a:pPr>
            <a:r>
              <a:rPr lang="ar-EG" sz="1400" b="1" dirty="0">
                <a:solidFill>
                  <a:srgbClr val="FF0000"/>
                </a:solidFill>
                <a:latin typeface="Alexandria" pitchFamily="2" charset="-78"/>
                <a:cs typeface="Alexandria" pitchFamily="2" charset="-78"/>
              </a:rPr>
              <a:t>كم من الوقت يقضيه الناس أمام </a:t>
            </a:r>
            <a:r>
              <a:rPr lang="ar-EG" sz="1400" b="1">
                <a:solidFill>
                  <a:srgbClr val="FF0000"/>
                </a:solidFill>
                <a:latin typeface="Alexandria" pitchFamily="2" charset="-78"/>
                <a:cs typeface="Alexandria" pitchFamily="2" charset="-78"/>
              </a:rPr>
              <a:t>الوسيلة؟</a:t>
            </a:r>
          </a:p>
          <a:p>
            <a:pPr marL="111125" algn="just" rtl="1">
              <a:lnSpc>
                <a:spcPct val="200000"/>
              </a:lnSpc>
            </a:pPr>
            <a:r>
              <a:rPr lang="en-US" sz="1400">
                <a:latin typeface="Alexandria" pitchFamily="2" charset="-78"/>
                <a:cs typeface="Alexandria" pitchFamily="2" charset="-78"/>
              </a:rPr>
              <a:t>Szalai (1972) – The Use of Time</a:t>
            </a:r>
            <a:r>
              <a:rPr lang="ar-EG" sz="1400">
                <a:latin typeface="Alexandria" pitchFamily="2" charset="-78"/>
                <a:cs typeface="Alexandria" pitchFamily="2" charset="-78"/>
              </a:rPr>
              <a:t>دراسات يوميات زمنية في دول عدة أظهرت أن التلفزيون استحوذ على أكبر حصة من وقت الفراغ.</a:t>
            </a:r>
          </a:p>
          <a:p>
            <a:pPr marL="457200" indent="-346075" algn="just" rtl="1">
              <a:lnSpc>
                <a:spcPct val="200000"/>
              </a:lnSpc>
              <a:buFont typeface="Arial" panose="020B0604020202020204" pitchFamily="34" charset="0"/>
              <a:buChar char="•"/>
            </a:pPr>
            <a:r>
              <a:rPr lang="ar-EG" sz="1400" b="1">
                <a:solidFill>
                  <a:srgbClr val="FF0000"/>
                </a:solidFill>
                <a:latin typeface="Alexandria" pitchFamily="2" charset="-78"/>
                <a:cs typeface="Alexandria" pitchFamily="2" charset="-78"/>
              </a:rPr>
              <a:t>هل </a:t>
            </a:r>
            <a:r>
              <a:rPr lang="ar-EG" sz="1400" b="1" dirty="0">
                <a:solidFill>
                  <a:srgbClr val="FF0000"/>
                </a:solidFill>
                <a:latin typeface="Alexandria" pitchFamily="2" charset="-78"/>
                <a:cs typeface="Alexandria" pitchFamily="2" charset="-78"/>
              </a:rPr>
              <a:t>الوسيلة تغير وجهات نظر الناس </a:t>
            </a:r>
            <a:r>
              <a:rPr lang="ar-EG" sz="1400" b="1">
                <a:solidFill>
                  <a:srgbClr val="FF0000"/>
                </a:solidFill>
                <a:latin typeface="Alexandria" pitchFamily="2" charset="-78"/>
                <a:cs typeface="Alexandria" pitchFamily="2" charset="-78"/>
              </a:rPr>
              <a:t>تجاه الأشياء؟ </a:t>
            </a:r>
          </a:p>
          <a:p>
            <a:pPr marL="111125" indent="-55563" algn="just" rtl="1">
              <a:lnSpc>
                <a:spcPct val="200000"/>
              </a:lnSpc>
            </a:pPr>
            <a:r>
              <a:rPr lang="en-US" sz="1400">
                <a:latin typeface="Alexandria" pitchFamily="2" charset="-78"/>
                <a:cs typeface="Alexandria" pitchFamily="2" charset="-78"/>
              </a:rPr>
              <a:t>McCombs &amp; Shaw (1972) – Agenda-Setting </a:t>
            </a:r>
            <a:r>
              <a:rPr lang="ar-EG" sz="1400">
                <a:latin typeface="Alexandria" pitchFamily="2" charset="-78"/>
                <a:cs typeface="Alexandria" pitchFamily="2" charset="-78"/>
              </a:rPr>
              <a:t>ما يبرزه الإعلام يصبح ما يراه الجمهور “أهم القضايا”.</a:t>
            </a:r>
            <a:endParaRPr lang="ar-EG" sz="1400" dirty="0">
              <a:latin typeface="Alexandria" pitchFamily="2" charset="-78"/>
              <a:cs typeface="Alexandria" pitchFamily="2" charset="-78"/>
            </a:endParaRPr>
          </a:p>
          <a:p>
            <a:pPr marL="457200" indent="-346075" algn="just" rtl="1">
              <a:lnSpc>
                <a:spcPct val="200000"/>
              </a:lnSpc>
              <a:buFont typeface="Arial" panose="020B0604020202020204" pitchFamily="34" charset="0"/>
              <a:buChar char="•"/>
            </a:pPr>
            <a:r>
              <a:rPr lang="ar-EG" sz="1400" b="1" dirty="0">
                <a:solidFill>
                  <a:srgbClr val="FF0000"/>
                </a:solidFill>
                <a:latin typeface="Alexandria" pitchFamily="2" charset="-78"/>
                <a:cs typeface="Alexandria" pitchFamily="2" charset="-78"/>
              </a:rPr>
              <a:t>ماذا يريد مستخدمي الوسيلة أن </a:t>
            </a:r>
            <a:r>
              <a:rPr lang="ar-EG" sz="1400" b="1">
                <a:solidFill>
                  <a:srgbClr val="FF0000"/>
                </a:solidFill>
                <a:latin typeface="Alexandria" pitchFamily="2" charset="-78"/>
                <a:cs typeface="Alexandria" pitchFamily="2" charset="-78"/>
              </a:rPr>
              <a:t>يسمعوا أو يشاهدوا؟ </a:t>
            </a:r>
          </a:p>
          <a:p>
            <a:pPr marL="55563" algn="just" rtl="1">
              <a:lnSpc>
                <a:spcPct val="200000"/>
              </a:lnSpc>
            </a:pPr>
            <a:r>
              <a:rPr lang="en-US" sz="1400">
                <a:latin typeface="Alexandria" pitchFamily="2" charset="-78"/>
                <a:cs typeface="Alexandria" pitchFamily="2" charset="-78"/>
              </a:rPr>
              <a:t>Katz, Blumler &amp; Gurevitch (1973–1974) – Uses &amp; Gratifications </a:t>
            </a:r>
            <a:r>
              <a:rPr lang="ar-EG" sz="1400">
                <a:latin typeface="Alexandria" pitchFamily="2" charset="-78"/>
                <a:cs typeface="Alexandria" pitchFamily="2" charset="-78"/>
              </a:rPr>
              <a:t> الجمهور فاعل يسعى لإشباعات (المعرفة/الهوية/التسلية/الاندماج).</a:t>
            </a:r>
            <a:endParaRPr lang="ar-EG" sz="1400" dirty="0">
              <a:latin typeface="Alexandria" pitchFamily="2" charset="-78"/>
              <a:cs typeface="Alexandria" pitchFamily="2" charset="-78"/>
            </a:endParaRPr>
          </a:p>
          <a:p>
            <a:pPr marL="457200" indent="-346075" algn="just" rtl="1">
              <a:lnSpc>
                <a:spcPct val="200000"/>
              </a:lnSpc>
              <a:buFont typeface="Arial" panose="020B0604020202020204" pitchFamily="34" charset="0"/>
              <a:buChar char="•"/>
            </a:pPr>
            <a:r>
              <a:rPr lang="ar-EG" sz="1400" b="1" dirty="0">
                <a:solidFill>
                  <a:srgbClr val="FF0000"/>
                </a:solidFill>
                <a:latin typeface="Alexandria" pitchFamily="2" charset="-78"/>
                <a:cs typeface="Alexandria" pitchFamily="2" charset="-78"/>
              </a:rPr>
              <a:t>هل مشاهدة الوسيلة </a:t>
            </a:r>
            <a:r>
              <a:rPr lang="ar-EG" sz="1400" b="1">
                <a:solidFill>
                  <a:srgbClr val="FF0000"/>
                </a:solidFill>
                <a:latin typeface="Alexandria" pitchFamily="2" charset="-78"/>
                <a:cs typeface="Alexandria" pitchFamily="2" charset="-78"/>
              </a:rPr>
              <a:t>يسبب أضرار؟ </a:t>
            </a:r>
          </a:p>
          <a:p>
            <a:pPr marL="111125" algn="just" rtl="1">
              <a:lnSpc>
                <a:spcPct val="200000"/>
              </a:lnSpc>
            </a:pPr>
            <a:r>
              <a:rPr lang="en-US" sz="1400">
                <a:latin typeface="Alexandria" pitchFamily="2" charset="-78"/>
                <a:cs typeface="Alexandria" pitchFamily="2" charset="-78"/>
              </a:rPr>
              <a:t>Bandura (1961–1963) – Bobo Doll</a:t>
            </a:r>
            <a:r>
              <a:rPr lang="ar-EG" sz="1400">
                <a:latin typeface="Alexandria" pitchFamily="2" charset="-78"/>
                <a:cs typeface="Alexandria" pitchFamily="2" charset="-78"/>
              </a:rPr>
              <a:t> تعلّم اجتماعي/محاكاة للسلوك العنيف بعد مشاهدة نماذج عدوانية.</a:t>
            </a:r>
            <a:endParaRPr lang="ar-EG" sz="1400" dirty="0">
              <a:latin typeface="Alexandria" pitchFamily="2" charset="-78"/>
              <a:cs typeface="Alexandria" pitchFamily="2" charset="-78"/>
            </a:endParaRPr>
          </a:p>
          <a:p>
            <a:pPr marL="457200" indent="-346075" algn="just" rtl="1">
              <a:lnSpc>
                <a:spcPct val="200000"/>
              </a:lnSpc>
              <a:buFont typeface="Arial" panose="020B0604020202020204" pitchFamily="34" charset="0"/>
              <a:buChar char="•"/>
            </a:pPr>
            <a:r>
              <a:rPr lang="ar-EG" sz="1400" b="1" dirty="0">
                <a:solidFill>
                  <a:srgbClr val="FF0000"/>
                </a:solidFill>
                <a:latin typeface="Alexandria" pitchFamily="2" charset="-78"/>
                <a:cs typeface="Alexandria" pitchFamily="2" charset="-78"/>
              </a:rPr>
              <a:t>كيف تساعد الوسيلة الناس </a:t>
            </a:r>
            <a:r>
              <a:rPr lang="ar-EG" sz="1400" b="1">
                <a:solidFill>
                  <a:srgbClr val="FF0000"/>
                </a:solidFill>
                <a:latin typeface="Alexandria" pitchFamily="2" charset="-78"/>
                <a:cs typeface="Alexandria" pitchFamily="2" charset="-78"/>
              </a:rPr>
              <a:t>على الحياة؟ </a:t>
            </a:r>
          </a:p>
          <a:p>
            <a:pPr marL="166688" algn="just" rtl="1">
              <a:lnSpc>
                <a:spcPct val="200000"/>
              </a:lnSpc>
            </a:pPr>
            <a:r>
              <a:rPr lang="en-US" sz="1400">
                <a:latin typeface="Alexandria" pitchFamily="2" charset="-78"/>
                <a:cs typeface="Alexandria" pitchFamily="2" charset="-78"/>
              </a:rPr>
              <a:t>Sesame Street Evaluations (Ball &amp; Bogatz, 1970؛ Huston &amp; Wright, 1997): </a:t>
            </a:r>
            <a:r>
              <a:rPr lang="ar-EG" sz="1400">
                <a:latin typeface="Alexandria" pitchFamily="2" charset="-78"/>
                <a:cs typeface="Alexandria" pitchFamily="2" charset="-78"/>
              </a:rPr>
              <a:t> التلفزيون التعليمي حسّن مفردات الأطفال واستعدادهم المدرسي.</a:t>
            </a: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22025214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AC08D-028C-9E62-6952-AFFE55C2837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6C2F5BA-ACF0-68AD-043B-851B3494184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6FC27C-84F3-C12C-3768-08A37B694DE5}"/>
              </a:ext>
            </a:extLst>
          </p:cNvPr>
          <p:cNvSpPr/>
          <p:nvPr/>
        </p:nvSpPr>
        <p:spPr>
          <a:xfrm>
            <a:off x="89209" y="1259936"/>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3DA355-7618-8003-E4F0-27DCAC0F24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FA36233-EAC5-AA68-CBB4-77E9031DC1E9}"/>
              </a:ext>
            </a:extLst>
          </p:cNvPr>
          <p:cNvSpPr txBox="1"/>
          <p:nvPr/>
        </p:nvSpPr>
        <p:spPr>
          <a:xfrm>
            <a:off x="3235160" y="-62314"/>
            <a:ext cx="5917953" cy="963597"/>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المرحلة الرابعة</a:t>
            </a:r>
          </a:p>
          <a:p>
            <a:pPr algn="ctr" rtl="1">
              <a:lnSpc>
                <a:spcPct val="150000"/>
              </a:lnSpc>
            </a:pPr>
            <a:r>
              <a:rPr lang="ar-EG" sz="2000" b="1">
                <a:latin typeface="Alexandria" pitchFamily="2" charset="-78"/>
                <a:cs typeface="Alexandria" pitchFamily="2" charset="-78"/>
              </a:rPr>
              <a:t>العصر الرقمي (من عام 2000- حتى الآن)</a:t>
            </a:r>
          </a:p>
        </p:txBody>
      </p:sp>
      <p:sp>
        <p:nvSpPr>
          <p:cNvPr id="2" name="TextBox 1">
            <a:extLst>
              <a:ext uri="{FF2B5EF4-FFF2-40B4-BE49-F238E27FC236}">
                <a16:creationId xmlns:a16="http://schemas.microsoft.com/office/drawing/2014/main" id="{A70C59E9-E423-235F-CEF2-38A123924C3B}"/>
              </a:ext>
            </a:extLst>
          </p:cNvPr>
          <p:cNvSpPr txBox="1"/>
          <p:nvPr/>
        </p:nvSpPr>
        <p:spPr>
          <a:xfrm>
            <a:off x="307569" y="1155869"/>
            <a:ext cx="11296186" cy="3045129"/>
          </a:xfrm>
          <a:prstGeom prst="rect">
            <a:avLst/>
          </a:prstGeom>
          <a:noFill/>
        </p:spPr>
        <p:txBody>
          <a:bodyPr wrap="square" rtlCol="0">
            <a:spAutoFit/>
          </a:bodyPr>
          <a:lstStyle/>
          <a:p>
            <a:pPr algn="just" rtl="1">
              <a:lnSpc>
                <a:spcPct val="200000"/>
              </a:lnSpc>
            </a:pPr>
            <a:r>
              <a:rPr lang="ar-EG" sz="1400">
                <a:latin typeface="Alexandria" pitchFamily="2" charset="-78"/>
                <a:cs typeface="Alexandria" pitchFamily="2" charset="-78"/>
              </a:rPr>
              <a:t>في المرحلة الرابعة شهدت بحوث الإعلام تحولات جذرية مع ظهور التكنولوجيات الحديثة، بدءاً من الحاسوب والإنترنت وصولاً إلى وسائل التواصل الاجتماعي والذكاء الاصطناعي. هذه التطورات لم تقتصر على تغيير موضوعات البحث فحسب، بل امتدت إلى تطوير مناهج وأدوات بحثية جديدة.</a:t>
            </a:r>
          </a:p>
          <a:p>
            <a:pPr algn="just" rtl="1">
              <a:lnSpc>
                <a:spcPct val="200000"/>
              </a:lnSpc>
            </a:pPr>
            <a:r>
              <a:rPr lang="ar-EG" sz="1400">
                <a:latin typeface="Alexandria" pitchFamily="2" charset="-78"/>
                <a:cs typeface="Alexandria" pitchFamily="2" charset="-78"/>
              </a:rPr>
              <a:t> وخلال هذه المرحلة تم </a:t>
            </a:r>
            <a:r>
              <a:rPr lang="ar-EG" sz="1400" dirty="0">
                <a:latin typeface="Alexandria" pitchFamily="2" charset="-78"/>
                <a:cs typeface="Alexandria" pitchFamily="2" charset="-78"/>
              </a:rPr>
              <a:t>التركيز على إمكانية تحسين الوسيلة سواء في استخدامها أو تطورها التكنولوجي، ويتم ذلك من خلال الإجابة عن التساؤلات التالية: </a:t>
            </a:r>
          </a:p>
          <a:p>
            <a:pPr marL="1025525" indent="-395288" algn="just" rtl="1">
              <a:lnSpc>
                <a:spcPct val="200000"/>
              </a:lnSpc>
              <a:buFont typeface="+mj-lt"/>
              <a:buAutoNum type="arabicPeriod"/>
            </a:pPr>
            <a:r>
              <a:rPr lang="ar-EG" sz="1400" dirty="0">
                <a:latin typeface="Alexandria" pitchFamily="2" charset="-78"/>
                <a:cs typeface="Alexandria" pitchFamily="2" charset="-78"/>
              </a:rPr>
              <a:t>كيف يمكن للوسيلة تقديم المعلومات أو الترفيه لمختلف الأفراد؟ </a:t>
            </a:r>
          </a:p>
          <a:p>
            <a:pPr marL="1025525" indent="-395288" algn="just" rtl="1">
              <a:lnSpc>
                <a:spcPct val="200000"/>
              </a:lnSpc>
              <a:buFont typeface="+mj-lt"/>
              <a:buAutoNum type="arabicPeriod"/>
            </a:pPr>
            <a:r>
              <a:rPr lang="ar-EG" sz="1400" dirty="0">
                <a:latin typeface="Alexandria" pitchFamily="2" charset="-78"/>
                <a:cs typeface="Alexandria" pitchFamily="2" charset="-78"/>
              </a:rPr>
              <a:t>كيف يمكن للتكنولوجيا الجديدة أن تعمل على تحسين كمال الرؤية أو صوت الوسيلة؟</a:t>
            </a:r>
          </a:p>
          <a:p>
            <a:pPr marL="1025525" indent="-395288" algn="just" rtl="1">
              <a:lnSpc>
                <a:spcPct val="200000"/>
              </a:lnSpc>
              <a:buFont typeface="+mj-lt"/>
              <a:buAutoNum type="arabicPeriod"/>
            </a:pPr>
            <a:r>
              <a:rPr lang="ar-EG" sz="1400" dirty="0">
                <a:latin typeface="Alexandria" pitchFamily="2" charset="-78"/>
                <a:cs typeface="Alexandria" pitchFamily="2" charset="-78"/>
              </a:rPr>
              <a:t>هل هناك طريقة لتغيير محتوى البرامج لتكون أكثر قيمة أو متعة؟ </a:t>
            </a:r>
          </a:p>
        </p:txBody>
      </p:sp>
      <p:grpSp>
        <p:nvGrpSpPr>
          <p:cNvPr id="18" name="Group 17">
            <a:extLst>
              <a:ext uri="{FF2B5EF4-FFF2-40B4-BE49-F238E27FC236}">
                <a16:creationId xmlns:a16="http://schemas.microsoft.com/office/drawing/2014/main" id="{D9BF6A27-2138-612D-F76D-3604CDD262C5}"/>
              </a:ext>
            </a:extLst>
          </p:cNvPr>
          <p:cNvGrpSpPr/>
          <p:nvPr/>
        </p:nvGrpSpPr>
        <p:grpSpPr>
          <a:xfrm>
            <a:off x="233350" y="4455584"/>
            <a:ext cx="11189338" cy="2200581"/>
            <a:chOff x="755452" y="2527935"/>
            <a:chExt cx="13119615" cy="9563041"/>
          </a:xfrm>
        </p:grpSpPr>
        <p:pic>
          <p:nvPicPr>
            <p:cNvPr id="19" name="Image 0" descr="preencoded.png">
              <a:extLst>
                <a:ext uri="{FF2B5EF4-FFF2-40B4-BE49-F238E27FC236}">
                  <a16:creationId xmlns:a16="http://schemas.microsoft.com/office/drawing/2014/main" id="{14C0CF93-E0ED-E140-F873-2C464436F84B}"/>
                </a:ext>
              </a:extLst>
            </p:cNvPr>
            <p:cNvPicPr>
              <a:picLocks noChangeAspect="1"/>
            </p:cNvPicPr>
            <p:nvPr/>
          </p:nvPicPr>
          <p:blipFill>
            <a:blip r:embed="rId3"/>
            <a:stretch>
              <a:fillRect/>
            </a:stretch>
          </p:blipFill>
          <p:spPr>
            <a:xfrm>
              <a:off x="10318088" y="2527935"/>
              <a:ext cx="2898073" cy="4136279"/>
            </a:xfrm>
            <a:prstGeom prst="rect">
              <a:avLst/>
            </a:prstGeom>
          </p:spPr>
        </p:pic>
        <p:sp>
          <p:nvSpPr>
            <p:cNvPr id="20" name="Text 3">
              <a:extLst>
                <a:ext uri="{FF2B5EF4-FFF2-40B4-BE49-F238E27FC236}">
                  <a16:creationId xmlns:a16="http://schemas.microsoft.com/office/drawing/2014/main" id="{DFA1EA4F-69E6-84BF-1C1C-552C4B3F9947}"/>
                </a:ext>
              </a:extLst>
            </p:cNvPr>
            <p:cNvSpPr/>
            <p:nvPr/>
          </p:nvSpPr>
          <p:spPr>
            <a:xfrm>
              <a:off x="9659183" y="7340916"/>
              <a:ext cx="4215884" cy="4404043"/>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350"/>
                </a:lnSpc>
                <a:buNone/>
              </a:pPr>
              <a:r>
                <a:rPr lang="en-US" sz="1400" dirty="0">
                  <a:solidFill>
                    <a:srgbClr val="5B5F71"/>
                  </a:solidFill>
                  <a:latin typeface="Alexandria" pitchFamily="2" charset="-78"/>
                  <a:ea typeface="Instrument Sans Medium" pitchFamily="34" charset="-122"/>
                  <a:cs typeface="Alexandria" pitchFamily="2" charset="-78"/>
                </a:rPr>
                <a:t>إمكانية تحليل كميات هائلة من البيانات الرقمية لفهم سلوك الجمهور وتفضيلاته بطرق لم تكن متاحة من قبل.</a:t>
              </a:r>
              <a:endParaRPr lang="en-US" sz="1400" dirty="0">
                <a:latin typeface="Alexandria" pitchFamily="2" charset="-78"/>
                <a:cs typeface="Alexandria" pitchFamily="2" charset="-78"/>
              </a:endParaRPr>
            </a:p>
          </p:txBody>
        </p:sp>
        <p:pic>
          <p:nvPicPr>
            <p:cNvPr id="21" name="Image 1" descr="preencoded.png">
              <a:extLst>
                <a:ext uri="{FF2B5EF4-FFF2-40B4-BE49-F238E27FC236}">
                  <a16:creationId xmlns:a16="http://schemas.microsoft.com/office/drawing/2014/main" id="{C709B545-9EFB-2F7E-57A3-43157EEA0F38}"/>
                </a:ext>
              </a:extLst>
            </p:cNvPr>
            <p:cNvPicPr>
              <a:picLocks noChangeAspect="1"/>
            </p:cNvPicPr>
            <p:nvPr/>
          </p:nvPicPr>
          <p:blipFill>
            <a:blip r:embed="rId4"/>
            <a:stretch>
              <a:fillRect/>
            </a:stretch>
          </p:blipFill>
          <p:spPr>
            <a:xfrm>
              <a:off x="5776599" y="2527935"/>
              <a:ext cx="3125498" cy="4170862"/>
            </a:xfrm>
            <a:prstGeom prst="rect">
              <a:avLst/>
            </a:prstGeom>
          </p:spPr>
        </p:pic>
        <p:sp>
          <p:nvSpPr>
            <p:cNvPr id="22" name="Text 5">
              <a:extLst>
                <a:ext uri="{FF2B5EF4-FFF2-40B4-BE49-F238E27FC236}">
                  <a16:creationId xmlns:a16="http://schemas.microsoft.com/office/drawing/2014/main" id="{5E442333-A94B-D598-FC5D-7A05D579D34F}"/>
                </a:ext>
              </a:extLst>
            </p:cNvPr>
            <p:cNvSpPr/>
            <p:nvPr/>
          </p:nvSpPr>
          <p:spPr>
            <a:xfrm>
              <a:off x="5207318" y="7340916"/>
              <a:ext cx="4215884" cy="4750060"/>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350"/>
                </a:lnSpc>
                <a:buNone/>
              </a:pPr>
              <a:r>
                <a:rPr lang="en-US" sz="1400" dirty="0">
                  <a:solidFill>
                    <a:srgbClr val="5B5F71"/>
                  </a:solidFill>
                  <a:latin typeface="Alexandria" pitchFamily="2" charset="-78"/>
                  <a:ea typeface="Instrument Sans Medium" pitchFamily="34" charset="-122"/>
                  <a:cs typeface="Alexandria" pitchFamily="2" charset="-78"/>
                </a:rPr>
                <a:t>أدوات متطورة لتحليل المحتوى والتفاعل على منصات التواصل الاجتماعي وقياس الانطباعات والمشاعر.</a:t>
              </a:r>
              <a:endParaRPr lang="en-US" sz="1400" dirty="0">
                <a:latin typeface="Alexandria" pitchFamily="2" charset="-78"/>
                <a:cs typeface="Alexandria" pitchFamily="2" charset="-78"/>
              </a:endParaRPr>
            </a:p>
          </p:txBody>
        </p:sp>
        <p:pic>
          <p:nvPicPr>
            <p:cNvPr id="24" name="Image 2" descr="preencoded.png">
              <a:extLst>
                <a:ext uri="{FF2B5EF4-FFF2-40B4-BE49-F238E27FC236}">
                  <a16:creationId xmlns:a16="http://schemas.microsoft.com/office/drawing/2014/main" id="{969570DD-0C63-F328-C2DB-4CF0748A2A05}"/>
                </a:ext>
              </a:extLst>
            </p:cNvPr>
            <p:cNvPicPr>
              <a:picLocks noChangeAspect="1"/>
            </p:cNvPicPr>
            <p:nvPr/>
          </p:nvPicPr>
          <p:blipFill>
            <a:blip r:embed="rId5"/>
            <a:stretch>
              <a:fillRect/>
            </a:stretch>
          </p:blipFill>
          <p:spPr>
            <a:xfrm>
              <a:off x="1444621" y="2527935"/>
              <a:ext cx="3052760" cy="4096312"/>
            </a:xfrm>
            <a:prstGeom prst="rect">
              <a:avLst/>
            </a:prstGeom>
          </p:spPr>
        </p:pic>
        <p:sp>
          <p:nvSpPr>
            <p:cNvPr id="26" name="Text 7">
              <a:extLst>
                <a:ext uri="{FF2B5EF4-FFF2-40B4-BE49-F238E27FC236}">
                  <a16:creationId xmlns:a16="http://schemas.microsoft.com/office/drawing/2014/main" id="{54D06D75-FF43-01CA-06E3-B4684EA3F5D9}"/>
                </a:ext>
              </a:extLst>
            </p:cNvPr>
            <p:cNvSpPr/>
            <p:nvPr/>
          </p:nvSpPr>
          <p:spPr>
            <a:xfrm>
              <a:off x="755452" y="7340916"/>
              <a:ext cx="4215884" cy="4404043"/>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350"/>
                </a:lnSpc>
                <a:buNone/>
              </a:pPr>
              <a:r>
                <a:rPr lang="en-US" sz="1400" dirty="0">
                  <a:solidFill>
                    <a:srgbClr val="5B5F71"/>
                  </a:solidFill>
                  <a:latin typeface="Alexandria" pitchFamily="2" charset="-78"/>
                  <a:ea typeface="Instrument Sans Medium" pitchFamily="34" charset="-122"/>
                  <a:cs typeface="Alexandria" pitchFamily="2" charset="-78"/>
                </a:rPr>
                <a:t>استخدام خوارزميات التعلم الآلي لتحليل النصوص والصور والفيديوهات بطريقة آلية ودقيقة.</a:t>
              </a:r>
              <a:endParaRPr lang="en-US" sz="1400" dirty="0">
                <a:latin typeface="Alexandria" pitchFamily="2" charset="-78"/>
                <a:cs typeface="Alexandria" pitchFamily="2" charset="-78"/>
              </a:endParaRPr>
            </a:p>
          </p:txBody>
        </p:sp>
      </p:grpSp>
    </p:spTree>
    <p:extLst>
      <p:ext uri="{BB962C8B-B14F-4D97-AF65-F5344CB8AC3E}">
        <p14:creationId xmlns:p14="http://schemas.microsoft.com/office/powerpoint/2010/main" val="27878538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42088"/>
            <a:ext cx="10812720" cy="50297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a:latin typeface="Alexandria" pitchFamily="2" charset="-78"/>
                <a:cs typeface="Alexandria" pitchFamily="2" charset="-78"/>
              </a:rPr>
              <a:t>المدارس الفكرية في بحوث الإعلام</a:t>
            </a:r>
            <a:endParaRPr lang="ar-EG"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0" name="Group 29">
            <a:extLst>
              <a:ext uri="{FF2B5EF4-FFF2-40B4-BE49-F238E27FC236}">
                <a16:creationId xmlns:a16="http://schemas.microsoft.com/office/drawing/2014/main" id="{9210BB97-5E81-9068-9AA7-6C047BC4FA34}"/>
              </a:ext>
            </a:extLst>
          </p:cNvPr>
          <p:cNvGrpSpPr/>
          <p:nvPr/>
        </p:nvGrpSpPr>
        <p:grpSpPr>
          <a:xfrm>
            <a:off x="762000" y="2101396"/>
            <a:ext cx="10307383" cy="3922627"/>
            <a:chOff x="793790" y="2340769"/>
            <a:chExt cx="13042820" cy="4564975"/>
          </a:xfrm>
        </p:grpSpPr>
        <p:sp>
          <p:nvSpPr>
            <p:cNvPr id="31" name="Text 7">
              <a:extLst>
                <a:ext uri="{FF2B5EF4-FFF2-40B4-BE49-F238E27FC236}">
                  <a16:creationId xmlns:a16="http://schemas.microsoft.com/office/drawing/2014/main" id="{2C26A5CF-E619-5864-D59E-0275CD7C1C58}"/>
                </a:ext>
              </a:extLst>
            </p:cNvPr>
            <p:cNvSpPr/>
            <p:nvPr/>
          </p:nvSpPr>
          <p:spPr>
            <a:xfrm>
              <a:off x="793790" y="2858095"/>
              <a:ext cx="3941207" cy="317540"/>
            </a:xfrm>
            <a:prstGeom prst="rect">
              <a:avLst/>
            </a:prstGeom>
            <a:noFill/>
            <a:ln/>
          </p:spPr>
          <p:txBody>
            <a:bodyPr wrap="non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تهتم بالتحليل النقدي والنظري</a:t>
              </a:r>
              <a:endParaRPr lang="en-US" dirty="0">
                <a:latin typeface="Alexandria" pitchFamily="2" charset="-78"/>
                <a:cs typeface="Alexandria" pitchFamily="2" charset="-78"/>
              </a:endParaRPr>
            </a:p>
          </p:txBody>
        </p:sp>
        <p:sp>
          <p:nvSpPr>
            <p:cNvPr id="32" name="Text 8">
              <a:extLst>
                <a:ext uri="{FF2B5EF4-FFF2-40B4-BE49-F238E27FC236}">
                  <a16:creationId xmlns:a16="http://schemas.microsoft.com/office/drawing/2014/main" id="{F88CC4FF-8FEB-F67F-9686-C3BF6E18CF80}"/>
                </a:ext>
              </a:extLst>
            </p:cNvPr>
            <p:cNvSpPr/>
            <p:nvPr/>
          </p:nvSpPr>
          <p:spPr>
            <a:xfrm>
              <a:off x="793790" y="3294697"/>
              <a:ext cx="3941207" cy="317540"/>
            </a:xfrm>
            <a:prstGeom prst="rect">
              <a:avLst/>
            </a:prstGeom>
            <a:noFill/>
            <a:ln/>
          </p:spPr>
          <p:txBody>
            <a:bodyPr wrap="none" lIns="0" tIns="0" rIns="0" bIns="0" rtlCol="0" anchor="t"/>
            <a:lstStyle/>
            <a:p>
              <a:pPr marL="342900" indent="-342900" algn="just" rtl="1">
                <a:lnSpc>
                  <a:spcPts val="2500"/>
                </a:lnSpc>
                <a:buSzPct val="100000"/>
                <a:buChar char="•"/>
              </a:pPr>
              <a:r>
                <a:rPr lang="en-US" dirty="0">
                  <a:solidFill>
                    <a:srgbClr val="5B5F71"/>
                  </a:solidFill>
                  <a:latin typeface="Alexandria" pitchFamily="2" charset="-78"/>
                  <a:ea typeface="Instrument Sans Medium" pitchFamily="34" charset="-122"/>
                  <a:cs typeface="Alexandria" pitchFamily="2" charset="-78"/>
                </a:rPr>
                <a:t>النظرية النقدية</a:t>
              </a:r>
              <a:endParaRPr lang="en-US" dirty="0">
                <a:latin typeface="Alexandria" pitchFamily="2" charset="-78"/>
                <a:cs typeface="Alexandria" pitchFamily="2" charset="-78"/>
              </a:endParaRPr>
            </a:p>
          </p:txBody>
        </p:sp>
        <p:sp>
          <p:nvSpPr>
            <p:cNvPr id="33" name="Text 9">
              <a:extLst>
                <a:ext uri="{FF2B5EF4-FFF2-40B4-BE49-F238E27FC236}">
                  <a16:creationId xmlns:a16="http://schemas.microsoft.com/office/drawing/2014/main" id="{6B4EAB2E-4140-F409-4CF7-737FAE58A88E}"/>
                </a:ext>
              </a:extLst>
            </p:cNvPr>
            <p:cNvSpPr/>
            <p:nvPr/>
          </p:nvSpPr>
          <p:spPr>
            <a:xfrm>
              <a:off x="793790" y="3681651"/>
              <a:ext cx="3941207" cy="317540"/>
            </a:xfrm>
            <a:prstGeom prst="rect">
              <a:avLst/>
            </a:prstGeom>
            <a:noFill/>
            <a:ln/>
          </p:spPr>
          <p:txBody>
            <a:bodyPr wrap="none" lIns="0" tIns="0" rIns="0" bIns="0" rtlCol="0" anchor="t"/>
            <a:lstStyle/>
            <a:p>
              <a:pPr marL="342900" indent="-342900" algn="just" rtl="1">
                <a:lnSpc>
                  <a:spcPts val="2500"/>
                </a:lnSpc>
                <a:buSzPct val="100000"/>
                <a:buChar char="•"/>
              </a:pPr>
              <a:r>
                <a:rPr lang="en-US" dirty="0">
                  <a:solidFill>
                    <a:srgbClr val="5B5F71"/>
                  </a:solidFill>
                  <a:latin typeface="Alexandria" pitchFamily="2" charset="-78"/>
                  <a:ea typeface="Instrument Sans Medium" pitchFamily="34" charset="-122"/>
                  <a:cs typeface="Alexandria" pitchFamily="2" charset="-78"/>
                </a:rPr>
                <a:t>الدراسات الثقافية</a:t>
              </a:r>
              <a:endParaRPr lang="en-US" dirty="0">
                <a:latin typeface="Alexandria" pitchFamily="2" charset="-78"/>
                <a:cs typeface="Alexandria" pitchFamily="2" charset="-78"/>
              </a:endParaRPr>
            </a:p>
          </p:txBody>
        </p:sp>
        <p:sp>
          <p:nvSpPr>
            <p:cNvPr id="34" name="Text 10">
              <a:extLst>
                <a:ext uri="{FF2B5EF4-FFF2-40B4-BE49-F238E27FC236}">
                  <a16:creationId xmlns:a16="http://schemas.microsoft.com/office/drawing/2014/main" id="{DE08540F-FB49-BB1E-5415-2510F8F40BBE}"/>
                </a:ext>
              </a:extLst>
            </p:cNvPr>
            <p:cNvSpPr/>
            <p:nvPr/>
          </p:nvSpPr>
          <p:spPr>
            <a:xfrm>
              <a:off x="793790" y="4068604"/>
              <a:ext cx="3941207" cy="317540"/>
            </a:xfrm>
            <a:prstGeom prst="rect">
              <a:avLst/>
            </a:prstGeom>
            <a:noFill/>
            <a:ln/>
          </p:spPr>
          <p:txBody>
            <a:bodyPr wrap="none" lIns="0" tIns="0" rIns="0" bIns="0" rtlCol="0" anchor="t"/>
            <a:lstStyle/>
            <a:p>
              <a:pPr marL="342900" indent="-342900" algn="just" rtl="1">
                <a:lnSpc>
                  <a:spcPts val="2500"/>
                </a:lnSpc>
                <a:buSzPct val="100000"/>
                <a:buChar char="•"/>
              </a:pPr>
              <a:r>
                <a:rPr lang="en-US" dirty="0">
                  <a:solidFill>
                    <a:srgbClr val="5B5F71"/>
                  </a:solidFill>
                  <a:latin typeface="Alexandria" pitchFamily="2" charset="-78"/>
                  <a:ea typeface="Instrument Sans Medium" pitchFamily="34" charset="-122"/>
                  <a:cs typeface="Alexandria" pitchFamily="2" charset="-78"/>
                </a:rPr>
                <a:t>التحليل الأيديولوجي</a:t>
              </a:r>
              <a:endParaRPr lang="en-US" dirty="0">
                <a:latin typeface="Alexandria" pitchFamily="2" charset="-78"/>
                <a:cs typeface="Alexandria" pitchFamily="2" charset="-78"/>
              </a:endParaRPr>
            </a:p>
          </p:txBody>
        </p:sp>
        <p:sp>
          <p:nvSpPr>
            <p:cNvPr id="35" name="Text 12">
              <a:extLst>
                <a:ext uri="{FF2B5EF4-FFF2-40B4-BE49-F238E27FC236}">
                  <a16:creationId xmlns:a16="http://schemas.microsoft.com/office/drawing/2014/main" id="{B30AD598-9E1C-D04F-FD27-0B8CA226672C}"/>
                </a:ext>
              </a:extLst>
            </p:cNvPr>
            <p:cNvSpPr/>
            <p:nvPr/>
          </p:nvSpPr>
          <p:spPr>
            <a:xfrm>
              <a:off x="793790" y="5289471"/>
              <a:ext cx="3941207" cy="317540"/>
            </a:xfrm>
            <a:prstGeom prst="rect">
              <a:avLst/>
            </a:prstGeom>
            <a:noFill/>
            <a:ln/>
          </p:spPr>
          <p:txBody>
            <a:bodyPr wrap="non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تركز على فهم الإعلام كبيئة</a:t>
              </a:r>
              <a:endParaRPr lang="en-US" dirty="0">
                <a:latin typeface="Alexandria" pitchFamily="2" charset="-78"/>
                <a:cs typeface="Alexandria" pitchFamily="2" charset="-78"/>
              </a:endParaRPr>
            </a:p>
          </p:txBody>
        </p:sp>
        <p:sp>
          <p:nvSpPr>
            <p:cNvPr id="36" name="Text 13">
              <a:extLst>
                <a:ext uri="{FF2B5EF4-FFF2-40B4-BE49-F238E27FC236}">
                  <a16:creationId xmlns:a16="http://schemas.microsoft.com/office/drawing/2014/main" id="{565678D6-BFE4-4718-8704-B23A043A6CEC}"/>
                </a:ext>
              </a:extLst>
            </p:cNvPr>
            <p:cNvSpPr/>
            <p:nvPr/>
          </p:nvSpPr>
          <p:spPr>
            <a:xfrm>
              <a:off x="793790" y="5726073"/>
              <a:ext cx="3941207" cy="317540"/>
            </a:xfrm>
            <a:prstGeom prst="rect">
              <a:avLst/>
            </a:prstGeom>
            <a:noFill/>
            <a:ln/>
          </p:spPr>
          <p:txBody>
            <a:bodyPr wrap="none" lIns="0" tIns="0" rIns="0" bIns="0" rtlCol="0" anchor="t"/>
            <a:lstStyle/>
            <a:p>
              <a:pPr marL="342900" indent="-342900" algn="just" rtl="1">
                <a:lnSpc>
                  <a:spcPts val="2500"/>
                </a:lnSpc>
                <a:buSzPct val="100000"/>
                <a:buChar char="•"/>
              </a:pPr>
              <a:r>
                <a:rPr lang="en-US" dirty="0">
                  <a:solidFill>
                    <a:srgbClr val="5B5F71"/>
                  </a:solidFill>
                  <a:latin typeface="Alexandria" pitchFamily="2" charset="-78"/>
                  <a:ea typeface="Instrument Sans Medium" pitchFamily="34" charset="-122"/>
                  <a:cs typeface="Alexandria" pitchFamily="2" charset="-78"/>
                </a:rPr>
                <a:t>نظرية الوسيط</a:t>
              </a:r>
              <a:endParaRPr lang="en-US" dirty="0">
                <a:latin typeface="Alexandria" pitchFamily="2" charset="-78"/>
                <a:cs typeface="Alexandria" pitchFamily="2" charset="-78"/>
              </a:endParaRPr>
            </a:p>
          </p:txBody>
        </p:sp>
        <p:sp>
          <p:nvSpPr>
            <p:cNvPr id="37" name="Text 14">
              <a:extLst>
                <a:ext uri="{FF2B5EF4-FFF2-40B4-BE49-F238E27FC236}">
                  <a16:creationId xmlns:a16="http://schemas.microsoft.com/office/drawing/2014/main" id="{790613E2-8832-4469-7E4C-D34F901EAC57}"/>
                </a:ext>
              </a:extLst>
            </p:cNvPr>
            <p:cNvSpPr/>
            <p:nvPr/>
          </p:nvSpPr>
          <p:spPr>
            <a:xfrm>
              <a:off x="793790" y="6113026"/>
              <a:ext cx="3941207" cy="317540"/>
            </a:xfrm>
            <a:prstGeom prst="rect">
              <a:avLst/>
            </a:prstGeom>
            <a:noFill/>
            <a:ln/>
          </p:spPr>
          <p:txBody>
            <a:bodyPr wrap="none" lIns="0" tIns="0" rIns="0" bIns="0" rtlCol="0" anchor="t"/>
            <a:lstStyle/>
            <a:p>
              <a:pPr marL="342900" indent="-342900" algn="just" rtl="1">
                <a:lnSpc>
                  <a:spcPts val="2500"/>
                </a:lnSpc>
                <a:buSzPct val="100000"/>
                <a:buChar char="•"/>
              </a:pPr>
              <a:r>
                <a:rPr lang="en-US" dirty="0">
                  <a:solidFill>
                    <a:srgbClr val="5B5F71"/>
                  </a:solidFill>
                  <a:latin typeface="Alexandria" pitchFamily="2" charset="-78"/>
                  <a:ea typeface="Instrument Sans Medium" pitchFamily="34" charset="-122"/>
                  <a:cs typeface="Alexandria" pitchFamily="2" charset="-78"/>
                </a:rPr>
                <a:t>البيئة الإعلامية</a:t>
              </a:r>
              <a:endParaRPr lang="en-US" dirty="0">
                <a:latin typeface="Alexandria" pitchFamily="2" charset="-78"/>
                <a:cs typeface="Alexandria" pitchFamily="2" charset="-78"/>
              </a:endParaRPr>
            </a:p>
          </p:txBody>
        </p:sp>
        <p:sp>
          <p:nvSpPr>
            <p:cNvPr id="38" name="Text 15">
              <a:extLst>
                <a:ext uri="{FF2B5EF4-FFF2-40B4-BE49-F238E27FC236}">
                  <a16:creationId xmlns:a16="http://schemas.microsoft.com/office/drawing/2014/main" id="{1FF1DC1B-706D-4C9A-AEC8-FCEA3874D5B6}"/>
                </a:ext>
              </a:extLst>
            </p:cNvPr>
            <p:cNvSpPr/>
            <p:nvPr/>
          </p:nvSpPr>
          <p:spPr>
            <a:xfrm>
              <a:off x="793790" y="6499979"/>
              <a:ext cx="3941207" cy="317540"/>
            </a:xfrm>
            <a:prstGeom prst="rect">
              <a:avLst/>
            </a:prstGeom>
            <a:noFill/>
            <a:ln/>
          </p:spPr>
          <p:txBody>
            <a:bodyPr wrap="none" lIns="0" tIns="0" rIns="0" bIns="0" rtlCol="0" anchor="t"/>
            <a:lstStyle/>
            <a:p>
              <a:pPr marL="342900" indent="-342900" algn="just" rtl="1">
                <a:lnSpc>
                  <a:spcPts val="2500"/>
                </a:lnSpc>
                <a:buSzPct val="100000"/>
                <a:buChar char="•"/>
              </a:pPr>
              <a:r>
                <a:rPr lang="en-US" dirty="0">
                  <a:solidFill>
                    <a:srgbClr val="5B5F71"/>
                  </a:solidFill>
                  <a:latin typeface="Alexandria" pitchFamily="2" charset="-78"/>
                  <a:ea typeface="Instrument Sans Medium" pitchFamily="34" charset="-122"/>
                  <a:cs typeface="Alexandria" pitchFamily="2" charset="-78"/>
                </a:rPr>
                <a:t>تأثير التكنولوجيا</a:t>
              </a:r>
              <a:endParaRPr lang="en-US" dirty="0">
                <a:latin typeface="Alexandria" pitchFamily="2" charset="-78"/>
                <a:cs typeface="Alexandria" pitchFamily="2" charset="-78"/>
              </a:endParaRPr>
            </a:p>
          </p:txBody>
        </p:sp>
        <p:sp>
          <p:nvSpPr>
            <p:cNvPr id="39" name="Text 1">
              <a:extLst>
                <a:ext uri="{FF2B5EF4-FFF2-40B4-BE49-F238E27FC236}">
                  <a16:creationId xmlns:a16="http://schemas.microsoft.com/office/drawing/2014/main" id="{858E66EA-6C20-C1CF-F58C-932A6857556F}"/>
                </a:ext>
              </a:extLst>
            </p:cNvPr>
            <p:cNvSpPr/>
            <p:nvPr/>
          </p:nvSpPr>
          <p:spPr>
            <a:xfrm>
              <a:off x="10997574" y="2391370"/>
              <a:ext cx="2480905" cy="310158"/>
            </a:xfrm>
            <a:prstGeom prst="rect">
              <a:avLst/>
            </a:prstGeom>
            <a:noFill/>
            <a:ln/>
          </p:spPr>
          <p:txBody>
            <a:bodyPr wrap="none" lIns="0" tIns="0" rIns="0" bIns="0" rtlCol="0" anchor="t"/>
            <a:lstStyle/>
            <a:p>
              <a:pPr marL="0" indent="0" algn="just" rtl="1">
                <a:lnSpc>
                  <a:spcPts val="2400"/>
                </a:lnSpc>
                <a:buNone/>
              </a:pPr>
              <a:r>
                <a:rPr lang="en-US" b="1" dirty="0">
                  <a:solidFill>
                    <a:srgbClr val="669BBC"/>
                  </a:solidFill>
                  <a:latin typeface="Alexandria" pitchFamily="2" charset="-78"/>
                  <a:ea typeface="Instrument Sans Semi Bold" pitchFamily="34" charset="-122"/>
                  <a:cs typeface="Alexandria" pitchFamily="2" charset="-78"/>
                </a:rPr>
                <a:t>المدرسة الأمريكية</a:t>
              </a:r>
              <a:endParaRPr lang="en-US" b="1" dirty="0">
                <a:solidFill>
                  <a:srgbClr val="669BBC"/>
                </a:solidFill>
                <a:latin typeface="Alexandria" pitchFamily="2" charset="-78"/>
                <a:cs typeface="Alexandria" pitchFamily="2" charset="-78"/>
              </a:endParaRPr>
            </a:p>
          </p:txBody>
        </p:sp>
        <p:sp>
          <p:nvSpPr>
            <p:cNvPr id="40" name="Text 2">
              <a:extLst>
                <a:ext uri="{FF2B5EF4-FFF2-40B4-BE49-F238E27FC236}">
                  <a16:creationId xmlns:a16="http://schemas.microsoft.com/office/drawing/2014/main" id="{11D354D7-BC58-EBEE-976C-DA860274B33F}"/>
                </a:ext>
              </a:extLst>
            </p:cNvPr>
            <p:cNvSpPr/>
            <p:nvPr/>
          </p:nvSpPr>
          <p:spPr>
            <a:xfrm>
              <a:off x="9895284" y="2858095"/>
              <a:ext cx="3941326" cy="317540"/>
            </a:xfrm>
            <a:prstGeom prst="rect">
              <a:avLst/>
            </a:prstGeom>
            <a:noFill/>
            <a:ln/>
          </p:spPr>
          <p:txBody>
            <a:bodyPr wrap="non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تركز على البحوث التطبيقية والكمية</a:t>
              </a:r>
              <a:endParaRPr lang="en-US" dirty="0">
                <a:latin typeface="Alexandria" pitchFamily="2" charset="-78"/>
                <a:cs typeface="Alexandria" pitchFamily="2" charset="-78"/>
              </a:endParaRPr>
            </a:p>
          </p:txBody>
        </p:sp>
        <p:sp>
          <p:nvSpPr>
            <p:cNvPr id="41" name="Text 3">
              <a:extLst>
                <a:ext uri="{FF2B5EF4-FFF2-40B4-BE49-F238E27FC236}">
                  <a16:creationId xmlns:a16="http://schemas.microsoft.com/office/drawing/2014/main" id="{DA2B7F98-4945-F97F-BE3D-525496321CBF}"/>
                </a:ext>
              </a:extLst>
            </p:cNvPr>
            <p:cNvSpPr/>
            <p:nvPr/>
          </p:nvSpPr>
          <p:spPr>
            <a:xfrm>
              <a:off x="9895284" y="3294697"/>
              <a:ext cx="3941326" cy="317540"/>
            </a:xfrm>
            <a:prstGeom prst="rect">
              <a:avLst/>
            </a:prstGeom>
            <a:noFill/>
            <a:ln/>
          </p:spPr>
          <p:txBody>
            <a:bodyPr wrap="none" lIns="0" tIns="0" rIns="0" bIns="0" rtlCol="0" anchor="t"/>
            <a:lstStyle/>
            <a:p>
              <a:pPr marL="342900" indent="-342900" algn="just" rtl="1">
                <a:lnSpc>
                  <a:spcPts val="2500"/>
                </a:lnSpc>
                <a:buSzPct val="100000"/>
                <a:buChar char="•"/>
              </a:pPr>
              <a:r>
                <a:rPr lang="en-US" dirty="0">
                  <a:solidFill>
                    <a:srgbClr val="5B5F71"/>
                  </a:solidFill>
                  <a:latin typeface="Alexandria" pitchFamily="2" charset="-78"/>
                  <a:ea typeface="Instrument Sans Medium" pitchFamily="34" charset="-122"/>
                  <a:cs typeface="Alexandria" pitchFamily="2" charset="-78"/>
                </a:rPr>
                <a:t>دراسات التأثير المباشر</a:t>
              </a:r>
              <a:endParaRPr lang="en-US" dirty="0">
                <a:latin typeface="Alexandria" pitchFamily="2" charset="-78"/>
                <a:cs typeface="Alexandria" pitchFamily="2" charset="-78"/>
              </a:endParaRPr>
            </a:p>
          </p:txBody>
        </p:sp>
        <p:sp>
          <p:nvSpPr>
            <p:cNvPr id="42" name="Text 4">
              <a:extLst>
                <a:ext uri="{FF2B5EF4-FFF2-40B4-BE49-F238E27FC236}">
                  <a16:creationId xmlns:a16="http://schemas.microsoft.com/office/drawing/2014/main" id="{2F5B5EBD-A351-7F26-D5A7-0C5FAA54DE3E}"/>
                </a:ext>
              </a:extLst>
            </p:cNvPr>
            <p:cNvSpPr/>
            <p:nvPr/>
          </p:nvSpPr>
          <p:spPr>
            <a:xfrm>
              <a:off x="9895284" y="3681651"/>
              <a:ext cx="3941326" cy="317540"/>
            </a:xfrm>
            <a:prstGeom prst="rect">
              <a:avLst/>
            </a:prstGeom>
            <a:noFill/>
            <a:ln/>
          </p:spPr>
          <p:txBody>
            <a:bodyPr wrap="none" lIns="0" tIns="0" rIns="0" bIns="0" rtlCol="0" anchor="t"/>
            <a:lstStyle/>
            <a:p>
              <a:pPr marL="342900" indent="-342900" algn="just" rtl="1">
                <a:lnSpc>
                  <a:spcPts val="2500"/>
                </a:lnSpc>
                <a:buSzPct val="100000"/>
                <a:buChar char="•"/>
              </a:pPr>
              <a:r>
                <a:rPr lang="en-US" dirty="0">
                  <a:solidFill>
                    <a:srgbClr val="5B5F71"/>
                  </a:solidFill>
                  <a:latin typeface="Alexandria" pitchFamily="2" charset="-78"/>
                  <a:ea typeface="Instrument Sans Medium" pitchFamily="34" charset="-122"/>
                  <a:cs typeface="Alexandria" pitchFamily="2" charset="-78"/>
                </a:rPr>
                <a:t>بحوث الجمهور والسوق</a:t>
              </a:r>
              <a:endParaRPr lang="en-US" dirty="0">
                <a:latin typeface="Alexandria" pitchFamily="2" charset="-78"/>
                <a:cs typeface="Alexandria" pitchFamily="2" charset="-78"/>
              </a:endParaRPr>
            </a:p>
          </p:txBody>
        </p:sp>
        <p:sp>
          <p:nvSpPr>
            <p:cNvPr id="43" name="Text 5">
              <a:extLst>
                <a:ext uri="{FF2B5EF4-FFF2-40B4-BE49-F238E27FC236}">
                  <a16:creationId xmlns:a16="http://schemas.microsoft.com/office/drawing/2014/main" id="{AD1A51D0-FD86-1E36-E5A4-8C02A1A00278}"/>
                </a:ext>
              </a:extLst>
            </p:cNvPr>
            <p:cNvSpPr/>
            <p:nvPr/>
          </p:nvSpPr>
          <p:spPr>
            <a:xfrm>
              <a:off x="9895284" y="4068604"/>
              <a:ext cx="3941326" cy="317540"/>
            </a:xfrm>
            <a:prstGeom prst="rect">
              <a:avLst/>
            </a:prstGeom>
            <a:noFill/>
            <a:ln/>
          </p:spPr>
          <p:txBody>
            <a:bodyPr wrap="none" lIns="0" tIns="0" rIns="0" bIns="0" rtlCol="0" anchor="t"/>
            <a:lstStyle/>
            <a:p>
              <a:pPr marL="342900" indent="-342900" algn="just" rtl="1">
                <a:lnSpc>
                  <a:spcPts val="2500"/>
                </a:lnSpc>
                <a:buSzPct val="100000"/>
                <a:buChar char="•"/>
              </a:pPr>
              <a:r>
                <a:rPr lang="en-US" dirty="0">
                  <a:solidFill>
                    <a:srgbClr val="5B5F71"/>
                  </a:solidFill>
                  <a:latin typeface="Alexandria" pitchFamily="2" charset="-78"/>
                  <a:ea typeface="Instrument Sans Medium" pitchFamily="34" charset="-122"/>
                  <a:cs typeface="Alexandria" pitchFamily="2" charset="-78"/>
                </a:rPr>
                <a:t>التحليل الإحصائي</a:t>
              </a:r>
              <a:endParaRPr lang="en-US" dirty="0">
                <a:latin typeface="Alexandria" pitchFamily="2" charset="-78"/>
                <a:cs typeface="Alexandria" pitchFamily="2" charset="-78"/>
              </a:endParaRPr>
            </a:p>
          </p:txBody>
        </p:sp>
        <p:pic>
          <p:nvPicPr>
            <p:cNvPr id="44" name="Image 0" descr="preencoded.png">
              <a:extLst>
                <a:ext uri="{FF2B5EF4-FFF2-40B4-BE49-F238E27FC236}">
                  <a16:creationId xmlns:a16="http://schemas.microsoft.com/office/drawing/2014/main" id="{0080C30D-67DA-C241-6B85-5128B49AA872}"/>
                </a:ext>
              </a:extLst>
            </p:cNvPr>
            <p:cNvPicPr>
              <a:picLocks noChangeAspect="1"/>
            </p:cNvPicPr>
            <p:nvPr/>
          </p:nvPicPr>
          <p:blipFill>
            <a:blip r:embed="rId3"/>
            <a:stretch>
              <a:fillRect/>
            </a:stretch>
          </p:blipFill>
          <p:spPr>
            <a:xfrm>
              <a:off x="5032653" y="2340769"/>
              <a:ext cx="4564975" cy="4564975"/>
            </a:xfrm>
            <a:prstGeom prst="rect">
              <a:avLst/>
            </a:prstGeom>
          </p:spPr>
        </p:pic>
        <p:pic>
          <p:nvPicPr>
            <p:cNvPr id="45" name="Image 1" descr="preencoded.png">
              <a:extLst>
                <a:ext uri="{FF2B5EF4-FFF2-40B4-BE49-F238E27FC236}">
                  <a16:creationId xmlns:a16="http://schemas.microsoft.com/office/drawing/2014/main" id="{3AC592B5-A352-4D86-C254-F2B094322857}"/>
                </a:ext>
              </a:extLst>
            </p:cNvPr>
            <p:cNvPicPr>
              <a:picLocks noChangeAspect="1"/>
            </p:cNvPicPr>
            <p:nvPr/>
          </p:nvPicPr>
          <p:blipFill>
            <a:blip r:embed="rId4"/>
            <a:stretch>
              <a:fillRect/>
            </a:stretch>
          </p:blipFill>
          <p:spPr>
            <a:xfrm>
              <a:off x="8296335" y="3307854"/>
              <a:ext cx="296942" cy="371118"/>
            </a:xfrm>
            <a:prstGeom prst="rect">
              <a:avLst/>
            </a:prstGeom>
          </p:spPr>
        </p:pic>
        <p:sp>
          <p:nvSpPr>
            <p:cNvPr id="46" name="Text 6">
              <a:extLst>
                <a:ext uri="{FF2B5EF4-FFF2-40B4-BE49-F238E27FC236}">
                  <a16:creationId xmlns:a16="http://schemas.microsoft.com/office/drawing/2014/main" id="{ABE5D613-F0AF-611B-66FB-6EF54E08196A}"/>
                </a:ext>
              </a:extLst>
            </p:cNvPr>
            <p:cNvSpPr/>
            <p:nvPr/>
          </p:nvSpPr>
          <p:spPr>
            <a:xfrm>
              <a:off x="2254091" y="2428875"/>
              <a:ext cx="2480905" cy="310158"/>
            </a:xfrm>
            <a:prstGeom prst="rect">
              <a:avLst/>
            </a:prstGeom>
            <a:noFill/>
            <a:ln/>
          </p:spPr>
          <p:txBody>
            <a:bodyPr wrap="none" lIns="0" tIns="0" rIns="0" bIns="0" rtlCol="0" anchor="t"/>
            <a:lstStyle/>
            <a:p>
              <a:pPr marL="0" indent="0" algn="just" rtl="1">
                <a:lnSpc>
                  <a:spcPts val="2400"/>
                </a:lnSpc>
                <a:buNone/>
              </a:pPr>
              <a:r>
                <a:rPr lang="en-US" b="1" dirty="0">
                  <a:solidFill>
                    <a:srgbClr val="669BBC"/>
                  </a:solidFill>
                  <a:latin typeface="Alexandria" pitchFamily="2" charset="-78"/>
                  <a:ea typeface="Instrument Sans Semi Bold" pitchFamily="34" charset="-122"/>
                  <a:cs typeface="Alexandria" pitchFamily="2" charset="-78"/>
                </a:rPr>
                <a:t>المدرسة الأوروبية</a:t>
              </a:r>
              <a:endParaRPr lang="en-US" b="1" dirty="0">
                <a:solidFill>
                  <a:srgbClr val="669BBC"/>
                </a:solidFill>
                <a:latin typeface="Alexandria" pitchFamily="2" charset="-78"/>
                <a:cs typeface="Alexandria" pitchFamily="2" charset="-78"/>
              </a:endParaRPr>
            </a:p>
          </p:txBody>
        </p:sp>
        <p:pic>
          <p:nvPicPr>
            <p:cNvPr id="47" name="Image 2" descr="preencoded.png">
              <a:extLst>
                <a:ext uri="{FF2B5EF4-FFF2-40B4-BE49-F238E27FC236}">
                  <a16:creationId xmlns:a16="http://schemas.microsoft.com/office/drawing/2014/main" id="{01CA5039-4B96-C3A7-2482-61283492C8AE}"/>
                </a:ext>
              </a:extLst>
            </p:cNvPr>
            <p:cNvPicPr>
              <a:picLocks noChangeAspect="1"/>
            </p:cNvPicPr>
            <p:nvPr/>
          </p:nvPicPr>
          <p:blipFill>
            <a:blip r:embed="rId5"/>
            <a:stretch>
              <a:fillRect/>
            </a:stretch>
          </p:blipFill>
          <p:spPr>
            <a:xfrm>
              <a:off x="5032653" y="2340769"/>
              <a:ext cx="4564975" cy="4564975"/>
            </a:xfrm>
            <a:prstGeom prst="rect">
              <a:avLst/>
            </a:prstGeom>
          </p:spPr>
        </p:pic>
        <p:pic>
          <p:nvPicPr>
            <p:cNvPr id="49" name="Image 3" descr="preencoded.png">
              <a:extLst>
                <a:ext uri="{FF2B5EF4-FFF2-40B4-BE49-F238E27FC236}">
                  <a16:creationId xmlns:a16="http://schemas.microsoft.com/office/drawing/2014/main" id="{EFCA55F0-C9F3-DDAE-34DD-C7B18355B8C6}"/>
                </a:ext>
              </a:extLst>
            </p:cNvPr>
            <p:cNvPicPr>
              <a:picLocks noChangeAspect="1"/>
            </p:cNvPicPr>
            <p:nvPr/>
          </p:nvPicPr>
          <p:blipFill>
            <a:blip r:embed="rId6"/>
            <a:stretch>
              <a:fillRect/>
            </a:stretch>
          </p:blipFill>
          <p:spPr>
            <a:xfrm>
              <a:off x="6036766" y="3307854"/>
              <a:ext cx="296942" cy="371118"/>
            </a:xfrm>
            <a:prstGeom prst="rect">
              <a:avLst/>
            </a:prstGeom>
          </p:spPr>
        </p:pic>
        <p:sp>
          <p:nvSpPr>
            <p:cNvPr id="50" name="Text 11">
              <a:extLst>
                <a:ext uri="{FF2B5EF4-FFF2-40B4-BE49-F238E27FC236}">
                  <a16:creationId xmlns:a16="http://schemas.microsoft.com/office/drawing/2014/main" id="{B0075011-2AEC-77BC-5E00-305791B639E3}"/>
                </a:ext>
              </a:extLst>
            </p:cNvPr>
            <p:cNvSpPr/>
            <p:nvPr/>
          </p:nvSpPr>
          <p:spPr>
            <a:xfrm>
              <a:off x="2254091" y="4860250"/>
              <a:ext cx="2480905" cy="310158"/>
            </a:xfrm>
            <a:prstGeom prst="rect">
              <a:avLst/>
            </a:prstGeom>
            <a:noFill/>
            <a:ln/>
          </p:spPr>
          <p:txBody>
            <a:bodyPr wrap="none" lIns="0" tIns="0" rIns="0" bIns="0" rtlCol="0" anchor="t"/>
            <a:lstStyle/>
            <a:p>
              <a:pPr marL="0" indent="0" algn="just" rtl="1">
                <a:lnSpc>
                  <a:spcPts val="2400"/>
                </a:lnSpc>
                <a:buNone/>
              </a:pPr>
              <a:r>
                <a:rPr lang="en-US" b="1" dirty="0">
                  <a:solidFill>
                    <a:srgbClr val="669BBC"/>
                  </a:solidFill>
                  <a:latin typeface="Alexandria" pitchFamily="2" charset="-78"/>
                  <a:ea typeface="Instrument Sans Semi Bold" pitchFamily="34" charset="-122"/>
                  <a:cs typeface="Alexandria" pitchFamily="2" charset="-78"/>
                </a:rPr>
                <a:t>المدرسة الكندية</a:t>
              </a:r>
              <a:endParaRPr lang="en-US" b="1" dirty="0">
                <a:solidFill>
                  <a:srgbClr val="669BBC"/>
                </a:solidFill>
                <a:latin typeface="Alexandria" pitchFamily="2" charset="-78"/>
                <a:cs typeface="Alexandria" pitchFamily="2" charset="-78"/>
              </a:endParaRPr>
            </a:p>
          </p:txBody>
        </p:sp>
        <p:pic>
          <p:nvPicPr>
            <p:cNvPr id="51" name="Image 4" descr="preencoded.png">
              <a:extLst>
                <a:ext uri="{FF2B5EF4-FFF2-40B4-BE49-F238E27FC236}">
                  <a16:creationId xmlns:a16="http://schemas.microsoft.com/office/drawing/2014/main" id="{D2F9899E-67A3-AF95-27C9-E2198EEC66A4}"/>
                </a:ext>
              </a:extLst>
            </p:cNvPr>
            <p:cNvPicPr>
              <a:picLocks noChangeAspect="1"/>
            </p:cNvPicPr>
            <p:nvPr/>
          </p:nvPicPr>
          <p:blipFill>
            <a:blip r:embed="rId7"/>
            <a:stretch>
              <a:fillRect/>
            </a:stretch>
          </p:blipFill>
          <p:spPr>
            <a:xfrm>
              <a:off x="5032653" y="2340769"/>
              <a:ext cx="4564975" cy="4564975"/>
            </a:xfrm>
            <a:prstGeom prst="rect">
              <a:avLst/>
            </a:prstGeom>
          </p:spPr>
        </p:pic>
        <p:pic>
          <p:nvPicPr>
            <p:cNvPr id="52" name="Image 5" descr="preencoded.png">
              <a:extLst>
                <a:ext uri="{FF2B5EF4-FFF2-40B4-BE49-F238E27FC236}">
                  <a16:creationId xmlns:a16="http://schemas.microsoft.com/office/drawing/2014/main" id="{152A7A85-9CFC-72AD-A477-AF653D9593BB}"/>
                </a:ext>
              </a:extLst>
            </p:cNvPr>
            <p:cNvPicPr>
              <a:picLocks noChangeAspect="1"/>
            </p:cNvPicPr>
            <p:nvPr/>
          </p:nvPicPr>
          <p:blipFill>
            <a:blip r:embed="rId8"/>
            <a:stretch>
              <a:fillRect/>
            </a:stretch>
          </p:blipFill>
          <p:spPr>
            <a:xfrm>
              <a:off x="6036766" y="5567422"/>
              <a:ext cx="296942" cy="371118"/>
            </a:xfrm>
            <a:prstGeom prst="rect">
              <a:avLst/>
            </a:prstGeom>
          </p:spPr>
        </p:pic>
        <p:sp>
          <p:nvSpPr>
            <p:cNvPr id="53" name="Text 16">
              <a:extLst>
                <a:ext uri="{FF2B5EF4-FFF2-40B4-BE49-F238E27FC236}">
                  <a16:creationId xmlns:a16="http://schemas.microsoft.com/office/drawing/2014/main" id="{63F790AB-C631-6756-1DEA-8D3A1DDE7F3C}"/>
                </a:ext>
              </a:extLst>
            </p:cNvPr>
            <p:cNvSpPr/>
            <p:nvPr/>
          </p:nvSpPr>
          <p:spPr>
            <a:xfrm>
              <a:off x="11135856" y="4764703"/>
              <a:ext cx="2480905" cy="310158"/>
            </a:xfrm>
            <a:prstGeom prst="rect">
              <a:avLst/>
            </a:prstGeom>
            <a:noFill/>
            <a:ln/>
          </p:spPr>
          <p:txBody>
            <a:bodyPr wrap="none" lIns="0" tIns="0" rIns="0" bIns="0" rtlCol="0" anchor="t"/>
            <a:lstStyle/>
            <a:p>
              <a:pPr marL="0" indent="0" algn="just" rtl="1">
                <a:lnSpc>
                  <a:spcPts val="2400"/>
                </a:lnSpc>
                <a:buNone/>
              </a:pPr>
              <a:r>
                <a:rPr lang="en-US" b="1" dirty="0">
                  <a:solidFill>
                    <a:srgbClr val="5B5F71"/>
                  </a:solidFill>
                  <a:latin typeface="Alexandria" pitchFamily="2" charset="-78"/>
                  <a:ea typeface="Instrument Sans Semi Bold" pitchFamily="34" charset="-122"/>
                  <a:cs typeface="Alexandria" pitchFamily="2" charset="-78"/>
                </a:rPr>
                <a:t>المدارس المعاصرة</a:t>
              </a:r>
              <a:endParaRPr lang="en-US" b="1" dirty="0">
                <a:latin typeface="Alexandria" pitchFamily="2" charset="-78"/>
                <a:cs typeface="Alexandria" pitchFamily="2" charset="-78"/>
              </a:endParaRPr>
            </a:p>
          </p:txBody>
        </p:sp>
        <p:sp>
          <p:nvSpPr>
            <p:cNvPr id="54" name="Text 17">
              <a:extLst>
                <a:ext uri="{FF2B5EF4-FFF2-40B4-BE49-F238E27FC236}">
                  <a16:creationId xmlns:a16="http://schemas.microsoft.com/office/drawing/2014/main" id="{371833F3-53E9-9769-BDBF-9D382B352B87}"/>
                </a:ext>
              </a:extLst>
            </p:cNvPr>
            <p:cNvSpPr/>
            <p:nvPr/>
          </p:nvSpPr>
          <p:spPr>
            <a:xfrm>
              <a:off x="9895284" y="5289471"/>
              <a:ext cx="3941326" cy="317540"/>
            </a:xfrm>
            <a:prstGeom prst="rect">
              <a:avLst/>
            </a:prstGeom>
            <a:noFill/>
            <a:ln/>
          </p:spPr>
          <p:txBody>
            <a:bodyPr wrap="non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تدمج المناهج المختلفة</a:t>
              </a:r>
              <a:endParaRPr lang="en-US" dirty="0">
                <a:latin typeface="Alexandria" pitchFamily="2" charset="-78"/>
                <a:cs typeface="Alexandria" pitchFamily="2" charset="-78"/>
              </a:endParaRPr>
            </a:p>
          </p:txBody>
        </p:sp>
        <p:sp>
          <p:nvSpPr>
            <p:cNvPr id="55" name="Text 18">
              <a:extLst>
                <a:ext uri="{FF2B5EF4-FFF2-40B4-BE49-F238E27FC236}">
                  <a16:creationId xmlns:a16="http://schemas.microsoft.com/office/drawing/2014/main" id="{1B78E257-9811-88F7-DEC5-6BDEFD12A1AC}"/>
                </a:ext>
              </a:extLst>
            </p:cNvPr>
            <p:cNvSpPr/>
            <p:nvPr/>
          </p:nvSpPr>
          <p:spPr>
            <a:xfrm>
              <a:off x="9895284" y="5726073"/>
              <a:ext cx="3941326" cy="317540"/>
            </a:xfrm>
            <a:prstGeom prst="rect">
              <a:avLst/>
            </a:prstGeom>
            <a:noFill/>
            <a:ln/>
          </p:spPr>
          <p:txBody>
            <a:bodyPr wrap="none" lIns="0" tIns="0" rIns="0" bIns="0" rtlCol="0" anchor="t"/>
            <a:lstStyle/>
            <a:p>
              <a:pPr marL="342900" indent="-342900" algn="just" rtl="1">
                <a:lnSpc>
                  <a:spcPts val="2500"/>
                </a:lnSpc>
                <a:buSzPct val="100000"/>
                <a:buChar char="•"/>
              </a:pPr>
              <a:r>
                <a:rPr lang="en-US" dirty="0">
                  <a:solidFill>
                    <a:srgbClr val="5B5F71"/>
                  </a:solidFill>
                  <a:latin typeface="Alexandria" pitchFamily="2" charset="-78"/>
                  <a:ea typeface="Instrument Sans Medium" pitchFamily="34" charset="-122"/>
                  <a:cs typeface="Alexandria" pitchFamily="2" charset="-78"/>
                </a:rPr>
                <a:t>الدراسات متعددة الثقافات</a:t>
              </a:r>
              <a:endParaRPr lang="en-US" dirty="0">
                <a:latin typeface="Alexandria" pitchFamily="2" charset="-78"/>
                <a:cs typeface="Alexandria" pitchFamily="2" charset="-78"/>
              </a:endParaRPr>
            </a:p>
          </p:txBody>
        </p:sp>
        <p:sp>
          <p:nvSpPr>
            <p:cNvPr id="56" name="Text 19">
              <a:extLst>
                <a:ext uri="{FF2B5EF4-FFF2-40B4-BE49-F238E27FC236}">
                  <a16:creationId xmlns:a16="http://schemas.microsoft.com/office/drawing/2014/main" id="{277FAEB1-F2E4-0B66-10B0-232149634437}"/>
                </a:ext>
              </a:extLst>
            </p:cNvPr>
            <p:cNvSpPr/>
            <p:nvPr/>
          </p:nvSpPr>
          <p:spPr>
            <a:xfrm>
              <a:off x="9895284" y="6113026"/>
              <a:ext cx="3941326" cy="317540"/>
            </a:xfrm>
            <a:prstGeom prst="rect">
              <a:avLst/>
            </a:prstGeom>
            <a:noFill/>
            <a:ln/>
          </p:spPr>
          <p:txBody>
            <a:bodyPr wrap="none" lIns="0" tIns="0" rIns="0" bIns="0" rtlCol="0" anchor="t"/>
            <a:lstStyle/>
            <a:p>
              <a:pPr marL="342900" indent="-342900" algn="just" rtl="1">
                <a:lnSpc>
                  <a:spcPts val="2500"/>
                </a:lnSpc>
                <a:buSzPct val="100000"/>
                <a:buChar char="•"/>
              </a:pPr>
              <a:r>
                <a:rPr lang="en-US" dirty="0">
                  <a:solidFill>
                    <a:srgbClr val="5B5F71"/>
                  </a:solidFill>
                  <a:latin typeface="Alexandria" pitchFamily="2" charset="-78"/>
                  <a:ea typeface="Instrument Sans Medium" pitchFamily="34" charset="-122"/>
                  <a:cs typeface="Alexandria" pitchFamily="2" charset="-78"/>
                </a:rPr>
                <a:t>البحوث الرقمية</a:t>
              </a:r>
              <a:endParaRPr lang="en-US" dirty="0">
                <a:latin typeface="Alexandria" pitchFamily="2" charset="-78"/>
                <a:cs typeface="Alexandria" pitchFamily="2" charset="-78"/>
              </a:endParaRPr>
            </a:p>
          </p:txBody>
        </p:sp>
        <p:sp>
          <p:nvSpPr>
            <p:cNvPr id="57" name="Text 20">
              <a:extLst>
                <a:ext uri="{FF2B5EF4-FFF2-40B4-BE49-F238E27FC236}">
                  <a16:creationId xmlns:a16="http://schemas.microsoft.com/office/drawing/2014/main" id="{FFBB84A1-1B10-B440-C038-E2D9808DF90B}"/>
                </a:ext>
              </a:extLst>
            </p:cNvPr>
            <p:cNvSpPr/>
            <p:nvPr/>
          </p:nvSpPr>
          <p:spPr>
            <a:xfrm>
              <a:off x="9895284" y="6499979"/>
              <a:ext cx="3941326" cy="317540"/>
            </a:xfrm>
            <a:prstGeom prst="rect">
              <a:avLst/>
            </a:prstGeom>
            <a:noFill/>
            <a:ln/>
          </p:spPr>
          <p:txBody>
            <a:bodyPr wrap="none" lIns="0" tIns="0" rIns="0" bIns="0" rtlCol="0" anchor="t"/>
            <a:lstStyle/>
            <a:p>
              <a:pPr marL="342900" indent="-342900" algn="just" rtl="1">
                <a:lnSpc>
                  <a:spcPts val="2500"/>
                </a:lnSpc>
                <a:buSzPct val="100000"/>
                <a:buChar char="•"/>
              </a:pPr>
              <a:r>
                <a:rPr lang="en-US" dirty="0">
                  <a:solidFill>
                    <a:srgbClr val="5B5F71"/>
                  </a:solidFill>
                  <a:latin typeface="Alexandria" pitchFamily="2" charset="-78"/>
                  <a:ea typeface="Instrument Sans Medium" pitchFamily="34" charset="-122"/>
                  <a:cs typeface="Alexandria" pitchFamily="2" charset="-78"/>
                </a:rPr>
                <a:t>المناهج المختلطة</a:t>
              </a:r>
              <a:endParaRPr lang="en-US" dirty="0">
                <a:latin typeface="Alexandria" pitchFamily="2" charset="-78"/>
                <a:cs typeface="Alexandria" pitchFamily="2" charset="-78"/>
              </a:endParaRPr>
            </a:p>
          </p:txBody>
        </p:sp>
        <p:pic>
          <p:nvPicPr>
            <p:cNvPr id="58" name="Image 6" descr="preencoded.png">
              <a:extLst>
                <a:ext uri="{FF2B5EF4-FFF2-40B4-BE49-F238E27FC236}">
                  <a16:creationId xmlns:a16="http://schemas.microsoft.com/office/drawing/2014/main" id="{6214900A-E50D-D531-409D-A67D1BF47C38}"/>
                </a:ext>
              </a:extLst>
            </p:cNvPr>
            <p:cNvPicPr>
              <a:picLocks noChangeAspect="1"/>
            </p:cNvPicPr>
            <p:nvPr/>
          </p:nvPicPr>
          <p:blipFill>
            <a:blip r:embed="rId9"/>
            <a:stretch>
              <a:fillRect/>
            </a:stretch>
          </p:blipFill>
          <p:spPr>
            <a:xfrm>
              <a:off x="5032653" y="2340769"/>
              <a:ext cx="4564974" cy="4564975"/>
            </a:xfrm>
            <a:prstGeom prst="rect">
              <a:avLst/>
            </a:prstGeom>
          </p:spPr>
        </p:pic>
        <p:pic>
          <p:nvPicPr>
            <p:cNvPr id="59" name="Image 7" descr="preencoded.png">
              <a:extLst>
                <a:ext uri="{FF2B5EF4-FFF2-40B4-BE49-F238E27FC236}">
                  <a16:creationId xmlns:a16="http://schemas.microsoft.com/office/drawing/2014/main" id="{0AA946B0-0204-94A4-B8EE-50305C09A861}"/>
                </a:ext>
              </a:extLst>
            </p:cNvPr>
            <p:cNvPicPr>
              <a:picLocks noChangeAspect="1"/>
            </p:cNvPicPr>
            <p:nvPr/>
          </p:nvPicPr>
          <p:blipFill>
            <a:blip r:embed="rId10"/>
            <a:stretch>
              <a:fillRect/>
            </a:stretch>
          </p:blipFill>
          <p:spPr>
            <a:xfrm>
              <a:off x="8296335" y="5567422"/>
              <a:ext cx="296942" cy="371118"/>
            </a:xfrm>
            <a:prstGeom prst="rect">
              <a:avLst/>
            </a:prstGeom>
          </p:spPr>
        </p:pic>
      </p:grpSp>
    </p:spTree>
    <p:extLst>
      <p:ext uri="{BB962C8B-B14F-4D97-AF65-F5344CB8AC3E}">
        <p14:creationId xmlns:p14="http://schemas.microsoft.com/office/powerpoint/2010/main" val="2830060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6C29D-19AB-80AB-E222-97924791E1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11B840-F541-81ED-756E-D48957583E0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F4BC8B0-A345-2555-A45C-38F3B1D29088}"/>
              </a:ext>
            </a:extLst>
          </p:cNvPr>
          <p:cNvSpPr txBox="1"/>
          <p:nvPr/>
        </p:nvSpPr>
        <p:spPr>
          <a:xfrm>
            <a:off x="3346672" y="586164"/>
            <a:ext cx="5917953" cy="400110"/>
          </a:xfrm>
          <a:prstGeom prst="rect">
            <a:avLst/>
          </a:prstGeom>
          <a:noFill/>
        </p:spPr>
        <p:txBody>
          <a:bodyPr wrap="square" rtlCol="0">
            <a:spAutoFit/>
          </a:bodyPr>
          <a:lstStyle/>
          <a:p>
            <a:pPr algn="ctr" rtl="1"/>
            <a:r>
              <a:rPr lang="ar-EG" sz="2000" b="1">
                <a:latin typeface="Alexandria" pitchFamily="2" charset="-78"/>
                <a:cs typeface="Alexandria" pitchFamily="2" charset="-78"/>
              </a:rPr>
              <a:t>مفهوم الأخلاقيات</a:t>
            </a:r>
            <a:endParaRPr lang="ar-EG"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ACBD2895-91ED-E93B-19D5-ABF879B95E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AF8243-0237-89F0-20C7-96F4682703A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13445B0-E76F-B5CF-35C0-DC3C2BB4A37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B1300EE-734D-49AE-B716-04FB670AE10E}"/>
              </a:ext>
            </a:extLst>
          </p:cNvPr>
          <p:cNvSpPr txBox="1"/>
          <p:nvPr/>
        </p:nvSpPr>
        <p:spPr>
          <a:xfrm>
            <a:off x="1153149" y="1603628"/>
            <a:ext cx="10150719" cy="4337854"/>
          </a:xfrm>
          <a:prstGeom prst="rect">
            <a:avLst/>
          </a:prstGeom>
          <a:noFill/>
        </p:spPr>
        <p:txBody>
          <a:bodyPr wrap="square" rtlCol="0">
            <a:spAutoFit/>
          </a:bodyPr>
          <a:lstStyle/>
          <a:p>
            <a:pPr indent="520700" algn="just" rtl="1">
              <a:lnSpc>
                <a:spcPct val="200000"/>
              </a:lnSpc>
            </a:pPr>
            <a:r>
              <a:rPr lang="ar-EG" sz="1400" dirty="0">
                <a:latin typeface="Alexandria" pitchFamily="2" charset="-78"/>
                <a:cs typeface="Alexandria" pitchFamily="2" charset="-78"/>
              </a:rPr>
              <a:t>مفهوم الأخلاقيات يشير إلى مجموعة من المبادئ والقيم التي تحدد السلوك الصحيح والخاطئ.</a:t>
            </a:r>
          </a:p>
          <a:p>
            <a:pPr indent="520700" algn="just" rtl="1">
              <a:lnSpc>
                <a:spcPct val="200000"/>
              </a:lnSpc>
            </a:pPr>
            <a:r>
              <a:rPr lang="ar-EG" sz="1400" dirty="0">
                <a:latin typeface="Alexandria" pitchFamily="2" charset="-78"/>
                <a:cs typeface="Alexandria" pitchFamily="2" charset="-78"/>
              </a:rPr>
              <a:t>ويمكن تعريف الأخلاقيات على النحو التالي:</a:t>
            </a:r>
          </a:p>
          <a:p>
            <a:pPr marL="914400" indent="-173038" algn="just" rtl="1">
              <a:lnSpc>
                <a:spcPct val="200000"/>
              </a:lnSpc>
              <a:buFont typeface="Arial" panose="020B0604020202020204" pitchFamily="34" charset="0"/>
              <a:buChar char="•"/>
            </a:pPr>
            <a:r>
              <a:rPr lang="ar-EG" sz="1400" dirty="0">
                <a:latin typeface="Alexandria" pitchFamily="2" charset="-78"/>
                <a:cs typeface="Alexandria" pitchFamily="2" charset="-78"/>
              </a:rPr>
              <a:t>مجموعة القواعد والمعايير التي تحكم سلوك الإنسان في مجتمع ما.</a:t>
            </a:r>
          </a:p>
          <a:p>
            <a:pPr marL="914400" indent="-173038" algn="just" rtl="1">
              <a:lnSpc>
                <a:spcPct val="200000"/>
              </a:lnSpc>
              <a:buFont typeface="Arial" panose="020B0604020202020204" pitchFamily="34" charset="0"/>
              <a:buChar char="•"/>
            </a:pPr>
            <a:r>
              <a:rPr lang="ar-EG" sz="1400" dirty="0">
                <a:latin typeface="Alexandria" pitchFamily="2" charset="-78"/>
                <a:cs typeface="Alexandria" pitchFamily="2" charset="-78"/>
              </a:rPr>
              <a:t>مبادئ توجه التصرفات والأفعال نحو ما هو صواب وصحيح.</a:t>
            </a:r>
          </a:p>
          <a:p>
            <a:pPr indent="520700" algn="just" rtl="1">
              <a:lnSpc>
                <a:spcPct val="200000"/>
              </a:lnSpc>
            </a:pPr>
            <a:r>
              <a:rPr lang="ar-EG" sz="1400" u="sng" dirty="0">
                <a:latin typeface="Alexandria" pitchFamily="2" charset="-78"/>
                <a:cs typeface="Alexandria" pitchFamily="2" charset="-78"/>
              </a:rPr>
              <a:t>وتشمل الأخلاقيات عناصر مثل:</a:t>
            </a:r>
          </a:p>
          <a:p>
            <a:pPr marL="914400" indent="-173038" algn="just" rtl="1">
              <a:lnSpc>
                <a:spcPct val="200000"/>
              </a:lnSpc>
              <a:buFont typeface="Arial" panose="020B0604020202020204" pitchFamily="34" charset="0"/>
              <a:buChar char="•"/>
            </a:pPr>
            <a:r>
              <a:rPr lang="ar-EG" sz="1400" dirty="0">
                <a:latin typeface="Alexandria" pitchFamily="2" charset="-78"/>
                <a:cs typeface="Alexandria" pitchFamily="2" charset="-78"/>
              </a:rPr>
              <a:t>القيم مثل النزاهة والإنصاف والمساواة.</a:t>
            </a:r>
          </a:p>
          <a:p>
            <a:pPr marL="914400" indent="-173038" algn="just" rtl="1">
              <a:lnSpc>
                <a:spcPct val="200000"/>
              </a:lnSpc>
              <a:buFont typeface="Arial" panose="020B0604020202020204" pitchFamily="34" charset="0"/>
              <a:buChar char="•"/>
            </a:pPr>
            <a:r>
              <a:rPr lang="ar-EG" sz="1400" dirty="0">
                <a:latin typeface="Alexandria" pitchFamily="2" charset="-78"/>
                <a:cs typeface="Alexandria" pitchFamily="2" charset="-78"/>
              </a:rPr>
              <a:t>المعايير التي تحدد ما هو مقبول أو غير مقبول في سلوك معين.</a:t>
            </a:r>
          </a:p>
          <a:p>
            <a:pPr marL="914400" indent="-173038" algn="just" rtl="1">
              <a:lnSpc>
                <a:spcPct val="200000"/>
              </a:lnSpc>
              <a:buFont typeface="Arial" panose="020B0604020202020204" pitchFamily="34" charset="0"/>
              <a:buChar char="•"/>
            </a:pPr>
            <a:r>
              <a:rPr lang="ar-EG" sz="1400" dirty="0">
                <a:latin typeface="Alexandria" pitchFamily="2" charset="-78"/>
                <a:cs typeface="Alexandria" pitchFamily="2" charset="-78"/>
              </a:rPr>
              <a:t>المبادئ والفضائل مثل إيثار الحقيقة واحترام الآخرين.</a:t>
            </a:r>
          </a:p>
          <a:p>
            <a:pPr marL="914400" indent="-173038" algn="just" rtl="1">
              <a:lnSpc>
                <a:spcPct val="200000"/>
              </a:lnSpc>
              <a:buFont typeface="Arial" panose="020B0604020202020204" pitchFamily="34" charset="0"/>
              <a:buChar char="•"/>
            </a:pPr>
            <a:r>
              <a:rPr lang="ar-EG" sz="1400" dirty="0">
                <a:latin typeface="Alexandria" pitchFamily="2" charset="-78"/>
                <a:cs typeface="Alexandria" pitchFamily="2" charset="-78"/>
              </a:rPr>
              <a:t>الواجبات الأخلاقية مثل واجب مساعدة الآخرين.</a:t>
            </a:r>
          </a:p>
          <a:p>
            <a:pPr indent="520700" algn="just" rtl="1">
              <a:lnSpc>
                <a:spcPct val="200000"/>
              </a:lnSpc>
            </a:pPr>
            <a:r>
              <a:rPr lang="ar-EG" sz="1400" dirty="0">
                <a:latin typeface="Alexandria" pitchFamily="2" charset="-78"/>
                <a:cs typeface="Alexandria" pitchFamily="2" charset="-78"/>
              </a:rPr>
              <a:t>وتلعب الأخلاقيات دوراً في ضبط سلوك الفرد والمجتمع بما يتيح التعايش ضمن نظام اجتماعي سليم.</a:t>
            </a:r>
          </a:p>
        </p:txBody>
      </p:sp>
      <p:sp>
        <p:nvSpPr>
          <p:cNvPr id="4" name="TextBox 3">
            <a:extLst>
              <a:ext uri="{FF2B5EF4-FFF2-40B4-BE49-F238E27FC236}">
                <a16:creationId xmlns:a16="http://schemas.microsoft.com/office/drawing/2014/main" id="{D1582197-97B6-39FB-CCFD-88B68A28D0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185C85D-1319-30B2-D9EF-6A452A104D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2572A60-6C13-D9D3-E53E-262227517EE5}"/>
              </a:ext>
            </a:extLst>
          </p:cNvPr>
          <p:cNvPicPr>
            <a:picLocks noChangeAspect="1"/>
          </p:cNvPicPr>
          <p:nvPr/>
        </p:nvPicPr>
        <p:blipFill>
          <a:blip r:embed="rId3"/>
          <a:stretch>
            <a:fillRect/>
          </a:stretch>
        </p:blipFill>
        <p:spPr>
          <a:xfrm>
            <a:off x="948227" y="2257240"/>
            <a:ext cx="2607365" cy="2978881"/>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38295662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أقسام الأخلاقيات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3149" y="1736373"/>
            <a:ext cx="10150719" cy="3959482"/>
          </a:xfrm>
          <a:prstGeom prst="rect">
            <a:avLst/>
          </a:prstGeom>
          <a:noFill/>
        </p:spPr>
        <p:txBody>
          <a:bodyPr wrap="square" rtlCol="0">
            <a:spAutoFit/>
          </a:bodyPr>
          <a:lstStyle/>
          <a:p>
            <a:pPr indent="520700" algn="just" rtl="1">
              <a:lnSpc>
                <a:spcPct val="200000"/>
              </a:lnSpc>
            </a:pPr>
            <a:r>
              <a:rPr lang="ar-EG" sz="1600" dirty="0">
                <a:latin typeface="Alexandria" pitchFamily="2" charset="-78"/>
                <a:cs typeface="Alexandria" pitchFamily="2" charset="-78"/>
              </a:rPr>
              <a:t> يمكن تقسيم الأخلاقيات إلى عدة أقسام رئيسية منها:</a:t>
            </a:r>
          </a:p>
          <a:p>
            <a:pPr marL="512763" indent="-401638" algn="just" rtl="1">
              <a:lnSpc>
                <a:spcPct val="200000"/>
              </a:lnSpc>
            </a:pPr>
            <a:r>
              <a:rPr lang="ar-EG" sz="1600" dirty="0">
                <a:latin typeface="Alexandria" pitchFamily="2" charset="-78"/>
                <a:cs typeface="Alexandria" pitchFamily="2" charset="-78"/>
              </a:rPr>
              <a:t>1. </a:t>
            </a:r>
            <a:r>
              <a:rPr lang="ar-EG" sz="1600" u="sng" dirty="0">
                <a:latin typeface="Alexandria" pitchFamily="2" charset="-78"/>
                <a:cs typeface="Alexandria" pitchFamily="2" charset="-78"/>
              </a:rPr>
              <a:t>الأخلاقيات الوصفية</a:t>
            </a:r>
            <a:r>
              <a:rPr lang="ar-EG" sz="1600" dirty="0">
                <a:latin typeface="Alexandria" pitchFamily="2" charset="-78"/>
                <a:cs typeface="Alexandria" pitchFamily="2" charset="-78"/>
              </a:rPr>
              <a:t>: وتهتم بوصف وتحليل السلوك الأخلاقي كما هو موجود فعلاً في المجتمع.</a:t>
            </a:r>
          </a:p>
          <a:p>
            <a:pPr marL="512763" indent="-401638" algn="just" rtl="1">
              <a:lnSpc>
                <a:spcPct val="200000"/>
              </a:lnSpc>
            </a:pPr>
            <a:r>
              <a:rPr lang="ar-EG" sz="1600" dirty="0">
                <a:latin typeface="Alexandria" pitchFamily="2" charset="-78"/>
                <a:cs typeface="Alexandria" pitchFamily="2" charset="-78"/>
              </a:rPr>
              <a:t>2. </a:t>
            </a:r>
            <a:r>
              <a:rPr lang="ar-EG" sz="1600" u="sng" dirty="0">
                <a:latin typeface="Alexandria" pitchFamily="2" charset="-78"/>
                <a:cs typeface="Alexandria" pitchFamily="2" charset="-78"/>
              </a:rPr>
              <a:t>الأخلاقيات المعيارية</a:t>
            </a:r>
            <a:r>
              <a:rPr lang="ar-EG" sz="1600" dirty="0">
                <a:latin typeface="Alexandria" pitchFamily="2" charset="-78"/>
                <a:cs typeface="Alexandria" pitchFamily="2" charset="-78"/>
              </a:rPr>
              <a:t>: وتحاول وضع معايير ومبادئ تحدد ما هو صواب وخطأ في السلوك الأخلاقي.</a:t>
            </a:r>
          </a:p>
          <a:p>
            <a:pPr marL="512763" indent="-401638" algn="just" rtl="1">
              <a:lnSpc>
                <a:spcPct val="200000"/>
              </a:lnSpc>
            </a:pPr>
            <a:r>
              <a:rPr lang="ar-EG" sz="1600" dirty="0">
                <a:latin typeface="Alexandria" pitchFamily="2" charset="-78"/>
                <a:cs typeface="Alexandria" pitchFamily="2" charset="-78"/>
              </a:rPr>
              <a:t>3. </a:t>
            </a:r>
            <a:r>
              <a:rPr lang="ar-EG" sz="1600" u="sng" dirty="0">
                <a:latin typeface="Alexandria" pitchFamily="2" charset="-78"/>
                <a:cs typeface="Alexandria" pitchFamily="2" charset="-78"/>
              </a:rPr>
              <a:t>الأخلاقيات التطبيقية</a:t>
            </a:r>
            <a:r>
              <a:rPr lang="ar-EG" sz="1600" dirty="0">
                <a:latin typeface="Alexandria" pitchFamily="2" charset="-78"/>
                <a:cs typeface="Alexandria" pitchFamily="2" charset="-78"/>
              </a:rPr>
              <a:t>: وتطبق المبادئ الأخلاقية على مجالات محددة كالأعمال والطب والقانون. </a:t>
            </a:r>
          </a:p>
          <a:p>
            <a:pPr marL="512763" indent="-401638" algn="just" rtl="1">
              <a:lnSpc>
                <a:spcPct val="200000"/>
              </a:lnSpc>
            </a:pPr>
            <a:r>
              <a:rPr lang="ar-EG" sz="1600" dirty="0">
                <a:latin typeface="Alexandria" pitchFamily="2" charset="-78"/>
                <a:cs typeface="Alexandria" pitchFamily="2" charset="-78"/>
              </a:rPr>
              <a:t>4. </a:t>
            </a:r>
            <a:r>
              <a:rPr lang="ar-EG" sz="1600" u="sng" dirty="0">
                <a:latin typeface="Alexandria" pitchFamily="2" charset="-78"/>
                <a:cs typeface="Alexandria" pitchFamily="2" charset="-78"/>
              </a:rPr>
              <a:t>أخلاقيات الفضيلة</a:t>
            </a:r>
            <a:r>
              <a:rPr lang="ar-EG" sz="1600" dirty="0">
                <a:latin typeface="Alexandria" pitchFamily="2" charset="-78"/>
                <a:cs typeface="Alexandria" pitchFamily="2" charset="-78"/>
              </a:rPr>
              <a:t>: وتركز على الصفات والفضائل الأخلاقية التي ينبغي أن يتحلى بها الأفراد.</a:t>
            </a:r>
          </a:p>
          <a:p>
            <a:pPr marL="512763" indent="-401638" algn="just" rtl="1">
              <a:lnSpc>
                <a:spcPct val="200000"/>
              </a:lnSpc>
            </a:pPr>
            <a:r>
              <a:rPr lang="ar-EG" sz="1600" dirty="0">
                <a:latin typeface="Alexandria" pitchFamily="2" charset="-78"/>
                <a:cs typeface="Alexandria" pitchFamily="2" charset="-78"/>
              </a:rPr>
              <a:t>5. </a:t>
            </a:r>
            <a:r>
              <a:rPr lang="ar-EG" sz="1600" u="sng" dirty="0">
                <a:latin typeface="Alexandria" pitchFamily="2" charset="-78"/>
                <a:cs typeface="Alexandria" pitchFamily="2" charset="-78"/>
              </a:rPr>
              <a:t>الأخلاقيات النفعية</a:t>
            </a:r>
            <a:r>
              <a:rPr lang="ar-EG" sz="1600" dirty="0">
                <a:latin typeface="Alexandria" pitchFamily="2" charset="-78"/>
                <a:cs typeface="Alexandria" pitchFamily="2" charset="-78"/>
              </a:rPr>
              <a:t>: وتنظر للأخلاقيات من منظور المنفعة والفائدة في تعظيم السعادة.</a:t>
            </a:r>
          </a:p>
          <a:p>
            <a:pPr marL="512763" indent="-401638" algn="just" rtl="1">
              <a:lnSpc>
                <a:spcPct val="200000"/>
              </a:lnSpc>
            </a:pPr>
            <a:r>
              <a:rPr lang="ar-EG" sz="1600" dirty="0">
                <a:latin typeface="Alexandria" pitchFamily="2" charset="-78"/>
                <a:cs typeface="Alexandria" pitchFamily="2" charset="-78"/>
              </a:rPr>
              <a:t>6. </a:t>
            </a:r>
            <a:r>
              <a:rPr lang="ar-EG" sz="1600" u="sng" dirty="0">
                <a:latin typeface="Alexandria" pitchFamily="2" charset="-78"/>
                <a:cs typeface="Alexandria" pitchFamily="2" charset="-78"/>
              </a:rPr>
              <a:t>أخلاقيات الواجب</a:t>
            </a:r>
            <a:r>
              <a:rPr lang="ar-EG" sz="1600" dirty="0">
                <a:latin typeface="Alexandria" pitchFamily="2" charset="-78"/>
                <a:cs typeface="Alexandria" pitchFamily="2" charset="-78"/>
              </a:rPr>
              <a:t>: وتؤكد على الواجبات والالتزامات الأخلاقية التي يتحتم القيام بها.</a:t>
            </a:r>
          </a:p>
          <a:p>
            <a:pPr marL="512763" indent="-401638" algn="just" rtl="1">
              <a:lnSpc>
                <a:spcPct val="200000"/>
              </a:lnSpc>
            </a:pPr>
            <a:r>
              <a:rPr lang="ar-EG" sz="1600" dirty="0">
                <a:latin typeface="Alexandria" pitchFamily="2" charset="-78"/>
                <a:cs typeface="Alexandria" pitchFamily="2" charset="-78"/>
              </a:rPr>
              <a:t>7. </a:t>
            </a:r>
            <a:r>
              <a:rPr lang="ar-EG" sz="1600" u="sng" dirty="0">
                <a:latin typeface="Alexandria" pitchFamily="2" charset="-78"/>
                <a:cs typeface="Alexandria" pitchFamily="2" charset="-78"/>
              </a:rPr>
              <a:t>الأخلاقيات العقلانية</a:t>
            </a:r>
            <a:r>
              <a:rPr lang="ar-EG" sz="1600" dirty="0">
                <a:latin typeface="Alexandria" pitchFamily="2" charset="-78"/>
                <a:cs typeface="Alexandria" pitchFamily="2" charset="-78"/>
              </a:rPr>
              <a:t>: وتعتمد على العقل والمنطق في اشتقاق المبادئ الأخلاقية.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6371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مصادر الأخلاقيات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20229"/>
            <a:ext cx="10487692" cy="4113370"/>
          </a:xfrm>
          <a:prstGeom prst="rect">
            <a:avLst/>
          </a:prstGeom>
          <a:noFill/>
        </p:spPr>
        <p:txBody>
          <a:bodyPr wrap="square" rtlCol="0">
            <a:spAutoFit/>
          </a:bodyPr>
          <a:lstStyle/>
          <a:p>
            <a:pPr indent="520700" algn="just" rtl="1">
              <a:lnSpc>
                <a:spcPct val="150000"/>
              </a:lnSpc>
            </a:pPr>
            <a:r>
              <a:rPr lang="ar-EG" sz="1600" dirty="0">
                <a:latin typeface="Alexandria" pitchFamily="2" charset="-78"/>
                <a:cs typeface="Alexandria" pitchFamily="2" charset="-78"/>
              </a:rPr>
              <a:t>تنبع الأخلاقيات ومبادئها من عدة مصادر رئيسية:</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المصادر الدينية</a:t>
            </a:r>
            <a:r>
              <a:rPr lang="ar-EG" sz="1600" dirty="0">
                <a:latin typeface="Alexandria" pitchFamily="2" charset="-78"/>
                <a:cs typeface="Alexandria" pitchFamily="2" charset="-78"/>
              </a:rPr>
              <a:t>: تمثل الأديان مصدرا مهما للأخلاقيات، فهي تضع مجموعة من القيم والمثل العليا التي يجب أن يلتزم بها الأفراد.</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العرف والتقاليد</a:t>
            </a:r>
            <a:r>
              <a:rPr lang="ar-EG" sz="1600" dirty="0">
                <a:latin typeface="Alexandria" pitchFamily="2" charset="-78"/>
                <a:cs typeface="Alexandria" pitchFamily="2" charset="-78"/>
              </a:rPr>
              <a:t>: تنبع الكثير من التوجيهات والممارسات الأخلاقية من عادات وتقاليد المجتمع السائدة والمتوارثة.</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الفلسفة والفكر</a:t>
            </a:r>
            <a:r>
              <a:rPr lang="ar-EG" sz="1600" dirty="0">
                <a:latin typeface="Alexandria" pitchFamily="2" charset="-78"/>
                <a:cs typeface="Alexandria" pitchFamily="2" charset="-78"/>
              </a:rPr>
              <a:t>: ساهمت المنظومات الفلسفية والفكرية المختلفة في تشكيل التصورات الأخلاقية على مر العصور.</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الضمير والمعتقدات الشخصية</a:t>
            </a:r>
            <a:r>
              <a:rPr lang="ar-EG" sz="1600" dirty="0">
                <a:latin typeface="Alexandria" pitchFamily="2" charset="-78"/>
                <a:cs typeface="Alexandria" pitchFamily="2" charset="-78"/>
              </a:rPr>
              <a:t>: يعد الضمير والمعتقدات الشخصية الداخلية للفرد مصدرا رئيسيا للتوجهات الأخلاقية.</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القوانين والتشريعات</a:t>
            </a:r>
            <a:r>
              <a:rPr lang="ar-EG" sz="1600" dirty="0">
                <a:latin typeface="Alexandria" pitchFamily="2" charset="-78"/>
                <a:cs typeface="Alexandria" pitchFamily="2" charset="-78"/>
              </a:rPr>
              <a:t>: تعمل القوانين والتشريعات على تقنين الأخلاقيات وضبط السلوك داخل المجتمع.</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 التطور الحضاري والمعرفي</a:t>
            </a:r>
            <a:r>
              <a:rPr lang="ar-EG" sz="1600" dirty="0">
                <a:latin typeface="Alexandria" pitchFamily="2" charset="-78"/>
                <a:cs typeface="Alexandria" pitchFamily="2" charset="-78"/>
              </a:rPr>
              <a:t>: ينتج عن التقدم والتطور الحضاري والمعرفي دمج واستحداث قيم ومعايير أخلاقية جديدة.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35584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تعريف أخلاقيات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3531" y="2044527"/>
            <a:ext cx="10487692" cy="395941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يمكن تعريف أخلاقيات البحث العلمي على أنها: اتباع عدد من المبادئ الأخلاقية التي تم تحديدها مسبقاً من قبل المتخصصين في مجال البحث العلمي، وذلك من أجل الوصول إلى أفضل تطبيق أخلاقي عند إعداد البحوث العلمية. </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وهي أيضا: الالتزام بالمبادئ الأخلاقية الأساسية التي تتعلق بأساليب البحث العلمي، والتي تتمثل في التزام الصدق والأمانة والموضوعية، وعدم استغلال الباحثين للأفراد محل الدراسة.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ويمكن تعريف أخلاقيات البحث العلمي على أنها: تطبيق المبادئ الأخلاقية الأساسية للبحث العلمي، والذي يهدف إلى إجراء تقييم الأخلاقي شامل عند إجراء البحوث.</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 بينما يعرفها كاميرون على أنها: عدم استغلال الباحثين للأفراد الذين يقومون بدراستهم.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2076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تعريف أخلاقيات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3531" y="2044527"/>
            <a:ext cx="10487692" cy="2482090"/>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ويمكن تعريف أخلاقيات البحث العلمي على أنها الصفات التي يجب على الباحث الاعتماد عليها عند إجراء البحث العلمي.</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وبناء على ذلك يمكن القول إن الأخلاقيات في عصر المعلومات لا يمكن أن تقوم على مبدأ الإلزام بالقوانين، بقدر ما تقوم على ضمير الفرد الذي يعد بمثابة السلطة الأخلاقية الأولى له، بعدما أصبحت الأخلاق فن ممارسة الحياة، ووسيلة تحقيق الغايات وسط غابة البدائل والاحتمالات التي تحيط بنا.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8881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829" y="67899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2928" y="984918"/>
            <a:ext cx="11195825"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842976BE-C316-E5A2-AB08-7C6D0F111B17}"/>
              </a:ext>
            </a:extLst>
          </p:cNvPr>
          <p:cNvGrpSpPr/>
          <p:nvPr/>
        </p:nvGrpSpPr>
        <p:grpSpPr>
          <a:xfrm>
            <a:off x="647817" y="1291462"/>
            <a:ext cx="10784145" cy="4887548"/>
            <a:chOff x="601250" y="1527868"/>
            <a:chExt cx="7873500" cy="6024505"/>
          </a:xfrm>
        </p:grpSpPr>
        <p:sp>
          <p:nvSpPr>
            <p:cNvPr id="3" name="Text 1">
              <a:extLst>
                <a:ext uri="{FF2B5EF4-FFF2-40B4-BE49-F238E27FC236}">
                  <a16:creationId xmlns:a16="http://schemas.microsoft.com/office/drawing/2014/main" id="{89BBD606-C734-A215-70A2-5493EED2882F}"/>
                </a:ext>
              </a:extLst>
            </p:cNvPr>
            <p:cNvSpPr/>
            <p:nvPr/>
          </p:nvSpPr>
          <p:spPr>
            <a:xfrm>
              <a:off x="601250" y="1527868"/>
              <a:ext cx="7873500" cy="1836957"/>
            </a:xfrm>
            <a:prstGeom prst="rect">
              <a:avLst/>
            </a:prstGeom>
            <a:noFill/>
            <a:ln/>
          </p:spPr>
          <p:txBody>
            <a:bodyPr wrap="square" lIns="0" tIns="0" rIns="0" bIns="0" rtlCol="0" anchor="t"/>
            <a:lstStyle/>
            <a:p>
              <a:pPr marL="0" indent="0" algn="just" rtl="1">
                <a:lnSpc>
                  <a:spcPct val="150000"/>
                </a:lnSpc>
                <a:buNone/>
              </a:pPr>
              <a:r>
                <a:rPr lang="en-US" sz="1600" dirty="0">
                  <a:solidFill>
                    <a:srgbClr val="5B5F71"/>
                  </a:solidFill>
                  <a:latin typeface="Alexandria" pitchFamily="2" charset="-78"/>
                  <a:ea typeface="Instrument Sans Medium" pitchFamily="34" charset="-122"/>
                  <a:cs typeface="Alexandria" pitchFamily="2" charset="-78"/>
                </a:rPr>
                <a:t>تمثل أخلاقيات البحث العلمي الإطار المعياري الذي يحكم سلوك الباحثين ويضمن حماية حقوق المشاركين في البحث والحفاظ على سلامة العملية البحثية. في مجال الإعلام والعلاقات العامة، تكتسب هذه الأخلاقيات أهمية خاصة نظراً لتعامل البحوث مع قضايا حساسة تتعلق بالرأي العام والسلوك الإنساني.</a:t>
              </a:r>
              <a:endParaRPr lang="en-US" sz="1600" dirty="0">
                <a:latin typeface="Alexandria" pitchFamily="2" charset="-78"/>
                <a:cs typeface="Alexandria" pitchFamily="2" charset="-78"/>
              </a:endParaRPr>
            </a:p>
          </p:txBody>
        </p:sp>
        <p:sp>
          <p:nvSpPr>
            <p:cNvPr id="4" name="Shape 2">
              <a:extLst>
                <a:ext uri="{FF2B5EF4-FFF2-40B4-BE49-F238E27FC236}">
                  <a16:creationId xmlns:a16="http://schemas.microsoft.com/office/drawing/2014/main" id="{8E94D3DC-4695-77BE-AA6E-CE3F09F9FA31}"/>
                </a:ext>
              </a:extLst>
            </p:cNvPr>
            <p:cNvSpPr/>
            <p:nvPr/>
          </p:nvSpPr>
          <p:spPr>
            <a:xfrm>
              <a:off x="4667607" y="3291483"/>
              <a:ext cx="3711535" cy="2187773"/>
            </a:xfrm>
            <a:prstGeom prst="roundRect">
              <a:avLst>
                <a:gd name="adj" fmla="val 3671"/>
              </a:avLst>
            </a:prstGeom>
            <a:solidFill>
              <a:srgbClr val="E2E3E9"/>
            </a:solidFill>
            <a:ln w="7620">
              <a:solidFill>
                <a:srgbClr val="C8C9CF"/>
              </a:solidFill>
              <a:prstDash val="solid"/>
            </a:ln>
          </p:spPr>
          <p:txBody>
            <a:bodyPr/>
            <a:lstStyle/>
            <a:p>
              <a:endParaRPr lang="en-US">
                <a:latin typeface="Alexandria" pitchFamily="2" charset="-78"/>
                <a:cs typeface="Alexandria" pitchFamily="2" charset="-78"/>
              </a:endParaRPr>
            </a:p>
          </p:txBody>
        </p:sp>
        <p:pic>
          <p:nvPicPr>
            <p:cNvPr id="6" name="Image 1" descr="preencoded.png">
              <a:extLst>
                <a:ext uri="{FF2B5EF4-FFF2-40B4-BE49-F238E27FC236}">
                  <a16:creationId xmlns:a16="http://schemas.microsoft.com/office/drawing/2014/main" id="{64D6549D-8171-D5CB-F78F-72678B49FD63}"/>
                </a:ext>
              </a:extLst>
            </p:cNvPr>
            <p:cNvPicPr>
              <a:picLocks noChangeAspect="1"/>
            </p:cNvPicPr>
            <p:nvPr/>
          </p:nvPicPr>
          <p:blipFill>
            <a:blip r:embed="rId3"/>
            <a:stretch>
              <a:fillRect/>
            </a:stretch>
          </p:blipFill>
          <p:spPr>
            <a:xfrm>
              <a:off x="7606665" y="3490317"/>
              <a:ext cx="573643" cy="573643"/>
            </a:xfrm>
            <a:prstGeom prst="rect">
              <a:avLst/>
            </a:prstGeom>
          </p:spPr>
        </p:pic>
        <p:pic>
          <p:nvPicPr>
            <p:cNvPr id="7" name="Image 2" descr="preencoded.png">
              <a:extLst>
                <a:ext uri="{FF2B5EF4-FFF2-40B4-BE49-F238E27FC236}">
                  <a16:creationId xmlns:a16="http://schemas.microsoft.com/office/drawing/2014/main" id="{2654588C-7131-FA3F-2E7E-4F090A648797}"/>
                </a:ext>
              </a:extLst>
            </p:cNvPr>
            <p:cNvPicPr>
              <a:picLocks noChangeAspect="1"/>
            </p:cNvPicPr>
            <p:nvPr/>
          </p:nvPicPr>
          <p:blipFill>
            <a:blip r:embed="rId4"/>
            <a:stretch>
              <a:fillRect/>
            </a:stretch>
          </p:blipFill>
          <p:spPr>
            <a:xfrm>
              <a:off x="7764423" y="3615809"/>
              <a:ext cx="258128" cy="322659"/>
            </a:xfrm>
            <a:prstGeom prst="rect">
              <a:avLst/>
            </a:prstGeom>
          </p:spPr>
        </p:pic>
        <p:sp>
          <p:nvSpPr>
            <p:cNvPr id="8" name="Text 3">
              <a:extLst>
                <a:ext uri="{FF2B5EF4-FFF2-40B4-BE49-F238E27FC236}">
                  <a16:creationId xmlns:a16="http://schemas.microsoft.com/office/drawing/2014/main" id="{3EDAFD18-4654-F7E2-6663-8D3C327CCC66}"/>
                </a:ext>
              </a:extLst>
            </p:cNvPr>
            <p:cNvSpPr/>
            <p:nvPr/>
          </p:nvSpPr>
          <p:spPr>
            <a:xfrm>
              <a:off x="5790128" y="4255175"/>
              <a:ext cx="2390180" cy="298847"/>
            </a:xfrm>
            <a:prstGeom prst="rect">
              <a:avLst/>
            </a:prstGeom>
            <a:noFill/>
            <a:ln/>
          </p:spPr>
          <p:txBody>
            <a:bodyPr wrap="none" lIns="0" tIns="0" rIns="0" bIns="0" rtlCol="0" anchor="t"/>
            <a:lstStyle/>
            <a:p>
              <a:pPr marL="0" indent="0" algn="r" rtl="1">
                <a:lnSpc>
                  <a:spcPts val="2350"/>
                </a:lnSpc>
                <a:buNone/>
              </a:pPr>
              <a:r>
                <a:rPr lang="en-US" dirty="0">
                  <a:solidFill>
                    <a:srgbClr val="5B5F71"/>
                  </a:solidFill>
                  <a:latin typeface="Alexandria" pitchFamily="2" charset="-78"/>
                  <a:ea typeface="Instrument Sans Semi Bold" pitchFamily="34" charset="-122"/>
                  <a:cs typeface="Alexandria" pitchFamily="2" charset="-78"/>
                </a:rPr>
                <a:t>النزاهة العلمية</a:t>
              </a:r>
              <a:endParaRPr lang="en-US" dirty="0">
                <a:latin typeface="Alexandria" pitchFamily="2" charset="-78"/>
                <a:cs typeface="Alexandria" pitchFamily="2" charset="-78"/>
              </a:endParaRPr>
            </a:p>
          </p:txBody>
        </p:sp>
        <p:sp>
          <p:nvSpPr>
            <p:cNvPr id="9" name="Text 4">
              <a:extLst>
                <a:ext uri="{FF2B5EF4-FFF2-40B4-BE49-F238E27FC236}">
                  <a16:creationId xmlns:a16="http://schemas.microsoft.com/office/drawing/2014/main" id="{ADBA0908-A8B2-1F47-704F-557A6D3143FB}"/>
                </a:ext>
              </a:extLst>
            </p:cNvPr>
            <p:cNvSpPr/>
            <p:nvPr/>
          </p:nvSpPr>
          <p:spPr>
            <a:xfrm>
              <a:off x="4866442" y="4668679"/>
              <a:ext cx="3313867" cy="611743"/>
            </a:xfrm>
            <a:prstGeom prst="rect">
              <a:avLst/>
            </a:prstGeom>
            <a:noFill/>
            <a:ln/>
          </p:spPr>
          <p:txBody>
            <a:bodyPr wrap="square" lIns="0" tIns="0" rIns="0" bIns="0" rtlCol="0" anchor="t"/>
            <a:lstStyle/>
            <a:p>
              <a:pPr marL="0" indent="0" algn="r" rtl="1">
                <a:lnSpc>
                  <a:spcPts val="2400"/>
                </a:lnSpc>
                <a:buNone/>
              </a:pPr>
              <a:r>
                <a:rPr lang="en-US" dirty="0">
                  <a:solidFill>
                    <a:srgbClr val="5B5F71"/>
                  </a:solidFill>
                  <a:latin typeface="Alexandria" pitchFamily="2" charset="-78"/>
                  <a:ea typeface="Instrument Sans Medium" pitchFamily="34" charset="-122"/>
                  <a:cs typeface="Alexandria" pitchFamily="2" charset="-78"/>
                </a:rPr>
                <a:t>الالتزام بالصدق والأمانة في جميع مراحل البحث</a:t>
              </a:r>
              <a:endParaRPr lang="en-US" dirty="0">
                <a:latin typeface="Alexandria" pitchFamily="2" charset="-78"/>
                <a:cs typeface="Alexandria" pitchFamily="2" charset="-78"/>
              </a:endParaRPr>
            </a:p>
          </p:txBody>
        </p:sp>
        <p:sp>
          <p:nvSpPr>
            <p:cNvPr id="10" name="Shape 5">
              <a:extLst>
                <a:ext uri="{FF2B5EF4-FFF2-40B4-BE49-F238E27FC236}">
                  <a16:creationId xmlns:a16="http://schemas.microsoft.com/office/drawing/2014/main" id="{6D251F66-68D6-4A3C-92C3-424CE519062F}"/>
                </a:ext>
              </a:extLst>
            </p:cNvPr>
            <p:cNvSpPr/>
            <p:nvPr/>
          </p:nvSpPr>
          <p:spPr>
            <a:xfrm>
              <a:off x="764858" y="3291483"/>
              <a:ext cx="3711535" cy="2187773"/>
            </a:xfrm>
            <a:prstGeom prst="roundRect">
              <a:avLst>
                <a:gd name="adj" fmla="val 3671"/>
              </a:avLst>
            </a:prstGeom>
            <a:solidFill>
              <a:srgbClr val="E2E3E9"/>
            </a:solidFill>
            <a:ln w="7620">
              <a:solidFill>
                <a:srgbClr val="C8C9CF"/>
              </a:solidFill>
              <a:prstDash val="solid"/>
            </a:ln>
          </p:spPr>
          <p:txBody>
            <a:bodyPr/>
            <a:lstStyle/>
            <a:p>
              <a:endParaRPr lang="en-US">
                <a:latin typeface="Alexandria" pitchFamily="2" charset="-78"/>
                <a:cs typeface="Alexandria" pitchFamily="2" charset="-78"/>
              </a:endParaRPr>
            </a:p>
          </p:txBody>
        </p:sp>
        <p:pic>
          <p:nvPicPr>
            <p:cNvPr id="11" name="Image 3" descr="preencoded.png">
              <a:extLst>
                <a:ext uri="{FF2B5EF4-FFF2-40B4-BE49-F238E27FC236}">
                  <a16:creationId xmlns:a16="http://schemas.microsoft.com/office/drawing/2014/main" id="{12AE219E-1EB2-4A1C-3DF8-702761F70926}"/>
                </a:ext>
              </a:extLst>
            </p:cNvPr>
            <p:cNvPicPr>
              <a:picLocks noChangeAspect="1"/>
            </p:cNvPicPr>
            <p:nvPr/>
          </p:nvPicPr>
          <p:blipFill>
            <a:blip r:embed="rId5"/>
            <a:stretch>
              <a:fillRect/>
            </a:stretch>
          </p:blipFill>
          <p:spPr>
            <a:xfrm>
              <a:off x="3703915" y="3490317"/>
              <a:ext cx="573643" cy="573643"/>
            </a:xfrm>
            <a:prstGeom prst="rect">
              <a:avLst/>
            </a:prstGeom>
          </p:spPr>
        </p:pic>
        <p:pic>
          <p:nvPicPr>
            <p:cNvPr id="12" name="Image 4" descr="preencoded.png">
              <a:extLst>
                <a:ext uri="{FF2B5EF4-FFF2-40B4-BE49-F238E27FC236}">
                  <a16:creationId xmlns:a16="http://schemas.microsoft.com/office/drawing/2014/main" id="{9AED451C-12A4-CFC8-50FA-3AB38020EA0B}"/>
                </a:ext>
              </a:extLst>
            </p:cNvPr>
            <p:cNvPicPr>
              <a:picLocks noChangeAspect="1"/>
            </p:cNvPicPr>
            <p:nvPr/>
          </p:nvPicPr>
          <p:blipFill>
            <a:blip r:embed="rId6"/>
            <a:stretch>
              <a:fillRect/>
            </a:stretch>
          </p:blipFill>
          <p:spPr>
            <a:xfrm>
              <a:off x="3861673" y="3615809"/>
              <a:ext cx="258128" cy="322659"/>
            </a:xfrm>
            <a:prstGeom prst="rect">
              <a:avLst/>
            </a:prstGeom>
          </p:spPr>
        </p:pic>
        <p:sp>
          <p:nvSpPr>
            <p:cNvPr id="13" name="Text 6">
              <a:extLst>
                <a:ext uri="{FF2B5EF4-FFF2-40B4-BE49-F238E27FC236}">
                  <a16:creationId xmlns:a16="http://schemas.microsoft.com/office/drawing/2014/main" id="{EC4BCD50-5A46-82FA-A071-E1DEECC7307E}"/>
                </a:ext>
              </a:extLst>
            </p:cNvPr>
            <p:cNvSpPr/>
            <p:nvPr/>
          </p:nvSpPr>
          <p:spPr>
            <a:xfrm>
              <a:off x="1887379" y="4255175"/>
              <a:ext cx="2390180" cy="298847"/>
            </a:xfrm>
            <a:prstGeom prst="rect">
              <a:avLst/>
            </a:prstGeom>
            <a:noFill/>
            <a:ln/>
          </p:spPr>
          <p:txBody>
            <a:bodyPr wrap="none" lIns="0" tIns="0" rIns="0" bIns="0" rtlCol="0" anchor="t"/>
            <a:lstStyle/>
            <a:p>
              <a:pPr marL="0" indent="0" algn="r" rtl="1">
                <a:lnSpc>
                  <a:spcPts val="2350"/>
                </a:lnSpc>
                <a:buNone/>
              </a:pPr>
              <a:r>
                <a:rPr lang="en-US" dirty="0">
                  <a:solidFill>
                    <a:srgbClr val="5B5F71"/>
                  </a:solidFill>
                  <a:latin typeface="Alexandria" pitchFamily="2" charset="-78"/>
                  <a:ea typeface="Instrument Sans Semi Bold" pitchFamily="34" charset="-122"/>
                  <a:cs typeface="Alexandria" pitchFamily="2" charset="-78"/>
                </a:rPr>
                <a:t>السرية والخصوصية</a:t>
              </a:r>
              <a:endParaRPr lang="en-US" dirty="0">
                <a:latin typeface="Alexandria" pitchFamily="2" charset="-78"/>
                <a:cs typeface="Alexandria" pitchFamily="2" charset="-78"/>
              </a:endParaRPr>
            </a:p>
          </p:txBody>
        </p:sp>
        <p:sp>
          <p:nvSpPr>
            <p:cNvPr id="14" name="Text 7">
              <a:extLst>
                <a:ext uri="{FF2B5EF4-FFF2-40B4-BE49-F238E27FC236}">
                  <a16:creationId xmlns:a16="http://schemas.microsoft.com/office/drawing/2014/main" id="{9CBBD8C5-EEB8-F875-A730-F8EB9836CC95}"/>
                </a:ext>
              </a:extLst>
            </p:cNvPr>
            <p:cNvSpPr/>
            <p:nvPr/>
          </p:nvSpPr>
          <p:spPr>
            <a:xfrm>
              <a:off x="963692" y="4668678"/>
              <a:ext cx="3313867" cy="689253"/>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Medium" pitchFamily="34" charset="-122"/>
                  <a:cs typeface="Alexandria" pitchFamily="2" charset="-78"/>
                </a:rPr>
                <a:t>حماية هوية المشاركين والمعلومات الحساسة</a:t>
              </a:r>
              <a:endParaRPr lang="en-US" dirty="0">
                <a:latin typeface="Alexandria" pitchFamily="2" charset="-78"/>
                <a:cs typeface="Alexandria" pitchFamily="2" charset="-78"/>
              </a:endParaRPr>
            </a:p>
          </p:txBody>
        </p:sp>
        <p:sp>
          <p:nvSpPr>
            <p:cNvPr id="15" name="Shape 8">
              <a:extLst>
                <a:ext uri="{FF2B5EF4-FFF2-40B4-BE49-F238E27FC236}">
                  <a16:creationId xmlns:a16="http://schemas.microsoft.com/office/drawing/2014/main" id="{5458D591-8E9C-09BA-34D5-2123223AF49E}"/>
                </a:ext>
              </a:extLst>
            </p:cNvPr>
            <p:cNvSpPr/>
            <p:nvPr/>
          </p:nvSpPr>
          <p:spPr>
            <a:xfrm>
              <a:off x="764858" y="5670471"/>
              <a:ext cx="7614285" cy="1881902"/>
            </a:xfrm>
            <a:prstGeom prst="roundRect">
              <a:avLst>
                <a:gd name="adj" fmla="val 4268"/>
              </a:avLst>
            </a:prstGeom>
            <a:solidFill>
              <a:srgbClr val="E2E3E9"/>
            </a:solidFill>
            <a:ln w="7620">
              <a:solidFill>
                <a:srgbClr val="C8C9CF"/>
              </a:solidFill>
              <a:prstDash val="solid"/>
            </a:ln>
          </p:spPr>
          <p:txBody>
            <a:bodyPr/>
            <a:lstStyle/>
            <a:p>
              <a:endParaRPr lang="en-US">
                <a:latin typeface="Alexandria" pitchFamily="2" charset="-78"/>
                <a:cs typeface="Alexandria" pitchFamily="2" charset="-78"/>
              </a:endParaRPr>
            </a:p>
          </p:txBody>
        </p:sp>
        <p:pic>
          <p:nvPicPr>
            <p:cNvPr id="16" name="Image 5" descr="preencoded.png">
              <a:extLst>
                <a:ext uri="{FF2B5EF4-FFF2-40B4-BE49-F238E27FC236}">
                  <a16:creationId xmlns:a16="http://schemas.microsoft.com/office/drawing/2014/main" id="{2788EC1B-9F74-7F4D-020F-AEC4EA36A817}"/>
                </a:ext>
              </a:extLst>
            </p:cNvPr>
            <p:cNvPicPr>
              <a:picLocks noChangeAspect="1"/>
            </p:cNvPicPr>
            <p:nvPr/>
          </p:nvPicPr>
          <p:blipFill>
            <a:blip r:embed="rId7"/>
            <a:stretch>
              <a:fillRect/>
            </a:stretch>
          </p:blipFill>
          <p:spPr>
            <a:xfrm>
              <a:off x="7606665" y="5869305"/>
              <a:ext cx="573643" cy="573643"/>
            </a:xfrm>
            <a:prstGeom prst="rect">
              <a:avLst/>
            </a:prstGeom>
          </p:spPr>
        </p:pic>
        <p:pic>
          <p:nvPicPr>
            <p:cNvPr id="17" name="Image 6" descr="preencoded.png">
              <a:extLst>
                <a:ext uri="{FF2B5EF4-FFF2-40B4-BE49-F238E27FC236}">
                  <a16:creationId xmlns:a16="http://schemas.microsoft.com/office/drawing/2014/main" id="{1DF022EA-E74E-12C2-70DB-AE9FA534901D}"/>
                </a:ext>
              </a:extLst>
            </p:cNvPr>
            <p:cNvPicPr>
              <a:picLocks noChangeAspect="1"/>
            </p:cNvPicPr>
            <p:nvPr/>
          </p:nvPicPr>
          <p:blipFill>
            <a:blip r:embed="rId8"/>
            <a:stretch>
              <a:fillRect/>
            </a:stretch>
          </p:blipFill>
          <p:spPr>
            <a:xfrm>
              <a:off x="7764423" y="5994797"/>
              <a:ext cx="258128" cy="322659"/>
            </a:xfrm>
            <a:prstGeom prst="rect">
              <a:avLst/>
            </a:prstGeom>
          </p:spPr>
        </p:pic>
        <p:sp>
          <p:nvSpPr>
            <p:cNvPr id="19" name="Text 9">
              <a:extLst>
                <a:ext uri="{FF2B5EF4-FFF2-40B4-BE49-F238E27FC236}">
                  <a16:creationId xmlns:a16="http://schemas.microsoft.com/office/drawing/2014/main" id="{1AD098BB-432A-E496-271E-C42CD7F61193}"/>
                </a:ext>
              </a:extLst>
            </p:cNvPr>
            <p:cNvSpPr/>
            <p:nvPr/>
          </p:nvSpPr>
          <p:spPr>
            <a:xfrm>
              <a:off x="5790128" y="6634162"/>
              <a:ext cx="2390180" cy="298847"/>
            </a:xfrm>
            <a:prstGeom prst="rect">
              <a:avLst/>
            </a:prstGeom>
            <a:noFill/>
            <a:ln/>
          </p:spPr>
          <p:txBody>
            <a:bodyPr wrap="none" lIns="0" tIns="0" rIns="0" bIns="0" rtlCol="0" anchor="t"/>
            <a:lstStyle/>
            <a:p>
              <a:pPr marL="0" indent="0" algn="r" rtl="1">
                <a:lnSpc>
                  <a:spcPts val="2350"/>
                </a:lnSpc>
                <a:buNone/>
              </a:pPr>
              <a:r>
                <a:rPr lang="en-US" dirty="0">
                  <a:solidFill>
                    <a:srgbClr val="5B5F71"/>
                  </a:solidFill>
                  <a:latin typeface="Alexandria" pitchFamily="2" charset="-78"/>
                  <a:ea typeface="Instrument Sans Semi Bold" pitchFamily="34" charset="-122"/>
                  <a:cs typeface="Alexandria" pitchFamily="2" charset="-78"/>
                </a:rPr>
                <a:t>الموافقة المستنيرة</a:t>
              </a:r>
              <a:endParaRPr lang="en-US" dirty="0">
                <a:latin typeface="Alexandria" pitchFamily="2" charset="-78"/>
                <a:cs typeface="Alexandria" pitchFamily="2" charset="-78"/>
              </a:endParaRPr>
            </a:p>
          </p:txBody>
        </p:sp>
        <p:sp>
          <p:nvSpPr>
            <p:cNvPr id="20" name="Text 10">
              <a:extLst>
                <a:ext uri="{FF2B5EF4-FFF2-40B4-BE49-F238E27FC236}">
                  <a16:creationId xmlns:a16="http://schemas.microsoft.com/office/drawing/2014/main" id="{CB2DE6DB-099F-892B-6C3F-A552AB2F4F40}"/>
                </a:ext>
              </a:extLst>
            </p:cNvPr>
            <p:cNvSpPr/>
            <p:nvPr/>
          </p:nvSpPr>
          <p:spPr>
            <a:xfrm>
              <a:off x="963692" y="7047667"/>
              <a:ext cx="7216616" cy="305872"/>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Medium" pitchFamily="34" charset="-122"/>
                  <a:cs typeface="Alexandria" pitchFamily="2" charset="-78"/>
                </a:rPr>
                <a:t>الحصول على موافقة واعية من جميع المشاركين</a:t>
              </a:r>
              <a:endParaRPr lang="en-US" dirty="0">
                <a:latin typeface="Alexandria" pitchFamily="2" charset="-78"/>
                <a:cs typeface="Alexandria" pitchFamily="2" charset="-78"/>
              </a:endParaRPr>
            </a:p>
          </p:txBody>
        </p:sp>
      </p:grpSp>
      <p:sp>
        <p:nvSpPr>
          <p:cNvPr id="21" name="Text 0">
            <a:extLst>
              <a:ext uri="{FF2B5EF4-FFF2-40B4-BE49-F238E27FC236}">
                <a16:creationId xmlns:a16="http://schemas.microsoft.com/office/drawing/2014/main" id="{10F006A9-3D6E-064A-1DBC-7842935100DA}"/>
              </a:ext>
            </a:extLst>
          </p:cNvPr>
          <p:cNvSpPr/>
          <p:nvPr/>
        </p:nvSpPr>
        <p:spPr>
          <a:xfrm>
            <a:off x="3985777" y="18006"/>
            <a:ext cx="4108226" cy="525391"/>
          </a:xfrm>
          <a:prstGeom prst="rect">
            <a:avLst/>
          </a:prstGeom>
          <a:noFill/>
          <a:ln/>
        </p:spPr>
        <p:txBody>
          <a:bodyPr wrap="square" lIns="0" tIns="0" rIns="0" bIns="0" rtlCol="0" anchor="t"/>
          <a:lstStyle/>
          <a:p>
            <a:pPr marL="0" indent="0" algn="r" rtl="1">
              <a:lnSpc>
                <a:spcPts val="4700"/>
              </a:lnSpc>
              <a:buNone/>
            </a:pPr>
            <a:r>
              <a:rPr lang="en-US" sz="2000" b="1">
                <a:latin typeface="Alexandria" pitchFamily="2" charset="-78"/>
                <a:ea typeface="Instrument Sans Semi Bold" pitchFamily="34" charset="-122"/>
                <a:cs typeface="Alexandria" pitchFamily="2" charset="-78"/>
              </a:rPr>
              <a:t>المبادئ </a:t>
            </a:r>
            <a:r>
              <a:rPr lang="ar-EG" sz="2000" b="1">
                <a:latin typeface="Alexandria" pitchFamily="2" charset="-78"/>
                <a:ea typeface="Instrument Sans Semi Bold" pitchFamily="34" charset="-122"/>
                <a:cs typeface="Alexandria" pitchFamily="2" charset="-78"/>
              </a:rPr>
              <a:t>الأخلاقية للبحث العلمي</a:t>
            </a:r>
            <a:endParaRPr lang="en-US" sz="2000" b="1" dirty="0">
              <a:latin typeface="Alexandria" pitchFamily="2" charset="-78"/>
              <a:cs typeface="Alexandria"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D5D3E1-0815-8987-4668-C55638FA59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634BFF-75BD-CEAF-5FBD-0F3C0187EE91}"/>
              </a:ext>
            </a:extLst>
          </p:cNvPr>
          <p:cNvSpPr/>
          <p:nvPr/>
        </p:nvSpPr>
        <p:spPr>
          <a:xfrm>
            <a:off x="2362829" y="67899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52228AE-E241-B8B7-B3F8-BB426A702B32}"/>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5C6C232-FC77-EE18-A8CE-BB868D0CEF93}"/>
              </a:ext>
            </a:extLst>
          </p:cNvPr>
          <p:cNvSpPr/>
          <p:nvPr/>
        </p:nvSpPr>
        <p:spPr>
          <a:xfrm>
            <a:off x="356840" y="984918"/>
            <a:ext cx="11411914" cy="5194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E792B3-6478-7F6E-3DDC-87AB38447C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 0">
            <a:extLst>
              <a:ext uri="{FF2B5EF4-FFF2-40B4-BE49-F238E27FC236}">
                <a16:creationId xmlns:a16="http://schemas.microsoft.com/office/drawing/2014/main" id="{25FB4CBC-CACE-249B-9B2B-94DFE315A314}"/>
              </a:ext>
            </a:extLst>
          </p:cNvPr>
          <p:cNvSpPr/>
          <p:nvPr/>
        </p:nvSpPr>
        <p:spPr>
          <a:xfrm>
            <a:off x="3985777" y="18006"/>
            <a:ext cx="4108226" cy="525391"/>
          </a:xfrm>
          <a:prstGeom prst="rect">
            <a:avLst/>
          </a:prstGeom>
          <a:noFill/>
          <a:ln/>
        </p:spPr>
        <p:txBody>
          <a:bodyPr wrap="square" lIns="0" tIns="0" rIns="0" bIns="0" rtlCol="0" anchor="t"/>
          <a:lstStyle/>
          <a:p>
            <a:pPr marL="0" indent="0" algn="r" rtl="1">
              <a:lnSpc>
                <a:spcPts val="4700"/>
              </a:lnSpc>
              <a:buNone/>
            </a:pPr>
            <a:r>
              <a:rPr lang="en-US" sz="2000" b="1">
                <a:latin typeface="Alexandria" pitchFamily="2" charset="-78"/>
                <a:ea typeface="Instrument Sans Semi Bold" pitchFamily="34" charset="-122"/>
                <a:cs typeface="Alexandria" pitchFamily="2" charset="-78"/>
              </a:rPr>
              <a:t>المبادئ </a:t>
            </a:r>
            <a:r>
              <a:rPr lang="ar-EG" sz="2000" b="1">
                <a:latin typeface="Alexandria" pitchFamily="2" charset="-78"/>
                <a:ea typeface="Instrument Sans Semi Bold" pitchFamily="34" charset="-122"/>
                <a:cs typeface="Alexandria" pitchFamily="2" charset="-78"/>
              </a:rPr>
              <a:t>الأخلاقية للبحث العلمي</a:t>
            </a:r>
            <a:endParaRPr lang="en-US" sz="2000" b="1" dirty="0">
              <a:latin typeface="Alexandria" pitchFamily="2" charset="-78"/>
              <a:cs typeface="Alexandria" pitchFamily="2" charset="-78"/>
            </a:endParaRPr>
          </a:p>
        </p:txBody>
      </p:sp>
      <p:grpSp>
        <p:nvGrpSpPr>
          <p:cNvPr id="22" name="Group 21">
            <a:extLst>
              <a:ext uri="{FF2B5EF4-FFF2-40B4-BE49-F238E27FC236}">
                <a16:creationId xmlns:a16="http://schemas.microsoft.com/office/drawing/2014/main" id="{DFFCA2C7-3B8F-1C36-C4D2-A927CA95AB77}"/>
              </a:ext>
            </a:extLst>
          </p:cNvPr>
          <p:cNvGrpSpPr/>
          <p:nvPr/>
        </p:nvGrpSpPr>
        <p:grpSpPr>
          <a:xfrm>
            <a:off x="609850" y="3429000"/>
            <a:ext cx="10905893" cy="2397512"/>
            <a:chOff x="793909" y="4584383"/>
            <a:chExt cx="13065561" cy="2668187"/>
          </a:xfrm>
        </p:grpSpPr>
        <p:sp>
          <p:nvSpPr>
            <p:cNvPr id="24" name="Shape 1">
              <a:extLst>
                <a:ext uri="{FF2B5EF4-FFF2-40B4-BE49-F238E27FC236}">
                  <a16:creationId xmlns:a16="http://schemas.microsoft.com/office/drawing/2014/main" id="{334F2A23-036D-DA08-56E4-CDD9AD1ADB5C}"/>
                </a:ext>
              </a:extLst>
            </p:cNvPr>
            <p:cNvSpPr/>
            <p:nvPr/>
          </p:nvSpPr>
          <p:spPr>
            <a:xfrm>
              <a:off x="9621322" y="4584383"/>
              <a:ext cx="4215289" cy="2668187"/>
            </a:xfrm>
            <a:prstGeom prst="roundRect">
              <a:avLst>
                <a:gd name="adj" fmla="val 4462"/>
              </a:avLst>
            </a:prstGeom>
            <a:solidFill>
              <a:srgbClr val="FFFFFF">
                <a:alpha val="95000"/>
              </a:srgbClr>
            </a:solidFill>
            <a:ln w="22860">
              <a:solidFill>
                <a:srgbClr val="C8C9CF"/>
              </a:solidFill>
              <a:prstDash val="solid"/>
            </a:ln>
          </p:spPr>
          <p:txBody>
            <a:bodyPr/>
            <a:lstStyle/>
            <a:p>
              <a:pPr algn="just"/>
              <a:endParaRPr lang="en-US" sz="1600">
                <a:latin typeface="Alexandria" pitchFamily="2" charset="-78"/>
                <a:cs typeface="Alexandria" pitchFamily="2" charset="-78"/>
              </a:endParaRPr>
            </a:p>
          </p:txBody>
        </p:sp>
        <p:pic>
          <p:nvPicPr>
            <p:cNvPr id="26" name="Image 1" descr="preencoded.png">
              <a:extLst>
                <a:ext uri="{FF2B5EF4-FFF2-40B4-BE49-F238E27FC236}">
                  <a16:creationId xmlns:a16="http://schemas.microsoft.com/office/drawing/2014/main" id="{3AC681D9-1051-68A3-F8D1-4F83F83764D9}"/>
                </a:ext>
              </a:extLst>
            </p:cNvPr>
            <p:cNvPicPr>
              <a:picLocks noChangeAspect="1"/>
            </p:cNvPicPr>
            <p:nvPr/>
          </p:nvPicPr>
          <p:blipFill>
            <a:blip r:embed="rId3"/>
            <a:stretch>
              <a:fillRect/>
            </a:stretch>
          </p:blipFill>
          <p:spPr>
            <a:xfrm>
              <a:off x="13768030" y="4584383"/>
              <a:ext cx="91440" cy="2459355"/>
            </a:xfrm>
            <a:prstGeom prst="rect">
              <a:avLst/>
            </a:prstGeom>
          </p:spPr>
        </p:pic>
        <p:sp>
          <p:nvSpPr>
            <p:cNvPr id="27" name="Text 2">
              <a:extLst>
                <a:ext uri="{FF2B5EF4-FFF2-40B4-BE49-F238E27FC236}">
                  <a16:creationId xmlns:a16="http://schemas.microsoft.com/office/drawing/2014/main" id="{349AA22C-B0E7-8ADB-C671-6204A5680F04}"/>
                </a:ext>
              </a:extLst>
            </p:cNvPr>
            <p:cNvSpPr/>
            <p:nvPr/>
          </p:nvSpPr>
          <p:spPr>
            <a:xfrm>
              <a:off x="10780633" y="4805601"/>
              <a:ext cx="2766179"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عدم الإضرار (Do No Harm)</a:t>
              </a:r>
              <a:endParaRPr lang="en-US" sz="1600" dirty="0">
                <a:latin typeface="Alexandria" pitchFamily="2" charset="-78"/>
                <a:cs typeface="Alexandria" pitchFamily="2" charset="-78"/>
              </a:endParaRPr>
            </a:p>
          </p:txBody>
        </p:sp>
        <p:sp>
          <p:nvSpPr>
            <p:cNvPr id="28" name="Text 3">
              <a:extLst>
                <a:ext uri="{FF2B5EF4-FFF2-40B4-BE49-F238E27FC236}">
                  <a16:creationId xmlns:a16="http://schemas.microsoft.com/office/drawing/2014/main" id="{5BA2D735-D2F6-BB83-7332-E393C5F44695}"/>
                </a:ext>
              </a:extLst>
            </p:cNvPr>
            <p:cNvSpPr/>
            <p:nvPr/>
          </p:nvSpPr>
          <p:spPr>
            <a:xfrm>
              <a:off x="9842540" y="5234821"/>
              <a:ext cx="3704273" cy="1587698"/>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يجب على الباحث ضمان عدم تعرض المشاركين لأي ضرر جسدي أو نفسي أو اجتماعي نتيجة مشاركتهم في البحث. يتضمن ذلك تجنب الأسئلة التي قد تسبب إحراجاً أو ضيقاً للمشاركين.</a:t>
              </a:r>
              <a:endParaRPr lang="en-US" sz="1600" dirty="0">
                <a:latin typeface="Alexandria" pitchFamily="2" charset="-78"/>
                <a:cs typeface="Alexandria" pitchFamily="2" charset="-78"/>
              </a:endParaRPr>
            </a:p>
          </p:txBody>
        </p:sp>
        <p:sp>
          <p:nvSpPr>
            <p:cNvPr id="29" name="Shape 4">
              <a:extLst>
                <a:ext uri="{FF2B5EF4-FFF2-40B4-BE49-F238E27FC236}">
                  <a16:creationId xmlns:a16="http://schemas.microsoft.com/office/drawing/2014/main" id="{9DCFD9CD-2500-979C-3625-4764089BA204}"/>
                </a:ext>
              </a:extLst>
            </p:cNvPr>
            <p:cNvSpPr/>
            <p:nvPr/>
          </p:nvSpPr>
          <p:spPr>
            <a:xfrm>
              <a:off x="5207556" y="4584383"/>
              <a:ext cx="4215408" cy="2668187"/>
            </a:xfrm>
            <a:prstGeom prst="roundRect">
              <a:avLst>
                <a:gd name="adj" fmla="val 4462"/>
              </a:avLst>
            </a:prstGeom>
            <a:solidFill>
              <a:srgbClr val="FFFFFF">
                <a:alpha val="95000"/>
              </a:srgbClr>
            </a:solidFill>
            <a:ln w="22860">
              <a:solidFill>
                <a:srgbClr val="C8C9CF"/>
              </a:solidFill>
              <a:prstDash val="solid"/>
            </a:ln>
          </p:spPr>
          <p:txBody>
            <a:bodyPr/>
            <a:lstStyle/>
            <a:p>
              <a:pPr algn="just"/>
              <a:endParaRPr lang="en-US" sz="1600">
                <a:latin typeface="Alexandria" pitchFamily="2" charset="-78"/>
                <a:cs typeface="Alexandria" pitchFamily="2" charset="-78"/>
              </a:endParaRPr>
            </a:p>
          </p:txBody>
        </p:sp>
        <p:pic>
          <p:nvPicPr>
            <p:cNvPr id="30" name="Image 2" descr="preencoded.png">
              <a:extLst>
                <a:ext uri="{FF2B5EF4-FFF2-40B4-BE49-F238E27FC236}">
                  <a16:creationId xmlns:a16="http://schemas.microsoft.com/office/drawing/2014/main" id="{293910EC-A0EB-E149-1323-2E1EE7557DB8}"/>
                </a:ext>
              </a:extLst>
            </p:cNvPr>
            <p:cNvPicPr>
              <a:picLocks noChangeAspect="1"/>
            </p:cNvPicPr>
            <p:nvPr/>
          </p:nvPicPr>
          <p:blipFill>
            <a:blip r:embed="rId3"/>
            <a:stretch>
              <a:fillRect/>
            </a:stretch>
          </p:blipFill>
          <p:spPr>
            <a:xfrm>
              <a:off x="9354383" y="4584383"/>
              <a:ext cx="91440" cy="2459355"/>
            </a:xfrm>
            <a:prstGeom prst="rect">
              <a:avLst/>
            </a:prstGeom>
          </p:spPr>
        </p:pic>
        <p:sp>
          <p:nvSpPr>
            <p:cNvPr id="31" name="Text 5">
              <a:extLst>
                <a:ext uri="{FF2B5EF4-FFF2-40B4-BE49-F238E27FC236}">
                  <a16:creationId xmlns:a16="http://schemas.microsoft.com/office/drawing/2014/main" id="{DE6394D0-00E3-2BB9-E1CD-FCB7B1357DDD}"/>
                </a:ext>
              </a:extLst>
            </p:cNvPr>
            <p:cNvSpPr/>
            <p:nvPr/>
          </p:nvSpPr>
          <p:spPr>
            <a:xfrm>
              <a:off x="6652260" y="4805601"/>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الفائدة المتوازنة</a:t>
              </a:r>
              <a:endParaRPr lang="en-US" sz="1600" dirty="0">
                <a:latin typeface="Alexandria" pitchFamily="2" charset="-78"/>
                <a:cs typeface="Alexandria" pitchFamily="2" charset="-78"/>
              </a:endParaRPr>
            </a:p>
          </p:txBody>
        </p:sp>
        <p:sp>
          <p:nvSpPr>
            <p:cNvPr id="32" name="Text 6">
              <a:extLst>
                <a:ext uri="{FF2B5EF4-FFF2-40B4-BE49-F238E27FC236}">
                  <a16:creationId xmlns:a16="http://schemas.microsoft.com/office/drawing/2014/main" id="{C033E65F-975F-154F-B486-ED99FF3EEF96}"/>
                </a:ext>
              </a:extLst>
            </p:cNvPr>
            <p:cNvSpPr/>
            <p:nvPr/>
          </p:nvSpPr>
          <p:spPr>
            <a:xfrm>
              <a:off x="5428774" y="5234821"/>
              <a:ext cx="3704392"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يجب أن تتجاوز الفوائد المتوقعة من البحث المخاطر المحتملة. هذا المبدأ يتطلب تقييماً دقيقاً لتكلفة-فائدة البحث قبل البدء في تنفيذه.</a:t>
              </a:r>
              <a:endParaRPr lang="en-US" sz="1600" dirty="0">
                <a:latin typeface="Alexandria" pitchFamily="2" charset="-78"/>
                <a:cs typeface="Alexandria" pitchFamily="2" charset="-78"/>
              </a:endParaRPr>
            </a:p>
          </p:txBody>
        </p:sp>
        <p:sp>
          <p:nvSpPr>
            <p:cNvPr id="33" name="Shape 7">
              <a:extLst>
                <a:ext uri="{FF2B5EF4-FFF2-40B4-BE49-F238E27FC236}">
                  <a16:creationId xmlns:a16="http://schemas.microsoft.com/office/drawing/2014/main" id="{F0A81BC3-088E-D305-ABEA-B9DCD0476BB1}"/>
                </a:ext>
              </a:extLst>
            </p:cNvPr>
            <p:cNvSpPr/>
            <p:nvPr/>
          </p:nvSpPr>
          <p:spPr>
            <a:xfrm>
              <a:off x="793909" y="4584383"/>
              <a:ext cx="4215289" cy="2668187"/>
            </a:xfrm>
            <a:prstGeom prst="roundRect">
              <a:avLst>
                <a:gd name="adj" fmla="val 4462"/>
              </a:avLst>
            </a:prstGeom>
            <a:solidFill>
              <a:srgbClr val="FFFFFF">
                <a:alpha val="95000"/>
              </a:srgbClr>
            </a:solidFill>
            <a:ln w="22860">
              <a:solidFill>
                <a:srgbClr val="C8C9CF"/>
              </a:solidFill>
              <a:prstDash val="solid"/>
            </a:ln>
          </p:spPr>
          <p:txBody>
            <a:bodyPr/>
            <a:lstStyle/>
            <a:p>
              <a:pPr algn="just"/>
              <a:endParaRPr lang="en-US" sz="1600">
                <a:latin typeface="Alexandria" pitchFamily="2" charset="-78"/>
                <a:cs typeface="Alexandria" pitchFamily="2" charset="-78"/>
              </a:endParaRPr>
            </a:p>
          </p:txBody>
        </p:sp>
        <p:pic>
          <p:nvPicPr>
            <p:cNvPr id="34" name="Image 3" descr="preencoded.png">
              <a:extLst>
                <a:ext uri="{FF2B5EF4-FFF2-40B4-BE49-F238E27FC236}">
                  <a16:creationId xmlns:a16="http://schemas.microsoft.com/office/drawing/2014/main" id="{25E44E10-08C6-6325-388B-1286F64E4213}"/>
                </a:ext>
              </a:extLst>
            </p:cNvPr>
            <p:cNvPicPr>
              <a:picLocks noChangeAspect="1"/>
            </p:cNvPicPr>
            <p:nvPr/>
          </p:nvPicPr>
          <p:blipFill>
            <a:blip r:embed="rId3"/>
            <a:stretch>
              <a:fillRect/>
            </a:stretch>
          </p:blipFill>
          <p:spPr>
            <a:xfrm>
              <a:off x="4940618" y="4584383"/>
              <a:ext cx="91440" cy="2459355"/>
            </a:xfrm>
            <a:prstGeom prst="rect">
              <a:avLst/>
            </a:prstGeom>
          </p:spPr>
        </p:pic>
        <p:sp>
          <p:nvSpPr>
            <p:cNvPr id="35" name="Text 8">
              <a:extLst>
                <a:ext uri="{FF2B5EF4-FFF2-40B4-BE49-F238E27FC236}">
                  <a16:creationId xmlns:a16="http://schemas.microsoft.com/office/drawing/2014/main" id="{C9B813D7-36CE-69E4-B9E6-11835EEDDC57}"/>
                </a:ext>
              </a:extLst>
            </p:cNvPr>
            <p:cNvSpPr/>
            <p:nvPr/>
          </p:nvSpPr>
          <p:spPr>
            <a:xfrm>
              <a:off x="2238494" y="4805601"/>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العدالة في الاختيار</a:t>
              </a:r>
              <a:endParaRPr lang="en-US" sz="1600" dirty="0">
                <a:latin typeface="Alexandria" pitchFamily="2" charset="-78"/>
                <a:cs typeface="Alexandria" pitchFamily="2" charset="-78"/>
              </a:endParaRPr>
            </a:p>
          </p:txBody>
        </p:sp>
        <p:sp>
          <p:nvSpPr>
            <p:cNvPr id="36" name="Text 9">
              <a:extLst>
                <a:ext uri="{FF2B5EF4-FFF2-40B4-BE49-F238E27FC236}">
                  <a16:creationId xmlns:a16="http://schemas.microsoft.com/office/drawing/2014/main" id="{EA991793-41A3-BC63-6562-9CE7308C91A7}"/>
                </a:ext>
              </a:extLst>
            </p:cNvPr>
            <p:cNvSpPr/>
            <p:nvPr/>
          </p:nvSpPr>
          <p:spPr>
            <a:xfrm>
              <a:off x="1015127" y="5234821"/>
              <a:ext cx="3704273"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ضمان التوزيع العادل للمخاطر والفوائد بين مختلف فئات المجتمع، وعدم استغلال الفئات الضعيفة أو المهمشة في البحث.</a:t>
              </a:r>
              <a:endParaRPr lang="en-US" sz="1600" dirty="0">
                <a:latin typeface="Alexandria" pitchFamily="2" charset="-78"/>
                <a:cs typeface="Alexandria" pitchFamily="2" charset="-78"/>
              </a:endParaRPr>
            </a:p>
          </p:txBody>
        </p:sp>
      </p:grpSp>
      <p:pic>
        <p:nvPicPr>
          <p:cNvPr id="37" name="Image 0" descr="preencoded.png">
            <a:extLst>
              <a:ext uri="{FF2B5EF4-FFF2-40B4-BE49-F238E27FC236}">
                <a16:creationId xmlns:a16="http://schemas.microsoft.com/office/drawing/2014/main" id="{0DEE5E8E-9468-2484-10A9-6909845D091D}"/>
              </a:ext>
            </a:extLst>
          </p:cNvPr>
          <p:cNvPicPr>
            <a:picLocks noChangeAspect="1"/>
          </p:cNvPicPr>
          <p:nvPr/>
        </p:nvPicPr>
        <p:blipFill>
          <a:blip r:embed="rId4"/>
          <a:stretch>
            <a:fillRect/>
          </a:stretch>
        </p:blipFill>
        <p:spPr>
          <a:xfrm>
            <a:off x="408382" y="1127850"/>
            <a:ext cx="11263162" cy="18239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935010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E5296C-421A-7929-58D9-F6AD7A5D48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49727A-79B2-04CC-98DB-DA419175F0CD}"/>
              </a:ext>
            </a:extLst>
          </p:cNvPr>
          <p:cNvSpPr/>
          <p:nvPr/>
        </p:nvSpPr>
        <p:spPr>
          <a:xfrm>
            <a:off x="2362829" y="67899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F251385-AC61-C647-BF34-B11FBAAF2974}"/>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9BC05FC-BABC-D2D8-3F6D-3B83B50BEBA8}"/>
              </a:ext>
            </a:extLst>
          </p:cNvPr>
          <p:cNvSpPr/>
          <p:nvPr/>
        </p:nvSpPr>
        <p:spPr>
          <a:xfrm>
            <a:off x="409868" y="935478"/>
            <a:ext cx="11411914" cy="5509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DCF114-5B1A-C344-C82B-11C51742AC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 0">
            <a:extLst>
              <a:ext uri="{FF2B5EF4-FFF2-40B4-BE49-F238E27FC236}">
                <a16:creationId xmlns:a16="http://schemas.microsoft.com/office/drawing/2014/main" id="{92A17600-CAB7-7140-141A-6433D4C3ACB9}"/>
              </a:ext>
            </a:extLst>
          </p:cNvPr>
          <p:cNvSpPr/>
          <p:nvPr/>
        </p:nvSpPr>
        <p:spPr>
          <a:xfrm>
            <a:off x="3985777" y="18006"/>
            <a:ext cx="4108226" cy="525391"/>
          </a:xfrm>
          <a:prstGeom prst="rect">
            <a:avLst/>
          </a:prstGeom>
          <a:noFill/>
          <a:ln/>
        </p:spPr>
        <p:txBody>
          <a:bodyPr wrap="square" lIns="0" tIns="0" rIns="0" bIns="0" rtlCol="0" anchor="t"/>
          <a:lstStyle/>
          <a:p>
            <a:pPr marL="0" indent="0" algn="r" rtl="1">
              <a:lnSpc>
                <a:spcPts val="4700"/>
              </a:lnSpc>
              <a:buNone/>
            </a:pPr>
            <a:r>
              <a:rPr lang="ar-EG" sz="2000" b="1">
                <a:latin typeface="Alexandria" pitchFamily="2" charset="-78"/>
                <a:ea typeface="Instrument Sans Semi Bold" pitchFamily="34" charset="-122"/>
                <a:cs typeface="Alexandria" pitchFamily="2" charset="-78"/>
              </a:rPr>
              <a:t>أخلاقيات البحث في البيئة الرقمية</a:t>
            </a:r>
          </a:p>
        </p:txBody>
      </p:sp>
      <p:pic>
        <p:nvPicPr>
          <p:cNvPr id="2" name="Picture 1">
            <a:extLst>
              <a:ext uri="{FF2B5EF4-FFF2-40B4-BE49-F238E27FC236}">
                <a16:creationId xmlns:a16="http://schemas.microsoft.com/office/drawing/2014/main" id="{5C94780C-2E61-ADFC-343C-6EED01F871E5}"/>
              </a:ext>
            </a:extLst>
          </p:cNvPr>
          <p:cNvPicPr>
            <a:picLocks noChangeAspect="1"/>
          </p:cNvPicPr>
          <p:nvPr/>
        </p:nvPicPr>
        <p:blipFill>
          <a:blip r:embed="rId3"/>
          <a:stretch>
            <a:fillRect/>
          </a:stretch>
        </p:blipFill>
        <p:spPr>
          <a:xfrm>
            <a:off x="423246" y="1062234"/>
            <a:ext cx="11207475" cy="7114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3" name="Group 2">
            <a:extLst>
              <a:ext uri="{FF2B5EF4-FFF2-40B4-BE49-F238E27FC236}">
                <a16:creationId xmlns:a16="http://schemas.microsoft.com/office/drawing/2014/main" id="{206AC0BD-280F-14F4-3F60-F120CF547F51}"/>
              </a:ext>
            </a:extLst>
          </p:cNvPr>
          <p:cNvGrpSpPr/>
          <p:nvPr/>
        </p:nvGrpSpPr>
        <p:grpSpPr>
          <a:xfrm>
            <a:off x="508885" y="1900450"/>
            <a:ext cx="11214533" cy="4227123"/>
            <a:chOff x="724138" y="3224250"/>
            <a:chExt cx="13363878" cy="4328837"/>
          </a:xfrm>
        </p:grpSpPr>
        <p:sp>
          <p:nvSpPr>
            <p:cNvPr id="4" name="Text 1">
              <a:extLst>
                <a:ext uri="{FF2B5EF4-FFF2-40B4-BE49-F238E27FC236}">
                  <a16:creationId xmlns:a16="http://schemas.microsoft.com/office/drawing/2014/main" id="{EDEC9504-47F8-BDC3-4CD1-9912E414E29A}"/>
                </a:ext>
              </a:extLst>
            </p:cNvPr>
            <p:cNvSpPr/>
            <p:nvPr/>
          </p:nvSpPr>
          <p:spPr>
            <a:xfrm>
              <a:off x="724138" y="3224250"/>
              <a:ext cx="13182124" cy="739348"/>
            </a:xfrm>
            <a:prstGeom prst="rect">
              <a:avLst/>
            </a:prstGeom>
            <a:noFill/>
            <a:ln/>
          </p:spPr>
          <p:txBody>
            <a:bodyPr wrap="square" lIns="0" tIns="0" rIns="0" bIns="0" rtlCol="0" anchor="t"/>
            <a:lstStyle/>
            <a:p>
              <a:pPr marL="0" indent="0" algn="just" rtl="1">
                <a:lnSpc>
                  <a:spcPts val="2250"/>
                </a:lnSpc>
                <a:buNone/>
              </a:pPr>
              <a:r>
                <a:rPr lang="en-US" sz="1600" dirty="0">
                  <a:solidFill>
                    <a:srgbClr val="5B5F71"/>
                  </a:solidFill>
                  <a:latin typeface="Alexandria" pitchFamily="2" charset="-78"/>
                  <a:ea typeface="Instrument Sans Medium" pitchFamily="34" charset="-122"/>
                  <a:cs typeface="Alexandria" pitchFamily="2" charset="-78"/>
                </a:rPr>
                <a:t>مع تزايد استخدام الإنترنت ووسائل التواصل الاجتماعي في البحوث الإعلامية، ظهرت تحديات أخلاقية جديدة تتطلب اعتبارات خاصة. البحث في البيئة الرقمية يطرح أسئلة مهمة حول الخصوصية والموافقة واستخدام البيانات الشخصية.</a:t>
              </a:r>
              <a:endParaRPr lang="en-US" sz="1600" dirty="0">
                <a:latin typeface="Alexandria" pitchFamily="2" charset="-78"/>
                <a:cs typeface="Alexandria" pitchFamily="2" charset="-78"/>
              </a:endParaRPr>
            </a:p>
          </p:txBody>
        </p:sp>
        <p:sp>
          <p:nvSpPr>
            <p:cNvPr id="6" name="Shape 2">
              <a:extLst>
                <a:ext uri="{FF2B5EF4-FFF2-40B4-BE49-F238E27FC236}">
                  <a16:creationId xmlns:a16="http://schemas.microsoft.com/office/drawing/2014/main" id="{6A786F46-FE8E-193C-B001-6018E329E581}"/>
                </a:ext>
              </a:extLst>
            </p:cNvPr>
            <p:cNvSpPr/>
            <p:nvPr/>
          </p:nvSpPr>
          <p:spPr>
            <a:xfrm>
              <a:off x="7508649" y="4016707"/>
              <a:ext cx="6500574" cy="543044"/>
            </a:xfrm>
            <a:prstGeom prst="roundRect">
              <a:avLst>
                <a:gd name="adj" fmla="val 480070"/>
              </a:avLst>
            </a:prstGeom>
            <a:solidFill>
              <a:srgbClr val="E2E3E9"/>
            </a:solidFill>
            <a:ln w="7620">
              <a:solidFill>
                <a:srgbClr val="C8C9CF"/>
              </a:solidFill>
              <a:prstDash val="solid"/>
            </a:ln>
          </p:spPr>
          <p:txBody>
            <a:bodyPr/>
            <a:lstStyle/>
            <a:p>
              <a:pPr algn="just"/>
              <a:endParaRPr lang="en-US" sz="1600">
                <a:latin typeface="Alexandria" pitchFamily="2" charset="-78"/>
                <a:cs typeface="Alexandria" pitchFamily="2" charset="-78"/>
              </a:endParaRPr>
            </a:p>
          </p:txBody>
        </p:sp>
        <p:sp>
          <p:nvSpPr>
            <p:cNvPr id="7" name="Text 3">
              <a:extLst>
                <a:ext uri="{FF2B5EF4-FFF2-40B4-BE49-F238E27FC236}">
                  <a16:creationId xmlns:a16="http://schemas.microsoft.com/office/drawing/2014/main" id="{8D460C36-AAA6-E0B1-35D8-45E01121613D}"/>
                </a:ext>
              </a:extLst>
            </p:cNvPr>
            <p:cNvSpPr/>
            <p:nvPr/>
          </p:nvSpPr>
          <p:spPr>
            <a:xfrm>
              <a:off x="10666442" y="4141068"/>
              <a:ext cx="271463" cy="339447"/>
            </a:xfrm>
            <a:prstGeom prst="rect">
              <a:avLst/>
            </a:prstGeom>
            <a:noFill/>
            <a:ln/>
          </p:spPr>
          <p:txBody>
            <a:bodyPr wrap="none" lIns="0" tIns="0" rIns="0" bIns="0" rtlCol="0" anchor="t"/>
            <a:lstStyle/>
            <a:p>
              <a:pPr marL="0" indent="0" algn="just" rtl="1">
                <a:lnSpc>
                  <a:spcPts val="2100"/>
                </a:lnSpc>
                <a:buNone/>
              </a:pPr>
              <a:r>
                <a:rPr lang="ar-EG" sz="1600">
                  <a:solidFill>
                    <a:srgbClr val="5B5F71"/>
                  </a:solidFill>
                  <a:latin typeface="Alexandria" pitchFamily="2" charset="-78"/>
                  <a:ea typeface="Instrument Sans Semi Bold" pitchFamily="34" charset="-122"/>
                  <a:cs typeface="Alexandria" pitchFamily="2" charset="-78"/>
                </a:rPr>
                <a:t>1</a:t>
              </a:r>
              <a:endParaRPr lang="en-US" sz="1600" dirty="0">
                <a:latin typeface="Alexandria" pitchFamily="2" charset="-78"/>
                <a:cs typeface="Alexandria" pitchFamily="2" charset="-78"/>
              </a:endParaRPr>
            </a:p>
          </p:txBody>
        </p:sp>
        <p:sp>
          <p:nvSpPr>
            <p:cNvPr id="8" name="Text 4">
              <a:extLst>
                <a:ext uri="{FF2B5EF4-FFF2-40B4-BE49-F238E27FC236}">
                  <a16:creationId xmlns:a16="http://schemas.microsoft.com/office/drawing/2014/main" id="{EF366D20-BEDE-3EED-001C-110F8C78A6E8}"/>
                </a:ext>
              </a:extLst>
            </p:cNvPr>
            <p:cNvSpPr/>
            <p:nvPr/>
          </p:nvSpPr>
          <p:spPr>
            <a:xfrm>
              <a:off x="11462385" y="4680315"/>
              <a:ext cx="2262902" cy="282893"/>
            </a:xfrm>
            <a:prstGeom prst="rect">
              <a:avLst/>
            </a:prstGeom>
            <a:noFill/>
            <a:ln/>
          </p:spPr>
          <p:txBody>
            <a:bodyPr wrap="none" lIns="0" tIns="0" rIns="0" bIns="0" rtlCol="0" anchor="t"/>
            <a:lstStyle/>
            <a:p>
              <a:pPr marL="0" indent="0" algn="just" rtl="1">
                <a:lnSpc>
                  <a:spcPts val="2200"/>
                </a:lnSpc>
                <a:buNone/>
              </a:pPr>
              <a:r>
                <a:rPr lang="en-US" sz="1600" dirty="0">
                  <a:solidFill>
                    <a:srgbClr val="5B5F71"/>
                  </a:solidFill>
                  <a:latin typeface="Alexandria" pitchFamily="2" charset="-78"/>
                  <a:ea typeface="Instrument Sans Semi Bold" pitchFamily="34" charset="-122"/>
                  <a:cs typeface="Alexandria" pitchFamily="2" charset="-78"/>
                </a:rPr>
                <a:t>الخصوصية الرقمية</a:t>
              </a:r>
              <a:endParaRPr lang="en-US" sz="1600" dirty="0">
                <a:latin typeface="Alexandria" pitchFamily="2" charset="-78"/>
                <a:cs typeface="Alexandria" pitchFamily="2" charset="-78"/>
              </a:endParaRPr>
            </a:p>
          </p:txBody>
        </p:sp>
        <p:sp>
          <p:nvSpPr>
            <p:cNvPr id="9" name="Shape 6">
              <a:extLst>
                <a:ext uri="{FF2B5EF4-FFF2-40B4-BE49-F238E27FC236}">
                  <a16:creationId xmlns:a16="http://schemas.microsoft.com/office/drawing/2014/main" id="{8A3391D8-094C-F66F-7EBB-140C39876704}"/>
                </a:ext>
              </a:extLst>
            </p:cNvPr>
            <p:cNvSpPr/>
            <p:nvPr/>
          </p:nvSpPr>
          <p:spPr>
            <a:xfrm>
              <a:off x="812064" y="4011568"/>
              <a:ext cx="6500574" cy="543044"/>
            </a:xfrm>
            <a:prstGeom prst="roundRect">
              <a:avLst>
                <a:gd name="adj" fmla="val 480070"/>
              </a:avLst>
            </a:prstGeom>
            <a:solidFill>
              <a:srgbClr val="E2E3E9"/>
            </a:solidFill>
            <a:ln w="7620">
              <a:solidFill>
                <a:srgbClr val="C8C9CF"/>
              </a:solidFill>
              <a:prstDash val="solid"/>
            </a:ln>
          </p:spPr>
          <p:txBody>
            <a:bodyPr/>
            <a:lstStyle/>
            <a:p>
              <a:pPr algn="just"/>
              <a:endParaRPr lang="en-US" sz="1600">
                <a:latin typeface="Alexandria" pitchFamily="2" charset="-78"/>
                <a:cs typeface="Alexandria" pitchFamily="2" charset="-78"/>
              </a:endParaRPr>
            </a:p>
          </p:txBody>
        </p:sp>
        <p:sp>
          <p:nvSpPr>
            <p:cNvPr id="10" name="Text 7">
              <a:extLst>
                <a:ext uri="{FF2B5EF4-FFF2-40B4-BE49-F238E27FC236}">
                  <a16:creationId xmlns:a16="http://schemas.microsoft.com/office/drawing/2014/main" id="{4ED3DA30-E490-A4DE-0A46-B96FA63CF2E9}"/>
                </a:ext>
              </a:extLst>
            </p:cNvPr>
            <p:cNvSpPr/>
            <p:nvPr/>
          </p:nvSpPr>
          <p:spPr>
            <a:xfrm>
              <a:off x="3845404" y="4147388"/>
              <a:ext cx="271463" cy="339447"/>
            </a:xfrm>
            <a:prstGeom prst="rect">
              <a:avLst/>
            </a:prstGeom>
            <a:noFill/>
            <a:ln/>
          </p:spPr>
          <p:txBody>
            <a:bodyPr wrap="none" lIns="0" tIns="0" rIns="0" bIns="0" rtlCol="0" anchor="t"/>
            <a:lstStyle/>
            <a:p>
              <a:pPr marL="0" indent="0" algn="just" rtl="1">
                <a:lnSpc>
                  <a:spcPts val="2100"/>
                </a:lnSpc>
                <a:buNone/>
              </a:pPr>
              <a:r>
                <a:rPr lang="en-US" sz="1600" dirty="0">
                  <a:solidFill>
                    <a:srgbClr val="5B5F71"/>
                  </a:solidFill>
                  <a:latin typeface="Alexandria" pitchFamily="2" charset="-78"/>
                  <a:ea typeface="Instrument Sans Semi Bold" pitchFamily="34" charset="-122"/>
                  <a:cs typeface="Alexandria" pitchFamily="2" charset="-78"/>
                </a:rPr>
                <a:t>2</a:t>
              </a:r>
              <a:endParaRPr lang="en-US" sz="1600" dirty="0">
                <a:latin typeface="Alexandria" pitchFamily="2" charset="-78"/>
                <a:cs typeface="Alexandria" pitchFamily="2" charset="-78"/>
              </a:endParaRPr>
            </a:p>
          </p:txBody>
        </p:sp>
        <p:sp>
          <p:nvSpPr>
            <p:cNvPr id="11" name="Text 8">
              <a:extLst>
                <a:ext uri="{FF2B5EF4-FFF2-40B4-BE49-F238E27FC236}">
                  <a16:creationId xmlns:a16="http://schemas.microsoft.com/office/drawing/2014/main" id="{483D2407-F75B-5886-C8DA-9D8EA0D8C73A}"/>
                </a:ext>
              </a:extLst>
            </p:cNvPr>
            <p:cNvSpPr/>
            <p:nvPr/>
          </p:nvSpPr>
          <p:spPr>
            <a:xfrm>
              <a:off x="4714028" y="4735586"/>
              <a:ext cx="2262902" cy="282893"/>
            </a:xfrm>
            <a:prstGeom prst="rect">
              <a:avLst/>
            </a:prstGeom>
            <a:noFill/>
            <a:ln/>
          </p:spPr>
          <p:txBody>
            <a:bodyPr wrap="none" lIns="0" tIns="0" rIns="0" bIns="0" rtlCol="0" anchor="t"/>
            <a:lstStyle/>
            <a:p>
              <a:pPr marL="0" indent="0" algn="just" rtl="1">
                <a:lnSpc>
                  <a:spcPts val="2200"/>
                </a:lnSpc>
                <a:buNone/>
              </a:pPr>
              <a:r>
                <a:rPr lang="en-US" sz="1600" dirty="0">
                  <a:solidFill>
                    <a:srgbClr val="5B5F71"/>
                  </a:solidFill>
                  <a:latin typeface="Alexandria" pitchFamily="2" charset="-78"/>
                  <a:ea typeface="Instrument Sans Semi Bold" pitchFamily="34" charset="-122"/>
                  <a:cs typeface="Alexandria" pitchFamily="2" charset="-78"/>
                </a:rPr>
                <a:t>الموافقة في البيئة الرقمية</a:t>
              </a:r>
              <a:endParaRPr lang="en-US" sz="1600" dirty="0">
                <a:latin typeface="Alexandria" pitchFamily="2" charset="-78"/>
                <a:cs typeface="Alexandria" pitchFamily="2" charset="-78"/>
              </a:endParaRPr>
            </a:p>
          </p:txBody>
        </p:sp>
        <p:sp>
          <p:nvSpPr>
            <p:cNvPr id="12" name="Shape 10">
              <a:extLst>
                <a:ext uri="{FF2B5EF4-FFF2-40B4-BE49-F238E27FC236}">
                  <a16:creationId xmlns:a16="http://schemas.microsoft.com/office/drawing/2014/main" id="{F125030B-7824-8E1F-E72A-06771BD1F65D}"/>
                </a:ext>
              </a:extLst>
            </p:cNvPr>
            <p:cNvSpPr/>
            <p:nvPr/>
          </p:nvSpPr>
          <p:spPr>
            <a:xfrm>
              <a:off x="7587442" y="5952282"/>
              <a:ext cx="6500574" cy="543044"/>
            </a:xfrm>
            <a:prstGeom prst="roundRect">
              <a:avLst>
                <a:gd name="adj" fmla="val 480070"/>
              </a:avLst>
            </a:prstGeom>
            <a:solidFill>
              <a:srgbClr val="E2E3E9"/>
            </a:solidFill>
            <a:ln w="7620">
              <a:solidFill>
                <a:srgbClr val="C8C9CF"/>
              </a:solidFill>
              <a:prstDash val="solid"/>
            </a:ln>
          </p:spPr>
          <p:txBody>
            <a:bodyPr/>
            <a:lstStyle/>
            <a:p>
              <a:pPr algn="just"/>
              <a:endParaRPr lang="en-US" sz="1600">
                <a:latin typeface="Alexandria" pitchFamily="2" charset="-78"/>
                <a:cs typeface="Alexandria" pitchFamily="2" charset="-78"/>
              </a:endParaRPr>
            </a:p>
          </p:txBody>
        </p:sp>
        <p:sp>
          <p:nvSpPr>
            <p:cNvPr id="13" name="Text 11">
              <a:extLst>
                <a:ext uri="{FF2B5EF4-FFF2-40B4-BE49-F238E27FC236}">
                  <a16:creationId xmlns:a16="http://schemas.microsoft.com/office/drawing/2014/main" id="{3449564B-4F62-39DD-62A5-AC8C5C1BB432}"/>
                </a:ext>
              </a:extLst>
            </p:cNvPr>
            <p:cNvSpPr/>
            <p:nvPr/>
          </p:nvSpPr>
          <p:spPr>
            <a:xfrm>
              <a:off x="10816015" y="6044893"/>
              <a:ext cx="271463" cy="339447"/>
            </a:xfrm>
            <a:prstGeom prst="rect">
              <a:avLst/>
            </a:prstGeom>
            <a:noFill/>
            <a:ln/>
          </p:spPr>
          <p:txBody>
            <a:bodyPr wrap="none" lIns="0" tIns="0" rIns="0" bIns="0" rtlCol="0" anchor="t"/>
            <a:lstStyle/>
            <a:p>
              <a:pPr marL="0" indent="0" algn="just" rtl="1">
                <a:lnSpc>
                  <a:spcPts val="2100"/>
                </a:lnSpc>
                <a:buNone/>
              </a:pPr>
              <a:r>
                <a:rPr lang="en-US" sz="1600" dirty="0">
                  <a:solidFill>
                    <a:srgbClr val="5B5F71"/>
                  </a:solidFill>
                  <a:latin typeface="Alexandria" pitchFamily="2" charset="-78"/>
                  <a:ea typeface="Instrument Sans Semi Bold" pitchFamily="34" charset="-122"/>
                  <a:cs typeface="Alexandria" pitchFamily="2" charset="-78"/>
                </a:rPr>
                <a:t>3</a:t>
              </a:r>
              <a:endParaRPr lang="en-US" sz="1600" dirty="0">
                <a:latin typeface="Alexandria" pitchFamily="2" charset="-78"/>
                <a:cs typeface="Alexandria" pitchFamily="2" charset="-78"/>
              </a:endParaRPr>
            </a:p>
          </p:txBody>
        </p:sp>
        <p:sp>
          <p:nvSpPr>
            <p:cNvPr id="14" name="Text 12">
              <a:extLst>
                <a:ext uri="{FF2B5EF4-FFF2-40B4-BE49-F238E27FC236}">
                  <a16:creationId xmlns:a16="http://schemas.microsoft.com/office/drawing/2014/main" id="{D03FDF08-9089-25B8-CCFF-EB0DB7EE734B}"/>
                </a:ext>
              </a:extLst>
            </p:cNvPr>
            <p:cNvSpPr/>
            <p:nvPr/>
          </p:nvSpPr>
          <p:spPr>
            <a:xfrm>
              <a:off x="11462385" y="6688459"/>
              <a:ext cx="2262902" cy="282893"/>
            </a:xfrm>
            <a:prstGeom prst="rect">
              <a:avLst/>
            </a:prstGeom>
            <a:noFill/>
            <a:ln/>
          </p:spPr>
          <p:txBody>
            <a:bodyPr wrap="none" lIns="0" tIns="0" rIns="0" bIns="0" rtlCol="0" anchor="t"/>
            <a:lstStyle/>
            <a:p>
              <a:pPr marL="0" indent="0" algn="just" rtl="1">
                <a:lnSpc>
                  <a:spcPts val="2200"/>
                </a:lnSpc>
                <a:buNone/>
              </a:pPr>
              <a:r>
                <a:rPr lang="en-US" sz="1600" dirty="0">
                  <a:solidFill>
                    <a:srgbClr val="5B5F71"/>
                  </a:solidFill>
                  <a:latin typeface="Alexandria" pitchFamily="2" charset="-78"/>
                  <a:ea typeface="Instrument Sans Semi Bold" pitchFamily="34" charset="-122"/>
                  <a:cs typeface="Alexandria" pitchFamily="2" charset="-78"/>
                </a:rPr>
                <a:t>شفافية جمع البيانات</a:t>
              </a:r>
              <a:endParaRPr lang="en-US" sz="1600" dirty="0">
                <a:latin typeface="Alexandria" pitchFamily="2" charset="-78"/>
                <a:cs typeface="Alexandria" pitchFamily="2" charset="-78"/>
              </a:endParaRPr>
            </a:p>
          </p:txBody>
        </p:sp>
        <p:sp>
          <p:nvSpPr>
            <p:cNvPr id="16" name="Shape 14">
              <a:extLst>
                <a:ext uri="{FF2B5EF4-FFF2-40B4-BE49-F238E27FC236}">
                  <a16:creationId xmlns:a16="http://schemas.microsoft.com/office/drawing/2014/main" id="{FEB474BA-3D7F-07C7-583B-238C8C0659CB}"/>
                </a:ext>
              </a:extLst>
            </p:cNvPr>
            <p:cNvSpPr/>
            <p:nvPr/>
          </p:nvSpPr>
          <p:spPr>
            <a:xfrm>
              <a:off x="786572" y="5959222"/>
              <a:ext cx="6500574" cy="543044"/>
            </a:xfrm>
            <a:prstGeom prst="roundRect">
              <a:avLst>
                <a:gd name="adj" fmla="val 480070"/>
              </a:avLst>
            </a:prstGeom>
            <a:solidFill>
              <a:srgbClr val="E2E3E9"/>
            </a:solidFill>
            <a:ln w="7620">
              <a:solidFill>
                <a:srgbClr val="C8C9CF"/>
              </a:solidFill>
              <a:prstDash val="solid"/>
            </a:ln>
          </p:spPr>
          <p:txBody>
            <a:bodyPr/>
            <a:lstStyle/>
            <a:p>
              <a:pPr algn="just"/>
              <a:endParaRPr lang="en-US" sz="1600">
                <a:latin typeface="Alexandria" pitchFamily="2" charset="-78"/>
                <a:cs typeface="Alexandria" pitchFamily="2" charset="-78"/>
              </a:endParaRPr>
            </a:p>
          </p:txBody>
        </p:sp>
        <p:sp>
          <p:nvSpPr>
            <p:cNvPr id="17" name="Text 15">
              <a:extLst>
                <a:ext uri="{FF2B5EF4-FFF2-40B4-BE49-F238E27FC236}">
                  <a16:creationId xmlns:a16="http://schemas.microsoft.com/office/drawing/2014/main" id="{DA30175C-DA87-7710-E20F-AF81DA30F22B}"/>
                </a:ext>
              </a:extLst>
            </p:cNvPr>
            <p:cNvSpPr/>
            <p:nvPr/>
          </p:nvSpPr>
          <p:spPr>
            <a:xfrm>
              <a:off x="3858020" y="5994399"/>
              <a:ext cx="271463" cy="339447"/>
            </a:xfrm>
            <a:prstGeom prst="rect">
              <a:avLst/>
            </a:prstGeom>
            <a:noFill/>
            <a:ln/>
          </p:spPr>
          <p:txBody>
            <a:bodyPr wrap="none" lIns="0" tIns="0" rIns="0" bIns="0" rtlCol="0" anchor="t"/>
            <a:lstStyle/>
            <a:p>
              <a:pPr marL="0" indent="0" algn="just" rtl="1">
                <a:lnSpc>
                  <a:spcPts val="2100"/>
                </a:lnSpc>
                <a:buNone/>
              </a:pPr>
              <a:r>
                <a:rPr lang="en-US" sz="1600" dirty="0">
                  <a:solidFill>
                    <a:srgbClr val="5B5F71"/>
                  </a:solidFill>
                  <a:latin typeface="Alexandria" pitchFamily="2" charset="-78"/>
                  <a:ea typeface="Instrument Sans Semi Bold" pitchFamily="34" charset="-122"/>
                  <a:cs typeface="Alexandria" pitchFamily="2" charset="-78"/>
                </a:rPr>
                <a:t>4</a:t>
              </a:r>
              <a:endParaRPr lang="en-US" sz="1600" dirty="0">
                <a:latin typeface="Alexandria" pitchFamily="2" charset="-78"/>
                <a:cs typeface="Alexandria" pitchFamily="2" charset="-78"/>
              </a:endParaRPr>
            </a:p>
          </p:txBody>
        </p:sp>
        <p:sp>
          <p:nvSpPr>
            <p:cNvPr id="19" name="Text 16">
              <a:extLst>
                <a:ext uri="{FF2B5EF4-FFF2-40B4-BE49-F238E27FC236}">
                  <a16:creationId xmlns:a16="http://schemas.microsoft.com/office/drawing/2014/main" id="{1014CC1F-D97C-B6BA-8079-EAE780C2C820}"/>
                </a:ext>
              </a:extLst>
            </p:cNvPr>
            <p:cNvSpPr/>
            <p:nvPr/>
          </p:nvSpPr>
          <p:spPr>
            <a:xfrm>
              <a:off x="4772033" y="6547013"/>
              <a:ext cx="2262902" cy="282893"/>
            </a:xfrm>
            <a:prstGeom prst="rect">
              <a:avLst/>
            </a:prstGeom>
            <a:noFill/>
            <a:ln/>
          </p:spPr>
          <p:txBody>
            <a:bodyPr wrap="none" lIns="0" tIns="0" rIns="0" bIns="0" rtlCol="0" anchor="t"/>
            <a:lstStyle/>
            <a:p>
              <a:pPr marL="0" indent="0" algn="just" rtl="1">
                <a:lnSpc>
                  <a:spcPts val="2200"/>
                </a:lnSpc>
                <a:buNone/>
              </a:pPr>
              <a:r>
                <a:rPr lang="en-US" sz="1600" dirty="0">
                  <a:solidFill>
                    <a:srgbClr val="5B5F71"/>
                  </a:solidFill>
                  <a:latin typeface="Alexandria" pitchFamily="2" charset="-78"/>
                  <a:ea typeface="Instrument Sans Semi Bold" pitchFamily="34" charset="-122"/>
                  <a:cs typeface="Alexandria" pitchFamily="2" charset="-78"/>
                </a:rPr>
                <a:t>حقوق المؤلف الرقمية</a:t>
              </a:r>
              <a:endParaRPr lang="en-US" sz="1600" dirty="0">
                <a:latin typeface="Alexandria" pitchFamily="2" charset="-78"/>
                <a:cs typeface="Alexandria" pitchFamily="2" charset="-78"/>
              </a:endParaRPr>
            </a:p>
          </p:txBody>
        </p:sp>
        <p:sp>
          <p:nvSpPr>
            <p:cNvPr id="20" name="Text 17">
              <a:extLst>
                <a:ext uri="{FF2B5EF4-FFF2-40B4-BE49-F238E27FC236}">
                  <a16:creationId xmlns:a16="http://schemas.microsoft.com/office/drawing/2014/main" id="{B904ACD1-9D5C-97BA-94F2-23C6413901DA}"/>
                </a:ext>
              </a:extLst>
            </p:cNvPr>
            <p:cNvSpPr/>
            <p:nvPr/>
          </p:nvSpPr>
          <p:spPr>
            <a:xfrm>
              <a:off x="905113" y="7263408"/>
              <a:ext cx="6138624" cy="289679"/>
            </a:xfrm>
            <a:prstGeom prst="rect">
              <a:avLst/>
            </a:prstGeom>
            <a:noFill/>
            <a:ln/>
          </p:spPr>
          <p:txBody>
            <a:bodyPr wrap="none" lIns="0" tIns="0" rIns="0" bIns="0" rtlCol="0" anchor="t"/>
            <a:lstStyle/>
            <a:p>
              <a:pPr marL="0" indent="0" algn="just" rtl="1">
                <a:lnSpc>
                  <a:spcPts val="2250"/>
                </a:lnSpc>
                <a:buNone/>
              </a:pPr>
              <a:endParaRPr lang="en-US" sz="1600" dirty="0">
                <a:latin typeface="Alexandria" pitchFamily="2" charset="-78"/>
                <a:cs typeface="Alexandria" pitchFamily="2" charset="-78"/>
              </a:endParaRPr>
            </a:p>
          </p:txBody>
        </p:sp>
        <p:sp>
          <p:nvSpPr>
            <p:cNvPr id="38" name="TextBox 37">
              <a:extLst>
                <a:ext uri="{FF2B5EF4-FFF2-40B4-BE49-F238E27FC236}">
                  <a16:creationId xmlns:a16="http://schemas.microsoft.com/office/drawing/2014/main" id="{365E0C96-63F7-7AA4-FC07-A3FA6C3FA2C0}"/>
                </a:ext>
              </a:extLst>
            </p:cNvPr>
            <p:cNvSpPr txBox="1"/>
            <p:nvPr/>
          </p:nvSpPr>
          <p:spPr>
            <a:xfrm>
              <a:off x="7671542" y="5039752"/>
              <a:ext cx="6138624" cy="843103"/>
            </a:xfrm>
            <a:prstGeom prst="rect">
              <a:avLst/>
            </a:prstGeom>
            <a:noFill/>
          </p:spPr>
          <p:txBody>
            <a:bodyPr wrap="square" rtlCol="0">
              <a:spAutoFit/>
            </a:bodyPr>
            <a:lstStyle/>
            <a:p>
              <a:pPr algn="just" rtl="1">
                <a:lnSpc>
                  <a:spcPts val="2250"/>
                </a:lnSpc>
              </a:pPr>
              <a:r>
                <a:rPr lang="en-US" sz="1600">
                  <a:solidFill>
                    <a:srgbClr val="5B5F71"/>
                  </a:solidFill>
                  <a:latin typeface="Alexandria" pitchFamily="2" charset="-78"/>
                  <a:ea typeface="Instrument Sans Medium" pitchFamily="34" charset="-122"/>
                  <a:cs typeface="Alexandria" pitchFamily="2" charset="-78"/>
                </a:rPr>
                <a:t>حماية البيانات الشخصية والمعلومات الحساسة للمستخدمين على الإنترنت</a:t>
              </a:r>
              <a:endParaRPr lang="en-US" sz="1600" dirty="0">
                <a:latin typeface="Alexandria" pitchFamily="2" charset="-78"/>
                <a:cs typeface="Alexandria" pitchFamily="2" charset="-78"/>
              </a:endParaRPr>
            </a:p>
          </p:txBody>
        </p:sp>
        <p:sp>
          <p:nvSpPr>
            <p:cNvPr id="39" name="TextBox 38">
              <a:extLst>
                <a:ext uri="{FF2B5EF4-FFF2-40B4-BE49-F238E27FC236}">
                  <a16:creationId xmlns:a16="http://schemas.microsoft.com/office/drawing/2014/main" id="{839403F7-46AA-8FDC-CC41-25D6161D44B7}"/>
                </a:ext>
              </a:extLst>
            </p:cNvPr>
            <p:cNvSpPr txBox="1"/>
            <p:nvPr/>
          </p:nvSpPr>
          <p:spPr>
            <a:xfrm>
              <a:off x="853158" y="5112316"/>
              <a:ext cx="6242533" cy="843103"/>
            </a:xfrm>
            <a:prstGeom prst="rect">
              <a:avLst/>
            </a:prstGeom>
            <a:noFill/>
          </p:spPr>
          <p:txBody>
            <a:bodyPr wrap="square" rtlCol="0">
              <a:spAutoFit/>
            </a:bodyPr>
            <a:lstStyle/>
            <a:p>
              <a:pPr algn="just" rtl="1">
                <a:lnSpc>
                  <a:spcPts val="2250"/>
                </a:lnSpc>
              </a:pPr>
              <a:r>
                <a:rPr lang="en-US" sz="1600">
                  <a:solidFill>
                    <a:srgbClr val="5B5F71"/>
                  </a:solidFill>
                  <a:latin typeface="Alexandria" pitchFamily="2" charset="-78"/>
                  <a:ea typeface="Instrument Sans Medium" pitchFamily="34" charset="-122"/>
                  <a:cs typeface="Alexandria" pitchFamily="2" charset="-78"/>
                </a:rPr>
                <a:t>تطوير آليات فعالة للحصول على موافقة المستخدمين في البحوث الرقمية</a:t>
              </a:r>
              <a:endParaRPr lang="en-US" sz="1600" dirty="0">
                <a:latin typeface="Alexandria" pitchFamily="2" charset="-78"/>
                <a:cs typeface="Alexandria" pitchFamily="2" charset="-78"/>
              </a:endParaRPr>
            </a:p>
          </p:txBody>
        </p:sp>
      </p:grpSp>
      <p:sp>
        <p:nvSpPr>
          <p:cNvPr id="40" name="TextBox 39">
            <a:extLst>
              <a:ext uri="{FF2B5EF4-FFF2-40B4-BE49-F238E27FC236}">
                <a16:creationId xmlns:a16="http://schemas.microsoft.com/office/drawing/2014/main" id="{62C6E69E-1AC9-5A65-7342-A929B7227432}"/>
              </a:ext>
            </a:extLst>
          </p:cNvPr>
          <p:cNvSpPr txBox="1"/>
          <p:nvPr/>
        </p:nvSpPr>
        <p:spPr>
          <a:xfrm>
            <a:off x="6268347" y="5528358"/>
            <a:ext cx="5381245" cy="659219"/>
          </a:xfrm>
          <a:prstGeom prst="rect">
            <a:avLst/>
          </a:prstGeom>
          <a:noFill/>
        </p:spPr>
        <p:txBody>
          <a:bodyPr wrap="square" rtlCol="0">
            <a:spAutoFit/>
          </a:bodyPr>
          <a:lstStyle/>
          <a:p>
            <a:pPr algn="just" rtl="1">
              <a:lnSpc>
                <a:spcPts val="2250"/>
              </a:lnSpc>
            </a:pPr>
            <a:r>
              <a:rPr lang="en-US" sz="1600">
                <a:solidFill>
                  <a:srgbClr val="5B5F71"/>
                </a:solidFill>
                <a:latin typeface="Alexandria" pitchFamily="2" charset="-78"/>
                <a:ea typeface="Instrument Sans Medium" pitchFamily="34" charset="-122"/>
                <a:cs typeface="Alexandria" pitchFamily="2" charset="-78"/>
              </a:rPr>
              <a:t>الوضوح حول طرق جمع واستخدام البيانات من المنصات الرقمية</a:t>
            </a:r>
            <a:endParaRPr lang="en-US" sz="1600" dirty="0">
              <a:latin typeface="Alexandria" pitchFamily="2" charset="-78"/>
              <a:cs typeface="Alexandria" pitchFamily="2" charset="-78"/>
            </a:endParaRPr>
          </a:p>
        </p:txBody>
      </p:sp>
      <p:sp>
        <p:nvSpPr>
          <p:cNvPr id="41" name="TextBox 40">
            <a:extLst>
              <a:ext uri="{FF2B5EF4-FFF2-40B4-BE49-F238E27FC236}">
                <a16:creationId xmlns:a16="http://schemas.microsoft.com/office/drawing/2014/main" id="{73A63180-5FD8-4267-47EB-EEF57D1CB61B}"/>
              </a:ext>
            </a:extLst>
          </p:cNvPr>
          <p:cNvSpPr txBox="1"/>
          <p:nvPr/>
        </p:nvSpPr>
        <p:spPr>
          <a:xfrm>
            <a:off x="542409" y="5453474"/>
            <a:ext cx="5447114" cy="659219"/>
          </a:xfrm>
          <a:prstGeom prst="rect">
            <a:avLst/>
          </a:prstGeom>
          <a:noFill/>
        </p:spPr>
        <p:txBody>
          <a:bodyPr wrap="square" rtlCol="0">
            <a:spAutoFit/>
          </a:bodyPr>
          <a:lstStyle/>
          <a:p>
            <a:pPr algn="just" rtl="1">
              <a:lnSpc>
                <a:spcPts val="2250"/>
              </a:lnSpc>
            </a:pPr>
            <a:r>
              <a:rPr lang="en-US" sz="1600">
                <a:solidFill>
                  <a:srgbClr val="5B5F71"/>
                </a:solidFill>
                <a:latin typeface="Alexandria" pitchFamily="2" charset="-78"/>
                <a:ea typeface="Instrument Sans Medium" pitchFamily="34" charset="-122"/>
                <a:cs typeface="Alexandria" pitchFamily="2" charset="-78"/>
              </a:rPr>
              <a:t>احترام حقوق الملكية الفكرية للمحتوى الرقمي المستخدم </a:t>
            </a:r>
            <a:r>
              <a:rPr lang="ar-EG" sz="1600">
                <a:solidFill>
                  <a:srgbClr val="5B5F71"/>
                </a:solidFill>
                <a:latin typeface="Alexandria" pitchFamily="2" charset="-78"/>
                <a:ea typeface="Instrument Sans Medium" pitchFamily="34" charset="-122"/>
                <a:cs typeface="Alexandria" pitchFamily="2" charset="-78"/>
              </a:rPr>
              <a:t>َ</a:t>
            </a:r>
            <a:r>
              <a:rPr lang="en-US" sz="1600">
                <a:solidFill>
                  <a:srgbClr val="5B5F71"/>
                </a:solidFill>
                <a:latin typeface="Alexandria" pitchFamily="2" charset="-78"/>
                <a:ea typeface="Instrument Sans Medium" pitchFamily="34" charset="-122"/>
                <a:cs typeface="Alexandria" pitchFamily="2" charset="-78"/>
              </a:rPr>
              <a:t>في البحث</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6066608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6838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4107" y="998563"/>
            <a:ext cx="10950498"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A816D1-CAA7-704F-0713-DE94D6A7633E}"/>
              </a:ext>
            </a:extLst>
          </p:cNvPr>
          <p:cNvSpPr txBox="1"/>
          <p:nvPr/>
        </p:nvSpPr>
        <p:spPr>
          <a:xfrm>
            <a:off x="2485572" y="-14799"/>
            <a:ext cx="6272560" cy="601383"/>
          </a:xfrm>
          <a:prstGeom prst="rect">
            <a:avLst/>
          </a:prstGeom>
          <a:noFill/>
        </p:spPr>
        <p:txBody>
          <a:bodyPr wrap="square">
            <a:spAutoFit/>
          </a:bodyPr>
          <a:lstStyle/>
          <a:p>
            <a:pPr marL="0" indent="0" algn="r" rtl="1">
              <a:lnSpc>
                <a:spcPts val="4700"/>
              </a:lnSpc>
              <a:buNone/>
            </a:pPr>
            <a:r>
              <a:rPr lang="ar-EG" b="1">
                <a:latin typeface="Alexandria" pitchFamily="2" charset="-78"/>
                <a:ea typeface="Instrument Sans Semi Bold" pitchFamily="34" charset="-122"/>
                <a:cs typeface="Alexandria" pitchFamily="2" charset="-78"/>
              </a:rPr>
              <a:t>اخلاقيات الباحث في مجال العلاقات العامة</a:t>
            </a:r>
            <a:endParaRPr lang="en-US" b="1"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89B89888-CA62-00B6-5D30-5CCF33977BCE}"/>
              </a:ext>
            </a:extLst>
          </p:cNvPr>
          <p:cNvGrpSpPr/>
          <p:nvPr/>
        </p:nvGrpSpPr>
        <p:grpSpPr>
          <a:xfrm>
            <a:off x="641152" y="1141562"/>
            <a:ext cx="10666185" cy="5225785"/>
            <a:chOff x="641152" y="1351002"/>
            <a:chExt cx="7861697" cy="6381393"/>
          </a:xfrm>
        </p:grpSpPr>
        <p:sp>
          <p:nvSpPr>
            <p:cNvPr id="4" name="Shape 1">
              <a:extLst>
                <a:ext uri="{FF2B5EF4-FFF2-40B4-BE49-F238E27FC236}">
                  <a16:creationId xmlns:a16="http://schemas.microsoft.com/office/drawing/2014/main" id="{5EBA9B6E-33D1-7FB0-FA80-66C9EF06A690}"/>
                </a:ext>
              </a:extLst>
            </p:cNvPr>
            <p:cNvSpPr/>
            <p:nvPr/>
          </p:nvSpPr>
          <p:spPr>
            <a:xfrm>
              <a:off x="4663559" y="1351002"/>
              <a:ext cx="3839289" cy="1656874"/>
            </a:xfrm>
            <a:prstGeom prst="roundRect">
              <a:avLst>
                <a:gd name="adj" fmla="val 4644"/>
              </a:avLst>
            </a:prstGeom>
            <a:solidFill>
              <a:srgbClr val="E2E3E9"/>
            </a:solidFill>
            <a:ln w="7620">
              <a:solidFill>
                <a:srgbClr val="C8C9CF"/>
              </a:solidFill>
              <a:prstDash val="solid"/>
            </a:ln>
          </p:spPr>
          <p:txBody>
            <a:bodyPr/>
            <a:lstStyle/>
            <a:p>
              <a:endParaRPr lang="en-US" sz="1400">
                <a:latin typeface="Alexandria" pitchFamily="2" charset="-78"/>
                <a:cs typeface="Alexandria" pitchFamily="2" charset="-78"/>
              </a:endParaRPr>
            </a:p>
          </p:txBody>
        </p:sp>
        <p:sp>
          <p:nvSpPr>
            <p:cNvPr id="6" name="Text 2">
              <a:extLst>
                <a:ext uri="{FF2B5EF4-FFF2-40B4-BE49-F238E27FC236}">
                  <a16:creationId xmlns:a16="http://schemas.microsoft.com/office/drawing/2014/main" id="{381FE79E-314A-DE4E-5145-EEC4CBB35F68}"/>
                </a:ext>
              </a:extLst>
            </p:cNvPr>
            <p:cNvSpPr/>
            <p:nvPr/>
          </p:nvSpPr>
          <p:spPr>
            <a:xfrm>
              <a:off x="6022062" y="1541740"/>
              <a:ext cx="2290048" cy="286107"/>
            </a:xfrm>
            <a:prstGeom prst="rect">
              <a:avLst/>
            </a:prstGeom>
            <a:noFill/>
            <a:ln/>
          </p:spPr>
          <p:txBody>
            <a:bodyPr wrap="none" lIns="0" tIns="0" rIns="0" bIns="0" rtlCol="0" anchor="t"/>
            <a:lstStyle/>
            <a:p>
              <a:pPr marL="0" indent="0" algn="r" rtl="1">
                <a:lnSpc>
                  <a:spcPts val="2250"/>
                </a:lnSpc>
                <a:buNone/>
              </a:pPr>
              <a:r>
                <a:rPr lang="en-US" sz="1400" dirty="0">
                  <a:solidFill>
                    <a:srgbClr val="5B5F71"/>
                  </a:solidFill>
                  <a:latin typeface="Alexandria" pitchFamily="2" charset="-78"/>
                  <a:ea typeface="Instrument Sans Semi Bold" pitchFamily="34" charset="-122"/>
                  <a:cs typeface="Alexandria" pitchFamily="2" charset="-78"/>
                </a:rPr>
                <a:t>النزاهة العلمية والصدق</a:t>
              </a:r>
              <a:endParaRPr lang="en-US" sz="1400" dirty="0">
                <a:latin typeface="Alexandria" pitchFamily="2" charset="-78"/>
                <a:cs typeface="Alexandria" pitchFamily="2" charset="-78"/>
              </a:endParaRPr>
            </a:p>
          </p:txBody>
        </p:sp>
        <p:sp>
          <p:nvSpPr>
            <p:cNvPr id="7" name="Text 3">
              <a:extLst>
                <a:ext uri="{FF2B5EF4-FFF2-40B4-BE49-F238E27FC236}">
                  <a16:creationId xmlns:a16="http://schemas.microsoft.com/office/drawing/2014/main" id="{EB18BB37-9BE9-DB6B-2BFD-FFB810BEAD82}"/>
                </a:ext>
              </a:extLst>
            </p:cNvPr>
            <p:cNvSpPr/>
            <p:nvPr/>
          </p:nvSpPr>
          <p:spPr>
            <a:xfrm>
              <a:off x="4854297" y="1937742"/>
              <a:ext cx="3457813" cy="879396"/>
            </a:xfrm>
            <a:prstGeom prst="rect">
              <a:avLst/>
            </a:prstGeom>
            <a:noFill/>
            <a:ln/>
          </p:spPr>
          <p:txBody>
            <a:bodyPr wrap="square" lIns="0" tIns="0" rIns="0" bIns="0" rtlCol="0" anchor="t"/>
            <a:lstStyle/>
            <a:p>
              <a:pPr marL="0" indent="0" algn="r" rtl="1">
                <a:lnSpc>
                  <a:spcPts val="2300"/>
                </a:lnSpc>
                <a:buNone/>
              </a:pPr>
              <a:r>
                <a:rPr lang="en-US" sz="1400" dirty="0">
                  <a:solidFill>
                    <a:srgbClr val="5B5F71"/>
                  </a:solidFill>
                  <a:latin typeface="Alexandria" pitchFamily="2" charset="-78"/>
                  <a:ea typeface="Instrument Sans Medium" pitchFamily="34" charset="-122"/>
                  <a:cs typeface="Alexandria" pitchFamily="2" charset="-78"/>
                </a:rPr>
                <a:t>عدم فبركة أو تحريف البيانات، تجنب "تلميع" النتائج غير المرغوبة، وذكر القيود والمحددات بوضوح تام.</a:t>
              </a:r>
              <a:endParaRPr lang="en-US" sz="1400" dirty="0">
                <a:latin typeface="Alexandria" pitchFamily="2" charset="-78"/>
                <a:cs typeface="Alexandria" pitchFamily="2" charset="-78"/>
              </a:endParaRPr>
            </a:p>
          </p:txBody>
        </p:sp>
        <p:sp>
          <p:nvSpPr>
            <p:cNvPr id="8" name="Shape 4">
              <a:extLst>
                <a:ext uri="{FF2B5EF4-FFF2-40B4-BE49-F238E27FC236}">
                  <a16:creationId xmlns:a16="http://schemas.microsoft.com/office/drawing/2014/main" id="{201A5BF6-4F2E-FD20-A7C9-ED3D4B380FC3}"/>
                </a:ext>
              </a:extLst>
            </p:cNvPr>
            <p:cNvSpPr/>
            <p:nvPr/>
          </p:nvSpPr>
          <p:spPr>
            <a:xfrm>
              <a:off x="641152" y="1351002"/>
              <a:ext cx="3839289" cy="1656874"/>
            </a:xfrm>
            <a:prstGeom prst="roundRect">
              <a:avLst>
                <a:gd name="adj" fmla="val 4644"/>
              </a:avLst>
            </a:prstGeom>
            <a:solidFill>
              <a:srgbClr val="E2E3E9"/>
            </a:solidFill>
            <a:ln w="7620">
              <a:solidFill>
                <a:srgbClr val="C8C9CF"/>
              </a:solidFill>
              <a:prstDash val="solid"/>
            </a:ln>
          </p:spPr>
          <p:txBody>
            <a:bodyPr/>
            <a:lstStyle/>
            <a:p>
              <a:endParaRPr lang="en-US" sz="1400">
                <a:latin typeface="Alexandria" pitchFamily="2" charset="-78"/>
                <a:cs typeface="Alexandria" pitchFamily="2" charset="-78"/>
              </a:endParaRPr>
            </a:p>
          </p:txBody>
        </p:sp>
        <p:sp>
          <p:nvSpPr>
            <p:cNvPr id="9" name="Text 5">
              <a:extLst>
                <a:ext uri="{FF2B5EF4-FFF2-40B4-BE49-F238E27FC236}">
                  <a16:creationId xmlns:a16="http://schemas.microsoft.com/office/drawing/2014/main" id="{6C3186E8-CE2F-8E35-4F82-2CC5B381F14A}"/>
                </a:ext>
              </a:extLst>
            </p:cNvPr>
            <p:cNvSpPr/>
            <p:nvPr/>
          </p:nvSpPr>
          <p:spPr>
            <a:xfrm>
              <a:off x="1737479" y="1541740"/>
              <a:ext cx="2552224" cy="286107"/>
            </a:xfrm>
            <a:prstGeom prst="rect">
              <a:avLst/>
            </a:prstGeom>
            <a:noFill/>
            <a:ln/>
          </p:spPr>
          <p:txBody>
            <a:bodyPr wrap="none" lIns="0" tIns="0" rIns="0" bIns="0" rtlCol="0" anchor="t"/>
            <a:lstStyle/>
            <a:p>
              <a:pPr marL="0" indent="0" algn="r" rtl="1">
                <a:lnSpc>
                  <a:spcPts val="2250"/>
                </a:lnSpc>
                <a:buNone/>
              </a:pPr>
              <a:r>
                <a:rPr lang="en-US" sz="1400" dirty="0">
                  <a:solidFill>
                    <a:srgbClr val="5B5F71"/>
                  </a:solidFill>
                  <a:latin typeface="Alexandria" pitchFamily="2" charset="-78"/>
                  <a:ea typeface="Instrument Sans Semi Bold" pitchFamily="34" charset="-122"/>
                  <a:cs typeface="Alexandria" pitchFamily="2" charset="-78"/>
                </a:rPr>
                <a:t>الاستقلالية وتضارب المصالح</a:t>
              </a:r>
              <a:endParaRPr lang="en-US" sz="1400" dirty="0">
                <a:latin typeface="Alexandria" pitchFamily="2" charset="-78"/>
                <a:cs typeface="Alexandria" pitchFamily="2" charset="-78"/>
              </a:endParaRPr>
            </a:p>
          </p:txBody>
        </p:sp>
        <p:sp>
          <p:nvSpPr>
            <p:cNvPr id="10" name="Text 6">
              <a:extLst>
                <a:ext uri="{FF2B5EF4-FFF2-40B4-BE49-F238E27FC236}">
                  <a16:creationId xmlns:a16="http://schemas.microsoft.com/office/drawing/2014/main" id="{5DF56ADF-B9F0-4662-30EC-459E680C795C}"/>
                </a:ext>
              </a:extLst>
            </p:cNvPr>
            <p:cNvSpPr/>
            <p:nvPr/>
          </p:nvSpPr>
          <p:spPr>
            <a:xfrm>
              <a:off x="831890" y="1937742"/>
              <a:ext cx="3457813" cy="879396"/>
            </a:xfrm>
            <a:prstGeom prst="rect">
              <a:avLst/>
            </a:prstGeom>
            <a:noFill/>
            <a:ln/>
          </p:spPr>
          <p:txBody>
            <a:bodyPr wrap="square" lIns="0" tIns="0" rIns="0" bIns="0" rtlCol="0" anchor="t"/>
            <a:lstStyle/>
            <a:p>
              <a:pPr marL="0" indent="0" algn="r" rtl="1">
                <a:lnSpc>
                  <a:spcPts val="2300"/>
                </a:lnSpc>
                <a:buNone/>
              </a:pPr>
              <a:r>
                <a:rPr lang="en-US" sz="1400" dirty="0">
                  <a:solidFill>
                    <a:srgbClr val="5B5F71"/>
                  </a:solidFill>
                  <a:latin typeface="Alexandria" pitchFamily="2" charset="-78"/>
                  <a:ea typeface="Instrument Sans Medium" pitchFamily="34" charset="-122"/>
                  <a:cs typeface="Alexandria" pitchFamily="2" charset="-78"/>
                </a:rPr>
                <a:t>الإفصاح الكامل عن الجهة الممولة والغرض من الدراسة، ورفض أي ضغوط لتعديل المنهجية أو النتائج.</a:t>
              </a:r>
              <a:endParaRPr lang="en-US" sz="1400" dirty="0">
                <a:latin typeface="Alexandria" pitchFamily="2" charset="-78"/>
                <a:cs typeface="Alexandria" pitchFamily="2" charset="-78"/>
              </a:endParaRPr>
            </a:p>
          </p:txBody>
        </p:sp>
        <p:sp>
          <p:nvSpPr>
            <p:cNvPr id="11" name="Shape 7">
              <a:extLst>
                <a:ext uri="{FF2B5EF4-FFF2-40B4-BE49-F238E27FC236}">
                  <a16:creationId xmlns:a16="http://schemas.microsoft.com/office/drawing/2014/main" id="{45919036-E29A-4E2B-658E-FFEEA86CE996}"/>
                </a:ext>
              </a:extLst>
            </p:cNvPr>
            <p:cNvSpPr/>
            <p:nvPr/>
          </p:nvSpPr>
          <p:spPr>
            <a:xfrm>
              <a:off x="641152" y="3190994"/>
              <a:ext cx="7861697" cy="1363742"/>
            </a:xfrm>
            <a:prstGeom prst="roundRect">
              <a:avLst>
                <a:gd name="adj" fmla="val 5642"/>
              </a:avLst>
            </a:prstGeom>
            <a:solidFill>
              <a:srgbClr val="E2E3E9"/>
            </a:solidFill>
            <a:ln w="7620">
              <a:solidFill>
                <a:srgbClr val="C8C9CF"/>
              </a:solidFill>
              <a:prstDash val="solid"/>
            </a:ln>
          </p:spPr>
          <p:txBody>
            <a:bodyPr/>
            <a:lstStyle/>
            <a:p>
              <a:endParaRPr lang="en-US" sz="1400">
                <a:latin typeface="Alexandria" pitchFamily="2" charset="-78"/>
                <a:cs typeface="Alexandria" pitchFamily="2" charset="-78"/>
              </a:endParaRPr>
            </a:p>
          </p:txBody>
        </p:sp>
        <p:sp>
          <p:nvSpPr>
            <p:cNvPr id="12" name="Text 8">
              <a:extLst>
                <a:ext uri="{FF2B5EF4-FFF2-40B4-BE49-F238E27FC236}">
                  <a16:creationId xmlns:a16="http://schemas.microsoft.com/office/drawing/2014/main" id="{AA1ED370-0B78-723C-74D0-CEFCD738D1A4}"/>
                </a:ext>
              </a:extLst>
            </p:cNvPr>
            <p:cNvSpPr/>
            <p:nvPr/>
          </p:nvSpPr>
          <p:spPr>
            <a:xfrm>
              <a:off x="6022062" y="3381732"/>
              <a:ext cx="2290048" cy="286107"/>
            </a:xfrm>
            <a:prstGeom prst="rect">
              <a:avLst/>
            </a:prstGeom>
            <a:noFill/>
            <a:ln/>
          </p:spPr>
          <p:txBody>
            <a:bodyPr wrap="none" lIns="0" tIns="0" rIns="0" bIns="0" rtlCol="0" anchor="t"/>
            <a:lstStyle/>
            <a:p>
              <a:pPr marL="0" indent="0" algn="r" rtl="1">
                <a:lnSpc>
                  <a:spcPts val="2250"/>
                </a:lnSpc>
                <a:buNone/>
              </a:pPr>
              <a:r>
                <a:rPr lang="en-US" sz="1400" dirty="0">
                  <a:solidFill>
                    <a:srgbClr val="5B5F71"/>
                  </a:solidFill>
                  <a:latin typeface="Alexandria" pitchFamily="2" charset="-78"/>
                  <a:ea typeface="Instrument Sans Semi Bold" pitchFamily="34" charset="-122"/>
                  <a:cs typeface="Alexandria" pitchFamily="2" charset="-78"/>
                </a:rPr>
                <a:t>الموافقة المستنيرة</a:t>
              </a:r>
              <a:endParaRPr lang="en-US" sz="1400" dirty="0">
                <a:latin typeface="Alexandria" pitchFamily="2" charset="-78"/>
                <a:cs typeface="Alexandria" pitchFamily="2" charset="-78"/>
              </a:endParaRPr>
            </a:p>
          </p:txBody>
        </p:sp>
        <p:sp>
          <p:nvSpPr>
            <p:cNvPr id="13" name="Text 9">
              <a:extLst>
                <a:ext uri="{FF2B5EF4-FFF2-40B4-BE49-F238E27FC236}">
                  <a16:creationId xmlns:a16="http://schemas.microsoft.com/office/drawing/2014/main" id="{383546EC-D0AC-3007-147B-81F095C22136}"/>
                </a:ext>
              </a:extLst>
            </p:cNvPr>
            <p:cNvSpPr/>
            <p:nvPr/>
          </p:nvSpPr>
          <p:spPr>
            <a:xfrm>
              <a:off x="831890" y="3777734"/>
              <a:ext cx="7480221" cy="586264"/>
            </a:xfrm>
            <a:prstGeom prst="rect">
              <a:avLst/>
            </a:prstGeom>
            <a:noFill/>
            <a:ln/>
          </p:spPr>
          <p:txBody>
            <a:bodyPr wrap="square" lIns="0" tIns="0" rIns="0" bIns="0" rtlCol="0" anchor="t"/>
            <a:lstStyle/>
            <a:p>
              <a:pPr marL="0" indent="0" algn="r" rtl="1">
                <a:lnSpc>
                  <a:spcPts val="2300"/>
                </a:lnSpc>
                <a:buNone/>
              </a:pPr>
              <a:r>
                <a:rPr lang="en-US" sz="1400" dirty="0">
                  <a:solidFill>
                    <a:srgbClr val="5B5F71"/>
                  </a:solidFill>
                  <a:latin typeface="Alexandria" pitchFamily="2" charset="-78"/>
                  <a:ea typeface="Instrument Sans Medium" pitchFamily="34" charset="-122"/>
                  <a:cs typeface="Alexandria" pitchFamily="2" charset="-78"/>
                </a:rPr>
                <a:t>شرح شامل للهدف والإجراءات والمدة والمخاطر مع التأكيد على حق الانسحاب دون أي تبعات، بلغة واضحة ومفهومة.</a:t>
              </a:r>
              <a:endParaRPr lang="en-US" sz="1400" dirty="0">
                <a:latin typeface="Alexandria" pitchFamily="2" charset="-78"/>
                <a:cs typeface="Alexandria" pitchFamily="2" charset="-78"/>
              </a:endParaRPr>
            </a:p>
          </p:txBody>
        </p:sp>
        <p:sp>
          <p:nvSpPr>
            <p:cNvPr id="14" name="Shape 10">
              <a:extLst>
                <a:ext uri="{FF2B5EF4-FFF2-40B4-BE49-F238E27FC236}">
                  <a16:creationId xmlns:a16="http://schemas.microsoft.com/office/drawing/2014/main" id="{C5BC4D63-718C-B333-49EE-1194F4852E45}"/>
                </a:ext>
              </a:extLst>
            </p:cNvPr>
            <p:cNvSpPr/>
            <p:nvPr/>
          </p:nvSpPr>
          <p:spPr>
            <a:xfrm>
              <a:off x="641152" y="4760833"/>
              <a:ext cx="7861697" cy="1394222"/>
            </a:xfrm>
            <a:prstGeom prst="roundRect">
              <a:avLst>
                <a:gd name="adj" fmla="val 5519"/>
              </a:avLst>
            </a:prstGeom>
            <a:solidFill>
              <a:srgbClr val="FFFFFF">
                <a:alpha val="95000"/>
              </a:srgbClr>
            </a:solidFill>
            <a:ln w="22860">
              <a:solidFill>
                <a:srgbClr val="C8C9CF"/>
              </a:solidFill>
              <a:prstDash val="solid"/>
            </a:ln>
          </p:spPr>
          <p:txBody>
            <a:bodyPr/>
            <a:lstStyle/>
            <a:p>
              <a:endParaRPr lang="en-US" sz="1400">
                <a:latin typeface="Alexandria" pitchFamily="2" charset="-78"/>
                <a:cs typeface="Alexandria" pitchFamily="2" charset="-78"/>
              </a:endParaRPr>
            </a:p>
          </p:txBody>
        </p:sp>
        <p:sp>
          <p:nvSpPr>
            <p:cNvPr id="15" name="Text 11">
              <a:extLst>
                <a:ext uri="{FF2B5EF4-FFF2-40B4-BE49-F238E27FC236}">
                  <a16:creationId xmlns:a16="http://schemas.microsoft.com/office/drawing/2014/main" id="{CEF5207F-C5D3-1B68-7DC2-29B36DF697DB}"/>
                </a:ext>
              </a:extLst>
            </p:cNvPr>
            <p:cNvSpPr/>
            <p:nvPr/>
          </p:nvSpPr>
          <p:spPr>
            <a:xfrm>
              <a:off x="5903714" y="4966811"/>
              <a:ext cx="2393156" cy="286107"/>
            </a:xfrm>
            <a:prstGeom prst="rect">
              <a:avLst/>
            </a:prstGeom>
            <a:noFill/>
            <a:ln/>
          </p:spPr>
          <p:txBody>
            <a:bodyPr wrap="none" lIns="0" tIns="0" rIns="0" bIns="0" rtlCol="0" anchor="t"/>
            <a:lstStyle/>
            <a:p>
              <a:pPr marL="0" indent="0" algn="r" rtl="1">
                <a:lnSpc>
                  <a:spcPts val="2250"/>
                </a:lnSpc>
                <a:buNone/>
              </a:pPr>
              <a:r>
                <a:rPr lang="en-US" sz="1400" dirty="0">
                  <a:solidFill>
                    <a:srgbClr val="5B5F71"/>
                  </a:solidFill>
                  <a:latin typeface="Alexandria" pitchFamily="2" charset="-78"/>
                  <a:ea typeface="Instrument Sans Semi Bold" pitchFamily="34" charset="-122"/>
                  <a:cs typeface="Alexandria" pitchFamily="2" charset="-78"/>
                </a:rPr>
                <a:t>الخصوصية وحماية البيانات</a:t>
              </a:r>
              <a:endParaRPr lang="en-US" sz="1400" dirty="0">
                <a:latin typeface="Alexandria" pitchFamily="2" charset="-78"/>
                <a:cs typeface="Alexandria" pitchFamily="2" charset="-78"/>
              </a:endParaRPr>
            </a:p>
          </p:txBody>
        </p:sp>
        <p:sp>
          <p:nvSpPr>
            <p:cNvPr id="16" name="Text 12">
              <a:extLst>
                <a:ext uri="{FF2B5EF4-FFF2-40B4-BE49-F238E27FC236}">
                  <a16:creationId xmlns:a16="http://schemas.microsoft.com/office/drawing/2014/main" id="{9A030BBE-2D1A-A7E9-F50E-231CF221CF3D}"/>
                </a:ext>
              </a:extLst>
            </p:cNvPr>
            <p:cNvSpPr/>
            <p:nvPr/>
          </p:nvSpPr>
          <p:spPr>
            <a:xfrm>
              <a:off x="847130" y="5362813"/>
              <a:ext cx="7449741" cy="586264"/>
            </a:xfrm>
            <a:prstGeom prst="rect">
              <a:avLst/>
            </a:prstGeom>
            <a:noFill/>
            <a:ln/>
          </p:spPr>
          <p:txBody>
            <a:bodyPr wrap="square" lIns="0" tIns="0" rIns="0" bIns="0" rtlCol="0" anchor="t"/>
            <a:lstStyle/>
            <a:p>
              <a:pPr marL="0" indent="0" algn="r" rtl="1">
                <a:lnSpc>
                  <a:spcPts val="2300"/>
                </a:lnSpc>
                <a:buNone/>
              </a:pPr>
              <a:r>
                <a:rPr lang="en-US" sz="1400" dirty="0">
                  <a:solidFill>
                    <a:srgbClr val="5B5F71"/>
                  </a:solidFill>
                  <a:latin typeface="Alexandria" pitchFamily="2" charset="-78"/>
                  <a:ea typeface="Instrument Sans Medium" pitchFamily="34" charset="-122"/>
                  <a:cs typeface="Alexandria" pitchFamily="2" charset="-78"/>
                </a:rPr>
                <a:t>تقليل جمع البيانات للضروري فقط، إخفاء الهويات والتكويد الآمن، التخزين المحمي مع تحديد مدة الاحتفاظ وضمان الإتلاف الآمن.</a:t>
              </a:r>
              <a:endParaRPr lang="en-US" sz="1400" dirty="0">
                <a:latin typeface="Alexandria" pitchFamily="2" charset="-78"/>
                <a:cs typeface="Alexandria" pitchFamily="2" charset="-78"/>
              </a:endParaRPr>
            </a:p>
          </p:txBody>
        </p:sp>
        <p:sp>
          <p:nvSpPr>
            <p:cNvPr id="17" name="Shape 13">
              <a:extLst>
                <a:ext uri="{FF2B5EF4-FFF2-40B4-BE49-F238E27FC236}">
                  <a16:creationId xmlns:a16="http://schemas.microsoft.com/office/drawing/2014/main" id="{791927B0-7EBD-2B56-4CDC-B33E444B951A}"/>
                </a:ext>
              </a:extLst>
            </p:cNvPr>
            <p:cNvSpPr/>
            <p:nvPr/>
          </p:nvSpPr>
          <p:spPr>
            <a:xfrm>
              <a:off x="641152" y="6338173"/>
              <a:ext cx="7861697" cy="1394222"/>
            </a:xfrm>
            <a:prstGeom prst="roundRect">
              <a:avLst>
                <a:gd name="adj" fmla="val 5519"/>
              </a:avLst>
            </a:prstGeom>
            <a:solidFill>
              <a:srgbClr val="FFFFFF">
                <a:alpha val="95000"/>
              </a:srgbClr>
            </a:solidFill>
            <a:ln w="22860">
              <a:solidFill>
                <a:srgbClr val="C8C9CF"/>
              </a:solidFill>
              <a:prstDash val="solid"/>
            </a:ln>
          </p:spPr>
          <p:txBody>
            <a:bodyPr/>
            <a:lstStyle/>
            <a:p>
              <a:endParaRPr lang="en-US" sz="1400">
                <a:latin typeface="Alexandria" pitchFamily="2" charset="-78"/>
                <a:cs typeface="Alexandria" pitchFamily="2" charset="-78"/>
              </a:endParaRPr>
            </a:p>
          </p:txBody>
        </p:sp>
        <p:sp>
          <p:nvSpPr>
            <p:cNvPr id="19" name="Text 14">
              <a:extLst>
                <a:ext uri="{FF2B5EF4-FFF2-40B4-BE49-F238E27FC236}">
                  <a16:creationId xmlns:a16="http://schemas.microsoft.com/office/drawing/2014/main" id="{5C2C486E-F8BD-BBE2-4BCA-F1370169D74B}"/>
                </a:ext>
              </a:extLst>
            </p:cNvPr>
            <p:cNvSpPr/>
            <p:nvPr/>
          </p:nvSpPr>
          <p:spPr>
            <a:xfrm>
              <a:off x="6006822" y="6544151"/>
              <a:ext cx="2290048" cy="286107"/>
            </a:xfrm>
            <a:prstGeom prst="rect">
              <a:avLst/>
            </a:prstGeom>
            <a:noFill/>
            <a:ln/>
          </p:spPr>
          <p:txBody>
            <a:bodyPr wrap="none" lIns="0" tIns="0" rIns="0" bIns="0" rtlCol="0" anchor="t"/>
            <a:lstStyle/>
            <a:p>
              <a:pPr marL="0" indent="0" algn="r" rtl="1">
                <a:lnSpc>
                  <a:spcPts val="2250"/>
                </a:lnSpc>
                <a:buNone/>
              </a:pPr>
              <a:r>
                <a:rPr lang="en-US" sz="1400" dirty="0">
                  <a:solidFill>
                    <a:srgbClr val="5B5F71"/>
                  </a:solidFill>
                  <a:latin typeface="Alexandria" pitchFamily="2" charset="-78"/>
                  <a:ea typeface="Instrument Sans Semi Bold" pitchFamily="34" charset="-122"/>
                  <a:cs typeface="Alexandria" pitchFamily="2" charset="-78"/>
                </a:rPr>
                <a:t>عدم الإضرار</a:t>
              </a:r>
              <a:endParaRPr lang="en-US" sz="1400" dirty="0">
                <a:latin typeface="Alexandria" pitchFamily="2" charset="-78"/>
                <a:cs typeface="Alexandria" pitchFamily="2" charset="-78"/>
              </a:endParaRPr>
            </a:p>
          </p:txBody>
        </p:sp>
        <p:sp>
          <p:nvSpPr>
            <p:cNvPr id="20" name="Text 15">
              <a:extLst>
                <a:ext uri="{FF2B5EF4-FFF2-40B4-BE49-F238E27FC236}">
                  <a16:creationId xmlns:a16="http://schemas.microsoft.com/office/drawing/2014/main" id="{D0BC42E4-8264-9AFF-0FE3-42DABDF11C25}"/>
                </a:ext>
              </a:extLst>
            </p:cNvPr>
            <p:cNvSpPr/>
            <p:nvPr/>
          </p:nvSpPr>
          <p:spPr>
            <a:xfrm>
              <a:off x="847130" y="6940153"/>
              <a:ext cx="7449741" cy="586264"/>
            </a:xfrm>
            <a:prstGeom prst="rect">
              <a:avLst/>
            </a:prstGeom>
            <a:noFill/>
            <a:ln/>
          </p:spPr>
          <p:txBody>
            <a:bodyPr wrap="square" lIns="0" tIns="0" rIns="0" bIns="0" rtlCol="0" anchor="t"/>
            <a:lstStyle/>
            <a:p>
              <a:pPr marL="0" indent="0" algn="r" rtl="1">
                <a:lnSpc>
                  <a:spcPts val="2300"/>
                </a:lnSpc>
                <a:buNone/>
              </a:pPr>
              <a:r>
                <a:rPr lang="en-US" sz="1400" dirty="0">
                  <a:solidFill>
                    <a:srgbClr val="5B5F71"/>
                  </a:solidFill>
                  <a:latin typeface="Alexandria" pitchFamily="2" charset="-78"/>
                  <a:ea typeface="Instrument Sans Medium" pitchFamily="34" charset="-122"/>
                  <a:cs typeface="Alexandria" pitchFamily="2" charset="-78"/>
                </a:rPr>
                <a:t>تقييم شامل للمخاطر النفسية والاجتماعية والسمعية، ووضع خطط للتقليل من المخاطر مع توفير قنوات الدعم عند الحاجة.</a:t>
              </a:r>
              <a:endParaRPr lang="en-US" sz="1400" dirty="0">
                <a:latin typeface="Alexandria" pitchFamily="2" charset="-78"/>
                <a:cs typeface="Alexandria" pitchFamily="2" charset="-78"/>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938AD-B445-7E6A-8E6B-D4D9B00149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E76764-3B34-F113-2097-9A4C32FA0D87}"/>
              </a:ext>
            </a:extLst>
          </p:cNvPr>
          <p:cNvSpPr/>
          <p:nvPr/>
        </p:nvSpPr>
        <p:spPr>
          <a:xfrm>
            <a:off x="2485572" y="6838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CF3653A-F632-7E13-C705-DFAE020725CC}"/>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684DFD2-F09F-145E-239E-584E78C6F6C6}"/>
              </a:ext>
            </a:extLst>
          </p:cNvPr>
          <p:cNvSpPr/>
          <p:nvPr/>
        </p:nvSpPr>
        <p:spPr>
          <a:xfrm>
            <a:off x="524107" y="998563"/>
            <a:ext cx="10950498"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7263132-0372-B61A-DC0D-6D2EF7499D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A1E3C54-53C1-FF94-D16A-6C9B1F46CC9E}"/>
              </a:ext>
            </a:extLst>
          </p:cNvPr>
          <p:cNvSpPr txBox="1"/>
          <p:nvPr/>
        </p:nvSpPr>
        <p:spPr>
          <a:xfrm>
            <a:off x="2485572" y="-14799"/>
            <a:ext cx="6272560" cy="601383"/>
          </a:xfrm>
          <a:prstGeom prst="rect">
            <a:avLst/>
          </a:prstGeom>
          <a:noFill/>
        </p:spPr>
        <p:txBody>
          <a:bodyPr wrap="square">
            <a:spAutoFit/>
          </a:bodyPr>
          <a:lstStyle/>
          <a:p>
            <a:pPr marL="0" indent="0" algn="r" rtl="1">
              <a:lnSpc>
                <a:spcPts val="4700"/>
              </a:lnSpc>
              <a:buNone/>
            </a:pPr>
            <a:r>
              <a:rPr lang="ar-EG" b="1">
                <a:highlight>
                  <a:srgbClr val="FFFF00"/>
                </a:highlight>
                <a:latin typeface="Alexandria" pitchFamily="2" charset="-78"/>
                <a:ea typeface="Instrument Sans Semi Bold" pitchFamily="34" charset="-122"/>
                <a:cs typeface="Alexandria" pitchFamily="2" charset="-78"/>
              </a:rPr>
              <a:t>تابع</a:t>
            </a:r>
            <a:r>
              <a:rPr lang="ar-EG" b="1">
                <a:latin typeface="Alexandria" pitchFamily="2" charset="-78"/>
                <a:ea typeface="Instrument Sans Semi Bold" pitchFamily="34" charset="-122"/>
                <a:cs typeface="Alexandria" pitchFamily="2" charset="-78"/>
              </a:rPr>
              <a:t> اخلاقيات الباحث في مجال العلاقات العامة</a:t>
            </a:r>
            <a:endParaRPr lang="en-US" b="1"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EC3BAF06-27E4-80D1-B908-8721E5EC8ED2}"/>
              </a:ext>
            </a:extLst>
          </p:cNvPr>
          <p:cNvGrpSpPr/>
          <p:nvPr/>
        </p:nvGrpSpPr>
        <p:grpSpPr>
          <a:xfrm>
            <a:off x="717395" y="1505621"/>
            <a:ext cx="10524698" cy="3880230"/>
            <a:chOff x="793790" y="2820353"/>
            <a:chExt cx="13050440" cy="4059555"/>
          </a:xfrm>
        </p:grpSpPr>
        <p:grpSp>
          <p:nvGrpSpPr>
            <p:cNvPr id="4" name="Group 3">
              <a:extLst>
                <a:ext uri="{FF2B5EF4-FFF2-40B4-BE49-F238E27FC236}">
                  <a16:creationId xmlns:a16="http://schemas.microsoft.com/office/drawing/2014/main" id="{A1FEC2E5-CBCA-8C1B-0C21-AFDE51098217}"/>
                </a:ext>
              </a:extLst>
            </p:cNvPr>
            <p:cNvGrpSpPr/>
            <p:nvPr/>
          </p:nvGrpSpPr>
          <p:grpSpPr>
            <a:xfrm>
              <a:off x="9640252" y="2820353"/>
              <a:ext cx="4196358" cy="1579126"/>
              <a:chOff x="9640252" y="2820353"/>
              <a:chExt cx="4196358" cy="1579126"/>
            </a:xfrm>
          </p:grpSpPr>
          <p:sp>
            <p:nvSpPr>
              <p:cNvPr id="20" name="Text 2">
                <a:extLst>
                  <a:ext uri="{FF2B5EF4-FFF2-40B4-BE49-F238E27FC236}">
                    <a16:creationId xmlns:a16="http://schemas.microsoft.com/office/drawing/2014/main" id="{C4C974CA-3761-3649-C0D0-AA876450331A}"/>
                  </a:ext>
                </a:extLst>
              </p:cNvPr>
              <p:cNvSpPr/>
              <p:nvPr/>
            </p:nvSpPr>
            <p:spPr>
              <a:xfrm>
                <a:off x="11001375" y="2820353"/>
                <a:ext cx="2835235" cy="354330"/>
              </a:xfrm>
              <a:prstGeom prst="rect">
                <a:avLst/>
              </a:prstGeom>
              <a:solidFill>
                <a:schemeClr val="bg2"/>
              </a:solidFill>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indent="0" algn="r" rtl="1">
                  <a:lnSpc>
                    <a:spcPts val="2750"/>
                  </a:lnSpc>
                  <a:buNone/>
                </a:pPr>
                <a:r>
                  <a:rPr lang="en-US" sz="1400" dirty="0">
                    <a:solidFill>
                      <a:srgbClr val="5B5F71"/>
                    </a:solidFill>
                    <a:latin typeface="Alexandria" pitchFamily="2" charset="-78"/>
                    <a:ea typeface="Instrument Sans Semi Bold" pitchFamily="34" charset="-122"/>
                    <a:cs typeface="Alexandria" pitchFamily="2" charset="-78"/>
                  </a:rPr>
                  <a:t>عدالة العينة والإنصاف</a:t>
                </a:r>
                <a:endParaRPr lang="en-US" sz="1400" dirty="0">
                  <a:latin typeface="Alexandria" pitchFamily="2" charset="-78"/>
                  <a:cs typeface="Alexandria" pitchFamily="2" charset="-78"/>
                </a:endParaRPr>
              </a:p>
            </p:txBody>
          </p:sp>
          <p:sp>
            <p:nvSpPr>
              <p:cNvPr id="21" name="Text 3">
                <a:extLst>
                  <a:ext uri="{FF2B5EF4-FFF2-40B4-BE49-F238E27FC236}">
                    <a16:creationId xmlns:a16="http://schemas.microsoft.com/office/drawing/2014/main" id="{897DA25C-B1C9-D356-2846-0BD4314E47BF}"/>
                  </a:ext>
                </a:extLst>
              </p:cNvPr>
              <p:cNvSpPr/>
              <p:nvPr/>
            </p:nvSpPr>
            <p:spPr>
              <a:xfrm>
                <a:off x="9640252" y="3310771"/>
                <a:ext cx="4196358" cy="1088708"/>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r" rtl="1">
                  <a:lnSpc>
                    <a:spcPts val="2850"/>
                  </a:lnSpc>
                  <a:buNone/>
                </a:pPr>
                <a:r>
                  <a:rPr lang="en-US" sz="1400" dirty="0">
                    <a:solidFill>
                      <a:srgbClr val="5B5F71"/>
                    </a:solidFill>
                    <a:latin typeface="Alexandria" pitchFamily="2" charset="-78"/>
                    <a:ea typeface="Instrument Sans Medium" pitchFamily="34" charset="-122"/>
                    <a:cs typeface="Alexandria" pitchFamily="2" charset="-78"/>
                  </a:rPr>
                  <a:t>ضمان التمثيل المنصف لجميع الفئات، تجنب استغلال المجموعات الهشة، وتقديم تعويض عادل للمشاركين دون إكراه.</a:t>
                </a:r>
                <a:endParaRPr lang="en-US" sz="1400" dirty="0">
                  <a:latin typeface="Alexandria" pitchFamily="2" charset="-78"/>
                  <a:cs typeface="Alexandria" pitchFamily="2" charset="-78"/>
                </a:endParaRPr>
              </a:p>
            </p:txBody>
          </p:sp>
        </p:grpSp>
        <p:grpSp>
          <p:nvGrpSpPr>
            <p:cNvPr id="6" name="Group 5">
              <a:extLst>
                <a:ext uri="{FF2B5EF4-FFF2-40B4-BE49-F238E27FC236}">
                  <a16:creationId xmlns:a16="http://schemas.microsoft.com/office/drawing/2014/main" id="{1FF6C770-F303-0661-8616-B3FB2CA0235C}"/>
                </a:ext>
              </a:extLst>
            </p:cNvPr>
            <p:cNvGrpSpPr/>
            <p:nvPr/>
          </p:nvGrpSpPr>
          <p:grpSpPr>
            <a:xfrm>
              <a:off x="5217081" y="2820353"/>
              <a:ext cx="4196358" cy="1579126"/>
              <a:chOff x="5217081" y="2820353"/>
              <a:chExt cx="4196358" cy="1579126"/>
            </a:xfrm>
          </p:grpSpPr>
          <p:sp>
            <p:nvSpPr>
              <p:cNvPr id="17" name="Text 5">
                <a:extLst>
                  <a:ext uri="{FF2B5EF4-FFF2-40B4-BE49-F238E27FC236}">
                    <a16:creationId xmlns:a16="http://schemas.microsoft.com/office/drawing/2014/main" id="{4744C103-CB60-C997-EB5B-0B40A18C7063}"/>
                  </a:ext>
                </a:extLst>
              </p:cNvPr>
              <p:cNvSpPr/>
              <p:nvPr/>
            </p:nvSpPr>
            <p:spPr>
              <a:xfrm>
                <a:off x="6578203" y="2820353"/>
                <a:ext cx="2835235" cy="354330"/>
              </a:xfrm>
              <a:prstGeom prst="rect">
                <a:avLst/>
              </a:prstGeom>
              <a:solidFill>
                <a:schemeClr val="bg2"/>
              </a:solidFill>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indent="0" algn="r" rtl="1">
                  <a:lnSpc>
                    <a:spcPts val="2750"/>
                  </a:lnSpc>
                  <a:buNone/>
                </a:pPr>
                <a:r>
                  <a:rPr lang="en-US" sz="1400" dirty="0">
                    <a:solidFill>
                      <a:srgbClr val="5B5F71"/>
                    </a:solidFill>
                    <a:latin typeface="Alexandria" pitchFamily="2" charset="-78"/>
                    <a:ea typeface="Instrument Sans Semi Bold" pitchFamily="34" charset="-122"/>
                    <a:cs typeface="Alexandria" pitchFamily="2" charset="-78"/>
                  </a:rPr>
                  <a:t>الصدق المنهجي</a:t>
                </a:r>
                <a:endParaRPr lang="en-US" sz="1400" dirty="0">
                  <a:latin typeface="Alexandria" pitchFamily="2" charset="-78"/>
                  <a:cs typeface="Alexandria" pitchFamily="2" charset="-78"/>
                </a:endParaRPr>
              </a:p>
            </p:txBody>
          </p:sp>
          <p:sp>
            <p:nvSpPr>
              <p:cNvPr id="19" name="Text 6">
                <a:extLst>
                  <a:ext uri="{FF2B5EF4-FFF2-40B4-BE49-F238E27FC236}">
                    <a16:creationId xmlns:a16="http://schemas.microsoft.com/office/drawing/2014/main" id="{2A6B3721-3977-DD4A-2DE3-2024247CEBB7}"/>
                  </a:ext>
                </a:extLst>
              </p:cNvPr>
              <p:cNvSpPr/>
              <p:nvPr/>
            </p:nvSpPr>
            <p:spPr>
              <a:xfrm>
                <a:off x="5217081" y="3310771"/>
                <a:ext cx="4196358" cy="1088708"/>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850"/>
                  </a:lnSpc>
                  <a:buNone/>
                </a:pPr>
                <a:r>
                  <a:rPr lang="en-US" sz="1400" dirty="0">
                    <a:solidFill>
                      <a:srgbClr val="5B5F71"/>
                    </a:solidFill>
                    <a:latin typeface="Alexandria" pitchFamily="2" charset="-78"/>
                    <a:ea typeface="Instrument Sans Medium" pitchFamily="34" charset="-122"/>
                    <a:cs typeface="Alexandria" pitchFamily="2" charset="-78"/>
                  </a:rPr>
                  <a:t>استخدام أدوات صالحة وموثوقة، اتباع بروتوكول معلن، وتوثيق شامل يتيح إعادة التطبيق مع التسجيل المسبق كلما أمكن.</a:t>
                </a:r>
                <a:endParaRPr lang="en-US" sz="1400" dirty="0">
                  <a:latin typeface="Alexandria" pitchFamily="2" charset="-78"/>
                  <a:cs typeface="Alexandria" pitchFamily="2" charset="-78"/>
                </a:endParaRPr>
              </a:p>
            </p:txBody>
          </p:sp>
        </p:grpSp>
        <p:sp>
          <p:nvSpPr>
            <p:cNvPr id="7" name="Text 8">
              <a:extLst>
                <a:ext uri="{FF2B5EF4-FFF2-40B4-BE49-F238E27FC236}">
                  <a16:creationId xmlns:a16="http://schemas.microsoft.com/office/drawing/2014/main" id="{48427A59-8751-58E0-86E3-22F72AB470E5}"/>
                </a:ext>
              </a:extLst>
            </p:cNvPr>
            <p:cNvSpPr/>
            <p:nvPr/>
          </p:nvSpPr>
          <p:spPr>
            <a:xfrm>
              <a:off x="2155031" y="2820353"/>
              <a:ext cx="2835235" cy="354330"/>
            </a:xfrm>
            <a:prstGeom prst="rect">
              <a:avLst/>
            </a:prstGeom>
            <a:solidFill>
              <a:schemeClr val="bg2"/>
            </a:solidFill>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indent="0" algn="r" rtl="1">
                <a:lnSpc>
                  <a:spcPts val="2750"/>
                </a:lnSpc>
                <a:buNone/>
              </a:pPr>
              <a:r>
                <a:rPr lang="en-US" sz="1400" dirty="0">
                  <a:solidFill>
                    <a:srgbClr val="5B5F71"/>
                  </a:solidFill>
                  <a:latin typeface="Alexandria" pitchFamily="2" charset="-78"/>
                  <a:ea typeface="Instrument Sans Semi Bold" pitchFamily="34" charset="-122"/>
                  <a:cs typeface="Alexandria" pitchFamily="2" charset="-78"/>
                </a:rPr>
                <a:t>الأمانة في النشر والتقرير</a:t>
              </a:r>
              <a:endParaRPr lang="en-US" sz="1400" dirty="0">
                <a:latin typeface="Alexandria" pitchFamily="2" charset="-78"/>
                <a:cs typeface="Alexandria" pitchFamily="2" charset="-78"/>
              </a:endParaRPr>
            </a:p>
          </p:txBody>
        </p:sp>
        <p:sp>
          <p:nvSpPr>
            <p:cNvPr id="8" name="Text 9">
              <a:extLst>
                <a:ext uri="{FF2B5EF4-FFF2-40B4-BE49-F238E27FC236}">
                  <a16:creationId xmlns:a16="http://schemas.microsoft.com/office/drawing/2014/main" id="{9DF9B3B4-C5EE-017C-A616-0C864805960D}"/>
                </a:ext>
              </a:extLst>
            </p:cNvPr>
            <p:cNvSpPr/>
            <p:nvPr/>
          </p:nvSpPr>
          <p:spPr>
            <a:xfrm>
              <a:off x="793790" y="3346192"/>
              <a:ext cx="4196358" cy="1088708"/>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850"/>
                </a:lnSpc>
                <a:buNone/>
              </a:pPr>
              <a:r>
                <a:rPr lang="en-US" sz="1400" dirty="0">
                  <a:solidFill>
                    <a:srgbClr val="5B5F71"/>
                  </a:solidFill>
                  <a:latin typeface="Alexandria" pitchFamily="2" charset="-78"/>
                  <a:ea typeface="Instrument Sans Medium" pitchFamily="34" charset="-122"/>
                  <a:cs typeface="Alexandria" pitchFamily="2" charset="-78"/>
                </a:rPr>
                <a:t>نشر النتائج كما هي حتى لو تعارضت مع مصالح الجهة الراعية، وتجنب الانتقائية والتحيز التأكيدي و"السبين".</a:t>
              </a:r>
              <a:endParaRPr lang="en-US" sz="1400" dirty="0">
                <a:latin typeface="Alexandria" pitchFamily="2" charset="-78"/>
                <a:cs typeface="Alexandria" pitchFamily="2" charset="-78"/>
              </a:endParaRPr>
            </a:p>
          </p:txBody>
        </p:sp>
        <p:sp>
          <p:nvSpPr>
            <p:cNvPr id="9" name="Text 10">
              <a:extLst>
                <a:ext uri="{FF2B5EF4-FFF2-40B4-BE49-F238E27FC236}">
                  <a16:creationId xmlns:a16="http://schemas.microsoft.com/office/drawing/2014/main" id="{E3EE323C-B860-EC6A-EBDC-3DAE2D2121E8}"/>
                </a:ext>
              </a:extLst>
            </p:cNvPr>
            <p:cNvSpPr/>
            <p:nvPr/>
          </p:nvSpPr>
          <p:spPr>
            <a:xfrm>
              <a:off x="4203263" y="5051465"/>
              <a:ext cx="2835235" cy="354330"/>
            </a:xfrm>
            <a:prstGeom prst="rect">
              <a:avLst/>
            </a:prstGeom>
            <a:solidFill>
              <a:schemeClr val="bg2"/>
            </a:solidFill>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indent="0" algn="r" rtl="1">
                <a:lnSpc>
                  <a:spcPts val="2750"/>
                </a:lnSpc>
                <a:buNone/>
              </a:pPr>
              <a:r>
                <a:rPr lang="en-US" sz="1400" dirty="0">
                  <a:solidFill>
                    <a:srgbClr val="505468"/>
                  </a:solidFill>
                  <a:latin typeface="Alexandria" pitchFamily="2" charset="-78"/>
                  <a:ea typeface="Instrument Sans Semi Bold" pitchFamily="34" charset="-122"/>
                  <a:cs typeface="Alexandria" pitchFamily="2" charset="-78"/>
                </a:rPr>
                <a:t>الاقتباس والملكية الفكرية</a:t>
              </a:r>
              <a:endParaRPr lang="en-US" sz="1400" dirty="0">
                <a:latin typeface="Alexandria" pitchFamily="2" charset="-78"/>
                <a:cs typeface="Alexandria" pitchFamily="2" charset="-78"/>
              </a:endParaRPr>
            </a:p>
          </p:txBody>
        </p:sp>
        <p:sp>
          <p:nvSpPr>
            <p:cNvPr id="10" name="Text 11">
              <a:extLst>
                <a:ext uri="{FF2B5EF4-FFF2-40B4-BE49-F238E27FC236}">
                  <a16:creationId xmlns:a16="http://schemas.microsoft.com/office/drawing/2014/main" id="{B3551345-C068-1C55-30DD-7314E65391E4}"/>
                </a:ext>
              </a:extLst>
            </p:cNvPr>
            <p:cNvSpPr/>
            <p:nvPr/>
          </p:nvSpPr>
          <p:spPr>
            <a:xfrm>
              <a:off x="793790" y="5632609"/>
              <a:ext cx="6244709" cy="362903"/>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342900" indent="-342900" algn="r" rtl="1">
                <a:lnSpc>
                  <a:spcPts val="2850"/>
                </a:lnSpc>
                <a:buSzPct val="100000"/>
                <a:buChar char="•"/>
              </a:pPr>
              <a:r>
                <a:rPr lang="en-US" sz="1400" dirty="0">
                  <a:solidFill>
                    <a:srgbClr val="5B5F71"/>
                  </a:solidFill>
                  <a:latin typeface="Alexandria" pitchFamily="2" charset="-78"/>
                  <a:ea typeface="Instrument Sans Medium" pitchFamily="34" charset="-122"/>
                  <a:cs typeface="Alexandria" pitchFamily="2" charset="-78"/>
                </a:rPr>
                <a:t>توثيق المصادر بدقة عالية</a:t>
              </a:r>
              <a:endParaRPr lang="en-US" sz="1400" dirty="0">
                <a:latin typeface="Alexandria" pitchFamily="2" charset="-78"/>
                <a:cs typeface="Alexandria" pitchFamily="2" charset="-78"/>
              </a:endParaRPr>
            </a:p>
          </p:txBody>
        </p:sp>
        <p:sp>
          <p:nvSpPr>
            <p:cNvPr id="11" name="Text 12">
              <a:extLst>
                <a:ext uri="{FF2B5EF4-FFF2-40B4-BE49-F238E27FC236}">
                  <a16:creationId xmlns:a16="http://schemas.microsoft.com/office/drawing/2014/main" id="{C4264934-38C8-59B7-3FB7-EAA963BCF610}"/>
                </a:ext>
              </a:extLst>
            </p:cNvPr>
            <p:cNvSpPr/>
            <p:nvPr/>
          </p:nvSpPr>
          <p:spPr>
            <a:xfrm>
              <a:off x="793790" y="6074807"/>
              <a:ext cx="6244709" cy="362903"/>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342900" indent="-342900" algn="r" rtl="1">
                <a:lnSpc>
                  <a:spcPts val="2850"/>
                </a:lnSpc>
                <a:buSzPct val="100000"/>
                <a:buChar char="•"/>
              </a:pPr>
              <a:r>
                <a:rPr lang="en-US" sz="1400" dirty="0">
                  <a:solidFill>
                    <a:srgbClr val="5B5F71"/>
                  </a:solidFill>
                  <a:latin typeface="Alexandria" pitchFamily="2" charset="-78"/>
                  <a:ea typeface="Instrument Sans Medium" pitchFamily="34" charset="-122"/>
                  <a:cs typeface="Alexandria" pitchFamily="2" charset="-78"/>
                </a:rPr>
                <a:t>تجنب الانتحال والترجمة الحرفية</a:t>
              </a:r>
              <a:endParaRPr lang="en-US" sz="1400" dirty="0">
                <a:latin typeface="Alexandria" pitchFamily="2" charset="-78"/>
                <a:cs typeface="Alexandria" pitchFamily="2" charset="-78"/>
              </a:endParaRPr>
            </a:p>
          </p:txBody>
        </p:sp>
        <p:sp>
          <p:nvSpPr>
            <p:cNvPr id="12" name="Text 13">
              <a:extLst>
                <a:ext uri="{FF2B5EF4-FFF2-40B4-BE49-F238E27FC236}">
                  <a16:creationId xmlns:a16="http://schemas.microsoft.com/office/drawing/2014/main" id="{28A76BE5-62EA-A3EF-E7C5-31188754835B}"/>
                </a:ext>
              </a:extLst>
            </p:cNvPr>
            <p:cNvSpPr/>
            <p:nvPr/>
          </p:nvSpPr>
          <p:spPr>
            <a:xfrm>
              <a:off x="793790" y="6517005"/>
              <a:ext cx="6244709" cy="362903"/>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342900" indent="-342900" algn="r" rtl="1">
                <a:lnSpc>
                  <a:spcPts val="2850"/>
                </a:lnSpc>
                <a:buSzPct val="100000"/>
                <a:buChar char="•"/>
              </a:pPr>
              <a:r>
                <a:rPr lang="en-US" sz="1400" dirty="0">
                  <a:solidFill>
                    <a:srgbClr val="5B5F71"/>
                  </a:solidFill>
                  <a:latin typeface="Alexandria" pitchFamily="2" charset="-78"/>
                  <a:ea typeface="Instrument Sans Medium" pitchFamily="34" charset="-122"/>
                  <a:cs typeface="Alexandria" pitchFamily="2" charset="-78"/>
                </a:rPr>
                <a:t>احترام حقوق الصور والمواد</a:t>
              </a:r>
              <a:endParaRPr lang="en-US" sz="1400" dirty="0">
                <a:latin typeface="Alexandria" pitchFamily="2" charset="-78"/>
                <a:cs typeface="Alexandria" pitchFamily="2" charset="-78"/>
              </a:endParaRPr>
            </a:p>
          </p:txBody>
        </p:sp>
        <p:sp>
          <p:nvSpPr>
            <p:cNvPr id="13" name="Text 14">
              <a:extLst>
                <a:ext uri="{FF2B5EF4-FFF2-40B4-BE49-F238E27FC236}">
                  <a16:creationId xmlns:a16="http://schemas.microsoft.com/office/drawing/2014/main" id="{012025FF-2E7C-5F37-B764-65121BAFE16F}"/>
                </a:ext>
              </a:extLst>
            </p:cNvPr>
            <p:cNvSpPr/>
            <p:nvPr/>
          </p:nvSpPr>
          <p:spPr>
            <a:xfrm>
              <a:off x="11008995" y="5051465"/>
              <a:ext cx="2835235" cy="354330"/>
            </a:xfrm>
            <a:prstGeom prst="rect">
              <a:avLst/>
            </a:prstGeom>
            <a:solidFill>
              <a:schemeClr val="bg2"/>
            </a:solidFill>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indent="0" algn="r" rtl="1">
                <a:lnSpc>
                  <a:spcPts val="2750"/>
                </a:lnSpc>
                <a:buNone/>
              </a:pPr>
              <a:r>
                <a:rPr lang="en-US" sz="1400" dirty="0">
                  <a:solidFill>
                    <a:srgbClr val="505468"/>
                  </a:solidFill>
                  <a:latin typeface="Alexandria" pitchFamily="2" charset="-78"/>
                  <a:ea typeface="Instrument Sans Semi Bold" pitchFamily="34" charset="-122"/>
                  <a:cs typeface="Alexandria" pitchFamily="2" charset="-78"/>
                </a:rPr>
                <a:t>الالتزام بالمعايير المهنية</a:t>
              </a:r>
              <a:endParaRPr lang="en-US" sz="1400" dirty="0">
                <a:latin typeface="Alexandria" pitchFamily="2" charset="-78"/>
                <a:cs typeface="Alexandria" pitchFamily="2" charset="-78"/>
              </a:endParaRPr>
            </a:p>
          </p:txBody>
        </p:sp>
        <p:sp>
          <p:nvSpPr>
            <p:cNvPr id="14" name="Text 15">
              <a:extLst>
                <a:ext uri="{FF2B5EF4-FFF2-40B4-BE49-F238E27FC236}">
                  <a16:creationId xmlns:a16="http://schemas.microsoft.com/office/drawing/2014/main" id="{B5A5B13F-86BC-362B-560B-2ADD35F6DAFF}"/>
                </a:ext>
              </a:extLst>
            </p:cNvPr>
            <p:cNvSpPr/>
            <p:nvPr/>
          </p:nvSpPr>
          <p:spPr>
            <a:xfrm>
              <a:off x="7599521" y="5632609"/>
              <a:ext cx="6244709" cy="362903"/>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342900" indent="-342900" algn="r" rtl="1">
                <a:lnSpc>
                  <a:spcPts val="2850"/>
                </a:lnSpc>
                <a:buSzPct val="100000"/>
                <a:buChar char="•"/>
              </a:pPr>
              <a:r>
                <a:rPr lang="en-US" sz="1400" dirty="0">
                  <a:solidFill>
                    <a:srgbClr val="5B5F71"/>
                  </a:solidFill>
                  <a:latin typeface="Alexandria" pitchFamily="2" charset="-78"/>
                  <a:ea typeface="Instrument Sans Medium" pitchFamily="34" charset="-122"/>
                  <a:cs typeface="Alexandria" pitchFamily="2" charset="-78"/>
                </a:rPr>
                <a:t>قوانين حماية البيانات</a:t>
              </a:r>
              <a:endParaRPr lang="en-US" sz="1400" dirty="0">
                <a:latin typeface="Alexandria" pitchFamily="2" charset="-78"/>
                <a:cs typeface="Alexandria" pitchFamily="2" charset="-78"/>
              </a:endParaRPr>
            </a:p>
          </p:txBody>
        </p:sp>
        <p:sp>
          <p:nvSpPr>
            <p:cNvPr id="15" name="Text 16">
              <a:extLst>
                <a:ext uri="{FF2B5EF4-FFF2-40B4-BE49-F238E27FC236}">
                  <a16:creationId xmlns:a16="http://schemas.microsoft.com/office/drawing/2014/main" id="{23ED4A0C-E0BB-9628-C05B-1749A34132F0}"/>
                </a:ext>
              </a:extLst>
            </p:cNvPr>
            <p:cNvSpPr/>
            <p:nvPr/>
          </p:nvSpPr>
          <p:spPr>
            <a:xfrm>
              <a:off x="7599521" y="6074807"/>
              <a:ext cx="6244709" cy="362903"/>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342900" indent="-342900" algn="r" rtl="1">
                <a:lnSpc>
                  <a:spcPts val="2850"/>
                </a:lnSpc>
                <a:buSzPct val="100000"/>
                <a:buChar char="•"/>
              </a:pPr>
              <a:r>
                <a:rPr lang="en-US" sz="1400" dirty="0">
                  <a:solidFill>
                    <a:srgbClr val="5B5F71"/>
                  </a:solidFill>
                  <a:latin typeface="Alexandria" pitchFamily="2" charset="-78"/>
                  <a:ea typeface="Instrument Sans Medium" pitchFamily="34" charset="-122"/>
                  <a:cs typeface="Alexandria" pitchFamily="2" charset="-78"/>
                </a:rPr>
                <a:t>شروط منصات التواصل</a:t>
              </a:r>
              <a:endParaRPr lang="en-US" sz="1400" dirty="0">
                <a:latin typeface="Alexandria" pitchFamily="2" charset="-78"/>
                <a:cs typeface="Alexandria" pitchFamily="2" charset="-78"/>
              </a:endParaRPr>
            </a:p>
          </p:txBody>
        </p:sp>
        <p:sp>
          <p:nvSpPr>
            <p:cNvPr id="16" name="Text 17">
              <a:extLst>
                <a:ext uri="{FF2B5EF4-FFF2-40B4-BE49-F238E27FC236}">
                  <a16:creationId xmlns:a16="http://schemas.microsoft.com/office/drawing/2014/main" id="{5DDB8B46-57DD-9AC4-5B76-D8FF9FE745CF}"/>
                </a:ext>
              </a:extLst>
            </p:cNvPr>
            <p:cNvSpPr/>
            <p:nvPr/>
          </p:nvSpPr>
          <p:spPr>
            <a:xfrm>
              <a:off x="7599521" y="6517005"/>
              <a:ext cx="6244709" cy="362903"/>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342900" indent="-342900" algn="r" rtl="1">
                <a:lnSpc>
                  <a:spcPts val="2850"/>
                </a:lnSpc>
                <a:buSzPct val="100000"/>
                <a:buChar char="•"/>
              </a:pPr>
              <a:r>
                <a:rPr lang="en-US" sz="1400" dirty="0">
                  <a:solidFill>
                    <a:srgbClr val="5B5F71"/>
                  </a:solidFill>
                  <a:latin typeface="Alexandria" pitchFamily="2" charset="-78"/>
                  <a:ea typeface="Instrument Sans Medium" pitchFamily="34" charset="-122"/>
                  <a:cs typeface="Alexandria" pitchFamily="2" charset="-78"/>
                </a:rPr>
                <a:t>مدونات السلوك المهنية</a:t>
              </a:r>
              <a:endParaRPr lang="en-US" sz="1400" dirty="0">
                <a:latin typeface="Alexandria" pitchFamily="2" charset="-78"/>
                <a:cs typeface="Alexandria" pitchFamily="2" charset="-78"/>
              </a:endParaRPr>
            </a:p>
          </p:txBody>
        </p:sp>
      </p:grpSp>
    </p:spTree>
    <p:extLst>
      <p:ext uri="{BB962C8B-B14F-4D97-AF65-F5344CB8AC3E}">
        <p14:creationId xmlns:p14="http://schemas.microsoft.com/office/powerpoint/2010/main" val="20517939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7ED19-2D28-4F8C-E7B2-4F770755B6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0CD5C32-7425-A8A5-1457-F78B84A2C9FE}"/>
              </a:ext>
            </a:extLst>
          </p:cNvPr>
          <p:cNvSpPr/>
          <p:nvPr/>
        </p:nvSpPr>
        <p:spPr>
          <a:xfrm>
            <a:off x="2485572" y="6838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94F6D43-ECBE-08C4-3EBC-C9627054AA14}"/>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27D7D02-BD5A-5047-F60C-7BB812B6BDA8}"/>
              </a:ext>
            </a:extLst>
          </p:cNvPr>
          <p:cNvSpPr/>
          <p:nvPr/>
        </p:nvSpPr>
        <p:spPr>
          <a:xfrm>
            <a:off x="180431" y="998563"/>
            <a:ext cx="11550652"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F100C65-7EBF-3849-8ACA-C671540277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F77C14-EB70-A829-A2FB-4778313A899D}"/>
              </a:ext>
            </a:extLst>
          </p:cNvPr>
          <p:cNvSpPr txBox="1"/>
          <p:nvPr/>
        </p:nvSpPr>
        <p:spPr>
          <a:xfrm>
            <a:off x="2485572" y="-14799"/>
            <a:ext cx="6272560" cy="601383"/>
          </a:xfrm>
          <a:prstGeom prst="rect">
            <a:avLst/>
          </a:prstGeom>
          <a:noFill/>
        </p:spPr>
        <p:txBody>
          <a:bodyPr wrap="square">
            <a:spAutoFit/>
          </a:bodyPr>
          <a:lstStyle/>
          <a:p>
            <a:pPr marL="0" indent="0" algn="r" rtl="1">
              <a:lnSpc>
                <a:spcPts val="4700"/>
              </a:lnSpc>
              <a:buNone/>
            </a:pPr>
            <a:r>
              <a:rPr lang="ar-EG" b="1">
                <a:highlight>
                  <a:srgbClr val="FFFF00"/>
                </a:highlight>
                <a:latin typeface="Alexandria" pitchFamily="2" charset="-78"/>
                <a:ea typeface="Instrument Sans Semi Bold" pitchFamily="34" charset="-122"/>
                <a:cs typeface="Alexandria" pitchFamily="2" charset="-78"/>
              </a:rPr>
              <a:t>تابع</a:t>
            </a:r>
            <a:r>
              <a:rPr lang="ar-EG" b="1">
                <a:latin typeface="Alexandria" pitchFamily="2" charset="-78"/>
                <a:ea typeface="Instrument Sans Semi Bold" pitchFamily="34" charset="-122"/>
                <a:cs typeface="Alexandria" pitchFamily="2" charset="-78"/>
              </a:rPr>
              <a:t> اخلاقيات الباحث في مجال العلاقات العامة</a:t>
            </a:r>
            <a:endParaRPr lang="en-US" b="1"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16DF1AE5-07F5-2EA7-D504-1C8C39EE20B8}"/>
              </a:ext>
            </a:extLst>
          </p:cNvPr>
          <p:cNvGrpSpPr/>
          <p:nvPr/>
        </p:nvGrpSpPr>
        <p:grpSpPr>
          <a:xfrm>
            <a:off x="278780" y="1141563"/>
            <a:ext cx="11318487" cy="5147726"/>
            <a:chOff x="6106835" y="1267778"/>
            <a:chExt cx="7925990" cy="6336625"/>
          </a:xfrm>
        </p:grpSpPr>
        <p:sp>
          <p:nvSpPr>
            <p:cNvPr id="4" name="Shape 1">
              <a:extLst>
                <a:ext uri="{FF2B5EF4-FFF2-40B4-BE49-F238E27FC236}">
                  <a16:creationId xmlns:a16="http://schemas.microsoft.com/office/drawing/2014/main" id="{31734A46-5C2D-2775-5D24-DB7203685076}"/>
                </a:ext>
              </a:extLst>
            </p:cNvPr>
            <p:cNvSpPr/>
            <p:nvPr/>
          </p:nvSpPr>
          <p:spPr>
            <a:xfrm>
              <a:off x="13611106" y="1267778"/>
              <a:ext cx="398859" cy="398859"/>
            </a:xfrm>
            <a:prstGeom prst="roundRect">
              <a:avLst>
                <a:gd name="adj" fmla="val 18668"/>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6" name="Text 2">
              <a:extLst>
                <a:ext uri="{FF2B5EF4-FFF2-40B4-BE49-F238E27FC236}">
                  <a16:creationId xmlns:a16="http://schemas.microsoft.com/office/drawing/2014/main" id="{26A02D3F-61CF-FAB5-A3EE-4E0228138D39}"/>
                </a:ext>
              </a:extLst>
            </p:cNvPr>
            <p:cNvSpPr/>
            <p:nvPr/>
          </p:nvSpPr>
          <p:spPr>
            <a:xfrm>
              <a:off x="9801820" y="1328618"/>
              <a:ext cx="3632121" cy="276939"/>
            </a:xfrm>
            <a:prstGeom prst="rect">
              <a:avLst/>
            </a:prstGeom>
            <a:noFill/>
            <a:ln/>
          </p:spPr>
          <p:txBody>
            <a:bodyPr wrap="none" lIns="0" tIns="0" rIns="0" bIns="0" rtlCol="0" anchor="t"/>
            <a:lstStyle/>
            <a:p>
              <a:pPr marL="0" indent="0" algn="just" rtl="1">
                <a:lnSpc>
                  <a:spcPts val="2150"/>
                </a:lnSpc>
                <a:buNone/>
              </a:pPr>
              <a:r>
                <a:rPr lang="en-US" sz="1700" dirty="0">
                  <a:solidFill>
                    <a:srgbClr val="5B5F71"/>
                  </a:solidFill>
                  <a:latin typeface="Alexandria" pitchFamily="2" charset="-78"/>
                  <a:ea typeface="Instrument Sans Semi Bold" pitchFamily="34" charset="-122"/>
                  <a:cs typeface="Alexandria" pitchFamily="2" charset="-78"/>
                </a:rPr>
                <a:t>أخلاقيات البحث الرقمي والذكاء الاصطناعي</a:t>
              </a:r>
              <a:endParaRPr lang="en-US" sz="1700" dirty="0">
                <a:latin typeface="Alexandria" pitchFamily="2" charset="-78"/>
                <a:cs typeface="Alexandria" pitchFamily="2" charset="-78"/>
              </a:endParaRPr>
            </a:p>
          </p:txBody>
        </p:sp>
        <p:sp>
          <p:nvSpPr>
            <p:cNvPr id="7" name="Text 3">
              <a:extLst>
                <a:ext uri="{FF2B5EF4-FFF2-40B4-BE49-F238E27FC236}">
                  <a16:creationId xmlns:a16="http://schemas.microsoft.com/office/drawing/2014/main" id="{10F949F2-5226-F1DE-5E33-208624B1079E}"/>
                </a:ext>
              </a:extLst>
            </p:cNvPr>
            <p:cNvSpPr/>
            <p:nvPr/>
          </p:nvSpPr>
          <p:spPr>
            <a:xfrm>
              <a:off x="6106835" y="1711881"/>
              <a:ext cx="7327106" cy="567214"/>
            </a:xfrm>
            <a:prstGeom prst="rect">
              <a:avLst/>
            </a:prstGeom>
            <a:noFill/>
            <a:ln/>
          </p:spPr>
          <p:txBody>
            <a:bodyPr wrap="square" lIns="0" tIns="0" rIns="0" bIns="0" rtlCol="0" anchor="t"/>
            <a:lstStyle/>
            <a:p>
              <a:pPr marL="0" indent="0" algn="just" rtl="1">
                <a:lnSpc>
                  <a:spcPts val="2200"/>
                </a:lnSpc>
                <a:buNone/>
              </a:pPr>
              <a:r>
                <a:rPr lang="en-US" sz="1350" dirty="0">
                  <a:solidFill>
                    <a:srgbClr val="5B5F71"/>
                  </a:solidFill>
                  <a:latin typeface="Alexandria" pitchFamily="2" charset="-78"/>
                  <a:ea typeface="Instrument Sans Medium" pitchFamily="34" charset="-122"/>
                  <a:cs typeface="Alexandria" pitchFamily="2" charset="-78"/>
                </a:rPr>
                <a:t>احترام شروط المنصات الرقمية، تجنب إنشاء هويات مزيفة أو "Astroturfing"، والإفصاح عن أي أتمتة أو تتبع مع الاستخدام المسؤول للذكاء الاصطناعي.</a:t>
              </a:r>
              <a:endParaRPr lang="en-US" sz="1350" dirty="0">
                <a:latin typeface="Alexandria" pitchFamily="2" charset="-78"/>
                <a:cs typeface="Alexandria" pitchFamily="2" charset="-78"/>
              </a:endParaRPr>
            </a:p>
          </p:txBody>
        </p:sp>
        <p:sp>
          <p:nvSpPr>
            <p:cNvPr id="8" name="Shape 4">
              <a:extLst>
                <a:ext uri="{FF2B5EF4-FFF2-40B4-BE49-F238E27FC236}">
                  <a16:creationId xmlns:a16="http://schemas.microsoft.com/office/drawing/2014/main" id="{82FF8D64-A77F-27FC-FDFC-BF8E0199B12F}"/>
                </a:ext>
              </a:extLst>
            </p:cNvPr>
            <p:cNvSpPr/>
            <p:nvPr/>
          </p:nvSpPr>
          <p:spPr>
            <a:xfrm>
              <a:off x="13611106" y="2633543"/>
              <a:ext cx="398859" cy="398859"/>
            </a:xfrm>
            <a:prstGeom prst="roundRect">
              <a:avLst>
                <a:gd name="adj" fmla="val 18668"/>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9" name="Text 5">
              <a:extLst>
                <a:ext uri="{FF2B5EF4-FFF2-40B4-BE49-F238E27FC236}">
                  <a16:creationId xmlns:a16="http://schemas.microsoft.com/office/drawing/2014/main" id="{AA56DDFE-9BF7-9540-E5A5-934084FC944B}"/>
                </a:ext>
              </a:extLst>
            </p:cNvPr>
            <p:cNvSpPr/>
            <p:nvPr/>
          </p:nvSpPr>
          <p:spPr>
            <a:xfrm>
              <a:off x="10469047" y="2694384"/>
              <a:ext cx="2964894" cy="276939"/>
            </a:xfrm>
            <a:prstGeom prst="rect">
              <a:avLst/>
            </a:prstGeom>
            <a:noFill/>
            <a:ln/>
          </p:spPr>
          <p:txBody>
            <a:bodyPr wrap="none" lIns="0" tIns="0" rIns="0" bIns="0" rtlCol="0" anchor="t"/>
            <a:lstStyle/>
            <a:p>
              <a:pPr marL="0" indent="0" algn="just" rtl="1">
                <a:lnSpc>
                  <a:spcPts val="2150"/>
                </a:lnSpc>
                <a:buNone/>
              </a:pPr>
              <a:r>
                <a:rPr lang="en-US" sz="1700" dirty="0">
                  <a:solidFill>
                    <a:srgbClr val="5B5F71"/>
                  </a:solidFill>
                  <a:latin typeface="Alexandria" pitchFamily="2" charset="-78"/>
                  <a:ea typeface="Instrument Sans Semi Bold" pitchFamily="34" charset="-122"/>
                  <a:cs typeface="Alexandria" pitchFamily="2" charset="-78"/>
                </a:rPr>
                <a:t>حماية المشاركين داخل المؤسسات</a:t>
              </a:r>
              <a:endParaRPr lang="en-US" sz="1700" dirty="0">
                <a:latin typeface="Alexandria" pitchFamily="2" charset="-78"/>
                <a:cs typeface="Alexandria" pitchFamily="2" charset="-78"/>
              </a:endParaRPr>
            </a:p>
          </p:txBody>
        </p:sp>
        <p:sp>
          <p:nvSpPr>
            <p:cNvPr id="10" name="Text 6">
              <a:extLst>
                <a:ext uri="{FF2B5EF4-FFF2-40B4-BE49-F238E27FC236}">
                  <a16:creationId xmlns:a16="http://schemas.microsoft.com/office/drawing/2014/main" id="{5C8CE2AB-72AB-9C7B-C31B-E93BD5B3A012}"/>
                </a:ext>
              </a:extLst>
            </p:cNvPr>
            <p:cNvSpPr/>
            <p:nvPr/>
          </p:nvSpPr>
          <p:spPr>
            <a:xfrm>
              <a:off x="6106835" y="3077647"/>
              <a:ext cx="7327106" cy="567214"/>
            </a:xfrm>
            <a:prstGeom prst="rect">
              <a:avLst/>
            </a:prstGeom>
            <a:noFill/>
            <a:ln/>
          </p:spPr>
          <p:txBody>
            <a:bodyPr wrap="square" lIns="0" tIns="0" rIns="0" bIns="0" rtlCol="0" anchor="t"/>
            <a:lstStyle/>
            <a:p>
              <a:pPr marL="0" indent="0" algn="just" rtl="1">
                <a:lnSpc>
                  <a:spcPts val="2200"/>
                </a:lnSpc>
                <a:buNone/>
              </a:pPr>
              <a:r>
                <a:rPr lang="en-US" sz="1350" dirty="0">
                  <a:solidFill>
                    <a:srgbClr val="5B5F71"/>
                  </a:solidFill>
                  <a:latin typeface="Alexandria" pitchFamily="2" charset="-78"/>
                  <a:ea typeface="Instrument Sans Medium" pitchFamily="34" charset="-122"/>
                  <a:cs typeface="Alexandria" pitchFamily="2" charset="-78"/>
                </a:rPr>
                <a:t>إعداد تقارير مجمعة لا تكشف الأفراد، عدم تسليم قواعد بيانات الأسماء، ووضع اتفاقيات عدم الإفشاء المتوازنة والعادلة.</a:t>
              </a:r>
              <a:endParaRPr lang="en-US" sz="1350" dirty="0">
                <a:latin typeface="Alexandria" pitchFamily="2" charset="-78"/>
                <a:cs typeface="Alexandria" pitchFamily="2" charset="-78"/>
              </a:endParaRPr>
            </a:p>
          </p:txBody>
        </p:sp>
        <p:sp>
          <p:nvSpPr>
            <p:cNvPr id="11" name="Shape 7">
              <a:extLst>
                <a:ext uri="{FF2B5EF4-FFF2-40B4-BE49-F238E27FC236}">
                  <a16:creationId xmlns:a16="http://schemas.microsoft.com/office/drawing/2014/main" id="{F4EE631E-ABF4-4F4F-3C9D-928AD360930F}"/>
                </a:ext>
              </a:extLst>
            </p:cNvPr>
            <p:cNvSpPr/>
            <p:nvPr/>
          </p:nvSpPr>
          <p:spPr>
            <a:xfrm>
              <a:off x="6106835" y="3844290"/>
              <a:ext cx="7903131" cy="1350526"/>
            </a:xfrm>
            <a:prstGeom prst="roundRect">
              <a:avLst>
                <a:gd name="adj" fmla="val 8125"/>
              </a:avLst>
            </a:prstGeom>
            <a:solidFill>
              <a:srgbClr val="FFFFFF">
                <a:alpha val="95000"/>
              </a:srgbClr>
            </a:solidFill>
            <a:ln w="22860">
              <a:solidFill>
                <a:srgbClr val="505468"/>
              </a:solidFill>
              <a:prstDash val="solid"/>
            </a:ln>
          </p:spPr>
          <p:txBody>
            <a:bodyPr/>
            <a:lstStyle/>
            <a:p>
              <a:pPr algn="just"/>
              <a:endParaRPr lang="en-US">
                <a:latin typeface="Alexandria" pitchFamily="2" charset="-78"/>
                <a:cs typeface="Alexandria" pitchFamily="2" charset="-78"/>
              </a:endParaRPr>
            </a:p>
          </p:txBody>
        </p:sp>
        <p:sp>
          <p:nvSpPr>
            <p:cNvPr id="12" name="Shape 8">
              <a:extLst>
                <a:ext uri="{FF2B5EF4-FFF2-40B4-BE49-F238E27FC236}">
                  <a16:creationId xmlns:a16="http://schemas.microsoft.com/office/drawing/2014/main" id="{B1A72837-CA10-BE01-229A-3A1292A21194}"/>
                </a:ext>
              </a:extLst>
            </p:cNvPr>
            <p:cNvSpPr/>
            <p:nvPr/>
          </p:nvSpPr>
          <p:spPr>
            <a:xfrm>
              <a:off x="13941385" y="3844290"/>
              <a:ext cx="91440" cy="1350526"/>
            </a:xfrm>
            <a:prstGeom prst="roundRect">
              <a:avLst>
                <a:gd name="adj" fmla="val 81429"/>
              </a:avLst>
            </a:prstGeom>
            <a:solidFill>
              <a:srgbClr val="505468"/>
            </a:solidFill>
            <a:ln/>
          </p:spPr>
          <p:txBody>
            <a:bodyPr/>
            <a:lstStyle/>
            <a:p>
              <a:pPr algn="just"/>
              <a:endParaRPr lang="en-US">
                <a:latin typeface="Alexandria" pitchFamily="2" charset="-78"/>
                <a:cs typeface="Alexandria" pitchFamily="2" charset="-78"/>
              </a:endParaRPr>
            </a:p>
          </p:txBody>
        </p:sp>
        <p:sp>
          <p:nvSpPr>
            <p:cNvPr id="13" name="Text 9">
              <a:extLst>
                <a:ext uri="{FF2B5EF4-FFF2-40B4-BE49-F238E27FC236}">
                  <a16:creationId xmlns:a16="http://schemas.microsoft.com/office/drawing/2014/main" id="{D1F93331-7A91-60A6-90D0-9DF7FF57CD37}"/>
                </a:ext>
              </a:extLst>
            </p:cNvPr>
            <p:cNvSpPr/>
            <p:nvPr/>
          </p:nvSpPr>
          <p:spPr>
            <a:xfrm>
              <a:off x="11525369" y="4044315"/>
              <a:ext cx="2215991" cy="276939"/>
            </a:xfrm>
            <a:prstGeom prst="rect">
              <a:avLst/>
            </a:prstGeom>
            <a:noFill/>
            <a:ln/>
          </p:spPr>
          <p:txBody>
            <a:bodyPr wrap="none" lIns="0" tIns="0" rIns="0" bIns="0" rtlCol="0" anchor="t"/>
            <a:lstStyle/>
            <a:p>
              <a:pPr marL="0" indent="0" algn="just" rtl="1">
                <a:lnSpc>
                  <a:spcPts val="2150"/>
                </a:lnSpc>
                <a:buNone/>
              </a:pPr>
              <a:r>
                <a:rPr lang="en-US" sz="1700" dirty="0">
                  <a:solidFill>
                    <a:srgbClr val="5B5F71"/>
                  </a:solidFill>
                  <a:latin typeface="Alexandria" pitchFamily="2" charset="-78"/>
                  <a:ea typeface="Instrument Sans Semi Bold" pitchFamily="34" charset="-122"/>
                  <a:cs typeface="Alexandria" pitchFamily="2" charset="-78"/>
                </a:rPr>
                <a:t>حوكمة أخلاقية شاملة</a:t>
              </a:r>
              <a:endParaRPr lang="en-US" sz="1700" dirty="0">
                <a:latin typeface="Alexandria" pitchFamily="2" charset="-78"/>
                <a:cs typeface="Alexandria" pitchFamily="2" charset="-78"/>
              </a:endParaRPr>
            </a:p>
          </p:txBody>
        </p:sp>
        <p:sp>
          <p:nvSpPr>
            <p:cNvPr id="14" name="Text 10">
              <a:extLst>
                <a:ext uri="{FF2B5EF4-FFF2-40B4-BE49-F238E27FC236}">
                  <a16:creationId xmlns:a16="http://schemas.microsoft.com/office/drawing/2014/main" id="{DD09D5FB-6E9A-F0C7-DA6D-02D410F9346A}"/>
                </a:ext>
              </a:extLst>
            </p:cNvPr>
            <p:cNvSpPr/>
            <p:nvPr/>
          </p:nvSpPr>
          <p:spPr>
            <a:xfrm>
              <a:off x="6306860" y="4427577"/>
              <a:ext cx="7434501" cy="567214"/>
            </a:xfrm>
            <a:prstGeom prst="rect">
              <a:avLst/>
            </a:prstGeom>
            <a:noFill/>
            <a:ln/>
          </p:spPr>
          <p:txBody>
            <a:bodyPr wrap="square" lIns="0" tIns="0" rIns="0" bIns="0" rtlCol="0" anchor="t"/>
            <a:lstStyle/>
            <a:p>
              <a:pPr marL="0" indent="0" algn="just" rtl="1">
                <a:lnSpc>
                  <a:spcPts val="2200"/>
                </a:lnSpc>
                <a:buNone/>
              </a:pPr>
              <a:r>
                <a:rPr lang="en-US" sz="1350" dirty="0">
                  <a:solidFill>
                    <a:srgbClr val="5B5F71"/>
                  </a:solidFill>
                  <a:latin typeface="Alexandria" pitchFamily="2" charset="-78"/>
                  <a:ea typeface="Instrument Sans Medium" pitchFamily="34" charset="-122"/>
                  <a:cs typeface="Alexandria" pitchFamily="2" charset="-78"/>
                </a:rPr>
                <a:t>الحصول على موافقة لجنة الأخلاقيات قبل البدء، إنشاء سجل شامل للمخاطر، ووضع إجراءات واضحة للتعامل مع الشكاوى والحالات الحساسة.</a:t>
              </a:r>
              <a:endParaRPr lang="en-US" sz="1350" dirty="0">
                <a:latin typeface="Alexandria" pitchFamily="2" charset="-78"/>
                <a:cs typeface="Alexandria" pitchFamily="2" charset="-78"/>
              </a:endParaRPr>
            </a:p>
          </p:txBody>
        </p:sp>
        <p:sp>
          <p:nvSpPr>
            <p:cNvPr id="15" name="Shape 11">
              <a:extLst>
                <a:ext uri="{FF2B5EF4-FFF2-40B4-BE49-F238E27FC236}">
                  <a16:creationId xmlns:a16="http://schemas.microsoft.com/office/drawing/2014/main" id="{6E976143-FDD6-74BB-C641-8DA4A237E631}"/>
                </a:ext>
              </a:extLst>
            </p:cNvPr>
            <p:cNvSpPr/>
            <p:nvPr/>
          </p:nvSpPr>
          <p:spPr>
            <a:xfrm>
              <a:off x="6106835" y="5371981"/>
              <a:ext cx="7903131" cy="1350526"/>
            </a:xfrm>
            <a:prstGeom prst="roundRect">
              <a:avLst>
                <a:gd name="adj" fmla="val 8125"/>
              </a:avLst>
            </a:prstGeom>
            <a:solidFill>
              <a:srgbClr val="FFFFFF">
                <a:alpha val="95000"/>
              </a:srgbClr>
            </a:solidFill>
            <a:ln w="22860">
              <a:solidFill>
                <a:srgbClr val="505468"/>
              </a:solidFill>
              <a:prstDash val="solid"/>
            </a:ln>
          </p:spPr>
          <p:txBody>
            <a:bodyPr/>
            <a:lstStyle/>
            <a:p>
              <a:pPr algn="just"/>
              <a:endParaRPr lang="en-US">
                <a:latin typeface="Alexandria" pitchFamily="2" charset="-78"/>
                <a:cs typeface="Alexandria" pitchFamily="2" charset="-78"/>
              </a:endParaRPr>
            </a:p>
          </p:txBody>
        </p:sp>
        <p:sp>
          <p:nvSpPr>
            <p:cNvPr id="16" name="Shape 12">
              <a:extLst>
                <a:ext uri="{FF2B5EF4-FFF2-40B4-BE49-F238E27FC236}">
                  <a16:creationId xmlns:a16="http://schemas.microsoft.com/office/drawing/2014/main" id="{30618F38-DDDF-DE7B-6BF4-5F18949F6B5A}"/>
                </a:ext>
              </a:extLst>
            </p:cNvPr>
            <p:cNvSpPr/>
            <p:nvPr/>
          </p:nvSpPr>
          <p:spPr>
            <a:xfrm>
              <a:off x="13941385" y="5371981"/>
              <a:ext cx="91440" cy="1350526"/>
            </a:xfrm>
            <a:prstGeom prst="roundRect">
              <a:avLst>
                <a:gd name="adj" fmla="val 81429"/>
              </a:avLst>
            </a:prstGeom>
            <a:solidFill>
              <a:srgbClr val="505468"/>
            </a:solidFill>
            <a:ln/>
          </p:spPr>
          <p:txBody>
            <a:bodyPr/>
            <a:lstStyle/>
            <a:p>
              <a:pPr algn="just"/>
              <a:endParaRPr lang="en-US">
                <a:latin typeface="Alexandria" pitchFamily="2" charset="-78"/>
                <a:cs typeface="Alexandria" pitchFamily="2" charset="-78"/>
              </a:endParaRPr>
            </a:p>
          </p:txBody>
        </p:sp>
        <p:sp>
          <p:nvSpPr>
            <p:cNvPr id="17" name="Text 13">
              <a:extLst>
                <a:ext uri="{FF2B5EF4-FFF2-40B4-BE49-F238E27FC236}">
                  <a16:creationId xmlns:a16="http://schemas.microsoft.com/office/drawing/2014/main" id="{964CFE24-AB36-5128-CC8C-E410F30421C8}"/>
                </a:ext>
              </a:extLst>
            </p:cNvPr>
            <p:cNvSpPr/>
            <p:nvPr/>
          </p:nvSpPr>
          <p:spPr>
            <a:xfrm>
              <a:off x="11251287" y="5572006"/>
              <a:ext cx="2490073" cy="276939"/>
            </a:xfrm>
            <a:prstGeom prst="rect">
              <a:avLst/>
            </a:prstGeom>
            <a:noFill/>
            <a:ln/>
          </p:spPr>
          <p:txBody>
            <a:bodyPr wrap="none" lIns="0" tIns="0" rIns="0" bIns="0" rtlCol="0" anchor="t"/>
            <a:lstStyle/>
            <a:p>
              <a:pPr marL="0" indent="0" algn="just" rtl="1">
                <a:lnSpc>
                  <a:spcPts val="2150"/>
                </a:lnSpc>
                <a:buNone/>
              </a:pPr>
              <a:r>
                <a:rPr lang="en-US" sz="1700" dirty="0">
                  <a:solidFill>
                    <a:srgbClr val="5B5F71"/>
                  </a:solidFill>
                  <a:latin typeface="Alexandria" pitchFamily="2" charset="-78"/>
                  <a:ea typeface="Instrument Sans Semi Bold" pitchFamily="34" charset="-122"/>
                  <a:cs typeface="Alexandria" pitchFamily="2" charset="-78"/>
                </a:rPr>
                <a:t>المنفعة المجتمعية والشفافية</a:t>
              </a:r>
              <a:endParaRPr lang="en-US" sz="1700" dirty="0">
                <a:latin typeface="Alexandria" pitchFamily="2" charset="-78"/>
                <a:cs typeface="Alexandria" pitchFamily="2" charset="-78"/>
              </a:endParaRPr>
            </a:p>
          </p:txBody>
        </p:sp>
        <p:sp>
          <p:nvSpPr>
            <p:cNvPr id="19" name="Text 14">
              <a:extLst>
                <a:ext uri="{FF2B5EF4-FFF2-40B4-BE49-F238E27FC236}">
                  <a16:creationId xmlns:a16="http://schemas.microsoft.com/office/drawing/2014/main" id="{7BCE68CE-F038-75EC-7547-D8845EFDC156}"/>
                </a:ext>
              </a:extLst>
            </p:cNvPr>
            <p:cNvSpPr/>
            <p:nvPr/>
          </p:nvSpPr>
          <p:spPr>
            <a:xfrm>
              <a:off x="6306860" y="5955268"/>
              <a:ext cx="7434501" cy="567214"/>
            </a:xfrm>
            <a:prstGeom prst="rect">
              <a:avLst/>
            </a:prstGeom>
            <a:noFill/>
            <a:ln/>
          </p:spPr>
          <p:txBody>
            <a:bodyPr wrap="square" lIns="0" tIns="0" rIns="0" bIns="0" rtlCol="0" anchor="t"/>
            <a:lstStyle/>
            <a:p>
              <a:pPr marL="0" indent="0" algn="just" rtl="1">
                <a:lnSpc>
                  <a:spcPts val="2200"/>
                </a:lnSpc>
                <a:buNone/>
              </a:pPr>
              <a:r>
                <a:rPr lang="en-US" sz="1350" dirty="0">
                  <a:solidFill>
                    <a:srgbClr val="5B5F71"/>
                  </a:solidFill>
                  <a:latin typeface="Alexandria" pitchFamily="2" charset="-78"/>
                  <a:ea typeface="Instrument Sans Medium" pitchFamily="34" charset="-122"/>
                  <a:cs typeface="Alexandria" pitchFamily="2" charset="-78"/>
                </a:rPr>
                <a:t>مشاركة النتائج بصيغة مفهومة للجمهور العام، وتقديم توصيات صادقة وموضوعية لا تضلل أصحاب المصلحة أو الرأي العام.</a:t>
              </a:r>
              <a:endParaRPr lang="en-US" sz="1350" dirty="0">
                <a:latin typeface="Alexandria" pitchFamily="2" charset="-78"/>
                <a:cs typeface="Alexandria" pitchFamily="2" charset="-78"/>
              </a:endParaRPr>
            </a:p>
          </p:txBody>
        </p:sp>
        <p:sp>
          <p:nvSpPr>
            <p:cNvPr id="20" name="Text 15">
              <a:extLst>
                <a:ext uri="{FF2B5EF4-FFF2-40B4-BE49-F238E27FC236}">
                  <a16:creationId xmlns:a16="http://schemas.microsoft.com/office/drawing/2014/main" id="{DD561AA8-4A7C-9C0A-0EAF-756DC8D8E05B}"/>
                </a:ext>
              </a:extLst>
            </p:cNvPr>
            <p:cNvSpPr/>
            <p:nvPr/>
          </p:nvSpPr>
          <p:spPr>
            <a:xfrm>
              <a:off x="6106835" y="7121366"/>
              <a:ext cx="7637264" cy="283607"/>
            </a:xfrm>
            <a:prstGeom prst="rect">
              <a:avLst/>
            </a:prstGeom>
            <a:noFill/>
            <a:ln/>
          </p:spPr>
          <p:txBody>
            <a:bodyPr wrap="none" lIns="0" tIns="0" rIns="0" bIns="0" rtlCol="0" anchor="t"/>
            <a:lstStyle/>
            <a:p>
              <a:pPr marL="0" indent="0" algn="just" rtl="1">
                <a:lnSpc>
                  <a:spcPts val="2200"/>
                </a:lnSpc>
                <a:buNone/>
              </a:pPr>
              <a:r>
                <a:rPr lang="en-US" sz="1350" dirty="0">
                  <a:solidFill>
                    <a:srgbClr val="5B5F71"/>
                  </a:solidFill>
                  <a:latin typeface="Alexandria" pitchFamily="2" charset="-78"/>
                  <a:ea typeface="Instrument Sans Medium" pitchFamily="34" charset="-122"/>
                  <a:cs typeface="Alexandria" pitchFamily="2" charset="-78"/>
                </a:rPr>
                <a:t>التزام الباحث بالمعايير الأخلاقية ليس مجرد التزام قانوني، بل مسؤولية أخلاقية تجاه المجتمع والمعرفة العلمية</a:t>
              </a:r>
              <a:endParaRPr lang="en-US" sz="1350" dirty="0">
                <a:latin typeface="Alexandria" pitchFamily="2" charset="-78"/>
                <a:cs typeface="Alexandria" pitchFamily="2" charset="-78"/>
              </a:endParaRPr>
            </a:p>
          </p:txBody>
        </p:sp>
        <p:sp>
          <p:nvSpPr>
            <p:cNvPr id="21" name="Shape 16">
              <a:extLst>
                <a:ext uri="{FF2B5EF4-FFF2-40B4-BE49-F238E27FC236}">
                  <a16:creationId xmlns:a16="http://schemas.microsoft.com/office/drawing/2014/main" id="{E0263DD0-B118-C727-EE5C-2F7FCF47F498}"/>
                </a:ext>
              </a:extLst>
            </p:cNvPr>
            <p:cNvSpPr/>
            <p:nvPr/>
          </p:nvSpPr>
          <p:spPr>
            <a:xfrm>
              <a:off x="13987105" y="6921937"/>
              <a:ext cx="22860" cy="682466"/>
            </a:xfrm>
            <a:prstGeom prst="rect">
              <a:avLst/>
            </a:prstGeom>
            <a:solidFill>
              <a:srgbClr val="505468"/>
            </a:solidFill>
            <a:ln/>
          </p:spPr>
          <p:txBody>
            <a:bodyPr/>
            <a:lstStyle/>
            <a:p>
              <a:pPr algn="just"/>
              <a:endParaRPr lang="en-US">
                <a:latin typeface="Alexandria" pitchFamily="2" charset="-78"/>
                <a:cs typeface="Alexandria" pitchFamily="2" charset="-78"/>
              </a:endParaRPr>
            </a:p>
          </p:txBody>
        </p:sp>
      </p:grpSp>
    </p:spTree>
    <p:extLst>
      <p:ext uri="{BB962C8B-B14F-4D97-AF65-F5344CB8AC3E}">
        <p14:creationId xmlns:p14="http://schemas.microsoft.com/office/powerpoint/2010/main" val="13195748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93539" y="2434962"/>
            <a:ext cx="4222539" cy="2307106"/>
          </a:xfrm>
          <a:prstGeom prst="rect">
            <a:avLst/>
          </a:prstGeom>
        </p:spPr>
        <p:txBody>
          <a:bodyPr wrap="square">
            <a:spAutoFit/>
          </a:bodyPr>
          <a:lstStyle/>
          <a:p>
            <a:pPr algn="just" rtl="1">
              <a:lnSpc>
                <a:spcPts val="2500"/>
              </a:lnSpc>
            </a:pPr>
            <a:r>
              <a:rPr lang="en-US" sz="1600">
                <a:solidFill>
                  <a:srgbClr val="5B5F71"/>
                </a:solidFill>
                <a:latin typeface="Alexandria" pitchFamily="2" charset="-78"/>
                <a:ea typeface="Instrument Sans Medium" pitchFamily="34" charset="-122"/>
                <a:cs typeface="Alexandria" pitchFamily="2" charset="-78"/>
              </a:rPr>
              <a:t>يُعتبر اختيار الفكرة البحثية من أهم الخطوات في رحلة البحث العلمي، حيث يحدد هذا الاختيار مسار البحث بأكمله ونجاحه في تحقيق أهدافه العلمية والعملية. الفكرة البحثية الجيدة هي نقطة الانطلاق لإنتاج معرفة جديدة ومفيدة في مجال الإعلام والعلاقات العامة.</a:t>
            </a:r>
            <a:endParaRPr lang="en-US" sz="1600" dirty="0">
              <a:latin typeface="Alexandria" pitchFamily="2" charset="-78"/>
              <a:cs typeface="Alexandria" pitchFamily="2"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ctr"/>
            <a:r>
              <a:rPr lang="ar-EG" sz="2400" b="1">
                <a:solidFill>
                  <a:srgbClr val="00B0F0"/>
                </a:solidFill>
                <a:latin typeface="Alexandria" charset="0"/>
                <a:cs typeface="Alexandria" charset="0"/>
              </a:rPr>
              <a:t>اختيار الفكرة البحثية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descr="A stack of papers on a desk&#10;&#10;AI-generated content may be incorrect.">
            <a:extLst>
              <a:ext uri="{FF2B5EF4-FFF2-40B4-BE49-F238E27FC236}">
                <a16:creationId xmlns:a16="http://schemas.microsoft.com/office/drawing/2014/main" id="{594B416D-B41A-FCE7-D096-3E62459AEBF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3237" b="33237"/>
          <a:stretch>
            <a:fillRect/>
          </a:stretch>
        </p:blipFill>
        <p:spPr/>
      </p:pic>
    </p:spTree>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8CA65-C514-10DC-FC5E-37CC9C09F7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D7A5AA-2292-5C76-241C-DA881A843AE4}"/>
              </a:ext>
            </a:extLst>
          </p:cNvPr>
          <p:cNvSpPr/>
          <p:nvPr/>
        </p:nvSpPr>
        <p:spPr>
          <a:xfrm>
            <a:off x="2485572" y="6838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4708BB8-90F3-63EE-5B42-BC02553FDBFB}"/>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FE9F70A-31CD-6697-F714-2FC1E4B28518}"/>
              </a:ext>
            </a:extLst>
          </p:cNvPr>
          <p:cNvSpPr/>
          <p:nvPr/>
        </p:nvSpPr>
        <p:spPr>
          <a:xfrm>
            <a:off x="524107" y="998563"/>
            <a:ext cx="10950498"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p>
        </p:txBody>
      </p:sp>
      <p:pic>
        <p:nvPicPr>
          <p:cNvPr id="5" name="Graphic 21">
            <a:extLst>
              <a:ext uri="{FF2B5EF4-FFF2-40B4-BE49-F238E27FC236}">
                <a16:creationId xmlns:a16="http://schemas.microsoft.com/office/drawing/2014/main" id="{2C08C4F6-BF72-D8B0-EC08-BD61FD4402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7DDF333-A78B-3CFC-4ABF-050F4148AB6A}"/>
              </a:ext>
            </a:extLst>
          </p:cNvPr>
          <p:cNvSpPr txBox="1"/>
          <p:nvPr/>
        </p:nvSpPr>
        <p:spPr>
          <a:xfrm>
            <a:off x="2485572" y="-14799"/>
            <a:ext cx="5732877" cy="626967"/>
          </a:xfrm>
          <a:prstGeom prst="rect">
            <a:avLst/>
          </a:prstGeom>
          <a:noFill/>
        </p:spPr>
        <p:txBody>
          <a:bodyPr wrap="square">
            <a:spAutoFit/>
          </a:bodyPr>
          <a:lstStyle/>
          <a:p>
            <a:pPr algn="just" rtl="1">
              <a:lnSpc>
                <a:spcPts val="4850"/>
              </a:lnSpc>
            </a:pPr>
            <a:r>
              <a:rPr lang="en-US" sz="2000" b="1">
                <a:latin typeface="Alexandria" pitchFamily="2" charset="-78"/>
                <a:ea typeface="Instrument Sans Semi Bold" pitchFamily="34" charset="-122"/>
                <a:cs typeface="Alexandria" pitchFamily="2" charset="-78"/>
              </a:rPr>
              <a:t>معايير الفكرة البحثية الجيدة</a:t>
            </a:r>
            <a:endParaRPr lang="en-US" sz="2000" b="1"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D21EE6B6-B12A-F4D3-6293-02778DB34001}"/>
              </a:ext>
            </a:extLst>
          </p:cNvPr>
          <p:cNvGrpSpPr/>
          <p:nvPr/>
        </p:nvGrpSpPr>
        <p:grpSpPr>
          <a:xfrm>
            <a:off x="662028" y="1155869"/>
            <a:ext cx="7556421" cy="5254347"/>
            <a:chOff x="6280190" y="1946434"/>
            <a:chExt cx="7556421" cy="5254347"/>
          </a:xfrm>
        </p:grpSpPr>
        <p:sp>
          <p:nvSpPr>
            <p:cNvPr id="4" name="Shape 1">
              <a:extLst>
                <a:ext uri="{FF2B5EF4-FFF2-40B4-BE49-F238E27FC236}">
                  <a16:creationId xmlns:a16="http://schemas.microsoft.com/office/drawing/2014/main" id="{9098592D-430C-7760-43A0-BB9AC710374A}"/>
                </a:ext>
              </a:extLst>
            </p:cNvPr>
            <p:cNvSpPr/>
            <p:nvPr/>
          </p:nvSpPr>
          <p:spPr>
            <a:xfrm>
              <a:off x="10157579" y="1946434"/>
              <a:ext cx="3679031" cy="2686764"/>
            </a:xfrm>
            <a:prstGeom prst="roundRect">
              <a:avLst>
                <a:gd name="adj" fmla="val 17729"/>
              </a:avLst>
            </a:prstGeom>
            <a:solidFill>
              <a:srgbClr val="E2E3E9"/>
            </a:solidFill>
            <a:ln w="7620">
              <a:solidFill>
                <a:srgbClr val="C8C9CF"/>
              </a:solidFill>
              <a:prstDash val="solid"/>
            </a:ln>
          </p:spPr>
          <p:txBody>
            <a:bodyPr/>
            <a:lstStyle/>
            <a:p>
              <a:pPr algn="just"/>
              <a:endParaRPr lang="en-US" sz="1600">
                <a:latin typeface="Alexandria" pitchFamily="2" charset="-78"/>
                <a:cs typeface="Alexandria" pitchFamily="2" charset="-78"/>
              </a:endParaRPr>
            </a:p>
          </p:txBody>
        </p:sp>
        <p:sp>
          <p:nvSpPr>
            <p:cNvPr id="6" name="Text 2">
              <a:extLst>
                <a:ext uri="{FF2B5EF4-FFF2-40B4-BE49-F238E27FC236}">
                  <a16:creationId xmlns:a16="http://schemas.microsoft.com/office/drawing/2014/main" id="{288C502A-30D0-500D-8A69-CA4ED0F75B4F}"/>
                </a:ext>
              </a:extLst>
            </p:cNvPr>
            <p:cNvSpPr/>
            <p:nvPr/>
          </p:nvSpPr>
          <p:spPr>
            <a:xfrm>
              <a:off x="11149727" y="2152412"/>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الأصالة والجدة</a:t>
              </a:r>
              <a:endParaRPr lang="en-US" sz="1600" dirty="0">
                <a:latin typeface="Alexandria" pitchFamily="2" charset="-78"/>
                <a:cs typeface="Alexandria" pitchFamily="2" charset="-78"/>
              </a:endParaRPr>
            </a:p>
          </p:txBody>
        </p:sp>
        <p:sp>
          <p:nvSpPr>
            <p:cNvPr id="7" name="Text 3">
              <a:extLst>
                <a:ext uri="{FF2B5EF4-FFF2-40B4-BE49-F238E27FC236}">
                  <a16:creationId xmlns:a16="http://schemas.microsoft.com/office/drawing/2014/main" id="{441E2D53-F2FE-0A21-5BDF-318C551996ED}"/>
                </a:ext>
              </a:extLst>
            </p:cNvPr>
            <p:cNvSpPr/>
            <p:nvPr/>
          </p:nvSpPr>
          <p:spPr>
            <a:xfrm>
              <a:off x="10363557" y="2581632"/>
              <a:ext cx="3267075"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أن تضيف الفكرة شيئاً جديداً للمعرفة الموجودة في المجال</a:t>
              </a:r>
              <a:endParaRPr lang="en-US" sz="1600" dirty="0">
                <a:latin typeface="Alexandria" pitchFamily="2" charset="-78"/>
                <a:cs typeface="Alexandria" pitchFamily="2" charset="-78"/>
              </a:endParaRPr>
            </a:p>
          </p:txBody>
        </p:sp>
        <p:sp>
          <p:nvSpPr>
            <p:cNvPr id="8" name="Text 4">
              <a:extLst>
                <a:ext uri="{FF2B5EF4-FFF2-40B4-BE49-F238E27FC236}">
                  <a16:creationId xmlns:a16="http://schemas.microsoft.com/office/drawing/2014/main" id="{D98ED2BA-87A0-860D-BDCF-73FA37D0AF63}"/>
                </a:ext>
              </a:extLst>
            </p:cNvPr>
            <p:cNvSpPr/>
            <p:nvPr/>
          </p:nvSpPr>
          <p:spPr>
            <a:xfrm>
              <a:off x="10363557" y="3335774"/>
              <a:ext cx="326707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تناول زاوية غير مطروقة</a:t>
              </a:r>
              <a:endParaRPr lang="en-US" sz="1600" dirty="0">
                <a:latin typeface="Alexandria" pitchFamily="2" charset="-78"/>
                <a:cs typeface="Alexandria" pitchFamily="2" charset="-78"/>
              </a:endParaRPr>
            </a:p>
          </p:txBody>
        </p:sp>
        <p:sp>
          <p:nvSpPr>
            <p:cNvPr id="9" name="Text 5">
              <a:extLst>
                <a:ext uri="{FF2B5EF4-FFF2-40B4-BE49-F238E27FC236}">
                  <a16:creationId xmlns:a16="http://schemas.microsoft.com/office/drawing/2014/main" id="{5C5B5632-B885-23A6-9D0C-8007582010D4}"/>
                </a:ext>
              </a:extLst>
            </p:cNvPr>
            <p:cNvSpPr/>
            <p:nvPr/>
          </p:nvSpPr>
          <p:spPr>
            <a:xfrm>
              <a:off x="10363557" y="3722727"/>
              <a:ext cx="326707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تطبيق منهج جديد</a:t>
              </a:r>
              <a:endParaRPr lang="en-US" sz="1600" dirty="0">
                <a:latin typeface="Alexandria" pitchFamily="2" charset="-78"/>
                <a:cs typeface="Alexandria" pitchFamily="2" charset="-78"/>
              </a:endParaRPr>
            </a:p>
          </p:txBody>
        </p:sp>
        <p:sp>
          <p:nvSpPr>
            <p:cNvPr id="10" name="Text 6">
              <a:extLst>
                <a:ext uri="{FF2B5EF4-FFF2-40B4-BE49-F238E27FC236}">
                  <a16:creationId xmlns:a16="http://schemas.microsoft.com/office/drawing/2014/main" id="{29BDB95A-3973-BD6A-C1D1-4556371F018C}"/>
                </a:ext>
              </a:extLst>
            </p:cNvPr>
            <p:cNvSpPr/>
            <p:nvPr/>
          </p:nvSpPr>
          <p:spPr>
            <a:xfrm>
              <a:off x="10363557" y="4109680"/>
              <a:ext cx="326707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دراسة مجتمع غير مدروس</a:t>
              </a:r>
              <a:endParaRPr lang="en-US" sz="1600" dirty="0">
                <a:latin typeface="Alexandria" pitchFamily="2" charset="-78"/>
                <a:cs typeface="Alexandria" pitchFamily="2" charset="-78"/>
              </a:endParaRPr>
            </a:p>
          </p:txBody>
        </p:sp>
        <p:sp>
          <p:nvSpPr>
            <p:cNvPr id="11" name="Shape 7">
              <a:extLst>
                <a:ext uri="{FF2B5EF4-FFF2-40B4-BE49-F238E27FC236}">
                  <a16:creationId xmlns:a16="http://schemas.microsoft.com/office/drawing/2014/main" id="{1EA3AC93-B8E0-7030-1B3E-F7A079D30835}"/>
                </a:ext>
              </a:extLst>
            </p:cNvPr>
            <p:cNvSpPr/>
            <p:nvPr/>
          </p:nvSpPr>
          <p:spPr>
            <a:xfrm>
              <a:off x="6280190" y="1946434"/>
              <a:ext cx="3679031" cy="2686764"/>
            </a:xfrm>
            <a:prstGeom prst="roundRect">
              <a:avLst>
                <a:gd name="adj" fmla="val 17729"/>
              </a:avLst>
            </a:prstGeom>
            <a:solidFill>
              <a:srgbClr val="E2E3E9"/>
            </a:solidFill>
            <a:ln w="7620">
              <a:solidFill>
                <a:srgbClr val="C8C9CF"/>
              </a:solidFill>
              <a:prstDash val="solid"/>
            </a:ln>
          </p:spPr>
          <p:txBody>
            <a:bodyPr/>
            <a:lstStyle/>
            <a:p>
              <a:pPr algn="just"/>
              <a:endParaRPr lang="en-US" sz="1600">
                <a:latin typeface="Alexandria" pitchFamily="2" charset="-78"/>
                <a:cs typeface="Alexandria" pitchFamily="2" charset="-78"/>
              </a:endParaRPr>
            </a:p>
          </p:txBody>
        </p:sp>
        <p:sp>
          <p:nvSpPr>
            <p:cNvPr id="12" name="Text 8">
              <a:extLst>
                <a:ext uri="{FF2B5EF4-FFF2-40B4-BE49-F238E27FC236}">
                  <a16:creationId xmlns:a16="http://schemas.microsoft.com/office/drawing/2014/main" id="{267DD20F-004C-FF5C-906B-5925BECC32AC}"/>
                </a:ext>
              </a:extLst>
            </p:cNvPr>
            <p:cNvSpPr/>
            <p:nvPr/>
          </p:nvSpPr>
          <p:spPr>
            <a:xfrm>
              <a:off x="7272338" y="2152412"/>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الأهمية العلمية والعملية</a:t>
              </a:r>
              <a:endParaRPr lang="en-US" sz="1600" dirty="0">
                <a:latin typeface="Alexandria" pitchFamily="2" charset="-78"/>
                <a:cs typeface="Alexandria" pitchFamily="2" charset="-78"/>
              </a:endParaRPr>
            </a:p>
          </p:txBody>
        </p:sp>
        <p:sp>
          <p:nvSpPr>
            <p:cNvPr id="13" name="Text 9">
              <a:extLst>
                <a:ext uri="{FF2B5EF4-FFF2-40B4-BE49-F238E27FC236}">
                  <a16:creationId xmlns:a16="http://schemas.microsoft.com/office/drawing/2014/main" id="{0843E334-F88D-26E7-43DD-5403270C12A8}"/>
                </a:ext>
              </a:extLst>
            </p:cNvPr>
            <p:cNvSpPr/>
            <p:nvPr/>
          </p:nvSpPr>
          <p:spPr>
            <a:xfrm>
              <a:off x="6486168" y="2581632"/>
              <a:ext cx="3267075"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أن تحمل الفكرة قيمة علمية ونفعاً عملياً للمجتمع</a:t>
              </a:r>
              <a:endParaRPr lang="en-US" sz="1600" dirty="0">
                <a:latin typeface="Alexandria" pitchFamily="2" charset="-78"/>
                <a:cs typeface="Alexandria" pitchFamily="2" charset="-78"/>
              </a:endParaRPr>
            </a:p>
          </p:txBody>
        </p:sp>
        <p:sp>
          <p:nvSpPr>
            <p:cNvPr id="14" name="Text 10">
              <a:extLst>
                <a:ext uri="{FF2B5EF4-FFF2-40B4-BE49-F238E27FC236}">
                  <a16:creationId xmlns:a16="http://schemas.microsoft.com/office/drawing/2014/main" id="{A7CC07FB-9893-418E-F9F2-8027E798CE94}"/>
                </a:ext>
              </a:extLst>
            </p:cNvPr>
            <p:cNvSpPr/>
            <p:nvPr/>
          </p:nvSpPr>
          <p:spPr>
            <a:xfrm>
              <a:off x="6486168" y="3335774"/>
              <a:ext cx="326707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تحل مشكلة حقيقية</a:t>
              </a:r>
              <a:endParaRPr lang="en-US" sz="1600" dirty="0">
                <a:latin typeface="Alexandria" pitchFamily="2" charset="-78"/>
                <a:cs typeface="Alexandria" pitchFamily="2" charset="-78"/>
              </a:endParaRPr>
            </a:p>
          </p:txBody>
        </p:sp>
        <p:sp>
          <p:nvSpPr>
            <p:cNvPr id="15" name="Text 11">
              <a:extLst>
                <a:ext uri="{FF2B5EF4-FFF2-40B4-BE49-F238E27FC236}">
                  <a16:creationId xmlns:a16="http://schemas.microsoft.com/office/drawing/2014/main" id="{5F732ACA-B9C0-6FBF-6D3B-D2EBF89A10A8}"/>
                </a:ext>
              </a:extLst>
            </p:cNvPr>
            <p:cNvSpPr/>
            <p:nvPr/>
          </p:nvSpPr>
          <p:spPr>
            <a:xfrm>
              <a:off x="6486168" y="3722727"/>
              <a:ext cx="326707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تطور الممارسة المهنية</a:t>
              </a:r>
              <a:endParaRPr lang="en-US" sz="1600" dirty="0">
                <a:latin typeface="Alexandria" pitchFamily="2" charset="-78"/>
                <a:cs typeface="Alexandria" pitchFamily="2" charset="-78"/>
              </a:endParaRPr>
            </a:p>
          </p:txBody>
        </p:sp>
        <p:sp>
          <p:nvSpPr>
            <p:cNvPr id="16" name="Text 12">
              <a:extLst>
                <a:ext uri="{FF2B5EF4-FFF2-40B4-BE49-F238E27FC236}">
                  <a16:creationId xmlns:a16="http://schemas.microsoft.com/office/drawing/2014/main" id="{2D12A829-0BDF-99E1-039F-0CBBBBC7643E}"/>
                </a:ext>
              </a:extLst>
            </p:cNvPr>
            <p:cNvSpPr/>
            <p:nvPr/>
          </p:nvSpPr>
          <p:spPr>
            <a:xfrm>
              <a:off x="6486168" y="4109680"/>
              <a:ext cx="326707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تثري النظرية العلمية</a:t>
              </a:r>
              <a:endParaRPr lang="en-US" sz="1600" dirty="0">
                <a:latin typeface="Alexandria" pitchFamily="2" charset="-78"/>
                <a:cs typeface="Alexandria" pitchFamily="2" charset="-78"/>
              </a:endParaRPr>
            </a:p>
          </p:txBody>
        </p:sp>
        <p:sp>
          <p:nvSpPr>
            <p:cNvPr id="17" name="Shape 13">
              <a:extLst>
                <a:ext uri="{FF2B5EF4-FFF2-40B4-BE49-F238E27FC236}">
                  <a16:creationId xmlns:a16="http://schemas.microsoft.com/office/drawing/2014/main" id="{BD7AC28E-ADED-4261-FEB6-95CD0047B2A2}"/>
                </a:ext>
              </a:extLst>
            </p:cNvPr>
            <p:cNvSpPr/>
            <p:nvPr/>
          </p:nvSpPr>
          <p:spPr>
            <a:xfrm>
              <a:off x="6280190" y="4831556"/>
              <a:ext cx="7556421" cy="2369225"/>
            </a:xfrm>
            <a:prstGeom prst="roundRect">
              <a:avLst>
                <a:gd name="adj" fmla="val 20105"/>
              </a:avLst>
            </a:prstGeom>
            <a:solidFill>
              <a:srgbClr val="E2E3E9"/>
            </a:solidFill>
            <a:ln w="7620">
              <a:solidFill>
                <a:srgbClr val="C8C9CF"/>
              </a:solidFill>
              <a:prstDash val="solid"/>
            </a:ln>
          </p:spPr>
          <p:txBody>
            <a:bodyPr/>
            <a:lstStyle/>
            <a:p>
              <a:pPr algn="just"/>
              <a:endParaRPr lang="en-US" sz="1600">
                <a:latin typeface="Alexandria" pitchFamily="2" charset="-78"/>
                <a:cs typeface="Alexandria" pitchFamily="2" charset="-78"/>
              </a:endParaRPr>
            </a:p>
          </p:txBody>
        </p:sp>
        <p:sp>
          <p:nvSpPr>
            <p:cNvPr id="19" name="Text 14">
              <a:extLst>
                <a:ext uri="{FF2B5EF4-FFF2-40B4-BE49-F238E27FC236}">
                  <a16:creationId xmlns:a16="http://schemas.microsoft.com/office/drawing/2014/main" id="{D22FE771-3BB0-B082-2173-CCE41AA0CE59}"/>
                </a:ext>
              </a:extLst>
            </p:cNvPr>
            <p:cNvSpPr/>
            <p:nvPr/>
          </p:nvSpPr>
          <p:spPr>
            <a:xfrm>
              <a:off x="11149727" y="5037534"/>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القابلية للتنفيذ</a:t>
              </a:r>
              <a:endParaRPr lang="en-US" sz="1600" dirty="0">
                <a:latin typeface="Alexandria" pitchFamily="2" charset="-78"/>
                <a:cs typeface="Alexandria" pitchFamily="2" charset="-78"/>
              </a:endParaRPr>
            </a:p>
          </p:txBody>
        </p:sp>
        <p:sp>
          <p:nvSpPr>
            <p:cNvPr id="20" name="Text 15">
              <a:extLst>
                <a:ext uri="{FF2B5EF4-FFF2-40B4-BE49-F238E27FC236}">
                  <a16:creationId xmlns:a16="http://schemas.microsoft.com/office/drawing/2014/main" id="{9D12C434-2955-9B5E-56FB-84A826572CA7}"/>
                </a:ext>
              </a:extLst>
            </p:cNvPr>
            <p:cNvSpPr/>
            <p:nvPr/>
          </p:nvSpPr>
          <p:spPr>
            <a:xfrm>
              <a:off x="6486168" y="5466755"/>
              <a:ext cx="7144464"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إمكانية تحقيق الفكرة ضمن الموارد والإمكانيات المتاحة</a:t>
              </a:r>
              <a:endParaRPr lang="en-US" sz="1600" dirty="0">
                <a:latin typeface="Alexandria" pitchFamily="2" charset="-78"/>
                <a:cs typeface="Alexandria" pitchFamily="2" charset="-78"/>
              </a:endParaRPr>
            </a:p>
          </p:txBody>
        </p:sp>
        <p:sp>
          <p:nvSpPr>
            <p:cNvPr id="21" name="Text 16">
              <a:extLst>
                <a:ext uri="{FF2B5EF4-FFF2-40B4-BE49-F238E27FC236}">
                  <a16:creationId xmlns:a16="http://schemas.microsoft.com/office/drawing/2014/main" id="{186111FE-7694-402D-6425-F84D2C23ACFA}"/>
                </a:ext>
              </a:extLst>
            </p:cNvPr>
            <p:cNvSpPr/>
            <p:nvPr/>
          </p:nvSpPr>
          <p:spPr>
            <a:xfrm>
              <a:off x="6486168" y="5903357"/>
              <a:ext cx="7144464"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توفر البيانات والمصادر</a:t>
              </a:r>
              <a:endParaRPr lang="en-US" sz="1600" dirty="0">
                <a:latin typeface="Alexandria" pitchFamily="2" charset="-78"/>
                <a:cs typeface="Alexandria" pitchFamily="2" charset="-78"/>
              </a:endParaRPr>
            </a:p>
          </p:txBody>
        </p:sp>
        <p:sp>
          <p:nvSpPr>
            <p:cNvPr id="22" name="Text 17">
              <a:extLst>
                <a:ext uri="{FF2B5EF4-FFF2-40B4-BE49-F238E27FC236}">
                  <a16:creationId xmlns:a16="http://schemas.microsoft.com/office/drawing/2014/main" id="{F591B7C0-A260-064F-5FC6-A7528CB2AE6D}"/>
                </a:ext>
              </a:extLst>
            </p:cNvPr>
            <p:cNvSpPr/>
            <p:nvPr/>
          </p:nvSpPr>
          <p:spPr>
            <a:xfrm>
              <a:off x="6486168" y="6290310"/>
              <a:ext cx="7144464"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ملاءمة الوقت المحدد</a:t>
              </a:r>
              <a:endParaRPr lang="en-US" sz="1600" dirty="0">
                <a:latin typeface="Alexandria" pitchFamily="2" charset="-78"/>
                <a:cs typeface="Alexandria" pitchFamily="2" charset="-78"/>
              </a:endParaRPr>
            </a:p>
          </p:txBody>
        </p:sp>
        <p:sp>
          <p:nvSpPr>
            <p:cNvPr id="24" name="Text 18">
              <a:extLst>
                <a:ext uri="{FF2B5EF4-FFF2-40B4-BE49-F238E27FC236}">
                  <a16:creationId xmlns:a16="http://schemas.microsoft.com/office/drawing/2014/main" id="{F89C2CAE-73F6-3C7F-EB99-C7DF197BEB17}"/>
                </a:ext>
              </a:extLst>
            </p:cNvPr>
            <p:cNvSpPr/>
            <p:nvPr/>
          </p:nvSpPr>
          <p:spPr>
            <a:xfrm>
              <a:off x="6486168" y="6677263"/>
              <a:ext cx="7144464"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5B5F71"/>
                  </a:solidFill>
                  <a:latin typeface="Alexandria" pitchFamily="2" charset="-78"/>
                  <a:ea typeface="Instrument Sans Medium" pitchFamily="34" charset="-122"/>
                  <a:cs typeface="Alexandria" pitchFamily="2" charset="-78"/>
                </a:rPr>
                <a:t>وجود الخبرة اللازمة</a:t>
              </a:r>
              <a:endParaRPr lang="en-US" sz="1600" dirty="0">
                <a:latin typeface="Alexandria" pitchFamily="2" charset="-78"/>
                <a:cs typeface="Alexandria" pitchFamily="2" charset="-78"/>
              </a:endParaRPr>
            </a:p>
          </p:txBody>
        </p:sp>
      </p:grpSp>
      <p:pic>
        <p:nvPicPr>
          <p:cNvPr id="26" name="Picture 25">
            <a:extLst>
              <a:ext uri="{FF2B5EF4-FFF2-40B4-BE49-F238E27FC236}">
                <a16:creationId xmlns:a16="http://schemas.microsoft.com/office/drawing/2014/main" id="{057F473A-E3F2-050A-D064-90FD44EB061A}"/>
              </a:ext>
            </a:extLst>
          </p:cNvPr>
          <p:cNvPicPr>
            <a:picLocks noChangeAspect="1"/>
          </p:cNvPicPr>
          <p:nvPr/>
        </p:nvPicPr>
        <p:blipFill>
          <a:blip r:embed="rId3"/>
          <a:stretch>
            <a:fillRect/>
          </a:stretch>
        </p:blipFill>
        <p:spPr>
          <a:xfrm>
            <a:off x="8356146" y="1362560"/>
            <a:ext cx="3090049" cy="46350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381252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52D907-5E92-2F15-D60A-1789CA9B16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0B83ED-3246-E0FF-E6D1-A38044217967}"/>
              </a:ext>
            </a:extLst>
          </p:cNvPr>
          <p:cNvSpPr/>
          <p:nvPr/>
        </p:nvSpPr>
        <p:spPr>
          <a:xfrm>
            <a:off x="2269797" y="68289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2CF873-18BA-41B9-F05E-01A91C8E8CDD}"/>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46F092-7E81-BF8E-EDB3-32EB77210567}"/>
              </a:ext>
            </a:extLst>
          </p:cNvPr>
          <p:cNvSpPr/>
          <p:nvPr/>
        </p:nvSpPr>
        <p:spPr>
          <a:xfrm>
            <a:off x="281121" y="984918"/>
            <a:ext cx="10950498"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DF26D7D-EEB8-F7D3-156A-0F492A963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81E246-B5B6-1B24-7A0F-EC1F67DEF174}"/>
              </a:ext>
            </a:extLst>
          </p:cNvPr>
          <p:cNvSpPr txBox="1"/>
          <p:nvPr/>
        </p:nvSpPr>
        <p:spPr>
          <a:xfrm>
            <a:off x="2300177" y="-38623"/>
            <a:ext cx="6272560" cy="601383"/>
          </a:xfrm>
          <a:prstGeom prst="rect">
            <a:avLst/>
          </a:prstGeom>
          <a:noFill/>
        </p:spPr>
        <p:txBody>
          <a:bodyPr wrap="square">
            <a:spAutoFit/>
          </a:bodyPr>
          <a:lstStyle/>
          <a:p>
            <a:pPr marL="0" indent="0" algn="r" rtl="1">
              <a:lnSpc>
                <a:spcPts val="4700"/>
              </a:lnSpc>
              <a:buNone/>
            </a:pPr>
            <a:r>
              <a:rPr lang="ar-EG" b="1">
                <a:latin typeface="Alexandria" pitchFamily="2" charset="-78"/>
                <a:ea typeface="Instrument Sans Semi Bold" pitchFamily="34" charset="-122"/>
                <a:cs typeface="Alexandria" pitchFamily="2" charset="-78"/>
              </a:rPr>
              <a:t>مصادر الحصول على الأفكار البحثية</a:t>
            </a:r>
          </a:p>
        </p:txBody>
      </p:sp>
      <p:grpSp>
        <p:nvGrpSpPr>
          <p:cNvPr id="2" name="Group 1">
            <a:extLst>
              <a:ext uri="{FF2B5EF4-FFF2-40B4-BE49-F238E27FC236}">
                <a16:creationId xmlns:a16="http://schemas.microsoft.com/office/drawing/2014/main" id="{B42B414B-4888-EB3E-064B-840A5BBB5B79}"/>
              </a:ext>
            </a:extLst>
          </p:cNvPr>
          <p:cNvGrpSpPr/>
          <p:nvPr/>
        </p:nvGrpSpPr>
        <p:grpSpPr>
          <a:xfrm>
            <a:off x="604190" y="1127917"/>
            <a:ext cx="7649737" cy="5137492"/>
            <a:chOff x="766167" y="1413034"/>
            <a:chExt cx="7611666" cy="6289238"/>
          </a:xfrm>
        </p:grpSpPr>
        <p:pic>
          <p:nvPicPr>
            <p:cNvPr id="4" name="Image 1" descr="preencoded.png">
              <a:extLst>
                <a:ext uri="{FF2B5EF4-FFF2-40B4-BE49-F238E27FC236}">
                  <a16:creationId xmlns:a16="http://schemas.microsoft.com/office/drawing/2014/main" id="{D70C8FCB-637F-41E3-6976-CA7313CAB2AE}"/>
                </a:ext>
              </a:extLst>
            </p:cNvPr>
            <p:cNvPicPr>
              <a:picLocks noChangeAspect="1"/>
            </p:cNvPicPr>
            <p:nvPr/>
          </p:nvPicPr>
          <p:blipFill>
            <a:blip r:embed="rId3"/>
            <a:stretch>
              <a:fillRect/>
            </a:stretch>
          </p:blipFill>
          <p:spPr>
            <a:xfrm>
              <a:off x="7803237" y="1413034"/>
              <a:ext cx="574596" cy="574596"/>
            </a:xfrm>
            <a:prstGeom prst="rect">
              <a:avLst/>
            </a:prstGeom>
          </p:spPr>
        </p:pic>
        <p:sp>
          <p:nvSpPr>
            <p:cNvPr id="6" name="Text 1">
              <a:extLst>
                <a:ext uri="{FF2B5EF4-FFF2-40B4-BE49-F238E27FC236}">
                  <a16:creationId xmlns:a16="http://schemas.microsoft.com/office/drawing/2014/main" id="{72EB9A96-AB5C-8016-0269-5330E736481B}"/>
                </a:ext>
              </a:extLst>
            </p:cNvPr>
            <p:cNvSpPr/>
            <p:nvPr/>
          </p:nvSpPr>
          <p:spPr>
            <a:xfrm>
              <a:off x="5983486" y="2227064"/>
              <a:ext cx="2394347" cy="299204"/>
            </a:xfrm>
            <a:prstGeom prst="rect">
              <a:avLst/>
            </a:prstGeom>
            <a:noFill/>
            <a:ln/>
          </p:spPr>
          <p:txBody>
            <a:bodyPr wrap="none" lIns="0" tIns="0" rIns="0" bIns="0" rtlCol="0" anchor="t"/>
            <a:lstStyle/>
            <a:p>
              <a:pPr marL="0" indent="0" algn="just" rtl="1">
                <a:lnSpc>
                  <a:spcPts val="2350"/>
                </a:lnSpc>
                <a:buNone/>
              </a:pPr>
              <a:r>
                <a:rPr lang="en-US" sz="1600" dirty="0">
                  <a:solidFill>
                    <a:srgbClr val="5B5F71"/>
                  </a:solidFill>
                  <a:latin typeface="Alexandria" pitchFamily="2" charset="-78"/>
                  <a:ea typeface="Instrument Sans Semi Bold" pitchFamily="34" charset="-122"/>
                  <a:cs typeface="Alexandria" pitchFamily="2" charset="-78"/>
                </a:rPr>
                <a:t>الأدب النظري</a:t>
              </a:r>
              <a:endParaRPr lang="en-US" sz="1600" dirty="0">
                <a:latin typeface="Alexandria" pitchFamily="2" charset="-78"/>
                <a:cs typeface="Alexandria" pitchFamily="2" charset="-78"/>
              </a:endParaRPr>
            </a:p>
          </p:txBody>
        </p:sp>
        <p:sp>
          <p:nvSpPr>
            <p:cNvPr id="7" name="Text 2">
              <a:extLst>
                <a:ext uri="{FF2B5EF4-FFF2-40B4-BE49-F238E27FC236}">
                  <a16:creationId xmlns:a16="http://schemas.microsoft.com/office/drawing/2014/main" id="{E4AF4751-4801-0265-676D-362B4C5D45A2}"/>
                </a:ext>
              </a:extLst>
            </p:cNvPr>
            <p:cNvSpPr/>
            <p:nvPr/>
          </p:nvSpPr>
          <p:spPr>
            <a:xfrm>
              <a:off x="766167" y="2641163"/>
              <a:ext cx="7611666" cy="612934"/>
            </a:xfrm>
            <a:prstGeom prst="rect">
              <a:avLst/>
            </a:prstGeom>
            <a:noFill/>
            <a:ln/>
          </p:spPr>
          <p:txBody>
            <a:bodyPr wrap="squar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Medium" pitchFamily="34" charset="-122"/>
                  <a:cs typeface="Alexandria" pitchFamily="2" charset="-78"/>
                </a:rPr>
                <a:t>مراجعة الدراسات السابقة والنظريات الموجودة لتحديد الثغرات البحثية والفجوات المعرفية التي تحتاج إلى دراسة. قراءة المجلات العلمية المتخصصة وأحدث الإصدارات في المجال.</a:t>
              </a:r>
              <a:endParaRPr lang="en-US" sz="1600" dirty="0">
                <a:latin typeface="Alexandria" pitchFamily="2" charset="-78"/>
                <a:cs typeface="Alexandria" pitchFamily="2" charset="-78"/>
              </a:endParaRPr>
            </a:p>
          </p:txBody>
        </p:sp>
        <p:pic>
          <p:nvPicPr>
            <p:cNvPr id="8" name="Image 2" descr="preencoded.png">
              <a:extLst>
                <a:ext uri="{FF2B5EF4-FFF2-40B4-BE49-F238E27FC236}">
                  <a16:creationId xmlns:a16="http://schemas.microsoft.com/office/drawing/2014/main" id="{626A8662-F836-0777-6199-C74FD03E4D08}"/>
                </a:ext>
              </a:extLst>
            </p:cNvPr>
            <p:cNvPicPr>
              <a:picLocks noChangeAspect="1"/>
            </p:cNvPicPr>
            <p:nvPr/>
          </p:nvPicPr>
          <p:blipFill>
            <a:blip r:embed="rId4"/>
            <a:stretch>
              <a:fillRect/>
            </a:stretch>
          </p:blipFill>
          <p:spPr>
            <a:xfrm>
              <a:off x="7803237" y="3637121"/>
              <a:ext cx="574596" cy="574596"/>
            </a:xfrm>
            <a:prstGeom prst="rect">
              <a:avLst/>
            </a:prstGeom>
          </p:spPr>
        </p:pic>
        <p:sp>
          <p:nvSpPr>
            <p:cNvPr id="9" name="Text 3">
              <a:extLst>
                <a:ext uri="{FF2B5EF4-FFF2-40B4-BE49-F238E27FC236}">
                  <a16:creationId xmlns:a16="http://schemas.microsoft.com/office/drawing/2014/main" id="{259DE238-00C2-623F-5F17-727F3C183320}"/>
                </a:ext>
              </a:extLst>
            </p:cNvPr>
            <p:cNvSpPr/>
            <p:nvPr/>
          </p:nvSpPr>
          <p:spPr>
            <a:xfrm>
              <a:off x="5983486" y="4451152"/>
              <a:ext cx="2394347" cy="299204"/>
            </a:xfrm>
            <a:prstGeom prst="rect">
              <a:avLst/>
            </a:prstGeom>
            <a:noFill/>
            <a:ln/>
          </p:spPr>
          <p:txBody>
            <a:bodyPr wrap="none" lIns="0" tIns="0" rIns="0" bIns="0" rtlCol="0" anchor="t"/>
            <a:lstStyle/>
            <a:p>
              <a:pPr marL="0" indent="0" algn="just" rtl="1">
                <a:lnSpc>
                  <a:spcPts val="2350"/>
                </a:lnSpc>
                <a:buNone/>
              </a:pPr>
              <a:r>
                <a:rPr lang="en-US" sz="1600" dirty="0">
                  <a:solidFill>
                    <a:srgbClr val="5B5F71"/>
                  </a:solidFill>
                  <a:latin typeface="Alexandria" pitchFamily="2" charset="-78"/>
                  <a:ea typeface="Instrument Sans Semi Bold" pitchFamily="34" charset="-122"/>
                  <a:cs typeface="Alexandria" pitchFamily="2" charset="-78"/>
                </a:rPr>
                <a:t>الممارسة المهنية</a:t>
              </a:r>
              <a:endParaRPr lang="en-US" sz="16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00164E15-0E62-BC27-CFFA-91B64BCE7B2F}"/>
                </a:ext>
              </a:extLst>
            </p:cNvPr>
            <p:cNvSpPr/>
            <p:nvPr/>
          </p:nvSpPr>
          <p:spPr>
            <a:xfrm>
              <a:off x="766167" y="4865251"/>
              <a:ext cx="7611666" cy="612934"/>
            </a:xfrm>
            <a:prstGeom prst="rect">
              <a:avLst/>
            </a:prstGeom>
            <a:noFill/>
            <a:ln/>
          </p:spPr>
          <p:txBody>
            <a:bodyPr wrap="squar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Medium" pitchFamily="34" charset="-122"/>
                  <a:cs typeface="Alexandria" pitchFamily="2" charset="-78"/>
                </a:rPr>
                <a:t>ملاحظة التحديات والمشكلات التي تواجه ممارسي العلاقات العامة والإعلام في بيئة العمل الفعلية. هذه المشكلات العملية غالباً ما تكون مصدراً لأفكار بحثية قيمة ومفيدة.</a:t>
              </a:r>
              <a:endParaRPr lang="en-US" sz="1600" dirty="0">
                <a:latin typeface="Alexandria" pitchFamily="2" charset="-78"/>
                <a:cs typeface="Alexandria" pitchFamily="2" charset="-78"/>
              </a:endParaRPr>
            </a:p>
          </p:txBody>
        </p:sp>
        <p:pic>
          <p:nvPicPr>
            <p:cNvPr id="11" name="Image 3" descr="preencoded.png">
              <a:extLst>
                <a:ext uri="{FF2B5EF4-FFF2-40B4-BE49-F238E27FC236}">
                  <a16:creationId xmlns:a16="http://schemas.microsoft.com/office/drawing/2014/main" id="{17D1CB1E-D29F-50E0-13F6-BBF74A01C1F7}"/>
                </a:ext>
              </a:extLst>
            </p:cNvPr>
            <p:cNvPicPr>
              <a:picLocks noChangeAspect="1"/>
            </p:cNvPicPr>
            <p:nvPr/>
          </p:nvPicPr>
          <p:blipFill>
            <a:blip r:embed="rId5"/>
            <a:stretch>
              <a:fillRect/>
            </a:stretch>
          </p:blipFill>
          <p:spPr>
            <a:xfrm>
              <a:off x="7803237" y="5861209"/>
              <a:ext cx="574596" cy="574596"/>
            </a:xfrm>
            <a:prstGeom prst="rect">
              <a:avLst/>
            </a:prstGeom>
          </p:spPr>
        </p:pic>
        <p:sp>
          <p:nvSpPr>
            <p:cNvPr id="12" name="Text 5">
              <a:extLst>
                <a:ext uri="{FF2B5EF4-FFF2-40B4-BE49-F238E27FC236}">
                  <a16:creationId xmlns:a16="http://schemas.microsoft.com/office/drawing/2014/main" id="{B97CEFEA-ADD9-5939-2A9C-48799AAE39AF}"/>
                </a:ext>
              </a:extLst>
            </p:cNvPr>
            <p:cNvSpPr/>
            <p:nvPr/>
          </p:nvSpPr>
          <p:spPr>
            <a:xfrm>
              <a:off x="5983486" y="6675239"/>
              <a:ext cx="2394347" cy="299204"/>
            </a:xfrm>
            <a:prstGeom prst="rect">
              <a:avLst/>
            </a:prstGeom>
            <a:noFill/>
            <a:ln/>
          </p:spPr>
          <p:txBody>
            <a:bodyPr wrap="none" lIns="0" tIns="0" rIns="0" bIns="0" rtlCol="0" anchor="t"/>
            <a:lstStyle/>
            <a:p>
              <a:pPr marL="0" indent="0" algn="just" rtl="1">
                <a:lnSpc>
                  <a:spcPts val="2350"/>
                </a:lnSpc>
                <a:buNone/>
              </a:pPr>
              <a:r>
                <a:rPr lang="en-US" sz="1600" dirty="0">
                  <a:solidFill>
                    <a:srgbClr val="5B5F71"/>
                  </a:solidFill>
                  <a:latin typeface="Alexandria" pitchFamily="2" charset="-78"/>
                  <a:ea typeface="Instrument Sans Semi Bold" pitchFamily="34" charset="-122"/>
                  <a:cs typeface="Alexandria" pitchFamily="2" charset="-78"/>
                </a:rPr>
                <a:t>الأحداث الجارية</a:t>
              </a:r>
              <a:endParaRPr lang="en-US" sz="1600" dirty="0">
                <a:latin typeface="Alexandria" pitchFamily="2" charset="-78"/>
                <a:cs typeface="Alexandria" pitchFamily="2" charset="-78"/>
              </a:endParaRPr>
            </a:p>
          </p:txBody>
        </p:sp>
        <p:sp>
          <p:nvSpPr>
            <p:cNvPr id="13" name="Text 6">
              <a:extLst>
                <a:ext uri="{FF2B5EF4-FFF2-40B4-BE49-F238E27FC236}">
                  <a16:creationId xmlns:a16="http://schemas.microsoft.com/office/drawing/2014/main" id="{1275B52B-996E-337B-70EB-9964F2E90768}"/>
                </a:ext>
              </a:extLst>
            </p:cNvPr>
            <p:cNvSpPr/>
            <p:nvPr/>
          </p:nvSpPr>
          <p:spPr>
            <a:xfrm>
              <a:off x="766167" y="7089338"/>
              <a:ext cx="7611666" cy="612934"/>
            </a:xfrm>
            <a:prstGeom prst="rect">
              <a:avLst/>
            </a:prstGeom>
            <a:noFill/>
            <a:ln/>
          </p:spPr>
          <p:txBody>
            <a:bodyPr wrap="squar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Medium" pitchFamily="34" charset="-122"/>
                  <a:cs typeface="Alexandria" pitchFamily="2" charset="-78"/>
                </a:rPr>
                <a:t>متابعة التطورات والأحداث المعاصرة في المجتمع والعالم، والتي قد تثير تساؤلات بحثية مهمة حول دور الإعلام وتأثيره على الرأي العام والسلوك الاجتماعي.</a:t>
              </a:r>
              <a:endParaRPr lang="en-US" sz="1600" dirty="0">
                <a:latin typeface="Alexandria" pitchFamily="2" charset="-78"/>
                <a:cs typeface="Alexandria" pitchFamily="2" charset="-78"/>
              </a:endParaRPr>
            </a:p>
          </p:txBody>
        </p:sp>
      </p:grpSp>
      <p:pic>
        <p:nvPicPr>
          <p:cNvPr id="14" name="Image 0" descr="preencoded.png">
            <a:extLst>
              <a:ext uri="{FF2B5EF4-FFF2-40B4-BE49-F238E27FC236}">
                <a16:creationId xmlns:a16="http://schemas.microsoft.com/office/drawing/2014/main" id="{11C827E4-FC6E-DCC6-F758-6DD32F90268D}"/>
              </a:ext>
            </a:extLst>
          </p:cNvPr>
          <p:cNvPicPr>
            <a:picLocks noChangeAspect="1"/>
          </p:cNvPicPr>
          <p:nvPr/>
        </p:nvPicPr>
        <p:blipFill>
          <a:blip r:embed="rId6"/>
          <a:stretch>
            <a:fillRect/>
          </a:stretch>
        </p:blipFill>
        <p:spPr>
          <a:xfrm>
            <a:off x="8572737" y="1120812"/>
            <a:ext cx="2616342" cy="52185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419315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84EA5-6193-A1DF-0C11-AF1067D5BBD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3F639A-A547-5E18-388E-2D2AB5B3424A}"/>
              </a:ext>
            </a:extLst>
          </p:cNvPr>
          <p:cNvSpPr/>
          <p:nvPr/>
        </p:nvSpPr>
        <p:spPr>
          <a:xfrm>
            <a:off x="2269797" y="68289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72F8F7-EF11-9B1F-5004-26F05E402F50}"/>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989E34D-C4C8-EA23-3CAB-4B8583BDFDA9}"/>
              </a:ext>
            </a:extLst>
          </p:cNvPr>
          <p:cNvSpPr/>
          <p:nvPr/>
        </p:nvSpPr>
        <p:spPr>
          <a:xfrm>
            <a:off x="281121" y="984918"/>
            <a:ext cx="10950498"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5" name="Graphic 21">
            <a:extLst>
              <a:ext uri="{FF2B5EF4-FFF2-40B4-BE49-F238E27FC236}">
                <a16:creationId xmlns:a16="http://schemas.microsoft.com/office/drawing/2014/main" id="{DD771A5C-AC2D-D6F9-179E-C937FD636F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28FC068-EEC7-9287-9091-1E6CEDEF6F2F}"/>
              </a:ext>
            </a:extLst>
          </p:cNvPr>
          <p:cNvSpPr txBox="1"/>
          <p:nvPr/>
        </p:nvSpPr>
        <p:spPr>
          <a:xfrm>
            <a:off x="2300177" y="-38623"/>
            <a:ext cx="5728701" cy="601383"/>
          </a:xfrm>
          <a:prstGeom prst="rect">
            <a:avLst/>
          </a:prstGeom>
          <a:noFill/>
        </p:spPr>
        <p:txBody>
          <a:bodyPr wrap="square">
            <a:spAutoFit/>
          </a:bodyPr>
          <a:lstStyle/>
          <a:p>
            <a:pPr marL="0" indent="0" algn="r" rtl="1">
              <a:lnSpc>
                <a:spcPts val="4700"/>
              </a:lnSpc>
              <a:buNone/>
            </a:pPr>
            <a:r>
              <a:rPr lang="ar-EG" b="1">
                <a:latin typeface="Alexandria" pitchFamily="2" charset="-78"/>
                <a:ea typeface="Instrument Sans Semi Bold" pitchFamily="34" charset="-122"/>
                <a:cs typeface="Alexandria" pitchFamily="2" charset="-78"/>
              </a:rPr>
              <a:t>خطوات تطوير الفكرة البحثية</a:t>
            </a:r>
          </a:p>
        </p:txBody>
      </p:sp>
      <p:grpSp>
        <p:nvGrpSpPr>
          <p:cNvPr id="15" name="Group 14">
            <a:extLst>
              <a:ext uri="{FF2B5EF4-FFF2-40B4-BE49-F238E27FC236}">
                <a16:creationId xmlns:a16="http://schemas.microsoft.com/office/drawing/2014/main" id="{993725E8-551A-A871-30E5-4B6435773CBB}"/>
              </a:ext>
            </a:extLst>
          </p:cNvPr>
          <p:cNvGrpSpPr/>
          <p:nvPr/>
        </p:nvGrpSpPr>
        <p:grpSpPr>
          <a:xfrm>
            <a:off x="1048214" y="1331991"/>
            <a:ext cx="9835376" cy="4542404"/>
            <a:chOff x="737830" y="1452443"/>
            <a:chExt cx="13154740" cy="6271737"/>
          </a:xfrm>
        </p:grpSpPr>
        <p:sp>
          <p:nvSpPr>
            <p:cNvPr id="16" name="Shape 1">
              <a:extLst>
                <a:ext uri="{FF2B5EF4-FFF2-40B4-BE49-F238E27FC236}">
                  <a16:creationId xmlns:a16="http://schemas.microsoft.com/office/drawing/2014/main" id="{52203B37-476B-471E-FBF8-DBB1373D43F8}"/>
                </a:ext>
              </a:extLst>
            </p:cNvPr>
            <p:cNvSpPr/>
            <p:nvPr/>
          </p:nvSpPr>
          <p:spPr>
            <a:xfrm>
              <a:off x="13708142" y="1452443"/>
              <a:ext cx="184428" cy="1106805"/>
            </a:xfrm>
            <a:prstGeom prst="roundRect">
              <a:avLst>
                <a:gd name="adj" fmla="val 42009"/>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17" name="Text 2">
              <a:extLst>
                <a:ext uri="{FF2B5EF4-FFF2-40B4-BE49-F238E27FC236}">
                  <a16:creationId xmlns:a16="http://schemas.microsoft.com/office/drawing/2014/main" id="{5D5CB67F-AF2D-782C-B821-81B023B2D1B9}"/>
                </a:ext>
              </a:extLst>
            </p:cNvPr>
            <p:cNvSpPr/>
            <p:nvPr/>
          </p:nvSpPr>
          <p:spPr>
            <a:xfrm>
              <a:off x="11217950" y="1636871"/>
              <a:ext cx="2305764" cy="288250"/>
            </a:xfrm>
            <a:prstGeom prst="rect">
              <a:avLst/>
            </a:prstGeom>
            <a:noFill/>
            <a:ln/>
          </p:spPr>
          <p:txBody>
            <a:bodyPr wrap="none" lIns="0" tIns="0" rIns="0" bIns="0" rtlCol="0" anchor="t"/>
            <a:lstStyle/>
            <a:p>
              <a:pPr marL="0" indent="0" algn="just" rtl="1">
                <a:lnSpc>
                  <a:spcPts val="2250"/>
                </a:lnSpc>
                <a:buNone/>
              </a:pPr>
              <a:r>
                <a:rPr lang="en-US" dirty="0">
                  <a:solidFill>
                    <a:srgbClr val="5B5F71"/>
                  </a:solidFill>
                  <a:latin typeface="Alexandria" pitchFamily="2" charset="-78"/>
                  <a:ea typeface="Instrument Sans Semi Bold" pitchFamily="34" charset="-122"/>
                  <a:cs typeface="Alexandria" pitchFamily="2" charset="-78"/>
                </a:rPr>
                <a:t>العصف الذهني الأولي</a:t>
              </a:r>
              <a:endParaRPr lang="en-US" dirty="0">
                <a:latin typeface="Alexandria" pitchFamily="2" charset="-78"/>
                <a:cs typeface="Alexandria" pitchFamily="2" charset="-78"/>
              </a:endParaRPr>
            </a:p>
          </p:txBody>
        </p:sp>
        <p:sp>
          <p:nvSpPr>
            <p:cNvPr id="19" name="Text 3">
              <a:extLst>
                <a:ext uri="{FF2B5EF4-FFF2-40B4-BE49-F238E27FC236}">
                  <a16:creationId xmlns:a16="http://schemas.microsoft.com/office/drawing/2014/main" id="{FD8C7FB8-2B67-5472-5923-1AD6C2A0D6E7}"/>
                </a:ext>
              </a:extLst>
            </p:cNvPr>
            <p:cNvSpPr/>
            <p:nvPr/>
          </p:nvSpPr>
          <p:spPr>
            <a:xfrm>
              <a:off x="737830" y="2035731"/>
              <a:ext cx="12785884" cy="295037"/>
            </a:xfrm>
            <a:prstGeom prst="rect">
              <a:avLst/>
            </a:prstGeom>
            <a:noFill/>
            <a:ln/>
          </p:spPr>
          <p:txBody>
            <a:bodyPr wrap="none" lIns="0" tIns="0" rIns="0" bIns="0" rtlCol="0" anchor="t"/>
            <a:lstStyle/>
            <a:p>
              <a:pPr marL="0" indent="0" algn="just" rtl="1">
                <a:lnSpc>
                  <a:spcPts val="2300"/>
                </a:lnSpc>
                <a:buNone/>
              </a:pPr>
              <a:r>
                <a:rPr lang="en-US" dirty="0">
                  <a:solidFill>
                    <a:srgbClr val="5B5F71"/>
                  </a:solidFill>
                  <a:latin typeface="Alexandria" pitchFamily="2" charset="-78"/>
                  <a:ea typeface="Instrument Sans Medium" pitchFamily="34" charset="-122"/>
                  <a:cs typeface="Alexandria" pitchFamily="2" charset="-78"/>
                </a:rPr>
                <a:t>جلسة حرة لتوليد أكبر عدد من الأفكار المحتملة دون تقييم أو نقد</a:t>
              </a:r>
              <a:endParaRPr lang="en-US" dirty="0">
                <a:latin typeface="Alexandria" pitchFamily="2" charset="-78"/>
                <a:cs typeface="Alexandria" pitchFamily="2" charset="-78"/>
              </a:endParaRPr>
            </a:p>
          </p:txBody>
        </p:sp>
        <p:sp>
          <p:nvSpPr>
            <p:cNvPr id="20" name="Shape 4">
              <a:extLst>
                <a:ext uri="{FF2B5EF4-FFF2-40B4-BE49-F238E27FC236}">
                  <a16:creationId xmlns:a16="http://schemas.microsoft.com/office/drawing/2014/main" id="{60198B91-B60E-4F59-45EE-C4065F48F405}"/>
                </a:ext>
              </a:extLst>
            </p:cNvPr>
            <p:cNvSpPr/>
            <p:nvPr/>
          </p:nvSpPr>
          <p:spPr>
            <a:xfrm>
              <a:off x="13431441" y="2743676"/>
              <a:ext cx="184428" cy="1106805"/>
            </a:xfrm>
            <a:prstGeom prst="roundRect">
              <a:avLst>
                <a:gd name="adj" fmla="val 42009"/>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21" name="Text 5">
              <a:extLst>
                <a:ext uri="{FF2B5EF4-FFF2-40B4-BE49-F238E27FC236}">
                  <a16:creationId xmlns:a16="http://schemas.microsoft.com/office/drawing/2014/main" id="{D0196DB8-AB02-4FF4-4724-A41B9E8450F6}"/>
                </a:ext>
              </a:extLst>
            </p:cNvPr>
            <p:cNvSpPr/>
            <p:nvPr/>
          </p:nvSpPr>
          <p:spPr>
            <a:xfrm>
              <a:off x="10941248" y="2928104"/>
              <a:ext cx="2305764" cy="288250"/>
            </a:xfrm>
            <a:prstGeom prst="rect">
              <a:avLst/>
            </a:prstGeom>
            <a:noFill/>
            <a:ln/>
          </p:spPr>
          <p:txBody>
            <a:bodyPr wrap="none" lIns="0" tIns="0" rIns="0" bIns="0" rtlCol="0" anchor="t"/>
            <a:lstStyle/>
            <a:p>
              <a:pPr marL="0" indent="0" algn="just" rtl="1">
                <a:lnSpc>
                  <a:spcPts val="2250"/>
                </a:lnSpc>
                <a:buNone/>
              </a:pPr>
              <a:r>
                <a:rPr lang="en-US" dirty="0">
                  <a:solidFill>
                    <a:srgbClr val="5B5F71"/>
                  </a:solidFill>
                  <a:latin typeface="Alexandria" pitchFamily="2" charset="-78"/>
                  <a:ea typeface="Instrument Sans Semi Bold" pitchFamily="34" charset="-122"/>
                  <a:cs typeface="Alexandria" pitchFamily="2" charset="-78"/>
                </a:rPr>
                <a:t>التقييم والفرز</a:t>
              </a:r>
              <a:endParaRPr lang="en-US" dirty="0">
                <a:latin typeface="Alexandria" pitchFamily="2" charset="-78"/>
                <a:cs typeface="Alexandria" pitchFamily="2" charset="-78"/>
              </a:endParaRPr>
            </a:p>
          </p:txBody>
        </p:sp>
        <p:sp>
          <p:nvSpPr>
            <p:cNvPr id="22" name="Text 6">
              <a:extLst>
                <a:ext uri="{FF2B5EF4-FFF2-40B4-BE49-F238E27FC236}">
                  <a16:creationId xmlns:a16="http://schemas.microsoft.com/office/drawing/2014/main" id="{C8BE8E63-49FF-C41D-6D62-1F26498CE395}"/>
                </a:ext>
              </a:extLst>
            </p:cNvPr>
            <p:cNvSpPr/>
            <p:nvPr/>
          </p:nvSpPr>
          <p:spPr>
            <a:xfrm>
              <a:off x="737830" y="3326963"/>
              <a:ext cx="12509183" cy="295037"/>
            </a:xfrm>
            <a:prstGeom prst="rect">
              <a:avLst/>
            </a:prstGeom>
            <a:noFill/>
            <a:ln/>
          </p:spPr>
          <p:txBody>
            <a:bodyPr wrap="none" lIns="0" tIns="0" rIns="0" bIns="0" rtlCol="0" anchor="t"/>
            <a:lstStyle/>
            <a:p>
              <a:pPr marL="0" indent="0" algn="just" rtl="1">
                <a:lnSpc>
                  <a:spcPts val="2300"/>
                </a:lnSpc>
                <a:buNone/>
              </a:pPr>
              <a:r>
                <a:rPr lang="en-US" dirty="0">
                  <a:solidFill>
                    <a:srgbClr val="5B5F71"/>
                  </a:solidFill>
                  <a:latin typeface="Alexandria" pitchFamily="2" charset="-78"/>
                  <a:ea typeface="Instrument Sans Medium" pitchFamily="34" charset="-122"/>
                  <a:cs typeface="Alexandria" pitchFamily="2" charset="-78"/>
                </a:rPr>
                <a:t>تقييم الأفكار المطروحة وفق معايير الأهمية والأصالة والقابلية للتنفيذ</a:t>
              </a:r>
              <a:endParaRPr lang="en-US" dirty="0">
                <a:latin typeface="Alexandria" pitchFamily="2" charset="-78"/>
                <a:cs typeface="Alexandria" pitchFamily="2" charset="-78"/>
              </a:endParaRPr>
            </a:p>
          </p:txBody>
        </p:sp>
        <p:sp>
          <p:nvSpPr>
            <p:cNvPr id="24" name="Shape 7">
              <a:extLst>
                <a:ext uri="{FF2B5EF4-FFF2-40B4-BE49-F238E27FC236}">
                  <a16:creationId xmlns:a16="http://schemas.microsoft.com/office/drawing/2014/main" id="{70DC959A-CFCE-BD14-DDAE-613B6959EFB5}"/>
                </a:ext>
              </a:extLst>
            </p:cNvPr>
            <p:cNvSpPr/>
            <p:nvPr/>
          </p:nvSpPr>
          <p:spPr>
            <a:xfrm>
              <a:off x="13154739" y="4034909"/>
              <a:ext cx="184428" cy="1106805"/>
            </a:xfrm>
            <a:prstGeom prst="roundRect">
              <a:avLst>
                <a:gd name="adj" fmla="val 42009"/>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26" name="Text 8">
              <a:extLst>
                <a:ext uri="{FF2B5EF4-FFF2-40B4-BE49-F238E27FC236}">
                  <a16:creationId xmlns:a16="http://schemas.microsoft.com/office/drawing/2014/main" id="{EE66A45B-9814-8B8A-F8F5-9ACBB8891FDE}"/>
                </a:ext>
              </a:extLst>
            </p:cNvPr>
            <p:cNvSpPr/>
            <p:nvPr/>
          </p:nvSpPr>
          <p:spPr>
            <a:xfrm>
              <a:off x="10664547" y="4219337"/>
              <a:ext cx="2305764" cy="288250"/>
            </a:xfrm>
            <a:prstGeom prst="rect">
              <a:avLst/>
            </a:prstGeom>
            <a:noFill/>
            <a:ln/>
          </p:spPr>
          <p:txBody>
            <a:bodyPr wrap="none" lIns="0" tIns="0" rIns="0" bIns="0" rtlCol="0" anchor="t"/>
            <a:lstStyle/>
            <a:p>
              <a:pPr marL="0" indent="0" algn="just" rtl="1">
                <a:lnSpc>
                  <a:spcPts val="2250"/>
                </a:lnSpc>
                <a:buNone/>
              </a:pPr>
              <a:r>
                <a:rPr lang="en-US" dirty="0">
                  <a:solidFill>
                    <a:srgbClr val="5B5F71"/>
                  </a:solidFill>
                  <a:latin typeface="Alexandria" pitchFamily="2" charset="-78"/>
                  <a:ea typeface="Instrument Sans Semi Bold" pitchFamily="34" charset="-122"/>
                  <a:cs typeface="Alexandria" pitchFamily="2" charset="-78"/>
                </a:rPr>
                <a:t>البحث الاستطلاعي</a:t>
              </a:r>
              <a:endParaRPr lang="en-US" dirty="0">
                <a:latin typeface="Alexandria" pitchFamily="2" charset="-78"/>
                <a:cs typeface="Alexandria" pitchFamily="2" charset="-78"/>
              </a:endParaRPr>
            </a:p>
          </p:txBody>
        </p:sp>
        <p:sp>
          <p:nvSpPr>
            <p:cNvPr id="27" name="Text 9">
              <a:extLst>
                <a:ext uri="{FF2B5EF4-FFF2-40B4-BE49-F238E27FC236}">
                  <a16:creationId xmlns:a16="http://schemas.microsoft.com/office/drawing/2014/main" id="{F2605B0E-9FB9-EADC-3914-39BA193EAC25}"/>
                </a:ext>
              </a:extLst>
            </p:cNvPr>
            <p:cNvSpPr/>
            <p:nvPr/>
          </p:nvSpPr>
          <p:spPr>
            <a:xfrm>
              <a:off x="737830" y="4618196"/>
              <a:ext cx="12232481" cy="295037"/>
            </a:xfrm>
            <a:prstGeom prst="rect">
              <a:avLst/>
            </a:prstGeom>
            <a:noFill/>
            <a:ln/>
          </p:spPr>
          <p:txBody>
            <a:bodyPr wrap="none" lIns="0" tIns="0" rIns="0" bIns="0" rtlCol="0" anchor="t"/>
            <a:lstStyle/>
            <a:p>
              <a:pPr marL="0" indent="0" algn="just" rtl="1">
                <a:lnSpc>
                  <a:spcPts val="2300"/>
                </a:lnSpc>
                <a:buNone/>
              </a:pPr>
              <a:r>
                <a:rPr lang="en-US" dirty="0">
                  <a:solidFill>
                    <a:srgbClr val="5B5F71"/>
                  </a:solidFill>
                  <a:latin typeface="Alexandria" pitchFamily="2" charset="-78"/>
                  <a:ea typeface="Instrument Sans Medium" pitchFamily="34" charset="-122"/>
                  <a:cs typeface="Alexandria" pitchFamily="2" charset="-78"/>
                </a:rPr>
                <a:t>إجراء مراجعة أولية للأدبيات للتأكد من جدة الفكرة وأهميتها</a:t>
              </a:r>
              <a:endParaRPr lang="en-US" dirty="0">
                <a:latin typeface="Alexandria" pitchFamily="2" charset="-78"/>
                <a:cs typeface="Alexandria" pitchFamily="2" charset="-78"/>
              </a:endParaRPr>
            </a:p>
          </p:txBody>
        </p:sp>
        <p:sp>
          <p:nvSpPr>
            <p:cNvPr id="28" name="Shape 10">
              <a:extLst>
                <a:ext uri="{FF2B5EF4-FFF2-40B4-BE49-F238E27FC236}">
                  <a16:creationId xmlns:a16="http://schemas.microsoft.com/office/drawing/2014/main" id="{E153C3E2-8CFE-063B-6C96-3865AE1ACDF1}"/>
                </a:ext>
              </a:extLst>
            </p:cNvPr>
            <p:cNvSpPr/>
            <p:nvPr/>
          </p:nvSpPr>
          <p:spPr>
            <a:xfrm>
              <a:off x="12878038" y="5326142"/>
              <a:ext cx="184428" cy="1106805"/>
            </a:xfrm>
            <a:prstGeom prst="roundRect">
              <a:avLst>
                <a:gd name="adj" fmla="val 42009"/>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29" name="Text 11">
              <a:extLst>
                <a:ext uri="{FF2B5EF4-FFF2-40B4-BE49-F238E27FC236}">
                  <a16:creationId xmlns:a16="http://schemas.microsoft.com/office/drawing/2014/main" id="{23D3CD09-0C05-7EF1-09D4-41AED35E8CB5}"/>
                </a:ext>
              </a:extLst>
            </p:cNvPr>
            <p:cNvSpPr/>
            <p:nvPr/>
          </p:nvSpPr>
          <p:spPr>
            <a:xfrm>
              <a:off x="10387846" y="5510570"/>
              <a:ext cx="2305764" cy="288250"/>
            </a:xfrm>
            <a:prstGeom prst="rect">
              <a:avLst/>
            </a:prstGeom>
            <a:noFill/>
            <a:ln/>
          </p:spPr>
          <p:txBody>
            <a:bodyPr wrap="none" lIns="0" tIns="0" rIns="0" bIns="0" rtlCol="0" anchor="t"/>
            <a:lstStyle/>
            <a:p>
              <a:pPr marL="0" indent="0" algn="just" rtl="1">
                <a:lnSpc>
                  <a:spcPts val="2250"/>
                </a:lnSpc>
                <a:buNone/>
              </a:pPr>
              <a:r>
                <a:rPr lang="en-US" dirty="0">
                  <a:solidFill>
                    <a:srgbClr val="5B5F71"/>
                  </a:solidFill>
                  <a:latin typeface="Alexandria" pitchFamily="2" charset="-78"/>
                  <a:ea typeface="Instrument Sans Semi Bold" pitchFamily="34" charset="-122"/>
                  <a:cs typeface="Alexandria" pitchFamily="2" charset="-78"/>
                </a:rPr>
                <a:t>صياغة السؤال البحثي</a:t>
              </a:r>
              <a:endParaRPr lang="en-US" dirty="0">
                <a:latin typeface="Alexandria" pitchFamily="2" charset="-78"/>
                <a:cs typeface="Alexandria" pitchFamily="2" charset="-78"/>
              </a:endParaRPr>
            </a:p>
          </p:txBody>
        </p:sp>
        <p:sp>
          <p:nvSpPr>
            <p:cNvPr id="30" name="Text 12">
              <a:extLst>
                <a:ext uri="{FF2B5EF4-FFF2-40B4-BE49-F238E27FC236}">
                  <a16:creationId xmlns:a16="http://schemas.microsoft.com/office/drawing/2014/main" id="{A2963DE8-326B-D162-0F1F-22C00DA2729B}"/>
                </a:ext>
              </a:extLst>
            </p:cNvPr>
            <p:cNvSpPr/>
            <p:nvPr/>
          </p:nvSpPr>
          <p:spPr>
            <a:xfrm>
              <a:off x="737830" y="5909429"/>
              <a:ext cx="11955780" cy="295037"/>
            </a:xfrm>
            <a:prstGeom prst="rect">
              <a:avLst/>
            </a:prstGeom>
            <a:noFill/>
            <a:ln/>
          </p:spPr>
          <p:txBody>
            <a:bodyPr wrap="none" lIns="0" tIns="0" rIns="0" bIns="0" rtlCol="0" anchor="t"/>
            <a:lstStyle/>
            <a:p>
              <a:pPr marL="0" indent="0" algn="just" rtl="1">
                <a:lnSpc>
                  <a:spcPts val="2300"/>
                </a:lnSpc>
                <a:buNone/>
              </a:pPr>
              <a:r>
                <a:rPr lang="en-US" dirty="0">
                  <a:solidFill>
                    <a:srgbClr val="5B5F71"/>
                  </a:solidFill>
                  <a:latin typeface="Alexandria" pitchFamily="2" charset="-78"/>
                  <a:ea typeface="Instrument Sans Medium" pitchFamily="34" charset="-122"/>
                  <a:cs typeface="Alexandria" pitchFamily="2" charset="-78"/>
                </a:rPr>
                <a:t>تحويل الفكرة إلى سؤال بحثي واضح ومحدد وقابل للإجابة</a:t>
              </a:r>
              <a:endParaRPr lang="en-US" dirty="0">
                <a:latin typeface="Alexandria" pitchFamily="2" charset="-78"/>
                <a:cs typeface="Alexandria" pitchFamily="2" charset="-78"/>
              </a:endParaRPr>
            </a:p>
          </p:txBody>
        </p:sp>
        <p:sp>
          <p:nvSpPr>
            <p:cNvPr id="31" name="Shape 13">
              <a:extLst>
                <a:ext uri="{FF2B5EF4-FFF2-40B4-BE49-F238E27FC236}">
                  <a16:creationId xmlns:a16="http://schemas.microsoft.com/office/drawing/2014/main" id="{07012DB7-5E52-CB94-EACA-300DBBA91409}"/>
                </a:ext>
              </a:extLst>
            </p:cNvPr>
            <p:cNvSpPr/>
            <p:nvPr/>
          </p:nvSpPr>
          <p:spPr>
            <a:xfrm>
              <a:off x="13154739" y="6617375"/>
              <a:ext cx="184428" cy="1106805"/>
            </a:xfrm>
            <a:prstGeom prst="roundRect">
              <a:avLst>
                <a:gd name="adj" fmla="val 42009"/>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32" name="Text 14">
              <a:extLst>
                <a:ext uri="{FF2B5EF4-FFF2-40B4-BE49-F238E27FC236}">
                  <a16:creationId xmlns:a16="http://schemas.microsoft.com/office/drawing/2014/main" id="{277BD221-A3C8-C01D-CE52-5EAC4A2EA7D9}"/>
                </a:ext>
              </a:extLst>
            </p:cNvPr>
            <p:cNvSpPr/>
            <p:nvPr/>
          </p:nvSpPr>
          <p:spPr>
            <a:xfrm>
              <a:off x="10664547" y="6801803"/>
              <a:ext cx="2305764" cy="288250"/>
            </a:xfrm>
            <a:prstGeom prst="rect">
              <a:avLst/>
            </a:prstGeom>
            <a:noFill/>
            <a:ln/>
          </p:spPr>
          <p:txBody>
            <a:bodyPr wrap="none" lIns="0" tIns="0" rIns="0" bIns="0" rtlCol="0" anchor="t"/>
            <a:lstStyle/>
            <a:p>
              <a:pPr marL="0" indent="0" algn="just" rtl="1">
                <a:lnSpc>
                  <a:spcPts val="2250"/>
                </a:lnSpc>
                <a:buNone/>
              </a:pPr>
              <a:r>
                <a:rPr lang="en-US" dirty="0">
                  <a:solidFill>
                    <a:srgbClr val="5B5F71"/>
                  </a:solidFill>
                  <a:latin typeface="Alexandria" pitchFamily="2" charset="-78"/>
                  <a:ea typeface="Instrument Sans Semi Bold" pitchFamily="34" charset="-122"/>
                  <a:cs typeface="Alexandria" pitchFamily="2" charset="-78"/>
                </a:rPr>
                <a:t>التطوير والتنقيح</a:t>
              </a:r>
              <a:endParaRPr lang="en-US" dirty="0">
                <a:latin typeface="Alexandria" pitchFamily="2" charset="-78"/>
                <a:cs typeface="Alexandria" pitchFamily="2" charset="-78"/>
              </a:endParaRPr>
            </a:p>
          </p:txBody>
        </p:sp>
        <p:sp>
          <p:nvSpPr>
            <p:cNvPr id="33" name="Text 15">
              <a:extLst>
                <a:ext uri="{FF2B5EF4-FFF2-40B4-BE49-F238E27FC236}">
                  <a16:creationId xmlns:a16="http://schemas.microsoft.com/office/drawing/2014/main" id="{355C2086-898E-6224-34E6-45CCFC60FD98}"/>
                </a:ext>
              </a:extLst>
            </p:cNvPr>
            <p:cNvSpPr/>
            <p:nvPr/>
          </p:nvSpPr>
          <p:spPr>
            <a:xfrm>
              <a:off x="737830" y="7200662"/>
              <a:ext cx="12232481" cy="295037"/>
            </a:xfrm>
            <a:prstGeom prst="rect">
              <a:avLst/>
            </a:prstGeom>
            <a:noFill/>
            <a:ln/>
          </p:spPr>
          <p:txBody>
            <a:bodyPr wrap="none" lIns="0" tIns="0" rIns="0" bIns="0" rtlCol="0" anchor="t"/>
            <a:lstStyle/>
            <a:p>
              <a:pPr marL="0" indent="0" algn="just" rtl="1">
                <a:lnSpc>
                  <a:spcPts val="2300"/>
                </a:lnSpc>
                <a:buNone/>
              </a:pPr>
              <a:r>
                <a:rPr lang="en-US" dirty="0">
                  <a:solidFill>
                    <a:srgbClr val="5B5F71"/>
                  </a:solidFill>
                  <a:latin typeface="Alexandria" pitchFamily="2" charset="-78"/>
                  <a:ea typeface="Instrument Sans Medium" pitchFamily="34" charset="-122"/>
                  <a:cs typeface="Alexandria" pitchFamily="2" charset="-78"/>
                </a:rPr>
                <a:t>تطوير الفكرة وتنقيحها بناءً على التغذية الراجعة والمراجعة المستمرة</a:t>
              </a:r>
              <a:endParaRPr lang="en-US" dirty="0">
                <a:latin typeface="Alexandria" pitchFamily="2" charset="-78"/>
                <a:cs typeface="Alexandria" pitchFamily="2" charset="-78"/>
              </a:endParaRPr>
            </a:p>
          </p:txBody>
        </p:sp>
      </p:grpSp>
      <p:pic>
        <p:nvPicPr>
          <p:cNvPr id="34" name="Picture 33">
            <a:extLst>
              <a:ext uri="{FF2B5EF4-FFF2-40B4-BE49-F238E27FC236}">
                <a16:creationId xmlns:a16="http://schemas.microsoft.com/office/drawing/2014/main" id="{91AA8FC0-BBED-0E49-06D2-C6CD21066CD3}"/>
              </a:ext>
            </a:extLst>
          </p:cNvPr>
          <p:cNvPicPr>
            <a:picLocks noChangeAspect="1"/>
          </p:cNvPicPr>
          <p:nvPr/>
        </p:nvPicPr>
        <p:blipFill>
          <a:blip r:embed="rId3"/>
          <a:stretch>
            <a:fillRect/>
          </a:stretch>
        </p:blipFill>
        <p:spPr>
          <a:xfrm>
            <a:off x="341888" y="1804356"/>
            <a:ext cx="2567637" cy="3851454"/>
          </a:xfrm>
          <a:prstGeom prst="ellipse">
            <a:avLst/>
          </a:prstGeom>
          <a:ln>
            <a:noFill/>
          </a:ln>
          <a:effectLst>
            <a:softEdge rad="112500"/>
          </a:effectLst>
        </p:spPr>
      </p:pic>
    </p:spTree>
    <p:extLst>
      <p:ext uri="{BB962C8B-B14F-4D97-AF65-F5344CB8AC3E}">
        <p14:creationId xmlns:p14="http://schemas.microsoft.com/office/powerpoint/2010/main" val="7638403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8B861A-8F03-09AD-0E98-8211E07F53B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2E131B-7EFB-325F-F4EC-10106F361726}"/>
              </a:ext>
            </a:extLst>
          </p:cNvPr>
          <p:cNvSpPr/>
          <p:nvPr/>
        </p:nvSpPr>
        <p:spPr>
          <a:xfrm>
            <a:off x="2485572" y="6838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539CD73-71F5-3842-28B6-769B2FC55175}"/>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8A69731-FC69-4909-6BA5-7B8389E92C83}"/>
              </a:ext>
            </a:extLst>
          </p:cNvPr>
          <p:cNvSpPr/>
          <p:nvPr/>
        </p:nvSpPr>
        <p:spPr>
          <a:xfrm>
            <a:off x="524107" y="998563"/>
            <a:ext cx="10950498"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A660620-78F3-482E-8BAD-B24C0AEC23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744A6F8-6C67-2DBB-5AA3-015887B008A0}"/>
              </a:ext>
            </a:extLst>
          </p:cNvPr>
          <p:cNvSpPr txBox="1"/>
          <p:nvPr/>
        </p:nvSpPr>
        <p:spPr>
          <a:xfrm>
            <a:off x="2485572" y="-14799"/>
            <a:ext cx="5699423" cy="521168"/>
          </a:xfrm>
          <a:prstGeom prst="rect">
            <a:avLst/>
          </a:prstGeom>
          <a:noFill/>
        </p:spPr>
        <p:txBody>
          <a:bodyPr wrap="square">
            <a:spAutoFit/>
          </a:bodyPr>
          <a:lstStyle/>
          <a:p>
            <a:pPr algn="just" rtl="1">
              <a:lnSpc>
                <a:spcPts val="3800"/>
              </a:lnSpc>
            </a:pPr>
            <a:r>
              <a:rPr lang="en-US" sz="2000" b="1">
                <a:latin typeface="Alexandria" pitchFamily="2" charset="-78"/>
                <a:ea typeface="Instrument Sans Semi Bold" pitchFamily="34" charset="-122"/>
                <a:cs typeface="Alexandria" pitchFamily="2" charset="-78"/>
              </a:rPr>
              <a:t>ضوابط اختيار الفكرة البحثية</a:t>
            </a:r>
            <a:endParaRPr lang="en-US" sz="2000" b="1"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0D775F1E-A1E6-7092-BD1F-F0F67731D9B8}"/>
              </a:ext>
            </a:extLst>
          </p:cNvPr>
          <p:cNvGrpSpPr/>
          <p:nvPr/>
        </p:nvGrpSpPr>
        <p:grpSpPr>
          <a:xfrm>
            <a:off x="853089" y="1250195"/>
            <a:ext cx="10485822" cy="5040726"/>
            <a:chOff x="6107192" y="1144548"/>
            <a:chExt cx="7902416" cy="6638996"/>
          </a:xfrm>
        </p:grpSpPr>
        <p:sp>
          <p:nvSpPr>
            <p:cNvPr id="4" name="Text 1">
              <a:extLst>
                <a:ext uri="{FF2B5EF4-FFF2-40B4-BE49-F238E27FC236}">
                  <a16:creationId xmlns:a16="http://schemas.microsoft.com/office/drawing/2014/main" id="{F47A4FB9-E98C-309F-6FF2-D816D8484339}"/>
                </a:ext>
              </a:extLst>
            </p:cNvPr>
            <p:cNvSpPr/>
            <p:nvPr/>
          </p:nvSpPr>
          <p:spPr>
            <a:xfrm>
              <a:off x="6107192" y="1144548"/>
              <a:ext cx="7902416" cy="496729"/>
            </a:xfrm>
            <a:prstGeom prst="rect">
              <a:avLst/>
            </a:prstGeom>
            <a:noFill/>
            <a:ln/>
          </p:spPr>
          <p:txBody>
            <a:bodyPr wrap="square" lIns="0" tIns="0" rIns="0" bIns="0" rtlCol="0" anchor="t"/>
            <a:lstStyle/>
            <a:p>
              <a:pPr marL="0" indent="0" algn="just" rtl="1">
                <a:lnSpc>
                  <a:spcPts val="1950"/>
                </a:lnSpc>
                <a:buNone/>
              </a:pPr>
              <a:r>
                <a:rPr lang="en-US" sz="1600" dirty="0">
                  <a:solidFill>
                    <a:srgbClr val="5B5F71"/>
                  </a:solidFill>
                  <a:latin typeface="Alexandria" pitchFamily="2" charset="-78"/>
                  <a:ea typeface="Instrument Sans Medium" pitchFamily="34" charset="-122"/>
                  <a:cs typeface="Alexandria" pitchFamily="2" charset="-78"/>
                </a:rPr>
                <a:t>هناك مجموعة من الضوابط والمعايير التي يجب مراعاتها عند اختيار الفكرة البحثية لضمان نجاح البحث وتحقيق أهدافه المرجوة. هذه الضوابط تساعد الباحث على تجنب المشاكل المحتملة وتوجيه جهوده نحو بحث مثمر ومفيد.</a:t>
              </a:r>
              <a:endParaRPr lang="en-US" sz="1600" dirty="0">
                <a:latin typeface="Alexandria" pitchFamily="2" charset="-78"/>
                <a:cs typeface="Alexandria" pitchFamily="2" charset="-78"/>
              </a:endParaRPr>
            </a:p>
          </p:txBody>
        </p:sp>
        <p:sp>
          <p:nvSpPr>
            <p:cNvPr id="6" name="Shape 2">
              <a:extLst>
                <a:ext uri="{FF2B5EF4-FFF2-40B4-BE49-F238E27FC236}">
                  <a16:creationId xmlns:a16="http://schemas.microsoft.com/office/drawing/2014/main" id="{7E1E7A7E-60A1-CE21-EDFA-6E0236084451}"/>
                </a:ext>
              </a:extLst>
            </p:cNvPr>
            <p:cNvSpPr/>
            <p:nvPr/>
          </p:nvSpPr>
          <p:spPr>
            <a:xfrm>
              <a:off x="6107192" y="2048589"/>
              <a:ext cx="7902416" cy="1150025"/>
            </a:xfrm>
            <a:prstGeom prst="roundRect">
              <a:avLst>
                <a:gd name="adj" fmla="val 9541"/>
              </a:avLst>
            </a:prstGeom>
            <a:solidFill>
              <a:srgbClr val="FFFFFF">
                <a:alpha val="95000"/>
              </a:srgbClr>
            </a:solidFill>
            <a:ln/>
          </p:spPr>
          <p:txBody>
            <a:bodyPr/>
            <a:lstStyle/>
            <a:p>
              <a:pPr algn="just"/>
              <a:endParaRPr lang="en-US" sz="1600">
                <a:latin typeface="Alexandria" pitchFamily="2" charset="-78"/>
                <a:cs typeface="Alexandria" pitchFamily="2" charset="-78"/>
              </a:endParaRPr>
            </a:p>
          </p:txBody>
        </p:sp>
        <p:pic>
          <p:nvPicPr>
            <p:cNvPr id="7" name="Image 1" descr="preencoded.png">
              <a:extLst>
                <a:ext uri="{FF2B5EF4-FFF2-40B4-BE49-F238E27FC236}">
                  <a16:creationId xmlns:a16="http://schemas.microsoft.com/office/drawing/2014/main" id="{B1EE59B4-CC97-CDB7-20CD-FFDCA5D3A477}"/>
                </a:ext>
              </a:extLst>
            </p:cNvPr>
            <p:cNvPicPr>
              <a:picLocks noChangeAspect="1"/>
            </p:cNvPicPr>
            <p:nvPr/>
          </p:nvPicPr>
          <p:blipFill>
            <a:blip r:embed="rId3"/>
            <a:stretch>
              <a:fillRect/>
            </a:stretch>
          </p:blipFill>
          <p:spPr>
            <a:xfrm>
              <a:off x="6107192" y="2025729"/>
              <a:ext cx="7902416" cy="91440"/>
            </a:xfrm>
            <a:prstGeom prst="rect">
              <a:avLst/>
            </a:prstGeom>
          </p:spPr>
        </p:pic>
        <p:pic>
          <p:nvPicPr>
            <p:cNvPr id="8" name="Image 2" descr="preencoded.png">
              <a:extLst>
                <a:ext uri="{FF2B5EF4-FFF2-40B4-BE49-F238E27FC236}">
                  <a16:creationId xmlns:a16="http://schemas.microsoft.com/office/drawing/2014/main" id="{17242FA8-6A40-DE03-73A3-083F174824D6}"/>
                </a:ext>
              </a:extLst>
            </p:cNvPr>
            <p:cNvPicPr>
              <a:picLocks noChangeAspect="1"/>
            </p:cNvPicPr>
            <p:nvPr/>
          </p:nvPicPr>
          <p:blipFill>
            <a:blip r:embed="rId4"/>
            <a:stretch>
              <a:fillRect/>
            </a:stretch>
          </p:blipFill>
          <p:spPr>
            <a:xfrm>
              <a:off x="9825573" y="1815822"/>
              <a:ext cx="465653" cy="465653"/>
            </a:xfrm>
            <a:prstGeom prst="rect">
              <a:avLst/>
            </a:prstGeom>
          </p:spPr>
        </p:pic>
        <p:sp>
          <p:nvSpPr>
            <p:cNvPr id="9" name="Text 3">
              <a:extLst>
                <a:ext uri="{FF2B5EF4-FFF2-40B4-BE49-F238E27FC236}">
                  <a16:creationId xmlns:a16="http://schemas.microsoft.com/office/drawing/2014/main" id="{C133590E-D18F-0461-C6EF-716960B741CC}"/>
                </a:ext>
              </a:extLst>
            </p:cNvPr>
            <p:cNvSpPr/>
            <p:nvPr/>
          </p:nvSpPr>
          <p:spPr>
            <a:xfrm>
              <a:off x="9965353" y="1932265"/>
              <a:ext cx="186214" cy="232767"/>
            </a:xfrm>
            <a:prstGeom prst="rect">
              <a:avLst/>
            </a:prstGeom>
            <a:noFill/>
            <a:ln/>
          </p:spPr>
          <p:txBody>
            <a:bodyPr wrap="none" lIns="0" tIns="0" rIns="0" bIns="0" rtlCol="0" anchor="t"/>
            <a:lstStyle/>
            <a:p>
              <a:pPr marL="0" indent="0" algn="just" rtl="1">
                <a:lnSpc>
                  <a:spcPts val="2300"/>
                </a:lnSpc>
                <a:buNone/>
              </a:pPr>
              <a:r>
                <a:rPr lang="en-US" sz="1600" dirty="0">
                  <a:solidFill>
                    <a:srgbClr val="FFFFFF"/>
                  </a:solidFill>
                  <a:latin typeface="Alexandria" pitchFamily="2" charset="-78"/>
                  <a:ea typeface="Instrument Sans Semi Bold" pitchFamily="34" charset="-122"/>
                  <a:cs typeface="Alexandria" pitchFamily="2" charset="-78"/>
                </a:rPr>
                <a:t>1</a:t>
              </a:r>
              <a:endParaRPr lang="en-US" sz="16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2CEA6FB5-D352-4ED1-B302-2D23B9FEB24A}"/>
                </a:ext>
              </a:extLst>
            </p:cNvPr>
            <p:cNvSpPr/>
            <p:nvPr/>
          </p:nvSpPr>
          <p:spPr>
            <a:xfrm>
              <a:off x="11891367" y="2436614"/>
              <a:ext cx="1940243" cy="242530"/>
            </a:xfrm>
            <a:prstGeom prst="rect">
              <a:avLst/>
            </a:prstGeom>
            <a:noFill/>
            <a:ln/>
          </p:spPr>
          <p:txBody>
            <a:bodyPr wrap="none" lIns="0" tIns="0" rIns="0" bIns="0" rtlCol="0" anchor="t"/>
            <a:lstStyle/>
            <a:p>
              <a:pPr marL="0" indent="0" algn="just" rtl="1">
                <a:lnSpc>
                  <a:spcPts val="1900"/>
                </a:lnSpc>
                <a:buNone/>
              </a:pPr>
              <a:r>
                <a:rPr lang="en-US" sz="1600" dirty="0">
                  <a:solidFill>
                    <a:srgbClr val="5B5F71"/>
                  </a:solidFill>
                  <a:latin typeface="Alexandria" pitchFamily="2" charset="-78"/>
                  <a:ea typeface="Instrument Sans Semi Bold" pitchFamily="34" charset="-122"/>
                  <a:cs typeface="Alexandria" pitchFamily="2" charset="-78"/>
                </a:rPr>
                <a:t>الضوابط العلمية</a:t>
              </a:r>
              <a:endParaRPr lang="en-US" sz="1600"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00C1E7DD-34B6-A8E2-68B9-A7760899B4C3}"/>
                </a:ext>
              </a:extLst>
            </p:cNvPr>
            <p:cNvSpPr/>
            <p:nvPr/>
          </p:nvSpPr>
          <p:spPr>
            <a:xfrm>
              <a:off x="6285189" y="2942214"/>
              <a:ext cx="7546419" cy="248364"/>
            </a:xfrm>
            <a:prstGeom prst="rect">
              <a:avLst/>
            </a:prstGeom>
            <a:noFill/>
            <a:ln/>
          </p:spPr>
          <p:txBody>
            <a:bodyPr wrap="none" lIns="0" tIns="0" rIns="0" bIns="0" rtlCol="0" anchor="t"/>
            <a:lstStyle/>
            <a:p>
              <a:pPr marL="0" indent="0" algn="just" rtl="1">
                <a:lnSpc>
                  <a:spcPts val="1950"/>
                </a:lnSpc>
                <a:buNone/>
              </a:pPr>
              <a:r>
                <a:rPr lang="en-US" sz="1600" dirty="0">
                  <a:solidFill>
                    <a:srgbClr val="5B5F71"/>
                  </a:solidFill>
                  <a:latin typeface="Alexandria" pitchFamily="2" charset="-78"/>
                  <a:ea typeface="Instrument Sans Medium" pitchFamily="34" charset="-122"/>
                  <a:cs typeface="Alexandria" pitchFamily="2" charset="-78"/>
                </a:rPr>
                <a:t>التأكد من أن الفكرة تحمل قيمة علمية وتساهم في تطوير المعرفة في المجال المتخصص</a:t>
              </a:r>
              <a:endParaRPr lang="en-US" sz="1600"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9E2A48F0-A48D-EA1F-9D8F-A555D1FCCAB2}"/>
                </a:ext>
              </a:extLst>
            </p:cNvPr>
            <p:cNvSpPr/>
            <p:nvPr/>
          </p:nvSpPr>
          <p:spPr>
            <a:xfrm>
              <a:off x="6107192" y="3586520"/>
              <a:ext cx="7902416" cy="1150025"/>
            </a:xfrm>
            <a:prstGeom prst="roundRect">
              <a:avLst>
                <a:gd name="adj" fmla="val 9541"/>
              </a:avLst>
            </a:prstGeom>
            <a:solidFill>
              <a:srgbClr val="FFFFFF">
                <a:alpha val="95000"/>
              </a:srgbClr>
            </a:solidFill>
            <a:ln/>
          </p:spPr>
          <p:txBody>
            <a:bodyPr/>
            <a:lstStyle/>
            <a:p>
              <a:pPr algn="just"/>
              <a:endParaRPr lang="en-US" sz="1600">
                <a:latin typeface="Alexandria" pitchFamily="2" charset="-78"/>
                <a:cs typeface="Alexandria" pitchFamily="2" charset="-78"/>
              </a:endParaRPr>
            </a:p>
          </p:txBody>
        </p:sp>
        <p:pic>
          <p:nvPicPr>
            <p:cNvPr id="13" name="Image 3" descr="preencoded.png">
              <a:extLst>
                <a:ext uri="{FF2B5EF4-FFF2-40B4-BE49-F238E27FC236}">
                  <a16:creationId xmlns:a16="http://schemas.microsoft.com/office/drawing/2014/main" id="{D8EFC596-23E0-C088-26BC-4BB777A73D47}"/>
                </a:ext>
              </a:extLst>
            </p:cNvPr>
            <p:cNvPicPr>
              <a:picLocks noChangeAspect="1"/>
            </p:cNvPicPr>
            <p:nvPr/>
          </p:nvPicPr>
          <p:blipFill>
            <a:blip r:embed="rId3"/>
            <a:stretch>
              <a:fillRect/>
            </a:stretch>
          </p:blipFill>
          <p:spPr>
            <a:xfrm>
              <a:off x="6107192" y="3563660"/>
              <a:ext cx="7902416" cy="91440"/>
            </a:xfrm>
            <a:prstGeom prst="rect">
              <a:avLst/>
            </a:prstGeom>
          </p:spPr>
        </p:pic>
        <p:pic>
          <p:nvPicPr>
            <p:cNvPr id="14" name="Image 4" descr="preencoded.png">
              <a:extLst>
                <a:ext uri="{FF2B5EF4-FFF2-40B4-BE49-F238E27FC236}">
                  <a16:creationId xmlns:a16="http://schemas.microsoft.com/office/drawing/2014/main" id="{FD2C1721-889C-D845-7382-F95C5B222A9C}"/>
                </a:ext>
              </a:extLst>
            </p:cNvPr>
            <p:cNvPicPr>
              <a:picLocks noChangeAspect="1"/>
            </p:cNvPicPr>
            <p:nvPr/>
          </p:nvPicPr>
          <p:blipFill>
            <a:blip r:embed="rId4"/>
            <a:stretch>
              <a:fillRect/>
            </a:stretch>
          </p:blipFill>
          <p:spPr>
            <a:xfrm>
              <a:off x="9825573" y="3353753"/>
              <a:ext cx="465653" cy="465653"/>
            </a:xfrm>
            <a:prstGeom prst="rect">
              <a:avLst/>
            </a:prstGeom>
          </p:spPr>
        </p:pic>
        <p:sp>
          <p:nvSpPr>
            <p:cNvPr id="15" name="Text 7">
              <a:extLst>
                <a:ext uri="{FF2B5EF4-FFF2-40B4-BE49-F238E27FC236}">
                  <a16:creationId xmlns:a16="http://schemas.microsoft.com/office/drawing/2014/main" id="{702A7131-426D-1EDB-9A2C-3C9DE99781A6}"/>
                </a:ext>
              </a:extLst>
            </p:cNvPr>
            <p:cNvSpPr/>
            <p:nvPr/>
          </p:nvSpPr>
          <p:spPr>
            <a:xfrm>
              <a:off x="9965353" y="3470196"/>
              <a:ext cx="186214" cy="232767"/>
            </a:xfrm>
            <a:prstGeom prst="rect">
              <a:avLst/>
            </a:prstGeom>
            <a:noFill/>
            <a:ln/>
          </p:spPr>
          <p:txBody>
            <a:bodyPr wrap="none" lIns="0" tIns="0" rIns="0" bIns="0" rtlCol="0" anchor="t"/>
            <a:lstStyle/>
            <a:p>
              <a:pPr marL="0" indent="0" algn="just" rtl="1">
                <a:lnSpc>
                  <a:spcPts val="2300"/>
                </a:lnSpc>
                <a:buNone/>
              </a:pPr>
              <a:r>
                <a:rPr lang="en-US" sz="1600" dirty="0">
                  <a:solidFill>
                    <a:srgbClr val="FFFFFF"/>
                  </a:solidFill>
                  <a:latin typeface="Alexandria" pitchFamily="2" charset="-78"/>
                  <a:ea typeface="Instrument Sans Semi Bold" pitchFamily="34" charset="-122"/>
                  <a:cs typeface="Alexandria" pitchFamily="2" charset="-78"/>
                </a:rPr>
                <a:t>2</a:t>
              </a:r>
              <a:endParaRPr lang="en-US" sz="1600" dirty="0">
                <a:latin typeface="Alexandria" pitchFamily="2" charset="-78"/>
                <a:cs typeface="Alexandria" pitchFamily="2" charset="-78"/>
              </a:endParaRPr>
            </a:p>
          </p:txBody>
        </p:sp>
        <p:sp>
          <p:nvSpPr>
            <p:cNvPr id="16" name="Text 8">
              <a:extLst>
                <a:ext uri="{FF2B5EF4-FFF2-40B4-BE49-F238E27FC236}">
                  <a16:creationId xmlns:a16="http://schemas.microsoft.com/office/drawing/2014/main" id="{C86EEE4C-C848-2DDF-0EFB-7B00102D7993}"/>
                </a:ext>
              </a:extLst>
            </p:cNvPr>
            <p:cNvSpPr/>
            <p:nvPr/>
          </p:nvSpPr>
          <p:spPr>
            <a:xfrm>
              <a:off x="11891367" y="3974544"/>
              <a:ext cx="1940243" cy="242530"/>
            </a:xfrm>
            <a:prstGeom prst="rect">
              <a:avLst/>
            </a:prstGeom>
            <a:noFill/>
            <a:ln/>
          </p:spPr>
          <p:txBody>
            <a:bodyPr wrap="none" lIns="0" tIns="0" rIns="0" bIns="0" rtlCol="0" anchor="t"/>
            <a:lstStyle/>
            <a:p>
              <a:pPr marL="0" indent="0" algn="just" rtl="1">
                <a:lnSpc>
                  <a:spcPts val="1900"/>
                </a:lnSpc>
                <a:buNone/>
              </a:pPr>
              <a:r>
                <a:rPr lang="en-US" sz="1600" dirty="0">
                  <a:solidFill>
                    <a:srgbClr val="5B5F71"/>
                  </a:solidFill>
                  <a:latin typeface="Alexandria" pitchFamily="2" charset="-78"/>
                  <a:ea typeface="Instrument Sans Semi Bold" pitchFamily="34" charset="-122"/>
                  <a:cs typeface="Alexandria" pitchFamily="2" charset="-78"/>
                </a:rPr>
                <a:t>الضوابط المنهجية</a:t>
              </a:r>
              <a:endParaRPr lang="en-US" sz="1600" dirty="0">
                <a:latin typeface="Alexandria" pitchFamily="2" charset="-78"/>
                <a:cs typeface="Alexandria" pitchFamily="2" charset="-78"/>
              </a:endParaRPr>
            </a:p>
          </p:txBody>
        </p:sp>
        <p:sp>
          <p:nvSpPr>
            <p:cNvPr id="17" name="Text 9">
              <a:extLst>
                <a:ext uri="{FF2B5EF4-FFF2-40B4-BE49-F238E27FC236}">
                  <a16:creationId xmlns:a16="http://schemas.microsoft.com/office/drawing/2014/main" id="{70CED2A2-7ED7-76F5-FE48-7D0626DD1433}"/>
                </a:ext>
              </a:extLst>
            </p:cNvPr>
            <p:cNvSpPr/>
            <p:nvPr/>
          </p:nvSpPr>
          <p:spPr>
            <a:xfrm>
              <a:off x="6285189" y="4526876"/>
              <a:ext cx="7546419" cy="248364"/>
            </a:xfrm>
            <a:prstGeom prst="rect">
              <a:avLst/>
            </a:prstGeom>
            <a:noFill/>
            <a:ln/>
          </p:spPr>
          <p:txBody>
            <a:bodyPr wrap="none" lIns="0" tIns="0" rIns="0" bIns="0" rtlCol="0" anchor="t"/>
            <a:lstStyle/>
            <a:p>
              <a:pPr marL="0" indent="0" algn="just" rtl="1">
                <a:lnSpc>
                  <a:spcPts val="1950"/>
                </a:lnSpc>
                <a:buNone/>
              </a:pPr>
              <a:r>
                <a:rPr lang="en-US" sz="1600" dirty="0">
                  <a:solidFill>
                    <a:srgbClr val="5B5F71"/>
                  </a:solidFill>
                  <a:latin typeface="Alexandria" pitchFamily="2" charset="-78"/>
                  <a:ea typeface="Instrument Sans Medium" pitchFamily="34" charset="-122"/>
                  <a:cs typeface="Alexandria" pitchFamily="2" charset="-78"/>
                </a:rPr>
                <a:t>إمكانية دراسة الفكرة باستخدام المناهج البحثية المتاحة والمناسبة للموضوع</a:t>
              </a:r>
              <a:endParaRPr lang="en-US" sz="1600" dirty="0">
                <a:latin typeface="Alexandria" pitchFamily="2" charset="-78"/>
                <a:cs typeface="Alexandria" pitchFamily="2" charset="-78"/>
              </a:endParaRPr>
            </a:p>
          </p:txBody>
        </p:sp>
        <p:sp>
          <p:nvSpPr>
            <p:cNvPr id="19" name="Shape 10">
              <a:extLst>
                <a:ext uri="{FF2B5EF4-FFF2-40B4-BE49-F238E27FC236}">
                  <a16:creationId xmlns:a16="http://schemas.microsoft.com/office/drawing/2014/main" id="{9D1ECEBF-B1BB-C4C4-6AAF-8A59E7166DEF}"/>
                </a:ext>
              </a:extLst>
            </p:cNvPr>
            <p:cNvSpPr/>
            <p:nvPr/>
          </p:nvSpPr>
          <p:spPr>
            <a:xfrm>
              <a:off x="6107192" y="5124450"/>
              <a:ext cx="7902416" cy="1150025"/>
            </a:xfrm>
            <a:prstGeom prst="roundRect">
              <a:avLst>
                <a:gd name="adj" fmla="val 9541"/>
              </a:avLst>
            </a:prstGeom>
            <a:solidFill>
              <a:srgbClr val="FFFFFF">
                <a:alpha val="95000"/>
              </a:srgbClr>
            </a:solidFill>
            <a:ln/>
          </p:spPr>
          <p:txBody>
            <a:bodyPr/>
            <a:lstStyle/>
            <a:p>
              <a:pPr algn="just"/>
              <a:endParaRPr lang="en-US" sz="1600">
                <a:latin typeface="Alexandria" pitchFamily="2" charset="-78"/>
                <a:cs typeface="Alexandria" pitchFamily="2" charset="-78"/>
              </a:endParaRPr>
            </a:p>
          </p:txBody>
        </p:sp>
        <p:pic>
          <p:nvPicPr>
            <p:cNvPr id="20" name="Image 5" descr="preencoded.png">
              <a:extLst>
                <a:ext uri="{FF2B5EF4-FFF2-40B4-BE49-F238E27FC236}">
                  <a16:creationId xmlns:a16="http://schemas.microsoft.com/office/drawing/2014/main" id="{39D247CF-626C-CC57-3937-E9E344E71FDD}"/>
                </a:ext>
              </a:extLst>
            </p:cNvPr>
            <p:cNvPicPr>
              <a:picLocks noChangeAspect="1"/>
            </p:cNvPicPr>
            <p:nvPr/>
          </p:nvPicPr>
          <p:blipFill>
            <a:blip r:embed="rId3"/>
            <a:stretch>
              <a:fillRect/>
            </a:stretch>
          </p:blipFill>
          <p:spPr>
            <a:xfrm>
              <a:off x="6107192" y="5101590"/>
              <a:ext cx="7902416" cy="91440"/>
            </a:xfrm>
            <a:prstGeom prst="rect">
              <a:avLst/>
            </a:prstGeom>
          </p:spPr>
        </p:pic>
        <p:pic>
          <p:nvPicPr>
            <p:cNvPr id="21" name="Image 6" descr="preencoded.png">
              <a:extLst>
                <a:ext uri="{FF2B5EF4-FFF2-40B4-BE49-F238E27FC236}">
                  <a16:creationId xmlns:a16="http://schemas.microsoft.com/office/drawing/2014/main" id="{D488ACAD-8013-01AF-F617-79BF6968C4EF}"/>
                </a:ext>
              </a:extLst>
            </p:cNvPr>
            <p:cNvPicPr>
              <a:picLocks noChangeAspect="1"/>
            </p:cNvPicPr>
            <p:nvPr/>
          </p:nvPicPr>
          <p:blipFill>
            <a:blip r:embed="rId4"/>
            <a:stretch>
              <a:fillRect/>
            </a:stretch>
          </p:blipFill>
          <p:spPr>
            <a:xfrm>
              <a:off x="9825573" y="4891683"/>
              <a:ext cx="465653" cy="465653"/>
            </a:xfrm>
            <a:prstGeom prst="rect">
              <a:avLst/>
            </a:prstGeom>
          </p:spPr>
        </p:pic>
        <p:sp>
          <p:nvSpPr>
            <p:cNvPr id="22" name="Text 11">
              <a:extLst>
                <a:ext uri="{FF2B5EF4-FFF2-40B4-BE49-F238E27FC236}">
                  <a16:creationId xmlns:a16="http://schemas.microsoft.com/office/drawing/2014/main" id="{9F4E3BEF-AFC1-EFD6-D72E-E6CF7BD1B5AE}"/>
                </a:ext>
              </a:extLst>
            </p:cNvPr>
            <p:cNvSpPr/>
            <p:nvPr/>
          </p:nvSpPr>
          <p:spPr>
            <a:xfrm>
              <a:off x="9965353" y="5008126"/>
              <a:ext cx="186214" cy="232767"/>
            </a:xfrm>
            <a:prstGeom prst="rect">
              <a:avLst/>
            </a:prstGeom>
            <a:noFill/>
            <a:ln/>
          </p:spPr>
          <p:txBody>
            <a:bodyPr wrap="none" lIns="0" tIns="0" rIns="0" bIns="0" rtlCol="0" anchor="t"/>
            <a:lstStyle/>
            <a:p>
              <a:pPr marL="0" indent="0" algn="just" rtl="1">
                <a:lnSpc>
                  <a:spcPts val="2300"/>
                </a:lnSpc>
                <a:buNone/>
              </a:pPr>
              <a:r>
                <a:rPr lang="en-US" sz="1600" dirty="0">
                  <a:solidFill>
                    <a:srgbClr val="FFFFFF"/>
                  </a:solidFill>
                  <a:latin typeface="Alexandria" pitchFamily="2" charset="-78"/>
                  <a:ea typeface="Instrument Sans Semi Bold" pitchFamily="34" charset="-122"/>
                  <a:cs typeface="Alexandria" pitchFamily="2" charset="-78"/>
                </a:rPr>
                <a:t>3</a:t>
              </a:r>
              <a:endParaRPr lang="en-US" sz="1600" dirty="0">
                <a:latin typeface="Alexandria" pitchFamily="2" charset="-78"/>
                <a:cs typeface="Alexandria" pitchFamily="2" charset="-78"/>
              </a:endParaRPr>
            </a:p>
          </p:txBody>
        </p:sp>
        <p:sp>
          <p:nvSpPr>
            <p:cNvPr id="24" name="Text 12">
              <a:extLst>
                <a:ext uri="{FF2B5EF4-FFF2-40B4-BE49-F238E27FC236}">
                  <a16:creationId xmlns:a16="http://schemas.microsoft.com/office/drawing/2014/main" id="{67E00586-0AED-88C3-3272-D92C875268EA}"/>
                </a:ext>
              </a:extLst>
            </p:cNvPr>
            <p:cNvSpPr/>
            <p:nvPr/>
          </p:nvSpPr>
          <p:spPr>
            <a:xfrm>
              <a:off x="11891367" y="5512475"/>
              <a:ext cx="1940243" cy="242530"/>
            </a:xfrm>
            <a:prstGeom prst="rect">
              <a:avLst/>
            </a:prstGeom>
            <a:noFill/>
            <a:ln/>
          </p:spPr>
          <p:txBody>
            <a:bodyPr wrap="none" lIns="0" tIns="0" rIns="0" bIns="0" rtlCol="0" anchor="t"/>
            <a:lstStyle/>
            <a:p>
              <a:pPr marL="0" indent="0" algn="just" rtl="1">
                <a:lnSpc>
                  <a:spcPts val="1900"/>
                </a:lnSpc>
                <a:buNone/>
              </a:pPr>
              <a:r>
                <a:rPr lang="en-US" sz="1600" dirty="0">
                  <a:solidFill>
                    <a:srgbClr val="5B5F71"/>
                  </a:solidFill>
                  <a:latin typeface="Alexandria" pitchFamily="2" charset="-78"/>
                  <a:ea typeface="Instrument Sans Semi Bold" pitchFamily="34" charset="-122"/>
                  <a:cs typeface="Alexandria" pitchFamily="2" charset="-78"/>
                </a:rPr>
                <a:t>الضوابط العملية</a:t>
              </a:r>
              <a:endParaRPr lang="en-US" sz="1600" dirty="0">
                <a:latin typeface="Alexandria" pitchFamily="2" charset="-78"/>
                <a:cs typeface="Alexandria" pitchFamily="2" charset="-78"/>
              </a:endParaRPr>
            </a:p>
          </p:txBody>
        </p:sp>
        <p:sp>
          <p:nvSpPr>
            <p:cNvPr id="26" name="Text 13">
              <a:extLst>
                <a:ext uri="{FF2B5EF4-FFF2-40B4-BE49-F238E27FC236}">
                  <a16:creationId xmlns:a16="http://schemas.microsoft.com/office/drawing/2014/main" id="{FF05D720-ACD5-B3A1-BA4A-3762D4CB219F}"/>
                </a:ext>
              </a:extLst>
            </p:cNvPr>
            <p:cNvSpPr/>
            <p:nvPr/>
          </p:nvSpPr>
          <p:spPr>
            <a:xfrm>
              <a:off x="6285189" y="6038237"/>
              <a:ext cx="7546419" cy="248364"/>
            </a:xfrm>
            <a:prstGeom prst="rect">
              <a:avLst/>
            </a:prstGeom>
            <a:noFill/>
            <a:ln/>
          </p:spPr>
          <p:txBody>
            <a:bodyPr wrap="none" lIns="0" tIns="0" rIns="0" bIns="0" rtlCol="0" anchor="t"/>
            <a:lstStyle/>
            <a:p>
              <a:pPr marL="0" indent="0" algn="just" rtl="1">
                <a:lnSpc>
                  <a:spcPts val="1950"/>
                </a:lnSpc>
                <a:buNone/>
              </a:pPr>
              <a:r>
                <a:rPr lang="en-US" sz="1600" dirty="0">
                  <a:solidFill>
                    <a:srgbClr val="5B5F71"/>
                  </a:solidFill>
                  <a:latin typeface="Alexandria" pitchFamily="2" charset="-78"/>
                  <a:ea typeface="Instrument Sans Medium" pitchFamily="34" charset="-122"/>
                  <a:cs typeface="Alexandria" pitchFamily="2" charset="-78"/>
                </a:rPr>
                <a:t>توفر الإمكانيات والموارد اللازمة لتنفيذ البحث ضمن الإطار الزمني المحدد</a:t>
              </a:r>
              <a:endParaRPr lang="en-US" sz="1600" dirty="0">
                <a:latin typeface="Alexandria" pitchFamily="2" charset="-78"/>
                <a:cs typeface="Alexandria" pitchFamily="2" charset="-78"/>
              </a:endParaRPr>
            </a:p>
          </p:txBody>
        </p:sp>
        <p:sp>
          <p:nvSpPr>
            <p:cNvPr id="27" name="Shape 14">
              <a:extLst>
                <a:ext uri="{FF2B5EF4-FFF2-40B4-BE49-F238E27FC236}">
                  <a16:creationId xmlns:a16="http://schemas.microsoft.com/office/drawing/2014/main" id="{1AAED93C-16AF-EB71-DC9A-761B259653D2}"/>
                </a:ext>
              </a:extLst>
            </p:cNvPr>
            <p:cNvSpPr/>
            <p:nvPr/>
          </p:nvSpPr>
          <p:spPr>
            <a:xfrm>
              <a:off x="6107192" y="6633519"/>
              <a:ext cx="7902416" cy="1150025"/>
            </a:xfrm>
            <a:prstGeom prst="roundRect">
              <a:avLst>
                <a:gd name="adj" fmla="val 9541"/>
              </a:avLst>
            </a:prstGeom>
            <a:solidFill>
              <a:srgbClr val="FFFFFF">
                <a:alpha val="95000"/>
              </a:srgbClr>
            </a:solidFill>
            <a:ln/>
          </p:spPr>
          <p:txBody>
            <a:bodyPr/>
            <a:lstStyle/>
            <a:p>
              <a:pPr algn="just"/>
              <a:endParaRPr lang="en-US" sz="1600">
                <a:latin typeface="Alexandria" pitchFamily="2" charset="-78"/>
                <a:cs typeface="Alexandria" pitchFamily="2" charset="-78"/>
              </a:endParaRPr>
            </a:p>
          </p:txBody>
        </p:sp>
        <p:pic>
          <p:nvPicPr>
            <p:cNvPr id="28" name="Image 7" descr="preencoded.png">
              <a:extLst>
                <a:ext uri="{FF2B5EF4-FFF2-40B4-BE49-F238E27FC236}">
                  <a16:creationId xmlns:a16="http://schemas.microsoft.com/office/drawing/2014/main" id="{3582D69A-79F9-3174-DBC4-80422F4A1F36}"/>
                </a:ext>
              </a:extLst>
            </p:cNvPr>
            <p:cNvPicPr>
              <a:picLocks noChangeAspect="1"/>
            </p:cNvPicPr>
            <p:nvPr/>
          </p:nvPicPr>
          <p:blipFill>
            <a:blip r:embed="rId3"/>
            <a:stretch>
              <a:fillRect/>
            </a:stretch>
          </p:blipFill>
          <p:spPr>
            <a:xfrm>
              <a:off x="6107192" y="6639520"/>
              <a:ext cx="7902416" cy="91440"/>
            </a:xfrm>
            <a:prstGeom prst="rect">
              <a:avLst/>
            </a:prstGeom>
          </p:spPr>
        </p:pic>
        <p:pic>
          <p:nvPicPr>
            <p:cNvPr id="29" name="Image 8" descr="preencoded.png">
              <a:extLst>
                <a:ext uri="{FF2B5EF4-FFF2-40B4-BE49-F238E27FC236}">
                  <a16:creationId xmlns:a16="http://schemas.microsoft.com/office/drawing/2014/main" id="{440AE108-BA5A-6B54-0237-FFDC6F3DAB56}"/>
                </a:ext>
              </a:extLst>
            </p:cNvPr>
            <p:cNvPicPr>
              <a:picLocks noChangeAspect="1"/>
            </p:cNvPicPr>
            <p:nvPr/>
          </p:nvPicPr>
          <p:blipFill>
            <a:blip r:embed="rId4"/>
            <a:stretch>
              <a:fillRect/>
            </a:stretch>
          </p:blipFill>
          <p:spPr>
            <a:xfrm>
              <a:off x="9825573" y="6429613"/>
              <a:ext cx="465653" cy="465653"/>
            </a:xfrm>
            <a:prstGeom prst="rect">
              <a:avLst/>
            </a:prstGeom>
          </p:spPr>
        </p:pic>
        <p:sp>
          <p:nvSpPr>
            <p:cNvPr id="30" name="Text 15">
              <a:extLst>
                <a:ext uri="{FF2B5EF4-FFF2-40B4-BE49-F238E27FC236}">
                  <a16:creationId xmlns:a16="http://schemas.microsoft.com/office/drawing/2014/main" id="{AAE9FECE-F282-6FAE-7B2E-572D4C0AC910}"/>
                </a:ext>
              </a:extLst>
            </p:cNvPr>
            <p:cNvSpPr/>
            <p:nvPr/>
          </p:nvSpPr>
          <p:spPr>
            <a:xfrm>
              <a:off x="9965353" y="6546056"/>
              <a:ext cx="186214" cy="232767"/>
            </a:xfrm>
            <a:prstGeom prst="rect">
              <a:avLst/>
            </a:prstGeom>
            <a:noFill/>
            <a:ln/>
          </p:spPr>
          <p:txBody>
            <a:bodyPr wrap="none" lIns="0" tIns="0" rIns="0" bIns="0" rtlCol="0" anchor="t"/>
            <a:lstStyle/>
            <a:p>
              <a:pPr marL="0" indent="0" algn="just" rtl="1">
                <a:lnSpc>
                  <a:spcPts val="2300"/>
                </a:lnSpc>
                <a:buNone/>
              </a:pPr>
              <a:r>
                <a:rPr lang="en-US" sz="1600" dirty="0">
                  <a:solidFill>
                    <a:srgbClr val="FFFFFF"/>
                  </a:solidFill>
                  <a:latin typeface="Alexandria" pitchFamily="2" charset="-78"/>
                  <a:ea typeface="Instrument Sans Semi Bold" pitchFamily="34" charset="-122"/>
                  <a:cs typeface="Alexandria" pitchFamily="2" charset="-78"/>
                </a:rPr>
                <a:t>4</a:t>
              </a:r>
              <a:endParaRPr lang="en-US" sz="1600" dirty="0">
                <a:latin typeface="Alexandria" pitchFamily="2" charset="-78"/>
                <a:cs typeface="Alexandria" pitchFamily="2" charset="-78"/>
              </a:endParaRPr>
            </a:p>
          </p:txBody>
        </p:sp>
        <p:sp>
          <p:nvSpPr>
            <p:cNvPr id="31" name="Text 16">
              <a:extLst>
                <a:ext uri="{FF2B5EF4-FFF2-40B4-BE49-F238E27FC236}">
                  <a16:creationId xmlns:a16="http://schemas.microsoft.com/office/drawing/2014/main" id="{2A67015A-6545-43B4-3905-6DFA1FF94186}"/>
                </a:ext>
              </a:extLst>
            </p:cNvPr>
            <p:cNvSpPr/>
            <p:nvPr/>
          </p:nvSpPr>
          <p:spPr>
            <a:xfrm>
              <a:off x="11891367" y="7050405"/>
              <a:ext cx="1940243" cy="242530"/>
            </a:xfrm>
            <a:prstGeom prst="rect">
              <a:avLst/>
            </a:prstGeom>
            <a:noFill/>
            <a:ln/>
          </p:spPr>
          <p:txBody>
            <a:bodyPr wrap="none" lIns="0" tIns="0" rIns="0" bIns="0" rtlCol="0" anchor="t"/>
            <a:lstStyle/>
            <a:p>
              <a:pPr marL="0" indent="0" algn="just" rtl="1">
                <a:lnSpc>
                  <a:spcPts val="1900"/>
                </a:lnSpc>
                <a:buNone/>
              </a:pPr>
              <a:r>
                <a:rPr lang="en-US" sz="1600" dirty="0">
                  <a:solidFill>
                    <a:srgbClr val="5B5F71"/>
                  </a:solidFill>
                  <a:latin typeface="Alexandria" pitchFamily="2" charset="-78"/>
                  <a:ea typeface="Instrument Sans Semi Bold" pitchFamily="34" charset="-122"/>
                  <a:cs typeface="Alexandria" pitchFamily="2" charset="-78"/>
                </a:rPr>
                <a:t>الضوابط الأخلاقية</a:t>
              </a:r>
              <a:endParaRPr lang="en-US" sz="1600" dirty="0">
                <a:latin typeface="Alexandria" pitchFamily="2" charset="-78"/>
                <a:cs typeface="Alexandria" pitchFamily="2" charset="-78"/>
              </a:endParaRPr>
            </a:p>
          </p:txBody>
        </p:sp>
        <p:sp>
          <p:nvSpPr>
            <p:cNvPr id="32" name="Text 17">
              <a:extLst>
                <a:ext uri="{FF2B5EF4-FFF2-40B4-BE49-F238E27FC236}">
                  <a16:creationId xmlns:a16="http://schemas.microsoft.com/office/drawing/2014/main" id="{494371FD-14C1-3616-C2F1-D4E9E30A0FE6}"/>
                </a:ext>
              </a:extLst>
            </p:cNvPr>
            <p:cNvSpPr/>
            <p:nvPr/>
          </p:nvSpPr>
          <p:spPr>
            <a:xfrm>
              <a:off x="6285189" y="7493152"/>
              <a:ext cx="7546419" cy="248364"/>
            </a:xfrm>
            <a:prstGeom prst="rect">
              <a:avLst/>
            </a:prstGeom>
            <a:noFill/>
            <a:ln/>
          </p:spPr>
          <p:txBody>
            <a:bodyPr wrap="none" lIns="0" tIns="0" rIns="0" bIns="0" rtlCol="0" anchor="t"/>
            <a:lstStyle/>
            <a:p>
              <a:pPr marL="0" indent="0" algn="just" rtl="1">
                <a:lnSpc>
                  <a:spcPts val="1950"/>
                </a:lnSpc>
                <a:buNone/>
              </a:pPr>
              <a:r>
                <a:rPr lang="en-US" sz="1600" dirty="0">
                  <a:solidFill>
                    <a:srgbClr val="5B5F71"/>
                  </a:solidFill>
                  <a:latin typeface="Alexandria" pitchFamily="2" charset="-78"/>
                  <a:ea typeface="Instrument Sans Medium" pitchFamily="34" charset="-122"/>
                  <a:cs typeface="Alexandria" pitchFamily="2" charset="-78"/>
                </a:rPr>
                <a:t>التأكد من أن البحث لا يتعارض مع المبادئ الأخلاقية ولا يسبب ضرراً للمشاركين</a:t>
              </a:r>
              <a:endParaRPr lang="en-US" sz="1600" dirty="0">
                <a:latin typeface="Alexandria" pitchFamily="2" charset="-78"/>
                <a:cs typeface="Alexandria" pitchFamily="2" charset="-78"/>
              </a:endParaRPr>
            </a:p>
          </p:txBody>
        </p:sp>
      </p:grpSp>
      <p:pic>
        <p:nvPicPr>
          <p:cNvPr id="33" name="Picture 32">
            <a:extLst>
              <a:ext uri="{FF2B5EF4-FFF2-40B4-BE49-F238E27FC236}">
                <a16:creationId xmlns:a16="http://schemas.microsoft.com/office/drawing/2014/main" id="{D8EA1D90-9EFB-D182-89D8-D6F0C8B97776}"/>
              </a:ext>
            </a:extLst>
          </p:cNvPr>
          <p:cNvPicPr>
            <a:picLocks noChangeAspect="1"/>
          </p:cNvPicPr>
          <p:nvPr/>
        </p:nvPicPr>
        <p:blipFill>
          <a:blip r:embed="rId5"/>
          <a:stretch>
            <a:fillRect/>
          </a:stretch>
        </p:blipFill>
        <p:spPr>
          <a:xfrm>
            <a:off x="552312" y="2382000"/>
            <a:ext cx="2284971" cy="34322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266038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0BEDD-74FC-C15D-382A-D51D8C6110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ADA55E-17CE-AD37-8C20-30C8F8A7847E}"/>
              </a:ext>
            </a:extLst>
          </p:cNvPr>
          <p:cNvSpPr/>
          <p:nvPr/>
        </p:nvSpPr>
        <p:spPr>
          <a:xfrm>
            <a:off x="2485572" y="6838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26E9E13-DFD6-1DAD-F02C-DBE054E5F5BB}"/>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32B21C-EF36-61F5-16FB-02D4DBCC0F1D}"/>
              </a:ext>
            </a:extLst>
          </p:cNvPr>
          <p:cNvSpPr/>
          <p:nvPr/>
        </p:nvSpPr>
        <p:spPr>
          <a:xfrm>
            <a:off x="524107" y="998563"/>
            <a:ext cx="10950498"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EEFBCA1-93B2-0926-0EC6-EB191310CE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DE63C43-E899-7B92-8ECB-94D2BAEB85EF}"/>
              </a:ext>
            </a:extLst>
          </p:cNvPr>
          <p:cNvSpPr txBox="1"/>
          <p:nvPr/>
        </p:nvSpPr>
        <p:spPr>
          <a:xfrm>
            <a:off x="2485572" y="-14799"/>
            <a:ext cx="6272560" cy="601383"/>
          </a:xfrm>
          <a:prstGeom prst="rect">
            <a:avLst/>
          </a:prstGeom>
          <a:noFill/>
        </p:spPr>
        <p:txBody>
          <a:bodyPr wrap="square">
            <a:spAutoFit/>
          </a:bodyPr>
          <a:lstStyle/>
          <a:p>
            <a:pPr marL="0" indent="0" algn="r" rtl="1">
              <a:lnSpc>
                <a:spcPts val="4700"/>
              </a:lnSpc>
              <a:buNone/>
            </a:pPr>
            <a:r>
              <a:rPr lang="ar-EG" b="1">
                <a:latin typeface="Alexandria" pitchFamily="2" charset="-78"/>
                <a:ea typeface="Instrument Sans Semi Bold" pitchFamily="34" charset="-122"/>
                <a:cs typeface="Alexandria" pitchFamily="2" charset="-78"/>
              </a:rPr>
              <a:t>الأخطاء الشائعة في اختيار الفكرة البحثية</a:t>
            </a:r>
          </a:p>
        </p:txBody>
      </p:sp>
      <p:grpSp>
        <p:nvGrpSpPr>
          <p:cNvPr id="2" name="Group 1">
            <a:extLst>
              <a:ext uri="{FF2B5EF4-FFF2-40B4-BE49-F238E27FC236}">
                <a16:creationId xmlns:a16="http://schemas.microsoft.com/office/drawing/2014/main" id="{018F110F-BB81-4432-1E2C-0D827EE162B7}"/>
              </a:ext>
            </a:extLst>
          </p:cNvPr>
          <p:cNvGrpSpPr/>
          <p:nvPr/>
        </p:nvGrpSpPr>
        <p:grpSpPr>
          <a:xfrm>
            <a:off x="892098" y="1141562"/>
            <a:ext cx="10346278" cy="5136575"/>
            <a:chOff x="793790" y="1962626"/>
            <a:chExt cx="13042820" cy="5321142"/>
          </a:xfrm>
        </p:grpSpPr>
        <p:pic>
          <p:nvPicPr>
            <p:cNvPr id="4" name="Image 0" descr="preencoded.png">
              <a:extLst>
                <a:ext uri="{FF2B5EF4-FFF2-40B4-BE49-F238E27FC236}">
                  <a16:creationId xmlns:a16="http://schemas.microsoft.com/office/drawing/2014/main" id="{0C36CD49-4833-4799-F209-BFA32B7488C2}"/>
                </a:ext>
              </a:extLst>
            </p:cNvPr>
            <p:cNvPicPr>
              <a:picLocks noChangeAspect="1"/>
            </p:cNvPicPr>
            <p:nvPr/>
          </p:nvPicPr>
          <p:blipFill>
            <a:blip r:embed="rId3"/>
            <a:stretch>
              <a:fillRect/>
            </a:stretch>
          </p:blipFill>
          <p:spPr>
            <a:xfrm>
              <a:off x="13737431" y="2068056"/>
              <a:ext cx="99179" cy="99179"/>
            </a:xfrm>
            <a:prstGeom prst="rect">
              <a:avLst/>
            </a:prstGeom>
          </p:spPr>
        </p:pic>
        <p:sp>
          <p:nvSpPr>
            <p:cNvPr id="6" name="Text 1">
              <a:extLst>
                <a:ext uri="{FF2B5EF4-FFF2-40B4-BE49-F238E27FC236}">
                  <a16:creationId xmlns:a16="http://schemas.microsoft.com/office/drawing/2014/main" id="{65ED86A7-292D-249B-28E0-D21AFA57688E}"/>
                </a:ext>
              </a:extLst>
            </p:cNvPr>
            <p:cNvSpPr/>
            <p:nvPr/>
          </p:nvSpPr>
          <p:spPr>
            <a:xfrm>
              <a:off x="10909459" y="1962626"/>
              <a:ext cx="2629614"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اختيار موضوع شديد الاتساع</a:t>
              </a:r>
              <a:endParaRPr lang="en-US" sz="1600" dirty="0">
                <a:latin typeface="Alexandria" pitchFamily="2" charset="-78"/>
                <a:cs typeface="Alexandria" pitchFamily="2" charset="-78"/>
              </a:endParaRPr>
            </a:p>
          </p:txBody>
        </p:sp>
        <p:sp>
          <p:nvSpPr>
            <p:cNvPr id="7" name="Text 2">
              <a:extLst>
                <a:ext uri="{FF2B5EF4-FFF2-40B4-BE49-F238E27FC236}">
                  <a16:creationId xmlns:a16="http://schemas.microsoft.com/office/drawing/2014/main" id="{D63CB443-A29F-7298-03B5-AED4AA57A0F3}"/>
                </a:ext>
              </a:extLst>
            </p:cNvPr>
            <p:cNvSpPr/>
            <p:nvPr/>
          </p:nvSpPr>
          <p:spPr>
            <a:xfrm>
              <a:off x="793790" y="2391847"/>
              <a:ext cx="12745283"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اختيار فكرة واسعة جداً تجعل من الصعب تناولها بالعمق المطلوب ضمن إمكانيات البحث المتاحة</a:t>
              </a:r>
              <a:endParaRPr lang="en-US" sz="1600" dirty="0">
                <a:latin typeface="Alexandria" pitchFamily="2" charset="-78"/>
                <a:cs typeface="Alexandria" pitchFamily="2" charset="-78"/>
              </a:endParaRPr>
            </a:p>
          </p:txBody>
        </p:sp>
        <p:pic>
          <p:nvPicPr>
            <p:cNvPr id="8" name="Image 1" descr="preencoded.png">
              <a:extLst>
                <a:ext uri="{FF2B5EF4-FFF2-40B4-BE49-F238E27FC236}">
                  <a16:creationId xmlns:a16="http://schemas.microsoft.com/office/drawing/2014/main" id="{ECFFE3B2-FAEB-8719-EE9A-47795411E6A6}"/>
                </a:ext>
              </a:extLst>
            </p:cNvPr>
            <p:cNvPicPr>
              <a:picLocks noChangeAspect="1"/>
            </p:cNvPicPr>
            <p:nvPr/>
          </p:nvPicPr>
          <p:blipFill>
            <a:blip r:embed="rId3"/>
            <a:stretch>
              <a:fillRect/>
            </a:stretch>
          </p:blipFill>
          <p:spPr>
            <a:xfrm>
              <a:off x="13737431" y="3211651"/>
              <a:ext cx="99179" cy="99179"/>
            </a:xfrm>
            <a:prstGeom prst="rect">
              <a:avLst/>
            </a:prstGeom>
          </p:spPr>
        </p:pic>
        <p:sp>
          <p:nvSpPr>
            <p:cNvPr id="9" name="Text 3">
              <a:extLst>
                <a:ext uri="{FF2B5EF4-FFF2-40B4-BE49-F238E27FC236}">
                  <a16:creationId xmlns:a16="http://schemas.microsoft.com/office/drawing/2014/main" id="{BF658777-FAD5-E4AE-D5D9-490B57081E00}"/>
                </a:ext>
              </a:extLst>
            </p:cNvPr>
            <p:cNvSpPr/>
            <p:nvPr/>
          </p:nvSpPr>
          <p:spPr>
            <a:xfrm>
              <a:off x="11058168" y="3106222"/>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عدم مراجعة الأدبيات</a:t>
              </a:r>
              <a:endParaRPr lang="en-US" sz="16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DCCBF3E6-7C65-2626-B811-544669FB0DBF}"/>
                </a:ext>
              </a:extLst>
            </p:cNvPr>
            <p:cNvSpPr/>
            <p:nvPr/>
          </p:nvSpPr>
          <p:spPr>
            <a:xfrm>
              <a:off x="793790" y="3535442"/>
              <a:ext cx="12745283"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إهمال مراجعة الدراسات السابقة مما قد يؤدي إلى اختيار موضوع مكرر أو غير ذي قيمة مضافة</a:t>
              </a:r>
              <a:endParaRPr lang="en-US" sz="1600" dirty="0">
                <a:latin typeface="Alexandria" pitchFamily="2" charset="-78"/>
                <a:cs typeface="Alexandria" pitchFamily="2" charset="-78"/>
              </a:endParaRPr>
            </a:p>
          </p:txBody>
        </p:sp>
        <p:pic>
          <p:nvPicPr>
            <p:cNvPr id="11" name="Image 2" descr="preencoded.png">
              <a:extLst>
                <a:ext uri="{FF2B5EF4-FFF2-40B4-BE49-F238E27FC236}">
                  <a16:creationId xmlns:a16="http://schemas.microsoft.com/office/drawing/2014/main" id="{05A31936-6367-751F-76C7-458DAE449245}"/>
                </a:ext>
              </a:extLst>
            </p:cNvPr>
            <p:cNvPicPr>
              <a:picLocks noChangeAspect="1"/>
            </p:cNvPicPr>
            <p:nvPr/>
          </p:nvPicPr>
          <p:blipFill>
            <a:blip r:embed="rId3"/>
            <a:stretch>
              <a:fillRect/>
            </a:stretch>
          </p:blipFill>
          <p:spPr>
            <a:xfrm>
              <a:off x="13737431" y="4355247"/>
              <a:ext cx="99179" cy="99179"/>
            </a:xfrm>
            <a:prstGeom prst="rect">
              <a:avLst/>
            </a:prstGeom>
          </p:spPr>
        </p:pic>
        <p:sp>
          <p:nvSpPr>
            <p:cNvPr id="12" name="Text 5">
              <a:extLst>
                <a:ext uri="{FF2B5EF4-FFF2-40B4-BE49-F238E27FC236}">
                  <a16:creationId xmlns:a16="http://schemas.microsoft.com/office/drawing/2014/main" id="{E1005A0E-302A-7798-00EC-46009D9E29AC}"/>
                </a:ext>
              </a:extLst>
            </p:cNvPr>
            <p:cNvSpPr/>
            <p:nvPr/>
          </p:nvSpPr>
          <p:spPr>
            <a:xfrm>
              <a:off x="11058168" y="4249817"/>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تجاهل الإمكانيات المتاحة</a:t>
              </a:r>
              <a:endParaRPr lang="en-US" sz="1600" dirty="0">
                <a:latin typeface="Alexandria" pitchFamily="2" charset="-78"/>
                <a:cs typeface="Alexandria" pitchFamily="2" charset="-78"/>
              </a:endParaRPr>
            </a:p>
          </p:txBody>
        </p:sp>
        <p:sp>
          <p:nvSpPr>
            <p:cNvPr id="13" name="Text 6">
              <a:extLst>
                <a:ext uri="{FF2B5EF4-FFF2-40B4-BE49-F238E27FC236}">
                  <a16:creationId xmlns:a16="http://schemas.microsoft.com/office/drawing/2014/main" id="{5FB0A90C-1D73-BB11-9B4B-3108AC0ED67F}"/>
                </a:ext>
              </a:extLst>
            </p:cNvPr>
            <p:cNvSpPr/>
            <p:nvPr/>
          </p:nvSpPr>
          <p:spPr>
            <a:xfrm>
              <a:off x="793790" y="4679037"/>
              <a:ext cx="12745283"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اختيار فكرة طموحة دون النظر في الموارد والوقت والخبرة المتاحة للباحث</a:t>
              </a:r>
              <a:endParaRPr lang="en-US" sz="1600" dirty="0">
                <a:latin typeface="Alexandria" pitchFamily="2" charset="-78"/>
                <a:cs typeface="Alexandria" pitchFamily="2" charset="-78"/>
              </a:endParaRPr>
            </a:p>
          </p:txBody>
        </p:sp>
        <p:pic>
          <p:nvPicPr>
            <p:cNvPr id="14" name="Image 3" descr="preencoded.png">
              <a:extLst>
                <a:ext uri="{FF2B5EF4-FFF2-40B4-BE49-F238E27FC236}">
                  <a16:creationId xmlns:a16="http://schemas.microsoft.com/office/drawing/2014/main" id="{5F8C2D48-12D1-0065-24E0-C8039998ACEE}"/>
                </a:ext>
              </a:extLst>
            </p:cNvPr>
            <p:cNvPicPr>
              <a:picLocks noChangeAspect="1"/>
            </p:cNvPicPr>
            <p:nvPr/>
          </p:nvPicPr>
          <p:blipFill>
            <a:blip r:embed="rId3"/>
            <a:stretch>
              <a:fillRect/>
            </a:stretch>
          </p:blipFill>
          <p:spPr>
            <a:xfrm>
              <a:off x="13737431" y="5498842"/>
              <a:ext cx="99179" cy="99179"/>
            </a:xfrm>
            <a:prstGeom prst="rect">
              <a:avLst/>
            </a:prstGeom>
          </p:spPr>
        </p:pic>
        <p:sp>
          <p:nvSpPr>
            <p:cNvPr id="15" name="Text 7">
              <a:extLst>
                <a:ext uri="{FF2B5EF4-FFF2-40B4-BE49-F238E27FC236}">
                  <a16:creationId xmlns:a16="http://schemas.microsoft.com/office/drawing/2014/main" id="{A2891304-6888-AF89-9A63-9516519DBA2A}"/>
                </a:ext>
              </a:extLst>
            </p:cNvPr>
            <p:cNvSpPr/>
            <p:nvPr/>
          </p:nvSpPr>
          <p:spPr>
            <a:xfrm>
              <a:off x="11058168" y="5393412"/>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التحيز الشخصي</a:t>
              </a:r>
              <a:endParaRPr lang="en-US" sz="1600" dirty="0">
                <a:latin typeface="Alexandria" pitchFamily="2" charset="-78"/>
                <a:cs typeface="Alexandria" pitchFamily="2" charset="-78"/>
              </a:endParaRPr>
            </a:p>
          </p:txBody>
        </p:sp>
        <p:sp>
          <p:nvSpPr>
            <p:cNvPr id="16" name="Text 8">
              <a:extLst>
                <a:ext uri="{FF2B5EF4-FFF2-40B4-BE49-F238E27FC236}">
                  <a16:creationId xmlns:a16="http://schemas.microsoft.com/office/drawing/2014/main" id="{076E0530-A9E3-4EC9-FAC6-0794C37CBBC2}"/>
                </a:ext>
              </a:extLst>
            </p:cNvPr>
            <p:cNvSpPr/>
            <p:nvPr/>
          </p:nvSpPr>
          <p:spPr>
            <a:xfrm>
              <a:off x="793790" y="5822633"/>
              <a:ext cx="12745283"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السماح للميول الشخصية بالتأثير على الاختيار دون اعتبار للمعايير العلمية الموضوعية</a:t>
              </a:r>
              <a:endParaRPr lang="en-US" sz="1600" dirty="0">
                <a:latin typeface="Alexandria" pitchFamily="2" charset="-78"/>
                <a:cs typeface="Alexandria" pitchFamily="2" charset="-78"/>
              </a:endParaRPr>
            </a:p>
          </p:txBody>
        </p:sp>
        <p:pic>
          <p:nvPicPr>
            <p:cNvPr id="17" name="Image 4" descr="preencoded.png">
              <a:extLst>
                <a:ext uri="{FF2B5EF4-FFF2-40B4-BE49-F238E27FC236}">
                  <a16:creationId xmlns:a16="http://schemas.microsoft.com/office/drawing/2014/main" id="{1916C62B-78D6-B5AB-324B-1C9AD3F02F25}"/>
                </a:ext>
              </a:extLst>
            </p:cNvPr>
            <p:cNvPicPr>
              <a:picLocks noChangeAspect="1"/>
            </p:cNvPicPr>
            <p:nvPr/>
          </p:nvPicPr>
          <p:blipFill>
            <a:blip r:embed="rId3"/>
            <a:stretch>
              <a:fillRect/>
            </a:stretch>
          </p:blipFill>
          <p:spPr>
            <a:xfrm>
              <a:off x="13737431" y="6642437"/>
              <a:ext cx="99179" cy="99179"/>
            </a:xfrm>
            <a:prstGeom prst="rect">
              <a:avLst/>
            </a:prstGeom>
          </p:spPr>
        </p:pic>
        <p:sp>
          <p:nvSpPr>
            <p:cNvPr id="19" name="Text 9">
              <a:extLst>
                <a:ext uri="{FF2B5EF4-FFF2-40B4-BE49-F238E27FC236}">
                  <a16:creationId xmlns:a16="http://schemas.microsoft.com/office/drawing/2014/main" id="{A3CDF23D-3502-C939-D637-A3A38DFDA304}"/>
                </a:ext>
              </a:extLst>
            </p:cNvPr>
            <p:cNvSpPr/>
            <p:nvPr/>
          </p:nvSpPr>
          <p:spPr>
            <a:xfrm>
              <a:off x="11058168" y="6537008"/>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عدم وضوح السؤال البحثي</a:t>
              </a:r>
              <a:endParaRPr lang="en-US" sz="1600" dirty="0">
                <a:latin typeface="Alexandria" pitchFamily="2" charset="-78"/>
                <a:cs typeface="Alexandria" pitchFamily="2" charset="-78"/>
              </a:endParaRPr>
            </a:p>
          </p:txBody>
        </p:sp>
        <p:sp>
          <p:nvSpPr>
            <p:cNvPr id="20" name="Text 10">
              <a:extLst>
                <a:ext uri="{FF2B5EF4-FFF2-40B4-BE49-F238E27FC236}">
                  <a16:creationId xmlns:a16="http://schemas.microsoft.com/office/drawing/2014/main" id="{84AF6050-1806-B86A-6551-C9C12F88280A}"/>
                </a:ext>
              </a:extLst>
            </p:cNvPr>
            <p:cNvSpPr/>
            <p:nvPr/>
          </p:nvSpPr>
          <p:spPr>
            <a:xfrm>
              <a:off x="793790" y="6966228"/>
              <a:ext cx="12745283"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فشل في صياغة سؤال بحثي واضح ومحدد مما يجعل البحث يفتقر للتركيز والاتجاه</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19311785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72579-5058-B8B1-EDAE-6063E270AA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96777A-7E7F-1EE1-0A05-64BC119696E0}"/>
              </a:ext>
            </a:extLst>
          </p:cNvPr>
          <p:cNvSpPr/>
          <p:nvPr/>
        </p:nvSpPr>
        <p:spPr>
          <a:xfrm>
            <a:off x="2485572" y="6838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41CFB9B-50C2-2016-4940-3E26BA669D5D}"/>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01B53A4-B15F-511B-E535-000CD7078745}"/>
              </a:ext>
            </a:extLst>
          </p:cNvPr>
          <p:cNvSpPr/>
          <p:nvPr/>
        </p:nvSpPr>
        <p:spPr>
          <a:xfrm>
            <a:off x="367989" y="983899"/>
            <a:ext cx="1144115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608419F-7D65-4D56-0E07-81BD7ED9A3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8BE0947-51E2-0B43-BD20-477F45988638}"/>
              </a:ext>
            </a:extLst>
          </p:cNvPr>
          <p:cNvSpPr txBox="1"/>
          <p:nvPr/>
        </p:nvSpPr>
        <p:spPr>
          <a:xfrm>
            <a:off x="2485572" y="-14799"/>
            <a:ext cx="5543306" cy="601383"/>
          </a:xfrm>
          <a:prstGeom prst="rect">
            <a:avLst/>
          </a:prstGeom>
          <a:noFill/>
        </p:spPr>
        <p:txBody>
          <a:bodyPr wrap="square">
            <a:spAutoFit/>
          </a:bodyPr>
          <a:lstStyle/>
          <a:p>
            <a:pPr marL="0" indent="0" algn="r" rtl="1">
              <a:lnSpc>
                <a:spcPts val="4700"/>
              </a:lnSpc>
              <a:buNone/>
            </a:pPr>
            <a:r>
              <a:rPr lang="ar-EG" b="1">
                <a:latin typeface="Alexandria" pitchFamily="2" charset="-78"/>
                <a:ea typeface="Instrument Sans Semi Bold" pitchFamily="34" charset="-122"/>
                <a:cs typeface="Alexandria" pitchFamily="2" charset="-78"/>
              </a:rPr>
              <a:t>استراتيجيات تضييق نطاق البحث</a:t>
            </a:r>
          </a:p>
        </p:txBody>
      </p:sp>
      <p:grpSp>
        <p:nvGrpSpPr>
          <p:cNvPr id="2" name="Group 1">
            <a:extLst>
              <a:ext uri="{FF2B5EF4-FFF2-40B4-BE49-F238E27FC236}">
                <a16:creationId xmlns:a16="http://schemas.microsoft.com/office/drawing/2014/main" id="{E6039E8B-84CA-FF1A-817B-3FC9BDCA3598}"/>
              </a:ext>
            </a:extLst>
          </p:cNvPr>
          <p:cNvGrpSpPr/>
          <p:nvPr/>
        </p:nvGrpSpPr>
        <p:grpSpPr>
          <a:xfrm>
            <a:off x="1260088" y="1230289"/>
            <a:ext cx="10058400" cy="5025545"/>
            <a:chOff x="5636711" y="1527572"/>
            <a:chExt cx="8199899" cy="5856684"/>
          </a:xfrm>
        </p:grpSpPr>
        <p:sp>
          <p:nvSpPr>
            <p:cNvPr id="4" name="Text 1">
              <a:extLst>
                <a:ext uri="{FF2B5EF4-FFF2-40B4-BE49-F238E27FC236}">
                  <a16:creationId xmlns:a16="http://schemas.microsoft.com/office/drawing/2014/main" id="{BEA713E7-3F6B-F849-912C-423E45A867A6}"/>
                </a:ext>
              </a:extLst>
            </p:cNvPr>
            <p:cNvSpPr/>
            <p:nvPr/>
          </p:nvSpPr>
          <p:spPr>
            <a:xfrm>
              <a:off x="5636711" y="1527572"/>
              <a:ext cx="8199899"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أحد التحديات الرئيسية التي تواجه الباحثين المبتدئين هو تضييق نطاق البحث ليصبح قابلاً للإدارة والتنفيذ. الموضوعات الواسعة قد تبدو جذابة ولكنها غالباً ما تؤدي إلى بحوث سطحية وغير مركزة.</a:t>
              </a:r>
              <a:endParaRPr lang="en-US" sz="1600" dirty="0">
                <a:latin typeface="Alexandria" pitchFamily="2" charset="-78"/>
                <a:cs typeface="Alexandria" pitchFamily="2" charset="-78"/>
              </a:endParaRPr>
            </a:p>
          </p:txBody>
        </p:sp>
        <p:pic>
          <p:nvPicPr>
            <p:cNvPr id="6" name="Image 1" descr="preencoded.png">
              <a:extLst>
                <a:ext uri="{FF2B5EF4-FFF2-40B4-BE49-F238E27FC236}">
                  <a16:creationId xmlns:a16="http://schemas.microsoft.com/office/drawing/2014/main" id="{871027BC-32F8-32C6-FAFC-4AE8A9DACC0B}"/>
                </a:ext>
              </a:extLst>
            </p:cNvPr>
            <p:cNvPicPr>
              <a:picLocks noChangeAspect="1"/>
            </p:cNvPicPr>
            <p:nvPr/>
          </p:nvPicPr>
          <p:blipFill>
            <a:blip r:embed="rId3"/>
            <a:stretch>
              <a:fillRect/>
            </a:stretch>
          </p:blipFill>
          <p:spPr>
            <a:xfrm>
              <a:off x="12844343" y="2621280"/>
              <a:ext cx="992267" cy="1190744"/>
            </a:xfrm>
            <a:prstGeom prst="rect">
              <a:avLst/>
            </a:prstGeom>
          </p:spPr>
        </p:pic>
        <p:sp>
          <p:nvSpPr>
            <p:cNvPr id="7" name="Text 2">
              <a:extLst>
                <a:ext uri="{FF2B5EF4-FFF2-40B4-BE49-F238E27FC236}">
                  <a16:creationId xmlns:a16="http://schemas.microsoft.com/office/drawing/2014/main" id="{1F43F243-1CD2-AF10-622D-6F97366EC96C}"/>
                </a:ext>
              </a:extLst>
            </p:cNvPr>
            <p:cNvSpPr/>
            <p:nvPr/>
          </p:nvSpPr>
          <p:spPr>
            <a:xfrm>
              <a:off x="10165080" y="2819638"/>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التخصص الجغرافي</a:t>
              </a:r>
              <a:endParaRPr lang="en-US" sz="1600" dirty="0">
                <a:latin typeface="Alexandria" pitchFamily="2" charset="-78"/>
                <a:cs typeface="Alexandria" pitchFamily="2" charset="-78"/>
              </a:endParaRPr>
            </a:p>
          </p:txBody>
        </p:sp>
        <p:sp>
          <p:nvSpPr>
            <p:cNvPr id="8" name="Text 3">
              <a:extLst>
                <a:ext uri="{FF2B5EF4-FFF2-40B4-BE49-F238E27FC236}">
                  <a16:creationId xmlns:a16="http://schemas.microsoft.com/office/drawing/2014/main" id="{523F2725-9148-B8BE-69FE-3069D5DF746F}"/>
                </a:ext>
              </a:extLst>
            </p:cNvPr>
            <p:cNvSpPr/>
            <p:nvPr/>
          </p:nvSpPr>
          <p:spPr>
            <a:xfrm>
              <a:off x="6280190" y="3248858"/>
              <a:ext cx="6365796"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تحديد منطقة جغرافية معينة للدراسة بدلاً من التعميم على نطاق واسع</a:t>
              </a:r>
              <a:endParaRPr lang="en-US" sz="1600" dirty="0">
                <a:latin typeface="Alexandria" pitchFamily="2" charset="-78"/>
                <a:cs typeface="Alexandria" pitchFamily="2" charset="-78"/>
              </a:endParaRPr>
            </a:p>
          </p:txBody>
        </p:sp>
        <p:pic>
          <p:nvPicPr>
            <p:cNvPr id="9" name="Image 2" descr="preencoded.png">
              <a:extLst>
                <a:ext uri="{FF2B5EF4-FFF2-40B4-BE49-F238E27FC236}">
                  <a16:creationId xmlns:a16="http://schemas.microsoft.com/office/drawing/2014/main" id="{BAD72DE9-C6A3-2279-80C3-137F0A0A9D8A}"/>
                </a:ext>
              </a:extLst>
            </p:cNvPr>
            <p:cNvPicPr>
              <a:picLocks noChangeAspect="1"/>
            </p:cNvPicPr>
            <p:nvPr/>
          </p:nvPicPr>
          <p:blipFill>
            <a:blip r:embed="rId4"/>
            <a:stretch>
              <a:fillRect/>
            </a:stretch>
          </p:blipFill>
          <p:spPr>
            <a:xfrm>
              <a:off x="12844343" y="3812024"/>
              <a:ext cx="992267" cy="1190744"/>
            </a:xfrm>
            <a:prstGeom prst="rect">
              <a:avLst/>
            </a:prstGeom>
          </p:spPr>
        </p:pic>
        <p:sp>
          <p:nvSpPr>
            <p:cNvPr id="10" name="Text 4">
              <a:extLst>
                <a:ext uri="{FF2B5EF4-FFF2-40B4-BE49-F238E27FC236}">
                  <a16:creationId xmlns:a16="http://schemas.microsoft.com/office/drawing/2014/main" id="{2876136F-E125-4F61-75C8-8CC046F5CED8}"/>
                </a:ext>
              </a:extLst>
            </p:cNvPr>
            <p:cNvSpPr/>
            <p:nvPr/>
          </p:nvSpPr>
          <p:spPr>
            <a:xfrm>
              <a:off x="10165080" y="4010382"/>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التخصص الزمني</a:t>
              </a:r>
              <a:endParaRPr lang="en-US" sz="1600"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7AF8635F-261C-0941-EA84-E9548D45CEA7}"/>
                </a:ext>
              </a:extLst>
            </p:cNvPr>
            <p:cNvSpPr/>
            <p:nvPr/>
          </p:nvSpPr>
          <p:spPr>
            <a:xfrm>
              <a:off x="6280190" y="4439603"/>
              <a:ext cx="6365796"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تحديد فترة زمنية محددة للدراسة مثل سنة معينة أو حدث تاريخي محدد</a:t>
              </a:r>
              <a:endParaRPr lang="en-US" sz="1600" dirty="0">
                <a:latin typeface="Alexandria" pitchFamily="2" charset="-78"/>
                <a:cs typeface="Alexandria" pitchFamily="2" charset="-78"/>
              </a:endParaRPr>
            </a:p>
          </p:txBody>
        </p:sp>
        <p:pic>
          <p:nvPicPr>
            <p:cNvPr id="12" name="Image 3" descr="preencoded.png">
              <a:extLst>
                <a:ext uri="{FF2B5EF4-FFF2-40B4-BE49-F238E27FC236}">
                  <a16:creationId xmlns:a16="http://schemas.microsoft.com/office/drawing/2014/main" id="{D8D8D1A4-4BEC-D2A4-8658-53D51F7F5982}"/>
                </a:ext>
              </a:extLst>
            </p:cNvPr>
            <p:cNvPicPr>
              <a:picLocks noChangeAspect="1"/>
            </p:cNvPicPr>
            <p:nvPr/>
          </p:nvPicPr>
          <p:blipFill>
            <a:blip r:embed="rId5"/>
            <a:stretch>
              <a:fillRect/>
            </a:stretch>
          </p:blipFill>
          <p:spPr>
            <a:xfrm>
              <a:off x="12844343" y="5002768"/>
              <a:ext cx="992267" cy="1190744"/>
            </a:xfrm>
            <a:prstGeom prst="rect">
              <a:avLst/>
            </a:prstGeom>
          </p:spPr>
        </p:pic>
        <p:sp>
          <p:nvSpPr>
            <p:cNvPr id="13" name="Text 6">
              <a:extLst>
                <a:ext uri="{FF2B5EF4-FFF2-40B4-BE49-F238E27FC236}">
                  <a16:creationId xmlns:a16="http://schemas.microsoft.com/office/drawing/2014/main" id="{0982D303-F059-F36F-B527-5ACEC8029EE0}"/>
                </a:ext>
              </a:extLst>
            </p:cNvPr>
            <p:cNvSpPr/>
            <p:nvPr/>
          </p:nvSpPr>
          <p:spPr>
            <a:xfrm>
              <a:off x="10165080" y="5201126"/>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التخصص الديموغرافي</a:t>
              </a:r>
              <a:endParaRPr lang="en-US" sz="1600" dirty="0">
                <a:latin typeface="Alexandria" pitchFamily="2" charset="-78"/>
                <a:cs typeface="Alexandria" pitchFamily="2" charset="-78"/>
              </a:endParaRPr>
            </a:p>
          </p:txBody>
        </p:sp>
        <p:sp>
          <p:nvSpPr>
            <p:cNvPr id="14" name="Text 7">
              <a:extLst>
                <a:ext uri="{FF2B5EF4-FFF2-40B4-BE49-F238E27FC236}">
                  <a16:creationId xmlns:a16="http://schemas.microsoft.com/office/drawing/2014/main" id="{B5FDDD64-3BCC-F9DA-FF7F-D17BF3DFFC0D}"/>
                </a:ext>
              </a:extLst>
            </p:cNvPr>
            <p:cNvSpPr/>
            <p:nvPr/>
          </p:nvSpPr>
          <p:spPr>
            <a:xfrm>
              <a:off x="6280190" y="5630347"/>
              <a:ext cx="6365796"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التركيز على فئة عمرية أو اجتماعية أو مهنية محددة من الجمهور</a:t>
              </a:r>
              <a:endParaRPr lang="en-US" sz="1600" dirty="0">
                <a:latin typeface="Alexandria" pitchFamily="2" charset="-78"/>
                <a:cs typeface="Alexandria" pitchFamily="2" charset="-78"/>
              </a:endParaRPr>
            </a:p>
          </p:txBody>
        </p:sp>
        <p:pic>
          <p:nvPicPr>
            <p:cNvPr id="15" name="Image 4" descr="preencoded.png">
              <a:extLst>
                <a:ext uri="{FF2B5EF4-FFF2-40B4-BE49-F238E27FC236}">
                  <a16:creationId xmlns:a16="http://schemas.microsoft.com/office/drawing/2014/main" id="{82DED127-3323-0677-99E9-5EA4B093131C}"/>
                </a:ext>
              </a:extLst>
            </p:cNvPr>
            <p:cNvPicPr>
              <a:picLocks noChangeAspect="1"/>
            </p:cNvPicPr>
            <p:nvPr/>
          </p:nvPicPr>
          <p:blipFill>
            <a:blip r:embed="rId6"/>
            <a:stretch>
              <a:fillRect/>
            </a:stretch>
          </p:blipFill>
          <p:spPr>
            <a:xfrm>
              <a:off x="12844343" y="6193512"/>
              <a:ext cx="992267" cy="1190744"/>
            </a:xfrm>
            <a:prstGeom prst="rect">
              <a:avLst/>
            </a:prstGeom>
          </p:spPr>
        </p:pic>
        <p:sp>
          <p:nvSpPr>
            <p:cNvPr id="16" name="Text 8">
              <a:extLst>
                <a:ext uri="{FF2B5EF4-FFF2-40B4-BE49-F238E27FC236}">
                  <a16:creationId xmlns:a16="http://schemas.microsoft.com/office/drawing/2014/main" id="{8BDD8F2C-ED28-5D78-B232-4022821EC695}"/>
                </a:ext>
              </a:extLst>
            </p:cNvPr>
            <p:cNvSpPr/>
            <p:nvPr/>
          </p:nvSpPr>
          <p:spPr>
            <a:xfrm>
              <a:off x="10165080" y="6391870"/>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التخصص الوسيلي</a:t>
              </a:r>
              <a:endParaRPr lang="en-US" sz="1600" dirty="0">
                <a:latin typeface="Alexandria" pitchFamily="2" charset="-78"/>
                <a:cs typeface="Alexandria" pitchFamily="2" charset="-78"/>
              </a:endParaRPr>
            </a:p>
          </p:txBody>
        </p:sp>
        <p:sp>
          <p:nvSpPr>
            <p:cNvPr id="17" name="Text 9">
              <a:extLst>
                <a:ext uri="{FF2B5EF4-FFF2-40B4-BE49-F238E27FC236}">
                  <a16:creationId xmlns:a16="http://schemas.microsoft.com/office/drawing/2014/main" id="{2813D230-918B-C51D-6DD6-DE19B1584ACA}"/>
                </a:ext>
              </a:extLst>
            </p:cNvPr>
            <p:cNvSpPr/>
            <p:nvPr/>
          </p:nvSpPr>
          <p:spPr>
            <a:xfrm>
              <a:off x="6280190" y="6821091"/>
              <a:ext cx="6365796"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التركيز على وسيلة إعلامية معينة أو نوع محدد من المحتوى</a:t>
              </a:r>
              <a:endParaRPr lang="en-US" sz="1600" dirty="0">
                <a:latin typeface="Alexandria" pitchFamily="2" charset="-78"/>
                <a:cs typeface="Alexandria" pitchFamily="2" charset="-78"/>
              </a:endParaRPr>
            </a:p>
          </p:txBody>
        </p:sp>
      </p:grpSp>
      <p:pic>
        <p:nvPicPr>
          <p:cNvPr id="19" name="Image 0" descr="preencoded.png">
            <a:extLst>
              <a:ext uri="{FF2B5EF4-FFF2-40B4-BE49-F238E27FC236}">
                <a16:creationId xmlns:a16="http://schemas.microsoft.com/office/drawing/2014/main" id="{491B92F9-CFFB-C407-E620-313C4D48F021}"/>
              </a:ext>
            </a:extLst>
          </p:cNvPr>
          <p:cNvPicPr>
            <a:picLocks noChangeAspect="1"/>
          </p:cNvPicPr>
          <p:nvPr/>
        </p:nvPicPr>
        <p:blipFill>
          <a:blip r:embed="rId7"/>
          <a:stretch>
            <a:fillRect/>
          </a:stretch>
        </p:blipFill>
        <p:spPr>
          <a:xfrm>
            <a:off x="591394" y="2060242"/>
            <a:ext cx="2429405" cy="4055931"/>
          </a:xfrm>
          <a:prstGeom prst="ellipse">
            <a:avLst/>
          </a:prstGeom>
          <a:ln>
            <a:noFill/>
          </a:ln>
          <a:effectLst>
            <a:softEdge rad="112500"/>
          </a:effectLst>
        </p:spPr>
      </p:pic>
    </p:spTree>
    <p:extLst>
      <p:ext uri="{BB962C8B-B14F-4D97-AF65-F5344CB8AC3E}">
        <p14:creationId xmlns:p14="http://schemas.microsoft.com/office/powerpoint/2010/main" val="33965402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5ECCD2-EEA8-E945-4050-C4559DADF2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8A1124-085D-B355-CD79-BF27506EDA59}"/>
              </a:ext>
            </a:extLst>
          </p:cNvPr>
          <p:cNvSpPr/>
          <p:nvPr/>
        </p:nvSpPr>
        <p:spPr>
          <a:xfrm>
            <a:off x="2485572" y="6838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6075725-6808-B824-6B63-016E867AEF0D}"/>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EE3644-E2D8-3E2E-A0CC-4CC00E127C9F}"/>
              </a:ext>
            </a:extLst>
          </p:cNvPr>
          <p:cNvSpPr/>
          <p:nvPr/>
        </p:nvSpPr>
        <p:spPr>
          <a:xfrm>
            <a:off x="360564" y="1250194"/>
            <a:ext cx="11340790"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D745C9D-220D-3466-5C94-AB1C215E54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7579D70-4C8F-0FA3-7F7F-EF33E8CA88EC}"/>
              </a:ext>
            </a:extLst>
          </p:cNvPr>
          <p:cNvSpPr txBox="1"/>
          <p:nvPr/>
        </p:nvSpPr>
        <p:spPr>
          <a:xfrm>
            <a:off x="2485572" y="-14799"/>
            <a:ext cx="6272560" cy="601383"/>
          </a:xfrm>
          <a:prstGeom prst="rect">
            <a:avLst/>
          </a:prstGeom>
          <a:noFill/>
        </p:spPr>
        <p:txBody>
          <a:bodyPr wrap="square">
            <a:spAutoFit/>
          </a:bodyPr>
          <a:lstStyle/>
          <a:p>
            <a:pPr marL="0" indent="0" algn="r" rtl="1">
              <a:lnSpc>
                <a:spcPts val="4700"/>
              </a:lnSpc>
              <a:buNone/>
            </a:pPr>
            <a:r>
              <a:rPr lang="ar-EG" b="1">
                <a:latin typeface="Alexandria" pitchFamily="2" charset="-78"/>
                <a:ea typeface="Instrument Sans Semi Bold" pitchFamily="34" charset="-122"/>
                <a:cs typeface="Alexandria" pitchFamily="2" charset="-78"/>
              </a:rPr>
              <a:t>العوامل المؤثرة في اختيار الموضوع</a:t>
            </a:r>
          </a:p>
        </p:txBody>
      </p:sp>
      <p:grpSp>
        <p:nvGrpSpPr>
          <p:cNvPr id="2" name="Group 1">
            <a:extLst>
              <a:ext uri="{FF2B5EF4-FFF2-40B4-BE49-F238E27FC236}">
                <a16:creationId xmlns:a16="http://schemas.microsoft.com/office/drawing/2014/main" id="{BDDE42B8-0ECB-1913-6658-2D36E529E517}"/>
              </a:ext>
            </a:extLst>
          </p:cNvPr>
          <p:cNvGrpSpPr/>
          <p:nvPr/>
        </p:nvGrpSpPr>
        <p:grpSpPr>
          <a:xfrm>
            <a:off x="667222" y="1516566"/>
            <a:ext cx="10727473" cy="4939990"/>
            <a:chOff x="793790" y="2340769"/>
            <a:chExt cx="13042820" cy="4564975"/>
          </a:xfrm>
        </p:grpSpPr>
        <p:sp>
          <p:nvSpPr>
            <p:cNvPr id="4" name="Text 1">
              <a:extLst>
                <a:ext uri="{FF2B5EF4-FFF2-40B4-BE49-F238E27FC236}">
                  <a16:creationId xmlns:a16="http://schemas.microsoft.com/office/drawing/2014/main" id="{A5981203-B8EC-CDB2-3732-C7A31561610F}"/>
                </a:ext>
              </a:extLst>
            </p:cNvPr>
            <p:cNvSpPr/>
            <p:nvPr/>
          </p:nvSpPr>
          <p:spPr>
            <a:xfrm>
              <a:off x="9597628" y="3034189"/>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الاهتمام الشخصي</a:t>
              </a:r>
              <a:endParaRPr lang="en-US" sz="1600" dirty="0">
                <a:latin typeface="Alexandria" pitchFamily="2" charset="-78"/>
                <a:cs typeface="Alexandria" pitchFamily="2" charset="-78"/>
              </a:endParaRPr>
            </a:p>
          </p:txBody>
        </p:sp>
        <p:sp>
          <p:nvSpPr>
            <p:cNvPr id="6" name="Text 2">
              <a:extLst>
                <a:ext uri="{FF2B5EF4-FFF2-40B4-BE49-F238E27FC236}">
                  <a16:creationId xmlns:a16="http://schemas.microsoft.com/office/drawing/2014/main" id="{A20F42DC-0850-5922-998C-913587E295D0}"/>
                </a:ext>
              </a:extLst>
            </p:cNvPr>
            <p:cNvSpPr/>
            <p:nvPr/>
          </p:nvSpPr>
          <p:spPr>
            <a:xfrm>
              <a:off x="9597628" y="3463409"/>
              <a:ext cx="4238982"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حب الباحث للموضوع يزيد من دافعيته</a:t>
              </a:r>
              <a:endParaRPr lang="en-US" sz="1600" dirty="0">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0B7DC730-21C4-961D-6891-C7DC21C1D39F}"/>
                </a:ext>
              </a:extLst>
            </p:cNvPr>
            <p:cNvPicPr>
              <a:picLocks noChangeAspect="1"/>
            </p:cNvPicPr>
            <p:nvPr/>
          </p:nvPicPr>
          <p:blipFill>
            <a:blip r:embed="rId3"/>
            <a:stretch>
              <a:fillRect/>
            </a:stretch>
          </p:blipFill>
          <p:spPr>
            <a:xfrm>
              <a:off x="5032653" y="2340769"/>
              <a:ext cx="4564975" cy="4564975"/>
            </a:xfrm>
            <a:prstGeom prst="rect">
              <a:avLst/>
            </a:prstGeom>
          </p:spPr>
        </p:pic>
        <p:pic>
          <p:nvPicPr>
            <p:cNvPr id="8" name="Image 1" descr="preencoded.png">
              <a:extLst>
                <a:ext uri="{FF2B5EF4-FFF2-40B4-BE49-F238E27FC236}">
                  <a16:creationId xmlns:a16="http://schemas.microsoft.com/office/drawing/2014/main" id="{2E890398-B22F-80C8-5A3D-10A7CD73472E}"/>
                </a:ext>
              </a:extLst>
            </p:cNvPr>
            <p:cNvPicPr>
              <a:picLocks noChangeAspect="1"/>
            </p:cNvPicPr>
            <p:nvPr/>
          </p:nvPicPr>
          <p:blipFill>
            <a:blip r:embed="rId4"/>
            <a:stretch>
              <a:fillRect/>
            </a:stretch>
          </p:blipFill>
          <p:spPr>
            <a:xfrm>
              <a:off x="8126432" y="3757791"/>
              <a:ext cx="279083" cy="348853"/>
            </a:xfrm>
            <a:prstGeom prst="rect">
              <a:avLst/>
            </a:prstGeom>
          </p:spPr>
        </p:pic>
        <p:sp>
          <p:nvSpPr>
            <p:cNvPr id="9" name="Text 3">
              <a:extLst>
                <a:ext uri="{FF2B5EF4-FFF2-40B4-BE49-F238E27FC236}">
                  <a16:creationId xmlns:a16="http://schemas.microsoft.com/office/drawing/2014/main" id="{12DE6A01-0537-7E2B-7E2D-323478BF598F}"/>
                </a:ext>
              </a:extLst>
            </p:cNvPr>
            <p:cNvSpPr/>
            <p:nvPr/>
          </p:nvSpPr>
          <p:spPr>
            <a:xfrm>
              <a:off x="2551748" y="2628900"/>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الخبرة المتوفرة</a:t>
              </a:r>
              <a:endParaRPr lang="en-US" sz="16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25A2005A-7078-BD60-7A32-0E3F63DF45A3}"/>
                </a:ext>
              </a:extLst>
            </p:cNvPr>
            <p:cNvSpPr/>
            <p:nvPr/>
          </p:nvSpPr>
          <p:spPr>
            <a:xfrm>
              <a:off x="793790" y="3058120"/>
              <a:ext cx="4238863"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مدى إلمام الباحث بالمجال المدروس</a:t>
              </a:r>
              <a:endParaRPr lang="en-US" sz="1600" dirty="0">
                <a:latin typeface="Alexandria" pitchFamily="2" charset="-78"/>
                <a:cs typeface="Alexandria" pitchFamily="2" charset="-78"/>
              </a:endParaRPr>
            </a:p>
          </p:txBody>
        </p:sp>
        <p:pic>
          <p:nvPicPr>
            <p:cNvPr id="11" name="Image 2" descr="preencoded.png">
              <a:extLst>
                <a:ext uri="{FF2B5EF4-FFF2-40B4-BE49-F238E27FC236}">
                  <a16:creationId xmlns:a16="http://schemas.microsoft.com/office/drawing/2014/main" id="{D6C8A96B-D47E-4C73-4B0D-812439523F77}"/>
                </a:ext>
              </a:extLst>
            </p:cNvPr>
            <p:cNvPicPr>
              <a:picLocks noChangeAspect="1"/>
            </p:cNvPicPr>
            <p:nvPr/>
          </p:nvPicPr>
          <p:blipFill>
            <a:blip r:embed="rId5"/>
            <a:stretch>
              <a:fillRect/>
            </a:stretch>
          </p:blipFill>
          <p:spPr>
            <a:xfrm>
              <a:off x="5032653" y="2340769"/>
              <a:ext cx="4564975" cy="4564975"/>
            </a:xfrm>
            <a:prstGeom prst="rect">
              <a:avLst/>
            </a:prstGeom>
          </p:spPr>
        </p:pic>
        <p:pic>
          <p:nvPicPr>
            <p:cNvPr id="12" name="Image 3" descr="preencoded.png">
              <a:extLst>
                <a:ext uri="{FF2B5EF4-FFF2-40B4-BE49-F238E27FC236}">
                  <a16:creationId xmlns:a16="http://schemas.microsoft.com/office/drawing/2014/main" id="{1143A209-6851-2A23-A999-0CC13990C6D1}"/>
                </a:ext>
              </a:extLst>
            </p:cNvPr>
            <p:cNvPicPr>
              <a:picLocks noChangeAspect="1"/>
            </p:cNvPicPr>
            <p:nvPr/>
          </p:nvPicPr>
          <p:blipFill>
            <a:blip r:embed="rId6"/>
            <a:stretch>
              <a:fillRect/>
            </a:stretch>
          </p:blipFill>
          <p:spPr>
            <a:xfrm>
              <a:off x="6812220" y="3330714"/>
              <a:ext cx="279083" cy="348853"/>
            </a:xfrm>
            <a:prstGeom prst="rect">
              <a:avLst/>
            </a:prstGeom>
          </p:spPr>
        </p:pic>
        <p:sp>
          <p:nvSpPr>
            <p:cNvPr id="13" name="Text 5">
              <a:extLst>
                <a:ext uri="{FF2B5EF4-FFF2-40B4-BE49-F238E27FC236}">
                  <a16:creationId xmlns:a16="http://schemas.microsoft.com/office/drawing/2014/main" id="{0C95DBE5-C0BC-4A86-E1DF-EA5318C9FD77}"/>
                </a:ext>
              </a:extLst>
            </p:cNvPr>
            <p:cNvSpPr/>
            <p:nvPr/>
          </p:nvSpPr>
          <p:spPr>
            <a:xfrm>
              <a:off x="2154912" y="4249817"/>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الموارد المتاحة</a:t>
              </a:r>
              <a:endParaRPr lang="en-US" sz="1600" dirty="0">
                <a:latin typeface="Alexandria" pitchFamily="2" charset="-78"/>
                <a:cs typeface="Alexandria" pitchFamily="2" charset="-78"/>
              </a:endParaRPr>
            </a:p>
          </p:txBody>
        </p:sp>
        <p:sp>
          <p:nvSpPr>
            <p:cNvPr id="14" name="Text 6">
              <a:extLst>
                <a:ext uri="{FF2B5EF4-FFF2-40B4-BE49-F238E27FC236}">
                  <a16:creationId xmlns:a16="http://schemas.microsoft.com/office/drawing/2014/main" id="{DB027249-F3D1-70A0-18F0-912F1F3D2C9C}"/>
                </a:ext>
              </a:extLst>
            </p:cNvPr>
            <p:cNvSpPr/>
            <p:nvPr/>
          </p:nvSpPr>
          <p:spPr>
            <a:xfrm>
              <a:off x="793790" y="4679037"/>
              <a:ext cx="3842028"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الإمكانيات المالية والمكتبية والبشرية</a:t>
              </a:r>
              <a:endParaRPr lang="en-US" sz="1600" dirty="0">
                <a:latin typeface="Alexandria" pitchFamily="2" charset="-78"/>
                <a:cs typeface="Alexandria" pitchFamily="2" charset="-78"/>
              </a:endParaRPr>
            </a:p>
          </p:txBody>
        </p:sp>
        <p:pic>
          <p:nvPicPr>
            <p:cNvPr id="15" name="Image 4" descr="preencoded.png">
              <a:extLst>
                <a:ext uri="{FF2B5EF4-FFF2-40B4-BE49-F238E27FC236}">
                  <a16:creationId xmlns:a16="http://schemas.microsoft.com/office/drawing/2014/main" id="{BFA15679-49AD-D4CF-2655-D7D3D6C629DC}"/>
                </a:ext>
              </a:extLst>
            </p:cNvPr>
            <p:cNvPicPr>
              <a:picLocks noChangeAspect="1"/>
            </p:cNvPicPr>
            <p:nvPr/>
          </p:nvPicPr>
          <p:blipFill>
            <a:blip r:embed="rId7"/>
            <a:stretch>
              <a:fillRect/>
            </a:stretch>
          </p:blipFill>
          <p:spPr>
            <a:xfrm>
              <a:off x="5032653" y="2340769"/>
              <a:ext cx="4564975" cy="4564975"/>
            </a:xfrm>
            <a:prstGeom prst="rect">
              <a:avLst/>
            </a:prstGeom>
          </p:spPr>
        </p:pic>
        <p:pic>
          <p:nvPicPr>
            <p:cNvPr id="16" name="Image 5" descr="preencoded.png">
              <a:extLst>
                <a:ext uri="{FF2B5EF4-FFF2-40B4-BE49-F238E27FC236}">
                  <a16:creationId xmlns:a16="http://schemas.microsoft.com/office/drawing/2014/main" id="{F44D5066-8144-BDD3-6460-0EE1E717997A}"/>
                </a:ext>
              </a:extLst>
            </p:cNvPr>
            <p:cNvPicPr>
              <a:picLocks noChangeAspect="1"/>
            </p:cNvPicPr>
            <p:nvPr/>
          </p:nvPicPr>
          <p:blipFill>
            <a:blip r:embed="rId8"/>
            <a:stretch>
              <a:fillRect/>
            </a:stretch>
          </p:blipFill>
          <p:spPr>
            <a:xfrm>
              <a:off x="5999976" y="4448711"/>
              <a:ext cx="279083" cy="348853"/>
            </a:xfrm>
            <a:prstGeom prst="rect">
              <a:avLst/>
            </a:prstGeom>
          </p:spPr>
        </p:pic>
        <p:sp>
          <p:nvSpPr>
            <p:cNvPr id="17" name="Text 7">
              <a:extLst>
                <a:ext uri="{FF2B5EF4-FFF2-40B4-BE49-F238E27FC236}">
                  <a16:creationId xmlns:a16="http://schemas.microsoft.com/office/drawing/2014/main" id="{A6267A53-12D7-B303-143C-FE78F8901B46}"/>
                </a:ext>
              </a:extLst>
            </p:cNvPr>
            <p:cNvSpPr/>
            <p:nvPr/>
          </p:nvSpPr>
          <p:spPr>
            <a:xfrm>
              <a:off x="2551748" y="5870734"/>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الوقت المحدد</a:t>
              </a:r>
              <a:endParaRPr lang="en-US" sz="1600"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C056DCF1-52BD-879A-71B5-9A52DA940C34}"/>
                </a:ext>
              </a:extLst>
            </p:cNvPr>
            <p:cNvSpPr/>
            <p:nvPr/>
          </p:nvSpPr>
          <p:spPr>
            <a:xfrm>
              <a:off x="793790" y="6299954"/>
              <a:ext cx="4238863"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المدة الزمنية المتاحة لإنجاز البحث</a:t>
              </a:r>
              <a:endParaRPr lang="en-US" sz="1600" dirty="0">
                <a:latin typeface="Alexandria" pitchFamily="2" charset="-78"/>
                <a:cs typeface="Alexandria" pitchFamily="2" charset="-78"/>
              </a:endParaRPr>
            </a:p>
          </p:txBody>
        </p:sp>
        <p:pic>
          <p:nvPicPr>
            <p:cNvPr id="20" name="Image 6" descr="preencoded.png">
              <a:extLst>
                <a:ext uri="{FF2B5EF4-FFF2-40B4-BE49-F238E27FC236}">
                  <a16:creationId xmlns:a16="http://schemas.microsoft.com/office/drawing/2014/main" id="{50EE4EB0-FA30-FFFF-0997-38DCC824ABE1}"/>
                </a:ext>
              </a:extLst>
            </p:cNvPr>
            <p:cNvPicPr>
              <a:picLocks noChangeAspect="1"/>
            </p:cNvPicPr>
            <p:nvPr/>
          </p:nvPicPr>
          <p:blipFill>
            <a:blip r:embed="rId9"/>
            <a:stretch>
              <a:fillRect/>
            </a:stretch>
          </p:blipFill>
          <p:spPr>
            <a:xfrm>
              <a:off x="5032653" y="2340769"/>
              <a:ext cx="4564975" cy="4564975"/>
            </a:xfrm>
            <a:prstGeom prst="rect">
              <a:avLst/>
            </a:prstGeom>
          </p:spPr>
        </p:pic>
        <p:pic>
          <p:nvPicPr>
            <p:cNvPr id="21" name="Image 7" descr="preencoded.png">
              <a:extLst>
                <a:ext uri="{FF2B5EF4-FFF2-40B4-BE49-F238E27FC236}">
                  <a16:creationId xmlns:a16="http://schemas.microsoft.com/office/drawing/2014/main" id="{E333F8D0-78B2-1690-04CE-EED83C277A80}"/>
                </a:ext>
              </a:extLst>
            </p:cNvPr>
            <p:cNvPicPr>
              <a:picLocks noChangeAspect="1"/>
            </p:cNvPicPr>
            <p:nvPr/>
          </p:nvPicPr>
          <p:blipFill>
            <a:blip r:embed="rId10"/>
            <a:stretch>
              <a:fillRect/>
            </a:stretch>
          </p:blipFill>
          <p:spPr>
            <a:xfrm>
              <a:off x="6812220" y="5566708"/>
              <a:ext cx="279083" cy="348853"/>
            </a:xfrm>
            <a:prstGeom prst="rect">
              <a:avLst/>
            </a:prstGeom>
          </p:spPr>
        </p:pic>
        <p:sp>
          <p:nvSpPr>
            <p:cNvPr id="22" name="Text 9">
              <a:extLst>
                <a:ext uri="{FF2B5EF4-FFF2-40B4-BE49-F238E27FC236}">
                  <a16:creationId xmlns:a16="http://schemas.microsoft.com/office/drawing/2014/main" id="{27E05AF9-D143-C786-89FA-59483C3F61FD}"/>
                </a:ext>
              </a:extLst>
            </p:cNvPr>
            <p:cNvSpPr/>
            <p:nvPr/>
          </p:nvSpPr>
          <p:spPr>
            <a:xfrm>
              <a:off x="9597628" y="5465445"/>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الحاجة المجتمعية</a:t>
              </a:r>
              <a:endParaRPr lang="en-US" sz="1600" dirty="0">
                <a:latin typeface="Alexandria" pitchFamily="2" charset="-78"/>
                <a:cs typeface="Alexandria" pitchFamily="2" charset="-78"/>
              </a:endParaRPr>
            </a:p>
          </p:txBody>
        </p:sp>
        <p:sp>
          <p:nvSpPr>
            <p:cNvPr id="24" name="Text 10">
              <a:extLst>
                <a:ext uri="{FF2B5EF4-FFF2-40B4-BE49-F238E27FC236}">
                  <a16:creationId xmlns:a16="http://schemas.microsoft.com/office/drawing/2014/main" id="{00127352-BF72-B963-67C3-896CA38A7929}"/>
                </a:ext>
              </a:extLst>
            </p:cNvPr>
            <p:cNvSpPr/>
            <p:nvPr/>
          </p:nvSpPr>
          <p:spPr>
            <a:xfrm>
              <a:off x="9597628" y="5894665"/>
              <a:ext cx="4238982" cy="317540"/>
            </a:xfrm>
            <a:prstGeom prst="rect">
              <a:avLst/>
            </a:prstGeom>
            <a:noFill/>
            <a:ln/>
          </p:spPr>
          <p:txBody>
            <a:bodyPr wrap="non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مدى حاجة المجتمع لنتائج هذا البحث</a:t>
              </a:r>
              <a:endParaRPr lang="en-US" sz="1600" dirty="0">
                <a:latin typeface="Alexandria" pitchFamily="2" charset="-78"/>
                <a:cs typeface="Alexandria" pitchFamily="2" charset="-78"/>
              </a:endParaRPr>
            </a:p>
          </p:txBody>
        </p:sp>
        <p:pic>
          <p:nvPicPr>
            <p:cNvPr id="26" name="Image 8" descr="preencoded.png">
              <a:extLst>
                <a:ext uri="{FF2B5EF4-FFF2-40B4-BE49-F238E27FC236}">
                  <a16:creationId xmlns:a16="http://schemas.microsoft.com/office/drawing/2014/main" id="{7CF77AAB-3723-3E4B-E6ED-C682C0F7E969}"/>
                </a:ext>
              </a:extLst>
            </p:cNvPr>
            <p:cNvPicPr>
              <a:picLocks noChangeAspect="1"/>
            </p:cNvPicPr>
            <p:nvPr/>
          </p:nvPicPr>
          <p:blipFill>
            <a:blip r:embed="rId11"/>
            <a:stretch>
              <a:fillRect/>
            </a:stretch>
          </p:blipFill>
          <p:spPr>
            <a:xfrm>
              <a:off x="5032653" y="2340769"/>
              <a:ext cx="4564975" cy="4564975"/>
            </a:xfrm>
            <a:prstGeom prst="rect">
              <a:avLst/>
            </a:prstGeom>
          </p:spPr>
        </p:pic>
        <p:pic>
          <p:nvPicPr>
            <p:cNvPr id="27" name="Image 9" descr="preencoded.png">
              <a:extLst>
                <a:ext uri="{FF2B5EF4-FFF2-40B4-BE49-F238E27FC236}">
                  <a16:creationId xmlns:a16="http://schemas.microsoft.com/office/drawing/2014/main" id="{0F869BE3-226D-AEB7-99F2-F2B188812DF7}"/>
                </a:ext>
              </a:extLst>
            </p:cNvPr>
            <p:cNvPicPr>
              <a:picLocks noChangeAspect="1"/>
            </p:cNvPicPr>
            <p:nvPr/>
          </p:nvPicPr>
          <p:blipFill>
            <a:blip r:embed="rId12"/>
            <a:stretch>
              <a:fillRect/>
            </a:stretch>
          </p:blipFill>
          <p:spPr>
            <a:xfrm>
              <a:off x="8126432" y="5139630"/>
              <a:ext cx="279083" cy="348853"/>
            </a:xfrm>
            <a:prstGeom prst="rect">
              <a:avLst/>
            </a:prstGeom>
          </p:spPr>
        </p:pic>
      </p:grpSp>
    </p:spTree>
    <p:extLst>
      <p:ext uri="{BB962C8B-B14F-4D97-AF65-F5344CB8AC3E}">
        <p14:creationId xmlns:p14="http://schemas.microsoft.com/office/powerpoint/2010/main" val="16225802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37CEF-E898-18A5-559D-FB3D9CEFA3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216DF1-5791-10B6-460E-2FEEFD126353}"/>
              </a:ext>
            </a:extLst>
          </p:cNvPr>
          <p:cNvSpPr/>
          <p:nvPr/>
        </p:nvSpPr>
        <p:spPr>
          <a:xfrm>
            <a:off x="2485572" y="6838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DA2A30A-787A-FC8A-DC10-5C74F7E59DD8}"/>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B00B4FC-6EAB-6975-D23B-3FFA7BB2BC93}"/>
              </a:ext>
            </a:extLst>
          </p:cNvPr>
          <p:cNvSpPr/>
          <p:nvPr/>
        </p:nvSpPr>
        <p:spPr>
          <a:xfrm>
            <a:off x="524107" y="998563"/>
            <a:ext cx="11173522"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0162C0-D2C1-F567-9B06-61872EC11B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DBD58DF-90D2-ACFB-B67F-23E956FECF61}"/>
              </a:ext>
            </a:extLst>
          </p:cNvPr>
          <p:cNvSpPr txBox="1"/>
          <p:nvPr/>
        </p:nvSpPr>
        <p:spPr>
          <a:xfrm>
            <a:off x="2485572" y="-14799"/>
            <a:ext cx="6272560" cy="601383"/>
          </a:xfrm>
          <a:prstGeom prst="rect">
            <a:avLst/>
          </a:prstGeom>
          <a:noFill/>
        </p:spPr>
        <p:txBody>
          <a:bodyPr wrap="square">
            <a:spAutoFit/>
          </a:bodyPr>
          <a:lstStyle/>
          <a:p>
            <a:pPr marL="0" indent="0" algn="r" rtl="1">
              <a:lnSpc>
                <a:spcPts val="4700"/>
              </a:lnSpc>
              <a:buNone/>
            </a:pPr>
            <a:r>
              <a:rPr lang="ar-EG" b="1">
                <a:latin typeface="Alexandria" pitchFamily="2" charset="-78"/>
                <a:ea typeface="Instrument Sans Semi Bold" pitchFamily="34" charset="-122"/>
                <a:cs typeface="Alexandria" pitchFamily="2" charset="-78"/>
              </a:rPr>
              <a:t>مثال تطبيقي: تطوير فكرة بحثية</a:t>
            </a:r>
          </a:p>
        </p:txBody>
      </p:sp>
      <p:grpSp>
        <p:nvGrpSpPr>
          <p:cNvPr id="2" name="Group 1">
            <a:extLst>
              <a:ext uri="{FF2B5EF4-FFF2-40B4-BE49-F238E27FC236}">
                <a16:creationId xmlns:a16="http://schemas.microsoft.com/office/drawing/2014/main" id="{A123F8E7-2E56-6231-174D-FEAD176AAF23}"/>
              </a:ext>
            </a:extLst>
          </p:cNvPr>
          <p:cNvGrpSpPr/>
          <p:nvPr/>
        </p:nvGrpSpPr>
        <p:grpSpPr>
          <a:xfrm>
            <a:off x="814039" y="1141562"/>
            <a:ext cx="10660567" cy="5225784"/>
            <a:chOff x="672021" y="1064712"/>
            <a:chExt cx="13267133" cy="6512902"/>
          </a:xfrm>
        </p:grpSpPr>
        <p:sp>
          <p:nvSpPr>
            <p:cNvPr id="4" name="Shape 2">
              <a:extLst>
                <a:ext uri="{FF2B5EF4-FFF2-40B4-BE49-F238E27FC236}">
                  <a16:creationId xmlns:a16="http://schemas.microsoft.com/office/drawing/2014/main" id="{2642DA20-44BA-80DD-01FF-1F80A13B1700}"/>
                </a:ext>
              </a:extLst>
            </p:cNvPr>
            <p:cNvSpPr/>
            <p:nvPr/>
          </p:nvSpPr>
          <p:spPr>
            <a:xfrm>
              <a:off x="7303770" y="2093595"/>
              <a:ext cx="22860" cy="5484019"/>
            </a:xfrm>
            <a:prstGeom prst="roundRect">
              <a:avLst>
                <a:gd name="adj" fmla="val 337466"/>
              </a:avLst>
            </a:prstGeom>
            <a:solidFill>
              <a:srgbClr val="C8C9CF"/>
            </a:solidFill>
            <a:ln/>
          </p:spPr>
          <p:txBody>
            <a:bodyPr/>
            <a:lstStyle/>
            <a:p>
              <a:pPr algn="just"/>
              <a:endParaRPr lang="en-US" sz="1400">
                <a:latin typeface="Alexandria" pitchFamily="2" charset="-78"/>
                <a:cs typeface="Alexandria" pitchFamily="2" charset="-78"/>
              </a:endParaRPr>
            </a:p>
          </p:txBody>
        </p:sp>
        <p:sp>
          <p:nvSpPr>
            <p:cNvPr id="6" name="Shape 3">
              <a:extLst>
                <a:ext uri="{FF2B5EF4-FFF2-40B4-BE49-F238E27FC236}">
                  <a16:creationId xmlns:a16="http://schemas.microsoft.com/office/drawing/2014/main" id="{9B508756-75EA-7365-87ED-077A66959CB4}"/>
                </a:ext>
              </a:extLst>
            </p:cNvPr>
            <p:cNvSpPr/>
            <p:nvPr/>
          </p:nvSpPr>
          <p:spPr>
            <a:xfrm>
              <a:off x="7498973" y="2288738"/>
              <a:ext cx="551021" cy="22860"/>
            </a:xfrm>
            <a:prstGeom prst="roundRect">
              <a:avLst>
                <a:gd name="adj" fmla="val 337466"/>
              </a:avLst>
            </a:prstGeom>
            <a:solidFill>
              <a:srgbClr val="C8C9CF"/>
            </a:solidFill>
            <a:ln/>
          </p:spPr>
          <p:txBody>
            <a:bodyPr/>
            <a:lstStyle/>
            <a:p>
              <a:pPr algn="just"/>
              <a:endParaRPr lang="en-US" sz="1400">
                <a:latin typeface="Alexandria" pitchFamily="2" charset="-78"/>
                <a:cs typeface="Alexandria" pitchFamily="2" charset="-78"/>
              </a:endParaRPr>
            </a:p>
          </p:txBody>
        </p:sp>
        <p:sp>
          <p:nvSpPr>
            <p:cNvPr id="7" name="Shape 4">
              <a:extLst>
                <a:ext uri="{FF2B5EF4-FFF2-40B4-BE49-F238E27FC236}">
                  <a16:creationId xmlns:a16="http://schemas.microsoft.com/office/drawing/2014/main" id="{48E0F097-BF0D-0071-FD2F-CD9E04F85435}"/>
                </a:ext>
              </a:extLst>
            </p:cNvPr>
            <p:cNvSpPr/>
            <p:nvPr/>
          </p:nvSpPr>
          <p:spPr>
            <a:xfrm>
              <a:off x="7108567" y="2093595"/>
              <a:ext cx="413266" cy="413266"/>
            </a:xfrm>
            <a:prstGeom prst="roundRect">
              <a:avLst>
                <a:gd name="adj" fmla="val 18667"/>
              </a:avLst>
            </a:prstGeom>
            <a:solidFill>
              <a:srgbClr val="E2E3E9"/>
            </a:solidFill>
            <a:ln w="7620">
              <a:solidFill>
                <a:srgbClr val="C8C9CF"/>
              </a:solidFill>
              <a:prstDash val="solid"/>
            </a:ln>
          </p:spPr>
          <p:txBody>
            <a:bodyPr/>
            <a:lstStyle/>
            <a:p>
              <a:pPr algn="just"/>
              <a:endParaRPr lang="en-US" sz="1400">
                <a:latin typeface="Alexandria" pitchFamily="2" charset="-78"/>
                <a:cs typeface="Alexandria" pitchFamily="2" charset="-78"/>
              </a:endParaRPr>
            </a:p>
          </p:txBody>
        </p:sp>
        <p:sp>
          <p:nvSpPr>
            <p:cNvPr id="8" name="Text 5">
              <a:extLst>
                <a:ext uri="{FF2B5EF4-FFF2-40B4-BE49-F238E27FC236}">
                  <a16:creationId xmlns:a16="http://schemas.microsoft.com/office/drawing/2014/main" id="{511E96C6-281E-01C4-598D-590278239929}"/>
                </a:ext>
              </a:extLst>
            </p:cNvPr>
            <p:cNvSpPr/>
            <p:nvPr/>
          </p:nvSpPr>
          <p:spPr>
            <a:xfrm>
              <a:off x="7177385" y="2128004"/>
              <a:ext cx="275511" cy="344329"/>
            </a:xfrm>
            <a:prstGeom prst="rect">
              <a:avLst/>
            </a:prstGeom>
            <a:noFill/>
            <a:ln/>
          </p:spPr>
          <p:txBody>
            <a:bodyPr wrap="none" lIns="0" tIns="0" rIns="0" bIns="0" rtlCol="0" anchor="t"/>
            <a:lstStyle/>
            <a:p>
              <a:pPr marL="0" indent="0" algn="just" rtl="1">
                <a:lnSpc>
                  <a:spcPts val="2150"/>
                </a:lnSpc>
                <a:buNone/>
              </a:pPr>
              <a:r>
                <a:rPr lang="en-US" sz="1400" dirty="0">
                  <a:solidFill>
                    <a:srgbClr val="5B5F71"/>
                  </a:solidFill>
                  <a:latin typeface="Alexandria" pitchFamily="2" charset="-78"/>
                  <a:ea typeface="Instrument Sans Semi Bold" pitchFamily="34" charset="-122"/>
                  <a:cs typeface="Alexandria" pitchFamily="2" charset="-78"/>
                </a:rPr>
                <a:t>1</a:t>
              </a:r>
              <a:endParaRPr lang="en-US" sz="1400" dirty="0">
                <a:latin typeface="Alexandria" pitchFamily="2" charset="-78"/>
                <a:cs typeface="Alexandria" pitchFamily="2" charset="-78"/>
              </a:endParaRPr>
            </a:p>
          </p:txBody>
        </p:sp>
        <p:sp>
          <p:nvSpPr>
            <p:cNvPr id="9" name="Text 6">
              <a:extLst>
                <a:ext uri="{FF2B5EF4-FFF2-40B4-BE49-F238E27FC236}">
                  <a16:creationId xmlns:a16="http://schemas.microsoft.com/office/drawing/2014/main" id="{27ACF3E7-A5ED-57CF-EF42-C8728F2C2AA0}"/>
                </a:ext>
              </a:extLst>
            </p:cNvPr>
            <p:cNvSpPr/>
            <p:nvPr/>
          </p:nvSpPr>
          <p:spPr>
            <a:xfrm>
              <a:off x="8233529" y="2156698"/>
              <a:ext cx="2295882" cy="286941"/>
            </a:xfrm>
            <a:prstGeom prst="rect">
              <a:avLst/>
            </a:prstGeom>
            <a:noFill/>
            <a:ln/>
          </p:spPr>
          <p:txBody>
            <a:bodyPr wrap="none" lIns="0" tIns="0" rIns="0" bIns="0" rtlCol="0" anchor="t"/>
            <a:lstStyle/>
            <a:p>
              <a:pPr marL="0" indent="0" algn="just" rtl="1">
                <a:lnSpc>
                  <a:spcPts val="2250"/>
                </a:lnSpc>
                <a:buNone/>
              </a:pPr>
              <a:r>
                <a:rPr lang="en-US" sz="1400" dirty="0">
                  <a:solidFill>
                    <a:srgbClr val="5B5F71"/>
                  </a:solidFill>
                  <a:latin typeface="Alexandria" pitchFamily="2" charset="-78"/>
                  <a:ea typeface="Instrument Sans Semi Bold" pitchFamily="34" charset="-122"/>
                  <a:cs typeface="Alexandria" pitchFamily="2" charset="-78"/>
                </a:rPr>
                <a:t>الفكرة الأولية</a:t>
              </a:r>
              <a:endParaRPr lang="en-US" sz="1400" dirty="0">
                <a:latin typeface="Alexandria" pitchFamily="2" charset="-78"/>
                <a:cs typeface="Alexandria" pitchFamily="2" charset="-78"/>
              </a:endParaRPr>
            </a:p>
          </p:txBody>
        </p:sp>
        <p:sp>
          <p:nvSpPr>
            <p:cNvPr id="10" name="Text 7">
              <a:extLst>
                <a:ext uri="{FF2B5EF4-FFF2-40B4-BE49-F238E27FC236}">
                  <a16:creationId xmlns:a16="http://schemas.microsoft.com/office/drawing/2014/main" id="{60A4CFB2-C33E-8A4A-2BEC-286396936F5A}"/>
                </a:ext>
              </a:extLst>
            </p:cNvPr>
            <p:cNvSpPr/>
            <p:nvPr/>
          </p:nvSpPr>
          <p:spPr>
            <a:xfrm>
              <a:off x="8233529" y="2553772"/>
              <a:ext cx="5662255" cy="293846"/>
            </a:xfrm>
            <a:prstGeom prst="rect">
              <a:avLst/>
            </a:prstGeom>
            <a:noFill/>
            <a:ln/>
          </p:spPr>
          <p:txBody>
            <a:bodyPr wrap="none" lIns="0" tIns="0" rIns="0" bIns="0" rtlCol="0" anchor="t"/>
            <a:lstStyle/>
            <a:p>
              <a:pPr marL="0" indent="0" algn="just" rtl="1">
                <a:lnSpc>
                  <a:spcPts val="2300"/>
                </a:lnSpc>
                <a:buNone/>
              </a:pPr>
              <a:r>
                <a:rPr lang="en-US" sz="1400" dirty="0">
                  <a:solidFill>
                    <a:srgbClr val="5B5F71"/>
                  </a:solidFill>
                  <a:latin typeface="Alexandria" pitchFamily="2" charset="-78"/>
                  <a:ea typeface="Instrument Sans Medium" pitchFamily="34" charset="-122"/>
                  <a:cs typeface="Alexandria" pitchFamily="2" charset="-78"/>
                </a:rPr>
                <a:t>دراسة تأثير وسائل التواصل الاجتماعي على الشباب</a:t>
              </a:r>
              <a:endParaRPr lang="en-US" sz="1400" dirty="0">
                <a:latin typeface="Alexandria" pitchFamily="2" charset="-78"/>
                <a:cs typeface="Alexandria" pitchFamily="2" charset="-78"/>
              </a:endParaRPr>
            </a:p>
          </p:txBody>
        </p:sp>
        <p:sp>
          <p:nvSpPr>
            <p:cNvPr id="11" name="Shape 8">
              <a:extLst>
                <a:ext uri="{FF2B5EF4-FFF2-40B4-BE49-F238E27FC236}">
                  <a16:creationId xmlns:a16="http://schemas.microsoft.com/office/drawing/2014/main" id="{8C653F26-191C-4CAA-543F-B7AC331936FC}"/>
                </a:ext>
              </a:extLst>
            </p:cNvPr>
            <p:cNvSpPr/>
            <p:nvPr/>
          </p:nvSpPr>
          <p:spPr>
            <a:xfrm>
              <a:off x="6580406" y="3390662"/>
              <a:ext cx="551021" cy="22860"/>
            </a:xfrm>
            <a:prstGeom prst="roundRect">
              <a:avLst>
                <a:gd name="adj" fmla="val 337466"/>
              </a:avLst>
            </a:prstGeom>
            <a:solidFill>
              <a:srgbClr val="C8C9CF"/>
            </a:solidFill>
            <a:ln/>
          </p:spPr>
          <p:txBody>
            <a:bodyPr/>
            <a:lstStyle/>
            <a:p>
              <a:pPr algn="just"/>
              <a:endParaRPr lang="en-US" sz="1400">
                <a:latin typeface="Alexandria" pitchFamily="2" charset="-78"/>
                <a:cs typeface="Alexandria" pitchFamily="2" charset="-78"/>
              </a:endParaRPr>
            </a:p>
          </p:txBody>
        </p:sp>
        <p:sp>
          <p:nvSpPr>
            <p:cNvPr id="12" name="Shape 9">
              <a:extLst>
                <a:ext uri="{FF2B5EF4-FFF2-40B4-BE49-F238E27FC236}">
                  <a16:creationId xmlns:a16="http://schemas.microsoft.com/office/drawing/2014/main" id="{6BE1EF9F-3067-F1D7-0B9F-0BA6B375C524}"/>
                </a:ext>
              </a:extLst>
            </p:cNvPr>
            <p:cNvSpPr/>
            <p:nvPr/>
          </p:nvSpPr>
          <p:spPr>
            <a:xfrm>
              <a:off x="7108567" y="3195518"/>
              <a:ext cx="413266" cy="413266"/>
            </a:xfrm>
            <a:prstGeom prst="roundRect">
              <a:avLst>
                <a:gd name="adj" fmla="val 18667"/>
              </a:avLst>
            </a:prstGeom>
            <a:solidFill>
              <a:srgbClr val="E2E3E9"/>
            </a:solidFill>
            <a:ln w="7620">
              <a:solidFill>
                <a:srgbClr val="C8C9CF"/>
              </a:solidFill>
              <a:prstDash val="solid"/>
            </a:ln>
          </p:spPr>
          <p:txBody>
            <a:bodyPr/>
            <a:lstStyle/>
            <a:p>
              <a:pPr algn="just"/>
              <a:endParaRPr lang="en-US" sz="1400">
                <a:latin typeface="Alexandria" pitchFamily="2" charset="-78"/>
                <a:cs typeface="Alexandria" pitchFamily="2" charset="-78"/>
              </a:endParaRPr>
            </a:p>
          </p:txBody>
        </p:sp>
        <p:sp>
          <p:nvSpPr>
            <p:cNvPr id="13" name="Text 10">
              <a:extLst>
                <a:ext uri="{FF2B5EF4-FFF2-40B4-BE49-F238E27FC236}">
                  <a16:creationId xmlns:a16="http://schemas.microsoft.com/office/drawing/2014/main" id="{820A12A5-E3B0-D9F6-ACA0-231F859418B5}"/>
                </a:ext>
              </a:extLst>
            </p:cNvPr>
            <p:cNvSpPr/>
            <p:nvPr/>
          </p:nvSpPr>
          <p:spPr>
            <a:xfrm>
              <a:off x="7177385" y="3229928"/>
              <a:ext cx="275511" cy="344329"/>
            </a:xfrm>
            <a:prstGeom prst="rect">
              <a:avLst/>
            </a:prstGeom>
            <a:noFill/>
            <a:ln/>
          </p:spPr>
          <p:txBody>
            <a:bodyPr wrap="none" lIns="0" tIns="0" rIns="0" bIns="0" rtlCol="0" anchor="t"/>
            <a:lstStyle/>
            <a:p>
              <a:pPr marL="0" indent="0" algn="just" rtl="1">
                <a:lnSpc>
                  <a:spcPts val="2150"/>
                </a:lnSpc>
                <a:buNone/>
              </a:pPr>
              <a:r>
                <a:rPr lang="en-US" sz="1400" dirty="0">
                  <a:solidFill>
                    <a:srgbClr val="5B5F71"/>
                  </a:solidFill>
                  <a:latin typeface="Alexandria" pitchFamily="2" charset="-78"/>
                  <a:ea typeface="Instrument Sans Semi Bold" pitchFamily="34" charset="-122"/>
                  <a:cs typeface="Alexandria" pitchFamily="2" charset="-78"/>
                </a:rPr>
                <a:t>2</a:t>
              </a:r>
              <a:endParaRPr lang="en-US" sz="1400" dirty="0">
                <a:latin typeface="Alexandria" pitchFamily="2" charset="-78"/>
                <a:cs typeface="Alexandria" pitchFamily="2" charset="-78"/>
              </a:endParaRPr>
            </a:p>
          </p:txBody>
        </p:sp>
        <p:sp>
          <p:nvSpPr>
            <p:cNvPr id="14" name="Text 11">
              <a:extLst>
                <a:ext uri="{FF2B5EF4-FFF2-40B4-BE49-F238E27FC236}">
                  <a16:creationId xmlns:a16="http://schemas.microsoft.com/office/drawing/2014/main" id="{7B595307-84E5-D823-9646-0C047AF05FD0}"/>
                </a:ext>
              </a:extLst>
            </p:cNvPr>
            <p:cNvSpPr/>
            <p:nvPr/>
          </p:nvSpPr>
          <p:spPr>
            <a:xfrm>
              <a:off x="4100989" y="3258622"/>
              <a:ext cx="2295882" cy="286941"/>
            </a:xfrm>
            <a:prstGeom prst="rect">
              <a:avLst/>
            </a:prstGeom>
            <a:noFill/>
            <a:ln/>
          </p:spPr>
          <p:txBody>
            <a:bodyPr wrap="none" lIns="0" tIns="0" rIns="0" bIns="0" rtlCol="0" anchor="t"/>
            <a:lstStyle/>
            <a:p>
              <a:pPr marL="0" indent="0" algn="just" rtl="1">
                <a:lnSpc>
                  <a:spcPts val="2250"/>
                </a:lnSpc>
                <a:buNone/>
              </a:pPr>
              <a:r>
                <a:rPr lang="en-US" sz="1400" dirty="0">
                  <a:solidFill>
                    <a:srgbClr val="5B5F71"/>
                  </a:solidFill>
                  <a:latin typeface="Alexandria" pitchFamily="2" charset="-78"/>
                  <a:ea typeface="Instrument Sans Semi Bold" pitchFamily="34" charset="-122"/>
                  <a:cs typeface="Alexandria" pitchFamily="2" charset="-78"/>
                </a:rPr>
                <a:t>تحديد المجال</a:t>
              </a:r>
              <a:endParaRPr lang="en-US" sz="1400" dirty="0">
                <a:latin typeface="Alexandria" pitchFamily="2" charset="-78"/>
                <a:cs typeface="Alexandria" pitchFamily="2" charset="-78"/>
              </a:endParaRPr>
            </a:p>
          </p:txBody>
        </p:sp>
        <p:sp>
          <p:nvSpPr>
            <p:cNvPr id="15" name="Text 12">
              <a:extLst>
                <a:ext uri="{FF2B5EF4-FFF2-40B4-BE49-F238E27FC236}">
                  <a16:creationId xmlns:a16="http://schemas.microsoft.com/office/drawing/2014/main" id="{B4A00B7C-255E-AD1F-6E80-FE658B6089D2}"/>
                </a:ext>
              </a:extLst>
            </p:cNvPr>
            <p:cNvSpPr/>
            <p:nvPr/>
          </p:nvSpPr>
          <p:spPr>
            <a:xfrm>
              <a:off x="734616" y="3655695"/>
              <a:ext cx="5662255" cy="293846"/>
            </a:xfrm>
            <a:prstGeom prst="rect">
              <a:avLst/>
            </a:prstGeom>
            <a:noFill/>
            <a:ln/>
          </p:spPr>
          <p:txBody>
            <a:bodyPr wrap="none" lIns="0" tIns="0" rIns="0" bIns="0" rtlCol="0" anchor="t"/>
            <a:lstStyle/>
            <a:p>
              <a:pPr marL="0" indent="0" algn="just" rtl="1">
                <a:lnSpc>
                  <a:spcPts val="2300"/>
                </a:lnSpc>
                <a:buNone/>
              </a:pPr>
              <a:endParaRPr lang="en-US" sz="1400" dirty="0">
                <a:latin typeface="Alexandria" pitchFamily="2" charset="-78"/>
                <a:cs typeface="Alexandria" pitchFamily="2" charset="-78"/>
              </a:endParaRPr>
            </a:p>
          </p:txBody>
        </p:sp>
        <p:sp>
          <p:nvSpPr>
            <p:cNvPr id="16" name="Shape 13">
              <a:extLst>
                <a:ext uri="{FF2B5EF4-FFF2-40B4-BE49-F238E27FC236}">
                  <a16:creationId xmlns:a16="http://schemas.microsoft.com/office/drawing/2014/main" id="{C728DAFB-6D64-B2F2-A818-48441F52F8EA}"/>
                </a:ext>
              </a:extLst>
            </p:cNvPr>
            <p:cNvSpPr/>
            <p:nvPr/>
          </p:nvSpPr>
          <p:spPr>
            <a:xfrm>
              <a:off x="7498973" y="4340543"/>
              <a:ext cx="551021" cy="22860"/>
            </a:xfrm>
            <a:prstGeom prst="roundRect">
              <a:avLst>
                <a:gd name="adj" fmla="val 337466"/>
              </a:avLst>
            </a:prstGeom>
            <a:solidFill>
              <a:srgbClr val="C8C9CF"/>
            </a:solidFill>
            <a:ln/>
          </p:spPr>
          <p:txBody>
            <a:bodyPr/>
            <a:lstStyle/>
            <a:p>
              <a:pPr algn="just"/>
              <a:endParaRPr lang="en-US" sz="1400">
                <a:latin typeface="Alexandria" pitchFamily="2" charset="-78"/>
                <a:cs typeface="Alexandria" pitchFamily="2" charset="-78"/>
              </a:endParaRPr>
            </a:p>
          </p:txBody>
        </p:sp>
        <p:sp>
          <p:nvSpPr>
            <p:cNvPr id="17" name="Shape 14">
              <a:extLst>
                <a:ext uri="{FF2B5EF4-FFF2-40B4-BE49-F238E27FC236}">
                  <a16:creationId xmlns:a16="http://schemas.microsoft.com/office/drawing/2014/main" id="{B2155CD8-A4FA-BBDB-66B0-396D692C6958}"/>
                </a:ext>
              </a:extLst>
            </p:cNvPr>
            <p:cNvSpPr/>
            <p:nvPr/>
          </p:nvSpPr>
          <p:spPr>
            <a:xfrm>
              <a:off x="7108567" y="4145399"/>
              <a:ext cx="413266" cy="413266"/>
            </a:xfrm>
            <a:prstGeom prst="roundRect">
              <a:avLst>
                <a:gd name="adj" fmla="val 18667"/>
              </a:avLst>
            </a:prstGeom>
            <a:solidFill>
              <a:srgbClr val="E2E3E9"/>
            </a:solidFill>
            <a:ln w="7620">
              <a:solidFill>
                <a:srgbClr val="C8C9CF"/>
              </a:solidFill>
              <a:prstDash val="solid"/>
            </a:ln>
          </p:spPr>
          <p:txBody>
            <a:bodyPr/>
            <a:lstStyle/>
            <a:p>
              <a:pPr algn="just"/>
              <a:endParaRPr lang="en-US" sz="1400">
                <a:latin typeface="Alexandria" pitchFamily="2" charset="-78"/>
                <a:cs typeface="Alexandria" pitchFamily="2" charset="-78"/>
              </a:endParaRPr>
            </a:p>
          </p:txBody>
        </p:sp>
        <p:sp>
          <p:nvSpPr>
            <p:cNvPr id="19" name="Text 15">
              <a:extLst>
                <a:ext uri="{FF2B5EF4-FFF2-40B4-BE49-F238E27FC236}">
                  <a16:creationId xmlns:a16="http://schemas.microsoft.com/office/drawing/2014/main" id="{991958A0-8AF7-3CA0-21BC-ECA1895B94CF}"/>
                </a:ext>
              </a:extLst>
            </p:cNvPr>
            <p:cNvSpPr/>
            <p:nvPr/>
          </p:nvSpPr>
          <p:spPr>
            <a:xfrm>
              <a:off x="7177385" y="4179808"/>
              <a:ext cx="275511" cy="344329"/>
            </a:xfrm>
            <a:prstGeom prst="rect">
              <a:avLst/>
            </a:prstGeom>
            <a:noFill/>
            <a:ln/>
          </p:spPr>
          <p:txBody>
            <a:bodyPr wrap="none" lIns="0" tIns="0" rIns="0" bIns="0" rtlCol="0" anchor="t"/>
            <a:lstStyle/>
            <a:p>
              <a:pPr marL="0" indent="0" algn="just" rtl="1">
                <a:lnSpc>
                  <a:spcPts val="2150"/>
                </a:lnSpc>
                <a:buNone/>
              </a:pPr>
              <a:r>
                <a:rPr lang="en-US" sz="1400" dirty="0">
                  <a:solidFill>
                    <a:srgbClr val="5B5F71"/>
                  </a:solidFill>
                  <a:latin typeface="Alexandria" pitchFamily="2" charset="-78"/>
                  <a:ea typeface="Instrument Sans Semi Bold" pitchFamily="34" charset="-122"/>
                  <a:cs typeface="Alexandria" pitchFamily="2" charset="-78"/>
                </a:rPr>
                <a:t>3</a:t>
              </a:r>
              <a:endParaRPr lang="en-US" sz="1400" dirty="0">
                <a:latin typeface="Alexandria" pitchFamily="2" charset="-78"/>
                <a:cs typeface="Alexandria" pitchFamily="2" charset="-78"/>
              </a:endParaRPr>
            </a:p>
          </p:txBody>
        </p:sp>
        <p:sp>
          <p:nvSpPr>
            <p:cNvPr id="20" name="Text 16">
              <a:extLst>
                <a:ext uri="{FF2B5EF4-FFF2-40B4-BE49-F238E27FC236}">
                  <a16:creationId xmlns:a16="http://schemas.microsoft.com/office/drawing/2014/main" id="{E8EA723F-3C39-8AED-3EDA-3066FFBF9FC4}"/>
                </a:ext>
              </a:extLst>
            </p:cNvPr>
            <p:cNvSpPr/>
            <p:nvPr/>
          </p:nvSpPr>
          <p:spPr>
            <a:xfrm>
              <a:off x="8233529" y="4208502"/>
              <a:ext cx="2295882" cy="286941"/>
            </a:xfrm>
            <a:prstGeom prst="rect">
              <a:avLst/>
            </a:prstGeom>
            <a:noFill/>
            <a:ln/>
          </p:spPr>
          <p:txBody>
            <a:bodyPr wrap="none" lIns="0" tIns="0" rIns="0" bIns="0" rtlCol="0" anchor="t"/>
            <a:lstStyle/>
            <a:p>
              <a:pPr marL="0" indent="0" algn="just" rtl="1">
                <a:lnSpc>
                  <a:spcPts val="2250"/>
                </a:lnSpc>
                <a:buNone/>
              </a:pPr>
              <a:r>
                <a:rPr lang="en-US" sz="1400" dirty="0">
                  <a:solidFill>
                    <a:srgbClr val="5B5F71"/>
                  </a:solidFill>
                  <a:latin typeface="Alexandria" pitchFamily="2" charset="-78"/>
                  <a:ea typeface="Instrument Sans Semi Bold" pitchFamily="34" charset="-122"/>
                  <a:cs typeface="Alexandria" pitchFamily="2" charset="-78"/>
                </a:rPr>
                <a:t>تضييق النطاق</a:t>
              </a:r>
              <a:endParaRPr lang="en-US" sz="1400" dirty="0">
                <a:latin typeface="Alexandria" pitchFamily="2" charset="-78"/>
                <a:cs typeface="Alexandria" pitchFamily="2" charset="-78"/>
              </a:endParaRPr>
            </a:p>
          </p:txBody>
        </p:sp>
        <p:sp>
          <p:nvSpPr>
            <p:cNvPr id="21" name="Text 17">
              <a:extLst>
                <a:ext uri="{FF2B5EF4-FFF2-40B4-BE49-F238E27FC236}">
                  <a16:creationId xmlns:a16="http://schemas.microsoft.com/office/drawing/2014/main" id="{6BD309F4-DCE4-113A-8B19-7A09723A9645}"/>
                </a:ext>
              </a:extLst>
            </p:cNvPr>
            <p:cNvSpPr/>
            <p:nvPr/>
          </p:nvSpPr>
          <p:spPr>
            <a:xfrm>
              <a:off x="8049994" y="4771153"/>
              <a:ext cx="5662255" cy="293846"/>
            </a:xfrm>
            <a:prstGeom prst="rect">
              <a:avLst/>
            </a:prstGeom>
            <a:noFill/>
            <a:ln/>
          </p:spPr>
          <p:txBody>
            <a:bodyPr wrap="none" lIns="0" tIns="0" rIns="0" bIns="0" rtlCol="0" anchor="t"/>
            <a:lstStyle/>
            <a:p>
              <a:pPr marL="0" indent="0" algn="just" rtl="1">
                <a:lnSpc>
                  <a:spcPts val="2300"/>
                </a:lnSpc>
                <a:buNone/>
              </a:pPr>
              <a:r>
                <a:rPr lang="en-US" sz="1400" dirty="0">
                  <a:solidFill>
                    <a:srgbClr val="5B5F71"/>
                  </a:solidFill>
                  <a:latin typeface="Alexandria" pitchFamily="2" charset="-78"/>
                  <a:ea typeface="Instrument Sans Medium" pitchFamily="34" charset="-122"/>
                  <a:cs typeface="Alexandria" pitchFamily="2" charset="-78"/>
                </a:rPr>
                <a:t>دراسة تأثير تويتر وإنستغرام على الشباب الجامعي في الرياض</a:t>
              </a:r>
              <a:endParaRPr lang="en-US" sz="1400" dirty="0">
                <a:latin typeface="Alexandria" pitchFamily="2" charset="-78"/>
                <a:cs typeface="Alexandria" pitchFamily="2" charset="-78"/>
              </a:endParaRPr>
            </a:p>
          </p:txBody>
        </p:sp>
        <p:sp>
          <p:nvSpPr>
            <p:cNvPr id="22" name="Shape 18">
              <a:extLst>
                <a:ext uri="{FF2B5EF4-FFF2-40B4-BE49-F238E27FC236}">
                  <a16:creationId xmlns:a16="http://schemas.microsoft.com/office/drawing/2014/main" id="{B1D94E40-ADA5-91D1-9E51-DA63B756C017}"/>
                </a:ext>
              </a:extLst>
            </p:cNvPr>
            <p:cNvSpPr/>
            <p:nvPr/>
          </p:nvSpPr>
          <p:spPr>
            <a:xfrm>
              <a:off x="6580406" y="5290423"/>
              <a:ext cx="551021" cy="22860"/>
            </a:xfrm>
            <a:prstGeom prst="roundRect">
              <a:avLst>
                <a:gd name="adj" fmla="val 337466"/>
              </a:avLst>
            </a:prstGeom>
            <a:solidFill>
              <a:srgbClr val="C8C9CF"/>
            </a:solidFill>
            <a:ln/>
          </p:spPr>
          <p:txBody>
            <a:bodyPr/>
            <a:lstStyle/>
            <a:p>
              <a:pPr algn="just"/>
              <a:endParaRPr lang="en-US" sz="1400">
                <a:latin typeface="Alexandria" pitchFamily="2" charset="-78"/>
                <a:cs typeface="Alexandria" pitchFamily="2" charset="-78"/>
              </a:endParaRPr>
            </a:p>
          </p:txBody>
        </p:sp>
        <p:sp>
          <p:nvSpPr>
            <p:cNvPr id="24" name="Shape 19">
              <a:extLst>
                <a:ext uri="{FF2B5EF4-FFF2-40B4-BE49-F238E27FC236}">
                  <a16:creationId xmlns:a16="http://schemas.microsoft.com/office/drawing/2014/main" id="{1D631017-4F54-FD36-079C-F65B45ED57D1}"/>
                </a:ext>
              </a:extLst>
            </p:cNvPr>
            <p:cNvSpPr/>
            <p:nvPr/>
          </p:nvSpPr>
          <p:spPr>
            <a:xfrm>
              <a:off x="7108567" y="5095280"/>
              <a:ext cx="413266" cy="413266"/>
            </a:xfrm>
            <a:prstGeom prst="roundRect">
              <a:avLst>
                <a:gd name="adj" fmla="val 18667"/>
              </a:avLst>
            </a:prstGeom>
            <a:solidFill>
              <a:srgbClr val="E2E3E9"/>
            </a:solidFill>
            <a:ln w="7620">
              <a:solidFill>
                <a:srgbClr val="C8C9CF"/>
              </a:solidFill>
              <a:prstDash val="solid"/>
            </a:ln>
          </p:spPr>
          <p:txBody>
            <a:bodyPr/>
            <a:lstStyle/>
            <a:p>
              <a:pPr algn="just"/>
              <a:endParaRPr lang="en-US" sz="1400">
                <a:latin typeface="Alexandria" pitchFamily="2" charset="-78"/>
                <a:cs typeface="Alexandria" pitchFamily="2" charset="-78"/>
              </a:endParaRPr>
            </a:p>
          </p:txBody>
        </p:sp>
        <p:sp>
          <p:nvSpPr>
            <p:cNvPr id="26" name="Text 20">
              <a:extLst>
                <a:ext uri="{FF2B5EF4-FFF2-40B4-BE49-F238E27FC236}">
                  <a16:creationId xmlns:a16="http://schemas.microsoft.com/office/drawing/2014/main" id="{3BF7B7A8-27D7-5EF8-211D-D1F8C171DE5C}"/>
                </a:ext>
              </a:extLst>
            </p:cNvPr>
            <p:cNvSpPr/>
            <p:nvPr/>
          </p:nvSpPr>
          <p:spPr>
            <a:xfrm>
              <a:off x="7177385" y="5129689"/>
              <a:ext cx="275511" cy="344329"/>
            </a:xfrm>
            <a:prstGeom prst="rect">
              <a:avLst/>
            </a:prstGeom>
            <a:noFill/>
            <a:ln/>
          </p:spPr>
          <p:txBody>
            <a:bodyPr wrap="none" lIns="0" tIns="0" rIns="0" bIns="0" rtlCol="0" anchor="t"/>
            <a:lstStyle/>
            <a:p>
              <a:pPr marL="0" indent="0" algn="just" rtl="1">
                <a:lnSpc>
                  <a:spcPts val="2150"/>
                </a:lnSpc>
                <a:buNone/>
              </a:pPr>
              <a:r>
                <a:rPr lang="en-US" sz="1400" dirty="0">
                  <a:solidFill>
                    <a:srgbClr val="5B5F71"/>
                  </a:solidFill>
                  <a:latin typeface="Alexandria" pitchFamily="2" charset="-78"/>
                  <a:ea typeface="Instrument Sans Semi Bold" pitchFamily="34" charset="-122"/>
                  <a:cs typeface="Alexandria" pitchFamily="2" charset="-78"/>
                </a:rPr>
                <a:t>4</a:t>
              </a:r>
              <a:endParaRPr lang="en-US" sz="1400" dirty="0">
                <a:latin typeface="Alexandria" pitchFamily="2" charset="-78"/>
                <a:cs typeface="Alexandria" pitchFamily="2" charset="-78"/>
              </a:endParaRPr>
            </a:p>
          </p:txBody>
        </p:sp>
        <p:sp>
          <p:nvSpPr>
            <p:cNvPr id="27" name="Text 21">
              <a:extLst>
                <a:ext uri="{FF2B5EF4-FFF2-40B4-BE49-F238E27FC236}">
                  <a16:creationId xmlns:a16="http://schemas.microsoft.com/office/drawing/2014/main" id="{A30A2D7C-9EE2-366D-CF08-CB90B684D344}"/>
                </a:ext>
              </a:extLst>
            </p:cNvPr>
            <p:cNvSpPr/>
            <p:nvPr/>
          </p:nvSpPr>
          <p:spPr>
            <a:xfrm>
              <a:off x="4100989" y="5158383"/>
              <a:ext cx="2295882" cy="286941"/>
            </a:xfrm>
            <a:prstGeom prst="rect">
              <a:avLst/>
            </a:prstGeom>
            <a:noFill/>
            <a:ln/>
          </p:spPr>
          <p:txBody>
            <a:bodyPr wrap="none" lIns="0" tIns="0" rIns="0" bIns="0" rtlCol="0" anchor="t"/>
            <a:lstStyle/>
            <a:p>
              <a:pPr marL="0" indent="0" algn="just" rtl="1">
                <a:lnSpc>
                  <a:spcPts val="2250"/>
                </a:lnSpc>
                <a:buNone/>
              </a:pPr>
              <a:r>
                <a:rPr lang="en-US" sz="1400" dirty="0">
                  <a:solidFill>
                    <a:srgbClr val="5B5F71"/>
                  </a:solidFill>
                  <a:latin typeface="Alexandria" pitchFamily="2" charset="-78"/>
                  <a:ea typeface="Instrument Sans Semi Bold" pitchFamily="34" charset="-122"/>
                  <a:cs typeface="Alexandria" pitchFamily="2" charset="-78"/>
                </a:rPr>
                <a:t>صياغة المشكلة</a:t>
              </a:r>
              <a:endParaRPr lang="en-US" sz="1400" dirty="0">
                <a:latin typeface="Alexandria" pitchFamily="2" charset="-78"/>
                <a:cs typeface="Alexandria" pitchFamily="2" charset="-78"/>
              </a:endParaRPr>
            </a:p>
          </p:txBody>
        </p:sp>
        <p:sp>
          <p:nvSpPr>
            <p:cNvPr id="28" name="Text 22">
              <a:extLst>
                <a:ext uri="{FF2B5EF4-FFF2-40B4-BE49-F238E27FC236}">
                  <a16:creationId xmlns:a16="http://schemas.microsoft.com/office/drawing/2014/main" id="{BD6DC31A-AABC-CCA9-8AA4-1E21E5019D5F}"/>
                </a:ext>
              </a:extLst>
            </p:cNvPr>
            <p:cNvSpPr/>
            <p:nvPr/>
          </p:nvSpPr>
          <p:spPr>
            <a:xfrm>
              <a:off x="1383119" y="5751195"/>
              <a:ext cx="5662255" cy="293846"/>
            </a:xfrm>
            <a:prstGeom prst="rect">
              <a:avLst/>
            </a:prstGeom>
            <a:noFill/>
            <a:ln/>
          </p:spPr>
          <p:txBody>
            <a:bodyPr wrap="none" lIns="0" tIns="0" rIns="0" bIns="0" rtlCol="0" anchor="t"/>
            <a:lstStyle/>
            <a:p>
              <a:pPr marL="0" indent="0" algn="just" rtl="1">
                <a:lnSpc>
                  <a:spcPts val="2300"/>
                </a:lnSpc>
                <a:buNone/>
              </a:pPr>
              <a:r>
                <a:rPr lang="en-US" sz="1400" dirty="0">
                  <a:solidFill>
                    <a:srgbClr val="5B5F71"/>
                  </a:solidFill>
                  <a:latin typeface="Alexandria" pitchFamily="2" charset="-78"/>
                  <a:ea typeface="Instrument Sans Medium" pitchFamily="34" charset="-122"/>
                  <a:cs typeface="Alexandria" pitchFamily="2" charset="-78"/>
                </a:rPr>
                <a:t>عدم وضوح طبيعة تأثير وسائل التواصل على القيم الاجتماعية للشباب</a:t>
              </a:r>
              <a:endParaRPr lang="en-US" sz="1400" dirty="0">
                <a:latin typeface="Alexandria" pitchFamily="2" charset="-78"/>
                <a:cs typeface="Alexandria" pitchFamily="2" charset="-78"/>
              </a:endParaRPr>
            </a:p>
          </p:txBody>
        </p:sp>
        <p:sp>
          <p:nvSpPr>
            <p:cNvPr id="29" name="Shape 23">
              <a:extLst>
                <a:ext uri="{FF2B5EF4-FFF2-40B4-BE49-F238E27FC236}">
                  <a16:creationId xmlns:a16="http://schemas.microsoft.com/office/drawing/2014/main" id="{E284E785-8B99-CDE1-C4AE-8DC817639F51}"/>
                </a:ext>
              </a:extLst>
            </p:cNvPr>
            <p:cNvSpPr/>
            <p:nvPr/>
          </p:nvSpPr>
          <p:spPr>
            <a:xfrm>
              <a:off x="7498973" y="6240304"/>
              <a:ext cx="551021" cy="22860"/>
            </a:xfrm>
            <a:prstGeom prst="roundRect">
              <a:avLst>
                <a:gd name="adj" fmla="val 337466"/>
              </a:avLst>
            </a:prstGeom>
            <a:solidFill>
              <a:srgbClr val="C8C9CF"/>
            </a:solidFill>
            <a:ln/>
          </p:spPr>
          <p:txBody>
            <a:bodyPr/>
            <a:lstStyle/>
            <a:p>
              <a:pPr algn="just"/>
              <a:endParaRPr lang="en-US" sz="1400">
                <a:latin typeface="Alexandria" pitchFamily="2" charset="-78"/>
                <a:cs typeface="Alexandria" pitchFamily="2" charset="-78"/>
              </a:endParaRPr>
            </a:p>
          </p:txBody>
        </p:sp>
        <p:sp>
          <p:nvSpPr>
            <p:cNvPr id="30" name="Shape 24">
              <a:extLst>
                <a:ext uri="{FF2B5EF4-FFF2-40B4-BE49-F238E27FC236}">
                  <a16:creationId xmlns:a16="http://schemas.microsoft.com/office/drawing/2014/main" id="{73E69FE3-9B40-7CA8-2D7D-8CE593E34C80}"/>
                </a:ext>
              </a:extLst>
            </p:cNvPr>
            <p:cNvSpPr/>
            <p:nvPr/>
          </p:nvSpPr>
          <p:spPr>
            <a:xfrm>
              <a:off x="7108567" y="6045160"/>
              <a:ext cx="413266" cy="413266"/>
            </a:xfrm>
            <a:prstGeom prst="roundRect">
              <a:avLst>
                <a:gd name="adj" fmla="val 18667"/>
              </a:avLst>
            </a:prstGeom>
            <a:solidFill>
              <a:srgbClr val="E2E3E9"/>
            </a:solidFill>
            <a:ln w="7620">
              <a:solidFill>
                <a:srgbClr val="C8C9CF"/>
              </a:solidFill>
              <a:prstDash val="solid"/>
            </a:ln>
          </p:spPr>
          <p:txBody>
            <a:bodyPr/>
            <a:lstStyle/>
            <a:p>
              <a:pPr algn="just"/>
              <a:endParaRPr lang="en-US" sz="1400">
                <a:latin typeface="Alexandria" pitchFamily="2" charset="-78"/>
                <a:cs typeface="Alexandria" pitchFamily="2" charset="-78"/>
              </a:endParaRPr>
            </a:p>
          </p:txBody>
        </p:sp>
        <p:sp>
          <p:nvSpPr>
            <p:cNvPr id="31" name="Text 25">
              <a:extLst>
                <a:ext uri="{FF2B5EF4-FFF2-40B4-BE49-F238E27FC236}">
                  <a16:creationId xmlns:a16="http://schemas.microsoft.com/office/drawing/2014/main" id="{A6FE9F22-39B1-DE53-AA15-405B45249561}"/>
                </a:ext>
              </a:extLst>
            </p:cNvPr>
            <p:cNvSpPr/>
            <p:nvPr/>
          </p:nvSpPr>
          <p:spPr>
            <a:xfrm>
              <a:off x="7177385" y="6079569"/>
              <a:ext cx="275511" cy="344329"/>
            </a:xfrm>
            <a:prstGeom prst="rect">
              <a:avLst/>
            </a:prstGeom>
            <a:noFill/>
            <a:ln/>
          </p:spPr>
          <p:txBody>
            <a:bodyPr wrap="none" lIns="0" tIns="0" rIns="0" bIns="0" rtlCol="0" anchor="t"/>
            <a:lstStyle/>
            <a:p>
              <a:pPr marL="0" indent="0" algn="just" rtl="1">
                <a:lnSpc>
                  <a:spcPts val="2150"/>
                </a:lnSpc>
                <a:buNone/>
              </a:pPr>
              <a:r>
                <a:rPr lang="en-US" sz="1400" dirty="0">
                  <a:solidFill>
                    <a:srgbClr val="5B5F71"/>
                  </a:solidFill>
                  <a:latin typeface="Alexandria" pitchFamily="2" charset="-78"/>
                  <a:ea typeface="Instrument Sans Semi Bold" pitchFamily="34" charset="-122"/>
                  <a:cs typeface="Alexandria" pitchFamily="2" charset="-78"/>
                </a:rPr>
                <a:t>5</a:t>
              </a:r>
              <a:endParaRPr lang="en-US" sz="1400" dirty="0">
                <a:latin typeface="Alexandria" pitchFamily="2" charset="-78"/>
                <a:cs typeface="Alexandria" pitchFamily="2" charset="-78"/>
              </a:endParaRPr>
            </a:p>
          </p:txBody>
        </p:sp>
        <p:sp>
          <p:nvSpPr>
            <p:cNvPr id="32" name="Text 26">
              <a:extLst>
                <a:ext uri="{FF2B5EF4-FFF2-40B4-BE49-F238E27FC236}">
                  <a16:creationId xmlns:a16="http://schemas.microsoft.com/office/drawing/2014/main" id="{89263C3F-B0CA-094A-0941-47892D14ACC0}"/>
                </a:ext>
              </a:extLst>
            </p:cNvPr>
            <p:cNvSpPr/>
            <p:nvPr/>
          </p:nvSpPr>
          <p:spPr>
            <a:xfrm>
              <a:off x="8233529" y="6108263"/>
              <a:ext cx="2295882" cy="286941"/>
            </a:xfrm>
            <a:prstGeom prst="rect">
              <a:avLst/>
            </a:prstGeom>
            <a:noFill/>
            <a:ln/>
          </p:spPr>
          <p:txBody>
            <a:bodyPr wrap="none" lIns="0" tIns="0" rIns="0" bIns="0" rtlCol="0" anchor="t"/>
            <a:lstStyle/>
            <a:p>
              <a:pPr marL="0" indent="0" algn="just" rtl="1">
                <a:lnSpc>
                  <a:spcPts val="2250"/>
                </a:lnSpc>
                <a:buNone/>
              </a:pPr>
              <a:r>
                <a:rPr lang="en-US" sz="1400" dirty="0">
                  <a:solidFill>
                    <a:srgbClr val="5B5F71"/>
                  </a:solidFill>
                  <a:latin typeface="Alexandria" pitchFamily="2" charset="-78"/>
                  <a:ea typeface="Instrument Sans Semi Bold" pitchFamily="34" charset="-122"/>
                  <a:cs typeface="Alexandria" pitchFamily="2" charset="-78"/>
                </a:rPr>
                <a:t>السؤال البحثي</a:t>
              </a:r>
              <a:endParaRPr lang="en-US" sz="1400" dirty="0">
                <a:latin typeface="Alexandria" pitchFamily="2" charset="-78"/>
                <a:cs typeface="Alexandria" pitchFamily="2" charset="-78"/>
              </a:endParaRPr>
            </a:p>
          </p:txBody>
        </p:sp>
        <p:sp>
          <p:nvSpPr>
            <p:cNvPr id="33" name="Text 27">
              <a:extLst>
                <a:ext uri="{FF2B5EF4-FFF2-40B4-BE49-F238E27FC236}">
                  <a16:creationId xmlns:a16="http://schemas.microsoft.com/office/drawing/2014/main" id="{A872FF5D-31FF-3E51-08F0-2FE09ADCF20C}"/>
                </a:ext>
              </a:extLst>
            </p:cNvPr>
            <p:cNvSpPr/>
            <p:nvPr/>
          </p:nvSpPr>
          <p:spPr>
            <a:xfrm>
              <a:off x="8276899" y="6822957"/>
              <a:ext cx="5662255" cy="293846"/>
            </a:xfrm>
            <a:prstGeom prst="rect">
              <a:avLst/>
            </a:prstGeom>
            <a:noFill/>
            <a:ln/>
          </p:spPr>
          <p:txBody>
            <a:bodyPr wrap="none" lIns="0" tIns="0" rIns="0" bIns="0" rtlCol="0" anchor="t"/>
            <a:lstStyle/>
            <a:p>
              <a:pPr marL="0" indent="0" algn="just" rtl="1">
                <a:lnSpc>
                  <a:spcPts val="2300"/>
                </a:lnSpc>
                <a:buNone/>
              </a:pPr>
              <a:endParaRPr lang="en-US" sz="1400" dirty="0">
                <a:latin typeface="Alexandria" pitchFamily="2" charset="-78"/>
                <a:cs typeface="Alexandria" pitchFamily="2" charset="-78"/>
              </a:endParaRPr>
            </a:p>
          </p:txBody>
        </p:sp>
        <p:sp>
          <p:nvSpPr>
            <p:cNvPr id="34" name="TextBox 33">
              <a:extLst>
                <a:ext uri="{FF2B5EF4-FFF2-40B4-BE49-F238E27FC236}">
                  <a16:creationId xmlns:a16="http://schemas.microsoft.com/office/drawing/2014/main" id="{E3F69D52-B7BB-AE21-AF39-DC85236801F4}"/>
                </a:ext>
              </a:extLst>
            </p:cNvPr>
            <p:cNvSpPr txBox="1"/>
            <p:nvPr/>
          </p:nvSpPr>
          <p:spPr>
            <a:xfrm>
              <a:off x="672021" y="1064712"/>
              <a:ext cx="13223763" cy="744278"/>
            </a:xfrm>
            <a:prstGeom prst="rect">
              <a:avLst/>
            </a:prstGeom>
            <a:noFill/>
          </p:spPr>
          <p:txBody>
            <a:bodyPr wrap="square" rtlCol="0">
              <a:spAutoFit/>
            </a:bodyPr>
            <a:lstStyle/>
            <a:p>
              <a:pPr algn="just" rtl="1"/>
              <a:r>
                <a:rPr lang="ar-EG" sz="1600">
                  <a:latin typeface="Alexandria" pitchFamily="2" charset="-78"/>
                  <a:cs typeface="Alexandria" pitchFamily="2" charset="-78"/>
                </a:rPr>
                <a:t>لنتبع مثالاً عملياً لتطوير فكرة بحثية من البداية حتى صياغة السؤال البحثي. سنأخذ موضوع "تأثير وسائل التواصل الاجتماعي على الشباب السعودي" كمثال توضيحي.</a:t>
              </a:r>
            </a:p>
          </p:txBody>
        </p:sp>
      </p:grpSp>
      <p:sp>
        <p:nvSpPr>
          <p:cNvPr id="35" name="TextBox 34">
            <a:extLst>
              <a:ext uri="{FF2B5EF4-FFF2-40B4-BE49-F238E27FC236}">
                <a16:creationId xmlns:a16="http://schemas.microsoft.com/office/drawing/2014/main" id="{4DFE7DA8-2ADA-ACE2-A1A4-C5B74E0730FA}"/>
              </a:ext>
            </a:extLst>
          </p:cNvPr>
          <p:cNvSpPr txBox="1"/>
          <p:nvPr/>
        </p:nvSpPr>
        <p:spPr>
          <a:xfrm>
            <a:off x="669073" y="3186171"/>
            <a:ext cx="5058295" cy="652807"/>
          </a:xfrm>
          <a:prstGeom prst="rect">
            <a:avLst/>
          </a:prstGeom>
          <a:noFill/>
        </p:spPr>
        <p:txBody>
          <a:bodyPr wrap="square" rtlCol="0">
            <a:spAutoFit/>
          </a:bodyPr>
          <a:lstStyle/>
          <a:p>
            <a:pPr marL="0" marR="0" lvl="0" indent="0" algn="just" defTabSz="914400" rtl="1" eaLnBrk="1" fontAlgn="auto" latinLnBrk="0" hangingPunct="1">
              <a:lnSpc>
                <a:spcPts val="2300"/>
              </a:lnSpc>
              <a:spcBef>
                <a:spcPts val="0"/>
              </a:spcBef>
              <a:spcAft>
                <a:spcPts val="0"/>
              </a:spcAft>
              <a:buClrTx/>
              <a:buSzTx/>
              <a:buFontTx/>
              <a:buNone/>
              <a:tabLst/>
              <a:defRPr/>
            </a:pPr>
            <a:r>
              <a:rPr kumimoji="0" lang="en-US" sz="1400" b="0" i="0" u="none" strike="noStrike" kern="1200" cap="none" spc="0" normalizeH="0" baseline="0" noProof="0">
                <a:ln>
                  <a:noFill/>
                </a:ln>
                <a:solidFill>
                  <a:srgbClr val="5B5F71"/>
                </a:solidFill>
                <a:effectLst/>
                <a:uLnTx/>
                <a:uFillTx/>
                <a:latin typeface="Alexandria" pitchFamily="2" charset="-78"/>
                <a:ea typeface="Instrument Sans Medium" pitchFamily="34" charset="-122"/>
                <a:cs typeface="Alexandria" pitchFamily="2" charset="-78"/>
              </a:rPr>
              <a:t>التركيز على الشباب السعودي وتأثير وسائل التواصل على قيمهم الاجتماعية</a:t>
            </a:r>
            <a:endPar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36" name="TextBox 35">
            <a:extLst>
              <a:ext uri="{FF2B5EF4-FFF2-40B4-BE49-F238E27FC236}">
                <a16:creationId xmlns:a16="http://schemas.microsoft.com/office/drawing/2014/main" id="{450D6199-A978-339B-5381-627DAECDEB58}"/>
              </a:ext>
            </a:extLst>
          </p:cNvPr>
          <p:cNvSpPr txBox="1"/>
          <p:nvPr/>
        </p:nvSpPr>
        <p:spPr>
          <a:xfrm>
            <a:off x="6853332" y="5774416"/>
            <a:ext cx="4621274" cy="652807"/>
          </a:xfrm>
          <a:prstGeom prst="rect">
            <a:avLst/>
          </a:prstGeom>
          <a:noFill/>
        </p:spPr>
        <p:txBody>
          <a:bodyPr wrap="square" rtlCol="0">
            <a:spAutoFit/>
          </a:bodyPr>
          <a:lstStyle/>
          <a:p>
            <a:pPr marL="0" marR="0" lvl="0" indent="0" algn="just" defTabSz="914400" rtl="1" eaLnBrk="1" fontAlgn="auto" latinLnBrk="0" hangingPunct="1">
              <a:lnSpc>
                <a:spcPts val="2300"/>
              </a:lnSpc>
              <a:spcBef>
                <a:spcPts val="0"/>
              </a:spcBef>
              <a:spcAft>
                <a:spcPts val="0"/>
              </a:spcAft>
              <a:buClrTx/>
              <a:buSzTx/>
              <a:buFontTx/>
              <a:buNone/>
              <a:tabLst/>
              <a:defRPr/>
            </a:pPr>
            <a:r>
              <a:rPr kumimoji="0" lang="en-US" sz="1400" b="0" i="0" u="none" strike="noStrike" kern="1200" cap="none" spc="0" normalizeH="0" baseline="0" noProof="0">
                <a:ln>
                  <a:noFill/>
                </a:ln>
                <a:solidFill>
                  <a:srgbClr val="5B5F71"/>
                </a:solidFill>
                <a:effectLst/>
                <a:uLnTx/>
                <a:uFillTx/>
                <a:latin typeface="Alexandria" pitchFamily="2" charset="-78"/>
                <a:ea typeface="Instrument Sans Medium" pitchFamily="34" charset="-122"/>
                <a:cs typeface="Alexandria" pitchFamily="2" charset="-78"/>
              </a:rPr>
              <a:t>ما تأثير استخدام تويتر وإنستغرام على القيم الاجتماعية لطلاب جامعات الرياض؟</a:t>
            </a:r>
            <a:endPar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0109129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BF85F5-2DD8-B2C2-020F-3786F6C711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4FCABAE-3605-FE22-2987-B87FE4FC0415}"/>
              </a:ext>
            </a:extLst>
          </p:cNvPr>
          <p:cNvSpPr/>
          <p:nvPr/>
        </p:nvSpPr>
        <p:spPr>
          <a:xfrm>
            <a:off x="2485572" y="6838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1579062-009D-7A12-50EC-BA936C321127}"/>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AF14F9E-6BB7-DABC-5139-6A39096064BC}"/>
              </a:ext>
            </a:extLst>
          </p:cNvPr>
          <p:cNvSpPr/>
          <p:nvPr/>
        </p:nvSpPr>
        <p:spPr>
          <a:xfrm>
            <a:off x="360564" y="1250194"/>
            <a:ext cx="11340790"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A5BC9A-8ECC-48C1-37E3-92592E128C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16AEBE5-2924-25F8-852C-F446015FDD04}"/>
              </a:ext>
            </a:extLst>
          </p:cNvPr>
          <p:cNvSpPr txBox="1"/>
          <p:nvPr/>
        </p:nvSpPr>
        <p:spPr>
          <a:xfrm>
            <a:off x="2485572" y="-14799"/>
            <a:ext cx="6272560" cy="601383"/>
          </a:xfrm>
          <a:prstGeom prst="rect">
            <a:avLst/>
          </a:prstGeom>
          <a:noFill/>
        </p:spPr>
        <p:txBody>
          <a:bodyPr wrap="square">
            <a:spAutoFit/>
          </a:bodyPr>
          <a:lstStyle/>
          <a:p>
            <a:pPr marL="0" indent="0" algn="r" rtl="1">
              <a:lnSpc>
                <a:spcPts val="4700"/>
              </a:lnSpc>
              <a:buNone/>
            </a:pPr>
            <a:r>
              <a:rPr lang="ar-EG" b="1">
                <a:latin typeface="Alexandria" pitchFamily="2" charset="-78"/>
                <a:ea typeface="Instrument Sans Semi Bold" pitchFamily="34" charset="-122"/>
                <a:cs typeface="Alexandria" pitchFamily="2" charset="-78"/>
              </a:rPr>
              <a:t>استخدام التكنولوجيا في اختيار الأفكار</a:t>
            </a:r>
          </a:p>
        </p:txBody>
      </p:sp>
      <p:grpSp>
        <p:nvGrpSpPr>
          <p:cNvPr id="28" name="Group 27">
            <a:extLst>
              <a:ext uri="{FF2B5EF4-FFF2-40B4-BE49-F238E27FC236}">
                <a16:creationId xmlns:a16="http://schemas.microsoft.com/office/drawing/2014/main" id="{A7175CC3-764D-9A6E-3112-EED188EABF30}"/>
              </a:ext>
            </a:extLst>
          </p:cNvPr>
          <p:cNvGrpSpPr/>
          <p:nvPr/>
        </p:nvGrpSpPr>
        <p:grpSpPr>
          <a:xfrm>
            <a:off x="669085" y="1430438"/>
            <a:ext cx="10723748" cy="4623559"/>
            <a:chOff x="793790" y="2111573"/>
            <a:chExt cx="13042821" cy="5023366"/>
          </a:xfrm>
        </p:grpSpPr>
        <p:sp>
          <p:nvSpPr>
            <p:cNvPr id="29" name="Text 1">
              <a:extLst>
                <a:ext uri="{FF2B5EF4-FFF2-40B4-BE49-F238E27FC236}">
                  <a16:creationId xmlns:a16="http://schemas.microsoft.com/office/drawing/2014/main" id="{E704E0E9-07E9-2651-3C1D-F34501DA87B3}"/>
                </a:ext>
              </a:extLst>
            </p:cNvPr>
            <p:cNvSpPr/>
            <p:nvPr/>
          </p:nvSpPr>
          <p:spPr>
            <a:xfrm>
              <a:off x="793790" y="2111573"/>
              <a:ext cx="130428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في العصر الرقمي، أصبحت هناك العديد من الأدوات والتقنيات التي يمكن أن تساعد الباحثين في توليد وتطوير وتقييم أفكارهم البحثية. هذه الأدوات تسهل عملية البحث وتوفر إمكانيات جديدة للابتكار.</a:t>
              </a:r>
              <a:endParaRPr lang="en-US" sz="1600" dirty="0">
                <a:latin typeface="Alexandria" pitchFamily="2" charset="-78"/>
                <a:cs typeface="Alexandria" pitchFamily="2" charset="-78"/>
              </a:endParaRPr>
            </a:p>
          </p:txBody>
        </p:sp>
        <p:pic>
          <p:nvPicPr>
            <p:cNvPr id="30" name="Image 0" descr="preencoded.png">
              <a:extLst>
                <a:ext uri="{FF2B5EF4-FFF2-40B4-BE49-F238E27FC236}">
                  <a16:creationId xmlns:a16="http://schemas.microsoft.com/office/drawing/2014/main" id="{E38A264D-4308-F593-CA2E-44C8D0730D68}"/>
                </a:ext>
              </a:extLst>
            </p:cNvPr>
            <p:cNvPicPr>
              <a:picLocks noChangeAspect="1"/>
            </p:cNvPicPr>
            <p:nvPr/>
          </p:nvPicPr>
          <p:blipFill>
            <a:blip r:embed="rId3"/>
            <a:stretch>
              <a:fillRect/>
            </a:stretch>
          </p:blipFill>
          <p:spPr>
            <a:xfrm>
              <a:off x="9654421" y="2969895"/>
              <a:ext cx="4182189" cy="2584728"/>
            </a:xfrm>
            <a:prstGeom prst="rect">
              <a:avLst/>
            </a:prstGeom>
          </p:spPr>
        </p:pic>
        <p:sp>
          <p:nvSpPr>
            <p:cNvPr id="31" name="Text 2">
              <a:extLst>
                <a:ext uri="{FF2B5EF4-FFF2-40B4-BE49-F238E27FC236}">
                  <a16:creationId xmlns:a16="http://schemas.microsoft.com/office/drawing/2014/main" id="{7E887ACB-366B-CCC8-3A57-7CAB3D9A5A0A}"/>
                </a:ext>
              </a:extLst>
            </p:cNvPr>
            <p:cNvSpPr/>
            <p:nvPr/>
          </p:nvSpPr>
          <p:spPr>
            <a:xfrm>
              <a:off x="11355705" y="5752981"/>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قواعد البيانات الرقمية</a:t>
              </a:r>
              <a:endParaRPr lang="en-US" sz="1600" dirty="0">
                <a:latin typeface="Alexandria" pitchFamily="2" charset="-78"/>
                <a:cs typeface="Alexandria" pitchFamily="2" charset="-78"/>
              </a:endParaRPr>
            </a:p>
          </p:txBody>
        </p:sp>
        <p:sp>
          <p:nvSpPr>
            <p:cNvPr id="32" name="Text 3">
              <a:extLst>
                <a:ext uri="{FF2B5EF4-FFF2-40B4-BE49-F238E27FC236}">
                  <a16:creationId xmlns:a16="http://schemas.microsoft.com/office/drawing/2014/main" id="{B477FC11-793E-DBAA-47D5-39C02BB3DE3B}"/>
                </a:ext>
              </a:extLst>
            </p:cNvPr>
            <p:cNvSpPr/>
            <p:nvPr/>
          </p:nvSpPr>
          <p:spPr>
            <a:xfrm>
              <a:off x="9654421" y="6182201"/>
              <a:ext cx="4182189"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استخدام قواعد البيانات العلمية للبحث عن الدراسات السابقة وتحديد الفجوات البحثية والمواضيع الحديثة في المجال.</a:t>
              </a:r>
              <a:endParaRPr lang="en-US" sz="1600" dirty="0">
                <a:latin typeface="Alexandria" pitchFamily="2" charset="-78"/>
                <a:cs typeface="Alexandria" pitchFamily="2" charset="-78"/>
              </a:endParaRPr>
            </a:p>
          </p:txBody>
        </p:sp>
        <p:pic>
          <p:nvPicPr>
            <p:cNvPr id="33" name="Image 1" descr="preencoded.png">
              <a:extLst>
                <a:ext uri="{FF2B5EF4-FFF2-40B4-BE49-F238E27FC236}">
                  <a16:creationId xmlns:a16="http://schemas.microsoft.com/office/drawing/2014/main" id="{AE1625CE-F369-ED5C-4CA8-8F48545EABD4}"/>
                </a:ext>
              </a:extLst>
            </p:cNvPr>
            <p:cNvPicPr>
              <a:picLocks noChangeAspect="1"/>
            </p:cNvPicPr>
            <p:nvPr/>
          </p:nvPicPr>
          <p:blipFill>
            <a:blip r:embed="rId4"/>
            <a:stretch>
              <a:fillRect/>
            </a:stretch>
          </p:blipFill>
          <p:spPr>
            <a:xfrm>
              <a:off x="5224105" y="2969895"/>
              <a:ext cx="4182308" cy="2584847"/>
            </a:xfrm>
            <a:prstGeom prst="rect">
              <a:avLst/>
            </a:prstGeom>
          </p:spPr>
        </p:pic>
        <p:sp>
          <p:nvSpPr>
            <p:cNvPr id="34" name="Text 4">
              <a:extLst>
                <a:ext uri="{FF2B5EF4-FFF2-40B4-BE49-F238E27FC236}">
                  <a16:creationId xmlns:a16="http://schemas.microsoft.com/office/drawing/2014/main" id="{7C03DF47-2146-6FB7-8E84-973D837BFCC5}"/>
                </a:ext>
              </a:extLst>
            </p:cNvPr>
            <p:cNvSpPr/>
            <p:nvPr/>
          </p:nvSpPr>
          <p:spPr>
            <a:xfrm>
              <a:off x="6925508" y="5753100"/>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برامج الخرائط الذهنية</a:t>
              </a:r>
              <a:endParaRPr lang="en-US" sz="1600" dirty="0">
                <a:latin typeface="Alexandria" pitchFamily="2" charset="-78"/>
                <a:cs typeface="Alexandria" pitchFamily="2" charset="-78"/>
              </a:endParaRPr>
            </a:p>
          </p:txBody>
        </p:sp>
        <p:sp>
          <p:nvSpPr>
            <p:cNvPr id="35" name="Text 5">
              <a:extLst>
                <a:ext uri="{FF2B5EF4-FFF2-40B4-BE49-F238E27FC236}">
                  <a16:creationId xmlns:a16="http://schemas.microsoft.com/office/drawing/2014/main" id="{7CAE153F-2858-1988-B37B-78378D0A6EF5}"/>
                </a:ext>
              </a:extLst>
            </p:cNvPr>
            <p:cNvSpPr/>
            <p:nvPr/>
          </p:nvSpPr>
          <p:spPr>
            <a:xfrm>
              <a:off x="5224105" y="6182320"/>
              <a:ext cx="4182308"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استخدام برامج مثل MindMeister أو XMind لتنظيم الأفكار وربطها ببعضها البعض بطريقة بصرية واضحة.</a:t>
              </a:r>
              <a:endParaRPr lang="en-US" sz="1600" dirty="0">
                <a:latin typeface="Alexandria" pitchFamily="2" charset="-78"/>
                <a:cs typeface="Alexandria" pitchFamily="2" charset="-78"/>
              </a:endParaRPr>
            </a:p>
          </p:txBody>
        </p:sp>
        <p:pic>
          <p:nvPicPr>
            <p:cNvPr id="36" name="Image 2" descr="preencoded.png">
              <a:extLst>
                <a:ext uri="{FF2B5EF4-FFF2-40B4-BE49-F238E27FC236}">
                  <a16:creationId xmlns:a16="http://schemas.microsoft.com/office/drawing/2014/main" id="{960061D3-47A9-782A-16B1-6331F7AC9C06}"/>
                </a:ext>
              </a:extLst>
            </p:cNvPr>
            <p:cNvPicPr>
              <a:picLocks noChangeAspect="1"/>
            </p:cNvPicPr>
            <p:nvPr/>
          </p:nvPicPr>
          <p:blipFill>
            <a:blip r:embed="rId5"/>
            <a:stretch>
              <a:fillRect/>
            </a:stretch>
          </p:blipFill>
          <p:spPr>
            <a:xfrm>
              <a:off x="793790" y="2969895"/>
              <a:ext cx="4182308" cy="2584847"/>
            </a:xfrm>
            <a:prstGeom prst="rect">
              <a:avLst/>
            </a:prstGeom>
          </p:spPr>
        </p:pic>
        <p:sp>
          <p:nvSpPr>
            <p:cNvPr id="37" name="Text 6">
              <a:extLst>
                <a:ext uri="{FF2B5EF4-FFF2-40B4-BE49-F238E27FC236}">
                  <a16:creationId xmlns:a16="http://schemas.microsoft.com/office/drawing/2014/main" id="{203191AB-BE88-5010-163A-7C7EE6B882C3}"/>
                </a:ext>
              </a:extLst>
            </p:cNvPr>
            <p:cNvSpPr/>
            <p:nvPr/>
          </p:nvSpPr>
          <p:spPr>
            <a:xfrm>
              <a:off x="2495193" y="5753100"/>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أدوات الذكاء الاصطناعي</a:t>
              </a:r>
              <a:endParaRPr lang="en-US" sz="1600" dirty="0">
                <a:latin typeface="Alexandria" pitchFamily="2" charset="-78"/>
                <a:cs typeface="Alexandria" pitchFamily="2" charset="-78"/>
              </a:endParaRPr>
            </a:p>
          </p:txBody>
        </p:sp>
        <p:sp>
          <p:nvSpPr>
            <p:cNvPr id="38" name="Text 7">
              <a:extLst>
                <a:ext uri="{FF2B5EF4-FFF2-40B4-BE49-F238E27FC236}">
                  <a16:creationId xmlns:a16="http://schemas.microsoft.com/office/drawing/2014/main" id="{BA422480-A1CE-4E03-D387-058E2D0E4DFC}"/>
                </a:ext>
              </a:extLst>
            </p:cNvPr>
            <p:cNvSpPr/>
            <p:nvPr/>
          </p:nvSpPr>
          <p:spPr>
            <a:xfrm>
              <a:off x="793790" y="6182320"/>
              <a:ext cx="4182308"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الاستفادة من أدوات الذكاء الاصطناعي في تحليل الاتجاهات البحثية والتنبؤ بالمواضيع المستقبلية المهمة.</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2155352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8A0C6-4A55-FCA5-0A27-94A91C8487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388413D-690B-6188-4889-C2A67301240D}"/>
              </a:ext>
            </a:extLst>
          </p:cNvPr>
          <p:cNvSpPr/>
          <p:nvPr/>
        </p:nvSpPr>
        <p:spPr>
          <a:xfrm>
            <a:off x="2485572" y="6838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7344B7C-263B-310B-256C-AFC0FB6D181A}"/>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87007DC-288D-E19F-47E9-2E00A222A282}"/>
              </a:ext>
            </a:extLst>
          </p:cNvPr>
          <p:cNvSpPr/>
          <p:nvPr/>
        </p:nvSpPr>
        <p:spPr>
          <a:xfrm>
            <a:off x="360564" y="1250194"/>
            <a:ext cx="11340790"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D176927-27AF-ECE0-EC06-2DCEBBF398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26F2C76-784D-65ED-5549-7FC891918B57}"/>
              </a:ext>
            </a:extLst>
          </p:cNvPr>
          <p:cNvSpPr txBox="1"/>
          <p:nvPr/>
        </p:nvSpPr>
        <p:spPr>
          <a:xfrm>
            <a:off x="2485572" y="-14799"/>
            <a:ext cx="6272560" cy="601383"/>
          </a:xfrm>
          <a:prstGeom prst="rect">
            <a:avLst/>
          </a:prstGeom>
          <a:noFill/>
        </p:spPr>
        <p:txBody>
          <a:bodyPr wrap="square">
            <a:spAutoFit/>
          </a:bodyPr>
          <a:lstStyle/>
          <a:p>
            <a:pPr marL="0" indent="0" algn="r" rtl="1">
              <a:lnSpc>
                <a:spcPts val="4700"/>
              </a:lnSpc>
              <a:buNone/>
            </a:pPr>
            <a:r>
              <a:rPr lang="ar-EG" b="1">
                <a:latin typeface="Alexandria" pitchFamily="2" charset="-78"/>
                <a:ea typeface="Instrument Sans Semi Bold" pitchFamily="34" charset="-122"/>
                <a:cs typeface="Alexandria" pitchFamily="2" charset="-78"/>
              </a:rPr>
              <a:t>الاتجاهات الحديثة في بحوث الإعلام</a:t>
            </a:r>
          </a:p>
        </p:txBody>
      </p:sp>
      <p:grpSp>
        <p:nvGrpSpPr>
          <p:cNvPr id="2" name="Group 1">
            <a:extLst>
              <a:ext uri="{FF2B5EF4-FFF2-40B4-BE49-F238E27FC236}">
                <a16:creationId xmlns:a16="http://schemas.microsoft.com/office/drawing/2014/main" id="{533AAB38-FC99-5DA6-0B89-1CC8557E4773}"/>
              </a:ext>
            </a:extLst>
          </p:cNvPr>
          <p:cNvGrpSpPr/>
          <p:nvPr/>
        </p:nvGrpSpPr>
        <p:grpSpPr>
          <a:xfrm>
            <a:off x="490646" y="1505415"/>
            <a:ext cx="11050865" cy="4839629"/>
            <a:chOff x="793790" y="2228493"/>
            <a:chExt cx="13042821" cy="4789408"/>
          </a:xfrm>
        </p:grpSpPr>
        <p:sp>
          <p:nvSpPr>
            <p:cNvPr id="4" name="Text 1">
              <a:extLst>
                <a:ext uri="{FF2B5EF4-FFF2-40B4-BE49-F238E27FC236}">
                  <a16:creationId xmlns:a16="http://schemas.microsoft.com/office/drawing/2014/main" id="{FC017D59-B301-A679-7B30-0A12E2F9CAE9}"/>
                </a:ext>
              </a:extLst>
            </p:cNvPr>
            <p:cNvSpPr/>
            <p:nvPr/>
          </p:nvSpPr>
          <p:spPr>
            <a:xfrm>
              <a:off x="793790" y="2228493"/>
              <a:ext cx="13042821" cy="635079"/>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تتطور موضوعات بحوث الإعلام والعلاقات العامة باستمرار مع التغيرات التكنولوجية والاجتماعية. فهم هذه الاتجاهات يساعد الباحثين على اختيار مواضيع حديثة ومتطورة تلبي احتياجات المجال.</a:t>
              </a:r>
              <a:endParaRPr lang="en-US" dirty="0">
                <a:latin typeface="Alexandria" pitchFamily="2" charset="-78"/>
                <a:cs typeface="Alexandria" pitchFamily="2" charset="-78"/>
              </a:endParaRPr>
            </a:p>
          </p:txBody>
        </p:sp>
        <p:sp>
          <p:nvSpPr>
            <p:cNvPr id="6" name="Shape 2">
              <a:extLst>
                <a:ext uri="{FF2B5EF4-FFF2-40B4-BE49-F238E27FC236}">
                  <a16:creationId xmlns:a16="http://schemas.microsoft.com/office/drawing/2014/main" id="{3EFD6E64-2850-5F4A-2DC6-EB5FCAB71CBD}"/>
                </a:ext>
              </a:extLst>
            </p:cNvPr>
            <p:cNvSpPr/>
            <p:nvPr/>
          </p:nvSpPr>
          <p:spPr>
            <a:xfrm>
              <a:off x="12532400" y="3086814"/>
              <a:ext cx="1304211" cy="706874"/>
            </a:xfrm>
            <a:prstGeom prst="roundRect">
              <a:avLst>
                <a:gd name="adj" fmla="val 11793"/>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60EE0168-3D5F-1991-C49C-6E9F248D7DC5}"/>
                </a:ext>
              </a:extLst>
            </p:cNvPr>
            <p:cNvPicPr>
              <a:picLocks noChangeAspect="1"/>
            </p:cNvPicPr>
            <p:nvPr/>
          </p:nvPicPr>
          <p:blipFill>
            <a:blip r:embed="rId3"/>
            <a:stretch>
              <a:fillRect/>
            </a:stretch>
          </p:blipFill>
          <p:spPr>
            <a:xfrm>
              <a:off x="13044964" y="3265765"/>
              <a:ext cx="279083" cy="348853"/>
            </a:xfrm>
            <a:prstGeom prst="rect">
              <a:avLst/>
            </a:prstGeom>
          </p:spPr>
        </p:pic>
        <p:sp>
          <p:nvSpPr>
            <p:cNvPr id="8" name="Text 3">
              <a:extLst>
                <a:ext uri="{FF2B5EF4-FFF2-40B4-BE49-F238E27FC236}">
                  <a16:creationId xmlns:a16="http://schemas.microsoft.com/office/drawing/2014/main" id="{E6A763BC-AFE5-7FE3-61B7-7C29173E1F54}"/>
                </a:ext>
              </a:extLst>
            </p:cNvPr>
            <p:cNvSpPr/>
            <p:nvPr/>
          </p:nvSpPr>
          <p:spPr>
            <a:xfrm>
              <a:off x="9931003" y="3285173"/>
              <a:ext cx="2403038" cy="310158"/>
            </a:xfrm>
            <a:prstGeom prst="rect">
              <a:avLst/>
            </a:prstGeom>
            <a:noFill/>
            <a:ln/>
          </p:spPr>
          <p:txBody>
            <a:bodyPr wrap="none" lIns="0" tIns="0" rIns="0" bIns="0" rtlCol="0" anchor="t"/>
            <a:lstStyle/>
            <a:p>
              <a:pPr marL="0" indent="0" algn="just"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الذكاء الاصطناعي والإعلام</a:t>
              </a:r>
              <a:endParaRPr lang="en-US" dirty="0">
                <a:latin typeface="Alexandria" pitchFamily="2" charset="-78"/>
                <a:cs typeface="Alexandria" pitchFamily="2" charset="-78"/>
              </a:endParaRPr>
            </a:p>
          </p:txBody>
        </p:sp>
        <p:sp>
          <p:nvSpPr>
            <p:cNvPr id="9" name="Shape 4">
              <a:extLst>
                <a:ext uri="{FF2B5EF4-FFF2-40B4-BE49-F238E27FC236}">
                  <a16:creationId xmlns:a16="http://schemas.microsoft.com/office/drawing/2014/main" id="{7AF7DC7A-4CD7-BDF7-6E0A-4CEB106ACD48}"/>
                </a:ext>
              </a:extLst>
            </p:cNvPr>
            <p:cNvSpPr/>
            <p:nvPr/>
          </p:nvSpPr>
          <p:spPr>
            <a:xfrm>
              <a:off x="892969" y="3784163"/>
              <a:ext cx="11540252" cy="11430"/>
            </a:xfrm>
            <a:prstGeom prst="roundRect">
              <a:avLst>
                <a:gd name="adj" fmla="val 729302"/>
              </a:avLst>
            </a:prstGeom>
            <a:solidFill>
              <a:srgbClr val="C8C9CF"/>
            </a:solidFill>
            <a:ln/>
          </p:spPr>
          <p:txBody>
            <a:bodyPr/>
            <a:lstStyle/>
            <a:p>
              <a:pPr algn="just"/>
              <a:endParaRPr lang="en-US">
                <a:latin typeface="Alexandria" pitchFamily="2" charset="-78"/>
                <a:cs typeface="Alexandria" pitchFamily="2" charset="-78"/>
              </a:endParaRPr>
            </a:p>
          </p:txBody>
        </p:sp>
        <p:sp>
          <p:nvSpPr>
            <p:cNvPr id="10" name="Shape 5">
              <a:extLst>
                <a:ext uri="{FF2B5EF4-FFF2-40B4-BE49-F238E27FC236}">
                  <a16:creationId xmlns:a16="http://schemas.microsoft.com/office/drawing/2014/main" id="{99228155-713E-D780-09EB-3CC8D453D1CE}"/>
                </a:ext>
              </a:extLst>
            </p:cNvPr>
            <p:cNvSpPr/>
            <p:nvPr/>
          </p:nvSpPr>
          <p:spPr>
            <a:xfrm>
              <a:off x="11228070" y="3892868"/>
              <a:ext cx="2608540" cy="706874"/>
            </a:xfrm>
            <a:prstGeom prst="roundRect">
              <a:avLst>
                <a:gd name="adj" fmla="val 11793"/>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pic>
          <p:nvPicPr>
            <p:cNvPr id="11" name="Image 1" descr="preencoded.png">
              <a:extLst>
                <a:ext uri="{FF2B5EF4-FFF2-40B4-BE49-F238E27FC236}">
                  <a16:creationId xmlns:a16="http://schemas.microsoft.com/office/drawing/2014/main" id="{DB81312B-01AD-8457-9EAC-1D0BC6B0DA64}"/>
                </a:ext>
              </a:extLst>
            </p:cNvPr>
            <p:cNvPicPr>
              <a:picLocks noChangeAspect="1"/>
            </p:cNvPicPr>
            <p:nvPr/>
          </p:nvPicPr>
          <p:blipFill>
            <a:blip r:embed="rId4"/>
            <a:stretch>
              <a:fillRect/>
            </a:stretch>
          </p:blipFill>
          <p:spPr>
            <a:xfrm>
              <a:off x="12392858" y="4071818"/>
              <a:ext cx="279083" cy="348853"/>
            </a:xfrm>
            <a:prstGeom prst="rect">
              <a:avLst/>
            </a:prstGeom>
          </p:spPr>
        </p:pic>
        <p:sp>
          <p:nvSpPr>
            <p:cNvPr id="12" name="Text 6">
              <a:extLst>
                <a:ext uri="{FF2B5EF4-FFF2-40B4-BE49-F238E27FC236}">
                  <a16:creationId xmlns:a16="http://schemas.microsoft.com/office/drawing/2014/main" id="{183B7DB8-485D-9AE2-1EBE-F8312B563337}"/>
                </a:ext>
              </a:extLst>
            </p:cNvPr>
            <p:cNvSpPr/>
            <p:nvPr/>
          </p:nvSpPr>
          <p:spPr>
            <a:xfrm>
              <a:off x="8489513" y="4091226"/>
              <a:ext cx="2540198" cy="310158"/>
            </a:xfrm>
            <a:prstGeom prst="rect">
              <a:avLst/>
            </a:prstGeom>
            <a:noFill/>
            <a:ln/>
          </p:spPr>
          <p:txBody>
            <a:bodyPr wrap="none" lIns="0" tIns="0" rIns="0" bIns="0" rtlCol="0" anchor="t"/>
            <a:lstStyle/>
            <a:p>
              <a:pPr marL="0" indent="0" algn="just"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الواقع الافتراضي في الإعلام</a:t>
              </a:r>
              <a:endParaRPr lang="en-US"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038B6C69-9C05-9DA1-CFDE-8DCC4F82BBAA}"/>
                </a:ext>
              </a:extLst>
            </p:cNvPr>
            <p:cNvSpPr/>
            <p:nvPr/>
          </p:nvSpPr>
          <p:spPr>
            <a:xfrm>
              <a:off x="892969" y="4590217"/>
              <a:ext cx="10235922" cy="11430"/>
            </a:xfrm>
            <a:prstGeom prst="roundRect">
              <a:avLst>
                <a:gd name="adj" fmla="val 729302"/>
              </a:avLst>
            </a:prstGeom>
            <a:solidFill>
              <a:srgbClr val="C8C9CF"/>
            </a:solidFill>
            <a:ln/>
          </p:spPr>
          <p:txBody>
            <a:bodyPr/>
            <a:lstStyle/>
            <a:p>
              <a:pPr algn="just"/>
              <a:endParaRPr lang="en-US">
                <a:latin typeface="Alexandria" pitchFamily="2" charset="-78"/>
                <a:cs typeface="Alexandria" pitchFamily="2" charset="-78"/>
              </a:endParaRPr>
            </a:p>
          </p:txBody>
        </p:sp>
        <p:sp>
          <p:nvSpPr>
            <p:cNvPr id="14" name="Shape 8">
              <a:extLst>
                <a:ext uri="{FF2B5EF4-FFF2-40B4-BE49-F238E27FC236}">
                  <a16:creationId xmlns:a16="http://schemas.microsoft.com/office/drawing/2014/main" id="{75D2E1D4-7A43-B018-39A6-496D795F31C1}"/>
                </a:ext>
              </a:extLst>
            </p:cNvPr>
            <p:cNvSpPr/>
            <p:nvPr/>
          </p:nvSpPr>
          <p:spPr>
            <a:xfrm>
              <a:off x="9923859" y="4698921"/>
              <a:ext cx="3912751" cy="706874"/>
            </a:xfrm>
            <a:prstGeom prst="roundRect">
              <a:avLst>
                <a:gd name="adj" fmla="val 11793"/>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pic>
          <p:nvPicPr>
            <p:cNvPr id="15" name="Image 2" descr="preencoded.png">
              <a:extLst>
                <a:ext uri="{FF2B5EF4-FFF2-40B4-BE49-F238E27FC236}">
                  <a16:creationId xmlns:a16="http://schemas.microsoft.com/office/drawing/2014/main" id="{8CED2FEB-ED08-2014-5678-1951B695B1C2}"/>
                </a:ext>
              </a:extLst>
            </p:cNvPr>
            <p:cNvPicPr>
              <a:picLocks noChangeAspect="1"/>
            </p:cNvPicPr>
            <p:nvPr/>
          </p:nvPicPr>
          <p:blipFill>
            <a:blip r:embed="rId5"/>
            <a:stretch>
              <a:fillRect/>
            </a:stretch>
          </p:blipFill>
          <p:spPr>
            <a:xfrm>
              <a:off x="11740753" y="4877872"/>
              <a:ext cx="279083" cy="348853"/>
            </a:xfrm>
            <a:prstGeom prst="rect">
              <a:avLst/>
            </a:prstGeom>
          </p:spPr>
        </p:pic>
        <p:sp>
          <p:nvSpPr>
            <p:cNvPr id="16" name="Text 9">
              <a:extLst>
                <a:ext uri="{FF2B5EF4-FFF2-40B4-BE49-F238E27FC236}">
                  <a16:creationId xmlns:a16="http://schemas.microsoft.com/office/drawing/2014/main" id="{723671A2-81D0-1B47-D64C-B3281E80BD96}"/>
                </a:ext>
              </a:extLst>
            </p:cNvPr>
            <p:cNvSpPr/>
            <p:nvPr/>
          </p:nvSpPr>
          <p:spPr>
            <a:xfrm>
              <a:off x="6784062" y="4897279"/>
              <a:ext cx="2941439" cy="310158"/>
            </a:xfrm>
            <a:prstGeom prst="rect">
              <a:avLst/>
            </a:prstGeom>
            <a:noFill/>
            <a:ln/>
          </p:spPr>
          <p:txBody>
            <a:bodyPr wrap="none" lIns="0" tIns="0" rIns="0" bIns="0" rtlCol="0" anchor="t"/>
            <a:lstStyle/>
            <a:p>
              <a:pPr marL="0" indent="0" algn="just"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تأثير وسائل التواصل الاجتماعي</a:t>
              </a:r>
              <a:endParaRPr lang="en-US"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18AF30E1-D228-FE00-9B63-93030B81801C}"/>
                </a:ext>
              </a:extLst>
            </p:cNvPr>
            <p:cNvSpPr/>
            <p:nvPr/>
          </p:nvSpPr>
          <p:spPr>
            <a:xfrm>
              <a:off x="892969" y="5396270"/>
              <a:ext cx="8931712" cy="11430"/>
            </a:xfrm>
            <a:prstGeom prst="roundRect">
              <a:avLst>
                <a:gd name="adj" fmla="val 729302"/>
              </a:avLst>
            </a:prstGeom>
            <a:solidFill>
              <a:srgbClr val="C8C9CF"/>
            </a:solidFill>
            <a:ln/>
          </p:spPr>
          <p:txBody>
            <a:bodyPr/>
            <a:lstStyle/>
            <a:p>
              <a:pPr algn="just"/>
              <a:endParaRPr lang="en-US">
                <a:latin typeface="Alexandria" pitchFamily="2" charset="-78"/>
                <a:cs typeface="Alexandria" pitchFamily="2" charset="-78"/>
              </a:endParaRPr>
            </a:p>
          </p:txBody>
        </p:sp>
        <p:sp>
          <p:nvSpPr>
            <p:cNvPr id="19" name="Shape 11">
              <a:extLst>
                <a:ext uri="{FF2B5EF4-FFF2-40B4-BE49-F238E27FC236}">
                  <a16:creationId xmlns:a16="http://schemas.microsoft.com/office/drawing/2014/main" id="{523E676D-6AE9-1FFF-EA2F-01D7B5CE3EFE}"/>
                </a:ext>
              </a:extLst>
            </p:cNvPr>
            <p:cNvSpPr/>
            <p:nvPr/>
          </p:nvSpPr>
          <p:spPr>
            <a:xfrm>
              <a:off x="8619530" y="5504974"/>
              <a:ext cx="5217081" cy="706874"/>
            </a:xfrm>
            <a:prstGeom prst="roundRect">
              <a:avLst>
                <a:gd name="adj" fmla="val 11793"/>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pic>
          <p:nvPicPr>
            <p:cNvPr id="20" name="Image 3" descr="preencoded.png">
              <a:extLst>
                <a:ext uri="{FF2B5EF4-FFF2-40B4-BE49-F238E27FC236}">
                  <a16:creationId xmlns:a16="http://schemas.microsoft.com/office/drawing/2014/main" id="{530B4B49-4074-D4D3-76E7-867D421ECAE0}"/>
                </a:ext>
              </a:extLst>
            </p:cNvPr>
            <p:cNvPicPr>
              <a:picLocks noChangeAspect="1"/>
            </p:cNvPicPr>
            <p:nvPr/>
          </p:nvPicPr>
          <p:blipFill>
            <a:blip r:embed="rId6"/>
            <a:stretch>
              <a:fillRect/>
            </a:stretch>
          </p:blipFill>
          <p:spPr>
            <a:xfrm>
              <a:off x="11088529" y="5683925"/>
              <a:ext cx="279083" cy="348853"/>
            </a:xfrm>
            <a:prstGeom prst="rect">
              <a:avLst/>
            </a:prstGeom>
          </p:spPr>
        </p:pic>
        <p:sp>
          <p:nvSpPr>
            <p:cNvPr id="21" name="Text 12">
              <a:extLst>
                <a:ext uri="{FF2B5EF4-FFF2-40B4-BE49-F238E27FC236}">
                  <a16:creationId xmlns:a16="http://schemas.microsoft.com/office/drawing/2014/main" id="{0A282C25-6775-ACE0-1A39-3FB8D13F1F04}"/>
                </a:ext>
              </a:extLst>
            </p:cNvPr>
            <p:cNvSpPr/>
            <p:nvPr/>
          </p:nvSpPr>
          <p:spPr>
            <a:xfrm>
              <a:off x="5799892" y="5703332"/>
              <a:ext cx="2621280" cy="310158"/>
            </a:xfrm>
            <a:prstGeom prst="rect">
              <a:avLst/>
            </a:prstGeom>
            <a:noFill/>
            <a:ln/>
          </p:spPr>
          <p:txBody>
            <a:bodyPr wrap="none" lIns="0" tIns="0" rIns="0" bIns="0" rtlCol="0" anchor="t"/>
            <a:lstStyle/>
            <a:p>
              <a:pPr marL="0" indent="0" algn="just" rtl="1">
                <a:lnSpc>
                  <a:spcPts val="2400"/>
                </a:lnSpc>
                <a:buNone/>
              </a:pPr>
              <a:r>
                <a:rPr lang="en-US" dirty="0">
                  <a:solidFill>
                    <a:srgbClr val="5B5F71"/>
                  </a:solidFill>
                  <a:latin typeface="Alexandria" pitchFamily="2" charset="-78"/>
                  <a:ea typeface="Instrument Sans Semi Bold" pitchFamily="34" charset="-122"/>
                  <a:cs typeface="Alexandria" pitchFamily="2" charset="-78"/>
                </a:rPr>
                <a:t>مكافحة المعلومات المضللة</a:t>
              </a:r>
              <a:endParaRPr lang="en-US" dirty="0">
                <a:latin typeface="Alexandria" pitchFamily="2" charset="-78"/>
                <a:cs typeface="Alexandria" pitchFamily="2" charset="-78"/>
              </a:endParaRPr>
            </a:p>
          </p:txBody>
        </p:sp>
        <p:sp>
          <p:nvSpPr>
            <p:cNvPr id="22" name="Shape 13">
              <a:extLst>
                <a:ext uri="{FF2B5EF4-FFF2-40B4-BE49-F238E27FC236}">
                  <a16:creationId xmlns:a16="http://schemas.microsoft.com/office/drawing/2014/main" id="{10F13D61-71B4-2189-68D4-6D57ABE99AFB}"/>
                </a:ext>
              </a:extLst>
            </p:cNvPr>
            <p:cNvSpPr/>
            <p:nvPr/>
          </p:nvSpPr>
          <p:spPr>
            <a:xfrm>
              <a:off x="892969" y="6202323"/>
              <a:ext cx="7627382" cy="11430"/>
            </a:xfrm>
            <a:prstGeom prst="roundRect">
              <a:avLst>
                <a:gd name="adj" fmla="val 729302"/>
              </a:avLst>
            </a:prstGeom>
            <a:solidFill>
              <a:srgbClr val="C8C9CF"/>
            </a:solidFill>
            <a:ln/>
          </p:spPr>
          <p:txBody>
            <a:bodyPr/>
            <a:lstStyle/>
            <a:p>
              <a:pPr algn="just"/>
              <a:endParaRPr lang="en-US">
                <a:latin typeface="Alexandria" pitchFamily="2" charset="-78"/>
                <a:cs typeface="Alexandria" pitchFamily="2" charset="-78"/>
              </a:endParaRPr>
            </a:p>
          </p:txBody>
        </p:sp>
        <p:sp>
          <p:nvSpPr>
            <p:cNvPr id="24" name="Shape 14">
              <a:extLst>
                <a:ext uri="{FF2B5EF4-FFF2-40B4-BE49-F238E27FC236}">
                  <a16:creationId xmlns:a16="http://schemas.microsoft.com/office/drawing/2014/main" id="{56F0A860-0250-5A6D-2516-611F44C9EDFA}"/>
                </a:ext>
              </a:extLst>
            </p:cNvPr>
            <p:cNvSpPr/>
            <p:nvPr/>
          </p:nvSpPr>
          <p:spPr>
            <a:xfrm>
              <a:off x="7315200" y="6311027"/>
              <a:ext cx="6521410" cy="706874"/>
            </a:xfrm>
            <a:prstGeom prst="roundRect">
              <a:avLst>
                <a:gd name="adj" fmla="val 11793"/>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pic>
          <p:nvPicPr>
            <p:cNvPr id="26" name="Image 4" descr="preencoded.png">
              <a:extLst>
                <a:ext uri="{FF2B5EF4-FFF2-40B4-BE49-F238E27FC236}">
                  <a16:creationId xmlns:a16="http://schemas.microsoft.com/office/drawing/2014/main" id="{75FE0064-9D1E-62B8-3E38-32C70FFBEA43}"/>
                </a:ext>
              </a:extLst>
            </p:cNvPr>
            <p:cNvPicPr>
              <a:picLocks noChangeAspect="1"/>
            </p:cNvPicPr>
            <p:nvPr/>
          </p:nvPicPr>
          <p:blipFill>
            <a:blip r:embed="rId7"/>
            <a:stretch>
              <a:fillRect/>
            </a:stretch>
          </p:blipFill>
          <p:spPr>
            <a:xfrm>
              <a:off x="10436423" y="6489978"/>
              <a:ext cx="279083" cy="348853"/>
            </a:xfrm>
            <a:prstGeom prst="rect">
              <a:avLst/>
            </a:prstGeom>
          </p:spPr>
        </p:pic>
        <p:sp>
          <p:nvSpPr>
            <p:cNvPr id="27" name="Text 15">
              <a:extLst>
                <a:ext uri="{FF2B5EF4-FFF2-40B4-BE49-F238E27FC236}">
                  <a16:creationId xmlns:a16="http://schemas.microsoft.com/office/drawing/2014/main" id="{A1CC3F1C-0662-FE38-9E4F-81C3DE2A093C}"/>
                </a:ext>
              </a:extLst>
            </p:cNvPr>
            <p:cNvSpPr/>
            <p:nvPr/>
          </p:nvSpPr>
          <p:spPr>
            <a:xfrm>
              <a:off x="4371618" y="6509385"/>
              <a:ext cx="2745224" cy="310158"/>
            </a:xfrm>
            <a:prstGeom prst="rect">
              <a:avLst/>
            </a:prstGeom>
            <a:noFill/>
            <a:ln/>
          </p:spPr>
          <p:txBody>
            <a:bodyPr wrap="none" lIns="0" tIns="0" rIns="0" bIns="0" rtlCol="0" anchor="t"/>
            <a:lstStyle/>
            <a:p>
              <a:pPr marL="0" indent="0" algn="just"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الخصوصية في العصر الرقمي</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29140239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D6659-2766-80D9-EB34-6CB5ED1230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9380DD-F96E-68D7-DB02-B09F6B250737}"/>
              </a:ext>
            </a:extLst>
          </p:cNvPr>
          <p:cNvSpPr/>
          <p:nvPr/>
        </p:nvSpPr>
        <p:spPr>
          <a:xfrm>
            <a:off x="2485572" y="6838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BEC87C-F098-7C4A-A3C1-AEB33233F874}"/>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F721339-8297-7AD1-5A6C-4E7956DB688D}"/>
              </a:ext>
            </a:extLst>
          </p:cNvPr>
          <p:cNvSpPr/>
          <p:nvPr/>
        </p:nvSpPr>
        <p:spPr>
          <a:xfrm>
            <a:off x="360564" y="1250194"/>
            <a:ext cx="11340790" cy="5405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219920-6460-23CD-28A8-34AA25940B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EBF93D2-5472-E13F-F8F2-08D5B53825BB}"/>
              </a:ext>
            </a:extLst>
          </p:cNvPr>
          <p:cNvSpPr txBox="1"/>
          <p:nvPr/>
        </p:nvSpPr>
        <p:spPr>
          <a:xfrm>
            <a:off x="5384188" y="8061"/>
            <a:ext cx="1293542" cy="601383"/>
          </a:xfrm>
          <a:prstGeom prst="rect">
            <a:avLst/>
          </a:prstGeom>
          <a:noFill/>
        </p:spPr>
        <p:txBody>
          <a:bodyPr wrap="square">
            <a:spAutoFit/>
          </a:bodyPr>
          <a:lstStyle/>
          <a:p>
            <a:pPr marL="0" indent="0" algn="r" rtl="1">
              <a:lnSpc>
                <a:spcPts val="4700"/>
              </a:lnSpc>
              <a:buNone/>
            </a:pPr>
            <a:r>
              <a:rPr lang="ar-EG" b="1">
                <a:latin typeface="Alexandria" pitchFamily="2" charset="-78"/>
                <a:ea typeface="Instrument Sans Semi Bold" pitchFamily="34" charset="-122"/>
                <a:cs typeface="Alexandria" pitchFamily="2" charset="-78"/>
              </a:rPr>
              <a:t>خاتمة</a:t>
            </a:r>
          </a:p>
        </p:txBody>
      </p:sp>
      <p:grpSp>
        <p:nvGrpSpPr>
          <p:cNvPr id="2" name="Group 1">
            <a:extLst>
              <a:ext uri="{FF2B5EF4-FFF2-40B4-BE49-F238E27FC236}">
                <a16:creationId xmlns:a16="http://schemas.microsoft.com/office/drawing/2014/main" id="{AC8679F1-237B-3755-17F8-A1599914F479}"/>
              </a:ext>
            </a:extLst>
          </p:cNvPr>
          <p:cNvGrpSpPr/>
          <p:nvPr/>
        </p:nvGrpSpPr>
        <p:grpSpPr>
          <a:xfrm>
            <a:off x="617041" y="1687550"/>
            <a:ext cx="11021130" cy="5062940"/>
            <a:chOff x="6222325" y="827424"/>
            <a:chExt cx="7863721" cy="5555398"/>
          </a:xfrm>
        </p:grpSpPr>
        <p:sp>
          <p:nvSpPr>
            <p:cNvPr id="4" name="Text 1">
              <a:extLst>
                <a:ext uri="{FF2B5EF4-FFF2-40B4-BE49-F238E27FC236}">
                  <a16:creationId xmlns:a16="http://schemas.microsoft.com/office/drawing/2014/main" id="{5E994047-C686-F1C0-CF9D-3A028D9C2541}"/>
                </a:ext>
              </a:extLst>
            </p:cNvPr>
            <p:cNvSpPr/>
            <p:nvPr/>
          </p:nvSpPr>
          <p:spPr>
            <a:xfrm>
              <a:off x="6222325" y="827424"/>
              <a:ext cx="7672149" cy="1306652"/>
            </a:xfrm>
            <a:prstGeom prst="rect">
              <a:avLst/>
            </a:prstGeom>
            <a:noFill/>
            <a:ln/>
          </p:spPr>
          <p:txBody>
            <a:bodyPr wrap="square" lIns="0" tIns="0" rIns="0" bIns="0" rtlCol="0" anchor="t"/>
            <a:lstStyle/>
            <a:p>
              <a:pPr marL="0" indent="0" algn="just" rtl="1">
                <a:lnSpc>
                  <a:spcPts val="2300"/>
                </a:lnSpc>
                <a:buNone/>
              </a:pPr>
              <a:r>
                <a:rPr lang="en-US" dirty="0">
                  <a:solidFill>
                    <a:srgbClr val="5B5F71"/>
                  </a:solidFill>
                  <a:latin typeface="Alexandria" pitchFamily="2" charset="-78"/>
                  <a:ea typeface="Instrument Sans Medium" pitchFamily="34" charset="-122"/>
                  <a:cs typeface="Alexandria" pitchFamily="2" charset="-78"/>
                </a:rPr>
                <a:t>في ختام هذه المحاضرة، نؤكد على أن اختيار الفكرة البحثية المناسبة هو حجر الأساس لأي بحث علمي ناجح. الباحث المبتدئ يجب أن يستثمر الوقت والجهد الكافيين في هذه المرحلة المهمة، مع الاستفادة من التوجيه الأكاديمي والموارد المتاحة.</a:t>
              </a:r>
              <a:endParaRPr lang="en-US" dirty="0">
                <a:latin typeface="Alexandria" pitchFamily="2" charset="-78"/>
                <a:cs typeface="Alexandria" pitchFamily="2" charset="-78"/>
              </a:endParaRPr>
            </a:p>
          </p:txBody>
        </p:sp>
        <p:sp>
          <p:nvSpPr>
            <p:cNvPr id="6" name="Shape 2">
              <a:extLst>
                <a:ext uri="{FF2B5EF4-FFF2-40B4-BE49-F238E27FC236}">
                  <a16:creationId xmlns:a16="http://schemas.microsoft.com/office/drawing/2014/main" id="{950F44E6-4818-12D8-D3D8-75A230654C81}"/>
                </a:ext>
              </a:extLst>
            </p:cNvPr>
            <p:cNvSpPr/>
            <p:nvPr/>
          </p:nvSpPr>
          <p:spPr>
            <a:xfrm>
              <a:off x="6222325" y="2446615"/>
              <a:ext cx="7672149" cy="2151221"/>
            </a:xfrm>
            <a:prstGeom prst="roundRect">
              <a:avLst>
                <a:gd name="adj" fmla="val 20527"/>
              </a:avLst>
            </a:prstGeom>
            <a:solidFill>
              <a:srgbClr val="E2E3E9"/>
            </a:solidFill>
            <a:ln w="7620">
              <a:solidFill>
                <a:srgbClr val="C8C9CF"/>
              </a:solidFill>
              <a:prstDash val="solid"/>
            </a:ln>
          </p:spPr>
          <p:txBody>
            <a:bodyPr/>
            <a:lstStyle/>
            <a:p>
              <a:pPr algn="just"/>
              <a:endParaRPr lang="en-US">
                <a:latin typeface="Alexandria" pitchFamily="2" charset="-78"/>
                <a:cs typeface="Alexandria" pitchFamily="2" charset="-78"/>
              </a:endParaRPr>
            </a:p>
          </p:txBody>
        </p:sp>
        <p:sp>
          <p:nvSpPr>
            <p:cNvPr id="7" name="Text 3">
              <a:extLst>
                <a:ext uri="{FF2B5EF4-FFF2-40B4-BE49-F238E27FC236}">
                  <a16:creationId xmlns:a16="http://schemas.microsoft.com/office/drawing/2014/main" id="{0EC87C88-A95D-EF0A-06CF-A7C2033630A6}"/>
                </a:ext>
              </a:extLst>
            </p:cNvPr>
            <p:cNvSpPr/>
            <p:nvPr/>
          </p:nvSpPr>
          <p:spPr>
            <a:xfrm>
              <a:off x="11403092" y="2638187"/>
              <a:ext cx="2299811" cy="287536"/>
            </a:xfrm>
            <a:prstGeom prst="rect">
              <a:avLst/>
            </a:prstGeom>
            <a:noFill/>
            <a:ln/>
          </p:spPr>
          <p:txBody>
            <a:bodyPr wrap="none" lIns="0" tIns="0" rIns="0" bIns="0" rtlCol="0" anchor="t"/>
            <a:lstStyle/>
            <a:p>
              <a:pPr marL="0" indent="0" algn="just" rtl="1">
                <a:lnSpc>
                  <a:spcPts val="2250"/>
                </a:lnSpc>
                <a:buNone/>
              </a:pPr>
              <a:r>
                <a:rPr lang="en-US" dirty="0">
                  <a:solidFill>
                    <a:srgbClr val="5B5F71"/>
                  </a:solidFill>
                  <a:latin typeface="Alexandria" pitchFamily="2" charset="-78"/>
                  <a:ea typeface="Instrument Sans Semi Bold" pitchFamily="34" charset="-122"/>
                  <a:cs typeface="Alexandria" pitchFamily="2" charset="-78"/>
                </a:rPr>
                <a:t>نصائح للمستقبل</a:t>
              </a:r>
              <a:endParaRPr lang="en-US" dirty="0">
                <a:latin typeface="Alexandria" pitchFamily="2" charset="-78"/>
                <a:cs typeface="Alexandria" pitchFamily="2" charset="-78"/>
              </a:endParaRPr>
            </a:p>
          </p:txBody>
        </p:sp>
        <p:sp>
          <p:nvSpPr>
            <p:cNvPr id="8" name="Text 4">
              <a:extLst>
                <a:ext uri="{FF2B5EF4-FFF2-40B4-BE49-F238E27FC236}">
                  <a16:creationId xmlns:a16="http://schemas.microsoft.com/office/drawing/2014/main" id="{E366DC00-F256-9867-3760-07CD569A5619}"/>
                </a:ext>
              </a:extLst>
            </p:cNvPr>
            <p:cNvSpPr/>
            <p:nvPr/>
          </p:nvSpPr>
          <p:spPr>
            <a:xfrm>
              <a:off x="6413897" y="3036094"/>
              <a:ext cx="7289006" cy="294323"/>
            </a:xfrm>
            <a:prstGeom prst="rect">
              <a:avLst/>
            </a:prstGeom>
            <a:noFill/>
            <a:ln/>
          </p:spPr>
          <p:txBody>
            <a:bodyPr wrap="none" lIns="0" tIns="0" rIns="0" bIns="0" rtlCol="0" anchor="t"/>
            <a:lstStyle/>
            <a:p>
              <a:pPr marL="342900" indent="-342900" algn="just" rtl="1">
                <a:lnSpc>
                  <a:spcPts val="2300"/>
                </a:lnSpc>
                <a:buSzPct val="100000"/>
                <a:buChar char="•"/>
              </a:pPr>
              <a:r>
                <a:rPr lang="en-US" dirty="0">
                  <a:solidFill>
                    <a:srgbClr val="5B5F71"/>
                  </a:solidFill>
                  <a:latin typeface="Alexandria" pitchFamily="2" charset="-78"/>
                  <a:ea typeface="Instrument Sans Medium" pitchFamily="34" charset="-122"/>
                  <a:cs typeface="Alexandria" pitchFamily="2" charset="-78"/>
                </a:rPr>
                <a:t>ابدأ بالقراءة الواسعة في مجال تخصصك</a:t>
              </a:r>
              <a:endParaRPr lang="en-US" dirty="0">
                <a:latin typeface="Alexandria" pitchFamily="2" charset="-78"/>
                <a:cs typeface="Alexandria" pitchFamily="2" charset="-78"/>
              </a:endParaRPr>
            </a:p>
          </p:txBody>
        </p:sp>
        <p:sp>
          <p:nvSpPr>
            <p:cNvPr id="9" name="Text 5">
              <a:extLst>
                <a:ext uri="{FF2B5EF4-FFF2-40B4-BE49-F238E27FC236}">
                  <a16:creationId xmlns:a16="http://schemas.microsoft.com/office/drawing/2014/main" id="{542FC170-769C-FD63-1CFF-0FEDADB2FA88}"/>
                </a:ext>
              </a:extLst>
            </p:cNvPr>
            <p:cNvSpPr/>
            <p:nvPr/>
          </p:nvSpPr>
          <p:spPr>
            <a:xfrm>
              <a:off x="6413897" y="3394710"/>
              <a:ext cx="7289006" cy="294323"/>
            </a:xfrm>
            <a:prstGeom prst="rect">
              <a:avLst/>
            </a:prstGeom>
            <a:noFill/>
            <a:ln/>
          </p:spPr>
          <p:txBody>
            <a:bodyPr wrap="none" lIns="0" tIns="0" rIns="0" bIns="0" rtlCol="0" anchor="t"/>
            <a:lstStyle/>
            <a:p>
              <a:pPr marL="342900" indent="-342900" algn="just" rtl="1">
                <a:lnSpc>
                  <a:spcPts val="2300"/>
                </a:lnSpc>
                <a:buSzPct val="100000"/>
                <a:buChar char="•"/>
              </a:pPr>
              <a:r>
                <a:rPr lang="en-US" dirty="0">
                  <a:solidFill>
                    <a:srgbClr val="5B5F71"/>
                  </a:solidFill>
                  <a:latin typeface="Alexandria" pitchFamily="2" charset="-78"/>
                  <a:ea typeface="Instrument Sans Medium" pitchFamily="34" charset="-122"/>
                  <a:cs typeface="Alexandria" pitchFamily="2" charset="-78"/>
                </a:rPr>
                <a:t>طور مهاراتك في البحث العلمي باستمرار</a:t>
              </a:r>
              <a:endParaRPr lang="en-US" dirty="0">
                <a:latin typeface="Alexandria" pitchFamily="2" charset="-78"/>
                <a:cs typeface="Alexandria" pitchFamily="2" charset="-78"/>
              </a:endParaRPr>
            </a:p>
          </p:txBody>
        </p:sp>
        <p:sp>
          <p:nvSpPr>
            <p:cNvPr id="10" name="Text 6">
              <a:extLst>
                <a:ext uri="{FF2B5EF4-FFF2-40B4-BE49-F238E27FC236}">
                  <a16:creationId xmlns:a16="http://schemas.microsoft.com/office/drawing/2014/main" id="{6D41608B-08C2-644C-A58A-F306D0A1159A}"/>
                </a:ext>
              </a:extLst>
            </p:cNvPr>
            <p:cNvSpPr/>
            <p:nvPr/>
          </p:nvSpPr>
          <p:spPr>
            <a:xfrm>
              <a:off x="6413897" y="3753326"/>
              <a:ext cx="7289006" cy="294323"/>
            </a:xfrm>
            <a:prstGeom prst="rect">
              <a:avLst/>
            </a:prstGeom>
            <a:noFill/>
            <a:ln/>
          </p:spPr>
          <p:txBody>
            <a:bodyPr wrap="none" lIns="0" tIns="0" rIns="0" bIns="0" rtlCol="0" anchor="t"/>
            <a:lstStyle/>
            <a:p>
              <a:pPr marL="342900" indent="-342900" algn="just" rtl="1">
                <a:lnSpc>
                  <a:spcPts val="2300"/>
                </a:lnSpc>
                <a:buSzPct val="100000"/>
                <a:buChar char="•"/>
              </a:pPr>
              <a:r>
                <a:rPr lang="en-US" dirty="0">
                  <a:solidFill>
                    <a:srgbClr val="5B5F71"/>
                  </a:solidFill>
                  <a:latin typeface="Alexandria" pitchFamily="2" charset="-78"/>
                  <a:ea typeface="Instrument Sans Medium" pitchFamily="34" charset="-122"/>
                  <a:cs typeface="Alexandria" pitchFamily="2" charset="-78"/>
                </a:rPr>
                <a:t>تفاعل مع المجتمع الأكاديمي والمهني</a:t>
              </a:r>
              <a:endParaRPr lang="en-US" dirty="0">
                <a:latin typeface="Alexandria" pitchFamily="2" charset="-78"/>
                <a:cs typeface="Alexandria" pitchFamily="2" charset="-78"/>
              </a:endParaRPr>
            </a:p>
          </p:txBody>
        </p:sp>
        <p:sp>
          <p:nvSpPr>
            <p:cNvPr id="11" name="Text 7">
              <a:extLst>
                <a:ext uri="{FF2B5EF4-FFF2-40B4-BE49-F238E27FC236}">
                  <a16:creationId xmlns:a16="http://schemas.microsoft.com/office/drawing/2014/main" id="{AE289E76-B609-7DAD-2F6A-4284DAE02A1E}"/>
                </a:ext>
              </a:extLst>
            </p:cNvPr>
            <p:cNvSpPr/>
            <p:nvPr/>
          </p:nvSpPr>
          <p:spPr>
            <a:xfrm>
              <a:off x="6413897" y="4111943"/>
              <a:ext cx="7289006" cy="294323"/>
            </a:xfrm>
            <a:prstGeom prst="rect">
              <a:avLst/>
            </a:prstGeom>
            <a:noFill/>
            <a:ln/>
          </p:spPr>
          <p:txBody>
            <a:bodyPr wrap="none" lIns="0" tIns="0" rIns="0" bIns="0" rtlCol="0" anchor="t"/>
            <a:lstStyle/>
            <a:p>
              <a:pPr marL="342900" indent="-342900" algn="just" rtl="1">
                <a:lnSpc>
                  <a:spcPts val="2300"/>
                </a:lnSpc>
                <a:buSzPct val="100000"/>
                <a:buChar char="•"/>
              </a:pPr>
              <a:r>
                <a:rPr lang="en-US" dirty="0">
                  <a:solidFill>
                    <a:srgbClr val="5B5F71"/>
                  </a:solidFill>
                  <a:latin typeface="Alexandria" pitchFamily="2" charset="-78"/>
                  <a:ea typeface="Instrument Sans Medium" pitchFamily="34" charset="-122"/>
                  <a:cs typeface="Alexandria" pitchFamily="2" charset="-78"/>
                </a:rPr>
                <a:t>استثمر في التقنيات الحديثة للبحث</a:t>
              </a:r>
              <a:endParaRPr lang="en-US" dirty="0">
                <a:latin typeface="Alexandria" pitchFamily="2" charset="-78"/>
                <a:cs typeface="Alexandria" pitchFamily="2" charset="-78"/>
              </a:endParaRPr>
            </a:p>
          </p:txBody>
        </p:sp>
        <p:sp>
          <p:nvSpPr>
            <p:cNvPr id="12" name="Text 12">
              <a:extLst>
                <a:ext uri="{FF2B5EF4-FFF2-40B4-BE49-F238E27FC236}">
                  <a16:creationId xmlns:a16="http://schemas.microsoft.com/office/drawing/2014/main" id="{742AC2B5-2304-A700-F875-C4ED4EF4D54C}"/>
                </a:ext>
              </a:extLst>
            </p:cNvPr>
            <p:cNvSpPr/>
            <p:nvPr/>
          </p:nvSpPr>
          <p:spPr>
            <a:xfrm>
              <a:off x="6413897" y="6088499"/>
              <a:ext cx="7289006" cy="294323"/>
            </a:xfrm>
            <a:prstGeom prst="rect">
              <a:avLst/>
            </a:prstGeom>
            <a:noFill/>
            <a:ln/>
          </p:spPr>
          <p:txBody>
            <a:bodyPr wrap="none" lIns="0" tIns="0" rIns="0" bIns="0" rtlCol="0" anchor="t"/>
            <a:lstStyle/>
            <a:p>
              <a:pPr marL="342900" indent="-342900" algn="just" rtl="1">
                <a:lnSpc>
                  <a:spcPts val="2300"/>
                </a:lnSpc>
                <a:buSzPct val="100000"/>
                <a:buChar char="•"/>
              </a:pPr>
              <a:endParaRPr lang="en-US" dirty="0">
                <a:latin typeface="Alexandria" pitchFamily="2" charset="-78"/>
                <a:cs typeface="Alexandria" pitchFamily="2" charset="-78"/>
              </a:endParaRPr>
            </a:p>
          </p:txBody>
        </p:sp>
        <p:sp>
          <p:nvSpPr>
            <p:cNvPr id="13" name="Text 14">
              <a:extLst>
                <a:ext uri="{FF2B5EF4-FFF2-40B4-BE49-F238E27FC236}">
                  <a16:creationId xmlns:a16="http://schemas.microsoft.com/office/drawing/2014/main" id="{A0FFCFAA-ABA3-9EDA-794B-074164B1EDBF}"/>
                </a:ext>
              </a:extLst>
            </p:cNvPr>
            <p:cNvSpPr/>
            <p:nvPr/>
          </p:nvSpPr>
          <p:spPr>
            <a:xfrm>
              <a:off x="6413897" y="5187315"/>
              <a:ext cx="7672149" cy="588645"/>
            </a:xfrm>
            <a:prstGeom prst="rect">
              <a:avLst/>
            </a:prstGeom>
            <a:noFill/>
            <a:ln/>
          </p:spPr>
          <p:txBody>
            <a:bodyPr wrap="square" lIns="0" tIns="0" rIns="0" bIns="0" rtlCol="0" anchor="t"/>
            <a:lstStyle/>
            <a:p>
              <a:pPr marL="0" indent="0" algn="just" rtl="1">
                <a:lnSpc>
                  <a:spcPts val="2300"/>
                </a:lnSpc>
                <a:buNone/>
              </a:pPr>
              <a:r>
                <a:rPr lang="en-US" b="1" dirty="0">
                  <a:solidFill>
                    <a:srgbClr val="5B5F71"/>
                  </a:solidFill>
                  <a:latin typeface="Alexandria" pitchFamily="2" charset="-78"/>
                  <a:ea typeface="Instrument Sans Medium" pitchFamily="34" charset="-122"/>
                  <a:cs typeface="Alexandria" pitchFamily="2" charset="-78"/>
                </a:rPr>
                <a:t>تذكر دائماً:</a:t>
              </a:r>
              <a:r>
                <a:rPr lang="en-US" dirty="0">
                  <a:solidFill>
                    <a:srgbClr val="5B5F71"/>
                  </a:solidFill>
                  <a:latin typeface="Alexandria" pitchFamily="2" charset="-78"/>
                  <a:ea typeface="Instrument Sans Medium" pitchFamily="34" charset="-122"/>
                  <a:cs typeface="Alexandria" pitchFamily="2" charset="-78"/>
                </a:rPr>
                <a:t> البحث العلمي رحلة طويلة من التعلم والاكتشاف، والنجاح فيه يتطلب الصبر والمثابرة والتطوير المستمر للذات والمهارات.</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10432118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3045193"/>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ربحي مصطفي عليان، عثمان محمد غنيم (2000). مناهج وأساليب البحث العلمي- النظرية والتطبيق، ط1، عمان: دار الصفاء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رحيم يونس كرو العزاوي، مقدمة في منهج البحث العلمي، ط1، عمان: دار دجلة، سلسلة المنهل في العلوم التربوية.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سعيد جاسم الأسدي (2008). أخلاقيات البحث العلمي في العلوم الإنسانية والتربوية والاجتماعية، ط2، مؤسسة وارث الثقافية، العراق: قسم الدراسات والبحوث.</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فاطمة عوض صابر، وميرفت علي وخفاجة (2002). أسس ومبادئ البحث العلمي، ط1، مصر: جامعة الإسكندرية، كلية التربية الرياضية، مكتبة الاشعاع الفنية،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1575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2183418"/>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فؤاد علي العاجز (2011). معايير السلوك الأخلاقي لنشر البحوث العلمية لدي أعضاء هيئة التدريس بالجامعة الاسلامية بغزة، مجلة الجامعة الإسلامية، سلسلة الدراسات الإنسانية، عدد: 19، مجلد:1.</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مايسة أحمد النبال، ومدحت عبد الحميد (2010). أخلاقيات البحث العلمي، ط1، القاهرة: دار النهضة العربية للطباعة والنشر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خليفة بركات (2005). مناهج البحث العلمي في التربية وعلم النفس، الكويت: دار القلم.</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شفيق (2011). مناهج البحث العلمي-المفاهيم والمعلومات والأخلاقيات، ط1، القاهرة، مركز تطوير الأداء والتنمية.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8BFFB42-0790-496E-9529-9A47FE625FD4}"/>
</file>

<file path=customXml/itemProps2.xml><?xml version="1.0" encoding="utf-8"?>
<ds:datastoreItem xmlns:ds="http://schemas.openxmlformats.org/officeDocument/2006/customXml" ds:itemID="{0920264A-B4FD-4EBC-8667-1873DE41B70B}"/>
</file>

<file path=customXml/itemProps3.xml><?xml version="1.0" encoding="utf-8"?>
<ds:datastoreItem xmlns:ds="http://schemas.openxmlformats.org/officeDocument/2006/customXml" ds:itemID="{2CF7CB5F-A005-431F-8B28-6EB280D96100}"/>
</file>

<file path=docProps/app.xml><?xml version="1.0" encoding="utf-8"?>
<Properties xmlns="http://schemas.openxmlformats.org/officeDocument/2006/extended-properties" xmlns:vt="http://schemas.openxmlformats.org/officeDocument/2006/docPropsVTypes">
  <Template/>
  <TotalTime>737</TotalTime>
  <Words>4287</Words>
  <Application>Microsoft Office PowerPoint</Application>
  <PresentationFormat>Widescreen</PresentationFormat>
  <Paragraphs>471</Paragraphs>
  <Slides>47</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Alexandria</vt:lpstr>
      <vt:lpstr>Arial</vt:lpstr>
      <vt:lpstr>Calibri</vt:lpstr>
      <vt:lpstr>Calibri Light</vt:lpstr>
      <vt:lpstr>Open Sans</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43</cp:revision>
  <dcterms:created xsi:type="dcterms:W3CDTF">2023-04-29T09:08:00Z</dcterms:created>
  <dcterms:modified xsi:type="dcterms:W3CDTF">2025-09-27T23:13:39Z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