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9"/>
  </p:notesMasterIdLst>
  <p:sldIdLst>
    <p:sldId id="480" r:id="rId5"/>
    <p:sldId id="303" r:id="rId6"/>
    <p:sldId id="510" r:id="rId7"/>
    <p:sldId id="743" r:id="rId8"/>
    <p:sldId id="276" r:id="rId9"/>
    <p:sldId id="511" r:id="rId10"/>
    <p:sldId id="761" r:id="rId11"/>
    <p:sldId id="814" r:id="rId12"/>
    <p:sldId id="762" r:id="rId13"/>
    <p:sldId id="815" r:id="rId14"/>
    <p:sldId id="763" r:id="rId15"/>
    <p:sldId id="816" r:id="rId16"/>
    <p:sldId id="764" r:id="rId17"/>
    <p:sldId id="545" r:id="rId18"/>
    <p:sldId id="765" r:id="rId19"/>
    <p:sldId id="766" r:id="rId20"/>
    <p:sldId id="767" r:id="rId21"/>
    <p:sldId id="768" r:id="rId22"/>
    <p:sldId id="769" r:id="rId23"/>
    <p:sldId id="770" r:id="rId24"/>
    <p:sldId id="771" r:id="rId25"/>
    <p:sldId id="772" r:id="rId26"/>
    <p:sldId id="773" r:id="rId27"/>
    <p:sldId id="745" r:id="rId28"/>
    <p:sldId id="774" r:id="rId29"/>
    <p:sldId id="775" r:id="rId30"/>
    <p:sldId id="817" r:id="rId31"/>
    <p:sldId id="776" r:id="rId32"/>
    <p:sldId id="777" r:id="rId33"/>
    <p:sldId id="778" r:id="rId34"/>
    <p:sldId id="779" r:id="rId35"/>
    <p:sldId id="780" r:id="rId36"/>
    <p:sldId id="781" r:id="rId37"/>
    <p:sldId id="782" r:id="rId38"/>
    <p:sldId id="634" r:id="rId39"/>
    <p:sldId id="783" r:id="rId40"/>
    <p:sldId id="784" r:id="rId41"/>
    <p:sldId id="785" r:id="rId42"/>
    <p:sldId id="787" r:id="rId43"/>
    <p:sldId id="788" r:id="rId44"/>
    <p:sldId id="789" r:id="rId45"/>
    <p:sldId id="790" r:id="rId46"/>
    <p:sldId id="791" r:id="rId47"/>
    <p:sldId id="792" r:id="rId48"/>
    <p:sldId id="793" r:id="rId49"/>
    <p:sldId id="794" r:id="rId50"/>
    <p:sldId id="795" r:id="rId51"/>
    <p:sldId id="796" r:id="rId52"/>
    <p:sldId id="797" r:id="rId53"/>
    <p:sldId id="760" r:id="rId54"/>
    <p:sldId id="828" r:id="rId55"/>
    <p:sldId id="829" r:id="rId56"/>
    <p:sldId id="830" r:id="rId57"/>
    <p:sldId id="831" r:id="rId58"/>
    <p:sldId id="818" r:id="rId59"/>
    <p:sldId id="819" r:id="rId60"/>
    <p:sldId id="820" r:id="rId61"/>
    <p:sldId id="821" r:id="rId62"/>
    <p:sldId id="822" r:id="rId63"/>
    <p:sldId id="824" r:id="rId64"/>
    <p:sldId id="832" r:id="rId65"/>
    <p:sldId id="833" r:id="rId66"/>
    <p:sldId id="757" r:id="rId67"/>
    <p:sldId id="758"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1"/>
            <p14:sldId id="814"/>
            <p14:sldId id="762"/>
            <p14:sldId id="815"/>
            <p14:sldId id="763"/>
            <p14:sldId id="816"/>
            <p14:sldId id="764"/>
            <p14:sldId id="545"/>
            <p14:sldId id="765"/>
            <p14:sldId id="766"/>
            <p14:sldId id="767"/>
            <p14:sldId id="768"/>
            <p14:sldId id="769"/>
            <p14:sldId id="770"/>
            <p14:sldId id="771"/>
            <p14:sldId id="772"/>
            <p14:sldId id="773"/>
            <p14:sldId id="745"/>
            <p14:sldId id="774"/>
            <p14:sldId id="775"/>
            <p14:sldId id="817"/>
            <p14:sldId id="776"/>
            <p14:sldId id="777"/>
            <p14:sldId id="778"/>
            <p14:sldId id="779"/>
            <p14:sldId id="780"/>
            <p14:sldId id="781"/>
            <p14:sldId id="782"/>
            <p14:sldId id="634"/>
            <p14:sldId id="783"/>
            <p14:sldId id="784"/>
            <p14:sldId id="785"/>
            <p14:sldId id="787"/>
            <p14:sldId id="788"/>
            <p14:sldId id="789"/>
            <p14:sldId id="790"/>
            <p14:sldId id="791"/>
            <p14:sldId id="792"/>
            <p14:sldId id="793"/>
            <p14:sldId id="794"/>
            <p14:sldId id="795"/>
            <p14:sldId id="796"/>
            <p14:sldId id="797"/>
            <p14:sldId id="760"/>
            <p14:sldId id="828"/>
            <p14:sldId id="829"/>
            <p14:sldId id="830"/>
            <p14:sldId id="831"/>
            <p14:sldId id="818"/>
            <p14:sldId id="819"/>
            <p14:sldId id="820"/>
            <p14:sldId id="821"/>
            <p14:sldId id="822"/>
            <p14:sldId id="824"/>
            <p14:sldId id="832"/>
            <p14:sldId id="833"/>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80" autoAdjust="0"/>
    <p:restoredTop sz="86357" autoAdjust="0"/>
  </p:normalViewPr>
  <p:slideViewPr>
    <p:cSldViewPr snapToGrid="0">
      <p:cViewPr varScale="1">
        <p:scale>
          <a:sx n="61" d="100"/>
          <a:sy n="61" d="100"/>
        </p:scale>
        <p:origin x="1172" y="52"/>
      </p:cViewPr>
      <p:guideLst>
        <p:guide orient="horz" pos="2160"/>
        <p:guide pos="3840"/>
      </p:guideLst>
    </p:cSldViewPr>
  </p:slideViewPr>
  <p:outlineViewPr>
    <p:cViewPr>
      <p:scale>
        <a:sx n="75" d="100"/>
        <a:sy n="75" d="100"/>
      </p:scale>
      <p:origin x="-48" y="-22000"/>
    </p:cViewPr>
  </p:outlin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87019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2458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53022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55341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51645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93684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755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818052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123638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357637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2434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72652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5538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796588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031161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752364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898157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799281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805009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095172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8954055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473065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262792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1963491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2093712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4391713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778599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7064487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521965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40079882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40489134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21177584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85535036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8910236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56651277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6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08189"/>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في عصر </a:t>
            </a:r>
            <a:r>
              <a:rPr lang="ar-EG" sz="2400" b="1" dirty="0" err="1">
                <a:solidFill>
                  <a:srgbClr val="00B0F0"/>
                </a:solidFill>
                <a:latin typeface="Alexandria" charset="0"/>
                <a:cs typeface="Alexandria" charset="0"/>
              </a:rPr>
              <a:t>الرقمنة</a:t>
            </a:r>
            <a:r>
              <a:rPr lang="ar-EG" sz="2400" b="1" dirty="0">
                <a:solidFill>
                  <a:srgbClr val="00B0F0"/>
                </a:solidFill>
                <a:latin typeface="Alexandria" charset="0"/>
                <a:cs typeface="Alexandria" charset="0"/>
              </a:rPr>
              <a:t> والذكاء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466032"/>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إدارة الأزمات في عصر </a:t>
            </a:r>
            <a:r>
              <a:rPr lang="ar-EG" sz="1600" dirty="0" err="1">
                <a:latin typeface="Alexandria" charset="0"/>
                <a:cs typeface="Alexandria" charset="0"/>
              </a:rPr>
              <a:t>الرقمنة</a:t>
            </a:r>
            <a:r>
              <a:rPr lang="ar-EG" sz="1600" dirty="0">
                <a:latin typeface="Alexandria" charset="0"/>
                <a:cs typeface="Alexandria" charset="0"/>
              </a:rPr>
              <a:t> والذكاء الاصطناعي، بدءًا من فهم الأزمات الرقمية، ودور الذكاء الاصطناعي في إدارة الأزمات، والتحديات التي تواجه استخدام الذكاء الاصطناعي في إدارة الأزمات، واستراتيجيات دمج الذكاء الاصطناعي في خطط إدارة الأزمات، إلى دراسة حالة: إدارة أزمة إلكترونية باستخدام الذكاء الاصطناعي.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899"/>
            <a:ext cx="11301705" cy="217531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385391"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024386"/>
            <a:ext cx="4128422" cy="52682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333001" y="1024386"/>
            <a:ext cx="6458782"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4084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الأزمات الرقمية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الذكاء الاصطناعي في إدارة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20983" y="3708349"/>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التي تواجه استخدام الذكاء الاصطناعي في إدارة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968957" y="431194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استراتيجيات دمج الذكاء الاصطناعي في خطط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47652"/>
          </a:xfrm>
          <a:prstGeom prst="rect">
            <a:avLst/>
          </a:prstGeom>
        </p:spPr>
      </p:pic>
      <p:sp>
        <p:nvSpPr>
          <p:cNvPr id="4" name="TextBox 3">
            <a:extLst>
              <a:ext uri="{FF2B5EF4-FFF2-40B4-BE49-F238E27FC236}">
                <a16:creationId xmlns:a16="http://schemas.microsoft.com/office/drawing/2014/main" id="{3D59FE3A-778A-4B0F-8087-52FE715972D4}"/>
              </a:ext>
            </a:extLst>
          </p:cNvPr>
          <p:cNvSpPr txBox="1"/>
          <p:nvPr/>
        </p:nvSpPr>
        <p:spPr>
          <a:xfrm>
            <a:off x="1169426" y="4939645"/>
            <a:ext cx="794924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الأزمات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48475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2" y="4137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4693" y="1110270"/>
            <a:ext cx="8779172" cy="5262979"/>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1. ت</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عريف الأزمات الرقمية</a:t>
            </a:r>
            <a:endPar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effectLst/>
                <a:latin typeface="Calibri" panose="020F0502020204030204" pitchFamily="34" charset="0"/>
                <a:ea typeface="Calibri" panose="020F0502020204030204" pitchFamily="34" charset="0"/>
                <a:cs typeface="Alexandria" pitchFamily="2" charset="-78"/>
              </a:rPr>
              <a:t>الأزمات الرقمية هي تلك الأزمات التي تنشأ نتيجة لمشاكل تقنية وأحداث مرتبطة </a:t>
            </a:r>
            <a:r>
              <a:rPr lang="ar-SA" kern="100" dirty="0" err="1">
                <a:effectLst/>
                <a:latin typeface="Calibri" panose="020F0502020204030204" pitchFamily="34" charset="0"/>
                <a:ea typeface="Calibri" panose="020F0502020204030204" pitchFamily="34" charset="0"/>
                <a:cs typeface="Alexandria" pitchFamily="2" charset="-78"/>
              </a:rPr>
              <a:t>بالرقمنة</a:t>
            </a:r>
            <a:r>
              <a:rPr lang="ar-SA" kern="100" dirty="0">
                <a:effectLst/>
                <a:latin typeface="Calibri" panose="020F0502020204030204" pitchFamily="34" charset="0"/>
                <a:ea typeface="Calibri" panose="020F0502020204030204" pitchFamily="34" charset="0"/>
                <a:cs typeface="Alexandria" pitchFamily="2" charset="-78"/>
              </a:rPr>
              <a:t> من </a:t>
            </a:r>
            <a:r>
              <a:rPr lang="ar-EG" dirty="0"/>
              <a:t>خلل أو هجوم أو فشل تقني يؤدي إلى تعطّل الأنظمة الإلكترونية، تسريب بيانات، أو إيقاف الخدمات</a:t>
            </a:r>
            <a:r>
              <a:rPr lang="ar-EG" kern="100" dirty="0">
                <a:latin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الأزمات الرقمية لم تعد تقتصر على الأعطال أو الاختراقات التقنية، بل تشمل أيضًا الأزمات الناشئة عن البيئة الرقمية والمعلوماتية مثل</a:t>
            </a:r>
            <a:r>
              <a:rPr lang="en-EG" kern="100" dirty="0">
                <a:latin typeface="Calibri" panose="020F0502020204030204" pitchFamily="34" charset="0"/>
                <a:cs typeface="Alexandria" pitchFamily="2" charset="-78"/>
              </a:rPr>
              <a:t>:</a:t>
            </a: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حملات التضليل المنسقة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التزييف العميق</a:t>
            </a:r>
            <a:r>
              <a:rPr lang="en-GB" kern="100" dirty="0">
                <a:latin typeface="Calibri" panose="020F0502020204030204" pitchFamily="34" charset="0"/>
                <a:cs typeface="Alexandria" pitchFamily="2" charset="-78"/>
              </a:rPr>
              <a:t> (Deepfake)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تسريب/إساءة استخدام المحتوى المولد بالذكاء الاصطناعي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الهجمات على السمعة الرقمية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الأزمات الناتجة عن أخطاء أنظمة الذكاء الاصطناعي</a:t>
            </a:r>
            <a:endParaRPr lang="en-EG" kern="10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4708981"/>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اختراقات البيانات</a:t>
            </a:r>
            <a:r>
              <a:rPr lang="en-GB" b="1" kern="100" dirty="0">
                <a:effectLst/>
                <a:latin typeface="Alexandria" pitchFamily="2" charset="-78"/>
                <a:ea typeface="Calibri" panose="020F0502020204030204" pitchFamily="34" charset="0"/>
                <a:cs typeface="Alexandria" pitchFamily="2" charset="-78"/>
              </a:rPr>
              <a:t>Data Breaches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حدوث تسريب أو سرقة للبيانات الحساسة من نظم المعلومات في المؤسسة.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الهجمات الإلكترونية</a:t>
            </a:r>
            <a:r>
              <a:rPr lang="en-GB" b="1" kern="100" dirty="0">
                <a:effectLst/>
                <a:latin typeface="Alexandria" pitchFamily="2" charset="-78"/>
                <a:ea typeface="Calibri" panose="020F0502020204030204" pitchFamily="34" charset="0"/>
                <a:cs typeface="Alexandria" pitchFamily="2" charset="-78"/>
              </a:rPr>
              <a:t>Cyber Attacks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تشمل هجمات الفدية، والبرامج الخبيثة، وهجمات </a:t>
            </a:r>
            <a:r>
              <a:rPr lang="en-GB" kern="100" dirty="0">
                <a:effectLst/>
                <a:latin typeface="Alexandria" pitchFamily="2" charset="-78"/>
                <a:ea typeface="Calibri" panose="020F0502020204030204" pitchFamily="34" charset="0"/>
                <a:cs typeface="Alexandria" pitchFamily="2" charset="-78"/>
              </a:rPr>
              <a:t>DDoS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التي تهدف إلى تعطيل الخدمات الإلكترونية.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الأعطال التقنية</a:t>
            </a:r>
            <a:r>
              <a:rPr lang="en-GB" b="1" kern="100" dirty="0">
                <a:effectLst/>
                <a:latin typeface="Alexandria" pitchFamily="2" charset="-78"/>
                <a:ea typeface="Calibri" panose="020F0502020204030204" pitchFamily="34" charset="0"/>
                <a:cs typeface="Alexandria" pitchFamily="2" charset="-78"/>
              </a:rPr>
              <a:t>Technical Failures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انقطاع الأنظمة أو فشل في البنية التحتية التقنية التي تدعم العمليات اليومية للمؤسسة.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فقدان البيانات</a:t>
            </a:r>
            <a:r>
              <a:rPr lang="en-GB" b="1" kern="100" dirty="0">
                <a:effectLst/>
                <a:latin typeface="Alexandria" pitchFamily="2" charset="-78"/>
                <a:ea typeface="Calibri" panose="020F0502020204030204" pitchFamily="34" charset="0"/>
                <a:cs typeface="Alexandria" pitchFamily="2" charset="-78"/>
              </a:rPr>
              <a:t>Data Loss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فقدان البيانات بسبب عطل في النظام أو خطأ بشري، والذي يمكن أن يكون له تأثيرات سلبية على استمرارية العمل.</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التضليل الرقمي والمعلومات المضللة</a:t>
            </a:r>
            <a:r>
              <a:rPr lang="en-EG" b="1" kern="100" dirty="0">
                <a:cs typeface="Alexandria" pitchFamily="2" charset="-78"/>
              </a:rPr>
              <a:t> (Disinformation Crises)</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التزييف العميق وانتحال الهوية الرقمية</a:t>
            </a:r>
            <a:r>
              <a:rPr lang="en-EG" b="1" kern="100" dirty="0">
                <a:cs typeface="Alexandria" pitchFamily="2" charset="-78"/>
              </a:rPr>
              <a:t> (Deepfake &amp; Synthetic Identity Crises)</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أخطاء الذكاء الاصطناعي المؤسسي</a:t>
            </a:r>
            <a:r>
              <a:rPr lang="en-EG" b="1" kern="100" dirty="0">
                <a:cs typeface="Alexandria" pitchFamily="2" charset="-78"/>
              </a:rPr>
              <a:t> (AI Failure Crises)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92223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1276055"/>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4" name="Table 3">
            <a:extLst>
              <a:ext uri="{FF2B5EF4-FFF2-40B4-BE49-F238E27FC236}">
                <a16:creationId xmlns:a16="http://schemas.microsoft.com/office/drawing/2014/main" id="{86A951D9-52B1-7824-EF0E-8E380921AB72}"/>
              </a:ext>
            </a:extLst>
          </p:cNvPr>
          <p:cNvGraphicFramePr>
            <a:graphicFrameLocks noGrp="1"/>
          </p:cNvGraphicFramePr>
          <p:nvPr>
            <p:extLst>
              <p:ext uri="{D42A27DB-BD31-4B8C-83A1-F6EECF244321}">
                <p14:modId xmlns:p14="http://schemas.microsoft.com/office/powerpoint/2010/main" val="3082572218"/>
              </p:ext>
            </p:extLst>
          </p:nvPr>
        </p:nvGraphicFramePr>
        <p:xfrm>
          <a:off x="1619250" y="2538254"/>
          <a:ext cx="9734550" cy="3200400"/>
        </p:xfrm>
        <a:graphic>
          <a:graphicData uri="http://schemas.openxmlformats.org/drawingml/2006/table">
            <a:tbl>
              <a:tblPr/>
              <a:tblGrid>
                <a:gridCol w="3244850">
                  <a:extLst>
                    <a:ext uri="{9D8B030D-6E8A-4147-A177-3AD203B41FA5}">
                      <a16:colId xmlns:a16="http://schemas.microsoft.com/office/drawing/2014/main" val="530597996"/>
                    </a:ext>
                  </a:extLst>
                </a:gridCol>
                <a:gridCol w="3244850">
                  <a:extLst>
                    <a:ext uri="{9D8B030D-6E8A-4147-A177-3AD203B41FA5}">
                      <a16:colId xmlns:a16="http://schemas.microsoft.com/office/drawing/2014/main" val="597927784"/>
                    </a:ext>
                  </a:extLst>
                </a:gridCol>
                <a:gridCol w="3244850">
                  <a:extLst>
                    <a:ext uri="{9D8B030D-6E8A-4147-A177-3AD203B41FA5}">
                      <a16:colId xmlns:a16="http://schemas.microsoft.com/office/drawing/2014/main" val="4051196209"/>
                    </a:ext>
                  </a:extLst>
                </a:gridCol>
              </a:tblGrid>
              <a:tr h="0">
                <a:tc>
                  <a:txBody>
                    <a:bodyPr/>
                    <a:lstStyle/>
                    <a:p>
                      <a:pPr algn="ctr" rtl="1"/>
                      <a:r>
                        <a:rPr lang="ar-EG" sz="2000" b="1" dirty="0"/>
                        <a:t>النوع</a:t>
                      </a:r>
                    </a:p>
                  </a:txBody>
                  <a:tcPr anchor="ctr">
                    <a:lnL>
                      <a:noFill/>
                    </a:lnL>
                    <a:lnR>
                      <a:noFill/>
                    </a:lnR>
                    <a:lnT>
                      <a:noFill/>
                    </a:lnT>
                    <a:lnB>
                      <a:noFill/>
                    </a:lnB>
                  </a:tcPr>
                </a:tc>
                <a:tc>
                  <a:txBody>
                    <a:bodyPr/>
                    <a:lstStyle/>
                    <a:p>
                      <a:pPr algn="ctr" rtl="1"/>
                      <a:r>
                        <a:rPr lang="ar-EG" sz="2000" b="1" dirty="0"/>
                        <a:t>الشرح المختصر</a:t>
                      </a:r>
                    </a:p>
                  </a:txBody>
                  <a:tcPr anchor="ctr">
                    <a:lnL>
                      <a:noFill/>
                    </a:lnL>
                    <a:lnR>
                      <a:noFill/>
                    </a:lnR>
                    <a:lnT>
                      <a:noFill/>
                    </a:lnT>
                    <a:lnB>
                      <a:noFill/>
                    </a:lnB>
                  </a:tcPr>
                </a:tc>
                <a:tc>
                  <a:txBody>
                    <a:bodyPr/>
                    <a:lstStyle/>
                    <a:p>
                      <a:pPr algn="ctr" rtl="1"/>
                      <a:r>
                        <a:rPr lang="ar-EG" sz="2000" b="1" dirty="0"/>
                        <a:t>مثال من الواقع</a:t>
                      </a:r>
                    </a:p>
                  </a:txBody>
                  <a:tcPr anchor="ctr">
                    <a:lnL>
                      <a:noFill/>
                    </a:lnL>
                    <a:lnR>
                      <a:noFill/>
                    </a:lnR>
                    <a:lnT>
                      <a:noFill/>
                    </a:lnT>
                    <a:lnB>
                      <a:noFill/>
                    </a:lnB>
                  </a:tcPr>
                </a:tc>
                <a:extLst>
                  <a:ext uri="{0D108BD9-81ED-4DB2-BD59-A6C34878D82A}">
                    <a16:rowId xmlns:a16="http://schemas.microsoft.com/office/drawing/2014/main" val="3000687661"/>
                  </a:ext>
                </a:extLst>
              </a:tr>
              <a:tr h="0">
                <a:tc>
                  <a:txBody>
                    <a:bodyPr/>
                    <a:lstStyle/>
                    <a:p>
                      <a:pPr algn="ctr" rtl="1"/>
                      <a:r>
                        <a:rPr lang="ar-EG" sz="2000"/>
                        <a:t>اختراق البيانات</a:t>
                      </a:r>
                    </a:p>
                  </a:txBody>
                  <a:tcPr anchor="ctr">
                    <a:lnL>
                      <a:noFill/>
                    </a:lnL>
                    <a:lnR>
                      <a:noFill/>
                    </a:lnR>
                    <a:lnT>
                      <a:noFill/>
                    </a:lnT>
                    <a:lnB>
                      <a:noFill/>
                    </a:lnB>
                  </a:tcPr>
                </a:tc>
                <a:tc>
                  <a:txBody>
                    <a:bodyPr/>
                    <a:lstStyle/>
                    <a:p>
                      <a:pPr algn="ctr" rtl="1"/>
                      <a:r>
                        <a:rPr lang="ar-EG" sz="2000" dirty="0"/>
                        <a:t>وصول غير قانوني لمعلومات حساسة</a:t>
                      </a:r>
                    </a:p>
                  </a:txBody>
                  <a:tcPr anchor="ctr">
                    <a:lnL>
                      <a:noFill/>
                    </a:lnL>
                    <a:lnR>
                      <a:noFill/>
                    </a:lnR>
                    <a:lnT>
                      <a:noFill/>
                    </a:lnT>
                    <a:lnB>
                      <a:noFill/>
                    </a:lnB>
                  </a:tcPr>
                </a:tc>
                <a:tc>
                  <a:txBody>
                    <a:bodyPr/>
                    <a:lstStyle/>
                    <a:p>
                      <a:pPr algn="ctr" rtl="1"/>
                      <a:r>
                        <a:rPr lang="ar-EG" sz="2000"/>
                        <a:t>تسريب بيانات بطاقات العملاء لدى </a:t>
                      </a:r>
                      <a:r>
                        <a:rPr lang="en-US" sz="2000"/>
                        <a:t>BankFirst </a:t>
                      </a:r>
                      <a:r>
                        <a:rPr lang="ar-EG" sz="2000"/>
                        <a:t>في الإمارات 2024</a:t>
                      </a:r>
                    </a:p>
                  </a:txBody>
                  <a:tcPr anchor="ctr">
                    <a:lnL>
                      <a:noFill/>
                    </a:lnL>
                    <a:lnR>
                      <a:noFill/>
                    </a:lnR>
                    <a:lnT>
                      <a:noFill/>
                    </a:lnT>
                    <a:lnB>
                      <a:noFill/>
                    </a:lnB>
                  </a:tcPr>
                </a:tc>
                <a:extLst>
                  <a:ext uri="{0D108BD9-81ED-4DB2-BD59-A6C34878D82A}">
                    <a16:rowId xmlns:a16="http://schemas.microsoft.com/office/drawing/2014/main" val="875729399"/>
                  </a:ext>
                </a:extLst>
              </a:tr>
              <a:tr h="0">
                <a:tc>
                  <a:txBody>
                    <a:bodyPr/>
                    <a:lstStyle/>
                    <a:p>
                      <a:pPr algn="ctr" rtl="1"/>
                      <a:r>
                        <a:rPr lang="ar-EG" sz="2000"/>
                        <a:t>هجمات إلكترونية</a:t>
                      </a:r>
                    </a:p>
                  </a:txBody>
                  <a:tcPr anchor="ctr">
                    <a:lnL>
                      <a:noFill/>
                    </a:lnL>
                    <a:lnR>
                      <a:noFill/>
                    </a:lnR>
                    <a:lnT>
                      <a:noFill/>
                    </a:lnT>
                    <a:lnB>
                      <a:noFill/>
                    </a:lnB>
                  </a:tcPr>
                </a:tc>
                <a:tc>
                  <a:txBody>
                    <a:bodyPr/>
                    <a:lstStyle/>
                    <a:p>
                      <a:pPr algn="ctr" rtl="1"/>
                      <a:r>
                        <a:rPr lang="ar-EG" sz="2000"/>
                        <a:t>إيقاف خدمات أو ابتزاز مالي</a:t>
                      </a:r>
                    </a:p>
                  </a:txBody>
                  <a:tcPr anchor="ctr">
                    <a:lnL>
                      <a:noFill/>
                    </a:lnL>
                    <a:lnR>
                      <a:noFill/>
                    </a:lnR>
                    <a:lnT>
                      <a:noFill/>
                    </a:lnT>
                    <a:lnB>
                      <a:noFill/>
                    </a:lnB>
                  </a:tcPr>
                </a:tc>
                <a:tc>
                  <a:txBody>
                    <a:bodyPr/>
                    <a:lstStyle/>
                    <a:p>
                      <a:pPr algn="ctr" rtl="1"/>
                      <a:r>
                        <a:rPr lang="ar-EG" sz="2000"/>
                        <a:t>هجوم فدية على مستشفى السلطان قابوس في عُمان 2024</a:t>
                      </a:r>
                    </a:p>
                  </a:txBody>
                  <a:tcPr anchor="ctr">
                    <a:lnL>
                      <a:noFill/>
                    </a:lnL>
                    <a:lnR>
                      <a:noFill/>
                    </a:lnR>
                    <a:lnT>
                      <a:noFill/>
                    </a:lnT>
                    <a:lnB>
                      <a:noFill/>
                    </a:lnB>
                  </a:tcPr>
                </a:tc>
                <a:extLst>
                  <a:ext uri="{0D108BD9-81ED-4DB2-BD59-A6C34878D82A}">
                    <a16:rowId xmlns:a16="http://schemas.microsoft.com/office/drawing/2014/main" val="1486754031"/>
                  </a:ext>
                </a:extLst>
              </a:tr>
              <a:tr h="0">
                <a:tc>
                  <a:txBody>
                    <a:bodyPr/>
                    <a:lstStyle/>
                    <a:p>
                      <a:pPr algn="ctr" rtl="1"/>
                      <a:r>
                        <a:rPr lang="ar-EG" sz="2000"/>
                        <a:t>أعطال تقنية</a:t>
                      </a:r>
                    </a:p>
                  </a:txBody>
                  <a:tcPr anchor="ctr">
                    <a:lnL>
                      <a:noFill/>
                    </a:lnL>
                    <a:lnR>
                      <a:noFill/>
                    </a:lnR>
                    <a:lnT>
                      <a:noFill/>
                    </a:lnT>
                    <a:lnB>
                      <a:noFill/>
                    </a:lnB>
                  </a:tcPr>
                </a:tc>
                <a:tc>
                  <a:txBody>
                    <a:bodyPr/>
                    <a:lstStyle/>
                    <a:p>
                      <a:pPr algn="ctr" rtl="1"/>
                      <a:r>
                        <a:rPr lang="ar-EG" sz="2000"/>
                        <a:t>خلل في الأنظمة يؤدي لتعطيل العمليات</a:t>
                      </a:r>
                    </a:p>
                  </a:txBody>
                  <a:tcPr anchor="ctr">
                    <a:lnL>
                      <a:noFill/>
                    </a:lnL>
                    <a:lnR>
                      <a:noFill/>
                    </a:lnR>
                    <a:lnT>
                      <a:noFill/>
                    </a:lnT>
                    <a:lnB>
                      <a:noFill/>
                    </a:lnB>
                  </a:tcPr>
                </a:tc>
                <a:tc>
                  <a:txBody>
                    <a:bodyPr/>
                    <a:lstStyle/>
                    <a:p>
                      <a:pPr algn="ctr" rtl="1"/>
                      <a:r>
                        <a:rPr lang="ar-EG" sz="2000"/>
                        <a:t>توقف خدمات </a:t>
                      </a:r>
                      <a:r>
                        <a:rPr lang="en-US" sz="2000"/>
                        <a:t>Flynas </a:t>
                      </a:r>
                      <a:r>
                        <a:rPr lang="ar-EG" sz="2000"/>
                        <a:t>في السعودية بعد خلل في نظام الحجز 2025</a:t>
                      </a:r>
                    </a:p>
                  </a:txBody>
                  <a:tcPr anchor="ctr">
                    <a:lnL>
                      <a:noFill/>
                    </a:lnL>
                    <a:lnR>
                      <a:noFill/>
                    </a:lnR>
                    <a:lnT>
                      <a:noFill/>
                    </a:lnT>
                    <a:lnB>
                      <a:noFill/>
                    </a:lnB>
                  </a:tcPr>
                </a:tc>
                <a:extLst>
                  <a:ext uri="{0D108BD9-81ED-4DB2-BD59-A6C34878D82A}">
                    <a16:rowId xmlns:a16="http://schemas.microsoft.com/office/drawing/2014/main" val="3715688396"/>
                  </a:ext>
                </a:extLst>
              </a:tr>
              <a:tr h="0">
                <a:tc>
                  <a:txBody>
                    <a:bodyPr/>
                    <a:lstStyle/>
                    <a:p>
                      <a:pPr algn="ctr" rtl="1"/>
                      <a:r>
                        <a:rPr lang="ar-EG" sz="2000"/>
                        <a:t>فقدان البيانات</a:t>
                      </a:r>
                    </a:p>
                  </a:txBody>
                  <a:tcPr anchor="ctr">
                    <a:lnL>
                      <a:noFill/>
                    </a:lnL>
                    <a:lnR>
                      <a:noFill/>
                    </a:lnR>
                    <a:lnT>
                      <a:noFill/>
                    </a:lnT>
                    <a:lnB>
                      <a:noFill/>
                    </a:lnB>
                  </a:tcPr>
                </a:tc>
                <a:tc>
                  <a:txBody>
                    <a:bodyPr/>
                    <a:lstStyle/>
                    <a:p>
                      <a:pPr algn="ctr" rtl="1"/>
                      <a:r>
                        <a:rPr lang="ar-EG" sz="2000"/>
                        <a:t>ضياع ملفات مهمة</a:t>
                      </a:r>
                    </a:p>
                  </a:txBody>
                  <a:tcPr anchor="ctr">
                    <a:lnL>
                      <a:noFill/>
                    </a:lnL>
                    <a:lnR>
                      <a:noFill/>
                    </a:lnR>
                    <a:lnT>
                      <a:noFill/>
                    </a:lnT>
                    <a:lnB>
                      <a:noFill/>
                    </a:lnB>
                  </a:tcPr>
                </a:tc>
                <a:tc>
                  <a:txBody>
                    <a:bodyPr/>
                    <a:lstStyle/>
                    <a:p>
                      <a:pPr algn="ctr" rtl="1"/>
                      <a:r>
                        <a:rPr lang="ar-EG" sz="2000" dirty="0"/>
                        <a:t>تعطل خادم بلدية الإسكندرية 2024 بسبب حريق أدى لفقد سجلات رقمية</a:t>
                      </a:r>
                    </a:p>
                  </a:txBody>
                  <a:tcPr anchor="ctr">
                    <a:lnL>
                      <a:noFill/>
                    </a:lnL>
                    <a:lnR>
                      <a:noFill/>
                    </a:lnR>
                    <a:lnT>
                      <a:noFill/>
                    </a:lnT>
                    <a:lnB>
                      <a:noFill/>
                    </a:lnB>
                  </a:tcPr>
                </a:tc>
                <a:extLst>
                  <a:ext uri="{0D108BD9-81ED-4DB2-BD59-A6C34878D82A}">
                    <a16:rowId xmlns:a16="http://schemas.microsoft.com/office/drawing/2014/main" val="1985508805"/>
                  </a:ext>
                </a:extLst>
              </a:tr>
            </a:tbl>
          </a:graphicData>
        </a:graphic>
      </p:graphicFrame>
    </p:spTree>
    <p:extLst>
      <p:ext uri="{BB962C8B-B14F-4D97-AF65-F5344CB8AC3E}">
        <p14:creationId xmlns:p14="http://schemas.microsoft.com/office/powerpoint/2010/main" val="2104947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سرعة الانتشار: </a:t>
            </a:r>
            <a:r>
              <a:rPr lang="ar-SA" kern="100" dirty="0">
                <a:effectLst/>
                <a:latin typeface="Alexandria" pitchFamily="2" charset="-78"/>
                <a:ea typeface="Calibri" panose="020F0502020204030204" pitchFamily="34" charset="0"/>
                <a:cs typeface="Alexandria" pitchFamily="2" charset="-78"/>
              </a:rPr>
              <a:t>الأزمات الرقمية تنتشر بسرعة كبيرة، خاصة إذا تم استغلال وسائل التواصل الاجتماعي لنشر المعلومات، مما يجعل السيطرة عليها أكثر تحديًا.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تأثيرها على الأعمال: </a:t>
            </a:r>
            <a:r>
              <a:rPr lang="ar-SA" kern="100" dirty="0">
                <a:effectLst/>
                <a:latin typeface="Alexandria" pitchFamily="2" charset="-78"/>
                <a:ea typeface="Calibri" panose="020F0502020204030204" pitchFamily="34" charset="0"/>
                <a:cs typeface="Alexandria" pitchFamily="2" charset="-78"/>
              </a:rPr>
              <a:t>الأزمات الرقمية يمكن أن تؤدي إلى خسائر مالية كبيرة، تقويض الثقة مع العملاء، وتعرض المؤسسة للمساءلة القانونية.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البنية التحتية التقنية: </a:t>
            </a:r>
            <a:r>
              <a:rPr lang="ar-SA" kern="100" dirty="0">
                <a:effectLst/>
                <a:latin typeface="Alexandria" pitchFamily="2" charset="-78"/>
                <a:ea typeface="Calibri" panose="020F0502020204030204" pitchFamily="34" charset="0"/>
                <a:cs typeface="Alexandria" pitchFamily="2" charset="-78"/>
              </a:rPr>
              <a:t>تتطلب الأزمات الرقمية استجابة تقنية محددة مثل استعادة البيانات، تعزيز الأمن </a:t>
            </a:r>
            <a:r>
              <a:rPr lang="ar-SA" kern="100" dirty="0" err="1">
                <a:effectLst/>
                <a:latin typeface="Alexandria" pitchFamily="2" charset="-78"/>
                <a:ea typeface="Calibri" panose="020F0502020204030204" pitchFamily="34" charset="0"/>
                <a:cs typeface="Alexandria" pitchFamily="2" charset="-78"/>
              </a:rPr>
              <a:t>السيبراني</a:t>
            </a:r>
            <a:r>
              <a:rPr lang="ar-SA" kern="100" dirty="0">
                <a:effectLst/>
                <a:latin typeface="Alexandria" pitchFamily="2" charset="-78"/>
                <a:ea typeface="Calibri" panose="020F0502020204030204" pitchFamily="34" charset="0"/>
                <a:cs typeface="Alexandria" pitchFamily="2" charset="-78"/>
              </a:rPr>
              <a:t>، أو إصلاح الأنظمة المعطلة.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2069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1286378"/>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11" name="Table 10">
            <a:extLst>
              <a:ext uri="{FF2B5EF4-FFF2-40B4-BE49-F238E27FC236}">
                <a16:creationId xmlns:a16="http://schemas.microsoft.com/office/drawing/2014/main" id="{97C11DA3-EB1B-EA2C-6AA6-D8A86035386C}"/>
              </a:ext>
            </a:extLst>
          </p:cNvPr>
          <p:cNvGraphicFramePr>
            <a:graphicFrameLocks noGrp="1"/>
          </p:cNvGraphicFramePr>
          <p:nvPr>
            <p:extLst>
              <p:ext uri="{D42A27DB-BD31-4B8C-83A1-F6EECF244321}">
                <p14:modId xmlns:p14="http://schemas.microsoft.com/office/powerpoint/2010/main" val="484187841"/>
              </p:ext>
            </p:extLst>
          </p:nvPr>
        </p:nvGraphicFramePr>
        <p:xfrm>
          <a:off x="838200" y="2858294"/>
          <a:ext cx="10515600" cy="2499360"/>
        </p:xfrm>
        <a:graphic>
          <a:graphicData uri="http://schemas.openxmlformats.org/drawingml/2006/table">
            <a:tbl>
              <a:tblPr/>
              <a:tblGrid>
                <a:gridCol w="3505200">
                  <a:extLst>
                    <a:ext uri="{9D8B030D-6E8A-4147-A177-3AD203B41FA5}">
                      <a16:colId xmlns:a16="http://schemas.microsoft.com/office/drawing/2014/main" val="2082389525"/>
                    </a:ext>
                  </a:extLst>
                </a:gridCol>
                <a:gridCol w="3505200">
                  <a:extLst>
                    <a:ext uri="{9D8B030D-6E8A-4147-A177-3AD203B41FA5}">
                      <a16:colId xmlns:a16="http://schemas.microsoft.com/office/drawing/2014/main" val="237093995"/>
                    </a:ext>
                  </a:extLst>
                </a:gridCol>
                <a:gridCol w="3505200">
                  <a:extLst>
                    <a:ext uri="{9D8B030D-6E8A-4147-A177-3AD203B41FA5}">
                      <a16:colId xmlns:a16="http://schemas.microsoft.com/office/drawing/2014/main" val="50091939"/>
                    </a:ext>
                  </a:extLst>
                </a:gridCol>
              </a:tblGrid>
              <a:tr h="0">
                <a:tc>
                  <a:txBody>
                    <a:bodyPr/>
                    <a:lstStyle/>
                    <a:p>
                      <a:pPr algn="ctr"/>
                      <a:r>
                        <a:rPr lang="ar-EG" sz="2000" b="1" dirty="0"/>
                        <a:t>العنصر</a:t>
                      </a:r>
                    </a:p>
                  </a:txBody>
                  <a:tcPr anchor="ctr">
                    <a:lnL>
                      <a:noFill/>
                    </a:lnL>
                    <a:lnR>
                      <a:noFill/>
                    </a:lnR>
                    <a:lnT>
                      <a:noFill/>
                    </a:lnT>
                    <a:lnB>
                      <a:noFill/>
                    </a:lnB>
                  </a:tcPr>
                </a:tc>
                <a:tc>
                  <a:txBody>
                    <a:bodyPr/>
                    <a:lstStyle/>
                    <a:p>
                      <a:pPr algn="ctr"/>
                      <a:r>
                        <a:rPr lang="ar-EG" sz="2000" b="1" dirty="0"/>
                        <a:t>الشرح</a:t>
                      </a:r>
                    </a:p>
                  </a:txBody>
                  <a:tcPr anchor="ctr">
                    <a:lnL>
                      <a:noFill/>
                    </a:lnL>
                    <a:lnR>
                      <a:noFill/>
                    </a:lnR>
                    <a:lnT>
                      <a:noFill/>
                    </a:lnT>
                    <a:lnB>
                      <a:noFill/>
                    </a:lnB>
                  </a:tcPr>
                </a:tc>
                <a:tc>
                  <a:txBody>
                    <a:bodyPr/>
                    <a:lstStyle/>
                    <a:p>
                      <a:pPr algn="ctr"/>
                      <a:r>
                        <a:rPr lang="ar-EG" sz="2000" b="1" dirty="0"/>
                        <a:t>مثال</a:t>
                      </a:r>
                    </a:p>
                  </a:txBody>
                  <a:tcPr anchor="ctr">
                    <a:lnL>
                      <a:noFill/>
                    </a:lnL>
                    <a:lnR>
                      <a:noFill/>
                    </a:lnR>
                    <a:lnT>
                      <a:noFill/>
                    </a:lnT>
                    <a:lnB>
                      <a:noFill/>
                    </a:lnB>
                  </a:tcPr>
                </a:tc>
                <a:extLst>
                  <a:ext uri="{0D108BD9-81ED-4DB2-BD59-A6C34878D82A}">
                    <a16:rowId xmlns:a16="http://schemas.microsoft.com/office/drawing/2014/main" val="1108049439"/>
                  </a:ext>
                </a:extLst>
              </a:tr>
              <a:tr h="0">
                <a:tc>
                  <a:txBody>
                    <a:bodyPr/>
                    <a:lstStyle/>
                    <a:p>
                      <a:pPr algn="ctr"/>
                      <a:r>
                        <a:rPr lang="ar-EG" sz="2000"/>
                        <a:t>سرعة الانتشار</a:t>
                      </a:r>
                    </a:p>
                  </a:txBody>
                  <a:tcPr anchor="ctr">
                    <a:lnL>
                      <a:noFill/>
                    </a:lnL>
                    <a:lnR>
                      <a:noFill/>
                    </a:lnR>
                    <a:lnT>
                      <a:noFill/>
                    </a:lnT>
                    <a:lnB>
                      <a:noFill/>
                    </a:lnB>
                  </a:tcPr>
                </a:tc>
                <a:tc>
                  <a:txBody>
                    <a:bodyPr/>
                    <a:lstStyle/>
                    <a:p>
                      <a:pPr algn="ctr"/>
                      <a:r>
                        <a:rPr lang="ar-EG" sz="2000" dirty="0"/>
                        <a:t>تنتشر عبر الإنترنت فورًا</a:t>
                      </a:r>
                    </a:p>
                  </a:txBody>
                  <a:tcPr anchor="ctr">
                    <a:lnL>
                      <a:noFill/>
                    </a:lnL>
                    <a:lnR>
                      <a:noFill/>
                    </a:lnR>
                    <a:lnT>
                      <a:noFill/>
                    </a:lnT>
                    <a:lnB>
                      <a:noFill/>
                    </a:lnB>
                  </a:tcPr>
                </a:tc>
                <a:tc>
                  <a:txBody>
                    <a:bodyPr/>
                    <a:lstStyle/>
                    <a:p>
                      <a:pPr algn="r" rtl="1"/>
                      <a:r>
                        <a:rPr lang="ar-EG" sz="2000" dirty="0"/>
                        <a:t>شائعة إغلاق بنك خليجي خلال دقيقة عبر </a:t>
                      </a:r>
                      <a:r>
                        <a:rPr lang="en-US" sz="2000" dirty="0"/>
                        <a:t>TikTok 2024</a:t>
                      </a:r>
                    </a:p>
                  </a:txBody>
                  <a:tcPr anchor="ctr">
                    <a:lnL>
                      <a:noFill/>
                    </a:lnL>
                    <a:lnR>
                      <a:noFill/>
                    </a:lnR>
                    <a:lnT>
                      <a:noFill/>
                    </a:lnT>
                    <a:lnB>
                      <a:noFill/>
                    </a:lnB>
                  </a:tcPr>
                </a:tc>
                <a:extLst>
                  <a:ext uri="{0D108BD9-81ED-4DB2-BD59-A6C34878D82A}">
                    <a16:rowId xmlns:a16="http://schemas.microsoft.com/office/drawing/2014/main" val="3336227007"/>
                  </a:ext>
                </a:extLst>
              </a:tr>
              <a:tr h="0">
                <a:tc>
                  <a:txBody>
                    <a:bodyPr/>
                    <a:lstStyle/>
                    <a:p>
                      <a:pPr algn="ctr"/>
                      <a:r>
                        <a:rPr lang="ar-EG" sz="2000"/>
                        <a:t>تأثير مالي سريع</a:t>
                      </a:r>
                    </a:p>
                  </a:txBody>
                  <a:tcPr anchor="ctr">
                    <a:lnL>
                      <a:noFill/>
                    </a:lnL>
                    <a:lnR>
                      <a:noFill/>
                    </a:lnR>
                    <a:lnT>
                      <a:noFill/>
                    </a:lnT>
                    <a:lnB>
                      <a:noFill/>
                    </a:lnB>
                  </a:tcPr>
                </a:tc>
                <a:tc>
                  <a:txBody>
                    <a:bodyPr/>
                    <a:lstStyle/>
                    <a:p>
                      <a:pPr algn="ctr"/>
                      <a:r>
                        <a:rPr lang="ar-EG" sz="2000"/>
                        <a:t>الخسارة تحدث لحظيًا</a:t>
                      </a:r>
                    </a:p>
                  </a:txBody>
                  <a:tcPr anchor="ctr">
                    <a:lnL>
                      <a:noFill/>
                    </a:lnL>
                    <a:lnR>
                      <a:noFill/>
                    </a:lnR>
                    <a:lnT>
                      <a:noFill/>
                    </a:lnT>
                    <a:lnB>
                      <a:noFill/>
                    </a:lnB>
                  </a:tcPr>
                </a:tc>
                <a:tc>
                  <a:txBody>
                    <a:bodyPr/>
                    <a:lstStyle/>
                    <a:p>
                      <a:pPr algn="r" rtl="1"/>
                      <a:r>
                        <a:rPr lang="ar-EG" sz="2000" dirty="0"/>
                        <a:t>خسائر منصة </a:t>
                      </a:r>
                      <a:r>
                        <a:rPr lang="en-US" sz="2000" dirty="0" err="1"/>
                        <a:t>Binance</a:t>
                      </a:r>
                      <a:r>
                        <a:rPr lang="en-US" sz="2000" dirty="0"/>
                        <a:t> </a:t>
                      </a:r>
                      <a:r>
                        <a:rPr lang="ar-EG" sz="2000" dirty="0"/>
                        <a:t>بملايين خلال نقاط اختراق متتالية 2024</a:t>
                      </a:r>
                    </a:p>
                  </a:txBody>
                  <a:tcPr anchor="ctr">
                    <a:lnL>
                      <a:noFill/>
                    </a:lnL>
                    <a:lnR>
                      <a:noFill/>
                    </a:lnR>
                    <a:lnT>
                      <a:noFill/>
                    </a:lnT>
                    <a:lnB>
                      <a:noFill/>
                    </a:lnB>
                  </a:tcPr>
                </a:tc>
                <a:extLst>
                  <a:ext uri="{0D108BD9-81ED-4DB2-BD59-A6C34878D82A}">
                    <a16:rowId xmlns:a16="http://schemas.microsoft.com/office/drawing/2014/main" val="3105256895"/>
                  </a:ext>
                </a:extLst>
              </a:tr>
              <a:tr h="0">
                <a:tc>
                  <a:txBody>
                    <a:bodyPr/>
                    <a:lstStyle/>
                    <a:p>
                      <a:pPr algn="ctr"/>
                      <a:r>
                        <a:rPr lang="ar-EG" sz="2000"/>
                        <a:t>مسؤوليات قانونية</a:t>
                      </a:r>
                    </a:p>
                  </a:txBody>
                  <a:tcPr anchor="ctr">
                    <a:lnL>
                      <a:noFill/>
                    </a:lnL>
                    <a:lnR>
                      <a:noFill/>
                    </a:lnR>
                    <a:lnT>
                      <a:noFill/>
                    </a:lnT>
                    <a:lnB>
                      <a:noFill/>
                    </a:lnB>
                  </a:tcPr>
                </a:tc>
                <a:tc>
                  <a:txBody>
                    <a:bodyPr/>
                    <a:lstStyle/>
                    <a:p>
                      <a:pPr algn="ctr"/>
                      <a:r>
                        <a:rPr lang="ar-EG" sz="2000"/>
                        <a:t>لوائح حماية بيانات صارمة</a:t>
                      </a:r>
                    </a:p>
                  </a:txBody>
                  <a:tcPr anchor="ctr">
                    <a:lnL>
                      <a:noFill/>
                    </a:lnL>
                    <a:lnR>
                      <a:noFill/>
                    </a:lnR>
                    <a:lnT>
                      <a:noFill/>
                    </a:lnT>
                    <a:lnB>
                      <a:noFill/>
                    </a:lnB>
                  </a:tcPr>
                </a:tc>
                <a:tc>
                  <a:txBody>
                    <a:bodyPr/>
                    <a:lstStyle/>
                    <a:p>
                      <a:pPr algn="r" rtl="1"/>
                      <a:r>
                        <a:rPr lang="ar-EG" sz="2000" dirty="0"/>
                        <a:t>غرامة على شركة اتصالات عربية لعدم حماية بيانات المشتركين 2024</a:t>
                      </a:r>
                    </a:p>
                  </a:txBody>
                  <a:tcPr anchor="ctr">
                    <a:lnL>
                      <a:noFill/>
                    </a:lnL>
                    <a:lnR>
                      <a:noFill/>
                    </a:lnR>
                    <a:lnT>
                      <a:noFill/>
                    </a:lnT>
                    <a:lnB>
                      <a:noFill/>
                    </a:lnB>
                  </a:tcPr>
                </a:tc>
                <a:extLst>
                  <a:ext uri="{0D108BD9-81ED-4DB2-BD59-A6C34878D82A}">
                    <a16:rowId xmlns:a16="http://schemas.microsoft.com/office/drawing/2014/main" val="3072038052"/>
                  </a:ext>
                </a:extLst>
              </a:tr>
            </a:tbl>
          </a:graphicData>
        </a:graphic>
      </p:graphicFrame>
    </p:spTree>
    <p:extLst>
      <p:ext uri="{BB962C8B-B14F-4D97-AF65-F5344CB8AC3E}">
        <p14:creationId xmlns:p14="http://schemas.microsoft.com/office/powerpoint/2010/main" val="18566702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327193"/>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سمعة المؤسسة: </a:t>
            </a:r>
            <a:r>
              <a:rPr lang="ar-SA" kern="100" dirty="0">
                <a:effectLst/>
                <a:latin typeface="Alexandria" pitchFamily="2" charset="-78"/>
                <a:ea typeface="Calibri" panose="020F0502020204030204" pitchFamily="34" charset="0"/>
                <a:cs typeface="Alexandria" pitchFamily="2" charset="-78"/>
              </a:rPr>
              <a:t>يمكن أن تتعرض سمعة المؤسسة لضرر كبير إذا لم تتعامل بسرعة وفعالية مع الأزمة الرقمية، مثل عدم القدرة على حماية بيانات العملاء.</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الاستمرارية التشغيلية: </a:t>
            </a:r>
            <a:r>
              <a:rPr lang="ar-SA" kern="100" dirty="0">
                <a:effectLst/>
                <a:latin typeface="Alexandria" pitchFamily="2" charset="-78"/>
                <a:ea typeface="Calibri" panose="020F0502020204030204" pitchFamily="34" charset="0"/>
                <a:cs typeface="Alexandria" pitchFamily="2" charset="-78"/>
              </a:rPr>
              <a:t>قد تتعطل العمليات الأساسية مما يؤدي إلى توقف الأعمال وخسارة الإيرادات.</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التبعات القانونية والتنظيمية: </a:t>
            </a:r>
            <a:r>
              <a:rPr lang="ar-SA" kern="100" dirty="0">
                <a:effectLst/>
                <a:latin typeface="Alexandria" pitchFamily="2" charset="-78"/>
                <a:ea typeface="Calibri" panose="020F0502020204030204" pitchFamily="34" charset="0"/>
                <a:cs typeface="Alexandria" pitchFamily="2" charset="-78"/>
              </a:rPr>
              <a:t>قد تواجه المؤسسة غرامات وعقوبات قانونية نتيجة فشلها في حماية البيانات أو التزامها بمعايير الأمن السيبراني.</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0794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87062"/>
          </a:xfrm>
          <a:prstGeom prst="rect">
            <a:avLst/>
          </a:prstGeom>
          <a:noFill/>
        </p:spPr>
        <p:txBody>
          <a:bodyPr wrap="square" rtlCol="0">
            <a:spAutoFit/>
          </a:bodyPr>
          <a:lstStyle/>
          <a:p>
            <a:pPr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endParaRPr lang="ar-EG" b="1" kern="100" dirty="0">
              <a:cs typeface="Alexandria" pitchFamily="2" charset="-78"/>
            </a:endParaRP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تدهور السمعة ➝ فقدان الثقة العامة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توقف العمليات ➝ خسائر فورية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مساءلة قانونية ➝ غرامات وتنظيمات صارمة</a:t>
            </a:r>
          </a:p>
          <a:p>
            <a:pPr algn="just" rtl="1">
              <a:lnSpc>
                <a:spcPct val="150000"/>
              </a:lnSpc>
              <a:spcBef>
                <a:spcPts val="600"/>
              </a:spcBef>
              <a:spcAft>
                <a:spcPts val="1200"/>
              </a:spcAft>
            </a:pPr>
            <a:r>
              <a:rPr lang="ar-EG" b="1" kern="100" dirty="0">
                <a:cs typeface="Alexandria" pitchFamily="2" charset="-78"/>
              </a:rPr>
              <a:t>مثال واقعي (2024):</a:t>
            </a:r>
            <a:endParaRPr lang="en-US" b="1" kern="100" dirty="0">
              <a:cs typeface="Alexandria" pitchFamily="2" charset="-78"/>
            </a:endParaRPr>
          </a:p>
          <a:p>
            <a:pPr algn="just" rtl="1">
              <a:lnSpc>
                <a:spcPct val="150000"/>
              </a:lnSpc>
              <a:spcBef>
                <a:spcPts val="600"/>
              </a:spcBef>
              <a:spcAft>
                <a:spcPts val="1200"/>
              </a:spcAft>
            </a:pPr>
            <a:r>
              <a:rPr lang="ar-EG" b="1" kern="100" dirty="0">
                <a:cs typeface="Alexandria" pitchFamily="2" charset="-78"/>
              </a:rPr>
              <a:t>شركة </a:t>
            </a:r>
            <a:r>
              <a:rPr lang="en-US" b="1" kern="100" dirty="0">
                <a:cs typeface="Alexandria" pitchFamily="2" charset="-78"/>
              </a:rPr>
              <a:t>Zain Bahrain</a:t>
            </a:r>
            <a:r>
              <a:rPr lang="ar-SA" b="1" kern="100" dirty="0">
                <a:cs typeface="Alexandria" pitchFamily="2" charset="-78"/>
              </a:rPr>
              <a:t> </a:t>
            </a:r>
            <a:r>
              <a:rPr lang="ar-EG" b="1" kern="100" dirty="0">
                <a:cs typeface="Alexandria" pitchFamily="2" charset="-78"/>
              </a:rPr>
              <a:t>تعرضت لانتقادات واسعة بعد تسريب بيانات لعملاء مما أثر على ثقة المستخدمين.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758512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5. أهمية الاستعداد للأزمات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خطط طوارئ رقمية: </a:t>
            </a:r>
            <a:r>
              <a:rPr lang="ar-SA" kern="100" dirty="0">
                <a:effectLst/>
                <a:latin typeface="Alexandria" pitchFamily="2" charset="-78"/>
                <a:ea typeface="Calibri" panose="020F0502020204030204" pitchFamily="34" charset="0"/>
                <a:cs typeface="Alexandria" pitchFamily="2" charset="-78"/>
              </a:rPr>
              <a:t>تشمل الخطط التي تتناول كيفية التعامل مع الاختراقات الأمنية، وحماية البيانات، وضمان استمرارية الأعمال.</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والتوعية: </a:t>
            </a:r>
            <a:r>
              <a:rPr lang="ar-SA" kern="100" dirty="0">
                <a:effectLst/>
                <a:latin typeface="Alexandria" pitchFamily="2" charset="-78"/>
                <a:ea typeface="Calibri" panose="020F0502020204030204" pitchFamily="34" charset="0"/>
                <a:cs typeface="Alexandria" pitchFamily="2" charset="-78"/>
              </a:rPr>
              <a:t>تدريب الموظفين على كيفية التعامل مع الأزمات الرقمية وفهم الإجراءات التي يجب اتخاذها عند حدوثها.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التعاون مع الجهات المختصة: </a:t>
            </a:r>
            <a:r>
              <a:rPr lang="ar-SA" kern="100" dirty="0">
                <a:effectLst/>
                <a:latin typeface="Alexandria" pitchFamily="2" charset="-78"/>
                <a:ea typeface="Calibri" panose="020F0502020204030204" pitchFamily="34" charset="0"/>
                <a:cs typeface="Alexandria" pitchFamily="2" charset="-78"/>
              </a:rPr>
              <a:t>التنسيق مع خبراء الأمن السيبراني والجهات التنظيمية لضمان استجابة سريعة وفعالة.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0091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179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دور الذكاء الاصطناعي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7824" y="1324973"/>
            <a:ext cx="9582912" cy="491929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US"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مثال</a:t>
            </a:r>
            <a:r>
              <a:rPr lang="ar-SA" b="1" kern="100" dirty="0">
                <a:latin typeface="Alexandria" pitchFamily="2" charset="-78"/>
                <a:ea typeface="Calibri" panose="020F0502020204030204" pitchFamily="34" charset="0"/>
                <a:cs typeface="Alexandria" pitchFamily="2" charset="-78"/>
              </a:rPr>
              <a:t> واقعي</a:t>
            </a:r>
            <a:r>
              <a:rPr lang="ar-EG" b="1" kern="100" dirty="0">
                <a:effectLst/>
                <a:latin typeface="Alexandria" pitchFamily="2" charset="-78"/>
                <a:ea typeface="Calibri" panose="020F0502020204030204" pitchFamily="34" charset="0"/>
                <a:cs typeface="Alexandria" pitchFamily="2" charset="-78"/>
              </a:rPr>
              <a:t> (2025):</a:t>
            </a:r>
          </a:p>
          <a:p>
            <a:pPr lvl="0" algn="just" rtl="1">
              <a:lnSpc>
                <a:spcPct val="150000"/>
              </a:lnSpc>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منصة </a:t>
            </a:r>
            <a:r>
              <a:rPr lang="en-GB" kern="100" dirty="0" err="1">
                <a:effectLst/>
                <a:latin typeface="Alexandria" pitchFamily="2" charset="-78"/>
                <a:ea typeface="Calibri" panose="020F0502020204030204" pitchFamily="34" charset="0"/>
                <a:cs typeface="Alexandria" pitchFamily="2" charset="-78"/>
              </a:rPr>
              <a:t>SentiOne</a:t>
            </a:r>
            <a:r>
              <a:rPr lang="en-GB" kern="100" dirty="0">
                <a:effectLst/>
                <a:latin typeface="Alexandria" pitchFamily="2" charset="-78"/>
                <a:ea typeface="Calibri" panose="020F0502020204030204" pitchFamily="34" charset="0"/>
                <a:cs typeface="Alexandria" pitchFamily="2" charset="-78"/>
              </a:rPr>
              <a:t> 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في السعودية تمكنت من اكتشاف حملات تضليل رقمية ضد جهة حكومية قبل انتشارها.</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76060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399" y="1417279"/>
            <a:ext cx="11317823" cy="504061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algn="just" rtl="1">
              <a:lnSpc>
                <a:spcPct val="150000"/>
              </a:lnSpc>
              <a:spcBef>
                <a:spcPts val="600"/>
              </a:spcBef>
              <a:spcAft>
                <a:spcPts val="1200"/>
              </a:spcAft>
            </a:pPr>
            <a:r>
              <a:rPr lang="ar-EG" sz="2400" dirty="0"/>
              <a:t>تتخذ أنظمة </a:t>
            </a:r>
            <a:r>
              <a:rPr lang="en-US" sz="2400" dirty="0"/>
              <a:t>AI</a:t>
            </a:r>
            <a:r>
              <a:rPr lang="ar-SA" sz="2400" dirty="0"/>
              <a:t> </a:t>
            </a:r>
            <a:r>
              <a:rPr lang="ar-EG" sz="2400" dirty="0"/>
              <a:t>إجراءات تلقائية لحماية البيانات أو الرد على العملاء دون تدخل بشري.</a:t>
            </a:r>
            <a:endParaRPr lang="ar-SA" sz="2200" b="1" kern="100" dirty="0">
              <a:solidFill>
                <a:srgbClr val="00B0F0"/>
              </a:solidFill>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مثل استخدام روبوتات الدردشة المدعومة بالذكاء الاصطناعي </a:t>
            </a:r>
            <a:r>
              <a:rPr lang="en-GB" sz="1800" b="1" kern="100" dirty="0">
                <a:effectLst/>
                <a:latin typeface="Alexandria" pitchFamily="2" charset="-78"/>
                <a:ea typeface="Calibri" panose="020F0502020204030204" pitchFamily="34" charset="0"/>
                <a:cs typeface="Alexandria" pitchFamily="2" charset="-78"/>
              </a:rPr>
              <a:t>Chatbots</a:t>
            </a:r>
            <a:r>
              <a:rPr lang="ar-SA" kern="100" dirty="0">
                <a:effectLst/>
                <a:latin typeface="Alexandria" pitchFamily="2" charset="-78"/>
                <a:ea typeface="Calibri" panose="020F0502020204030204" pitchFamily="34" charset="0"/>
                <a:cs typeface="Alexandria" pitchFamily="2" charset="-78"/>
              </a:rPr>
              <a:t>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الأداة يمكنها معالجة آلاف الطلبات في وقت واحد، مما يجعلها فعالة خلال فترات الذروة.</a:t>
            </a:r>
          </a:p>
          <a:p>
            <a:pPr algn="just" rtl="1">
              <a:lnSpc>
                <a:spcPct val="150000"/>
              </a:lnSpc>
              <a:spcBef>
                <a:spcPts val="600"/>
              </a:spcBef>
              <a:spcAft>
                <a:spcPts val="1200"/>
              </a:spcAft>
            </a:pPr>
            <a:r>
              <a:rPr lang="ar-EG" sz="2400" b="1" dirty="0"/>
              <a:t>مثال (2024): </a:t>
            </a:r>
            <a:r>
              <a:rPr lang="ar-EG" sz="2400" dirty="0"/>
              <a:t>شركة</a:t>
            </a:r>
            <a:r>
              <a:rPr lang="en-US" sz="2400" b="1" dirty="0"/>
              <a:t>Etihad Airways</a:t>
            </a:r>
            <a:r>
              <a:rPr lang="en-US" sz="2400" dirty="0"/>
              <a:t> </a:t>
            </a:r>
            <a:r>
              <a:rPr lang="ar-SA" sz="2400" dirty="0"/>
              <a:t> </a:t>
            </a:r>
            <a:r>
              <a:rPr lang="ar-EG" sz="2400" dirty="0"/>
              <a:t>استخدمت</a:t>
            </a:r>
            <a:r>
              <a:rPr lang="en-US" sz="2400" dirty="0"/>
              <a:t>Chatbots </a:t>
            </a:r>
            <a:r>
              <a:rPr lang="ar-SA" sz="2400" dirty="0"/>
              <a:t> </a:t>
            </a:r>
            <a:r>
              <a:rPr lang="ar-EG" sz="2400" dirty="0"/>
              <a:t>خلال توقف نظام الحجز لتقديم تعليمات فورية للركاب.</a:t>
            </a:r>
            <a:endParaRPr lang="ar-SA" sz="2200" b="1" kern="100" dirty="0">
              <a:solidFill>
                <a:srgbClr val="00B0F0"/>
              </a:solidFill>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501605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55438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60061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التعامل مع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5082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التي تواجه استخدام الذكاء الاصطناعي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6012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94178"/>
            <a:ext cx="10521633" cy="4934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نقص البيانات </a:t>
            </a:r>
            <a:r>
              <a:rPr lang="en-US" b="1" kern="100" dirty="0">
                <a:effectLst/>
                <a:latin typeface="Alexandria" pitchFamily="2" charset="-78"/>
                <a:ea typeface="Calibri" panose="020F0502020204030204" pitchFamily="34" charset="0"/>
                <a:cs typeface="Alexandria" pitchFamily="2" charset="-78"/>
              </a:rPr>
              <a:t>(Data Scarcity)</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kern="100" dirty="0">
                <a:latin typeface="Alexandria" pitchFamily="2" charset="-78"/>
                <a:ea typeface="Calibri" panose="020F0502020204030204" pitchFamily="34" charset="0"/>
                <a:cs typeface="Alexandria" pitchFamily="2" charset="-78"/>
              </a:rPr>
              <a:t>وت</a:t>
            </a:r>
            <a:r>
              <a:rPr lang="ar-SA"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dirty="0"/>
              <a:t> في الأزمات الجديدة أو غير المتكررة، قد لا تتوفر بيانات كافية لتدريب الأنظمة، مما يجعل نتائجها غير دقيقة أو مضللة؛</a:t>
            </a:r>
            <a:r>
              <a:rPr lang="ar-SA"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lnSpc>
                <a:spcPct val="150000"/>
              </a:lnSpc>
              <a:spcBef>
                <a:spcPts val="600"/>
              </a:spcBef>
            </a:pPr>
            <a:r>
              <a:rPr lang="ar-EG" b="1" dirty="0"/>
              <a:t>مثال واقعي (2024):</a:t>
            </a:r>
          </a:p>
          <a:p>
            <a:pPr algn="just" rtl="1">
              <a:lnSpc>
                <a:spcPct val="150000"/>
              </a:lnSpc>
              <a:spcBef>
                <a:spcPts val="600"/>
              </a:spcBef>
            </a:pPr>
            <a:r>
              <a:rPr lang="ar-EG"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44217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التحيز في الخوارزميات </a:t>
            </a:r>
            <a:r>
              <a:rPr lang="en-US" b="1" dirty="0"/>
              <a:t>(Algorithmic Bias)</a:t>
            </a:r>
            <a:r>
              <a:rPr lang="ar-SA" b="1" kern="100" dirty="0">
                <a:effectLst/>
                <a:latin typeface="Alexandria" pitchFamily="2" charset="-78"/>
                <a:ea typeface="Calibri" panose="020F0502020204030204" pitchFamily="34" charset="0"/>
                <a:cs typeface="Alexandria" pitchFamily="2" charset="-78"/>
              </a:rPr>
              <a:t>:</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lnSpc>
                <a:spcPct val="150000"/>
              </a:lnSpc>
              <a:spcBef>
                <a:spcPts val="600"/>
              </a:spcBef>
            </a:pPr>
            <a:r>
              <a:rPr lang="ar-EG" b="1" dirty="0"/>
              <a:t>مثال واقعي (2025):</a:t>
            </a:r>
          </a:p>
          <a:p>
            <a:pPr algn="just" rtl="1">
              <a:lnSpc>
                <a:spcPct val="150000"/>
              </a:lnSpc>
              <a:spcBef>
                <a:spcPts val="600"/>
              </a:spcBef>
            </a:pPr>
            <a:r>
              <a:rPr lang="ar-EG"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02668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b="1" kern="100" dirty="0">
                <a:effectLst/>
                <a:latin typeface="Alexandria" pitchFamily="2" charset="-78"/>
                <a:ea typeface="Calibri" panose="020F0502020204030204" pitchFamily="34" charset="0"/>
                <a:cs typeface="Alexandria" pitchFamily="2" charset="-78"/>
              </a:rPr>
              <a:t>(</a:t>
            </a:r>
            <a:r>
              <a:rPr lang="en-US" b="1" kern="100" dirty="0" err="1">
                <a:effectLst/>
                <a:latin typeface="Alexandria" pitchFamily="2" charset="-78"/>
                <a:ea typeface="Calibri" panose="020F0502020204030204" pitchFamily="34" charset="0"/>
                <a:cs typeface="Alexandria" pitchFamily="2" charset="-78"/>
              </a:rPr>
              <a:t>Explainability</a:t>
            </a:r>
            <a:r>
              <a:rPr lang="en-US" b="1" kern="100" dirty="0">
                <a:effectLst/>
                <a:latin typeface="Alexandria" pitchFamily="2" charset="-78"/>
                <a:ea typeface="Calibri" panose="020F0502020204030204" pitchFamily="34" charset="0"/>
                <a:cs typeface="Alexandria" pitchFamily="2" charset="-78"/>
              </a:rPr>
              <a:t> Challenge)</a:t>
            </a:r>
            <a:endParaRPr lang="ar-SA"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b="1" dirty="0"/>
              <a:t>مثال واقعي </a:t>
            </a:r>
            <a:r>
              <a:rPr lang="en-US" b="1" dirty="0"/>
              <a:t>(2024)</a:t>
            </a:r>
          </a:p>
          <a:p>
            <a:pPr algn="just" rtl="1">
              <a:lnSpc>
                <a:spcPct val="150000"/>
              </a:lnSpc>
              <a:spcBef>
                <a:spcPts val="600"/>
              </a:spcBef>
            </a:pPr>
            <a:r>
              <a:rPr lang="ar-EG"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74716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4263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r>
              <a:rPr lang="ar-SA" kern="100" dirty="0">
                <a:effectLst/>
                <a:latin typeface="Alexandria" pitchFamily="2" charset="-78"/>
                <a:ea typeface="Calibri" panose="020F0502020204030204" pitchFamily="34" charset="0"/>
                <a:cs typeface="Alexandria" pitchFamily="2" charset="-78"/>
              </a:rPr>
              <a:t> و</a:t>
            </a:r>
            <a:r>
              <a:rPr lang="en-US" kern="100" dirty="0">
                <a:effectLst/>
                <a:latin typeface="Alexandria" pitchFamily="2" charset="-78"/>
                <a:ea typeface="Calibri" panose="020F0502020204030204" pitchFamily="34" charset="0"/>
                <a:cs typeface="Alexandria" pitchFamily="2" charset="-78"/>
              </a:rPr>
              <a:t>NCA.</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a:t>
            </a:r>
            <a:r>
              <a:rPr lang="ar-SA" kern="100" dirty="0" err="1">
                <a:effectLst/>
                <a:latin typeface="Alexandria" pitchFamily="2" charset="-78"/>
                <a:ea typeface="Calibri" panose="020F0502020204030204" pitchFamily="34" charset="0"/>
                <a:cs typeface="Alexandria" pitchFamily="2" charset="-78"/>
              </a:rPr>
              <a:t>السيبرانية</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استراتيجيات دمج الذكاء الاصطناعي في خطط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725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6516" y="1743040"/>
            <a:ext cx="8998968" cy="451912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دمج الذكاء الاصطناعي في الخطط الشاملة لإدارة الأزمات: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التخطيط الاستباقي: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استخدام الذكاء الاصطناعي لتطوير سيناريوهات أزمات محتملة وتخطيط استجابات استباقية. من خلال تحليل البيانات الحالية والتنبؤات، يمكن للمؤسسات إعداد خطط متعددة تتناسب مع مختلف أنواع الأزمات.</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لأنظمة الذكاء الاصطناعي أن تتيح التحليل السريع للبيانات الواردة أثناء الأزمة، مما يسمح باتخاذ قرارات سريعة ومستنيرة.</a:t>
            </a:r>
          </a:p>
          <a:p>
            <a:pPr algn="just" rtl="1">
              <a:lnSpc>
                <a:spcPct val="150000"/>
              </a:lnSpc>
              <a:spcBef>
                <a:spcPts val="600"/>
              </a:spcBef>
            </a:pPr>
            <a:r>
              <a:rPr lang="ar-EG" b="1" dirty="0"/>
              <a:t>مثال: </a:t>
            </a:r>
            <a:r>
              <a:rPr lang="ar-EG" dirty="0"/>
              <a:t>هيئة الطيران المدني الإماراتية استخدمت نماذج ذكاء اصطناعي للتنبؤ بازدحام خطوط الطيران وتغيير خطط الطوارئ.</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9238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797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3883" y="1905693"/>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استراتيجيات مرنة: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المرونة هي جوهر أي استراتيجية فعالة لإدارة الأزمات. يجب أن تكون الخطط قادرة على التكيف مع المعلومات الجديدة والظروف المتغيرة، مما يتيح للمؤسسة تغيير مسارها بسرعة إذا لزم الأمر.</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الاستفادة من الذكاء الاصطناعي لتحليل البيانات بشكل فوري يساعد في تعزيز المرونة من خلال تقديم توصيات مبنية على الأدلة حول أفضل مسار للعمل.</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749101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47366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320679"/>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المرونة في تخصيص الموارد:</a:t>
            </a:r>
            <a:endParaRPr lang="ar-EG" b="1"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يمكن لأنظمة الذكاء الاصطناعي مساعدة المؤسسات على تخصيص الموارد بفعالية خلال الأزمات. من خلال تحليل البيانات حول التأثيرات المتغيرة للأزمة، يمكن للمؤسسات توجيه الموارد إلى المناطق الأكثر حاجة.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67530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4155" y="2003800"/>
            <a:ext cx="8998968" cy="402674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3</a:t>
            </a:r>
            <a:r>
              <a:rPr lang="ar-EG" sz="2400" b="1" kern="100" dirty="0">
                <a:solidFill>
                  <a:srgbClr val="00B0F0"/>
                </a:solidFill>
                <a:latin typeface="Alexandria" pitchFamily="2" charset="-78"/>
                <a:ea typeface="Calibri" panose="020F0502020204030204" pitchFamily="34" charset="0"/>
                <a:cs typeface="Alexandria" pitchFamily="2" charset="-78"/>
              </a:rPr>
              <a:t>. تكامل الذكاء الاصطناعي مع الاستراتيجيات القائمة: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التوافق مع الأنظمة التقليدية: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الرغم من أن الذكاء الاصطناعي يمكن أن يقدم قيمة كبيرة، فإنه يجب أن يكون متكاملًا مع الأنظمة التقليدية لضمان أن الخطط متجانسة وقابلة للتنفيذ.</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استخدام الذكاء الاصطناعي لتدعيم العمليات التقليدية بدلاً من استبدالها بالكامل، مما يعزز قدرة المؤسسات على إدارة الأزمات بكفاءة. </a:t>
            </a:r>
            <a:r>
              <a:rPr lang="en-US" dirty="0"/>
              <a:t>AI </a:t>
            </a:r>
            <a:r>
              <a:rPr lang="ar-SA" dirty="0"/>
              <a:t> </a:t>
            </a:r>
            <a:r>
              <a:rPr lang="ar-EG" dirty="0"/>
              <a:t>لا يحل محل الإنسان، بل يعزز قراراته.</a:t>
            </a:r>
          </a:p>
          <a:p>
            <a:pPr algn="just" rtl="1">
              <a:lnSpc>
                <a:spcPct val="150000"/>
              </a:lnSpc>
              <a:spcBef>
                <a:spcPts val="600"/>
              </a:spcBef>
            </a:pPr>
            <a:r>
              <a:rPr lang="ar-EG" b="1" dirty="0"/>
              <a:t>مثال: </a:t>
            </a:r>
            <a:r>
              <a:rPr lang="ar-EG" dirty="0"/>
              <a:t>"البنك الأهلي السعودي" يجمع بين لجان بشرية وأنظمة تنبؤ آلية لرصد الاحتيال المالي.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817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6832"/>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4</a:t>
            </a:r>
            <a:r>
              <a:rPr lang="ar-EG" sz="2400" b="1" kern="100" dirty="0">
                <a:solidFill>
                  <a:srgbClr val="00B0F0"/>
                </a:solidFill>
                <a:latin typeface="Alexandria" pitchFamily="2" charset="-78"/>
                <a:ea typeface="Calibri" panose="020F0502020204030204" pitchFamily="34" charset="0"/>
                <a:cs typeface="Alexandria" pitchFamily="2" charset="-78"/>
              </a:rPr>
              <a:t>.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تقليل الاعتماد المفرط:</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حين أن الذكاء الاصطناعي يمكن أن يكون أداة قوية، إلا أن الاعتماد المفرط عليه قد يكون محفوفًا بالمخاطر. من المهم أن تكون هناك خطط بديلة قائمة على العوامل البشرية في حال فشل أنظمة الذكاء الاصطناعي أو تقديمها لتحليلات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3069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الاستراتيجيات بشكل دوري: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يجب مراجعة وتحديث استراتيجيات إدارة الأزمات بشكل دوري لضمان تكامل الذكاء الاصطناعي بأفضل طريقة ممكنة، مع مراعاة التحسينات التكنولوجية والبيانات الجديدة.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76772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11880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a:t>
            </a:r>
            <a:r>
              <a:rPr lang="ar-SA" b="1" kern="100" dirty="0">
                <a:effectLst/>
                <a:latin typeface="Alexandria" pitchFamily="2" charset="-78"/>
                <a:ea typeface="Calibri" panose="020F0502020204030204" pitchFamily="34" charset="0"/>
                <a:cs typeface="Alexandria" pitchFamily="2" charset="-78"/>
              </a:rPr>
              <a:t>الجاهزية التكنولوجية: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dirty="0"/>
              <a:t>الفرق غير المدربة على </a:t>
            </a:r>
            <a:r>
              <a:rPr lang="en-US" dirty="0"/>
              <a:t>AI </a:t>
            </a:r>
            <a:r>
              <a:rPr lang="ar-EG" dirty="0"/>
              <a:t>قد تسبب أزمة أكبر من الأزمة الأصلية. </a:t>
            </a:r>
            <a:r>
              <a:rPr lang="ar-SA" kern="100" dirty="0">
                <a:effectLst/>
                <a:latin typeface="Alexandria" pitchFamily="2" charset="-78"/>
                <a:ea typeface="Calibri" panose="020F0502020204030204" pitchFamily="34" charset="0"/>
                <a:cs typeface="Alexandria" pitchFamily="2" charset="-78"/>
              </a:rPr>
              <a:t>يجب على المؤسسات أن تستثمر في تدريب فرق العمل على استخدام أدوات الذكاء الاصطناعي بفعالية. التدريب المناسب يزيد من جاهزية الفرق ويضمن استفادتهم الكاملة من الإمكانيات التي توفرها التكنولوجيا.</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2017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التفاعل مع التقنية: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الفهم الجيد لكيفية عمل أنظمة الذكاء الاصطناعي يساعد الفرق على التفاعل مع التقنية بشكل أفضل. يتضمن ذلك فهم كيفية تفسير البيانات التي تقدمها أنظمة الذكاء الاصطناعي وكيفية اتخاذ القرارات المستنيرة بناءً عليها.</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49845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التكامل بين الإنسان والآلة: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التدريب يجب أن يركز على التكامل بين العنصر البشري والذكاء الاصطناعي. يمكن للمؤسسات تحقيق أفضل النتائج عندما يتم تعزيز الذكاء الاصطناعي بالخبرة البشرية.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31669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ورش العمل والندوات:</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تنظيم ورش عمل وندوات تدريبية للموظفين حول كيفية استخدام أنظمة الذكاء الاصطناعي في إدارة الأزمات. هذه الورش توفر فرصة للتفاعل المباشر مع التكنولوجيا وتطبيقها في سيناريوهات واقعية.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04048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التدريب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نظرًا للتطور المستمر في تقنيات الذكاء الاصطناعي، يجب أن يكون التدريب مستمرًا. يمكن تحقيق ذلك من خلال برامج تطوير مهني مستمرة تهدف إلى إبقاء الفرق على اطلاع بأحدث المستجدات.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49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التدريب العملي:</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تقديم تدريبات عملية تساعد الفرق على تجربة الأدوات التكنولوجية في بيئات محاكاة للأزمات، مما يزيد من مستوى الثقة والكفاءة في استخدامها عند الحاجة الفعلية.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198590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التعاون بين الأقسام:</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لتفعيل استراتيجيات الذكاء الاصطناعي بنجاح، من الضروري وجود فرق عمل متعددة التخصصات تشمل خبراء في التكنولوجيا، إدارة الأزمات، والاتصال. هذا التكامل يسهم في تطبيق استراتيجيات أكثر فعالية.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52731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التنسيق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التنسيق المستمر بين الأقسام المختلفة يضمن أن جميع الجوانب المتعلقة بالأزمة تُدار بشكل متكامل وفعال، مع الاستفادة الكاملة من إمكانيات الذكاء الاصطناعي.</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9654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دراسة حالة: إدارة أزمة إلكترونية باستخدام الذكاء الاصطناعي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497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0967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99171"/>
            <a:ext cx="10161415" cy="3862596"/>
          </a:xfrm>
          <a:prstGeom prst="rect">
            <a:avLst/>
          </a:prstGeom>
          <a:noFill/>
        </p:spPr>
        <p:txBody>
          <a:bodyPr wrap="square" rtlCol="0">
            <a:spAutoFit/>
          </a:bodyPr>
          <a:lstStyle/>
          <a:p>
            <a:pPr algn="ctr" rtl="1">
              <a:spcAft>
                <a:spcPts val="600"/>
              </a:spcAft>
            </a:pPr>
            <a:r>
              <a:rPr lang="en-US" sz="2000" b="1" dirty="0"/>
              <a:t>1. AI Misuse Crisis Management</a:t>
            </a:r>
            <a:r>
              <a:rPr lang="en-US" sz="2000" dirty="0"/>
              <a:t> (</a:t>
            </a:r>
            <a:r>
              <a:rPr lang="en-US" sz="2000" dirty="0" err="1"/>
              <a:t>OpenAI</a:t>
            </a:r>
            <a:r>
              <a:rPr lang="en-US" sz="2000" dirty="0"/>
              <a:t>)</a:t>
            </a:r>
            <a:br>
              <a:rPr lang="en-US" sz="2000" dirty="0"/>
            </a:br>
            <a:r>
              <a:rPr lang="ar-EG" sz="2000" dirty="0"/>
              <a:t>كيف تدير المؤسسة إساءة استخدام الذكاء الاصطناعي؟</a:t>
            </a:r>
            <a:endParaRPr lang="ar-EG" sz="2000" b="1" dirty="0">
              <a:solidFill>
                <a:srgbClr val="00B0F0"/>
              </a:solidFill>
              <a:latin typeface="Alexandria" pitchFamily="2" charset="-78"/>
              <a:cs typeface="Alexandria" pitchFamily="2" charset="-78"/>
            </a:endParaRPr>
          </a:p>
          <a:p>
            <a:pPr algn="just" rtl="1">
              <a:spcAft>
                <a:spcPts val="600"/>
              </a:spcAft>
            </a:pPr>
            <a:endParaRPr lang="en-US" sz="2000" b="1" dirty="0">
              <a:solidFill>
                <a:srgbClr val="00B0F0"/>
              </a:solidFill>
              <a:latin typeface="Alexandria" pitchFamily="2" charset="-78"/>
              <a:cs typeface="Alexandria" pitchFamily="2" charset="-78"/>
            </a:endParaRPr>
          </a:p>
          <a:p>
            <a:pPr algn="just" rtl="1">
              <a:spcAft>
                <a:spcPts val="600"/>
              </a:spcAft>
            </a:pPr>
            <a:r>
              <a:rPr lang="ar-EG" sz="2000" b="1" dirty="0">
                <a:solidFill>
                  <a:srgbClr val="00B0F0"/>
                </a:solidFill>
                <a:latin typeface="Alexandria" pitchFamily="2" charset="-78"/>
                <a:cs typeface="Alexandria" pitchFamily="2" charset="-78"/>
              </a:rPr>
              <a:t>الحالة </a:t>
            </a:r>
            <a:r>
              <a:rPr lang="en-US" sz="2000" b="1" dirty="0">
                <a:solidFill>
                  <a:srgbClr val="00B0F0"/>
                </a:solidFill>
                <a:latin typeface="Alexandria" pitchFamily="2" charset="-78"/>
                <a:cs typeface="Alexandria" pitchFamily="2" charset="-78"/>
              </a:rPr>
              <a:t>1</a:t>
            </a:r>
            <a:r>
              <a:rPr lang="ar-EG" sz="2000" b="1" dirty="0">
                <a:solidFill>
                  <a:srgbClr val="00B0F0"/>
                </a:solidFill>
                <a:latin typeface="Alexandria" pitchFamily="2" charset="-78"/>
                <a:cs typeface="Alexandria" pitchFamily="2" charset="-78"/>
              </a:rPr>
              <a:t>: </a:t>
            </a:r>
            <a:r>
              <a:rPr lang="en-US" sz="2000" b="1" dirty="0" err="1">
                <a:solidFill>
                  <a:srgbClr val="00B0F0"/>
                </a:solidFill>
                <a:latin typeface="Alexandria" pitchFamily="2" charset="-78"/>
                <a:cs typeface="Alexandria" pitchFamily="2" charset="-78"/>
              </a:rPr>
              <a:t>OpenAI</a:t>
            </a:r>
            <a:r>
              <a:rPr lang="en-US" sz="2000" b="1" dirty="0">
                <a:solidFill>
                  <a:srgbClr val="00B0F0"/>
                </a:solidFill>
                <a:latin typeface="Alexandria" pitchFamily="2" charset="-78"/>
                <a:cs typeface="Alexandria" pitchFamily="2" charset="-78"/>
              </a:rPr>
              <a:t> </a:t>
            </a:r>
            <a:r>
              <a:rPr lang="ar-SA" sz="2000" b="1" dirty="0">
                <a:solidFill>
                  <a:srgbClr val="00B0F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Aft>
                <a:spcPts val="600"/>
              </a:spcAft>
            </a:pPr>
            <a:endParaRPr lang="en-US"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000" kern="100" dirty="0">
                <a:effectLst/>
                <a:latin typeface="Alexandria" pitchFamily="2" charset="-78"/>
                <a:ea typeface="Calibri" panose="020F0502020204030204" pitchFamily="34" charset="0"/>
                <a:cs typeface="Alexandria" pitchFamily="2" charset="-78"/>
              </a:rPr>
              <a:t>في يونيو 2025 نشرت</a:t>
            </a:r>
            <a:r>
              <a:rPr lang="en-US" sz="2000" kern="100" dirty="0" err="1">
                <a:effectLst/>
                <a:latin typeface="Alexandria" pitchFamily="2" charset="-78"/>
                <a:ea typeface="Calibri" panose="020F0502020204030204" pitchFamily="34" charset="0"/>
                <a:cs typeface="Alexandria" pitchFamily="2" charset="-78"/>
              </a:rPr>
              <a:t>OpenAI</a:t>
            </a:r>
            <a:r>
              <a:rPr lang="en-US"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تقريرها الدوري عن إساءة استخدام الذكاء الاصطناعي، وكشفت عن عدة حملات تأثير رقمية</a:t>
            </a:r>
            <a:r>
              <a:rPr lang="en-US" sz="2000" kern="100" dirty="0">
                <a:effectLst/>
                <a:latin typeface="Alexandria" pitchFamily="2" charset="-78"/>
                <a:ea typeface="Calibri" panose="020F0502020204030204" pitchFamily="34" charset="0"/>
                <a:cs typeface="Alexandria" pitchFamily="2" charset="-78"/>
              </a:rPr>
              <a:t> (Influence Operations) </a:t>
            </a:r>
            <a:r>
              <a:rPr lang="ar-EG" sz="2000" kern="100" dirty="0">
                <a:effectLst/>
                <a:latin typeface="Alexandria" pitchFamily="2" charset="-78"/>
                <a:ea typeface="Calibri" panose="020F0502020204030204" pitchFamily="34" charset="0"/>
                <a:cs typeface="Alexandria" pitchFamily="2" charset="-78"/>
              </a:rPr>
              <a:t>استخدمت نماذجها لإنتاج محتوى مضلل، وإدارة حسابات وهمية، وإنشاء منشورات ومقالات بلغات متعددة بهدف التأثير على الرأي العام، ودعم عمليات تضليل إلكتروني وحملات هندسة اجتماعية.</a:t>
            </a:r>
            <a:endParaRPr lang="en-US"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000" dirty="0"/>
              <a:t>لم تكن الأزمة اختراقاً تقنياً للنظام، وإنما تمثلت في </a:t>
            </a:r>
            <a:r>
              <a:rPr lang="ar-EG" sz="2000" b="1" dirty="0"/>
              <a:t>إساءة استخدام منتجات الشركة</a:t>
            </a:r>
            <a:r>
              <a:rPr lang="ar-EG" sz="2000" dirty="0"/>
              <a:t> بطريقة تهدد الثقة العامة في تقنيات الذكاء الاصطناعي.</a:t>
            </a:r>
            <a:endParaRPr lang="ar-EG" sz="20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48018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83733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0655" y="1416401"/>
            <a:ext cx="9961418" cy="4016484"/>
          </a:xfrm>
          <a:prstGeom prst="rect">
            <a:avLst/>
          </a:prstGeom>
          <a:noFill/>
        </p:spPr>
        <p:txBody>
          <a:bodyPr wrap="square" rtlCol="0">
            <a:spAutoFit/>
          </a:bodyPr>
          <a:lstStyle/>
          <a:p>
            <a:pPr algn="just" rtl="1">
              <a:spcAft>
                <a:spcPts val="600"/>
              </a:spcAft>
            </a:pPr>
            <a:endParaRPr lang="en-US" sz="2000" b="1" dirty="0">
              <a:solidFill>
                <a:srgbClr val="00B0F0"/>
              </a:solidFill>
              <a:latin typeface="Alexandria" pitchFamily="2" charset="-78"/>
              <a:cs typeface="Alexandria" pitchFamily="2" charset="-78"/>
            </a:endParaRPr>
          </a:p>
          <a:p>
            <a:pPr algn="just" rtl="1">
              <a:spcAft>
                <a:spcPts val="600"/>
              </a:spcAft>
            </a:pPr>
            <a:r>
              <a:rPr lang="ar-EG" sz="2000" b="1" dirty="0">
                <a:solidFill>
                  <a:srgbClr val="00B0F0"/>
                </a:solidFill>
                <a:latin typeface="Alexandria" pitchFamily="2" charset="-78"/>
                <a:cs typeface="Alexandria" pitchFamily="2" charset="-78"/>
              </a:rPr>
              <a:t>الحالة </a:t>
            </a:r>
            <a:r>
              <a:rPr lang="en-US" sz="2000" b="1" dirty="0">
                <a:solidFill>
                  <a:srgbClr val="00B0F0"/>
                </a:solidFill>
                <a:latin typeface="Alexandria" pitchFamily="2" charset="-78"/>
                <a:cs typeface="Alexandria" pitchFamily="2" charset="-78"/>
              </a:rPr>
              <a:t>1</a:t>
            </a:r>
            <a:r>
              <a:rPr lang="ar-EG" sz="2000" b="1" dirty="0">
                <a:solidFill>
                  <a:srgbClr val="00B0F0"/>
                </a:solidFill>
                <a:latin typeface="Alexandria" pitchFamily="2" charset="-78"/>
                <a:cs typeface="Alexandria" pitchFamily="2" charset="-78"/>
              </a:rPr>
              <a:t>: </a:t>
            </a:r>
            <a:r>
              <a:rPr lang="en-US" sz="2000" b="1" dirty="0" err="1">
                <a:solidFill>
                  <a:srgbClr val="00B0F0"/>
                </a:solidFill>
                <a:latin typeface="Alexandria" pitchFamily="2" charset="-78"/>
                <a:cs typeface="Alexandria" pitchFamily="2" charset="-78"/>
              </a:rPr>
              <a:t>OpenAI</a:t>
            </a:r>
            <a:r>
              <a:rPr lang="en-US" sz="2000" b="1" dirty="0">
                <a:solidFill>
                  <a:srgbClr val="00B0F0"/>
                </a:solidFill>
                <a:latin typeface="Alexandria" pitchFamily="2" charset="-78"/>
                <a:cs typeface="Alexandria" pitchFamily="2" charset="-78"/>
              </a:rPr>
              <a:t> </a:t>
            </a:r>
            <a:r>
              <a:rPr lang="ar-SA" sz="2000" b="1" dirty="0">
                <a:solidFill>
                  <a:srgbClr val="00B0F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Aft>
                <a:spcPts val="600"/>
              </a:spcAft>
            </a:pPr>
            <a:endParaRPr lang="ar-EG"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استخدمت </a:t>
            </a:r>
            <a:r>
              <a:rPr lang="en-US" sz="2000" kern="100" dirty="0" err="1">
                <a:effectLst/>
                <a:latin typeface="Alexandria" pitchFamily="2" charset="-78"/>
                <a:ea typeface="Calibri" panose="020F0502020204030204" pitchFamily="34" charset="0"/>
                <a:cs typeface="Alexandria" pitchFamily="2" charset="-78"/>
              </a:rPr>
              <a:t>OpenAI</a:t>
            </a:r>
            <a:r>
              <a:rPr lang="en-US"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أنظمة مراقبة داخلية لاكتشاف أنماط الاستخدام غير الطبيعية لنماذجها.</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قامت بتحليل المحادثات والمخرجات المرتبطة بالحسابات المشبوهة لتحديد طبيعة النشاط.</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أغلقت الحسابات المستخدمة في حملات التأثير</a:t>
            </a:r>
            <a:r>
              <a:rPr lang="en-US" sz="2000" kern="100" dirty="0">
                <a:effectLst/>
                <a:latin typeface="Alexandria" pitchFamily="2" charset="-78"/>
                <a:ea typeface="Calibri" panose="020F0502020204030204" pitchFamily="34" charset="0"/>
                <a:cs typeface="Alexandria" pitchFamily="2" charset="-78"/>
              </a:rPr>
              <a:t> </a:t>
            </a:r>
            <a:r>
              <a:rPr lang="ar-EG" sz="2000" dirty="0"/>
              <a:t>الخبيثة</a:t>
            </a:r>
            <a:r>
              <a:rPr lang="ar-EG" sz="2000" kern="100" dirty="0">
                <a:effectLst/>
                <a:latin typeface="Alexandria" pitchFamily="2" charset="-78"/>
                <a:ea typeface="Calibri" panose="020F0502020204030204" pitchFamily="34" charset="0"/>
                <a:cs typeface="Alexandria" pitchFamily="2" charset="-78"/>
              </a:rPr>
              <a:t> قبل توسعها.</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نشرت تقريرًا تفصيليًا يوضح أساليب المهاجمين وآليات الكشف والاستجابة، في إطار تعزيز الشفافية وبناء الثقة مع المستخدمين وصناع القرار.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859367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6568" y="1918729"/>
            <a:ext cx="9792091" cy="3093154"/>
          </a:xfrm>
          <a:prstGeom prst="rect">
            <a:avLst/>
          </a:prstGeom>
          <a:noFill/>
        </p:spPr>
        <p:txBody>
          <a:bodyPr wrap="square" rtlCol="0">
            <a:spAutoFit/>
          </a:bodyPr>
          <a:lstStyle/>
          <a:p>
            <a:pPr algn="just" rtl="1">
              <a:spcAft>
                <a:spcPts val="600"/>
              </a:spcAft>
            </a:pPr>
            <a:r>
              <a:rPr lang="ar-EG" sz="2800" b="1" dirty="0">
                <a:solidFill>
                  <a:srgbClr val="00B0F0"/>
                </a:solidFill>
                <a:latin typeface="Alexandria" pitchFamily="2" charset="-78"/>
                <a:cs typeface="Alexandria" pitchFamily="2" charset="-78"/>
              </a:rPr>
              <a:t>الحالة </a:t>
            </a:r>
            <a:r>
              <a:rPr lang="en-US" sz="2800" b="1" dirty="0">
                <a:solidFill>
                  <a:srgbClr val="00B0F0"/>
                </a:solidFill>
                <a:latin typeface="Alexandria" pitchFamily="2" charset="-78"/>
                <a:cs typeface="Alexandria" pitchFamily="2" charset="-78"/>
              </a:rPr>
              <a:t>1</a:t>
            </a:r>
            <a:r>
              <a:rPr lang="ar-EG"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OpenAI</a:t>
            </a:r>
            <a:r>
              <a:rPr lang="en-US"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sz="2000" b="1" dirty="0"/>
              <a:t>سرعة الاكتشاف</a:t>
            </a:r>
            <a:r>
              <a:rPr lang="ar-SA" sz="2000" dirty="0"/>
              <a:t>: </a:t>
            </a:r>
            <a:r>
              <a:rPr lang="ar-EG" sz="2000" kern="100" dirty="0">
                <a:effectLst/>
                <a:latin typeface="Alexandria" pitchFamily="2" charset="-78"/>
                <a:ea typeface="Calibri" panose="020F0502020204030204" pitchFamily="34" charset="0"/>
                <a:cs typeface="Alexandria" pitchFamily="2" charset="-78"/>
              </a:rPr>
              <a:t>احتواء عدد من حملات التضليل قبل تحقيق انتشار واسع.</a:t>
            </a:r>
          </a:p>
          <a:p>
            <a:pPr marL="285750" indent="-285750" algn="just" rtl="1">
              <a:spcBef>
                <a:spcPts val="600"/>
              </a:spcBef>
              <a:spcAft>
                <a:spcPts val="1200"/>
              </a:spcAft>
              <a:buFont typeface="Arial" panose="020B0604020202020204" pitchFamily="34" charset="0"/>
              <a:buChar char="•"/>
            </a:pPr>
            <a:r>
              <a:rPr lang="ar-EG" sz="2000" b="1" dirty="0"/>
              <a:t>الحد من الأضرار</a:t>
            </a:r>
            <a:r>
              <a:rPr lang="ar-EG" sz="2000" dirty="0"/>
              <a:t>: </a:t>
            </a:r>
            <a:r>
              <a:rPr lang="ar-EG" sz="2000" kern="100" dirty="0">
                <a:effectLst/>
                <a:latin typeface="Alexandria" pitchFamily="2" charset="-78"/>
                <a:ea typeface="Calibri" panose="020F0502020204030204" pitchFamily="34" charset="0"/>
                <a:cs typeface="Alexandria" pitchFamily="2" charset="-78"/>
              </a:rPr>
              <a:t>تحسين قدرة المؤسسة على رصد الاستخدامات الضارة للذكاء الاصطناعي.</a:t>
            </a:r>
          </a:p>
          <a:p>
            <a:pPr marL="285750" indent="-285750" algn="just" rtl="1">
              <a:spcBef>
                <a:spcPts val="600"/>
              </a:spcBef>
              <a:spcAft>
                <a:spcPts val="1200"/>
              </a:spcAft>
              <a:buFont typeface="Arial" panose="020B0604020202020204" pitchFamily="34" charset="0"/>
              <a:buChar char="•"/>
            </a:pPr>
            <a:r>
              <a:rPr lang="ar-EG" sz="2000" b="1" dirty="0"/>
              <a:t>استعادة الثقة</a:t>
            </a:r>
            <a:r>
              <a:rPr lang="ar-EG" sz="2000" dirty="0"/>
              <a:t>: </a:t>
            </a:r>
            <a:r>
              <a:rPr lang="ar-EG" sz="2000" kern="100" dirty="0">
                <a:effectLst/>
                <a:latin typeface="Alexandria" pitchFamily="2" charset="-78"/>
                <a:ea typeface="Calibri" panose="020F0502020204030204" pitchFamily="34" charset="0"/>
                <a:cs typeface="Alexandria" pitchFamily="2" charset="-78"/>
              </a:rPr>
              <a:t>تعزيز الثقة من خلال الإفصاح العلني عن الحوادث والإجراءات التصحيحية.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608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3400931"/>
          </a:xfrm>
          <a:prstGeom prst="rect">
            <a:avLst/>
          </a:prstGeom>
          <a:noFill/>
        </p:spPr>
        <p:txBody>
          <a:bodyPr wrap="square" rtlCol="0">
            <a:spAutoFit/>
          </a:bodyPr>
          <a:lstStyle/>
          <a:p>
            <a:pPr algn="just" rtl="1">
              <a:spcAft>
                <a:spcPts val="600"/>
              </a:spcAft>
            </a:pPr>
            <a:r>
              <a:rPr lang="ar-EG" sz="2800" b="1" dirty="0">
                <a:solidFill>
                  <a:srgbClr val="00B0F0"/>
                </a:solidFill>
                <a:latin typeface="Alexandria" pitchFamily="2" charset="-78"/>
                <a:cs typeface="Alexandria" pitchFamily="2" charset="-78"/>
              </a:rPr>
              <a:t>الحالة </a:t>
            </a:r>
            <a:r>
              <a:rPr lang="en-US" sz="2800" b="1" dirty="0">
                <a:solidFill>
                  <a:srgbClr val="00B0F0"/>
                </a:solidFill>
                <a:latin typeface="Alexandria" pitchFamily="2" charset="-78"/>
                <a:cs typeface="Alexandria" pitchFamily="2" charset="-78"/>
              </a:rPr>
              <a:t>1</a:t>
            </a:r>
            <a:r>
              <a:rPr lang="ar-EG"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OpenAI</a:t>
            </a:r>
            <a:r>
              <a:rPr lang="en-US"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لا تقتصر إدارة الأزمات على الاستجابة بعد وقوع الأزمة، بل تشمل الاكتشاف المبكر والوقاية.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تمثل الشفافية والإفصاح المنظم عنصرين أساسيين في إدارة السمعة الرقمية.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ينبغي أن تتضمن خطط إدارة الأزمات آليات لرصد إساءة استخدام تقنيات الذكاء الاصطناعي، حتى عندما تكون المؤسسة نفسها مطورة لهذه التقنيات.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180161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8362" y="1629313"/>
            <a:ext cx="11342861" cy="4282647"/>
          </a:xfrm>
          <a:prstGeom prst="rect">
            <a:avLst/>
          </a:prstGeom>
          <a:noFill/>
        </p:spPr>
        <p:txBody>
          <a:bodyPr wrap="square" rtlCol="0">
            <a:spAutoFit/>
          </a:bodyPr>
          <a:lstStyle/>
          <a:p>
            <a:pPr lvl="0" algn="just" rtl="1">
              <a:lnSpc>
                <a:spcPct val="150000"/>
              </a:lnSpc>
              <a:spcBef>
                <a:spcPts val="600"/>
              </a:spcBef>
            </a:pPr>
            <a:r>
              <a:rPr lang="ar-EG" sz="1600" b="1" kern="100" dirty="0">
                <a:solidFill>
                  <a:srgbClr val="00B0F0"/>
                </a:solidFill>
                <a:latin typeface="Alexandria" pitchFamily="2" charset="-78"/>
                <a:ea typeface="Calibri" panose="020F0502020204030204" pitchFamily="34" charset="0"/>
                <a:cs typeface="Alexandria" pitchFamily="2" charset="-78"/>
              </a:rPr>
              <a:t> دراسة حالة 2: </a:t>
            </a:r>
          </a:p>
          <a:p>
            <a:pPr lvl="0" algn="just" rtl="1">
              <a:lnSpc>
                <a:spcPct val="150000"/>
              </a:lnSpc>
              <a:spcBef>
                <a:spcPts val="600"/>
              </a:spcBef>
            </a:pPr>
            <a:r>
              <a:rPr lang="ar-EG" sz="16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1600" b="1" kern="100" dirty="0">
                <a:solidFill>
                  <a:srgbClr val="00B0F0"/>
                </a:solidFill>
                <a:latin typeface="Alexandria" pitchFamily="2" charset="-78"/>
                <a:ea typeface="Calibri" panose="020F0502020204030204" pitchFamily="34" charset="0"/>
                <a:cs typeface="Alexandria" pitchFamily="2" charset="-78"/>
              </a:rPr>
              <a:t>DEWA </a:t>
            </a:r>
            <a:r>
              <a:rPr lang="ar-SA" sz="1600" b="1" kern="100" dirty="0">
                <a:solidFill>
                  <a:srgbClr val="00B0F0"/>
                </a:solidFill>
                <a:latin typeface="Alexandria" pitchFamily="2" charset="-78"/>
                <a:ea typeface="Calibri" panose="020F0502020204030204" pitchFamily="34" charset="0"/>
                <a:cs typeface="Alexandria" pitchFamily="2" charset="-78"/>
              </a:rPr>
              <a:t> </a:t>
            </a:r>
            <a:r>
              <a:rPr lang="ar-EG" sz="16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16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sz="1600" b="1" kern="100" dirty="0">
                <a:effectLst/>
                <a:latin typeface="Alexandria" pitchFamily="2" charset="-78"/>
                <a:ea typeface="Calibri" panose="020F0502020204030204" pitchFamily="34" charset="0"/>
                <a:cs typeface="Alexandria" pitchFamily="2" charset="-78"/>
              </a:rPr>
              <a:t>نوع</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الأزمة</a:t>
            </a:r>
            <a:r>
              <a:rPr lang="ar-SA" sz="1600" kern="100" dirty="0">
                <a:effectLst/>
                <a:latin typeface="Alexandria" pitchFamily="2" charset="-78"/>
                <a:ea typeface="Calibri" panose="020F0502020204030204" pitchFamily="34" charset="0"/>
                <a:cs typeface="Alexandria" pitchFamily="2" charset="-78"/>
              </a:rPr>
              <a:t>: حملة تضليل رقمي </a:t>
            </a:r>
            <a:r>
              <a:rPr lang="en-US" sz="1600" kern="100" dirty="0">
                <a:effectLst/>
                <a:latin typeface="Alexandria" pitchFamily="2" charset="-78"/>
                <a:ea typeface="Calibri" panose="020F0502020204030204" pitchFamily="34" charset="0"/>
                <a:cs typeface="Alexandria" pitchFamily="2" charset="-78"/>
              </a:rPr>
              <a:t>Disinformation Campaign </a:t>
            </a:r>
            <a:r>
              <a:rPr lang="ar-SA" sz="1600" kern="100" dirty="0">
                <a:effectLst/>
                <a:latin typeface="Alexandria" pitchFamily="2" charset="-78"/>
                <a:ea typeface="Calibri" panose="020F0502020204030204" pitchFamily="34" charset="0"/>
                <a:cs typeface="Alexandria" pitchFamily="2" charset="-78"/>
              </a:rPr>
              <a:t> تستهدف التشكيك في دقة الفواتير الإلكترونية وزيادات غير حقيقية في الرسوم.</a:t>
            </a:r>
          </a:p>
          <a:p>
            <a:pPr lvl="0" algn="just" rtl="1">
              <a:lnSpc>
                <a:spcPct val="150000"/>
              </a:lnSpc>
              <a:spcBef>
                <a:spcPts val="600"/>
              </a:spcBef>
            </a:pPr>
            <a:r>
              <a:rPr lang="ar-EG" sz="1600" b="1" kern="100" dirty="0">
                <a:latin typeface="Alexandria" pitchFamily="2" charset="-78"/>
                <a:ea typeface="Calibri" panose="020F0502020204030204" pitchFamily="34" charset="0"/>
                <a:cs typeface="Alexandria" pitchFamily="2" charset="-78"/>
              </a:rPr>
              <a:t>وصف الأزمة: </a:t>
            </a:r>
            <a:r>
              <a:rPr lang="ar-EG" sz="1600" kern="100" dirty="0">
                <a:latin typeface="Alexandria" pitchFamily="2" charset="-78"/>
                <a:ea typeface="Calibri" panose="020F0502020204030204" pitchFamily="34" charset="0"/>
                <a:cs typeface="Alexandria" pitchFamily="2" charset="-78"/>
              </a:rPr>
              <a:t>ف</a:t>
            </a:r>
            <a:r>
              <a:rPr lang="ar-EG" sz="1600" kern="100" dirty="0">
                <a:effectLst/>
                <a:latin typeface="Alexandria" pitchFamily="2" charset="-78"/>
                <a:ea typeface="Calibri" panose="020F0502020204030204" pitchFamily="34" charset="0"/>
                <a:cs typeface="Alexandria" pitchFamily="2" charset="-78"/>
              </a:rPr>
              <a:t>ي يناير 2025، انتشرت عبر منصات التواصل الاجتماعي شائعات تدّعي أن هيئة كهرباء ومياه دبي رفعت رسوم الاستهلاك بنسبة 40٪ دون إعلان رسمي. وتضمنت الحملة صورًا مزيفة لفواتير معدلة، مما تسبب في:</a:t>
            </a:r>
          </a:p>
          <a:p>
            <a:pPr marL="285750" lvl="0" indent="-285750" algn="just" rtl="1">
              <a:lnSpc>
                <a:spcPct val="150000"/>
              </a:lnSpc>
              <a:spcBef>
                <a:spcPts val="600"/>
              </a:spcBef>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موجة غضب بين العملاء</a:t>
            </a:r>
          </a:p>
          <a:p>
            <a:pPr marL="285750" lvl="0" indent="-285750" algn="just" rtl="1">
              <a:lnSpc>
                <a:spcPct val="150000"/>
              </a:lnSpc>
              <a:spcBef>
                <a:spcPts val="600"/>
              </a:spcBef>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ارتفاع ملحوظ في الاتصالات مع مراكز الخدمة</a:t>
            </a:r>
          </a:p>
          <a:p>
            <a:pPr marL="285750" lvl="0" indent="-285750" algn="just" rtl="1">
              <a:lnSpc>
                <a:spcPct val="150000"/>
              </a:lnSpc>
              <a:spcBef>
                <a:spcPts val="600"/>
              </a:spcBef>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تداول مكثف للخبر في أقل من 3 ساعات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4780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8603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2720" y="1923268"/>
            <a:ext cx="10399538" cy="340548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r"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marL="342900" indent="-342900" algn="r" rtl="1">
              <a:lnSpc>
                <a:spcPct val="150000"/>
              </a:lnSpc>
              <a:buFont typeface="Arial" panose="020B0604020202020204" pitchFamily="34" charset="0"/>
              <a:buChar char="•"/>
            </a:pPr>
            <a:r>
              <a:rPr lang="ar-EG" sz="2000" dirty="0"/>
              <a:t>إطلاق </a:t>
            </a:r>
            <a:r>
              <a:rPr lang="ar-EG" sz="2000" b="1" dirty="0"/>
              <a:t>فيديو توضيحي</a:t>
            </a:r>
            <a:r>
              <a:rPr lang="ar-EG" sz="2000" dirty="0"/>
              <a:t> يشرح آلية احتساب الفاتورة</a:t>
            </a:r>
          </a:p>
          <a:p>
            <a:pPr marL="342900" indent="-342900" algn="r" rtl="1">
              <a:lnSpc>
                <a:spcPct val="150000"/>
              </a:lnSpc>
              <a:buFont typeface="Arial" panose="020B0604020202020204" pitchFamily="34" charset="0"/>
              <a:buChar char="•"/>
            </a:pPr>
            <a:r>
              <a:rPr lang="ar-EG" sz="2000" dirty="0"/>
              <a:t>نشر </a:t>
            </a:r>
            <a:r>
              <a:rPr lang="ar-EG" sz="2000" b="1" dirty="0"/>
              <a:t>بيانات رسمية</a:t>
            </a:r>
            <a:r>
              <a:rPr lang="ar-EG" sz="2000" dirty="0"/>
              <a:t> عبر القنوات الرقمية وخدمة الرد الآلي</a:t>
            </a:r>
          </a:p>
          <a:p>
            <a:pPr marL="342900" indent="-342900" algn="r" rtl="1">
              <a:lnSpc>
                <a:spcPct val="150000"/>
              </a:lnSpc>
              <a:buFont typeface="Arial" panose="020B0604020202020204" pitchFamily="34" charset="0"/>
              <a:buChar char="•"/>
            </a:pPr>
            <a:r>
              <a:rPr lang="ar-EG" sz="2000" dirty="0"/>
              <a:t>استخدام لوحة </a:t>
            </a:r>
            <a:r>
              <a:rPr lang="en-US" sz="2000" b="1" dirty="0"/>
              <a:t>Dashboard AI</a:t>
            </a:r>
            <a:r>
              <a:rPr lang="en-US" sz="2000" dirty="0"/>
              <a:t> </a:t>
            </a:r>
            <a:r>
              <a:rPr lang="ar-SA" sz="2000" dirty="0"/>
              <a:t> </a:t>
            </a:r>
            <a:r>
              <a:rPr lang="ar-EG" sz="2000" dirty="0"/>
              <a:t>لقياس التفاعل وتصحيح المفاهيم</a:t>
            </a:r>
          </a:p>
          <a:p>
            <a:pPr marL="342900" indent="-342900" algn="r" rtl="1">
              <a:lnSpc>
                <a:spcPct val="150000"/>
              </a:lnSpc>
              <a:buFont typeface="Arial" panose="020B0604020202020204" pitchFamily="34" charset="0"/>
              <a:buChar char="•"/>
            </a:pPr>
            <a:r>
              <a:rPr lang="ar-EG" sz="2000" dirty="0"/>
              <a:t>تقديم </a:t>
            </a:r>
            <a:r>
              <a:rPr lang="ar-EG" sz="2000" b="1" dirty="0"/>
              <a:t>محاكٍ تفاعلي</a:t>
            </a:r>
            <a:r>
              <a:rPr lang="ar-EG" sz="2000" dirty="0"/>
              <a:t> يتيح للمستخدم حساب فاتورته بنفسه</a:t>
            </a:r>
            <a:endParaRPr lang="ar-EG" sz="2000" kern="100" dirty="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47900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823316"/>
            <a:ext cx="8998968" cy="4249690"/>
          </a:xfrm>
          <a:prstGeom prst="rect">
            <a:avLst/>
          </a:prstGeom>
          <a:noFill/>
        </p:spPr>
        <p:txBody>
          <a:bodyPr wrap="square" rtlCol="0">
            <a:spAutoFit/>
          </a:bodyPr>
          <a:lstStyle/>
          <a:p>
            <a:pPr lvl="0" algn="just" rtl="1">
              <a:lnSpc>
                <a:spcPct val="150000"/>
              </a:lnSpc>
              <a:spcBef>
                <a:spcPts val="600"/>
              </a:spcBef>
            </a:pPr>
            <a:r>
              <a:rPr lang="ar-EG"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b="1" kern="100" dirty="0">
                <a:solidFill>
                  <a:srgbClr val="00B0F0"/>
                </a:solidFill>
                <a:latin typeface="Alexandria" pitchFamily="2" charset="-78"/>
                <a:ea typeface="Calibri" panose="020F0502020204030204" pitchFamily="34" charset="0"/>
                <a:cs typeface="Alexandria" pitchFamily="2" charset="-78"/>
              </a:rPr>
              <a:t>DEWA </a:t>
            </a:r>
            <a:r>
              <a:rPr lang="ar-SA" b="1" kern="100" dirty="0">
                <a:solidFill>
                  <a:srgbClr val="00B0F0"/>
                </a:solidFill>
                <a:latin typeface="Alexandria" pitchFamily="2" charset="-78"/>
                <a:ea typeface="Calibri" panose="020F0502020204030204" pitchFamily="34" charset="0"/>
                <a:cs typeface="Alexandria" pitchFamily="2" charset="-78"/>
              </a:rPr>
              <a:t> </a:t>
            </a:r>
            <a:r>
              <a:rPr lang="ar-EG"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marL="342900" indent="-342900" algn="r" rtl="1">
              <a:lnSpc>
                <a:spcPct val="150000"/>
              </a:lnSpc>
              <a:spcBef>
                <a:spcPts val="600"/>
              </a:spcBef>
              <a:buFont typeface="Arial" panose="020B0604020202020204" pitchFamily="34" charset="0"/>
              <a:buChar char="•"/>
            </a:pPr>
            <a:r>
              <a:rPr lang="ar-EG" kern="100" dirty="0">
                <a:cs typeface="Alexandria" pitchFamily="2" charset="-78"/>
              </a:rPr>
              <a:t>انخفاض الشائعات بنسبة 62% في أقل من 24 ساعة</a:t>
            </a:r>
          </a:p>
          <a:p>
            <a:pPr marL="342900" indent="-342900" algn="r" rtl="1">
              <a:lnSpc>
                <a:spcPct val="150000"/>
              </a:lnSpc>
              <a:spcBef>
                <a:spcPts val="600"/>
              </a:spcBef>
              <a:buFont typeface="Arial" panose="020B0604020202020204" pitchFamily="34" charset="0"/>
              <a:buChar char="•"/>
            </a:pPr>
            <a:r>
              <a:rPr lang="ar-EG" kern="100" dirty="0">
                <a:cs typeface="Alexandria" pitchFamily="2" charset="-78"/>
              </a:rPr>
              <a:t>انخفاض الاستفسارات والبلاغات بنسبة 38% خلال يومين</a:t>
            </a:r>
          </a:p>
          <a:p>
            <a:pPr marL="342900" indent="-342900" algn="r" rtl="1">
              <a:lnSpc>
                <a:spcPct val="150000"/>
              </a:lnSpc>
              <a:spcBef>
                <a:spcPts val="600"/>
              </a:spcBef>
              <a:buFont typeface="Arial" panose="020B0604020202020204" pitchFamily="34" charset="0"/>
              <a:buChar char="•"/>
            </a:pPr>
            <a:r>
              <a:rPr lang="ar-EG" kern="100" dirty="0">
                <a:cs typeface="Alexandria" pitchFamily="2" charset="-78"/>
              </a:rPr>
              <a:t>تعزيز ثقة الجمهور عبر شفافية البيانات</a:t>
            </a:r>
          </a:p>
          <a:p>
            <a:pPr marL="342900" indent="-342900" algn="r" rtl="1">
              <a:lnSpc>
                <a:spcPct val="150000"/>
              </a:lnSpc>
              <a:spcBef>
                <a:spcPts val="600"/>
              </a:spcBef>
              <a:buFont typeface="Arial" panose="020B0604020202020204" pitchFamily="34" charset="0"/>
              <a:buChar char="•"/>
            </a:pPr>
            <a:r>
              <a:rPr lang="ar-EG" kern="100" dirty="0">
                <a:cs typeface="Alexandria" pitchFamily="2" charset="-78"/>
              </a:rPr>
              <a:t>اعتُبرت هذه الاستجابة نموذجاً خليجياً في إدارة حملات التضليل الرقمية المعتمدة على </a:t>
            </a:r>
            <a:r>
              <a:rPr lang="en-US" kern="100" dirty="0">
                <a:cs typeface="Alexandria" pitchFamily="2" charset="-78"/>
              </a:rPr>
              <a:t>AI</a:t>
            </a:r>
            <a:endParaRPr lang="ar-EG" kern="100" dirty="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710585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38201" y="1700258"/>
            <a:ext cx="10445432" cy="184665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a:p>
            <a:pPr algn="r"/>
            <a:endParaRPr lang="ar-EG"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id-ID" dirty="0">
              <a:solidFill>
                <a:srgbClr val="669BBC"/>
              </a:solidFill>
            </a:endParaRPr>
          </a:p>
        </p:txBody>
      </p:sp>
      <p:graphicFrame>
        <p:nvGraphicFramePr>
          <p:cNvPr id="4" name="Table 3">
            <a:extLst>
              <a:ext uri="{FF2B5EF4-FFF2-40B4-BE49-F238E27FC236}">
                <a16:creationId xmlns:a16="http://schemas.microsoft.com/office/drawing/2014/main" id="{865EA61C-7A54-4480-F335-16C8FCD66824}"/>
              </a:ext>
            </a:extLst>
          </p:cNvPr>
          <p:cNvGraphicFramePr>
            <a:graphicFrameLocks noGrp="1"/>
          </p:cNvGraphicFramePr>
          <p:nvPr>
            <p:extLst>
              <p:ext uri="{D42A27DB-BD31-4B8C-83A1-F6EECF244321}">
                <p14:modId xmlns:p14="http://schemas.microsoft.com/office/powerpoint/2010/main" val="3338310127"/>
              </p:ext>
            </p:extLst>
          </p:nvPr>
        </p:nvGraphicFramePr>
        <p:xfrm>
          <a:off x="1052449" y="3520649"/>
          <a:ext cx="10515600" cy="2011680"/>
        </p:xfrm>
        <a:graphic>
          <a:graphicData uri="http://schemas.openxmlformats.org/drawingml/2006/table">
            <a:tbl>
              <a:tblPr/>
              <a:tblGrid>
                <a:gridCol w="2234090">
                  <a:extLst>
                    <a:ext uri="{9D8B030D-6E8A-4147-A177-3AD203B41FA5}">
                      <a16:colId xmlns:a16="http://schemas.microsoft.com/office/drawing/2014/main" val="1086924397"/>
                    </a:ext>
                  </a:extLst>
                </a:gridCol>
                <a:gridCol w="5565913">
                  <a:extLst>
                    <a:ext uri="{9D8B030D-6E8A-4147-A177-3AD203B41FA5}">
                      <a16:colId xmlns:a16="http://schemas.microsoft.com/office/drawing/2014/main" val="3468969501"/>
                    </a:ext>
                  </a:extLst>
                </a:gridCol>
                <a:gridCol w="2715597">
                  <a:extLst>
                    <a:ext uri="{9D8B030D-6E8A-4147-A177-3AD203B41FA5}">
                      <a16:colId xmlns:a16="http://schemas.microsoft.com/office/drawing/2014/main" val="4055418516"/>
                    </a:ext>
                  </a:extLst>
                </a:gridCol>
              </a:tblGrid>
              <a:tr h="0">
                <a:tc>
                  <a:txBody>
                    <a:bodyPr/>
                    <a:lstStyle/>
                    <a:p>
                      <a:pPr lvl="1" algn="ctr" rtl="1"/>
                      <a:r>
                        <a:rPr lang="ar-EG" b="1" dirty="0"/>
                        <a:t>المرحلة</a:t>
                      </a:r>
                    </a:p>
                  </a:txBody>
                  <a:tcPr anchor="ctr">
                    <a:lnL>
                      <a:noFill/>
                    </a:lnL>
                    <a:lnR>
                      <a:noFill/>
                    </a:lnR>
                    <a:lnT>
                      <a:noFill/>
                    </a:lnT>
                    <a:lnB>
                      <a:noFill/>
                    </a:lnB>
                  </a:tcPr>
                </a:tc>
                <a:tc>
                  <a:txBody>
                    <a:bodyPr/>
                    <a:lstStyle/>
                    <a:p>
                      <a:pPr lvl="1" algn="ctr" rtl="1"/>
                      <a:r>
                        <a:rPr lang="ar-EG" b="1" dirty="0"/>
                        <a:t>دور الذكاء الاصطناعي</a:t>
                      </a:r>
                    </a:p>
                  </a:txBody>
                  <a:tcPr anchor="ctr">
                    <a:lnL>
                      <a:noFill/>
                    </a:lnL>
                    <a:lnR>
                      <a:noFill/>
                    </a:lnR>
                    <a:lnT>
                      <a:noFill/>
                    </a:lnT>
                    <a:lnB>
                      <a:noFill/>
                    </a:lnB>
                  </a:tcPr>
                </a:tc>
                <a:tc>
                  <a:txBody>
                    <a:bodyPr/>
                    <a:lstStyle/>
                    <a:p>
                      <a:pPr lvl="1" algn="ctr" rtl="1"/>
                      <a:r>
                        <a:rPr lang="ar-EG" b="1" dirty="0"/>
                        <a:t>النتيجة</a:t>
                      </a:r>
                    </a:p>
                  </a:txBody>
                  <a:tcPr anchor="ctr">
                    <a:lnL>
                      <a:noFill/>
                    </a:lnL>
                    <a:lnR>
                      <a:noFill/>
                    </a:lnR>
                    <a:lnT>
                      <a:noFill/>
                    </a:lnT>
                    <a:lnB>
                      <a:noFill/>
                    </a:lnB>
                  </a:tcPr>
                </a:tc>
                <a:extLst>
                  <a:ext uri="{0D108BD9-81ED-4DB2-BD59-A6C34878D82A}">
                    <a16:rowId xmlns:a16="http://schemas.microsoft.com/office/drawing/2014/main" val="3655613513"/>
                  </a:ext>
                </a:extLst>
              </a:tr>
              <a:tr h="0">
                <a:tc>
                  <a:txBody>
                    <a:bodyPr/>
                    <a:lstStyle/>
                    <a:p>
                      <a:pPr lvl="1" algn="ctr" rtl="1"/>
                      <a:r>
                        <a:rPr lang="ar-EG" dirty="0"/>
                        <a:t>رصد المحتوى</a:t>
                      </a:r>
                    </a:p>
                  </a:txBody>
                  <a:tcPr anchor="ctr">
                    <a:lnL>
                      <a:noFill/>
                    </a:lnL>
                    <a:lnR>
                      <a:noFill/>
                    </a:lnR>
                    <a:lnT>
                      <a:noFill/>
                    </a:lnT>
                    <a:lnB>
                      <a:noFill/>
                    </a:lnB>
                  </a:tcPr>
                </a:tc>
                <a:tc>
                  <a:txBody>
                    <a:bodyPr/>
                    <a:lstStyle/>
                    <a:p>
                      <a:pPr lvl="1" algn="ctr" rtl="1"/>
                      <a:r>
                        <a:rPr lang="ar-EG" dirty="0"/>
                        <a:t> تحليل ملايين المنشورات على </a:t>
                      </a:r>
                      <a:r>
                        <a:rPr lang="en-US" dirty="0"/>
                        <a:t>X Twitter </a:t>
                      </a:r>
                      <a:r>
                        <a:rPr lang="ar-EG" dirty="0"/>
                        <a:t>سابقاً و</a:t>
                      </a:r>
                      <a:r>
                        <a:rPr lang="en-US" dirty="0"/>
                        <a:t>TikTok </a:t>
                      </a:r>
                      <a:r>
                        <a:rPr lang="ar-EG" dirty="0"/>
                        <a:t>و</a:t>
                      </a:r>
                      <a:r>
                        <a:rPr lang="en-US" dirty="0"/>
                        <a:t>Reddit</a:t>
                      </a:r>
                    </a:p>
                  </a:txBody>
                  <a:tcPr anchor="ctr">
                    <a:lnL>
                      <a:noFill/>
                    </a:lnL>
                    <a:lnR>
                      <a:noFill/>
                    </a:lnR>
                    <a:lnT>
                      <a:noFill/>
                    </a:lnT>
                    <a:lnB>
                      <a:noFill/>
                    </a:lnB>
                  </a:tcPr>
                </a:tc>
                <a:tc>
                  <a:txBody>
                    <a:bodyPr/>
                    <a:lstStyle/>
                    <a:p>
                      <a:pPr lvl="1" algn="ctr" rtl="1"/>
                      <a:r>
                        <a:rPr lang="ar-EG"/>
                        <a:t>اكتشاف مصدر الشائعة الأساسي</a:t>
                      </a:r>
                    </a:p>
                  </a:txBody>
                  <a:tcPr anchor="ctr">
                    <a:lnL>
                      <a:noFill/>
                    </a:lnL>
                    <a:lnR>
                      <a:noFill/>
                    </a:lnR>
                    <a:lnT>
                      <a:noFill/>
                    </a:lnT>
                    <a:lnB>
                      <a:noFill/>
                    </a:lnB>
                  </a:tcPr>
                </a:tc>
                <a:extLst>
                  <a:ext uri="{0D108BD9-81ED-4DB2-BD59-A6C34878D82A}">
                    <a16:rowId xmlns:a16="http://schemas.microsoft.com/office/drawing/2014/main" val="762619762"/>
                  </a:ext>
                </a:extLst>
              </a:tr>
              <a:tr h="0">
                <a:tc>
                  <a:txBody>
                    <a:bodyPr/>
                    <a:lstStyle/>
                    <a:p>
                      <a:pPr lvl="1" algn="ctr" rtl="1"/>
                      <a:r>
                        <a:rPr lang="ar-EG"/>
                        <a:t>تحليل البيانات</a:t>
                      </a:r>
                    </a:p>
                  </a:txBody>
                  <a:tcPr anchor="ctr">
                    <a:lnL>
                      <a:noFill/>
                    </a:lnL>
                    <a:lnR>
                      <a:noFill/>
                    </a:lnR>
                    <a:lnT>
                      <a:noFill/>
                    </a:lnT>
                    <a:lnB>
                      <a:noFill/>
                    </a:lnB>
                  </a:tcPr>
                </a:tc>
                <a:tc>
                  <a:txBody>
                    <a:bodyPr/>
                    <a:lstStyle/>
                    <a:p>
                      <a:pPr lvl="1" algn="ctr" rtl="1"/>
                      <a:r>
                        <a:rPr lang="ar-EG" dirty="0"/>
                        <a:t>تحديد الحسابات المحركة للحملة وارتباطها بمصادر خارجية</a:t>
                      </a:r>
                    </a:p>
                  </a:txBody>
                  <a:tcPr anchor="ctr">
                    <a:lnL>
                      <a:noFill/>
                    </a:lnL>
                    <a:lnR>
                      <a:noFill/>
                    </a:lnR>
                    <a:lnT>
                      <a:noFill/>
                    </a:lnT>
                    <a:lnB>
                      <a:noFill/>
                    </a:lnB>
                  </a:tcPr>
                </a:tc>
                <a:tc>
                  <a:txBody>
                    <a:bodyPr/>
                    <a:lstStyle/>
                    <a:p>
                      <a:pPr lvl="1" algn="ctr" rtl="1"/>
                      <a:r>
                        <a:rPr lang="ar-EG"/>
                        <a:t>كشف الدافع وراء التضليل</a:t>
                      </a:r>
                    </a:p>
                  </a:txBody>
                  <a:tcPr anchor="ctr">
                    <a:lnL>
                      <a:noFill/>
                    </a:lnL>
                    <a:lnR>
                      <a:noFill/>
                    </a:lnR>
                    <a:lnT>
                      <a:noFill/>
                    </a:lnT>
                    <a:lnB>
                      <a:noFill/>
                    </a:lnB>
                  </a:tcPr>
                </a:tc>
                <a:extLst>
                  <a:ext uri="{0D108BD9-81ED-4DB2-BD59-A6C34878D82A}">
                    <a16:rowId xmlns:a16="http://schemas.microsoft.com/office/drawing/2014/main" val="758352109"/>
                  </a:ext>
                </a:extLst>
              </a:tr>
              <a:tr h="0">
                <a:tc>
                  <a:txBody>
                    <a:bodyPr/>
                    <a:lstStyle/>
                    <a:p>
                      <a:pPr lvl="1" algn="ctr" rtl="1"/>
                      <a:r>
                        <a:rPr lang="ar-EG"/>
                        <a:t>الاستجابة الاستراتيجية</a:t>
                      </a:r>
                    </a:p>
                  </a:txBody>
                  <a:tcPr anchor="ctr">
                    <a:lnL>
                      <a:noFill/>
                    </a:lnL>
                    <a:lnR>
                      <a:noFill/>
                    </a:lnR>
                    <a:lnT>
                      <a:noFill/>
                    </a:lnT>
                    <a:lnB>
                      <a:noFill/>
                    </a:lnB>
                  </a:tcPr>
                </a:tc>
                <a:tc>
                  <a:txBody>
                    <a:bodyPr/>
                    <a:lstStyle/>
                    <a:p>
                      <a:pPr lvl="1" algn="ctr" rtl="1"/>
                      <a:r>
                        <a:rPr lang="ar-EG"/>
                        <a:t>إنتاج رسائل مرئية وبيانات رسمية مدعومة بالأرقام</a:t>
                      </a:r>
                    </a:p>
                  </a:txBody>
                  <a:tcPr anchor="ctr">
                    <a:lnL>
                      <a:noFill/>
                    </a:lnL>
                    <a:lnR>
                      <a:noFill/>
                    </a:lnR>
                    <a:lnT>
                      <a:noFill/>
                    </a:lnT>
                    <a:lnB>
                      <a:noFill/>
                    </a:lnB>
                  </a:tcPr>
                </a:tc>
                <a:tc>
                  <a:txBody>
                    <a:bodyPr/>
                    <a:lstStyle/>
                    <a:p>
                      <a:pPr lvl="1" algn="ctr" rtl="1"/>
                      <a:r>
                        <a:rPr lang="ar-EG" dirty="0"/>
                        <a:t>إيقاف انتشار المعلومات المضللة</a:t>
                      </a:r>
                    </a:p>
                  </a:txBody>
                  <a:tcPr anchor="ctr">
                    <a:lnL>
                      <a:noFill/>
                    </a:lnL>
                    <a:lnR>
                      <a:noFill/>
                    </a:lnR>
                    <a:lnT>
                      <a:noFill/>
                    </a:lnT>
                    <a:lnB>
                      <a:noFill/>
                    </a:lnB>
                  </a:tcPr>
                </a:tc>
                <a:extLst>
                  <a:ext uri="{0D108BD9-81ED-4DB2-BD59-A6C34878D82A}">
                    <a16:rowId xmlns:a16="http://schemas.microsoft.com/office/drawing/2014/main" val="1705774888"/>
                  </a:ext>
                </a:extLst>
              </a:tr>
            </a:tbl>
          </a:graphicData>
        </a:graphic>
      </p:graphicFrame>
    </p:spTree>
    <p:extLst>
      <p:ext uri="{BB962C8B-B14F-4D97-AF65-F5344CB8AC3E}">
        <p14:creationId xmlns:p14="http://schemas.microsoft.com/office/powerpoint/2010/main" val="10395633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19200" y="2446177"/>
            <a:ext cx="9886950" cy="246221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المثال أهمية وجود أنظمة ذكاء اصطناعي متطورة للتحليل والاستجابة. </a:t>
            </a:r>
            <a:r>
              <a:rPr lang="ar-EG" dirty="0"/>
              <a:t>الذكاء الاصطناعي لا يكتشف الشائعة فحسب، بل يفككها ويواجهها بالبيانات.</a:t>
            </a:r>
            <a:endParaRPr lang="ar-EG" kern="100" dirty="0">
              <a:latin typeface="Alexandria" pitchFamily="2" charset="-78"/>
              <a:ea typeface="Calibri" panose="020F0502020204030204" pitchFamily="34" charset="0"/>
              <a:cs typeface="Alexandria" pitchFamily="2" charset="-78"/>
            </a:endParaRPr>
          </a:p>
          <a:p>
            <a:pPr algn="r"/>
            <a:r>
              <a:rPr lang="ar-EG" dirty="0"/>
              <a:t>في عصر المعلومات، الحقيقة لا تنتصر بالصمت… بل بالأرقام.</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32679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7435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81162"/>
            <a:ext cx="10197783" cy="4001095"/>
          </a:xfrm>
          <a:prstGeom prst="rect">
            <a:avLst/>
          </a:prstGeom>
          <a:noFill/>
        </p:spPr>
        <p:txBody>
          <a:bodyPr wrap="square" rtlCol="0">
            <a:spAutoFit/>
          </a:bodyPr>
          <a:lstStyle/>
          <a:p>
            <a:pPr algn="ctr" rtl="1">
              <a:spcAft>
                <a:spcPts val="600"/>
              </a:spcAft>
            </a:pPr>
            <a:r>
              <a:rPr lang="en-US" sz="2800" b="1" dirty="0"/>
              <a:t>3. Deepfake Crisis Management</a:t>
            </a:r>
            <a:br>
              <a:rPr lang="en-US" sz="2800" dirty="0"/>
            </a:br>
            <a:r>
              <a:rPr lang="ar-EG" sz="2800" dirty="0"/>
              <a:t>كيف تدير المؤسسة أزمة ناتجة عن انتحال الهوية بالذكاء الاصطناعي؟</a:t>
            </a:r>
            <a:endParaRPr lang="en-US" sz="2800" dirty="0"/>
          </a:p>
          <a:p>
            <a:pPr algn="ctr" rtl="1">
              <a:spcAft>
                <a:spcPts val="600"/>
              </a:spcAft>
            </a:pPr>
            <a:endParaRPr lang="en-US" sz="1400" b="1" dirty="0">
              <a:solidFill>
                <a:srgbClr val="00B0F0"/>
              </a:solidFill>
              <a:latin typeface="Alexandria" pitchFamily="2" charset="-78"/>
              <a:cs typeface="Alexandria" pitchFamily="2" charset="-78"/>
            </a:endParaRPr>
          </a:p>
          <a:p>
            <a:pPr algn="just" rtl="1">
              <a:spcAft>
                <a:spcPts val="600"/>
              </a:spcAft>
            </a:pPr>
            <a:r>
              <a:rPr lang="ar-EG" sz="2800" b="1" dirty="0">
                <a:solidFill>
                  <a:srgbClr val="00B0F0"/>
                </a:solidFill>
                <a:latin typeface="Alexandria" pitchFamily="2" charset="-78"/>
                <a:cs typeface="Alexandria" pitchFamily="2" charset="-78"/>
              </a:rPr>
              <a:t>الحالة 3: هجوم</a:t>
            </a:r>
            <a:r>
              <a:rPr lang="en-US" sz="2800" b="1" dirty="0">
                <a:solidFill>
                  <a:srgbClr val="00B0F0"/>
                </a:solidFill>
                <a:latin typeface="Alexandria" pitchFamily="2" charset="-78"/>
                <a:cs typeface="Alexandria" pitchFamily="2" charset="-78"/>
              </a:rPr>
              <a:t>Deepfake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على شركة</a:t>
            </a:r>
            <a:r>
              <a:rPr lang="en-US" sz="2800" b="1" dirty="0">
                <a:solidFill>
                  <a:srgbClr val="00B0F0"/>
                </a:solidFill>
                <a:latin typeface="Alexandria" pitchFamily="2" charset="-78"/>
                <a:cs typeface="Alexandria" pitchFamily="2" charset="-78"/>
              </a:rPr>
              <a:t>WPP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باستخدام انتحال هوية رئيسها التنفيذي (2025)</a:t>
            </a:r>
          </a:p>
          <a:p>
            <a:pPr algn="just" rtl="1">
              <a:spcAft>
                <a:spcPts val="600"/>
              </a:spcAft>
            </a:pPr>
            <a:endParaRPr lang="en-US" sz="12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400" kern="100" dirty="0">
                <a:effectLst/>
                <a:latin typeface="Alexandria" pitchFamily="2" charset="-78"/>
                <a:ea typeface="Calibri" panose="020F0502020204030204" pitchFamily="34" charset="0"/>
                <a:cs typeface="Alexandria" pitchFamily="2" charset="-78"/>
              </a:rPr>
              <a:t>في مايو 2025 أعلن الرئيس التنفيذي لشركة </a:t>
            </a:r>
            <a:r>
              <a:rPr lang="en-US" sz="2400" kern="100" dirty="0">
                <a:effectLst/>
                <a:latin typeface="Alexandria" pitchFamily="2" charset="-78"/>
                <a:ea typeface="Calibri" panose="020F0502020204030204" pitchFamily="34" charset="0"/>
                <a:cs typeface="Alexandria" pitchFamily="2" charset="-78"/>
              </a:rPr>
              <a:t>WPP</a:t>
            </a:r>
            <a:r>
              <a:rPr lang="ar-SA" sz="2400" kern="100" dirty="0">
                <a:latin typeface="Alexandria" pitchFamily="2" charset="-78"/>
                <a:ea typeface="Calibri" panose="020F0502020204030204" pitchFamily="34" charset="0"/>
                <a:cs typeface="Alexandria" pitchFamily="2" charset="-78"/>
              </a:rPr>
              <a:t>،</a:t>
            </a:r>
            <a:r>
              <a:rPr lang="en-US" sz="2400" kern="100" dirty="0">
                <a:effectLst/>
                <a:latin typeface="Alexandria" pitchFamily="2" charset="-78"/>
                <a:ea typeface="Calibri" panose="020F0502020204030204" pitchFamily="34" charset="0"/>
                <a:cs typeface="Alexandria" pitchFamily="2" charset="-78"/>
              </a:rPr>
              <a:t> Mark Read </a:t>
            </a:r>
            <a:r>
              <a:rPr lang="ar-EG" sz="2400" kern="100" dirty="0">
                <a:effectLst/>
                <a:latin typeface="Alexandria" pitchFamily="2" charset="-78"/>
                <a:ea typeface="Calibri" panose="020F0502020204030204" pitchFamily="34" charset="0"/>
                <a:cs typeface="Alexandria" pitchFamily="2" charset="-78"/>
              </a:rPr>
              <a:t>عن تعرض الشركة لمحاولة احتيال متقدمة استخدمت الذكاء الاصطناعي التوليدي. أنشأ المهاجمون نسخة مزيفة</a:t>
            </a:r>
            <a:r>
              <a:rPr lang="en-US" sz="2400" kern="100" dirty="0">
                <a:effectLst/>
                <a:latin typeface="Alexandria" pitchFamily="2" charset="-78"/>
                <a:ea typeface="Calibri" panose="020F0502020204030204" pitchFamily="34" charset="0"/>
                <a:cs typeface="Alexandria" pitchFamily="2" charset="-78"/>
              </a:rPr>
              <a:t>Deepfake) </a:t>
            </a:r>
            <a:r>
              <a:rPr lang="ar-SA" sz="2400" kern="100" dirty="0">
                <a:effectLst/>
                <a:latin typeface="Alexandria" pitchFamily="2" charset="-78"/>
                <a:ea typeface="Calibri" panose="020F0502020204030204" pitchFamily="34" charset="0"/>
                <a:cs typeface="Alexandria" pitchFamily="2" charset="-78"/>
              </a:rPr>
              <a:t>) </a:t>
            </a:r>
            <a:r>
              <a:rPr lang="ar-EG" sz="2400" kern="100" dirty="0">
                <a:effectLst/>
                <a:latin typeface="Alexandria" pitchFamily="2" charset="-78"/>
                <a:ea typeface="Calibri" panose="020F0502020204030204" pitchFamily="34" charset="0"/>
                <a:cs typeface="Alexandria" pitchFamily="2" charset="-78"/>
              </a:rPr>
              <a:t>من صوته وصورته خلال اجتماع عبر </a:t>
            </a:r>
            <a:r>
              <a:rPr lang="en-US" sz="2400" kern="100" dirty="0">
                <a:effectLst/>
                <a:latin typeface="Alexandria" pitchFamily="2" charset="-78"/>
                <a:ea typeface="Calibri" panose="020F0502020204030204" pitchFamily="34" charset="0"/>
                <a:cs typeface="Alexandria" pitchFamily="2" charset="-78"/>
              </a:rPr>
              <a:t>Microsoft Teams</a:t>
            </a:r>
            <a:r>
              <a:rPr lang="ar-SA" sz="2400" kern="100" dirty="0">
                <a:effectLst/>
                <a:latin typeface="Alexandria" pitchFamily="2" charset="-78"/>
                <a:ea typeface="Calibri" panose="020F0502020204030204" pitchFamily="34" charset="0"/>
                <a:cs typeface="Alexandria" pitchFamily="2" charset="-78"/>
              </a:rPr>
              <a:t> </a:t>
            </a:r>
            <a:r>
              <a:rPr lang="ar-EG" sz="2400" kern="100" dirty="0">
                <a:effectLst/>
                <a:latin typeface="Alexandria" pitchFamily="2" charset="-78"/>
                <a:ea typeface="Calibri" panose="020F0502020204030204" pitchFamily="34" charset="0"/>
                <a:cs typeface="Alexandria" pitchFamily="2" charset="-78"/>
              </a:rPr>
              <a:t>مع حسابات بريد إلكتروني ووثائق مزيفة، في محاولة لإقناع أحد المديرين التنفيذيين بتحويل أموال والكشف عن معلومات حساسة.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8280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7435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74095" y="1720874"/>
            <a:ext cx="10197783" cy="3123932"/>
          </a:xfrm>
          <a:prstGeom prst="rect">
            <a:avLst/>
          </a:prstGeom>
          <a:noFill/>
        </p:spPr>
        <p:txBody>
          <a:bodyPr wrap="square" rtlCol="0">
            <a:spAutoFit/>
          </a:bodyPr>
          <a:lstStyle/>
          <a:p>
            <a:pPr algn="just" rtl="1">
              <a:spcAft>
                <a:spcPts val="600"/>
              </a:spcAft>
            </a:pPr>
            <a:r>
              <a:rPr lang="ar-EG" b="1" dirty="0">
                <a:solidFill>
                  <a:srgbClr val="00B0F0"/>
                </a:solidFill>
                <a:latin typeface="Alexandria" pitchFamily="2" charset="-78"/>
                <a:cs typeface="Alexandria" pitchFamily="2" charset="-78"/>
              </a:rPr>
              <a:t>الحالة 3: هجوم</a:t>
            </a:r>
            <a:r>
              <a:rPr lang="en-US" b="1" dirty="0">
                <a:solidFill>
                  <a:srgbClr val="00B0F0"/>
                </a:solidFill>
                <a:latin typeface="Alexandria" pitchFamily="2" charset="-78"/>
                <a:cs typeface="Alexandria" pitchFamily="2" charset="-78"/>
              </a:rPr>
              <a:t>Deepfake </a:t>
            </a:r>
            <a:r>
              <a:rPr lang="ar-SA"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على شركة</a:t>
            </a:r>
            <a:r>
              <a:rPr lang="en-US" b="1" dirty="0">
                <a:solidFill>
                  <a:srgbClr val="00B0F0"/>
                </a:solidFill>
                <a:latin typeface="Alexandria" pitchFamily="2" charset="-78"/>
                <a:cs typeface="Alexandria" pitchFamily="2" charset="-78"/>
              </a:rPr>
              <a:t>WPP </a:t>
            </a:r>
            <a:r>
              <a:rPr lang="ar-SA"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باستخدام انتحال هوية رئيسها التنفيذي (2025)</a:t>
            </a:r>
          </a:p>
          <a:p>
            <a:pPr algn="just" rtl="1">
              <a:spcAft>
                <a:spcPts val="600"/>
              </a:spcAft>
            </a:pPr>
            <a:endParaRPr lang="en-US" b="1"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أوقفت الشركة العملية فور اكتشاف مؤشرات الانتحال.</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أصدرت تحذيرًا داخليًا لجميع الموظفين يشرح تفاصيل الهجوم وأساليبه.</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عززت إجراءات التحقق من الهوية في الاجتماعات الافتراضية والتحويلات المالية.</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كثفت برامج التدريب والتوعية حول مخاطر</a:t>
            </a:r>
            <a:r>
              <a:rPr lang="en-US" kern="100" dirty="0">
                <a:effectLst/>
                <a:latin typeface="Alexandria" pitchFamily="2" charset="-78"/>
                <a:ea typeface="Calibri" panose="020F0502020204030204" pitchFamily="34" charset="0"/>
                <a:cs typeface="Alexandria" pitchFamily="2" charset="-78"/>
              </a:rPr>
              <a:t>Deepfake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والهندسة الاجتماعية.</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استخدمت الحادثة لدمج</a:t>
            </a:r>
            <a:r>
              <a:rPr lang="ar-EG" dirty="0"/>
              <a:t> أدوات كشف التزييف ضمن منظومة الأمن السيبراني،</a:t>
            </a:r>
            <a:r>
              <a:rPr lang="ar-EG"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و</a:t>
            </a:r>
            <a:r>
              <a:rPr lang="ar-EG" kern="100" dirty="0">
                <a:effectLst/>
                <a:latin typeface="Alexandria" pitchFamily="2" charset="-78"/>
                <a:ea typeface="Calibri" panose="020F0502020204030204" pitchFamily="34" charset="0"/>
                <a:cs typeface="Alexandria" pitchFamily="2" charset="-78"/>
              </a:rPr>
              <a:t>تحديث سياسات الأمن السيبراني وإدارة الأزمات الرقمية.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15129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4457" y="59796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a:t>
            </a:r>
            <a:r>
              <a:rPr lang="en-US" sz="2800" b="1" dirty="0">
                <a:solidFill>
                  <a:srgbClr val="00AEEF"/>
                </a:solidFill>
                <a:latin typeface="Alexandria" charset="0"/>
                <a:cs typeface="Alexandria" charset="0"/>
              </a:rPr>
              <a:t> </a:t>
            </a:r>
            <a:r>
              <a:rPr lang="ar-EG" sz="2800" b="1" dirty="0">
                <a:solidFill>
                  <a:srgbClr val="00B0F0"/>
                </a:solidFill>
                <a:latin typeface="Alexandria" charset="0"/>
                <a:cs typeface="Alexandria" charset="0"/>
              </a:rPr>
              <a:t>دراسة حالة إدارة أزمة إلكترونية باستخدام الذكاء الاصطناعي</a:t>
            </a:r>
          </a:p>
        </p:txBody>
      </p:sp>
      <p:sp>
        <p:nvSpPr>
          <p:cNvPr id="28" name="Rectangle 27"/>
          <p:cNvSpPr/>
          <p:nvPr/>
        </p:nvSpPr>
        <p:spPr>
          <a:xfrm>
            <a:off x="3098686" y="42691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0999" y="1136132"/>
            <a:ext cx="10902634" cy="5416868"/>
          </a:xfrm>
          <a:prstGeom prst="rect">
            <a:avLst/>
          </a:prstGeom>
          <a:noFill/>
        </p:spPr>
        <p:txBody>
          <a:bodyPr wrap="square" rtlCol="0">
            <a:spAutoFit/>
          </a:bodyPr>
          <a:lstStyle/>
          <a:p>
            <a:pPr algn="just" rtl="1">
              <a:spcAft>
                <a:spcPts val="600"/>
              </a:spcAft>
            </a:pPr>
            <a:r>
              <a:rPr lang="ar-EG" b="1" dirty="0">
                <a:solidFill>
                  <a:srgbClr val="00B0F0"/>
                </a:solidFill>
                <a:latin typeface="Alexandria" pitchFamily="2" charset="-78"/>
                <a:cs typeface="Alexandria" pitchFamily="2" charset="-78"/>
              </a:rPr>
              <a:t>الحالة 3: هجوم</a:t>
            </a:r>
            <a:r>
              <a:rPr lang="en-US" b="1" dirty="0">
                <a:solidFill>
                  <a:srgbClr val="00B0F0"/>
                </a:solidFill>
                <a:latin typeface="Alexandria" pitchFamily="2" charset="-78"/>
                <a:cs typeface="Alexandria" pitchFamily="2" charset="-78"/>
              </a:rPr>
              <a:t>Deepfake </a:t>
            </a:r>
            <a:r>
              <a:rPr lang="ar-SA"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على شركة</a:t>
            </a:r>
            <a:r>
              <a:rPr lang="en-US" b="1" dirty="0">
                <a:solidFill>
                  <a:srgbClr val="00B0F0"/>
                </a:solidFill>
                <a:latin typeface="Alexandria" pitchFamily="2" charset="-78"/>
                <a:cs typeface="Alexandria" pitchFamily="2" charset="-78"/>
              </a:rPr>
              <a:t>WPP </a:t>
            </a:r>
            <a:r>
              <a:rPr lang="ar-SA"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باستخدام انتحال هوية رئيسها التنفيذي</a:t>
            </a: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b="1" dirty="0"/>
              <a:t>احتواء الأزمة</a:t>
            </a:r>
            <a:r>
              <a:rPr lang="ar-EG" dirty="0"/>
              <a:t>: </a:t>
            </a:r>
            <a:r>
              <a:rPr lang="ar-EG" kern="100" dirty="0">
                <a:effectLst/>
                <a:latin typeface="Alexandria" pitchFamily="2" charset="-78"/>
                <a:ea typeface="Calibri" panose="020F0502020204030204" pitchFamily="34" charset="0"/>
                <a:cs typeface="Alexandria" pitchFamily="2" charset="-78"/>
              </a:rPr>
              <a:t>لم تنجح محاولة الاحتيال في تحقيق أهدافها نتيجة سرعة اكتشافها.</a:t>
            </a:r>
          </a:p>
          <a:p>
            <a:pPr marL="285750" indent="-285750" algn="just" rtl="1">
              <a:spcBef>
                <a:spcPts val="600"/>
              </a:spcBef>
              <a:spcAft>
                <a:spcPts val="1200"/>
              </a:spcAft>
              <a:buFont typeface="Arial" panose="020B0604020202020204" pitchFamily="34" charset="0"/>
              <a:buChar char="•"/>
            </a:pPr>
            <a:r>
              <a:rPr lang="ar-EG" b="1" dirty="0"/>
              <a:t>تعزيز الجاهزية</a:t>
            </a:r>
            <a:r>
              <a:rPr lang="ar-EG" dirty="0"/>
              <a:t>: </a:t>
            </a:r>
            <a:r>
              <a:rPr lang="ar-EG" kern="100" dirty="0">
                <a:effectLst/>
                <a:latin typeface="Alexandria" pitchFamily="2" charset="-78"/>
                <a:ea typeface="Calibri" panose="020F0502020204030204" pitchFamily="34" charset="0"/>
                <a:cs typeface="Alexandria" pitchFamily="2" charset="-78"/>
              </a:rPr>
              <a:t>دفعت الحادثة الشركة إلى تحديث سياسات التحقق وإدارة المخاطر الرقمية.</a:t>
            </a:r>
          </a:p>
          <a:p>
            <a:pPr marL="285750" indent="-285750" algn="just" rtl="1">
              <a:spcBef>
                <a:spcPts val="600"/>
              </a:spcBef>
              <a:spcAft>
                <a:spcPts val="1200"/>
              </a:spcAft>
              <a:buFont typeface="Arial" panose="020B0604020202020204" pitchFamily="34" charset="0"/>
              <a:buChar char="•"/>
            </a:pPr>
            <a:r>
              <a:rPr lang="ar-EG" b="1" dirty="0"/>
              <a:t>رفع الوعي</a:t>
            </a:r>
            <a:r>
              <a:rPr lang="ar-EG" dirty="0"/>
              <a:t>: أصبحت الحادثة جزءاً من برامج التدريب الداخلي على الأمن السيبراني وإدارة الأزمات.</a:t>
            </a:r>
            <a:endParaRPr lang="ar-EG"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لم يعد الصوت أو الفيديو دليلًا كافيًا للتحقق من الهوية.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أصبحت هجمات </a:t>
            </a:r>
            <a:r>
              <a:rPr lang="en-US" kern="100" dirty="0">
                <a:effectLst/>
                <a:latin typeface="Alexandria" pitchFamily="2" charset="-78"/>
                <a:ea typeface="Calibri" panose="020F0502020204030204" pitchFamily="34" charset="0"/>
                <a:cs typeface="Alexandria" pitchFamily="2" charset="-78"/>
              </a:rPr>
              <a:t>Deepfake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تمثل تهديدًا مباشرًا لإدارة الأزمات والاتصال المؤسسي.</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يجب أن تتكامل إدارة العلاقات العامة مع الأمن السيبراني وإدارة المخاطر عند التعامل مع هذا النوع من الأزمات.</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تمثل التوعية المستمرة للموظفين وخطط التحقق متعددة المستويات خط الدفاع الأول ضد الهجمات المدعومة بالذكاء الاصطناعي.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82803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214699" y="973674"/>
            <a:ext cx="929030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5" name="TextBox 4">
            <a:extLst>
              <a:ext uri="{FF2B5EF4-FFF2-40B4-BE49-F238E27FC236}">
                <a16:creationId xmlns:a16="http://schemas.microsoft.com/office/drawing/2014/main" id="{9D612130-072B-A3FB-6BEB-710F22A1B0AB}"/>
              </a:ext>
            </a:extLst>
          </p:cNvPr>
          <p:cNvSpPr txBox="1"/>
          <p:nvPr/>
        </p:nvSpPr>
        <p:spPr>
          <a:xfrm>
            <a:off x="9536364" y="2551486"/>
            <a:ext cx="2206943" cy="400110"/>
          </a:xfrm>
          <a:prstGeom prst="rect">
            <a:avLst/>
          </a:prstGeom>
          <a:noFill/>
        </p:spPr>
        <p:txBody>
          <a:bodyPr wrap="square" rtlCol="0">
            <a:spAutoFit/>
          </a:bodyPr>
          <a:lstStyle/>
          <a:p>
            <a:pPr algn="ctr" rtl="1"/>
            <a:r>
              <a:rPr lang="ar-EG" sz="2000" b="1" dirty="0">
                <a:latin typeface="Alexandria" charset="0"/>
                <a:cs typeface="Alexandria" charset="0"/>
              </a:rPr>
              <a:t>الأزمات الرقمية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264626" y="4209833"/>
            <a:ext cx="2647022" cy="1323439"/>
          </a:xfrm>
          <a:prstGeom prst="rect">
            <a:avLst/>
          </a:prstGeom>
          <a:noFill/>
        </p:spPr>
        <p:txBody>
          <a:bodyPr wrap="square" rtlCol="0">
            <a:spAutoFit/>
          </a:bodyPr>
          <a:lstStyle/>
          <a:p>
            <a:pPr algn="ctr" rtl="1"/>
            <a:r>
              <a:rPr lang="ar-EG" sz="2000" b="1" dirty="0">
                <a:latin typeface="Alexandria" charset="0"/>
                <a:cs typeface="Alexandria" charset="0"/>
              </a:rPr>
              <a:t>التحديات التي تواجه استخدام الذكاء الاصطناعي في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400464"/>
            <a:ext cx="2969815" cy="707886"/>
          </a:xfrm>
          <a:prstGeom prst="rect">
            <a:avLst/>
          </a:prstGeom>
          <a:noFill/>
        </p:spPr>
        <p:txBody>
          <a:bodyPr wrap="square" rtlCol="0">
            <a:spAutoFit/>
          </a:bodyPr>
          <a:lstStyle/>
          <a:p>
            <a:pPr algn="ctr" rtl="1"/>
            <a:r>
              <a:rPr lang="ar-EG" sz="2000" b="1" dirty="0">
                <a:latin typeface="Alexandria" charset="0"/>
                <a:cs typeface="Alexandria" charset="0"/>
              </a:rPr>
              <a:t>دور الذكاء الاصطناعي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2667" y="4209832"/>
            <a:ext cx="2813788"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دمج الذكاء الاصطناعي في خطط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9"/>
            <a:ext cx="6373228" cy="40307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83D981A-A5EB-F7C6-E69C-5226DD29941E}"/>
              </a:ext>
            </a:extLst>
          </p:cNvPr>
          <p:cNvSpPr txBox="1"/>
          <p:nvPr/>
        </p:nvSpPr>
        <p:spPr>
          <a:xfrm>
            <a:off x="3831479" y="5920610"/>
            <a:ext cx="4056745" cy="707886"/>
          </a:xfrm>
          <a:prstGeom prst="rect">
            <a:avLst/>
          </a:prstGeom>
          <a:noFill/>
        </p:spPr>
        <p:txBody>
          <a:bodyPr wrap="square" rtlCol="0">
            <a:spAutoFit/>
          </a:bodyPr>
          <a:lstStyle/>
          <a:p>
            <a:pPr algn="ctr" rtl="1"/>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19286</TotalTime>
  <Words>4594</Words>
  <Application>Microsoft Office PowerPoint</Application>
  <PresentationFormat>Widescreen</PresentationFormat>
  <Paragraphs>461</Paragraphs>
  <Slides>64</Slides>
  <Notes>58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Alexandria</vt:lpstr>
      <vt:lpstr>Arial</vt:lpstr>
      <vt:lpstr>Calibri</vt:lpstr>
      <vt:lpstr>Calibri Light</vt:lpstr>
      <vt:lpstr>Roboto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1022</cp:revision>
  <dcterms:created xsi:type="dcterms:W3CDTF">2023-04-29T09:08:00Z</dcterms:created>
  <dcterms:modified xsi:type="dcterms:W3CDTF">2026-08-08T10:15:00Z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