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19"/>
  </p:notesMasterIdLst>
  <p:sldIdLst>
    <p:sldId id="480" r:id="rId5"/>
    <p:sldId id="276" r:id="rId6"/>
    <p:sldId id="514" r:id="rId7"/>
    <p:sldId id="521" r:id="rId8"/>
    <p:sldId id="524" r:id="rId9"/>
    <p:sldId id="525" r:id="rId10"/>
    <p:sldId id="526" r:id="rId11"/>
    <p:sldId id="527" r:id="rId12"/>
    <p:sldId id="528" r:id="rId13"/>
    <p:sldId id="529" r:id="rId14"/>
    <p:sldId id="530" r:id="rId15"/>
    <p:sldId id="531" r:id="rId16"/>
    <p:sldId id="538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6"/>
            <p14:sldId id="514"/>
            <p14:sldId id="521"/>
            <p14:sldId id="524"/>
            <p14:sldId id="525"/>
            <p14:sldId id="526"/>
            <p14:sldId id="527"/>
            <p14:sldId id="528"/>
            <p14:sldId id="529"/>
            <p14:sldId id="530"/>
            <p14:sldId id="531"/>
            <p14:sldId id="538"/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046393C-DCF5-7DB5-959F-0AD9FDA3980F}" v="4" dt="2025-04-30T14:47:08.0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7" d="100"/>
          <a:sy n="57" d="100"/>
        </p:scale>
        <p:origin x="92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byjus.com/maths/hexadecimal-number-syste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dirty="0">
                <a:latin typeface="Alexandria"/>
                <a:cs typeface="Alexandria" charset="0"/>
              </a:rPr>
              <a:t>Prepared by Eng. Eman Hamdy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207" y="58066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 (Practical)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4807240"/>
            <a:ext cx="508254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Information Systems – IT111</a:t>
            </a:r>
            <a:endParaRPr lang="ar-EG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Numbering Systems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AAB02A7-1341-822D-982C-FBAB669E067E}"/>
              </a:ext>
            </a:extLst>
          </p:cNvPr>
          <p:cNvSpPr txBox="1">
            <a:spLocks/>
          </p:cNvSpPr>
          <p:nvPr/>
        </p:nvSpPr>
        <p:spPr>
          <a:xfrm>
            <a:off x="2474476" y="894981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116BE33-10FC-C478-C96C-6994C78CF6EC}"/>
              </a:ext>
            </a:extLst>
          </p:cNvPr>
          <p:cNvSpPr txBox="1">
            <a:spLocks/>
          </p:cNvSpPr>
          <p:nvPr/>
        </p:nvSpPr>
        <p:spPr>
          <a:xfrm>
            <a:off x="641763" y="2322994"/>
            <a:ext cx="10788237" cy="435133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course contains an introduction to information technology and computing systems.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history and theory of information systems.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Practical application of technologies.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student will be introduced to computer software, hardware, and networking technologies.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introduction to the latest version of Microsoft Office. 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dirty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718E28-4FDA-EFBB-DB24-4E118C77B8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4800378-3161-C125-1439-F5B05E750B75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F3233C-C88B-5258-7430-4243D177F91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8E68BBE-B783-570B-7445-F0A9E851E8A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BA7C37C-F0CE-7C96-09A1-2B382CBE48A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D605B7C-5FA0-AD38-0455-5D9F08F02F9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98EFBE1-B9B8-6624-8CEC-2A75F3A7C064}"/>
              </a:ext>
            </a:extLst>
          </p:cNvPr>
          <p:cNvSpPr txBox="1">
            <a:spLocks/>
          </p:cNvSpPr>
          <p:nvPr/>
        </p:nvSpPr>
        <p:spPr>
          <a:xfrm>
            <a:off x="2474476" y="894981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DF4C2F-AE28-7AC8-9BA6-DEC10DFE5718}"/>
              </a:ext>
            </a:extLst>
          </p:cNvPr>
          <p:cNvSpPr txBox="1">
            <a:spLocks/>
          </p:cNvSpPr>
          <p:nvPr/>
        </p:nvSpPr>
        <p:spPr>
          <a:xfrm>
            <a:off x="762000" y="2197138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dirty="0"/>
              <a:t>Points to cover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44947-E856-A72B-823A-2039F356551B}"/>
              </a:ext>
            </a:extLst>
          </p:cNvPr>
          <p:cNvSpPr txBox="1">
            <a:spLocks/>
          </p:cNvSpPr>
          <p:nvPr/>
        </p:nvSpPr>
        <p:spPr>
          <a:xfrm>
            <a:off x="838200" y="3102729"/>
            <a:ext cx="10515600" cy="3608011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+mj-lt"/>
              <a:buAutoNum type="arabicPeriod"/>
            </a:pPr>
            <a:r>
              <a:rPr lang="en-US" sz="3200" dirty="0"/>
              <a:t>Decimal Numbering System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Binary Weights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Binary to Decimal Conversion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Decimal to Binary Conversion</a:t>
            </a:r>
            <a:endParaRPr lang="ar-EG" sz="3200" dirty="0"/>
          </a:p>
          <a:p>
            <a:pPr marL="457200" indent="-457200">
              <a:buFont typeface="+mj-lt"/>
              <a:buAutoNum type="arabicPeriod"/>
            </a:pPr>
            <a:r>
              <a:rPr lang="en-US" sz="3200" dirty="0"/>
              <a:t>Hexadecimal Numbers</a:t>
            </a:r>
            <a:endParaRPr lang="ar-EG" sz="3200" dirty="0"/>
          </a:p>
        </p:txBody>
      </p:sp>
    </p:spTree>
    <p:extLst>
      <p:ext uri="{BB962C8B-B14F-4D97-AF65-F5344CB8AC3E}">
        <p14:creationId xmlns:p14="http://schemas.microsoft.com/office/powerpoint/2010/main" val="133873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785EC-0FC8-BC9D-5688-53201965C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B7402B0-E496-C151-A32A-5EA181C43C48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B4538C0-72C2-FE80-D0D2-8A7B23312499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81747B7-6AD0-7D90-5496-754CE2E6682D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51E7EE-7CD4-ACA7-B510-FB9AAB54985B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2ED0863-98AF-FC6F-22A0-A282DB244A0B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D661759A-ACEE-1CF5-9447-09C8D12C1E3C}"/>
              </a:ext>
            </a:extLst>
          </p:cNvPr>
          <p:cNvSpPr txBox="1">
            <a:spLocks/>
          </p:cNvSpPr>
          <p:nvPr/>
        </p:nvSpPr>
        <p:spPr>
          <a:xfrm>
            <a:off x="3421116" y="1194504"/>
            <a:ext cx="8452929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200"/>
              <a:t>Decimal Numbering System</a:t>
            </a:r>
            <a:endParaRPr lang="en-US" sz="3200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7D202F99-01BA-C9FE-F0C7-D06451EDBF87}"/>
              </a:ext>
            </a:extLst>
          </p:cNvPr>
          <p:cNvSpPr txBox="1">
            <a:spLocks/>
          </p:cNvSpPr>
          <p:nvPr/>
        </p:nvSpPr>
        <p:spPr>
          <a:xfrm>
            <a:off x="838200" y="2166117"/>
            <a:ext cx="10515600" cy="399507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Base 10: explain why it is a base 10 system; there are numbers from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/>
              <a:t> 0 -9</a:t>
            </a:r>
            <a:endParaRPr lang="ar-EG"/>
          </a:p>
          <a:p>
            <a:r>
              <a:rPr lang="en-US" sz="1800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18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lai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wh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1800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18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ht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1800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18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1800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18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1800" spc="-6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1800" spc="-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18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18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18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endParaRPr lang="en-US" sz="18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C0899CA4-4807-6273-E8A8-894ECB66D3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1555126"/>
              </p:ext>
            </p:extLst>
          </p:nvPr>
        </p:nvGraphicFramePr>
        <p:xfrm>
          <a:off x="1036320" y="3617027"/>
          <a:ext cx="3314138" cy="2799383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905456">
                  <a:extLst>
                    <a:ext uri="{9D8B030D-6E8A-4147-A177-3AD203B41FA5}">
                      <a16:colId xmlns:a16="http://schemas.microsoft.com/office/drawing/2014/main" val="3785539253"/>
                    </a:ext>
                  </a:extLst>
                </a:gridCol>
                <a:gridCol w="1408682">
                  <a:extLst>
                    <a:ext uri="{9D8B030D-6E8A-4147-A177-3AD203B41FA5}">
                      <a16:colId xmlns:a16="http://schemas.microsoft.com/office/drawing/2014/main" val="2147734572"/>
                    </a:ext>
                  </a:extLst>
                </a:gridCol>
              </a:tblGrid>
              <a:tr h="462199"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5" dirty="0">
                          <a:effectLst/>
                        </a:rPr>
                        <a:t>W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r>
                        <a:rPr lang="en-US" sz="1600" spc="25" dirty="0">
                          <a:effectLst/>
                        </a:rPr>
                        <a:t>i</a:t>
                      </a:r>
                      <a:r>
                        <a:rPr lang="en-US" sz="1600" spc="35" dirty="0">
                          <a:effectLst/>
                        </a:rPr>
                        <a:t>g</a:t>
                      </a:r>
                      <a:r>
                        <a:rPr lang="en-US" sz="1600" spc="-30" dirty="0">
                          <a:effectLst/>
                        </a:rPr>
                        <a:t>h</a:t>
                      </a:r>
                      <a:r>
                        <a:rPr lang="en-US" sz="1600" dirty="0">
                          <a:effectLst/>
                        </a:rPr>
                        <a:t>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V</a:t>
                      </a:r>
                      <a:r>
                        <a:rPr lang="en-US" sz="1600" spc="25" dirty="0">
                          <a:effectLst/>
                        </a:rPr>
                        <a:t>al</a:t>
                      </a:r>
                      <a:r>
                        <a:rPr lang="en-US" sz="1600" spc="-30" dirty="0">
                          <a:effectLst/>
                        </a:rPr>
                        <a:t>u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41103344"/>
                  </a:ext>
                </a:extLst>
              </a:tr>
              <a:tr h="46219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62534365"/>
                  </a:ext>
                </a:extLst>
              </a:tr>
              <a:tr h="485308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</a:t>
                      </a:r>
                      <a:r>
                        <a:rPr lang="en-US" sz="1600" spc="-5" dirty="0">
                          <a:effectLst/>
                        </a:rPr>
                        <a:t>0</a:t>
                      </a:r>
                      <a:r>
                        <a:rPr lang="en-US" sz="10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26843990"/>
                  </a:ext>
                </a:extLst>
              </a:tr>
              <a:tr h="46373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299546918"/>
                  </a:ext>
                </a:extLst>
              </a:tr>
              <a:tr h="46219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1000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24488632"/>
                  </a:ext>
                </a:extLst>
              </a:tr>
              <a:tr h="463739">
                <a:tc>
                  <a:txBody>
                    <a:bodyPr/>
                    <a:lstStyle/>
                    <a:p>
                      <a:pPr marL="295275" marR="0" algn="ctr" rtl="0">
                        <a:lnSpc>
                          <a:spcPts val="14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</a:t>
                      </a:r>
                      <a:r>
                        <a:rPr lang="en-US" sz="1600" spc="-5">
                          <a:effectLst/>
                        </a:rPr>
                        <a:t>0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10000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41559667"/>
                  </a:ext>
                </a:extLst>
              </a:tr>
            </a:tbl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854CF9D4-A90F-BA84-E588-FB4A89BBC9A7}"/>
              </a:ext>
            </a:extLst>
          </p:cNvPr>
          <p:cNvSpPr txBox="1"/>
          <p:nvPr/>
        </p:nvSpPr>
        <p:spPr>
          <a:xfrm>
            <a:off x="4693920" y="3179010"/>
            <a:ext cx="6400800" cy="19336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ar-EG" sz="2400" dirty="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1400" spc="16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800" spc="-1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800" spc="-5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14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endParaRPr lang="ar-EG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r>
              <a:rPr lang="ar-EG" sz="4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567</a:t>
            </a: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endParaRPr lang="ar-EG" sz="4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algn="ctr">
              <a:lnSpc>
                <a:spcPts val="1465"/>
              </a:lnSpc>
              <a:spcBef>
                <a:spcPts val="295"/>
              </a:spcBef>
            </a:pP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spc="3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-6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6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spc="-1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3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50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4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4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+</a:t>
            </a:r>
            <a:r>
              <a:rPr lang="en-US" sz="2400" spc="-3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spc="-4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dirty="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30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spc="-1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567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ar-EG" sz="14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0" algn="ctr" rtl="0">
              <a:lnSpc>
                <a:spcPts val="1465"/>
              </a:lnSpc>
              <a:spcBef>
                <a:spcPts val="295"/>
              </a:spcBef>
              <a:spcAft>
                <a:spcPts val="0"/>
              </a:spcAft>
            </a:pPr>
            <a:endParaRPr lang="en-US" sz="24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568DFB5A-8C0C-A9C1-D254-FA55065CDEA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72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3F1FC-3F20-6AB5-F954-7322392784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4C50CE6-F530-3294-F41E-E36F9C0C93D3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882A01-9551-0650-64BB-6F9A62F4CCA9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F48A5C-3199-351D-FF6A-E8FA02967363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04A22B-749E-71A4-68C0-5C171D5BF325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D9EF786-F86E-470A-C379-448C0F91F27E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E91C23-7C3F-A839-E78F-29C46B9A0D17}"/>
              </a:ext>
            </a:extLst>
          </p:cNvPr>
          <p:cNvSpPr txBox="1">
            <a:spLocks/>
          </p:cNvSpPr>
          <p:nvPr/>
        </p:nvSpPr>
        <p:spPr>
          <a:xfrm>
            <a:off x="838200" y="132688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/>
              <a:t>Decimal Numbering System</a:t>
            </a: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6E846-4FB7-538A-2533-5734FF913B1F}"/>
              </a:ext>
            </a:extLst>
          </p:cNvPr>
          <p:cNvSpPr txBox="1">
            <a:spLocks/>
          </p:cNvSpPr>
          <p:nvPr/>
        </p:nvSpPr>
        <p:spPr>
          <a:xfrm>
            <a:off x="838200" y="262967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u="sng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3200" b="1" u="sng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3200" b="1" u="sng" spc="-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3200" b="1" u="sng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3200" b="1" u="sng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3200" b="1" u="sng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3200" b="1" u="sng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3200" b="1" u="sng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3200" b="1" u="sng" spc="-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</a:t>
            </a:r>
            <a:r>
              <a:rPr lang="en-US" sz="3200" b="1" u="sng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3200" b="1" u="sng" spc="-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3200" b="1" u="sng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3200" b="1" u="sng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3200" b="1" u="sng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3200" b="1" u="sng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3200" b="1" u="sng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3200" b="1" u="sng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endParaRPr lang="en-US" sz="32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b="1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 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b="1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b="1" i="1" spc="-7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b="1" i="1" spc="7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b="1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b="1" i="1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b="1" i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b="1" i="1" spc="-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</a:t>
            </a:r>
            <a:r>
              <a:rPr lang="en-US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ee</a:t>
            </a:r>
            <a:r>
              <a:rPr lang="en-US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endParaRPr lang="ar-EG" b="1" i="1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endParaRPr lang="en-US" sz="18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887730" indent="-34290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sz="2400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8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400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6</a:t>
            </a:r>
            <a:r>
              <a:rPr lang="en-US" sz="2400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spc="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138</a:t>
            </a:r>
            <a:r>
              <a:rPr lang="en-US" sz="24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6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r>
              <a:rPr lang="ar-EG" sz="2400"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en-US" sz="2400" i="1" spc="-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ns</a:t>
            </a:r>
            <a:r>
              <a:rPr lang="en-US" sz="2400" i="1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00</a:t>
            </a:r>
            <a:r>
              <a:rPr lang="en-US" sz="2400" i="1" spc="16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=</a:t>
            </a:r>
            <a:r>
              <a:rPr lang="en-US" sz="2400" i="1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b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</a:br>
            <a:endParaRPr lang="en-US" sz="2400" i="1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887730" indent="-342900">
              <a:lnSpc>
                <a:spcPct val="107000"/>
              </a:lnSpc>
              <a:spcBef>
                <a:spcPts val="0"/>
              </a:spcBef>
              <a:buFont typeface="Arial" panose="020B0604020202020204" pitchFamily="34" charset="0"/>
              <a:buAutoNum type="arabicPeriod"/>
            </a:pPr>
            <a:r>
              <a:rPr lang="en-US" sz="2400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9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spc="-5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5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er</a:t>
            </a:r>
            <a:r>
              <a:rPr lang="en-US" sz="2400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400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en.                </a:t>
            </a:r>
            <a:r>
              <a:rPr lang="en-US" sz="2400" i="1" spc="-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ns</a:t>
            </a:r>
            <a:r>
              <a:rPr lang="en-US" sz="2400" i="1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10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</a:t>
            </a:r>
            <a:r>
              <a:rPr lang="en-US" sz="2400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=</a:t>
            </a:r>
            <a:r>
              <a:rPr lang="en-US" sz="2400" i="1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FEEC2E6-6C0D-F90E-048D-6C66A30588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61852" y="5196457"/>
            <a:ext cx="523875" cy="323850"/>
          </a:xfrm>
          <a:prstGeom prst="rect">
            <a:avLst/>
          </a:prstGeom>
        </p:spPr>
      </p:pic>
      <p:pic>
        <p:nvPicPr>
          <p:cNvPr id="9" name="Graphic 21">
            <a:extLst>
              <a:ext uri="{FF2B5EF4-FFF2-40B4-BE49-F238E27FC236}">
                <a16:creationId xmlns:a16="http://schemas.microsoft.com/office/drawing/2014/main" id="{DF5714D3-2075-070D-1DE7-998E9FF73A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894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185DDA-72C1-BD52-B808-39552FB45C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7DEAA43-9E56-1CFA-3A57-E6484A39CA1C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0904E4-E68D-851D-BD33-6567B495D9B2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A0A7AF-8535-A627-F397-55B2E4290387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2F62DD-C2B2-0E03-5670-3E1065F58D15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68845B0-3F17-AA65-59E3-CEAD144D4D8F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121DF82-8D69-3568-06E0-DC615ECB26C1}"/>
              </a:ext>
            </a:extLst>
          </p:cNvPr>
          <p:cNvSpPr txBox="1">
            <a:spLocks/>
          </p:cNvSpPr>
          <p:nvPr/>
        </p:nvSpPr>
        <p:spPr>
          <a:xfrm>
            <a:off x="838200" y="1601121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Binary Numbering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CB9F2-81C5-8F9B-3518-880AC3E2C6D9}"/>
              </a:ext>
            </a:extLst>
          </p:cNvPr>
          <p:cNvSpPr txBox="1">
            <a:spLocks/>
          </p:cNvSpPr>
          <p:nvPr/>
        </p:nvSpPr>
        <p:spPr>
          <a:xfrm>
            <a:off x="838200" y="2340534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Base 2: Explain why it is a base 2 system; there are number s  from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/>
              <a:t> 0 and 1</a:t>
            </a:r>
          </a:p>
          <a:p>
            <a:r>
              <a:rPr lang="en-US"/>
              <a:t>Explain the weights in a binary system and give an example</a:t>
            </a:r>
          </a:p>
          <a:p>
            <a:r>
              <a:rPr lang="en-US" sz="1800" b="1" u="sng" spc="-20">
                <a:latin typeface="Calibri" panose="020F0502020204030204" pitchFamily="34" charset="0"/>
                <a:ea typeface="Times New Roman" panose="02020603050405020304" pitchFamily="18" charset="0"/>
              </a:rPr>
              <a:t>Binary Weights</a:t>
            </a:r>
          </a:p>
          <a:p>
            <a:endParaRPr lang="en-US" dirty="0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C5960C5-E403-7028-118D-81CF9FCF2C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58407"/>
              </p:ext>
            </p:extLst>
          </p:nvPr>
        </p:nvGraphicFramePr>
        <p:xfrm>
          <a:off x="4595083" y="3824046"/>
          <a:ext cx="1772529" cy="2708028"/>
        </p:xfrm>
        <a:graphic>
          <a:graphicData uri="http://schemas.openxmlformats.org/drawingml/2006/table">
            <a:tbl>
              <a:tblPr rtl="1">
                <a:tableStyleId>{5C22544A-7EE6-4342-B048-85BDC9FD1C3A}</a:tableStyleId>
              </a:tblPr>
              <a:tblGrid>
                <a:gridCol w="1019112">
                  <a:extLst>
                    <a:ext uri="{9D8B030D-6E8A-4147-A177-3AD203B41FA5}">
                      <a16:colId xmlns:a16="http://schemas.microsoft.com/office/drawing/2014/main" val="2517993169"/>
                    </a:ext>
                  </a:extLst>
                </a:gridCol>
                <a:gridCol w="753417">
                  <a:extLst>
                    <a:ext uri="{9D8B030D-6E8A-4147-A177-3AD203B41FA5}">
                      <a16:colId xmlns:a16="http://schemas.microsoft.com/office/drawing/2014/main" val="2017988075"/>
                    </a:ext>
                  </a:extLst>
                </a:gridCol>
              </a:tblGrid>
              <a:tr h="299119"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5">
                          <a:effectLst/>
                        </a:rPr>
                        <a:t>W</a:t>
                      </a:r>
                      <a:r>
                        <a:rPr lang="en-US" sz="1600">
                          <a:effectLst/>
                        </a:rPr>
                        <a:t>e</a:t>
                      </a:r>
                      <a:r>
                        <a:rPr lang="en-US" sz="1600" spc="25">
                          <a:effectLst/>
                        </a:rPr>
                        <a:t>i</a:t>
                      </a:r>
                      <a:r>
                        <a:rPr lang="en-US" sz="1600" spc="35">
                          <a:effectLst/>
                        </a:rPr>
                        <a:t>g</a:t>
                      </a:r>
                      <a:r>
                        <a:rPr lang="en-US" sz="1600" spc="-30">
                          <a:effectLst/>
                        </a:rPr>
                        <a:t>h</a:t>
                      </a:r>
                      <a:r>
                        <a:rPr lang="en-US" sz="1600">
                          <a:effectLst/>
                        </a:rPr>
                        <a:t>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V</a:t>
                      </a:r>
                      <a:r>
                        <a:rPr lang="en-US" sz="1600" spc="25" dirty="0">
                          <a:effectLst/>
                        </a:rPr>
                        <a:t>al</a:t>
                      </a:r>
                      <a:r>
                        <a:rPr lang="en-US" sz="1600" spc="-30" dirty="0">
                          <a:effectLst/>
                        </a:rPr>
                        <a:t>u</a:t>
                      </a:r>
                      <a:r>
                        <a:rPr lang="en-US" sz="1600" dirty="0">
                          <a:effectLst/>
                        </a:rPr>
                        <a:t>e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15209760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0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12907174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837929976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9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4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39942449"/>
                  </a:ext>
                </a:extLst>
              </a:tr>
              <a:tr h="300117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9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7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5340592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>
                          <a:effectLst/>
                        </a:rPr>
                        <a:t>2</a:t>
                      </a:r>
                      <a:r>
                        <a:rPr lang="en-US" sz="10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16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62786397"/>
                  </a:ext>
                </a:extLst>
              </a:tr>
              <a:tr h="299119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1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32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70539651"/>
                  </a:ext>
                </a:extLst>
              </a:tr>
              <a:tr h="314076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46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4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>
                          <a:effectLst/>
                        </a:rPr>
                        <a:t>64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25900993"/>
                  </a:ext>
                </a:extLst>
              </a:tr>
              <a:tr h="284164">
                <a:tc>
                  <a:txBody>
                    <a:bodyPr/>
                    <a:lstStyle/>
                    <a:p>
                      <a:pPr marL="333375" marR="0" algn="ctr" rtl="0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5" dirty="0">
                          <a:effectLst/>
                        </a:rPr>
                        <a:t>2</a:t>
                      </a:r>
                      <a:r>
                        <a:rPr lang="en-US" sz="1000" dirty="0">
                          <a:effectLst/>
                        </a:rPr>
                        <a:t>7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66040" marR="0" algn="ctr" rtl="0">
                        <a:lnSpc>
                          <a:spcPts val="13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spc="-10" dirty="0">
                          <a:effectLst/>
                        </a:rPr>
                        <a:t>128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59590258"/>
                  </a:ext>
                </a:extLst>
              </a:tr>
            </a:tbl>
          </a:graphicData>
        </a:graphic>
      </p:graphicFrame>
      <p:pic>
        <p:nvPicPr>
          <p:cNvPr id="9" name="Graphic 21">
            <a:extLst>
              <a:ext uri="{FF2B5EF4-FFF2-40B4-BE49-F238E27FC236}">
                <a16:creationId xmlns:a16="http://schemas.microsoft.com/office/drawing/2014/main" id="{7A4C46BA-2747-575C-4601-5335CF0B83A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65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EC9691-A5C1-E018-E09D-D2E15AE1EB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7BFBB5F-0B73-FFC4-36B8-3E19BC1FC9DA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40242FA-3F46-EFBB-D5D6-1C9BE4987B93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6BC63B7-1E1F-7F7A-D834-243B33C005A2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D72CCC-3EEC-4EBF-90AA-1CCBEAC16DE1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AC5250E-361B-0CBC-D134-92D8F9C6167B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pic>
        <p:nvPicPr>
          <p:cNvPr id="2" name="Content Placeholder 6">
            <a:extLst>
              <a:ext uri="{FF2B5EF4-FFF2-40B4-BE49-F238E27FC236}">
                <a16:creationId xmlns:a16="http://schemas.microsoft.com/office/drawing/2014/main" id="{EA8C8391-67E0-08CE-6A3A-1F722B58CD0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038"/>
          <a:stretch/>
        </p:blipFill>
        <p:spPr>
          <a:xfrm>
            <a:off x="2112579" y="1499618"/>
            <a:ext cx="6947168" cy="4927242"/>
          </a:xfrm>
          <a:prstGeom prst="rect">
            <a:avLst/>
          </a:prstGeom>
        </p:spPr>
      </p:pic>
      <p:pic>
        <p:nvPicPr>
          <p:cNvPr id="3" name="Graphic 21">
            <a:extLst>
              <a:ext uri="{FF2B5EF4-FFF2-40B4-BE49-F238E27FC236}">
                <a16:creationId xmlns:a16="http://schemas.microsoft.com/office/drawing/2014/main" id="{B38D13E8-E866-37C3-42E2-C749AEBFDB3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727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C05520-06D3-BBE0-A658-02C555372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C939B78-4C90-9551-9CE4-955174912D70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F99A4F-3ED7-B2DF-2032-EE500395FF5D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D935E38-2920-00E7-509A-21347858DD3E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DDF3B2D-3D14-9C1E-1874-3012FF8A1200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3B4FBF0-5328-F5FC-1CFC-A13FC76E490F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8" name="Content Placeholder 21">
            <a:extLst>
              <a:ext uri="{FF2B5EF4-FFF2-40B4-BE49-F238E27FC236}">
                <a16:creationId xmlns:a16="http://schemas.microsoft.com/office/drawing/2014/main" id="{BB945D27-9C72-FA41-E6FA-8E3F791F19C0}"/>
              </a:ext>
            </a:extLst>
          </p:cNvPr>
          <p:cNvSpPr txBox="1">
            <a:spLocks/>
          </p:cNvSpPr>
          <p:nvPr/>
        </p:nvSpPr>
        <p:spPr>
          <a:xfrm>
            <a:off x="672305" y="1483512"/>
            <a:ext cx="10937972" cy="4659998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770">
              <a:lnSpc>
                <a:spcPct val="107000"/>
              </a:lnSpc>
              <a:spcBef>
                <a:spcPts val="270"/>
              </a:spcBef>
              <a:spcAft>
                <a:spcPts val="800"/>
              </a:spcAft>
            </a:pPr>
            <a:r>
              <a:rPr lang="en-US" sz="2000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20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spc="5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000" spc="8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5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spc="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endParaRPr lang="en-US" sz="20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>
              <a:lnSpc>
                <a:spcPct val="107000"/>
              </a:lnSpc>
              <a:spcBef>
                <a:spcPts val="220"/>
              </a:spcBef>
              <a:spcAft>
                <a:spcPts val="800"/>
              </a:spcAft>
            </a:pPr>
            <a:r>
              <a:rPr lang="en-US" sz="2000" spc="5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lai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0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000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000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 spc="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d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 spc="5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spc="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000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2000" spc="5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spc="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th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5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b="1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b="1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u</a:t>
            </a:r>
            <a:r>
              <a:rPr lang="en-US" sz="2000" b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b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en-US" sz="2000" b="1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 b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</a:t>
            </a:r>
            <a:r>
              <a:rPr lang="en-US" sz="2000" b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</a:t>
            </a:r>
            <a:r>
              <a:rPr lang="en-US" sz="2000" b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000" b="1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b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b="1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b="1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b="1" spc="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b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000" b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-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000" spc="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endParaRPr lang="en-US" sz="20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>
              <a:lnSpc>
                <a:spcPts val="1505"/>
              </a:lnSpc>
              <a:spcBef>
                <a:spcPts val="270"/>
              </a:spcBef>
              <a:spcAft>
                <a:spcPts val="800"/>
              </a:spcAft>
            </a:pPr>
            <a:r>
              <a:rPr lang="en-US" sz="20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000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0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000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x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000" spc="-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0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0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0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endParaRPr lang="en-US" sz="20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64770" indent="0">
              <a:lnSpc>
                <a:spcPts val="1505"/>
              </a:lnSpc>
              <a:spcBef>
                <a:spcPts val="270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sz="3200">
                <a:solidFill>
                  <a:srgbClr val="FF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48</a:t>
            </a:r>
            <a:endParaRPr lang="en-US" sz="3200" dirty="0">
              <a:solidFill>
                <a:srgbClr val="FF0000"/>
              </a:solidFill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09A109-0F7C-392B-C71C-9CC54D9B3C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130" y="2505370"/>
            <a:ext cx="7083487" cy="4000620"/>
          </a:xfrm>
          <a:prstGeom prst="rect">
            <a:avLst/>
          </a:prstGeom>
        </p:spPr>
      </p:pic>
      <p:pic>
        <p:nvPicPr>
          <p:cNvPr id="11" name="Graphic 21">
            <a:extLst>
              <a:ext uri="{FF2B5EF4-FFF2-40B4-BE49-F238E27FC236}">
                <a16:creationId xmlns:a16="http://schemas.microsoft.com/office/drawing/2014/main" id="{5206B55F-523B-5C64-08D8-A606D9B003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399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B6D00D-ADAD-CD91-C84F-2D217FEA99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92FE523-2264-AE3F-E117-10FE4E5792F1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E40EA28-39DA-7355-EE6E-257E9760511E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09FA6F3-31D5-57F6-288B-A97BD4AB19EB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1FC5A15-7F21-9DEB-E0FE-7EA0C4DA33B4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E29B93B-AD65-592D-D231-52ABB0FBA4B9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680FC3-F492-5A80-0C71-8D601F32DC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4416" y="1593369"/>
            <a:ext cx="7448550" cy="4838700"/>
          </a:xfrm>
          <a:prstGeom prst="rect">
            <a:avLst/>
          </a:prstGeom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BCAF3630-5CC8-7D1B-01F9-DC99BC0B85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9034" y="1364795"/>
            <a:ext cx="972343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Explain how to convert from decimal to binary using the </a:t>
            </a:r>
            <a:r>
              <a:rPr kumimoji="0" lang="en-US" altLang="en-US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divide-by-2 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method</a:t>
            </a: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DB83071-315B-3474-A571-374508B8A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1971" y="2028357"/>
            <a:ext cx="224311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Symbol" panose="05050102010706020507" pitchFamily="18" charset="2"/>
              </a:rPr>
              <a:t>·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US" altLang="en-US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Give an example</a:t>
            </a:r>
            <a:endParaRPr kumimoji="0" lang="en-US" altLang="en-US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1" name="Graphic 21">
            <a:extLst>
              <a:ext uri="{FF2B5EF4-FFF2-40B4-BE49-F238E27FC236}">
                <a16:creationId xmlns:a16="http://schemas.microsoft.com/office/drawing/2014/main" id="{20A7F770-79AD-6032-1E2C-D6ED5B7ECC9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4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D8FA61-4D39-BAFC-F9EA-58E101F869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827C085-7683-3A68-66E8-41C82199A905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59870D0-F379-C62B-5FC8-BBBD7EC634A9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33E505-5021-EA9F-C490-1BFBA062039A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C261C40-739C-43DA-85F3-82EDFAD26E5F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D36FB33-92D5-F215-BB10-A21630E5D615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11EE1E2-3D51-1FBA-DE64-C25333B35642}"/>
              </a:ext>
            </a:extLst>
          </p:cNvPr>
          <p:cNvSpPr txBox="1">
            <a:spLocks/>
          </p:cNvSpPr>
          <p:nvPr/>
        </p:nvSpPr>
        <p:spPr>
          <a:xfrm>
            <a:off x="504263" y="1821885"/>
            <a:ext cx="11298531" cy="34065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21970">
              <a:lnSpc>
                <a:spcPct val="107000"/>
              </a:lnSpc>
              <a:spcBef>
                <a:spcPts val="235"/>
              </a:spcBef>
              <a:spcAft>
                <a:spcPts val="800"/>
              </a:spcAft>
            </a:pP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b="1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as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 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b="1" i="1" spc="-7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 spc="7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400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 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b="1" i="1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b="1" i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b="1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b="1" i="1" spc="-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b="1" i="1" spc="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sh</a:t>
            </a:r>
            <a:r>
              <a:rPr lang="en-US" sz="2400" b="1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ee</a:t>
            </a:r>
            <a:r>
              <a:rPr lang="en-US" sz="2400" b="1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endParaRPr lang="ar-EG" sz="2400" b="1" i="1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293370" indent="0">
              <a:lnSpc>
                <a:spcPct val="107000"/>
              </a:lnSpc>
              <a:spcBef>
                <a:spcPts val="235"/>
              </a:spcBef>
              <a:spcAft>
                <a:spcPts val="800"/>
              </a:spcAft>
              <a:buFont typeface="Arial" panose="020B0604020202020204" pitchFamily="34" charset="0"/>
              <a:buNone/>
            </a:pPr>
            <a:r>
              <a:rPr lang="en-US" sz="24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en-US" sz="2400" spc="17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m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spc="8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</a:t>
            </a:r>
            <a:r>
              <a:rPr lang="en-US" sz="24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</a:t>
            </a:r>
            <a:r>
              <a:rPr lang="en-US" sz="2400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ed </a:t>
            </a:r>
            <a:r>
              <a:rPr lang="en-US" sz="2400" spc="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p</a:t>
            </a:r>
            <a:r>
              <a:rPr lang="en-US" sz="2400" spc="-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spc="4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?</a:t>
            </a:r>
            <a:endParaRPr lang="en-US" sz="24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21970">
              <a:lnSpc>
                <a:spcPts val="1425"/>
              </a:lnSpc>
              <a:spcAft>
                <a:spcPts val="800"/>
              </a:spcAft>
            </a:pP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Ans</a:t>
            </a:r>
            <a:r>
              <a:rPr lang="en-US" sz="2400" i="1" spc="-3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w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:</a:t>
            </a:r>
            <a:r>
              <a:rPr lang="en-US" sz="2400" i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on</a:t>
            </a:r>
            <a:r>
              <a:rPr lang="en-US" sz="2400" i="1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v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4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 </a:t>
            </a:r>
            <a:r>
              <a:rPr lang="en-US" sz="2400" i="1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7</a:t>
            </a:r>
            <a:r>
              <a:rPr lang="en-US" sz="2400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</a:t>
            </a:r>
            <a:r>
              <a:rPr lang="en-US" sz="2400" i="1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na</a:t>
            </a:r>
            <a:r>
              <a:rPr lang="en-US" sz="2400" i="1" spc="-3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r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y</a:t>
            </a:r>
            <a:r>
              <a:rPr lang="en-US" sz="2400" i="1" spc="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-8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i="1" spc="-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spc="-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000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spc="-5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c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ou</a:t>
            </a:r>
            <a:r>
              <a:rPr lang="en-US" sz="2400" i="1" spc="6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spc="-6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</a:t>
            </a:r>
            <a:r>
              <a:rPr lang="en-US" sz="2400" i="1" spc="5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r>
              <a:rPr lang="en-US" sz="2400" i="1" spc="1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>
                <a:latin typeface="Wingdings" panose="05000000000000000000" pitchFamily="2" charset="2"/>
                <a:ea typeface="Times New Roman" panose="02020603050405020304" pitchFamily="18" charset="0"/>
                <a:cs typeface="Wingdings" panose="05000000000000000000" pitchFamily="2" charset="2"/>
              </a:rPr>
              <a:t>è</a:t>
            </a:r>
            <a:r>
              <a:rPr lang="en-US" sz="2400" spc="-8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5</a:t>
            </a:r>
            <a:r>
              <a:rPr lang="en-US" sz="2400" i="1" spc="2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sz="2400" i="1" spc="-1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</a:t>
            </a:r>
            <a:r>
              <a:rPr lang="en-US" sz="2400" i="1" spc="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</a:t>
            </a:r>
            <a:r>
              <a:rPr lang="en-US" sz="2400" i="1" spc="-25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t</a:t>
            </a:r>
            <a:r>
              <a:rPr lang="en-US" sz="2400" i="1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s</a:t>
            </a:r>
            <a:endParaRPr lang="en-US" sz="240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C32DEC00-B540-A363-67A5-08366B18FD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592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700264-E999-360F-4A48-ED2A3B8E09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1617CCD1-98CD-67C1-350A-164ED4E09F81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76268D2-8D86-F313-0B9A-E702660E03DE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216DF69-FC07-055C-266C-21BE2C9D78FF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6B5A8DB-4C27-7D87-F238-32CF06BA445E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C8B1F29-288B-E439-D84A-476504D335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0AC5F96-272B-E191-B1CB-8574729FF5FC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44DC0245-266C-8A77-146B-EBCA8B5CE1FE}"/>
              </a:ext>
            </a:extLst>
          </p:cNvPr>
          <p:cNvSpPr txBox="1">
            <a:spLocks/>
          </p:cNvSpPr>
          <p:nvPr/>
        </p:nvSpPr>
        <p:spPr>
          <a:xfrm>
            <a:off x="805470" y="1866489"/>
            <a:ext cx="6571240" cy="340659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93370">
              <a:lnSpc>
                <a:spcPct val="107000"/>
              </a:lnSpc>
              <a:spcAft>
                <a:spcPts val="800"/>
              </a:spcAft>
            </a:pPr>
            <a:r>
              <a:rPr lang="en-US" sz="1800" b="1" spc="-25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Hexadecimal Numbers:</a:t>
            </a:r>
            <a:endParaRPr lang="en-US" sz="18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Hexa means 16. In the </a:t>
            </a: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hlinkClick r:id="rId3"/>
              </a:rPr>
              <a:t>hexadecimal number system</a:t>
            </a: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 it uses 16 digits. It consists of numbers and alphabets. It includes numbers 0, 1, 2, 3, 4, 5, 6, 7, 8, 9 and A, B, C, D, E, F; total 16 digits. 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It is denoted by s16, where s is a hexadecimal number.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750"/>
              </a:spcAft>
              <a:buFont typeface="Symbol" panose="05050102010706020507" pitchFamily="18" charset="2"/>
              <a:buChar char=""/>
            </a:pP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Examples:    1) A1</a:t>
            </a:r>
            <a:r>
              <a:rPr lang="en-US" sz="1800" spc="-6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      2) EE9</a:t>
            </a:r>
            <a:r>
              <a:rPr lang="en-US" sz="1800" spc="-6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r>
              <a:rPr lang="en-US" sz="1800" spc="-6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     3) FD654</a:t>
            </a:r>
            <a:r>
              <a:rPr lang="en-US" sz="1800" spc="-60" baseline="-250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16</a:t>
            </a:r>
            <a:endParaRPr lang="en-US" sz="1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8DEEBC-C415-49D7-5B2C-A85982908F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7446" y="1278622"/>
            <a:ext cx="4225809" cy="53460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7154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CDEB8A-160D-40DD-50FA-5A376DD5B5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B2A3494-3AB2-2580-9D7D-23D302221EB9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357F15D-1FE9-0A53-E082-34A3E5DC77A6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89FF21-E524-5920-1C0B-FF52CB6A70DE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A08E5C-0FD8-71C5-561B-D7C0600BAD64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5D74486A-3F46-30A4-D781-E63337023753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F083B338-069C-94AB-3B68-F858F4B2125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77303A-2563-8313-01FC-FCB6D8688B0D}"/>
              </a:ext>
            </a:extLst>
          </p:cNvPr>
          <p:cNvSpPr txBox="1">
            <a:spLocks/>
          </p:cNvSpPr>
          <p:nvPr/>
        </p:nvSpPr>
        <p:spPr>
          <a:xfrm>
            <a:off x="893469" y="1609186"/>
            <a:ext cx="11298531" cy="4630197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750"/>
              </a:spcAft>
            </a:pPr>
            <a:r>
              <a:rPr lang="en-US" sz="1600" b="1" spc="-25" dirty="0">
                <a:solidFill>
                  <a:srgbClr val="44546A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Question 1: Convert A2B</a:t>
            </a:r>
            <a:r>
              <a:rPr lang="en-US" sz="1600" b="1" spc="-25" baseline="-25000" dirty="0">
                <a:solidFill>
                  <a:srgbClr val="44546A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16 </a:t>
            </a:r>
            <a:r>
              <a:rPr lang="en-US" sz="1600" b="1" spc="-25" dirty="0">
                <a:solidFill>
                  <a:srgbClr val="44546A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to an equivalent binary number.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b="1" i="1" u="sng" spc="-25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Solution</a:t>
            </a:r>
            <a:r>
              <a:rPr lang="en-US" sz="1600" b="1" spc="-25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 Given hexadecimal number = A2B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First, convert the given hexadecimal to the equivalent decimal number.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A2B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= (A × 16</a:t>
            </a:r>
            <a:r>
              <a:rPr lang="en-US" sz="1600" baseline="30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) + (2 × 16</a:t>
            </a:r>
            <a:r>
              <a:rPr lang="en-US" sz="1600" baseline="30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) + (B × 16</a:t>
            </a:r>
            <a:r>
              <a:rPr lang="en-US" sz="1600" baseline="30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0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)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 (A × 256) + (2 × 16) + (B × 1)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 (10 ×256) + 32 + 11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 2560 + 43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 2603(Decimal number)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Now we have to convert 2603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10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to binary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The binary number obtained is 101000101011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Aft>
                <a:spcPts val="750"/>
              </a:spcAft>
              <a:buFont typeface="Arial" panose="020B0604020202020204" pitchFamily="34" charset="0"/>
              <a:buNone/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Hence, A2B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= 101000101011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56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81E7C5-FA8C-457A-467E-EC45738E9B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8F4ADC5-D91C-6F41-5BFD-F59B66953007}"/>
              </a:ext>
            </a:extLst>
          </p:cNvPr>
          <p:cNvSpPr/>
          <p:nvPr/>
        </p:nvSpPr>
        <p:spPr>
          <a:xfrm>
            <a:off x="617280" y="885916"/>
            <a:ext cx="10812720" cy="56428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1FC54E-F02F-B968-E51D-78AE3124ECCD}"/>
              </a:ext>
            </a:extLst>
          </p:cNvPr>
          <p:cNvSpPr/>
          <p:nvPr/>
        </p:nvSpPr>
        <p:spPr>
          <a:xfrm>
            <a:off x="942308" y="28862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A27E851-E776-AA92-B622-DF3B53429A42}"/>
              </a:ext>
            </a:extLst>
          </p:cNvPr>
          <p:cNvSpPr txBox="1"/>
          <p:nvPr/>
        </p:nvSpPr>
        <p:spPr>
          <a:xfrm>
            <a:off x="1111584" y="329206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chemeClr val="bg1"/>
                </a:solidFill>
                <a:latin typeface="Alexandria" charset="0"/>
                <a:cs typeface="Alexandria" charset="0"/>
              </a:rPr>
              <a:t>lec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33C34A4-7BE7-50E9-8265-8FB8C7B5C6EE}"/>
              </a:ext>
            </a:extLst>
          </p:cNvPr>
          <p:cNvSpPr txBox="1"/>
          <p:nvPr/>
        </p:nvSpPr>
        <p:spPr>
          <a:xfrm>
            <a:off x="1214179" y="585021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AA5EB2B-0639-7F58-C13B-811BDBA11590}"/>
              </a:ext>
            </a:extLst>
          </p:cNvPr>
          <p:cNvSpPr txBox="1">
            <a:spLocks/>
          </p:cNvSpPr>
          <p:nvPr/>
        </p:nvSpPr>
        <p:spPr>
          <a:xfrm>
            <a:off x="2474476" y="248213"/>
            <a:ext cx="7285020" cy="61695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dirty="0"/>
              <a:t>Numbering Systems</a:t>
            </a:r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id="{6FCA7785-A202-5567-9DE4-6F90BBA601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-43270"/>
            <a:ext cx="2305141" cy="1076343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E2AEB-F39F-B569-3C52-7FB5082DE274}"/>
              </a:ext>
            </a:extLst>
          </p:cNvPr>
          <p:cNvSpPr txBox="1">
            <a:spLocks/>
          </p:cNvSpPr>
          <p:nvPr/>
        </p:nvSpPr>
        <p:spPr>
          <a:xfrm>
            <a:off x="942308" y="1725702"/>
            <a:ext cx="9930131" cy="340659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Bef>
                <a:spcPts val="220"/>
              </a:spcBef>
              <a:spcAft>
                <a:spcPts val="800"/>
              </a:spcAft>
            </a:pPr>
            <a:r>
              <a:rPr lang="en-US" sz="1600" b="1" spc="-25" dirty="0">
                <a:solidFill>
                  <a:srgbClr val="44546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Question 2: Convert E</a:t>
            </a:r>
            <a:r>
              <a:rPr lang="en-US" sz="1600" b="1" spc="-25" baseline="-25000" dirty="0">
                <a:solidFill>
                  <a:srgbClr val="44546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16</a:t>
            </a:r>
            <a:r>
              <a:rPr lang="en-US" sz="1600" b="1" spc="-25" dirty="0">
                <a:solidFill>
                  <a:srgbClr val="44546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to an equivalent binary number.</a:t>
            </a:r>
            <a:endParaRPr lang="en-US" sz="1600" dirty="0"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>
              <a:spcAft>
                <a:spcPts val="750"/>
              </a:spcAft>
            </a:pPr>
            <a:r>
              <a:rPr lang="en-US" sz="1600" b="1" i="1" u="sng" spc="-25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Solution</a:t>
            </a:r>
            <a:r>
              <a:rPr lang="en-US" sz="1600" b="1" spc="-25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: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Given, a hexadecimal number is E.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First, convert the given hexadecimal to the equivalent decimal number.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E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= E × 16</a:t>
            </a:r>
            <a:r>
              <a:rPr lang="en-US" sz="1600" baseline="30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0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 E × 1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 E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=14 (Decimal number)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Now we have to convert 14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10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to binary number.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The binary number obtained is 1110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2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750"/>
              </a:spcAft>
            </a:pP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Hence, E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16</a:t>
            </a:r>
            <a:r>
              <a:rPr lang="en-US" sz="16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 = 1110</a:t>
            </a:r>
            <a:r>
              <a:rPr lang="en-US" sz="1600" baseline="-25000" dirty="0">
                <a:solidFill>
                  <a:srgbClr val="333333"/>
                </a:solidFill>
                <a:latin typeface="Roboto" panose="02000000000000000000" pitchFamily="2" charset="0"/>
                <a:ea typeface="Times New Roman" panose="02020603050405020304" pitchFamily="18" charset="0"/>
              </a:rPr>
              <a:t>2]</a:t>
            </a:r>
            <a:endParaRPr lang="en-US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75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1fe439f8996bbb5173f0b001933cd48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208f29f65ba4ffe7cdf4371243d4ef35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infopath/2007/PartnerControls"/>
    <ds:schemaRef ds:uri="http://purl.org/dc/terms/"/>
    <ds:schemaRef ds:uri="http://schemas.microsoft.com/office/2006/documentManagement/types"/>
    <ds:schemaRef ds:uri="49100919-8a76-4266-be0c-7dc583902cb4"/>
    <ds:schemaRef ds:uri="d13aca44-ef33-4cf4-9980-7f0b00e6eeb9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AE6D990-0CD6-4FBC-BA33-BEEFFC3AE72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645</Words>
  <Application>Microsoft Office PowerPoint</Application>
  <PresentationFormat>Widescreen</PresentationFormat>
  <Paragraphs>140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Alexandria</vt:lpstr>
      <vt:lpstr>Arial</vt:lpstr>
      <vt:lpstr>Calibri</vt:lpstr>
      <vt:lpstr>Calibri Light</vt:lpstr>
      <vt:lpstr>Roboto</vt:lpstr>
      <vt:lpstr>Roboto Light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walid raslan</cp:lastModifiedBy>
  <cp:revision>12</cp:revision>
  <dcterms:created xsi:type="dcterms:W3CDTF">2023-04-29T09:08:00Z</dcterms:created>
  <dcterms:modified xsi:type="dcterms:W3CDTF">2025-10-16T20:17:51Z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