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 id="2147483677" r:id="rId4"/>
    <p:sldMasterId id="2147483696" r:id="rId5"/>
  </p:sldMasterIdLst>
  <p:notesMasterIdLst>
    <p:notesMasterId r:id="rId38"/>
  </p:notesMasterIdLst>
  <p:sldIdLst>
    <p:sldId id="480" r:id="rId6"/>
    <p:sldId id="653" r:id="rId7"/>
    <p:sldId id="507" r:id="rId8"/>
    <p:sldId id="256" r:id="rId9"/>
    <p:sldId id="603" r:id="rId10"/>
    <p:sldId id="661" r:id="rId11"/>
    <p:sldId id="581" r:id="rId12"/>
    <p:sldId id="652" r:id="rId13"/>
    <p:sldId id="596" r:id="rId14"/>
    <p:sldId id="584" r:id="rId15"/>
    <p:sldId id="587" r:id="rId16"/>
    <p:sldId id="588" r:id="rId17"/>
    <p:sldId id="589" r:id="rId18"/>
    <p:sldId id="598" r:id="rId19"/>
    <p:sldId id="605" r:id="rId20"/>
    <p:sldId id="597" r:id="rId21"/>
    <p:sldId id="630" r:id="rId22"/>
    <p:sldId id="631" r:id="rId23"/>
    <p:sldId id="650" r:id="rId24"/>
    <p:sldId id="636" r:id="rId25"/>
    <p:sldId id="638" r:id="rId26"/>
    <p:sldId id="594" r:id="rId27"/>
    <p:sldId id="602" r:id="rId28"/>
    <p:sldId id="645" r:id="rId29"/>
    <p:sldId id="646" r:id="rId30"/>
    <p:sldId id="590" r:id="rId31"/>
    <p:sldId id="655" r:id="rId32"/>
    <p:sldId id="656" r:id="rId33"/>
    <p:sldId id="627" r:id="rId34"/>
    <p:sldId id="481" r:id="rId35"/>
    <p:sldId id="657" r:id="rId36"/>
    <p:sldId id="654" r:id="rId37"/>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108" autoAdjust="0"/>
    <p:restoredTop sz="94660"/>
  </p:normalViewPr>
  <p:slideViewPr>
    <p:cSldViewPr snapToGrid="0">
      <p:cViewPr varScale="1">
        <p:scale>
          <a:sx n="82" d="100"/>
          <a:sy n="82" d="100"/>
        </p:scale>
        <p:origin x="365" y="53"/>
      </p:cViewPr>
      <p:guideLst/>
    </p:cSldViewPr>
  </p:slideViewPr>
  <p:notesTextViewPr>
    <p:cViewPr>
      <p:scale>
        <a:sx n="1" d="1"/>
        <a:sy n="1" d="1"/>
      </p:scale>
      <p:origin x="0" y="0"/>
    </p:cViewPr>
  </p:notesTextViewPr>
  <p:sorterViewPr>
    <p:cViewPr>
      <p:scale>
        <a:sx n="100" d="100"/>
        <a:sy n="100" d="100"/>
      </p:scale>
      <p:origin x="0" y="-1282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3.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atin typeface="Alexandria" pitchFamily="2" charset="-78"/>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atin typeface="Alexandria" pitchFamily="2" charset="-78"/>
                <a:cs typeface="Alexandria" pitchFamily="2" charset="-78"/>
              </a:defRPr>
            </a:lvl1pPr>
          </a:lstStyle>
          <a:p>
            <a:fld id="{4835F144-1F6F-4429-B99C-4DB75064AB0D}" type="datetimeFigureOut">
              <a:rPr lang="ar-JO" smtClean="0"/>
              <a:pPr/>
              <a:t>04/04/1446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atin typeface="Alexandria" pitchFamily="2" charset="-78"/>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atin typeface="Alexandria" pitchFamily="2" charset="-78"/>
                <a:cs typeface="Alexandria" pitchFamily="2" charset="-78"/>
              </a:defRPr>
            </a:lvl1pPr>
          </a:lstStyle>
          <a:p>
            <a:fld id="{B2C5932A-5246-475F-A247-37D3CECFA6FD}" type="slidenum">
              <a:rPr lang="ar-JO" smtClean="0"/>
              <a:pPr/>
              <a:t>‹#›</a:t>
            </a:fld>
            <a:endParaRPr lang="ar-JO" dirty="0"/>
          </a:p>
        </p:txBody>
      </p:sp>
    </p:spTree>
    <p:extLst>
      <p:ext uri="{BB962C8B-B14F-4D97-AF65-F5344CB8AC3E}">
        <p14:creationId xmlns:p14="http://schemas.microsoft.com/office/powerpoint/2010/main" val="3919617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Alexandria" pitchFamily="2" charset="-78"/>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3796534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58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9205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3374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6151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2488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7293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2976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5724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8286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5696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5848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3278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3573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886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89389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656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9113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47510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93475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21959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315881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455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63459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34272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6504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21437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7183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4350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8532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3164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35856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149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02673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85931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514716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28096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97484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77769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19200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31687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9830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73723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648939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6939469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2435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5605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4500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612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image" Target="../media/image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10/7/2024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67889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4614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 id="214748369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10/7/2024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7761042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48.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37274" y="0"/>
            <a:ext cx="7034163"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4" name="Rectangle: Rounded Corners 33"/>
          <p:cNvSpPr/>
          <p:nvPr/>
        </p:nvSpPr>
        <p:spPr>
          <a:xfrm>
            <a:off x="1592887" y="5387446"/>
            <a:ext cx="27948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sp>
        <p:nvSpPr>
          <p:cNvPr id="14" name="Oval 13"/>
          <p:cNvSpPr/>
          <p:nvPr/>
        </p:nvSpPr>
        <p:spPr>
          <a:xfrm>
            <a:off x="6241312" y="84137"/>
            <a:ext cx="658280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5634" y="0"/>
            <a:ext cx="2954655" cy="1448978"/>
          </a:xfrm>
          <a:prstGeom prst="rect">
            <a:avLst/>
          </a:prstGeom>
        </p:spPr>
      </p:pic>
      <p:sp>
        <p:nvSpPr>
          <p:cNvPr id="9" name="TextBox 8">
            <a:extLst>
              <a:ext uri="{FF2B5EF4-FFF2-40B4-BE49-F238E27FC236}">
                <a16:creationId xmlns:a16="http://schemas.microsoft.com/office/drawing/2014/main" id="{85A9586B-CFD8-49D0-BC16-D494108E4FB7}"/>
              </a:ext>
            </a:extLst>
          </p:cNvPr>
          <p:cNvSpPr txBox="1"/>
          <p:nvPr/>
        </p:nvSpPr>
        <p:spPr>
          <a:xfrm>
            <a:off x="205634" y="2646328"/>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and Innovation</a:t>
            </a:r>
          </a:p>
        </p:txBody>
      </p:sp>
      <p:sp>
        <p:nvSpPr>
          <p:cNvPr id="13" name="Rectangle: Rounded Corners 12">
            <a:extLst>
              <a:ext uri="{FF2B5EF4-FFF2-40B4-BE49-F238E27FC236}">
                <a16:creationId xmlns:a16="http://schemas.microsoft.com/office/drawing/2014/main" id="{8B877265-A1D4-4133-B517-0BB736FBE1BF}"/>
              </a:ext>
            </a:extLst>
          </p:cNvPr>
          <p:cNvSpPr/>
          <p:nvPr/>
        </p:nvSpPr>
        <p:spPr>
          <a:xfrm>
            <a:off x="1652392" y="6175458"/>
            <a:ext cx="27948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rPr>
              <a:t>LDR 725</a:t>
            </a:r>
          </a:p>
        </p:txBody>
      </p:sp>
      <p:sp>
        <p:nvSpPr>
          <p:cNvPr id="15" name="TextBox 14">
            <a:extLst>
              <a:ext uri="{FF2B5EF4-FFF2-40B4-BE49-F238E27FC236}">
                <a16:creationId xmlns:a16="http://schemas.microsoft.com/office/drawing/2014/main" id="{B100F3DF-E8E7-438F-8605-A5D51D8FF9AB}"/>
              </a:ext>
            </a:extLst>
          </p:cNvPr>
          <p:cNvSpPr txBox="1"/>
          <p:nvPr/>
        </p:nvSpPr>
        <p:spPr>
          <a:xfrm>
            <a:off x="222497" y="3565342"/>
            <a:ext cx="5535654"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rPr>
              <a:t>Prepared by :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Alexandria" pitchFamily="2" charset="-78"/>
                <a:ea typeface="Tajawal Medium"/>
                <a:cs typeface="Alexandria" pitchFamily="2" charset="-78"/>
                <a:sym typeface="Tajawal Medium"/>
              </a:rPr>
              <a:t>Dr.Warda Mahmoud Kloub </a:t>
            </a:r>
            <a:endParaRPr kumimoji="0" lang="en-GB" sz="1400" b="1" i="0" u="none" strike="noStrike" kern="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19" name="TextBox 18">
            <a:extLst>
              <a:ext uri="{FF2B5EF4-FFF2-40B4-BE49-F238E27FC236}">
                <a16:creationId xmlns:a16="http://schemas.microsoft.com/office/drawing/2014/main" id="{E3F7446E-E772-4C0C-B825-07471B57C62A}"/>
              </a:ext>
            </a:extLst>
          </p:cNvPr>
          <p:cNvSpPr txBox="1"/>
          <p:nvPr/>
        </p:nvSpPr>
        <p:spPr>
          <a:xfrm>
            <a:off x="-244214" y="1724234"/>
            <a:ext cx="6588086"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800" b="1" i="0" u="none" strike="noStrike" kern="0" cap="none" spc="0" normalizeH="0" baseline="0" noProof="0" dirty="0">
                <a:ln>
                  <a:noFill/>
                </a:ln>
                <a:solidFill>
                  <a:prstClr val="black"/>
                </a:solidFill>
                <a:effectLst/>
                <a:uLnTx/>
                <a:uFillTx/>
                <a:latin typeface="Alexandria" pitchFamily="2" charset="-78"/>
                <a:ea typeface="+mn-ea"/>
                <a:cs typeface="Alexandria" pitchFamily="2" charset="-78"/>
                <a:sym typeface="Arial"/>
              </a:rPr>
              <a:t>ريادة الأعمال والابتكار </a:t>
            </a:r>
          </a:p>
        </p:txBody>
      </p:sp>
    </p:spTree>
  </p:cSld>
  <p:clrMapOvr>
    <a:masterClrMapping/>
  </p:clrMapOvr>
  <mc:AlternateContent xmlns:mc="http://schemas.openxmlformats.org/markup-compatibility/2006" xmlns:p14="http://schemas.microsoft.com/office/powerpoint/2010/main">
    <mc:Choice Requires="p14">
      <p:transition spd="slow" p14:dur="2000" advTm="45000"/>
    </mc:Choice>
    <mc:Fallback xmlns="">
      <p:transition spd="slow" advTm="4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2" name="Graphic 21">
            <a:extLst>
              <a:ext uri="{FF2B5EF4-FFF2-40B4-BE49-F238E27FC236}">
                <a16:creationId xmlns:a16="http://schemas.microsoft.com/office/drawing/2014/main" id="{2EEC7064-608F-4FA2-3B60-77BFFADEA5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9" name="TextBox 8">
            <a:extLst>
              <a:ext uri="{FF2B5EF4-FFF2-40B4-BE49-F238E27FC236}">
                <a16:creationId xmlns:a16="http://schemas.microsoft.com/office/drawing/2014/main" id="{D00011E2-AE82-C113-E72A-DD909F9F2213}"/>
              </a:ext>
            </a:extLst>
          </p:cNvPr>
          <p:cNvSpPr txBox="1"/>
          <p:nvPr/>
        </p:nvSpPr>
        <p:spPr>
          <a:xfrm>
            <a:off x="4074928" y="198390"/>
            <a:ext cx="6108404" cy="36933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1800" b="1" dirty="0">
                <a:solidFill>
                  <a:srgbClr val="333333"/>
                </a:solidFill>
                <a:latin typeface="Alexandria" pitchFamily="2" charset="-78"/>
                <a:cs typeface="Alexandria" pitchFamily="2" charset="-78"/>
              </a:rPr>
              <a:t>مراجعة للمحاضرة السابقة</a:t>
            </a:r>
            <a:endParaRPr kumimoji="0" lang="ko-KR" altLang="en-US" sz="18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Tree>
    <p:extLst>
      <p:ext uri="{BB962C8B-B14F-4D97-AF65-F5344CB8AC3E}">
        <p14:creationId xmlns:p14="http://schemas.microsoft.com/office/powerpoint/2010/main" val="863071844"/>
      </p:ext>
    </p:extLst>
  </p:cSld>
  <p:clrMapOvr>
    <a:masterClrMapping/>
  </p:clrMapOvr>
  <mc:AlternateContent xmlns:mc="http://schemas.openxmlformats.org/markup-compatibility/2006" xmlns:p14="http://schemas.microsoft.com/office/powerpoint/2010/main">
    <mc:Choice Requires="p14">
      <p:transition spd="slow" p14:dur="2000" advTm="461322"/>
    </mc:Choice>
    <mc:Fallback xmlns="">
      <p:transition spd="slow" advTm="46132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28752" cy="62759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32333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518161339"/>
              </p:ext>
            </p:extLst>
          </p:nvPr>
        </p:nvGraphicFramePr>
        <p:xfrm>
          <a:off x="1201479" y="1806767"/>
          <a:ext cx="9556758" cy="4519611"/>
        </p:xfrm>
        <a:graphic>
          <a:graphicData uri="http://schemas.openxmlformats.org/drawingml/2006/table">
            <a:tbl>
              <a:tblPr rtl="1" firstRow="1" firstCol="1" bandRow="1">
                <a:tableStyleId>{7DF18680-E054-41AD-8BC1-D1AEF772440D}</a:tableStyleId>
              </a:tblPr>
              <a:tblGrid>
                <a:gridCol w="1240361">
                  <a:extLst>
                    <a:ext uri="{9D8B030D-6E8A-4147-A177-3AD203B41FA5}">
                      <a16:colId xmlns:a16="http://schemas.microsoft.com/office/drawing/2014/main" val="4142590085"/>
                    </a:ext>
                  </a:extLst>
                </a:gridCol>
                <a:gridCol w="8316397">
                  <a:extLst>
                    <a:ext uri="{9D8B030D-6E8A-4147-A177-3AD203B41FA5}">
                      <a16:colId xmlns:a16="http://schemas.microsoft.com/office/drawing/2014/main" val="1720857320"/>
                    </a:ext>
                  </a:extLst>
                </a:gridCol>
              </a:tblGrid>
              <a:tr h="402541">
                <a:tc>
                  <a:txBody>
                    <a:bodyPr/>
                    <a:lstStyle/>
                    <a:p>
                      <a:pPr algn="ctr" rtl="1">
                        <a:lnSpc>
                          <a:spcPct val="115000"/>
                        </a:lnSpc>
                        <a:spcAft>
                          <a:spcPts val="0"/>
                        </a:spcAft>
                      </a:pPr>
                      <a:r>
                        <a:rPr lang="ar-SA" sz="1800" b="1" dirty="0">
                          <a:solidFill>
                            <a:schemeClr val="tx1"/>
                          </a:solidFill>
                          <a:effectLst/>
                          <a:latin typeface="Alexandria" pitchFamily="2" charset="-78"/>
                          <a:cs typeface="Alexandria" pitchFamily="2" charset="-78"/>
                        </a:rPr>
                        <a:t>المحاضرة</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1800" b="1" dirty="0">
                          <a:solidFill>
                            <a:schemeClr val="tx1"/>
                          </a:solidFill>
                          <a:effectLst/>
                          <a:latin typeface="Alexandria" pitchFamily="2" charset="-78"/>
                          <a:cs typeface="Alexandria" pitchFamily="2" charset="-78"/>
                        </a:rPr>
                        <a:t>الموضوع</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500588114"/>
                  </a:ext>
                </a:extLst>
              </a:tr>
              <a:tr h="411707">
                <a:tc>
                  <a:txBody>
                    <a:bodyPr/>
                    <a:lstStyle/>
                    <a:p>
                      <a:pPr marL="0" lvl="0" indent="0" algn="ctr" rtl="1">
                        <a:lnSpc>
                          <a:spcPct val="115000"/>
                        </a:lnSpc>
                        <a:spcAft>
                          <a:spcPts val="0"/>
                        </a:spcAft>
                        <a:buFont typeface="Arial" panose="020B0604020202020204" pitchFamily="34" charset="0"/>
                        <a:buNone/>
                      </a:pPr>
                      <a:r>
                        <a:rPr lang="en-US" sz="1800" b="1" dirty="0">
                          <a:solidFill>
                            <a:schemeClr val="tx1"/>
                          </a:solidFill>
                          <a:effectLst/>
                          <a:latin typeface="Alexandria" pitchFamily="2" charset="-78"/>
                        </a:rPr>
                        <a:t>1</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1800" b="1" dirty="0">
                          <a:effectLst/>
                          <a:latin typeface="Alexandria" pitchFamily="2" charset="-78"/>
                          <a:cs typeface="Alexandria" pitchFamily="2" charset="-78"/>
                        </a:rPr>
                        <a:t>مفهوم الإبداع والابتكار</a:t>
                      </a:r>
                      <a:endParaRPr lang="en-US" sz="1800" b="1" dirty="0">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4193065782"/>
                  </a:ext>
                </a:extLst>
              </a:tr>
              <a:tr h="411707">
                <a:tc>
                  <a:txBody>
                    <a:bodyPr/>
                    <a:lstStyle/>
                    <a:p>
                      <a:pPr marL="0" lvl="0" indent="0" algn="ctr" rtl="1">
                        <a:lnSpc>
                          <a:spcPct val="115000"/>
                        </a:lnSpc>
                        <a:spcAft>
                          <a:spcPts val="800"/>
                        </a:spcAft>
                        <a:buFont typeface="Arial" panose="020B0604020202020204" pitchFamily="34" charset="0"/>
                        <a:buNone/>
                      </a:pPr>
                      <a:r>
                        <a:rPr lang="en-US" sz="1800" b="1" dirty="0">
                          <a:solidFill>
                            <a:schemeClr val="bg1"/>
                          </a:solidFill>
                          <a:effectLst/>
                          <a:latin typeface="Alexandria" pitchFamily="2" charset="-78"/>
                        </a:rPr>
                        <a:t>2</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solidFill>
                            <a:schemeClr val="bg1"/>
                          </a:solidFill>
                          <a:effectLst/>
                          <a:latin typeface="Alexandria" pitchFamily="2" charset="-78"/>
                          <a:cs typeface="Alexandria" pitchFamily="2" charset="-78"/>
                        </a:rPr>
                        <a:t>نظريات الإبداع والابتكار </a:t>
                      </a:r>
                      <a:endParaRPr lang="en-US" sz="1800" b="1" dirty="0">
                        <a:solidFill>
                          <a:schemeClr val="bg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2680995862"/>
                  </a:ext>
                </a:extLst>
              </a:tr>
              <a:tr h="411707">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latin typeface="Alexandria" pitchFamily="2" charset="-78"/>
                        </a:rPr>
                        <a:t>3</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latin typeface="Alexandria" pitchFamily="2" charset="-78"/>
                          <a:cs typeface="Alexandria" pitchFamily="2" charset="-78"/>
                        </a:rPr>
                        <a:t>مهارات القائد المبدع والمبتكر</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3128572437"/>
                  </a:ext>
                </a:extLst>
              </a:tr>
              <a:tr h="411707">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latin typeface="Alexandria" pitchFamily="2" charset="-78"/>
                        </a:rPr>
                        <a:t>4</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latin typeface="Alexandria" pitchFamily="2" charset="-78"/>
                          <a:cs typeface="Alexandria" pitchFamily="2" charset="-78"/>
                        </a:rPr>
                        <a:t>الإدراك والتفكير الإبداعي</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233782406"/>
                  </a:ext>
                </a:extLst>
              </a:tr>
              <a:tr h="411707">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latin typeface="Alexandria" pitchFamily="2" charset="-78"/>
                          <a:ea typeface="Calibri" panose="020F0502020204030204" pitchFamily="34" charset="0"/>
                          <a:cs typeface="Alexandria" pitchFamily="2" charset="-78"/>
                        </a:rPr>
                        <a:t>5</a:t>
                      </a:r>
                    </a:p>
                  </a:txBody>
                  <a:tcPr marL="68580" marR="68580" marT="0" marB="0">
                    <a:solidFill>
                      <a:srgbClr val="00B0F0"/>
                    </a:solidFill>
                  </a:tcPr>
                </a:tc>
                <a:tc>
                  <a:txBody>
                    <a:bodyPr/>
                    <a:lstStyle/>
                    <a:p>
                      <a:pPr algn="ctr" rtl="1">
                        <a:lnSpc>
                          <a:spcPct val="115000"/>
                        </a:lnSpc>
                        <a:spcAft>
                          <a:spcPts val="0"/>
                        </a:spcAft>
                      </a:pPr>
                      <a:r>
                        <a:rPr lang="ar-JO" sz="1800" b="1" dirty="0">
                          <a:effectLst/>
                          <a:latin typeface="Alexandria" pitchFamily="2" charset="-78"/>
                          <a:cs typeface="Alexandria" pitchFamily="2" charset="-78"/>
                        </a:rPr>
                        <a:t>الكفاءة الإبداعية وحاضنات الأعمال</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773087247"/>
                  </a:ext>
                </a:extLst>
              </a:tr>
              <a:tr h="411707">
                <a:tc>
                  <a:txBody>
                    <a:bodyPr/>
                    <a:lstStyle/>
                    <a:p>
                      <a:pPr marL="0" lvl="0" indent="0" algn="ctr" rtl="1">
                        <a:lnSpc>
                          <a:spcPct val="115000"/>
                        </a:lnSpc>
                        <a:spcAft>
                          <a:spcPts val="800"/>
                        </a:spcAft>
                        <a:buFont typeface="Arial" panose="020B0604020202020204" pitchFamily="34" charset="0"/>
                        <a:buNone/>
                        <a:tabLst>
                          <a:tab pos="38735" algn="l"/>
                        </a:tabLst>
                      </a:pPr>
                      <a:r>
                        <a:rPr lang="en-US" sz="1800" b="1" dirty="0">
                          <a:solidFill>
                            <a:schemeClr val="tx1"/>
                          </a:solidFill>
                          <a:effectLst/>
                          <a:latin typeface="Alexandria" pitchFamily="2" charset="-78"/>
                        </a:rPr>
                        <a:t>6</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1800" b="1" dirty="0">
                          <a:effectLst/>
                          <a:latin typeface="Alexandria" pitchFamily="2" charset="-78"/>
                          <a:cs typeface="Alexandria" pitchFamily="2" charset="-78"/>
                        </a:rPr>
                        <a:t>الإنتاجية الإبداعية وتحقيق الميزة التنافسية</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320083870"/>
                  </a:ext>
                </a:extLst>
              </a:tr>
              <a:tr h="411707">
                <a:tc>
                  <a:txBody>
                    <a:bodyPr/>
                    <a:lstStyle/>
                    <a:p>
                      <a:pPr marL="0" lvl="0" indent="0" algn="ctr" rtl="1">
                        <a:lnSpc>
                          <a:spcPct val="115000"/>
                        </a:lnSpc>
                        <a:spcAft>
                          <a:spcPts val="0"/>
                        </a:spcAft>
                        <a:buFont typeface="Arial" panose="020B0604020202020204" pitchFamily="34" charset="0"/>
                        <a:buNone/>
                        <a:tabLst>
                          <a:tab pos="38735" algn="l"/>
                        </a:tabLst>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rPr>
                        <a:t>7</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1800" b="1" dirty="0">
                          <a:effectLst/>
                          <a:latin typeface="Alexandria" pitchFamily="2" charset="-78"/>
                          <a:cs typeface="Alexandria" pitchFamily="2" charset="-78"/>
                        </a:rPr>
                        <a:t>التفكير الناقد ومهاراته</a:t>
                      </a:r>
                      <a:endParaRPr lang="en-US" sz="1800" b="1" dirty="0">
                        <a:effectLst/>
                        <a:latin typeface="Alexandria" pitchFamily="2" charset="-78"/>
                        <a:ea typeface="Calibri" panose="020F0502020204030204" pitchFamily="34"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1815540"/>
                  </a:ext>
                </a:extLst>
              </a:tr>
              <a:tr h="411707">
                <a:tc>
                  <a:txBody>
                    <a:bodyPr/>
                    <a:lstStyle/>
                    <a:p>
                      <a:pPr marL="0" lvl="0" indent="0" algn="ctr"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rPr>
                        <a:t>8</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latin typeface="Alexandria" pitchFamily="2" charset="-78"/>
                          <a:cs typeface="Alexandria" pitchFamily="2" charset="-78"/>
                        </a:rPr>
                        <a:t>التفكير المنطقي وخطواته</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614882977"/>
                  </a:ext>
                </a:extLst>
              </a:tr>
              <a:tr h="411707">
                <a:tc>
                  <a:txBody>
                    <a:bodyPr/>
                    <a:lstStyle/>
                    <a:p>
                      <a:pPr marL="0" lvl="0" indent="0" algn="ctr" rtl="1">
                        <a:lnSpc>
                          <a:spcPct val="115000"/>
                        </a:lnSpc>
                        <a:spcAft>
                          <a:spcPts val="800"/>
                        </a:spcAft>
                        <a:buFont typeface="Arial" panose="020B0604020202020204" pitchFamily="34" charset="0"/>
                        <a:buNone/>
                      </a:pPr>
                      <a:r>
                        <a:rPr lang="ar-SA" sz="1800" b="1" dirty="0">
                          <a:solidFill>
                            <a:schemeClr val="tx1"/>
                          </a:solidFill>
                          <a:effectLst/>
                          <a:latin typeface="Alexandria" pitchFamily="2" charset="-78"/>
                          <a:cs typeface="Alexandria" pitchFamily="2" charset="-78"/>
                        </a:rPr>
                        <a:t> </a:t>
                      </a:r>
                      <a:r>
                        <a:rPr lang="en-US" sz="1800" b="1" dirty="0">
                          <a:solidFill>
                            <a:schemeClr val="tx1"/>
                          </a:solidFill>
                          <a:effectLst/>
                        </a:rPr>
                        <a:t>9</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1800" b="1" dirty="0">
                          <a:effectLst/>
                          <a:latin typeface="Alexandria" pitchFamily="2" charset="-78"/>
                          <a:cs typeface="Alexandria" pitchFamily="2" charset="-78"/>
                        </a:rPr>
                        <a:t>أدوار القادة في تعزيز الإبداع والابتكار</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6987609"/>
                  </a:ext>
                </a:extLst>
              </a:tr>
              <a:tr h="411707">
                <a:tc>
                  <a:txBody>
                    <a:bodyPr/>
                    <a:lstStyle/>
                    <a:p>
                      <a:pPr marL="0" lvl="0" indent="0" algn="ctr"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rPr>
                        <a:t>10</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latin typeface="Alexandria" pitchFamily="2" charset="-78"/>
                          <a:cs typeface="Alexandria" pitchFamily="2" charset="-78"/>
                        </a:rPr>
                        <a:t>تنظيم وتنسيق الإبداع التكنولوجي</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1047728" y="251625"/>
            <a:ext cx="9145351"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الموضوعات التي سيتم دراستها في مساق ريادة الأعمال والابتكار </a:t>
            </a:r>
          </a:p>
        </p:txBody>
      </p:sp>
      <p:pic>
        <p:nvPicPr>
          <p:cNvPr id="3" name="Graphic 21">
            <a:extLst>
              <a:ext uri="{FF2B5EF4-FFF2-40B4-BE49-F238E27FC236}">
                <a16:creationId xmlns:a16="http://schemas.microsoft.com/office/drawing/2014/main" id="{C6CD50F0-F9CF-A31C-79C8-7E472C717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800" advTm="27622">
        <p:circle/>
      </p:transition>
    </mc:Choice>
    <mc:Fallback xmlns="">
      <p:transition spd="slow" advTm="27622">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202027"/>
            <a:ext cx="4128422" cy="54433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818707" y="1202026"/>
            <a:ext cx="9587525" cy="5443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1392864" y="1463772"/>
            <a:ext cx="8973735" cy="5324535"/>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التفسيرات المبكّرة للإبداع</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التفسيرات المبنية على أساس الشخصية المبدعة</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التفسيرات المبنية على أساس العملية الإبداعية</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التفسيرات المبنية على أساس البيئة الإبداعية</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التفسيرات المبنية على أساس المنحى المعاصر</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ar-JO"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 نظرية النصفين الكرويين</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ar-JO"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الأنموذج الرباعي للدماغ لهيرمان</a:t>
            </a:r>
          </a:p>
          <a:p>
            <a:pPr marL="0" marR="0" lvl="0" indent="0" algn="r" defTabSz="457200" rtl="1" eaLnBrk="1" fontAlgn="auto" latinLnBrk="0" hangingPunct="1">
              <a:lnSpc>
                <a:spcPct val="100000"/>
              </a:lnSpc>
              <a:spcBef>
                <a:spcPts val="0"/>
              </a:spcBef>
              <a:spcAft>
                <a:spcPts val="0"/>
              </a:spcAft>
              <a:buClrTx/>
              <a:buSzTx/>
              <a:buFontTx/>
              <a:buNone/>
              <a:tabLst/>
              <a:defRPr/>
            </a:pPr>
            <a:endPar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العبقرية    </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Genius theory</a:t>
            </a: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 </a:t>
            </a:r>
            <a:endPar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الترابطية </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Association theory  </a:t>
            </a:r>
            <a:endPar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التحليلية    </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Psycho analysis theory</a:t>
            </a: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السلوكية </a:t>
            </a:r>
            <a:r>
              <a:rPr kumimoji="0" lang="en-US" altLang="ko-KR" sz="2000" b="0" i="0" u="none" strike="noStrike" kern="1200" cap="none" spc="0" normalizeH="0" baseline="0" noProof="0" dirty="0" err="1">
                <a:ln>
                  <a:noFill/>
                </a:ln>
                <a:solidFill>
                  <a:prstClr val="black"/>
                </a:solidFill>
                <a:effectLst/>
                <a:uLnTx/>
                <a:uFillTx/>
                <a:latin typeface="Alexandria" pitchFamily="2" charset="-78"/>
                <a:ea typeface="맑은 고딕" panose="020B0503020000020004" pitchFamily="34" charset="-127"/>
                <a:cs typeface="Alexandria" pitchFamily="2" charset="-78"/>
              </a:rPr>
              <a:t>Behavioural</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 theories   </a:t>
            </a: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المعرفية </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Cognitive theories   </a:t>
            </a: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الإنسانية   </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Humanistic theories </a:t>
            </a: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الاجتماعية  </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Social theory </a:t>
            </a:r>
          </a:p>
          <a:p>
            <a:pPr marL="0" marR="0" lvl="0" indent="0" algn="r" defTabSz="457200" rtl="1" eaLnBrk="1" fontAlgn="auto" latinLnBrk="0" hangingPunct="1">
              <a:lnSpc>
                <a:spcPct val="100000"/>
              </a:lnSpc>
              <a:spcBef>
                <a:spcPts val="0"/>
              </a:spcBef>
              <a:spcAft>
                <a:spcPts val="0"/>
              </a:spcAft>
              <a:buClrTx/>
              <a:buSzTx/>
              <a:buFontTx/>
              <a:buNone/>
              <a:tabLst/>
              <a:defRPr/>
            </a:pPr>
            <a:r>
              <a:rPr kumimoji="0" lang="ar-AE"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النظرية العقلية      </a:t>
            </a:r>
            <a:r>
              <a:rPr kumimoji="0" lang="en-US" altLang="ko-KR"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rPr>
              <a:t>Mental theory</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ko-KR" altLang="en-US" sz="2000" b="0"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257640" y="0"/>
            <a:ext cx="5347773" cy="1558568"/>
          </a:xfrm>
          <a:prstGeom prst="rect">
            <a:avLst/>
          </a:prstGeom>
          <a:noFill/>
        </p:spPr>
        <p:txBody>
          <a:bodyPr wrap="square">
            <a:spAutoFit/>
          </a:bodyPr>
          <a:lstStyle/>
          <a:p>
            <a:pPr marL="0" marR="0" lvl="0" indent="0" algn="ctr" defTabSz="457200" rtl="0" eaLnBrk="1" fontAlgn="auto" latinLnBrk="0" hangingPunct="1">
              <a:lnSpc>
                <a:spcPct val="150000"/>
              </a:lnSpc>
              <a:spcBef>
                <a:spcPts val="0"/>
              </a:spcBef>
              <a:spcAft>
                <a:spcPts val="0"/>
              </a:spcAft>
              <a:buClrTx/>
              <a:buSzTx/>
              <a:buFontTx/>
              <a:buNone/>
              <a:tabLst/>
              <a:defRPr/>
            </a:pPr>
            <a:r>
              <a:rPr kumimoji="0" lang="ar-JO" sz="22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موضوعات المحاضرة </a:t>
            </a:r>
            <a:r>
              <a:rPr lang="ar-AE" sz="2200" dirty="0">
                <a:solidFill>
                  <a:prstClr val="black"/>
                </a:solidFill>
                <a:latin typeface="Alexandria" pitchFamily="2" charset="-78"/>
                <a:cs typeface="Alexandria" pitchFamily="2" charset="-78"/>
              </a:rPr>
              <a:t>الثانية</a:t>
            </a:r>
            <a:endParaRPr kumimoji="0" lang="ar-AE" sz="22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نظريات الإبداع والابتكار </a:t>
            </a:r>
          </a:p>
          <a:p>
            <a:pPr marL="0" marR="0" lvl="0" indent="0" algn="ctr" defTabSz="457200" rtl="0" eaLnBrk="1" fontAlgn="auto" latinLnBrk="0" hangingPunct="1">
              <a:lnSpc>
                <a:spcPct val="150000"/>
              </a:lnSpc>
              <a:spcBef>
                <a:spcPts val="0"/>
              </a:spcBef>
              <a:spcAft>
                <a:spcPts val="0"/>
              </a:spcAft>
              <a:buClrTx/>
              <a:buSzTx/>
              <a:buFontTx/>
              <a:buNone/>
              <a:tabLst/>
              <a:defRPr/>
            </a:pPr>
            <a:endParaRPr kumimoji="0" lang="ar-JO"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8" name="Rectangle: Rounded Corners 7">
            <a:extLst>
              <a:ext uri="{FF2B5EF4-FFF2-40B4-BE49-F238E27FC236}">
                <a16:creationId xmlns:a16="http://schemas.microsoft.com/office/drawing/2014/main" id="{892C7F7C-D65A-51F0-6CAB-DE79C17496C1}"/>
              </a:ext>
            </a:extLst>
          </p:cNvPr>
          <p:cNvSpPr/>
          <p:nvPr/>
        </p:nvSpPr>
        <p:spPr>
          <a:xfrm rot="16200000">
            <a:off x="9331417" y="366525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Lecture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3000"/>
    </mc:Choice>
    <mc:Fallback xmlns="">
      <p:transition spd="slow" advTm="8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08992" y="208129"/>
            <a:ext cx="1034822" cy="7078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8992" y="305458"/>
            <a:ext cx="103482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85203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شهد كل من مجالي الإبداع والابتكار في العقود الأربعة الأخيرة اهتماماً كبيراً من العلماء والباحثين في ميدان التربية وعلم النفس، حيث تناولت بحوث ودراسات عديدة طبيعة كل من الإبداع والابتكار والعوامل المختلفة التي تتدخل في تكوينهما. والهدف الرئيس هو الوقوف على أسباب وكيفية اختلاف بعض الأفراد من حيث طرق تفكيرهم، وأساليب تنظيمهم للأمور وتنفيذها.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فقد أدرك الباحثون ضرورة التحرر من القيود التي تفرضها الأهمية المنسوبة للذكاء واختباراته؛ لأن هذه الاختبارات مشبعة بعوامل معرفية معينة، كالقدرة اللفظية والعددية والمكانية، والقدرة على الاستدلال وإدراك العلاقات، في حين تهمل قدرات عقلية أخرى كالأصالة والطلاقة الفكرية والإبداع والمرونة التلقائية والحساسية للمشكلات، وهي قدرات أثبتت بحوث عديدة وجودها وارتباطها بالناتج التحصيلي والإبداعي، وبعض سمات الشخصية عند الأطفال والمراهقين والراشدين.</a:t>
            </a:r>
            <a:endParaRPr kumimoji="0" lang="ar-AE"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وعلى الرغم من اعتراف العلماء والباحثين بأن الإبداع هو نوع من أنواع النشاط العقلي للفرد، إلا أنهم اختلفوا في طرق معالجته وتحديده. فمنهم من تناول </a:t>
            </a:r>
            <a:r>
              <a:rPr kumimoji="0" lang="ar-JO" sz="16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 كعملية </a:t>
            </a:r>
            <a:r>
              <a:rPr kumimoji="0" lang="en-GB"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ذات مراحل متعددة تبدأ عموماً بالإحساس بالمشكلة وتنتهي بإشراق الحل. ومنهم من حدد </a:t>
            </a:r>
            <a:r>
              <a:rPr kumimoji="0" lang="ar-JO" sz="16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 بالناتج </a:t>
            </a: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الإبداعي الذي يتصف بالجدة والندرة وعدم الشيوع والقيمة الاجتماعية. وهناك عدد من العلماء الذين تناولوا الإبداع من </a:t>
            </a:r>
            <a:r>
              <a:rPr kumimoji="0" lang="ar-JO" sz="16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خلال</a:t>
            </a: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sz="16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العوامل المعرفية وغير المعرفية التي تدخل في تكوينه </a:t>
            </a: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(نشواتي، 1996، ص135).</a:t>
            </a:r>
          </a:p>
        </p:txBody>
      </p:sp>
      <p:sp>
        <p:nvSpPr>
          <p:cNvPr id="4" name="TextBox 3">
            <a:extLst>
              <a:ext uri="{FF2B5EF4-FFF2-40B4-BE49-F238E27FC236}">
                <a16:creationId xmlns:a16="http://schemas.microsoft.com/office/drawing/2014/main" id="{398A6526-D2E1-8D5E-84E2-69D7319BBD1C}"/>
              </a:ext>
            </a:extLst>
          </p:cNvPr>
          <p:cNvSpPr txBox="1"/>
          <p:nvPr/>
        </p:nvSpPr>
        <p:spPr>
          <a:xfrm>
            <a:off x="3698668" y="227358"/>
            <a:ext cx="448840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000" b="1" i="0" u="none" strike="noStrike" kern="1200" cap="none" spc="0" normalizeH="0" baseline="0" noProof="0" dirty="0">
                <a:ln>
                  <a:noFill/>
                </a:ln>
                <a:effectLst/>
                <a:uLnTx/>
                <a:uFillTx/>
                <a:latin typeface="Alexandria" pitchFamily="2" charset="-78"/>
                <a:cs typeface="Alexandria" pitchFamily="2" charset="-78"/>
                <a:sym typeface="Arial"/>
              </a:rPr>
              <a:t>مقدمة </a:t>
            </a:r>
            <a:endParaRPr kumimoji="0" lang="en-US" sz="2000" b="1" i="0" u="none" strike="noStrike" kern="1200" cap="none" spc="0" normalizeH="0" baseline="0" noProof="0" dirty="0">
              <a:ln>
                <a:noFill/>
              </a:ln>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000" b="1" i="0" u="none" strike="noStrike" kern="1200" cap="none" spc="0" normalizeH="0" baseline="0" noProof="0" dirty="0">
                <a:ln>
                  <a:noFill/>
                </a:ln>
                <a:effectLst/>
                <a:uLnTx/>
                <a:uFillTx/>
                <a:latin typeface="Alexandria" pitchFamily="2" charset="-78"/>
                <a:cs typeface="Alexandria" pitchFamily="2" charset="-78"/>
                <a:sym typeface="Arial"/>
              </a:rPr>
              <a:t>نظريات الإبداع والابتكار</a:t>
            </a:r>
            <a:endParaRPr kumimoji="0" lang="en-US" sz="2000" b="1" i="0" u="none" strike="noStrike" kern="1200" cap="none" spc="0" normalizeH="0" baseline="0" noProof="0" dirty="0">
              <a:ln>
                <a:noFill/>
              </a:ln>
              <a:effectLst/>
              <a:uLnTx/>
              <a:uFillTx/>
              <a:latin typeface="Alexandria" pitchFamily="2" charset="-78"/>
              <a:cs typeface="Alexandria" pitchFamily="2" charset="-78"/>
              <a:sym typeface="Arial"/>
            </a:endParaRPr>
          </a:p>
        </p:txBody>
      </p:sp>
      <p:pic>
        <p:nvPicPr>
          <p:cNvPr id="3" name="Graphic 21">
            <a:extLst>
              <a:ext uri="{FF2B5EF4-FFF2-40B4-BE49-F238E27FC236}">
                <a16:creationId xmlns:a16="http://schemas.microsoft.com/office/drawing/2014/main" id="{6B039A42-CF5F-C4E9-F47B-EBF5C206D6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2090373540"/>
      </p:ext>
    </p:extLst>
  </p:cSld>
  <p:clrMapOvr>
    <a:masterClrMapping/>
  </p:clrMapOvr>
  <mc:AlternateContent xmlns:mc="http://schemas.openxmlformats.org/markup-compatibility/2006" xmlns:p14="http://schemas.microsoft.com/office/powerpoint/2010/main">
    <mc:Choice Requires="p14">
      <p:transition spd="slow" p14:dur="1200" advTm="163747">
        <p14:prism/>
      </p:transition>
    </mc:Choice>
    <mc:Fallback xmlns="">
      <p:transition spd="slow" advTm="163747">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591" y="1175445"/>
            <a:ext cx="11834253" cy="5644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1083654"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21624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23651" y="1114328"/>
            <a:ext cx="11544697" cy="563231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b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AE"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لم يتفق الباحثون على ماهية</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الإبداع،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انطلاقا من هذا الطرح، يظهر لنا واضحا مدى التنوعات والاختلافات التي تكتنف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طبيع</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ية الإبداع</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عبر تطوره التاريخي. فالإبداع عبارة عن تجديد، حيث يتحدد بكونه “فعالية إنسانية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تجاوز الواقع المعتاد، و</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تخطى ما هو مألوف بهدف إنتاج صور ورموز وأفكار مغايرة، من أجل استشراف آفاق جديدة تبرهن على الملكة الخلاقة للفرد ككائن عملي يسعى دوما إلى تغيير واقعه، وصياغة علاقة أكثر ملاءمة لطموحاته. فالمبدع وفق هذا التصور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يتخطى </a:t>
            </a:r>
            <a:r>
              <a:rPr lang="ar-AE" dirty="0">
                <a:solidFill>
                  <a:srgbClr val="333333"/>
                </a:solidFill>
                <a:latin typeface="Alexandria" pitchFamily="2" charset="-78"/>
                <a:cs typeface="Alexandria" pitchFamily="2" charset="-78"/>
              </a:rPr>
              <a:t>ا</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لسائد والمألوف،</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من هذا المنطلق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نجد أن هناك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بعدين</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رئيسين هما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endPar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1- </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بعد </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نفسي </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فردي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وهو الذي يؤكد على المخزون الفردي في الإبداع باعتباره تفجيرا لرغبات وصور وأفكار، لم يتمكن الفرد التعبير الصريح والمباشر عنها، فيجد في المجال الإبداعي متنفسا ولحظة تعويضية يكشف فيها</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عن</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تلك الصور والأفكار والرغبات بشكل أكثر شمولا وجمالا.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2- </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بعد </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اجتماعي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الذي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يرى أن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الإنسان هو كائن اجتماعي لا يمكن </a:t>
            </a:r>
            <a:r>
              <a:rPr lang="ar-AE" dirty="0">
                <a:solidFill>
                  <a:srgbClr val="333333"/>
                </a:solidFill>
                <a:latin typeface="Alexandria" pitchFamily="2" charset="-78"/>
                <a:cs typeface="Alexandria" pitchFamily="2" charset="-78"/>
              </a:rPr>
              <a:t>ت</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صور</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إلا داخل سياق اجتماعي، لأنه جزء منه وإليه يعود وبواسطته يحمي ذاته، ومهما يكن من أمر فإن الإبداع التصويري رهين بمجموعة من الشروط الاجتماعية التي توفر له إمكانات التحقق</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AE"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كما أن بعض</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النظريات </a:t>
            </a:r>
            <a:r>
              <a:rPr lang="ar-AE" dirty="0">
                <a:solidFill>
                  <a:srgbClr val="333333"/>
                </a:solidFill>
                <a:latin typeface="Alexandria" pitchFamily="2" charset="-78"/>
                <a:cs typeface="Alexandria" pitchFamily="2" charset="-78"/>
              </a:rPr>
              <a:t>تؤكد أن</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الإبداع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يعود</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إلى عوامل بيئية، أو جغرافية، أو عرقية، أو عوامل وراثية، ومن</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المفسرين</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من يرى أن الإبداع تجربة فنية زاخرة بالعواطف والأفكار والرؤى وتسهم فيها كل قوى الإنسان العقلية والروحية والوجدانية.</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كما تذهب بعض نظريات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المفسرة </a:t>
            </a:r>
            <a:r>
              <a:rPr lang="ar-AE" dirty="0">
                <a:solidFill>
                  <a:srgbClr val="333333"/>
                </a:solidFill>
                <a:latin typeface="Alexandria" pitchFamily="2" charset="-78"/>
                <a:cs typeface="Alexandria" pitchFamily="2" charset="-78"/>
              </a:rPr>
              <a:t>لل</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إبداع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ترى</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أن الإبداع حرية منظمة وقدرة خصبة تندرج في نظام معين، فالمبدع أو المبتكر لا توجهه قوى لا شعورية، بل ثمة إرادة حقيقية في أعماقه يتولد منها لبلوغ هدف معين.</a:t>
            </a:r>
          </a:p>
        </p:txBody>
      </p:sp>
      <p:pic>
        <p:nvPicPr>
          <p:cNvPr id="3" name="Graphic 21">
            <a:extLst>
              <a:ext uri="{FF2B5EF4-FFF2-40B4-BE49-F238E27FC236}">
                <a16:creationId xmlns:a16="http://schemas.microsoft.com/office/drawing/2014/main" id="{D1D54C07-C0A7-33AE-463B-B15D5DFB1E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4" name="TextBox 3">
            <a:extLst>
              <a:ext uri="{FF2B5EF4-FFF2-40B4-BE49-F238E27FC236}">
                <a16:creationId xmlns:a16="http://schemas.microsoft.com/office/drawing/2014/main" id="{682FDA03-8CBE-A483-9550-83F090BD47E4}"/>
              </a:ext>
            </a:extLst>
          </p:cNvPr>
          <p:cNvSpPr txBox="1"/>
          <p:nvPr/>
        </p:nvSpPr>
        <p:spPr>
          <a:xfrm>
            <a:off x="3139262" y="467120"/>
            <a:ext cx="6108404" cy="369332"/>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إشكالية الإبداع</a:t>
            </a:r>
          </a:p>
        </p:txBody>
      </p:sp>
    </p:spTree>
    <p:extLst>
      <p:ext uri="{BB962C8B-B14F-4D97-AF65-F5344CB8AC3E}">
        <p14:creationId xmlns:p14="http://schemas.microsoft.com/office/powerpoint/2010/main" val="3628603867"/>
      </p:ext>
    </p:extLst>
  </p:cSld>
  <p:clrMapOvr>
    <a:masterClrMapping/>
  </p:clrMapOvr>
  <mc:AlternateContent xmlns:mc="http://schemas.openxmlformats.org/markup-compatibility/2006" xmlns:p14="http://schemas.microsoft.com/office/powerpoint/2010/main">
    <mc:Choice Requires="p14">
      <p:transition spd="slow" p14:dur="1200" advTm="105654">
        <p14:prism/>
      </p:transition>
    </mc:Choice>
    <mc:Fallback xmlns="">
      <p:transition spd="slow" advTm="105654">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464670" y="396962"/>
            <a:ext cx="458602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effectLst/>
                <a:uLnTx/>
                <a:uFillTx/>
                <a:latin typeface="Alexandria" pitchFamily="2" charset="-78"/>
                <a:ea typeface="+mn-ea"/>
                <a:cs typeface="Alexandria" pitchFamily="2" charset="-78"/>
                <a:sym typeface="Arial"/>
              </a:rPr>
              <a:t>النظريات والتفسيرات</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07802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08474" y="1462012"/>
            <a:ext cx="7833454" cy="544694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تنوّعت التعريفات التي تناولت مفهوم الإبداع ، ونتيجة لذلك تعددت الاتجاهات والنظريات التي تناولت مفهومه وحاولت تفسيره</a:t>
            </a:r>
            <a:r>
              <a:rPr lang="ar-JO" dirty="0">
                <a:solidFill>
                  <a:srgbClr val="333333"/>
                </a:solidFill>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المبكرة للإبداع</a:t>
            </a:r>
            <a:endPar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الشخصية المبدعة</a:t>
            </a: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العملية الإبداعية</a:t>
            </a: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البيئة الإبداعية</a:t>
            </a: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المنحى المعاصر</a:t>
            </a:r>
            <a:br>
              <a:rPr kumimoji="0" lang="ar-EG"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nvGrpSpPr>
          <p:cNvPr id="4" name="Group 366">
            <a:extLst>
              <a:ext uri="{FF2B5EF4-FFF2-40B4-BE49-F238E27FC236}">
                <a16:creationId xmlns:a16="http://schemas.microsoft.com/office/drawing/2014/main" id="{D5AD462A-1014-0E2D-2DAD-F2624E39487F}"/>
              </a:ext>
            </a:extLst>
          </p:cNvPr>
          <p:cNvGrpSpPr/>
          <p:nvPr/>
        </p:nvGrpSpPr>
        <p:grpSpPr>
          <a:xfrm>
            <a:off x="251927" y="1573619"/>
            <a:ext cx="5074985" cy="4858766"/>
            <a:chOff x="683568" y="1837985"/>
            <a:chExt cx="3345266" cy="4328670"/>
          </a:xfrm>
          <a:solidFill>
            <a:srgbClr val="00B0F0"/>
          </a:solidFill>
        </p:grpSpPr>
        <p:sp>
          <p:nvSpPr>
            <p:cNvPr id="23" name="Hexagon 22">
              <a:extLst>
                <a:ext uri="{FF2B5EF4-FFF2-40B4-BE49-F238E27FC236}">
                  <a16:creationId xmlns:a16="http://schemas.microsoft.com/office/drawing/2014/main" id="{77CE2D67-E992-D775-8D61-87D0B4E453FD}"/>
                </a:ext>
              </a:extLst>
            </p:cNvPr>
            <p:cNvSpPr/>
            <p:nvPr/>
          </p:nvSpPr>
          <p:spPr>
            <a:xfrm>
              <a:off x="683568" y="1837985"/>
              <a:ext cx="1676370"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المنحى المعاصر</a:t>
              </a:r>
              <a:endParaRPr kumimoji="0" lang="ko-KR" altLang="en-US" sz="20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nvGrpSpPr>
            <p:cNvPr id="9" name="Group 368">
              <a:extLst>
                <a:ext uri="{FF2B5EF4-FFF2-40B4-BE49-F238E27FC236}">
                  <a16:creationId xmlns:a16="http://schemas.microsoft.com/office/drawing/2014/main" id="{15ECC57A-49A4-0343-C7B2-E767A7279D15}"/>
                </a:ext>
              </a:extLst>
            </p:cNvPr>
            <p:cNvGrpSpPr/>
            <p:nvPr/>
          </p:nvGrpSpPr>
          <p:grpSpPr>
            <a:xfrm>
              <a:off x="683568" y="3263960"/>
              <a:ext cx="1694196" cy="1406401"/>
              <a:chOff x="971600" y="1733231"/>
              <a:chExt cx="1620000" cy="1440000"/>
            </a:xfrm>
            <a:grpFill/>
          </p:grpSpPr>
          <p:sp>
            <p:nvSpPr>
              <p:cNvPr id="20" name="Hexagon 19">
                <a:extLst>
                  <a:ext uri="{FF2B5EF4-FFF2-40B4-BE49-F238E27FC236}">
                    <a16:creationId xmlns:a16="http://schemas.microsoft.com/office/drawing/2014/main" id="{3C2BDF03-FD0B-4F34-47D4-13C96A9EE4AF}"/>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21" name="Hexagon 20">
                <a:extLst>
                  <a:ext uri="{FF2B5EF4-FFF2-40B4-BE49-F238E27FC236}">
                    <a16:creationId xmlns:a16="http://schemas.microsoft.com/office/drawing/2014/main" id="{6560FE9F-9901-83F2-B148-FEB3E34C93B3}"/>
                  </a:ext>
                </a:extLst>
              </p:cNvPr>
              <p:cNvSpPr/>
              <p:nvPr/>
            </p:nvSpPr>
            <p:spPr>
              <a:xfrm>
                <a:off x="971600" y="1805231"/>
                <a:ext cx="1602954"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العملية الإبداعية</a:t>
                </a:r>
                <a:endParaRPr kumimoji="0" lang="ko-KR" altLang="en-US" sz="20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grpSp>
          <p:nvGrpSpPr>
            <p:cNvPr id="10" name="Group 369">
              <a:extLst>
                <a:ext uri="{FF2B5EF4-FFF2-40B4-BE49-F238E27FC236}">
                  <a16:creationId xmlns:a16="http://schemas.microsoft.com/office/drawing/2014/main" id="{05B878C0-1D05-CA43-362F-4293C7781C42}"/>
                </a:ext>
              </a:extLst>
            </p:cNvPr>
            <p:cNvGrpSpPr/>
            <p:nvPr/>
          </p:nvGrpSpPr>
          <p:grpSpPr>
            <a:xfrm>
              <a:off x="683568" y="4760254"/>
              <a:ext cx="1694196" cy="1406401"/>
              <a:chOff x="971600" y="1733231"/>
              <a:chExt cx="1620000" cy="1440000"/>
            </a:xfrm>
            <a:grpFill/>
          </p:grpSpPr>
          <p:sp>
            <p:nvSpPr>
              <p:cNvPr id="18" name="Hexagon 17">
                <a:extLst>
                  <a:ext uri="{FF2B5EF4-FFF2-40B4-BE49-F238E27FC236}">
                    <a16:creationId xmlns:a16="http://schemas.microsoft.com/office/drawing/2014/main" id="{D10216C8-F2E3-7D86-CC6D-507C7034BD88}"/>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9" name="Hexagon 18">
                <a:extLst>
                  <a:ext uri="{FF2B5EF4-FFF2-40B4-BE49-F238E27FC236}">
                    <a16:creationId xmlns:a16="http://schemas.microsoft.com/office/drawing/2014/main" id="{D5378FDB-E472-B5D0-98D6-8B501D2EB466}"/>
                  </a:ext>
                </a:extLst>
              </p:cNvPr>
              <p:cNvSpPr/>
              <p:nvPr/>
            </p:nvSpPr>
            <p:spPr>
              <a:xfrm>
                <a:off x="1051073" y="1836944"/>
                <a:ext cx="1523482"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المبكرة للإبداع</a:t>
                </a: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sp>
          <p:nvSpPr>
            <p:cNvPr id="17" name="Hexagon 16">
              <a:extLst>
                <a:ext uri="{FF2B5EF4-FFF2-40B4-BE49-F238E27FC236}">
                  <a16:creationId xmlns:a16="http://schemas.microsoft.com/office/drawing/2014/main" id="{D91445F6-B365-4E7C-57F3-035E259E5FAF}"/>
                </a:ext>
              </a:extLst>
            </p:cNvPr>
            <p:cNvSpPr/>
            <p:nvPr/>
          </p:nvSpPr>
          <p:spPr>
            <a:xfrm>
              <a:off x="2255028" y="2593146"/>
              <a:ext cx="1685147" cy="126576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البيئة الإبداعية</a:t>
              </a:r>
              <a:endParaRPr kumimoji="0" lang="ko-KR" altLang="en-US" sz="20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nvGrpSpPr>
            <p:cNvPr id="13" name="Group 371">
              <a:extLst>
                <a:ext uri="{FF2B5EF4-FFF2-40B4-BE49-F238E27FC236}">
                  <a16:creationId xmlns:a16="http://schemas.microsoft.com/office/drawing/2014/main" id="{FAE089B9-FA2D-4249-46B5-05F6CDD3530B}"/>
                </a:ext>
              </a:extLst>
            </p:cNvPr>
            <p:cNvGrpSpPr/>
            <p:nvPr/>
          </p:nvGrpSpPr>
          <p:grpSpPr>
            <a:xfrm>
              <a:off x="2104722" y="4029991"/>
              <a:ext cx="1924112" cy="1406401"/>
              <a:chOff x="971600" y="1733231"/>
              <a:chExt cx="1839847" cy="1440000"/>
            </a:xfrm>
            <a:grpFill/>
          </p:grpSpPr>
          <p:sp>
            <p:nvSpPr>
              <p:cNvPr id="14" name="Hexagon 13">
                <a:extLst>
                  <a:ext uri="{FF2B5EF4-FFF2-40B4-BE49-F238E27FC236}">
                    <a16:creationId xmlns:a16="http://schemas.microsoft.com/office/drawing/2014/main" id="{C54B90E8-B8D9-3F2B-5D46-C52857464F08}"/>
                  </a:ext>
                </a:extLst>
              </p:cNvPr>
              <p:cNvSpPr/>
              <p:nvPr/>
            </p:nvSpPr>
            <p:spPr>
              <a:xfrm>
                <a:off x="971600" y="1733231"/>
                <a:ext cx="1839847"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5" name="Hexagon 14">
                <a:extLst>
                  <a:ext uri="{FF2B5EF4-FFF2-40B4-BE49-F238E27FC236}">
                    <a16:creationId xmlns:a16="http://schemas.microsoft.com/office/drawing/2014/main" id="{1AF9C98C-2A5C-0FA9-6D05-A1E84DFA9DD3}"/>
                  </a:ext>
                </a:extLst>
              </p:cNvPr>
              <p:cNvSpPr/>
              <p:nvPr/>
            </p:nvSpPr>
            <p:spPr>
              <a:xfrm>
                <a:off x="1061600" y="1805231"/>
                <a:ext cx="1665071" cy="1295999"/>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الشخصية المبدعة</a:t>
                </a:r>
                <a:endParaRPr kumimoji="0" lang="ko-KR" altLang="en-US" sz="20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grpSp>
    </p:spTree>
    <p:extLst>
      <p:ext uri="{BB962C8B-B14F-4D97-AF65-F5344CB8AC3E}">
        <p14:creationId xmlns:p14="http://schemas.microsoft.com/office/powerpoint/2010/main" val="2056318424"/>
      </p:ext>
    </p:extLst>
  </p:cSld>
  <p:clrMapOvr>
    <a:masterClrMapping/>
  </p:clrMapOvr>
  <mc:AlternateContent xmlns:mc="http://schemas.openxmlformats.org/markup-compatibility/2006" xmlns:p14="http://schemas.microsoft.com/office/powerpoint/2010/main">
    <mc:Choice Requires="p14">
      <p:transition spd="slow" p14:dur="1200" advTm="65656">
        <p14:prism/>
      </p:transition>
    </mc:Choice>
    <mc:Fallback xmlns="">
      <p:transition spd="slow" advTm="65656">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644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06739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60705" y="1462012"/>
            <a:ext cx="11481223" cy="513986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1- </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النظريات والتفسيرات المبكرة للإبداع:</a:t>
            </a:r>
            <a:endParaRPr kumimoji="0" lang="ar-AE"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تفسر هذه النظريات الإبداع على أساس الافتراض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أن الإنسان لا يلعب دور</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 مباشر</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في عملية الإبداع</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وعلى ذلك فقد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ربطت الإبداع بالطبيعة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وفسّرت دور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الإلهام والوعي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في إنتاج الفكرة الجديدة. ومن النظريات التي ركزت على هذا المنحى:</a:t>
            </a: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الإلهام لأفلاطون</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الذي يرى أنه لا يوجد شيء يسمى بالإبداع الشخصي، وإنما يرى أن الإبداع ناتج عن وجود </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قوة خارجية إلهية تسمى </a:t>
            </a:r>
            <a:r>
              <a:rPr kumimoji="0" lang="ar-EG" b="0" i="0" u="sng"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الإلهام</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يرى أفلاطون أن الإبداع ليس اجتهادًا شخصيًا على الإطلاق، فقد ينتج من البيئة الخارجية أو من الإلهام، فالشخص دائمًا ما يستمد فكره الابتكاري والإبداعي من الإلهام أو عن طريق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الوراثة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فالإبداع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هنا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هو العملية التي يتم من خلاله صنع أفكار جديدة،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والإلهام هو الخطوة الأولى التي تضع الشخص في بداية الطريق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فهو في منتهى الأهمية، فيعمل الإلهام كعملية معالجة داخلية لأفكار الشخص ومن هذا المنطلق تظهر الأفكار الإبداعية في كافة المجالات.</a:t>
            </a:r>
            <a:endPar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كما يرى</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أرسط</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أن عمليات الإبداع تخضع إلى </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قوانين الطبيعة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ويُركّز على دور الطبيعة في إنتاج الأعمال الإبداعية، التي قد تحدث تلقائياً أو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بالصدفة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حسب أرسطو فإن الإبداع يخضع لقوانين الطبيعة، فتسهم الطبيعة والمناخ في إنتاج أعمال إبداعية وابتكارية، فعلى سبيل المثال الشخص الذي يعيش لفترة طويلة في مكان ما يَحتوي على أمور سلبية يقوم بالتفكير كثيرًا للقضاء على هذه الأمور السلبية ومن هنا يستمد أفكاره الإبداعية، فالطبيعية تلعب دورًا كبيرًا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في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إبداع الشخص</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3D393D14-BA35-6B31-8C75-0AFD2EF7454A}"/>
              </a:ext>
            </a:extLst>
          </p:cNvPr>
          <p:cNvSpPr txBox="1"/>
          <p:nvPr/>
        </p:nvSpPr>
        <p:spPr>
          <a:xfrm>
            <a:off x="4028735" y="394619"/>
            <a:ext cx="45860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EG" sz="2000" b="1" i="0" u="none" strike="noStrike" kern="1200" cap="none" spc="0" normalizeH="0" baseline="0" noProof="0" dirty="0">
                <a:ln>
                  <a:noFill/>
                </a:ln>
                <a:effectLst/>
                <a:uLnTx/>
                <a:uFillTx/>
                <a:latin typeface="Alexandria" pitchFamily="2" charset="-78"/>
                <a:ea typeface="+mn-ea"/>
                <a:cs typeface="Alexandria" pitchFamily="2" charset="-78"/>
              </a:rPr>
              <a:t>النظريات والتفسيرات المبكرة للإبداع</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1B41287C-4060-48C3-890C-E3D078DE6C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3191550999"/>
      </p:ext>
    </p:extLst>
  </p:cSld>
  <p:clrMapOvr>
    <a:masterClrMapping/>
  </p:clrMapOvr>
  <mc:AlternateContent xmlns:mc="http://schemas.openxmlformats.org/markup-compatibility/2006" xmlns:p14="http://schemas.microsoft.com/office/powerpoint/2010/main">
    <mc:Choice Requires="p14">
      <p:transition spd="slow" p14:dur="1200" advTm="155076">
        <p14:prism/>
      </p:transition>
    </mc:Choice>
    <mc:Fallback xmlns="">
      <p:transition spd="slow" advTm="155076">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041" y="829340"/>
            <a:ext cx="11709917" cy="5990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9163" y="134923"/>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2088" y="248533"/>
            <a:ext cx="110992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1627" y="894864"/>
            <a:ext cx="11328744" cy="627793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كانت </a:t>
            </a:r>
            <a:r>
              <a:rPr kumimoji="0" lang="en-GB"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 </a:t>
            </a:r>
            <a:r>
              <a:rPr kumimoji="0" lang="en-GB" b="1" i="0" u="none" strike="noStrike" kern="1200" cap="none" spc="0" normalizeH="0" baseline="0" noProof="0" dirty="0">
                <a:ln>
                  <a:noFill/>
                </a:ln>
                <a:solidFill>
                  <a:srgbClr val="333333"/>
                </a:solidFill>
                <a:effectLst/>
                <a:uLnTx/>
                <a:uFillTx/>
                <a:latin typeface="Alexandria" pitchFamily="2" charset="-78"/>
                <a:ea typeface="+mn-ea"/>
                <a:cs typeface="+mn-cs"/>
              </a:rPr>
              <a:t>Kant</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يؤكد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كانت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علاقة الإبداع بالموهبة </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والخيال</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وعدّه تميّزاً طبيعي</a:t>
            </a:r>
            <a:r>
              <a:rPr lang="ar-AE" dirty="0">
                <a:solidFill>
                  <a:srgbClr val="333333"/>
                </a:solidFill>
                <a:latin typeface="Alexandria" pitchFamily="2" charset="-78"/>
                <a:cs typeface="Alexandria" pitchFamily="2" charset="-78"/>
              </a:rPr>
              <a:t>ا</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نابع</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من مخيلة الفرد الحرة.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فالمبدع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قادر على استنتاج أفكار جديدة من البيئة المحيطة به، فالإبداع يمنح الشخص إمكانية إدراك ما يدور حوله داخل المجتمع الذي يعيش فيه، وبالتالي يستطيع إنتاج ما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يناسب</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البيئة التي يعيش بها، وقد يكون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هذا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 المستمد من الواقع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قادرا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تحقيق الإنجازات</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المنشودة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AE"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a:t>
            </a:r>
            <a:r>
              <a:rPr kumimoji="0" lang="ar-EG"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تحقيق الذات</a:t>
            </a:r>
            <a:r>
              <a:rPr kumimoji="0" lang="ar-JO"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endParaRPr kumimoji="0" lang="ar-AE"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جالتون </a:t>
            </a:r>
            <a:r>
              <a:rPr kumimoji="0" lang="en-GB" b="1" i="0" u="none" strike="noStrike" kern="1200" cap="none" spc="0" normalizeH="0" baseline="0" noProof="0" dirty="0">
                <a:ln>
                  <a:noFill/>
                </a:ln>
                <a:solidFill>
                  <a:srgbClr val="333333"/>
                </a:solidFill>
                <a:effectLst/>
                <a:uLnTx/>
                <a:uFillTx/>
                <a:latin typeface="Alexandria" pitchFamily="2" charset="-78"/>
                <a:ea typeface="+mn-ea"/>
                <a:cs typeface="+mn-cs"/>
              </a:rPr>
              <a:t>Galton</a:t>
            </a:r>
            <a:r>
              <a:rPr kumimoji="0" lang="en-GB"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من النظريات البيولوجية، التي تبحث في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علاقة الإبداع بالاستعداد الوراثي</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وقد عرّف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جالتون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 بأنه </a:t>
            </a:r>
            <a:r>
              <a:rPr kumimoji="0" lang="ar-EG" b="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قدرات طبيعية تُستمد من الوراثة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كما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يرى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فرانسيس</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جالتون أن الإبداع مستمد من الوراثة، فكل شخص يمتلك استعدادًا وراثيًا للإبداع وبالتالي يجب أن يعمل الفرد على الابتكار والتطوير</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أما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فرويد</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والتي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تعدّ من نظريات التحليل النفسي،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قد أتت بما تحدث عنه أفلاطون ولكن بتسمية أخرى،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قد فسّر فرويد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 على أساس نفسي</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بأنه يحدث عند الفرد نتيجة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لأحلام اليقظة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ويُسمى الحالة التي يتهيأ فيها الفرد باسم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اللاشعو</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ر، الذي سمّاه </a:t>
            </a:r>
            <a:r>
              <a:rPr kumimoji="0" lang="ar-EG"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أفلاطون بالإلهام</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ويعتقد فرويد أن </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الإنتاج الإبداعي ينبع من تناقض في اللاشعور من الأنا، والأنا الأعلى</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ويرى فرويد بان المبدع  لديه امال واحلام يظهر ما هو مسموح منها من قبل المجتمع وأخرى لايظهرها وهي تلك الاماني والأحلام غير المسموح بها وهي التي تدفعه للابداع"</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2604977" y="323829"/>
            <a:ext cx="6028661"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effectLst/>
                <a:uLnTx/>
                <a:uFillTx/>
                <a:latin typeface="Alexandria" pitchFamily="2" charset="-78"/>
                <a:ea typeface="+mn-ea"/>
                <a:cs typeface="Alexandria" pitchFamily="2" charset="-78"/>
              </a:rPr>
              <a:t>النظريات والتفسيرات المبكرة للإبداع</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4" name="Graphic 21">
            <a:extLst>
              <a:ext uri="{FF2B5EF4-FFF2-40B4-BE49-F238E27FC236}">
                <a16:creationId xmlns:a16="http://schemas.microsoft.com/office/drawing/2014/main" id="{39369812-165E-2C15-17EF-86F4AA85B9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9573" y="-124774"/>
            <a:ext cx="2305141" cy="1076343"/>
          </a:xfrm>
          <a:prstGeom prst="rect">
            <a:avLst/>
          </a:prstGeom>
        </p:spPr>
      </p:pic>
    </p:spTree>
    <p:extLst>
      <p:ext uri="{BB962C8B-B14F-4D97-AF65-F5344CB8AC3E}">
        <p14:creationId xmlns:p14="http://schemas.microsoft.com/office/powerpoint/2010/main" val="1684523822"/>
      </p:ext>
    </p:extLst>
  </p:cSld>
  <p:clrMapOvr>
    <a:masterClrMapping/>
  </p:clrMapOvr>
  <mc:AlternateContent xmlns:mc="http://schemas.openxmlformats.org/markup-compatibility/2006" xmlns:p14="http://schemas.microsoft.com/office/powerpoint/2010/main">
    <mc:Choice Requires="p14">
      <p:transition spd="slow" p14:dur="1200" advTm="189780">
        <p14:prism/>
      </p:transition>
    </mc:Choice>
    <mc:Fallback xmlns="">
      <p:transition spd="slow" advTm="18978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061" y="1175445"/>
            <a:ext cx="11865898" cy="5644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1" y="297682"/>
            <a:ext cx="1067391" cy="646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36530" y="333940"/>
            <a:ext cx="106739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1042" y="1405660"/>
            <a:ext cx="11488320" cy="50783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2- </a:t>
            </a: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التفسيرات المبنية على أساس الشخصية المبدعة :</a:t>
            </a:r>
            <a:endParaRPr kumimoji="0" lang="ar-EG"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ركّزت هذه النظريات على </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دراسة خصائص الأفراد المبدعين واتجاهاتهم كطريقة لتفسير الإبداع</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إذ ركز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اميلي</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(1983) على بعض الخصائص الشخصية المرتبطة بالإبداع مثل الميل لكسر الروتين، ومرونة التفكير</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وحب المغامرة، والاستقلالية، والثقة بالذات، والتلاعب بالأفكار</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من النظريات التي ركزت على الشخص المبدع:</a:t>
            </a:r>
            <a:endPar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تورانس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حيث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تحدث تورانس عن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جوانب الإبداع ومكوناته</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كما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اهتم بالإنسان المبدع</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بشكل خاص</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حيث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درس الاختلاف بين المبدعين والأقل إبداعاً وأكد أن الإبداع هو الحساسية العالية للمشكلات والعمل على حلّها.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ت</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يلر</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التخيل والتصّور</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حبث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عدّ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تايلر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خصائص الشخص المبدع أساساً للتنبؤ بالأشخاص الذين من الممكن أن يكونوا ناجحين إبداعياً، وركّز على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 النظري للعلاقات</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ضمن العمليات العقلية، من خلال توضيح الفرق بين التخيّل والتصّور</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ويقصد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بالتخيّل</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وفقا لتايلر</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الإحساس في إدراك الفرد للأمور، أما</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التصور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فهو الوضوح والثبات، وهما أسلوبان للذاكرة المتحررة في الوقت والزمان.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ماسلو </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تحقيق الذات</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ركز</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هذه النظرية على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دور تحقيق الذات لدى الفرد</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وأثره على قدرته الإبداعية، وفرّق بين الإبداع المتعلق بالإنجازات الملموسة، وبين القدرة على الإبداع وتحقيق الذات. و</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عدّ دراساته المتعمقة لمفاهيم الإبداع، والصحة النفسية والعبقرية والموهبة والإنتاجية، تخلي عن فكرته النمطية بأن هذه المفاهيم مترادفة</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وعدّ الإدراك الحسي عنصراً أساسياً في تحقيق الذات الإبداعية.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لامبروزو </a:t>
            </a:r>
            <a:r>
              <a:rPr kumimoji="0" lang="ar-AE"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العبقرية والجنون</a:t>
            </a:r>
            <a:r>
              <a:rPr kumimoji="0" lang="ar-AE"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lang="ar-AE" dirty="0">
                <a:solidFill>
                  <a:srgbClr val="333333"/>
                </a:solidFill>
                <a:latin typeface="Alexandria" pitchFamily="2" charset="-78"/>
                <a:cs typeface="Alexandria" pitchFamily="2" charset="-78"/>
              </a:rPr>
              <a:t>حيث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استنتج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لامبروزو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بأن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العبقرية شكل خاص</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من الجنون</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وبيّن أن نسبة كبيرة من التأثيرات العقلية والجسدية تعود لعامل الوراثة، وقد استعرض بعض الصفات المشتركة بين العباقرة والمجانين مثل: طول القامة أو قصرها، النضج المبكر، استخدام اليد اليسرى، التلعثم.</a:t>
            </a:r>
          </a:p>
        </p:txBody>
      </p:sp>
      <p:sp>
        <p:nvSpPr>
          <p:cNvPr id="7" name="TextBox 6">
            <a:extLst>
              <a:ext uri="{FF2B5EF4-FFF2-40B4-BE49-F238E27FC236}">
                <a16:creationId xmlns:a16="http://schemas.microsoft.com/office/drawing/2014/main" id="{F1A20D63-5DDD-D788-0286-DEF08CE3D367}"/>
              </a:ext>
            </a:extLst>
          </p:cNvPr>
          <p:cNvSpPr txBox="1"/>
          <p:nvPr/>
        </p:nvSpPr>
        <p:spPr>
          <a:xfrm>
            <a:off x="3353216" y="391490"/>
            <a:ext cx="632241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الشخصية المبدعة</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9E102FA8-E64C-F78C-56E3-8F6816835B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1879536611"/>
      </p:ext>
    </p:extLst>
  </p:cSld>
  <p:clrMapOvr>
    <a:masterClrMapping/>
  </p:clrMapOvr>
  <mc:AlternateContent xmlns:mc="http://schemas.openxmlformats.org/markup-compatibility/2006" xmlns:p14="http://schemas.microsoft.com/office/powerpoint/2010/main">
    <mc:Choice Requires="p14">
      <p:transition spd="slow" p14:dur="1200" advTm="178448">
        <p14:prism/>
      </p:transition>
    </mc:Choice>
    <mc:Fallback xmlns="">
      <p:transition spd="slow" advTm="178448">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16308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6975" y="1462012"/>
            <a:ext cx="11244953" cy="424731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3- </a:t>
            </a: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التفسيرات المبنية على أساس العملية الإبداعية</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endPar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في هذا المنحى تُعدّ </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العمليات العقلية الأساس و</a:t>
            </a:r>
            <a:r>
              <a:rPr kumimoji="0" lang="ar-AE"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جوهر </a:t>
            </a:r>
            <a:r>
              <a:rPr kumimoji="0" lang="ar-AE"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لل</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عمل الإبداعي</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وتؤكد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هذه التفسيرات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أن الإبداع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يمكن تعليم</a:t>
            </a:r>
            <a:r>
              <a:rPr kumimoji="0" lang="ar-AE"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كأية مهارة</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أخرى،</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إذ يمكن تنميته عن طريق التعلم والتدريب، ويفترض أصحاب هذا الاتجاه أنه عندما يتعرض الفرد لأية خبرة فإنه يستوعب الخبرات الجديدة بناءً على البنية المعرفية المتوافرة لديه، وتسمى هذه العملية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بالتمثيل أو بناء المعرفة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وبعد ذلك يعمل الفرد على تنظيم خبراته وعملياته السابقة لاستيعاب الخبرات التي يتعرض لها، والاستجابة لمتطلبات الموقف الجديد بطريقة تتسم بالأصالة والحداثة، وتدعى هذه العملية بعملية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المواءمة</a:t>
            </a:r>
            <a:r>
              <a:rPr kumimoji="0" lang="ar-EG"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AE"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ومن النظريات التي تناولت هذا المنحى ما يأتي:</a:t>
            </a:r>
            <a:endParaRPr kumimoji="0" lang="ar-AE"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والاس </a:t>
            </a:r>
            <a:r>
              <a:rPr kumimoji="0" lang="en-GB"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 </a:t>
            </a:r>
            <a:r>
              <a:rPr kumimoji="0" lang="en-GB" b="1" i="0" u="none" strike="noStrike" kern="1200" cap="none" spc="0" normalizeH="0" baseline="0" noProof="0" dirty="0" err="1">
                <a:ln>
                  <a:noFill/>
                </a:ln>
                <a:solidFill>
                  <a:srgbClr val="333333"/>
                </a:solidFill>
                <a:effectLst/>
                <a:uLnTx/>
                <a:uFillTx/>
                <a:latin typeface="Alexandria" pitchFamily="2" charset="-78"/>
                <a:ea typeface="+mn-ea"/>
                <a:cs typeface="+mn-cs"/>
              </a:rPr>
              <a:t>Wallas</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يرى والاس أن عملية الإبداع تتشكل من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مراحل متباينة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تتو</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ل</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د في أثناء الفكرة الجديدة، وهذه المراحل هي: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الإعداد، الكمون، الإشراق، والتحقق</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وحصل أول تطبيق عملي لمراحل عملية الإبداع (والاس) على يد (باتريك) فقد درست عملية التفكير الإبداعي بصورة حية وبشكل مباشر من خلال عمل الفنانين.</a:t>
            </a:r>
            <a:endPar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نظرية جوردان </a:t>
            </a:r>
            <a:r>
              <a:rPr kumimoji="0" lang="en-GB"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 </a:t>
            </a:r>
            <a:r>
              <a:rPr kumimoji="0" lang="en-GB" b="1" i="0" u="none" strike="noStrike" kern="1200" cap="none" spc="0" normalizeH="0" baseline="0" noProof="0" dirty="0">
                <a:ln>
                  <a:noFill/>
                </a:ln>
                <a:solidFill>
                  <a:srgbClr val="333333"/>
                </a:solidFill>
                <a:effectLst/>
                <a:uLnTx/>
                <a:uFillTx/>
                <a:latin typeface="Alexandria" pitchFamily="2" charset="-78"/>
                <a:ea typeface="+mn-ea"/>
                <a:cs typeface="+mn-cs"/>
              </a:rPr>
              <a:t>Gordan</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ركّز على استخدام نموذج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تآلف الأشتات</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أي جعل الغريب مألوفاً، والمألوف غريباً واستخدم المجازية في إنتاج الأفكار.</a:t>
            </a:r>
          </a:p>
        </p:txBody>
      </p:sp>
      <p:sp>
        <p:nvSpPr>
          <p:cNvPr id="4" name="TextBox 3">
            <a:extLst>
              <a:ext uri="{FF2B5EF4-FFF2-40B4-BE49-F238E27FC236}">
                <a16:creationId xmlns:a16="http://schemas.microsoft.com/office/drawing/2014/main" id="{B948D31B-92CB-E906-01F4-B28705530397}"/>
              </a:ext>
            </a:extLst>
          </p:cNvPr>
          <p:cNvSpPr txBox="1"/>
          <p:nvPr/>
        </p:nvSpPr>
        <p:spPr>
          <a:xfrm>
            <a:off x="2913322" y="396962"/>
            <a:ext cx="613737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العملية الإبداعية</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A06562E0-08A1-0BBA-CA00-CA4EAD12C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2011387873"/>
      </p:ext>
    </p:extLst>
  </p:cSld>
  <p:clrMapOvr>
    <a:masterClrMapping/>
  </p:clrMapOvr>
  <mc:AlternateContent xmlns:mc="http://schemas.openxmlformats.org/markup-compatibility/2006" xmlns:p14="http://schemas.microsoft.com/office/powerpoint/2010/main">
    <mc:Choice Requires="p14">
      <p:transition spd="slow" p14:dur="1200" advTm="113443">
        <p14:prism/>
      </p:transition>
    </mc:Choice>
    <mc:Fallback xmlns="">
      <p:transition spd="slow" advTm="11344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5" y="1314383"/>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06739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5872" y="1666063"/>
            <a:ext cx="11244953" cy="419525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4- </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التفسيرات المبنية على أساس البيئة الإبداعية:</a:t>
            </a:r>
            <a:endPar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ر</a:t>
            </a:r>
            <a:r>
              <a:rPr kumimoji="0" lang="ar-AE"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a:t>
            </a:r>
            <a:r>
              <a:rPr lang="ar-AE" sz="2000" dirty="0">
                <a:solidFill>
                  <a:srgbClr val="333333"/>
                </a:solidFill>
                <a:latin typeface="Alexandria" pitchFamily="2" charset="-78"/>
                <a:cs typeface="Alexandria" pitchFamily="2" charset="-78"/>
              </a:rPr>
              <a:t>ز</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 هذه النظريات على أن السلوك الإبداعي </a:t>
            </a: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لا يعتمد على الخصائص الشخصية</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ولكنه يعتمد على طبيعة الموقف </a:t>
            </a:r>
            <a:r>
              <a:rPr kumimoji="0" lang="ar-JO"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أ</a:t>
            </a:r>
            <a:r>
              <a:rPr kumimoji="0" lang="ar-EG"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a:t>
            </a:r>
            <a:r>
              <a:rPr kumimoji="0" lang="ar-JO"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البيئة التي يتواجد فيها الفرد</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وبالتالي فإن هذه النظريات تركز</a:t>
            </a:r>
            <a:r>
              <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على أهمية البيئة التي تقدر الفرد وإسهاماته، وتشج</a:t>
            </a:r>
            <a:r>
              <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 على الخيال والغموض</a:t>
            </a:r>
            <a:r>
              <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ركز </a:t>
            </a: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سكنر</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en-GB" sz="2000" b="0" i="0" u="none" strike="noStrike" kern="1200" cap="none" spc="0" normalizeH="0" baseline="0" noProof="0" dirty="0">
                <a:ln>
                  <a:noFill/>
                </a:ln>
                <a:solidFill>
                  <a:srgbClr val="333333"/>
                </a:solidFill>
                <a:effectLst/>
                <a:uLnTx/>
                <a:uFillTx/>
                <a:latin typeface="Alexandria" pitchFamily="2" charset="-78"/>
                <a:ea typeface="+mn-ea"/>
                <a:cs typeface="+mn-cs"/>
              </a:rPr>
              <a:t>Skinner</a:t>
            </a:r>
            <a:r>
              <a:rPr kumimoji="0" lang="en-GB"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على وجود تفاعل بين عاملي الوراثة والبيئة في الإبداع، وأن </a:t>
            </a:r>
            <a:r>
              <a:rPr kumimoji="0" lang="ar-EG"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 هو نتاج السلوك الإنساني</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EG"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وعرّف الإبداع بنواتجه الإبداعية</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ويُحكم عليه من خلال أصالة هذه النواتج ومدى ملاءمتها، وأكد أن </a:t>
            </a:r>
            <a:r>
              <a:rPr kumimoji="0" lang="ar-EG"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السلوك المبدع عندما يعزز يميل</a:t>
            </a:r>
            <a:r>
              <a:rPr kumimoji="0" lang="en-GB"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الفرد</a:t>
            </a:r>
            <a:r>
              <a:rPr kumimoji="0" lang="ar-EG"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إلى تكرار</a:t>
            </a:r>
            <a:r>
              <a:rPr kumimoji="0" lang="ar-JO"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ه</a:t>
            </a:r>
            <a:r>
              <a:rPr kumimoji="0" lang="ar-EG" sz="2000"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ويزداد احتمال حدوثه</a:t>
            </a:r>
            <a:r>
              <a:rPr kumimoji="0" lang="ar-EG"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وأن حدوث السلوك المبدع يعتمد على مدى توافر البيئة الغنية بالمثيرات.</a:t>
            </a:r>
          </a:p>
        </p:txBody>
      </p:sp>
      <p:sp>
        <p:nvSpPr>
          <p:cNvPr id="4" name="TextBox 3">
            <a:extLst>
              <a:ext uri="{FF2B5EF4-FFF2-40B4-BE49-F238E27FC236}">
                <a16:creationId xmlns:a16="http://schemas.microsoft.com/office/drawing/2014/main" id="{B79520C7-9844-E3E9-4958-DBCC71E72B97}"/>
              </a:ext>
            </a:extLst>
          </p:cNvPr>
          <p:cNvSpPr txBox="1"/>
          <p:nvPr/>
        </p:nvSpPr>
        <p:spPr>
          <a:xfrm>
            <a:off x="2639478" y="392832"/>
            <a:ext cx="6934814"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EG" sz="22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البيئة الإبداعية</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E23AFDC3-8B64-C713-1C94-7E9FAC9535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4099301054"/>
      </p:ext>
    </p:extLst>
  </p:cSld>
  <p:clrMapOvr>
    <a:masterClrMapping/>
  </p:clrMapOvr>
  <mc:AlternateContent xmlns:mc="http://schemas.openxmlformats.org/markup-compatibility/2006" xmlns:p14="http://schemas.microsoft.com/office/powerpoint/2010/main">
    <mc:Choice Requires="p14">
      <p:transition spd="slow" p14:dur="1200" advTm="78055">
        <p14:prism/>
      </p:transition>
    </mc:Choice>
    <mc:Fallback xmlns="">
      <p:transition spd="slow" advTm="78055">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16308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8465" y="1462012"/>
            <a:ext cx="11363463" cy="50314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5- </a:t>
            </a: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التفسيرات المبنية على أساس الإنتاج الإبداعي:</a:t>
            </a:r>
            <a:endParaRPr kumimoji="0" lang="ar-EG"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كثيراً ما يتّفق الباحثون على أن </a:t>
            </a:r>
            <a:r>
              <a:rPr kumimoji="0" lang="ar-EG"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 يعني الإنتاج، والإنتاج الإبداعي يجب أن يتسم بالأصالة والواقعية</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وعدم التقليد والاستمرارية عبر الزمن، وأن يكون مقبولاً اجتماعيا،ً وذا قيمة، ويسهم في تطور المجتمع.</a:t>
            </a:r>
            <a:endPar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6- </a:t>
            </a:r>
            <a:r>
              <a:rPr kumimoji="0" lang="ar-EG"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التفسيرات المبنية على أساس المنحى المعاصر:</a:t>
            </a:r>
            <a:endParaRPr kumimoji="0" lang="ar-EG"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إن</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الترابط بين القدرات الإبداعية والإنتاج الإبداعي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قاد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عدداً من أصحاب النظريات في مجال الإبداع إلى التوسع في مفهومهم لمتطلبات الإنتاجية الإبداعية. فقد أكدوا ضرورة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دمج عدد من العوامل</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الاجتماعية، بالاضافة إلى العوامل الشخصية والانفعالية، وكان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ستيرنبيرج</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من الذين دُعوا إلى هذه </a:t>
            </a:r>
            <a:r>
              <a:rPr kumimoji="0" lang="ar-EG"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النظرة المتكاملة للإبداع </a:t>
            </a:r>
            <a:r>
              <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وضرورة توافر عدد من العوامل لظهور المنتج الإبداعي، فقد أشار إلى أن الإبداع يحدث نتيجة عدد من العوامل والعناصر وهي: القدرات العقلية، والعوامل الشخصية، ونمط التعلم، والدافعية، والبيئة. إذ يجب أن يتوافر حد أدنى من العناصر السابقة لدى الفرد، وليس بالضرورة أن تظهر هذه العناصر بمستويات متساوية لدى الفرد الواحد</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www.midocean.ae</a:t>
            </a:r>
          </a:p>
        </p:txBody>
      </p:sp>
      <p:sp>
        <p:nvSpPr>
          <p:cNvPr id="4" name="TextBox 3">
            <a:extLst>
              <a:ext uri="{FF2B5EF4-FFF2-40B4-BE49-F238E27FC236}">
                <a16:creationId xmlns:a16="http://schemas.microsoft.com/office/drawing/2014/main" id="{28E42ED2-9A97-851D-F8F1-019BDF72F2D7}"/>
              </a:ext>
            </a:extLst>
          </p:cNvPr>
          <p:cNvSpPr txBox="1"/>
          <p:nvPr/>
        </p:nvSpPr>
        <p:spPr>
          <a:xfrm>
            <a:off x="2881423" y="396962"/>
            <a:ext cx="662408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EG" sz="18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التفسيرات المبنية على أساس الإنتاج الإبداعي</a:t>
            </a:r>
            <a:r>
              <a:rPr kumimoji="0" lang="ar-AE" sz="18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والمعاصر</a:t>
            </a:r>
            <a:endParaRPr kumimoji="0" lang="en-US" sz="28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24C929BE-10FB-F863-8601-50187C8276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1185924075"/>
      </p:ext>
    </p:extLst>
  </p:cSld>
  <p:clrMapOvr>
    <a:masterClrMapping/>
  </p:clrMapOvr>
  <mc:AlternateContent xmlns:mc="http://schemas.openxmlformats.org/markup-compatibility/2006" xmlns:p14="http://schemas.microsoft.com/office/powerpoint/2010/main">
    <mc:Choice Requires="p14">
      <p:transition spd="slow" p14:dur="1200" advTm="98326">
        <p14:prism/>
      </p:transition>
    </mc:Choice>
    <mc:Fallback xmlns="">
      <p:transition spd="slow" advTm="98326">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041" y="1307068"/>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1171016" cy="5100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031" y="368034"/>
            <a:ext cx="1445517"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8305" y="1501378"/>
            <a:ext cx="11235388" cy="461594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JO" b="0" i="0" dirty="0">
                <a:solidFill>
                  <a:srgbClr val="333333"/>
                </a:solidFill>
                <a:effectLst/>
                <a:latin typeface="DroidArabicKufi-Regular"/>
                <a:cs typeface="Alexandria" pitchFamily="2" charset="-78"/>
              </a:rPr>
              <a:t>خلال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تاريخ البشرية الطويل وضعت عدة نظريات لتفسير الظواهر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الإبداعية والابتكارية الإبداع من أشهرها: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514350" marR="0" lvl="0" indent="-514350" algn="just" defTabSz="914400" rtl="1" eaLnBrk="1" fontAlgn="auto" latinLnBrk="0" hangingPunct="1">
              <a:lnSpc>
                <a:spcPct val="150000"/>
              </a:lnSpc>
              <a:spcBef>
                <a:spcPts val="0"/>
              </a:spcBef>
              <a:spcAft>
                <a:spcPts val="0"/>
              </a:spcAft>
              <a:buClrTx/>
              <a:buSzTx/>
              <a:buFont typeface="+mj-lt"/>
              <a:buAutoNum type="arabicParenR"/>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العبقرية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Genius theory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p>
          <a:p>
            <a:pPr marL="514350" marR="0" lvl="0" indent="-514350" algn="just" defTabSz="914400" rtl="1" eaLnBrk="1" fontAlgn="auto" latinLnBrk="0" hangingPunct="1">
              <a:lnSpc>
                <a:spcPct val="150000"/>
              </a:lnSpc>
              <a:spcBef>
                <a:spcPts val="0"/>
              </a:spcBef>
              <a:spcAft>
                <a:spcPts val="0"/>
              </a:spcAft>
              <a:buClrTx/>
              <a:buSzTx/>
              <a:buFont typeface="+mj-lt"/>
              <a:buAutoNum type="arabicParenR"/>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الترابطية</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Association theory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p>
          <a:p>
            <a:pPr marL="514350" marR="0" lvl="0" indent="-514350" algn="just" defTabSz="914400" rtl="1" eaLnBrk="1" fontAlgn="auto" latinLnBrk="0" hangingPunct="1">
              <a:lnSpc>
                <a:spcPct val="150000"/>
              </a:lnSpc>
              <a:spcBef>
                <a:spcPts val="0"/>
              </a:spcBef>
              <a:spcAft>
                <a:spcPts val="0"/>
              </a:spcAft>
              <a:buClrTx/>
              <a:buSzTx/>
              <a:buFont typeface="+mj-lt"/>
              <a:buAutoNum type="arabicParenR"/>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التحليلية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Psycho analysis theory</a:t>
            </a: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514350" marR="0" lvl="0" indent="-514350" algn="just" defTabSz="914400" rtl="1" eaLnBrk="1" fontAlgn="auto" latinLnBrk="0" hangingPunct="1">
              <a:lnSpc>
                <a:spcPct val="150000"/>
              </a:lnSpc>
              <a:spcBef>
                <a:spcPts val="0"/>
              </a:spcBef>
              <a:spcAft>
                <a:spcPts val="0"/>
              </a:spcAft>
              <a:buClrTx/>
              <a:buSzTx/>
              <a:buFont typeface="+mj-lt"/>
              <a:buAutoNum type="arabicParenR"/>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السلوكية</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Behavioural theories</a:t>
            </a:r>
          </a:p>
          <a:p>
            <a:pPr marL="514350" marR="0" lvl="0" indent="-514350" algn="just" defTabSz="914400" rtl="1" eaLnBrk="1" fontAlgn="auto" latinLnBrk="0" hangingPunct="1">
              <a:lnSpc>
                <a:spcPct val="150000"/>
              </a:lnSpc>
              <a:spcBef>
                <a:spcPts val="0"/>
              </a:spcBef>
              <a:spcAft>
                <a:spcPts val="0"/>
              </a:spcAft>
              <a:buClrTx/>
              <a:buSzTx/>
              <a:buFont typeface="+mj-lt"/>
              <a:buAutoNum type="arabicParenR"/>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المعرفية</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Cognitive theories</a:t>
            </a: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514350" marR="0" lvl="0" indent="-514350" algn="just" defTabSz="914400" rtl="1" eaLnBrk="1" fontAlgn="auto" latinLnBrk="0" hangingPunct="1">
              <a:lnSpc>
                <a:spcPct val="150000"/>
              </a:lnSpc>
              <a:spcBef>
                <a:spcPts val="0"/>
              </a:spcBef>
              <a:spcAft>
                <a:spcPts val="0"/>
              </a:spcAft>
              <a:buClrTx/>
              <a:buSzTx/>
              <a:buFont typeface="+mj-lt"/>
              <a:buAutoNum type="arabicParenR"/>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الإنسانية</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Humanistic theories</a:t>
            </a: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7)  </a:t>
            </a:r>
            <a:r>
              <a:rPr kumimoji="0" lang="ar-JO"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الاجتماعية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Social theory</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JO" dirty="0">
                <a:solidFill>
                  <a:srgbClr val="333333"/>
                </a:solidFill>
                <a:latin typeface="Alexandria" pitchFamily="2" charset="-78"/>
                <a:cs typeface="Alexandria" pitchFamily="2" charset="-78"/>
              </a:rPr>
              <a:t>8)  النظرية</a:t>
            </a:r>
            <a:r>
              <a:rPr lang="ar-JO" b="1" dirty="0">
                <a:solidFill>
                  <a:srgbClr val="333333"/>
                </a:solidFill>
                <a:latin typeface="Alexandria" pitchFamily="2" charset="-78"/>
                <a:cs typeface="Alexandria" pitchFamily="2" charset="-78"/>
              </a:rPr>
              <a:t> العقلية </a:t>
            </a:r>
            <a:r>
              <a:rPr lang="en-GB" dirty="0">
                <a:solidFill>
                  <a:srgbClr val="333333"/>
                </a:solidFill>
                <a:latin typeface="Alexandria" pitchFamily="2" charset="-78"/>
                <a:cs typeface="Alexandria" pitchFamily="2" charset="-78"/>
              </a:rPr>
              <a:t>Mental theory</a:t>
            </a: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grpSp>
        <p:nvGrpSpPr>
          <p:cNvPr id="4" name="Group 366">
            <a:extLst>
              <a:ext uri="{FF2B5EF4-FFF2-40B4-BE49-F238E27FC236}">
                <a16:creationId xmlns:a16="http://schemas.microsoft.com/office/drawing/2014/main" id="{32F4E242-6DF2-BD41-84AE-264208691DD0}"/>
              </a:ext>
            </a:extLst>
          </p:cNvPr>
          <p:cNvGrpSpPr/>
          <p:nvPr/>
        </p:nvGrpSpPr>
        <p:grpSpPr>
          <a:xfrm>
            <a:off x="643812" y="1901644"/>
            <a:ext cx="3396560" cy="4221806"/>
            <a:chOff x="683568" y="1944849"/>
            <a:chExt cx="3215849" cy="4221806"/>
          </a:xfrm>
          <a:solidFill>
            <a:srgbClr val="00B0F0"/>
          </a:solidFill>
        </p:grpSpPr>
        <p:sp>
          <p:nvSpPr>
            <p:cNvPr id="22" name="Hexagon 21">
              <a:extLst>
                <a:ext uri="{FF2B5EF4-FFF2-40B4-BE49-F238E27FC236}">
                  <a16:creationId xmlns:a16="http://schemas.microsoft.com/office/drawing/2014/main" id="{7CA30767-8E3D-E17E-36E8-B640CA823296}"/>
                </a:ext>
              </a:extLst>
            </p:cNvPr>
            <p:cNvSpPr/>
            <p:nvPr/>
          </p:nvSpPr>
          <p:spPr>
            <a:xfrm>
              <a:off x="722953" y="1944849"/>
              <a:ext cx="1680712"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المعرفية</a:t>
              </a:r>
              <a:endParaRPr kumimoji="0" lang="ko-KR" altLang="en-US"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nvGrpSpPr>
            <p:cNvPr id="9" name="Group 368">
              <a:extLst>
                <a:ext uri="{FF2B5EF4-FFF2-40B4-BE49-F238E27FC236}">
                  <a16:creationId xmlns:a16="http://schemas.microsoft.com/office/drawing/2014/main" id="{711F95BE-1698-D120-166F-50B7496D754D}"/>
                </a:ext>
              </a:extLst>
            </p:cNvPr>
            <p:cNvGrpSpPr/>
            <p:nvPr/>
          </p:nvGrpSpPr>
          <p:grpSpPr>
            <a:xfrm>
              <a:off x="683568" y="3263960"/>
              <a:ext cx="1694196" cy="1406401"/>
              <a:chOff x="971600" y="1733231"/>
              <a:chExt cx="1620000" cy="1440000"/>
            </a:xfrm>
            <a:grpFill/>
          </p:grpSpPr>
          <p:sp>
            <p:nvSpPr>
              <p:cNvPr id="19" name="Hexagon 18">
                <a:extLst>
                  <a:ext uri="{FF2B5EF4-FFF2-40B4-BE49-F238E27FC236}">
                    <a16:creationId xmlns:a16="http://schemas.microsoft.com/office/drawing/2014/main" id="{08F39AC7-B565-42D8-7E33-48BC590EF5EA}"/>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20" name="Hexagon 19">
                <a:extLst>
                  <a:ext uri="{FF2B5EF4-FFF2-40B4-BE49-F238E27FC236}">
                    <a16:creationId xmlns:a16="http://schemas.microsoft.com/office/drawing/2014/main" id="{54946574-5018-38FF-A7D5-BCEE561939FF}"/>
                  </a:ext>
                </a:extLst>
              </p:cNvPr>
              <p:cNvSpPr/>
              <p:nvPr/>
            </p:nvSpPr>
            <p:spPr>
              <a:xfrm>
                <a:off x="971600" y="1805231"/>
                <a:ext cx="1602954"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التحليلية</a:t>
                </a:r>
                <a:endParaRPr kumimoji="0" lang="ko-KR" altLang="en-US"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grpSp>
          <p:nvGrpSpPr>
            <p:cNvPr id="10" name="Group 369">
              <a:extLst>
                <a:ext uri="{FF2B5EF4-FFF2-40B4-BE49-F238E27FC236}">
                  <a16:creationId xmlns:a16="http://schemas.microsoft.com/office/drawing/2014/main" id="{E10EF767-B35C-253F-7227-E47DEB583E3E}"/>
                </a:ext>
              </a:extLst>
            </p:cNvPr>
            <p:cNvGrpSpPr/>
            <p:nvPr/>
          </p:nvGrpSpPr>
          <p:grpSpPr>
            <a:xfrm>
              <a:off x="683568" y="4760254"/>
              <a:ext cx="1694196" cy="1406401"/>
              <a:chOff x="971600" y="1733231"/>
              <a:chExt cx="1620000" cy="1440000"/>
            </a:xfrm>
            <a:grpFill/>
          </p:grpSpPr>
          <p:sp>
            <p:nvSpPr>
              <p:cNvPr id="17" name="Hexagon 16">
                <a:extLst>
                  <a:ext uri="{FF2B5EF4-FFF2-40B4-BE49-F238E27FC236}">
                    <a16:creationId xmlns:a16="http://schemas.microsoft.com/office/drawing/2014/main" id="{75F5FEB0-670E-3482-DBE5-62CEF11EAB32}"/>
                  </a:ext>
                </a:extLst>
              </p:cNvPr>
              <p:cNvSpPr/>
              <p:nvPr/>
            </p:nvSpPr>
            <p:spPr>
              <a:xfrm>
                <a:off x="971600" y="1733231"/>
                <a:ext cx="1620000" cy="1440000"/>
              </a:xfrm>
              <a:prstGeom prst="hexagon">
                <a:avLst/>
              </a:prstGeom>
              <a:grp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8" name="Hexagon 17">
                <a:extLst>
                  <a:ext uri="{FF2B5EF4-FFF2-40B4-BE49-F238E27FC236}">
                    <a16:creationId xmlns:a16="http://schemas.microsoft.com/office/drawing/2014/main" id="{2840DFA3-2AA5-AEB3-CD3B-41045051B828}"/>
                  </a:ext>
                </a:extLst>
              </p:cNvPr>
              <p:cNvSpPr/>
              <p:nvPr/>
            </p:nvSpPr>
            <p:spPr>
              <a:xfrm>
                <a:off x="1051073" y="1836944"/>
                <a:ext cx="1523482" cy="1296000"/>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العبقرية</a:t>
                </a:r>
                <a:endParaRPr kumimoji="0" lang="ko-KR" altLang="en-US"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sp>
          <p:nvSpPr>
            <p:cNvPr id="16" name="Hexagon 15">
              <a:extLst>
                <a:ext uri="{FF2B5EF4-FFF2-40B4-BE49-F238E27FC236}">
                  <a16:creationId xmlns:a16="http://schemas.microsoft.com/office/drawing/2014/main" id="{1EE7E3C9-9DEF-5114-D6E1-3FD9818B4AE2}"/>
                </a:ext>
              </a:extLst>
            </p:cNvPr>
            <p:cNvSpPr/>
            <p:nvPr/>
          </p:nvSpPr>
          <p:spPr>
            <a:xfrm>
              <a:off x="2164972" y="2638509"/>
              <a:ext cx="1638902"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السلوكية</a:t>
              </a:r>
              <a:endParaRPr kumimoji="0" lang="ko-KR" altLang="en-US"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14" name="Hexagon 13">
              <a:extLst>
                <a:ext uri="{FF2B5EF4-FFF2-40B4-BE49-F238E27FC236}">
                  <a16:creationId xmlns:a16="http://schemas.microsoft.com/office/drawing/2014/main" id="{9EEC01CB-2DA1-DC22-407B-42E0A9FD4279}"/>
                </a:ext>
              </a:extLst>
            </p:cNvPr>
            <p:cNvSpPr/>
            <p:nvPr/>
          </p:nvSpPr>
          <p:spPr>
            <a:xfrm>
              <a:off x="2069427" y="4106662"/>
              <a:ext cx="1829990" cy="1265761"/>
            </a:xfrm>
            <a:prstGeom prst="hexagon">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الترابطية</a:t>
              </a:r>
              <a:endParaRPr kumimoji="0" lang="ko-KR" altLang="en-US"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grpSp>
      <p:sp>
        <p:nvSpPr>
          <p:cNvPr id="23" name="Hexagon 22">
            <a:extLst>
              <a:ext uri="{FF2B5EF4-FFF2-40B4-BE49-F238E27FC236}">
                <a16:creationId xmlns:a16="http://schemas.microsoft.com/office/drawing/2014/main" id="{1D58A156-89D2-F854-72E5-6505CBC6839E}"/>
              </a:ext>
            </a:extLst>
          </p:cNvPr>
          <p:cNvSpPr/>
          <p:nvPr/>
        </p:nvSpPr>
        <p:spPr>
          <a:xfrm>
            <a:off x="3790336" y="3300527"/>
            <a:ext cx="1826293" cy="1326629"/>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الإنسانية</a:t>
            </a:r>
            <a:endParaRPr kumimoji="0" lang="ko-KR" altLang="en-US"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26" name="Hexagon 25">
            <a:extLst>
              <a:ext uri="{FF2B5EF4-FFF2-40B4-BE49-F238E27FC236}">
                <a16:creationId xmlns:a16="http://schemas.microsoft.com/office/drawing/2014/main" id="{8C06140F-F56A-457A-BA69-E32EE54F36D4}"/>
              </a:ext>
            </a:extLst>
          </p:cNvPr>
          <p:cNvSpPr/>
          <p:nvPr/>
        </p:nvSpPr>
        <p:spPr>
          <a:xfrm>
            <a:off x="3736060" y="2056943"/>
            <a:ext cx="1958286" cy="1126648"/>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الاجتماعية</a:t>
            </a:r>
            <a:endParaRPr kumimoji="0" lang="ko-KR" altLang="en-US"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27" name="Hexagon 26">
            <a:extLst>
              <a:ext uri="{FF2B5EF4-FFF2-40B4-BE49-F238E27FC236}">
                <a16:creationId xmlns:a16="http://schemas.microsoft.com/office/drawing/2014/main" id="{A9ACB9CF-FB97-71B5-4943-1A3E1B5F7793}"/>
              </a:ext>
            </a:extLst>
          </p:cNvPr>
          <p:cNvSpPr/>
          <p:nvPr/>
        </p:nvSpPr>
        <p:spPr>
          <a:xfrm>
            <a:off x="3790336" y="4749264"/>
            <a:ext cx="1849735" cy="1326629"/>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العقلية</a:t>
            </a:r>
            <a:endParaRPr kumimoji="0" lang="ko-KR" altLang="en-US"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pic>
        <p:nvPicPr>
          <p:cNvPr id="3" name="Graphic 21">
            <a:extLst>
              <a:ext uri="{FF2B5EF4-FFF2-40B4-BE49-F238E27FC236}">
                <a16:creationId xmlns:a16="http://schemas.microsoft.com/office/drawing/2014/main" id="{58D4D553-D942-8586-B9B1-74276EC1E1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7" name="TextBox 6">
            <a:extLst>
              <a:ext uri="{FF2B5EF4-FFF2-40B4-BE49-F238E27FC236}">
                <a16:creationId xmlns:a16="http://schemas.microsoft.com/office/drawing/2014/main" id="{0B5DD7E2-6953-4C5C-1334-50422EEB5977}"/>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2589589822"/>
      </p:ext>
    </p:extLst>
  </p:cSld>
  <p:clrMapOvr>
    <a:masterClrMapping/>
  </p:clrMapOvr>
  <mc:AlternateContent xmlns:mc="http://schemas.openxmlformats.org/markup-compatibility/2006" xmlns:p14="http://schemas.microsoft.com/office/powerpoint/2010/main">
    <mc:Choice Requires="p14">
      <p:transition spd="slow" p14:dur="1200" advTm="44293">
        <p14:prism/>
      </p:transition>
    </mc:Choice>
    <mc:Fallback xmlns="">
      <p:transition spd="slow" advTm="44293">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764"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1051756"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21624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7200" y="1481136"/>
            <a:ext cx="11174819" cy="465691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b="1" i="0" dirty="0">
                <a:solidFill>
                  <a:srgbClr val="333333"/>
                </a:solidFill>
                <a:effectLst/>
                <a:latin typeface="Alexandria" pitchFamily="2" charset="-78"/>
                <a:cs typeface="Alexandria" pitchFamily="2" charset="-78"/>
              </a:rPr>
              <a:t>نظرية العبقرية:</a:t>
            </a:r>
            <a:r>
              <a:rPr lang="en-US" sz="2000" b="1" i="0" dirty="0">
                <a:solidFill>
                  <a:srgbClr val="333333"/>
                </a:solidFill>
                <a:effectLst/>
                <a:latin typeface="Alexandria" pitchFamily="2" charset="-78"/>
                <a:cs typeface="Alexandria" pitchFamily="2" charset="-78"/>
              </a:rPr>
              <a:t>Genius theory</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JO" sz="2000" b="0" i="0" dirty="0">
                <a:solidFill>
                  <a:srgbClr val="222222"/>
                </a:solidFill>
                <a:effectLst/>
                <a:latin typeface="Alexandria" pitchFamily="2" charset="-78"/>
                <a:cs typeface="Alexandria" pitchFamily="2" charset="-78"/>
              </a:rPr>
              <a:t>ا</a:t>
            </a:r>
            <a:r>
              <a:rPr lang="ar-JO" sz="2000" b="1" i="0" dirty="0">
                <a:solidFill>
                  <a:srgbClr val="26709C"/>
                </a:solidFill>
                <a:effectLst/>
                <a:latin typeface="amiri"/>
                <a:cs typeface="Alexandria" pitchFamily="2" charset="-78"/>
              </a:rPr>
              <a:t>لعَبْقَرِيُّ</a:t>
            </a:r>
            <a:r>
              <a:rPr lang="ar-JO" sz="2000" b="0" i="0" dirty="0">
                <a:solidFill>
                  <a:srgbClr val="333333"/>
                </a:solidFill>
                <a:effectLst/>
                <a:latin typeface="amiri"/>
                <a:cs typeface="Alexandria" pitchFamily="2" charset="-78"/>
              </a:rPr>
              <a:t> : نِسْب</a:t>
            </a:r>
            <a:r>
              <a:rPr lang="ar-AE" sz="2000" b="0" i="0" dirty="0">
                <a:solidFill>
                  <a:srgbClr val="333333"/>
                </a:solidFill>
                <a:effectLst/>
                <a:latin typeface="amiri"/>
                <a:cs typeface="Alexandria" pitchFamily="2" charset="-78"/>
              </a:rPr>
              <a:t>ة </a:t>
            </a:r>
            <a:r>
              <a:rPr lang="ar-JO" sz="2000" b="0" i="0" dirty="0">
                <a:solidFill>
                  <a:srgbClr val="333333"/>
                </a:solidFill>
                <a:effectLst/>
                <a:latin typeface="amiri"/>
                <a:cs typeface="Alexandria" pitchFamily="2" charset="-78"/>
              </a:rPr>
              <a:t>إلى </a:t>
            </a:r>
            <a:r>
              <a:rPr lang="ar-JO" sz="2000" i="0" dirty="0">
                <a:effectLst/>
                <a:latin typeface="amiri"/>
                <a:cs typeface="Alexandria" pitchFamily="2" charset="-78"/>
              </a:rPr>
              <a:t>عَبْقَر: </a:t>
            </a:r>
            <a:r>
              <a:rPr lang="ar-JO" sz="2000" b="0" i="0" dirty="0">
                <a:solidFill>
                  <a:srgbClr val="333333"/>
                </a:solidFill>
                <a:effectLst/>
                <a:latin typeface="amiri"/>
                <a:cs typeface="Alexandria" pitchFamily="2" charset="-78"/>
              </a:rPr>
              <a:t>وهو صِفَةٌ لكلِّ ما بولِغَ في وصْفِهِ وما يفوقُهُ شيءٌ</a:t>
            </a:r>
            <a:r>
              <a:rPr lang="ar-JO" sz="2000" b="0" i="0" dirty="0">
                <a:solidFill>
                  <a:srgbClr val="222222"/>
                </a:solidFill>
                <a:effectLst/>
                <a:latin typeface="Alexandria" pitchFamily="2" charset="-78"/>
                <a:cs typeface="Alexandria" pitchFamily="2" charset="-78"/>
              </a:rPr>
              <a:t> وتقوم على أساس افتراض نوع من الاختلاف في القدرة بين العبقري والإنسان العادي بشكل يجعل العبقري متميزا عما سواه من البشر.  </a:t>
            </a:r>
            <a:r>
              <a:rPr kumimoji="0" lang="ar-JO"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العبقرية محصلة لتفاعل خاص بين القدرات التي تنتمي إلى المستويات العليا من القدرات الخاصة بالذكاء والإبداع والخيال.</a:t>
            </a:r>
            <a:r>
              <a:rPr lang="ar-JO" sz="2000" b="0" i="0" dirty="0">
                <a:solidFill>
                  <a:srgbClr val="212529"/>
                </a:solidFill>
                <a:effectLst/>
                <a:latin typeface="Tajawal"/>
                <a:cs typeface="Alexandria" pitchFamily="2" charset="-78"/>
              </a:rPr>
              <a:t> وتفترض هذه النظرية </a:t>
            </a:r>
            <a:r>
              <a:rPr lang="ar-JO" sz="2000" b="0" i="0" u="sng" dirty="0">
                <a:solidFill>
                  <a:srgbClr val="212529"/>
                </a:solidFill>
                <a:effectLst/>
                <a:latin typeface="Tajawal"/>
                <a:cs typeface="Alexandria" pitchFamily="2" charset="-78"/>
              </a:rPr>
              <a:t>أن الأعمال الإبداعية تظهر فجأة في لحظات إيحاء خاصة بالفرد</a:t>
            </a:r>
            <a:r>
              <a:rPr lang="ar-JO" sz="2000" b="0" i="0" dirty="0">
                <a:solidFill>
                  <a:srgbClr val="212529"/>
                </a:solidFill>
                <a:effectLst/>
                <a:latin typeface="Tajawal"/>
                <a:cs typeface="Alexandria" pitchFamily="2" charset="-78"/>
              </a:rPr>
              <a:t> بغض النظر عما أنجز سابقاً وبمعزل عن التجارب والخبرات المتوفرة عند المبدع. وبالتالي فإن المبدع حسب هذه النظرية لديه القدرة على تجاوز حدود المعرفة الحالية وإنتاج ما هو جديد بخطوة واحدة وكأنها حالة خاصة ظهرت فجأة بدون تداخلات من بيئته وتجاربه ومعرفته السابقة.</a:t>
            </a:r>
            <a:endParaRPr kumimoji="0" lang="ar-JO"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www.midocean.ae</a:t>
            </a:r>
          </a:p>
        </p:txBody>
      </p:sp>
      <p:pic>
        <p:nvPicPr>
          <p:cNvPr id="2052" name="Picture 4" descr="Genius Theory - YouTube">
            <a:extLst>
              <a:ext uri="{FF2B5EF4-FFF2-40B4-BE49-F238E27FC236}">
                <a16:creationId xmlns:a16="http://schemas.microsoft.com/office/drawing/2014/main" id="{B9627C8B-E7F0-AC8A-7808-0D88967D3C65}"/>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10052589" y="171924"/>
            <a:ext cx="1785938" cy="13092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AE23453-BB4D-8432-24F7-7F50BC857C47}"/>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1206582564"/>
      </p:ext>
    </p:extLst>
  </p:cSld>
  <p:clrMapOvr>
    <a:masterClrMapping/>
  </p:clrMapOvr>
  <mc:AlternateContent xmlns:mc="http://schemas.openxmlformats.org/markup-compatibility/2006" xmlns:p14="http://schemas.microsoft.com/office/powerpoint/2010/main">
    <mc:Choice Requires="p14">
      <p:transition spd="slow" p14:dur="1200" advTm="69998">
        <p14:prism/>
      </p:transition>
    </mc:Choice>
    <mc:Fallback xmlns="">
      <p:transition spd="slow" advTm="69998">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933363"/>
            <a:ext cx="11709917" cy="5886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1" y="297682"/>
            <a:ext cx="1094287"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22687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2140" y="1267302"/>
            <a:ext cx="11441953" cy="55906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السلوكية</a:t>
            </a:r>
            <a:r>
              <a:rPr kumimoji="0" lang="ar-AE"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AE" sz="1600" dirty="0">
                <a:solidFill>
                  <a:srgbClr val="333333"/>
                </a:solidFill>
                <a:latin typeface="Alexandria" pitchFamily="2" charset="-78"/>
                <a:cs typeface="Alexandria" pitchFamily="2" charset="-78"/>
              </a:rPr>
              <a:t>        </a:t>
            </a:r>
            <a:r>
              <a:rPr kumimoji="0" lang="ar-AE"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تذهب النظرية السلوكية بزعامة واطسون إلى ان التفكير الابداعي تفكير ترابطي ناتج عن العلاقة بين المثير والاستجابة وتتحدد قيمة التفكير الابتكاري بمدى نوعية الرابطة بين </a:t>
            </a:r>
            <a:r>
              <a:rPr kumimoji="0" lang="ar-JO" sz="1600"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المثير والاستجابة </a:t>
            </a:r>
            <a:r>
              <a:rPr kumimoji="0" lang="ar-JO"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ومن رواد هذا المنحى </a:t>
            </a:r>
            <a:r>
              <a:rPr kumimoji="0" lang="ar-JO" sz="1600"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مالتزمان وميدنك </a:t>
            </a:r>
            <a:r>
              <a:rPr kumimoji="0" lang="ar-JO"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حيث ينظران إلى الابتكار بوصفه  اعادة تنظيم للعناصر المتداعية أو المترابطة في تكوينات أو تشكيلات جديدة تحقق أغراضا معينة "، ويرى ميدنك أنه كلما زادت الترابطات لدى الفرد للعناصر الأساسية فإن امكانية وصوله إلى حل ابداعي تكون اكبر. ويرى سكنر أن هناك تفاعل بين عاملي الوراثة والبيئة في الابتكار وبدعم من الوراثة والبيئة </a:t>
            </a:r>
            <a:r>
              <a:rPr kumimoji="0" lang="ar-AE"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حيث </a:t>
            </a:r>
            <a:r>
              <a:rPr kumimoji="0" lang="ar-JO"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يقوم الطفل بتادية أعمال متعددة في بيئته واذا لاقت هذه الاعمال التعزيز المناسب فإن ذلك يؤدي إلى ظهور الإبداع </a:t>
            </a:r>
            <a:r>
              <a:rPr kumimoji="0" lang="ar-AE"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sz="1600"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ويخلص سكنر إلى القول ان الأفعال محكومة بننتائجها فإذا لاقت تعزيزًا قد يحدث الابتكار واذا واجهت العقاب أو لم يحصل لها تعزيز فإن السلوك سينطفئ منذ ولادته "( السرور , 2002.ص65)</a:t>
            </a:r>
            <a:endParaRPr lang="ar-AE" sz="1600" i="0" dirty="0">
              <a:solidFill>
                <a:srgbClr val="333333"/>
              </a:solidFill>
              <a:effectLst/>
              <a:latin typeface="Trebuchet MS" panose="020B0603020202020204" pitchFamily="34" charset="0"/>
              <a:cs typeface="Alexandria" pitchFamily="2" charset="-78"/>
            </a:endParaRPr>
          </a:p>
          <a:p>
            <a:pPr algn="just" rtl="1">
              <a:lnSpc>
                <a:spcPct val="150000"/>
              </a:lnSpc>
            </a:pPr>
            <a:r>
              <a:rPr kumimoji="0" lang="ar-JO" sz="160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وتقوم النظرية السلوكية على دراسة الإبداع وفق الخطوط الأساسية للاتجاه الذي يفترض أن النشاط والسلوك هو في الجوهر مشكلة تكوين </a:t>
            </a:r>
            <a:r>
              <a:rPr kumimoji="0" lang="ar-JO" sz="160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العلاقة بين المثير والاستجابة</a:t>
            </a:r>
            <a:r>
              <a:rPr kumimoji="0" lang="ar-JO" sz="160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وتؤكد هذه النظرية أن الفرد يصل إلى استجابات مبدعة بالارتباط مع نوع التعزيز الذي </a:t>
            </a: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يعزز به السلوك انطلاقًا من تكوين العلاقة بين المنبه والاستجابة. والتي يتم تدعيمها من خلال تعزيز الاستجابات المرغوب فيها وتجاهل الاستجابات غير المرغوب فيها</a:t>
            </a:r>
            <a:r>
              <a:rPr kumimoji="0" lang="ar-AE"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إلا أن هذا المنحنى تجاهل الأسس التي يقوم عليها الناتج الإبداعي وهي الأصالة والطلاقة والمرونة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endPar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E76B9CED-16FC-5334-6D13-21D96046C4A5}"/>
              </a:ext>
            </a:extLst>
          </p:cNvPr>
          <p:cNvSpPr txBox="1"/>
          <p:nvPr/>
        </p:nvSpPr>
        <p:spPr>
          <a:xfrm>
            <a:off x="4157330" y="182785"/>
            <a:ext cx="406857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3" name="Graphic 21">
            <a:extLst>
              <a:ext uri="{FF2B5EF4-FFF2-40B4-BE49-F238E27FC236}">
                <a16:creationId xmlns:a16="http://schemas.microsoft.com/office/drawing/2014/main" id="{AD8FC762-6505-2295-4E09-25020FD6B3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3171323115"/>
      </p:ext>
    </p:extLst>
  </p:cSld>
  <p:clrMapOvr>
    <a:masterClrMapping/>
  </p:clrMapOvr>
  <mc:AlternateContent xmlns:mc="http://schemas.openxmlformats.org/markup-compatibility/2006" xmlns:p14="http://schemas.microsoft.com/office/powerpoint/2010/main">
    <mc:Choice Requires="p14">
      <p:transition spd="slow" p14:dur="1200" advTm="151314">
        <p14:prism/>
      </p:transition>
    </mc:Choice>
    <mc:Fallback xmlns="">
      <p:transition spd="slow" advTm="151314">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1120552"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12055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FB1AF543-BD08-CA5B-D0B4-3034C569E27D}"/>
              </a:ext>
            </a:extLst>
          </p:cNvPr>
          <p:cNvSpPr txBox="1"/>
          <p:nvPr/>
        </p:nvSpPr>
        <p:spPr>
          <a:xfrm>
            <a:off x="531581" y="1334031"/>
            <a:ext cx="11150608" cy="5031442"/>
          </a:xfrm>
          <a:prstGeom prst="rect">
            <a:avLst/>
          </a:prstGeom>
          <a:noFill/>
        </p:spPr>
        <p:txBody>
          <a:bodyPr wrap="square">
            <a:spAutoFit/>
          </a:bodyPr>
          <a:lstStyle/>
          <a:p>
            <a:pPr algn="just" rtl="1">
              <a:lnSpc>
                <a:spcPct val="150000"/>
              </a:lnSpc>
            </a:pPr>
            <a:r>
              <a:rPr lang="ar-JO" b="1" i="0" dirty="0">
                <a:solidFill>
                  <a:srgbClr val="333333"/>
                </a:solidFill>
                <a:effectLst/>
                <a:latin typeface="Alexandria" pitchFamily="2" charset="-78"/>
                <a:cs typeface="Alexandria" pitchFamily="2" charset="-78"/>
              </a:rPr>
              <a:t>النظرية الاجتماعية</a:t>
            </a:r>
            <a:r>
              <a:rPr lang="ar-JO" b="0" i="0" dirty="0">
                <a:solidFill>
                  <a:srgbClr val="333333"/>
                </a:solidFill>
                <a:effectLst/>
                <a:latin typeface="Alexandria" pitchFamily="2" charset="-78"/>
                <a:cs typeface="Alexandria" pitchFamily="2" charset="-78"/>
              </a:rPr>
              <a:t>: وتقوم هذه النظرية على فك</a:t>
            </a:r>
            <a:r>
              <a:rPr lang="ar-AE" b="0" i="0" dirty="0">
                <a:solidFill>
                  <a:srgbClr val="333333"/>
                </a:solidFill>
                <a:effectLst/>
                <a:latin typeface="Alexandria" pitchFamily="2" charset="-78"/>
                <a:cs typeface="Alexandria" pitchFamily="2" charset="-78"/>
              </a:rPr>
              <a:t>ر</a:t>
            </a:r>
            <a:r>
              <a:rPr lang="ar-JO" b="0" i="0" dirty="0">
                <a:solidFill>
                  <a:srgbClr val="333333"/>
                </a:solidFill>
                <a:effectLst/>
                <a:latin typeface="Alexandria" pitchFamily="2" charset="-78"/>
                <a:cs typeface="Alexandria" pitchFamily="2" charset="-78"/>
              </a:rPr>
              <a:t>ة أن المبدع بوصفه إنساناً يعيش في مجتمع معين  </a:t>
            </a:r>
            <a:r>
              <a:rPr lang="ar-AE" b="0" i="0" dirty="0">
                <a:solidFill>
                  <a:srgbClr val="333333"/>
                </a:solidFill>
                <a:effectLst/>
                <a:latin typeface="Alexandria" pitchFamily="2" charset="-78"/>
                <a:cs typeface="Alexandria" pitchFamily="2" charset="-78"/>
              </a:rPr>
              <a:t>س</a:t>
            </a:r>
            <a:r>
              <a:rPr lang="ar-JO" b="0" i="0" dirty="0">
                <a:solidFill>
                  <a:srgbClr val="333333"/>
                </a:solidFill>
                <a:effectLst/>
                <a:latin typeface="Alexandria" pitchFamily="2" charset="-78"/>
                <a:cs typeface="Alexandria" pitchFamily="2" charset="-78"/>
              </a:rPr>
              <a:t>يتطبع بطباع مجتمعه وأعرافه وقوانينه </a:t>
            </a:r>
            <a:r>
              <a:rPr lang="ar-AE" b="0" i="0" dirty="0">
                <a:solidFill>
                  <a:srgbClr val="333333"/>
                </a:solidFill>
                <a:effectLst/>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ولا يمكن إنكار الدور الذي تؤديه هذه العوامل في صياغة شخصية  المبدع وبناء نظرته الجمالية إلى الوجود. ومن هنا تنطلق النظرية الاجتماعية في </a:t>
            </a:r>
            <a:r>
              <a:rPr lang="ar-JO" i="0" dirty="0">
                <a:solidFill>
                  <a:srgbClr val="333333"/>
                </a:solidFill>
                <a:effectLst/>
                <a:latin typeface="Alexandria" pitchFamily="2" charset="-78"/>
                <a:cs typeface="Alexandria" pitchFamily="2" charset="-78"/>
              </a:rPr>
              <a:t>تفسير الإبداع بإرجاعه إلى عوامل اجتماعية بحتة. </a:t>
            </a:r>
            <a:r>
              <a:rPr lang="ar-AE" i="0" dirty="0">
                <a:solidFill>
                  <a:srgbClr val="333333"/>
                </a:solidFill>
                <a:effectLst/>
                <a:latin typeface="Alexandria" pitchFamily="2" charset="-78"/>
                <a:cs typeface="Alexandria" pitchFamily="2" charset="-78"/>
              </a:rPr>
              <a:t>ف</a:t>
            </a:r>
            <a:r>
              <a:rPr lang="ar-JO" i="0" dirty="0">
                <a:solidFill>
                  <a:srgbClr val="333333"/>
                </a:solidFill>
                <a:effectLst/>
                <a:latin typeface="Alexandria" pitchFamily="2" charset="-78"/>
                <a:cs typeface="Alexandria" pitchFamily="2" charset="-78"/>
              </a:rPr>
              <a:t>المؤكدين لهذه النزعة الإجتماعية في الإبداع</a:t>
            </a:r>
            <a:r>
              <a:rPr lang="ar-AE" dirty="0">
                <a:solidFill>
                  <a:srgbClr val="333333"/>
                </a:solidFill>
                <a:latin typeface="Alexandria" pitchFamily="2" charset="-78"/>
                <a:cs typeface="Alexandria" pitchFamily="2" charset="-78"/>
              </a:rPr>
              <a:t> </a:t>
            </a:r>
            <a:r>
              <a:rPr lang="ar-JO" i="0" dirty="0">
                <a:solidFill>
                  <a:srgbClr val="333333"/>
                </a:solidFill>
                <a:effectLst/>
                <a:latin typeface="Alexandria" pitchFamily="2" charset="-78"/>
                <a:cs typeface="Alexandria" pitchFamily="2" charset="-78"/>
              </a:rPr>
              <a:t>يرجع</a:t>
            </a:r>
            <a:r>
              <a:rPr lang="ar-AE" i="0" dirty="0">
                <a:solidFill>
                  <a:srgbClr val="333333"/>
                </a:solidFill>
                <a:effectLst/>
                <a:latin typeface="Alexandria" pitchFamily="2" charset="-78"/>
                <a:cs typeface="Alexandria" pitchFamily="2" charset="-78"/>
              </a:rPr>
              <a:t>ون</a:t>
            </a:r>
            <a:r>
              <a:rPr lang="ar-JO" i="0" dirty="0">
                <a:solidFill>
                  <a:srgbClr val="333333"/>
                </a:solidFill>
                <a:effectLst/>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الإبداع إلى البيئة</a:t>
            </a:r>
            <a:r>
              <a:rPr lang="ar-AE" b="0" i="0" dirty="0">
                <a:solidFill>
                  <a:srgbClr val="333333"/>
                </a:solidFill>
                <a:effectLst/>
                <a:latin typeface="Alexandria" pitchFamily="2" charset="-78"/>
                <a:cs typeface="Alexandria" pitchFamily="2" charset="-78"/>
              </a:rPr>
              <a:t>( </a:t>
            </a:r>
            <a:r>
              <a:rPr lang="ar-JO" b="1" i="0" dirty="0">
                <a:solidFill>
                  <a:srgbClr val="333333"/>
                </a:solidFill>
                <a:effectLst/>
                <a:latin typeface="Alexandria" pitchFamily="2" charset="-78"/>
                <a:cs typeface="Alexandria" pitchFamily="2" charset="-78"/>
              </a:rPr>
              <a:t>الإبداع</a:t>
            </a:r>
            <a:r>
              <a:rPr lang="ar-AE" b="1" i="0" dirty="0">
                <a:solidFill>
                  <a:srgbClr val="333333"/>
                </a:solidFill>
                <a:effectLst/>
                <a:latin typeface="Alexandria" pitchFamily="2" charset="-78"/>
                <a:cs typeface="Alexandria" pitchFamily="2" charset="-78"/>
              </a:rPr>
              <a:t> هو</a:t>
            </a:r>
            <a:r>
              <a:rPr lang="ar-JO" b="1" i="0" dirty="0">
                <a:solidFill>
                  <a:srgbClr val="333333"/>
                </a:solidFill>
                <a:effectLst/>
                <a:latin typeface="Alexandria" pitchFamily="2" charset="-78"/>
                <a:cs typeface="Alexandria" pitchFamily="2" charset="-78"/>
              </a:rPr>
              <a:t> وليد المجتمع</a:t>
            </a:r>
            <a:r>
              <a:rPr lang="ar-AE" b="1" i="0" dirty="0">
                <a:solidFill>
                  <a:srgbClr val="333333"/>
                </a:solidFill>
                <a:effectLst/>
                <a:latin typeface="Alexandria" pitchFamily="2" charset="-78"/>
                <a:cs typeface="Alexandria" pitchFamily="2" charset="-78"/>
              </a:rPr>
              <a:t>)</a:t>
            </a:r>
            <a:r>
              <a:rPr lang="ar-JO" b="1" i="0" dirty="0">
                <a:solidFill>
                  <a:srgbClr val="333333"/>
                </a:solidFill>
                <a:effectLst/>
                <a:latin typeface="Alexandria" pitchFamily="2" charset="-78"/>
                <a:cs typeface="Alexandria" pitchFamily="2" charset="-78"/>
              </a:rPr>
              <a:t>.</a:t>
            </a:r>
          </a:p>
          <a:p>
            <a:pPr algn="just" rtl="1">
              <a:lnSpc>
                <a:spcPct val="150000"/>
              </a:lnSpc>
            </a:pPr>
            <a:r>
              <a:rPr lang="ar-JO" b="0" i="0" dirty="0">
                <a:solidFill>
                  <a:srgbClr val="333333"/>
                </a:solidFill>
                <a:effectLst/>
                <a:latin typeface="Alexandria" pitchFamily="2" charset="-78"/>
                <a:cs typeface="Alexandria" pitchFamily="2" charset="-78"/>
              </a:rPr>
              <a:t> </a:t>
            </a:r>
            <a:endParaRPr lang="ar-JO" dirty="0">
              <a:solidFill>
                <a:srgbClr val="333333"/>
              </a:solidFill>
              <a:latin typeface="Alexandria" pitchFamily="2" charset="-78"/>
              <a:cs typeface="Alexandria" pitchFamily="2" charset="-78"/>
            </a:endParaRPr>
          </a:p>
          <a:p>
            <a:pPr algn="just" rtl="1">
              <a:lnSpc>
                <a:spcPct val="150000"/>
              </a:lnSpc>
            </a:pPr>
            <a:r>
              <a:rPr lang="ar-AE" b="0" i="0" dirty="0">
                <a:solidFill>
                  <a:srgbClr val="333333"/>
                </a:solidFill>
                <a:effectLst/>
                <a:latin typeface="Alexandria" pitchFamily="2" charset="-78"/>
                <a:cs typeface="Alexandria" pitchFamily="2" charset="-78"/>
              </a:rPr>
              <a:t>و</a:t>
            </a:r>
            <a:r>
              <a:rPr lang="ar-JO" b="0" i="0" dirty="0">
                <a:solidFill>
                  <a:srgbClr val="333333"/>
                </a:solidFill>
                <a:effectLst/>
                <a:latin typeface="Alexandria" pitchFamily="2" charset="-78"/>
                <a:cs typeface="Alexandria" pitchFamily="2" charset="-78"/>
              </a:rPr>
              <a:t>يلخص “</a:t>
            </a:r>
            <a:r>
              <a:rPr lang="ar-JO" b="1" i="0" dirty="0">
                <a:solidFill>
                  <a:srgbClr val="333333"/>
                </a:solidFill>
                <a:effectLst/>
                <a:latin typeface="Alexandria" pitchFamily="2" charset="-78"/>
                <a:cs typeface="Alexandria" pitchFamily="2" charset="-78"/>
              </a:rPr>
              <a:t>دور كايم” </a:t>
            </a:r>
            <a:r>
              <a:rPr lang="ar-JO" b="0" i="0" dirty="0">
                <a:solidFill>
                  <a:srgbClr val="333333"/>
                </a:solidFill>
                <a:effectLst/>
                <a:latin typeface="Alexandria" pitchFamily="2" charset="-78"/>
                <a:cs typeface="Alexandria" pitchFamily="2" charset="-78"/>
              </a:rPr>
              <a:t>اتجاهات المدرسة الاجتماعية بصدد الإبداع بقوله: إن الإبداع ظاهرة اجتماعية وإنه إنتاج نسبي يخضع لظروف الزمان والمكان. وهو عمل له أصول خاصة به وله مدارسه، ولا يبنى على مخاطر العبقرية الفردية، وهو اجتماعي أيضاً من ناحية أنه يتطلب جمهورًا يعجب به ويقدره. وعلى هذا </a:t>
            </a:r>
            <a:r>
              <a:rPr lang="ar-JO" b="1" i="0" dirty="0">
                <a:solidFill>
                  <a:srgbClr val="333333"/>
                </a:solidFill>
                <a:effectLst/>
                <a:latin typeface="Alexandria" pitchFamily="2" charset="-78"/>
                <a:cs typeface="Alexandria" pitchFamily="2" charset="-78"/>
              </a:rPr>
              <a:t>فالمبدع لا يعبر عن “الأنا” بل عن “النحن” </a:t>
            </a:r>
            <a:r>
              <a:rPr lang="ar-JO" b="0" i="0" dirty="0">
                <a:solidFill>
                  <a:srgbClr val="333333"/>
                </a:solidFill>
                <a:effectLst/>
                <a:latin typeface="Alexandria" pitchFamily="2" charset="-78"/>
                <a:cs typeface="Alexandria" pitchFamily="2" charset="-78"/>
              </a:rPr>
              <a:t>أي عن المجتمع بأسره </a:t>
            </a:r>
            <a:r>
              <a:rPr lang="ar-AE" b="0" i="0" dirty="0">
                <a:solidFill>
                  <a:srgbClr val="333333"/>
                </a:solidFill>
                <a:effectLst/>
                <a:latin typeface="Alexandria" pitchFamily="2" charset="-78"/>
                <a:cs typeface="Alexandria" pitchFamily="2" charset="-78"/>
              </a:rPr>
              <a:t>.</a:t>
            </a:r>
            <a:r>
              <a:rPr lang="ar-JO" b="0" i="0" dirty="0">
                <a:solidFill>
                  <a:srgbClr val="333333"/>
                </a:solidFill>
                <a:effectLst/>
                <a:latin typeface="Alexandria" pitchFamily="2" charset="-78"/>
                <a:cs typeface="Alexandria" pitchFamily="2" charset="-78"/>
              </a:rPr>
              <a:t>أما الابتكار عند هذه المدرسة فتتمثل في مقدار ما يدخله  المبدع على التراث الإبداعي للمجتمع من تعديلات وتطويرات أو تأليفات لم تكن مدركة من قبل، رغم أنها مشتقة من كيان المجتمع .</a:t>
            </a:r>
            <a:endParaRPr lang="ar-JO"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7360E36A-B587-9B4B-5639-F94C490C8F7A}"/>
              </a:ext>
            </a:extLst>
          </p:cNvPr>
          <p:cNvSpPr txBox="1"/>
          <p:nvPr/>
        </p:nvSpPr>
        <p:spPr>
          <a:xfrm>
            <a:off x="4557081" y="413398"/>
            <a:ext cx="448324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951615653"/>
      </p:ext>
    </p:extLst>
  </p:cSld>
  <p:clrMapOvr>
    <a:masterClrMapping/>
  </p:clrMapOvr>
  <mc:AlternateContent xmlns:mc="http://schemas.openxmlformats.org/markup-compatibility/2006" xmlns:p14="http://schemas.microsoft.com/office/powerpoint/2010/main">
    <mc:Choice Requires="p14">
      <p:transition spd="slow" p14:dur="1200" advTm="109704">
        <p14:prism/>
      </p:transition>
    </mc:Choice>
    <mc:Fallback xmlns="">
      <p:transition spd="slow" advTm="109704">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1" y="297682"/>
            <a:ext cx="1062389"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21624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491AC07C-C2E7-3228-F69F-19FCB456CFC5}"/>
              </a:ext>
            </a:extLst>
          </p:cNvPr>
          <p:cNvSpPr txBox="1"/>
          <p:nvPr/>
        </p:nvSpPr>
        <p:spPr>
          <a:xfrm>
            <a:off x="498410" y="1402928"/>
            <a:ext cx="11374016" cy="4867230"/>
          </a:xfrm>
          <a:prstGeom prst="rect">
            <a:avLst/>
          </a:prstGeom>
          <a:noFill/>
        </p:spPr>
        <p:txBody>
          <a:bodyPr wrap="square">
            <a:spAutoFit/>
          </a:bodyPr>
          <a:lstStyle/>
          <a:p>
            <a:pPr algn="just" rtl="1">
              <a:lnSpc>
                <a:spcPct val="150000"/>
              </a:lnSpc>
            </a:pPr>
            <a:r>
              <a:rPr lang="ar-JO" sz="1900" b="1" i="0" dirty="0">
                <a:solidFill>
                  <a:srgbClr val="333333"/>
                </a:solidFill>
                <a:effectLst/>
                <a:latin typeface="Alexandria" pitchFamily="2" charset="-78"/>
                <a:cs typeface="Alexandria" pitchFamily="2" charset="-78"/>
              </a:rPr>
              <a:t>النظرية التأثرية أو الانطباعية</a:t>
            </a:r>
            <a:r>
              <a:rPr lang="ar-JO" sz="1900" b="0" i="0" dirty="0">
                <a:solidFill>
                  <a:srgbClr val="333333"/>
                </a:solidFill>
                <a:effectLst/>
                <a:latin typeface="Alexandria" pitchFamily="2" charset="-78"/>
                <a:cs typeface="Alexandria" pitchFamily="2" charset="-78"/>
              </a:rPr>
              <a:t>: حيث يرى روادها بأن العمل الإبداعي لا يتكوّن من الظروف الاجتماعية والبيئية أو التراث، بل يرون أن </a:t>
            </a:r>
            <a:r>
              <a:rPr lang="ar-JO" sz="1900" b="0" i="0" u="sng" dirty="0">
                <a:solidFill>
                  <a:srgbClr val="333333"/>
                </a:solidFill>
                <a:effectLst/>
                <a:latin typeface="Alexandria" pitchFamily="2" charset="-78"/>
                <a:cs typeface="Alexandria" pitchFamily="2" charset="-78"/>
              </a:rPr>
              <a:t>أي عمل إبداعي هو نسيج وحده ولا يشبه شيئاً آخر</a:t>
            </a:r>
            <a:r>
              <a:rPr lang="ar-JO" sz="1900" b="0" i="0" dirty="0">
                <a:solidFill>
                  <a:srgbClr val="333333"/>
                </a:solidFill>
                <a:effectLst/>
                <a:latin typeface="Alexandria" pitchFamily="2" charset="-78"/>
                <a:cs typeface="Alexandria" pitchFamily="2" charset="-78"/>
              </a:rPr>
              <a:t> وهو يحمل </a:t>
            </a:r>
            <a:r>
              <a:rPr lang="ar-JO" sz="1900" b="1" i="0" dirty="0">
                <a:solidFill>
                  <a:srgbClr val="333333"/>
                </a:solidFill>
                <a:effectLst/>
                <a:latin typeface="Alexandria" pitchFamily="2" charset="-78"/>
                <a:cs typeface="Alexandria" pitchFamily="2" charset="-78"/>
              </a:rPr>
              <a:t>طابع  المبدع الخاص</a:t>
            </a:r>
            <a:r>
              <a:rPr lang="ar-JO" sz="1900" b="0" i="0" dirty="0">
                <a:solidFill>
                  <a:srgbClr val="333333"/>
                </a:solidFill>
                <a:effectLst/>
                <a:latin typeface="Alexandria" pitchFamily="2" charset="-78"/>
                <a:cs typeface="Alexandria" pitchFamily="2" charset="-78"/>
              </a:rPr>
              <a:t>. ثم إن  المبدع حين يشرع في عمله لا يعلم مسبقاً إلى ماذا ستؤول إليه الصيغة النهائية للعمل، هذه الأسباب هي التي دعت بالتأثريين إلى معارضة الاجتماعيين حيث رفضوا إدخال أي عنصر آخر خارجي في تحديد ماهية الإبداع</a:t>
            </a:r>
            <a:r>
              <a:rPr lang="ar-AE" sz="1900" b="0" i="0" dirty="0">
                <a:solidFill>
                  <a:srgbClr val="333333"/>
                </a:solidFill>
                <a:effectLst/>
                <a:latin typeface="Alexandria" pitchFamily="2" charset="-78"/>
                <a:cs typeface="Alexandria" pitchFamily="2" charset="-78"/>
              </a:rPr>
              <a:t>، </a:t>
            </a:r>
            <a:r>
              <a:rPr lang="ar-JO" sz="1900" b="0" i="0" dirty="0">
                <a:solidFill>
                  <a:srgbClr val="333333"/>
                </a:solidFill>
                <a:effectLst/>
                <a:latin typeface="Alexandria" pitchFamily="2" charset="-78"/>
                <a:cs typeface="Alexandria" pitchFamily="2" charset="-78"/>
              </a:rPr>
              <a:t> </a:t>
            </a:r>
            <a:r>
              <a:rPr lang="ar-AE" sz="1900" dirty="0">
                <a:solidFill>
                  <a:srgbClr val="333333"/>
                </a:solidFill>
                <a:latin typeface="Alexandria" pitchFamily="2" charset="-78"/>
                <a:cs typeface="Alexandria" pitchFamily="2" charset="-78"/>
              </a:rPr>
              <a:t>ف</a:t>
            </a:r>
            <a:r>
              <a:rPr lang="ar-JO" sz="1900" b="0" i="0" dirty="0">
                <a:solidFill>
                  <a:srgbClr val="333333"/>
                </a:solidFill>
                <a:effectLst/>
                <a:latin typeface="Alexandria" pitchFamily="2" charset="-78"/>
                <a:cs typeface="Alexandria" pitchFamily="2" charset="-78"/>
              </a:rPr>
              <a:t>سر العملية الفنية</a:t>
            </a:r>
            <a:r>
              <a:rPr lang="ar-AE" sz="1900" b="0" i="0" dirty="0">
                <a:solidFill>
                  <a:srgbClr val="333333"/>
                </a:solidFill>
                <a:effectLst/>
                <a:latin typeface="Alexandria" pitchFamily="2" charset="-78"/>
                <a:cs typeface="Alexandria" pitchFamily="2" charset="-78"/>
              </a:rPr>
              <a:t> هو </a:t>
            </a:r>
            <a:r>
              <a:rPr lang="ar-JO" sz="1900" b="0" i="0" dirty="0">
                <a:solidFill>
                  <a:srgbClr val="333333"/>
                </a:solidFill>
                <a:effectLst/>
                <a:latin typeface="Alexandria" pitchFamily="2" charset="-78"/>
                <a:cs typeface="Alexandria" pitchFamily="2" charset="-78"/>
              </a:rPr>
              <a:t>الفنان </a:t>
            </a:r>
            <a:r>
              <a:rPr lang="ar-AE" sz="1900" b="0" i="0" dirty="0">
                <a:solidFill>
                  <a:srgbClr val="333333"/>
                </a:solidFill>
                <a:effectLst/>
                <a:latin typeface="Alexandria" pitchFamily="2" charset="-78"/>
                <a:cs typeface="Alexandria" pitchFamily="2" charset="-78"/>
              </a:rPr>
              <a:t>الذي </a:t>
            </a:r>
            <a:r>
              <a:rPr lang="ar-JO" sz="1900" b="0" i="0" dirty="0">
                <a:solidFill>
                  <a:srgbClr val="333333"/>
                </a:solidFill>
                <a:effectLst/>
                <a:latin typeface="Alexandria" pitchFamily="2" charset="-78"/>
                <a:cs typeface="Alexandria" pitchFamily="2" charset="-78"/>
              </a:rPr>
              <a:t>يحس أو يتأثر أولاً، ثم ينقل هذا الانطباع أو التأثير عن طريق التعبير</a:t>
            </a:r>
            <a:r>
              <a:rPr lang="ar-AE" sz="1900" b="0" i="0" dirty="0">
                <a:solidFill>
                  <a:srgbClr val="333333"/>
                </a:solidFill>
                <a:effectLst/>
                <a:latin typeface="Alexandria" pitchFamily="2" charset="-78"/>
                <a:cs typeface="Alexandria" pitchFamily="2" charset="-78"/>
              </a:rPr>
              <a:t>، </a:t>
            </a:r>
            <a:r>
              <a:rPr lang="ar-JO" sz="1900" b="0" i="0" dirty="0">
                <a:solidFill>
                  <a:srgbClr val="333333"/>
                </a:solidFill>
                <a:effectLst/>
                <a:latin typeface="Alexandria" pitchFamily="2" charset="-78"/>
                <a:cs typeface="Alexandria" pitchFamily="2" charset="-78"/>
              </a:rPr>
              <a:t>ولا يكترث للمعايير المتبعة للنقد الأدبي.</a:t>
            </a:r>
          </a:p>
          <a:p>
            <a:pPr algn="just" rtl="1">
              <a:lnSpc>
                <a:spcPct val="150000"/>
              </a:lnSpc>
            </a:pPr>
            <a:r>
              <a:rPr lang="ar-AE" sz="1900" dirty="0">
                <a:solidFill>
                  <a:srgbClr val="333333"/>
                </a:solidFill>
                <a:latin typeface="Alexandria" pitchFamily="2" charset="-78"/>
                <a:cs typeface="Alexandria" pitchFamily="2" charset="-78"/>
              </a:rPr>
              <a:t>ف</a:t>
            </a:r>
            <a:r>
              <a:rPr lang="ar-JO" sz="1900" b="0" i="0" dirty="0">
                <a:solidFill>
                  <a:srgbClr val="333333"/>
                </a:solidFill>
                <a:effectLst/>
                <a:latin typeface="Alexandria" pitchFamily="2" charset="-78"/>
                <a:cs typeface="Alexandria" pitchFamily="2" charset="-78"/>
              </a:rPr>
              <a:t>الانطباعية تقول: (أنا أحس إذن أنا موجود) بدلاً من العقلانية التي تقول على لسان ديكارت: (أنا أفكر إذن أنا موجود).</a:t>
            </a:r>
            <a:r>
              <a:rPr lang="ar-AE" sz="1900" b="0" i="0" dirty="0">
                <a:solidFill>
                  <a:srgbClr val="333333"/>
                </a:solidFill>
                <a:effectLst/>
                <a:latin typeface="Alexandria" pitchFamily="2" charset="-78"/>
                <a:cs typeface="Alexandria" pitchFamily="2" charset="-78"/>
              </a:rPr>
              <a:t> و</a:t>
            </a:r>
            <a:r>
              <a:rPr lang="ar-JO" sz="1900" b="0" i="0" dirty="0">
                <a:solidFill>
                  <a:srgbClr val="333333"/>
                </a:solidFill>
                <a:effectLst/>
                <a:latin typeface="Alexandria" pitchFamily="2" charset="-78"/>
                <a:cs typeface="Alexandria" pitchFamily="2" charset="-78"/>
              </a:rPr>
              <a:t>يقول “</a:t>
            </a:r>
            <a:r>
              <a:rPr lang="ar-JO" sz="1900" b="1" i="0" dirty="0">
                <a:solidFill>
                  <a:srgbClr val="333333"/>
                </a:solidFill>
                <a:effectLst/>
                <a:latin typeface="Alexandria" pitchFamily="2" charset="-78"/>
                <a:cs typeface="Alexandria" pitchFamily="2" charset="-78"/>
              </a:rPr>
              <a:t>فإن جوخ</a:t>
            </a:r>
            <a:r>
              <a:rPr lang="ar-JO" sz="1900" b="0" i="0" dirty="0">
                <a:solidFill>
                  <a:srgbClr val="333333"/>
                </a:solidFill>
                <a:effectLst/>
                <a:latin typeface="Alexandria" pitchFamily="2" charset="-78"/>
                <a:cs typeface="Alexandria" pitchFamily="2" charset="-78"/>
              </a:rPr>
              <a:t>” : إن العملية الإبداعية فضلاً عن إنها تقوم على حصيلة ضخمة من الخبرة الطويلة والعمل المضني والدراسة المستمرة التي هي أدوات الإبداع، إلا ان تمام العمل الإبداعي واستيضاح أمره لا يمكن أن يتحقق مقدماً، بل لا بدّ من الأداء أو التنفيذ، لأنه المحك الأول لكل فكرة إبداعية .</a:t>
            </a:r>
            <a:endParaRPr lang="ar-JO" sz="19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438F5B42-C673-14D5-973E-554D3B3CEB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10" name="TextBox 9">
            <a:extLst>
              <a:ext uri="{FF2B5EF4-FFF2-40B4-BE49-F238E27FC236}">
                <a16:creationId xmlns:a16="http://schemas.microsoft.com/office/drawing/2014/main" id="{F02A2C00-A228-87C4-AC46-18C86B211049}"/>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915850962"/>
      </p:ext>
    </p:extLst>
  </p:cSld>
  <p:clrMapOvr>
    <a:masterClrMapping/>
  </p:clrMapOvr>
  <mc:AlternateContent xmlns:mc="http://schemas.openxmlformats.org/markup-compatibility/2006" xmlns:p14="http://schemas.microsoft.com/office/powerpoint/2010/main">
    <mc:Choice Requires="p14">
      <p:transition spd="slow" p14:dur="1200" advTm="92986">
        <p14:prism/>
      </p:transition>
    </mc:Choice>
    <mc:Fallback xmlns="">
      <p:transition spd="slow" advTm="92986">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632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FECB282D-5CEE-72CF-3EA8-F9111650C716}"/>
              </a:ext>
            </a:extLst>
          </p:cNvPr>
          <p:cNvSpPr txBox="1"/>
          <p:nvPr/>
        </p:nvSpPr>
        <p:spPr>
          <a:xfrm>
            <a:off x="346228" y="1402928"/>
            <a:ext cx="11436779" cy="563231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ا</a:t>
            </a:r>
            <a:r>
              <a:rPr kumimoji="0" lang="ar-JO" b="1" i="0" u="none" strike="noStrike" kern="1200" cap="none" spc="0" normalizeH="0" baseline="0" noProof="0" dirty="0">
                <a:ln>
                  <a:noFill/>
                </a:ln>
                <a:effectLst/>
                <a:uLnTx/>
                <a:uFillTx/>
                <a:latin typeface="Alexandria" pitchFamily="2" charset="-78"/>
                <a:ea typeface="+mn-ea"/>
                <a:cs typeface="Alexandria" pitchFamily="2" charset="-78"/>
              </a:rPr>
              <a:t>لنظرية التحليلية </a:t>
            </a:r>
            <a:r>
              <a:rPr kumimoji="0" lang="ar-AE" b="1" i="0" u="none" strike="noStrike" kern="1200" cap="none" spc="0" normalizeH="0" baseline="0" noProof="0" dirty="0">
                <a:ln>
                  <a:noFill/>
                </a:ln>
                <a:effectLst/>
                <a:uLnTx/>
                <a:uFillTx/>
                <a:latin typeface="Alexandria" pitchFamily="2" charset="-78"/>
                <a:ea typeface="+mn-ea"/>
                <a:cs typeface="Alexandria" pitchFamily="2" charset="-78"/>
              </a:rPr>
              <a:t>- </a:t>
            </a:r>
            <a:r>
              <a:rPr lang="ar-JO" b="1" i="0" dirty="0">
                <a:effectLst/>
                <a:latin typeface="Alexandria" pitchFamily="2" charset="-78"/>
                <a:cs typeface="Alexandria" pitchFamily="2" charset="-78"/>
              </a:rPr>
              <a:t>التفسير النفسي  للإبداع :</a:t>
            </a:r>
            <a:br>
              <a:rPr lang="ar-JO" dirty="0">
                <a:latin typeface="Alexandria" pitchFamily="2" charset="-78"/>
                <a:cs typeface="Alexandria" pitchFamily="2" charset="-78"/>
              </a:rPr>
            </a:br>
            <a:r>
              <a:rPr lang="ar-JO" b="0" i="0" dirty="0">
                <a:solidFill>
                  <a:srgbClr val="333333"/>
                </a:solidFill>
                <a:effectLst/>
                <a:latin typeface="Alexandria" pitchFamily="2" charset="-78"/>
                <a:cs typeface="Alexandria" pitchFamily="2" charset="-78"/>
              </a:rPr>
              <a:t>أما علماء النفس المعنيون بدراسة ظاهرتي الابتكار</a:t>
            </a:r>
            <a:r>
              <a:rPr lang="ar-AE" b="0" i="0" dirty="0">
                <a:solidFill>
                  <a:srgbClr val="333333"/>
                </a:solidFill>
                <a:effectLst/>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والابداع  فقد تباينت آراؤهم وتضاربت في التفسير. ويمكن إجمالاً تقسيم تلك الآراء إلى </a:t>
            </a:r>
            <a:r>
              <a:rPr lang="ar-JO" b="1" i="0" dirty="0">
                <a:solidFill>
                  <a:srgbClr val="333333"/>
                </a:solidFill>
                <a:effectLst/>
                <a:latin typeface="Alexandria" pitchFamily="2" charset="-78"/>
                <a:cs typeface="Alexandria" pitchFamily="2" charset="-78"/>
              </a:rPr>
              <a:t>مجموعتين:</a:t>
            </a:r>
            <a:r>
              <a:rPr lang="ar-JO" b="0" i="0" dirty="0">
                <a:solidFill>
                  <a:srgbClr val="333333"/>
                </a:solidFill>
                <a:effectLst/>
                <a:latin typeface="Alexandria" pitchFamily="2" charset="-78"/>
                <a:cs typeface="Alexandria" pitchFamily="2" charset="-78"/>
              </a:rPr>
              <a:t> </a:t>
            </a:r>
            <a:endParaRPr lang="ar-AE" b="0" i="0" dirty="0">
              <a:solidFill>
                <a:srgbClr val="333333"/>
              </a:solidFill>
              <a:effectLst/>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AE" b="0" i="0" dirty="0">
              <a:solidFill>
                <a:srgbClr val="333333"/>
              </a:solidFill>
              <a:effectLst/>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JO" b="0" i="0" dirty="0">
                <a:solidFill>
                  <a:srgbClr val="333333"/>
                </a:solidFill>
                <a:effectLst/>
                <a:latin typeface="Alexandria" pitchFamily="2" charset="-78"/>
                <a:cs typeface="Alexandria" pitchFamily="2" charset="-78"/>
              </a:rPr>
              <a:t>الأولى ترى في الابتكار </a:t>
            </a:r>
            <a:r>
              <a:rPr lang="ar-JO" b="1" i="0" dirty="0">
                <a:solidFill>
                  <a:srgbClr val="333333"/>
                </a:solidFill>
                <a:effectLst/>
                <a:latin typeface="Alexandria" pitchFamily="2" charset="-78"/>
                <a:cs typeface="Alexandria" pitchFamily="2" charset="-78"/>
              </a:rPr>
              <a:t>حالة سيكولوجية طبيعية</a:t>
            </a:r>
            <a:r>
              <a:rPr lang="ar-JO" b="0" i="0" dirty="0">
                <a:solidFill>
                  <a:srgbClr val="333333"/>
                </a:solidFill>
                <a:effectLst/>
                <a:latin typeface="Alexandria" pitchFamily="2" charset="-78"/>
                <a:cs typeface="Alexandria" pitchFamily="2" charset="-78"/>
              </a:rPr>
              <a:t>، والثانية تعتبرها </a:t>
            </a:r>
            <a:r>
              <a:rPr lang="ar-JO" b="1" i="0" dirty="0">
                <a:solidFill>
                  <a:srgbClr val="333333"/>
                </a:solidFill>
                <a:effectLst/>
                <a:latin typeface="Alexandria" pitchFamily="2" charset="-78"/>
                <a:cs typeface="Alexandria" pitchFamily="2" charset="-78"/>
              </a:rPr>
              <a:t>حالة باثولوجية – مرضية –أو منحرفة </a:t>
            </a:r>
            <a:r>
              <a:rPr lang="ar-JO" b="0" i="0" dirty="0">
                <a:solidFill>
                  <a:srgbClr val="333333"/>
                </a:solidFill>
                <a:effectLst/>
                <a:latin typeface="Alexandria" pitchFamily="2" charset="-78"/>
                <a:cs typeface="Alexandria" pitchFamily="2" charset="-78"/>
              </a:rPr>
              <a:t>.</a:t>
            </a:r>
            <a:r>
              <a:rPr lang="ar-JO" dirty="0">
                <a:solidFill>
                  <a:srgbClr val="333333"/>
                </a:solidFill>
                <a:latin typeface="Alexandria" pitchFamily="2" charset="-78"/>
                <a:cs typeface="Alexandria" pitchFamily="2" charset="-78"/>
              </a:rPr>
              <a:t> </a:t>
            </a:r>
            <a:endParaRPr lang="ar-AE" dirty="0">
              <a:solidFill>
                <a:srgbClr val="333333"/>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AE" dirty="0">
                <a:solidFill>
                  <a:srgbClr val="333333"/>
                </a:solidFill>
                <a:latin typeface="Alexandria" pitchFamily="2" charset="-78"/>
                <a:cs typeface="Alexandria" pitchFamily="2" charset="-78"/>
              </a:rPr>
              <a:t>و</a:t>
            </a:r>
            <a:r>
              <a:rPr lang="ar-JO" dirty="0">
                <a:latin typeface="Alexandria" pitchFamily="2" charset="-78"/>
                <a:cs typeface="Alexandria" pitchFamily="2" charset="-78"/>
              </a:rPr>
              <a:t>تفتـــرض هــذه النظريــة أن </a:t>
            </a:r>
            <a:r>
              <a:rPr lang="ar-JO" u="sng" dirty="0">
                <a:latin typeface="Alexandria" pitchFamily="2" charset="-78"/>
                <a:cs typeface="Alexandria" pitchFamily="2" charset="-78"/>
              </a:rPr>
              <a:t>ســلوك الفــرد محكــوم بعوامــل لاشــعورية </a:t>
            </a:r>
            <a:r>
              <a:rPr lang="ar-JO" dirty="0">
                <a:latin typeface="Alexandria" pitchFamily="2" charset="-78"/>
                <a:cs typeface="Alexandria" pitchFamily="2" charset="-78"/>
              </a:rPr>
              <a:t>أبرزهــا الغرائــز الجنسية والعدوانية والأبداع يفسر علـى أسـاس التـسامي بهـذه الغرائـز وأسـتخدام الطاقـة التـي توفرهـا بأعمـال وسـلوكيات مقبولـة إجتماعيـا،  ويـرى (فرويـد) أن الإبداع ينـشأ مـن صـراع نفـسي عنـد الفـرد منـذ طفولتـه بـين الغرائـز مـن جهـة وضـوابط المجتمـع ومطالبه من جهة أخرى</a:t>
            </a:r>
            <a:r>
              <a:rPr lang="ar-AE" dirty="0">
                <a:latin typeface="Alexandria" pitchFamily="2" charset="-78"/>
                <a:cs typeface="Alexandria" pitchFamily="2" charset="-78"/>
              </a:rPr>
              <a:t>،</a:t>
            </a:r>
            <a:r>
              <a:rPr lang="ar-JO" dirty="0">
                <a:latin typeface="Alexandria" pitchFamily="2" charset="-78"/>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فهناك اتجاهان لهذه النظرية، الأول نظرية التحليل النفسي التقليدية، والثاني نظرية التحليل النفسي الجديدة، ويتزعم فرويد النظرية التقليدية، وتلاميذه يتزعمون النظرية الجديدة.</a:t>
            </a:r>
            <a:endPar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dirty="0">
                <a:latin typeface="Alexandria" pitchFamily="2" charset="-78"/>
                <a:cs typeface="Alexandria" pitchFamily="2" charset="-78"/>
              </a:rPr>
              <a:t>وتهــتم هــذه النظريــة بالمقــام الأول بدراســة الــدوافع النفــسية أي العوامــل التــي تــدفع المبدعين إلى إنجـاز أعمـالهم الإبداعيـة ويـرى أن </a:t>
            </a:r>
            <a:r>
              <a:rPr lang="ar-JO" b="1" dirty="0">
                <a:latin typeface="Alexandria" pitchFamily="2" charset="-78"/>
                <a:cs typeface="Alexandria" pitchFamily="2" charset="-78"/>
              </a:rPr>
              <a:t>الإبداع فـي المقـام الأول نـشاط هروبـي يقوم على خيال غير واقعي </a:t>
            </a:r>
            <a:r>
              <a:rPr lang="ar-JO" dirty="0">
                <a:latin typeface="Alexandria" pitchFamily="2" charset="-78"/>
                <a:cs typeface="Alexandria" pitchFamily="2" charset="-78"/>
              </a:rPr>
              <a:t>أن المبدع يبتعد عن الواقع إلى حيـاة وهميـة تـسمح لـه بـالتعبير عـن الدوافع اللاشعورية التي لم يستطع إشـباعها فـي حياتـه الواقعيـة والمنحـدرة مـن أسـتمرار اللعب الخيالي الذي بدأه في طفولته وهكذا يصبح الإبداع تعبيـرا عـن دوافـع لاشـعورية مرفوضة أجتماعيا في صورة يقبلها المجتمع . فالمبدع وفقا لهذه النظرية هـو أنـسان محـبط فـي الواقـع تنقـصه الوسـائل لتحقيـق رغباتـه ومطالبــه فيلجــأ إلى التــسامي لتحقيــق رغبــات فــي عــالم مــن خيالــه وأعمالــه الفنيــة الأبداعية ماهي إلا إشباعات خيالية لرغبات لاشعورية يلجأ إليها كتعويض عن الواقـع الذي ينشده ولايستطيع الوصول إليه . </a:t>
            </a: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algn="r" rtl="1"/>
            <a:endParaRPr lang="ar-JO"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34FD4119-9311-1CF2-BE1D-4C9D8303E0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9" name="TextBox 8">
            <a:extLst>
              <a:ext uri="{FF2B5EF4-FFF2-40B4-BE49-F238E27FC236}">
                <a16:creationId xmlns:a16="http://schemas.microsoft.com/office/drawing/2014/main" id="{E4412AEB-7A5B-24B5-6508-3C31EEEEFFFC}"/>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4024347670"/>
      </p:ext>
    </p:extLst>
  </p:cSld>
  <p:clrMapOvr>
    <a:masterClrMapping/>
  </p:clrMapOvr>
  <mc:AlternateContent xmlns:mc="http://schemas.openxmlformats.org/markup-compatibility/2006" xmlns:p14="http://schemas.microsoft.com/office/powerpoint/2010/main">
    <mc:Choice Requires="p14">
      <p:transition spd="slow" p14:dur="1200" advTm="168046">
        <p14:prism/>
      </p:transition>
    </mc:Choice>
    <mc:Fallback xmlns="">
      <p:transition spd="slow" advTm="168046">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7241" y="1402928"/>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1" y="297682"/>
            <a:ext cx="956063"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15301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2" y="1402928"/>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sp>
        <p:nvSpPr>
          <p:cNvPr id="7" name="TextBox 6">
            <a:extLst>
              <a:ext uri="{FF2B5EF4-FFF2-40B4-BE49-F238E27FC236}">
                <a16:creationId xmlns:a16="http://schemas.microsoft.com/office/drawing/2014/main" id="{395FD32D-7AB8-FCCC-9DA7-177141D73C32}"/>
              </a:ext>
            </a:extLst>
          </p:cNvPr>
          <p:cNvSpPr txBox="1"/>
          <p:nvPr/>
        </p:nvSpPr>
        <p:spPr>
          <a:xfrm>
            <a:off x="408992" y="1676578"/>
            <a:ext cx="11374016" cy="4801314"/>
          </a:xfrm>
          <a:prstGeom prst="rect">
            <a:avLst/>
          </a:prstGeom>
          <a:noFill/>
        </p:spPr>
        <p:txBody>
          <a:bodyPr wrap="square">
            <a:spAutoFit/>
          </a:bodyPr>
          <a:lstStyle/>
          <a:p>
            <a:pPr algn="just" rtl="1"/>
            <a:r>
              <a:rPr lang="ar-JO" b="1" i="0" dirty="0">
                <a:effectLst/>
                <a:latin typeface="Alexandria" pitchFamily="2" charset="-78"/>
                <a:cs typeface="Alexandria" pitchFamily="2" charset="-78"/>
              </a:rPr>
              <a:t>فرويد</a:t>
            </a:r>
            <a:r>
              <a:rPr lang="ar-AE" b="1" i="0" dirty="0">
                <a:effectLst/>
                <a:latin typeface="Alexandria" pitchFamily="2" charset="-78"/>
                <a:cs typeface="Alexandria" pitchFamily="2" charset="-78"/>
              </a:rPr>
              <a:t> </a:t>
            </a:r>
            <a:r>
              <a:rPr lang="ar-JO" b="1" i="0" dirty="0">
                <a:effectLst/>
                <a:latin typeface="Alexandria" pitchFamily="2" charset="-78"/>
                <a:cs typeface="Alexandria" pitchFamily="2" charset="-78"/>
              </a:rPr>
              <a:t>(مدرسة التحليل النفسي) :</a:t>
            </a:r>
            <a:r>
              <a:rPr lang="ar-AE" b="1" i="0" dirty="0">
                <a:effectLst/>
                <a:latin typeface="Alexandria" pitchFamily="2" charset="-78"/>
                <a:cs typeface="Alexandria" pitchFamily="2" charset="-78"/>
              </a:rPr>
              <a:t> </a:t>
            </a:r>
            <a:r>
              <a:rPr lang="ar-JO" b="0" i="0" dirty="0">
                <a:effectLst/>
                <a:latin typeface="Alexandria" pitchFamily="2" charset="-78"/>
                <a:cs typeface="Alexandria" pitchFamily="2" charset="-78"/>
              </a:rPr>
              <a:t>يرى فرويد</a:t>
            </a:r>
            <a:r>
              <a:rPr lang="ar-AE" dirty="0">
                <a:latin typeface="Alexandria" pitchFamily="2" charset="-78"/>
                <a:cs typeface="Alexandria" pitchFamily="2" charset="-78"/>
              </a:rPr>
              <a:t> </a:t>
            </a:r>
            <a:r>
              <a:rPr lang="ar-JO" b="0" i="0" dirty="0">
                <a:effectLst/>
                <a:latin typeface="Alexandria" pitchFamily="2" charset="-78"/>
                <a:cs typeface="Alexandria" pitchFamily="2" charset="-78"/>
              </a:rPr>
              <a:t>أن ثمة صلة وطيدة بين الإبداع وبين العقل الباطن أو اللاشعور، فالمبدع شخص منطوي على نفسه يقترب كثيراً من حالة المريض النفسي، وما أعماله الإبداعية إلا وسائل للتنفيس عن رغباته المكبوتة. كما يرى أن الإبداع يصدر عن العقل الباطن أو اللاشعور،  والأعمال الإبداعية هي إشباع خيالي لرغبات لا شعورية، شأنها شأن الأحلام. كما يرى فرويد أن العقد النفسية والانفعالات القوية لها منافذ أربعة </a:t>
            </a:r>
            <a:r>
              <a:rPr lang="ar-AE" b="0" i="0" dirty="0">
                <a:effectLst/>
                <a:latin typeface="Alexandria" pitchFamily="2" charset="-78"/>
                <a:cs typeface="Alexandria" pitchFamily="2" charset="-78"/>
              </a:rPr>
              <a:t>هي:</a:t>
            </a:r>
          </a:p>
          <a:p>
            <a:pPr algn="just" rtl="1"/>
            <a:r>
              <a:rPr lang="ar-JO" i="0" dirty="0">
                <a:solidFill>
                  <a:srgbClr val="00B0F0"/>
                </a:solidFill>
                <a:effectLst/>
                <a:latin typeface="Alexandria" pitchFamily="2" charset="-78"/>
                <a:cs typeface="Alexandria" pitchFamily="2" charset="-78"/>
              </a:rPr>
              <a:t>أحلام اليقظة 2) أحلام النوم، 3) النهج العصبي والتوتر الحسي 4) الانتاج الإبداعي. </a:t>
            </a:r>
            <a:endParaRPr lang="ar-AE" i="0" dirty="0">
              <a:solidFill>
                <a:srgbClr val="00B0F0"/>
              </a:solidFill>
              <a:effectLst/>
              <a:latin typeface="Alexandria" pitchFamily="2" charset="-78"/>
              <a:cs typeface="Alexandria" pitchFamily="2" charset="-78"/>
            </a:endParaRPr>
          </a:p>
          <a:p>
            <a:pPr algn="just" rtl="1"/>
            <a:br>
              <a:rPr lang="ar-JO" dirty="0">
                <a:latin typeface="Alexandria" pitchFamily="2" charset="-78"/>
                <a:cs typeface="Alexandria" pitchFamily="2" charset="-78"/>
              </a:rPr>
            </a:br>
            <a:r>
              <a:rPr lang="ar-JO" b="0" i="0" dirty="0">
                <a:effectLst/>
                <a:latin typeface="Alexandria" pitchFamily="2" charset="-78"/>
                <a:cs typeface="Alexandria" pitchFamily="2" charset="-78"/>
              </a:rPr>
              <a:t>أما “</a:t>
            </a:r>
            <a:r>
              <a:rPr lang="ar-JO" b="1" i="0" dirty="0">
                <a:effectLst/>
                <a:latin typeface="Alexandria" pitchFamily="2" charset="-78"/>
                <a:cs typeface="Alexandria" pitchFamily="2" charset="-78"/>
              </a:rPr>
              <a:t>الفرد أدلر” </a:t>
            </a:r>
            <a:r>
              <a:rPr lang="ar-JO" b="0" i="0" dirty="0">
                <a:effectLst/>
                <a:latin typeface="Alexandria" pitchFamily="2" charset="-78"/>
                <a:cs typeface="Alexandria" pitchFamily="2" charset="-78"/>
              </a:rPr>
              <a:t>رفض فكرة التسامي أو الإعلاء التي اعتمدها “فرويد” في تفسير الإبداع .  وفسّر “ادلر” الإبداع  بالشعور بالنقص أو الشعور بالدونية . كما افترض أدلر إلى أن هذا الشعور هو سبب الإبداع والعبقرية ،إذ يسعى صاحبه إلى تلافي ذلك الشعور من خلال التفوق في مجالات أخرى.</a:t>
            </a:r>
          </a:p>
          <a:p>
            <a:pPr algn="just" rtl="1"/>
            <a:r>
              <a:rPr lang="ar-JO" b="0" i="0" dirty="0">
                <a:solidFill>
                  <a:srgbClr val="333333"/>
                </a:solidFill>
                <a:effectLst/>
                <a:latin typeface="Alexandria" pitchFamily="2" charset="-78"/>
                <a:cs typeface="Alexandria" pitchFamily="2" charset="-78"/>
              </a:rPr>
              <a:t> </a:t>
            </a:r>
          </a:p>
          <a:p>
            <a:pPr algn="just" rtl="1"/>
            <a:r>
              <a:rPr lang="ar-JO" b="1" i="0" dirty="0">
                <a:effectLst/>
                <a:latin typeface="Alexandria" pitchFamily="2" charset="-78"/>
                <a:cs typeface="Alexandria" pitchFamily="2" charset="-78"/>
              </a:rPr>
              <a:t>أما لمبروزو </a:t>
            </a:r>
            <a:r>
              <a:rPr lang="ar-JO" i="0" dirty="0">
                <a:effectLst/>
                <a:latin typeface="Alexandria" pitchFamily="2" charset="-78"/>
                <a:cs typeface="Alexandria" pitchFamily="2" charset="-78"/>
              </a:rPr>
              <a:t>: فقد اعتبر أن ظاهرة الإبداع حالة شاذة أو منحرفة</a:t>
            </a:r>
            <a:r>
              <a:rPr lang="ar-JO" dirty="0">
                <a:latin typeface="Alexandria" pitchFamily="2" charset="-78"/>
                <a:cs typeface="Alexandria" pitchFamily="2" charset="-78"/>
              </a:rPr>
              <a:t>. حيث </a:t>
            </a:r>
            <a:r>
              <a:rPr lang="ar-JO" b="0" i="0" dirty="0">
                <a:effectLst/>
                <a:latin typeface="Alexandria" pitchFamily="2" charset="-78"/>
                <a:cs typeface="Alexandria" pitchFamily="2" charset="-78"/>
              </a:rPr>
              <a:t>يربط “لمبروزو” بين </a:t>
            </a:r>
            <a:r>
              <a:rPr lang="ar-JO" b="1" i="0" dirty="0">
                <a:effectLst/>
                <a:latin typeface="Alexandria" pitchFamily="2" charset="-78"/>
                <a:cs typeface="Alexandria" pitchFamily="2" charset="-78"/>
              </a:rPr>
              <a:t>العبقرية والجنون </a:t>
            </a:r>
            <a:r>
              <a:rPr lang="ar-JO" b="0" i="0" dirty="0">
                <a:effectLst/>
                <a:latin typeface="Alexandria" pitchFamily="2" charset="-78"/>
                <a:cs typeface="Alexandria" pitchFamily="2" charset="-78"/>
              </a:rPr>
              <a:t>على نحو التلازم بين السبب والنتيجة. وهذا الربط يكون بأشكال متعددة، كأن يكون الجنون في بعض جوانبه سببًا للعبقرية، فالعبقرية بنظره هي حصيلة الجنون، أو هي الجنون في حد ذاته. واستدل على الجنون من الناحية المادية أو الجسمية بما سمّاه “فقدان الاتزان في تركيب الدماغ، من الناحية التشريحية” إما بالتضخم المفرط في الحجم أو بالضمور الملحوظ</a:t>
            </a:r>
            <a:r>
              <a:rPr lang="ar-AE" b="0" i="0" dirty="0">
                <a:effectLst/>
                <a:latin typeface="Alexandria" pitchFamily="2" charset="-78"/>
                <a:cs typeface="Alexandria" pitchFamily="2" charset="-78"/>
              </a:rPr>
              <a:t> </a:t>
            </a:r>
            <a:r>
              <a:rPr lang="ar-JO" b="0" i="0" dirty="0">
                <a:effectLst/>
                <a:latin typeface="Alexandria" pitchFamily="2" charset="-78"/>
                <a:cs typeface="Alexandria" pitchFamily="2" charset="-78"/>
              </a:rPr>
              <a:t>.فالعبقرية انحراف باثولوجي عصبي وراثي.</a:t>
            </a:r>
            <a:endParaRPr lang="ar-JO" dirty="0">
              <a:latin typeface="Alexandria" pitchFamily="2" charset="-78"/>
              <a:cs typeface="Alexandria" pitchFamily="2" charset="-78"/>
            </a:endParaRPr>
          </a:p>
          <a:p>
            <a:pPr algn="just" rtl="1"/>
            <a:endParaRPr lang="ar-JO"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E0FCC753-A91F-BA04-5469-1E608089D4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10" name="TextBox 9">
            <a:extLst>
              <a:ext uri="{FF2B5EF4-FFF2-40B4-BE49-F238E27FC236}">
                <a16:creationId xmlns:a16="http://schemas.microsoft.com/office/drawing/2014/main" id="{94F90DCD-1B45-09FD-6417-973DF90B61F5}"/>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
        <p:nvSpPr>
          <p:cNvPr id="4" name="TextBox 3">
            <a:extLst>
              <a:ext uri="{FF2B5EF4-FFF2-40B4-BE49-F238E27FC236}">
                <a16:creationId xmlns:a16="http://schemas.microsoft.com/office/drawing/2014/main" id="{F5A07203-B7E3-2B67-3CF2-A1F8E9680145}"/>
              </a:ext>
            </a:extLst>
          </p:cNvPr>
          <p:cNvSpPr txBox="1"/>
          <p:nvPr/>
        </p:nvSpPr>
        <p:spPr>
          <a:xfrm>
            <a:off x="317241" y="6533737"/>
            <a:ext cx="6788888" cy="369332"/>
          </a:xfrm>
          <a:prstGeom prst="rect">
            <a:avLst/>
          </a:prstGeom>
          <a:noFill/>
        </p:spPr>
        <p:txBody>
          <a:bodyPr wrap="square">
            <a:spAutoFit/>
          </a:bodyPr>
          <a:lstStyle/>
          <a:p>
            <a:r>
              <a:rPr kumimoji="0" lang="ar-JO" b="0" i="0" u="none" strike="noStrike" kern="1200" cap="none" spc="0" normalizeH="0" baseline="0" noProof="0" dirty="0">
                <a:ln>
                  <a:noFill/>
                </a:ln>
                <a:effectLst/>
                <a:uLnTx/>
                <a:uFillTx/>
                <a:latin typeface="Alexandria" pitchFamily="2" charset="-78"/>
                <a:ea typeface="+mn-ea"/>
                <a:cs typeface="Alexandria" pitchFamily="2" charset="-78"/>
              </a:rPr>
              <a:t>"(السرور , 2005.ص15)</a:t>
            </a:r>
            <a:endParaRPr lang="en-US" dirty="0"/>
          </a:p>
        </p:txBody>
      </p:sp>
    </p:spTree>
    <p:extLst>
      <p:ext uri="{BB962C8B-B14F-4D97-AF65-F5344CB8AC3E}">
        <p14:creationId xmlns:p14="http://schemas.microsoft.com/office/powerpoint/2010/main" val="679986382"/>
      </p:ext>
    </p:extLst>
  </p:cSld>
  <p:clrMapOvr>
    <a:masterClrMapping/>
  </p:clrMapOvr>
  <mc:AlternateContent xmlns:mc="http://schemas.openxmlformats.org/markup-compatibility/2006" xmlns:p14="http://schemas.microsoft.com/office/powerpoint/2010/main">
    <mc:Choice Requires="p14">
      <p:transition spd="slow" p14:dur="1200" advTm="203861">
        <p14:prism/>
      </p:transition>
    </mc:Choice>
    <mc:Fallback xmlns="">
      <p:transition spd="slow" advTm="203861">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7098" y="992085"/>
            <a:ext cx="11709917" cy="5568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7732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10992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8991" y="1059729"/>
            <a:ext cx="11374016"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الاتجاه الإنساني </a:t>
            </a:r>
          </a:p>
        </p:txBody>
      </p:sp>
      <p:sp>
        <p:nvSpPr>
          <p:cNvPr id="7" name="TextBox 6">
            <a:extLst>
              <a:ext uri="{FF2B5EF4-FFF2-40B4-BE49-F238E27FC236}">
                <a16:creationId xmlns:a16="http://schemas.microsoft.com/office/drawing/2014/main" id="{041CA235-C4BE-A17A-234A-E64B4D89DE28}"/>
              </a:ext>
            </a:extLst>
          </p:cNvPr>
          <p:cNvSpPr txBox="1"/>
          <p:nvPr/>
        </p:nvSpPr>
        <p:spPr>
          <a:xfrm>
            <a:off x="561108" y="1409366"/>
            <a:ext cx="11221899" cy="4401205"/>
          </a:xfrm>
          <a:prstGeom prst="rect">
            <a:avLst/>
          </a:prstGeom>
          <a:noFill/>
        </p:spPr>
        <p:txBody>
          <a:bodyPr wrap="square">
            <a:spAutoFit/>
          </a:bodyPr>
          <a:lstStyle/>
          <a:p>
            <a:pPr algn="just" rtl="1"/>
            <a:r>
              <a:rPr lang="ar-JO" sz="2000" b="1" dirty="0">
                <a:latin typeface="Alexandria" pitchFamily="2" charset="-78"/>
                <a:cs typeface="Alexandria" pitchFamily="2" charset="-78"/>
              </a:rPr>
              <a:t>:</a:t>
            </a:r>
            <a:br>
              <a:rPr lang="ar-JO" sz="2000" dirty="0">
                <a:latin typeface="Alexandria" pitchFamily="2" charset="-78"/>
                <a:cs typeface="Alexandria" pitchFamily="2" charset="-78"/>
              </a:rPr>
            </a:br>
            <a:r>
              <a:rPr lang="ar-AE" sz="2000" dirty="0">
                <a:latin typeface="Alexandria" pitchFamily="2" charset="-78"/>
                <a:cs typeface="Alexandria" pitchFamily="2" charset="-78"/>
              </a:rPr>
              <a:t>       </a:t>
            </a:r>
            <a:r>
              <a:rPr lang="ar-JO" sz="2000" dirty="0">
                <a:latin typeface="Alexandria" pitchFamily="2" charset="-78"/>
                <a:cs typeface="Alexandria" pitchFamily="2" charset="-78"/>
              </a:rPr>
              <a:t>يمثّل هذا الاتجاه مجموعة من العلماء مثل : “فروم”، “ماسلو”، “روجرز” وآخرون، ويعرف هذا الإتجاه أيضاً في علم النفس تحت تسمية “الشخصانية” أو </a:t>
            </a:r>
            <a:r>
              <a:rPr lang="ar-JO" sz="2000" b="1" dirty="0">
                <a:latin typeface="Alexandria" pitchFamily="2" charset="-78"/>
                <a:cs typeface="Alexandria" pitchFamily="2" charset="-78"/>
              </a:rPr>
              <a:t>السيكولوجية الشخصانية</a:t>
            </a:r>
            <a:r>
              <a:rPr lang="ar-JO" sz="2000" dirty="0">
                <a:latin typeface="Alexandria" pitchFamily="2" charset="-78"/>
                <a:cs typeface="Alexandria" pitchFamily="2" charset="-78"/>
              </a:rPr>
              <a:t>. إذ يركز ممثلو هذا الإتجاه على الطبيعة الإنسانية التي تنطوي على حاجات في الإتصال الدافئ المملوء بالثقة والعاطفة والإحترام المتبادل. </a:t>
            </a:r>
            <a:endParaRPr lang="ar-AE" sz="2000" dirty="0">
              <a:latin typeface="Alexandria" pitchFamily="2" charset="-78"/>
              <a:cs typeface="Alexandria" pitchFamily="2" charset="-78"/>
            </a:endParaRPr>
          </a:p>
          <a:p>
            <a:pPr algn="just" rtl="1"/>
            <a:endParaRPr lang="ar-AE"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ويبدو هذا الإتجاه بأنه </a:t>
            </a:r>
            <a:r>
              <a:rPr lang="ar-AE" sz="2000" dirty="0">
                <a:latin typeface="Alexandria" pitchFamily="2" charset="-78"/>
                <a:cs typeface="Alexandria" pitchFamily="2" charset="-78"/>
              </a:rPr>
              <a:t>جاء ك</a:t>
            </a:r>
            <a:r>
              <a:rPr lang="ar-JO" sz="2000" dirty="0">
                <a:latin typeface="Alexandria" pitchFamily="2" charset="-78"/>
                <a:cs typeface="Alexandria" pitchFamily="2" charset="-78"/>
              </a:rPr>
              <a:t>ردة فعل تجاه </a:t>
            </a:r>
            <a:r>
              <a:rPr lang="ar-AE" sz="2000" dirty="0">
                <a:latin typeface="Alexandria" pitchFamily="2" charset="-78"/>
                <a:cs typeface="Alexandria" pitchFamily="2" charset="-78"/>
              </a:rPr>
              <a:t>النظرية </a:t>
            </a:r>
            <a:r>
              <a:rPr lang="ar-JO" sz="2000" dirty="0">
                <a:latin typeface="Alexandria" pitchFamily="2" charset="-78"/>
                <a:cs typeface="Alexandria" pitchFamily="2" charset="-78"/>
              </a:rPr>
              <a:t>السلوكية وردة فعل تجاه التحليل النفسي، ولهذا السبب يدعى “</a:t>
            </a:r>
            <a:r>
              <a:rPr lang="ar-JO" sz="2000" b="1" dirty="0">
                <a:latin typeface="Alexandria" pitchFamily="2" charset="-78"/>
                <a:cs typeface="Alexandria" pitchFamily="2" charset="-78"/>
              </a:rPr>
              <a:t>القوة الثالثة” </a:t>
            </a:r>
            <a:r>
              <a:rPr lang="ar-JO" sz="2000" dirty="0">
                <a:latin typeface="Alexandria" pitchFamily="2" charset="-78"/>
                <a:cs typeface="Alexandria" pitchFamily="2" charset="-78"/>
              </a:rPr>
              <a:t>حيث يقف ضد السلوكية بكونها آلية لم تطرح الشخصية “الفرد” في نظريتها، وضد التحليل النفسي الممثل “بفرويد” الذي بنى نظامه على الشخص المريض. ويؤكد ممثلو هذا الاتجاه احترام الإنسان واعتباره قيمة القيم بأهدافه وحب إطلاعه وإبداعه، </a:t>
            </a:r>
            <a:r>
              <a:rPr lang="ar-AE" sz="2000" dirty="0">
                <a:latin typeface="Alexandria" pitchFamily="2" charset="-78"/>
                <a:cs typeface="Alexandria" pitchFamily="2" charset="-78"/>
              </a:rPr>
              <a:t>و</a:t>
            </a:r>
            <a:r>
              <a:rPr lang="ar-JO" sz="2000" dirty="0">
                <a:latin typeface="Alexandria" pitchFamily="2" charset="-78"/>
                <a:cs typeface="Alexandria" pitchFamily="2" charset="-78"/>
              </a:rPr>
              <a:t>يستند هذا الاتجاه في تفسيره للظاهرة الإبداعية إلى مفهوم </a:t>
            </a:r>
            <a:r>
              <a:rPr lang="ar-JO" sz="2000" b="1" dirty="0">
                <a:latin typeface="Alexandria" pitchFamily="2" charset="-78"/>
                <a:cs typeface="Alexandria" pitchFamily="2" charset="-78"/>
              </a:rPr>
              <a:t>التحقيق الذاتي </a:t>
            </a:r>
            <a:r>
              <a:rPr lang="ar-JO" sz="2000" dirty="0">
                <a:latin typeface="Alexandria" pitchFamily="2" charset="-78"/>
                <a:cs typeface="Alexandria" pitchFamily="2" charset="-78"/>
              </a:rPr>
              <a:t>وهو الدافع الإبداعي الذي يمتلكه </a:t>
            </a:r>
            <a:r>
              <a:rPr lang="ar-AE" sz="2000" dirty="0">
                <a:latin typeface="Alexandria" pitchFamily="2" charset="-78"/>
                <a:cs typeface="Alexandria" pitchFamily="2" charset="-78"/>
              </a:rPr>
              <a:t>الفرد</a:t>
            </a:r>
            <a:r>
              <a:rPr lang="ar-JO" sz="2000" dirty="0">
                <a:latin typeface="Alexandria" pitchFamily="2" charset="-78"/>
                <a:cs typeface="Alexandria" pitchFamily="2" charset="-78"/>
              </a:rPr>
              <a:t> من الصحة السليمة </a:t>
            </a:r>
            <a:r>
              <a:rPr lang="ar-AE" sz="2000" dirty="0">
                <a:latin typeface="Alexandria" pitchFamily="2" charset="-78"/>
                <a:cs typeface="Alexandria" pitchFamily="2" charset="-78"/>
              </a:rPr>
              <a:t>له</a:t>
            </a:r>
            <a:r>
              <a:rPr lang="ar-JO" sz="2000" dirty="0">
                <a:latin typeface="Alexandria" pitchFamily="2" charset="-78"/>
                <a:cs typeface="Alexandria" pitchFamily="2" charset="-78"/>
              </a:rPr>
              <a:t>، فالإبداع بالنسبة لهذا الاتجاه </a:t>
            </a:r>
            <a:r>
              <a:rPr lang="ar-AE" sz="2000" dirty="0">
                <a:latin typeface="Alexandria" pitchFamily="2" charset="-78"/>
                <a:cs typeface="Alexandria" pitchFamily="2" charset="-78"/>
              </a:rPr>
              <a:t>يعبر عن </a:t>
            </a:r>
            <a:r>
              <a:rPr lang="ar-JO" sz="2000" u="sng" dirty="0">
                <a:latin typeface="Alexandria" pitchFamily="2" charset="-78"/>
                <a:cs typeface="Alexandria" pitchFamily="2" charset="-78"/>
              </a:rPr>
              <a:t>العلاقة بين الفرد السليم والوسط المشجع والمناسب</a:t>
            </a:r>
            <a:r>
              <a:rPr lang="ar-JO" sz="2000" dirty="0">
                <a:latin typeface="Alexandria" pitchFamily="2" charset="-78"/>
                <a:cs typeface="Alexandria" pitchFamily="2" charset="-78"/>
              </a:rPr>
              <a:t>. </a:t>
            </a:r>
            <a:r>
              <a:rPr lang="ar-AE" sz="2000" dirty="0">
                <a:latin typeface="Alexandria" pitchFamily="2" charset="-78"/>
                <a:cs typeface="Alexandria" pitchFamily="2" charset="-78"/>
              </a:rPr>
              <a:t>أي </a:t>
            </a:r>
            <a:r>
              <a:rPr lang="ar-JO" sz="2000" dirty="0">
                <a:latin typeface="Alexandria" pitchFamily="2" charset="-78"/>
                <a:cs typeface="Alexandria" pitchFamily="2" charset="-78"/>
              </a:rPr>
              <a:t>أن مصدر الدافع الإبداعي هو الصحة الإنسانية السليمة، حيث ينفي المفهوم الفرويدي حول طبيعة الإنسان المضادة للمجتمع، أي التنافر بين الشخص والمجتمع</a:t>
            </a:r>
            <a:r>
              <a:rPr lang="ar-AE" sz="2000" dirty="0">
                <a:latin typeface="Alexandria" pitchFamily="2" charset="-78"/>
                <a:cs typeface="Alexandria" pitchFamily="2" charset="-78"/>
              </a:rPr>
              <a:t>.</a:t>
            </a:r>
            <a:endParaRPr lang="ar-JO" sz="200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74DD0989-44C5-6BA4-0D5D-A36AE2669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10" name="TextBox 9">
            <a:extLst>
              <a:ext uri="{FF2B5EF4-FFF2-40B4-BE49-F238E27FC236}">
                <a16:creationId xmlns:a16="http://schemas.microsoft.com/office/drawing/2014/main" id="{0D5AD8FD-2A2C-654F-EF5D-13C824661ABF}"/>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3365257591"/>
      </p:ext>
    </p:extLst>
  </p:cSld>
  <p:clrMapOvr>
    <a:masterClrMapping/>
  </p:clrMapOvr>
  <mc:AlternateContent xmlns:mc="http://schemas.openxmlformats.org/markup-compatibility/2006" xmlns:p14="http://schemas.microsoft.com/office/powerpoint/2010/main">
    <mc:Choice Requires="p14">
      <p:transition spd="slow" p14:dur="1200" advTm="184509">
        <p14:prism/>
      </p:transition>
    </mc:Choice>
    <mc:Fallback xmlns="">
      <p:transition spd="slow" advTm="184509">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491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09928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8387" y="1397634"/>
            <a:ext cx="11501686" cy="480131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المعرفية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lang="en-US" dirty="0">
                <a:latin typeface="Alexandria" pitchFamily="2" charset="-78"/>
                <a:cs typeface="Alexandria" pitchFamily="2" charset="-78"/>
              </a:rPr>
              <a:t>          </a:t>
            </a:r>
            <a:r>
              <a:rPr lang="ar-JO" dirty="0">
                <a:latin typeface="Alexandria" pitchFamily="2" charset="-78"/>
                <a:cs typeface="Alexandria" pitchFamily="2" charset="-78"/>
              </a:rPr>
              <a:t>تفتــرض أن إدراك الفــرد للبيئــة واســتجابته لهــا يــتم وفقـًـا لمــا يجــري فــي ذهنــه مــن </a:t>
            </a:r>
            <a:r>
              <a:rPr lang="ar-JO" b="1" dirty="0">
                <a:latin typeface="Alexandria" pitchFamily="2" charset="-78"/>
                <a:cs typeface="Alexandria" pitchFamily="2" charset="-78"/>
              </a:rPr>
              <a:t>عمليات عقلية </a:t>
            </a:r>
            <a:r>
              <a:rPr lang="ar-JO" dirty="0">
                <a:latin typeface="Alexandria" pitchFamily="2" charset="-78"/>
                <a:cs typeface="Alexandria" pitchFamily="2" charset="-78"/>
              </a:rPr>
              <a:t>كـالتفكير والـوعي والتمثيـل والموائمـة ، فالإبداع مـن وجهـة هـذه النظريـة </a:t>
            </a:r>
            <a:r>
              <a:rPr lang="ar-JO" u="sng" dirty="0">
                <a:latin typeface="Alexandria" pitchFamily="2" charset="-78"/>
                <a:cs typeface="Alexandria" pitchFamily="2" charset="-78"/>
              </a:rPr>
              <a:t>إشراق عقلي يأتي بشكل فجائي ومتلاحق للوصول إلى حل للمشكلات</a:t>
            </a:r>
            <a:r>
              <a:rPr lang="ar-AE" u="sng" dirty="0">
                <a:latin typeface="Alexandria" pitchFamily="2" charset="-78"/>
                <a:cs typeface="Alexandria" pitchFamily="2" charset="-78"/>
              </a:rPr>
              <a:t>،</a:t>
            </a:r>
            <a:r>
              <a:rPr lang="ar-JO" dirty="0">
                <a:latin typeface="Alexandria" pitchFamily="2" charset="-78"/>
                <a:cs typeface="Alexandria" pitchFamily="2" charset="-78"/>
              </a:rPr>
              <a:t> </a:t>
            </a:r>
            <a:r>
              <a:rPr lang="ar-AE" dirty="0">
                <a:latin typeface="Alexandria" pitchFamily="2" charset="-78"/>
                <a:cs typeface="Alexandria" pitchFamily="2" charset="-78"/>
              </a:rPr>
              <a:t>و</a:t>
            </a:r>
            <a:r>
              <a:rPr lang="ar-JO" dirty="0">
                <a:latin typeface="Alexandria" pitchFamily="2" charset="-78"/>
                <a:cs typeface="Alexandria" pitchFamily="2" charset="-78"/>
              </a:rPr>
              <a:t>يتم عـن طريـق إعادة دمج أو ترجمة المعارف والأفكار بشكل جديد. و</a:t>
            </a:r>
            <a:r>
              <a:rPr lang="ar-JO" b="0" i="0" dirty="0">
                <a:solidFill>
                  <a:srgbClr val="1F1F1F"/>
                </a:solidFill>
                <a:effectLst/>
                <a:latin typeface="Cairo"/>
                <a:cs typeface="Alexandria" pitchFamily="2" charset="-78"/>
              </a:rPr>
              <a:t>تهتم النظريات المعرفية بدراسة دور الاستبصار والحدس في الإبداع وبعمليات التفكير المعرفية (كالانتباه والادراك) وما وراء المعرفية (كالتقييم والتخطيط والمراقبة)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فالتفكير يسير وفق سلسلة من العمليات الذهنية السابقة التي يجب ربطها بعدد كبير من خبرات المتعلم.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وافترضت </a:t>
            </a:r>
            <a:r>
              <a:rPr kumimoji="0" lang="ar-JO"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المعرفية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وجود بنية عقلية ووظيفية موسعة تلائم بشكل متفرد عملية إبداع أفكار جديدة أكثر من كونها عملية إعادة إنتاج فقط لهذه الأفكار.</a:t>
            </a:r>
            <a:r>
              <a:rPr lang="ar-JO" b="0" i="0" dirty="0">
                <a:solidFill>
                  <a:srgbClr val="1F1F1F"/>
                </a:solidFill>
                <a:effectLst/>
                <a:latin typeface="Cairo"/>
                <a:cs typeface="Alexandria" pitchFamily="2" charset="-78"/>
              </a:rPr>
              <a:t> كما </a:t>
            </a:r>
            <a:r>
              <a:rPr lang="ar-JO" i="0" u="sng" dirty="0">
                <a:solidFill>
                  <a:srgbClr val="1F1F1F"/>
                </a:solidFill>
                <a:effectLst/>
                <a:latin typeface="Cairo"/>
                <a:cs typeface="Alexandria" pitchFamily="2" charset="-78"/>
              </a:rPr>
              <a:t>ركزت النظريات المعرفية على العملية الإبداعية بشكل رئيس وعلى الشخص المبدع</a:t>
            </a:r>
            <a:r>
              <a:rPr lang="ar-JO" b="0" i="0" dirty="0">
                <a:solidFill>
                  <a:srgbClr val="1F1F1F"/>
                </a:solidFill>
                <a:effectLst/>
                <a:latin typeface="Cairo"/>
                <a:cs typeface="Alexandria" pitchFamily="2" charset="-78"/>
              </a:rPr>
              <a:t>. </a:t>
            </a:r>
            <a:r>
              <a:rPr lang="ar-JO" dirty="0">
                <a:solidFill>
                  <a:srgbClr val="1F1F1F"/>
                </a:solidFill>
                <a:latin typeface="Cairo"/>
                <a:cs typeface="Alexandria" pitchFamily="2" charset="-78"/>
              </a:rPr>
              <a:t>ف</a:t>
            </a:r>
            <a:r>
              <a:rPr lang="ar-JO" b="0" i="0" dirty="0">
                <a:solidFill>
                  <a:srgbClr val="1F1F1F"/>
                </a:solidFill>
                <a:effectLst/>
                <a:latin typeface="Cairo"/>
                <a:cs typeface="Alexandria" pitchFamily="2" charset="-78"/>
              </a:rPr>
              <a:t>من الصعب التفكير في الأداء أو الإنجاز الإبداعي دون افتراض وجود أساس معرفي لهذه الإنجازات الإبداعية.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JO" dirty="0">
              <a:solidFill>
                <a:srgbClr val="1F1F1F"/>
              </a:solidFill>
              <a:latin typeface="Cairo"/>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JO" b="0" i="0" dirty="0">
                <a:solidFill>
                  <a:srgbClr val="1F1F1F"/>
                </a:solidFill>
                <a:effectLst/>
                <a:latin typeface="Cairo"/>
                <a:cs typeface="Alexandria" pitchFamily="2" charset="-78"/>
              </a:rPr>
              <a:t> أحد أشهر النظريات المعرفية هي </a:t>
            </a:r>
            <a:r>
              <a:rPr lang="ar-JO" b="1" i="0" dirty="0">
                <a:solidFill>
                  <a:srgbClr val="1F1F1F"/>
                </a:solidFill>
                <a:effectLst/>
                <a:latin typeface="Cairo"/>
                <a:cs typeface="Alexandria" pitchFamily="2" charset="-78"/>
              </a:rPr>
              <a:t>النظرية الترابطية لميدنك</a:t>
            </a:r>
            <a:r>
              <a:rPr lang="ar-JO" b="0" i="0" dirty="0">
                <a:solidFill>
                  <a:srgbClr val="1F1F1F"/>
                </a:solidFill>
                <a:effectLst/>
                <a:latin typeface="Cairo"/>
                <a:cs typeface="Alexandria" pitchFamily="2" charset="-78"/>
              </a:rPr>
              <a:t>، الذي اهتم بوصف كيفية ترابط الأفكار مع بعضها البعض لتكوين استنتاجات أصيلة. وتقوم نظرية ميدنك على فكرة الارتباطات البعيدة٬ أي أن الأفراد المبدعين يختلفون عن الأقل إبداعاً في قدرتهم على توليد ارتباطات أكثر للمثير الواحد.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AE" b="0" i="0" dirty="0">
                <a:solidFill>
                  <a:srgbClr val="1F1F1F"/>
                </a:solidFill>
                <a:effectLst/>
                <a:latin typeface="Cairo"/>
                <a:cs typeface="Alexandria" pitchFamily="2" charset="-78"/>
              </a:rPr>
              <a:t>أما </a:t>
            </a:r>
            <a:r>
              <a:rPr lang="ar-JO" b="0" i="0" dirty="0">
                <a:solidFill>
                  <a:srgbClr val="1F1F1F"/>
                </a:solidFill>
                <a:effectLst/>
                <a:latin typeface="Cairo"/>
                <a:cs typeface="Alexandria" pitchFamily="2" charset="-78"/>
              </a:rPr>
              <a:t>النظرية المعرفية الأخرى الشهيرة تبرز من خلال </a:t>
            </a:r>
            <a:r>
              <a:rPr lang="ar-JO" b="1" i="0" dirty="0">
                <a:solidFill>
                  <a:srgbClr val="1F1F1F"/>
                </a:solidFill>
                <a:effectLst/>
                <a:latin typeface="Cairo"/>
                <a:cs typeface="Alexandria" pitchFamily="2" charset="-78"/>
              </a:rPr>
              <a:t>نموذج بناء العقل لجيلفورد</a:t>
            </a:r>
            <a:r>
              <a:rPr lang="ar-JO" b="0" i="0" dirty="0">
                <a:solidFill>
                  <a:srgbClr val="1F1F1F"/>
                </a:solidFill>
                <a:effectLst/>
                <a:latin typeface="Cairo"/>
                <a:cs typeface="Alexandria" pitchFamily="2" charset="-78"/>
              </a:rPr>
              <a:t>، حيث أشار جيلفورد إلى قدرات التفكير التباعدي والتي ساعدت الكثير من الباحثين في قياس العملية العقلية.</a:t>
            </a: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p:txBody>
      </p:sp>
      <p:pic>
        <p:nvPicPr>
          <p:cNvPr id="4" name="Graphic 21">
            <a:extLst>
              <a:ext uri="{FF2B5EF4-FFF2-40B4-BE49-F238E27FC236}">
                <a16:creationId xmlns:a16="http://schemas.microsoft.com/office/drawing/2014/main" id="{FAF48261-30AC-2A50-ADB2-859AE84EBB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9" name="TextBox 8">
            <a:extLst>
              <a:ext uri="{FF2B5EF4-FFF2-40B4-BE49-F238E27FC236}">
                <a16:creationId xmlns:a16="http://schemas.microsoft.com/office/drawing/2014/main" id="{29044A87-E1F2-45AA-E934-AF6182036747}"/>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2529676453"/>
      </p:ext>
    </p:extLst>
  </p:cSld>
  <p:clrMapOvr>
    <a:masterClrMapping/>
  </p:clrMapOvr>
  <mc:AlternateContent xmlns:mc="http://schemas.openxmlformats.org/markup-compatibility/2006" xmlns:p14="http://schemas.microsoft.com/office/powerpoint/2010/main">
    <mc:Choice Requires="p14">
      <p:transition spd="slow" p14:dur="1200" advTm="179225">
        <p14:prism/>
      </p:transition>
    </mc:Choice>
    <mc:Fallback xmlns="">
      <p:transition spd="slow" advTm="179225">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1175445"/>
            <a:ext cx="11709917"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2" y="297682"/>
            <a:ext cx="1009226"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17371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85774" y="1310815"/>
            <a:ext cx="11316365" cy="480131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النظرية الترابطية </a:t>
            </a:r>
            <a:r>
              <a:rPr kumimoji="0" lang="ar-AE"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t>
            </a:r>
            <a:r>
              <a:rPr kumimoji="0" lang="ar-JO" b="1" i="0"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تنظر النظرية الترابطية إلى الإبداع باعتباره تنظيماً للعناصر المترابطة في تراكيب جديدة متطابقة مع المقتضيات الخاصة، وبقدر ما تكون العناصر الجديدة أكثر تباعدًا بقدر ما يكون الحل أكثر إبداعًا. وترى النظرية الترابطية أن الإبداع هو </a:t>
            </a:r>
            <a:r>
              <a:rPr kumimoji="0" lang="ar-JO" b="0" i="0" u="sng"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إعادة تنظيم جديد للعناصر لتحقيق منفعة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أو تلبية لمطلب اقتضى ذلك التركيب الجديد، وتعتمد درجة الإبداع على مدى التباعد بين العناصر الجديدة الداخلة في التركيب وعليه فإن معيار تقويم هذا التركيب هو الشخصية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ومن أبرز مؤيدي هذا الاتجاه ميدنيك</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Mednick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العوامل التي تسبب فروق بين الأفراد في العملية الأبداعية ، ما يأتي : </a:t>
            </a:r>
            <a:endPar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أ-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الحاجة إلى العناصر الارتباطية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Need for  Associative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ويتمثل باختلاف الأفراد فيما بينهم من عناصر ارتباطية ، فالفرد الذي لا يمتلك العناصر لا يقدم نتاجاً إبداعياً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ب-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تنظيم الارتباطات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Associative organization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حيث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تؤثر قدرة الفرد في هذا التنظيم في الوصول إلى الحل الإبداعي .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ج-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عدد الارتباطات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Numbers for associations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كلما زادت عدد الارتباطات ازداد احتمال الوصول إلى حل مبدع.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د- </a:t>
            </a:r>
            <a:r>
              <a:rPr kumimoji="0" lang="ar-JO"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قانون إدراك الترابطات  </a:t>
            </a: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Education of correlates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كلما أدرك العقل مدرك جديد سعى إلى إدراك آخر مختلف عن المدرك السابق </a:t>
            </a:r>
            <a:r>
              <a:rPr kumimoji="0" lang="ar-AE"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وبالتالي </a:t>
            </a:r>
            <a:r>
              <a:rPr kumimoji="0" lang="ar-JO" b="0"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يكون باستطاعته الانتقال من مدرك إلى آخر.</a:t>
            </a:r>
            <a:endPar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557081" y="646294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www.midocean.ae</a:t>
            </a:r>
          </a:p>
        </p:txBody>
      </p:sp>
      <p:pic>
        <p:nvPicPr>
          <p:cNvPr id="3" name="Graphic 21">
            <a:extLst>
              <a:ext uri="{FF2B5EF4-FFF2-40B4-BE49-F238E27FC236}">
                <a16:creationId xmlns:a16="http://schemas.microsoft.com/office/drawing/2014/main" id="{64D69C8E-AB52-96EF-EB88-C64000222A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9" name="TextBox 8">
            <a:extLst>
              <a:ext uri="{FF2B5EF4-FFF2-40B4-BE49-F238E27FC236}">
                <a16:creationId xmlns:a16="http://schemas.microsoft.com/office/drawing/2014/main" id="{AC65E99C-1C08-B03E-6EB3-A558230EA828}"/>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3331557919"/>
      </p:ext>
    </p:extLst>
  </p:cSld>
  <p:clrMapOvr>
    <a:masterClrMapping/>
  </p:clrMapOvr>
  <mc:AlternateContent xmlns:mc="http://schemas.openxmlformats.org/markup-compatibility/2006" xmlns:p14="http://schemas.microsoft.com/office/powerpoint/2010/main">
    <mc:Choice Requires="p14">
      <p:transition spd="slow" p14:dur="1200" advTm="105352">
        <p14:prism/>
      </p:transition>
    </mc:Choice>
    <mc:Fallback xmlns="">
      <p:transition spd="slow" advTm="105352">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7" y="967563"/>
            <a:ext cx="11709917" cy="5852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6531" y="297682"/>
            <a:ext cx="1136817"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8999" y="413398"/>
            <a:ext cx="113681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7" name="TextBox 6">
            <a:extLst>
              <a:ext uri="{FF2B5EF4-FFF2-40B4-BE49-F238E27FC236}">
                <a16:creationId xmlns:a16="http://schemas.microsoft.com/office/drawing/2014/main" id="{0042AEFE-B504-F061-D361-3E072E455029}"/>
              </a:ext>
            </a:extLst>
          </p:cNvPr>
          <p:cNvSpPr txBox="1"/>
          <p:nvPr/>
        </p:nvSpPr>
        <p:spPr>
          <a:xfrm>
            <a:off x="361507" y="1059729"/>
            <a:ext cx="11444279" cy="5590698"/>
          </a:xfrm>
          <a:prstGeom prst="rect">
            <a:avLst/>
          </a:prstGeom>
          <a:noFill/>
        </p:spPr>
        <p:txBody>
          <a:bodyPr wrap="square">
            <a:spAutoFit/>
          </a:bodyPr>
          <a:lstStyle/>
          <a:p>
            <a:pPr algn="just" rtl="1">
              <a:lnSpc>
                <a:spcPct val="150000"/>
              </a:lnSpc>
            </a:pPr>
            <a:r>
              <a:rPr lang="ar-JO" sz="1600" b="1" dirty="0">
                <a:latin typeface="Alexandria" pitchFamily="2" charset="-78"/>
                <a:cs typeface="Alexandria" pitchFamily="2" charset="-78"/>
              </a:rPr>
              <a:t>النظرية العقلية :</a:t>
            </a:r>
            <a:r>
              <a:rPr lang="ar-JO" sz="1600" dirty="0">
                <a:latin typeface="Alexandria" pitchFamily="2" charset="-78"/>
                <a:cs typeface="Alexandria" pitchFamily="2" charset="-78"/>
              </a:rPr>
              <a:t> يعد (جيلفورد) من أبرز أصحاب هذه النظريـة التـي تـذهب تـؤمن بـأن </a:t>
            </a:r>
            <a:r>
              <a:rPr lang="ar-JO" sz="1600" b="1" dirty="0">
                <a:latin typeface="Alexandria" pitchFamily="2" charset="-78"/>
                <a:cs typeface="Alexandria" pitchFamily="2" charset="-78"/>
              </a:rPr>
              <a:t>الإبداع نتـاج العقـل ووليـد الفكــر </a:t>
            </a:r>
            <a:r>
              <a:rPr lang="ar-JO" sz="1600" dirty="0">
                <a:latin typeface="Alexandria" pitchFamily="2" charset="-78"/>
                <a:cs typeface="Alexandria" pitchFamily="2" charset="-78"/>
              </a:rPr>
              <a:t>، وأن </a:t>
            </a:r>
            <a:r>
              <a:rPr lang="ar-JO" sz="1600" b="1" dirty="0">
                <a:latin typeface="Alexandria" pitchFamily="2" charset="-78"/>
                <a:cs typeface="Alexandria" pitchFamily="2" charset="-78"/>
              </a:rPr>
              <a:t>الإبداع إنمـا يقـوم علـى الفكـر المبـدع وهـو تنظـيم يتكـون مـن عـدد مـن القـدرات </a:t>
            </a:r>
            <a:r>
              <a:rPr lang="ar-JO" sz="1600" dirty="0">
                <a:latin typeface="Alexandria" pitchFamily="2" charset="-78"/>
                <a:cs typeface="Alexandria" pitchFamily="2" charset="-78"/>
              </a:rPr>
              <a:t>العقليـة منهـا </a:t>
            </a:r>
            <a:r>
              <a:rPr lang="ar-JO" sz="1600" b="1" dirty="0">
                <a:latin typeface="Alexandria" pitchFamily="2" charset="-78"/>
                <a:cs typeface="Alexandria" pitchFamily="2" charset="-78"/>
              </a:rPr>
              <a:t>الطلاقـة والمرونـة والأصـالة والحـساسية للمـشكلات </a:t>
            </a:r>
            <a:r>
              <a:rPr lang="ar-JO" sz="1600" dirty="0">
                <a:latin typeface="Alexandria" pitchFamily="2" charset="-78"/>
                <a:cs typeface="Alexandria" pitchFamily="2" charset="-78"/>
              </a:rPr>
              <a:t>وهذه القدرات تعني قدرة الفرد على إنتاج الجديـد فـي عـالم الأفكـار ،وهــذا الإنتــاج لا بدّ أن يتميــز بالجــدة فــي زمــن معــين وضــمن مواقــف معينــة وطبقا لشروط معينة يمكن قياسها . والجانب العقلي </a:t>
            </a:r>
            <a:r>
              <a:rPr lang="ar-AE" sz="1600" dirty="0">
                <a:latin typeface="Alexandria" pitchFamily="2" charset="-78"/>
                <a:cs typeface="Alexandria" pitchFamily="2" charset="-78"/>
              </a:rPr>
              <a:t>ليجيلفورد </a:t>
            </a:r>
            <a:r>
              <a:rPr lang="ar-JO" sz="1600" dirty="0">
                <a:latin typeface="Alexandria" pitchFamily="2" charset="-78"/>
                <a:cs typeface="Alexandria" pitchFamily="2" charset="-78"/>
              </a:rPr>
              <a:t>يمكن أن يفسر </a:t>
            </a:r>
            <a:r>
              <a:rPr lang="ar-AE" sz="1600" dirty="0">
                <a:latin typeface="Alexandria" pitchFamily="2" charset="-78"/>
                <a:cs typeface="Alexandria" pitchFamily="2" charset="-78"/>
              </a:rPr>
              <a:t>بال</a:t>
            </a:r>
            <a:r>
              <a:rPr lang="ar-JO" sz="1600" dirty="0">
                <a:latin typeface="Alexandria" pitchFamily="2" charset="-78"/>
                <a:cs typeface="Alexandria" pitchFamily="2" charset="-78"/>
              </a:rPr>
              <a:t>عوامل</a:t>
            </a:r>
            <a:r>
              <a:rPr lang="ar-AE" sz="1600" dirty="0">
                <a:latin typeface="Alexandria" pitchFamily="2" charset="-78"/>
                <a:cs typeface="Alexandria" pitchFamily="2" charset="-78"/>
              </a:rPr>
              <a:t> الآتية</a:t>
            </a:r>
            <a:r>
              <a:rPr lang="ar-JO" sz="1600" dirty="0">
                <a:latin typeface="Alexandria" pitchFamily="2" charset="-78"/>
                <a:cs typeface="Alexandria" pitchFamily="2" charset="-78"/>
              </a:rPr>
              <a:t>: </a:t>
            </a:r>
            <a:endParaRPr lang="ar-AE" sz="1600" dirty="0">
              <a:latin typeface="Alexandria" pitchFamily="2" charset="-78"/>
              <a:cs typeface="Alexandria" pitchFamily="2" charset="-78"/>
            </a:endParaRPr>
          </a:p>
          <a:p>
            <a:pPr algn="just" rtl="1">
              <a:lnSpc>
                <a:spcPct val="150000"/>
              </a:lnSpc>
            </a:pPr>
            <a:endParaRPr lang="ar-AE" sz="1600" dirty="0">
              <a:latin typeface="Alexandria" pitchFamily="2" charset="-78"/>
              <a:cs typeface="Alexandria" pitchFamily="2" charset="-78"/>
            </a:endParaRPr>
          </a:p>
          <a:p>
            <a:pPr algn="just" rtl="1">
              <a:lnSpc>
                <a:spcPct val="150000"/>
              </a:lnSpc>
            </a:pPr>
            <a:r>
              <a:rPr lang="ar-AE"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الحساسية للمـشكلات</a:t>
            </a:r>
            <a:r>
              <a:rPr lang="ar-AE" sz="1600" dirty="0">
                <a:solidFill>
                  <a:srgbClr val="00B0F0"/>
                </a:solidFill>
                <a:latin typeface="Alexandria" pitchFamily="2" charset="-78"/>
                <a:cs typeface="Alexandria" pitchFamily="2" charset="-78"/>
              </a:rPr>
              <a:t> </a:t>
            </a:r>
            <a:r>
              <a:rPr lang="ar-AE" sz="1600" dirty="0">
                <a:latin typeface="Alexandria" pitchFamily="2" charset="-78"/>
                <a:cs typeface="Alexandria" pitchFamily="2" charset="-78"/>
              </a:rPr>
              <a:t>: الوعي بوجود مشكلات أو حاجات أو عناصر ضعف في البيئة أو الموقف، ويعني ذلك أن بعض الأفراد أسرع من غيرهم في ملاحظة المشكلة والتحقق من وجودها في الموقف.</a:t>
            </a:r>
          </a:p>
          <a:p>
            <a:pPr algn="just" rtl="1">
              <a:lnSpc>
                <a:spcPct val="150000"/>
              </a:lnSpc>
            </a:pPr>
            <a:r>
              <a:rPr lang="ar-JO" sz="1600" dirty="0">
                <a:latin typeface="Alexandria" pitchFamily="2" charset="-78"/>
                <a:cs typeface="Alexandria" pitchFamily="2" charset="-78"/>
              </a:rPr>
              <a:t> </a:t>
            </a:r>
            <a:r>
              <a:rPr lang="ar-AE"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إعـادة التنظــيم </a:t>
            </a:r>
            <a:r>
              <a:rPr lang="ar-AE" sz="1600" dirty="0">
                <a:latin typeface="Alexandria" pitchFamily="2" charset="-78"/>
                <a:cs typeface="Alexandria" pitchFamily="2" charset="-78"/>
              </a:rPr>
              <a:t>: </a:t>
            </a:r>
            <a:r>
              <a:rPr lang="ar-JO" sz="1600" dirty="0">
                <a:latin typeface="Alexandria" pitchFamily="2" charset="-78"/>
                <a:cs typeface="Alexandria" pitchFamily="2" charset="-78"/>
              </a:rPr>
              <a:t>لان الكثيـر مــن المخترعـات والأبـداعات نجمــت عـن تحــوير أو إعادة تنظيم لشيء كان موجودا بالفعل </a:t>
            </a:r>
            <a:r>
              <a:rPr lang="ar-AE" sz="1600" dirty="0">
                <a:latin typeface="Alexandria" pitchFamily="2" charset="-78"/>
                <a:cs typeface="Alexandria" pitchFamily="2" charset="-78"/>
              </a:rPr>
              <a:t>.</a:t>
            </a:r>
          </a:p>
          <a:p>
            <a:pPr algn="just" rtl="1">
              <a:lnSpc>
                <a:spcPct val="150000"/>
              </a:lnSpc>
            </a:pPr>
            <a:r>
              <a:rPr lang="ar-JO" sz="1600" dirty="0">
                <a:latin typeface="Alexandria" pitchFamily="2" charset="-78"/>
                <a:cs typeface="Alexandria" pitchFamily="2" charset="-78"/>
              </a:rPr>
              <a:t> </a:t>
            </a:r>
            <a:r>
              <a:rPr lang="ar-AE" sz="1600" dirty="0">
                <a:latin typeface="Alexandria" pitchFamily="2" charset="-78"/>
                <a:cs typeface="Alexandria" pitchFamily="2" charset="-78"/>
              </a:rPr>
              <a:t>- </a:t>
            </a:r>
            <a:r>
              <a:rPr lang="ar-JO"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الطلاقة</a:t>
            </a:r>
            <a:r>
              <a:rPr lang="ar-JO" sz="1600" dirty="0">
                <a:latin typeface="Alexandria" pitchFamily="2" charset="-78"/>
                <a:cs typeface="Alexandria" pitchFamily="2" charset="-78"/>
              </a:rPr>
              <a:t> </a:t>
            </a:r>
            <a:r>
              <a:rPr lang="ar-AE" sz="1600" dirty="0">
                <a:latin typeface="Alexandria" pitchFamily="2" charset="-78"/>
                <a:cs typeface="Alexandria" pitchFamily="2" charset="-78"/>
              </a:rPr>
              <a:t>: </a:t>
            </a:r>
            <a:r>
              <a:rPr lang="ar-JO" sz="1600" dirty="0">
                <a:latin typeface="Alexandria" pitchFamily="2" charset="-78"/>
                <a:cs typeface="Alexandria" pitchFamily="2" charset="-78"/>
              </a:rPr>
              <a:t>وتعني القدرة على إنتاج عدد كبير من الأفكار في وحدة زمنية معينة تكون له فرصة أكبر في إيجـاد أفكـار إبداعيـة </a:t>
            </a:r>
            <a:r>
              <a:rPr lang="ar-AE" sz="1600" dirty="0">
                <a:latin typeface="Alexandria" pitchFamily="2" charset="-78"/>
                <a:cs typeface="Alexandria" pitchFamily="2" charset="-78"/>
              </a:rPr>
              <a:t>.</a:t>
            </a:r>
          </a:p>
          <a:p>
            <a:pPr algn="just" rtl="1">
              <a:lnSpc>
                <a:spcPct val="150000"/>
              </a:lnSpc>
            </a:pPr>
            <a:r>
              <a:rPr lang="ar-AE" sz="1600" dirty="0">
                <a:latin typeface="Alexandria" pitchFamily="2" charset="-78"/>
                <a:cs typeface="Alexandria" pitchFamily="2" charset="-78"/>
              </a:rPr>
              <a:t>- </a:t>
            </a:r>
            <a:r>
              <a:rPr lang="ar-JO"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المرونـة </a:t>
            </a:r>
            <a:r>
              <a:rPr lang="ar-AE" sz="1600" dirty="0">
                <a:latin typeface="Alexandria" pitchFamily="2" charset="-78"/>
                <a:cs typeface="Alexandria" pitchFamily="2" charset="-78"/>
              </a:rPr>
              <a:t>: </a:t>
            </a:r>
            <a:r>
              <a:rPr lang="ar-JO" sz="1600" dirty="0">
                <a:latin typeface="Alexandria" pitchFamily="2" charset="-78"/>
                <a:cs typeface="Alexandria" pitchFamily="2" charset="-78"/>
              </a:rPr>
              <a:t>وتعنـي القـدرة علـى تكـوين أفكـار منوعـة ليـست مـن النـوع المتوقـع أو العادي </a:t>
            </a:r>
            <a:r>
              <a:rPr lang="ar-AE" sz="1600" dirty="0">
                <a:latin typeface="Alexandria" pitchFamily="2" charset="-78"/>
                <a:cs typeface="Alexandria" pitchFamily="2" charset="-78"/>
              </a:rPr>
              <a:t>.</a:t>
            </a:r>
          </a:p>
          <a:p>
            <a:pPr algn="just" rtl="1">
              <a:lnSpc>
                <a:spcPct val="150000"/>
              </a:lnSpc>
            </a:pPr>
            <a:r>
              <a:rPr lang="ar-AE"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 الأصـالة </a:t>
            </a:r>
            <a:r>
              <a:rPr lang="ar-AE" sz="1600" dirty="0">
                <a:latin typeface="Alexandria" pitchFamily="2" charset="-78"/>
                <a:cs typeface="Alexandria" pitchFamily="2" charset="-78"/>
              </a:rPr>
              <a:t>: </a:t>
            </a:r>
            <a:r>
              <a:rPr lang="ar-JO" sz="1600" dirty="0">
                <a:latin typeface="Alexandria" pitchFamily="2" charset="-78"/>
                <a:cs typeface="Alexandria" pitchFamily="2" charset="-78"/>
              </a:rPr>
              <a:t>ويقـصد بهـا القـدرة علـى إنتـاج الأفكـار الأصـيلة بوصـفها عنـصرًا أساسيًا في التفكير المبدع </a:t>
            </a:r>
            <a:r>
              <a:rPr lang="ar-AE" sz="1600" dirty="0">
                <a:latin typeface="Alexandria" pitchFamily="2" charset="-78"/>
                <a:cs typeface="Alexandria" pitchFamily="2" charset="-78"/>
              </a:rPr>
              <a:t>.</a:t>
            </a:r>
          </a:p>
          <a:p>
            <a:pPr algn="just" rtl="1">
              <a:lnSpc>
                <a:spcPct val="150000"/>
              </a:lnSpc>
            </a:pPr>
            <a:r>
              <a:rPr lang="ar-AE" sz="1600" dirty="0">
                <a:latin typeface="Alexandria" pitchFamily="2" charset="-78"/>
                <a:cs typeface="Alexandria" pitchFamily="2" charset="-78"/>
              </a:rPr>
              <a:t>- </a:t>
            </a:r>
            <a:r>
              <a:rPr lang="ar-JO"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القدرات التحليليـة والت</a:t>
            </a:r>
            <a:r>
              <a:rPr lang="ar-AE" sz="1600" dirty="0">
                <a:solidFill>
                  <a:srgbClr val="00B0F0"/>
                </a:solidFill>
                <a:latin typeface="Alexandria" pitchFamily="2" charset="-78"/>
                <a:cs typeface="Alexandria" pitchFamily="2" charset="-78"/>
              </a:rPr>
              <a:t>نظيمية</a:t>
            </a:r>
            <a:r>
              <a:rPr lang="ar-AE" sz="1600" dirty="0">
                <a:latin typeface="Alexandria" pitchFamily="2" charset="-78"/>
                <a:cs typeface="Alexandria" pitchFamily="2" charset="-78"/>
              </a:rPr>
              <a:t>: </a:t>
            </a:r>
            <a:r>
              <a:rPr lang="ar-JO" sz="1600" dirty="0">
                <a:latin typeface="Alexandria" pitchFamily="2" charset="-78"/>
                <a:cs typeface="Alexandria" pitchFamily="2" charset="-78"/>
              </a:rPr>
              <a:t> أي تحليـل الم</a:t>
            </a:r>
            <a:r>
              <a:rPr lang="ar-AE" sz="1600" dirty="0">
                <a:latin typeface="Alexandria" pitchFamily="2" charset="-78"/>
                <a:cs typeface="Alexandria" pitchFamily="2" charset="-78"/>
              </a:rPr>
              <a:t>علومات والعناصر</a:t>
            </a:r>
            <a:r>
              <a:rPr lang="ar-JO" sz="1600" dirty="0">
                <a:latin typeface="Alexandria" pitchFamily="2" charset="-78"/>
                <a:cs typeface="Alexandria" pitchFamily="2" charset="-78"/>
              </a:rPr>
              <a:t> وتنظيمهـا علـى نحـو جديـد ومبتكـر </a:t>
            </a:r>
            <a:r>
              <a:rPr lang="ar-AE" sz="1600" dirty="0">
                <a:latin typeface="Alexandria" pitchFamily="2" charset="-78"/>
                <a:cs typeface="Alexandria" pitchFamily="2" charset="-78"/>
              </a:rPr>
              <a:t>.</a:t>
            </a:r>
          </a:p>
          <a:p>
            <a:pPr algn="just" rtl="1">
              <a:lnSpc>
                <a:spcPct val="150000"/>
              </a:lnSpc>
            </a:pPr>
            <a:r>
              <a:rPr lang="ar-AE" sz="1600" dirty="0">
                <a:latin typeface="Alexandria" pitchFamily="2" charset="-78"/>
                <a:cs typeface="Alexandria" pitchFamily="2" charset="-78"/>
              </a:rPr>
              <a:t>- </a:t>
            </a:r>
            <a:r>
              <a:rPr lang="ar-JO"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البناء التصوري </a:t>
            </a:r>
            <a:r>
              <a:rPr lang="ar-AE" sz="1600" dirty="0">
                <a:latin typeface="Alexandria" pitchFamily="2" charset="-78"/>
                <a:cs typeface="Alexandria" pitchFamily="2" charset="-78"/>
              </a:rPr>
              <a:t>: </a:t>
            </a:r>
            <a:r>
              <a:rPr lang="ar-JO" sz="1600" dirty="0">
                <a:latin typeface="Alexandria" pitchFamily="2" charset="-78"/>
                <a:cs typeface="Alexandria" pitchFamily="2" charset="-78"/>
              </a:rPr>
              <a:t>قـدرة الفرد على التركيب وال</a:t>
            </a:r>
            <a:r>
              <a:rPr lang="ar-AE" sz="1600" dirty="0">
                <a:latin typeface="Alexandria" pitchFamily="2" charset="-78"/>
                <a:cs typeface="Alexandria" pitchFamily="2" charset="-78"/>
              </a:rPr>
              <a:t>بناء</a:t>
            </a:r>
            <a:r>
              <a:rPr lang="ar-JO" sz="1600" dirty="0">
                <a:latin typeface="Alexandria" pitchFamily="2" charset="-78"/>
                <a:cs typeface="Alexandria" pitchFamily="2" charset="-78"/>
              </a:rPr>
              <a:t> </a:t>
            </a:r>
            <a:r>
              <a:rPr lang="ar-AE" sz="1600" dirty="0">
                <a:latin typeface="Alexandria" pitchFamily="2" charset="-78"/>
                <a:cs typeface="Alexandria" pitchFamily="2" charset="-78"/>
              </a:rPr>
              <a:t>.</a:t>
            </a:r>
          </a:p>
          <a:p>
            <a:pPr algn="just" rtl="1">
              <a:lnSpc>
                <a:spcPct val="150000"/>
              </a:lnSpc>
            </a:pPr>
            <a:r>
              <a:rPr lang="ar-AE" sz="1600" dirty="0">
                <a:latin typeface="Alexandria" pitchFamily="2" charset="-78"/>
                <a:cs typeface="Alexandria" pitchFamily="2" charset="-78"/>
              </a:rPr>
              <a:t>- </a:t>
            </a:r>
            <a:r>
              <a:rPr lang="ar-JO" sz="1600" dirty="0">
                <a:solidFill>
                  <a:srgbClr val="00B0F0"/>
                </a:solidFill>
                <a:latin typeface="Alexandria" pitchFamily="2" charset="-78"/>
                <a:cs typeface="Alexandria" pitchFamily="2" charset="-78"/>
              </a:rPr>
              <a:t>التقييم</a:t>
            </a:r>
            <a:r>
              <a:rPr lang="ar-JO" sz="1600" dirty="0">
                <a:latin typeface="Alexandria" pitchFamily="2" charset="-78"/>
                <a:cs typeface="Alexandria" pitchFamily="2" charset="-78"/>
              </a:rPr>
              <a:t> </a:t>
            </a:r>
            <a:r>
              <a:rPr lang="ar-AE" sz="1600" dirty="0">
                <a:latin typeface="Alexandria" pitchFamily="2" charset="-78"/>
                <a:cs typeface="Alexandria" pitchFamily="2" charset="-78"/>
              </a:rPr>
              <a:t>: </a:t>
            </a:r>
            <a:r>
              <a:rPr lang="ar-JO" sz="1600" dirty="0">
                <a:latin typeface="Alexandria" pitchFamily="2" charset="-78"/>
                <a:cs typeface="Alexandria" pitchFamily="2" charset="-78"/>
              </a:rPr>
              <a:t>فكـل عمـل إبـداعي يتضمن تقييم خاص به. </a:t>
            </a:r>
          </a:p>
        </p:txBody>
      </p:sp>
      <p:pic>
        <p:nvPicPr>
          <p:cNvPr id="3" name="Graphic 21">
            <a:extLst>
              <a:ext uri="{FF2B5EF4-FFF2-40B4-BE49-F238E27FC236}">
                <a16:creationId xmlns:a16="http://schemas.microsoft.com/office/drawing/2014/main" id="{A273CCF3-E7F6-DB45-654D-CB1BF3B42F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10" name="TextBox 9">
            <a:extLst>
              <a:ext uri="{FF2B5EF4-FFF2-40B4-BE49-F238E27FC236}">
                <a16:creationId xmlns:a16="http://schemas.microsoft.com/office/drawing/2014/main" id="{AC3D3BD9-E751-ED28-BEC9-932946F48043}"/>
              </a:ext>
            </a:extLst>
          </p:cNvPr>
          <p:cNvSpPr txBox="1"/>
          <p:nvPr/>
        </p:nvSpPr>
        <p:spPr>
          <a:xfrm>
            <a:off x="3887622" y="266217"/>
            <a:ext cx="41536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نظريات الإبداع والابتكار</a:t>
            </a:r>
            <a:endParaRPr kumimoji="0" lang="en-US" sz="2400" b="1"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4070339209"/>
      </p:ext>
    </p:extLst>
  </p:cSld>
  <p:clrMapOvr>
    <a:masterClrMapping/>
  </p:clrMapOvr>
  <mc:AlternateContent xmlns:mc="http://schemas.openxmlformats.org/markup-compatibility/2006" xmlns:p14="http://schemas.microsoft.com/office/powerpoint/2010/main">
    <mc:Choice Requires="p14">
      <p:transition spd="slow" p14:dur="1200" advTm="152976">
        <p14:prism/>
      </p:transition>
    </mc:Choice>
    <mc:Fallback xmlns="">
      <p:transition spd="slow" advTm="152976">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147237" y="125001"/>
            <a:ext cx="4417688" cy="461665"/>
          </a:xfrm>
          <a:prstGeom prst="rect">
            <a:avLst/>
          </a:prstGeom>
          <a:noFill/>
        </p:spPr>
        <p:txBody>
          <a:bodyPr wrap="square" rtlCol="0">
            <a:spAutoFit/>
          </a:bodyPr>
          <a:lstStyle/>
          <a:p>
            <a:pPr algn="just" rtl="1"/>
            <a:r>
              <a:rPr lang="ar-JO" sz="2400" b="1" dirty="0">
                <a:latin typeface="Alexandria" pitchFamily="2" charset="-78"/>
                <a:cs typeface="Alexandria" pitchFamily="2" charset="-78"/>
              </a:rPr>
              <a:t>النموذج النظري لجلفورد</a:t>
            </a:r>
          </a:p>
        </p:txBody>
      </p:sp>
      <p:sp>
        <p:nvSpPr>
          <p:cNvPr id="5" name="Rectangle 4">
            <a:extLst>
              <a:ext uri="{FF2B5EF4-FFF2-40B4-BE49-F238E27FC236}">
                <a16:creationId xmlns:a16="http://schemas.microsoft.com/office/drawing/2014/main" id="{3985EAE6-BFA6-766D-A032-077E4DCB399E}"/>
              </a:ext>
            </a:extLst>
          </p:cNvPr>
          <p:cNvSpPr/>
          <p:nvPr/>
        </p:nvSpPr>
        <p:spPr>
          <a:xfrm>
            <a:off x="139867" y="0"/>
            <a:ext cx="1019081"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35" y="84019"/>
            <a:ext cx="118357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12" name="TextBox 11">
            <a:extLst>
              <a:ext uri="{FF2B5EF4-FFF2-40B4-BE49-F238E27FC236}">
                <a16:creationId xmlns:a16="http://schemas.microsoft.com/office/drawing/2014/main" id="{D7D21559-A734-8369-ECF3-A675ED13BD72}"/>
              </a:ext>
            </a:extLst>
          </p:cNvPr>
          <p:cNvSpPr txBox="1"/>
          <p:nvPr/>
        </p:nvSpPr>
        <p:spPr>
          <a:xfrm>
            <a:off x="92334" y="900665"/>
            <a:ext cx="12099665" cy="5862439"/>
          </a:xfrm>
          <a:prstGeom prst="rect">
            <a:avLst/>
          </a:prstGeom>
          <a:solidFill>
            <a:schemeClr val="bg1"/>
          </a:solid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يضم النموذج النظري لهذا البناء </a:t>
            </a:r>
            <a:r>
              <a:rPr kumimoji="0" lang="en-US"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150</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قدرة منفصلة، صنفها جيلفورد في ثلاثة أبعاد هي: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العمليات</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a:t>
            </a:r>
            <a:r>
              <a:rPr kumimoji="0" lang="ar-AE"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لعقلية</a:t>
            </a:r>
            <a:r>
              <a:rPr kumimoji="0" lang="ar-AE"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ويشير هذا البعد إلى النشاطات أو العمليات العقلية الأساسية التي يقوم بها الفرد،  وتتضمن العمليات خمس قدرات اساسية </a:t>
            </a:r>
            <a:r>
              <a:rPr kumimoji="0" lang="ar-JO"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(التعرف - التذكر- التفكير التقاربي (التجميعي)- التفكير التشعيبي (التباعدي) -التقويم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المحتوى</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ويشير هذا البعد إلى مضمون العوامل العقلية أو محتواها، أو إلى فئات واسعة من المعلومات، وبعبارة أخرى هي الأشياء التي نفكر فيها، ويتضمن هذا البعد خمسة أنواع:</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المحتوى البصري - المحتوى السمعي - المحتوى الرمزي - المحتوى اللغوي </a:t>
            </a:r>
            <a:r>
              <a:rPr kumimoji="0" lang="en-GB" b="0" i="0" u="none" strike="noStrike" kern="1200" cap="none" spc="0" normalizeH="0" baseline="0" noProof="0" dirty="0">
                <a:ln>
                  <a:noFill/>
                </a:ln>
                <a:solidFill>
                  <a:srgbClr val="00B0F0"/>
                </a:solidFill>
                <a:effectLst/>
                <a:uLnTx/>
                <a:uFillTx/>
                <a:latin typeface="Alexandria" pitchFamily="2" charset="-78"/>
                <a:ea typeface="+mn-ea"/>
                <a:cs typeface="+mn-cs"/>
              </a:rPr>
              <a:t>-</a:t>
            </a:r>
            <a:r>
              <a:rPr kumimoji="0" lang="ar-JO"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المحتوى السلوكي)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النواتج</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يعتقد جيلفورد أنه عندما نطبق كل نوع من العمليات العقلية على نوع معين من المحتوى ينتج عنه ستة أنواع من النواتج هي: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الوحدات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mn-cs"/>
              </a:rPr>
              <a:t>Units: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وتشير إلى المفاهيم والمعلومات الرمزية.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الفئات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mn-cs"/>
              </a:rPr>
              <a:t>Classes: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وتشير إلى أي مجموعة تشترك معاً في خصائص عامة.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العلاقات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mn-cs"/>
              </a:rPr>
              <a:t>Relations: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وتشير إلى الترابطات بين الوحدات.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الأنظمة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mn-cs"/>
              </a:rPr>
              <a:t>Systems: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وتتعلق بأبنية المعلومات المعقدة باحتياجات الموقف الجديد.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التحويلات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mn-cs"/>
              </a:rPr>
              <a:t>Transformations: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وتتضمن إعادة ترتيب المعلومات.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التطبيقات </a:t>
            </a:r>
            <a:r>
              <a:rPr kumimoji="0" lang="en-GB" b="0" i="0" u="none" strike="noStrike" kern="1200" cap="none" spc="0" normalizeH="0" baseline="0" noProof="0" dirty="0">
                <a:ln>
                  <a:noFill/>
                </a:ln>
                <a:solidFill>
                  <a:prstClr val="black"/>
                </a:solidFill>
                <a:effectLst/>
                <a:uLnTx/>
                <a:uFillTx/>
                <a:latin typeface="Alexandria" pitchFamily="2" charset="-78"/>
                <a:ea typeface="+mn-ea"/>
                <a:cs typeface="+mn-cs"/>
              </a:rPr>
              <a:t>Implications: </a:t>
            </a: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وتشير إلى الاستنتاجات المبنية على معرفة حالية وتطبيقاتها في حالات مستقبلية</a:t>
            </a:r>
          </a:p>
        </p:txBody>
      </p:sp>
      <p:pic>
        <p:nvPicPr>
          <p:cNvPr id="8" name="Graphic 21">
            <a:extLst>
              <a:ext uri="{FF2B5EF4-FFF2-40B4-BE49-F238E27FC236}">
                <a16:creationId xmlns:a16="http://schemas.microsoft.com/office/drawing/2014/main" id="{C4162CE4-870C-EA61-E468-CB945C57F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2756357255"/>
      </p:ext>
    </p:extLst>
  </p:cSld>
  <p:clrMapOvr>
    <a:masterClrMapping/>
  </p:clrMapOvr>
  <mc:AlternateContent xmlns:mc="http://schemas.openxmlformats.org/markup-compatibility/2006" xmlns:p14="http://schemas.microsoft.com/office/powerpoint/2010/main">
    <mc:Choice Requires="p14">
      <p:transition spd="slow" p14:dur="1200" advTm="209945">
        <p14:prism/>
      </p:transition>
    </mc:Choice>
    <mc:Fallback xmlns="">
      <p:transition spd="slow" advTm="20994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5693" y="878590"/>
            <a:ext cx="12021092" cy="5939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507664" y="219260"/>
            <a:ext cx="18819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الابتكار</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81350" y="3956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69687" y="157705"/>
            <a:ext cx="116308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7" name="TextBox 6">
            <a:extLst>
              <a:ext uri="{FF2B5EF4-FFF2-40B4-BE49-F238E27FC236}">
                <a16:creationId xmlns:a16="http://schemas.microsoft.com/office/drawing/2014/main" id="{B7699147-656C-B838-0A7E-C879D9CA1820}"/>
              </a:ext>
            </a:extLst>
          </p:cNvPr>
          <p:cNvSpPr txBox="1"/>
          <p:nvPr/>
        </p:nvSpPr>
        <p:spPr>
          <a:xfrm>
            <a:off x="191386" y="930762"/>
            <a:ext cx="11904921" cy="5939511"/>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       </a:t>
            </a: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تباينت نظريات علم النفس للابتكار ما بين المنحى الإرتباطي والمنحى السلوكي ومنحى التحليل النفسي والمنظور الإنساني والمنظور الإجتماعي، ونظرية التكوين الشخصي، </a:t>
            </a:r>
            <a:r>
              <a:rPr kumimoji="0" lang="ar-JO" sz="1500" b="1"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ونظرية النصفين الكرويين و</a:t>
            </a:r>
            <a:r>
              <a:rPr kumimoji="0" lang="ar-JO" sz="15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الدماغ الكلي (الأنموذج الرباعي). </a:t>
            </a:r>
            <a:r>
              <a:rPr kumimoji="0" lang="ar-AE" sz="15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500" b="0" i="0" u="none" strike="noStrike" kern="1200" cap="none" spc="0" normalizeH="0" baseline="0" noProof="0" dirty="0">
                <a:ln>
                  <a:noFill/>
                </a:ln>
                <a:solidFill>
                  <a:srgbClr val="212529"/>
                </a:solidFill>
                <a:effectLst/>
                <a:uLnTx/>
                <a:uFillTx/>
                <a:latin typeface="American Typewriter"/>
                <a:ea typeface="+mn-ea"/>
                <a:cs typeface="Alexandria" pitchFamily="2" charset="-78"/>
              </a:rPr>
              <a:t>فلا </a:t>
            </a:r>
            <a:r>
              <a:rPr kumimoji="0" lang="ar-JO" sz="1500" b="0" i="0" u="none" strike="noStrike" kern="1200" cap="none" spc="0" normalizeH="0" baseline="0" noProof="0" dirty="0">
                <a:ln>
                  <a:noFill/>
                </a:ln>
                <a:solidFill>
                  <a:srgbClr val="212529"/>
                </a:solidFill>
                <a:effectLst/>
                <a:uLnTx/>
                <a:uFillTx/>
                <a:latin typeface="American Typewriter"/>
                <a:ea typeface="+mn-ea"/>
                <a:cs typeface="Alexandria" pitchFamily="2" charset="-78"/>
              </a:rPr>
              <a:t>يوجد نظرية واحدة للابتكار بشكل عام، وهذا أمر طبيعي لأنَّ هناك اختلاف في تأثيرات وطرق ونتائج الابتكار المختلفة.</a:t>
            </a: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 ول</a:t>
            </a: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عل من أغرب الظواهر </a:t>
            </a: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هنا </a:t>
            </a: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أن معظم الإنجازات العظيمة التي شهدها التاريخ إنما تحققت بفضل بعض الأفكار الإبداعية المخالفة لما هو سائد أو مألوف أو متعارف عليه بين الناس !</a:t>
            </a: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 ف</a:t>
            </a: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بعض الأفكار العلمية التي بدت أول الأمر صادمة للعقل البشري، مثل الفكرة التي طرحها بعض علماء الفلك في العصور الوسطى بأن الأرض ليست مركز الكون ، وأنها هي التي تدور حول الشمس وليس العكس ، وقد وجدت هذه الفكرة معارضة شديدة </a:t>
            </a: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في البداية</a:t>
            </a: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 ثم بعد حين ثبت أن الفكرة صحيحة لا ريب فيها ، وأنها كانت فتحاً عظيماً مهد الطريق فيما بعد لارتياد الفضاء!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ومن غرائب التاريخ كذلك إن نسبة غير قليلة من</a:t>
            </a: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 </a:t>
            </a: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العباقرة الذين أدهشوا العالم بإبداعاتهم جاؤوا من خارج الحقل الذي تخصصوا فيه أصلاً ، وتلك مفارقة تبدو للوهلة الأولى في غاية الغرابة ولاسيما في عصرنا الراهن، لكن العجيب أن هذه المفارقة تشكل ظاهرة شائعة في تاريخ العبقرية والإبداع ، وعلى سبيل المثال فإن أكثر الأدباء الذين أحرزوا شهرة واسعة </a:t>
            </a: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في</a:t>
            </a: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 الأدب ونالوا جوائز عالمية لم يتخرجوا من كليات الآداب ، وكذلك كثير من العلماء الذين حققوا اكتشافات عظيمة لم يتخرجوا من كليات علمية ، أو أنهم أبدعوا إبداعات لا علاقة لها بالكليات التي تخرجوا منها ، ونذكر على سبيل المثال أن الأديب الروسي "فيودور ديستويفسكي" كان رجلاً عسكرياً ، والأديب الروسي "أنطون تشيخوف" كان طبيباً ، والأديب العربي "توفيق الحكيم" كان قانونياً ، وعالم الفلك الأمريكي "أدوين هابل" كان محامياً .. وأمثال هؤلاء كثيرون في تاريخ العبقرية والإبداع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أضف إلى هذا أن كثيراً من المبدعين العظماء الذين تركوا بصمة لا تمحي في التاريخ البشري لم ينالوا تعليماً عالياً ، بل إن بعضهم لم ينتسب إلى المدرسة قط ، وبالرغم من هذا فقد أحرزوا مواقع متقدمة في سجلات التاريخ ، ومن هؤلاء مثلاً العالم الأمريكي "توماس أديسون" الذي طرده مدير المدرسة لأنه كان طالباً بليداً ، لكن أديسون أنجز بعد ذلك ما يزيد عن ألف اختراع من الاختراعات العظيمة التي منها المصباح الكهربائي الذي أضاء العالم</a:t>
            </a:r>
            <a:r>
              <a:rPr kumimoji="0" lang="ar-AE"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rPr>
              <a:t>.</a:t>
            </a:r>
            <a:endParaRPr kumimoji="0" lang="ar-JO" sz="1500" b="0" i="0" u="none" strike="noStrike" kern="1200" cap="none" spc="0" normalizeH="0" baseline="0" noProof="0" dirty="0">
              <a:ln>
                <a:noFill/>
              </a:ln>
              <a:solidFill>
                <a:srgbClr val="333333"/>
              </a:solidFill>
              <a:effectLst/>
              <a:uLnTx/>
              <a:uFillTx/>
              <a:latin typeface="Trebuchet MS" panose="020B0603020202020204" pitchFamily="34" charset="0"/>
              <a:ea typeface="+mn-ea"/>
              <a:cs typeface="Alexandria" pitchFamily="2" charset="-78"/>
            </a:endParaRPr>
          </a:p>
        </p:txBody>
      </p:sp>
      <p:pic>
        <p:nvPicPr>
          <p:cNvPr id="9" name="Graphic 21">
            <a:extLst>
              <a:ext uri="{FF2B5EF4-FFF2-40B4-BE49-F238E27FC236}">
                <a16:creationId xmlns:a16="http://schemas.microsoft.com/office/drawing/2014/main" id="{ED133651-B1D8-DB12-DD70-9032522EFF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1644" y="-106082"/>
            <a:ext cx="2305141" cy="1076343"/>
          </a:xfrm>
          <a:prstGeom prst="rect">
            <a:avLst/>
          </a:prstGeom>
        </p:spPr>
      </p:pic>
      <p:sp>
        <p:nvSpPr>
          <p:cNvPr id="2" name="TextBox 1">
            <a:extLst>
              <a:ext uri="{FF2B5EF4-FFF2-40B4-BE49-F238E27FC236}">
                <a16:creationId xmlns:a16="http://schemas.microsoft.com/office/drawing/2014/main" id="{40B4CD8D-8E68-3476-8820-A6105906E76C}"/>
              </a:ext>
            </a:extLst>
          </p:cNvPr>
          <p:cNvSpPr txBox="1"/>
          <p:nvPr/>
        </p:nvSpPr>
        <p:spPr>
          <a:xfrm>
            <a:off x="191386" y="6673334"/>
            <a:ext cx="3357937"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https://www.odabasham.net</a:t>
            </a:r>
          </a:p>
        </p:txBody>
      </p:sp>
    </p:spTree>
    <p:extLst>
      <p:ext uri="{BB962C8B-B14F-4D97-AF65-F5344CB8AC3E}">
        <p14:creationId xmlns:p14="http://schemas.microsoft.com/office/powerpoint/2010/main" val="3311708735"/>
      </p:ext>
    </p:extLst>
  </p:cSld>
  <p:clrMapOvr>
    <a:masterClrMapping/>
  </p:clrMapOvr>
  <mc:AlternateContent xmlns:mc="http://schemas.openxmlformats.org/markup-compatibility/2006" xmlns:p14="http://schemas.microsoft.com/office/powerpoint/2010/main">
    <mc:Choice Requires="p14">
      <p:transition spd="slow" p14:dur="1200" advTm="83001">
        <p14:prism/>
      </p:transition>
    </mc:Choice>
    <mc:Fallback xmlns="">
      <p:transition spd="slow" advTm="83001">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557081" y="213616"/>
            <a:ext cx="308543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نظريات الابتكار</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7" name="TextBox 6">
            <a:extLst>
              <a:ext uri="{FF2B5EF4-FFF2-40B4-BE49-F238E27FC236}">
                <a16:creationId xmlns:a16="http://schemas.microsoft.com/office/drawing/2014/main" id="{B7699147-656C-B838-0A7E-C879D9CA1820}"/>
              </a:ext>
            </a:extLst>
          </p:cNvPr>
          <p:cNvSpPr txBox="1"/>
          <p:nvPr/>
        </p:nvSpPr>
        <p:spPr>
          <a:xfrm>
            <a:off x="3880883" y="948690"/>
            <a:ext cx="8265751" cy="55861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Alexandria" pitchFamily="2" charset="-78"/>
              </a:rPr>
              <a:t>نظرية النصفين الكرويين :</a:t>
            </a:r>
            <a:endParaRPr kumimoji="0" lang="ar-AE" sz="17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700" b="1" i="0" u="none" strike="noStrike" kern="1200" cap="none" spc="0" normalizeH="0" baseline="0" noProof="0" dirty="0">
              <a:ln>
                <a:noFill/>
              </a:ln>
              <a:solidFill>
                <a:prstClr val="black"/>
              </a:solidFill>
              <a:effectLst/>
              <a:uLnTx/>
              <a:uFillTx/>
              <a:latin typeface="Trebuchet MS" panose="020B0603020202020204" pitchFamily="34" charset="0"/>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تعـدّ هـذه النظريـة مـن النظريـات العلميـة التجريبيـة ،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قـام العـالم (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روجـر سـبيري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وفريـق مـن البـاحثين بـإجراء مجموعة مـن العمليـات الجراحيـة جعلـت مـن دراسـة كـل مـن نـصفي الـدماغ أمـرا ممكنـا فالفـرق الـوظيفي بـين نـصفي الـدماغ حقيقـة ماثلـة وهـذه الحقيقـة تمنحـه مرونـة وقـدرة علـى أداء مهامـه بشكل مذهل .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كـلا النـصفين يـستقبلان المعلومـات نفـسها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وعنـدما يقـدم البـاحثون معلومـات لأحـد النـصفين فـإن ذلـك يمكـنهم مـن التعـرف الفـروق بـين وظائفهمـا كـل علـى حـدة ونتيجـة لهذا الأكتشاف منح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روجر سبيري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جائزة نوبل عام ١٩٨١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فقد بيّن أن: </a:t>
            </a:r>
            <a:r>
              <a:rPr kumimoji="0" lang="ar-JO" sz="17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الجانـــب الأيمـــن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فيتميز  بأنه إبداعي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يـــتم فيـــه تجميـــع الأجـــزاء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المنفصلة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لتصنيع الكليـــات فهـــو تركيبـــي يعـــالج المعلومــات بــالتوازي فيبحــث عــن الأنمــاط وينــشئها ويتعــرف علــى العلاقـات بـين الأجـزاء المنفـصلة وهـو أكثـر مـا</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يكون فـاعلا فـي الأمـور ذات الطبيعـة البصرية والمكانية كما في الرسم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والفنون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والموسيقى.</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وسمات من يكون لديهم هذا النصف أكثر فاعلية من الأيـسر يفضلون التعلم الكلي على الجزئي ويحبون نظام القراءة الكلي والـصور والرســم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والألوان والفنون.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أما </a:t>
            </a:r>
            <a:r>
              <a:rPr kumimoji="0" lang="ar-JO" sz="17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a:t>
            </a:r>
            <a:r>
              <a:rPr kumimoji="0" lang="ar-AE" sz="17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جانب</a:t>
            </a:r>
            <a:r>
              <a:rPr kumimoji="0" lang="ar-JO" sz="17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الأيسر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فيتميز بأنه تحليلي </a:t>
            </a:r>
            <a:r>
              <a:rPr kumimoji="0" lang="ar-AE"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ومنطقي </a:t>
            </a:r>
            <a:r>
              <a:rPr kumimoji="0" lang="ar-JO" sz="17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ويخـتص بمعالجـة المعلومـات مـن خـلال ربـط الأجزاء بالكل بشكل خطي تتابعي وهذا أكثـر مـا يكـون فاعليـة فـي معالجـة المعلومـات اللفظية وترميز اللغة وفك رموزهـا ويفــضلون الــتعلم مــن الجــزء علــى الــتعلم مــن الكــل ويفــضلون نظــام القــراءة الــصوتي ويحبــون الكلمــات والرمــوز والحــروف ، ويرغبــون فــي جمــع معلومــات متــصلة بــالواقع ويفــضلون التعليمــات المتصلة والمنظمة ويركزون أكثر على الخبرة الداخلية .</a:t>
            </a:r>
            <a:endParaRPr kumimoji="0" lang="ar-JO" sz="17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Alexandria" pitchFamily="2" charset="-78"/>
            </a:endParaRPr>
          </a:p>
        </p:txBody>
      </p:sp>
      <p:pic>
        <p:nvPicPr>
          <p:cNvPr id="4" name="Graphic 21">
            <a:extLst>
              <a:ext uri="{FF2B5EF4-FFF2-40B4-BE49-F238E27FC236}">
                <a16:creationId xmlns:a16="http://schemas.microsoft.com/office/drawing/2014/main" id="{98776CC8-A07C-3B3E-E484-F159ED30F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0287"/>
            <a:ext cx="2305141" cy="1076343"/>
          </a:xfrm>
          <a:prstGeom prst="rect">
            <a:avLst/>
          </a:prstGeom>
        </p:spPr>
      </p:pic>
      <p:sp>
        <p:nvSpPr>
          <p:cNvPr id="2" name="Rectangle 1">
            <a:extLst>
              <a:ext uri="{FF2B5EF4-FFF2-40B4-BE49-F238E27FC236}">
                <a16:creationId xmlns:a16="http://schemas.microsoft.com/office/drawing/2014/main" id="{03F3EAAD-54A9-9B67-037C-A527C40F3DBC}"/>
              </a:ext>
            </a:extLst>
          </p:cNvPr>
          <p:cNvSpPr/>
          <p:nvPr/>
        </p:nvSpPr>
        <p:spPr>
          <a:xfrm>
            <a:off x="681350" y="39562"/>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5" name="TextBox 4">
            <a:extLst>
              <a:ext uri="{FF2B5EF4-FFF2-40B4-BE49-F238E27FC236}">
                <a16:creationId xmlns:a16="http://schemas.microsoft.com/office/drawing/2014/main" id="{FF3EACDA-67AB-91AD-52A7-782A15A1D173}"/>
              </a:ext>
            </a:extLst>
          </p:cNvPr>
          <p:cNvSpPr txBox="1"/>
          <p:nvPr/>
        </p:nvSpPr>
        <p:spPr>
          <a:xfrm>
            <a:off x="569687" y="157705"/>
            <a:ext cx="116308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pic>
        <p:nvPicPr>
          <p:cNvPr id="8" name="Picture 7">
            <a:extLst>
              <a:ext uri="{FF2B5EF4-FFF2-40B4-BE49-F238E27FC236}">
                <a16:creationId xmlns:a16="http://schemas.microsoft.com/office/drawing/2014/main" id="{EA2CB3B7-F430-1BEE-1DE9-9366FCC682C9}"/>
              </a:ext>
            </a:extLst>
          </p:cNvPr>
          <p:cNvPicPr>
            <a:picLocks noChangeAspect="1"/>
          </p:cNvPicPr>
          <p:nvPr/>
        </p:nvPicPr>
        <p:blipFill>
          <a:blip r:embed="rId3"/>
          <a:stretch>
            <a:fillRect/>
          </a:stretch>
        </p:blipFill>
        <p:spPr>
          <a:xfrm>
            <a:off x="0" y="1262608"/>
            <a:ext cx="3880883" cy="5437687"/>
          </a:xfrm>
          <a:prstGeom prst="rect">
            <a:avLst/>
          </a:prstGeom>
        </p:spPr>
      </p:pic>
    </p:spTree>
    <p:extLst>
      <p:ext uri="{BB962C8B-B14F-4D97-AF65-F5344CB8AC3E}">
        <p14:creationId xmlns:p14="http://schemas.microsoft.com/office/powerpoint/2010/main" val="412042019"/>
      </p:ext>
    </p:extLst>
  </p:cSld>
  <p:clrMapOvr>
    <a:masterClrMapping/>
  </p:clrMapOvr>
  <mc:AlternateContent xmlns:mc="http://schemas.openxmlformats.org/markup-compatibility/2006" xmlns:p14="http://schemas.microsoft.com/office/powerpoint/2010/main">
    <mc:Choice Requires="p14">
      <p:transition spd="slow" p14:dur="1200" advTm="161242">
        <p14:prism/>
      </p:transition>
    </mc:Choice>
    <mc:Fallback xmlns="">
      <p:transition spd="slow" advTm="161242">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136065" y="313222"/>
            <a:ext cx="31066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نظريات الابتكار</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7" name="TextBox 6">
            <a:extLst>
              <a:ext uri="{FF2B5EF4-FFF2-40B4-BE49-F238E27FC236}">
                <a16:creationId xmlns:a16="http://schemas.microsoft.com/office/drawing/2014/main" id="{B7699147-656C-B838-0A7E-C879D9CA1820}"/>
              </a:ext>
            </a:extLst>
          </p:cNvPr>
          <p:cNvSpPr txBox="1"/>
          <p:nvPr/>
        </p:nvSpPr>
        <p:spPr>
          <a:xfrm>
            <a:off x="180753" y="1052052"/>
            <a:ext cx="12011247" cy="572393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الدماغ الكلي (الأنموذج الرباعي)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قدّم العالم (تيد هيرمان) مفهوما آخـر لفهـم وظـائف الـدماغ مـن خـلال نظريـة الـدماغ الكلـّـي والتــي تــسمى أحيانــا (الأنمــوذج الربــاعي)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حيث أن التعلم وفقا لهذه النظرية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هـــو نقـــل فعـــال للمعرفـــة والمعلومـــات المرتبطـــة بأهـــداف الأداء ويتــضمّن تزويــد المتعلمــين بطريقــة منظّمــة لتطــوير المقــدرة التــي يحتاجونهــا علميـًّا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وصاغت افتراضات عدة هي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 الـدماغ مـصدر الـتعلم وهـو عـادة غيـر مـستغل بـشكل كـاف وأن تطبيـق نـواتج أبحاث الدماغ على مبادرات التعلم يؤدي إلى تحسينها ونجاحها بقدر كبير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أظهرت أبحاث الدماغ أن الأفراد يملكون تفضيلات مختلفة في التعلم والتفكير . </a:t>
            </a: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تــؤثّر نمــاذج تفــضيلات الــتعلّم والتفكيــر علــى كيفيــة معالجــة وتخــزين </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المعلومات .</a:t>
            </a: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كل انسان يطغى عليه التفكير بأحد الأقسام الأربعة فبعض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أفراد يملكون </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أسـاليب مختلفة فـي التفكيـر وطرائـق المعرفة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فنجد أن عض الأفراد</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يميل</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ون</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أكثر </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التحليل والأرقام والمال وبعضهم إلى الابداع والتركيب و الاستراتيجيات ,وبعضهم </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الإنضباط والتنفيذ وبعضهم إلى المعاني الإنسانية والعلاقات والمشاعر. </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التعلم الفعال يستفيد من كافة العمليات العقلية للدماغ الكلي .</a:t>
            </a:r>
            <a:endParaRPr kumimoji="0" lang="ar-JO" sz="1800" b="0" i="0" u="none" strike="noStrike" kern="1200" cap="none" spc="0" normalizeH="0" baseline="0" noProof="0" dirty="0">
              <a:ln>
                <a:noFill/>
              </a:ln>
              <a:solidFill>
                <a:prstClr val="black"/>
              </a:solidFill>
              <a:effectLst/>
              <a:uLnTx/>
              <a:uFillTx/>
              <a:latin typeface="Trebuchet MS" panose="020B0603020202020204" pitchFamily="34" charset="0"/>
              <a:ea typeface="+mn-ea"/>
              <a:cs typeface="Alexandria" pitchFamily="2" charset="-78"/>
            </a:endParaRPr>
          </a:p>
        </p:txBody>
      </p:sp>
      <p:pic>
        <p:nvPicPr>
          <p:cNvPr id="5" name="Graphic 21">
            <a:extLst>
              <a:ext uri="{FF2B5EF4-FFF2-40B4-BE49-F238E27FC236}">
                <a16:creationId xmlns:a16="http://schemas.microsoft.com/office/drawing/2014/main" id="{893B24FF-B232-32D7-6326-364A80084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6" name="Rectangle 5">
            <a:extLst>
              <a:ext uri="{FF2B5EF4-FFF2-40B4-BE49-F238E27FC236}">
                <a16:creationId xmlns:a16="http://schemas.microsoft.com/office/drawing/2014/main" id="{153B9275-6433-A1A7-D775-6409F5EC45EF}"/>
              </a:ext>
            </a:extLst>
          </p:cNvPr>
          <p:cNvSpPr/>
          <p:nvPr/>
        </p:nvSpPr>
        <p:spPr>
          <a:xfrm>
            <a:off x="904634" y="72547"/>
            <a:ext cx="939758"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8" name="TextBox 7">
            <a:extLst>
              <a:ext uri="{FF2B5EF4-FFF2-40B4-BE49-F238E27FC236}">
                <a16:creationId xmlns:a16="http://schemas.microsoft.com/office/drawing/2014/main" id="{D1070649-F78A-2C86-BD62-50168807CC75}"/>
              </a:ext>
            </a:extLst>
          </p:cNvPr>
          <p:cNvSpPr txBox="1"/>
          <p:nvPr/>
        </p:nvSpPr>
        <p:spPr>
          <a:xfrm>
            <a:off x="792971" y="157704"/>
            <a:ext cx="116308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pic>
        <p:nvPicPr>
          <p:cNvPr id="11" name="Picture 10">
            <a:extLst>
              <a:ext uri="{FF2B5EF4-FFF2-40B4-BE49-F238E27FC236}">
                <a16:creationId xmlns:a16="http://schemas.microsoft.com/office/drawing/2014/main" id="{3AEC306C-A1F7-DDB6-9138-B186094DE272}"/>
              </a:ext>
            </a:extLst>
          </p:cNvPr>
          <p:cNvPicPr>
            <a:picLocks noChangeAspect="1"/>
          </p:cNvPicPr>
          <p:nvPr/>
        </p:nvPicPr>
        <p:blipFill>
          <a:blip r:embed="rId3"/>
          <a:stretch>
            <a:fillRect/>
          </a:stretch>
        </p:blipFill>
        <p:spPr>
          <a:xfrm>
            <a:off x="0" y="3198519"/>
            <a:ext cx="3604437" cy="3659481"/>
          </a:xfrm>
          <a:prstGeom prst="rect">
            <a:avLst/>
          </a:prstGeom>
        </p:spPr>
      </p:pic>
    </p:spTree>
    <p:extLst>
      <p:ext uri="{BB962C8B-B14F-4D97-AF65-F5344CB8AC3E}">
        <p14:creationId xmlns:p14="http://schemas.microsoft.com/office/powerpoint/2010/main" val="4240500584"/>
      </p:ext>
    </p:extLst>
  </p:cSld>
  <p:clrMapOvr>
    <a:masterClrMapping/>
  </p:clrMapOvr>
  <mc:AlternateContent xmlns:mc="http://schemas.openxmlformats.org/markup-compatibility/2006" xmlns:p14="http://schemas.microsoft.com/office/powerpoint/2010/main">
    <mc:Choice Requires="p14">
      <p:transition spd="slow" p14:dur="1200" advTm="85224">
        <p14:prism/>
      </p:transition>
    </mc:Choice>
    <mc:Fallback xmlns="">
      <p:transition spd="slow" advTm="85224">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299" y="1241994"/>
            <a:ext cx="11899794" cy="5348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865181" y="366032"/>
            <a:ext cx="128173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effectLst/>
                <a:uLnTx/>
                <a:uFillTx/>
                <a:latin typeface="Alexandria" pitchFamily="2" charset="-78"/>
                <a:ea typeface="+mn-ea"/>
                <a:cs typeface="Alexandria" pitchFamily="2" charset="-78"/>
                <a:sym typeface="Arial"/>
              </a:rPr>
              <a:t>خاتمة</a:t>
            </a:r>
          </a:p>
        </p:txBody>
      </p:sp>
      <p:sp>
        <p:nvSpPr>
          <p:cNvPr id="5" name="Rectangle 4">
            <a:extLst>
              <a:ext uri="{FF2B5EF4-FFF2-40B4-BE49-F238E27FC236}">
                <a16:creationId xmlns:a16="http://schemas.microsoft.com/office/drawing/2014/main" id="{3985EAE6-BFA6-766D-A032-077E4DCB399E}"/>
              </a:ext>
            </a:extLst>
          </p:cNvPr>
          <p:cNvSpPr/>
          <p:nvPr/>
        </p:nvSpPr>
        <p:spPr>
          <a:xfrm>
            <a:off x="936531" y="297682"/>
            <a:ext cx="1030491" cy="816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13398"/>
            <a:ext cx="12056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2</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9" name="TextBox 8">
            <a:extLst>
              <a:ext uri="{FF2B5EF4-FFF2-40B4-BE49-F238E27FC236}">
                <a16:creationId xmlns:a16="http://schemas.microsoft.com/office/drawing/2014/main" id="{259E29F5-6B2C-2A69-5026-FF475031AC36}"/>
              </a:ext>
            </a:extLst>
          </p:cNvPr>
          <p:cNvSpPr txBox="1"/>
          <p:nvPr/>
        </p:nvSpPr>
        <p:spPr>
          <a:xfrm>
            <a:off x="121299" y="1046438"/>
            <a:ext cx="11899794" cy="646331"/>
          </a:xfrm>
          <a:prstGeom prst="rect">
            <a:avLst/>
          </a:prstGeom>
          <a:noFill/>
        </p:spPr>
        <p:txBody>
          <a:bodyPr wrap="square">
            <a:spAutoFit/>
          </a:bodyPr>
          <a:lstStyle/>
          <a:p>
            <a:pPr algn="r"/>
            <a:endParaRPr lang="ar-JO" dirty="0">
              <a:latin typeface="Alexandria" pitchFamily="2" charset="-78"/>
              <a:cs typeface="Alexandria" pitchFamily="2" charset="-78"/>
            </a:endParaRPr>
          </a:p>
          <a:p>
            <a:pPr algn="r"/>
            <a:endParaRPr lang="ar-JO"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AF67519-5D6B-301A-7C05-B90FFA2E776A}"/>
              </a:ext>
            </a:extLst>
          </p:cNvPr>
          <p:cNvSpPr txBox="1"/>
          <p:nvPr/>
        </p:nvSpPr>
        <p:spPr>
          <a:xfrm>
            <a:off x="436570" y="1296593"/>
            <a:ext cx="11318859" cy="4615944"/>
          </a:xfrm>
          <a:prstGeom prst="rect">
            <a:avLst/>
          </a:prstGeom>
          <a:noFill/>
        </p:spPr>
        <p:txBody>
          <a:bodyPr wrap="square">
            <a:spAutoFit/>
          </a:bodyPr>
          <a:lstStyle/>
          <a:p>
            <a:pPr algn="just" rtl="1">
              <a:lnSpc>
                <a:spcPct val="150000"/>
              </a:lnSpc>
            </a:pPr>
            <a:br>
              <a:rPr lang="ar-JO" dirty="0">
                <a:latin typeface="Alexandria" pitchFamily="2" charset="-78"/>
                <a:cs typeface="Alexandria" pitchFamily="2" charset="-78"/>
              </a:rPr>
            </a:br>
            <a:r>
              <a:rPr lang="ar-JO" b="0" i="0" dirty="0">
                <a:solidFill>
                  <a:srgbClr val="1F1F1F"/>
                </a:solidFill>
                <a:effectLst/>
                <a:latin typeface="Cairo"/>
                <a:cs typeface="Alexandria" pitchFamily="2" charset="-78"/>
              </a:rPr>
              <a:t>     يتضح مما سبق </a:t>
            </a:r>
            <a:r>
              <a:rPr lang="ar-JO" b="1" i="0" dirty="0">
                <a:solidFill>
                  <a:srgbClr val="1F1F1F"/>
                </a:solidFill>
                <a:effectLst/>
                <a:latin typeface="Cairo"/>
                <a:cs typeface="Alexandria" pitchFamily="2" charset="-78"/>
              </a:rPr>
              <a:t>عدم وجود تفسير واحد شامل للإبداع</a:t>
            </a:r>
            <a:r>
              <a:rPr lang="ar-JO" b="0" i="0" dirty="0">
                <a:solidFill>
                  <a:srgbClr val="1F1F1F"/>
                </a:solidFill>
                <a:effectLst/>
                <a:latin typeface="Cairo"/>
                <a:cs typeface="Alexandria" pitchFamily="2" charset="-78"/>
              </a:rPr>
              <a:t> </a:t>
            </a:r>
            <a:r>
              <a:rPr lang="ar-AE" b="0" i="0" dirty="0">
                <a:solidFill>
                  <a:srgbClr val="1F1F1F"/>
                </a:solidFill>
                <a:effectLst/>
                <a:latin typeface="Cairo"/>
                <a:cs typeface="Alexandria" pitchFamily="2" charset="-78"/>
              </a:rPr>
              <a:t>و</a:t>
            </a:r>
            <a:r>
              <a:rPr lang="ar-JO" b="0" i="0" dirty="0">
                <a:solidFill>
                  <a:srgbClr val="1F1F1F"/>
                </a:solidFill>
                <a:effectLst/>
                <a:latin typeface="Cairo"/>
                <a:cs typeface="Alexandria" pitchFamily="2" charset="-78"/>
              </a:rPr>
              <a:t>ذلك يرجع أساسًا إلى أن الإبداع ظاهرة متعددة الأبعاد،</a:t>
            </a:r>
            <a:r>
              <a:rPr lang="ar-JO" b="0" i="0" dirty="0">
                <a:solidFill>
                  <a:srgbClr val="333333"/>
                </a:solidFill>
                <a:effectLst/>
                <a:latin typeface="Alexandria" pitchFamily="2" charset="-78"/>
                <a:cs typeface="Alexandria" pitchFamily="2" charset="-78"/>
              </a:rPr>
              <a:t> لذا نلاحظ أن ثمة تباينا واختلافًا في الآراء والنظريات التي وضعت لتفسير الإبداع والابتكار، </a:t>
            </a:r>
            <a:r>
              <a:rPr lang="ar-AE" b="0" i="0" dirty="0">
                <a:solidFill>
                  <a:srgbClr val="333333"/>
                </a:solidFill>
                <a:effectLst/>
                <a:latin typeface="Alexandria" pitchFamily="2" charset="-78"/>
                <a:cs typeface="Alexandria" pitchFamily="2" charset="-78"/>
              </a:rPr>
              <a:t>كما </a:t>
            </a:r>
            <a:r>
              <a:rPr lang="ar-JO" b="0" i="0" dirty="0">
                <a:solidFill>
                  <a:srgbClr val="333333"/>
                </a:solidFill>
                <a:effectLst/>
                <a:latin typeface="Alexandria" pitchFamily="2" charset="-78"/>
                <a:cs typeface="Alexandria" pitchFamily="2" charset="-78"/>
              </a:rPr>
              <a:t>نجد أن هنالك قصوراً في كل تفسير وانعدام التفسير الكامل الصحيح</a:t>
            </a:r>
            <a:r>
              <a:rPr lang="ar-JO" dirty="0">
                <a:solidFill>
                  <a:srgbClr val="333333"/>
                </a:solidFill>
                <a:latin typeface="Alexandria" pitchFamily="2" charset="-78"/>
                <a:cs typeface="Alexandria" pitchFamily="2" charset="-78"/>
              </a:rPr>
              <a:t>، </a:t>
            </a:r>
            <a:r>
              <a:rPr lang="ar-JO" b="0" i="0" dirty="0">
                <a:solidFill>
                  <a:srgbClr val="333333"/>
                </a:solidFill>
                <a:effectLst/>
                <a:latin typeface="Alexandria" pitchFamily="2" charset="-78"/>
                <a:cs typeface="Alexandria" pitchFamily="2" charset="-78"/>
              </a:rPr>
              <a:t>فاستقراء عناصر العملية الإبداعية أو وصف مراحلها لا يعني تفسيراً لها، بل الأمر متعلق بمعرفة الدوافع والعلل الكامنة في أساس الجهد الإبداعي الذي </a:t>
            </a:r>
            <a:r>
              <a:rPr lang="ar-JO" dirty="0">
                <a:solidFill>
                  <a:srgbClr val="333333"/>
                </a:solidFill>
                <a:latin typeface="Alexandria" pitchFamily="2" charset="-78"/>
                <a:cs typeface="Alexandria" pitchFamily="2" charset="-78"/>
              </a:rPr>
              <a:t>ي</a:t>
            </a:r>
            <a:r>
              <a:rPr lang="ar-JO" b="0" i="0" dirty="0">
                <a:solidFill>
                  <a:srgbClr val="333333"/>
                </a:solidFill>
                <a:effectLst/>
                <a:latin typeface="Alexandria" pitchFamily="2" charset="-78"/>
                <a:cs typeface="Alexandria" pitchFamily="2" charset="-78"/>
              </a:rPr>
              <a:t>دفع بعض الناس إلى الإبداع</a:t>
            </a:r>
            <a:r>
              <a:rPr lang="ar-AE" b="0" i="0" dirty="0">
                <a:solidFill>
                  <a:srgbClr val="333333"/>
                </a:solidFill>
                <a:effectLst/>
                <a:latin typeface="Alexandria" pitchFamily="2" charset="-78"/>
                <a:cs typeface="Alexandria" pitchFamily="2" charset="-78"/>
              </a:rPr>
              <a:t>،</a:t>
            </a:r>
            <a:r>
              <a:rPr lang="ar-JO" b="0" i="0" dirty="0">
                <a:solidFill>
                  <a:srgbClr val="333333"/>
                </a:solidFill>
                <a:effectLst/>
                <a:latin typeface="Alexandria" pitchFamily="2" charset="-78"/>
                <a:cs typeface="Alexandria" pitchFamily="2" charset="-78"/>
              </a:rPr>
              <a:t> وبناء عليه فقد  تباينت آراء المعنيين في تفسير الظاهرة الإبداعية .</a:t>
            </a:r>
            <a:endParaRPr lang="ar-JO" dirty="0">
              <a:solidFill>
                <a:srgbClr val="333333"/>
              </a:solidFill>
              <a:latin typeface="Alexandria" pitchFamily="2" charset="-78"/>
              <a:cs typeface="Alexandria" pitchFamily="2" charset="-78"/>
            </a:endParaRPr>
          </a:p>
          <a:p>
            <a:pPr algn="just" rtl="1">
              <a:lnSpc>
                <a:spcPct val="150000"/>
              </a:lnSpc>
            </a:pPr>
            <a:r>
              <a:rPr lang="ar-JO" b="0" i="0" dirty="0">
                <a:solidFill>
                  <a:srgbClr val="1F1F1F"/>
                </a:solidFill>
                <a:effectLst/>
                <a:latin typeface="Cairo"/>
                <a:cs typeface="Alexandria" pitchFamily="2" charset="-78"/>
              </a:rPr>
              <a:t> حيث تشمل دراسات الإبداع الفرد المبدع وخصائصه وسماته كالاستقلالية وحب المخاطرة والانفتاح العقلي، كما تشمل العملية الإبداعية وهي الأدوات العقلية التي يوظفها الشخص المبدع للوصول للفكرة أو المنتج الإبداعي. كما يشمل الإبداع دراسة المنتج الإبداعي وكيفية تشكله والبيئة المحفزة للإبداع. إضافة إلى تعدد جوانب الإبداع، وبناءً على ذلك، ركزت بعض النظريات على العملية الإبداعية كالنظرية المعرفية، وركزت أخرى على الشخص المبدع والظروف المحيطة به كالنظرية النمائية. كما اهتمت بعض النظريات بالمنتج الإبداعي كنظريات النظم. </a:t>
            </a:r>
            <a:endParaRPr lang="ar-JO"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3ED897C2-CA8F-31D9-95D3-99788EF67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2775749189"/>
      </p:ext>
    </p:extLst>
  </p:cSld>
  <p:clrMapOvr>
    <a:masterClrMapping/>
  </p:clrMapOvr>
  <mc:AlternateContent xmlns:mc="http://schemas.openxmlformats.org/markup-compatibility/2006" xmlns:p14="http://schemas.microsoft.com/office/powerpoint/2010/main">
    <mc:Choice Requires="p14">
      <p:transition spd="slow" p14:dur="1200" advTm="135191">
        <p14:prism/>
      </p:transition>
    </mc:Choice>
    <mc:Fallback xmlns="">
      <p:transition spd="slow" advTm="135191">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0" y="-43542"/>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59750" y="2854918"/>
            <a:ext cx="2934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dirty="0">
                <a:solidFill>
                  <a:srgbClr val="00B0F0"/>
                </a:solidFill>
                <a:latin typeface="Alexandria" pitchFamily="2" charset="-78"/>
                <a:cs typeface="Alexandria" pitchFamily="2" charset="-78"/>
              </a:rPr>
              <a:t>ملخص المحاضرة</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5195829"/>
      </p:ext>
    </p:extLst>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88341-5EAC-514B-0C8F-40FB7C0545AB}"/>
              </a:ext>
            </a:extLst>
          </p:cNvPr>
          <p:cNvSpPr>
            <a:spLocks noGrp="1"/>
          </p:cNvSpPr>
          <p:nvPr>
            <p:ph type="title"/>
          </p:nvPr>
        </p:nvSpPr>
        <p:spPr>
          <a:xfrm>
            <a:off x="703117" y="17101"/>
            <a:ext cx="3879515" cy="1325563"/>
          </a:xfrm>
        </p:spPr>
        <p:txBody>
          <a:bodyPr>
            <a:normAutofit/>
          </a:bodyPr>
          <a:lstStyle/>
          <a:p>
            <a:r>
              <a:rPr lang="en-GB" sz="2400" b="1" dirty="0">
                <a:latin typeface="Alexandria" pitchFamily="2" charset="-78"/>
                <a:cs typeface="Alexandria" pitchFamily="2" charset="-78"/>
              </a:rPr>
              <a:t>References</a:t>
            </a:r>
            <a:endParaRPr lang="ar-JO" sz="24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A8A70BDA-E066-A76C-6E69-6F1D57A8F144}"/>
              </a:ext>
            </a:extLst>
          </p:cNvPr>
          <p:cNvSpPr txBox="1"/>
          <p:nvPr/>
        </p:nvSpPr>
        <p:spPr>
          <a:xfrm>
            <a:off x="532533" y="1956352"/>
            <a:ext cx="7427645" cy="369332"/>
          </a:xfrm>
          <a:prstGeom prst="rect">
            <a:avLst/>
          </a:prstGeom>
          <a:noFill/>
        </p:spPr>
        <p:txBody>
          <a:bodyPr wrap="square">
            <a:spAutoFit/>
          </a:bodyPr>
          <a:lstStyle/>
          <a:p>
            <a:r>
              <a:rPr lang="en-GB" dirty="0">
                <a:latin typeface="Alexandria" pitchFamily="2" charset="-78"/>
                <a:cs typeface="Alexandria" pitchFamily="2" charset="-78"/>
              </a:rPr>
              <a:t>https://www.dralabbasi.com/publications-ar/2017/10/23/-</a:t>
            </a:r>
            <a:endParaRPr lang="ar-JO"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443AA2C-A351-5F4D-E582-8E474252797E}"/>
              </a:ext>
            </a:extLst>
          </p:cNvPr>
          <p:cNvSpPr txBox="1"/>
          <p:nvPr/>
        </p:nvSpPr>
        <p:spPr>
          <a:xfrm>
            <a:off x="532534" y="3100568"/>
            <a:ext cx="9862368" cy="369332"/>
          </a:xfrm>
          <a:prstGeom prst="rect">
            <a:avLst/>
          </a:prstGeom>
          <a:noFill/>
        </p:spPr>
        <p:txBody>
          <a:bodyPr wrap="square">
            <a:spAutoFit/>
          </a:bodyPr>
          <a:lstStyle/>
          <a:p>
            <a:r>
              <a:rPr lang="en-GB" dirty="0">
                <a:latin typeface="Alexandria" pitchFamily="2" charset="-78"/>
                <a:cs typeface="Alexandria" pitchFamily="2" charset="-78"/>
              </a:rPr>
              <a:t>https://arabpsycho.blogspot.com/2011/04/blog-post_9369.html</a:t>
            </a:r>
            <a:endParaRPr lang="ar-JO"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C92DD8BC-6F89-DF4E-3FB9-920249394EA1}"/>
              </a:ext>
            </a:extLst>
          </p:cNvPr>
          <p:cNvSpPr txBox="1"/>
          <p:nvPr/>
        </p:nvSpPr>
        <p:spPr>
          <a:xfrm>
            <a:off x="460664" y="3826453"/>
            <a:ext cx="8679306" cy="369332"/>
          </a:xfrm>
          <a:prstGeom prst="rect">
            <a:avLst/>
          </a:prstGeom>
          <a:noFill/>
        </p:spPr>
        <p:txBody>
          <a:bodyPr wrap="square">
            <a:spAutoFit/>
          </a:bodyPr>
          <a:lstStyle/>
          <a:p>
            <a:r>
              <a:rPr lang="en-GB" dirty="0">
                <a:latin typeface="Alexandria" pitchFamily="2" charset="-78"/>
                <a:cs typeface="Alexandria" pitchFamily="2" charset="-78"/>
              </a:rPr>
              <a:t>https://www.uobabylon.edu.iq/eprints/publication_10_16234_464.pdf</a:t>
            </a:r>
            <a:endParaRPr lang="ar-JO"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C01A3E1C-2D4A-0663-A889-A8BED13946E8}"/>
              </a:ext>
            </a:extLst>
          </p:cNvPr>
          <p:cNvSpPr txBox="1"/>
          <p:nvPr/>
        </p:nvSpPr>
        <p:spPr>
          <a:xfrm>
            <a:off x="532533" y="4576934"/>
            <a:ext cx="7427645" cy="369332"/>
          </a:xfrm>
          <a:prstGeom prst="rect">
            <a:avLst/>
          </a:prstGeom>
          <a:noFill/>
        </p:spPr>
        <p:txBody>
          <a:bodyPr wrap="square">
            <a:spAutoFit/>
          </a:bodyPr>
          <a:lstStyle/>
          <a:p>
            <a:r>
              <a:rPr lang="en-GB" dirty="0">
                <a:latin typeface="Alexandria" pitchFamily="2" charset="-78"/>
                <a:cs typeface="Alexandria" pitchFamily="2" charset="-78"/>
              </a:rPr>
              <a:t>https://www.alnaked-aliraqi.net/article/27861.php</a:t>
            </a:r>
            <a:endParaRPr lang="ar-JO"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D9A7BFD7-F294-D746-B642-B629A41356DE}"/>
              </a:ext>
            </a:extLst>
          </p:cNvPr>
          <p:cNvSpPr txBox="1"/>
          <p:nvPr/>
        </p:nvSpPr>
        <p:spPr>
          <a:xfrm>
            <a:off x="532533" y="5327415"/>
            <a:ext cx="7427645" cy="369332"/>
          </a:xfrm>
          <a:prstGeom prst="rect">
            <a:avLst/>
          </a:prstGeom>
          <a:noFill/>
        </p:spPr>
        <p:txBody>
          <a:bodyPr wrap="square">
            <a:spAutoFit/>
          </a:bodyPr>
          <a:lstStyle/>
          <a:p>
            <a:r>
              <a:rPr lang="en-GB" dirty="0">
                <a:latin typeface="Alexandria" pitchFamily="2" charset="-78"/>
                <a:cs typeface="Alexandria" pitchFamily="2" charset="-78"/>
              </a:rPr>
              <a:t>https://portal.arid.my/0/Posts/Details/</a:t>
            </a:r>
            <a:endParaRPr lang="ar-JO"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69D32039-9A3C-F83A-252F-AE385E1E4C0D}"/>
              </a:ext>
            </a:extLst>
          </p:cNvPr>
          <p:cNvSpPr txBox="1"/>
          <p:nvPr/>
        </p:nvSpPr>
        <p:spPr>
          <a:xfrm>
            <a:off x="532534" y="1342664"/>
            <a:ext cx="8912540" cy="369332"/>
          </a:xfrm>
          <a:prstGeom prst="rect">
            <a:avLst/>
          </a:prstGeom>
          <a:noFill/>
        </p:spPr>
        <p:txBody>
          <a:bodyPr wrap="square">
            <a:spAutoFit/>
          </a:bodyPr>
          <a:lstStyle/>
          <a:p>
            <a:r>
              <a:rPr lang="en-GB" dirty="0">
                <a:latin typeface="Alexandria" pitchFamily="2" charset="-78"/>
                <a:cs typeface="Alexandria" pitchFamily="2" charset="-78"/>
              </a:rPr>
              <a:t>https://www.worldscientific.com/doi/pdf/10.1142/9789813141889_0001</a:t>
            </a:r>
            <a:endParaRPr lang="ar-JO"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822A0368-6179-7DD9-24C6-92C799B325B0}"/>
              </a:ext>
            </a:extLst>
          </p:cNvPr>
          <p:cNvSpPr txBox="1"/>
          <p:nvPr/>
        </p:nvSpPr>
        <p:spPr>
          <a:xfrm>
            <a:off x="532533" y="2570040"/>
            <a:ext cx="7427645" cy="369332"/>
          </a:xfrm>
          <a:prstGeom prst="rect">
            <a:avLst/>
          </a:prstGeom>
          <a:noFill/>
        </p:spPr>
        <p:txBody>
          <a:bodyPr wrap="square">
            <a:spAutoFit/>
          </a:bodyPr>
          <a:lstStyle/>
          <a:p>
            <a:r>
              <a:rPr lang="en-GB" dirty="0">
                <a:latin typeface="Alexandria" pitchFamily="2" charset="-78"/>
                <a:cs typeface="Alexandria" pitchFamily="2" charset="-78"/>
              </a:rPr>
              <a:t>https://www.hbs.edu/ris/Publication%20Files/12-096.pdf</a:t>
            </a:r>
            <a:endParaRPr lang="ar-JO"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3E3C5CD9-3EF5-00DB-D209-1C0293FA855B}"/>
              </a:ext>
            </a:extLst>
          </p:cNvPr>
          <p:cNvSpPr txBox="1"/>
          <p:nvPr/>
        </p:nvSpPr>
        <p:spPr>
          <a:xfrm>
            <a:off x="532533" y="5940910"/>
            <a:ext cx="4400974" cy="369332"/>
          </a:xfrm>
          <a:prstGeom prst="rect">
            <a:avLst/>
          </a:prstGeom>
          <a:noFill/>
        </p:spPr>
        <p:txBody>
          <a:bodyPr wrap="square">
            <a:spAutoFit/>
          </a:bodyPr>
          <a:lstStyle/>
          <a:p>
            <a:r>
              <a:rPr lang="en-US" dirty="0">
                <a:latin typeface="Alexandria" pitchFamily="2" charset="-78"/>
                <a:cs typeface="Alexandria" pitchFamily="2" charset="-78"/>
              </a:rPr>
              <a:t>https://www.odabasham.net</a:t>
            </a:r>
          </a:p>
        </p:txBody>
      </p:sp>
      <p:pic>
        <p:nvPicPr>
          <p:cNvPr id="7" name="Graphic 21">
            <a:extLst>
              <a:ext uri="{FF2B5EF4-FFF2-40B4-BE49-F238E27FC236}">
                <a16:creationId xmlns:a16="http://schemas.microsoft.com/office/drawing/2014/main" id="{6F812146-3438-716A-E653-50FD8150C8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37444255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053595" y="314546"/>
            <a:ext cx="431473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80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sym typeface="Arial"/>
              </a:rPr>
              <a:t>ريادة الأعمال والابتكار </a:t>
            </a:r>
            <a:endParaRPr kumimoji="0" lang="en-US" sz="2800" i="0" u="none" strike="noStrike" kern="1200" cap="none" spc="0" normalizeH="0" baseline="0" noProof="0" dirty="0">
              <a:ln>
                <a:noFill/>
              </a:ln>
              <a:solidFill>
                <a:prstClr val="black">
                  <a:lumMod val="95000"/>
                  <a:lumOff val="5000"/>
                </a:prstClr>
              </a:solidFill>
              <a:effectLst/>
              <a:uLnTx/>
              <a:uFillTx/>
              <a:latin typeface="Alexandria" pitchFamily="2" charset="-78"/>
              <a:ea typeface="+mn-ea"/>
              <a:cs typeface="Alexandria" pitchFamily="2" charset="-78"/>
              <a:sym typeface="Arial"/>
            </a:endParaRPr>
          </a:p>
        </p:txBody>
      </p:sp>
      <p:sp>
        <p:nvSpPr>
          <p:cNvPr id="9" name="TextBox 8">
            <a:extLst>
              <a:ext uri="{FF2B5EF4-FFF2-40B4-BE49-F238E27FC236}">
                <a16:creationId xmlns:a16="http://schemas.microsoft.com/office/drawing/2014/main" id="{B53D2154-553A-52C2-83C0-8EADC32B0350}"/>
              </a:ext>
            </a:extLst>
          </p:cNvPr>
          <p:cNvSpPr txBox="1"/>
          <p:nvPr/>
        </p:nvSpPr>
        <p:spPr>
          <a:xfrm>
            <a:off x="1704754" y="1272876"/>
            <a:ext cx="8963246"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الموضوع القادم: مهارات القائد المبدع والمبتكر</a:t>
            </a:r>
          </a:p>
          <a:p>
            <a:pPr marL="0" marR="0" lvl="0" indent="0" algn="ctr" defTabSz="914400" rtl="0" eaLnBrk="1" fontAlgn="auto" latinLnBrk="0" hangingPunct="1">
              <a:lnSpc>
                <a:spcPct val="100000"/>
              </a:lnSpc>
              <a:spcBef>
                <a:spcPts val="0"/>
              </a:spcBef>
              <a:spcAft>
                <a:spcPts val="0"/>
              </a:spcAft>
              <a:buClrTx/>
              <a:buSzTx/>
              <a:buFont typeface="Arial"/>
              <a:buNone/>
              <a:tabLst/>
              <a:defRPr/>
            </a:pP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15" name="TextBox 14">
            <a:extLst>
              <a:ext uri="{FF2B5EF4-FFF2-40B4-BE49-F238E27FC236}">
                <a16:creationId xmlns:a16="http://schemas.microsoft.com/office/drawing/2014/main" id="{4DD9D0DE-00B2-8BFF-E7F4-BA9B6C1E6253}"/>
              </a:ext>
            </a:extLst>
          </p:cNvPr>
          <p:cNvSpPr txBox="1"/>
          <p:nvPr/>
        </p:nvSpPr>
        <p:spPr>
          <a:xfrm>
            <a:off x="563526" y="4620016"/>
            <a:ext cx="10377377" cy="646331"/>
          </a:xfrm>
          <a:prstGeom prst="rect">
            <a:avLst/>
          </a:prstGeom>
          <a:noFill/>
        </p:spPr>
        <p:txBody>
          <a:bodyPr wrap="square">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"يشير الإبداع إلى القدرة على توليد أفكار أو مفاهيم جديدة، بينما يشير الابتكار إلى التطبيق العملي </a:t>
            </a:r>
            <a:endPar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لهذه الأفكار</a:t>
            </a:r>
          </a:p>
        </p:txBody>
      </p:sp>
      <p:sp>
        <p:nvSpPr>
          <p:cNvPr id="5" name="TextBox 4">
            <a:extLst>
              <a:ext uri="{FF2B5EF4-FFF2-40B4-BE49-F238E27FC236}">
                <a16:creationId xmlns:a16="http://schemas.microsoft.com/office/drawing/2014/main" id="{9ED61820-D36E-1353-4283-99EEE2BFF6F1}"/>
              </a:ext>
            </a:extLst>
          </p:cNvPr>
          <p:cNvSpPr txBox="1"/>
          <p:nvPr/>
        </p:nvSpPr>
        <p:spPr>
          <a:xfrm>
            <a:off x="-337652" y="6156876"/>
            <a:ext cx="3168502"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1800" i="0" u="none" strike="noStrike" kern="1200" cap="none" spc="0" normalizeH="0" baseline="0" noProof="0" dirty="0">
                <a:ln>
                  <a:noFill/>
                </a:ln>
                <a:effectLst/>
                <a:uLnTx/>
                <a:uFillTx/>
                <a:latin typeface="Alexandria" pitchFamily="2" charset="-78"/>
                <a:ea typeface="+mn-ea"/>
                <a:cs typeface="Alexandria" pitchFamily="2" charset="-78"/>
                <a:sym typeface="Arial"/>
              </a:rPr>
              <a:t>دمتم بحفظ الله ورعايته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1800" i="0" u="none" strike="noStrike" kern="1200" cap="none" spc="0" normalizeH="0" baseline="0" noProof="0" dirty="0">
                <a:ln>
                  <a:noFill/>
                </a:ln>
                <a:effectLst/>
                <a:uLnTx/>
                <a:uFillTx/>
                <a:latin typeface="Alexandria" pitchFamily="2" charset="-78"/>
                <a:ea typeface="+mn-ea"/>
                <a:cs typeface="Alexandria" pitchFamily="2" charset="-78"/>
                <a:sym typeface="Arial"/>
              </a:rPr>
              <a:t>د. وردة أبو كلوب</a:t>
            </a:r>
            <a:endParaRPr kumimoji="0" lang="en-US" sz="1800" i="0" u="none" strike="noStrike" kern="1200" cap="none" spc="0" normalizeH="0" baseline="0" noProof="0" dirty="0">
              <a:ln>
                <a:noFill/>
              </a:ln>
              <a:effectLst/>
              <a:uLnTx/>
              <a:uFillTx/>
              <a:latin typeface="Alexandria" pitchFamily="2" charset="-78"/>
              <a:ea typeface="+mn-ea"/>
              <a:cs typeface="Alexandria" pitchFamily="2" charset="-78"/>
              <a:sym typeface="Arial"/>
            </a:endParaRPr>
          </a:p>
        </p:txBody>
      </p:sp>
      <p:pic>
        <p:nvPicPr>
          <p:cNvPr id="10" name="Graphic 21">
            <a:extLst>
              <a:ext uri="{FF2B5EF4-FFF2-40B4-BE49-F238E27FC236}">
                <a16:creationId xmlns:a16="http://schemas.microsoft.com/office/drawing/2014/main" id="{BE200637-8B68-B844-928C-16C9C4EAA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6" name="TextBox 5">
            <a:extLst>
              <a:ext uri="{FF2B5EF4-FFF2-40B4-BE49-F238E27FC236}">
                <a16:creationId xmlns:a16="http://schemas.microsoft.com/office/drawing/2014/main" id="{B289FBDD-2A37-F2DE-C3A1-A2A5BE4A0F5D}"/>
              </a:ext>
            </a:extLst>
          </p:cNvPr>
          <p:cNvSpPr txBox="1"/>
          <p:nvPr/>
        </p:nvSpPr>
        <p:spPr>
          <a:xfrm>
            <a:off x="1467294" y="3011688"/>
            <a:ext cx="9473609" cy="963597"/>
          </a:xfrm>
          <a:prstGeom prst="rect">
            <a:avLst/>
          </a:prstGeom>
          <a:noFill/>
        </p:spPr>
        <p:txBody>
          <a:bodyPr wrap="square">
            <a:spAutoFit/>
          </a:bodyPr>
          <a:lstStyle/>
          <a:p>
            <a:pPr algn="l" fontAlgn="base">
              <a:lnSpc>
                <a:spcPct val="150000"/>
              </a:lnSpc>
            </a:pPr>
            <a:r>
              <a:rPr lang="en-US" sz="2000" b="1" i="0" u="none" strike="noStrike" dirty="0">
                <a:solidFill>
                  <a:srgbClr val="333333"/>
                </a:solidFill>
                <a:effectLst/>
                <a:latin typeface="Alexandria" pitchFamily="2" charset="-78"/>
                <a:cs typeface="Alexandria" pitchFamily="2" charset="-78"/>
              </a:rPr>
              <a:t>“Creativity is thinking up new things. Innovation is doing new things.” </a:t>
            </a:r>
          </a:p>
          <a:p>
            <a:pPr algn="l" fontAlgn="base">
              <a:lnSpc>
                <a:spcPct val="150000"/>
              </a:lnSpc>
            </a:pPr>
            <a:r>
              <a:rPr lang="en-US" sz="2000" b="1" i="0" u="none" strike="noStrike" dirty="0">
                <a:solidFill>
                  <a:srgbClr val="333333"/>
                </a:solidFill>
                <a:effectLst/>
                <a:latin typeface="Alexandria" pitchFamily="2" charset="-78"/>
                <a:cs typeface="Alexandria" pitchFamily="2" charset="-78"/>
              </a:rPr>
              <a:t>Theodore Levitt</a:t>
            </a:r>
          </a:p>
        </p:txBody>
      </p:sp>
    </p:spTree>
    <p:extLst>
      <p:ext uri="{BB962C8B-B14F-4D97-AF65-F5344CB8AC3E}">
        <p14:creationId xmlns:p14="http://schemas.microsoft.com/office/powerpoint/2010/main" val="3862917052"/>
      </p:ext>
    </p:extLst>
  </p:cSld>
  <p:clrMapOvr>
    <a:masterClrMapping/>
  </p:clrMapOvr>
  <mc:AlternateContent xmlns:mc="http://schemas.openxmlformats.org/markup-compatibility/2006" xmlns:p14="http://schemas.microsoft.com/office/powerpoint/2010/main">
    <mc:Choice Requires="p14">
      <p:transition spd="slow" p14:dur="4400" advTm="122323">
        <p14:honeycomb/>
      </p:transition>
    </mc:Choice>
    <mc:Fallback xmlns="">
      <p:transition spd="slow" advTm="122323">
        <p:fade/>
      </p:transition>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9EBAAA-61D0-4BFC-8889-473879374F83}">
  <ds:schemaRefs>
    <ds:schemaRef ds:uri="http://schemas.microsoft.com/sharepoint/v3/contenttype/forms"/>
  </ds:schemaRefs>
</ds:datastoreItem>
</file>

<file path=customXml/itemProps2.xml><?xml version="1.0" encoding="utf-8"?>
<ds:datastoreItem xmlns:ds="http://schemas.openxmlformats.org/officeDocument/2006/customXml" ds:itemID="{26F26774-F1A4-4393-9606-2F4B8F6D07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9208</TotalTime>
  <Words>5550</Words>
  <Application>Microsoft Office PowerPoint</Application>
  <PresentationFormat>Widescreen</PresentationFormat>
  <Paragraphs>292</Paragraphs>
  <Slides>32</Slides>
  <Notes>2</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32</vt:i4>
      </vt:variant>
    </vt:vector>
  </HeadingPairs>
  <TitlesOfParts>
    <vt:vector size="45" baseType="lpstr">
      <vt:lpstr>Alexandria</vt:lpstr>
      <vt:lpstr>American Typewriter</vt:lpstr>
      <vt:lpstr>amiri</vt:lpstr>
      <vt:lpstr>Arial</vt:lpstr>
      <vt:lpstr>Cairo</vt:lpstr>
      <vt:lpstr>Calibri</vt:lpstr>
      <vt:lpstr>Calibri Light</vt:lpstr>
      <vt:lpstr>DroidArabicKufi-Regular</vt:lpstr>
      <vt:lpstr>Tajawal</vt:lpstr>
      <vt:lpstr>Trebuchet MS</vt:lpstr>
      <vt:lpstr>1_Office Theme</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Dr.Rehab El-shafie</cp:lastModifiedBy>
  <cp:revision>191</cp:revision>
  <dcterms:created xsi:type="dcterms:W3CDTF">2023-10-06T18:04:43Z</dcterms:created>
  <dcterms:modified xsi:type="dcterms:W3CDTF">2024-10-07T15:08:24Z</dcterms:modified>
</cp:coreProperties>
</file>