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6.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8"/>
  </p:notesMasterIdLst>
  <p:sldIdLst>
    <p:sldId id="1322" r:id="rId2"/>
    <p:sldId id="303" r:id="rId3"/>
    <p:sldId id="1321" r:id="rId4"/>
    <p:sldId id="1089" r:id="rId5"/>
    <p:sldId id="1090" r:id="rId6"/>
    <p:sldId id="1214" r:id="rId7"/>
    <p:sldId id="1316" r:id="rId8"/>
    <p:sldId id="1275" r:id="rId9"/>
    <p:sldId id="1272" r:id="rId10"/>
    <p:sldId id="1273" r:id="rId11"/>
    <p:sldId id="1317" r:id="rId12"/>
    <p:sldId id="1276" r:id="rId13"/>
    <p:sldId id="1277" r:id="rId14"/>
    <p:sldId id="1278" r:id="rId15"/>
    <p:sldId id="1143" r:id="rId16"/>
    <p:sldId id="1282" r:id="rId17"/>
    <p:sldId id="1279" r:id="rId18"/>
    <p:sldId id="1283" r:id="rId19"/>
    <p:sldId id="1281" r:id="rId20"/>
    <p:sldId id="1284" r:id="rId21"/>
    <p:sldId id="1280" r:id="rId22"/>
    <p:sldId id="1285" r:id="rId23"/>
    <p:sldId id="1318" r:id="rId24"/>
    <p:sldId id="1286" r:id="rId25"/>
    <p:sldId id="1287" r:id="rId26"/>
    <p:sldId id="1288" r:id="rId27"/>
    <p:sldId id="1290" r:id="rId28"/>
    <p:sldId id="1323" r:id="rId29"/>
    <p:sldId id="1291" r:id="rId30"/>
    <p:sldId id="1292" r:id="rId31"/>
    <p:sldId id="1293" r:id="rId32"/>
    <p:sldId id="1294" r:id="rId33"/>
    <p:sldId id="1295" r:id="rId34"/>
    <p:sldId id="1296" r:id="rId35"/>
    <p:sldId id="1297" r:id="rId36"/>
    <p:sldId id="1320" r:id="rId37"/>
    <p:sldId id="1299" r:id="rId38"/>
    <p:sldId id="1324" r:id="rId39"/>
    <p:sldId id="1303" r:id="rId40"/>
    <p:sldId id="1302" r:id="rId41"/>
    <p:sldId id="1308" r:id="rId42"/>
    <p:sldId id="1309" r:id="rId43"/>
    <p:sldId id="1325" r:id="rId44"/>
    <p:sldId id="1305" r:id="rId45"/>
    <p:sldId id="1310" r:id="rId46"/>
    <p:sldId id="1311" r:id="rId47"/>
    <p:sldId id="1326" r:id="rId48"/>
    <p:sldId id="1306" r:id="rId49"/>
    <p:sldId id="1312" r:id="rId50"/>
    <p:sldId id="1313" r:id="rId51"/>
    <p:sldId id="1327" r:id="rId52"/>
    <p:sldId id="1307" r:id="rId53"/>
    <p:sldId id="1314" r:id="rId54"/>
    <p:sldId id="1315" r:id="rId55"/>
    <p:sldId id="1328"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1322"/>
            <p14:sldId id="303"/>
            <p14:sldId id="1321"/>
            <p14:sldId id="1089"/>
            <p14:sldId id="1090"/>
            <p14:sldId id="1214"/>
            <p14:sldId id="1316"/>
            <p14:sldId id="1275"/>
            <p14:sldId id="1272"/>
            <p14:sldId id="1273"/>
            <p14:sldId id="1317"/>
            <p14:sldId id="1276"/>
            <p14:sldId id="1277"/>
            <p14:sldId id="1278"/>
            <p14:sldId id="1143"/>
            <p14:sldId id="1282"/>
            <p14:sldId id="1279"/>
            <p14:sldId id="1283"/>
            <p14:sldId id="1281"/>
            <p14:sldId id="1284"/>
            <p14:sldId id="1280"/>
            <p14:sldId id="1285"/>
            <p14:sldId id="1318"/>
            <p14:sldId id="1286"/>
            <p14:sldId id="1287"/>
            <p14:sldId id="1288"/>
            <p14:sldId id="1290"/>
            <p14:sldId id="1323"/>
            <p14:sldId id="1291"/>
            <p14:sldId id="1292"/>
            <p14:sldId id="1293"/>
            <p14:sldId id="1294"/>
            <p14:sldId id="1295"/>
            <p14:sldId id="1296"/>
            <p14:sldId id="1297"/>
            <p14:sldId id="1320"/>
            <p14:sldId id="1299"/>
            <p14:sldId id="1324"/>
            <p14:sldId id="1303"/>
            <p14:sldId id="1302"/>
            <p14:sldId id="1308"/>
            <p14:sldId id="1309"/>
            <p14:sldId id="1325"/>
            <p14:sldId id="1305"/>
            <p14:sldId id="1310"/>
            <p14:sldId id="1311"/>
            <p14:sldId id="1326"/>
            <p14:sldId id="1306"/>
            <p14:sldId id="1312"/>
            <p14:sldId id="1313"/>
            <p14:sldId id="1327"/>
            <p14:sldId id="1307"/>
            <p14:sldId id="1314"/>
            <p14:sldId id="1315"/>
            <p14:sldId id="13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738" autoAdjust="0"/>
  </p:normalViewPr>
  <p:slideViewPr>
    <p:cSldViewPr snapToGrid="0">
      <p:cViewPr>
        <p:scale>
          <a:sx n="61" d="100"/>
          <a:sy n="61" d="100"/>
        </p:scale>
        <p:origin x="88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65"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51488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2124736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474321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61782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636021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916856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975561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019875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585605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1021826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092930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7123448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33953440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2.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dirty="0">
                <a:latin typeface="Alexandria" charset="0"/>
                <a:cs typeface="Alexandria" charset="0"/>
              </a:rPr>
              <a:t>Prepared by Dr. Amira El </a:t>
            </a:r>
            <a:r>
              <a:rPr lang="en-US" sz="2400" dirty="0" err="1">
                <a:latin typeface="Alexandria" charset="0"/>
                <a:cs typeface="Alexandria" charset="0"/>
              </a:rPr>
              <a:t>fekky</a:t>
            </a:r>
            <a:endParaRPr lang="en-US" sz="2400" dirty="0">
              <a:latin typeface="Alexandria" charset="0"/>
              <a:cs typeface="Alexandria" charset="0"/>
            </a:endParaRPr>
          </a:p>
        </p:txBody>
      </p:sp>
      <p:sp>
        <p:nvSpPr>
          <p:cNvPr id="31" name="TextBox 30"/>
          <p:cNvSpPr txBox="1"/>
          <p:nvPr/>
        </p:nvSpPr>
        <p:spPr>
          <a:xfrm>
            <a:off x="270637" y="2498069"/>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p:cNvSpPr/>
          <p:nvPr/>
        </p:nvSpPr>
        <p:spPr>
          <a:xfrm>
            <a:off x="-367336" y="61562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ar-EG" sz="2800" b="1" dirty="0">
                <a:solidFill>
                  <a:schemeClr val="bg1"/>
                </a:solidFill>
                <a:latin typeface="Alexandria" charset="0"/>
                <a:cs typeface="Alexandria" charset="0"/>
              </a:rPr>
              <a:t>     10 </a:t>
            </a:r>
            <a:endParaRPr lang="en-US" sz="2800" b="1" dirty="0">
              <a:solidFill>
                <a:schemeClr val="bg1"/>
              </a:solidFill>
              <a:latin typeface="Alexandria" charset="0"/>
              <a:cs typeface="Alexandria" charset="0"/>
            </a:endParaRPr>
          </a:p>
        </p:txBody>
      </p:sp>
      <p:sp>
        <p:nvSpPr>
          <p:cNvPr id="46" name="TextBox 45"/>
          <p:cNvSpPr txBox="1"/>
          <p:nvPr/>
        </p:nvSpPr>
        <p:spPr>
          <a:xfrm>
            <a:off x="407927" y="4974518"/>
            <a:ext cx="1370888" cy="461665"/>
          </a:xfrm>
          <a:prstGeom prst="rect">
            <a:avLst/>
          </a:prstGeom>
          <a:noFill/>
        </p:spPr>
        <p:txBody>
          <a:bodyPr wrap="none" rtlCol="0">
            <a:spAutoFit/>
          </a:bodyPr>
          <a:lstStyle/>
          <a:p>
            <a:r>
              <a:rPr lang="en-US" sz="2400" dirty="0">
                <a:latin typeface="Alexandria" charset="0"/>
                <a:cs typeface="Alexandria" charset="0"/>
              </a:rPr>
              <a:t>MGM414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9737"/>
    </mc:Choice>
    <mc:Fallback xmlns="">
      <p:transition spd="slow" advTm="9973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a:t>
            </a:r>
            <a:r>
              <a:rPr lang="ar-EG" sz="2800" b="1" dirty="0">
                <a:solidFill>
                  <a:schemeClr val="tx1"/>
                </a:solidFill>
                <a:latin typeface="Alexandria" charset="0"/>
                <a:cs typeface="Alexandria" charset="0"/>
              </a:rPr>
              <a:t> 10 </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175322" cy="400110"/>
          </a:xfrm>
          <a:prstGeom prst="rect">
            <a:avLst/>
          </a:prstGeom>
          <a:noFill/>
        </p:spPr>
        <p:txBody>
          <a:bodyPr wrap="none" rtlCol="0">
            <a:spAutoFit/>
          </a:bodyPr>
          <a:lstStyle/>
          <a:p>
            <a:r>
              <a:rPr lang="en-US" sz="2000" dirty="0">
                <a:latin typeface="Alexandria" charset="0"/>
                <a:cs typeface="Alexandria" charset="0"/>
              </a:rPr>
              <a:t>MGM414</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El </a:t>
            </a:r>
            <a:r>
              <a:rPr lang="en-US" sz="2800" b="1" dirty="0" err="1">
                <a:solidFill>
                  <a:srgbClr val="00B0F0"/>
                </a:solidFill>
                <a:latin typeface="Alexandria" charset="0"/>
                <a:cs typeface="Alexandria" charset="0"/>
              </a:rPr>
              <a:t>Fekky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5881"/>
    </mc:Choice>
    <mc:Fallback xmlns="">
      <p:transition spd="slow" advTm="37588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pic>
        <p:nvPicPr>
          <p:cNvPr id="3" name="Picture 2"/>
          <p:cNvPicPr>
            <a:picLocks noChangeAspect="1"/>
          </p:cNvPicPr>
          <p:nvPr/>
        </p:nvPicPr>
        <p:blipFill>
          <a:blip r:embed="rId4"/>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368841152"/>
      </p:ext>
    </p:extLst>
  </p:cSld>
  <p:clrMapOvr>
    <a:masterClrMapping/>
  </p:clrMapOvr>
  <mc:AlternateContent xmlns:mc="http://schemas.openxmlformats.org/markup-compatibility/2006" xmlns:p14="http://schemas.microsoft.com/office/powerpoint/2010/main">
    <mc:Choice Requires="p14">
      <p:transition spd="slow" p14:dur="2000" advTm="79883"/>
    </mc:Choice>
    <mc:Fallback xmlns="">
      <p:transition spd="slow" advTm="798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One / Analysis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External Analysis: Industry Structure, Competitive Forces, and Strategic Groups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 </a:t>
            </a:r>
            <a:r>
              <a:rPr lang="en-US" sz="2000" dirty="0">
                <a:latin typeface="Times New Roman" panose="02020603050405020304" pitchFamily="18" charset="0"/>
                <a:cs typeface="Times New Roman" panose="02020603050405020304" pitchFamily="18" charset="0"/>
              </a:rPr>
              <a:t>Internal Analysis: Resources, Capabilities, and Core Competencies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 </a:t>
            </a:r>
            <a:r>
              <a:rPr lang="en-US" sz="2000" dirty="0">
                <a:latin typeface="Times New Roman" panose="02020603050405020304" pitchFamily="18" charset="0"/>
                <a:cs typeface="Times New Roman" panose="02020603050405020304" pitchFamily="18" charset="0"/>
              </a:rPr>
              <a:t>Competitive Advantage, Firm Performance, and Business Models </a:t>
            </a:r>
          </a:p>
        </p:txBody>
      </p:sp>
      <p:sp>
        <p:nvSpPr>
          <p:cNvPr id="5" name="Rectangle 4">
            <a:extLst>
              <a:ext uri="{FF2B5EF4-FFF2-40B4-BE49-F238E27FC236}">
                <a16:creationId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mc:AlternateContent xmlns:mc="http://schemas.openxmlformats.org/markup-compatibility/2006" xmlns:p14="http://schemas.microsoft.com/office/powerpoint/2010/main">
    <mc:Choice Requires="p14">
      <p:transition spd="slow" p14:dur="2000" advTm="174563"/>
    </mc:Choice>
    <mc:Fallback xmlns="">
      <p:transition spd="slow" advTm="17456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 </a:t>
            </a:r>
            <a:r>
              <a:rPr lang="en-US" sz="2000" dirty="0">
                <a:latin typeface="Times New Roman" panose="02020603050405020304" pitchFamily="18" charset="0"/>
                <a:cs typeface="Times New Roman" panose="02020603050405020304" pitchFamily="18" charset="0"/>
              </a:rPr>
              <a:t>Business Strategy: Differentiation, Cost Leadership, and Blue Oceans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Business Strategy: Innovation, Entrepreneurship, and Platforms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 </a:t>
            </a:r>
            <a:r>
              <a:rPr lang="en-US" sz="2000" dirty="0">
                <a:latin typeface="Times New Roman" panose="02020603050405020304" pitchFamily="18" charset="0"/>
                <a:cs typeface="Times New Roman" panose="02020603050405020304" pitchFamily="18" charset="0"/>
              </a:rPr>
              <a:t>Corporate Strategy: Strategic Alliances, Mergers, and Acquisitions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 </a:t>
            </a:r>
            <a:r>
              <a:rPr lang="en-US" sz="2000" dirty="0">
                <a:latin typeface="Times New Roman" panose="02020603050405020304" pitchFamily="18" charset="0"/>
                <a:cs typeface="Times New Roman" panose="02020603050405020304" pitchFamily="18" charset="0"/>
              </a:rPr>
              <a:t>Global Strategy: Competing Around the 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Part Three/ Implementation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mc:AlternateContent xmlns:mc="http://schemas.openxmlformats.org/markup-compatibility/2006" xmlns:p14="http://schemas.microsoft.com/office/powerpoint/2010/main">
    <mc:Choice Requires="p14">
      <p:transition spd="slow" p14:dur="2000" advTm="114548"/>
    </mc:Choice>
    <mc:Fallback xmlns="">
      <p:transition spd="slow" advTm="11454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Matrix Structure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1695903756"/>
      </p:ext>
    </p:extLst>
  </p:cSld>
  <p:clrMapOvr>
    <a:masterClrMapping/>
  </p:clrMapOvr>
  <mc:AlternateContent xmlns:mc="http://schemas.openxmlformats.org/markup-compatibility/2006" xmlns:p14="http://schemas.microsoft.com/office/powerpoint/2010/main">
    <mc:Choice Requires="p14">
      <p:transition spd="slow" p14:dur="2000" advTm="178341"/>
    </mc:Choice>
    <mc:Fallback xmlns="">
      <p:transition spd="slow" advTm="17834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Matrix Structure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3037845082"/>
      </p:ext>
    </p:extLst>
  </p:cSld>
  <p:clrMapOvr>
    <a:masterClrMapping/>
  </p:clrMapOvr>
  <mc:AlternateContent xmlns:mc="http://schemas.openxmlformats.org/markup-compatibility/2006" xmlns:p14="http://schemas.microsoft.com/office/powerpoint/2010/main">
    <mc:Choice Requires="p14">
      <p:transition spd="slow" p14:dur="2000" advTm="10254"/>
    </mc:Choice>
    <mc:Fallback xmlns="">
      <p:transition spd="slow" advTm="1025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Design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Define organizational design and list its three components;</a:t>
            </a:r>
          </a:p>
          <a:p>
            <a:endParaRPr lang="en-US" sz="2400" dirty="0">
              <a:effectLst>
                <a:outerShdw blurRad="38100" dist="38100" dir="2700000" algn="tl">
                  <a:srgbClr val="000000">
                    <a:alpha val="43137"/>
                  </a:srgbClr>
                </a:outerShdw>
              </a:effectLst>
            </a:endParaRPr>
          </a:p>
          <a:p>
            <a:r>
              <a:rPr lang="en-US" sz="2400" dirty="0">
                <a:effectLst>
                  <a:outerShdw blurRad="38100" dist="38100" dir="2700000" algn="tl">
                    <a:srgbClr val="000000">
                      <a:alpha val="43137"/>
                    </a:srgbClr>
                  </a:outerShdw>
                </a:effectLst>
              </a:rPr>
              <a:t>1- Organizational design is the process of creating, implementing, monitoring, and modifying the structure, processes, and procedures of an organization.</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4"/>
          <a:stretch>
            <a:fillRect/>
          </a:stretch>
        </p:blipFill>
        <p:spPr>
          <a:xfrm>
            <a:off x="3991361" y="4441129"/>
            <a:ext cx="6850810" cy="1827410"/>
          </a:xfrm>
          <a:prstGeom prst="rect">
            <a:avLst/>
          </a:prstGeom>
        </p:spPr>
      </p:pic>
    </p:spTree>
    <p:extLst>
      <p:ext uri="{BB962C8B-B14F-4D97-AF65-F5344CB8AC3E}">
        <p14:creationId xmlns:p14="http://schemas.microsoft.com/office/powerpoint/2010/main" val="3071007284"/>
      </p:ext>
    </p:extLst>
  </p:cSld>
  <p:clrMapOvr>
    <a:masterClrMapping/>
  </p:clrMapOvr>
  <mc:AlternateContent xmlns:mc="http://schemas.openxmlformats.org/markup-compatibility/2006" xmlns:p14="http://schemas.microsoft.com/office/powerpoint/2010/main">
    <mc:Choice Requires="p14">
      <p:transition spd="slow" p14:dur="2000" advTm="66592"/>
    </mc:Choice>
    <mc:Fallback xmlns="">
      <p:transition spd="slow" advTm="6659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Design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Define organizational design and list its three components;</a:t>
            </a:r>
          </a:p>
          <a:p>
            <a:endParaRPr lang="en-US" sz="2400" dirty="0">
              <a:effectLst>
                <a:outerShdw blurRad="38100" dist="38100" dir="2700000" algn="tl">
                  <a:srgbClr val="000000">
                    <a:alpha val="43137"/>
                  </a:srgbClr>
                </a:outerShdw>
              </a:effectLst>
            </a:endParaRPr>
          </a:p>
          <a:p>
            <a:r>
              <a:rPr lang="en-US" sz="2400" dirty="0">
                <a:effectLst>
                  <a:outerShdw blurRad="38100" dist="38100" dir="2700000" algn="tl">
                    <a:srgbClr val="000000">
                      <a:alpha val="43137"/>
                    </a:srgbClr>
                  </a:outerShdw>
                </a:effectLst>
              </a:rPr>
              <a:t>2- The key components of organizational design are structure, culture, and control.</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stretch>
            <a:fillRect/>
          </a:stretch>
        </p:blipFill>
        <p:spPr>
          <a:xfrm>
            <a:off x="3991361" y="4243979"/>
            <a:ext cx="6850810" cy="2024560"/>
          </a:xfrm>
          <a:prstGeom prst="rect">
            <a:avLst/>
          </a:prstGeom>
        </p:spPr>
      </p:pic>
    </p:spTree>
    <p:extLst>
      <p:ext uri="{BB962C8B-B14F-4D97-AF65-F5344CB8AC3E}">
        <p14:creationId xmlns:p14="http://schemas.microsoft.com/office/powerpoint/2010/main" val="84984291"/>
      </p:ext>
    </p:extLst>
  </p:cSld>
  <p:clrMapOvr>
    <a:masterClrMapping/>
  </p:clrMapOvr>
  <mc:AlternateContent xmlns:mc="http://schemas.openxmlformats.org/markup-compatibility/2006" xmlns:p14="http://schemas.microsoft.com/office/powerpoint/2010/main">
    <mc:Choice Requires="p14">
      <p:transition spd="slow" p14:dur="2000" advTm="48032"/>
    </mc:Choice>
    <mc:Fallback xmlns="">
      <p:transition spd="slow" advTm="4803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Design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Define organizational design and list its three components;</a:t>
            </a:r>
          </a:p>
          <a:p>
            <a:endParaRPr lang="en-US" sz="2400" dirty="0">
              <a:effectLst>
                <a:outerShdw blurRad="38100" dist="38100" dir="2700000" algn="tl">
                  <a:srgbClr val="000000">
                    <a:alpha val="43137"/>
                  </a:srgbClr>
                </a:outerShdw>
              </a:effectLst>
            </a:endParaRPr>
          </a:p>
          <a:p>
            <a:r>
              <a:rPr lang="en-US" sz="2400" dirty="0">
                <a:effectLst>
                  <a:outerShdw blurRad="38100" dist="38100" dir="2700000" algn="tl">
                    <a:srgbClr val="000000">
                      <a:alpha val="43137"/>
                    </a:srgbClr>
                  </a:outerShdw>
                </a:effectLst>
              </a:rPr>
              <a:t>3- The goal is to design an organization that allows managers to effectively translate their chosen strategy into a realized one.</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3991361" y="4243979"/>
            <a:ext cx="6850810" cy="2024560"/>
          </a:xfrm>
          <a:prstGeom prst="rect">
            <a:avLst/>
          </a:prstGeom>
        </p:spPr>
      </p:pic>
    </p:spTree>
    <p:extLst>
      <p:ext uri="{BB962C8B-B14F-4D97-AF65-F5344CB8AC3E}">
        <p14:creationId xmlns:p14="http://schemas.microsoft.com/office/powerpoint/2010/main" val="528395651"/>
      </p:ext>
    </p:extLst>
  </p:cSld>
  <p:clrMapOvr>
    <a:masterClrMapping/>
  </p:clrMapOvr>
  <mc:AlternateContent xmlns:mc="http://schemas.openxmlformats.org/markup-compatibility/2006" xmlns:p14="http://schemas.microsoft.com/office/powerpoint/2010/main">
    <mc:Choice Requires="p14">
      <p:transition spd="slow" p14:dur="2000" advTm="70693"/>
    </mc:Choice>
    <mc:Fallback xmlns="">
      <p:transition spd="slow" advTm="7069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Matrix Structure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1573475232"/>
      </p:ext>
    </p:extLst>
  </p:cSld>
  <p:clrMapOvr>
    <a:masterClrMapping/>
  </p:clrMapOvr>
  <mc:AlternateContent xmlns:mc="http://schemas.openxmlformats.org/markup-compatibility/2006" xmlns:p14="http://schemas.microsoft.com/office/powerpoint/2010/main">
    <mc:Choice Requires="p14">
      <p:transition spd="slow" p14:dur="2000" advTm="8860"/>
    </mc:Choice>
    <mc:Fallback xmlns="">
      <p:transition spd="slow" advTm="886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structure </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200329"/>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Organizational structure A key to determining how the work efforts of individuals and teams are orchestrated and how resources are distributed.</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300925" y="3744062"/>
            <a:ext cx="4934639" cy="2524477"/>
          </a:xfrm>
          <a:prstGeom prst="rect">
            <a:avLst/>
          </a:prstGeom>
        </p:spPr>
      </p:pic>
    </p:spTree>
    <p:extLst>
      <p:ext uri="{BB962C8B-B14F-4D97-AF65-F5344CB8AC3E}">
        <p14:creationId xmlns:p14="http://schemas.microsoft.com/office/powerpoint/2010/main" val="306368143"/>
      </p:ext>
    </p:extLst>
  </p:cSld>
  <p:clrMapOvr>
    <a:masterClrMapping/>
  </p:clrMapOvr>
  <mc:AlternateContent xmlns:mc="http://schemas.openxmlformats.org/markup-compatibility/2006" xmlns:p14="http://schemas.microsoft.com/office/powerpoint/2010/main">
    <mc:Choice Requires="p14">
      <p:transition spd="slow" p14:dur="2000" advTm="51599"/>
    </mc:Choice>
    <mc:Fallback xmlns="">
      <p:transition spd="slow" advTm="5159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structure </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Some of the key decisions managers must make when designing effective organizations pertain to the firm’s organizational structure. That structure determines how the work efforts of individuals and teams are coordinated and how resources are distributed. In particular, an organizational structure defines how jobs and tasks are divided and integrated, Identifies the reporting relationships up and down the hierarchy, defines formal communication channels, and prescribes how individuals and teams coordinate their work efforts.</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36971" y="4642798"/>
            <a:ext cx="2420675" cy="1812653"/>
          </a:xfrm>
          <a:prstGeom prst="rect">
            <a:avLst/>
          </a:prstGeom>
        </p:spPr>
      </p:pic>
    </p:spTree>
    <p:extLst>
      <p:ext uri="{BB962C8B-B14F-4D97-AF65-F5344CB8AC3E}">
        <p14:creationId xmlns:p14="http://schemas.microsoft.com/office/powerpoint/2010/main" val="1268827676"/>
      </p:ext>
    </p:extLst>
  </p:cSld>
  <p:clrMapOvr>
    <a:masterClrMapping/>
  </p:clrMapOvr>
  <mc:AlternateContent xmlns:mc="http://schemas.openxmlformats.org/markup-compatibility/2006" xmlns:p14="http://schemas.microsoft.com/office/powerpoint/2010/main">
    <mc:Choice Requires="p14">
      <p:transition spd="slow" p14:dur="2000" advTm="125665"/>
    </mc:Choice>
    <mc:Fallback xmlns="">
      <p:transition spd="slow" advTm="12566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structure </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key building blocks of an organizational structure are:</a:t>
            </a:r>
          </a:p>
          <a:p>
            <a:r>
              <a:rPr lang="en-US" sz="2400" dirty="0">
                <a:effectLst>
                  <a:outerShdw blurRad="38100" dist="38100" dir="2700000" algn="tl">
                    <a:srgbClr val="000000">
                      <a:alpha val="43137"/>
                    </a:srgbClr>
                  </a:outerShdw>
                </a:effectLst>
              </a:rPr>
              <a:t>■ Specialization</a:t>
            </a:r>
          </a:p>
          <a:p>
            <a:r>
              <a:rPr lang="en-US" sz="2400" dirty="0">
                <a:effectLst>
                  <a:outerShdw blurRad="38100" dist="38100" dir="2700000" algn="tl">
                    <a:srgbClr val="000000">
                      <a:alpha val="43137"/>
                    </a:srgbClr>
                  </a:outerShdw>
                </a:effectLst>
              </a:rPr>
              <a:t>■ Formalization</a:t>
            </a:r>
          </a:p>
          <a:p>
            <a:r>
              <a:rPr lang="en-US" sz="2400" dirty="0">
                <a:effectLst>
                  <a:outerShdw blurRad="38100" dist="38100" dir="2700000" algn="tl">
                    <a:srgbClr val="000000">
                      <a:alpha val="43137"/>
                    </a:srgbClr>
                  </a:outerShdw>
                </a:effectLst>
              </a:rPr>
              <a:t>■ Centralization</a:t>
            </a:r>
          </a:p>
          <a:p>
            <a:r>
              <a:rPr lang="en-US" sz="2400" dirty="0">
                <a:effectLst>
                  <a:outerShdw blurRad="38100" dist="38100" dir="2700000" algn="tl">
                    <a:srgbClr val="000000">
                      <a:alpha val="43137"/>
                    </a:srgbClr>
                  </a:outerShdw>
                </a:effectLst>
              </a:rPr>
              <a:t>■ Hierarchy</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36971" y="4642798"/>
            <a:ext cx="2420675" cy="1812653"/>
          </a:xfrm>
          <a:prstGeom prst="rect">
            <a:avLst/>
          </a:prstGeom>
        </p:spPr>
      </p:pic>
    </p:spTree>
    <p:extLst>
      <p:ext uri="{BB962C8B-B14F-4D97-AF65-F5344CB8AC3E}">
        <p14:creationId xmlns:p14="http://schemas.microsoft.com/office/powerpoint/2010/main" val="2315731781"/>
      </p:ext>
    </p:extLst>
  </p:cSld>
  <p:clrMapOvr>
    <a:masterClrMapping/>
  </p:clrMapOvr>
  <mc:AlternateContent xmlns:mc="http://schemas.openxmlformats.org/markup-compatibility/2006" xmlns:p14="http://schemas.microsoft.com/office/powerpoint/2010/main">
    <mc:Choice Requires="p14">
      <p:transition spd="slow" p14:dur="2000" advTm="106106"/>
    </mc:Choice>
    <mc:Fallback xmlns="">
      <p:transition spd="slow" advTm="10610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10132092" cy="1569660"/>
          </a:xfrm>
          <a:prstGeom prst="rect">
            <a:avLst/>
          </a:prstGeom>
          <a:noFill/>
        </p:spPr>
        <p:txBody>
          <a:bodyPr wrap="square" rtlCol="0">
            <a:spAutoFit/>
          </a:bodyPr>
          <a:lstStyle/>
          <a:p>
            <a:r>
              <a:rPr lang="ar-EG" sz="2400" b="1" dirty="0">
                <a:latin typeface="Times New Roman" panose="02020603050405020304" pitchFamily="18" charset="0"/>
                <a:cs typeface="Times New Roman" panose="02020603050405020304" pitchFamily="18" charset="0"/>
              </a:rPr>
              <a:t>1</a:t>
            </a:r>
            <a:r>
              <a:rPr lang="en-US" sz="2400" b="1" dirty="0">
                <a:latin typeface="Times New Roman" panose="02020603050405020304" pitchFamily="18" charset="0"/>
                <a:cs typeface="Times New Roman" panose="02020603050405020304" pitchFamily="18" charset="0"/>
              </a:rPr>
              <a:t>- Specialization</a:t>
            </a: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Specialization An organizational element that describes the degree to which a task is divided into separate jobs (i.e., the division of labor).</a:t>
            </a:r>
          </a:p>
        </p:txBody>
      </p:sp>
      <p:pic>
        <p:nvPicPr>
          <p:cNvPr id="9" name="Picture 8"/>
          <p:cNvPicPr>
            <a:picLocks noChangeAspect="1"/>
          </p:cNvPicPr>
          <p:nvPr/>
        </p:nvPicPr>
        <p:blipFill>
          <a:blip r:embed="rId2"/>
          <a:stretch>
            <a:fillRect/>
          </a:stretch>
        </p:blipFill>
        <p:spPr>
          <a:xfrm>
            <a:off x="2657266" y="3711634"/>
            <a:ext cx="7186221" cy="2063336"/>
          </a:xfrm>
          <a:prstGeom prst="rect">
            <a:avLst/>
          </a:prstGeom>
        </p:spPr>
      </p:pic>
      <p:sp>
        <p:nvSpPr>
          <p:cNvPr id="2" name="TextBox 1">
            <a:extLst>
              <a:ext uri="{FF2B5EF4-FFF2-40B4-BE49-F238E27FC236}">
                <a16:creationId xmlns:a16="http://schemas.microsoft.com/office/drawing/2014/main" id="{7711DF42-5DAC-15A3-79BA-E54660BEFDCD}"/>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advTm="69451"/>
    </mc:Choice>
    <mc:Fallback xmlns="">
      <p:transition advTm="6945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5647178" cy="3416320"/>
          </a:xfrm>
          <a:prstGeom prst="rect">
            <a:avLst/>
          </a:prstGeom>
          <a:noFill/>
        </p:spPr>
        <p:txBody>
          <a:bodyPr wrap="square" rtlCol="0">
            <a:spAutoFit/>
          </a:bodyPr>
          <a:lstStyle/>
          <a:p>
            <a:r>
              <a:rPr lang="ar-EG" sz="2400" b="1" dirty="0">
                <a:latin typeface="Times New Roman" panose="02020603050405020304" pitchFamily="18" charset="0"/>
                <a:cs typeface="Times New Roman" panose="02020603050405020304" pitchFamily="18" charset="0"/>
              </a:rPr>
              <a:t>1</a:t>
            </a:r>
            <a:r>
              <a:rPr lang="en-US" sz="2400" b="1" dirty="0">
                <a:latin typeface="Times New Roman" panose="02020603050405020304" pitchFamily="18" charset="0"/>
                <a:cs typeface="Times New Roman" panose="02020603050405020304" pitchFamily="18" charset="0"/>
              </a:rPr>
              <a:t>- Specialization</a:t>
            </a: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Specialization describes the degree to which a task is divided into separate jobs—that is, the division of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Larger firms, such as Fortune 100 companies, tend to have a high degree of specialization; smaller entrepreneurial ventures tend to have a low degree of specialization. </a:t>
            </a:r>
          </a:p>
        </p:txBody>
      </p:sp>
      <p:pic>
        <p:nvPicPr>
          <p:cNvPr id="9" name="Picture 8"/>
          <p:cNvPicPr>
            <a:picLocks noChangeAspect="1"/>
          </p:cNvPicPr>
          <p:nvPr/>
        </p:nvPicPr>
        <p:blipFill>
          <a:blip r:embed="rId2"/>
          <a:stretch>
            <a:fillRect/>
          </a:stretch>
        </p:blipFill>
        <p:spPr>
          <a:xfrm>
            <a:off x="6589486" y="2401745"/>
            <a:ext cx="4747821" cy="3115991"/>
          </a:xfrm>
          <a:prstGeom prst="rect">
            <a:avLst/>
          </a:prstGeom>
        </p:spPr>
      </p:pic>
      <p:sp>
        <p:nvSpPr>
          <p:cNvPr id="2" name="TextBox 1">
            <a:extLst>
              <a:ext uri="{FF2B5EF4-FFF2-40B4-BE49-F238E27FC236}">
                <a16:creationId xmlns:a16="http://schemas.microsoft.com/office/drawing/2014/main" id="{B6095133-77BD-2AFD-55B9-B4831052199F}"/>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425503680"/>
      </p:ext>
    </p:extLst>
  </p:cSld>
  <p:clrMapOvr>
    <a:masterClrMapping/>
  </p:clrMapOvr>
  <mc:AlternateContent xmlns:mc="http://schemas.openxmlformats.org/markup-compatibility/2006" xmlns:p14="http://schemas.microsoft.com/office/powerpoint/2010/main">
    <mc:Choice Requires="p14">
      <p:transition p14:dur="10" advTm="61989"/>
    </mc:Choice>
    <mc:Fallback xmlns="">
      <p:transition advTm="6198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10190150" cy="156966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Formalization</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Formalization An organizational element that captures the extent to which employee behavior is steered by explicit and codified rules and procedures.</a:t>
            </a:r>
          </a:p>
        </p:txBody>
      </p:sp>
      <p:pic>
        <p:nvPicPr>
          <p:cNvPr id="7" name="Picture 6"/>
          <p:cNvPicPr>
            <a:picLocks noChangeAspect="1"/>
          </p:cNvPicPr>
          <p:nvPr/>
        </p:nvPicPr>
        <p:blipFill>
          <a:blip r:embed="rId2"/>
          <a:stretch>
            <a:fillRect/>
          </a:stretch>
        </p:blipFill>
        <p:spPr>
          <a:xfrm>
            <a:off x="6851854" y="3786327"/>
            <a:ext cx="3148489" cy="1971950"/>
          </a:xfrm>
          <a:prstGeom prst="rect">
            <a:avLst/>
          </a:prstGeom>
        </p:spPr>
      </p:pic>
      <p:sp>
        <p:nvSpPr>
          <p:cNvPr id="2" name="TextBox 1">
            <a:extLst>
              <a:ext uri="{FF2B5EF4-FFF2-40B4-BE49-F238E27FC236}">
                <a16:creationId xmlns:a16="http://schemas.microsoft.com/office/drawing/2014/main" id="{B3FD8F4E-A4CA-3A59-65B8-42FD59E80C6E}"/>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635699781"/>
      </p:ext>
    </p:extLst>
  </p:cSld>
  <p:clrMapOvr>
    <a:masterClrMapping/>
  </p:clrMapOvr>
  <mc:AlternateContent xmlns:mc="http://schemas.openxmlformats.org/markup-compatibility/2006" xmlns:p14="http://schemas.microsoft.com/office/powerpoint/2010/main">
    <mc:Choice Requires="p14">
      <p:transition p14:dur="10" advTm="91183"/>
    </mc:Choice>
    <mc:Fallback xmlns="">
      <p:transition advTm="9118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7301807"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Formalization</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Formalization captures the extent to which employee </a:t>
            </a:r>
            <a:r>
              <a:rPr lang="en-US" sz="2400" dirty="0" err="1">
                <a:latin typeface="Times New Roman" panose="02020603050405020304" pitchFamily="18" charset="0"/>
                <a:cs typeface="Times New Roman" panose="02020603050405020304" pitchFamily="18" charset="0"/>
              </a:rPr>
              <a:t>behaviour</a:t>
            </a:r>
            <a:r>
              <a:rPr lang="en-US" sz="2400" dirty="0">
                <a:latin typeface="Times New Roman" panose="02020603050405020304" pitchFamily="18" charset="0"/>
                <a:cs typeface="Times New Roman" panose="02020603050405020304" pitchFamily="18" charset="0"/>
              </a:rPr>
              <a:t> is steered by explicit and codified rules and procedures. Formalized structures are characterized by detailed written rules and policies of what to do in specific situations. These are often codified in employee handbooks. McDonald’s, for example, uses detailed standard operating procedures throughout the world to ensure consistent quality and service.</a:t>
            </a:r>
          </a:p>
        </p:txBody>
      </p:sp>
      <p:pic>
        <p:nvPicPr>
          <p:cNvPr id="7" name="Picture 6"/>
          <p:cNvPicPr>
            <a:picLocks noChangeAspect="1"/>
          </p:cNvPicPr>
          <p:nvPr/>
        </p:nvPicPr>
        <p:blipFill>
          <a:blip r:embed="rId2"/>
          <a:stretch>
            <a:fillRect/>
          </a:stretch>
        </p:blipFill>
        <p:spPr>
          <a:xfrm>
            <a:off x="8113484" y="2971366"/>
            <a:ext cx="3148489" cy="1971950"/>
          </a:xfrm>
          <a:prstGeom prst="rect">
            <a:avLst/>
          </a:prstGeom>
        </p:spPr>
      </p:pic>
      <p:sp>
        <p:nvSpPr>
          <p:cNvPr id="2" name="TextBox 1">
            <a:extLst>
              <a:ext uri="{FF2B5EF4-FFF2-40B4-BE49-F238E27FC236}">
                <a16:creationId xmlns:a16="http://schemas.microsoft.com/office/drawing/2014/main" id="{489B3A74-7D28-350B-CD99-8433709B2444}"/>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175555505"/>
      </p:ext>
    </p:extLst>
  </p:cSld>
  <p:clrMapOvr>
    <a:masterClrMapping/>
  </p:clrMapOvr>
  <mc:AlternateContent xmlns:mc="http://schemas.openxmlformats.org/markup-compatibility/2006" xmlns:p14="http://schemas.microsoft.com/office/powerpoint/2010/main">
    <mc:Choice Requires="p14">
      <p:transition p14:dur="10" advTm="101017"/>
    </mc:Choice>
    <mc:Fallback xmlns="">
      <p:transition advTm="10101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10495415" cy="156966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Centralization </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Centralization An organizational element that refers to the degree to which decision-making is concentrated at the top of the organization.</a:t>
            </a:r>
          </a:p>
        </p:txBody>
      </p:sp>
      <p:pic>
        <p:nvPicPr>
          <p:cNvPr id="4" name="Picture 3"/>
          <p:cNvPicPr>
            <a:picLocks noChangeAspect="1"/>
          </p:cNvPicPr>
          <p:nvPr/>
        </p:nvPicPr>
        <p:blipFill>
          <a:blip r:embed="rId2"/>
          <a:stretch>
            <a:fillRect/>
          </a:stretch>
        </p:blipFill>
        <p:spPr>
          <a:xfrm>
            <a:off x="7404100" y="3755706"/>
            <a:ext cx="3193608" cy="1988796"/>
          </a:xfrm>
          <a:prstGeom prst="rect">
            <a:avLst/>
          </a:prstGeom>
        </p:spPr>
      </p:pic>
      <p:sp>
        <p:nvSpPr>
          <p:cNvPr id="2" name="TextBox 1">
            <a:extLst>
              <a:ext uri="{FF2B5EF4-FFF2-40B4-BE49-F238E27FC236}">
                <a16:creationId xmlns:a16="http://schemas.microsoft.com/office/drawing/2014/main" id="{1EFCF0F6-6D14-5136-A7EB-B736314903E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62856917"/>
      </p:ext>
    </p:extLst>
  </p:cSld>
  <p:clrMapOvr>
    <a:masterClrMapping/>
  </p:clrMapOvr>
  <mc:AlternateContent xmlns:mc="http://schemas.openxmlformats.org/markup-compatibility/2006" xmlns:p14="http://schemas.microsoft.com/office/powerpoint/2010/main">
    <mc:Choice Requires="p14">
      <p:transition p14:dur="10" advTm="127155"/>
    </mc:Choice>
    <mc:Fallback xmlns="">
      <p:transition advTm="12715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7301807"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Centralization </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Centralization refers to the degree to which decision-making is concentrated at the top of the organization. Centralized decision-making often correlates with slow response time and reduced customer satisfaction. In decentralized organizations such as </a:t>
            </a:r>
            <a:r>
              <a:rPr lang="en-US" sz="2400" dirty="0" err="1">
                <a:latin typeface="Times New Roman" panose="02020603050405020304" pitchFamily="18" charset="0"/>
                <a:cs typeface="Times New Roman" panose="02020603050405020304" pitchFamily="18" charset="0"/>
              </a:rPr>
              <a:t>Zappos</a:t>
            </a:r>
            <a:r>
              <a:rPr lang="en-US" sz="2400" dirty="0">
                <a:latin typeface="Times New Roman" panose="02020603050405020304" pitchFamily="18" charset="0"/>
                <a:cs typeface="Times New Roman" panose="02020603050405020304" pitchFamily="18" charset="0"/>
              </a:rPr>
              <a:t>, decisions are made and problems solved by empowered lower-level employees who are closer to the source of issues.</a:t>
            </a:r>
          </a:p>
        </p:txBody>
      </p:sp>
      <p:pic>
        <p:nvPicPr>
          <p:cNvPr id="4" name="Picture 3"/>
          <p:cNvPicPr>
            <a:picLocks noChangeAspect="1"/>
          </p:cNvPicPr>
          <p:nvPr/>
        </p:nvPicPr>
        <p:blipFill>
          <a:blip r:embed="rId2"/>
          <a:stretch>
            <a:fillRect/>
          </a:stretch>
        </p:blipFill>
        <p:spPr>
          <a:xfrm>
            <a:off x="8125990" y="2422001"/>
            <a:ext cx="3193608" cy="2934109"/>
          </a:xfrm>
          <a:prstGeom prst="rect">
            <a:avLst/>
          </a:prstGeom>
        </p:spPr>
      </p:pic>
      <p:sp>
        <p:nvSpPr>
          <p:cNvPr id="2" name="TextBox 1">
            <a:extLst>
              <a:ext uri="{FF2B5EF4-FFF2-40B4-BE49-F238E27FC236}">
                <a16:creationId xmlns:a16="http://schemas.microsoft.com/office/drawing/2014/main" id="{E3E5171B-81B9-E2DB-8B30-64BA73F03877}"/>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83218978"/>
      </p:ext>
    </p:extLst>
  </p:cSld>
  <p:clrMapOvr>
    <a:masterClrMapping/>
  </p:clrMapOvr>
  <mc:AlternateContent xmlns:mc="http://schemas.openxmlformats.org/markup-compatibility/2006" xmlns:p14="http://schemas.microsoft.com/office/powerpoint/2010/main">
    <mc:Choice Requires="p14">
      <p:transition p14:dur="10" advTm="100790"/>
    </mc:Choice>
    <mc:Fallback xmlns="">
      <p:transition advTm="10079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10277235" cy="156966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4- Hierarchy </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Hierarchy An organizational element that determines the formal, position-based reporting lines and thus stipulates who reports to whom.</a:t>
            </a:r>
          </a:p>
        </p:txBody>
      </p:sp>
      <p:pic>
        <p:nvPicPr>
          <p:cNvPr id="4" name="Picture 3"/>
          <p:cNvPicPr>
            <a:picLocks noChangeAspect="1"/>
          </p:cNvPicPr>
          <p:nvPr/>
        </p:nvPicPr>
        <p:blipFill>
          <a:blip r:embed="rId2"/>
          <a:stretch>
            <a:fillRect/>
          </a:stretch>
        </p:blipFill>
        <p:spPr>
          <a:xfrm>
            <a:off x="6488472" y="4125038"/>
            <a:ext cx="3613471" cy="1512160"/>
          </a:xfrm>
          <a:prstGeom prst="rect">
            <a:avLst/>
          </a:prstGeom>
        </p:spPr>
      </p:pic>
      <p:sp>
        <p:nvSpPr>
          <p:cNvPr id="2" name="TextBox 1">
            <a:extLst>
              <a:ext uri="{FF2B5EF4-FFF2-40B4-BE49-F238E27FC236}">
                <a16:creationId xmlns:a16="http://schemas.microsoft.com/office/drawing/2014/main" id="{2D20D9CB-66CB-2B8A-D82E-C34B53BCC88A}"/>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163032266"/>
      </p:ext>
    </p:extLst>
  </p:cSld>
  <p:clrMapOvr>
    <a:masterClrMapping/>
  </p:clrMapOvr>
  <mc:AlternateContent xmlns:mc="http://schemas.openxmlformats.org/markup-compatibility/2006" xmlns:p14="http://schemas.microsoft.com/office/powerpoint/2010/main">
    <mc:Choice Requires="p14">
      <p:transition p14:dur="10" advTm="102977"/>
    </mc:Choice>
    <mc:Fallback xmlns="">
      <p:transition advTm="10297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6619636"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4- Hierarchy </a:t>
            </a:r>
            <a:endParaRPr lang="ar-EG" sz="2400" b="1" dirty="0">
              <a:latin typeface="Times New Roman" panose="02020603050405020304" pitchFamily="18" charset="0"/>
              <a:cs typeface="Times New Roman" panose="02020603050405020304" pitchFamily="18" charset="0"/>
            </a:endParaRPr>
          </a:p>
          <a:p>
            <a:endParaRPr lang="ar-EG"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Hierarchy determines the formal, position-based reporting lines and thus stipulates who reports to whom. Let’s assume two firms of roughly equal size: Firm A and Firm B. If many levels of hierarchy exist between the frontline employee and the CEO in Firm A, it has a tall structure. In contrast, if there are few levels of hierarchy in Firm B, it has a flat structure.</a:t>
            </a:r>
          </a:p>
        </p:txBody>
      </p:sp>
      <p:pic>
        <p:nvPicPr>
          <p:cNvPr id="4" name="Picture 3"/>
          <p:cNvPicPr>
            <a:picLocks noChangeAspect="1"/>
          </p:cNvPicPr>
          <p:nvPr/>
        </p:nvPicPr>
        <p:blipFill>
          <a:blip r:embed="rId2"/>
          <a:stretch>
            <a:fillRect/>
          </a:stretch>
        </p:blipFill>
        <p:spPr>
          <a:xfrm>
            <a:off x="7690352" y="2849382"/>
            <a:ext cx="3613471" cy="2581635"/>
          </a:xfrm>
          <a:prstGeom prst="rect">
            <a:avLst/>
          </a:prstGeom>
        </p:spPr>
      </p:pic>
      <p:sp>
        <p:nvSpPr>
          <p:cNvPr id="2" name="TextBox 1">
            <a:extLst>
              <a:ext uri="{FF2B5EF4-FFF2-40B4-BE49-F238E27FC236}">
                <a16:creationId xmlns:a16="http://schemas.microsoft.com/office/drawing/2014/main" id="{623C66C5-7FD8-199B-3695-77C2FF0B98CF}"/>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07998638"/>
      </p:ext>
    </p:extLst>
  </p:cSld>
  <p:clrMapOvr>
    <a:masterClrMapping/>
  </p:clrMapOvr>
  <mc:AlternateContent xmlns:mc="http://schemas.openxmlformats.org/markup-compatibility/2006" xmlns:p14="http://schemas.microsoft.com/office/powerpoint/2010/main">
    <mc:Choice Requires="p14">
      <p:transition p14:dur="10" advTm="122871"/>
    </mc:Choice>
    <mc:Fallback xmlns="">
      <p:transition advTm="12287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Matrix Structure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3485141032"/>
      </p:ext>
    </p:extLst>
  </p:cSld>
  <p:clrMapOvr>
    <a:masterClrMapping/>
  </p:clrMapOvr>
  <mc:AlternateContent xmlns:mc="http://schemas.openxmlformats.org/markup-compatibility/2006" xmlns:p14="http://schemas.microsoft.com/office/powerpoint/2010/main">
    <mc:Choice Requires="p14">
      <p:transition spd="slow" p14:dur="2000" advTm="17127"/>
    </mc:Choice>
    <mc:Fallback xmlns="">
      <p:transition spd="slow" advTm="1712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157328"/>
            <a:ext cx="7678057" cy="1384995"/>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MECHANISTIC VS. ORGANIC ORGANIZATIONS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7076" y="2748046"/>
            <a:ext cx="8844924" cy="1200329"/>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Several of the building blocks of organizational structure frequently appear together, creating distinct organizational forms—mechanistic or organic organizations.</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89819713"/>
      </p:ext>
    </p:extLst>
  </p:cSld>
  <p:clrMapOvr>
    <a:masterClrMapping/>
  </p:clrMapOvr>
  <mc:AlternateContent xmlns:mc="http://schemas.openxmlformats.org/markup-compatibility/2006" xmlns:p14="http://schemas.microsoft.com/office/powerpoint/2010/main">
    <mc:Choice Requires="p14">
      <p:transition spd="slow" p14:dur="2000" advTm="135724"/>
    </mc:Choice>
    <mc:Fallback xmlns="">
      <p:transition spd="slow" advTm="13572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15732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Mechanistic organizations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Mechanistic organizations are characterized by a high degree of specialization and formalization and by a tall hierarchy that relies on centralized decision-making. The fast food chain McDonald’s fits this description quite well. Each step of every job such as deep-frying fries is documented in minute detail (e.g., what kind of vat, the quantity of oil, how many fries, what temperature, how long, and so on). </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6156135"/>
      </p:ext>
    </p:extLst>
  </p:cSld>
  <p:clrMapOvr>
    <a:masterClrMapping/>
  </p:clrMapOvr>
  <mc:AlternateContent xmlns:mc="http://schemas.openxmlformats.org/markup-compatibility/2006" xmlns:p14="http://schemas.microsoft.com/office/powerpoint/2010/main">
    <mc:Choice Requires="p14">
      <p:transition spd="slow" p14:dur="2000" advTm="103819"/>
    </mc:Choice>
    <mc:Fallback xmlns="">
      <p:transition spd="slow" advTm="10381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15732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Organic organizations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341632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Organic organizations have a low degree of specialization and formalization, a flat organizational structure, and decentralized decision-making.</a:t>
            </a:r>
          </a:p>
          <a:p>
            <a:r>
              <a:rPr lang="en-US" sz="2400" dirty="0">
                <a:effectLst>
                  <a:outerShdw blurRad="38100" dist="38100" dir="2700000" algn="tl">
                    <a:srgbClr val="000000">
                      <a:alpha val="43137"/>
                    </a:srgbClr>
                  </a:outerShdw>
                </a:effectLst>
              </a:rPr>
              <a:t>Organic structures tend to be correlated with the following: a fluid and flexible information flow among employees in both horizontal and vertical directions; faster decision-making; and higher employee motivation, retention, satisfaction, and creativity. Organic organizations also typically exhibit a higher rate of entrepreneurial </a:t>
            </a:r>
            <a:r>
              <a:rPr lang="en-US" sz="2400" dirty="0" err="1">
                <a:effectLst>
                  <a:outerShdw blurRad="38100" dist="38100" dir="2700000" algn="tl">
                    <a:srgbClr val="000000">
                      <a:alpha val="43137"/>
                    </a:srgbClr>
                  </a:outerShdw>
                </a:effectLst>
              </a:rPr>
              <a:t>behaviours</a:t>
            </a:r>
            <a:r>
              <a:rPr lang="en-US" sz="2400" dirty="0">
                <a:effectLst>
                  <a:outerShdw blurRad="38100" dist="38100" dir="2700000" algn="tl">
                    <a:srgbClr val="000000">
                      <a:alpha val="43137"/>
                    </a:srgbClr>
                  </a:outerShdw>
                </a:effectLst>
              </a:rPr>
              <a:t> and </a:t>
            </a:r>
            <a:r>
              <a:rPr lang="en-US" sz="2400" u="sng" dirty="0">
                <a:effectLst>
                  <a:outerShdw blurRad="38100" dist="38100" dir="2700000" algn="tl">
                    <a:srgbClr val="000000">
                      <a:alpha val="43137"/>
                    </a:srgbClr>
                  </a:outerShdw>
                </a:effectLst>
              </a:rPr>
              <a:t>innovation</a:t>
            </a:r>
            <a:r>
              <a:rPr lang="en-US" sz="2400" dirty="0">
                <a:effectLst>
                  <a:outerShdw blurRad="38100" dist="38100" dir="2700000" algn="tl">
                    <a:srgbClr val="000000">
                      <a:alpha val="43137"/>
                    </a:srgbClr>
                  </a:outerShdw>
                </a:effectLst>
              </a:rPr>
              <a:t>. </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4088510"/>
      </p:ext>
    </p:extLst>
  </p:cSld>
  <p:clrMapOvr>
    <a:masterClrMapping/>
  </p:clrMapOvr>
  <mc:AlternateContent xmlns:mc="http://schemas.openxmlformats.org/markup-compatibility/2006" xmlns:p14="http://schemas.microsoft.com/office/powerpoint/2010/main">
    <mc:Choice Requires="p14">
      <p:transition spd="slow" p14:dur="2000" advTm="157742"/>
    </mc:Choice>
    <mc:Fallback xmlns="">
      <p:transition spd="slow" advTm="15774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dirty="0"/>
              <a:t>Mechanistic vs. Organic Organizations</a:t>
            </a: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8517002" cy="3046988"/>
          </a:xfrm>
          <a:prstGeom prst="rect">
            <a:avLst/>
          </a:prstGeom>
          <a:noFill/>
        </p:spPr>
        <p:txBody>
          <a:bodyPr wrap="square" rtlCol="0">
            <a:spAutoFit/>
          </a:bodyPr>
          <a:lstStyle/>
          <a:p>
            <a:r>
              <a:rPr lang="en-US" sz="2400" b="1" dirty="0"/>
              <a:t>Mechanistic</a:t>
            </a:r>
            <a:endParaRPr lang="en-US" sz="2400" dirty="0"/>
          </a:p>
          <a:p>
            <a:pPr>
              <a:buFont typeface="Arial" panose="020B0604020202020204" pitchFamily="34" charset="0"/>
              <a:buChar char="•"/>
            </a:pPr>
            <a:r>
              <a:rPr lang="en-US" sz="2400" dirty="0"/>
              <a:t>Highly formal, rigid hierarchy, centralized decisions</a:t>
            </a:r>
          </a:p>
          <a:p>
            <a:pPr>
              <a:buFont typeface="Arial" panose="020B0604020202020204" pitchFamily="34" charset="0"/>
              <a:buChar char="•"/>
            </a:pPr>
            <a:r>
              <a:rPr lang="en-US" sz="2400" dirty="0"/>
              <a:t>Example: </a:t>
            </a:r>
            <a:r>
              <a:rPr lang="en-US" sz="2400" b="1" dirty="0"/>
              <a:t>McDonald’s</a:t>
            </a:r>
            <a:r>
              <a:rPr lang="en-US" sz="2400" dirty="0"/>
              <a:t> – standardized processes across all stores</a:t>
            </a:r>
          </a:p>
          <a:p>
            <a:pPr>
              <a:buFont typeface="Arial" panose="020B0604020202020204" pitchFamily="34" charset="0"/>
              <a:buChar char="•"/>
            </a:pPr>
            <a:endParaRPr lang="en-US" sz="2400" dirty="0"/>
          </a:p>
          <a:p>
            <a:r>
              <a:rPr lang="en-US" sz="2400" b="1" dirty="0"/>
              <a:t>Organic</a:t>
            </a:r>
            <a:endParaRPr lang="en-US" sz="2400" dirty="0"/>
          </a:p>
          <a:p>
            <a:pPr>
              <a:buFont typeface="Arial" panose="020B0604020202020204" pitchFamily="34" charset="0"/>
              <a:buChar char="•"/>
            </a:pPr>
            <a:r>
              <a:rPr lang="en-US" sz="2400" dirty="0"/>
              <a:t>Flexible, decentralized, adaptive</a:t>
            </a:r>
          </a:p>
          <a:p>
            <a:pPr>
              <a:buFont typeface="Arial" panose="020B0604020202020204" pitchFamily="34" charset="0"/>
              <a:buChar char="•"/>
            </a:pPr>
            <a:r>
              <a:rPr lang="en-US" sz="2400" dirty="0"/>
              <a:t>Example: </a:t>
            </a:r>
            <a:r>
              <a:rPr lang="en-US" sz="2400" b="1" dirty="0"/>
              <a:t>Google</a:t>
            </a:r>
            <a:r>
              <a:rPr lang="en-US" sz="2400" dirty="0"/>
              <a:t> – encourages creativity, innovation, and fluid teams</a:t>
            </a:r>
          </a:p>
        </p:txBody>
      </p:sp>
      <p:sp>
        <p:nvSpPr>
          <p:cNvPr id="2" name="TextBox 1">
            <a:extLst>
              <a:ext uri="{FF2B5EF4-FFF2-40B4-BE49-F238E27FC236}">
                <a16:creationId xmlns:a16="http://schemas.microsoft.com/office/drawing/2014/main" id="{8ACAEBD0-3250-CCBC-0732-C76DB6AD034E}"/>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41701532"/>
      </p:ext>
    </p:extLst>
  </p:cSld>
  <p:clrMapOvr>
    <a:masterClrMapping/>
  </p:clrMapOvr>
  <mc:AlternateContent xmlns:mc="http://schemas.openxmlformats.org/markup-compatibility/2006" xmlns:p14="http://schemas.microsoft.com/office/powerpoint/2010/main">
    <mc:Choice Requires="p14">
      <p:transition p14:dur="10" advTm="89164"/>
    </mc:Choice>
    <mc:Fallback xmlns="">
      <p:transition advTm="8916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6619636" cy="2677656"/>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Specialization</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Mechanistic Organizations</a:t>
            </a:r>
          </a:p>
          <a:p>
            <a:endParaRPr lang="en-US" sz="2400" dirty="0"/>
          </a:p>
          <a:p>
            <a:r>
              <a:rPr lang="en-US" sz="2400" dirty="0"/>
              <a:t>• High degree of specialization</a:t>
            </a:r>
          </a:p>
          <a:p>
            <a:r>
              <a:rPr lang="en-US" sz="2400" dirty="0"/>
              <a:t>• Rigid division of labor</a:t>
            </a:r>
          </a:p>
          <a:p>
            <a:r>
              <a:rPr lang="en-US" sz="2400" dirty="0"/>
              <a:t>• Employees focus on narrowly defined tasks</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404100" y="2952773"/>
            <a:ext cx="3565914" cy="1667108"/>
          </a:xfrm>
          <a:prstGeom prst="rect">
            <a:avLst/>
          </a:prstGeom>
        </p:spPr>
      </p:pic>
      <p:sp>
        <p:nvSpPr>
          <p:cNvPr id="2" name="TextBox 1">
            <a:extLst>
              <a:ext uri="{FF2B5EF4-FFF2-40B4-BE49-F238E27FC236}">
                <a16:creationId xmlns:a16="http://schemas.microsoft.com/office/drawing/2014/main" id="{8ACAEBD0-3250-CCBC-0732-C76DB6AD034E}"/>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2817118"/>
      </p:ext>
    </p:extLst>
  </p:cSld>
  <p:clrMapOvr>
    <a:masterClrMapping/>
  </p:clrMapOvr>
  <mc:AlternateContent xmlns:mc="http://schemas.openxmlformats.org/markup-compatibility/2006" xmlns:p14="http://schemas.microsoft.com/office/powerpoint/2010/main">
    <mc:Choice Requires="p14">
      <p:transition p14:dur="10" advTm="89164"/>
    </mc:Choice>
    <mc:Fallback xmlns="">
      <p:transition advTm="8916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6619636" cy="2677656"/>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Specialization</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Organic Organizations</a:t>
            </a:r>
          </a:p>
          <a:p>
            <a:endParaRPr lang="en-US" sz="2400" b="1" dirty="0"/>
          </a:p>
          <a:p>
            <a:r>
              <a:rPr lang="en-US" sz="2400" dirty="0"/>
              <a:t>• Low degree of specialization</a:t>
            </a:r>
          </a:p>
          <a:p>
            <a:r>
              <a:rPr lang="en-US" sz="2400" dirty="0"/>
              <a:t>• Flexible division of labor</a:t>
            </a:r>
          </a:p>
          <a:p>
            <a:r>
              <a:rPr lang="en-US" sz="2400" dirty="0"/>
              <a:t>• Employees focus on “bigger picture”</a:t>
            </a:r>
          </a:p>
        </p:txBody>
      </p:sp>
      <p:pic>
        <p:nvPicPr>
          <p:cNvPr id="12" name="Picture 11"/>
          <p:cNvPicPr>
            <a:picLocks noChangeAspect="1"/>
          </p:cNvPicPr>
          <p:nvPr/>
        </p:nvPicPr>
        <p:blipFill>
          <a:blip r:embed="rId2"/>
          <a:stretch>
            <a:fillRect/>
          </a:stretch>
        </p:blipFill>
        <p:spPr>
          <a:xfrm>
            <a:off x="7404100" y="2952773"/>
            <a:ext cx="3565914" cy="1667108"/>
          </a:xfrm>
          <a:prstGeom prst="rect">
            <a:avLst/>
          </a:prstGeom>
        </p:spPr>
      </p:pic>
      <p:sp>
        <p:nvSpPr>
          <p:cNvPr id="2" name="TextBox 1">
            <a:extLst>
              <a:ext uri="{FF2B5EF4-FFF2-40B4-BE49-F238E27FC236}">
                <a16:creationId xmlns:a16="http://schemas.microsoft.com/office/drawing/2014/main" id="{045E2507-34E6-C0D0-4CBF-6157E471247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267915670"/>
      </p:ext>
    </p:extLst>
  </p:cSld>
  <p:clrMapOvr>
    <a:masterClrMapping/>
  </p:clrMapOvr>
  <mc:AlternateContent xmlns:mc="http://schemas.openxmlformats.org/markup-compatibility/2006" xmlns:p14="http://schemas.microsoft.com/office/powerpoint/2010/main">
    <mc:Choice Requires="p14">
      <p:transition p14:dur="10" advTm="79809"/>
    </mc:Choice>
    <mc:Fallback xmlns="">
      <p:transition advTm="7980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8013006"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Formalization</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Mechanistic Organizations</a:t>
            </a:r>
          </a:p>
          <a:p>
            <a:endParaRPr lang="en-US" sz="2400" dirty="0"/>
          </a:p>
          <a:p>
            <a:r>
              <a:rPr lang="en-US" sz="2400" dirty="0"/>
              <a:t>• Intimate familiarity with rules, policies, and processes necessary</a:t>
            </a:r>
          </a:p>
          <a:p>
            <a:r>
              <a:rPr lang="en-US" sz="2400" dirty="0"/>
              <a:t>• Deep expertise in narrowly defined domain</a:t>
            </a:r>
          </a:p>
          <a:p>
            <a:r>
              <a:rPr lang="en-US" sz="2400" dirty="0"/>
              <a:t>required</a:t>
            </a:r>
          </a:p>
          <a:p>
            <a:r>
              <a:rPr lang="en-US" sz="2400" dirty="0"/>
              <a:t>• Task-specific knowledge valued</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8129111" y="3240517"/>
            <a:ext cx="3148489" cy="1971950"/>
          </a:xfrm>
          <a:prstGeom prst="rect">
            <a:avLst/>
          </a:prstGeom>
        </p:spPr>
      </p:pic>
      <p:sp>
        <p:nvSpPr>
          <p:cNvPr id="2" name="TextBox 1">
            <a:extLst>
              <a:ext uri="{FF2B5EF4-FFF2-40B4-BE49-F238E27FC236}">
                <a16:creationId xmlns:a16="http://schemas.microsoft.com/office/drawing/2014/main" id="{CA57A235-8FB0-199E-54E7-1AEDF6730203}"/>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8469243"/>
      </p:ext>
    </p:extLst>
  </p:cSld>
  <p:clrMapOvr>
    <a:masterClrMapping/>
  </p:clrMapOvr>
  <mc:AlternateContent xmlns:mc="http://schemas.openxmlformats.org/markup-compatibility/2006" xmlns:p14="http://schemas.microsoft.com/office/powerpoint/2010/main">
    <mc:Choice Requires="p14">
      <p:transition p14:dur="10" advTm="95770"/>
    </mc:Choice>
    <mc:Fallback xmlns="">
      <p:transition advTm="9577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6619636"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Formalization</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Organic Organizations</a:t>
            </a:r>
          </a:p>
          <a:p>
            <a:endParaRPr lang="en-US" sz="2400" b="1" dirty="0"/>
          </a:p>
          <a:p>
            <a:r>
              <a:rPr lang="en-US" sz="2400" dirty="0"/>
              <a:t>• Clear understanding of organization’s core</a:t>
            </a:r>
          </a:p>
          <a:p>
            <a:r>
              <a:rPr lang="en-US" sz="2400" dirty="0"/>
              <a:t>competencies and strategic intent</a:t>
            </a:r>
          </a:p>
          <a:p>
            <a:r>
              <a:rPr lang="en-US" sz="2400" dirty="0"/>
              <a:t>• Domain expertise in different areas</a:t>
            </a:r>
          </a:p>
          <a:p>
            <a:r>
              <a:rPr lang="en-US" sz="2400" dirty="0"/>
              <a:t>• Generalized knowledge of how to accomplish</a:t>
            </a:r>
          </a:p>
          <a:p>
            <a:r>
              <a:rPr lang="en-US" sz="2400" dirty="0"/>
              <a:t>strategic goals valued</a:t>
            </a:r>
          </a:p>
        </p:txBody>
      </p:sp>
      <p:pic>
        <p:nvPicPr>
          <p:cNvPr id="12" name="Picture 11"/>
          <p:cNvPicPr>
            <a:picLocks noChangeAspect="1"/>
          </p:cNvPicPr>
          <p:nvPr/>
        </p:nvPicPr>
        <p:blipFill>
          <a:blip r:embed="rId2"/>
          <a:stretch>
            <a:fillRect/>
          </a:stretch>
        </p:blipFill>
        <p:spPr>
          <a:xfrm>
            <a:off x="7925588" y="3002556"/>
            <a:ext cx="3148489" cy="1971950"/>
          </a:xfrm>
          <a:prstGeom prst="rect">
            <a:avLst/>
          </a:prstGeom>
        </p:spPr>
      </p:pic>
      <p:sp>
        <p:nvSpPr>
          <p:cNvPr id="2" name="TextBox 1">
            <a:extLst>
              <a:ext uri="{FF2B5EF4-FFF2-40B4-BE49-F238E27FC236}">
                <a16:creationId xmlns:a16="http://schemas.microsoft.com/office/drawing/2014/main" id="{AB4708AE-17FA-9148-6C22-138E6CD3394C}"/>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278722473"/>
      </p:ext>
    </p:extLst>
  </p:cSld>
  <p:clrMapOvr>
    <a:masterClrMapping/>
  </p:clrMapOvr>
  <mc:AlternateContent xmlns:mc="http://schemas.openxmlformats.org/markup-compatibility/2006" xmlns:p14="http://schemas.microsoft.com/office/powerpoint/2010/main">
    <mc:Choice Requires="p14">
      <p:transition p14:dur="10" advTm="101169"/>
    </mc:Choice>
    <mc:Fallback xmlns="">
      <p:transition advTm="10116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8013006" cy="2308324"/>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Centralization</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Mechanistic Organizations</a:t>
            </a:r>
          </a:p>
          <a:p>
            <a:endParaRPr lang="en-US" sz="2400" dirty="0"/>
          </a:p>
          <a:p>
            <a:r>
              <a:rPr lang="en-US" sz="2400" dirty="0"/>
              <a:t>• Decision power centralized at top</a:t>
            </a:r>
          </a:p>
          <a:p>
            <a:r>
              <a:rPr lang="en-US" sz="2400" dirty="0"/>
              <a:t>• Vertical (top-down) communication</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7404100" y="3755706"/>
            <a:ext cx="3193608" cy="1988796"/>
          </a:xfrm>
          <a:prstGeom prst="rect">
            <a:avLst/>
          </a:prstGeom>
        </p:spPr>
      </p:pic>
      <p:sp>
        <p:nvSpPr>
          <p:cNvPr id="2" name="TextBox 1">
            <a:extLst>
              <a:ext uri="{FF2B5EF4-FFF2-40B4-BE49-F238E27FC236}">
                <a16:creationId xmlns:a16="http://schemas.microsoft.com/office/drawing/2014/main" id="{22DD9842-9575-9C32-86EA-E711EB927774}"/>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362599724"/>
      </p:ext>
    </p:extLst>
  </p:cSld>
  <p:clrMapOvr>
    <a:masterClrMapping/>
  </p:clrMapOvr>
  <mc:AlternateContent xmlns:mc="http://schemas.openxmlformats.org/markup-compatibility/2006" xmlns:p14="http://schemas.microsoft.com/office/powerpoint/2010/main">
    <mc:Choice Requires="p14">
      <p:transition p14:dur="10" advTm="65200"/>
    </mc:Choice>
    <mc:Fallback xmlns="">
      <p:transition advTm="652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6619636" cy="2677656"/>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Centralization</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Organic Organizations</a:t>
            </a:r>
          </a:p>
          <a:p>
            <a:endParaRPr lang="en-US" sz="2400" b="1" dirty="0"/>
          </a:p>
          <a:p>
            <a:r>
              <a:rPr lang="en-US" sz="2400" dirty="0"/>
              <a:t>• Distributed decision making</a:t>
            </a:r>
          </a:p>
          <a:p>
            <a:r>
              <a:rPr lang="en-US" sz="2400" dirty="0"/>
              <a:t>• Vertical (top-down and bottom-up) as well as</a:t>
            </a:r>
          </a:p>
          <a:p>
            <a:r>
              <a:rPr lang="en-US" sz="2400" dirty="0"/>
              <a:t>horizontal communication</a:t>
            </a:r>
          </a:p>
        </p:txBody>
      </p:sp>
      <p:pic>
        <p:nvPicPr>
          <p:cNvPr id="13" name="Picture 12"/>
          <p:cNvPicPr>
            <a:picLocks noChangeAspect="1"/>
          </p:cNvPicPr>
          <p:nvPr/>
        </p:nvPicPr>
        <p:blipFill>
          <a:blip r:embed="rId2"/>
          <a:stretch>
            <a:fillRect/>
          </a:stretch>
        </p:blipFill>
        <p:spPr>
          <a:xfrm>
            <a:off x="7404100" y="3755706"/>
            <a:ext cx="3193608" cy="1988796"/>
          </a:xfrm>
          <a:prstGeom prst="rect">
            <a:avLst/>
          </a:prstGeom>
        </p:spPr>
      </p:pic>
      <p:sp>
        <p:nvSpPr>
          <p:cNvPr id="2" name="TextBox 1">
            <a:extLst>
              <a:ext uri="{FF2B5EF4-FFF2-40B4-BE49-F238E27FC236}">
                <a16:creationId xmlns:a16="http://schemas.microsoft.com/office/drawing/2014/main" id="{9A975C88-3250-F6A4-A4DC-2B4059979D6C}"/>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39841498"/>
      </p:ext>
    </p:extLst>
  </p:cSld>
  <p:clrMapOvr>
    <a:masterClrMapping/>
  </p:clrMapOvr>
  <mc:AlternateContent xmlns:mc="http://schemas.openxmlformats.org/markup-compatibility/2006" xmlns:p14="http://schemas.microsoft.com/office/powerpoint/2010/main">
    <mc:Choice Requires="p14">
      <p:transition p14:dur="10" advTm="75308"/>
    </mc:Choice>
    <mc:Fallback xmlns="">
      <p:transition advTm="7530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8013006" cy="3046988"/>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Hierarchy</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Mechanistic Organizations</a:t>
            </a:r>
          </a:p>
          <a:p>
            <a:endParaRPr lang="en-US" sz="2400" dirty="0"/>
          </a:p>
          <a:p>
            <a:r>
              <a:rPr lang="en-US" sz="2400" dirty="0"/>
              <a:t>• Tall structures</a:t>
            </a:r>
          </a:p>
          <a:p>
            <a:r>
              <a:rPr lang="en-US" sz="2400" dirty="0"/>
              <a:t>• Low span of control</a:t>
            </a:r>
          </a:p>
          <a:p>
            <a:r>
              <a:rPr lang="en-US" sz="2400" dirty="0"/>
              <a:t>• Clear lines of authority</a:t>
            </a:r>
          </a:p>
          <a:p>
            <a:r>
              <a:rPr lang="en-US" sz="2400" dirty="0"/>
              <a:t>• Command and control</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6488472" y="4125038"/>
            <a:ext cx="3613471" cy="1512160"/>
          </a:xfrm>
          <a:prstGeom prst="rect">
            <a:avLst/>
          </a:prstGeom>
        </p:spPr>
      </p:pic>
      <p:sp>
        <p:nvSpPr>
          <p:cNvPr id="2" name="TextBox 1">
            <a:extLst>
              <a:ext uri="{FF2B5EF4-FFF2-40B4-BE49-F238E27FC236}">
                <a16:creationId xmlns:a16="http://schemas.microsoft.com/office/drawing/2014/main" id="{1FAB2960-E0E1-1A78-FD77-338451C6CA97}"/>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87511968"/>
      </p:ext>
    </p:extLst>
  </p:cSld>
  <p:clrMapOvr>
    <a:masterClrMapping/>
  </p:clrMapOvr>
  <mc:AlternateContent xmlns:mc="http://schemas.openxmlformats.org/markup-compatibility/2006" xmlns:p14="http://schemas.microsoft.com/office/powerpoint/2010/main">
    <mc:Choice Requires="p14">
      <p:transition p14:dur="10" advTm="81004"/>
    </mc:Choice>
    <mc:Fallback xmlns="">
      <p:transition advTm="8100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6619636"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Hierarchy</a:t>
            </a:r>
            <a:endParaRPr lang="ar-EG" sz="2400" b="1" dirty="0">
              <a:solidFill>
                <a:prstClr val="black"/>
              </a:solidFill>
              <a:latin typeface="Times New Roman" panose="02020603050405020304" pitchFamily="18" charset="0"/>
              <a:cs typeface="Times New Roman" panose="02020603050405020304" pitchFamily="18" charset="0"/>
            </a:endParaRPr>
          </a:p>
          <a:p>
            <a:endParaRPr lang="ar-EG" sz="2400" b="1" dirty="0">
              <a:solidFill>
                <a:prstClr val="black"/>
              </a:solidFill>
              <a:latin typeface="Times New Roman" panose="02020603050405020304" pitchFamily="18" charset="0"/>
              <a:cs typeface="Times New Roman" panose="02020603050405020304" pitchFamily="18" charset="0"/>
            </a:endParaRPr>
          </a:p>
          <a:p>
            <a:r>
              <a:rPr lang="en-US" sz="2400" b="1" dirty="0"/>
              <a:t>Organic Organizations</a:t>
            </a:r>
          </a:p>
          <a:p>
            <a:endParaRPr lang="en-US" sz="2400" b="1" dirty="0"/>
          </a:p>
          <a:p>
            <a:r>
              <a:rPr lang="en-US" sz="2400" dirty="0"/>
              <a:t>• Flat structures</a:t>
            </a:r>
          </a:p>
          <a:p>
            <a:r>
              <a:rPr lang="en-US" sz="2400" dirty="0"/>
              <a:t>• High span of control</a:t>
            </a:r>
          </a:p>
          <a:p>
            <a:r>
              <a:rPr lang="en-US" sz="2400" dirty="0"/>
              <a:t>• Horizontal as well as two-way vertical</a:t>
            </a:r>
          </a:p>
          <a:p>
            <a:r>
              <a:rPr lang="en-US" sz="2400" dirty="0"/>
              <a:t>communication</a:t>
            </a:r>
          </a:p>
          <a:p>
            <a:r>
              <a:rPr lang="en-US" sz="2400" dirty="0"/>
              <a:t>• Mutual adjustment</a:t>
            </a:r>
          </a:p>
        </p:txBody>
      </p:sp>
      <p:pic>
        <p:nvPicPr>
          <p:cNvPr id="12" name="Picture 11"/>
          <p:cNvPicPr>
            <a:picLocks noChangeAspect="1"/>
          </p:cNvPicPr>
          <p:nvPr/>
        </p:nvPicPr>
        <p:blipFill>
          <a:blip r:embed="rId2"/>
          <a:stretch>
            <a:fillRect/>
          </a:stretch>
        </p:blipFill>
        <p:spPr>
          <a:xfrm>
            <a:off x="6488472" y="4125038"/>
            <a:ext cx="3613471" cy="1512160"/>
          </a:xfrm>
          <a:prstGeom prst="rect">
            <a:avLst/>
          </a:prstGeom>
        </p:spPr>
      </p:pic>
      <p:sp>
        <p:nvSpPr>
          <p:cNvPr id="2" name="TextBox 1">
            <a:extLst>
              <a:ext uri="{FF2B5EF4-FFF2-40B4-BE49-F238E27FC236}">
                <a16:creationId xmlns:a16="http://schemas.microsoft.com/office/drawing/2014/main" id="{F5F0F22D-0824-83E3-85CD-A60DDA67BCEB}"/>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5335900"/>
      </p:ext>
    </p:extLst>
  </p:cSld>
  <p:clrMapOvr>
    <a:masterClrMapping/>
  </p:clrMapOvr>
  <mc:AlternateContent xmlns:mc="http://schemas.openxmlformats.org/markup-compatibility/2006" xmlns:p14="http://schemas.microsoft.com/office/powerpoint/2010/main">
    <mc:Choice Requires="p14">
      <p:transition p14:dur="10" advTm="92861"/>
    </mc:Choice>
    <mc:Fallback xmlns="">
      <p:transition advTm="9286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127387" y="1189363"/>
            <a:ext cx="10764251" cy="3231654"/>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Matrix Structure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4290616794"/>
      </p:ext>
    </p:extLst>
  </p:cSld>
  <p:clrMapOvr>
    <a:masterClrMapping/>
  </p:clrMapOvr>
  <mc:AlternateContent xmlns:mc="http://schemas.openxmlformats.org/markup-compatibility/2006" xmlns:p14="http://schemas.microsoft.com/office/powerpoint/2010/main">
    <mc:Choice Requires="p14">
      <p:transition spd="slow" p14:dur="2000" advTm="12076"/>
    </mc:Choice>
    <mc:Fallback xmlns="">
      <p:transition spd="slow" advTm="1207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Strategy and Structure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4893647"/>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important and interdependent relationship between strategy and structure directly impacts a firm’s performance. Moreover, the relationship is dynamic—changing over time in a somewhat predictable pattern as firms grow in size and complexity. </a:t>
            </a:r>
          </a:p>
          <a:p>
            <a:r>
              <a:rPr lang="en-US" sz="2400" dirty="0">
                <a:effectLst>
                  <a:outerShdw blurRad="38100" dist="38100" dir="2700000" algn="tl">
                    <a:srgbClr val="000000">
                      <a:alpha val="43137"/>
                    </a:srgbClr>
                  </a:outerShdw>
                </a:effectLst>
              </a:rPr>
              <a:t>Different stages in a firm’s growth require different organizational structures; </a:t>
            </a:r>
          </a:p>
          <a:p>
            <a:r>
              <a:rPr lang="en-US" sz="2400" b="1" dirty="0"/>
              <a:t>Simple structure</a:t>
            </a:r>
          </a:p>
          <a:p>
            <a:r>
              <a:rPr lang="en-US" sz="2400" b="1" dirty="0">
                <a:solidFill>
                  <a:prstClr val="black"/>
                </a:solidFill>
                <a:latin typeface="Times New Roman" panose="02020603050405020304" pitchFamily="18" charset="0"/>
                <a:cs typeface="Times New Roman" panose="02020603050405020304" pitchFamily="18" charset="0"/>
              </a:rPr>
              <a:t>Functional structure</a:t>
            </a:r>
          </a:p>
          <a:p>
            <a:r>
              <a:rPr lang="en-US" sz="2400" b="1" dirty="0">
                <a:solidFill>
                  <a:prstClr val="black"/>
                </a:solidFill>
                <a:latin typeface="Times New Roman" panose="02020603050405020304" pitchFamily="18" charset="0"/>
                <a:cs typeface="Times New Roman" panose="02020603050405020304" pitchFamily="18" charset="0"/>
              </a:rPr>
              <a:t>Multidivisional Structure</a:t>
            </a:r>
          </a:p>
          <a:p>
            <a:r>
              <a:rPr lang="en-US" sz="2400" b="1" dirty="0">
                <a:solidFill>
                  <a:prstClr val="black"/>
                </a:solidFill>
                <a:latin typeface="Times New Roman" panose="02020603050405020304" pitchFamily="18" charset="0"/>
                <a:cs typeface="Times New Roman" panose="02020603050405020304" pitchFamily="18" charset="0"/>
              </a:rPr>
              <a:t>Matrix Structure</a:t>
            </a:r>
          </a:p>
          <a:p>
            <a:endParaRPr lang="en-US" sz="2400" b="1" dirty="0">
              <a:solidFill>
                <a:prstClr val="black"/>
              </a:solidFill>
              <a:latin typeface="Times New Roman" panose="02020603050405020304" pitchFamily="18" charset="0"/>
              <a:cs typeface="Times New Roman" panose="02020603050405020304" pitchFamily="18" charset="0"/>
            </a:endParaRPr>
          </a:p>
          <a:p>
            <a:endParaRPr lang="en-US" sz="2400" b="1" dirty="0">
              <a:solidFill>
                <a:prstClr val="black"/>
              </a:solidFill>
              <a:latin typeface="Times New Roman" panose="02020603050405020304" pitchFamily="18" charset="0"/>
              <a:cs typeface="Times New Roman" panose="02020603050405020304" pitchFamily="18" charset="0"/>
            </a:endParaRPr>
          </a:p>
          <a:p>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36971" y="4642798"/>
            <a:ext cx="2420675" cy="1812653"/>
          </a:xfrm>
          <a:prstGeom prst="rect">
            <a:avLst/>
          </a:prstGeom>
        </p:spPr>
      </p:pic>
    </p:spTree>
    <p:extLst>
      <p:ext uri="{BB962C8B-B14F-4D97-AF65-F5344CB8AC3E}">
        <p14:creationId xmlns:p14="http://schemas.microsoft.com/office/powerpoint/2010/main" val="1620805888"/>
      </p:ext>
    </p:extLst>
  </p:cSld>
  <p:clrMapOvr>
    <a:masterClrMapping/>
  </p:clrMapOvr>
  <mc:AlternateContent xmlns:mc="http://schemas.openxmlformats.org/markup-compatibility/2006" xmlns:p14="http://schemas.microsoft.com/office/powerpoint/2010/main">
    <mc:Choice Requires="p14">
      <p:transition spd="slow" p14:dur="2000" advTm="146208"/>
    </mc:Choice>
    <mc:Fallback xmlns="">
      <p:transition spd="slow" advTm="14620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01396"/>
            <a:ext cx="8517002" cy="1569660"/>
          </a:xfrm>
          <a:prstGeom prst="rect">
            <a:avLst/>
          </a:prstGeom>
          <a:noFill/>
        </p:spPr>
        <p:txBody>
          <a:bodyPr wrap="square" rtlCol="0">
            <a:spAutoFit/>
          </a:bodyPr>
          <a:lstStyle/>
          <a:p>
            <a:endParaRPr lang="en-US" sz="2400" b="1" dirty="0"/>
          </a:p>
          <a:p>
            <a:pPr>
              <a:buFont typeface="Arial" panose="020B0604020202020204" pitchFamily="34" charset="0"/>
              <a:buChar char="•"/>
            </a:pPr>
            <a:r>
              <a:rPr lang="en-US" sz="2400" dirty="0"/>
              <a:t>Companies must align structure with strategic goals</a:t>
            </a:r>
          </a:p>
          <a:p>
            <a:pPr>
              <a:buFont typeface="Arial" panose="020B0604020202020204" pitchFamily="34" charset="0"/>
              <a:buChar char="•"/>
            </a:pPr>
            <a:r>
              <a:rPr lang="en-US" sz="2400" dirty="0"/>
              <a:t>Example: </a:t>
            </a:r>
            <a:r>
              <a:rPr lang="en-US" sz="2400" b="1" dirty="0"/>
              <a:t>Tesla</a:t>
            </a:r>
            <a:r>
              <a:rPr lang="en-US" sz="2400" dirty="0"/>
              <a:t> adapts its structure rapidly to meet innovation and production strategies</a:t>
            </a:r>
          </a:p>
        </p:txBody>
      </p:sp>
      <p:sp>
        <p:nvSpPr>
          <p:cNvPr id="2" name="TextBox 1">
            <a:extLst>
              <a:ext uri="{FF2B5EF4-FFF2-40B4-BE49-F238E27FC236}">
                <a16:creationId xmlns:a16="http://schemas.microsoft.com/office/drawing/2014/main" id="{8ACAEBD0-3250-CCBC-0732-C76DB6AD034E}"/>
              </a:ext>
            </a:extLst>
          </p:cNvPr>
          <p:cNvSpPr txBox="1"/>
          <p:nvPr/>
        </p:nvSpPr>
        <p:spPr>
          <a:xfrm>
            <a:off x="1166202" y="1333046"/>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443251807"/>
      </p:ext>
    </p:extLst>
  </p:cSld>
  <p:clrMapOvr>
    <a:masterClrMapping/>
  </p:clrMapOvr>
  <mc:AlternateContent xmlns:mc="http://schemas.openxmlformats.org/markup-compatibility/2006" xmlns:p14="http://schemas.microsoft.com/office/powerpoint/2010/main">
    <mc:Choice Requires="p14">
      <p:transition p14:dur="10" advTm="89164"/>
    </mc:Choice>
    <mc:Fallback xmlns="">
      <p:transition advTm="8916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1214178" y="2357211"/>
            <a:ext cx="9758621" cy="3458058"/>
          </a:xfrm>
          <a:prstGeom prst="rect">
            <a:avLst/>
          </a:prstGeom>
        </p:spPr>
      </p:pic>
      <p:sp>
        <p:nvSpPr>
          <p:cNvPr id="2" name="TextBox 1">
            <a:extLst>
              <a:ext uri="{FF2B5EF4-FFF2-40B4-BE49-F238E27FC236}">
                <a16:creationId xmlns:a16="http://schemas.microsoft.com/office/drawing/2014/main" id="{1DD51956-FAA5-B2DE-9F91-121F6F8AF797}"/>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60883060"/>
      </p:ext>
    </p:extLst>
  </p:cSld>
  <p:clrMapOvr>
    <a:masterClrMapping/>
  </p:clrMapOvr>
  <mc:AlternateContent xmlns:mc="http://schemas.openxmlformats.org/markup-compatibility/2006" xmlns:p14="http://schemas.microsoft.com/office/powerpoint/2010/main">
    <mc:Choice Requires="p14">
      <p:transition p14:dur="10" advTm="18488"/>
    </mc:Choice>
    <mc:Fallback xmlns="">
      <p:transition advTm="1848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159635" cy="156966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Simple structure</a:t>
            </a: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solidFill>
                  <a:prstClr val="black"/>
                </a:solidFill>
                <a:latin typeface="Times New Roman" panose="02020603050405020304" pitchFamily="18" charset="0"/>
                <a:cs typeface="Times New Roman" panose="02020603050405020304" pitchFamily="18" charset="0"/>
              </a:rPr>
              <a:t>Organizational structure in which the founders tend to make all the important strategic decisions as well as run the day-to-day operations.</a:t>
            </a:r>
            <a:endParaRPr lang="ar-EG" sz="2400" dirty="0">
              <a:solidFill>
                <a:prstClr val="black"/>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432046" y="4059333"/>
            <a:ext cx="3972479" cy="1471449"/>
          </a:xfrm>
          <a:prstGeom prst="rect">
            <a:avLst/>
          </a:prstGeom>
        </p:spPr>
      </p:pic>
      <p:sp>
        <p:nvSpPr>
          <p:cNvPr id="2" name="TextBox 1">
            <a:extLst>
              <a:ext uri="{FF2B5EF4-FFF2-40B4-BE49-F238E27FC236}">
                <a16:creationId xmlns:a16="http://schemas.microsoft.com/office/drawing/2014/main" id="{71976474-3C06-527A-A372-DFAC44F4577F}"/>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112234034"/>
      </p:ext>
    </p:extLst>
  </p:cSld>
  <p:clrMapOvr>
    <a:masterClrMapping/>
  </p:clrMapOvr>
  <mc:AlternateContent xmlns:mc="http://schemas.openxmlformats.org/markup-compatibility/2006" xmlns:p14="http://schemas.microsoft.com/office/powerpoint/2010/main">
    <mc:Choice Requires="p14">
      <p:transition p14:dur="10" advTm="63771"/>
    </mc:Choice>
    <mc:Fallback xmlns="">
      <p:transition advTm="6377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159635" cy="3785652"/>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Simple structure</a:t>
            </a:r>
          </a:p>
          <a:p>
            <a:r>
              <a:rPr lang="en-US" sz="2400" b="1" dirty="0"/>
              <a:t>Advantages</a:t>
            </a:r>
            <a:endParaRPr lang="en-US" sz="2400" b="1" dirty="0">
              <a:solidFill>
                <a:prstClr val="black"/>
              </a:solidFill>
              <a:latin typeface="Times New Roman" panose="02020603050405020304" pitchFamily="18" charset="0"/>
              <a:cs typeface="Times New Roman" panose="02020603050405020304" pitchFamily="18" charset="0"/>
            </a:endParaRP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t>• Fast decision-making</a:t>
            </a:r>
          </a:p>
          <a:p>
            <a:r>
              <a:rPr lang="en-US" sz="2400" dirty="0"/>
              <a:t>• Intelligent and responsive organization</a:t>
            </a:r>
          </a:p>
          <a:p>
            <a:r>
              <a:rPr lang="en-US" sz="2400" dirty="0"/>
              <a:t>• Integration of expertise across areas</a:t>
            </a:r>
          </a:p>
          <a:p>
            <a:r>
              <a:rPr lang="en-US" sz="2400" dirty="0"/>
              <a:t>• Organizations with simple</a:t>
            </a:r>
          </a:p>
          <a:p>
            <a:r>
              <a:rPr lang="en-US" sz="2400" dirty="0"/>
              <a:t>structures are easily pushed into “crisis mode,”</a:t>
            </a:r>
          </a:p>
          <a:p>
            <a:r>
              <a:rPr lang="en-US" sz="2400" dirty="0"/>
              <a:t>requiring “all hands on deck” (i.e., everyone</a:t>
            </a:r>
          </a:p>
          <a:p>
            <a:r>
              <a:rPr lang="en-US" sz="2400" dirty="0"/>
              <a:t>working long hours until project is completed)</a:t>
            </a:r>
            <a:endParaRPr lang="ar-EG" sz="2400" dirty="0">
              <a:solidFill>
                <a:prstClr val="black"/>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797353" y="2753047"/>
            <a:ext cx="3972479" cy="1471449"/>
          </a:xfrm>
          <a:prstGeom prst="rect">
            <a:avLst/>
          </a:prstGeom>
        </p:spPr>
      </p:pic>
      <p:sp>
        <p:nvSpPr>
          <p:cNvPr id="2" name="TextBox 1">
            <a:extLst>
              <a:ext uri="{FF2B5EF4-FFF2-40B4-BE49-F238E27FC236}">
                <a16:creationId xmlns:a16="http://schemas.microsoft.com/office/drawing/2014/main" id="{19BF53E6-0531-F1E4-C6A8-927F8C41730D}"/>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361718242"/>
      </p:ext>
    </p:extLst>
  </p:cSld>
  <p:clrMapOvr>
    <a:masterClrMapping/>
  </p:clrMapOvr>
  <mc:AlternateContent xmlns:mc="http://schemas.openxmlformats.org/markup-compatibility/2006" xmlns:p14="http://schemas.microsoft.com/office/powerpoint/2010/main">
    <mc:Choice Requires="p14">
      <p:transition p14:dur="10" advTm="77130"/>
    </mc:Choice>
    <mc:Fallback xmlns="">
      <p:transition advTm="771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159635"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Simple structure</a:t>
            </a:r>
          </a:p>
          <a:p>
            <a:r>
              <a:rPr lang="en-US" sz="2400" b="1" dirty="0"/>
              <a:t>Disadvantages</a:t>
            </a:r>
          </a:p>
          <a:p>
            <a:r>
              <a:rPr lang="en-US" sz="2400" dirty="0"/>
              <a:t>• CEO overload</a:t>
            </a:r>
          </a:p>
          <a:p>
            <a:r>
              <a:rPr lang="en-US" sz="2400" dirty="0"/>
              <a:t>• Lack of domain expertise in distinct business</a:t>
            </a:r>
          </a:p>
          <a:p>
            <a:r>
              <a:rPr lang="en-US" sz="2400" dirty="0"/>
              <a:t>functions (e.g., accounting, finance, marketing,</a:t>
            </a:r>
          </a:p>
          <a:p>
            <a:r>
              <a:rPr lang="en-US" sz="2400" dirty="0"/>
              <a:t>etc.)</a:t>
            </a:r>
          </a:p>
          <a:p>
            <a:r>
              <a:rPr lang="en-US" sz="2400" dirty="0"/>
              <a:t>• Unable to accommodate growth</a:t>
            </a:r>
          </a:p>
          <a:p>
            <a:r>
              <a:rPr lang="en-US" sz="2400" dirty="0"/>
              <a:t>• No separation of strategic and day-to-day</a:t>
            </a:r>
          </a:p>
          <a:p>
            <a:r>
              <a:rPr lang="en-US" sz="2400" dirty="0"/>
              <a:t>decision making</a:t>
            </a:r>
            <a:endParaRPr lang="en-US" sz="2400" b="1" dirty="0">
              <a:solidFill>
                <a:prstClr val="black"/>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259360" y="3537451"/>
            <a:ext cx="3972479" cy="1471449"/>
          </a:xfrm>
          <a:prstGeom prst="rect">
            <a:avLst/>
          </a:prstGeom>
        </p:spPr>
      </p:pic>
      <p:sp>
        <p:nvSpPr>
          <p:cNvPr id="2" name="TextBox 1">
            <a:extLst>
              <a:ext uri="{FF2B5EF4-FFF2-40B4-BE49-F238E27FC236}">
                <a16:creationId xmlns:a16="http://schemas.microsoft.com/office/drawing/2014/main" id="{F9536B17-5818-9658-3E86-45B7882FBA20}"/>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024690679"/>
      </p:ext>
    </p:extLst>
  </p:cSld>
  <p:clrMapOvr>
    <a:masterClrMapping/>
  </p:clrMapOvr>
  <mc:AlternateContent xmlns:mc="http://schemas.openxmlformats.org/markup-compatibility/2006" xmlns:p14="http://schemas.microsoft.com/office/powerpoint/2010/main">
    <mc:Choice Requires="p14">
      <p:transition p14:dur="10" advTm="80858"/>
    </mc:Choice>
    <mc:Fallback xmlns="">
      <p:transition advTm="8085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159635" cy="1938992"/>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Simple structure</a:t>
            </a:r>
          </a:p>
          <a:p>
            <a:endParaRPr lang="en-US" sz="2400" b="1" dirty="0">
              <a:solidFill>
                <a:prstClr val="black"/>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400" dirty="0"/>
              <a:t>Small, flat, run by the owner or a small leadership team</a:t>
            </a:r>
          </a:p>
          <a:p>
            <a:pPr>
              <a:buFont typeface="Arial" panose="020B0604020202020204" pitchFamily="34" charset="0"/>
              <a:buChar char="•"/>
            </a:pPr>
            <a:r>
              <a:rPr lang="en-US" sz="2400" dirty="0"/>
              <a:t>Example: </a:t>
            </a:r>
            <a:r>
              <a:rPr lang="en-US" sz="2400" b="1" dirty="0"/>
              <a:t>Dyson (early years)</a:t>
            </a:r>
            <a:r>
              <a:rPr lang="en-US" sz="2400" dirty="0"/>
              <a:t> – founder-led, centralized decision-making</a:t>
            </a:r>
          </a:p>
        </p:txBody>
      </p:sp>
      <p:pic>
        <p:nvPicPr>
          <p:cNvPr id="4" name="Picture 3"/>
          <p:cNvPicPr>
            <a:picLocks noChangeAspect="1"/>
          </p:cNvPicPr>
          <p:nvPr/>
        </p:nvPicPr>
        <p:blipFill>
          <a:blip r:embed="rId2"/>
          <a:stretch>
            <a:fillRect/>
          </a:stretch>
        </p:blipFill>
        <p:spPr>
          <a:xfrm>
            <a:off x="7185788" y="3894802"/>
            <a:ext cx="3972479" cy="1471449"/>
          </a:xfrm>
          <a:prstGeom prst="rect">
            <a:avLst/>
          </a:prstGeom>
        </p:spPr>
      </p:pic>
      <p:sp>
        <p:nvSpPr>
          <p:cNvPr id="2" name="TextBox 1">
            <a:extLst>
              <a:ext uri="{FF2B5EF4-FFF2-40B4-BE49-F238E27FC236}">
                <a16:creationId xmlns:a16="http://schemas.microsoft.com/office/drawing/2014/main" id="{F9536B17-5818-9658-3E86-45B7882FBA20}"/>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795862637"/>
      </p:ext>
    </p:extLst>
  </p:cSld>
  <p:clrMapOvr>
    <a:masterClrMapping/>
  </p:clrMapOvr>
  <mc:AlternateContent xmlns:mc="http://schemas.openxmlformats.org/markup-compatibility/2006" xmlns:p14="http://schemas.microsoft.com/office/powerpoint/2010/main">
    <mc:Choice Requires="p14">
      <p:transition p14:dur="10" advTm="80858"/>
    </mc:Choice>
    <mc:Fallback xmlns="">
      <p:transition advTm="8085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159635" cy="156966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Functional structure</a:t>
            </a: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t>Organizational structure that groups employees into functional areas based on domain expertise.</a:t>
            </a:r>
          </a:p>
        </p:txBody>
      </p:sp>
      <p:pic>
        <p:nvPicPr>
          <p:cNvPr id="7" name="Picture 6"/>
          <p:cNvPicPr>
            <a:picLocks noChangeAspect="1"/>
          </p:cNvPicPr>
          <p:nvPr/>
        </p:nvPicPr>
        <p:blipFill>
          <a:blip r:embed="rId2"/>
          <a:stretch>
            <a:fillRect/>
          </a:stretch>
        </p:blipFill>
        <p:spPr>
          <a:xfrm>
            <a:off x="2180407" y="4100289"/>
            <a:ext cx="6658904" cy="1695687"/>
          </a:xfrm>
          <a:prstGeom prst="rect">
            <a:avLst/>
          </a:prstGeom>
        </p:spPr>
      </p:pic>
      <p:sp>
        <p:nvSpPr>
          <p:cNvPr id="2" name="TextBox 1">
            <a:extLst>
              <a:ext uri="{FF2B5EF4-FFF2-40B4-BE49-F238E27FC236}">
                <a16:creationId xmlns:a16="http://schemas.microsoft.com/office/drawing/2014/main" id="{1F312D04-8E68-EB41-7959-8BDA1BEBD60A}"/>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38466951"/>
      </p:ext>
    </p:extLst>
  </p:cSld>
  <p:clrMapOvr>
    <a:masterClrMapping/>
  </p:clrMapOvr>
  <mc:AlternateContent xmlns:mc="http://schemas.openxmlformats.org/markup-compatibility/2006" xmlns:p14="http://schemas.microsoft.com/office/powerpoint/2010/main">
    <mc:Choice Requires="p14">
      <p:transition p14:dur="10" advTm="70549"/>
    </mc:Choice>
    <mc:Fallback xmlns="">
      <p:transition advTm="7054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159635" cy="3046988"/>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Functional structure</a:t>
            </a:r>
          </a:p>
          <a:p>
            <a:r>
              <a:rPr lang="en-US" sz="2400" b="1" dirty="0"/>
              <a:t>Advantages</a:t>
            </a:r>
          </a:p>
          <a:p>
            <a:r>
              <a:rPr lang="en-US" sz="2400" dirty="0"/>
              <a:t>• Clear, top-down lines of authority and decision</a:t>
            </a:r>
          </a:p>
          <a:p>
            <a:r>
              <a:rPr lang="en-US" sz="2400" dirty="0"/>
              <a:t>making</a:t>
            </a:r>
          </a:p>
          <a:p>
            <a:r>
              <a:rPr lang="en-US" sz="2400" dirty="0"/>
              <a:t>• Deeper domain expertise</a:t>
            </a:r>
          </a:p>
          <a:p>
            <a:r>
              <a:rPr lang="en-US" sz="2400" dirty="0"/>
              <a:t>• Higher productivity due to specialization and</a:t>
            </a:r>
          </a:p>
          <a:p>
            <a:r>
              <a:rPr lang="en-US" sz="2400" dirty="0"/>
              <a:t>division of labor</a:t>
            </a:r>
          </a:p>
          <a:p>
            <a:r>
              <a:rPr lang="en-US" sz="2400" dirty="0"/>
              <a:t>• Responsive organization</a:t>
            </a:r>
          </a:p>
        </p:txBody>
      </p:sp>
      <p:pic>
        <p:nvPicPr>
          <p:cNvPr id="7" name="Picture 6"/>
          <p:cNvPicPr>
            <a:picLocks noChangeAspect="1"/>
          </p:cNvPicPr>
          <p:nvPr/>
        </p:nvPicPr>
        <p:blipFill>
          <a:blip r:embed="rId2"/>
          <a:stretch>
            <a:fillRect/>
          </a:stretch>
        </p:blipFill>
        <p:spPr>
          <a:xfrm>
            <a:off x="7321624" y="2489223"/>
            <a:ext cx="4350927" cy="2797681"/>
          </a:xfrm>
          <a:prstGeom prst="rect">
            <a:avLst/>
          </a:prstGeom>
        </p:spPr>
      </p:pic>
      <p:sp>
        <p:nvSpPr>
          <p:cNvPr id="2" name="TextBox 1">
            <a:extLst>
              <a:ext uri="{FF2B5EF4-FFF2-40B4-BE49-F238E27FC236}">
                <a16:creationId xmlns:a16="http://schemas.microsoft.com/office/drawing/2014/main" id="{4663585F-D3BC-E1D8-EBA3-356F72A47CC3}"/>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075367456"/>
      </p:ext>
    </p:extLst>
  </p:cSld>
  <p:clrMapOvr>
    <a:masterClrMapping/>
  </p:clrMapOvr>
  <mc:AlternateContent xmlns:mc="http://schemas.openxmlformats.org/markup-compatibility/2006" xmlns:p14="http://schemas.microsoft.com/office/powerpoint/2010/main">
    <mc:Choice Requires="p14">
      <p:transition p14:dur="10" advTm="85945"/>
    </mc:Choice>
    <mc:Fallback xmlns="">
      <p:transition advTm="8594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159635" cy="2677656"/>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Functional structure</a:t>
            </a:r>
          </a:p>
          <a:p>
            <a:r>
              <a:rPr lang="en-US" sz="2400" b="1" dirty="0"/>
              <a:t>Disadvantages</a:t>
            </a:r>
          </a:p>
          <a:p>
            <a:r>
              <a:rPr lang="en-US" sz="2400" dirty="0"/>
              <a:t>• No effective communication across different departments.</a:t>
            </a:r>
          </a:p>
          <a:p>
            <a:r>
              <a:rPr lang="en-US" sz="2400" dirty="0"/>
              <a:t>• Growth is limited</a:t>
            </a:r>
          </a:p>
          <a:p>
            <a:r>
              <a:rPr lang="en-US" sz="2400" dirty="0"/>
              <a:t>• Employee isolation, especially in startups</a:t>
            </a:r>
          </a:p>
          <a:p>
            <a:r>
              <a:rPr lang="en-US" sz="2400" dirty="0"/>
              <a:t>that move from simple structure to functional</a:t>
            </a:r>
          </a:p>
          <a:p>
            <a:r>
              <a:rPr lang="en-US" sz="2400" dirty="0"/>
              <a:t>one</a:t>
            </a:r>
            <a:endParaRPr lang="en-US" sz="2400" b="1"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404100" y="3505817"/>
            <a:ext cx="3614168" cy="2465716"/>
          </a:xfrm>
          <a:prstGeom prst="rect">
            <a:avLst/>
          </a:prstGeom>
        </p:spPr>
      </p:pic>
      <p:sp>
        <p:nvSpPr>
          <p:cNvPr id="2" name="TextBox 1">
            <a:extLst>
              <a:ext uri="{FF2B5EF4-FFF2-40B4-BE49-F238E27FC236}">
                <a16:creationId xmlns:a16="http://schemas.microsoft.com/office/drawing/2014/main" id="{4C0CEA88-9948-E30B-A9F2-2686E349B4F1}"/>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742924687"/>
      </p:ext>
    </p:extLst>
  </p:cSld>
  <p:clrMapOvr>
    <a:masterClrMapping/>
  </p:clrMapOvr>
  <mc:AlternateContent xmlns:mc="http://schemas.openxmlformats.org/markup-compatibility/2006" xmlns:p14="http://schemas.microsoft.com/office/powerpoint/2010/main">
    <mc:Choice Requires="p14">
      <p:transition p14:dur="10" advTm="103654"/>
    </mc:Choice>
    <mc:Fallback xmlns="">
      <p:transition advTm="103654"/>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159635" cy="1938992"/>
          </a:xfrm>
          <a:prstGeom prst="rect">
            <a:avLst/>
          </a:prstGeom>
          <a:noFill/>
        </p:spPr>
        <p:txBody>
          <a:bodyPr wrap="square" rtlCol="0">
            <a:spAutoFit/>
          </a:bodyPr>
          <a:lstStyle/>
          <a:p>
            <a:r>
              <a:rPr lang="en-US" sz="2400" b="1" dirty="0"/>
              <a:t>Functional Structure</a:t>
            </a:r>
          </a:p>
          <a:p>
            <a:pPr>
              <a:buFont typeface="Arial" panose="020B0604020202020204" pitchFamily="34" charset="0"/>
              <a:buChar char="•"/>
            </a:pPr>
            <a:r>
              <a:rPr lang="en-US" sz="2400" dirty="0"/>
              <a:t>Organization is divided by functions (HR, Marketing, Finance, Operations)</a:t>
            </a:r>
          </a:p>
          <a:p>
            <a:pPr>
              <a:buFont typeface="Arial" panose="020B0604020202020204" pitchFamily="34" charset="0"/>
              <a:buChar char="•"/>
            </a:pPr>
            <a:r>
              <a:rPr lang="en-US" sz="2400" dirty="0"/>
              <a:t>Example: </a:t>
            </a:r>
            <a:r>
              <a:rPr lang="en-US" sz="2400" b="1" dirty="0"/>
              <a:t>Nike</a:t>
            </a:r>
            <a:r>
              <a:rPr lang="en-US" sz="2400" dirty="0"/>
              <a:t> – departments based on specialization such as product design, marketing, and supply chain</a:t>
            </a:r>
          </a:p>
        </p:txBody>
      </p:sp>
      <p:pic>
        <p:nvPicPr>
          <p:cNvPr id="7" name="Picture 6"/>
          <p:cNvPicPr>
            <a:picLocks noChangeAspect="1"/>
          </p:cNvPicPr>
          <p:nvPr/>
        </p:nvPicPr>
        <p:blipFill>
          <a:blip r:embed="rId2"/>
          <a:stretch>
            <a:fillRect/>
          </a:stretch>
        </p:blipFill>
        <p:spPr>
          <a:xfrm>
            <a:off x="7404100" y="3505817"/>
            <a:ext cx="3614168" cy="2465716"/>
          </a:xfrm>
          <a:prstGeom prst="rect">
            <a:avLst/>
          </a:prstGeom>
        </p:spPr>
      </p:pic>
      <p:sp>
        <p:nvSpPr>
          <p:cNvPr id="2" name="TextBox 1">
            <a:extLst>
              <a:ext uri="{FF2B5EF4-FFF2-40B4-BE49-F238E27FC236}">
                <a16:creationId xmlns:a16="http://schemas.microsoft.com/office/drawing/2014/main" id="{4C0CEA88-9948-E30B-A9F2-2686E349B4F1}"/>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508140587"/>
      </p:ext>
    </p:extLst>
  </p:cSld>
  <p:clrMapOvr>
    <a:masterClrMapping/>
  </p:clrMapOvr>
  <mc:AlternateContent xmlns:mc="http://schemas.openxmlformats.org/markup-compatibility/2006" xmlns:p14="http://schemas.microsoft.com/office/powerpoint/2010/main">
    <mc:Choice Requires="p14">
      <p:transition p14:dur="10" advTm="103654"/>
    </mc:Choice>
    <mc:Fallback xmlns="">
      <p:transition advTm="103654"/>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972436" cy="156966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Multidivisional Structure </a:t>
            </a:r>
            <a:r>
              <a:rPr lang="en-US" sz="2400" b="1" dirty="0"/>
              <a:t>(M-form)</a:t>
            </a: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t>An organizational structure that consists of several distinct strategic business units (SBUs), each with its own profit-and-loss (P&amp;L) responsibility.</a:t>
            </a:r>
          </a:p>
        </p:txBody>
      </p:sp>
      <p:pic>
        <p:nvPicPr>
          <p:cNvPr id="4" name="Picture 3"/>
          <p:cNvPicPr>
            <a:picLocks noChangeAspect="1"/>
          </p:cNvPicPr>
          <p:nvPr/>
        </p:nvPicPr>
        <p:blipFill>
          <a:blip r:embed="rId2"/>
          <a:stretch>
            <a:fillRect/>
          </a:stretch>
        </p:blipFill>
        <p:spPr>
          <a:xfrm>
            <a:off x="3638670" y="3679111"/>
            <a:ext cx="8553330" cy="2680699"/>
          </a:xfrm>
          <a:prstGeom prst="rect">
            <a:avLst/>
          </a:prstGeom>
        </p:spPr>
      </p:pic>
      <p:sp>
        <p:nvSpPr>
          <p:cNvPr id="2" name="TextBox 1">
            <a:extLst>
              <a:ext uri="{FF2B5EF4-FFF2-40B4-BE49-F238E27FC236}">
                <a16:creationId xmlns:a16="http://schemas.microsoft.com/office/drawing/2014/main" id="{63E08C01-4A04-5970-64CC-CCD96252384A}"/>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36481162"/>
      </p:ext>
    </p:extLst>
  </p:cSld>
  <p:clrMapOvr>
    <a:masterClrMapping/>
  </p:clrMapOvr>
  <mc:AlternateContent xmlns:mc="http://schemas.openxmlformats.org/markup-compatibility/2006" xmlns:p14="http://schemas.microsoft.com/office/powerpoint/2010/main">
    <mc:Choice Requires="p14">
      <p:transition p14:dur="10" advTm="84853"/>
    </mc:Choice>
    <mc:Fallback xmlns="">
      <p:transition advTm="84853"/>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4207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972436" cy="4154984"/>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Multidivisional Structure </a:t>
            </a:r>
            <a:r>
              <a:rPr lang="en-US" sz="2400" b="1" dirty="0"/>
              <a:t>(M-form)</a:t>
            </a:r>
          </a:p>
          <a:p>
            <a:r>
              <a:rPr lang="en-US" sz="2400" b="1" dirty="0"/>
              <a:t>Advantages</a:t>
            </a:r>
          </a:p>
          <a:p>
            <a:r>
              <a:rPr lang="en-US" sz="2400" dirty="0"/>
              <a:t>• Accommodates growth (horizontal, vertical, and</a:t>
            </a:r>
          </a:p>
          <a:p>
            <a:r>
              <a:rPr lang="en-US" sz="2400" dirty="0"/>
              <a:t>geographic)</a:t>
            </a:r>
          </a:p>
          <a:p>
            <a:r>
              <a:rPr lang="en-US" sz="2400" dirty="0"/>
              <a:t>• Clear profit &amp; loss responsibilities at SBU level,</a:t>
            </a:r>
          </a:p>
          <a:p>
            <a:r>
              <a:rPr lang="en-US" sz="2400" dirty="0"/>
              <a:t>run by CEO or equivalent</a:t>
            </a:r>
          </a:p>
          <a:p>
            <a:r>
              <a:rPr lang="en-US" sz="2400" dirty="0"/>
              <a:t>• Efficient processing of information</a:t>
            </a:r>
          </a:p>
          <a:p>
            <a:r>
              <a:rPr lang="en-US" sz="2400" dirty="0"/>
              <a:t>• Allows for different competitive strategies</a:t>
            </a:r>
          </a:p>
          <a:p>
            <a:r>
              <a:rPr lang="en-US" sz="2400" dirty="0"/>
              <a:t>at SBU-</a:t>
            </a:r>
            <a:r>
              <a:rPr lang="en-US" sz="2400" dirty="0" err="1"/>
              <a:t>Ievel</a:t>
            </a:r>
            <a:r>
              <a:rPr lang="en-US" sz="2400" dirty="0"/>
              <a:t>, while integration takes place at</a:t>
            </a:r>
          </a:p>
          <a:p>
            <a:r>
              <a:rPr lang="en-US" sz="2400" dirty="0"/>
              <a:t>corporate level</a:t>
            </a:r>
            <a:endParaRPr lang="en-US" sz="2400" b="1" dirty="0"/>
          </a:p>
          <a:p>
            <a:endParaRPr lang="en-US" sz="2400" dirty="0"/>
          </a:p>
        </p:txBody>
      </p:sp>
      <p:pic>
        <p:nvPicPr>
          <p:cNvPr id="4" name="Picture 3"/>
          <p:cNvPicPr>
            <a:picLocks noChangeAspect="1"/>
          </p:cNvPicPr>
          <p:nvPr/>
        </p:nvPicPr>
        <p:blipFill>
          <a:blip r:embed="rId2"/>
          <a:stretch>
            <a:fillRect/>
          </a:stretch>
        </p:blipFill>
        <p:spPr>
          <a:xfrm>
            <a:off x="7404099" y="2583543"/>
            <a:ext cx="3855407" cy="3387989"/>
          </a:xfrm>
          <a:prstGeom prst="rect">
            <a:avLst/>
          </a:prstGeom>
        </p:spPr>
      </p:pic>
      <p:sp>
        <p:nvSpPr>
          <p:cNvPr id="2" name="TextBox 1">
            <a:extLst>
              <a:ext uri="{FF2B5EF4-FFF2-40B4-BE49-F238E27FC236}">
                <a16:creationId xmlns:a16="http://schemas.microsoft.com/office/drawing/2014/main" id="{9F5607A0-F1AE-86E5-044D-78F32807AF56}"/>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894175895"/>
      </p:ext>
    </p:extLst>
  </p:cSld>
  <p:clrMapOvr>
    <a:masterClrMapping/>
  </p:clrMapOvr>
  <mc:AlternateContent xmlns:mc="http://schemas.openxmlformats.org/markup-compatibility/2006" xmlns:p14="http://schemas.microsoft.com/office/powerpoint/2010/main">
    <mc:Choice Requires="p14">
      <p:transition p14:dur="10" advTm="100960"/>
    </mc:Choice>
    <mc:Fallback xmlns="">
      <p:transition advTm="10096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972436" cy="1938992"/>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Multidivisional Structure </a:t>
            </a:r>
            <a:r>
              <a:rPr lang="en-US" sz="2400" b="1" dirty="0"/>
              <a:t>(M-form)</a:t>
            </a:r>
          </a:p>
          <a:p>
            <a:r>
              <a:rPr lang="en-US" sz="2400" b="1" dirty="0"/>
              <a:t>Disadvantages</a:t>
            </a:r>
          </a:p>
          <a:p>
            <a:r>
              <a:rPr lang="en-US" sz="2400" dirty="0"/>
              <a:t>• Additional layer of corporate hierarchy</a:t>
            </a:r>
          </a:p>
          <a:p>
            <a:r>
              <a:rPr lang="en-US" sz="2400" dirty="0"/>
              <a:t>• SBUs stand in competition to one another</a:t>
            </a:r>
          </a:p>
          <a:p>
            <a:r>
              <a:rPr lang="en-US" sz="2400" dirty="0"/>
              <a:t>• Political infighting</a:t>
            </a:r>
          </a:p>
        </p:txBody>
      </p:sp>
      <p:pic>
        <p:nvPicPr>
          <p:cNvPr id="4" name="Picture 3"/>
          <p:cNvPicPr>
            <a:picLocks noChangeAspect="1"/>
          </p:cNvPicPr>
          <p:nvPr/>
        </p:nvPicPr>
        <p:blipFill>
          <a:blip r:embed="rId2"/>
          <a:stretch>
            <a:fillRect/>
          </a:stretch>
        </p:blipFill>
        <p:spPr>
          <a:xfrm>
            <a:off x="7057986" y="2682301"/>
            <a:ext cx="4379736" cy="2680699"/>
          </a:xfrm>
          <a:prstGeom prst="rect">
            <a:avLst/>
          </a:prstGeom>
        </p:spPr>
      </p:pic>
      <p:sp>
        <p:nvSpPr>
          <p:cNvPr id="2" name="TextBox 1">
            <a:extLst>
              <a:ext uri="{FF2B5EF4-FFF2-40B4-BE49-F238E27FC236}">
                <a16:creationId xmlns:a16="http://schemas.microsoft.com/office/drawing/2014/main" id="{28CCB524-DB2D-6A03-C118-AACF1F4F6EF2}"/>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857094362"/>
      </p:ext>
    </p:extLst>
  </p:cSld>
  <p:clrMapOvr>
    <a:masterClrMapping/>
  </p:clrMapOvr>
  <mc:AlternateContent xmlns:mc="http://schemas.openxmlformats.org/markup-compatibility/2006" xmlns:p14="http://schemas.microsoft.com/office/powerpoint/2010/main">
    <mc:Choice Requires="p14">
      <p:transition p14:dur="10" advTm="64346"/>
    </mc:Choice>
    <mc:Fallback xmlns="">
      <p:transition advTm="64346"/>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9972436" cy="1938992"/>
          </a:xfrm>
          <a:prstGeom prst="rect">
            <a:avLst/>
          </a:prstGeom>
          <a:noFill/>
        </p:spPr>
        <p:txBody>
          <a:bodyPr wrap="square" rtlCol="0">
            <a:spAutoFit/>
          </a:bodyPr>
          <a:lstStyle/>
          <a:p>
            <a:r>
              <a:rPr lang="en-US" sz="2400" b="1" dirty="0"/>
              <a:t>Multidivisional Structure (M-Form)</a:t>
            </a:r>
          </a:p>
          <a:p>
            <a:endParaRPr lang="en-US" sz="2400" b="1" dirty="0"/>
          </a:p>
          <a:p>
            <a:pPr>
              <a:buFont typeface="Arial" panose="020B0604020202020204" pitchFamily="34" charset="0"/>
              <a:buChar char="•"/>
            </a:pPr>
            <a:r>
              <a:rPr lang="en-US" sz="2400" dirty="0"/>
              <a:t>Divided by products, regions, or business units</a:t>
            </a:r>
          </a:p>
          <a:p>
            <a:pPr>
              <a:buFont typeface="Arial" panose="020B0604020202020204" pitchFamily="34" charset="0"/>
              <a:buChar char="•"/>
            </a:pPr>
            <a:r>
              <a:rPr lang="en-US" sz="2400" dirty="0"/>
              <a:t>Example: </a:t>
            </a:r>
            <a:r>
              <a:rPr lang="en-US" sz="2400" b="1" dirty="0"/>
              <a:t>Samsung</a:t>
            </a:r>
            <a:r>
              <a:rPr lang="en-US" sz="2400" dirty="0"/>
              <a:t> – electronics, appliances, mobile, and semiconductor divisions each operate semi-independently</a:t>
            </a:r>
          </a:p>
        </p:txBody>
      </p:sp>
      <p:pic>
        <p:nvPicPr>
          <p:cNvPr id="4" name="Picture 3"/>
          <p:cNvPicPr>
            <a:picLocks noChangeAspect="1"/>
          </p:cNvPicPr>
          <p:nvPr/>
        </p:nvPicPr>
        <p:blipFill>
          <a:blip r:embed="rId2"/>
          <a:stretch>
            <a:fillRect/>
          </a:stretch>
        </p:blipFill>
        <p:spPr>
          <a:xfrm>
            <a:off x="6250377" y="4013273"/>
            <a:ext cx="4379736" cy="2680699"/>
          </a:xfrm>
          <a:prstGeom prst="rect">
            <a:avLst/>
          </a:prstGeom>
        </p:spPr>
      </p:pic>
      <p:sp>
        <p:nvSpPr>
          <p:cNvPr id="2" name="TextBox 1">
            <a:extLst>
              <a:ext uri="{FF2B5EF4-FFF2-40B4-BE49-F238E27FC236}">
                <a16:creationId xmlns:a16="http://schemas.microsoft.com/office/drawing/2014/main" id="{28CCB524-DB2D-6A03-C118-AACF1F4F6EF2}"/>
              </a:ext>
            </a:extLst>
          </p:cNvPr>
          <p:cNvSpPr txBox="1"/>
          <p:nvPr/>
        </p:nvSpPr>
        <p:spPr>
          <a:xfrm>
            <a:off x="1153149" y="1333046"/>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54983288"/>
      </p:ext>
    </p:extLst>
  </p:cSld>
  <p:clrMapOvr>
    <a:masterClrMapping/>
  </p:clrMapOvr>
  <mc:AlternateContent xmlns:mc="http://schemas.openxmlformats.org/markup-compatibility/2006" xmlns:p14="http://schemas.microsoft.com/office/powerpoint/2010/main">
    <mc:Choice Requires="p14">
      <p:transition p14:dur="10" advTm="64346"/>
    </mc:Choice>
    <mc:Fallback xmlns="">
      <p:transition advTm="64346"/>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10161122" cy="156966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Matrix Structure</a:t>
            </a:r>
          </a:p>
          <a:p>
            <a:r>
              <a:rPr lang="en-US" sz="2400" dirty="0"/>
              <a:t>Organizational structure that combines the functional structure with the M-form.</a:t>
            </a:r>
          </a:p>
          <a:p>
            <a:endParaRPr lang="en-US" sz="2400" dirty="0"/>
          </a:p>
        </p:txBody>
      </p:sp>
      <p:pic>
        <p:nvPicPr>
          <p:cNvPr id="7" name="Picture 6"/>
          <p:cNvPicPr>
            <a:picLocks noChangeAspect="1"/>
          </p:cNvPicPr>
          <p:nvPr/>
        </p:nvPicPr>
        <p:blipFill>
          <a:blip r:embed="rId2"/>
          <a:stretch>
            <a:fillRect/>
          </a:stretch>
        </p:blipFill>
        <p:spPr>
          <a:xfrm>
            <a:off x="2398812" y="2982409"/>
            <a:ext cx="7949874" cy="2736220"/>
          </a:xfrm>
          <a:prstGeom prst="rect">
            <a:avLst/>
          </a:prstGeom>
        </p:spPr>
      </p:pic>
      <p:sp>
        <p:nvSpPr>
          <p:cNvPr id="2" name="TextBox 1">
            <a:extLst>
              <a:ext uri="{FF2B5EF4-FFF2-40B4-BE49-F238E27FC236}">
                <a16:creationId xmlns:a16="http://schemas.microsoft.com/office/drawing/2014/main" id="{B4B9F4E1-40EB-6AB7-425A-37F0031BC55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116164596"/>
      </p:ext>
    </p:extLst>
  </p:cSld>
  <p:clrMapOvr>
    <a:masterClrMapping/>
  </p:clrMapOvr>
  <mc:AlternateContent xmlns:mc="http://schemas.openxmlformats.org/markup-compatibility/2006" xmlns:p14="http://schemas.microsoft.com/office/powerpoint/2010/main">
    <mc:Choice Requires="p14">
      <p:transition p14:dur="10" advTm="60033"/>
    </mc:Choice>
    <mc:Fallback xmlns="">
      <p:transition advTm="60033"/>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10161122" cy="2677656"/>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Matrix Structure</a:t>
            </a:r>
          </a:p>
          <a:p>
            <a:r>
              <a:rPr lang="en-US" sz="2400" b="1" dirty="0"/>
              <a:t>Advantages</a:t>
            </a:r>
          </a:p>
          <a:p>
            <a:r>
              <a:rPr lang="en-US" sz="2400" dirty="0"/>
              <a:t>• Accommodates growth (horizontal, vertical, and</a:t>
            </a:r>
          </a:p>
          <a:p>
            <a:r>
              <a:rPr lang="en-US" sz="2400" dirty="0"/>
              <a:t>geographic)</a:t>
            </a:r>
          </a:p>
          <a:p>
            <a:r>
              <a:rPr lang="en-US" sz="2400" dirty="0"/>
              <a:t>• Combines advantages of functional structure</a:t>
            </a:r>
          </a:p>
          <a:p>
            <a:r>
              <a:rPr lang="en-US" sz="2400" dirty="0"/>
              <a:t>with M-Form</a:t>
            </a:r>
            <a:endParaRPr lang="en-US" sz="2400" b="1" dirty="0"/>
          </a:p>
          <a:p>
            <a:endParaRPr lang="en-US" sz="2400" dirty="0"/>
          </a:p>
        </p:txBody>
      </p:sp>
      <p:pic>
        <p:nvPicPr>
          <p:cNvPr id="7" name="Picture 6"/>
          <p:cNvPicPr>
            <a:picLocks noChangeAspect="1"/>
          </p:cNvPicPr>
          <p:nvPr/>
        </p:nvPicPr>
        <p:blipFill>
          <a:blip r:embed="rId2"/>
          <a:stretch>
            <a:fillRect/>
          </a:stretch>
        </p:blipFill>
        <p:spPr>
          <a:xfrm>
            <a:off x="7605485" y="2982409"/>
            <a:ext cx="3497943" cy="2736220"/>
          </a:xfrm>
          <a:prstGeom prst="rect">
            <a:avLst/>
          </a:prstGeom>
        </p:spPr>
      </p:pic>
      <p:sp>
        <p:nvSpPr>
          <p:cNvPr id="2" name="TextBox 1">
            <a:extLst>
              <a:ext uri="{FF2B5EF4-FFF2-40B4-BE49-F238E27FC236}">
                <a16:creationId xmlns:a16="http://schemas.microsoft.com/office/drawing/2014/main" id="{12DEDC7B-39CE-40EC-16A5-BD2E176D7374}"/>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45286728"/>
      </p:ext>
    </p:extLst>
  </p:cSld>
  <p:clrMapOvr>
    <a:masterClrMapping/>
  </p:clrMapOvr>
  <mc:AlternateContent xmlns:mc="http://schemas.openxmlformats.org/markup-compatibility/2006" xmlns:p14="http://schemas.microsoft.com/office/powerpoint/2010/main">
    <mc:Choice Requires="p14">
      <p:transition p14:dur="10" advTm="37523"/>
    </mc:Choice>
    <mc:Fallback xmlns="">
      <p:transition advTm="37523"/>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10161122" cy="3046988"/>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Matrix Structure</a:t>
            </a:r>
          </a:p>
          <a:p>
            <a:r>
              <a:rPr lang="en-US" sz="2400" b="1" dirty="0"/>
              <a:t>Disadvantages</a:t>
            </a:r>
          </a:p>
          <a:p>
            <a:endParaRPr lang="en-US" sz="2400" b="1" dirty="0"/>
          </a:p>
          <a:p>
            <a:r>
              <a:rPr lang="en-US" sz="2400" dirty="0"/>
              <a:t>• Two layers of organizational structure create</a:t>
            </a:r>
          </a:p>
          <a:p>
            <a:r>
              <a:rPr lang="en-US" sz="2400" dirty="0"/>
              <a:t>multiple principal–agent relationships</a:t>
            </a:r>
          </a:p>
          <a:p>
            <a:r>
              <a:rPr lang="en-US" sz="2400" dirty="0"/>
              <a:t>• Slow in decision making</a:t>
            </a:r>
          </a:p>
          <a:p>
            <a:r>
              <a:rPr lang="en-US" sz="2400" dirty="0"/>
              <a:t>• Potentially inaccurate performance appraisals</a:t>
            </a:r>
          </a:p>
          <a:p>
            <a:r>
              <a:rPr lang="en-US" sz="2400" dirty="0"/>
              <a:t>• Quite difficult to implement</a:t>
            </a:r>
          </a:p>
        </p:txBody>
      </p:sp>
      <p:pic>
        <p:nvPicPr>
          <p:cNvPr id="7" name="Picture 6"/>
          <p:cNvPicPr>
            <a:picLocks noChangeAspect="1"/>
          </p:cNvPicPr>
          <p:nvPr/>
        </p:nvPicPr>
        <p:blipFill>
          <a:blip r:embed="rId2"/>
          <a:stretch>
            <a:fillRect/>
          </a:stretch>
        </p:blipFill>
        <p:spPr>
          <a:xfrm>
            <a:off x="7404100" y="2982409"/>
            <a:ext cx="2944586" cy="2736220"/>
          </a:xfrm>
          <a:prstGeom prst="rect">
            <a:avLst/>
          </a:prstGeom>
        </p:spPr>
      </p:pic>
      <p:sp>
        <p:nvSpPr>
          <p:cNvPr id="2" name="TextBox 1">
            <a:extLst>
              <a:ext uri="{FF2B5EF4-FFF2-40B4-BE49-F238E27FC236}">
                <a16:creationId xmlns:a16="http://schemas.microsoft.com/office/drawing/2014/main" id="{150E241E-6BC1-8442-722E-CCBBFE8DBA7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96852031"/>
      </p:ext>
    </p:extLst>
  </p:cSld>
  <p:clrMapOvr>
    <a:masterClrMapping/>
  </p:clrMapOvr>
  <mc:AlternateContent xmlns:mc="http://schemas.openxmlformats.org/markup-compatibility/2006" xmlns:p14="http://schemas.microsoft.com/office/powerpoint/2010/main">
    <mc:Choice Requires="p14">
      <p:transition p14:dur="10" advTm="71607"/>
    </mc:Choice>
    <mc:Fallback xmlns="">
      <p:transition advTm="71607"/>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51703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7" y="2101396"/>
            <a:ext cx="10161122" cy="1938992"/>
          </a:xfrm>
          <a:prstGeom prst="rect">
            <a:avLst/>
          </a:prstGeom>
          <a:noFill/>
        </p:spPr>
        <p:txBody>
          <a:bodyPr wrap="square" rtlCol="0">
            <a:spAutoFit/>
          </a:bodyPr>
          <a:lstStyle/>
          <a:p>
            <a:r>
              <a:rPr lang="en-US" sz="2400" b="1" dirty="0"/>
              <a:t>Matrix Structure</a:t>
            </a:r>
          </a:p>
          <a:p>
            <a:endParaRPr lang="en-US" sz="2400" b="1" dirty="0"/>
          </a:p>
          <a:p>
            <a:pPr>
              <a:buFont typeface="Arial" panose="020B0604020202020204" pitchFamily="34" charset="0"/>
              <a:buChar char="•"/>
            </a:pPr>
            <a:r>
              <a:rPr lang="en-US" sz="2400" dirty="0"/>
              <a:t>Employees report to two managers (e.g., functional + project)</a:t>
            </a:r>
          </a:p>
          <a:p>
            <a:pPr>
              <a:buFont typeface="Arial" panose="020B0604020202020204" pitchFamily="34" charset="0"/>
              <a:buChar char="•"/>
            </a:pPr>
            <a:r>
              <a:rPr lang="en-US" sz="2400" dirty="0"/>
              <a:t>Example: </a:t>
            </a:r>
            <a:r>
              <a:rPr lang="en-US" sz="2400" b="1" dirty="0"/>
              <a:t>IBM</a:t>
            </a:r>
            <a:r>
              <a:rPr lang="en-US" sz="2400" dirty="0"/>
              <a:t> – uses global matrix teams that combine regional and functional leadership</a:t>
            </a:r>
          </a:p>
        </p:txBody>
      </p:sp>
      <p:pic>
        <p:nvPicPr>
          <p:cNvPr id="7" name="Picture 6"/>
          <p:cNvPicPr>
            <a:picLocks noChangeAspect="1"/>
          </p:cNvPicPr>
          <p:nvPr/>
        </p:nvPicPr>
        <p:blipFill>
          <a:blip r:embed="rId3"/>
          <a:stretch>
            <a:fillRect/>
          </a:stretch>
        </p:blipFill>
        <p:spPr>
          <a:xfrm>
            <a:off x="7435631" y="4064155"/>
            <a:ext cx="2944586" cy="1654474"/>
          </a:xfrm>
          <a:prstGeom prst="rect">
            <a:avLst/>
          </a:prstGeom>
        </p:spPr>
      </p:pic>
      <p:sp>
        <p:nvSpPr>
          <p:cNvPr id="2" name="TextBox 1">
            <a:extLst>
              <a:ext uri="{FF2B5EF4-FFF2-40B4-BE49-F238E27FC236}">
                <a16:creationId xmlns:a16="http://schemas.microsoft.com/office/drawing/2014/main" id="{150E241E-6BC1-8442-722E-CCBBFE8DBA79}"/>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48012046"/>
      </p:ext>
    </p:extLst>
  </p:cSld>
  <p:clrMapOvr>
    <a:masterClrMapping/>
  </p:clrMapOvr>
  <mc:AlternateContent xmlns:mc="http://schemas.openxmlformats.org/markup-compatibility/2006" xmlns:p14="http://schemas.microsoft.com/office/powerpoint/2010/main">
    <mc:Choice Requires="p14">
      <p:transition p14:dur="10" advTm="71607"/>
    </mc:Choice>
    <mc:Fallback xmlns="">
      <p:transition advTm="71607"/>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665"/>
    </mc:Choice>
    <mc:Fallback xmlns="">
      <p:transition spd="slow" advTm="19665"/>
    </mc:Fallback>
  </mc:AlternateContent>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A988874-64E2-4C57-ADA3-3095A7C107E7}"/>
</file>

<file path=customXml/itemProps2.xml><?xml version="1.0" encoding="utf-8"?>
<ds:datastoreItem xmlns:ds="http://schemas.openxmlformats.org/officeDocument/2006/customXml" ds:itemID="{25FDA34C-69A2-4FF8-986A-3FE6232AF532}"/>
</file>

<file path=customXml/itemProps3.xml><?xml version="1.0" encoding="utf-8"?>
<ds:datastoreItem xmlns:ds="http://schemas.openxmlformats.org/officeDocument/2006/customXml" ds:itemID="{FF1F7431-D15B-41EC-A1B9-7F82C85941A0}"/>
</file>

<file path=docProps/app.xml><?xml version="1.0" encoding="utf-8"?>
<Properties xmlns="http://schemas.openxmlformats.org/officeDocument/2006/extended-properties" xmlns:vt="http://schemas.openxmlformats.org/officeDocument/2006/docPropsVTypes">
  <Template/>
  <TotalTime>14680</TotalTime>
  <Words>2066</Words>
  <Application>Microsoft Office PowerPoint</Application>
  <PresentationFormat>Widescreen</PresentationFormat>
  <Paragraphs>436</Paragraphs>
  <Slides>56</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Alexandria</vt:lpstr>
      <vt:lpstr>Arial</vt:lpstr>
      <vt:lpstr>Calibri</vt:lpstr>
      <vt:lpstr>Calibri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win10</cp:lastModifiedBy>
  <cp:revision>631</cp:revision>
  <dcterms:created xsi:type="dcterms:W3CDTF">2023-04-29T09:08:23Z</dcterms:created>
  <dcterms:modified xsi:type="dcterms:W3CDTF">2025-11-29T19:59:21Z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